
<file path=[Content_Types].xml><?xml version="1.0" encoding="utf-8"?>
<Types xmlns="http://schemas.openxmlformats.org/package/2006/content-types">
  <Default Extension="bin" ContentType="application/vnd.openxmlformats-officedocument.spreadsheetml.printerSettings"/>
  <Default Extension="png" ContentType="image/png"/>
  <Default Extension="rels" ContentType="application/vnd.openxmlformats-package.relationships+xml"/>
  <Default Extension="xml" ContentType="application/xml"/>
  <Override PartName="/xl/workbook.xml" ContentType="application/vnd.openxmlformats-officedocument.spreadsheetml.sheet.main+xml"/>
  <Override PartName="/xl/worksheets/sheet1.xml" ContentType="application/vnd.openxmlformats-officedocument.spreadsheetml.worksheet+xml"/>
  <Override PartName="/xl/worksheets/sheet2.xml" ContentType="application/vnd.openxmlformats-officedocument.spreadsheetml.worksheet+xml"/>
  <Override PartName="/xl/worksheets/sheet3.xml" ContentType="application/vnd.openxmlformats-officedocument.spreadsheetml.worksheet+xml"/>
  <Override PartName="/xl/worksheets/sheet4.xml" ContentType="application/vnd.openxmlformats-officedocument.spreadsheetml.worksheet+xml"/>
  <Override PartName="/xl/worksheets/sheet5.xml" ContentType="application/vnd.openxmlformats-officedocument.spreadsheetml.worksheet+xml"/>
  <Override PartName="/xl/worksheets/sheet6.xml" ContentType="application/vnd.openxmlformats-officedocument.spreadsheetml.worksheet+xml"/>
  <Override PartName="/xl/worksheets/sheet7.xml" ContentType="application/vnd.openxmlformats-officedocument.spreadsheetml.worksheet+xml"/>
  <Override PartName="/xl/worksheets/sheet8.xml" ContentType="application/vnd.openxmlformats-officedocument.spreadsheetml.worksheet+xml"/>
  <Override PartName="/xl/worksheets/sheet9.xml" ContentType="application/vnd.openxmlformats-officedocument.spreadsheetml.worksheet+xml"/>
  <Override PartName="/xl/worksheets/sheet10.xml" ContentType="application/vnd.openxmlformats-officedocument.spreadsheetml.worksheet+xml"/>
  <Override PartName="/xl/worksheets/sheet11.xml" ContentType="application/vnd.openxmlformats-officedocument.spreadsheetml.worksheet+xml"/>
  <Override PartName="/xl/worksheets/sheet12.xml" ContentType="application/vnd.openxmlformats-officedocument.spreadsheetml.worksheet+xml"/>
  <Override PartName="/xl/worksheets/sheet13.xml" ContentType="application/vnd.openxmlformats-officedocument.spreadsheetml.worksheet+xml"/>
  <Override PartName="/xl/worksheets/sheet14.xml" ContentType="application/vnd.openxmlformats-officedocument.spreadsheetml.worksheet+xml"/>
  <Override PartName="/xl/worksheets/sheet15.xml" ContentType="application/vnd.openxmlformats-officedocument.spreadsheetml.worksheet+xml"/>
  <Override PartName="/xl/worksheets/sheet16.xml" ContentType="application/vnd.openxmlformats-officedocument.spreadsheetml.worksheet+xml"/>
  <Override PartName="/xl/worksheets/sheet17.xml" ContentType="application/vnd.openxmlformats-officedocument.spreadsheetml.worksheet+xml"/>
  <Override PartName="/xl/worksheets/sheet18.xml" ContentType="application/vnd.openxmlformats-officedocument.spreadsheetml.worksheet+xml"/>
  <Override PartName="/xl/worksheets/sheet19.xml" ContentType="application/vnd.openxmlformats-officedocument.spreadsheetml.worksheet+xml"/>
  <Override PartName="/xl/worksheets/sheet20.xml" ContentType="application/vnd.openxmlformats-officedocument.spreadsheetml.worksheet+xml"/>
  <Override PartName="/xl/worksheets/sheet21.xml" ContentType="application/vnd.openxmlformats-officedocument.spreadsheetml.worksheet+xml"/>
  <Override PartName="/xl/worksheets/sheet22.xml" ContentType="application/vnd.openxmlformats-officedocument.spreadsheetml.worksheet+xml"/>
  <Override PartName="/xl/worksheets/sheet23.xml" ContentType="application/vnd.openxmlformats-officedocument.spreadsheetml.worksheet+xml"/>
  <Override PartName="/xl/worksheets/sheet24.xml" ContentType="application/vnd.openxmlformats-officedocument.spreadsheetml.worksheet+xml"/>
  <Override PartName="/xl/worksheets/sheet25.xml" ContentType="application/vnd.openxmlformats-officedocument.spreadsheetml.worksheet+xml"/>
  <Override PartName="/xl/worksheets/sheet26.xml" ContentType="application/vnd.openxmlformats-officedocument.spreadsheetml.worksheet+xml"/>
  <Override PartName="/xl/worksheets/sheet27.xml" ContentType="application/vnd.openxmlformats-officedocument.spreadsheetml.worksheet+xml"/>
  <Override PartName="/xl/worksheets/sheet28.xml" ContentType="application/vnd.openxmlformats-officedocument.spreadsheetml.worksheet+xml"/>
  <Override PartName="/xl/worksheets/sheet29.xml" ContentType="application/vnd.openxmlformats-officedocument.spreadsheetml.worksheet+xml"/>
  <Override PartName="/xl/worksheets/sheet30.xml" ContentType="application/vnd.openxmlformats-officedocument.spreadsheetml.worksheet+xml"/>
  <Override PartName="/xl/worksheets/sheet31.xml" ContentType="application/vnd.openxmlformats-officedocument.spreadsheetml.worksheet+xml"/>
  <Override PartName="/xl/worksheets/sheet32.xml" ContentType="application/vnd.openxmlformats-officedocument.spreadsheetml.worksheet+xml"/>
  <Override PartName="/xl/worksheets/sheet33.xml" ContentType="application/vnd.openxmlformats-officedocument.spreadsheetml.worksheet+xml"/>
  <Override PartName="/xl/worksheets/sheet34.xml" ContentType="application/vnd.openxmlformats-officedocument.spreadsheetml.worksheet+xml"/>
  <Override PartName="/xl/worksheets/sheet35.xml" ContentType="application/vnd.openxmlformats-officedocument.spreadsheetml.worksheet+xml"/>
  <Override PartName="/xl/worksheets/sheet36.xml" ContentType="application/vnd.openxmlformats-officedocument.spreadsheetml.worksheet+xml"/>
  <Override PartName="/xl/worksheets/sheet37.xml" ContentType="application/vnd.openxmlformats-officedocument.spreadsheetml.worksheet+xml"/>
  <Override PartName="/xl/worksheets/sheet38.xml" ContentType="application/vnd.openxmlformats-officedocument.spreadsheetml.worksheet+xml"/>
  <Override PartName="/xl/worksheets/sheet39.xml" ContentType="application/vnd.openxmlformats-officedocument.spreadsheetml.worksheet+xml"/>
  <Override PartName="/xl/worksheets/sheet40.xml" ContentType="application/vnd.openxmlformats-officedocument.spreadsheetml.worksheet+xml"/>
  <Override PartName="/xl/worksheets/sheet41.xml" ContentType="application/vnd.openxmlformats-officedocument.spreadsheetml.worksheet+xml"/>
  <Override PartName="/xl/worksheets/sheet42.xml" ContentType="application/vnd.openxmlformats-officedocument.spreadsheetml.worksheet+xml"/>
  <Override PartName="/xl/worksheets/sheet43.xml" ContentType="application/vnd.openxmlformats-officedocument.spreadsheetml.worksheet+xml"/>
  <Override PartName="/xl/externalLinks/externalLink1.xml" ContentType="application/vnd.openxmlformats-officedocument.spreadsheetml.externalLink+xml"/>
  <Override PartName="/xl/theme/theme1.xml" ContentType="application/vnd.openxmlformats-officedocument.theme+xml"/>
  <Override PartName="/xl/styles.xml" ContentType="application/vnd.openxmlformats-officedocument.spreadsheetml.styles+xml"/>
  <Override PartName="/xl/sharedStrings.xml" ContentType="application/vnd.openxmlformats-officedocument.spreadsheetml.sharedStrings+xml"/>
  <Override PartName="/xl/drawings/drawing1.xml" ContentType="application/vnd.openxmlformats-officedocument.drawing+xml"/>
  <Override PartName="/xl/charts/chart1.xml" ContentType="application/vnd.openxmlformats-officedocument.drawingml.chart+xml"/>
  <Override PartName="/xl/drawings/drawing2.xml" ContentType="application/vnd.openxmlformats-officedocument.drawingml.chartshapes+xml"/>
  <Override PartName="/xl/charts/chart2.xml" ContentType="application/vnd.openxmlformats-officedocument.drawingml.chart+xml"/>
  <Override PartName="/xl/drawings/drawing3.xml" ContentType="application/vnd.openxmlformats-officedocument.drawingml.chartshapes+xml"/>
  <Override PartName="/xl/charts/chart3.xml" ContentType="application/vnd.openxmlformats-officedocument.drawingml.chart+xml"/>
  <Override PartName="/xl/drawings/drawing4.xml" ContentType="application/vnd.openxmlformats-officedocument.drawingml.chartshapes+xml"/>
  <Override PartName="/xl/drawings/drawing5.xml" ContentType="application/vnd.openxmlformats-officedocument.drawing+xml"/>
  <Override PartName="/xl/charts/chart4.xml" ContentType="application/vnd.openxmlformats-officedocument.drawingml.chart+xml"/>
  <Override PartName="/xl/charts/chart5.xml" ContentType="application/vnd.openxmlformats-officedocument.drawingml.chart+xml"/>
  <Override PartName="/xl/charts/style1.xml" ContentType="application/vnd.ms-office.chartstyle+xml"/>
  <Override PartName="/xl/charts/colors1.xml" ContentType="application/vnd.ms-office.chartcolorstyle+xml"/>
  <Override PartName="/xl/charts/chart6.xml" ContentType="application/vnd.openxmlformats-officedocument.drawingml.chart+xml"/>
  <Override PartName="/xl/charts/style2.xml" ContentType="application/vnd.ms-office.chartstyle+xml"/>
  <Override PartName="/xl/charts/colors2.xml" ContentType="application/vnd.ms-office.chartcolorstyle+xml"/>
  <Override PartName="/xl/charts/chart7.xml" ContentType="application/vnd.openxmlformats-officedocument.drawingml.chart+xml"/>
  <Override PartName="/xl/charts/style3.xml" ContentType="application/vnd.ms-office.chartstyle+xml"/>
  <Override PartName="/xl/charts/colors3.xml" ContentType="application/vnd.ms-office.chartcolorstyle+xml"/>
  <Override PartName="/xl/drawings/drawing6.xml" ContentType="application/vnd.openxmlformats-officedocument.drawing+xml"/>
  <Override PartName="/xl/charts/chart8.xml" ContentType="application/vnd.openxmlformats-officedocument.drawingml.chart+xml"/>
  <Override PartName="/xl/charts/chart9.xml" ContentType="application/vnd.openxmlformats-officedocument.drawingml.chart+xml"/>
  <Override PartName="/xl/theme/themeOverride1.xml" ContentType="application/vnd.openxmlformats-officedocument.themeOverride+xml"/>
  <Override PartName="/xl/drawings/drawing7.xml" ContentType="application/vnd.openxmlformats-officedocument.drawing+xml"/>
  <Override PartName="/xl/charts/chart10.xml" ContentType="application/vnd.openxmlformats-officedocument.drawingml.chart+xml"/>
  <Override PartName="/xl/charts/chart11.xml" ContentType="application/vnd.openxmlformats-officedocument.drawingml.chart+xml"/>
  <Override PartName="/xl/theme/themeOverride2.xml" ContentType="application/vnd.openxmlformats-officedocument.themeOverride+xml"/>
  <Override PartName="/xl/drawings/drawing8.xml" ContentType="application/vnd.openxmlformats-officedocument.drawing+xml"/>
  <Override PartName="/xl/charts/chart12.xml" ContentType="application/vnd.openxmlformats-officedocument.drawingml.chart+xml"/>
  <Override PartName="/xl/theme/themeOverride3.xml" ContentType="application/vnd.openxmlformats-officedocument.themeOverride+xml"/>
  <Override PartName="/xl/charts/chart13.xml" ContentType="application/vnd.openxmlformats-officedocument.drawingml.chart+xml"/>
  <Override PartName="/xl/theme/themeOverride4.xml" ContentType="application/vnd.openxmlformats-officedocument.themeOverride+xml"/>
  <Override PartName="/xl/drawings/drawing9.xml" ContentType="application/vnd.openxmlformats-officedocument.drawing+xml"/>
  <Override PartName="/xl/charts/chart14.xml" ContentType="application/vnd.openxmlformats-officedocument.drawingml.chart+xml"/>
  <Override PartName="/xl/charts/chart15.xml" ContentType="application/vnd.openxmlformats-officedocument.drawingml.chart+xml"/>
  <Override PartName="/xl/theme/themeOverride5.xml" ContentType="application/vnd.openxmlformats-officedocument.themeOverride+xml"/>
  <Override PartName="/xl/drawings/drawing10.xml" ContentType="application/vnd.openxmlformats-officedocument.drawing+xml"/>
  <Override PartName="/xl/charts/chart16.xml" ContentType="application/vnd.openxmlformats-officedocument.drawingml.chart+xml"/>
  <Override PartName="/xl/charts/chart17.xml" ContentType="application/vnd.openxmlformats-officedocument.drawingml.chart+xml"/>
  <Override PartName="/xl/theme/themeOverride6.xml" ContentType="application/vnd.openxmlformats-officedocument.themeOverride+xml"/>
  <Override PartName="/xl/drawings/drawing11.xml" ContentType="application/vnd.openxmlformats-officedocument.drawing+xml"/>
  <Override PartName="/xl/charts/chart18.xml" ContentType="application/vnd.openxmlformats-officedocument.drawingml.chart+xml"/>
  <Override PartName="/xl/charts/chart19.xml" ContentType="application/vnd.openxmlformats-officedocument.drawingml.chart+xml"/>
  <Override PartName="/xl/theme/themeOverride7.xml" ContentType="application/vnd.openxmlformats-officedocument.themeOverride+xml"/>
  <Override PartName="/xl/drawings/drawing12.xml" ContentType="application/vnd.openxmlformats-officedocument.drawing+xml"/>
  <Override PartName="/xl/charts/chart20.xml" ContentType="application/vnd.openxmlformats-officedocument.drawingml.chart+xml"/>
  <Override PartName="/xl/theme/themeOverride8.xml" ContentType="application/vnd.openxmlformats-officedocument.themeOverride+xml"/>
  <Override PartName="/xl/charts/chart21.xml" ContentType="application/vnd.openxmlformats-officedocument.drawingml.chart+xml"/>
  <Override PartName="/xl/theme/themeOverride9.xml" ContentType="application/vnd.openxmlformats-officedocument.themeOverride+xml"/>
  <Override PartName="/xl/charts/chart22.xml" ContentType="application/vnd.openxmlformats-officedocument.drawingml.chart+xml"/>
  <Override PartName="/xl/theme/themeOverride10.xml" ContentType="application/vnd.openxmlformats-officedocument.themeOverride+xml"/>
  <Override PartName="/xl/drawings/drawing13.xml" ContentType="application/vnd.openxmlformats-officedocument.drawing+xml"/>
  <Override PartName="/xl/charts/chart23.xml" ContentType="application/vnd.openxmlformats-officedocument.drawingml.chart+xml"/>
  <Override PartName="/xl/charts/chart24.xml" ContentType="application/vnd.openxmlformats-officedocument.drawingml.chart+xml"/>
  <Override PartName="/xl/theme/themeOverride11.xml" ContentType="application/vnd.openxmlformats-officedocument.themeOverride+xml"/>
  <Override PartName="/xl/drawings/drawing14.xml" ContentType="application/vnd.openxmlformats-officedocument.drawing+xml"/>
  <Override PartName="/xl/charts/chart25.xml" ContentType="application/vnd.openxmlformats-officedocument.drawingml.chart+xml"/>
  <Override PartName="/xl/charts/chart26.xml" ContentType="application/vnd.openxmlformats-officedocument.drawingml.chart+xml"/>
  <Override PartName="/xl/theme/themeOverride12.xml" ContentType="application/vnd.openxmlformats-officedocument.themeOverride+xml"/>
  <Override PartName="/xl/drawings/drawing15.xml" ContentType="application/vnd.openxmlformats-officedocument.drawing+xml"/>
  <Override PartName="/xl/charts/chart27.xml" ContentType="application/vnd.openxmlformats-officedocument.drawingml.chart+xml"/>
  <Override PartName="/xl/theme/themeOverride13.xml" ContentType="application/vnd.openxmlformats-officedocument.themeOverride+xml"/>
  <Override PartName="/xl/charts/chart28.xml" ContentType="application/vnd.openxmlformats-officedocument.drawingml.chart+xml"/>
  <Override PartName="/xl/theme/themeOverride14.xml" ContentType="application/vnd.openxmlformats-officedocument.themeOverride+xml"/>
  <Override PartName="/xl/drawings/drawing16.xml" ContentType="application/vnd.openxmlformats-officedocument.drawing+xml"/>
  <Override PartName="/xl/charts/chart29.xml" ContentType="application/vnd.openxmlformats-officedocument.drawingml.chart+xml"/>
  <Override PartName="/xl/charts/chart30.xml" ContentType="application/vnd.openxmlformats-officedocument.drawingml.chart+xml"/>
  <Override PartName="/xl/theme/themeOverride15.xml" ContentType="application/vnd.openxmlformats-officedocument.themeOverride+xml"/>
  <Override PartName="/xl/drawings/drawing17.xml" ContentType="application/vnd.openxmlformats-officedocument.drawing+xml"/>
  <Override PartName="/xl/charts/chart31.xml" ContentType="application/vnd.openxmlformats-officedocument.drawingml.chart+xml"/>
  <Override PartName="/xl/charts/chart32.xml" ContentType="application/vnd.openxmlformats-officedocument.drawingml.chart+xml"/>
  <Override PartName="/xl/theme/themeOverride16.xml" ContentType="application/vnd.openxmlformats-officedocument.themeOverride+xml"/>
  <Override PartName="/xl/drawings/drawing18.xml" ContentType="application/vnd.openxmlformats-officedocument.drawing+xml"/>
  <Override PartName="/xl/charts/chart33.xml" ContentType="application/vnd.openxmlformats-officedocument.drawingml.chart+xml"/>
  <Override PartName="/xl/charts/chart34.xml" ContentType="application/vnd.openxmlformats-officedocument.drawingml.chart+xml"/>
  <Override PartName="/xl/charts/chart35.xml" ContentType="application/vnd.openxmlformats-officedocument.drawingml.chart+xml"/>
  <Override PartName="/xl/charts/chart36.xml" ContentType="application/vnd.openxmlformats-officedocument.drawingml.chart+xml"/>
  <Override PartName="/xl/charts/chart37.xml" ContentType="application/vnd.openxmlformats-officedocument.drawingml.chart+xml"/>
  <Override PartName="/xl/theme/themeOverride17.xml" ContentType="application/vnd.openxmlformats-officedocument.themeOverride+xml"/>
  <Override PartName="/xl/drawings/drawing19.xml" ContentType="application/vnd.openxmlformats-officedocument.drawing+xml"/>
  <Override PartName="/xl/charts/chart38.xml" ContentType="application/vnd.openxmlformats-officedocument.drawingml.chart+xml"/>
  <Override PartName="/xl/drawings/drawing20.xml" ContentType="application/vnd.openxmlformats-officedocument.drawing+xml"/>
  <Override PartName="/xl/charts/chart39.xml" ContentType="application/vnd.openxmlformats-officedocument.drawingml.chart+xml"/>
  <Override PartName="/xl/charts/style4.xml" ContentType="application/vnd.ms-office.chartstyle+xml"/>
  <Override PartName="/xl/charts/colors4.xml" ContentType="application/vnd.ms-office.chartcolorstyle+xml"/>
  <Override PartName="/xl/charts/chart40.xml" ContentType="application/vnd.openxmlformats-officedocument.drawingml.chart+xml"/>
  <Override PartName="/xl/charts/style5.xml" ContentType="application/vnd.ms-office.chartstyle+xml"/>
  <Override PartName="/xl/charts/colors5.xml" ContentType="application/vnd.ms-office.chartcolorstyle+xml"/>
  <Override PartName="/xl/charts/chart41.xml" ContentType="application/vnd.openxmlformats-officedocument.drawingml.chart+xml"/>
  <Override PartName="/xl/charts/style6.xml" ContentType="application/vnd.ms-office.chartstyle+xml"/>
  <Override PartName="/xl/charts/colors6.xml" ContentType="application/vnd.ms-office.chartcolorstyle+xml"/>
  <Override PartName="/xl/charts/chart42.xml" ContentType="application/vnd.openxmlformats-officedocument.drawingml.chart+xml"/>
  <Override PartName="/xl/charts/style7.xml" ContentType="application/vnd.ms-office.chartstyle+xml"/>
  <Override PartName="/xl/charts/colors7.xml" ContentType="application/vnd.ms-office.chartcolorstyle+xml"/>
  <Override PartName="/xl/charts/chart43.xml" ContentType="application/vnd.openxmlformats-officedocument.drawingml.chart+xml"/>
  <Override PartName="/xl/charts/style8.xml" ContentType="application/vnd.ms-office.chartstyle+xml"/>
  <Override PartName="/xl/charts/colors8.xml" ContentType="application/vnd.ms-office.chartcolorstyle+xml"/>
  <Override PartName="/xl/drawings/drawing21.xml" ContentType="application/vnd.openxmlformats-officedocument.drawing+xml"/>
  <Override PartName="/xl/charts/chart44.xml" ContentType="application/vnd.openxmlformats-officedocument.drawingml.chart+xml"/>
  <Override PartName="/xl/charts/style9.xml" ContentType="application/vnd.ms-office.chartstyle+xml"/>
  <Override PartName="/xl/charts/colors9.xml" ContentType="application/vnd.ms-office.chartcolorstyle+xml"/>
  <Override PartName="/xl/charts/chart45.xml" ContentType="application/vnd.openxmlformats-officedocument.drawingml.chart+xml"/>
  <Override PartName="/xl/charts/style10.xml" ContentType="application/vnd.ms-office.chartstyle+xml"/>
  <Override PartName="/xl/charts/colors10.xml" ContentType="application/vnd.ms-office.chartcolorstyle+xml"/>
  <Override PartName="/xl/charts/chart46.xml" ContentType="application/vnd.openxmlformats-officedocument.drawingml.chart+xml"/>
  <Override PartName="/xl/charts/style11.xml" ContentType="application/vnd.ms-office.chartstyle+xml"/>
  <Override PartName="/xl/charts/colors11.xml" ContentType="application/vnd.ms-office.chartcolorstyle+xml"/>
  <Override PartName="/xl/charts/chart47.xml" ContentType="application/vnd.openxmlformats-officedocument.drawingml.chart+xml"/>
  <Override PartName="/xl/charts/style12.xml" ContentType="application/vnd.ms-office.chartstyle+xml"/>
  <Override PartName="/xl/charts/colors12.xml" ContentType="application/vnd.ms-office.chartcolorstyle+xml"/>
  <Override PartName="/xl/drawings/drawing22.xml" ContentType="application/vnd.openxmlformats-officedocument.drawing+xml"/>
  <Override PartName="/xl/charts/chart48.xml" ContentType="application/vnd.openxmlformats-officedocument.drawingml.chart+xml"/>
  <Override PartName="/xl/theme/themeOverride18.xml" ContentType="application/vnd.openxmlformats-officedocument.themeOverride+xml"/>
  <Override PartName="/xl/charts/chart49.xml" ContentType="application/vnd.openxmlformats-officedocument.drawingml.chart+xml"/>
  <Override PartName="/xl/theme/themeOverride19.xml" ContentType="application/vnd.openxmlformats-officedocument.themeOverride+xml"/>
  <Override PartName="/xl/charts/chart50.xml" ContentType="application/vnd.openxmlformats-officedocument.drawingml.chart+xml"/>
  <Override PartName="/xl/charts/chart51.xml" ContentType="application/vnd.openxmlformats-officedocument.drawingml.chart+xml"/>
  <Override PartName="/xl/drawings/drawing23.xml" ContentType="application/vnd.openxmlformats-officedocument.drawing+xml"/>
  <Override PartName="/xl/charts/chart52.xml" ContentType="application/vnd.openxmlformats-officedocument.drawingml.chart+xml"/>
  <Override PartName="/xl/theme/themeOverride20.xml" ContentType="application/vnd.openxmlformats-officedocument.themeOverride+xml"/>
  <Override PartName="/xl/drawings/drawing24.xml" ContentType="application/vnd.openxmlformats-officedocument.drawing+xml"/>
  <Override PartName="/xl/charts/chart53.xml" ContentType="application/vnd.openxmlformats-officedocument.drawingml.chart+xml"/>
  <Override PartName="/xl/theme/themeOverride21.xml" ContentType="application/vnd.openxmlformats-officedocument.themeOverride+xml"/>
  <Override PartName="/xl/charts/chart54.xml" ContentType="application/vnd.openxmlformats-officedocument.drawingml.chart+xml"/>
  <Override PartName="/xl/theme/themeOverride22.xml" ContentType="application/vnd.openxmlformats-officedocument.themeOverride+xml"/>
  <Override PartName="/xl/drawings/drawing25.xml" ContentType="application/vnd.openxmlformats-officedocument.drawing+xml"/>
  <Override PartName="/xl/charts/chart55.xml" ContentType="application/vnd.openxmlformats-officedocument.drawingml.chart+xml"/>
  <Override PartName="/xl/theme/themeOverride23.xml" ContentType="application/vnd.openxmlformats-officedocument.themeOverride+xml"/>
  <Override PartName="/xl/charts/chart56.xml" ContentType="application/vnd.openxmlformats-officedocument.drawingml.chart+xml"/>
  <Override PartName="/xl/theme/themeOverride24.xml" ContentType="application/vnd.openxmlformats-officedocument.themeOverride+xml"/>
  <Override PartName="/xl/charts/chart57.xml" ContentType="application/vnd.openxmlformats-officedocument.drawingml.chart+xml"/>
  <Override PartName="/xl/theme/themeOverride25.xml" ContentType="application/vnd.openxmlformats-officedocument.themeOverride+xml"/>
  <Override PartName="/xl/drawings/drawing26.xml" ContentType="application/vnd.openxmlformats-officedocument.drawing+xml"/>
  <Override PartName="/xl/charts/chart58.xml" ContentType="application/vnd.openxmlformats-officedocument.drawingml.chart+xml"/>
  <Override PartName="/xl/theme/themeOverride26.xml" ContentType="application/vnd.openxmlformats-officedocument.themeOverride+xml"/>
  <Override PartName="/xl/charts/chart59.xml" ContentType="application/vnd.openxmlformats-officedocument.drawingml.chart+xml"/>
  <Override PartName="/xl/theme/themeOverride27.xml" ContentType="application/vnd.openxmlformats-officedocument.themeOverride+xml"/>
  <Override PartName="/xl/drawings/drawing27.xml" ContentType="application/vnd.openxmlformats-officedocument.drawing+xml"/>
  <Override PartName="/xl/charts/chart60.xml" ContentType="application/vnd.openxmlformats-officedocument.drawingml.chart+xml"/>
  <Override PartName="/xl/theme/themeOverride28.xml" ContentType="application/vnd.openxmlformats-officedocument.themeOverride+xml"/>
  <Override PartName="/xl/charts/chart61.xml" ContentType="application/vnd.openxmlformats-officedocument.drawingml.chart+xml"/>
  <Override PartName="/xl/theme/themeOverride29.xml" ContentType="application/vnd.openxmlformats-officedocument.themeOverride+xml"/>
  <Override PartName="/xl/drawings/drawing28.xml" ContentType="application/vnd.openxmlformats-officedocument.drawing+xml"/>
  <Override PartName="/xl/charts/chart62.xml" ContentType="application/vnd.openxmlformats-officedocument.drawingml.chart+xml"/>
  <Override PartName="/xl/theme/themeOverride30.xml" ContentType="application/vnd.openxmlformats-officedocument.themeOverride+xml"/>
  <Override PartName="/xl/charts/chart63.xml" ContentType="application/vnd.openxmlformats-officedocument.drawingml.chart+xml"/>
  <Override PartName="/xl/theme/themeOverride31.xml" ContentType="application/vnd.openxmlformats-officedocument.themeOverride+xml"/>
  <Override PartName="/xl/charts/chart64.xml" ContentType="application/vnd.openxmlformats-officedocument.drawingml.chart+xml"/>
  <Override PartName="/xl/theme/themeOverride32.xml" ContentType="application/vnd.openxmlformats-officedocument.themeOverride+xml"/>
  <Override PartName="/xl/drawings/drawing29.xml" ContentType="application/vnd.openxmlformats-officedocument.drawing+xml"/>
  <Override PartName="/xl/charts/chart65.xml" ContentType="application/vnd.openxmlformats-officedocument.drawingml.chart+xml"/>
  <Override PartName="/xl/theme/themeOverride33.xml" ContentType="application/vnd.openxmlformats-officedocument.themeOverride+xml"/>
  <Override PartName="/xl/drawings/drawing30.xml" ContentType="application/vnd.openxmlformats-officedocument.drawing+xml"/>
  <Override PartName="/xl/charts/chart66.xml" ContentType="application/vnd.openxmlformats-officedocument.drawingml.chart+xml"/>
  <Override PartName="/xl/theme/themeOverride34.xml" ContentType="application/vnd.openxmlformats-officedocument.themeOverride+xml"/>
  <Override PartName="/xl/charts/chart67.xml" ContentType="application/vnd.openxmlformats-officedocument.drawingml.chart+xml"/>
  <Override PartName="/xl/theme/themeOverride35.xml" ContentType="application/vnd.openxmlformats-officedocument.themeOverride+xml"/>
  <Override PartName="/xl/charts/chart68.xml" ContentType="application/vnd.openxmlformats-officedocument.drawingml.chart+xml"/>
  <Override PartName="/xl/theme/themeOverride36.xml" ContentType="application/vnd.openxmlformats-officedocument.themeOverride+xml"/>
  <Override PartName="/xl/charts/chart69.xml" ContentType="application/vnd.openxmlformats-officedocument.drawingml.chart+xml"/>
  <Override PartName="/xl/theme/themeOverride37.xml" ContentType="application/vnd.openxmlformats-officedocument.themeOverride+xml"/>
  <Override PartName="/xl/drawings/drawing31.xml" ContentType="application/vnd.openxmlformats-officedocument.drawing+xml"/>
  <Override PartName="/xl/charts/chart70.xml" ContentType="application/vnd.openxmlformats-officedocument.drawingml.chart+xml"/>
  <Override PartName="/xl/theme/themeOverride38.xml" ContentType="application/vnd.openxmlformats-officedocument.themeOverride+xml"/>
  <Override PartName="/xl/charts/chart71.xml" ContentType="application/vnd.openxmlformats-officedocument.drawingml.chart+xml"/>
  <Override PartName="/xl/theme/themeOverride39.xml" ContentType="application/vnd.openxmlformats-officedocument.themeOverride+xml"/>
  <Override PartName="/xl/drawings/drawing32.xml" ContentType="application/vnd.openxmlformats-officedocument.drawing+xml"/>
  <Override PartName="/xl/charts/chart72.xml" ContentType="application/vnd.openxmlformats-officedocument.drawingml.chart+xml"/>
  <Override PartName="/xl/theme/themeOverride40.xml" ContentType="application/vnd.openxmlformats-officedocument.themeOverride+xml"/>
  <Override PartName="/xl/charts/chart73.xml" ContentType="application/vnd.openxmlformats-officedocument.drawingml.chart+xml"/>
  <Override PartName="/xl/theme/themeOverride41.xml" ContentType="application/vnd.openxmlformats-officedocument.themeOverride+xml"/>
  <Override PartName="/xl/drawings/drawing33.xml" ContentType="application/vnd.openxmlformats-officedocument.drawing+xml"/>
  <Override PartName="/xl/charts/chart74.xml" ContentType="application/vnd.openxmlformats-officedocument.drawingml.chart+xml"/>
  <Override PartName="/xl/theme/themeOverride42.xml" ContentType="application/vnd.openxmlformats-officedocument.themeOverride+xml"/>
  <Override PartName="/xl/drawings/drawing34.xml" ContentType="application/vnd.openxmlformats-officedocument.drawing+xml"/>
  <Override PartName="/xl/charts/chart75.xml" ContentType="application/vnd.openxmlformats-officedocument.drawingml.chart+xml"/>
  <Override PartName="/xl/theme/themeOverride43.xml" ContentType="application/vnd.openxmlformats-officedocument.themeOverride+xml"/>
  <Override PartName="/xl/charts/chart76.xml" ContentType="application/vnd.openxmlformats-officedocument.drawingml.chart+xml"/>
  <Override PartName="/xl/theme/themeOverride44.xml" ContentType="application/vnd.openxmlformats-officedocument.themeOverride+xml"/>
  <Override PartName="/xl/drawings/drawing35.xml" ContentType="application/vnd.openxmlformats-officedocument.drawing+xml"/>
  <Override PartName="/xl/charts/chart77.xml" ContentType="application/vnd.openxmlformats-officedocument.drawingml.chart+xml"/>
  <Override PartName="/xl/charts/style13.xml" ContentType="application/vnd.ms-office.chartstyle+xml"/>
  <Override PartName="/xl/charts/colors13.xml" ContentType="application/vnd.ms-office.chartcolorstyle+xml"/>
  <Override PartName="/xl/drawings/drawing36.xml" ContentType="application/vnd.openxmlformats-officedocument.drawing+xml"/>
  <Override PartName="/xl/charts/chart78.xml" ContentType="application/vnd.openxmlformats-officedocument.drawingml.chart+xml"/>
  <Override PartName="/xl/charts/style14.xml" ContentType="application/vnd.ms-office.chartstyle+xml"/>
  <Override PartName="/xl/charts/colors14.xml" ContentType="application/vnd.ms-office.chartcolorstyle+xml"/>
  <Override PartName="/xl/charts/chart79.xml" ContentType="application/vnd.openxmlformats-officedocument.drawingml.chart+xml"/>
  <Override PartName="/xl/charts/style15.xml" ContentType="application/vnd.ms-office.chartstyle+xml"/>
  <Override PartName="/xl/charts/colors15.xml" ContentType="application/vnd.ms-office.chartcolorstyle+xml"/>
  <Override PartName="/xl/charts/chart80.xml" ContentType="application/vnd.openxmlformats-officedocument.drawingml.chart+xml"/>
  <Override PartName="/xl/charts/chart81.xml" ContentType="application/vnd.openxmlformats-officedocument.drawingml.chart+xml"/>
  <Override PartName="/xl/charts/style16.xml" ContentType="application/vnd.ms-office.chartstyle+xml"/>
  <Override PartName="/xl/charts/colors16.xml" ContentType="application/vnd.ms-office.chartcolorstyle+xml"/>
  <Override PartName="/xl/charts/chart82.xml" ContentType="application/vnd.openxmlformats-officedocument.drawingml.chart+xml"/>
  <Override PartName="/xl/charts/style17.xml" ContentType="application/vnd.ms-office.chartstyle+xml"/>
  <Override PartName="/xl/charts/colors17.xml" ContentType="application/vnd.ms-office.chartcolorstyle+xml"/>
  <Override PartName="/xl/charts/chart83.xml" ContentType="application/vnd.openxmlformats-officedocument.drawingml.chart+xml"/>
  <Override PartName="/xl/charts/chart84.xml" ContentType="application/vnd.openxmlformats-officedocument.drawingml.chart+xml"/>
  <Override PartName="/xl/charts/chart85.xml" ContentType="application/vnd.openxmlformats-officedocument.drawingml.chart+xml"/>
  <Override PartName="/xl/charts/style18.xml" ContentType="application/vnd.ms-office.chartstyle+xml"/>
  <Override PartName="/xl/charts/colors18.xml" ContentType="application/vnd.ms-office.chartcolorstyle+xml"/>
  <Override PartName="/xl/charts/chart86.xml" ContentType="application/vnd.openxmlformats-officedocument.drawingml.chart+xml"/>
  <Override PartName="/xl/charts/style19.xml" ContentType="application/vnd.ms-office.chartstyle+xml"/>
  <Override PartName="/xl/charts/colors19.xml" ContentType="application/vnd.ms-office.chartcolorstyle+xml"/>
  <Override PartName="/xl/charts/chart87.xml" ContentType="application/vnd.openxmlformats-officedocument.drawingml.chart+xml"/>
  <Override PartName="/xl/charts/style20.xml" ContentType="application/vnd.ms-office.chartstyle+xml"/>
  <Override PartName="/xl/charts/colors20.xml" ContentType="application/vnd.ms-office.chartcolorstyle+xml"/>
  <Override PartName="/xl/charts/chart88.xml" ContentType="application/vnd.openxmlformats-officedocument.drawingml.chart+xml"/>
  <Override PartName="/xl/charts/style21.xml" ContentType="application/vnd.ms-office.chartstyle+xml"/>
  <Override PartName="/xl/charts/colors21.xml" ContentType="application/vnd.ms-office.chartcolorstyle+xml"/>
  <Override PartName="/xl/charts/chart89.xml" ContentType="application/vnd.openxmlformats-officedocument.drawingml.chart+xml"/>
  <Override PartName="/xl/charts/style22.xml" ContentType="application/vnd.ms-office.chartstyle+xml"/>
  <Override PartName="/xl/charts/colors22.xml" ContentType="application/vnd.ms-office.chartcolorstyle+xml"/>
  <Override PartName="/xl/charts/chart90.xml" ContentType="application/vnd.openxmlformats-officedocument.drawingml.chart+xml"/>
  <Override PartName="/xl/charts/style23.xml" ContentType="application/vnd.ms-office.chartstyle+xml"/>
  <Override PartName="/xl/charts/colors23.xml" ContentType="application/vnd.ms-office.chartcolorstyle+xml"/>
  <Override PartName="/xl/drawings/drawing37.xml" ContentType="application/vnd.openxmlformats-officedocument.drawing+xml"/>
  <Override PartName="/xl/charts/chart91.xml" ContentType="application/vnd.openxmlformats-officedocument.drawingml.chart+xml"/>
  <Override PartName="/xl/charts/chart92.xml" ContentType="application/vnd.openxmlformats-officedocument.drawingml.chart+xml"/>
  <Override PartName="/xl/charts/style24.xml" ContentType="application/vnd.ms-office.chartstyle+xml"/>
  <Override PartName="/xl/charts/colors24.xml" ContentType="application/vnd.ms-office.chartcolorstyle+xml"/>
  <Override PartName="/xl/drawings/drawing38.xml" ContentType="application/vnd.openxmlformats-officedocument.drawing+xml"/>
  <Override PartName="/xl/charts/chart93.xml" ContentType="application/vnd.openxmlformats-officedocument.drawingml.chart+xml"/>
  <Override PartName="/xl/charts/style25.xml" ContentType="application/vnd.ms-office.chartstyle+xml"/>
  <Override PartName="/xl/charts/colors25.xml" ContentType="application/vnd.ms-office.chartcolorstyle+xml"/>
  <Override PartName="/xl/charts/chart94.xml" ContentType="application/vnd.openxmlformats-officedocument.drawingml.chart+xml"/>
  <Override PartName="/xl/charts/style26.xml" ContentType="application/vnd.ms-office.chartstyle+xml"/>
  <Override PartName="/xl/charts/colors26.xml" ContentType="application/vnd.ms-office.chartcolorstyle+xml"/>
  <Override PartName="/xl/charts/chart95.xml" ContentType="application/vnd.openxmlformats-officedocument.drawingml.chart+xml"/>
  <Override PartName="/xl/charts/chart96.xml" ContentType="application/vnd.openxmlformats-officedocument.drawingml.chart+xml"/>
  <Override PartName="/xl/charts/chart97.xml" ContentType="application/vnd.openxmlformats-officedocument.drawingml.chart+xml"/>
  <Override PartName="/xl/charts/chart98.xml" ContentType="application/vnd.openxmlformats-officedocument.drawingml.chart+xml"/>
  <Override PartName="/xl/drawings/drawing39.xml" ContentType="application/vnd.openxmlformats-officedocument.drawing+xml"/>
  <Override PartName="/xl/charts/chart99.xml" ContentType="application/vnd.openxmlformats-officedocument.drawingml.chart+xml"/>
  <Override PartName="/xl/charts/style27.xml" ContentType="application/vnd.ms-office.chartstyle+xml"/>
  <Override PartName="/xl/charts/colors27.xml" ContentType="application/vnd.ms-office.chartcolorstyle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xl/workbook.xml"/></Relationships>
</file>

<file path=xl/workbook.xml><?xml version="1.0" encoding="utf-8"?>
<workbook xmlns="http://schemas.openxmlformats.org/spreadsheetml/2006/main" xmlns:r="http://schemas.openxmlformats.org/officeDocument/2006/relationships" xmlns:mc="http://schemas.openxmlformats.org/markup-compatibility/2006" xmlns:x15="http://schemas.microsoft.com/office/spreadsheetml/2010/11/main" xmlns:xr="http://schemas.microsoft.com/office/spreadsheetml/2014/revision" xmlns:xr6="http://schemas.microsoft.com/office/spreadsheetml/2016/revision6" xmlns:xr10="http://schemas.microsoft.com/office/spreadsheetml/2016/revision10" xmlns:xr2="http://schemas.microsoft.com/office/spreadsheetml/2015/revision2" mc:Ignorable="x15 xr xr6 xr10 xr2">
  <fileVersion appName="xl" lastEdited="7" lowestEdited="7" rupBuild="23127"/>
  <workbookPr codeName="ThisWorkbook" defaultThemeVersion="124226"/>
  <mc:AlternateContent xmlns:mc="http://schemas.openxmlformats.org/markup-compatibility/2006">
    <mc:Choice Requires="x15">
      <x15ac:absPath xmlns:x15ac="http://schemas.microsoft.com/office/spreadsheetml/2010/11/ac" url="O:\ESPAUR\Annual Report 2021\AMC\Associated Documents\"/>
    </mc:Choice>
  </mc:AlternateContent>
  <xr:revisionPtr revIDLastSave="0" documentId="13_ncr:1_{4BBAA1FC-E5B2-47CA-85EF-B9CD56C9E8BD}" xr6:coauthVersionLast="45" xr6:coauthVersionMax="45" xr10:uidLastSave="{00000000-0000-0000-0000-000000000000}"/>
  <bookViews>
    <workbookView xWindow="-110" yWindow="-110" windowWidth="19420" windowHeight="10420" tabRatio="787" firstSheet="11" activeTab="16" xr2:uid="{00000000-000D-0000-FFFF-FFFF00000000}"/>
  </bookViews>
  <sheets>
    <sheet name="Inforgraphics" sheetId="38" r:id="rId1"/>
    <sheet name="A.1 Total_setting" sheetId="1" r:id="rId2"/>
    <sheet name="A.2 Group_setting" sheetId="45" r:id="rId3"/>
    <sheet name="A.3 ATC_care" sheetId="32" r:id="rId4"/>
    <sheet name="A.4 Penicillins" sheetId="5" r:id="rId5"/>
    <sheet name="A.5 Cephalosporins" sheetId="6" r:id="rId6"/>
    <sheet name="A.6 Tetracyclines" sheetId="7" r:id="rId7"/>
    <sheet name="A.7 Quinolones" sheetId="8" r:id="rId8"/>
    <sheet name="A.8 Macrolides" sheetId="9" r:id="rId9"/>
    <sheet name="A.9 Sulfonamides &amp; Trim" sheetId="34" r:id="rId10"/>
    <sheet name="A.10 Nitrofurantoin" sheetId="10" r:id="rId11"/>
    <sheet name="A.11 Aminoglycosides" sheetId="11" r:id="rId12"/>
    <sheet name="A.12 Glycopeptides_setting" sheetId="12" r:id="rId13"/>
    <sheet name="A.13 Glycopeptides" sheetId="13" r:id="rId14"/>
    <sheet name="A.14 Colistin" sheetId="14" r:id="rId15"/>
    <sheet name="B.1 Primary" sheetId="15" r:id="rId16"/>
    <sheet name="B.2 GP" sheetId="16" r:id="rId17"/>
    <sheet name="B.3 GP_Items_age" sheetId="46" r:id="rId18"/>
    <sheet name="B.3 GP_Erythormycin_age" sheetId="43" r:id="rId19"/>
    <sheet name="B.4 Other Community" sheetId="17" r:id="rId20"/>
    <sheet name="B.5 Dentist" sheetId="52" r:id="rId21"/>
    <sheet name="C.1 Trust_total" sheetId="19" r:id="rId22"/>
    <sheet name="C.2 Trust_type" sheetId="20" r:id="rId23"/>
    <sheet name="C.3 Trust_group" sheetId="21" r:id="rId24"/>
    <sheet name="C.4 Colistin_route" sheetId="23" r:id="rId25"/>
    <sheet name="C.5 Colistin_type" sheetId="24" r:id="rId26"/>
    <sheet name="C.6 Piptaz" sheetId="25" r:id="rId27"/>
    <sheet name="C.7 Piptaz_type" sheetId="26" r:id="rId28"/>
    <sheet name="C.8 Piptaz_alt" sheetId="31" r:id="rId29"/>
    <sheet name="C.9 Carbapenems" sheetId="27" r:id="rId30"/>
    <sheet name="C.10 Carbpaenems_type" sheetId="28" r:id="rId31"/>
    <sheet name="C.10.1 Cefta_Avi" sheetId="51" r:id="rId32"/>
    <sheet name="C.11 Dep_trust" sheetId="29" r:id="rId33"/>
    <sheet name="C.12 Dep_PiptazCarbs_IN" sheetId="35" r:id="rId34"/>
    <sheet name="C.13 Dep_Broad spe_IN" sheetId="36" r:id="rId35"/>
    <sheet name="C.14 Dep_%" sheetId="48" r:id="rId36"/>
    <sheet name="UK" sheetId="44" r:id="rId37"/>
    <sheet name="D.1 GP_Appoinment" sheetId="53" r:id="rId38"/>
    <sheet name="D.2 GP_Consultation" sheetId="54" r:id="rId39"/>
    <sheet name="D.4.4.ItemsPHEC" sheetId="57" r:id="rId40"/>
    <sheet name="D.4.3.BreakdownPHEC" sheetId="56" r:id="rId41"/>
    <sheet name="D.3 Oseltamivir_Zanamivar" sheetId="58" r:id="rId42"/>
    <sheet name="D.3 Oseltamivir_Zanamivar_Total" sheetId="59" r:id="rId43"/>
  </sheets>
  <externalReferences>
    <externalReference r:id="rId44"/>
  </externalReferences>
  <calcPr calcId="191029"/>
  <oleSize ref="A65:H77"/>
  <extLst>
    <ext xmlns:xcalcf="http://schemas.microsoft.com/office/spreadsheetml/2018/calcfeatures" uri="{B58B0392-4F1F-4190-BB64-5DF3571DCE5F}">
      <xcalcf:calcFeatures>
        <xcalcf:feature name="microsoft.com:RD"/>
        <xcalcf:feature name="microsoft.com:Single"/>
        <xcalcf:feature name="microsoft.com:FV"/>
        <xcalcf:feature name="microsoft.com:CNMTM"/>
      </xcalcf:calcFeatures>
    </ext>
  </extLst>
</workbook>
</file>

<file path=xl/sharedStrings.xml><?xml version="1.0" encoding="utf-8"?>
<sst xmlns="http://schemas.openxmlformats.org/spreadsheetml/2006/main" count="1801" uniqueCount="656">
  <si>
    <t xml:space="preserve"> DDD per 1000 inhabitants per day</t>
  </si>
  <si>
    <t>Setting</t>
  </si>
  <si>
    <t>General Practice</t>
  </si>
  <si>
    <t>Other Community</t>
  </si>
  <si>
    <t>Dentist</t>
  </si>
  <si>
    <t>Hospital Inpatient</t>
  </si>
  <si>
    <t>Hospital Outpatient</t>
  </si>
  <si>
    <t>Total</t>
  </si>
  <si>
    <t>Key antibiotic group</t>
  </si>
  <si>
    <t>Year</t>
  </si>
  <si>
    <t>Penicillins</t>
  </si>
  <si>
    <t>Tetracyclines</t>
  </si>
  <si>
    <t>Macrolides, Lincosamides and Streptogramins</t>
  </si>
  <si>
    <t>Sulfonamides and Trimethoprim</t>
  </si>
  <si>
    <t>ATC Code</t>
  </si>
  <si>
    <t>ATC Name</t>
  </si>
  <si>
    <t>J01CA04</t>
  </si>
  <si>
    <t>Amoxicillin</t>
  </si>
  <si>
    <t>J01CA08</t>
  </si>
  <si>
    <t>Pivmecillinam</t>
  </si>
  <si>
    <t>J01CA17</t>
  </si>
  <si>
    <t>Temocillin</t>
  </si>
  <si>
    <t>J01CE02</t>
  </si>
  <si>
    <t>Phenoxymethylpenicillin</t>
  </si>
  <si>
    <t>J01CF05</t>
  </si>
  <si>
    <t>Flucloxacillin</t>
  </si>
  <si>
    <t>J01CR02</t>
  </si>
  <si>
    <t xml:space="preserve">Co-amoxiclav </t>
  </si>
  <si>
    <t>J01CR05</t>
  </si>
  <si>
    <t>J01DB01</t>
  </si>
  <si>
    <t>Cefalexin</t>
  </si>
  <si>
    <t>J01DB09</t>
  </si>
  <si>
    <t>Cefradine</t>
  </si>
  <si>
    <t>J01DC02</t>
  </si>
  <si>
    <t>Cefuroxime</t>
  </si>
  <si>
    <t>J01DC04</t>
  </si>
  <si>
    <t>Cefaclor</t>
  </si>
  <si>
    <t>J01DD01</t>
  </si>
  <si>
    <t>Cefotaxime</t>
  </si>
  <si>
    <t>J01DD02</t>
  </si>
  <si>
    <t>Ceftazidime</t>
  </si>
  <si>
    <t>J01DD04</t>
  </si>
  <si>
    <t>Ceftriaxone</t>
  </si>
  <si>
    <t>J01AA01</t>
  </si>
  <si>
    <t>Demeclocycline</t>
  </si>
  <si>
    <t>J01AA02</t>
  </si>
  <si>
    <t>Doxycycline</t>
  </si>
  <si>
    <t>J01AA04</t>
  </si>
  <si>
    <t>Lymecycline</t>
  </si>
  <si>
    <t>J01AA06</t>
  </si>
  <si>
    <t>Oxytetracycline</t>
  </si>
  <si>
    <t>J01AA07</t>
  </si>
  <si>
    <t>Tetracycline</t>
  </si>
  <si>
    <t>J01AA08</t>
  </si>
  <si>
    <t>Minocycline</t>
  </si>
  <si>
    <t>J01AA12</t>
  </si>
  <si>
    <t>Tigecycline</t>
  </si>
  <si>
    <t>J01MA01</t>
  </si>
  <si>
    <t>Ofloxacin</t>
  </si>
  <si>
    <t>J01MA02</t>
  </si>
  <si>
    <t>Ciprofloxacin</t>
  </si>
  <si>
    <t>J01MA06</t>
  </si>
  <si>
    <t>Norfloxacin</t>
  </si>
  <si>
    <t>J01MA12</t>
  </si>
  <si>
    <t>Levofloxacin</t>
  </si>
  <si>
    <t>J01MA14</t>
  </si>
  <si>
    <t>Moxifloxacin</t>
  </si>
  <si>
    <t>J01MB02</t>
  </si>
  <si>
    <t>Nalidixic acid</t>
  </si>
  <si>
    <t>J01FA01</t>
  </si>
  <si>
    <t>Erythromycin</t>
  </si>
  <si>
    <t>J01FA09</t>
  </si>
  <si>
    <t>Clarithromycin</t>
  </si>
  <si>
    <t>J01FA10</t>
  </si>
  <si>
    <t>Azithromycin</t>
  </si>
  <si>
    <t>J01FA15</t>
  </si>
  <si>
    <t>Telithromycin</t>
  </si>
  <si>
    <t>J01XX09</t>
  </si>
  <si>
    <t>Daptomycin</t>
  </si>
  <si>
    <t>J01XA02</t>
  </si>
  <si>
    <t>Teicoplanin</t>
  </si>
  <si>
    <t>J01XA01</t>
  </si>
  <si>
    <t>Vancomycin</t>
  </si>
  <si>
    <t>Items per 1000 inhabitants per day</t>
  </si>
  <si>
    <t>Key Antibiotic Group</t>
  </si>
  <si>
    <t>Macrolides, lincosamides and streptogramins</t>
  </si>
  <si>
    <t>Sulfonamides and trimethoprim</t>
  </si>
  <si>
    <t>Other antibacterials</t>
  </si>
  <si>
    <t>Quinolone antibacterials</t>
  </si>
  <si>
    <t>Setting Category</t>
  </si>
  <si>
    <t>Out-of-hours</t>
  </si>
  <si>
    <t>Walk-in Centre</t>
  </si>
  <si>
    <t>Other</t>
  </si>
  <si>
    <t>Community Service</t>
  </si>
  <si>
    <t>Urgent Care</t>
  </si>
  <si>
    <t>Hospital</t>
  </si>
  <si>
    <t>Nursing Home</t>
  </si>
  <si>
    <t>Public Health Service</t>
  </si>
  <si>
    <t>Hospice</t>
  </si>
  <si>
    <t>Custody</t>
  </si>
  <si>
    <t>year</t>
  </si>
  <si>
    <t>setting_cat</t>
  </si>
  <si>
    <t>items_perday</t>
  </si>
  <si>
    <t>Amoxicillin and enzyme inhibitor</t>
  </si>
  <si>
    <t>P01AB01</t>
  </si>
  <si>
    <t>Metronidazole</t>
  </si>
  <si>
    <t>Total Defined Daily Doses</t>
  </si>
  <si>
    <t>Total Admissions</t>
  </si>
  <si>
    <t>DDD per 1000 admissions</t>
  </si>
  <si>
    <t xml:space="preserve"> DDD per 1000 admissions</t>
  </si>
  <si>
    <t>Trust Type</t>
  </si>
  <si>
    <t>Acute Multiservice</t>
  </si>
  <si>
    <t>Acute Medium</t>
  </si>
  <si>
    <t>Acute Specialist</t>
  </si>
  <si>
    <t>Acute Small</t>
  </si>
  <si>
    <t>Acute Teaching</t>
  </si>
  <si>
    <t>Acute Large</t>
  </si>
  <si>
    <t>%</t>
  </si>
  <si>
    <t>% Change</t>
  </si>
  <si>
    <t>Route</t>
  </si>
  <si>
    <t>Parenteral</t>
  </si>
  <si>
    <t>Inhaled</t>
  </si>
  <si>
    <t>Meropenem</t>
  </si>
  <si>
    <t>Ertapenem</t>
  </si>
  <si>
    <t>Specialist Group</t>
  </si>
  <si>
    <t>Intensive Care Unit</t>
  </si>
  <si>
    <t>AE/Non-specific Out-Patients Department</t>
  </si>
  <si>
    <t>General Medicine</t>
  </si>
  <si>
    <t>General Surgery</t>
  </si>
  <si>
    <t>Geriatrics</t>
  </si>
  <si>
    <t>Obstetrics and Gynaecology</t>
  </si>
  <si>
    <t>Orthopaedics</t>
  </si>
  <si>
    <t>Paediatrics</t>
  </si>
  <si>
    <t>Specialist Medicine</t>
  </si>
  <si>
    <t>Specialist Surgery</t>
  </si>
  <si>
    <t>Aminoglycosides</t>
  </si>
  <si>
    <t>Amphenicols</t>
  </si>
  <si>
    <t>Penicillins (excluding inhibitors)</t>
  </si>
  <si>
    <t>Penicillins (inhibitor combinations only)</t>
  </si>
  <si>
    <t>First and second-generations cephalosporins</t>
  </si>
  <si>
    <t>Carabapenems</t>
  </si>
  <si>
    <t>Cephalosporins</t>
  </si>
  <si>
    <t>Tetracylines</t>
  </si>
  <si>
    <t>Antibiotic changes in 2017 - related to piptaz shortages guidelines</t>
  </si>
  <si>
    <t>Secondary care</t>
  </si>
  <si>
    <t>please shade the ones that go up and down different colours</t>
  </si>
  <si>
    <t>DDD</t>
  </si>
  <si>
    <t>% change</t>
  </si>
  <si>
    <t>Piptazobactam</t>
  </si>
  <si>
    <t>Total alternative antibiotics</t>
  </si>
  <si>
    <t>Co-amoxiclav</t>
  </si>
  <si>
    <t>Aztreonam</t>
  </si>
  <si>
    <t>J01DF01</t>
  </si>
  <si>
    <t>Fosfomycin IB</t>
  </si>
  <si>
    <t>J01XX01_P</t>
  </si>
  <si>
    <t>Linezolid</t>
  </si>
  <si>
    <t>J01XX08</t>
  </si>
  <si>
    <t>J01XD01</t>
  </si>
  <si>
    <t>Gentamicin</t>
  </si>
  <si>
    <t>J01GB03</t>
  </si>
  <si>
    <t>Amikacin</t>
  </si>
  <si>
    <t>J01GB06</t>
  </si>
  <si>
    <t>A07AA09</t>
  </si>
  <si>
    <t>J01DH02</t>
  </si>
  <si>
    <t>J01DH03</t>
  </si>
  <si>
    <t>Clindamycin</t>
  </si>
  <si>
    <t>J01FF01</t>
  </si>
  <si>
    <t>atccode</t>
  </si>
  <si>
    <t>route_of_administration</t>
  </si>
  <si>
    <t>ddds</t>
  </si>
  <si>
    <t>O</t>
  </si>
  <si>
    <t>P</t>
  </si>
  <si>
    <t>Antibiotic</t>
  </si>
  <si>
    <t>Group</t>
  </si>
  <si>
    <t>Name</t>
  </si>
  <si>
    <t xml:space="preserve">Primary </t>
  </si>
  <si>
    <t>Secondary</t>
  </si>
  <si>
    <t>Primary</t>
  </si>
  <si>
    <t>Demeclocycline </t>
  </si>
  <si>
    <t xml:space="preserve">Doxycycline </t>
  </si>
  <si>
    <t xml:space="preserve">Oxytetracycline </t>
  </si>
  <si>
    <t xml:space="preserve">Tetracycline </t>
  </si>
  <si>
    <t xml:space="preserve">Minocycline </t>
  </si>
  <si>
    <t xml:space="preserve">Tigecycline </t>
  </si>
  <si>
    <t xml:space="preserve">Chloramphenicol </t>
  </si>
  <si>
    <t>J01BA01</t>
  </si>
  <si>
    <t>Penicillin (excluding inhibitors)</t>
  </si>
  <si>
    <t>Ampicillin</t>
  </si>
  <si>
    <t>J01CA01</t>
  </si>
  <si>
    <t xml:space="preserve">Pivmecillinam </t>
  </si>
  <si>
    <t>Piperacillin</t>
  </si>
  <si>
    <t>J01CA12</t>
  </si>
  <si>
    <t xml:space="preserve">Temocillin </t>
  </si>
  <si>
    <t>Ampicillin, combinations</t>
  </si>
  <si>
    <t>J01CA51</t>
  </si>
  <si>
    <t xml:space="preserve">Benzylpenicillin </t>
  </si>
  <si>
    <t>J01CE01</t>
  </si>
  <si>
    <t xml:space="preserve">Phenoxymethylpenicillin </t>
  </si>
  <si>
    <t xml:space="preserve">Flucloxacillin </t>
  </si>
  <si>
    <t>Co-ticarclav</t>
  </si>
  <si>
    <t>J01CR03</t>
  </si>
  <si>
    <t>Combinations of penicillins</t>
  </si>
  <si>
    <t>J01CR50</t>
  </si>
  <si>
    <t>Other beta-lactams ( Cephalosporins and penems)</t>
  </si>
  <si>
    <t>1st/2nd cephalo</t>
  </si>
  <si>
    <t>Cefazolin</t>
  </si>
  <si>
    <t>J01DB04</t>
  </si>
  <si>
    <t xml:space="preserve">Cefadroxil </t>
  </si>
  <si>
    <t>J01DB05</t>
  </si>
  <si>
    <t xml:space="preserve">Cefradine </t>
  </si>
  <si>
    <t>Cefoxitin</t>
  </si>
  <si>
    <t>J01DC01</t>
  </si>
  <si>
    <t>3rd/4th cephalo</t>
  </si>
  <si>
    <t>Cefixime</t>
  </si>
  <si>
    <t>J01DD08</t>
  </si>
  <si>
    <t>Cefpodoxime</t>
  </si>
  <si>
    <t>J01DD13</t>
  </si>
  <si>
    <t>J01DD52</t>
  </si>
  <si>
    <t>Carbepenems</t>
  </si>
  <si>
    <t>Doripenem</t>
  </si>
  <si>
    <t>J01DH04</t>
  </si>
  <si>
    <t>J01DH51</t>
  </si>
  <si>
    <t xml:space="preserve">Ceftobiprole medocaril </t>
  </si>
  <si>
    <t>J01DI01</t>
  </si>
  <si>
    <t>5th cephalo</t>
  </si>
  <si>
    <t>Ceftobiprole included</t>
  </si>
  <si>
    <t xml:space="preserve">Ceftaroline fosamil </t>
  </si>
  <si>
    <t>J01DI02</t>
  </si>
  <si>
    <t>J01DI54</t>
  </si>
  <si>
    <t>Trimethoprim</t>
  </si>
  <si>
    <t>J01EA01</t>
  </si>
  <si>
    <t>Sulfapyridine</t>
  </si>
  <si>
    <t>J01EB04</t>
  </si>
  <si>
    <t>Sulfadiazine</t>
  </si>
  <si>
    <t>J01EC02</t>
  </si>
  <si>
    <t>Sulfamethoxypyridazine</t>
  </si>
  <si>
    <t>J01ED05</t>
  </si>
  <si>
    <t>Co-trimoxazole</t>
  </si>
  <si>
    <t>J01EE01</t>
  </si>
  <si>
    <t>Pristinamycin</t>
  </si>
  <si>
    <t>J01FG01</t>
  </si>
  <si>
    <t>J01FG02</t>
  </si>
  <si>
    <t>Other aminoglycosides</t>
  </si>
  <si>
    <t>Tobramycin</t>
  </si>
  <si>
    <t>J01GB01</t>
  </si>
  <si>
    <t>Neomycin</t>
  </si>
  <si>
    <t>J01GB05</t>
  </si>
  <si>
    <t>Quinolones</t>
  </si>
  <si>
    <t xml:space="preserve">Ofloxacin </t>
  </si>
  <si>
    <t xml:space="preserve">Norfloxacin  </t>
  </si>
  <si>
    <t xml:space="preserve">Moxifloxacin </t>
  </si>
  <si>
    <t>Glycopeptide</t>
  </si>
  <si>
    <t>Colistin</t>
  </si>
  <si>
    <t>J01XB01</t>
  </si>
  <si>
    <t>Fusidic acid</t>
  </si>
  <si>
    <t>J01XC01</t>
  </si>
  <si>
    <t>Tinidazole</t>
  </si>
  <si>
    <t>J01XD02</t>
  </si>
  <si>
    <t>Nitrofurantoin</t>
  </si>
  <si>
    <t>J01XE01</t>
  </si>
  <si>
    <t>Fosfomycin</t>
  </si>
  <si>
    <t>J01XX01</t>
  </si>
  <si>
    <t>Methenamine</t>
  </si>
  <si>
    <t>J01XX05</t>
  </si>
  <si>
    <t>Tedizolid</t>
  </si>
  <si>
    <t>J01XX11</t>
  </si>
  <si>
    <t>Fidaxomicin</t>
  </si>
  <si>
    <t>A07AA12</t>
  </si>
  <si>
    <t>p-value</t>
  </si>
  <si>
    <t>Carbapenems</t>
  </si>
  <si>
    <t>Antibiotic Group</t>
  </si>
  <si>
    <t>Trend</t>
  </si>
  <si>
    <t>First and second-generation cephalosporins</t>
  </si>
  <si>
    <t>Third, fourth and fifth-generation cephalosporins</t>
  </si>
  <si>
    <t>not in a group</t>
  </si>
  <si>
    <t>Macrolides</t>
  </si>
  <si>
    <t>Sulfonamides &amp; trimethoprim</t>
  </si>
  <si>
    <t>Glycopeptides &amp; Daptomycin</t>
  </si>
  <si>
    <t>Piperacillin/Tazobactam</t>
  </si>
  <si>
    <t xml:space="preserve">   Temocillin</t>
  </si>
  <si>
    <t xml:space="preserve">   Ceftazidime</t>
  </si>
  <si>
    <t xml:space="preserve">   Levofloxacin</t>
  </si>
  <si>
    <t xml:space="preserve">   Aztreonam</t>
  </si>
  <si>
    <t xml:space="preserve">   Cefuroxime</t>
  </si>
  <si>
    <t xml:space="preserve">   Linezolid</t>
  </si>
  <si>
    <t xml:space="preserve">   Gentamicin</t>
  </si>
  <si>
    <t xml:space="preserve">   Amikacin</t>
  </si>
  <si>
    <t xml:space="preserve">   Teicoplanin</t>
  </si>
  <si>
    <t xml:space="preserve">   Vancomycin (Oral)</t>
  </si>
  <si>
    <t xml:space="preserve">   Cefotaxime</t>
  </si>
  <si>
    <t xml:space="preserve">   Flucloxacillin</t>
  </si>
  <si>
    <t xml:space="preserve">   Meropenem</t>
  </si>
  <si>
    <t xml:space="preserve">   Amoxicillin</t>
  </si>
  <si>
    <t xml:space="preserve">   Ciprofloxacin</t>
  </si>
  <si>
    <t xml:space="preserve">   Co-amoxiclav</t>
  </si>
  <si>
    <t xml:space="preserve">   Metronidazole (Oral)</t>
  </si>
  <si>
    <t xml:space="preserve">   Ertapenem</t>
  </si>
  <si>
    <t xml:space="preserve">   Ceftriaxone</t>
  </si>
  <si>
    <t xml:space="preserve">   Fosfomycin (Parenteral)</t>
  </si>
  <si>
    <t xml:space="preserve">   Metronidazole (Parenteral)</t>
  </si>
  <si>
    <t xml:space="preserve">   Vancomycin (Parenteral)</t>
  </si>
  <si>
    <t>IN</t>
  </si>
  <si>
    <t xml:space="preserve"> DDD per admission</t>
  </si>
  <si>
    <t>IN &amp; OUT</t>
  </si>
  <si>
    <t>per specialist group admisison</t>
  </si>
  <si>
    <t>% of total</t>
  </si>
  <si>
    <t>IN_TOTAL</t>
  </si>
  <si>
    <t>Piptaz</t>
  </si>
  <si>
    <t>Third, fourth and fifth-generations cephalosporins</t>
  </si>
  <si>
    <t>Dentist %</t>
  </si>
  <si>
    <t>J01DE01</t>
  </si>
  <si>
    <t>Cefepime</t>
  </si>
  <si>
    <t>J01FA02</t>
  </si>
  <si>
    <t>Spiramycin</t>
  </si>
  <si>
    <t>Primary care</t>
  </si>
  <si>
    <t>Other includes J01AA06, J01CE02, J01DB01, J01DB09, J01FA10, J01FF01</t>
  </si>
  <si>
    <t>Other includes Oxytetracycline, Phenoxymethylpenicillin, Cefalexin, Cefradine, Azithromycin, Clindamycin</t>
  </si>
  <si>
    <t xml:space="preserve">* DDD changed </t>
  </si>
  <si>
    <t>DDD change for Meropenem</t>
  </si>
  <si>
    <t>OUT</t>
  </si>
  <si>
    <t>Oral Metronidazole</t>
  </si>
  <si>
    <t>Oral Metronidazole (P01AB01)</t>
  </si>
  <si>
    <t>CalendarYear</t>
  </si>
  <si>
    <t>YearsAgeBand</t>
  </si>
  <si>
    <t>Items</t>
  </si>
  <si>
    <t>2015</t>
  </si>
  <si>
    <t>0-4</t>
  </si>
  <si>
    <t>2016</t>
  </si>
  <si>
    <t>2017</t>
  </si>
  <si>
    <t>2018</t>
  </si>
  <si>
    <t>10-14</t>
  </si>
  <si>
    <t>15-19</t>
  </si>
  <si>
    <t>20-24</t>
  </si>
  <si>
    <t>5-9</t>
  </si>
  <si>
    <t>Unknown</t>
  </si>
  <si>
    <t>Children &amp; young people - alternative first choice</t>
  </si>
  <si>
    <t>Preferred in pregnant young women</t>
  </si>
  <si>
    <t>Oral metronidazole</t>
  </si>
  <si>
    <t>Other antibacterials*</t>
  </si>
  <si>
    <t>Population</t>
  </si>
  <si>
    <t>Rate</t>
  </si>
  <si>
    <t>DDD per Item (per 1000 inhabitants per day)</t>
  </si>
  <si>
    <t>DDDs</t>
  </si>
  <si>
    <t>J01M</t>
  </si>
  <si>
    <t>Piptaz list</t>
  </si>
  <si>
    <t>Cephalosporins - 1st &amp; 2nd</t>
  </si>
  <si>
    <t>J01DB &amp; DC</t>
  </si>
  <si>
    <t>J01DD, DE &amp; DI</t>
  </si>
  <si>
    <t>Cephalosporins - 3rd, 4th, 5th</t>
  </si>
  <si>
    <t>Abs Change</t>
  </si>
  <si>
    <t>Abs change</t>
  </si>
  <si>
    <t>ageband</t>
  </si>
  <si>
    <t>pop</t>
  </si>
  <si>
    <t>15-64</t>
  </si>
  <si>
    <t>65-74</t>
  </si>
  <si>
    <t>75+</t>
  </si>
  <si>
    <t>5-14</t>
  </si>
  <si>
    <t>IID</t>
  </si>
  <si>
    <t>p-val</t>
  </si>
  <si>
    <t>*</t>
  </si>
  <si>
    <t>Broad-spec abx</t>
  </si>
  <si>
    <t>% broad</t>
  </si>
  <si>
    <t>Ceftazidime &amp; beta-lact</t>
  </si>
  <si>
    <t>Ceftolozane and beta-lactamase inhibitor </t>
  </si>
  <si>
    <t>Ceftazidime/avibactam</t>
  </si>
  <si>
    <t>Ceftolozane/tazobactam</t>
  </si>
  <si>
    <t>IN_total</t>
  </si>
  <si>
    <t>UK</t>
  </si>
  <si>
    <t>Overall Target by end of 2025</t>
  </si>
  <si>
    <t>Q1</t>
  </si>
  <si>
    <t>Q2</t>
  </si>
  <si>
    <t>Q3</t>
  </si>
  <si>
    <t>Q4</t>
  </si>
  <si>
    <t>Q</t>
  </si>
  <si>
    <t>Penicillin (with inhibitor combinations)</t>
  </si>
  <si>
    <t>% Change (5 Years)</t>
  </si>
  <si>
    <t>% Change (1 Year)</t>
  </si>
  <si>
    <r>
      <t>Anti-</t>
    </r>
    <r>
      <rPr>
        <i/>
        <sz val="11"/>
        <color indexed="8"/>
        <rFont val="Arial"/>
        <family val="2"/>
      </rPr>
      <t>Clostridioides difficile</t>
    </r>
    <r>
      <rPr>
        <sz val="11"/>
        <color indexed="8"/>
        <rFont val="Arial"/>
        <family val="2"/>
      </rPr>
      <t xml:space="preserve"> agents (A07AA09 and A07AA12)</t>
    </r>
  </si>
  <si>
    <r>
      <t>Anti-</t>
    </r>
    <r>
      <rPr>
        <i/>
        <sz val="12"/>
        <rFont val="Arial"/>
        <family val="2"/>
      </rPr>
      <t xml:space="preserve">Clostridioides difficile </t>
    </r>
    <r>
      <rPr>
        <sz val="12"/>
        <rFont val="Arial"/>
        <family val="2"/>
      </rPr>
      <t>agents^</t>
    </r>
  </si>
  <si>
    <r>
      <t>Anti-</t>
    </r>
    <r>
      <rPr>
        <i/>
        <sz val="12"/>
        <rFont val="Arial"/>
        <family val="2"/>
      </rPr>
      <t xml:space="preserve">Clostridioides difficile </t>
    </r>
    <r>
      <rPr>
        <sz val="12"/>
        <rFont val="Arial"/>
        <family val="2"/>
      </rPr>
      <t>agents</t>
    </r>
  </si>
  <si>
    <t>3: ATC by care (DDD per 1000 population per day)</t>
  </si>
  <si>
    <t>10: Consumption of nitrofurantoin, by prescriber location, expressed as DDD per 1000 inhabitants per day, England, 2014-2018</t>
  </si>
  <si>
    <r>
      <t>Anti-</t>
    </r>
    <r>
      <rPr>
        <i/>
        <sz val="12"/>
        <rFont val="Arial"/>
        <family val="2"/>
      </rPr>
      <t>Clostridioides difficile</t>
    </r>
    <r>
      <rPr>
        <sz val="12"/>
        <rFont val="Arial"/>
        <family val="2"/>
      </rPr>
      <t>agents^</t>
    </r>
  </si>
  <si>
    <t>Quinolone</t>
  </si>
  <si>
    <t>% change (5 Years)</t>
  </si>
  <si>
    <t>DID</t>
  </si>
  <si>
    <t>% change (1 Year)</t>
  </si>
  <si>
    <t>Anti-Clostridioides difficile agents</t>
  </si>
  <si>
    <r>
      <t>Anti-</t>
    </r>
    <r>
      <rPr>
        <i/>
        <sz val="12"/>
        <rFont val="Arial"/>
        <family val="2"/>
      </rPr>
      <t>Clostridioides difficile</t>
    </r>
    <r>
      <rPr>
        <sz val="12"/>
        <rFont val="Arial"/>
        <family val="2"/>
      </rPr>
      <t xml:space="preserve"> agents^</t>
    </r>
  </si>
  <si>
    <t>J01MA02 </t>
  </si>
  <si>
    <t>1 year change</t>
  </si>
  <si>
    <t>% use</t>
  </si>
  <si>
    <t>Carb</t>
  </si>
  <si>
    <t>use</t>
  </si>
  <si>
    <t xml:space="preserve">Piperacillin/ tazobactam </t>
  </si>
  <si>
    <t xml:space="preserve"> DDDs per admission</t>
  </si>
  <si>
    <t>AE/Non-specific Out-Patient Department</t>
  </si>
  <si>
    <r>
      <t>Anti-</t>
    </r>
    <r>
      <rPr>
        <b/>
        <i/>
        <sz val="11"/>
        <color theme="1"/>
        <rFont val="Arial"/>
        <family val="2"/>
      </rPr>
      <t xml:space="preserve">Clostridioides difficile </t>
    </r>
    <r>
      <rPr>
        <b/>
        <sz val="11"/>
        <color theme="1"/>
        <rFont val="Arial"/>
        <family val="2"/>
      </rPr>
      <t xml:space="preserve">agents </t>
    </r>
  </si>
  <si>
    <t>Imipenem/cilastin</t>
  </si>
  <si>
    <t>Primary difference</t>
  </si>
  <si>
    <t>Primary largest</t>
  </si>
  <si>
    <t>Secondary largest</t>
  </si>
  <si>
    <t>Secondary differene</t>
  </si>
  <si>
    <t>% change (3 Years)</t>
  </si>
  <si>
    <t>Piperacillin/tazobactam</t>
  </si>
  <si>
    <t>Quinupristin/dalfopristin</t>
  </si>
  <si>
    <t>Imipenem/cilastatin</t>
  </si>
  <si>
    <t xml:space="preserve">Piperacillin/tazobactam </t>
  </si>
  <si>
    <t>not in a group 2019 but in 2018</t>
  </si>
  <si>
    <t>GP</t>
  </si>
  <si>
    <t xml:space="preserve">Other Community </t>
  </si>
  <si>
    <t>C6: Piperacillin/tazobactam consumption in all Trusts, expressed as DDDs per 1000 admissions, England, 2015-2019</t>
  </si>
  <si>
    <r>
      <t>0.015</t>
    </r>
    <r>
      <rPr>
        <vertAlign val="superscript"/>
        <sz val="14"/>
        <color theme="1"/>
        <rFont val="Arial"/>
        <family val="2"/>
      </rPr>
      <t>+</t>
    </r>
  </si>
  <si>
    <r>
      <t>0.003</t>
    </r>
    <r>
      <rPr>
        <vertAlign val="superscript"/>
        <sz val="14"/>
        <color theme="1"/>
        <rFont val="Arial"/>
        <family val="2"/>
      </rPr>
      <t>+</t>
    </r>
  </si>
  <si>
    <t>5 years change</t>
  </si>
  <si>
    <t>D</t>
  </si>
  <si>
    <t>I</t>
  </si>
  <si>
    <t>N</t>
  </si>
  <si>
    <t>18/19</t>
  </si>
  <si>
    <t>total_ddd_adm_2020</t>
  </si>
  <si>
    <t>5-year</t>
  </si>
  <si>
    <r>
      <t>0.035</t>
    </r>
    <r>
      <rPr>
        <vertAlign val="superscript"/>
        <sz val="14"/>
        <color theme="1"/>
        <rFont val="Arial"/>
        <family val="2"/>
      </rPr>
      <t>+</t>
    </r>
  </si>
  <si>
    <r>
      <t>&lt;0.001</t>
    </r>
    <r>
      <rPr>
        <vertAlign val="superscript"/>
        <sz val="14"/>
        <color theme="1"/>
        <rFont val="Arial"/>
        <family val="2"/>
      </rPr>
      <t>+</t>
    </r>
  </si>
  <si>
    <t>1: Total antibiotic consumption by settings, expressed as DDD per 1000 inhabitants per day, England, 2016-2020</t>
  </si>
  <si>
    <t>% change 5years</t>
  </si>
  <si>
    <t xml:space="preserve">% by setting </t>
  </si>
  <si>
    <t>4: Consumption of most commonly utilised penicillins, expressed as DDD per 1,000 inhabitants per day, England, 2016-2020</t>
  </si>
  <si>
    <t>5: Consumption of different cephalosporins, expressed as DDD per 1000 inhabitants per day, England, 2016-2020</t>
  </si>
  <si>
    <t>6: Consumption of different tetracyclines, expressed as DDDs per 1000 inhabitants per day, England, 2016-2020</t>
  </si>
  <si>
    <t>7: Consumption of different quinolones, expressed as DDD per 1000 inhabitants per day, England 2016-2020</t>
  </si>
  <si>
    <t>8: Consumption of different macrolides, expressed as DDD per 1000 inhabitants per day, England, 2016-2020</t>
  </si>
  <si>
    <t>11: Consumption of aminoglycosides, by prescriber location, expressed as DDD per 1000 inhabitants per day, England, 2016-2020</t>
  </si>
  <si>
    <t>F12: Consumption of glycopeptides and daptomycin, by prescriber location, expressed as DDD per 1000 inhabitants per day, England, 2016-2020</t>
  </si>
  <si>
    <t>13: Consumption of different glycopeptides and daptomycin, expressed as DDD per 1000 inhabitants per day, England, 2016-2020</t>
  </si>
  <si>
    <t>14: Consumption of colistin in by prescriber location, England, 2016-2020</t>
  </si>
  <si>
    <t>B1: Antibiotic items in primary care by prescriber group, expressed as items per 1000 inhabitants per day, England, 2016-2020</t>
  </si>
  <si>
    <t>B2: Antibiotic items prescribed by GP, expressed as items per 1000 inhabitants per day, England, 2016-2020</t>
  </si>
  <si>
    <t>B3: Antibiotic items prescribed by GP by age-group, expressed as items per 1000 inhabitants per day, England, 2016-2020</t>
  </si>
  <si>
    <t>B4: Other community antibiotics, expressed as items per 1000 inhabitants per day, England, 2016-2020</t>
  </si>
  <si>
    <t>Co-amoxiclav is J01CR02</t>
  </si>
  <si>
    <t>B5: Antibiotics prescribed by dentists, expressed as items 1000 inhabitants per day, England, 2016-2020</t>
  </si>
  <si>
    <t>C1: Total Acute Trust prescribing, expressed as DDD per 1000 admissions, England, 2016-2020</t>
  </si>
  <si>
    <t>C2: Antibiotic prescribing, by trust type, expressed as DDD per 1000 admissions, England, 2016-2020</t>
  </si>
  <si>
    <t>C.: Antibiotic consumption in trusts, by antibiotic group, expressed as DDD per 1000 admissions, England, 2016-2020</t>
  </si>
  <si>
    <t>C4: Colistin consumption in all Trusts, expressed as DDD per 1000 admissions, England, 2016-2020</t>
  </si>
  <si>
    <t>C5: Colistin consumption by Trust type, expressed as DDD per 1000 admissions, England, 2016-2020</t>
  </si>
  <si>
    <t>C7: Piperacillin/tazobactam consumption by Trust type, expressed as DDD per 1000 admissions, England, 2016-2020</t>
  </si>
  <si>
    <t>C9: Carbapenems consumption in all Trusts, expressed as DDD per 1000 admissions, England, 2016-2020</t>
  </si>
  <si>
    <t>C10: Carbapenems consumption by trust type, expressed as DDDs per 1000 admissions, England, 2016-2020</t>
  </si>
  <si>
    <t>C10.1: Ceftazidime/avibactam consumption in all Trusts, expressed as DDDs per 1000 admissions, England, 2016-2020</t>
  </si>
  <si>
    <t>C11: DDD prescribed in secondary care per admission by speicalist group , 2016-2020</t>
  </si>
  <si>
    <t>C12: Piptaz &amp; carbapenems prescribed in inpatients secondary care per admission, 2016-2020</t>
  </si>
  <si>
    <t>2019</t>
  </si>
  <si>
    <t>2020</t>
  </si>
  <si>
    <t>Table 3.X: Co-amoxiclav, quinolones and cephalosporins prescribed in inpatients secondary care per admission, 2016-2020</t>
  </si>
  <si>
    <t>C11: DDD prescribed in secondary care per admission by speicalist group , 2020</t>
  </si>
  <si>
    <t xml:space="preserve">Present in 2020, not </t>
  </si>
  <si>
    <t>P01AB02</t>
  </si>
  <si>
    <t>Added in 2020</t>
  </si>
  <si>
    <t>not in a group in 2019 but in 2020</t>
  </si>
  <si>
    <t>2: Total antibiotic consumption by key antibiotic groups, expressed as DDD per 1,000 inhabitants per day, England, 2016-2020</t>
  </si>
  <si>
    <t>GP_Appointments_Attended</t>
  </si>
  <si>
    <t>GP Registered patients</t>
  </si>
  <si>
    <t>D.1 Total GP items and rate by attended appointments in England</t>
  </si>
  <si>
    <t>YearMonth</t>
  </si>
  <si>
    <t>Rate_GP_Appointment</t>
  </si>
  <si>
    <t>Rate_GP_Remote</t>
  </si>
  <si>
    <t>Rate_GP_FacetoFace</t>
  </si>
  <si>
    <t>Remote</t>
  </si>
  <si>
    <t>Facetoface</t>
  </si>
  <si>
    <t>D.2 Total GP items and rate by Consultations in England</t>
  </si>
  <si>
    <t>Items /1000 Attended appointments</t>
  </si>
  <si>
    <t>Jan</t>
  </si>
  <si>
    <t>Feb</t>
  </si>
  <si>
    <t>Mar</t>
  </si>
  <si>
    <t>Apr</t>
  </si>
  <si>
    <t>May</t>
  </si>
  <si>
    <t>Jun</t>
  </si>
  <si>
    <t>Jul</t>
  </si>
  <si>
    <t>Aug</t>
  </si>
  <si>
    <t>Sep</t>
  </si>
  <si>
    <t>Oct</t>
  </si>
  <si>
    <t>Nov</t>
  </si>
  <si>
    <t>Dec</t>
  </si>
  <si>
    <t>Month</t>
  </si>
  <si>
    <t>National lockdown period</t>
  </si>
  <si>
    <t>% of appointments face-to-face</t>
  </si>
  <si>
    <t>% of appointments remote</t>
  </si>
  <si>
    <t>% of appoitnments unknown</t>
  </si>
  <si>
    <t>Face-to-Face /1000 GP Registered Patients</t>
  </si>
  <si>
    <t>Remote /1000 GP Registered Patients</t>
  </si>
  <si>
    <t xml:space="preserve">https://digital.nhs.uk/data-and-information/publications/statistical/appointments-in-general-practice/february-2021 </t>
  </si>
  <si>
    <t>Face-to-Face</t>
  </si>
  <si>
    <t>Home Visit</t>
  </si>
  <si>
    <t>Telephone</t>
  </si>
  <si>
    <t>Video/Online</t>
  </si>
  <si>
    <t>Updated using spreadsheet_ attended</t>
  </si>
  <si>
    <t>Unknown /1000 GP Registered Patients</t>
  </si>
  <si>
    <t>yellow cells have been re-extracted from spreadhseet for QC</t>
  </si>
  <si>
    <t>Mar 19 to Mar 20</t>
  </si>
  <si>
    <t>Feb 20 to Mar 20</t>
  </si>
  <si>
    <t>% change 2019 to 2020</t>
  </si>
  <si>
    <t>days in month</t>
  </si>
  <si>
    <t>Per day</t>
  </si>
  <si>
    <t>Items /1000 GP Registered Patients per day</t>
  </si>
  <si>
    <t>Attended appointment /1000 GP Registered Patients per day</t>
  </si>
  <si>
    <t>Attended appointment /1000 GP Registered Patients</t>
  </si>
  <si>
    <t>Items /1000 GP Registered Patients</t>
  </si>
  <si>
    <t>Face-to-Face /1000 GP Registered Patients per day</t>
  </si>
  <si>
    <t>Remote /1000 GP Registered Patients per day</t>
  </si>
  <si>
    <r>
      <t>0.010</t>
    </r>
    <r>
      <rPr>
        <vertAlign val="superscript"/>
        <sz val="14"/>
        <color theme="1"/>
        <rFont val="Arial"/>
        <family val="2"/>
      </rPr>
      <t>+</t>
    </r>
  </si>
  <si>
    <r>
      <t>0.017</t>
    </r>
    <r>
      <rPr>
        <vertAlign val="superscript"/>
        <sz val="14"/>
        <color theme="1"/>
        <rFont val="Arial"/>
        <family val="2"/>
      </rPr>
      <t>+</t>
    </r>
  </si>
  <si>
    <t>0.003+</t>
  </si>
  <si>
    <r>
      <t>0.021</t>
    </r>
    <r>
      <rPr>
        <vertAlign val="superscript"/>
        <sz val="14"/>
        <color theme="1"/>
        <rFont val="Arial"/>
        <family val="2"/>
      </rPr>
      <t>+</t>
    </r>
  </si>
  <si>
    <r>
      <t>0.001</t>
    </r>
    <r>
      <rPr>
        <vertAlign val="superscript"/>
        <sz val="12"/>
        <color theme="1"/>
        <rFont val="Arial"/>
        <family val="2"/>
      </rPr>
      <t>+</t>
    </r>
  </si>
  <si>
    <t>% change 2016 to 2019</t>
  </si>
  <si>
    <r>
      <t>0.004</t>
    </r>
    <r>
      <rPr>
        <vertAlign val="superscript"/>
        <sz val="14"/>
        <color theme="1"/>
        <rFont val="Arial"/>
        <family val="2"/>
      </rPr>
      <t>+</t>
    </r>
  </si>
  <si>
    <t>4 year change%</t>
  </si>
  <si>
    <t>1 year change%</t>
  </si>
  <si>
    <t>Absolute 4yrs</t>
  </si>
  <si>
    <t>% Change 5 yrs</t>
  </si>
  <si>
    <t>4 yr</t>
  </si>
  <si>
    <t>2yrs</t>
  </si>
  <si>
    <t>5 yrs</t>
  </si>
  <si>
    <t>4yrs</t>
  </si>
  <si>
    <t>4 yrs</t>
  </si>
  <si>
    <t>2 yrs</t>
  </si>
  <si>
    <t>-</t>
  </si>
  <si>
    <t>0-14</t>
  </si>
  <si>
    <t>65+</t>
  </si>
  <si>
    <t>(draft 3)</t>
  </si>
  <si>
    <t>Items2016</t>
  </si>
  <si>
    <t>Items2017</t>
  </si>
  <si>
    <t>Items2018</t>
  </si>
  <si>
    <t>Items2019</t>
  </si>
  <si>
    <t>Items2020</t>
  </si>
  <si>
    <t>pop2016</t>
  </si>
  <si>
    <t>pop2017</t>
  </si>
  <si>
    <t>pop2018</t>
  </si>
  <si>
    <t>pop2019</t>
  </si>
  <si>
    <t>pop2020</t>
  </si>
  <si>
    <t>IID2016</t>
  </si>
  <si>
    <t>IID2017</t>
  </si>
  <si>
    <t>IID2018</t>
  </si>
  <si>
    <t>IID2019</t>
  </si>
  <si>
    <t>IID2020</t>
  </si>
  <si>
    <t>Items per 1000 inhabitants</t>
  </si>
  <si>
    <t>% Change (4 Years)</t>
  </si>
  <si>
    <t>%4 Yrs Change</t>
  </si>
  <si>
    <r>
      <t>0.030</t>
    </r>
    <r>
      <rPr>
        <vertAlign val="superscript"/>
        <sz val="14"/>
        <color theme="1"/>
        <rFont val="Arial"/>
        <family val="2"/>
      </rPr>
      <t>+</t>
    </r>
  </si>
  <si>
    <r>
      <t>0.012</t>
    </r>
    <r>
      <rPr>
        <vertAlign val="superscript"/>
        <sz val="14"/>
        <color theme="1"/>
        <rFont val="Arial"/>
        <family val="2"/>
      </rPr>
      <t>+</t>
    </r>
  </si>
  <si>
    <r>
      <t>0.013</t>
    </r>
    <r>
      <rPr>
        <vertAlign val="superscript"/>
        <sz val="14"/>
        <color theme="1"/>
        <rFont val="Arial"/>
        <family val="2"/>
      </rPr>
      <t>+</t>
    </r>
  </si>
  <si>
    <r>
      <t>0.034</t>
    </r>
    <r>
      <rPr>
        <vertAlign val="superscript"/>
        <sz val="14"/>
        <color theme="1"/>
        <rFont val="Arial"/>
        <family val="2"/>
      </rPr>
      <t>+</t>
    </r>
  </si>
  <si>
    <r>
      <t>0.016</t>
    </r>
    <r>
      <rPr>
        <vertAlign val="superscript"/>
        <sz val="14"/>
        <color theme="1"/>
        <rFont val="Arial"/>
        <family val="2"/>
      </rPr>
      <t>+</t>
    </r>
  </si>
  <si>
    <r>
      <t>0.011</t>
    </r>
    <r>
      <rPr>
        <vertAlign val="superscript"/>
        <sz val="14"/>
        <color theme="1"/>
        <rFont val="Arial"/>
        <family val="2"/>
      </rPr>
      <t>+</t>
    </r>
  </si>
  <si>
    <r>
      <t>0.012</t>
    </r>
    <r>
      <rPr>
        <vertAlign val="superscript"/>
        <sz val="12"/>
        <color theme="1"/>
        <rFont val="Arial"/>
        <family val="2"/>
      </rPr>
      <t>+</t>
    </r>
  </si>
  <si>
    <t>Yorkshire and Humber</t>
  </si>
  <si>
    <t>West Midlands</t>
  </si>
  <si>
    <t>South West</t>
  </si>
  <si>
    <t>South East</t>
  </si>
  <si>
    <t>North West</t>
  </si>
  <si>
    <t>North East</t>
  </si>
  <si>
    <t>London</t>
  </si>
  <si>
    <t>East of England</t>
  </si>
  <si>
    <t>East Midlands</t>
  </si>
  <si>
    <t>PHE Centre</t>
  </si>
  <si>
    <t>* Excludes Dental practices</t>
  </si>
  <si>
    <t>DDDs per 1,000 inhabitants per day 2016</t>
  </si>
  <si>
    <t>DDDs per 1,000 inhabitants per day 2017</t>
  </si>
  <si>
    <t>DDDs per 1,000 inhabitants per day 2018</t>
  </si>
  <si>
    <t>DDDs per 1,000 inhabitants per day 2019</t>
  </si>
  <si>
    <t>DDDs per 1,000 inhabitants per day 2020</t>
  </si>
  <si>
    <t>Total_DDDs 2016</t>
  </si>
  <si>
    <t>Total_DDDs 2017</t>
  </si>
  <si>
    <t>Total_DDDs 2018</t>
  </si>
  <si>
    <t>Total_DDDs 2019</t>
  </si>
  <si>
    <t>Total_DDDs 2020</t>
  </si>
  <si>
    <t>D4: Total antibiotic consumption by PHE Centres, expressed as DDDs per 1,000 inhabitants per day, England, 2016 - 2020</t>
  </si>
  <si>
    <t>D4.2: Antibiotic items prescribed in primary care* by PHE Centres, expressed as items per 1,000 inhabitants per day, England, 2016 - 2020</t>
  </si>
  <si>
    <t>0.033+</t>
  </si>
  <si>
    <t>0.017+</t>
  </si>
  <si>
    <t>0.013+</t>
  </si>
  <si>
    <r>
      <t>0.031</t>
    </r>
    <r>
      <rPr>
        <vertAlign val="superscript"/>
        <sz val="12"/>
        <color theme="1"/>
        <rFont val="Arial"/>
        <family val="2"/>
      </rPr>
      <t>+</t>
    </r>
  </si>
  <si>
    <r>
      <t>0.039</t>
    </r>
    <r>
      <rPr>
        <vertAlign val="superscript"/>
        <sz val="12"/>
        <color theme="1"/>
        <rFont val="Arial"/>
        <family val="2"/>
      </rPr>
      <t>+</t>
    </r>
  </si>
  <si>
    <r>
      <t>0.114</t>
    </r>
    <r>
      <rPr>
        <vertAlign val="superscript"/>
        <sz val="12"/>
        <color theme="1"/>
        <rFont val="Arial"/>
        <family val="2"/>
      </rPr>
      <t>+</t>
    </r>
  </si>
  <si>
    <r>
      <t>0.016</t>
    </r>
    <r>
      <rPr>
        <vertAlign val="superscript"/>
        <sz val="12"/>
        <color theme="1"/>
        <rFont val="Arial"/>
        <family val="2"/>
      </rPr>
      <t>+</t>
    </r>
  </si>
  <si>
    <r>
      <t>0.036</t>
    </r>
    <r>
      <rPr>
        <vertAlign val="superscript"/>
        <sz val="12"/>
        <color theme="1"/>
        <rFont val="Arial"/>
        <family val="2"/>
      </rPr>
      <t>+</t>
    </r>
  </si>
  <si>
    <r>
      <t>0.014</t>
    </r>
    <r>
      <rPr>
        <vertAlign val="superscript"/>
        <sz val="12"/>
        <color theme="1"/>
        <rFont val="Arial"/>
        <family val="2"/>
      </rPr>
      <t>+</t>
    </r>
  </si>
  <si>
    <t>Items per 1,000 inhabitants per day</t>
  </si>
  <si>
    <t>% change 
(5 Years)</t>
  </si>
  <si>
    <t>% change 
(4 Years)</t>
  </si>
  <si>
    <t>% change 
(2 Years)</t>
  </si>
  <si>
    <t>Includes both primary and secondary care</t>
  </si>
  <si>
    <t>Primary DDD</t>
  </si>
  <si>
    <t>Secondary DDD</t>
  </si>
  <si>
    <t>items_perday2016</t>
  </si>
  <si>
    <t>items_perday2017</t>
  </si>
  <si>
    <t>items_perday2018</t>
  </si>
  <si>
    <t>items_perday2019</t>
  </si>
  <si>
    <t>items_perday2020</t>
  </si>
  <si>
    <t>J05AH01</t>
  </si>
  <si>
    <t>J05AH02</t>
  </si>
  <si>
    <t>atc5_name</t>
  </si>
  <si>
    <t>OSELTAMIVIR</t>
  </si>
  <si>
    <t>ZANAMIVIR</t>
  </si>
  <si>
    <t>D3: Oseltamivir and Zanamivar items prescribed in primary care, expressed as items per 1,000 inhabitants per day, England, 2016 - 2020</t>
  </si>
  <si>
    <t>items2016</t>
  </si>
  <si>
    <t>items2017</t>
  </si>
  <si>
    <t>items2018</t>
  </si>
  <si>
    <t>items2019</t>
  </si>
  <si>
    <t>items2020</t>
  </si>
  <si>
    <t>Total DID</t>
  </si>
  <si>
    <t>Primary DID</t>
  </si>
  <si>
    <t>Secondary DID</t>
  </si>
  <si>
    <t>% 5 year DID</t>
  </si>
  <si>
    <t>% 4 year DID</t>
  </si>
  <si>
    <t>% 2 year DID</t>
  </si>
  <si>
    <t>Total DDD</t>
  </si>
  <si>
    <t>UKHSA colours</t>
  </si>
  <si>
    <t>Community</t>
  </si>
  <si>
    <t>#582c83</t>
  </si>
  <si>
    <t>#ffb81c</t>
  </si>
  <si>
    <t>#00a5df</t>
  </si>
  <si>
    <t>#e40046</t>
  </si>
  <si>
    <t>#00ab8e</t>
  </si>
  <si>
    <t>#8a1b61</t>
  </si>
  <si>
    <t>#ff7f32</t>
  </si>
  <si>
    <t>#007c91</t>
  </si>
  <si>
    <t>0.030+</t>
  </si>
  <si>
    <t>0.012+</t>
  </si>
  <si>
    <t>0.004+</t>
  </si>
  <si>
    <t>0.001+</t>
  </si>
  <si>
    <r>
      <t>Anti-</t>
    </r>
    <r>
      <rPr>
        <i/>
        <sz val="12"/>
        <color theme="1"/>
        <rFont val="Arial"/>
        <family val="2"/>
      </rPr>
      <t>Clostridioides difficile</t>
    </r>
    <r>
      <rPr>
        <sz val="12"/>
        <color theme="1"/>
        <rFont val="Arial"/>
        <family val="2"/>
      </rPr>
      <t xml:space="preserve"> agents^</t>
    </r>
  </si>
  <si>
    <t>#003B5c</t>
  </si>
  <si>
    <t>#84bd00</t>
  </si>
  <si>
    <t>0.010+</t>
  </si>
  <si>
    <t>Anti-Clostridioides difficileagents^</t>
  </si>
  <si>
    <t>0.016+</t>
  </si>
  <si>
    <t>0.036+</t>
  </si>
  <si>
    <t>0.011+</t>
  </si>
  <si>
    <t>0.031+</t>
  </si>
  <si>
    <t>Anti-Clostridioides difficile agents^</t>
  </si>
  <si>
    <t>0.039+</t>
  </si>
  <si>
    <t>0.114+</t>
  </si>
  <si>
    <t>0.014+</t>
  </si>
  <si>
    <r>
      <t>0.030</t>
    </r>
    <r>
      <rPr>
        <vertAlign val="superscript"/>
        <sz val="12"/>
        <color theme="1"/>
        <rFont val="Arial"/>
        <family val="2"/>
      </rPr>
      <t>+</t>
    </r>
  </si>
  <si>
    <r>
      <t>0.021</t>
    </r>
    <r>
      <rPr>
        <vertAlign val="superscript"/>
        <sz val="12"/>
        <color theme="1"/>
        <rFont val="Arial"/>
        <family val="2"/>
      </rPr>
      <t>+</t>
    </r>
  </si>
  <si>
    <r>
      <t>0.004</t>
    </r>
    <r>
      <rPr>
        <vertAlign val="superscript"/>
        <sz val="12"/>
        <color theme="1"/>
        <rFont val="Arial"/>
        <family val="2"/>
      </rPr>
      <t>+</t>
    </r>
  </si>
  <si>
    <r>
      <t>0.013</t>
    </r>
    <r>
      <rPr>
        <vertAlign val="superscript"/>
        <sz val="12"/>
        <color theme="1"/>
        <rFont val="Arial"/>
        <family val="2"/>
      </rPr>
      <t>+</t>
    </r>
  </si>
  <si>
    <r>
      <t>0.035</t>
    </r>
    <r>
      <rPr>
        <vertAlign val="superscript"/>
        <sz val="12"/>
        <color theme="1"/>
        <rFont val="Arial"/>
        <family val="2"/>
      </rPr>
      <t>+</t>
    </r>
  </si>
  <si>
    <r>
      <t>0.017</t>
    </r>
    <r>
      <rPr>
        <vertAlign val="superscript"/>
        <sz val="12"/>
        <color theme="1"/>
        <rFont val="Arial"/>
        <family val="2"/>
      </rPr>
      <t>+</t>
    </r>
  </si>
  <si>
    <r>
      <t>0.015</t>
    </r>
    <r>
      <rPr>
        <vertAlign val="superscript"/>
        <sz val="12"/>
        <color theme="1"/>
        <rFont val="Arial"/>
        <family val="2"/>
      </rPr>
      <t>+</t>
    </r>
  </si>
  <si>
    <r>
      <t>0.003</t>
    </r>
    <r>
      <rPr>
        <vertAlign val="superscript"/>
        <sz val="12"/>
        <color theme="1"/>
        <rFont val="Arial"/>
        <family val="2"/>
      </rPr>
      <t>+</t>
    </r>
  </si>
  <si>
    <r>
      <t>0.010</t>
    </r>
    <r>
      <rPr>
        <vertAlign val="superscript"/>
        <sz val="12"/>
        <color theme="1"/>
        <rFont val="Arial"/>
        <family val="2"/>
      </rPr>
      <t>+</t>
    </r>
  </si>
  <si>
    <r>
      <t>0.034</t>
    </r>
    <r>
      <rPr>
        <vertAlign val="superscript"/>
        <sz val="12"/>
        <color theme="1"/>
        <rFont val="Arial"/>
        <family val="2"/>
      </rPr>
      <t>+</t>
    </r>
  </si>
  <si>
    <r>
      <t>&lt;0.001</t>
    </r>
    <r>
      <rPr>
        <vertAlign val="superscript"/>
        <sz val="12"/>
        <color theme="1"/>
        <rFont val="Arial"/>
        <family val="2"/>
      </rPr>
      <t>+</t>
    </r>
  </si>
</sst>
</file>

<file path=xl/styles.xml><?xml version="1.0" encoding="utf-8"?>
<styleSheet xmlns="http://schemas.openxmlformats.org/spreadsheetml/2006/main" xmlns:mc="http://schemas.openxmlformats.org/markup-compatibility/2006" xmlns:x14ac="http://schemas.microsoft.com/office/spreadsheetml/2009/9/ac" xmlns:x16r2="http://schemas.microsoft.com/office/spreadsheetml/2015/02/main" xmlns:xr="http://schemas.microsoft.com/office/spreadsheetml/2014/revision" mc:Ignorable="x14ac x16r2 xr">
  <numFmts count="6">
    <numFmt numFmtId="43" formatCode="_-* #,##0.00_-;\-* #,##0.00_-;_-* &quot;-&quot;??_-;_-@_-"/>
    <numFmt numFmtId="164" formatCode="&quot; &quot;#,##0.00&quot; &quot;;&quot;-&quot;#,##0.00&quot; &quot;;&quot; -&quot;00&quot; &quot;;&quot; &quot;@&quot; &quot;"/>
    <numFmt numFmtId="165" formatCode="0.0"/>
    <numFmt numFmtId="166" formatCode="0.000"/>
    <numFmt numFmtId="167" formatCode="0.00000"/>
    <numFmt numFmtId="168" formatCode="0.0%"/>
  </numFmts>
  <fonts count="80" x14ac:knownFonts="1">
    <font>
      <sz val="11"/>
      <color theme="1"/>
      <name val="Calibri"/>
      <family val="2"/>
      <scheme val="minor"/>
    </font>
    <font>
      <sz val="11"/>
      <color theme="1"/>
      <name val="Calibri"/>
      <family val="2"/>
      <scheme val="minor"/>
    </font>
    <font>
      <sz val="10"/>
      <name val="Arial"/>
      <family val="2"/>
    </font>
    <font>
      <sz val="10"/>
      <name val="Arial"/>
      <family val="2"/>
    </font>
    <font>
      <sz val="11"/>
      <name val="Arial"/>
      <family val="2"/>
    </font>
    <font>
      <b/>
      <sz val="11"/>
      <name val="Arial"/>
      <family val="2"/>
    </font>
    <font>
      <sz val="11"/>
      <color indexed="8"/>
      <name val="Calibri"/>
      <family val="2"/>
    </font>
    <font>
      <b/>
      <sz val="11"/>
      <color indexed="8"/>
      <name val="Arial"/>
      <family val="2"/>
    </font>
    <font>
      <sz val="11"/>
      <color indexed="8"/>
      <name val="Arial"/>
      <family val="2"/>
    </font>
    <font>
      <b/>
      <sz val="12"/>
      <color indexed="8"/>
      <name val="Arial"/>
      <family val="2"/>
    </font>
    <font>
      <sz val="11"/>
      <color rgb="FFFFFFFF"/>
      <name val="Calibri"/>
      <family val="2"/>
    </font>
    <font>
      <sz val="11"/>
      <color rgb="FF9C0006"/>
      <name val="Calibri"/>
      <family val="2"/>
    </font>
    <font>
      <b/>
      <sz val="11"/>
      <color rgb="FFFA7D00"/>
      <name val="Calibri"/>
      <family val="2"/>
    </font>
    <font>
      <b/>
      <sz val="11"/>
      <color rgb="FFFFFFFF"/>
      <name val="Calibri"/>
      <family val="2"/>
    </font>
    <font>
      <i/>
      <sz val="11"/>
      <color rgb="FF7F7F7F"/>
      <name val="Calibri"/>
      <family val="2"/>
    </font>
    <font>
      <sz val="11"/>
      <color rgb="FF006100"/>
      <name val="Calibri"/>
      <family val="2"/>
    </font>
    <font>
      <b/>
      <sz val="15"/>
      <color rgb="FF1F497D"/>
      <name val="Calibri"/>
      <family val="2"/>
    </font>
    <font>
      <b/>
      <sz val="13"/>
      <color rgb="FF1F497D"/>
      <name val="Calibri"/>
      <family val="2"/>
    </font>
    <font>
      <b/>
      <sz val="11"/>
      <color rgb="FF1F497D"/>
      <name val="Calibri"/>
      <family val="2"/>
    </font>
    <font>
      <u/>
      <sz val="11"/>
      <color rgb="FF0000FF"/>
      <name val="Calibri"/>
      <family val="2"/>
    </font>
    <font>
      <sz val="11"/>
      <color rgb="FF3F3F76"/>
      <name val="Calibri"/>
      <family val="2"/>
    </font>
    <font>
      <sz val="11"/>
      <color rgb="FFFA7D00"/>
      <name val="Calibri"/>
      <family val="2"/>
    </font>
    <font>
      <sz val="11"/>
      <color rgb="FF9C6500"/>
      <name val="Calibri"/>
      <family val="2"/>
    </font>
    <font>
      <sz val="10"/>
      <color rgb="FF000000"/>
      <name val="Arial"/>
      <family val="2"/>
    </font>
    <font>
      <sz val="12"/>
      <color theme="1"/>
      <name val="Calibri"/>
      <family val="2"/>
      <scheme val="minor"/>
    </font>
    <font>
      <sz val="11"/>
      <color rgb="FF000000"/>
      <name val="Calibri"/>
      <family val="2"/>
    </font>
    <font>
      <b/>
      <sz val="11"/>
      <color rgb="FF3F3F3F"/>
      <name val="Calibri"/>
      <family val="2"/>
    </font>
    <font>
      <b/>
      <sz val="18"/>
      <color rgb="FF1F497D"/>
      <name val="Cambria"/>
      <family val="1"/>
    </font>
    <font>
      <b/>
      <sz val="11"/>
      <color rgb="FF000000"/>
      <name val="Calibri"/>
      <family val="2"/>
    </font>
    <font>
      <sz val="11"/>
      <color rgb="FFFF0000"/>
      <name val="Calibri"/>
      <family val="2"/>
    </font>
    <font>
      <sz val="11"/>
      <color theme="1"/>
      <name val="Arial"/>
      <family val="2"/>
    </font>
    <font>
      <sz val="12"/>
      <color indexed="8"/>
      <name val="Arial"/>
      <family val="2"/>
    </font>
    <font>
      <b/>
      <sz val="11"/>
      <color theme="1"/>
      <name val="Calibri"/>
      <family val="2"/>
      <scheme val="minor"/>
    </font>
    <font>
      <b/>
      <sz val="11"/>
      <color indexed="25"/>
      <name val="Arial"/>
      <family val="2"/>
    </font>
    <font>
      <sz val="11"/>
      <color rgb="FFFF0000"/>
      <name val="Calibri"/>
      <family val="2"/>
      <scheme val="minor"/>
    </font>
    <font>
      <sz val="11"/>
      <name val="Calibri"/>
      <family val="2"/>
    </font>
    <font>
      <sz val="9"/>
      <color rgb="FF000000"/>
      <name val="Verdana"/>
      <family val="2"/>
    </font>
    <font>
      <sz val="11"/>
      <name val="Calibri"/>
      <family val="2"/>
      <scheme val="minor"/>
    </font>
    <font>
      <sz val="9"/>
      <color rgb="FFFF0000"/>
      <name val="Verdana"/>
      <family val="2"/>
    </font>
    <font>
      <sz val="11"/>
      <color theme="8"/>
      <name val="Calibri"/>
      <family val="2"/>
    </font>
    <font>
      <sz val="11"/>
      <color theme="5"/>
      <name val="Calibri"/>
      <family val="2"/>
    </font>
    <font>
      <sz val="11"/>
      <color theme="7"/>
      <name val="Calibri"/>
      <family val="2"/>
    </font>
    <font>
      <sz val="11"/>
      <color rgb="FF00B050"/>
      <name val="Calibri"/>
      <family val="2"/>
    </font>
    <font>
      <b/>
      <sz val="11"/>
      <color theme="1"/>
      <name val="Arial"/>
      <family val="2"/>
    </font>
    <font>
      <b/>
      <sz val="12"/>
      <color rgb="FFFFFFFF"/>
      <name val="Arial"/>
      <family val="2"/>
    </font>
    <font>
      <sz val="12"/>
      <color theme="1"/>
      <name val="Arial"/>
      <family val="2"/>
    </font>
    <font>
      <sz val="12"/>
      <color rgb="FF000000"/>
      <name val="Arial"/>
      <family val="2"/>
    </font>
    <font>
      <sz val="11"/>
      <color theme="6"/>
      <name val="Calibri"/>
      <family val="2"/>
      <scheme val="minor"/>
    </font>
    <font>
      <sz val="10"/>
      <name val="Arial"/>
      <family val="2"/>
    </font>
    <font>
      <sz val="11"/>
      <color rgb="FFFF0000"/>
      <name val="Arial"/>
      <family val="2"/>
    </font>
    <font>
      <vertAlign val="superscript"/>
      <sz val="14"/>
      <color theme="1"/>
      <name val="Arial"/>
      <family val="2"/>
    </font>
    <font>
      <sz val="11"/>
      <color theme="6"/>
      <name val="Arial"/>
      <family val="2"/>
    </font>
    <font>
      <sz val="11"/>
      <name val="Calibri"/>
      <family val="2"/>
    </font>
    <font>
      <sz val="11"/>
      <color theme="9"/>
      <name val="Calibri"/>
      <family val="2"/>
      <scheme val="minor"/>
    </font>
    <font>
      <b/>
      <sz val="12"/>
      <color theme="1"/>
      <name val="Arial"/>
      <family val="2"/>
    </font>
    <font>
      <i/>
      <sz val="12"/>
      <name val="Arial"/>
      <family val="2"/>
    </font>
    <font>
      <sz val="12"/>
      <name val="Arial"/>
      <family val="2"/>
    </font>
    <font>
      <i/>
      <sz val="11"/>
      <color indexed="8"/>
      <name val="Arial"/>
      <family val="2"/>
    </font>
    <font>
      <sz val="11"/>
      <color rgb="FF00A551"/>
      <name val="Arial"/>
      <family val="2"/>
    </font>
    <font>
      <sz val="11"/>
      <color theme="0" tint="-0.249977111117893"/>
      <name val="Arial"/>
      <family val="2"/>
    </font>
    <font>
      <b/>
      <i/>
      <sz val="11"/>
      <color theme="1"/>
      <name val="Arial"/>
      <family val="2"/>
    </font>
    <font>
      <b/>
      <sz val="12"/>
      <name val="Arial"/>
      <family val="2"/>
    </font>
    <font>
      <sz val="8"/>
      <name val="Calibri"/>
      <family val="2"/>
      <scheme val="minor"/>
    </font>
    <font>
      <u/>
      <sz val="11"/>
      <color theme="10"/>
      <name val="Calibri"/>
      <family val="2"/>
      <scheme val="minor"/>
    </font>
    <font>
      <b/>
      <sz val="9"/>
      <color theme="1"/>
      <name val="Arial"/>
      <family val="2"/>
    </font>
    <font>
      <sz val="12"/>
      <color rgb="FF990033"/>
      <name val="Arial"/>
      <family val="2"/>
    </font>
    <font>
      <vertAlign val="superscript"/>
      <sz val="12"/>
      <color theme="1"/>
      <name val="Arial"/>
      <family val="2"/>
    </font>
    <font>
      <sz val="11"/>
      <color rgb="FF00B050"/>
      <name val="Arial"/>
      <family val="2"/>
    </font>
    <font>
      <b/>
      <sz val="11"/>
      <color rgb="FF00B050"/>
      <name val="Arial"/>
      <family val="2"/>
    </font>
    <font>
      <sz val="9"/>
      <color theme="1"/>
      <name val="Arial"/>
      <family val="2"/>
    </font>
    <font>
      <sz val="9"/>
      <color rgb="FF00B050"/>
      <name val="Arial"/>
      <family val="2"/>
    </font>
    <font>
      <sz val="11"/>
      <color theme="0" tint="-0.499984740745262"/>
      <name val="Calibri"/>
      <family val="2"/>
      <scheme val="minor"/>
    </font>
    <font>
      <b/>
      <sz val="9"/>
      <color rgb="FF00B050"/>
      <name val="Arial"/>
      <family val="2"/>
    </font>
    <font>
      <b/>
      <sz val="9"/>
      <color rgb="FFFF0000"/>
      <name val="Arial"/>
      <family val="2"/>
    </font>
    <font>
      <b/>
      <sz val="11"/>
      <color rgb="FFFF0000"/>
      <name val="Calibri"/>
      <family val="2"/>
      <scheme val="minor"/>
    </font>
    <font>
      <sz val="11"/>
      <color theme="9"/>
      <name val="Arial"/>
      <family val="2"/>
    </font>
    <font>
      <b/>
      <sz val="14"/>
      <color theme="1"/>
      <name val="Arial"/>
      <family val="2"/>
    </font>
    <font>
      <sz val="14"/>
      <color theme="1"/>
      <name val="Calibri"/>
      <family val="2"/>
      <scheme val="minor"/>
    </font>
    <font>
      <sz val="14"/>
      <color theme="1"/>
      <name val="Arial"/>
      <family val="2"/>
    </font>
    <font>
      <i/>
      <sz val="12"/>
      <color theme="1"/>
      <name val="Arial"/>
      <family val="2"/>
    </font>
  </fonts>
  <fills count="61">
    <fill>
      <patternFill patternType="none"/>
    </fill>
    <fill>
      <patternFill patternType="gray125"/>
    </fill>
    <fill>
      <patternFill patternType="solid">
        <fgColor rgb="FFDCE6F1"/>
        <bgColor rgb="FFDCE6F1"/>
      </patternFill>
    </fill>
    <fill>
      <patternFill patternType="solid">
        <fgColor rgb="FFF2DCDB"/>
        <bgColor rgb="FFF2DCDB"/>
      </patternFill>
    </fill>
    <fill>
      <patternFill patternType="solid">
        <fgColor rgb="FFEBF1DE"/>
        <bgColor rgb="FFEBF1DE"/>
      </patternFill>
    </fill>
    <fill>
      <patternFill patternType="solid">
        <fgColor rgb="FFE4DFEC"/>
        <bgColor rgb="FFE4DFEC"/>
      </patternFill>
    </fill>
    <fill>
      <patternFill patternType="solid">
        <fgColor rgb="FFDAEEF3"/>
        <bgColor rgb="FFDAEEF3"/>
      </patternFill>
    </fill>
    <fill>
      <patternFill patternType="solid">
        <fgColor rgb="FFFDE9D9"/>
        <bgColor rgb="FFFDE9D9"/>
      </patternFill>
    </fill>
    <fill>
      <patternFill patternType="solid">
        <fgColor rgb="FFB8CCE4"/>
        <bgColor rgb="FFB8CCE4"/>
      </patternFill>
    </fill>
    <fill>
      <patternFill patternType="solid">
        <fgColor rgb="FFE6B8B7"/>
        <bgColor rgb="FFE6B8B7"/>
      </patternFill>
    </fill>
    <fill>
      <patternFill patternType="solid">
        <fgColor rgb="FFD8E4BC"/>
        <bgColor rgb="FFD8E4BC"/>
      </patternFill>
    </fill>
    <fill>
      <patternFill patternType="solid">
        <fgColor rgb="FFCCC0DA"/>
        <bgColor rgb="FFCCC0DA"/>
      </patternFill>
    </fill>
    <fill>
      <patternFill patternType="solid">
        <fgColor rgb="FFB7DEE8"/>
        <bgColor rgb="FFB7DEE8"/>
      </patternFill>
    </fill>
    <fill>
      <patternFill patternType="solid">
        <fgColor rgb="FFFCD5B4"/>
        <bgColor rgb="FFFCD5B4"/>
      </patternFill>
    </fill>
    <fill>
      <patternFill patternType="solid">
        <fgColor rgb="FF95B3D7"/>
        <bgColor rgb="FF95B3D7"/>
      </patternFill>
    </fill>
    <fill>
      <patternFill patternType="solid">
        <fgColor rgb="FFDA9694"/>
        <bgColor rgb="FFDA9694"/>
      </patternFill>
    </fill>
    <fill>
      <patternFill patternType="solid">
        <fgColor rgb="FFC4D79B"/>
        <bgColor rgb="FFC4D79B"/>
      </patternFill>
    </fill>
    <fill>
      <patternFill patternType="solid">
        <fgColor rgb="FFB1A0C7"/>
        <bgColor rgb="FFB1A0C7"/>
      </patternFill>
    </fill>
    <fill>
      <patternFill patternType="solid">
        <fgColor rgb="FF92CDDC"/>
        <bgColor rgb="FF92CDDC"/>
      </patternFill>
    </fill>
    <fill>
      <patternFill patternType="solid">
        <fgColor rgb="FFFABF8F"/>
        <bgColor rgb="FFFABF8F"/>
      </patternFill>
    </fill>
    <fill>
      <patternFill patternType="solid">
        <fgColor rgb="FF4F81BD"/>
        <bgColor rgb="FF4F81BD"/>
      </patternFill>
    </fill>
    <fill>
      <patternFill patternType="solid">
        <fgColor rgb="FFC0504D"/>
        <bgColor rgb="FFC0504D"/>
      </patternFill>
    </fill>
    <fill>
      <patternFill patternType="solid">
        <fgColor rgb="FF9BBB59"/>
        <bgColor rgb="FF9BBB59"/>
      </patternFill>
    </fill>
    <fill>
      <patternFill patternType="solid">
        <fgColor rgb="FF8064A2"/>
        <bgColor rgb="FF8064A2"/>
      </patternFill>
    </fill>
    <fill>
      <patternFill patternType="solid">
        <fgColor rgb="FF4BACC6"/>
        <bgColor rgb="FF4BACC6"/>
      </patternFill>
    </fill>
    <fill>
      <patternFill patternType="solid">
        <fgColor rgb="FFF79646"/>
        <bgColor rgb="FFF79646"/>
      </patternFill>
    </fill>
    <fill>
      <patternFill patternType="solid">
        <fgColor rgb="FFFFC7CE"/>
        <bgColor rgb="FFFFC7CE"/>
      </patternFill>
    </fill>
    <fill>
      <patternFill patternType="solid">
        <fgColor rgb="FFF2F2F2"/>
        <bgColor rgb="FFF2F2F2"/>
      </patternFill>
    </fill>
    <fill>
      <patternFill patternType="solid">
        <fgColor rgb="FFA5A5A5"/>
        <bgColor rgb="FFA5A5A5"/>
      </patternFill>
    </fill>
    <fill>
      <patternFill patternType="solid">
        <fgColor rgb="FFC6EFCE"/>
        <bgColor rgb="FFC6EFCE"/>
      </patternFill>
    </fill>
    <fill>
      <patternFill patternType="solid">
        <fgColor rgb="FFFFCC99"/>
        <bgColor rgb="FFFFCC99"/>
      </patternFill>
    </fill>
    <fill>
      <patternFill patternType="solid">
        <fgColor rgb="FFFFEB9C"/>
        <bgColor rgb="FFFFEB9C"/>
      </patternFill>
    </fill>
    <fill>
      <patternFill patternType="solid">
        <fgColor rgb="FFFFFFCC"/>
        <bgColor rgb="FFFFFFCC"/>
      </patternFill>
    </fill>
    <fill>
      <patternFill patternType="solid">
        <fgColor rgb="FFFFFF00"/>
        <bgColor indexed="64"/>
      </patternFill>
    </fill>
    <fill>
      <patternFill patternType="solid">
        <fgColor rgb="FF822433"/>
        <bgColor indexed="64"/>
      </patternFill>
    </fill>
    <fill>
      <patternFill patternType="solid">
        <fgColor rgb="FFD97888"/>
        <bgColor indexed="64"/>
      </patternFill>
    </fill>
    <fill>
      <patternFill patternType="solid">
        <fgColor rgb="FFECBCC3"/>
        <bgColor indexed="64"/>
      </patternFill>
    </fill>
    <fill>
      <patternFill patternType="solid">
        <fgColor rgb="FFE6D3D6"/>
        <bgColor indexed="64"/>
      </patternFill>
    </fill>
    <fill>
      <patternFill patternType="solid">
        <fgColor rgb="FFC19299"/>
        <bgColor indexed="64"/>
      </patternFill>
    </fill>
    <fill>
      <patternFill patternType="solid">
        <fgColor theme="0"/>
        <bgColor indexed="64"/>
      </patternFill>
    </fill>
    <fill>
      <patternFill patternType="solid">
        <fgColor theme="9" tint="0.79998168889431442"/>
        <bgColor indexed="64"/>
      </patternFill>
    </fill>
    <fill>
      <patternFill patternType="solid">
        <fgColor theme="9" tint="0.39997558519241921"/>
        <bgColor indexed="64"/>
      </patternFill>
    </fill>
    <fill>
      <patternFill patternType="solid">
        <fgColor rgb="FFFFFF99"/>
        <bgColor indexed="64"/>
      </patternFill>
    </fill>
    <fill>
      <patternFill patternType="solid">
        <fgColor theme="7" tint="0.79998168889431442"/>
        <bgColor indexed="64"/>
      </patternFill>
    </fill>
    <fill>
      <patternFill patternType="solid">
        <fgColor theme="0" tint="-0.14999847407452621"/>
        <bgColor indexed="64"/>
      </patternFill>
    </fill>
    <fill>
      <patternFill patternType="solid">
        <fgColor theme="2" tint="-9.9978637043366805E-2"/>
        <bgColor indexed="64"/>
      </patternFill>
    </fill>
    <fill>
      <patternFill patternType="solid">
        <fgColor theme="5" tint="0.79998168889431442"/>
        <bgColor indexed="64"/>
      </patternFill>
    </fill>
    <fill>
      <patternFill patternType="solid">
        <fgColor rgb="FF00AB8E"/>
        <bgColor indexed="64"/>
      </patternFill>
    </fill>
    <fill>
      <patternFill patternType="solid">
        <fgColor rgb="FF00A5DF"/>
        <bgColor indexed="64"/>
      </patternFill>
    </fill>
    <fill>
      <patternFill patternType="solid">
        <fgColor rgb="FF84BD00"/>
        <bgColor indexed="64"/>
      </patternFill>
    </fill>
    <fill>
      <patternFill patternType="solid">
        <fgColor rgb="FFFF7F32"/>
        <bgColor indexed="64"/>
      </patternFill>
    </fill>
    <fill>
      <patternFill patternType="solid">
        <fgColor rgb="FFFFB81C"/>
        <bgColor indexed="64"/>
      </patternFill>
    </fill>
    <fill>
      <patternFill patternType="solid">
        <fgColor rgb="FFE40046"/>
        <bgColor indexed="64"/>
      </patternFill>
    </fill>
    <fill>
      <patternFill patternType="solid">
        <fgColor rgb="FF007C91"/>
        <bgColor indexed="64"/>
      </patternFill>
    </fill>
    <fill>
      <patternFill patternType="solid">
        <fgColor rgb="FF003B5C"/>
        <bgColor indexed="64"/>
      </patternFill>
    </fill>
    <fill>
      <patternFill patternType="solid">
        <fgColor rgb="FF1D57A5"/>
        <bgColor indexed="64"/>
      </patternFill>
    </fill>
    <fill>
      <patternFill patternType="solid">
        <fgColor rgb="FF8A1B61"/>
        <bgColor indexed="64"/>
      </patternFill>
    </fill>
    <fill>
      <patternFill patternType="solid">
        <fgColor rgb="FFD5CB9F"/>
        <bgColor indexed="64"/>
      </patternFill>
    </fill>
    <fill>
      <patternFill patternType="solid">
        <fgColor rgb="FF582C83"/>
        <bgColor indexed="64"/>
      </patternFill>
    </fill>
    <fill>
      <patternFill patternType="solid">
        <fgColor theme="8" tint="0.79998168889431442"/>
        <bgColor indexed="64"/>
      </patternFill>
    </fill>
    <fill>
      <patternFill patternType="solid">
        <fgColor theme="8" tint="0.39997558519241921"/>
        <bgColor indexed="64"/>
      </patternFill>
    </fill>
  </fills>
  <borders count="95">
    <border>
      <left/>
      <right/>
      <top/>
      <bottom/>
      <diagonal/>
    </border>
    <border>
      <left style="thin">
        <color rgb="FF7F7F7F"/>
      </left>
      <right style="thin">
        <color rgb="FF7F7F7F"/>
      </right>
      <top style="thin">
        <color rgb="FF7F7F7F"/>
      </top>
      <bottom style="thin">
        <color rgb="FF7F7F7F"/>
      </bottom>
      <diagonal/>
    </border>
    <border>
      <left style="thin">
        <color rgb="FF3F3F3F"/>
      </left>
      <right style="thin">
        <color rgb="FF3F3F3F"/>
      </right>
      <top style="thin">
        <color rgb="FF3F3F3F"/>
      </top>
      <bottom style="thin">
        <color rgb="FF3F3F3F"/>
      </bottom>
      <diagonal/>
    </border>
    <border>
      <left/>
      <right/>
      <top/>
      <bottom style="double">
        <color rgb="FFFF8001"/>
      </bottom>
      <diagonal/>
    </border>
    <border>
      <left style="double">
        <color rgb="FF3F3F3F"/>
      </left>
      <right style="double">
        <color rgb="FF3F3F3F"/>
      </right>
      <top style="double">
        <color rgb="FF3F3F3F"/>
      </top>
      <bottom style="double">
        <color rgb="FF3F3F3F"/>
      </bottom>
      <diagonal/>
    </border>
    <border>
      <left style="thin">
        <color rgb="FFB2B2B2"/>
      </left>
      <right style="thin">
        <color rgb="FFB2B2B2"/>
      </right>
      <top style="thin">
        <color rgb="FFB2B2B2"/>
      </top>
      <bottom style="thin">
        <color rgb="FFB2B2B2"/>
      </bottom>
      <diagonal/>
    </border>
    <border>
      <left/>
      <right/>
      <top/>
      <bottom style="thin">
        <color indexed="64"/>
      </bottom>
      <diagonal/>
    </border>
    <border>
      <left/>
      <right/>
      <top style="thin">
        <color indexed="64"/>
      </top>
      <bottom style="thin">
        <color indexed="64"/>
      </bottom>
      <diagonal/>
    </border>
    <border>
      <left/>
      <right/>
      <top/>
      <bottom style="thick">
        <color rgb="FF4F81BD"/>
      </bottom>
      <diagonal/>
    </border>
    <border>
      <left/>
      <right/>
      <top/>
      <bottom style="thick">
        <color rgb="FFA7BFDE"/>
      </bottom>
      <diagonal/>
    </border>
    <border>
      <left/>
      <right/>
      <top/>
      <bottom style="medium">
        <color rgb="FF95B3D7"/>
      </bottom>
      <diagonal/>
    </border>
    <border>
      <left/>
      <right/>
      <top style="thin">
        <color rgb="FF4F81BD"/>
      </top>
      <bottom style="double">
        <color rgb="FF4F81BD"/>
      </bottom>
      <diagonal/>
    </border>
    <border>
      <left/>
      <right/>
      <top style="thin">
        <color indexed="64"/>
      </top>
      <bottom/>
      <diagonal/>
    </border>
    <border>
      <left/>
      <right/>
      <top/>
      <bottom style="medium">
        <color indexed="64"/>
      </bottom>
      <diagonal/>
    </border>
    <border>
      <left/>
      <right/>
      <top style="medium">
        <color indexed="64"/>
      </top>
      <bottom style="medium">
        <color indexed="64"/>
      </bottom>
      <diagonal/>
    </border>
    <border>
      <left/>
      <right style="medium">
        <color indexed="64"/>
      </right>
      <top style="medium">
        <color indexed="64"/>
      </top>
      <bottom style="medium">
        <color indexed="64"/>
      </bottom>
      <diagonal/>
    </border>
    <border>
      <left style="medium">
        <color indexed="64"/>
      </left>
      <right/>
      <top style="medium">
        <color indexed="64"/>
      </top>
      <bottom style="medium">
        <color indexed="64"/>
      </bottom>
      <diagonal/>
    </border>
    <border>
      <left/>
      <right style="thin">
        <color indexed="64"/>
      </right>
      <top style="medium">
        <color indexed="64"/>
      </top>
      <bottom style="medium">
        <color indexed="64"/>
      </bottom>
      <diagonal/>
    </border>
    <border>
      <left style="medium">
        <color indexed="64"/>
      </left>
      <right style="thin">
        <color indexed="64"/>
      </right>
      <top style="medium">
        <color indexed="64"/>
      </top>
      <bottom style="medium">
        <color indexed="64"/>
      </bottom>
      <diagonal/>
    </border>
    <border>
      <left style="thin">
        <color indexed="64"/>
      </left>
      <right style="medium">
        <color indexed="64"/>
      </right>
      <top style="medium">
        <color indexed="64"/>
      </top>
      <bottom style="medium">
        <color indexed="64"/>
      </bottom>
      <diagonal/>
    </border>
    <border>
      <left/>
      <right style="medium">
        <color indexed="64"/>
      </right>
      <top/>
      <bottom style="medium">
        <color indexed="64"/>
      </bottom>
      <diagonal/>
    </border>
    <border>
      <left/>
      <right style="thin">
        <color indexed="64"/>
      </right>
      <top/>
      <bottom/>
      <diagonal/>
    </border>
    <border>
      <left/>
      <right style="medium">
        <color indexed="64"/>
      </right>
      <top/>
      <bottom/>
      <diagonal/>
    </border>
    <border>
      <left style="medium">
        <color indexed="64"/>
      </left>
      <right style="thin">
        <color indexed="64"/>
      </right>
      <top/>
      <bottom/>
      <diagonal/>
    </border>
    <border>
      <left style="thin">
        <color indexed="64"/>
      </left>
      <right style="medium">
        <color indexed="64"/>
      </right>
      <top/>
      <bottom/>
      <diagonal/>
    </border>
    <border>
      <left style="medium">
        <color indexed="64"/>
      </left>
      <right style="thin">
        <color indexed="64"/>
      </right>
      <top/>
      <bottom style="thin">
        <color indexed="64"/>
      </bottom>
      <diagonal/>
    </border>
    <border>
      <left style="thin">
        <color indexed="64"/>
      </left>
      <right style="medium">
        <color indexed="64"/>
      </right>
      <top/>
      <bottom style="thin">
        <color indexed="64"/>
      </bottom>
      <diagonal/>
    </border>
    <border>
      <left/>
      <right style="medium">
        <color indexed="64"/>
      </right>
      <top/>
      <bottom style="thin">
        <color indexed="64"/>
      </bottom>
      <diagonal/>
    </border>
    <border>
      <left/>
      <right style="thin">
        <color indexed="64"/>
      </right>
      <top/>
      <bottom style="thin">
        <color indexed="64"/>
      </bottom>
      <diagonal/>
    </border>
    <border>
      <left/>
      <right style="thin">
        <color indexed="64"/>
      </right>
      <top style="thin">
        <color indexed="64"/>
      </top>
      <bottom/>
      <diagonal/>
    </border>
    <border>
      <left/>
      <right style="medium">
        <color indexed="64"/>
      </right>
      <top style="thin">
        <color indexed="64"/>
      </top>
      <bottom style="thin">
        <color indexed="64"/>
      </bottom>
      <diagonal/>
    </border>
    <border>
      <left/>
      <right style="thin">
        <color indexed="64"/>
      </right>
      <top style="thin">
        <color indexed="64"/>
      </top>
      <bottom style="thin">
        <color indexed="64"/>
      </bottom>
      <diagonal/>
    </border>
    <border>
      <left/>
      <right style="medium">
        <color indexed="64"/>
      </right>
      <top style="thin">
        <color indexed="64"/>
      </top>
      <bottom/>
      <diagonal/>
    </border>
    <border>
      <left style="medium">
        <color indexed="64"/>
      </left>
      <right style="thin">
        <color indexed="64"/>
      </right>
      <top style="thin">
        <color indexed="64"/>
      </top>
      <bottom/>
      <diagonal/>
    </border>
    <border>
      <left style="thin">
        <color indexed="64"/>
      </left>
      <right style="medium">
        <color indexed="64"/>
      </right>
      <top style="thin">
        <color indexed="64"/>
      </top>
      <bottom/>
      <diagonal/>
    </border>
    <border>
      <left style="medium">
        <color indexed="64"/>
      </left>
      <right/>
      <top/>
      <bottom/>
      <diagonal/>
    </border>
    <border>
      <left/>
      <right style="thin">
        <color indexed="64"/>
      </right>
      <top/>
      <bottom style="medium">
        <color indexed="64"/>
      </bottom>
      <diagonal/>
    </border>
    <border>
      <left style="medium">
        <color indexed="64"/>
      </left>
      <right style="thin">
        <color indexed="64"/>
      </right>
      <top/>
      <bottom style="medium">
        <color indexed="64"/>
      </bottom>
      <diagonal/>
    </border>
    <border>
      <left style="thin">
        <color indexed="64"/>
      </left>
      <right style="medium">
        <color indexed="64"/>
      </right>
      <top/>
      <bottom style="medium">
        <color indexed="64"/>
      </bottom>
      <diagonal/>
    </border>
    <border>
      <left style="medium">
        <color rgb="FFFFFFFF"/>
      </left>
      <right style="medium">
        <color rgb="FFFFFFFF"/>
      </right>
      <top style="medium">
        <color rgb="FFFFFFFF"/>
      </top>
      <bottom style="thick">
        <color rgb="FFFFFFFF"/>
      </bottom>
      <diagonal/>
    </border>
    <border>
      <left/>
      <right style="medium">
        <color rgb="FFFFFFFF"/>
      </right>
      <top style="medium">
        <color rgb="FFFFFFFF"/>
      </top>
      <bottom style="thick">
        <color rgb="FFFFFFFF"/>
      </bottom>
      <diagonal/>
    </border>
    <border>
      <left style="medium">
        <color rgb="FFFFFFFF"/>
      </left>
      <right style="thick">
        <color rgb="FFFFFFFF"/>
      </right>
      <top/>
      <bottom/>
      <diagonal/>
    </border>
    <border>
      <left/>
      <right style="medium">
        <color rgb="FFFFFFFF"/>
      </right>
      <top/>
      <bottom style="medium">
        <color rgb="FFFFFFFF"/>
      </bottom>
      <diagonal/>
    </border>
    <border>
      <left style="medium">
        <color rgb="FFFFFFFF"/>
      </left>
      <right style="thick">
        <color rgb="FFFFFFFF"/>
      </right>
      <top style="medium">
        <color rgb="FFFFFFFF"/>
      </top>
      <bottom/>
      <diagonal/>
    </border>
    <border>
      <left style="medium">
        <color rgb="FFFFFFFF"/>
      </left>
      <right style="thick">
        <color rgb="FFFFFFFF"/>
      </right>
      <top style="medium">
        <color rgb="FFFFFFFF"/>
      </top>
      <bottom style="medium">
        <color rgb="FFFFFFFF"/>
      </bottom>
      <diagonal/>
    </border>
    <border>
      <left style="thin">
        <color indexed="64"/>
      </left>
      <right/>
      <top/>
      <bottom style="thin">
        <color indexed="64"/>
      </bottom>
      <diagonal/>
    </border>
    <border>
      <left/>
      <right style="thin">
        <color rgb="FF822433"/>
      </right>
      <top/>
      <bottom/>
      <diagonal/>
    </border>
    <border>
      <left/>
      <right/>
      <top/>
      <bottom style="thin">
        <color rgb="FF822433"/>
      </bottom>
      <diagonal/>
    </border>
    <border>
      <left/>
      <right style="thin">
        <color rgb="FF822433"/>
      </right>
      <top/>
      <bottom style="thin">
        <color rgb="FF822433"/>
      </bottom>
      <diagonal/>
    </border>
    <border>
      <left style="thin">
        <color rgb="FF822433"/>
      </left>
      <right style="thin">
        <color rgb="FF822433"/>
      </right>
      <top/>
      <bottom style="thin">
        <color rgb="FF822433"/>
      </bottom>
      <diagonal/>
    </border>
    <border>
      <left style="thin">
        <color rgb="FF822433"/>
      </left>
      <right style="thin">
        <color rgb="FF822433"/>
      </right>
      <top style="thin">
        <color rgb="FF822433"/>
      </top>
      <bottom style="thin">
        <color rgb="FF822433"/>
      </bottom>
      <diagonal/>
    </border>
    <border>
      <left/>
      <right style="thin">
        <color rgb="FF822433"/>
      </right>
      <top style="thin">
        <color rgb="FF822433"/>
      </top>
      <bottom style="thin">
        <color rgb="FF822433"/>
      </bottom>
      <diagonal/>
    </border>
    <border>
      <left/>
      <right/>
      <top style="thin">
        <color rgb="FF822433"/>
      </top>
      <bottom style="thin">
        <color rgb="FF822433"/>
      </bottom>
      <diagonal/>
    </border>
    <border>
      <left style="thin">
        <color rgb="FF822433"/>
      </left>
      <right/>
      <top/>
      <bottom style="thin">
        <color rgb="FF822433"/>
      </bottom>
      <diagonal/>
    </border>
    <border>
      <left style="thin">
        <color rgb="FF822433"/>
      </left>
      <right/>
      <top style="thin">
        <color rgb="FF822433"/>
      </top>
      <bottom style="thin">
        <color rgb="FF822433"/>
      </bottom>
      <diagonal/>
    </border>
    <border>
      <left/>
      <right/>
      <top style="thin">
        <color rgb="FF822433"/>
      </top>
      <bottom/>
      <diagonal/>
    </border>
    <border>
      <left style="thin">
        <color rgb="FF822433"/>
      </left>
      <right/>
      <top/>
      <bottom/>
      <diagonal/>
    </border>
    <border>
      <left style="thin">
        <color rgb="FF822433"/>
      </left>
      <right style="thin">
        <color rgb="FF822433"/>
      </right>
      <top/>
      <bottom/>
      <diagonal/>
    </border>
    <border>
      <left style="thin">
        <color rgb="FF822433"/>
      </left>
      <right style="thin">
        <color rgb="FF822433"/>
      </right>
      <top style="thin">
        <color rgb="FF822433"/>
      </top>
      <bottom/>
      <diagonal/>
    </border>
    <border>
      <left style="thin">
        <color rgb="FF822433"/>
      </left>
      <right/>
      <top style="thin">
        <color rgb="FF822433"/>
      </top>
      <bottom/>
      <diagonal/>
    </border>
    <border>
      <left/>
      <right style="thin">
        <color rgb="FF822433"/>
      </right>
      <top style="thin">
        <color rgb="FF822433"/>
      </top>
      <bottom/>
      <diagonal/>
    </border>
    <border>
      <left style="thin">
        <color indexed="64"/>
      </left>
      <right/>
      <top style="thin">
        <color indexed="64"/>
      </top>
      <bottom style="thin">
        <color indexed="64"/>
      </bottom>
      <diagonal/>
    </border>
    <border>
      <left style="thin">
        <color indexed="64"/>
      </left>
      <right/>
      <top/>
      <bottom/>
      <diagonal/>
    </border>
    <border>
      <left style="thin">
        <color indexed="64"/>
      </left>
      <right/>
      <top style="thin">
        <color indexed="64"/>
      </top>
      <bottom/>
      <diagonal/>
    </border>
    <border>
      <left style="thin">
        <color indexed="64"/>
      </left>
      <right style="thin">
        <color indexed="64"/>
      </right>
      <top/>
      <bottom/>
      <diagonal/>
    </border>
    <border>
      <left style="thin">
        <color indexed="64"/>
      </left>
      <right style="thin">
        <color indexed="64"/>
      </right>
      <top style="thin">
        <color indexed="64"/>
      </top>
      <bottom/>
      <diagonal/>
    </border>
    <border>
      <left style="medium">
        <color indexed="64"/>
      </left>
      <right style="medium">
        <color indexed="64"/>
      </right>
      <top/>
      <bottom/>
      <diagonal/>
    </border>
    <border>
      <left style="medium">
        <color indexed="64"/>
      </left>
      <right style="medium">
        <color indexed="64"/>
      </right>
      <top/>
      <bottom style="medium">
        <color indexed="64"/>
      </bottom>
      <diagonal/>
    </border>
    <border>
      <left style="medium">
        <color indexed="64"/>
      </left>
      <right/>
      <top style="medium">
        <color indexed="64"/>
      </top>
      <bottom/>
      <diagonal/>
    </border>
    <border>
      <left style="medium">
        <color indexed="64"/>
      </left>
      <right/>
      <top/>
      <bottom style="medium">
        <color indexed="64"/>
      </bottom>
      <diagonal/>
    </border>
    <border>
      <left style="thin">
        <color indexed="64"/>
      </left>
      <right style="medium">
        <color indexed="64"/>
      </right>
      <top style="medium">
        <color indexed="64"/>
      </top>
      <bottom/>
      <diagonal/>
    </border>
    <border>
      <left style="thin">
        <color indexed="64"/>
      </left>
      <right style="thin">
        <color indexed="64"/>
      </right>
      <top/>
      <bottom style="thin">
        <color indexed="64"/>
      </bottom>
      <diagonal/>
    </border>
    <border>
      <left style="thin">
        <color indexed="64"/>
      </left>
      <right style="thin">
        <color indexed="64"/>
      </right>
      <top style="thin">
        <color indexed="64"/>
      </top>
      <bottom style="thin">
        <color indexed="64"/>
      </bottom>
      <diagonal/>
    </border>
    <border>
      <left style="thin">
        <color indexed="64"/>
      </left>
      <right style="thin">
        <color indexed="64"/>
      </right>
      <top style="thin">
        <color indexed="64"/>
      </top>
      <bottom style="thin">
        <color rgb="FF822433"/>
      </bottom>
      <diagonal/>
    </border>
    <border>
      <left style="thin">
        <color indexed="64"/>
      </left>
      <right style="thin">
        <color indexed="64"/>
      </right>
      <top/>
      <bottom style="thin">
        <color rgb="FF822433"/>
      </bottom>
      <diagonal/>
    </border>
    <border>
      <left style="thin">
        <color indexed="64"/>
      </left>
      <right style="thin">
        <color rgb="FF822433"/>
      </right>
      <top style="thin">
        <color rgb="FF822433"/>
      </top>
      <bottom style="thin">
        <color rgb="FF822433"/>
      </bottom>
      <diagonal/>
    </border>
    <border>
      <left/>
      <right style="thin">
        <color rgb="FF822433"/>
      </right>
      <top style="thin">
        <color indexed="64"/>
      </top>
      <bottom/>
      <diagonal/>
    </border>
    <border>
      <left/>
      <right style="thin">
        <color rgb="FF822433"/>
      </right>
      <top/>
      <bottom style="thin">
        <color indexed="64"/>
      </bottom>
      <diagonal/>
    </border>
    <border>
      <left style="thin">
        <color rgb="FF822433"/>
      </left>
      <right style="thin">
        <color rgb="FF822433"/>
      </right>
      <top style="thin">
        <color indexed="64"/>
      </top>
      <bottom style="thin">
        <color rgb="FF822433"/>
      </bottom>
      <diagonal/>
    </border>
    <border>
      <left style="thin">
        <color rgb="FF822433"/>
      </left>
      <right style="thin">
        <color indexed="64"/>
      </right>
      <top style="thin">
        <color indexed="64"/>
      </top>
      <bottom style="thin">
        <color rgb="FF822433"/>
      </bottom>
      <diagonal/>
    </border>
    <border>
      <left style="thin">
        <color rgb="FF822433"/>
      </left>
      <right style="thin">
        <color indexed="64"/>
      </right>
      <top style="thin">
        <color rgb="FF822433"/>
      </top>
      <bottom style="thin">
        <color rgb="FF822433"/>
      </bottom>
      <diagonal/>
    </border>
    <border>
      <left/>
      <right style="thin">
        <color indexed="64"/>
      </right>
      <top/>
      <bottom style="thin">
        <color rgb="FF822433"/>
      </bottom>
      <diagonal/>
    </border>
    <border>
      <left/>
      <right style="thin">
        <color indexed="64"/>
      </right>
      <top style="thin">
        <color rgb="FF822433"/>
      </top>
      <bottom style="thin">
        <color rgb="FF822433"/>
      </bottom>
      <diagonal/>
    </border>
    <border>
      <left/>
      <right style="thin">
        <color indexed="64"/>
      </right>
      <top style="thin">
        <color indexed="64"/>
      </top>
      <bottom style="thin">
        <color rgb="FF822433"/>
      </bottom>
      <diagonal/>
    </border>
    <border>
      <left style="thin">
        <color rgb="FF822433"/>
      </left>
      <right style="thin">
        <color rgb="FF822433"/>
      </right>
      <top style="thin">
        <color rgb="FF822433"/>
      </top>
      <bottom style="thin">
        <color indexed="64"/>
      </bottom>
      <diagonal/>
    </border>
    <border>
      <left style="thin">
        <color rgb="FF990033"/>
      </left>
      <right/>
      <top style="thin">
        <color rgb="FF990033"/>
      </top>
      <bottom style="thin">
        <color rgb="FF990033"/>
      </bottom>
      <diagonal/>
    </border>
    <border>
      <left/>
      <right style="thin">
        <color rgb="FF990033"/>
      </right>
      <top style="thin">
        <color rgb="FF990033"/>
      </top>
      <bottom style="thin">
        <color rgb="FF990033"/>
      </bottom>
      <diagonal/>
    </border>
    <border>
      <left/>
      <right/>
      <top style="thin">
        <color rgb="FF990033"/>
      </top>
      <bottom style="thin">
        <color rgb="FF990033"/>
      </bottom>
      <diagonal/>
    </border>
    <border>
      <left/>
      <right style="thin">
        <color rgb="FFC19299"/>
      </right>
      <top style="thin">
        <color rgb="FF990033"/>
      </top>
      <bottom style="thin">
        <color rgb="FF990033"/>
      </bottom>
      <diagonal/>
    </border>
    <border>
      <left style="thin">
        <color rgb="FF007C91"/>
      </left>
      <right style="thin">
        <color rgb="FF007C91"/>
      </right>
      <top style="thin">
        <color rgb="FF007C91"/>
      </top>
      <bottom style="thin">
        <color rgb="FF007C91"/>
      </bottom>
      <diagonal/>
    </border>
    <border>
      <left/>
      <right/>
      <top style="thin">
        <color rgb="FF007C91"/>
      </top>
      <bottom style="thin">
        <color rgb="FF007C91"/>
      </bottom>
      <diagonal/>
    </border>
    <border>
      <left/>
      <right style="thin">
        <color rgb="FF007C91"/>
      </right>
      <top style="thin">
        <color rgb="FF007C91"/>
      </top>
      <bottom style="thin">
        <color rgb="FF007C91"/>
      </bottom>
      <diagonal/>
    </border>
    <border>
      <left style="thin">
        <color rgb="FF007C91"/>
      </left>
      <right/>
      <top style="thin">
        <color rgb="FF007C91"/>
      </top>
      <bottom style="thin">
        <color rgb="FF007C91"/>
      </bottom>
      <diagonal/>
    </border>
    <border>
      <left style="thin">
        <color rgb="FF007C91"/>
      </left>
      <right style="thin">
        <color rgb="FF007C91"/>
      </right>
      <top style="thin">
        <color rgb="FF007C91"/>
      </top>
      <bottom/>
      <diagonal/>
    </border>
    <border>
      <left style="thin">
        <color rgb="FF007C91"/>
      </left>
      <right style="thin">
        <color rgb="FF007C91"/>
      </right>
      <top/>
      <bottom style="thin">
        <color rgb="FF007C91"/>
      </bottom>
      <diagonal/>
    </border>
  </borders>
  <cellStyleXfs count="88">
    <xf numFmtId="0" fontId="0" fillId="0" borderId="0"/>
    <xf numFmtId="0" fontId="6" fillId="2" borderId="0" applyNumberFormat="0" applyFont="0" applyBorder="0" applyAlignment="0" applyProtection="0"/>
    <xf numFmtId="0" fontId="6" fillId="3" borderId="0" applyNumberFormat="0" applyFont="0" applyBorder="0" applyAlignment="0" applyProtection="0"/>
    <xf numFmtId="0" fontId="6" fillId="4" borderId="0" applyNumberFormat="0" applyFont="0" applyBorder="0" applyAlignment="0" applyProtection="0"/>
    <xf numFmtId="0" fontId="6" fillId="5" borderId="0" applyNumberFormat="0" applyFont="0" applyBorder="0" applyAlignment="0" applyProtection="0"/>
    <xf numFmtId="0" fontId="6" fillId="6" borderId="0" applyNumberFormat="0" applyFont="0" applyBorder="0" applyAlignment="0" applyProtection="0"/>
    <xf numFmtId="0" fontId="6" fillId="7" borderId="0" applyNumberFormat="0" applyFont="0" applyBorder="0" applyAlignment="0" applyProtection="0"/>
    <xf numFmtId="0" fontId="6" fillId="8" borderId="0" applyNumberFormat="0" applyFont="0" applyBorder="0" applyAlignment="0" applyProtection="0"/>
    <xf numFmtId="0" fontId="6" fillId="9" borderId="0" applyNumberFormat="0" applyFont="0" applyBorder="0" applyAlignment="0" applyProtection="0"/>
    <xf numFmtId="0" fontId="6" fillId="10" borderId="0" applyNumberFormat="0" applyFont="0" applyBorder="0" applyAlignment="0" applyProtection="0"/>
    <xf numFmtId="0" fontId="6" fillId="11" borderId="0" applyNumberFormat="0" applyFont="0" applyBorder="0" applyAlignment="0" applyProtection="0"/>
    <xf numFmtId="0" fontId="6" fillId="12" borderId="0" applyNumberFormat="0" applyFont="0" applyBorder="0" applyAlignment="0" applyProtection="0"/>
    <xf numFmtId="0" fontId="6" fillId="13" borderId="0" applyNumberFormat="0" applyFont="0" applyBorder="0" applyAlignment="0" applyProtection="0"/>
    <xf numFmtId="0" fontId="10" fillId="14" borderId="0" applyNumberFormat="0" applyBorder="0" applyAlignment="0" applyProtection="0"/>
    <xf numFmtId="0" fontId="10" fillId="15" borderId="0" applyNumberFormat="0" applyBorder="0" applyAlignment="0" applyProtection="0"/>
    <xf numFmtId="0" fontId="10" fillId="16" borderId="0" applyNumberFormat="0" applyBorder="0" applyAlignment="0" applyProtection="0"/>
    <xf numFmtId="0" fontId="10" fillId="17" borderId="0" applyNumberFormat="0" applyBorder="0" applyAlignment="0" applyProtection="0"/>
    <xf numFmtId="0" fontId="10" fillId="18" borderId="0" applyNumberFormat="0" applyBorder="0" applyAlignment="0" applyProtection="0"/>
    <xf numFmtId="0" fontId="10" fillId="19" borderId="0" applyNumberFormat="0" applyBorder="0" applyAlignment="0" applyProtection="0"/>
    <xf numFmtId="0" fontId="10" fillId="20" borderId="0" applyNumberFormat="0" applyBorder="0" applyAlignment="0" applyProtection="0"/>
    <xf numFmtId="0" fontId="10" fillId="21" borderId="0" applyNumberFormat="0" applyBorder="0" applyAlignment="0" applyProtection="0"/>
    <xf numFmtId="0" fontId="10" fillId="22" borderId="0" applyNumberFormat="0" applyBorder="0" applyAlignment="0" applyProtection="0"/>
    <xf numFmtId="0" fontId="10" fillId="23" borderId="0" applyNumberFormat="0" applyBorder="0" applyAlignment="0" applyProtection="0"/>
    <xf numFmtId="0" fontId="10" fillId="24" borderId="0" applyNumberFormat="0" applyBorder="0" applyAlignment="0" applyProtection="0"/>
    <xf numFmtId="0" fontId="10" fillId="25" borderId="0" applyNumberFormat="0" applyBorder="0" applyAlignment="0" applyProtection="0"/>
    <xf numFmtId="0" fontId="11" fillId="26" borderId="0" applyNumberFormat="0" applyBorder="0" applyAlignment="0" applyProtection="0"/>
    <xf numFmtId="0" fontId="12" fillId="27" borderId="1" applyNumberFormat="0" applyAlignment="0" applyProtection="0"/>
    <xf numFmtId="0" fontId="13" fillId="28" borderId="4" applyNumberFormat="0" applyAlignment="0" applyProtection="0"/>
    <xf numFmtId="164" fontId="6" fillId="0" borderId="0" applyFont="0" applyFill="0" applyBorder="0" applyAlignment="0" applyProtection="0"/>
    <xf numFmtId="0" fontId="14" fillId="0" borderId="0" applyNumberFormat="0" applyFill="0" applyBorder="0" applyAlignment="0" applyProtection="0"/>
    <xf numFmtId="0" fontId="15" fillId="29" borderId="0" applyNumberFormat="0" applyBorder="0" applyAlignment="0" applyProtection="0"/>
    <xf numFmtId="0" fontId="16" fillId="0" borderId="8" applyNumberFormat="0" applyFill="0" applyAlignment="0" applyProtection="0"/>
    <xf numFmtId="0" fontId="17" fillId="0" borderId="9" applyNumberFormat="0" applyFill="0" applyAlignment="0" applyProtection="0"/>
    <xf numFmtId="0" fontId="18" fillId="0" borderId="10" applyNumberFormat="0" applyFill="0" applyAlignment="0" applyProtection="0"/>
    <xf numFmtId="0" fontId="18" fillId="0" borderId="0" applyNumberFormat="0" applyFill="0" applyBorder="0" applyAlignment="0" applyProtection="0"/>
    <xf numFmtId="0" fontId="19" fillId="0" borderId="0" applyNumberFormat="0" applyFill="0" applyBorder="0" applyAlignment="0" applyProtection="0"/>
    <xf numFmtId="0" fontId="20" fillId="30" borderId="1" applyNumberFormat="0" applyAlignment="0" applyProtection="0"/>
    <xf numFmtId="0" fontId="21" fillId="0" borderId="3" applyNumberFormat="0" applyFill="0" applyAlignment="0" applyProtection="0"/>
    <xf numFmtId="0" fontId="22" fillId="31" borderId="0" applyNumberFormat="0" applyBorder="0" applyAlignment="0" applyProtection="0"/>
    <xf numFmtId="0" fontId="2" fillId="0" borderId="0"/>
    <xf numFmtId="0" fontId="1" fillId="0" borderId="0"/>
    <xf numFmtId="0" fontId="3" fillId="0" borderId="0"/>
    <xf numFmtId="0" fontId="1" fillId="0" borderId="0"/>
    <xf numFmtId="0" fontId="23" fillId="0" borderId="0" applyNumberFormat="0" applyBorder="0" applyProtection="0"/>
    <xf numFmtId="0" fontId="3" fillId="0" borderId="0"/>
    <xf numFmtId="0" fontId="3" fillId="0" borderId="0"/>
    <xf numFmtId="0" fontId="3" fillId="0" borderId="0"/>
    <xf numFmtId="0" fontId="23" fillId="0" borderId="0" applyNumberFormat="0" applyBorder="0" applyProtection="0"/>
    <xf numFmtId="0" fontId="23" fillId="0" borderId="0" applyNumberFormat="0" applyBorder="0" applyProtection="0"/>
    <xf numFmtId="0" fontId="24" fillId="0" borderId="0"/>
    <xf numFmtId="0" fontId="25" fillId="0" borderId="0"/>
    <xf numFmtId="0" fontId="1" fillId="0" borderId="0"/>
    <xf numFmtId="0" fontId="3" fillId="0" borderId="0"/>
    <xf numFmtId="0" fontId="3" fillId="0" borderId="0"/>
    <xf numFmtId="0" fontId="6" fillId="32" borderId="5" applyNumberFormat="0" applyFont="0" applyAlignment="0" applyProtection="0"/>
    <xf numFmtId="0" fontId="26" fillId="27" borderId="2" applyNumberFormat="0" applyAlignment="0" applyProtection="0"/>
    <xf numFmtId="9" fontId="3" fillId="0" borderId="0" applyFont="0" applyFill="0" applyBorder="0" applyAlignment="0" applyProtection="0"/>
    <xf numFmtId="9" fontId="3" fillId="0" borderId="0" applyFont="0" applyFill="0" applyBorder="0" applyAlignment="0" applyProtection="0"/>
    <xf numFmtId="9" fontId="3" fillId="0" borderId="0" applyFont="0" applyFill="0" applyBorder="0" applyAlignment="0" applyProtection="0"/>
    <xf numFmtId="0" fontId="27" fillId="0" borderId="0" applyNumberFormat="0" applyFill="0" applyBorder="0" applyAlignment="0" applyProtection="0"/>
    <xf numFmtId="0" fontId="28" fillId="0" borderId="11" applyNumberFormat="0" applyFill="0" applyAlignment="0" applyProtection="0"/>
    <xf numFmtId="0" fontId="29" fillId="0" borderId="0" applyNumberFormat="0" applyFill="0" applyBorder="0" applyAlignment="0" applyProtection="0"/>
    <xf numFmtId="9" fontId="1" fillId="0" borderId="0" applyFont="0" applyFill="0" applyBorder="0" applyAlignment="0" applyProtection="0"/>
    <xf numFmtId="0" fontId="35" fillId="0" borderId="0"/>
    <xf numFmtId="0" fontId="2" fillId="0" borderId="0"/>
    <xf numFmtId="0" fontId="2" fillId="0" borderId="0"/>
    <xf numFmtId="0" fontId="2" fillId="0" borderId="0"/>
    <xf numFmtId="0" fontId="2" fillId="0" borderId="0"/>
    <xf numFmtId="0" fontId="2" fillId="0" borderId="0"/>
    <xf numFmtId="0" fontId="2" fillId="0" borderId="0"/>
    <xf numFmtId="9" fontId="2" fillId="0" borderId="0" applyFont="0" applyFill="0" applyBorder="0" applyAlignment="0" applyProtection="0"/>
    <xf numFmtId="9" fontId="2" fillId="0" borderId="0" applyFont="0" applyFill="0" applyBorder="0" applyAlignment="0" applyProtection="0"/>
    <xf numFmtId="9" fontId="2" fillId="0" borderId="0" applyFont="0" applyFill="0" applyBorder="0" applyAlignment="0" applyProtection="0"/>
    <xf numFmtId="0" fontId="48" fillId="0" borderId="0"/>
    <xf numFmtId="0" fontId="2" fillId="0" borderId="0"/>
    <xf numFmtId="0" fontId="2" fillId="0" borderId="0"/>
    <xf numFmtId="0" fontId="2" fillId="0" borderId="0"/>
    <xf numFmtId="0" fontId="2" fillId="0" borderId="0"/>
    <xf numFmtId="0" fontId="2" fillId="0" borderId="0"/>
    <xf numFmtId="0" fontId="2" fillId="0" borderId="0"/>
    <xf numFmtId="9" fontId="2" fillId="0" borderId="0" applyFont="0" applyFill="0" applyBorder="0" applyAlignment="0" applyProtection="0"/>
    <xf numFmtId="9" fontId="2" fillId="0" borderId="0" applyFont="0" applyFill="0" applyBorder="0" applyAlignment="0" applyProtection="0"/>
    <xf numFmtId="9" fontId="2" fillId="0" borderId="0" applyFont="0" applyFill="0" applyBorder="0" applyAlignment="0" applyProtection="0"/>
    <xf numFmtId="0" fontId="52" fillId="0" borderId="0"/>
    <xf numFmtId="43" fontId="1" fillId="0" borderId="0" applyFont="0" applyFill="0" applyBorder="0" applyAlignment="0" applyProtection="0"/>
    <xf numFmtId="0" fontId="63" fillId="0" borderId="0" applyNumberFormat="0" applyFill="0" applyBorder="0" applyAlignment="0" applyProtection="0"/>
    <xf numFmtId="43" fontId="1" fillId="0" borderId="0" applyFont="0" applyFill="0" applyBorder="0" applyAlignment="0" applyProtection="0"/>
    <xf numFmtId="43" fontId="1" fillId="0" borderId="0" applyFont="0" applyFill="0" applyBorder="0" applyAlignment="0" applyProtection="0"/>
  </cellStyleXfs>
  <cellXfs count="627">
    <xf numFmtId="0" fontId="0" fillId="0" borderId="0" xfId="0"/>
    <xf numFmtId="0" fontId="4" fillId="0" borderId="0" xfId="39" applyFont="1"/>
    <xf numFmtId="0" fontId="4" fillId="0" borderId="6" xfId="39" applyFont="1" applyBorder="1"/>
    <xf numFmtId="0" fontId="9" fillId="0" borderId="0" xfId="0" applyFont="1" applyAlignment="1">
      <alignment vertical="center"/>
    </xf>
    <xf numFmtId="0" fontId="5" fillId="0" borderId="6" xfId="39" applyFont="1" applyBorder="1" applyAlignment="1">
      <alignment horizontal="center"/>
    </xf>
    <xf numFmtId="0" fontId="5" fillId="0" borderId="7" xfId="39" applyFont="1" applyBorder="1" applyAlignment="1">
      <alignment horizontal="center"/>
    </xf>
    <xf numFmtId="0" fontId="30" fillId="0" borderId="0" xfId="0" applyFont="1"/>
    <xf numFmtId="0" fontId="5" fillId="0" borderId="6" xfId="41" applyFont="1" applyBorder="1" applyAlignment="1">
      <alignment horizontal="center"/>
    </xf>
    <xf numFmtId="0" fontId="7" fillId="0" borderId="6" xfId="0" applyFont="1" applyBorder="1" applyAlignment="1">
      <alignment horizontal="center" vertical="center" wrapText="1"/>
    </xf>
    <xf numFmtId="0" fontId="8" fillId="0" borderId="0" xfId="0" applyFont="1"/>
    <xf numFmtId="0" fontId="8" fillId="0" borderId="0" xfId="0" applyFont="1" applyBorder="1"/>
    <xf numFmtId="0" fontId="5" fillId="0" borderId="6" xfId="46" applyFont="1" applyFill="1" applyBorder="1" applyAlignment="1">
      <alignment horizontal="center"/>
    </xf>
    <xf numFmtId="0" fontId="4" fillId="0" borderId="0" xfId="39" applyFont="1" applyFill="1"/>
    <xf numFmtId="166" fontId="4" fillId="0" borderId="0" xfId="39" applyNumberFormat="1" applyFont="1" applyFill="1"/>
    <xf numFmtId="0" fontId="8" fillId="0" borderId="0" xfId="0" applyFont="1" applyFill="1"/>
    <xf numFmtId="0" fontId="8" fillId="0" borderId="0" xfId="40" applyFont="1" applyFill="1"/>
    <xf numFmtId="166" fontId="4" fillId="0" borderId="0" xfId="39" applyNumberFormat="1" applyFont="1"/>
    <xf numFmtId="0" fontId="4" fillId="0" borderId="0" xfId="41" applyFont="1"/>
    <xf numFmtId="0" fontId="4" fillId="0" borderId="6" xfId="41" applyFont="1" applyBorder="1"/>
    <xf numFmtId="166" fontId="4" fillId="0" borderId="6" xfId="39" applyNumberFormat="1" applyFont="1" applyBorder="1"/>
    <xf numFmtId="0" fontId="5" fillId="0" borderId="7" xfId="41" applyFont="1" applyBorder="1" applyAlignment="1">
      <alignment horizontal="center"/>
    </xf>
    <xf numFmtId="166" fontId="4" fillId="0" borderId="0" xfId="41" applyNumberFormat="1" applyFont="1"/>
    <xf numFmtId="166" fontId="4" fillId="0" borderId="6" xfId="41" applyNumberFormat="1" applyFont="1" applyBorder="1"/>
    <xf numFmtId="0" fontId="9" fillId="0" borderId="0" xfId="0" applyFont="1"/>
    <xf numFmtId="0" fontId="5" fillId="0" borderId="0" xfId="39" applyFont="1" applyAlignment="1">
      <alignment horizontal="center"/>
    </xf>
    <xf numFmtId="0" fontId="4" fillId="0" borderId="12" xfId="39" applyFont="1" applyBorder="1"/>
    <xf numFmtId="0" fontId="4" fillId="0" borderId="0" xfId="39" applyFont="1" applyFill="1" applyBorder="1"/>
    <xf numFmtId="0" fontId="7" fillId="0" borderId="6" xfId="51" applyFont="1" applyBorder="1" applyAlignment="1"/>
    <xf numFmtId="0" fontId="31" fillId="0" borderId="0" xfId="0" applyFont="1"/>
    <xf numFmtId="1" fontId="4" fillId="0" borderId="0" xfId="46" applyNumberFormat="1" applyFont="1"/>
    <xf numFmtId="0" fontId="4" fillId="0" borderId="0" xfId="46" applyFont="1"/>
    <xf numFmtId="0" fontId="4" fillId="0" borderId="0" xfId="46" applyFont="1" applyBorder="1"/>
    <xf numFmtId="0" fontId="5" fillId="0" borderId="6" xfId="46" applyFont="1" applyBorder="1" applyAlignment="1">
      <alignment horizontal="center"/>
    </xf>
    <xf numFmtId="168" fontId="30" fillId="0" borderId="0" xfId="62" applyNumberFormat="1" applyFont="1"/>
    <xf numFmtId="0" fontId="7" fillId="0" borderId="0" xfId="0" applyFont="1" applyFill="1" applyBorder="1" applyAlignment="1">
      <alignment horizontal="center" vertical="center" wrapText="1"/>
    </xf>
    <xf numFmtId="165" fontId="0" fillId="0" borderId="0" xfId="0" applyNumberFormat="1"/>
    <xf numFmtId="168" fontId="0" fillId="0" borderId="0" xfId="62" applyNumberFormat="1" applyFont="1"/>
    <xf numFmtId="166" fontId="8" fillId="0" borderId="0" xfId="0" applyNumberFormat="1" applyFont="1"/>
    <xf numFmtId="0" fontId="32" fillId="0" borderId="0" xfId="0" applyFont="1"/>
    <xf numFmtId="0" fontId="4" fillId="0" borderId="12" xfId="46" applyFont="1" applyBorder="1"/>
    <xf numFmtId="165" fontId="4" fillId="0" borderId="0" xfId="46" applyNumberFormat="1" applyFont="1"/>
    <xf numFmtId="1" fontId="0" fillId="0" borderId="0" xfId="0" applyNumberFormat="1"/>
    <xf numFmtId="0" fontId="4" fillId="0" borderId="0" xfId="46" applyFont="1" applyFill="1"/>
    <xf numFmtId="0" fontId="5" fillId="0" borderId="6" xfId="46" applyFont="1" applyBorder="1"/>
    <xf numFmtId="0" fontId="5" fillId="0" borderId="7" xfId="39" applyFont="1" applyBorder="1"/>
    <xf numFmtId="0" fontId="5" fillId="0" borderId="6" xfId="46" applyFont="1" applyBorder="1" applyAlignment="1">
      <alignment horizontal="center" wrapText="1"/>
    </xf>
    <xf numFmtId="0" fontId="5" fillId="0" borderId="0" xfId="39" applyFont="1"/>
    <xf numFmtId="0" fontId="8" fillId="0" borderId="0" xfId="0" applyFont="1" applyFill="1" applyBorder="1"/>
    <xf numFmtId="0" fontId="8" fillId="0" borderId="0" xfId="0" applyFont="1" applyFill="1" applyBorder="1" applyAlignment="1">
      <alignment vertical="center"/>
    </xf>
    <xf numFmtId="0" fontId="33" fillId="0" borderId="0" xfId="0" applyFont="1" applyFill="1" applyBorder="1" applyAlignment="1">
      <alignment vertical="top"/>
    </xf>
    <xf numFmtId="0" fontId="7" fillId="0" borderId="6" xfId="0" applyFont="1" applyFill="1" applyBorder="1" applyAlignment="1">
      <alignment vertical="center"/>
    </xf>
    <xf numFmtId="0" fontId="7" fillId="0" borderId="6" xfId="0" applyFont="1" applyFill="1" applyBorder="1" applyAlignment="1">
      <alignment horizontal="right" vertical="center"/>
    </xf>
    <xf numFmtId="0" fontId="4" fillId="0" borderId="0" xfId="0" applyFont="1" applyFill="1" applyAlignment="1">
      <alignment vertical="center"/>
    </xf>
    <xf numFmtId="0" fontId="8" fillId="0" borderId="0" xfId="0" applyFont="1" applyFill="1" applyAlignment="1">
      <alignment vertical="center"/>
    </xf>
    <xf numFmtId="166" fontId="30" fillId="0" borderId="0" xfId="0" applyNumberFormat="1" applyFont="1"/>
    <xf numFmtId="0" fontId="0" fillId="0" borderId="0" xfId="0" applyFill="1"/>
    <xf numFmtId="0" fontId="7" fillId="0" borderId="6" xfId="0" applyFont="1" applyFill="1" applyBorder="1" applyAlignment="1">
      <alignment horizontal="center" vertical="center" wrapText="1"/>
    </xf>
    <xf numFmtId="0" fontId="0" fillId="0" borderId="0" xfId="0" applyAlignment="1">
      <alignment horizontal="center"/>
    </xf>
    <xf numFmtId="1" fontId="32" fillId="0" borderId="0" xfId="0" applyNumberFormat="1" applyFont="1" applyAlignment="1">
      <alignment horizontal="center"/>
    </xf>
    <xf numFmtId="1" fontId="0" fillId="0" borderId="0" xfId="0" applyNumberFormat="1" applyFill="1"/>
    <xf numFmtId="0" fontId="36" fillId="0" borderId="0" xfId="0" applyFont="1"/>
    <xf numFmtId="0" fontId="37" fillId="0" borderId="0" xfId="0" applyFont="1"/>
    <xf numFmtId="0" fontId="34" fillId="0" borderId="0" xfId="0" applyFont="1"/>
    <xf numFmtId="0" fontId="38" fillId="0" borderId="0" xfId="0" applyFont="1"/>
    <xf numFmtId="1" fontId="34" fillId="0" borderId="0" xfId="0" applyNumberFormat="1" applyFont="1"/>
    <xf numFmtId="165" fontId="34" fillId="0" borderId="0" xfId="0" applyNumberFormat="1" applyFont="1"/>
    <xf numFmtId="0" fontId="0" fillId="0" borderId="0" xfId="0" applyFill="1" applyAlignment="1">
      <alignment horizontal="center"/>
    </xf>
    <xf numFmtId="0" fontId="35" fillId="0" borderId="0" xfId="63"/>
    <xf numFmtId="0" fontId="35" fillId="0" borderId="0" xfId="63" applyFill="1"/>
    <xf numFmtId="0" fontId="39" fillId="0" borderId="0" xfId="63" applyFont="1"/>
    <xf numFmtId="0" fontId="40" fillId="0" borderId="0" xfId="63" applyFont="1"/>
    <xf numFmtId="0" fontId="41" fillId="0" borderId="0" xfId="63" applyFont="1"/>
    <xf numFmtId="0" fontId="42" fillId="0" borderId="0" xfId="63" applyFont="1"/>
    <xf numFmtId="0" fontId="0" fillId="0" borderId="35" xfId="0" applyBorder="1"/>
    <xf numFmtId="0" fontId="35" fillId="33" borderId="0" xfId="63" applyFill="1"/>
    <xf numFmtId="0" fontId="5" fillId="0" borderId="0" xfId="41" applyFont="1" applyBorder="1" applyAlignment="1">
      <alignment horizontal="center"/>
    </xf>
    <xf numFmtId="0" fontId="44" fillId="34" borderId="39" xfId="0" applyFont="1" applyFill="1" applyBorder="1" applyAlignment="1">
      <alignment vertical="center" wrapText="1"/>
    </xf>
    <xf numFmtId="0" fontId="44" fillId="34" borderId="40" xfId="0" applyFont="1" applyFill="1" applyBorder="1" applyAlignment="1">
      <alignment vertical="center" wrapText="1"/>
    </xf>
    <xf numFmtId="0" fontId="44" fillId="34" borderId="41" xfId="0" applyFont="1" applyFill="1" applyBorder="1" applyAlignment="1">
      <alignment vertical="center" wrapText="1"/>
    </xf>
    <xf numFmtId="0" fontId="44" fillId="34" borderId="43" xfId="0" applyFont="1" applyFill="1" applyBorder="1" applyAlignment="1">
      <alignment vertical="center" wrapText="1"/>
    </xf>
    <xf numFmtId="0" fontId="44" fillId="34" borderId="44" xfId="0" applyFont="1" applyFill="1" applyBorder="1" applyAlignment="1">
      <alignment vertical="center" wrapText="1"/>
    </xf>
    <xf numFmtId="165" fontId="46" fillId="35" borderId="42" xfId="0" applyNumberFormat="1" applyFont="1" applyFill="1" applyBorder="1" applyAlignment="1">
      <alignment vertical="center" wrapText="1"/>
    </xf>
    <xf numFmtId="165" fontId="46" fillId="36" borderId="42" xfId="0" applyNumberFormat="1" applyFont="1" applyFill="1" applyBorder="1" applyAlignment="1">
      <alignment vertical="center" wrapText="1"/>
    </xf>
    <xf numFmtId="1" fontId="46" fillId="35" borderId="42" xfId="0" applyNumberFormat="1" applyFont="1" applyFill="1" applyBorder="1" applyAlignment="1">
      <alignment vertical="center" wrapText="1"/>
    </xf>
    <xf numFmtId="0" fontId="44" fillId="34" borderId="40" xfId="0" applyFont="1" applyFill="1" applyBorder="1" applyAlignment="1">
      <alignment horizontal="right" vertical="center" wrapText="1"/>
    </xf>
    <xf numFmtId="165" fontId="46" fillId="35" borderId="42" xfId="0" applyNumberFormat="1" applyFont="1" applyFill="1" applyBorder="1" applyAlignment="1">
      <alignment horizontal="center" vertical="center" wrapText="1"/>
    </xf>
    <xf numFmtId="165" fontId="46" fillId="36" borderId="42" xfId="0" applyNumberFormat="1" applyFont="1" applyFill="1" applyBorder="1" applyAlignment="1">
      <alignment horizontal="center" vertical="center" wrapText="1"/>
    </xf>
    <xf numFmtId="166" fontId="30" fillId="0" borderId="6" xfId="0" applyNumberFormat="1" applyFont="1" applyBorder="1"/>
    <xf numFmtId="166" fontId="30" fillId="0" borderId="0" xfId="0" applyNumberFormat="1" applyFont="1" applyBorder="1"/>
    <xf numFmtId="0" fontId="47" fillId="0" borderId="0" xfId="0" applyFont="1"/>
    <xf numFmtId="0" fontId="7" fillId="0" borderId="0" xfId="0" applyFont="1" applyFill="1" applyBorder="1" applyAlignment="1">
      <alignment vertical="center"/>
    </xf>
    <xf numFmtId="168" fontId="8" fillId="0" borderId="0" xfId="62" applyNumberFormat="1" applyFont="1" applyFill="1" applyBorder="1" applyAlignment="1">
      <alignment horizontal="right" vertical="center"/>
    </xf>
    <xf numFmtId="165" fontId="30" fillId="0" borderId="0" xfId="0" applyNumberFormat="1" applyFont="1"/>
    <xf numFmtId="9" fontId="0" fillId="0" borderId="0" xfId="62" applyNumberFormat="1" applyFont="1"/>
    <xf numFmtId="166" fontId="4" fillId="0" borderId="0" xfId="46" applyNumberFormat="1" applyFont="1"/>
    <xf numFmtId="3" fontId="46" fillId="35" borderId="42" xfId="0" applyNumberFormat="1" applyFont="1" applyFill="1" applyBorder="1" applyAlignment="1">
      <alignment horizontal="center" vertical="center" wrapText="1"/>
    </xf>
    <xf numFmtId="3" fontId="46" fillId="36" borderId="42" xfId="0" applyNumberFormat="1" applyFont="1" applyFill="1" applyBorder="1" applyAlignment="1">
      <alignment horizontal="center" vertical="center" wrapText="1"/>
    </xf>
    <xf numFmtId="3" fontId="46" fillId="35" borderId="42" xfId="0" applyNumberFormat="1" applyFont="1" applyFill="1" applyBorder="1" applyAlignment="1">
      <alignment vertical="center" wrapText="1"/>
    </xf>
    <xf numFmtId="3" fontId="46" fillId="36" borderId="42" xfId="0" applyNumberFormat="1" applyFont="1" applyFill="1" applyBorder="1" applyAlignment="1">
      <alignment vertical="center" wrapText="1"/>
    </xf>
    <xf numFmtId="0" fontId="32" fillId="0" borderId="0" xfId="0" applyFont="1" applyAlignment="1">
      <alignment horizontal="center"/>
    </xf>
    <xf numFmtId="0" fontId="0" fillId="0" borderId="0" xfId="0"/>
    <xf numFmtId="0" fontId="7" fillId="0" borderId="0" xfId="51" applyFont="1" applyBorder="1" applyAlignment="1">
      <alignment horizontal="center"/>
    </xf>
    <xf numFmtId="0" fontId="30" fillId="0" borderId="0" xfId="0" applyFont="1" applyBorder="1"/>
    <xf numFmtId="0" fontId="4" fillId="0" borderId="0" xfId="39" applyFont="1" applyBorder="1"/>
    <xf numFmtId="2" fontId="30" fillId="0" borderId="0" xfId="0" applyNumberFormat="1" applyFont="1" applyBorder="1"/>
    <xf numFmtId="166" fontId="49" fillId="0" borderId="0" xfId="0" applyNumberFormat="1" applyFont="1" applyBorder="1"/>
    <xf numFmtId="166" fontId="4" fillId="0" borderId="0" xfId="0" applyNumberFormat="1" applyFont="1"/>
    <xf numFmtId="166" fontId="4" fillId="0" borderId="0" xfId="0" applyNumberFormat="1" applyFont="1" applyBorder="1"/>
    <xf numFmtId="166" fontId="4" fillId="0" borderId="6" xfId="0" applyNumberFormat="1" applyFont="1" applyBorder="1"/>
    <xf numFmtId="166" fontId="49" fillId="0" borderId="0" xfId="39" applyNumberFormat="1" applyFont="1"/>
    <xf numFmtId="0" fontId="7" fillId="0" borderId="0" xfId="0" applyFont="1" applyFill="1" applyBorder="1" applyAlignment="1">
      <alignment horizontal="left" vertical="center"/>
    </xf>
    <xf numFmtId="0" fontId="7" fillId="0" borderId="7" xfId="0" applyFont="1" applyBorder="1" applyAlignment="1">
      <alignment horizontal="center"/>
    </xf>
    <xf numFmtId="0" fontId="8" fillId="0" borderId="0" xfId="0" applyFont="1" applyFill="1" applyBorder="1" applyAlignment="1">
      <alignment horizontal="left" vertical="center"/>
    </xf>
    <xf numFmtId="0" fontId="7" fillId="0" borderId="7" xfId="0" applyNumberFormat="1" applyFont="1" applyBorder="1" applyAlignment="1">
      <alignment horizontal="center"/>
    </xf>
    <xf numFmtId="0" fontId="4" fillId="0" borderId="0" xfId="41" applyFont="1" applyBorder="1"/>
    <xf numFmtId="166" fontId="4" fillId="0" borderId="0" xfId="41" applyNumberFormat="1" applyFont="1" applyBorder="1"/>
    <xf numFmtId="0" fontId="0" fillId="0" borderId="0" xfId="0" applyBorder="1"/>
    <xf numFmtId="0" fontId="4" fillId="0" borderId="0" xfId="41" applyFont="1" applyFill="1" applyBorder="1"/>
    <xf numFmtId="166" fontId="49" fillId="0" borderId="0" xfId="41" applyNumberFormat="1" applyFont="1" applyBorder="1"/>
    <xf numFmtId="0" fontId="43" fillId="0" borderId="0" xfId="0" applyFont="1"/>
    <xf numFmtId="0" fontId="30" fillId="0" borderId="13" xfId="0" applyFont="1" applyBorder="1" applyAlignment="1">
      <alignment horizontal="center"/>
    </xf>
    <xf numFmtId="0" fontId="30" fillId="0" borderId="0" xfId="0" applyFont="1" applyAlignment="1">
      <alignment horizontal="center"/>
    </xf>
    <xf numFmtId="0" fontId="30" fillId="0" borderId="0" xfId="0" applyFont="1" applyFill="1" applyAlignment="1">
      <alignment horizontal="center"/>
    </xf>
    <xf numFmtId="0" fontId="43" fillId="0" borderId="17" xfId="0" applyFont="1" applyBorder="1" applyAlignment="1">
      <alignment horizontal="center"/>
    </xf>
    <xf numFmtId="0" fontId="43" fillId="0" borderId="15" xfId="0" applyFont="1" applyBorder="1" applyAlignment="1">
      <alignment horizontal="center"/>
    </xf>
    <xf numFmtId="0" fontId="43" fillId="0" borderId="18" xfId="0" applyFont="1" applyBorder="1" applyAlignment="1">
      <alignment horizontal="center"/>
    </xf>
    <xf numFmtId="0" fontId="43" fillId="0" borderId="19" xfId="0" applyFont="1" applyBorder="1" applyAlignment="1">
      <alignment horizontal="center"/>
    </xf>
    <xf numFmtId="0" fontId="43" fillId="0" borderId="19" xfId="0" applyFont="1" applyFill="1" applyBorder="1" applyAlignment="1">
      <alignment horizontal="center"/>
    </xf>
    <xf numFmtId="0" fontId="43" fillId="0" borderId="20" xfId="0" applyFont="1" applyBorder="1" applyAlignment="1">
      <alignment horizontal="center"/>
    </xf>
    <xf numFmtId="0" fontId="30" fillId="0" borderId="22" xfId="0" applyFont="1" applyBorder="1"/>
    <xf numFmtId="0" fontId="43" fillId="0" borderId="29" xfId="0" applyFont="1" applyBorder="1" applyAlignment="1">
      <alignment horizontal="center" vertical="center"/>
    </xf>
    <xf numFmtId="0" fontId="30" fillId="0" borderId="30" xfId="0" applyFont="1" applyBorder="1"/>
    <xf numFmtId="0" fontId="30" fillId="0" borderId="32" xfId="0" applyFont="1" applyBorder="1"/>
    <xf numFmtId="0" fontId="30" fillId="0" borderId="27" xfId="0" applyFont="1" applyBorder="1"/>
    <xf numFmtId="0" fontId="30" fillId="0" borderId="20" xfId="0" applyFont="1" applyBorder="1"/>
    <xf numFmtId="0" fontId="7" fillId="0" borderId="28" xfId="0" applyFont="1" applyBorder="1" applyAlignment="1">
      <alignment horizontal="center" vertical="center"/>
    </xf>
    <xf numFmtId="0" fontId="8" fillId="0" borderId="21" xfId="0" applyFont="1" applyBorder="1" applyAlignment="1">
      <alignment horizontal="center"/>
    </xf>
    <xf numFmtId="0" fontId="8" fillId="0" borderId="28" xfId="0" applyFont="1" applyBorder="1" applyAlignment="1">
      <alignment horizontal="center"/>
    </xf>
    <xf numFmtId="0" fontId="7" fillId="0" borderId="0" xfId="0" applyFont="1" applyAlignment="1">
      <alignment vertical="center"/>
    </xf>
    <xf numFmtId="0" fontId="8" fillId="0" borderId="6" xfId="0" applyFont="1" applyFill="1" applyBorder="1" applyAlignment="1">
      <alignment vertical="center"/>
    </xf>
    <xf numFmtId="166" fontId="4" fillId="0" borderId="0" xfId="0" applyNumberFormat="1" applyFont="1" applyFill="1" applyBorder="1" applyAlignment="1">
      <alignment horizontal="right" vertical="center"/>
    </xf>
    <xf numFmtId="166" fontId="4" fillId="0" borderId="6" xfId="0" applyNumberFormat="1" applyFont="1" applyFill="1" applyBorder="1" applyAlignment="1">
      <alignment horizontal="right" vertical="center"/>
    </xf>
    <xf numFmtId="0" fontId="5" fillId="0" borderId="6" xfId="46" applyFont="1" applyBorder="1" applyAlignment="1">
      <alignment horizontal="center" vertical="center" wrapText="1"/>
    </xf>
    <xf numFmtId="1" fontId="4" fillId="0" borderId="0" xfId="46" applyNumberFormat="1" applyFont="1" applyFill="1"/>
    <xf numFmtId="0" fontId="4" fillId="0" borderId="0" xfId="46" applyFont="1" applyFill="1" applyBorder="1"/>
    <xf numFmtId="0" fontId="4" fillId="0" borderId="0" xfId="46" applyFont="1" applyAlignment="1">
      <alignment horizontal="center"/>
    </xf>
    <xf numFmtId="165" fontId="4" fillId="0" borderId="0" xfId="0" applyNumberFormat="1" applyFont="1" applyFill="1" applyBorder="1" applyAlignment="1">
      <alignment horizontal="right" vertical="center"/>
    </xf>
    <xf numFmtId="165" fontId="4" fillId="0" borderId="0" xfId="0" applyNumberFormat="1" applyFont="1"/>
    <xf numFmtId="0" fontId="51" fillId="0" borderId="0" xfId="0" applyFont="1"/>
    <xf numFmtId="10" fontId="51" fillId="0" borderId="0" xfId="0" applyNumberFormat="1" applyFont="1"/>
    <xf numFmtId="168" fontId="51" fillId="0" borderId="0" xfId="0" applyNumberFormat="1" applyFont="1"/>
    <xf numFmtId="0" fontId="30" fillId="0" borderId="0" xfId="0" applyFont="1" applyAlignment="1">
      <alignment wrapText="1"/>
    </xf>
    <xf numFmtId="2" fontId="30" fillId="0" borderId="0" xfId="0" applyNumberFormat="1" applyFont="1"/>
    <xf numFmtId="0" fontId="43" fillId="0" borderId="31" xfId="0" applyFont="1" applyBorder="1" applyAlignment="1">
      <alignment horizontal="center" vertical="center" wrapText="1"/>
    </xf>
    <xf numFmtId="166" fontId="4" fillId="0" borderId="0" xfId="39" applyNumberFormat="1" applyFont="1" applyBorder="1"/>
    <xf numFmtId="0" fontId="52" fillId="0" borderId="0" xfId="83"/>
    <xf numFmtId="1" fontId="52" fillId="0" borderId="0" xfId="83" applyNumberFormat="1" applyBorder="1"/>
    <xf numFmtId="0" fontId="29" fillId="0" borderId="0" xfId="83" applyFont="1"/>
    <xf numFmtId="0" fontId="52" fillId="0" borderId="0" xfId="83" applyAlignment="1">
      <alignment horizontal="center"/>
    </xf>
    <xf numFmtId="0" fontId="35" fillId="0" borderId="0" xfId="83" applyFont="1"/>
    <xf numFmtId="168" fontId="52" fillId="0" borderId="0" xfId="62" applyNumberFormat="1" applyFont="1"/>
    <xf numFmtId="2" fontId="52" fillId="0" borderId="0" xfId="83" applyNumberFormat="1" applyBorder="1"/>
    <xf numFmtId="166" fontId="4" fillId="0" borderId="0" xfId="0" applyNumberFormat="1" applyFont="1" applyFill="1" applyBorder="1" applyAlignment="1">
      <alignment horizontal="left" vertical="center"/>
    </xf>
    <xf numFmtId="166" fontId="4" fillId="0" borderId="0" xfId="0" applyNumberFormat="1" applyFont="1" applyFill="1" applyBorder="1" applyAlignment="1">
      <alignment horizontal="center" vertical="center"/>
    </xf>
    <xf numFmtId="1" fontId="4" fillId="0" borderId="0" xfId="0" applyNumberFormat="1" applyFont="1" applyFill="1" applyBorder="1" applyAlignment="1">
      <alignment horizontal="center" vertical="center"/>
    </xf>
    <xf numFmtId="0" fontId="0" fillId="0" borderId="0" xfId="0" applyAlignment="1">
      <alignment horizontal="left"/>
    </xf>
    <xf numFmtId="165" fontId="32" fillId="0" borderId="0" xfId="0" applyNumberFormat="1" applyFont="1"/>
    <xf numFmtId="0" fontId="53" fillId="0" borderId="0" xfId="0" applyFont="1" applyAlignment="1">
      <alignment horizontal="left"/>
    </xf>
    <xf numFmtId="165" fontId="53" fillId="0" borderId="0" xfId="0" applyNumberFormat="1" applyFont="1"/>
    <xf numFmtId="0" fontId="47" fillId="0" borderId="0" xfId="0" applyFont="1" applyAlignment="1">
      <alignment horizontal="left"/>
    </xf>
    <xf numFmtId="165" fontId="47" fillId="0" borderId="0" xfId="0" applyNumberFormat="1" applyFont="1"/>
    <xf numFmtId="0" fontId="32" fillId="0" borderId="0" xfId="0" applyFont="1" applyAlignment="1">
      <alignment horizontal="left"/>
    </xf>
    <xf numFmtId="0" fontId="44" fillId="34" borderId="0" xfId="0" applyFont="1" applyFill="1" applyBorder="1" applyAlignment="1">
      <alignment horizontal="left" vertical="top" wrapText="1"/>
    </xf>
    <xf numFmtId="0" fontId="44" fillId="34" borderId="46" xfId="0" applyFont="1" applyFill="1" applyBorder="1" applyAlignment="1">
      <alignment horizontal="left" vertical="top" wrapText="1"/>
    </xf>
    <xf numFmtId="0" fontId="30" fillId="0" borderId="46" xfId="0" applyFont="1" applyBorder="1"/>
    <xf numFmtId="166" fontId="45" fillId="37" borderId="49" xfId="0" applyNumberFormat="1" applyFont="1" applyFill="1" applyBorder="1" applyAlignment="1">
      <alignment horizontal="left" vertical="top" wrapText="1"/>
    </xf>
    <xf numFmtId="166" fontId="45" fillId="38" borderId="50" xfId="0" applyNumberFormat="1" applyFont="1" applyFill="1" applyBorder="1" applyAlignment="1">
      <alignment horizontal="left" vertical="top" wrapText="1"/>
    </xf>
    <xf numFmtId="166" fontId="45" fillId="37" borderId="50" xfId="0" applyNumberFormat="1" applyFont="1" applyFill="1" applyBorder="1" applyAlignment="1">
      <alignment horizontal="left" vertical="top" wrapText="1"/>
    </xf>
    <xf numFmtId="166" fontId="45" fillId="37" borderId="53" xfId="0" applyNumberFormat="1" applyFont="1" applyFill="1" applyBorder="1" applyAlignment="1">
      <alignment horizontal="left" vertical="top" wrapText="1"/>
    </xf>
    <xf numFmtId="166" fontId="45" fillId="37" borderId="48" xfId="0" applyNumberFormat="1" applyFont="1" applyFill="1" applyBorder="1" applyAlignment="1">
      <alignment horizontal="left" vertical="top" wrapText="1"/>
    </xf>
    <xf numFmtId="166" fontId="45" fillId="37" borderId="47" xfId="0" applyNumberFormat="1" applyFont="1" applyFill="1" applyBorder="1" applyAlignment="1">
      <alignment horizontal="left" vertical="top" wrapText="1"/>
    </xf>
    <xf numFmtId="166" fontId="45" fillId="38" borderId="54" xfId="0" applyNumberFormat="1" applyFont="1" applyFill="1" applyBorder="1" applyAlignment="1">
      <alignment horizontal="left" vertical="top" wrapText="1"/>
    </xf>
    <xf numFmtId="166" fontId="45" fillId="38" borderId="51" xfId="0" applyNumberFormat="1" applyFont="1" applyFill="1" applyBorder="1" applyAlignment="1">
      <alignment horizontal="left" vertical="top" wrapText="1"/>
    </xf>
    <xf numFmtId="166" fontId="45" fillId="38" borderId="52" xfId="0" applyNumberFormat="1" applyFont="1" applyFill="1" applyBorder="1" applyAlignment="1">
      <alignment horizontal="left" vertical="top" wrapText="1"/>
    </xf>
    <xf numFmtId="166" fontId="54" fillId="37" borderId="49" xfId="0" applyNumberFormat="1" applyFont="1" applyFill="1" applyBorder="1" applyAlignment="1">
      <alignment horizontal="left" vertical="top" wrapText="1"/>
    </xf>
    <xf numFmtId="166" fontId="54" fillId="38" borderId="50" xfId="0" applyNumberFormat="1" applyFont="1" applyFill="1" applyBorder="1" applyAlignment="1">
      <alignment horizontal="left" vertical="top" wrapText="1"/>
    </xf>
    <xf numFmtId="166" fontId="54" fillId="37" borderId="53" xfId="0" applyNumberFormat="1" applyFont="1" applyFill="1" applyBorder="1" applyAlignment="1">
      <alignment horizontal="left" vertical="top" wrapText="1"/>
    </xf>
    <xf numFmtId="166" fontId="54" fillId="37" borderId="47" xfId="0" applyNumberFormat="1" applyFont="1" applyFill="1" applyBorder="1" applyAlignment="1">
      <alignment horizontal="left" vertical="top" wrapText="1"/>
    </xf>
    <xf numFmtId="166" fontId="54" fillId="37" borderId="48" xfId="0" applyNumberFormat="1" applyFont="1" applyFill="1" applyBorder="1" applyAlignment="1">
      <alignment horizontal="left" vertical="top" wrapText="1"/>
    </xf>
    <xf numFmtId="168" fontId="8" fillId="0" borderId="0" xfId="62" applyNumberFormat="1" applyFont="1"/>
    <xf numFmtId="1" fontId="0" fillId="0" borderId="0" xfId="0" applyNumberFormat="1" applyBorder="1"/>
    <xf numFmtId="11" fontId="52" fillId="0" borderId="0" xfId="83" applyNumberFormat="1"/>
    <xf numFmtId="49" fontId="52" fillId="0" borderId="0" xfId="83" applyNumberFormat="1"/>
    <xf numFmtId="166" fontId="52" fillId="0" borderId="0" xfId="83" applyNumberFormat="1"/>
    <xf numFmtId="166" fontId="45" fillId="37" borderId="49" xfId="0" applyNumberFormat="1" applyFont="1" applyFill="1" applyBorder="1" applyAlignment="1">
      <alignment horizontal="left" vertical="top" wrapText="1"/>
    </xf>
    <xf numFmtId="0" fontId="44" fillId="34" borderId="56" xfId="0" applyFont="1" applyFill="1" applyBorder="1" applyAlignment="1">
      <alignment horizontal="left" vertical="top" wrapText="1"/>
    </xf>
    <xf numFmtId="0" fontId="44" fillId="34" borderId="59" xfId="0" applyFont="1" applyFill="1" applyBorder="1" applyAlignment="1">
      <alignment horizontal="left" vertical="top" wrapText="1"/>
    </xf>
    <xf numFmtId="0" fontId="44" fillId="34" borderId="55" xfId="0" applyFont="1" applyFill="1" applyBorder="1" applyAlignment="1">
      <alignment horizontal="left" vertical="top" wrapText="1"/>
    </xf>
    <xf numFmtId="0" fontId="44" fillId="34" borderId="60" xfId="0" applyFont="1" applyFill="1" applyBorder="1" applyAlignment="1">
      <alignment horizontal="left" vertical="top" wrapText="1"/>
    </xf>
    <xf numFmtId="165" fontId="45" fillId="37" borderId="47" xfId="0" applyNumberFormat="1" applyFont="1" applyFill="1" applyBorder="1" applyAlignment="1">
      <alignment horizontal="left" vertical="top" wrapText="1"/>
    </xf>
    <xf numFmtId="165" fontId="45" fillId="38" borderId="52" xfId="0" applyNumberFormat="1" applyFont="1" applyFill="1" applyBorder="1" applyAlignment="1">
      <alignment horizontal="left" vertical="top" wrapText="1"/>
    </xf>
    <xf numFmtId="168" fontId="45" fillId="37" borderId="53" xfId="62" applyNumberFormat="1" applyFont="1" applyFill="1" applyBorder="1" applyAlignment="1">
      <alignment horizontal="left" vertical="top" wrapText="1"/>
    </xf>
    <xf numFmtId="168" fontId="45" fillId="37" borderId="47" xfId="62" applyNumberFormat="1" applyFont="1" applyFill="1" applyBorder="1" applyAlignment="1">
      <alignment horizontal="left" vertical="top" wrapText="1"/>
    </xf>
    <xf numFmtId="168" fontId="45" fillId="37" borderId="48" xfId="62" applyNumberFormat="1" applyFont="1" applyFill="1" applyBorder="1" applyAlignment="1">
      <alignment horizontal="left" vertical="top" wrapText="1"/>
    </xf>
    <xf numFmtId="168" fontId="45" fillId="38" borderId="54" xfId="62" applyNumberFormat="1" applyFont="1" applyFill="1" applyBorder="1" applyAlignment="1">
      <alignment horizontal="left" vertical="top" wrapText="1"/>
    </xf>
    <xf numFmtId="168" fontId="45" fillId="38" borderId="52" xfId="62" applyNumberFormat="1" applyFont="1" applyFill="1" applyBorder="1" applyAlignment="1">
      <alignment horizontal="left" vertical="top" wrapText="1"/>
    </xf>
    <xf numFmtId="168" fontId="45" fillId="38" borderId="51" xfId="62" applyNumberFormat="1" applyFont="1" applyFill="1" applyBorder="1" applyAlignment="1">
      <alignment horizontal="left" vertical="top" wrapText="1"/>
    </xf>
    <xf numFmtId="0" fontId="44" fillId="34" borderId="54" xfId="0" applyFont="1" applyFill="1" applyBorder="1" applyAlignment="1">
      <alignment horizontal="left" vertical="top" wrapText="1"/>
    </xf>
    <xf numFmtId="0" fontId="44" fillId="34" borderId="52" xfId="0" applyFont="1" applyFill="1" applyBorder="1" applyAlignment="1">
      <alignment horizontal="left" vertical="top" wrapText="1"/>
    </xf>
    <xf numFmtId="0" fontId="44" fillId="34" borderId="51" xfId="0" applyFont="1" applyFill="1" applyBorder="1" applyAlignment="1">
      <alignment horizontal="left" vertical="top" wrapText="1"/>
    </xf>
    <xf numFmtId="166" fontId="45" fillId="0" borderId="0" xfId="0" applyNumberFormat="1" applyFont="1" applyFill="1" applyBorder="1" applyAlignment="1">
      <alignment horizontal="left" vertical="top" wrapText="1"/>
    </xf>
    <xf numFmtId="165" fontId="45" fillId="0" borderId="0" xfId="0" applyNumberFormat="1" applyFont="1" applyFill="1" applyBorder="1" applyAlignment="1">
      <alignment horizontal="left" vertical="top" wrapText="1"/>
    </xf>
    <xf numFmtId="49" fontId="7" fillId="0" borderId="6" xfId="0" applyNumberFormat="1" applyFont="1" applyFill="1" applyBorder="1" applyAlignment="1">
      <alignment horizontal="right" vertical="center"/>
    </xf>
    <xf numFmtId="0" fontId="0" fillId="0" borderId="0" xfId="0" applyFont="1" applyFill="1" applyBorder="1" applyAlignment="1">
      <alignment horizontal="left"/>
    </xf>
    <xf numFmtId="165" fontId="0" fillId="0" borderId="0" xfId="0" applyNumberFormat="1" applyFont="1" applyFill="1" applyBorder="1" applyAlignment="1">
      <alignment horizontal="center"/>
    </xf>
    <xf numFmtId="0" fontId="0" fillId="0" borderId="0" xfId="0" applyFill="1" applyBorder="1"/>
    <xf numFmtId="165" fontId="0" fillId="0" borderId="0" xfId="0" applyNumberFormat="1" applyFill="1" applyBorder="1"/>
    <xf numFmtId="166" fontId="45" fillId="37" borderId="49" xfId="0" applyNumberFormat="1" applyFont="1" applyFill="1" applyBorder="1" applyAlignment="1">
      <alignment horizontal="left" vertical="top" wrapText="1"/>
    </xf>
    <xf numFmtId="166" fontId="45" fillId="37" borderId="49" xfId="0" applyNumberFormat="1" applyFont="1" applyFill="1" applyBorder="1" applyAlignment="1">
      <alignment horizontal="left" vertical="top" wrapText="1"/>
    </xf>
    <xf numFmtId="166" fontId="30" fillId="0" borderId="45" xfId="0" applyNumberFormat="1" applyFont="1" applyBorder="1"/>
    <xf numFmtId="0" fontId="7" fillId="0" borderId="28" xfId="0" applyFont="1" applyFill="1" applyBorder="1" applyAlignment="1">
      <alignment horizontal="center" vertical="center" wrapText="1"/>
    </xf>
    <xf numFmtId="166" fontId="30" fillId="0" borderId="21" xfId="0" applyNumberFormat="1" applyFont="1" applyBorder="1"/>
    <xf numFmtId="166" fontId="30" fillId="0" borderId="28" xfId="0" applyNumberFormat="1" applyFont="1" applyBorder="1"/>
    <xf numFmtId="0" fontId="7" fillId="0" borderId="45" xfId="0" applyFont="1" applyFill="1" applyBorder="1" applyAlignment="1">
      <alignment horizontal="center" vertical="center" wrapText="1"/>
    </xf>
    <xf numFmtId="168" fontId="30" fillId="0" borderId="0" xfId="62" applyNumberFormat="1" applyFont="1" applyAlignment="1">
      <alignment wrapText="1"/>
    </xf>
    <xf numFmtId="0" fontId="43" fillId="0" borderId="0" xfId="0" applyFont="1" applyAlignment="1">
      <alignment horizontal="left"/>
    </xf>
    <xf numFmtId="0" fontId="44" fillId="34" borderId="58" xfId="0" applyFont="1" applyFill="1" applyBorder="1" applyAlignment="1">
      <alignment horizontal="left" vertical="top" wrapText="1"/>
    </xf>
    <xf numFmtId="0" fontId="43" fillId="0" borderId="47" xfId="0" applyFont="1" applyBorder="1"/>
    <xf numFmtId="0" fontId="30" fillId="0" borderId="47" xfId="0" applyFont="1" applyBorder="1"/>
    <xf numFmtId="0" fontId="7" fillId="0" borderId="6" xfId="51" applyFont="1" applyBorder="1" applyAlignment="1">
      <alignment horizontal="center"/>
    </xf>
    <xf numFmtId="166" fontId="45" fillId="37" borderId="49" xfId="0" applyNumberFormat="1" applyFont="1" applyFill="1" applyBorder="1" applyAlignment="1">
      <alignment horizontal="left" vertical="top" wrapText="1"/>
    </xf>
    <xf numFmtId="0" fontId="49" fillId="0" borderId="0" xfId="0" applyFont="1"/>
    <xf numFmtId="167" fontId="30" fillId="0" borderId="0" xfId="0" applyNumberFormat="1" applyFont="1"/>
    <xf numFmtId="11" fontId="30" fillId="0" borderId="0" xfId="0" applyNumberFormat="1" applyFont="1"/>
    <xf numFmtId="2" fontId="2" fillId="0" borderId="0" xfId="41" applyNumberFormat="1" applyFont="1"/>
    <xf numFmtId="2" fontId="2" fillId="0" borderId="0" xfId="41" applyNumberFormat="1" applyFont="1" applyBorder="1"/>
    <xf numFmtId="0" fontId="58" fillId="0" borderId="0" xfId="0" applyFont="1"/>
    <xf numFmtId="166" fontId="58" fillId="0" borderId="0" xfId="0" applyNumberFormat="1" applyFont="1"/>
    <xf numFmtId="0" fontId="30" fillId="0" borderId="0" xfId="0" applyFont="1" applyFill="1"/>
    <xf numFmtId="0" fontId="30" fillId="0" borderId="0" xfId="0" applyFont="1" applyFill="1" applyBorder="1"/>
    <xf numFmtId="0" fontId="30" fillId="0" borderId="55" xfId="0" applyFont="1" applyBorder="1"/>
    <xf numFmtId="0" fontId="30" fillId="0" borderId="6" xfId="0" applyFont="1" applyBorder="1"/>
    <xf numFmtId="0" fontId="30" fillId="0" borderId="29" xfId="0" applyFont="1" applyBorder="1"/>
    <xf numFmtId="0" fontId="30" fillId="0" borderId="21" xfId="0" applyFont="1" applyBorder="1"/>
    <xf numFmtId="0" fontId="30" fillId="0" borderId="28" xfId="0" applyFont="1" applyBorder="1"/>
    <xf numFmtId="0" fontId="4" fillId="0" borderId="0" xfId="0" applyFont="1" applyFill="1"/>
    <xf numFmtId="0" fontId="49" fillId="0" borderId="0" xfId="0" applyFont="1" applyFill="1"/>
    <xf numFmtId="168" fontId="4" fillId="0" borderId="0" xfId="62" applyNumberFormat="1" applyFont="1" applyFill="1"/>
    <xf numFmtId="1" fontId="30" fillId="0" borderId="0" xfId="0" applyNumberFormat="1" applyFont="1"/>
    <xf numFmtId="165" fontId="30" fillId="0" borderId="0" xfId="0" applyNumberFormat="1" applyFont="1" applyFill="1"/>
    <xf numFmtId="0" fontId="58" fillId="0" borderId="0" xfId="0" applyFont="1" applyFill="1"/>
    <xf numFmtId="165" fontId="58" fillId="0" borderId="0" xfId="0" applyNumberFormat="1" applyFont="1" applyFill="1"/>
    <xf numFmtId="0" fontId="43" fillId="0" borderId="6" xfId="0" applyFont="1" applyBorder="1" applyAlignment="1">
      <alignment horizontal="center"/>
    </xf>
    <xf numFmtId="166" fontId="45" fillId="37" borderId="49" xfId="0" applyNumberFormat="1" applyFont="1" applyFill="1" applyBorder="1" applyAlignment="1">
      <alignment horizontal="left" vertical="top" wrapText="1"/>
    </xf>
    <xf numFmtId="0" fontId="7" fillId="0" borderId="6" xfId="0" applyFont="1" applyFill="1" applyBorder="1" applyAlignment="1">
      <alignment horizontal="center" vertical="center"/>
    </xf>
    <xf numFmtId="0" fontId="43" fillId="0" borderId="0" xfId="0" applyFont="1" applyAlignment="1">
      <alignment wrapText="1"/>
    </xf>
    <xf numFmtId="0" fontId="59" fillId="0" borderId="0" xfId="0" applyFont="1"/>
    <xf numFmtId="0" fontId="43" fillId="0" borderId="6" xfId="0" applyFont="1" applyBorder="1"/>
    <xf numFmtId="0" fontId="7" fillId="0" borderId="28" xfId="0" applyFont="1" applyFill="1" applyBorder="1" applyAlignment="1">
      <alignment vertical="center"/>
    </xf>
    <xf numFmtId="0" fontId="4" fillId="0" borderId="21" xfId="0" applyFont="1" applyFill="1" applyBorder="1" applyAlignment="1">
      <alignment vertical="center"/>
    </xf>
    <xf numFmtId="0" fontId="8" fillId="0" borderId="21" xfId="0" applyFont="1" applyFill="1" applyBorder="1" applyAlignment="1">
      <alignment vertical="center"/>
    </xf>
    <xf numFmtId="0" fontId="8" fillId="0" borderId="28" xfId="0" applyFont="1" applyFill="1" applyBorder="1" applyAlignment="1">
      <alignment vertical="center"/>
    </xf>
    <xf numFmtId="0" fontId="43" fillId="0" borderId="0" xfId="0" applyFont="1" applyAlignment="1"/>
    <xf numFmtId="168" fontId="4" fillId="0" borderId="0" xfId="62" applyNumberFormat="1" applyFont="1"/>
    <xf numFmtId="165" fontId="45" fillId="37" borderId="53" xfId="62" applyNumberFormat="1" applyFont="1" applyFill="1" applyBorder="1" applyAlignment="1">
      <alignment horizontal="left" vertical="top" wrapText="1"/>
    </xf>
    <xf numFmtId="165" fontId="45" fillId="37" borderId="47" xfId="62" applyNumberFormat="1" applyFont="1" applyFill="1" applyBorder="1" applyAlignment="1">
      <alignment horizontal="left" vertical="top" wrapText="1"/>
    </xf>
    <xf numFmtId="165" fontId="45" fillId="37" borderId="48" xfId="62" applyNumberFormat="1" applyFont="1" applyFill="1" applyBorder="1" applyAlignment="1">
      <alignment horizontal="left" vertical="top" wrapText="1"/>
    </xf>
    <xf numFmtId="165" fontId="45" fillId="38" borderId="54" xfId="62" applyNumberFormat="1" applyFont="1" applyFill="1" applyBorder="1" applyAlignment="1">
      <alignment horizontal="left" vertical="top" wrapText="1"/>
    </xf>
    <xf numFmtId="165" fontId="45" fillId="38" borderId="52" xfId="62" applyNumberFormat="1" applyFont="1" applyFill="1" applyBorder="1" applyAlignment="1">
      <alignment horizontal="left" vertical="top" wrapText="1"/>
    </xf>
    <xf numFmtId="165" fontId="45" fillId="38" borderId="51" xfId="62" applyNumberFormat="1" applyFont="1" applyFill="1" applyBorder="1" applyAlignment="1">
      <alignment horizontal="left" vertical="top" wrapText="1"/>
    </xf>
    <xf numFmtId="0" fontId="7" fillId="0" borderId="0" xfId="0" applyFont="1"/>
    <xf numFmtId="0" fontId="7" fillId="0" borderId="0" xfId="0" applyFont="1" applyFill="1" applyBorder="1" applyAlignment="1">
      <alignment horizontal="center" vertical="center"/>
    </xf>
    <xf numFmtId="0" fontId="7" fillId="0" borderId="0" xfId="0" applyFont="1" applyFill="1" applyBorder="1" applyAlignment="1">
      <alignment horizontal="right" vertical="center"/>
    </xf>
    <xf numFmtId="165" fontId="45" fillId="37" borderId="49" xfId="62" applyNumberFormat="1" applyFont="1" applyFill="1" applyBorder="1" applyAlignment="1">
      <alignment horizontal="left" vertical="top" wrapText="1"/>
    </xf>
    <xf numFmtId="0" fontId="44" fillId="34" borderId="46" xfId="0" applyFont="1" applyFill="1" applyBorder="1" applyAlignment="1">
      <alignment vertical="top" wrapText="1"/>
    </xf>
    <xf numFmtId="0" fontId="44" fillId="34" borderId="0" xfId="0" applyFont="1" applyFill="1" applyBorder="1" applyAlignment="1">
      <alignment vertical="top" wrapText="1"/>
    </xf>
    <xf numFmtId="166" fontId="4" fillId="0" borderId="23" xfId="63" applyNumberFormat="1" applyFont="1" applyBorder="1" applyAlignment="1">
      <alignment horizontal="center"/>
    </xf>
    <xf numFmtId="166" fontId="4" fillId="0" borderId="24" xfId="63" applyNumberFormat="1" applyFont="1" applyBorder="1" applyAlignment="1">
      <alignment horizontal="center"/>
    </xf>
    <xf numFmtId="166" fontId="30" fillId="0" borderId="22" xfId="0" applyNumberFormat="1" applyFont="1" applyBorder="1" applyAlignment="1">
      <alignment horizontal="center"/>
    </xf>
    <xf numFmtId="166" fontId="4" fillId="0" borderId="21" xfId="63" applyNumberFormat="1" applyFont="1" applyBorder="1" applyAlignment="1">
      <alignment horizontal="center"/>
    </xf>
    <xf numFmtId="166" fontId="4" fillId="0" borderId="24" xfId="63" applyNumberFormat="1" applyFont="1" applyFill="1" applyBorder="1" applyAlignment="1">
      <alignment horizontal="center"/>
    </xf>
    <xf numFmtId="166" fontId="30" fillId="0" borderId="22" xfId="0" applyNumberFormat="1" applyFont="1" applyBorder="1" applyAlignment="1">
      <alignment horizontal="center" vertical="center"/>
    </xf>
    <xf numFmtId="166" fontId="4" fillId="0" borderId="25" xfId="63" applyNumberFormat="1" applyFont="1" applyBorder="1" applyAlignment="1">
      <alignment horizontal="center"/>
    </xf>
    <xf numFmtId="166" fontId="4" fillId="0" borderId="26" xfId="63" applyNumberFormat="1" applyFont="1" applyBorder="1" applyAlignment="1">
      <alignment horizontal="center"/>
    </xf>
    <xf numFmtId="166" fontId="30" fillId="0" borderId="27" xfId="0" applyNumberFormat="1" applyFont="1" applyBorder="1" applyAlignment="1">
      <alignment horizontal="center"/>
    </xf>
    <xf numFmtId="166" fontId="4" fillId="0" borderId="28" xfId="63" applyNumberFormat="1" applyFont="1" applyBorder="1" applyAlignment="1">
      <alignment horizontal="center"/>
    </xf>
    <xf numFmtId="166" fontId="4" fillId="0" borderId="26" xfId="63" applyNumberFormat="1" applyFont="1" applyFill="1" applyBorder="1" applyAlignment="1">
      <alignment horizontal="center"/>
    </xf>
    <xf numFmtId="166" fontId="30" fillId="0" borderId="27" xfId="0" applyNumberFormat="1" applyFont="1" applyBorder="1" applyAlignment="1">
      <alignment horizontal="center" vertical="center"/>
    </xf>
    <xf numFmtId="166" fontId="30" fillId="0" borderId="30" xfId="0" applyNumberFormat="1" applyFont="1" applyBorder="1" applyAlignment="1">
      <alignment horizontal="center"/>
    </xf>
    <xf numFmtId="166" fontId="4" fillId="0" borderId="33" xfId="63" applyNumberFormat="1" applyFont="1" applyBorder="1" applyAlignment="1">
      <alignment horizontal="center"/>
    </xf>
    <xf numFmtId="166" fontId="4" fillId="0" borderId="34" xfId="63" applyNumberFormat="1" applyFont="1" applyBorder="1" applyAlignment="1">
      <alignment horizontal="center"/>
    </xf>
    <xf numFmtId="166" fontId="30" fillId="0" borderId="32" xfId="0" applyNumberFormat="1" applyFont="1" applyBorder="1" applyAlignment="1">
      <alignment horizontal="center"/>
    </xf>
    <xf numFmtId="166" fontId="4" fillId="0" borderId="29" xfId="63" applyNumberFormat="1" applyFont="1" applyBorder="1" applyAlignment="1">
      <alignment horizontal="center"/>
    </xf>
    <xf numFmtId="166" fontId="4" fillId="0" borderId="34" xfId="63" applyNumberFormat="1" applyFont="1" applyFill="1" applyBorder="1" applyAlignment="1">
      <alignment horizontal="center"/>
    </xf>
    <xf numFmtId="166" fontId="30" fillId="0" borderId="32" xfId="0" applyNumberFormat="1" applyFont="1" applyBorder="1" applyAlignment="1">
      <alignment horizontal="center" vertical="center"/>
    </xf>
    <xf numFmtId="166" fontId="30" fillId="0" borderId="0" xfId="0" applyNumberFormat="1" applyFont="1" applyAlignment="1">
      <alignment horizontal="center" vertical="center"/>
    </xf>
    <xf numFmtId="166" fontId="4" fillId="0" borderId="30" xfId="0" applyNumberFormat="1" applyFont="1" applyBorder="1" applyAlignment="1">
      <alignment horizontal="center"/>
    </xf>
    <xf numFmtId="166" fontId="4" fillId="0" borderId="30" xfId="0" applyNumberFormat="1" applyFont="1" applyBorder="1" applyAlignment="1">
      <alignment horizontal="center" vertical="center"/>
    </xf>
    <xf numFmtId="0" fontId="4" fillId="39" borderId="0" xfId="39" applyFont="1" applyFill="1" applyBorder="1"/>
    <xf numFmtId="0" fontId="43" fillId="0" borderId="6" xfId="0" applyFont="1" applyBorder="1" applyAlignment="1">
      <alignment horizontal="center"/>
    </xf>
    <xf numFmtId="0" fontId="43" fillId="0" borderId="61" xfId="0" applyFont="1" applyBorder="1" applyAlignment="1">
      <alignment horizontal="center"/>
    </xf>
    <xf numFmtId="166" fontId="4" fillId="33" borderId="23" xfId="63" applyNumberFormat="1" applyFont="1" applyFill="1" applyBorder="1" applyAlignment="1">
      <alignment horizontal="center"/>
    </xf>
    <xf numFmtId="166" fontId="4" fillId="33" borderId="24" xfId="63" applyNumberFormat="1" applyFont="1" applyFill="1" applyBorder="1" applyAlignment="1">
      <alignment horizontal="center"/>
    </xf>
    <xf numFmtId="0" fontId="30" fillId="33" borderId="22" xfId="0" applyFont="1" applyFill="1" applyBorder="1"/>
    <xf numFmtId="166" fontId="4" fillId="33" borderId="28" xfId="63" applyNumberFormat="1" applyFont="1" applyFill="1" applyBorder="1" applyAlignment="1">
      <alignment horizontal="center"/>
    </xf>
    <xf numFmtId="166" fontId="30" fillId="33" borderId="27" xfId="0" applyNumberFormat="1" applyFont="1" applyFill="1" applyBorder="1" applyAlignment="1">
      <alignment horizontal="center" vertical="center"/>
    </xf>
    <xf numFmtId="166" fontId="4" fillId="33" borderId="21" xfId="63" applyNumberFormat="1" applyFont="1" applyFill="1" applyBorder="1" applyAlignment="1">
      <alignment horizontal="center"/>
    </xf>
    <xf numFmtId="166" fontId="49" fillId="0" borderId="0" xfId="0" applyNumberFormat="1" applyFont="1"/>
    <xf numFmtId="165" fontId="0" fillId="0" borderId="0" xfId="0" applyNumberFormat="1" applyBorder="1"/>
    <xf numFmtId="165" fontId="45" fillId="38" borderId="49" xfId="62" applyNumberFormat="1" applyFont="1" applyFill="1" applyBorder="1" applyAlignment="1">
      <alignment horizontal="left" vertical="top" wrapText="1"/>
    </xf>
    <xf numFmtId="166" fontId="45" fillId="37" borderId="49" xfId="0" applyNumberFormat="1" applyFont="1" applyFill="1" applyBorder="1" applyAlignment="1">
      <alignment horizontal="left" vertical="top" wrapText="1"/>
    </xf>
    <xf numFmtId="166" fontId="45" fillId="37" borderId="57" xfId="0" applyNumberFormat="1" applyFont="1" applyFill="1" applyBorder="1" applyAlignment="1">
      <alignment horizontal="left" vertical="top" wrapText="1"/>
    </xf>
    <xf numFmtId="168" fontId="30" fillId="0" borderId="0" xfId="0" applyNumberFormat="1" applyFont="1"/>
    <xf numFmtId="1" fontId="30" fillId="0" borderId="0" xfId="0" applyNumberFormat="1" applyFont="1" applyFill="1"/>
    <xf numFmtId="1" fontId="58" fillId="0" borderId="0" xfId="0" applyNumberFormat="1" applyFont="1" applyFill="1"/>
    <xf numFmtId="168" fontId="58" fillId="0" borderId="0" xfId="62" applyNumberFormat="1" applyFont="1" applyFill="1"/>
    <xf numFmtId="166" fontId="30" fillId="33" borderId="22" xfId="0" applyNumberFormat="1" applyFont="1" applyFill="1" applyBorder="1" applyAlignment="1">
      <alignment horizontal="center" vertical="center"/>
    </xf>
    <xf numFmtId="0" fontId="5" fillId="0" borderId="0" xfId="46" applyFont="1" applyFill="1"/>
    <xf numFmtId="0" fontId="43" fillId="0" borderId="6" xfId="0" applyFont="1" applyBorder="1" applyAlignment="1">
      <alignment horizontal="center"/>
    </xf>
    <xf numFmtId="0" fontId="8" fillId="0" borderId="0" xfId="0" applyFont="1" applyBorder="1" applyAlignment="1">
      <alignment horizontal="center"/>
    </xf>
    <xf numFmtId="0" fontId="8" fillId="0" borderId="6" xfId="0" applyFont="1" applyBorder="1" applyAlignment="1">
      <alignment horizontal="center"/>
    </xf>
    <xf numFmtId="166" fontId="30" fillId="0" borderId="62" xfId="0" applyNumberFormat="1" applyFont="1" applyBorder="1"/>
    <xf numFmtId="166" fontId="30" fillId="0" borderId="63" xfId="0" applyNumberFormat="1" applyFont="1" applyBorder="1"/>
    <xf numFmtId="166" fontId="4" fillId="0" borderId="63" xfId="0" applyNumberFormat="1" applyFont="1" applyBorder="1"/>
    <xf numFmtId="166" fontId="4" fillId="0" borderId="62" xfId="0" applyNumberFormat="1" applyFont="1" applyBorder="1"/>
    <xf numFmtId="166" fontId="4" fillId="0" borderId="45" xfId="0" applyNumberFormat="1" applyFont="1" applyBorder="1"/>
    <xf numFmtId="0" fontId="30" fillId="0" borderId="12" xfId="0" applyFont="1" applyBorder="1"/>
    <xf numFmtId="0" fontId="7" fillId="0" borderId="61" xfId="0" applyNumberFormat="1" applyFont="1" applyBorder="1" applyAlignment="1">
      <alignment horizontal="center"/>
    </xf>
    <xf numFmtId="0" fontId="30" fillId="0" borderId="62" xfId="0" applyFont="1" applyBorder="1"/>
    <xf numFmtId="0" fontId="30" fillId="0" borderId="45" xfId="0" applyFont="1" applyBorder="1"/>
    <xf numFmtId="0" fontId="5" fillId="0" borderId="7" xfId="46" applyFont="1" applyFill="1" applyBorder="1" applyAlignment="1">
      <alignment horizontal="center"/>
    </xf>
    <xf numFmtId="166" fontId="8" fillId="0" borderId="6" xfId="0" applyNumberFormat="1" applyFont="1" applyBorder="1"/>
    <xf numFmtId="166" fontId="45" fillId="38" borderId="53" xfId="0" applyNumberFormat="1" applyFont="1" applyFill="1" applyBorder="1" applyAlignment="1">
      <alignment horizontal="left" vertical="top" wrapText="1"/>
    </xf>
    <xf numFmtId="0" fontId="5" fillId="0" borderId="7" xfId="46" applyFont="1" applyBorder="1"/>
    <xf numFmtId="0" fontId="43" fillId="0" borderId="7" xfId="0" applyFont="1" applyBorder="1"/>
    <xf numFmtId="166" fontId="4" fillId="37" borderId="23" xfId="63" applyNumberFormat="1" applyFont="1" applyFill="1" applyBorder="1" applyAlignment="1">
      <alignment horizontal="center"/>
    </xf>
    <xf numFmtId="166" fontId="4" fillId="37" borderId="24" xfId="63" applyNumberFormat="1" applyFont="1" applyFill="1" applyBorder="1" applyAlignment="1">
      <alignment horizontal="center"/>
    </xf>
    <xf numFmtId="166" fontId="4" fillId="37" borderId="37" xfId="63" applyNumberFormat="1" applyFont="1" applyFill="1" applyBorder="1" applyAlignment="1">
      <alignment horizontal="center"/>
    </xf>
    <xf numFmtId="166" fontId="4" fillId="37" borderId="38" xfId="63" applyNumberFormat="1" applyFont="1" applyFill="1" applyBorder="1" applyAlignment="1">
      <alignment horizontal="center"/>
    </xf>
    <xf numFmtId="166" fontId="4" fillId="33" borderId="34" xfId="63" applyNumberFormat="1" applyFont="1" applyFill="1" applyBorder="1" applyAlignment="1">
      <alignment horizontal="center"/>
    </xf>
    <xf numFmtId="0" fontId="30" fillId="0" borderId="7" xfId="0" applyFont="1" applyBorder="1"/>
    <xf numFmtId="166" fontId="4" fillId="33" borderId="65" xfId="63" applyNumberFormat="1" applyFont="1" applyFill="1" applyBorder="1" applyAlignment="1">
      <alignment horizontal="center"/>
    </xf>
    <xf numFmtId="166" fontId="4" fillId="0" borderId="66" xfId="63" applyNumberFormat="1" applyFont="1" applyBorder="1" applyAlignment="1">
      <alignment horizontal="center"/>
    </xf>
    <xf numFmtId="166" fontId="4" fillId="0" borderId="68" xfId="63" applyNumberFormat="1" applyFont="1" applyFill="1" applyBorder="1" applyAlignment="1">
      <alignment horizontal="center"/>
    </xf>
    <xf numFmtId="166" fontId="4" fillId="0" borderId="35" xfId="63" applyNumberFormat="1" applyFont="1" applyFill="1" applyBorder="1" applyAlignment="1">
      <alignment horizontal="center"/>
    </xf>
    <xf numFmtId="166" fontId="4" fillId="0" borderId="70" xfId="63" applyNumberFormat="1" applyFont="1" applyBorder="1" applyAlignment="1">
      <alignment horizontal="center"/>
    </xf>
    <xf numFmtId="166" fontId="4" fillId="33" borderId="69" xfId="63" applyNumberFormat="1" applyFont="1" applyFill="1" applyBorder="1" applyAlignment="1">
      <alignment horizontal="center"/>
    </xf>
    <xf numFmtId="166" fontId="4" fillId="33" borderId="38" xfId="63" applyNumberFormat="1" applyFont="1" applyFill="1" applyBorder="1" applyAlignment="1">
      <alignment horizontal="center"/>
    </xf>
    <xf numFmtId="166" fontId="30" fillId="33" borderId="27" xfId="0" applyNumberFormat="1" applyFont="1" applyFill="1" applyBorder="1" applyAlignment="1">
      <alignment horizontal="center"/>
    </xf>
    <xf numFmtId="166" fontId="4" fillId="0" borderId="22" xfId="63" applyNumberFormat="1" applyFont="1" applyBorder="1" applyAlignment="1">
      <alignment horizontal="center"/>
    </xf>
    <xf numFmtId="166" fontId="4" fillId="33" borderId="67" xfId="63" applyNumberFormat="1" applyFont="1" applyFill="1" applyBorder="1" applyAlignment="1">
      <alignment horizontal="center"/>
    </xf>
    <xf numFmtId="166" fontId="4" fillId="0" borderId="62" xfId="63" applyNumberFormat="1" applyFont="1" applyBorder="1" applyAlignment="1">
      <alignment horizontal="center"/>
    </xf>
    <xf numFmtId="166" fontId="4" fillId="0" borderId="64" xfId="63" applyNumberFormat="1" applyFont="1" applyBorder="1" applyAlignment="1">
      <alignment horizontal="center"/>
    </xf>
    <xf numFmtId="166" fontId="4" fillId="33" borderId="30" xfId="0" applyNumberFormat="1" applyFont="1" applyFill="1" applyBorder="1" applyAlignment="1">
      <alignment horizontal="center"/>
    </xf>
    <xf numFmtId="166" fontId="4" fillId="0" borderId="0" xfId="0" applyNumberFormat="1" applyFont="1" applyBorder="1" applyAlignment="1">
      <alignment horizontal="center"/>
    </xf>
    <xf numFmtId="166" fontId="4" fillId="0" borderId="13" xfId="0" applyNumberFormat="1" applyFont="1" applyBorder="1" applyAlignment="1">
      <alignment horizontal="center"/>
    </xf>
    <xf numFmtId="166" fontId="4" fillId="0" borderId="65" xfId="63" applyNumberFormat="1" applyFont="1" applyBorder="1" applyAlignment="1">
      <alignment horizontal="center"/>
    </xf>
    <xf numFmtId="166" fontId="4" fillId="0" borderId="65" xfId="0" applyNumberFormat="1" applyFont="1" applyBorder="1" applyAlignment="1">
      <alignment horizontal="center"/>
    </xf>
    <xf numFmtId="166" fontId="4" fillId="0" borderId="71" xfId="0" applyNumberFormat="1" applyFont="1" applyBorder="1" applyAlignment="1">
      <alignment horizontal="center" vertical="center"/>
    </xf>
    <xf numFmtId="166" fontId="4" fillId="33" borderId="29" xfId="63" applyNumberFormat="1" applyFont="1" applyFill="1" applyBorder="1" applyAlignment="1">
      <alignment horizontal="center"/>
    </xf>
    <xf numFmtId="166" fontId="4" fillId="0" borderId="31" xfId="63" applyNumberFormat="1" applyFont="1" applyBorder="1" applyAlignment="1">
      <alignment horizontal="center"/>
    </xf>
    <xf numFmtId="0" fontId="61" fillId="39" borderId="0" xfId="0" applyFont="1" applyFill="1"/>
    <xf numFmtId="0" fontId="43" fillId="0" borderId="72" xfId="0" applyFont="1" applyBorder="1"/>
    <xf numFmtId="0" fontId="43" fillId="0" borderId="72" xfId="0" applyFont="1" applyBorder="1" applyAlignment="1">
      <alignment wrapText="1"/>
    </xf>
    <xf numFmtId="0" fontId="43" fillId="0" borderId="61" xfId="0" applyFont="1" applyBorder="1" applyAlignment="1">
      <alignment wrapText="1"/>
    </xf>
    <xf numFmtId="1" fontId="30" fillId="0" borderId="12" xfId="0" applyNumberFormat="1" applyFont="1" applyBorder="1"/>
    <xf numFmtId="1" fontId="30" fillId="0" borderId="62" xfId="0" applyNumberFormat="1" applyFont="1" applyBorder="1"/>
    <xf numFmtId="1" fontId="30" fillId="0" borderId="0" xfId="0" applyNumberFormat="1" applyFont="1" applyBorder="1"/>
    <xf numFmtId="1" fontId="30" fillId="0" borderId="45" xfId="0" applyNumberFormat="1" applyFont="1" applyBorder="1"/>
    <xf numFmtId="1" fontId="30" fillId="0" borderId="6" xfId="0" applyNumberFormat="1" applyFont="1" applyBorder="1"/>
    <xf numFmtId="1" fontId="30" fillId="0" borderId="65" xfId="0" applyNumberFormat="1" applyFont="1" applyBorder="1"/>
    <xf numFmtId="1" fontId="30" fillId="0" borderId="64" xfId="0" applyNumberFormat="1" applyFont="1" applyBorder="1"/>
    <xf numFmtId="1" fontId="30" fillId="0" borderId="71" xfId="0" applyNumberFormat="1" applyFont="1" applyBorder="1"/>
    <xf numFmtId="0" fontId="43" fillId="0" borderId="7" xfId="0" applyFont="1" applyBorder="1" applyAlignment="1">
      <alignment wrapText="1"/>
    </xf>
    <xf numFmtId="0" fontId="43" fillId="0" borderId="31" xfId="0" applyFont="1" applyBorder="1" applyAlignment="1">
      <alignment wrapText="1"/>
    </xf>
    <xf numFmtId="165" fontId="30" fillId="0" borderId="65" xfId="0" applyNumberFormat="1" applyFont="1" applyBorder="1"/>
    <xf numFmtId="165" fontId="30" fillId="0" borderId="64" xfId="0" applyNumberFormat="1" applyFont="1" applyBorder="1"/>
    <xf numFmtId="165" fontId="30" fillId="0" borderId="71" xfId="0" applyNumberFormat="1" applyFont="1" applyBorder="1"/>
    <xf numFmtId="0" fontId="43" fillId="41" borderId="31" xfId="0" applyFont="1" applyFill="1" applyBorder="1" applyAlignment="1">
      <alignment wrapText="1"/>
    </xf>
    <xf numFmtId="0" fontId="0" fillId="0" borderId="0" xfId="0" applyAlignment="1">
      <alignment wrapText="1"/>
    </xf>
    <xf numFmtId="0" fontId="0" fillId="0" borderId="0" xfId="0" applyAlignment="1">
      <alignment vertical="top" wrapText="1"/>
    </xf>
    <xf numFmtId="9" fontId="0" fillId="0" borderId="0" xfId="62" applyFont="1"/>
    <xf numFmtId="0" fontId="63" fillId="0" borderId="0" xfId="85"/>
    <xf numFmtId="0" fontId="43" fillId="33" borderId="31" xfId="0" applyFont="1" applyFill="1" applyBorder="1" applyAlignment="1">
      <alignment wrapText="1"/>
    </xf>
    <xf numFmtId="0" fontId="43" fillId="42" borderId="31" xfId="0" applyFont="1" applyFill="1" applyBorder="1" applyAlignment="1">
      <alignment wrapText="1"/>
    </xf>
    <xf numFmtId="3" fontId="30" fillId="0" borderId="64" xfId="0" applyNumberFormat="1" applyFont="1" applyBorder="1"/>
    <xf numFmtId="3" fontId="37" fillId="0" borderId="0" xfId="84" applyNumberFormat="1" applyFont="1" applyFill="1" applyAlignment="1">
      <alignment horizontal="right"/>
    </xf>
    <xf numFmtId="3" fontId="1" fillId="42" borderId="0" xfId="86" applyNumberFormat="1" applyFont="1" applyFill="1" applyAlignment="1">
      <alignment horizontal="right"/>
    </xf>
    <xf numFmtId="3" fontId="1" fillId="42" borderId="0" xfId="87" applyNumberFormat="1" applyFont="1" applyFill="1" applyAlignment="1">
      <alignment horizontal="right"/>
    </xf>
    <xf numFmtId="3" fontId="1" fillId="42" borderId="0" xfId="84" applyNumberFormat="1" applyFont="1" applyFill="1" applyAlignment="1">
      <alignment horizontal="right"/>
    </xf>
    <xf numFmtId="3" fontId="1" fillId="42" borderId="0" xfId="0" applyNumberFormat="1" applyFont="1" applyFill="1" applyAlignment="1">
      <alignment horizontal="right"/>
    </xf>
    <xf numFmtId="3" fontId="37" fillId="42" borderId="0" xfId="84" applyNumberFormat="1" applyFont="1" applyFill="1" applyAlignment="1">
      <alignment horizontal="right"/>
    </xf>
    <xf numFmtId="1" fontId="30" fillId="42" borderId="64" xfId="0" applyNumberFormat="1" applyFont="1" applyFill="1" applyBorder="1"/>
    <xf numFmtId="1" fontId="30" fillId="42" borderId="71" xfId="0" applyNumberFormat="1" applyFont="1" applyFill="1" applyBorder="1"/>
    <xf numFmtId="165" fontId="30" fillId="0" borderId="72" xfId="0" applyNumberFormat="1" applyFont="1" applyFill="1" applyBorder="1"/>
    <xf numFmtId="1" fontId="30" fillId="40" borderId="72" xfId="0" applyNumberFormat="1" applyFont="1" applyFill="1" applyBorder="1"/>
    <xf numFmtId="2" fontId="30" fillId="40" borderId="0" xfId="62" applyNumberFormat="1" applyFont="1" applyFill="1" applyBorder="1"/>
    <xf numFmtId="0" fontId="30" fillId="0" borderId="0" xfId="0" applyFont="1" applyBorder="1" applyAlignment="1">
      <alignment wrapText="1"/>
    </xf>
    <xf numFmtId="0" fontId="0" fillId="43" borderId="0" xfId="0" applyFill="1"/>
    <xf numFmtId="0" fontId="43" fillId="41" borderId="31" xfId="0" applyFont="1" applyFill="1" applyBorder="1" applyAlignment="1">
      <alignment horizontal="left" vertical="top" wrapText="1"/>
    </xf>
    <xf numFmtId="0" fontId="43" fillId="41" borderId="7" xfId="0" applyFont="1" applyFill="1" applyBorder="1" applyAlignment="1">
      <alignment vertical="top" wrapText="1"/>
    </xf>
    <xf numFmtId="1" fontId="30" fillId="40" borderId="61" xfId="0" applyNumberFormat="1" applyFont="1" applyFill="1" applyBorder="1"/>
    <xf numFmtId="1" fontId="30" fillId="43" borderId="72" xfId="0" applyNumberFormat="1" applyFont="1" applyFill="1" applyBorder="1"/>
    <xf numFmtId="165" fontId="30" fillId="43" borderId="72" xfId="0" applyNumberFormat="1" applyFont="1" applyFill="1" applyBorder="1"/>
    <xf numFmtId="0" fontId="64" fillId="43" borderId="72" xfId="0" applyFont="1" applyFill="1" applyBorder="1" applyAlignment="1">
      <alignment vertical="top" wrapText="1"/>
    </xf>
    <xf numFmtId="166" fontId="45" fillId="37" borderId="49" xfId="0" applyNumberFormat="1" applyFont="1" applyFill="1" applyBorder="1" applyAlignment="1">
      <alignment horizontal="left" vertical="top" wrapText="1"/>
    </xf>
    <xf numFmtId="0" fontId="44" fillId="34" borderId="73" xfId="0" applyFont="1" applyFill="1" applyBorder="1" applyAlignment="1">
      <alignment horizontal="left" vertical="top" wrapText="1"/>
    </xf>
    <xf numFmtId="166" fontId="45" fillId="37" borderId="49" xfId="0" applyNumberFormat="1" applyFont="1" applyFill="1" applyBorder="1" applyAlignment="1">
      <alignment horizontal="left" vertical="top" wrapText="1"/>
    </xf>
    <xf numFmtId="165" fontId="45" fillId="38" borderId="48" xfId="0" applyNumberFormat="1" applyFont="1" applyFill="1" applyBorder="1" applyAlignment="1">
      <alignment horizontal="left" vertical="top" wrapText="1"/>
    </xf>
    <xf numFmtId="165" fontId="45" fillId="37" borderId="51" xfId="0" applyNumberFormat="1" applyFont="1" applyFill="1" applyBorder="1" applyAlignment="1">
      <alignment horizontal="left" vertical="top" wrapText="1"/>
    </xf>
    <xf numFmtId="165" fontId="45" fillId="37" borderId="48" xfId="0" applyNumberFormat="1" applyFont="1" applyFill="1" applyBorder="1" applyAlignment="1">
      <alignment horizontal="left" vertical="top" wrapText="1"/>
    </xf>
    <xf numFmtId="165" fontId="45" fillId="38" borderId="51" xfId="0" applyNumberFormat="1" applyFont="1" applyFill="1" applyBorder="1" applyAlignment="1">
      <alignment horizontal="left" vertical="top" wrapText="1"/>
    </xf>
    <xf numFmtId="165" fontId="45" fillId="37" borderId="52" xfId="0" applyNumberFormat="1" applyFont="1" applyFill="1" applyBorder="1" applyAlignment="1">
      <alignment horizontal="left" vertical="top" wrapText="1"/>
    </xf>
    <xf numFmtId="0" fontId="44" fillId="34" borderId="50" xfId="0" applyFont="1" applyFill="1" applyBorder="1" applyAlignment="1">
      <alignment horizontal="left" vertical="top" wrapText="1"/>
    </xf>
    <xf numFmtId="0" fontId="44" fillId="34" borderId="83" xfId="0" applyFont="1" applyFill="1" applyBorder="1" applyAlignment="1">
      <alignment horizontal="left" vertical="top" wrapText="1"/>
    </xf>
    <xf numFmtId="0" fontId="44" fillId="34" borderId="76" xfId="0" applyFont="1" applyFill="1" applyBorder="1" applyAlignment="1">
      <alignment horizontal="left" vertical="top" wrapText="1"/>
    </xf>
    <xf numFmtId="0" fontId="45" fillId="38" borderId="50" xfId="0" applyNumberFormat="1" applyFont="1" applyFill="1" applyBorder="1" applyAlignment="1">
      <alignment horizontal="left" vertical="top" wrapText="1"/>
    </xf>
    <xf numFmtId="2" fontId="65" fillId="37" borderId="49" xfId="0" applyNumberFormat="1" applyFont="1" applyFill="1" applyBorder="1" applyAlignment="1">
      <alignment horizontal="left" vertical="top" wrapText="1"/>
    </xf>
    <xf numFmtId="2" fontId="65" fillId="37" borderId="77" xfId="0" applyNumberFormat="1" applyFont="1" applyFill="1" applyBorder="1" applyAlignment="1">
      <alignment horizontal="left" vertical="top" wrapText="1"/>
    </xf>
    <xf numFmtId="2" fontId="65" fillId="38" borderId="78" xfId="0" applyNumberFormat="1" applyFont="1" applyFill="1" applyBorder="1" applyAlignment="1">
      <alignment horizontal="left" vertical="top" wrapText="1"/>
    </xf>
    <xf numFmtId="2" fontId="65" fillId="38" borderId="77" xfId="0" applyNumberFormat="1" applyFont="1" applyFill="1" applyBorder="1" applyAlignment="1">
      <alignment horizontal="left" vertical="top" wrapText="1"/>
    </xf>
    <xf numFmtId="2" fontId="65" fillId="37" borderId="78" xfId="0" applyNumberFormat="1" applyFont="1" applyFill="1" applyBorder="1" applyAlignment="1">
      <alignment horizontal="left" vertical="top" wrapText="1"/>
    </xf>
    <xf numFmtId="2" fontId="65" fillId="38" borderId="79" xfId="0" applyNumberFormat="1" applyFont="1" applyFill="1" applyBorder="1" applyAlignment="1">
      <alignment horizontal="left" vertical="top" wrapText="1"/>
    </xf>
    <xf numFmtId="2" fontId="65" fillId="38" borderId="80" xfId="0" applyNumberFormat="1" applyFont="1" applyFill="1" applyBorder="1" applyAlignment="1">
      <alignment horizontal="left" vertical="top" wrapText="1"/>
    </xf>
    <xf numFmtId="2" fontId="45" fillId="37" borderId="81" xfId="0" applyNumberFormat="1" applyFont="1" applyFill="1" applyBorder="1" applyAlignment="1">
      <alignment horizontal="left" vertical="top" wrapText="1"/>
    </xf>
    <xf numFmtId="2" fontId="45" fillId="38" borderId="49" xfId="0" applyNumberFormat="1" applyFont="1" applyFill="1" applyBorder="1" applyAlignment="1">
      <alignment horizontal="left" vertical="top" wrapText="1"/>
    </xf>
    <xf numFmtId="2" fontId="45" fillId="37" borderId="49" xfId="0" applyNumberFormat="1" applyFont="1" applyFill="1" applyBorder="1" applyAlignment="1">
      <alignment horizontal="left" vertical="top" wrapText="1"/>
    </xf>
    <xf numFmtId="2" fontId="45" fillId="38" borderId="50" xfId="0" applyNumberFormat="1" applyFont="1" applyFill="1" applyBorder="1" applyAlignment="1">
      <alignment horizontal="left" vertical="top" wrapText="1"/>
    </xf>
    <xf numFmtId="166" fontId="45" fillId="37" borderId="51" xfId="0" applyNumberFormat="1" applyFont="1" applyFill="1" applyBorder="1" applyAlignment="1">
      <alignment horizontal="left" vertical="top" wrapText="1"/>
    </xf>
    <xf numFmtId="166" fontId="45" fillId="38" borderId="75" xfId="0" applyNumberFormat="1" applyFont="1" applyFill="1" applyBorder="1" applyAlignment="1">
      <alignment horizontal="left" vertical="top" wrapText="1"/>
    </xf>
    <xf numFmtId="166" fontId="45" fillId="37" borderId="74" xfId="0" applyNumberFormat="1" applyFont="1" applyFill="1" applyBorder="1" applyAlignment="1">
      <alignment horizontal="left" vertical="top" wrapText="1"/>
    </xf>
    <xf numFmtId="166" fontId="45" fillId="38" borderId="82" xfId="0" applyNumberFormat="1" applyFont="1" applyFill="1" applyBorder="1" applyAlignment="1">
      <alignment horizontal="left" vertical="top" wrapText="1"/>
    </xf>
    <xf numFmtId="166" fontId="45" fillId="37" borderId="81" xfId="0" applyNumberFormat="1" applyFont="1" applyFill="1" applyBorder="1" applyAlignment="1">
      <alignment horizontal="left" vertical="top" wrapText="1"/>
    </xf>
    <xf numFmtId="166" fontId="45" fillId="38" borderId="84" xfId="0" applyNumberFormat="1" applyFont="1" applyFill="1" applyBorder="1" applyAlignment="1">
      <alignment horizontal="left" vertical="top" wrapText="1"/>
    </xf>
    <xf numFmtId="0" fontId="30" fillId="44" borderId="0" xfId="0" applyFont="1" applyFill="1" applyAlignment="1">
      <alignment wrapText="1"/>
    </xf>
    <xf numFmtId="168" fontId="67" fillId="0" borderId="0" xfId="62" applyNumberFormat="1" applyFont="1"/>
    <xf numFmtId="168" fontId="67" fillId="44" borderId="0" xfId="62" applyNumberFormat="1" applyFont="1" applyFill="1"/>
    <xf numFmtId="168" fontId="30" fillId="44" borderId="0" xfId="62" applyNumberFormat="1" applyFont="1" applyFill="1"/>
    <xf numFmtId="166" fontId="45" fillId="37" borderId="49" xfId="0" applyNumberFormat="1" applyFont="1" applyFill="1" applyBorder="1" applyAlignment="1">
      <alignment horizontal="left" vertical="center" wrapText="1"/>
    </xf>
    <xf numFmtId="166" fontId="45" fillId="37" borderId="47" xfId="0" applyNumberFormat="1" applyFont="1" applyFill="1" applyBorder="1" applyAlignment="1">
      <alignment horizontal="left" vertical="center" wrapText="1"/>
    </xf>
    <xf numFmtId="166" fontId="45" fillId="37" borderId="48" xfId="0" applyNumberFormat="1" applyFont="1" applyFill="1" applyBorder="1" applyAlignment="1">
      <alignment horizontal="left" vertical="center" wrapText="1"/>
    </xf>
    <xf numFmtId="166" fontId="45" fillId="38" borderId="50" xfId="0" applyNumberFormat="1" applyFont="1" applyFill="1" applyBorder="1" applyAlignment="1">
      <alignment horizontal="left" vertical="center" wrapText="1"/>
    </xf>
    <xf numFmtId="166" fontId="45" fillId="38" borderId="52" xfId="0" applyNumberFormat="1" applyFont="1" applyFill="1" applyBorder="1" applyAlignment="1">
      <alignment horizontal="left" vertical="center" wrapText="1"/>
    </xf>
    <xf numFmtId="166" fontId="45" fillId="38" borderId="51" xfId="0" applyNumberFormat="1" applyFont="1" applyFill="1" applyBorder="1" applyAlignment="1">
      <alignment horizontal="left" vertical="center" wrapText="1"/>
    </xf>
    <xf numFmtId="3" fontId="4" fillId="0" borderId="0" xfId="46" applyNumberFormat="1" applyFont="1"/>
    <xf numFmtId="168" fontId="49" fillId="0" borderId="0" xfId="62" applyNumberFormat="1" applyFont="1"/>
    <xf numFmtId="166" fontId="67" fillId="0" borderId="0" xfId="0" applyNumberFormat="1" applyFont="1"/>
    <xf numFmtId="0" fontId="67" fillId="0" borderId="0" xfId="0" applyFont="1"/>
    <xf numFmtId="165" fontId="67" fillId="0" borderId="0" xfId="0" applyNumberFormat="1" applyFont="1"/>
    <xf numFmtId="168" fontId="68" fillId="0" borderId="0" xfId="62" applyNumberFormat="1" applyFont="1"/>
    <xf numFmtId="9" fontId="67" fillId="0" borderId="0" xfId="62" applyFont="1"/>
    <xf numFmtId="2" fontId="67" fillId="0" borderId="0" xfId="62" applyNumberFormat="1" applyFont="1"/>
    <xf numFmtId="0" fontId="69" fillId="0" borderId="0" xfId="0" applyFont="1"/>
    <xf numFmtId="0" fontId="67" fillId="0" borderId="6" xfId="0" applyFont="1" applyBorder="1"/>
    <xf numFmtId="0" fontId="68" fillId="0" borderId="61" xfId="0" applyFont="1" applyBorder="1" applyAlignment="1">
      <alignment horizontal="center"/>
    </xf>
    <xf numFmtId="0" fontId="68" fillId="0" borderId="6" xfId="0" applyFont="1" applyBorder="1" applyAlignment="1">
      <alignment horizontal="center"/>
    </xf>
    <xf numFmtId="0" fontId="67" fillId="0" borderId="29" xfId="0" applyFont="1" applyBorder="1"/>
    <xf numFmtId="0" fontId="67" fillId="0" borderId="21" xfId="0" applyFont="1" applyBorder="1"/>
    <xf numFmtId="0" fontId="67" fillId="0" borderId="28" xfId="0" applyFont="1" applyBorder="1"/>
    <xf numFmtId="0" fontId="70" fillId="0" borderId="0" xfId="0" applyFont="1"/>
    <xf numFmtId="0" fontId="71" fillId="0" borderId="72" xfId="0" applyFont="1" applyBorder="1" applyAlignment="1">
      <alignment horizontal="center" vertical="center"/>
    </xf>
    <xf numFmtId="0" fontId="68" fillId="0" borderId="0" xfId="0" applyFont="1"/>
    <xf numFmtId="2" fontId="67" fillId="0" borderId="0" xfId="0" applyNumberFormat="1" applyFont="1"/>
    <xf numFmtId="49" fontId="0" fillId="0" borderId="0" xfId="0" applyNumberFormat="1"/>
    <xf numFmtId="2" fontId="0" fillId="0" borderId="0" xfId="0" applyNumberFormat="1"/>
    <xf numFmtId="11" fontId="0" fillId="0" borderId="0" xfId="0" applyNumberFormat="1"/>
    <xf numFmtId="49" fontId="32" fillId="0" borderId="0" xfId="0" applyNumberFormat="1" applyFont="1"/>
    <xf numFmtId="9" fontId="30" fillId="0" borderId="0" xfId="62" applyFont="1"/>
    <xf numFmtId="2" fontId="30" fillId="0" borderId="0" xfId="62" applyNumberFormat="1" applyFont="1"/>
    <xf numFmtId="0" fontId="1" fillId="0" borderId="0" xfId="40"/>
    <xf numFmtId="9" fontId="30" fillId="0" borderId="0" xfId="0" applyNumberFormat="1" applyFont="1"/>
    <xf numFmtId="43" fontId="30" fillId="0" borderId="0" xfId="84" applyFont="1"/>
    <xf numFmtId="0" fontId="5" fillId="39" borderId="72" xfId="39" applyFont="1" applyFill="1" applyBorder="1" applyAlignment="1">
      <alignment horizontal="center" wrapText="1"/>
    </xf>
    <xf numFmtId="0" fontId="1" fillId="39" borderId="72" xfId="40" applyFill="1" applyBorder="1"/>
    <xf numFmtId="2" fontId="1" fillId="39" borderId="72" xfId="40" applyNumberFormat="1" applyFill="1" applyBorder="1"/>
    <xf numFmtId="0" fontId="0" fillId="39" borderId="72" xfId="0" applyFill="1" applyBorder="1"/>
    <xf numFmtId="2" fontId="0" fillId="39" borderId="72" xfId="0" applyNumberFormat="1" applyFill="1" applyBorder="1"/>
    <xf numFmtId="0" fontId="0" fillId="39" borderId="0" xfId="0" applyFill="1"/>
    <xf numFmtId="0" fontId="5" fillId="45" borderId="72" xfId="39" applyFont="1" applyFill="1" applyBorder="1" applyAlignment="1">
      <alignment horizontal="center" wrapText="1"/>
    </xf>
    <xf numFmtId="1" fontId="1" fillId="0" borderId="72" xfId="40" applyNumberFormat="1" applyBorder="1"/>
    <xf numFmtId="1" fontId="1" fillId="39" borderId="72" xfId="40" applyNumberFormat="1" applyFill="1" applyBorder="1"/>
    <xf numFmtId="2" fontId="0" fillId="0" borderId="72" xfId="0" applyNumberFormat="1" applyBorder="1"/>
    <xf numFmtId="2" fontId="1" fillId="0" borderId="72" xfId="40" applyNumberFormat="1" applyBorder="1"/>
    <xf numFmtId="168" fontId="69" fillId="0" borderId="0" xfId="62" applyNumberFormat="1" applyFont="1"/>
    <xf numFmtId="0" fontId="69" fillId="0" borderId="0" xfId="0" applyFont="1" applyAlignment="1">
      <alignment horizontal="center" vertical="top" wrapText="1"/>
    </xf>
    <xf numFmtId="168" fontId="72" fillId="0" borderId="0" xfId="62" applyNumberFormat="1" applyFont="1"/>
    <xf numFmtId="168" fontId="73" fillId="0" borderId="0" xfId="62" applyNumberFormat="1" applyFont="1"/>
    <xf numFmtId="2" fontId="1" fillId="0" borderId="0" xfId="40" applyNumberFormat="1"/>
    <xf numFmtId="1" fontId="1" fillId="0" borderId="0" xfId="40" applyNumberFormat="1"/>
    <xf numFmtId="9" fontId="8" fillId="0" borderId="0" xfId="62" applyNumberFormat="1" applyFont="1" applyFill="1" applyBorder="1" applyAlignment="1">
      <alignment horizontal="right" vertical="center"/>
    </xf>
    <xf numFmtId="165" fontId="45" fillId="37" borderId="0" xfId="62" applyNumberFormat="1" applyFont="1" applyFill="1" applyBorder="1" applyAlignment="1">
      <alignment horizontal="left" vertical="top" wrapText="1"/>
    </xf>
    <xf numFmtId="165" fontId="45" fillId="37" borderId="63" xfId="62" applyNumberFormat="1" applyFont="1" applyFill="1" applyBorder="1" applyAlignment="1">
      <alignment horizontal="left" vertical="top" wrapText="1"/>
    </xf>
    <xf numFmtId="165" fontId="45" fillId="37" borderId="12" xfId="62" applyNumberFormat="1" applyFont="1" applyFill="1" applyBorder="1" applyAlignment="1">
      <alignment horizontal="left" vertical="top" wrapText="1"/>
    </xf>
    <xf numFmtId="165" fontId="45" fillId="37" borderId="29" xfId="62" applyNumberFormat="1" applyFont="1" applyFill="1" applyBorder="1" applyAlignment="1">
      <alignment horizontal="left" vertical="top" wrapText="1"/>
    </xf>
    <xf numFmtId="165" fontId="45" fillId="37" borderId="62" xfId="62" applyNumberFormat="1" applyFont="1" applyFill="1" applyBorder="1" applyAlignment="1">
      <alignment horizontal="left" vertical="top" wrapText="1"/>
    </xf>
    <xf numFmtId="165" fontId="45" fillId="37" borderId="21" xfId="62" applyNumberFormat="1" applyFont="1" applyFill="1" applyBorder="1" applyAlignment="1">
      <alignment horizontal="left" vertical="top" wrapText="1"/>
    </xf>
    <xf numFmtId="165" fontId="45" fillId="37" borderId="45" xfId="62" applyNumberFormat="1" applyFont="1" applyFill="1" applyBorder="1" applyAlignment="1">
      <alignment horizontal="left" vertical="top" wrapText="1"/>
    </xf>
    <xf numFmtId="165" fontId="45" fillId="37" borderId="6" xfId="62" applyNumberFormat="1" applyFont="1" applyFill="1" applyBorder="1" applyAlignment="1">
      <alignment horizontal="left" vertical="top" wrapText="1"/>
    </xf>
    <xf numFmtId="165" fontId="45" fillId="37" borderId="28" xfId="62" applyNumberFormat="1" applyFont="1" applyFill="1" applyBorder="1" applyAlignment="1">
      <alignment horizontal="left" vertical="top" wrapText="1"/>
    </xf>
    <xf numFmtId="165" fontId="45" fillId="38" borderId="31" xfId="62" applyNumberFormat="1" applyFont="1" applyFill="1" applyBorder="1" applyAlignment="1">
      <alignment horizontal="left" vertical="top" wrapText="1"/>
    </xf>
    <xf numFmtId="165" fontId="45" fillId="38" borderId="85" xfId="62" applyNumberFormat="1" applyFont="1" applyFill="1" applyBorder="1" applyAlignment="1">
      <alignment horizontal="left" vertical="top" wrapText="1"/>
    </xf>
    <xf numFmtId="165" fontId="45" fillId="38" borderId="86" xfId="62" applyNumberFormat="1" applyFont="1" applyFill="1" applyBorder="1" applyAlignment="1">
      <alignment horizontal="left" vertical="top" wrapText="1"/>
    </xf>
    <xf numFmtId="165" fontId="45" fillId="38" borderId="87" xfId="62" applyNumberFormat="1" applyFont="1" applyFill="1" applyBorder="1" applyAlignment="1">
      <alignment horizontal="left" vertical="top" wrapText="1"/>
    </xf>
    <xf numFmtId="165" fontId="45" fillId="38" borderId="88" xfId="62" applyNumberFormat="1" applyFont="1" applyFill="1" applyBorder="1" applyAlignment="1">
      <alignment horizontal="left" vertical="top" wrapText="1"/>
    </xf>
    <xf numFmtId="168" fontId="45" fillId="37" borderId="49" xfId="62" applyNumberFormat="1" applyFont="1" applyFill="1" applyBorder="1" applyAlignment="1">
      <alignment horizontal="left" vertical="top" wrapText="1"/>
    </xf>
    <xf numFmtId="168" fontId="45" fillId="38" borderId="49" xfId="62" applyNumberFormat="1" applyFont="1" applyFill="1" applyBorder="1" applyAlignment="1">
      <alignment horizontal="left" vertical="top" wrapText="1"/>
    </xf>
    <xf numFmtId="0" fontId="0" fillId="39" borderId="12" xfId="0" applyFill="1" applyBorder="1" applyAlignment="1">
      <alignment vertical="top"/>
    </xf>
    <xf numFmtId="0" fontId="0" fillId="39" borderId="0" xfId="0" applyFill="1" applyBorder="1" applyAlignment="1">
      <alignment vertical="top"/>
    </xf>
    <xf numFmtId="0" fontId="0" fillId="39" borderId="6" xfId="0" applyFill="1" applyBorder="1" applyAlignment="1">
      <alignment vertical="top"/>
    </xf>
    <xf numFmtId="0" fontId="74" fillId="0" borderId="0" xfId="40" applyFont="1" applyAlignment="1">
      <alignment horizontal="center"/>
    </xf>
    <xf numFmtId="165" fontId="51" fillId="0" borderId="0" xfId="0" applyNumberFormat="1" applyFont="1"/>
    <xf numFmtId="165" fontId="75" fillId="0" borderId="0" xfId="0" applyNumberFormat="1" applyFont="1"/>
    <xf numFmtId="165" fontId="30" fillId="46" borderId="0" xfId="0" applyNumberFormat="1" applyFont="1" applyFill="1"/>
    <xf numFmtId="165" fontId="51" fillId="46" borderId="0" xfId="0" applyNumberFormat="1" applyFont="1" applyFill="1"/>
    <xf numFmtId="165" fontId="75" fillId="46" borderId="0" xfId="0" applyNumberFormat="1" applyFont="1" applyFill="1"/>
    <xf numFmtId="0" fontId="0" fillId="0" borderId="12" xfId="0" applyBorder="1"/>
    <xf numFmtId="2" fontId="0" fillId="0" borderId="12" xfId="0" applyNumberFormat="1" applyBorder="1"/>
    <xf numFmtId="1" fontId="0" fillId="0" borderId="12" xfId="0" applyNumberFormat="1" applyBorder="1"/>
    <xf numFmtId="0" fontId="1" fillId="0" borderId="12" xfId="40" applyBorder="1"/>
    <xf numFmtId="2" fontId="1" fillId="0" borderId="12" xfId="40" applyNumberFormat="1" applyBorder="1"/>
    <xf numFmtId="2" fontId="0" fillId="0" borderId="0" xfId="0" applyNumberFormat="1" applyBorder="1"/>
    <xf numFmtId="0" fontId="1" fillId="0" borderId="0" xfId="40" applyBorder="1"/>
    <xf numFmtId="2" fontId="1" fillId="0" borderId="0" xfId="40" applyNumberFormat="1" applyBorder="1"/>
    <xf numFmtId="0" fontId="0" fillId="0" borderId="6" xfId="0" applyBorder="1"/>
    <xf numFmtId="2" fontId="0" fillId="0" borderId="6" xfId="0" applyNumberFormat="1" applyBorder="1"/>
    <xf numFmtId="1" fontId="0" fillId="0" borderId="6" xfId="0" applyNumberFormat="1" applyBorder="1"/>
    <xf numFmtId="0" fontId="1" fillId="0" borderId="6" xfId="40" applyBorder="1"/>
    <xf numFmtId="2" fontId="1" fillId="0" borderId="6" xfId="40" applyNumberFormat="1" applyBorder="1"/>
    <xf numFmtId="166" fontId="4" fillId="39" borderId="29" xfId="63" applyNumberFormat="1" applyFont="1" applyFill="1" applyBorder="1" applyAlignment="1">
      <alignment horizontal="center"/>
    </xf>
    <xf numFmtId="166" fontId="4" fillId="39" borderId="28" xfId="63" applyNumberFormat="1" applyFont="1" applyFill="1" applyBorder="1" applyAlignment="1">
      <alignment horizontal="center"/>
    </xf>
    <xf numFmtId="0" fontId="30" fillId="47" borderId="0" xfId="0" applyFont="1" applyFill="1"/>
    <xf numFmtId="0" fontId="30" fillId="48" borderId="0" xfId="0" applyFont="1" applyFill="1"/>
    <xf numFmtId="0" fontId="30" fillId="49" borderId="0" xfId="0" applyFont="1" applyFill="1"/>
    <xf numFmtId="0" fontId="30" fillId="50" borderId="0" xfId="0" applyFont="1" applyFill="1"/>
    <xf numFmtId="0" fontId="30" fillId="51" borderId="0" xfId="0" applyFont="1" applyFill="1"/>
    <xf numFmtId="0" fontId="76" fillId="33" borderId="0" xfId="0" applyFont="1" applyFill="1"/>
    <xf numFmtId="0" fontId="76" fillId="0" borderId="0" xfId="0" applyFont="1"/>
    <xf numFmtId="0" fontId="54" fillId="0" borderId="0" xfId="0" applyFont="1"/>
    <xf numFmtId="0" fontId="30" fillId="52" borderId="0" xfId="0" applyFont="1" applyFill="1"/>
    <xf numFmtId="0" fontId="30" fillId="53" borderId="0" xfId="0" applyFont="1" applyFill="1"/>
    <xf numFmtId="0" fontId="30" fillId="54" borderId="0" xfId="0" applyFont="1" applyFill="1"/>
    <xf numFmtId="0" fontId="30" fillId="55" borderId="0" xfId="0" applyFont="1" applyFill="1"/>
    <xf numFmtId="0" fontId="30" fillId="56" borderId="0" xfId="0" applyFont="1" applyFill="1"/>
    <xf numFmtId="0" fontId="30" fillId="57" borderId="0" xfId="0" applyFont="1" applyFill="1"/>
    <xf numFmtId="0" fontId="30" fillId="58" borderId="0" xfId="0" applyFont="1" applyFill="1"/>
    <xf numFmtId="0" fontId="32" fillId="33" borderId="0" xfId="0" applyFont="1" applyFill="1"/>
    <xf numFmtId="0" fontId="77" fillId="0" borderId="0" xfId="0" applyFont="1" applyFill="1"/>
    <xf numFmtId="0" fontId="78" fillId="0" borderId="0" xfId="0" applyFont="1" applyFill="1"/>
    <xf numFmtId="0" fontId="43" fillId="0" borderId="0" xfId="0" applyFont="1" applyBorder="1"/>
    <xf numFmtId="0" fontId="44" fillId="53" borderId="90" xfId="0" applyFont="1" applyFill="1" applyBorder="1" applyAlignment="1">
      <alignment horizontal="left" vertical="top" wrapText="1"/>
    </xf>
    <xf numFmtId="0" fontId="44" fillId="53" borderId="89" xfId="0" applyFont="1" applyFill="1" applyBorder="1" applyAlignment="1">
      <alignment horizontal="left" vertical="top" wrapText="1"/>
    </xf>
    <xf numFmtId="0" fontId="44" fillId="53" borderId="91" xfId="0" applyFont="1" applyFill="1" applyBorder="1" applyAlignment="1">
      <alignment vertical="top" wrapText="1"/>
    </xf>
    <xf numFmtId="166" fontId="45" fillId="59" borderId="90" xfId="0" applyNumberFormat="1" applyFont="1" applyFill="1" applyBorder="1" applyAlignment="1">
      <alignment horizontal="left" vertical="center" wrapText="1"/>
    </xf>
    <xf numFmtId="166" fontId="45" fillId="59" borderId="89" xfId="0" applyNumberFormat="1" applyFont="1" applyFill="1" applyBorder="1" applyAlignment="1">
      <alignment horizontal="left" vertical="center" wrapText="1"/>
    </xf>
    <xf numFmtId="166" fontId="45" fillId="59" borderId="91" xfId="0" applyNumberFormat="1" applyFont="1" applyFill="1" applyBorder="1" applyAlignment="1">
      <alignment horizontal="left" vertical="center" wrapText="1"/>
    </xf>
    <xf numFmtId="166" fontId="45" fillId="60" borderId="90" xfId="0" applyNumberFormat="1" applyFont="1" applyFill="1" applyBorder="1" applyAlignment="1">
      <alignment horizontal="left" vertical="center" wrapText="1"/>
    </xf>
    <xf numFmtId="166" fontId="45" fillId="60" borderId="89" xfId="0" applyNumberFormat="1" applyFont="1" applyFill="1" applyBorder="1" applyAlignment="1">
      <alignment horizontal="left" vertical="center" wrapText="1"/>
    </xf>
    <xf numFmtId="166" fontId="45" fillId="60" borderId="91" xfId="0" applyNumberFormat="1" applyFont="1" applyFill="1" applyBorder="1" applyAlignment="1">
      <alignment horizontal="left" vertical="center" wrapText="1"/>
    </xf>
    <xf numFmtId="0" fontId="44" fillId="53" borderId="92" xfId="0" applyFont="1" applyFill="1" applyBorder="1" applyAlignment="1">
      <alignment horizontal="left" vertical="top" wrapText="1"/>
    </xf>
    <xf numFmtId="0" fontId="43" fillId="33" borderId="0" xfId="0" applyFont="1" applyFill="1"/>
    <xf numFmtId="0" fontId="32" fillId="0" borderId="0" xfId="0" applyFont="1" applyFill="1"/>
    <xf numFmtId="0" fontId="44" fillId="53" borderId="89" xfId="0" applyFont="1" applyFill="1" applyBorder="1" applyAlignment="1">
      <alignment horizontal="center" vertical="top" wrapText="1"/>
    </xf>
    <xf numFmtId="0" fontId="44" fillId="53" borderId="90" xfId="0" applyFont="1" applyFill="1" applyBorder="1" applyAlignment="1">
      <alignment horizontal="center" vertical="top" wrapText="1"/>
    </xf>
    <xf numFmtId="0" fontId="44" fillId="53" borderId="91" xfId="0" applyFont="1" applyFill="1" applyBorder="1" applyAlignment="1">
      <alignment horizontal="center" vertical="top" wrapText="1"/>
    </xf>
    <xf numFmtId="166" fontId="45" fillId="59" borderId="92" xfId="0" applyNumberFormat="1" applyFont="1" applyFill="1" applyBorder="1" applyAlignment="1">
      <alignment horizontal="left" vertical="center" wrapText="1"/>
    </xf>
    <xf numFmtId="166" fontId="45" fillId="60" borderId="92" xfId="0" applyNumberFormat="1" applyFont="1" applyFill="1" applyBorder="1" applyAlignment="1">
      <alignment horizontal="left" vertical="center" wrapText="1"/>
    </xf>
    <xf numFmtId="166" fontId="45" fillId="59" borderId="94" xfId="0" applyNumberFormat="1" applyFont="1" applyFill="1" applyBorder="1" applyAlignment="1">
      <alignment horizontal="left" vertical="center" wrapText="1"/>
    </xf>
    <xf numFmtId="166" fontId="45" fillId="60" borderId="94" xfId="0" applyNumberFormat="1" applyFont="1" applyFill="1" applyBorder="1" applyAlignment="1">
      <alignment horizontal="left" vertical="center" wrapText="1"/>
    </xf>
    <xf numFmtId="166" fontId="45" fillId="59" borderId="93" xfId="0" applyNumberFormat="1" applyFont="1" applyFill="1" applyBorder="1" applyAlignment="1">
      <alignment horizontal="left" vertical="center" wrapText="1"/>
    </xf>
    <xf numFmtId="166" fontId="45" fillId="60" borderId="93" xfId="0" applyNumberFormat="1" applyFont="1" applyFill="1" applyBorder="1" applyAlignment="1">
      <alignment horizontal="left" vertical="center" wrapText="1"/>
    </xf>
    <xf numFmtId="165" fontId="45" fillId="59" borderId="90" xfId="0" applyNumberFormat="1" applyFont="1" applyFill="1" applyBorder="1" applyAlignment="1">
      <alignment horizontal="left" vertical="center" wrapText="1"/>
    </xf>
    <xf numFmtId="165" fontId="45" fillId="60" borderId="90" xfId="0" applyNumberFormat="1" applyFont="1" applyFill="1" applyBorder="1" applyAlignment="1">
      <alignment horizontal="left" vertical="center" wrapText="1"/>
    </xf>
    <xf numFmtId="165" fontId="45" fillId="59" borderId="91" xfId="0" applyNumberFormat="1" applyFont="1" applyFill="1" applyBorder="1" applyAlignment="1">
      <alignment horizontal="left" vertical="center" wrapText="1"/>
    </xf>
    <xf numFmtId="165" fontId="45" fillId="60" borderId="91" xfId="0" applyNumberFormat="1" applyFont="1" applyFill="1" applyBorder="1" applyAlignment="1">
      <alignment horizontal="left" vertical="center" wrapText="1"/>
    </xf>
    <xf numFmtId="168" fontId="45" fillId="59" borderId="91" xfId="62" applyNumberFormat="1" applyFont="1" applyFill="1" applyBorder="1" applyAlignment="1">
      <alignment horizontal="left" vertical="center" wrapText="1"/>
    </xf>
    <xf numFmtId="168" fontId="45" fillId="60" borderId="91" xfId="62" applyNumberFormat="1" applyFont="1" applyFill="1" applyBorder="1" applyAlignment="1">
      <alignment horizontal="left" vertical="center" wrapText="1"/>
    </xf>
    <xf numFmtId="0" fontId="44" fillId="53" borderId="91" xfId="0" applyFont="1" applyFill="1" applyBorder="1" applyAlignment="1">
      <alignment horizontal="left" vertical="top" wrapText="1"/>
    </xf>
    <xf numFmtId="168" fontId="45" fillId="59" borderId="89" xfId="62" applyNumberFormat="1" applyFont="1" applyFill="1" applyBorder="1" applyAlignment="1">
      <alignment horizontal="left" vertical="center" wrapText="1"/>
    </xf>
    <xf numFmtId="168" fontId="45" fillId="60" borderId="89" xfId="62" applyNumberFormat="1" applyFont="1" applyFill="1" applyBorder="1" applyAlignment="1">
      <alignment horizontal="left" vertical="center" wrapText="1"/>
    </xf>
    <xf numFmtId="0" fontId="7" fillId="0" borderId="6" xfId="51" applyFont="1" applyBorder="1" applyAlignment="1">
      <alignment horizontal="center"/>
    </xf>
    <xf numFmtId="168" fontId="30" fillId="0" borderId="0" xfId="62" applyNumberFormat="1" applyFont="1" applyAlignment="1">
      <alignment horizontal="right"/>
    </xf>
    <xf numFmtId="0" fontId="8" fillId="0" borderId="12" xfId="0" applyFont="1" applyBorder="1" applyAlignment="1">
      <alignment horizontal="center" vertical="center" wrapText="1"/>
    </xf>
    <xf numFmtId="0" fontId="8" fillId="0" borderId="0" xfId="0" applyFont="1" applyBorder="1" applyAlignment="1">
      <alignment horizontal="center" vertical="center" wrapText="1"/>
    </xf>
    <xf numFmtId="0" fontId="8" fillId="0" borderId="6" xfId="0" applyFont="1" applyBorder="1" applyAlignment="1">
      <alignment horizontal="center" vertical="center" wrapText="1"/>
    </xf>
    <xf numFmtId="0" fontId="8" fillId="0" borderId="12" xfId="0" applyFont="1" applyBorder="1" applyAlignment="1">
      <alignment horizontal="center" vertical="center"/>
    </xf>
    <xf numFmtId="0" fontId="8" fillId="0" borderId="0" xfId="0" applyFont="1" applyBorder="1" applyAlignment="1">
      <alignment horizontal="center" vertical="center"/>
    </xf>
    <xf numFmtId="0" fontId="8" fillId="0" borderId="6" xfId="0" applyFont="1" applyBorder="1" applyAlignment="1">
      <alignment horizontal="center" vertical="center"/>
    </xf>
    <xf numFmtId="0" fontId="30" fillId="0" borderId="12" xfId="0" applyFont="1" applyBorder="1" applyAlignment="1">
      <alignment horizontal="center" vertical="center"/>
    </xf>
    <xf numFmtId="0" fontId="30" fillId="0" borderId="0" xfId="0" applyFont="1" applyBorder="1" applyAlignment="1">
      <alignment horizontal="center" vertical="center"/>
    </xf>
    <xf numFmtId="0" fontId="30" fillId="0" borderId="6" xfId="0" applyFont="1" applyBorder="1" applyAlignment="1">
      <alignment horizontal="center" vertical="center"/>
    </xf>
    <xf numFmtId="0" fontId="43" fillId="0" borderId="29" xfId="0" applyFont="1" applyBorder="1" applyAlignment="1">
      <alignment horizontal="center" vertical="center" wrapText="1"/>
    </xf>
    <xf numFmtId="0" fontId="43" fillId="0" borderId="21" xfId="0" applyFont="1" applyBorder="1" applyAlignment="1">
      <alignment horizontal="center" vertical="center" wrapText="1"/>
    </xf>
    <xf numFmtId="0" fontId="43" fillId="0" borderId="28" xfId="0" applyFont="1" applyBorder="1" applyAlignment="1">
      <alignment horizontal="center" vertical="center" wrapText="1"/>
    </xf>
    <xf numFmtId="0" fontId="43" fillId="0" borderId="14" xfId="0" applyFont="1" applyBorder="1" applyAlignment="1">
      <alignment horizontal="center"/>
    </xf>
    <xf numFmtId="0" fontId="43" fillId="0" borderId="15" xfId="0" applyFont="1" applyBorder="1" applyAlignment="1">
      <alignment horizontal="center"/>
    </xf>
    <xf numFmtId="0" fontId="43" fillId="0" borderId="16" xfId="0" applyFont="1" applyBorder="1" applyAlignment="1">
      <alignment horizontal="center"/>
    </xf>
    <xf numFmtId="0" fontId="43" fillId="0" borderId="21" xfId="0" applyFont="1" applyBorder="1" applyAlignment="1">
      <alignment horizontal="center" vertical="center"/>
    </xf>
    <xf numFmtId="0" fontId="43" fillId="0" borderId="28" xfId="0" applyFont="1" applyBorder="1" applyAlignment="1">
      <alignment horizontal="center" vertical="center"/>
    </xf>
    <xf numFmtId="0" fontId="43" fillId="33" borderId="21" xfId="0" applyFont="1" applyFill="1" applyBorder="1" applyAlignment="1">
      <alignment horizontal="center" vertical="center" wrapText="1"/>
    </xf>
    <xf numFmtId="0" fontId="43" fillId="33" borderId="36" xfId="0" applyFont="1" applyFill="1" applyBorder="1" applyAlignment="1">
      <alignment horizontal="center" vertical="center" wrapText="1"/>
    </xf>
    <xf numFmtId="0" fontId="43" fillId="0" borderId="29" xfId="0" applyFont="1" applyBorder="1" applyAlignment="1">
      <alignment horizontal="center" vertical="center"/>
    </xf>
    <xf numFmtId="0" fontId="43" fillId="0" borderId="6" xfId="0" applyFont="1" applyBorder="1" applyAlignment="1">
      <alignment horizontal="center"/>
    </xf>
    <xf numFmtId="0" fontId="7" fillId="0" borderId="0" xfId="51" applyFont="1" applyBorder="1" applyAlignment="1">
      <alignment horizontal="center" wrapText="1"/>
    </xf>
    <xf numFmtId="0" fontId="68" fillId="0" borderId="0" xfId="51" applyFont="1" applyBorder="1" applyAlignment="1">
      <alignment horizontal="center" wrapText="1"/>
    </xf>
    <xf numFmtId="0" fontId="68" fillId="0" borderId="0" xfId="51" applyFont="1" applyAlignment="1">
      <alignment horizontal="center" wrapText="1"/>
    </xf>
    <xf numFmtId="0" fontId="30" fillId="0" borderId="0" xfId="0" applyFont="1" applyAlignment="1">
      <alignment horizontal="center"/>
    </xf>
    <xf numFmtId="166" fontId="45" fillId="38" borderId="58" xfId="0" applyNumberFormat="1" applyFont="1" applyFill="1" applyBorder="1" applyAlignment="1">
      <alignment horizontal="left" vertical="top" wrapText="1"/>
    </xf>
    <xf numFmtId="166" fontId="45" fillId="38" borderId="49" xfId="0" applyNumberFormat="1" applyFont="1" applyFill="1" applyBorder="1" applyAlignment="1">
      <alignment horizontal="left" vertical="top" wrapText="1"/>
    </xf>
    <xf numFmtId="166" fontId="45" fillId="37" borderId="58" xfId="0" applyNumberFormat="1" applyFont="1" applyFill="1" applyBorder="1" applyAlignment="1">
      <alignment horizontal="left" vertical="top" wrapText="1"/>
    </xf>
    <xf numFmtId="166" fontId="45" fillId="37" borderId="49" xfId="0" applyNumberFormat="1" applyFont="1" applyFill="1" applyBorder="1" applyAlignment="1">
      <alignment horizontal="left" vertical="top" wrapText="1"/>
    </xf>
    <xf numFmtId="166" fontId="45" fillId="37" borderId="57" xfId="0" applyNumberFormat="1" applyFont="1" applyFill="1" applyBorder="1" applyAlignment="1">
      <alignment horizontal="left" vertical="top" wrapText="1"/>
    </xf>
    <xf numFmtId="0" fontId="7" fillId="0" borderId="6" xfId="0" applyFont="1" applyFill="1" applyBorder="1" applyAlignment="1">
      <alignment horizontal="center" vertical="center"/>
    </xf>
    <xf numFmtId="0" fontId="0" fillId="0" borderId="0" xfId="0" applyFill="1" applyBorder="1" applyAlignment="1">
      <alignment horizontal="center"/>
    </xf>
    <xf numFmtId="1" fontId="30" fillId="0" borderId="63" xfId="0" applyNumberFormat="1" applyFont="1" applyBorder="1" applyAlignment="1">
      <alignment horizontal="center" vertical="top"/>
    </xf>
    <xf numFmtId="1" fontId="30" fillId="0" borderId="62" xfId="0" applyNumberFormat="1" applyFont="1" applyBorder="1" applyAlignment="1">
      <alignment horizontal="center" vertical="top"/>
    </xf>
    <xf numFmtId="0" fontId="0" fillId="43" borderId="72" xfId="0" applyFill="1" applyBorder="1" applyAlignment="1">
      <alignment horizontal="center"/>
    </xf>
    <xf numFmtId="0" fontId="0" fillId="39" borderId="12" xfId="0" applyFill="1" applyBorder="1" applyAlignment="1">
      <alignment horizontal="left" vertical="top"/>
    </xf>
    <xf numFmtId="0" fontId="0" fillId="39" borderId="0" xfId="0" applyFill="1" applyBorder="1" applyAlignment="1">
      <alignment horizontal="left" vertical="top"/>
    </xf>
    <xf numFmtId="0" fontId="0" fillId="39" borderId="6" xfId="0" applyFill="1" applyBorder="1" applyAlignment="1">
      <alignment horizontal="left" vertical="top"/>
    </xf>
    <xf numFmtId="0" fontId="5" fillId="39" borderId="61" xfId="39" applyFont="1" applyFill="1" applyBorder="1" applyAlignment="1">
      <alignment horizontal="center" wrapText="1"/>
    </xf>
    <xf numFmtId="0" fontId="5" fillId="39" borderId="7" xfId="39" applyFont="1" applyFill="1" applyBorder="1" applyAlignment="1">
      <alignment horizontal="center" wrapText="1"/>
    </xf>
    <xf numFmtId="0" fontId="5" fillId="39" borderId="31" xfId="39" applyFont="1" applyFill="1" applyBorder="1" applyAlignment="1">
      <alignment horizontal="center" wrapText="1"/>
    </xf>
    <xf numFmtId="49" fontId="45" fillId="59" borderId="91" xfId="0" applyNumberFormat="1" applyFont="1" applyFill="1" applyBorder="1" applyAlignment="1">
      <alignment horizontal="left" vertical="center" wrapText="1"/>
    </xf>
    <xf numFmtId="166" fontId="45" fillId="59" borderId="90" xfId="0" applyNumberFormat="1" applyFont="1" applyFill="1" applyBorder="1" applyAlignment="1">
      <alignment horizontal="center" vertical="center" wrapText="1"/>
    </xf>
    <xf numFmtId="166" fontId="45" fillId="60" borderId="90" xfId="0" applyNumberFormat="1" applyFont="1" applyFill="1" applyBorder="1" applyAlignment="1">
      <alignment horizontal="center" vertical="center" wrapText="1"/>
    </xf>
    <xf numFmtId="2" fontId="45" fillId="59" borderId="89" xfId="0" applyNumberFormat="1" applyFont="1" applyFill="1" applyBorder="1" applyAlignment="1">
      <alignment horizontal="left" vertical="center" wrapText="1"/>
    </xf>
    <xf numFmtId="2" fontId="45" fillId="60" borderId="89" xfId="0" applyNumberFormat="1" applyFont="1" applyFill="1" applyBorder="1" applyAlignment="1">
      <alignment horizontal="left" vertical="center" wrapText="1"/>
    </xf>
  </cellXfs>
  <cellStyles count="88">
    <cellStyle name="20% - Accent1 2" xfId="1" xr:uid="{00000000-0005-0000-0000-000000000000}"/>
    <cellStyle name="20% - Accent2 2" xfId="2" xr:uid="{00000000-0005-0000-0000-000001000000}"/>
    <cellStyle name="20% - Accent3 2" xfId="3" xr:uid="{00000000-0005-0000-0000-000002000000}"/>
    <cellStyle name="20% - Accent4 2" xfId="4" xr:uid="{00000000-0005-0000-0000-000003000000}"/>
    <cellStyle name="20% - Accent5 2" xfId="5" xr:uid="{00000000-0005-0000-0000-000004000000}"/>
    <cellStyle name="20% - Accent6 2" xfId="6" xr:uid="{00000000-0005-0000-0000-000005000000}"/>
    <cellStyle name="40% - Accent1 2" xfId="7" xr:uid="{00000000-0005-0000-0000-000006000000}"/>
    <cellStyle name="40% - Accent2 2" xfId="8" xr:uid="{00000000-0005-0000-0000-000007000000}"/>
    <cellStyle name="40% - Accent3 2" xfId="9" xr:uid="{00000000-0005-0000-0000-000008000000}"/>
    <cellStyle name="40% - Accent4 2" xfId="10" xr:uid="{00000000-0005-0000-0000-000009000000}"/>
    <cellStyle name="40% - Accent5 2" xfId="11" xr:uid="{00000000-0005-0000-0000-00000A000000}"/>
    <cellStyle name="40% - Accent6 2" xfId="12" xr:uid="{00000000-0005-0000-0000-00000B000000}"/>
    <cellStyle name="60% - Accent1 2" xfId="13" xr:uid="{00000000-0005-0000-0000-00000C000000}"/>
    <cellStyle name="60% - Accent2 2" xfId="14" xr:uid="{00000000-0005-0000-0000-00000D000000}"/>
    <cellStyle name="60% - Accent3 2" xfId="15" xr:uid="{00000000-0005-0000-0000-00000E000000}"/>
    <cellStyle name="60% - Accent4 2" xfId="16" xr:uid="{00000000-0005-0000-0000-00000F000000}"/>
    <cellStyle name="60% - Accent5 2" xfId="17" xr:uid="{00000000-0005-0000-0000-000010000000}"/>
    <cellStyle name="60% - Accent6 2" xfId="18" xr:uid="{00000000-0005-0000-0000-000011000000}"/>
    <cellStyle name="Accent1 2" xfId="19" xr:uid="{00000000-0005-0000-0000-000012000000}"/>
    <cellStyle name="Accent2 2" xfId="20" xr:uid="{00000000-0005-0000-0000-000013000000}"/>
    <cellStyle name="Accent3 2" xfId="21" xr:uid="{00000000-0005-0000-0000-000014000000}"/>
    <cellStyle name="Accent4 2" xfId="22" xr:uid="{00000000-0005-0000-0000-000015000000}"/>
    <cellStyle name="Accent5 2" xfId="23" xr:uid="{00000000-0005-0000-0000-000016000000}"/>
    <cellStyle name="Accent6 2" xfId="24" xr:uid="{00000000-0005-0000-0000-000017000000}"/>
    <cellStyle name="Bad 2" xfId="25" xr:uid="{00000000-0005-0000-0000-000018000000}"/>
    <cellStyle name="Calculation 2" xfId="26" xr:uid="{00000000-0005-0000-0000-000019000000}"/>
    <cellStyle name="Check Cell 2" xfId="27" xr:uid="{00000000-0005-0000-0000-00001A000000}"/>
    <cellStyle name="Comma" xfId="84" builtinId="3"/>
    <cellStyle name="Comma 2" xfId="28" xr:uid="{00000000-0005-0000-0000-00001B000000}"/>
    <cellStyle name="Comma 4 2" xfId="86" xr:uid="{2AB6DA16-8049-4FDF-8F47-156EC8F34AE7}"/>
    <cellStyle name="Comma 5" xfId="87" xr:uid="{F4F028A8-3BFA-4A7B-B17E-40B33E40AF24}"/>
    <cellStyle name="Explanatory Text 2" xfId="29" xr:uid="{00000000-0005-0000-0000-00001C000000}"/>
    <cellStyle name="Good 2" xfId="30" xr:uid="{00000000-0005-0000-0000-00001D000000}"/>
    <cellStyle name="Heading 1 2" xfId="31" xr:uid="{00000000-0005-0000-0000-00001E000000}"/>
    <cellStyle name="Heading 2 2" xfId="32" xr:uid="{00000000-0005-0000-0000-00001F000000}"/>
    <cellStyle name="Heading 3 2" xfId="33" xr:uid="{00000000-0005-0000-0000-000020000000}"/>
    <cellStyle name="Heading 4 2" xfId="34" xr:uid="{00000000-0005-0000-0000-000021000000}"/>
    <cellStyle name="Hyperlink" xfId="85" builtinId="8"/>
    <cellStyle name="Hyperlink 2" xfId="35" xr:uid="{00000000-0005-0000-0000-000022000000}"/>
    <cellStyle name="Input 2" xfId="36" xr:uid="{00000000-0005-0000-0000-000023000000}"/>
    <cellStyle name="Linked Cell 2" xfId="37" xr:uid="{00000000-0005-0000-0000-000024000000}"/>
    <cellStyle name="Neutral 2" xfId="38" xr:uid="{00000000-0005-0000-0000-000025000000}"/>
    <cellStyle name="Normal" xfId="0" builtinId="0"/>
    <cellStyle name="Normal 2" xfId="39" xr:uid="{00000000-0005-0000-0000-000027000000}"/>
    <cellStyle name="Normal 2 2" xfId="40" xr:uid="{00000000-0005-0000-0000-000028000000}"/>
    <cellStyle name="Normal 2 2 2" xfId="41" xr:uid="{00000000-0005-0000-0000-000029000000}"/>
    <cellStyle name="Normal 2 2 2 2" xfId="74" xr:uid="{00000000-0005-0000-0000-00002A000000}"/>
    <cellStyle name="Normal 2 2 2 3" xfId="64" xr:uid="{00000000-0005-0000-0000-00002B000000}"/>
    <cellStyle name="Normal 2 2 3" xfId="42" xr:uid="{00000000-0005-0000-0000-00002C000000}"/>
    <cellStyle name="Normal 2 3" xfId="43" xr:uid="{00000000-0005-0000-0000-00002D000000}"/>
    <cellStyle name="Normal 2 4" xfId="44" xr:uid="{00000000-0005-0000-0000-00002E000000}"/>
    <cellStyle name="Normal 2 4 2" xfId="75" xr:uid="{00000000-0005-0000-0000-00002F000000}"/>
    <cellStyle name="Normal 2 4 3" xfId="65" xr:uid="{00000000-0005-0000-0000-000030000000}"/>
    <cellStyle name="Normal 2 5" xfId="45" xr:uid="{00000000-0005-0000-0000-000031000000}"/>
    <cellStyle name="Normal 2 5 2" xfId="76" xr:uid="{00000000-0005-0000-0000-000032000000}"/>
    <cellStyle name="Normal 2 5 3" xfId="66" xr:uid="{00000000-0005-0000-0000-000033000000}"/>
    <cellStyle name="Normal 2 6" xfId="63" xr:uid="{00000000-0005-0000-0000-000034000000}"/>
    <cellStyle name="Normal 2 7" xfId="73" xr:uid="{00000000-0005-0000-0000-000035000000}"/>
    <cellStyle name="Normal 3" xfId="46" xr:uid="{00000000-0005-0000-0000-000036000000}"/>
    <cellStyle name="Normal 3 2" xfId="47" xr:uid="{00000000-0005-0000-0000-000037000000}"/>
    <cellStyle name="Normal 3 3" xfId="48" xr:uid="{00000000-0005-0000-0000-000038000000}"/>
    <cellStyle name="Normal 3 4" xfId="77" xr:uid="{00000000-0005-0000-0000-000039000000}"/>
    <cellStyle name="Normal 3 5" xfId="67" xr:uid="{00000000-0005-0000-0000-00003A000000}"/>
    <cellStyle name="Normal 4" xfId="49" xr:uid="{00000000-0005-0000-0000-00003B000000}"/>
    <cellStyle name="Normal 4 2" xfId="50" xr:uid="{00000000-0005-0000-0000-00003C000000}"/>
    <cellStyle name="Normal 5" xfId="51" xr:uid="{00000000-0005-0000-0000-00003D000000}"/>
    <cellStyle name="Normal 6" xfId="52" xr:uid="{00000000-0005-0000-0000-00003E000000}"/>
    <cellStyle name="Normal 6 2" xfId="78" xr:uid="{00000000-0005-0000-0000-00003F000000}"/>
    <cellStyle name="Normal 6 3" xfId="68" xr:uid="{00000000-0005-0000-0000-000040000000}"/>
    <cellStyle name="Normal 7" xfId="53" xr:uid="{00000000-0005-0000-0000-000041000000}"/>
    <cellStyle name="Normal 7 2" xfId="79" xr:uid="{00000000-0005-0000-0000-000042000000}"/>
    <cellStyle name="Normal 7 3" xfId="69" xr:uid="{00000000-0005-0000-0000-000043000000}"/>
    <cellStyle name="Normal 8" xfId="83" xr:uid="{00000000-0005-0000-0000-000044000000}"/>
    <cellStyle name="Note 2" xfId="54" xr:uid="{00000000-0005-0000-0000-000045000000}"/>
    <cellStyle name="Output 2" xfId="55" xr:uid="{00000000-0005-0000-0000-000046000000}"/>
    <cellStyle name="Percent" xfId="62" builtinId="5"/>
    <cellStyle name="Percent 2" xfId="56" xr:uid="{00000000-0005-0000-0000-000048000000}"/>
    <cellStyle name="Percent 2 2" xfId="57" xr:uid="{00000000-0005-0000-0000-000049000000}"/>
    <cellStyle name="Percent 2 2 2" xfId="81" xr:uid="{00000000-0005-0000-0000-00004A000000}"/>
    <cellStyle name="Percent 2 2 3" xfId="71" xr:uid="{00000000-0005-0000-0000-00004B000000}"/>
    <cellStyle name="Percent 2 3" xfId="80" xr:uid="{00000000-0005-0000-0000-00004C000000}"/>
    <cellStyle name="Percent 2 4" xfId="70" xr:uid="{00000000-0005-0000-0000-00004D000000}"/>
    <cellStyle name="Percent 3" xfId="58" xr:uid="{00000000-0005-0000-0000-00004E000000}"/>
    <cellStyle name="Percent 3 2" xfId="82" xr:uid="{00000000-0005-0000-0000-00004F000000}"/>
    <cellStyle name="Percent 3 3" xfId="72" xr:uid="{00000000-0005-0000-0000-000050000000}"/>
    <cellStyle name="Title 2" xfId="59" xr:uid="{00000000-0005-0000-0000-000051000000}"/>
    <cellStyle name="Total 2" xfId="60" xr:uid="{00000000-0005-0000-0000-000052000000}"/>
    <cellStyle name="Warning Text 2" xfId="61" xr:uid="{00000000-0005-0000-0000-000053000000}"/>
  </cellStyles>
  <dxfs count="9">
    <dxf>
      <font>
        <color rgb="FF9C0006"/>
      </font>
      <fill>
        <patternFill>
          <bgColor rgb="FFFFC7CE"/>
        </patternFill>
      </fill>
    </dxf>
    <dxf>
      <font>
        <color rgb="FF9C0006"/>
      </font>
      <fill>
        <patternFill>
          <bgColor rgb="FFFFC7CE"/>
        </patternFill>
      </fill>
    </dxf>
    <dxf>
      <fill>
        <patternFill>
          <bgColor theme="5" tint="0.59996337778862885"/>
        </patternFill>
      </fill>
    </dxf>
    <dxf>
      <fill>
        <patternFill>
          <bgColor theme="6" tint="0.59996337778862885"/>
        </patternFill>
      </fill>
    </dxf>
    <dxf>
      <fill>
        <patternFill patternType="none">
          <bgColor auto="1"/>
        </patternFill>
      </fill>
    </dxf>
    <dxf>
      <font>
        <color rgb="FF9C0006"/>
      </font>
      <fill>
        <patternFill>
          <bgColor rgb="FFFFC7CE"/>
        </patternFill>
      </fill>
    </dxf>
    <dxf>
      <font>
        <color rgb="FF9C0006"/>
      </font>
      <fill>
        <patternFill>
          <bgColor rgb="FFFFC7CE"/>
        </patternFill>
      </fill>
    </dxf>
    <dxf>
      <font>
        <color rgb="FF9C0006"/>
      </font>
      <fill>
        <patternFill>
          <bgColor rgb="FFFFC7CE"/>
        </patternFill>
      </fill>
    </dxf>
    <dxf>
      <font>
        <color rgb="FF9C0006"/>
      </font>
      <fill>
        <patternFill>
          <bgColor rgb="FFFFC7CE"/>
        </patternFill>
      </fill>
    </dxf>
  </dxfs>
  <tableStyles count="0" defaultTableStyle="TableStyleMedium2" defaultPivotStyle="PivotStyleLight16"/>
  <colors>
    <mruColors>
      <color rgb="FF007C91"/>
      <color rgb="FF00AB8E"/>
      <color rgb="FFE40046"/>
      <color rgb="FF84BD00"/>
      <color rgb="FF003B5C"/>
      <color rgb="FF8A1B61"/>
      <color rgb="FF582C83"/>
      <color rgb="FF00A5DF"/>
      <color rgb="FFFF7F32"/>
      <color rgb="FFFFB81C"/>
    </mruColors>
  </colors>
  <extLst>
    <ext xmlns:x14="http://schemas.microsoft.com/office/spreadsheetml/2009/9/main" uri="{EB79DEF2-80B8-43e5-95BD-54CBDDF9020C}">
      <x14:slicerStyles defaultSlicerStyle="SlicerStyleLight1"/>
    </ext>
    <ext xmlns:x15="http://schemas.microsoft.com/office/spreadsheetml/2010/11/main" uri="{9260A510-F301-46a8-8635-F512D64BE5F5}">
      <x15:timelineStyles defaultTimelineStyle="TimeSlicerStyleLight1"/>
    </ext>
  </extLst>
</styleSheet>
</file>

<file path=xl/_rels/workbook.xml.rels><?xml version="1.0" encoding="UTF-8" standalone="yes"?>
<Relationships xmlns="http://schemas.openxmlformats.org/package/2006/relationships"><Relationship Id="rId8" Type="http://schemas.openxmlformats.org/officeDocument/2006/relationships/worksheet" Target="worksheets/sheet8.xml"/><Relationship Id="rId13" Type="http://schemas.openxmlformats.org/officeDocument/2006/relationships/worksheet" Target="worksheets/sheet13.xml"/><Relationship Id="rId18" Type="http://schemas.openxmlformats.org/officeDocument/2006/relationships/worksheet" Target="worksheets/sheet18.xml"/><Relationship Id="rId26" Type="http://schemas.openxmlformats.org/officeDocument/2006/relationships/worksheet" Target="worksheets/sheet26.xml"/><Relationship Id="rId39" Type="http://schemas.openxmlformats.org/officeDocument/2006/relationships/worksheet" Target="worksheets/sheet39.xml"/><Relationship Id="rId3" Type="http://schemas.openxmlformats.org/officeDocument/2006/relationships/worksheet" Target="worksheets/sheet3.xml"/><Relationship Id="rId21" Type="http://schemas.openxmlformats.org/officeDocument/2006/relationships/worksheet" Target="worksheets/sheet21.xml"/><Relationship Id="rId34" Type="http://schemas.openxmlformats.org/officeDocument/2006/relationships/worksheet" Target="worksheets/sheet34.xml"/><Relationship Id="rId42" Type="http://schemas.openxmlformats.org/officeDocument/2006/relationships/worksheet" Target="worksheets/sheet42.xml"/><Relationship Id="rId47" Type="http://schemas.openxmlformats.org/officeDocument/2006/relationships/sharedStrings" Target="sharedStrings.xml"/><Relationship Id="rId7" Type="http://schemas.openxmlformats.org/officeDocument/2006/relationships/worksheet" Target="worksheets/sheet7.xml"/><Relationship Id="rId12" Type="http://schemas.openxmlformats.org/officeDocument/2006/relationships/worksheet" Target="worksheets/sheet12.xml"/><Relationship Id="rId17" Type="http://schemas.openxmlformats.org/officeDocument/2006/relationships/worksheet" Target="worksheets/sheet17.xml"/><Relationship Id="rId25" Type="http://schemas.openxmlformats.org/officeDocument/2006/relationships/worksheet" Target="worksheets/sheet25.xml"/><Relationship Id="rId33" Type="http://schemas.openxmlformats.org/officeDocument/2006/relationships/worksheet" Target="worksheets/sheet33.xml"/><Relationship Id="rId38" Type="http://schemas.openxmlformats.org/officeDocument/2006/relationships/worksheet" Target="worksheets/sheet38.xml"/><Relationship Id="rId46" Type="http://schemas.openxmlformats.org/officeDocument/2006/relationships/styles" Target="styles.xml"/><Relationship Id="rId2" Type="http://schemas.openxmlformats.org/officeDocument/2006/relationships/worksheet" Target="worksheets/sheet2.xml"/><Relationship Id="rId16" Type="http://schemas.openxmlformats.org/officeDocument/2006/relationships/worksheet" Target="worksheets/sheet16.xml"/><Relationship Id="rId20" Type="http://schemas.openxmlformats.org/officeDocument/2006/relationships/worksheet" Target="worksheets/sheet20.xml"/><Relationship Id="rId29" Type="http://schemas.openxmlformats.org/officeDocument/2006/relationships/worksheet" Target="worksheets/sheet29.xml"/><Relationship Id="rId41" Type="http://schemas.openxmlformats.org/officeDocument/2006/relationships/worksheet" Target="worksheets/sheet41.xml"/><Relationship Id="rId1" Type="http://schemas.openxmlformats.org/officeDocument/2006/relationships/worksheet" Target="worksheets/sheet1.xml"/><Relationship Id="rId6" Type="http://schemas.openxmlformats.org/officeDocument/2006/relationships/worksheet" Target="worksheets/sheet6.xml"/><Relationship Id="rId11" Type="http://schemas.openxmlformats.org/officeDocument/2006/relationships/worksheet" Target="worksheets/sheet11.xml"/><Relationship Id="rId24" Type="http://schemas.openxmlformats.org/officeDocument/2006/relationships/worksheet" Target="worksheets/sheet24.xml"/><Relationship Id="rId32" Type="http://schemas.openxmlformats.org/officeDocument/2006/relationships/worksheet" Target="worksheets/sheet32.xml"/><Relationship Id="rId37" Type="http://schemas.openxmlformats.org/officeDocument/2006/relationships/worksheet" Target="worksheets/sheet37.xml"/><Relationship Id="rId40" Type="http://schemas.openxmlformats.org/officeDocument/2006/relationships/worksheet" Target="worksheets/sheet40.xml"/><Relationship Id="rId45" Type="http://schemas.openxmlformats.org/officeDocument/2006/relationships/theme" Target="theme/theme1.xml"/><Relationship Id="rId5" Type="http://schemas.openxmlformats.org/officeDocument/2006/relationships/worksheet" Target="worksheets/sheet5.xml"/><Relationship Id="rId15" Type="http://schemas.openxmlformats.org/officeDocument/2006/relationships/worksheet" Target="worksheets/sheet15.xml"/><Relationship Id="rId23" Type="http://schemas.openxmlformats.org/officeDocument/2006/relationships/worksheet" Target="worksheets/sheet23.xml"/><Relationship Id="rId28" Type="http://schemas.openxmlformats.org/officeDocument/2006/relationships/worksheet" Target="worksheets/sheet28.xml"/><Relationship Id="rId36" Type="http://schemas.openxmlformats.org/officeDocument/2006/relationships/worksheet" Target="worksheets/sheet36.xml"/><Relationship Id="rId10" Type="http://schemas.openxmlformats.org/officeDocument/2006/relationships/worksheet" Target="worksheets/sheet10.xml"/><Relationship Id="rId19" Type="http://schemas.openxmlformats.org/officeDocument/2006/relationships/worksheet" Target="worksheets/sheet19.xml"/><Relationship Id="rId31" Type="http://schemas.openxmlformats.org/officeDocument/2006/relationships/worksheet" Target="worksheets/sheet31.xml"/><Relationship Id="rId44" Type="http://schemas.openxmlformats.org/officeDocument/2006/relationships/externalLink" Target="externalLinks/externalLink1.xml"/><Relationship Id="rId4" Type="http://schemas.openxmlformats.org/officeDocument/2006/relationships/worksheet" Target="worksheets/sheet4.xml"/><Relationship Id="rId9" Type="http://schemas.openxmlformats.org/officeDocument/2006/relationships/worksheet" Target="worksheets/sheet9.xml"/><Relationship Id="rId14" Type="http://schemas.openxmlformats.org/officeDocument/2006/relationships/worksheet" Target="worksheets/sheet14.xml"/><Relationship Id="rId22" Type="http://schemas.openxmlformats.org/officeDocument/2006/relationships/worksheet" Target="worksheets/sheet22.xml"/><Relationship Id="rId27" Type="http://schemas.openxmlformats.org/officeDocument/2006/relationships/worksheet" Target="worksheets/sheet27.xml"/><Relationship Id="rId30" Type="http://schemas.openxmlformats.org/officeDocument/2006/relationships/worksheet" Target="worksheets/sheet30.xml"/><Relationship Id="rId35" Type="http://schemas.openxmlformats.org/officeDocument/2006/relationships/worksheet" Target="worksheets/sheet35.xml"/><Relationship Id="rId43" Type="http://schemas.openxmlformats.org/officeDocument/2006/relationships/worksheet" Target="worksheets/sheet43.xml"/><Relationship Id="rId48" Type="http://schemas.openxmlformats.org/officeDocument/2006/relationships/customXml" Target="../customXml/item1.xml"/></Relationships>
</file>

<file path=xl/charts/_rels/chart1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2.xml"/></Relationships>
</file>

<file path=xl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/Relationships>
</file>

<file path=xl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/Relationships>
</file>

<file path=xl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/Relationships>
</file>

<file path=xl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/Relationships>
</file>

<file path=xl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/Relationships>
</file>

<file path=xl/charts/_rels/chart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/Relationships>
</file>

<file path=xl/charts/_rels/chart2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3.xml"/></Relationships>
</file>

<file path=xl/charts/_rels/char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/Relationships>
</file>

<file path=xl/charts/_rels/chart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/Relationships>
</file>

<file path=xl/charts/_rels/chart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/Relationships>
</file>

<file path=xl/charts/_rels/chart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/Relationships>
</file>

<file path=xl/charts/_rels/chart2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/Relationships>
</file>

<file path=xl/charts/_rels/chart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/Relationships>
</file>

<file path=xl/charts/_rels/chart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/Relationships>
</file>

<file path=xl/charts/_rels/chart3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4.xml"/></Relationships>
</file>

<file path=xl/charts/_rels/chart3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/Relationships>
</file>

<file path=xl/charts/_rels/chart3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/Relationships>
</file>

<file path=xl/charts/_rels/chart3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/Relationships>
</file>

<file path=xl/charts/_rels/chart39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xl/charts/_rels/chart40.xml.rels><?xml version="1.0" encoding="UTF-8" standalone="yes"?>
<Relationships xmlns="http://schemas.openxmlformats.org/package/2006/relationships"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xl/charts/_rels/chart41.xml.rels><?xml version="1.0" encoding="UTF-8" standalone="yes"?>
<Relationships xmlns="http://schemas.openxmlformats.org/package/2006/relationships"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xl/charts/_rels/chart42.xml.rels><?xml version="1.0" encoding="UTF-8" standalone="yes"?>
<Relationships xmlns="http://schemas.openxmlformats.org/package/2006/relationships"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xl/charts/_rels/chart43.xml.rels><?xml version="1.0" encoding="UTF-8" standalone="yes"?>
<Relationships xmlns="http://schemas.openxmlformats.org/package/2006/relationships"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xl/charts/_rels/chart44.xml.rels><?xml version="1.0" encoding="UTF-8" standalone="yes"?>
<Relationships xmlns="http://schemas.openxmlformats.org/package/2006/relationships"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xl/charts/_rels/chart45.xml.rels><?xml version="1.0" encoding="UTF-8" standalone="yes"?>
<Relationships xmlns="http://schemas.openxmlformats.org/package/2006/relationships"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xl/charts/_rels/chart46.xml.rels><?xml version="1.0" encoding="UTF-8" standalone="yes"?>
<Relationships xmlns="http://schemas.openxmlformats.org/package/2006/relationships"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xl/charts/_rels/chart47.xml.rels><?xml version="1.0" encoding="UTF-8" standalone="yes"?>
<Relationships xmlns="http://schemas.openxmlformats.org/package/2006/relationships"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xl/charts/_rels/chart4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.xml"/></Relationships>
</file>

<file path=xl/charts/_rels/chart4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.xml"/></Relationships>
</file>

<file path=xl/charts/_rels/chart5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xl/charts/_rels/chart5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.xml"/></Relationships>
</file>

<file path=xl/charts/_rels/chart5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.xml"/></Relationships>
</file>

<file path=xl/charts/_rels/chart5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.xml"/></Relationships>
</file>

<file path=xl/charts/_rels/chart5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.xml"/></Relationships>
</file>

<file path=xl/charts/_rels/chart5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4.xml"/></Relationships>
</file>

<file path=xl/charts/_rels/chart5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5.xml"/></Relationships>
</file>

<file path=xl/charts/_rels/chart5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6.xml"/></Relationships>
</file>

<file path=xl/charts/_rels/chart5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7.xml"/></Relationships>
</file>

<file path=xl/charts/_rels/chart6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xl/charts/_rels/chart6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8.xml"/></Relationships>
</file>

<file path=xl/charts/_rels/chart6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9.xml"/></Relationships>
</file>

<file path=xl/charts/_rels/chart6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0.xml"/></Relationships>
</file>

<file path=xl/charts/_rels/chart6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1.xml"/></Relationships>
</file>

<file path=xl/charts/_rels/chart6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2.xml"/></Relationships>
</file>

<file path=xl/charts/_rels/chart6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3.xml"/></Relationships>
</file>

<file path=xl/charts/_rels/chart6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4.xml"/></Relationships>
</file>

<file path=xl/charts/_rels/chart6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5.xml"/></Relationships>
</file>

<file path=xl/charts/_rels/chart6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6.xml"/></Relationships>
</file>

<file path=xl/charts/_rels/chart6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7.xml"/></Relationships>
</file>

<file path=xl/charts/_rels/chart7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xl/charts/_rels/chart7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8.xml"/></Relationships>
</file>

<file path=xl/charts/_rels/chart7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9.xml"/></Relationships>
</file>

<file path=xl/charts/_rels/chart7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0.xml"/></Relationships>
</file>

<file path=xl/charts/_rels/chart7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1.xml"/></Relationships>
</file>

<file path=xl/charts/_rels/chart7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2.xml"/></Relationships>
</file>

<file path=xl/charts/_rels/chart7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3.xml"/></Relationships>
</file>

<file path=xl/charts/_rels/chart7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4.xml"/></Relationships>
</file>

<file path=xl/charts/_rels/chart77.xml.rels><?xml version="1.0" encoding="UTF-8" standalone="yes"?>
<Relationships xmlns="http://schemas.openxmlformats.org/package/2006/relationships"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xl/charts/_rels/chart78.xml.rels><?xml version="1.0" encoding="UTF-8" standalone="yes"?>
<Relationships xmlns="http://schemas.openxmlformats.org/package/2006/relationships"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xl/charts/_rels/chart79.xml.rels><?xml version="1.0" encoding="UTF-8" standalone="yes"?>
<Relationships xmlns="http://schemas.openxmlformats.org/package/2006/relationships"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xl/charts/_rels/chart81.xml.rels><?xml version="1.0" encoding="UTF-8" standalone="yes"?>
<Relationships xmlns="http://schemas.openxmlformats.org/package/2006/relationships"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xl/charts/_rels/chart82.xml.rels><?xml version="1.0" encoding="UTF-8" standalone="yes"?>
<Relationships xmlns="http://schemas.openxmlformats.org/package/2006/relationships"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xl/charts/_rels/chart85.xml.rels><?xml version="1.0" encoding="UTF-8" standalone="yes"?>
<Relationships xmlns="http://schemas.openxmlformats.org/package/2006/relationships"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xl/charts/_rels/chart86.xml.rels><?xml version="1.0" encoding="UTF-8" standalone="yes"?>
<Relationships xmlns="http://schemas.openxmlformats.org/package/2006/relationships"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xl/charts/_rels/chart87.xml.rels><?xml version="1.0" encoding="UTF-8" standalone="yes"?>
<Relationships xmlns="http://schemas.openxmlformats.org/package/2006/relationships"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xl/charts/_rels/chart88.xml.rels><?xml version="1.0" encoding="UTF-8" standalone="yes"?>
<Relationships xmlns="http://schemas.openxmlformats.org/package/2006/relationships"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xl/charts/_rels/chart89.xml.rels><?xml version="1.0" encoding="UTF-8" standalone="yes"?>
<Relationships xmlns="http://schemas.openxmlformats.org/package/2006/relationships"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xl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/Relationships>
</file>

<file path=xl/charts/_rels/chart90.xml.rels><?xml version="1.0" encoding="UTF-8" standalone="yes"?>
<Relationships xmlns="http://schemas.openxmlformats.org/package/2006/relationships"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xl/charts/_rels/chart92.xml.rels><?xml version="1.0" encoding="UTF-8" standalone="yes"?>
<Relationships xmlns="http://schemas.openxmlformats.org/package/2006/relationships"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xl/charts/_rels/chart93.xml.rels><?xml version="1.0" encoding="UTF-8" standalone="yes"?>
<Relationships xmlns="http://schemas.openxmlformats.org/package/2006/relationships"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xl/charts/_rels/chart94.xml.rels><?xml version="1.0" encoding="UTF-8" standalone="yes"?>
<Relationships xmlns="http://schemas.openxmlformats.org/package/2006/relationships"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xl/charts/_rels/chart99.xml.rels><?xml version="1.0" encoding="UTF-8" standalone="yes"?>
<Relationships xmlns="http://schemas.openxmlformats.org/package/2006/relationships"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xl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37573245747147"/>
          <c:y val="7.4108745653669844E-2"/>
          <c:w val="0.53151936027432001"/>
          <c:h val="0.88586537901855877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lt1"/>
              </a:solidFill>
              <a:ln w="28575" cap="flat" cmpd="sng" algn="ctr">
                <a:solidFill>
                  <a:srgbClr val="822433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96-4278-99E5-2AB53FEF0D4B}"/>
              </c:ext>
            </c:extLst>
          </c:dPt>
          <c:dPt>
            <c:idx val="1"/>
            <c:bubble3D val="0"/>
            <c:spPr>
              <a:solidFill>
                <a:srgbClr val="C19299"/>
              </a:solidFill>
              <a:ln w="28575">
                <a:solidFill>
                  <a:srgbClr val="8224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96-4278-99E5-2AB53FEF0D4B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28575">
                <a:solidFill>
                  <a:srgbClr val="00549F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5-4496-4278-99E5-2AB53FEF0D4B}"/>
              </c:ext>
            </c:extLst>
          </c:dPt>
          <c:dPt>
            <c:idx val="3"/>
            <c:bubble3D val="0"/>
            <c:spPr>
              <a:noFill/>
              <a:ln w="28575">
                <a:solidFill>
                  <a:srgbClr val="00549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EEA2-4C32-AC36-96B7D08DF887}"/>
              </c:ext>
            </c:extLst>
          </c:dPt>
          <c:dPt>
            <c:idx val="4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7-EEA2-4C32-AC36-96B7D08DF887}"/>
              </c:ext>
            </c:extLst>
          </c:dPt>
          <c:cat>
            <c:strRef>
              <c:f>Inforgraphics!$A$2:$A$6</c:f>
              <c:strCache>
                <c:ptCount val="4"/>
                <c:pt idx="0">
                  <c:v>Primary</c:v>
                </c:pt>
                <c:pt idx="1">
                  <c:v>Primary difference</c:v>
                </c:pt>
                <c:pt idx="2">
                  <c:v>Secondary differene</c:v>
                </c:pt>
                <c:pt idx="3">
                  <c:v>Secondary</c:v>
                </c:pt>
              </c:strCache>
            </c:strRef>
          </c:cat>
          <c:val>
            <c:numRef>
              <c:f>Inforgraphics!$B$2:$B$6</c:f>
              <c:numCache>
                <c:formatCode>General</c:formatCode>
                <c:ptCount val="5"/>
                <c:pt idx="0">
                  <c:v>14.5</c:v>
                </c:pt>
                <c:pt idx="1">
                  <c:v>2.1</c:v>
                </c:pt>
                <c:pt idx="2">
                  <c:v>0.2</c:v>
                </c:pt>
                <c:pt idx="3">
                  <c:v>3.5</c:v>
                </c:pt>
                <c:pt idx="4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96-4278-99E5-2AB53FEF0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</c:plotArea>
    <c:plotVisOnly val="1"/>
    <c:dispBlanksAs val="gap"/>
    <c:showDLblsOverMax val="0"/>
  </c:chart>
  <c:printSettings>
    <c:headerFooter/>
    <c:pageMargins b="0.75" l="0.7" r="0.7" t="0.75" header="0.3" footer="0.3"/>
    <c:pageSetup/>
  </c:printSettings>
  <c:userShapes r:id="rId1"/>
</c:chartSpace>
</file>

<file path=xl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97776146955511E-2"/>
          <c:y val="3.4632038924726015E-2"/>
          <c:w val="0.88605307382400256"/>
          <c:h val="0.65084161804257334"/>
        </c:manualLayout>
      </c:layout>
      <c:lineChart>
        <c:grouping val="standard"/>
        <c:varyColors val="0"/>
        <c:ser>
          <c:idx val="1"/>
          <c:order val="0"/>
          <c:tx>
            <c:strRef>
              <c:f>'A.4 Penicillins'!$B$5</c:f>
              <c:strCache>
                <c:ptCount val="1"/>
                <c:pt idx="0">
                  <c:v>Amoxicillin</c:v>
                </c:pt>
              </c:strCache>
            </c:strRef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A551"/>
                </a:solidFill>
              </a:ln>
            </c:spPr>
          </c:marker>
          <c:cat>
            <c:numRef>
              <c:f>'A.4 Penicillins'!$C$4:$G$4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'A.4 Penicillins'!$C$5:$G$5</c:f>
              <c:numCache>
                <c:formatCode>0.000</c:formatCode>
                <c:ptCount val="5"/>
                <c:pt idx="0">
                  <c:v>3.5130474066116344</c:v>
                </c:pt>
                <c:pt idx="1">
                  <c:v>3.3031504657551647</c:v>
                </c:pt>
                <c:pt idx="2">
                  <c:v>3.0576906147919516</c:v>
                </c:pt>
                <c:pt idx="3">
                  <c:v>2.9760742298369118</c:v>
                </c:pt>
                <c:pt idx="4">
                  <c:v>2.2952866735961521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D6-43B5-8672-9013B2EC9F01}"/>
            </c:ext>
          </c:extLst>
        </c:ser>
        <c:ser>
          <c:idx val="2"/>
          <c:order val="1"/>
          <c:tx>
            <c:strRef>
              <c:f>'A.4 Penicillins'!$B$6</c:f>
              <c:strCache>
                <c:ptCount val="1"/>
                <c:pt idx="0">
                  <c:v>Co-amoxiclav </c:v>
                </c:pt>
              </c:strCache>
            </c:strRef>
          </c:tx>
          <c:spPr>
            <a:ln>
              <a:solidFill>
                <a:srgbClr val="822433"/>
              </a:solidFill>
            </a:ln>
          </c:spPr>
          <c:marker>
            <c:symbol val="square"/>
            <c:size val="7"/>
            <c:spPr>
              <a:solidFill>
                <a:srgbClr val="822433"/>
              </a:solidFill>
              <a:ln>
                <a:noFill/>
              </a:ln>
            </c:spPr>
          </c:marker>
          <c:cat>
            <c:numRef>
              <c:f>'A.4 Penicillins'!$C$4:$G$4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'A.4 Penicillins'!$C$6:$G$6</c:f>
              <c:numCache>
                <c:formatCode>0.000</c:formatCode>
                <c:ptCount val="5"/>
                <c:pt idx="0">
                  <c:v>1.0292911142227501</c:v>
                </c:pt>
                <c:pt idx="1">
                  <c:v>1.0280623500033279</c:v>
                </c:pt>
                <c:pt idx="2">
                  <c:v>1.0419421044757531</c:v>
                </c:pt>
                <c:pt idx="3">
                  <c:v>1.0245703449568326</c:v>
                </c:pt>
                <c:pt idx="4">
                  <c:v>0.92289096708217522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D6-43B5-8672-9013B2EC9F01}"/>
            </c:ext>
          </c:extLst>
        </c:ser>
        <c:ser>
          <c:idx val="3"/>
          <c:order val="2"/>
          <c:tx>
            <c:strRef>
              <c:f>'A.4 Penicillins'!$B$7</c:f>
              <c:strCache>
                <c:ptCount val="1"/>
                <c:pt idx="0">
                  <c:v>Flucloxacillin</c:v>
                </c:pt>
              </c:strCache>
            </c:strRef>
          </c:tx>
          <c:spPr>
            <a:ln>
              <a:solidFill>
                <a:srgbClr val="00549F"/>
              </a:solidFill>
            </a:ln>
          </c:spPr>
          <c:marker>
            <c:symbol val="triangle"/>
            <c:size val="7"/>
            <c:spPr>
              <a:solidFill>
                <a:srgbClr val="00549F"/>
              </a:solidFill>
              <a:ln>
                <a:solidFill>
                  <a:srgbClr val="00549F">
                    <a:alpha val="60000"/>
                  </a:srgbClr>
                </a:solidFill>
              </a:ln>
            </c:spPr>
          </c:marker>
          <c:cat>
            <c:numRef>
              <c:f>'A.4 Penicillins'!$C$4:$G$4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'A.4 Penicillins'!$C$7:$G$7</c:f>
              <c:numCache>
                <c:formatCode>0.000</c:formatCode>
                <c:ptCount val="5"/>
                <c:pt idx="0">
                  <c:v>1.8544971028087822</c:v>
                </c:pt>
                <c:pt idx="1">
                  <c:v>1.8479175804918184</c:v>
                </c:pt>
                <c:pt idx="2">
                  <c:v>1.8497865493884289</c:v>
                </c:pt>
                <c:pt idx="3">
                  <c:v>1.7952001969444962</c:v>
                </c:pt>
                <c:pt idx="4">
                  <c:v>1.6533699070954477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D6-43B5-8672-9013B2EC9F01}"/>
            </c:ext>
          </c:extLst>
        </c:ser>
        <c:ser>
          <c:idx val="4"/>
          <c:order val="3"/>
          <c:tx>
            <c:strRef>
              <c:f>'A.4 Penicillins'!$B$8</c:f>
              <c:strCache>
                <c:ptCount val="1"/>
                <c:pt idx="0">
                  <c:v>Phenoxymethylpenicillin</c:v>
                </c:pt>
              </c:strCache>
            </c:strRef>
          </c:tx>
          <c:spPr>
            <a:ln>
              <a:solidFill>
                <a:srgbClr val="A4AEB5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A4AEB5"/>
                </a:solidFill>
              </a:ln>
            </c:spPr>
          </c:marker>
          <c:cat>
            <c:numRef>
              <c:f>'A.4 Penicillins'!$C$4:$G$4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'A.4 Penicillins'!$C$8:$G$8</c:f>
              <c:numCache>
                <c:formatCode>0.000</c:formatCode>
                <c:ptCount val="5"/>
                <c:pt idx="0">
                  <c:v>0.84531725980722716</c:v>
                </c:pt>
                <c:pt idx="1">
                  <c:v>0.8484664008340157</c:v>
                </c:pt>
                <c:pt idx="2">
                  <c:v>0.87373855109712517</c:v>
                </c:pt>
                <c:pt idx="3">
                  <c:v>0.82491811767129919</c:v>
                </c:pt>
                <c:pt idx="4">
                  <c:v>0.67521651048760178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D6-43B5-8672-9013B2EC9F01}"/>
            </c:ext>
          </c:extLst>
        </c:ser>
        <c:ser>
          <c:idx val="5"/>
          <c:order val="4"/>
          <c:tx>
            <c:strRef>
              <c:f>'A.4 Penicillins'!$B$9</c:f>
              <c:strCache>
                <c:ptCount val="1"/>
                <c:pt idx="0">
                  <c:v>Piperacillin/tazobactam </c:v>
                </c:pt>
              </c:strCache>
            </c:strRef>
          </c:tx>
          <c:spPr>
            <a:ln>
              <a:solidFill>
                <a:srgbClr val="E99949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E99949"/>
                </a:solidFill>
              </a:ln>
            </c:spPr>
          </c:marker>
          <c:cat>
            <c:numRef>
              <c:f>'A.4 Penicillins'!$C$4:$G$4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'A.4 Penicillins'!$C$9:$G$9</c:f>
              <c:numCache>
                <c:formatCode>0.000</c:formatCode>
                <c:ptCount val="5"/>
                <c:pt idx="0">
                  <c:v>0.10505404790403938</c:v>
                </c:pt>
                <c:pt idx="1">
                  <c:v>6.5306646540113089E-2</c:v>
                </c:pt>
                <c:pt idx="2">
                  <c:v>6.9470864854325742E-2</c:v>
                </c:pt>
                <c:pt idx="3">
                  <c:v>7.7685545956164503E-2</c:v>
                </c:pt>
                <c:pt idx="4">
                  <c:v>7.328403398072858E-2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D6-43B5-8672-9013B2EC9F01}"/>
            </c:ext>
          </c:extLst>
        </c:ser>
        <c:ser>
          <c:idx val="6"/>
          <c:order val="5"/>
          <c:tx>
            <c:strRef>
              <c:f>'A.4 Penicillins'!$B$10</c:f>
              <c:strCache>
                <c:ptCount val="1"/>
                <c:pt idx="0">
                  <c:v>Pivmecillinam</c:v>
                </c:pt>
              </c:strCache>
            </c:strRef>
          </c:tx>
          <c:spPr>
            <a:ln>
              <a:solidFill>
                <a:srgbClr val="00A551"/>
              </a:solidFill>
            </a:ln>
          </c:spPr>
          <c:marker>
            <c:symbol val="circle"/>
            <c:size val="7"/>
            <c:spPr>
              <a:solidFill>
                <a:srgbClr val="00A551"/>
              </a:solidFill>
              <a:ln>
                <a:solidFill>
                  <a:srgbClr val="00A551"/>
                </a:solidFill>
              </a:ln>
            </c:spPr>
          </c:marker>
          <c:cat>
            <c:numRef>
              <c:f>'A.4 Penicillins'!$C$4:$G$4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'A.4 Penicillins'!$C$10:$G$10</c:f>
              <c:numCache>
                <c:formatCode>0.000</c:formatCode>
                <c:ptCount val="5"/>
                <c:pt idx="0">
                  <c:v>4.1367348336624588E-2</c:v>
                </c:pt>
                <c:pt idx="1">
                  <c:v>5.3545772074411246E-2</c:v>
                </c:pt>
                <c:pt idx="2">
                  <c:v>7.1205218161040307E-2</c:v>
                </c:pt>
                <c:pt idx="3">
                  <c:v>7.8792219430619426E-2</c:v>
                </c:pt>
                <c:pt idx="4">
                  <c:v>8.8413666016450065E-2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0D6-43B5-8672-9013B2EC9F01}"/>
            </c:ext>
          </c:extLst>
        </c:ser>
        <c:ser>
          <c:idx val="7"/>
          <c:order val="6"/>
          <c:tx>
            <c:strRef>
              <c:f>'A.4 Penicillins'!$B$11</c:f>
              <c:strCache>
                <c:ptCount val="1"/>
                <c:pt idx="0">
                  <c:v>Temocillin</c:v>
                </c:pt>
              </c:strCache>
            </c:strRef>
          </c:tx>
          <c:spPr>
            <a:ln>
              <a:solidFill>
                <a:srgbClr val="8CB8C6"/>
              </a:solidFill>
            </a:ln>
          </c:spPr>
          <c:marker>
            <c:symbol val="plus"/>
            <c:size val="7"/>
            <c:spPr>
              <a:noFill/>
              <a:ln>
                <a:solidFill>
                  <a:srgbClr val="8CB8C6"/>
                </a:solidFill>
              </a:ln>
            </c:spPr>
          </c:marker>
          <c:cat>
            <c:numRef>
              <c:f>'A.4 Penicillins'!$C$4:$G$4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'A.4 Penicillins'!$C$11:$G$11</c:f>
              <c:numCache>
                <c:formatCode>0.000</c:formatCode>
                <c:ptCount val="5"/>
                <c:pt idx="0">
                  <c:v>1.9072989071453605E-3</c:v>
                </c:pt>
                <c:pt idx="1">
                  <c:v>3.575622010353996E-3</c:v>
                </c:pt>
                <c:pt idx="2">
                  <c:v>3.5972052083366179E-3</c:v>
                </c:pt>
                <c:pt idx="3">
                  <c:v>3.3671813212663437E-3</c:v>
                </c:pt>
                <c:pt idx="4">
                  <c:v>2.3453592713975624E-3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0D6-43B5-8672-9013B2EC9F01}"/>
            </c:ext>
          </c:extLst>
        </c:ser>
        <c:ser>
          <c:idx val="0"/>
          <c:order val="7"/>
          <c:tx>
            <c:strRef>
              <c:f>'A.4 Penicillins'!$B$13</c:f>
              <c:strCache>
                <c:ptCount val="1"/>
                <c:pt idx="0">
                  <c:v>Penicillins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x"/>
            <c:size val="5"/>
            <c:spPr>
              <a:noFill/>
              <a:ln w="19050">
                <a:solidFill>
                  <a:schemeClr val="tx1"/>
                </a:solidFill>
              </a:ln>
            </c:spPr>
          </c:marker>
          <c:val>
            <c:numRef>
              <c:f>'A.4 Penicillins'!$C$13:$G$13</c:f>
              <c:numCache>
                <c:formatCode>0.000</c:formatCode>
                <c:ptCount val="5"/>
                <c:pt idx="0">
                  <c:v>7.4373816911012334</c:v>
                </c:pt>
                <c:pt idx="1">
                  <c:v>7.1927478389445625</c:v>
                </c:pt>
                <c:pt idx="2">
                  <c:v>7.0078362543313126</c:v>
                </c:pt>
                <c:pt idx="3">
                  <c:v>6.816830242902129</c:v>
                </c:pt>
                <c:pt idx="4">
                  <c:v>5.7367580520223633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0D6-43B5-8672-9013B2EC9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19488"/>
        <c:axId val="123130240"/>
      </c:lineChart>
      <c:catAx>
        <c:axId val="123119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3130240"/>
        <c:crosses val="autoZero"/>
        <c:auto val="1"/>
        <c:lblAlgn val="ctr"/>
        <c:lblOffset val="100"/>
        <c:noMultiLvlLbl val="0"/>
      </c:catAx>
      <c:valAx>
        <c:axId val="123130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inhabitants per day</a:t>
                </a:r>
              </a:p>
            </c:rich>
          </c:tx>
          <c:layout>
            <c:manualLayout>
              <c:xMode val="edge"/>
              <c:yMode val="edge"/>
              <c:x val="7.5329555684630735E-3"/>
              <c:y val="9.201660850450824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23119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349204833684366"/>
          <c:y val="0.78639436562665121"/>
          <c:w val="0.74946675746768798"/>
          <c:h val="0.2005816196797989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997776146955511E-2"/>
          <c:y val="3.4632038924726015E-2"/>
          <c:w val="0.88605307382400256"/>
          <c:h val="0.69725687920834056"/>
        </c:manualLayout>
      </c:layout>
      <c:lineChart>
        <c:grouping val="standard"/>
        <c:varyColors val="0"/>
        <c:ser>
          <c:idx val="1"/>
          <c:order val="0"/>
          <c:tx>
            <c:strRef>
              <c:f>'A.4 Penicillins'!$B$5</c:f>
              <c:strCache>
                <c:ptCount val="1"/>
                <c:pt idx="0">
                  <c:v>Amoxicillin</c:v>
                </c:pt>
              </c:strCache>
            </c:strRef>
          </c:tx>
          <c:spPr>
            <a:ln>
              <a:solidFill>
                <a:srgbClr val="FFB81C"/>
              </a:solidFill>
              <a:prstDash val="sysDot"/>
            </a:ln>
          </c:spPr>
          <c:marker>
            <c:symbol val="diamond"/>
            <c:size val="7"/>
            <c:spPr>
              <a:solidFill>
                <a:srgbClr val="FFB81C"/>
              </a:solidFill>
              <a:ln>
                <a:solidFill>
                  <a:srgbClr val="FFB81C"/>
                </a:solidFill>
                <a:prstDash val="solid"/>
              </a:ln>
            </c:spPr>
          </c:marker>
          <c:cat>
            <c:numRef>
              <c:f>'A.4 Penicillins'!$C$4:$G$4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'A.4 Penicillins'!$C$5:$G$5</c:f>
              <c:numCache>
                <c:formatCode>0.000</c:formatCode>
                <c:ptCount val="5"/>
                <c:pt idx="0">
                  <c:v>3.5130474066116344</c:v>
                </c:pt>
                <c:pt idx="1">
                  <c:v>3.3031504657551647</c:v>
                </c:pt>
                <c:pt idx="2">
                  <c:v>3.0576906147919516</c:v>
                </c:pt>
                <c:pt idx="3">
                  <c:v>2.9760742298369118</c:v>
                </c:pt>
                <c:pt idx="4">
                  <c:v>2.2952866735961521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67-4598-9B91-B0A04838AE7C}"/>
            </c:ext>
          </c:extLst>
        </c:ser>
        <c:ser>
          <c:idx val="2"/>
          <c:order val="1"/>
          <c:tx>
            <c:strRef>
              <c:f>'A.4 Penicillins'!$B$6</c:f>
              <c:strCache>
                <c:ptCount val="1"/>
                <c:pt idx="0">
                  <c:v>Co-amoxiclav </c:v>
                </c:pt>
              </c:strCache>
            </c:strRef>
          </c:tx>
          <c:spPr>
            <a:ln>
              <a:solidFill>
                <a:srgbClr val="E40046"/>
              </a:solidFill>
              <a:prstDash val="dashDot"/>
            </a:ln>
          </c:spPr>
          <c:marker>
            <c:symbol val="x"/>
            <c:size val="7"/>
            <c:spPr>
              <a:noFill/>
              <a:ln w="19050">
                <a:solidFill>
                  <a:srgbClr val="E40046"/>
                </a:solidFill>
                <a:prstDash val="solid"/>
              </a:ln>
            </c:spPr>
          </c:marker>
          <c:cat>
            <c:numRef>
              <c:f>'A.4 Penicillins'!$C$4:$G$4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'A.4 Penicillins'!$C$6:$G$6</c:f>
              <c:numCache>
                <c:formatCode>0.000</c:formatCode>
                <c:ptCount val="5"/>
                <c:pt idx="0">
                  <c:v>1.0292911142227501</c:v>
                </c:pt>
                <c:pt idx="1">
                  <c:v>1.0280623500033279</c:v>
                </c:pt>
                <c:pt idx="2">
                  <c:v>1.0419421044757531</c:v>
                </c:pt>
                <c:pt idx="3">
                  <c:v>1.0245703449568326</c:v>
                </c:pt>
                <c:pt idx="4">
                  <c:v>0.92289096708217522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67-4598-9B91-B0A04838AE7C}"/>
            </c:ext>
          </c:extLst>
        </c:ser>
        <c:ser>
          <c:idx val="3"/>
          <c:order val="2"/>
          <c:tx>
            <c:strRef>
              <c:f>'A.4 Penicillins'!$B$7</c:f>
              <c:strCache>
                <c:ptCount val="1"/>
                <c:pt idx="0">
                  <c:v>Flucloxacillin</c:v>
                </c:pt>
              </c:strCache>
            </c:strRef>
          </c:tx>
          <c:spPr>
            <a:ln>
              <a:solidFill>
                <a:srgbClr val="003B5C"/>
              </a:solidFill>
              <a:prstDash val="dash"/>
            </a:ln>
          </c:spPr>
          <c:marker>
            <c:symbol val="triangle"/>
            <c:size val="7"/>
            <c:spPr>
              <a:solidFill>
                <a:srgbClr val="003B5C"/>
              </a:solidFill>
              <a:ln>
                <a:solidFill>
                  <a:srgbClr val="003B5C"/>
                </a:solidFill>
                <a:prstDash val="solid"/>
              </a:ln>
            </c:spPr>
          </c:marker>
          <c:cat>
            <c:numRef>
              <c:f>'A.4 Penicillins'!$C$4:$G$4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'A.4 Penicillins'!$C$7:$G$7</c:f>
              <c:numCache>
                <c:formatCode>0.000</c:formatCode>
                <c:ptCount val="5"/>
                <c:pt idx="0">
                  <c:v>1.8544971028087822</c:v>
                </c:pt>
                <c:pt idx="1">
                  <c:v>1.8479175804918184</c:v>
                </c:pt>
                <c:pt idx="2">
                  <c:v>1.8497865493884289</c:v>
                </c:pt>
                <c:pt idx="3">
                  <c:v>1.7952001969444962</c:v>
                </c:pt>
                <c:pt idx="4">
                  <c:v>1.6533699070954477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67-4598-9B91-B0A04838AE7C}"/>
            </c:ext>
          </c:extLst>
        </c:ser>
        <c:ser>
          <c:idx val="4"/>
          <c:order val="3"/>
          <c:tx>
            <c:strRef>
              <c:f>'A.4 Penicillins'!$B$8</c:f>
              <c:strCache>
                <c:ptCount val="1"/>
                <c:pt idx="0">
                  <c:v>Phenoxymethylpenicillin</c:v>
                </c:pt>
              </c:strCache>
            </c:strRef>
          </c:tx>
          <c:spPr>
            <a:ln>
              <a:solidFill>
                <a:srgbClr val="00AB8E"/>
              </a:solidFill>
              <a:prstDash val="lgDash"/>
            </a:ln>
          </c:spPr>
          <c:marker>
            <c:symbol val="circle"/>
            <c:size val="7"/>
            <c:spPr>
              <a:solidFill>
                <a:srgbClr val="00AB8E"/>
              </a:solidFill>
              <a:ln>
                <a:solidFill>
                  <a:srgbClr val="00AB8E"/>
                </a:solidFill>
                <a:prstDash val="solid"/>
              </a:ln>
            </c:spPr>
          </c:marker>
          <c:cat>
            <c:numRef>
              <c:f>'A.4 Penicillins'!$C$4:$G$4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'A.4 Penicillins'!$C$8:$G$8</c:f>
              <c:numCache>
                <c:formatCode>0.000</c:formatCode>
                <c:ptCount val="5"/>
                <c:pt idx="0">
                  <c:v>0.84531725980722716</c:v>
                </c:pt>
                <c:pt idx="1">
                  <c:v>0.8484664008340157</c:v>
                </c:pt>
                <c:pt idx="2">
                  <c:v>0.87373855109712517</c:v>
                </c:pt>
                <c:pt idx="3">
                  <c:v>0.82491811767129919</c:v>
                </c:pt>
                <c:pt idx="4">
                  <c:v>0.67521651048760178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67-4598-9B91-B0A04838AE7C}"/>
            </c:ext>
          </c:extLst>
        </c:ser>
        <c:ser>
          <c:idx val="5"/>
          <c:order val="4"/>
          <c:tx>
            <c:strRef>
              <c:f>'A.4 Penicillins'!$B$9</c:f>
              <c:strCache>
                <c:ptCount val="1"/>
                <c:pt idx="0">
                  <c:v>Piperacillin/tazobactam </c:v>
                </c:pt>
              </c:strCache>
            </c:strRef>
          </c:tx>
          <c:spPr>
            <a:ln>
              <a:solidFill>
                <a:srgbClr val="84BD00"/>
              </a:solidFill>
              <a:prstDash val="lgDashDot"/>
            </a:ln>
          </c:spPr>
          <c:marker>
            <c:symbol val="triangle"/>
            <c:size val="7"/>
            <c:spPr>
              <a:solidFill>
                <a:srgbClr val="84BD00"/>
              </a:solidFill>
              <a:ln>
                <a:solidFill>
                  <a:srgbClr val="84BD00"/>
                </a:solidFill>
                <a:prstDash val="lgDashDot"/>
              </a:ln>
            </c:spPr>
          </c:marker>
          <c:cat>
            <c:numRef>
              <c:f>'A.4 Penicillins'!$C$4:$G$4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'A.4 Penicillins'!$C$9:$G$9</c:f>
              <c:numCache>
                <c:formatCode>0.000</c:formatCode>
                <c:ptCount val="5"/>
                <c:pt idx="0">
                  <c:v>0.10505404790403938</c:v>
                </c:pt>
                <c:pt idx="1">
                  <c:v>6.5306646540113089E-2</c:v>
                </c:pt>
                <c:pt idx="2">
                  <c:v>6.9470864854325742E-2</c:v>
                </c:pt>
                <c:pt idx="3">
                  <c:v>7.7685545956164503E-2</c:v>
                </c:pt>
                <c:pt idx="4">
                  <c:v>7.328403398072858E-2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67-4598-9B91-B0A04838AE7C}"/>
            </c:ext>
          </c:extLst>
        </c:ser>
        <c:ser>
          <c:idx val="6"/>
          <c:order val="5"/>
          <c:tx>
            <c:strRef>
              <c:f>'A.4 Penicillins'!$B$10</c:f>
              <c:strCache>
                <c:ptCount val="1"/>
                <c:pt idx="0">
                  <c:v>Pivmecillinam</c:v>
                </c:pt>
              </c:strCache>
            </c:strRef>
          </c:tx>
          <c:spPr>
            <a:ln>
              <a:solidFill>
                <a:srgbClr val="007C91"/>
              </a:solidFill>
            </a:ln>
          </c:spPr>
          <c:marker>
            <c:symbol val="diamond"/>
            <c:size val="7"/>
            <c:spPr>
              <a:solidFill>
                <a:srgbClr val="007C91"/>
              </a:solidFill>
              <a:ln>
                <a:solidFill>
                  <a:srgbClr val="007C91"/>
                </a:solidFill>
              </a:ln>
            </c:spPr>
          </c:marker>
          <c:cat>
            <c:numRef>
              <c:f>'A.4 Penicillins'!$C$4:$G$4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'A.4 Penicillins'!$C$10:$G$10</c:f>
              <c:numCache>
                <c:formatCode>0.000</c:formatCode>
                <c:ptCount val="5"/>
                <c:pt idx="0">
                  <c:v>4.1367348336624588E-2</c:v>
                </c:pt>
                <c:pt idx="1">
                  <c:v>5.3545772074411246E-2</c:v>
                </c:pt>
                <c:pt idx="2">
                  <c:v>7.1205218161040307E-2</c:v>
                </c:pt>
                <c:pt idx="3">
                  <c:v>7.8792219430619426E-2</c:v>
                </c:pt>
                <c:pt idx="4">
                  <c:v>8.8413666016450065E-2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067-4598-9B91-B0A04838AE7C}"/>
            </c:ext>
          </c:extLst>
        </c:ser>
        <c:ser>
          <c:idx val="7"/>
          <c:order val="6"/>
          <c:tx>
            <c:strRef>
              <c:f>'A.4 Penicillins'!$B$11</c:f>
              <c:strCache>
                <c:ptCount val="1"/>
                <c:pt idx="0">
                  <c:v>Temocillin</c:v>
                </c:pt>
              </c:strCache>
            </c:strRef>
          </c:tx>
          <c:spPr>
            <a:ln>
              <a:solidFill>
                <a:srgbClr val="8A1B61"/>
              </a:solidFill>
              <a:prstDash val="lgDashDotDot"/>
            </a:ln>
          </c:spPr>
          <c:marker>
            <c:symbol val="circle"/>
            <c:size val="7"/>
            <c:spPr>
              <a:solidFill>
                <a:srgbClr val="8A1B61"/>
              </a:solidFill>
              <a:ln>
                <a:solidFill>
                  <a:srgbClr val="8A1B61"/>
                </a:solidFill>
                <a:prstDash val="lgDashDotDot"/>
              </a:ln>
            </c:spPr>
          </c:marker>
          <c:cat>
            <c:numRef>
              <c:f>'A.4 Penicillins'!$C$4:$G$4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'A.4 Penicillins'!$C$11:$G$11</c:f>
              <c:numCache>
                <c:formatCode>0.000</c:formatCode>
                <c:ptCount val="5"/>
                <c:pt idx="0">
                  <c:v>1.9072989071453605E-3</c:v>
                </c:pt>
                <c:pt idx="1">
                  <c:v>3.575622010353996E-3</c:v>
                </c:pt>
                <c:pt idx="2">
                  <c:v>3.5972052083366179E-3</c:v>
                </c:pt>
                <c:pt idx="3">
                  <c:v>3.3671813212663437E-3</c:v>
                </c:pt>
                <c:pt idx="4">
                  <c:v>2.3453592713975624E-3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067-4598-9B91-B0A04838AE7C}"/>
            </c:ext>
          </c:extLst>
        </c:ser>
        <c:ser>
          <c:idx val="0"/>
          <c:order val="7"/>
          <c:tx>
            <c:v>Total penicillins</c:v>
          </c:tx>
          <c:spPr>
            <a:ln>
              <a:solidFill>
                <a:srgbClr val="582C83"/>
              </a:solidFill>
              <a:prstDash val="sysDash"/>
            </a:ln>
          </c:spPr>
          <c:marker>
            <c:symbol val="x"/>
            <c:size val="7"/>
            <c:spPr>
              <a:solidFill>
                <a:srgbClr val="582C83"/>
              </a:solidFill>
              <a:ln w="19050">
                <a:solidFill>
                  <a:srgbClr val="582C83"/>
                </a:solidFill>
              </a:ln>
            </c:spPr>
          </c:marker>
          <c:val>
            <c:numRef>
              <c:f>'A.4 Penicillins'!$C$13:$G$13</c:f>
              <c:numCache>
                <c:formatCode>0.000</c:formatCode>
                <c:ptCount val="5"/>
                <c:pt idx="0">
                  <c:v>7.4373816911012334</c:v>
                </c:pt>
                <c:pt idx="1">
                  <c:v>7.1927478389445625</c:v>
                </c:pt>
                <c:pt idx="2">
                  <c:v>7.0078362543313126</c:v>
                </c:pt>
                <c:pt idx="3">
                  <c:v>6.816830242902129</c:v>
                </c:pt>
                <c:pt idx="4">
                  <c:v>5.7367580520223633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067-4598-9B91-B0A04838A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19488"/>
        <c:axId val="123130240"/>
      </c:lineChart>
      <c:catAx>
        <c:axId val="123119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3130240"/>
        <c:crosses val="autoZero"/>
        <c:auto val="1"/>
        <c:lblAlgn val="ctr"/>
        <c:lblOffset val="100"/>
        <c:noMultiLvlLbl val="0"/>
      </c:catAx>
      <c:valAx>
        <c:axId val="123130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inhabitants per day</a:t>
                </a:r>
              </a:p>
            </c:rich>
          </c:tx>
          <c:layout>
            <c:manualLayout>
              <c:xMode val="edge"/>
              <c:yMode val="edge"/>
              <c:x val="0"/>
              <c:y val="9.2016549727891209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23119488"/>
        <c:crosses val="autoZero"/>
        <c:crossBetween val="between"/>
      </c:valAx>
      <c:spPr>
        <a:ln>
          <a:prstDash val="dash"/>
        </a:ln>
      </c:spPr>
    </c:plotArea>
    <c:legend>
      <c:legendPos val="b"/>
      <c:layout>
        <c:manualLayout>
          <c:xMode val="edge"/>
          <c:yMode val="edge"/>
          <c:x val="5.0488733575885104E-2"/>
          <c:y val="0.85933253398847231"/>
          <c:w val="0.89981830624875636"/>
          <c:h val="0.1276432614210117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997785579292048E-2"/>
          <c:y val="4.7225507624626378E-2"/>
          <c:w val="0.88605307382400256"/>
          <c:h val="0.70751222719212503"/>
        </c:manualLayout>
      </c:layout>
      <c:lineChart>
        <c:grouping val="standard"/>
        <c:varyColors val="0"/>
        <c:ser>
          <c:idx val="2"/>
          <c:order val="0"/>
          <c:tx>
            <c:strRef>
              <c:f>'A.5 Cephalosporins'!$B$6</c:f>
              <c:strCache>
                <c:ptCount val="1"/>
                <c:pt idx="0">
                  <c:v>Cefaclor</c:v>
                </c:pt>
              </c:strCache>
            </c:strRef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/>
                </a:solidFill>
              </a:ln>
            </c:spPr>
          </c:marker>
          <c:cat>
            <c:numRef>
              <c:f>'A.5 Cephalosporins'!$C$5:$G$5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'A.5 Cephalosporins'!$C$6:$G$6</c:f>
              <c:numCache>
                <c:formatCode>0.000</c:formatCode>
                <c:ptCount val="5"/>
                <c:pt idx="0">
                  <c:v>8.5213542218314231E-3</c:v>
                </c:pt>
                <c:pt idx="1">
                  <c:v>7.2497153418780158E-3</c:v>
                </c:pt>
                <c:pt idx="2">
                  <c:v>6.5368649501493792E-3</c:v>
                </c:pt>
                <c:pt idx="3">
                  <c:v>5.7400091480417359E-3</c:v>
                </c:pt>
                <c:pt idx="4">
                  <c:v>4.2748775757530666E-3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F0-47D3-8339-BF7A123A99E3}"/>
            </c:ext>
          </c:extLst>
        </c:ser>
        <c:ser>
          <c:idx val="3"/>
          <c:order val="1"/>
          <c:tx>
            <c:strRef>
              <c:f>'A.5 Cephalosporins'!$B$7</c:f>
              <c:strCache>
                <c:ptCount val="1"/>
                <c:pt idx="0">
                  <c:v>Cefalexin</c:v>
                </c:pt>
              </c:strCache>
            </c:strRef>
          </c:tx>
          <c:spPr>
            <a:ln>
              <a:solidFill>
                <a:srgbClr val="822433"/>
              </a:solidFill>
            </a:ln>
          </c:spPr>
          <c:marker>
            <c:symbol val="square"/>
            <c:size val="7"/>
            <c:spPr>
              <a:solidFill>
                <a:srgbClr val="822433"/>
              </a:solidFill>
              <a:ln>
                <a:solidFill>
                  <a:srgbClr val="822433">
                    <a:alpha val="60000"/>
                  </a:srgbClr>
                </a:solidFill>
              </a:ln>
            </c:spPr>
          </c:marker>
          <c:cat>
            <c:numRef>
              <c:f>'A.5 Cephalosporins'!$C$5:$G$5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'A.5 Cephalosporins'!$C$7:$G$7</c:f>
              <c:numCache>
                <c:formatCode>0.000</c:formatCode>
                <c:ptCount val="5"/>
                <c:pt idx="0">
                  <c:v>0.21063969366752144</c:v>
                </c:pt>
                <c:pt idx="1">
                  <c:v>0.19838591774624298</c:v>
                </c:pt>
                <c:pt idx="2">
                  <c:v>0.18645277281410499</c:v>
                </c:pt>
                <c:pt idx="3">
                  <c:v>0.18501766761351846</c:v>
                </c:pt>
                <c:pt idx="4">
                  <c:v>0.19338812051804899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F0-47D3-8339-BF7A123A99E3}"/>
            </c:ext>
          </c:extLst>
        </c:ser>
        <c:ser>
          <c:idx val="0"/>
          <c:order val="2"/>
          <c:tx>
            <c:strRef>
              <c:f>'A.5 Cephalosporins'!$B$8</c:f>
              <c:strCache>
                <c:ptCount val="1"/>
                <c:pt idx="0">
                  <c:v>Cefotaxime</c:v>
                </c:pt>
              </c:strCache>
            </c:strRef>
          </c:tx>
          <c:spPr>
            <a:ln>
              <a:solidFill>
                <a:srgbClr val="00549F"/>
              </a:solidFill>
            </a:ln>
          </c:spPr>
          <c:marker>
            <c:symbol val="triangle"/>
            <c:size val="7"/>
            <c:spPr>
              <a:solidFill>
                <a:srgbClr val="00549F"/>
              </a:solidFill>
              <a:ln>
                <a:solidFill>
                  <a:srgbClr val="00549F"/>
                </a:solidFill>
              </a:ln>
            </c:spPr>
          </c:marker>
          <c:cat>
            <c:numRef>
              <c:f>'A.5 Cephalosporins'!$C$5:$G$5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'A.5 Cephalosporins'!$C$8:$G$8</c:f>
              <c:numCache>
                <c:formatCode>0.000</c:formatCode>
                <c:ptCount val="5"/>
                <c:pt idx="0">
                  <c:v>1.6717627184883455E-2</c:v>
                </c:pt>
                <c:pt idx="1">
                  <c:v>1.7476653031310629E-2</c:v>
                </c:pt>
                <c:pt idx="2">
                  <c:v>1.8585612815373409E-2</c:v>
                </c:pt>
                <c:pt idx="3">
                  <c:v>1.7735575535382964E-2</c:v>
                </c:pt>
                <c:pt idx="4">
                  <c:v>1.6346182038756929E-2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F0-47D3-8339-BF7A123A99E3}"/>
            </c:ext>
          </c:extLst>
        </c:ser>
        <c:ser>
          <c:idx val="4"/>
          <c:order val="3"/>
          <c:tx>
            <c:strRef>
              <c:f>'A.5 Cephalosporins'!$B$9</c:f>
              <c:strCache>
                <c:ptCount val="1"/>
                <c:pt idx="0">
                  <c:v>Cefradine</c:v>
                </c:pt>
              </c:strCache>
            </c:strRef>
          </c:tx>
          <c:spPr>
            <a:ln>
              <a:solidFill>
                <a:srgbClr val="A4AEB5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A4AEB5"/>
                </a:solidFill>
              </a:ln>
            </c:spPr>
          </c:marker>
          <c:cat>
            <c:numRef>
              <c:f>'A.5 Cephalosporins'!$C$5:$G$5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'A.5 Cephalosporins'!$C$9:$G$9</c:f>
              <c:numCache>
                <c:formatCode>0.000</c:formatCode>
                <c:ptCount val="5"/>
                <c:pt idx="0">
                  <c:v>1.5653369813582785E-2</c:v>
                </c:pt>
                <c:pt idx="1">
                  <c:v>1.2870448788969924E-2</c:v>
                </c:pt>
                <c:pt idx="2">
                  <c:v>1.0893678605697232E-2</c:v>
                </c:pt>
                <c:pt idx="3">
                  <c:v>9.2967370785750347E-3</c:v>
                </c:pt>
                <c:pt idx="4">
                  <c:v>8.4634119507880357E-3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F0-47D3-8339-BF7A123A99E3}"/>
            </c:ext>
          </c:extLst>
        </c:ser>
        <c:ser>
          <c:idx val="5"/>
          <c:order val="4"/>
          <c:tx>
            <c:strRef>
              <c:f>'A.5 Cephalosporins'!$B$10</c:f>
              <c:strCache>
                <c:ptCount val="1"/>
                <c:pt idx="0">
                  <c:v>Ceftazidime</c:v>
                </c:pt>
              </c:strCache>
            </c:strRef>
          </c:tx>
          <c:spPr>
            <a:ln>
              <a:solidFill>
                <a:srgbClr val="E99949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E99949"/>
                </a:solidFill>
              </a:ln>
            </c:spPr>
          </c:marker>
          <c:cat>
            <c:numRef>
              <c:f>'A.5 Cephalosporins'!$C$5:$G$5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'A.5 Cephalosporins'!$C$10:$G$10</c:f>
              <c:numCache>
                <c:formatCode>0.000</c:formatCode>
                <c:ptCount val="5"/>
                <c:pt idx="0">
                  <c:v>1.1272046122877329E-2</c:v>
                </c:pt>
                <c:pt idx="1">
                  <c:v>1.5161422954873445E-2</c:v>
                </c:pt>
                <c:pt idx="2">
                  <c:v>1.4401441432451499E-2</c:v>
                </c:pt>
                <c:pt idx="3">
                  <c:v>1.4182804922561611E-2</c:v>
                </c:pt>
                <c:pt idx="4">
                  <c:v>9.7127207720933417E-3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F0-47D3-8339-BF7A123A99E3}"/>
            </c:ext>
          </c:extLst>
        </c:ser>
        <c:ser>
          <c:idx val="6"/>
          <c:order val="5"/>
          <c:tx>
            <c:strRef>
              <c:f>'A.5 Cephalosporins'!$B$11</c:f>
              <c:strCache>
                <c:ptCount val="1"/>
                <c:pt idx="0">
                  <c:v>Ceftriaxone</c:v>
                </c:pt>
              </c:strCache>
            </c:strRef>
          </c:tx>
          <c:spPr>
            <a:ln>
              <a:solidFill>
                <a:srgbClr val="00A551"/>
              </a:solidFill>
            </a:ln>
          </c:spPr>
          <c:marker>
            <c:symbol val="circle"/>
            <c:size val="7"/>
            <c:spPr>
              <a:solidFill>
                <a:srgbClr val="00A551"/>
              </a:solidFill>
              <a:ln>
                <a:solidFill>
                  <a:srgbClr val="00A551"/>
                </a:solidFill>
              </a:ln>
            </c:spPr>
          </c:marker>
          <c:cat>
            <c:numRef>
              <c:f>'A.5 Cephalosporins'!$C$5:$G$5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'A.5 Cephalosporins'!$C$11:$G$11</c:f>
              <c:numCache>
                <c:formatCode>0.000</c:formatCode>
                <c:ptCount val="5"/>
                <c:pt idx="0">
                  <c:v>3.3333804430318636E-2</c:v>
                </c:pt>
                <c:pt idx="1">
                  <c:v>3.9918216049853683E-2</c:v>
                </c:pt>
                <c:pt idx="2">
                  <c:v>4.4201455529531586E-2</c:v>
                </c:pt>
                <c:pt idx="3">
                  <c:v>4.4575113779938391E-2</c:v>
                </c:pt>
                <c:pt idx="4">
                  <c:v>4.1983329731613228E-2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9F0-47D3-8339-BF7A123A99E3}"/>
            </c:ext>
          </c:extLst>
        </c:ser>
        <c:ser>
          <c:idx val="7"/>
          <c:order val="6"/>
          <c:tx>
            <c:strRef>
              <c:f>'A.5 Cephalosporins'!$B$12</c:f>
              <c:strCache>
                <c:ptCount val="1"/>
                <c:pt idx="0">
                  <c:v>Cefuroxime</c:v>
                </c:pt>
              </c:strCache>
            </c:strRef>
          </c:tx>
          <c:spPr>
            <a:ln>
              <a:solidFill>
                <a:srgbClr val="8CB8C6"/>
              </a:solidFill>
            </a:ln>
          </c:spPr>
          <c:marker>
            <c:symbol val="plus"/>
            <c:size val="7"/>
            <c:spPr>
              <a:noFill/>
              <a:ln>
                <a:solidFill>
                  <a:srgbClr val="8CB8C6"/>
                </a:solidFill>
              </a:ln>
            </c:spPr>
          </c:marker>
          <c:cat>
            <c:numRef>
              <c:f>'A.5 Cephalosporins'!$C$5:$G$5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'A.5 Cephalosporins'!$C$12:$G$12</c:f>
              <c:numCache>
                <c:formatCode>0.000</c:formatCode>
                <c:ptCount val="5"/>
                <c:pt idx="0">
                  <c:v>3.1179348382734923E-2</c:v>
                </c:pt>
                <c:pt idx="1">
                  <c:v>3.684848139940855E-2</c:v>
                </c:pt>
                <c:pt idx="2">
                  <c:v>3.7401003356633267E-2</c:v>
                </c:pt>
                <c:pt idx="3">
                  <c:v>3.7069506183744605E-2</c:v>
                </c:pt>
                <c:pt idx="4">
                  <c:v>3.0260876148924306E-2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9F0-47D3-8339-BF7A123A99E3}"/>
            </c:ext>
          </c:extLst>
        </c:ser>
        <c:ser>
          <c:idx val="1"/>
          <c:order val="7"/>
          <c:tx>
            <c:strRef>
              <c:f>'A.5 Cephalosporins'!$B$14</c:f>
              <c:strCache>
                <c:ptCount val="1"/>
                <c:pt idx="0">
                  <c:v>Cephalosporins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x"/>
            <c:size val="7"/>
            <c:spPr>
              <a:noFill/>
              <a:ln w="19050">
                <a:solidFill>
                  <a:schemeClr val="tx1"/>
                </a:solidFill>
              </a:ln>
            </c:spPr>
          </c:marker>
          <c:val>
            <c:numRef>
              <c:f>'A.5 Cephalosporins'!$C$14:$G$14</c:f>
              <c:numCache>
                <c:formatCode>0.000</c:formatCode>
                <c:ptCount val="5"/>
                <c:pt idx="0">
                  <c:v>0.33135430504026131</c:v>
                </c:pt>
                <c:pt idx="1">
                  <c:v>0.33157580273456749</c:v>
                </c:pt>
                <c:pt idx="2">
                  <c:v>0.32222501812203896</c:v>
                </c:pt>
                <c:pt idx="3">
                  <c:v>0.31607697473991825</c:v>
                </c:pt>
                <c:pt idx="4">
                  <c:v>0.30666944200484669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9F0-47D3-8339-BF7A123A9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3120"/>
      </c:lineChart>
      <c:catAx>
        <c:axId val="123170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3173120"/>
        <c:crosses val="autoZero"/>
        <c:auto val="1"/>
        <c:lblAlgn val="ctr"/>
        <c:lblOffset val="100"/>
        <c:noMultiLvlLbl val="0"/>
      </c:catAx>
      <c:valAx>
        <c:axId val="123173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inhabitants per day</a:t>
                </a:r>
              </a:p>
            </c:rich>
          </c:tx>
          <c:layout>
            <c:manualLayout>
              <c:xMode val="edge"/>
              <c:yMode val="edge"/>
              <c:x val="1.3172379020577191E-2"/>
              <c:y val="0.1392421161291346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23170816"/>
        <c:crosses val="autoZero"/>
        <c:crossBetween val="between"/>
        <c:majorUnit val="0.1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997776146955511E-2"/>
          <c:y val="3.4632038924726015E-2"/>
          <c:w val="0.88605307382400256"/>
          <c:h val="0.69725687920834056"/>
        </c:manualLayout>
      </c:layout>
      <c:lineChart>
        <c:grouping val="standard"/>
        <c:varyColors val="0"/>
        <c:ser>
          <c:idx val="1"/>
          <c:order val="0"/>
          <c:tx>
            <c:strRef>
              <c:f>'A.5 Cephalosporins'!$B$6</c:f>
              <c:strCache>
                <c:ptCount val="1"/>
                <c:pt idx="0">
                  <c:v>Cefaclor</c:v>
                </c:pt>
              </c:strCache>
            </c:strRef>
          </c:tx>
          <c:spPr>
            <a:ln>
              <a:solidFill>
                <a:srgbClr val="8A1B61"/>
              </a:solidFill>
              <a:prstDash val="lgDashDotDot"/>
            </a:ln>
          </c:spPr>
          <c:marker>
            <c:symbol val="diamond"/>
            <c:size val="7"/>
            <c:spPr>
              <a:solidFill>
                <a:srgbClr val="8A1B61"/>
              </a:solidFill>
              <a:ln>
                <a:solidFill>
                  <a:srgbClr val="8A1B61"/>
                </a:solidFill>
                <a:prstDash val="lgDashDotDot"/>
              </a:ln>
            </c:spPr>
          </c:marker>
          <c:cat>
            <c:numRef>
              <c:f>'A.5 Cephalosporins'!$C$5:$G$5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'A.5 Cephalosporins'!$C$6:$G$6</c:f>
              <c:numCache>
                <c:formatCode>0.000</c:formatCode>
                <c:ptCount val="5"/>
                <c:pt idx="0">
                  <c:v>8.5213542218314231E-3</c:v>
                </c:pt>
                <c:pt idx="1">
                  <c:v>7.2497153418780158E-3</c:v>
                </c:pt>
                <c:pt idx="2">
                  <c:v>6.5368649501493792E-3</c:v>
                </c:pt>
                <c:pt idx="3">
                  <c:v>5.7400091480417359E-3</c:v>
                </c:pt>
                <c:pt idx="4">
                  <c:v>4.2748775757530666E-3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67-4598-9B91-B0A04838AE7C}"/>
            </c:ext>
          </c:extLst>
        </c:ser>
        <c:ser>
          <c:idx val="2"/>
          <c:order val="1"/>
          <c:tx>
            <c:strRef>
              <c:f>'A.5 Cephalosporins'!$B$7</c:f>
              <c:strCache>
                <c:ptCount val="1"/>
                <c:pt idx="0">
                  <c:v>Cefalexin</c:v>
                </c:pt>
              </c:strCache>
            </c:strRef>
          </c:tx>
          <c:spPr>
            <a:ln>
              <a:solidFill>
                <a:srgbClr val="E40046"/>
              </a:solidFill>
              <a:prstDash val="dashDot"/>
            </a:ln>
          </c:spPr>
          <c:marker>
            <c:symbol val="x"/>
            <c:size val="7"/>
            <c:spPr>
              <a:noFill/>
              <a:ln w="19050">
                <a:solidFill>
                  <a:srgbClr val="E40046"/>
                </a:solidFill>
                <a:prstDash val="solid"/>
              </a:ln>
            </c:spPr>
          </c:marker>
          <c:cat>
            <c:numRef>
              <c:f>'A.5 Cephalosporins'!$C$5:$G$5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'A.5 Cephalosporins'!$C$7:$G$7</c:f>
              <c:numCache>
                <c:formatCode>0.000</c:formatCode>
                <c:ptCount val="5"/>
                <c:pt idx="0">
                  <c:v>0.21063969366752144</c:v>
                </c:pt>
                <c:pt idx="1">
                  <c:v>0.19838591774624298</c:v>
                </c:pt>
                <c:pt idx="2">
                  <c:v>0.18645277281410499</c:v>
                </c:pt>
                <c:pt idx="3">
                  <c:v>0.18501766761351846</c:v>
                </c:pt>
                <c:pt idx="4">
                  <c:v>0.19338812051804899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67-4598-9B91-B0A04838AE7C}"/>
            </c:ext>
          </c:extLst>
        </c:ser>
        <c:ser>
          <c:idx val="3"/>
          <c:order val="2"/>
          <c:tx>
            <c:strRef>
              <c:f>'A.5 Cephalosporins'!$B$8</c:f>
              <c:strCache>
                <c:ptCount val="1"/>
                <c:pt idx="0">
                  <c:v>Cefotaxime</c:v>
                </c:pt>
              </c:strCache>
            </c:strRef>
          </c:tx>
          <c:spPr>
            <a:ln>
              <a:solidFill>
                <a:srgbClr val="003B5C"/>
              </a:solidFill>
              <a:prstDash val="dash"/>
            </a:ln>
          </c:spPr>
          <c:marker>
            <c:symbol val="triangle"/>
            <c:size val="7"/>
            <c:spPr>
              <a:solidFill>
                <a:srgbClr val="003B5C"/>
              </a:solidFill>
              <a:ln>
                <a:solidFill>
                  <a:srgbClr val="003B5C"/>
                </a:solidFill>
                <a:prstDash val="solid"/>
              </a:ln>
            </c:spPr>
          </c:marker>
          <c:cat>
            <c:numRef>
              <c:f>'A.5 Cephalosporins'!$C$5:$G$5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'A.5 Cephalosporins'!$C$8:$G$8</c:f>
              <c:numCache>
                <c:formatCode>0.000</c:formatCode>
                <c:ptCount val="5"/>
                <c:pt idx="0">
                  <c:v>1.6717627184883455E-2</c:v>
                </c:pt>
                <c:pt idx="1">
                  <c:v>1.7476653031310629E-2</c:v>
                </c:pt>
                <c:pt idx="2">
                  <c:v>1.8585612815373409E-2</c:v>
                </c:pt>
                <c:pt idx="3">
                  <c:v>1.7735575535382964E-2</c:v>
                </c:pt>
                <c:pt idx="4">
                  <c:v>1.6346182038756929E-2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67-4598-9B91-B0A04838AE7C}"/>
            </c:ext>
          </c:extLst>
        </c:ser>
        <c:ser>
          <c:idx val="4"/>
          <c:order val="3"/>
          <c:tx>
            <c:strRef>
              <c:f>'A.5 Cephalosporins'!$B$9</c:f>
              <c:strCache>
                <c:ptCount val="1"/>
                <c:pt idx="0">
                  <c:v>Cefradine</c:v>
                </c:pt>
              </c:strCache>
            </c:strRef>
          </c:tx>
          <c:spPr>
            <a:ln>
              <a:solidFill>
                <a:srgbClr val="00AB8E"/>
              </a:solidFill>
              <a:prstDash val="lgDash"/>
            </a:ln>
          </c:spPr>
          <c:marker>
            <c:symbol val="circle"/>
            <c:size val="7"/>
            <c:spPr>
              <a:solidFill>
                <a:srgbClr val="00AB8E"/>
              </a:solidFill>
              <a:ln>
                <a:solidFill>
                  <a:srgbClr val="00AB8E"/>
                </a:solidFill>
                <a:prstDash val="lgDash"/>
              </a:ln>
            </c:spPr>
          </c:marker>
          <c:cat>
            <c:numRef>
              <c:f>'A.5 Cephalosporins'!$C$5:$G$5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'A.5 Cephalosporins'!$C$9:$G$9</c:f>
              <c:numCache>
                <c:formatCode>0.000</c:formatCode>
                <c:ptCount val="5"/>
                <c:pt idx="0">
                  <c:v>1.5653369813582785E-2</c:v>
                </c:pt>
                <c:pt idx="1">
                  <c:v>1.2870448788969924E-2</c:v>
                </c:pt>
                <c:pt idx="2">
                  <c:v>1.0893678605697232E-2</c:v>
                </c:pt>
                <c:pt idx="3">
                  <c:v>9.2967370785750347E-3</c:v>
                </c:pt>
                <c:pt idx="4">
                  <c:v>8.4634119507880357E-3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67-4598-9B91-B0A04838AE7C}"/>
            </c:ext>
          </c:extLst>
        </c:ser>
        <c:ser>
          <c:idx val="5"/>
          <c:order val="4"/>
          <c:tx>
            <c:strRef>
              <c:f>'A.5 Cephalosporins'!$B$10</c:f>
              <c:strCache>
                <c:ptCount val="1"/>
                <c:pt idx="0">
                  <c:v>Ceftazidime</c:v>
                </c:pt>
              </c:strCache>
            </c:strRef>
          </c:tx>
          <c:spPr>
            <a:ln>
              <a:solidFill>
                <a:srgbClr val="84BD00"/>
              </a:solidFill>
              <a:prstDash val="lgDashDot"/>
            </a:ln>
          </c:spPr>
          <c:marker>
            <c:symbol val="triangle"/>
            <c:size val="7"/>
            <c:spPr>
              <a:solidFill>
                <a:srgbClr val="84BD00"/>
              </a:solidFill>
              <a:ln>
                <a:solidFill>
                  <a:srgbClr val="84BD00"/>
                </a:solidFill>
                <a:prstDash val="lgDashDot"/>
              </a:ln>
            </c:spPr>
          </c:marker>
          <c:cat>
            <c:numRef>
              <c:f>'A.5 Cephalosporins'!$C$5:$G$5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'A.5 Cephalosporins'!$C$10:$G$10</c:f>
              <c:numCache>
                <c:formatCode>0.000</c:formatCode>
                <c:ptCount val="5"/>
                <c:pt idx="0">
                  <c:v>1.1272046122877329E-2</c:v>
                </c:pt>
                <c:pt idx="1">
                  <c:v>1.5161422954873445E-2</c:v>
                </c:pt>
                <c:pt idx="2">
                  <c:v>1.4401441432451499E-2</c:v>
                </c:pt>
                <c:pt idx="3">
                  <c:v>1.4182804922561611E-2</c:v>
                </c:pt>
                <c:pt idx="4">
                  <c:v>9.7127207720933417E-3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67-4598-9B91-B0A04838AE7C}"/>
            </c:ext>
          </c:extLst>
        </c:ser>
        <c:ser>
          <c:idx val="6"/>
          <c:order val="5"/>
          <c:tx>
            <c:strRef>
              <c:f>'A.5 Cephalosporins'!$B$11</c:f>
              <c:strCache>
                <c:ptCount val="1"/>
                <c:pt idx="0">
                  <c:v>Ceftriaxone</c:v>
                </c:pt>
              </c:strCache>
            </c:strRef>
          </c:tx>
          <c:spPr>
            <a:ln>
              <a:solidFill>
                <a:srgbClr val="007C91"/>
              </a:solidFill>
            </a:ln>
          </c:spPr>
          <c:marker>
            <c:symbol val="diamond"/>
            <c:size val="7"/>
            <c:spPr>
              <a:solidFill>
                <a:srgbClr val="007C91"/>
              </a:solidFill>
              <a:ln>
                <a:solidFill>
                  <a:srgbClr val="007C91"/>
                </a:solidFill>
              </a:ln>
            </c:spPr>
          </c:marker>
          <c:cat>
            <c:numRef>
              <c:f>'A.5 Cephalosporins'!$C$5:$G$5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'A.5 Cephalosporins'!$C$11:$G$11</c:f>
              <c:numCache>
                <c:formatCode>0.000</c:formatCode>
                <c:ptCount val="5"/>
                <c:pt idx="0">
                  <c:v>3.3333804430318636E-2</c:v>
                </c:pt>
                <c:pt idx="1">
                  <c:v>3.9918216049853683E-2</c:v>
                </c:pt>
                <c:pt idx="2">
                  <c:v>4.4201455529531586E-2</c:v>
                </c:pt>
                <c:pt idx="3">
                  <c:v>4.4575113779938391E-2</c:v>
                </c:pt>
                <c:pt idx="4">
                  <c:v>4.1983329731613228E-2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067-4598-9B91-B0A04838AE7C}"/>
            </c:ext>
          </c:extLst>
        </c:ser>
        <c:ser>
          <c:idx val="7"/>
          <c:order val="6"/>
          <c:tx>
            <c:strRef>
              <c:f>'A.5 Cephalosporins'!$B$12</c:f>
              <c:strCache>
                <c:ptCount val="1"/>
                <c:pt idx="0">
                  <c:v>Cefuroxime</c:v>
                </c:pt>
              </c:strCache>
            </c:strRef>
          </c:tx>
          <c:spPr>
            <a:ln>
              <a:solidFill>
                <a:srgbClr val="FFB81C"/>
              </a:solidFill>
              <a:prstDash val="sysDot"/>
            </a:ln>
          </c:spPr>
          <c:marker>
            <c:symbol val="circle"/>
            <c:size val="7"/>
            <c:spPr>
              <a:solidFill>
                <a:srgbClr val="FFB81C"/>
              </a:solidFill>
              <a:ln>
                <a:solidFill>
                  <a:srgbClr val="FFB81C"/>
                </a:solidFill>
                <a:prstDash val="solid"/>
              </a:ln>
            </c:spPr>
          </c:marker>
          <c:cat>
            <c:numRef>
              <c:f>'A.5 Cephalosporins'!$C$5:$G$5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'A.5 Cephalosporins'!$C$12:$G$12</c:f>
              <c:numCache>
                <c:formatCode>0.000</c:formatCode>
                <c:ptCount val="5"/>
                <c:pt idx="0">
                  <c:v>3.1179348382734923E-2</c:v>
                </c:pt>
                <c:pt idx="1">
                  <c:v>3.684848139940855E-2</c:v>
                </c:pt>
                <c:pt idx="2">
                  <c:v>3.7401003356633267E-2</c:v>
                </c:pt>
                <c:pt idx="3">
                  <c:v>3.7069506183744605E-2</c:v>
                </c:pt>
                <c:pt idx="4">
                  <c:v>3.0260876148924306E-2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067-4598-9B91-B0A04838AE7C}"/>
            </c:ext>
          </c:extLst>
        </c:ser>
        <c:ser>
          <c:idx val="0"/>
          <c:order val="7"/>
          <c:tx>
            <c:v>Total cephalosporins</c:v>
          </c:tx>
          <c:spPr>
            <a:ln>
              <a:solidFill>
                <a:srgbClr val="582C83"/>
              </a:solidFill>
              <a:prstDash val="sysDash"/>
            </a:ln>
          </c:spPr>
          <c:marker>
            <c:symbol val="x"/>
            <c:size val="7"/>
            <c:spPr>
              <a:solidFill>
                <a:srgbClr val="582C83"/>
              </a:solidFill>
              <a:ln w="19050">
                <a:solidFill>
                  <a:srgbClr val="582C83"/>
                </a:solidFill>
              </a:ln>
            </c:spPr>
          </c:marker>
          <c:val>
            <c:numRef>
              <c:f>'A.5 Cephalosporins'!$C$14:$G$14</c:f>
              <c:numCache>
                <c:formatCode>0.000</c:formatCode>
                <c:ptCount val="5"/>
                <c:pt idx="0">
                  <c:v>0.33135430504026131</c:v>
                </c:pt>
                <c:pt idx="1">
                  <c:v>0.33157580273456749</c:v>
                </c:pt>
                <c:pt idx="2">
                  <c:v>0.32222501812203896</c:v>
                </c:pt>
                <c:pt idx="3">
                  <c:v>0.31607697473991825</c:v>
                </c:pt>
                <c:pt idx="4">
                  <c:v>0.30666944200484669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067-4598-9B91-B0A04838A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19488"/>
        <c:axId val="123130240"/>
      </c:lineChart>
      <c:catAx>
        <c:axId val="123119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3130240"/>
        <c:crosses val="autoZero"/>
        <c:auto val="1"/>
        <c:lblAlgn val="ctr"/>
        <c:lblOffset val="100"/>
        <c:noMultiLvlLbl val="0"/>
      </c:catAx>
      <c:valAx>
        <c:axId val="123130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inhabitants per day</a:t>
                </a:r>
              </a:p>
            </c:rich>
          </c:tx>
          <c:layout>
            <c:manualLayout>
              <c:xMode val="edge"/>
              <c:yMode val="edge"/>
              <c:x val="0"/>
              <c:y val="9.2016549727891209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23119488"/>
        <c:crosses val="autoZero"/>
        <c:crossBetween val="between"/>
        <c:majorUnit val="0.1"/>
      </c:valAx>
      <c:spPr>
        <a:ln>
          <a:prstDash val="dash"/>
        </a:ln>
      </c:spPr>
    </c:plotArea>
    <c:legend>
      <c:legendPos val="b"/>
      <c:layout>
        <c:manualLayout>
          <c:xMode val="edge"/>
          <c:yMode val="edge"/>
          <c:x val="5.0488733575885104E-2"/>
          <c:y val="0.85933253398847231"/>
          <c:w val="0.89981830624875636"/>
          <c:h val="0.1276432614210117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97785579292048E-2"/>
          <c:y val="4.7225507624626378E-2"/>
          <c:w val="0.88605307382400256"/>
          <c:h val="0.70751222719212503"/>
        </c:manualLayout>
      </c:layout>
      <c:lineChart>
        <c:grouping val="standard"/>
        <c:varyColors val="0"/>
        <c:ser>
          <c:idx val="3"/>
          <c:order val="0"/>
          <c:tx>
            <c:strRef>
              <c:f>'A.6 Tetracyclines'!$B$6</c:f>
              <c:strCache>
                <c:ptCount val="1"/>
                <c:pt idx="0">
                  <c:v>Demeclocycline</c:v>
                </c:pt>
              </c:strCache>
            </c:strRef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>
                    <a:alpha val="60000"/>
                  </a:srgbClr>
                </a:solidFill>
              </a:ln>
            </c:spPr>
          </c:marker>
          <c:cat>
            <c:numRef>
              <c:f>'A.6 Tetracyclines'!$C$5:$G$5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'A.6 Tetracyclines'!$C$6:$G$6</c:f>
              <c:numCache>
                <c:formatCode>0.000</c:formatCode>
                <c:ptCount val="5"/>
                <c:pt idx="0">
                  <c:v>6.2497566403543203E-3</c:v>
                </c:pt>
                <c:pt idx="1">
                  <c:v>7.6304988953452835E-3</c:v>
                </c:pt>
                <c:pt idx="2">
                  <c:v>7.4948568759971579E-3</c:v>
                </c:pt>
                <c:pt idx="3">
                  <c:v>6.9512740427271069E-3</c:v>
                </c:pt>
                <c:pt idx="4">
                  <c:v>6.5415320345891814E-3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C5-4752-BD81-2D6608751FD5}"/>
            </c:ext>
          </c:extLst>
        </c:ser>
        <c:ser>
          <c:idx val="0"/>
          <c:order val="1"/>
          <c:tx>
            <c:strRef>
              <c:f>'A.6 Tetracyclines'!$B$7</c:f>
              <c:strCache>
                <c:ptCount val="1"/>
                <c:pt idx="0">
                  <c:v>Doxycycline</c:v>
                </c:pt>
              </c:strCache>
            </c:strRef>
          </c:tx>
          <c:spPr>
            <a:ln>
              <a:solidFill>
                <a:srgbClr val="822433"/>
              </a:solidFill>
            </a:ln>
          </c:spPr>
          <c:marker>
            <c:symbol val="x"/>
            <c:size val="7"/>
            <c:spPr>
              <a:solidFill>
                <a:srgbClr val="822433"/>
              </a:solidFill>
              <a:ln>
                <a:solidFill>
                  <a:srgbClr val="822433"/>
                </a:solidFill>
              </a:ln>
            </c:spPr>
          </c:marker>
          <c:cat>
            <c:numRef>
              <c:f>'A.6 Tetracyclines'!$C$5:$G$5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'A.6 Tetracyclines'!$C$7:$G$7</c:f>
              <c:numCache>
                <c:formatCode>0.000</c:formatCode>
                <c:ptCount val="5"/>
                <c:pt idx="0">
                  <c:v>2.299736019144234</c:v>
                </c:pt>
                <c:pt idx="1">
                  <c:v>2.3408114035002168</c:v>
                </c:pt>
                <c:pt idx="2">
                  <c:v>2.3790163769113599</c:v>
                </c:pt>
                <c:pt idx="3">
                  <c:v>2.590003754463666</c:v>
                </c:pt>
                <c:pt idx="4">
                  <c:v>2.3725286126423821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C5-4752-BD81-2D6608751FD5}"/>
            </c:ext>
          </c:extLst>
        </c:ser>
        <c:ser>
          <c:idx val="4"/>
          <c:order val="2"/>
          <c:tx>
            <c:strRef>
              <c:f>'A.6 Tetracyclines'!$B$8</c:f>
              <c:strCache>
                <c:ptCount val="1"/>
                <c:pt idx="0">
                  <c:v>Lymecycline</c:v>
                </c:pt>
              </c:strCache>
            </c:strRef>
          </c:tx>
          <c:spPr>
            <a:ln>
              <a:solidFill>
                <a:srgbClr val="335291"/>
              </a:solidFill>
            </a:ln>
          </c:spPr>
          <c:marker>
            <c:symbol val="triangle"/>
            <c:size val="7"/>
            <c:spPr>
              <a:solidFill>
                <a:srgbClr val="335291"/>
              </a:solidFill>
              <a:ln>
                <a:solidFill>
                  <a:srgbClr val="335291"/>
                </a:solidFill>
              </a:ln>
            </c:spPr>
          </c:marker>
          <c:cat>
            <c:numRef>
              <c:f>'A.6 Tetracyclines'!$C$5:$G$5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'A.6 Tetracyclines'!$C$8:$G$8</c:f>
              <c:numCache>
                <c:formatCode>0.000</c:formatCode>
                <c:ptCount val="5"/>
                <c:pt idx="0">
                  <c:v>1.7053406325767781</c:v>
                </c:pt>
                <c:pt idx="1">
                  <c:v>1.7067205813168727</c:v>
                </c:pt>
                <c:pt idx="2">
                  <c:v>1.6731040718972849</c:v>
                </c:pt>
                <c:pt idx="3">
                  <c:v>1.6819398972189958</c:v>
                </c:pt>
                <c:pt idx="4">
                  <c:v>1.5689620497160064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C5-4752-BD81-2D6608751FD5}"/>
            </c:ext>
          </c:extLst>
        </c:ser>
        <c:ser>
          <c:idx val="5"/>
          <c:order val="3"/>
          <c:tx>
            <c:strRef>
              <c:f>'A.6 Tetracyclines'!$B$9</c:f>
              <c:strCache>
                <c:ptCount val="1"/>
                <c:pt idx="0">
                  <c:v>Minocycline</c:v>
                </c:pt>
              </c:strCache>
            </c:strRef>
          </c:tx>
          <c:spPr>
            <a:ln>
              <a:solidFill>
                <a:srgbClr val="A4AEB5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A4AEB5"/>
                </a:solidFill>
              </a:ln>
            </c:spPr>
          </c:marker>
          <c:cat>
            <c:numRef>
              <c:f>'A.6 Tetracyclines'!$C$5:$G$5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'A.6 Tetracyclines'!$C$9:$G$9</c:f>
              <c:numCache>
                <c:formatCode>0.000</c:formatCode>
                <c:ptCount val="5"/>
                <c:pt idx="0">
                  <c:v>5.1864799170473042E-2</c:v>
                </c:pt>
                <c:pt idx="1">
                  <c:v>4.1997283950595765E-2</c:v>
                </c:pt>
                <c:pt idx="2">
                  <c:v>3.5663555006856029E-2</c:v>
                </c:pt>
                <c:pt idx="3">
                  <c:v>2.9869951417897056E-2</c:v>
                </c:pt>
                <c:pt idx="4">
                  <c:v>2.2976985466819144E-2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C5-4752-BD81-2D6608751FD5}"/>
            </c:ext>
          </c:extLst>
        </c:ser>
        <c:ser>
          <c:idx val="6"/>
          <c:order val="4"/>
          <c:tx>
            <c:strRef>
              <c:f>'A.6 Tetracyclines'!$B$10</c:f>
              <c:strCache>
                <c:ptCount val="1"/>
                <c:pt idx="0">
                  <c:v>Oxytetracycline</c:v>
                </c:pt>
              </c:strCache>
            </c:strRef>
          </c:tx>
          <c:spPr>
            <a:ln>
              <a:solidFill>
                <a:srgbClr val="E99949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E99949"/>
                </a:solidFill>
              </a:ln>
            </c:spPr>
          </c:marker>
          <c:cat>
            <c:numRef>
              <c:f>'A.6 Tetracyclines'!$C$5:$G$5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'A.6 Tetracyclines'!$C$10:$G$10</c:f>
              <c:numCache>
                <c:formatCode>0.000</c:formatCode>
                <c:ptCount val="5"/>
                <c:pt idx="0">
                  <c:v>0.65100379768653482</c:v>
                </c:pt>
                <c:pt idx="1">
                  <c:v>0.57006294929726131</c:v>
                </c:pt>
                <c:pt idx="2">
                  <c:v>0.49129374915354873</c:v>
                </c:pt>
                <c:pt idx="3">
                  <c:v>0.41491847471073839</c:v>
                </c:pt>
                <c:pt idx="4">
                  <c:v>0.35249193251316413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6C5-4752-BD81-2D6608751FD5}"/>
            </c:ext>
          </c:extLst>
        </c:ser>
        <c:ser>
          <c:idx val="7"/>
          <c:order val="5"/>
          <c:tx>
            <c:strRef>
              <c:f>'A.6 Tetracyclines'!$B$11</c:f>
              <c:strCache>
                <c:ptCount val="1"/>
                <c:pt idx="0">
                  <c:v>Tetracycline</c:v>
                </c:pt>
              </c:strCache>
            </c:strRef>
          </c:tx>
          <c:spPr>
            <a:ln>
              <a:solidFill>
                <a:srgbClr val="00A551"/>
              </a:solidFill>
            </a:ln>
          </c:spPr>
          <c:marker>
            <c:symbol val="circle"/>
            <c:size val="7"/>
            <c:spPr>
              <a:solidFill>
                <a:srgbClr val="00A551"/>
              </a:solidFill>
              <a:ln>
                <a:solidFill>
                  <a:srgbClr val="00A551"/>
                </a:solidFill>
              </a:ln>
            </c:spPr>
          </c:marker>
          <c:cat>
            <c:numRef>
              <c:f>'A.6 Tetracyclines'!$C$5:$G$5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'A.6 Tetracyclines'!$C$11:$G$11</c:f>
              <c:numCache>
                <c:formatCode>0.000</c:formatCode>
                <c:ptCount val="5"/>
                <c:pt idx="0">
                  <c:v>3.6862957029230259E-2</c:v>
                </c:pt>
                <c:pt idx="1">
                  <c:v>3.1521689098646277E-2</c:v>
                </c:pt>
                <c:pt idx="2">
                  <c:v>2.6856147095315919E-2</c:v>
                </c:pt>
                <c:pt idx="3">
                  <c:v>2.4233547056745408E-2</c:v>
                </c:pt>
                <c:pt idx="4">
                  <c:v>2.3180903909919337E-2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6C5-4752-BD81-2D6608751FD5}"/>
            </c:ext>
          </c:extLst>
        </c:ser>
        <c:ser>
          <c:idx val="1"/>
          <c:order val="6"/>
          <c:tx>
            <c:strRef>
              <c:f>'A.6 Tetracyclines'!$B$12</c:f>
              <c:strCache>
                <c:ptCount val="1"/>
                <c:pt idx="0">
                  <c:v>Tigecycline</c:v>
                </c:pt>
              </c:strCache>
            </c:strRef>
          </c:tx>
          <c:spPr>
            <a:ln>
              <a:solidFill>
                <a:srgbClr val="8CB8C6"/>
              </a:solidFill>
            </a:ln>
          </c:spPr>
          <c:marker>
            <c:symbol val="plus"/>
            <c:size val="7"/>
            <c:spPr>
              <a:noFill/>
              <a:ln>
                <a:solidFill>
                  <a:srgbClr val="8CB8C6"/>
                </a:solidFill>
              </a:ln>
            </c:spPr>
          </c:marker>
          <c:cat>
            <c:numRef>
              <c:f>'A.6 Tetracyclines'!$C$5:$G$5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'A.6 Tetracyclines'!$C$12:$G$12</c:f>
              <c:numCache>
                <c:formatCode>0.000</c:formatCode>
                <c:ptCount val="5"/>
                <c:pt idx="0">
                  <c:v>2.8413920842282891E-3</c:v>
                </c:pt>
                <c:pt idx="1">
                  <c:v>3.7968600335887004E-3</c:v>
                </c:pt>
                <c:pt idx="2">
                  <c:v>4.1016030535274695E-3</c:v>
                </c:pt>
                <c:pt idx="3">
                  <c:v>4.1492668761122786E-3</c:v>
                </c:pt>
                <c:pt idx="4">
                  <c:v>3.5137118371437737E-3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6C5-4752-BD81-2D6608751FD5}"/>
            </c:ext>
          </c:extLst>
        </c:ser>
        <c:ser>
          <c:idx val="2"/>
          <c:order val="7"/>
          <c:tx>
            <c:strRef>
              <c:f>'A.6 Tetracyclines'!$B$14</c:f>
              <c:strCache>
                <c:ptCount val="1"/>
                <c:pt idx="0">
                  <c:v>Tetracylines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x"/>
            <c:size val="7"/>
            <c:spPr>
              <a:noFill/>
              <a:ln w="19050">
                <a:solidFill>
                  <a:schemeClr val="tx1"/>
                </a:solidFill>
              </a:ln>
            </c:spPr>
          </c:marker>
          <c:val>
            <c:numRef>
              <c:f>'A.6 Tetracyclines'!$C$14:$G$14</c:f>
              <c:numCache>
                <c:formatCode>0.000</c:formatCode>
                <c:ptCount val="5"/>
                <c:pt idx="0">
                  <c:v>4.7538993543318329</c:v>
                </c:pt>
                <c:pt idx="1">
                  <c:v>4.7025412660925268</c:v>
                </c:pt>
                <c:pt idx="2">
                  <c:v>4.6175303599938902</c:v>
                </c:pt>
                <c:pt idx="3">
                  <c:v>4.7520661657868821</c:v>
                </c:pt>
                <c:pt idx="4">
                  <c:v>4.3501957281200241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6C5-4752-BD81-2D6608751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826176"/>
        <c:axId val="123828480"/>
      </c:lineChart>
      <c:catAx>
        <c:axId val="123826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3828480"/>
        <c:crosses val="autoZero"/>
        <c:auto val="1"/>
        <c:lblAlgn val="ctr"/>
        <c:lblOffset val="100"/>
        <c:noMultiLvlLbl val="0"/>
      </c:catAx>
      <c:valAx>
        <c:axId val="1238284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inhabitants per day</a:t>
                </a:r>
              </a:p>
            </c:rich>
          </c:tx>
          <c:layout>
            <c:manualLayout>
              <c:xMode val="edge"/>
              <c:yMode val="edge"/>
              <c:x val="1.1261312953945179E-2"/>
              <c:y val="0.1266486474292342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238261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997776146955511E-2"/>
          <c:y val="3.4632038924726015E-2"/>
          <c:w val="0.88605307382400256"/>
          <c:h val="0.69725687920834056"/>
        </c:manualLayout>
      </c:layout>
      <c:lineChart>
        <c:grouping val="standard"/>
        <c:varyColors val="0"/>
        <c:ser>
          <c:idx val="1"/>
          <c:order val="0"/>
          <c:tx>
            <c:strRef>
              <c:f>'A.6 Tetracyclines'!$B$6</c:f>
              <c:strCache>
                <c:ptCount val="1"/>
                <c:pt idx="0">
                  <c:v>Demeclocycline</c:v>
                </c:pt>
              </c:strCache>
            </c:strRef>
          </c:tx>
          <c:spPr>
            <a:ln>
              <a:solidFill>
                <a:srgbClr val="FFB81C"/>
              </a:solidFill>
              <a:prstDash val="sysDot"/>
            </a:ln>
          </c:spPr>
          <c:marker>
            <c:symbol val="diamond"/>
            <c:size val="7"/>
            <c:spPr>
              <a:solidFill>
                <a:srgbClr val="FFB81C"/>
              </a:solidFill>
              <a:ln>
                <a:solidFill>
                  <a:srgbClr val="FFB81C"/>
                </a:solidFill>
                <a:prstDash val="sysDot"/>
              </a:ln>
            </c:spPr>
          </c:marker>
          <c:cat>
            <c:numRef>
              <c:f>'A.6 Tetracyclines'!$C$5:$G$5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'A.6 Tetracyclines'!$C$6:$G$6</c:f>
              <c:numCache>
                <c:formatCode>0.000</c:formatCode>
                <c:ptCount val="5"/>
                <c:pt idx="0">
                  <c:v>6.2497566403543203E-3</c:v>
                </c:pt>
                <c:pt idx="1">
                  <c:v>7.6304988953452835E-3</c:v>
                </c:pt>
                <c:pt idx="2">
                  <c:v>7.4948568759971579E-3</c:v>
                </c:pt>
                <c:pt idx="3">
                  <c:v>6.9512740427271069E-3</c:v>
                </c:pt>
                <c:pt idx="4">
                  <c:v>6.5415320345891814E-3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67-4598-9B91-B0A04838AE7C}"/>
            </c:ext>
          </c:extLst>
        </c:ser>
        <c:ser>
          <c:idx val="2"/>
          <c:order val="1"/>
          <c:tx>
            <c:strRef>
              <c:f>'A.6 Tetracyclines'!$B$7</c:f>
              <c:strCache>
                <c:ptCount val="1"/>
                <c:pt idx="0">
                  <c:v>Doxycycline</c:v>
                </c:pt>
              </c:strCache>
            </c:strRef>
          </c:tx>
          <c:spPr>
            <a:ln>
              <a:solidFill>
                <a:srgbClr val="E40046"/>
              </a:solidFill>
              <a:prstDash val="dashDot"/>
            </a:ln>
          </c:spPr>
          <c:marker>
            <c:symbol val="x"/>
            <c:size val="7"/>
            <c:spPr>
              <a:noFill/>
              <a:ln w="19050">
                <a:solidFill>
                  <a:srgbClr val="E40046"/>
                </a:solidFill>
                <a:prstDash val="solid"/>
              </a:ln>
            </c:spPr>
          </c:marker>
          <c:cat>
            <c:numRef>
              <c:f>'A.6 Tetracyclines'!$C$5:$G$5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'A.6 Tetracyclines'!$C$7:$G$7</c:f>
              <c:numCache>
                <c:formatCode>0.000</c:formatCode>
                <c:ptCount val="5"/>
                <c:pt idx="0">
                  <c:v>2.299736019144234</c:v>
                </c:pt>
                <c:pt idx="1">
                  <c:v>2.3408114035002168</c:v>
                </c:pt>
                <c:pt idx="2">
                  <c:v>2.3790163769113599</c:v>
                </c:pt>
                <c:pt idx="3">
                  <c:v>2.590003754463666</c:v>
                </c:pt>
                <c:pt idx="4">
                  <c:v>2.3725286126423821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67-4598-9B91-B0A04838AE7C}"/>
            </c:ext>
          </c:extLst>
        </c:ser>
        <c:ser>
          <c:idx val="3"/>
          <c:order val="2"/>
          <c:tx>
            <c:strRef>
              <c:f>'A.6 Tetracyclines'!$B$8</c:f>
              <c:strCache>
                <c:ptCount val="1"/>
                <c:pt idx="0">
                  <c:v>Lymecycline</c:v>
                </c:pt>
              </c:strCache>
            </c:strRef>
          </c:tx>
          <c:spPr>
            <a:ln>
              <a:solidFill>
                <a:srgbClr val="003B5C"/>
              </a:solidFill>
              <a:prstDash val="dash"/>
            </a:ln>
          </c:spPr>
          <c:marker>
            <c:symbol val="triangle"/>
            <c:size val="7"/>
            <c:spPr>
              <a:solidFill>
                <a:srgbClr val="003B5C"/>
              </a:solidFill>
              <a:ln w="19050">
                <a:solidFill>
                  <a:srgbClr val="003B5C"/>
                </a:solidFill>
                <a:prstDash val="solid"/>
              </a:ln>
            </c:spPr>
          </c:marker>
          <c:cat>
            <c:numRef>
              <c:f>'A.6 Tetracyclines'!$C$5:$G$5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'A.6 Tetracyclines'!$C$8:$G$8</c:f>
              <c:numCache>
                <c:formatCode>0.000</c:formatCode>
                <c:ptCount val="5"/>
                <c:pt idx="0">
                  <c:v>1.7053406325767781</c:v>
                </c:pt>
                <c:pt idx="1">
                  <c:v>1.7067205813168727</c:v>
                </c:pt>
                <c:pt idx="2">
                  <c:v>1.6731040718972849</c:v>
                </c:pt>
                <c:pt idx="3">
                  <c:v>1.6819398972189958</c:v>
                </c:pt>
                <c:pt idx="4">
                  <c:v>1.5689620497160064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67-4598-9B91-B0A04838AE7C}"/>
            </c:ext>
          </c:extLst>
        </c:ser>
        <c:ser>
          <c:idx val="4"/>
          <c:order val="3"/>
          <c:tx>
            <c:strRef>
              <c:f>'A.6 Tetracyclines'!$B$9</c:f>
              <c:strCache>
                <c:ptCount val="1"/>
                <c:pt idx="0">
                  <c:v>Minocycline</c:v>
                </c:pt>
              </c:strCache>
            </c:strRef>
          </c:tx>
          <c:spPr>
            <a:ln>
              <a:solidFill>
                <a:srgbClr val="00AB8E"/>
              </a:solidFill>
              <a:prstDash val="lgDash"/>
            </a:ln>
          </c:spPr>
          <c:marker>
            <c:symbol val="circle"/>
            <c:size val="7"/>
            <c:spPr>
              <a:solidFill>
                <a:srgbClr val="00AB8E"/>
              </a:solidFill>
              <a:ln>
                <a:solidFill>
                  <a:srgbClr val="00AB8E"/>
                </a:solidFill>
                <a:prstDash val="solid"/>
              </a:ln>
            </c:spPr>
          </c:marker>
          <c:cat>
            <c:numRef>
              <c:f>'A.6 Tetracyclines'!$C$5:$G$5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'A.6 Tetracyclines'!$C$9:$G$9</c:f>
              <c:numCache>
                <c:formatCode>0.000</c:formatCode>
                <c:ptCount val="5"/>
                <c:pt idx="0">
                  <c:v>5.1864799170473042E-2</c:v>
                </c:pt>
                <c:pt idx="1">
                  <c:v>4.1997283950595765E-2</c:v>
                </c:pt>
                <c:pt idx="2">
                  <c:v>3.5663555006856029E-2</c:v>
                </c:pt>
                <c:pt idx="3">
                  <c:v>2.9869951417897056E-2</c:v>
                </c:pt>
                <c:pt idx="4">
                  <c:v>2.2976985466819144E-2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67-4598-9B91-B0A04838AE7C}"/>
            </c:ext>
          </c:extLst>
        </c:ser>
        <c:ser>
          <c:idx val="5"/>
          <c:order val="4"/>
          <c:tx>
            <c:strRef>
              <c:f>'A.6 Tetracyclines'!$B$10</c:f>
              <c:strCache>
                <c:ptCount val="1"/>
                <c:pt idx="0">
                  <c:v>Oxytetracycline</c:v>
                </c:pt>
              </c:strCache>
            </c:strRef>
          </c:tx>
          <c:spPr>
            <a:ln>
              <a:solidFill>
                <a:srgbClr val="84BD00"/>
              </a:solidFill>
              <a:prstDash val="lgDashDot"/>
            </a:ln>
          </c:spPr>
          <c:marker>
            <c:symbol val="triangle"/>
            <c:size val="7"/>
            <c:spPr>
              <a:solidFill>
                <a:srgbClr val="84BD00"/>
              </a:solidFill>
              <a:ln>
                <a:solidFill>
                  <a:srgbClr val="84BD00"/>
                </a:solidFill>
                <a:prstDash val="lgDashDot"/>
              </a:ln>
            </c:spPr>
          </c:marker>
          <c:cat>
            <c:numRef>
              <c:f>'A.6 Tetracyclines'!$C$5:$G$5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'A.6 Tetracyclines'!$C$10:$G$10</c:f>
              <c:numCache>
                <c:formatCode>0.000</c:formatCode>
                <c:ptCount val="5"/>
                <c:pt idx="0">
                  <c:v>0.65100379768653482</c:v>
                </c:pt>
                <c:pt idx="1">
                  <c:v>0.57006294929726131</c:v>
                </c:pt>
                <c:pt idx="2">
                  <c:v>0.49129374915354873</c:v>
                </c:pt>
                <c:pt idx="3">
                  <c:v>0.41491847471073839</c:v>
                </c:pt>
                <c:pt idx="4">
                  <c:v>0.35249193251316413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67-4598-9B91-B0A04838AE7C}"/>
            </c:ext>
          </c:extLst>
        </c:ser>
        <c:ser>
          <c:idx val="6"/>
          <c:order val="5"/>
          <c:tx>
            <c:strRef>
              <c:f>'A.6 Tetracyclines'!$B$11</c:f>
              <c:strCache>
                <c:ptCount val="1"/>
                <c:pt idx="0">
                  <c:v>Tetracycline</c:v>
                </c:pt>
              </c:strCache>
            </c:strRef>
          </c:tx>
          <c:spPr>
            <a:ln>
              <a:solidFill>
                <a:srgbClr val="007C91"/>
              </a:solidFill>
            </a:ln>
          </c:spPr>
          <c:marker>
            <c:symbol val="diamond"/>
            <c:size val="7"/>
            <c:spPr>
              <a:solidFill>
                <a:srgbClr val="007C91"/>
              </a:solidFill>
              <a:ln>
                <a:solidFill>
                  <a:srgbClr val="007C91"/>
                </a:solidFill>
              </a:ln>
            </c:spPr>
          </c:marker>
          <c:cat>
            <c:numRef>
              <c:f>'A.6 Tetracyclines'!$C$5:$G$5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'A.6 Tetracyclines'!$C$11:$G$11</c:f>
              <c:numCache>
                <c:formatCode>0.000</c:formatCode>
                <c:ptCount val="5"/>
                <c:pt idx="0">
                  <c:v>3.6862957029230259E-2</c:v>
                </c:pt>
                <c:pt idx="1">
                  <c:v>3.1521689098646277E-2</c:v>
                </c:pt>
                <c:pt idx="2">
                  <c:v>2.6856147095315919E-2</c:v>
                </c:pt>
                <c:pt idx="3">
                  <c:v>2.4233547056745408E-2</c:v>
                </c:pt>
                <c:pt idx="4">
                  <c:v>2.3180903909919337E-2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067-4598-9B91-B0A04838AE7C}"/>
            </c:ext>
          </c:extLst>
        </c:ser>
        <c:ser>
          <c:idx val="7"/>
          <c:order val="6"/>
          <c:tx>
            <c:strRef>
              <c:f>'A.6 Tetracyclines'!$B$12</c:f>
              <c:strCache>
                <c:ptCount val="1"/>
                <c:pt idx="0">
                  <c:v>Tigecycline</c:v>
                </c:pt>
              </c:strCache>
            </c:strRef>
          </c:tx>
          <c:spPr>
            <a:ln>
              <a:solidFill>
                <a:srgbClr val="8A1B61"/>
              </a:solidFill>
              <a:prstDash val="lgDashDotDot"/>
            </a:ln>
          </c:spPr>
          <c:marker>
            <c:symbol val="circle"/>
            <c:size val="7"/>
            <c:spPr>
              <a:solidFill>
                <a:srgbClr val="8A1B61"/>
              </a:solidFill>
              <a:ln>
                <a:solidFill>
                  <a:srgbClr val="8A1B61"/>
                </a:solidFill>
                <a:prstDash val="lgDashDotDot"/>
              </a:ln>
            </c:spPr>
          </c:marker>
          <c:cat>
            <c:numRef>
              <c:f>'A.6 Tetracyclines'!$C$5:$G$5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'A.6 Tetracyclines'!$C$12:$G$12</c:f>
              <c:numCache>
                <c:formatCode>0.000</c:formatCode>
                <c:ptCount val="5"/>
                <c:pt idx="0">
                  <c:v>2.8413920842282891E-3</c:v>
                </c:pt>
                <c:pt idx="1">
                  <c:v>3.7968600335887004E-3</c:v>
                </c:pt>
                <c:pt idx="2">
                  <c:v>4.1016030535274695E-3</c:v>
                </c:pt>
                <c:pt idx="3">
                  <c:v>4.1492668761122786E-3</c:v>
                </c:pt>
                <c:pt idx="4">
                  <c:v>3.5137118371437737E-3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067-4598-9B91-B0A04838AE7C}"/>
            </c:ext>
          </c:extLst>
        </c:ser>
        <c:ser>
          <c:idx val="0"/>
          <c:order val="7"/>
          <c:tx>
            <c:v>Total tetracyclines</c:v>
          </c:tx>
          <c:spPr>
            <a:ln>
              <a:solidFill>
                <a:srgbClr val="582C83"/>
              </a:solidFill>
              <a:prstDash val="sysDash"/>
            </a:ln>
          </c:spPr>
          <c:marker>
            <c:symbol val="x"/>
            <c:size val="7"/>
            <c:spPr>
              <a:solidFill>
                <a:srgbClr val="582C83"/>
              </a:solidFill>
              <a:ln w="19050">
                <a:solidFill>
                  <a:srgbClr val="582C83"/>
                </a:solidFill>
              </a:ln>
            </c:spPr>
          </c:marker>
          <c:val>
            <c:numRef>
              <c:f>'A.6 Tetracyclines'!$C$14:$G$14</c:f>
              <c:numCache>
                <c:formatCode>0.000</c:formatCode>
                <c:ptCount val="5"/>
                <c:pt idx="0">
                  <c:v>4.7538993543318329</c:v>
                </c:pt>
                <c:pt idx="1">
                  <c:v>4.7025412660925268</c:v>
                </c:pt>
                <c:pt idx="2">
                  <c:v>4.6175303599938902</c:v>
                </c:pt>
                <c:pt idx="3">
                  <c:v>4.7520661657868821</c:v>
                </c:pt>
                <c:pt idx="4">
                  <c:v>4.3501957281200241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067-4598-9B91-B0A04838A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19488"/>
        <c:axId val="123130240"/>
      </c:lineChart>
      <c:catAx>
        <c:axId val="123119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3130240"/>
        <c:crosses val="autoZero"/>
        <c:auto val="1"/>
        <c:lblAlgn val="ctr"/>
        <c:lblOffset val="100"/>
        <c:noMultiLvlLbl val="0"/>
      </c:catAx>
      <c:valAx>
        <c:axId val="123130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inhabitants per day</a:t>
                </a:r>
              </a:p>
            </c:rich>
          </c:tx>
          <c:layout>
            <c:manualLayout>
              <c:xMode val="edge"/>
              <c:yMode val="edge"/>
              <c:x val="0"/>
              <c:y val="9.2016549727891209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23119488"/>
        <c:crosses val="autoZero"/>
        <c:crossBetween val="between"/>
      </c:valAx>
      <c:spPr>
        <a:ln>
          <a:prstDash val="dash"/>
        </a:ln>
      </c:spPr>
    </c:plotArea>
    <c:legend>
      <c:legendPos val="b"/>
      <c:layout>
        <c:manualLayout>
          <c:xMode val="edge"/>
          <c:yMode val="edge"/>
          <c:x val="5.0488733575885104E-2"/>
          <c:y val="0.85933253398847231"/>
          <c:w val="0.89981830624875636"/>
          <c:h val="0.1276432614210117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78324405577167"/>
          <c:y val="4.7225507624626378E-2"/>
          <c:w val="0.88605307382400256"/>
          <c:h val="0.70751222719212503"/>
        </c:manualLayout>
      </c:layout>
      <c:lineChart>
        <c:grouping val="standard"/>
        <c:varyColors val="0"/>
        <c:ser>
          <c:idx val="0"/>
          <c:order val="0"/>
          <c:tx>
            <c:strRef>
              <c:f>'A.7 Quinolones'!$B$6</c:f>
              <c:strCache>
                <c:ptCount val="1"/>
                <c:pt idx="0">
                  <c:v>Ciprofloxacin</c:v>
                </c:pt>
              </c:strCache>
            </c:strRef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/>
                </a:solidFill>
              </a:ln>
            </c:spPr>
          </c:marker>
          <c:cat>
            <c:numRef>
              <c:f>'A.7 Quinolones'!$C$5:$G$5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'A.7 Quinolones'!$C$6:$G$6</c:f>
              <c:numCache>
                <c:formatCode>0.000</c:formatCode>
                <c:ptCount val="5"/>
                <c:pt idx="0">
                  <c:v>0.41997764905628421</c:v>
                </c:pt>
                <c:pt idx="1">
                  <c:v>0.41624488562184192</c:v>
                </c:pt>
                <c:pt idx="2">
                  <c:v>0.42428481293088371</c:v>
                </c:pt>
                <c:pt idx="3">
                  <c:v>0.37881030516589564</c:v>
                </c:pt>
                <c:pt idx="4">
                  <c:v>0.33617738821020826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98-4BC7-9562-93AD8B80C4DE}"/>
            </c:ext>
          </c:extLst>
        </c:ser>
        <c:ser>
          <c:idx val="4"/>
          <c:order val="1"/>
          <c:tx>
            <c:strRef>
              <c:f>'A.7 Quinolones'!$B$7</c:f>
              <c:strCache>
                <c:ptCount val="1"/>
                <c:pt idx="0">
                  <c:v>Levofloxacin</c:v>
                </c:pt>
              </c:strCache>
            </c:strRef>
          </c:tx>
          <c:spPr>
            <a:ln>
              <a:solidFill>
                <a:srgbClr val="822433"/>
              </a:solidFill>
            </a:ln>
          </c:spPr>
          <c:marker>
            <c:symbol val="square"/>
            <c:size val="7"/>
            <c:spPr>
              <a:solidFill>
                <a:srgbClr val="822433"/>
              </a:solidFill>
              <a:ln>
                <a:solidFill>
                  <a:srgbClr val="822433"/>
                </a:solidFill>
              </a:ln>
            </c:spPr>
          </c:marker>
          <c:cat>
            <c:numRef>
              <c:f>'A.7 Quinolones'!$C$5:$G$5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'A.7 Quinolones'!$C$7:$G$7</c:f>
              <c:numCache>
                <c:formatCode>0.000</c:formatCode>
                <c:ptCount val="5"/>
                <c:pt idx="0">
                  <c:v>4.7528575838320819E-2</c:v>
                </c:pt>
                <c:pt idx="1">
                  <c:v>6.1240822405245976E-2</c:v>
                </c:pt>
                <c:pt idx="2">
                  <c:v>7.3696306759849506E-2</c:v>
                </c:pt>
                <c:pt idx="3">
                  <c:v>7.6569576044931864E-2</c:v>
                </c:pt>
                <c:pt idx="4">
                  <c:v>6.6138349856043277E-2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98-4BC7-9562-93AD8B80C4DE}"/>
            </c:ext>
          </c:extLst>
        </c:ser>
        <c:ser>
          <c:idx val="5"/>
          <c:order val="2"/>
          <c:tx>
            <c:strRef>
              <c:f>'A.7 Quinolones'!$B$8</c:f>
              <c:strCache>
                <c:ptCount val="1"/>
                <c:pt idx="0">
                  <c:v>Moxifloxacin</c:v>
                </c:pt>
              </c:strCache>
            </c:strRef>
          </c:tx>
          <c:spPr>
            <a:ln>
              <a:solidFill>
                <a:srgbClr val="00549F"/>
              </a:solidFill>
            </a:ln>
          </c:spPr>
          <c:marker>
            <c:symbol val="triangle"/>
            <c:size val="7"/>
            <c:spPr>
              <a:solidFill>
                <a:srgbClr val="00549F"/>
              </a:solidFill>
              <a:ln>
                <a:solidFill>
                  <a:srgbClr val="00549F"/>
                </a:solidFill>
              </a:ln>
            </c:spPr>
          </c:marker>
          <c:cat>
            <c:numRef>
              <c:f>'A.7 Quinolones'!$C$5:$G$5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'A.7 Quinolones'!$C$8:$G$8</c:f>
              <c:numCache>
                <c:formatCode>0.000</c:formatCode>
                <c:ptCount val="5"/>
                <c:pt idx="0">
                  <c:v>1.544003714366049E-2</c:v>
                </c:pt>
                <c:pt idx="1">
                  <c:v>1.5614587800579116E-2</c:v>
                </c:pt>
                <c:pt idx="2">
                  <c:v>1.6196895990550075E-2</c:v>
                </c:pt>
                <c:pt idx="3">
                  <c:v>1.4879655799355004E-2</c:v>
                </c:pt>
                <c:pt idx="4">
                  <c:v>1.5184649758861468E-2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98-4BC7-9562-93AD8B80C4DE}"/>
            </c:ext>
          </c:extLst>
        </c:ser>
        <c:ser>
          <c:idx val="6"/>
          <c:order val="3"/>
          <c:tx>
            <c:strRef>
              <c:f>'A.7 Quinolones'!$B$9</c:f>
              <c:strCache>
                <c:ptCount val="1"/>
                <c:pt idx="0">
                  <c:v>Nalidixic acid</c:v>
                </c:pt>
              </c:strCache>
            </c:strRef>
          </c:tx>
          <c:spPr>
            <a:ln>
              <a:solidFill>
                <a:srgbClr val="A4AEB5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A4AEB5"/>
                </a:solidFill>
              </a:ln>
            </c:spPr>
          </c:marker>
          <c:cat>
            <c:numRef>
              <c:f>'A.7 Quinolones'!$C$5:$G$5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'A.7 Quinolones'!$C$9:$G$9</c:f>
              <c:numCache>
                <c:formatCode>0.000</c:formatCode>
                <c:ptCount val="5"/>
                <c:pt idx="0">
                  <c:v>3.3437922297707701E-7</c:v>
                </c:pt>
                <c:pt idx="1">
                  <c:v>0</c:v>
                </c:pt>
                <c:pt idx="2">
                  <c:v>3.3014333666869788E-7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98-4BC7-9562-93AD8B80C4DE}"/>
            </c:ext>
          </c:extLst>
        </c:ser>
        <c:ser>
          <c:idx val="7"/>
          <c:order val="4"/>
          <c:tx>
            <c:strRef>
              <c:f>'A.7 Quinolones'!$B$10</c:f>
              <c:strCache>
                <c:ptCount val="1"/>
                <c:pt idx="0">
                  <c:v>Norfloxacin</c:v>
                </c:pt>
              </c:strCache>
            </c:strRef>
          </c:tx>
          <c:spPr>
            <a:ln>
              <a:solidFill>
                <a:srgbClr val="E99949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E99949"/>
                </a:solidFill>
              </a:ln>
            </c:spPr>
          </c:marker>
          <c:cat>
            <c:numRef>
              <c:f>'A.7 Quinolones'!$C$5:$G$5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'A.7 Quinolones'!$C$10:$G$10</c:f>
              <c:numCache>
                <c:formatCode>0.000</c:formatCode>
                <c:ptCount val="5"/>
                <c:pt idx="0">
                  <c:v>1.9963826765945214E-5</c:v>
                </c:pt>
                <c:pt idx="1">
                  <c:v>1.8681273175502611E-5</c:v>
                </c:pt>
                <c:pt idx="2">
                  <c:v>1.301058208014183E-5</c:v>
                </c:pt>
                <c:pt idx="3">
                  <c:v>9.6309063906119263E-6</c:v>
                </c:pt>
                <c:pt idx="4">
                  <c:v>3.3841785523236467E-5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098-4BC7-9562-93AD8B80C4DE}"/>
            </c:ext>
          </c:extLst>
        </c:ser>
        <c:ser>
          <c:idx val="1"/>
          <c:order val="5"/>
          <c:tx>
            <c:strRef>
              <c:f>'A.7 Quinolones'!$B$11</c:f>
              <c:strCache>
                <c:ptCount val="1"/>
                <c:pt idx="0">
                  <c:v>Ofloxacin</c:v>
                </c:pt>
              </c:strCache>
            </c:strRef>
          </c:tx>
          <c:spPr>
            <a:ln>
              <a:solidFill>
                <a:srgbClr val="00A551"/>
              </a:solidFill>
            </a:ln>
          </c:spPr>
          <c:marker>
            <c:symbol val="circle"/>
            <c:size val="7"/>
            <c:spPr>
              <a:solidFill>
                <a:srgbClr val="00A551"/>
              </a:solidFill>
              <a:ln>
                <a:solidFill>
                  <a:srgbClr val="00A551"/>
                </a:solidFill>
              </a:ln>
            </c:spPr>
          </c:marker>
          <c:cat>
            <c:numRef>
              <c:f>'A.7 Quinolones'!$C$5:$G$5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'A.7 Quinolones'!$C$11:$G$11</c:f>
              <c:numCache>
                <c:formatCode>0.000</c:formatCode>
                <c:ptCount val="5"/>
                <c:pt idx="0">
                  <c:v>3.9163490491425534E-2</c:v>
                </c:pt>
                <c:pt idx="1">
                  <c:v>3.7982735861938011E-2</c:v>
                </c:pt>
                <c:pt idx="2">
                  <c:v>4.3797839968988228E-2</c:v>
                </c:pt>
                <c:pt idx="3">
                  <c:v>3.8413060120163323E-2</c:v>
                </c:pt>
                <c:pt idx="4">
                  <c:v>4.1506069126848288E-2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098-4BC7-9562-93AD8B80C4DE}"/>
            </c:ext>
          </c:extLst>
        </c:ser>
        <c:ser>
          <c:idx val="2"/>
          <c:order val="6"/>
          <c:tx>
            <c:strRef>
              <c:f>'A.7 Quinolones'!$B$13</c:f>
              <c:strCache>
                <c:ptCount val="1"/>
                <c:pt idx="0">
                  <c:v>Quinolones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x"/>
            <c:size val="7"/>
            <c:spPr>
              <a:noFill/>
              <a:ln w="19050">
                <a:solidFill>
                  <a:schemeClr val="tx1"/>
                </a:solidFill>
              </a:ln>
            </c:spPr>
          </c:marker>
          <c:val>
            <c:numRef>
              <c:f>'A.7 Quinolones'!$C$13:$G$13</c:f>
              <c:numCache>
                <c:formatCode>0.000</c:formatCode>
                <c:ptCount val="5"/>
                <c:pt idx="0">
                  <c:v>0.52213005073567997</c:v>
                </c:pt>
                <c:pt idx="1">
                  <c:v>0.53110171296278053</c:v>
                </c:pt>
                <c:pt idx="2">
                  <c:v>0.55798919637568833</c:v>
                </c:pt>
                <c:pt idx="3">
                  <c:v>0.50868222803673646</c:v>
                </c:pt>
                <c:pt idx="4">
                  <c:v>0.45904029873748453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098-4BC7-9562-93AD8B80C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811584"/>
        <c:axId val="123650048"/>
      </c:lineChart>
      <c:catAx>
        <c:axId val="109811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3650048"/>
        <c:crosses val="autoZero"/>
        <c:auto val="1"/>
        <c:lblAlgn val="ctr"/>
        <c:lblOffset val="100"/>
        <c:noMultiLvlLbl val="0"/>
      </c:catAx>
      <c:valAx>
        <c:axId val="1236500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inhabitants per day</a:t>
                </a:r>
              </a:p>
            </c:rich>
          </c:tx>
          <c:layout>
            <c:manualLayout>
              <c:xMode val="edge"/>
              <c:yMode val="edge"/>
              <c:x val="1.1261312953945179E-2"/>
              <c:y val="0.12035191307928408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098115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997776146955511E-2"/>
          <c:y val="3.4632038924726015E-2"/>
          <c:w val="0.88605307382400256"/>
          <c:h val="0.69725687920834056"/>
        </c:manualLayout>
      </c:layout>
      <c:lineChart>
        <c:grouping val="standard"/>
        <c:varyColors val="0"/>
        <c:ser>
          <c:idx val="1"/>
          <c:order val="0"/>
          <c:tx>
            <c:strRef>
              <c:f>'A.7 Quinolones'!$B$6</c:f>
              <c:strCache>
                <c:ptCount val="1"/>
                <c:pt idx="0">
                  <c:v>Ciprofloxacin</c:v>
                </c:pt>
              </c:strCache>
            </c:strRef>
          </c:tx>
          <c:spPr>
            <a:ln>
              <a:solidFill>
                <a:srgbClr val="FFB81C"/>
              </a:solidFill>
              <a:prstDash val="sysDot"/>
            </a:ln>
          </c:spPr>
          <c:marker>
            <c:symbol val="diamond"/>
            <c:size val="7"/>
            <c:spPr>
              <a:solidFill>
                <a:srgbClr val="FFB81C"/>
              </a:solidFill>
              <a:ln>
                <a:solidFill>
                  <a:srgbClr val="FFB81C"/>
                </a:solidFill>
                <a:prstDash val="solid"/>
              </a:ln>
            </c:spPr>
          </c:marker>
          <c:cat>
            <c:numRef>
              <c:f>'A.7 Quinolones'!$C$5:$G$5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'A.7 Quinolones'!$C$6:$G$6</c:f>
              <c:numCache>
                <c:formatCode>0.000</c:formatCode>
                <c:ptCount val="5"/>
                <c:pt idx="0">
                  <c:v>0.41997764905628421</c:v>
                </c:pt>
                <c:pt idx="1">
                  <c:v>0.41624488562184192</c:v>
                </c:pt>
                <c:pt idx="2">
                  <c:v>0.42428481293088371</c:v>
                </c:pt>
                <c:pt idx="3">
                  <c:v>0.37881030516589564</c:v>
                </c:pt>
                <c:pt idx="4">
                  <c:v>0.33617738821020826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67-4598-9B91-B0A04838AE7C}"/>
            </c:ext>
          </c:extLst>
        </c:ser>
        <c:ser>
          <c:idx val="2"/>
          <c:order val="1"/>
          <c:tx>
            <c:strRef>
              <c:f>'A.7 Quinolones'!$B$7</c:f>
              <c:strCache>
                <c:ptCount val="1"/>
                <c:pt idx="0">
                  <c:v>Levofloxacin</c:v>
                </c:pt>
              </c:strCache>
            </c:strRef>
          </c:tx>
          <c:spPr>
            <a:ln>
              <a:solidFill>
                <a:srgbClr val="E40046"/>
              </a:solidFill>
              <a:prstDash val="dashDot"/>
            </a:ln>
          </c:spPr>
          <c:marker>
            <c:symbol val="x"/>
            <c:size val="7"/>
            <c:spPr>
              <a:noFill/>
              <a:ln w="19050">
                <a:solidFill>
                  <a:srgbClr val="E40046"/>
                </a:solidFill>
                <a:prstDash val="solid"/>
              </a:ln>
            </c:spPr>
          </c:marker>
          <c:cat>
            <c:numRef>
              <c:f>'A.7 Quinolones'!$C$5:$G$5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'A.7 Quinolones'!$C$7:$G$7</c:f>
              <c:numCache>
                <c:formatCode>0.000</c:formatCode>
                <c:ptCount val="5"/>
                <c:pt idx="0">
                  <c:v>4.7528575838320819E-2</c:v>
                </c:pt>
                <c:pt idx="1">
                  <c:v>6.1240822405245976E-2</c:v>
                </c:pt>
                <c:pt idx="2">
                  <c:v>7.3696306759849506E-2</c:v>
                </c:pt>
                <c:pt idx="3">
                  <c:v>7.6569576044931864E-2</c:v>
                </c:pt>
                <c:pt idx="4">
                  <c:v>6.6138349856043277E-2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67-4598-9B91-B0A04838AE7C}"/>
            </c:ext>
          </c:extLst>
        </c:ser>
        <c:ser>
          <c:idx val="3"/>
          <c:order val="2"/>
          <c:tx>
            <c:strRef>
              <c:f>'A.7 Quinolones'!$B$8</c:f>
              <c:strCache>
                <c:ptCount val="1"/>
                <c:pt idx="0">
                  <c:v>Moxifloxacin</c:v>
                </c:pt>
              </c:strCache>
            </c:strRef>
          </c:tx>
          <c:spPr>
            <a:ln>
              <a:solidFill>
                <a:srgbClr val="003B5C"/>
              </a:solidFill>
              <a:prstDash val="dash"/>
            </a:ln>
          </c:spPr>
          <c:marker>
            <c:symbol val="triangle"/>
            <c:size val="7"/>
            <c:spPr>
              <a:solidFill>
                <a:srgbClr val="003B5C"/>
              </a:solidFill>
              <a:ln>
                <a:solidFill>
                  <a:srgbClr val="003B5C"/>
                </a:solidFill>
                <a:prstDash val="solid"/>
              </a:ln>
            </c:spPr>
          </c:marker>
          <c:cat>
            <c:numRef>
              <c:f>'A.7 Quinolones'!$C$5:$G$5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'A.7 Quinolones'!$C$8:$G$8</c:f>
              <c:numCache>
                <c:formatCode>0.000</c:formatCode>
                <c:ptCount val="5"/>
                <c:pt idx="0">
                  <c:v>1.544003714366049E-2</c:v>
                </c:pt>
                <c:pt idx="1">
                  <c:v>1.5614587800579116E-2</c:v>
                </c:pt>
                <c:pt idx="2">
                  <c:v>1.6196895990550075E-2</c:v>
                </c:pt>
                <c:pt idx="3">
                  <c:v>1.4879655799355004E-2</c:v>
                </c:pt>
                <c:pt idx="4">
                  <c:v>1.5184649758861468E-2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67-4598-9B91-B0A04838AE7C}"/>
            </c:ext>
          </c:extLst>
        </c:ser>
        <c:ser>
          <c:idx val="4"/>
          <c:order val="3"/>
          <c:tx>
            <c:strRef>
              <c:f>'A.7 Quinolones'!$B$9</c:f>
              <c:strCache>
                <c:ptCount val="1"/>
                <c:pt idx="0">
                  <c:v>Nalidixic acid</c:v>
                </c:pt>
              </c:strCache>
            </c:strRef>
          </c:tx>
          <c:spPr>
            <a:ln>
              <a:solidFill>
                <a:srgbClr val="00AB8E"/>
              </a:solidFill>
              <a:prstDash val="lgDash"/>
            </a:ln>
          </c:spPr>
          <c:marker>
            <c:symbol val="circle"/>
            <c:size val="7"/>
            <c:spPr>
              <a:solidFill>
                <a:srgbClr val="00AB8E"/>
              </a:solidFill>
              <a:ln>
                <a:solidFill>
                  <a:srgbClr val="00AB8E"/>
                </a:solidFill>
                <a:prstDash val="lgDash"/>
              </a:ln>
            </c:spPr>
          </c:marker>
          <c:cat>
            <c:numRef>
              <c:f>'A.7 Quinolones'!$C$5:$G$5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'A.7 Quinolones'!$C$9:$G$9</c:f>
              <c:numCache>
                <c:formatCode>0.000</c:formatCode>
                <c:ptCount val="5"/>
                <c:pt idx="0">
                  <c:v>3.3437922297707701E-7</c:v>
                </c:pt>
                <c:pt idx="1">
                  <c:v>0</c:v>
                </c:pt>
                <c:pt idx="2">
                  <c:v>3.3014333666869788E-7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67-4598-9B91-B0A04838AE7C}"/>
            </c:ext>
          </c:extLst>
        </c:ser>
        <c:ser>
          <c:idx val="5"/>
          <c:order val="4"/>
          <c:tx>
            <c:strRef>
              <c:f>'A.7 Quinolones'!$B$10</c:f>
              <c:strCache>
                <c:ptCount val="1"/>
                <c:pt idx="0">
                  <c:v>Norfloxacin</c:v>
                </c:pt>
              </c:strCache>
            </c:strRef>
          </c:tx>
          <c:spPr>
            <a:ln>
              <a:solidFill>
                <a:srgbClr val="84BD00"/>
              </a:solidFill>
              <a:prstDash val="lgDashDot"/>
            </a:ln>
          </c:spPr>
          <c:marker>
            <c:symbol val="triangle"/>
            <c:size val="7"/>
            <c:spPr>
              <a:solidFill>
                <a:srgbClr val="84BD00"/>
              </a:solidFill>
              <a:ln>
                <a:solidFill>
                  <a:srgbClr val="84BD00"/>
                </a:solidFill>
                <a:prstDash val="lgDashDot"/>
              </a:ln>
            </c:spPr>
          </c:marker>
          <c:cat>
            <c:numRef>
              <c:f>'A.7 Quinolones'!$C$5:$G$5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'A.7 Quinolones'!$C$10:$G$10</c:f>
              <c:numCache>
                <c:formatCode>0.000</c:formatCode>
                <c:ptCount val="5"/>
                <c:pt idx="0">
                  <c:v>1.9963826765945214E-5</c:v>
                </c:pt>
                <c:pt idx="1">
                  <c:v>1.8681273175502611E-5</c:v>
                </c:pt>
                <c:pt idx="2">
                  <c:v>1.301058208014183E-5</c:v>
                </c:pt>
                <c:pt idx="3">
                  <c:v>9.6309063906119263E-6</c:v>
                </c:pt>
                <c:pt idx="4">
                  <c:v>3.3841785523236467E-5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67-4598-9B91-B0A04838AE7C}"/>
            </c:ext>
          </c:extLst>
        </c:ser>
        <c:ser>
          <c:idx val="6"/>
          <c:order val="5"/>
          <c:tx>
            <c:strRef>
              <c:f>'A.7 Quinolones'!$B$11</c:f>
              <c:strCache>
                <c:ptCount val="1"/>
                <c:pt idx="0">
                  <c:v>Ofloxacin</c:v>
                </c:pt>
              </c:strCache>
            </c:strRef>
          </c:tx>
          <c:spPr>
            <a:ln>
              <a:solidFill>
                <a:srgbClr val="007C91"/>
              </a:solidFill>
            </a:ln>
          </c:spPr>
          <c:marker>
            <c:symbol val="diamond"/>
            <c:size val="7"/>
            <c:spPr>
              <a:solidFill>
                <a:srgbClr val="007C91"/>
              </a:solidFill>
              <a:ln>
                <a:solidFill>
                  <a:srgbClr val="007C91"/>
                </a:solidFill>
              </a:ln>
            </c:spPr>
          </c:marker>
          <c:cat>
            <c:numRef>
              <c:f>'A.7 Quinolones'!$C$5:$G$5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'A.7 Quinolones'!$C$11:$G$11</c:f>
              <c:numCache>
                <c:formatCode>0.000</c:formatCode>
                <c:ptCount val="5"/>
                <c:pt idx="0">
                  <c:v>3.9163490491425534E-2</c:v>
                </c:pt>
                <c:pt idx="1">
                  <c:v>3.7982735861938011E-2</c:v>
                </c:pt>
                <c:pt idx="2">
                  <c:v>4.3797839968988228E-2</c:v>
                </c:pt>
                <c:pt idx="3">
                  <c:v>3.8413060120163323E-2</c:v>
                </c:pt>
                <c:pt idx="4">
                  <c:v>4.1506069126848288E-2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067-4598-9B91-B0A04838AE7C}"/>
            </c:ext>
          </c:extLst>
        </c:ser>
        <c:ser>
          <c:idx val="7"/>
          <c:order val="6"/>
          <c:tx>
            <c:v>Total quinolones</c:v>
          </c:tx>
          <c:spPr>
            <a:ln>
              <a:solidFill>
                <a:srgbClr val="8A1B61"/>
              </a:solidFill>
              <a:prstDash val="lgDashDotDot"/>
            </a:ln>
          </c:spPr>
          <c:marker>
            <c:symbol val="circle"/>
            <c:size val="7"/>
            <c:spPr>
              <a:solidFill>
                <a:srgbClr val="8A1B61"/>
              </a:solidFill>
              <a:ln>
                <a:solidFill>
                  <a:srgbClr val="8A1B61"/>
                </a:solidFill>
                <a:prstDash val="lgDashDotDot"/>
              </a:ln>
            </c:spPr>
          </c:marker>
          <c:val>
            <c:numRef>
              <c:f>'A.7 Quinolones'!$C$13:$G$13</c:f>
              <c:numCache>
                <c:formatCode>0.000</c:formatCode>
                <c:ptCount val="5"/>
                <c:pt idx="0">
                  <c:v>0.52213005073567997</c:v>
                </c:pt>
                <c:pt idx="1">
                  <c:v>0.53110171296278053</c:v>
                </c:pt>
                <c:pt idx="2">
                  <c:v>0.55798919637568833</c:v>
                </c:pt>
                <c:pt idx="3">
                  <c:v>0.50868222803673646</c:v>
                </c:pt>
                <c:pt idx="4">
                  <c:v>0.45904029873748453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067-4598-9B91-B0A04838A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19488"/>
        <c:axId val="123130240"/>
      </c:lineChart>
      <c:catAx>
        <c:axId val="123119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3130240"/>
        <c:crosses val="autoZero"/>
        <c:auto val="1"/>
        <c:lblAlgn val="ctr"/>
        <c:lblOffset val="100"/>
        <c:noMultiLvlLbl val="0"/>
      </c:catAx>
      <c:valAx>
        <c:axId val="123130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inhabitants per day</a:t>
                </a:r>
              </a:p>
            </c:rich>
          </c:tx>
          <c:layout>
            <c:manualLayout>
              <c:xMode val="edge"/>
              <c:yMode val="edge"/>
              <c:x val="0"/>
              <c:y val="9.2016549727891209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23119488"/>
        <c:crosses val="autoZero"/>
        <c:crossBetween val="between"/>
      </c:valAx>
      <c:spPr>
        <a:ln>
          <a:prstDash val="dash"/>
        </a:ln>
      </c:spPr>
    </c:plotArea>
    <c:legend>
      <c:legendPos val="b"/>
      <c:layout>
        <c:manualLayout>
          <c:xMode val="edge"/>
          <c:yMode val="edge"/>
          <c:x val="5.0488733575885104E-2"/>
          <c:y val="0.85933253398847231"/>
          <c:w val="0.89981830624875636"/>
          <c:h val="0.1276432614210117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598626709600695E-2"/>
          <c:y val="4.7225507624626378E-2"/>
          <c:w val="0.88605307382400256"/>
          <c:h val="0.70751222719212503"/>
        </c:manualLayout>
      </c:layout>
      <c:lineChart>
        <c:grouping val="standard"/>
        <c:varyColors val="0"/>
        <c:ser>
          <c:idx val="4"/>
          <c:order val="0"/>
          <c:tx>
            <c:strRef>
              <c:f>'A.8 Macrolides'!$B$6</c:f>
              <c:strCache>
                <c:ptCount val="1"/>
                <c:pt idx="0">
                  <c:v>Azithromycin</c:v>
                </c:pt>
              </c:strCache>
            </c:strRef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/>
                </a:solidFill>
              </a:ln>
            </c:spPr>
          </c:marker>
          <c:cat>
            <c:numRef>
              <c:f>'A.8 Macrolides'!$C$5:$G$5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'A.8 Macrolides'!$C$6:$G$6</c:f>
              <c:numCache>
                <c:formatCode>0.000</c:formatCode>
                <c:ptCount val="5"/>
                <c:pt idx="0">
                  <c:v>0.48363934992557844</c:v>
                </c:pt>
                <c:pt idx="1">
                  <c:v>0.50479377126196212</c:v>
                </c:pt>
                <c:pt idx="2">
                  <c:v>0.52864615469641763</c:v>
                </c:pt>
                <c:pt idx="3">
                  <c:v>0.54319784971045459</c:v>
                </c:pt>
                <c:pt idx="4">
                  <c:v>0.56075759243137924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6E-49CA-A90C-7A10B8954B22}"/>
            </c:ext>
          </c:extLst>
        </c:ser>
        <c:ser>
          <c:idx val="5"/>
          <c:order val="1"/>
          <c:tx>
            <c:strRef>
              <c:f>'A.8 Macrolides'!$B$7</c:f>
              <c:strCache>
                <c:ptCount val="1"/>
                <c:pt idx="0">
                  <c:v>Clarithromycin</c:v>
                </c:pt>
              </c:strCache>
            </c:strRef>
          </c:tx>
          <c:spPr>
            <a:ln>
              <a:solidFill>
                <a:srgbClr val="822433"/>
              </a:solidFill>
            </a:ln>
          </c:spPr>
          <c:marker>
            <c:symbol val="square"/>
            <c:size val="7"/>
            <c:spPr>
              <a:solidFill>
                <a:srgbClr val="822433"/>
              </a:solidFill>
              <a:ln>
                <a:solidFill>
                  <a:srgbClr val="822433"/>
                </a:solidFill>
              </a:ln>
            </c:spPr>
          </c:marker>
          <c:cat>
            <c:numRef>
              <c:f>'A.8 Macrolides'!$C$5:$G$5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'A.8 Macrolides'!$C$7:$G$7</c:f>
              <c:numCache>
                <c:formatCode>0.000</c:formatCode>
                <c:ptCount val="5"/>
                <c:pt idx="0">
                  <c:v>1.8961210515674622</c:v>
                </c:pt>
                <c:pt idx="1">
                  <c:v>1.8582627780731595</c:v>
                </c:pt>
                <c:pt idx="2">
                  <c:v>1.722309585496387</c:v>
                </c:pt>
                <c:pt idx="3">
                  <c:v>1.6421512752863896</c:v>
                </c:pt>
                <c:pt idx="4">
                  <c:v>1.3200854469911867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6E-49CA-A90C-7A10B8954B22}"/>
            </c:ext>
          </c:extLst>
        </c:ser>
        <c:ser>
          <c:idx val="6"/>
          <c:order val="2"/>
          <c:tx>
            <c:strRef>
              <c:f>'A.8 Macrolides'!$B$8</c:f>
              <c:strCache>
                <c:ptCount val="1"/>
                <c:pt idx="0">
                  <c:v>Erythromycin</c:v>
                </c:pt>
              </c:strCache>
            </c:strRef>
          </c:tx>
          <c:spPr>
            <a:ln>
              <a:solidFill>
                <a:srgbClr val="00549F"/>
              </a:solidFill>
            </a:ln>
          </c:spPr>
          <c:marker>
            <c:symbol val="triangle"/>
            <c:size val="7"/>
            <c:spPr>
              <a:solidFill>
                <a:srgbClr val="00549F"/>
              </a:solidFill>
              <a:ln>
                <a:solidFill>
                  <a:srgbClr val="00549F"/>
                </a:solidFill>
              </a:ln>
            </c:spPr>
          </c:marker>
          <c:cat>
            <c:numRef>
              <c:f>'A.8 Macrolides'!$C$5:$G$5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'A.8 Macrolides'!$C$8:$G$8</c:f>
              <c:numCache>
                <c:formatCode>0.000</c:formatCode>
                <c:ptCount val="5"/>
                <c:pt idx="0">
                  <c:v>0.73138515656112935</c:v>
                </c:pt>
                <c:pt idx="1">
                  <c:v>0.62290891170135609</c:v>
                </c:pt>
                <c:pt idx="2">
                  <c:v>0.51892862264449313</c:v>
                </c:pt>
                <c:pt idx="3">
                  <c:v>0.44341709726001888</c:v>
                </c:pt>
                <c:pt idx="4">
                  <c:v>0.37747408638962998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6E-49CA-A90C-7A10B8954B22}"/>
            </c:ext>
          </c:extLst>
        </c:ser>
        <c:ser>
          <c:idx val="7"/>
          <c:order val="3"/>
          <c:tx>
            <c:strRef>
              <c:f>'A.8 Macrolides'!$B$9</c:f>
              <c:strCache>
                <c:ptCount val="1"/>
                <c:pt idx="0">
                  <c:v>Telithromycin</c:v>
                </c:pt>
              </c:strCache>
            </c:strRef>
          </c:tx>
          <c:spPr>
            <a:ln>
              <a:solidFill>
                <a:srgbClr val="A4AEB5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A4AEB5"/>
                </a:solidFill>
              </a:ln>
            </c:spPr>
          </c:marker>
          <c:cat>
            <c:numRef>
              <c:f>'A.8 Macrolides'!$C$5:$G$5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'A.8 Macrolides'!$C$9:$G$9</c:f>
              <c:numCache>
                <c:formatCode>0.000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6E-49CA-A90C-7A10B8954B22}"/>
            </c:ext>
          </c:extLst>
        </c:ser>
        <c:ser>
          <c:idx val="0"/>
          <c:order val="4"/>
          <c:tx>
            <c:strRef>
              <c:f>'A.8 Macrolides'!$B$11</c:f>
              <c:strCache>
                <c:ptCount val="1"/>
                <c:pt idx="0">
                  <c:v>Macrolides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x"/>
            <c:size val="7"/>
            <c:spPr>
              <a:noFill/>
              <a:ln w="19050">
                <a:solidFill>
                  <a:schemeClr val="tx1"/>
                </a:solidFill>
              </a:ln>
            </c:spPr>
          </c:marker>
          <c:val>
            <c:numRef>
              <c:f>'A.8 Macrolides'!$C$11:$G$11</c:f>
              <c:numCache>
                <c:formatCode>0.000</c:formatCode>
                <c:ptCount val="5"/>
                <c:pt idx="0">
                  <c:v>3.2039471832536432</c:v>
                </c:pt>
                <c:pt idx="1">
                  <c:v>3.0826861888651096</c:v>
                </c:pt>
                <c:pt idx="2">
                  <c:v>2.8724931237321667</c:v>
                </c:pt>
                <c:pt idx="3">
                  <c:v>2.7300873785160351</c:v>
                </c:pt>
                <c:pt idx="4">
                  <c:v>2.3476119978693113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36E-49CA-A90C-7A10B8954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706368"/>
        <c:axId val="123713024"/>
      </c:lineChart>
      <c:catAx>
        <c:axId val="123706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3713024"/>
        <c:crosses val="autoZero"/>
        <c:auto val="1"/>
        <c:lblAlgn val="ctr"/>
        <c:lblOffset val="100"/>
        <c:noMultiLvlLbl val="0"/>
      </c:catAx>
      <c:valAx>
        <c:axId val="1237130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inhabitants per day</a:t>
                </a:r>
              </a:p>
            </c:rich>
          </c:tx>
          <c:layout>
            <c:manualLayout>
              <c:xMode val="edge"/>
              <c:yMode val="edge"/>
              <c:x val="1.1261312953945179E-2"/>
              <c:y val="0.12035191307928408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23706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0820291437014529E-2"/>
          <c:y val="0.87386624695048409"/>
          <c:w val="0.89999992520204797"/>
          <c:h val="0.123286431363874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997776146955511E-2"/>
          <c:y val="3.4632038924726015E-2"/>
          <c:w val="0.88605307382400256"/>
          <c:h val="0.69725687920834056"/>
        </c:manualLayout>
      </c:layout>
      <c:lineChart>
        <c:grouping val="standard"/>
        <c:varyColors val="0"/>
        <c:ser>
          <c:idx val="1"/>
          <c:order val="0"/>
          <c:tx>
            <c:strRef>
              <c:f>'A.8 Macrolides'!$B$6</c:f>
              <c:strCache>
                <c:ptCount val="1"/>
                <c:pt idx="0">
                  <c:v>Azithromycin</c:v>
                </c:pt>
              </c:strCache>
            </c:strRef>
          </c:tx>
          <c:spPr>
            <a:ln>
              <a:solidFill>
                <a:srgbClr val="FFB81C"/>
              </a:solidFill>
              <a:prstDash val="sysDot"/>
            </a:ln>
          </c:spPr>
          <c:marker>
            <c:symbol val="diamond"/>
            <c:size val="7"/>
            <c:spPr>
              <a:solidFill>
                <a:srgbClr val="FFB81C"/>
              </a:solidFill>
              <a:ln>
                <a:solidFill>
                  <a:srgbClr val="FFB81C"/>
                </a:solidFill>
                <a:prstDash val="solid"/>
              </a:ln>
            </c:spPr>
          </c:marker>
          <c:cat>
            <c:numRef>
              <c:f>'A.8 Macrolides'!$C$5:$G$5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'A.8 Macrolides'!$C$6:$G$6</c:f>
              <c:numCache>
                <c:formatCode>0.000</c:formatCode>
                <c:ptCount val="5"/>
                <c:pt idx="0">
                  <c:v>0.48363934992557844</c:v>
                </c:pt>
                <c:pt idx="1">
                  <c:v>0.50479377126196212</c:v>
                </c:pt>
                <c:pt idx="2">
                  <c:v>0.52864615469641763</c:v>
                </c:pt>
                <c:pt idx="3">
                  <c:v>0.54319784971045459</c:v>
                </c:pt>
                <c:pt idx="4">
                  <c:v>0.56075759243137924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67-4598-9B91-B0A04838AE7C}"/>
            </c:ext>
          </c:extLst>
        </c:ser>
        <c:ser>
          <c:idx val="2"/>
          <c:order val="1"/>
          <c:tx>
            <c:strRef>
              <c:f>'A.8 Macrolides'!$B$7</c:f>
              <c:strCache>
                <c:ptCount val="1"/>
                <c:pt idx="0">
                  <c:v>Clarithromycin</c:v>
                </c:pt>
              </c:strCache>
            </c:strRef>
          </c:tx>
          <c:spPr>
            <a:ln>
              <a:solidFill>
                <a:srgbClr val="E40046"/>
              </a:solidFill>
              <a:prstDash val="dashDot"/>
            </a:ln>
          </c:spPr>
          <c:marker>
            <c:symbol val="x"/>
            <c:size val="7"/>
            <c:spPr>
              <a:noFill/>
              <a:ln w="19050">
                <a:solidFill>
                  <a:srgbClr val="E40046"/>
                </a:solidFill>
                <a:prstDash val="solid"/>
              </a:ln>
            </c:spPr>
          </c:marker>
          <c:cat>
            <c:numRef>
              <c:f>'A.8 Macrolides'!$C$5:$G$5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'A.8 Macrolides'!$C$7:$G$7</c:f>
              <c:numCache>
                <c:formatCode>0.000</c:formatCode>
                <c:ptCount val="5"/>
                <c:pt idx="0">
                  <c:v>1.8961210515674622</c:v>
                </c:pt>
                <c:pt idx="1">
                  <c:v>1.8582627780731595</c:v>
                </c:pt>
                <c:pt idx="2">
                  <c:v>1.722309585496387</c:v>
                </c:pt>
                <c:pt idx="3">
                  <c:v>1.6421512752863896</c:v>
                </c:pt>
                <c:pt idx="4">
                  <c:v>1.3200854469911867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67-4598-9B91-B0A04838AE7C}"/>
            </c:ext>
          </c:extLst>
        </c:ser>
        <c:ser>
          <c:idx val="3"/>
          <c:order val="2"/>
          <c:tx>
            <c:strRef>
              <c:f>'A.8 Macrolides'!$B$8</c:f>
              <c:strCache>
                <c:ptCount val="1"/>
                <c:pt idx="0">
                  <c:v>Erythromycin</c:v>
                </c:pt>
              </c:strCache>
            </c:strRef>
          </c:tx>
          <c:spPr>
            <a:ln>
              <a:solidFill>
                <a:srgbClr val="003B5C"/>
              </a:solidFill>
              <a:prstDash val="dash"/>
            </a:ln>
          </c:spPr>
          <c:marker>
            <c:symbol val="triangle"/>
            <c:size val="7"/>
            <c:spPr>
              <a:solidFill>
                <a:srgbClr val="003B5C"/>
              </a:solidFill>
              <a:ln>
                <a:solidFill>
                  <a:srgbClr val="003B5C"/>
                </a:solidFill>
                <a:prstDash val="solid"/>
              </a:ln>
            </c:spPr>
          </c:marker>
          <c:cat>
            <c:numRef>
              <c:f>'A.8 Macrolides'!$C$5:$G$5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'A.8 Macrolides'!$C$8:$G$8</c:f>
              <c:numCache>
                <c:formatCode>0.000</c:formatCode>
                <c:ptCount val="5"/>
                <c:pt idx="0">
                  <c:v>0.73138515656112935</c:v>
                </c:pt>
                <c:pt idx="1">
                  <c:v>0.62290891170135609</c:v>
                </c:pt>
                <c:pt idx="2">
                  <c:v>0.51892862264449313</c:v>
                </c:pt>
                <c:pt idx="3">
                  <c:v>0.44341709726001888</c:v>
                </c:pt>
                <c:pt idx="4">
                  <c:v>0.37747408638962998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67-4598-9B91-B0A04838AE7C}"/>
            </c:ext>
          </c:extLst>
        </c:ser>
        <c:ser>
          <c:idx val="4"/>
          <c:order val="3"/>
          <c:tx>
            <c:strRef>
              <c:f>'A.8 Macrolides'!$B$9</c:f>
              <c:strCache>
                <c:ptCount val="1"/>
                <c:pt idx="0">
                  <c:v>Telithromycin</c:v>
                </c:pt>
              </c:strCache>
            </c:strRef>
          </c:tx>
          <c:spPr>
            <a:ln>
              <a:solidFill>
                <a:srgbClr val="00AB8E"/>
              </a:solidFill>
              <a:prstDash val="lgDash"/>
            </a:ln>
          </c:spPr>
          <c:marker>
            <c:symbol val="circle"/>
            <c:size val="7"/>
            <c:spPr>
              <a:solidFill>
                <a:srgbClr val="00AB8E"/>
              </a:solidFill>
              <a:ln>
                <a:solidFill>
                  <a:srgbClr val="00AB8E"/>
                </a:solidFill>
                <a:prstDash val="solid"/>
              </a:ln>
            </c:spPr>
          </c:marker>
          <c:cat>
            <c:numRef>
              <c:f>'A.8 Macrolides'!$C$5:$G$5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'A.8 Macrolides'!$C$9:$G$9</c:f>
              <c:numCache>
                <c:formatCode>0.000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67-4598-9B91-B0A04838AE7C}"/>
            </c:ext>
          </c:extLst>
        </c:ser>
        <c:ser>
          <c:idx val="5"/>
          <c:order val="4"/>
          <c:tx>
            <c:v>Total macrolides</c:v>
          </c:tx>
          <c:spPr>
            <a:ln>
              <a:solidFill>
                <a:srgbClr val="84BD00"/>
              </a:solidFill>
            </a:ln>
          </c:spPr>
          <c:marker>
            <c:symbol val="triangle"/>
            <c:size val="7"/>
            <c:spPr>
              <a:solidFill>
                <a:srgbClr val="84BD00"/>
              </a:solidFill>
              <a:ln>
                <a:solidFill>
                  <a:srgbClr val="84BD00"/>
                </a:solidFill>
              </a:ln>
            </c:spPr>
          </c:marker>
          <c:val>
            <c:numRef>
              <c:f>'A.8 Macrolides'!$C$11:$G$11</c:f>
              <c:numCache>
                <c:formatCode>0.000</c:formatCode>
                <c:ptCount val="5"/>
                <c:pt idx="0">
                  <c:v>3.2039471832536432</c:v>
                </c:pt>
                <c:pt idx="1">
                  <c:v>3.0826861888651096</c:v>
                </c:pt>
                <c:pt idx="2">
                  <c:v>2.8724931237321667</c:v>
                </c:pt>
                <c:pt idx="3">
                  <c:v>2.7300873785160351</c:v>
                </c:pt>
                <c:pt idx="4">
                  <c:v>2.3476119978693113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67-4598-9B91-B0A04838A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19488"/>
        <c:axId val="123130240"/>
      </c:lineChart>
      <c:catAx>
        <c:axId val="123119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3130240"/>
        <c:crosses val="autoZero"/>
        <c:auto val="1"/>
        <c:lblAlgn val="ctr"/>
        <c:lblOffset val="100"/>
        <c:noMultiLvlLbl val="0"/>
      </c:catAx>
      <c:valAx>
        <c:axId val="123130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inhabitants per day</a:t>
                </a:r>
              </a:p>
            </c:rich>
          </c:tx>
          <c:layout>
            <c:manualLayout>
              <c:xMode val="edge"/>
              <c:yMode val="edge"/>
              <c:x val="0"/>
              <c:y val="9.2016549727891209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23119488"/>
        <c:crosses val="autoZero"/>
        <c:crossBetween val="between"/>
      </c:valAx>
      <c:spPr>
        <a:ln>
          <a:prstDash val="dash"/>
        </a:ln>
      </c:spPr>
    </c:plotArea>
    <c:legend>
      <c:legendPos val="b"/>
      <c:layout>
        <c:manualLayout>
          <c:xMode val="edge"/>
          <c:yMode val="edge"/>
          <c:x val="5.0488733575885104E-2"/>
          <c:y val="0.85933253398847231"/>
          <c:w val="0.89981830624875636"/>
          <c:h val="0.1276432614210117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37573245747147"/>
          <c:y val="7.4108745653669844E-2"/>
          <c:w val="0.53151936027432001"/>
          <c:h val="0.88586537901855877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lt1"/>
              </a:solidFill>
              <a:ln w="28575" cap="flat" cmpd="sng" algn="ctr">
                <a:solidFill>
                  <a:srgbClr val="822433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5E-46A8-A66D-586FAAB58C30}"/>
              </c:ext>
            </c:extLst>
          </c:dPt>
          <c:dPt>
            <c:idx val="1"/>
            <c:bubble3D val="0"/>
            <c:spPr>
              <a:solidFill>
                <a:srgbClr val="C19299"/>
              </a:solidFill>
              <a:ln w="28575">
                <a:solidFill>
                  <a:srgbClr val="8224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5E-46A8-A66D-586FAAB58C30}"/>
              </c:ext>
            </c:extLst>
          </c:dPt>
          <c:dPt>
            <c:idx val="2"/>
            <c:bubble3D val="0"/>
            <c:spPr>
              <a:noFill/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5-F55E-46A8-A66D-586FAAB58C30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28575">
                <a:solidFill>
                  <a:srgbClr val="00549F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7-F55E-46A8-A66D-586FAAB58C30}"/>
              </c:ext>
            </c:extLst>
          </c:dPt>
          <c:dPt>
            <c:idx val="4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9-F55E-46A8-A66D-586FAAB58C30}"/>
              </c:ext>
            </c:extLst>
          </c:dPt>
          <c:cat>
            <c:strRef>
              <c:f>(Inforgraphics!$A$2:$A$3,Inforgraphics!$A$8)</c:f>
              <c:strCache>
                <c:ptCount val="3"/>
                <c:pt idx="0">
                  <c:v>Primary</c:v>
                </c:pt>
                <c:pt idx="1">
                  <c:v>Primary difference</c:v>
                </c:pt>
                <c:pt idx="2">
                  <c:v>Primary largest</c:v>
                </c:pt>
              </c:strCache>
            </c:strRef>
          </c:cat>
          <c:val>
            <c:numRef>
              <c:f>(Inforgraphics!$B$2:$B$3,Inforgraphics!$B$8)</c:f>
              <c:numCache>
                <c:formatCode>General</c:formatCode>
                <c:ptCount val="3"/>
                <c:pt idx="0">
                  <c:v>14.5</c:v>
                </c:pt>
                <c:pt idx="1">
                  <c:v>2.1</c:v>
                </c:pt>
                <c:pt idx="2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5E-46A8-A66D-586FAAB58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</c:plotArea>
    <c:plotVisOnly val="1"/>
    <c:dispBlanksAs val="gap"/>
    <c:showDLblsOverMax val="0"/>
  </c:chart>
  <c:printSettings>
    <c:headerFooter/>
    <c:pageMargins b="0.75" l="0.7" r="0.7" t="0.75" header="0.3" footer="0.3"/>
    <c:pageSetup/>
  </c:printSettings>
  <c:userShapes r:id="rId1"/>
</c:chartSpace>
</file>

<file path=xl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07818386144116E-2"/>
          <c:y val="2.9207396372750705E-2"/>
          <c:w val="0.88984636522141702"/>
          <c:h val="0.73196926105390669"/>
        </c:manualLayout>
      </c:layout>
      <c:lineChart>
        <c:grouping val="standard"/>
        <c:varyColors val="0"/>
        <c:ser>
          <c:idx val="3"/>
          <c:order val="0"/>
          <c:tx>
            <c:strRef>
              <c:f>'A.9 Sulfonamides &amp; Trim'!$A$5</c:f>
              <c:strCache>
                <c:ptCount val="1"/>
                <c:pt idx="0">
                  <c:v>General Practice</c:v>
                </c:pt>
              </c:strCache>
            </c:strRef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>
                    <a:alpha val="60000"/>
                  </a:srgbClr>
                </a:solidFill>
              </a:ln>
            </c:spPr>
          </c:marker>
          <c:cat>
            <c:numRef>
              <c:f>'A.9 Sulfonamides &amp; Trim'!$B$4:$F$4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'A.9 Sulfonamides &amp; Trim'!$B$5:$F$5</c:f>
              <c:numCache>
                <c:formatCode>0.000</c:formatCode>
                <c:ptCount val="5"/>
                <c:pt idx="0">
                  <c:v>1.0047779486751436</c:v>
                </c:pt>
                <c:pt idx="1">
                  <c:v>0.81867684949902653</c:v>
                </c:pt>
                <c:pt idx="2">
                  <c:v>0.62822858280499272</c:v>
                </c:pt>
                <c:pt idx="3">
                  <c:v>0.55741981533012885</c:v>
                </c:pt>
                <c:pt idx="4">
                  <c:v>0.54750297438756768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FC-4261-99B6-9436A7782EF1}"/>
            </c:ext>
          </c:extLst>
        </c:ser>
        <c:ser>
          <c:idx val="0"/>
          <c:order val="1"/>
          <c:tx>
            <c:strRef>
              <c:f>'A.9 Sulfonamides &amp; Trim'!$A$6</c:f>
              <c:strCache>
                <c:ptCount val="1"/>
                <c:pt idx="0">
                  <c:v>Other Community</c:v>
                </c:pt>
              </c:strCache>
            </c:strRef>
          </c:tx>
          <c:spPr>
            <a:ln>
              <a:solidFill>
                <a:srgbClr val="E99949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E99949"/>
                </a:solidFill>
              </a:ln>
            </c:spPr>
          </c:marker>
          <c:cat>
            <c:numRef>
              <c:f>'A.9 Sulfonamides &amp; Trim'!$B$4:$F$4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'A.9 Sulfonamides &amp; Trim'!$B$6:$F$6</c:f>
              <c:numCache>
                <c:formatCode>0.000</c:formatCode>
                <c:ptCount val="5"/>
                <c:pt idx="0">
                  <c:v>5.0035843450023876E-2</c:v>
                </c:pt>
                <c:pt idx="1">
                  <c:v>4.1119531384500085E-2</c:v>
                </c:pt>
                <c:pt idx="2">
                  <c:v>2.8981328856779953E-2</c:v>
                </c:pt>
                <c:pt idx="3">
                  <c:v>2.4000234678808852E-2</c:v>
                </c:pt>
                <c:pt idx="4">
                  <c:v>1.9830028913317754E-2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FC-4261-99B6-9436A7782EF1}"/>
            </c:ext>
          </c:extLst>
        </c:ser>
        <c:ser>
          <c:idx val="4"/>
          <c:order val="2"/>
          <c:tx>
            <c:strRef>
              <c:f>'A.9 Sulfonamides &amp; Trim'!$A$7</c:f>
              <c:strCache>
                <c:ptCount val="1"/>
                <c:pt idx="0">
                  <c:v>Hospital Inpatient</c:v>
                </c:pt>
              </c:strCache>
            </c:strRef>
          </c:tx>
          <c:spPr>
            <a:ln>
              <a:solidFill>
                <a:srgbClr val="822433"/>
              </a:solidFill>
            </a:ln>
          </c:spPr>
          <c:marker>
            <c:symbol val="x"/>
            <c:size val="7"/>
            <c:spPr>
              <a:solidFill>
                <a:srgbClr val="822433"/>
              </a:solidFill>
              <a:ln>
                <a:solidFill>
                  <a:srgbClr val="822433"/>
                </a:solidFill>
              </a:ln>
            </c:spPr>
          </c:marker>
          <c:cat>
            <c:numRef>
              <c:f>'A.9 Sulfonamides &amp; Trim'!$B$4:$F$4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'A.9 Sulfonamides &amp; Trim'!$B$7:$F$7</c:f>
              <c:numCache>
                <c:formatCode>0.000</c:formatCode>
                <c:ptCount val="5"/>
                <c:pt idx="0">
                  <c:v>9.7629930533931208E-2</c:v>
                </c:pt>
                <c:pt idx="1">
                  <c:v>8.7976172204370595E-2</c:v>
                </c:pt>
                <c:pt idx="2">
                  <c:v>8.5317424682778586E-2</c:v>
                </c:pt>
                <c:pt idx="3">
                  <c:v>8.5528611362150286E-2</c:v>
                </c:pt>
                <c:pt idx="4">
                  <c:v>8.52038138283292E-2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FC-4261-99B6-9436A7782EF1}"/>
            </c:ext>
          </c:extLst>
        </c:ser>
        <c:ser>
          <c:idx val="5"/>
          <c:order val="3"/>
          <c:tx>
            <c:strRef>
              <c:f>'A.9 Sulfonamides &amp; Trim'!$A$8</c:f>
              <c:strCache>
                <c:ptCount val="1"/>
                <c:pt idx="0">
                  <c:v>Hospital Outpatient</c:v>
                </c:pt>
              </c:strCache>
            </c:strRef>
          </c:tx>
          <c:spPr>
            <a:ln>
              <a:solidFill>
                <a:srgbClr val="335291"/>
              </a:solidFill>
            </a:ln>
          </c:spPr>
          <c:marker>
            <c:symbol val="triangle"/>
            <c:size val="7"/>
            <c:spPr>
              <a:solidFill>
                <a:srgbClr val="335291"/>
              </a:solidFill>
              <a:ln>
                <a:solidFill>
                  <a:srgbClr val="335291"/>
                </a:solidFill>
              </a:ln>
            </c:spPr>
          </c:marker>
          <c:cat>
            <c:numRef>
              <c:f>'A.9 Sulfonamides &amp; Trim'!$B$4:$F$4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'A.9 Sulfonamides &amp; Trim'!$B$8:$F$8</c:f>
              <c:numCache>
                <c:formatCode>0.000</c:formatCode>
                <c:ptCount val="5"/>
                <c:pt idx="0">
                  <c:v>0.11444743796735524</c:v>
                </c:pt>
                <c:pt idx="1">
                  <c:v>0.10809934364599871</c:v>
                </c:pt>
                <c:pt idx="2">
                  <c:v>0.10809654489440845</c:v>
                </c:pt>
                <c:pt idx="3">
                  <c:v>0.10995208563341663</c:v>
                </c:pt>
                <c:pt idx="4">
                  <c:v>9.6018240822943746E-2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FC-4261-99B6-9436A7782EF1}"/>
            </c:ext>
          </c:extLst>
        </c:ser>
        <c:ser>
          <c:idx val="1"/>
          <c:order val="4"/>
          <c:tx>
            <c:strRef>
              <c:f>'A.9 Sulfonamides &amp; Trim'!$A$9</c:f>
              <c:strCache>
                <c:ptCount val="1"/>
                <c:pt idx="0">
                  <c:v>Sulfonamides &amp; trimethoprim</c:v>
                </c:pt>
              </c:strCache>
            </c:strRef>
          </c:tx>
          <c:spPr>
            <a:ln>
              <a:solidFill>
                <a:sysClr val="windowText" lastClr="000000"/>
              </a:solidFill>
              <a:prstDash val="sysDash"/>
            </a:ln>
          </c:spPr>
          <c:marker>
            <c:symbol val="x"/>
            <c:size val="7"/>
            <c:spPr>
              <a:noFill/>
              <a:ln w="19050">
                <a:solidFill>
                  <a:sysClr val="windowText" lastClr="000000"/>
                </a:solidFill>
              </a:ln>
            </c:spPr>
          </c:marker>
          <c:val>
            <c:numRef>
              <c:f>'A.9 Sulfonamides &amp; Trim'!$B$9:$F$9</c:f>
              <c:numCache>
                <c:formatCode>0.000</c:formatCode>
                <c:ptCount val="5"/>
                <c:pt idx="0">
                  <c:v>1.2668911606264539</c:v>
                </c:pt>
                <c:pt idx="1">
                  <c:v>1.0558718967338958</c:v>
                </c:pt>
                <c:pt idx="2">
                  <c:v>0.85062388123895971</c:v>
                </c:pt>
                <c:pt idx="3">
                  <c:v>0.77690074700450462</c:v>
                </c:pt>
                <c:pt idx="4">
                  <c:v>0.74855505795215838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FFC-4261-99B6-9436A7782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286080"/>
        <c:axId val="124288384"/>
      </c:lineChart>
      <c:catAx>
        <c:axId val="124286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4288384"/>
        <c:crosses val="autoZero"/>
        <c:auto val="1"/>
        <c:lblAlgn val="ctr"/>
        <c:lblOffset val="100"/>
        <c:noMultiLvlLbl val="0"/>
      </c:catAx>
      <c:valAx>
        <c:axId val="1242883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inhabitants per day</a:t>
                </a:r>
              </a:p>
            </c:rich>
          </c:tx>
          <c:layout>
            <c:manualLayout>
              <c:xMode val="edge"/>
              <c:yMode val="edge"/>
              <c:x val="1.1261312335958005E-2"/>
              <c:y val="7.978447405612759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242860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2748302219354983E-2"/>
          <c:y val="0.87267418892226101"/>
          <c:w val="0.81450339556129003"/>
          <c:h val="0.1273258110777389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07818386144116E-2"/>
          <c:y val="2.9207396372750705E-2"/>
          <c:w val="0.88984636522141702"/>
          <c:h val="0.67748220661606484"/>
        </c:manualLayout>
      </c:layout>
      <c:lineChart>
        <c:grouping val="standard"/>
        <c:varyColors val="0"/>
        <c:ser>
          <c:idx val="3"/>
          <c:order val="0"/>
          <c:tx>
            <c:strRef>
              <c:f>'A.9 Sulfonamides &amp; Trim'!$M$5</c:f>
              <c:strCache>
                <c:ptCount val="1"/>
                <c:pt idx="0">
                  <c:v>General Practice</c:v>
                </c:pt>
              </c:strCache>
            </c:strRef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>
                    <a:alpha val="60000"/>
                  </a:srgbClr>
                </a:solidFill>
              </a:ln>
            </c:spPr>
          </c:marker>
          <c:cat>
            <c:numRef>
              <c:f>'A.9 Sulfonamides &amp; Trim'!$N$4:$R$4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'A.9 Sulfonamides &amp; Trim'!$N$5:$R$5</c:f>
              <c:numCache>
                <c:formatCode>0.000</c:formatCode>
                <c:ptCount val="5"/>
                <c:pt idx="0">
                  <c:v>0.94213243492683851</c:v>
                </c:pt>
                <c:pt idx="1">
                  <c:v>0.75573060349178212</c:v>
                </c:pt>
                <c:pt idx="2">
                  <c:v>0.56136170574269695</c:v>
                </c:pt>
                <c:pt idx="3">
                  <c:v>0.48416793535761182</c:v>
                </c:pt>
                <c:pt idx="4">
                  <c:v>0.46676926994517487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EC-4CE8-B43B-A3126A20E99F}"/>
            </c:ext>
          </c:extLst>
        </c:ser>
        <c:ser>
          <c:idx val="0"/>
          <c:order val="1"/>
          <c:tx>
            <c:strRef>
              <c:f>'A.9 Sulfonamides &amp; Trim'!$M$6</c:f>
              <c:strCache>
                <c:ptCount val="1"/>
                <c:pt idx="0">
                  <c:v>Other Community</c:v>
                </c:pt>
              </c:strCache>
            </c:strRef>
          </c:tx>
          <c:spPr>
            <a:ln>
              <a:solidFill>
                <a:srgbClr val="822433"/>
              </a:solidFill>
            </a:ln>
          </c:spPr>
          <c:marker>
            <c:symbol val="x"/>
            <c:size val="7"/>
            <c:spPr>
              <a:solidFill>
                <a:srgbClr val="822433"/>
              </a:solidFill>
              <a:ln>
                <a:solidFill>
                  <a:srgbClr val="822433"/>
                </a:solidFill>
              </a:ln>
            </c:spPr>
          </c:marker>
          <c:cat>
            <c:numRef>
              <c:f>'A.9 Sulfonamides &amp; Trim'!$N$4:$R$4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'A.9 Sulfonamides &amp; Trim'!$N$6:$R$6</c:f>
              <c:numCache>
                <c:formatCode>0.000</c:formatCode>
                <c:ptCount val="5"/>
                <c:pt idx="0">
                  <c:v>4.9778788394144513E-2</c:v>
                </c:pt>
                <c:pt idx="1">
                  <c:v>4.0791325572573811E-2</c:v>
                </c:pt>
                <c:pt idx="2">
                  <c:v>2.8646233369265417E-2</c:v>
                </c:pt>
                <c:pt idx="3">
                  <c:v>2.3451443252753279E-2</c:v>
                </c:pt>
                <c:pt idx="4">
                  <c:v>1.9321667832989498E-2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EC-4CE8-B43B-A3126A20E99F}"/>
            </c:ext>
          </c:extLst>
        </c:ser>
        <c:ser>
          <c:idx val="4"/>
          <c:order val="2"/>
          <c:tx>
            <c:strRef>
              <c:f>'A.9 Sulfonamides &amp; Trim'!$M$7</c:f>
              <c:strCache>
                <c:ptCount val="1"/>
                <c:pt idx="0">
                  <c:v>Hospital Inpatient</c:v>
                </c:pt>
              </c:strCache>
            </c:strRef>
          </c:tx>
          <c:spPr>
            <a:ln>
              <a:solidFill>
                <a:srgbClr val="335291"/>
              </a:solidFill>
            </a:ln>
          </c:spPr>
          <c:marker>
            <c:symbol val="triangle"/>
            <c:size val="7"/>
            <c:spPr>
              <a:solidFill>
                <a:srgbClr val="335291"/>
              </a:solidFill>
              <a:ln>
                <a:solidFill>
                  <a:srgbClr val="335291"/>
                </a:solidFill>
              </a:ln>
            </c:spPr>
          </c:marker>
          <c:cat>
            <c:numRef>
              <c:f>'A.9 Sulfonamides &amp; Trim'!$N$4:$R$4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'A.9 Sulfonamides &amp; Trim'!$N$7:$R$7</c:f>
              <c:numCache>
                <c:formatCode>0.000</c:formatCode>
                <c:ptCount val="5"/>
                <c:pt idx="0">
                  <c:v>7.0032316937675532E-2</c:v>
                </c:pt>
                <c:pt idx="1">
                  <c:v>5.7096510149358792E-2</c:v>
                </c:pt>
                <c:pt idx="2">
                  <c:v>5.0281467472824914E-2</c:v>
                </c:pt>
                <c:pt idx="3">
                  <c:v>4.0564980761509162E-2</c:v>
                </c:pt>
                <c:pt idx="4">
                  <c:v>3.0707850487765143E-2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EC-4CE8-B43B-A3126A20E99F}"/>
            </c:ext>
          </c:extLst>
        </c:ser>
        <c:ser>
          <c:idx val="5"/>
          <c:order val="3"/>
          <c:tx>
            <c:strRef>
              <c:f>'A.9 Sulfonamides &amp; Trim'!$M$8</c:f>
              <c:strCache>
                <c:ptCount val="1"/>
                <c:pt idx="0">
                  <c:v>Hospital Outpatient</c:v>
                </c:pt>
              </c:strCache>
            </c:strRef>
          </c:tx>
          <c:spPr>
            <a:ln>
              <a:solidFill>
                <a:srgbClr val="A4AEB5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A4AEB5"/>
                </a:solidFill>
              </a:ln>
            </c:spPr>
          </c:marker>
          <c:cat>
            <c:numRef>
              <c:f>'A.9 Sulfonamides &amp; Trim'!$N$4:$R$4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'A.9 Sulfonamides &amp; Trim'!$N$8:$R$8</c:f>
              <c:numCache>
                <c:formatCode>0.000</c:formatCode>
                <c:ptCount val="5"/>
                <c:pt idx="0">
                  <c:v>5.1564426903929927E-2</c:v>
                </c:pt>
                <c:pt idx="1">
                  <c:v>4.399970907158135E-2</c:v>
                </c:pt>
                <c:pt idx="2">
                  <c:v>3.6061891384889577E-2</c:v>
                </c:pt>
                <c:pt idx="3">
                  <c:v>3.2531497778492735E-2</c:v>
                </c:pt>
                <c:pt idx="4">
                  <c:v>2.2458967554840115E-2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EC-4CE8-B43B-A3126A20E99F}"/>
            </c:ext>
          </c:extLst>
        </c:ser>
        <c:ser>
          <c:idx val="6"/>
          <c:order val="4"/>
          <c:tx>
            <c:strRef>
              <c:f>'A.9 Sulfonamides &amp; Trim'!$M$9</c:f>
              <c:strCache>
                <c:ptCount val="1"/>
                <c:pt idx="0">
                  <c:v>Trimethoprim</c:v>
                </c:pt>
              </c:strCache>
            </c:strRef>
          </c:tx>
          <c:spPr>
            <a:ln>
              <a:solidFill>
                <a:sysClr val="windowText" lastClr="000000"/>
              </a:solidFill>
              <a:prstDash val="dash"/>
            </a:ln>
          </c:spPr>
          <c:marker>
            <c:symbol val="x"/>
            <c:size val="7"/>
            <c:spPr>
              <a:noFill/>
              <a:ln>
                <a:solidFill>
                  <a:sysClr val="windowText" lastClr="000000"/>
                </a:solidFill>
              </a:ln>
            </c:spPr>
          </c:marker>
          <c:cat>
            <c:numRef>
              <c:f>'A.9 Sulfonamides &amp; Trim'!$N$4:$R$4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'A.9 Sulfonamides &amp; Trim'!$N$9:$R$9</c:f>
              <c:numCache>
                <c:formatCode>0.000</c:formatCode>
                <c:ptCount val="5"/>
                <c:pt idx="0">
                  <c:v>1.1135079671625885</c:v>
                </c:pt>
                <c:pt idx="1">
                  <c:v>0.89761814828529607</c:v>
                </c:pt>
                <c:pt idx="2">
                  <c:v>0.67635129796967686</c:v>
                </c:pt>
                <c:pt idx="3">
                  <c:v>0.580715857150367</c:v>
                </c:pt>
                <c:pt idx="4">
                  <c:v>0.53925775582076962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6EC-4CE8-B43B-A3126A20E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025088"/>
        <c:axId val="124027648"/>
      </c:lineChart>
      <c:catAx>
        <c:axId val="124025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Title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4027648"/>
        <c:crosses val="autoZero"/>
        <c:auto val="1"/>
        <c:lblAlgn val="ctr"/>
        <c:lblOffset val="100"/>
        <c:noMultiLvlLbl val="0"/>
      </c:catAx>
      <c:valAx>
        <c:axId val="1240276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Title</a:t>
                </a:r>
              </a:p>
            </c:rich>
          </c:tx>
          <c:layout>
            <c:manualLayout>
              <c:xMode val="edge"/>
              <c:yMode val="edge"/>
              <c:x val="1.1261373267175174E-2"/>
              <c:y val="0.10863067792201649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24025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5040228790746816E-2"/>
          <c:y val="0.81455581565817792"/>
          <c:w val="0.90112849691797059"/>
          <c:h val="0.1674261663238041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59730652574732"/>
          <c:y val="3.4632038924726015E-2"/>
          <c:w val="0.87845362713968889"/>
          <c:h val="0.69725687920834056"/>
        </c:manualLayout>
      </c:layout>
      <c:lineChart>
        <c:grouping val="standard"/>
        <c:varyColors val="0"/>
        <c:ser>
          <c:idx val="1"/>
          <c:order val="0"/>
          <c:tx>
            <c:strRef>
              <c:f>'A.9 Sulfonamides &amp; Trim'!$A$5</c:f>
              <c:strCache>
                <c:ptCount val="1"/>
                <c:pt idx="0">
                  <c:v>General Practice</c:v>
                </c:pt>
              </c:strCache>
            </c:strRef>
          </c:tx>
          <c:spPr>
            <a:ln>
              <a:solidFill>
                <a:srgbClr val="FF7F32"/>
              </a:solidFill>
              <a:prstDash val="sysDash"/>
            </a:ln>
          </c:spPr>
          <c:marker>
            <c:symbol val="diamond"/>
            <c:size val="7"/>
            <c:spPr>
              <a:solidFill>
                <a:srgbClr val="FF7F32"/>
              </a:solidFill>
              <a:ln>
                <a:solidFill>
                  <a:srgbClr val="FF7F32"/>
                </a:solidFill>
                <a:prstDash val="solid"/>
              </a:ln>
            </c:spPr>
          </c:marker>
          <c:cat>
            <c:numRef>
              <c:f>'A.9 Sulfonamides &amp; Trim'!$B$4:$F$4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'A.9 Sulfonamides &amp; Trim'!$B$5:$F$5</c:f>
              <c:numCache>
                <c:formatCode>0.000</c:formatCode>
                <c:ptCount val="5"/>
                <c:pt idx="0">
                  <c:v>1.0047779486751436</c:v>
                </c:pt>
                <c:pt idx="1">
                  <c:v>0.81867684949902653</c:v>
                </c:pt>
                <c:pt idx="2">
                  <c:v>0.62822858280499272</c:v>
                </c:pt>
                <c:pt idx="3">
                  <c:v>0.55741981533012885</c:v>
                </c:pt>
                <c:pt idx="4">
                  <c:v>0.54750297438756768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67-4598-9B91-B0A04838AE7C}"/>
            </c:ext>
          </c:extLst>
        </c:ser>
        <c:ser>
          <c:idx val="2"/>
          <c:order val="1"/>
          <c:tx>
            <c:strRef>
              <c:f>'A.9 Sulfonamides &amp; Trim'!$A$6</c:f>
              <c:strCache>
                <c:ptCount val="1"/>
                <c:pt idx="0">
                  <c:v>Other Community</c:v>
                </c:pt>
              </c:strCache>
            </c:strRef>
          </c:tx>
          <c:spPr>
            <a:ln>
              <a:solidFill>
                <a:srgbClr val="FF7F32"/>
              </a:solidFill>
              <a:prstDash val="lgDashDotDot"/>
            </a:ln>
          </c:spPr>
          <c:marker>
            <c:symbol val="x"/>
            <c:size val="7"/>
            <c:spPr>
              <a:noFill/>
              <a:ln w="19050">
                <a:solidFill>
                  <a:srgbClr val="FF7F32"/>
                </a:solidFill>
                <a:prstDash val="solid"/>
              </a:ln>
            </c:spPr>
          </c:marker>
          <c:cat>
            <c:numRef>
              <c:f>'A.9 Sulfonamides &amp; Trim'!$B$4:$F$4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'A.9 Sulfonamides &amp; Trim'!$B$6:$F$6</c:f>
              <c:numCache>
                <c:formatCode>0.000</c:formatCode>
                <c:ptCount val="5"/>
                <c:pt idx="0">
                  <c:v>5.0035843450023876E-2</c:v>
                </c:pt>
                <c:pt idx="1">
                  <c:v>4.1119531384500085E-2</c:v>
                </c:pt>
                <c:pt idx="2">
                  <c:v>2.8981328856779953E-2</c:v>
                </c:pt>
                <c:pt idx="3">
                  <c:v>2.4000234678808852E-2</c:v>
                </c:pt>
                <c:pt idx="4">
                  <c:v>1.9830028913317754E-2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67-4598-9B91-B0A04838AE7C}"/>
            </c:ext>
          </c:extLst>
        </c:ser>
        <c:ser>
          <c:idx val="3"/>
          <c:order val="2"/>
          <c:tx>
            <c:strRef>
              <c:f>'A.9 Sulfonamides &amp; Trim'!$A$7</c:f>
              <c:strCache>
                <c:ptCount val="1"/>
                <c:pt idx="0">
                  <c:v>Hospital Inpatient</c:v>
                </c:pt>
              </c:strCache>
            </c:strRef>
          </c:tx>
          <c:spPr>
            <a:ln>
              <a:solidFill>
                <a:srgbClr val="00A5DF"/>
              </a:solidFill>
              <a:prstDash val="sysDot"/>
            </a:ln>
          </c:spPr>
          <c:marker>
            <c:symbol val="triangle"/>
            <c:size val="7"/>
            <c:spPr>
              <a:solidFill>
                <a:srgbClr val="00A5DF"/>
              </a:solidFill>
              <a:ln>
                <a:solidFill>
                  <a:srgbClr val="00A5DF"/>
                </a:solidFill>
                <a:prstDash val="solid"/>
              </a:ln>
            </c:spPr>
          </c:marker>
          <c:cat>
            <c:numRef>
              <c:f>'A.9 Sulfonamides &amp; Trim'!$B$4:$F$4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'A.9 Sulfonamides &amp; Trim'!$B$7:$F$7</c:f>
              <c:numCache>
                <c:formatCode>0.000</c:formatCode>
                <c:ptCount val="5"/>
                <c:pt idx="0">
                  <c:v>9.7629930533931208E-2</c:v>
                </c:pt>
                <c:pt idx="1">
                  <c:v>8.7976172204370595E-2</c:v>
                </c:pt>
                <c:pt idx="2">
                  <c:v>8.5317424682778586E-2</c:v>
                </c:pt>
                <c:pt idx="3">
                  <c:v>8.5528611362150286E-2</c:v>
                </c:pt>
                <c:pt idx="4">
                  <c:v>8.52038138283292E-2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67-4598-9B91-B0A04838AE7C}"/>
            </c:ext>
          </c:extLst>
        </c:ser>
        <c:ser>
          <c:idx val="4"/>
          <c:order val="3"/>
          <c:tx>
            <c:strRef>
              <c:f>'A.9 Sulfonamides &amp; Trim'!$A$8</c:f>
              <c:strCache>
                <c:ptCount val="1"/>
                <c:pt idx="0">
                  <c:v>Hospital Outpatient</c:v>
                </c:pt>
              </c:strCache>
            </c:strRef>
          </c:tx>
          <c:spPr>
            <a:ln>
              <a:solidFill>
                <a:srgbClr val="00A5DF"/>
              </a:solidFill>
              <a:prstDash val="lgDash"/>
            </a:ln>
          </c:spPr>
          <c:marker>
            <c:symbol val="circle"/>
            <c:size val="7"/>
            <c:spPr>
              <a:solidFill>
                <a:srgbClr val="00A5DF"/>
              </a:solidFill>
              <a:ln>
                <a:solidFill>
                  <a:srgbClr val="00A5DF"/>
                </a:solidFill>
                <a:prstDash val="solid"/>
              </a:ln>
            </c:spPr>
          </c:marker>
          <c:cat>
            <c:numRef>
              <c:f>'A.9 Sulfonamides &amp; Trim'!$B$4:$F$4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'A.9 Sulfonamides &amp; Trim'!$B$8:$F$8</c:f>
              <c:numCache>
                <c:formatCode>0.000</c:formatCode>
                <c:ptCount val="5"/>
                <c:pt idx="0">
                  <c:v>0.11444743796735524</c:v>
                </c:pt>
                <c:pt idx="1">
                  <c:v>0.10809934364599871</c:v>
                </c:pt>
                <c:pt idx="2">
                  <c:v>0.10809654489440845</c:v>
                </c:pt>
                <c:pt idx="3">
                  <c:v>0.10995208563341663</c:v>
                </c:pt>
                <c:pt idx="4">
                  <c:v>9.6018240822943746E-2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67-4598-9B91-B0A04838AE7C}"/>
            </c:ext>
          </c:extLst>
        </c:ser>
        <c:ser>
          <c:idx val="5"/>
          <c:order val="4"/>
          <c:tx>
            <c:v>Total sulfonamides &amp; trimethoprim</c:v>
          </c:tx>
          <c:spPr>
            <a:ln>
              <a:solidFill>
                <a:srgbClr val="8A1B61"/>
              </a:solidFill>
            </a:ln>
          </c:spPr>
          <c:marker>
            <c:symbol val="square"/>
            <c:size val="7"/>
            <c:spPr>
              <a:solidFill>
                <a:srgbClr val="8A1B61"/>
              </a:solidFill>
              <a:ln>
                <a:solidFill>
                  <a:srgbClr val="8A1B61"/>
                </a:solidFill>
              </a:ln>
            </c:spPr>
          </c:marker>
          <c:val>
            <c:numRef>
              <c:f>'A.9 Sulfonamides &amp; Trim'!$B$9:$F$9</c:f>
              <c:numCache>
                <c:formatCode>0.000</c:formatCode>
                <c:ptCount val="5"/>
                <c:pt idx="0">
                  <c:v>1.2668911606264539</c:v>
                </c:pt>
                <c:pt idx="1">
                  <c:v>1.0558718967338958</c:v>
                </c:pt>
                <c:pt idx="2">
                  <c:v>0.85062388123895971</c:v>
                </c:pt>
                <c:pt idx="3">
                  <c:v>0.77690074700450462</c:v>
                </c:pt>
                <c:pt idx="4">
                  <c:v>0.74855505795215838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67-4598-9B91-B0A04838A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19488"/>
        <c:axId val="123130240"/>
      </c:lineChart>
      <c:catAx>
        <c:axId val="123119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3130240"/>
        <c:crosses val="autoZero"/>
        <c:auto val="1"/>
        <c:lblAlgn val="ctr"/>
        <c:lblOffset val="100"/>
        <c:noMultiLvlLbl val="0"/>
      </c:catAx>
      <c:valAx>
        <c:axId val="123130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DDD per 1,000 inhabitants per day</a:t>
                </a:r>
              </a:p>
            </c:rich>
          </c:tx>
          <c:layout>
            <c:manualLayout>
              <c:xMode val="edge"/>
              <c:yMode val="edge"/>
              <c:x val="1.2317167051578136E-2"/>
              <c:y val="3.4632645602843945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23119488"/>
        <c:crosses val="autoZero"/>
        <c:crossBetween val="between"/>
      </c:valAx>
      <c:spPr>
        <a:ln>
          <a:prstDash val="dash"/>
        </a:ln>
      </c:spPr>
    </c:plotArea>
    <c:legend>
      <c:legendPos val="b"/>
      <c:layout>
        <c:manualLayout>
          <c:xMode val="edge"/>
          <c:yMode val="edge"/>
          <c:x val="5.0488733575885104E-2"/>
          <c:y val="0.85933253398847231"/>
          <c:w val="0.89981830624875636"/>
          <c:h val="0.1276432614210117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97785579292048E-2"/>
          <c:y val="4.7225507624626378E-2"/>
          <c:w val="0.88605307382400256"/>
          <c:h val="0.70751222719212503"/>
        </c:manualLayout>
      </c:layout>
      <c:lineChart>
        <c:grouping val="standard"/>
        <c:varyColors val="0"/>
        <c:ser>
          <c:idx val="5"/>
          <c:order val="0"/>
          <c:tx>
            <c:strRef>
              <c:f>'A.10 Nitrofurantoin'!$A$6</c:f>
              <c:strCache>
                <c:ptCount val="1"/>
                <c:pt idx="0">
                  <c:v>General Practice</c:v>
                </c:pt>
              </c:strCache>
            </c:strRef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/>
                </a:solidFill>
              </a:ln>
            </c:spPr>
          </c:marker>
          <c:cat>
            <c:numRef>
              <c:f>'A.10 Nitrofurantoin'!$B$5:$F$5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'A.10 Nitrofurantoin'!$B$6:$F$6</c:f>
              <c:numCache>
                <c:formatCode>0.000</c:formatCode>
                <c:ptCount val="5"/>
                <c:pt idx="0">
                  <c:v>0.77417663625070077</c:v>
                </c:pt>
                <c:pt idx="1">
                  <c:v>0.80515536561368961</c:v>
                </c:pt>
                <c:pt idx="2">
                  <c:v>0.84257207491768149</c:v>
                </c:pt>
                <c:pt idx="3">
                  <c:v>0.95666023755904861</c:v>
                </c:pt>
                <c:pt idx="4">
                  <c:v>1.0570151983485889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17-4415-A77B-F2D6AEDD160A}"/>
            </c:ext>
          </c:extLst>
        </c:ser>
        <c:ser>
          <c:idx val="6"/>
          <c:order val="1"/>
          <c:tx>
            <c:strRef>
              <c:f>'A.10 Nitrofurantoin'!$A$7</c:f>
              <c:strCache>
                <c:ptCount val="1"/>
                <c:pt idx="0">
                  <c:v>Other Community</c:v>
                </c:pt>
              </c:strCache>
            </c:strRef>
          </c:tx>
          <c:spPr>
            <a:ln>
              <a:solidFill>
                <a:srgbClr val="E99949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E99949"/>
                </a:solidFill>
              </a:ln>
            </c:spPr>
          </c:marker>
          <c:cat>
            <c:numRef>
              <c:f>'A.10 Nitrofurantoin'!$B$5:$F$5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'A.10 Nitrofurantoin'!$B$7:$F$7</c:f>
              <c:numCache>
                <c:formatCode>0.000</c:formatCode>
                <c:ptCount val="5"/>
                <c:pt idx="0">
                  <c:v>2.8254135533757108E-2</c:v>
                </c:pt>
                <c:pt idx="1">
                  <c:v>3.2263496614573839E-2</c:v>
                </c:pt>
                <c:pt idx="2">
                  <c:v>4.0992959949525343E-2</c:v>
                </c:pt>
                <c:pt idx="3">
                  <c:v>5.3922734996051602E-2</c:v>
                </c:pt>
                <c:pt idx="4">
                  <c:v>6.6658908618024704E-2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17-4415-A77B-F2D6AEDD160A}"/>
            </c:ext>
          </c:extLst>
        </c:ser>
        <c:ser>
          <c:idx val="7"/>
          <c:order val="2"/>
          <c:tx>
            <c:strRef>
              <c:f>'A.10 Nitrofurantoin'!$A$8</c:f>
              <c:strCache>
                <c:ptCount val="1"/>
                <c:pt idx="0">
                  <c:v>Hospital Inpatient</c:v>
                </c:pt>
              </c:strCache>
            </c:strRef>
          </c:tx>
          <c:spPr>
            <a:ln>
              <a:solidFill>
                <a:srgbClr val="822433"/>
              </a:solidFill>
            </a:ln>
          </c:spPr>
          <c:marker>
            <c:symbol val="square"/>
            <c:size val="7"/>
            <c:spPr>
              <a:solidFill>
                <a:srgbClr val="822433"/>
              </a:solidFill>
              <a:ln>
                <a:solidFill>
                  <a:srgbClr val="822433"/>
                </a:solidFill>
              </a:ln>
            </c:spPr>
          </c:marker>
          <c:cat>
            <c:numRef>
              <c:f>'A.10 Nitrofurantoin'!$B$5:$F$5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'A.10 Nitrofurantoin'!$B$8:$F$8</c:f>
              <c:numCache>
                <c:formatCode>0.000</c:formatCode>
                <c:ptCount val="5"/>
                <c:pt idx="0">
                  <c:v>3.1397243786015966E-2</c:v>
                </c:pt>
                <c:pt idx="1">
                  <c:v>3.6536773421561253E-2</c:v>
                </c:pt>
                <c:pt idx="2">
                  <c:v>4.0887375796602433E-2</c:v>
                </c:pt>
                <c:pt idx="3">
                  <c:v>4.5414123534818981E-2</c:v>
                </c:pt>
                <c:pt idx="4">
                  <c:v>5.4392998202191671E-2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17-4415-A77B-F2D6AEDD160A}"/>
            </c:ext>
          </c:extLst>
        </c:ser>
        <c:ser>
          <c:idx val="0"/>
          <c:order val="3"/>
          <c:tx>
            <c:strRef>
              <c:f>'A.10 Nitrofurantoin'!$A$9</c:f>
              <c:strCache>
                <c:ptCount val="1"/>
                <c:pt idx="0">
                  <c:v>Hospital Outpatient</c:v>
                </c:pt>
              </c:strCache>
            </c:strRef>
          </c:tx>
          <c:spPr>
            <a:ln>
              <a:solidFill>
                <a:srgbClr val="335291"/>
              </a:solidFill>
            </a:ln>
          </c:spPr>
          <c:marker>
            <c:symbol val="triangle"/>
            <c:size val="7"/>
            <c:spPr>
              <a:solidFill>
                <a:srgbClr val="335291"/>
              </a:solidFill>
              <a:ln>
                <a:solidFill>
                  <a:srgbClr val="335291"/>
                </a:solidFill>
              </a:ln>
            </c:spPr>
          </c:marker>
          <c:cat>
            <c:numRef>
              <c:f>'A.10 Nitrofurantoin'!$B$5:$F$5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'A.10 Nitrofurantoin'!$B$9:$F$9</c:f>
              <c:numCache>
                <c:formatCode>0.000</c:formatCode>
                <c:ptCount val="5"/>
                <c:pt idx="0">
                  <c:v>3.1793629477800664E-2</c:v>
                </c:pt>
                <c:pt idx="1">
                  <c:v>3.2129304277587471E-2</c:v>
                </c:pt>
                <c:pt idx="2">
                  <c:v>3.4338245136899051E-2</c:v>
                </c:pt>
                <c:pt idx="3">
                  <c:v>3.766440238500092E-2</c:v>
                </c:pt>
                <c:pt idx="4">
                  <c:v>4.1112533947391894E-2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17-4415-A77B-F2D6AEDD160A}"/>
            </c:ext>
          </c:extLst>
        </c:ser>
        <c:ser>
          <c:idx val="1"/>
          <c:order val="4"/>
          <c:tx>
            <c:strRef>
              <c:f>'A.10 Nitrofurantoin'!$A$10</c:f>
              <c:strCache>
                <c:ptCount val="1"/>
                <c:pt idx="0">
                  <c:v>Nitrofurantoin</c:v>
                </c:pt>
              </c:strCache>
            </c:strRef>
          </c:tx>
          <c:spPr>
            <a:ln>
              <a:solidFill>
                <a:sysClr val="windowText" lastClr="000000"/>
              </a:solidFill>
              <a:prstDash val="sysDash"/>
            </a:ln>
          </c:spPr>
          <c:marker>
            <c:symbol val="x"/>
            <c:size val="7"/>
            <c:spPr>
              <a:noFill/>
              <a:ln w="19050">
                <a:solidFill>
                  <a:sysClr val="windowText" lastClr="000000"/>
                </a:solidFill>
              </a:ln>
            </c:spPr>
          </c:marker>
          <c:val>
            <c:numRef>
              <c:f>'A.10 Nitrofurantoin'!$B$10:$F$10</c:f>
              <c:numCache>
                <c:formatCode>0.000</c:formatCode>
                <c:ptCount val="5"/>
                <c:pt idx="0">
                  <c:v>0.86562164504827444</c:v>
                </c:pt>
                <c:pt idx="1">
                  <c:v>0.90608493992741213</c:v>
                </c:pt>
                <c:pt idx="2">
                  <c:v>0.95879065580070832</c:v>
                </c:pt>
                <c:pt idx="3">
                  <c:v>1.0936614984749202</c:v>
                </c:pt>
                <c:pt idx="4">
                  <c:v>1.2191796391161971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117-4415-A77B-F2D6AEDD1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080128"/>
        <c:axId val="124082432"/>
      </c:lineChart>
      <c:catAx>
        <c:axId val="124080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4082432"/>
        <c:crosses val="autoZero"/>
        <c:auto val="1"/>
        <c:lblAlgn val="ctr"/>
        <c:lblOffset val="100"/>
        <c:noMultiLvlLbl val="0"/>
      </c:catAx>
      <c:valAx>
        <c:axId val="124082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inhabitants per day</a:t>
                </a:r>
              </a:p>
            </c:rich>
          </c:tx>
          <c:layout>
            <c:manualLayout>
              <c:xMode val="edge"/>
              <c:yMode val="edge"/>
              <c:x val="1.1261312953945179E-2"/>
              <c:y val="0.12035191307928408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240801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59730652574732"/>
          <c:y val="3.4632038924726015E-2"/>
          <c:w val="0.87845362713968889"/>
          <c:h val="0.69725687920834056"/>
        </c:manualLayout>
      </c:layout>
      <c:lineChart>
        <c:grouping val="standard"/>
        <c:varyColors val="0"/>
        <c:ser>
          <c:idx val="1"/>
          <c:order val="0"/>
          <c:tx>
            <c:strRef>
              <c:f>'A.10 Nitrofurantoin'!$A$6</c:f>
              <c:strCache>
                <c:ptCount val="1"/>
                <c:pt idx="0">
                  <c:v>General Practice</c:v>
                </c:pt>
              </c:strCache>
            </c:strRef>
          </c:tx>
          <c:spPr>
            <a:ln>
              <a:solidFill>
                <a:srgbClr val="FF7F32"/>
              </a:solidFill>
              <a:prstDash val="lgDashDot"/>
            </a:ln>
          </c:spPr>
          <c:marker>
            <c:symbol val="diamond"/>
            <c:size val="8"/>
            <c:spPr>
              <a:solidFill>
                <a:srgbClr val="FF7F32"/>
              </a:solidFill>
              <a:ln w="9525">
                <a:solidFill>
                  <a:srgbClr val="FF7F32"/>
                </a:solidFill>
                <a:prstDash val="solid"/>
              </a:ln>
            </c:spPr>
          </c:marker>
          <c:cat>
            <c:numRef>
              <c:f>'A.10 Nitrofurantoin'!$B$5:$F$5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'A.10 Nitrofurantoin'!$B$6:$F$6</c:f>
              <c:numCache>
                <c:formatCode>0.000</c:formatCode>
                <c:ptCount val="5"/>
                <c:pt idx="0">
                  <c:v>0.77417663625070077</c:v>
                </c:pt>
                <c:pt idx="1">
                  <c:v>0.80515536561368961</c:v>
                </c:pt>
                <c:pt idx="2">
                  <c:v>0.84257207491768149</c:v>
                </c:pt>
                <c:pt idx="3">
                  <c:v>0.95666023755904861</c:v>
                </c:pt>
                <c:pt idx="4">
                  <c:v>1.0570151983485889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67-4598-9B91-B0A04838AE7C}"/>
            </c:ext>
          </c:extLst>
        </c:ser>
        <c:ser>
          <c:idx val="2"/>
          <c:order val="1"/>
          <c:tx>
            <c:strRef>
              <c:f>'A.10 Nitrofurantoin'!$A$7</c:f>
              <c:strCache>
                <c:ptCount val="1"/>
                <c:pt idx="0">
                  <c:v>Other Community</c:v>
                </c:pt>
              </c:strCache>
            </c:strRef>
          </c:tx>
          <c:spPr>
            <a:ln>
              <a:solidFill>
                <a:srgbClr val="FF7F32"/>
              </a:solidFill>
              <a:prstDash val="dash"/>
            </a:ln>
          </c:spPr>
          <c:marker>
            <c:symbol val="x"/>
            <c:size val="8"/>
            <c:spPr>
              <a:noFill/>
              <a:ln w="19050">
                <a:solidFill>
                  <a:srgbClr val="FF7F32"/>
                </a:solidFill>
                <a:prstDash val="solid"/>
              </a:ln>
            </c:spPr>
          </c:marker>
          <c:cat>
            <c:numRef>
              <c:f>'A.10 Nitrofurantoin'!$B$5:$F$5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'A.10 Nitrofurantoin'!$B$7:$F$7</c:f>
              <c:numCache>
                <c:formatCode>0.000</c:formatCode>
                <c:ptCount val="5"/>
                <c:pt idx="0">
                  <c:v>2.8254135533757108E-2</c:v>
                </c:pt>
                <c:pt idx="1">
                  <c:v>3.2263496614573839E-2</c:v>
                </c:pt>
                <c:pt idx="2">
                  <c:v>4.0992959949525343E-2</c:v>
                </c:pt>
                <c:pt idx="3">
                  <c:v>5.3922734996051602E-2</c:v>
                </c:pt>
                <c:pt idx="4">
                  <c:v>6.6658908618024704E-2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67-4598-9B91-B0A04838AE7C}"/>
            </c:ext>
          </c:extLst>
        </c:ser>
        <c:ser>
          <c:idx val="3"/>
          <c:order val="2"/>
          <c:tx>
            <c:strRef>
              <c:f>'A.10 Nitrofurantoin'!$A$8</c:f>
              <c:strCache>
                <c:ptCount val="1"/>
                <c:pt idx="0">
                  <c:v>Hospital Inpatient</c:v>
                </c:pt>
              </c:strCache>
            </c:strRef>
          </c:tx>
          <c:spPr>
            <a:ln>
              <a:solidFill>
                <a:srgbClr val="00A5DF"/>
              </a:solidFill>
              <a:prstDash val="sysDot"/>
            </a:ln>
          </c:spPr>
          <c:marker>
            <c:symbol val="triangle"/>
            <c:size val="7"/>
            <c:spPr>
              <a:solidFill>
                <a:srgbClr val="00A5DF"/>
              </a:solidFill>
              <a:ln>
                <a:solidFill>
                  <a:srgbClr val="00A5DF"/>
                </a:solidFill>
                <a:prstDash val="solid"/>
              </a:ln>
            </c:spPr>
          </c:marker>
          <c:cat>
            <c:numRef>
              <c:f>'A.10 Nitrofurantoin'!$B$5:$F$5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'A.10 Nitrofurantoin'!$B$8:$F$8</c:f>
              <c:numCache>
                <c:formatCode>0.000</c:formatCode>
                <c:ptCount val="5"/>
                <c:pt idx="0">
                  <c:v>3.1397243786015966E-2</c:v>
                </c:pt>
                <c:pt idx="1">
                  <c:v>3.6536773421561253E-2</c:v>
                </c:pt>
                <c:pt idx="2">
                  <c:v>4.0887375796602433E-2</c:v>
                </c:pt>
                <c:pt idx="3">
                  <c:v>4.5414123534818981E-2</c:v>
                </c:pt>
                <c:pt idx="4">
                  <c:v>5.4392998202191671E-2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67-4598-9B91-B0A04838AE7C}"/>
            </c:ext>
          </c:extLst>
        </c:ser>
        <c:ser>
          <c:idx val="4"/>
          <c:order val="3"/>
          <c:tx>
            <c:strRef>
              <c:f>'A.10 Nitrofurantoin'!$A$9</c:f>
              <c:strCache>
                <c:ptCount val="1"/>
                <c:pt idx="0">
                  <c:v>Hospital Outpatient</c:v>
                </c:pt>
              </c:strCache>
            </c:strRef>
          </c:tx>
          <c:spPr>
            <a:ln>
              <a:solidFill>
                <a:srgbClr val="00A5DF"/>
              </a:solidFill>
              <a:prstDash val="lgDash"/>
            </a:ln>
          </c:spPr>
          <c:marker>
            <c:symbol val="circle"/>
            <c:size val="7"/>
            <c:spPr>
              <a:solidFill>
                <a:srgbClr val="00A5DF"/>
              </a:solidFill>
              <a:ln>
                <a:solidFill>
                  <a:srgbClr val="00A5DF"/>
                </a:solidFill>
                <a:prstDash val="solid"/>
              </a:ln>
            </c:spPr>
          </c:marker>
          <c:cat>
            <c:numRef>
              <c:f>'A.10 Nitrofurantoin'!$B$5:$F$5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'A.10 Nitrofurantoin'!$B$9:$F$9</c:f>
              <c:numCache>
                <c:formatCode>0.000</c:formatCode>
                <c:ptCount val="5"/>
                <c:pt idx="0">
                  <c:v>3.1793629477800664E-2</c:v>
                </c:pt>
                <c:pt idx="1">
                  <c:v>3.2129304277587471E-2</c:v>
                </c:pt>
                <c:pt idx="2">
                  <c:v>3.4338245136899051E-2</c:v>
                </c:pt>
                <c:pt idx="3">
                  <c:v>3.766440238500092E-2</c:v>
                </c:pt>
                <c:pt idx="4">
                  <c:v>4.1112533947391894E-2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67-4598-9B91-B0A04838AE7C}"/>
            </c:ext>
          </c:extLst>
        </c:ser>
        <c:ser>
          <c:idx val="5"/>
          <c:order val="4"/>
          <c:tx>
            <c:v>Total nitrofurantoin</c:v>
          </c:tx>
          <c:spPr>
            <a:ln>
              <a:solidFill>
                <a:srgbClr val="8A1B61"/>
              </a:solidFill>
            </a:ln>
          </c:spPr>
          <c:marker>
            <c:symbol val="square"/>
            <c:size val="7"/>
            <c:spPr>
              <a:solidFill>
                <a:srgbClr val="8A1B61"/>
              </a:solidFill>
              <a:ln>
                <a:solidFill>
                  <a:srgbClr val="8A1B61"/>
                </a:solidFill>
              </a:ln>
            </c:spPr>
          </c:marker>
          <c:val>
            <c:numRef>
              <c:f>'A.10 Nitrofurantoin'!$B$10:$F$10</c:f>
              <c:numCache>
                <c:formatCode>0.000</c:formatCode>
                <c:ptCount val="5"/>
                <c:pt idx="0">
                  <c:v>0.86562164504827444</c:v>
                </c:pt>
                <c:pt idx="1">
                  <c:v>0.90608493992741213</c:v>
                </c:pt>
                <c:pt idx="2">
                  <c:v>0.95879065580070832</c:v>
                </c:pt>
                <c:pt idx="3">
                  <c:v>1.0936614984749202</c:v>
                </c:pt>
                <c:pt idx="4">
                  <c:v>1.2191796391161971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67-4598-9B91-B0A04838A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19488"/>
        <c:axId val="123130240"/>
      </c:lineChart>
      <c:catAx>
        <c:axId val="123119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3130240"/>
        <c:crosses val="autoZero"/>
        <c:auto val="1"/>
        <c:lblAlgn val="ctr"/>
        <c:lblOffset val="100"/>
        <c:noMultiLvlLbl val="0"/>
      </c:catAx>
      <c:valAx>
        <c:axId val="123130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i="0" baseline="0">
                    <a:effectLst/>
                  </a:rPr>
                  <a:t>DDD per 1,000 inhabitants per day</a:t>
                </a:r>
                <a:endParaRPr lang="en-GB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7.5994719264586537E-3"/>
              <c:y val="3.7945261791658018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23119488"/>
        <c:crosses val="autoZero"/>
        <c:crossBetween val="between"/>
      </c:valAx>
      <c:spPr>
        <a:ln>
          <a:prstDash val="dash"/>
        </a:ln>
      </c:spPr>
    </c:plotArea>
    <c:legend>
      <c:legendPos val="b"/>
      <c:layout>
        <c:manualLayout>
          <c:xMode val="edge"/>
          <c:yMode val="edge"/>
          <c:x val="5.0488733575885104E-2"/>
          <c:y val="0.85933253398847231"/>
          <c:w val="0.89981830624875636"/>
          <c:h val="0.1276432614210117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49717450736197"/>
          <c:y val="4.4077140449651289E-2"/>
          <c:w val="0.87655375915807421"/>
          <c:h val="0.70751222719212503"/>
        </c:manualLayout>
      </c:layout>
      <c:lineChart>
        <c:grouping val="standard"/>
        <c:varyColors val="0"/>
        <c:ser>
          <c:idx val="7"/>
          <c:order val="0"/>
          <c:tx>
            <c:strRef>
              <c:f>'A.11 Aminoglycosides'!$A$6</c:f>
              <c:strCache>
                <c:ptCount val="1"/>
                <c:pt idx="0">
                  <c:v>General Practice</c:v>
                </c:pt>
              </c:strCache>
            </c:strRef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/>
                </a:solidFill>
              </a:ln>
            </c:spPr>
          </c:marker>
          <c:cat>
            <c:numRef>
              <c:f>'A.11 Aminoglycosides'!$B$5:$F$5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'A.11 Aminoglycosides'!$B$6:$F$6</c:f>
              <c:numCache>
                <c:formatCode>0.000</c:formatCode>
                <c:ptCount val="5"/>
                <c:pt idx="0">
                  <c:v>8.3792204865487108E-3</c:v>
                </c:pt>
                <c:pt idx="1">
                  <c:v>6.2236781111684181E-3</c:v>
                </c:pt>
                <c:pt idx="2">
                  <c:v>5.0725080969393765E-3</c:v>
                </c:pt>
                <c:pt idx="3">
                  <c:v>4.9004419031994928E-3</c:v>
                </c:pt>
                <c:pt idx="4">
                  <c:v>4.3111224012468696E-3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9C-4575-B8A4-B1D064AAEADA}"/>
            </c:ext>
          </c:extLst>
        </c:ser>
        <c:ser>
          <c:idx val="0"/>
          <c:order val="1"/>
          <c:tx>
            <c:strRef>
              <c:f>'A.11 Aminoglycosides'!$A$7</c:f>
              <c:strCache>
                <c:ptCount val="1"/>
                <c:pt idx="0">
                  <c:v>Other Community</c:v>
                </c:pt>
              </c:strCache>
            </c:strRef>
          </c:tx>
          <c:spPr>
            <a:ln>
              <a:solidFill>
                <a:srgbClr val="E99949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E99949"/>
                </a:solidFill>
              </a:ln>
            </c:spPr>
          </c:marker>
          <c:cat>
            <c:numRef>
              <c:f>'A.11 Aminoglycosides'!$B$5:$F$5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'A.11 Aminoglycosides'!$B$7:$F$7</c:f>
              <c:numCache>
                <c:formatCode>0.000</c:formatCode>
                <c:ptCount val="5"/>
                <c:pt idx="0">
                  <c:v>4.0926365585391977E-5</c:v>
                </c:pt>
                <c:pt idx="1">
                  <c:v>1.1083765851793714E-5</c:v>
                </c:pt>
                <c:pt idx="2">
                  <c:v>4.2714842152236088E-6</c:v>
                </c:pt>
                <c:pt idx="3">
                  <c:v>1.9586085841183376E-5</c:v>
                </c:pt>
                <c:pt idx="4">
                  <c:v>9.2778457894127087E-6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9C-4575-B8A4-B1D064AAEADA}"/>
            </c:ext>
          </c:extLst>
        </c:ser>
        <c:ser>
          <c:idx val="6"/>
          <c:order val="2"/>
          <c:tx>
            <c:strRef>
              <c:f>'A.11 Aminoglycosides'!$A$8</c:f>
              <c:strCache>
                <c:ptCount val="1"/>
                <c:pt idx="0">
                  <c:v>Hospital Inpatient</c:v>
                </c:pt>
              </c:strCache>
            </c:strRef>
          </c:tx>
          <c:spPr>
            <a:ln>
              <a:solidFill>
                <a:srgbClr val="822433"/>
              </a:solidFill>
            </a:ln>
          </c:spPr>
          <c:marker>
            <c:symbol val="square"/>
            <c:size val="7"/>
            <c:spPr>
              <a:solidFill>
                <a:srgbClr val="822433"/>
              </a:solidFill>
              <a:ln>
                <a:solidFill>
                  <a:srgbClr val="822433"/>
                </a:solidFill>
              </a:ln>
            </c:spPr>
          </c:marker>
          <c:cat>
            <c:numRef>
              <c:f>'A.11 Aminoglycosides'!$B$5:$F$5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'A.11 Aminoglycosides'!$B$8:$F$8</c:f>
              <c:numCache>
                <c:formatCode>0.000</c:formatCode>
                <c:ptCount val="5"/>
                <c:pt idx="0">
                  <c:v>8.4385147777941788E-2</c:v>
                </c:pt>
                <c:pt idx="1">
                  <c:v>8.8538071697494142E-2</c:v>
                </c:pt>
                <c:pt idx="2">
                  <c:v>8.9874087168314826E-2</c:v>
                </c:pt>
                <c:pt idx="3">
                  <c:v>9.0854471953953603E-2</c:v>
                </c:pt>
                <c:pt idx="4">
                  <c:v>7.2690984449891027E-2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9C-4575-B8A4-B1D064AAEADA}"/>
            </c:ext>
          </c:extLst>
        </c:ser>
        <c:ser>
          <c:idx val="1"/>
          <c:order val="3"/>
          <c:tx>
            <c:strRef>
              <c:f>'A.11 Aminoglycosides'!$A$9</c:f>
              <c:strCache>
                <c:ptCount val="1"/>
                <c:pt idx="0">
                  <c:v>Hospital Outpatient</c:v>
                </c:pt>
              </c:strCache>
            </c:strRef>
          </c:tx>
          <c:spPr>
            <a:ln>
              <a:solidFill>
                <a:srgbClr val="00549F"/>
              </a:solidFill>
            </a:ln>
          </c:spPr>
          <c:marker>
            <c:symbol val="triangle"/>
            <c:size val="7"/>
            <c:spPr>
              <a:solidFill>
                <a:srgbClr val="00549F"/>
              </a:solidFill>
              <a:ln>
                <a:solidFill>
                  <a:srgbClr val="00549F"/>
                </a:solidFill>
              </a:ln>
            </c:spPr>
          </c:marker>
          <c:cat>
            <c:numRef>
              <c:f>'A.11 Aminoglycosides'!$B$5:$F$5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'A.11 Aminoglycosides'!$B$9:$F$9</c:f>
              <c:numCache>
                <c:formatCode>0.000</c:formatCode>
                <c:ptCount val="5"/>
                <c:pt idx="0">
                  <c:v>2.6631025691728104E-2</c:v>
                </c:pt>
                <c:pt idx="1">
                  <c:v>3.040241179103631E-2</c:v>
                </c:pt>
                <c:pt idx="2">
                  <c:v>3.2697131276469449E-2</c:v>
                </c:pt>
                <c:pt idx="3">
                  <c:v>3.1341996482089907E-2</c:v>
                </c:pt>
                <c:pt idx="4">
                  <c:v>2.8465911884223982E-2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9C-4575-B8A4-B1D064AAEADA}"/>
            </c:ext>
          </c:extLst>
        </c:ser>
        <c:ser>
          <c:idx val="2"/>
          <c:order val="4"/>
          <c:tx>
            <c:strRef>
              <c:f>'A.11 Aminoglycosides'!$A$10</c:f>
              <c:strCache>
                <c:ptCount val="1"/>
                <c:pt idx="0">
                  <c:v>Aminoglycosides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x"/>
            <c:size val="7"/>
            <c:spPr>
              <a:noFill/>
              <a:ln w="19050">
                <a:solidFill>
                  <a:schemeClr val="tx1">
                    <a:alpha val="94000"/>
                  </a:schemeClr>
                </a:solidFill>
              </a:ln>
            </c:spPr>
          </c:marker>
          <c:val>
            <c:numRef>
              <c:f>'A.11 Aminoglycosides'!$B$10:$F$10</c:f>
              <c:numCache>
                <c:formatCode>0.000</c:formatCode>
                <c:ptCount val="5"/>
                <c:pt idx="0">
                  <c:v>0.119436320321804</c:v>
                </c:pt>
                <c:pt idx="1">
                  <c:v>0.12517524536555066</c:v>
                </c:pt>
                <c:pt idx="2">
                  <c:v>0.12764799802593887</c:v>
                </c:pt>
                <c:pt idx="3">
                  <c:v>0.12711649642508419</c:v>
                </c:pt>
                <c:pt idx="4">
                  <c:v>0.10547729658115129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69C-4575-B8A4-B1D064AAE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71776"/>
        <c:axId val="124182528"/>
      </c:lineChart>
      <c:catAx>
        <c:axId val="124171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4182528"/>
        <c:crosses val="autoZero"/>
        <c:auto val="1"/>
        <c:lblAlgn val="ctr"/>
        <c:lblOffset val="100"/>
        <c:noMultiLvlLbl val="0"/>
      </c:catAx>
      <c:valAx>
        <c:axId val="1241825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inhabitants per day</a:t>
                </a:r>
              </a:p>
            </c:rich>
          </c:tx>
          <c:layout>
            <c:manualLayout>
              <c:xMode val="edge"/>
              <c:yMode val="edge"/>
              <c:x val="1.1261280466140836E-2"/>
              <c:y val="0.12035191307928408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1241717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59730652574732"/>
          <c:y val="3.4632038924726015E-2"/>
          <c:w val="0.87845362713968889"/>
          <c:h val="0.69725687920834056"/>
        </c:manualLayout>
      </c:layout>
      <c:lineChart>
        <c:grouping val="standard"/>
        <c:varyColors val="0"/>
        <c:ser>
          <c:idx val="1"/>
          <c:order val="0"/>
          <c:tx>
            <c:strRef>
              <c:f>'A.11 Aminoglycosides'!$A$6</c:f>
              <c:strCache>
                <c:ptCount val="1"/>
                <c:pt idx="0">
                  <c:v>General Practice</c:v>
                </c:pt>
              </c:strCache>
            </c:strRef>
          </c:tx>
          <c:spPr>
            <a:ln>
              <a:solidFill>
                <a:srgbClr val="FF7F32"/>
              </a:solidFill>
              <a:prstDash val="sysDash"/>
            </a:ln>
          </c:spPr>
          <c:marker>
            <c:symbol val="diamond"/>
            <c:size val="7"/>
            <c:spPr>
              <a:solidFill>
                <a:srgbClr val="FF7F32"/>
              </a:solidFill>
              <a:ln>
                <a:solidFill>
                  <a:srgbClr val="FF7F32"/>
                </a:solidFill>
                <a:prstDash val="solid"/>
              </a:ln>
            </c:spPr>
          </c:marker>
          <c:cat>
            <c:numRef>
              <c:f>'A.11 Aminoglycosides'!$B$5:$F$5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'A.11 Aminoglycosides'!$B$6:$F$6</c:f>
              <c:numCache>
                <c:formatCode>0.000</c:formatCode>
                <c:ptCount val="5"/>
                <c:pt idx="0">
                  <c:v>8.3792204865487108E-3</c:v>
                </c:pt>
                <c:pt idx="1">
                  <c:v>6.2236781111684181E-3</c:v>
                </c:pt>
                <c:pt idx="2">
                  <c:v>5.0725080969393765E-3</c:v>
                </c:pt>
                <c:pt idx="3">
                  <c:v>4.9004419031994928E-3</c:v>
                </c:pt>
                <c:pt idx="4">
                  <c:v>4.3111224012468696E-3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67-4598-9B91-B0A04838AE7C}"/>
            </c:ext>
          </c:extLst>
        </c:ser>
        <c:ser>
          <c:idx val="2"/>
          <c:order val="1"/>
          <c:tx>
            <c:strRef>
              <c:f>'A.11 Aminoglycosides'!$A$7</c:f>
              <c:strCache>
                <c:ptCount val="1"/>
                <c:pt idx="0">
                  <c:v>Other Community</c:v>
                </c:pt>
              </c:strCache>
            </c:strRef>
          </c:tx>
          <c:spPr>
            <a:ln>
              <a:solidFill>
                <a:srgbClr val="FF7F32"/>
              </a:solidFill>
              <a:prstDash val="lgDashDotDot"/>
            </a:ln>
          </c:spPr>
          <c:marker>
            <c:symbol val="x"/>
            <c:size val="7"/>
            <c:spPr>
              <a:noFill/>
              <a:ln w="19050">
                <a:solidFill>
                  <a:srgbClr val="FF7F32"/>
                </a:solidFill>
                <a:prstDash val="solid"/>
              </a:ln>
            </c:spPr>
          </c:marker>
          <c:cat>
            <c:numRef>
              <c:f>'A.11 Aminoglycosides'!$B$5:$F$5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'A.11 Aminoglycosides'!$B$7:$F$7</c:f>
              <c:numCache>
                <c:formatCode>0.000</c:formatCode>
                <c:ptCount val="5"/>
                <c:pt idx="0">
                  <c:v>4.0926365585391977E-5</c:v>
                </c:pt>
                <c:pt idx="1">
                  <c:v>1.1083765851793714E-5</c:v>
                </c:pt>
                <c:pt idx="2">
                  <c:v>4.2714842152236088E-6</c:v>
                </c:pt>
                <c:pt idx="3">
                  <c:v>1.9586085841183376E-5</c:v>
                </c:pt>
                <c:pt idx="4">
                  <c:v>9.2778457894127087E-6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67-4598-9B91-B0A04838AE7C}"/>
            </c:ext>
          </c:extLst>
        </c:ser>
        <c:ser>
          <c:idx val="3"/>
          <c:order val="2"/>
          <c:tx>
            <c:strRef>
              <c:f>'A.11 Aminoglycosides'!$A$8</c:f>
              <c:strCache>
                <c:ptCount val="1"/>
                <c:pt idx="0">
                  <c:v>Hospital Inpatient</c:v>
                </c:pt>
              </c:strCache>
            </c:strRef>
          </c:tx>
          <c:spPr>
            <a:ln>
              <a:solidFill>
                <a:srgbClr val="00A5DF"/>
              </a:solidFill>
              <a:prstDash val="sysDot"/>
            </a:ln>
          </c:spPr>
          <c:marker>
            <c:symbol val="triangle"/>
            <c:size val="7"/>
            <c:spPr>
              <a:solidFill>
                <a:srgbClr val="00A5DF"/>
              </a:solidFill>
              <a:ln>
                <a:solidFill>
                  <a:srgbClr val="00A5DF"/>
                </a:solidFill>
                <a:prstDash val="solid"/>
              </a:ln>
            </c:spPr>
          </c:marker>
          <c:cat>
            <c:numRef>
              <c:f>'A.11 Aminoglycosides'!$B$5:$F$5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'A.11 Aminoglycosides'!$B$8:$F$8</c:f>
              <c:numCache>
                <c:formatCode>0.000</c:formatCode>
                <c:ptCount val="5"/>
                <c:pt idx="0">
                  <c:v>8.4385147777941788E-2</c:v>
                </c:pt>
                <c:pt idx="1">
                  <c:v>8.8538071697494142E-2</c:v>
                </c:pt>
                <c:pt idx="2">
                  <c:v>8.9874087168314826E-2</c:v>
                </c:pt>
                <c:pt idx="3">
                  <c:v>9.0854471953953603E-2</c:v>
                </c:pt>
                <c:pt idx="4">
                  <c:v>7.2690984449891027E-2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67-4598-9B91-B0A04838AE7C}"/>
            </c:ext>
          </c:extLst>
        </c:ser>
        <c:ser>
          <c:idx val="4"/>
          <c:order val="3"/>
          <c:tx>
            <c:strRef>
              <c:f>'A.11 Aminoglycosides'!$A$9</c:f>
              <c:strCache>
                <c:ptCount val="1"/>
                <c:pt idx="0">
                  <c:v>Hospital Outpatient</c:v>
                </c:pt>
              </c:strCache>
            </c:strRef>
          </c:tx>
          <c:spPr>
            <a:ln>
              <a:solidFill>
                <a:srgbClr val="00A5DF"/>
              </a:solidFill>
              <a:prstDash val="lgDash"/>
            </a:ln>
          </c:spPr>
          <c:marker>
            <c:symbol val="circle"/>
            <c:size val="7"/>
            <c:spPr>
              <a:solidFill>
                <a:srgbClr val="00A5DF"/>
              </a:solidFill>
              <a:ln>
                <a:solidFill>
                  <a:srgbClr val="00A5DF"/>
                </a:solidFill>
                <a:prstDash val="solid"/>
              </a:ln>
            </c:spPr>
          </c:marker>
          <c:cat>
            <c:numRef>
              <c:f>'A.11 Aminoglycosides'!$B$5:$F$5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'A.11 Aminoglycosides'!$B$9:$F$9</c:f>
              <c:numCache>
                <c:formatCode>0.000</c:formatCode>
                <c:ptCount val="5"/>
                <c:pt idx="0">
                  <c:v>2.6631025691728104E-2</c:v>
                </c:pt>
                <c:pt idx="1">
                  <c:v>3.040241179103631E-2</c:v>
                </c:pt>
                <c:pt idx="2">
                  <c:v>3.2697131276469449E-2</c:v>
                </c:pt>
                <c:pt idx="3">
                  <c:v>3.1341996482089907E-2</c:v>
                </c:pt>
                <c:pt idx="4">
                  <c:v>2.8465911884223982E-2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67-4598-9B91-B0A04838AE7C}"/>
            </c:ext>
          </c:extLst>
        </c:ser>
        <c:ser>
          <c:idx val="5"/>
          <c:order val="4"/>
          <c:tx>
            <c:v>Total aminoglycosides</c:v>
          </c:tx>
          <c:spPr>
            <a:ln>
              <a:solidFill>
                <a:srgbClr val="8A1B61"/>
              </a:solidFill>
            </a:ln>
          </c:spPr>
          <c:marker>
            <c:symbol val="square"/>
            <c:size val="7"/>
            <c:spPr>
              <a:solidFill>
                <a:srgbClr val="8A1B61"/>
              </a:solidFill>
              <a:ln>
                <a:solidFill>
                  <a:srgbClr val="8A1B61"/>
                </a:solidFill>
              </a:ln>
            </c:spPr>
          </c:marker>
          <c:val>
            <c:numRef>
              <c:f>'A.11 Aminoglycosides'!$B$10:$F$10</c:f>
              <c:numCache>
                <c:formatCode>0.000</c:formatCode>
                <c:ptCount val="5"/>
                <c:pt idx="0">
                  <c:v>0.119436320321804</c:v>
                </c:pt>
                <c:pt idx="1">
                  <c:v>0.12517524536555066</c:v>
                </c:pt>
                <c:pt idx="2">
                  <c:v>0.12764799802593887</c:v>
                </c:pt>
                <c:pt idx="3">
                  <c:v>0.12711649642508419</c:v>
                </c:pt>
                <c:pt idx="4">
                  <c:v>0.10547729658115129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67-4598-9B91-B0A04838A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19488"/>
        <c:axId val="123130240"/>
      </c:lineChart>
      <c:catAx>
        <c:axId val="123119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3130240"/>
        <c:crosses val="autoZero"/>
        <c:auto val="1"/>
        <c:lblAlgn val="ctr"/>
        <c:lblOffset val="100"/>
        <c:noMultiLvlLbl val="0"/>
      </c:catAx>
      <c:valAx>
        <c:axId val="123130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i="0" baseline="0">
                    <a:effectLst/>
                  </a:rPr>
                  <a:t>DDD per 1,000 inhabitants per day</a:t>
                </a:r>
                <a:endParaRPr lang="en-GB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5.6996039448439905E-3"/>
              <c:y val="1.8069482801973596E-2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123119488"/>
        <c:crosses val="autoZero"/>
        <c:crossBetween val="between"/>
      </c:valAx>
      <c:spPr>
        <a:ln>
          <a:prstDash val="dash"/>
        </a:ln>
      </c:spPr>
    </c:plotArea>
    <c:legend>
      <c:legendPos val="b"/>
      <c:layout>
        <c:manualLayout>
          <c:xMode val="edge"/>
          <c:yMode val="edge"/>
          <c:x val="5.0488733575885104E-2"/>
          <c:y val="0.85933253398847231"/>
          <c:w val="0.89981830624875636"/>
          <c:h val="0.1276432614210117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997834599288665E-2"/>
          <c:y val="4.4077140449651289E-2"/>
          <c:w val="0.88605307382400256"/>
          <c:h val="0.66324334754598357"/>
        </c:manualLayout>
      </c:layout>
      <c:lineChart>
        <c:grouping val="standard"/>
        <c:varyColors val="0"/>
        <c:ser>
          <c:idx val="0"/>
          <c:order val="0"/>
          <c:tx>
            <c:strRef>
              <c:f>'A.12 Glycopeptides_setting'!$A$6</c:f>
              <c:strCache>
                <c:ptCount val="1"/>
                <c:pt idx="0">
                  <c:v>General Practice</c:v>
                </c:pt>
              </c:strCache>
            </c:strRef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/>
                </a:solidFill>
              </a:ln>
            </c:spPr>
          </c:marker>
          <c:cat>
            <c:numRef>
              <c:f>'A.12 Glycopeptides_setting'!$B$5:$F$5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'A.12 Glycopeptides_setting'!$B$6:$F$6</c:f>
              <c:numCache>
                <c:formatCode>0.000</c:formatCode>
                <c:ptCount val="5"/>
                <c:pt idx="0">
                  <c:v>7.2135150950103366E-4</c:v>
                </c:pt>
                <c:pt idx="1">
                  <c:v>6.7417295778504638E-4</c:v>
                </c:pt>
                <c:pt idx="2">
                  <c:v>4.9064190915260042E-4</c:v>
                </c:pt>
                <c:pt idx="3">
                  <c:v>3.1234259493828631E-4</c:v>
                </c:pt>
                <c:pt idx="4">
                  <c:v>2.6741789380579917E-4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4E-44A5-90EB-A5E904CEFBFF}"/>
            </c:ext>
          </c:extLst>
        </c:ser>
        <c:ser>
          <c:idx val="6"/>
          <c:order val="1"/>
          <c:tx>
            <c:strRef>
              <c:f>'A.12 Glycopeptides_setting'!$A$7</c:f>
              <c:strCache>
                <c:ptCount val="1"/>
                <c:pt idx="0">
                  <c:v>Other Community</c:v>
                </c:pt>
              </c:strCache>
            </c:strRef>
          </c:tx>
          <c:spPr>
            <a:ln>
              <a:solidFill>
                <a:srgbClr val="E99949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E99949"/>
                </a:solidFill>
              </a:ln>
            </c:spPr>
          </c:marker>
          <c:cat>
            <c:numRef>
              <c:f>'A.12 Glycopeptides_setting'!$B$5:$F$5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'A.12 Glycopeptides_setting'!$B$7:$F$7</c:f>
              <c:numCache>
                <c:formatCode>0.000</c:formatCode>
                <c:ptCount val="5"/>
                <c:pt idx="0">
                  <c:v>2.814269917834622E-4</c:v>
                </c:pt>
                <c:pt idx="1">
                  <c:v>1.9757219848415275E-4</c:v>
                </c:pt>
                <c:pt idx="2">
                  <c:v>6.0709691581450898E-5</c:v>
                </c:pt>
                <c:pt idx="3">
                  <c:v>3.947212371713249E-5</c:v>
                </c:pt>
                <c:pt idx="4">
                  <c:v>3.096111928257983E-5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4E-44A5-90EB-A5E904CEFBFF}"/>
            </c:ext>
          </c:extLst>
        </c:ser>
        <c:ser>
          <c:idx val="1"/>
          <c:order val="2"/>
          <c:tx>
            <c:strRef>
              <c:f>'A.12 Glycopeptides_setting'!$A$8</c:f>
              <c:strCache>
                <c:ptCount val="1"/>
                <c:pt idx="0">
                  <c:v>Hospital Inpatient</c:v>
                </c:pt>
              </c:strCache>
            </c:strRef>
          </c:tx>
          <c:spPr>
            <a:ln>
              <a:solidFill>
                <a:srgbClr val="822433"/>
              </a:solidFill>
            </a:ln>
          </c:spPr>
          <c:marker>
            <c:symbol val="square"/>
            <c:size val="7"/>
            <c:spPr>
              <a:solidFill>
                <a:srgbClr val="822433"/>
              </a:solidFill>
              <a:ln>
                <a:solidFill>
                  <a:srgbClr val="822433"/>
                </a:solidFill>
              </a:ln>
            </c:spPr>
          </c:marker>
          <c:cat>
            <c:numRef>
              <c:f>'A.12 Glycopeptides_setting'!$B$5:$F$5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'A.12 Glycopeptides_setting'!$B$8:$F$8</c:f>
              <c:numCache>
                <c:formatCode>0.000</c:formatCode>
                <c:ptCount val="5"/>
                <c:pt idx="0">
                  <c:v>8.5861459450016622E-2</c:v>
                </c:pt>
                <c:pt idx="1">
                  <c:v>9.044618648895035E-2</c:v>
                </c:pt>
                <c:pt idx="2">
                  <c:v>9.3439910653905736E-2</c:v>
                </c:pt>
                <c:pt idx="3">
                  <c:v>9.6387765038926279E-2</c:v>
                </c:pt>
                <c:pt idx="4">
                  <c:v>8.2764732931811358E-2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4E-44A5-90EB-A5E904CEFBFF}"/>
            </c:ext>
          </c:extLst>
        </c:ser>
        <c:ser>
          <c:idx val="2"/>
          <c:order val="3"/>
          <c:tx>
            <c:strRef>
              <c:f>'A.12 Glycopeptides_setting'!$A$9</c:f>
              <c:strCache>
                <c:ptCount val="1"/>
                <c:pt idx="0">
                  <c:v>Hospital Outpatient</c:v>
                </c:pt>
              </c:strCache>
            </c:strRef>
          </c:tx>
          <c:spPr>
            <a:ln>
              <a:solidFill>
                <a:srgbClr val="335291"/>
              </a:solidFill>
            </a:ln>
          </c:spPr>
          <c:marker>
            <c:symbol val="triangle"/>
            <c:size val="7"/>
            <c:spPr>
              <a:solidFill>
                <a:srgbClr val="335291"/>
              </a:solidFill>
              <a:ln>
                <a:solidFill>
                  <a:srgbClr val="335291"/>
                </a:solidFill>
              </a:ln>
            </c:spPr>
          </c:marker>
          <c:cat>
            <c:numRef>
              <c:f>'A.12 Glycopeptides_setting'!$B$5:$F$5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'A.12 Glycopeptides_setting'!$B$9:$F$9</c:f>
              <c:numCache>
                <c:formatCode>0.000</c:formatCode>
                <c:ptCount val="5"/>
                <c:pt idx="0">
                  <c:v>1.5432741180234189E-2</c:v>
                </c:pt>
                <c:pt idx="1">
                  <c:v>1.5672705597750511E-2</c:v>
                </c:pt>
                <c:pt idx="2">
                  <c:v>1.4153848971273614E-2</c:v>
                </c:pt>
                <c:pt idx="3">
                  <c:v>1.3494818902709829E-2</c:v>
                </c:pt>
                <c:pt idx="4">
                  <c:v>1.1821524970046821E-2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4E-44A5-90EB-A5E904CEFBFF}"/>
            </c:ext>
          </c:extLst>
        </c:ser>
        <c:ser>
          <c:idx val="3"/>
          <c:order val="4"/>
          <c:tx>
            <c:strRef>
              <c:f>'A.12 Glycopeptides_setting'!$A$10</c:f>
              <c:strCache>
                <c:ptCount val="1"/>
                <c:pt idx="0">
                  <c:v>Glycopeptides &amp; Daptomycin</c:v>
                </c:pt>
              </c:strCache>
            </c:strRef>
          </c:tx>
          <c:spPr>
            <a:ln>
              <a:solidFill>
                <a:sysClr val="windowText" lastClr="000000"/>
              </a:solidFill>
              <a:prstDash val="sysDash"/>
            </a:ln>
          </c:spPr>
          <c:marker>
            <c:spPr>
              <a:noFill/>
              <a:ln w="19050">
                <a:solidFill>
                  <a:sysClr val="windowText" lastClr="000000"/>
                </a:solidFill>
              </a:ln>
            </c:spPr>
          </c:marker>
          <c:val>
            <c:numRef>
              <c:f>'A.12 Glycopeptides_setting'!$B$10:$F$10</c:f>
              <c:numCache>
                <c:formatCode>0.000</c:formatCode>
                <c:ptCount val="5"/>
                <c:pt idx="0">
                  <c:v>0.10229697913153531</c:v>
                </c:pt>
                <c:pt idx="1">
                  <c:v>0.10699063724297006</c:v>
                </c:pt>
                <c:pt idx="2">
                  <c:v>0.1081451112259134</c:v>
                </c:pt>
                <c:pt idx="3">
                  <c:v>0.11023439866029153</c:v>
                </c:pt>
                <c:pt idx="4">
                  <c:v>9.4884636914946557E-2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34E-44A5-90EB-A5E904CEF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365824"/>
        <c:axId val="124376576"/>
      </c:lineChart>
      <c:catAx>
        <c:axId val="124365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4376576"/>
        <c:crosses val="autoZero"/>
        <c:auto val="1"/>
        <c:lblAlgn val="ctr"/>
        <c:lblOffset val="100"/>
        <c:noMultiLvlLbl val="0"/>
      </c:catAx>
      <c:valAx>
        <c:axId val="1243765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inhabitants per day</a:t>
                </a:r>
              </a:p>
            </c:rich>
          </c:tx>
          <c:layout>
            <c:manualLayout>
              <c:xMode val="edge"/>
              <c:yMode val="edge"/>
              <c:x val="1.1261280466140836E-2"/>
              <c:y val="0.12035191307928408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124365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0820298156715866E-2"/>
          <c:y val="0.86754224891848986"/>
          <c:w val="0.89467988543732102"/>
          <c:h val="0.1027200652877148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59730652574732"/>
          <c:y val="3.4632038924726015E-2"/>
          <c:w val="0.87845362713968889"/>
          <c:h val="0.69725687920834056"/>
        </c:manualLayout>
      </c:layout>
      <c:lineChart>
        <c:grouping val="standard"/>
        <c:varyColors val="0"/>
        <c:ser>
          <c:idx val="1"/>
          <c:order val="0"/>
          <c:tx>
            <c:strRef>
              <c:f>'A.12 Glycopeptides_setting'!$A$6</c:f>
              <c:strCache>
                <c:ptCount val="1"/>
                <c:pt idx="0">
                  <c:v>General Practice</c:v>
                </c:pt>
              </c:strCache>
            </c:strRef>
          </c:tx>
          <c:spPr>
            <a:ln>
              <a:solidFill>
                <a:srgbClr val="FF7F32"/>
              </a:solidFill>
              <a:prstDash val="sysDash"/>
            </a:ln>
          </c:spPr>
          <c:marker>
            <c:symbol val="diamond"/>
            <c:size val="7"/>
            <c:spPr>
              <a:solidFill>
                <a:srgbClr val="FF7F32"/>
              </a:solidFill>
              <a:ln>
                <a:solidFill>
                  <a:srgbClr val="FF7F32"/>
                </a:solidFill>
                <a:prstDash val="solid"/>
              </a:ln>
            </c:spPr>
          </c:marker>
          <c:cat>
            <c:numRef>
              <c:f>'A.12 Glycopeptides_setting'!$B$5:$F$5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'A.12 Glycopeptides_setting'!$B$6:$F$6</c:f>
              <c:numCache>
                <c:formatCode>0.000</c:formatCode>
                <c:ptCount val="5"/>
                <c:pt idx="0">
                  <c:v>7.2135150950103366E-4</c:v>
                </c:pt>
                <c:pt idx="1">
                  <c:v>6.7417295778504638E-4</c:v>
                </c:pt>
                <c:pt idx="2">
                  <c:v>4.9064190915260042E-4</c:v>
                </c:pt>
                <c:pt idx="3">
                  <c:v>3.1234259493828631E-4</c:v>
                </c:pt>
                <c:pt idx="4">
                  <c:v>2.6741789380579917E-4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67-4598-9B91-B0A04838AE7C}"/>
            </c:ext>
          </c:extLst>
        </c:ser>
        <c:ser>
          <c:idx val="2"/>
          <c:order val="1"/>
          <c:tx>
            <c:strRef>
              <c:f>'A.12 Glycopeptides_setting'!$A$7</c:f>
              <c:strCache>
                <c:ptCount val="1"/>
                <c:pt idx="0">
                  <c:v>Other Community</c:v>
                </c:pt>
              </c:strCache>
            </c:strRef>
          </c:tx>
          <c:spPr>
            <a:ln>
              <a:solidFill>
                <a:srgbClr val="FF7F32"/>
              </a:solidFill>
              <a:prstDash val="lgDashDotDot"/>
            </a:ln>
          </c:spPr>
          <c:marker>
            <c:symbol val="x"/>
            <c:size val="7"/>
            <c:spPr>
              <a:noFill/>
              <a:ln w="19050">
                <a:solidFill>
                  <a:srgbClr val="FF7F32"/>
                </a:solidFill>
                <a:prstDash val="solid"/>
              </a:ln>
            </c:spPr>
          </c:marker>
          <c:cat>
            <c:numRef>
              <c:f>'A.12 Glycopeptides_setting'!$B$5:$F$5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'A.12 Glycopeptides_setting'!$B$7:$F$7</c:f>
              <c:numCache>
                <c:formatCode>0.000</c:formatCode>
                <c:ptCount val="5"/>
                <c:pt idx="0">
                  <c:v>2.814269917834622E-4</c:v>
                </c:pt>
                <c:pt idx="1">
                  <c:v>1.9757219848415275E-4</c:v>
                </c:pt>
                <c:pt idx="2">
                  <c:v>6.0709691581450898E-5</c:v>
                </c:pt>
                <c:pt idx="3">
                  <c:v>3.947212371713249E-5</c:v>
                </c:pt>
                <c:pt idx="4">
                  <c:v>3.096111928257983E-5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67-4598-9B91-B0A04838AE7C}"/>
            </c:ext>
          </c:extLst>
        </c:ser>
        <c:ser>
          <c:idx val="3"/>
          <c:order val="2"/>
          <c:tx>
            <c:strRef>
              <c:f>'A.12 Glycopeptides_setting'!$A$8</c:f>
              <c:strCache>
                <c:ptCount val="1"/>
                <c:pt idx="0">
                  <c:v>Hospital Inpatient</c:v>
                </c:pt>
              </c:strCache>
            </c:strRef>
          </c:tx>
          <c:spPr>
            <a:ln>
              <a:solidFill>
                <a:srgbClr val="00A5DF"/>
              </a:solidFill>
              <a:prstDash val="sysDot"/>
            </a:ln>
          </c:spPr>
          <c:marker>
            <c:symbol val="triangle"/>
            <c:size val="7"/>
            <c:spPr>
              <a:solidFill>
                <a:srgbClr val="00A5DF"/>
              </a:solidFill>
              <a:ln>
                <a:solidFill>
                  <a:srgbClr val="00A5DF"/>
                </a:solidFill>
                <a:prstDash val="solid"/>
              </a:ln>
            </c:spPr>
          </c:marker>
          <c:cat>
            <c:numRef>
              <c:f>'A.12 Glycopeptides_setting'!$B$5:$F$5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'A.12 Glycopeptides_setting'!$B$8:$F$8</c:f>
              <c:numCache>
                <c:formatCode>0.000</c:formatCode>
                <c:ptCount val="5"/>
                <c:pt idx="0">
                  <c:v>8.5861459450016622E-2</c:v>
                </c:pt>
                <c:pt idx="1">
                  <c:v>9.044618648895035E-2</c:v>
                </c:pt>
                <c:pt idx="2">
                  <c:v>9.3439910653905736E-2</c:v>
                </c:pt>
                <c:pt idx="3">
                  <c:v>9.6387765038926279E-2</c:v>
                </c:pt>
                <c:pt idx="4">
                  <c:v>8.2764732931811358E-2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67-4598-9B91-B0A04838AE7C}"/>
            </c:ext>
          </c:extLst>
        </c:ser>
        <c:ser>
          <c:idx val="4"/>
          <c:order val="3"/>
          <c:tx>
            <c:strRef>
              <c:f>'A.12 Glycopeptides_setting'!$A$9</c:f>
              <c:strCache>
                <c:ptCount val="1"/>
                <c:pt idx="0">
                  <c:v>Hospital Outpatient</c:v>
                </c:pt>
              </c:strCache>
            </c:strRef>
          </c:tx>
          <c:spPr>
            <a:ln>
              <a:solidFill>
                <a:srgbClr val="00A5DF"/>
              </a:solidFill>
              <a:prstDash val="lgDash"/>
            </a:ln>
          </c:spPr>
          <c:marker>
            <c:symbol val="circle"/>
            <c:size val="7"/>
            <c:spPr>
              <a:solidFill>
                <a:srgbClr val="00A5DF"/>
              </a:solidFill>
              <a:ln>
                <a:solidFill>
                  <a:srgbClr val="00A5DF"/>
                </a:solidFill>
                <a:prstDash val="solid"/>
              </a:ln>
            </c:spPr>
          </c:marker>
          <c:cat>
            <c:numRef>
              <c:f>'A.12 Glycopeptides_setting'!$B$5:$F$5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'A.12 Glycopeptides_setting'!$B$9:$F$9</c:f>
              <c:numCache>
                <c:formatCode>0.000</c:formatCode>
                <c:ptCount val="5"/>
                <c:pt idx="0">
                  <c:v>1.5432741180234189E-2</c:v>
                </c:pt>
                <c:pt idx="1">
                  <c:v>1.5672705597750511E-2</c:v>
                </c:pt>
                <c:pt idx="2">
                  <c:v>1.4153848971273614E-2</c:v>
                </c:pt>
                <c:pt idx="3">
                  <c:v>1.3494818902709829E-2</c:v>
                </c:pt>
                <c:pt idx="4">
                  <c:v>1.1821524970046821E-2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67-4598-9B91-B0A04838AE7C}"/>
            </c:ext>
          </c:extLst>
        </c:ser>
        <c:ser>
          <c:idx val="5"/>
          <c:order val="4"/>
          <c:tx>
            <c:v>Total glycopeptides &amp; daptomycin</c:v>
          </c:tx>
          <c:spPr>
            <a:ln>
              <a:solidFill>
                <a:srgbClr val="8A1B61"/>
              </a:solidFill>
            </a:ln>
          </c:spPr>
          <c:marker>
            <c:symbol val="square"/>
            <c:size val="7"/>
            <c:spPr>
              <a:solidFill>
                <a:srgbClr val="8A1B61"/>
              </a:solidFill>
              <a:ln>
                <a:solidFill>
                  <a:srgbClr val="8A1B61"/>
                </a:solidFill>
              </a:ln>
            </c:spPr>
          </c:marker>
          <c:val>
            <c:numRef>
              <c:f>'A.12 Glycopeptides_setting'!$B$10:$F$10</c:f>
              <c:numCache>
                <c:formatCode>0.000</c:formatCode>
                <c:ptCount val="5"/>
                <c:pt idx="0">
                  <c:v>0.10229697913153531</c:v>
                </c:pt>
                <c:pt idx="1">
                  <c:v>0.10699063724297006</c:v>
                </c:pt>
                <c:pt idx="2">
                  <c:v>0.1081451112259134</c:v>
                </c:pt>
                <c:pt idx="3">
                  <c:v>0.11023439866029153</c:v>
                </c:pt>
                <c:pt idx="4">
                  <c:v>9.4884636914946557E-2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67-4598-9B91-B0A04838A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19488"/>
        <c:axId val="123130240"/>
      </c:lineChart>
      <c:catAx>
        <c:axId val="123119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3130240"/>
        <c:crosses val="autoZero"/>
        <c:auto val="1"/>
        <c:lblAlgn val="ctr"/>
        <c:lblOffset val="100"/>
        <c:noMultiLvlLbl val="0"/>
      </c:catAx>
      <c:valAx>
        <c:axId val="123130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DDD per 1,000 inhabitants per day</a:t>
                </a:r>
              </a:p>
            </c:rich>
          </c:tx>
          <c:layout>
            <c:manualLayout>
              <c:xMode val="edge"/>
              <c:yMode val="edge"/>
              <c:x val="1.2317167051578136E-2"/>
              <c:y val="3.4632645602843945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23119488"/>
        <c:crosses val="autoZero"/>
        <c:crossBetween val="between"/>
      </c:valAx>
      <c:spPr>
        <a:ln>
          <a:prstDash val="dash"/>
        </a:ln>
      </c:spPr>
    </c:plotArea>
    <c:legend>
      <c:legendPos val="b"/>
      <c:layout>
        <c:manualLayout>
          <c:xMode val="edge"/>
          <c:yMode val="edge"/>
          <c:x val="5.0488733575885104E-2"/>
          <c:y val="0.85933253398847231"/>
          <c:w val="0.89981830624875636"/>
          <c:h val="0.1276432614210117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97785579292048E-2"/>
          <c:y val="4.7225507624626378E-2"/>
          <c:w val="0.88605307382400256"/>
          <c:h val="0.70751222719212503"/>
        </c:manualLayout>
      </c:layout>
      <c:lineChart>
        <c:grouping val="standard"/>
        <c:varyColors val="0"/>
        <c:ser>
          <c:idx val="4"/>
          <c:order val="0"/>
          <c:tx>
            <c:strRef>
              <c:f>'A.13 Glycopeptides'!$B$6</c:f>
              <c:strCache>
                <c:ptCount val="1"/>
                <c:pt idx="0">
                  <c:v>Daptomycin</c:v>
                </c:pt>
              </c:strCache>
            </c:strRef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/>
                </a:solidFill>
              </a:ln>
            </c:spPr>
          </c:marker>
          <c:cat>
            <c:numRef>
              <c:f>'A.13 Glycopeptides'!$C$5:$G$5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'A.13 Glycopeptides'!$C$6:$G$6</c:f>
              <c:numCache>
                <c:formatCode>0.000</c:formatCode>
                <c:ptCount val="5"/>
                <c:pt idx="0">
                  <c:v>6.7362152111698492E-3</c:v>
                </c:pt>
                <c:pt idx="1">
                  <c:v>6.6613437741267489E-3</c:v>
                </c:pt>
                <c:pt idx="2">
                  <c:v>6.8810520153732568E-3</c:v>
                </c:pt>
                <c:pt idx="3">
                  <c:v>7.0813127553961408E-3</c:v>
                </c:pt>
                <c:pt idx="4">
                  <c:v>6.4561177512700851E-3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03-4205-A7C5-AB82F1C1FD21}"/>
            </c:ext>
          </c:extLst>
        </c:ser>
        <c:ser>
          <c:idx val="5"/>
          <c:order val="1"/>
          <c:tx>
            <c:strRef>
              <c:f>'A.13 Glycopeptides'!$B$7</c:f>
              <c:strCache>
                <c:ptCount val="1"/>
                <c:pt idx="0">
                  <c:v>Teicoplanin</c:v>
                </c:pt>
              </c:strCache>
            </c:strRef>
          </c:tx>
          <c:spPr>
            <a:ln>
              <a:solidFill>
                <a:srgbClr val="822433"/>
              </a:solidFill>
            </a:ln>
          </c:spPr>
          <c:marker>
            <c:symbol val="square"/>
            <c:size val="7"/>
            <c:spPr>
              <a:solidFill>
                <a:srgbClr val="822433"/>
              </a:solidFill>
              <a:ln>
                <a:solidFill>
                  <a:srgbClr val="822433"/>
                </a:solidFill>
              </a:ln>
            </c:spPr>
          </c:marker>
          <c:cat>
            <c:numRef>
              <c:f>'A.13 Glycopeptides'!$C$5:$G$5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'A.13 Glycopeptides'!$C$7:$G$7</c:f>
              <c:numCache>
                <c:formatCode>0.000</c:formatCode>
                <c:ptCount val="5"/>
                <c:pt idx="0">
                  <c:v>7.383576891589172E-2</c:v>
                </c:pt>
                <c:pt idx="1">
                  <c:v>7.8913475758856322E-2</c:v>
                </c:pt>
                <c:pt idx="2">
                  <c:v>7.9358218940409841E-2</c:v>
                </c:pt>
                <c:pt idx="3">
                  <c:v>8.1298298448174933E-2</c:v>
                </c:pt>
                <c:pt idx="4">
                  <c:v>6.8470438324055749E-2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03-4205-A7C5-AB82F1C1FD21}"/>
            </c:ext>
          </c:extLst>
        </c:ser>
        <c:ser>
          <c:idx val="6"/>
          <c:order val="2"/>
          <c:tx>
            <c:strRef>
              <c:f>'A.13 Glycopeptides'!$B$8</c:f>
              <c:strCache>
                <c:ptCount val="1"/>
                <c:pt idx="0">
                  <c:v>Vancomycin</c:v>
                </c:pt>
              </c:strCache>
            </c:strRef>
          </c:tx>
          <c:spPr>
            <a:ln>
              <a:solidFill>
                <a:srgbClr val="00549F"/>
              </a:solidFill>
            </a:ln>
          </c:spPr>
          <c:marker>
            <c:symbol val="triangle"/>
            <c:size val="7"/>
            <c:spPr>
              <a:solidFill>
                <a:srgbClr val="00549F"/>
              </a:solidFill>
              <a:ln>
                <a:solidFill>
                  <a:srgbClr val="00549F"/>
                </a:solidFill>
              </a:ln>
            </c:spPr>
          </c:marker>
          <c:cat>
            <c:numRef>
              <c:f>'A.13 Glycopeptides'!$C$5:$G$5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'A.13 Glycopeptides'!$C$8:$G$8</c:f>
              <c:numCache>
                <c:formatCode>0.000</c:formatCode>
                <c:ptCount val="5"/>
                <c:pt idx="0">
                  <c:v>2.1724995004473734E-2</c:v>
                </c:pt>
                <c:pt idx="1">
                  <c:v>2.141581770998699E-2</c:v>
                </c:pt>
                <c:pt idx="2">
                  <c:v>2.1905840270130303E-2</c:v>
                </c:pt>
                <c:pt idx="3">
                  <c:v>2.1854787456720454E-2</c:v>
                </c:pt>
                <c:pt idx="4">
                  <c:v>1.9958080839620723E-2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03-4205-A7C5-AB82F1C1FD21}"/>
            </c:ext>
          </c:extLst>
        </c:ser>
        <c:ser>
          <c:idx val="0"/>
          <c:order val="3"/>
          <c:tx>
            <c:strRef>
              <c:f>'A.13 Glycopeptides'!$B$10</c:f>
              <c:strCache>
                <c:ptCount val="1"/>
                <c:pt idx="0">
                  <c:v>Glycopeptides &amp; Daptomycin</c:v>
                </c:pt>
              </c:strCache>
            </c:strRef>
          </c:tx>
          <c:spPr>
            <a:ln>
              <a:solidFill>
                <a:sysClr val="windowText" lastClr="000000"/>
              </a:solidFill>
              <a:prstDash val="sysDash"/>
            </a:ln>
          </c:spPr>
          <c:marker>
            <c:symbol val="x"/>
            <c:size val="7"/>
            <c:spPr>
              <a:noFill/>
              <a:ln w="19050">
                <a:solidFill>
                  <a:sysClr val="windowText" lastClr="000000"/>
                </a:solidFill>
              </a:ln>
            </c:spPr>
          </c:marker>
          <c:val>
            <c:numRef>
              <c:f>'A.13 Glycopeptides'!$C$10:$G$10</c:f>
              <c:numCache>
                <c:formatCode>0.000</c:formatCode>
                <c:ptCount val="5"/>
                <c:pt idx="0">
                  <c:v>0.10229697913153531</c:v>
                </c:pt>
                <c:pt idx="1">
                  <c:v>0.10699063724297006</c:v>
                </c:pt>
                <c:pt idx="2">
                  <c:v>0.1081451112259134</c:v>
                </c:pt>
                <c:pt idx="3">
                  <c:v>0.11023439866029153</c:v>
                </c:pt>
                <c:pt idx="4">
                  <c:v>9.4884636914946557E-2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03-4205-A7C5-AB82F1C1F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452224"/>
        <c:axId val="124520320"/>
      </c:lineChart>
      <c:catAx>
        <c:axId val="124452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4520320"/>
        <c:crosses val="autoZero"/>
        <c:auto val="1"/>
        <c:lblAlgn val="ctr"/>
        <c:lblOffset val="100"/>
        <c:noMultiLvlLbl val="0"/>
      </c:catAx>
      <c:valAx>
        <c:axId val="1245203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inhabitants per day</a:t>
                </a:r>
              </a:p>
            </c:rich>
          </c:tx>
          <c:layout>
            <c:manualLayout>
              <c:xMode val="edge"/>
              <c:yMode val="edge"/>
              <c:x val="1.1261312953945179E-2"/>
              <c:y val="0.12035191307928408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124452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0820291437014529E-2"/>
          <c:y val="0.87386624695048409"/>
          <c:w val="0.89999992520204797"/>
          <c:h val="5.3721308025088767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37573245747147"/>
          <c:y val="7.4108745653669844E-2"/>
          <c:w val="0.53151936027432001"/>
          <c:h val="0.88586537901855877"/>
        </c:manualLayout>
      </c:layout>
      <c:doughnutChart>
        <c:varyColors val="1"/>
        <c:ser>
          <c:idx val="0"/>
          <c:order val="0"/>
          <c:spPr>
            <a:pattFill prst="pct5">
              <a:fgClr>
                <a:schemeClr val="lt1"/>
              </a:fgClr>
              <a:bgClr>
                <a:schemeClr val="bg1"/>
              </a:bgClr>
            </a:pattFill>
          </c:spPr>
          <c:explosion val="1"/>
          <c:dPt>
            <c:idx val="0"/>
            <c:bubble3D val="0"/>
            <c:spPr>
              <a:pattFill prst="ltUpDiag">
                <a:fgClr>
                  <a:srgbClr val="00549F"/>
                </a:fgClr>
                <a:bgClr>
                  <a:schemeClr val="bg1"/>
                </a:bgClr>
              </a:pattFill>
              <a:ln w="28575" cap="flat" cmpd="sng" algn="ctr">
                <a:solidFill>
                  <a:srgbClr val="00549F"/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2B-425C-9968-4940931BD805}"/>
              </c:ext>
            </c:extLst>
          </c:dPt>
          <c:dPt>
            <c:idx val="1"/>
            <c:bubble3D val="0"/>
            <c:explosion val="0"/>
            <c:spPr>
              <a:pattFill prst="pct5">
                <a:fgClr>
                  <a:schemeClr val="lt1"/>
                </a:fgClr>
                <a:bgClr>
                  <a:schemeClr val="bg1"/>
                </a:bgClr>
              </a:pattFill>
              <a:ln w="28575">
                <a:solidFill>
                  <a:srgbClr val="00549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2B-425C-9968-4940931BD805}"/>
              </c:ext>
            </c:extLst>
          </c:dPt>
          <c:dPt>
            <c:idx val="2"/>
            <c:bubble3D val="0"/>
            <c:spPr>
              <a:pattFill prst="pct5">
                <a:fgClr>
                  <a:schemeClr val="lt1"/>
                </a:fgClr>
                <a:bgClr>
                  <a:schemeClr val="bg1"/>
                </a:bgClr>
              </a:patt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5-7D2B-425C-9968-4940931BD805}"/>
              </c:ext>
            </c:extLst>
          </c:dPt>
          <c:dPt>
            <c:idx val="3"/>
            <c:bubble3D val="0"/>
            <c:spPr>
              <a:pattFill prst="pct5">
                <a:fgClr>
                  <a:schemeClr val="lt1"/>
                </a:fgClr>
                <a:bgClr>
                  <a:schemeClr val="bg1"/>
                </a:bgClr>
              </a:pattFill>
              <a:ln w="28575">
                <a:solidFill>
                  <a:srgbClr val="00549F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7-7D2B-425C-9968-4940931BD80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7D2B-425C-9968-4940931BD805}"/>
              </c:ext>
            </c:extLst>
          </c:dPt>
          <c:cat>
            <c:strRef>
              <c:f>(Inforgraphics!$A$4:$A$5,Inforgraphics!$A$9)</c:f>
              <c:strCache>
                <c:ptCount val="3"/>
                <c:pt idx="0">
                  <c:v>Secondary differene</c:v>
                </c:pt>
                <c:pt idx="1">
                  <c:v>Secondary</c:v>
                </c:pt>
                <c:pt idx="2">
                  <c:v>Secondary largest</c:v>
                </c:pt>
              </c:strCache>
            </c:strRef>
          </c:cat>
          <c:val>
            <c:numRef>
              <c:f>(Inforgraphics!$B$4:$B$5,Inforgraphics!$B$9)</c:f>
              <c:numCache>
                <c:formatCode>General</c:formatCode>
                <c:ptCount val="3"/>
                <c:pt idx="0">
                  <c:v>0.2</c:v>
                </c:pt>
                <c:pt idx="1">
                  <c:v>3.5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D2B-425C-9968-4940931BD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</c:plotArea>
    <c:plotVisOnly val="1"/>
    <c:dispBlanksAs val="gap"/>
    <c:showDLblsOverMax val="0"/>
  </c:chart>
  <c:printSettings>
    <c:headerFooter/>
    <c:pageMargins b="0.75" l="0.7" r="0.7" t="0.75" header="0.3" footer="0.3"/>
    <c:pageSetup/>
  </c:printSettings>
  <c:userShapes r:id="rId1"/>
</c:chartSpace>
</file>

<file path=xl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997776146955511E-2"/>
          <c:y val="3.4632038924726015E-2"/>
          <c:w val="0.88605307382400256"/>
          <c:h val="0.69725687920834056"/>
        </c:manualLayout>
      </c:layout>
      <c:lineChart>
        <c:grouping val="standard"/>
        <c:varyColors val="0"/>
        <c:ser>
          <c:idx val="1"/>
          <c:order val="0"/>
          <c:tx>
            <c:strRef>
              <c:f>'A.13 Glycopeptides'!$B$6</c:f>
              <c:strCache>
                <c:ptCount val="1"/>
                <c:pt idx="0">
                  <c:v>Daptomycin</c:v>
                </c:pt>
              </c:strCache>
            </c:strRef>
          </c:tx>
          <c:spPr>
            <a:ln>
              <a:solidFill>
                <a:srgbClr val="FFB81C"/>
              </a:solidFill>
              <a:prstDash val="sysDot"/>
            </a:ln>
          </c:spPr>
          <c:marker>
            <c:symbol val="diamond"/>
            <c:size val="7"/>
            <c:spPr>
              <a:solidFill>
                <a:srgbClr val="FFB81C"/>
              </a:solidFill>
              <a:ln>
                <a:solidFill>
                  <a:srgbClr val="FFB81C"/>
                </a:solidFill>
                <a:prstDash val="solid"/>
              </a:ln>
            </c:spPr>
          </c:marker>
          <c:cat>
            <c:numRef>
              <c:f>'A.13 Glycopeptides'!$C$5:$G$5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'A.13 Glycopeptides'!$C$6:$G$6</c:f>
              <c:numCache>
                <c:formatCode>0.000</c:formatCode>
                <c:ptCount val="5"/>
                <c:pt idx="0">
                  <c:v>6.7362152111698492E-3</c:v>
                </c:pt>
                <c:pt idx="1">
                  <c:v>6.6613437741267489E-3</c:v>
                </c:pt>
                <c:pt idx="2">
                  <c:v>6.8810520153732568E-3</c:v>
                </c:pt>
                <c:pt idx="3">
                  <c:v>7.0813127553961408E-3</c:v>
                </c:pt>
                <c:pt idx="4">
                  <c:v>6.4561177512700851E-3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67-4598-9B91-B0A04838AE7C}"/>
            </c:ext>
          </c:extLst>
        </c:ser>
        <c:ser>
          <c:idx val="2"/>
          <c:order val="1"/>
          <c:tx>
            <c:strRef>
              <c:f>'A.13 Glycopeptides'!$B$7</c:f>
              <c:strCache>
                <c:ptCount val="1"/>
                <c:pt idx="0">
                  <c:v>Teicoplanin</c:v>
                </c:pt>
              </c:strCache>
            </c:strRef>
          </c:tx>
          <c:spPr>
            <a:ln>
              <a:solidFill>
                <a:srgbClr val="E40046"/>
              </a:solidFill>
              <a:prstDash val="dashDot"/>
            </a:ln>
          </c:spPr>
          <c:marker>
            <c:symbol val="x"/>
            <c:size val="7"/>
            <c:spPr>
              <a:noFill/>
              <a:ln w="19050">
                <a:solidFill>
                  <a:srgbClr val="E40046"/>
                </a:solidFill>
                <a:prstDash val="solid"/>
              </a:ln>
            </c:spPr>
          </c:marker>
          <c:cat>
            <c:numRef>
              <c:f>'A.13 Glycopeptides'!$C$5:$G$5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'A.13 Glycopeptides'!$C$7:$G$7</c:f>
              <c:numCache>
                <c:formatCode>0.000</c:formatCode>
                <c:ptCount val="5"/>
                <c:pt idx="0">
                  <c:v>7.383576891589172E-2</c:v>
                </c:pt>
                <c:pt idx="1">
                  <c:v>7.8913475758856322E-2</c:v>
                </c:pt>
                <c:pt idx="2">
                  <c:v>7.9358218940409841E-2</c:v>
                </c:pt>
                <c:pt idx="3">
                  <c:v>8.1298298448174933E-2</c:v>
                </c:pt>
                <c:pt idx="4">
                  <c:v>6.8470438324055749E-2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67-4598-9B91-B0A04838AE7C}"/>
            </c:ext>
          </c:extLst>
        </c:ser>
        <c:ser>
          <c:idx val="3"/>
          <c:order val="2"/>
          <c:tx>
            <c:strRef>
              <c:f>'A.13 Glycopeptides'!$B$8</c:f>
              <c:strCache>
                <c:ptCount val="1"/>
                <c:pt idx="0">
                  <c:v>Vancomycin</c:v>
                </c:pt>
              </c:strCache>
            </c:strRef>
          </c:tx>
          <c:spPr>
            <a:ln>
              <a:solidFill>
                <a:srgbClr val="003B5C"/>
              </a:solidFill>
              <a:prstDash val="dash"/>
            </a:ln>
          </c:spPr>
          <c:marker>
            <c:symbol val="triangle"/>
            <c:size val="7"/>
            <c:spPr>
              <a:solidFill>
                <a:srgbClr val="003B5C"/>
              </a:solidFill>
              <a:ln>
                <a:solidFill>
                  <a:srgbClr val="003B5C"/>
                </a:solidFill>
                <a:prstDash val="solid"/>
              </a:ln>
            </c:spPr>
          </c:marker>
          <c:cat>
            <c:numRef>
              <c:f>'A.13 Glycopeptides'!$C$5:$G$5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'A.13 Glycopeptides'!$C$8:$G$8</c:f>
              <c:numCache>
                <c:formatCode>0.000</c:formatCode>
                <c:ptCount val="5"/>
                <c:pt idx="0">
                  <c:v>2.1724995004473734E-2</c:v>
                </c:pt>
                <c:pt idx="1">
                  <c:v>2.141581770998699E-2</c:v>
                </c:pt>
                <c:pt idx="2">
                  <c:v>2.1905840270130303E-2</c:v>
                </c:pt>
                <c:pt idx="3">
                  <c:v>2.1854787456720454E-2</c:v>
                </c:pt>
                <c:pt idx="4">
                  <c:v>1.9958080839620723E-2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67-4598-9B91-B0A04838AE7C}"/>
            </c:ext>
          </c:extLst>
        </c:ser>
        <c:ser>
          <c:idx val="4"/>
          <c:order val="3"/>
          <c:tx>
            <c:v>Total glycopeptides &amp; daptomycin</c:v>
          </c:tx>
          <c:spPr>
            <a:ln>
              <a:solidFill>
                <a:srgbClr val="00AB8E"/>
              </a:solidFill>
              <a:prstDash val="lgDash"/>
            </a:ln>
          </c:spPr>
          <c:marker>
            <c:symbol val="circle"/>
            <c:size val="7"/>
            <c:spPr>
              <a:solidFill>
                <a:srgbClr val="00AB8E"/>
              </a:solidFill>
              <a:ln>
                <a:solidFill>
                  <a:srgbClr val="00AB8E"/>
                </a:solidFill>
                <a:prstDash val="solid"/>
              </a:ln>
            </c:spPr>
          </c:marker>
          <c:val>
            <c:numRef>
              <c:f>'A.13 Glycopeptides'!$C$10:$G$10</c:f>
              <c:numCache>
                <c:formatCode>0.000</c:formatCode>
                <c:ptCount val="5"/>
                <c:pt idx="0">
                  <c:v>0.10229697913153531</c:v>
                </c:pt>
                <c:pt idx="1">
                  <c:v>0.10699063724297006</c:v>
                </c:pt>
                <c:pt idx="2">
                  <c:v>0.1081451112259134</c:v>
                </c:pt>
                <c:pt idx="3">
                  <c:v>0.11023439866029153</c:v>
                </c:pt>
                <c:pt idx="4">
                  <c:v>9.4884636914946557E-2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67-4598-9B91-B0A04838A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19488"/>
        <c:axId val="123130240"/>
      </c:lineChart>
      <c:catAx>
        <c:axId val="123119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3130240"/>
        <c:crosses val="autoZero"/>
        <c:auto val="1"/>
        <c:lblAlgn val="ctr"/>
        <c:lblOffset val="100"/>
        <c:noMultiLvlLbl val="0"/>
      </c:catAx>
      <c:valAx>
        <c:axId val="123130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inhabitants per day</a:t>
                </a:r>
              </a:p>
            </c:rich>
          </c:tx>
          <c:layout>
            <c:manualLayout>
              <c:xMode val="edge"/>
              <c:yMode val="edge"/>
              <c:x val="0"/>
              <c:y val="9.2016549727891209E-2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123119488"/>
        <c:crosses val="autoZero"/>
        <c:crossBetween val="between"/>
      </c:valAx>
      <c:spPr>
        <a:ln>
          <a:prstDash val="dash"/>
        </a:ln>
      </c:spPr>
    </c:plotArea>
    <c:legend>
      <c:legendPos val="b"/>
      <c:layout>
        <c:manualLayout>
          <c:xMode val="edge"/>
          <c:yMode val="edge"/>
          <c:x val="5.0488733575885104E-2"/>
          <c:y val="0.85933253398847231"/>
          <c:w val="0.89981830624875636"/>
          <c:h val="0.1276432614210117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97834599288665E-2"/>
          <c:y val="4.4077140449651289E-2"/>
          <c:w val="0.88605307382400256"/>
          <c:h val="0.70751222719212503"/>
        </c:manualLayout>
      </c:layout>
      <c:lineChart>
        <c:grouping val="standard"/>
        <c:varyColors val="0"/>
        <c:ser>
          <c:idx val="6"/>
          <c:order val="0"/>
          <c:tx>
            <c:strRef>
              <c:f>'A.14 Colistin'!$A$6</c:f>
              <c:strCache>
                <c:ptCount val="1"/>
                <c:pt idx="0">
                  <c:v>General Practice</c:v>
                </c:pt>
              </c:strCache>
            </c:strRef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/>
                </a:solidFill>
              </a:ln>
            </c:spPr>
          </c:marker>
          <c:cat>
            <c:numRef>
              <c:f>'A.14 Colistin'!$B$5:$F$5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'A.14 Colistin'!$B$6:$F$6</c:f>
              <c:numCache>
                <c:formatCode>0.000</c:formatCode>
                <c:ptCount val="5"/>
                <c:pt idx="0">
                  <c:v>2.3658414305631759E-2</c:v>
                </c:pt>
                <c:pt idx="1">
                  <c:v>2.2449745908271979E-2</c:v>
                </c:pt>
                <c:pt idx="2">
                  <c:v>2.0253459349307334E-2</c:v>
                </c:pt>
                <c:pt idx="3">
                  <c:v>1.9506841274925968E-2</c:v>
                </c:pt>
                <c:pt idx="4">
                  <c:v>2.0219250124445143E-2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80-47FE-AE8F-F5936BC553AC}"/>
            </c:ext>
          </c:extLst>
        </c:ser>
        <c:ser>
          <c:idx val="1"/>
          <c:order val="1"/>
          <c:tx>
            <c:strRef>
              <c:f>'A.14 Colistin'!$A$7</c:f>
              <c:strCache>
                <c:ptCount val="1"/>
                <c:pt idx="0">
                  <c:v>Other Community</c:v>
                </c:pt>
              </c:strCache>
            </c:strRef>
          </c:tx>
          <c:spPr>
            <a:ln>
              <a:solidFill>
                <a:srgbClr val="E99949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E99949"/>
                </a:solidFill>
              </a:ln>
            </c:spPr>
          </c:marker>
          <c:cat>
            <c:numRef>
              <c:f>'A.14 Colistin'!$B$5:$F$5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'A.14 Colistin'!$B$7:$F$7</c:f>
              <c:numCache>
                <c:formatCode>0.000</c:formatCode>
                <c:ptCount val="5"/>
                <c:pt idx="0">
                  <c:v>7.345334417951932E-5</c:v>
                </c:pt>
                <c:pt idx="1">
                  <c:v>6.0502648288718319E-5</c:v>
                </c:pt>
                <c:pt idx="2">
                  <c:v>3.8975934609553065E-5</c:v>
                </c:pt>
                <c:pt idx="3">
                  <c:v>4.2138436822991565E-5</c:v>
                </c:pt>
                <c:pt idx="4">
                  <c:v>2.7381130792036856E-5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80-47FE-AE8F-F5936BC553AC}"/>
            </c:ext>
          </c:extLst>
        </c:ser>
        <c:ser>
          <c:idx val="2"/>
          <c:order val="2"/>
          <c:tx>
            <c:strRef>
              <c:f>'A.14 Colistin'!$A$8</c:f>
              <c:strCache>
                <c:ptCount val="1"/>
                <c:pt idx="0">
                  <c:v>Hospital Inpatient</c:v>
                </c:pt>
              </c:strCache>
            </c:strRef>
          </c:tx>
          <c:spPr>
            <a:ln>
              <a:solidFill>
                <a:srgbClr val="822433"/>
              </a:solidFill>
            </a:ln>
          </c:spPr>
          <c:marker>
            <c:symbol val="square"/>
            <c:size val="7"/>
            <c:spPr>
              <a:solidFill>
                <a:srgbClr val="822433"/>
              </a:solidFill>
              <a:ln>
                <a:solidFill>
                  <a:srgbClr val="822433"/>
                </a:solidFill>
              </a:ln>
            </c:spPr>
          </c:marker>
          <c:cat>
            <c:numRef>
              <c:f>'A.14 Colistin'!$B$5:$F$5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'A.14 Colistin'!$B$8:$F$8</c:f>
              <c:numCache>
                <c:formatCode>0.000</c:formatCode>
                <c:ptCount val="5"/>
                <c:pt idx="0">
                  <c:v>2.0044152186713404E-3</c:v>
                </c:pt>
                <c:pt idx="1">
                  <c:v>2.0700353649418801E-3</c:v>
                </c:pt>
                <c:pt idx="2">
                  <c:v>2.1855543408868527E-3</c:v>
                </c:pt>
                <c:pt idx="3">
                  <c:v>2.1252501916979583E-3</c:v>
                </c:pt>
                <c:pt idx="4">
                  <c:v>1.6032771356009334E-3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80-47FE-AE8F-F5936BC553AC}"/>
            </c:ext>
          </c:extLst>
        </c:ser>
        <c:ser>
          <c:idx val="3"/>
          <c:order val="3"/>
          <c:tx>
            <c:strRef>
              <c:f>'A.14 Colistin'!$A$9</c:f>
              <c:strCache>
                <c:ptCount val="1"/>
                <c:pt idx="0">
                  <c:v>Hospital Outpatient</c:v>
                </c:pt>
              </c:strCache>
            </c:strRef>
          </c:tx>
          <c:spPr>
            <a:ln>
              <a:solidFill>
                <a:srgbClr val="335291"/>
              </a:solidFill>
            </a:ln>
          </c:spPr>
          <c:marker>
            <c:symbol val="triangle"/>
            <c:size val="7"/>
            <c:spPr>
              <a:solidFill>
                <a:srgbClr val="335291"/>
              </a:solidFill>
              <a:ln>
                <a:solidFill>
                  <a:srgbClr val="335291"/>
                </a:solidFill>
              </a:ln>
            </c:spPr>
          </c:marker>
          <c:cat>
            <c:numRef>
              <c:f>'A.14 Colistin'!$B$5:$F$5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'A.14 Colistin'!$B$9:$F$9</c:f>
              <c:numCache>
                <c:formatCode>0.000</c:formatCode>
                <c:ptCount val="5"/>
                <c:pt idx="0">
                  <c:v>1.1638385346886437E-2</c:v>
                </c:pt>
                <c:pt idx="1">
                  <c:v>1.460001705325098E-2</c:v>
                </c:pt>
                <c:pt idx="2">
                  <c:v>1.6604179373860717E-2</c:v>
                </c:pt>
                <c:pt idx="3">
                  <c:v>1.7959938547062571E-2</c:v>
                </c:pt>
                <c:pt idx="4">
                  <c:v>1.8428922976032158E-2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80-47FE-AE8F-F5936BC553AC}"/>
            </c:ext>
          </c:extLst>
        </c:ser>
        <c:ser>
          <c:idx val="0"/>
          <c:order val="4"/>
          <c:tx>
            <c:strRef>
              <c:f>'A.14 Colistin'!$A$10</c:f>
              <c:strCache>
                <c:ptCount val="1"/>
                <c:pt idx="0">
                  <c:v>Colistin</c:v>
                </c:pt>
              </c:strCache>
            </c:strRef>
          </c:tx>
          <c:spPr>
            <a:ln>
              <a:solidFill>
                <a:sysClr val="windowText" lastClr="000000"/>
              </a:solidFill>
              <a:prstDash val="sysDash"/>
            </a:ln>
          </c:spPr>
          <c:marker>
            <c:symbol val="x"/>
            <c:size val="7"/>
            <c:spPr>
              <a:noFill/>
              <a:ln w="19050">
                <a:solidFill>
                  <a:sysClr val="windowText" lastClr="000000"/>
                </a:solidFill>
              </a:ln>
            </c:spPr>
          </c:marker>
          <c:val>
            <c:numRef>
              <c:f>'A.14 Colistin'!$B$10:$F$10</c:f>
              <c:numCache>
                <c:formatCode>0.000</c:formatCode>
                <c:ptCount val="5"/>
                <c:pt idx="0">
                  <c:v>3.7374668215369056E-2</c:v>
                </c:pt>
                <c:pt idx="1">
                  <c:v>3.9180300974753557E-2</c:v>
                </c:pt>
                <c:pt idx="2">
                  <c:v>3.9082168998664457E-2</c:v>
                </c:pt>
                <c:pt idx="3">
                  <c:v>3.9634168450509488E-2</c:v>
                </c:pt>
                <c:pt idx="4">
                  <c:v>4.0278831366870271E-2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680-47FE-AE8F-F5936BC55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580992"/>
        <c:axId val="124583296"/>
      </c:lineChart>
      <c:catAx>
        <c:axId val="124580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4583296"/>
        <c:crosses val="autoZero"/>
        <c:auto val="1"/>
        <c:lblAlgn val="ctr"/>
        <c:lblOffset val="100"/>
        <c:noMultiLvlLbl val="0"/>
      </c:catAx>
      <c:valAx>
        <c:axId val="1245832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inhabitants per day</a:t>
                </a:r>
              </a:p>
            </c:rich>
          </c:tx>
          <c:layout>
            <c:manualLayout>
              <c:xMode val="edge"/>
              <c:yMode val="edge"/>
              <c:x val="1.1261280466140836E-2"/>
              <c:y val="0.12035191307928408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124580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0820291437014529E-2"/>
          <c:y val="0.86408233711346072"/>
          <c:w val="0.86739126248824305"/>
          <c:h val="0.1125040028124331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59730652574732"/>
          <c:y val="3.4632038924726015E-2"/>
          <c:w val="0.87845362713968889"/>
          <c:h val="0.69725687920834056"/>
        </c:manualLayout>
      </c:layout>
      <c:lineChart>
        <c:grouping val="standard"/>
        <c:varyColors val="0"/>
        <c:ser>
          <c:idx val="1"/>
          <c:order val="0"/>
          <c:tx>
            <c:strRef>
              <c:f>'A.14 Colistin'!$A$6</c:f>
              <c:strCache>
                <c:ptCount val="1"/>
                <c:pt idx="0">
                  <c:v>General Practice</c:v>
                </c:pt>
              </c:strCache>
            </c:strRef>
          </c:tx>
          <c:spPr>
            <a:ln>
              <a:solidFill>
                <a:srgbClr val="FF7F32"/>
              </a:solidFill>
              <a:prstDash val="sysDash"/>
            </a:ln>
          </c:spPr>
          <c:marker>
            <c:symbol val="diamond"/>
            <c:size val="7"/>
            <c:spPr>
              <a:solidFill>
                <a:srgbClr val="FF7F32"/>
              </a:solidFill>
              <a:ln>
                <a:solidFill>
                  <a:srgbClr val="FF7F32"/>
                </a:solidFill>
                <a:prstDash val="solid"/>
              </a:ln>
            </c:spPr>
          </c:marker>
          <c:cat>
            <c:numRef>
              <c:f>'A.14 Colistin'!$B$5:$F$5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'A.14 Colistin'!$B$6:$F$6</c:f>
              <c:numCache>
                <c:formatCode>0.000</c:formatCode>
                <c:ptCount val="5"/>
                <c:pt idx="0">
                  <c:v>2.3658414305631759E-2</c:v>
                </c:pt>
                <c:pt idx="1">
                  <c:v>2.2449745908271979E-2</c:v>
                </c:pt>
                <c:pt idx="2">
                  <c:v>2.0253459349307334E-2</c:v>
                </c:pt>
                <c:pt idx="3">
                  <c:v>1.9506841274925968E-2</c:v>
                </c:pt>
                <c:pt idx="4">
                  <c:v>2.0219250124445143E-2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67-4598-9B91-B0A04838AE7C}"/>
            </c:ext>
          </c:extLst>
        </c:ser>
        <c:ser>
          <c:idx val="2"/>
          <c:order val="1"/>
          <c:tx>
            <c:strRef>
              <c:f>'A.14 Colistin'!$A$7</c:f>
              <c:strCache>
                <c:ptCount val="1"/>
                <c:pt idx="0">
                  <c:v>Other Community</c:v>
                </c:pt>
              </c:strCache>
            </c:strRef>
          </c:tx>
          <c:spPr>
            <a:ln>
              <a:solidFill>
                <a:srgbClr val="FF7F32"/>
              </a:solidFill>
              <a:prstDash val="lgDashDotDot"/>
            </a:ln>
          </c:spPr>
          <c:marker>
            <c:symbol val="x"/>
            <c:size val="7"/>
            <c:spPr>
              <a:noFill/>
              <a:ln w="19050">
                <a:solidFill>
                  <a:srgbClr val="FF7F32"/>
                </a:solidFill>
                <a:prstDash val="solid"/>
              </a:ln>
            </c:spPr>
          </c:marker>
          <c:cat>
            <c:numRef>
              <c:f>'A.14 Colistin'!$B$5:$F$5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'A.14 Colistin'!$B$7:$F$7</c:f>
              <c:numCache>
                <c:formatCode>0.000</c:formatCode>
                <c:ptCount val="5"/>
                <c:pt idx="0">
                  <c:v>7.345334417951932E-5</c:v>
                </c:pt>
                <c:pt idx="1">
                  <c:v>6.0502648288718319E-5</c:v>
                </c:pt>
                <c:pt idx="2">
                  <c:v>3.8975934609553065E-5</c:v>
                </c:pt>
                <c:pt idx="3">
                  <c:v>4.2138436822991565E-5</c:v>
                </c:pt>
                <c:pt idx="4">
                  <c:v>2.7381130792036856E-5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67-4598-9B91-B0A04838AE7C}"/>
            </c:ext>
          </c:extLst>
        </c:ser>
        <c:ser>
          <c:idx val="3"/>
          <c:order val="2"/>
          <c:tx>
            <c:strRef>
              <c:f>'A.14 Colistin'!$A$8</c:f>
              <c:strCache>
                <c:ptCount val="1"/>
                <c:pt idx="0">
                  <c:v>Hospital Inpatient</c:v>
                </c:pt>
              </c:strCache>
            </c:strRef>
          </c:tx>
          <c:spPr>
            <a:ln>
              <a:solidFill>
                <a:srgbClr val="00A5DF"/>
              </a:solidFill>
              <a:prstDash val="sysDot"/>
            </a:ln>
          </c:spPr>
          <c:marker>
            <c:symbol val="triangle"/>
            <c:size val="7"/>
            <c:spPr>
              <a:solidFill>
                <a:srgbClr val="00A5DF"/>
              </a:solidFill>
              <a:ln>
                <a:solidFill>
                  <a:srgbClr val="00A5DF"/>
                </a:solidFill>
                <a:prstDash val="solid"/>
              </a:ln>
            </c:spPr>
          </c:marker>
          <c:cat>
            <c:numRef>
              <c:f>'A.14 Colistin'!$B$5:$F$5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'A.14 Colistin'!$B$8:$F$8</c:f>
              <c:numCache>
                <c:formatCode>0.000</c:formatCode>
                <c:ptCount val="5"/>
                <c:pt idx="0">
                  <c:v>2.0044152186713404E-3</c:v>
                </c:pt>
                <c:pt idx="1">
                  <c:v>2.0700353649418801E-3</c:v>
                </c:pt>
                <c:pt idx="2">
                  <c:v>2.1855543408868527E-3</c:v>
                </c:pt>
                <c:pt idx="3">
                  <c:v>2.1252501916979583E-3</c:v>
                </c:pt>
                <c:pt idx="4">
                  <c:v>1.6032771356009334E-3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67-4598-9B91-B0A04838AE7C}"/>
            </c:ext>
          </c:extLst>
        </c:ser>
        <c:ser>
          <c:idx val="4"/>
          <c:order val="3"/>
          <c:tx>
            <c:strRef>
              <c:f>'A.14 Colistin'!$A$9</c:f>
              <c:strCache>
                <c:ptCount val="1"/>
                <c:pt idx="0">
                  <c:v>Hospital Outpatient</c:v>
                </c:pt>
              </c:strCache>
            </c:strRef>
          </c:tx>
          <c:spPr>
            <a:ln>
              <a:solidFill>
                <a:srgbClr val="00A5DF"/>
              </a:solidFill>
              <a:prstDash val="lgDash"/>
            </a:ln>
          </c:spPr>
          <c:marker>
            <c:symbol val="circle"/>
            <c:size val="7"/>
            <c:spPr>
              <a:solidFill>
                <a:srgbClr val="00A5DF"/>
              </a:solidFill>
              <a:ln>
                <a:solidFill>
                  <a:srgbClr val="00A5DF"/>
                </a:solidFill>
                <a:prstDash val="solid"/>
              </a:ln>
            </c:spPr>
          </c:marker>
          <c:cat>
            <c:numRef>
              <c:f>'A.14 Colistin'!$B$5:$F$5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'A.14 Colistin'!$B$9:$F$9</c:f>
              <c:numCache>
                <c:formatCode>0.000</c:formatCode>
                <c:ptCount val="5"/>
                <c:pt idx="0">
                  <c:v>1.1638385346886437E-2</c:v>
                </c:pt>
                <c:pt idx="1">
                  <c:v>1.460001705325098E-2</c:v>
                </c:pt>
                <c:pt idx="2">
                  <c:v>1.6604179373860717E-2</c:v>
                </c:pt>
                <c:pt idx="3">
                  <c:v>1.7959938547062571E-2</c:v>
                </c:pt>
                <c:pt idx="4">
                  <c:v>1.8428922976032158E-2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67-4598-9B91-B0A04838AE7C}"/>
            </c:ext>
          </c:extLst>
        </c:ser>
        <c:ser>
          <c:idx val="5"/>
          <c:order val="4"/>
          <c:tx>
            <c:v>Total colistin</c:v>
          </c:tx>
          <c:spPr>
            <a:ln>
              <a:solidFill>
                <a:srgbClr val="8A1B61"/>
              </a:solidFill>
            </a:ln>
          </c:spPr>
          <c:marker>
            <c:symbol val="square"/>
            <c:size val="7"/>
            <c:spPr>
              <a:solidFill>
                <a:srgbClr val="8A1B61"/>
              </a:solidFill>
              <a:ln>
                <a:solidFill>
                  <a:srgbClr val="8A1B61"/>
                </a:solidFill>
              </a:ln>
            </c:spPr>
          </c:marker>
          <c:val>
            <c:numRef>
              <c:f>'A.14 Colistin'!$B$10:$F$10</c:f>
              <c:numCache>
                <c:formatCode>0.000</c:formatCode>
                <c:ptCount val="5"/>
                <c:pt idx="0">
                  <c:v>3.7374668215369056E-2</c:v>
                </c:pt>
                <c:pt idx="1">
                  <c:v>3.9180300974753557E-2</c:v>
                </c:pt>
                <c:pt idx="2">
                  <c:v>3.9082168998664457E-2</c:v>
                </c:pt>
                <c:pt idx="3">
                  <c:v>3.9634168450509488E-2</c:v>
                </c:pt>
                <c:pt idx="4">
                  <c:v>4.0278831366870271E-2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67-4598-9B91-B0A04838A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19488"/>
        <c:axId val="123130240"/>
      </c:lineChart>
      <c:catAx>
        <c:axId val="123119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3130240"/>
        <c:crosses val="autoZero"/>
        <c:auto val="1"/>
        <c:lblAlgn val="ctr"/>
        <c:lblOffset val="100"/>
        <c:noMultiLvlLbl val="0"/>
      </c:catAx>
      <c:valAx>
        <c:axId val="123130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DDD per 1,000 inhabitants per day</a:t>
                </a:r>
              </a:p>
            </c:rich>
          </c:tx>
          <c:layout>
            <c:manualLayout>
              <c:xMode val="edge"/>
              <c:yMode val="edge"/>
              <c:x val="1.2317167051578136E-2"/>
              <c:y val="3.4632645602843945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23119488"/>
        <c:crosses val="autoZero"/>
        <c:crossBetween val="between"/>
      </c:valAx>
      <c:spPr>
        <a:ln>
          <a:prstDash val="dash"/>
        </a:ln>
      </c:spPr>
    </c:plotArea>
    <c:legend>
      <c:legendPos val="b"/>
      <c:layout>
        <c:manualLayout>
          <c:xMode val="edge"/>
          <c:yMode val="edge"/>
          <c:x val="5.0488733575885104E-2"/>
          <c:y val="0.85933253398847231"/>
          <c:w val="0.89981830624875636"/>
          <c:h val="0.1276432614210117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97834599288665E-2"/>
          <c:y val="4.4077140449651289E-2"/>
          <c:w val="0.88605307382400256"/>
          <c:h val="0.77047957069162687"/>
        </c:manualLayout>
      </c:layout>
      <c:lineChart>
        <c:grouping val="standard"/>
        <c:varyColors val="0"/>
        <c:ser>
          <c:idx val="6"/>
          <c:order val="0"/>
          <c:tx>
            <c:strRef>
              <c:f>'B.1 Primary'!$A$6</c:f>
              <c:strCache>
                <c:ptCount val="1"/>
                <c:pt idx="0">
                  <c:v>General Practice</c:v>
                </c:pt>
              </c:strCache>
            </c:strRef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/>
                </a:solidFill>
              </a:ln>
            </c:spPr>
          </c:marker>
          <c:cat>
            <c:numRef>
              <c:f>'B.1 Primary'!$B$5:$F$5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'B.1 Primary'!$B$6:$F$6</c:f>
              <c:numCache>
                <c:formatCode>0.000</c:formatCode>
                <c:ptCount val="5"/>
                <c:pt idx="0">
                  <c:v>1.6213473952116004</c:v>
                </c:pt>
                <c:pt idx="1">
                  <c:v>1.5466914559488316</c:v>
                </c:pt>
                <c:pt idx="2">
                  <c:v>1.4669281279655024</c:v>
                </c:pt>
                <c:pt idx="3">
                  <c:v>1.42217932120667</c:v>
                </c:pt>
                <c:pt idx="4">
                  <c:v>1.2446946642842072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F3-40BD-BF02-13F765A81F17}"/>
            </c:ext>
          </c:extLst>
        </c:ser>
        <c:ser>
          <c:idx val="1"/>
          <c:order val="1"/>
          <c:tx>
            <c:strRef>
              <c:f>'B.1 Primary'!$A$7</c:f>
              <c:strCache>
                <c:ptCount val="1"/>
                <c:pt idx="0">
                  <c:v>Other Community</c:v>
                </c:pt>
              </c:strCache>
            </c:strRef>
          </c:tx>
          <c:spPr>
            <a:ln>
              <a:solidFill>
                <a:srgbClr val="E99949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E99949"/>
                </a:solidFill>
              </a:ln>
            </c:spPr>
          </c:marker>
          <c:cat>
            <c:numRef>
              <c:f>'B.1 Primary'!$B$5:$F$5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'B.1 Primary'!$B$7:$F$7</c:f>
              <c:numCache>
                <c:formatCode>0.000</c:formatCode>
                <c:ptCount val="5"/>
                <c:pt idx="0">
                  <c:v>0.10081790904435195</c:v>
                </c:pt>
                <c:pt idx="1">
                  <c:v>0.10304426905845077</c:v>
                </c:pt>
                <c:pt idx="2">
                  <c:v>0.10759875383564577</c:v>
                </c:pt>
                <c:pt idx="3">
                  <c:v>0.11094089212522817</c:v>
                </c:pt>
                <c:pt idx="4">
                  <c:v>8.1756333783239654E-2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F3-40BD-BF02-13F765A81F17}"/>
            </c:ext>
          </c:extLst>
        </c:ser>
        <c:ser>
          <c:idx val="2"/>
          <c:order val="2"/>
          <c:tx>
            <c:strRef>
              <c:f>'B.1 Primary'!$A$8</c:f>
              <c:strCache>
                <c:ptCount val="1"/>
                <c:pt idx="0">
                  <c:v>Dentist</c:v>
                </c:pt>
              </c:strCache>
            </c:strRef>
          </c:tx>
          <c:spPr>
            <a:ln>
              <a:solidFill>
                <a:srgbClr val="A4AEB5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A4AEB5"/>
                </a:solidFill>
              </a:ln>
            </c:spPr>
          </c:marker>
          <c:cat>
            <c:numRef>
              <c:f>'B.1 Primary'!$B$5:$F$5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'B.1 Primary'!$B$8:$F$8</c:f>
              <c:numCache>
                <c:formatCode>0.000</c:formatCode>
                <c:ptCount val="5"/>
                <c:pt idx="0">
                  <c:v>0.15802568198705558</c:v>
                </c:pt>
                <c:pt idx="1">
                  <c:v>0.14645456191828998</c:v>
                </c:pt>
                <c:pt idx="2">
                  <c:v>0.13595567351330828</c:v>
                </c:pt>
                <c:pt idx="3">
                  <c:v>0.12896878051105887</c:v>
                </c:pt>
                <c:pt idx="4">
                  <c:v>0.15166503759974148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F3-40BD-BF02-13F765A81F17}"/>
            </c:ext>
          </c:extLst>
        </c:ser>
        <c:ser>
          <c:idx val="0"/>
          <c:order val="3"/>
          <c:tx>
            <c:strRef>
              <c:f>'B.1 Primary'!$A$9</c:f>
              <c:strCache>
                <c:ptCount val="1"/>
                <c:pt idx="0">
                  <c:v>Primary care</c:v>
                </c:pt>
              </c:strCache>
            </c:strRef>
          </c:tx>
          <c:spPr>
            <a:ln>
              <a:solidFill>
                <a:sysClr val="windowText" lastClr="000000"/>
              </a:solidFill>
              <a:prstDash val="sysDash"/>
            </a:ln>
          </c:spPr>
          <c:marker>
            <c:symbol val="x"/>
            <c:size val="7"/>
            <c:spPr>
              <a:noFill/>
              <a:ln w="19050">
                <a:solidFill>
                  <a:sysClr val="windowText" lastClr="000000"/>
                </a:solidFill>
              </a:ln>
            </c:spPr>
          </c:marker>
          <c:val>
            <c:numRef>
              <c:f>'B.1 Primary'!$B$9:$F$9</c:f>
              <c:numCache>
                <c:formatCode>0.000</c:formatCode>
                <c:ptCount val="5"/>
                <c:pt idx="0">
                  <c:v>1.880190986243008</c:v>
                </c:pt>
                <c:pt idx="1">
                  <c:v>1.7961902869255724</c:v>
                </c:pt>
                <c:pt idx="2">
                  <c:v>1.7104825553144565</c:v>
                </c:pt>
                <c:pt idx="3">
                  <c:v>1.6620889938429571</c:v>
                </c:pt>
                <c:pt idx="4">
                  <c:v>1.4781160356671883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F3-40BD-BF02-13F765A81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672640"/>
        <c:axId val="124679296"/>
      </c:lineChart>
      <c:catAx>
        <c:axId val="124672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4679296"/>
        <c:crosses val="autoZero"/>
        <c:auto val="1"/>
        <c:lblAlgn val="ctr"/>
        <c:lblOffset val="100"/>
        <c:noMultiLvlLbl val="0"/>
      </c:catAx>
      <c:valAx>
        <c:axId val="124679296"/>
        <c:scaling>
          <c:orientation val="minMax"/>
        </c:scaling>
        <c:delete val="0"/>
        <c:axPos val="l"/>
        <c:numFmt formatCode="0.0" sourceLinked="0"/>
        <c:majorTickMark val="out"/>
        <c:minorTickMark val="none"/>
        <c:tickLblPos val="nextTo"/>
        <c:crossAx val="1246726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26376660723316"/>
          <c:y val="4.4077240344956879E-2"/>
          <c:w val="0.79910015467475848"/>
          <c:h val="0.73931083906034312"/>
        </c:manualLayout>
      </c:layout>
      <c:lineChart>
        <c:grouping val="standard"/>
        <c:varyColors val="0"/>
        <c:ser>
          <c:idx val="0"/>
          <c:order val="0"/>
          <c:tx>
            <c:v>DDDs</c:v>
          </c:tx>
          <c:spPr>
            <a:ln>
              <a:solidFill>
                <a:sysClr val="windowText" lastClr="000000"/>
              </a:solidFill>
              <a:prstDash val="sysDash"/>
            </a:ln>
          </c:spPr>
          <c:marker>
            <c:symbol val="x"/>
            <c:size val="7"/>
            <c:spPr>
              <a:noFill/>
              <a:ln w="19050">
                <a:solidFill>
                  <a:sysClr val="windowText" lastClr="000000"/>
                </a:solidFill>
              </a:ln>
            </c:spPr>
          </c:marker>
          <c:cat>
            <c:numRef>
              <c:f>'B.1 Primary'!$I$36:$M$36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'B.1 Primary'!$B$40:$F$40</c:f>
              <c:numCache>
                <c:formatCode>0.000</c:formatCode>
                <c:ptCount val="5"/>
                <c:pt idx="0">
                  <c:v>15.710067392459827</c:v>
                </c:pt>
                <c:pt idx="1">
                  <c:v>15.218293514078823</c:v>
                </c:pt>
                <c:pt idx="2">
                  <c:v>14.56674100993013</c:v>
                </c:pt>
                <c:pt idx="3">
                  <c:v>14.21735287588044</c:v>
                </c:pt>
                <c:pt idx="4">
                  <c:v>12.96441535086835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71-496A-80EE-040A0C35A517}"/>
            </c:ext>
          </c:extLst>
        </c:ser>
        <c:ser>
          <c:idx val="1"/>
          <c:order val="1"/>
          <c:tx>
            <c:v>Items</c:v>
          </c:tx>
          <c:cat>
            <c:numRef>
              <c:f>'B.1 Primary'!$I$36:$M$36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'B.1 Primary'!$I$40:$M$40</c:f>
              <c:numCache>
                <c:formatCode>0.000</c:formatCode>
                <c:ptCount val="5"/>
                <c:pt idx="0">
                  <c:v>1.880190986243008</c:v>
                </c:pt>
                <c:pt idx="1">
                  <c:v>1.7961902869255724</c:v>
                </c:pt>
                <c:pt idx="2">
                  <c:v>1.7104825553144565</c:v>
                </c:pt>
                <c:pt idx="3">
                  <c:v>1.6620889938429571</c:v>
                </c:pt>
                <c:pt idx="4">
                  <c:v>1.4781160356671883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271-496A-80EE-040A0C35A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672640"/>
        <c:axId val="124679296"/>
      </c:lineChart>
      <c:lineChart>
        <c:grouping val="standard"/>
        <c:varyColors val="0"/>
        <c:ser>
          <c:idx val="2"/>
          <c:order val="2"/>
          <c:val>
            <c:numRef>
              <c:f>'B.1 Primary'!$I$45:$M$45</c:f>
              <c:numCache>
                <c:formatCode>0.0</c:formatCode>
                <c:ptCount val="5"/>
                <c:pt idx="0">
                  <c:v>8.3555699965627621</c:v>
                </c:pt>
                <c:pt idx="1">
                  <c:v>8.4725396996367426</c:v>
                </c:pt>
                <c:pt idx="2">
                  <c:v>8.5161587674024357</c:v>
                </c:pt>
                <c:pt idx="3">
                  <c:v>8.5539059151147772</c:v>
                </c:pt>
                <c:pt idx="4">
                  <c:v>8.7709050155974424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D3-4C5D-8D62-C2EB870B3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9963408"/>
        <c:axId val="599967344"/>
      </c:lineChart>
      <c:catAx>
        <c:axId val="124672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4679296"/>
        <c:crosses val="autoZero"/>
        <c:auto val="1"/>
        <c:lblAlgn val="ctr"/>
        <c:lblOffset val="100"/>
        <c:noMultiLvlLbl val="0"/>
      </c:catAx>
      <c:valAx>
        <c:axId val="124679296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DDDs per 1,000 inhabitants per day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crossAx val="124672640"/>
        <c:crosses val="autoZero"/>
        <c:crossBetween val="between"/>
      </c:valAx>
      <c:valAx>
        <c:axId val="599967344"/>
        <c:scaling>
          <c:orientation val="minMax"/>
          <c:max val="9"/>
          <c:min val="0"/>
        </c:scaling>
        <c:delete val="0"/>
        <c:axPos val="r"/>
        <c:numFmt formatCode="0.0" sourceLinked="1"/>
        <c:majorTickMark val="out"/>
        <c:minorTickMark val="none"/>
        <c:tickLblPos val="nextTo"/>
        <c:crossAx val="599963408"/>
        <c:crosses val="max"/>
        <c:crossBetween val="between"/>
      </c:valAx>
      <c:catAx>
        <c:axId val="599963408"/>
        <c:scaling>
          <c:orientation val="minMax"/>
        </c:scaling>
        <c:delete val="1"/>
        <c:axPos val="b"/>
        <c:majorTickMark val="out"/>
        <c:minorTickMark val="none"/>
        <c:tickLblPos val="nextTo"/>
        <c:crossAx val="599967344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26376660723316"/>
          <c:y val="4.4077240344956879E-2"/>
          <c:w val="0.79910015467475848"/>
          <c:h val="0.73931083906034312"/>
        </c:manualLayout>
      </c:layout>
      <c:barChart>
        <c:barDir val="col"/>
        <c:grouping val="clustered"/>
        <c:varyColors val="0"/>
        <c:ser>
          <c:idx val="1"/>
          <c:order val="1"/>
          <c:tx>
            <c:v>Items</c:v>
          </c:tx>
          <c:spPr>
            <a:solidFill>
              <a:srgbClr val="822433"/>
            </a:solidFill>
          </c:spPr>
          <c:invertIfNegative val="0"/>
          <c:cat>
            <c:numRef>
              <c:f>'B.1 Primary'!$I$36:$M$36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'B.1 Primary'!$I$40:$M$40</c:f>
              <c:numCache>
                <c:formatCode>0.000</c:formatCode>
                <c:ptCount val="5"/>
                <c:pt idx="0">
                  <c:v>1.880190986243008</c:v>
                </c:pt>
                <c:pt idx="1">
                  <c:v>1.7961902869255724</c:v>
                </c:pt>
                <c:pt idx="2">
                  <c:v>1.7104825553144565</c:v>
                </c:pt>
                <c:pt idx="3">
                  <c:v>1.6620889938429571</c:v>
                </c:pt>
                <c:pt idx="4">
                  <c:v>1.4781160356671883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191-9069-C25E600F9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0619944"/>
        <c:axId val="600616336"/>
      </c:barChart>
      <c:lineChart>
        <c:grouping val="standard"/>
        <c:varyColors val="0"/>
        <c:ser>
          <c:idx val="0"/>
          <c:order val="0"/>
          <c:tx>
            <c:v>DDDs</c:v>
          </c:tx>
          <c:spPr>
            <a:ln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'B.1 Primary'!$I$36:$M$36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'B.1 Primary'!$B$40:$F$40</c:f>
              <c:numCache>
                <c:formatCode>0.000</c:formatCode>
                <c:ptCount val="5"/>
                <c:pt idx="0">
                  <c:v>15.710067392459827</c:v>
                </c:pt>
                <c:pt idx="1">
                  <c:v>15.218293514078823</c:v>
                </c:pt>
                <c:pt idx="2">
                  <c:v>14.56674100993013</c:v>
                </c:pt>
                <c:pt idx="3">
                  <c:v>14.21735287588044</c:v>
                </c:pt>
                <c:pt idx="4">
                  <c:v>12.96441535086835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9B-4191-9069-C25E600F9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672640"/>
        <c:axId val="124679296"/>
      </c:lineChart>
      <c:catAx>
        <c:axId val="124672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4679296"/>
        <c:crosses val="autoZero"/>
        <c:auto val="1"/>
        <c:lblAlgn val="ctr"/>
        <c:lblOffset val="100"/>
        <c:noMultiLvlLbl val="0"/>
      </c:catAx>
      <c:valAx>
        <c:axId val="124679296"/>
        <c:scaling>
          <c:orientation val="minMax"/>
          <c:max val="2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DDDs per 1,000 inhabitants per day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crossAx val="124672640"/>
        <c:crosses val="autoZero"/>
        <c:crossBetween val="between"/>
      </c:valAx>
      <c:valAx>
        <c:axId val="600616336"/>
        <c:scaling>
          <c:orientation val="minMax"/>
          <c:max val="2.5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Items per 1,000 inhabitants per day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crossAx val="600619944"/>
        <c:crosses val="max"/>
        <c:crossBetween val="between"/>
      </c:valAx>
      <c:catAx>
        <c:axId val="600619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0616336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26376660723316"/>
          <c:y val="4.4077240344956879E-2"/>
          <c:w val="0.79910015467475848"/>
          <c:h val="0.73931083906034312"/>
        </c:manualLayout>
      </c:layout>
      <c:barChart>
        <c:barDir val="col"/>
        <c:grouping val="clustered"/>
        <c:varyColors val="0"/>
        <c:ser>
          <c:idx val="1"/>
          <c:order val="1"/>
          <c:tx>
            <c:v>Items</c:v>
          </c:tx>
          <c:spPr>
            <a:solidFill>
              <a:srgbClr val="FF7F32"/>
            </a:solidFill>
            <a:ln>
              <a:solidFill>
                <a:srgbClr val="FF7F32"/>
              </a:solidFill>
            </a:ln>
          </c:spPr>
          <c:invertIfNegative val="0"/>
          <c:cat>
            <c:numRef>
              <c:f>'B.1 Primary'!$I$36:$M$36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'B.1 Primary'!$I$40:$M$40</c:f>
              <c:numCache>
                <c:formatCode>0.000</c:formatCode>
                <c:ptCount val="5"/>
                <c:pt idx="0">
                  <c:v>1.880190986243008</c:v>
                </c:pt>
                <c:pt idx="1">
                  <c:v>1.7961902869255724</c:v>
                </c:pt>
                <c:pt idx="2">
                  <c:v>1.7104825553144565</c:v>
                </c:pt>
                <c:pt idx="3">
                  <c:v>1.6620889938429571</c:v>
                </c:pt>
                <c:pt idx="4">
                  <c:v>1.4781160356671883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F-4596-882A-21424F51D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0619944"/>
        <c:axId val="600616336"/>
      </c:barChart>
      <c:lineChart>
        <c:grouping val="standard"/>
        <c:varyColors val="0"/>
        <c:ser>
          <c:idx val="0"/>
          <c:order val="0"/>
          <c:tx>
            <c:v>DDDs</c:v>
          </c:tx>
          <c:spPr>
            <a:ln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'B.1 Primary'!$I$36:$M$36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'B.1 Primary'!$B$40:$F$40</c:f>
              <c:numCache>
                <c:formatCode>0.000</c:formatCode>
                <c:ptCount val="5"/>
                <c:pt idx="0">
                  <c:v>15.710067392459827</c:v>
                </c:pt>
                <c:pt idx="1">
                  <c:v>15.218293514078823</c:v>
                </c:pt>
                <c:pt idx="2">
                  <c:v>14.56674100993013</c:v>
                </c:pt>
                <c:pt idx="3">
                  <c:v>14.21735287588044</c:v>
                </c:pt>
                <c:pt idx="4">
                  <c:v>12.96441535086835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6F-4596-882A-21424F51D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672640"/>
        <c:axId val="124679296"/>
      </c:lineChart>
      <c:catAx>
        <c:axId val="124672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4679296"/>
        <c:crosses val="autoZero"/>
        <c:auto val="1"/>
        <c:lblAlgn val="ctr"/>
        <c:lblOffset val="100"/>
        <c:noMultiLvlLbl val="0"/>
      </c:catAx>
      <c:valAx>
        <c:axId val="124679296"/>
        <c:scaling>
          <c:orientation val="minMax"/>
          <c:max val="2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DDDs per 1,000 inhabitants per day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crossAx val="124672640"/>
        <c:crosses val="autoZero"/>
        <c:crossBetween val="between"/>
      </c:valAx>
      <c:valAx>
        <c:axId val="600616336"/>
        <c:scaling>
          <c:orientation val="minMax"/>
          <c:max val="2.5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Items per 1,000 inhabitants per day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crossAx val="600619944"/>
        <c:crosses val="max"/>
        <c:crossBetween val="between"/>
      </c:valAx>
      <c:catAx>
        <c:axId val="600619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0616336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997834599288665E-2"/>
          <c:y val="4.4077140449651289E-2"/>
          <c:w val="0.88605307382400256"/>
          <c:h val="0.74081319289400971"/>
        </c:manualLayout>
      </c:layout>
      <c:lineChart>
        <c:grouping val="standard"/>
        <c:varyColors val="0"/>
        <c:ser>
          <c:idx val="6"/>
          <c:order val="0"/>
          <c:tx>
            <c:strRef>
              <c:f>'B.1 Primary'!$A$6</c:f>
              <c:strCache>
                <c:ptCount val="1"/>
                <c:pt idx="0">
                  <c:v>General Practice</c:v>
                </c:pt>
              </c:strCache>
            </c:strRef>
          </c:tx>
          <c:spPr>
            <a:ln>
              <a:solidFill>
                <a:srgbClr val="FF7F32"/>
              </a:solidFill>
              <a:prstDash val="sysDash"/>
            </a:ln>
          </c:spPr>
          <c:marker>
            <c:symbol val="diamond"/>
            <c:size val="8"/>
            <c:spPr>
              <a:solidFill>
                <a:srgbClr val="FF7F32"/>
              </a:solidFill>
              <a:ln>
                <a:solidFill>
                  <a:srgbClr val="FF7F32"/>
                </a:solidFill>
                <a:prstDash val="solid"/>
              </a:ln>
            </c:spPr>
          </c:marker>
          <c:cat>
            <c:numRef>
              <c:f>'B.1 Primary'!$B$5:$F$5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'B.1 Primary'!$B$6:$F$6</c:f>
              <c:numCache>
                <c:formatCode>0.000</c:formatCode>
                <c:ptCount val="5"/>
                <c:pt idx="0">
                  <c:v>1.6213473952116004</c:v>
                </c:pt>
                <c:pt idx="1">
                  <c:v>1.5466914559488316</c:v>
                </c:pt>
                <c:pt idx="2">
                  <c:v>1.4669281279655024</c:v>
                </c:pt>
                <c:pt idx="3">
                  <c:v>1.42217932120667</c:v>
                </c:pt>
                <c:pt idx="4">
                  <c:v>1.2446946642842072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D5-491B-B09A-C30BBF67AD1E}"/>
            </c:ext>
          </c:extLst>
        </c:ser>
        <c:ser>
          <c:idx val="1"/>
          <c:order val="1"/>
          <c:tx>
            <c:strRef>
              <c:f>'B.1 Primary'!$A$7</c:f>
              <c:strCache>
                <c:ptCount val="1"/>
                <c:pt idx="0">
                  <c:v>Other Community</c:v>
                </c:pt>
              </c:strCache>
            </c:strRef>
          </c:tx>
          <c:spPr>
            <a:ln>
              <a:solidFill>
                <a:srgbClr val="FF7F32"/>
              </a:solidFill>
              <a:prstDash val="lgDash"/>
            </a:ln>
          </c:spPr>
          <c:marker>
            <c:symbol val="square"/>
            <c:size val="6"/>
            <c:spPr>
              <a:solidFill>
                <a:srgbClr val="FF7F32"/>
              </a:solidFill>
              <a:ln w="19050">
                <a:solidFill>
                  <a:srgbClr val="FF7F32"/>
                </a:solidFill>
                <a:prstDash val="solid"/>
              </a:ln>
            </c:spPr>
          </c:marker>
          <c:cat>
            <c:numRef>
              <c:f>'B.1 Primary'!$B$5:$F$5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'B.1 Primary'!$B$7:$F$7</c:f>
              <c:numCache>
                <c:formatCode>0.000</c:formatCode>
                <c:ptCount val="5"/>
                <c:pt idx="0">
                  <c:v>0.10081790904435195</c:v>
                </c:pt>
                <c:pt idx="1">
                  <c:v>0.10304426905845077</c:v>
                </c:pt>
                <c:pt idx="2">
                  <c:v>0.10759875383564577</c:v>
                </c:pt>
                <c:pt idx="3">
                  <c:v>0.11094089212522817</c:v>
                </c:pt>
                <c:pt idx="4">
                  <c:v>8.1756333783239654E-2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D5-491B-B09A-C30BBF67AD1E}"/>
            </c:ext>
          </c:extLst>
        </c:ser>
        <c:ser>
          <c:idx val="2"/>
          <c:order val="2"/>
          <c:tx>
            <c:strRef>
              <c:f>'B.1 Primary'!$A$8</c:f>
              <c:strCache>
                <c:ptCount val="1"/>
                <c:pt idx="0">
                  <c:v>Dentist</c:v>
                </c:pt>
              </c:strCache>
            </c:strRef>
          </c:tx>
          <c:spPr>
            <a:ln>
              <a:solidFill>
                <a:srgbClr val="FF7F32"/>
              </a:solidFill>
              <a:prstDash val="sysDot"/>
            </a:ln>
          </c:spPr>
          <c:marker>
            <c:symbol val="x"/>
            <c:size val="8"/>
            <c:spPr>
              <a:noFill/>
              <a:ln w="19050">
                <a:solidFill>
                  <a:srgbClr val="FF7F32"/>
                </a:solidFill>
                <a:prstDash val="solid"/>
              </a:ln>
            </c:spPr>
          </c:marker>
          <c:cat>
            <c:numRef>
              <c:f>'B.1 Primary'!$B$5:$F$5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'B.1 Primary'!$B$8:$F$8</c:f>
              <c:numCache>
                <c:formatCode>0.000</c:formatCode>
                <c:ptCount val="5"/>
                <c:pt idx="0">
                  <c:v>0.15802568198705558</c:v>
                </c:pt>
                <c:pt idx="1">
                  <c:v>0.14645456191828998</c:v>
                </c:pt>
                <c:pt idx="2">
                  <c:v>0.13595567351330828</c:v>
                </c:pt>
                <c:pt idx="3">
                  <c:v>0.12896878051105887</c:v>
                </c:pt>
                <c:pt idx="4">
                  <c:v>0.15166503759974148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D5-491B-B09A-C30BBF67AD1E}"/>
            </c:ext>
          </c:extLst>
        </c:ser>
        <c:ser>
          <c:idx val="0"/>
          <c:order val="3"/>
          <c:tx>
            <c:v>Total primary care</c:v>
          </c:tx>
          <c:spPr>
            <a:ln>
              <a:solidFill>
                <a:srgbClr val="FF7F32"/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FF7F32"/>
                </a:solidFill>
                <a:prstDash val="solid"/>
              </a:ln>
            </c:spPr>
          </c:marker>
          <c:val>
            <c:numRef>
              <c:f>'B.1 Primary'!$B$9:$F$9</c:f>
              <c:numCache>
                <c:formatCode>0.000</c:formatCode>
                <c:ptCount val="5"/>
                <c:pt idx="0">
                  <c:v>1.880190986243008</c:v>
                </c:pt>
                <c:pt idx="1">
                  <c:v>1.7961902869255724</c:v>
                </c:pt>
                <c:pt idx="2">
                  <c:v>1.7104825553144565</c:v>
                </c:pt>
                <c:pt idx="3">
                  <c:v>1.6620889938429571</c:v>
                </c:pt>
                <c:pt idx="4">
                  <c:v>1.4781160356671883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D5-491B-B09A-C30BBF67A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672640"/>
        <c:axId val="124679296"/>
      </c:lineChart>
      <c:catAx>
        <c:axId val="124672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4679296"/>
        <c:crosses val="autoZero"/>
        <c:auto val="1"/>
        <c:lblAlgn val="ctr"/>
        <c:lblOffset val="100"/>
        <c:noMultiLvlLbl val="0"/>
      </c:catAx>
      <c:valAx>
        <c:axId val="1246792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Items per 1,000 inhabitants per day</a:t>
                </a:r>
              </a:p>
            </c:rich>
          </c:tx>
          <c:layout>
            <c:manualLayout>
              <c:xMode val="edge"/>
              <c:yMode val="edge"/>
              <c:x val="1.1261280466140836E-2"/>
              <c:y val="0.12035191307928408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246726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307818386144116E-2"/>
          <c:y val="2.9207396372750705E-2"/>
          <c:w val="0.88984636522141702"/>
          <c:h val="0.67748220661606484"/>
        </c:manualLayout>
      </c:layout>
      <c:lineChart>
        <c:grouping val="standard"/>
        <c:varyColors val="0"/>
        <c:ser>
          <c:idx val="3"/>
          <c:order val="0"/>
          <c:tx>
            <c:strRef>
              <c:f>'B.2 GP'!$A$6</c:f>
              <c:strCache>
                <c:ptCount val="1"/>
                <c:pt idx="0">
                  <c:v>Penicillins (excluding inhibitors)</c:v>
                </c:pt>
              </c:strCache>
            </c:strRef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>
                    <a:alpha val="60000"/>
                  </a:srgbClr>
                </a:solidFill>
              </a:ln>
            </c:spPr>
          </c:marker>
          <c:cat>
            <c:numRef>
              <c:f>'B.2 GP'!$B$5:$F$5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'B.2 GP'!$B$6:$F$6</c:f>
              <c:numCache>
                <c:formatCode>0.000</c:formatCode>
                <c:ptCount val="5"/>
                <c:pt idx="0">
                  <c:v>0.73191993724380211</c:v>
                </c:pt>
                <c:pt idx="1">
                  <c:v>0.68739503835147886</c:v>
                </c:pt>
                <c:pt idx="2">
                  <c:v>0.64865043436861924</c:v>
                </c:pt>
                <c:pt idx="3">
                  <c:v>0.62276291481927615</c:v>
                </c:pt>
                <c:pt idx="4">
                  <c:v>0.48673983156449907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DE-46BD-B15D-AC563699FE64}"/>
            </c:ext>
          </c:extLst>
        </c:ser>
        <c:ser>
          <c:idx val="0"/>
          <c:order val="1"/>
          <c:tx>
            <c:strRef>
              <c:f>'B.2 GP'!$A$7</c:f>
              <c:strCache>
                <c:ptCount val="1"/>
                <c:pt idx="0">
                  <c:v>Penicillins (inhibitor combinations only)</c:v>
                </c:pt>
              </c:strCache>
            </c:strRef>
          </c:tx>
          <c:spPr>
            <a:ln>
              <a:solidFill>
                <a:srgbClr val="822433"/>
              </a:solidFill>
            </a:ln>
          </c:spPr>
          <c:marker>
            <c:symbol val="x"/>
            <c:size val="7"/>
            <c:spPr>
              <a:solidFill>
                <a:srgbClr val="822433"/>
              </a:solidFill>
              <a:ln>
                <a:solidFill>
                  <a:srgbClr val="822433"/>
                </a:solidFill>
              </a:ln>
            </c:spPr>
          </c:marker>
          <c:cat>
            <c:numRef>
              <c:f>'B.2 GP'!$B$5:$F$5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'B.2 GP'!$B$7:$F$7</c:f>
              <c:numCache>
                <c:formatCode>0.000</c:formatCode>
                <c:ptCount val="5"/>
                <c:pt idx="0">
                  <c:v>7.1200034750347641E-2</c:v>
                </c:pt>
                <c:pt idx="1">
                  <c:v>6.5848398709057676E-2</c:v>
                </c:pt>
                <c:pt idx="2">
                  <c:v>6.1198941109068983E-2</c:v>
                </c:pt>
                <c:pt idx="3">
                  <c:v>5.6442802598866137E-2</c:v>
                </c:pt>
                <c:pt idx="4">
                  <c:v>5.5261943119965906E-2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DE-46BD-B15D-AC563699FE64}"/>
            </c:ext>
          </c:extLst>
        </c:ser>
        <c:ser>
          <c:idx val="4"/>
          <c:order val="2"/>
          <c:tx>
            <c:strRef>
              <c:f>'B.2 GP'!$A$8</c:f>
              <c:strCache>
                <c:ptCount val="1"/>
                <c:pt idx="0">
                  <c:v>First and second-generations cephalosporins</c:v>
                </c:pt>
              </c:strCache>
            </c:strRef>
          </c:tx>
          <c:spPr>
            <a:ln>
              <a:solidFill>
                <a:srgbClr val="335291"/>
              </a:solidFill>
            </a:ln>
          </c:spPr>
          <c:marker>
            <c:symbol val="triangle"/>
            <c:size val="7"/>
            <c:spPr>
              <a:solidFill>
                <a:srgbClr val="335291"/>
              </a:solidFill>
              <a:ln>
                <a:solidFill>
                  <a:srgbClr val="335291"/>
                </a:solidFill>
              </a:ln>
            </c:spPr>
          </c:marker>
          <c:cat>
            <c:numRef>
              <c:f>'B.2 GP'!$B$5:$F$5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'B.2 GP'!$B$8:$F$8</c:f>
              <c:numCache>
                <c:formatCode>0.000</c:formatCode>
                <c:ptCount val="5"/>
                <c:pt idx="0">
                  <c:v>4.2859241516424618E-2</c:v>
                </c:pt>
                <c:pt idx="1">
                  <c:v>3.9966435040412307E-2</c:v>
                </c:pt>
                <c:pt idx="2">
                  <c:v>3.693501886687045E-2</c:v>
                </c:pt>
                <c:pt idx="3">
                  <c:v>3.5343724268386723E-2</c:v>
                </c:pt>
                <c:pt idx="4">
                  <c:v>3.6914223706112637E-2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DE-46BD-B15D-AC563699FE64}"/>
            </c:ext>
          </c:extLst>
        </c:ser>
        <c:ser>
          <c:idx val="5"/>
          <c:order val="3"/>
          <c:tx>
            <c:strRef>
              <c:f>'B.2 GP'!$A$9</c:f>
              <c:strCache>
                <c:ptCount val="1"/>
                <c:pt idx="0">
                  <c:v>Third, fourth and fifth-generations cephalosporins</c:v>
                </c:pt>
              </c:strCache>
            </c:strRef>
          </c:tx>
          <c:spPr>
            <a:ln>
              <a:solidFill>
                <a:srgbClr val="A4AEB5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A4AEB5"/>
                </a:solidFill>
              </a:ln>
            </c:spPr>
          </c:marker>
          <c:cat>
            <c:numRef>
              <c:f>'B.2 GP'!$B$5:$F$5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'B.2 GP'!$B$9:$F$9</c:f>
              <c:numCache>
                <c:formatCode>0.000</c:formatCode>
                <c:ptCount val="5"/>
                <c:pt idx="0">
                  <c:v>2.2713017703779315E-4</c:v>
                </c:pt>
                <c:pt idx="1">
                  <c:v>1.7779968381859135E-4</c:v>
                </c:pt>
                <c:pt idx="2">
                  <c:v>1.4125243842499913E-4</c:v>
                </c:pt>
                <c:pt idx="3">
                  <c:v>1.2121322603775297E-4</c:v>
                </c:pt>
                <c:pt idx="4">
                  <c:v>1.1324168587023564E-4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DE-46BD-B15D-AC563699FE64}"/>
            </c:ext>
          </c:extLst>
        </c:ser>
        <c:ser>
          <c:idx val="6"/>
          <c:order val="4"/>
          <c:tx>
            <c:strRef>
              <c:f>'B.2 GP'!$A$10</c:f>
              <c:strCache>
                <c:ptCount val="1"/>
                <c:pt idx="0">
                  <c:v>Carabapenems</c:v>
                </c:pt>
              </c:strCache>
            </c:strRef>
          </c:tx>
          <c:spPr>
            <a:ln>
              <a:solidFill>
                <a:srgbClr val="E99949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E99949"/>
                </a:solidFill>
              </a:ln>
            </c:spPr>
          </c:marker>
          <c:cat>
            <c:numRef>
              <c:f>'B.2 GP'!$B$5:$F$5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'B.2 GP'!$B$10:$F$10</c:f>
              <c:numCache>
                <c:formatCode>0.000</c:formatCode>
                <c:ptCount val="5"/>
                <c:pt idx="0">
                  <c:v>3.3437921246104452E-5</c:v>
                </c:pt>
                <c:pt idx="1">
                  <c:v>2.5006157102325233E-5</c:v>
                </c:pt>
                <c:pt idx="2">
                  <c:v>1.770546487023239E-5</c:v>
                </c:pt>
                <c:pt idx="3">
                  <c:v>1.3327617921277124E-5</c:v>
                </c:pt>
                <c:pt idx="4">
                  <c:v>1.5879979990529591E-5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6DE-46BD-B15D-AC563699FE64}"/>
            </c:ext>
          </c:extLst>
        </c:ser>
        <c:ser>
          <c:idx val="7"/>
          <c:order val="5"/>
          <c:tx>
            <c:strRef>
              <c:f>'B.2 GP'!$A$11</c:f>
              <c:strCache>
                <c:ptCount val="1"/>
                <c:pt idx="0">
                  <c:v>Tetracyclines</c:v>
                </c:pt>
              </c:strCache>
            </c:strRef>
          </c:tx>
          <c:spPr>
            <a:ln>
              <a:solidFill>
                <a:srgbClr val="00A551"/>
              </a:solidFill>
            </a:ln>
          </c:spPr>
          <c:marker>
            <c:symbol val="circle"/>
            <c:size val="7"/>
            <c:spPr>
              <a:solidFill>
                <a:srgbClr val="00A551"/>
              </a:solidFill>
              <a:ln>
                <a:solidFill>
                  <a:srgbClr val="00A551"/>
                </a:solidFill>
              </a:ln>
            </c:spPr>
          </c:marker>
          <c:cat>
            <c:numRef>
              <c:f>'B.2 GP'!$B$5:$F$5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'B.2 GP'!$B$11:$F$11</c:f>
              <c:numCache>
                <c:formatCode>0.000</c:formatCode>
                <c:ptCount val="5"/>
                <c:pt idx="0">
                  <c:v>0.21194767637200584</c:v>
                </c:pt>
                <c:pt idx="1">
                  <c:v>0.21021770429322828</c:v>
                </c:pt>
                <c:pt idx="2">
                  <c:v>0.20494521249747777</c:v>
                </c:pt>
                <c:pt idx="3">
                  <c:v>0.21186948454675303</c:v>
                </c:pt>
                <c:pt idx="4">
                  <c:v>0.19505907058471195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6DE-46BD-B15D-AC563699FE64}"/>
            </c:ext>
          </c:extLst>
        </c:ser>
        <c:ser>
          <c:idx val="1"/>
          <c:order val="6"/>
          <c:tx>
            <c:strRef>
              <c:f>'B.2 GP'!$A$12</c:f>
              <c:strCache>
                <c:ptCount val="1"/>
                <c:pt idx="0">
                  <c:v>Macrolides, Lincosamides and Streptogramins</c:v>
                </c:pt>
              </c:strCache>
            </c:strRef>
          </c:tx>
          <c:spPr>
            <a:ln>
              <a:solidFill>
                <a:srgbClr val="8CB8C6"/>
              </a:solidFill>
            </a:ln>
          </c:spPr>
          <c:marker>
            <c:symbol val="plus"/>
            <c:size val="7"/>
            <c:spPr>
              <a:noFill/>
              <a:ln>
                <a:solidFill>
                  <a:srgbClr val="8CB8C6"/>
                </a:solidFill>
              </a:ln>
            </c:spPr>
          </c:marker>
          <c:cat>
            <c:numRef>
              <c:f>'B.2 GP'!$B$5:$F$5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'B.2 GP'!$B$12:$F$12</c:f>
              <c:numCache>
                <c:formatCode>0.000</c:formatCode>
                <c:ptCount val="5"/>
                <c:pt idx="0">
                  <c:v>0.20265129031623985</c:v>
                </c:pt>
                <c:pt idx="1">
                  <c:v>0.19028784614046401</c:v>
                </c:pt>
                <c:pt idx="2">
                  <c:v>0.17393061658844999</c:v>
                </c:pt>
                <c:pt idx="3">
                  <c:v>0.16505097277749314</c:v>
                </c:pt>
                <c:pt idx="4">
                  <c:v>0.14091560177079288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6DE-46BD-B15D-AC563699FE64}"/>
            </c:ext>
          </c:extLst>
        </c:ser>
        <c:ser>
          <c:idx val="2"/>
          <c:order val="7"/>
          <c:tx>
            <c:strRef>
              <c:f>'B.2 GP'!#REF!</c:f>
              <c:strCache>
                <c:ptCount val="1"/>
                <c:pt idx="0">
                  <c:v>#REF!</c:v>
                </c:pt>
              </c:strCache>
            </c:strRef>
          </c:tx>
          <c:spPr>
            <a:ln>
              <a:solidFill>
                <a:srgbClr val="F3CD66"/>
              </a:solidFill>
            </a:ln>
          </c:spPr>
          <c:marker>
            <c:symbol val="dash"/>
            <c:size val="7"/>
            <c:spPr>
              <a:noFill/>
              <a:ln>
                <a:solidFill>
                  <a:srgbClr val="F3CD66"/>
                </a:solidFill>
              </a:ln>
            </c:spPr>
          </c:marker>
          <c:cat>
            <c:numRef>
              <c:f>'B.2 GP'!$B$5:$F$5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'B.2 GP'!#REF!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6DE-46BD-B15D-AC563699F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270656"/>
        <c:axId val="125285504"/>
      </c:lineChart>
      <c:catAx>
        <c:axId val="125270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5285504"/>
        <c:crosses val="autoZero"/>
        <c:auto val="1"/>
        <c:lblAlgn val="ctr"/>
        <c:lblOffset val="100"/>
        <c:noMultiLvlLbl val="0"/>
      </c:catAx>
      <c:valAx>
        <c:axId val="1252855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Items per 1,000 inhabitants per day</a:t>
                </a:r>
              </a:p>
            </c:rich>
          </c:tx>
          <c:layout>
            <c:manualLayout>
              <c:xMode val="edge"/>
              <c:yMode val="edge"/>
              <c:x val="1.1261373267175174E-2"/>
              <c:y val="0.10863067792201649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25270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2957083067319293"/>
          <c:w val="1"/>
          <c:h val="0.152411151308789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'B.3 GP_Items_age'!$A$5</c:f>
              <c:strCache>
                <c:ptCount val="1"/>
                <c:pt idx="0">
                  <c:v>0-4</c:v>
                </c:pt>
              </c:strCache>
            </c:strRef>
          </c:tx>
          <c:spPr>
            <a:pattFill prst="dkVert">
              <a:fgClr>
                <a:srgbClr val="00B09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GP_Items_age'!$B$5:$F$5</c:f>
              <c:numCache>
                <c:formatCode>0.000</c:formatCode>
                <c:ptCount val="5"/>
                <c:pt idx="0">
                  <c:v>0.70898193120956421</c:v>
                </c:pt>
                <c:pt idx="1">
                  <c:v>0.61255067586898804</c:v>
                </c:pt>
                <c:pt idx="2">
                  <c:v>0.58356446027755737</c:v>
                </c:pt>
                <c:pt idx="3">
                  <c:v>0.57032060623168945</c:v>
                </c:pt>
                <c:pt idx="4">
                  <c:v>0.34304559230804443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6-4CEC-80EB-9D8426AD933C}"/>
            </c:ext>
          </c:extLst>
        </c:ser>
        <c:ser>
          <c:idx val="1"/>
          <c:order val="1"/>
          <c:tx>
            <c:strRef>
              <c:f>'B.3 GP_Items_age'!$A$6</c:f>
              <c:strCache>
                <c:ptCount val="1"/>
                <c:pt idx="0">
                  <c:v>5-14</c:v>
                </c:pt>
              </c:strCache>
            </c:strRef>
          </c:tx>
          <c:spPr>
            <a:pattFill prst="ltDnDiag">
              <a:fgClr>
                <a:srgbClr val="E99949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GP_Items_age'!$B$6:$F$6</c:f>
              <c:numCache>
                <c:formatCode>0.000</c:formatCode>
                <c:ptCount val="5"/>
                <c:pt idx="0">
                  <c:v>0.34302049875259399</c:v>
                </c:pt>
                <c:pt idx="1">
                  <c:v>0.31473082304000854</c:v>
                </c:pt>
                <c:pt idx="2">
                  <c:v>0.2989535927772522</c:v>
                </c:pt>
                <c:pt idx="3">
                  <c:v>0.28388750553131104</c:v>
                </c:pt>
                <c:pt idx="4">
                  <c:v>0.21032261848449707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E6-4CEC-80EB-9D8426AD933C}"/>
            </c:ext>
          </c:extLst>
        </c:ser>
        <c:ser>
          <c:idx val="2"/>
          <c:order val="2"/>
          <c:tx>
            <c:strRef>
              <c:f>'B.3 GP_Items_age'!$A$7</c:f>
              <c:strCache>
                <c:ptCount val="1"/>
                <c:pt idx="0">
                  <c:v>15-64</c:v>
                </c:pt>
              </c:strCache>
            </c:strRef>
          </c:tx>
          <c:spPr>
            <a:pattFill prst="narHorz">
              <a:fgClr>
                <a:srgbClr val="00549F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GP_Items_age'!$B$7:$F$7</c:f>
              <c:numCache>
                <c:formatCode>0.000</c:formatCode>
                <c:ptCount val="5"/>
                <c:pt idx="0">
                  <c:v>0.48888146877288818</c:v>
                </c:pt>
                <c:pt idx="1">
                  <c:v>0.46694135665893555</c:v>
                </c:pt>
                <c:pt idx="2">
                  <c:v>0.44804820418357849</c:v>
                </c:pt>
                <c:pt idx="3">
                  <c:v>0.44024187326431274</c:v>
                </c:pt>
                <c:pt idx="4">
                  <c:v>0.40397095680236816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E6-4CEC-80EB-9D8426AD933C}"/>
            </c:ext>
          </c:extLst>
        </c:ser>
        <c:ser>
          <c:idx val="3"/>
          <c:order val="3"/>
          <c:tx>
            <c:strRef>
              <c:f>'B.3 GP_Items_age'!$A$8</c:f>
              <c:strCache>
                <c:ptCount val="1"/>
                <c:pt idx="0">
                  <c:v>65-74</c:v>
                </c:pt>
              </c:strCache>
            </c:strRef>
          </c:tx>
          <c:spPr>
            <a:pattFill prst="pct50">
              <a:fgClr>
                <a:srgbClr val="868686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GP_Items_age'!$B$8:$F$8</c:f>
              <c:numCache>
                <c:formatCode>0.000</c:formatCode>
                <c:ptCount val="5"/>
                <c:pt idx="0">
                  <c:v>0.90312224626541138</c:v>
                </c:pt>
                <c:pt idx="1">
                  <c:v>0.88271796703338623</c:v>
                </c:pt>
                <c:pt idx="2">
                  <c:v>0.84839940071105957</c:v>
                </c:pt>
                <c:pt idx="3">
                  <c:v>0.82731157541275024</c:v>
                </c:pt>
                <c:pt idx="4">
                  <c:v>0.73800200223922729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E6-4CEC-80EB-9D8426AD933C}"/>
            </c:ext>
          </c:extLst>
        </c:ser>
        <c:ser>
          <c:idx val="4"/>
          <c:order val="4"/>
          <c:tx>
            <c:strRef>
              <c:f>'B.3 GP_Items_age'!$A$9</c:f>
              <c:strCache>
                <c:ptCount val="1"/>
                <c:pt idx="0">
                  <c:v>75+</c:v>
                </c:pt>
              </c:strCache>
            </c:strRef>
          </c:tx>
          <c:spPr>
            <a:pattFill prst="pct90">
              <a:fgClr>
                <a:srgbClr val="822433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GP_Items_age'!$B$9:$F$9</c:f>
              <c:numCache>
                <c:formatCode>0.000</c:formatCode>
                <c:ptCount val="5"/>
                <c:pt idx="0">
                  <c:v>0.97111546993255615</c:v>
                </c:pt>
                <c:pt idx="1">
                  <c:v>0.96980589628219604</c:v>
                </c:pt>
                <c:pt idx="2">
                  <c:v>0.93613725900650024</c:v>
                </c:pt>
                <c:pt idx="3">
                  <c:v>0.90761256217956543</c:v>
                </c:pt>
                <c:pt idx="4">
                  <c:v>0.84555339813232422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E6-4CEC-80EB-9D8426AD9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3637712"/>
        <c:axId val="583634760"/>
      </c:barChart>
      <c:catAx>
        <c:axId val="583637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>
                    <a:solidFill>
                      <a:sysClr val="windowText" lastClr="000000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3634760"/>
        <c:crosses val="autoZero"/>
        <c:auto val="1"/>
        <c:lblAlgn val="ctr"/>
        <c:lblOffset val="100"/>
        <c:noMultiLvlLbl val="0"/>
      </c:catAx>
      <c:valAx>
        <c:axId val="5836347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i="0" baseline="0">
                    <a:effectLst/>
                  </a:rPr>
                  <a:t>Items per 1,000 inhabitants</a:t>
                </a:r>
                <a:endParaRPr lang="en-GB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363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'A.1 Total_setting'!$A$6</c:f>
              <c:strCache>
                <c:ptCount val="1"/>
                <c:pt idx="0">
                  <c:v>General Practice</c:v>
                </c:pt>
              </c:strCache>
            </c:strRef>
          </c:tx>
          <c:spPr>
            <a:ln>
              <a:solidFill>
                <a:srgbClr val="00B274"/>
              </a:solidFill>
            </a:ln>
          </c:spPr>
          <c:marker>
            <c:spPr>
              <a:solidFill>
                <a:srgbClr val="00B274"/>
              </a:solidFill>
              <a:ln>
                <a:solidFill>
                  <a:srgbClr val="00B274"/>
                </a:solidFill>
              </a:ln>
            </c:spPr>
          </c:marker>
          <c:cat>
            <c:numRef>
              <c:f>'A.1 Total_setting'!$B$5:$F$5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 Total_setting'!$B$6:$F$6</c:f>
              <c:numCache>
                <c:formatCode>0.000</c:formatCode>
                <c:ptCount val="5"/>
                <c:pt idx="0">
                  <c:v>14.342446275057121</c:v>
                </c:pt>
                <c:pt idx="1">
                  <c:v>13.857847046815252</c:v>
                </c:pt>
                <c:pt idx="2">
                  <c:v>13.207671206189898</c:v>
                </c:pt>
                <c:pt idx="3">
                  <c:v>12.854910846726343</c:v>
                </c:pt>
                <c:pt idx="4">
                  <c:v>11.65016669627204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0C-4471-B88C-89D343C4820A}"/>
            </c:ext>
          </c:extLst>
        </c:ser>
        <c:ser>
          <c:idx val="3"/>
          <c:order val="1"/>
          <c:tx>
            <c:strRef>
              <c:f>'A.1 Total_setting'!$A$9</c:f>
              <c:strCache>
                <c:ptCount val="1"/>
                <c:pt idx="0">
                  <c:v>Hospital Inpatient</c:v>
                </c:pt>
              </c:strCache>
            </c:strRef>
          </c:tx>
          <c:spPr>
            <a:ln>
              <a:solidFill>
                <a:srgbClr val="822433"/>
              </a:solidFill>
            </a:ln>
          </c:spPr>
          <c:marker>
            <c:spPr>
              <a:solidFill>
                <a:srgbClr val="822433"/>
              </a:solidFill>
              <a:ln>
                <a:noFill/>
              </a:ln>
            </c:spPr>
          </c:marker>
          <c:cat>
            <c:numRef>
              <c:f>'A.1 Total_setting'!$B$5:$F$5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 Total_setting'!$B$9:$F$9</c:f>
              <c:numCache>
                <c:formatCode>0.000</c:formatCode>
                <c:ptCount val="5"/>
                <c:pt idx="0">
                  <c:v>2.1654019361301868</c:v>
                </c:pt>
                <c:pt idx="1">
                  <c:v>2.2053275977013982</c:v>
                </c:pt>
                <c:pt idx="2">
                  <c:v>2.3308097248433368</c:v>
                </c:pt>
                <c:pt idx="3">
                  <c:v>2.3980955299927169</c:v>
                </c:pt>
                <c:pt idx="4">
                  <c:v>2.0547733398059504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0C-4471-B88C-89D343C4820A}"/>
            </c:ext>
          </c:extLst>
        </c:ser>
        <c:ser>
          <c:idx val="4"/>
          <c:order val="2"/>
          <c:tx>
            <c:strRef>
              <c:f>'A.1 Total_setting'!$A$10</c:f>
              <c:strCache>
                <c:ptCount val="1"/>
                <c:pt idx="0">
                  <c:v>Hospital Outpatient</c:v>
                </c:pt>
              </c:strCache>
            </c:strRef>
          </c:tx>
          <c:spPr>
            <a:ln>
              <a:solidFill>
                <a:srgbClr val="00549F"/>
              </a:solidFill>
            </a:ln>
          </c:spPr>
          <c:marker>
            <c:symbol val="triangle"/>
            <c:size val="7"/>
            <c:spPr>
              <a:solidFill>
                <a:srgbClr val="00549F"/>
              </a:solidFill>
              <a:ln>
                <a:noFill/>
              </a:ln>
            </c:spPr>
          </c:marker>
          <c:cat>
            <c:numRef>
              <c:f>'A.1 Total_setting'!$B$5:$F$5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 Total_setting'!$B$10:$F$10</c:f>
              <c:numCache>
                <c:formatCode>0.000</c:formatCode>
                <c:ptCount val="5"/>
                <c:pt idx="0">
                  <c:v>1.3910691796666625</c:v>
                </c:pt>
                <c:pt idx="1">
                  <c:v>1.3876663368806113</c:v>
                </c:pt>
                <c:pt idx="2">
                  <c:v>1.3805457603617088</c:v>
                </c:pt>
                <c:pt idx="3">
                  <c:v>1.3794727737294816</c:v>
                </c:pt>
                <c:pt idx="4">
                  <c:v>1.0138203231647642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0C-4471-B88C-89D343C4820A}"/>
            </c:ext>
          </c:extLst>
        </c:ser>
        <c:ser>
          <c:idx val="2"/>
          <c:order val="3"/>
          <c:tx>
            <c:strRef>
              <c:f>'A.1 Total_setting'!$A$8</c:f>
              <c:strCache>
                <c:ptCount val="1"/>
                <c:pt idx="0">
                  <c:v>Dentist</c:v>
                </c:pt>
              </c:strCache>
            </c:strRef>
          </c:tx>
          <c:spPr>
            <a:ln>
              <a:solidFill>
                <a:srgbClr val="A4AEB5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A4AEB5"/>
                </a:solidFill>
              </a:ln>
            </c:spPr>
          </c:marker>
          <c:cat>
            <c:numRef>
              <c:f>'A.1 Total_setting'!$B$5:$F$5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 Total_setting'!$B$8:$F$8</c:f>
              <c:numCache>
                <c:formatCode>0.000</c:formatCode>
                <c:ptCount val="5"/>
                <c:pt idx="0">
                  <c:v>0.72102801522123627</c:v>
                </c:pt>
                <c:pt idx="1">
                  <c:v>0.68256227769597899</c:v>
                </c:pt>
                <c:pt idx="2">
                  <c:v>0.64004441468568984</c:v>
                </c:pt>
                <c:pt idx="3">
                  <c:v>0.61099022151756799</c:v>
                </c:pt>
                <c:pt idx="4">
                  <c:v>0.74589658880722709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0C-4471-B88C-89D343C4820A}"/>
            </c:ext>
          </c:extLst>
        </c:ser>
        <c:ser>
          <c:idx val="1"/>
          <c:order val="4"/>
          <c:tx>
            <c:strRef>
              <c:f>'A.1 Total_setting'!$A$7</c:f>
              <c:strCache>
                <c:ptCount val="1"/>
                <c:pt idx="0">
                  <c:v>Other Community</c:v>
                </c:pt>
              </c:strCache>
            </c:strRef>
          </c:tx>
          <c:spPr>
            <a:ln>
              <a:solidFill>
                <a:srgbClr val="E9994A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E9994A"/>
                </a:solidFill>
              </a:ln>
            </c:spPr>
          </c:marker>
          <c:val>
            <c:numRef>
              <c:f>'A.1 Total_setting'!$B$7:$F$7</c:f>
              <c:numCache>
                <c:formatCode>0.000</c:formatCode>
                <c:ptCount val="5"/>
                <c:pt idx="0">
                  <c:v>0.64659310218146171</c:v>
                </c:pt>
                <c:pt idx="1">
                  <c:v>0.67788418956761642</c:v>
                </c:pt>
                <c:pt idx="2">
                  <c:v>0.7190253890545395</c:v>
                </c:pt>
                <c:pt idx="3">
                  <c:v>0.75145180763652952</c:v>
                </c:pt>
                <c:pt idx="4">
                  <c:v>0.56835206578908215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E0C-4471-B88C-89D343C4820A}"/>
            </c:ext>
          </c:extLst>
        </c:ser>
        <c:ser>
          <c:idx val="5"/>
          <c:order val="5"/>
          <c:tx>
            <c:strRef>
              <c:f>'A.1 Total_setting'!$A$11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x"/>
            <c:size val="7"/>
            <c:spPr>
              <a:noFill/>
              <a:ln w="19050">
                <a:solidFill>
                  <a:schemeClr val="tx1"/>
                </a:solidFill>
              </a:ln>
            </c:spPr>
          </c:marker>
          <c:val>
            <c:numRef>
              <c:f>'A.1 Total_setting'!$B$11:$F$11</c:f>
              <c:numCache>
                <c:formatCode>0.000</c:formatCode>
                <c:ptCount val="5"/>
                <c:pt idx="0">
                  <c:v>19.266538508256669</c:v>
                </c:pt>
                <c:pt idx="1">
                  <c:v>18.811287448660856</c:v>
                </c:pt>
                <c:pt idx="2">
                  <c:v>18.278096495135173</c:v>
                </c:pt>
                <c:pt idx="3">
                  <c:v>17.994921179602638</c:v>
                </c:pt>
                <c:pt idx="4">
                  <c:v>16.033009013839063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E0C-4471-B88C-89D343C48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82976"/>
        <c:axId val="109184896"/>
      </c:lineChart>
      <c:catAx>
        <c:axId val="109182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9184896"/>
        <c:crosses val="autoZero"/>
        <c:auto val="1"/>
        <c:lblAlgn val="ctr"/>
        <c:lblOffset val="100"/>
        <c:noMultiLvlLbl val="0"/>
      </c:catAx>
      <c:valAx>
        <c:axId val="1091848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inhabitants per day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crossAx val="109182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798648351937265"/>
          <c:y val="0.84863595119238899"/>
          <c:w val="0.77213676301651579"/>
          <c:h val="0.1089157708330759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'B.3 GP_Items_age'!$A$5</c:f>
              <c:strCache>
                <c:ptCount val="1"/>
                <c:pt idx="0">
                  <c:v>0-4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GP_Items_age'!$B$5:$F$5</c:f>
              <c:numCache>
                <c:formatCode>0.000</c:formatCode>
                <c:ptCount val="5"/>
                <c:pt idx="0">
                  <c:v>0.70898193120956421</c:v>
                </c:pt>
                <c:pt idx="1">
                  <c:v>0.61255067586898804</c:v>
                </c:pt>
                <c:pt idx="2">
                  <c:v>0.58356446027755737</c:v>
                </c:pt>
                <c:pt idx="3">
                  <c:v>0.57032060623168945</c:v>
                </c:pt>
                <c:pt idx="4">
                  <c:v>0.34304559230804443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E2-4996-B404-3C160292DB2F}"/>
            </c:ext>
          </c:extLst>
        </c:ser>
        <c:ser>
          <c:idx val="1"/>
          <c:order val="1"/>
          <c:tx>
            <c:strRef>
              <c:f>'B.3 GP_Items_age'!$A$6</c:f>
              <c:strCache>
                <c:ptCount val="1"/>
                <c:pt idx="0">
                  <c:v>5-14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GP_Items_age'!$B$6:$F$6</c:f>
              <c:numCache>
                <c:formatCode>0.000</c:formatCode>
                <c:ptCount val="5"/>
                <c:pt idx="0">
                  <c:v>0.34302049875259399</c:v>
                </c:pt>
                <c:pt idx="1">
                  <c:v>0.31473082304000854</c:v>
                </c:pt>
                <c:pt idx="2">
                  <c:v>0.2989535927772522</c:v>
                </c:pt>
                <c:pt idx="3">
                  <c:v>0.28388750553131104</c:v>
                </c:pt>
                <c:pt idx="4">
                  <c:v>0.21032261848449707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E2-4996-B404-3C160292DB2F}"/>
            </c:ext>
          </c:extLst>
        </c:ser>
        <c:ser>
          <c:idx val="2"/>
          <c:order val="2"/>
          <c:tx>
            <c:strRef>
              <c:f>'B.3 GP_Items_age'!$A$7</c:f>
              <c:strCache>
                <c:ptCount val="1"/>
                <c:pt idx="0">
                  <c:v>15-64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GP_Items_age'!$B$7:$F$7</c:f>
              <c:numCache>
                <c:formatCode>0.000</c:formatCode>
                <c:ptCount val="5"/>
                <c:pt idx="0">
                  <c:v>0.48888146877288818</c:v>
                </c:pt>
                <c:pt idx="1">
                  <c:v>0.46694135665893555</c:v>
                </c:pt>
                <c:pt idx="2">
                  <c:v>0.44804820418357849</c:v>
                </c:pt>
                <c:pt idx="3">
                  <c:v>0.44024187326431274</c:v>
                </c:pt>
                <c:pt idx="4">
                  <c:v>0.40397095680236816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E2-4996-B404-3C160292DB2F}"/>
            </c:ext>
          </c:extLst>
        </c:ser>
        <c:ser>
          <c:idx val="3"/>
          <c:order val="3"/>
          <c:tx>
            <c:strRef>
              <c:f>'B.3 GP_Items_age'!$A$8</c:f>
              <c:strCache>
                <c:ptCount val="1"/>
                <c:pt idx="0">
                  <c:v>65-74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GP_Items_age'!$B$8:$F$8</c:f>
              <c:numCache>
                <c:formatCode>0.000</c:formatCode>
                <c:ptCount val="5"/>
                <c:pt idx="0">
                  <c:v>0.90312224626541138</c:v>
                </c:pt>
                <c:pt idx="1">
                  <c:v>0.88271796703338623</c:v>
                </c:pt>
                <c:pt idx="2">
                  <c:v>0.84839940071105957</c:v>
                </c:pt>
                <c:pt idx="3">
                  <c:v>0.82731157541275024</c:v>
                </c:pt>
                <c:pt idx="4">
                  <c:v>0.73800200223922729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5E2-4996-B404-3C160292DB2F}"/>
            </c:ext>
          </c:extLst>
        </c:ser>
        <c:ser>
          <c:idx val="4"/>
          <c:order val="4"/>
          <c:tx>
            <c:strRef>
              <c:f>'B.3 GP_Items_age'!$A$9</c:f>
              <c:strCache>
                <c:ptCount val="1"/>
                <c:pt idx="0">
                  <c:v>75+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x"/>
            <c:size val="7"/>
            <c:spPr>
              <a:noFill/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GP_Items_age'!$B$9:$F$9</c:f>
              <c:numCache>
                <c:formatCode>0.000</c:formatCode>
                <c:ptCount val="5"/>
                <c:pt idx="0">
                  <c:v>0.97111546993255615</c:v>
                </c:pt>
                <c:pt idx="1">
                  <c:v>0.96980589628219604</c:v>
                </c:pt>
                <c:pt idx="2">
                  <c:v>0.93613725900650024</c:v>
                </c:pt>
                <c:pt idx="3">
                  <c:v>0.90761256217956543</c:v>
                </c:pt>
                <c:pt idx="4">
                  <c:v>0.84555339813232422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5E2-4996-B404-3C160292D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3637712"/>
        <c:axId val="583634760"/>
      </c:lineChart>
      <c:catAx>
        <c:axId val="583637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>
                    <a:solidFill>
                      <a:sysClr val="windowText" lastClr="000000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3634760"/>
        <c:crosses val="autoZero"/>
        <c:auto val="1"/>
        <c:lblAlgn val="ctr"/>
        <c:lblOffset val="100"/>
        <c:noMultiLvlLbl val="0"/>
      </c:catAx>
      <c:valAx>
        <c:axId val="5836347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i="0" baseline="0">
                    <a:effectLst/>
                  </a:rPr>
                  <a:t>Items per 1,000 inhabitants</a:t>
                </a:r>
                <a:endParaRPr lang="en-GB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363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'B.3 GP_Items_age'!$A$42</c:f>
              <c:strCache>
                <c:ptCount val="1"/>
                <c:pt idx="0">
                  <c:v>0-14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GP_Items_age'!$B$42:$F$42</c:f>
              <c:numCache>
                <c:formatCode>0.00</c:formatCode>
                <c:ptCount val="5"/>
                <c:pt idx="0">
                  <c:v>0.46942382851847375</c:v>
                </c:pt>
                <c:pt idx="1">
                  <c:v>0.41505538463222624</c:v>
                </c:pt>
                <c:pt idx="2">
                  <c:v>0.39284634201542634</c:v>
                </c:pt>
                <c:pt idx="3">
                  <c:v>0.37661876775212616</c:v>
                </c:pt>
                <c:pt idx="4">
                  <c:v>0.25296933729679949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D6-4E30-AE00-B8391DBB45B1}"/>
            </c:ext>
          </c:extLst>
        </c:ser>
        <c:ser>
          <c:idx val="1"/>
          <c:order val="1"/>
          <c:tx>
            <c:strRef>
              <c:f>'B.3 GP_Items_age'!$A$43</c:f>
              <c:strCache>
                <c:ptCount val="1"/>
                <c:pt idx="0">
                  <c:v>15-64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GP_Items_age'!$B$43:$F$43</c:f>
              <c:numCache>
                <c:formatCode>0.00</c:formatCode>
                <c:ptCount val="5"/>
                <c:pt idx="0">
                  <c:v>0.4883003098591549</c:v>
                </c:pt>
                <c:pt idx="1">
                  <c:v>0.46747476056338028</c:v>
                </c:pt>
                <c:pt idx="2">
                  <c:v>0.44746100840336134</c:v>
                </c:pt>
                <c:pt idx="3">
                  <c:v>0.44074938375350142</c:v>
                </c:pt>
                <c:pt idx="4">
                  <c:v>0.40591313725490197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D6-4E30-AE00-B8391DBB45B1}"/>
            </c:ext>
          </c:extLst>
        </c:ser>
        <c:ser>
          <c:idx val="2"/>
          <c:order val="2"/>
          <c:tx>
            <c:strRef>
              <c:f>'B.3 GP_Items_age'!$A$44</c:f>
              <c:strCache>
                <c:ptCount val="1"/>
                <c:pt idx="0">
                  <c:v>65+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GP_Items_age'!$B$44:$F$44</c:f>
              <c:numCache>
                <c:formatCode>0.00</c:formatCode>
                <c:ptCount val="5"/>
                <c:pt idx="0">
                  <c:v>0.94001233733310796</c:v>
                </c:pt>
                <c:pt idx="1">
                  <c:v>0.92996370890631608</c:v>
                </c:pt>
                <c:pt idx="2">
                  <c:v>0.89616500238946672</c:v>
                </c:pt>
                <c:pt idx="3">
                  <c:v>0.8715688916708686</c:v>
                </c:pt>
                <c:pt idx="4">
                  <c:v>0.80562526604291074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D6-4E30-AE00-B8391DBB4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3637712"/>
        <c:axId val="583634760"/>
      </c:lineChart>
      <c:catAx>
        <c:axId val="583637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>
                    <a:solidFill>
                      <a:sysClr val="windowText" lastClr="000000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3634760"/>
        <c:crosses val="autoZero"/>
        <c:auto val="1"/>
        <c:lblAlgn val="ctr"/>
        <c:lblOffset val="100"/>
        <c:noMultiLvlLbl val="0"/>
      </c:catAx>
      <c:valAx>
        <c:axId val="5836347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i="0" baseline="0">
                    <a:effectLst/>
                  </a:rPr>
                  <a:t>Items per 1,000 inhabitants per day</a:t>
                </a:r>
                <a:endParaRPr lang="en-GB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363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'B.3 GP_Items_age'!$A$5</c:f>
              <c:strCache>
                <c:ptCount val="1"/>
                <c:pt idx="0">
                  <c:v>0-4</c:v>
                </c:pt>
              </c:strCache>
            </c:strRef>
          </c:tx>
          <c:spPr>
            <a:pattFill prst="pct90">
              <a:fgClr>
                <a:srgbClr val="FF7F32"/>
              </a:fgClr>
              <a:bgClr>
                <a:schemeClr val="bg1"/>
              </a:bgClr>
            </a:pattFill>
            <a:ln>
              <a:solidFill>
                <a:srgbClr val="FF7F32"/>
              </a:solidFill>
            </a:ln>
            <a:effectLst/>
          </c:spPr>
          <c:invertIfNegative val="0"/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GP_Items_age'!$B$5:$F$5</c:f>
              <c:numCache>
                <c:formatCode>0.000</c:formatCode>
                <c:ptCount val="5"/>
                <c:pt idx="0">
                  <c:v>0.70898193120956421</c:v>
                </c:pt>
                <c:pt idx="1">
                  <c:v>0.61255067586898804</c:v>
                </c:pt>
                <c:pt idx="2">
                  <c:v>0.58356446027755737</c:v>
                </c:pt>
                <c:pt idx="3">
                  <c:v>0.57032060623168945</c:v>
                </c:pt>
                <c:pt idx="4">
                  <c:v>0.34304559230804443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91-44CB-B3C5-BF8A4071CCEB}"/>
            </c:ext>
          </c:extLst>
        </c:ser>
        <c:ser>
          <c:idx val="1"/>
          <c:order val="1"/>
          <c:tx>
            <c:strRef>
              <c:f>'B.3 GP_Items_age'!$A$6</c:f>
              <c:strCache>
                <c:ptCount val="1"/>
                <c:pt idx="0">
                  <c:v>5-14</c:v>
                </c:pt>
              </c:strCache>
            </c:strRef>
          </c:tx>
          <c:spPr>
            <a:pattFill prst="narHorz">
              <a:fgClr>
                <a:srgbClr val="FF7F32"/>
              </a:fgClr>
              <a:bgClr>
                <a:schemeClr val="bg1"/>
              </a:bgClr>
            </a:pattFill>
            <a:ln>
              <a:solidFill>
                <a:srgbClr val="FF7F32"/>
              </a:solidFill>
            </a:ln>
            <a:effectLst/>
          </c:spPr>
          <c:invertIfNegative val="0"/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GP_Items_age'!$B$6:$F$6</c:f>
              <c:numCache>
                <c:formatCode>0.000</c:formatCode>
                <c:ptCount val="5"/>
                <c:pt idx="0">
                  <c:v>0.34302049875259399</c:v>
                </c:pt>
                <c:pt idx="1">
                  <c:v>0.31473082304000854</c:v>
                </c:pt>
                <c:pt idx="2">
                  <c:v>0.2989535927772522</c:v>
                </c:pt>
                <c:pt idx="3">
                  <c:v>0.28388750553131104</c:v>
                </c:pt>
                <c:pt idx="4">
                  <c:v>0.21032261848449707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91-44CB-B3C5-BF8A4071CCEB}"/>
            </c:ext>
          </c:extLst>
        </c:ser>
        <c:ser>
          <c:idx val="2"/>
          <c:order val="2"/>
          <c:tx>
            <c:strRef>
              <c:f>'B.3 GP_Items_age'!$A$7</c:f>
              <c:strCache>
                <c:ptCount val="1"/>
                <c:pt idx="0">
                  <c:v>15-64</c:v>
                </c:pt>
              </c:strCache>
            </c:strRef>
          </c:tx>
          <c:spPr>
            <a:pattFill prst="pct25">
              <a:fgClr>
                <a:srgbClr val="FF7F32"/>
              </a:fgClr>
              <a:bgClr>
                <a:schemeClr val="bg1"/>
              </a:bgClr>
            </a:pattFill>
            <a:ln>
              <a:solidFill>
                <a:srgbClr val="FF7F32"/>
              </a:solidFill>
            </a:ln>
            <a:effectLst/>
          </c:spPr>
          <c:invertIfNegative val="0"/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GP_Items_age'!$B$7:$F$7</c:f>
              <c:numCache>
                <c:formatCode>0.000</c:formatCode>
                <c:ptCount val="5"/>
                <c:pt idx="0">
                  <c:v>0.48888146877288818</c:v>
                </c:pt>
                <c:pt idx="1">
                  <c:v>0.46694135665893555</c:v>
                </c:pt>
                <c:pt idx="2">
                  <c:v>0.44804820418357849</c:v>
                </c:pt>
                <c:pt idx="3">
                  <c:v>0.44024187326431274</c:v>
                </c:pt>
                <c:pt idx="4">
                  <c:v>0.40397095680236816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91-44CB-B3C5-BF8A4071CCEB}"/>
            </c:ext>
          </c:extLst>
        </c:ser>
        <c:ser>
          <c:idx val="3"/>
          <c:order val="3"/>
          <c:tx>
            <c:strRef>
              <c:f>'B.3 GP_Items_age'!$A$8</c:f>
              <c:strCache>
                <c:ptCount val="1"/>
                <c:pt idx="0">
                  <c:v>65-74</c:v>
                </c:pt>
              </c:strCache>
            </c:strRef>
          </c:tx>
          <c:spPr>
            <a:pattFill prst="ltVert">
              <a:fgClr>
                <a:srgbClr val="FF7F32"/>
              </a:fgClr>
              <a:bgClr>
                <a:schemeClr val="bg1"/>
              </a:bgClr>
            </a:pattFill>
            <a:ln>
              <a:solidFill>
                <a:srgbClr val="FF7F32"/>
              </a:solidFill>
            </a:ln>
            <a:effectLst/>
          </c:spPr>
          <c:invertIfNegative val="0"/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GP_Items_age'!$B$8:$F$8</c:f>
              <c:numCache>
                <c:formatCode>0.000</c:formatCode>
                <c:ptCount val="5"/>
                <c:pt idx="0">
                  <c:v>0.90312224626541138</c:v>
                </c:pt>
                <c:pt idx="1">
                  <c:v>0.88271796703338623</c:v>
                </c:pt>
                <c:pt idx="2">
                  <c:v>0.84839940071105957</c:v>
                </c:pt>
                <c:pt idx="3">
                  <c:v>0.82731157541275024</c:v>
                </c:pt>
                <c:pt idx="4">
                  <c:v>0.73800200223922729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91-44CB-B3C5-BF8A4071CCEB}"/>
            </c:ext>
          </c:extLst>
        </c:ser>
        <c:ser>
          <c:idx val="4"/>
          <c:order val="4"/>
          <c:tx>
            <c:strRef>
              <c:f>'B.3 GP_Items_age'!$A$9</c:f>
              <c:strCache>
                <c:ptCount val="1"/>
                <c:pt idx="0">
                  <c:v>75+</c:v>
                </c:pt>
              </c:strCache>
            </c:strRef>
          </c:tx>
          <c:spPr>
            <a:pattFill prst="diagBrick">
              <a:fgClr>
                <a:srgbClr val="FF7F32"/>
              </a:fgClr>
              <a:bgClr>
                <a:schemeClr val="bg1"/>
              </a:bgClr>
            </a:pattFill>
            <a:ln>
              <a:solidFill>
                <a:srgbClr val="FF7F32"/>
              </a:solidFill>
            </a:ln>
            <a:effectLst/>
          </c:spPr>
          <c:invertIfNegative val="0"/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GP_Items_age'!$B$9:$F$9</c:f>
              <c:numCache>
                <c:formatCode>0.000</c:formatCode>
                <c:ptCount val="5"/>
                <c:pt idx="0">
                  <c:v>0.97111546993255615</c:v>
                </c:pt>
                <c:pt idx="1">
                  <c:v>0.96980589628219604</c:v>
                </c:pt>
                <c:pt idx="2">
                  <c:v>0.93613725900650024</c:v>
                </c:pt>
                <c:pt idx="3">
                  <c:v>0.90761256217956543</c:v>
                </c:pt>
                <c:pt idx="4">
                  <c:v>0.84555339813232422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91-44CB-B3C5-BF8A4071C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3637712"/>
        <c:axId val="583634760"/>
      </c:barChart>
      <c:catAx>
        <c:axId val="583637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>
                    <a:solidFill>
                      <a:sysClr val="windowText" lastClr="000000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3634760"/>
        <c:crosses val="autoZero"/>
        <c:auto val="1"/>
        <c:lblAlgn val="ctr"/>
        <c:lblOffset val="100"/>
        <c:noMultiLvlLbl val="0"/>
      </c:catAx>
      <c:valAx>
        <c:axId val="5836347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i="0" baseline="0">
                    <a:effectLst/>
                  </a:rPr>
                  <a:t>Items per 1,000 inhabitants</a:t>
                </a:r>
                <a:endParaRPr lang="en-GB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363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'B.3 GP_Items_age'!$A$5</c:f>
              <c:strCache>
                <c:ptCount val="1"/>
                <c:pt idx="0">
                  <c:v>0-4</c:v>
                </c:pt>
              </c:strCache>
            </c:strRef>
          </c:tx>
          <c:spPr>
            <a:ln w="28575" cap="rnd">
              <a:solidFill>
                <a:srgbClr val="FF7F32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FF7F32"/>
              </a:solidFill>
              <a:ln w="9525">
                <a:solidFill>
                  <a:srgbClr val="FF7F32"/>
                </a:solidFill>
              </a:ln>
              <a:effectLst/>
            </c:spPr>
          </c:marker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GP_Items_age'!$B$5:$F$5</c:f>
              <c:numCache>
                <c:formatCode>0.000</c:formatCode>
                <c:ptCount val="5"/>
                <c:pt idx="0">
                  <c:v>0.70898193120956421</c:v>
                </c:pt>
                <c:pt idx="1">
                  <c:v>0.61255067586898804</c:v>
                </c:pt>
                <c:pt idx="2">
                  <c:v>0.58356446027755737</c:v>
                </c:pt>
                <c:pt idx="3">
                  <c:v>0.57032060623168945</c:v>
                </c:pt>
                <c:pt idx="4">
                  <c:v>0.34304559230804443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81-497A-8080-0605D9E06D92}"/>
            </c:ext>
          </c:extLst>
        </c:ser>
        <c:ser>
          <c:idx val="1"/>
          <c:order val="1"/>
          <c:tx>
            <c:strRef>
              <c:f>'B.3 GP_Items_age'!$A$6</c:f>
              <c:strCache>
                <c:ptCount val="1"/>
                <c:pt idx="0">
                  <c:v>5-14</c:v>
                </c:pt>
              </c:strCache>
            </c:strRef>
          </c:tx>
          <c:spPr>
            <a:ln w="28575" cap="rnd">
              <a:solidFill>
                <a:srgbClr val="FF7F32"/>
              </a:solidFill>
              <a:prstDash val="dash"/>
              <a:round/>
            </a:ln>
            <a:effectLst/>
          </c:spPr>
          <c:marker>
            <c:symbol val="triangle"/>
            <c:size val="6"/>
            <c:spPr>
              <a:solidFill>
                <a:srgbClr val="FFB81C"/>
              </a:solidFill>
              <a:ln w="9525">
                <a:solidFill>
                  <a:srgbClr val="FF7F32"/>
                </a:solidFill>
              </a:ln>
              <a:effectLst/>
            </c:spPr>
          </c:marker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GP_Items_age'!$B$6:$F$6</c:f>
              <c:numCache>
                <c:formatCode>0.000</c:formatCode>
                <c:ptCount val="5"/>
                <c:pt idx="0">
                  <c:v>0.34302049875259399</c:v>
                </c:pt>
                <c:pt idx="1">
                  <c:v>0.31473082304000854</c:v>
                </c:pt>
                <c:pt idx="2">
                  <c:v>0.2989535927772522</c:v>
                </c:pt>
                <c:pt idx="3">
                  <c:v>0.28388750553131104</c:v>
                </c:pt>
                <c:pt idx="4">
                  <c:v>0.21032261848449707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81-497A-8080-0605D9E06D92}"/>
            </c:ext>
          </c:extLst>
        </c:ser>
        <c:ser>
          <c:idx val="2"/>
          <c:order val="2"/>
          <c:tx>
            <c:strRef>
              <c:f>'B.3 GP_Items_age'!$A$7</c:f>
              <c:strCache>
                <c:ptCount val="1"/>
                <c:pt idx="0">
                  <c:v>15-64</c:v>
                </c:pt>
              </c:strCache>
            </c:strRef>
          </c:tx>
          <c:spPr>
            <a:ln w="28575" cap="rnd">
              <a:solidFill>
                <a:srgbClr val="FF7F3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FF7F32"/>
              </a:solidFill>
              <a:ln w="9525">
                <a:solidFill>
                  <a:srgbClr val="FF7F32"/>
                </a:solidFill>
              </a:ln>
              <a:effectLst/>
            </c:spPr>
          </c:marker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GP_Items_age'!$B$7:$F$7</c:f>
              <c:numCache>
                <c:formatCode>0.000</c:formatCode>
                <c:ptCount val="5"/>
                <c:pt idx="0">
                  <c:v>0.48888146877288818</c:v>
                </c:pt>
                <c:pt idx="1">
                  <c:v>0.46694135665893555</c:v>
                </c:pt>
                <c:pt idx="2">
                  <c:v>0.44804820418357849</c:v>
                </c:pt>
                <c:pt idx="3">
                  <c:v>0.44024187326431274</c:v>
                </c:pt>
                <c:pt idx="4">
                  <c:v>0.40397095680236816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81-497A-8080-0605D9E06D92}"/>
            </c:ext>
          </c:extLst>
        </c:ser>
        <c:ser>
          <c:idx val="3"/>
          <c:order val="3"/>
          <c:tx>
            <c:strRef>
              <c:f>'B.3 GP_Items_age'!$A$8</c:f>
              <c:strCache>
                <c:ptCount val="1"/>
                <c:pt idx="0">
                  <c:v>65-74</c:v>
                </c:pt>
              </c:strCache>
            </c:strRef>
          </c:tx>
          <c:spPr>
            <a:ln w="28575" cap="rnd">
              <a:solidFill>
                <a:srgbClr val="FF7F32"/>
              </a:solidFill>
              <a:prstDash val="lgDash"/>
              <a:round/>
            </a:ln>
            <a:effectLst/>
          </c:spPr>
          <c:marker>
            <c:symbol val="square"/>
            <c:size val="6"/>
            <c:spPr>
              <a:solidFill>
                <a:schemeClr val="bg1"/>
              </a:solidFill>
              <a:ln w="9525">
                <a:solidFill>
                  <a:srgbClr val="FF7F32"/>
                </a:solidFill>
                <a:prstDash val="solid"/>
              </a:ln>
              <a:effectLst/>
            </c:spPr>
          </c:marker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GP_Items_age'!$B$8:$F$8</c:f>
              <c:numCache>
                <c:formatCode>0.000</c:formatCode>
                <c:ptCount val="5"/>
                <c:pt idx="0">
                  <c:v>0.90312224626541138</c:v>
                </c:pt>
                <c:pt idx="1">
                  <c:v>0.88271796703338623</c:v>
                </c:pt>
                <c:pt idx="2">
                  <c:v>0.84839940071105957</c:v>
                </c:pt>
                <c:pt idx="3">
                  <c:v>0.82731157541275024</c:v>
                </c:pt>
                <c:pt idx="4">
                  <c:v>0.73800200223922729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81-497A-8080-0605D9E06D92}"/>
            </c:ext>
          </c:extLst>
        </c:ser>
        <c:ser>
          <c:idx val="4"/>
          <c:order val="4"/>
          <c:tx>
            <c:strRef>
              <c:f>'B.3 GP_Items_age'!$A$9</c:f>
              <c:strCache>
                <c:ptCount val="1"/>
                <c:pt idx="0">
                  <c:v>75+</c:v>
                </c:pt>
              </c:strCache>
            </c:strRef>
          </c:tx>
          <c:spPr>
            <a:ln w="28575" cap="rnd" cmpd="dbl">
              <a:solidFill>
                <a:srgbClr val="FF7F32"/>
              </a:solidFill>
              <a:prstDash val="solid"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rgbClr val="FF7F32"/>
                </a:solidFill>
              </a:ln>
              <a:effectLst/>
            </c:spPr>
          </c:marker>
          <c:cat>
            <c:numRef>
              <c:f>'B.3 GP_Items_age'!$B$4:$F$4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'B.3 GP_Items_age'!$B$9:$F$9</c:f>
              <c:numCache>
                <c:formatCode>0.000</c:formatCode>
                <c:ptCount val="5"/>
                <c:pt idx="0">
                  <c:v>0.97111546993255615</c:v>
                </c:pt>
                <c:pt idx="1">
                  <c:v>0.96980589628219604</c:v>
                </c:pt>
                <c:pt idx="2">
                  <c:v>0.93613725900650024</c:v>
                </c:pt>
                <c:pt idx="3">
                  <c:v>0.90761256217956543</c:v>
                </c:pt>
                <c:pt idx="4">
                  <c:v>0.84555339813232422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281-497A-8080-0605D9E06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3637712"/>
        <c:axId val="583634760"/>
      </c:lineChart>
      <c:catAx>
        <c:axId val="583637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>
                    <a:solidFill>
                      <a:sysClr val="windowText" lastClr="000000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3634760"/>
        <c:crosses val="autoZero"/>
        <c:auto val="1"/>
        <c:lblAlgn val="ctr"/>
        <c:lblOffset val="100"/>
        <c:noMultiLvlLbl val="0"/>
      </c:catAx>
      <c:valAx>
        <c:axId val="5836347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i="0" baseline="0">
                    <a:effectLst/>
                  </a:rPr>
                  <a:t>Items per 1,000 inhabitants</a:t>
                </a:r>
                <a:endParaRPr lang="en-GB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363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'B.3 GP_Erythormycin_age'!$C$1</c:f>
              <c:strCache>
                <c:ptCount val="1"/>
                <c:pt idx="0">
                  <c:v>Items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'B.3 GP_Erythormycin_age'!$A$2:$B$21</c:f>
              <c:multiLvlStrCache>
                <c:ptCount val="20"/>
                <c:lvl>
                  <c:pt idx="0">
                    <c:v>0-4</c:v>
                  </c:pt>
                  <c:pt idx="1">
                    <c:v>0-4</c:v>
                  </c:pt>
                  <c:pt idx="2">
                    <c:v>0-4</c:v>
                  </c:pt>
                  <c:pt idx="3">
                    <c:v>0-4</c:v>
                  </c:pt>
                  <c:pt idx="4">
                    <c:v>10-14</c:v>
                  </c:pt>
                  <c:pt idx="5">
                    <c:v>10-14</c:v>
                  </c:pt>
                  <c:pt idx="6">
                    <c:v>10-14</c:v>
                  </c:pt>
                  <c:pt idx="7">
                    <c:v>10-14</c:v>
                  </c:pt>
                  <c:pt idx="8">
                    <c:v>15-19</c:v>
                  </c:pt>
                  <c:pt idx="9">
                    <c:v>15-19</c:v>
                  </c:pt>
                  <c:pt idx="10">
                    <c:v>15-19</c:v>
                  </c:pt>
                  <c:pt idx="11">
                    <c:v>15-19</c:v>
                  </c:pt>
                  <c:pt idx="12">
                    <c:v>20-24</c:v>
                  </c:pt>
                  <c:pt idx="13">
                    <c:v>20-24</c:v>
                  </c:pt>
                  <c:pt idx="14">
                    <c:v>20-24</c:v>
                  </c:pt>
                  <c:pt idx="15">
                    <c:v>20-24</c:v>
                  </c:pt>
                  <c:pt idx="16">
                    <c:v>5-9</c:v>
                  </c:pt>
                  <c:pt idx="17">
                    <c:v>5-9</c:v>
                  </c:pt>
                  <c:pt idx="18">
                    <c:v>5-9</c:v>
                  </c:pt>
                  <c:pt idx="19">
                    <c:v>5-9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2015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2015</c:v>
                  </c:pt>
                  <c:pt idx="9">
                    <c:v>2016</c:v>
                  </c:pt>
                  <c:pt idx="10">
                    <c:v>2017</c:v>
                  </c:pt>
                  <c:pt idx="11">
                    <c:v>2018</c:v>
                  </c:pt>
                  <c:pt idx="12">
                    <c:v>2015</c:v>
                  </c:pt>
                  <c:pt idx="13">
                    <c:v>2016</c:v>
                  </c:pt>
                  <c:pt idx="14">
                    <c:v>2017</c:v>
                  </c:pt>
                  <c:pt idx="15">
                    <c:v>2018</c:v>
                  </c:pt>
                  <c:pt idx="16">
                    <c:v>2015</c:v>
                  </c:pt>
                  <c:pt idx="17">
                    <c:v>2016</c:v>
                  </c:pt>
                  <c:pt idx="18">
                    <c:v>2017</c:v>
                  </c:pt>
                  <c:pt idx="19">
                    <c:v>2018</c:v>
                  </c:pt>
                </c:lvl>
              </c:multiLvlStrCache>
            </c:multiLvlStrRef>
          </c:cat>
          <c:val>
            <c:numRef>
              <c:f>'B.3 GP_Erythormycin_age'!$C$2:$C$21</c:f>
              <c:numCache>
                <c:formatCode>0</c:formatCode>
                <c:ptCount val="20"/>
                <c:pt idx="0">
                  <c:v>150919</c:v>
                </c:pt>
                <c:pt idx="1">
                  <c:v>199821</c:v>
                </c:pt>
                <c:pt idx="2">
                  <c:v>154762</c:v>
                </c:pt>
                <c:pt idx="3">
                  <c:v>122810</c:v>
                </c:pt>
                <c:pt idx="4">
                  <c:v>48989</c:v>
                </c:pt>
                <c:pt idx="5">
                  <c:v>65224</c:v>
                </c:pt>
                <c:pt idx="6">
                  <c:v>55513</c:v>
                </c:pt>
                <c:pt idx="7">
                  <c:v>44823</c:v>
                </c:pt>
                <c:pt idx="8">
                  <c:v>67429</c:v>
                </c:pt>
                <c:pt idx="9">
                  <c:v>83388</c:v>
                </c:pt>
                <c:pt idx="10">
                  <c:v>69035</c:v>
                </c:pt>
                <c:pt idx="11">
                  <c:v>54965</c:v>
                </c:pt>
                <c:pt idx="12">
                  <c:v>44478</c:v>
                </c:pt>
                <c:pt idx="13">
                  <c:v>52934</c:v>
                </c:pt>
                <c:pt idx="14">
                  <c:v>42367</c:v>
                </c:pt>
                <c:pt idx="15">
                  <c:v>33508</c:v>
                </c:pt>
                <c:pt idx="16">
                  <c:v>71337</c:v>
                </c:pt>
                <c:pt idx="17">
                  <c:v>100157</c:v>
                </c:pt>
                <c:pt idx="18">
                  <c:v>82561</c:v>
                </c:pt>
                <c:pt idx="19">
                  <c:v>65872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8F-43B4-A341-94FAC93A5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6335008"/>
        <c:axId val="426339600"/>
      </c:barChart>
      <c:catAx>
        <c:axId val="42633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339600"/>
        <c:crosses val="autoZero"/>
        <c:auto val="1"/>
        <c:lblAlgn val="ctr"/>
        <c:lblOffset val="100"/>
        <c:noMultiLvlLbl val="0"/>
      </c:catAx>
      <c:valAx>
        <c:axId val="42633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3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'B.3 GP_Erythormycin_age'!$B$34</c:f>
              <c:strCache>
                <c:ptCount val="1"/>
                <c:pt idx="0">
                  <c:v>0-4</c:v>
                </c:pt>
              </c:strCache>
            </c:strRef>
          </c:tx>
          <c:spPr>
            <a:solidFill>
              <a:srgbClr val="00B092"/>
            </a:solidFill>
            <a:ln>
              <a:noFill/>
            </a:ln>
            <a:effectLst/>
          </c:spPr>
          <c:invertIfNegative val="0"/>
          <c:cat>
            <c:strRef>
              <c:f>'B.3 GP_Erythormycin_age'!$A$32:$A$34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'B.3 GP_Erythormycin_age'!$C$32:$C$34</c:f>
              <c:numCache>
                <c:formatCode>0</c:formatCode>
                <c:ptCount val="3"/>
                <c:pt idx="0">
                  <c:v>199821</c:v>
                </c:pt>
                <c:pt idx="1">
                  <c:v>154762</c:v>
                </c:pt>
                <c:pt idx="2">
                  <c:v>122810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5E-43AE-B502-C1304BA52CB5}"/>
            </c:ext>
          </c:extLst>
        </c:ser>
        <c:ser>
          <c:idx val="1"/>
          <c:order val="1"/>
          <c:tx>
            <c:strRef>
              <c:f>'B.3 GP_Erythormycin_age'!$B$37</c:f>
              <c:strCache>
                <c:ptCount val="1"/>
                <c:pt idx="0">
                  <c:v>5-9</c:v>
                </c:pt>
              </c:strCache>
            </c:strRef>
          </c:tx>
          <c:spPr>
            <a:solidFill>
              <a:srgbClr val="E99949"/>
            </a:solidFill>
            <a:ln>
              <a:noFill/>
            </a:ln>
            <a:effectLst/>
          </c:spPr>
          <c:invertIfNegative val="0"/>
          <c:cat>
            <c:strRef>
              <c:f>'B.3 GP_Erythormycin_age'!$A$32:$A$34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'B.3 GP_Erythormycin_age'!$C$35:$C$37</c:f>
              <c:numCache>
                <c:formatCode>0</c:formatCode>
                <c:ptCount val="3"/>
                <c:pt idx="0">
                  <c:v>100157</c:v>
                </c:pt>
                <c:pt idx="1">
                  <c:v>82561</c:v>
                </c:pt>
                <c:pt idx="2">
                  <c:v>65872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5E-43AE-B502-C1304BA52CB5}"/>
            </c:ext>
          </c:extLst>
        </c:ser>
        <c:ser>
          <c:idx val="2"/>
          <c:order val="2"/>
          <c:tx>
            <c:strRef>
              <c:f>'B.3 GP_Erythormycin_age'!$B$40</c:f>
              <c:strCache>
                <c:ptCount val="1"/>
                <c:pt idx="0">
                  <c:v>10-14</c:v>
                </c:pt>
              </c:strCache>
            </c:strRef>
          </c:tx>
          <c:spPr>
            <a:solidFill>
              <a:srgbClr val="00549F"/>
            </a:solidFill>
            <a:ln>
              <a:noFill/>
            </a:ln>
            <a:effectLst/>
          </c:spPr>
          <c:invertIfNegative val="0"/>
          <c:cat>
            <c:strRef>
              <c:f>'B.3 GP_Erythormycin_age'!$A$32:$A$34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'B.3 GP_Erythormycin_age'!$C$38:$C$40</c:f>
              <c:numCache>
                <c:formatCode>0</c:formatCode>
                <c:ptCount val="3"/>
                <c:pt idx="0">
                  <c:v>65224</c:v>
                </c:pt>
                <c:pt idx="1">
                  <c:v>55513</c:v>
                </c:pt>
                <c:pt idx="2">
                  <c:v>44823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5E-43AE-B502-C1304BA52CB5}"/>
            </c:ext>
          </c:extLst>
        </c:ser>
        <c:ser>
          <c:idx val="3"/>
          <c:order val="3"/>
          <c:tx>
            <c:strRef>
              <c:f>'B.3 GP_Erythormycin_age'!$B$43</c:f>
              <c:strCache>
                <c:ptCount val="1"/>
                <c:pt idx="0">
                  <c:v>15-19</c:v>
                </c:pt>
              </c:strCache>
            </c:strRef>
          </c:tx>
          <c:spPr>
            <a:solidFill>
              <a:srgbClr val="A4AEB5"/>
            </a:solidFill>
            <a:ln>
              <a:noFill/>
            </a:ln>
            <a:effectLst/>
          </c:spPr>
          <c:invertIfNegative val="0"/>
          <c:cat>
            <c:strRef>
              <c:f>'B.3 GP_Erythormycin_age'!$A$32:$A$34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'B.3 GP_Erythormycin_age'!$C$41:$C$43</c:f>
              <c:numCache>
                <c:formatCode>0</c:formatCode>
                <c:ptCount val="3"/>
                <c:pt idx="0">
                  <c:v>83388</c:v>
                </c:pt>
                <c:pt idx="1">
                  <c:v>69035</c:v>
                </c:pt>
                <c:pt idx="2">
                  <c:v>54965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5E-43AE-B502-C1304BA52CB5}"/>
            </c:ext>
          </c:extLst>
        </c:ser>
        <c:ser>
          <c:idx val="4"/>
          <c:order val="4"/>
          <c:tx>
            <c:strRef>
              <c:f>'B.3 GP_Erythormycin_age'!$B$46</c:f>
              <c:strCache>
                <c:ptCount val="1"/>
                <c:pt idx="0">
                  <c:v>20-24</c:v>
                </c:pt>
              </c:strCache>
            </c:strRef>
          </c:tx>
          <c:spPr>
            <a:solidFill>
              <a:srgbClr val="822433"/>
            </a:solidFill>
            <a:ln>
              <a:noFill/>
            </a:ln>
            <a:effectLst/>
          </c:spPr>
          <c:invertIfNegative val="0"/>
          <c:cat>
            <c:strRef>
              <c:f>'B.3 GP_Erythormycin_age'!$A$32:$A$34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'B.3 GP_Erythormycin_age'!$C$44:$C$46</c:f>
              <c:numCache>
                <c:formatCode>0</c:formatCode>
                <c:ptCount val="3"/>
                <c:pt idx="0">
                  <c:v>52934</c:v>
                </c:pt>
                <c:pt idx="1">
                  <c:v>42367</c:v>
                </c:pt>
                <c:pt idx="2">
                  <c:v>33508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5E-43AE-B502-C1304BA52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3637712"/>
        <c:axId val="583634760"/>
      </c:barChart>
      <c:catAx>
        <c:axId val="583637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3634760"/>
        <c:crosses val="autoZero"/>
        <c:auto val="1"/>
        <c:lblAlgn val="ctr"/>
        <c:lblOffset val="100"/>
        <c:noMultiLvlLbl val="0"/>
      </c:catAx>
      <c:valAx>
        <c:axId val="5836347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Items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363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'B.3 GP_Erythormycin_age'!$B$34</c:f>
              <c:strCache>
                <c:ptCount val="1"/>
                <c:pt idx="0">
                  <c:v>0-4</c:v>
                </c:pt>
              </c:strCache>
            </c:strRef>
          </c:tx>
          <c:spPr>
            <a:solidFill>
              <a:srgbClr val="00B092"/>
            </a:solidFill>
            <a:ln>
              <a:noFill/>
            </a:ln>
            <a:effectLst/>
          </c:spPr>
          <c:invertIfNegative val="0"/>
          <c:cat>
            <c:strRef>
              <c:f>'B.3 GP_Erythormycin_age'!$A$32:$A$34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'B.3 GP_Erythormycin_age'!$G$32:$G$34</c:f>
              <c:numCache>
                <c:formatCode>0.00</c:formatCode>
                <c:ptCount val="3"/>
                <c:pt idx="0">
                  <c:v>0.15954294055417267</c:v>
                </c:pt>
                <c:pt idx="1">
                  <c:v>0.12517714972064029</c:v>
                </c:pt>
                <c:pt idx="2">
                  <c:v>0.10046695029731835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8-493F-9F20-9EE30320BA23}"/>
            </c:ext>
          </c:extLst>
        </c:ser>
        <c:ser>
          <c:idx val="1"/>
          <c:order val="1"/>
          <c:tx>
            <c:strRef>
              <c:f>'B.3 GP_Erythormycin_age'!$B$37</c:f>
              <c:strCache>
                <c:ptCount val="1"/>
                <c:pt idx="0">
                  <c:v>5-9</c:v>
                </c:pt>
              </c:strCache>
            </c:strRef>
          </c:tx>
          <c:spPr>
            <a:solidFill>
              <a:srgbClr val="E99949"/>
            </a:solidFill>
            <a:ln>
              <a:noFill/>
            </a:ln>
            <a:effectLst/>
          </c:spPr>
          <c:invertIfNegative val="0"/>
          <c:cat>
            <c:strRef>
              <c:f>'B.3 GP_Erythormycin_age'!$A$32:$A$34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'B.3 GP_Erythormycin_age'!$G$35:$G$37</c:f>
              <c:numCache>
                <c:formatCode>0.00</c:formatCode>
                <c:ptCount val="3"/>
                <c:pt idx="0">
                  <c:v>7.9986477504018036E-2</c:v>
                </c:pt>
                <c:pt idx="1">
                  <c:v>6.4630745575262258E-2</c:v>
                </c:pt>
                <c:pt idx="2">
                  <c:v>5.1178934457202903E-2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38-493F-9F20-9EE30320BA23}"/>
            </c:ext>
          </c:extLst>
        </c:ser>
        <c:ser>
          <c:idx val="2"/>
          <c:order val="2"/>
          <c:tx>
            <c:strRef>
              <c:f>'B.3 GP_Erythormycin_age'!$B$40</c:f>
              <c:strCache>
                <c:ptCount val="1"/>
                <c:pt idx="0">
                  <c:v>10-14</c:v>
                </c:pt>
              </c:strCache>
            </c:strRef>
          </c:tx>
          <c:spPr>
            <a:solidFill>
              <a:srgbClr val="00549F"/>
            </a:solidFill>
            <a:ln>
              <a:noFill/>
            </a:ln>
            <a:effectLst/>
          </c:spPr>
          <c:invertIfNegative val="0"/>
          <c:cat>
            <c:strRef>
              <c:f>'B.3 GP_Erythormycin_age'!$A$32:$A$34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'B.3 GP_Erythormycin_age'!$G$38:$G$40</c:f>
              <c:numCache>
                <c:formatCode>0.00</c:formatCode>
                <c:ptCount val="3"/>
                <c:pt idx="0">
                  <c:v>5.8162477677711412E-2</c:v>
                </c:pt>
                <c:pt idx="1">
                  <c:v>4.8005207374663329E-2</c:v>
                </c:pt>
                <c:pt idx="2">
                  <c:v>3.7481437245140505E-2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38-493F-9F20-9EE30320BA23}"/>
            </c:ext>
          </c:extLst>
        </c:ser>
        <c:ser>
          <c:idx val="3"/>
          <c:order val="3"/>
          <c:tx>
            <c:strRef>
              <c:f>'B.3 GP_Erythormycin_age'!$B$43</c:f>
              <c:strCache>
                <c:ptCount val="1"/>
                <c:pt idx="0">
                  <c:v>15-19</c:v>
                </c:pt>
              </c:strCache>
            </c:strRef>
          </c:tx>
          <c:spPr>
            <a:solidFill>
              <a:srgbClr val="A4AEB5"/>
            </a:solidFill>
            <a:ln>
              <a:noFill/>
            </a:ln>
            <a:effectLst/>
          </c:spPr>
          <c:invertIfNegative val="0"/>
          <c:cat>
            <c:strRef>
              <c:f>'B.3 GP_Erythormycin_age'!$A$32:$A$34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'B.3 GP_Erythormycin_age'!$G$41:$G$43</c:f>
              <c:numCache>
                <c:formatCode>0.00</c:formatCode>
                <c:ptCount val="3"/>
                <c:pt idx="0">
                  <c:v>7.1807002380118223E-2</c:v>
                </c:pt>
                <c:pt idx="1">
                  <c:v>6.0565165550901426E-2</c:v>
                </c:pt>
                <c:pt idx="2">
                  <c:v>4.8597553269246169E-2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38-493F-9F20-9EE30320BA23}"/>
            </c:ext>
          </c:extLst>
        </c:ser>
        <c:ser>
          <c:idx val="4"/>
          <c:order val="4"/>
          <c:tx>
            <c:strRef>
              <c:f>'B.3 GP_Erythormycin_age'!$B$46</c:f>
              <c:strCache>
                <c:ptCount val="1"/>
                <c:pt idx="0">
                  <c:v>20-24</c:v>
                </c:pt>
              </c:strCache>
            </c:strRef>
          </c:tx>
          <c:spPr>
            <a:solidFill>
              <a:srgbClr val="822433"/>
            </a:solidFill>
            <a:ln>
              <a:noFill/>
            </a:ln>
            <a:effectLst/>
          </c:spPr>
          <c:invertIfNegative val="0"/>
          <c:cat>
            <c:strRef>
              <c:f>'B.3 GP_Erythormycin_age'!$A$32:$A$34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'B.3 GP_Erythormycin_age'!$G$44:$G$46</c:f>
              <c:numCache>
                <c:formatCode>0.00</c:formatCode>
                <c:ptCount val="3"/>
                <c:pt idx="0">
                  <c:v>4.0709883371044656E-2</c:v>
                </c:pt>
                <c:pt idx="1">
                  <c:v>3.289560011877736E-2</c:v>
                </c:pt>
                <c:pt idx="2">
                  <c:v>2.6116977127614176E-2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38-493F-9F20-9EE30320B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3637712"/>
        <c:axId val="583634760"/>
      </c:barChart>
      <c:catAx>
        <c:axId val="583637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3634760"/>
        <c:crosses val="autoZero"/>
        <c:auto val="1"/>
        <c:lblAlgn val="ctr"/>
        <c:lblOffset val="100"/>
        <c:noMultiLvlLbl val="0"/>
      </c:catAx>
      <c:valAx>
        <c:axId val="5836347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i="0" baseline="0">
                    <a:effectLst/>
                  </a:rPr>
                  <a:t>Items per 1,000 inhabitants per day</a:t>
                </a:r>
                <a:endParaRPr lang="en-GB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363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'B.3 GP_Erythormycin_age'!$B$56</c:f>
              <c:strCache>
                <c:ptCount val="1"/>
                <c:pt idx="0">
                  <c:v>0-4</c:v>
                </c:pt>
              </c:strCache>
            </c:strRef>
          </c:tx>
          <c:spPr>
            <a:solidFill>
              <a:srgbClr val="00B092"/>
            </a:solidFill>
            <a:ln>
              <a:noFill/>
            </a:ln>
            <a:effectLst/>
          </c:spPr>
          <c:invertIfNegative val="0"/>
          <c:cat>
            <c:strRef>
              <c:f>'B.3 GP_Erythormycin_age'!$A$32:$A$34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('B.3 GP_Erythormycin_age'!$E$56,'B.3 GP_Erythormycin_age'!$E$61,'B.3 GP_Erythormycin_age'!$E$66)</c:f>
              <c:numCache>
                <c:formatCode>0.000</c:formatCode>
                <c:ptCount val="3"/>
                <c:pt idx="0">
                  <c:v>5.8273800000000001E-2</c:v>
                </c:pt>
                <c:pt idx="1">
                  <c:v>4.5720999999999998E-2</c:v>
                </c:pt>
                <c:pt idx="2">
                  <c:v>3.6695600000000002E-2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2-4095-A814-27442FB7B449}"/>
            </c:ext>
          </c:extLst>
        </c:ser>
        <c:ser>
          <c:idx val="1"/>
          <c:order val="1"/>
          <c:tx>
            <c:strRef>
              <c:f>'B.3 GP_Erythormycin_age'!$B$58</c:f>
              <c:strCache>
                <c:ptCount val="1"/>
                <c:pt idx="0">
                  <c:v>5-14</c:v>
                </c:pt>
              </c:strCache>
            </c:strRef>
          </c:tx>
          <c:spPr>
            <a:solidFill>
              <a:srgbClr val="E99949"/>
            </a:solidFill>
            <a:ln>
              <a:noFill/>
            </a:ln>
            <a:effectLst/>
          </c:spPr>
          <c:invertIfNegative val="0"/>
          <c:cat>
            <c:strRef>
              <c:f>'B.3 GP_Erythormycin_age'!$A$32:$A$34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('B.3 GP_Erythormycin_age'!$E$58,'B.3 GP_Erythormycin_age'!$E$63,'B.3 GP_Erythormycin_age'!$E$68)</c:f>
              <c:numCache>
                <c:formatCode>0.000</c:formatCode>
                <c:ptCount val="3"/>
                <c:pt idx="0">
                  <c:v>2.5448700000000001E-2</c:v>
                </c:pt>
                <c:pt idx="1">
                  <c:v>2.0721099999999999E-2</c:v>
                </c:pt>
                <c:pt idx="2">
                  <c:v>1.6283499999999999E-2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F2-4095-A814-27442FB7B449}"/>
            </c:ext>
          </c:extLst>
        </c:ser>
        <c:ser>
          <c:idx val="2"/>
          <c:order val="2"/>
          <c:tx>
            <c:strRef>
              <c:f>'B.3 GP_Erythormycin_age'!$B$57</c:f>
              <c:strCache>
                <c:ptCount val="1"/>
                <c:pt idx="0">
                  <c:v>15-64</c:v>
                </c:pt>
              </c:strCache>
            </c:strRef>
          </c:tx>
          <c:spPr>
            <a:solidFill>
              <a:srgbClr val="00549F"/>
            </a:solidFill>
            <a:ln>
              <a:noFill/>
            </a:ln>
            <a:effectLst/>
          </c:spPr>
          <c:invertIfNegative val="0"/>
          <c:cat>
            <c:strRef>
              <c:f>'B.3 GP_Erythormycin_age'!$A$32:$A$34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('B.3 GP_Erythormycin_age'!$E$57,'B.3 GP_Erythormycin_age'!$E$62,'B.3 GP_Erythormycin_age'!$E$67)</c:f>
              <c:numCache>
                <c:formatCode>0.000</c:formatCode>
                <c:ptCount val="3"/>
                <c:pt idx="0">
                  <c:v>1.6112499999999998E-2</c:v>
                </c:pt>
                <c:pt idx="1">
                  <c:v>1.29389E-2</c:v>
                </c:pt>
                <c:pt idx="2">
                  <c:v>1.04843E-2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F2-4095-A814-27442FB7B449}"/>
            </c:ext>
          </c:extLst>
        </c:ser>
        <c:ser>
          <c:idx val="3"/>
          <c:order val="3"/>
          <c:tx>
            <c:strRef>
              <c:f>'B.3 GP_Erythormycin_age'!$B$59</c:f>
              <c:strCache>
                <c:ptCount val="1"/>
                <c:pt idx="0">
                  <c:v>65-74</c:v>
                </c:pt>
              </c:strCache>
            </c:strRef>
          </c:tx>
          <c:spPr>
            <a:solidFill>
              <a:srgbClr val="A4AEB5"/>
            </a:solidFill>
            <a:ln>
              <a:noFill/>
            </a:ln>
            <a:effectLst/>
          </c:spPr>
          <c:invertIfNegative val="0"/>
          <c:cat>
            <c:strRef>
              <c:f>'B.3 GP_Erythormycin_age'!$A$32:$A$34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('B.3 GP_Erythormycin_age'!$E$59,'B.3 GP_Erythormycin_age'!$E$64,'B.3 GP_Erythormycin_age'!$E$69)</c:f>
              <c:numCache>
                <c:formatCode>0.000</c:formatCode>
                <c:ptCount val="3"/>
                <c:pt idx="0">
                  <c:v>1.7935099999999999E-2</c:v>
                </c:pt>
                <c:pt idx="1">
                  <c:v>1.45962E-2</c:v>
                </c:pt>
                <c:pt idx="2">
                  <c:v>1.2046899999999999E-2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F2-4095-A814-27442FB7B449}"/>
            </c:ext>
          </c:extLst>
        </c:ser>
        <c:ser>
          <c:idx val="4"/>
          <c:order val="4"/>
          <c:tx>
            <c:strRef>
              <c:f>'B.3 GP_Erythormycin_age'!$B$60</c:f>
              <c:strCache>
                <c:ptCount val="1"/>
                <c:pt idx="0">
                  <c:v>75+</c:v>
                </c:pt>
              </c:strCache>
            </c:strRef>
          </c:tx>
          <c:spPr>
            <a:solidFill>
              <a:srgbClr val="822433"/>
            </a:solidFill>
            <a:ln>
              <a:noFill/>
            </a:ln>
            <a:effectLst/>
          </c:spPr>
          <c:invertIfNegative val="0"/>
          <c:cat>
            <c:strRef>
              <c:f>'B.3 GP_Erythormycin_age'!$A$32:$A$34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('B.3 GP_Erythormycin_age'!$E$60,'B.3 GP_Erythormycin_age'!$E$65,'B.3 GP_Erythormycin_age'!$E$70)</c:f>
              <c:numCache>
                <c:formatCode>0.000</c:formatCode>
                <c:ptCount val="3"/>
                <c:pt idx="0">
                  <c:v>1.6467800000000001E-2</c:v>
                </c:pt>
                <c:pt idx="1">
                  <c:v>1.36014E-2</c:v>
                </c:pt>
                <c:pt idx="2">
                  <c:v>1.0988599999999999E-2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F2-4095-A814-27442FB7B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3637712"/>
        <c:axId val="583634760"/>
      </c:barChart>
      <c:catAx>
        <c:axId val="583637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>
                    <a:solidFill>
                      <a:sysClr val="windowText" lastClr="000000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3634760"/>
        <c:crosses val="autoZero"/>
        <c:auto val="1"/>
        <c:lblAlgn val="ctr"/>
        <c:lblOffset val="100"/>
        <c:noMultiLvlLbl val="0"/>
      </c:catAx>
      <c:valAx>
        <c:axId val="5836347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i="0" baseline="0">
                    <a:effectLst/>
                  </a:rPr>
                  <a:t>Items per 1,000 inhabitants per day</a:t>
                </a:r>
                <a:endParaRPr lang="en-GB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363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07934959650216"/>
          <c:y val="2.9207462300336932E-2"/>
          <c:w val="0.88984636522141702"/>
          <c:h val="0.67748220661606484"/>
        </c:manualLayout>
      </c:layout>
      <c:lineChart>
        <c:grouping val="standard"/>
        <c:varyColors val="0"/>
        <c:ser>
          <c:idx val="3"/>
          <c:order val="0"/>
          <c:tx>
            <c:strRef>
              <c:f>'B.4 Other Community'!$A$6</c:f>
              <c:strCache>
                <c:ptCount val="1"/>
                <c:pt idx="0">
                  <c:v>Out-of-hours</c:v>
                </c:pt>
              </c:strCache>
            </c:strRef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>
                    <a:alpha val="60000"/>
                  </a:srgbClr>
                </a:solidFill>
              </a:ln>
            </c:spPr>
          </c:marker>
          <c:cat>
            <c:numRef>
              <c:f>'B.4 Other Community'!$B$5:$F$5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'B.4 Other Community'!$B$6:$F$6</c:f>
              <c:numCache>
                <c:formatCode>0.000</c:formatCode>
                <c:ptCount val="5"/>
                <c:pt idx="0">
                  <c:v>5.8351154341451661E-2</c:v>
                </c:pt>
                <c:pt idx="1">
                  <c:v>5.7286792005683651E-2</c:v>
                </c:pt>
                <c:pt idx="2">
                  <c:v>5.7536893099722874E-2</c:v>
                </c:pt>
                <c:pt idx="3">
                  <c:v>5.5256839392967549E-2</c:v>
                </c:pt>
                <c:pt idx="4">
                  <c:v>4.5369683611561129E-2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CB-4406-885E-FE23A3B96569}"/>
            </c:ext>
          </c:extLst>
        </c:ser>
        <c:ser>
          <c:idx val="0"/>
          <c:order val="1"/>
          <c:tx>
            <c:strRef>
              <c:f>'B.4 Other Community'!$A$7</c:f>
              <c:strCache>
                <c:ptCount val="1"/>
                <c:pt idx="0">
                  <c:v>Walk-in Centre</c:v>
                </c:pt>
              </c:strCache>
            </c:strRef>
          </c:tx>
          <c:spPr>
            <a:ln>
              <a:solidFill>
                <a:srgbClr val="822433"/>
              </a:solidFill>
            </a:ln>
          </c:spPr>
          <c:marker>
            <c:symbol val="x"/>
            <c:size val="7"/>
            <c:spPr>
              <a:solidFill>
                <a:srgbClr val="822433"/>
              </a:solidFill>
              <a:ln>
                <a:solidFill>
                  <a:srgbClr val="822433"/>
                </a:solidFill>
              </a:ln>
            </c:spPr>
          </c:marker>
          <c:cat>
            <c:numRef>
              <c:f>'B.4 Other Community'!$B$5:$F$5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'B.4 Other Community'!$B$7:$F$7</c:f>
              <c:numCache>
                <c:formatCode>0.000</c:formatCode>
                <c:ptCount val="5"/>
                <c:pt idx="0">
                  <c:v>1.5306741101667853E-2</c:v>
                </c:pt>
                <c:pt idx="1">
                  <c:v>1.549564607792675E-2</c:v>
                </c:pt>
                <c:pt idx="2">
                  <c:v>1.5891437669779407E-2</c:v>
                </c:pt>
                <c:pt idx="3">
                  <c:v>1.5820174400943188E-2</c:v>
                </c:pt>
                <c:pt idx="4">
                  <c:v>7.1677291292608913E-3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CB-4406-885E-FE23A3B96569}"/>
            </c:ext>
          </c:extLst>
        </c:ser>
        <c:ser>
          <c:idx val="4"/>
          <c:order val="2"/>
          <c:tx>
            <c:strRef>
              <c:f>'B.4 Other Community'!$A$8</c:f>
              <c:strCache>
                <c:ptCount val="1"/>
                <c:pt idx="0">
                  <c:v>Other</c:v>
                </c:pt>
              </c:strCache>
            </c:strRef>
          </c:tx>
          <c:spPr>
            <a:ln>
              <a:solidFill>
                <a:srgbClr val="335291"/>
              </a:solidFill>
            </a:ln>
          </c:spPr>
          <c:marker>
            <c:symbol val="triangle"/>
            <c:size val="7"/>
            <c:spPr>
              <a:solidFill>
                <a:srgbClr val="335291"/>
              </a:solidFill>
              <a:ln>
                <a:solidFill>
                  <a:srgbClr val="335291"/>
                </a:solidFill>
              </a:ln>
            </c:spPr>
          </c:marker>
          <c:cat>
            <c:numRef>
              <c:f>'B.4 Other Community'!$B$5:$F$5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'B.4 Other Community'!$B$8:$F$8</c:f>
              <c:numCache>
                <c:formatCode>0.000</c:formatCode>
                <c:ptCount val="5"/>
                <c:pt idx="0">
                  <c:v>1.091577232067209E-2</c:v>
                </c:pt>
                <c:pt idx="1">
                  <c:v>1.3353976963486502E-2</c:v>
                </c:pt>
                <c:pt idx="2">
                  <c:v>1.649024431367252E-2</c:v>
                </c:pt>
                <c:pt idx="3">
                  <c:v>2.0294557361779653E-2</c:v>
                </c:pt>
                <c:pt idx="4">
                  <c:v>1.4568477569895322E-2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CB-4406-885E-FE23A3B96569}"/>
            </c:ext>
          </c:extLst>
        </c:ser>
        <c:ser>
          <c:idx val="5"/>
          <c:order val="3"/>
          <c:tx>
            <c:strRef>
              <c:f>'B.4 Other Community'!$A$9</c:f>
              <c:strCache>
                <c:ptCount val="1"/>
                <c:pt idx="0">
                  <c:v>Community Service</c:v>
                </c:pt>
              </c:strCache>
            </c:strRef>
          </c:tx>
          <c:spPr>
            <a:ln>
              <a:solidFill>
                <a:srgbClr val="A4AEB5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A4AEB5"/>
                </a:solidFill>
              </a:ln>
            </c:spPr>
          </c:marker>
          <c:cat>
            <c:numRef>
              <c:f>'B.4 Other Community'!$B$5:$F$5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'B.4 Other Community'!$B$9:$F$9</c:f>
              <c:numCache>
                <c:formatCode>0.000</c:formatCode>
                <c:ptCount val="5"/>
                <c:pt idx="0">
                  <c:v>8.1469637465261258E-3</c:v>
                </c:pt>
                <c:pt idx="1">
                  <c:v>7.955797477123383E-3</c:v>
                </c:pt>
                <c:pt idx="2">
                  <c:v>8.2044778216641134E-3</c:v>
                </c:pt>
                <c:pt idx="3">
                  <c:v>8.5832778682686239E-3</c:v>
                </c:pt>
                <c:pt idx="4">
                  <c:v>5.7211985126919274E-3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CB-4406-885E-FE23A3B96569}"/>
            </c:ext>
          </c:extLst>
        </c:ser>
        <c:ser>
          <c:idx val="6"/>
          <c:order val="4"/>
          <c:tx>
            <c:strRef>
              <c:f>'B.4 Other Community'!$A$10</c:f>
              <c:strCache>
                <c:ptCount val="1"/>
                <c:pt idx="0">
                  <c:v>Urgent Care</c:v>
                </c:pt>
              </c:strCache>
            </c:strRef>
          </c:tx>
          <c:spPr>
            <a:ln>
              <a:solidFill>
                <a:srgbClr val="E99949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E99949"/>
                </a:solidFill>
              </a:ln>
            </c:spPr>
          </c:marker>
          <c:cat>
            <c:numRef>
              <c:f>'B.4 Other Community'!$B$5:$F$5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'B.4 Other Community'!$B$10:$F$10</c:f>
              <c:numCache>
                <c:formatCode>0.000</c:formatCode>
                <c:ptCount val="5"/>
                <c:pt idx="0">
                  <c:v>6.6794601242321505E-3</c:v>
                </c:pt>
                <c:pt idx="1">
                  <c:v>7.3444264548214733E-3</c:v>
                </c:pt>
                <c:pt idx="2">
                  <c:v>7.9782196362430113E-3</c:v>
                </c:pt>
                <c:pt idx="3">
                  <c:v>9.4486002208213904E-3</c:v>
                </c:pt>
                <c:pt idx="4">
                  <c:v>7.7110858842388552E-3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BCB-4406-885E-FE23A3B96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007360"/>
        <c:axId val="123009664"/>
      </c:lineChart>
      <c:catAx>
        <c:axId val="123007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3009664"/>
        <c:crosses val="autoZero"/>
        <c:auto val="1"/>
        <c:lblAlgn val="ctr"/>
        <c:lblOffset val="100"/>
        <c:noMultiLvlLbl val="0"/>
      </c:catAx>
      <c:valAx>
        <c:axId val="1230096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Items per 1,000 inhabitants per day</a:t>
                </a:r>
              </a:p>
            </c:rich>
          </c:tx>
          <c:layout>
            <c:manualLayout>
              <c:xMode val="edge"/>
              <c:yMode val="edge"/>
              <c:x val="1.1261373267175174E-2"/>
              <c:y val="0.10863067792201649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123007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5040228790746816E-2"/>
          <c:y val="0.81455581565817792"/>
          <c:w val="0.90112849691797059"/>
          <c:h val="0.1674261663238041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114014243547395"/>
          <c:y val="5.935822402253367E-2"/>
          <c:w val="0.86678554172476574"/>
          <c:h val="0.67748220661606484"/>
        </c:manualLayout>
      </c:layout>
      <c:lineChart>
        <c:grouping val="standard"/>
        <c:varyColors val="0"/>
        <c:ser>
          <c:idx val="3"/>
          <c:order val="0"/>
          <c:tx>
            <c:strRef>
              <c:f>'B.4 Other Community'!$A$11</c:f>
              <c:strCache>
                <c:ptCount val="1"/>
                <c:pt idx="0">
                  <c:v>Hospital</c:v>
                </c:pt>
              </c:strCache>
            </c:strRef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>
                    <a:alpha val="60000"/>
                  </a:srgbClr>
                </a:solidFill>
              </a:ln>
            </c:spPr>
          </c:marker>
          <c:cat>
            <c:numRef>
              <c:f>'B.4 Other Community'!$B$5:$F$5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'B.4 Other Community'!$B$11:$F$11</c:f>
              <c:numCache>
                <c:formatCode>0.000</c:formatCode>
                <c:ptCount val="5"/>
                <c:pt idx="0">
                  <c:v>1.0276092499736933E-3</c:v>
                </c:pt>
                <c:pt idx="1">
                  <c:v>1.2379524419223742E-3</c:v>
                </c:pt>
                <c:pt idx="2">
                  <c:v>1.1366713079041801E-3</c:v>
                </c:pt>
                <c:pt idx="3">
                  <c:v>1.234896224758586E-3</c:v>
                </c:pt>
                <c:pt idx="4">
                  <c:v>9.8392937151459137E-4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9B-43B8-B935-39E8977693A6}"/>
            </c:ext>
          </c:extLst>
        </c:ser>
        <c:ser>
          <c:idx val="0"/>
          <c:order val="1"/>
          <c:tx>
            <c:strRef>
              <c:f>'B.4 Other Community'!$A$12</c:f>
              <c:strCache>
                <c:ptCount val="1"/>
                <c:pt idx="0">
                  <c:v>Nursing Home</c:v>
                </c:pt>
              </c:strCache>
            </c:strRef>
          </c:tx>
          <c:spPr>
            <a:ln>
              <a:solidFill>
                <a:srgbClr val="822433"/>
              </a:solidFill>
            </a:ln>
          </c:spPr>
          <c:marker>
            <c:symbol val="x"/>
            <c:size val="7"/>
            <c:spPr>
              <a:solidFill>
                <a:srgbClr val="822433"/>
              </a:solidFill>
              <a:ln>
                <a:solidFill>
                  <a:srgbClr val="822433"/>
                </a:solidFill>
              </a:ln>
            </c:spPr>
          </c:marker>
          <c:cat>
            <c:numRef>
              <c:f>'B.4 Other Community'!$B$5:$F$5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'B.4 Other Community'!$B$12:$F$12</c:f>
              <c:numCache>
                <c:formatCode>0.000</c:formatCode>
                <c:ptCount val="5"/>
                <c:pt idx="0">
                  <c:v>1.8913479129878397E-4</c:v>
                </c:pt>
                <c:pt idx="1">
                  <c:v>1.9054888527136882E-4</c:v>
                </c:pt>
                <c:pt idx="2">
                  <c:v>2.0733001747430535E-4</c:v>
                </c:pt>
                <c:pt idx="3">
                  <c:v>1.6990280789741519E-4</c:v>
                </c:pt>
                <c:pt idx="4">
                  <c:v>1.2544215832477335E-4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9B-43B8-B935-39E8977693A6}"/>
            </c:ext>
          </c:extLst>
        </c:ser>
        <c:ser>
          <c:idx val="4"/>
          <c:order val="2"/>
          <c:tx>
            <c:strRef>
              <c:f>'B.4 Other Community'!$A$13</c:f>
              <c:strCache>
                <c:ptCount val="1"/>
                <c:pt idx="0">
                  <c:v>Public Health Service</c:v>
                </c:pt>
              </c:strCache>
            </c:strRef>
          </c:tx>
          <c:spPr>
            <a:ln>
              <a:solidFill>
                <a:srgbClr val="335291"/>
              </a:solidFill>
            </a:ln>
          </c:spPr>
          <c:marker>
            <c:symbol val="triangle"/>
            <c:size val="7"/>
            <c:spPr>
              <a:solidFill>
                <a:srgbClr val="335291"/>
              </a:solidFill>
              <a:ln>
                <a:solidFill>
                  <a:srgbClr val="335291"/>
                </a:solidFill>
              </a:ln>
            </c:spPr>
          </c:marker>
          <c:cat>
            <c:numRef>
              <c:f>'B.4 Other Community'!$B$5:$F$5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'B.4 Other Community'!$B$13:$F$13</c:f>
              <c:numCache>
                <c:formatCode>0.000</c:formatCode>
                <c:ptCount val="5"/>
                <c:pt idx="0">
                  <c:v>1.0576290742392302E-4</c:v>
                </c:pt>
                <c:pt idx="1">
                  <c:v>9.0918055619226834E-5</c:v>
                </c:pt>
                <c:pt idx="2">
                  <c:v>7.3218455781898228E-5</c:v>
                </c:pt>
                <c:pt idx="3">
                  <c:v>4.6403458156873967E-5</c:v>
                </c:pt>
                <c:pt idx="4">
                  <c:v>4.2362751422331257E-5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9B-43B8-B935-39E8977693A6}"/>
            </c:ext>
          </c:extLst>
        </c:ser>
        <c:ser>
          <c:idx val="5"/>
          <c:order val="3"/>
          <c:tx>
            <c:strRef>
              <c:f>'B.4 Other Community'!$A$14</c:f>
              <c:strCache>
                <c:ptCount val="1"/>
                <c:pt idx="0">
                  <c:v>Hospice</c:v>
                </c:pt>
              </c:strCache>
            </c:strRef>
          </c:tx>
          <c:spPr>
            <a:ln>
              <a:solidFill>
                <a:srgbClr val="A4AEB5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A4AEB5"/>
                </a:solidFill>
              </a:ln>
            </c:spPr>
          </c:marker>
          <c:cat>
            <c:numRef>
              <c:f>'B.4 Other Community'!$B$5:$F$5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'B.4 Other Community'!$B$14:$F$14</c:f>
              <c:numCache>
                <c:formatCode>0.000</c:formatCode>
                <c:ptCount val="5"/>
                <c:pt idx="0">
                  <c:v>9.0604383245818099E-5</c:v>
                </c:pt>
                <c:pt idx="1">
                  <c:v>8.4321943742082794E-5</c:v>
                </c:pt>
                <c:pt idx="2">
                  <c:v>7.6006332619726891E-5</c:v>
                </c:pt>
                <c:pt idx="3">
                  <c:v>8.1181731701462923E-5</c:v>
                </c:pt>
                <c:pt idx="4">
                  <c:v>6.1196020435971832E-5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9B-43B8-B935-39E8977693A6}"/>
            </c:ext>
          </c:extLst>
        </c:ser>
        <c:ser>
          <c:idx val="6"/>
          <c:order val="4"/>
          <c:tx>
            <c:strRef>
              <c:f>'B.4 Other Community'!$A$15</c:f>
              <c:strCache>
                <c:ptCount val="1"/>
                <c:pt idx="0">
                  <c:v>Custody</c:v>
                </c:pt>
              </c:strCache>
            </c:strRef>
          </c:tx>
          <c:spPr>
            <a:ln>
              <a:solidFill>
                <a:srgbClr val="E99949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E99949"/>
                </a:solidFill>
              </a:ln>
            </c:spPr>
          </c:marker>
          <c:cat>
            <c:numRef>
              <c:f>'B.4 Other Community'!$B$5:$F$5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'B.4 Other Community'!$B$15:$F$15</c:f>
              <c:numCache>
                <c:formatCode>0.000</c:formatCode>
                <c:ptCount val="5"/>
                <c:pt idx="0">
                  <c:v>4.7060778598506658E-6</c:v>
                </c:pt>
                <c:pt idx="1">
                  <c:v>3.8887528539532923E-6</c:v>
                </c:pt>
                <c:pt idx="2">
                  <c:v>4.2551807837298838E-6</c:v>
                </c:pt>
                <c:pt idx="3">
                  <c:v>5.0586579334321868E-6</c:v>
                </c:pt>
                <c:pt idx="4">
                  <c:v>5.2287738938616712E-6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29B-43B8-B935-39E897769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405312"/>
        <c:axId val="131416064"/>
      </c:lineChart>
      <c:catAx>
        <c:axId val="131405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1416064"/>
        <c:crosses val="autoZero"/>
        <c:auto val="1"/>
        <c:lblAlgn val="ctr"/>
        <c:lblOffset val="100"/>
        <c:noMultiLvlLbl val="0"/>
      </c:catAx>
      <c:valAx>
        <c:axId val="1314160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Items per 1,000 inhabitants per day</a:t>
                </a:r>
              </a:p>
            </c:rich>
          </c:tx>
          <c:layout>
            <c:manualLayout>
              <c:xMode val="edge"/>
              <c:yMode val="edge"/>
              <c:x val="1.1261373267175174E-2"/>
              <c:y val="0.10863067792201649"/>
            </c:manualLayout>
          </c:layout>
          <c:overlay val="0"/>
        </c:title>
        <c:numFmt formatCode="0.0000" sourceLinked="0"/>
        <c:majorTickMark val="out"/>
        <c:minorTickMark val="none"/>
        <c:tickLblPos val="nextTo"/>
        <c:crossAx val="131405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5040228790746816E-2"/>
          <c:y val="0.81455581565817792"/>
          <c:w val="0.90112849691797059"/>
          <c:h val="0.1674261663238041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'A.1 Total_setting'!$A$6</c:f>
              <c:strCache>
                <c:ptCount val="1"/>
                <c:pt idx="0">
                  <c:v>General Practice</c:v>
                </c:pt>
              </c:strCache>
            </c:strRef>
          </c:tx>
          <c:spPr>
            <a:solidFill>
              <a:srgbClr val="00B092"/>
            </a:solidFill>
            <a:ln>
              <a:noFill/>
            </a:ln>
            <a:effectLst/>
          </c:spPr>
          <c:invertIfNegative val="0"/>
          <c:cat>
            <c:numRef>
              <c:f>'A.1 Total_setting'!$B$5:$F$5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 Total_setting'!$B$6:$F$6</c:f>
              <c:numCache>
                <c:formatCode>0.000</c:formatCode>
                <c:ptCount val="5"/>
                <c:pt idx="0">
                  <c:v>14.342446275057121</c:v>
                </c:pt>
                <c:pt idx="1">
                  <c:v>13.857847046815252</c:v>
                </c:pt>
                <c:pt idx="2">
                  <c:v>13.207671206189898</c:v>
                </c:pt>
                <c:pt idx="3">
                  <c:v>12.854910846726343</c:v>
                </c:pt>
                <c:pt idx="4">
                  <c:v>11.65016669627204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6-418C-B7EB-897B6A83516C}"/>
            </c:ext>
          </c:extLst>
        </c:ser>
        <c:ser>
          <c:idx val="3"/>
          <c:order val="1"/>
          <c:tx>
            <c:strRef>
              <c:f>'A.1 Total_setting'!$A$9</c:f>
              <c:strCache>
                <c:ptCount val="1"/>
                <c:pt idx="0">
                  <c:v>Hospital Inpatient</c:v>
                </c:pt>
              </c:strCache>
            </c:strRef>
          </c:tx>
          <c:spPr>
            <a:solidFill>
              <a:srgbClr val="822433"/>
            </a:solidFill>
            <a:ln>
              <a:noFill/>
            </a:ln>
            <a:effectLst/>
          </c:spPr>
          <c:invertIfNegative val="0"/>
          <c:cat>
            <c:numRef>
              <c:f>'A.1 Total_setting'!$B$5:$F$5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 Total_setting'!$B$9:$F$9</c:f>
              <c:numCache>
                <c:formatCode>0.000</c:formatCode>
                <c:ptCount val="5"/>
                <c:pt idx="0">
                  <c:v>2.1654019361301868</c:v>
                </c:pt>
                <c:pt idx="1">
                  <c:v>2.2053275977013982</c:v>
                </c:pt>
                <c:pt idx="2">
                  <c:v>2.3308097248433368</c:v>
                </c:pt>
                <c:pt idx="3">
                  <c:v>2.3980955299927169</c:v>
                </c:pt>
                <c:pt idx="4">
                  <c:v>2.0547733398059504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C6-418C-B7EB-897B6A83516C}"/>
            </c:ext>
          </c:extLst>
        </c:ser>
        <c:ser>
          <c:idx val="4"/>
          <c:order val="2"/>
          <c:tx>
            <c:strRef>
              <c:f>'A.1 Total_setting'!$A$10</c:f>
              <c:strCache>
                <c:ptCount val="1"/>
                <c:pt idx="0">
                  <c:v>Hospital Outpatient</c:v>
                </c:pt>
              </c:strCache>
            </c:strRef>
          </c:tx>
          <c:spPr>
            <a:solidFill>
              <a:srgbClr val="00549F"/>
            </a:solidFill>
            <a:ln>
              <a:noFill/>
            </a:ln>
            <a:effectLst/>
          </c:spPr>
          <c:invertIfNegative val="0"/>
          <c:cat>
            <c:numRef>
              <c:f>'A.1 Total_setting'!$B$5:$F$5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 Total_setting'!$B$10:$F$10</c:f>
              <c:numCache>
                <c:formatCode>0.000</c:formatCode>
                <c:ptCount val="5"/>
                <c:pt idx="0">
                  <c:v>1.3910691796666625</c:v>
                </c:pt>
                <c:pt idx="1">
                  <c:v>1.3876663368806113</c:v>
                </c:pt>
                <c:pt idx="2">
                  <c:v>1.3805457603617088</c:v>
                </c:pt>
                <c:pt idx="3">
                  <c:v>1.3794727737294816</c:v>
                </c:pt>
                <c:pt idx="4">
                  <c:v>1.0138203231647642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C6-418C-B7EB-897B6A83516C}"/>
            </c:ext>
          </c:extLst>
        </c:ser>
        <c:ser>
          <c:idx val="2"/>
          <c:order val="3"/>
          <c:tx>
            <c:strRef>
              <c:f>'A.1 Total_setting'!$A$8</c:f>
              <c:strCache>
                <c:ptCount val="1"/>
                <c:pt idx="0">
                  <c:v>Dentist</c:v>
                </c:pt>
              </c:strCache>
            </c:strRef>
          </c:tx>
          <c:spPr>
            <a:solidFill>
              <a:srgbClr val="A4AEB5"/>
            </a:solidFill>
            <a:ln>
              <a:noFill/>
            </a:ln>
            <a:effectLst/>
          </c:spPr>
          <c:invertIfNegative val="0"/>
          <c:cat>
            <c:numRef>
              <c:f>'A.1 Total_setting'!$B$5:$F$5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 Total_setting'!$B$8:$F$8</c:f>
              <c:numCache>
                <c:formatCode>0.000</c:formatCode>
                <c:ptCount val="5"/>
                <c:pt idx="0">
                  <c:v>0.72102801522123627</c:v>
                </c:pt>
                <c:pt idx="1">
                  <c:v>0.68256227769597899</c:v>
                </c:pt>
                <c:pt idx="2">
                  <c:v>0.64004441468568984</c:v>
                </c:pt>
                <c:pt idx="3">
                  <c:v>0.61099022151756799</c:v>
                </c:pt>
                <c:pt idx="4">
                  <c:v>0.74589658880722709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C6-418C-B7EB-897B6A83516C}"/>
            </c:ext>
          </c:extLst>
        </c:ser>
        <c:ser>
          <c:idx val="1"/>
          <c:order val="4"/>
          <c:tx>
            <c:strRef>
              <c:f>'A.1 Total_setting'!$A$7</c:f>
              <c:strCache>
                <c:ptCount val="1"/>
                <c:pt idx="0">
                  <c:v>Other Community</c:v>
                </c:pt>
              </c:strCache>
            </c:strRef>
          </c:tx>
          <c:spPr>
            <a:solidFill>
              <a:srgbClr val="E99949"/>
            </a:solidFill>
            <a:ln>
              <a:noFill/>
            </a:ln>
            <a:effectLst/>
          </c:spPr>
          <c:invertIfNegative val="0"/>
          <c:cat>
            <c:numRef>
              <c:f>'A.1 Total_setting'!$B$5:$F$5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 Total_setting'!$B$7:$F$7</c:f>
              <c:numCache>
                <c:formatCode>0.000</c:formatCode>
                <c:ptCount val="5"/>
                <c:pt idx="0">
                  <c:v>0.64659310218146171</c:v>
                </c:pt>
                <c:pt idx="1">
                  <c:v>0.67788418956761642</c:v>
                </c:pt>
                <c:pt idx="2">
                  <c:v>0.7190253890545395</c:v>
                </c:pt>
                <c:pt idx="3">
                  <c:v>0.75145180763652952</c:v>
                </c:pt>
                <c:pt idx="4">
                  <c:v>0.56835206578908215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C6-418C-B7EB-897B6A835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8129760"/>
        <c:axId val="598132056"/>
      </c:barChart>
      <c:catAx>
        <c:axId val="598129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8132056"/>
        <c:crosses val="autoZero"/>
        <c:auto val="1"/>
        <c:lblAlgn val="ctr"/>
        <c:lblOffset val="100"/>
        <c:noMultiLvlLbl val="0"/>
      </c:catAx>
      <c:valAx>
        <c:axId val="598132056"/>
        <c:scaling>
          <c:orientation val="minMax"/>
          <c:max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DDD per 1,000 inhabitants per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812976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61789042117032"/>
          <c:y val="0.85304278294057967"/>
          <c:w val="0.64833768169959005"/>
          <c:h val="0.126476236552637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01409353533779E-2"/>
          <c:y val="3.5431667973631231E-2"/>
          <c:w val="0.94497986019074354"/>
          <c:h val="0.71425350910895724"/>
        </c:manualLayout>
      </c:layout>
      <c:lineChart>
        <c:grouping val="standard"/>
        <c:varyColors val="0"/>
        <c:ser>
          <c:idx val="0"/>
          <c:order val="0"/>
          <c:tx>
            <c:strRef>
              <c:f>'B.4 Other Community'!$C$42</c:f>
              <c:strCache>
                <c:ptCount val="1"/>
                <c:pt idx="0">
                  <c:v>items_perday</c:v>
                </c:pt>
              </c:strCache>
            </c:strRef>
          </c:tx>
          <c:dPt>
            <c:idx val="0"/>
            <c:marker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CF1-4D47-A655-3A80998970E4}"/>
              </c:ext>
            </c:extLst>
          </c:dPt>
          <c:dPt>
            <c:idx val="1"/>
            <c:marker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CF1-4D47-A655-3A80998970E4}"/>
              </c:ext>
            </c:extLst>
          </c:dPt>
          <c:dPt>
            <c:idx val="2"/>
            <c:marker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CF1-4D47-A655-3A80998970E4}"/>
              </c:ext>
            </c:extLst>
          </c:dPt>
          <c:dPt>
            <c:idx val="3"/>
            <c:marker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CF1-4D47-A655-3A80998970E4}"/>
              </c:ext>
            </c:extLst>
          </c:dPt>
          <c:dPt>
            <c:idx val="4"/>
            <c:marker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7CF1-4D47-A655-3A80998970E4}"/>
              </c:ext>
            </c:extLst>
          </c:dPt>
          <c:dPt>
            <c:idx val="5"/>
            <c:marker>
              <c:symbol val="square"/>
              <c:size val="7"/>
              <c:spPr>
                <a:solidFill>
                  <a:srgbClr val="822433"/>
                </a:solidFill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7CF1-4D47-A655-3A80998970E4}"/>
              </c:ext>
            </c:extLst>
          </c:dPt>
          <c:dPt>
            <c:idx val="6"/>
            <c:marker>
              <c:symbol val="square"/>
              <c:size val="7"/>
              <c:spPr>
                <a:solidFill>
                  <a:srgbClr val="822433"/>
                </a:solidFill>
                <a:ln>
                  <a:noFill/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7CF1-4D47-A655-3A80998970E4}"/>
              </c:ext>
            </c:extLst>
          </c:dPt>
          <c:dPt>
            <c:idx val="7"/>
            <c:marker>
              <c:symbol val="square"/>
              <c:size val="7"/>
              <c:spPr>
                <a:solidFill>
                  <a:srgbClr val="822433"/>
                </a:solidFill>
                <a:ln>
                  <a:noFill/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7CF1-4D47-A655-3A80998970E4}"/>
              </c:ext>
            </c:extLst>
          </c:dPt>
          <c:dPt>
            <c:idx val="8"/>
            <c:marker>
              <c:symbol val="square"/>
              <c:size val="7"/>
              <c:spPr>
                <a:solidFill>
                  <a:srgbClr val="822433"/>
                </a:solidFill>
                <a:ln>
                  <a:noFill/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7CF1-4D47-A655-3A80998970E4}"/>
              </c:ext>
            </c:extLst>
          </c:dPt>
          <c:dPt>
            <c:idx val="9"/>
            <c:marker>
              <c:symbol val="square"/>
              <c:size val="7"/>
              <c:spPr>
                <a:solidFill>
                  <a:srgbClr val="822433"/>
                </a:solidFill>
                <a:ln>
                  <a:noFill/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7CF1-4D47-A655-3A80998970E4}"/>
              </c:ext>
            </c:extLst>
          </c:dPt>
          <c:dPt>
            <c:idx val="10"/>
            <c:marker>
              <c:symbol val="triangle"/>
              <c:size val="7"/>
              <c:spPr>
                <a:solidFill>
                  <a:srgbClr val="335291"/>
                </a:solidFill>
                <a:ln>
                  <a:solidFill>
                    <a:srgbClr val="335291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7CF1-4D47-A655-3A80998970E4}"/>
              </c:ext>
            </c:extLst>
          </c:dPt>
          <c:dPt>
            <c:idx val="11"/>
            <c:marker>
              <c:symbol val="triangle"/>
              <c:size val="7"/>
              <c:spPr>
                <a:solidFill>
                  <a:srgbClr val="335291"/>
                </a:solidFill>
                <a:ln>
                  <a:solidFill>
                    <a:srgbClr val="335291"/>
                  </a:solidFill>
                </a:ln>
              </c:spPr>
            </c:marker>
            <c:bubble3D val="0"/>
            <c:spPr>
              <a:ln>
                <a:solidFill>
                  <a:srgbClr val="33529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7CF1-4D47-A655-3A80998970E4}"/>
              </c:ext>
            </c:extLst>
          </c:dPt>
          <c:dPt>
            <c:idx val="12"/>
            <c:marker>
              <c:symbol val="triangle"/>
              <c:size val="7"/>
              <c:spPr>
                <a:solidFill>
                  <a:srgbClr val="335291"/>
                </a:solidFill>
                <a:ln>
                  <a:solidFill>
                    <a:srgbClr val="335291"/>
                  </a:solidFill>
                </a:ln>
              </c:spPr>
            </c:marker>
            <c:bubble3D val="0"/>
            <c:spPr>
              <a:ln>
                <a:solidFill>
                  <a:srgbClr val="33529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7CF1-4D47-A655-3A80998970E4}"/>
              </c:ext>
            </c:extLst>
          </c:dPt>
          <c:dPt>
            <c:idx val="13"/>
            <c:marker>
              <c:symbol val="triangle"/>
              <c:size val="7"/>
              <c:spPr>
                <a:solidFill>
                  <a:srgbClr val="335291"/>
                </a:solidFill>
                <a:ln>
                  <a:solidFill>
                    <a:srgbClr val="335291"/>
                  </a:solidFill>
                </a:ln>
              </c:spPr>
            </c:marker>
            <c:bubble3D val="0"/>
            <c:spPr>
              <a:ln>
                <a:solidFill>
                  <a:srgbClr val="33529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7CF1-4D47-A655-3A80998970E4}"/>
              </c:ext>
            </c:extLst>
          </c:dPt>
          <c:dPt>
            <c:idx val="14"/>
            <c:marker>
              <c:symbol val="triangle"/>
              <c:size val="7"/>
              <c:spPr>
                <a:solidFill>
                  <a:srgbClr val="335291"/>
                </a:solidFill>
                <a:ln>
                  <a:solidFill>
                    <a:srgbClr val="335291"/>
                  </a:solidFill>
                </a:ln>
              </c:spPr>
            </c:marker>
            <c:bubble3D val="0"/>
            <c:spPr>
              <a:ln>
                <a:solidFill>
                  <a:srgbClr val="33529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7CF1-4D47-A655-3A80998970E4}"/>
              </c:ext>
            </c:extLst>
          </c:dPt>
          <c:dPt>
            <c:idx val="15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7CF1-4D47-A655-3A80998970E4}"/>
              </c:ext>
            </c:extLst>
          </c:dPt>
          <c:dPt>
            <c:idx val="16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7CF1-4D47-A655-3A80998970E4}"/>
              </c:ext>
            </c:extLst>
          </c:dPt>
          <c:dPt>
            <c:idx val="17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7CF1-4D47-A655-3A80998970E4}"/>
              </c:ext>
            </c:extLst>
          </c:dPt>
          <c:dPt>
            <c:idx val="18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5-7CF1-4D47-A655-3A80998970E4}"/>
              </c:ext>
            </c:extLst>
          </c:dPt>
          <c:dPt>
            <c:idx val="19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7-7CF1-4D47-A655-3A80998970E4}"/>
              </c:ext>
            </c:extLst>
          </c:dPt>
          <c:dPt>
            <c:idx val="20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9-7CF1-4D47-A655-3A80998970E4}"/>
              </c:ext>
            </c:extLst>
          </c:dPt>
          <c:dPt>
            <c:idx val="21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7CF1-4D47-A655-3A80998970E4}"/>
              </c:ext>
            </c:extLst>
          </c:dPt>
          <c:dPt>
            <c:idx val="22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D-7CF1-4D47-A655-3A80998970E4}"/>
              </c:ext>
            </c:extLst>
          </c:dPt>
          <c:dPt>
            <c:idx val="23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F-7CF1-4D47-A655-3A80998970E4}"/>
              </c:ext>
            </c:extLst>
          </c:dPt>
          <c:dPt>
            <c:idx val="24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31-7CF1-4D47-A655-3A80998970E4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3-7CF1-4D47-A655-3A80998970E4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5-7CF1-4D47-A655-3A80998970E4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7-7CF1-4D47-A655-3A80998970E4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9-7CF1-4D47-A655-3A80998970E4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B-7CF1-4D47-A655-3A80998970E4}"/>
              </c:ext>
            </c:extLst>
          </c:dPt>
          <c:dPt>
            <c:idx val="30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D-7CF1-4D47-A655-3A80998970E4}"/>
              </c:ext>
            </c:extLst>
          </c:dPt>
          <c:dPt>
            <c:idx val="35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F-7CF1-4D47-A655-3A80998970E4}"/>
              </c:ext>
            </c:extLst>
          </c:dPt>
          <c:dPt>
            <c:idx val="40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41-7CF1-4D47-A655-3A80998970E4}"/>
              </c:ext>
            </c:extLst>
          </c:dPt>
          <c:dPt>
            <c:idx val="45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43-7CF1-4D47-A655-3A80998970E4}"/>
              </c:ext>
            </c:extLst>
          </c:dPt>
          <c:cat>
            <c:multiLvlStrRef>
              <c:f>'B.4 Other Community'!$A$43:$B$92</c:f>
              <c:multiLvlStrCache>
                <c:ptCount val="50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  <c:pt idx="45">
                    <c:v>2016</c:v>
                  </c:pt>
                  <c:pt idx="46">
                    <c:v>2017</c:v>
                  </c:pt>
                  <c:pt idx="47">
                    <c:v>2018</c:v>
                  </c:pt>
                  <c:pt idx="48">
                    <c:v>2019</c:v>
                  </c:pt>
                  <c:pt idx="49">
                    <c:v>2020</c:v>
                  </c:pt>
                </c:lvl>
                <c:lvl>
                  <c:pt idx="0">
                    <c:v>Out-of-hours</c:v>
                  </c:pt>
                  <c:pt idx="5">
                    <c:v>Walk-in Centre</c:v>
                  </c:pt>
                  <c:pt idx="10">
                    <c:v>Other</c:v>
                  </c:pt>
                  <c:pt idx="15">
                    <c:v>Community Service</c:v>
                  </c:pt>
                  <c:pt idx="20">
                    <c:v>Urgent Care</c:v>
                  </c:pt>
                  <c:pt idx="25">
                    <c:v>Hospital</c:v>
                  </c:pt>
                  <c:pt idx="30">
                    <c:v>Nursing Home</c:v>
                  </c:pt>
                  <c:pt idx="35">
                    <c:v>Public Health Service</c:v>
                  </c:pt>
                  <c:pt idx="40">
                    <c:v>Hospice</c:v>
                  </c:pt>
                  <c:pt idx="45">
                    <c:v>Custody</c:v>
                  </c:pt>
                </c:lvl>
              </c:multiLvlStrCache>
            </c:multiLvlStrRef>
          </c:cat>
          <c:val>
            <c:numRef>
              <c:f>'B.4 Other Community'!$C$43:$C$92</c:f>
              <c:numCache>
                <c:formatCode>0.000</c:formatCode>
                <c:ptCount val="50"/>
                <c:pt idx="0">
                  <c:v>5.7118952604930939E-2</c:v>
                </c:pt>
                <c:pt idx="1">
                  <c:v>5.7154488470786191E-2</c:v>
                </c:pt>
                <c:pt idx="2">
                  <c:v>5.5747565334741012E-2</c:v>
                </c:pt>
                <c:pt idx="3">
                  <c:v>5.6146894247717682E-2</c:v>
                </c:pt>
                <c:pt idx="4">
                  <c:v>5.4065050213182531E-2</c:v>
                </c:pt>
                <c:pt idx="5">
                  <c:v>1.3640105235346311E-2</c:v>
                </c:pt>
                <c:pt idx="6">
                  <c:v>1.3885794469743473E-2</c:v>
                </c:pt>
                <c:pt idx="7">
                  <c:v>1.4615614416221945E-2</c:v>
                </c:pt>
                <c:pt idx="8">
                  <c:v>1.5294825995589179E-2</c:v>
                </c:pt>
                <c:pt idx="9">
                  <c:v>1.515188607471174E-2</c:v>
                </c:pt>
                <c:pt idx="10">
                  <c:v>5.897396064710847E-3</c:v>
                </c:pt>
                <c:pt idx="11">
                  <c:v>9.8561558107235214E-3</c:v>
                </c:pt>
                <c:pt idx="12">
                  <c:v>1.2657798670545617E-2</c:v>
                </c:pt>
                <c:pt idx="13">
                  <c:v>1.6252534743475877E-2</c:v>
                </c:pt>
                <c:pt idx="14">
                  <c:v>2.0090251519768287E-2</c:v>
                </c:pt>
                <c:pt idx="15">
                  <c:v>7.2649146847183488E-3</c:v>
                </c:pt>
                <c:pt idx="16">
                  <c:v>8.0949444099047696E-3</c:v>
                </c:pt>
                <c:pt idx="17">
                  <c:v>7.8314600360513964E-3</c:v>
                </c:pt>
                <c:pt idx="18">
                  <c:v>8.0713902637867818E-3</c:v>
                </c:pt>
                <c:pt idx="19">
                  <c:v>8.5164879080608102E-3</c:v>
                </c:pt>
                <c:pt idx="20">
                  <c:v>4.7895885187401177E-3</c:v>
                </c:pt>
                <c:pt idx="21">
                  <c:v>6.5867712085179164E-3</c:v>
                </c:pt>
                <c:pt idx="22">
                  <c:v>7.2133941665271095E-3</c:v>
                </c:pt>
                <c:pt idx="23">
                  <c:v>7.822193279928058E-3</c:v>
                </c:pt>
                <c:pt idx="24">
                  <c:v>9.2858411641998408E-3</c:v>
                </c:pt>
                <c:pt idx="25">
                  <c:v>9.1556035269491076E-4</c:v>
                </c:pt>
                <c:pt idx="26">
                  <c:v>1.023001634550269E-3</c:v>
                </c:pt>
                <c:pt idx="27">
                  <c:v>1.2313077770329528E-3</c:v>
                </c:pt>
                <c:pt idx="28">
                  <c:v>1.1324156883247838E-3</c:v>
                </c:pt>
                <c:pt idx="29">
                  <c:v>1.2313445875449199E-3</c:v>
                </c:pt>
                <c:pt idx="30">
                  <c:v>2.484171440926275E-4</c:v>
                </c:pt>
                <c:pt idx="31">
                  <c:v>1.8873837665012161E-4</c:v>
                </c:pt>
                <c:pt idx="32">
                  <c:v>2.0930361572624179E-4</c:v>
                </c:pt>
                <c:pt idx="33">
                  <c:v>2.2459520691597845E-4</c:v>
                </c:pt>
                <c:pt idx="34">
                  <c:v>1.7121599641001239E-4</c:v>
                </c:pt>
                <c:pt idx="35">
                  <c:v>1.4652163989836708E-4</c:v>
                </c:pt>
                <c:pt idx="36">
                  <c:v>1.0442532817478423E-4</c:v>
                </c:pt>
                <c:pt idx="37">
                  <c:v>9.0032057997291304E-5</c:v>
                </c:pt>
                <c:pt idx="38">
                  <c:v>7.2435867064513104E-5</c:v>
                </c:pt>
                <c:pt idx="39">
                  <c:v>4.5917016848306957E-5</c:v>
                </c:pt>
                <c:pt idx="40">
                  <c:v>9.8697215797471927E-5</c:v>
                </c:pt>
                <c:pt idx="41">
                  <c:v>9.0158490237968181E-5</c:v>
                </c:pt>
                <c:pt idx="42">
                  <c:v>8.3534391883688386E-5</c:v>
                </c:pt>
                <c:pt idx="43">
                  <c:v>7.5663934190117743E-5</c:v>
                </c:pt>
                <c:pt idx="44">
                  <c:v>8.0938470269131813E-5</c:v>
                </c:pt>
                <c:pt idx="45">
                  <c:v>5.0972738705468146E-6</c:v>
                </c:pt>
                <c:pt idx="46">
                  <c:v>3.4676342437478525E-6</c:v>
                </c:pt>
                <c:pt idx="47">
                  <c:v>3.5441816379488955E-6</c:v>
                </c:pt>
                <c:pt idx="48">
                  <c:v>4.206269117901229E-6</c:v>
                </c:pt>
                <c:pt idx="49">
                  <c:v>5.0586543451913712E-6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44-7CF1-4D47-A655-3A8099897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524096"/>
        <c:axId val="131526016"/>
      </c:lineChart>
      <c:catAx>
        <c:axId val="131524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Setting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1526016"/>
        <c:crosses val="autoZero"/>
        <c:auto val="1"/>
        <c:lblAlgn val="ctr"/>
        <c:lblOffset val="100"/>
        <c:noMultiLvlLbl val="0"/>
      </c:catAx>
      <c:valAx>
        <c:axId val="131526016"/>
        <c:scaling>
          <c:orientation val="minMax"/>
          <c:max val="6.5000000000000016E-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Items per 1,000 inhabitants per day</a:t>
                </a:r>
              </a:p>
            </c:rich>
          </c:tx>
          <c:layout>
            <c:manualLayout>
              <c:xMode val="edge"/>
              <c:yMode val="edge"/>
              <c:x val="2.2002200220022001E-3"/>
              <c:y val="0.19338974895372132"/>
            </c:manualLayout>
          </c:layout>
          <c:overlay val="0"/>
        </c:title>
        <c:numFmt formatCode="0.000" sourceLinked="1"/>
        <c:majorTickMark val="out"/>
        <c:minorTickMark val="none"/>
        <c:tickLblPos val="nextTo"/>
        <c:crossAx val="1315240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82571667415009E-2"/>
          <c:y val="4.9320647419072619E-2"/>
          <c:w val="0.9051908636594278"/>
          <c:h val="0.69758683289588796"/>
        </c:manualLayout>
      </c:layout>
      <c:lineChart>
        <c:grouping val="standard"/>
        <c:varyColors val="0"/>
        <c:ser>
          <c:idx val="0"/>
          <c:order val="0"/>
          <c:tx>
            <c:strRef>
              <c:f>'B.4 Other Community'!$C$42</c:f>
              <c:strCache>
                <c:ptCount val="1"/>
                <c:pt idx="0">
                  <c:v>items_perday</c:v>
                </c:pt>
              </c:strCache>
            </c:strRef>
          </c:tx>
          <c:dPt>
            <c:idx val="0"/>
            <c:marker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DB4-4B50-872C-D9E92E520227}"/>
              </c:ext>
            </c:extLst>
          </c:dPt>
          <c:dPt>
            <c:idx val="1"/>
            <c:marker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DB4-4B50-872C-D9E92E520227}"/>
              </c:ext>
            </c:extLst>
          </c:dPt>
          <c:dPt>
            <c:idx val="2"/>
            <c:marker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DB4-4B50-872C-D9E92E520227}"/>
              </c:ext>
            </c:extLst>
          </c:dPt>
          <c:dPt>
            <c:idx val="3"/>
            <c:marker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DB4-4B50-872C-D9E92E520227}"/>
              </c:ext>
            </c:extLst>
          </c:dPt>
          <c:dPt>
            <c:idx val="4"/>
            <c:marker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DB4-4B50-872C-D9E92E520227}"/>
              </c:ext>
            </c:extLst>
          </c:dPt>
          <c:dPt>
            <c:idx val="5"/>
            <c:marker>
              <c:symbol val="square"/>
              <c:size val="7"/>
              <c:spPr>
                <a:solidFill>
                  <a:srgbClr val="822433"/>
                </a:solidFill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CDB4-4B50-872C-D9E92E520227}"/>
              </c:ext>
            </c:extLst>
          </c:dPt>
          <c:dPt>
            <c:idx val="6"/>
            <c:marker>
              <c:symbol val="square"/>
              <c:size val="7"/>
              <c:spPr>
                <a:solidFill>
                  <a:srgbClr val="822433"/>
                </a:solidFill>
                <a:ln>
                  <a:noFill/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CDB4-4B50-872C-D9E92E520227}"/>
              </c:ext>
            </c:extLst>
          </c:dPt>
          <c:dPt>
            <c:idx val="7"/>
            <c:marker>
              <c:symbol val="square"/>
              <c:size val="7"/>
              <c:spPr>
                <a:solidFill>
                  <a:srgbClr val="822433"/>
                </a:solidFill>
                <a:ln>
                  <a:noFill/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CDB4-4B50-872C-D9E92E520227}"/>
              </c:ext>
            </c:extLst>
          </c:dPt>
          <c:dPt>
            <c:idx val="8"/>
            <c:marker>
              <c:symbol val="square"/>
              <c:size val="7"/>
              <c:spPr>
                <a:solidFill>
                  <a:srgbClr val="822433"/>
                </a:solidFill>
                <a:ln>
                  <a:noFill/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CDB4-4B50-872C-D9E92E520227}"/>
              </c:ext>
            </c:extLst>
          </c:dPt>
          <c:dPt>
            <c:idx val="9"/>
            <c:marker>
              <c:symbol val="square"/>
              <c:size val="7"/>
              <c:spPr>
                <a:solidFill>
                  <a:srgbClr val="822433"/>
                </a:solidFill>
                <a:ln>
                  <a:noFill/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CDB4-4B50-872C-D9E92E520227}"/>
              </c:ext>
            </c:extLst>
          </c:dPt>
          <c:dPt>
            <c:idx val="10"/>
            <c:marker>
              <c:symbol val="triangle"/>
              <c:size val="7"/>
              <c:spPr>
                <a:solidFill>
                  <a:srgbClr val="335291"/>
                </a:solidFill>
                <a:ln>
                  <a:solidFill>
                    <a:srgbClr val="335291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CDB4-4B50-872C-D9E92E520227}"/>
              </c:ext>
            </c:extLst>
          </c:dPt>
          <c:dPt>
            <c:idx val="11"/>
            <c:marker>
              <c:symbol val="triangle"/>
              <c:size val="7"/>
              <c:spPr>
                <a:solidFill>
                  <a:srgbClr val="335291"/>
                </a:solidFill>
                <a:ln>
                  <a:solidFill>
                    <a:srgbClr val="335291"/>
                  </a:solidFill>
                </a:ln>
              </c:spPr>
            </c:marker>
            <c:bubble3D val="0"/>
            <c:spPr>
              <a:ln>
                <a:solidFill>
                  <a:srgbClr val="33529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CDB4-4B50-872C-D9E92E520227}"/>
              </c:ext>
            </c:extLst>
          </c:dPt>
          <c:dPt>
            <c:idx val="12"/>
            <c:marker>
              <c:symbol val="triangle"/>
              <c:size val="7"/>
              <c:spPr>
                <a:solidFill>
                  <a:srgbClr val="335291"/>
                </a:solidFill>
                <a:ln>
                  <a:solidFill>
                    <a:srgbClr val="335291"/>
                  </a:solidFill>
                </a:ln>
              </c:spPr>
            </c:marker>
            <c:bubble3D val="0"/>
            <c:spPr>
              <a:ln>
                <a:solidFill>
                  <a:srgbClr val="33529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CDB4-4B50-872C-D9E92E520227}"/>
              </c:ext>
            </c:extLst>
          </c:dPt>
          <c:dPt>
            <c:idx val="13"/>
            <c:marker>
              <c:symbol val="triangle"/>
              <c:size val="7"/>
              <c:spPr>
                <a:solidFill>
                  <a:srgbClr val="335291"/>
                </a:solidFill>
                <a:ln>
                  <a:solidFill>
                    <a:srgbClr val="335291"/>
                  </a:solidFill>
                </a:ln>
              </c:spPr>
            </c:marker>
            <c:bubble3D val="0"/>
            <c:spPr>
              <a:ln>
                <a:solidFill>
                  <a:srgbClr val="33529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CDB4-4B50-872C-D9E92E520227}"/>
              </c:ext>
            </c:extLst>
          </c:dPt>
          <c:dPt>
            <c:idx val="14"/>
            <c:marker>
              <c:symbol val="triangle"/>
              <c:size val="7"/>
              <c:spPr>
                <a:solidFill>
                  <a:srgbClr val="335291"/>
                </a:solidFill>
                <a:ln>
                  <a:solidFill>
                    <a:srgbClr val="335291"/>
                  </a:solidFill>
                </a:ln>
              </c:spPr>
            </c:marker>
            <c:bubble3D val="0"/>
            <c:spPr>
              <a:ln>
                <a:solidFill>
                  <a:srgbClr val="33529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CDB4-4B50-872C-D9E92E520227}"/>
              </c:ext>
            </c:extLst>
          </c:dPt>
          <c:dPt>
            <c:idx val="15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CDB4-4B50-872C-D9E92E520227}"/>
              </c:ext>
            </c:extLst>
          </c:dPt>
          <c:dPt>
            <c:idx val="16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CDB4-4B50-872C-D9E92E520227}"/>
              </c:ext>
            </c:extLst>
          </c:dPt>
          <c:dPt>
            <c:idx val="17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CDB4-4B50-872C-D9E92E520227}"/>
              </c:ext>
            </c:extLst>
          </c:dPt>
          <c:dPt>
            <c:idx val="18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5-CDB4-4B50-872C-D9E92E520227}"/>
              </c:ext>
            </c:extLst>
          </c:dPt>
          <c:dPt>
            <c:idx val="19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7-CDB4-4B50-872C-D9E92E520227}"/>
              </c:ext>
            </c:extLst>
          </c:dPt>
          <c:dPt>
            <c:idx val="20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9-CDB4-4B50-872C-D9E92E520227}"/>
              </c:ext>
            </c:extLst>
          </c:dPt>
          <c:dPt>
            <c:idx val="21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CDB4-4B50-872C-D9E92E520227}"/>
              </c:ext>
            </c:extLst>
          </c:dPt>
          <c:dPt>
            <c:idx val="22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D-CDB4-4B50-872C-D9E92E520227}"/>
              </c:ext>
            </c:extLst>
          </c:dPt>
          <c:dPt>
            <c:idx val="23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F-CDB4-4B50-872C-D9E92E520227}"/>
              </c:ext>
            </c:extLst>
          </c:dPt>
          <c:dPt>
            <c:idx val="24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31-CDB4-4B50-872C-D9E92E520227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3-CDB4-4B50-872C-D9E92E520227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5-CDB4-4B50-872C-D9E92E520227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7-CDB4-4B50-872C-D9E92E520227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9-CDB4-4B50-872C-D9E92E520227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B-CDB4-4B50-872C-D9E92E520227}"/>
              </c:ext>
            </c:extLst>
          </c:dPt>
          <c:dPt>
            <c:idx val="30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D-CDB4-4B50-872C-D9E92E520227}"/>
              </c:ext>
            </c:extLst>
          </c:dPt>
          <c:dPt>
            <c:idx val="35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F-CDB4-4B50-872C-D9E92E520227}"/>
              </c:ext>
            </c:extLst>
          </c:dPt>
          <c:dPt>
            <c:idx val="40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41-CDB4-4B50-872C-D9E92E520227}"/>
              </c:ext>
            </c:extLst>
          </c:dPt>
          <c:dPt>
            <c:idx val="45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43-CDB4-4B50-872C-D9E92E520227}"/>
              </c:ext>
            </c:extLst>
          </c:dPt>
          <c:cat>
            <c:multiLvlStrRef>
              <c:f>'B.4 Other Community'!$A$43:$B$92</c:f>
              <c:multiLvlStrCache>
                <c:ptCount val="50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  <c:pt idx="45">
                    <c:v>2016</c:v>
                  </c:pt>
                  <c:pt idx="46">
                    <c:v>2017</c:v>
                  </c:pt>
                  <c:pt idx="47">
                    <c:v>2018</c:v>
                  </c:pt>
                  <c:pt idx="48">
                    <c:v>2019</c:v>
                  </c:pt>
                  <c:pt idx="49">
                    <c:v>2020</c:v>
                  </c:pt>
                </c:lvl>
                <c:lvl>
                  <c:pt idx="0">
                    <c:v>Out-of-hours</c:v>
                  </c:pt>
                  <c:pt idx="5">
                    <c:v>Walk-in Centre</c:v>
                  </c:pt>
                  <c:pt idx="10">
                    <c:v>Other</c:v>
                  </c:pt>
                  <c:pt idx="15">
                    <c:v>Community Service</c:v>
                  </c:pt>
                  <c:pt idx="20">
                    <c:v>Urgent Care</c:v>
                  </c:pt>
                  <c:pt idx="25">
                    <c:v>Hospital</c:v>
                  </c:pt>
                  <c:pt idx="30">
                    <c:v>Nursing Home</c:v>
                  </c:pt>
                  <c:pt idx="35">
                    <c:v>Public Health Service</c:v>
                  </c:pt>
                  <c:pt idx="40">
                    <c:v>Hospice</c:v>
                  </c:pt>
                  <c:pt idx="45">
                    <c:v>Custody</c:v>
                  </c:pt>
                </c:lvl>
              </c:multiLvlStrCache>
            </c:multiLvlStrRef>
          </c:cat>
          <c:val>
            <c:numRef>
              <c:f>'B.4 Other Community'!$C$43:$C$72</c:f>
              <c:numCache>
                <c:formatCode>0.000</c:formatCode>
                <c:ptCount val="30"/>
                <c:pt idx="0">
                  <c:v>5.7118952604930939E-2</c:v>
                </c:pt>
                <c:pt idx="1">
                  <c:v>5.7154488470786191E-2</c:v>
                </c:pt>
                <c:pt idx="2">
                  <c:v>5.5747565334741012E-2</c:v>
                </c:pt>
                <c:pt idx="3">
                  <c:v>5.6146894247717682E-2</c:v>
                </c:pt>
                <c:pt idx="4">
                  <c:v>5.4065050213182531E-2</c:v>
                </c:pt>
                <c:pt idx="5">
                  <c:v>1.3640105235346311E-2</c:v>
                </c:pt>
                <c:pt idx="6">
                  <c:v>1.3885794469743473E-2</c:v>
                </c:pt>
                <c:pt idx="7">
                  <c:v>1.4615614416221945E-2</c:v>
                </c:pt>
                <c:pt idx="8">
                  <c:v>1.5294825995589179E-2</c:v>
                </c:pt>
                <c:pt idx="9">
                  <c:v>1.515188607471174E-2</c:v>
                </c:pt>
                <c:pt idx="10">
                  <c:v>5.897396064710847E-3</c:v>
                </c:pt>
                <c:pt idx="11">
                  <c:v>9.8561558107235214E-3</c:v>
                </c:pt>
                <c:pt idx="12">
                  <c:v>1.2657798670545617E-2</c:v>
                </c:pt>
                <c:pt idx="13">
                  <c:v>1.6252534743475877E-2</c:v>
                </c:pt>
                <c:pt idx="14">
                  <c:v>2.0090251519768287E-2</c:v>
                </c:pt>
                <c:pt idx="15">
                  <c:v>7.2649146847183488E-3</c:v>
                </c:pt>
                <c:pt idx="16">
                  <c:v>8.0949444099047696E-3</c:v>
                </c:pt>
                <c:pt idx="17">
                  <c:v>7.8314600360513964E-3</c:v>
                </c:pt>
                <c:pt idx="18">
                  <c:v>8.0713902637867818E-3</c:v>
                </c:pt>
                <c:pt idx="19">
                  <c:v>8.5164879080608102E-3</c:v>
                </c:pt>
                <c:pt idx="20">
                  <c:v>4.7895885187401177E-3</c:v>
                </c:pt>
                <c:pt idx="21">
                  <c:v>6.5867712085179164E-3</c:v>
                </c:pt>
                <c:pt idx="22">
                  <c:v>7.2133941665271095E-3</c:v>
                </c:pt>
                <c:pt idx="23">
                  <c:v>7.822193279928058E-3</c:v>
                </c:pt>
                <c:pt idx="24">
                  <c:v>9.2858411641998408E-3</c:v>
                </c:pt>
                <c:pt idx="25">
                  <c:v>9.1556035269491076E-4</c:v>
                </c:pt>
                <c:pt idx="26">
                  <c:v>1.023001634550269E-3</c:v>
                </c:pt>
                <c:pt idx="27">
                  <c:v>1.2313077770329528E-3</c:v>
                </c:pt>
                <c:pt idx="28">
                  <c:v>1.1324156883247838E-3</c:v>
                </c:pt>
                <c:pt idx="29">
                  <c:v>1.2313445875449199E-3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44-CDB4-4B50-872C-D9E92E520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232512"/>
        <c:axId val="131234432"/>
      </c:lineChart>
      <c:catAx>
        <c:axId val="131232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Setting</a:t>
                </a:r>
              </a:p>
            </c:rich>
          </c:tx>
          <c:layout>
            <c:manualLayout>
              <c:xMode val="edge"/>
              <c:yMode val="edge"/>
              <c:x val="0.49794735324287526"/>
              <c:y val="0.920840113735783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1234432"/>
        <c:crosses val="autoZero"/>
        <c:auto val="1"/>
        <c:lblAlgn val="ctr"/>
        <c:lblOffset val="100"/>
        <c:noMultiLvlLbl val="0"/>
      </c:catAx>
      <c:valAx>
        <c:axId val="131234432"/>
        <c:scaling>
          <c:orientation val="minMax"/>
          <c:max val="6.5000000000000016E-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Items per 1,000 inhabitants per day</a:t>
                </a:r>
              </a:p>
            </c:rich>
          </c:tx>
          <c:layout>
            <c:manualLayout>
              <c:xMode val="edge"/>
              <c:yMode val="edge"/>
              <c:x val="2.2002200220022001E-3"/>
              <c:y val="0.19338974895372132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1312325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61553603876438"/>
          <c:y val="2.281753918140424E-2"/>
          <c:w val="0.88984636522141702"/>
          <c:h val="0.70133155230596178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'B.5 Dentist'!$B$6</c:f>
              <c:strCache>
                <c:ptCount val="1"/>
                <c:pt idx="0">
                  <c:v>Amoxicillin</c:v>
                </c:pt>
              </c:strCache>
            </c:strRef>
          </c:tx>
          <c:spPr>
            <a:solidFill>
              <a:srgbClr val="00B092"/>
            </a:solidFill>
            <a:ln>
              <a:solidFill>
                <a:srgbClr val="00B092"/>
              </a:solidFill>
            </a:ln>
          </c:spPr>
          <c:invertIfNegative val="0"/>
          <c:cat>
            <c:numRef>
              <c:f>'B.5 Dentist'!$C$5:$G$5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'B.5 Dentist'!$C$6:$G$6</c:f>
              <c:numCache>
                <c:formatCode>0.000</c:formatCode>
                <c:ptCount val="5"/>
                <c:pt idx="0">
                  <c:v>0.10376158356666565</c:v>
                </c:pt>
                <c:pt idx="1">
                  <c:v>9.6425510942935944E-2</c:v>
                </c:pt>
                <c:pt idx="2">
                  <c:v>8.9799627661705017E-2</c:v>
                </c:pt>
                <c:pt idx="3">
                  <c:v>8.5425116121768951E-2</c:v>
                </c:pt>
                <c:pt idx="4">
                  <c:v>0.10022261738777161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0D-4521-8015-E359996CCF63}"/>
            </c:ext>
          </c:extLst>
        </c:ser>
        <c:ser>
          <c:idx val="6"/>
          <c:order val="1"/>
          <c:tx>
            <c:strRef>
              <c:f>'B.5 Dentist'!$B$10</c:f>
              <c:strCache>
                <c:ptCount val="1"/>
                <c:pt idx="0">
                  <c:v>Erythromycin</c:v>
                </c:pt>
              </c:strCache>
            </c:strRef>
          </c:tx>
          <c:spPr>
            <a:solidFill>
              <a:srgbClr val="822433"/>
            </a:solidFill>
            <a:ln>
              <a:solidFill>
                <a:srgbClr val="822433"/>
              </a:solidFill>
            </a:ln>
          </c:spPr>
          <c:invertIfNegative val="0"/>
          <c:cat>
            <c:numRef>
              <c:f>'B.5 Dentist'!$C$5:$G$5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'B.5 Dentist'!$C$10:$G$10</c:f>
              <c:numCache>
                <c:formatCode>0.000</c:formatCode>
                <c:ptCount val="5"/>
                <c:pt idx="0">
                  <c:v>5.8880462311208248E-3</c:v>
                </c:pt>
                <c:pt idx="1">
                  <c:v>5.1957676187157631E-3</c:v>
                </c:pt>
                <c:pt idx="2">
                  <c:v>4.4013243168592453E-3</c:v>
                </c:pt>
                <c:pt idx="3">
                  <c:v>3.7894698325544596E-3</c:v>
                </c:pt>
                <c:pt idx="4">
                  <c:v>3.9621032774448395E-3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0D-4521-8015-E359996CCF63}"/>
            </c:ext>
          </c:extLst>
        </c:ser>
        <c:ser>
          <c:idx val="0"/>
          <c:order val="2"/>
          <c:tx>
            <c:strRef>
              <c:f>'B.5 Dentist'!$B$7</c:f>
              <c:strCache>
                <c:ptCount val="1"/>
                <c:pt idx="0">
                  <c:v>Amoxicillin and enzyme inhibitor</c:v>
                </c:pt>
              </c:strCache>
            </c:strRef>
          </c:tx>
          <c:spPr>
            <a:solidFill>
              <a:srgbClr val="00549F"/>
            </a:solidFill>
            <a:ln>
              <a:solidFill>
                <a:srgbClr val="00549F"/>
              </a:solidFill>
            </a:ln>
          </c:spPr>
          <c:invertIfNegative val="0"/>
          <c:cat>
            <c:numRef>
              <c:f>'B.5 Dentist'!$C$5:$G$5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'B.5 Dentist'!$C$7:$G$7</c:f>
              <c:numCache>
                <c:formatCode>0.000</c:formatCode>
                <c:ptCount val="5"/>
                <c:pt idx="0">
                  <c:v>8.3807815099135041E-4</c:v>
                </c:pt>
                <c:pt idx="1">
                  <c:v>7.6381996041163802E-4</c:v>
                </c:pt>
                <c:pt idx="2">
                  <c:v>6.6395493922755122E-4</c:v>
                </c:pt>
                <c:pt idx="3">
                  <c:v>5.8622064534574747E-4</c:v>
                </c:pt>
                <c:pt idx="4">
                  <c:v>6.6361855715513229E-4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0D-4521-8015-E359996CCF63}"/>
            </c:ext>
          </c:extLst>
        </c:ser>
        <c:ser>
          <c:idx val="7"/>
          <c:order val="3"/>
          <c:tx>
            <c:strRef>
              <c:f>'B.5 Dentist'!$B$11</c:f>
              <c:strCache>
                <c:ptCount val="1"/>
                <c:pt idx="0">
                  <c:v>Metronidazole</c:v>
                </c:pt>
              </c:strCache>
            </c:strRef>
          </c:tx>
          <c:spPr>
            <a:solidFill>
              <a:srgbClr val="A4AEB5"/>
            </a:solidFill>
            <a:ln>
              <a:solidFill>
                <a:srgbClr val="A4AEB5"/>
              </a:solidFill>
            </a:ln>
          </c:spPr>
          <c:invertIfNegative val="0"/>
          <c:cat>
            <c:numRef>
              <c:f>'B.5 Dentist'!$C$5:$G$5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'B.5 Dentist'!$C$11:$G$11</c:f>
              <c:numCache>
                <c:formatCode>0.000</c:formatCode>
                <c:ptCount val="5"/>
                <c:pt idx="0">
                  <c:v>4.4778924435377121E-2</c:v>
                </c:pt>
                <c:pt idx="1">
                  <c:v>4.1649576276540756E-2</c:v>
                </c:pt>
                <c:pt idx="2">
                  <c:v>3.8931775838136673E-2</c:v>
                </c:pt>
                <c:pt idx="3">
                  <c:v>3.7119168788194656E-2</c:v>
                </c:pt>
                <c:pt idx="4">
                  <c:v>4.4349830597639084E-2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0D-4521-8015-E359996CCF63}"/>
            </c:ext>
          </c:extLst>
        </c:ser>
        <c:ser>
          <c:idx val="4"/>
          <c:order val="4"/>
          <c:tx>
            <c:strRef>
              <c:f>'B.5 Dentist'!$B$8</c:f>
              <c:strCache>
                <c:ptCount val="1"/>
                <c:pt idx="0">
                  <c:v>Clarithromycin</c:v>
                </c:pt>
              </c:strCache>
            </c:strRef>
          </c:tx>
          <c:spPr>
            <a:solidFill>
              <a:srgbClr val="E99949"/>
            </a:solidFill>
            <a:ln>
              <a:solidFill>
                <a:srgbClr val="E99949"/>
              </a:solidFill>
            </a:ln>
          </c:spPr>
          <c:invertIfNegative val="0"/>
          <c:cat>
            <c:numRef>
              <c:f>'B.5 Dentist'!$C$5:$G$5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'B.5 Dentist'!$C$8:$G$8</c:f>
              <c:numCache>
                <c:formatCode>0.000</c:formatCode>
                <c:ptCount val="5"/>
                <c:pt idx="0">
                  <c:v>3.1664472771808505E-4</c:v>
                </c:pt>
                <c:pt idx="1">
                  <c:v>3.7666753632947803E-4</c:v>
                </c:pt>
                <c:pt idx="2">
                  <c:v>3.9636765723116696E-4</c:v>
                </c:pt>
                <c:pt idx="3">
                  <c:v>4.0498448652215302E-4</c:v>
                </c:pt>
                <c:pt idx="4">
                  <c:v>6.6468369914218783E-4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0D-4521-8015-E359996CCF63}"/>
            </c:ext>
          </c:extLst>
        </c:ser>
        <c:ser>
          <c:idx val="1"/>
          <c:order val="5"/>
          <c:tx>
            <c:strRef>
              <c:f>'B.5 Dentist'!$B$12</c:f>
              <c:strCache>
                <c:ptCount val="1"/>
                <c:pt idx="0">
                  <c:v>Tetracycline</c:v>
                </c:pt>
              </c:strCache>
            </c:strRef>
          </c:tx>
          <c:spPr>
            <a:solidFill>
              <a:srgbClr val="00A551"/>
            </a:solidFill>
            <a:ln>
              <a:solidFill>
                <a:srgbClr val="00A551"/>
              </a:solidFill>
            </a:ln>
          </c:spPr>
          <c:invertIfNegative val="0"/>
          <c:cat>
            <c:numRef>
              <c:f>'B.5 Dentist'!$C$5:$G$5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'B.5 Dentist'!$C$12:$G$12</c:f>
              <c:numCache>
                <c:formatCode>0.000</c:formatCode>
                <c:ptCount val="5"/>
                <c:pt idx="0">
                  <c:v>6.4052197558339685E-5</c:v>
                </c:pt>
                <c:pt idx="1">
                  <c:v>4.4991393224336207E-5</c:v>
                </c:pt>
                <c:pt idx="2">
                  <c:v>3.2916515920078382E-5</c:v>
                </c:pt>
                <c:pt idx="3">
                  <c:v>2.7919901185669005E-5</c:v>
                </c:pt>
                <c:pt idx="4">
                  <c:v>2.2367532437783666E-5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0D-4521-8015-E359996CCF63}"/>
            </c:ext>
          </c:extLst>
        </c:ser>
        <c:ser>
          <c:idx val="5"/>
          <c:order val="6"/>
          <c:tx>
            <c:strRef>
              <c:f>'B.5 Dentist'!$B$9</c:f>
              <c:strCache>
                <c:ptCount val="1"/>
                <c:pt idx="0">
                  <c:v>Doxycycline</c:v>
                </c:pt>
              </c:strCache>
            </c:strRef>
          </c:tx>
          <c:spPr>
            <a:solidFill>
              <a:srgbClr val="8CB8C6"/>
            </a:solidFill>
            <a:ln>
              <a:solidFill>
                <a:srgbClr val="8CB8C6"/>
              </a:solidFill>
            </a:ln>
          </c:spPr>
          <c:invertIfNegative val="0"/>
          <c:cat>
            <c:numRef>
              <c:f>'B.5 Dentist'!$C$5:$G$5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'B.5 Dentist'!$C$9:$G$9</c:f>
              <c:numCache>
                <c:formatCode>0.000</c:formatCode>
                <c:ptCount val="5"/>
                <c:pt idx="0">
                  <c:v>2.5814076070673764E-4</c:v>
                </c:pt>
                <c:pt idx="1">
                  <c:v>2.2638447990175337E-4</c:v>
                </c:pt>
                <c:pt idx="2">
                  <c:v>2.0767239038832486E-4</c:v>
                </c:pt>
                <c:pt idx="3">
                  <c:v>2.0555661467369646E-4</c:v>
                </c:pt>
                <c:pt idx="4">
                  <c:v>1.9017244630958885E-4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0D-4521-8015-E359996CCF63}"/>
            </c:ext>
          </c:extLst>
        </c:ser>
        <c:ser>
          <c:idx val="2"/>
          <c:order val="7"/>
          <c:tx>
            <c:strRef>
              <c:f>'B.5 Dentist'!$B$13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3CD66"/>
            </a:solidFill>
            <a:ln>
              <a:solidFill>
                <a:srgbClr val="F3CD66"/>
              </a:solidFill>
            </a:ln>
          </c:spPr>
          <c:invertIfNegative val="0"/>
          <c:cat>
            <c:numRef>
              <c:f>'B.5 Dentist'!$C$5:$G$5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'B.5 Dentist'!$C$13:$G$13</c:f>
              <c:numCache>
                <c:formatCode>0.000</c:formatCode>
                <c:ptCount val="5"/>
                <c:pt idx="0">
                  <c:v>2.1202119169174694E-3</c:v>
                </c:pt>
                <c:pt idx="1">
                  <c:v>1.7718437102303142E-3</c:v>
                </c:pt>
                <c:pt idx="2">
                  <c:v>1.5220341938402271E-3</c:v>
                </c:pt>
                <c:pt idx="3">
                  <c:v>1.4103441208135337E-3</c:v>
                </c:pt>
                <c:pt idx="4">
                  <c:v>1.5896441018412588E-3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00D-4521-8015-E359996CC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633152"/>
        <c:axId val="131635072"/>
      </c:barChart>
      <c:catAx>
        <c:axId val="131633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1635072"/>
        <c:crosses val="autoZero"/>
        <c:auto val="1"/>
        <c:lblAlgn val="ctr"/>
        <c:lblOffset val="100"/>
        <c:noMultiLvlLbl val="0"/>
      </c:catAx>
      <c:valAx>
        <c:axId val="1316350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Items per 1,000 inhabitants per day</a:t>
                </a:r>
              </a:p>
            </c:rich>
          </c:tx>
          <c:layout>
            <c:manualLayout>
              <c:xMode val="edge"/>
              <c:yMode val="edge"/>
              <c:x val="1.1261373267175174E-2"/>
              <c:y val="0.10863067792201649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131633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876924937228376"/>
          <c:y val="0.83425688976377954"/>
          <c:w val="0.78582193485976859"/>
          <c:h val="0.1478859673790776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8628325044042"/>
          <c:y val="6.1893791875451881E-2"/>
          <c:w val="0.84864318412608797"/>
          <c:h val="0.8218472244533872"/>
        </c:manualLayout>
      </c:layout>
      <c:lineChart>
        <c:grouping val="standard"/>
        <c:varyColors val="0"/>
        <c:ser>
          <c:idx val="3"/>
          <c:order val="0"/>
          <c:tx>
            <c:strRef>
              <c:f>'C.1 Trust_total'!$D$4</c:f>
              <c:strCache>
                <c:ptCount val="1"/>
                <c:pt idx="0">
                  <c:v>DDD per 1000 admissions</c:v>
                </c:pt>
              </c:strCache>
            </c:strRef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>
                    <a:alpha val="60000"/>
                  </a:srgbClr>
                </a:solidFill>
              </a:ln>
            </c:spPr>
          </c:marker>
          <c:cat>
            <c:numRef>
              <c:f>'C.1 Trust_total'!$A$5:$A$9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 Trust_total'!$D$5:$D$9</c:f>
              <c:numCache>
                <c:formatCode>0</c:formatCode>
                <c:ptCount val="5"/>
                <c:pt idx="0">
                  <c:v>4585.8415181330738</c:v>
                </c:pt>
                <c:pt idx="1">
                  <c:v>4615.0935027311707</c:v>
                </c:pt>
                <c:pt idx="2">
                  <c:v>4707.8655825893275</c:v>
                </c:pt>
                <c:pt idx="3">
                  <c:v>4673.5479146772204</c:v>
                </c:pt>
                <c:pt idx="4">
                  <c:v>4898.5773020899287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12-420D-B1A3-53D88C51F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591168"/>
        <c:axId val="125375616"/>
      </c:lineChart>
      <c:catAx>
        <c:axId val="131591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5375616"/>
        <c:crosses val="autoZero"/>
        <c:auto val="1"/>
        <c:lblAlgn val="ctr"/>
        <c:lblOffset val="100"/>
        <c:noMultiLvlLbl val="0"/>
      </c:catAx>
      <c:valAx>
        <c:axId val="125375616"/>
        <c:scaling>
          <c:orientation val="minMax"/>
          <c:max val="5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admissions</a:t>
                </a:r>
              </a:p>
            </c:rich>
          </c:tx>
          <c:layout>
            <c:manualLayout>
              <c:xMode val="edge"/>
              <c:yMode val="edge"/>
              <c:x val="2.6848075614479813E-2"/>
              <c:y val="0.2148615693727331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1591168"/>
        <c:crosses val="autoZero"/>
        <c:crossBetween val="between"/>
        <c:majorUnit val="100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8628325044042"/>
          <c:y val="6.1893791875451881E-2"/>
          <c:w val="0.84864318412608797"/>
          <c:h val="0.74044702623031433"/>
        </c:manualLayout>
      </c:layout>
      <c:lineChart>
        <c:grouping val="standard"/>
        <c:varyColors val="0"/>
        <c:ser>
          <c:idx val="3"/>
          <c:order val="0"/>
          <c:tx>
            <c:v>Total</c:v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>
                    <a:alpha val="60000"/>
                  </a:srgbClr>
                </a:solidFill>
              </a:ln>
            </c:spPr>
          </c:marker>
          <c:cat>
            <c:numRef>
              <c:f>'C.1 Trust_total'!$A$5:$A$9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 Trust_total'!$D$5:$D$9</c:f>
              <c:numCache>
                <c:formatCode>0</c:formatCode>
                <c:ptCount val="5"/>
                <c:pt idx="0">
                  <c:v>4585.8415181330738</c:v>
                </c:pt>
                <c:pt idx="1">
                  <c:v>4615.0935027311707</c:v>
                </c:pt>
                <c:pt idx="2">
                  <c:v>4707.8655825893275</c:v>
                </c:pt>
                <c:pt idx="3">
                  <c:v>4673.5479146772204</c:v>
                </c:pt>
                <c:pt idx="4">
                  <c:v>4898.5773020899287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61-42CF-AD0B-C4A649192A29}"/>
            </c:ext>
          </c:extLst>
        </c:ser>
        <c:ser>
          <c:idx val="0"/>
          <c:order val="1"/>
          <c:tx>
            <c:strRef>
              <c:f>'C.1 Trust_total'!$B$12</c:f>
              <c:strCache>
                <c:ptCount val="1"/>
                <c:pt idx="0">
                  <c:v>IN</c:v>
                </c:pt>
              </c:strCache>
            </c:strRef>
          </c:tx>
          <c:val>
            <c:numRef>
              <c:f>'C.1 Trust_total'!$B$13:$B$17</c:f>
              <c:numCache>
                <c:formatCode>0</c:formatCode>
                <c:ptCount val="5"/>
                <c:pt idx="0">
                  <c:v>2792.195863641909</c:v>
                </c:pt>
                <c:pt idx="1">
                  <c:v>2832.7176973139935</c:v>
                </c:pt>
                <c:pt idx="2">
                  <c:v>2956.7273362681167</c:v>
                </c:pt>
                <c:pt idx="3">
                  <c:v>2966.9611995079804</c:v>
                </c:pt>
                <c:pt idx="4">
                  <c:v>3280.1845558178111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61-42CF-AD0B-C4A649192A29}"/>
            </c:ext>
          </c:extLst>
        </c:ser>
        <c:ser>
          <c:idx val="1"/>
          <c:order val="2"/>
          <c:tx>
            <c:strRef>
              <c:f>'C.1 Trust_total'!$C$12</c:f>
              <c:strCache>
                <c:ptCount val="1"/>
                <c:pt idx="0">
                  <c:v>OUT</c:v>
                </c:pt>
              </c:strCache>
            </c:strRef>
          </c:tx>
          <c:val>
            <c:numRef>
              <c:f>'C.1 Trust_total'!$C$13:$C$17</c:f>
              <c:numCache>
                <c:formatCode>0</c:formatCode>
                <c:ptCount val="5"/>
                <c:pt idx="0">
                  <c:v>1793.6456544911648</c:v>
                </c:pt>
                <c:pt idx="1">
                  <c:v>1782.3758054171776</c:v>
                </c:pt>
                <c:pt idx="2">
                  <c:v>1751.1382463212112</c:v>
                </c:pt>
                <c:pt idx="3">
                  <c:v>1706.5867151692396</c:v>
                </c:pt>
                <c:pt idx="4">
                  <c:v>1618.3927462721172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61-42CF-AD0B-C4A649192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591168"/>
        <c:axId val="125375616"/>
      </c:lineChart>
      <c:catAx>
        <c:axId val="131591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5375616"/>
        <c:crosses val="autoZero"/>
        <c:auto val="1"/>
        <c:lblAlgn val="ctr"/>
        <c:lblOffset val="100"/>
        <c:noMultiLvlLbl val="0"/>
      </c:catAx>
      <c:valAx>
        <c:axId val="12537561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admissions</a:t>
                </a:r>
              </a:p>
            </c:rich>
          </c:tx>
          <c:layout>
            <c:manualLayout>
              <c:xMode val="edge"/>
              <c:yMode val="edge"/>
              <c:x val="2.6848075614479813E-2"/>
              <c:y val="0.2148615693727331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1591168"/>
        <c:crosses val="autoZero"/>
        <c:crossBetween val="between"/>
        <c:majorUnit val="1000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dPt>
            <c:idx val="0"/>
            <c:marker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434-4606-8E6F-B209D671968D}"/>
              </c:ext>
            </c:extLst>
          </c:dPt>
          <c:dPt>
            <c:idx val="1"/>
            <c:marker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434-4606-8E6F-B209D671968D}"/>
              </c:ext>
            </c:extLst>
          </c:dPt>
          <c:dPt>
            <c:idx val="2"/>
            <c:marker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434-4606-8E6F-B209D671968D}"/>
              </c:ext>
            </c:extLst>
          </c:dPt>
          <c:dPt>
            <c:idx val="3"/>
            <c:marker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434-4606-8E6F-B209D671968D}"/>
              </c:ext>
            </c:extLst>
          </c:dPt>
          <c:dPt>
            <c:idx val="4"/>
            <c:marker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434-4606-8E6F-B209D671968D}"/>
              </c:ext>
            </c:extLst>
          </c:dPt>
          <c:dPt>
            <c:idx val="5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C434-4606-8E6F-B209D671968D}"/>
              </c:ext>
            </c:extLst>
          </c:dPt>
          <c:dPt>
            <c:idx val="6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C434-4606-8E6F-B209D671968D}"/>
              </c:ext>
            </c:extLst>
          </c:dPt>
          <c:dPt>
            <c:idx val="7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C434-4606-8E6F-B209D671968D}"/>
              </c:ext>
            </c:extLst>
          </c:dPt>
          <c:dPt>
            <c:idx val="8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C434-4606-8E6F-B209D671968D}"/>
              </c:ext>
            </c:extLst>
          </c:dPt>
          <c:dPt>
            <c:idx val="9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C434-4606-8E6F-B209D671968D}"/>
              </c:ext>
            </c:extLst>
          </c:dPt>
          <c:dPt>
            <c:idx val="10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C434-4606-8E6F-B209D671968D}"/>
              </c:ext>
            </c:extLst>
          </c:dPt>
          <c:dPt>
            <c:idx val="11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C434-4606-8E6F-B209D671968D}"/>
              </c:ext>
            </c:extLst>
          </c:dPt>
          <c:dPt>
            <c:idx val="12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C434-4606-8E6F-B209D671968D}"/>
              </c:ext>
            </c:extLst>
          </c:dPt>
          <c:dPt>
            <c:idx val="13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C434-4606-8E6F-B209D671968D}"/>
              </c:ext>
            </c:extLst>
          </c:dPt>
          <c:dPt>
            <c:idx val="14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C434-4606-8E6F-B209D671968D}"/>
              </c:ext>
            </c:extLst>
          </c:dPt>
          <c:dPt>
            <c:idx val="15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C434-4606-8E6F-B209D671968D}"/>
              </c:ext>
            </c:extLst>
          </c:dPt>
          <c:dPt>
            <c:idx val="16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C434-4606-8E6F-B209D671968D}"/>
              </c:ext>
            </c:extLst>
          </c:dPt>
          <c:dPt>
            <c:idx val="17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C434-4606-8E6F-B209D671968D}"/>
              </c:ext>
            </c:extLst>
          </c:dPt>
          <c:dPt>
            <c:idx val="18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5-C434-4606-8E6F-B209D671968D}"/>
              </c:ext>
            </c:extLst>
          </c:dPt>
          <c:dPt>
            <c:idx val="19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7-C434-4606-8E6F-B209D671968D}"/>
              </c:ext>
            </c:extLst>
          </c:dPt>
          <c:dPt>
            <c:idx val="20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9-C434-4606-8E6F-B209D671968D}"/>
              </c:ext>
            </c:extLst>
          </c:dPt>
          <c:dPt>
            <c:idx val="21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C434-4606-8E6F-B209D671968D}"/>
              </c:ext>
            </c:extLst>
          </c:dPt>
          <c:dPt>
            <c:idx val="22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D-C434-4606-8E6F-B209D671968D}"/>
              </c:ext>
            </c:extLst>
          </c:dPt>
          <c:dPt>
            <c:idx val="23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F-C434-4606-8E6F-B209D671968D}"/>
              </c:ext>
            </c:extLst>
          </c:dPt>
          <c:dPt>
            <c:idx val="24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31-C434-4606-8E6F-B209D671968D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3-C434-4606-8E6F-B209D671968D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5-C434-4606-8E6F-B209D671968D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7-C434-4606-8E6F-B209D671968D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9-C434-4606-8E6F-B209D671968D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B-C434-4606-8E6F-B209D671968D}"/>
              </c:ext>
            </c:extLst>
          </c:dPt>
          <c:cat>
            <c:multiLvlStrRef>
              <c:f>'C.2 Trust_type'!$A$15:$B$44</c:f>
              <c:multiLvlStrCache>
                <c:ptCount val="30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</c:lvl>
                <c:lvl>
                  <c:pt idx="0">
                    <c:v>Acute Small</c:v>
                  </c:pt>
                  <c:pt idx="5">
                    <c:v>Acute Medium</c:v>
                  </c:pt>
                  <c:pt idx="10">
                    <c:v>Acute Large</c:v>
                  </c:pt>
                  <c:pt idx="15">
                    <c:v>Acute Multiservice</c:v>
                  </c:pt>
                  <c:pt idx="20">
                    <c:v>Acute Specialist</c:v>
                  </c:pt>
                  <c:pt idx="25">
                    <c:v>Acute Teaching</c:v>
                  </c:pt>
                </c:lvl>
              </c:multiLvlStrCache>
            </c:multiLvlStrRef>
          </c:cat>
          <c:val>
            <c:numRef>
              <c:f>'C.2 Trust_type'!$C$15:$C$44</c:f>
              <c:numCache>
                <c:formatCode>0</c:formatCode>
                <c:ptCount val="30"/>
                <c:pt idx="0">
                  <c:v>4413.5577981086899</c:v>
                </c:pt>
                <c:pt idx="1">
                  <c:v>4437.0748319246195</c:v>
                </c:pt>
                <c:pt idx="2">
                  <c:v>4404.720252200781</c:v>
                </c:pt>
                <c:pt idx="3">
                  <c:v>4278.5584266116348</c:v>
                </c:pt>
                <c:pt idx="4">
                  <c:v>4735.0589482541072</c:v>
                </c:pt>
                <c:pt idx="5">
                  <c:v>4739.021568281576</c:v>
                </c:pt>
                <c:pt idx="6">
                  <c:v>4849.5333067731226</c:v>
                </c:pt>
                <c:pt idx="7">
                  <c:v>4985.8353629023186</c:v>
                </c:pt>
                <c:pt idx="8">
                  <c:v>4924.98048420751</c:v>
                </c:pt>
                <c:pt idx="9">
                  <c:v>5050.6485460647018</c:v>
                </c:pt>
                <c:pt idx="10">
                  <c:v>4383.4017783877753</c:v>
                </c:pt>
                <c:pt idx="11">
                  <c:v>4372.1229468694874</c:v>
                </c:pt>
                <c:pt idx="12">
                  <c:v>4445.549505309933</c:v>
                </c:pt>
                <c:pt idx="13">
                  <c:v>4436.7039605270693</c:v>
                </c:pt>
                <c:pt idx="14">
                  <c:v>4688.1381690244816</c:v>
                </c:pt>
                <c:pt idx="15">
                  <c:v>3633.0284590404481</c:v>
                </c:pt>
                <c:pt idx="16">
                  <c:v>3960.8835129451472</c:v>
                </c:pt>
                <c:pt idx="17">
                  <c:v>3847.0634601507918</c:v>
                </c:pt>
                <c:pt idx="18">
                  <c:v>3741.8019179031253</c:v>
                </c:pt>
                <c:pt idx="19">
                  <c:v>4108.3934175396571</c:v>
                </c:pt>
                <c:pt idx="20">
                  <c:v>4974.6242641038552</c:v>
                </c:pt>
                <c:pt idx="21">
                  <c:v>5225.8766334532629</c:v>
                </c:pt>
                <c:pt idx="22">
                  <c:v>5394.6527107515431</c:v>
                </c:pt>
                <c:pt idx="23">
                  <c:v>5210.2995376856416</c:v>
                </c:pt>
                <c:pt idx="24">
                  <c:v>6524.3537918435777</c:v>
                </c:pt>
                <c:pt idx="25">
                  <c:v>4691.3846040345197</c:v>
                </c:pt>
                <c:pt idx="26">
                  <c:v>4674.8008410596376</c:v>
                </c:pt>
                <c:pt idx="27">
                  <c:v>4797.2085938612145</c:v>
                </c:pt>
                <c:pt idx="28">
                  <c:v>4803.7048336760799</c:v>
                </c:pt>
                <c:pt idx="29">
                  <c:v>4931.1656864022461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3C-C434-4606-8E6F-B209D6719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670784"/>
        <c:axId val="131672704"/>
      </c:lineChart>
      <c:catAx>
        <c:axId val="131670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Trust Type</a:t>
                </a:r>
              </a:p>
            </c:rich>
          </c:tx>
          <c:layout>
            <c:manualLayout>
              <c:xMode val="edge"/>
              <c:yMode val="edge"/>
              <c:x val="0.49170768908123769"/>
              <c:y val="0.9491945377932339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31672704"/>
        <c:crosses val="autoZero"/>
        <c:auto val="1"/>
        <c:lblAlgn val="ctr"/>
        <c:lblOffset val="100"/>
        <c:noMultiLvlLbl val="0"/>
      </c:catAx>
      <c:valAx>
        <c:axId val="131672704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admissions</a:t>
                </a:r>
              </a:p>
            </c:rich>
          </c:tx>
          <c:layout>
            <c:manualLayout>
              <c:xMode val="edge"/>
              <c:yMode val="edge"/>
              <c:x val="1.4527845036319613E-2"/>
              <c:y val="0.2632113228173409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167078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dPt>
            <c:idx val="0"/>
            <c:marker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357-4F63-8466-0554D8C9EB9E}"/>
              </c:ext>
            </c:extLst>
          </c:dPt>
          <c:dPt>
            <c:idx val="1"/>
            <c:marker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357-4F63-8466-0554D8C9EB9E}"/>
              </c:ext>
            </c:extLst>
          </c:dPt>
          <c:dPt>
            <c:idx val="2"/>
            <c:marker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357-4F63-8466-0554D8C9EB9E}"/>
              </c:ext>
            </c:extLst>
          </c:dPt>
          <c:dPt>
            <c:idx val="3"/>
            <c:marker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357-4F63-8466-0554D8C9EB9E}"/>
              </c:ext>
            </c:extLst>
          </c:dPt>
          <c:dPt>
            <c:idx val="4"/>
            <c:marker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357-4F63-8466-0554D8C9EB9E}"/>
              </c:ext>
            </c:extLst>
          </c:dPt>
          <c:dPt>
            <c:idx val="5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5357-4F63-8466-0554D8C9EB9E}"/>
              </c:ext>
            </c:extLst>
          </c:dPt>
          <c:dPt>
            <c:idx val="6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5357-4F63-8466-0554D8C9EB9E}"/>
              </c:ext>
            </c:extLst>
          </c:dPt>
          <c:dPt>
            <c:idx val="7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5357-4F63-8466-0554D8C9EB9E}"/>
              </c:ext>
            </c:extLst>
          </c:dPt>
          <c:dPt>
            <c:idx val="8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5357-4F63-8466-0554D8C9EB9E}"/>
              </c:ext>
            </c:extLst>
          </c:dPt>
          <c:dPt>
            <c:idx val="9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5357-4F63-8466-0554D8C9EB9E}"/>
              </c:ext>
            </c:extLst>
          </c:dPt>
          <c:dPt>
            <c:idx val="10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5357-4F63-8466-0554D8C9EB9E}"/>
              </c:ext>
            </c:extLst>
          </c:dPt>
          <c:dPt>
            <c:idx val="11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5357-4F63-8466-0554D8C9EB9E}"/>
              </c:ext>
            </c:extLst>
          </c:dPt>
          <c:dPt>
            <c:idx val="12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5357-4F63-8466-0554D8C9EB9E}"/>
              </c:ext>
            </c:extLst>
          </c:dPt>
          <c:dPt>
            <c:idx val="13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5357-4F63-8466-0554D8C9EB9E}"/>
              </c:ext>
            </c:extLst>
          </c:dPt>
          <c:dPt>
            <c:idx val="14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5357-4F63-8466-0554D8C9EB9E}"/>
              </c:ext>
            </c:extLst>
          </c:dPt>
          <c:dPt>
            <c:idx val="15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5357-4F63-8466-0554D8C9EB9E}"/>
              </c:ext>
            </c:extLst>
          </c:dPt>
          <c:dPt>
            <c:idx val="16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5357-4F63-8466-0554D8C9EB9E}"/>
              </c:ext>
            </c:extLst>
          </c:dPt>
          <c:dPt>
            <c:idx val="17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5357-4F63-8466-0554D8C9EB9E}"/>
              </c:ext>
            </c:extLst>
          </c:dPt>
          <c:dPt>
            <c:idx val="18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5-5357-4F63-8466-0554D8C9EB9E}"/>
              </c:ext>
            </c:extLst>
          </c:dPt>
          <c:dPt>
            <c:idx val="19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7-5357-4F63-8466-0554D8C9EB9E}"/>
              </c:ext>
            </c:extLst>
          </c:dPt>
          <c:dPt>
            <c:idx val="20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9-5357-4F63-8466-0554D8C9EB9E}"/>
              </c:ext>
            </c:extLst>
          </c:dPt>
          <c:dPt>
            <c:idx val="21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5357-4F63-8466-0554D8C9EB9E}"/>
              </c:ext>
            </c:extLst>
          </c:dPt>
          <c:dPt>
            <c:idx val="22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D-5357-4F63-8466-0554D8C9EB9E}"/>
              </c:ext>
            </c:extLst>
          </c:dPt>
          <c:dPt>
            <c:idx val="23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F-5357-4F63-8466-0554D8C9EB9E}"/>
              </c:ext>
            </c:extLst>
          </c:dPt>
          <c:dPt>
            <c:idx val="24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31-5357-4F63-8466-0554D8C9EB9E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3-5357-4F63-8466-0554D8C9EB9E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5-5357-4F63-8466-0554D8C9EB9E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7-5357-4F63-8466-0554D8C9EB9E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9-5357-4F63-8466-0554D8C9EB9E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B-5357-4F63-8466-0554D8C9EB9E}"/>
              </c:ext>
            </c:extLst>
          </c:dPt>
          <c:dPt>
            <c:idx val="30"/>
            <c:marker>
              <c:symbol val="x"/>
              <c:size val="7"/>
              <c:spPr>
                <a:noFill/>
                <a:ln>
                  <a:solidFill>
                    <a:sysClr val="windowText" lastClr="000000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D-5357-4F63-8466-0554D8C9EB9E}"/>
              </c:ext>
            </c:extLst>
          </c:dPt>
          <c:dPt>
            <c:idx val="31"/>
            <c:marker>
              <c:symbol val="x"/>
              <c:size val="7"/>
              <c:spPr>
                <a:noFill/>
                <a:ln>
                  <a:solidFill>
                    <a:sysClr val="windowText" lastClr="000000"/>
                  </a:solidFill>
                </a:ln>
              </c:spPr>
            </c:marker>
            <c:bubble3D val="0"/>
            <c:spPr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E-5357-4F63-8466-0554D8C9EB9E}"/>
              </c:ext>
            </c:extLst>
          </c:dPt>
          <c:dPt>
            <c:idx val="32"/>
            <c:marker>
              <c:symbol val="x"/>
              <c:size val="7"/>
              <c:spPr>
                <a:noFill/>
                <a:ln>
                  <a:solidFill>
                    <a:sysClr val="windowText" lastClr="000000"/>
                  </a:solidFill>
                </a:ln>
              </c:spPr>
            </c:marker>
            <c:bubble3D val="0"/>
            <c:spPr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F-5357-4F63-8466-0554D8C9EB9E}"/>
              </c:ext>
            </c:extLst>
          </c:dPt>
          <c:dPt>
            <c:idx val="33"/>
            <c:marker>
              <c:symbol val="x"/>
              <c:size val="7"/>
              <c:spPr>
                <a:noFill/>
                <a:ln>
                  <a:solidFill>
                    <a:sysClr val="windowText" lastClr="000000"/>
                  </a:solidFill>
                </a:ln>
              </c:spPr>
            </c:marker>
            <c:bubble3D val="0"/>
            <c:spPr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40-5357-4F63-8466-0554D8C9EB9E}"/>
              </c:ext>
            </c:extLst>
          </c:dPt>
          <c:dPt>
            <c:idx val="34"/>
            <c:marker>
              <c:symbol val="x"/>
              <c:size val="7"/>
              <c:spPr>
                <a:noFill/>
                <a:ln>
                  <a:solidFill>
                    <a:sysClr val="windowText" lastClr="000000"/>
                  </a:solidFill>
                </a:ln>
              </c:spPr>
            </c:marker>
            <c:bubble3D val="0"/>
            <c:spPr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41-5357-4F63-8466-0554D8C9EB9E}"/>
              </c:ext>
            </c:extLst>
          </c:dPt>
          <c:cat>
            <c:multiLvlStrRef>
              <c:f>'C.2 Trust_type'!$A$15:$B$49</c:f>
              <c:multiLvlStrCache>
                <c:ptCount val="35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</c:lvl>
                <c:lvl>
                  <c:pt idx="0">
                    <c:v>Acute Small</c:v>
                  </c:pt>
                  <c:pt idx="5">
                    <c:v>Acute Medium</c:v>
                  </c:pt>
                  <c:pt idx="10">
                    <c:v>Acute Large</c:v>
                  </c:pt>
                  <c:pt idx="15">
                    <c:v>Acute Multiservice</c:v>
                  </c:pt>
                  <c:pt idx="20">
                    <c:v>Acute Specialist</c:v>
                  </c:pt>
                  <c:pt idx="25">
                    <c:v>Acute Teaching</c:v>
                  </c:pt>
                  <c:pt idx="30">
                    <c:v>Total</c:v>
                  </c:pt>
                </c:lvl>
              </c:multiLvlStrCache>
            </c:multiLvlStrRef>
          </c:cat>
          <c:val>
            <c:numRef>
              <c:f>'C.2 Trust_type'!$C$15:$C$49</c:f>
              <c:numCache>
                <c:formatCode>0</c:formatCode>
                <c:ptCount val="35"/>
                <c:pt idx="0">
                  <c:v>4413.5577981086899</c:v>
                </c:pt>
                <c:pt idx="1">
                  <c:v>4437.0748319246195</c:v>
                </c:pt>
                <c:pt idx="2">
                  <c:v>4404.720252200781</c:v>
                </c:pt>
                <c:pt idx="3">
                  <c:v>4278.5584266116348</c:v>
                </c:pt>
                <c:pt idx="4">
                  <c:v>4735.0589482541072</c:v>
                </c:pt>
                <c:pt idx="5">
                  <c:v>4739.021568281576</c:v>
                </c:pt>
                <c:pt idx="6">
                  <c:v>4849.5333067731226</c:v>
                </c:pt>
                <c:pt idx="7">
                  <c:v>4985.8353629023186</c:v>
                </c:pt>
                <c:pt idx="8">
                  <c:v>4924.98048420751</c:v>
                </c:pt>
                <c:pt idx="9">
                  <c:v>5050.6485460647018</c:v>
                </c:pt>
                <c:pt idx="10">
                  <c:v>4383.4017783877753</c:v>
                </c:pt>
                <c:pt idx="11">
                  <c:v>4372.1229468694874</c:v>
                </c:pt>
                <c:pt idx="12">
                  <c:v>4445.549505309933</c:v>
                </c:pt>
                <c:pt idx="13">
                  <c:v>4436.7039605270693</c:v>
                </c:pt>
                <c:pt idx="14">
                  <c:v>4688.1381690244816</c:v>
                </c:pt>
                <c:pt idx="15">
                  <c:v>3633.0284590404481</c:v>
                </c:pt>
                <c:pt idx="16">
                  <c:v>3960.8835129451472</c:v>
                </c:pt>
                <c:pt idx="17">
                  <c:v>3847.0634601507918</c:v>
                </c:pt>
                <c:pt idx="18">
                  <c:v>3741.8019179031253</c:v>
                </c:pt>
                <c:pt idx="19">
                  <c:v>4108.3934175396571</c:v>
                </c:pt>
                <c:pt idx="20">
                  <c:v>4974.6242641038552</c:v>
                </c:pt>
                <c:pt idx="21">
                  <c:v>5225.8766334532629</c:v>
                </c:pt>
                <c:pt idx="22">
                  <c:v>5394.6527107515431</c:v>
                </c:pt>
                <c:pt idx="23">
                  <c:v>5210.2995376856416</c:v>
                </c:pt>
                <c:pt idx="24">
                  <c:v>6524.3537918435777</c:v>
                </c:pt>
                <c:pt idx="25">
                  <c:v>4691.3846040345197</c:v>
                </c:pt>
                <c:pt idx="26">
                  <c:v>4674.8008410596376</c:v>
                </c:pt>
                <c:pt idx="27">
                  <c:v>4797.2085938612145</c:v>
                </c:pt>
                <c:pt idx="28">
                  <c:v>4803.7048336760799</c:v>
                </c:pt>
                <c:pt idx="29">
                  <c:v>4931.1656864022461</c:v>
                </c:pt>
                <c:pt idx="30">
                  <c:v>4585.8415181330738</c:v>
                </c:pt>
                <c:pt idx="31">
                  <c:v>4615.0935027311707</c:v>
                </c:pt>
                <c:pt idx="32">
                  <c:v>4707.8655825893275</c:v>
                </c:pt>
                <c:pt idx="33">
                  <c:v>4673.5479146772204</c:v>
                </c:pt>
                <c:pt idx="34">
                  <c:v>4898.5773020899287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3C-5357-4F63-8466-0554D8C9E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670784"/>
        <c:axId val="131672704"/>
      </c:lineChart>
      <c:catAx>
        <c:axId val="131670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Trust Type</a:t>
                </a:r>
              </a:p>
            </c:rich>
          </c:tx>
          <c:layout>
            <c:manualLayout>
              <c:xMode val="edge"/>
              <c:yMode val="edge"/>
              <c:x val="0.49170768908123769"/>
              <c:y val="0.9491945377932339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31672704"/>
        <c:crosses val="autoZero"/>
        <c:auto val="1"/>
        <c:lblAlgn val="ctr"/>
        <c:lblOffset val="100"/>
        <c:noMultiLvlLbl val="0"/>
      </c:catAx>
      <c:valAx>
        <c:axId val="131672704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admissions</a:t>
                </a:r>
              </a:p>
            </c:rich>
          </c:tx>
          <c:layout>
            <c:manualLayout>
              <c:xMode val="edge"/>
              <c:yMode val="edge"/>
              <c:x val="1.4527845036319613E-2"/>
              <c:y val="0.2632113228173409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167078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00A5DF"/>
              </a:solidFill>
              <a:prstDash val="solid"/>
            </a:ln>
          </c:spPr>
          <c:marker>
            <c:spPr>
              <a:ln w="19050">
                <a:solidFill>
                  <a:srgbClr val="00A5DF"/>
                </a:solidFill>
                <a:prstDash val="solid"/>
              </a:ln>
            </c:spPr>
          </c:marker>
          <c:dPt>
            <c:idx val="0"/>
            <c:marker>
              <c:symbol val="diamond"/>
              <c:size val="8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8E6-422F-9D8C-C2A68C380606}"/>
              </c:ext>
            </c:extLst>
          </c:dPt>
          <c:dPt>
            <c:idx val="1"/>
            <c:marker>
              <c:symbol val="diamond"/>
              <c:size val="8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8E6-422F-9D8C-C2A68C380606}"/>
              </c:ext>
            </c:extLst>
          </c:dPt>
          <c:dPt>
            <c:idx val="2"/>
            <c:marker>
              <c:symbol val="diamond"/>
              <c:size val="8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8E6-422F-9D8C-C2A68C380606}"/>
              </c:ext>
            </c:extLst>
          </c:dPt>
          <c:dPt>
            <c:idx val="3"/>
            <c:marker>
              <c:symbol val="diamond"/>
              <c:size val="8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8E6-422F-9D8C-C2A68C380606}"/>
              </c:ext>
            </c:extLst>
          </c:dPt>
          <c:dPt>
            <c:idx val="4"/>
            <c:marker>
              <c:symbol val="diamond"/>
              <c:size val="8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98E6-422F-9D8C-C2A68C380606}"/>
              </c:ext>
            </c:extLst>
          </c:dPt>
          <c:dPt>
            <c:idx val="5"/>
            <c:marker>
              <c:symbol val="squar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98E6-422F-9D8C-C2A68C380606}"/>
              </c:ext>
            </c:extLst>
          </c:dPt>
          <c:dPt>
            <c:idx val="6"/>
            <c:marker>
              <c:symbol val="squar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98E6-422F-9D8C-C2A68C380606}"/>
              </c:ext>
            </c:extLst>
          </c:dPt>
          <c:dPt>
            <c:idx val="7"/>
            <c:marker>
              <c:symbol val="squar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98E6-422F-9D8C-C2A68C380606}"/>
              </c:ext>
            </c:extLst>
          </c:dPt>
          <c:dPt>
            <c:idx val="8"/>
            <c:marker>
              <c:symbol val="squar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98E6-422F-9D8C-C2A68C380606}"/>
              </c:ext>
            </c:extLst>
          </c:dPt>
          <c:dPt>
            <c:idx val="9"/>
            <c:marker>
              <c:symbol val="squar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98E6-422F-9D8C-C2A68C380606}"/>
              </c:ext>
            </c:extLst>
          </c:dPt>
          <c:dPt>
            <c:idx val="10"/>
            <c:marker>
              <c:symbol val="triangle"/>
              <c:size val="8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98E6-422F-9D8C-C2A68C380606}"/>
              </c:ext>
            </c:extLst>
          </c:dPt>
          <c:dPt>
            <c:idx val="11"/>
            <c:marker>
              <c:symbol val="triangle"/>
              <c:size val="8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98E6-422F-9D8C-C2A68C380606}"/>
              </c:ext>
            </c:extLst>
          </c:dPt>
          <c:dPt>
            <c:idx val="12"/>
            <c:marker>
              <c:symbol val="triangle"/>
              <c:size val="8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98E6-422F-9D8C-C2A68C380606}"/>
              </c:ext>
            </c:extLst>
          </c:dPt>
          <c:dPt>
            <c:idx val="13"/>
            <c:marker>
              <c:symbol val="triangle"/>
              <c:size val="8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98E6-422F-9D8C-C2A68C380606}"/>
              </c:ext>
            </c:extLst>
          </c:dPt>
          <c:dPt>
            <c:idx val="14"/>
            <c:marker>
              <c:symbol val="triangle"/>
              <c:size val="8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98E6-422F-9D8C-C2A68C380606}"/>
              </c:ext>
            </c:extLst>
          </c:dPt>
          <c:dPt>
            <c:idx val="15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98E6-422F-9D8C-C2A68C380606}"/>
              </c:ext>
            </c:extLst>
          </c:dPt>
          <c:dPt>
            <c:idx val="16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98E6-422F-9D8C-C2A68C380606}"/>
              </c:ext>
            </c:extLst>
          </c:dPt>
          <c:dPt>
            <c:idx val="17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98E6-422F-9D8C-C2A68C380606}"/>
              </c:ext>
            </c:extLst>
          </c:dPt>
          <c:dPt>
            <c:idx val="18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98E6-422F-9D8C-C2A68C380606}"/>
              </c:ext>
            </c:extLst>
          </c:dPt>
          <c:dPt>
            <c:idx val="19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98E6-422F-9D8C-C2A68C380606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98E6-422F-9D8C-C2A68C380606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98E6-422F-9D8C-C2A68C380606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98E6-422F-9D8C-C2A68C380606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98E6-422F-9D8C-C2A68C380606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98E6-422F-9D8C-C2A68C380606}"/>
              </c:ext>
            </c:extLst>
          </c:dPt>
          <c:dPt>
            <c:idx val="25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98E6-422F-9D8C-C2A68C380606}"/>
              </c:ext>
            </c:extLst>
          </c:dPt>
          <c:dPt>
            <c:idx val="26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98E6-422F-9D8C-C2A68C380606}"/>
              </c:ext>
            </c:extLst>
          </c:dPt>
          <c:dPt>
            <c:idx val="27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98E6-422F-9D8C-C2A68C380606}"/>
              </c:ext>
            </c:extLst>
          </c:dPt>
          <c:dPt>
            <c:idx val="28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98E6-422F-9D8C-C2A68C380606}"/>
              </c:ext>
            </c:extLst>
          </c:dPt>
          <c:dPt>
            <c:idx val="29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  <a:prstDash val="solid"/>
                </a:ln>
              </c:spPr>
            </c:marker>
            <c:bubble3D val="0"/>
            <c:spPr>
              <a:ln>
                <a:solidFill>
                  <a:srgbClr val="00A5D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98E6-422F-9D8C-C2A68C380606}"/>
              </c:ext>
            </c:extLst>
          </c:dPt>
          <c:cat>
            <c:multiLvlStrRef>
              <c:f>'C.2 Trust_type'!$A$15:$B$44</c:f>
              <c:multiLvlStrCache>
                <c:ptCount val="30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</c:lvl>
                <c:lvl>
                  <c:pt idx="0">
                    <c:v>Acute Small</c:v>
                  </c:pt>
                  <c:pt idx="5">
                    <c:v>Acute Medium</c:v>
                  </c:pt>
                  <c:pt idx="10">
                    <c:v>Acute Large</c:v>
                  </c:pt>
                  <c:pt idx="15">
                    <c:v>Acute Multiservice</c:v>
                  </c:pt>
                  <c:pt idx="20">
                    <c:v>Acute Specialist</c:v>
                  </c:pt>
                  <c:pt idx="25">
                    <c:v>Acute Teaching</c:v>
                  </c:pt>
                </c:lvl>
              </c:multiLvlStrCache>
            </c:multiLvlStrRef>
          </c:cat>
          <c:val>
            <c:numRef>
              <c:f>'C.2 Trust_type'!$C$15:$C$44</c:f>
              <c:numCache>
                <c:formatCode>0</c:formatCode>
                <c:ptCount val="30"/>
                <c:pt idx="0">
                  <c:v>4413.5577981086899</c:v>
                </c:pt>
                <c:pt idx="1">
                  <c:v>4437.0748319246195</c:v>
                </c:pt>
                <c:pt idx="2">
                  <c:v>4404.720252200781</c:v>
                </c:pt>
                <c:pt idx="3">
                  <c:v>4278.5584266116348</c:v>
                </c:pt>
                <c:pt idx="4">
                  <c:v>4735.0589482541072</c:v>
                </c:pt>
                <c:pt idx="5">
                  <c:v>4739.021568281576</c:v>
                </c:pt>
                <c:pt idx="6">
                  <c:v>4849.5333067731226</c:v>
                </c:pt>
                <c:pt idx="7">
                  <c:v>4985.8353629023186</c:v>
                </c:pt>
                <c:pt idx="8">
                  <c:v>4924.98048420751</c:v>
                </c:pt>
                <c:pt idx="9">
                  <c:v>5050.6485460647018</c:v>
                </c:pt>
                <c:pt idx="10">
                  <c:v>4383.4017783877753</c:v>
                </c:pt>
                <c:pt idx="11">
                  <c:v>4372.1229468694874</c:v>
                </c:pt>
                <c:pt idx="12">
                  <c:v>4445.549505309933</c:v>
                </c:pt>
                <c:pt idx="13">
                  <c:v>4436.7039605270693</c:v>
                </c:pt>
                <c:pt idx="14">
                  <c:v>4688.1381690244816</c:v>
                </c:pt>
                <c:pt idx="15">
                  <c:v>3633.0284590404481</c:v>
                </c:pt>
                <c:pt idx="16">
                  <c:v>3960.8835129451472</c:v>
                </c:pt>
                <c:pt idx="17">
                  <c:v>3847.0634601507918</c:v>
                </c:pt>
                <c:pt idx="18">
                  <c:v>3741.8019179031253</c:v>
                </c:pt>
                <c:pt idx="19">
                  <c:v>4108.3934175396571</c:v>
                </c:pt>
                <c:pt idx="20">
                  <c:v>4974.6242641038552</c:v>
                </c:pt>
                <c:pt idx="21">
                  <c:v>5225.8766334532629</c:v>
                </c:pt>
                <c:pt idx="22">
                  <c:v>5394.6527107515431</c:v>
                </c:pt>
                <c:pt idx="23">
                  <c:v>5210.2995376856416</c:v>
                </c:pt>
                <c:pt idx="24">
                  <c:v>6524.3537918435777</c:v>
                </c:pt>
                <c:pt idx="25">
                  <c:v>4691.3846040345197</c:v>
                </c:pt>
                <c:pt idx="26">
                  <c:v>4674.8008410596376</c:v>
                </c:pt>
                <c:pt idx="27">
                  <c:v>4797.2085938612145</c:v>
                </c:pt>
                <c:pt idx="28">
                  <c:v>4803.7048336760799</c:v>
                </c:pt>
                <c:pt idx="29">
                  <c:v>4931.1656864022461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3C-98E6-422F-9D8C-C2A68C380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670784"/>
        <c:axId val="131672704"/>
      </c:lineChart>
      <c:catAx>
        <c:axId val="131670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Trust Type</a:t>
                </a:r>
              </a:p>
            </c:rich>
          </c:tx>
          <c:layout>
            <c:manualLayout>
              <c:xMode val="edge"/>
              <c:yMode val="edge"/>
              <c:x val="0.49170768908123769"/>
              <c:y val="0.9491945377932339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31672704"/>
        <c:crosses val="autoZero"/>
        <c:auto val="1"/>
        <c:lblAlgn val="ctr"/>
        <c:lblOffset val="100"/>
        <c:noMultiLvlLbl val="0"/>
      </c:catAx>
      <c:valAx>
        <c:axId val="131672704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admissions</a:t>
                </a:r>
              </a:p>
            </c:rich>
          </c:tx>
          <c:layout>
            <c:manualLayout>
              <c:xMode val="edge"/>
              <c:yMode val="edge"/>
              <c:x val="1.4527845036319613E-2"/>
              <c:y val="0.2632113228173409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167078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05518990096612"/>
          <c:y val="3.1832342952586169E-2"/>
          <c:w val="0.89994484472130976"/>
          <c:h val="0.69661289377896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'C.3 Trust_group'!$A$6</c:f>
              <c:strCache>
                <c:ptCount val="1"/>
                <c:pt idx="0">
                  <c:v>Penicillins (excluding inhibitors)</c:v>
                </c:pt>
              </c:strCache>
            </c:strRef>
          </c:tx>
          <c:spPr>
            <a:solidFill>
              <a:srgbClr val="822433"/>
            </a:solidFill>
            <a:ln>
              <a:noFill/>
            </a:ln>
          </c:spPr>
          <c:invertIfNegative val="0"/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Trust_group'!$B$6:$F$6</c:f>
              <c:numCache>
                <c:formatCode>0.0</c:formatCode>
                <c:ptCount val="5"/>
                <c:pt idx="0">
                  <c:v>1149.0506448553911</c:v>
                </c:pt>
                <c:pt idx="1">
                  <c:v>1139.5226880940063</c:v>
                </c:pt>
                <c:pt idx="2">
                  <c:v>1135.1975083129723</c:v>
                </c:pt>
                <c:pt idx="3">
                  <c:v>1108.862459771799</c:v>
                </c:pt>
                <c:pt idx="4">
                  <c:v>1083.1557899549794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1B-4449-A6F5-8DC5D5312B95}"/>
            </c:ext>
          </c:extLst>
        </c:ser>
        <c:ser>
          <c:idx val="3"/>
          <c:order val="1"/>
          <c:tx>
            <c:strRef>
              <c:f>'C.3 Trust_group'!$A$7</c:f>
              <c:strCache>
                <c:ptCount val="1"/>
                <c:pt idx="0">
                  <c:v>Penicillins (inhibitor combinations only)</c:v>
                </c:pt>
              </c:strCache>
            </c:strRef>
          </c:tx>
          <c:spPr>
            <a:solidFill>
              <a:srgbClr val="00549F"/>
            </a:solidFill>
          </c:spPr>
          <c:invertIfNegative val="0"/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Trust_group'!$B$7:$F$7</c:f>
              <c:numCache>
                <c:formatCode>0.0</c:formatCode>
                <c:ptCount val="5"/>
                <c:pt idx="0">
                  <c:v>810.85304412956793</c:v>
                </c:pt>
                <c:pt idx="1">
                  <c:v>787.35724795494571</c:v>
                </c:pt>
                <c:pt idx="2">
                  <c:v>829.66341786226258</c:v>
                </c:pt>
                <c:pt idx="3">
                  <c:v>829.94674369086897</c:v>
                </c:pt>
                <c:pt idx="4">
                  <c:v>907.94288475175017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1B-4449-A6F5-8DC5D5312B95}"/>
            </c:ext>
          </c:extLst>
        </c:ser>
        <c:ser>
          <c:idx val="1"/>
          <c:order val="2"/>
          <c:tx>
            <c:strRef>
              <c:f>'C.3 Trust_group'!$A$8</c:f>
              <c:strCache>
                <c:ptCount val="1"/>
                <c:pt idx="0">
                  <c:v>First and second-generations cephalosporins</c:v>
                </c:pt>
              </c:strCache>
            </c:strRef>
          </c:tx>
          <c:spPr>
            <a:solidFill>
              <a:srgbClr val="A4AEB5"/>
            </a:solidFill>
          </c:spPr>
          <c:invertIfNegative val="0"/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Trust_group'!$B$8:$F$8</c:f>
              <c:numCache>
                <c:formatCode>0.0</c:formatCode>
                <c:ptCount val="5"/>
                <c:pt idx="0">
                  <c:v>90.775685917760711</c:v>
                </c:pt>
                <c:pt idx="1">
                  <c:v>97.108009309160479</c:v>
                </c:pt>
                <c:pt idx="2">
                  <c:v>96.794308216320132</c:v>
                </c:pt>
                <c:pt idx="3">
                  <c:v>93.577012934212689</c:v>
                </c:pt>
                <c:pt idx="4">
                  <c:v>102.59450668526063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1B-4449-A6F5-8DC5D5312B95}"/>
            </c:ext>
          </c:extLst>
        </c:ser>
        <c:ser>
          <c:idx val="4"/>
          <c:order val="3"/>
          <c:tx>
            <c:strRef>
              <c:f>'C.3 Trust_group'!$A$9</c:f>
              <c:strCache>
                <c:ptCount val="1"/>
                <c:pt idx="0">
                  <c:v>Third, fourth and fifth-generations cephalosporins</c:v>
                </c:pt>
              </c:strCache>
            </c:strRef>
          </c:tx>
          <c:spPr>
            <a:solidFill>
              <a:srgbClr val="E9994A"/>
            </a:solidFill>
          </c:spPr>
          <c:invertIfNegative val="0"/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Trust_group'!$B$9:$F$9</c:f>
              <c:numCache>
                <c:formatCode>0.0</c:formatCode>
                <c:ptCount val="5"/>
                <c:pt idx="0">
                  <c:v>79.279475487808668</c:v>
                </c:pt>
                <c:pt idx="1">
                  <c:v>93.60238263438805</c:v>
                </c:pt>
                <c:pt idx="2">
                  <c:v>98.842171301625058</c:v>
                </c:pt>
                <c:pt idx="3">
                  <c:v>95.861641504993713</c:v>
                </c:pt>
                <c:pt idx="4">
                  <c:v>110.35460483182578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1B-4449-A6F5-8DC5D5312B95}"/>
            </c:ext>
          </c:extLst>
        </c:ser>
        <c:ser>
          <c:idx val="5"/>
          <c:order val="4"/>
          <c:tx>
            <c:strRef>
              <c:f>'C.3 Trust_group'!$A$11</c:f>
              <c:strCache>
                <c:ptCount val="1"/>
                <c:pt idx="0">
                  <c:v>Tetracyclines</c:v>
                </c:pt>
              </c:strCache>
            </c:strRef>
          </c:tx>
          <c:spPr>
            <a:solidFill>
              <a:srgbClr val="00A551"/>
            </a:solidFill>
          </c:spPr>
          <c:invertIfNegative val="0"/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Trust_group'!$B$11:$F$11</c:f>
              <c:numCache>
                <c:formatCode>0.0</c:formatCode>
                <c:ptCount val="5"/>
                <c:pt idx="0">
                  <c:v>544.55650502785647</c:v>
                </c:pt>
                <c:pt idx="1">
                  <c:v>571.79290393637348</c:v>
                </c:pt>
                <c:pt idx="2">
                  <c:v>619.25256251183237</c:v>
                </c:pt>
                <c:pt idx="3">
                  <c:v>703.45449047048169</c:v>
                </c:pt>
                <c:pt idx="4">
                  <c:v>718.08277830217048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1B-4449-A6F5-8DC5D5312B95}"/>
            </c:ext>
          </c:extLst>
        </c:ser>
        <c:ser>
          <c:idx val="6"/>
          <c:order val="5"/>
          <c:tx>
            <c:strRef>
              <c:f>'C.3 Trust_group'!$A$12</c:f>
              <c:strCache>
                <c:ptCount val="1"/>
                <c:pt idx="0">
                  <c:v>Macrolides, Lincosamides and Streptogramins</c:v>
                </c:pt>
              </c:strCache>
            </c:strRef>
          </c:tx>
          <c:spPr>
            <a:solidFill>
              <a:srgbClr val="8CB8C6"/>
            </a:solidFill>
            <a:ln>
              <a:noFill/>
            </a:ln>
          </c:spPr>
          <c:invertIfNegative val="0"/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Trust_group'!$B$12:$F$12</c:f>
              <c:numCache>
                <c:formatCode>0.0</c:formatCode>
                <c:ptCount val="5"/>
                <c:pt idx="0">
                  <c:v>674.38117548860555</c:v>
                </c:pt>
                <c:pt idx="1">
                  <c:v>658.06330238437295</c:v>
                </c:pt>
                <c:pt idx="2">
                  <c:v>630.76976078070493</c:v>
                </c:pt>
                <c:pt idx="3">
                  <c:v>573.67361287678523</c:v>
                </c:pt>
                <c:pt idx="4">
                  <c:v>576.23821957282507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1B-4449-A6F5-8DC5D5312B95}"/>
            </c:ext>
          </c:extLst>
        </c:ser>
        <c:ser>
          <c:idx val="7"/>
          <c:order val="6"/>
          <c:tx>
            <c:strRef>
              <c:f>'C.3 Trust_group'!$A$20</c:f>
              <c:strCache>
                <c:ptCount val="1"/>
              </c:strCache>
            </c:strRef>
          </c:tx>
          <c:spPr>
            <a:solidFill>
              <a:srgbClr val="F3CD66"/>
            </a:solidFill>
            <a:ln>
              <a:noFill/>
            </a:ln>
          </c:spPr>
          <c:invertIfNegative val="0"/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Trust_group'!$B$20:$F$20</c:f>
              <c:numCache>
                <c:formatCode>0.0</c:formatCode>
                <c:ptCount val="5"/>
                <c:pt idx="0">
                  <c:v>7.3155122904900054</c:v>
                </c:pt>
                <c:pt idx="1">
                  <c:v>9.4424928370608541</c:v>
                </c:pt>
                <c:pt idx="2">
                  <c:v>10.820599693737677</c:v>
                </c:pt>
                <c:pt idx="3">
                  <c:v>10.818020570759472</c:v>
                </c:pt>
                <c:pt idx="4">
                  <c:v>13.426361964000534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1B-4449-A6F5-8DC5D5312B95}"/>
            </c:ext>
          </c:extLst>
        </c:ser>
        <c:ser>
          <c:idx val="8"/>
          <c:order val="7"/>
          <c:tx>
            <c:strRef>
              <c:f>'C.3 Trust_group'!$A$13</c:f>
              <c:strCache>
                <c:ptCount val="1"/>
                <c:pt idx="0">
                  <c:v>Sulfonamides and Trimethoprim</c:v>
                </c:pt>
              </c:strCache>
            </c:strRef>
          </c:tx>
          <c:invertIfNegative val="0"/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Trust_group'!$B$13:$F$13</c:f>
              <c:numCache>
                <c:formatCode>0.0</c:formatCode>
                <c:ptCount val="5"/>
                <c:pt idx="0">
                  <c:v>273.48224863583528</c:v>
                </c:pt>
                <c:pt idx="1">
                  <c:v>251.8674396334718</c:v>
                </c:pt>
                <c:pt idx="2">
                  <c:v>245.36833737846064</c:v>
                </c:pt>
                <c:pt idx="3">
                  <c:v>241.86103662667665</c:v>
                </c:pt>
                <c:pt idx="4">
                  <c:v>289.31685674777691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D1B-4449-A6F5-8DC5D5312B95}"/>
            </c:ext>
          </c:extLst>
        </c:ser>
        <c:ser>
          <c:idx val="9"/>
          <c:order val="8"/>
          <c:tx>
            <c:strRef>
              <c:f>'C.3 Trust_group'!$A$10</c:f>
              <c:strCache>
                <c:ptCount val="1"/>
                <c:pt idx="0">
                  <c:v>Carabapenems</c:v>
                </c:pt>
              </c:strCache>
            </c:strRef>
          </c:tx>
          <c:invertIfNegative val="0"/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Trust_group'!$B$10:$F$10</c:f>
              <c:numCache>
                <c:formatCode>0.0</c:formatCode>
                <c:ptCount val="5"/>
                <c:pt idx="0">
                  <c:v>72.164947484949153</c:v>
                </c:pt>
                <c:pt idx="1">
                  <c:v>71.816469027849962</c:v>
                </c:pt>
                <c:pt idx="2">
                  <c:v>65.853900710237212</c:v>
                </c:pt>
                <c:pt idx="3">
                  <c:v>63.69130369751565</c:v>
                </c:pt>
                <c:pt idx="4">
                  <c:v>71.544212739645445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1B-4449-A6F5-8DC5D5312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822720"/>
        <c:axId val="131824640"/>
      </c:barChart>
      <c:catAx>
        <c:axId val="131822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1824640"/>
        <c:crosses val="autoZero"/>
        <c:auto val="1"/>
        <c:lblAlgn val="ctr"/>
        <c:lblOffset val="100"/>
        <c:noMultiLvlLbl val="0"/>
      </c:catAx>
      <c:valAx>
        <c:axId val="1318246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admissions</a:t>
                </a:r>
              </a:p>
            </c:rich>
          </c:tx>
          <c:layout>
            <c:manualLayout>
              <c:xMode val="edge"/>
              <c:yMode val="edge"/>
              <c:x val="2.2002200220022001E-3"/>
              <c:y val="0.1933897489537213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1822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925653826412045"/>
          <c:y val="0.84701463885304007"/>
          <c:w val="0.85153980461913459"/>
          <c:h val="0.15298536114695993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192642801093161"/>
          <c:y val="2.9207396372750705E-2"/>
          <c:w val="0.86922775117027906"/>
          <c:h val="0.67748220661606484"/>
        </c:manualLayout>
      </c:layout>
      <c:lineChart>
        <c:grouping val="standard"/>
        <c:varyColors val="0"/>
        <c:ser>
          <c:idx val="3"/>
          <c:order val="0"/>
          <c:tx>
            <c:strRef>
              <c:f>'C.3 Trust_group'!$A$6</c:f>
              <c:strCache>
                <c:ptCount val="1"/>
                <c:pt idx="0">
                  <c:v>Penicillins (excluding inhibitors)</c:v>
                </c:pt>
              </c:strCache>
            </c:strRef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>
                    <a:alpha val="60000"/>
                  </a:srgbClr>
                </a:solidFill>
              </a:ln>
            </c:spPr>
          </c:marker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Trust_group'!$B$6:$F$6</c:f>
              <c:numCache>
                <c:formatCode>0.0</c:formatCode>
                <c:ptCount val="5"/>
                <c:pt idx="0">
                  <c:v>1149.0506448553911</c:v>
                </c:pt>
                <c:pt idx="1">
                  <c:v>1139.5226880940063</c:v>
                </c:pt>
                <c:pt idx="2">
                  <c:v>1135.1975083129723</c:v>
                </c:pt>
                <c:pt idx="3">
                  <c:v>1108.862459771799</c:v>
                </c:pt>
                <c:pt idx="4">
                  <c:v>1083.1557899549794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64-49A5-AEB7-783374EC0877}"/>
            </c:ext>
          </c:extLst>
        </c:ser>
        <c:ser>
          <c:idx val="0"/>
          <c:order val="1"/>
          <c:tx>
            <c:strRef>
              <c:f>'C.3 Trust_group'!$A$7</c:f>
              <c:strCache>
                <c:ptCount val="1"/>
                <c:pt idx="0">
                  <c:v>Penicillins (inhibitor combinations only)</c:v>
                </c:pt>
              </c:strCache>
            </c:strRef>
          </c:tx>
          <c:spPr>
            <a:ln>
              <a:solidFill>
                <a:srgbClr val="822433"/>
              </a:solidFill>
            </a:ln>
          </c:spPr>
          <c:marker>
            <c:symbol val="x"/>
            <c:size val="7"/>
            <c:spPr>
              <a:solidFill>
                <a:srgbClr val="822433"/>
              </a:solidFill>
              <a:ln>
                <a:solidFill>
                  <a:srgbClr val="822433"/>
                </a:solidFill>
              </a:ln>
            </c:spPr>
          </c:marker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Trust_group'!$B$7:$F$7</c:f>
              <c:numCache>
                <c:formatCode>0.0</c:formatCode>
                <c:ptCount val="5"/>
                <c:pt idx="0">
                  <c:v>810.85304412956793</c:v>
                </c:pt>
                <c:pt idx="1">
                  <c:v>787.35724795494571</c:v>
                </c:pt>
                <c:pt idx="2">
                  <c:v>829.66341786226258</c:v>
                </c:pt>
                <c:pt idx="3">
                  <c:v>829.94674369086897</c:v>
                </c:pt>
                <c:pt idx="4">
                  <c:v>907.94288475175017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64-49A5-AEB7-783374EC0877}"/>
            </c:ext>
          </c:extLst>
        </c:ser>
        <c:ser>
          <c:idx val="4"/>
          <c:order val="2"/>
          <c:tx>
            <c:strRef>
              <c:f>'C.3 Trust_group'!$A$8</c:f>
              <c:strCache>
                <c:ptCount val="1"/>
                <c:pt idx="0">
                  <c:v>First and second-generations cephalosporins</c:v>
                </c:pt>
              </c:strCache>
            </c:strRef>
          </c:tx>
          <c:spPr>
            <a:ln>
              <a:solidFill>
                <a:srgbClr val="335291"/>
              </a:solidFill>
            </a:ln>
          </c:spPr>
          <c:marker>
            <c:symbol val="triangle"/>
            <c:size val="7"/>
            <c:spPr>
              <a:solidFill>
                <a:srgbClr val="335291"/>
              </a:solidFill>
              <a:ln>
                <a:solidFill>
                  <a:srgbClr val="335291"/>
                </a:solidFill>
              </a:ln>
            </c:spPr>
          </c:marker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Trust_group'!$B$8:$F$8</c:f>
              <c:numCache>
                <c:formatCode>0.0</c:formatCode>
                <c:ptCount val="5"/>
                <c:pt idx="0">
                  <c:v>90.775685917760711</c:v>
                </c:pt>
                <c:pt idx="1">
                  <c:v>97.108009309160479</c:v>
                </c:pt>
                <c:pt idx="2">
                  <c:v>96.794308216320132</c:v>
                </c:pt>
                <c:pt idx="3">
                  <c:v>93.577012934212689</c:v>
                </c:pt>
                <c:pt idx="4">
                  <c:v>102.59450668526063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64-49A5-AEB7-783374EC0877}"/>
            </c:ext>
          </c:extLst>
        </c:ser>
        <c:ser>
          <c:idx val="5"/>
          <c:order val="3"/>
          <c:tx>
            <c:strRef>
              <c:f>'C.3 Trust_group'!$A$9</c:f>
              <c:strCache>
                <c:ptCount val="1"/>
                <c:pt idx="0">
                  <c:v>Third, fourth and fifth-generations cephalosporins</c:v>
                </c:pt>
              </c:strCache>
            </c:strRef>
          </c:tx>
          <c:spPr>
            <a:ln>
              <a:solidFill>
                <a:srgbClr val="A4AEB5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A4AEB5"/>
                </a:solidFill>
              </a:ln>
            </c:spPr>
          </c:marker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Trust_group'!$B$9:$F$9</c:f>
              <c:numCache>
                <c:formatCode>0.0</c:formatCode>
                <c:ptCount val="5"/>
                <c:pt idx="0">
                  <c:v>79.279475487808668</c:v>
                </c:pt>
                <c:pt idx="1">
                  <c:v>93.60238263438805</c:v>
                </c:pt>
                <c:pt idx="2">
                  <c:v>98.842171301625058</c:v>
                </c:pt>
                <c:pt idx="3">
                  <c:v>95.861641504993713</c:v>
                </c:pt>
                <c:pt idx="4">
                  <c:v>110.35460483182578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64-49A5-AEB7-783374EC0877}"/>
            </c:ext>
          </c:extLst>
        </c:ser>
        <c:ser>
          <c:idx val="6"/>
          <c:order val="4"/>
          <c:tx>
            <c:strRef>
              <c:f>'C.3 Trust_group'!$A$10</c:f>
              <c:strCache>
                <c:ptCount val="1"/>
                <c:pt idx="0">
                  <c:v>Carabapenems</c:v>
                </c:pt>
              </c:strCache>
            </c:strRef>
          </c:tx>
          <c:spPr>
            <a:ln>
              <a:solidFill>
                <a:srgbClr val="E99949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E99949"/>
                </a:solidFill>
              </a:ln>
            </c:spPr>
          </c:marker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Trust_group'!$B$10:$F$10</c:f>
              <c:numCache>
                <c:formatCode>0.0</c:formatCode>
                <c:ptCount val="5"/>
                <c:pt idx="0">
                  <c:v>72.164947484949153</c:v>
                </c:pt>
                <c:pt idx="1">
                  <c:v>71.816469027849962</c:v>
                </c:pt>
                <c:pt idx="2">
                  <c:v>65.853900710237212</c:v>
                </c:pt>
                <c:pt idx="3">
                  <c:v>63.69130369751565</c:v>
                </c:pt>
                <c:pt idx="4">
                  <c:v>71.544212739645445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F64-49A5-AEB7-783374EC0877}"/>
            </c:ext>
          </c:extLst>
        </c:ser>
        <c:ser>
          <c:idx val="7"/>
          <c:order val="5"/>
          <c:tx>
            <c:strRef>
              <c:f>'C.3 Trust_group'!$A$11</c:f>
              <c:strCache>
                <c:ptCount val="1"/>
                <c:pt idx="0">
                  <c:v>Tetracyclines</c:v>
                </c:pt>
              </c:strCache>
            </c:strRef>
          </c:tx>
          <c:spPr>
            <a:ln>
              <a:solidFill>
                <a:srgbClr val="00A551"/>
              </a:solidFill>
            </a:ln>
          </c:spPr>
          <c:marker>
            <c:symbol val="circle"/>
            <c:size val="7"/>
            <c:spPr>
              <a:solidFill>
                <a:srgbClr val="00A551"/>
              </a:solidFill>
              <a:ln>
                <a:solidFill>
                  <a:srgbClr val="00A551"/>
                </a:solidFill>
              </a:ln>
            </c:spPr>
          </c:marker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Trust_group'!$B$11:$F$11</c:f>
              <c:numCache>
                <c:formatCode>0.0</c:formatCode>
                <c:ptCount val="5"/>
                <c:pt idx="0">
                  <c:v>544.55650502785647</c:v>
                </c:pt>
                <c:pt idx="1">
                  <c:v>571.79290393637348</c:v>
                </c:pt>
                <c:pt idx="2">
                  <c:v>619.25256251183237</c:v>
                </c:pt>
                <c:pt idx="3">
                  <c:v>703.45449047048169</c:v>
                </c:pt>
                <c:pt idx="4">
                  <c:v>718.08277830217048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F64-49A5-AEB7-783374EC0877}"/>
            </c:ext>
          </c:extLst>
        </c:ser>
        <c:ser>
          <c:idx val="1"/>
          <c:order val="6"/>
          <c:tx>
            <c:strRef>
              <c:f>'C.3 Trust_group'!$A$12</c:f>
              <c:strCache>
                <c:ptCount val="1"/>
                <c:pt idx="0">
                  <c:v>Macrolides, Lincosamides and Streptogramins</c:v>
                </c:pt>
              </c:strCache>
            </c:strRef>
          </c:tx>
          <c:spPr>
            <a:ln>
              <a:solidFill>
                <a:srgbClr val="8CB8C6"/>
              </a:solidFill>
            </a:ln>
          </c:spPr>
          <c:marker>
            <c:symbol val="plus"/>
            <c:size val="7"/>
            <c:spPr>
              <a:noFill/>
              <a:ln>
                <a:solidFill>
                  <a:srgbClr val="8CB8C6"/>
                </a:solidFill>
              </a:ln>
            </c:spPr>
          </c:marker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Trust_group'!$B$12:$F$12</c:f>
              <c:numCache>
                <c:formatCode>0.0</c:formatCode>
                <c:ptCount val="5"/>
                <c:pt idx="0">
                  <c:v>674.38117548860555</c:v>
                </c:pt>
                <c:pt idx="1">
                  <c:v>658.06330238437295</c:v>
                </c:pt>
                <c:pt idx="2">
                  <c:v>630.76976078070493</c:v>
                </c:pt>
                <c:pt idx="3">
                  <c:v>573.67361287678523</c:v>
                </c:pt>
                <c:pt idx="4">
                  <c:v>576.23821957282507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F64-49A5-AEB7-783374EC0877}"/>
            </c:ext>
          </c:extLst>
        </c:ser>
        <c:ser>
          <c:idx val="2"/>
          <c:order val="7"/>
          <c:tx>
            <c:strRef>
              <c:f>'C.3 Trust_group'!$A$13</c:f>
              <c:strCache>
                <c:ptCount val="1"/>
                <c:pt idx="0">
                  <c:v>Sulfonamides and Trimethoprim</c:v>
                </c:pt>
              </c:strCache>
            </c:strRef>
          </c:tx>
          <c:spPr>
            <a:ln>
              <a:solidFill>
                <a:srgbClr val="F3CD66"/>
              </a:solidFill>
            </a:ln>
          </c:spPr>
          <c:marker>
            <c:symbol val="dash"/>
            <c:size val="7"/>
            <c:spPr>
              <a:noFill/>
              <a:ln>
                <a:solidFill>
                  <a:srgbClr val="F3CD66"/>
                </a:solidFill>
              </a:ln>
            </c:spPr>
          </c:marker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Trust_group'!$B$13:$F$13</c:f>
              <c:numCache>
                <c:formatCode>0.0</c:formatCode>
                <c:ptCount val="5"/>
                <c:pt idx="0">
                  <c:v>273.48224863583528</c:v>
                </c:pt>
                <c:pt idx="1">
                  <c:v>251.8674396334718</c:v>
                </c:pt>
                <c:pt idx="2">
                  <c:v>245.36833737846064</c:v>
                </c:pt>
                <c:pt idx="3">
                  <c:v>241.86103662667665</c:v>
                </c:pt>
                <c:pt idx="4">
                  <c:v>289.31685674777691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F64-49A5-AEB7-783374EC0877}"/>
            </c:ext>
          </c:extLst>
        </c:ser>
        <c:ser>
          <c:idx val="8"/>
          <c:order val="8"/>
          <c:tx>
            <c:strRef>
              <c:f>'C.3 Trust_group'!$A$14</c:f>
              <c:strCache>
                <c:ptCount val="1"/>
                <c:pt idx="0">
                  <c:v>Quinolone</c:v>
                </c:pt>
              </c:strCache>
            </c:strRef>
          </c:tx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Trust_group'!$B$14:$F$14</c:f>
              <c:numCache>
                <c:formatCode>0.0</c:formatCode>
                <c:ptCount val="5"/>
                <c:pt idx="0">
                  <c:v>279.43760652268247</c:v>
                </c:pt>
                <c:pt idx="1">
                  <c:v>291.4654002560801</c:v>
                </c:pt>
                <c:pt idx="2">
                  <c:v>315.69623903966567</c:v>
                </c:pt>
                <c:pt idx="3">
                  <c:v>294.01381758754042</c:v>
                </c:pt>
                <c:pt idx="4">
                  <c:v>316.33826227416466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D5-454B-AFEC-C3E0C8FC19BC}"/>
            </c:ext>
          </c:extLst>
        </c:ser>
        <c:ser>
          <c:idx val="9"/>
          <c:order val="9"/>
          <c:tx>
            <c:strRef>
              <c:f>'C.3 Trust_group'!$A$15</c:f>
              <c:strCache>
                <c:ptCount val="1"/>
                <c:pt idx="0">
                  <c:v>Anti-Clostridioides difficile agents</c:v>
                </c:pt>
              </c:strCache>
            </c:strRef>
          </c:tx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Trust_group'!$B$15:$F$15</c:f>
              <c:numCache>
                <c:formatCode>0.0</c:formatCode>
                <c:ptCount val="5"/>
                <c:pt idx="0">
                  <c:v>3.8147510824892379</c:v>
                </c:pt>
                <c:pt idx="1">
                  <c:v>3.9582447591528762</c:v>
                </c:pt>
                <c:pt idx="2">
                  <c:v>4.1259112602783716</c:v>
                </c:pt>
                <c:pt idx="3">
                  <c:v>4.3718583695663256</c:v>
                </c:pt>
                <c:pt idx="4">
                  <c:v>5.4165853613048967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D5-454B-AFEC-C3E0C8FC19BC}"/>
            </c:ext>
          </c:extLst>
        </c:ser>
        <c:ser>
          <c:idx val="10"/>
          <c:order val="10"/>
          <c:tx>
            <c:strRef>
              <c:f>'C.3 Trust_group'!$A$16</c:f>
              <c:strCache>
                <c:ptCount val="1"/>
                <c:pt idx="0">
                  <c:v>Oral Metronidazole</c:v>
                </c:pt>
              </c:strCache>
            </c:strRef>
          </c:tx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Trust_group'!$B$16:$F$16</c:f>
              <c:numCache>
                <c:formatCode>0.0</c:formatCode>
                <c:ptCount val="5"/>
                <c:pt idx="0">
                  <c:v>125.09805087036511</c:v>
                </c:pt>
                <c:pt idx="1">
                  <c:v>122.53314599033183</c:v>
                </c:pt>
                <c:pt idx="2">
                  <c:v>117.08167280243651</c:v>
                </c:pt>
                <c:pt idx="3">
                  <c:v>113.7958785333667</c:v>
                </c:pt>
                <c:pt idx="4">
                  <c:v>115.66576584802533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D5-454B-AFEC-C3E0C8FC19BC}"/>
            </c:ext>
          </c:extLst>
        </c:ser>
        <c:ser>
          <c:idx val="11"/>
          <c:order val="11"/>
          <c:tx>
            <c:strRef>
              <c:f>'C.3 Trust_group'!$A$17</c:f>
              <c:strCache>
                <c:ptCount val="1"/>
                <c:pt idx="0">
                  <c:v>Other antibacterials</c:v>
                </c:pt>
              </c:strCache>
            </c:strRef>
          </c:tx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Trust_group'!$B$17:$F$17</c:f>
              <c:numCache>
                <c:formatCode>0.0</c:formatCode>
                <c:ptCount val="5"/>
                <c:pt idx="0">
                  <c:v>330.10566387006475</c:v>
                </c:pt>
                <c:pt idx="1">
                  <c:v>361.49442059341527</c:v>
                </c:pt>
                <c:pt idx="2">
                  <c:v>381.5480815395822</c:v>
                </c:pt>
                <c:pt idx="3">
                  <c:v>387.19232872194516</c:v>
                </c:pt>
                <c:pt idx="4">
                  <c:v>425.82118360062674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D5-454B-AFEC-C3E0C8FC19BC}"/>
            </c:ext>
          </c:extLst>
        </c:ser>
        <c:ser>
          <c:idx val="12"/>
          <c:order val="12"/>
          <c:tx>
            <c:strRef>
              <c:f>'C.3 Trust_group'!$A$18</c:f>
              <c:strCache>
                <c:ptCount val="1"/>
                <c:pt idx="0">
                  <c:v>Aminoglycosides</c:v>
                </c:pt>
              </c:strCache>
            </c:strRef>
          </c:tx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Trust_group'!$B$18:$F$18</c:f>
              <c:numCache>
                <c:formatCode>0.0</c:formatCode>
                <c:ptCount val="5"/>
                <c:pt idx="0">
                  <c:v>143.15979516874404</c:v>
                </c:pt>
                <c:pt idx="1">
                  <c:v>152.78417085172578</c:v>
                </c:pt>
                <c:pt idx="2">
                  <c:v>155.49598694266206</c:v>
                </c:pt>
                <c:pt idx="3">
                  <c:v>151.18917018140201</c:v>
                </c:pt>
                <c:pt idx="4">
                  <c:v>161.4946671439715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FD5-454B-AFEC-C3E0C8FC19BC}"/>
            </c:ext>
          </c:extLst>
        </c:ser>
        <c:ser>
          <c:idx val="13"/>
          <c:order val="13"/>
          <c:tx>
            <c:strRef>
              <c:f>'C.3 Trust_group'!$A$19</c:f>
              <c:strCache>
                <c:ptCount val="1"/>
                <c:pt idx="0">
                  <c:v>Amphenicols</c:v>
                </c:pt>
              </c:strCache>
            </c:strRef>
          </c:tx>
          <c:cat>
            <c:numRef>
              <c:f>'C.3 Trust_group'!$B$5:$F$5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'C.3 Trust_group'!$B$19:$F$19</c:f>
              <c:numCache>
                <c:formatCode>0.0</c:formatCode>
                <c:ptCount val="5"/>
                <c:pt idx="0">
                  <c:v>2.3664113004633691</c:v>
                </c:pt>
                <c:pt idx="1">
                  <c:v>2.2851844688357232</c:v>
                </c:pt>
                <c:pt idx="2">
                  <c:v>1.3551242365501821</c:v>
                </c:pt>
                <c:pt idx="3">
                  <c:v>1.2385391393063401</c:v>
                </c:pt>
                <c:pt idx="4">
                  <c:v>1.1846223116008332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FD5-454B-AFEC-C3E0C8FC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756416"/>
        <c:axId val="131758720"/>
      </c:lineChart>
      <c:catAx>
        <c:axId val="131756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1758720"/>
        <c:crosses val="autoZero"/>
        <c:auto val="1"/>
        <c:lblAlgn val="ctr"/>
        <c:lblOffset val="100"/>
        <c:noMultiLvlLbl val="0"/>
      </c:catAx>
      <c:valAx>
        <c:axId val="1317587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</a:t>
                </a:r>
                <a:r>
                  <a:rPr lang="en-GB" baseline="0"/>
                  <a:t> per 1,000 admissions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4.3884785020429145E-3"/>
              <c:y val="0.1540853109668911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1756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1468669893931911"/>
          <c:w val="1"/>
          <c:h val="0.1647701760370222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'A.1 Total_setting'!$A$6</c:f>
              <c:strCache>
                <c:ptCount val="1"/>
                <c:pt idx="0">
                  <c:v>General Practice</c:v>
                </c:pt>
              </c:strCache>
            </c:strRef>
          </c:tx>
          <c:spPr>
            <a:solidFill>
              <a:srgbClr val="00B092"/>
            </a:solidFill>
            <a:ln>
              <a:noFill/>
            </a:ln>
            <a:effectLst/>
          </c:spPr>
          <c:invertIfNegative val="0"/>
          <c:cat>
            <c:numRef>
              <c:f>'A.1 Total_setting'!$B$5:$F$5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 Total_setting'!$B$6:$F$6</c:f>
              <c:numCache>
                <c:formatCode>0.000</c:formatCode>
                <c:ptCount val="5"/>
                <c:pt idx="0">
                  <c:v>14.342446275057121</c:v>
                </c:pt>
                <c:pt idx="1">
                  <c:v>13.857847046815252</c:v>
                </c:pt>
                <c:pt idx="2">
                  <c:v>13.207671206189898</c:v>
                </c:pt>
                <c:pt idx="3">
                  <c:v>12.854910846726343</c:v>
                </c:pt>
                <c:pt idx="4">
                  <c:v>11.65016669627204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3F-45FA-8492-382A7A97C9C8}"/>
            </c:ext>
          </c:extLst>
        </c:ser>
        <c:ser>
          <c:idx val="3"/>
          <c:order val="1"/>
          <c:tx>
            <c:strRef>
              <c:f>'A.1 Total_setting'!$A$9</c:f>
              <c:strCache>
                <c:ptCount val="1"/>
                <c:pt idx="0">
                  <c:v>Hospital Inpatient</c:v>
                </c:pt>
              </c:strCache>
            </c:strRef>
          </c:tx>
          <c:spPr>
            <a:pattFill prst="pct90">
              <a:fgClr>
                <a:srgbClr val="822433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'A.1 Total_setting'!$B$5:$F$5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 Total_setting'!$B$9:$F$9</c:f>
              <c:numCache>
                <c:formatCode>0.000</c:formatCode>
                <c:ptCount val="5"/>
                <c:pt idx="0">
                  <c:v>2.1654019361301868</c:v>
                </c:pt>
                <c:pt idx="1">
                  <c:v>2.2053275977013982</c:v>
                </c:pt>
                <c:pt idx="2">
                  <c:v>2.3308097248433368</c:v>
                </c:pt>
                <c:pt idx="3">
                  <c:v>2.3980955299927169</c:v>
                </c:pt>
                <c:pt idx="4">
                  <c:v>2.0547733398059504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3F-45FA-8492-382A7A97C9C8}"/>
            </c:ext>
          </c:extLst>
        </c:ser>
        <c:ser>
          <c:idx val="4"/>
          <c:order val="2"/>
          <c:tx>
            <c:strRef>
              <c:f>'A.1 Total_setting'!$A$10</c:f>
              <c:strCache>
                <c:ptCount val="1"/>
                <c:pt idx="0">
                  <c:v>Hospital Outpatient</c:v>
                </c:pt>
              </c:strCache>
            </c:strRef>
          </c:tx>
          <c:spPr>
            <a:pattFill prst="narHorz">
              <a:fgClr>
                <a:srgbClr val="00549F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'A.1 Total_setting'!$B$5:$F$5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 Total_setting'!$B$10:$F$10</c:f>
              <c:numCache>
                <c:formatCode>0.000</c:formatCode>
                <c:ptCount val="5"/>
                <c:pt idx="0">
                  <c:v>1.3910691796666625</c:v>
                </c:pt>
                <c:pt idx="1">
                  <c:v>1.3876663368806113</c:v>
                </c:pt>
                <c:pt idx="2">
                  <c:v>1.3805457603617088</c:v>
                </c:pt>
                <c:pt idx="3">
                  <c:v>1.3794727737294816</c:v>
                </c:pt>
                <c:pt idx="4">
                  <c:v>1.0138203231647642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3F-45FA-8492-382A7A97C9C8}"/>
            </c:ext>
          </c:extLst>
        </c:ser>
        <c:ser>
          <c:idx val="2"/>
          <c:order val="3"/>
          <c:tx>
            <c:strRef>
              <c:f>'A.1 Total_setting'!$A$8</c:f>
              <c:strCache>
                <c:ptCount val="1"/>
                <c:pt idx="0">
                  <c:v>Dentist</c:v>
                </c:pt>
              </c:strCache>
            </c:strRef>
          </c:tx>
          <c:spPr>
            <a:pattFill prst="pct50">
              <a:fgClr>
                <a:srgbClr val="A4AEB5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'A.1 Total_setting'!$B$5:$F$5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 Total_setting'!$B$8:$F$8</c:f>
              <c:numCache>
                <c:formatCode>0.000</c:formatCode>
                <c:ptCount val="5"/>
                <c:pt idx="0">
                  <c:v>0.72102801522123627</c:v>
                </c:pt>
                <c:pt idx="1">
                  <c:v>0.68256227769597899</c:v>
                </c:pt>
                <c:pt idx="2">
                  <c:v>0.64004441468568984</c:v>
                </c:pt>
                <c:pt idx="3">
                  <c:v>0.61099022151756799</c:v>
                </c:pt>
                <c:pt idx="4">
                  <c:v>0.74589658880722709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3F-45FA-8492-382A7A97C9C8}"/>
            </c:ext>
          </c:extLst>
        </c:ser>
        <c:ser>
          <c:idx val="1"/>
          <c:order val="4"/>
          <c:tx>
            <c:strRef>
              <c:f>'A.1 Total_setting'!$A$7</c:f>
              <c:strCache>
                <c:ptCount val="1"/>
                <c:pt idx="0">
                  <c:v>Other Community</c:v>
                </c:pt>
              </c:strCache>
            </c:strRef>
          </c:tx>
          <c:spPr>
            <a:pattFill prst="wdDnDiag">
              <a:fgClr>
                <a:srgbClr val="E99949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'A.1 Total_setting'!$B$5:$F$5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 Total_setting'!$B$7:$F$7</c:f>
              <c:numCache>
                <c:formatCode>0.000</c:formatCode>
                <c:ptCount val="5"/>
                <c:pt idx="0">
                  <c:v>0.64659310218146171</c:v>
                </c:pt>
                <c:pt idx="1">
                  <c:v>0.67788418956761642</c:v>
                </c:pt>
                <c:pt idx="2">
                  <c:v>0.7190253890545395</c:v>
                </c:pt>
                <c:pt idx="3">
                  <c:v>0.75145180763652952</c:v>
                </c:pt>
                <c:pt idx="4">
                  <c:v>0.56835206578908215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3F-45FA-8492-382A7A97C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8129760"/>
        <c:axId val="598132056"/>
      </c:barChart>
      <c:catAx>
        <c:axId val="598129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8132056"/>
        <c:crosses val="autoZero"/>
        <c:auto val="1"/>
        <c:lblAlgn val="ctr"/>
        <c:lblOffset val="100"/>
        <c:noMultiLvlLbl val="0"/>
      </c:catAx>
      <c:valAx>
        <c:axId val="598132056"/>
        <c:scaling>
          <c:orientation val="minMax"/>
          <c:max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DDD per 1,000 inhabitants per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812976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123806833562845"/>
          <c:y val="2.9207396372750705E-2"/>
          <c:w val="0.86991608111766294"/>
          <c:h val="0.75940703104137652"/>
        </c:manualLayout>
      </c:layout>
      <c:lineChart>
        <c:grouping val="standard"/>
        <c:varyColors val="0"/>
        <c:ser>
          <c:idx val="3"/>
          <c:order val="0"/>
          <c:tx>
            <c:strRef>
              <c:f>'C.4 Colistin_route'!$A$6</c:f>
              <c:strCache>
                <c:ptCount val="1"/>
                <c:pt idx="0">
                  <c:v>Colistin</c:v>
                </c:pt>
              </c:strCache>
            </c:strRef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>
                    <a:alpha val="60000"/>
                  </a:srgbClr>
                </a:solidFill>
              </a:ln>
            </c:spPr>
          </c:marker>
          <c:cat>
            <c:numRef>
              <c:f>'C.4 Colistin_route'!$B$5:$F$5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'C.4 Colistin_route'!$B$6:$F$6</c:f>
              <c:numCache>
                <c:formatCode>0.000</c:formatCode>
                <c:ptCount val="5"/>
                <c:pt idx="0">
                  <c:v>17.592936822189586</c:v>
                </c:pt>
                <c:pt idx="1">
                  <c:v>21.413399603912694</c:v>
                </c:pt>
                <c:pt idx="2">
                  <c:v>23.836984303496138</c:v>
                </c:pt>
                <c:pt idx="3">
                  <c:v>24.850661274143931</c:v>
                </c:pt>
                <c:pt idx="4">
                  <c:v>31.961674303111067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9D-4CD5-9D16-DB31C6C070C3}"/>
            </c:ext>
          </c:extLst>
        </c:ser>
        <c:ser>
          <c:idx val="0"/>
          <c:order val="1"/>
          <c:tx>
            <c:strRef>
              <c:f>'C.4 Colistin_route'!$A$7</c:f>
              <c:strCache>
                <c:ptCount val="1"/>
                <c:pt idx="0">
                  <c:v>Parenteral</c:v>
                </c:pt>
              </c:strCache>
            </c:strRef>
          </c:tx>
          <c:spPr>
            <a:ln>
              <a:solidFill>
                <a:srgbClr val="822433"/>
              </a:solidFill>
            </a:ln>
          </c:spPr>
          <c:marker>
            <c:symbol val="x"/>
            <c:size val="7"/>
            <c:spPr>
              <a:solidFill>
                <a:srgbClr val="822433"/>
              </a:solidFill>
              <a:ln>
                <a:solidFill>
                  <a:srgbClr val="822433"/>
                </a:solidFill>
              </a:ln>
            </c:spPr>
          </c:marker>
          <c:cat>
            <c:numRef>
              <c:f>'C.4 Colistin_route'!$B$5:$F$5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'C.4 Colistin_route'!$B$7:$F$7</c:f>
              <c:numCache>
                <c:formatCode>0.000</c:formatCode>
                <c:ptCount val="5"/>
                <c:pt idx="0">
                  <c:v>8.5012186077419756</c:v>
                </c:pt>
                <c:pt idx="1">
                  <c:v>9.4492598993965657</c:v>
                </c:pt>
                <c:pt idx="2">
                  <c:v>10.75272812579351</c:v>
                </c:pt>
                <c:pt idx="3">
                  <c:v>11.292287230826332</c:v>
                </c:pt>
                <c:pt idx="4">
                  <c:v>13.55364623265632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9D-4CD5-9D16-DB31C6C070C3}"/>
            </c:ext>
          </c:extLst>
        </c:ser>
        <c:ser>
          <c:idx val="4"/>
          <c:order val="2"/>
          <c:tx>
            <c:strRef>
              <c:f>'C.4 Colistin_route'!$A$8</c:f>
              <c:strCache>
                <c:ptCount val="1"/>
                <c:pt idx="0">
                  <c:v>Inhaled</c:v>
                </c:pt>
              </c:strCache>
            </c:strRef>
          </c:tx>
          <c:spPr>
            <a:ln>
              <a:solidFill>
                <a:srgbClr val="335291"/>
              </a:solidFill>
            </a:ln>
          </c:spPr>
          <c:marker>
            <c:symbol val="triangle"/>
            <c:size val="7"/>
            <c:spPr>
              <a:solidFill>
                <a:srgbClr val="335291"/>
              </a:solidFill>
              <a:ln>
                <a:solidFill>
                  <a:srgbClr val="335291"/>
                </a:solidFill>
              </a:ln>
            </c:spPr>
          </c:marker>
          <c:cat>
            <c:numRef>
              <c:f>'C.4 Colistin_route'!$B$5:$F$5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'C.4 Colistin_route'!$B$8:$F$8</c:f>
              <c:numCache>
                <c:formatCode>0.000</c:formatCode>
                <c:ptCount val="5"/>
                <c:pt idx="0">
                  <c:v>9.0917182144476101</c:v>
                </c:pt>
                <c:pt idx="1">
                  <c:v>11.964139704516128</c:v>
                </c:pt>
                <c:pt idx="2">
                  <c:v>13.084256177702628</c:v>
                </c:pt>
                <c:pt idx="3">
                  <c:v>13.558374043317599</c:v>
                </c:pt>
                <c:pt idx="4">
                  <c:v>18.408028070454748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9D-4CD5-9D16-DB31C6C07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272512"/>
        <c:axId val="132274816"/>
      </c:lineChart>
      <c:catAx>
        <c:axId val="132272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2274816"/>
        <c:crosses val="autoZero"/>
        <c:auto val="1"/>
        <c:lblAlgn val="ctr"/>
        <c:lblOffset val="100"/>
        <c:noMultiLvlLbl val="0"/>
      </c:catAx>
      <c:valAx>
        <c:axId val="1322748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admissions</a:t>
                </a:r>
              </a:p>
            </c:rich>
          </c:tx>
          <c:layout>
            <c:manualLayout>
              <c:xMode val="edge"/>
              <c:yMode val="edge"/>
              <c:x val="5.2822993538363758E-3"/>
              <c:y val="0.1272787661881711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322725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123806833562845"/>
          <c:y val="2.9207396372750705E-2"/>
          <c:w val="0.86991608111766294"/>
          <c:h val="0.72582500881419676"/>
        </c:manualLayout>
      </c:layout>
      <c:lineChart>
        <c:grouping val="standard"/>
        <c:varyColors val="0"/>
        <c:ser>
          <c:idx val="3"/>
          <c:order val="0"/>
          <c:tx>
            <c:v>Total colistin</c:v>
          </c:tx>
          <c:spPr>
            <a:ln>
              <a:solidFill>
                <a:srgbClr val="00A5DF"/>
              </a:solidFill>
            </a:ln>
          </c:spPr>
          <c:marker>
            <c:symbol val="diamond"/>
            <c:size val="8"/>
            <c:spPr>
              <a:solidFill>
                <a:srgbClr val="00A5DF"/>
              </a:solidFill>
              <a:ln w="19050">
                <a:solidFill>
                  <a:srgbClr val="00A5DF"/>
                </a:solidFill>
              </a:ln>
            </c:spPr>
          </c:marker>
          <c:cat>
            <c:numRef>
              <c:f>'C.4 Colistin_route'!$B$5:$F$5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'C.4 Colistin_route'!$B$6:$F$6</c:f>
              <c:numCache>
                <c:formatCode>0.000</c:formatCode>
                <c:ptCount val="5"/>
                <c:pt idx="0">
                  <c:v>17.592936822189586</c:v>
                </c:pt>
                <c:pt idx="1">
                  <c:v>21.413399603912694</c:v>
                </c:pt>
                <c:pt idx="2">
                  <c:v>23.836984303496138</c:v>
                </c:pt>
                <c:pt idx="3">
                  <c:v>24.850661274143931</c:v>
                </c:pt>
                <c:pt idx="4">
                  <c:v>31.961674303111067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CF-4EA5-BBFC-39EC622B25DE}"/>
            </c:ext>
          </c:extLst>
        </c:ser>
        <c:ser>
          <c:idx val="0"/>
          <c:order val="1"/>
          <c:tx>
            <c:strRef>
              <c:f>'C.4 Colistin_route'!$A$7</c:f>
              <c:strCache>
                <c:ptCount val="1"/>
                <c:pt idx="0">
                  <c:v>Parenteral</c:v>
                </c:pt>
              </c:strCache>
            </c:strRef>
          </c:tx>
          <c:spPr>
            <a:ln>
              <a:solidFill>
                <a:srgbClr val="00A5DF"/>
              </a:solidFill>
              <a:prstDash val="lgDash"/>
            </a:ln>
          </c:spPr>
          <c:marker>
            <c:symbol val="x"/>
            <c:size val="8"/>
            <c:spPr>
              <a:solidFill>
                <a:srgbClr val="00A5DF"/>
              </a:solidFill>
              <a:ln>
                <a:solidFill>
                  <a:srgbClr val="00A5DF"/>
                </a:solidFill>
                <a:prstDash val="solid"/>
              </a:ln>
            </c:spPr>
          </c:marker>
          <c:cat>
            <c:numRef>
              <c:f>'C.4 Colistin_route'!$B$5:$F$5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'C.4 Colistin_route'!$B$7:$F$7</c:f>
              <c:numCache>
                <c:formatCode>0.000</c:formatCode>
                <c:ptCount val="5"/>
                <c:pt idx="0">
                  <c:v>8.5012186077419756</c:v>
                </c:pt>
                <c:pt idx="1">
                  <c:v>9.4492598993965657</c:v>
                </c:pt>
                <c:pt idx="2">
                  <c:v>10.75272812579351</c:v>
                </c:pt>
                <c:pt idx="3">
                  <c:v>11.292287230826332</c:v>
                </c:pt>
                <c:pt idx="4">
                  <c:v>13.55364623265632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CF-4EA5-BBFC-39EC622B25DE}"/>
            </c:ext>
          </c:extLst>
        </c:ser>
        <c:ser>
          <c:idx val="4"/>
          <c:order val="2"/>
          <c:tx>
            <c:strRef>
              <c:f>'C.4 Colistin_route'!$A$8</c:f>
              <c:strCache>
                <c:ptCount val="1"/>
                <c:pt idx="0">
                  <c:v>Inhaled</c:v>
                </c:pt>
              </c:strCache>
            </c:strRef>
          </c:tx>
          <c:spPr>
            <a:ln>
              <a:solidFill>
                <a:srgbClr val="00A5DF"/>
              </a:solidFill>
              <a:prstDash val="sysDot"/>
            </a:ln>
          </c:spPr>
          <c:marker>
            <c:symbol val="triangle"/>
            <c:size val="8"/>
            <c:spPr>
              <a:solidFill>
                <a:srgbClr val="00A5DF"/>
              </a:solidFill>
              <a:ln>
                <a:solidFill>
                  <a:srgbClr val="00A5DF"/>
                </a:solidFill>
                <a:prstDash val="solid"/>
              </a:ln>
            </c:spPr>
          </c:marker>
          <c:cat>
            <c:numRef>
              <c:f>'C.4 Colistin_route'!$B$5:$F$5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'C.4 Colistin_route'!$B$8:$F$8</c:f>
              <c:numCache>
                <c:formatCode>0.000</c:formatCode>
                <c:ptCount val="5"/>
                <c:pt idx="0">
                  <c:v>9.0917182144476101</c:v>
                </c:pt>
                <c:pt idx="1">
                  <c:v>11.964139704516128</c:v>
                </c:pt>
                <c:pt idx="2">
                  <c:v>13.084256177702628</c:v>
                </c:pt>
                <c:pt idx="3">
                  <c:v>13.558374043317599</c:v>
                </c:pt>
                <c:pt idx="4">
                  <c:v>18.408028070454748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CF-4EA5-BBFC-39EC622B2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272512"/>
        <c:axId val="132274816"/>
      </c:lineChart>
      <c:catAx>
        <c:axId val="132272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2274816"/>
        <c:crosses val="autoZero"/>
        <c:auto val="1"/>
        <c:lblAlgn val="ctr"/>
        <c:lblOffset val="100"/>
        <c:noMultiLvlLbl val="0"/>
      </c:catAx>
      <c:valAx>
        <c:axId val="1322748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admissions</a:t>
                </a:r>
              </a:p>
            </c:rich>
          </c:tx>
          <c:layout>
            <c:manualLayout>
              <c:xMode val="edge"/>
              <c:yMode val="edge"/>
              <c:x val="5.2822993538363758E-3"/>
              <c:y val="0.1272787661881711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322725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2"/>
          <c:order val="0"/>
          <c:dPt>
            <c:idx val="0"/>
            <c:marker>
              <c:symbol val="diamond"/>
              <c:size val="7"/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A75-4CB7-8A28-DE603D6CE4E1}"/>
              </c:ext>
            </c:extLst>
          </c:dPt>
          <c:dPt>
            <c:idx val="1"/>
            <c:marker>
              <c:symbol val="diamond"/>
              <c:size val="7"/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A75-4CB7-8A28-DE603D6CE4E1}"/>
              </c:ext>
            </c:extLst>
          </c:dPt>
          <c:dPt>
            <c:idx val="2"/>
            <c:marker>
              <c:symbol val="diamond"/>
              <c:size val="7"/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A75-4CB7-8A28-DE603D6CE4E1}"/>
              </c:ext>
            </c:extLst>
          </c:dPt>
          <c:dPt>
            <c:idx val="3"/>
            <c:marker>
              <c:symbol val="diamond"/>
              <c:size val="7"/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A75-4CB7-8A28-DE603D6CE4E1}"/>
              </c:ext>
            </c:extLst>
          </c:dPt>
          <c:dPt>
            <c:idx val="4"/>
            <c:marker>
              <c:symbol val="diamond"/>
              <c:size val="7"/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A75-4CB7-8A28-DE603D6CE4E1}"/>
              </c:ext>
            </c:extLst>
          </c:dPt>
          <c:dPt>
            <c:idx val="5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5A75-4CB7-8A28-DE603D6CE4E1}"/>
              </c:ext>
            </c:extLst>
          </c:dPt>
          <c:dPt>
            <c:idx val="6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5A75-4CB7-8A28-DE603D6CE4E1}"/>
              </c:ext>
            </c:extLst>
          </c:dPt>
          <c:dPt>
            <c:idx val="7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5A75-4CB7-8A28-DE603D6CE4E1}"/>
              </c:ext>
            </c:extLst>
          </c:dPt>
          <c:dPt>
            <c:idx val="8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5A75-4CB7-8A28-DE603D6CE4E1}"/>
              </c:ext>
            </c:extLst>
          </c:dPt>
          <c:dPt>
            <c:idx val="9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5A75-4CB7-8A28-DE603D6CE4E1}"/>
              </c:ext>
            </c:extLst>
          </c:dPt>
          <c:dPt>
            <c:idx val="10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5A75-4CB7-8A28-DE603D6CE4E1}"/>
              </c:ext>
            </c:extLst>
          </c:dPt>
          <c:dPt>
            <c:idx val="11"/>
            <c:marker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5A75-4CB7-8A28-DE603D6CE4E1}"/>
              </c:ext>
            </c:extLst>
          </c:dPt>
          <c:dPt>
            <c:idx val="12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5A75-4CB7-8A28-DE603D6CE4E1}"/>
              </c:ext>
            </c:extLst>
          </c:dPt>
          <c:dPt>
            <c:idx val="13"/>
            <c:marker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5A75-4CB7-8A28-DE603D6CE4E1}"/>
              </c:ext>
            </c:extLst>
          </c:dPt>
          <c:dPt>
            <c:idx val="14"/>
            <c:marker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5A75-4CB7-8A28-DE603D6CE4E1}"/>
              </c:ext>
            </c:extLst>
          </c:dPt>
          <c:dPt>
            <c:idx val="15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5A75-4CB7-8A28-DE603D6CE4E1}"/>
              </c:ext>
            </c:extLst>
          </c:dPt>
          <c:dPt>
            <c:idx val="16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5A75-4CB7-8A28-DE603D6CE4E1}"/>
              </c:ext>
            </c:extLst>
          </c:dPt>
          <c:dPt>
            <c:idx val="17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5A75-4CB7-8A28-DE603D6CE4E1}"/>
              </c:ext>
            </c:extLst>
          </c:dPt>
          <c:dPt>
            <c:idx val="18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5-5A75-4CB7-8A28-DE603D6CE4E1}"/>
              </c:ext>
            </c:extLst>
          </c:dPt>
          <c:dPt>
            <c:idx val="19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7-5A75-4CB7-8A28-DE603D6CE4E1}"/>
              </c:ext>
            </c:extLst>
          </c:dPt>
          <c:dPt>
            <c:idx val="20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9-5A75-4CB7-8A28-DE603D6CE4E1}"/>
              </c:ext>
            </c:extLst>
          </c:dPt>
          <c:dPt>
            <c:idx val="21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5A75-4CB7-8A28-DE603D6CE4E1}"/>
              </c:ext>
            </c:extLst>
          </c:dPt>
          <c:dPt>
            <c:idx val="22"/>
            <c:marker>
              <c:symbol val="star"/>
              <c:size val="7"/>
              <c:spPr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D-5A75-4CB7-8A28-DE603D6CE4E1}"/>
              </c:ext>
            </c:extLst>
          </c:dPt>
          <c:dPt>
            <c:idx val="23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F-5A75-4CB7-8A28-DE603D6CE4E1}"/>
              </c:ext>
            </c:extLst>
          </c:dPt>
          <c:dPt>
            <c:idx val="24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31-5A75-4CB7-8A28-DE603D6CE4E1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3-5A75-4CB7-8A28-DE603D6CE4E1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5-5A75-4CB7-8A28-DE603D6CE4E1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7-5A75-4CB7-8A28-DE603D6CE4E1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9-5A75-4CB7-8A28-DE603D6CE4E1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B-5A75-4CB7-8A28-DE603D6CE4E1}"/>
              </c:ext>
            </c:extLst>
          </c:dPt>
          <c:dPt>
            <c:idx val="30"/>
            <c:marker>
              <c:symbol val="x"/>
              <c:size val="7"/>
              <c:spPr>
                <a:noFill/>
                <a:ln>
                  <a:solidFill>
                    <a:sysClr val="windowText" lastClr="000000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C-E141-43EB-BD10-A7F3A2BE8608}"/>
              </c:ext>
            </c:extLst>
          </c:dPt>
          <c:dPt>
            <c:idx val="31"/>
            <c:marker>
              <c:symbol val="x"/>
              <c:size val="7"/>
              <c:spPr>
                <a:noFill/>
                <a:ln>
                  <a:solidFill>
                    <a:sysClr val="windowText" lastClr="000000"/>
                  </a:solidFill>
                </a:ln>
              </c:spPr>
            </c:marker>
            <c:bubble3D val="0"/>
            <c:spPr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D-E141-43EB-BD10-A7F3A2BE8608}"/>
              </c:ext>
            </c:extLst>
          </c:dPt>
          <c:dPt>
            <c:idx val="32"/>
            <c:marker>
              <c:symbol val="x"/>
              <c:size val="7"/>
              <c:spPr>
                <a:noFill/>
                <a:ln>
                  <a:solidFill>
                    <a:sysClr val="windowText" lastClr="000000"/>
                  </a:solidFill>
                </a:ln>
              </c:spPr>
            </c:marker>
            <c:bubble3D val="0"/>
            <c:spPr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E-E141-43EB-BD10-A7F3A2BE8608}"/>
              </c:ext>
            </c:extLst>
          </c:dPt>
          <c:dPt>
            <c:idx val="33"/>
            <c:marker>
              <c:symbol val="x"/>
              <c:size val="7"/>
              <c:spPr>
                <a:noFill/>
                <a:ln>
                  <a:solidFill>
                    <a:sysClr val="windowText" lastClr="000000"/>
                  </a:solidFill>
                </a:ln>
              </c:spPr>
            </c:marker>
            <c:bubble3D val="0"/>
            <c:spPr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F-E141-43EB-BD10-A7F3A2BE8608}"/>
              </c:ext>
            </c:extLst>
          </c:dPt>
          <c:dPt>
            <c:idx val="34"/>
            <c:marker>
              <c:symbol val="x"/>
              <c:size val="7"/>
              <c:spPr>
                <a:noFill/>
                <a:ln>
                  <a:solidFill>
                    <a:sysClr val="windowText" lastClr="000000"/>
                  </a:solidFill>
                </a:ln>
              </c:spPr>
            </c:marker>
            <c:bubble3D val="0"/>
            <c:spPr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40-E141-43EB-BD10-A7F3A2BE8608}"/>
              </c:ext>
            </c:extLst>
          </c:dPt>
          <c:cat>
            <c:multiLvlStrRef>
              <c:f>'C.5 Colistin_type'!$A$15:$B$49</c:f>
              <c:multiLvlStrCache>
                <c:ptCount val="35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</c:lvl>
                <c:lvl>
                  <c:pt idx="0">
                    <c:v>Acute Small</c:v>
                  </c:pt>
                  <c:pt idx="5">
                    <c:v>Acute Medium</c:v>
                  </c:pt>
                  <c:pt idx="10">
                    <c:v>Acute Large</c:v>
                  </c:pt>
                  <c:pt idx="15">
                    <c:v>Acute Multiservice</c:v>
                  </c:pt>
                  <c:pt idx="20">
                    <c:v>Acute Specialist</c:v>
                  </c:pt>
                  <c:pt idx="25">
                    <c:v>Acute Teaching</c:v>
                  </c:pt>
                  <c:pt idx="30">
                    <c:v>Total</c:v>
                  </c:pt>
                </c:lvl>
              </c:multiLvlStrCache>
            </c:multiLvlStrRef>
          </c:cat>
          <c:val>
            <c:numRef>
              <c:f>'C.5 Colistin_type'!$C$15:$C$49</c:f>
              <c:numCache>
                <c:formatCode>0.0</c:formatCode>
                <c:ptCount val="35"/>
                <c:pt idx="0">
                  <c:v>6.2269883520202711</c:v>
                </c:pt>
                <c:pt idx="1">
                  <c:v>7.3241063503082842</c:v>
                </c:pt>
                <c:pt idx="2">
                  <c:v>7.6577811004826799</c:v>
                </c:pt>
                <c:pt idx="3">
                  <c:v>6.1487207302998286</c:v>
                </c:pt>
                <c:pt idx="4">
                  <c:v>6.5994056204799563</c:v>
                </c:pt>
                <c:pt idx="5">
                  <c:v>5.4609224382438697</c:v>
                </c:pt>
                <c:pt idx="6">
                  <c:v>6.1988194070436293</c:v>
                </c:pt>
                <c:pt idx="7">
                  <c:v>5.9378014637914021</c:v>
                </c:pt>
                <c:pt idx="8">
                  <c:v>5.2580809791688807</c:v>
                </c:pt>
                <c:pt idx="9">
                  <c:v>6.2046186507213861</c:v>
                </c:pt>
                <c:pt idx="10">
                  <c:v>7.4036240394925699</c:v>
                </c:pt>
                <c:pt idx="11">
                  <c:v>8.0221383008756675</c:v>
                </c:pt>
                <c:pt idx="12">
                  <c:v>8.5488492267759284</c:v>
                </c:pt>
                <c:pt idx="13">
                  <c:v>8.5771815047919517</c:v>
                </c:pt>
                <c:pt idx="14">
                  <c:v>10.415529463789426</c:v>
                </c:pt>
                <c:pt idx="15">
                  <c:v>4.141043234616518</c:v>
                </c:pt>
                <c:pt idx="16">
                  <c:v>4.815158486366272</c:v>
                </c:pt>
                <c:pt idx="17">
                  <c:v>3.4250720925629139</c:v>
                </c:pt>
                <c:pt idx="18">
                  <c:v>2.9465800300240517</c:v>
                </c:pt>
                <c:pt idx="19">
                  <c:v>2.7480762526392937</c:v>
                </c:pt>
                <c:pt idx="20">
                  <c:v>101.18248141917866</c:v>
                </c:pt>
                <c:pt idx="21">
                  <c:v>184.38200921029784</c:v>
                </c:pt>
                <c:pt idx="22">
                  <c:v>204.21633923938498</c:v>
                </c:pt>
                <c:pt idx="23">
                  <c:v>208.36862415447831</c:v>
                </c:pt>
                <c:pt idx="24">
                  <c:v>291.63136261701584</c:v>
                </c:pt>
                <c:pt idx="25">
                  <c:v>28.04031367583957</c:v>
                </c:pt>
                <c:pt idx="26">
                  <c:v>30.886359526630258</c:v>
                </c:pt>
                <c:pt idx="27">
                  <c:v>35.558065820536285</c:v>
                </c:pt>
                <c:pt idx="28">
                  <c:v>38.666653600110294</c:v>
                </c:pt>
                <c:pt idx="29">
                  <c:v>51.545891379275417</c:v>
                </c:pt>
                <c:pt idx="30">
                  <c:v>17.592936822189586</c:v>
                </c:pt>
                <c:pt idx="31">
                  <c:v>21.413399603912694</c:v>
                </c:pt>
                <c:pt idx="32">
                  <c:v>23.836984303496138</c:v>
                </c:pt>
                <c:pt idx="33">
                  <c:v>24.850661274143931</c:v>
                </c:pt>
                <c:pt idx="34">
                  <c:v>31.961674303111067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5A75-4CB7-8A28-DE603D6CE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22656"/>
        <c:axId val="132437120"/>
      </c:lineChart>
      <c:catAx>
        <c:axId val="132422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Trust Type</a:t>
                </a:r>
              </a:p>
            </c:rich>
          </c:tx>
          <c:layout>
            <c:manualLayout>
              <c:xMode val="edge"/>
              <c:yMode val="edge"/>
              <c:x val="0.49170768908123769"/>
              <c:y val="0.949194537793233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2437120"/>
        <c:crosses val="autoZero"/>
        <c:auto val="1"/>
        <c:lblAlgn val="ctr"/>
        <c:lblOffset val="100"/>
        <c:noMultiLvlLbl val="0"/>
      </c:catAx>
      <c:valAx>
        <c:axId val="132437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admissions</a:t>
                </a:r>
              </a:p>
            </c:rich>
          </c:tx>
          <c:layout>
            <c:manualLayout>
              <c:xMode val="edge"/>
              <c:yMode val="edge"/>
              <c:x val="1.4527765847450889E-2"/>
              <c:y val="0.1588026294632493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24226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2"/>
          <c:order val="0"/>
          <c:spPr>
            <a:ln>
              <a:solidFill>
                <a:srgbClr val="00A5DF"/>
              </a:solidFill>
            </a:ln>
          </c:spPr>
          <c:marker>
            <c:spPr>
              <a:ln w="19050">
                <a:solidFill>
                  <a:srgbClr val="00A5DF"/>
                </a:solidFill>
              </a:ln>
            </c:spPr>
          </c:marker>
          <c:dPt>
            <c:idx val="0"/>
            <c:marker>
              <c:symbol val="diamond"/>
              <c:size val="8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528-479B-9E84-696B4A8FBFF4}"/>
              </c:ext>
            </c:extLst>
          </c:dPt>
          <c:dPt>
            <c:idx val="1"/>
            <c:marker>
              <c:symbol val="diamond"/>
              <c:size val="8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528-479B-9E84-696B4A8FBFF4}"/>
              </c:ext>
            </c:extLst>
          </c:dPt>
          <c:dPt>
            <c:idx val="2"/>
            <c:marker>
              <c:symbol val="diamond"/>
              <c:size val="8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528-479B-9E84-696B4A8FBFF4}"/>
              </c:ext>
            </c:extLst>
          </c:dPt>
          <c:dPt>
            <c:idx val="3"/>
            <c:marker>
              <c:symbol val="diamond"/>
              <c:size val="8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528-479B-9E84-696B4A8FBFF4}"/>
              </c:ext>
            </c:extLst>
          </c:dPt>
          <c:dPt>
            <c:idx val="4"/>
            <c:marker>
              <c:symbol val="diamond"/>
              <c:size val="8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528-479B-9E84-696B4A8FBFF4}"/>
              </c:ext>
            </c:extLst>
          </c:dPt>
          <c:dPt>
            <c:idx val="5"/>
            <c:marker>
              <c:symbol val="squar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B528-479B-9E84-696B4A8FBFF4}"/>
              </c:ext>
            </c:extLst>
          </c:dPt>
          <c:dPt>
            <c:idx val="6"/>
            <c:marker>
              <c:symbol val="squar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B528-479B-9E84-696B4A8FBFF4}"/>
              </c:ext>
            </c:extLst>
          </c:dPt>
          <c:dPt>
            <c:idx val="7"/>
            <c:marker>
              <c:symbol val="squar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B528-479B-9E84-696B4A8FBFF4}"/>
              </c:ext>
            </c:extLst>
          </c:dPt>
          <c:dPt>
            <c:idx val="8"/>
            <c:marker>
              <c:symbol val="squar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B528-479B-9E84-696B4A8FBFF4}"/>
              </c:ext>
            </c:extLst>
          </c:dPt>
          <c:dPt>
            <c:idx val="9"/>
            <c:marker>
              <c:symbol val="squar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B528-479B-9E84-696B4A8FBFF4}"/>
              </c:ext>
            </c:extLst>
          </c:dPt>
          <c:dPt>
            <c:idx val="10"/>
            <c:marker>
              <c:symbol val="triangl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B528-479B-9E84-696B4A8FBFF4}"/>
              </c:ext>
            </c:extLst>
          </c:dPt>
          <c:dPt>
            <c:idx val="11"/>
            <c:marker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B528-479B-9E84-696B4A8FBFF4}"/>
              </c:ext>
            </c:extLst>
          </c:dPt>
          <c:dPt>
            <c:idx val="12"/>
            <c:marker>
              <c:symbol val="triangl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B528-479B-9E84-696B4A8FBFF4}"/>
              </c:ext>
            </c:extLst>
          </c:dPt>
          <c:dPt>
            <c:idx val="13"/>
            <c:marker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B528-479B-9E84-696B4A8FBFF4}"/>
              </c:ext>
            </c:extLst>
          </c:dPt>
          <c:dPt>
            <c:idx val="14"/>
            <c:marker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B528-479B-9E84-696B4A8FBFF4}"/>
              </c:ext>
            </c:extLst>
          </c:dPt>
          <c:dPt>
            <c:idx val="15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B528-479B-9E84-696B4A8FBFF4}"/>
              </c:ext>
            </c:extLst>
          </c:dPt>
          <c:dPt>
            <c:idx val="16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B528-479B-9E84-696B4A8FBFF4}"/>
              </c:ext>
            </c:extLst>
          </c:dPt>
          <c:dPt>
            <c:idx val="17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B528-479B-9E84-696B4A8FBFF4}"/>
              </c:ext>
            </c:extLst>
          </c:dPt>
          <c:dPt>
            <c:idx val="18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5-B528-479B-9E84-696B4A8FBFF4}"/>
              </c:ext>
            </c:extLst>
          </c:dPt>
          <c:dPt>
            <c:idx val="19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7-B528-479B-9E84-696B4A8FBFF4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9-B528-479B-9E84-696B4A8FBFF4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B528-479B-9E84-696B4A8FBFF4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D-B528-479B-9E84-696B4A8FBFF4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F-B528-479B-9E84-696B4A8FBFF4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1-B528-479B-9E84-696B4A8FBFF4}"/>
              </c:ext>
            </c:extLst>
          </c:dPt>
          <c:dPt>
            <c:idx val="25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3-B528-479B-9E84-696B4A8FBFF4}"/>
              </c:ext>
            </c:extLst>
          </c:dPt>
          <c:dPt>
            <c:idx val="26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5-B528-479B-9E84-696B4A8FBFF4}"/>
              </c:ext>
            </c:extLst>
          </c:dPt>
          <c:dPt>
            <c:idx val="27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7-B528-479B-9E84-696B4A8FBFF4}"/>
              </c:ext>
            </c:extLst>
          </c:dPt>
          <c:dPt>
            <c:idx val="28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9-B528-479B-9E84-696B4A8FBFF4}"/>
              </c:ext>
            </c:extLst>
          </c:dPt>
          <c:dPt>
            <c:idx val="29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B-B528-479B-9E84-696B4A8FBFF4}"/>
              </c:ext>
            </c:extLst>
          </c:dPt>
          <c:dPt>
            <c:idx val="30"/>
            <c:marker>
              <c:symbol val="square"/>
              <c:size val="7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D-B528-479B-9E84-696B4A8FBFF4}"/>
              </c:ext>
            </c:extLst>
          </c:dPt>
          <c:dPt>
            <c:idx val="31"/>
            <c:marker>
              <c:symbol val="square"/>
              <c:size val="7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F-B528-479B-9E84-696B4A8FBFF4}"/>
              </c:ext>
            </c:extLst>
          </c:dPt>
          <c:dPt>
            <c:idx val="32"/>
            <c:marker>
              <c:symbol val="square"/>
              <c:size val="7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41-B528-479B-9E84-696B4A8FBFF4}"/>
              </c:ext>
            </c:extLst>
          </c:dPt>
          <c:dPt>
            <c:idx val="33"/>
            <c:marker>
              <c:symbol val="square"/>
              <c:size val="7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43-B528-479B-9E84-696B4A8FBFF4}"/>
              </c:ext>
            </c:extLst>
          </c:dPt>
          <c:dPt>
            <c:idx val="34"/>
            <c:marker>
              <c:symbol val="square"/>
              <c:size val="7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45-B528-479B-9E84-696B4A8FBFF4}"/>
              </c:ext>
            </c:extLst>
          </c:dPt>
          <c:cat>
            <c:multiLvlStrRef>
              <c:f>'C.5 Colistin_type'!$A$15:$B$49</c:f>
              <c:multiLvlStrCache>
                <c:ptCount val="35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</c:lvl>
                <c:lvl>
                  <c:pt idx="0">
                    <c:v>Acute Small</c:v>
                  </c:pt>
                  <c:pt idx="5">
                    <c:v>Acute Medium</c:v>
                  </c:pt>
                  <c:pt idx="10">
                    <c:v>Acute Large</c:v>
                  </c:pt>
                  <c:pt idx="15">
                    <c:v>Acute Multiservice</c:v>
                  </c:pt>
                  <c:pt idx="20">
                    <c:v>Acute Specialist</c:v>
                  </c:pt>
                  <c:pt idx="25">
                    <c:v>Acute Teaching</c:v>
                  </c:pt>
                  <c:pt idx="30">
                    <c:v>Total</c:v>
                  </c:pt>
                </c:lvl>
              </c:multiLvlStrCache>
            </c:multiLvlStrRef>
          </c:cat>
          <c:val>
            <c:numRef>
              <c:f>'C.5 Colistin_type'!$C$15:$C$49</c:f>
              <c:numCache>
                <c:formatCode>0.0</c:formatCode>
                <c:ptCount val="35"/>
                <c:pt idx="0">
                  <c:v>6.2269883520202711</c:v>
                </c:pt>
                <c:pt idx="1">
                  <c:v>7.3241063503082842</c:v>
                </c:pt>
                <c:pt idx="2">
                  <c:v>7.6577811004826799</c:v>
                </c:pt>
                <c:pt idx="3">
                  <c:v>6.1487207302998286</c:v>
                </c:pt>
                <c:pt idx="4">
                  <c:v>6.5994056204799563</c:v>
                </c:pt>
                <c:pt idx="5">
                  <c:v>5.4609224382438697</c:v>
                </c:pt>
                <c:pt idx="6">
                  <c:v>6.1988194070436293</c:v>
                </c:pt>
                <c:pt idx="7">
                  <c:v>5.9378014637914021</c:v>
                </c:pt>
                <c:pt idx="8">
                  <c:v>5.2580809791688807</c:v>
                </c:pt>
                <c:pt idx="9">
                  <c:v>6.2046186507213861</c:v>
                </c:pt>
                <c:pt idx="10">
                  <c:v>7.4036240394925699</c:v>
                </c:pt>
                <c:pt idx="11">
                  <c:v>8.0221383008756675</c:v>
                </c:pt>
                <c:pt idx="12">
                  <c:v>8.5488492267759284</c:v>
                </c:pt>
                <c:pt idx="13">
                  <c:v>8.5771815047919517</c:v>
                </c:pt>
                <c:pt idx="14">
                  <c:v>10.415529463789426</c:v>
                </c:pt>
                <c:pt idx="15">
                  <c:v>4.141043234616518</c:v>
                </c:pt>
                <c:pt idx="16">
                  <c:v>4.815158486366272</c:v>
                </c:pt>
                <c:pt idx="17">
                  <c:v>3.4250720925629139</c:v>
                </c:pt>
                <c:pt idx="18">
                  <c:v>2.9465800300240517</c:v>
                </c:pt>
                <c:pt idx="19">
                  <c:v>2.7480762526392937</c:v>
                </c:pt>
                <c:pt idx="20">
                  <c:v>101.18248141917866</c:v>
                </c:pt>
                <c:pt idx="21">
                  <c:v>184.38200921029784</c:v>
                </c:pt>
                <c:pt idx="22">
                  <c:v>204.21633923938498</c:v>
                </c:pt>
                <c:pt idx="23">
                  <c:v>208.36862415447831</c:v>
                </c:pt>
                <c:pt idx="24">
                  <c:v>291.63136261701584</c:v>
                </c:pt>
                <c:pt idx="25">
                  <c:v>28.04031367583957</c:v>
                </c:pt>
                <c:pt idx="26">
                  <c:v>30.886359526630258</c:v>
                </c:pt>
                <c:pt idx="27">
                  <c:v>35.558065820536285</c:v>
                </c:pt>
                <c:pt idx="28">
                  <c:v>38.666653600110294</c:v>
                </c:pt>
                <c:pt idx="29">
                  <c:v>51.545891379275417</c:v>
                </c:pt>
                <c:pt idx="30">
                  <c:v>17.592936822189586</c:v>
                </c:pt>
                <c:pt idx="31">
                  <c:v>21.413399603912694</c:v>
                </c:pt>
                <c:pt idx="32">
                  <c:v>23.836984303496138</c:v>
                </c:pt>
                <c:pt idx="33">
                  <c:v>24.850661274143931</c:v>
                </c:pt>
                <c:pt idx="34">
                  <c:v>31.961674303111067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6-B528-479B-9E84-696B4A8FB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22656"/>
        <c:axId val="132437120"/>
      </c:lineChart>
      <c:catAx>
        <c:axId val="132422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Trust Type</a:t>
                </a:r>
              </a:p>
            </c:rich>
          </c:tx>
          <c:layout>
            <c:manualLayout>
              <c:xMode val="edge"/>
              <c:yMode val="edge"/>
              <c:x val="0.49170768908123769"/>
              <c:y val="0.949194537793233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2437120"/>
        <c:crosses val="autoZero"/>
        <c:auto val="1"/>
        <c:lblAlgn val="ctr"/>
        <c:lblOffset val="100"/>
        <c:noMultiLvlLbl val="0"/>
      </c:catAx>
      <c:valAx>
        <c:axId val="132437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admissions</a:t>
                </a:r>
              </a:p>
            </c:rich>
          </c:tx>
          <c:layout>
            <c:manualLayout>
              <c:xMode val="edge"/>
              <c:yMode val="edge"/>
              <c:x val="1.4527765847450889E-2"/>
              <c:y val="0.1588026294632493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24226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2"/>
          <c:order val="0"/>
          <c:spPr>
            <a:ln>
              <a:solidFill>
                <a:srgbClr val="00A5DF"/>
              </a:solidFill>
            </a:ln>
          </c:spPr>
          <c:marker>
            <c:spPr>
              <a:ln w="19050">
                <a:solidFill>
                  <a:srgbClr val="00A5DF"/>
                </a:solidFill>
              </a:ln>
            </c:spPr>
          </c:marker>
          <c:dPt>
            <c:idx val="0"/>
            <c:marker>
              <c:symbol val="diamond"/>
              <c:size val="8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CE1-4519-A8A4-F4F6109E74B2}"/>
              </c:ext>
            </c:extLst>
          </c:dPt>
          <c:dPt>
            <c:idx val="1"/>
            <c:marker>
              <c:symbol val="diamond"/>
              <c:size val="8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CE1-4519-A8A4-F4F6109E74B2}"/>
              </c:ext>
            </c:extLst>
          </c:dPt>
          <c:dPt>
            <c:idx val="2"/>
            <c:marker>
              <c:symbol val="diamond"/>
              <c:size val="8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CE1-4519-A8A4-F4F6109E74B2}"/>
              </c:ext>
            </c:extLst>
          </c:dPt>
          <c:dPt>
            <c:idx val="3"/>
            <c:marker>
              <c:symbol val="diamond"/>
              <c:size val="8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CE1-4519-A8A4-F4F6109E74B2}"/>
              </c:ext>
            </c:extLst>
          </c:dPt>
          <c:dPt>
            <c:idx val="4"/>
            <c:marker>
              <c:symbol val="diamond"/>
              <c:size val="8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CE1-4519-A8A4-F4F6109E74B2}"/>
              </c:ext>
            </c:extLst>
          </c:dPt>
          <c:dPt>
            <c:idx val="5"/>
            <c:marker>
              <c:symbol val="squar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1CE1-4519-A8A4-F4F6109E74B2}"/>
              </c:ext>
            </c:extLst>
          </c:dPt>
          <c:dPt>
            <c:idx val="6"/>
            <c:marker>
              <c:symbol val="squar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1CE1-4519-A8A4-F4F6109E74B2}"/>
              </c:ext>
            </c:extLst>
          </c:dPt>
          <c:dPt>
            <c:idx val="7"/>
            <c:marker>
              <c:symbol val="squar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1CE1-4519-A8A4-F4F6109E74B2}"/>
              </c:ext>
            </c:extLst>
          </c:dPt>
          <c:dPt>
            <c:idx val="8"/>
            <c:marker>
              <c:symbol val="squar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1CE1-4519-A8A4-F4F6109E74B2}"/>
              </c:ext>
            </c:extLst>
          </c:dPt>
          <c:dPt>
            <c:idx val="9"/>
            <c:marker>
              <c:symbol val="squar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1CE1-4519-A8A4-F4F6109E74B2}"/>
              </c:ext>
            </c:extLst>
          </c:dPt>
          <c:dPt>
            <c:idx val="10"/>
            <c:marker>
              <c:symbol val="triangl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C-1CE1-4519-A8A4-F4F6109E74B2}"/>
              </c:ext>
            </c:extLst>
          </c:dPt>
          <c:dPt>
            <c:idx val="11"/>
            <c:marker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1CE1-4519-A8A4-F4F6109E74B2}"/>
              </c:ext>
            </c:extLst>
          </c:dPt>
          <c:dPt>
            <c:idx val="12"/>
            <c:marker>
              <c:symbol val="triangl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1CE1-4519-A8A4-F4F6109E74B2}"/>
              </c:ext>
            </c:extLst>
          </c:dPt>
          <c:dPt>
            <c:idx val="13"/>
            <c:marker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1CE1-4519-A8A4-F4F6109E74B2}"/>
              </c:ext>
            </c:extLst>
          </c:dPt>
          <c:dPt>
            <c:idx val="14"/>
            <c:marker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1CE1-4519-A8A4-F4F6109E74B2}"/>
              </c:ext>
            </c:extLst>
          </c:dPt>
          <c:dPt>
            <c:idx val="15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2-1CE1-4519-A8A4-F4F6109E74B2}"/>
              </c:ext>
            </c:extLst>
          </c:dPt>
          <c:dPt>
            <c:idx val="16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1CE1-4519-A8A4-F4F6109E74B2}"/>
              </c:ext>
            </c:extLst>
          </c:dPt>
          <c:dPt>
            <c:idx val="17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1CE1-4519-A8A4-F4F6109E74B2}"/>
              </c:ext>
            </c:extLst>
          </c:dPt>
          <c:dPt>
            <c:idx val="18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1CE1-4519-A8A4-F4F6109E74B2}"/>
              </c:ext>
            </c:extLst>
          </c:dPt>
          <c:dPt>
            <c:idx val="19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1CE1-4519-A8A4-F4F6109E74B2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8-1CE1-4519-A8A4-F4F6109E74B2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1CE1-4519-A8A4-F4F6109E74B2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1CE1-4519-A8A4-F4F6109E74B2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1CE1-4519-A8A4-F4F6109E74B2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rgbClr val="00A5DF"/>
                </a:solidFill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1CE1-4519-A8A4-F4F6109E74B2}"/>
              </c:ext>
            </c:extLst>
          </c:dPt>
          <c:dPt>
            <c:idx val="25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E-1CE1-4519-A8A4-F4F6109E74B2}"/>
              </c:ext>
            </c:extLst>
          </c:dPt>
          <c:dPt>
            <c:idx val="26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1CE1-4519-A8A4-F4F6109E74B2}"/>
              </c:ext>
            </c:extLst>
          </c:dPt>
          <c:dPt>
            <c:idx val="27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1CE1-4519-A8A4-F4F6109E74B2}"/>
              </c:ext>
            </c:extLst>
          </c:dPt>
          <c:dPt>
            <c:idx val="28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1CE1-4519-A8A4-F4F6109E74B2}"/>
              </c:ext>
            </c:extLst>
          </c:dPt>
          <c:dPt>
            <c:idx val="29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1CE1-4519-A8A4-F4F6109E74B2}"/>
              </c:ext>
            </c:extLst>
          </c:dPt>
          <c:cat>
            <c:multiLvlStrRef>
              <c:extLst>
                <c:ext xmlns:c15="http://schemas.microsoft.com/office/drawing/2012/chart" uri="{02D57815-91ED-43cb-92C2-25804820EDAC}">
                  <c15:fullRef>
                    <c15:sqref>'C.5 Colistin_type'!$A$15:$B$49</c15:sqref>
                  </c15:fullRef>
                </c:ext>
              </c:extLst>
              <c:f>'C.5 Colistin_type'!$A$15:$B$44</c:f>
              <c:multiLvlStrCache>
                <c:ptCount val="30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</c:lvl>
                <c:lvl>
                  <c:pt idx="0">
                    <c:v>Acute Small</c:v>
                  </c:pt>
                  <c:pt idx="5">
                    <c:v>Acute Medium</c:v>
                  </c:pt>
                  <c:pt idx="10">
                    <c:v>Acute Large</c:v>
                  </c:pt>
                  <c:pt idx="15">
                    <c:v>Acute Multiservice</c:v>
                  </c:pt>
                  <c:pt idx="20">
                    <c:v>Acute Specialist</c:v>
                  </c:pt>
                  <c:pt idx="25">
                    <c:v>Acute Teaching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'C.5 Colistin_type'!$C$15:$C$49</c15:sqref>
                  </c15:fullRef>
                </c:ext>
              </c:extLst>
              <c:f>'C.5 Colistin_type'!$C$15:$C$44</c:f>
              <c:numCache>
                <c:formatCode>0.0</c:formatCode>
                <c:ptCount val="30"/>
                <c:pt idx="0">
                  <c:v>6.2269883520202711</c:v>
                </c:pt>
                <c:pt idx="1">
                  <c:v>7.3241063503082842</c:v>
                </c:pt>
                <c:pt idx="2">
                  <c:v>7.6577811004826799</c:v>
                </c:pt>
                <c:pt idx="3">
                  <c:v>6.1487207302998286</c:v>
                </c:pt>
                <c:pt idx="4">
                  <c:v>6.5994056204799563</c:v>
                </c:pt>
                <c:pt idx="5">
                  <c:v>5.4609224382438697</c:v>
                </c:pt>
                <c:pt idx="6">
                  <c:v>6.1988194070436293</c:v>
                </c:pt>
                <c:pt idx="7">
                  <c:v>5.9378014637914021</c:v>
                </c:pt>
                <c:pt idx="8">
                  <c:v>5.2580809791688807</c:v>
                </c:pt>
                <c:pt idx="9">
                  <c:v>6.2046186507213861</c:v>
                </c:pt>
                <c:pt idx="10">
                  <c:v>7.4036240394925699</c:v>
                </c:pt>
                <c:pt idx="11">
                  <c:v>8.0221383008756675</c:v>
                </c:pt>
                <c:pt idx="12">
                  <c:v>8.5488492267759284</c:v>
                </c:pt>
                <c:pt idx="13">
                  <c:v>8.5771815047919517</c:v>
                </c:pt>
                <c:pt idx="14">
                  <c:v>10.415529463789426</c:v>
                </c:pt>
                <c:pt idx="15">
                  <c:v>4.141043234616518</c:v>
                </c:pt>
                <c:pt idx="16">
                  <c:v>4.815158486366272</c:v>
                </c:pt>
                <c:pt idx="17">
                  <c:v>3.4250720925629139</c:v>
                </c:pt>
                <c:pt idx="18">
                  <c:v>2.9465800300240517</c:v>
                </c:pt>
                <c:pt idx="19">
                  <c:v>2.7480762526392937</c:v>
                </c:pt>
                <c:pt idx="20">
                  <c:v>101.18248141917866</c:v>
                </c:pt>
                <c:pt idx="21">
                  <c:v>184.38200921029784</c:v>
                </c:pt>
                <c:pt idx="22">
                  <c:v>204.21633923938498</c:v>
                </c:pt>
                <c:pt idx="23">
                  <c:v>208.36862415447831</c:v>
                </c:pt>
                <c:pt idx="24">
                  <c:v>291.63136261701584</c:v>
                </c:pt>
                <c:pt idx="25">
                  <c:v>28.04031367583957</c:v>
                </c:pt>
                <c:pt idx="26">
                  <c:v>30.886359526630258</c:v>
                </c:pt>
                <c:pt idx="27">
                  <c:v>35.558065820536285</c:v>
                </c:pt>
                <c:pt idx="28">
                  <c:v>38.666653600110294</c:v>
                </c:pt>
                <c:pt idx="29">
                  <c:v>51.545891379275417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categoryFilterExceptions>
                <c15:categoryFilterException>
                  <c15:sqref>'C.5 Colistin_type'!$C$45</c15:sqref>
                  <c15:spPr xmlns:c15="http://schemas.microsoft.com/office/drawing/2012/chart">
                    <a:ln>
                      <a:noFill/>
                    </a:ln>
                  </c15:spPr>
                  <c15:bubble3D val="0"/>
                  <c15:marker>
                    <c:symbol val="square"/>
                    <c:size val="7"/>
                    <c:spPr>
                      <a:noFill/>
                      <a:ln w="19050">
                        <a:solidFill>
                          <a:srgbClr val="00A5DF"/>
                        </a:solidFill>
                      </a:ln>
                    </c:spPr>
                  </c15:marker>
                </c15:categoryFilterException>
                <c15:categoryFilterException>
                  <c15:sqref>'C.5 Colistin_type'!$C$46</c15:sqref>
                  <c15:bubble3D val="0"/>
                  <c15:marker>
                    <c:symbol val="square"/>
                    <c:size val="7"/>
                    <c:spPr>
                      <a:noFill/>
                      <a:ln w="19050">
                        <a:solidFill>
                          <a:srgbClr val="00A5DF"/>
                        </a:solidFill>
                      </a:ln>
                    </c:spPr>
                  </c15:marker>
                </c15:categoryFilterException>
                <c15:categoryFilterException>
                  <c15:sqref>'C.5 Colistin_type'!$C$47</c15:sqref>
                  <c15:bubble3D val="0"/>
                  <c15:marker>
                    <c:symbol val="square"/>
                    <c:size val="7"/>
                    <c:spPr>
                      <a:noFill/>
                      <a:ln w="19050">
                        <a:solidFill>
                          <a:srgbClr val="00A5DF"/>
                        </a:solidFill>
                      </a:ln>
                    </c:spPr>
                  </c15:marker>
                </c15:categoryFilterException>
                <c15:categoryFilterException>
                  <c15:sqref>'C.5 Colistin_type'!$C$48</c15:sqref>
                  <c15:bubble3D val="0"/>
                  <c15:marker>
                    <c:symbol val="square"/>
                    <c:size val="7"/>
                    <c:spPr>
                      <a:noFill/>
                      <a:ln w="19050">
                        <a:solidFill>
                          <a:srgbClr val="00A5DF"/>
                        </a:solidFill>
                      </a:ln>
                    </c:spPr>
                  </c15:marker>
                </c15:categoryFilterException>
                <c15:categoryFilterException>
                  <c15:sqref>'C.5 Colistin_type'!$C$49</c15:sqref>
                  <c15:bubble3D val="0"/>
                  <c15:marker>
                    <c:symbol val="square"/>
                    <c:size val="7"/>
                    <c:spPr>
                      <a:noFill/>
                      <a:ln w="19050">
                        <a:solidFill>
                          <a:srgbClr val="00A5DF"/>
                        </a:solidFill>
                      </a:ln>
                    </c:spPr>
                  </c15:marker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29-1CE1-4519-A8A4-F4F6109E7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22656"/>
        <c:axId val="132437120"/>
      </c:lineChart>
      <c:catAx>
        <c:axId val="132422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Trust Type</a:t>
                </a:r>
              </a:p>
            </c:rich>
          </c:tx>
          <c:layout>
            <c:manualLayout>
              <c:xMode val="edge"/>
              <c:yMode val="edge"/>
              <c:x val="0.49170768908123769"/>
              <c:y val="0.949194537793233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2437120"/>
        <c:crosses val="autoZero"/>
        <c:auto val="1"/>
        <c:lblAlgn val="ctr"/>
        <c:lblOffset val="100"/>
        <c:noMultiLvlLbl val="0"/>
      </c:catAx>
      <c:valAx>
        <c:axId val="132437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admissions</a:t>
                </a:r>
              </a:p>
            </c:rich>
          </c:tx>
          <c:layout>
            <c:manualLayout>
              <c:xMode val="edge"/>
              <c:yMode val="edge"/>
              <c:x val="1.4527765847450889E-2"/>
              <c:y val="0.1588026294632493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24226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086073543132692"/>
          <c:y val="6.3250060609454137E-2"/>
          <c:w val="0.88766857631168194"/>
          <c:h val="0.79322287839020122"/>
        </c:manualLayout>
      </c:layout>
      <c:lineChart>
        <c:grouping val="standard"/>
        <c:varyColors val="0"/>
        <c:ser>
          <c:idx val="3"/>
          <c:order val="0"/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>
                    <a:alpha val="60000"/>
                  </a:srgbClr>
                </a:solidFill>
              </a:ln>
            </c:spPr>
          </c:marker>
          <c:cat>
            <c:numRef>
              <c:f>'C.6 Piptaz'!$A$5:$A$9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'C.6 Piptaz'!$B$5:$B$9</c:f>
              <c:numCache>
                <c:formatCode>0.0</c:formatCode>
                <c:ptCount val="5"/>
                <c:pt idx="0">
                  <c:v>135.41527228826453</c:v>
                </c:pt>
                <c:pt idx="1">
                  <c:v>83.85914561161735</c:v>
                </c:pt>
                <c:pt idx="2">
                  <c:v>88.098640714228168</c:v>
                </c:pt>
                <c:pt idx="3">
                  <c:v>96.086011485327617</c:v>
                </c:pt>
                <c:pt idx="4">
                  <c:v>116.96840048492777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A5-4690-B0DA-7604B19E6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018944"/>
        <c:axId val="132021248"/>
      </c:lineChart>
      <c:catAx>
        <c:axId val="132018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2021248"/>
        <c:crosses val="autoZero"/>
        <c:auto val="1"/>
        <c:lblAlgn val="ctr"/>
        <c:lblOffset val="100"/>
        <c:noMultiLvlLbl val="0"/>
      </c:catAx>
      <c:valAx>
        <c:axId val="1320212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admissions </a:t>
                </a:r>
              </a:p>
            </c:rich>
          </c:tx>
          <c:layout>
            <c:manualLayout>
              <c:xMode val="edge"/>
              <c:yMode val="edge"/>
              <c:x val="1.126132489252797E-2"/>
              <c:y val="0.1464556723003179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320189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dPt>
            <c:idx val="0"/>
            <c:marker>
              <c:symbol val="diamond"/>
              <c:size val="7"/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4E5-4D87-8775-CE82AC2827C1}"/>
              </c:ext>
            </c:extLst>
          </c:dPt>
          <c:dPt>
            <c:idx val="1"/>
            <c:marker>
              <c:symbol val="diamond"/>
              <c:size val="7"/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4E5-4D87-8775-CE82AC2827C1}"/>
              </c:ext>
            </c:extLst>
          </c:dPt>
          <c:dPt>
            <c:idx val="2"/>
            <c:marker>
              <c:symbol val="diamond"/>
              <c:size val="7"/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4E5-4D87-8775-CE82AC2827C1}"/>
              </c:ext>
            </c:extLst>
          </c:dPt>
          <c:dPt>
            <c:idx val="3"/>
            <c:marker>
              <c:symbol val="diamond"/>
              <c:size val="7"/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4E5-4D87-8775-CE82AC2827C1}"/>
              </c:ext>
            </c:extLst>
          </c:dPt>
          <c:dPt>
            <c:idx val="4"/>
            <c:marker>
              <c:symbol val="diamond"/>
              <c:size val="7"/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4E5-4D87-8775-CE82AC2827C1}"/>
              </c:ext>
            </c:extLst>
          </c:dPt>
          <c:dPt>
            <c:idx val="5"/>
            <c:marker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84E5-4D87-8775-CE82AC2827C1}"/>
              </c:ext>
            </c:extLst>
          </c:dPt>
          <c:dPt>
            <c:idx val="6"/>
            <c:marker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4E5-4D87-8775-CE82AC2827C1}"/>
              </c:ext>
            </c:extLst>
          </c:dPt>
          <c:dPt>
            <c:idx val="7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4E5-4D87-8775-CE82AC2827C1}"/>
              </c:ext>
            </c:extLst>
          </c:dPt>
          <c:dPt>
            <c:idx val="8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84E5-4D87-8775-CE82AC2827C1}"/>
              </c:ext>
            </c:extLst>
          </c:dPt>
          <c:dPt>
            <c:idx val="9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84E5-4D87-8775-CE82AC2827C1}"/>
              </c:ext>
            </c:extLst>
          </c:dPt>
          <c:dPt>
            <c:idx val="10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84E5-4D87-8775-CE82AC2827C1}"/>
              </c:ext>
            </c:extLst>
          </c:dPt>
          <c:dPt>
            <c:idx val="11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84E5-4D87-8775-CE82AC2827C1}"/>
              </c:ext>
            </c:extLst>
          </c:dPt>
          <c:dPt>
            <c:idx val="12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84E5-4D87-8775-CE82AC2827C1}"/>
              </c:ext>
            </c:extLst>
          </c:dPt>
          <c:dPt>
            <c:idx val="13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84E5-4D87-8775-CE82AC2827C1}"/>
              </c:ext>
            </c:extLst>
          </c:dPt>
          <c:dPt>
            <c:idx val="14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84E5-4D87-8775-CE82AC2827C1}"/>
              </c:ext>
            </c:extLst>
          </c:dPt>
          <c:dPt>
            <c:idx val="15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84E5-4D87-8775-CE82AC2827C1}"/>
              </c:ext>
            </c:extLst>
          </c:dPt>
          <c:dPt>
            <c:idx val="16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84E5-4D87-8775-CE82AC2827C1}"/>
              </c:ext>
            </c:extLst>
          </c:dPt>
          <c:dPt>
            <c:idx val="17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84E5-4D87-8775-CE82AC2827C1}"/>
              </c:ext>
            </c:extLst>
          </c:dPt>
          <c:dPt>
            <c:idx val="18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5-84E5-4D87-8775-CE82AC2827C1}"/>
              </c:ext>
            </c:extLst>
          </c:dPt>
          <c:dPt>
            <c:idx val="19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7-84E5-4D87-8775-CE82AC2827C1}"/>
              </c:ext>
            </c:extLst>
          </c:dPt>
          <c:dPt>
            <c:idx val="20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9-84E5-4D87-8775-CE82AC2827C1}"/>
              </c:ext>
            </c:extLst>
          </c:dPt>
          <c:dPt>
            <c:idx val="21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84E5-4D87-8775-CE82AC2827C1}"/>
              </c:ext>
            </c:extLst>
          </c:dPt>
          <c:dPt>
            <c:idx val="22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D-84E5-4D87-8775-CE82AC2827C1}"/>
              </c:ext>
            </c:extLst>
          </c:dPt>
          <c:dPt>
            <c:idx val="23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F-84E5-4D87-8775-CE82AC2827C1}"/>
              </c:ext>
            </c:extLst>
          </c:dPt>
          <c:dPt>
            <c:idx val="24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31-84E5-4D87-8775-CE82AC2827C1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3-84E5-4D87-8775-CE82AC2827C1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5-84E5-4D87-8775-CE82AC2827C1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7-84E5-4D87-8775-CE82AC2827C1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9-84E5-4D87-8775-CE82AC2827C1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B-84E5-4D87-8775-CE82AC2827C1}"/>
              </c:ext>
            </c:extLst>
          </c:dPt>
          <c:cat>
            <c:multiLvlStrRef>
              <c:f>'C.7 Piptaz_type'!$A$16:$B$45</c:f>
              <c:multiLvlStrCache>
                <c:ptCount val="30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</c:lvl>
                <c:lvl>
                  <c:pt idx="0">
                    <c:v>Acute Small</c:v>
                  </c:pt>
                  <c:pt idx="5">
                    <c:v>Acute Medium</c:v>
                  </c:pt>
                  <c:pt idx="10">
                    <c:v>Acute Large</c:v>
                  </c:pt>
                  <c:pt idx="15">
                    <c:v>Acute Multiservice</c:v>
                  </c:pt>
                  <c:pt idx="20">
                    <c:v>Acute Specialist</c:v>
                  </c:pt>
                  <c:pt idx="25">
                    <c:v>Acute Teaching</c:v>
                  </c:pt>
                </c:lvl>
              </c:multiLvlStrCache>
            </c:multiLvlStrRef>
          </c:cat>
          <c:val>
            <c:numRef>
              <c:f>'C.7 Piptaz_type'!$C$16:$C$45</c:f>
              <c:numCache>
                <c:formatCode>0.0</c:formatCode>
                <c:ptCount val="30"/>
                <c:pt idx="0">
                  <c:v>165.17849485747865</c:v>
                </c:pt>
                <c:pt idx="1">
                  <c:v>81.953488140556146</c:v>
                </c:pt>
                <c:pt idx="2">
                  <c:v>83.402099751663627</c:v>
                </c:pt>
                <c:pt idx="3">
                  <c:v>98.062016094336286</c:v>
                </c:pt>
                <c:pt idx="4">
                  <c:v>129.46482945466414</c:v>
                </c:pt>
                <c:pt idx="5">
                  <c:v>143.10509306215681</c:v>
                </c:pt>
                <c:pt idx="6">
                  <c:v>86.448641311901156</c:v>
                </c:pt>
                <c:pt idx="7">
                  <c:v>88.384357953444123</c:v>
                </c:pt>
                <c:pt idx="8">
                  <c:v>102.55453577893786</c:v>
                </c:pt>
                <c:pt idx="9">
                  <c:v>123.75444716308266</c:v>
                </c:pt>
                <c:pt idx="10">
                  <c:v>129.95405862014741</c:v>
                </c:pt>
                <c:pt idx="11">
                  <c:v>76.546036682266276</c:v>
                </c:pt>
                <c:pt idx="12">
                  <c:v>82.605011730105616</c:v>
                </c:pt>
                <c:pt idx="13">
                  <c:v>86.736114110797644</c:v>
                </c:pt>
                <c:pt idx="14">
                  <c:v>106.07589980208286</c:v>
                </c:pt>
                <c:pt idx="15">
                  <c:v>176.84430021047592</c:v>
                </c:pt>
                <c:pt idx="16">
                  <c:v>138.5227472782135</c:v>
                </c:pt>
                <c:pt idx="17">
                  <c:v>138.74327713251114</c:v>
                </c:pt>
                <c:pt idx="18">
                  <c:v>127.89890563488007</c:v>
                </c:pt>
                <c:pt idx="19">
                  <c:v>144.16468530893326</c:v>
                </c:pt>
                <c:pt idx="20">
                  <c:v>135.34318959247321</c:v>
                </c:pt>
                <c:pt idx="21">
                  <c:v>93.333340289536864</c:v>
                </c:pt>
                <c:pt idx="22">
                  <c:v>118.3519650157541</c:v>
                </c:pt>
                <c:pt idx="23">
                  <c:v>117.74266731156968</c:v>
                </c:pt>
                <c:pt idx="24">
                  <c:v>152.55129953939468</c:v>
                </c:pt>
                <c:pt idx="25">
                  <c:v>124.26655800500885</c:v>
                </c:pt>
                <c:pt idx="26">
                  <c:v>84.434134762501344</c:v>
                </c:pt>
                <c:pt idx="27">
                  <c:v>88.470864340662956</c:v>
                </c:pt>
                <c:pt idx="28">
                  <c:v>95.058746421709657</c:v>
                </c:pt>
                <c:pt idx="29">
                  <c:v>113.22016338538378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4E5-4D87-8775-CE82AC282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221888"/>
        <c:axId val="125232256"/>
      </c:lineChart>
      <c:catAx>
        <c:axId val="125221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Trust Type</a:t>
                </a:r>
              </a:p>
            </c:rich>
          </c:tx>
          <c:layout>
            <c:manualLayout>
              <c:xMode val="edge"/>
              <c:yMode val="edge"/>
              <c:x val="0.49170768908123769"/>
              <c:y val="0.949194537793233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5232256"/>
        <c:crosses val="autoZero"/>
        <c:auto val="1"/>
        <c:lblAlgn val="ctr"/>
        <c:lblOffset val="100"/>
        <c:noMultiLvlLbl val="0"/>
      </c:catAx>
      <c:valAx>
        <c:axId val="1252322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admissions</a:t>
                </a:r>
              </a:p>
            </c:rich>
          </c:tx>
          <c:layout>
            <c:manualLayout>
              <c:xMode val="edge"/>
              <c:yMode val="edge"/>
              <c:x val="1.7959782054270242E-2"/>
              <c:y val="0.1383088109827610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2522188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dPt>
            <c:idx val="0"/>
            <c:marker>
              <c:symbol val="diamond"/>
              <c:size val="7"/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88B-42F9-B1BB-5B94F5101AA0}"/>
              </c:ext>
            </c:extLst>
          </c:dPt>
          <c:dPt>
            <c:idx val="1"/>
            <c:marker>
              <c:symbol val="diamond"/>
              <c:size val="7"/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88B-42F9-B1BB-5B94F5101AA0}"/>
              </c:ext>
            </c:extLst>
          </c:dPt>
          <c:dPt>
            <c:idx val="2"/>
            <c:marker>
              <c:symbol val="diamond"/>
              <c:size val="7"/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88B-42F9-B1BB-5B94F5101AA0}"/>
              </c:ext>
            </c:extLst>
          </c:dPt>
          <c:dPt>
            <c:idx val="3"/>
            <c:marker>
              <c:symbol val="diamond"/>
              <c:size val="7"/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88B-42F9-B1BB-5B94F5101AA0}"/>
              </c:ext>
            </c:extLst>
          </c:dPt>
          <c:dPt>
            <c:idx val="4"/>
            <c:marker>
              <c:symbol val="diamond"/>
              <c:size val="7"/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88B-42F9-B1BB-5B94F5101AA0}"/>
              </c:ext>
            </c:extLst>
          </c:dPt>
          <c:dPt>
            <c:idx val="5"/>
            <c:marker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688B-42F9-B1BB-5B94F5101AA0}"/>
              </c:ext>
            </c:extLst>
          </c:dPt>
          <c:dPt>
            <c:idx val="6"/>
            <c:marker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688B-42F9-B1BB-5B94F5101AA0}"/>
              </c:ext>
            </c:extLst>
          </c:dPt>
          <c:dPt>
            <c:idx val="7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688B-42F9-B1BB-5B94F5101AA0}"/>
              </c:ext>
            </c:extLst>
          </c:dPt>
          <c:dPt>
            <c:idx val="8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688B-42F9-B1BB-5B94F5101AA0}"/>
              </c:ext>
            </c:extLst>
          </c:dPt>
          <c:dPt>
            <c:idx val="9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688B-42F9-B1BB-5B94F5101AA0}"/>
              </c:ext>
            </c:extLst>
          </c:dPt>
          <c:dPt>
            <c:idx val="10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688B-42F9-B1BB-5B94F5101AA0}"/>
              </c:ext>
            </c:extLst>
          </c:dPt>
          <c:dPt>
            <c:idx val="11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688B-42F9-B1BB-5B94F5101AA0}"/>
              </c:ext>
            </c:extLst>
          </c:dPt>
          <c:dPt>
            <c:idx val="12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688B-42F9-B1BB-5B94F5101AA0}"/>
              </c:ext>
            </c:extLst>
          </c:dPt>
          <c:dPt>
            <c:idx val="13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688B-42F9-B1BB-5B94F5101AA0}"/>
              </c:ext>
            </c:extLst>
          </c:dPt>
          <c:dPt>
            <c:idx val="14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688B-42F9-B1BB-5B94F5101AA0}"/>
              </c:ext>
            </c:extLst>
          </c:dPt>
          <c:dPt>
            <c:idx val="15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688B-42F9-B1BB-5B94F5101AA0}"/>
              </c:ext>
            </c:extLst>
          </c:dPt>
          <c:dPt>
            <c:idx val="16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688B-42F9-B1BB-5B94F5101AA0}"/>
              </c:ext>
            </c:extLst>
          </c:dPt>
          <c:dPt>
            <c:idx val="17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688B-42F9-B1BB-5B94F5101AA0}"/>
              </c:ext>
            </c:extLst>
          </c:dPt>
          <c:dPt>
            <c:idx val="18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5-688B-42F9-B1BB-5B94F5101AA0}"/>
              </c:ext>
            </c:extLst>
          </c:dPt>
          <c:dPt>
            <c:idx val="19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7-688B-42F9-B1BB-5B94F5101AA0}"/>
              </c:ext>
            </c:extLst>
          </c:dPt>
          <c:dPt>
            <c:idx val="20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9-688B-42F9-B1BB-5B94F5101AA0}"/>
              </c:ext>
            </c:extLst>
          </c:dPt>
          <c:dPt>
            <c:idx val="21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688B-42F9-B1BB-5B94F5101AA0}"/>
              </c:ext>
            </c:extLst>
          </c:dPt>
          <c:dPt>
            <c:idx val="22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D-688B-42F9-B1BB-5B94F5101AA0}"/>
              </c:ext>
            </c:extLst>
          </c:dPt>
          <c:dPt>
            <c:idx val="23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F-688B-42F9-B1BB-5B94F5101AA0}"/>
              </c:ext>
            </c:extLst>
          </c:dPt>
          <c:dPt>
            <c:idx val="24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31-688B-42F9-B1BB-5B94F5101AA0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3-688B-42F9-B1BB-5B94F5101AA0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5-688B-42F9-B1BB-5B94F5101AA0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7-688B-42F9-B1BB-5B94F5101AA0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9-688B-42F9-B1BB-5B94F5101AA0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B-688B-42F9-B1BB-5B94F5101AA0}"/>
              </c:ext>
            </c:extLst>
          </c:dPt>
          <c:dPt>
            <c:idx val="30"/>
            <c:marker>
              <c:symbol val="x"/>
              <c:size val="7"/>
              <c:spPr>
                <a:noFill/>
                <a:ln>
                  <a:solidFill>
                    <a:sysClr val="windowText" lastClr="000000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D-688B-42F9-B1BB-5B94F5101AA0}"/>
              </c:ext>
            </c:extLst>
          </c:dPt>
          <c:dPt>
            <c:idx val="31"/>
            <c:marker>
              <c:symbol val="x"/>
              <c:size val="7"/>
              <c:spPr>
                <a:noFill/>
                <a:ln>
                  <a:solidFill>
                    <a:sysClr val="windowText" lastClr="000000"/>
                  </a:solidFill>
                </a:ln>
              </c:spPr>
            </c:marker>
            <c:bubble3D val="0"/>
            <c:spPr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E-688B-42F9-B1BB-5B94F5101AA0}"/>
              </c:ext>
            </c:extLst>
          </c:dPt>
          <c:dPt>
            <c:idx val="32"/>
            <c:marker>
              <c:symbol val="x"/>
              <c:size val="7"/>
              <c:spPr>
                <a:noFill/>
                <a:ln>
                  <a:solidFill>
                    <a:sysClr val="windowText" lastClr="000000"/>
                  </a:solidFill>
                </a:ln>
              </c:spPr>
            </c:marker>
            <c:bubble3D val="0"/>
            <c:spPr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F-688B-42F9-B1BB-5B94F5101AA0}"/>
              </c:ext>
            </c:extLst>
          </c:dPt>
          <c:dPt>
            <c:idx val="33"/>
            <c:marker>
              <c:symbol val="x"/>
              <c:size val="7"/>
              <c:spPr>
                <a:noFill/>
                <a:ln>
                  <a:solidFill>
                    <a:sysClr val="windowText" lastClr="000000"/>
                  </a:solidFill>
                </a:ln>
              </c:spPr>
            </c:marker>
            <c:bubble3D val="0"/>
            <c:spPr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40-688B-42F9-B1BB-5B94F5101AA0}"/>
              </c:ext>
            </c:extLst>
          </c:dPt>
          <c:dPt>
            <c:idx val="34"/>
            <c:marker>
              <c:symbol val="x"/>
              <c:size val="7"/>
              <c:spPr>
                <a:noFill/>
                <a:ln>
                  <a:solidFill>
                    <a:sysClr val="windowText" lastClr="000000"/>
                  </a:solidFill>
                </a:ln>
              </c:spPr>
            </c:marker>
            <c:bubble3D val="0"/>
            <c:spPr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41-688B-42F9-B1BB-5B94F5101AA0}"/>
              </c:ext>
            </c:extLst>
          </c:dPt>
          <c:cat>
            <c:multiLvlStrRef>
              <c:f>'C.7 Piptaz_type'!$A$16:$B$50</c:f>
              <c:multiLvlStrCache>
                <c:ptCount val="35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</c:lvl>
                <c:lvl>
                  <c:pt idx="0">
                    <c:v>Acute Small</c:v>
                  </c:pt>
                  <c:pt idx="5">
                    <c:v>Acute Medium</c:v>
                  </c:pt>
                  <c:pt idx="10">
                    <c:v>Acute Large</c:v>
                  </c:pt>
                  <c:pt idx="15">
                    <c:v>Acute Multiservice</c:v>
                  </c:pt>
                  <c:pt idx="20">
                    <c:v>Acute Specialist</c:v>
                  </c:pt>
                  <c:pt idx="25">
                    <c:v>Acute Teaching</c:v>
                  </c:pt>
                  <c:pt idx="30">
                    <c:v>Total</c:v>
                  </c:pt>
                </c:lvl>
              </c:multiLvlStrCache>
            </c:multiLvlStrRef>
          </c:cat>
          <c:val>
            <c:numRef>
              <c:f>'C.7 Piptaz_type'!$C$16:$C$50</c:f>
              <c:numCache>
                <c:formatCode>0.0</c:formatCode>
                <c:ptCount val="35"/>
                <c:pt idx="0">
                  <c:v>165.17849485747865</c:v>
                </c:pt>
                <c:pt idx="1">
                  <c:v>81.953488140556146</c:v>
                </c:pt>
                <c:pt idx="2">
                  <c:v>83.402099751663627</c:v>
                </c:pt>
                <c:pt idx="3">
                  <c:v>98.062016094336286</c:v>
                </c:pt>
                <c:pt idx="4">
                  <c:v>129.46482945466414</c:v>
                </c:pt>
                <c:pt idx="5">
                  <c:v>143.10509306215681</c:v>
                </c:pt>
                <c:pt idx="6">
                  <c:v>86.448641311901156</c:v>
                </c:pt>
                <c:pt idx="7">
                  <c:v>88.384357953444123</c:v>
                </c:pt>
                <c:pt idx="8">
                  <c:v>102.55453577893786</c:v>
                </c:pt>
                <c:pt idx="9">
                  <c:v>123.75444716308266</c:v>
                </c:pt>
                <c:pt idx="10">
                  <c:v>129.95405862014741</c:v>
                </c:pt>
                <c:pt idx="11">
                  <c:v>76.546036682266276</c:v>
                </c:pt>
                <c:pt idx="12">
                  <c:v>82.605011730105616</c:v>
                </c:pt>
                <c:pt idx="13">
                  <c:v>86.736114110797644</c:v>
                </c:pt>
                <c:pt idx="14">
                  <c:v>106.07589980208286</c:v>
                </c:pt>
                <c:pt idx="15">
                  <c:v>176.84430021047592</c:v>
                </c:pt>
                <c:pt idx="16">
                  <c:v>138.5227472782135</c:v>
                </c:pt>
                <c:pt idx="17">
                  <c:v>138.74327713251114</c:v>
                </c:pt>
                <c:pt idx="18">
                  <c:v>127.89890563488007</c:v>
                </c:pt>
                <c:pt idx="19">
                  <c:v>144.16468530893326</c:v>
                </c:pt>
                <c:pt idx="20">
                  <c:v>135.34318959247321</c:v>
                </c:pt>
                <c:pt idx="21">
                  <c:v>93.333340289536864</c:v>
                </c:pt>
                <c:pt idx="22">
                  <c:v>118.3519650157541</c:v>
                </c:pt>
                <c:pt idx="23">
                  <c:v>117.74266731156968</c:v>
                </c:pt>
                <c:pt idx="24">
                  <c:v>152.55129953939468</c:v>
                </c:pt>
                <c:pt idx="25">
                  <c:v>124.26655800500885</c:v>
                </c:pt>
                <c:pt idx="26">
                  <c:v>84.434134762501344</c:v>
                </c:pt>
                <c:pt idx="27">
                  <c:v>88.470864340662956</c:v>
                </c:pt>
                <c:pt idx="28">
                  <c:v>95.058746421709657</c:v>
                </c:pt>
                <c:pt idx="29">
                  <c:v>113.22016338538378</c:v>
                </c:pt>
                <c:pt idx="30">
                  <c:v>135.41527228826453</c:v>
                </c:pt>
                <c:pt idx="31">
                  <c:v>83.85914561161735</c:v>
                </c:pt>
                <c:pt idx="32">
                  <c:v>88.098640714228168</c:v>
                </c:pt>
                <c:pt idx="33">
                  <c:v>96.086011485327617</c:v>
                </c:pt>
                <c:pt idx="34">
                  <c:v>116.96840048492777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688B-42F9-B1BB-5B94F5101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221888"/>
        <c:axId val="125232256"/>
      </c:lineChart>
      <c:catAx>
        <c:axId val="125221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Trust Type</a:t>
                </a:r>
              </a:p>
            </c:rich>
          </c:tx>
          <c:layout>
            <c:manualLayout>
              <c:xMode val="edge"/>
              <c:yMode val="edge"/>
              <c:x val="0.49170768908123769"/>
              <c:y val="0.949194537793233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5232256"/>
        <c:crosses val="autoZero"/>
        <c:auto val="1"/>
        <c:lblAlgn val="ctr"/>
        <c:lblOffset val="100"/>
        <c:noMultiLvlLbl val="0"/>
      </c:catAx>
      <c:valAx>
        <c:axId val="1252322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admissions</a:t>
                </a:r>
              </a:p>
            </c:rich>
          </c:tx>
          <c:layout>
            <c:manualLayout>
              <c:xMode val="edge"/>
              <c:yMode val="edge"/>
              <c:x val="1.7959782054270242E-2"/>
              <c:y val="0.1383088109827610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2522188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>
              <a:solidFill>
                <a:srgbClr val="00A5DF"/>
              </a:solidFill>
            </a:ln>
          </c:spPr>
          <c:marker>
            <c:spPr>
              <a:ln>
                <a:solidFill>
                  <a:srgbClr val="00A5DF"/>
                </a:solidFill>
              </a:ln>
            </c:spPr>
          </c:marker>
          <c:dPt>
            <c:idx val="0"/>
            <c:marker>
              <c:symbol val="diamond"/>
              <c:size val="8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DA0-4750-8DC3-74BC1A31981F}"/>
              </c:ext>
            </c:extLst>
          </c:dPt>
          <c:dPt>
            <c:idx val="1"/>
            <c:marker>
              <c:symbol val="diamond"/>
              <c:size val="8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DA0-4750-8DC3-74BC1A31981F}"/>
              </c:ext>
            </c:extLst>
          </c:dPt>
          <c:dPt>
            <c:idx val="2"/>
            <c:marker>
              <c:symbol val="diamond"/>
              <c:size val="8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DA0-4750-8DC3-74BC1A31981F}"/>
              </c:ext>
            </c:extLst>
          </c:dPt>
          <c:dPt>
            <c:idx val="3"/>
            <c:marker>
              <c:symbol val="diamond"/>
              <c:size val="8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DA0-4750-8DC3-74BC1A31981F}"/>
              </c:ext>
            </c:extLst>
          </c:dPt>
          <c:dPt>
            <c:idx val="4"/>
            <c:marker>
              <c:symbol val="diamond"/>
              <c:size val="8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DA0-4750-8DC3-74BC1A31981F}"/>
              </c:ext>
            </c:extLst>
          </c:dPt>
          <c:dPt>
            <c:idx val="5"/>
            <c:marker>
              <c:spPr>
                <a:solidFill>
                  <a:srgbClr val="00A5DF"/>
                </a:solidFill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2DA0-4750-8DC3-74BC1A31981F}"/>
              </c:ext>
            </c:extLst>
          </c:dPt>
          <c:dPt>
            <c:idx val="6"/>
            <c:marker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2DA0-4750-8DC3-74BC1A31981F}"/>
              </c:ext>
            </c:extLst>
          </c:dPt>
          <c:dPt>
            <c:idx val="7"/>
            <c:marker>
              <c:symbol val="square"/>
              <c:size val="7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2DA0-4750-8DC3-74BC1A31981F}"/>
              </c:ext>
            </c:extLst>
          </c:dPt>
          <c:dPt>
            <c:idx val="8"/>
            <c:marker>
              <c:symbol val="square"/>
              <c:size val="7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2DA0-4750-8DC3-74BC1A31981F}"/>
              </c:ext>
            </c:extLst>
          </c:dPt>
          <c:dPt>
            <c:idx val="9"/>
            <c:marker>
              <c:symbol val="square"/>
              <c:size val="7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2DA0-4750-8DC3-74BC1A31981F}"/>
              </c:ext>
            </c:extLst>
          </c:dPt>
          <c:dPt>
            <c:idx val="10"/>
            <c:marker>
              <c:symbol val="triangle"/>
              <c:size val="8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2DA0-4750-8DC3-74BC1A31981F}"/>
              </c:ext>
            </c:extLst>
          </c:dPt>
          <c:dPt>
            <c:idx val="11"/>
            <c:marker>
              <c:symbol val="triangle"/>
              <c:size val="8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2DA0-4750-8DC3-74BC1A31981F}"/>
              </c:ext>
            </c:extLst>
          </c:dPt>
          <c:dPt>
            <c:idx val="12"/>
            <c:marker>
              <c:symbol val="triangle"/>
              <c:size val="8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2DA0-4750-8DC3-74BC1A31981F}"/>
              </c:ext>
            </c:extLst>
          </c:dPt>
          <c:dPt>
            <c:idx val="13"/>
            <c:marker>
              <c:symbol val="triangle"/>
              <c:size val="8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2DA0-4750-8DC3-74BC1A31981F}"/>
              </c:ext>
            </c:extLst>
          </c:dPt>
          <c:dPt>
            <c:idx val="14"/>
            <c:marker>
              <c:symbol val="triangle"/>
              <c:size val="8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2DA0-4750-8DC3-74BC1A31981F}"/>
              </c:ext>
            </c:extLst>
          </c:dPt>
          <c:dPt>
            <c:idx val="15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2DA0-4750-8DC3-74BC1A31981F}"/>
              </c:ext>
            </c:extLst>
          </c:dPt>
          <c:dPt>
            <c:idx val="16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DA0-4750-8DC3-74BC1A31981F}"/>
              </c:ext>
            </c:extLst>
          </c:dPt>
          <c:dPt>
            <c:idx val="17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2DA0-4750-8DC3-74BC1A31981F}"/>
              </c:ext>
            </c:extLst>
          </c:dPt>
          <c:dPt>
            <c:idx val="18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5-2DA0-4750-8DC3-74BC1A31981F}"/>
              </c:ext>
            </c:extLst>
          </c:dPt>
          <c:dPt>
            <c:idx val="19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7-2DA0-4750-8DC3-74BC1A31981F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rgbClr val="00A5DF"/>
                </a:solidFill>
                <a:ln w="9525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9-2DA0-4750-8DC3-74BC1A31981F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2DA0-4750-8DC3-74BC1A31981F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D-2DA0-4750-8DC3-74BC1A31981F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2F-2DA0-4750-8DC3-74BC1A31981F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1-2DA0-4750-8DC3-74BC1A31981F}"/>
              </c:ext>
            </c:extLst>
          </c:dPt>
          <c:dPt>
            <c:idx val="25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3-2DA0-4750-8DC3-74BC1A31981F}"/>
              </c:ext>
            </c:extLst>
          </c:dPt>
          <c:dPt>
            <c:idx val="26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5-2DA0-4750-8DC3-74BC1A31981F}"/>
              </c:ext>
            </c:extLst>
          </c:dPt>
          <c:dPt>
            <c:idx val="27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7-2DA0-4750-8DC3-74BC1A31981F}"/>
              </c:ext>
            </c:extLst>
          </c:dPt>
          <c:dPt>
            <c:idx val="28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9-2DA0-4750-8DC3-74BC1A31981F}"/>
              </c:ext>
            </c:extLst>
          </c:dPt>
          <c:dPt>
            <c:idx val="29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solidFill>
                  <a:srgbClr val="00A5D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B-2DA0-4750-8DC3-74BC1A31981F}"/>
              </c:ext>
            </c:extLst>
          </c:dPt>
          <c:cat>
            <c:multiLvlStrRef>
              <c:f>'C.7 Piptaz_type'!$A$16:$B$45</c:f>
              <c:multiLvlStrCache>
                <c:ptCount val="30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</c:lvl>
                <c:lvl>
                  <c:pt idx="0">
                    <c:v>Acute Small</c:v>
                  </c:pt>
                  <c:pt idx="5">
                    <c:v>Acute Medium</c:v>
                  </c:pt>
                  <c:pt idx="10">
                    <c:v>Acute Large</c:v>
                  </c:pt>
                  <c:pt idx="15">
                    <c:v>Acute Multiservice</c:v>
                  </c:pt>
                  <c:pt idx="20">
                    <c:v>Acute Specialist</c:v>
                  </c:pt>
                  <c:pt idx="25">
                    <c:v>Acute Teaching</c:v>
                  </c:pt>
                </c:lvl>
              </c:multiLvlStrCache>
            </c:multiLvlStrRef>
          </c:cat>
          <c:val>
            <c:numRef>
              <c:f>'C.7 Piptaz_type'!$C$16:$C$45</c:f>
              <c:numCache>
                <c:formatCode>0.0</c:formatCode>
                <c:ptCount val="30"/>
                <c:pt idx="0">
                  <c:v>165.17849485747865</c:v>
                </c:pt>
                <c:pt idx="1">
                  <c:v>81.953488140556146</c:v>
                </c:pt>
                <c:pt idx="2">
                  <c:v>83.402099751663627</c:v>
                </c:pt>
                <c:pt idx="3">
                  <c:v>98.062016094336286</c:v>
                </c:pt>
                <c:pt idx="4">
                  <c:v>129.46482945466414</c:v>
                </c:pt>
                <c:pt idx="5">
                  <c:v>143.10509306215681</c:v>
                </c:pt>
                <c:pt idx="6">
                  <c:v>86.448641311901156</c:v>
                </c:pt>
                <c:pt idx="7">
                  <c:v>88.384357953444123</c:v>
                </c:pt>
                <c:pt idx="8">
                  <c:v>102.55453577893786</c:v>
                </c:pt>
                <c:pt idx="9">
                  <c:v>123.75444716308266</c:v>
                </c:pt>
                <c:pt idx="10">
                  <c:v>129.95405862014741</c:v>
                </c:pt>
                <c:pt idx="11">
                  <c:v>76.546036682266276</c:v>
                </c:pt>
                <c:pt idx="12">
                  <c:v>82.605011730105616</c:v>
                </c:pt>
                <c:pt idx="13">
                  <c:v>86.736114110797644</c:v>
                </c:pt>
                <c:pt idx="14">
                  <c:v>106.07589980208286</c:v>
                </c:pt>
                <c:pt idx="15">
                  <c:v>176.84430021047592</c:v>
                </c:pt>
                <c:pt idx="16">
                  <c:v>138.5227472782135</c:v>
                </c:pt>
                <c:pt idx="17">
                  <c:v>138.74327713251114</c:v>
                </c:pt>
                <c:pt idx="18">
                  <c:v>127.89890563488007</c:v>
                </c:pt>
                <c:pt idx="19">
                  <c:v>144.16468530893326</c:v>
                </c:pt>
                <c:pt idx="20">
                  <c:v>135.34318959247321</c:v>
                </c:pt>
                <c:pt idx="21">
                  <c:v>93.333340289536864</c:v>
                </c:pt>
                <c:pt idx="22">
                  <c:v>118.3519650157541</c:v>
                </c:pt>
                <c:pt idx="23">
                  <c:v>117.74266731156968</c:v>
                </c:pt>
                <c:pt idx="24">
                  <c:v>152.55129953939468</c:v>
                </c:pt>
                <c:pt idx="25">
                  <c:v>124.26655800500885</c:v>
                </c:pt>
                <c:pt idx="26">
                  <c:v>84.434134762501344</c:v>
                </c:pt>
                <c:pt idx="27">
                  <c:v>88.470864340662956</c:v>
                </c:pt>
                <c:pt idx="28">
                  <c:v>95.058746421709657</c:v>
                </c:pt>
                <c:pt idx="29">
                  <c:v>113.22016338538378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2DA0-4750-8DC3-74BC1A319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221888"/>
        <c:axId val="125232256"/>
      </c:lineChart>
      <c:catAx>
        <c:axId val="125221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Trust Type</a:t>
                </a:r>
              </a:p>
            </c:rich>
          </c:tx>
          <c:layout>
            <c:manualLayout>
              <c:xMode val="edge"/>
              <c:yMode val="edge"/>
              <c:x val="0.49170768908123769"/>
              <c:y val="0.949194537793233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5232256"/>
        <c:crosses val="autoZero"/>
        <c:auto val="1"/>
        <c:lblAlgn val="ctr"/>
        <c:lblOffset val="100"/>
        <c:noMultiLvlLbl val="0"/>
      </c:catAx>
      <c:valAx>
        <c:axId val="1252322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admissions</a:t>
                </a:r>
              </a:p>
            </c:rich>
          </c:tx>
          <c:layout>
            <c:manualLayout>
              <c:xMode val="edge"/>
              <c:yMode val="edge"/>
              <c:x val="1.7959782054270242E-2"/>
              <c:y val="0.1383088109827610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2522188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>
              <a:solidFill>
                <a:srgbClr val="00A5DF"/>
              </a:solidFill>
            </a:ln>
          </c:spPr>
          <c:marker>
            <c:spPr>
              <a:ln>
                <a:solidFill>
                  <a:srgbClr val="00A5DF"/>
                </a:solidFill>
              </a:ln>
            </c:spPr>
          </c:marker>
          <c:dPt>
            <c:idx val="0"/>
            <c:marker>
              <c:symbol val="diamond"/>
              <c:size val="8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013-4D08-A394-5FCFC46E9F1D}"/>
              </c:ext>
            </c:extLst>
          </c:dPt>
          <c:dPt>
            <c:idx val="1"/>
            <c:marker>
              <c:symbol val="diamond"/>
              <c:size val="8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013-4D08-A394-5FCFC46E9F1D}"/>
              </c:ext>
            </c:extLst>
          </c:dPt>
          <c:dPt>
            <c:idx val="2"/>
            <c:marker>
              <c:symbol val="diamond"/>
              <c:size val="8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013-4D08-A394-5FCFC46E9F1D}"/>
              </c:ext>
            </c:extLst>
          </c:dPt>
          <c:dPt>
            <c:idx val="3"/>
            <c:marker>
              <c:symbol val="diamond"/>
              <c:size val="8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013-4D08-A394-5FCFC46E9F1D}"/>
              </c:ext>
            </c:extLst>
          </c:dPt>
          <c:dPt>
            <c:idx val="4"/>
            <c:marker>
              <c:symbol val="diamond"/>
              <c:size val="8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013-4D08-A394-5FCFC46E9F1D}"/>
              </c:ext>
            </c:extLst>
          </c:dPt>
          <c:dPt>
            <c:idx val="5"/>
            <c:marker>
              <c:spPr>
                <a:solidFill>
                  <a:srgbClr val="8A1B61"/>
                </a:solidFill>
                <a:ln>
                  <a:solidFill>
                    <a:srgbClr val="8A1B61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5013-4D08-A394-5FCFC46E9F1D}"/>
              </c:ext>
            </c:extLst>
          </c:dPt>
          <c:dPt>
            <c:idx val="6"/>
            <c:marker>
              <c:spPr>
                <a:solidFill>
                  <a:srgbClr val="8A1B61"/>
                </a:solidFill>
                <a:ln>
                  <a:solidFill>
                    <a:srgbClr val="8A1B61"/>
                  </a:solidFill>
                </a:ln>
              </c:spPr>
            </c:marker>
            <c:bubble3D val="0"/>
            <c:spPr>
              <a:ln>
                <a:solidFill>
                  <a:srgbClr val="8A1B6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013-4D08-A394-5FCFC46E9F1D}"/>
              </c:ext>
            </c:extLst>
          </c:dPt>
          <c:dPt>
            <c:idx val="7"/>
            <c:marker>
              <c:symbol val="square"/>
              <c:size val="7"/>
              <c:spPr>
                <a:solidFill>
                  <a:srgbClr val="8A1B61"/>
                </a:solidFill>
                <a:ln>
                  <a:solidFill>
                    <a:srgbClr val="8A1B61"/>
                  </a:solidFill>
                </a:ln>
              </c:spPr>
            </c:marker>
            <c:bubble3D val="0"/>
            <c:spPr>
              <a:ln>
                <a:solidFill>
                  <a:srgbClr val="8A1B6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5013-4D08-A394-5FCFC46E9F1D}"/>
              </c:ext>
            </c:extLst>
          </c:dPt>
          <c:dPt>
            <c:idx val="8"/>
            <c:marker>
              <c:symbol val="square"/>
              <c:size val="7"/>
              <c:spPr>
                <a:solidFill>
                  <a:srgbClr val="8A1B61"/>
                </a:solidFill>
                <a:ln>
                  <a:solidFill>
                    <a:srgbClr val="8A1B61"/>
                  </a:solidFill>
                </a:ln>
              </c:spPr>
            </c:marker>
            <c:bubble3D val="0"/>
            <c:spPr>
              <a:ln>
                <a:solidFill>
                  <a:srgbClr val="8A1B6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013-4D08-A394-5FCFC46E9F1D}"/>
              </c:ext>
            </c:extLst>
          </c:dPt>
          <c:dPt>
            <c:idx val="9"/>
            <c:marker>
              <c:symbol val="square"/>
              <c:size val="7"/>
              <c:spPr>
                <a:solidFill>
                  <a:srgbClr val="8A1B61"/>
                </a:solidFill>
                <a:ln>
                  <a:solidFill>
                    <a:srgbClr val="8A1B61"/>
                  </a:solidFill>
                </a:ln>
              </c:spPr>
            </c:marker>
            <c:bubble3D val="0"/>
            <c:spPr>
              <a:ln>
                <a:solidFill>
                  <a:srgbClr val="8A1B6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5013-4D08-A394-5FCFC46E9F1D}"/>
              </c:ext>
            </c:extLst>
          </c:dPt>
          <c:dPt>
            <c:idx val="10"/>
            <c:marker>
              <c:symbol val="triangle"/>
              <c:size val="8"/>
              <c:spPr>
                <a:solidFill>
                  <a:srgbClr val="003B5C"/>
                </a:solidFill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C-5013-4D08-A394-5FCFC46E9F1D}"/>
              </c:ext>
            </c:extLst>
          </c:dPt>
          <c:dPt>
            <c:idx val="11"/>
            <c:marker>
              <c:symbol val="triangle"/>
              <c:size val="8"/>
              <c:spPr>
                <a:solidFill>
                  <a:srgbClr val="003B5C"/>
                </a:solidFill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>
                <a:solidFill>
                  <a:srgbClr val="003B5C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5013-4D08-A394-5FCFC46E9F1D}"/>
              </c:ext>
            </c:extLst>
          </c:dPt>
          <c:dPt>
            <c:idx val="12"/>
            <c:marker>
              <c:symbol val="triangle"/>
              <c:size val="8"/>
              <c:spPr>
                <a:solidFill>
                  <a:srgbClr val="003B5C"/>
                </a:solidFill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>
                <a:solidFill>
                  <a:srgbClr val="003B5C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5013-4D08-A394-5FCFC46E9F1D}"/>
              </c:ext>
            </c:extLst>
          </c:dPt>
          <c:dPt>
            <c:idx val="13"/>
            <c:marker>
              <c:symbol val="triangle"/>
              <c:size val="8"/>
              <c:spPr>
                <a:solidFill>
                  <a:srgbClr val="003B5C"/>
                </a:solidFill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>
                <a:solidFill>
                  <a:srgbClr val="003B5C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5013-4D08-A394-5FCFC46E9F1D}"/>
              </c:ext>
            </c:extLst>
          </c:dPt>
          <c:dPt>
            <c:idx val="14"/>
            <c:marker>
              <c:symbol val="triangle"/>
              <c:size val="8"/>
              <c:spPr>
                <a:solidFill>
                  <a:srgbClr val="003B5C"/>
                </a:solidFill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>
                <a:solidFill>
                  <a:srgbClr val="003B5C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5013-4D08-A394-5FCFC46E9F1D}"/>
              </c:ext>
            </c:extLst>
          </c:dPt>
          <c:dPt>
            <c:idx val="15"/>
            <c:marker>
              <c:symbol val="x"/>
              <c:size val="8"/>
              <c:spPr>
                <a:noFill/>
                <a:ln w="19050">
                  <a:solidFill>
                    <a:srgbClr val="84BD00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2-5013-4D08-A394-5FCFC46E9F1D}"/>
              </c:ext>
            </c:extLst>
          </c:dPt>
          <c:dPt>
            <c:idx val="16"/>
            <c:marker>
              <c:symbol val="x"/>
              <c:size val="8"/>
              <c:spPr>
                <a:noFill/>
                <a:ln w="19050">
                  <a:solidFill>
                    <a:srgbClr val="84BD00"/>
                  </a:solidFill>
                </a:ln>
              </c:spPr>
            </c:marker>
            <c:bubble3D val="0"/>
            <c:spPr>
              <a:ln>
                <a:solidFill>
                  <a:srgbClr val="84BD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5013-4D08-A394-5FCFC46E9F1D}"/>
              </c:ext>
            </c:extLst>
          </c:dPt>
          <c:dPt>
            <c:idx val="17"/>
            <c:marker>
              <c:symbol val="x"/>
              <c:size val="8"/>
              <c:spPr>
                <a:noFill/>
                <a:ln w="19050">
                  <a:solidFill>
                    <a:srgbClr val="84BD00"/>
                  </a:solidFill>
                </a:ln>
              </c:spPr>
            </c:marker>
            <c:bubble3D val="0"/>
            <c:spPr>
              <a:ln>
                <a:solidFill>
                  <a:srgbClr val="84BD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5013-4D08-A394-5FCFC46E9F1D}"/>
              </c:ext>
            </c:extLst>
          </c:dPt>
          <c:dPt>
            <c:idx val="18"/>
            <c:marker>
              <c:symbol val="x"/>
              <c:size val="8"/>
              <c:spPr>
                <a:noFill/>
                <a:ln w="19050">
                  <a:solidFill>
                    <a:srgbClr val="84BD00"/>
                  </a:solidFill>
                </a:ln>
              </c:spPr>
            </c:marker>
            <c:bubble3D val="0"/>
            <c:spPr>
              <a:ln>
                <a:solidFill>
                  <a:srgbClr val="84BD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5013-4D08-A394-5FCFC46E9F1D}"/>
              </c:ext>
            </c:extLst>
          </c:dPt>
          <c:dPt>
            <c:idx val="19"/>
            <c:marker>
              <c:symbol val="x"/>
              <c:size val="8"/>
              <c:spPr>
                <a:noFill/>
                <a:ln w="19050">
                  <a:solidFill>
                    <a:srgbClr val="84BD00"/>
                  </a:solidFill>
                </a:ln>
              </c:spPr>
            </c:marker>
            <c:bubble3D val="0"/>
            <c:spPr>
              <a:ln>
                <a:solidFill>
                  <a:srgbClr val="84BD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6-5013-4D08-A394-5FCFC46E9F1D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rgbClr val="E40046"/>
                </a:solidFill>
                <a:ln w="9525">
                  <a:solidFill>
                    <a:srgbClr val="E40046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8-5013-4D08-A394-5FCFC46E9F1D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rgbClr val="E40046"/>
                </a:solidFill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>
                <a:solidFill>
                  <a:srgbClr val="E40046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5013-4D08-A394-5FCFC46E9F1D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rgbClr val="E40046"/>
                </a:solidFill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>
                <a:solidFill>
                  <a:srgbClr val="E40046"/>
                </a:solidFill>
              </a:ln>
            </c:spPr>
            <c:extLst>
              <c:ext xmlns:c16="http://schemas.microsoft.com/office/drawing/2014/chart" uri="{C3380CC4-5D6E-409C-BE32-E72D297353CC}">
                <c16:uniqueId val="{0000001A-5013-4D08-A394-5FCFC46E9F1D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rgbClr val="E40046"/>
                </a:solidFill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>
                <a:solidFill>
                  <a:srgbClr val="E40046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5013-4D08-A394-5FCFC46E9F1D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rgbClr val="E40046"/>
                </a:solidFill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>
                <a:solidFill>
                  <a:srgbClr val="E40046"/>
                </a:solidFill>
              </a:ln>
            </c:spPr>
            <c:extLst>
              <c:ext xmlns:c16="http://schemas.microsoft.com/office/drawing/2014/chart" uri="{C3380CC4-5D6E-409C-BE32-E72D297353CC}">
                <c16:uniqueId val="{0000001C-5013-4D08-A394-5FCFC46E9F1D}"/>
              </c:ext>
            </c:extLst>
          </c:dPt>
          <c:dPt>
            <c:idx val="25"/>
            <c:marker>
              <c:symbol val="diamond"/>
              <c:size val="8"/>
              <c:spPr>
                <a:noFill/>
                <a:ln w="19050">
                  <a:solidFill>
                    <a:srgbClr val="007C91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E-5013-4D08-A394-5FCFC46E9F1D}"/>
              </c:ext>
            </c:extLst>
          </c:dPt>
          <c:dPt>
            <c:idx val="26"/>
            <c:marker>
              <c:symbol val="diamond"/>
              <c:size val="8"/>
              <c:spPr>
                <a:noFill/>
                <a:ln w="19050">
                  <a:solidFill>
                    <a:srgbClr val="007C91"/>
                  </a:solidFill>
                </a:ln>
              </c:spPr>
            </c:marker>
            <c:bubble3D val="0"/>
            <c:spPr>
              <a:ln>
                <a:solidFill>
                  <a:srgbClr val="007C9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5013-4D08-A394-5FCFC46E9F1D}"/>
              </c:ext>
            </c:extLst>
          </c:dPt>
          <c:dPt>
            <c:idx val="27"/>
            <c:marker>
              <c:symbol val="diamond"/>
              <c:size val="8"/>
              <c:spPr>
                <a:noFill/>
                <a:ln w="19050">
                  <a:solidFill>
                    <a:srgbClr val="00AB8E"/>
                  </a:solidFill>
                </a:ln>
              </c:spPr>
            </c:marker>
            <c:bubble3D val="0"/>
            <c:spPr>
              <a:ln>
                <a:solidFill>
                  <a:srgbClr val="007C9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0-5013-4D08-A394-5FCFC46E9F1D}"/>
              </c:ext>
            </c:extLst>
          </c:dPt>
          <c:dPt>
            <c:idx val="28"/>
            <c:marker>
              <c:symbol val="diamond"/>
              <c:size val="8"/>
              <c:spPr>
                <a:noFill/>
                <a:ln w="19050">
                  <a:solidFill>
                    <a:srgbClr val="007C91"/>
                  </a:solidFill>
                </a:ln>
              </c:spPr>
            </c:marker>
            <c:bubble3D val="0"/>
            <c:spPr>
              <a:ln>
                <a:solidFill>
                  <a:srgbClr val="007C9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5013-4D08-A394-5FCFC46E9F1D}"/>
              </c:ext>
            </c:extLst>
          </c:dPt>
          <c:dPt>
            <c:idx val="29"/>
            <c:marker>
              <c:symbol val="diamond"/>
              <c:size val="8"/>
              <c:spPr>
                <a:noFill/>
                <a:ln w="19050">
                  <a:solidFill>
                    <a:srgbClr val="007C91"/>
                  </a:solidFill>
                </a:ln>
              </c:spPr>
            </c:marker>
            <c:bubble3D val="0"/>
            <c:spPr>
              <a:ln>
                <a:solidFill>
                  <a:srgbClr val="007C9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2-5013-4D08-A394-5FCFC46E9F1D}"/>
              </c:ext>
            </c:extLst>
          </c:dPt>
          <c:cat>
            <c:multiLvlStrRef>
              <c:f>'C.7 Piptaz_type'!$A$16:$B$45</c:f>
              <c:multiLvlStrCache>
                <c:ptCount val="30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</c:lvl>
                <c:lvl>
                  <c:pt idx="0">
                    <c:v>Acute Small</c:v>
                  </c:pt>
                  <c:pt idx="5">
                    <c:v>Acute Medium</c:v>
                  </c:pt>
                  <c:pt idx="10">
                    <c:v>Acute Large</c:v>
                  </c:pt>
                  <c:pt idx="15">
                    <c:v>Acute Multiservice</c:v>
                  </c:pt>
                  <c:pt idx="20">
                    <c:v>Acute Specialist</c:v>
                  </c:pt>
                  <c:pt idx="25">
                    <c:v>Acute Teaching</c:v>
                  </c:pt>
                </c:lvl>
              </c:multiLvlStrCache>
            </c:multiLvlStrRef>
          </c:cat>
          <c:val>
            <c:numRef>
              <c:f>'C.7 Piptaz_type'!$C$16:$C$45</c:f>
              <c:numCache>
                <c:formatCode>0.0</c:formatCode>
                <c:ptCount val="30"/>
                <c:pt idx="0">
                  <c:v>165.17849485747865</c:v>
                </c:pt>
                <c:pt idx="1">
                  <c:v>81.953488140556146</c:v>
                </c:pt>
                <c:pt idx="2">
                  <c:v>83.402099751663627</c:v>
                </c:pt>
                <c:pt idx="3">
                  <c:v>98.062016094336286</c:v>
                </c:pt>
                <c:pt idx="4">
                  <c:v>129.46482945466414</c:v>
                </c:pt>
                <c:pt idx="5">
                  <c:v>143.10509306215681</c:v>
                </c:pt>
                <c:pt idx="6">
                  <c:v>86.448641311901156</c:v>
                </c:pt>
                <c:pt idx="7">
                  <c:v>88.384357953444123</c:v>
                </c:pt>
                <c:pt idx="8">
                  <c:v>102.55453577893786</c:v>
                </c:pt>
                <c:pt idx="9">
                  <c:v>123.75444716308266</c:v>
                </c:pt>
                <c:pt idx="10">
                  <c:v>129.95405862014741</c:v>
                </c:pt>
                <c:pt idx="11">
                  <c:v>76.546036682266276</c:v>
                </c:pt>
                <c:pt idx="12">
                  <c:v>82.605011730105616</c:v>
                </c:pt>
                <c:pt idx="13">
                  <c:v>86.736114110797644</c:v>
                </c:pt>
                <c:pt idx="14">
                  <c:v>106.07589980208286</c:v>
                </c:pt>
                <c:pt idx="15">
                  <c:v>176.84430021047592</c:v>
                </c:pt>
                <c:pt idx="16">
                  <c:v>138.5227472782135</c:v>
                </c:pt>
                <c:pt idx="17">
                  <c:v>138.74327713251114</c:v>
                </c:pt>
                <c:pt idx="18">
                  <c:v>127.89890563488007</c:v>
                </c:pt>
                <c:pt idx="19">
                  <c:v>144.16468530893326</c:v>
                </c:pt>
                <c:pt idx="20">
                  <c:v>135.34318959247321</c:v>
                </c:pt>
                <c:pt idx="21">
                  <c:v>93.333340289536864</c:v>
                </c:pt>
                <c:pt idx="22">
                  <c:v>118.3519650157541</c:v>
                </c:pt>
                <c:pt idx="23">
                  <c:v>117.74266731156968</c:v>
                </c:pt>
                <c:pt idx="24">
                  <c:v>152.55129953939468</c:v>
                </c:pt>
                <c:pt idx="25">
                  <c:v>124.26655800500885</c:v>
                </c:pt>
                <c:pt idx="26">
                  <c:v>84.434134762501344</c:v>
                </c:pt>
                <c:pt idx="27">
                  <c:v>88.470864340662956</c:v>
                </c:pt>
                <c:pt idx="28">
                  <c:v>95.058746421709657</c:v>
                </c:pt>
                <c:pt idx="29">
                  <c:v>113.22016338538378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5013-4D08-A394-5FCFC46E9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221888"/>
        <c:axId val="125232256"/>
      </c:lineChart>
      <c:catAx>
        <c:axId val="125221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Trust Type</a:t>
                </a:r>
              </a:p>
            </c:rich>
          </c:tx>
          <c:layout>
            <c:manualLayout>
              <c:xMode val="edge"/>
              <c:yMode val="edge"/>
              <c:x val="0.49170768908123769"/>
              <c:y val="0.949194537793233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5232256"/>
        <c:crosses val="autoZero"/>
        <c:auto val="1"/>
        <c:lblAlgn val="ctr"/>
        <c:lblOffset val="100"/>
        <c:noMultiLvlLbl val="0"/>
      </c:catAx>
      <c:valAx>
        <c:axId val="1252322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admissions</a:t>
                </a:r>
              </a:p>
            </c:rich>
          </c:tx>
          <c:layout>
            <c:manualLayout>
              <c:xMode val="edge"/>
              <c:yMode val="edge"/>
              <c:x val="1.7959782054270242E-2"/>
              <c:y val="0.1383088109827610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2522188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'A.1 Total_setting'!$A$6</c:f>
              <c:strCache>
                <c:ptCount val="1"/>
                <c:pt idx="0">
                  <c:v>General Practice</c:v>
                </c:pt>
              </c:strCache>
            </c:strRef>
          </c:tx>
          <c:spPr>
            <a:solidFill>
              <a:srgbClr val="FF7F32">
                <a:alpha val="96000"/>
              </a:srgbClr>
            </a:solidFill>
            <a:ln>
              <a:solidFill>
                <a:srgbClr val="FF7F32"/>
              </a:solidFill>
            </a:ln>
            <a:effectLst/>
          </c:spPr>
          <c:invertIfNegative val="0"/>
          <c:cat>
            <c:numRef>
              <c:f>'A.1 Total_setting'!$B$5:$F$5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 Total_setting'!$B$6:$F$6</c:f>
              <c:numCache>
                <c:formatCode>0.000</c:formatCode>
                <c:ptCount val="5"/>
                <c:pt idx="0">
                  <c:v>14.342446275057121</c:v>
                </c:pt>
                <c:pt idx="1">
                  <c:v>13.857847046815252</c:v>
                </c:pt>
                <c:pt idx="2">
                  <c:v>13.207671206189898</c:v>
                </c:pt>
                <c:pt idx="3">
                  <c:v>12.854910846726343</c:v>
                </c:pt>
                <c:pt idx="4">
                  <c:v>11.65016669627204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4-4408-AA40-0828FA8D388E}"/>
            </c:ext>
          </c:extLst>
        </c:ser>
        <c:ser>
          <c:idx val="3"/>
          <c:order val="1"/>
          <c:tx>
            <c:strRef>
              <c:f>'A.1 Total_setting'!$A$9</c:f>
              <c:strCache>
                <c:ptCount val="1"/>
                <c:pt idx="0">
                  <c:v>Hospital Inpatient</c:v>
                </c:pt>
              </c:strCache>
            </c:strRef>
          </c:tx>
          <c:spPr>
            <a:pattFill prst="pct90">
              <a:fgClr>
                <a:srgbClr val="00A5DF"/>
              </a:fgClr>
              <a:bgClr>
                <a:schemeClr val="bg1"/>
              </a:bgClr>
            </a:pattFill>
            <a:ln>
              <a:solidFill>
                <a:srgbClr val="00A5DF"/>
              </a:solidFill>
            </a:ln>
            <a:effectLst/>
          </c:spPr>
          <c:invertIfNegative val="0"/>
          <c:cat>
            <c:numRef>
              <c:f>'A.1 Total_setting'!$B$5:$F$5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 Total_setting'!$B$9:$F$9</c:f>
              <c:numCache>
                <c:formatCode>0.000</c:formatCode>
                <c:ptCount val="5"/>
                <c:pt idx="0">
                  <c:v>2.1654019361301868</c:v>
                </c:pt>
                <c:pt idx="1">
                  <c:v>2.2053275977013982</c:v>
                </c:pt>
                <c:pt idx="2">
                  <c:v>2.3308097248433368</c:v>
                </c:pt>
                <c:pt idx="3">
                  <c:v>2.3980955299927169</c:v>
                </c:pt>
                <c:pt idx="4">
                  <c:v>2.0547733398059504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E4-4408-AA40-0828FA8D388E}"/>
            </c:ext>
          </c:extLst>
        </c:ser>
        <c:ser>
          <c:idx val="4"/>
          <c:order val="2"/>
          <c:tx>
            <c:strRef>
              <c:f>'A.1 Total_setting'!$A$10</c:f>
              <c:strCache>
                <c:ptCount val="1"/>
                <c:pt idx="0">
                  <c:v>Hospital Outpatient</c:v>
                </c:pt>
              </c:strCache>
            </c:strRef>
          </c:tx>
          <c:spPr>
            <a:pattFill prst="lgCheck">
              <a:fgClr>
                <a:srgbClr val="00A5DF"/>
              </a:fgClr>
              <a:bgClr>
                <a:schemeClr val="bg1"/>
              </a:bgClr>
            </a:pattFill>
            <a:ln>
              <a:solidFill>
                <a:srgbClr val="00A5DF"/>
              </a:solidFill>
            </a:ln>
            <a:effectLst/>
          </c:spPr>
          <c:invertIfNegative val="0"/>
          <c:cat>
            <c:numRef>
              <c:f>'A.1 Total_setting'!$B$5:$F$5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 Total_setting'!$B$10:$F$10</c:f>
              <c:numCache>
                <c:formatCode>0.000</c:formatCode>
                <c:ptCount val="5"/>
                <c:pt idx="0">
                  <c:v>1.3910691796666625</c:v>
                </c:pt>
                <c:pt idx="1">
                  <c:v>1.3876663368806113</c:v>
                </c:pt>
                <c:pt idx="2">
                  <c:v>1.3805457603617088</c:v>
                </c:pt>
                <c:pt idx="3">
                  <c:v>1.3794727737294816</c:v>
                </c:pt>
                <c:pt idx="4">
                  <c:v>1.0138203231647642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E4-4408-AA40-0828FA8D388E}"/>
            </c:ext>
          </c:extLst>
        </c:ser>
        <c:ser>
          <c:idx val="2"/>
          <c:order val="3"/>
          <c:tx>
            <c:strRef>
              <c:f>'A.1 Total_setting'!$A$8</c:f>
              <c:strCache>
                <c:ptCount val="1"/>
                <c:pt idx="0">
                  <c:v>Dentist</c:v>
                </c:pt>
              </c:strCache>
            </c:strRef>
          </c:tx>
          <c:spPr>
            <a:pattFill prst="pct50">
              <a:fgClr>
                <a:srgbClr val="FF7F32"/>
              </a:fgClr>
              <a:bgClr>
                <a:schemeClr val="bg1"/>
              </a:bgClr>
            </a:pattFill>
            <a:ln>
              <a:solidFill>
                <a:srgbClr val="FF7F32"/>
              </a:solidFill>
            </a:ln>
            <a:effectLst/>
          </c:spPr>
          <c:invertIfNegative val="0"/>
          <c:cat>
            <c:numRef>
              <c:f>'A.1 Total_setting'!$B$5:$F$5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 Total_setting'!$B$8:$F$8</c:f>
              <c:numCache>
                <c:formatCode>0.000</c:formatCode>
                <c:ptCount val="5"/>
                <c:pt idx="0">
                  <c:v>0.72102801522123627</c:v>
                </c:pt>
                <c:pt idx="1">
                  <c:v>0.68256227769597899</c:v>
                </c:pt>
                <c:pt idx="2">
                  <c:v>0.64004441468568984</c:v>
                </c:pt>
                <c:pt idx="3">
                  <c:v>0.61099022151756799</c:v>
                </c:pt>
                <c:pt idx="4">
                  <c:v>0.74589658880722709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E4-4408-AA40-0828FA8D388E}"/>
            </c:ext>
          </c:extLst>
        </c:ser>
        <c:ser>
          <c:idx val="1"/>
          <c:order val="4"/>
          <c:tx>
            <c:strRef>
              <c:f>'A.1 Total_setting'!$A$7</c:f>
              <c:strCache>
                <c:ptCount val="1"/>
                <c:pt idx="0">
                  <c:v>Other Community</c:v>
                </c:pt>
              </c:strCache>
            </c:strRef>
          </c:tx>
          <c:spPr>
            <a:pattFill prst="wdDnDiag">
              <a:fgClr>
                <a:srgbClr val="FF7F32"/>
              </a:fgClr>
              <a:bgClr>
                <a:schemeClr val="bg1"/>
              </a:bgClr>
            </a:pattFill>
            <a:ln>
              <a:solidFill>
                <a:srgbClr val="FF7F32"/>
              </a:solidFill>
            </a:ln>
            <a:effectLst/>
          </c:spPr>
          <c:invertIfNegative val="0"/>
          <c:cat>
            <c:numRef>
              <c:f>'A.1 Total_setting'!$B$5:$F$5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'A.1 Total_setting'!$B$7:$F$7</c:f>
              <c:numCache>
                <c:formatCode>0.000</c:formatCode>
                <c:ptCount val="5"/>
                <c:pt idx="0">
                  <c:v>0.64659310218146171</c:v>
                </c:pt>
                <c:pt idx="1">
                  <c:v>0.67788418956761642</c:v>
                </c:pt>
                <c:pt idx="2">
                  <c:v>0.7190253890545395</c:v>
                </c:pt>
                <c:pt idx="3">
                  <c:v>0.75145180763652952</c:v>
                </c:pt>
                <c:pt idx="4">
                  <c:v>0.56835206578908215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E4-4408-AA40-0828FA8D3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8129760"/>
        <c:axId val="598132056"/>
      </c:barChart>
      <c:catAx>
        <c:axId val="598129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8132056"/>
        <c:crosses val="autoZero"/>
        <c:auto val="1"/>
        <c:lblAlgn val="ctr"/>
        <c:lblOffset val="100"/>
        <c:noMultiLvlLbl val="0"/>
      </c:catAx>
      <c:valAx>
        <c:axId val="598132056"/>
        <c:scaling>
          <c:orientation val="minMax"/>
          <c:max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DDD per 1,000 inhabitants per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812976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104904175535273"/>
          <c:y val="2.9207293970143496E-2"/>
          <c:w val="0.86337227702132902"/>
          <c:h val="0.76868156283688083"/>
        </c:manualLayout>
      </c:layout>
      <c:lineChart>
        <c:grouping val="standard"/>
        <c:varyColors val="0"/>
        <c:ser>
          <c:idx val="3"/>
          <c:order val="0"/>
          <c:tx>
            <c:strRef>
              <c:f>'C.9 Carbapenems'!$B$6</c:f>
              <c:strCache>
                <c:ptCount val="1"/>
                <c:pt idx="0">
                  <c:v>Meropenem</c:v>
                </c:pt>
              </c:strCache>
            </c:strRef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>
                    <a:alpha val="60000"/>
                  </a:srgbClr>
                </a:solidFill>
              </a:ln>
            </c:spPr>
          </c:marker>
          <c:cat>
            <c:numRef>
              <c:f>'C.9 Carbapenems'!$C$5:$G$5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'C.9 Carbapenems'!$C$6:$G$6</c:f>
              <c:numCache>
                <c:formatCode>0.0</c:formatCode>
                <c:ptCount val="5"/>
                <c:pt idx="0">
                  <c:v>60.702962159359231</c:v>
                </c:pt>
                <c:pt idx="1">
                  <c:v>60.914180951222079</c:v>
                </c:pt>
                <c:pt idx="2">
                  <c:v>54.816024641182594</c:v>
                </c:pt>
                <c:pt idx="3">
                  <c:v>53.08993814742098</c:v>
                </c:pt>
                <c:pt idx="4">
                  <c:v>60.917678043959313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12-4897-8C62-2CB9FBF00538}"/>
            </c:ext>
          </c:extLst>
        </c:ser>
        <c:ser>
          <c:idx val="0"/>
          <c:order val="1"/>
          <c:tx>
            <c:strRef>
              <c:f>'C.9 Carbapenems'!$B$7</c:f>
              <c:strCache>
                <c:ptCount val="1"/>
                <c:pt idx="0">
                  <c:v>Ertapenem</c:v>
                </c:pt>
              </c:strCache>
            </c:strRef>
          </c:tx>
          <c:spPr>
            <a:ln>
              <a:solidFill>
                <a:srgbClr val="822433"/>
              </a:solidFill>
            </a:ln>
          </c:spPr>
          <c:marker>
            <c:symbol val="x"/>
            <c:size val="7"/>
            <c:spPr>
              <a:solidFill>
                <a:srgbClr val="822433"/>
              </a:solidFill>
              <a:ln>
                <a:solidFill>
                  <a:srgbClr val="822433"/>
                </a:solidFill>
              </a:ln>
            </c:spPr>
          </c:marker>
          <c:cat>
            <c:numRef>
              <c:f>'C.9 Carbapenems'!$C$5:$G$5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'C.9 Carbapenems'!$C$7:$G$7</c:f>
              <c:numCache>
                <c:formatCode>0.0</c:formatCode>
                <c:ptCount val="5"/>
                <c:pt idx="0">
                  <c:v>10.977269475071807</c:v>
                </c:pt>
                <c:pt idx="1">
                  <c:v>10.417225200522807</c:v>
                </c:pt>
                <c:pt idx="2">
                  <c:v>10.583133682477637</c:v>
                </c:pt>
                <c:pt idx="3">
                  <c:v>10.203170736684115</c:v>
                </c:pt>
                <c:pt idx="4">
                  <c:v>10.285733547498239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12-4897-8C62-2CB9FBF00538}"/>
            </c:ext>
          </c:extLst>
        </c:ser>
        <c:ser>
          <c:idx val="4"/>
          <c:order val="2"/>
          <c:tx>
            <c:strRef>
              <c:f>'C.9 Carbapenems'!$B$8</c:f>
              <c:strCache>
                <c:ptCount val="1"/>
                <c:pt idx="0">
                  <c:v>Imipenem/cilastin</c:v>
                </c:pt>
              </c:strCache>
            </c:strRef>
          </c:tx>
          <c:spPr>
            <a:ln>
              <a:solidFill>
                <a:srgbClr val="335291"/>
              </a:solidFill>
            </a:ln>
          </c:spPr>
          <c:marker>
            <c:symbol val="triangle"/>
            <c:size val="7"/>
            <c:spPr>
              <a:solidFill>
                <a:srgbClr val="335291"/>
              </a:solidFill>
              <a:ln>
                <a:solidFill>
                  <a:srgbClr val="335291"/>
                </a:solidFill>
              </a:ln>
            </c:spPr>
          </c:marker>
          <c:cat>
            <c:numRef>
              <c:f>'C.9 Carbapenems'!$C$5:$G$5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'C.9 Carbapenems'!$C$8:$G$8</c:f>
              <c:numCache>
                <c:formatCode>0.0</c:formatCode>
                <c:ptCount val="5"/>
                <c:pt idx="0">
                  <c:v>0.48471585051811417</c:v>
                </c:pt>
                <c:pt idx="1">
                  <c:v>0.4850628761050757</c:v>
                </c:pt>
                <c:pt idx="2">
                  <c:v>0.45474238657698152</c:v>
                </c:pt>
                <c:pt idx="3">
                  <c:v>0.39819481341055507</c:v>
                </c:pt>
                <c:pt idx="4">
                  <c:v>0.34080114818789298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12-4897-8C62-2CB9FBF00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241664"/>
        <c:axId val="132244224"/>
      </c:lineChart>
      <c:catAx>
        <c:axId val="132241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2244224"/>
        <c:crosses val="autoZero"/>
        <c:auto val="1"/>
        <c:lblAlgn val="ctr"/>
        <c:lblOffset val="100"/>
        <c:noMultiLvlLbl val="0"/>
      </c:catAx>
      <c:valAx>
        <c:axId val="1322442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admissions</a:t>
                </a:r>
              </a:p>
            </c:rich>
          </c:tx>
          <c:layout>
            <c:manualLayout>
              <c:xMode val="edge"/>
              <c:yMode val="edge"/>
              <c:x val="1.1261453014890553E-2"/>
              <c:y val="0.1331274929216524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322416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104904175535273"/>
          <c:y val="2.9207293970143496E-2"/>
          <c:w val="0.86337227702132902"/>
          <c:h val="0.76868156283688083"/>
        </c:manualLayout>
      </c:layout>
      <c:lineChart>
        <c:grouping val="standard"/>
        <c:varyColors val="0"/>
        <c:ser>
          <c:idx val="3"/>
          <c:order val="0"/>
          <c:tx>
            <c:strRef>
              <c:f>'C.9 Carbapenems'!$B$6</c:f>
              <c:strCache>
                <c:ptCount val="1"/>
                <c:pt idx="0">
                  <c:v>Meropenem</c:v>
                </c:pt>
              </c:strCache>
            </c:strRef>
          </c:tx>
          <c:spPr>
            <a:ln>
              <a:solidFill>
                <a:srgbClr val="00A5DF"/>
              </a:solidFill>
            </a:ln>
          </c:spPr>
          <c:marker>
            <c:symbol val="diamond"/>
            <c:size val="8"/>
            <c:spPr>
              <a:solidFill>
                <a:srgbClr val="00A5DF"/>
              </a:solidFill>
              <a:ln>
                <a:solidFill>
                  <a:srgbClr val="00A5DF"/>
                </a:solidFill>
              </a:ln>
            </c:spPr>
          </c:marker>
          <c:cat>
            <c:numRef>
              <c:f>'C.9 Carbapenems'!$C$5:$G$5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'C.9 Carbapenems'!$C$6:$G$6</c:f>
              <c:numCache>
                <c:formatCode>0.0</c:formatCode>
                <c:ptCount val="5"/>
                <c:pt idx="0">
                  <c:v>60.702962159359231</c:v>
                </c:pt>
                <c:pt idx="1">
                  <c:v>60.914180951222079</c:v>
                </c:pt>
                <c:pt idx="2">
                  <c:v>54.816024641182594</c:v>
                </c:pt>
                <c:pt idx="3">
                  <c:v>53.08993814742098</c:v>
                </c:pt>
                <c:pt idx="4">
                  <c:v>60.917678043959313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F7-4C0E-8D24-8721D4A90167}"/>
            </c:ext>
          </c:extLst>
        </c:ser>
        <c:ser>
          <c:idx val="0"/>
          <c:order val="1"/>
          <c:tx>
            <c:strRef>
              <c:f>'C.9 Carbapenems'!$B$7</c:f>
              <c:strCache>
                <c:ptCount val="1"/>
                <c:pt idx="0">
                  <c:v>Ertapenem</c:v>
                </c:pt>
              </c:strCache>
            </c:strRef>
          </c:tx>
          <c:spPr>
            <a:ln>
              <a:solidFill>
                <a:srgbClr val="00A5DF"/>
              </a:solidFill>
              <a:prstDash val="sysDot"/>
            </a:ln>
          </c:spPr>
          <c:marker>
            <c:symbol val="x"/>
            <c:size val="7"/>
            <c:spPr>
              <a:solidFill>
                <a:srgbClr val="00A5DF"/>
              </a:solidFill>
              <a:ln w="19050">
                <a:solidFill>
                  <a:srgbClr val="00A5DF"/>
                </a:solidFill>
                <a:prstDash val="solid"/>
              </a:ln>
            </c:spPr>
          </c:marker>
          <c:cat>
            <c:numRef>
              <c:f>'C.9 Carbapenems'!$C$5:$G$5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'C.9 Carbapenems'!$C$7:$G$7</c:f>
              <c:numCache>
                <c:formatCode>0.0</c:formatCode>
                <c:ptCount val="5"/>
                <c:pt idx="0">
                  <c:v>10.977269475071807</c:v>
                </c:pt>
                <c:pt idx="1">
                  <c:v>10.417225200522807</c:v>
                </c:pt>
                <c:pt idx="2">
                  <c:v>10.583133682477637</c:v>
                </c:pt>
                <c:pt idx="3">
                  <c:v>10.203170736684115</c:v>
                </c:pt>
                <c:pt idx="4">
                  <c:v>10.285733547498239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F7-4C0E-8D24-8721D4A90167}"/>
            </c:ext>
          </c:extLst>
        </c:ser>
        <c:ser>
          <c:idx val="4"/>
          <c:order val="2"/>
          <c:tx>
            <c:strRef>
              <c:f>'C.9 Carbapenems'!$B$8</c:f>
              <c:strCache>
                <c:ptCount val="1"/>
                <c:pt idx="0">
                  <c:v>Imipenem/cilastin</c:v>
                </c:pt>
              </c:strCache>
            </c:strRef>
          </c:tx>
          <c:spPr>
            <a:ln>
              <a:solidFill>
                <a:srgbClr val="00A5DF"/>
              </a:solidFill>
              <a:prstDash val="lgDash"/>
            </a:ln>
          </c:spPr>
          <c:marker>
            <c:symbol val="triangle"/>
            <c:size val="7"/>
            <c:spPr>
              <a:solidFill>
                <a:srgbClr val="00A5DF"/>
              </a:solidFill>
              <a:ln w="19050">
                <a:solidFill>
                  <a:srgbClr val="00A5DF"/>
                </a:solidFill>
                <a:prstDash val="solid"/>
              </a:ln>
            </c:spPr>
          </c:marker>
          <c:cat>
            <c:numRef>
              <c:f>'C.9 Carbapenems'!$C$5:$G$5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'C.9 Carbapenems'!$C$8:$G$8</c:f>
              <c:numCache>
                <c:formatCode>0.0</c:formatCode>
                <c:ptCount val="5"/>
                <c:pt idx="0">
                  <c:v>0.48471585051811417</c:v>
                </c:pt>
                <c:pt idx="1">
                  <c:v>0.4850628761050757</c:v>
                </c:pt>
                <c:pt idx="2">
                  <c:v>0.45474238657698152</c:v>
                </c:pt>
                <c:pt idx="3">
                  <c:v>0.39819481341055507</c:v>
                </c:pt>
                <c:pt idx="4">
                  <c:v>0.34080114818789298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F7-4C0E-8D24-8721D4A90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241664"/>
        <c:axId val="132244224"/>
      </c:lineChart>
      <c:catAx>
        <c:axId val="132241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2244224"/>
        <c:crosses val="autoZero"/>
        <c:auto val="1"/>
        <c:lblAlgn val="ctr"/>
        <c:lblOffset val="100"/>
        <c:noMultiLvlLbl val="0"/>
      </c:catAx>
      <c:valAx>
        <c:axId val="1322442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admissions</a:t>
                </a:r>
              </a:p>
            </c:rich>
          </c:tx>
          <c:layout>
            <c:manualLayout>
              <c:xMode val="edge"/>
              <c:yMode val="edge"/>
              <c:x val="1.1261453014890553E-2"/>
              <c:y val="0.1331274929216524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322416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2"/>
          <c:order val="0"/>
          <c:spPr>
            <a:ln>
              <a:solidFill>
                <a:srgbClr val="00A5DF"/>
              </a:solidFill>
            </a:ln>
          </c:spPr>
          <c:marker>
            <c:spPr>
              <a:ln>
                <a:solidFill>
                  <a:srgbClr val="00A5DF"/>
                </a:solidFill>
              </a:ln>
            </c:spPr>
          </c:marker>
          <c:dPt>
            <c:idx val="0"/>
            <c:marker>
              <c:symbol val="diamond"/>
              <c:size val="8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EB0-4D59-B128-5047B4EC4F44}"/>
              </c:ext>
            </c:extLst>
          </c:dPt>
          <c:dPt>
            <c:idx val="1"/>
            <c:marker>
              <c:symbol val="diamond"/>
              <c:size val="8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EB0-4D59-B128-5047B4EC4F44}"/>
              </c:ext>
            </c:extLst>
          </c:dPt>
          <c:dPt>
            <c:idx val="2"/>
            <c:marker>
              <c:symbol val="diamond"/>
              <c:size val="8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DEB0-4D59-B128-5047B4EC4F44}"/>
              </c:ext>
            </c:extLst>
          </c:dPt>
          <c:dPt>
            <c:idx val="3"/>
            <c:marker>
              <c:symbol val="diamond"/>
              <c:size val="8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DEB0-4D59-B128-5047B4EC4F44}"/>
              </c:ext>
            </c:extLst>
          </c:dPt>
          <c:dPt>
            <c:idx val="4"/>
            <c:marker>
              <c:symbol val="diamond"/>
              <c:size val="8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DEB0-4D59-B128-5047B4EC4F44}"/>
              </c:ext>
            </c:extLst>
          </c:dPt>
          <c:dPt>
            <c:idx val="5"/>
            <c:marker>
              <c:symbol val="square"/>
              <c:size val="7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DEB0-4D59-B128-5047B4EC4F44}"/>
              </c:ext>
            </c:extLst>
          </c:dPt>
          <c:dPt>
            <c:idx val="6"/>
            <c:marker>
              <c:symbol val="square"/>
              <c:size val="7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DEB0-4D59-B128-5047B4EC4F44}"/>
              </c:ext>
            </c:extLst>
          </c:dPt>
          <c:dPt>
            <c:idx val="7"/>
            <c:marker>
              <c:symbol val="square"/>
              <c:size val="7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DEB0-4D59-B128-5047B4EC4F44}"/>
              </c:ext>
            </c:extLst>
          </c:dPt>
          <c:dPt>
            <c:idx val="8"/>
            <c:marker>
              <c:symbol val="square"/>
              <c:size val="7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DEB0-4D59-B128-5047B4EC4F44}"/>
              </c:ext>
            </c:extLst>
          </c:dPt>
          <c:dPt>
            <c:idx val="9"/>
            <c:marker>
              <c:symbol val="square"/>
              <c:size val="7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DEB0-4D59-B128-5047B4EC4F44}"/>
              </c:ext>
            </c:extLst>
          </c:dPt>
          <c:dPt>
            <c:idx val="10"/>
            <c:marker>
              <c:symbol val="triangle"/>
              <c:size val="7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DEB0-4D59-B128-5047B4EC4F44}"/>
              </c:ext>
            </c:extLst>
          </c:dPt>
          <c:dPt>
            <c:idx val="11"/>
            <c:marker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DEB0-4D59-B128-5047B4EC4F44}"/>
              </c:ext>
            </c:extLst>
          </c:dPt>
          <c:dPt>
            <c:idx val="12"/>
            <c:marker>
              <c:symbol val="triangle"/>
              <c:size val="7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DEB0-4D59-B128-5047B4EC4F44}"/>
              </c:ext>
            </c:extLst>
          </c:dPt>
          <c:dPt>
            <c:idx val="13"/>
            <c:marker>
              <c:symbol val="triangle"/>
              <c:size val="7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DEB0-4D59-B128-5047B4EC4F44}"/>
              </c:ext>
            </c:extLst>
          </c:dPt>
          <c:dPt>
            <c:idx val="14"/>
            <c:marker>
              <c:symbol val="triangle"/>
              <c:size val="7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DEB0-4D59-B128-5047B4EC4F44}"/>
              </c:ext>
            </c:extLst>
          </c:dPt>
          <c:dPt>
            <c:idx val="15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DEB0-4D59-B128-5047B4EC4F44}"/>
              </c:ext>
            </c:extLst>
          </c:dPt>
          <c:dPt>
            <c:idx val="16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DEB0-4D59-B128-5047B4EC4F44}"/>
              </c:ext>
            </c:extLst>
          </c:dPt>
          <c:dPt>
            <c:idx val="17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DEB0-4D59-B128-5047B4EC4F44}"/>
              </c:ext>
            </c:extLst>
          </c:dPt>
          <c:dPt>
            <c:idx val="18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DEB0-4D59-B128-5047B4EC4F44}"/>
              </c:ext>
            </c:extLst>
          </c:dPt>
          <c:dPt>
            <c:idx val="19"/>
            <c:marker>
              <c:symbol val="x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DEB0-4D59-B128-5047B4EC4F44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9-DEB0-4D59-B128-5047B4EC4F44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DEB0-4D59-B128-5047B4EC4F44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DEB0-4D59-B128-5047B4EC4F44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DEB0-4D59-B128-5047B4EC4F44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DEB0-4D59-B128-5047B4EC4F44}"/>
              </c:ext>
            </c:extLst>
          </c:dPt>
          <c:dPt>
            <c:idx val="25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3-DEB0-4D59-B128-5047B4EC4F44}"/>
              </c:ext>
            </c:extLst>
          </c:dPt>
          <c:dPt>
            <c:idx val="26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DEB0-4D59-B128-5047B4EC4F44}"/>
              </c:ext>
            </c:extLst>
          </c:dPt>
          <c:dPt>
            <c:idx val="27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DEB0-4D59-B128-5047B4EC4F44}"/>
              </c:ext>
            </c:extLst>
          </c:dPt>
          <c:dPt>
            <c:idx val="28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DEB0-4D59-B128-5047B4EC4F44}"/>
              </c:ext>
            </c:extLst>
          </c:dPt>
          <c:dPt>
            <c:idx val="29"/>
            <c:marker>
              <c:symbol val="diamond"/>
              <c:size val="8"/>
              <c:spPr>
                <a:noFill/>
                <a:ln w="19050">
                  <a:solidFill>
                    <a:srgbClr val="00A5DF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B-DEB0-4D59-B128-5047B4EC4F44}"/>
              </c:ext>
            </c:extLst>
          </c:dPt>
          <c:cat>
            <c:multiLvlStrRef>
              <c:f>'C.10 Carbpaenems_type'!$A$15:$B$44</c:f>
              <c:multiLvlStrCache>
                <c:ptCount val="30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</c:lvl>
                <c:lvl>
                  <c:pt idx="0">
                    <c:v>Acute Small</c:v>
                  </c:pt>
                  <c:pt idx="5">
                    <c:v>Acute Medium</c:v>
                  </c:pt>
                  <c:pt idx="10">
                    <c:v>Acute Large</c:v>
                  </c:pt>
                  <c:pt idx="15">
                    <c:v>Acute Multiservice</c:v>
                  </c:pt>
                  <c:pt idx="20">
                    <c:v>Acute Specialist</c:v>
                  </c:pt>
                  <c:pt idx="25">
                    <c:v>Acute Teaching</c:v>
                  </c:pt>
                </c:lvl>
              </c:multiLvlStrCache>
            </c:multiLvlStrRef>
          </c:cat>
          <c:val>
            <c:numRef>
              <c:f>'C.10 Carbpaenems_type'!$C$15:$C$44</c:f>
              <c:numCache>
                <c:formatCode>0.0</c:formatCode>
                <c:ptCount val="30"/>
                <c:pt idx="0">
                  <c:v>66.190811745123938</c:v>
                </c:pt>
                <c:pt idx="1">
                  <c:v>60.335774510749616</c:v>
                </c:pt>
                <c:pt idx="2">
                  <c:v>56.922976370318793</c:v>
                </c:pt>
                <c:pt idx="3">
                  <c:v>55.863962635499774</c:v>
                </c:pt>
                <c:pt idx="4">
                  <c:v>67.236466979025863</c:v>
                </c:pt>
                <c:pt idx="5">
                  <c:v>61.647624107732554</c:v>
                </c:pt>
                <c:pt idx="6">
                  <c:v>59.687326659375685</c:v>
                </c:pt>
                <c:pt idx="7">
                  <c:v>53.794844296411611</c:v>
                </c:pt>
                <c:pt idx="8">
                  <c:v>51.103871196159162</c:v>
                </c:pt>
                <c:pt idx="9">
                  <c:v>58.004948258894728</c:v>
                </c:pt>
                <c:pt idx="10">
                  <c:v>59.493757150718011</c:v>
                </c:pt>
                <c:pt idx="11">
                  <c:v>59.635099530903972</c:v>
                </c:pt>
                <c:pt idx="12">
                  <c:v>49.855779369710945</c:v>
                </c:pt>
                <c:pt idx="13">
                  <c:v>50.292485191195738</c:v>
                </c:pt>
                <c:pt idx="14">
                  <c:v>56.499606884011882</c:v>
                </c:pt>
                <c:pt idx="15">
                  <c:v>42.456667635589838</c:v>
                </c:pt>
                <c:pt idx="16">
                  <c:v>38.771540069952607</c:v>
                </c:pt>
                <c:pt idx="17">
                  <c:v>39.150214604625944</c:v>
                </c:pt>
                <c:pt idx="18">
                  <c:v>40.077614151872694</c:v>
                </c:pt>
                <c:pt idx="19">
                  <c:v>46.654480636119843</c:v>
                </c:pt>
                <c:pt idx="20">
                  <c:v>154.31491991726216</c:v>
                </c:pt>
                <c:pt idx="21">
                  <c:v>190.42097645252943</c:v>
                </c:pt>
                <c:pt idx="22">
                  <c:v>191.79200561530888</c:v>
                </c:pt>
                <c:pt idx="23">
                  <c:v>155.45941848820075</c:v>
                </c:pt>
                <c:pt idx="24">
                  <c:v>169.94560821098275</c:v>
                </c:pt>
                <c:pt idx="25">
                  <c:v>82.489276338164927</c:v>
                </c:pt>
                <c:pt idx="26">
                  <c:v>81.872332153088792</c:v>
                </c:pt>
                <c:pt idx="27">
                  <c:v>76.714872403659683</c:v>
                </c:pt>
                <c:pt idx="28">
                  <c:v>75.114711987036571</c:v>
                </c:pt>
                <c:pt idx="29">
                  <c:v>84.035897849302273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DEB0-4D59-B128-5047B4EC4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838528"/>
        <c:axId val="132840448"/>
      </c:lineChart>
      <c:catAx>
        <c:axId val="132838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Trust Type</a:t>
                </a:r>
              </a:p>
            </c:rich>
          </c:tx>
          <c:layout>
            <c:manualLayout>
              <c:xMode val="edge"/>
              <c:yMode val="edge"/>
              <c:x val="0.49170768908123769"/>
              <c:y val="0.949194537793233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2840448"/>
        <c:crosses val="autoZero"/>
        <c:auto val="1"/>
        <c:lblAlgn val="ctr"/>
        <c:lblOffset val="100"/>
        <c:noMultiLvlLbl val="0"/>
      </c:catAx>
      <c:valAx>
        <c:axId val="1328404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admissions</a:t>
                </a:r>
              </a:p>
            </c:rich>
          </c:tx>
          <c:layout>
            <c:manualLayout>
              <c:xMode val="edge"/>
              <c:yMode val="edge"/>
              <c:x val="1.4527778622266811E-2"/>
              <c:y val="0.197637475062537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3283852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2"/>
          <c:order val="0"/>
          <c:dPt>
            <c:idx val="0"/>
            <c:marker>
              <c:symbol val="diamond"/>
              <c:size val="7"/>
              <c:spPr>
                <a:solidFill>
                  <a:srgbClr val="00B092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B5D-48CA-BAD7-63589B0FC75F}"/>
              </c:ext>
            </c:extLst>
          </c:dPt>
          <c:dPt>
            <c:idx val="1"/>
            <c:marker>
              <c:symbol val="diamond"/>
              <c:size val="7"/>
              <c:spPr>
                <a:solidFill>
                  <a:srgbClr val="00B092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B5D-48CA-BAD7-63589B0FC75F}"/>
              </c:ext>
            </c:extLst>
          </c:dPt>
          <c:dPt>
            <c:idx val="2"/>
            <c:marker>
              <c:symbol val="diamond"/>
              <c:size val="7"/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B5D-48CA-BAD7-63589B0FC75F}"/>
              </c:ext>
            </c:extLst>
          </c:dPt>
          <c:dPt>
            <c:idx val="3"/>
            <c:marker>
              <c:symbol val="diamond"/>
              <c:size val="7"/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B5D-48CA-BAD7-63589B0FC75F}"/>
              </c:ext>
            </c:extLst>
          </c:dPt>
          <c:dPt>
            <c:idx val="4"/>
            <c:marker>
              <c:symbol val="diamond"/>
              <c:size val="7"/>
              <c:spPr>
                <a:solidFill>
                  <a:srgbClr val="00B092"/>
                </a:solidFill>
                <a:ln>
                  <a:solidFill>
                    <a:srgbClr val="00B092"/>
                  </a:solidFill>
                </a:ln>
              </c:spPr>
            </c:marker>
            <c:bubble3D val="0"/>
            <c:spPr>
              <a:ln>
                <a:solidFill>
                  <a:srgbClr val="00B09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AB5D-48CA-BAD7-63589B0FC75F}"/>
              </c:ext>
            </c:extLst>
          </c:dPt>
          <c:dPt>
            <c:idx val="5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AB5D-48CA-BAD7-63589B0FC75F}"/>
              </c:ext>
            </c:extLst>
          </c:dPt>
          <c:dPt>
            <c:idx val="6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AB5D-48CA-BAD7-63589B0FC75F}"/>
              </c:ext>
            </c:extLst>
          </c:dPt>
          <c:dPt>
            <c:idx val="7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AB5D-48CA-BAD7-63589B0FC75F}"/>
              </c:ext>
            </c:extLst>
          </c:dPt>
          <c:dPt>
            <c:idx val="8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AB5D-48CA-BAD7-63589B0FC75F}"/>
              </c:ext>
            </c:extLst>
          </c:dPt>
          <c:dPt>
            <c:idx val="9"/>
            <c:marker>
              <c:symbol val="square"/>
              <c:size val="7"/>
              <c:spPr>
                <a:solidFill>
                  <a:srgbClr val="822433"/>
                </a:solidFill>
                <a:ln>
                  <a:solidFill>
                    <a:srgbClr val="822433"/>
                  </a:solidFill>
                </a:ln>
              </c:spPr>
            </c:marker>
            <c:bubble3D val="0"/>
            <c:spPr>
              <a:ln>
                <a:solidFill>
                  <a:srgbClr val="8224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AB5D-48CA-BAD7-63589B0FC75F}"/>
              </c:ext>
            </c:extLst>
          </c:dPt>
          <c:dPt>
            <c:idx val="10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AB5D-48CA-BAD7-63589B0FC75F}"/>
              </c:ext>
            </c:extLst>
          </c:dPt>
          <c:dPt>
            <c:idx val="11"/>
            <c:marker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AB5D-48CA-BAD7-63589B0FC75F}"/>
              </c:ext>
            </c:extLst>
          </c:dPt>
          <c:dPt>
            <c:idx val="12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AB5D-48CA-BAD7-63589B0FC75F}"/>
              </c:ext>
            </c:extLst>
          </c:dPt>
          <c:dPt>
            <c:idx val="13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AB5D-48CA-BAD7-63589B0FC75F}"/>
              </c:ext>
            </c:extLst>
          </c:dPt>
          <c:dPt>
            <c:idx val="14"/>
            <c:marker>
              <c:symbol val="triangle"/>
              <c:size val="7"/>
              <c:spPr>
                <a:solidFill>
                  <a:srgbClr val="00549F"/>
                </a:solidFill>
                <a:ln>
                  <a:solidFill>
                    <a:srgbClr val="00549F"/>
                  </a:solidFill>
                </a:ln>
              </c:spPr>
            </c:marker>
            <c:bubble3D val="0"/>
            <c:spPr>
              <a:ln>
                <a:solidFill>
                  <a:srgbClr val="00549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AB5D-48CA-BAD7-63589B0FC75F}"/>
              </c:ext>
            </c:extLst>
          </c:dPt>
          <c:dPt>
            <c:idx val="15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AB5D-48CA-BAD7-63589B0FC75F}"/>
              </c:ext>
            </c:extLst>
          </c:dPt>
          <c:dPt>
            <c:idx val="16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AB5D-48CA-BAD7-63589B0FC75F}"/>
              </c:ext>
            </c:extLst>
          </c:dPt>
          <c:dPt>
            <c:idx val="17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AB5D-48CA-BAD7-63589B0FC75F}"/>
              </c:ext>
            </c:extLst>
          </c:dPt>
          <c:dPt>
            <c:idx val="18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5-AB5D-48CA-BAD7-63589B0FC75F}"/>
              </c:ext>
            </c:extLst>
          </c:dPt>
          <c:dPt>
            <c:idx val="19"/>
            <c:marker>
              <c:symbol val="x"/>
              <c:size val="7"/>
              <c:spPr>
                <a:noFill/>
                <a:ln>
                  <a:solidFill>
                    <a:srgbClr val="A4AEB5"/>
                  </a:solidFill>
                </a:ln>
              </c:spPr>
            </c:marker>
            <c:bubble3D val="0"/>
            <c:spPr>
              <a:ln>
                <a:solidFill>
                  <a:srgbClr val="A4AEB5"/>
                </a:solidFill>
              </a:ln>
            </c:spPr>
            <c:extLst>
              <c:ext xmlns:c16="http://schemas.microsoft.com/office/drawing/2014/chart" uri="{C3380CC4-5D6E-409C-BE32-E72D297353CC}">
                <c16:uniqueId val="{00000027-AB5D-48CA-BAD7-63589B0FC75F}"/>
              </c:ext>
            </c:extLst>
          </c:dPt>
          <c:dPt>
            <c:idx val="20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9-AB5D-48CA-BAD7-63589B0FC75F}"/>
              </c:ext>
            </c:extLst>
          </c:dPt>
          <c:dPt>
            <c:idx val="21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AB5D-48CA-BAD7-63589B0FC75F}"/>
              </c:ext>
            </c:extLst>
          </c:dPt>
          <c:dPt>
            <c:idx val="22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D-AB5D-48CA-BAD7-63589B0FC75F}"/>
              </c:ext>
            </c:extLst>
          </c:dPt>
          <c:dPt>
            <c:idx val="23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2F-AB5D-48CA-BAD7-63589B0FC75F}"/>
              </c:ext>
            </c:extLst>
          </c:dPt>
          <c:dPt>
            <c:idx val="24"/>
            <c:marker>
              <c:symbol val="star"/>
              <c:size val="7"/>
              <c:spPr>
                <a:noFill/>
                <a:ln>
                  <a:solidFill>
                    <a:srgbClr val="E99949"/>
                  </a:solidFill>
                </a:ln>
              </c:spPr>
            </c:marker>
            <c:bubble3D val="0"/>
            <c:spPr>
              <a:ln>
                <a:solidFill>
                  <a:srgbClr val="E99949"/>
                </a:solidFill>
              </a:ln>
            </c:spPr>
            <c:extLst>
              <c:ext xmlns:c16="http://schemas.microsoft.com/office/drawing/2014/chart" uri="{C3380CC4-5D6E-409C-BE32-E72D297353CC}">
                <c16:uniqueId val="{00000031-AB5D-48CA-BAD7-63589B0FC75F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3-AB5D-48CA-BAD7-63589B0FC75F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5-AB5D-48CA-BAD7-63589B0FC75F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7-AB5D-48CA-BAD7-63589B0FC75F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9-AB5D-48CA-BAD7-63589B0FC75F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rgbClr val="00A551"/>
                </a:solidFill>
                <a:ln>
                  <a:solidFill>
                    <a:srgbClr val="00A551"/>
                  </a:solidFill>
                </a:ln>
              </c:spPr>
            </c:marker>
            <c:bubble3D val="0"/>
            <c:spPr>
              <a:ln>
                <a:solidFill>
                  <a:srgbClr val="00A55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B-AB5D-48CA-BAD7-63589B0FC75F}"/>
              </c:ext>
            </c:extLst>
          </c:dPt>
          <c:dPt>
            <c:idx val="30"/>
            <c:marker>
              <c:symbol val="x"/>
              <c:size val="7"/>
              <c:spPr>
                <a:noFill/>
                <a:ln>
                  <a:solidFill>
                    <a:sysClr val="windowText" lastClr="000000"/>
                  </a:solidFill>
                </a:ln>
              </c:spPr>
            </c:marker>
            <c:bubble3D val="0"/>
            <c:spPr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3F-AB5D-48CA-BAD7-63589B0FC75F}"/>
              </c:ext>
            </c:extLst>
          </c:dPt>
          <c:dPt>
            <c:idx val="31"/>
            <c:marker>
              <c:symbol val="x"/>
              <c:size val="7"/>
              <c:spPr>
                <a:noFill/>
                <a:ln>
                  <a:solidFill>
                    <a:sysClr val="windowText" lastClr="000000"/>
                  </a:solidFill>
                </a:ln>
              </c:spPr>
            </c:marker>
            <c:bubble3D val="0"/>
            <c:spPr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40-AB5D-48CA-BAD7-63589B0FC75F}"/>
              </c:ext>
            </c:extLst>
          </c:dPt>
          <c:dPt>
            <c:idx val="32"/>
            <c:marker>
              <c:symbol val="x"/>
              <c:size val="7"/>
              <c:spPr>
                <a:noFill/>
                <a:ln>
                  <a:solidFill>
                    <a:sysClr val="windowText" lastClr="000000"/>
                  </a:solidFill>
                </a:ln>
              </c:spPr>
            </c:marker>
            <c:bubble3D val="0"/>
            <c:spPr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41-AB5D-48CA-BAD7-63589B0FC75F}"/>
              </c:ext>
            </c:extLst>
          </c:dPt>
          <c:dPt>
            <c:idx val="33"/>
            <c:marker>
              <c:symbol val="x"/>
              <c:size val="7"/>
              <c:spPr>
                <a:noFill/>
                <a:ln>
                  <a:solidFill>
                    <a:sysClr val="windowText" lastClr="000000"/>
                  </a:solidFill>
                </a:ln>
              </c:spPr>
            </c:marker>
            <c:bubble3D val="0"/>
            <c:spPr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42-AB5D-48CA-BAD7-63589B0FC75F}"/>
              </c:ext>
            </c:extLst>
          </c:dPt>
          <c:dPt>
            <c:idx val="34"/>
            <c:marker>
              <c:symbol val="x"/>
              <c:size val="7"/>
              <c:spPr>
                <a:noFill/>
                <a:ln>
                  <a:solidFill>
                    <a:sysClr val="windowText" lastClr="000000"/>
                  </a:solidFill>
                </a:ln>
              </c:spPr>
            </c:marker>
            <c:bubble3D val="0"/>
            <c:spPr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43-AB5D-48CA-BAD7-63589B0FC75F}"/>
              </c:ext>
            </c:extLst>
          </c:dPt>
          <c:cat>
            <c:multiLvlStrRef>
              <c:f>'C.10 Carbpaenems_type'!$A$15:$B$49</c:f>
              <c:multiLvlStrCache>
                <c:ptCount val="35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</c:lvl>
                <c:lvl>
                  <c:pt idx="0">
                    <c:v>Acute Small</c:v>
                  </c:pt>
                  <c:pt idx="5">
                    <c:v>Acute Medium</c:v>
                  </c:pt>
                  <c:pt idx="10">
                    <c:v>Acute Large</c:v>
                  </c:pt>
                  <c:pt idx="15">
                    <c:v>Acute Multiservice</c:v>
                  </c:pt>
                  <c:pt idx="20">
                    <c:v>Acute Specialist</c:v>
                  </c:pt>
                  <c:pt idx="25">
                    <c:v>Acute Teaching</c:v>
                  </c:pt>
                  <c:pt idx="30">
                    <c:v>Total</c:v>
                  </c:pt>
                </c:lvl>
              </c:multiLvlStrCache>
            </c:multiLvlStrRef>
          </c:cat>
          <c:val>
            <c:numRef>
              <c:f>'C.10 Carbpaenems_type'!$C$15:$C$49</c:f>
              <c:numCache>
                <c:formatCode>0.0</c:formatCode>
                <c:ptCount val="35"/>
                <c:pt idx="0">
                  <c:v>66.190811745123938</c:v>
                </c:pt>
                <c:pt idx="1">
                  <c:v>60.335774510749616</c:v>
                </c:pt>
                <c:pt idx="2">
                  <c:v>56.922976370318793</c:v>
                </c:pt>
                <c:pt idx="3">
                  <c:v>55.863962635499774</c:v>
                </c:pt>
                <c:pt idx="4">
                  <c:v>67.236466979025863</c:v>
                </c:pt>
                <c:pt idx="5">
                  <c:v>61.647624107732554</c:v>
                </c:pt>
                <c:pt idx="6">
                  <c:v>59.687326659375685</c:v>
                </c:pt>
                <c:pt idx="7">
                  <c:v>53.794844296411611</c:v>
                </c:pt>
                <c:pt idx="8">
                  <c:v>51.103871196159162</c:v>
                </c:pt>
                <c:pt idx="9">
                  <c:v>58.004948258894728</c:v>
                </c:pt>
                <c:pt idx="10">
                  <c:v>59.493757150718011</c:v>
                </c:pt>
                <c:pt idx="11">
                  <c:v>59.635099530903972</c:v>
                </c:pt>
                <c:pt idx="12">
                  <c:v>49.855779369710945</c:v>
                </c:pt>
                <c:pt idx="13">
                  <c:v>50.292485191195738</c:v>
                </c:pt>
                <c:pt idx="14">
                  <c:v>56.499606884011882</c:v>
                </c:pt>
                <c:pt idx="15">
                  <c:v>42.456667635589838</c:v>
                </c:pt>
                <c:pt idx="16">
                  <c:v>38.771540069952607</c:v>
                </c:pt>
                <c:pt idx="17">
                  <c:v>39.150214604625944</c:v>
                </c:pt>
                <c:pt idx="18">
                  <c:v>40.077614151872694</c:v>
                </c:pt>
                <c:pt idx="19">
                  <c:v>46.654480636119843</c:v>
                </c:pt>
                <c:pt idx="20">
                  <c:v>154.31491991726216</c:v>
                </c:pt>
                <c:pt idx="21">
                  <c:v>190.42097645252943</c:v>
                </c:pt>
                <c:pt idx="22">
                  <c:v>191.79200561530888</c:v>
                </c:pt>
                <c:pt idx="23">
                  <c:v>155.45941848820075</c:v>
                </c:pt>
                <c:pt idx="24">
                  <c:v>169.94560821098275</c:v>
                </c:pt>
                <c:pt idx="25">
                  <c:v>82.489276338164927</c:v>
                </c:pt>
                <c:pt idx="26">
                  <c:v>81.872332153088792</c:v>
                </c:pt>
                <c:pt idx="27">
                  <c:v>76.714872403659683</c:v>
                </c:pt>
                <c:pt idx="28">
                  <c:v>75.114711987036571</c:v>
                </c:pt>
                <c:pt idx="29">
                  <c:v>84.035897849302273</c:v>
                </c:pt>
                <c:pt idx="30">
                  <c:v>72.164947484949153</c:v>
                </c:pt>
                <c:pt idx="31">
                  <c:v>71.816469027849962</c:v>
                </c:pt>
                <c:pt idx="32">
                  <c:v>65.853900710237212</c:v>
                </c:pt>
                <c:pt idx="33">
                  <c:v>63.69130369751565</c:v>
                </c:pt>
                <c:pt idx="34">
                  <c:v>71.544212739645445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AB5D-48CA-BAD7-63589B0FC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838528"/>
        <c:axId val="132840448"/>
      </c:lineChart>
      <c:catAx>
        <c:axId val="132838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Trust Type</a:t>
                </a:r>
              </a:p>
            </c:rich>
          </c:tx>
          <c:layout>
            <c:manualLayout>
              <c:xMode val="edge"/>
              <c:yMode val="edge"/>
              <c:x val="0.49170768908123769"/>
              <c:y val="0.949194537793233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2840448"/>
        <c:crosses val="autoZero"/>
        <c:auto val="1"/>
        <c:lblAlgn val="ctr"/>
        <c:lblOffset val="100"/>
        <c:noMultiLvlLbl val="0"/>
      </c:catAx>
      <c:valAx>
        <c:axId val="1328404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admissions</a:t>
                </a:r>
              </a:p>
            </c:rich>
          </c:tx>
          <c:layout>
            <c:manualLayout>
              <c:xMode val="edge"/>
              <c:yMode val="edge"/>
              <c:x val="1.4527778622266811E-2"/>
              <c:y val="0.197637475062537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3283852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086073543132692"/>
          <c:y val="6.3250060609454137E-2"/>
          <c:w val="0.88766857631168194"/>
          <c:h val="0.79322287839020122"/>
        </c:manualLayout>
      </c:layout>
      <c:lineChart>
        <c:grouping val="standard"/>
        <c:varyColors val="0"/>
        <c:ser>
          <c:idx val="3"/>
          <c:order val="0"/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>
                    <a:alpha val="60000"/>
                  </a:srgbClr>
                </a:solidFill>
              </a:ln>
            </c:spPr>
          </c:marker>
          <c:cat>
            <c:numRef>
              <c:f>'C.10.1 Cefta_Avi'!$A$5:$A$9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'C.10.1 Cefta_Avi'!$B$5:$B$9</c:f>
              <c:numCache>
                <c:formatCode>0.0</c:formatCode>
                <c:ptCount val="5"/>
                <c:pt idx="0">
                  <c:v>0</c:v>
                </c:pt>
                <c:pt idx="1">
                  <c:v>9.1622106512659229E-2</c:v>
                </c:pt>
                <c:pt idx="2">
                  <c:v>0.32906248255858372</c:v>
                </c:pt>
                <c:pt idx="3">
                  <c:v>0.54129369684778794</c:v>
                </c:pt>
                <c:pt idx="4">
                  <c:v>0.76375546327653865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25-4A59-AD23-9E366133D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018944"/>
        <c:axId val="132021248"/>
      </c:lineChart>
      <c:catAx>
        <c:axId val="132018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2021248"/>
        <c:crosses val="autoZero"/>
        <c:auto val="1"/>
        <c:lblAlgn val="ctr"/>
        <c:lblOffset val="100"/>
        <c:noMultiLvlLbl val="0"/>
      </c:catAx>
      <c:valAx>
        <c:axId val="1320212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admissions </a:t>
                </a:r>
              </a:p>
            </c:rich>
          </c:tx>
          <c:layout>
            <c:manualLayout>
              <c:xMode val="edge"/>
              <c:yMode val="edge"/>
              <c:x val="1.126132489252797E-2"/>
              <c:y val="0.1464556723003179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320189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07818386144116E-2"/>
          <c:y val="2.9207396372750705E-2"/>
          <c:w val="0.88984636522141702"/>
          <c:h val="0.67748220661606484"/>
        </c:manualLayout>
      </c:layout>
      <c:lineChart>
        <c:grouping val="standard"/>
        <c:varyColors val="0"/>
        <c:ser>
          <c:idx val="3"/>
          <c:order val="0"/>
          <c:tx>
            <c:strRef>
              <c:f>'C.11 Dep_trust'!$A$6</c:f>
              <c:strCache>
                <c:ptCount val="1"/>
                <c:pt idx="0">
                  <c:v>Intensive Care Unit</c:v>
                </c:pt>
              </c:strCache>
            </c:strRef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>
                    <a:alpha val="60000"/>
                  </a:srgbClr>
                </a:solidFill>
              </a:ln>
            </c:spPr>
          </c:marker>
          <c:cat>
            <c:numRef>
              <c:f>'C.11 Dep_trust'!$B$5:$F$5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'C.11 Dep_trust'!$B$6:$F$6</c:f>
              <c:numCache>
                <c:formatCode>0.0</c:formatCode>
                <c:ptCount val="5"/>
                <c:pt idx="0">
                  <c:v>66.111316297969552</c:v>
                </c:pt>
                <c:pt idx="1">
                  <c:v>63.041906771487675</c:v>
                </c:pt>
                <c:pt idx="2">
                  <c:v>62.358308537022623</c:v>
                </c:pt>
                <c:pt idx="3">
                  <c:v>56.156598993728778</c:v>
                </c:pt>
                <c:pt idx="4">
                  <c:v>54.964481598588307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AB-444A-9775-63D535F5647F}"/>
            </c:ext>
          </c:extLst>
        </c:ser>
        <c:ser>
          <c:idx val="0"/>
          <c:order val="1"/>
          <c:tx>
            <c:strRef>
              <c:f>'C.11 Dep_trust'!$A$7</c:f>
              <c:strCache>
                <c:ptCount val="1"/>
                <c:pt idx="0">
                  <c:v>AE/Non-specific Out-Patients Department</c:v>
                </c:pt>
              </c:strCache>
            </c:strRef>
          </c:tx>
          <c:spPr>
            <a:ln>
              <a:solidFill>
                <a:srgbClr val="822433"/>
              </a:solidFill>
            </a:ln>
          </c:spPr>
          <c:marker>
            <c:symbol val="x"/>
            <c:size val="7"/>
            <c:spPr>
              <a:solidFill>
                <a:srgbClr val="822433"/>
              </a:solidFill>
              <a:ln>
                <a:solidFill>
                  <a:srgbClr val="822433"/>
                </a:solidFill>
              </a:ln>
            </c:spPr>
          </c:marker>
          <c:cat>
            <c:numRef>
              <c:f>'C.11 Dep_trust'!$B$5:$F$5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'C.11 Dep_trust'!$B$7:$F$7</c:f>
              <c:numCache>
                <c:formatCode>0</c:formatCode>
                <c:ptCount val="5"/>
                <c:pt idx="0">
                  <c:v>15.432057526407149</c:v>
                </c:pt>
                <c:pt idx="1">
                  <c:v>14.863500615304547</c:v>
                </c:pt>
                <c:pt idx="2">
                  <c:v>14.787318241293818</c:v>
                </c:pt>
                <c:pt idx="3">
                  <c:v>13.993509545821777</c:v>
                </c:pt>
                <c:pt idx="4">
                  <c:v>12.134122027639187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AB-444A-9775-63D535F5647F}"/>
            </c:ext>
          </c:extLst>
        </c:ser>
        <c:ser>
          <c:idx val="4"/>
          <c:order val="2"/>
          <c:tx>
            <c:strRef>
              <c:f>'C.11 Dep_trust'!$A$8</c:f>
              <c:strCache>
                <c:ptCount val="1"/>
                <c:pt idx="0">
                  <c:v>Geriatrics</c:v>
                </c:pt>
              </c:strCache>
            </c:strRef>
          </c:tx>
          <c:spPr>
            <a:ln>
              <a:solidFill>
                <a:srgbClr val="335291"/>
              </a:solidFill>
            </a:ln>
          </c:spPr>
          <c:marker>
            <c:symbol val="triangle"/>
            <c:size val="7"/>
            <c:spPr>
              <a:solidFill>
                <a:srgbClr val="335291"/>
              </a:solidFill>
              <a:ln>
                <a:solidFill>
                  <a:srgbClr val="335291"/>
                </a:solidFill>
              </a:ln>
            </c:spPr>
          </c:marker>
          <c:cat>
            <c:numRef>
              <c:f>'C.11 Dep_trust'!$B$5:$F$5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'C.11 Dep_trust'!$B$8:$F$8</c:f>
              <c:numCache>
                <c:formatCode>0.0</c:formatCode>
                <c:ptCount val="5"/>
                <c:pt idx="0">
                  <c:v>3.570001753856257</c:v>
                </c:pt>
                <c:pt idx="1">
                  <c:v>3.7608696383612568</c:v>
                </c:pt>
                <c:pt idx="2">
                  <c:v>3.6044268069499381</c:v>
                </c:pt>
                <c:pt idx="3">
                  <c:v>3.4231111271526853</c:v>
                </c:pt>
                <c:pt idx="4">
                  <c:v>3.1664396176319394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AB-444A-9775-63D535F5647F}"/>
            </c:ext>
          </c:extLst>
        </c:ser>
        <c:ser>
          <c:idx val="5"/>
          <c:order val="3"/>
          <c:tx>
            <c:strRef>
              <c:f>'C.11 Dep_trust'!$A$9</c:f>
              <c:strCache>
                <c:ptCount val="1"/>
                <c:pt idx="0">
                  <c:v>General Medicine</c:v>
                </c:pt>
              </c:strCache>
            </c:strRef>
          </c:tx>
          <c:spPr>
            <a:ln>
              <a:solidFill>
                <a:srgbClr val="A4AEB5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A4AEB5"/>
                </a:solidFill>
              </a:ln>
            </c:spPr>
          </c:marker>
          <c:cat>
            <c:numRef>
              <c:f>'C.11 Dep_trust'!$B$5:$F$5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'C.11 Dep_trust'!$B$9:$F$9</c:f>
              <c:numCache>
                <c:formatCode>0.0</c:formatCode>
                <c:ptCount val="5"/>
                <c:pt idx="0">
                  <c:v>3.3391321676239012</c:v>
                </c:pt>
                <c:pt idx="1">
                  <c:v>2.6911885598317276</c:v>
                </c:pt>
                <c:pt idx="2">
                  <c:v>2.637455301765339</c:v>
                </c:pt>
                <c:pt idx="3">
                  <c:v>2.5423235092434817</c:v>
                </c:pt>
                <c:pt idx="4">
                  <c:v>1.9857775561068955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FAB-444A-9775-63D535F5647F}"/>
            </c:ext>
          </c:extLst>
        </c:ser>
        <c:ser>
          <c:idx val="6"/>
          <c:order val="4"/>
          <c:tx>
            <c:strRef>
              <c:f>'C.11 Dep_trust'!$A$10</c:f>
              <c:strCache>
                <c:ptCount val="1"/>
                <c:pt idx="0">
                  <c:v>General Surgery</c:v>
                </c:pt>
              </c:strCache>
            </c:strRef>
          </c:tx>
          <c:spPr>
            <a:ln>
              <a:solidFill>
                <a:srgbClr val="E99949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E99949"/>
                </a:solidFill>
              </a:ln>
            </c:spPr>
          </c:marker>
          <c:cat>
            <c:numRef>
              <c:f>'C.11 Dep_trust'!$B$5:$F$5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'C.11 Dep_trust'!$B$10:$F$10</c:f>
              <c:numCache>
                <c:formatCode>0.0</c:formatCode>
                <c:ptCount val="5"/>
                <c:pt idx="0">
                  <c:v>3.3797981166040336</c:v>
                </c:pt>
                <c:pt idx="1">
                  <c:v>3.5915903049911782</c:v>
                </c:pt>
                <c:pt idx="2">
                  <c:v>3.7737451589141422</c:v>
                </c:pt>
                <c:pt idx="3">
                  <c:v>3.6913064713230059</c:v>
                </c:pt>
                <c:pt idx="4">
                  <c:v>2.9353950624705352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FAB-444A-9775-63D535F5647F}"/>
            </c:ext>
          </c:extLst>
        </c:ser>
        <c:ser>
          <c:idx val="7"/>
          <c:order val="5"/>
          <c:tx>
            <c:strRef>
              <c:f>'C.11 Dep_trust'!$A$11</c:f>
              <c:strCache>
                <c:ptCount val="1"/>
                <c:pt idx="0">
                  <c:v>Specialist Medicine</c:v>
                </c:pt>
              </c:strCache>
            </c:strRef>
          </c:tx>
          <c:spPr>
            <a:ln>
              <a:solidFill>
                <a:srgbClr val="00A551"/>
              </a:solidFill>
            </a:ln>
          </c:spPr>
          <c:marker>
            <c:symbol val="circle"/>
            <c:size val="7"/>
            <c:spPr>
              <a:solidFill>
                <a:srgbClr val="00A551"/>
              </a:solidFill>
              <a:ln>
                <a:solidFill>
                  <a:srgbClr val="00A551"/>
                </a:solidFill>
              </a:ln>
            </c:spPr>
          </c:marker>
          <c:cat>
            <c:numRef>
              <c:f>'C.11 Dep_trust'!$B$5:$F$5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'C.11 Dep_trust'!$B$11:$F$11</c:f>
              <c:numCache>
                <c:formatCode>0.0</c:formatCode>
                <c:ptCount val="5"/>
                <c:pt idx="0">
                  <c:v>3.5991247287207795</c:v>
                </c:pt>
                <c:pt idx="1">
                  <c:v>5.0066571984985977</c:v>
                </c:pt>
                <c:pt idx="2">
                  <c:v>5.2139630692788526</c:v>
                </c:pt>
                <c:pt idx="3">
                  <c:v>5.3173013953810386</c:v>
                </c:pt>
                <c:pt idx="4">
                  <c:v>4.3066742627439112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FAB-444A-9775-63D535F5647F}"/>
            </c:ext>
          </c:extLst>
        </c:ser>
        <c:ser>
          <c:idx val="1"/>
          <c:order val="6"/>
          <c:tx>
            <c:strRef>
              <c:f>'C.11 Dep_trust'!$A$12</c:f>
              <c:strCache>
                <c:ptCount val="1"/>
                <c:pt idx="0">
                  <c:v>Other</c:v>
                </c:pt>
              </c:strCache>
            </c:strRef>
          </c:tx>
          <c:spPr>
            <a:ln>
              <a:solidFill>
                <a:srgbClr val="8CB8C6"/>
              </a:solidFill>
            </a:ln>
          </c:spPr>
          <c:marker>
            <c:symbol val="plus"/>
            <c:size val="7"/>
            <c:spPr>
              <a:noFill/>
              <a:ln>
                <a:solidFill>
                  <a:srgbClr val="8CB8C6"/>
                </a:solidFill>
              </a:ln>
            </c:spPr>
          </c:marker>
          <c:cat>
            <c:numRef>
              <c:f>'C.11 Dep_trust'!$B$5:$F$5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'C.11 Dep_trust'!$B$12:$F$12</c:f>
              <c:numCache>
                <c:formatCode>0.0</c:formatCode>
                <c:ptCount val="5"/>
                <c:pt idx="0">
                  <c:v>3.5140892388873155</c:v>
                </c:pt>
                <c:pt idx="1">
                  <c:v>3.683220735713352</c:v>
                </c:pt>
                <c:pt idx="2">
                  <c:v>4.0919974345574168</c:v>
                </c:pt>
                <c:pt idx="3">
                  <c:v>4.1039178291124188</c:v>
                </c:pt>
                <c:pt idx="4">
                  <c:v>3.7440948536189413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FAB-444A-9775-63D535F5647F}"/>
            </c:ext>
          </c:extLst>
        </c:ser>
        <c:ser>
          <c:idx val="2"/>
          <c:order val="7"/>
          <c:tx>
            <c:strRef>
              <c:f>'C.11 Dep_trust'!$A$13</c:f>
              <c:strCache>
                <c:ptCount val="1"/>
                <c:pt idx="0">
                  <c:v>Orthopaedics</c:v>
                </c:pt>
              </c:strCache>
            </c:strRef>
          </c:tx>
          <c:spPr>
            <a:ln>
              <a:solidFill>
                <a:srgbClr val="F3CD66"/>
              </a:solidFill>
            </a:ln>
          </c:spPr>
          <c:marker>
            <c:symbol val="dash"/>
            <c:size val="7"/>
            <c:spPr>
              <a:noFill/>
              <a:ln>
                <a:solidFill>
                  <a:srgbClr val="F3CD66"/>
                </a:solidFill>
              </a:ln>
            </c:spPr>
          </c:marker>
          <c:cat>
            <c:numRef>
              <c:f>'C.11 Dep_trust'!$B$5:$F$5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'C.11 Dep_trust'!$B$13:$F$13</c:f>
              <c:numCache>
                <c:formatCode>0.0</c:formatCode>
                <c:ptCount val="5"/>
                <c:pt idx="0">
                  <c:v>2.7011191637491549</c:v>
                </c:pt>
                <c:pt idx="1">
                  <c:v>2.8447162170985649</c:v>
                </c:pt>
                <c:pt idx="2">
                  <c:v>2.9031799062510792</c:v>
                </c:pt>
                <c:pt idx="3">
                  <c:v>2.8511063677392237</c:v>
                </c:pt>
                <c:pt idx="4">
                  <c:v>2.5811851493631099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FAB-444A-9775-63D535F5647F}"/>
            </c:ext>
          </c:extLst>
        </c:ser>
        <c:ser>
          <c:idx val="8"/>
          <c:order val="8"/>
          <c:tx>
            <c:strRef>
              <c:f>'C.11 Dep_trust'!$A$14</c:f>
              <c:strCache>
                <c:ptCount val="1"/>
                <c:pt idx="0">
                  <c:v>Obstetrics and Gynaecology</c:v>
                </c:pt>
              </c:strCache>
            </c:strRef>
          </c:tx>
          <c:cat>
            <c:numRef>
              <c:f>'C.11 Dep_trust'!$B$5:$F$5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'C.11 Dep_trust'!$B$14:$F$14</c:f>
              <c:numCache>
                <c:formatCode>0.0</c:formatCode>
                <c:ptCount val="5"/>
                <c:pt idx="0">
                  <c:v>2.2761967639611633</c:v>
                </c:pt>
                <c:pt idx="1">
                  <c:v>2.2712526048349133</c:v>
                </c:pt>
                <c:pt idx="2">
                  <c:v>2.4359607103754684</c:v>
                </c:pt>
                <c:pt idx="3">
                  <c:v>2.5105775745740253</c:v>
                </c:pt>
                <c:pt idx="4">
                  <c:v>2.0499928156296807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FAB-444A-9775-63D535F5647F}"/>
            </c:ext>
          </c:extLst>
        </c:ser>
        <c:ser>
          <c:idx val="9"/>
          <c:order val="9"/>
          <c:tx>
            <c:strRef>
              <c:f>'C.11 Dep_trust'!$A$15</c:f>
              <c:strCache>
                <c:ptCount val="1"/>
                <c:pt idx="0">
                  <c:v>Paediatrics</c:v>
                </c:pt>
              </c:strCache>
            </c:strRef>
          </c:tx>
          <c:cat>
            <c:numRef>
              <c:f>'C.11 Dep_trust'!$B$5:$F$5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'C.11 Dep_trust'!$B$15:$F$15</c:f>
              <c:numCache>
                <c:formatCode>0.0</c:formatCode>
                <c:ptCount val="5"/>
                <c:pt idx="0">
                  <c:v>2.1258898804318314</c:v>
                </c:pt>
                <c:pt idx="1">
                  <c:v>2.1725001606118846</c:v>
                </c:pt>
                <c:pt idx="2">
                  <c:v>2.1572670262823088</c:v>
                </c:pt>
                <c:pt idx="3">
                  <c:v>2.1392177309032068</c:v>
                </c:pt>
                <c:pt idx="4">
                  <c:v>1.6488036780371071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FAB-444A-9775-63D535F5647F}"/>
            </c:ext>
          </c:extLst>
        </c:ser>
        <c:ser>
          <c:idx val="10"/>
          <c:order val="10"/>
          <c:tx>
            <c:strRef>
              <c:f>'C.11 Dep_trust'!$A$16</c:f>
              <c:strCache>
                <c:ptCount val="1"/>
                <c:pt idx="0">
                  <c:v>Specialist Surgery</c:v>
                </c:pt>
              </c:strCache>
            </c:strRef>
          </c:tx>
          <c:cat>
            <c:numRef>
              <c:f>'C.11 Dep_trust'!$B$5:$F$5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'C.11 Dep_trust'!$B$16:$F$16</c:f>
              <c:numCache>
                <c:formatCode>0.0</c:formatCode>
                <c:ptCount val="5"/>
                <c:pt idx="0">
                  <c:v>1.9130053874357382</c:v>
                </c:pt>
                <c:pt idx="1">
                  <c:v>1.8147521392910231</c:v>
                </c:pt>
                <c:pt idx="2">
                  <c:v>1.9239424104797787</c:v>
                </c:pt>
                <c:pt idx="3">
                  <c:v>1.9326152046192848</c:v>
                </c:pt>
                <c:pt idx="4">
                  <c:v>1.3681287469738286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FAB-444A-9775-63D535F56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922368"/>
        <c:axId val="132936832"/>
      </c:lineChart>
      <c:catAx>
        <c:axId val="132922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Title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2936832"/>
        <c:crosses val="autoZero"/>
        <c:auto val="1"/>
        <c:lblAlgn val="ctr"/>
        <c:lblOffset val="100"/>
        <c:noMultiLvlLbl val="0"/>
      </c:catAx>
      <c:valAx>
        <c:axId val="1329368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Title</a:t>
                </a:r>
              </a:p>
            </c:rich>
          </c:tx>
          <c:layout>
            <c:manualLayout>
              <c:xMode val="edge"/>
              <c:yMode val="edge"/>
              <c:x val="1.1261373267175174E-2"/>
              <c:y val="0.10863067792201649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32922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0244969378831915E-5"/>
          <c:y val="0.82844488188976373"/>
          <c:w val="0.90112849691797059"/>
          <c:h val="0.1674261663238041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07818386144116E-2"/>
          <c:y val="2.9207396372750705E-2"/>
          <c:w val="0.88984636522141702"/>
          <c:h val="0.67748220661606484"/>
        </c:manualLayout>
      </c:layout>
      <c:lineChart>
        <c:grouping val="standard"/>
        <c:varyColors val="0"/>
        <c:ser>
          <c:idx val="3"/>
          <c:order val="0"/>
          <c:tx>
            <c:strRef>
              <c:f>'C.11 Dep_trust'!$A$8</c:f>
              <c:strCache>
                <c:ptCount val="1"/>
                <c:pt idx="0">
                  <c:v>Geriatrics</c:v>
                </c:pt>
              </c:strCache>
            </c:strRef>
          </c:tx>
          <c:spPr>
            <a:ln>
              <a:solidFill>
                <a:srgbClr val="00B092"/>
              </a:solidFill>
            </a:ln>
          </c:spPr>
          <c:marker>
            <c:symbol val="diamond"/>
            <c:size val="7"/>
            <c:spPr>
              <a:solidFill>
                <a:srgbClr val="00B092"/>
              </a:solidFill>
              <a:ln>
                <a:solidFill>
                  <a:srgbClr val="00B092">
                    <a:alpha val="60000"/>
                  </a:srgbClr>
                </a:solidFill>
              </a:ln>
            </c:spPr>
          </c:marker>
          <c:cat>
            <c:numRef>
              <c:f>'C.11 Dep_trust'!$B$5:$F$5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'C.11 Dep_trust'!$B$8:$F$8</c:f>
              <c:numCache>
                <c:formatCode>0.0</c:formatCode>
                <c:ptCount val="5"/>
                <c:pt idx="0">
                  <c:v>3.570001753856257</c:v>
                </c:pt>
                <c:pt idx="1">
                  <c:v>3.7608696383612568</c:v>
                </c:pt>
                <c:pt idx="2">
                  <c:v>3.6044268069499381</c:v>
                </c:pt>
                <c:pt idx="3">
                  <c:v>3.4231111271526853</c:v>
                </c:pt>
                <c:pt idx="4">
                  <c:v>3.1664396176319394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30-4D9E-B641-3BC98F0E40A6}"/>
            </c:ext>
          </c:extLst>
        </c:ser>
        <c:ser>
          <c:idx val="0"/>
          <c:order val="1"/>
          <c:tx>
            <c:strRef>
              <c:f>'C.11 Dep_trust'!$A$9</c:f>
              <c:strCache>
                <c:ptCount val="1"/>
                <c:pt idx="0">
                  <c:v>General Medicine</c:v>
                </c:pt>
              </c:strCache>
            </c:strRef>
          </c:tx>
          <c:spPr>
            <a:ln>
              <a:solidFill>
                <a:srgbClr val="822433"/>
              </a:solidFill>
            </a:ln>
          </c:spPr>
          <c:marker>
            <c:symbol val="x"/>
            <c:size val="7"/>
            <c:spPr>
              <a:solidFill>
                <a:srgbClr val="822433"/>
              </a:solidFill>
              <a:ln>
                <a:solidFill>
                  <a:srgbClr val="822433"/>
                </a:solidFill>
              </a:ln>
            </c:spPr>
          </c:marker>
          <c:cat>
            <c:numRef>
              <c:f>'C.11 Dep_trust'!$B$5:$F$5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'C.11 Dep_trust'!$B$9:$F$9</c:f>
              <c:numCache>
                <c:formatCode>0.0</c:formatCode>
                <c:ptCount val="5"/>
                <c:pt idx="0">
                  <c:v>3.3391321676239012</c:v>
                </c:pt>
                <c:pt idx="1">
                  <c:v>2.6911885598317276</c:v>
                </c:pt>
                <c:pt idx="2">
                  <c:v>2.637455301765339</c:v>
                </c:pt>
                <c:pt idx="3">
                  <c:v>2.5423235092434817</c:v>
                </c:pt>
                <c:pt idx="4">
                  <c:v>1.9857775561068955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30-4D9E-B641-3BC98F0E40A6}"/>
            </c:ext>
          </c:extLst>
        </c:ser>
        <c:ser>
          <c:idx val="4"/>
          <c:order val="2"/>
          <c:tx>
            <c:strRef>
              <c:f>'C.11 Dep_trust'!$A$10</c:f>
              <c:strCache>
                <c:ptCount val="1"/>
                <c:pt idx="0">
                  <c:v>General Surgery</c:v>
                </c:pt>
              </c:strCache>
            </c:strRef>
          </c:tx>
          <c:spPr>
            <a:ln>
              <a:solidFill>
                <a:srgbClr val="335291"/>
              </a:solidFill>
            </a:ln>
          </c:spPr>
          <c:marker>
            <c:symbol val="triangle"/>
            <c:size val="7"/>
            <c:spPr>
              <a:solidFill>
                <a:srgbClr val="335291"/>
              </a:solidFill>
              <a:ln>
                <a:solidFill>
                  <a:srgbClr val="335291"/>
                </a:solidFill>
              </a:ln>
            </c:spPr>
          </c:marker>
          <c:cat>
            <c:numRef>
              <c:f>'C.11 Dep_trust'!$B$5:$F$5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'C.11 Dep_trust'!$B$10:$F$10</c:f>
              <c:numCache>
                <c:formatCode>0.0</c:formatCode>
                <c:ptCount val="5"/>
                <c:pt idx="0">
                  <c:v>3.3797981166040336</c:v>
                </c:pt>
                <c:pt idx="1">
                  <c:v>3.5915903049911782</c:v>
                </c:pt>
                <c:pt idx="2">
                  <c:v>3.7737451589141422</c:v>
                </c:pt>
                <c:pt idx="3">
                  <c:v>3.6913064713230059</c:v>
                </c:pt>
                <c:pt idx="4">
                  <c:v>2.9353950624705352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30-4D9E-B641-3BC98F0E40A6}"/>
            </c:ext>
          </c:extLst>
        </c:ser>
        <c:ser>
          <c:idx val="5"/>
          <c:order val="3"/>
          <c:tx>
            <c:strRef>
              <c:f>'C.11 Dep_trust'!$A$11</c:f>
              <c:strCache>
                <c:ptCount val="1"/>
                <c:pt idx="0">
                  <c:v>Specialist Medicine</c:v>
                </c:pt>
              </c:strCache>
            </c:strRef>
          </c:tx>
          <c:spPr>
            <a:ln>
              <a:solidFill>
                <a:srgbClr val="A4AEB5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A4AEB5"/>
                </a:solidFill>
              </a:ln>
            </c:spPr>
          </c:marker>
          <c:cat>
            <c:numRef>
              <c:f>'C.11 Dep_trust'!$B$5:$F$5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'C.11 Dep_trust'!$B$11:$F$11</c:f>
              <c:numCache>
                <c:formatCode>0.0</c:formatCode>
                <c:ptCount val="5"/>
                <c:pt idx="0">
                  <c:v>3.5991247287207795</c:v>
                </c:pt>
                <c:pt idx="1">
                  <c:v>5.0066571984985977</c:v>
                </c:pt>
                <c:pt idx="2">
                  <c:v>5.2139630692788526</c:v>
                </c:pt>
                <c:pt idx="3">
                  <c:v>5.3173013953810386</c:v>
                </c:pt>
                <c:pt idx="4">
                  <c:v>4.3066742627439112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30-4D9E-B641-3BC98F0E40A6}"/>
            </c:ext>
          </c:extLst>
        </c:ser>
        <c:ser>
          <c:idx val="6"/>
          <c:order val="4"/>
          <c:tx>
            <c:strRef>
              <c:f>'C.11 Dep_trust'!$A$12</c:f>
              <c:strCache>
                <c:ptCount val="1"/>
                <c:pt idx="0">
                  <c:v>Other</c:v>
                </c:pt>
              </c:strCache>
            </c:strRef>
          </c:tx>
          <c:spPr>
            <a:ln>
              <a:solidFill>
                <a:srgbClr val="E99949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E99949"/>
                </a:solidFill>
              </a:ln>
            </c:spPr>
          </c:marker>
          <c:cat>
            <c:numRef>
              <c:f>'C.11 Dep_trust'!$B$5:$F$5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'C.11 Dep_trust'!$B$12:$F$12</c:f>
              <c:numCache>
                <c:formatCode>0.0</c:formatCode>
                <c:ptCount val="5"/>
                <c:pt idx="0">
                  <c:v>3.5140892388873155</c:v>
                </c:pt>
                <c:pt idx="1">
                  <c:v>3.683220735713352</c:v>
                </c:pt>
                <c:pt idx="2">
                  <c:v>4.0919974345574168</c:v>
                </c:pt>
                <c:pt idx="3">
                  <c:v>4.1039178291124188</c:v>
                </c:pt>
                <c:pt idx="4">
                  <c:v>3.7440948536189413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830-4D9E-B641-3BC98F0E40A6}"/>
            </c:ext>
          </c:extLst>
        </c:ser>
        <c:ser>
          <c:idx val="7"/>
          <c:order val="5"/>
          <c:tx>
            <c:strRef>
              <c:f>'C.11 Dep_trust'!$A$13</c:f>
              <c:strCache>
                <c:ptCount val="1"/>
                <c:pt idx="0">
                  <c:v>Orthopaedics</c:v>
                </c:pt>
              </c:strCache>
            </c:strRef>
          </c:tx>
          <c:spPr>
            <a:ln>
              <a:solidFill>
                <a:srgbClr val="00A551"/>
              </a:solidFill>
            </a:ln>
          </c:spPr>
          <c:marker>
            <c:symbol val="circle"/>
            <c:size val="7"/>
            <c:spPr>
              <a:solidFill>
                <a:srgbClr val="00A551"/>
              </a:solidFill>
              <a:ln>
                <a:solidFill>
                  <a:srgbClr val="00A551"/>
                </a:solidFill>
              </a:ln>
            </c:spPr>
          </c:marker>
          <c:cat>
            <c:numRef>
              <c:f>'C.11 Dep_trust'!$B$5:$F$5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'C.11 Dep_trust'!$B$13:$F$13</c:f>
              <c:numCache>
                <c:formatCode>0.0</c:formatCode>
                <c:ptCount val="5"/>
                <c:pt idx="0">
                  <c:v>2.7011191637491549</c:v>
                </c:pt>
                <c:pt idx="1">
                  <c:v>2.8447162170985649</c:v>
                </c:pt>
                <c:pt idx="2">
                  <c:v>2.9031799062510792</c:v>
                </c:pt>
                <c:pt idx="3">
                  <c:v>2.8511063677392237</c:v>
                </c:pt>
                <c:pt idx="4">
                  <c:v>2.5811851493631099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830-4D9E-B641-3BC98F0E40A6}"/>
            </c:ext>
          </c:extLst>
        </c:ser>
        <c:ser>
          <c:idx val="1"/>
          <c:order val="6"/>
          <c:tx>
            <c:strRef>
              <c:f>'C.11 Dep_trust'!$A$14</c:f>
              <c:strCache>
                <c:ptCount val="1"/>
                <c:pt idx="0">
                  <c:v>Obstetrics and Gynaecology</c:v>
                </c:pt>
              </c:strCache>
            </c:strRef>
          </c:tx>
          <c:spPr>
            <a:ln>
              <a:solidFill>
                <a:srgbClr val="8CB8C6"/>
              </a:solidFill>
            </a:ln>
          </c:spPr>
          <c:marker>
            <c:symbol val="plus"/>
            <c:size val="7"/>
            <c:spPr>
              <a:noFill/>
              <a:ln>
                <a:solidFill>
                  <a:srgbClr val="8CB8C6"/>
                </a:solidFill>
              </a:ln>
            </c:spPr>
          </c:marker>
          <c:cat>
            <c:numRef>
              <c:f>'C.11 Dep_trust'!$B$5:$F$5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'C.11 Dep_trust'!$B$14:$F$14</c:f>
              <c:numCache>
                <c:formatCode>0.0</c:formatCode>
                <c:ptCount val="5"/>
                <c:pt idx="0">
                  <c:v>2.2761967639611633</c:v>
                </c:pt>
                <c:pt idx="1">
                  <c:v>2.2712526048349133</c:v>
                </c:pt>
                <c:pt idx="2">
                  <c:v>2.4359607103754684</c:v>
                </c:pt>
                <c:pt idx="3">
                  <c:v>2.5105775745740253</c:v>
                </c:pt>
                <c:pt idx="4">
                  <c:v>2.0499928156296807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830-4D9E-B641-3BC98F0E40A6}"/>
            </c:ext>
          </c:extLst>
        </c:ser>
        <c:ser>
          <c:idx val="2"/>
          <c:order val="7"/>
          <c:tx>
            <c:strRef>
              <c:f>'C.11 Dep_trust'!$A$15</c:f>
              <c:strCache>
                <c:ptCount val="1"/>
                <c:pt idx="0">
                  <c:v>Paediatrics</c:v>
                </c:pt>
              </c:strCache>
            </c:strRef>
          </c:tx>
          <c:spPr>
            <a:ln>
              <a:solidFill>
                <a:srgbClr val="F3CD66"/>
              </a:solidFill>
            </a:ln>
          </c:spPr>
          <c:marker>
            <c:symbol val="dash"/>
            <c:size val="7"/>
            <c:spPr>
              <a:noFill/>
              <a:ln>
                <a:solidFill>
                  <a:srgbClr val="F3CD66"/>
                </a:solidFill>
              </a:ln>
            </c:spPr>
          </c:marker>
          <c:cat>
            <c:numRef>
              <c:f>'C.11 Dep_trust'!$B$5:$F$5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'C.11 Dep_trust'!$B$15:$F$15</c:f>
              <c:numCache>
                <c:formatCode>0.0</c:formatCode>
                <c:ptCount val="5"/>
                <c:pt idx="0">
                  <c:v>2.1258898804318314</c:v>
                </c:pt>
                <c:pt idx="1">
                  <c:v>2.1725001606118846</c:v>
                </c:pt>
                <c:pt idx="2">
                  <c:v>2.1572670262823088</c:v>
                </c:pt>
                <c:pt idx="3">
                  <c:v>2.1392177309032068</c:v>
                </c:pt>
                <c:pt idx="4">
                  <c:v>1.6488036780371071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830-4D9E-B641-3BC98F0E40A6}"/>
            </c:ext>
          </c:extLst>
        </c:ser>
        <c:ser>
          <c:idx val="8"/>
          <c:order val="8"/>
          <c:tx>
            <c:strRef>
              <c:f>'C.11 Dep_trust'!$A$16</c:f>
              <c:strCache>
                <c:ptCount val="1"/>
                <c:pt idx="0">
                  <c:v>Specialist Surgery</c:v>
                </c:pt>
              </c:strCache>
            </c:strRef>
          </c:tx>
          <c:cat>
            <c:numRef>
              <c:f>'C.11 Dep_trust'!$B$5:$F$5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'C.11 Dep_trust'!$B$16:$F$16</c:f>
              <c:numCache>
                <c:formatCode>0.0</c:formatCode>
                <c:ptCount val="5"/>
                <c:pt idx="0">
                  <c:v>1.9130053874357382</c:v>
                </c:pt>
                <c:pt idx="1">
                  <c:v>1.8147521392910231</c:v>
                </c:pt>
                <c:pt idx="2">
                  <c:v>1.9239424104797787</c:v>
                </c:pt>
                <c:pt idx="3">
                  <c:v>1.9326152046192848</c:v>
                </c:pt>
                <c:pt idx="4">
                  <c:v>1.3681287469738286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830-4D9E-B641-3BC98F0E4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41824"/>
        <c:axId val="132556288"/>
      </c:lineChart>
      <c:catAx>
        <c:axId val="132541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Title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2556288"/>
        <c:crosses val="autoZero"/>
        <c:auto val="1"/>
        <c:lblAlgn val="ctr"/>
        <c:lblOffset val="100"/>
        <c:noMultiLvlLbl val="0"/>
      </c:catAx>
      <c:valAx>
        <c:axId val="132556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Title</a:t>
                </a:r>
              </a:p>
            </c:rich>
          </c:tx>
          <c:layout>
            <c:manualLayout>
              <c:xMode val="edge"/>
              <c:yMode val="edge"/>
              <c:x val="1.1261373267175174E-2"/>
              <c:y val="0.10863067792201649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32541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5040228790746816E-2"/>
          <c:y val="0.81455581565817792"/>
          <c:w val="0.90112849691797059"/>
          <c:h val="0.1674261663238041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82721818323017"/>
          <c:y val="3.8251762647316147E-2"/>
          <c:w val="0.85491788560786075"/>
          <c:h val="0.72291595903453243"/>
        </c:manualLayout>
      </c:layout>
      <c:lineChart>
        <c:grouping val="standard"/>
        <c:varyColors val="0"/>
        <c:ser>
          <c:idx val="0"/>
          <c:order val="0"/>
          <c:tx>
            <c:strRef>
              <c:f>UK!$C$1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UK!$A$2:$B$13</c:f>
              <c:multiLvlStrCache>
                <c:ptCount val="1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</c:lvl>
              </c:multiLvlStrCache>
            </c:multiLvlStrRef>
          </c:cat>
          <c:val>
            <c:numRef>
              <c:f>UK!$C$2:$C$13</c:f>
              <c:numCache>
                <c:formatCode>0.0</c:formatCode>
                <c:ptCount val="12"/>
                <c:pt idx="0">
                  <c:v>23.919738816076144</c:v>
                </c:pt>
                <c:pt idx="1">
                  <c:v>21.645853341201203</c:v>
                </c:pt>
                <c:pt idx="2">
                  <c:v>20.389323079842708</c:v>
                </c:pt>
                <c:pt idx="3">
                  <c:v>23.23486074478426</c:v>
                </c:pt>
                <c:pt idx="4">
                  <c:v>23.737962003812481</c:v>
                </c:pt>
                <c:pt idx="5">
                  <c:v>20.999346893046766</c:v>
                </c:pt>
                <c:pt idx="6">
                  <c:v>20.231778332177818</c:v>
                </c:pt>
                <c:pt idx="7">
                  <c:v>22.378322897651429</c:v>
                </c:pt>
                <c:pt idx="8">
                  <c:v>23.85295715188817</c:v>
                </c:pt>
                <c:pt idx="9">
                  <c:v>20.482221499725206</c:v>
                </c:pt>
                <c:pt idx="10">
                  <c:v>19.247214252817614</c:v>
                </c:pt>
                <c:pt idx="11">
                  <c:v>21.591647277786201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19-4822-B658-380969FCFE0F}"/>
            </c:ext>
          </c:extLst>
        </c:ser>
        <c:ser>
          <c:idx val="1"/>
          <c:order val="1"/>
          <c:tx>
            <c:strRef>
              <c:f>UK!$D$1</c:f>
              <c:strCache>
                <c:ptCount val="1"/>
                <c:pt idx="0">
                  <c:v>Overall Target by end of 2025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triang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val>
            <c:numRef>
              <c:f>UK!$D$2:$D$13</c:f>
              <c:numCache>
                <c:formatCode>0.0</c:formatCode>
                <c:ptCount val="12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19-4822-B658-380969FCF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3838040"/>
        <c:axId val="593843288"/>
      </c:lineChart>
      <c:catAx>
        <c:axId val="593838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3843288"/>
        <c:crosses val="autoZero"/>
        <c:auto val="1"/>
        <c:lblAlgn val="ctr"/>
        <c:lblOffset val="100"/>
        <c:noMultiLvlLbl val="0"/>
      </c:catAx>
      <c:valAx>
        <c:axId val="5938432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>
                    <a:solidFill>
                      <a:sysClr val="windowText" lastClr="000000"/>
                    </a:solidFill>
                  </a:rPr>
                  <a:t>DDD per 1,000 inhabitants per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3838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/>
              <a:t>Trends in attended GP practice appointments and antibiotic items</a:t>
            </a:r>
            <a:r>
              <a:rPr lang="en-GB" sz="1200" baseline="0"/>
              <a:t> by registered patients</a:t>
            </a:r>
            <a:endParaRPr lang="en-GB" sz="1200"/>
          </a:p>
        </c:rich>
      </c:tx>
      <c:layout>
        <c:manualLayout>
          <c:xMode val="edge"/>
          <c:yMode val="edge"/>
          <c:x val="0.12364821352794406"/>
          <c:y val="1.40673564225051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2"/>
          <c:tx>
            <c:strRef>
              <c:f>'D.2 GP_Consultation'!$AE$2</c:f>
              <c:strCache>
                <c:ptCount val="1"/>
                <c:pt idx="0">
                  <c:v>National lockdown period</c:v>
                </c:pt>
              </c:strCache>
            </c:strRef>
          </c:tx>
          <c:spPr>
            <a:solidFill>
              <a:schemeClr val="bg1">
                <a:lumMod val="95000"/>
                <a:alpha val="50000"/>
              </a:schemeClr>
            </a:solidFill>
            <a:ln w="9525" cap="flat" cmpd="sng" algn="ctr">
              <a:solidFill>
                <a:schemeClr val="bg1">
                  <a:lumMod val="95000"/>
                  <a:alpha val="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GP_Consultation'!$AE$3:$AE$26</c:f>
              <c:numCache>
                <c:formatCode>General</c:formatCode>
                <c:ptCount val="24"/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22">
                  <c:v>500</c:v>
                </c:pt>
                <c:pt idx="2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D0-4A42-8680-E39249267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9477768"/>
        <c:axId val="1089477440"/>
      </c:areaChart>
      <c:lineChart>
        <c:grouping val="standard"/>
        <c:varyColors val="0"/>
        <c:ser>
          <c:idx val="2"/>
          <c:order val="1"/>
          <c:tx>
            <c:strRef>
              <c:f>'D.2 GP_Consultation'!$Y$2</c:f>
              <c:strCache>
                <c:ptCount val="1"/>
                <c:pt idx="0">
                  <c:v>Items /1000 GP Registered Patients</c:v>
                </c:pt>
              </c:strCache>
            </c:strRef>
          </c:tx>
          <c:spPr>
            <a:ln w="15875" cap="rnd">
              <a:solidFill>
                <a:srgbClr val="00B092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numRef>
              <c:f>'D.2 GP_Consultation'!$A$3:$A$26</c:f>
              <c:numCache>
                <c:formatCode>0</c:formatCode>
                <c:ptCount val="24"/>
                <c:pt idx="0">
                  <c:v>201901</c:v>
                </c:pt>
                <c:pt idx="1">
                  <c:v>201902</c:v>
                </c:pt>
                <c:pt idx="2">
                  <c:v>201903</c:v>
                </c:pt>
                <c:pt idx="3">
                  <c:v>201904</c:v>
                </c:pt>
                <c:pt idx="4">
                  <c:v>201905</c:v>
                </c:pt>
                <c:pt idx="5">
                  <c:v>201906</c:v>
                </c:pt>
                <c:pt idx="6">
                  <c:v>201907</c:v>
                </c:pt>
                <c:pt idx="7">
                  <c:v>201908</c:v>
                </c:pt>
                <c:pt idx="8">
                  <c:v>201909</c:v>
                </c:pt>
                <c:pt idx="9">
                  <c:v>201910</c:v>
                </c:pt>
                <c:pt idx="10">
                  <c:v>201911</c:v>
                </c:pt>
                <c:pt idx="11">
                  <c:v>201912</c:v>
                </c:pt>
                <c:pt idx="12">
                  <c:v>202001</c:v>
                </c:pt>
                <c:pt idx="13">
                  <c:v>202002</c:v>
                </c:pt>
                <c:pt idx="14">
                  <c:v>202003</c:v>
                </c:pt>
                <c:pt idx="15">
                  <c:v>202004</c:v>
                </c:pt>
                <c:pt idx="16">
                  <c:v>202005</c:v>
                </c:pt>
                <c:pt idx="17">
                  <c:v>202006</c:v>
                </c:pt>
                <c:pt idx="18">
                  <c:v>202007</c:v>
                </c:pt>
                <c:pt idx="19">
                  <c:v>202008</c:v>
                </c:pt>
                <c:pt idx="20">
                  <c:v>202009</c:v>
                </c:pt>
                <c:pt idx="21">
                  <c:v>202010</c:v>
                </c:pt>
                <c:pt idx="22">
                  <c:v>202011</c:v>
                </c:pt>
                <c:pt idx="23">
                  <c:v>202012</c:v>
                </c:pt>
              </c:numCache>
            </c:numRef>
          </c:cat>
          <c:val>
            <c:numRef>
              <c:f>'D.2 GP_Consultation'!$Y$3:$Y$26</c:f>
              <c:numCache>
                <c:formatCode>0</c:formatCode>
                <c:ptCount val="24"/>
                <c:pt idx="0">
                  <c:v>59.990734807122905</c:v>
                </c:pt>
                <c:pt idx="1">
                  <c:v>51.683541371670358</c:v>
                </c:pt>
                <c:pt idx="2">
                  <c:v>52.038519149229693</c:v>
                </c:pt>
                <c:pt idx="3">
                  <c:v>49.3067322142103</c:v>
                </c:pt>
                <c:pt idx="4">
                  <c:v>49.151994517620231</c:v>
                </c:pt>
                <c:pt idx="5">
                  <c:v>45.837800076758974</c:v>
                </c:pt>
                <c:pt idx="6">
                  <c:v>48.882514536721374</c:v>
                </c:pt>
                <c:pt idx="7">
                  <c:v>47.554463008821827</c:v>
                </c:pt>
                <c:pt idx="8">
                  <c:v>47.075126294185708</c:v>
                </c:pt>
                <c:pt idx="9">
                  <c:v>53.569999870298481</c:v>
                </c:pt>
                <c:pt idx="10">
                  <c:v>53.091238510956174</c:v>
                </c:pt>
                <c:pt idx="11">
                  <c:v>58.472816032265399</c:v>
                </c:pt>
                <c:pt idx="12">
                  <c:v>58.484377782980921</c:v>
                </c:pt>
                <c:pt idx="13">
                  <c:v>50.18734697537645</c:v>
                </c:pt>
                <c:pt idx="14">
                  <c:v>53.588280754900829</c:v>
                </c:pt>
                <c:pt idx="15">
                  <c:v>46.479559925064827</c:v>
                </c:pt>
                <c:pt idx="16">
                  <c:v>39.582229462977494</c:v>
                </c:pt>
                <c:pt idx="17">
                  <c:v>40.099157052531297</c:v>
                </c:pt>
                <c:pt idx="18">
                  <c:v>41.208734399946067</c:v>
                </c:pt>
                <c:pt idx="19">
                  <c:v>38.089171892793139</c:v>
                </c:pt>
                <c:pt idx="20">
                  <c:v>43.957615260680271</c:v>
                </c:pt>
                <c:pt idx="21">
                  <c:v>43.904068517721363</c:v>
                </c:pt>
                <c:pt idx="22">
                  <c:v>41.897126721254295</c:v>
                </c:pt>
                <c:pt idx="23">
                  <c:v>43.969854516213736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D0-4A42-8680-E39249267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864480"/>
        <c:axId val="1003869728"/>
      </c:lineChart>
      <c:lineChart>
        <c:grouping val="standard"/>
        <c:varyColors val="0"/>
        <c:ser>
          <c:idx val="1"/>
          <c:order val="0"/>
          <c:tx>
            <c:strRef>
              <c:f>'D.2 GP_Consultation'!$X$2</c:f>
              <c:strCache>
                <c:ptCount val="1"/>
                <c:pt idx="0">
                  <c:v>Attended appointment /1000 GP Registered Patients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GP_Consultation'!$X$3:$X$26</c:f>
              <c:numCache>
                <c:formatCode>0</c:formatCode>
                <c:ptCount val="24"/>
                <c:pt idx="0">
                  <c:v>392.69379655374343</c:v>
                </c:pt>
                <c:pt idx="1">
                  <c:v>358.76442089001978</c:v>
                </c:pt>
                <c:pt idx="2">
                  <c:v>377.82972268022786</c:v>
                </c:pt>
                <c:pt idx="3">
                  <c:v>351.74712470712564</c:v>
                </c:pt>
                <c:pt idx="4">
                  <c:v>363.84380537229623</c:v>
                </c:pt>
                <c:pt idx="5">
                  <c:v>340.74981649864839</c:v>
                </c:pt>
                <c:pt idx="6">
                  <c:v>388.93652922047886</c:v>
                </c:pt>
                <c:pt idx="7">
                  <c:v>337.69421960427161</c:v>
                </c:pt>
                <c:pt idx="8">
                  <c:v>379.41714437457784</c:v>
                </c:pt>
                <c:pt idx="9">
                  <c:v>440.15273414506976</c:v>
                </c:pt>
                <c:pt idx="10">
                  <c:v>393.14987247578688</c:v>
                </c:pt>
                <c:pt idx="11">
                  <c:v>346.8195682675248</c:v>
                </c:pt>
                <c:pt idx="12">
                  <c:v>403.23985925448358</c:v>
                </c:pt>
                <c:pt idx="13">
                  <c:v>355.60684819906345</c:v>
                </c:pt>
                <c:pt idx="14">
                  <c:v>340.45251126903952</c:v>
                </c:pt>
                <c:pt idx="15">
                  <c:v>229.76229638439725</c:v>
                </c:pt>
                <c:pt idx="16">
                  <c:v>245.9466061490316</c:v>
                </c:pt>
                <c:pt idx="17">
                  <c:v>311.33657260146248</c:v>
                </c:pt>
                <c:pt idx="18">
                  <c:v>338.58671572590191</c:v>
                </c:pt>
                <c:pt idx="19">
                  <c:v>303.04306222488509</c:v>
                </c:pt>
                <c:pt idx="20">
                  <c:v>394.11128289754373</c:v>
                </c:pt>
                <c:pt idx="21">
                  <c:v>419.30085522949582</c:v>
                </c:pt>
                <c:pt idx="22">
                  <c:v>378.96153568834484</c:v>
                </c:pt>
                <c:pt idx="23">
                  <c:v>356.57328876906337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D0-4A42-8680-E39249267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9477768"/>
        <c:axId val="1089477440"/>
      </c:lineChart>
      <c:catAx>
        <c:axId val="100386448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69728"/>
        <c:crosses val="autoZero"/>
        <c:auto val="1"/>
        <c:lblAlgn val="ctr"/>
        <c:lblOffset val="100"/>
        <c:noMultiLvlLbl val="0"/>
      </c:catAx>
      <c:valAx>
        <c:axId val="1003869728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Items /1000 GP Registered Pateints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64480"/>
        <c:crosses val="autoZero"/>
        <c:crossBetween val="between"/>
      </c:valAx>
      <c:valAx>
        <c:axId val="1089477440"/>
        <c:scaling>
          <c:orientation val="minMax"/>
          <c:max val="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Attended appointment /1000 GP Registered Pateints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477768"/>
        <c:crosses val="max"/>
        <c:crossBetween val="between"/>
      </c:valAx>
      <c:catAx>
        <c:axId val="1089477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9477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Trends in attended GP practice appointments and antibiotic items</a:t>
            </a:r>
            <a:r>
              <a:rPr lang="en-GB" baseline="0"/>
              <a:t> by registered patients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1"/>
          <c:order val="2"/>
          <c:tx>
            <c:strRef>
              <c:f>'D.2 GP_Consultation'!$AF$2</c:f>
              <c:strCache>
                <c:ptCount val="1"/>
                <c:pt idx="0">
                  <c:v>National lockdown period</c:v>
                </c:pt>
              </c:strCache>
            </c:strRef>
          </c:tx>
          <c:spPr>
            <a:solidFill>
              <a:schemeClr val="bg1">
                <a:lumMod val="95000"/>
                <a:alpha val="50000"/>
              </a:schemeClr>
            </a:solidFill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GP_Consultation'!$AF$3:$AF$26</c:f>
              <c:numCache>
                <c:formatCode>General</c:formatCode>
                <c:ptCount val="24"/>
                <c:pt idx="14">
                  <c:v>70</c:v>
                </c:pt>
                <c:pt idx="15">
                  <c:v>70</c:v>
                </c:pt>
                <c:pt idx="16">
                  <c:v>70</c:v>
                </c:pt>
                <c:pt idx="17">
                  <c:v>70</c:v>
                </c:pt>
                <c:pt idx="22">
                  <c:v>70</c:v>
                </c:pt>
                <c:pt idx="2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0E-4385-A529-2E069455C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864480"/>
        <c:axId val="1003869728"/>
      </c:areaChart>
      <c:lineChart>
        <c:grouping val="standard"/>
        <c:varyColors val="0"/>
        <c:ser>
          <c:idx val="2"/>
          <c:order val="0"/>
          <c:tx>
            <c:strRef>
              <c:f>'D.2 GP_Consultation'!$Y$2</c:f>
              <c:strCache>
                <c:ptCount val="1"/>
                <c:pt idx="0">
                  <c:v>Items /1000 GP Registered Patients</c:v>
                </c:pt>
              </c:strCache>
            </c:strRef>
          </c:tx>
          <c:spPr>
            <a:ln w="15875" cap="rnd">
              <a:solidFill>
                <a:srgbClr val="00B092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GP_Consultation'!$Y$3:$Y$26</c:f>
              <c:numCache>
                <c:formatCode>0</c:formatCode>
                <c:ptCount val="24"/>
                <c:pt idx="0">
                  <c:v>59.990734807122905</c:v>
                </c:pt>
                <c:pt idx="1">
                  <c:v>51.683541371670358</c:v>
                </c:pt>
                <c:pt idx="2">
                  <c:v>52.038519149229693</c:v>
                </c:pt>
                <c:pt idx="3">
                  <c:v>49.3067322142103</c:v>
                </c:pt>
                <c:pt idx="4">
                  <c:v>49.151994517620231</c:v>
                </c:pt>
                <c:pt idx="5">
                  <c:v>45.837800076758974</c:v>
                </c:pt>
                <c:pt idx="6">
                  <c:v>48.882514536721374</c:v>
                </c:pt>
                <c:pt idx="7">
                  <c:v>47.554463008821827</c:v>
                </c:pt>
                <c:pt idx="8">
                  <c:v>47.075126294185708</c:v>
                </c:pt>
                <c:pt idx="9">
                  <c:v>53.569999870298481</c:v>
                </c:pt>
                <c:pt idx="10">
                  <c:v>53.091238510956174</c:v>
                </c:pt>
                <c:pt idx="11">
                  <c:v>58.472816032265399</c:v>
                </c:pt>
                <c:pt idx="12">
                  <c:v>58.484377782980921</c:v>
                </c:pt>
                <c:pt idx="13">
                  <c:v>50.18734697537645</c:v>
                </c:pt>
                <c:pt idx="14">
                  <c:v>53.588280754900829</c:v>
                </c:pt>
                <c:pt idx="15">
                  <c:v>46.479559925064827</c:v>
                </c:pt>
                <c:pt idx="16">
                  <c:v>39.582229462977494</c:v>
                </c:pt>
                <c:pt idx="17">
                  <c:v>40.099157052531297</c:v>
                </c:pt>
                <c:pt idx="18">
                  <c:v>41.208734399946067</c:v>
                </c:pt>
                <c:pt idx="19">
                  <c:v>38.089171892793139</c:v>
                </c:pt>
                <c:pt idx="20">
                  <c:v>43.957615260680271</c:v>
                </c:pt>
                <c:pt idx="21">
                  <c:v>43.904068517721363</c:v>
                </c:pt>
                <c:pt idx="22">
                  <c:v>41.897126721254295</c:v>
                </c:pt>
                <c:pt idx="23">
                  <c:v>43.969854516213736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0E-4385-A529-2E069455C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864480"/>
        <c:axId val="1003869728"/>
      </c:lineChart>
      <c:lineChart>
        <c:grouping val="standard"/>
        <c:varyColors val="0"/>
        <c:ser>
          <c:idx val="0"/>
          <c:order val="1"/>
          <c:tx>
            <c:strRef>
              <c:f>'D.2 GP_Consultation'!$Z$2</c:f>
              <c:strCache>
                <c:ptCount val="1"/>
                <c:pt idx="0">
                  <c:v>Items /1000 Attended appointments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numRef>
              <c:f>'D.2 GP_Consultation'!$A$3:$A$26</c:f>
              <c:numCache>
                <c:formatCode>0</c:formatCode>
                <c:ptCount val="24"/>
                <c:pt idx="0">
                  <c:v>201901</c:v>
                </c:pt>
                <c:pt idx="1">
                  <c:v>201902</c:v>
                </c:pt>
                <c:pt idx="2">
                  <c:v>201903</c:v>
                </c:pt>
                <c:pt idx="3">
                  <c:v>201904</c:v>
                </c:pt>
                <c:pt idx="4">
                  <c:v>201905</c:v>
                </c:pt>
                <c:pt idx="5">
                  <c:v>201906</c:v>
                </c:pt>
                <c:pt idx="6">
                  <c:v>201907</c:v>
                </c:pt>
                <c:pt idx="7">
                  <c:v>201908</c:v>
                </c:pt>
                <c:pt idx="8">
                  <c:v>201909</c:v>
                </c:pt>
                <c:pt idx="9">
                  <c:v>201910</c:v>
                </c:pt>
                <c:pt idx="10">
                  <c:v>201911</c:v>
                </c:pt>
                <c:pt idx="11">
                  <c:v>201912</c:v>
                </c:pt>
                <c:pt idx="12">
                  <c:v>202001</c:v>
                </c:pt>
                <c:pt idx="13">
                  <c:v>202002</c:v>
                </c:pt>
                <c:pt idx="14">
                  <c:v>202003</c:v>
                </c:pt>
                <c:pt idx="15">
                  <c:v>202004</c:v>
                </c:pt>
                <c:pt idx="16">
                  <c:v>202005</c:v>
                </c:pt>
                <c:pt idx="17">
                  <c:v>202006</c:v>
                </c:pt>
                <c:pt idx="18">
                  <c:v>202007</c:v>
                </c:pt>
                <c:pt idx="19">
                  <c:v>202008</c:v>
                </c:pt>
                <c:pt idx="20">
                  <c:v>202009</c:v>
                </c:pt>
                <c:pt idx="21">
                  <c:v>202010</c:v>
                </c:pt>
                <c:pt idx="22">
                  <c:v>202011</c:v>
                </c:pt>
                <c:pt idx="23">
                  <c:v>202012</c:v>
                </c:pt>
              </c:numCache>
            </c:numRef>
          </c:cat>
          <c:val>
            <c:numRef>
              <c:f>'D.2 GP_Consultation'!$Z$3:$Z$26</c:f>
              <c:numCache>
                <c:formatCode>0</c:formatCode>
                <c:ptCount val="24"/>
                <c:pt idx="0">
                  <c:v>152.76720776747149</c:v>
                </c:pt>
                <c:pt idx="1">
                  <c:v>144.05982968839069</c:v>
                </c:pt>
                <c:pt idx="2">
                  <c:v>137.73008322394989</c:v>
                </c:pt>
                <c:pt idx="3">
                  <c:v>140.17664609274189</c:v>
                </c:pt>
                <c:pt idx="4">
                  <c:v>135.09092031215536</c:v>
                </c:pt>
                <c:pt idx="5">
                  <c:v>134.52039548476407</c:v>
                </c:pt>
                <c:pt idx="6">
                  <c:v>125.68249795074155</c:v>
                </c:pt>
                <c:pt idx="7">
                  <c:v>140.82107494925057</c:v>
                </c:pt>
                <c:pt idx="8">
                  <c:v>124.07221706278776</c:v>
                </c:pt>
                <c:pt idx="9">
                  <c:v>121.70775213824381</c:v>
                </c:pt>
                <c:pt idx="10">
                  <c:v>135.04071151447701</c:v>
                </c:pt>
                <c:pt idx="11">
                  <c:v>168.59722282786953</c:v>
                </c:pt>
                <c:pt idx="12">
                  <c:v>145.03620225219746</c:v>
                </c:pt>
                <c:pt idx="13">
                  <c:v>141.13155365130174</c:v>
                </c:pt>
                <c:pt idx="14">
                  <c:v>157.40310023019092</c:v>
                </c:pt>
                <c:pt idx="15">
                  <c:v>202.29411290050624</c:v>
                </c:pt>
                <c:pt idx="16">
                  <c:v>160.93830316565786</c:v>
                </c:pt>
                <c:pt idx="17">
                  <c:v>128.7968089244101</c:v>
                </c:pt>
                <c:pt idx="18">
                  <c:v>121.70806616437372</c:v>
                </c:pt>
                <c:pt idx="19">
                  <c:v>125.68897506892127</c:v>
                </c:pt>
                <c:pt idx="20">
                  <c:v>111.53604874618074</c:v>
                </c:pt>
                <c:pt idx="21">
                  <c:v>104.70779625214779</c:v>
                </c:pt>
                <c:pt idx="22">
                  <c:v>110.55772888705565</c:v>
                </c:pt>
                <c:pt idx="23">
                  <c:v>123.31224996690946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0E-4385-A529-2E069455C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6397608"/>
        <c:axId val="866404496"/>
      </c:lineChart>
      <c:catAx>
        <c:axId val="100386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69728"/>
        <c:crosses val="autoZero"/>
        <c:auto val="1"/>
        <c:lblAlgn val="ctr"/>
        <c:lblOffset val="100"/>
        <c:noMultiLvlLbl val="0"/>
      </c:catAx>
      <c:valAx>
        <c:axId val="100386972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Items/1000</a:t>
                </a:r>
                <a:r>
                  <a:rPr lang="en-GB" baseline="0"/>
                  <a:t> GP Registered Pateints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64480"/>
        <c:crosses val="autoZero"/>
        <c:crossBetween val="between"/>
      </c:valAx>
      <c:valAx>
        <c:axId val="866404496"/>
        <c:scaling>
          <c:orientation val="minMax"/>
          <c:max val="25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Items /1000 Attended appointments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397608"/>
        <c:crosses val="max"/>
        <c:crossBetween val="between"/>
      </c:valAx>
      <c:catAx>
        <c:axId val="866397608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866404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80107932053048E-2"/>
          <c:y val="3.5431667973631231E-2"/>
          <c:w val="0.94497986019074354"/>
          <c:h val="0.714253509108957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'A.2 Group_setting'!$C$3</c:f>
              <c:strCache>
                <c:ptCount val="1"/>
                <c:pt idx="0">
                  <c:v>General Practice</c:v>
                </c:pt>
              </c:strCache>
            </c:strRef>
          </c:tx>
          <c:spPr>
            <a:solidFill>
              <a:srgbClr val="00B092"/>
            </a:solidFill>
          </c:spPr>
          <c:invertIfNegative val="0"/>
          <c:cat>
            <c:multiLvlStrRef>
              <c:f>'A.2 Group_setting'!$A$4:$B$73</c:f>
              <c:multiLvlStrCache>
                <c:ptCount val="70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  <c:pt idx="45">
                    <c:v>2016</c:v>
                  </c:pt>
                  <c:pt idx="46">
                    <c:v>2017</c:v>
                  </c:pt>
                  <c:pt idx="47">
                    <c:v>2018</c:v>
                  </c:pt>
                  <c:pt idx="48">
                    <c:v>2019</c:v>
                  </c:pt>
                  <c:pt idx="49">
                    <c:v>2020</c:v>
                  </c:pt>
                  <c:pt idx="50">
                    <c:v>2016</c:v>
                  </c:pt>
                  <c:pt idx="51">
                    <c:v>2017</c:v>
                  </c:pt>
                  <c:pt idx="52">
                    <c:v>2018</c:v>
                  </c:pt>
                  <c:pt idx="53">
                    <c:v>2019</c:v>
                  </c:pt>
                  <c:pt idx="54">
                    <c:v>2020</c:v>
                  </c:pt>
                  <c:pt idx="55">
                    <c:v>2016</c:v>
                  </c:pt>
                  <c:pt idx="56">
                    <c:v>2017</c:v>
                  </c:pt>
                  <c:pt idx="57">
                    <c:v>2018</c:v>
                  </c:pt>
                  <c:pt idx="58">
                    <c:v>2019</c:v>
                  </c:pt>
                  <c:pt idx="59">
                    <c:v>2020</c:v>
                  </c:pt>
                  <c:pt idx="60">
                    <c:v>2016</c:v>
                  </c:pt>
                  <c:pt idx="61">
                    <c:v>2017</c:v>
                  </c:pt>
                  <c:pt idx="62">
                    <c:v>2018</c:v>
                  </c:pt>
                  <c:pt idx="63">
                    <c:v>2019</c:v>
                  </c:pt>
                  <c:pt idx="64">
                    <c:v>2020</c:v>
                  </c:pt>
                  <c:pt idx="65">
                    <c:v>2016</c:v>
                  </c:pt>
                  <c:pt idx="66">
                    <c:v>2017</c:v>
                  </c:pt>
                  <c:pt idx="67">
                    <c:v>2018</c:v>
                  </c:pt>
                  <c:pt idx="68">
                    <c:v>2019</c:v>
                  </c:pt>
                  <c:pt idx="69">
                    <c:v>2020</c:v>
                  </c:pt>
                </c:lvl>
                <c:lvl>
                  <c:pt idx="0">
                    <c:v>Penicillins (excluding inhibitors)</c:v>
                  </c:pt>
                  <c:pt idx="5">
                    <c:v>Penicillins (inhibitor combinations only)</c:v>
                  </c:pt>
                  <c:pt idx="10">
                    <c:v>First and second-generations cephalosporins</c:v>
                  </c:pt>
                  <c:pt idx="15">
                    <c:v>Third, fourth and fifth-generations cephalosporins</c:v>
                  </c:pt>
                  <c:pt idx="20">
                    <c:v>Carabapenems</c:v>
                  </c:pt>
                  <c:pt idx="25">
                    <c:v>Tetracyclines</c:v>
                  </c:pt>
                  <c:pt idx="30">
                    <c:v>Macrolides, Lincosamides and Streptogramins</c:v>
                  </c:pt>
                  <c:pt idx="35">
                    <c:v>Sulfonamides and Trimethoprim</c:v>
                  </c:pt>
                  <c:pt idx="40">
                    <c:v>Quinolone antibacterials</c:v>
                  </c:pt>
                  <c:pt idx="45">
                    <c:v>Anti-Clostridioides difficile agents (A07AA09 and A07AA12)</c:v>
                  </c:pt>
                  <c:pt idx="50">
                    <c:v>Oral Metronidazole (P01AB01)</c:v>
                  </c:pt>
                  <c:pt idx="55">
                    <c:v>Other antibacterials</c:v>
                  </c:pt>
                  <c:pt idx="60">
                    <c:v>Aminoglycosides</c:v>
                  </c:pt>
                  <c:pt idx="65">
                    <c:v>Amphenicols</c:v>
                  </c:pt>
                </c:lvl>
              </c:multiLvlStrCache>
            </c:multiLvlStrRef>
          </c:cat>
          <c:val>
            <c:numRef>
              <c:f>'A.2 Group_setting'!$C$4:$C$73</c:f>
              <c:numCache>
                <c:formatCode>0.000</c:formatCode>
                <c:ptCount val="70"/>
                <c:pt idx="0">
                  <c:v>4.5412214169547029</c:v>
                </c:pt>
                <c:pt idx="1">
                  <c:v>4.3582211113755092</c:v>
                </c:pt>
                <c:pt idx="2">
                  <c:v>4.1558591728590191</c:v>
                </c:pt>
                <c:pt idx="3">
                  <c:v>3.9867131418522064</c:v>
                </c:pt>
                <c:pt idx="4">
                  <c:v>3.2543780342312543</c:v>
                </c:pt>
                <c:pt idx="5">
                  <c:v>0.47703417537103954</c:v>
                </c:pt>
                <c:pt idx="6">
                  <c:v>0.44826746957587815</c:v>
                </c:pt>
                <c:pt idx="7">
                  <c:v>0.42127215004607432</c:v>
                </c:pt>
                <c:pt idx="8">
                  <c:v>0.39135873110706321</c:v>
                </c:pt>
                <c:pt idx="9">
                  <c:v>0.38930524690927815</c:v>
                </c:pt>
                <c:pt idx="10">
                  <c:v>0.1876497223527398</c:v>
                </c:pt>
                <c:pt idx="11">
                  <c:v>0.17306757733098799</c:v>
                </c:pt>
                <c:pt idx="12">
                  <c:v>0.15907167603188688</c:v>
                </c:pt>
                <c:pt idx="13">
                  <c:v>0.15340629452076726</c:v>
                </c:pt>
                <c:pt idx="14">
                  <c:v>0.16284340254116936</c:v>
                </c:pt>
                <c:pt idx="15">
                  <c:v>1.53363339316126E-3</c:v>
                </c:pt>
                <c:pt idx="16">
                  <c:v>1.2381739730367158E-3</c:v>
                </c:pt>
                <c:pt idx="17">
                  <c:v>9.7043188330303565E-4</c:v>
                </c:pt>
                <c:pt idx="18">
                  <c:v>8.1184771715925308E-4</c:v>
                </c:pt>
                <c:pt idx="19">
                  <c:v>7.0307036566452652E-4</c:v>
                </c:pt>
                <c:pt idx="20">
                  <c:v>2.3606347374993675E-4</c:v>
                </c:pt>
                <c:pt idx="21">
                  <c:v>1.6596934300849853E-4</c:v>
                </c:pt>
                <c:pt idx="22">
                  <c:v>1.3310890330142655E-4</c:v>
                </c:pt>
                <c:pt idx="23">
                  <c:v>1.0199194804982881E-4</c:v>
                </c:pt>
                <c:pt idx="24">
                  <c:v>1.3513314022794987E-4</c:v>
                </c:pt>
                <c:pt idx="25">
                  <c:v>4.2622656402279944</c:v>
                </c:pt>
                <c:pt idx="26">
                  <c:v>4.1813222130966707</c:v>
                </c:pt>
                <c:pt idx="27">
                  <c:v>4.0432149719731374</c:v>
                </c:pt>
                <c:pt idx="28">
                  <c:v>4.0821031031214474</c:v>
                </c:pt>
                <c:pt idx="29">
                  <c:v>3.814725336374325</c:v>
                </c:pt>
                <c:pt idx="30">
                  <c:v>2.5195124127460327</c:v>
                </c:pt>
                <c:pt idx="31">
                  <c:v>2.4091700044776205</c:v>
                </c:pt>
                <c:pt idx="32">
                  <c:v>2.2180292450304364</c:v>
                </c:pt>
                <c:pt idx="33">
                  <c:v>2.1102229347635397</c:v>
                </c:pt>
                <c:pt idx="34">
                  <c:v>1.855608212708201</c:v>
                </c:pt>
                <c:pt idx="35">
                  <c:v>1.0047779486751436</c:v>
                </c:pt>
                <c:pt idx="36">
                  <c:v>0.81867684949902653</c:v>
                </c:pt>
                <c:pt idx="37">
                  <c:v>0.62822858280499272</c:v>
                </c:pt>
                <c:pt idx="38">
                  <c:v>0.55741981533012885</c:v>
                </c:pt>
                <c:pt idx="39">
                  <c:v>0.54750297438756768</c:v>
                </c:pt>
                <c:pt idx="40">
                  <c:v>0.29243379229731747</c:v>
                </c:pt>
                <c:pt idx="41">
                  <c:v>0.29023480544235802</c:v>
                </c:pt>
                <c:pt idx="42">
                  <c:v>0.29359332956186845</c:v>
                </c:pt>
                <c:pt idx="43">
                  <c:v>0.25654868652868323</c:v>
                </c:pt>
                <c:pt idx="44">
                  <c:v>0.24888947343892776</c:v>
                </c:pt>
                <c:pt idx="45">
                  <c:v>7.7818404660945362E-4</c:v>
                </c:pt>
                <c:pt idx="46">
                  <c:v>7.5555944065941461E-4</c:v>
                </c:pt>
                <c:pt idx="47">
                  <c:v>7.6551252610723708E-4</c:v>
                </c:pt>
                <c:pt idx="48">
                  <c:v>7.2724227318410328E-4</c:v>
                </c:pt>
                <c:pt idx="49">
                  <c:v>9.8669746376534029E-4</c:v>
                </c:pt>
                <c:pt idx="50">
                  <c:v>0.1169447105332857</c:v>
                </c:pt>
                <c:pt idx="51">
                  <c:v>0.10865543613420237</c:v>
                </c:pt>
                <c:pt idx="52">
                  <c:v>0.10012125224896584</c:v>
                </c:pt>
                <c:pt idx="53">
                  <c:v>9.5429156216881417E-2</c:v>
                </c:pt>
                <c:pt idx="54">
                  <c:v>9.0516489236482922E-2</c:v>
                </c:pt>
                <c:pt idx="55">
                  <c:v>0.92963166624332683</c:v>
                </c:pt>
                <c:pt idx="56">
                  <c:v>1.0618177535275715</c:v>
                </c:pt>
                <c:pt idx="57">
                  <c:v>1.1813076397528119</c:v>
                </c:pt>
                <c:pt idx="58">
                  <c:v>1.2151078418636105</c:v>
                </c:pt>
                <c:pt idx="59">
                  <c:v>1.2802100746950891</c:v>
                </c:pt>
                <c:pt idx="60">
                  <c:v>8.376842678816665E-3</c:v>
                </c:pt>
                <c:pt idx="61">
                  <c:v>6.2236781111684181E-3</c:v>
                </c:pt>
                <c:pt idx="62">
                  <c:v>5.0725080969393765E-3</c:v>
                </c:pt>
                <c:pt idx="63">
                  <c:v>4.9004419031994928E-3</c:v>
                </c:pt>
                <c:pt idx="64">
                  <c:v>4.3111224012468696E-3</c:v>
                </c:pt>
                <c:pt idx="65">
                  <c:v>4.6895652847211977E-5</c:v>
                </c:pt>
                <c:pt idx="66">
                  <c:v>2.9904015612203239E-5</c:v>
                </c:pt>
                <c:pt idx="67">
                  <c:v>3.0878591594785121E-5</c:v>
                </c:pt>
                <c:pt idx="68">
                  <c:v>2.5471639176544159E-5</c:v>
                </c:pt>
                <c:pt idx="69">
                  <c:v>2.0249395031868289E-5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9-4AD9-A2F5-94F424AB784C}"/>
            </c:ext>
          </c:extLst>
        </c:ser>
        <c:ser>
          <c:idx val="2"/>
          <c:order val="1"/>
          <c:tx>
            <c:strRef>
              <c:f>'A.2 Group_setting'!$F$3</c:f>
              <c:strCache>
                <c:ptCount val="1"/>
                <c:pt idx="0">
                  <c:v>Hospital Inpatient</c:v>
                </c:pt>
              </c:strCache>
            </c:strRef>
          </c:tx>
          <c:spPr>
            <a:solidFill>
              <a:srgbClr val="822433"/>
            </a:solidFill>
            <a:ln>
              <a:noFill/>
            </a:ln>
          </c:spPr>
          <c:invertIfNegative val="0"/>
          <c:cat>
            <c:multiLvlStrRef>
              <c:f>'A.2 Group_setting'!$A$4:$B$73</c:f>
              <c:multiLvlStrCache>
                <c:ptCount val="70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  <c:pt idx="45">
                    <c:v>2016</c:v>
                  </c:pt>
                  <c:pt idx="46">
                    <c:v>2017</c:v>
                  </c:pt>
                  <c:pt idx="47">
                    <c:v>2018</c:v>
                  </c:pt>
                  <c:pt idx="48">
                    <c:v>2019</c:v>
                  </c:pt>
                  <c:pt idx="49">
                    <c:v>2020</c:v>
                  </c:pt>
                  <c:pt idx="50">
                    <c:v>2016</c:v>
                  </c:pt>
                  <c:pt idx="51">
                    <c:v>2017</c:v>
                  </c:pt>
                  <c:pt idx="52">
                    <c:v>2018</c:v>
                  </c:pt>
                  <c:pt idx="53">
                    <c:v>2019</c:v>
                  </c:pt>
                  <c:pt idx="54">
                    <c:v>2020</c:v>
                  </c:pt>
                  <c:pt idx="55">
                    <c:v>2016</c:v>
                  </c:pt>
                  <c:pt idx="56">
                    <c:v>2017</c:v>
                  </c:pt>
                  <c:pt idx="57">
                    <c:v>2018</c:v>
                  </c:pt>
                  <c:pt idx="58">
                    <c:v>2019</c:v>
                  </c:pt>
                  <c:pt idx="59">
                    <c:v>2020</c:v>
                  </c:pt>
                  <c:pt idx="60">
                    <c:v>2016</c:v>
                  </c:pt>
                  <c:pt idx="61">
                    <c:v>2017</c:v>
                  </c:pt>
                  <c:pt idx="62">
                    <c:v>2018</c:v>
                  </c:pt>
                  <c:pt idx="63">
                    <c:v>2019</c:v>
                  </c:pt>
                  <c:pt idx="64">
                    <c:v>2020</c:v>
                  </c:pt>
                  <c:pt idx="65">
                    <c:v>2016</c:v>
                  </c:pt>
                  <c:pt idx="66">
                    <c:v>2017</c:v>
                  </c:pt>
                  <c:pt idx="67">
                    <c:v>2018</c:v>
                  </c:pt>
                  <c:pt idx="68">
                    <c:v>2019</c:v>
                  </c:pt>
                  <c:pt idx="69">
                    <c:v>2020</c:v>
                  </c:pt>
                </c:lvl>
                <c:lvl>
                  <c:pt idx="0">
                    <c:v>Penicillins (excluding inhibitors)</c:v>
                  </c:pt>
                  <c:pt idx="5">
                    <c:v>Penicillins (inhibitor combinations only)</c:v>
                  </c:pt>
                  <c:pt idx="10">
                    <c:v>First and second-generations cephalosporins</c:v>
                  </c:pt>
                  <c:pt idx="15">
                    <c:v>Third, fourth and fifth-generations cephalosporins</c:v>
                  </c:pt>
                  <c:pt idx="20">
                    <c:v>Carabapenems</c:v>
                  </c:pt>
                  <c:pt idx="25">
                    <c:v>Tetracyclines</c:v>
                  </c:pt>
                  <c:pt idx="30">
                    <c:v>Macrolides, Lincosamides and Streptogramins</c:v>
                  </c:pt>
                  <c:pt idx="35">
                    <c:v>Sulfonamides and Trimethoprim</c:v>
                  </c:pt>
                  <c:pt idx="40">
                    <c:v>Quinolone antibacterials</c:v>
                  </c:pt>
                  <c:pt idx="45">
                    <c:v>Anti-Clostridioides difficile agents (A07AA09 and A07AA12)</c:v>
                  </c:pt>
                  <c:pt idx="50">
                    <c:v>Oral Metronidazole (P01AB01)</c:v>
                  </c:pt>
                  <c:pt idx="55">
                    <c:v>Other antibacterials</c:v>
                  </c:pt>
                  <c:pt idx="60">
                    <c:v>Aminoglycosides</c:v>
                  </c:pt>
                  <c:pt idx="65">
                    <c:v>Amphenicols</c:v>
                  </c:pt>
                </c:lvl>
              </c:multiLvlStrCache>
            </c:multiLvlStrRef>
          </c:cat>
          <c:val>
            <c:numRef>
              <c:f>'A.2 Group_setting'!$F$4:$F$73</c:f>
              <c:numCache>
                <c:formatCode>0.000</c:formatCode>
                <c:ptCount val="70"/>
                <c:pt idx="0">
                  <c:v>0.59224904002738921</c:v>
                </c:pt>
                <c:pt idx="1">
                  <c:v>0.60143730500696502</c:v>
                </c:pt>
                <c:pt idx="2">
                  <c:v>0.61568334201480956</c:v>
                </c:pt>
                <c:pt idx="3">
                  <c:v>0.6199945195743215</c:v>
                </c:pt>
                <c:pt idx="4">
                  <c:v>0.47855981642465806</c:v>
                </c:pt>
                <c:pt idx="5">
                  <c:v>0.42005321951478436</c:v>
                </c:pt>
                <c:pt idx="6">
                  <c:v>0.40577503302988083</c:v>
                </c:pt>
                <c:pt idx="7">
                  <c:v>0.44940059472381211</c:v>
                </c:pt>
                <c:pt idx="8">
                  <c:v>0.47193157545870257</c:v>
                </c:pt>
                <c:pt idx="9">
                  <c:v>0.42464784906859898</c:v>
                </c:pt>
                <c:pt idx="10">
                  <c:v>4.879731402085466E-2</c:v>
                </c:pt>
                <c:pt idx="11">
                  <c:v>5.3825911749630195E-2</c:v>
                </c:pt>
                <c:pt idx="12">
                  <c:v>5.4405191598481117E-2</c:v>
                </c:pt>
                <c:pt idx="13">
                  <c:v>5.4663010171040805E-2</c:v>
                </c:pt>
                <c:pt idx="14">
                  <c:v>4.7749494709578316E-2</c:v>
                </c:pt>
                <c:pt idx="15">
                  <c:v>4.8357327207568711E-2</c:v>
                </c:pt>
                <c:pt idx="16">
                  <c:v>5.8474764696124677E-2</c:v>
                </c:pt>
                <c:pt idx="17">
                  <c:v>6.3636640632621214E-2</c:v>
                </c:pt>
                <c:pt idx="18">
                  <c:v>6.4392966114388384E-2</c:v>
                </c:pt>
                <c:pt idx="19">
                  <c:v>5.8769326577992373E-2</c:v>
                </c:pt>
                <c:pt idx="20">
                  <c:v>4.7498494719565798E-2</c:v>
                </c:pt>
                <c:pt idx="21">
                  <c:v>4.7747936240966737E-2</c:v>
                </c:pt>
                <c:pt idx="22">
                  <c:v>4.4500420573719168E-2</c:v>
                </c:pt>
                <c:pt idx="23">
                  <c:v>4.4744209174652383E-2</c:v>
                </c:pt>
                <c:pt idx="24">
                  <c:v>3.9282166029760646E-2</c:v>
                </c:pt>
                <c:pt idx="25">
                  <c:v>0.19992047591522244</c:v>
                </c:pt>
                <c:pt idx="26">
                  <c:v>0.21092164117919232</c:v>
                </c:pt>
                <c:pt idx="27">
                  <c:v>0.24099233447934676</c:v>
                </c:pt>
                <c:pt idx="28">
                  <c:v>0.28554374002109029</c:v>
                </c:pt>
                <c:pt idx="29">
                  <c:v>0.25777503298756166</c:v>
                </c:pt>
                <c:pt idx="30">
                  <c:v>0.28972916867827614</c:v>
                </c:pt>
                <c:pt idx="31">
                  <c:v>0.2859373374634997</c:v>
                </c:pt>
                <c:pt idx="32">
                  <c:v>0.28943296771554206</c:v>
                </c:pt>
                <c:pt idx="33">
                  <c:v>0.27173463165061973</c:v>
                </c:pt>
                <c:pt idx="34">
                  <c:v>0.23049422336371328</c:v>
                </c:pt>
                <c:pt idx="35">
                  <c:v>9.7629930533931208E-2</c:v>
                </c:pt>
                <c:pt idx="36">
                  <c:v>8.7976172204370595E-2</c:v>
                </c:pt>
                <c:pt idx="37">
                  <c:v>8.5317424682778586E-2</c:v>
                </c:pt>
                <c:pt idx="38">
                  <c:v>8.5528611362150286E-2</c:v>
                </c:pt>
                <c:pt idx="39">
                  <c:v>8.52038138283292E-2</c:v>
                </c:pt>
                <c:pt idx="40">
                  <c:v>9.354365633914638E-2</c:v>
                </c:pt>
                <c:pt idx="41">
                  <c:v>0.10448820528158687</c:v>
                </c:pt>
                <c:pt idx="42">
                  <c:v>0.12237934323059152</c:v>
                </c:pt>
                <c:pt idx="43">
                  <c:v>0.12357961749318812</c:v>
                </c:pt>
                <c:pt idx="44">
                  <c:v>0.11127024493069948</c:v>
                </c:pt>
                <c:pt idx="45">
                  <c:v>1.8302394256082266E-3</c:v>
                </c:pt>
                <c:pt idx="46">
                  <c:v>1.8687264727699215E-3</c:v>
                </c:pt>
                <c:pt idx="47">
                  <c:v>2.0796801702900325E-3</c:v>
                </c:pt>
                <c:pt idx="48">
                  <c:v>2.3466353053969158E-3</c:v>
                </c:pt>
                <c:pt idx="49">
                  <c:v>2.394531890576479E-3</c:v>
                </c:pt>
                <c:pt idx="50">
                  <c:v>5.2781946655964473E-2</c:v>
                </c:pt>
                <c:pt idx="51">
                  <c:v>5.1739930516387922E-2</c:v>
                </c:pt>
                <c:pt idx="52">
                  <c:v>5.2393368481841174E-2</c:v>
                </c:pt>
                <c:pt idx="53">
                  <c:v>5.3566183144500457E-2</c:v>
                </c:pt>
                <c:pt idx="54">
                  <c:v>4.5589034298963327E-2</c:v>
                </c:pt>
                <c:pt idx="55">
                  <c:v>0.1846046077999714</c:v>
                </c:pt>
                <c:pt idx="56">
                  <c:v>0.20221362018307837</c:v>
                </c:pt>
                <c:pt idx="57">
                  <c:v>0.2165777296913432</c:v>
                </c:pt>
                <c:pt idx="58">
                  <c:v>0.22499362347311741</c:v>
                </c:pt>
                <c:pt idx="59">
                  <c:v>0.19683092460708457</c:v>
                </c:pt>
                <c:pt idx="60">
                  <c:v>8.4385147777941788E-2</c:v>
                </c:pt>
                <c:pt idx="61">
                  <c:v>8.8538071697494142E-2</c:v>
                </c:pt>
                <c:pt idx="62">
                  <c:v>8.9874087168314826E-2</c:v>
                </c:pt>
                <c:pt idx="63">
                  <c:v>9.0854471953953603E-2</c:v>
                </c:pt>
                <c:pt idx="64">
                  <c:v>7.2690984449891027E-2</c:v>
                </c:pt>
                <c:pt idx="65">
                  <c:v>1.5844924299059926E-3</c:v>
                </c:pt>
                <c:pt idx="66">
                  <c:v>1.5755831961570266E-3</c:v>
                </c:pt>
                <c:pt idx="67">
                  <c:v>8.7903641616726702E-4</c:v>
                </c:pt>
                <c:pt idx="68">
                  <c:v>8.2147743151139707E-4</c:v>
                </c:pt>
                <c:pt idx="69">
                  <c:v>6.186349760959331E-4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E9-4AD9-A2F5-94F424AB784C}"/>
            </c:ext>
          </c:extLst>
        </c:ser>
        <c:ser>
          <c:idx val="3"/>
          <c:order val="2"/>
          <c:tx>
            <c:strRef>
              <c:f>'A.2 Group_setting'!$G$3</c:f>
              <c:strCache>
                <c:ptCount val="1"/>
                <c:pt idx="0">
                  <c:v>Hospital Outpatient</c:v>
                </c:pt>
              </c:strCache>
            </c:strRef>
          </c:tx>
          <c:spPr>
            <a:solidFill>
              <a:srgbClr val="00549F"/>
            </a:solidFill>
          </c:spPr>
          <c:invertIfNegative val="0"/>
          <c:cat>
            <c:multiLvlStrRef>
              <c:f>'A.2 Group_setting'!$A$4:$B$73</c:f>
              <c:multiLvlStrCache>
                <c:ptCount val="70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  <c:pt idx="45">
                    <c:v>2016</c:v>
                  </c:pt>
                  <c:pt idx="46">
                    <c:v>2017</c:v>
                  </c:pt>
                  <c:pt idx="47">
                    <c:v>2018</c:v>
                  </c:pt>
                  <c:pt idx="48">
                    <c:v>2019</c:v>
                  </c:pt>
                  <c:pt idx="49">
                    <c:v>2020</c:v>
                  </c:pt>
                  <c:pt idx="50">
                    <c:v>2016</c:v>
                  </c:pt>
                  <c:pt idx="51">
                    <c:v>2017</c:v>
                  </c:pt>
                  <c:pt idx="52">
                    <c:v>2018</c:v>
                  </c:pt>
                  <c:pt idx="53">
                    <c:v>2019</c:v>
                  </c:pt>
                  <c:pt idx="54">
                    <c:v>2020</c:v>
                  </c:pt>
                  <c:pt idx="55">
                    <c:v>2016</c:v>
                  </c:pt>
                  <c:pt idx="56">
                    <c:v>2017</c:v>
                  </c:pt>
                  <c:pt idx="57">
                    <c:v>2018</c:v>
                  </c:pt>
                  <c:pt idx="58">
                    <c:v>2019</c:v>
                  </c:pt>
                  <c:pt idx="59">
                    <c:v>2020</c:v>
                  </c:pt>
                  <c:pt idx="60">
                    <c:v>2016</c:v>
                  </c:pt>
                  <c:pt idx="61">
                    <c:v>2017</c:v>
                  </c:pt>
                  <c:pt idx="62">
                    <c:v>2018</c:v>
                  </c:pt>
                  <c:pt idx="63">
                    <c:v>2019</c:v>
                  </c:pt>
                  <c:pt idx="64">
                    <c:v>2020</c:v>
                  </c:pt>
                  <c:pt idx="65">
                    <c:v>2016</c:v>
                  </c:pt>
                  <c:pt idx="66">
                    <c:v>2017</c:v>
                  </c:pt>
                  <c:pt idx="67">
                    <c:v>2018</c:v>
                  </c:pt>
                  <c:pt idx="68">
                    <c:v>2019</c:v>
                  </c:pt>
                  <c:pt idx="69">
                    <c:v>2020</c:v>
                  </c:pt>
                </c:lvl>
                <c:lvl>
                  <c:pt idx="0">
                    <c:v>Penicillins (excluding inhibitors)</c:v>
                  </c:pt>
                  <c:pt idx="5">
                    <c:v>Penicillins (inhibitor combinations only)</c:v>
                  </c:pt>
                  <c:pt idx="10">
                    <c:v>First and second-generations cephalosporins</c:v>
                  </c:pt>
                  <c:pt idx="15">
                    <c:v>Third, fourth and fifth-generations cephalosporins</c:v>
                  </c:pt>
                  <c:pt idx="20">
                    <c:v>Carabapenems</c:v>
                  </c:pt>
                  <c:pt idx="25">
                    <c:v>Tetracyclines</c:v>
                  </c:pt>
                  <c:pt idx="30">
                    <c:v>Macrolides, Lincosamides and Streptogramins</c:v>
                  </c:pt>
                  <c:pt idx="35">
                    <c:v>Sulfonamides and Trimethoprim</c:v>
                  </c:pt>
                  <c:pt idx="40">
                    <c:v>Quinolone antibacterials</c:v>
                  </c:pt>
                  <c:pt idx="45">
                    <c:v>Anti-Clostridioides difficile agents (A07AA09 and A07AA12)</c:v>
                  </c:pt>
                  <c:pt idx="50">
                    <c:v>Oral Metronidazole (P01AB01)</c:v>
                  </c:pt>
                  <c:pt idx="55">
                    <c:v>Other antibacterials</c:v>
                  </c:pt>
                  <c:pt idx="60">
                    <c:v>Aminoglycosides</c:v>
                  </c:pt>
                  <c:pt idx="65">
                    <c:v>Amphenicols</c:v>
                  </c:pt>
                </c:lvl>
              </c:multiLvlStrCache>
            </c:multiLvlStrRef>
          </c:cat>
          <c:val>
            <c:numRef>
              <c:f>'A.2 Group_setting'!$G$4:$G$73</c:f>
              <c:numCache>
                <c:formatCode>0.000</c:formatCode>
                <c:ptCount val="70"/>
                <c:pt idx="0">
                  <c:v>0.29880564069270382</c:v>
                </c:pt>
                <c:pt idx="1">
                  <c:v>0.28566624210797553</c:v>
                </c:pt>
                <c:pt idx="2">
                  <c:v>0.2791470970227401</c:v>
                </c:pt>
                <c:pt idx="3">
                  <c:v>0.27622758869114872</c:v>
                </c:pt>
                <c:pt idx="4">
                  <c:v>0.19990641501707307</c:v>
                </c:pt>
                <c:pt idx="5">
                  <c:v>0.20873925683857364</c:v>
                </c:pt>
                <c:pt idx="6">
                  <c:v>0.20717231348716858</c:v>
                </c:pt>
                <c:pt idx="7">
                  <c:v>0.20458963634779526</c:v>
                </c:pt>
                <c:pt idx="8">
                  <c:v>0.19886092223722684</c:v>
                </c:pt>
                <c:pt idx="9">
                  <c:v>0.14406866549371866</c:v>
                </c:pt>
                <c:pt idx="10">
                  <c:v>2.1596536962219914E-2</c:v>
                </c:pt>
                <c:pt idx="11">
                  <c:v>2.1771406670520799E-2</c:v>
                </c:pt>
                <c:pt idx="12">
                  <c:v>2.1893860201470716E-2</c:v>
                </c:pt>
                <c:pt idx="13">
                  <c:v>2.0969262225475016E-2</c:v>
                </c:pt>
                <c:pt idx="14">
                  <c:v>1.6513568010115581E-2</c:v>
                </c:pt>
                <c:pt idx="15">
                  <c:v>1.3121553877532621E-2</c:v>
                </c:pt>
                <c:pt idx="16">
                  <c:v>1.4393469049329699E-2</c:v>
                </c:pt>
                <c:pt idx="17">
                  <c:v>1.4276658823160988E-2</c:v>
                </c:pt>
                <c:pt idx="18">
                  <c:v>1.3086311038656637E-2</c:v>
                </c:pt>
                <c:pt idx="19">
                  <c:v>1.0347286156434835E-2</c:v>
                </c:pt>
                <c:pt idx="20">
                  <c:v>8.4632804505559989E-3</c:v>
                </c:pt>
                <c:pt idx="21">
                  <c:v>8.1602480617748441E-3</c:v>
                </c:pt>
                <c:pt idx="22">
                  <c:v>7.409554818423203E-3</c:v>
                </c:pt>
                <c:pt idx="23">
                  <c:v>6.7333694944764488E-3</c:v>
                </c:pt>
                <c:pt idx="24">
                  <c:v>5.5316392251834046E-3</c:v>
                </c:pt>
                <c:pt idx="25">
                  <c:v>0.22236693519264161</c:v>
                </c:pt>
                <c:pt idx="26">
                  <c:v>0.23421167450307934</c:v>
                </c:pt>
                <c:pt idx="27">
                  <c:v>0.24713950049589073</c:v>
                </c:pt>
                <c:pt idx="28">
                  <c:v>0.28301321314448202</c:v>
                </c:pt>
                <c:pt idx="29">
                  <c:v>0.19201706680756558</c:v>
                </c:pt>
                <c:pt idx="30">
                  <c:v>0.23341049575542483</c:v>
                </c:pt>
                <c:pt idx="31">
                  <c:v>0.22649889105334109</c:v>
                </c:pt>
                <c:pt idx="32">
                  <c:v>0.20797103395241445</c:v>
                </c:pt>
                <c:pt idx="33">
                  <c:v>0.19202685296786032</c:v>
                </c:pt>
                <c:pt idx="34">
                  <c:v>0.13063130925477484</c:v>
                </c:pt>
                <c:pt idx="35">
                  <c:v>0.11444743796735524</c:v>
                </c:pt>
                <c:pt idx="36">
                  <c:v>0.10809934364599871</c:v>
                </c:pt>
                <c:pt idx="37">
                  <c:v>0.10809654489440845</c:v>
                </c:pt>
                <c:pt idx="38">
                  <c:v>0.10995208563341663</c:v>
                </c:pt>
                <c:pt idx="39">
                  <c:v>9.6018240822943746E-2</c:v>
                </c:pt>
                <c:pt idx="40">
                  <c:v>0.12315191590776764</c:v>
                </c:pt>
                <c:pt idx="41">
                  <c:v>0.12241380709104277</c:v>
                </c:pt>
                <c:pt idx="42">
                  <c:v>0.12647127688716575</c:v>
                </c:pt>
                <c:pt idx="43">
                  <c:v>0.11405281409454815</c:v>
                </c:pt>
                <c:pt idx="44">
                  <c:v>8.6877455516848667E-2</c:v>
                </c:pt>
                <c:pt idx="45">
                  <c:v>1.1279868542199978E-3</c:v>
                </c:pt>
                <c:pt idx="46">
                  <c:v>1.2127154260461737E-3</c:v>
                </c:pt>
                <c:pt idx="47">
                  <c:v>1.1726093725492603E-3</c:v>
                </c:pt>
                <c:pt idx="48">
                  <c:v>1.1868562460919385E-3</c:v>
                </c:pt>
                <c:pt idx="49">
                  <c:v>9.9830437626202695E-4</c:v>
                </c:pt>
                <c:pt idx="50">
                  <c:v>4.4337897206773391E-2</c:v>
                </c:pt>
                <c:pt idx="51">
                  <c:v>4.3711841261702133E-2</c:v>
                </c:pt>
                <c:pt idx="52">
                  <c:v>4.003858027838092E-2</c:v>
                </c:pt>
                <c:pt idx="53">
                  <c:v>3.8549698393065768E-2</c:v>
                </c:pt>
                <c:pt idx="54">
                  <c:v>2.6913743055648531E-2</c:v>
                </c:pt>
                <c:pt idx="55">
                  <c:v>7.1382539218507901E-2</c:v>
                </c:pt>
                <c:pt idx="56">
                  <c:v>7.9205070845505918E-2</c:v>
                </c:pt>
                <c:pt idx="57">
                  <c:v>8.4181243313989934E-2</c:v>
                </c:pt>
                <c:pt idx="58">
                  <c:v>8.7948997580936064E-2</c:v>
                </c:pt>
                <c:pt idx="59">
                  <c:v>6.9894597942338627E-2</c:v>
                </c:pt>
                <c:pt idx="60">
                  <c:v>2.6631025691728104E-2</c:v>
                </c:pt>
                <c:pt idx="61">
                  <c:v>3.040241179103631E-2</c:v>
                </c:pt>
                <c:pt idx="62">
                  <c:v>3.2697131276469449E-2</c:v>
                </c:pt>
                <c:pt idx="63">
                  <c:v>3.1341996482089907E-2</c:v>
                </c:pt>
                <c:pt idx="64">
                  <c:v>2.8465911884223982E-2</c:v>
                </c:pt>
                <c:pt idx="65">
                  <c:v>2.5058931394639217E-4</c:v>
                </c:pt>
                <c:pt idx="66">
                  <c:v>2.0340310310373866E-4</c:v>
                </c:pt>
                <c:pt idx="67">
                  <c:v>1.8915338641711799E-4</c:v>
                </c:pt>
                <c:pt idx="68">
                  <c:v>1.7955398223534758E-4</c:v>
                </c:pt>
                <c:pt idx="69">
                  <c:v>1.2338776480547153E-4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E9-4AD9-A2F5-94F424AB784C}"/>
            </c:ext>
          </c:extLst>
        </c:ser>
        <c:ser>
          <c:idx val="1"/>
          <c:order val="3"/>
          <c:tx>
            <c:strRef>
              <c:f>'A.2 Group_setting'!$E$3</c:f>
              <c:strCache>
                <c:ptCount val="1"/>
                <c:pt idx="0">
                  <c:v>Dentist</c:v>
                </c:pt>
              </c:strCache>
            </c:strRef>
          </c:tx>
          <c:spPr>
            <a:solidFill>
              <a:srgbClr val="A4AEB5"/>
            </a:solidFill>
          </c:spPr>
          <c:invertIfNegative val="0"/>
          <c:cat>
            <c:multiLvlStrRef>
              <c:f>'A.2 Group_setting'!$A$4:$B$73</c:f>
              <c:multiLvlStrCache>
                <c:ptCount val="70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  <c:pt idx="45">
                    <c:v>2016</c:v>
                  </c:pt>
                  <c:pt idx="46">
                    <c:v>2017</c:v>
                  </c:pt>
                  <c:pt idx="47">
                    <c:v>2018</c:v>
                  </c:pt>
                  <c:pt idx="48">
                    <c:v>2019</c:v>
                  </c:pt>
                  <c:pt idx="49">
                    <c:v>2020</c:v>
                  </c:pt>
                  <c:pt idx="50">
                    <c:v>2016</c:v>
                  </c:pt>
                  <c:pt idx="51">
                    <c:v>2017</c:v>
                  </c:pt>
                  <c:pt idx="52">
                    <c:v>2018</c:v>
                  </c:pt>
                  <c:pt idx="53">
                    <c:v>2019</c:v>
                  </c:pt>
                  <c:pt idx="54">
                    <c:v>2020</c:v>
                  </c:pt>
                  <c:pt idx="55">
                    <c:v>2016</c:v>
                  </c:pt>
                  <c:pt idx="56">
                    <c:v>2017</c:v>
                  </c:pt>
                  <c:pt idx="57">
                    <c:v>2018</c:v>
                  </c:pt>
                  <c:pt idx="58">
                    <c:v>2019</c:v>
                  </c:pt>
                  <c:pt idx="59">
                    <c:v>2020</c:v>
                  </c:pt>
                  <c:pt idx="60">
                    <c:v>2016</c:v>
                  </c:pt>
                  <c:pt idx="61">
                    <c:v>2017</c:v>
                  </c:pt>
                  <c:pt idx="62">
                    <c:v>2018</c:v>
                  </c:pt>
                  <c:pt idx="63">
                    <c:v>2019</c:v>
                  </c:pt>
                  <c:pt idx="64">
                    <c:v>2020</c:v>
                  </c:pt>
                  <c:pt idx="65">
                    <c:v>2016</c:v>
                  </c:pt>
                  <c:pt idx="66">
                    <c:v>2017</c:v>
                  </c:pt>
                  <c:pt idx="67">
                    <c:v>2018</c:v>
                  </c:pt>
                  <c:pt idx="68">
                    <c:v>2019</c:v>
                  </c:pt>
                  <c:pt idx="69">
                    <c:v>2020</c:v>
                  </c:pt>
                </c:lvl>
                <c:lvl>
                  <c:pt idx="0">
                    <c:v>Penicillins (excluding inhibitors)</c:v>
                  </c:pt>
                  <c:pt idx="5">
                    <c:v>Penicillins (inhibitor combinations only)</c:v>
                  </c:pt>
                  <c:pt idx="10">
                    <c:v>First and second-generations cephalosporins</c:v>
                  </c:pt>
                  <c:pt idx="15">
                    <c:v>Third, fourth and fifth-generations cephalosporins</c:v>
                  </c:pt>
                  <c:pt idx="20">
                    <c:v>Carabapenems</c:v>
                  </c:pt>
                  <c:pt idx="25">
                    <c:v>Tetracyclines</c:v>
                  </c:pt>
                  <c:pt idx="30">
                    <c:v>Macrolides, Lincosamides and Streptogramins</c:v>
                  </c:pt>
                  <c:pt idx="35">
                    <c:v>Sulfonamides and Trimethoprim</c:v>
                  </c:pt>
                  <c:pt idx="40">
                    <c:v>Quinolone antibacterials</c:v>
                  </c:pt>
                  <c:pt idx="45">
                    <c:v>Anti-Clostridioides difficile agents (A07AA09 and A07AA12)</c:v>
                  </c:pt>
                  <c:pt idx="50">
                    <c:v>Oral Metronidazole (P01AB01)</c:v>
                  </c:pt>
                  <c:pt idx="55">
                    <c:v>Other antibacterials</c:v>
                  </c:pt>
                  <c:pt idx="60">
                    <c:v>Aminoglycosides</c:v>
                  </c:pt>
                  <c:pt idx="65">
                    <c:v>Amphenicols</c:v>
                  </c:pt>
                </c:lvl>
              </c:multiLvlStrCache>
            </c:multiLvlStrRef>
          </c:cat>
          <c:val>
            <c:numRef>
              <c:f>'A.2 Group_setting'!$E$4:$E$73</c:f>
              <c:numCache>
                <c:formatCode>0.000</c:formatCode>
                <c:ptCount val="70"/>
                <c:pt idx="0">
                  <c:v>0.54355003009550273</c:v>
                </c:pt>
                <c:pt idx="1">
                  <c:v>0.51385380839928985</c:v>
                </c:pt>
                <c:pt idx="2">
                  <c:v>0.48193457676097751</c:v>
                </c:pt>
                <c:pt idx="3">
                  <c:v>0.46126191026996821</c:v>
                </c:pt>
                <c:pt idx="4">
                  <c:v>0.55976964114233851</c:v>
                </c:pt>
                <c:pt idx="5">
                  <c:v>2.694535069167614E-3</c:v>
                </c:pt>
                <c:pt idx="6">
                  <c:v>2.4635002482682467E-3</c:v>
                </c:pt>
                <c:pt idx="7">
                  <c:v>2.1312832832336426E-3</c:v>
                </c:pt>
                <c:pt idx="8">
                  <c:v>1.8694415921345353E-3</c:v>
                </c:pt>
                <c:pt idx="9">
                  <c:v>2.099344739690423E-3</c:v>
                </c:pt>
                <c:pt idx="10">
                  <c:v>1.7254215199500322E-3</c:v>
                </c:pt>
                <c:pt idx="11">
                  <c:v>1.2964252673555166E-3</c:v>
                </c:pt>
                <c:pt idx="12">
                  <c:v>1.1203475296497345E-3</c:v>
                </c:pt>
                <c:pt idx="13">
                  <c:v>9.5582492212997749E-4</c:v>
                </c:pt>
                <c:pt idx="14">
                  <c:v>9.1889649047516286E-4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3.9114194514695555E-3</c:v>
                </c:pt>
                <c:pt idx="26">
                  <c:v>3.1455555144930258E-3</c:v>
                </c:pt>
                <c:pt idx="27">
                  <c:v>2.8291475755395368E-3</c:v>
                </c:pt>
                <c:pt idx="28">
                  <c:v>2.6743640919448808E-3</c:v>
                </c:pt>
                <c:pt idx="29">
                  <c:v>2.3295784485526383E-3</c:v>
                </c:pt>
                <c:pt idx="30">
                  <c:v>5.1243555324617773E-2</c:v>
                </c:pt>
                <c:pt idx="31">
                  <c:v>4.7880310332402587E-2</c:v>
                </c:pt>
                <c:pt idx="32">
                  <c:v>4.254849225981161E-2</c:v>
                </c:pt>
                <c:pt idx="33">
                  <c:v>3.79061239073053E-2</c:v>
                </c:pt>
                <c:pt idx="34">
                  <c:v>4.4345198781229556E-2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0.11790305376052856</c:v>
                </c:pt>
                <c:pt idx="51">
                  <c:v>0.11392267793416977</c:v>
                </c:pt>
                <c:pt idx="52">
                  <c:v>0.10948056727647781</c:v>
                </c:pt>
                <c:pt idx="53">
                  <c:v>0.10632255673408508</c:v>
                </c:pt>
                <c:pt idx="54">
                  <c:v>0.1364339292049408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E9-4AD9-A2F5-94F424AB784C}"/>
            </c:ext>
          </c:extLst>
        </c:ser>
        <c:ser>
          <c:idx val="4"/>
          <c:order val="4"/>
          <c:tx>
            <c:strRef>
              <c:f>'A.2 Group_setting'!$D$3</c:f>
              <c:strCache>
                <c:ptCount val="1"/>
                <c:pt idx="0">
                  <c:v>Other Community</c:v>
                </c:pt>
              </c:strCache>
            </c:strRef>
          </c:tx>
          <c:spPr>
            <a:solidFill>
              <a:srgbClr val="E9994A"/>
            </a:solidFill>
          </c:spPr>
          <c:invertIfNegative val="0"/>
          <c:cat>
            <c:multiLvlStrRef>
              <c:f>'A.2 Group_setting'!$A$4:$B$73</c:f>
              <c:multiLvlStrCache>
                <c:ptCount val="70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  <c:pt idx="45">
                    <c:v>2016</c:v>
                  </c:pt>
                  <c:pt idx="46">
                    <c:v>2017</c:v>
                  </c:pt>
                  <c:pt idx="47">
                    <c:v>2018</c:v>
                  </c:pt>
                  <c:pt idx="48">
                    <c:v>2019</c:v>
                  </c:pt>
                  <c:pt idx="49">
                    <c:v>2020</c:v>
                  </c:pt>
                  <c:pt idx="50">
                    <c:v>2016</c:v>
                  </c:pt>
                  <c:pt idx="51">
                    <c:v>2017</c:v>
                  </c:pt>
                  <c:pt idx="52">
                    <c:v>2018</c:v>
                  </c:pt>
                  <c:pt idx="53">
                    <c:v>2019</c:v>
                  </c:pt>
                  <c:pt idx="54">
                    <c:v>2020</c:v>
                  </c:pt>
                  <c:pt idx="55">
                    <c:v>2016</c:v>
                  </c:pt>
                  <c:pt idx="56">
                    <c:v>2017</c:v>
                  </c:pt>
                  <c:pt idx="57">
                    <c:v>2018</c:v>
                  </c:pt>
                  <c:pt idx="58">
                    <c:v>2019</c:v>
                  </c:pt>
                  <c:pt idx="59">
                    <c:v>2020</c:v>
                  </c:pt>
                  <c:pt idx="60">
                    <c:v>2016</c:v>
                  </c:pt>
                  <c:pt idx="61">
                    <c:v>2017</c:v>
                  </c:pt>
                  <c:pt idx="62">
                    <c:v>2018</c:v>
                  </c:pt>
                  <c:pt idx="63">
                    <c:v>2019</c:v>
                  </c:pt>
                  <c:pt idx="64">
                    <c:v>2020</c:v>
                  </c:pt>
                  <c:pt idx="65">
                    <c:v>2016</c:v>
                  </c:pt>
                  <c:pt idx="66">
                    <c:v>2017</c:v>
                  </c:pt>
                  <c:pt idx="67">
                    <c:v>2018</c:v>
                  </c:pt>
                  <c:pt idx="68">
                    <c:v>2019</c:v>
                  </c:pt>
                  <c:pt idx="69">
                    <c:v>2020</c:v>
                  </c:pt>
                </c:lvl>
                <c:lvl>
                  <c:pt idx="0">
                    <c:v>Penicillins (excluding inhibitors)</c:v>
                  </c:pt>
                  <c:pt idx="5">
                    <c:v>Penicillins (inhibitor combinations only)</c:v>
                  </c:pt>
                  <c:pt idx="10">
                    <c:v>First and second-generations cephalosporins</c:v>
                  </c:pt>
                  <c:pt idx="15">
                    <c:v>Third, fourth and fifth-generations cephalosporins</c:v>
                  </c:pt>
                  <c:pt idx="20">
                    <c:v>Carabapenems</c:v>
                  </c:pt>
                  <c:pt idx="25">
                    <c:v>Tetracyclines</c:v>
                  </c:pt>
                  <c:pt idx="30">
                    <c:v>Macrolides, Lincosamides and Streptogramins</c:v>
                  </c:pt>
                  <c:pt idx="35">
                    <c:v>Sulfonamides and Trimethoprim</c:v>
                  </c:pt>
                  <c:pt idx="40">
                    <c:v>Quinolone antibacterials</c:v>
                  </c:pt>
                  <c:pt idx="45">
                    <c:v>Anti-Clostridioides difficile agents (A07AA09 and A07AA12)</c:v>
                  </c:pt>
                  <c:pt idx="50">
                    <c:v>Oral Metronidazole (P01AB01)</c:v>
                  </c:pt>
                  <c:pt idx="55">
                    <c:v>Other antibacterials</c:v>
                  </c:pt>
                  <c:pt idx="60">
                    <c:v>Aminoglycosides</c:v>
                  </c:pt>
                  <c:pt idx="65">
                    <c:v>Amphenicols</c:v>
                  </c:pt>
                </c:lvl>
              </c:multiLvlStrCache>
            </c:multiLvlStrRef>
          </c:cat>
          <c:val>
            <c:numRef>
              <c:f>'A.2 Group_setting'!$D$4:$D$73</c:f>
              <c:numCache>
                <c:formatCode>0.000</c:formatCode>
                <c:ptCount val="70"/>
                <c:pt idx="0">
                  <c:v>0.31610067995952207</c:v>
                </c:pt>
                <c:pt idx="1">
                  <c:v>0.33150666857849709</c:v>
                </c:pt>
                <c:pt idx="2">
                  <c:v>0.35745359879790684</c:v>
                </c:pt>
                <c:pt idx="3">
                  <c:v>0.36684381266421795</c:v>
                </c:pt>
                <c:pt idx="4">
                  <c:v>0.24699702270263302</c:v>
                </c:pt>
                <c:pt idx="5">
                  <c:v>3.693369657784773E-2</c:v>
                </c:pt>
                <c:pt idx="6">
                  <c:v>3.8384387135129927E-2</c:v>
                </c:pt>
                <c:pt idx="7">
                  <c:v>4.0364802474943673E-2</c:v>
                </c:pt>
                <c:pt idx="8">
                  <c:v>4.176859945513911E-2</c:v>
                </c:pt>
                <c:pt idx="9">
                  <c:v>3.7026016293120634E-2</c:v>
                </c:pt>
                <c:pt idx="10">
                  <c:v>8.5072759566244827E-3</c:v>
                </c:pt>
                <c:pt idx="11">
                  <c:v>7.4418421386757139E-3</c:v>
                </c:pt>
                <c:pt idx="12">
                  <c:v>6.8198321207262325E-3</c:v>
                </c:pt>
                <c:pt idx="13">
                  <c:v>7.7512015708691706E-3</c:v>
                </c:pt>
                <c:pt idx="14">
                  <c:v>8.791275533787335E-3</c:v>
                </c:pt>
                <c:pt idx="15">
                  <c:v>6.5519749609777023E-5</c:v>
                </c:pt>
                <c:pt idx="16">
                  <c:v>6.6231858906196095E-5</c:v>
                </c:pt>
                <c:pt idx="17">
                  <c:v>3.037930073901407E-5</c:v>
                </c:pt>
                <c:pt idx="18">
                  <c:v>4.0256459431731173E-5</c:v>
                </c:pt>
                <c:pt idx="19">
                  <c:v>3.3121619629206123E-5</c:v>
                </c:pt>
                <c:pt idx="20">
                  <c:v>9.6449826649802617E-5</c:v>
                </c:pt>
                <c:pt idx="21">
                  <c:v>7.4124221882243546E-5</c:v>
                </c:pt>
                <c:pt idx="22">
                  <c:v>4.188336962229755E-5</c:v>
                </c:pt>
                <c:pt idx="23">
                  <c:v>1.864569418330575E-5</c:v>
                </c:pt>
                <c:pt idx="24">
                  <c:v>1.9720869165240629E-5</c:v>
                </c:pt>
                <c:pt idx="25">
                  <c:v>6.5434883544504885E-2</c:v>
                </c:pt>
                <c:pt idx="26">
                  <c:v>7.2940181799091341E-2</c:v>
                </c:pt>
                <c:pt idx="27">
                  <c:v>8.3354405469975745E-2</c:v>
                </c:pt>
                <c:pt idx="28">
                  <c:v>9.8731745407917515E-2</c:v>
                </c:pt>
                <c:pt idx="29">
                  <c:v>8.3348713502019223E-2</c:v>
                </c:pt>
                <c:pt idx="30">
                  <c:v>0.11005155074929185</c:v>
                </c:pt>
                <c:pt idx="31">
                  <c:v>0.11319964553824535</c:v>
                </c:pt>
                <c:pt idx="32">
                  <c:v>0.11451138477396228</c:v>
                </c:pt>
                <c:pt idx="33">
                  <c:v>0.11819683522671021</c:v>
                </c:pt>
                <c:pt idx="34">
                  <c:v>8.6533053761392864E-2</c:v>
                </c:pt>
                <c:pt idx="35">
                  <c:v>5.0035843450023876E-2</c:v>
                </c:pt>
                <c:pt idx="36">
                  <c:v>4.1119531384500085E-2</c:v>
                </c:pt>
                <c:pt idx="37">
                  <c:v>2.8981328856779953E-2</c:v>
                </c:pt>
                <c:pt idx="38">
                  <c:v>2.4000234678808852E-2</c:v>
                </c:pt>
                <c:pt idx="39">
                  <c:v>1.9830028913317754E-2</c:v>
                </c:pt>
                <c:pt idx="40">
                  <c:v>1.3000686191448452E-2</c:v>
                </c:pt>
                <c:pt idx="41">
                  <c:v>1.3964895147792866E-2</c:v>
                </c:pt>
                <c:pt idx="42">
                  <c:v>1.5545246696062609E-2</c:v>
                </c:pt>
                <c:pt idx="43">
                  <c:v>1.4501109920316946E-2</c:v>
                </c:pt>
                <c:pt idx="44">
                  <c:v>1.2003124851008629E-2</c:v>
                </c:pt>
                <c:pt idx="45">
                  <c:v>1.6653943110789271E-5</c:v>
                </c:pt>
                <c:pt idx="46">
                  <c:v>2.0415952281194194E-5</c:v>
                </c:pt>
                <c:pt idx="47">
                  <c:v>2.2734036988936168E-5</c:v>
                </c:pt>
                <c:pt idx="48">
                  <c:v>2.3213889473794325E-5</c:v>
                </c:pt>
                <c:pt idx="49">
                  <c:v>3.5866120847938276E-5</c:v>
                </c:pt>
                <c:pt idx="50">
                  <c:v>4.5374798350228396E-3</c:v>
                </c:pt>
                <c:pt idx="51">
                  <c:v>4.5628571797977635E-3</c:v>
                </c:pt>
                <c:pt idx="52">
                  <c:v>4.3856422102335202E-3</c:v>
                </c:pt>
                <c:pt idx="53">
                  <c:v>4.5592672214533891E-3</c:v>
                </c:pt>
                <c:pt idx="54">
                  <c:v>4.1865775590368415E-3</c:v>
                </c:pt>
                <c:pt idx="55">
                  <c:v>4.1771026705807124E-2</c:v>
                </c:pt>
                <c:pt idx="56">
                  <c:v>5.4589797998081835E-2</c:v>
                </c:pt>
                <c:pt idx="57">
                  <c:v>6.750976533876063E-2</c:v>
                </c:pt>
                <c:pt idx="58">
                  <c:v>7.4996829166422696E-2</c:v>
                </c:pt>
                <c:pt idx="59">
                  <c:v>6.9536184390726063E-2</c:v>
                </c:pt>
                <c:pt idx="60">
                  <c:v>4.0926365585391977E-5</c:v>
                </c:pt>
                <c:pt idx="61">
                  <c:v>1.1083765851793714E-5</c:v>
                </c:pt>
                <c:pt idx="62">
                  <c:v>4.2714842152236088E-6</c:v>
                </c:pt>
                <c:pt idx="63">
                  <c:v>1.9586085841183376E-5</c:v>
                </c:pt>
                <c:pt idx="64">
                  <c:v>9.2778457894127087E-6</c:v>
                </c:pt>
                <c:pt idx="65">
                  <c:v>4.2932641264314952E-7</c:v>
                </c:pt>
                <c:pt idx="66">
                  <c:v>1.4931498242276575E-6</c:v>
                </c:pt>
                <c:pt idx="67">
                  <c:v>1.1412362255214248E-7</c:v>
                </c:pt>
                <c:pt idx="68">
                  <c:v>4.5398209636005049E-7</c:v>
                </c:pt>
                <c:pt idx="69">
                  <c:v>2.0818266079913883E-6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E9-4AD9-A2F5-94F424AB7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369984"/>
        <c:axId val="109252992"/>
      </c:barChart>
      <c:catAx>
        <c:axId val="10936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252992"/>
        <c:crosses val="autoZero"/>
        <c:auto val="1"/>
        <c:lblAlgn val="ctr"/>
        <c:lblOffset val="100"/>
        <c:noMultiLvlLbl val="0"/>
      </c:catAx>
      <c:valAx>
        <c:axId val="1092529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DDD per 1,000 inhabitants per day</a:t>
                </a:r>
              </a:p>
            </c:rich>
          </c:tx>
          <c:layout>
            <c:manualLayout>
              <c:xMode val="edge"/>
              <c:yMode val="edge"/>
              <c:x val="2.2002200220022001E-3"/>
              <c:y val="0.19338974895372132"/>
            </c:manualLayout>
          </c:layout>
          <c:overlay val="0"/>
        </c:title>
        <c:numFmt formatCode="0.000" sourceLinked="1"/>
        <c:majorTickMark val="out"/>
        <c:minorTickMark val="none"/>
        <c:tickLblPos val="nextTo"/>
        <c:crossAx val="109369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774312864357303"/>
          <c:y val="0.93714651860596376"/>
          <c:w val="0.52346846495673194"/>
          <c:h val="4.377482879168197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/>
              <a:t>Trends in antibiotic items prescribed by</a:t>
            </a:r>
            <a:r>
              <a:rPr lang="en-GB" sz="1200" baseline="0"/>
              <a:t> attended GP pratice appointments and changes in mode of consultations</a:t>
            </a:r>
            <a:endParaRPr lang="en-GB" sz="12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'D.2 GP_Consultation'!$AE$2</c:f>
              <c:strCache>
                <c:ptCount val="1"/>
                <c:pt idx="0">
                  <c:v>National lockdown period</c:v>
                </c:pt>
              </c:strCache>
            </c:strRef>
          </c:tx>
          <c:spPr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c:spP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GP_Consultation'!$AE$3:$AE$26</c:f>
              <c:numCache>
                <c:formatCode>General</c:formatCode>
                <c:ptCount val="24"/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22">
                  <c:v>500</c:v>
                </c:pt>
                <c:pt idx="2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B6B-43D8-9581-63182E8B3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3264896"/>
        <c:axId val="1083260960"/>
      </c:areaChart>
      <c:barChart>
        <c:barDir val="col"/>
        <c:grouping val="stacked"/>
        <c:varyColors val="0"/>
        <c:ser>
          <c:idx val="2"/>
          <c:order val="2"/>
          <c:tx>
            <c:strRef>
              <c:f>'D.2 GP_Consultation'!$S$2</c:f>
              <c:strCache>
                <c:ptCount val="1"/>
                <c:pt idx="0">
                  <c:v>Face-to-Face /1000 GP Registered Patients</c:v>
                </c:pt>
              </c:strCache>
            </c:strRef>
          </c:tx>
          <c:spPr>
            <a:solidFill>
              <a:srgbClr val="822433"/>
            </a:solidFill>
            <a:effectLst/>
          </c:spPr>
          <c:invertIfNegative val="0"/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GP_Consultation'!$S$3:$S$26</c:f>
              <c:numCache>
                <c:formatCode>0</c:formatCode>
                <c:ptCount val="24"/>
                <c:pt idx="0">
                  <c:v>354.25407923204597</c:v>
                </c:pt>
                <c:pt idx="1">
                  <c:v>318.72567613575995</c:v>
                </c:pt>
                <c:pt idx="2">
                  <c:v>337.2244173487901</c:v>
                </c:pt>
                <c:pt idx="3">
                  <c:v>314.06085980075903</c:v>
                </c:pt>
                <c:pt idx="4">
                  <c:v>325.71172230683868</c:v>
                </c:pt>
                <c:pt idx="5">
                  <c:v>306.63164210494097</c:v>
                </c:pt>
                <c:pt idx="6">
                  <c:v>347.84046226214218</c:v>
                </c:pt>
                <c:pt idx="7">
                  <c:v>301.90832035592069</c:v>
                </c:pt>
                <c:pt idx="8">
                  <c:v>344.82216482952708</c:v>
                </c:pt>
                <c:pt idx="9">
                  <c:v>404.66064418718469</c:v>
                </c:pt>
                <c:pt idx="10">
                  <c:v>358.08499204291849</c:v>
                </c:pt>
                <c:pt idx="11">
                  <c:v>312.47268192516577</c:v>
                </c:pt>
                <c:pt idx="12">
                  <c:v>361.9189974812632</c:v>
                </c:pt>
                <c:pt idx="13">
                  <c:v>320.10437058057386</c:v>
                </c:pt>
                <c:pt idx="14">
                  <c:v>264.7654814696931</c:v>
                </c:pt>
                <c:pt idx="15">
                  <c:v>124.72219234151287</c:v>
                </c:pt>
                <c:pt idx="16">
                  <c:v>128.99936798392696</c:v>
                </c:pt>
                <c:pt idx="17">
                  <c:v>162.81476951104719</c:v>
                </c:pt>
                <c:pt idx="18">
                  <c:v>186.31075130916852</c:v>
                </c:pt>
                <c:pt idx="19">
                  <c:v>172.91631733106055</c:v>
                </c:pt>
                <c:pt idx="20">
                  <c:v>250.74204188059386</c:v>
                </c:pt>
                <c:pt idx="21">
                  <c:v>280.1959912786092</c:v>
                </c:pt>
                <c:pt idx="22">
                  <c:v>230.92015627884254</c:v>
                </c:pt>
                <c:pt idx="23">
                  <c:v>222.56044863846589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6B-43D8-9581-63182E8B3666}"/>
            </c:ext>
          </c:extLst>
        </c:ser>
        <c:ser>
          <c:idx val="3"/>
          <c:order val="3"/>
          <c:tx>
            <c:strRef>
              <c:f>'D.2 GP_Consultation'!$T$2</c:f>
              <c:strCache>
                <c:ptCount val="1"/>
                <c:pt idx="0">
                  <c:v>Remote /1000 GP Registered Patients</c:v>
                </c:pt>
              </c:strCache>
            </c:strRef>
          </c:tx>
          <c:spPr>
            <a:solidFill>
              <a:srgbClr val="00B092"/>
            </a:solidFill>
            <a:effectLst/>
          </c:spPr>
          <c:invertIfNegative val="0"/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GP_Consultation'!$T$3:$T$26</c:f>
              <c:numCache>
                <c:formatCode>0</c:formatCode>
                <c:ptCount val="24"/>
                <c:pt idx="0">
                  <c:v>61.479770746231054</c:v>
                </c:pt>
                <c:pt idx="1">
                  <c:v>55.51368156257687</c:v>
                </c:pt>
                <c:pt idx="2">
                  <c:v>58.652557026052264</c:v>
                </c:pt>
                <c:pt idx="3">
                  <c:v>55.21277074391319</c:v>
                </c:pt>
                <c:pt idx="4">
                  <c:v>56.67852945170597</c:v>
                </c:pt>
                <c:pt idx="5">
                  <c:v>53.057341864789301</c:v>
                </c:pt>
                <c:pt idx="6">
                  <c:v>60.872376381915061</c:v>
                </c:pt>
                <c:pt idx="7">
                  <c:v>53.416116987287786</c:v>
                </c:pt>
                <c:pt idx="8">
                  <c:v>56.720185174977956</c:v>
                </c:pt>
                <c:pt idx="9">
                  <c:v>62.791515061231692</c:v>
                </c:pt>
                <c:pt idx="10">
                  <c:v>59.514603643409451</c:v>
                </c:pt>
                <c:pt idx="11">
                  <c:v>56.051951098022016</c:v>
                </c:pt>
                <c:pt idx="12">
                  <c:v>64.091272866289373</c:v>
                </c:pt>
                <c:pt idx="13">
                  <c:v>57.492899381096713</c:v>
                </c:pt>
                <c:pt idx="14">
                  <c:v>111.28651667842858</c:v>
                </c:pt>
                <c:pt idx="15">
                  <c:v>126.61383179653632</c:v>
                </c:pt>
                <c:pt idx="16">
                  <c:v>129.22587646435744</c:v>
                </c:pt>
                <c:pt idx="17">
                  <c:v>162.99993760282763</c:v>
                </c:pt>
                <c:pt idx="18">
                  <c:v>167.71479823546127</c:v>
                </c:pt>
                <c:pt idx="19">
                  <c:v>145.1288972096817</c:v>
                </c:pt>
                <c:pt idx="20">
                  <c:v>170.86443246185502</c:v>
                </c:pt>
                <c:pt idx="21">
                  <c:v>165.95107874149721</c:v>
                </c:pt>
                <c:pt idx="22">
                  <c:v>165.53584883703465</c:v>
                </c:pt>
                <c:pt idx="23">
                  <c:v>154.4567398331227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6B-43D8-9581-63182E8B3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3264896"/>
        <c:axId val="1083260960"/>
      </c:barChart>
      <c:lineChart>
        <c:grouping val="standard"/>
        <c:varyColors val="0"/>
        <c:ser>
          <c:idx val="1"/>
          <c:order val="1"/>
          <c:tx>
            <c:strRef>
              <c:f>'D.2 GP_Consultation'!$Z$2</c:f>
              <c:strCache>
                <c:ptCount val="1"/>
                <c:pt idx="0">
                  <c:v>Items /1000 Attended appointments</c:v>
                </c:pt>
              </c:strCache>
            </c:strRef>
          </c:tx>
          <c:spPr>
            <a:ln w="15875">
              <a:solidFill>
                <a:srgbClr val="00549F"/>
              </a:solidFill>
            </a:ln>
          </c:spPr>
          <c:marker>
            <c:symbol val="none"/>
          </c:marker>
          <c:cat>
            <c:numRef>
              <c:f>'D.2 GP_Consultation'!$A$3:$A$26</c:f>
              <c:numCache>
                <c:formatCode>0</c:formatCode>
                <c:ptCount val="24"/>
                <c:pt idx="0">
                  <c:v>201901</c:v>
                </c:pt>
                <c:pt idx="1">
                  <c:v>201902</c:v>
                </c:pt>
                <c:pt idx="2">
                  <c:v>201903</c:v>
                </c:pt>
                <c:pt idx="3">
                  <c:v>201904</c:v>
                </c:pt>
                <c:pt idx="4">
                  <c:v>201905</c:v>
                </c:pt>
                <c:pt idx="5">
                  <c:v>201906</c:v>
                </c:pt>
                <c:pt idx="6">
                  <c:v>201907</c:v>
                </c:pt>
                <c:pt idx="7">
                  <c:v>201908</c:v>
                </c:pt>
                <c:pt idx="8">
                  <c:v>201909</c:v>
                </c:pt>
                <c:pt idx="9">
                  <c:v>201910</c:v>
                </c:pt>
                <c:pt idx="10">
                  <c:v>201911</c:v>
                </c:pt>
                <c:pt idx="11">
                  <c:v>201912</c:v>
                </c:pt>
                <c:pt idx="12">
                  <c:v>202001</c:v>
                </c:pt>
                <c:pt idx="13">
                  <c:v>202002</c:v>
                </c:pt>
                <c:pt idx="14">
                  <c:v>202003</c:v>
                </c:pt>
                <c:pt idx="15">
                  <c:v>202004</c:v>
                </c:pt>
                <c:pt idx="16">
                  <c:v>202005</c:v>
                </c:pt>
                <c:pt idx="17">
                  <c:v>202006</c:v>
                </c:pt>
                <c:pt idx="18">
                  <c:v>202007</c:v>
                </c:pt>
                <c:pt idx="19">
                  <c:v>202008</c:v>
                </c:pt>
                <c:pt idx="20">
                  <c:v>202009</c:v>
                </c:pt>
                <c:pt idx="21">
                  <c:v>202010</c:v>
                </c:pt>
                <c:pt idx="22">
                  <c:v>202011</c:v>
                </c:pt>
                <c:pt idx="23">
                  <c:v>202012</c:v>
                </c:pt>
              </c:numCache>
            </c:numRef>
          </c:cat>
          <c:val>
            <c:numRef>
              <c:f>'D.2 GP_Consultation'!$Z$3:$Z$26</c:f>
              <c:numCache>
                <c:formatCode>0</c:formatCode>
                <c:ptCount val="24"/>
                <c:pt idx="0">
                  <c:v>152.76720776747149</c:v>
                </c:pt>
                <c:pt idx="1">
                  <c:v>144.05982968839069</c:v>
                </c:pt>
                <c:pt idx="2">
                  <c:v>137.73008322394989</c:v>
                </c:pt>
                <c:pt idx="3">
                  <c:v>140.17664609274189</c:v>
                </c:pt>
                <c:pt idx="4">
                  <c:v>135.09092031215536</c:v>
                </c:pt>
                <c:pt idx="5">
                  <c:v>134.52039548476407</c:v>
                </c:pt>
                <c:pt idx="6">
                  <c:v>125.68249795074155</c:v>
                </c:pt>
                <c:pt idx="7">
                  <c:v>140.82107494925057</c:v>
                </c:pt>
                <c:pt idx="8">
                  <c:v>124.07221706278776</c:v>
                </c:pt>
                <c:pt idx="9">
                  <c:v>121.70775213824381</c:v>
                </c:pt>
                <c:pt idx="10">
                  <c:v>135.04071151447701</c:v>
                </c:pt>
                <c:pt idx="11">
                  <c:v>168.59722282786953</c:v>
                </c:pt>
                <c:pt idx="12">
                  <c:v>145.03620225219746</c:v>
                </c:pt>
                <c:pt idx="13">
                  <c:v>141.13155365130174</c:v>
                </c:pt>
                <c:pt idx="14">
                  <c:v>157.40310023019092</c:v>
                </c:pt>
                <c:pt idx="15">
                  <c:v>202.29411290050624</c:v>
                </c:pt>
                <c:pt idx="16">
                  <c:v>160.93830316565786</c:v>
                </c:pt>
                <c:pt idx="17">
                  <c:v>128.7968089244101</c:v>
                </c:pt>
                <c:pt idx="18">
                  <c:v>121.70806616437372</c:v>
                </c:pt>
                <c:pt idx="19">
                  <c:v>125.68897506892127</c:v>
                </c:pt>
                <c:pt idx="20">
                  <c:v>111.53604874618074</c:v>
                </c:pt>
                <c:pt idx="21">
                  <c:v>104.70779625214779</c:v>
                </c:pt>
                <c:pt idx="22">
                  <c:v>110.55772888705565</c:v>
                </c:pt>
                <c:pt idx="23">
                  <c:v>123.31224996690946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B6B-43D8-9581-63182E8B3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867760"/>
        <c:axId val="1003864808"/>
      </c:lineChart>
      <c:catAx>
        <c:axId val="100386776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64808"/>
        <c:crosses val="autoZero"/>
        <c:auto val="1"/>
        <c:lblAlgn val="ctr"/>
        <c:lblOffset val="100"/>
        <c:noMultiLvlLbl val="0"/>
      </c:catAx>
      <c:valAx>
        <c:axId val="10038648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 algn="ctr" rtl="0">
                  <a:defRPr lang="en-GB" sz="900" b="0" i="0" u="none" strike="noStrike" kern="1200" cap="all" baseline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900" b="0" i="0" u="none" strike="noStrike" kern="1200" cap="all" baseline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+mn-lt"/>
                    <a:ea typeface="+mn-ea"/>
                    <a:cs typeface="+mn-cs"/>
                  </a:rPr>
                  <a:t>Items /1000 Attended appointments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67760"/>
        <c:crosses val="autoZero"/>
        <c:crossBetween val="between"/>
      </c:valAx>
      <c:valAx>
        <c:axId val="1083260960"/>
        <c:scaling>
          <c:orientation val="minMax"/>
          <c:max val="500"/>
        </c:scaling>
        <c:delete val="0"/>
        <c:axPos val="r"/>
        <c:title>
          <c:tx>
            <c:rich>
              <a:bodyPr/>
              <a:lstStyle/>
              <a:p>
                <a:pPr algn="ctr" rtl="0">
                  <a:defRPr lang="en-GB" sz="900" b="0" i="0" u="none" strike="noStrike" kern="1200" cap="all" baseline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900" b="0" i="0" u="none" strike="noStrike" kern="1200" cap="all" baseline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+mn-lt"/>
                    <a:ea typeface="+mn-ea"/>
                    <a:cs typeface="+mn-cs"/>
                  </a:rPr>
                  <a:t>Attended appointment /1000 GP Registered Pateints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83264896"/>
        <c:crosses val="max"/>
        <c:crossBetween val="between"/>
      </c:valAx>
      <c:catAx>
        <c:axId val="1083264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3260960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Appointment types - % stacked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'D.2 GP_Consultation'!$AG$2</c:f>
              <c:strCache>
                <c:ptCount val="1"/>
                <c:pt idx="0">
                  <c:v>% of appointments face-to-face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GP_Consultation'!$AG$3:$AG$26</c:f>
              <c:numCache>
                <c:formatCode>0%</c:formatCode>
                <c:ptCount val="24"/>
                <c:pt idx="0">
                  <c:v>0.80332884934924331</c:v>
                </c:pt>
                <c:pt idx="1">
                  <c:v>0.79739366158686198</c:v>
                </c:pt>
                <c:pt idx="2">
                  <c:v>0.80257841951969455</c:v>
                </c:pt>
                <c:pt idx="3">
                  <c:v>0.80097369008443176</c:v>
                </c:pt>
                <c:pt idx="4">
                  <c:v>0.80402425875234196</c:v>
                </c:pt>
                <c:pt idx="5">
                  <c:v>0.80571632846654062</c:v>
                </c:pt>
                <c:pt idx="6">
                  <c:v>0.80572881789378747</c:v>
                </c:pt>
                <c:pt idx="7">
                  <c:v>0.8048284236381078</c:v>
                </c:pt>
                <c:pt idx="8">
                  <c:v>0.81426908158752431</c:v>
                </c:pt>
                <c:pt idx="9">
                  <c:v>0.81980342081157731</c:v>
                </c:pt>
                <c:pt idx="10">
                  <c:v>0.81338657775469647</c:v>
                </c:pt>
                <c:pt idx="11">
                  <c:v>0.80611451469829309</c:v>
                </c:pt>
                <c:pt idx="12">
                  <c:v>0.8097542389250868</c:v>
                </c:pt>
                <c:pt idx="13">
                  <c:v>0.80816228411981383</c:v>
                </c:pt>
                <c:pt idx="14">
                  <c:v>0.66991764099398554</c:v>
                </c:pt>
                <c:pt idx="15">
                  <c:v>0.47415092363136047</c:v>
                </c:pt>
                <c:pt idx="16">
                  <c:v>0.47804395196550209</c:v>
                </c:pt>
                <c:pt idx="17">
                  <c:v>0.4788044829422396</c:v>
                </c:pt>
                <c:pt idx="18">
                  <c:v>0.50421253014968292</c:v>
                </c:pt>
                <c:pt idx="19">
                  <c:v>0.52218163330587608</c:v>
                </c:pt>
                <c:pt idx="20">
                  <c:v>0.57135780955246984</c:v>
                </c:pt>
                <c:pt idx="21">
                  <c:v>0.60282728501302596</c:v>
                </c:pt>
                <c:pt idx="22">
                  <c:v>0.56104004329350377</c:v>
                </c:pt>
                <c:pt idx="23">
                  <c:v>0.5694240768150115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4E-4C97-84D8-54682FA2B193}"/>
            </c:ext>
          </c:extLst>
        </c:ser>
        <c:ser>
          <c:idx val="3"/>
          <c:order val="1"/>
          <c:tx>
            <c:strRef>
              <c:f>'D.2 GP_Consultation'!$AH$2</c:f>
              <c:strCache>
                <c:ptCount val="1"/>
                <c:pt idx="0">
                  <c:v>% of appointments remote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GP_Consultation'!$AH$3:$AH$26</c:f>
              <c:numCache>
                <c:formatCode>0%</c:formatCode>
                <c:ptCount val="24"/>
                <c:pt idx="0">
                  <c:v>0.13941539812015621</c:v>
                </c:pt>
                <c:pt idx="1">
                  <c:v>0.13888513265086053</c:v>
                </c:pt>
                <c:pt idx="2">
                  <c:v>0.13959035614574153</c:v>
                </c:pt>
                <c:pt idx="3">
                  <c:v>0.14081339760259748</c:v>
                </c:pt>
                <c:pt idx="4">
                  <c:v>0.1399117977910857</c:v>
                </c:pt>
                <c:pt idx="5">
                  <c:v>0.13941537928711784</c:v>
                </c:pt>
                <c:pt idx="6">
                  <c:v>0.14100322758777625</c:v>
                </c:pt>
                <c:pt idx="7">
                  <c:v>0.14239690108926306</c:v>
                </c:pt>
                <c:pt idx="8">
                  <c:v>0.13394003576520891</c:v>
                </c:pt>
                <c:pt idx="9">
                  <c:v>0.12720955097705955</c:v>
                </c:pt>
                <c:pt idx="10">
                  <c:v>0.1351868435137823</c:v>
                </c:pt>
                <c:pt idx="11">
                  <c:v>0.14460237317032304</c:v>
                </c:pt>
                <c:pt idx="12">
                  <c:v>0.14339722491154674</c:v>
                </c:pt>
                <c:pt idx="13">
                  <c:v>0.14515138546914136</c:v>
                </c:pt>
                <c:pt idx="14">
                  <c:v>0.2815805153821932</c:v>
                </c:pt>
                <c:pt idx="15">
                  <c:v>0.481342286915939</c:v>
                </c:pt>
                <c:pt idx="16">
                  <c:v>0.47888334374571739</c:v>
                </c:pt>
                <c:pt idx="17">
                  <c:v>0.47934902391176348</c:v>
                </c:pt>
                <c:pt idx="18">
                  <c:v>0.45388632790985928</c:v>
                </c:pt>
                <c:pt idx="19">
                  <c:v>0.43826774566184534</c:v>
                </c:pt>
                <c:pt idx="20">
                  <c:v>0.3893432753822807</c:v>
                </c:pt>
                <c:pt idx="21">
                  <c:v>0.35703522304587992</c:v>
                </c:pt>
                <c:pt idx="22">
                  <c:v>0.40218334031443748</c:v>
                </c:pt>
                <c:pt idx="23">
                  <c:v>0.39517976812763916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4E-4C97-84D8-54682FA2B193}"/>
            </c:ext>
          </c:extLst>
        </c:ser>
        <c:ser>
          <c:idx val="0"/>
          <c:order val="2"/>
          <c:tx>
            <c:strRef>
              <c:f>'D.2 GP_Consultation'!$AI$2</c:f>
              <c:strCache>
                <c:ptCount val="1"/>
                <c:pt idx="0">
                  <c:v>% of appoitnments unknown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GP_Consultation'!$AI$3:$AI$26</c:f>
              <c:numCache>
                <c:formatCode>0%</c:formatCode>
                <c:ptCount val="24"/>
                <c:pt idx="0">
                  <c:v>5.7255752530600529E-2</c:v>
                </c:pt>
                <c:pt idx="1">
                  <c:v>6.3721205762277508E-2</c:v>
                </c:pt>
                <c:pt idx="2">
                  <c:v>5.783122433456387E-2</c:v>
                </c:pt>
                <c:pt idx="3">
                  <c:v>5.8212912312970724E-2</c:v>
                </c:pt>
                <c:pt idx="4">
                  <c:v>5.6063943456572327E-2</c:v>
                </c:pt>
                <c:pt idx="5">
                  <c:v>5.4868292246341481E-2</c:v>
                </c:pt>
                <c:pt idx="6">
                  <c:v>5.32679545184363E-2</c:v>
                </c:pt>
                <c:pt idx="7">
                  <c:v>5.2774675272629093E-2</c:v>
                </c:pt>
                <c:pt idx="8">
                  <c:v>5.1790882647266744E-2</c:v>
                </c:pt>
                <c:pt idx="9">
                  <c:v>5.2987028211363175E-2</c:v>
                </c:pt>
                <c:pt idx="10">
                  <c:v>5.1426578731521261E-2</c:v>
                </c:pt>
                <c:pt idx="11">
                  <c:v>4.9283112131383859E-2</c:v>
                </c:pt>
                <c:pt idx="12">
                  <c:v>4.6848536163366455E-2</c:v>
                </c:pt>
                <c:pt idx="13">
                  <c:v>4.6686330411044745E-2</c:v>
                </c:pt>
                <c:pt idx="14">
                  <c:v>4.8501843623821241E-2</c:v>
                </c:pt>
                <c:pt idx="15">
                  <c:v>4.4506789452700535E-2</c:v>
                </c:pt>
                <c:pt idx="16">
                  <c:v>4.3072704288780524E-2</c:v>
                </c:pt>
                <c:pt idx="17">
                  <c:v>4.1846493145996921E-2</c:v>
                </c:pt>
                <c:pt idx="18">
                  <c:v>4.1901141940457791E-2</c:v>
                </c:pt>
                <c:pt idx="19">
                  <c:v>3.9550621032278598E-2</c:v>
                </c:pt>
                <c:pt idx="20">
                  <c:v>3.9298915065249476E-2</c:v>
                </c:pt>
                <c:pt idx="21">
                  <c:v>4.0137491941094179E-2</c:v>
                </c:pt>
                <c:pt idx="22">
                  <c:v>3.6776616392058807E-2</c:v>
                </c:pt>
                <c:pt idx="23">
                  <c:v>3.5396155057349381E-2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1-42D7-AF9B-FBB5EFB40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67760"/>
        <c:axId val="1003864808"/>
      </c:barChart>
      <c:catAx>
        <c:axId val="100386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64808"/>
        <c:crosses val="autoZero"/>
        <c:auto val="1"/>
        <c:lblAlgn val="ctr"/>
        <c:lblOffset val="100"/>
        <c:noMultiLvlLbl val="0"/>
      </c:catAx>
      <c:valAx>
        <c:axId val="100386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6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Appointment types -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'D.2 GP_Consultation'!$AG$2</c:f>
              <c:strCache>
                <c:ptCount val="1"/>
                <c:pt idx="0">
                  <c:v>% of appointments face-to-face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GP_Consultation'!$AG$3:$AG$26</c:f>
              <c:numCache>
                <c:formatCode>0%</c:formatCode>
                <c:ptCount val="24"/>
                <c:pt idx="0">
                  <c:v>0.80332884934924331</c:v>
                </c:pt>
                <c:pt idx="1">
                  <c:v>0.79739366158686198</c:v>
                </c:pt>
                <c:pt idx="2">
                  <c:v>0.80257841951969455</c:v>
                </c:pt>
                <c:pt idx="3">
                  <c:v>0.80097369008443176</c:v>
                </c:pt>
                <c:pt idx="4">
                  <c:v>0.80402425875234196</c:v>
                </c:pt>
                <c:pt idx="5">
                  <c:v>0.80571632846654062</c:v>
                </c:pt>
                <c:pt idx="6">
                  <c:v>0.80572881789378747</c:v>
                </c:pt>
                <c:pt idx="7">
                  <c:v>0.8048284236381078</c:v>
                </c:pt>
                <c:pt idx="8">
                  <c:v>0.81426908158752431</c:v>
                </c:pt>
                <c:pt idx="9">
                  <c:v>0.81980342081157731</c:v>
                </c:pt>
                <c:pt idx="10">
                  <c:v>0.81338657775469647</c:v>
                </c:pt>
                <c:pt idx="11">
                  <c:v>0.80611451469829309</c:v>
                </c:pt>
                <c:pt idx="12">
                  <c:v>0.8097542389250868</c:v>
                </c:pt>
                <c:pt idx="13">
                  <c:v>0.80816228411981383</c:v>
                </c:pt>
                <c:pt idx="14">
                  <c:v>0.66991764099398554</c:v>
                </c:pt>
                <c:pt idx="15">
                  <c:v>0.47415092363136047</c:v>
                </c:pt>
                <c:pt idx="16">
                  <c:v>0.47804395196550209</c:v>
                </c:pt>
                <c:pt idx="17">
                  <c:v>0.4788044829422396</c:v>
                </c:pt>
                <c:pt idx="18">
                  <c:v>0.50421253014968292</c:v>
                </c:pt>
                <c:pt idx="19">
                  <c:v>0.52218163330587608</c:v>
                </c:pt>
                <c:pt idx="20">
                  <c:v>0.57135780955246984</c:v>
                </c:pt>
                <c:pt idx="21">
                  <c:v>0.60282728501302596</c:v>
                </c:pt>
                <c:pt idx="22">
                  <c:v>0.56104004329350377</c:v>
                </c:pt>
                <c:pt idx="23">
                  <c:v>0.5694240768150115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D9-4BAC-ACF1-39872D569E98}"/>
            </c:ext>
          </c:extLst>
        </c:ser>
        <c:ser>
          <c:idx val="3"/>
          <c:order val="1"/>
          <c:tx>
            <c:strRef>
              <c:f>'D.2 GP_Consultation'!$AH$2</c:f>
              <c:strCache>
                <c:ptCount val="1"/>
                <c:pt idx="0">
                  <c:v>% of appointments remote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GP_Consultation'!$AH$3:$AH$26</c:f>
              <c:numCache>
                <c:formatCode>0%</c:formatCode>
                <c:ptCount val="24"/>
                <c:pt idx="0">
                  <c:v>0.13941539812015621</c:v>
                </c:pt>
                <c:pt idx="1">
                  <c:v>0.13888513265086053</c:v>
                </c:pt>
                <c:pt idx="2">
                  <c:v>0.13959035614574153</c:v>
                </c:pt>
                <c:pt idx="3">
                  <c:v>0.14081339760259748</c:v>
                </c:pt>
                <c:pt idx="4">
                  <c:v>0.1399117977910857</c:v>
                </c:pt>
                <c:pt idx="5">
                  <c:v>0.13941537928711784</c:v>
                </c:pt>
                <c:pt idx="6">
                  <c:v>0.14100322758777625</c:v>
                </c:pt>
                <c:pt idx="7">
                  <c:v>0.14239690108926306</c:v>
                </c:pt>
                <c:pt idx="8">
                  <c:v>0.13394003576520891</c:v>
                </c:pt>
                <c:pt idx="9">
                  <c:v>0.12720955097705955</c:v>
                </c:pt>
                <c:pt idx="10">
                  <c:v>0.1351868435137823</c:v>
                </c:pt>
                <c:pt idx="11">
                  <c:v>0.14460237317032304</c:v>
                </c:pt>
                <c:pt idx="12">
                  <c:v>0.14339722491154674</c:v>
                </c:pt>
                <c:pt idx="13">
                  <c:v>0.14515138546914136</c:v>
                </c:pt>
                <c:pt idx="14">
                  <c:v>0.2815805153821932</c:v>
                </c:pt>
                <c:pt idx="15">
                  <c:v>0.481342286915939</c:v>
                </c:pt>
                <c:pt idx="16">
                  <c:v>0.47888334374571739</c:v>
                </c:pt>
                <c:pt idx="17">
                  <c:v>0.47934902391176348</c:v>
                </c:pt>
                <c:pt idx="18">
                  <c:v>0.45388632790985928</c:v>
                </c:pt>
                <c:pt idx="19">
                  <c:v>0.43826774566184534</c:v>
                </c:pt>
                <c:pt idx="20">
                  <c:v>0.3893432753822807</c:v>
                </c:pt>
                <c:pt idx="21">
                  <c:v>0.35703522304587992</c:v>
                </c:pt>
                <c:pt idx="22">
                  <c:v>0.40218334031443748</c:v>
                </c:pt>
                <c:pt idx="23">
                  <c:v>0.39517976812763916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D9-4BAC-ACF1-39872D569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67760"/>
        <c:axId val="1003864808"/>
      </c:barChart>
      <c:catAx>
        <c:axId val="100386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64808"/>
        <c:crosses val="autoZero"/>
        <c:auto val="1"/>
        <c:lblAlgn val="ctr"/>
        <c:lblOffset val="100"/>
        <c:noMultiLvlLbl val="0"/>
      </c:catAx>
      <c:valAx>
        <c:axId val="100386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6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Appointment types - Rate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'D.2 GP_Consultation'!$AE$2</c:f>
              <c:strCache>
                <c:ptCount val="1"/>
                <c:pt idx="0">
                  <c:v>National lockdown period</c:v>
                </c:pt>
              </c:strCache>
            </c:strRef>
          </c:tx>
          <c:spPr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c:spP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GP_Consultation'!$AE$3:$AE$26</c:f>
              <c:numCache>
                <c:formatCode>General</c:formatCode>
                <c:ptCount val="24"/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22">
                  <c:v>500</c:v>
                </c:pt>
                <c:pt idx="2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CE-4668-B3AC-E6872A012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867760"/>
        <c:axId val="1003864808"/>
      </c:areaChart>
      <c:barChart>
        <c:barDir val="col"/>
        <c:grouping val="stacked"/>
        <c:varyColors val="0"/>
        <c:ser>
          <c:idx val="2"/>
          <c:order val="1"/>
          <c:tx>
            <c:strRef>
              <c:f>'D.2 GP_Consultation'!$S$2</c:f>
              <c:strCache>
                <c:ptCount val="1"/>
                <c:pt idx="0">
                  <c:v>Face-to-Face /1000 GP Registered Patients</c:v>
                </c:pt>
              </c:strCache>
            </c:strRef>
          </c:tx>
          <c:spPr>
            <a:solidFill>
              <a:srgbClr val="822433"/>
            </a:solidFill>
            <a:effectLst/>
          </c:spPr>
          <c:invertIfNegative val="0"/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GP_Consultation'!$S$3:$S$26</c:f>
              <c:numCache>
                <c:formatCode>0</c:formatCode>
                <c:ptCount val="24"/>
                <c:pt idx="0">
                  <c:v>354.25407923204597</c:v>
                </c:pt>
                <c:pt idx="1">
                  <c:v>318.72567613575995</c:v>
                </c:pt>
                <c:pt idx="2">
                  <c:v>337.2244173487901</c:v>
                </c:pt>
                <c:pt idx="3">
                  <c:v>314.06085980075903</c:v>
                </c:pt>
                <c:pt idx="4">
                  <c:v>325.71172230683868</c:v>
                </c:pt>
                <c:pt idx="5">
                  <c:v>306.63164210494097</c:v>
                </c:pt>
                <c:pt idx="6">
                  <c:v>347.84046226214218</c:v>
                </c:pt>
                <c:pt idx="7">
                  <c:v>301.90832035592069</c:v>
                </c:pt>
                <c:pt idx="8">
                  <c:v>344.82216482952708</c:v>
                </c:pt>
                <c:pt idx="9">
                  <c:v>404.66064418718469</c:v>
                </c:pt>
                <c:pt idx="10">
                  <c:v>358.08499204291849</c:v>
                </c:pt>
                <c:pt idx="11">
                  <c:v>312.47268192516577</c:v>
                </c:pt>
                <c:pt idx="12">
                  <c:v>361.9189974812632</c:v>
                </c:pt>
                <c:pt idx="13">
                  <c:v>320.10437058057386</c:v>
                </c:pt>
                <c:pt idx="14">
                  <c:v>264.7654814696931</c:v>
                </c:pt>
                <c:pt idx="15">
                  <c:v>124.72219234151287</c:v>
                </c:pt>
                <c:pt idx="16">
                  <c:v>128.99936798392696</c:v>
                </c:pt>
                <c:pt idx="17">
                  <c:v>162.81476951104719</c:v>
                </c:pt>
                <c:pt idx="18">
                  <c:v>186.31075130916852</c:v>
                </c:pt>
                <c:pt idx="19">
                  <c:v>172.91631733106055</c:v>
                </c:pt>
                <c:pt idx="20">
                  <c:v>250.74204188059386</c:v>
                </c:pt>
                <c:pt idx="21">
                  <c:v>280.1959912786092</c:v>
                </c:pt>
                <c:pt idx="22">
                  <c:v>230.92015627884254</c:v>
                </c:pt>
                <c:pt idx="23">
                  <c:v>222.56044863846589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CE-4668-B3AC-E6872A012900}"/>
            </c:ext>
          </c:extLst>
        </c:ser>
        <c:ser>
          <c:idx val="3"/>
          <c:order val="2"/>
          <c:tx>
            <c:strRef>
              <c:f>'D.2 GP_Consultation'!$T$2</c:f>
              <c:strCache>
                <c:ptCount val="1"/>
                <c:pt idx="0">
                  <c:v>Remote /1000 GP Registered Patients</c:v>
                </c:pt>
              </c:strCache>
            </c:strRef>
          </c:tx>
          <c:spPr>
            <a:solidFill>
              <a:srgbClr val="00B092"/>
            </a:solidFill>
            <a:effectLst/>
          </c:spPr>
          <c:invertIfNegative val="0"/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GP_Consultation'!$T$3:$T$26</c:f>
              <c:numCache>
                <c:formatCode>0</c:formatCode>
                <c:ptCount val="24"/>
                <c:pt idx="0">
                  <c:v>61.479770746231054</c:v>
                </c:pt>
                <c:pt idx="1">
                  <c:v>55.51368156257687</c:v>
                </c:pt>
                <c:pt idx="2">
                  <c:v>58.652557026052264</c:v>
                </c:pt>
                <c:pt idx="3">
                  <c:v>55.21277074391319</c:v>
                </c:pt>
                <c:pt idx="4">
                  <c:v>56.67852945170597</c:v>
                </c:pt>
                <c:pt idx="5">
                  <c:v>53.057341864789301</c:v>
                </c:pt>
                <c:pt idx="6">
                  <c:v>60.872376381915061</c:v>
                </c:pt>
                <c:pt idx="7">
                  <c:v>53.416116987287786</c:v>
                </c:pt>
                <c:pt idx="8">
                  <c:v>56.720185174977956</c:v>
                </c:pt>
                <c:pt idx="9">
                  <c:v>62.791515061231692</c:v>
                </c:pt>
                <c:pt idx="10">
                  <c:v>59.514603643409451</c:v>
                </c:pt>
                <c:pt idx="11">
                  <c:v>56.051951098022016</c:v>
                </c:pt>
                <c:pt idx="12">
                  <c:v>64.091272866289373</c:v>
                </c:pt>
                <c:pt idx="13">
                  <c:v>57.492899381096713</c:v>
                </c:pt>
                <c:pt idx="14">
                  <c:v>111.28651667842858</c:v>
                </c:pt>
                <c:pt idx="15">
                  <c:v>126.61383179653632</c:v>
                </c:pt>
                <c:pt idx="16">
                  <c:v>129.22587646435744</c:v>
                </c:pt>
                <c:pt idx="17">
                  <c:v>162.99993760282763</c:v>
                </c:pt>
                <c:pt idx="18">
                  <c:v>167.71479823546127</c:v>
                </c:pt>
                <c:pt idx="19">
                  <c:v>145.1288972096817</c:v>
                </c:pt>
                <c:pt idx="20">
                  <c:v>170.86443246185502</c:v>
                </c:pt>
                <c:pt idx="21">
                  <c:v>165.95107874149721</c:v>
                </c:pt>
                <c:pt idx="22">
                  <c:v>165.53584883703465</c:v>
                </c:pt>
                <c:pt idx="23">
                  <c:v>154.4567398331227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CE-4668-B3AC-E6872A012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67760"/>
        <c:axId val="1003864808"/>
      </c:barChart>
      <c:catAx>
        <c:axId val="100386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64808"/>
        <c:crosses val="autoZero"/>
        <c:auto val="1"/>
        <c:lblAlgn val="ctr"/>
        <c:lblOffset val="100"/>
        <c:noMultiLvlLbl val="0"/>
      </c:catAx>
      <c:valAx>
        <c:axId val="1003864808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 algn="ctr" rtl="0">
                  <a:defRPr lang="en-GB" sz="900" b="0" i="0" u="none" strike="noStrike" kern="1200" cap="all" baseline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900" b="0" i="0" u="none" strike="noStrike" kern="1200" cap="all" baseline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+mn-lt"/>
                    <a:ea typeface="+mn-ea"/>
                    <a:cs typeface="+mn-cs"/>
                  </a:rPr>
                  <a:t>Attended appointment /1000 GP Registered Pateints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67760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Trends in antibiotic items prescribed by</a:t>
            </a:r>
            <a:r>
              <a:rPr lang="en-GB" baseline="0"/>
              <a:t> attended GP pratice appointments and changes in mode of consultations</a:t>
            </a:r>
            <a:endParaRPr lang="en-GB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'D.2 GP_Consultation'!$AE$2</c:f>
              <c:strCache>
                <c:ptCount val="1"/>
                <c:pt idx="0">
                  <c:v>National lockdown period</c:v>
                </c:pt>
              </c:strCache>
            </c:strRef>
          </c:tx>
          <c:spPr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c:spP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GP_Consultation'!$AE$3:$AE$26</c:f>
              <c:numCache>
                <c:formatCode>General</c:formatCode>
                <c:ptCount val="24"/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22">
                  <c:v>500</c:v>
                </c:pt>
                <c:pt idx="2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E-4421-810C-2959A0DFB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3264896"/>
        <c:axId val="1083260960"/>
      </c:areaChart>
      <c:barChart>
        <c:barDir val="col"/>
        <c:grouping val="stacked"/>
        <c:varyColors val="0"/>
        <c:ser>
          <c:idx val="2"/>
          <c:order val="2"/>
          <c:tx>
            <c:strRef>
              <c:f>'D.2 GP_Consultation'!$S$2</c:f>
              <c:strCache>
                <c:ptCount val="1"/>
                <c:pt idx="0">
                  <c:v>Face-to-Face /1000 GP Registered Patients</c:v>
                </c:pt>
              </c:strCache>
            </c:strRef>
          </c:tx>
          <c:spPr>
            <a:solidFill>
              <a:srgbClr val="822433"/>
            </a:solidFill>
            <a:effectLst/>
          </c:spPr>
          <c:invertIfNegative val="0"/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GP_Consultation'!$S$3:$S$26</c:f>
              <c:numCache>
                <c:formatCode>0</c:formatCode>
                <c:ptCount val="24"/>
                <c:pt idx="0">
                  <c:v>354.25407923204597</c:v>
                </c:pt>
                <c:pt idx="1">
                  <c:v>318.72567613575995</c:v>
                </c:pt>
                <c:pt idx="2">
                  <c:v>337.2244173487901</c:v>
                </c:pt>
                <c:pt idx="3">
                  <c:v>314.06085980075903</c:v>
                </c:pt>
                <c:pt idx="4">
                  <c:v>325.71172230683868</c:v>
                </c:pt>
                <c:pt idx="5">
                  <c:v>306.63164210494097</c:v>
                </c:pt>
                <c:pt idx="6">
                  <c:v>347.84046226214218</c:v>
                </c:pt>
                <c:pt idx="7">
                  <c:v>301.90832035592069</c:v>
                </c:pt>
                <c:pt idx="8">
                  <c:v>344.82216482952708</c:v>
                </c:pt>
                <c:pt idx="9">
                  <c:v>404.66064418718469</c:v>
                </c:pt>
                <c:pt idx="10">
                  <c:v>358.08499204291849</c:v>
                </c:pt>
                <c:pt idx="11">
                  <c:v>312.47268192516577</c:v>
                </c:pt>
                <c:pt idx="12">
                  <c:v>361.9189974812632</c:v>
                </c:pt>
                <c:pt idx="13">
                  <c:v>320.10437058057386</c:v>
                </c:pt>
                <c:pt idx="14">
                  <c:v>264.7654814696931</c:v>
                </c:pt>
                <c:pt idx="15">
                  <c:v>124.72219234151287</c:v>
                </c:pt>
                <c:pt idx="16">
                  <c:v>128.99936798392696</c:v>
                </c:pt>
                <c:pt idx="17">
                  <c:v>162.81476951104719</c:v>
                </c:pt>
                <c:pt idx="18">
                  <c:v>186.31075130916852</c:v>
                </c:pt>
                <c:pt idx="19">
                  <c:v>172.91631733106055</c:v>
                </c:pt>
                <c:pt idx="20">
                  <c:v>250.74204188059386</c:v>
                </c:pt>
                <c:pt idx="21">
                  <c:v>280.1959912786092</c:v>
                </c:pt>
                <c:pt idx="22">
                  <c:v>230.92015627884254</c:v>
                </c:pt>
                <c:pt idx="23">
                  <c:v>222.56044863846589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CE-4421-810C-2959A0DFB430}"/>
            </c:ext>
          </c:extLst>
        </c:ser>
        <c:ser>
          <c:idx val="3"/>
          <c:order val="3"/>
          <c:tx>
            <c:strRef>
              <c:f>'D.2 GP_Consultation'!$T$2</c:f>
              <c:strCache>
                <c:ptCount val="1"/>
                <c:pt idx="0">
                  <c:v>Remote /1000 GP Registered Patients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GP_Consultation'!$T$3:$T$26</c:f>
              <c:numCache>
                <c:formatCode>0</c:formatCode>
                <c:ptCount val="24"/>
                <c:pt idx="0">
                  <c:v>61.479770746231054</c:v>
                </c:pt>
                <c:pt idx="1">
                  <c:v>55.51368156257687</c:v>
                </c:pt>
                <c:pt idx="2">
                  <c:v>58.652557026052264</c:v>
                </c:pt>
                <c:pt idx="3">
                  <c:v>55.21277074391319</c:v>
                </c:pt>
                <c:pt idx="4">
                  <c:v>56.67852945170597</c:v>
                </c:pt>
                <c:pt idx="5">
                  <c:v>53.057341864789301</c:v>
                </c:pt>
                <c:pt idx="6">
                  <c:v>60.872376381915061</c:v>
                </c:pt>
                <c:pt idx="7">
                  <c:v>53.416116987287786</c:v>
                </c:pt>
                <c:pt idx="8">
                  <c:v>56.720185174977956</c:v>
                </c:pt>
                <c:pt idx="9">
                  <c:v>62.791515061231692</c:v>
                </c:pt>
                <c:pt idx="10">
                  <c:v>59.514603643409451</c:v>
                </c:pt>
                <c:pt idx="11">
                  <c:v>56.051951098022016</c:v>
                </c:pt>
                <c:pt idx="12">
                  <c:v>64.091272866289373</c:v>
                </c:pt>
                <c:pt idx="13">
                  <c:v>57.492899381096713</c:v>
                </c:pt>
                <c:pt idx="14">
                  <c:v>111.28651667842858</c:v>
                </c:pt>
                <c:pt idx="15">
                  <c:v>126.61383179653632</c:v>
                </c:pt>
                <c:pt idx="16">
                  <c:v>129.22587646435744</c:v>
                </c:pt>
                <c:pt idx="17">
                  <c:v>162.99993760282763</c:v>
                </c:pt>
                <c:pt idx="18">
                  <c:v>167.71479823546127</c:v>
                </c:pt>
                <c:pt idx="19">
                  <c:v>145.1288972096817</c:v>
                </c:pt>
                <c:pt idx="20">
                  <c:v>170.86443246185502</c:v>
                </c:pt>
                <c:pt idx="21">
                  <c:v>165.95107874149721</c:v>
                </c:pt>
                <c:pt idx="22">
                  <c:v>165.53584883703465</c:v>
                </c:pt>
                <c:pt idx="23">
                  <c:v>154.4567398331227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CE-4421-810C-2959A0DFB430}"/>
            </c:ext>
          </c:extLst>
        </c:ser>
        <c:ser>
          <c:idx val="4"/>
          <c:order val="4"/>
          <c:tx>
            <c:strRef>
              <c:f>'D.2 GP_Consultation'!$U$2</c:f>
              <c:strCache>
                <c:ptCount val="1"/>
                <c:pt idx="0">
                  <c:v>Unknown /1000 GP Registered Patients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invertIfNegative val="0"/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GP_Consultation'!$U$3:$U$26</c:f>
              <c:numCache>
                <c:formatCode>0.0</c:formatCode>
                <c:ptCount val="24"/>
                <c:pt idx="0">
                  <c:v>25.248793081309849</c:v>
                </c:pt>
                <c:pt idx="1">
                  <c:v>25.469959656251184</c:v>
                </c:pt>
                <c:pt idx="2">
                  <c:v>24.299308898015923</c:v>
                </c:pt>
                <c:pt idx="3">
                  <c:v>22.825215757824214</c:v>
                </c:pt>
                <c:pt idx="4">
                  <c:v>22.711607745380359</c:v>
                </c:pt>
                <c:pt idx="5">
                  <c:v>20.881238168537575</c:v>
                </c:pt>
                <c:pt idx="6">
                  <c:v>22.99626066731318</c:v>
                </c:pt>
                <c:pt idx="7">
                  <c:v>19.796907143096796</c:v>
                </c:pt>
                <c:pt idx="8">
                  <c:v>21.932116393323859</c:v>
                </c:pt>
                <c:pt idx="9">
                  <c:v>26.154763965668909</c:v>
                </c:pt>
                <c:pt idx="10">
                  <c:v>22.640017108107468</c:v>
                </c:pt>
                <c:pt idx="11">
                  <c:v>19.10352182043993</c:v>
                </c:pt>
                <c:pt idx="12">
                  <c:v>20.938915076527181</c:v>
                </c:pt>
                <c:pt idx="13">
                  <c:v>18.49195230289736</c:v>
                </c:pt>
                <c:pt idx="14">
                  <c:v>19.168944349898204</c:v>
                </c:pt>
                <c:pt idx="15">
                  <c:v>11.707209831228068</c:v>
                </c:pt>
                <c:pt idx="16">
                  <c:v>11.623097850660059</c:v>
                </c:pt>
                <c:pt idx="17">
                  <c:v>14.229664464593192</c:v>
                </c:pt>
                <c:pt idx="18">
                  <c:v>15.482822755954293</c:v>
                </c:pt>
                <c:pt idx="19">
                  <c:v>13.096875303256756</c:v>
                </c:pt>
                <c:pt idx="20">
                  <c:v>17.24644354624467</c:v>
                </c:pt>
                <c:pt idx="21">
                  <c:v>18.656030709739788</c:v>
                </c:pt>
                <c:pt idx="22">
                  <c:v>15.136997984684841</c:v>
                </c:pt>
                <c:pt idx="23">
                  <c:v>13.834652362618016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CE-4421-810C-2959A0DFB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3264896"/>
        <c:axId val="1083260960"/>
      </c:barChart>
      <c:lineChart>
        <c:grouping val="standard"/>
        <c:varyColors val="0"/>
        <c:ser>
          <c:idx val="1"/>
          <c:order val="1"/>
          <c:tx>
            <c:strRef>
              <c:f>'D.2 GP_Consultation'!$Z$2</c:f>
              <c:strCache>
                <c:ptCount val="1"/>
                <c:pt idx="0">
                  <c:v>Items /1000 Attended appointments</c:v>
                </c:pt>
              </c:strCache>
            </c:strRef>
          </c:tx>
          <c:spPr>
            <a:ln w="15875">
              <a:solidFill>
                <a:srgbClr val="00549F"/>
              </a:solidFill>
            </a:ln>
          </c:spPr>
          <c:marker>
            <c:symbol val="none"/>
          </c:marke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GP_Consultation'!$Z$3:$Z$26</c:f>
              <c:numCache>
                <c:formatCode>0</c:formatCode>
                <c:ptCount val="24"/>
                <c:pt idx="0">
                  <c:v>152.76720776747149</c:v>
                </c:pt>
                <c:pt idx="1">
                  <c:v>144.05982968839069</c:v>
                </c:pt>
                <c:pt idx="2">
                  <c:v>137.73008322394989</c:v>
                </c:pt>
                <c:pt idx="3">
                  <c:v>140.17664609274189</c:v>
                </c:pt>
                <c:pt idx="4">
                  <c:v>135.09092031215536</c:v>
                </c:pt>
                <c:pt idx="5">
                  <c:v>134.52039548476407</c:v>
                </c:pt>
                <c:pt idx="6">
                  <c:v>125.68249795074155</c:v>
                </c:pt>
                <c:pt idx="7">
                  <c:v>140.82107494925057</c:v>
                </c:pt>
                <c:pt idx="8">
                  <c:v>124.07221706278776</c:v>
                </c:pt>
                <c:pt idx="9">
                  <c:v>121.70775213824381</c:v>
                </c:pt>
                <c:pt idx="10">
                  <c:v>135.04071151447701</c:v>
                </c:pt>
                <c:pt idx="11">
                  <c:v>168.59722282786953</c:v>
                </c:pt>
                <c:pt idx="12">
                  <c:v>145.03620225219746</c:v>
                </c:pt>
                <c:pt idx="13">
                  <c:v>141.13155365130174</c:v>
                </c:pt>
                <c:pt idx="14">
                  <c:v>157.40310023019092</c:v>
                </c:pt>
                <c:pt idx="15">
                  <c:v>202.29411290050624</c:v>
                </c:pt>
                <c:pt idx="16">
                  <c:v>160.93830316565786</c:v>
                </c:pt>
                <c:pt idx="17">
                  <c:v>128.7968089244101</c:v>
                </c:pt>
                <c:pt idx="18">
                  <c:v>121.70806616437372</c:v>
                </c:pt>
                <c:pt idx="19">
                  <c:v>125.68897506892127</c:v>
                </c:pt>
                <c:pt idx="20">
                  <c:v>111.53604874618074</c:v>
                </c:pt>
                <c:pt idx="21">
                  <c:v>104.70779625214779</c:v>
                </c:pt>
                <c:pt idx="22">
                  <c:v>110.55772888705565</c:v>
                </c:pt>
                <c:pt idx="23">
                  <c:v>123.31224996690946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CE-4421-810C-2959A0DFB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867760"/>
        <c:axId val="1003864808"/>
      </c:lineChart>
      <c:catAx>
        <c:axId val="100386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64808"/>
        <c:crosses val="autoZero"/>
        <c:auto val="1"/>
        <c:lblAlgn val="ctr"/>
        <c:lblOffset val="100"/>
        <c:noMultiLvlLbl val="0"/>
      </c:catAx>
      <c:valAx>
        <c:axId val="10038648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 algn="ctr" rtl="0">
                  <a:defRPr lang="en-GB" sz="900" b="0" i="0" u="none" strike="noStrike" kern="1200" cap="all" baseline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900" b="0" i="0" u="none" strike="noStrike" kern="1200" cap="all" baseline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+mn-lt"/>
                    <a:ea typeface="+mn-ea"/>
                    <a:cs typeface="+mn-cs"/>
                  </a:rPr>
                  <a:t>Items /1000 Attended appointments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67760"/>
        <c:crosses val="autoZero"/>
        <c:crossBetween val="between"/>
      </c:valAx>
      <c:valAx>
        <c:axId val="1083260960"/>
        <c:scaling>
          <c:orientation val="minMax"/>
          <c:max val="500"/>
        </c:scaling>
        <c:delete val="0"/>
        <c:axPos val="r"/>
        <c:title>
          <c:tx>
            <c:rich>
              <a:bodyPr/>
              <a:lstStyle/>
              <a:p>
                <a:pPr algn="ctr" rtl="0">
                  <a:defRPr lang="en-GB" sz="900" b="0" i="0" u="none" strike="noStrike" kern="1200" cap="all" baseline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900" b="0" i="0" u="none" strike="noStrike" kern="1200" cap="all" baseline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+mn-lt"/>
                    <a:ea typeface="+mn-ea"/>
                    <a:cs typeface="+mn-cs"/>
                  </a:rPr>
                  <a:t>Attended appointment /1000 GP Registered Pateints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83264896"/>
        <c:crosses val="max"/>
        <c:crossBetween val="between"/>
      </c:valAx>
      <c:catAx>
        <c:axId val="1083264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3260960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96672306382177E-2"/>
          <c:y val="0.15022791097074067"/>
          <c:w val="0.81689906634862541"/>
          <c:h val="0.65366995622911683"/>
        </c:manualLayout>
      </c:layout>
      <c:areaChart>
        <c:grouping val="standard"/>
        <c:varyColors val="0"/>
        <c:ser>
          <c:idx val="0"/>
          <c:order val="2"/>
          <c:tx>
            <c:strRef>
              <c:f>'D.2 GP_Consultation'!$AE$2</c:f>
              <c:strCache>
                <c:ptCount val="1"/>
                <c:pt idx="0">
                  <c:v>National lockdown period</c:v>
                </c:pt>
              </c:strCache>
            </c:strRef>
          </c:tx>
          <c:spPr>
            <a:solidFill>
              <a:schemeClr val="bg1">
                <a:lumMod val="95000"/>
                <a:alpha val="50000"/>
              </a:schemeClr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GP_Consultation'!$AE$3:$AE$26</c:f>
              <c:numCache>
                <c:formatCode>General</c:formatCode>
                <c:ptCount val="24"/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22">
                  <c:v>500</c:v>
                </c:pt>
                <c:pt idx="2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F4-4EF7-976C-614286E71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9477768"/>
        <c:axId val="1089477440"/>
      </c:areaChart>
      <c:lineChart>
        <c:grouping val="standard"/>
        <c:varyColors val="0"/>
        <c:ser>
          <c:idx val="2"/>
          <c:order val="1"/>
          <c:tx>
            <c:strRef>
              <c:f>'D.2 GP_Consultation'!$Y$2</c:f>
              <c:strCache>
                <c:ptCount val="1"/>
                <c:pt idx="0">
                  <c:v>Items /1000 GP Registered Patients</c:v>
                </c:pt>
              </c:strCache>
            </c:strRef>
          </c:tx>
          <c:spPr>
            <a:ln w="15875" cap="rnd">
              <a:solidFill>
                <a:srgbClr val="00B092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GP_Consultation'!$Y$3:$Y$26</c:f>
              <c:numCache>
                <c:formatCode>0</c:formatCode>
                <c:ptCount val="24"/>
                <c:pt idx="0">
                  <c:v>59.990734807122905</c:v>
                </c:pt>
                <c:pt idx="1">
                  <c:v>51.683541371670358</c:v>
                </c:pt>
                <c:pt idx="2">
                  <c:v>52.038519149229693</c:v>
                </c:pt>
                <c:pt idx="3">
                  <c:v>49.3067322142103</c:v>
                </c:pt>
                <c:pt idx="4">
                  <c:v>49.151994517620231</c:v>
                </c:pt>
                <c:pt idx="5">
                  <c:v>45.837800076758974</c:v>
                </c:pt>
                <c:pt idx="6">
                  <c:v>48.882514536721374</c:v>
                </c:pt>
                <c:pt idx="7">
                  <c:v>47.554463008821827</c:v>
                </c:pt>
                <c:pt idx="8">
                  <c:v>47.075126294185708</c:v>
                </c:pt>
                <c:pt idx="9">
                  <c:v>53.569999870298481</c:v>
                </c:pt>
                <c:pt idx="10">
                  <c:v>53.091238510956174</c:v>
                </c:pt>
                <c:pt idx="11">
                  <c:v>58.472816032265399</c:v>
                </c:pt>
                <c:pt idx="12">
                  <c:v>58.484377782980921</c:v>
                </c:pt>
                <c:pt idx="13">
                  <c:v>50.18734697537645</c:v>
                </c:pt>
                <c:pt idx="14">
                  <c:v>53.588280754900829</c:v>
                </c:pt>
                <c:pt idx="15">
                  <c:v>46.479559925064827</c:v>
                </c:pt>
                <c:pt idx="16">
                  <c:v>39.582229462977494</c:v>
                </c:pt>
                <c:pt idx="17">
                  <c:v>40.099157052531297</c:v>
                </c:pt>
                <c:pt idx="18">
                  <c:v>41.208734399946067</c:v>
                </c:pt>
                <c:pt idx="19">
                  <c:v>38.089171892793139</c:v>
                </c:pt>
                <c:pt idx="20">
                  <c:v>43.957615260680271</c:v>
                </c:pt>
                <c:pt idx="21">
                  <c:v>43.904068517721363</c:v>
                </c:pt>
                <c:pt idx="22">
                  <c:v>41.897126721254295</c:v>
                </c:pt>
                <c:pt idx="23">
                  <c:v>43.969854516213736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F4-4EF7-976C-614286E71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864480"/>
        <c:axId val="1003869728"/>
      </c:lineChart>
      <c:lineChart>
        <c:grouping val="standard"/>
        <c:varyColors val="0"/>
        <c:ser>
          <c:idx val="1"/>
          <c:order val="0"/>
          <c:tx>
            <c:strRef>
              <c:f>'D.2 GP_Consultation'!$X$2</c:f>
              <c:strCache>
                <c:ptCount val="1"/>
                <c:pt idx="0">
                  <c:v>Attended appointment /1000 GP Registered Patients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GP_Consultation'!$X$3:$X$26</c:f>
              <c:numCache>
                <c:formatCode>0</c:formatCode>
                <c:ptCount val="24"/>
                <c:pt idx="0">
                  <c:v>392.69379655374343</c:v>
                </c:pt>
                <c:pt idx="1">
                  <c:v>358.76442089001978</c:v>
                </c:pt>
                <c:pt idx="2">
                  <c:v>377.82972268022786</c:v>
                </c:pt>
                <c:pt idx="3">
                  <c:v>351.74712470712564</c:v>
                </c:pt>
                <c:pt idx="4">
                  <c:v>363.84380537229623</c:v>
                </c:pt>
                <c:pt idx="5">
                  <c:v>340.74981649864839</c:v>
                </c:pt>
                <c:pt idx="6">
                  <c:v>388.93652922047886</c:v>
                </c:pt>
                <c:pt idx="7">
                  <c:v>337.69421960427161</c:v>
                </c:pt>
                <c:pt idx="8">
                  <c:v>379.41714437457784</c:v>
                </c:pt>
                <c:pt idx="9">
                  <c:v>440.15273414506976</c:v>
                </c:pt>
                <c:pt idx="10">
                  <c:v>393.14987247578688</c:v>
                </c:pt>
                <c:pt idx="11">
                  <c:v>346.8195682675248</c:v>
                </c:pt>
                <c:pt idx="12">
                  <c:v>403.23985925448358</c:v>
                </c:pt>
                <c:pt idx="13">
                  <c:v>355.60684819906345</c:v>
                </c:pt>
                <c:pt idx="14">
                  <c:v>340.45251126903952</c:v>
                </c:pt>
                <c:pt idx="15">
                  <c:v>229.76229638439725</c:v>
                </c:pt>
                <c:pt idx="16">
                  <c:v>245.9466061490316</c:v>
                </c:pt>
                <c:pt idx="17">
                  <c:v>311.33657260146248</c:v>
                </c:pt>
                <c:pt idx="18">
                  <c:v>338.58671572590191</c:v>
                </c:pt>
                <c:pt idx="19">
                  <c:v>303.04306222488509</c:v>
                </c:pt>
                <c:pt idx="20">
                  <c:v>394.11128289754373</c:v>
                </c:pt>
                <c:pt idx="21">
                  <c:v>419.30085522949582</c:v>
                </c:pt>
                <c:pt idx="22">
                  <c:v>378.96153568834484</c:v>
                </c:pt>
                <c:pt idx="23">
                  <c:v>356.57328876906337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F4-4EF7-976C-614286E71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9477768"/>
        <c:axId val="1089477440"/>
      </c:lineChart>
      <c:catAx>
        <c:axId val="1003864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69728"/>
        <c:crosses val="autoZero"/>
        <c:auto val="1"/>
        <c:lblAlgn val="ctr"/>
        <c:lblOffset val="100"/>
        <c:noMultiLvlLbl val="0"/>
      </c:catAx>
      <c:valAx>
        <c:axId val="1003869728"/>
        <c:scaling>
          <c:orientation val="minMax"/>
          <c:max val="7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Items /1000 GP Registered Pateints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64480"/>
        <c:crosses val="autoZero"/>
        <c:crossBetween val="between"/>
      </c:valAx>
      <c:valAx>
        <c:axId val="1089477440"/>
        <c:scaling>
          <c:orientation val="minMax"/>
          <c:max val="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Attended appointment /1000 GP Registered Pateints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477768"/>
        <c:crosses val="max"/>
        <c:crossBetween val="between"/>
      </c:valAx>
      <c:catAx>
        <c:axId val="1089477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9477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86926945947E-2"/>
          <c:y val="2.4104851984475938E-2"/>
          <c:w val="0.89999989541556757"/>
          <c:h val="7.92223044089156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96672306382177E-2"/>
          <c:y val="0.17829684375861035"/>
          <c:w val="0.81689906634862541"/>
          <c:h val="0.61435442938702722"/>
        </c:manualLayout>
      </c:layout>
      <c:areaChart>
        <c:grouping val="standard"/>
        <c:varyColors val="0"/>
        <c:ser>
          <c:idx val="0"/>
          <c:order val="1"/>
          <c:tx>
            <c:strRef>
              <c:f>'D.2 GP_Consultation'!$AE$2</c:f>
              <c:strCache>
                <c:ptCount val="1"/>
                <c:pt idx="0">
                  <c:v>National lockdown period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GP_Consultation'!$AE$3:$AE$26</c:f>
              <c:numCache>
                <c:formatCode>General</c:formatCode>
                <c:ptCount val="24"/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22">
                  <c:v>500</c:v>
                </c:pt>
                <c:pt idx="2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82-4B07-AFA0-B51614610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9477768"/>
        <c:axId val="1089477440"/>
      </c:areaChart>
      <c:barChart>
        <c:barDir val="col"/>
        <c:grouping val="stacked"/>
        <c:varyColors val="0"/>
        <c:ser>
          <c:idx val="2"/>
          <c:order val="2"/>
          <c:tx>
            <c:strRef>
              <c:f>'D.2 GP_Consultation'!$S$2</c:f>
              <c:strCache>
                <c:ptCount val="1"/>
                <c:pt idx="0">
                  <c:v>Face-to-Face /1000 GP Registered Patients</c:v>
                </c:pt>
              </c:strCache>
            </c:strRef>
          </c:tx>
          <c:spPr>
            <a:pattFill prst="trellis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GP_Consultation'!$S$3:$S$26</c:f>
              <c:numCache>
                <c:formatCode>0</c:formatCode>
                <c:ptCount val="24"/>
                <c:pt idx="0">
                  <c:v>354.25407923204597</c:v>
                </c:pt>
                <c:pt idx="1">
                  <c:v>318.72567613575995</c:v>
                </c:pt>
                <c:pt idx="2">
                  <c:v>337.2244173487901</c:v>
                </c:pt>
                <c:pt idx="3">
                  <c:v>314.06085980075903</c:v>
                </c:pt>
                <c:pt idx="4">
                  <c:v>325.71172230683868</c:v>
                </c:pt>
                <c:pt idx="5">
                  <c:v>306.63164210494097</c:v>
                </c:pt>
                <c:pt idx="6">
                  <c:v>347.84046226214218</c:v>
                </c:pt>
                <c:pt idx="7">
                  <c:v>301.90832035592069</c:v>
                </c:pt>
                <c:pt idx="8">
                  <c:v>344.82216482952708</c:v>
                </c:pt>
                <c:pt idx="9">
                  <c:v>404.66064418718469</c:v>
                </c:pt>
                <c:pt idx="10">
                  <c:v>358.08499204291849</c:v>
                </c:pt>
                <c:pt idx="11">
                  <c:v>312.47268192516577</c:v>
                </c:pt>
                <c:pt idx="12">
                  <c:v>361.9189974812632</c:v>
                </c:pt>
                <c:pt idx="13">
                  <c:v>320.10437058057386</c:v>
                </c:pt>
                <c:pt idx="14">
                  <c:v>264.7654814696931</c:v>
                </c:pt>
                <c:pt idx="15">
                  <c:v>124.72219234151287</c:v>
                </c:pt>
                <c:pt idx="16">
                  <c:v>128.99936798392696</c:v>
                </c:pt>
                <c:pt idx="17">
                  <c:v>162.81476951104719</c:v>
                </c:pt>
                <c:pt idx="18">
                  <c:v>186.31075130916852</c:v>
                </c:pt>
                <c:pt idx="19">
                  <c:v>172.91631733106055</c:v>
                </c:pt>
                <c:pt idx="20">
                  <c:v>250.74204188059386</c:v>
                </c:pt>
                <c:pt idx="21">
                  <c:v>280.1959912786092</c:v>
                </c:pt>
                <c:pt idx="22">
                  <c:v>230.92015627884254</c:v>
                </c:pt>
                <c:pt idx="23">
                  <c:v>222.56044863846589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82-4B07-AFA0-B51614610612}"/>
            </c:ext>
          </c:extLst>
        </c:ser>
        <c:ser>
          <c:idx val="3"/>
          <c:order val="3"/>
          <c:tx>
            <c:strRef>
              <c:f>'D.2 GP_Consultation'!$T$2</c:f>
              <c:strCache>
                <c:ptCount val="1"/>
                <c:pt idx="0">
                  <c:v>Remote /1000 GP Registered Patients</c:v>
                </c:pt>
              </c:strCache>
            </c:strRef>
          </c:tx>
          <c:spPr>
            <a:pattFill prst="pct90">
              <a:fgClr>
                <a:schemeClr val="accent3"/>
              </a:fgClr>
              <a:bgClr>
                <a:schemeClr val="bg1"/>
              </a:bgClr>
            </a:patt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GP_Consultation'!$T$3:$T$26</c:f>
              <c:numCache>
                <c:formatCode>0</c:formatCode>
                <c:ptCount val="24"/>
                <c:pt idx="0">
                  <c:v>61.479770746231054</c:v>
                </c:pt>
                <c:pt idx="1">
                  <c:v>55.51368156257687</c:v>
                </c:pt>
                <c:pt idx="2">
                  <c:v>58.652557026052264</c:v>
                </c:pt>
                <c:pt idx="3">
                  <c:v>55.21277074391319</c:v>
                </c:pt>
                <c:pt idx="4">
                  <c:v>56.67852945170597</c:v>
                </c:pt>
                <c:pt idx="5">
                  <c:v>53.057341864789301</c:v>
                </c:pt>
                <c:pt idx="6">
                  <c:v>60.872376381915061</c:v>
                </c:pt>
                <c:pt idx="7">
                  <c:v>53.416116987287786</c:v>
                </c:pt>
                <c:pt idx="8">
                  <c:v>56.720185174977956</c:v>
                </c:pt>
                <c:pt idx="9">
                  <c:v>62.791515061231692</c:v>
                </c:pt>
                <c:pt idx="10">
                  <c:v>59.514603643409451</c:v>
                </c:pt>
                <c:pt idx="11">
                  <c:v>56.051951098022016</c:v>
                </c:pt>
                <c:pt idx="12">
                  <c:v>64.091272866289373</c:v>
                </c:pt>
                <c:pt idx="13">
                  <c:v>57.492899381096713</c:v>
                </c:pt>
                <c:pt idx="14">
                  <c:v>111.28651667842858</c:v>
                </c:pt>
                <c:pt idx="15">
                  <c:v>126.61383179653632</c:v>
                </c:pt>
                <c:pt idx="16">
                  <c:v>129.22587646435744</c:v>
                </c:pt>
                <c:pt idx="17">
                  <c:v>162.99993760282763</c:v>
                </c:pt>
                <c:pt idx="18">
                  <c:v>167.71479823546127</c:v>
                </c:pt>
                <c:pt idx="19">
                  <c:v>145.1288972096817</c:v>
                </c:pt>
                <c:pt idx="20">
                  <c:v>170.86443246185502</c:v>
                </c:pt>
                <c:pt idx="21">
                  <c:v>165.95107874149721</c:v>
                </c:pt>
                <c:pt idx="22">
                  <c:v>165.53584883703465</c:v>
                </c:pt>
                <c:pt idx="23">
                  <c:v>154.4567398331227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82-4B07-AFA0-B51614610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9477768"/>
        <c:axId val="1089477440"/>
      </c:barChart>
      <c:lineChart>
        <c:grouping val="standard"/>
        <c:varyColors val="0"/>
        <c:ser>
          <c:idx val="1"/>
          <c:order val="0"/>
          <c:tx>
            <c:strRef>
              <c:f>'D.2 GP_Consultation'!$Z$2</c:f>
              <c:strCache>
                <c:ptCount val="1"/>
                <c:pt idx="0">
                  <c:v>Items /1000 Attended appointments</c:v>
                </c:pt>
              </c:strCache>
            </c:strRef>
          </c:tx>
          <c:spPr>
            <a:ln w="15875" cap="rnd">
              <a:solidFill>
                <a:schemeClr val="tx2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GP_Consultation'!$Z$3:$Z$26</c:f>
              <c:numCache>
                <c:formatCode>0</c:formatCode>
                <c:ptCount val="24"/>
                <c:pt idx="0">
                  <c:v>152.76720776747149</c:v>
                </c:pt>
                <c:pt idx="1">
                  <c:v>144.05982968839069</c:v>
                </c:pt>
                <c:pt idx="2">
                  <c:v>137.73008322394989</c:v>
                </c:pt>
                <c:pt idx="3">
                  <c:v>140.17664609274189</c:v>
                </c:pt>
                <c:pt idx="4">
                  <c:v>135.09092031215536</c:v>
                </c:pt>
                <c:pt idx="5">
                  <c:v>134.52039548476407</c:v>
                </c:pt>
                <c:pt idx="6">
                  <c:v>125.68249795074155</c:v>
                </c:pt>
                <c:pt idx="7">
                  <c:v>140.82107494925057</c:v>
                </c:pt>
                <c:pt idx="8">
                  <c:v>124.07221706278776</c:v>
                </c:pt>
                <c:pt idx="9">
                  <c:v>121.70775213824381</c:v>
                </c:pt>
                <c:pt idx="10">
                  <c:v>135.04071151447701</c:v>
                </c:pt>
                <c:pt idx="11">
                  <c:v>168.59722282786953</c:v>
                </c:pt>
                <c:pt idx="12">
                  <c:v>145.03620225219746</c:v>
                </c:pt>
                <c:pt idx="13">
                  <c:v>141.13155365130174</c:v>
                </c:pt>
                <c:pt idx="14">
                  <c:v>157.40310023019092</c:v>
                </c:pt>
                <c:pt idx="15">
                  <c:v>202.29411290050624</c:v>
                </c:pt>
                <c:pt idx="16">
                  <c:v>160.93830316565786</c:v>
                </c:pt>
                <c:pt idx="17">
                  <c:v>128.7968089244101</c:v>
                </c:pt>
                <c:pt idx="18">
                  <c:v>121.70806616437372</c:v>
                </c:pt>
                <c:pt idx="19">
                  <c:v>125.68897506892127</c:v>
                </c:pt>
                <c:pt idx="20">
                  <c:v>111.53604874618074</c:v>
                </c:pt>
                <c:pt idx="21">
                  <c:v>104.70779625214779</c:v>
                </c:pt>
                <c:pt idx="22">
                  <c:v>110.55772888705565</c:v>
                </c:pt>
                <c:pt idx="23">
                  <c:v>123.31224996690946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82-4B07-AFA0-B51614610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071168"/>
        <c:axId val="869079368"/>
      </c:lineChart>
      <c:valAx>
        <c:axId val="1089477440"/>
        <c:scaling>
          <c:orientation val="minMax"/>
          <c:max val="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Attended appointment /1000 GP Registered Pateints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477768"/>
        <c:crosses val="max"/>
        <c:crossBetween val="between"/>
      </c:valAx>
      <c:catAx>
        <c:axId val="1089477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477440"/>
        <c:crosses val="autoZero"/>
        <c:auto val="1"/>
        <c:lblAlgn val="ctr"/>
        <c:lblOffset val="100"/>
        <c:noMultiLvlLbl val="0"/>
      </c:catAx>
      <c:valAx>
        <c:axId val="869079368"/>
        <c:scaling>
          <c:orientation val="minMax"/>
          <c:max val="2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Items /1000 Attended appointments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071168"/>
        <c:crosses val="autoZero"/>
        <c:crossBetween val="between"/>
      </c:valAx>
      <c:catAx>
        <c:axId val="869071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9079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86926945947E-2"/>
          <c:y val="2.4104851984475938E-2"/>
          <c:w val="0.86577111017159414"/>
          <c:h val="0.127480709075022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96672306382177E-2"/>
          <c:y val="0.15022791097074067"/>
          <c:w val="0.81689906634862541"/>
          <c:h val="0.65366995622911683"/>
        </c:manualLayout>
      </c:layout>
      <c:areaChart>
        <c:grouping val="standard"/>
        <c:varyColors val="0"/>
        <c:ser>
          <c:idx val="0"/>
          <c:order val="2"/>
          <c:tx>
            <c:strRef>
              <c:f>'D.2 GP_Consultation'!$AE$2</c:f>
              <c:strCache>
                <c:ptCount val="1"/>
                <c:pt idx="0">
                  <c:v>National lockdown period</c:v>
                </c:pt>
              </c:strCache>
            </c:strRef>
          </c:tx>
          <c:spPr>
            <a:solidFill>
              <a:schemeClr val="bg1">
                <a:lumMod val="95000"/>
                <a:alpha val="50000"/>
              </a:schemeClr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GP_Consultation'!$AE$3:$AE$26</c:f>
              <c:numCache>
                <c:formatCode>General</c:formatCode>
                <c:ptCount val="24"/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22">
                  <c:v>500</c:v>
                </c:pt>
                <c:pt idx="2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C3-43B2-B2D8-50AC55D1E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9477768"/>
        <c:axId val="1089477440"/>
      </c:areaChart>
      <c:lineChart>
        <c:grouping val="standard"/>
        <c:varyColors val="0"/>
        <c:ser>
          <c:idx val="2"/>
          <c:order val="1"/>
          <c:tx>
            <c:strRef>
              <c:f>'D.2 GP_Consultation'!$AB$2</c:f>
              <c:strCache>
                <c:ptCount val="1"/>
                <c:pt idx="0">
                  <c:v>Items /1000 GP Registered Patients per day</c:v>
                </c:pt>
              </c:strCache>
            </c:strRef>
          </c:tx>
          <c:spPr>
            <a:ln w="15875" cap="rnd">
              <a:solidFill>
                <a:srgbClr val="00B092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GP_Consultation'!$AB$3:$AB$26</c:f>
              <c:numCache>
                <c:formatCode>0.0</c:formatCode>
                <c:ptCount val="24"/>
                <c:pt idx="0">
                  <c:v>1.9351849937781582</c:v>
                </c:pt>
                <c:pt idx="1">
                  <c:v>1.8458407632739413</c:v>
                </c:pt>
                <c:pt idx="2">
                  <c:v>1.6786619080396674</c:v>
                </c:pt>
                <c:pt idx="3">
                  <c:v>1.6435577404736768</c:v>
                </c:pt>
                <c:pt idx="4">
                  <c:v>1.5855482102458138</c:v>
                </c:pt>
                <c:pt idx="5">
                  <c:v>1.5279266692252991</c:v>
                </c:pt>
                <c:pt idx="6">
                  <c:v>1.5768553076361733</c:v>
                </c:pt>
                <c:pt idx="7">
                  <c:v>1.5340149357684461</c:v>
                </c:pt>
                <c:pt idx="8">
                  <c:v>1.5691708764728569</c:v>
                </c:pt>
                <c:pt idx="9">
                  <c:v>1.7280645119451123</c:v>
                </c:pt>
                <c:pt idx="10">
                  <c:v>1.7697079503652058</c:v>
                </c:pt>
                <c:pt idx="11">
                  <c:v>1.8862198720085612</c:v>
                </c:pt>
                <c:pt idx="12">
                  <c:v>1.8865928317090619</c:v>
                </c:pt>
                <c:pt idx="13">
                  <c:v>1.7305981715647052</c:v>
                </c:pt>
                <c:pt idx="14">
                  <c:v>1.7286542179000268</c:v>
                </c:pt>
                <c:pt idx="15">
                  <c:v>1.5493186641688275</c:v>
                </c:pt>
                <c:pt idx="16">
                  <c:v>1.2768461117089513</c:v>
                </c:pt>
                <c:pt idx="17">
                  <c:v>1.3366385684177098</c:v>
                </c:pt>
                <c:pt idx="18">
                  <c:v>1.329314012901486</c:v>
                </c:pt>
                <c:pt idx="19">
                  <c:v>1.2286829642836496</c:v>
                </c:pt>
                <c:pt idx="20">
                  <c:v>1.4652538420226757</c:v>
                </c:pt>
                <c:pt idx="21">
                  <c:v>1.4162602747652053</c:v>
                </c:pt>
                <c:pt idx="22">
                  <c:v>1.3965708907084766</c:v>
                </c:pt>
                <c:pt idx="23">
                  <c:v>1.4183824037488302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C3-43B2-B2D8-50AC55D1E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864480"/>
        <c:axId val="1003869728"/>
      </c:lineChart>
      <c:lineChart>
        <c:grouping val="standard"/>
        <c:varyColors val="0"/>
        <c:ser>
          <c:idx val="1"/>
          <c:order val="0"/>
          <c:tx>
            <c:strRef>
              <c:f>'D.2 GP_Consultation'!$AA$2</c:f>
              <c:strCache>
                <c:ptCount val="1"/>
                <c:pt idx="0">
                  <c:v>Attended appointment /1000 GP Registered Patients per day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GP_Consultation'!$AA$3:$AA$26</c:f>
              <c:numCache>
                <c:formatCode>0</c:formatCode>
                <c:ptCount val="24"/>
                <c:pt idx="0">
                  <c:v>12.667541824314304</c:v>
                </c:pt>
                <c:pt idx="1">
                  <c:v>12.813015031786421</c:v>
                </c:pt>
                <c:pt idx="2">
                  <c:v>12.188055570329931</c:v>
                </c:pt>
                <c:pt idx="3">
                  <c:v>11.724904156904188</c:v>
                </c:pt>
                <c:pt idx="4">
                  <c:v>11.736896947493427</c:v>
                </c:pt>
                <c:pt idx="5">
                  <c:v>11.358327216621612</c:v>
                </c:pt>
                <c:pt idx="6">
                  <c:v>12.546339652273511</c:v>
                </c:pt>
                <c:pt idx="7">
                  <c:v>10.893361922718439</c:v>
                </c:pt>
                <c:pt idx="8">
                  <c:v>12.647238145819262</c:v>
                </c:pt>
                <c:pt idx="9">
                  <c:v>14.19847529500225</c:v>
                </c:pt>
                <c:pt idx="10">
                  <c:v>13.104995749192897</c:v>
                </c:pt>
                <c:pt idx="11">
                  <c:v>11.187728008629833</c:v>
                </c:pt>
                <c:pt idx="12">
                  <c:v>13.007737395305922</c:v>
                </c:pt>
                <c:pt idx="13">
                  <c:v>12.262305110312532</c:v>
                </c:pt>
                <c:pt idx="14">
                  <c:v>10.982339073194824</c:v>
                </c:pt>
                <c:pt idx="15">
                  <c:v>7.6587432128132411</c:v>
                </c:pt>
                <c:pt idx="16">
                  <c:v>7.9337614886784387</c:v>
                </c:pt>
                <c:pt idx="17">
                  <c:v>10.377885753382083</c:v>
                </c:pt>
                <c:pt idx="18">
                  <c:v>10.922152120190384</c:v>
                </c:pt>
                <c:pt idx="19">
                  <c:v>9.7755826524156486</c:v>
                </c:pt>
                <c:pt idx="20">
                  <c:v>13.137042763251458</c:v>
                </c:pt>
                <c:pt idx="21">
                  <c:v>13.525834039661156</c:v>
                </c:pt>
                <c:pt idx="22">
                  <c:v>12.632051189611495</c:v>
                </c:pt>
                <c:pt idx="23">
                  <c:v>11.502364153840754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C3-43B2-B2D8-50AC55D1E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9477768"/>
        <c:axId val="1089477440"/>
      </c:lineChart>
      <c:catAx>
        <c:axId val="1003864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69728"/>
        <c:crosses val="autoZero"/>
        <c:auto val="1"/>
        <c:lblAlgn val="ctr"/>
        <c:lblOffset val="100"/>
        <c:noMultiLvlLbl val="0"/>
      </c:catAx>
      <c:valAx>
        <c:axId val="1003869728"/>
        <c:scaling>
          <c:orientation val="minMax"/>
          <c:max val="3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Items /1000 GP Registered </a:t>
                </a:r>
              </a:p>
              <a:p>
                <a:pPr>
                  <a:defRPr/>
                </a:pPr>
                <a:r>
                  <a:rPr lang="en-GB"/>
                  <a:t>Pateints per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64480"/>
        <c:crosses val="autoZero"/>
        <c:crossBetween val="between"/>
      </c:valAx>
      <c:valAx>
        <c:axId val="1089477440"/>
        <c:scaling>
          <c:orientation val="minMax"/>
          <c:max val="2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Attended appointment /1000 GP Registered Pateints per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477768"/>
        <c:crosses val="max"/>
        <c:crossBetween val="between"/>
      </c:valAx>
      <c:catAx>
        <c:axId val="1089477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9477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1.9665535228736011E-2"/>
          <c:w val="1"/>
          <c:h val="9.692079950583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96672306382177E-2"/>
          <c:y val="0.17829684375861035"/>
          <c:w val="0.81689906634862541"/>
          <c:h val="0.61435442938702722"/>
        </c:manualLayout>
      </c:layout>
      <c:areaChart>
        <c:grouping val="standard"/>
        <c:varyColors val="0"/>
        <c:ser>
          <c:idx val="0"/>
          <c:order val="1"/>
          <c:tx>
            <c:strRef>
              <c:f>'D.2 GP_Consultation'!$AE$2</c:f>
              <c:strCache>
                <c:ptCount val="1"/>
                <c:pt idx="0">
                  <c:v>National lockdown period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GP_Consultation'!$AE$3:$AE$26</c:f>
              <c:numCache>
                <c:formatCode>General</c:formatCode>
                <c:ptCount val="24"/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22">
                  <c:v>500</c:v>
                </c:pt>
                <c:pt idx="2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1C-4415-9411-AEB56C647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9477768"/>
        <c:axId val="1089477440"/>
      </c:areaChart>
      <c:barChart>
        <c:barDir val="col"/>
        <c:grouping val="stacked"/>
        <c:varyColors val="0"/>
        <c:ser>
          <c:idx val="2"/>
          <c:order val="2"/>
          <c:tx>
            <c:strRef>
              <c:f>'D.2 GP_Consultation'!$AC$2</c:f>
              <c:strCache>
                <c:ptCount val="1"/>
                <c:pt idx="0">
                  <c:v>Face-to-Face /1000 GP Registered Patients per day</c:v>
                </c:pt>
              </c:strCache>
            </c:strRef>
          </c:tx>
          <c:spPr>
            <a:pattFill prst="trellis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GP_Consultation'!$AC$3:$AC$26</c:f>
              <c:numCache>
                <c:formatCode>0.0</c:formatCode>
                <c:ptCount val="24"/>
                <c:pt idx="0">
                  <c:v>11.427550942969225</c:v>
                </c:pt>
                <c:pt idx="1">
                  <c:v>11.383059861991427</c:v>
                </c:pt>
                <c:pt idx="2">
                  <c:v>10.878207011251293</c:v>
                </c:pt>
                <c:pt idx="3">
                  <c:v>10.468695326691968</c:v>
                </c:pt>
                <c:pt idx="4">
                  <c:v>10.506829751833505</c:v>
                </c:pt>
                <c:pt idx="5">
                  <c:v>10.221054736831366</c:v>
                </c:pt>
                <c:pt idx="6">
                  <c:v>11.220660072972329</c:v>
                </c:pt>
                <c:pt idx="7">
                  <c:v>9.7389780759974425</c:v>
                </c:pt>
                <c:pt idx="8">
                  <c:v>11.494072160984237</c:v>
                </c:pt>
                <c:pt idx="9">
                  <c:v>13.053569167328538</c:v>
                </c:pt>
                <c:pt idx="10">
                  <c:v>11.936166401430617</c:v>
                </c:pt>
                <c:pt idx="11">
                  <c:v>10.079763933069863</c:v>
                </c:pt>
                <c:pt idx="12">
                  <c:v>11.67480637036333</c:v>
                </c:pt>
                <c:pt idx="13">
                  <c:v>11.038081744157719</c:v>
                </c:pt>
                <c:pt idx="14">
                  <c:v>8.5408219828933252</c:v>
                </c:pt>
                <c:pt idx="15">
                  <c:v>4.1574064113837625</c:v>
                </c:pt>
                <c:pt idx="16">
                  <c:v>4.1612699349653859</c:v>
                </c:pt>
                <c:pt idx="17">
                  <c:v>5.427158983701573</c:v>
                </c:pt>
                <c:pt idx="18">
                  <c:v>6.0100242357796301</c:v>
                </c:pt>
                <c:pt idx="19">
                  <c:v>5.5779457203567917</c:v>
                </c:pt>
                <c:pt idx="20">
                  <c:v>8.3580680626864616</c:v>
                </c:pt>
                <c:pt idx="21">
                  <c:v>9.0385803638261031</c:v>
                </c:pt>
                <c:pt idx="22">
                  <c:v>7.6973385426280849</c:v>
                </c:pt>
                <c:pt idx="23">
                  <c:v>7.1793693109182541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1C-4415-9411-AEB56C6470C7}"/>
            </c:ext>
          </c:extLst>
        </c:ser>
        <c:ser>
          <c:idx val="3"/>
          <c:order val="3"/>
          <c:tx>
            <c:strRef>
              <c:f>'D.2 GP_Consultation'!$AD$2</c:f>
              <c:strCache>
                <c:ptCount val="1"/>
                <c:pt idx="0">
                  <c:v>Remote /1000 GP Registered Patients per day</c:v>
                </c:pt>
              </c:strCache>
            </c:strRef>
          </c:tx>
          <c:spPr>
            <a:pattFill prst="pct90">
              <a:fgClr>
                <a:schemeClr val="accent3"/>
              </a:fgClr>
              <a:bgClr>
                <a:schemeClr val="bg1"/>
              </a:bgClr>
            </a:patt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GP_Consultation'!$AD$3:$AD$26</c:f>
              <c:numCache>
                <c:formatCode>0.0</c:formatCode>
                <c:ptCount val="24"/>
                <c:pt idx="0">
                  <c:v>1.9832184111687436</c:v>
                </c:pt>
                <c:pt idx="1">
                  <c:v>1.9826314843777453</c:v>
                </c:pt>
                <c:pt idx="2">
                  <c:v>1.8920179685823311</c:v>
                </c:pt>
                <c:pt idx="3">
                  <c:v>1.8404256914637729</c:v>
                </c:pt>
                <c:pt idx="4">
                  <c:v>1.8283396597324506</c:v>
                </c:pt>
                <c:pt idx="5">
                  <c:v>1.7685780621596434</c:v>
                </c:pt>
                <c:pt idx="6">
                  <c:v>1.9636250445779051</c:v>
                </c:pt>
                <c:pt idx="7">
                  <c:v>1.7231005479770254</c:v>
                </c:pt>
                <c:pt idx="8">
                  <c:v>1.890672839165932</c:v>
                </c:pt>
                <c:pt idx="9">
                  <c:v>2.0255327439106998</c:v>
                </c:pt>
                <c:pt idx="10">
                  <c:v>1.9838201214469817</c:v>
                </c:pt>
                <c:pt idx="11">
                  <c:v>1.8081274547749038</c:v>
                </c:pt>
                <c:pt idx="12">
                  <c:v>2.0674604150415927</c:v>
                </c:pt>
                <c:pt idx="13">
                  <c:v>1.9825137717619556</c:v>
                </c:pt>
                <c:pt idx="14">
                  <c:v>3.5898876347880186</c:v>
                </c:pt>
                <c:pt idx="15">
                  <c:v>4.2204610598845438</c:v>
                </c:pt>
                <c:pt idx="16">
                  <c:v>4.1685766601405625</c:v>
                </c:pt>
                <c:pt idx="17">
                  <c:v>5.4333312534275873</c:v>
                </c:pt>
                <c:pt idx="18">
                  <c:v>5.4101547817890729</c:v>
                </c:pt>
                <c:pt idx="19">
                  <c:v>4.681577329344571</c:v>
                </c:pt>
                <c:pt idx="20">
                  <c:v>5.6954810820618338</c:v>
                </c:pt>
                <c:pt idx="21">
                  <c:v>5.3532606045644267</c:v>
                </c:pt>
                <c:pt idx="22">
                  <c:v>5.517861627901155</c:v>
                </c:pt>
                <c:pt idx="23">
                  <c:v>4.9824754784878289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1C-4415-9411-AEB56C647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9477768"/>
        <c:axId val="1089477440"/>
      </c:barChart>
      <c:lineChart>
        <c:grouping val="standard"/>
        <c:varyColors val="0"/>
        <c:ser>
          <c:idx val="1"/>
          <c:order val="0"/>
          <c:tx>
            <c:strRef>
              <c:f>'D.2 GP_Consultation'!$Z$2</c:f>
              <c:strCache>
                <c:ptCount val="1"/>
                <c:pt idx="0">
                  <c:v>Items /1000 Attended appointments</c:v>
                </c:pt>
              </c:strCache>
            </c:strRef>
          </c:tx>
          <c:spPr>
            <a:ln w="15875" cap="rnd">
              <a:solidFill>
                <a:schemeClr val="tx2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GP_Consultation'!$Z$3:$Z$26</c:f>
              <c:numCache>
                <c:formatCode>0</c:formatCode>
                <c:ptCount val="24"/>
                <c:pt idx="0">
                  <c:v>152.76720776747149</c:v>
                </c:pt>
                <c:pt idx="1">
                  <c:v>144.05982968839069</c:v>
                </c:pt>
                <c:pt idx="2">
                  <c:v>137.73008322394989</c:v>
                </c:pt>
                <c:pt idx="3">
                  <c:v>140.17664609274189</c:v>
                </c:pt>
                <c:pt idx="4">
                  <c:v>135.09092031215536</c:v>
                </c:pt>
                <c:pt idx="5">
                  <c:v>134.52039548476407</c:v>
                </c:pt>
                <c:pt idx="6">
                  <c:v>125.68249795074155</c:v>
                </c:pt>
                <c:pt idx="7">
                  <c:v>140.82107494925057</c:v>
                </c:pt>
                <c:pt idx="8">
                  <c:v>124.07221706278776</c:v>
                </c:pt>
                <c:pt idx="9">
                  <c:v>121.70775213824381</c:v>
                </c:pt>
                <c:pt idx="10">
                  <c:v>135.04071151447701</c:v>
                </c:pt>
                <c:pt idx="11">
                  <c:v>168.59722282786953</c:v>
                </c:pt>
                <c:pt idx="12">
                  <c:v>145.03620225219746</c:v>
                </c:pt>
                <c:pt idx="13">
                  <c:v>141.13155365130174</c:v>
                </c:pt>
                <c:pt idx="14">
                  <c:v>157.40310023019092</c:v>
                </c:pt>
                <c:pt idx="15">
                  <c:v>202.29411290050624</c:v>
                </c:pt>
                <c:pt idx="16">
                  <c:v>160.93830316565786</c:v>
                </c:pt>
                <c:pt idx="17">
                  <c:v>128.7968089244101</c:v>
                </c:pt>
                <c:pt idx="18">
                  <c:v>121.70806616437372</c:v>
                </c:pt>
                <c:pt idx="19">
                  <c:v>125.68897506892127</c:v>
                </c:pt>
                <c:pt idx="20">
                  <c:v>111.53604874618074</c:v>
                </c:pt>
                <c:pt idx="21">
                  <c:v>104.70779625214779</c:v>
                </c:pt>
                <c:pt idx="22">
                  <c:v>110.55772888705565</c:v>
                </c:pt>
                <c:pt idx="23">
                  <c:v>123.31224996690946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C-4415-9411-AEB56C647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071168"/>
        <c:axId val="869079368"/>
      </c:lineChart>
      <c:valAx>
        <c:axId val="1089477440"/>
        <c:scaling>
          <c:orientation val="minMax"/>
          <c:max val="18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Attended appointment /1000 GP Registered Pateints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477768"/>
        <c:crosses val="max"/>
        <c:crossBetween val="between"/>
      </c:valAx>
      <c:catAx>
        <c:axId val="1089477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477440"/>
        <c:crosses val="autoZero"/>
        <c:auto val="1"/>
        <c:lblAlgn val="ctr"/>
        <c:lblOffset val="100"/>
        <c:noMultiLvlLbl val="0"/>
      </c:catAx>
      <c:valAx>
        <c:axId val="869079368"/>
        <c:scaling>
          <c:orientation val="minMax"/>
          <c:max val="2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Items /1000 Attended appointments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071168"/>
        <c:crosses val="autoZero"/>
        <c:crossBetween val="between"/>
      </c:valAx>
      <c:catAx>
        <c:axId val="869071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9079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86926945947E-2"/>
          <c:y val="2.4104851984475938E-2"/>
          <c:w val="0.86577111017159414"/>
          <c:h val="0.127480709075022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96672306382177E-2"/>
          <c:y val="0.15022791097074067"/>
          <c:w val="0.81689906634862541"/>
          <c:h val="0.65366995622911683"/>
        </c:manualLayout>
      </c:layout>
      <c:areaChart>
        <c:grouping val="standard"/>
        <c:varyColors val="0"/>
        <c:ser>
          <c:idx val="0"/>
          <c:order val="2"/>
          <c:tx>
            <c:strRef>
              <c:f>'D.2 GP_Consultation'!$AE$2</c:f>
              <c:strCache>
                <c:ptCount val="1"/>
                <c:pt idx="0">
                  <c:v>National lockdown period</c:v>
                </c:pt>
              </c:strCache>
            </c:strRef>
          </c:tx>
          <c:spPr>
            <a:solidFill>
              <a:schemeClr val="bg1">
                <a:lumMod val="95000"/>
                <a:alpha val="50000"/>
              </a:schemeClr>
            </a:solidFill>
            <a:ln w="9525" cap="flat" cmpd="sng" algn="ctr">
              <a:noFill/>
              <a:round/>
            </a:ln>
            <a:effectLst>
              <a:outerShdw dist="20000" dir="5400000" rotWithShape="0">
                <a:srgbClr val="000000">
                  <a:alpha val="38000"/>
                </a:srgbClr>
              </a:outerShdw>
            </a:effectLst>
          </c:spP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GP_Consultation'!$AE$3:$AE$26</c:f>
              <c:numCache>
                <c:formatCode>General</c:formatCode>
                <c:ptCount val="24"/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22">
                  <c:v>500</c:v>
                </c:pt>
                <c:pt idx="2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E-4429-8611-1AD82BECB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9477768"/>
        <c:axId val="1089477440"/>
      </c:areaChart>
      <c:lineChart>
        <c:grouping val="standard"/>
        <c:varyColors val="0"/>
        <c:ser>
          <c:idx val="2"/>
          <c:order val="1"/>
          <c:tx>
            <c:strRef>
              <c:f>'D.2 GP_Consultation'!$AB$2</c:f>
              <c:strCache>
                <c:ptCount val="1"/>
                <c:pt idx="0">
                  <c:v>Items /1000 GP Registered Patients per day</c:v>
                </c:pt>
              </c:strCache>
            </c:strRef>
          </c:tx>
          <c:spPr>
            <a:ln w="15875" cap="rnd">
              <a:solidFill>
                <a:srgbClr val="FF7F32"/>
              </a:solidFill>
              <a:round/>
            </a:ln>
            <a:effectLst/>
          </c:spPr>
          <c:marker>
            <c:symbol val="none"/>
          </c:marke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GP_Consultation'!$AB$3:$AB$26</c:f>
              <c:numCache>
                <c:formatCode>0.0</c:formatCode>
                <c:ptCount val="24"/>
                <c:pt idx="0">
                  <c:v>1.9351849937781582</c:v>
                </c:pt>
                <c:pt idx="1">
                  <c:v>1.8458407632739413</c:v>
                </c:pt>
                <c:pt idx="2">
                  <c:v>1.6786619080396674</c:v>
                </c:pt>
                <c:pt idx="3">
                  <c:v>1.6435577404736768</c:v>
                </c:pt>
                <c:pt idx="4">
                  <c:v>1.5855482102458138</c:v>
                </c:pt>
                <c:pt idx="5">
                  <c:v>1.5279266692252991</c:v>
                </c:pt>
                <c:pt idx="6">
                  <c:v>1.5768553076361733</c:v>
                </c:pt>
                <c:pt idx="7">
                  <c:v>1.5340149357684461</c:v>
                </c:pt>
                <c:pt idx="8">
                  <c:v>1.5691708764728569</c:v>
                </c:pt>
                <c:pt idx="9">
                  <c:v>1.7280645119451123</c:v>
                </c:pt>
                <c:pt idx="10">
                  <c:v>1.7697079503652058</c:v>
                </c:pt>
                <c:pt idx="11">
                  <c:v>1.8862198720085612</c:v>
                </c:pt>
                <c:pt idx="12">
                  <c:v>1.8865928317090619</c:v>
                </c:pt>
                <c:pt idx="13">
                  <c:v>1.7305981715647052</c:v>
                </c:pt>
                <c:pt idx="14">
                  <c:v>1.7286542179000268</c:v>
                </c:pt>
                <c:pt idx="15">
                  <c:v>1.5493186641688275</c:v>
                </c:pt>
                <c:pt idx="16">
                  <c:v>1.2768461117089513</c:v>
                </c:pt>
                <c:pt idx="17">
                  <c:v>1.3366385684177098</c:v>
                </c:pt>
                <c:pt idx="18">
                  <c:v>1.329314012901486</c:v>
                </c:pt>
                <c:pt idx="19">
                  <c:v>1.2286829642836496</c:v>
                </c:pt>
                <c:pt idx="20">
                  <c:v>1.4652538420226757</c:v>
                </c:pt>
                <c:pt idx="21">
                  <c:v>1.4162602747652053</c:v>
                </c:pt>
                <c:pt idx="22">
                  <c:v>1.3965708907084766</c:v>
                </c:pt>
                <c:pt idx="23">
                  <c:v>1.4183824037488302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FE-4429-8611-1AD82BECB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864480"/>
        <c:axId val="1003869728"/>
      </c:lineChart>
      <c:lineChart>
        <c:grouping val="standard"/>
        <c:varyColors val="0"/>
        <c:ser>
          <c:idx val="1"/>
          <c:order val="0"/>
          <c:tx>
            <c:strRef>
              <c:f>'D.2 GP_Consultation'!$AA$2</c:f>
              <c:strCache>
                <c:ptCount val="1"/>
                <c:pt idx="0">
                  <c:v>Attended appointment /1000 GP Registered Patients per day</c:v>
                </c:pt>
              </c:strCache>
            </c:strRef>
          </c:tx>
          <c:spPr>
            <a:ln w="19050" cap="rnd">
              <a:solidFill>
                <a:srgbClr val="582C83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GP_Consultation'!$AA$3:$AA$26</c:f>
              <c:numCache>
                <c:formatCode>0</c:formatCode>
                <c:ptCount val="24"/>
                <c:pt idx="0">
                  <c:v>12.667541824314304</c:v>
                </c:pt>
                <c:pt idx="1">
                  <c:v>12.813015031786421</c:v>
                </c:pt>
                <c:pt idx="2">
                  <c:v>12.188055570329931</c:v>
                </c:pt>
                <c:pt idx="3">
                  <c:v>11.724904156904188</c:v>
                </c:pt>
                <c:pt idx="4">
                  <c:v>11.736896947493427</c:v>
                </c:pt>
                <c:pt idx="5">
                  <c:v>11.358327216621612</c:v>
                </c:pt>
                <c:pt idx="6">
                  <c:v>12.546339652273511</c:v>
                </c:pt>
                <c:pt idx="7">
                  <c:v>10.893361922718439</c:v>
                </c:pt>
                <c:pt idx="8">
                  <c:v>12.647238145819262</c:v>
                </c:pt>
                <c:pt idx="9">
                  <c:v>14.19847529500225</c:v>
                </c:pt>
                <c:pt idx="10">
                  <c:v>13.104995749192897</c:v>
                </c:pt>
                <c:pt idx="11">
                  <c:v>11.187728008629833</c:v>
                </c:pt>
                <c:pt idx="12">
                  <c:v>13.007737395305922</c:v>
                </c:pt>
                <c:pt idx="13">
                  <c:v>12.262305110312532</c:v>
                </c:pt>
                <c:pt idx="14">
                  <c:v>10.982339073194824</c:v>
                </c:pt>
                <c:pt idx="15">
                  <c:v>7.6587432128132411</c:v>
                </c:pt>
                <c:pt idx="16">
                  <c:v>7.9337614886784387</c:v>
                </c:pt>
                <c:pt idx="17">
                  <c:v>10.377885753382083</c:v>
                </c:pt>
                <c:pt idx="18">
                  <c:v>10.922152120190384</c:v>
                </c:pt>
                <c:pt idx="19">
                  <c:v>9.7755826524156486</c:v>
                </c:pt>
                <c:pt idx="20">
                  <c:v>13.137042763251458</c:v>
                </c:pt>
                <c:pt idx="21">
                  <c:v>13.525834039661156</c:v>
                </c:pt>
                <c:pt idx="22">
                  <c:v>12.632051189611495</c:v>
                </c:pt>
                <c:pt idx="23">
                  <c:v>11.502364153840754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FE-4429-8611-1AD82BECB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9477768"/>
        <c:axId val="1089477440"/>
      </c:lineChart>
      <c:catAx>
        <c:axId val="1003864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69728"/>
        <c:crosses val="autoZero"/>
        <c:auto val="1"/>
        <c:lblAlgn val="ctr"/>
        <c:lblOffset val="100"/>
        <c:noMultiLvlLbl val="0"/>
      </c:catAx>
      <c:valAx>
        <c:axId val="1003869728"/>
        <c:scaling>
          <c:orientation val="minMax"/>
          <c:max val="3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Items /1000 GP Registered </a:t>
                </a:r>
              </a:p>
              <a:p>
                <a:pPr>
                  <a:defRPr/>
                </a:pPr>
                <a:r>
                  <a:rPr lang="en-GB"/>
                  <a:t>Pateints per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64480"/>
        <c:crosses val="autoZero"/>
        <c:crossBetween val="between"/>
      </c:valAx>
      <c:valAx>
        <c:axId val="1089477440"/>
        <c:scaling>
          <c:orientation val="minMax"/>
          <c:max val="2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Attended appointment /1000 GP Registered Pateints per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477768"/>
        <c:crosses val="max"/>
        <c:crossBetween val="between"/>
      </c:valAx>
      <c:catAx>
        <c:axId val="1089477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9477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1.9665535228736011E-2"/>
          <c:w val="1"/>
          <c:h val="9.692079950583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576374488447358E-2"/>
          <c:y val="1.9897076058458484E-2"/>
          <c:w val="0.94176631865160676"/>
          <c:h val="0.728219545376426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'A.2 Group_setting'!$C$3</c:f>
              <c:strCache>
                <c:ptCount val="1"/>
                <c:pt idx="0">
                  <c:v>General Practice</c:v>
                </c:pt>
              </c:strCache>
            </c:strRef>
          </c:tx>
          <c:spPr>
            <a:solidFill>
              <a:srgbClr val="FF7F32"/>
            </a:solidFill>
            <a:ln>
              <a:solidFill>
                <a:srgbClr val="FF7F32"/>
              </a:solidFill>
            </a:ln>
            <a:effectLst/>
          </c:spPr>
          <c:invertIfNegative val="0"/>
          <c:cat>
            <c:multiLvlStrRef>
              <c:f>'A.2 Group_setting'!$A$4:$B$73</c:f>
              <c:multiLvlStrCache>
                <c:ptCount val="70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  <c:pt idx="45">
                    <c:v>2016</c:v>
                  </c:pt>
                  <c:pt idx="46">
                    <c:v>2017</c:v>
                  </c:pt>
                  <c:pt idx="47">
                    <c:v>2018</c:v>
                  </c:pt>
                  <c:pt idx="48">
                    <c:v>2019</c:v>
                  </c:pt>
                  <c:pt idx="49">
                    <c:v>2020</c:v>
                  </c:pt>
                  <c:pt idx="50">
                    <c:v>2016</c:v>
                  </c:pt>
                  <c:pt idx="51">
                    <c:v>2017</c:v>
                  </c:pt>
                  <c:pt idx="52">
                    <c:v>2018</c:v>
                  </c:pt>
                  <c:pt idx="53">
                    <c:v>2019</c:v>
                  </c:pt>
                  <c:pt idx="54">
                    <c:v>2020</c:v>
                  </c:pt>
                  <c:pt idx="55">
                    <c:v>2016</c:v>
                  </c:pt>
                  <c:pt idx="56">
                    <c:v>2017</c:v>
                  </c:pt>
                  <c:pt idx="57">
                    <c:v>2018</c:v>
                  </c:pt>
                  <c:pt idx="58">
                    <c:v>2019</c:v>
                  </c:pt>
                  <c:pt idx="59">
                    <c:v>2020</c:v>
                  </c:pt>
                  <c:pt idx="60">
                    <c:v>2016</c:v>
                  </c:pt>
                  <c:pt idx="61">
                    <c:v>2017</c:v>
                  </c:pt>
                  <c:pt idx="62">
                    <c:v>2018</c:v>
                  </c:pt>
                  <c:pt idx="63">
                    <c:v>2019</c:v>
                  </c:pt>
                  <c:pt idx="64">
                    <c:v>2020</c:v>
                  </c:pt>
                  <c:pt idx="65">
                    <c:v>2016</c:v>
                  </c:pt>
                  <c:pt idx="66">
                    <c:v>2017</c:v>
                  </c:pt>
                  <c:pt idx="67">
                    <c:v>2018</c:v>
                  </c:pt>
                  <c:pt idx="68">
                    <c:v>2019</c:v>
                  </c:pt>
                  <c:pt idx="69">
                    <c:v>2020</c:v>
                  </c:pt>
                </c:lvl>
                <c:lvl>
                  <c:pt idx="0">
                    <c:v>Penicillins (excluding inhibitors)</c:v>
                  </c:pt>
                  <c:pt idx="5">
                    <c:v>Penicillins (inhibitor combinations only)</c:v>
                  </c:pt>
                  <c:pt idx="10">
                    <c:v>First and second-generations cephalosporins</c:v>
                  </c:pt>
                  <c:pt idx="15">
                    <c:v>Third, fourth and fifth-generations cephalosporins</c:v>
                  </c:pt>
                  <c:pt idx="20">
                    <c:v>Carabapenems</c:v>
                  </c:pt>
                  <c:pt idx="25">
                    <c:v>Tetracyclines</c:v>
                  </c:pt>
                  <c:pt idx="30">
                    <c:v>Macrolides, Lincosamides and Streptogramins</c:v>
                  </c:pt>
                  <c:pt idx="35">
                    <c:v>Sulfonamides and Trimethoprim</c:v>
                  </c:pt>
                  <c:pt idx="40">
                    <c:v>Quinolone antibacterials</c:v>
                  </c:pt>
                  <c:pt idx="45">
                    <c:v>Anti-Clostridioides difficile agents (A07AA09 and A07AA12)</c:v>
                  </c:pt>
                  <c:pt idx="50">
                    <c:v>Oral Metronidazole (P01AB01)</c:v>
                  </c:pt>
                  <c:pt idx="55">
                    <c:v>Other antibacterials</c:v>
                  </c:pt>
                  <c:pt idx="60">
                    <c:v>Aminoglycosides</c:v>
                  </c:pt>
                  <c:pt idx="65">
                    <c:v>Amphenicols</c:v>
                  </c:pt>
                </c:lvl>
              </c:multiLvlStrCache>
            </c:multiLvlStrRef>
          </c:cat>
          <c:val>
            <c:numRef>
              <c:f>'A.2 Group_setting'!$C$4:$C$73</c:f>
              <c:numCache>
                <c:formatCode>0.000</c:formatCode>
                <c:ptCount val="70"/>
                <c:pt idx="0">
                  <c:v>4.5412214169547029</c:v>
                </c:pt>
                <c:pt idx="1">
                  <c:v>4.3582211113755092</c:v>
                </c:pt>
                <c:pt idx="2">
                  <c:v>4.1558591728590191</c:v>
                </c:pt>
                <c:pt idx="3">
                  <c:v>3.9867131418522064</c:v>
                </c:pt>
                <c:pt idx="4">
                  <c:v>3.2543780342312543</c:v>
                </c:pt>
                <c:pt idx="5">
                  <c:v>0.47703417537103954</c:v>
                </c:pt>
                <c:pt idx="6">
                  <c:v>0.44826746957587815</c:v>
                </c:pt>
                <c:pt idx="7">
                  <c:v>0.42127215004607432</c:v>
                </c:pt>
                <c:pt idx="8">
                  <c:v>0.39135873110706321</c:v>
                </c:pt>
                <c:pt idx="9">
                  <c:v>0.38930524690927815</c:v>
                </c:pt>
                <c:pt idx="10">
                  <c:v>0.1876497223527398</c:v>
                </c:pt>
                <c:pt idx="11">
                  <c:v>0.17306757733098799</c:v>
                </c:pt>
                <c:pt idx="12">
                  <c:v>0.15907167603188688</c:v>
                </c:pt>
                <c:pt idx="13">
                  <c:v>0.15340629452076726</c:v>
                </c:pt>
                <c:pt idx="14">
                  <c:v>0.16284340254116936</c:v>
                </c:pt>
                <c:pt idx="15">
                  <c:v>1.53363339316126E-3</c:v>
                </c:pt>
                <c:pt idx="16">
                  <c:v>1.2381739730367158E-3</c:v>
                </c:pt>
                <c:pt idx="17">
                  <c:v>9.7043188330303565E-4</c:v>
                </c:pt>
                <c:pt idx="18">
                  <c:v>8.1184771715925308E-4</c:v>
                </c:pt>
                <c:pt idx="19">
                  <c:v>7.0307036566452652E-4</c:v>
                </c:pt>
                <c:pt idx="20">
                  <c:v>2.3606347374993675E-4</c:v>
                </c:pt>
                <c:pt idx="21">
                  <c:v>1.6596934300849853E-4</c:v>
                </c:pt>
                <c:pt idx="22">
                  <c:v>1.3310890330142655E-4</c:v>
                </c:pt>
                <c:pt idx="23">
                  <c:v>1.0199194804982881E-4</c:v>
                </c:pt>
                <c:pt idx="24">
                  <c:v>1.3513314022794987E-4</c:v>
                </c:pt>
                <c:pt idx="25">
                  <c:v>4.2622656402279944</c:v>
                </c:pt>
                <c:pt idx="26">
                  <c:v>4.1813222130966707</c:v>
                </c:pt>
                <c:pt idx="27">
                  <c:v>4.0432149719731374</c:v>
                </c:pt>
                <c:pt idx="28">
                  <c:v>4.0821031031214474</c:v>
                </c:pt>
                <c:pt idx="29">
                  <c:v>3.814725336374325</c:v>
                </c:pt>
                <c:pt idx="30">
                  <c:v>2.5195124127460327</c:v>
                </c:pt>
                <c:pt idx="31">
                  <c:v>2.4091700044776205</c:v>
                </c:pt>
                <c:pt idx="32">
                  <c:v>2.2180292450304364</c:v>
                </c:pt>
                <c:pt idx="33">
                  <c:v>2.1102229347635397</c:v>
                </c:pt>
                <c:pt idx="34">
                  <c:v>1.855608212708201</c:v>
                </c:pt>
                <c:pt idx="35">
                  <c:v>1.0047779486751436</c:v>
                </c:pt>
                <c:pt idx="36">
                  <c:v>0.81867684949902653</c:v>
                </c:pt>
                <c:pt idx="37">
                  <c:v>0.62822858280499272</c:v>
                </c:pt>
                <c:pt idx="38">
                  <c:v>0.55741981533012885</c:v>
                </c:pt>
                <c:pt idx="39">
                  <c:v>0.54750297438756768</c:v>
                </c:pt>
                <c:pt idx="40">
                  <c:v>0.29243379229731747</c:v>
                </c:pt>
                <c:pt idx="41">
                  <c:v>0.29023480544235802</c:v>
                </c:pt>
                <c:pt idx="42">
                  <c:v>0.29359332956186845</c:v>
                </c:pt>
                <c:pt idx="43">
                  <c:v>0.25654868652868323</c:v>
                </c:pt>
                <c:pt idx="44">
                  <c:v>0.24888947343892776</c:v>
                </c:pt>
                <c:pt idx="45">
                  <c:v>7.7818404660945362E-4</c:v>
                </c:pt>
                <c:pt idx="46">
                  <c:v>7.5555944065941461E-4</c:v>
                </c:pt>
                <c:pt idx="47">
                  <c:v>7.6551252610723708E-4</c:v>
                </c:pt>
                <c:pt idx="48">
                  <c:v>7.2724227318410328E-4</c:v>
                </c:pt>
                <c:pt idx="49">
                  <c:v>9.8669746376534029E-4</c:v>
                </c:pt>
                <c:pt idx="50">
                  <c:v>0.1169447105332857</c:v>
                </c:pt>
                <c:pt idx="51">
                  <c:v>0.10865543613420237</c:v>
                </c:pt>
                <c:pt idx="52">
                  <c:v>0.10012125224896584</c:v>
                </c:pt>
                <c:pt idx="53">
                  <c:v>9.5429156216881417E-2</c:v>
                </c:pt>
                <c:pt idx="54">
                  <c:v>9.0516489236482922E-2</c:v>
                </c:pt>
                <c:pt idx="55">
                  <c:v>0.92963166624332683</c:v>
                </c:pt>
                <c:pt idx="56">
                  <c:v>1.0618177535275715</c:v>
                </c:pt>
                <c:pt idx="57">
                  <c:v>1.1813076397528119</c:v>
                </c:pt>
                <c:pt idx="58">
                  <c:v>1.2151078418636105</c:v>
                </c:pt>
                <c:pt idx="59">
                  <c:v>1.2802100746950891</c:v>
                </c:pt>
                <c:pt idx="60">
                  <c:v>8.376842678816665E-3</c:v>
                </c:pt>
                <c:pt idx="61">
                  <c:v>6.2236781111684181E-3</c:v>
                </c:pt>
                <c:pt idx="62">
                  <c:v>5.0725080969393765E-3</c:v>
                </c:pt>
                <c:pt idx="63">
                  <c:v>4.9004419031994928E-3</c:v>
                </c:pt>
                <c:pt idx="64">
                  <c:v>4.3111224012468696E-3</c:v>
                </c:pt>
                <c:pt idx="65">
                  <c:v>4.6895652847211977E-5</c:v>
                </c:pt>
                <c:pt idx="66">
                  <c:v>2.9904015612203239E-5</c:v>
                </c:pt>
                <c:pt idx="67">
                  <c:v>3.0878591594785121E-5</c:v>
                </c:pt>
                <c:pt idx="68">
                  <c:v>2.5471639176544159E-5</c:v>
                </c:pt>
                <c:pt idx="69">
                  <c:v>2.0249395031868289E-5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4-4408-AA40-0828FA8D388E}"/>
            </c:ext>
          </c:extLst>
        </c:ser>
        <c:ser>
          <c:idx val="3"/>
          <c:order val="1"/>
          <c:tx>
            <c:strRef>
              <c:f>'A.2 Group_setting'!$F$3</c:f>
              <c:strCache>
                <c:ptCount val="1"/>
                <c:pt idx="0">
                  <c:v>Hospital Inpatient</c:v>
                </c:pt>
              </c:strCache>
            </c:strRef>
          </c:tx>
          <c:spPr>
            <a:pattFill prst="pct90">
              <a:fgClr>
                <a:srgbClr val="00A5DF"/>
              </a:fgClr>
              <a:bgClr>
                <a:schemeClr val="bg1"/>
              </a:bgClr>
            </a:pattFill>
            <a:ln>
              <a:solidFill>
                <a:srgbClr val="00A5DF"/>
              </a:solidFill>
            </a:ln>
            <a:effectLst/>
          </c:spPr>
          <c:invertIfNegative val="0"/>
          <c:cat>
            <c:multiLvlStrRef>
              <c:f>'A.2 Group_setting'!$A$4:$B$73</c:f>
              <c:multiLvlStrCache>
                <c:ptCount val="70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  <c:pt idx="45">
                    <c:v>2016</c:v>
                  </c:pt>
                  <c:pt idx="46">
                    <c:v>2017</c:v>
                  </c:pt>
                  <c:pt idx="47">
                    <c:v>2018</c:v>
                  </c:pt>
                  <c:pt idx="48">
                    <c:v>2019</c:v>
                  </c:pt>
                  <c:pt idx="49">
                    <c:v>2020</c:v>
                  </c:pt>
                  <c:pt idx="50">
                    <c:v>2016</c:v>
                  </c:pt>
                  <c:pt idx="51">
                    <c:v>2017</c:v>
                  </c:pt>
                  <c:pt idx="52">
                    <c:v>2018</c:v>
                  </c:pt>
                  <c:pt idx="53">
                    <c:v>2019</c:v>
                  </c:pt>
                  <c:pt idx="54">
                    <c:v>2020</c:v>
                  </c:pt>
                  <c:pt idx="55">
                    <c:v>2016</c:v>
                  </c:pt>
                  <c:pt idx="56">
                    <c:v>2017</c:v>
                  </c:pt>
                  <c:pt idx="57">
                    <c:v>2018</c:v>
                  </c:pt>
                  <c:pt idx="58">
                    <c:v>2019</c:v>
                  </c:pt>
                  <c:pt idx="59">
                    <c:v>2020</c:v>
                  </c:pt>
                  <c:pt idx="60">
                    <c:v>2016</c:v>
                  </c:pt>
                  <c:pt idx="61">
                    <c:v>2017</c:v>
                  </c:pt>
                  <c:pt idx="62">
                    <c:v>2018</c:v>
                  </c:pt>
                  <c:pt idx="63">
                    <c:v>2019</c:v>
                  </c:pt>
                  <c:pt idx="64">
                    <c:v>2020</c:v>
                  </c:pt>
                  <c:pt idx="65">
                    <c:v>2016</c:v>
                  </c:pt>
                  <c:pt idx="66">
                    <c:v>2017</c:v>
                  </c:pt>
                  <c:pt idx="67">
                    <c:v>2018</c:v>
                  </c:pt>
                  <c:pt idx="68">
                    <c:v>2019</c:v>
                  </c:pt>
                  <c:pt idx="69">
                    <c:v>2020</c:v>
                  </c:pt>
                </c:lvl>
                <c:lvl>
                  <c:pt idx="0">
                    <c:v>Penicillins (excluding inhibitors)</c:v>
                  </c:pt>
                  <c:pt idx="5">
                    <c:v>Penicillins (inhibitor combinations only)</c:v>
                  </c:pt>
                  <c:pt idx="10">
                    <c:v>First and second-generations cephalosporins</c:v>
                  </c:pt>
                  <c:pt idx="15">
                    <c:v>Third, fourth and fifth-generations cephalosporins</c:v>
                  </c:pt>
                  <c:pt idx="20">
                    <c:v>Carabapenems</c:v>
                  </c:pt>
                  <c:pt idx="25">
                    <c:v>Tetracyclines</c:v>
                  </c:pt>
                  <c:pt idx="30">
                    <c:v>Macrolides, Lincosamides and Streptogramins</c:v>
                  </c:pt>
                  <c:pt idx="35">
                    <c:v>Sulfonamides and Trimethoprim</c:v>
                  </c:pt>
                  <c:pt idx="40">
                    <c:v>Quinolone antibacterials</c:v>
                  </c:pt>
                  <c:pt idx="45">
                    <c:v>Anti-Clostridioides difficile agents (A07AA09 and A07AA12)</c:v>
                  </c:pt>
                  <c:pt idx="50">
                    <c:v>Oral Metronidazole (P01AB01)</c:v>
                  </c:pt>
                  <c:pt idx="55">
                    <c:v>Other antibacterials</c:v>
                  </c:pt>
                  <c:pt idx="60">
                    <c:v>Aminoglycosides</c:v>
                  </c:pt>
                  <c:pt idx="65">
                    <c:v>Amphenicols</c:v>
                  </c:pt>
                </c:lvl>
              </c:multiLvlStrCache>
            </c:multiLvlStrRef>
          </c:cat>
          <c:val>
            <c:numRef>
              <c:f>'A.2 Group_setting'!$F$4:$F$73</c:f>
              <c:numCache>
                <c:formatCode>0.000</c:formatCode>
                <c:ptCount val="70"/>
                <c:pt idx="0">
                  <c:v>0.59224904002738921</c:v>
                </c:pt>
                <c:pt idx="1">
                  <c:v>0.60143730500696502</c:v>
                </c:pt>
                <c:pt idx="2">
                  <c:v>0.61568334201480956</c:v>
                </c:pt>
                <c:pt idx="3">
                  <c:v>0.6199945195743215</c:v>
                </c:pt>
                <c:pt idx="4">
                  <c:v>0.47855981642465806</c:v>
                </c:pt>
                <c:pt idx="5">
                  <c:v>0.42005321951478436</c:v>
                </c:pt>
                <c:pt idx="6">
                  <c:v>0.40577503302988083</c:v>
                </c:pt>
                <c:pt idx="7">
                  <c:v>0.44940059472381211</c:v>
                </c:pt>
                <c:pt idx="8">
                  <c:v>0.47193157545870257</c:v>
                </c:pt>
                <c:pt idx="9">
                  <c:v>0.42464784906859898</c:v>
                </c:pt>
                <c:pt idx="10">
                  <c:v>4.879731402085466E-2</c:v>
                </c:pt>
                <c:pt idx="11">
                  <c:v>5.3825911749630195E-2</c:v>
                </c:pt>
                <c:pt idx="12">
                  <c:v>5.4405191598481117E-2</c:v>
                </c:pt>
                <c:pt idx="13">
                  <c:v>5.4663010171040805E-2</c:v>
                </c:pt>
                <c:pt idx="14">
                  <c:v>4.7749494709578316E-2</c:v>
                </c:pt>
                <c:pt idx="15">
                  <c:v>4.8357327207568711E-2</c:v>
                </c:pt>
                <c:pt idx="16">
                  <c:v>5.8474764696124677E-2</c:v>
                </c:pt>
                <c:pt idx="17">
                  <c:v>6.3636640632621214E-2</c:v>
                </c:pt>
                <c:pt idx="18">
                  <c:v>6.4392966114388384E-2</c:v>
                </c:pt>
                <c:pt idx="19">
                  <c:v>5.8769326577992373E-2</c:v>
                </c:pt>
                <c:pt idx="20">
                  <c:v>4.7498494719565798E-2</c:v>
                </c:pt>
                <c:pt idx="21">
                  <c:v>4.7747936240966737E-2</c:v>
                </c:pt>
                <c:pt idx="22">
                  <c:v>4.4500420573719168E-2</c:v>
                </c:pt>
                <c:pt idx="23">
                  <c:v>4.4744209174652383E-2</c:v>
                </c:pt>
                <c:pt idx="24">
                  <c:v>3.9282166029760646E-2</c:v>
                </c:pt>
                <c:pt idx="25">
                  <c:v>0.19992047591522244</c:v>
                </c:pt>
                <c:pt idx="26">
                  <c:v>0.21092164117919232</c:v>
                </c:pt>
                <c:pt idx="27">
                  <c:v>0.24099233447934676</c:v>
                </c:pt>
                <c:pt idx="28">
                  <c:v>0.28554374002109029</c:v>
                </c:pt>
                <c:pt idx="29">
                  <c:v>0.25777503298756166</c:v>
                </c:pt>
                <c:pt idx="30">
                  <c:v>0.28972916867827614</c:v>
                </c:pt>
                <c:pt idx="31">
                  <c:v>0.2859373374634997</c:v>
                </c:pt>
                <c:pt idx="32">
                  <c:v>0.28943296771554206</c:v>
                </c:pt>
                <c:pt idx="33">
                  <c:v>0.27173463165061973</c:v>
                </c:pt>
                <c:pt idx="34">
                  <c:v>0.23049422336371328</c:v>
                </c:pt>
                <c:pt idx="35">
                  <c:v>9.7629930533931208E-2</c:v>
                </c:pt>
                <c:pt idx="36">
                  <c:v>8.7976172204370595E-2</c:v>
                </c:pt>
                <c:pt idx="37">
                  <c:v>8.5317424682778586E-2</c:v>
                </c:pt>
                <c:pt idx="38">
                  <c:v>8.5528611362150286E-2</c:v>
                </c:pt>
                <c:pt idx="39">
                  <c:v>8.52038138283292E-2</c:v>
                </c:pt>
                <c:pt idx="40">
                  <c:v>9.354365633914638E-2</c:v>
                </c:pt>
                <c:pt idx="41">
                  <c:v>0.10448820528158687</c:v>
                </c:pt>
                <c:pt idx="42">
                  <c:v>0.12237934323059152</c:v>
                </c:pt>
                <c:pt idx="43">
                  <c:v>0.12357961749318812</c:v>
                </c:pt>
                <c:pt idx="44">
                  <c:v>0.11127024493069948</c:v>
                </c:pt>
                <c:pt idx="45">
                  <c:v>1.8302394256082266E-3</c:v>
                </c:pt>
                <c:pt idx="46">
                  <c:v>1.8687264727699215E-3</c:v>
                </c:pt>
                <c:pt idx="47">
                  <c:v>2.0796801702900325E-3</c:v>
                </c:pt>
                <c:pt idx="48">
                  <c:v>2.3466353053969158E-3</c:v>
                </c:pt>
                <c:pt idx="49">
                  <c:v>2.394531890576479E-3</c:v>
                </c:pt>
                <c:pt idx="50">
                  <c:v>5.2781946655964473E-2</c:v>
                </c:pt>
                <c:pt idx="51">
                  <c:v>5.1739930516387922E-2</c:v>
                </c:pt>
                <c:pt idx="52">
                  <c:v>5.2393368481841174E-2</c:v>
                </c:pt>
                <c:pt idx="53">
                  <c:v>5.3566183144500457E-2</c:v>
                </c:pt>
                <c:pt idx="54">
                  <c:v>4.5589034298963327E-2</c:v>
                </c:pt>
                <c:pt idx="55">
                  <c:v>0.1846046077999714</c:v>
                </c:pt>
                <c:pt idx="56">
                  <c:v>0.20221362018307837</c:v>
                </c:pt>
                <c:pt idx="57">
                  <c:v>0.2165777296913432</c:v>
                </c:pt>
                <c:pt idx="58">
                  <c:v>0.22499362347311741</c:v>
                </c:pt>
                <c:pt idx="59">
                  <c:v>0.19683092460708457</c:v>
                </c:pt>
                <c:pt idx="60">
                  <c:v>8.4385147777941788E-2</c:v>
                </c:pt>
                <c:pt idx="61">
                  <c:v>8.8538071697494142E-2</c:v>
                </c:pt>
                <c:pt idx="62">
                  <c:v>8.9874087168314826E-2</c:v>
                </c:pt>
                <c:pt idx="63">
                  <c:v>9.0854471953953603E-2</c:v>
                </c:pt>
                <c:pt idx="64">
                  <c:v>7.2690984449891027E-2</c:v>
                </c:pt>
                <c:pt idx="65">
                  <c:v>1.5844924299059926E-3</c:v>
                </c:pt>
                <c:pt idx="66">
                  <c:v>1.5755831961570266E-3</c:v>
                </c:pt>
                <c:pt idx="67">
                  <c:v>8.7903641616726702E-4</c:v>
                </c:pt>
                <c:pt idx="68">
                  <c:v>8.2147743151139707E-4</c:v>
                </c:pt>
                <c:pt idx="69">
                  <c:v>6.186349760959331E-4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E4-4408-AA40-0828FA8D388E}"/>
            </c:ext>
          </c:extLst>
        </c:ser>
        <c:ser>
          <c:idx val="4"/>
          <c:order val="2"/>
          <c:tx>
            <c:strRef>
              <c:f>'A.2 Group_setting'!$G$3</c:f>
              <c:strCache>
                <c:ptCount val="1"/>
                <c:pt idx="0">
                  <c:v>Hospital Outpatient</c:v>
                </c:pt>
              </c:strCache>
            </c:strRef>
          </c:tx>
          <c:spPr>
            <a:pattFill prst="lgCheck">
              <a:fgClr>
                <a:srgbClr val="00A5DF"/>
              </a:fgClr>
              <a:bgClr>
                <a:schemeClr val="bg1"/>
              </a:bgClr>
            </a:pattFill>
            <a:ln>
              <a:solidFill>
                <a:srgbClr val="00A5DF"/>
              </a:solidFill>
            </a:ln>
            <a:effectLst/>
          </c:spPr>
          <c:invertIfNegative val="0"/>
          <c:cat>
            <c:multiLvlStrRef>
              <c:f>'A.2 Group_setting'!$A$4:$B$73</c:f>
              <c:multiLvlStrCache>
                <c:ptCount val="70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  <c:pt idx="45">
                    <c:v>2016</c:v>
                  </c:pt>
                  <c:pt idx="46">
                    <c:v>2017</c:v>
                  </c:pt>
                  <c:pt idx="47">
                    <c:v>2018</c:v>
                  </c:pt>
                  <c:pt idx="48">
                    <c:v>2019</c:v>
                  </c:pt>
                  <c:pt idx="49">
                    <c:v>2020</c:v>
                  </c:pt>
                  <c:pt idx="50">
                    <c:v>2016</c:v>
                  </c:pt>
                  <c:pt idx="51">
                    <c:v>2017</c:v>
                  </c:pt>
                  <c:pt idx="52">
                    <c:v>2018</c:v>
                  </c:pt>
                  <c:pt idx="53">
                    <c:v>2019</c:v>
                  </c:pt>
                  <c:pt idx="54">
                    <c:v>2020</c:v>
                  </c:pt>
                  <c:pt idx="55">
                    <c:v>2016</c:v>
                  </c:pt>
                  <c:pt idx="56">
                    <c:v>2017</c:v>
                  </c:pt>
                  <c:pt idx="57">
                    <c:v>2018</c:v>
                  </c:pt>
                  <c:pt idx="58">
                    <c:v>2019</c:v>
                  </c:pt>
                  <c:pt idx="59">
                    <c:v>2020</c:v>
                  </c:pt>
                  <c:pt idx="60">
                    <c:v>2016</c:v>
                  </c:pt>
                  <c:pt idx="61">
                    <c:v>2017</c:v>
                  </c:pt>
                  <c:pt idx="62">
                    <c:v>2018</c:v>
                  </c:pt>
                  <c:pt idx="63">
                    <c:v>2019</c:v>
                  </c:pt>
                  <c:pt idx="64">
                    <c:v>2020</c:v>
                  </c:pt>
                  <c:pt idx="65">
                    <c:v>2016</c:v>
                  </c:pt>
                  <c:pt idx="66">
                    <c:v>2017</c:v>
                  </c:pt>
                  <c:pt idx="67">
                    <c:v>2018</c:v>
                  </c:pt>
                  <c:pt idx="68">
                    <c:v>2019</c:v>
                  </c:pt>
                  <c:pt idx="69">
                    <c:v>2020</c:v>
                  </c:pt>
                </c:lvl>
                <c:lvl>
                  <c:pt idx="0">
                    <c:v>Penicillins (excluding inhibitors)</c:v>
                  </c:pt>
                  <c:pt idx="5">
                    <c:v>Penicillins (inhibitor combinations only)</c:v>
                  </c:pt>
                  <c:pt idx="10">
                    <c:v>First and second-generations cephalosporins</c:v>
                  </c:pt>
                  <c:pt idx="15">
                    <c:v>Third, fourth and fifth-generations cephalosporins</c:v>
                  </c:pt>
                  <c:pt idx="20">
                    <c:v>Carabapenems</c:v>
                  </c:pt>
                  <c:pt idx="25">
                    <c:v>Tetracyclines</c:v>
                  </c:pt>
                  <c:pt idx="30">
                    <c:v>Macrolides, Lincosamides and Streptogramins</c:v>
                  </c:pt>
                  <c:pt idx="35">
                    <c:v>Sulfonamides and Trimethoprim</c:v>
                  </c:pt>
                  <c:pt idx="40">
                    <c:v>Quinolone antibacterials</c:v>
                  </c:pt>
                  <c:pt idx="45">
                    <c:v>Anti-Clostridioides difficile agents (A07AA09 and A07AA12)</c:v>
                  </c:pt>
                  <c:pt idx="50">
                    <c:v>Oral Metronidazole (P01AB01)</c:v>
                  </c:pt>
                  <c:pt idx="55">
                    <c:v>Other antibacterials</c:v>
                  </c:pt>
                  <c:pt idx="60">
                    <c:v>Aminoglycosides</c:v>
                  </c:pt>
                  <c:pt idx="65">
                    <c:v>Amphenicols</c:v>
                  </c:pt>
                </c:lvl>
              </c:multiLvlStrCache>
            </c:multiLvlStrRef>
          </c:cat>
          <c:val>
            <c:numRef>
              <c:f>'A.2 Group_setting'!$G$4:$G$73</c:f>
              <c:numCache>
                <c:formatCode>0.000</c:formatCode>
                <c:ptCount val="70"/>
                <c:pt idx="0">
                  <c:v>0.29880564069270382</c:v>
                </c:pt>
                <c:pt idx="1">
                  <c:v>0.28566624210797553</c:v>
                </c:pt>
                <c:pt idx="2">
                  <c:v>0.2791470970227401</c:v>
                </c:pt>
                <c:pt idx="3">
                  <c:v>0.27622758869114872</c:v>
                </c:pt>
                <c:pt idx="4">
                  <c:v>0.19990641501707307</c:v>
                </c:pt>
                <c:pt idx="5">
                  <c:v>0.20873925683857364</c:v>
                </c:pt>
                <c:pt idx="6">
                  <c:v>0.20717231348716858</c:v>
                </c:pt>
                <c:pt idx="7">
                  <c:v>0.20458963634779526</c:v>
                </c:pt>
                <c:pt idx="8">
                  <c:v>0.19886092223722684</c:v>
                </c:pt>
                <c:pt idx="9">
                  <c:v>0.14406866549371866</c:v>
                </c:pt>
                <c:pt idx="10">
                  <c:v>2.1596536962219914E-2</c:v>
                </c:pt>
                <c:pt idx="11">
                  <c:v>2.1771406670520799E-2</c:v>
                </c:pt>
                <c:pt idx="12">
                  <c:v>2.1893860201470716E-2</c:v>
                </c:pt>
                <c:pt idx="13">
                  <c:v>2.0969262225475016E-2</c:v>
                </c:pt>
                <c:pt idx="14">
                  <c:v>1.6513568010115581E-2</c:v>
                </c:pt>
                <c:pt idx="15">
                  <c:v>1.3121553877532621E-2</c:v>
                </c:pt>
                <c:pt idx="16">
                  <c:v>1.4393469049329699E-2</c:v>
                </c:pt>
                <c:pt idx="17">
                  <c:v>1.4276658823160988E-2</c:v>
                </c:pt>
                <c:pt idx="18">
                  <c:v>1.3086311038656637E-2</c:v>
                </c:pt>
                <c:pt idx="19">
                  <c:v>1.0347286156434835E-2</c:v>
                </c:pt>
                <c:pt idx="20">
                  <c:v>8.4632804505559989E-3</c:v>
                </c:pt>
                <c:pt idx="21">
                  <c:v>8.1602480617748441E-3</c:v>
                </c:pt>
                <c:pt idx="22">
                  <c:v>7.409554818423203E-3</c:v>
                </c:pt>
                <c:pt idx="23">
                  <c:v>6.7333694944764488E-3</c:v>
                </c:pt>
                <c:pt idx="24">
                  <c:v>5.5316392251834046E-3</c:v>
                </c:pt>
                <c:pt idx="25">
                  <c:v>0.22236693519264161</c:v>
                </c:pt>
                <c:pt idx="26">
                  <c:v>0.23421167450307934</c:v>
                </c:pt>
                <c:pt idx="27">
                  <c:v>0.24713950049589073</c:v>
                </c:pt>
                <c:pt idx="28">
                  <c:v>0.28301321314448202</c:v>
                </c:pt>
                <c:pt idx="29">
                  <c:v>0.19201706680756558</c:v>
                </c:pt>
                <c:pt idx="30">
                  <c:v>0.23341049575542483</c:v>
                </c:pt>
                <c:pt idx="31">
                  <c:v>0.22649889105334109</c:v>
                </c:pt>
                <c:pt idx="32">
                  <c:v>0.20797103395241445</c:v>
                </c:pt>
                <c:pt idx="33">
                  <c:v>0.19202685296786032</c:v>
                </c:pt>
                <c:pt idx="34">
                  <c:v>0.13063130925477484</c:v>
                </c:pt>
                <c:pt idx="35">
                  <c:v>0.11444743796735524</c:v>
                </c:pt>
                <c:pt idx="36">
                  <c:v>0.10809934364599871</c:v>
                </c:pt>
                <c:pt idx="37">
                  <c:v>0.10809654489440845</c:v>
                </c:pt>
                <c:pt idx="38">
                  <c:v>0.10995208563341663</c:v>
                </c:pt>
                <c:pt idx="39">
                  <c:v>9.6018240822943746E-2</c:v>
                </c:pt>
                <c:pt idx="40">
                  <c:v>0.12315191590776764</c:v>
                </c:pt>
                <c:pt idx="41">
                  <c:v>0.12241380709104277</c:v>
                </c:pt>
                <c:pt idx="42">
                  <c:v>0.12647127688716575</c:v>
                </c:pt>
                <c:pt idx="43">
                  <c:v>0.11405281409454815</c:v>
                </c:pt>
                <c:pt idx="44">
                  <c:v>8.6877455516848667E-2</c:v>
                </c:pt>
                <c:pt idx="45">
                  <c:v>1.1279868542199978E-3</c:v>
                </c:pt>
                <c:pt idx="46">
                  <c:v>1.2127154260461737E-3</c:v>
                </c:pt>
                <c:pt idx="47">
                  <c:v>1.1726093725492603E-3</c:v>
                </c:pt>
                <c:pt idx="48">
                  <c:v>1.1868562460919385E-3</c:v>
                </c:pt>
                <c:pt idx="49">
                  <c:v>9.9830437626202695E-4</c:v>
                </c:pt>
                <c:pt idx="50">
                  <c:v>4.4337897206773391E-2</c:v>
                </c:pt>
                <c:pt idx="51">
                  <c:v>4.3711841261702133E-2</c:v>
                </c:pt>
                <c:pt idx="52">
                  <c:v>4.003858027838092E-2</c:v>
                </c:pt>
                <c:pt idx="53">
                  <c:v>3.8549698393065768E-2</c:v>
                </c:pt>
                <c:pt idx="54">
                  <c:v>2.6913743055648531E-2</c:v>
                </c:pt>
                <c:pt idx="55">
                  <c:v>7.1382539218507901E-2</c:v>
                </c:pt>
                <c:pt idx="56">
                  <c:v>7.9205070845505918E-2</c:v>
                </c:pt>
                <c:pt idx="57">
                  <c:v>8.4181243313989934E-2</c:v>
                </c:pt>
                <c:pt idx="58">
                  <c:v>8.7948997580936064E-2</c:v>
                </c:pt>
                <c:pt idx="59">
                  <c:v>6.9894597942338627E-2</c:v>
                </c:pt>
                <c:pt idx="60">
                  <c:v>2.6631025691728104E-2</c:v>
                </c:pt>
                <c:pt idx="61">
                  <c:v>3.040241179103631E-2</c:v>
                </c:pt>
                <c:pt idx="62">
                  <c:v>3.2697131276469449E-2</c:v>
                </c:pt>
                <c:pt idx="63">
                  <c:v>3.1341996482089907E-2</c:v>
                </c:pt>
                <c:pt idx="64">
                  <c:v>2.8465911884223982E-2</c:v>
                </c:pt>
                <c:pt idx="65">
                  <c:v>2.5058931394639217E-4</c:v>
                </c:pt>
                <c:pt idx="66">
                  <c:v>2.0340310310373866E-4</c:v>
                </c:pt>
                <c:pt idx="67">
                  <c:v>1.8915338641711799E-4</c:v>
                </c:pt>
                <c:pt idx="68">
                  <c:v>1.7955398223534758E-4</c:v>
                </c:pt>
                <c:pt idx="69">
                  <c:v>1.2338776480547153E-4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E4-4408-AA40-0828FA8D388E}"/>
            </c:ext>
          </c:extLst>
        </c:ser>
        <c:ser>
          <c:idx val="2"/>
          <c:order val="3"/>
          <c:tx>
            <c:strRef>
              <c:f>'A.2 Group_setting'!$E$3</c:f>
              <c:strCache>
                <c:ptCount val="1"/>
                <c:pt idx="0">
                  <c:v>Dentist</c:v>
                </c:pt>
              </c:strCache>
            </c:strRef>
          </c:tx>
          <c:spPr>
            <a:pattFill prst="pct50">
              <a:fgClr>
                <a:srgbClr val="FF7F32"/>
              </a:fgClr>
              <a:bgClr>
                <a:schemeClr val="bg1"/>
              </a:bgClr>
            </a:pattFill>
            <a:ln>
              <a:solidFill>
                <a:srgbClr val="FF7F32"/>
              </a:solidFill>
            </a:ln>
            <a:effectLst/>
          </c:spPr>
          <c:invertIfNegative val="0"/>
          <c:cat>
            <c:multiLvlStrRef>
              <c:f>'A.2 Group_setting'!$A$4:$B$73</c:f>
              <c:multiLvlStrCache>
                <c:ptCount val="70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  <c:pt idx="45">
                    <c:v>2016</c:v>
                  </c:pt>
                  <c:pt idx="46">
                    <c:v>2017</c:v>
                  </c:pt>
                  <c:pt idx="47">
                    <c:v>2018</c:v>
                  </c:pt>
                  <c:pt idx="48">
                    <c:v>2019</c:v>
                  </c:pt>
                  <c:pt idx="49">
                    <c:v>2020</c:v>
                  </c:pt>
                  <c:pt idx="50">
                    <c:v>2016</c:v>
                  </c:pt>
                  <c:pt idx="51">
                    <c:v>2017</c:v>
                  </c:pt>
                  <c:pt idx="52">
                    <c:v>2018</c:v>
                  </c:pt>
                  <c:pt idx="53">
                    <c:v>2019</c:v>
                  </c:pt>
                  <c:pt idx="54">
                    <c:v>2020</c:v>
                  </c:pt>
                  <c:pt idx="55">
                    <c:v>2016</c:v>
                  </c:pt>
                  <c:pt idx="56">
                    <c:v>2017</c:v>
                  </c:pt>
                  <c:pt idx="57">
                    <c:v>2018</c:v>
                  </c:pt>
                  <c:pt idx="58">
                    <c:v>2019</c:v>
                  </c:pt>
                  <c:pt idx="59">
                    <c:v>2020</c:v>
                  </c:pt>
                  <c:pt idx="60">
                    <c:v>2016</c:v>
                  </c:pt>
                  <c:pt idx="61">
                    <c:v>2017</c:v>
                  </c:pt>
                  <c:pt idx="62">
                    <c:v>2018</c:v>
                  </c:pt>
                  <c:pt idx="63">
                    <c:v>2019</c:v>
                  </c:pt>
                  <c:pt idx="64">
                    <c:v>2020</c:v>
                  </c:pt>
                  <c:pt idx="65">
                    <c:v>2016</c:v>
                  </c:pt>
                  <c:pt idx="66">
                    <c:v>2017</c:v>
                  </c:pt>
                  <c:pt idx="67">
                    <c:v>2018</c:v>
                  </c:pt>
                  <c:pt idx="68">
                    <c:v>2019</c:v>
                  </c:pt>
                  <c:pt idx="69">
                    <c:v>2020</c:v>
                  </c:pt>
                </c:lvl>
                <c:lvl>
                  <c:pt idx="0">
                    <c:v>Penicillins (excluding inhibitors)</c:v>
                  </c:pt>
                  <c:pt idx="5">
                    <c:v>Penicillins (inhibitor combinations only)</c:v>
                  </c:pt>
                  <c:pt idx="10">
                    <c:v>First and second-generations cephalosporins</c:v>
                  </c:pt>
                  <c:pt idx="15">
                    <c:v>Third, fourth and fifth-generations cephalosporins</c:v>
                  </c:pt>
                  <c:pt idx="20">
                    <c:v>Carabapenems</c:v>
                  </c:pt>
                  <c:pt idx="25">
                    <c:v>Tetracyclines</c:v>
                  </c:pt>
                  <c:pt idx="30">
                    <c:v>Macrolides, Lincosamides and Streptogramins</c:v>
                  </c:pt>
                  <c:pt idx="35">
                    <c:v>Sulfonamides and Trimethoprim</c:v>
                  </c:pt>
                  <c:pt idx="40">
                    <c:v>Quinolone antibacterials</c:v>
                  </c:pt>
                  <c:pt idx="45">
                    <c:v>Anti-Clostridioides difficile agents (A07AA09 and A07AA12)</c:v>
                  </c:pt>
                  <c:pt idx="50">
                    <c:v>Oral Metronidazole (P01AB01)</c:v>
                  </c:pt>
                  <c:pt idx="55">
                    <c:v>Other antibacterials</c:v>
                  </c:pt>
                  <c:pt idx="60">
                    <c:v>Aminoglycosides</c:v>
                  </c:pt>
                  <c:pt idx="65">
                    <c:v>Amphenicols</c:v>
                  </c:pt>
                </c:lvl>
              </c:multiLvlStrCache>
            </c:multiLvlStrRef>
          </c:cat>
          <c:val>
            <c:numRef>
              <c:f>'A.2 Group_setting'!$E$4:$E$73</c:f>
              <c:numCache>
                <c:formatCode>0.000</c:formatCode>
                <c:ptCount val="70"/>
                <c:pt idx="0">
                  <c:v>0.54355003009550273</c:v>
                </c:pt>
                <c:pt idx="1">
                  <c:v>0.51385380839928985</c:v>
                </c:pt>
                <c:pt idx="2">
                  <c:v>0.48193457676097751</c:v>
                </c:pt>
                <c:pt idx="3">
                  <c:v>0.46126191026996821</c:v>
                </c:pt>
                <c:pt idx="4">
                  <c:v>0.55976964114233851</c:v>
                </c:pt>
                <c:pt idx="5">
                  <c:v>2.694535069167614E-3</c:v>
                </c:pt>
                <c:pt idx="6">
                  <c:v>2.4635002482682467E-3</c:v>
                </c:pt>
                <c:pt idx="7">
                  <c:v>2.1312832832336426E-3</c:v>
                </c:pt>
                <c:pt idx="8">
                  <c:v>1.8694415921345353E-3</c:v>
                </c:pt>
                <c:pt idx="9">
                  <c:v>2.099344739690423E-3</c:v>
                </c:pt>
                <c:pt idx="10">
                  <c:v>1.7254215199500322E-3</c:v>
                </c:pt>
                <c:pt idx="11">
                  <c:v>1.2964252673555166E-3</c:v>
                </c:pt>
                <c:pt idx="12">
                  <c:v>1.1203475296497345E-3</c:v>
                </c:pt>
                <c:pt idx="13">
                  <c:v>9.5582492212997749E-4</c:v>
                </c:pt>
                <c:pt idx="14">
                  <c:v>9.1889649047516286E-4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3.9114194514695555E-3</c:v>
                </c:pt>
                <c:pt idx="26">
                  <c:v>3.1455555144930258E-3</c:v>
                </c:pt>
                <c:pt idx="27">
                  <c:v>2.8291475755395368E-3</c:v>
                </c:pt>
                <c:pt idx="28">
                  <c:v>2.6743640919448808E-3</c:v>
                </c:pt>
                <c:pt idx="29">
                  <c:v>2.3295784485526383E-3</c:v>
                </c:pt>
                <c:pt idx="30">
                  <c:v>5.1243555324617773E-2</c:v>
                </c:pt>
                <c:pt idx="31">
                  <c:v>4.7880310332402587E-2</c:v>
                </c:pt>
                <c:pt idx="32">
                  <c:v>4.254849225981161E-2</c:v>
                </c:pt>
                <c:pt idx="33">
                  <c:v>3.79061239073053E-2</c:v>
                </c:pt>
                <c:pt idx="34">
                  <c:v>4.4345198781229556E-2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0.11790305376052856</c:v>
                </c:pt>
                <c:pt idx="51">
                  <c:v>0.11392267793416977</c:v>
                </c:pt>
                <c:pt idx="52">
                  <c:v>0.10948056727647781</c:v>
                </c:pt>
                <c:pt idx="53">
                  <c:v>0.10632255673408508</c:v>
                </c:pt>
                <c:pt idx="54">
                  <c:v>0.1364339292049408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E4-4408-AA40-0828FA8D388E}"/>
            </c:ext>
          </c:extLst>
        </c:ser>
        <c:ser>
          <c:idx val="1"/>
          <c:order val="4"/>
          <c:tx>
            <c:strRef>
              <c:f>'A.2 Group_setting'!$D$3</c:f>
              <c:strCache>
                <c:ptCount val="1"/>
                <c:pt idx="0">
                  <c:v>Other Community</c:v>
                </c:pt>
              </c:strCache>
            </c:strRef>
          </c:tx>
          <c:spPr>
            <a:pattFill prst="wdDnDiag">
              <a:fgClr>
                <a:srgbClr val="FF7F32"/>
              </a:fgClr>
              <a:bgClr>
                <a:schemeClr val="bg1"/>
              </a:bgClr>
            </a:pattFill>
            <a:ln>
              <a:solidFill>
                <a:srgbClr val="FF7F32"/>
              </a:solidFill>
            </a:ln>
            <a:effectLst/>
          </c:spPr>
          <c:invertIfNegative val="0"/>
          <c:cat>
            <c:multiLvlStrRef>
              <c:f>'A.2 Group_setting'!$A$4:$B$73</c:f>
              <c:multiLvlStrCache>
                <c:ptCount val="70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  <c:pt idx="45">
                    <c:v>2016</c:v>
                  </c:pt>
                  <c:pt idx="46">
                    <c:v>2017</c:v>
                  </c:pt>
                  <c:pt idx="47">
                    <c:v>2018</c:v>
                  </c:pt>
                  <c:pt idx="48">
                    <c:v>2019</c:v>
                  </c:pt>
                  <c:pt idx="49">
                    <c:v>2020</c:v>
                  </c:pt>
                  <c:pt idx="50">
                    <c:v>2016</c:v>
                  </c:pt>
                  <c:pt idx="51">
                    <c:v>2017</c:v>
                  </c:pt>
                  <c:pt idx="52">
                    <c:v>2018</c:v>
                  </c:pt>
                  <c:pt idx="53">
                    <c:v>2019</c:v>
                  </c:pt>
                  <c:pt idx="54">
                    <c:v>2020</c:v>
                  </c:pt>
                  <c:pt idx="55">
                    <c:v>2016</c:v>
                  </c:pt>
                  <c:pt idx="56">
                    <c:v>2017</c:v>
                  </c:pt>
                  <c:pt idx="57">
                    <c:v>2018</c:v>
                  </c:pt>
                  <c:pt idx="58">
                    <c:v>2019</c:v>
                  </c:pt>
                  <c:pt idx="59">
                    <c:v>2020</c:v>
                  </c:pt>
                  <c:pt idx="60">
                    <c:v>2016</c:v>
                  </c:pt>
                  <c:pt idx="61">
                    <c:v>2017</c:v>
                  </c:pt>
                  <c:pt idx="62">
                    <c:v>2018</c:v>
                  </c:pt>
                  <c:pt idx="63">
                    <c:v>2019</c:v>
                  </c:pt>
                  <c:pt idx="64">
                    <c:v>2020</c:v>
                  </c:pt>
                  <c:pt idx="65">
                    <c:v>2016</c:v>
                  </c:pt>
                  <c:pt idx="66">
                    <c:v>2017</c:v>
                  </c:pt>
                  <c:pt idx="67">
                    <c:v>2018</c:v>
                  </c:pt>
                  <c:pt idx="68">
                    <c:v>2019</c:v>
                  </c:pt>
                  <c:pt idx="69">
                    <c:v>2020</c:v>
                  </c:pt>
                </c:lvl>
                <c:lvl>
                  <c:pt idx="0">
                    <c:v>Penicillins (excluding inhibitors)</c:v>
                  </c:pt>
                  <c:pt idx="5">
                    <c:v>Penicillins (inhibitor combinations only)</c:v>
                  </c:pt>
                  <c:pt idx="10">
                    <c:v>First and second-generations cephalosporins</c:v>
                  </c:pt>
                  <c:pt idx="15">
                    <c:v>Third, fourth and fifth-generations cephalosporins</c:v>
                  </c:pt>
                  <c:pt idx="20">
                    <c:v>Carabapenems</c:v>
                  </c:pt>
                  <c:pt idx="25">
                    <c:v>Tetracyclines</c:v>
                  </c:pt>
                  <c:pt idx="30">
                    <c:v>Macrolides, Lincosamides and Streptogramins</c:v>
                  </c:pt>
                  <c:pt idx="35">
                    <c:v>Sulfonamides and Trimethoprim</c:v>
                  </c:pt>
                  <c:pt idx="40">
                    <c:v>Quinolone antibacterials</c:v>
                  </c:pt>
                  <c:pt idx="45">
                    <c:v>Anti-Clostridioides difficile agents (A07AA09 and A07AA12)</c:v>
                  </c:pt>
                  <c:pt idx="50">
                    <c:v>Oral Metronidazole (P01AB01)</c:v>
                  </c:pt>
                  <c:pt idx="55">
                    <c:v>Other antibacterials</c:v>
                  </c:pt>
                  <c:pt idx="60">
                    <c:v>Aminoglycosides</c:v>
                  </c:pt>
                  <c:pt idx="65">
                    <c:v>Amphenicols</c:v>
                  </c:pt>
                </c:lvl>
              </c:multiLvlStrCache>
            </c:multiLvlStrRef>
          </c:cat>
          <c:val>
            <c:numRef>
              <c:f>'A.2 Group_setting'!$D$4:$D$73</c:f>
              <c:numCache>
                <c:formatCode>0.000</c:formatCode>
                <c:ptCount val="70"/>
                <c:pt idx="0">
                  <c:v>0.31610067995952207</c:v>
                </c:pt>
                <c:pt idx="1">
                  <c:v>0.33150666857849709</c:v>
                </c:pt>
                <c:pt idx="2">
                  <c:v>0.35745359879790684</c:v>
                </c:pt>
                <c:pt idx="3">
                  <c:v>0.36684381266421795</c:v>
                </c:pt>
                <c:pt idx="4">
                  <c:v>0.24699702270263302</c:v>
                </c:pt>
                <c:pt idx="5">
                  <c:v>3.693369657784773E-2</c:v>
                </c:pt>
                <c:pt idx="6">
                  <c:v>3.8384387135129927E-2</c:v>
                </c:pt>
                <c:pt idx="7">
                  <c:v>4.0364802474943673E-2</c:v>
                </c:pt>
                <c:pt idx="8">
                  <c:v>4.176859945513911E-2</c:v>
                </c:pt>
                <c:pt idx="9">
                  <c:v>3.7026016293120634E-2</c:v>
                </c:pt>
                <c:pt idx="10">
                  <c:v>8.5072759566244827E-3</c:v>
                </c:pt>
                <c:pt idx="11">
                  <c:v>7.4418421386757139E-3</c:v>
                </c:pt>
                <c:pt idx="12">
                  <c:v>6.8198321207262325E-3</c:v>
                </c:pt>
                <c:pt idx="13">
                  <c:v>7.7512015708691706E-3</c:v>
                </c:pt>
                <c:pt idx="14">
                  <c:v>8.791275533787335E-3</c:v>
                </c:pt>
                <c:pt idx="15">
                  <c:v>6.5519749609777023E-5</c:v>
                </c:pt>
                <c:pt idx="16">
                  <c:v>6.6231858906196095E-5</c:v>
                </c:pt>
                <c:pt idx="17">
                  <c:v>3.037930073901407E-5</c:v>
                </c:pt>
                <c:pt idx="18">
                  <c:v>4.0256459431731173E-5</c:v>
                </c:pt>
                <c:pt idx="19">
                  <c:v>3.3121619629206123E-5</c:v>
                </c:pt>
                <c:pt idx="20">
                  <c:v>9.6449826649802617E-5</c:v>
                </c:pt>
                <c:pt idx="21">
                  <c:v>7.4124221882243546E-5</c:v>
                </c:pt>
                <c:pt idx="22">
                  <c:v>4.188336962229755E-5</c:v>
                </c:pt>
                <c:pt idx="23">
                  <c:v>1.864569418330575E-5</c:v>
                </c:pt>
                <c:pt idx="24">
                  <c:v>1.9720869165240629E-5</c:v>
                </c:pt>
                <c:pt idx="25">
                  <c:v>6.5434883544504885E-2</c:v>
                </c:pt>
                <c:pt idx="26">
                  <c:v>7.2940181799091341E-2</c:v>
                </c:pt>
                <c:pt idx="27">
                  <c:v>8.3354405469975745E-2</c:v>
                </c:pt>
                <c:pt idx="28">
                  <c:v>9.8731745407917515E-2</c:v>
                </c:pt>
                <c:pt idx="29">
                  <c:v>8.3348713502019223E-2</c:v>
                </c:pt>
                <c:pt idx="30">
                  <c:v>0.11005155074929185</c:v>
                </c:pt>
                <c:pt idx="31">
                  <c:v>0.11319964553824535</c:v>
                </c:pt>
                <c:pt idx="32">
                  <c:v>0.11451138477396228</c:v>
                </c:pt>
                <c:pt idx="33">
                  <c:v>0.11819683522671021</c:v>
                </c:pt>
                <c:pt idx="34">
                  <c:v>8.6533053761392864E-2</c:v>
                </c:pt>
                <c:pt idx="35">
                  <c:v>5.0035843450023876E-2</c:v>
                </c:pt>
                <c:pt idx="36">
                  <c:v>4.1119531384500085E-2</c:v>
                </c:pt>
                <c:pt idx="37">
                  <c:v>2.8981328856779953E-2</c:v>
                </c:pt>
                <c:pt idx="38">
                  <c:v>2.4000234678808852E-2</c:v>
                </c:pt>
                <c:pt idx="39">
                  <c:v>1.9830028913317754E-2</c:v>
                </c:pt>
                <c:pt idx="40">
                  <c:v>1.3000686191448452E-2</c:v>
                </c:pt>
                <c:pt idx="41">
                  <c:v>1.3964895147792866E-2</c:v>
                </c:pt>
                <c:pt idx="42">
                  <c:v>1.5545246696062609E-2</c:v>
                </c:pt>
                <c:pt idx="43">
                  <c:v>1.4501109920316946E-2</c:v>
                </c:pt>
                <c:pt idx="44">
                  <c:v>1.2003124851008629E-2</c:v>
                </c:pt>
                <c:pt idx="45">
                  <c:v>1.6653943110789271E-5</c:v>
                </c:pt>
                <c:pt idx="46">
                  <c:v>2.0415952281194194E-5</c:v>
                </c:pt>
                <c:pt idx="47">
                  <c:v>2.2734036988936168E-5</c:v>
                </c:pt>
                <c:pt idx="48">
                  <c:v>2.3213889473794325E-5</c:v>
                </c:pt>
                <c:pt idx="49">
                  <c:v>3.5866120847938276E-5</c:v>
                </c:pt>
                <c:pt idx="50">
                  <c:v>4.5374798350228396E-3</c:v>
                </c:pt>
                <c:pt idx="51">
                  <c:v>4.5628571797977635E-3</c:v>
                </c:pt>
                <c:pt idx="52">
                  <c:v>4.3856422102335202E-3</c:v>
                </c:pt>
                <c:pt idx="53">
                  <c:v>4.5592672214533891E-3</c:v>
                </c:pt>
                <c:pt idx="54">
                  <c:v>4.1865775590368415E-3</c:v>
                </c:pt>
                <c:pt idx="55">
                  <c:v>4.1771026705807124E-2</c:v>
                </c:pt>
                <c:pt idx="56">
                  <c:v>5.4589797998081835E-2</c:v>
                </c:pt>
                <c:pt idx="57">
                  <c:v>6.750976533876063E-2</c:v>
                </c:pt>
                <c:pt idx="58">
                  <c:v>7.4996829166422696E-2</c:v>
                </c:pt>
                <c:pt idx="59">
                  <c:v>6.9536184390726063E-2</c:v>
                </c:pt>
                <c:pt idx="60">
                  <c:v>4.0926365585391977E-5</c:v>
                </c:pt>
                <c:pt idx="61">
                  <c:v>1.1083765851793714E-5</c:v>
                </c:pt>
                <c:pt idx="62">
                  <c:v>4.2714842152236088E-6</c:v>
                </c:pt>
                <c:pt idx="63">
                  <c:v>1.9586085841183376E-5</c:v>
                </c:pt>
                <c:pt idx="64">
                  <c:v>9.2778457894127087E-6</c:v>
                </c:pt>
                <c:pt idx="65">
                  <c:v>4.2932641264314952E-7</c:v>
                </c:pt>
                <c:pt idx="66">
                  <c:v>1.4931498242276575E-6</c:v>
                </c:pt>
                <c:pt idx="67">
                  <c:v>1.1412362255214248E-7</c:v>
                </c:pt>
                <c:pt idx="68">
                  <c:v>4.5398209636005049E-7</c:v>
                </c:pt>
                <c:pt idx="69">
                  <c:v>2.0818266079913883E-6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E4-4408-AA40-0828FA8D3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8129760"/>
        <c:axId val="598132056"/>
      </c:barChart>
      <c:catAx>
        <c:axId val="598129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Antibiotic group</a:t>
                </a:r>
              </a:p>
            </c:rich>
          </c:tx>
          <c:layout>
            <c:manualLayout>
              <c:xMode val="edge"/>
              <c:yMode val="edge"/>
              <c:x val="0.50777856232684615"/>
              <c:y val="0.904669536729830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8132056"/>
        <c:crosses val="autoZero"/>
        <c:auto val="1"/>
        <c:lblAlgn val="ctr"/>
        <c:lblOffset val="100"/>
        <c:noMultiLvlLbl val="0"/>
      </c:catAx>
      <c:valAx>
        <c:axId val="598132056"/>
        <c:scaling>
          <c:orientation val="minMax"/>
          <c:max val="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i="0" baseline="0">
                    <a:effectLst/>
                  </a:rPr>
                  <a:t>DDD per 1,000 inhabitants per day</a:t>
                </a:r>
                <a:endParaRPr lang="en-GB" sz="12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81297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96672306382177E-2"/>
          <c:y val="0.17829684375861035"/>
          <c:w val="0.81689906634862541"/>
          <c:h val="0.61435442938702722"/>
        </c:manualLayout>
      </c:layout>
      <c:areaChart>
        <c:grouping val="standard"/>
        <c:varyColors val="0"/>
        <c:ser>
          <c:idx val="0"/>
          <c:order val="1"/>
          <c:tx>
            <c:strRef>
              <c:f>'D.2 GP_Consultation'!$AE$2</c:f>
              <c:strCache>
                <c:ptCount val="1"/>
                <c:pt idx="0">
                  <c:v>National lockdown period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9525" cap="flat" cmpd="sng" algn="ctr">
              <a:noFill/>
              <a:round/>
            </a:ln>
            <a:effectLst>
              <a:outerShdw dist="20000" dir="5400000" rotWithShape="0">
                <a:srgbClr val="000000">
                  <a:alpha val="38000"/>
                </a:srgbClr>
              </a:outerShdw>
              <a:softEdge rad="12700"/>
            </a:effectLst>
          </c:spP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GP_Consultation'!$AE$3:$AE$26</c:f>
              <c:numCache>
                <c:formatCode>General</c:formatCode>
                <c:ptCount val="24"/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22">
                  <c:v>500</c:v>
                </c:pt>
                <c:pt idx="2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DB-4DFF-8ADD-C0F9A272E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9477768"/>
        <c:axId val="1089477440"/>
      </c:areaChart>
      <c:barChart>
        <c:barDir val="col"/>
        <c:grouping val="stacked"/>
        <c:varyColors val="0"/>
        <c:ser>
          <c:idx val="2"/>
          <c:order val="2"/>
          <c:tx>
            <c:strRef>
              <c:f>'D.2 GP_Consultation'!$AC$2</c:f>
              <c:strCache>
                <c:ptCount val="1"/>
                <c:pt idx="0">
                  <c:v>Face-to-Face /1000 GP Registered Patients per day</c:v>
                </c:pt>
              </c:strCache>
            </c:strRef>
          </c:tx>
          <c:spPr>
            <a:pattFill prst="diagBrick">
              <a:fgClr>
                <a:srgbClr val="84BD00"/>
              </a:fgClr>
              <a:bgClr>
                <a:schemeClr val="bg1"/>
              </a:bgClr>
            </a:pattFill>
            <a:ln w="9525" cap="flat" cmpd="sng" algn="ctr">
              <a:solidFill>
                <a:srgbClr val="84BD00"/>
              </a:solidFill>
              <a:round/>
            </a:ln>
            <a:effectLst/>
          </c:spPr>
          <c:invertIfNegative val="0"/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GP_Consultation'!$AC$3:$AC$26</c:f>
              <c:numCache>
                <c:formatCode>0.0</c:formatCode>
                <c:ptCount val="24"/>
                <c:pt idx="0">
                  <c:v>11.427550942969225</c:v>
                </c:pt>
                <c:pt idx="1">
                  <c:v>11.383059861991427</c:v>
                </c:pt>
                <c:pt idx="2">
                  <c:v>10.878207011251293</c:v>
                </c:pt>
                <c:pt idx="3">
                  <c:v>10.468695326691968</c:v>
                </c:pt>
                <c:pt idx="4">
                  <c:v>10.506829751833505</c:v>
                </c:pt>
                <c:pt idx="5">
                  <c:v>10.221054736831366</c:v>
                </c:pt>
                <c:pt idx="6">
                  <c:v>11.220660072972329</c:v>
                </c:pt>
                <c:pt idx="7">
                  <c:v>9.7389780759974425</c:v>
                </c:pt>
                <c:pt idx="8">
                  <c:v>11.494072160984237</c:v>
                </c:pt>
                <c:pt idx="9">
                  <c:v>13.053569167328538</c:v>
                </c:pt>
                <c:pt idx="10">
                  <c:v>11.936166401430617</c:v>
                </c:pt>
                <c:pt idx="11">
                  <c:v>10.079763933069863</c:v>
                </c:pt>
                <c:pt idx="12">
                  <c:v>11.67480637036333</c:v>
                </c:pt>
                <c:pt idx="13">
                  <c:v>11.038081744157719</c:v>
                </c:pt>
                <c:pt idx="14">
                  <c:v>8.5408219828933252</c:v>
                </c:pt>
                <c:pt idx="15">
                  <c:v>4.1574064113837625</c:v>
                </c:pt>
                <c:pt idx="16">
                  <c:v>4.1612699349653859</c:v>
                </c:pt>
                <c:pt idx="17">
                  <c:v>5.427158983701573</c:v>
                </c:pt>
                <c:pt idx="18">
                  <c:v>6.0100242357796301</c:v>
                </c:pt>
                <c:pt idx="19">
                  <c:v>5.5779457203567917</c:v>
                </c:pt>
                <c:pt idx="20">
                  <c:v>8.3580680626864616</c:v>
                </c:pt>
                <c:pt idx="21">
                  <c:v>9.0385803638261031</c:v>
                </c:pt>
                <c:pt idx="22">
                  <c:v>7.6973385426280849</c:v>
                </c:pt>
                <c:pt idx="23">
                  <c:v>7.1793693109182541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DB-4DFF-8ADD-C0F9A272E519}"/>
            </c:ext>
          </c:extLst>
        </c:ser>
        <c:ser>
          <c:idx val="3"/>
          <c:order val="3"/>
          <c:tx>
            <c:strRef>
              <c:f>'D.2 GP_Consultation'!$AD$2</c:f>
              <c:strCache>
                <c:ptCount val="1"/>
                <c:pt idx="0">
                  <c:v>Remote /1000 GP Registered Patients per day</c:v>
                </c:pt>
              </c:strCache>
            </c:strRef>
          </c:tx>
          <c:spPr>
            <a:pattFill prst="pct60">
              <a:fgClr>
                <a:srgbClr val="84BD00"/>
              </a:fgClr>
              <a:bgClr>
                <a:schemeClr val="bg1"/>
              </a:bgClr>
            </a:pattFill>
            <a:ln w="9525" cap="flat" cmpd="sng" algn="ctr">
              <a:solidFill>
                <a:srgbClr val="84BD00"/>
              </a:solidFill>
              <a:round/>
            </a:ln>
            <a:effectLst/>
          </c:spPr>
          <c:invertIfNegative val="0"/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GP_Consultation'!$AD$3:$AD$26</c:f>
              <c:numCache>
                <c:formatCode>0.0</c:formatCode>
                <c:ptCount val="24"/>
                <c:pt idx="0">
                  <c:v>1.9832184111687436</c:v>
                </c:pt>
                <c:pt idx="1">
                  <c:v>1.9826314843777453</c:v>
                </c:pt>
                <c:pt idx="2">
                  <c:v>1.8920179685823311</c:v>
                </c:pt>
                <c:pt idx="3">
                  <c:v>1.8404256914637729</c:v>
                </c:pt>
                <c:pt idx="4">
                  <c:v>1.8283396597324506</c:v>
                </c:pt>
                <c:pt idx="5">
                  <c:v>1.7685780621596434</c:v>
                </c:pt>
                <c:pt idx="6">
                  <c:v>1.9636250445779051</c:v>
                </c:pt>
                <c:pt idx="7">
                  <c:v>1.7231005479770254</c:v>
                </c:pt>
                <c:pt idx="8">
                  <c:v>1.890672839165932</c:v>
                </c:pt>
                <c:pt idx="9">
                  <c:v>2.0255327439106998</c:v>
                </c:pt>
                <c:pt idx="10">
                  <c:v>1.9838201214469817</c:v>
                </c:pt>
                <c:pt idx="11">
                  <c:v>1.8081274547749038</c:v>
                </c:pt>
                <c:pt idx="12">
                  <c:v>2.0674604150415927</c:v>
                </c:pt>
                <c:pt idx="13">
                  <c:v>1.9825137717619556</c:v>
                </c:pt>
                <c:pt idx="14">
                  <c:v>3.5898876347880186</c:v>
                </c:pt>
                <c:pt idx="15">
                  <c:v>4.2204610598845438</c:v>
                </c:pt>
                <c:pt idx="16">
                  <c:v>4.1685766601405625</c:v>
                </c:pt>
                <c:pt idx="17">
                  <c:v>5.4333312534275873</c:v>
                </c:pt>
                <c:pt idx="18">
                  <c:v>5.4101547817890729</c:v>
                </c:pt>
                <c:pt idx="19">
                  <c:v>4.681577329344571</c:v>
                </c:pt>
                <c:pt idx="20">
                  <c:v>5.6954810820618338</c:v>
                </c:pt>
                <c:pt idx="21">
                  <c:v>5.3532606045644267</c:v>
                </c:pt>
                <c:pt idx="22">
                  <c:v>5.517861627901155</c:v>
                </c:pt>
                <c:pt idx="23">
                  <c:v>4.9824754784878289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DB-4DFF-8ADD-C0F9A272E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9477768"/>
        <c:axId val="1089477440"/>
      </c:barChart>
      <c:lineChart>
        <c:grouping val="standard"/>
        <c:varyColors val="0"/>
        <c:ser>
          <c:idx val="1"/>
          <c:order val="0"/>
          <c:tx>
            <c:strRef>
              <c:f>'D.2 GP_Consultation'!$Z$2</c:f>
              <c:strCache>
                <c:ptCount val="1"/>
                <c:pt idx="0">
                  <c:v>Items /1000 Attended appointments</c:v>
                </c:pt>
              </c:strCache>
            </c:strRef>
          </c:tx>
          <c:spPr>
            <a:ln w="15875" cap="rnd">
              <a:solidFill>
                <a:srgbClr val="003B5C"/>
              </a:solidFill>
              <a:round/>
            </a:ln>
            <a:effectLst/>
          </c:spPr>
          <c:marker>
            <c:symbol val="none"/>
          </c:marker>
          <c:cat>
            <c:multiLvlStrRef>
              <c:f>'D.2 GP_Consultation'!$C$3:$D$26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</c:lvl>
              </c:multiLvlStrCache>
            </c:multiLvlStrRef>
          </c:cat>
          <c:val>
            <c:numRef>
              <c:f>'D.2 GP_Consultation'!$Z$3:$Z$26</c:f>
              <c:numCache>
                <c:formatCode>0</c:formatCode>
                <c:ptCount val="24"/>
                <c:pt idx="0">
                  <c:v>152.76720776747149</c:v>
                </c:pt>
                <c:pt idx="1">
                  <c:v>144.05982968839069</c:v>
                </c:pt>
                <c:pt idx="2">
                  <c:v>137.73008322394989</c:v>
                </c:pt>
                <c:pt idx="3">
                  <c:v>140.17664609274189</c:v>
                </c:pt>
                <c:pt idx="4">
                  <c:v>135.09092031215536</c:v>
                </c:pt>
                <c:pt idx="5">
                  <c:v>134.52039548476407</c:v>
                </c:pt>
                <c:pt idx="6">
                  <c:v>125.68249795074155</c:v>
                </c:pt>
                <c:pt idx="7">
                  <c:v>140.82107494925057</c:v>
                </c:pt>
                <c:pt idx="8">
                  <c:v>124.07221706278776</c:v>
                </c:pt>
                <c:pt idx="9">
                  <c:v>121.70775213824381</c:v>
                </c:pt>
                <c:pt idx="10">
                  <c:v>135.04071151447701</c:v>
                </c:pt>
                <c:pt idx="11">
                  <c:v>168.59722282786953</c:v>
                </c:pt>
                <c:pt idx="12">
                  <c:v>145.03620225219746</c:v>
                </c:pt>
                <c:pt idx="13">
                  <c:v>141.13155365130174</c:v>
                </c:pt>
                <c:pt idx="14">
                  <c:v>157.40310023019092</c:v>
                </c:pt>
                <c:pt idx="15">
                  <c:v>202.29411290050624</c:v>
                </c:pt>
                <c:pt idx="16">
                  <c:v>160.93830316565786</c:v>
                </c:pt>
                <c:pt idx="17">
                  <c:v>128.7968089244101</c:v>
                </c:pt>
                <c:pt idx="18">
                  <c:v>121.70806616437372</c:v>
                </c:pt>
                <c:pt idx="19">
                  <c:v>125.68897506892127</c:v>
                </c:pt>
                <c:pt idx="20">
                  <c:v>111.53604874618074</c:v>
                </c:pt>
                <c:pt idx="21">
                  <c:v>104.70779625214779</c:v>
                </c:pt>
                <c:pt idx="22">
                  <c:v>110.55772888705565</c:v>
                </c:pt>
                <c:pt idx="23">
                  <c:v>123.31224996690946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DB-4DFF-8ADD-C0F9A272E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071168"/>
        <c:axId val="869079368"/>
      </c:lineChart>
      <c:valAx>
        <c:axId val="1089477440"/>
        <c:scaling>
          <c:orientation val="minMax"/>
          <c:max val="18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Attended appointment /1000 GP Registered Pateints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477768"/>
        <c:crosses val="max"/>
        <c:crossBetween val="between"/>
      </c:valAx>
      <c:catAx>
        <c:axId val="1089477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477440"/>
        <c:crosses val="autoZero"/>
        <c:auto val="1"/>
        <c:lblAlgn val="ctr"/>
        <c:lblOffset val="100"/>
        <c:noMultiLvlLbl val="0"/>
      </c:catAx>
      <c:valAx>
        <c:axId val="869079368"/>
        <c:scaling>
          <c:orientation val="minMax"/>
          <c:max val="2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Items /1000 Attended appointments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071168"/>
        <c:crosses val="autoZero"/>
        <c:crossBetween val="between"/>
      </c:valAx>
      <c:catAx>
        <c:axId val="869071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9079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86926945947E-2"/>
          <c:y val="2.4104851984475938E-2"/>
          <c:w val="0.86577111017159414"/>
          <c:h val="0.127480709075022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83231950375135"/>
          <c:y val="3.09216270246012E-2"/>
          <c:w val="0.87782556306675252"/>
          <c:h val="0.82208053526987879"/>
        </c:manualLayout>
      </c:layout>
      <c:lineChart>
        <c:grouping val="standard"/>
        <c:varyColors val="0"/>
        <c:ser>
          <c:idx val="1"/>
          <c:order val="0"/>
          <c:tx>
            <c:strRef>
              <c:f>'D.4.4.ItemsPHEC'!$A$5</c:f>
              <c:strCache>
                <c:ptCount val="1"/>
                <c:pt idx="0">
                  <c:v>East Midlands</c:v>
                </c:pt>
              </c:strCache>
            </c:strRef>
          </c:tx>
          <c:spPr>
            <a:ln w="22225" cap="rnd">
              <a:solidFill>
                <a:srgbClr val="C0504D"/>
              </a:solidFill>
              <a:round/>
            </a:ln>
            <a:effectLst/>
          </c:spPr>
          <c:marker>
            <c:symbol val="circle"/>
            <c:size val="5"/>
          </c:marker>
          <c:cat>
            <c:numRef>
              <c:f>'D.4.4.ItemsPHEC'!$B$4:$F$4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'D.4.4.ItemsPHEC'!$B$5:$F$5</c:f>
              <c:numCache>
                <c:formatCode>0.00</c:formatCode>
                <c:ptCount val="5"/>
                <c:pt idx="0">
                  <c:v>1.7111595869064331</c:v>
                </c:pt>
                <c:pt idx="1">
                  <c:v>1.662261962890625</c:v>
                </c:pt>
                <c:pt idx="2">
                  <c:v>1.5862457752227783</c:v>
                </c:pt>
                <c:pt idx="3">
                  <c:v>1.5626963376998901</c:v>
                </c:pt>
                <c:pt idx="4">
                  <c:v>1.3555920124053955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956-4DFD-91E5-6748B0C6C89B}"/>
            </c:ext>
          </c:extLst>
        </c:ser>
        <c:ser>
          <c:idx val="2"/>
          <c:order val="1"/>
          <c:tx>
            <c:strRef>
              <c:f>'D.4.4.ItemsPHEC'!$A$6</c:f>
              <c:strCache>
                <c:ptCount val="1"/>
                <c:pt idx="0">
                  <c:v>East of England</c:v>
                </c:pt>
              </c:strCache>
            </c:strRef>
          </c:tx>
          <c:spPr>
            <a:ln w="22225" cap="rnd">
              <a:solidFill>
                <a:srgbClr val="00CC99"/>
              </a:solidFill>
              <a:round/>
            </a:ln>
            <a:effectLst/>
          </c:spPr>
          <c:marker>
            <c:symbol val="x"/>
            <c:size val="5"/>
          </c:marker>
          <c:cat>
            <c:numRef>
              <c:f>'D.4.4.ItemsPHEC'!$B$4:$F$4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'D.4.4.ItemsPHEC'!$B$6:$F$6</c:f>
              <c:numCache>
                <c:formatCode>0.00</c:formatCode>
                <c:ptCount val="5"/>
                <c:pt idx="0">
                  <c:v>1.8480795621871948</c:v>
                </c:pt>
                <c:pt idx="1">
                  <c:v>1.7738522291183472</c:v>
                </c:pt>
                <c:pt idx="2">
                  <c:v>1.6575642824172974</c:v>
                </c:pt>
                <c:pt idx="3">
                  <c:v>1.5952160358428955</c:v>
                </c:pt>
                <c:pt idx="4">
                  <c:v>1.3838294744491577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956-4DFD-91E5-6748B0C6C89B}"/>
            </c:ext>
          </c:extLst>
        </c:ser>
        <c:ser>
          <c:idx val="3"/>
          <c:order val="2"/>
          <c:tx>
            <c:strRef>
              <c:f>'D.4.4.ItemsPHEC'!$A$7</c:f>
              <c:strCache>
                <c:ptCount val="1"/>
                <c:pt idx="0">
                  <c:v>London</c:v>
                </c:pt>
              </c:strCache>
            </c:strRef>
          </c:tx>
          <c:spPr>
            <a:ln w="22225" cap="rnd">
              <a:solidFill>
                <a:srgbClr val="8064A2"/>
              </a:solidFill>
              <a:round/>
            </a:ln>
            <a:effectLst/>
          </c:spPr>
          <c:marker>
            <c:symbol val="square"/>
            <c:size val="5"/>
          </c:marker>
          <c:cat>
            <c:numRef>
              <c:f>'D.4.4.ItemsPHEC'!$B$4:$F$4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'D.4.4.ItemsPHEC'!$B$7:$F$7</c:f>
              <c:numCache>
                <c:formatCode>0.00</c:formatCode>
                <c:ptCount val="5"/>
                <c:pt idx="0">
                  <c:v>1.3601385354995728</c:v>
                </c:pt>
                <c:pt idx="1">
                  <c:v>1.2978962659835815</c:v>
                </c:pt>
                <c:pt idx="2">
                  <c:v>1.234306812286377</c:v>
                </c:pt>
                <c:pt idx="3">
                  <c:v>1.214241623878479</c:v>
                </c:pt>
                <c:pt idx="4">
                  <c:v>1.0318573713302612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956-4DFD-91E5-6748B0C6C89B}"/>
            </c:ext>
          </c:extLst>
        </c:ser>
        <c:ser>
          <c:idx val="4"/>
          <c:order val="3"/>
          <c:tx>
            <c:strRef>
              <c:f>'D.4.4.ItemsPHEC'!$A$8</c:f>
              <c:strCache>
                <c:ptCount val="1"/>
                <c:pt idx="0">
                  <c:v>North East</c:v>
                </c:pt>
              </c:strCache>
            </c:strRef>
          </c:tx>
          <c:spPr>
            <a:ln w="22225" cap="rnd">
              <a:solidFill>
                <a:srgbClr val="4BACC6"/>
              </a:solidFill>
              <a:round/>
            </a:ln>
            <a:effectLst/>
          </c:spPr>
          <c:marker>
            <c:symbol val="diamond"/>
            <c:size val="5"/>
          </c:marker>
          <c:cat>
            <c:numRef>
              <c:f>'D.4.4.ItemsPHEC'!$B$4:$F$4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'D.4.4.ItemsPHEC'!$B$8:$F$8</c:f>
              <c:numCache>
                <c:formatCode>0.00</c:formatCode>
                <c:ptCount val="5"/>
                <c:pt idx="0">
                  <c:v>2.0059614181518555</c:v>
                </c:pt>
                <c:pt idx="1">
                  <c:v>1.9221158027648926</c:v>
                </c:pt>
                <c:pt idx="2">
                  <c:v>1.8344104290008545</c:v>
                </c:pt>
                <c:pt idx="3">
                  <c:v>1.7667218446731567</c:v>
                </c:pt>
                <c:pt idx="4">
                  <c:v>1.5801706314086914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956-4DFD-91E5-6748B0C6C89B}"/>
            </c:ext>
          </c:extLst>
        </c:ser>
        <c:ser>
          <c:idx val="5"/>
          <c:order val="4"/>
          <c:tx>
            <c:strRef>
              <c:f>'D.4.4.ItemsPHEC'!$A$9</c:f>
              <c:strCache>
                <c:ptCount val="1"/>
                <c:pt idx="0">
                  <c:v>North West</c:v>
                </c:pt>
              </c:strCache>
            </c:strRef>
          </c:tx>
          <c:spPr>
            <a:ln w="22225" cap="rnd">
              <a:solidFill>
                <a:srgbClr val="F79646"/>
              </a:solidFill>
              <a:round/>
            </a:ln>
            <a:effectLst/>
          </c:spPr>
          <c:marker>
            <c:symbol val="triangle"/>
            <c:size val="5"/>
          </c:marker>
          <c:cat>
            <c:numRef>
              <c:f>'D.4.4.ItemsPHEC'!$B$4:$F$4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'D.4.4.ItemsPHEC'!$B$9:$F$9</c:f>
              <c:numCache>
                <c:formatCode>0.00</c:formatCode>
                <c:ptCount val="5"/>
                <c:pt idx="0">
                  <c:v>1.9470082521438599</c:v>
                </c:pt>
                <c:pt idx="1">
                  <c:v>1.8453311920166016</c:v>
                </c:pt>
                <c:pt idx="2">
                  <c:v>1.7861394882202148</c:v>
                </c:pt>
                <c:pt idx="3">
                  <c:v>1.7400857210159302</c:v>
                </c:pt>
                <c:pt idx="4">
                  <c:v>1.5032516717910767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956-4DFD-91E5-6748B0C6C89B}"/>
            </c:ext>
          </c:extLst>
        </c:ser>
        <c:ser>
          <c:idx val="6"/>
          <c:order val="5"/>
          <c:tx>
            <c:strRef>
              <c:f>'D.4.4.ItemsPHEC'!$A$10</c:f>
              <c:strCache>
                <c:ptCount val="1"/>
                <c:pt idx="0">
                  <c:v>South East</c:v>
                </c:pt>
              </c:strCache>
            </c:strRef>
          </c:tx>
          <c:spPr>
            <a:ln w="22225" cap="rnd">
              <a:solidFill>
                <a:srgbClr val="4F81BD">
                  <a:lumMod val="60000"/>
                </a:srgbClr>
              </a:solidFill>
              <a:round/>
            </a:ln>
            <a:effectLst/>
          </c:spPr>
          <c:marker>
            <c:symbol val="circle"/>
            <c:size val="5"/>
          </c:marker>
          <c:cat>
            <c:numRef>
              <c:f>'D.4.4.ItemsPHEC'!$B$4:$F$4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'D.4.4.ItemsPHEC'!$B$10:$F$10</c:f>
              <c:numCache>
                <c:formatCode>0.00</c:formatCode>
                <c:ptCount val="5"/>
                <c:pt idx="0">
                  <c:v>1.6668723821640015</c:v>
                </c:pt>
                <c:pt idx="1">
                  <c:v>1.5948662757873535</c:v>
                </c:pt>
                <c:pt idx="2">
                  <c:v>1.5148545503616333</c:v>
                </c:pt>
                <c:pt idx="3">
                  <c:v>1.4647349119186401</c:v>
                </c:pt>
                <c:pt idx="4">
                  <c:v>1.2730168104171753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8956-4DFD-91E5-6748B0C6C89B}"/>
            </c:ext>
          </c:extLst>
        </c:ser>
        <c:ser>
          <c:idx val="7"/>
          <c:order val="6"/>
          <c:tx>
            <c:strRef>
              <c:f>'D.4.4.ItemsPHEC'!$A$11</c:f>
              <c:strCache>
                <c:ptCount val="1"/>
                <c:pt idx="0">
                  <c:v>South West</c:v>
                </c:pt>
              </c:strCache>
            </c:strRef>
          </c:tx>
          <c:spPr>
            <a:ln w="22225" cap="rnd">
              <a:solidFill>
                <a:srgbClr val="C0504D">
                  <a:lumMod val="60000"/>
                </a:srgbClr>
              </a:solidFill>
              <a:round/>
            </a:ln>
            <a:effectLst/>
          </c:spPr>
          <c:marker>
            <c:symbol val="triangle"/>
            <c:size val="5"/>
          </c:marker>
          <c:cat>
            <c:numRef>
              <c:f>'D.4.4.ItemsPHEC'!$B$4:$F$4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'D.4.4.ItemsPHEC'!$B$11:$F$11</c:f>
              <c:numCache>
                <c:formatCode>0.00</c:formatCode>
                <c:ptCount val="5"/>
                <c:pt idx="0">
                  <c:v>1.6713058948516846</c:v>
                </c:pt>
                <c:pt idx="1">
                  <c:v>1.6044026613235474</c:v>
                </c:pt>
                <c:pt idx="2">
                  <c:v>1.5597161054611206</c:v>
                </c:pt>
                <c:pt idx="3">
                  <c:v>1.5042319297790527</c:v>
                </c:pt>
                <c:pt idx="4">
                  <c:v>1.319661021232605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8956-4DFD-91E5-6748B0C6C89B}"/>
            </c:ext>
          </c:extLst>
        </c:ser>
        <c:ser>
          <c:idx val="8"/>
          <c:order val="7"/>
          <c:tx>
            <c:strRef>
              <c:f>'D.4.4.ItemsPHEC'!$A$12</c:f>
              <c:strCache>
                <c:ptCount val="1"/>
                <c:pt idx="0">
                  <c:v>West Midlands</c:v>
                </c:pt>
              </c:strCache>
            </c:strRef>
          </c:tx>
          <c:spPr>
            <a:ln w="22225" cap="rnd">
              <a:solidFill>
                <a:srgbClr val="EEECE1">
                  <a:lumMod val="25000"/>
                </a:srgb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ECE1">
                  <a:lumMod val="25000"/>
                </a:srgbClr>
              </a:solidFill>
              <a:ln>
                <a:solidFill>
                  <a:srgbClr val="EEECE1">
                    <a:lumMod val="50000"/>
                  </a:srgbClr>
                </a:solidFill>
              </a:ln>
            </c:spPr>
          </c:marker>
          <c:cat>
            <c:numRef>
              <c:f>'D.4.4.ItemsPHEC'!$B$4:$F$4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'D.4.4.ItemsPHEC'!$B$12:$F$12</c:f>
              <c:numCache>
                <c:formatCode>0.00</c:formatCode>
                <c:ptCount val="5"/>
                <c:pt idx="0">
                  <c:v>1.8008652925491333</c:v>
                </c:pt>
                <c:pt idx="1">
                  <c:v>1.7229218482971191</c:v>
                </c:pt>
                <c:pt idx="2">
                  <c:v>1.6473631858825684</c:v>
                </c:pt>
                <c:pt idx="3">
                  <c:v>1.6246048212051392</c:v>
                </c:pt>
                <c:pt idx="4">
                  <c:v>1.3886817693710327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8956-4DFD-91E5-6748B0C6C89B}"/>
            </c:ext>
          </c:extLst>
        </c:ser>
        <c:ser>
          <c:idx val="9"/>
          <c:order val="8"/>
          <c:tx>
            <c:strRef>
              <c:f>'D.4.4.ItemsPHEC'!$A$13</c:f>
              <c:strCache>
                <c:ptCount val="1"/>
                <c:pt idx="0">
                  <c:v>Yorkshire and Humber</c:v>
                </c:pt>
              </c:strCache>
            </c:strRef>
          </c:tx>
          <c:spPr>
            <a:ln w="22225" cap="rnd">
              <a:solidFill>
                <a:srgbClr val="8064A2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diamond"/>
            <c:size val="5"/>
          </c:marker>
          <c:cat>
            <c:numRef>
              <c:f>'D.4.4.ItemsPHEC'!$B$4:$F$4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'D.4.4.ItemsPHEC'!$B$13:$F$13</c:f>
              <c:numCache>
                <c:formatCode>0.00</c:formatCode>
                <c:ptCount val="5"/>
                <c:pt idx="0">
                  <c:v>1.7894706726074219</c:v>
                </c:pt>
                <c:pt idx="1">
                  <c:v>1.7255126237869263</c:v>
                </c:pt>
                <c:pt idx="2">
                  <c:v>1.6421313285827637</c:v>
                </c:pt>
                <c:pt idx="3">
                  <c:v>1.6026433706283569</c:v>
                </c:pt>
                <c:pt idx="4">
                  <c:v>1.3785701990127563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8956-4DFD-91E5-6748B0C6C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8583840"/>
        <c:axId val="548584824"/>
      </c:lineChart>
      <c:catAx>
        <c:axId val="548583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8584824"/>
        <c:crosses val="autoZero"/>
        <c:auto val="1"/>
        <c:lblAlgn val="ctr"/>
        <c:lblOffset val="100"/>
        <c:noMultiLvlLbl val="0"/>
      </c:catAx>
      <c:valAx>
        <c:axId val="548584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Items per 1,000 inhabitants per day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8583840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'D.4.4.ItemsPHEC'!$C$20</c:f>
              <c:strCache>
                <c:ptCount val="1"/>
                <c:pt idx="0">
                  <c:v>Items per 1,000 inhabitants per day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9C79-4A62-A7EA-0E24444D9C32}"/>
              </c:ext>
            </c:extLst>
          </c:dPt>
          <c:dPt>
            <c:idx val="5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C79-4A62-A7EA-0E24444D9C32}"/>
              </c:ext>
            </c:extLst>
          </c:dPt>
          <c:dPt>
            <c:idx val="6"/>
            <c:marker>
              <c:symbol val="squar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9C79-4A62-A7EA-0E24444D9C32}"/>
              </c:ext>
            </c:extLst>
          </c:dPt>
          <c:dPt>
            <c:idx val="7"/>
            <c:marker>
              <c:symbol val="squar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9C79-4A62-A7EA-0E24444D9C32}"/>
              </c:ext>
            </c:extLst>
          </c:dPt>
          <c:dPt>
            <c:idx val="8"/>
            <c:marker>
              <c:symbol val="squar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9C79-4A62-A7EA-0E24444D9C32}"/>
              </c:ext>
            </c:extLst>
          </c:dPt>
          <c:dPt>
            <c:idx val="9"/>
            <c:marker>
              <c:symbol val="squar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9C79-4A62-A7EA-0E24444D9C32}"/>
              </c:ext>
            </c:extLst>
          </c:dPt>
          <c:dPt>
            <c:idx val="10"/>
            <c:marker>
              <c:symbol val="triangle"/>
              <c:size val="5"/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79-4A62-A7EA-0E24444D9C32}"/>
              </c:ext>
            </c:extLst>
          </c:dPt>
          <c:dPt>
            <c:idx val="11"/>
            <c:marker>
              <c:symbol val="triangle"/>
              <c:size val="5"/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9C79-4A62-A7EA-0E24444D9C32}"/>
              </c:ext>
            </c:extLst>
          </c:dPt>
          <c:dPt>
            <c:idx val="12"/>
            <c:marker>
              <c:symbol val="triangle"/>
              <c:size val="5"/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9C79-4A62-A7EA-0E24444D9C32}"/>
              </c:ext>
            </c:extLst>
          </c:dPt>
          <c:dPt>
            <c:idx val="13"/>
            <c:marker>
              <c:symbol val="triangle"/>
              <c:size val="5"/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9C79-4A62-A7EA-0E24444D9C32}"/>
              </c:ext>
            </c:extLst>
          </c:dPt>
          <c:dPt>
            <c:idx val="14"/>
            <c:marker>
              <c:symbol val="triangle"/>
              <c:size val="5"/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9C79-4A62-A7EA-0E24444D9C32}"/>
              </c:ext>
            </c:extLst>
          </c:dPt>
          <c:dPt>
            <c:idx val="15"/>
            <c:marker>
              <c:symbol val="diamond"/>
              <c:size val="5"/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9C79-4A62-A7EA-0E24444D9C32}"/>
              </c:ext>
            </c:extLst>
          </c:dPt>
          <c:dPt>
            <c:idx val="16"/>
            <c:marker>
              <c:symbol val="diamond"/>
              <c:size val="5"/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9C79-4A62-A7EA-0E24444D9C32}"/>
              </c:ext>
            </c:extLst>
          </c:dPt>
          <c:dPt>
            <c:idx val="17"/>
            <c:marker>
              <c:symbol val="diamond"/>
              <c:size val="5"/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9C79-4A62-A7EA-0E24444D9C32}"/>
              </c:ext>
            </c:extLst>
          </c:dPt>
          <c:dPt>
            <c:idx val="18"/>
            <c:marker>
              <c:symbol val="diamond"/>
              <c:size val="5"/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9C79-4A62-A7EA-0E24444D9C32}"/>
              </c:ext>
            </c:extLst>
          </c:dPt>
          <c:dPt>
            <c:idx val="19"/>
            <c:marker>
              <c:symbol val="diamond"/>
              <c:size val="5"/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9C79-4A62-A7EA-0E24444D9C32}"/>
              </c:ext>
            </c:extLst>
          </c:dPt>
          <c:dPt>
            <c:idx val="20"/>
            <c:marker>
              <c:symbol val="circle"/>
              <c:size val="5"/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79-4A62-A7EA-0E24444D9C32}"/>
              </c:ext>
            </c:extLst>
          </c:dPt>
          <c:dPt>
            <c:idx val="21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9C79-4A62-A7EA-0E24444D9C32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9C79-4A62-A7EA-0E24444D9C32}"/>
              </c:ext>
            </c:extLst>
          </c:dPt>
          <c:dPt>
            <c:idx val="23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9C79-4A62-A7EA-0E24444D9C32}"/>
              </c:ext>
            </c:extLst>
          </c:dPt>
          <c:dPt>
            <c:idx val="24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9C79-4A62-A7EA-0E24444D9C32}"/>
              </c:ext>
            </c:extLst>
          </c:dPt>
          <c:dPt>
            <c:idx val="25"/>
            <c:marker>
              <c:symbol val="x"/>
              <c:size val="5"/>
              <c:spPr>
                <a:noFill/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9C79-4A62-A7EA-0E24444D9C32}"/>
              </c:ext>
            </c:extLst>
          </c:dPt>
          <c:dPt>
            <c:idx val="26"/>
            <c:marker>
              <c:symbol val="x"/>
              <c:size val="5"/>
              <c:spPr>
                <a:noFill/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9C79-4A62-A7EA-0E24444D9C32}"/>
              </c:ext>
            </c:extLst>
          </c:dPt>
          <c:dPt>
            <c:idx val="27"/>
            <c:marker>
              <c:symbol val="x"/>
              <c:size val="5"/>
              <c:spPr>
                <a:noFill/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9C79-4A62-A7EA-0E24444D9C32}"/>
              </c:ext>
            </c:extLst>
          </c:dPt>
          <c:dPt>
            <c:idx val="28"/>
            <c:marker>
              <c:symbol val="x"/>
              <c:size val="5"/>
              <c:spPr>
                <a:noFill/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9C79-4A62-A7EA-0E24444D9C32}"/>
              </c:ext>
            </c:extLst>
          </c:dPt>
          <c:dPt>
            <c:idx val="29"/>
            <c:marker>
              <c:symbol val="x"/>
              <c:size val="5"/>
              <c:spPr>
                <a:noFill/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9C79-4A62-A7EA-0E24444D9C32}"/>
              </c:ext>
            </c:extLst>
          </c:dPt>
          <c:dPt>
            <c:idx val="30"/>
            <c:marker>
              <c:symbol val="squar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C79-4A62-A7EA-0E24444D9C32}"/>
              </c:ext>
            </c:extLst>
          </c:dPt>
          <c:dPt>
            <c:idx val="31"/>
            <c:marker>
              <c:symbol val="squar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9C79-4A62-A7EA-0E24444D9C32}"/>
              </c:ext>
            </c:extLst>
          </c:dPt>
          <c:dPt>
            <c:idx val="32"/>
            <c:marker>
              <c:symbol val="squar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9C79-4A62-A7EA-0E24444D9C32}"/>
              </c:ext>
            </c:extLst>
          </c:dPt>
          <c:dPt>
            <c:idx val="33"/>
            <c:marker>
              <c:symbol val="squar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9C79-4A62-A7EA-0E24444D9C32}"/>
              </c:ext>
            </c:extLst>
          </c:dPt>
          <c:dPt>
            <c:idx val="34"/>
            <c:marker>
              <c:symbol val="squar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9C79-4A62-A7EA-0E24444D9C32}"/>
              </c:ext>
            </c:extLst>
          </c:dPt>
          <c:dPt>
            <c:idx val="35"/>
            <c:marker>
              <c:symbol val="triangle"/>
              <c:size val="5"/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C79-4A62-A7EA-0E24444D9C32}"/>
              </c:ext>
            </c:extLst>
          </c:dPt>
          <c:dPt>
            <c:idx val="36"/>
            <c:marker>
              <c:symbol val="triangle"/>
              <c:size val="5"/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C-9C79-4A62-A7EA-0E24444D9C32}"/>
              </c:ext>
            </c:extLst>
          </c:dPt>
          <c:dPt>
            <c:idx val="37"/>
            <c:marker>
              <c:symbol val="triangle"/>
              <c:size val="5"/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9C79-4A62-A7EA-0E24444D9C32}"/>
              </c:ext>
            </c:extLst>
          </c:dPt>
          <c:dPt>
            <c:idx val="38"/>
            <c:marker>
              <c:symbol val="triangle"/>
              <c:size val="5"/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A-9C79-4A62-A7EA-0E24444D9C32}"/>
              </c:ext>
            </c:extLst>
          </c:dPt>
          <c:dPt>
            <c:idx val="39"/>
            <c:marker>
              <c:symbol val="triangle"/>
              <c:size val="5"/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9C79-4A62-A7EA-0E24444D9C32}"/>
              </c:ext>
            </c:extLst>
          </c:dPt>
          <c:dPt>
            <c:idx val="40"/>
            <c:marker>
              <c:symbol val="star"/>
              <c:size val="5"/>
              <c:spPr>
                <a:noFill/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C79-4A62-A7EA-0E24444D9C32}"/>
              </c:ext>
            </c:extLst>
          </c:dPt>
          <c:dPt>
            <c:idx val="41"/>
            <c:marker>
              <c:symbol val="star"/>
              <c:size val="5"/>
              <c:spPr>
                <a:noFill/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9C79-4A62-A7EA-0E24444D9C32}"/>
              </c:ext>
            </c:extLst>
          </c:dPt>
          <c:dPt>
            <c:idx val="42"/>
            <c:marker>
              <c:symbol val="star"/>
              <c:size val="5"/>
              <c:spPr>
                <a:noFill/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9C79-4A62-A7EA-0E24444D9C32}"/>
              </c:ext>
            </c:extLst>
          </c:dPt>
          <c:dPt>
            <c:idx val="43"/>
            <c:marker>
              <c:symbol val="star"/>
              <c:size val="5"/>
              <c:spPr>
                <a:noFill/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9C79-4A62-A7EA-0E24444D9C32}"/>
              </c:ext>
            </c:extLst>
          </c:dPt>
          <c:dPt>
            <c:idx val="44"/>
            <c:marker>
              <c:symbol val="star"/>
              <c:size val="5"/>
              <c:spPr>
                <a:noFill/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9C79-4A62-A7EA-0E24444D9C32}"/>
              </c:ext>
            </c:extLst>
          </c:dPt>
          <c:cat>
            <c:multiLvlStrRef>
              <c:f>'D.4.4.ItemsPHEC'!$A$21:$B$65</c:f>
              <c:multiLvlStrCache>
                <c:ptCount val="45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</c:lvl>
                <c:lvl>
                  <c:pt idx="0">
                    <c:v>North East</c:v>
                  </c:pt>
                  <c:pt idx="5">
                    <c:v>North West</c:v>
                  </c:pt>
                  <c:pt idx="10">
                    <c:v>Yorkshire and Humber</c:v>
                  </c:pt>
                  <c:pt idx="15">
                    <c:v>East Midlands</c:v>
                  </c:pt>
                  <c:pt idx="20">
                    <c:v>West Midlands</c:v>
                  </c:pt>
                  <c:pt idx="25">
                    <c:v>East of England</c:v>
                  </c:pt>
                  <c:pt idx="30">
                    <c:v>London</c:v>
                  </c:pt>
                  <c:pt idx="35">
                    <c:v>South East</c:v>
                  </c:pt>
                  <c:pt idx="40">
                    <c:v>South West</c:v>
                  </c:pt>
                </c:lvl>
              </c:multiLvlStrCache>
            </c:multiLvlStrRef>
          </c:cat>
          <c:val>
            <c:numRef>
              <c:f>'D.4.4.ItemsPHEC'!$C$21:$C$65</c:f>
              <c:numCache>
                <c:formatCode>0.00</c:formatCode>
                <c:ptCount val="45"/>
                <c:pt idx="0">
                  <c:v>2.0059614181518555</c:v>
                </c:pt>
                <c:pt idx="1">
                  <c:v>1.9221158027648926</c:v>
                </c:pt>
                <c:pt idx="2">
                  <c:v>1.8344104290008545</c:v>
                </c:pt>
                <c:pt idx="3">
                  <c:v>1.7667218446731567</c:v>
                </c:pt>
                <c:pt idx="4">
                  <c:v>1.5801706314086914</c:v>
                </c:pt>
                <c:pt idx="5">
                  <c:v>1.9470082521438599</c:v>
                </c:pt>
                <c:pt idx="6">
                  <c:v>1.8453311920166016</c:v>
                </c:pt>
                <c:pt idx="7">
                  <c:v>1.7861394882202148</c:v>
                </c:pt>
                <c:pt idx="8">
                  <c:v>1.7400857210159302</c:v>
                </c:pt>
                <c:pt idx="9">
                  <c:v>1.5032516717910767</c:v>
                </c:pt>
                <c:pt idx="10">
                  <c:v>1.7894706726074219</c:v>
                </c:pt>
                <c:pt idx="11">
                  <c:v>1.7255126237869263</c:v>
                </c:pt>
                <c:pt idx="12">
                  <c:v>1.6421313285827637</c:v>
                </c:pt>
                <c:pt idx="13">
                  <c:v>1.6026433706283569</c:v>
                </c:pt>
                <c:pt idx="14">
                  <c:v>1.3785701990127563</c:v>
                </c:pt>
                <c:pt idx="15">
                  <c:v>1.7111595869064331</c:v>
                </c:pt>
                <c:pt idx="16">
                  <c:v>1.662261962890625</c:v>
                </c:pt>
                <c:pt idx="17">
                  <c:v>1.5862457752227783</c:v>
                </c:pt>
                <c:pt idx="18">
                  <c:v>1.5626963376998901</c:v>
                </c:pt>
                <c:pt idx="19">
                  <c:v>1.3555920124053955</c:v>
                </c:pt>
                <c:pt idx="20">
                  <c:v>1.8008652925491333</c:v>
                </c:pt>
                <c:pt idx="21">
                  <c:v>1.7229218482971191</c:v>
                </c:pt>
                <c:pt idx="22">
                  <c:v>1.6473631858825684</c:v>
                </c:pt>
                <c:pt idx="23">
                  <c:v>1.6246048212051392</c:v>
                </c:pt>
                <c:pt idx="24">
                  <c:v>1.3886817693710327</c:v>
                </c:pt>
                <c:pt idx="25">
                  <c:v>1.8480795621871948</c:v>
                </c:pt>
                <c:pt idx="26">
                  <c:v>1.7738522291183472</c:v>
                </c:pt>
                <c:pt idx="27">
                  <c:v>1.6575642824172974</c:v>
                </c:pt>
                <c:pt idx="28">
                  <c:v>1.5952160358428955</c:v>
                </c:pt>
                <c:pt idx="29">
                  <c:v>1.3838294744491577</c:v>
                </c:pt>
                <c:pt idx="30">
                  <c:v>1.3601385354995728</c:v>
                </c:pt>
                <c:pt idx="31">
                  <c:v>1.2978962659835815</c:v>
                </c:pt>
                <c:pt idx="32">
                  <c:v>1.234306812286377</c:v>
                </c:pt>
                <c:pt idx="33">
                  <c:v>1.214241623878479</c:v>
                </c:pt>
                <c:pt idx="34">
                  <c:v>1.0318573713302612</c:v>
                </c:pt>
                <c:pt idx="35">
                  <c:v>1.6668723821640015</c:v>
                </c:pt>
                <c:pt idx="36">
                  <c:v>1.5948662757873535</c:v>
                </c:pt>
                <c:pt idx="37">
                  <c:v>1.5148545503616333</c:v>
                </c:pt>
                <c:pt idx="38">
                  <c:v>1.4647349119186401</c:v>
                </c:pt>
                <c:pt idx="39">
                  <c:v>1.2730168104171753</c:v>
                </c:pt>
                <c:pt idx="40">
                  <c:v>1.6713058948516846</c:v>
                </c:pt>
                <c:pt idx="41">
                  <c:v>1.6044026613235474</c:v>
                </c:pt>
                <c:pt idx="42">
                  <c:v>1.5597161054611206</c:v>
                </c:pt>
                <c:pt idx="43">
                  <c:v>1.5042319297790527</c:v>
                </c:pt>
                <c:pt idx="44">
                  <c:v>1.319661021232605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79-4A62-A7EA-0E24444D9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966320"/>
        <c:axId val="763973864"/>
      </c:lineChart>
      <c:catAx>
        <c:axId val="763966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PHE Centres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3973864"/>
        <c:crosses val="autoZero"/>
        <c:auto val="1"/>
        <c:lblAlgn val="ctr"/>
        <c:lblOffset val="100"/>
        <c:noMultiLvlLbl val="0"/>
      </c:catAx>
      <c:valAx>
        <c:axId val="76397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Items per 1,000 inhabitants per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396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'D.4.3.BreakdownPHEC'!$C$16</c:f>
              <c:strCache>
                <c:ptCount val="1"/>
                <c:pt idx="0">
                  <c:v>Total DID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8B0-4F52-8794-89C0200CC837}"/>
              </c:ext>
            </c:extLst>
          </c:dPt>
          <c:dPt>
            <c:idx val="5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88B0-4F52-8794-89C0200CC837}"/>
              </c:ext>
            </c:extLst>
          </c:dPt>
          <c:dPt>
            <c:idx val="6"/>
            <c:marker>
              <c:symbol val="squar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88B0-4F52-8794-89C0200CC837}"/>
              </c:ext>
            </c:extLst>
          </c:dPt>
          <c:dPt>
            <c:idx val="7"/>
            <c:marker>
              <c:symbol val="squar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88B0-4F52-8794-89C0200CC837}"/>
              </c:ext>
            </c:extLst>
          </c:dPt>
          <c:dPt>
            <c:idx val="8"/>
            <c:marker>
              <c:symbol val="squar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88B0-4F52-8794-89C0200CC837}"/>
              </c:ext>
            </c:extLst>
          </c:dPt>
          <c:dPt>
            <c:idx val="9"/>
            <c:marker>
              <c:symbol val="squar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88B0-4F52-8794-89C0200CC837}"/>
              </c:ext>
            </c:extLst>
          </c:dPt>
          <c:dPt>
            <c:idx val="10"/>
            <c:marker>
              <c:symbol val="triangle"/>
              <c:size val="5"/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88B0-4F52-8794-89C0200CC837}"/>
              </c:ext>
            </c:extLst>
          </c:dPt>
          <c:dPt>
            <c:idx val="11"/>
            <c:marker>
              <c:symbol val="triangle"/>
              <c:size val="5"/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88B0-4F52-8794-89C0200CC837}"/>
              </c:ext>
            </c:extLst>
          </c:dPt>
          <c:dPt>
            <c:idx val="12"/>
            <c:marker>
              <c:symbol val="triangle"/>
              <c:size val="5"/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88B0-4F52-8794-89C0200CC837}"/>
              </c:ext>
            </c:extLst>
          </c:dPt>
          <c:dPt>
            <c:idx val="13"/>
            <c:marker>
              <c:symbol val="triangle"/>
              <c:size val="5"/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88B0-4F52-8794-89C0200CC837}"/>
              </c:ext>
            </c:extLst>
          </c:dPt>
          <c:dPt>
            <c:idx val="14"/>
            <c:marker>
              <c:symbol val="triangle"/>
              <c:size val="5"/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88B0-4F52-8794-89C0200CC837}"/>
              </c:ext>
            </c:extLst>
          </c:dPt>
          <c:dPt>
            <c:idx val="15"/>
            <c:marker>
              <c:symbol val="diamond"/>
              <c:size val="5"/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88B0-4F52-8794-89C0200CC837}"/>
              </c:ext>
            </c:extLst>
          </c:dPt>
          <c:dPt>
            <c:idx val="16"/>
            <c:marker>
              <c:symbol val="diamond"/>
              <c:size val="5"/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88B0-4F52-8794-89C0200CC837}"/>
              </c:ext>
            </c:extLst>
          </c:dPt>
          <c:dPt>
            <c:idx val="17"/>
            <c:marker>
              <c:symbol val="diamond"/>
              <c:size val="5"/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88B0-4F52-8794-89C0200CC837}"/>
              </c:ext>
            </c:extLst>
          </c:dPt>
          <c:dPt>
            <c:idx val="18"/>
            <c:marker>
              <c:symbol val="diamond"/>
              <c:size val="5"/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88B0-4F52-8794-89C0200CC837}"/>
              </c:ext>
            </c:extLst>
          </c:dPt>
          <c:dPt>
            <c:idx val="19"/>
            <c:marker>
              <c:symbol val="diamond"/>
              <c:size val="5"/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88B0-4F52-8794-89C0200CC837}"/>
              </c:ext>
            </c:extLst>
          </c:dPt>
          <c:dPt>
            <c:idx val="20"/>
            <c:marker>
              <c:symbol val="circle"/>
              <c:size val="5"/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88B0-4F52-8794-89C0200CC837}"/>
              </c:ext>
            </c:extLst>
          </c:dPt>
          <c:dPt>
            <c:idx val="21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88B0-4F52-8794-89C0200CC837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88B0-4F52-8794-89C0200CC837}"/>
              </c:ext>
            </c:extLst>
          </c:dPt>
          <c:dPt>
            <c:idx val="23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88B0-4F52-8794-89C0200CC837}"/>
              </c:ext>
            </c:extLst>
          </c:dPt>
          <c:dPt>
            <c:idx val="24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88B0-4F52-8794-89C0200CC837}"/>
              </c:ext>
            </c:extLst>
          </c:dPt>
          <c:dPt>
            <c:idx val="25"/>
            <c:marker>
              <c:symbol val="x"/>
              <c:size val="5"/>
              <c:spPr>
                <a:noFill/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A-88B0-4F52-8794-89C0200CC837}"/>
              </c:ext>
            </c:extLst>
          </c:dPt>
          <c:dPt>
            <c:idx val="26"/>
            <c:marker>
              <c:symbol val="x"/>
              <c:size val="5"/>
              <c:spPr>
                <a:noFill/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C-88B0-4F52-8794-89C0200CC837}"/>
              </c:ext>
            </c:extLst>
          </c:dPt>
          <c:dPt>
            <c:idx val="27"/>
            <c:marker>
              <c:symbol val="x"/>
              <c:size val="5"/>
              <c:spPr>
                <a:noFill/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E-88B0-4F52-8794-89C0200CC837}"/>
              </c:ext>
            </c:extLst>
          </c:dPt>
          <c:dPt>
            <c:idx val="28"/>
            <c:marker>
              <c:symbol val="x"/>
              <c:size val="5"/>
              <c:spPr>
                <a:noFill/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0-88B0-4F52-8794-89C0200CC837}"/>
              </c:ext>
            </c:extLst>
          </c:dPt>
          <c:dPt>
            <c:idx val="29"/>
            <c:marker>
              <c:symbol val="x"/>
              <c:size val="5"/>
              <c:spPr>
                <a:noFill/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2-88B0-4F52-8794-89C0200CC837}"/>
              </c:ext>
            </c:extLst>
          </c:dPt>
          <c:dPt>
            <c:idx val="30"/>
            <c:marker>
              <c:symbol val="squar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4-88B0-4F52-8794-89C0200CC837}"/>
              </c:ext>
            </c:extLst>
          </c:dPt>
          <c:dPt>
            <c:idx val="31"/>
            <c:marker>
              <c:symbol val="squar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6-88B0-4F52-8794-89C0200CC837}"/>
              </c:ext>
            </c:extLst>
          </c:dPt>
          <c:dPt>
            <c:idx val="32"/>
            <c:marker>
              <c:symbol val="squar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8-88B0-4F52-8794-89C0200CC837}"/>
              </c:ext>
            </c:extLst>
          </c:dPt>
          <c:dPt>
            <c:idx val="33"/>
            <c:marker>
              <c:symbol val="squar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A-88B0-4F52-8794-89C0200CC837}"/>
              </c:ext>
            </c:extLst>
          </c:dPt>
          <c:dPt>
            <c:idx val="34"/>
            <c:marker>
              <c:symbol val="squar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C-88B0-4F52-8794-89C0200CC837}"/>
              </c:ext>
            </c:extLst>
          </c:dPt>
          <c:dPt>
            <c:idx val="35"/>
            <c:marker>
              <c:symbol val="triangle"/>
              <c:size val="5"/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E-88B0-4F52-8794-89C0200CC837}"/>
              </c:ext>
            </c:extLst>
          </c:dPt>
          <c:dPt>
            <c:idx val="36"/>
            <c:marker>
              <c:symbol val="triangle"/>
              <c:size val="5"/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0-88B0-4F52-8794-89C0200CC837}"/>
              </c:ext>
            </c:extLst>
          </c:dPt>
          <c:dPt>
            <c:idx val="37"/>
            <c:marker>
              <c:symbol val="triangle"/>
              <c:size val="5"/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2-88B0-4F52-8794-89C0200CC837}"/>
              </c:ext>
            </c:extLst>
          </c:dPt>
          <c:dPt>
            <c:idx val="38"/>
            <c:marker>
              <c:symbol val="triangle"/>
              <c:size val="5"/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4-88B0-4F52-8794-89C0200CC837}"/>
              </c:ext>
            </c:extLst>
          </c:dPt>
          <c:dPt>
            <c:idx val="39"/>
            <c:marker>
              <c:symbol val="triangle"/>
              <c:size val="5"/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6-88B0-4F52-8794-89C0200CC837}"/>
              </c:ext>
            </c:extLst>
          </c:dPt>
          <c:dPt>
            <c:idx val="40"/>
            <c:marker>
              <c:symbol val="star"/>
              <c:size val="5"/>
              <c:spPr>
                <a:noFill/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8-88B0-4F52-8794-89C0200CC837}"/>
              </c:ext>
            </c:extLst>
          </c:dPt>
          <c:dPt>
            <c:idx val="41"/>
            <c:marker>
              <c:symbol val="star"/>
              <c:size val="5"/>
              <c:spPr>
                <a:noFill/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A-88B0-4F52-8794-89C0200CC837}"/>
              </c:ext>
            </c:extLst>
          </c:dPt>
          <c:dPt>
            <c:idx val="42"/>
            <c:marker>
              <c:symbol val="star"/>
              <c:size val="5"/>
              <c:spPr>
                <a:noFill/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C-88B0-4F52-8794-89C0200CC837}"/>
              </c:ext>
            </c:extLst>
          </c:dPt>
          <c:dPt>
            <c:idx val="43"/>
            <c:marker>
              <c:symbol val="star"/>
              <c:size val="5"/>
              <c:spPr>
                <a:noFill/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E-88B0-4F52-8794-89C0200CC837}"/>
              </c:ext>
            </c:extLst>
          </c:dPt>
          <c:dPt>
            <c:idx val="44"/>
            <c:marker>
              <c:symbol val="star"/>
              <c:size val="5"/>
              <c:spPr>
                <a:noFill/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0-88B0-4F52-8794-89C0200CC837}"/>
              </c:ext>
            </c:extLst>
          </c:dPt>
          <c:cat>
            <c:multiLvlStrRef>
              <c:f>'D.4.3.BreakdownPHEC'!$A$17:$B$61</c:f>
              <c:multiLvlStrCache>
                <c:ptCount val="45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</c:lvl>
                <c:lvl>
                  <c:pt idx="0">
                    <c:v>North East</c:v>
                  </c:pt>
                  <c:pt idx="5">
                    <c:v>North West</c:v>
                  </c:pt>
                  <c:pt idx="10">
                    <c:v>Yorkshire and Humber</c:v>
                  </c:pt>
                  <c:pt idx="15">
                    <c:v>East Midlands</c:v>
                  </c:pt>
                  <c:pt idx="20">
                    <c:v>West Midlands</c:v>
                  </c:pt>
                  <c:pt idx="25">
                    <c:v>East of England</c:v>
                  </c:pt>
                  <c:pt idx="30">
                    <c:v>London</c:v>
                  </c:pt>
                  <c:pt idx="35">
                    <c:v>South East</c:v>
                  </c:pt>
                  <c:pt idx="40">
                    <c:v>South West</c:v>
                  </c:pt>
                </c:lvl>
              </c:multiLvlStrCache>
            </c:multiLvlStrRef>
          </c:cat>
          <c:val>
            <c:numRef>
              <c:f>'D.4.3.BreakdownPHEC'!$C$17:$C$61</c:f>
              <c:numCache>
                <c:formatCode>0.00</c:formatCode>
                <c:ptCount val="45"/>
                <c:pt idx="0">
                  <c:v>21.960895538330078</c:v>
                </c:pt>
                <c:pt idx="1">
                  <c:v>21.190778732299805</c:v>
                </c:pt>
                <c:pt idx="2">
                  <c:v>20.503469467163086</c:v>
                </c:pt>
                <c:pt idx="3">
                  <c:v>19.947031021118164</c:v>
                </c:pt>
                <c:pt idx="4">
                  <c:v>17.973739624023438</c:v>
                </c:pt>
                <c:pt idx="5">
                  <c:v>20.618984222412109</c:v>
                </c:pt>
                <c:pt idx="6">
                  <c:v>20.095094680786133</c:v>
                </c:pt>
                <c:pt idx="7">
                  <c:v>19.895669937133789</c:v>
                </c:pt>
                <c:pt idx="8">
                  <c:v>19.583993911743164</c:v>
                </c:pt>
                <c:pt idx="9">
                  <c:v>17.286754608154297</c:v>
                </c:pt>
                <c:pt idx="10">
                  <c:v>19.036334991455078</c:v>
                </c:pt>
                <c:pt idx="11">
                  <c:v>18.608980178833008</c:v>
                </c:pt>
                <c:pt idx="12">
                  <c:v>18.134199142456055</c:v>
                </c:pt>
                <c:pt idx="13">
                  <c:v>18.030069351196289</c:v>
                </c:pt>
                <c:pt idx="14">
                  <c:v>15.861299514770508</c:v>
                </c:pt>
                <c:pt idx="15">
                  <c:v>17.465545654296875</c:v>
                </c:pt>
                <c:pt idx="16">
                  <c:v>17.339235305786133</c:v>
                </c:pt>
                <c:pt idx="17">
                  <c:v>16.992618560791016</c:v>
                </c:pt>
                <c:pt idx="18">
                  <c:v>16.868013381958008</c:v>
                </c:pt>
                <c:pt idx="19">
                  <c:v>14.911322593688965</c:v>
                </c:pt>
                <c:pt idx="20">
                  <c:v>18.499162673950195</c:v>
                </c:pt>
                <c:pt idx="21">
                  <c:v>18.151626586914063</c:v>
                </c:pt>
                <c:pt idx="22">
                  <c:v>17.687055587768555</c:v>
                </c:pt>
                <c:pt idx="23">
                  <c:v>17.696306228637695</c:v>
                </c:pt>
                <c:pt idx="24">
                  <c:v>15.492688179016113</c:v>
                </c:pt>
                <c:pt idx="25">
                  <c:v>18.608251571655273</c:v>
                </c:pt>
                <c:pt idx="26">
                  <c:v>18.375688552856445</c:v>
                </c:pt>
                <c:pt idx="27">
                  <c:v>17.562862396240234</c:v>
                </c:pt>
                <c:pt idx="28">
                  <c:v>17.124725341796875</c:v>
                </c:pt>
                <c:pt idx="29">
                  <c:v>15.205223083496094</c:v>
                </c:pt>
                <c:pt idx="30">
                  <c:v>16.734642028808594</c:v>
                </c:pt>
                <c:pt idx="31">
                  <c:v>16.182184219360352</c:v>
                </c:pt>
                <c:pt idx="32">
                  <c:v>15.612495422363281</c:v>
                </c:pt>
                <c:pt idx="33">
                  <c:v>15.65114688873291</c:v>
                </c:pt>
                <c:pt idx="34">
                  <c:v>13.351625442504883</c:v>
                </c:pt>
                <c:pt idx="35">
                  <c:v>18.131702423095703</c:v>
                </c:pt>
                <c:pt idx="36">
                  <c:v>17.699001312255859</c:v>
                </c:pt>
                <c:pt idx="37">
                  <c:v>17.095554351806641</c:v>
                </c:pt>
                <c:pt idx="38">
                  <c:v>16.768672943115234</c:v>
                </c:pt>
                <c:pt idx="39">
                  <c:v>14.857771873474121</c:v>
                </c:pt>
                <c:pt idx="40">
                  <c:v>18.156610488891602</c:v>
                </c:pt>
                <c:pt idx="41">
                  <c:v>17.770553588867188</c:v>
                </c:pt>
                <c:pt idx="42">
                  <c:v>17.518056869506836</c:v>
                </c:pt>
                <c:pt idx="43">
                  <c:v>16.801746368408203</c:v>
                </c:pt>
                <c:pt idx="44">
                  <c:v>14.796030044555664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1-88B0-4F52-8794-89C0200CC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966320"/>
        <c:axId val="763973864"/>
      </c:lineChart>
      <c:catAx>
        <c:axId val="763966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PHE Centres</a:t>
                </a:r>
              </a:p>
            </c:rich>
          </c:tx>
          <c:layout>
            <c:manualLayout>
              <c:xMode val="edge"/>
              <c:yMode val="edge"/>
              <c:x val="0.48593285008044074"/>
              <c:y val="0.90418141729524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3973864"/>
        <c:crosses val="autoZero"/>
        <c:auto val="1"/>
        <c:lblAlgn val="ctr"/>
        <c:lblOffset val="100"/>
        <c:noMultiLvlLbl val="0"/>
      </c:catAx>
      <c:valAx>
        <c:axId val="76397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DDDs per 1,000 inhabitants per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396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'D.4.3.BreakdownPHEC'!$D$16</c:f>
              <c:strCache>
                <c:ptCount val="1"/>
                <c:pt idx="0">
                  <c:v>Total DDD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C1C-4F66-84CD-D410D7DBE841}"/>
              </c:ext>
            </c:extLst>
          </c:dPt>
          <c:dPt>
            <c:idx val="5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0C1C-4F66-84CD-D410D7DBE841}"/>
              </c:ext>
            </c:extLst>
          </c:dPt>
          <c:dPt>
            <c:idx val="6"/>
            <c:marker>
              <c:symbol val="squar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C1C-4F66-84CD-D410D7DBE841}"/>
              </c:ext>
            </c:extLst>
          </c:dPt>
          <c:dPt>
            <c:idx val="7"/>
            <c:marker>
              <c:symbol val="squar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0C1C-4F66-84CD-D410D7DBE841}"/>
              </c:ext>
            </c:extLst>
          </c:dPt>
          <c:dPt>
            <c:idx val="8"/>
            <c:marker>
              <c:symbol val="squar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0C1C-4F66-84CD-D410D7DBE841}"/>
              </c:ext>
            </c:extLst>
          </c:dPt>
          <c:dPt>
            <c:idx val="9"/>
            <c:marker>
              <c:symbol val="squar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0C1C-4F66-84CD-D410D7DBE841}"/>
              </c:ext>
            </c:extLst>
          </c:dPt>
          <c:dPt>
            <c:idx val="10"/>
            <c:marker>
              <c:symbol val="triangle"/>
              <c:size val="5"/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0C1C-4F66-84CD-D410D7DBE841}"/>
              </c:ext>
            </c:extLst>
          </c:dPt>
          <c:dPt>
            <c:idx val="11"/>
            <c:marker>
              <c:symbol val="triangle"/>
              <c:size val="5"/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0C1C-4F66-84CD-D410D7DBE841}"/>
              </c:ext>
            </c:extLst>
          </c:dPt>
          <c:dPt>
            <c:idx val="12"/>
            <c:marker>
              <c:symbol val="triangle"/>
              <c:size val="5"/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0C1C-4F66-84CD-D410D7DBE841}"/>
              </c:ext>
            </c:extLst>
          </c:dPt>
          <c:dPt>
            <c:idx val="13"/>
            <c:marker>
              <c:symbol val="triangle"/>
              <c:size val="5"/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0C1C-4F66-84CD-D410D7DBE841}"/>
              </c:ext>
            </c:extLst>
          </c:dPt>
          <c:dPt>
            <c:idx val="14"/>
            <c:marker>
              <c:symbol val="triangle"/>
              <c:size val="5"/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0C1C-4F66-84CD-D410D7DBE841}"/>
              </c:ext>
            </c:extLst>
          </c:dPt>
          <c:dPt>
            <c:idx val="15"/>
            <c:marker>
              <c:symbol val="diamond"/>
              <c:size val="5"/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0C1C-4F66-84CD-D410D7DBE841}"/>
              </c:ext>
            </c:extLst>
          </c:dPt>
          <c:dPt>
            <c:idx val="16"/>
            <c:marker>
              <c:symbol val="diamond"/>
              <c:size val="5"/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0C1C-4F66-84CD-D410D7DBE841}"/>
              </c:ext>
            </c:extLst>
          </c:dPt>
          <c:dPt>
            <c:idx val="17"/>
            <c:marker>
              <c:symbol val="diamond"/>
              <c:size val="5"/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0C1C-4F66-84CD-D410D7DBE841}"/>
              </c:ext>
            </c:extLst>
          </c:dPt>
          <c:dPt>
            <c:idx val="18"/>
            <c:marker>
              <c:symbol val="diamond"/>
              <c:size val="5"/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0C1C-4F66-84CD-D410D7DBE841}"/>
              </c:ext>
            </c:extLst>
          </c:dPt>
          <c:dPt>
            <c:idx val="19"/>
            <c:marker>
              <c:symbol val="diamond"/>
              <c:size val="5"/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0C1C-4F66-84CD-D410D7DBE841}"/>
              </c:ext>
            </c:extLst>
          </c:dPt>
          <c:dPt>
            <c:idx val="20"/>
            <c:marker>
              <c:symbol val="circle"/>
              <c:size val="5"/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0C1C-4F66-84CD-D410D7DBE841}"/>
              </c:ext>
            </c:extLst>
          </c:dPt>
          <c:dPt>
            <c:idx val="21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0C1C-4F66-84CD-D410D7DBE841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0C1C-4F66-84CD-D410D7DBE841}"/>
              </c:ext>
            </c:extLst>
          </c:dPt>
          <c:dPt>
            <c:idx val="23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0C1C-4F66-84CD-D410D7DBE841}"/>
              </c:ext>
            </c:extLst>
          </c:dPt>
          <c:dPt>
            <c:idx val="24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0C1C-4F66-84CD-D410D7DBE841}"/>
              </c:ext>
            </c:extLst>
          </c:dPt>
          <c:dPt>
            <c:idx val="25"/>
            <c:marker>
              <c:symbol val="x"/>
              <c:size val="5"/>
              <c:spPr>
                <a:noFill/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A-0C1C-4F66-84CD-D410D7DBE841}"/>
              </c:ext>
            </c:extLst>
          </c:dPt>
          <c:dPt>
            <c:idx val="26"/>
            <c:marker>
              <c:symbol val="x"/>
              <c:size val="5"/>
              <c:spPr>
                <a:noFill/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C-0C1C-4F66-84CD-D410D7DBE841}"/>
              </c:ext>
            </c:extLst>
          </c:dPt>
          <c:dPt>
            <c:idx val="27"/>
            <c:marker>
              <c:symbol val="x"/>
              <c:size val="5"/>
              <c:spPr>
                <a:noFill/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E-0C1C-4F66-84CD-D410D7DBE841}"/>
              </c:ext>
            </c:extLst>
          </c:dPt>
          <c:dPt>
            <c:idx val="28"/>
            <c:marker>
              <c:symbol val="x"/>
              <c:size val="5"/>
              <c:spPr>
                <a:noFill/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0-0C1C-4F66-84CD-D410D7DBE841}"/>
              </c:ext>
            </c:extLst>
          </c:dPt>
          <c:dPt>
            <c:idx val="29"/>
            <c:marker>
              <c:symbol val="x"/>
              <c:size val="5"/>
              <c:spPr>
                <a:noFill/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2-0C1C-4F66-84CD-D410D7DBE841}"/>
              </c:ext>
            </c:extLst>
          </c:dPt>
          <c:dPt>
            <c:idx val="30"/>
            <c:marker>
              <c:symbol val="squar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4-0C1C-4F66-84CD-D410D7DBE841}"/>
              </c:ext>
            </c:extLst>
          </c:dPt>
          <c:dPt>
            <c:idx val="31"/>
            <c:marker>
              <c:symbol val="squar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6-0C1C-4F66-84CD-D410D7DBE841}"/>
              </c:ext>
            </c:extLst>
          </c:dPt>
          <c:dPt>
            <c:idx val="32"/>
            <c:marker>
              <c:symbol val="squar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8-0C1C-4F66-84CD-D410D7DBE841}"/>
              </c:ext>
            </c:extLst>
          </c:dPt>
          <c:dPt>
            <c:idx val="33"/>
            <c:marker>
              <c:symbol val="squar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A-0C1C-4F66-84CD-D410D7DBE841}"/>
              </c:ext>
            </c:extLst>
          </c:dPt>
          <c:dPt>
            <c:idx val="34"/>
            <c:marker>
              <c:symbol val="squar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C-0C1C-4F66-84CD-D410D7DBE841}"/>
              </c:ext>
            </c:extLst>
          </c:dPt>
          <c:dPt>
            <c:idx val="35"/>
            <c:marker>
              <c:symbol val="triangle"/>
              <c:size val="5"/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E-0C1C-4F66-84CD-D410D7DBE841}"/>
              </c:ext>
            </c:extLst>
          </c:dPt>
          <c:dPt>
            <c:idx val="36"/>
            <c:marker>
              <c:symbol val="triangle"/>
              <c:size val="5"/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0-0C1C-4F66-84CD-D410D7DBE841}"/>
              </c:ext>
            </c:extLst>
          </c:dPt>
          <c:dPt>
            <c:idx val="37"/>
            <c:marker>
              <c:symbol val="triangle"/>
              <c:size val="5"/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2-0C1C-4F66-84CD-D410D7DBE841}"/>
              </c:ext>
            </c:extLst>
          </c:dPt>
          <c:dPt>
            <c:idx val="38"/>
            <c:marker>
              <c:symbol val="triangle"/>
              <c:size val="5"/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4-0C1C-4F66-84CD-D410D7DBE841}"/>
              </c:ext>
            </c:extLst>
          </c:dPt>
          <c:dPt>
            <c:idx val="39"/>
            <c:marker>
              <c:symbol val="triangle"/>
              <c:size val="5"/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6-0C1C-4F66-84CD-D410D7DBE841}"/>
              </c:ext>
            </c:extLst>
          </c:dPt>
          <c:dPt>
            <c:idx val="40"/>
            <c:marker>
              <c:symbol val="star"/>
              <c:size val="5"/>
              <c:spPr>
                <a:noFill/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8-0C1C-4F66-84CD-D410D7DBE841}"/>
              </c:ext>
            </c:extLst>
          </c:dPt>
          <c:dPt>
            <c:idx val="41"/>
            <c:marker>
              <c:symbol val="star"/>
              <c:size val="5"/>
              <c:spPr>
                <a:noFill/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A-0C1C-4F66-84CD-D410D7DBE841}"/>
              </c:ext>
            </c:extLst>
          </c:dPt>
          <c:dPt>
            <c:idx val="42"/>
            <c:marker>
              <c:symbol val="star"/>
              <c:size val="5"/>
              <c:spPr>
                <a:noFill/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C-0C1C-4F66-84CD-D410D7DBE841}"/>
              </c:ext>
            </c:extLst>
          </c:dPt>
          <c:dPt>
            <c:idx val="43"/>
            <c:marker>
              <c:symbol val="star"/>
              <c:size val="5"/>
              <c:spPr>
                <a:noFill/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E-0C1C-4F66-84CD-D410D7DBE841}"/>
              </c:ext>
            </c:extLst>
          </c:dPt>
          <c:dPt>
            <c:idx val="44"/>
            <c:marker>
              <c:symbol val="star"/>
              <c:size val="5"/>
              <c:spPr>
                <a:noFill/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0-0C1C-4F66-84CD-D410D7DBE841}"/>
              </c:ext>
            </c:extLst>
          </c:dPt>
          <c:cat>
            <c:multiLvlStrRef>
              <c:f>'D.4.3.BreakdownPHEC'!$A$17:$B$61</c:f>
              <c:multiLvlStrCache>
                <c:ptCount val="45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</c:lvl>
                <c:lvl>
                  <c:pt idx="0">
                    <c:v>North East</c:v>
                  </c:pt>
                  <c:pt idx="5">
                    <c:v>North West</c:v>
                  </c:pt>
                  <c:pt idx="10">
                    <c:v>Yorkshire and Humber</c:v>
                  </c:pt>
                  <c:pt idx="15">
                    <c:v>East Midlands</c:v>
                  </c:pt>
                  <c:pt idx="20">
                    <c:v>West Midlands</c:v>
                  </c:pt>
                  <c:pt idx="25">
                    <c:v>East of England</c:v>
                  </c:pt>
                  <c:pt idx="30">
                    <c:v>London</c:v>
                  </c:pt>
                  <c:pt idx="35">
                    <c:v>South East</c:v>
                  </c:pt>
                  <c:pt idx="40">
                    <c:v>South West</c:v>
                  </c:pt>
                </c:lvl>
              </c:multiLvlStrCache>
            </c:multiLvlStrRef>
          </c:cat>
          <c:val>
            <c:numRef>
              <c:f>'D.4.3.BreakdownPHEC'!$D$17:$D$61</c:f>
              <c:numCache>
                <c:formatCode>0</c:formatCode>
                <c:ptCount val="45"/>
                <c:pt idx="0">
                  <c:v>21150730.483555481</c:v>
                </c:pt>
                <c:pt idx="1">
                  <c:v>20470006.127681717</c:v>
                </c:pt>
                <c:pt idx="2">
                  <c:v>19904793.300989263</c:v>
                </c:pt>
                <c:pt idx="3">
                  <c:v>19452263.309968926</c:v>
                </c:pt>
                <c:pt idx="4">
                  <c:v>17598962.938306909</c:v>
                </c:pt>
                <c:pt idx="5">
                  <c:v>54371587.812792487</c:v>
                </c:pt>
                <c:pt idx="6">
                  <c:v>53276385.399889842</c:v>
                </c:pt>
                <c:pt idx="7">
                  <c:v>52990863.742218912</c:v>
                </c:pt>
                <c:pt idx="8">
                  <c:v>52511972.270204887</c:v>
                </c:pt>
                <c:pt idx="9">
                  <c:v>46518023.633193895</c:v>
                </c:pt>
                <c:pt idx="10">
                  <c:v>37725292.690929994</c:v>
                </c:pt>
                <c:pt idx="11">
                  <c:v>37044153.341481015</c:v>
                </c:pt>
                <c:pt idx="12">
                  <c:v>36294320.720769979</c:v>
                </c:pt>
                <c:pt idx="13">
                  <c:v>36239696.371238999</c:v>
                </c:pt>
                <c:pt idx="14">
                  <c:v>32016022.006119076</c:v>
                </c:pt>
                <c:pt idx="15">
                  <c:v>30138555.879854355</c:v>
                </c:pt>
                <c:pt idx="16">
                  <c:v>30219704.228888247</c:v>
                </c:pt>
                <c:pt idx="17">
                  <c:v>29817210.05090405</c:v>
                </c:pt>
                <c:pt idx="18">
                  <c:v>29794355.762066528</c:v>
                </c:pt>
                <c:pt idx="19">
                  <c:v>26499720.272075616</c:v>
                </c:pt>
                <c:pt idx="20">
                  <c:v>39194511.781097248</c:v>
                </c:pt>
                <c:pt idx="21">
                  <c:v>38855786.839980468</c:v>
                </c:pt>
                <c:pt idx="22">
                  <c:v>38120051.025571354</c:v>
                </c:pt>
                <c:pt idx="23">
                  <c:v>38355098.839753486</c:v>
                </c:pt>
                <c:pt idx="24">
                  <c:v>33736793.577588603</c:v>
                </c:pt>
                <c:pt idx="25">
                  <c:v>43464806.381471671</c:v>
                </c:pt>
                <c:pt idx="26">
                  <c:v>43196314.95112139</c:v>
                </c:pt>
                <c:pt idx="27">
                  <c:v>42489860.582374007</c:v>
                </c:pt>
                <c:pt idx="28">
                  <c:v>41661036.746705711</c:v>
                </c:pt>
                <c:pt idx="29">
                  <c:v>37180878.883272275</c:v>
                </c:pt>
                <c:pt idx="30">
                  <c:v>53714479.830186941</c:v>
                </c:pt>
                <c:pt idx="31">
                  <c:v>52160545.301239952</c:v>
                </c:pt>
                <c:pt idx="32">
                  <c:v>50798009.858112492</c:v>
                </c:pt>
                <c:pt idx="33">
                  <c:v>51231939.200732552</c:v>
                </c:pt>
                <c:pt idx="34">
                  <c:v>43902263.046349637</c:v>
                </c:pt>
                <c:pt idx="35">
                  <c:v>58026054.734354742</c:v>
                </c:pt>
                <c:pt idx="36">
                  <c:v>56974135.150365703</c:v>
                </c:pt>
                <c:pt idx="37">
                  <c:v>55354515.431041211</c:v>
                </c:pt>
                <c:pt idx="38">
                  <c:v>54575746.416280627</c:v>
                </c:pt>
                <c:pt idx="39">
                  <c:v>48553927.443787701</c:v>
                </c:pt>
                <c:pt idx="40">
                  <c:v>36580155.307385705</c:v>
                </c:pt>
                <c:pt idx="41">
                  <c:v>36083821.818563566</c:v>
                </c:pt>
                <c:pt idx="42">
                  <c:v>34845230.891532607</c:v>
                </c:pt>
                <c:pt idx="43">
                  <c:v>33565929.957586132</c:v>
                </c:pt>
                <c:pt idx="44">
                  <c:v>29743488.975276593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1-0C1C-4F66-84CD-D410D7DBE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966320"/>
        <c:axId val="763973864"/>
      </c:lineChart>
      <c:catAx>
        <c:axId val="763966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PHE Centres</a:t>
                </a:r>
              </a:p>
            </c:rich>
          </c:tx>
          <c:layout>
            <c:manualLayout>
              <c:xMode val="edge"/>
              <c:yMode val="edge"/>
              <c:x val="0.48593285008044074"/>
              <c:y val="0.90418141729524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3973864"/>
        <c:crosses val="autoZero"/>
        <c:auto val="1"/>
        <c:lblAlgn val="ctr"/>
        <c:lblOffset val="100"/>
        <c:noMultiLvlLbl val="0"/>
      </c:catAx>
      <c:valAx>
        <c:axId val="76397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DDDs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396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98985376814079E-2"/>
          <c:y val="8.8026844192300238E-2"/>
          <c:w val="0.92722011635428092"/>
          <c:h val="0.53454392156492969"/>
        </c:manualLayout>
      </c:layout>
      <c:lineChart>
        <c:grouping val="standard"/>
        <c:varyColors val="0"/>
        <c:ser>
          <c:idx val="0"/>
          <c:order val="0"/>
          <c:tx>
            <c:strRef>
              <c:f>'D.4.3.BreakdownPHEC'!$E$16</c:f>
              <c:strCache>
                <c:ptCount val="1"/>
                <c:pt idx="0">
                  <c:v>Primary DDD</c:v>
                </c:pt>
              </c:strCache>
            </c:strRef>
          </c:tx>
          <c:spPr>
            <a:ln w="22225">
              <a:prstDash val="sysDot"/>
            </a:ln>
          </c:spPr>
          <c:marker>
            <c:symbol val="x"/>
            <c:size val="5"/>
            <c:spPr>
              <a:noFill/>
            </c:spPr>
          </c:marker>
          <c:dPt>
            <c:idx val="0"/>
            <c:marker>
              <c:spPr>
                <a:noFill/>
                <a:ln>
                  <a:solidFill>
                    <a:schemeClr val="accent5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146-2A09-4E84-AA35-E4585ED8E8B4}"/>
              </c:ext>
            </c:extLst>
          </c:dPt>
          <c:dPt>
            <c:idx val="1"/>
            <c:marker>
              <c:spPr>
                <a:noFill/>
                <a:ln>
                  <a:solidFill>
                    <a:schemeClr val="accent5"/>
                  </a:solidFill>
                </a:ln>
              </c:spPr>
            </c:marker>
            <c:bubble3D val="0"/>
            <c:spPr>
              <a:ln w="22225">
                <a:solidFill>
                  <a:schemeClr val="accent5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147-2A09-4E84-AA35-E4585ED8E8B4}"/>
              </c:ext>
            </c:extLst>
          </c:dPt>
          <c:dPt>
            <c:idx val="2"/>
            <c:marker>
              <c:spPr>
                <a:noFill/>
                <a:ln>
                  <a:solidFill>
                    <a:schemeClr val="accent5"/>
                  </a:solidFill>
                </a:ln>
              </c:spPr>
            </c:marker>
            <c:bubble3D val="0"/>
            <c:spPr>
              <a:ln w="22225">
                <a:solidFill>
                  <a:schemeClr val="accent5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148-2A09-4E84-AA35-E4585ED8E8B4}"/>
              </c:ext>
            </c:extLst>
          </c:dPt>
          <c:dPt>
            <c:idx val="3"/>
            <c:marker>
              <c:spPr>
                <a:noFill/>
                <a:ln>
                  <a:solidFill>
                    <a:schemeClr val="accent5"/>
                  </a:solidFill>
                </a:ln>
              </c:spPr>
            </c:marker>
            <c:bubble3D val="0"/>
            <c:spPr>
              <a:ln w="22225">
                <a:solidFill>
                  <a:schemeClr val="accent5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149-2A09-4E84-AA35-E4585ED8E8B4}"/>
              </c:ext>
            </c:extLst>
          </c:dPt>
          <c:dPt>
            <c:idx val="4"/>
            <c:marker>
              <c:spPr>
                <a:noFill/>
                <a:ln>
                  <a:solidFill>
                    <a:schemeClr val="accent5"/>
                  </a:solidFill>
                </a:ln>
              </c:spPr>
            </c:marker>
            <c:bubble3D val="0"/>
            <c:spPr>
              <a:ln w="22225">
                <a:solidFill>
                  <a:schemeClr val="accent5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14A-2A09-4E84-AA35-E4585ED8E8B4}"/>
              </c:ext>
            </c:extLst>
          </c:dPt>
          <c:dPt>
            <c:idx val="5"/>
            <c:marker>
              <c:spPr>
                <a:noFill/>
                <a:ln>
                  <a:solidFill>
                    <a:srgbClr val="C00000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5-2A09-4E84-AA35-E4585ED8E8B4}"/>
              </c:ext>
            </c:extLst>
          </c:dPt>
          <c:dPt>
            <c:idx val="6"/>
            <c:marker>
              <c:spPr>
                <a:noFill/>
                <a:ln>
                  <a:solidFill>
                    <a:srgbClr val="C00000"/>
                  </a:solidFill>
                </a:ln>
              </c:spPr>
            </c:marker>
            <c:bubble3D val="0"/>
            <c:spPr>
              <a:ln w="2222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6-2A09-4E84-AA35-E4585ED8E8B4}"/>
              </c:ext>
            </c:extLst>
          </c:dPt>
          <c:dPt>
            <c:idx val="7"/>
            <c:marker>
              <c:spPr>
                <a:noFill/>
                <a:ln>
                  <a:solidFill>
                    <a:srgbClr val="C00000"/>
                  </a:solidFill>
                </a:ln>
              </c:spPr>
            </c:marker>
            <c:bubble3D val="0"/>
            <c:spPr>
              <a:ln w="2222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7-2A09-4E84-AA35-E4585ED8E8B4}"/>
              </c:ext>
            </c:extLst>
          </c:dPt>
          <c:dPt>
            <c:idx val="8"/>
            <c:marker>
              <c:spPr>
                <a:noFill/>
                <a:ln>
                  <a:solidFill>
                    <a:srgbClr val="C00000"/>
                  </a:solidFill>
                </a:ln>
              </c:spPr>
            </c:marker>
            <c:bubble3D val="0"/>
            <c:spPr>
              <a:ln w="2222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8-2A09-4E84-AA35-E4585ED8E8B4}"/>
              </c:ext>
            </c:extLst>
          </c:dPt>
          <c:dPt>
            <c:idx val="9"/>
            <c:marker>
              <c:spPr>
                <a:noFill/>
                <a:ln>
                  <a:solidFill>
                    <a:srgbClr val="C00000"/>
                  </a:solidFill>
                </a:ln>
              </c:spPr>
            </c:marker>
            <c:bubble3D val="0"/>
            <c:spPr>
              <a:ln w="2222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9-2A09-4E84-AA35-E4585ED8E8B4}"/>
              </c:ext>
            </c:extLst>
          </c:dPt>
          <c:dPt>
            <c:idx val="10"/>
            <c:marker>
              <c:spPr>
                <a:noFill/>
                <a:ln>
                  <a:solidFill>
                    <a:srgbClr val="00CC99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A-2A09-4E84-AA35-E4585ED8E8B4}"/>
              </c:ext>
            </c:extLst>
          </c:dPt>
          <c:dPt>
            <c:idx val="11"/>
            <c:marker>
              <c:spPr>
                <a:noFill/>
                <a:ln>
                  <a:solidFill>
                    <a:srgbClr val="00CC99"/>
                  </a:solidFill>
                </a:ln>
              </c:spPr>
            </c:marker>
            <c:bubble3D val="0"/>
            <c:spPr>
              <a:ln w="22225" cap="rnd">
                <a:solidFill>
                  <a:srgbClr val="00CC99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B-2A09-4E84-AA35-E4585ED8E8B4}"/>
              </c:ext>
            </c:extLst>
          </c:dPt>
          <c:dPt>
            <c:idx val="12"/>
            <c:marker>
              <c:spPr>
                <a:noFill/>
                <a:ln>
                  <a:solidFill>
                    <a:srgbClr val="00CC99"/>
                  </a:solidFill>
                </a:ln>
              </c:spPr>
            </c:marker>
            <c:bubble3D val="0"/>
            <c:spPr>
              <a:ln w="22225" cap="rnd">
                <a:solidFill>
                  <a:srgbClr val="00CC99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C-2A09-4E84-AA35-E4585ED8E8B4}"/>
              </c:ext>
            </c:extLst>
          </c:dPt>
          <c:dPt>
            <c:idx val="13"/>
            <c:marker>
              <c:spPr>
                <a:noFill/>
                <a:ln>
                  <a:solidFill>
                    <a:srgbClr val="00CC99"/>
                  </a:solidFill>
                </a:ln>
              </c:spPr>
            </c:marker>
            <c:bubble3D val="0"/>
            <c:spPr>
              <a:ln w="22225" cap="rnd">
                <a:solidFill>
                  <a:srgbClr val="00CC99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D-2A09-4E84-AA35-E4585ED8E8B4}"/>
              </c:ext>
            </c:extLst>
          </c:dPt>
          <c:dPt>
            <c:idx val="14"/>
            <c:marker>
              <c:spPr>
                <a:noFill/>
                <a:ln>
                  <a:solidFill>
                    <a:srgbClr val="00CC99"/>
                  </a:solidFill>
                </a:ln>
              </c:spPr>
            </c:marker>
            <c:bubble3D val="0"/>
            <c:spPr>
              <a:ln w="22225" cap="rnd">
                <a:solidFill>
                  <a:srgbClr val="00CC99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E-2A09-4E84-AA35-E4585ED8E8B4}"/>
              </c:ext>
            </c:extLst>
          </c:dPt>
          <c:dPt>
            <c:idx val="15"/>
            <c:marker>
              <c:spPr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F-2A09-4E84-AA35-E4585ED8E8B4}"/>
              </c:ext>
            </c:extLst>
          </c:dPt>
          <c:dPt>
            <c:idx val="16"/>
            <c:marker>
              <c:spPr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0-2A09-4E84-AA35-E4585ED8E8B4}"/>
              </c:ext>
            </c:extLst>
          </c:dPt>
          <c:dPt>
            <c:idx val="17"/>
            <c:marker>
              <c:spPr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1-2A09-4E84-AA35-E4585ED8E8B4}"/>
              </c:ext>
            </c:extLst>
          </c:dPt>
          <c:dPt>
            <c:idx val="18"/>
            <c:marker>
              <c:spPr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2-2A09-4E84-AA35-E4585ED8E8B4}"/>
              </c:ext>
            </c:extLst>
          </c:dPt>
          <c:dPt>
            <c:idx val="19"/>
            <c:marker>
              <c:spPr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3-2A09-4E84-AA35-E4585ED8E8B4}"/>
              </c:ext>
            </c:extLst>
          </c:dPt>
          <c:dPt>
            <c:idx val="20"/>
            <c:marker>
              <c:spPr>
                <a:noFill/>
                <a:ln>
                  <a:solidFill>
                    <a:srgbClr val="FFC000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4-2A09-4E84-AA35-E4585ED8E8B4}"/>
              </c:ext>
            </c:extLst>
          </c:dPt>
          <c:dPt>
            <c:idx val="21"/>
            <c:marker>
              <c:spPr>
                <a:noFill/>
                <a:ln>
                  <a:solidFill>
                    <a:srgbClr val="FFC000"/>
                  </a:solidFill>
                </a:ln>
              </c:spPr>
            </c:marker>
            <c:bubble3D val="0"/>
            <c:spPr>
              <a:ln w="22225" cap="rnd">
                <a:solidFill>
                  <a:srgbClr val="FFC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5-2A09-4E84-AA35-E4585ED8E8B4}"/>
              </c:ext>
            </c:extLst>
          </c:dPt>
          <c:dPt>
            <c:idx val="22"/>
            <c:marker>
              <c:spPr>
                <a:noFill/>
                <a:ln>
                  <a:solidFill>
                    <a:srgbClr val="FFC000"/>
                  </a:solidFill>
                </a:ln>
              </c:spPr>
            </c:marker>
            <c:bubble3D val="0"/>
            <c:spPr>
              <a:ln w="22225" cap="rnd">
                <a:solidFill>
                  <a:srgbClr val="FFC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6-2A09-4E84-AA35-E4585ED8E8B4}"/>
              </c:ext>
            </c:extLst>
          </c:dPt>
          <c:dPt>
            <c:idx val="23"/>
            <c:marker>
              <c:spPr>
                <a:noFill/>
                <a:ln>
                  <a:solidFill>
                    <a:srgbClr val="FFC000"/>
                  </a:solidFill>
                </a:ln>
              </c:spPr>
            </c:marker>
            <c:bubble3D val="0"/>
            <c:spPr>
              <a:ln w="22225" cap="rnd">
                <a:solidFill>
                  <a:srgbClr val="FFC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7-2A09-4E84-AA35-E4585ED8E8B4}"/>
              </c:ext>
            </c:extLst>
          </c:dPt>
          <c:dPt>
            <c:idx val="24"/>
            <c:marker>
              <c:spPr>
                <a:noFill/>
                <a:ln>
                  <a:solidFill>
                    <a:srgbClr val="FFC000"/>
                  </a:solidFill>
                </a:ln>
              </c:spPr>
            </c:marker>
            <c:bubble3D val="0"/>
            <c:spPr>
              <a:ln w="22225" cap="rnd">
                <a:solidFill>
                  <a:srgbClr val="FFC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8-2A09-4E84-AA35-E4585ED8E8B4}"/>
              </c:ext>
            </c:extLst>
          </c:dPt>
          <c:dPt>
            <c:idx val="25"/>
            <c:marker>
              <c:spPr>
                <a:noFill/>
                <a:ln>
                  <a:solidFill>
                    <a:schemeClr val="tx2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9-2A09-4E84-AA35-E4585ED8E8B4}"/>
              </c:ext>
            </c:extLst>
          </c:dPt>
          <c:dPt>
            <c:idx val="26"/>
            <c:marker>
              <c:spPr>
                <a:noFill/>
                <a:ln>
                  <a:solidFill>
                    <a:schemeClr val="tx2"/>
                  </a:solidFill>
                </a:ln>
              </c:spPr>
            </c:marker>
            <c:bubble3D val="0"/>
            <c:spPr>
              <a:ln w="22225" cap="rnd">
                <a:solidFill>
                  <a:schemeClr val="tx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A-2A09-4E84-AA35-E4585ED8E8B4}"/>
              </c:ext>
            </c:extLst>
          </c:dPt>
          <c:dPt>
            <c:idx val="27"/>
            <c:marker>
              <c:spPr>
                <a:noFill/>
                <a:ln>
                  <a:solidFill>
                    <a:schemeClr val="tx2"/>
                  </a:solidFill>
                </a:ln>
              </c:spPr>
            </c:marker>
            <c:bubble3D val="0"/>
            <c:spPr>
              <a:ln w="22225" cap="rnd">
                <a:solidFill>
                  <a:schemeClr val="tx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B-2A09-4E84-AA35-E4585ED8E8B4}"/>
              </c:ext>
            </c:extLst>
          </c:dPt>
          <c:dPt>
            <c:idx val="28"/>
            <c:marker>
              <c:spPr>
                <a:noFill/>
                <a:ln>
                  <a:solidFill>
                    <a:schemeClr val="tx2"/>
                  </a:solidFill>
                </a:ln>
              </c:spPr>
            </c:marker>
            <c:bubble3D val="0"/>
            <c:spPr>
              <a:ln w="22225" cap="rnd">
                <a:solidFill>
                  <a:schemeClr val="tx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C-2A09-4E84-AA35-E4585ED8E8B4}"/>
              </c:ext>
            </c:extLst>
          </c:dPt>
          <c:dPt>
            <c:idx val="29"/>
            <c:marker>
              <c:spPr>
                <a:noFill/>
                <a:ln>
                  <a:solidFill>
                    <a:schemeClr val="tx2"/>
                  </a:solidFill>
                </a:ln>
              </c:spPr>
            </c:marker>
            <c:bubble3D val="0"/>
            <c:spPr>
              <a:ln w="22225" cap="rnd">
                <a:solidFill>
                  <a:schemeClr val="tx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D-2A09-4E84-AA35-E4585ED8E8B4}"/>
              </c:ext>
            </c:extLst>
          </c:dPt>
          <c:dPt>
            <c:idx val="30"/>
            <c:marker>
              <c:spPr>
                <a:noFill/>
                <a:ln>
                  <a:solidFill>
                    <a:schemeClr val="accent6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E-2A09-4E84-AA35-E4585ED8E8B4}"/>
              </c:ext>
            </c:extLst>
          </c:dPt>
          <c:dPt>
            <c:idx val="31"/>
            <c:marker>
              <c:spPr>
                <a:noFill/>
                <a:ln>
                  <a:solidFill>
                    <a:schemeClr val="accent6"/>
                  </a:solidFill>
                </a:ln>
              </c:spPr>
            </c:marker>
            <c:bubble3D val="0"/>
            <c:spPr>
              <a:ln w="22225" cap="rnd">
                <a:solidFill>
                  <a:schemeClr val="accent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F-2A09-4E84-AA35-E4585ED8E8B4}"/>
              </c:ext>
            </c:extLst>
          </c:dPt>
          <c:dPt>
            <c:idx val="32"/>
            <c:marker>
              <c:spPr>
                <a:noFill/>
                <a:ln>
                  <a:solidFill>
                    <a:schemeClr val="accent6"/>
                  </a:solidFill>
                </a:ln>
              </c:spPr>
            </c:marker>
            <c:bubble3D val="0"/>
            <c:spPr>
              <a:ln w="22225" cap="rnd">
                <a:solidFill>
                  <a:schemeClr val="accent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0-2A09-4E84-AA35-E4585ED8E8B4}"/>
              </c:ext>
            </c:extLst>
          </c:dPt>
          <c:dPt>
            <c:idx val="33"/>
            <c:marker>
              <c:spPr>
                <a:noFill/>
                <a:ln>
                  <a:solidFill>
                    <a:schemeClr val="accent6"/>
                  </a:solidFill>
                </a:ln>
              </c:spPr>
            </c:marker>
            <c:bubble3D val="0"/>
            <c:spPr>
              <a:ln w="22225" cap="rnd">
                <a:solidFill>
                  <a:schemeClr val="accent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1-2A09-4E84-AA35-E4585ED8E8B4}"/>
              </c:ext>
            </c:extLst>
          </c:dPt>
          <c:dPt>
            <c:idx val="34"/>
            <c:marker>
              <c:spPr>
                <a:noFill/>
                <a:ln>
                  <a:solidFill>
                    <a:schemeClr val="accent6"/>
                  </a:solidFill>
                </a:ln>
              </c:spPr>
            </c:marker>
            <c:bubble3D val="0"/>
            <c:spPr>
              <a:ln w="22225" cap="rnd">
                <a:solidFill>
                  <a:schemeClr val="accent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2-2A09-4E84-AA35-E4585ED8E8B4}"/>
              </c:ext>
            </c:extLst>
          </c:dPt>
          <c:dPt>
            <c:idx val="35"/>
            <c:marker>
              <c:spPr>
                <a:noFill/>
                <a:ln>
                  <a:solidFill>
                    <a:srgbClr val="00B0F0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3-2A09-4E84-AA35-E4585ED8E8B4}"/>
              </c:ext>
            </c:extLst>
          </c:dPt>
          <c:dPt>
            <c:idx val="36"/>
            <c:marker>
              <c:spPr>
                <a:noFill/>
                <a:ln>
                  <a:solidFill>
                    <a:srgbClr val="00B0F0"/>
                  </a:solidFill>
                </a:ln>
              </c:spPr>
            </c:marker>
            <c:bubble3D val="0"/>
            <c:spPr>
              <a:ln w="2222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4-2A09-4E84-AA35-E4585ED8E8B4}"/>
              </c:ext>
            </c:extLst>
          </c:dPt>
          <c:dPt>
            <c:idx val="37"/>
            <c:marker>
              <c:spPr>
                <a:noFill/>
                <a:ln>
                  <a:solidFill>
                    <a:srgbClr val="00B0F0"/>
                  </a:solidFill>
                </a:ln>
              </c:spPr>
            </c:marker>
            <c:bubble3D val="0"/>
            <c:spPr>
              <a:ln w="2222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5-2A09-4E84-AA35-E4585ED8E8B4}"/>
              </c:ext>
            </c:extLst>
          </c:dPt>
          <c:dPt>
            <c:idx val="38"/>
            <c:marker>
              <c:spPr>
                <a:noFill/>
                <a:ln>
                  <a:solidFill>
                    <a:srgbClr val="00B0F0"/>
                  </a:solidFill>
                </a:ln>
              </c:spPr>
            </c:marker>
            <c:bubble3D val="0"/>
            <c:spPr>
              <a:ln w="2222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6-2A09-4E84-AA35-E4585ED8E8B4}"/>
              </c:ext>
            </c:extLst>
          </c:dPt>
          <c:dPt>
            <c:idx val="39"/>
            <c:marker>
              <c:spPr>
                <a:noFill/>
                <a:ln>
                  <a:solidFill>
                    <a:srgbClr val="00B0F0"/>
                  </a:solidFill>
                </a:ln>
              </c:spPr>
            </c:marker>
            <c:bubble3D val="0"/>
            <c:spPr>
              <a:ln w="2222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7-2A09-4E84-AA35-E4585ED8E8B4}"/>
              </c:ext>
            </c:extLst>
          </c:dPt>
          <c:dPt>
            <c:idx val="40"/>
            <c:marker>
              <c:spPr>
                <a:noFill/>
                <a:ln>
                  <a:solidFill>
                    <a:schemeClr val="accent4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8-2A09-4E84-AA35-E4585ED8E8B4}"/>
              </c:ext>
            </c:extLst>
          </c:dPt>
          <c:dPt>
            <c:idx val="41"/>
            <c:marker>
              <c:spPr>
                <a:noFill/>
                <a:ln>
                  <a:solidFill>
                    <a:schemeClr val="accent4"/>
                  </a:solidFill>
                </a:ln>
              </c:spPr>
            </c:marker>
            <c:bubble3D val="0"/>
            <c:spPr>
              <a:ln w="2222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9-2A09-4E84-AA35-E4585ED8E8B4}"/>
              </c:ext>
            </c:extLst>
          </c:dPt>
          <c:dPt>
            <c:idx val="42"/>
            <c:marker>
              <c:spPr>
                <a:noFill/>
                <a:ln>
                  <a:solidFill>
                    <a:schemeClr val="accent4"/>
                  </a:solidFill>
                </a:ln>
              </c:spPr>
            </c:marker>
            <c:bubble3D val="0"/>
            <c:spPr>
              <a:ln w="2222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A-2A09-4E84-AA35-E4585ED8E8B4}"/>
              </c:ext>
            </c:extLst>
          </c:dPt>
          <c:dPt>
            <c:idx val="43"/>
            <c:marker>
              <c:spPr>
                <a:noFill/>
                <a:ln>
                  <a:solidFill>
                    <a:schemeClr val="accent4"/>
                  </a:solidFill>
                </a:ln>
              </c:spPr>
            </c:marker>
            <c:bubble3D val="0"/>
            <c:spPr>
              <a:ln w="2222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B-2A09-4E84-AA35-E4585ED8E8B4}"/>
              </c:ext>
            </c:extLst>
          </c:dPt>
          <c:dPt>
            <c:idx val="44"/>
            <c:marker>
              <c:spPr>
                <a:noFill/>
                <a:ln>
                  <a:solidFill>
                    <a:schemeClr val="accent4"/>
                  </a:solidFill>
                </a:ln>
              </c:spPr>
            </c:marker>
            <c:bubble3D val="0"/>
            <c:spPr>
              <a:ln w="2222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C-2A09-4E84-AA35-E4585ED8E8B4}"/>
              </c:ext>
            </c:extLst>
          </c:dPt>
          <c:cat>
            <c:multiLvlStrRef>
              <c:f>'D.4.3.BreakdownPHEC'!$A$17:$B$61</c:f>
              <c:multiLvlStrCache>
                <c:ptCount val="45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</c:lvl>
                <c:lvl>
                  <c:pt idx="0">
                    <c:v>North East</c:v>
                  </c:pt>
                  <c:pt idx="5">
                    <c:v>North West</c:v>
                  </c:pt>
                  <c:pt idx="10">
                    <c:v>Yorkshire and Humber</c:v>
                  </c:pt>
                  <c:pt idx="15">
                    <c:v>East Midlands</c:v>
                  </c:pt>
                  <c:pt idx="20">
                    <c:v>West Midlands</c:v>
                  </c:pt>
                  <c:pt idx="25">
                    <c:v>East of England</c:v>
                  </c:pt>
                  <c:pt idx="30">
                    <c:v>London</c:v>
                  </c:pt>
                  <c:pt idx="35">
                    <c:v>South East</c:v>
                  </c:pt>
                  <c:pt idx="40">
                    <c:v>South West</c:v>
                  </c:pt>
                </c:lvl>
              </c:multiLvlStrCache>
            </c:multiLvlStrRef>
          </c:cat>
          <c:val>
            <c:numRef>
              <c:f>'D.4.3.BreakdownPHEC'!$E$17:$E$61</c:f>
              <c:numCache>
                <c:formatCode>General</c:formatCode>
                <c:ptCount val="45"/>
                <c:pt idx="0">
                  <c:v>17173730.092083409</c:v>
                </c:pt>
                <c:pt idx="1">
                  <c:v>16638088.876142934</c:v>
                </c:pt>
                <c:pt idx="2">
                  <c:v>15997246.387728237</c:v>
                </c:pt>
                <c:pt idx="3">
                  <c:v>15420670.526294947</c:v>
                </c:pt>
                <c:pt idx="4">
                  <c:v>14383461.437473819</c:v>
                </c:pt>
                <c:pt idx="5">
                  <c:v>44271468.791584194</c:v>
                </c:pt>
                <c:pt idx="6">
                  <c:v>42579531.118210174</c:v>
                </c:pt>
                <c:pt idx="7">
                  <c:v>41436689.169839606</c:v>
                </c:pt>
                <c:pt idx="8">
                  <c:v>40688043.201876417</c:v>
                </c:pt>
                <c:pt idx="9">
                  <c:v>36514198.209863864</c:v>
                </c:pt>
                <c:pt idx="10">
                  <c:v>30908466.170639612</c:v>
                </c:pt>
                <c:pt idx="11">
                  <c:v>30139341.641169291</c:v>
                </c:pt>
                <c:pt idx="12">
                  <c:v>28988575.967237994</c:v>
                </c:pt>
                <c:pt idx="13">
                  <c:v>28578579.242121331</c:v>
                </c:pt>
                <c:pt idx="14">
                  <c:v>25547823.451005057</c:v>
                </c:pt>
                <c:pt idx="15">
                  <c:v>25222126.902185179</c:v>
                </c:pt>
                <c:pt idx="16">
                  <c:v>25054209.553239681</c:v>
                </c:pt>
                <c:pt idx="17">
                  <c:v>24298807.467167206</c:v>
                </c:pt>
                <c:pt idx="18">
                  <c:v>24059208.359992564</c:v>
                </c:pt>
                <c:pt idx="19">
                  <c:v>21733211.018606432</c:v>
                </c:pt>
                <c:pt idx="20">
                  <c:v>32243111.910906829</c:v>
                </c:pt>
                <c:pt idx="21">
                  <c:v>31622083.974694803</c:v>
                </c:pt>
                <c:pt idx="22">
                  <c:v>30646731.926843401</c:v>
                </c:pt>
                <c:pt idx="23">
                  <c:v>30556951.433254875</c:v>
                </c:pt>
                <c:pt idx="24">
                  <c:v>27291424.852998063</c:v>
                </c:pt>
                <c:pt idx="25">
                  <c:v>36536621.055319205</c:v>
                </c:pt>
                <c:pt idx="26">
                  <c:v>35882512.678369284</c:v>
                </c:pt>
                <c:pt idx="27">
                  <c:v>34818197.838901907</c:v>
                </c:pt>
                <c:pt idx="28">
                  <c:v>33876949.644431755</c:v>
                </c:pt>
                <c:pt idx="29">
                  <c:v>30597043.560866483</c:v>
                </c:pt>
                <c:pt idx="30">
                  <c:v>37839958.969202057</c:v>
                </c:pt>
                <c:pt idx="31">
                  <c:v>36724723.692108907</c:v>
                </c:pt>
                <c:pt idx="32">
                  <c:v>35076840.953619391</c:v>
                </c:pt>
                <c:pt idx="33">
                  <c:v>34972687.545888938</c:v>
                </c:pt>
                <c:pt idx="34">
                  <c:v>31182394.599592037</c:v>
                </c:pt>
                <c:pt idx="35">
                  <c:v>48036377.913506567</c:v>
                </c:pt>
                <c:pt idx="36">
                  <c:v>46889242.127603039</c:v>
                </c:pt>
                <c:pt idx="37">
                  <c:v>44930985.176673114</c:v>
                </c:pt>
                <c:pt idx="38">
                  <c:v>43794989.213938393</c:v>
                </c:pt>
                <c:pt idx="39">
                  <c:v>39681000.956319429</c:v>
                </c:pt>
                <c:pt idx="40">
                  <c:v>30346830.023699313</c:v>
                </c:pt>
                <c:pt idx="41">
                  <c:v>29763600.343940321</c:v>
                </c:pt>
                <c:pt idx="42">
                  <c:v>28546497.945046805</c:v>
                </c:pt>
                <c:pt idx="43">
                  <c:v>27782586.454433709</c:v>
                </c:pt>
                <c:pt idx="44">
                  <c:v>25442596.612421565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F4-2A09-4E84-AA35-E4585ED8E8B4}"/>
            </c:ext>
          </c:extLst>
        </c:ser>
        <c:ser>
          <c:idx val="1"/>
          <c:order val="1"/>
          <c:tx>
            <c:strRef>
              <c:f>'D.4.3.BreakdownPHEC'!$G$16</c:f>
              <c:strCache>
                <c:ptCount val="1"/>
                <c:pt idx="0">
                  <c:v>Secondary DDD</c:v>
                </c:pt>
              </c:strCache>
            </c:strRef>
          </c:tx>
          <c:spPr>
            <a:ln w="2222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triangle"/>
            <c:size val="5"/>
          </c:marker>
          <c:dPt>
            <c:idx val="0"/>
            <c:marker>
              <c:spPr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14B-2A09-4E84-AA35-E4585ED8E8B4}"/>
              </c:ext>
            </c:extLst>
          </c:dPt>
          <c:dPt>
            <c:idx val="1"/>
            <c:marker>
              <c:spPr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14C-2A09-4E84-AA35-E4585ED8E8B4}"/>
              </c:ext>
            </c:extLst>
          </c:dPt>
          <c:dPt>
            <c:idx val="2"/>
            <c:marker>
              <c:spPr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14D-2A09-4E84-AA35-E4585ED8E8B4}"/>
              </c:ext>
            </c:extLst>
          </c:dPt>
          <c:dPt>
            <c:idx val="3"/>
            <c:marker>
              <c:spPr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14E-2A09-4E84-AA35-E4585ED8E8B4}"/>
              </c:ext>
            </c:extLst>
          </c:dPt>
          <c:dPt>
            <c:idx val="4"/>
            <c:marker>
              <c:spPr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14F-2A09-4E84-AA35-E4585ED8E8B4}"/>
              </c:ext>
            </c:extLst>
          </c:dPt>
          <c:dPt>
            <c:idx val="5"/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E-2A09-4E84-AA35-E4585ED8E8B4}"/>
              </c:ext>
            </c:extLst>
          </c:dPt>
          <c:dPt>
            <c:idx val="6"/>
            <c:bubble3D val="0"/>
            <c:spPr>
              <a:ln w="2222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F-2A09-4E84-AA35-E4585ED8E8B4}"/>
              </c:ext>
            </c:extLst>
          </c:dPt>
          <c:dPt>
            <c:idx val="7"/>
            <c:bubble3D val="0"/>
            <c:spPr>
              <a:ln w="2222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0-2A09-4E84-AA35-E4585ED8E8B4}"/>
              </c:ext>
            </c:extLst>
          </c:dPt>
          <c:dPt>
            <c:idx val="8"/>
            <c:bubble3D val="0"/>
            <c:spPr>
              <a:ln w="2222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1-2A09-4E84-AA35-E4585ED8E8B4}"/>
              </c:ext>
            </c:extLst>
          </c:dPt>
          <c:dPt>
            <c:idx val="9"/>
            <c:bubble3D val="0"/>
            <c:spPr>
              <a:ln w="2222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2-2A09-4E84-AA35-E4585ED8E8B4}"/>
              </c:ext>
            </c:extLst>
          </c:dPt>
          <c:dPt>
            <c:idx val="10"/>
            <c:marker>
              <c:spPr>
                <a:solidFill>
                  <a:srgbClr val="00CC99"/>
                </a:solidFill>
                <a:ln>
                  <a:solidFill>
                    <a:srgbClr val="00CC99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3-2A09-4E84-AA35-E4585ED8E8B4}"/>
              </c:ext>
            </c:extLst>
          </c:dPt>
          <c:dPt>
            <c:idx val="11"/>
            <c:marker>
              <c:spPr>
                <a:solidFill>
                  <a:srgbClr val="00CC99"/>
                </a:solidFill>
                <a:ln>
                  <a:solidFill>
                    <a:srgbClr val="00CC99"/>
                  </a:solidFill>
                </a:ln>
              </c:spPr>
            </c:marker>
            <c:bubble3D val="0"/>
            <c:spPr>
              <a:ln w="22225" cap="rnd">
                <a:solidFill>
                  <a:srgbClr val="00CC99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4-2A09-4E84-AA35-E4585ED8E8B4}"/>
              </c:ext>
            </c:extLst>
          </c:dPt>
          <c:dPt>
            <c:idx val="12"/>
            <c:marker>
              <c:spPr>
                <a:solidFill>
                  <a:srgbClr val="00CC99"/>
                </a:solidFill>
                <a:ln>
                  <a:solidFill>
                    <a:srgbClr val="00CC99"/>
                  </a:solidFill>
                </a:ln>
              </c:spPr>
            </c:marker>
            <c:bubble3D val="0"/>
            <c:spPr>
              <a:ln w="22225" cap="rnd">
                <a:solidFill>
                  <a:srgbClr val="00CC99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5-2A09-4E84-AA35-E4585ED8E8B4}"/>
              </c:ext>
            </c:extLst>
          </c:dPt>
          <c:dPt>
            <c:idx val="13"/>
            <c:marker>
              <c:spPr>
                <a:solidFill>
                  <a:srgbClr val="00CC99"/>
                </a:solidFill>
                <a:ln>
                  <a:solidFill>
                    <a:srgbClr val="00CC99"/>
                  </a:solidFill>
                </a:ln>
              </c:spPr>
            </c:marker>
            <c:bubble3D val="0"/>
            <c:spPr>
              <a:ln w="22225" cap="rnd">
                <a:solidFill>
                  <a:srgbClr val="00CC99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6-2A09-4E84-AA35-E4585ED8E8B4}"/>
              </c:ext>
            </c:extLst>
          </c:dPt>
          <c:dPt>
            <c:idx val="14"/>
            <c:marker>
              <c:spPr>
                <a:solidFill>
                  <a:srgbClr val="00CC99"/>
                </a:solidFill>
                <a:ln>
                  <a:solidFill>
                    <a:srgbClr val="00CC99"/>
                  </a:solidFill>
                </a:ln>
              </c:spPr>
            </c:marker>
            <c:bubble3D val="0"/>
            <c:spPr>
              <a:ln w="22225" cap="rnd">
                <a:solidFill>
                  <a:srgbClr val="00CC99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7-2A09-4E84-AA35-E4585ED8E8B4}"/>
              </c:ext>
            </c:extLst>
          </c:dPt>
          <c:dPt>
            <c:idx val="15"/>
            <c:marker>
              <c:spPr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8-2A09-4E84-AA35-E4585ED8E8B4}"/>
              </c:ext>
            </c:extLst>
          </c:dPt>
          <c:dPt>
            <c:idx val="16"/>
            <c:marker>
              <c:spPr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9-2A09-4E84-AA35-E4585ED8E8B4}"/>
              </c:ext>
            </c:extLst>
          </c:dPt>
          <c:dPt>
            <c:idx val="17"/>
            <c:marker>
              <c:spPr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A-2A09-4E84-AA35-E4585ED8E8B4}"/>
              </c:ext>
            </c:extLst>
          </c:dPt>
          <c:dPt>
            <c:idx val="18"/>
            <c:marker>
              <c:spPr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B-2A09-4E84-AA35-E4585ED8E8B4}"/>
              </c:ext>
            </c:extLst>
          </c:dPt>
          <c:dPt>
            <c:idx val="19"/>
            <c:marker>
              <c:spPr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C-2A09-4E84-AA35-E4585ED8E8B4}"/>
              </c:ext>
            </c:extLst>
          </c:dPt>
          <c:dPt>
            <c:idx val="20"/>
            <c:marker>
              <c:spPr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D-2A09-4E84-AA35-E4585ED8E8B4}"/>
              </c:ext>
            </c:extLst>
          </c:dPt>
          <c:dPt>
            <c:idx val="21"/>
            <c:marker>
              <c:spPr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c:spPr>
            </c:marker>
            <c:bubble3D val="0"/>
            <c:spPr>
              <a:ln w="22225" cap="rnd">
                <a:solidFill>
                  <a:srgbClr val="FFC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E-2A09-4E84-AA35-E4585ED8E8B4}"/>
              </c:ext>
            </c:extLst>
          </c:dPt>
          <c:dPt>
            <c:idx val="22"/>
            <c:marker>
              <c:spPr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c:spPr>
            </c:marker>
            <c:bubble3D val="0"/>
            <c:spPr>
              <a:ln w="22225" cap="rnd">
                <a:solidFill>
                  <a:srgbClr val="FFC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F-2A09-4E84-AA35-E4585ED8E8B4}"/>
              </c:ext>
            </c:extLst>
          </c:dPt>
          <c:dPt>
            <c:idx val="23"/>
            <c:marker>
              <c:spPr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c:spPr>
            </c:marker>
            <c:bubble3D val="0"/>
            <c:spPr>
              <a:ln w="22225" cap="rnd">
                <a:solidFill>
                  <a:srgbClr val="FFC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30-2A09-4E84-AA35-E4585ED8E8B4}"/>
              </c:ext>
            </c:extLst>
          </c:dPt>
          <c:dPt>
            <c:idx val="24"/>
            <c:marker>
              <c:spPr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c:spPr>
            </c:marker>
            <c:bubble3D val="0"/>
            <c:spPr>
              <a:ln w="22225" cap="rnd">
                <a:solidFill>
                  <a:srgbClr val="FFC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31-2A09-4E84-AA35-E4585ED8E8B4}"/>
              </c:ext>
            </c:extLst>
          </c:dPt>
          <c:dPt>
            <c:idx val="25"/>
            <c:marker>
              <c:spPr>
                <a:solidFill>
                  <a:schemeClr val="tx2"/>
                </a:solidFill>
                <a:ln>
                  <a:solidFill>
                    <a:schemeClr val="tx2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32-2A09-4E84-AA35-E4585ED8E8B4}"/>
              </c:ext>
            </c:extLst>
          </c:dPt>
          <c:dPt>
            <c:idx val="26"/>
            <c:marker>
              <c:spPr>
                <a:solidFill>
                  <a:schemeClr val="tx2"/>
                </a:solidFill>
                <a:ln>
                  <a:solidFill>
                    <a:schemeClr val="tx2"/>
                  </a:solidFill>
                </a:ln>
              </c:spPr>
            </c:marker>
            <c:bubble3D val="0"/>
            <c:spPr>
              <a:ln w="22225" cap="rnd">
                <a:solidFill>
                  <a:schemeClr val="tx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33-2A09-4E84-AA35-E4585ED8E8B4}"/>
              </c:ext>
            </c:extLst>
          </c:dPt>
          <c:dPt>
            <c:idx val="27"/>
            <c:marker>
              <c:spPr>
                <a:solidFill>
                  <a:schemeClr val="tx2"/>
                </a:solidFill>
                <a:ln>
                  <a:solidFill>
                    <a:schemeClr val="tx2"/>
                  </a:solidFill>
                </a:ln>
              </c:spPr>
            </c:marker>
            <c:bubble3D val="0"/>
            <c:spPr>
              <a:ln w="22225" cap="rnd">
                <a:solidFill>
                  <a:schemeClr val="tx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34-2A09-4E84-AA35-E4585ED8E8B4}"/>
              </c:ext>
            </c:extLst>
          </c:dPt>
          <c:dPt>
            <c:idx val="28"/>
            <c:marker>
              <c:spPr>
                <a:solidFill>
                  <a:schemeClr val="tx2"/>
                </a:solidFill>
                <a:ln>
                  <a:solidFill>
                    <a:schemeClr val="tx2"/>
                  </a:solidFill>
                </a:ln>
              </c:spPr>
            </c:marker>
            <c:bubble3D val="0"/>
            <c:spPr>
              <a:ln w="22225" cap="rnd">
                <a:solidFill>
                  <a:schemeClr val="tx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35-2A09-4E84-AA35-E4585ED8E8B4}"/>
              </c:ext>
            </c:extLst>
          </c:dPt>
          <c:dPt>
            <c:idx val="29"/>
            <c:marker>
              <c:spPr>
                <a:solidFill>
                  <a:schemeClr val="tx2"/>
                </a:solidFill>
                <a:ln>
                  <a:solidFill>
                    <a:schemeClr val="tx2"/>
                  </a:solidFill>
                </a:ln>
              </c:spPr>
            </c:marker>
            <c:bubble3D val="0"/>
            <c:spPr>
              <a:ln w="22225" cap="rnd">
                <a:solidFill>
                  <a:schemeClr val="tx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36-2A09-4E84-AA35-E4585ED8E8B4}"/>
              </c:ext>
            </c:extLst>
          </c:dPt>
          <c:dPt>
            <c:idx val="30"/>
            <c:marker>
              <c:spPr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37-2A09-4E84-AA35-E4585ED8E8B4}"/>
              </c:ext>
            </c:extLst>
          </c:dPt>
          <c:dPt>
            <c:idx val="31"/>
            <c:marker>
              <c:spPr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c:spPr>
            </c:marker>
            <c:bubble3D val="0"/>
            <c:spPr>
              <a:ln w="22225" cap="rnd">
                <a:solidFill>
                  <a:schemeClr val="accent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38-2A09-4E84-AA35-E4585ED8E8B4}"/>
              </c:ext>
            </c:extLst>
          </c:dPt>
          <c:dPt>
            <c:idx val="32"/>
            <c:marker>
              <c:spPr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c:spPr>
            </c:marker>
            <c:bubble3D val="0"/>
            <c:spPr>
              <a:ln w="22225" cap="rnd">
                <a:solidFill>
                  <a:schemeClr val="accent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39-2A09-4E84-AA35-E4585ED8E8B4}"/>
              </c:ext>
            </c:extLst>
          </c:dPt>
          <c:dPt>
            <c:idx val="33"/>
            <c:marker>
              <c:spPr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c:spPr>
            </c:marker>
            <c:bubble3D val="0"/>
            <c:spPr>
              <a:ln w="22225" cap="rnd">
                <a:solidFill>
                  <a:schemeClr val="accent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3A-2A09-4E84-AA35-E4585ED8E8B4}"/>
              </c:ext>
            </c:extLst>
          </c:dPt>
          <c:dPt>
            <c:idx val="34"/>
            <c:marker>
              <c:spPr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c:spPr>
            </c:marker>
            <c:bubble3D val="0"/>
            <c:spPr>
              <a:ln w="22225" cap="rnd">
                <a:solidFill>
                  <a:schemeClr val="accent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3B-2A09-4E84-AA35-E4585ED8E8B4}"/>
              </c:ext>
            </c:extLst>
          </c:dPt>
          <c:dPt>
            <c:idx val="35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3C-2A09-4E84-AA35-E4585ED8E8B4}"/>
              </c:ext>
            </c:extLst>
          </c:dPt>
          <c:dPt>
            <c:idx val="36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  <c:bubble3D val="0"/>
            <c:spPr>
              <a:ln w="2222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3D-2A09-4E84-AA35-E4585ED8E8B4}"/>
              </c:ext>
            </c:extLst>
          </c:dPt>
          <c:dPt>
            <c:idx val="37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  <c:bubble3D val="0"/>
            <c:spPr>
              <a:ln w="2222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3E-2A09-4E84-AA35-E4585ED8E8B4}"/>
              </c:ext>
            </c:extLst>
          </c:dPt>
          <c:dPt>
            <c:idx val="38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  <c:bubble3D val="0"/>
            <c:spPr>
              <a:ln w="2222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3F-2A09-4E84-AA35-E4585ED8E8B4}"/>
              </c:ext>
            </c:extLst>
          </c:dPt>
          <c:dPt>
            <c:idx val="39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  <c:bubble3D val="0"/>
            <c:spPr>
              <a:ln w="2222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40-2A09-4E84-AA35-E4585ED8E8B4}"/>
              </c:ext>
            </c:extLst>
          </c:dPt>
          <c:dPt>
            <c:idx val="40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41-2A09-4E84-AA35-E4585ED8E8B4}"/>
              </c:ext>
            </c:extLst>
          </c:dPt>
          <c:dPt>
            <c:idx val="41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c:spPr>
            </c:marker>
            <c:bubble3D val="0"/>
            <c:spPr>
              <a:ln w="2222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42-2A09-4E84-AA35-E4585ED8E8B4}"/>
              </c:ext>
            </c:extLst>
          </c:dPt>
          <c:dPt>
            <c:idx val="42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c:spPr>
            </c:marker>
            <c:bubble3D val="0"/>
            <c:spPr>
              <a:ln w="2222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43-2A09-4E84-AA35-E4585ED8E8B4}"/>
              </c:ext>
            </c:extLst>
          </c:dPt>
          <c:dPt>
            <c:idx val="43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c:spPr>
            </c:marker>
            <c:bubble3D val="0"/>
            <c:spPr>
              <a:ln w="2222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44-2A09-4E84-AA35-E4585ED8E8B4}"/>
              </c:ext>
            </c:extLst>
          </c:dPt>
          <c:dPt>
            <c:idx val="44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c:spPr>
            </c:marker>
            <c:bubble3D val="0"/>
            <c:spPr>
              <a:ln w="2222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45-2A09-4E84-AA35-E4585ED8E8B4}"/>
              </c:ext>
            </c:extLst>
          </c:dPt>
          <c:cat>
            <c:multiLvlStrRef>
              <c:f>'D.4.3.BreakdownPHEC'!$A$17:$B$61</c:f>
              <c:multiLvlStrCache>
                <c:ptCount val="45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</c:lvl>
                <c:lvl>
                  <c:pt idx="0">
                    <c:v>North East</c:v>
                  </c:pt>
                  <c:pt idx="5">
                    <c:v>North West</c:v>
                  </c:pt>
                  <c:pt idx="10">
                    <c:v>Yorkshire and Humber</c:v>
                  </c:pt>
                  <c:pt idx="15">
                    <c:v>East Midlands</c:v>
                  </c:pt>
                  <c:pt idx="20">
                    <c:v>West Midlands</c:v>
                  </c:pt>
                  <c:pt idx="25">
                    <c:v>East of England</c:v>
                  </c:pt>
                  <c:pt idx="30">
                    <c:v>London</c:v>
                  </c:pt>
                  <c:pt idx="35">
                    <c:v>South East</c:v>
                  </c:pt>
                  <c:pt idx="40">
                    <c:v>South West</c:v>
                  </c:pt>
                </c:lvl>
              </c:multiLvlStrCache>
            </c:multiLvlStrRef>
          </c:cat>
          <c:val>
            <c:numRef>
              <c:f>'D.4.3.BreakdownPHEC'!$G$17:$G$61</c:f>
              <c:numCache>
                <c:formatCode>General</c:formatCode>
                <c:ptCount val="45"/>
                <c:pt idx="0">
                  <c:v>3977000.3914720714</c:v>
                </c:pt>
                <c:pt idx="1">
                  <c:v>3831917.2515387833</c:v>
                </c:pt>
                <c:pt idx="2">
                  <c:v>3907546.9132610261</c:v>
                </c:pt>
                <c:pt idx="3">
                  <c:v>4031592.7836739793</c:v>
                </c:pt>
                <c:pt idx="4">
                  <c:v>3215501.5008330904</c:v>
                </c:pt>
                <c:pt idx="5">
                  <c:v>10100119.021208294</c:v>
                </c:pt>
                <c:pt idx="6">
                  <c:v>10696854.281679664</c:v>
                </c:pt>
                <c:pt idx="7">
                  <c:v>11554174.572379306</c:v>
                </c:pt>
                <c:pt idx="8">
                  <c:v>11823929.068328468</c:v>
                </c:pt>
                <c:pt idx="9">
                  <c:v>10003825.423330028</c:v>
                </c:pt>
                <c:pt idx="10">
                  <c:v>6816826.5202903803</c:v>
                </c:pt>
                <c:pt idx="11">
                  <c:v>6904811.7003117222</c:v>
                </c:pt>
                <c:pt idx="12">
                  <c:v>7305744.753531985</c:v>
                </c:pt>
                <c:pt idx="13">
                  <c:v>7661117.1291176695</c:v>
                </c:pt>
                <c:pt idx="14">
                  <c:v>6468198.5551140187</c:v>
                </c:pt>
                <c:pt idx="15">
                  <c:v>4916428.9776691757</c:v>
                </c:pt>
                <c:pt idx="16">
                  <c:v>5165494.6756485663</c:v>
                </c:pt>
                <c:pt idx="17">
                  <c:v>5518402.5837368444</c:v>
                </c:pt>
                <c:pt idx="18">
                  <c:v>5735147.4020739645</c:v>
                </c:pt>
                <c:pt idx="19">
                  <c:v>4766509.2534691822</c:v>
                </c:pt>
                <c:pt idx="20">
                  <c:v>6951399.8701904211</c:v>
                </c:pt>
                <c:pt idx="21">
                  <c:v>7233702.8652856657</c:v>
                </c:pt>
                <c:pt idx="22">
                  <c:v>7473319.0987279508</c:v>
                </c:pt>
                <c:pt idx="23">
                  <c:v>7798147.406498611</c:v>
                </c:pt>
                <c:pt idx="24">
                  <c:v>6445368.7245905418</c:v>
                </c:pt>
                <c:pt idx="25">
                  <c:v>6928185.3261524644</c:v>
                </c:pt>
                <c:pt idx="26">
                  <c:v>7313802.2727521062</c:v>
                </c:pt>
                <c:pt idx="27">
                  <c:v>7671662.743472103</c:v>
                </c:pt>
                <c:pt idx="28">
                  <c:v>7784087.1022739531</c:v>
                </c:pt>
                <c:pt idx="29">
                  <c:v>6583835.3224057965</c:v>
                </c:pt>
                <c:pt idx="30">
                  <c:v>15874520.860984884</c:v>
                </c:pt>
                <c:pt idx="31">
                  <c:v>15435821.609131049</c:v>
                </c:pt>
                <c:pt idx="32">
                  <c:v>15721168.904493103</c:v>
                </c:pt>
                <c:pt idx="33">
                  <c:v>16259251.654843615</c:v>
                </c:pt>
                <c:pt idx="34">
                  <c:v>12719868.4467576</c:v>
                </c:pt>
                <c:pt idx="35">
                  <c:v>9989676.8208481763</c:v>
                </c:pt>
                <c:pt idx="36">
                  <c:v>10084893.022762666</c:v>
                </c:pt>
                <c:pt idx="37">
                  <c:v>10423530.254368097</c:v>
                </c:pt>
                <c:pt idx="38">
                  <c:v>10780757.202342235</c:v>
                </c:pt>
                <c:pt idx="39">
                  <c:v>8872926.4874682724</c:v>
                </c:pt>
                <c:pt idx="40">
                  <c:v>6233325.2836863911</c:v>
                </c:pt>
                <c:pt idx="41">
                  <c:v>6320221.474623248</c:v>
                </c:pt>
                <c:pt idx="42">
                  <c:v>6298732.9464858044</c:v>
                </c:pt>
                <c:pt idx="43">
                  <c:v>5783343.5031524235</c:v>
                </c:pt>
                <c:pt idx="44">
                  <c:v>4300892.3628550284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11D-2A09-4E84-AA35-E4585ED8E8B4}"/>
            </c:ext>
          </c:extLst>
        </c:ser>
        <c:ser>
          <c:idx val="2"/>
          <c:order val="2"/>
          <c:tx>
            <c:strRef>
              <c:f>'D.4.3.BreakdownPHEC'!$D$16</c:f>
              <c:strCache>
                <c:ptCount val="1"/>
                <c:pt idx="0">
                  <c:v>Total DDD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A2-2A09-4E84-AA35-E4585ED8E8B4}"/>
              </c:ext>
            </c:extLst>
          </c:dPt>
          <c:dPt>
            <c:idx val="5"/>
            <c:marker>
              <c:spPr>
                <a:solidFill>
                  <a:schemeClr val="accent2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4-2A09-4E84-AA35-E4585ED8E8B4}"/>
              </c:ext>
            </c:extLst>
          </c:dPt>
          <c:dPt>
            <c:idx val="6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6-2A09-4E84-AA35-E4585ED8E8B4}"/>
              </c:ext>
            </c:extLst>
          </c:dPt>
          <c:dPt>
            <c:idx val="7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8-2A09-4E84-AA35-E4585ED8E8B4}"/>
              </c:ext>
            </c:extLst>
          </c:dPt>
          <c:dPt>
            <c:idx val="8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A-2A09-4E84-AA35-E4585ED8E8B4}"/>
              </c:ext>
            </c:extLst>
          </c:dPt>
          <c:dPt>
            <c:idx val="9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C-2A09-4E84-AA35-E4585ED8E8B4}"/>
              </c:ext>
            </c:extLst>
          </c:dPt>
          <c:dPt>
            <c:idx val="10"/>
            <c:marker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E-2A09-4E84-AA35-E4585ED8E8B4}"/>
              </c:ext>
            </c:extLst>
          </c:dPt>
          <c:dPt>
            <c:idx val="11"/>
            <c:marker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0-2A09-4E84-AA35-E4585ED8E8B4}"/>
              </c:ext>
            </c:extLst>
          </c:dPt>
          <c:dPt>
            <c:idx val="12"/>
            <c:marker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2-2A09-4E84-AA35-E4585ED8E8B4}"/>
              </c:ext>
            </c:extLst>
          </c:dPt>
          <c:dPt>
            <c:idx val="13"/>
            <c:marker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4-2A09-4E84-AA35-E4585ED8E8B4}"/>
              </c:ext>
            </c:extLst>
          </c:dPt>
          <c:dPt>
            <c:idx val="14"/>
            <c:marker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6-2A09-4E84-AA35-E4585ED8E8B4}"/>
              </c:ext>
            </c:extLst>
          </c:dPt>
          <c:dPt>
            <c:idx val="15"/>
            <c:marker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8-2A09-4E84-AA35-E4585ED8E8B4}"/>
              </c:ext>
            </c:extLst>
          </c:dPt>
          <c:dPt>
            <c:idx val="16"/>
            <c:marker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A-2A09-4E84-AA35-E4585ED8E8B4}"/>
              </c:ext>
            </c:extLst>
          </c:dPt>
          <c:dPt>
            <c:idx val="17"/>
            <c:marker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C-2A09-4E84-AA35-E4585ED8E8B4}"/>
              </c:ext>
            </c:extLst>
          </c:dPt>
          <c:dPt>
            <c:idx val="18"/>
            <c:marker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E-2A09-4E84-AA35-E4585ED8E8B4}"/>
              </c:ext>
            </c:extLst>
          </c:dPt>
          <c:dPt>
            <c:idx val="19"/>
            <c:marker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0-2A09-4E84-AA35-E4585ED8E8B4}"/>
              </c:ext>
            </c:extLst>
          </c:dPt>
          <c:dPt>
            <c:idx val="20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2-2A09-4E84-AA35-E4585ED8E8B4}"/>
              </c:ext>
            </c:extLst>
          </c:dPt>
          <c:dPt>
            <c:idx val="21"/>
            <c:marker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4-2A09-4E84-AA35-E4585ED8E8B4}"/>
              </c:ext>
            </c:extLst>
          </c:dPt>
          <c:dPt>
            <c:idx val="22"/>
            <c:marker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6-2A09-4E84-AA35-E4585ED8E8B4}"/>
              </c:ext>
            </c:extLst>
          </c:dPt>
          <c:dPt>
            <c:idx val="23"/>
            <c:marker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8-2A09-4E84-AA35-E4585ED8E8B4}"/>
              </c:ext>
            </c:extLst>
          </c:dPt>
          <c:dPt>
            <c:idx val="24"/>
            <c:marker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A-2A09-4E84-AA35-E4585ED8E8B4}"/>
              </c:ext>
            </c:extLst>
          </c:dPt>
          <c:dPt>
            <c:idx val="25"/>
            <c:marker>
              <c:spPr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C-2A09-4E84-AA35-E4585ED8E8B4}"/>
              </c:ext>
            </c:extLst>
          </c:dPt>
          <c:dPt>
            <c:idx val="26"/>
            <c:marker>
              <c:spPr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E-2A09-4E84-AA35-E4585ED8E8B4}"/>
              </c:ext>
            </c:extLst>
          </c:dPt>
          <c:dPt>
            <c:idx val="27"/>
            <c:marker>
              <c:spPr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0-2A09-4E84-AA35-E4585ED8E8B4}"/>
              </c:ext>
            </c:extLst>
          </c:dPt>
          <c:dPt>
            <c:idx val="28"/>
            <c:marker>
              <c:spPr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2-2A09-4E84-AA35-E4585ED8E8B4}"/>
              </c:ext>
            </c:extLst>
          </c:dPt>
          <c:dPt>
            <c:idx val="29"/>
            <c:marker>
              <c:spPr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4-2A09-4E84-AA35-E4585ED8E8B4}"/>
              </c:ext>
            </c:extLst>
          </c:dPt>
          <c:dPt>
            <c:idx val="30"/>
            <c:marker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6-2A09-4E84-AA35-E4585ED8E8B4}"/>
              </c:ext>
            </c:extLst>
          </c:dPt>
          <c:dPt>
            <c:idx val="31"/>
            <c:marker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8-2A09-4E84-AA35-E4585ED8E8B4}"/>
              </c:ext>
            </c:extLst>
          </c:dPt>
          <c:dPt>
            <c:idx val="32"/>
            <c:marker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A-2A09-4E84-AA35-E4585ED8E8B4}"/>
              </c:ext>
            </c:extLst>
          </c:dPt>
          <c:dPt>
            <c:idx val="33"/>
            <c:marker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C-2A09-4E84-AA35-E4585ED8E8B4}"/>
              </c:ext>
            </c:extLst>
          </c:dPt>
          <c:dPt>
            <c:idx val="34"/>
            <c:marker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E-2A09-4E84-AA35-E4585ED8E8B4}"/>
              </c:ext>
            </c:extLst>
          </c:dPt>
          <c:dPt>
            <c:idx val="35"/>
            <c:marker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0-2A09-4E84-AA35-E4585ED8E8B4}"/>
              </c:ext>
            </c:extLst>
          </c:dPt>
          <c:dPt>
            <c:idx val="36"/>
            <c:marker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2-2A09-4E84-AA35-E4585ED8E8B4}"/>
              </c:ext>
            </c:extLst>
          </c:dPt>
          <c:dPt>
            <c:idx val="37"/>
            <c:marker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4-2A09-4E84-AA35-E4585ED8E8B4}"/>
              </c:ext>
            </c:extLst>
          </c:dPt>
          <c:dPt>
            <c:idx val="38"/>
            <c:marker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6-2A09-4E84-AA35-E4585ED8E8B4}"/>
              </c:ext>
            </c:extLst>
          </c:dPt>
          <c:dPt>
            <c:idx val="39"/>
            <c:marker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8-2A09-4E84-AA35-E4585ED8E8B4}"/>
              </c:ext>
            </c:extLst>
          </c:dPt>
          <c:dPt>
            <c:idx val="40"/>
            <c:marker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A-2A09-4E84-AA35-E4585ED8E8B4}"/>
              </c:ext>
            </c:extLst>
          </c:dPt>
          <c:dPt>
            <c:idx val="41"/>
            <c:marker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C-2A09-4E84-AA35-E4585ED8E8B4}"/>
              </c:ext>
            </c:extLst>
          </c:dPt>
          <c:dPt>
            <c:idx val="42"/>
            <c:marker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E-2A09-4E84-AA35-E4585ED8E8B4}"/>
              </c:ext>
            </c:extLst>
          </c:dPt>
          <c:dPt>
            <c:idx val="43"/>
            <c:marker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0-2A09-4E84-AA35-E4585ED8E8B4}"/>
              </c:ext>
            </c:extLst>
          </c:dPt>
          <c:dPt>
            <c:idx val="44"/>
            <c:marker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2-2A09-4E84-AA35-E4585ED8E8B4}"/>
              </c:ext>
            </c:extLst>
          </c:dPt>
          <c:cat>
            <c:multiLvlStrRef>
              <c:f>'D.4.3.BreakdownPHEC'!$A$17:$B$61</c:f>
              <c:multiLvlStrCache>
                <c:ptCount val="45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</c:lvl>
                <c:lvl>
                  <c:pt idx="0">
                    <c:v>North East</c:v>
                  </c:pt>
                  <c:pt idx="5">
                    <c:v>North West</c:v>
                  </c:pt>
                  <c:pt idx="10">
                    <c:v>Yorkshire and Humber</c:v>
                  </c:pt>
                  <c:pt idx="15">
                    <c:v>East Midlands</c:v>
                  </c:pt>
                  <c:pt idx="20">
                    <c:v>West Midlands</c:v>
                  </c:pt>
                  <c:pt idx="25">
                    <c:v>East of England</c:v>
                  </c:pt>
                  <c:pt idx="30">
                    <c:v>London</c:v>
                  </c:pt>
                  <c:pt idx="35">
                    <c:v>South East</c:v>
                  </c:pt>
                  <c:pt idx="40">
                    <c:v>South West</c:v>
                  </c:pt>
                </c:lvl>
              </c:multiLvlStrCache>
            </c:multiLvlStrRef>
          </c:cat>
          <c:val>
            <c:numRef>
              <c:f>'D.4.3.BreakdownPHEC'!$D$17:$D$61</c:f>
              <c:numCache>
                <c:formatCode>0</c:formatCode>
                <c:ptCount val="45"/>
                <c:pt idx="0">
                  <c:v>21150730.483555481</c:v>
                </c:pt>
                <c:pt idx="1">
                  <c:v>20470006.127681717</c:v>
                </c:pt>
                <c:pt idx="2">
                  <c:v>19904793.300989263</c:v>
                </c:pt>
                <c:pt idx="3">
                  <c:v>19452263.309968926</c:v>
                </c:pt>
                <c:pt idx="4">
                  <c:v>17598962.938306909</c:v>
                </c:pt>
                <c:pt idx="5">
                  <c:v>54371587.812792487</c:v>
                </c:pt>
                <c:pt idx="6">
                  <c:v>53276385.399889842</c:v>
                </c:pt>
                <c:pt idx="7">
                  <c:v>52990863.742218912</c:v>
                </c:pt>
                <c:pt idx="8">
                  <c:v>52511972.270204887</c:v>
                </c:pt>
                <c:pt idx="9">
                  <c:v>46518023.633193895</c:v>
                </c:pt>
                <c:pt idx="10">
                  <c:v>37725292.690929994</c:v>
                </c:pt>
                <c:pt idx="11">
                  <c:v>37044153.341481015</c:v>
                </c:pt>
                <c:pt idx="12">
                  <c:v>36294320.720769979</c:v>
                </c:pt>
                <c:pt idx="13">
                  <c:v>36239696.371238999</c:v>
                </c:pt>
                <c:pt idx="14">
                  <c:v>32016022.006119076</c:v>
                </c:pt>
                <c:pt idx="15">
                  <c:v>30138555.879854355</c:v>
                </c:pt>
                <c:pt idx="16">
                  <c:v>30219704.228888247</c:v>
                </c:pt>
                <c:pt idx="17">
                  <c:v>29817210.05090405</c:v>
                </c:pt>
                <c:pt idx="18">
                  <c:v>29794355.762066528</c:v>
                </c:pt>
                <c:pt idx="19">
                  <c:v>26499720.272075616</c:v>
                </c:pt>
                <c:pt idx="20">
                  <c:v>39194511.781097248</c:v>
                </c:pt>
                <c:pt idx="21">
                  <c:v>38855786.839980468</c:v>
                </c:pt>
                <c:pt idx="22">
                  <c:v>38120051.025571354</c:v>
                </c:pt>
                <c:pt idx="23">
                  <c:v>38355098.839753486</c:v>
                </c:pt>
                <c:pt idx="24">
                  <c:v>33736793.577588603</c:v>
                </c:pt>
                <c:pt idx="25">
                  <c:v>43464806.381471671</c:v>
                </c:pt>
                <c:pt idx="26">
                  <c:v>43196314.95112139</c:v>
                </c:pt>
                <c:pt idx="27">
                  <c:v>42489860.582374007</c:v>
                </c:pt>
                <c:pt idx="28">
                  <c:v>41661036.746705711</c:v>
                </c:pt>
                <c:pt idx="29">
                  <c:v>37180878.883272275</c:v>
                </c:pt>
                <c:pt idx="30">
                  <c:v>53714479.830186941</c:v>
                </c:pt>
                <c:pt idx="31">
                  <c:v>52160545.301239952</c:v>
                </c:pt>
                <c:pt idx="32">
                  <c:v>50798009.858112492</c:v>
                </c:pt>
                <c:pt idx="33">
                  <c:v>51231939.200732552</c:v>
                </c:pt>
                <c:pt idx="34">
                  <c:v>43902263.046349637</c:v>
                </c:pt>
                <c:pt idx="35">
                  <c:v>58026054.734354742</c:v>
                </c:pt>
                <c:pt idx="36">
                  <c:v>56974135.150365703</c:v>
                </c:pt>
                <c:pt idx="37">
                  <c:v>55354515.431041211</c:v>
                </c:pt>
                <c:pt idx="38">
                  <c:v>54575746.416280627</c:v>
                </c:pt>
                <c:pt idx="39">
                  <c:v>48553927.443787701</c:v>
                </c:pt>
                <c:pt idx="40">
                  <c:v>36580155.307385705</c:v>
                </c:pt>
                <c:pt idx="41">
                  <c:v>36083821.818563566</c:v>
                </c:pt>
                <c:pt idx="42">
                  <c:v>34845230.891532607</c:v>
                </c:pt>
                <c:pt idx="43">
                  <c:v>33565929.957586132</c:v>
                </c:pt>
                <c:pt idx="44">
                  <c:v>29743488.975276593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F3-2A09-4E84-AA35-E4585ED8E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966320"/>
        <c:axId val="763973864"/>
      </c:lineChart>
      <c:catAx>
        <c:axId val="763966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PHE Centres</a:t>
                </a:r>
              </a:p>
            </c:rich>
          </c:tx>
          <c:layout>
            <c:manualLayout>
              <c:xMode val="edge"/>
              <c:yMode val="edge"/>
              <c:x val="0.48593285008044074"/>
              <c:y val="0.9041814172952442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3973864"/>
        <c:crosses val="autoZero"/>
        <c:auto val="1"/>
        <c:lblAlgn val="ctr"/>
        <c:lblOffset val="100"/>
        <c:noMultiLvlLbl val="0"/>
      </c:catAx>
      <c:valAx>
        <c:axId val="76397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DDDs (Millions)</a:t>
                </a:r>
              </a:p>
            </c:rich>
          </c:tx>
          <c:layout>
            <c:manualLayout>
              <c:xMode val="edge"/>
              <c:yMode val="edge"/>
              <c:x val="6.1861863857777541E-3"/>
              <c:y val="0.174193875576450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3966320"/>
        <c:crosses val="autoZero"/>
        <c:crossBetween val="between"/>
        <c:dispUnits>
          <c:builtInUnit val="millions"/>
        </c:dispUnits>
      </c:valAx>
    </c:plotArea>
    <c:legend>
      <c:legendPos val="t"/>
      <c:layout>
        <c:manualLayout>
          <c:xMode val="edge"/>
          <c:yMode val="edge"/>
          <c:x val="0.30666273028104402"/>
          <c:y val="1.9314337960764823E-2"/>
          <c:w val="0.38667453943791191"/>
          <c:h val="6.9851900089819272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  <c:extLst/>
  </c:chart>
  <c:txPr>
    <a:bodyPr/>
    <a:lstStyle/>
    <a:p>
      <a:pPr>
        <a:defRPr/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372192188732735E-2"/>
          <c:y val="8.5965691278617376E-2"/>
          <c:w val="0.92674116200501699"/>
          <c:h val="0.55970245786366457"/>
        </c:manualLayout>
      </c:layout>
      <c:lineChart>
        <c:grouping val="standard"/>
        <c:varyColors val="0"/>
        <c:ser>
          <c:idx val="0"/>
          <c:order val="0"/>
          <c:tx>
            <c:strRef>
              <c:f>'D.4.3.BreakdownPHEC'!$F$16</c:f>
              <c:strCache>
                <c:ptCount val="1"/>
                <c:pt idx="0">
                  <c:v>Primary DID</c:v>
                </c:pt>
              </c:strCache>
            </c:strRef>
          </c:tx>
          <c:spPr>
            <a:ln w="22225">
              <a:prstDash val="sysDot"/>
            </a:ln>
          </c:spPr>
          <c:marker>
            <c:symbol val="x"/>
            <c:size val="5"/>
            <c:spPr>
              <a:noFill/>
            </c:spPr>
          </c:marker>
          <c:dPt>
            <c:idx val="0"/>
            <c:marker>
              <c:spPr>
                <a:noFill/>
                <a:ln>
                  <a:solidFill>
                    <a:schemeClr val="accent5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05E-46FC-9359-9D4EC0FC9F4E}"/>
              </c:ext>
            </c:extLst>
          </c:dPt>
          <c:dPt>
            <c:idx val="1"/>
            <c:marker>
              <c:spPr>
                <a:noFill/>
                <a:ln>
                  <a:solidFill>
                    <a:schemeClr val="accent5"/>
                  </a:solidFill>
                </a:ln>
              </c:spPr>
            </c:marker>
            <c:bubble3D val="0"/>
            <c:spPr>
              <a:ln w="22225">
                <a:solidFill>
                  <a:schemeClr val="accent5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2-F05E-46FC-9359-9D4EC0FC9F4E}"/>
              </c:ext>
            </c:extLst>
          </c:dPt>
          <c:dPt>
            <c:idx val="2"/>
            <c:marker>
              <c:spPr>
                <a:noFill/>
                <a:ln>
                  <a:solidFill>
                    <a:schemeClr val="accent5"/>
                  </a:solidFill>
                </a:ln>
              </c:spPr>
            </c:marker>
            <c:bubble3D val="0"/>
            <c:spPr>
              <a:ln w="22225">
                <a:solidFill>
                  <a:schemeClr val="accent5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4-F05E-46FC-9359-9D4EC0FC9F4E}"/>
              </c:ext>
            </c:extLst>
          </c:dPt>
          <c:dPt>
            <c:idx val="3"/>
            <c:marker>
              <c:spPr>
                <a:noFill/>
                <a:ln>
                  <a:solidFill>
                    <a:schemeClr val="accent5"/>
                  </a:solidFill>
                </a:ln>
              </c:spPr>
            </c:marker>
            <c:bubble3D val="0"/>
            <c:spPr>
              <a:ln w="22225">
                <a:solidFill>
                  <a:schemeClr val="accent5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6-F05E-46FC-9359-9D4EC0FC9F4E}"/>
              </c:ext>
            </c:extLst>
          </c:dPt>
          <c:dPt>
            <c:idx val="4"/>
            <c:marker>
              <c:spPr>
                <a:noFill/>
                <a:ln>
                  <a:solidFill>
                    <a:schemeClr val="accent5"/>
                  </a:solidFill>
                </a:ln>
              </c:spPr>
            </c:marker>
            <c:bubble3D val="0"/>
            <c:spPr>
              <a:ln w="22225">
                <a:solidFill>
                  <a:schemeClr val="accent5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F05E-46FC-9359-9D4EC0FC9F4E}"/>
              </c:ext>
            </c:extLst>
          </c:dPt>
          <c:dPt>
            <c:idx val="5"/>
            <c:marker>
              <c:spPr>
                <a:noFill/>
                <a:ln>
                  <a:solidFill>
                    <a:srgbClr val="C00000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F05E-46FC-9359-9D4EC0FC9F4E}"/>
              </c:ext>
            </c:extLst>
          </c:dPt>
          <c:dPt>
            <c:idx val="6"/>
            <c:marker>
              <c:spPr>
                <a:noFill/>
                <a:ln>
                  <a:solidFill>
                    <a:srgbClr val="C00000"/>
                  </a:solidFill>
                </a:ln>
              </c:spPr>
            </c:marker>
            <c:bubble3D val="0"/>
            <c:spPr>
              <a:ln w="2222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F05E-46FC-9359-9D4EC0FC9F4E}"/>
              </c:ext>
            </c:extLst>
          </c:dPt>
          <c:dPt>
            <c:idx val="7"/>
            <c:marker>
              <c:spPr>
                <a:noFill/>
                <a:ln>
                  <a:solidFill>
                    <a:srgbClr val="C00000"/>
                  </a:solidFill>
                </a:ln>
              </c:spPr>
            </c:marker>
            <c:bubble3D val="0"/>
            <c:spPr>
              <a:ln w="2222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F05E-46FC-9359-9D4EC0FC9F4E}"/>
              </c:ext>
            </c:extLst>
          </c:dPt>
          <c:dPt>
            <c:idx val="8"/>
            <c:marker>
              <c:spPr>
                <a:noFill/>
                <a:ln>
                  <a:solidFill>
                    <a:srgbClr val="C00000"/>
                  </a:solidFill>
                </a:ln>
              </c:spPr>
            </c:marker>
            <c:bubble3D val="0"/>
            <c:spPr>
              <a:ln w="2222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F05E-46FC-9359-9D4EC0FC9F4E}"/>
              </c:ext>
            </c:extLst>
          </c:dPt>
          <c:dPt>
            <c:idx val="9"/>
            <c:marker>
              <c:spPr>
                <a:noFill/>
                <a:ln>
                  <a:solidFill>
                    <a:srgbClr val="C00000"/>
                  </a:solidFill>
                </a:ln>
              </c:spPr>
            </c:marker>
            <c:bubble3D val="0"/>
            <c:spPr>
              <a:ln w="2222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F05E-46FC-9359-9D4EC0FC9F4E}"/>
              </c:ext>
            </c:extLst>
          </c:dPt>
          <c:dPt>
            <c:idx val="10"/>
            <c:marker>
              <c:spPr>
                <a:noFill/>
                <a:ln>
                  <a:solidFill>
                    <a:srgbClr val="00CC99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F05E-46FC-9359-9D4EC0FC9F4E}"/>
              </c:ext>
            </c:extLst>
          </c:dPt>
          <c:dPt>
            <c:idx val="11"/>
            <c:marker>
              <c:spPr>
                <a:noFill/>
                <a:ln>
                  <a:solidFill>
                    <a:srgbClr val="00CC99"/>
                  </a:solidFill>
                </a:ln>
              </c:spPr>
            </c:marker>
            <c:bubble3D val="0"/>
            <c:spPr>
              <a:ln w="22225" cap="rnd">
                <a:solidFill>
                  <a:srgbClr val="00CC99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F05E-46FC-9359-9D4EC0FC9F4E}"/>
              </c:ext>
            </c:extLst>
          </c:dPt>
          <c:dPt>
            <c:idx val="12"/>
            <c:marker>
              <c:spPr>
                <a:noFill/>
                <a:ln>
                  <a:solidFill>
                    <a:srgbClr val="00CC99"/>
                  </a:solidFill>
                </a:ln>
              </c:spPr>
            </c:marker>
            <c:bubble3D val="0"/>
            <c:spPr>
              <a:ln w="22225" cap="rnd">
                <a:solidFill>
                  <a:srgbClr val="00CC99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F05E-46FC-9359-9D4EC0FC9F4E}"/>
              </c:ext>
            </c:extLst>
          </c:dPt>
          <c:dPt>
            <c:idx val="13"/>
            <c:marker>
              <c:spPr>
                <a:noFill/>
                <a:ln>
                  <a:solidFill>
                    <a:srgbClr val="00CC99"/>
                  </a:solidFill>
                </a:ln>
              </c:spPr>
            </c:marker>
            <c:bubble3D val="0"/>
            <c:spPr>
              <a:ln w="22225" cap="rnd">
                <a:solidFill>
                  <a:srgbClr val="00CC99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F05E-46FC-9359-9D4EC0FC9F4E}"/>
              </c:ext>
            </c:extLst>
          </c:dPt>
          <c:dPt>
            <c:idx val="14"/>
            <c:marker>
              <c:spPr>
                <a:noFill/>
                <a:ln>
                  <a:solidFill>
                    <a:srgbClr val="00CC99"/>
                  </a:solidFill>
                </a:ln>
              </c:spPr>
            </c:marker>
            <c:bubble3D val="0"/>
            <c:spPr>
              <a:ln w="22225" cap="rnd">
                <a:solidFill>
                  <a:srgbClr val="00CC99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F05E-46FC-9359-9D4EC0FC9F4E}"/>
              </c:ext>
            </c:extLst>
          </c:dPt>
          <c:dPt>
            <c:idx val="15"/>
            <c:marker>
              <c:spPr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F05E-46FC-9359-9D4EC0FC9F4E}"/>
              </c:ext>
            </c:extLst>
          </c:dPt>
          <c:dPt>
            <c:idx val="16"/>
            <c:marker>
              <c:spPr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F05E-46FC-9359-9D4EC0FC9F4E}"/>
              </c:ext>
            </c:extLst>
          </c:dPt>
          <c:dPt>
            <c:idx val="17"/>
            <c:marker>
              <c:spPr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F05E-46FC-9359-9D4EC0FC9F4E}"/>
              </c:ext>
            </c:extLst>
          </c:dPt>
          <c:dPt>
            <c:idx val="18"/>
            <c:marker>
              <c:spPr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F05E-46FC-9359-9D4EC0FC9F4E}"/>
              </c:ext>
            </c:extLst>
          </c:dPt>
          <c:dPt>
            <c:idx val="19"/>
            <c:marker>
              <c:spPr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F05E-46FC-9359-9D4EC0FC9F4E}"/>
              </c:ext>
            </c:extLst>
          </c:dPt>
          <c:dPt>
            <c:idx val="20"/>
            <c:marker>
              <c:spPr>
                <a:noFill/>
                <a:ln>
                  <a:solidFill>
                    <a:srgbClr val="FFC000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F05E-46FC-9359-9D4EC0FC9F4E}"/>
              </c:ext>
            </c:extLst>
          </c:dPt>
          <c:dPt>
            <c:idx val="21"/>
            <c:marker>
              <c:spPr>
                <a:noFill/>
                <a:ln>
                  <a:solidFill>
                    <a:srgbClr val="FFC000"/>
                  </a:solidFill>
                </a:ln>
              </c:spPr>
            </c:marker>
            <c:bubble3D val="0"/>
            <c:spPr>
              <a:ln w="22225" cap="rnd">
                <a:solidFill>
                  <a:srgbClr val="FFC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A-F05E-46FC-9359-9D4EC0FC9F4E}"/>
              </c:ext>
            </c:extLst>
          </c:dPt>
          <c:dPt>
            <c:idx val="22"/>
            <c:marker>
              <c:spPr>
                <a:noFill/>
                <a:ln>
                  <a:solidFill>
                    <a:srgbClr val="FFC000"/>
                  </a:solidFill>
                </a:ln>
              </c:spPr>
            </c:marker>
            <c:bubble3D val="0"/>
            <c:spPr>
              <a:ln w="22225" cap="rnd">
                <a:solidFill>
                  <a:srgbClr val="FFC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C-F05E-46FC-9359-9D4EC0FC9F4E}"/>
              </c:ext>
            </c:extLst>
          </c:dPt>
          <c:dPt>
            <c:idx val="23"/>
            <c:marker>
              <c:spPr>
                <a:noFill/>
                <a:ln>
                  <a:solidFill>
                    <a:srgbClr val="FFC000"/>
                  </a:solidFill>
                </a:ln>
              </c:spPr>
            </c:marker>
            <c:bubble3D val="0"/>
            <c:spPr>
              <a:ln w="22225" cap="rnd">
                <a:solidFill>
                  <a:srgbClr val="FFC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E-F05E-46FC-9359-9D4EC0FC9F4E}"/>
              </c:ext>
            </c:extLst>
          </c:dPt>
          <c:dPt>
            <c:idx val="24"/>
            <c:marker>
              <c:spPr>
                <a:noFill/>
                <a:ln>
                  <a:solidFill>
                    <a:srgbClr val="FFC000"/>
                  </a:solidFill>
                </a:ln>
              </c:spPr>
            </c:marker>
            <c:bubble3D val="0"/>
            <c:spPr>
              <a:ln w="22225" cap="rnd">
                <a:solidFill>
                  <a:srgbClr val="FFC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0-F05E-46FC-9359-9D4EC0FC9F4E}"/>
              </c:ext>
            </c:extLst>
          </c:dPt>
          <c:dPt>
            <c:idx val="25"/>
            <c:marker>
              <c:spPr>
                <a:noFill/>
                <a:ln>
                  <a:solidFill>
                    <a:schemeClr val="tx2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2-F05E-46FC-9359-9D4EC0FC9F4E}"/>
              </c:ext>
            </c:extLst>
          </c:dPt>
          <c:dPt>
            <c:idx val="26"/>
            <c:marker>
              <c:spPr>
                <a:noFill/>
                <a:ln>
                  <a:solidFill>
                    <a:schemeClr val="tx2"/>
                  </a:solidFill>
                </a:ln>
              </c:spPr>
            </c:marker>
            <c:bubble3D val="0"/>
            <c:spPr>
              <a:ln w="22225" cap="rnd">
                <a:solidFill>
                  <a:schemeClr val="tx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4-F05E-46FC-9359-9D4EC0FC9F4E}"/>
              </c:ext>
            </c:extLst>
          </c:dPt>
          <c:dPt>
            <c:idx val="27"/>
            <c:marker>
              <c:spPr>
                <a:noFill/>
                <a:ln>
                  <a:solidFill>
                    <a:schemeClr val="tx2"/>
                  </a:solidFill>
                </a:ln>
              </c:spPr>
            </c:marker>
            <c:bubble3D val="0"/>
            <c:spPr>
              <a:ln w="22225" cap="rnd">
                <a:solidFill>
                  <a:schemeClr val="tx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6-F05E-46FC-9359-9D4EC0FC9F4E}"/>
              </c:ext>
            </c:extLst>
          </c:dPt>
          <c:dPt>
            <c:idx val="28"/>
            <c:marker>
              <c:spPr>
                <a:noFill/>
                <a:ln>
                  <a:solidFill>
                    <a:schemeClr val="tx2"/>
                  </a:solidFill>
                </a:ln>
              </c:spPr>
            </c:marker>
            <c:bubble3D val="0"/>
            <c:spPr>
              <a:ln w="22225" cap="rnd">
                <a:solidFill>
                  <a:schemeClr val="tx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8-F05E-46FC-9359-9D4EC0FC9F4E}"/>
              </c:ext>
            </c:extLst>
          </c:dPt>
          <c:dPt>
            <c:idx val="29"/>
            <c:marker>
              <c:spPr>
                <a:noFill/>
                <a:ln>
                  <a:solidFill>
                    <a:schemeClr val="tx2"/>
                  </a:solidFill>
                </a:ln>
              </c:spPr>
            </c:marker>
            <c:bubble3D val="0"/>
            <c:spPr>
              <a:ln w="22225" cap="rnd">
                <a:solidFill>
                  <a:schemeClr val="tx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A-F05E-46FC-9359-9D4EC0FC9F4E}"/>
              </c:ext>
            </c:extLst>
          </c:dPt>
          <c:dPt>
            <c:idx val="30"/>
            <c:marker>
              <c:spPr>
                <a:noFill/>
                <a:ln>
                  <a:solidFill>
                    <a:schemeClr val="accent6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C-F05E-46FC-9359-9D4EC0FC9F4E}"/>
              </c:ext>
            </c:extLst>
          </c:dPt>
          <c:dPt>
            <c:idx val="31"/>
            <c:marker>
              <c:spPr>
                <a:noFill/>
                <a:ln>
                  <a:solidFill>
                    <a:schemeClr val="accent6"/>
                  </a:solidFill>
                </a:ln>
              </c:spPr>
            </c:marker>
            <c:bubble3D val="0"/>
            <c:spPr>
              <a:ln w="22225" cap="rnd">
                <a:solidFill>
                  <a:schemeClr val="accent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E-F05E-46FC-9359-9D4EC0FC9F4E}"/>
              </c:ext>
            </c:extLst>
          </c:dPt>
          <c:dPt>
            <c:idx val="32"/>
            <c:marker>
              <c:spPr>
                <a:noFill/>
                <a:ln>
                  <a:solidFill>
                    <a:schemeClr val="accent6"/>
                  </a:solidFill>
                </a:ln>
              </c:spPr>
            </c:marker>
            <c:bubble3D val="0"/>
            <c:spPr>
              <a:ln w="22225" cap="rnd">
                <a:solidFill>
                  <a:schemeClr val="accent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0-F05E-46FC-9359-9D4EC0FC9F4E}"/>
              </c:ext>
            </c:extLst>
          </c:dPt>
          <c:dPt>
            <c:idx val="33"/>
            <c:marker>
              <c:spPr>
                <a:noFill/>
                <a:ln>
                  <a:solidFill>
                    <a:schemeClr val="accent6"/>
                  </a:solidFill>
                </a:ln>
              </c:spPr>
            </c:marker>
            <c:bubble3D val="0"/>
            <c:spPr>
              <a:ln w="22225" cap="rnd">
                <a:solidFill>
                  <a:schemeClr val="accent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2-F05E-46FC-9359-9D4EC0FC9F4E}"/>
              </c:ext>
            </c:extLst>
          </c:dPt>
          <c:dPt>
            <c:idx val="34"/>
            <c:marker>
              <c:spPr>
                <a:noFill/>
                <a:ln>
                  <a:solidFill>
                    <a:schemeClr val="accent6"/>
                  </a:solidFill>
                </a:ln>
              </c:spPr>
            </c:marker>
            <c:bubble3D val="0"/>
            <c:spPr>
              <a:ln w="22225" cap="rnd">
                <a:solidFill>
                  <a:schemeClr val="accent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4-F05E-46FC-9359-9D4EC0FC9F4E}"/>
              </c:ext>
            </c:extLst>
          </c:dPt>
          <c:dPt>
            <c:idx val="35"/>
            <c:marker>
              <c:spPr>
                <a:noFill/>
                <a:ln>
                  <a:solidFill>
                    <a:srgbClr val="00B0F0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6-F05E-46FC-9359-9D4EC0FC9F4E}"/>
              </c:ext>
            </c:extLst>
          </c:dPt>
          <c:dPt>
            <c:idx val="36"/>
            <c:marker>
              <c:spPr>
                <a:noFill/>
                <a:ln>
                  <a:solidFill>
                    <a:srgbClr val="00B0F0"/>
                  </a:solidFill>
                </a:ln>
              </c:spPr>
            </c:marker>
            <c:bubble3D val="0"/>
            <c:spPr>
              <a:ln w="2222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8-F05E-46FC-9359-9D4EC0FC9F4E}"/>
              </c:ext>
            </c:extLst>
          </c:dPt>
          <c:dPt>
            <c:idx val="37"/>
            <c:marker>
              <c:spPr>
                <a:noFill/>
                <a:ln>
                  <a:solidFill>
                    <a:srgbClr val="00B0F0"/>
                  </a:solidFill>
                </a:ln>
              </c:spPr>
            </c:marker>
            <c:bubble3D val="0"/>
            <c:spPr>
              <a:ln w="2222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A-F05E-46FC-9359-9D4EC0FC9F4E}"/>
              </c:ext>
            </c:extLst>
          </c:dPt>
          <c:dPt>
            <c:idx val="38"/>
            <c:marker>
              <c:spPr>
                <a:noFill/>
                <a:ln>
                  <a:solidFill>
                    <a:srgbClr val="00B0F0"/>
                  </a:solidFill>
                </a:ln>
              </c:spPr>
            </c:marker>
            <c:bubble3D val="0"/>
            <c:spPr>
              <a:ln w="2222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C-F05E-46FC-9359-9D4EC0FC9F4E}"/>
              </c:ext>
            </c:extLst>
          </c:dPt>
          <c:dPt>
            <c:idx val="39"/>
            <c:marker>
              <c:spPr>
                <a:noFill/>
                <a:ln>
                  <a:solidFill>
                    <a:srgbClr val="00B0F0"/>
                  </a:solidFill>
                </a:ln>
              </c:spPr>
            </c:marker>
            <c:bubble3D val="0"/>
            <c:spPr>
              <a:ln w="2222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E-F05E-46FC-9359-9D4EC0FC9F4E}"/>
              </c:ext>
            </c:extLst>
          </c:dPt>
          <c:dPt>
            <c:idx val="40"/>
            <c:marker>
              <c:spPr>
                <a:noFill/>
                <a:ln>
                  <a:solidFill>
                    <a:schemeClr val="accent4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0-F05E-46FC-9359-9D4EC0FC9F4E}"/>
              </c:ext>
            </c:extLst>
          </c:dPt>
          <c:dPt>
            <c:idx val="41"/>
            <c:marker>
              <c:spPr>
                <a:noFill/>
                <a:ln>
                  <a:solidFill>
                    <a:schemeClr val="accent4"/>
                  </a:solidFill>
                </a:ln>
              </c:spPr>
            </c:marker>
            <c:bubble3D val="0"/>
            <c:spPr>
              <a:ln w="2222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2-F05E-46FC-9359-9D4EC0FC9F4E}"/>
              </c:ext>
            </c:extLst>
          </c:dPt>
          <c:dPt>
            <c:idx val="42"/>
            <c:marker>
              <c:spPr>
                <a:noFill/>
                <a:ln>
                  <a:solidFill>
                    <a:schemeClr val="accent4"/>
                  </a:solidFill>
                </a:ln>
              </c:spPr>
            </c:marker>
            <c:bubble3D val="0"/>
            <c:spPr>
              <a:ln w="2222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4-F05E-46FC-9359-9D4EC0FC9F4E}"/>
              </c:ext>
            </c:extLst>
          </c:dPt>
          <c:dPt>
            <c:idx val="43"/>
            <c:marker>
              <c:spPr>
                <a:noFill/>
                <a:ln>
                  <a:solidFill>
                    <a:schemeClr val="accent4"/>
                  </a:solidFill>
                </a:ln>
              </c:spPr>
            </c:marker>
            <c:bubble3D val="0"/>
            <c:spPr>
              <a:ln w="2222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6-F05E-46FC-9359-9D4EC0FC9F4E}"/>
              </c:ext>
            </c:extLst>
          </c:dPt>
          <c:dPt>
            <c:idx val="44"/>
            <c:marker>
              <c:spPr>
                <a:noFill/>
                <a:ln>
                  <a:solidFill>
                    <a:schemeClr val="accent4"/>
                  </a:solidFill>
                </a:ln>
              </c:spPr>
            </c:marker>
            <c:bubble3D val="0"/>
            <c:spPr>
              <a:ln w="2222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8-F05E-46FC-9359-9D4EC0FC9F4E}"/>
              </c:ext>
            </c:extLst>
          </c:dPt>
          <c:cat>
            <c:multiLvlStrRef>
              <c:f>'D.4.3.BreakdownPHEC'!$A$17:$B$61</c:f>
              <c:multiLvlStrCache>
                <c:ptCount val="45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</c:lvl>
                <c:lvl>
                  <c:pt idx="0">
                    <c:v>North East</c:v>
                  </c:pt>
                  <c:pt idx="5">
                    <c:v>North West</c:v>
                  </c:pt>
                  <c:pt idx="10">
                    <c:v>Yorkshire and Humber</c:v>
                  </c:pt>
                  <c:pt idx="15">
                    <c:v>East Midlands</c:v>
                  </c:pt>
                  <c:pt idx="20">
                    <c:v>West Midlands</c:v>
                  </c:pt>
                  <c:pt idx="25">
                    <c:v>East of England</c:v>
                  </c:pt>
                  <c:pt idx="30">
                    <c:v>London</c:v>
                  </c:pt>
                  <c:pt idx="35">
                    <c:v>South East</c:v>
                  </c:pt>
                  <c:pt idx="40">
                    <c:v>South West</c:v>
                  </c:pt>
                </c:lvl>
              </c:multiLvlStrCache>
            </c:multiLvlStrRef>
          </c:cat>
          <c:val>
            <c:numRef>
              <c:f>'D.4.3.BreakdownPHEC'!$F$17:$F$61</c:f>
              <c:numCache>
                <c:formatCode>0.00</c:formatCode>
                <c:ptCount val="45"/>
                <c:pt idx="0">
                  <c:v>17.831558227539063</c:v>
                </c:pt>
                <c:pt idx="1">
                  <c:v>17.223934173583984</c:v>
                </c:pt>
                <c:pt idx="2">
                  <c:v>16.478395462036133</c:v>
                </c:pt>
                <c:pt idx="3">
                  <c:v>15.812893867492676</c:v>
                </c:pt>
                <c:pt idx="4">
                  <c:v>14.689762115478516</c:v>
                </c:pt>
                <c:pt idx="5">
                  <c:v>16.788782119750977</c:v>
                </c:pt>
                <c:pt idx="6">
                  <c:v>16.060392379760742</c:v>
                </c:pt>
                <c:pt idx="7">
                  <c:v>15.557600975036621</c:v>
                </c:pt>
                <c:pt idx="8">
                  <c:v>15.174338340759277</c:v>
                </c:pt>
                <c:pt idx="9">
                  <c:v>13.569191932678223</c:v>
                </c:pt>
                <c:pt idx="10">
                  <c:v>15.596536636352539</c:v>
                </c:pt>
                <c:pt idx="11">
                  <c:v>15.140376091003418</c:v>
                </c:pt>
                <c:pt idx="12">
                  <c:v>14.483936309814453</c:v>
                </c:pt>
                <c:pt idx="13">
                  <c:v>14.218490600585938</c:v>
                </c:pt>
                <c:pt idx="14">
                  <c:v>12.656840324401855</c:v>
                </c:pt>
                <c:pt idx="15">
                  <c:v>14.616434097290039</c:v>
                </c:pt>
                <c:pt idx="16">
                  <c:v>14.37541675567627</c:v>
                </c:pt>
                <c:pt idx="17">
                  <c:v>13.847720146179199</c:v>
                </c:pt>
                <c:pt idx="18">
                  <c:v>13.621071815490723</c:v>
                </c:pt>
                <c:pt idx="19">
                  <c:v>12.229220390319824</c:v>
                </c:pt>
                <c:pt idx="20">
                  <c:v>15.218216896057129</c:v>
                </c:pt>
                <c:pt idx="21">
                  <c:v>14.772375106811523</c:v>
                </c:pt>
                <c:pt idx="22">
                  <c:v>14.219561576843262</c:v>
                </c:pt>
                <c:pt idx="23">
                  <c:v>14.098390579223633</c:v>
                </c:pt>
                <c:pt idx="24">
                  <c:v>12.532831192016602</c:v>
                </c:pt>
                <c:pt idx="25">
                  <c:v>15.64214038848877</c:v>
                </c:pt>
                <c:pt idx="26">
                  <c:v>15.264400482177734</c:v>
                </c:pt>
                <c:pt idx="27">
                  <c:v>14.391838073730469</c:v>
                </c:pt>
                <c:pt idx="28">
                  <c:v>13.925085067749023</c:v>
                </c:pt>
                <c:pt idx="29">
                  <c:v>12.512744903564453</c:v>
                </c:pt>
                <c:pt idx="30">
                  <c:v>11.788966178894043</c:v>
                </c:pt>
                <c:pt idx="31">
                  <c:v>11.393404960632324</c:v>
                </c:pt>
                <c:pt idx="32">
                  <c:v>10.780678749084473</c:v>
                </c:pt>
                <c:pt idx="33">
                  <c:v>10.684012413024902</c:v>
                </c:pt>
                <c:pt idx="34">
                  <c:v>9.4832391738891602</c:v>
                </c:pt>
                <c:pt idx="35">
                  <c:v>15.010176658630371</c:v>
                </c:pt>
                <c:pt idx="36">
                  <c:v>14.566131591796875</c:v>
                </c:pt>
                <c:pt idx="37">
                  <c:v>13.876377105712891</c:v>
                </c:pt>
                <c:pt idx="38">
                  <c:v>13.456231117248535</c:v>
                </c:pt>
                <c:pt idx="39">
                  <c:v>12.142607688903809</c:v>
                </c:pt>
                <c:pt idx="40">
                  <c:v>15.062690734863281</c:v>
                </c:pt>
                <c:pt idx="41">
                  <c:v>14.657971382141113</c:v>
                </c:pt>
                <c:pt idx="42">
                  <c:v>14.351438522338867</c:v>
                </c:pt>
                <c:pt idx="43">
                  <c:v>13.906837463378906</c:v>
                </c:pt>
                <c:pt idx="44">
                  <c:v>12.656532287597656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9-F05E-46FC-9359-9D4EC0FC9F4E}"/>
            </c:ext>
          </c:extLst>
        </c:ser>
        <c:ser>
          <c:idx val="1"/>
          <c:order val="1"/>
          <c:tx>
            <c:strRef>
              <c:f>'D.4.3.BreakdownPHEC'!$H$16</c:f>
              <c:strCache>
                <c:ptCount val="1"/>
                <c:pt idx="0">
                  <c:v>Secondary DID</c:v>
                </c:pt>
              </c:strCache>
            </c:strRef>
          </c:tx>
          <c:spPr>
            <a:ln w="2222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triangle"/>
            <c:size val="5"/>
          </c:marker>
          <c:dPt>
            <c:idx val="0"/>
            <c:marker>
              <c:spPr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F05E-46FC-9359-9D4EC0FC9F4E}"/>
              </c:ext>
            </c:extLst>
          </c:dPt>
          <c:dPt>
            <c:idx val="1"/>
            <c:marker>
              <c:spPr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B-F05E-46FC-9359-9D4EC0FC9F4E}"/>
              </c:ext>
            </c:extLst>
          </c:dPt>
          <c:dPt>
            <c:idx val="2"/>
            <c:marker>
              <c:spPr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C-F05E-46FC-9359-9D4EC0FC9F4E}"/>
              </c:ext>
            </c:extLst>
          </c:dPt>
          <c:dPt>
            <c:idx val="3"/>
            <c:marker>
              <c:spPr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D-F05E-46FC-9359-9D4EC0FC9F4E}"/>
              </c:ext>
            </c:extLst>
          </c:dPt>
          <c:dPt>
            <c:idx val="4"/>
            <c:marker>
              <c:spPr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E-F05E-46FC-9359-9D4EC0FC9F4E}"/>
              </c:ext>
            </c:extLst>
          </c:dPt>
          <c:dPt>
            <c:idx val="5"/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0-F05E-46FC-9359-9D4EC0FC9F4E}"/>
              </c:ext>
            </c:extLst>
          </c:dPt>
          <c:dPt>
            <c:idx val="6"/>
            <c:bubble3D val="0"/>
            <c:spPr>
              <a:ln w="2222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2-F05E-46FC-9359-9D4EC0FC9F4E}"/>
              </c:ext>
            </c:extLst>
          </c:dPt>
          <c:dPt>
            <c:idx val="7"/>
            <c:bubble3D val="0"/>
            <c:spPr>
              <a:ln w="2222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4-F05E-46FC-9359-9D4EC0FC9F4E}"/>
              </c:ext>
            </c:extLst>
          </c:dPt>
          <c:dPt>
            <c:idx val="8"/>
            <c:bubble3D val="0"/>
            <c:spPr>
              <a:ln w="2222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6-F05E-46FC-9359-9D4EC0FC9F4E}"/>
              </c:ext>
            </c:extLst>
          </c:dPt>
          <c:dPt>
            <c:idx val="9"/>
            <c:bubble3D val="0"/>
            <c:spPr>
              <a:ln w="2222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8-F05E-46FC-9359-9D4EC0FC9F4E}"/>
              </c:ext>
            </c:extLst>
          </c:dPt>
          <c:dPt>
            <c:idx val="10"/>
            <c:marker>
              <c:spPr>
                <a:solidFill>
                  <a:srgbClr val="00CC99"/>
                </a:solidFill>
                <a:ln>
                  <a:solidFill>
                    <a:srgbClr val="00CC99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A-F05E-46FC-9359-9D4EC0FC9F4E}"/>
              </c:ext>
            </c:extLst>
          </c:dPt>
          <c:dPt>
            <c:idx val="11"/>
            <c:marker>
              <c:spPr>
                <a:solidFill>
                  <a:srgbClr val="00CC99"/>
                </a:solidFill>
                <a:ln>
                  <a:solidFill>
                    <a:srgbClr val="00CC99"/>
                  </a:solidFill>
                </a:ln>
              </c:spPr>
            </c:marker>
            <c:bubble3D val="0"/>
            <c:spPr>
              <a:ln w="22225" cap="rnd">
                <a:solidFill>
                  <a:srgbClr val="00CC99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C-F05E-46FC-9359-9D4EC0FC9F4E}"/>
              </c:ext>
            </c:extLst>
          </c:dPt>
          <c:dPt>
            <c:idx val="12"/>
            <c:marker>
              <c:spPr>
                <a:solidFill>
                  <a:srgbClr val="00CC99"/>
                </a:solidFill>
                <a:ln>
                  <a:solidFill>
                    <a:srgbClr val="00CC99"/>
                  </a:solidFill>
                </a:ln>
              </c:spPr>
            </c:marker>
            <c:bubble3D val="0"/>
            <c:spPr>
              <a:ln w="22225" cap="rnd">
                <a:solidFill>
                  <a:srgbClr val="00CC99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E-F05E-46FC-9359-9D4EC0FC9F4E}"/>
              </c:ext>
            </c:extLst>
          </c:dPt>
          <c:dPt>
            <c:idx val="13"/>
            <c:marker>
              <c:spPr>
                <a:solidFill>
                  <a:srgbClr val="00CC99"/>
                </a:solidFill>
                <a:ln>
                  <a:solidFill>
                    <a:srgbClr val="00CC99"/>
                  </a:solidFill>
                </a:ln>
              </c:spPr>
            </c:marker>
            <c:bubble3D val="0"/>
            <c:spPr>
              <a:ln w="22225" cap="rnd">
                <a:solidFill>
                  <a:srgbClr val="00CC99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0-F05E-46FC-9359-9D4EC0FC9F4E}"/>
              </c:ext>
            </c:extLst>
          </c:dPt>
          <c:dPt>
            <c:idx val="14"/>
            <c:marker>
              <c:spPr>
                <a:solidFill>
                  <a:srgbClr val="00CC99"/>
                </a:solidFill>
                <a:ln>
                  <a:solidFill>
                    <a:srgbClr val="00CC99"/>
                  </a:solidFill>
                </a:ln>
              </c:spPr>
            </c:marker>
            <c:bubble3D val="0"/>
            <c:spPr>
              <a:ln w="22225" cap="rnd">
                <a:solidFill>
                  <a:srgbClr val="00CC99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2-F05E-46FC-9359-9D4EC0FC9F4E}"/>
              </c:ext>
            </c:extLst>
          </c:dPt>
          <c:dPt>
            <c:idx val="15"/>
            <c:marker>
              <c:spPr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4-F05E-46FC-9359-9D4EC0FC9F4E}"/>
              </c:ext>
            </c:extLst>
          </c:dPt>
          <c:dPt>
            <c:idx val="16"/>
            <c:marker>
              <c:spPr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6-F05E-46FC-9359-9D4EC0FC9F4E}"/>
              </c:ext>
            </c:extLst>
          </c:dPt>
          <c:dPt>
            <c:idx val="17"/>
            <c:marker>
              <c:spPr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8-F05E-46FC-9359-9D4EC0FC9F4E}"/>
              </c:ext>
            </c:extLst>
          </c:dPt>
          <c:dPt>
            <c:idx val="18"/>
            <c:marker>
              <c:spPr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A-F05E-46FC-9359-9D4EC0FC9F4E}"/>
              </c:ext>
            </c:extLst>
          </c:dPt>
          <c:dPt>
            <c:idx val="19"/>
            <c:marker>
              <c:spPr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C-F05E-46FC-9359-9D4EC0FC9F4E}"/>
              </c:ext>
            </c:extLst>
          </c:dPt>
          <c:dPt>
            <c:idx val="20"/>
            <c:marker>
              <c:spPr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E-F05E-46FC-9359-9D4EC0FC9F4E}"/>
              </c:ext>
            </c:extLst>
          </c:dPt>
          <c:dPt>
            <c:idx val="21"/>
            <c:marker>
              <c:spPr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c:spPr>
            </c:marker>
            <c:bubble3D val="0"/>
            <c:spPr>
              <a:ln w="22225" cap="rnd">
                <a:solidFill>
                  <a:srgbClr val="FFC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0-F05E-46FC-9359-9D4EC0FC9F4E}"/>
              </c:ext>
            </c:extLst>
          </c:dPt>
          <c:dPt>
            <c:idx val="22"/>
            <c:marker>
              <c:spPr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c:spPr>
            </c:marker>
            <c:bubble3D val="0"/>
            <c:spPr>
              <a:ln w="22225" cap="rnd">
                <a:solidFill>
                  <a:srgbClr val="FFC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2-F05E-46FC-9359-9D4EC0FC9F4E}"/>
              </c:ext>
            </c:extLst>
          </c:dPt>
          <c:dPt>
            <c:idx val="23"/>
            <c:marker>
              <c:spPr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c:spPr>
            </c:marker>
            <c:bubble3D val="0"/>
            <c:spPr>
              <a:ln w="22225" cap="rnd">
                <a:solidFill>
                  <a:srgbClr val="FFC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4-F05E-46FC-9359-9D4EC0FC9F4E}"/>
              </c:ext>
            </c:extLst>
          </c:dPt>
          <c:dPt>
            <c:idx val="24"/>
            <c:marker>
              <c:spPr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c:spPr>
            </c:marker>
            <c:bubble3D val="0"/>
            <c:spPr>
              <a:ln w="22225" cap="rnd">
                <a:solidFill>
                  <a:srgbClr val="FFC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6-F05E-46FC-9359-9D4EC0FC9F4E}"/>
              </c:ext>
            </c:extLst>
          </c:dPt>
          <c:dPt>
            <c:idx val="25"/>
            <c:marker>
              <c:spPr>
                <a:solidFill>
                  <a:schemeClr val="tx2"/>
                </a:solidFill>
                <a:ln>
                  <a:solidFill>
                    <a:schemeClr val="tx2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8-F05E-46FC-9359-9D4EC0FC9F4E}"/>
              </c:ext>
            </c:extLst>
          </c:dPt>
          <c:dPt>
            <c:idx val="26"/>
            <c:marker>
              <c:spPr>
                <a:solidFill>
                  <a:schemeClr val="tx2"/>
                </a:solidFill>
                <a:ln>
                  <a:solidFill>
                    <a:schemeClr val="tx2"/>
                  </a:solidFill>
                </a:ln>
              </c:spPr>
            </c:marker>
            <c:bubble3D val="0"/>
            <c:spPr>
              <a:ln w="22225" cap="rnd">
                <a:solidFill>
                  <a:schemeClr val="tx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A-F05E-46FC-9359-9D4EC0FC9F4E}"/>
              </c:ext>
            </c:extLst>
          </c:dPt>
          <c:dPt>
            <c:idx val="27"/>
            <c:marker>
              <c:spPr>
                <a:solidFill>
                  <a:schemeClr val="tx2"/>
                </a:solidFill>
                <a:ln>
                  <a:solidFill>
                    <a:schemeClr val="tx2"/>
                  </a:solidFill>
                </a:ln>
              </c:spPr>
            </c:marker>
            <c:bubble3D val="0"/>
            <c:spPr>
              <a:ln w="22225" cap="rnd">
                <a:solidFill>
                  <a:schemeClr val="tx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C-F05E-46FC-9359-9D4EC0FC9F4E}"/>
              </c:ext>
            </c:extLst>
          </c:dPt>
          <c:dPt>
            <c:idx val="28"/>
            <c:marker>
              <c:spPr>
                <a:solidFill>
                  <a:schemeClr val="tx2"/>
                </a:solidFill>
                <a:ln>
                  <a:solidFill>
                    <a:schemeClr val="tx2"/>
                  </a:solidFill>
                </a:ln>
              </c:spPr>
            </c:marker>
            <c:bubble3D val="0"/>
            <c:spPr>
              <a:ln w="22225" cap="rnd">
                <a:solidFill>
                  <a:schemeClr val="tx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E-F05E-46FC-9359-9D4EC0FC9F4E}"/>
              </c:ext>
            </c:extLst>
          </c:dPt>
          <c:dPt>
            <c:idx val="29"/>
            <c:marker>
              <c:spPr>
                <a:solidFill>
                  <a:schemeClr val="tx2"/>
                </a:solidFill>
                <a:ln>
                  <a:solidFill>
                    <a:schemeClr val="tx2"/>
                  </a:solidFill>
                </a:ln>
              </c:spPr>
            </c:marker>
            <c:bubble3D val="0"/>
            <c:spPr>
              <a:ln w="22225" cap="rnd">
                <a:solidFill>
                  <a:schemeClr val="tx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0-F05E-46FC-9359-9D4EC0FC9F4E}"/>
              </c:ext>
            </c:extLst>
          </c:dPt>
          <c:dPt>
            <c:idx val="30"/>
            <c:marker>
              <c:spPr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2-F05E-46FC-9359-9D4EC0FC9F4E}"/>
              </c:ext>
            </c:extLst>
          </c:dPt>
          <c:dPt>
            <c:idx val="31"/>
            <c:marker>
              <c:spPr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c:spPr>
            </c:marker>
            <c:bubble3D val="0"/>
            <c:spPr>
              <a:ln w="22225" cap="rnd">
                <a:solidFill>
                  <a:schemeClr val="accent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4-F05E-46FC-9359-9D4EC0FC9F4E}"/>
              </c:ext>
            </c:extLst>
          </c:dPt>
          <c:dPt>
            <c:idx val="32"/>
            <c:marker>
              <c:spPr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c:spPr>
            </c:marker>
            <c:bubble3D val="0"/>
            <c:spPr>
              <a:ln w="22225" cap="rnd">
                <a:solidFill>
                  <a:schemeClr val="accent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6-F05E-46FC-9359-9D4EC0FC9F4E}"/>
              </c:ext>
            </c:extLst>
          </c:dPt>
          <c:dPt>
            <c:idx val="33"/>
            <c:marker>
              <c:spPr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c:spPr>
            </c:marker>
            <c:bubble3D val="0"/>
            <c:spPr>
              <a:ln w="22225" cap="rnd">
                <a:solidFill>
                  <a:schemeClr val="accent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8-F05E-46FC-9359-9D4EC0FC9F4E}"/>
              </c:ext>
            </c:extLst>
          </c:dPt>
          <c:dPt>
            <c:idx val="34"/>
            <c:marker>
              <c:spPr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c:spPr>
            </c:marker>
            <c:bubble3D val="0"/>
            <c:spPr>
              <a:ln w="22225" cap="rnd">
                <a:solidFill>
                  <a:schemeClr val="accent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A-F05E-46FC-9359-9D4EC0FC9F4E}"/>
              </c:ext>
            </c:extLst>
          </c:dPt>
          <c:dPt>
            <c:idx val="35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C-F05E-46FC-9359-9D4EC0FC9F4E}"/>
              </c:ext>
            </c:extLst>
          </c:dPt>
          <c:dPt>
            <c:idx val="36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  <c:bubble3D val="0"/>
            <c:spPr>
              <a:ln w="2222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E-F05E-46FC-9359-9D4EC0FC9F4E}"/>
              </c:ext>
            </c:extLst>
          </c:dPt>
          <c:dPt>
            <c:idx val="37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  <c:bubble3D val="0"/>
            <c:spPr>
              <a:ln w="2222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0-F05E-46FC-9359-9D4EC0FC9F4E}"/>
              </c:ext>
            </c:extLst>
          </c:dPt>
          <c:dPt>
            <c:idx val="38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  <c:bubble3D val="0"/>
            <c:spPr>
              <a:ln w="2222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2-F05E-46FC-9359-9D4EC0FC9F4E}"/>
              </c:ext>
            </c:extLst>
          </c:dPt>
          <c:dPt>
            <c:idx val="39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  <c:bubble3D val="0"/>
            <c:spPr>
              <a:ln w="22225" cap="rnd">
                <a:solidFill>
                  <a:srgbClr val="00B0F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4-F05E-46FC-9359-9D4EC0FC9F4E}"/>
              </c:ext>
            </c:extLst>
          </c:dPt>
          <c:dPt>
            <c:idx val="40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6-F05E-46FC-9359-9D4EC0FC9F4E}"/>
              </c:ext>
            </c:extLst>
          </c:dPt>
          <c:dPt>
            <c:idx val="41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c:spPr>
            </c:marker>
            <c:bubble3D val="0"/>
            <c:spPr>
              <a:ln w="2222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8-F05E-46FC-9359-9D4EC0FC9F4E}"/>
              </c:ext>
            </c:extLst>
          </c:dPt>
          <c:dPt>
            <c:idx val="42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c:spPr>
            </c:marker>
            <c:bubble3D val="0"/>
            <c:spPr>
              <a:ln w="2222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A-F05E-46FC-9359-9D4EC0FC9F4E}"/>
              </c:ext>
            </c:extLst>
          </c:dPt>
          <c:dPt>
            <c:idx val="43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c:spPr>
            </c:marker>
            <c:bubble3D val="0"/>
            <c:spPr>
              <a:ln w="2222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C-F05E-46FC-9359-9D4EC0FC9F4E}"/>
              </c:ext>
            </c:extLst>
          </c:dPt>
          <c:dPt>
            <c:idx val="44"/>
            <c:marker>
              <c:spPr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c:spPr>
            </c:marker>
            <c:bubble3D val="0"/>
            <c:spPr>
              <a:ln w="22225" cap="rnd">
                <a:solidFill>
                  <a:schemeClr val="accent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E-F05E-46FC-9359-9D4EC0FC9F4E}"/>
              </c:ext>
            </c:extLst>
          </c:dPt>
          <c:cat>
            <c:multiLvlStrRef>
              <c:f>'D.4.3.BreakdownPHEC'!$A$17:$B$61</c:f>
              <c:multiLvlStrCache>
                <c:ptCount val="45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</c:lvl>
                <c:lvl>
                  <c:pt idx="0">
                    <c:v>North East</c:v>
                  </c:pt>
                  <c:pt idx="5">
                    <c:v>North West</c:v>
                  </c:pt>
                  <c:pt idx="10">
                    <c:v>Yorkshire and Humber</c:v>
                  </c:pt>
                  <c:pt idx="15">
                    <c:v>East Midlands</c:v>
                  </c:pt>
                  <c:pt idx="20">
                    <c:v>West Midlands</c:v>
                  </c:pt>
                  <c:pt idx="25">
                    <c:v>East of England</c:v>
                  </c:pt>
                  <c:pt idx="30">
                    <c:v>London</c:v>
                  </c:pt>
                  <c:pt idx="35">
                    <c:v>South East</c:v>
                  </c:pt>
                  <c:pt idx="40">
                    <c:v>South West</c:v>
                  </c:pt>
                </c:lvl>
              </c:multiLvlStrCache>
            </c:multiLvlStrRef>
          </c:cat>
          <c:val>
            <c:numRef>
              <c:f>'D.4.3.BreakdownPHEC'!$H$17:$H$61</c:f>
              <c:numCache>
                <c:formatCode>0.00</c:formatCode>
                <c:ptCount val="45"/>
                <c:pt idx="0">
                  <c:v>4.1293368339538574</c:v>
                </c:pt>
                <c:pt idx="1">
                  <c:v>3.9668433666229248</c:v>
                </c:pt>
                <c:pt idx="2">
                  <c:v>4.0250740051269531</c:v>
                </c:pt>
                <c:pt idx="3">
                  <c:v>4.1341361999511719</c:v>
                </c:pt>
                <c:pt idx="4">
                  <c:v>3.2839767932891846</c:v>
                </c:pt>
                <c:pt idx="5">
                  <c:v>3.830202579498291</c:v>
                </c:pt>
                <c:pt idx="6">
                  <c:v>4.0347013473510742</c:v>
                </c:pt>
                <c:pt idx="7">
                  <c:v>4.3380694389343262</c:v>
                </c:pt>
                <c:pt idx="8">
                  <c:v>4.4096565246582031</c:v>
                </c:pt>
                <c:pt idx="9">
                  <c:v>3.7175629138946533</c:v>
                </c:pt>
                <c:pt idx="10">
                  <c:v>3.43979811668396</c:v>
                </c:pt>
                <c:pt idx="11">
                  <c:v>3.4686043262481689</c:v>
                </c:pt>
                <c:pt idx="12">
                  <c:v>3.6502635478973389</c:v>
                </c:pt>
                <c:pt idx="13">
                  <c:v>3.8115794658660889</c:v>
                </c:pt>
                <c:pt idx="14">
                  <c:v>3.2044591903686523</c:v>
                </c:pt>
                <c:pt idx="15">
                  <c:v>2.849111795425415</c:v>
                </c:pt>
                <c:pt idx="16">
                  <c:v>2.9638187885284424</c:v>
                </c:pt>
                <c:pt idx="17">
                  <c:v>3.1448988914489746</c:v>
                </c:pt>
                <c:pt idx="18">
                  <c:v>3.2469420433044434</c:v>
                </c:pt>
                <c:pt idx="19">
                  <c:v>2.6821022033691406</c:v>
                </c:pt>
                <c:pt idx="20">
                  <c:v>3.2809460163116455</c:v>
                </c:pt>
                <c:pt idx="21">
                  <c:v>3.3792514801025391</c:v>
                </c:pt>
                <c:pt idx="22">
                  <c:v>3.4674928188323975</c:v>
                </c:pt>
                <c:pt idx="23">
                  <c:v>3.5979156494140625</c:v>
                </c:pt>
                <c:pt idx="24">
                  <c:v>2.9598569869995117</c:v>
                </c:pt>
                <c:pt idx="25">
                  <c:v>2.9661102294921875</c:v>
                </c:pt>
                <c:pt idx="26">
                  <c:v>3.1112873554229736</c:v>
                </c:pt>
                <c:pt idx="27">
                  <c:v>3.1710236072540283</c:v>
                </c:pt>
                <c:pt idx="28">
                  <c:v>3.1996409893035889</c:v>
                </c:pt>
                <c:pt idx="29">
                  <c:v>2.6924777030944824</c:v>
                </c:pt>
                <c:pt idx="30">
                  <c:v>4.945676326751709</c:v>
                </c:pt>
                <c:pt idx="31">
                  <c:v>4.7887787818908691</c:v>
                </c:pt>
                <c:pt idx="32">
                  <c:v>4.8318166732788086</c:v>
                </c:pt>
                <c:pt idx="33">
                  <c:v>4.9671344757080078</c:v>
                </c:pt>
                <c:pt idx="34">
                  <c:v>3.8683862686157227</c:v>
                </c:pt>
                <c:pt idx="35">
                  <c:v>3.1215262413024902</c:v>
                </c:pt>
                <c:pt idx="36">
                  <c:v>3.1328697204589844</c:v>
                </c:pt>
                <c:pt idx="37">
                  <c:v>3.2191779613494873</c:v>
                </c:pt>
                <c:pt idx="38">
                  <c:v>3.3124420642852783</c:v>
                </c:pt>
                <c:pt idx="39">
                  <c:v>2.7151648998260498</c:v>
                </c:pt>
                <c:pt idx="40">
                  <c:v>3.0939195156097412</c:v>
                </c:pt>
                <c:pt idx="41">
                  <c:v>3.1125812530517578</c:v>
                </c:pt>
                <c:pt idx="42">
                  <c:v>3.166618824005127</c:v>
                </c:pt>
                <c:pt idx="43">
                  <c:v>2.8949074745178223</c:v>
                </c:pt>
                <c:pt idx="44">
                  <c:v>2.1394979953765869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F-F05E-46FC-9359-9D4EC0FC9F4E}"/>
            </c:ext>
          </c:extLst>
        </c:ser>
        <c:ser>
          <c:idx val="2"/>
          <c:order val="2"/>
          <c:tx>
            <c:strRef>
              <c:f>'D.4.3.BreakdownPHEC'!$C$16</c:f>
              <c:strCache>
                <c:ptCount val="1"/>
                <c:pt idx="0">
                  <c:v>Total DID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B0-F05E-46FC-9359-9D4EC0FC9F4E}"/>
              </c:ext>
            </c:extLst>
          </c:dPt>
          <c:dPt>
            <c:idx val="5"/>
            <c:marker>
              <c:spPr>
                <a:solidFill>
                  <a:schemeClr val="accent2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2-F05E-46FC-9359-9D4EC0FC9F4E}"/>
              </c:ext>
            </c:extLst>
          </c:dPt>
          <c:dPt>
            <c:idx val="6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4-F05E-46FC-9359-9D4EC0FC9F4E}"/>
              </c:ext>
            </c:extLst>
          </c:dPt>
          <c:dPt>
            <c:idx val="7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6-F05E-46FC-9359-9D4EC0FC9F4E}"/>
              </c:ext>
            </c:extLst>
          </c:dPt>
          <c:dPt>
            <c:idx val="8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8-F05E-46FC-9359-9D4EC0FC9F4E}"/>
              </c:ext>
            </c:extLst>
          </c:dPt>
          <c:dPt>
            <c:idx val="9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A-F05E-46FC-9359-9D4EC0FC9F4E}"/>
              </c:ext>
            </c:extLst>
          </c:dPt>
          <c:dPt>
            <c:idx val="10"/>
            <c:marker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C-F05E-46FC-9359-9D4EC0FC9F4E}"/>
              </c:ext>
            </c:extLst>
          </c:dPt>
          <c:dPt>
            <c:idx val="11"/>
            <c:marker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E-F05E-46FC-9359-9D4EC0FC9F4E}"/>
              </c:ext>
            </c:extLst>
          </c:dPt>
          <c:dPt>
            <c:idx val="12"/>
            <c:marker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0-F05E-46FC-9359-9D4EC0FC9F4E}"/>
              </c:ext>
            </c:extLst>
          </c:dPt>
          <c:dPt>
            <c:idx val="13"/>
            <c:marker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2-F05E-46FC-9359-9D4EC0FC9F4E}"/>
              </c:ext>
            </c:extLst>
          </c:dPt>
          <c:dPt>
            <c:idx val="14"/>
            <c:marker>
              <c:spPr>
                <a:solidFill>
                  <a:srgbClr val="00CC99"/>
                </a:solidFill>
                <a:ln w="9525">
                  <a:solidFill>
                    <a:srgbClr val="00CC99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CC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4-F05E-46FC-9359-9D4EC0FC9F4E}"/>
              </c:ext>
            </c:extLst>
          </c:dPt>
          <c:dPt>
            <c:idx val="15"/>
            <c:marker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6-F05E-46FC-9359-9D4EC0FC9F4E}"/>
              </c:ext>
            </c:extLst>
          </c:dPt>
          <c:dPt>
            <c:idx val="16"/>
            <c:marker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8-F05E-46FC-9359-9D4EC0FC9F4E}"/>
              </c:ext>
            </c:extLst>
          </c:dPt>
          <c:dPt>
            <c:idx val="17"/>
            <c:marker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A-F05E-46FC-9359-9D4EC0FC9F4E}"/>
              </c:ext>
            </c:extLst>
          </c:dPt>
          <c:dPt>
            <c:idx val="18"/>
            <c:marker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C-F05E-46FC-9359-9D4EC0FC9F4E}"/>
              </c:ext>
            </c:extLst>
          </c:dPt>
          <c:dPt>
            <c:idx val="19"/>
            <c:marker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E-F05E-46FC-9359-9D4EC0FC9F4E}"/>
              </c:ext>
            </c:extLst>
          </c:dPt>
          <c:dPt>
            <c:idx val="20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0-F05E-46FC-9359-9D4EC0FC9F4E}"/>
              </c:ext>
            </c:extLst>
          </c:dPt>
          <c:dPt>
            <c:idx val="21"/>
            <c:marker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2-F05E-46FC-9359-9D4EC0FC9F4E}"/>
              </c:ext>
            </c:extLst>
          </c:dPt>
          <c:dPt>
            <c:idx val="22"/>
            <c:marker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4-F05E-46FC-9359-9D4EC0FC9F4E}"/>
              </c:ext>
            </c:extLst>
          </c:dPt>
          <c:dPt>
            <c:idx val="23"/>
            <c:marker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6-F05E-46FC-9359-9D4EC0FC9F4E}"/>
              </c:ext>
            </c:extLst>
          </c:dPt>
          <c:dPt>
            <c:idx val="24"/>
            <c:marker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8-F05E-46FC-9359-9D4EC0FC9F4E}"/>
              </c:ext>
            </c:extLst>
          </c:dPt>
          <c:dPt>
            <c:idx val="25"/>
            <c:marker>
              <c:spPr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A-F05E-46FC-9359-9D4EC0FC9F4E}"/>
              </c:ext>
            </c:extLst>
          </c:dPt>
          <c:dPt>
            <c:idx val="26"/>
            <c:marker>
              <c:spPr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C-F05E-46FC-9359-9D4EC0FC9F4E}"/>
              </c:ext>
            </c:extLst>
          </c:dPt>
          <c:dPt>
            <c:idx val="27"/>
            <c:marker>
              <c:spPr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E-F05E-46FC-9359-9D4EC0FC9F4E}"/>
              </c:ext>
            </c:extLst>
          </c:dPt>
          <c:dPt>
            <c:idx val="28"/>
            <c:marker>
              <c:spPr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0-F05E-46FC-9359-9D4EC0FC9F4E}"/>
              </c:ext>
            </c:extLst>
          </c:dPt>
          <c:dPt>
            <c:idx val="29"/>
            <c:marker>
              <c:spPr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2-F05E-46FC-9359-9D4EC0FC9F4E}"/>
              </c:ext>
            </c:extLst>
          </c:dPt>
          <c:dPt>
            <c:idx val="30"/>
            <c:marker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4-F05E-46FC-9359-9D4EC0FC9F4E}"/>
              </c:ext>
            </c:extLst>
          </c:dPt>
          <c:dPt>
            <c:idx val="31"/>
            <c:marker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6-F05E-46FC-9359-9D4EC0FC9F4E}"/>
              </c:ext>
            </c:extLst>
          </c:dPt>
          <c:dPt>
            <c:idx val="32"/>
            <c:marker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8-F05E-46FC-9359-9D4EC0FC9F4E}"/>
              </c:ext>
            </c:extLst>
          </c:dPt>
          <c:dPt>
            <c:idx val="33"/>
            <c:marker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A-F05E-46FC-9359-9D4EC0FC9F4E}"/>
              </c:ext>
            </c:extLst>
          </c:dPt>
          <c:dPt>
            <c:idx val="34"/>
            <c:marker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C-F05E-46FC-9359-9D4EC0FC9F4E}"/>
              </c:ext>
            </c:extLst>
          </c:dPt>
          <c:dPt>
            <c:idx val="35"/>
            <c:marker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E-F05E-46FC-9359-9D4EC0FC9F4E}"/>
              </c:ext>
            </c:extLst>
          </c:dPt>
          <c:dPt>
            <c:idx val="36"/>
            <c:marker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0-F05E-46FC-9359-9D4EC0FC9F4E}"/>
              </c:ext>
            </c:extLst>
          </c:dPt>
          <c:dPt>
            <c:idx val="37"/>
            <c:marker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2-F05E-46FC-9359-9D4EC0FC9F4E}"/>
              </c:ext>
            </c:extLst>
          </c:dPt>
          <c:dPt>
            <c:idx val="38"/>
            <c:marker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4-F05E-46FC-9359-9D4EC0FC9F4E}"/>
              </c:ext>
            </c:extLst>
          </c:dPt>
          <c:dPt>
            <c:idx val="39"/>
            <c:marker>
              <c:spPr>
                <a:solidFill>
                  <a:srgbClr val="00B0F0"/>
                </a:solidFill>
                <a:ln w="9525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6-F05E-46FC-9359-9D4EC0FC9F4E}"/>
              </c:ext>
            </c:extLst>
          </c:dPt>
          <c:dPt>
            <c:idx val="40"/>
            <c:marker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8-F05E-46FC-9359-9D4EC0FC9F4E}"/>
              </c:ext>
            </c:extLst>
          </c:dPt>
          <c:dPt>
            <c:idx val="41"/>
            <c:marker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A-F05E-46FC-9359-9D4EC0FC9F4E}"/>
              </c:ext>
            </c:extLst>
          </c:dPt>
          <c:dPt>
            <c:idx val="42"/>
            <c:marker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C-F05E-46FC-9359-9D4EC0FC9F4E}"/>
              </c:ext>
            </c:extLst>
          </c:dPt>
          <c:dPt>
            <c:idx val="43"/>
            <c:marker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E-F05E-46FC-9359-9D4EC0FC9F4E}"/>
              </c:ext>
            </c:extLst>
          </c:dPt>
          <c:dPt>
            <c:idx val="44"/>
            <c:marker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0-F05E-46FC-9359-9D4EC0FC9F4E}"/>
              </c:ext>
            </c:extLst>
          </c:dPt>
          <c:cat>
            <c:multiLvlStrRef>
              <c:f>'D.4.3.BreakdownPHEC'!$A$17:$B$61</c:f>
              <c:multiLvlStrCache>
                <c:ptCount val="45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</c:lvl>
                <c:lvl>
                  <c:pt idx="0">
                    <c:v>North East</c:v>
                  </c:pt>
                  <c:pt idx="5">
                    <c:v>North West</c:v>
                  </c:pt>
                  <c:pt idx="10">
                    <c:v>Yorkshire and Humber</c:v>
                  </c:pt>
                  <c:pt idx="15">
                    <c:v>East Midlands</c:v>
                  </c:pt>
                  <c:pt idx="20">
                    <c:v>West Midlands</c:v>
                  </c:pt>
                  <c:pt idx="25">
                    <c:v>East of England</c:v>
                  </c:pt>
                  <c:pt idx="30">
                    <c:v>London</c:v>
                  </c:pt>
                  <c:pt idx="35">
                    <c:v>South East</c:v>
                  </c:pt>
                  <c:pt idx="40">
                    <c:v>South West</c:v>
                  </c:pt>
                </c:lvl>
              </c:multiLvlStrCache>
            </c:multiLvlStrRef>
          </c:cat>
          <c:val>
            <c:numRef>
              <c:f>'D.4.3.BreakdownPHEC'!$C$17:$C$61</c:f>
              <c:numCache>
                <c:formatCode>0.00</c:formatCode>
                <c:ptCount val="45"/>
                <c:pt idx="0">
                  <c:v>21.960895538330078</c:v>
                </c:pt>
                <c:pt idx="1">
                  <c:v>21.190778732299805</c:v>
                </c:pt>
                <c:pt idx="2">
                  <c:v>20.503469467163086</c:v>
                </c:pt>
                <c:pt idx="3">
                  <c:v>19.947031021118164</c:v>
                </c:pt>
                <c:pt idx="4">
                  <c:v>17.973739624023438</c:v>
                </c:pt>
                <c:pt idx="5">
                  <c:v>20.618984222412109</c:v>
                </c:pt>
                <c:pt idx="6">
                  <c:v>20.095094680786133</c:v>
                </c:pt>
                <c:pt idx="7">
                  <c:v>19.895669937133789</c:v>
                </c:pt>
                <c:pt idx="8">
                  <c:v>19.583993911743164</c:v>
                </c:pt>
                <c:pt idx="9">
                  <c:v>17.286754608154297</c:v>
                </c:pt>
                <c:pt idx="10">
                  <c:v>19.036334991455078</c:v>
                </c:pt>
                <c:pt idx="11">
                  <c:v>18.608980178833008</c:v>
                </c:pt>
                <c:pt idx="12">
                  <c:v>18.134199142456055</c:v>
                </c:pt>
                <c:pt idx="13">
                  <c:v>18.030069351196289</c:v>
                </c:pt>
                <c:pt idx="14">
                  <c:v>15.861299514770508</c:v>
                </c:pt>
                <c:pt idx="15">
                  <c:v>17.465545654296875</c:v>
                </c:pt>
                <c:pt idx="16">
                  <c:v>17.339235305786133</c:v>
                </c:pt>
                <c:pt idx="17">
                  <c:v>16.992618560791016</c:v>
                </c:pt>
                <c:pt idx="18">
                  <c:v>16.868013381958008</c:v>
                </c:pt>
                <c:pt idx="19">
                  <c:v>14.911322593688965</c:v>
                </c:pt>
                <c:pt idx="20">
                  <c:v>18.499162673950195</c:v>
                </c:pt>
                <c:pt idx="21">
                  <c:v>18.151626586914063</c:v>
                </c:pt>
                <c:pt idx="22">
                  <c:v>17.687055587768555</c:v>
                </c:pt>
                <c:pt idx="23">
                  <c:v>17.696306228637695</c:v>
                </c:pt>
                <c:pt idx="24">
                  <c:v>15.492688179016113</c:v>
                </c:pt>
                <c:pt idx="25">
                  <c:v>18.608251571655273</c:v>
                </c:pt>
                <c:pt idx="26">
                  <c:v>18.375688552856445</c:v>
                </c:pt>
                <c:pt idx="27">
                  <c:v>17.562862396240234</c:v>
                </c:pt>
                <c:pt idx="28">
                  <c:v>17.124725341796875</c:v>
                </c:pt>
                <c:pt idx="29">
                  <c:v>15.205223083496094</c:v>
                </c:pt>
                <c:pt idx="30">
                  <c:v>16.734642028808594</c:v>
                </c:pt>
                <c:pt idx="31">
                  <c:v>16.182184219360352</c:v>
                </c:pt>
                <c:pt idx="32">
                  <c:v>15.612495422363281</c:v>
                </c:pt>
                <c:pt idx="33">
                  <c:v>15.65114688873291</c:v>
                </c:pt>
                <c:pt idx="34">
                  <c:v>13.351625442504883</c:v>
                </c:pt>
                <c:pt idx="35">
                  <c:v>18.131702423095703</c:v>
                </c:pt>
                <c:pt idx="36">
                  <c:v>17.699001312255859</c:v>
                </c:pt>
                <c:pt idx="37">
                  <c:v>17.095554351806641</c:v>
                </c:pt>
                <c:pt idx="38">
                  <c:v>16.768672943115234</c:v>
                </c:pt>
                <c:pt idx="39">
                  <c:v>14.857771873474121</c:v>
                </c:pt>
                <c:pt idx="40">
                  <c:v>18.156610488891602</c:v>
                </c:pt>
                <c:pt idx="41">
                  <c:v>17.770553588867188</c:v>
                </c:pt>
                <c:pt idx="42">
                  <c:v>17.518056869506836</c:v>
                </c:pt>
                <c:pt idx="43">
                  <c:v>16.801746368408203</c:v>
                </c:pt>
                <c:pt idx="44">
                  <c:v>14.796030044555664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101-F05E-46FC-9359-9D4EC0FC9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966320"/>
        <c:axId val="763973864"/>
      </c:lineChart>
      <c:catAx>
        <c:axId val="763966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PHE Centres</a:t>
                </a:r>
              </a:p>
            </c:rich>
          </c:tx>
          <c:layout>
            <c:manualLayout>
              <c:xMode val="edge"/>
              <c:yMode val="edge"/>
              <c:x val="0.48593285008044074"/>
              <c:y val="0.9041814172952442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3973864"/>
        <c:crosses val="autoZero"/>
        <c:auto val="1"/>
        <c:lblAlgn val="ctr"/>
        <c:lblOffset val="100"/>
        <c:noMultiLvlLbl val="0"/>
      </c:catAx>
      <c:valAx>
        <c:axId val="76397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DDDs per 1,000 inhabitants per day</a:t>
                </a:r>
              </a:p>
            </c:rich>
          </c:tx>
          <c:layout>
            <c:manualLayout>
              <c:xMode val="edge"/>
              <c:yMode val="edge"/>
              <c:x val="6.0690838965810527E-3"/>
              <c:y val="0.1197895760276809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39663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599206361040122"/>
          <c:y val="1.4505893019038985E-2"/>
          <c:w val="0.36425384120660165"/>
          <c:h val="6.5577201761837789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  <c:extLst/>
  </c:chart>
  <c:txPr>
    <a:bodyPr/>
    <a:lstStyle/>
    <a:p>
      <a:pPr>
        <a:defRPr/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98985376814079E-2"/>
          <c:y val="8.8026844192300238E-2"/>
          <c:w val="0.92722011635428092"/>
          <c:h val="0.53454392156492969"/>
        </c:manualLayout>
      </c:layout>
      <c:lineChart>
        <c:grouping val="standard"/>
        <c:varyColors val="0"/>
        <c:ser>
          <c:idx val="0"/>
          <c:order val="0"/>
          <c:tx>
            <c:strRef>
              <c:f>'D.4.3.BreakdownPHEC'!$E$16</c:f>
              <c:strCache>
                <c:ptCount val="1"/>
                <c:pt idx="0">
                  <c:v>Primary DDD</c:v>
                </c:pt>
              </c:strCache>
            </c:strRef>
          </c:tx>
          <c:spPr>
            <a:ln w="22225">
              <a:solidFill>
                <a:srgbClr val="007C91"/>
              </a:solidFill>
              <a:prstDash val="sysDot"/>
            </a:ln>
          </c:spPr>
          <c:marker>
            <c:symbol val="x"/>
            <c:size val="5"/>
            <c:spPr>
              <a:noFill/>
              <a:ln>
                <a:solidFill>
                  <a:srgbClr val="007C91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11A-47C0-B9D4-F1CA5D89D0F7}"/>
              </c:ext>
            </c:extLst>
          </c:dPt>
          <c:dPt>
            <c:idx val="1"/>
            <c:bubble3D val="0"/>
            <c:spPr>
              <a:ln w="22225">
                <a:solidFill>
                  <a:srgbClr val="007C9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2-F11A-47C0-B9D4-F1CA5D89D0F7}"/>
              </c:ext>
            </c:extLst>
          </c:dPt>
          <c:dPt>
            <c:idx val="2"/>
            <c:bubble3D val="0"/>
            <c:spPr>
              <a:ln w="22225">
                <a:solidFill>
                  <a:srgbClr val="007C9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4-F11A-47C0-B9D4-F1CA5D89D0F7}"/>
              </c:ext>
            </c:extLst>
          </c:dPt>
          <c:dPt>
            <c:idx val="3"/>
            <c:bubble3D val="0"/>
            <c:spPr>
              <a:ln w="22225">
                <a:solidFill>
                  <a:srgbClr val="007C9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6-F11A-47C0-B9D4-F1CA5D89D0F7}"/>
              </c:ext>
            </c:extLst>
          </c:dPt>
          <c:dPt>
            <c:idx val="4"/>
            <c:bubble3D val="0"/>
            <c:spPr>
              <a:ln w="22225">
                <a:solidFill>
                  <a:srgbClr val="007C9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F11A-47C0-B9D4-F1CA5D89D0F7}"/>
              </c:ext>
            </c:extLst>
          </c:dPt>
          <c:dPt>
            <c:idx val="5"/>
            <c:marker>
              <c:spPr>
                <a:noFill/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F11A-47C0-B9D4-F1CA5D89D0F7}"/>
              </c:ext>
            </c:extLst>
          </c:dPt>
          <c:dPt>
            <c:idx val="6"/>
            <c:marker>
              <c:spPr>
                <a:noFill/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 w="22225" cap="rnd">
                <a:solidFill>
                  <a:srgbClr val="E4004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F11A-47C0-B9D4-F1CA5D89D0F7}"/>
              </c:ext>
            </c:extLst>
          </c:dPt>
          <c:dPt>
            <c:idx val="7"/>
            <c:marker>
              <c:spPr>
                <a:noFill/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 w="22225" cap="rnd">
                <a:solidFill>
                  <a:srgbClr val="E4004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F11A-47C0-B9D4-F1CA5D89D0F7}"/>
              </c:ext>
            </c:extLst>
          </c:dPt>
          <c:dPt>
            <c:idx val="8"/>
            <c:marker>
              <c:spPr>
                <a:noFill/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 w="22225" cap="rnd">
                <a:solidFill>
                  <a:srgbClr val="E4004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F11A-47C0-B9D4-F1CA5D89D0F7}"/>
              </c:ext>
            </c:extLst>
          </c:dPt>
          <c:dPt>
            <c:idx val="9"/>
            <c:marker>
              <c:spPr>
                <a:noFill/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 w="22225" cap="rnd">
                <a:solidFill>
                  <a:srgbClr val="E4004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F11A-47C0-B9D4-F1CA5D89D0F7}"/>
              </c:ext>
            </c:extLst>
          </c:dPt>
          <c:dPt>
            <c:idx val="10"/>
            <c:marker>
              <c:spPr>
                <a:noFill/>
                <a:ln>
                  <a:solidFill>
                    <a:srgbClr val="00AB8E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F11A-47C0-B9D4-F1CA5D89D0F7}"/>
              </c:ext>
            </c:extLst>
          </c:dPt>
          <c:dPt>
            <c:idx val="11"/>
            <c:marker>
              <c:spPr>
                <a:noFill/>
                <a:ln>
                  <a:solidFill>
                    <a:srgbClr val="00AB8E"/>
                  </a:solidFill>
                </a:ln>
              </c:spPr>
            </c:marker>
            <c:bubble3D val="0"/>
            <c:spPr>
              <a:ln w="22225" cap="rnd">
                <a:solidFill>
                  <a:srgbClr val="00AB8E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F11A-47C0-B9D4-F1CA5D89D0F7}"/>
              </c:ext>
            </c:extLst>
          </c:dPt>
          <c:dPt>
            <c:idx val="12"/>
            <c:marker>
              <c:spPr>
                <a:noFill/>
                <a:ln>
                  <a:solidFill>
                    <a:srgbClr val="00AB8E"/>
                  </a:solidFill>
                </a:ln>
              </c:spPr>
            </c:marker>
            <c:bubble3D val="0"/>
            <c:spPr>
              <a:ln w="22225" cap="rnd">
                <a:solidFill>
                  <a:srgbClr val="00AB8E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F11A-47C0-B9D4-F1CA5D89D0F7}"/>
              </c:ext>
            </c:extLst>
          </c:dPt>
          <c:dPt>
            <c:idx val="13"/>
            <c:marker>
              <c:spPr>
                <a:noFill/>
                <a:ln>
                  <a:solidFill>
                    <a:srgbClr val="00AB8E"/>
                  </a:solidFill>
                </a:ln>
              </c:spPr>
            </c:marker>
            <c:bubble3D val="0"/>
            <c:spPr>
              <a:ln w="22225" cap="rnd">
                <a:solidFill>
                  <a:srgbClr val="00AB8E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F11A-47C0-B9D4-F1CA5D89D0F7}"/>
              </c:ext>
            </c:extLst>
          </c:dPt>
          <c:dPt>
            <c:idx val="14"/>
            <c:marker>
              <c:spPr>
                <a:noFill/>
                <a:ln>
                  <a:solidFill>
                    <a:srgbClr val="00AB8E"/>
                  </a:solidFill>
                </a:ln>
              </c:spPr>
            </c:marker>
            <c:bubble3D val="0"/>
            <c:spPr>
              <a:ln w="22225" cap="rnd">
                <a:solidFill>
                  <a:srgbClr val="00AB8E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F11A-47C0-B9D4-F1CA5D89D0F7}"/>
              </c:ext>
            </c:extLst>
          </c:dPt>
          <c:dPt>
            <c:idx val="15"/>
            <c:marker>
              <c:spPr>
                <a:noFill/>
                <a:ln>
                  <a:solidFill>
                    <a:srgbClr val="84BD00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F11A-47C0-B9D4-F1CA5D89D0F7}"/>
              </c:ext>
            </c:extLst>
          </c:dPt>
          <c:dPt>
            <c:idx val="16"/>
            <c:marker>
              <c:spPr>
                <a:noFill/>
                <a:ln>
                  <a:solidFill>
                    <a:srgbClr val="84BD00"/>
                  </a:solidFill>
                </a:ln>
              </c:spPr>
            </c:marker>
            <c:bubble3D val="0"/>
            <c:spPr>
              <a:ln w="22225" cap="rnd">
                <a:solidFill>
                  <a:srgbClr val="84BD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F11A-47C0-B9D4-F1CA5D89D0F7}"/>
              </c:ext>
            </c:extLst>
          </c:dPt>
          <c:dPt>
            <c:idx val="17"/>
            <c:marker>
              <c:spPr>
                <a:noFill/>
                <a:ln>
                  <a:solidFill>
                    <a:srgbClr val="84BD00"/>
                  </a:solidFill>
                </a:ln>
              </c:spPr>
            </c:marker>
            <c:bubble3D val="0"/>
            <c:spPr>
              <a:ln w="22225" cap="rnd">
                <a:solidFill>
                  <a:srgbClr val="84BD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F11A-47C0-B9D4-F1CA5D89D0F7}"/>
              </c:ext>
            </c:extLst>
          </c:dPt>
          <c:dPt>
            <c:idx val="18"/>
            <c:marker>
              <c:spPr>
                <a:noFill/>
                <a:ln>
                  <a:solidFill>
                    <a:srgbClr val="84BD00"/>
                  </a:solidFill>
                </a:ln>
              </c:spPr>
            </c:marker>
            <c:bubble3D val="0"/>
            <c:spPr>
              <a:ln w="22225" cap="rnd">
                <a:solidFill>
                  <a:srgbClr val="84BD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F11A-47C0-B9D4-F1CA5D89D0F7}"/>
              </c:ext>
            </c:extLst>
          </c:dPt>
          <c:dPt>
            <c:idx val="19"/>
            <c:marker>
              <c:spPr>
                <a:noFill/>
                <a:ln>
                  <a:solidFill>
                    <a:srgbClr val="84BD00"/>
                  </a:solidFill>
                </a:ln>
              </c:spPr>
            </c:marker>
            <c:bubble3D val="0"/>
            <c:spPr>
              <a:ln w="22225" cap="rnd">
                <a:solidFill>
                  <a:srgbClr val="84BD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F11A-47C0-B9D4-F1CA5D89D0F7}"/>
              </c:ext>
            </c:extLst>
          </c:dPt>
          <c:dPt>
            <c:idx val="20"/>
            <c:marker>
              <c:spPr>
                <a:noFill/>
                <a:ln>
                  <a:solidFill>
                    <a:srgbClr val="FFB81C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F11A-47C0-B9D4-F1CA5D89D0F7}"/>
              </c:ext>
            </c:extLst>
          </c:dPt>
          <c:dPt>
            <c:idx val="21"/>
            <c:marker>
              <c:spPr>
                <a:noFill/>
                <a:ln>
                  <a:solidFill>
                    <a:srgbClr val="FFB81C"/>
                  </a:solidFill>
                </a:ln>
              </c:spPr>
            </c:marker>
            <c:bubble3D val="0"/>
            <c:spPr>
              <a:ln w="22225" cap="rnd">
                <a:solidFill>
                  <a:srgbClr val="FFB81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A-F11A-47C0-B9D4-F1CA5D89D0F7}"/>
              </c:ext>
            </c:extLst>
          </c:dPt>
          <c:dPt>
            <c:idx val="22"/>
            <c:marker>
              <c:spPr>
                <a:noFill/>
                <a:ln>
                  <a:solidFill>
                    <a:srgbClr val="FFB81C"/>
                  </a:solidFill>
                </a:ln>
              </c:spPr>
            </c:marker>
            <c:bubble3D val="0"/>
            <c:spPr>
              <a:ln w="22225" cap="rnd">
                <a:solidFill>
                  <a:srgbClr val="FFB81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C-F11A-47C0-B9D4-F1CA5D89D0F7}"/>
              </c:ext>
            </c:extLst>
          </c:dPt>
          <c:dPt>
            <c:idx val="23"/>
            <c:marker>
              <c:spPr>
                <a:noFill/>
                <a:ln>
                  <a:solidFill>
                    <a:srgbClr val="FFB81C"/>
                  </a:solidFill>
                </a:ln>
              </c:spPr>
            </c:marker>
            <c:bubble3D val="0"/>
            <c:spPr>
              <a:ln w="22225" cap="rnd">
                <a:solidFill>
                  <a:srgbClr val="FFB81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E-F11A-47C0-B9D4-F1CA5D89D0F7}"/>
              </c:ext>
            </c:extLst>
          </c:dPt>
          <c:dPt>
            <c:idx val="24"/>
            <c:marker>
              <c:spPr>
                <a:noFill/>
                <a:ln>
                  <a:solidFill>
                    <a:srgbClr val="FFB81C"/>
                  </a:solidFill>
                </a:ln>
              </c:spPr>
            </c:marker>
            <c:bubble3D val="0"/>
            <c:spPr>
              <a:ln w="22225" cap="rnd">
                <a:solidFill>
                  <a:srgbClr val="FFB81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0-F11A-47C0-B9D4-F1CA5D89D0F7}"/>
              </c:ext>
            </c:extLst>
          </c:dPt>
          <c:dPt>
            <c:idx val="25"/>
            <c:marker>
              <c:spPr>
                <a:noFill/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2-F11A-47C0-B9D4-F1CA5D89D0F7}"/>
              </c:ext>
            </c:extLst>
          </c:dPt>
          <c:dPt>
            <c:idx val="26"/>
            <c:marker>
              <c:spPr>
                <a:noFill/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 w="22225" cap="rnd">
                <a:solidFill>
                  <a:srgbClr val="003B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4-F11A-47C0-B9D4-F1CA5D89D0F7}"/>
              </c:ext>
            </c:extLst>
          </c:dPt>
          <c:dPt>
            <c:idx val="27"/>
            <c:marker>
              <c:spPr>
                <a:noFill/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 w="22225" cap="rnd">
                <a:solidFill>
                  <a:srgbClr val="003B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6-F11A-47C0-B9D4-F1CA5D89D0F7}"/>
              </c:ext>
            </c:extLst>
          </c:dPt>
          <c:dPt>
            <c:idx val="28"/>
            <c:marker>
              <c:spPr>
                <a:noFill/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 w="22225" cap="rnd">
                <a:solidFill>
                  <a:srgbClr val="003B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8-F11A-47C0-B9D4-F1CA5D89D0F7}"/>
              </c:ext>
            </c:extLst>
          </c:dPt>
          <c:dPt>
            <c:idx val="29"/>
            <c:marker>
              <c:spPr>
                <a:noFill/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 w="22225" cap="rnd">
                <a:solidFill>
                  <a:srgbClr val="003B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A-F11A-47C0-B9D4-F1CA5D89D0F7}"/>
              </c:ext>
            </c:extLst>
          </c:dPt>
          <c:dPt>
            <c:idx val="30"/>
            <c:marker>
              <c:spPr>
                <a:noFill/>
                <a:ln>
                  <a:solidFill>
                    <a:srgbClr val="FF7F32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C-F11A-47C0-B9D4-F1CA5D89D0F7}"/>
              </c:ext>
            </c:extLst>
          </c:dPt>
          <c:dPt>
            <c:idx val="31"/>
            <c:marker>
              <c:spPr>
                <a:noFill/>
                <a:ln>
                  <a:solidFill>
                    <a:srgbClr val="FF7F32"/>
                  </a:solidFill>
                </a:ln>
              </c:spPr>
            </c:marker>
            <c:bubble3D val="0"/>
            <c:spPr>
              <a:ln w="22225" cap="rnd">
                <a:solidFill>
                  <a:srgbClr val="FF7F3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E-F11A-47C0-B9D4-F1CA5D89D0F7}"/>
              </c:ext>
            </c:extLst>
          </c:dPt>
          <c:dPt>
            <c:idx val="32"/>
            <c:marker>
              <c:spPr>
                <a:noFill/>
                <a:ln>
                  <a:solidFill>
                    <a:srgbClr val="FF7F32"/>
                  </a:solidFill>
                </a:ln>
              </c:spPr>
            </c:marker>
            <c:bubble3D val="0"/>
            <c:spPr>
              <a:ln w="22225" cap="rnd">
                <a:solidFill>
                  <a:srgbClr val="FF7F3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0-F11A-47C0-B9D4-F1CA5D89D0F7}"/>
              </c:ext>
            </c:extLst>
          </c:dPt>
          <c:dPt>
            <c:idx val="33"/>
            <c:marker>
              <c:spPr>
                <a:noFill/>
                <a:ln>
                  <a:solidFill>
                    <a:srgbClr val="FF7F32"/>
                  </a:solidFill>
                </a:ln>
              </c:spPr>
            </c:marker>
            <c:bubble3D val="0"/>
            <c:spPr>
              <a:ln w="22225" cap="rnd">
                <a:solidFill>
                  <a:srgbClr val="FF7F3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2-F11A-47C0-B9D4-F1CA5D89D0F7}"/>
              </c:ext>
            </c:extLst>
          </c:dPt>
          <c:dPt>
            <c:idx val="34"/>
            <c:marker>
              <c:spPr>
                <a:noFill/>
                <a:ln>
                  <a:solidFill>
                    <a:srgbClr val="FF7F32"/>
                  </a:solidFill>
                </a:ln>
              </c:spPr>
            </c:marker>
            <c:bubble3D val="0"/>
            <c:spPr>
              <a:ln w="22225" cap="rnd">
                <a:solidFill>
                  <a:srgbClr val="FF7F3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4-F11A-47C0-B9D4-F1CA5D89D0F7}"/>
              </c:ext>
            </c:extLst>
          </c:dPt>
          <c:dPt>
            <c:idx val="35"/>
            <c:marker>
              <c:spPr>
                <a:noFill/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6-F11A-47C0-B9D4-F1CA5D89D0F7}"/>
              </c:ext>
            </c:extLst>
          </c:dPt>
          <c:dPt>
            <c:idx val="36"/>
            <c:marker>
              <c:spPr>
                <a:noFill/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 w="22225" cap="rnd">
                <a:solidFill>
                  <a:srgbClr val="00A5DF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8-F11A-47C0-B9D4-F1CA5D89D0F7}"/>
              </c:ext>
            </c:extLst>
          </c:dPt>
          <c:dPt>
            <c:idx val="37"/>
            <c:marker>
              <c:spPr>
                <a:noFill/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 w="22225" cap="rnd">
                <a:solidFill>
                  <a:srgbClr val="00A5DF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A-F11A-47C0-B9D4-F1CA5D89D0F7}"/>
              </c:ext>
            </c:extLst>
          </c:dPt>
          <c:dPt>
            <c:idx val="38"/>
            <c:marker>
              <c:spPr>
                <a:noFill/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 w="22225" cap="rnd">
                <a:solidFill>
                  <a:srgbClr val="00A5DF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C-F11A-47C0-B9D4-F1CA5D89D0F7}"/>
              </c:ext>
            </c:extLst>
          </c:dPt>
          <c:dPt>
            <c:idx val="39"/>
            <c:marker>
              <c:spPr>
                <a:noFill/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 w="22225" cap="rnd">
                <a:solidFill>
                  <a:srgbClr val="00A5DF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E-F11A-47C0-B9D4-F1CA5D89D0F7}"/>
              </c:ext>
            </c:extLst>
          </c:dPt>
          <c:dPt>
            <c:idx val="40"/>
            <c:marker>
              <c:spPr>
                <a:noFill/>
                <a:ln>
                  <a:solidFill>
                    <a:srgbClr val="582C83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0-F11A-47C0-B9D4-F1CA5D89D0F7}"/>
              </c:ext>
            </c:extLst>
          </c:dPt>
          <c:dPt>
            <c:idx val="41"/>
            <c:marker>
              <c:spPr>
                <a:noFill/>
                <a:ln>
                  <a:solidFill>
                    <a:srgbClr val="582C83"/>
                  </a:solidFill>
                </a:ln>
              </c:spPr>
            </c:marker>
            <c:bubble3D val="0"/>
            <c:spPr>
              <a:ln w="22225" cap="rnd">
                <a:solidFill>
                  <a:srgbClr val="582C8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2-F11A-47C0-B9D4-F1CA5D89D0F7}"/>
              </c:ext>
            </c:extLst>
          </c:dPt>
          <c:dPt>
            <c:idx val="42"/>
            <c:marker>
              <c:spPr>
                <a:noFill/>
                <a:ln>
                  <a:solidFill>
                    <a:srgbClr val="582C83"/>
                  </a:solidFill>
                </a:ln>
              </c:spPr>
            </c:marker>
            <c:bubble3D val="0"/>
            <c:spPr>
              <a:ln w="22225" cap="rnd">
                <a:solidFill>
                  <a:srgbClr val="582C8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4-F11A-47C0-B9D4-F1CA5D89D0F7}"/>
              </c:ext>
            </c:extLst>
          </c:dPt>
          <c:dPt>
            <c:idx val="43"/>
            <c:marker>
              <c:spPr>
                <a:noFill/>
                <a:ln>
                  <a:solidFill>
                    <a:srgbClr val="582C83"/>
                  </a:solidFill>
                </a:ln>
              </c:spPr>
            </c:marker>
            <c:bubble3D val="0"/>
            <c:spPr>
              <a:ln w="22225" cap="rnd">
                <a:solidFill>
                  <a:srgbClr val="582C8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6-F11A-47C0-B9D4-F1CA5D89D0F7}"/>
              </c:ext>
            </c:extLst>
          </c:dPt>
          <c:dPt>
            <c:idx val="44"/>
            <c:marker>
              <c:spPr>
                <a:noFill/>
                <a:ln>
                  <a:solidFill>
                    <a:srgbClr val="582C83"/>
                  </a:solidFill>
                </a:ln>
              </c:spPr>
            </c:marker>
            <c:bubble3D val="0"/>
            <c:spPr>
              <a:ln w="22225" cap="rnd">
                <a:solidFill>
                  <a:srgbClr val="582C8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8-F11A-47C0-B9D4-F1CA5D89D0F7}"/>
              </c:ext>
            </c:extLst>
          </c:dPt>
          <c:cat>
            <c:multiLvlStrRef>
              <c:f>'D.4.3.BreakdownPHEC'!$A$17:$B$61</c:f>
              <c:multiLvlStrCache>
                <c:ptCount val="45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</c:lvl>
                <c:lvl>
                  <c:pt idx="0">
                    <c:v>North East</c:v>
                  </c:pt>
                  <c:pt idx="5">
                    <c:v>North West</c:v>
                  </c:pt>
                  <c:pt idx="10">
                    <c:v>Yorkshire and Humber</c:v>
                  </c:pt>
                  <c:pt idx="15">
                    <c:v>East Midlands</c:v>
                  </c:pt>
                  <c:pt idx="20">
                    <c:v>West Midlands</c:v>
                  </c:pt>
                  <c:pt idx="25">
                    <c:v>East of England</c:v>
                  </c:pt>
                  <c:pt idx="30">
                    <c:v>London</c:v>
                  </c:pt>
                  <c:pt idx="35">
                    <c:v>South East</c:v>
                  </c:pt>
                  <c:pt idx="40">
                    <c:v>South West</c:v>
                  </c:pt>
                </c:lvl>
              </c:multiLvlStrCache>
            </c:multiLvlStrRef>
          </c:cat>
          <c:val>
            <c:numRef>
              <c:f>'D.4.3.BreakdownPHEC'!$E$17:$E$61</c:f>
              <c:numCache>
                <c:formatCode>General</c:formatCode>
                <c:ptCount val="45"/>
                <c:pt idx="0">
                  <c:v>17173730.092083409</c:v>
                </c:pt>
                <c:pt idx="1">
                  <c:v>16638088.876142934</c:v>
                </c:pt>
                <c:pt idx="2">
                  <c:v>15997246.387728237</c:v>
                </c:pt>
                <c:pt idx="3">
                  <c:v>15420670.526294947</c:v>
                </c:pt>
                <c:pt idx="4">
                  <c:v>14383461.437473819</c:v>
                </c:pt>
                <c:pt idx="5">
                  <c:v>44271468.791584194</c:v>
                </c:pt>
                <c:pt idx="6">
                  <c:v>42579531.118210174</c:v>
                </c:pt>
                <c:pt idx="7">
                  <c:v>41436689.169839606</c:v>
                </c:pt>
                <c:pt idx="8">
                  <c:v>40688043.201876417</c:v>
                </c:pt>
                <c:pt idx="9">
                  <c:v>36514198.209863864</c:v>
                </c:pt>
                <c:pt idx="10">
                  <c:v>30908466.170639612</c:v>
                </c:pt>
                <c:pt idx="11">
                  <c:v>30139341.641169291</c:v>
                </c:pt>
                <c:pt idx="12">
                  <c:v>28988575.967237994</c:v>
                </c:pt>
                <c:pt idx="13">
                  <c:v>28578579.242121331</c:v>
                </c:pt>
                <c:pt idx="14">
                  <c:v>25547823.451005057</c:v>
                </c:pt>
                <c:pt idx="15">
                  <c:v>25222126.902185179</c:v>
                </c:pt>
                <c:pt idx="16">
                  <c:v>25054209.553239681</c:v>
                </c:pt>
                <c:pt idx="17">
                  <c:v>24298807.467167206</c:v>
                </c:pt>
                <c:pt idx="18">
                  <c:v>24059208.359992564</c:v>
                </c:pt>
                <c:pt idx="19">
                  <c:v>21733211.018606432</c:v>
                </c:pt>
                <c:pt idx="20">
                  <c:v>32243111.910906829</c:v>
                </c:pt>
                <c:pt idx="21">
                  <c:v>31622083.974694803</c:v>
                </c:pt>
                <c:pt idx="22">
                  <c:v>30646731.926843401</c:v>
                </c:pt>
                <c:pt idx="23">
                  <c:v>30556951.433254875</c:v>
                </c:pt>
                <c:pt idx="24">
                  <c:v>27291424.852998063</c:v>
                </c:pt>
                <c:pt idx="25">
                  <c:v>36536621.055319205</c:v>
                </c:pt>
                <c:pt idx="26">
                  <c:v>35882512.678369284</c:v>
                </c:pt>
                <c:pt idx="27">
                  <c:v>34818197.838901907</c:v>
                </c:pt>
                <c:pt idx="28">
                  <c:v>33876949.644431755</c:v>
                </c:pt>
                <c:pt idx="29">
                  <c:v>30597043.560866483</c:v>
                </c:pt>
                <c:pt idx="30">
                  <c:v>37839958.969202057</c:v>
                </c:pt>
                <c:pt idx="31">
                  <c:v>36724723.692108907</c:v>
                </c:pt>
                <c:pt idx="32">
                  <c:v>35076840.953619391</c:v>
                </c:pt>
                <c:pt idx="33">
                  <c:v>34972687.545888938</c:v>
                </c:pt>
                <c:pt idx="34">
                  <c:v>31182394.599592037</c:v>
                </c:pt>
                <c:pt idx="35">
                  <c:v>48036377.913506567</c:v>
                </c:pt>
                <c:pt idx="36">
                  <c:v>46889242.127603039</c:v>
                </c:pt>
                <c:pt idx="37">
                  <c:v>44930985.176673114</c:v>
                </c:pt>
                <c:pt idx="38">
                  <c:v>43794989.213938393</c:v>
                </c:pt>
                <c:pt idx="39">
                  <c:v>39681000.956319429</c:v>
                </c:pt>
                <c:pt idx="40">
                  <c:v>30346830.023699313</c:v>
                </c:pt>
                <c:pt idx="41">
                  <c:v>29763600.343940321</c:v>
                </c:pt>
                <c:pt idx="42">
                  <c:v>28546497.945046805</c:v>
                </c:pt>
                <c:pt idx="43">
                  <c:v>27782586.454433709</c:v>
                </c:pt>
                <c:pt idx="44">
                  <c:v>25442596.612421565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9-F11A-47C0-B9D4-F1CA5D89D0F7}"/>
            </c:ext>
          </c:extLst>
        </c:ser>
        <c:ser>
          <c:idx val="1"/>
          <c:order val="1"/>
          <c:tx>
            <c:strRef>
              <c:f>'D.4.3.BreakdownPHEC'!$G$16</c:f>
              <c:strCache>
                <c:ptCount val="1"/>
                <c:pt idx="0">
                  <c:v>Secondary DDD</c:v>
                </c:pt>
              </c:strCache>
            </c:strRef>
          </c:tx>
          <c:spPr>
            <a:ln w="22225" cap="rnd">
              <a:solidFill>
                <a:srgbClr val="007C91"/>
              </a:solidFill>
              <a:prstDash val="sysDot"/>
              <a:round/>
            </a:ln>
            <a:effectLst/>
          </c:spPr>
          <c:marker>
            <c:symbol val="triangle"/>
            <c:size val="5"/>
            <c:spPr>
              <a:solidFill>
                <a:srgbClr val="007C91"/>
              </a:solidFill>
              <a:ln>
                <a:solidFill>
                  <a:srgbClr val="007C91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5A-F11A-47C0-B9D4-F1CA5D89D0F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F11A-47C0-B9D4-F1CA5D89D0F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5C-F11A-47C0-B9D4-F1CA5D89D0F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5D-F11A-47C0-B9D4-F1CA5D89D0F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5E-F11A-47C0-B9D4-F1CA5D89D0F7}"/>
              </c:ext>
            </c:extLst>
          </c:dPt>
          <c:dPt>
            <c:idx val="5"/>
            <c:marker>
              <c:spPr>
                <a:solidFill>
                  <a:srgbClr val="E40046"/>
                </a:solidFill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0-F11A-47C0-B9D4-F1CA5D89D0F7}"/>
              </c:ext>
            </c:extLst>
          </c:dPt>
          <c:dPt>
            <c:idx val="6"/>
            <c:marker>
              <c:spPr>
                <a:solidFill>
                  <a:srgbClr val="E40046"/>
                </a:solidFill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 w="22225" cap="rnd">
                <a:solidFill>
                  <a:srgbClr val="E4004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2-F11A-47C0-B9D4-F1CA5D89D0F7}"/>
              </c:ext>
            </c:extLst>
          </c:dPt>
          <c:dPt>
            <c:idx val="7"/>
            <c:marker>
              <c:spPr>
                <a:solidFill>
                  <a:srgbClr val="E40046"/>
                </a:solidFill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 w="22225" cap="rnd">
                <a:solidFill>
                  <a:srgbClr val="E4004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4-F11A-47C0-B9D4-F1CA5D89D0F7}"/>
              </c:ext>
            </c:extLst>
          </c:dPt>
          <c:dPt>
            <c:idx val="8"/>
            <c:marker>
              <c:spPr>
                <a:solidFill>
                  <a:srgbClr val="E40046"/>
                </a:solidFill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 w="22225" cap="rnd">
                <a:solidFill>
                  <a:srgbClr val="E4004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6-F11A-47C0-B9D4-F1CA5D89D0F7}"/>
              </c:ext>
            </c:extLst>
          </c:dPt>
          <c:dPt>
            <c:idx val="9"/>
            <c:marker>
              <c:spPr>
                <a:solidFill>
                  <a:srgbClr val="E40046"/>
                </a:solidFill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 w="22225" cap="rnd">
                <a:solidFill>
                  <a:srgbClr val="E4004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8-F11A-47C0-B9D4-F1CA5D89D0F7}"/>
              </c:ext>
            </c:extLst>
          </c:dPt>
          <c:dPt>
            <c:idx val="10"/>
            <c:marker>
              <c:spPr>
                <a:solidFill>
                  <a:srgbClr val="00AB8E"/>
                </a:solidFill>
                <a:ln>
                  <a:solidFill>
                    <a:srgbClr val="00AB8E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A-F11A-47C0-B9D4-F1CA5D89D0F7}"/>
              </c:ext>
            </c:extLst>
          </c:dPt>
          <c:dPt>
            <c:idx val="11"/>
            <c:marker>
              <c:spPr>
                <a:solidFill>
                  <a:srgbClr val="00AB8E"/>
                </a:solidFill>
                <a:ln>
                  <a:solidFill>
                    <a:srgbClr val="00AB8E"/>
                  </a:solidFill>
                </a:ln>
              </c:spPr>
            </c:marker>
            <c:bubble3D val="0"/>
            <c:spPr>
              <a:ln w="22225" cap="rnd">
                <a:solidFill>
                  <a:srgbClr val="00AB8E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C-F11A-47C0-B9D4-F1CA5D89D0F7}"/>
              </c:ext>
            </c:extLst>
          </c:dPt>
          <c:dPt>
            <c:idx val="12"/>
            <c:marker>
              <c:spPr>
                <a:solidFill>
                  <a:srgbClr val="00AB8E"/>
                </a:solidFill>
                <a:ln>
                  <a:solidFill>
                    <a:srgbClr val="00AB8E"/>
                  </a:solidFill>
                </a:ln>
              </c:spPr>
            </c:marker>
            <c:bubble3D val="0"/>
            <c:spPr>
              <a:ln w="22225" cap="rnd">
                <a:solidFill>
                  <a:srgbClr val="00AB8E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E-F11A-47C0-B9D4-F1CA5D89D0F7}"/>
              </c:ext>
            </c:extLst>
          </c:dPt>
          <c:dPt>
            <c:idx val="13"/>
            <c:marker>
              <c:spPr>
                <a:solidFill>
                  <a:srgbClr val="00AB8E"/>
                </a:solidFill>
                <a:ln>
                  <a:solidFill>
                    <a:srgbClr val="00AB8E"/>
                  </a:solidFill>
                </a:ln>
              </c:spPr>
            </c:marker>
            <c:bubble3D val="0"/>
            <c:spPr>
              <a:ln w="22225" cap="rnd">
                <a:solidFill>
                  <a:srgbClr val="00AB8E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0-F11A-47C0-B9D4-F1CA5D89D0F7}"/>
              </c:ext>
            </c:extLst>
          </c:dPt>
          <c:dPt>
            <c:idx val="14"/>
            <c:marker>
              <c:spPr>
                <a:solidFill>
                  <a:srgbClr val="00AB8E"/>
                </a:solidFill>
                <a:ln>
                  <a:solidFill>
                    <a:srgbClr val="00AB8E"/>
                  </a:solidFill>
                </a:ln>
              </c:spPr>
            </c:marker>
            <c:bubble3D val="0"/>
            <c:spPr>
              <a:ln w="22225" cap="rnd">
                <a:solidFill>
                  <a:srgbClr val="00AB8E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2-F11A-47C0-B9D4-F1CA5D89D0F7}"/>
              </c:ext>
            </c:extLst>
          </c:dPt>
          <c:dPt>
            <c:idx val="15"/>
            <c:marker>
              <c:spPr>
                <a:solidFill>
                  <a:srgbClr val="84BD00"/>
                </a:solidFill>
                <a:ln>
                  <a:solidFill>
                    <a:srgbClr val="84BD00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4-F11A-47C0-B9D4-F1CA5D89D0F7}"/>
              </c:ext>
            </c:extLst>
          </c:dPt>
          <c:dPt>
            <c:idx val="16"/>
            <c:marker>
              <c:spPr>
                <a:solidFill>
                  <a:srgbClr val="84BD00"/>
                </a:solidFill>
                <a:ln>
                  <a:solidFill>
                    <a:srgbClr val="84BD00"/>
                  </a:solidFill>
                </a:ln>
              </c:spPr>
            </c:marker>
            <c:bubble3D val="0"/>
            <c:spPr>
              <a:ln w="22225" cap="rnd">
                <a:solidFill>
                  <a:srgbClr val="84BD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6-F11A-47C0-B9D4-F1CA5D89D0F7}"/>
              </c:ext>
            </c:extLst>
          </c:dPt>
          <c:dPt>
            <c:idx val="17"/>
            <c:marker>
              <c:spPr>
                <a:solidFill>
                  <a:srgbClr val="84BD00"/>
                </a:solidFill>
                <a:ln>
                  <a:solidFill>
                    <a:srgbClr val="84BD00"/>
                  </a:solidFill>
                </a:ln>
              </c:spPr>
            </c:marker>
            <c:bubble3D val="0"/>
            <c:spPr>
              <a:ln w="22225" cap="rnd">
                <a:solidFill>
                  <a:srgbClr val="84BD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8-F11A-47C0-B9D4-F1CA5D89D0F7}"/>
              </c:ext>
            </c:extLst>
          </c:dPt>
          <c:dPt>
            <c:idx val="18"/>
            <c:marker>
              <c:spPr>
                <a:solidFill>
                  <a:srgbClr val="84BD00"/>
                </a:solidFill>
                <a:ln>
                  <a:solidFill>
                    <a:srgbClr val="84BD00"/>
                  </a:solidFill>
                </a:ln>
              </c:spPr>
            </c:marker>
            <c:bubble3D val="0"/>
            <c:spPr>
              <a:ln w="22225" cap="rnd">
                <a:solidFill>
                  <a:srgbClr val="84BD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A-F11A-47C0-B9D4-F1CA5D89D0F7}"/>
              </c:ext>
            </c:extLst>
          </c:dPt>
          <c:dPt>
            <c:idx val="19"/>
            <c:marker>
              <c:spPr>
                <a:solidFill>
                  <a:srgbClr val="84BD00"/>
                </a:solidFill>
                <a:ln>
                  <a:solidFill>
                    <a:srgbClr val="84BD00"/>
                  </a:solidFill>
                </a:ln>
              </c:spPr>
            </c:marker>
            <c:bubble3D val="0"/>
            <c:spPr>
              <a:ln w="22225" cap="rnd">
                <a:solidFill>
                  <a:srgbClr val="84BD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C-F11A-47C0-B9D4-F1CA5D89D0F7}"/>
              </c:ext>
            </c:extLst>
          </c:dPt>
          <c:dPt>
            <c:idx val="20"/>
            <c:marker>
              <c:spPr>
                <a:solidFill>
                  <a:srgbClr val="FFB81C"/>
                </a:solidFill>
                <a:ln>
                  <a:solidFill>
                    <a:srgbClr val="FFB81C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E-F11A-47C0-B9D4-F1CA5D89D0F7}"/>
              </c:ext>
            </c:extLst>
          </c:dPt>
          <c:dPt>
            <c:idx val="21"/>
            <c:marker>
              <c:spPr>
                <a:solidFill>
                  <a:srgbClr val="FFB81C"/>
                </a:solidFill>
                <a:ln>
                  <a:solidFill>
                    <a:srgbClr val="FFB81C"/>
                  </a:solidFill>
                </a:ln>
              </c:spPr>
            </c:marker>
            <c:bubble3D val="0"/>
            <c:spPr>
              <a:ln w="22225" cap="rnd">
                <a:solidFill>
                  <a:srgbClr val="FFB81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0-F11A-47C0-B9D4-F1CA5D89D0F7}"/>
              </c:ext>
            </c:extLst>
          </c:dPt>
          <c:dPt>
            <c:idx val="22"/>
            <c:marker>
              <c:spPr>
                <a:solidFill>
                  <a:srgbClr val="FFB81C"/>
                </a:solidFill>
                <a:ln>
                  <a:solidFill>
                    <a:srgbClr val="FFB81C"/>
                  </a:solidFill>
                </a:ln>
              </c:spPr>
            </c:marker>
            <c:bubble3D val="0"/>
            <c:spPr>
              <a:ln w="22225" cap="rnd">
                <a:solidFill>
                  <a:srgbClr val="FFB81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2-F11A-47C0-B9D4-F1CA5D89D0F7}"/>
              </c:ext>
            </c:extLst>
          </c:dPt>
          <c:dPt>
            <c:idx val="23"/>
            <c:marker>
              <c:spPr>
                <a:solidFill>
                  <a:srgbClr val="FFB81C"/>
                </a:solidFill>
                <a:ln>
                  <a:solidFill>
                    <a:srgbClr val="FFB81C"/>
                  </a:solidFill>
                </a:ln>
              </c:spPr>
            </c:marker>
            <c:bubble3D val="0"/>
            <c:spPr>
              <a:ln w="22225" cap="rnd">
                <a:solidFill>
                  <a:srgbClr val="FFB81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4-F11A-47C0-B9D4-F1CA5D89D0F7}"/>
              </c:ext>
            </c:extLst>
          </c:dPt>
          <c:dPt>
            <c:idx val="24"/>
            <c:marker>
              <c:spPr>
                <a:solidFill>
                  <a:srgbClr val="FFB81C"/>
                </a:solidFill>
                <a:ln>
                  <a:solidFill>
                    <a:srgbClr val="FFB81C"/>
                  </a:solidFill>
                </a:ln>
              </c:spPr>
            </c:marker>
            <c:bubble3D val="0"/>
            <c:spPr>
              <a:ln w="22225" cap="rnd">
                <a:solidFill>
                  <a:srgbClr val="FFB81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6-F11A-47C0-B9D4-F1CA5D89D0F7}"/>
              </c:ext>
            </c:extLst>
          </c:dPt>
          <c:dPt>
            <c:idx val="25"/>
            <c:marker>
              <c:spPr>
                <a:solidFill>
                  <a:srgbClr val="003B5C"/>
                </a:solidFill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8-F11A-47C0-B9D4-F1CA5D89D0F7}"/>
              </c:ext>
            </c:extLst>
          </c:dPt>
          <c:dPt>
            <c:idx val="26"/>
            <c:marker>
              <c:spPr>
                <a:solidFill>
                  <a:srgbClr val="003B5C"/>
                </a:solidFill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 w="22225" cap="rnd">
                <a:solidFill>
                  <a:srgbClr val="003B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A-F11A-47C0-B9D4-F1CA5D89D0F7}"/>
              </c:ext>
            </c:extLst>
          </c:dPt>
          <c:dPt>
            <c:idx val="27"/>
            <c:marker>
              <c:spPr>
                <a:solidFill>
                  <a:srgbClr val="003B5C"/>
                </a:solidFill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 w="22225" cap="rnd">
                <a:solidFill>
                  <a:srgbClr val="003B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C-F11A-47C0-B9D4-F1CA5D89D0F7}"/>
              </c:ext>
            </c:extLst>
          </c:dPt>
          <c:dPt>
            <c:idx val="28"/>
            <c:marker>
              <c:spPr>
                <a:solidFill>
                  <a:srgbClr val="003B5C"/>
                </a:solidFill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 w="22225" cap="rnd">
                <a:solidFill>
                  <a:srgbClr val="003B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E-F11A-47C0-B9D4-F1CA5D89D0F7}"/>
              </c:ext>
            </c:extLst>
          </c:dPt>
          <c:dPt>
            <c:idx val="29"/>
            <c:marker>
              <c:spPr>
                <a:solidFill>
                  <a:srgbClr val="003B5C"/>
                </a:solidFill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 w="22225" cap="rnd">
                <a:solidFill>
                  <a:srgbClr val="003B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0-F11A-47C0-B9D4-F1CA5D89D0F7}"/>
              </c:ext>
            </c:extLst>
          </c:dPt>
          <c:dPt>
            <c:idx val="30"/>
            <c:marker>
              <c:spPr>
                <a:solidFill>
                  <a:srgbClr val="FF7F32"/>
                </a:solidFill>
                <a:ln>
                  <a:solidFill>
                    <a:srgbClr val="FF7F32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2-F11A-47C0-B9D4-F1CA5D89D0F7}"/>
              </c:ext>
            </c:extLst>
          </c:dPt>
          <c:dPt>
            <c:idx val="31"/>
            <c:marker>
              <c:spPr>
                <a:solidFill>
                  <a:srgbClr val="FF7F32"/>
                </a:solidFill>
                <a:ln>
                  <a:solidFill>
                    <a:srgbClr val="FF7F32"/>
                  </a:solidFill>
                </a:ln>
              </c:spPr>
            </c:marker>
            <c:bubble3D val="0"/>
            <c:spPr>
              <a:ln w="22225" cap="rnd">
                <a:solidFill>
                  <a:srgbClr val="FF7F3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4-F11A-47C0-B9D4-F1CA5D89D0F7}"/>
              </c:ext>
            </c:extLst>
          </c:dPt>
          <c:dPt>
            <c:idx val="32"/>
            <c:marker>
              <c:spPr>
                <a:solidFill>
                  <a:srgbClr val="FF7F32"/>
                </a:solidFill>
                <a:ln>
                  <a:solidFill>
                    <a:srgbClr val="FF7F32"/>
                  </a:solidFill>
                </a:ln>
              </c:spPr>
            </c:marker>
            <c:bubble3D val="0"/>
            <c:spPr>
              <a:ln w="22225" cap="rnd">
                <a:solidFill>
                  <a:srgbClr val="FF7F3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6-F11A-47C0-B9D4-F1CA5D89D0F7}"/>
              </c:ext>
            </c:extLst>
          </c:dPt>
          <c:dPt>
            <c:idx val="33"/>
            <c:marker>
              <c:spPr>
                <a:solidFill>
                  <a:srgbClr val="FF7F32"/>
                </a:solidFill>
                <a:ln>
                  <a:solidFill>
                    <a:srgbClr val="FF7F32"/>
                  </a:solidFill>
                </a:ln>
              </c:spPr>
            </c:marker>
            <c:bubble3D val="0"/>
            <c:spPr>
              <a:ln w="22225" cap="rnd">
                <a:solidFill>
                  <a:srgbClr val="FF7F3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8-F11A-47C0-B9D4-F1CA5D89D0F7}"/>
              </c:ext>
            </c:extLst>
          </c:dPt>
          <c:dPt>
            <c:idx val="34"/>
            <c:marker>
              <c:spPr>
                <a:solidFill>
                  <a:srgbClr val="FF7F32"/>
                </a:solidFill>
                <a:ln>
                  <a:solidFill>
                    <a:srgbClr val="FF7F32"/>
                  </a:solidFill>
                </a:ln>
              </c:spPr>
            </c:marker>
            <c:bubble3D val="0"/>
            <c:spPr>
              <a:ln w="22225" cap="rnd">
                <a:solidFill>
                  <a:srgbClr val="FF7F3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A-F11A-47C0-B9D4-F1CA5D89D0F7}"/>
              </c:ext>
            </c:extLst>
          </c:dPt>
          <c:dPt>
            <c:idx val="35"/>
            <c:marker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C-F11A-47C0-B9D4-F1CA5D89D0F7}"/>
              </c:ext>
            </c:extLst>
          </c:dPt>
          <c:dPt>
            <c:idx val="36"/>
            <c:marker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 w="22225" cap="rnd">
                <a:solidFill>
                  <a:srgbClr val="00A5DF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E-F11A-47C0-B9D4-F1CA5D89D0F7}"/>
              </c:ext>
            </c:extLst>
          </c:dPt>
          <c:dPt>
            <c:idx val="37"/>
            <c:marker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 w="22225" cap="rnd">
                <a:solidFill>
                  <a:srgbClr val="00A5DF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0-F11A-47C0-B9D4-F1CA5D89D0F7}"/>
              </c:ext>
            </c:extLst>
          </c:dPt>
          <c:dPt>
            <c:idx val="38"/>
            <c:marker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 w="22225" cap="rnd">
                <a:solidFill>
                  <a:srgbClr val="00A5DF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2-F11A-47C0-B9D4-F1CA5D89D0F7}"/>
              </c:ext>
            </c:extLst>
          </c:dPt>
          <c:dPt>
            <c:idx val="39"/>
            <c:marker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 w="22225" cap="rnd">
                <a:solidFill>
                  <a:srgbClr val="00A5DF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4-F11A-47C0-B9D4-F1CA5D89D0F7}"/>
              </c:ext>
            </c:extLst>
          </c:dPt>
          <c:dPt>
            <c:idx val="40"/>
            <c:marker>
              <c:spPr>
                <a:solidFill>
                  <a:srgbClr val="582C83"/>
                </a:solidFill>
                <a:ln>
                  <a:solidFill>
                    <a:srgbClr val="582C83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6-F11A-47C0-B9D4-F1CA5D89D0F7}"/>
              </c:ext>
            </c:extLst>
          </c:dPt>
          <c:dPt>
            <c:idx val="41"/>
            <c:marker>
              <c:spPr>
                <a:solidFill>
                  <a:srgbClr val="582C83"/>
                </a:solidFill>
                <a:ln>
                  <a:solidFill>
                    <a:srgbClr val="582C83"/>
                  </a:solidFill>
                </a:ln>
              </c:spPr>
            </c:marker>
            <c:bubble3D val="0"/>
            <c:spPr>
              <a:ln w="22225" cap="rnd">
                <a:solidFill>
                  <a:srgbClr val="582C8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8-F11A-47C0-B9D4-F1CA5D89D0F7}"/>
              </c:ext>
            </c:extLst>
          </c:dPt>
          <c:dPt>
            <c:idx val="42"/>
            <c:marker>
              <c:spPr>
                <a:solidFill>
                  <a:srgbClr val="582C83"/>
                </a:solidFill>
                <a:ln>
                  <a:solidFill>
                    <a:srgbClr val="582C83"/>
                  </a:solidFill>
                </a:ln>
              </c:spPr>
            </c:marker>
            <c:bubble3D val="0"/>
            <c:spPr>
              <a:ln w="22225" cap="rnd">
                <a:solidFill>
                  <a:srgbClr val="582C8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A-F11A-47C0-B9D4-F1CA5D89D0F7}"/>
              </c:ext>
            </c:extLst>
          </c:dPt>
          <c:dPt>
            <c:idx val="43"/>
            <c:marker>
              <c:spPr>
                <a:solidFill>
                  <a:srgbClr val="582C83"/>
                </a:solidFill>
                <a:ln>
                  <a:solidFill>
                    <a:srgbClr val="582C83"/>
                  </a:solidFill>
                </a:ln>
              </c:spPr>
            </c:marker>
            <c:bubble3D val="0"/>
            <c:spPr>
              <a:ln w="22225" cap="rnd">
                <a:solidFill>
                  <a:srgbClr val="582C8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C-F11A-47C0-B9D4-F1CA5D89D0F7}"/>
              </c:ext>
            </c:extLst>
          </c:dPt>
          <c:dPt>
            <c:idx val="44"/>
            <c:marker>
              <c:spPr>
                <a:solidFill>
                  <a:srgbClr val="582C83"/>
                </a:solidFill>
                <a:ln>
                  <a:solidFill>
                    <a:srgbClr val="582C83"/>
                  </a:solidFill>
                </a:ln>
              </c:spPr>
            </c:marker>
            <c:bubble3D val="0"/>
            <c:spPr>
              <a:ln w="22225" cap="rnd">
                <a:solidFill>
                  <a:srgbClr val="582C8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E-F11A-47C0-B9D4-F1CA5D89D0F7}"/>
              </c:ext>
            </c:extLst>
          </c:dPt>
          <c:cat>
            <c:multiLvlStrRef>
              <c:f>'D.4.3.BreakdownPHEC'!$A$17:$B$61</c:f>
              <c:multiLvlStrCache>
                <c:ptCount val="45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</c:lvl>
                <c:lvl>
                  <c:pt idx="0">
                    <c:v>North East</c:v>
                  </c:pt>
                  <c:pt idx="5">
                    <c:v>North West</c:v>
                  </c:pt>
                  <c:pt idx="10">
                    <c:v>Yorkshire and Humber</c:v>
                  </c:pt>
                  <c:pt idx="15">
                    <c:v>East Midlands</c:v>
                  </c:pt>
                  <c:pt idx="20">
                    <c:v>West Midlands</c:v>
                  </c:pt>
                  <c:pt idx="25">
                    <c:v>East of England</c:v>
                  </c:pt>
                  <c:pt idx="30">
                    <c:v>London</c:v>
                  </c:pt>
                  <c:pt idx="35">
                    <c:v>South East</c:v>
                  </c:pt>
                  <c:pt idx="40">
                    <c:v>South West</c:v>
                  </c:pt>
                </c:lvl>
              </c:multiLvlStrCache>
            </c:multiLvlStrRef>
          </c:cat>
          <c:val>
            <c:numRef>
              <c:f>'D.4.3.BreakdownPHEC'!$G$17:$G$61</c:f>
              <c:numCache>
                <c:formatCode>General</c:formatCode>
                <c:ptCount val="45"/>
                <c:pt idx="0">
                  <c:v>3977000.3914720714</c:v>
                </c:pt>
                <c:pt idx="1">
                  <c:v>3831917.2515387833</c:v>
                </c:pt>
                <c:pt idx="2">
                  <c:v>3907546.9132610261</c:v>
                </c:pt>
                <c:pt idx="3">
                  <c:v>4031592.7836739793</c:v>
                </c:pt>
                <c:pt idx="4">
                  <c:v>3215501.5008330904</c:v>
                </c:pt>
                <c:pt idx="5">
                  <c:v>10100119.021208294</c:v>
                </c:pt>
                <c:pt idx="6">
                  <c:v>10696854.281679664</c:v>
                </c:pt>
                <c:pt idx="7">
                  <c:v>11554174.572379306</c:v>
                </c:pt>
                <c:pt idx="8">
                  <c:v>11823929.068328468</c:v>
                </c:pt>
                <c:pt idx="9">
                  <c:v>10003825.423330028</c:v>
                </c:pt>
                <c:pt idx="10">
                  <c:v>6816826.5202903803</c:v>
                </c:pt>
                <c:pt idx="11">
                  <c:v>6904811.7003117222</c:v>
                </c:pt>
                <c:pt idx="12">
                  <c:v>7305744.753531985</c:v>
                </c:pt>
                <c:pt idx="13">
                  <c:v>7661117.1291176695</c:v>
                </c:pt>
                <c:pt idx="14">
                  <c:v>6468198.5551140187</c:v>
                </c:pt>
                <c:pt idx="15">
                  <c:v>4916428.9776691757</c:v>
                </c:pt>
                <c:pt idx="16">
                  <c:v>5165494.6756485663</c:v>
                </c:pt>
                <c:pt idx="17">
                  <c:v>5518402.5837368444</c:v>
                </c:pt>
                <c:pt idx="18">
                  <c:v>5735147.4020739645</c:v>
                </c:pt>
                <c:pt idx="19">
                  <c:v>4766509.2534691822</c:v>
                </c:pt>
                <c:pt idx="20">
                  <c:v>6951399.8701904211</c:v>
                </c:pt>
                <c:pt idx="21">
                  <c:v>7233702.8652856657</c:v>
                </c:pt>
                <c:pt idx="22">
                  <c:v>7473319.0987279508</c:v>
                </c:pt>
                <c:pt idx="23">
                  <c:v>7798147.406498611</c:v>
                </c:pt>
                <c:pt idx="24">
                  <c:v>6445368.7245905418</c:v>
                </c:pt>
                <c:pt idx="25">
                  <c:v>6928185.3261524644</c:v>
                </c:pt>
                <c:pt idx="26">
                  <c:v>7313802.2727521062</c:v>
                </c:pt>
                <c:pt idx="27">
                  <c:v>7671662.743472103</c:v>
                </c:pt>
                <c:pt idx="28">
                  <c:v>7784087.1022739531</c:v>
                </c:pt>
                <c:pt idx="29">
                  <c:v>6583835.3224057965</c:v>
                </c:pt>
                <c:pt idx="30">
                  <c:v>15874520.860984884</c:v>
                </c:pt>
                <c:pt idx="31">
                  <c:v>15435821.609131049</c:v>
                </c:pt>
                <c:pt idx="32">
                  <c:v>15721168.904493103</c:v>
                </c:pt>
                <c:pt idx="33">
                  <c:v>16259251.654843615</c:v>
                </c:pt>
                <c:pt idx="34">
                  <c:v>12719868.4467576</c:v>
                </c:pt>
                <c:pt idx="35">
                  <c:v>9989676.8208481763</c:v>
                </c:pt>
                <c:pt idx="36">
                  <c:v>10084893.022762666</c:v>
                </c:pt>
                <c:pt idx="37">
                  <c:v>10423530.254368097</c:v>
                </c:pt>
                <c:pt idx="38">
                  <c:v>10780757.202342235</c:v>
                </c:pt>
                <c:pt idx="39">
                  <c:v>8872926.4874682724</c:v>
                </c:pt>
                <c:pt idx="40">
                  <c:v>6233325.2836863911</c:v>
                </c:pt>
                <c:pt idx="41">
                  <c:v>6320221.474623248</c:v>
                </c:pt>
                <c:pt idx="42">
                  <c:v>6298732.9464858044</c:v>
                </c:pt>
                <c:pt idx="43">
                  <c:v>5783343.5031524235</c:v>
                </c:pt>
                <c:pt idx="44">
                  <c:v>4300892.3628550284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F-F11A-47C0-B9D4-F1CA5D89D0F7}"/>
            </c:ext>
          </c:extLst>
        </c:ser>
        <c:ser>
          <c:idx val="2"/>
          <c:order val="2"/>
          <c:tx>
            <c:strRef>
              <c:f>'D.4.3.BreakdownPHEC'!$D$16</c:f>
              <c:strCache>
                <c:ptCount val="1"/>
                <c:pt idx="0">
                  <c:v>Total DDD</c:v>
                </c:pt>
              </c:strCache>
            </c:strRef>
          </c:tx>
          <c:spPr>
            <a:ln w="22225" cap="rnd">
              <a:solidFill>
                <a:srgbClr val="007C9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7C91"/>
              </a:solidFill>
              <a:ln w="9525">
                <a:solidFill>
                  <a:srgbClr val="007C91"/>
                </a:solidFill>
              </a:ln>
              <a:effectLst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B0-F11A-47C0-B9D4-F1CA5D89D0F7}"/>
              </c:ext>
            </c:extLst>
          </c:dPt>
          <c:dPt>
            <c:idx val="5"/>
            <c:marker>
              <c:spPr>
                <a:solidFill>
                  <a:srgbClr val="E40046"/>
                </a:solidFill>
                <a:ln w="9525">
                  <a:solidFill>
                    <a:srgbClr val="E40046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2-F11A-47C0-B9D4-F1CA5D89D0F7}"/>
              </c:ext>
            </c:extLst>
          </c:dPt>
          <c:dPt>
            <c:idx val="6"/>
            <c:marker>
              <c:spPr>
                <a:solidFill>
                  <a:srgbClr val="E40046"/>
                </a:solidFill>
                <a:ln w="9525">
                  <a:solidFill>
                    <a:srgbClr val="E4004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E4004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4-F11A-47C0-B9D4-F1CA5D89D0F7}"/>
              </c:ext>
            </c:extLst>
          </c:dPt>
          <c:dPt>
            <c:idx val="7"/>
            <c:marker>
              <c:spPr>
                <a:solidFill>
                  <a:srgbClr val="E40046"/>
                </a:solidFill>
                <a:ln w="9525">
                  <a:solidFill>
                    <a:srgbClr val="E4004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E4004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6-F11A-47C0-B9D4-F1CA5D89D0F7}"/>
              </c:ext>
            </c:extLst>
          </c:dPt>
          <c:dPt>
            <c:idx val="8"/>
            <c:marker>
              <c:spPr>
                <a:solidFill>
                  <a:srgbClr val="E40046"/>
                </a:solidFill>
                <a:ln w="9525">
                  <a:solidFill>
                    <a:srgbClr val="E4004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E4004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8-F11A-47C0-B9D4-F1CA5D89D0F7}"/>
              </c:ext>
            </c:extLst>
          </c:dPt>
          <c:dPt>
            <c:idx val="9"/>
            <c:marker>
              <c:spPr>
                <a:solidFill>
                  <a:srgbClr val="E40046"/>
                </a:solidFill>
                <a:ln w="9525">
                  <a:solidFill>
                    <a:srgbClr val="E4004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E4004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A-F11A-47C0-B9D4-F1CA5D89D0F7}"/>
              </c:ext>
            </c:extLst>
          </c:dPt>
          <c:dPt>
            <c:idx val="10"/>
            <c:marker>
              <c:spPr>
                <a:solidFill>
                  <a:srgbClr val="00AB8E"/>
                </a:solidFill>
                <a:ln w="9525">
                  <a:solidFill>
                    <a:srgbClr val="00AB8E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C-F11A-47C0-B9D4-F1CA5D89D0F7}"/>
              </c:ext>
            </c:extLst>
          </c:dPt>
          <c:dPt>
            <c:idx val="11"/>
            <c:marker>
              <c:spPr>
                <a:solidFill>
                  <a:srgbClr val="00AB8E"/>
                </a:solidFill>
                <a:ln w="9525">
                  <a:solidFill>
                    <a:srgbClr val="00AB8E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AB8E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E-F11A-47C0-B9D4-F1CA5D89D0F7}"/>
              </c:ext>
            </c:extLst>
          </c:dPt>
          <c:dPt>
            <c:idx val="12"/>
            <c:marker>
              <c:spPr>
                <a:solidFill>
                  <a:srgbClr val="00AB8E"/>
                </a:solidFill>
                <a:ln w="9525">
                  <a:solidFill>
                    <a:srgbClr val="00AB8E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AB8E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0-F11A-47C0-B9D4-F1CA5D89D0F7}"/>
              </c:ext>
            </c:extLst>
          </c:dPt>
          <c:dPt>
            <c:idx val="13"/>
            <c:marker>
              <c:spPr>
                <a:solidFill>
                  <a:srgbClr val="00AB8E"/>
                </a:solidFill>
                <a:ln w="9525">
                  <a:solidFill>
                    <a:srgbClr val="00AB8E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7C9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2-F11A-47C0-B9D4-F1CA5D89D0F7}"/>
              </c:ext>
            </c:extLst>
          </c:dPt>
          <c:dPt>
            <c:idx val="14"/>
            <c:marker>
              <c:spPr>
                <a:solidFill>
                  <a:srgbClr val="00AB8E"/>
                </a:solidFill>
                <a:ln w="9525">
                  <a:solidFill>
                    <a:srgbClr val="00AB8E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AB8E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4-F11A-47C0-B9D4-F1CA5D89D0F7}"/>
              </c:ext>
            </c:extLst>
          </c:dPt>
          <c:dPt>
            <c:idx val="15"/>
            <c:marker>
              <c:spPr>
                <a:solidFill>
                  <a:srgbClr val="84BD00"/>
                </a:solidFill>
                <a:ln w="9525">
                  <a:solidFill>
                    <a:srgbClr val="84BD00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6-F11A-47C0-B9D4-F1CA5D89D0F7}"/>
              </c:ext>
            </c:extLst>
          </c:dPt>
          <c:dPt>
            <c:idx val="16"/>
            <c:marker>
              <c:spPr>
                <a:solidFill>
                  <a:srgbClr val="84BD00"/>
                </a:solidFill>
                <a:ln w="9525">
                  <a:solidFill>
                    <a:srgbClr val="84BD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84BD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8-F11A-47C0-B9D4-F1CA5D89D0F7}"/>
              </c:ext>
            </c:extLst>
          </c:dPt>
          <c:dPt>
            <c:idx val="17"/>
            <c:marker>
              <c:spPr>
                <a:solidFill>
                  <a:srgbClr val="84BD00"/>
                </a:solidFill>
                <a:ln w="9525">
                  <a:solidFill>
                    <a:srgbClr val="84BD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84BD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A-F11A-47C0-B9D4-F1CA5D89D0F7}"/>
              </c:ext>
            </c:extLst>
          </c:dPt>
          <c:dPt>
            <c:idx val="18"/>
            <c:marker>
              <c:spPr>
                <a:solidFill>
                  <a:srgbClr val="84BD00"/>
                </a:solidFill>
                <a:ln w="9525">
                  <a:solidFill>
                    <a:srgbClr val="84BD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84BD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C-F11A-47C0-B9D4-F1CA5D89D0F7}"/>
              </c:ext>
            </c:extLst>
          </c:dPt>
          <c:dPt>
            <c:idx val="19"/>
            <c:marker>
              <c:spPr>
                <a:solidFill>
                  <a:srgbClr val="84BD00"/>
                </a:solidFill>
                <a:ln w="9525">
                  <a:solidFill>
                    <a:srgbClr val="84BD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84BD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E-F11A-47C0-B9D4-F1CA5D89D0F7}"/>
              </c:ext>
            </c:extLst>
          </c:dPt>
          <c:dPt>
            <c:idx val="20"/>
            <c:marker>
              <c:spPr>
                <a:solidFill>
                  <a:srgbClr val="FFB81C"/>
                </a:solidFill>
                <a:ln w="9525">
                  <a:solidFill>
                    <a:srgbClr val="FFB81C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0-F11A-47C0-B9D4-F1CA5D89D0F7}"/>
              </c:ext>
            </c:extLst>
          </c:dPt>
          <c:dPt>
            <c:idx val="21"/>
            <c:marker>
              <c:spPr>
                <a:solidFill>
                  <a:srgbClr val="FFB81C"/>
                </a:solidFill>
                <a:ln w="9525">
                  <a:solidFill>
                    <a:srgbClr val="FFB81C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B81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2-F11A-47C0-B9D4-F1CA5D89D0F7}"/>
              </c:ext>
            </c:extLst>
          </c:dPt>
          <c:dPt>
            <c:idx val="22"/>
            <c:marker>
              <c:spPr>
                <a:solidFill>
                  <a:srgbClr val="FFB81C"/>
                </a:solidFill>
                <a:ln w="9525">
                  <a:solidFill>
                    <a:srgbClr val="FFB81C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B81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4-F11A-47C0-B9D4-F1CA5D89D0F7}"/>
              </c:ext>
            </c:extLst>
          </c:dPt>
          <c:dPt>
            <c:idx val="23"/>
            <c:marker>
              <c:spPr>
                <a:solidFill>
                  <a:srgbClr val="FFB81C"/>
                </a:solidFill>
                <a:ln w="9525">
                  <a:solidFill>
                    <a:srgbClr val="FFB81C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B81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6-F11A-47C0-B9D4-F1CA5D89D0F7}"/>
              </c:ext>
            </c:extLst>
          </c:dPt>
          <c:dPt>
            <c:idx val="24"/>
            <c:marker>
              <c:spPr>
                <a:solidFill>
                  <a:srgbClr val="FFB81C"/>
                </a:solidFill>
                <a:ln w="9525">
                  <a:solidFill>
                    <a:srgbClr val="FFB81C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B81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8-F11A-47C0-B9D4-F1CA5D89D0F7}"/>
              </c:ext>
            </c:extLst>
          </c:dPt>
          <c:dPt>
            <c:idx val="25"/>
            <c:marker>
              <c:spPr>
                <a:solidFill>
                  <a:srgbClr val="003B5C"/>
                </a:solidFill>
                <a:ln w="9525">
                  <a:solidFill>
                    <a:srgbClr val="003B5C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A-F11A-47C0-B9D4-F1CA5D89D0F7}"/>
              </c:ext>
            </c:extLst>
          </c:dPt>
          <c:dPt>
            <c:idx val="26"/>
            <c:marker>
              <c:spPr>
                <a:solidFill>
                  <a:srgbClr val="003B5C"/>
                </a:solidFill>
                <a:ln w="9525">
                  <a:solidFill>
                    <a:srgbClr val="003B5C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3B5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C-F11A-47C0-B9D4-F1CA5D89D0F7}"/>
              </c:ext>
            </c:extLst>
          </c:dPt>
          <c:dPt>
            <c:idx val="27"/>
            <c:marker>
              <c:spPr>
                <a:solidFill>
                  <a:srgbClr val="003B5C"/>
                </a:solidFill>
                <a:ln w="9525">
                  <a:solidFill>
                    <a:srgbClr val="003B5C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3B5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E-F11A-47C0-B9D4-F1CA5D89D0F7}"/>
              </c:ext>
            </c:extLst>
          </c:dPt>
          <c:dPt>
            <c:idx val="28"/>
            <c:marker>
              <c:spPr>
                <a:solidFill>
                  <a:srgbClr val="003B5C"/>
                </a:solidFill>
                <a:ln w="9525">
                  <a:solidFill>
                    <a:srgbClr val="003B5C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3B5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0-F11A-47C0-B9D4-F1CA5D89D0F7}"/>
              </c:ext>
            </c:extLst>
          </c:dPt>
          <c:dPt>
            <c:idx val="29"/>
            <c:marker>
              <c:spPr>
                <a:solidFill>
                  <a:srgbClr val="003B5C"/>
                </a:solidFill>
                <a:ln w="9525">
                  <a:solidFill>
                    <a:srgbClr val="003B5C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3B5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2-F11A-47C0-B9D4-F1CA5D89D0F7}"/>
              </c:ext>
            </c:extLst>
          </c:dPt>
          <c:dPt>
            <c:idx val="30"/>
            <c:marker>
              <c:spPr>
                <a:solidFill>
                  <a:srgbClr val="FF7F32"/>
                </a:solidFill>
                <a:ln w="9525">
                  <a:solidFill>
                    <a:srgbClr val="FF7F32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4-F11A-47C0-B9D4-F1CA5D89D0F7}"/>
              </c:ext>
            </c:extLst>
          </c:dPt>
          <c:dPt>
            <c:idx val="31"/>
            <c:marker>
              <c:spPr>
                <a:solidFill>
                  <a:srgbClr val="FF7F32"/>
                </a:solidFill>
                <a:ln w="9525">
                  <a:solidFill>
                    <a:srgbClr val="FF7F3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7F3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6-F11A-47C0-B9D4-F1CA5D89D0F7}"/>
              </c:ext>
            </c:extLst>
          </c:dPt>
          <c:dPt>
            <c:idx val="32"/>
            <c:marker>
              <c:spPr>
                <a:solidFill>
                  <a:srgbClr val="FF7F32"/>
                </a:solidFill>
                <a:ln w="9525">
                  <a:solidFill>
                    <a:srgbClr val="FF7F3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7F3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8-F11A-47C0-B9D4-F1CA5D89D0F7}"/>
              </c:ext>
            </c:extLst>
          </c:dPt>
          <c:dPt>
            <c:idx val="33"/>
            <c:marker>
              <c:spPr>
                <a:solidFill>
                  <a:srgbClr val="FF7F32"/>
                </a:solidFill>
                <a:ln w="9525">
                  <a:solidFill>
                    <a:srgbClr val="FF7F3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7F3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A-F11A-47C0-B9D4-F1CA5D89D0F7}"/>
              </c:ext>
            </c:extLst>
          </c:dPt>
          <c:dPt>
            <c:idx val="34"/>
            <c:marker>
              <c:spPr>
                <a:solidFill>
                  <a:srgbClr val="FF7F32"/>
                </a:solidFill>
                <a:ln w="9525">
                  <a:solidFill>
                    <a:srgbClr val="FF7F3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7F3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C-F11A-47C0-B9D4-F1CA5D89D0F7}"/>
              </c:ext>
            </c:extLst>
          </c:dPt>
          <c:dPt>
            <c:idx val="35"/>
            <c:marker>
              <c:spPr>
                <a:solidFill>
                  <a:srgbClr val="00A5DF"/>
                </a:solidFill>
                <a:ln w="9525">
                  <a:solidFill>
                    <a:srgbClr val="00A5DF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E-F11A-47C0-B9D4-F1CA5D89D0F7}"/>
              </c:ext>
            </c:extLst>
          </c:dPt>
          <c:dPt>
            <c:idx val="36"/>
            <c:marker>
              <c:spPr>
                <a:solidFill>
                  <a:srgbClr val="00A5DF"/>
                </a:solidFill>
                <a:ln w="9525">
                  <a:solidFill>
                    <a:srgbClr val="00A5DF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A5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0-F11A-47C0-B9D4-F1CA5D89D0F7}"/>
              </c:ext>
            </c:extLst>
          </c:dPt>
          <c:dPt>
            <c:idx val="37"/>
            <c:marker>
              <c:spPr>
                <a:solidFill>
                  <a:srgbClr val="00A5DF"/>
                </a:solidFill>
                <a:ln w="9525">
                  <a:solidFill>
                    <a:srgbClr val="00A5DF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A5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2-F11A-47C0-B9D4-F1CA5D89D0F7}"/>
              </c:ext>
            </c:extLst>
          </c:dPt>
          <c:dPt>
            <c:idx val="38"/>
            <c:marker>
              <c:spPr>
                <a:solidFill>
                  <a:srgbClr val="00A5DF"/>
                </a:solidFill>
                <a:ln w="9525">
                  <a:solidFill>
                    <a:srgbClr val="00A5DF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A5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4-F11A-47C0-B9D4-F1CA5D89D0F7}"/>
              </c:ext>
            </c:extLst>
          </c:dPt>
          <c:dPt>
            <c:idx val="39"/>
            <c:marker>
              <c:spPr>
                <a:solidFill>
                  <a:srgbClr val="00A5DF"/>
                </a:solidFill>
                <a:ln w="9525">
                  <a:solidFill>
                    <a:srgbClr val="00A5DF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A5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6-F11A-47C0-B9D4-F1CA5D89D0F7}"/>
              </c:ext>
            </c:extLst>
          </c:dPt>
          <c:dPt>
            <c:idx val="40"/>
            <c:marker>
              <c:spPr>
                <a:solidFill>
                  <a:srgbClr val="582C83"/>
                </a:solidFill>
                <a:ln w="9525">
                  <a:solidFill>
                    <a:srgbClr val="582C83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8-F11A-47C0-B9D4-F1CA5D89D0F7}"/>
              </c:ext>
            </c:extLst>
          </c:dPt>
          <c:dPt>
            <c:idx val="41"/>
            <c:marker>
              <c:spPr>
                <a:solidFill>
                  <a:srgbClr val="582C83"/>
                </a:solidFill>
                <a:ln w="9525">
                  <a:solidFill>
                    <a:srgbClr val="582C83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582C8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A-F11A-47C0-B9D4-F1CA5D89D0F7}"/>
              </c:ext>
            </c:extLst>
          </c:dPt>
          <c:dPt>
            <c:idx val="42"/>
            <c:marker>
              <c:spPr>
                <a:solidFill>
                  <a:srgbClr val="582C83"/>
                </a:solidFill>
                <a:ln w="9525">
                  <a:solidFill>
                    <a:srgbClr val="582C83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582C8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C-F11A-47C0-B9D4-F1CA5D89D0F7}"/>
              </c:ext>
            </c:extLst>
          </c:dPt>
          <c:dPt>
            <c:idx val="43"/>
            <c:marker>
              <c:spPr>
                <a:solidFill>
                  <a:srgbClr val="582C83"/>
                </a:solidFill>
                <a:ln w="9525">
                  <a:solidFill>
                    <a:srgbClr val="582C83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582C8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E-F11A-47C0-B9D4-F1CA5D89D0F7}"/>
              </c:ext>
            </c:extLst>
          </c:dPt>
          <c:dPt>
            <c:idx val="44"/>
            <c:marker>
              <c:spPr>
                <a:solidFill>
                  <a:srgbClr val="582C83"/>
                </a:solidFill>
                <a:ln w="9525">
                  <a:solidFill>
                    <a:srgbClr val="582C83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582C8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0-F11A-47C0-B9D4-F1CA5D89D0F7}"/>
              </c:ext>
            </c:extLst>
          </c:dPt>
          <c:cat>
            <c:multiLvlStrRef>
              <c:f>'D.4.3.BreakdownPHEC'!$A$17:$B$61</c:f>
              <c:multiLvlStrCache>
                <c:ptCount val="45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</c:lvl>
                <c:lvl>
                  <c:pt idx="0">
                    <c:v>North East</c:v>
                  </c:pt>
                  <c:pt idx="5">
                    <c:v>North West</c:v>
                  </c:pt>
                  <c:pt idx="10">
                    <c:v>Yorkshire and Humber</c:v>
                  </c:pt>
                  <c:pt idx="15">
                    <c:v>East Midlands</c:v>
                  </c:pt>
                  <c:pt idx="20">
                    <c:v>West Midlands</c:v>
                  </c:pt>
                  <c:pt idx="25">
                    <c:v>East of England</c:v>
                  </c:pt>
                  <c:pt idx="30">
                    <c:v>London</c:v>
                  </c:pt>
                  <c:pt idx="35">
                    <c:v>South East</c:v>
                  </c:pt>
                  <c:pt idx="40">
                    <c:v>South West</c:v>
                  </c:pt>
                </c:lvl>
              </c:multiLvlStrCache>
            </c:multiLvlStrRef>
          </c:cat>
          <c:val>
            <c:numRef>
              <c:f>'D.4.3.BreakdownPHEC'!$D$17:$D$61</c:f>
              <c:numCache>
                <c:formatCode>0</c:formatCode>
                <c:ptCount val="45"/>
                <c:pt idx="0">
                  <c:v>21150730.483555481</c:v>
                </c:pt>
                <c:pt idx="1">
                  <c:v>20470006.127681717</c:v>
                </c:pt>
                <c:pt idx="2">
                  <c:v>19904793.300989263</c:v>
                </c:pt>
                <c:pt idx="3">
                  <c:v>19452263.309968926</c:v>
                </c:pt>
                <c:pt idx="4">
                  <c:v>17598962.938306909</c:v>
                </c:pt>
                <c:pt idx="5">
                  <c:v>54371587.812792487</c:v>
                </c:pt>
                <c:pt idx="6">
                  <c:v>53276385.399889842</c:v>
                </c:pt>
                <c:pt idx="7">
                  <c:v>52990863.742218912</c:v>
                </c:pt>
                <c:pt idx="8">
                  <c:v>52511972.270204887</c:v>
                </c:pt>
                <c:pt idx="9">
                  <c:v>46518023.633193895</c:v>
                </c:pt>
                <c:pt idx="10">
                  <c:v>37725292.690929994</c:v>
                </c:pt>
                <c:pt idx="11">
                  <c:v>37044153.341481015</c:v>
                </c:pt>
                <c:pt idx="12">
                  <c:v>36294320.720769979</c:v>
                </c:pt>
                <c:pt idx="13">
                  <c:v>36239696.371238999</c:v>
                </c:pt>
                <c:pt idx="14">
                  <c:v>32016022.006119076</c:v>
                </c:pt>
                <c:pt idx="15">
                  <c:v>30138555.879854355</c:v>
                </c:pt>
                <c:pt idx="16">
                  <c:v>30219704.228888247</c:v>
                </c:pt>
                <c:pt idx="17">
                  <c:v>29817210.05090405</c:v>
                </c:pt>
                <c:pt idx="18">
                  <c:v>29794355.762066528</c:v>
                </c:pt>
                <c:pt idx="19">
                  <c:v>26499720.272075616</c:v>
                </c:pt>
                <c:pt idx="20">
                  <c:v>39194511.781097248</c:v>
                </c:pt>
                <c:pt idx="21">
                  <c:v>38855786.839980468</c:v>
                </c:pt>
                <c:pt idx="22">
                  <c:v>38120051.025571354</c:v>
                </c:pt>
                <c:pt idx="23">
                  <c:v>38355098.839753486</c:v>
                </c:pt>
                <c:pt idx="24">
                  <c:v>33736793.577588603</c:v>
                </c:pt>
                <c:pt idx="25">
                  <c:v>43464806.381471671</c:v>
                </c:pt>
                <c:pt idx="26">
                  <c:v>43196314.95112139</c:v>
                </c:pt>
                <c:pt idx="27">
                  <c:v>42489860.582374007</c:v>
                </c:pt>
                <c:pt idx="28">
                  <c:v>41661036.746705711</c:v>
                </c:pt>
                <c:pt idx="29">
                  <c:v>37180878.883272275</c:v>
                </c:pt>
                <c:pt idx="30">
                  <c:v>53714479.830186941</c:v>
                </c:pt>
                <c:pt idx="31">
                  <c:v>52160545.301239952</c:v>
                </c:pt>
                <c:pt idx="32">
                  <c:v>50798009.858112492</c:v>
                </c:pt>
                <c:pt idx="33">
                  <c:v>51231939.200732552</c:v>
                </c:pt>
                <c:pt idx="34">
                  <c:v>43902263.046349637</c:v>
                </c:pt>
                <c:pt idx="35">
                  <c:v>58026054.734354742</c:v>
                </c:pt>
                <c:pt idx="36">
                  <c:v>56974135.150365703</c:v>
                </c:pt>
                <c:pt idx="37">
                  <c:v>55354515.431041211</c:v>
                </c:pt>
                <c:pt idx="38">
                  <c:v>54575746.416280627</c:v>
                </c:pt>
                <c:pt idx="39">
                  <c:v>48553927.443787701</c:v>
                </c:pt>
                <c:pt idx="40">
                  <c:v>36580155.307385705</c:v>
                </c:pt>
                <c:pt idx="41">
                  <c:v>36083821.818563566</c:v>
                </c:pt>
                <c:pt idx="42">
                  <c:v>34845230.891532607</c:v>
                </c:pt>
                <c:pt idx="43">
                  <c:v>33565929.957586132</c:v>
                </c:pt>
                <c:pt idx="44">
                  <c:v>29743488.975276593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101-F11A-47C0-B9D4-F1CA5D89D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966320"/>
        <c:axId val="763973864"/>
      </c:lineChart>
      <c:catAx>
        <c:axId val="763966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PHE Centres</a:t>
                </a:r>
              </a:p>
            </c:rich>
          </c:tx>
          <c:layout>
            <c:manualLayout>
              <c:xMode val="edge"/>
              <c:yMode val="edge"/>
              <c:x val="0.48593285008044074"/>
              <c:y val="0.9041814172952442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3973864"/>
        <c:crosses val="autoZero"/>
        <c:auto val="1"/>
        <c:lblAlgn val="ctr"/>
        <c:lblOffset val="100"/>
        <c:noMultiLvlLbl val="0"/>
      </c:catAx>
      <c:valAx>
        <c:axId val="76397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DDDs (Millions)</a:t>
                </a:r>
              </a:p>
            </c:rich>
          </c:tx>
          <c:layout>
            <c:manualLayout>
              <c:xMode val="edge"/>
              <c:yMode val="edge"/>
              <c:x val="6.1861863857777541E-3"/>
              <c:y val="0.174193875576450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3966320"/>
        <c:crosses val="autoZero"/>
        <c:crossBetween val="between"/>
        <c:dispUnits>
          <c:builtInUnit val="millions"/>
        </c:dispUnits>
      </c:valAx>
    </c:plotArea>
    <c:legend>
      <c:legendPos val="t"/>
      <c:layout>
        <c:manualLayout>
          <c:xMode val="edge"/>
          <c:yMode val="edge"/>
          <c:x val="0.30666273028104402"/>
          <c:y val="1.9314337960764823E-2"/>
          <c:w val="0.38667453943791191"/>
          <c:h val="6.9851900089819272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  <c:extLst/>
  </c:chart>
  <c:txPr>
    <a:bodyPr/>
    <a:lstStyle/>
    <a:p>
      <a:pPr>
        <a:defRPr/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372192188732735E-2"/>
          <c:y val="8.5965691278617376E-2"/>
          <c:w val="0.92674116200501699"/>
          <c:h val="0.55970245786366457"/>
        </c:manualLayout>
      </c:layout>
      <c:lineChart>
        <c:grouping val="standard"/>
        <c:varyColors val="0"/>
        <c:ser>
          <c:idx val="0"/>
          <c:order val="0"/>
          <c:tx>
            <c:strRef>
              <c:f>'D.4.3.BreakdownPHEC'!$F$16</c:f>
              <c:strCache>
                <c:ptCount val="1"/>
                <c:pt idx="0">
                  <c:v>Primary DID</c:v>
                </c:pt>
              </c:strCache>
            </c:strRef>
          </c:tx>
          <c:spPr>
            <a:ln w="22225">
              <a:solidFill>
                <a:srgbClr val="007C91"/>
              </a:solidFill>
              <a:prstDash val="sysDot"/>
            </a:ln>
          </c:spPr>
          <c:marker>
            <c:symbol val="x"/>
            <c:size val="5"/>
            <c:spPr>
              <a:noFill/>
              <a:ln>
                <a:solidFill>
                  <a:srgbClr val="007C91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2EE-4FF0-9454-CC01BDB0BC47}"/>
              </c:ext>
            </c:extLst>
          </c:dPt>
          <c:dPt>
            <c:idx val="1"/>
            <c:bubble3D val="0"/>
            <c:spPr>
              <a:ln w="22225">
                <a:solidFill>
                  <a:srgbClr val="007C9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2-62EE-4FF0-9454-CC01BDB0BC47}"/>
              </c:ext>
            </c:extLst>
          </c:dPt>
          <c:dPt>
            <c:idx val="2"/>
            <c:bubble3D val="0"/>
            <c:spPr>
              <a:ln w="22225">
                <a:solidFill>
                  <a:srgbClr val="007C9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4-62EE-4FF0-9454-CC01BDB0BC47}"/>
              </c:ext>
            </c:extLst>
          </c:dPt>
          <c:dPt>
            <c:idx val="3"/>
            <c:bubble3D val="0"/>
            <c:spPr>
              <a:ln w="22225">
                <a:solidFill>
                  <a:srgbClr val="007C9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6-62EE-4FF0-9454-CC01BDB0BC47}"/>
              </c:ext>
            </c:extLst>
          </c:dPt>
          <c:dPt>
            <c:idx val="4"/>
            <c:bubble3D val="0"/>
            <c:spPr>
              <a:ln w="22225">
                <a:solidFill>
                  <a:srgbClr val="007C9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62EE-4FF0-9454-CC01BDB0BC47}"/>
              </c:ext>
            </c:extLst>
          </c:dPt>
          <c:dPt>
            <c:idx val="5"/>
            <c:marker>
              <c:spPr>
                <a:noFill/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62EE-4FF0-9454-CC01BDB0BC47}"/>
              </c:ext>
            </c:extLst>
          </c:dPt>
          <c:dPt>
            <c:idx val="6"/>
            <c:marker>
              <c:spPr>
                <a:noFill/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 w="22225" cap="rnd">
                <a:solidFill>
                  <a:srgbClr val="E4004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62EE-4FF0-9454-CC01BDB0BC47}"/>
              </c:ext>
            </c:extLst>
          </c:dPt>
          <c:dPt>
            <c:idx val="7"/>
            <c:marker>
              <c:spPr>
                <a:noFill/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 w="22225" cap="rnd">
                <a:solidFill>
                  <a:srgbClr val="E4004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62EE-4FF0-9454-CC01BDB0BC47}"/>
              </c:ext>
            </c:extLst>
          </c:dPt>
          <c:dPt>
            <c:idx val="8"/>
            <c:marker>
              <c:spPr>
                <a:noFill/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 w="22225" cap="rnd">
                <a:solidFill>
                  <a:srgbClr val="E4004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62EE-4FF0-9454-CC01BDB0BC47}"/>
              </c:ext>
            </c:extLst>
          </c:dPt>
          <c:dPt>
            <c:idx val="9"/>
            <c:marker>
              <c:spPr>
                <a:noFill/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 w="22225" cap="rnd">
                <a:solidFill>
                  <a:srgbClr val="E4004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62EE-4FF0-9454-CC01BDB0BC47}"/>
              </c:ext>
            </c:extLst>
          </c:dPt>
          <c:dPt>
            <c:idx val="10"/>
            <c:marker>
              <c:spPr>
                <a:noFill/>
                <a:ln>
                  <a:solidFill>
                    <a:srgbClr val="00AB8E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62EE-4FF0-9454-CC01BDB0BC47}"/>
              </c:ext>
            </c:extLst>
          </c:dPt>
          <c:dPt>
            <c:idx val="11"/>
            <c:marker>
              <c:spPr>
                <a:noFill/>
                <a:ln>
                  <a:solidFill>
                    <a:srgbClr val="00AB8E"/>
                  </a:solidFill>
                </a:ln>
              </c:spPr>
            </c:marker>
            <c:bubble3D val="0"/>
            <c:spPr>
              <a:ln w="22225" cap="rnd">
                <a:solidFill>
                  <a:srgbClr val="00AB8E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62EE-4FF0-9454-CC01BDB0BC47}"/>
              </c:ext>
            </c:extLst>
          </c:dPt>
          <c:dPt>
            <c:idx val="12"/>
            <c:marker>
              <c:spPr>
                <a:noFill/>
                <a:ln>
                  <a:solidFill>
                    <a:srgbClr val="00AB8E"/>
                  </a:solidFill>
                </a:ln>
              </c:spPr>
            </c:marker>
            <c:bubble3D val="0"/>
            <c:spPr>
              <a:ln w="22225" cap="rnd">
                <a:solidFill>
                  <a:srgbClr val="00AB8E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62EE-4FF0-9454-CC01BDB0BC47}"/>
              </c:ext>
            </c:extLst>
          </c:dPt>
          <c:dPt>
            <c:idx val="13"/>
            <c:marker>
              <c:spPr>
                <a:noFill/>
                <a:ln>
                  <a:solidFill>
                    <a:srgbClr val="00AB8E"/>
                  </a:solidFill>
                </a:ln>
              </c:spPr>
            </c:marker>
            <c:bubble3D val="0"/>
            <c:spPr>
              <a:ln w="22225" cap="rnd">
                <a:solidFill>
                  <a:srgbClr val="00AB8E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62EE-4FF0-9454-CC01BDB0BC47}"/>
              </c:ext>
            </c:extLst>
          </c:dPt>
          <c:dPt>
            <c:idx val="14"/>
            <c:marker>
              <c:spPr>
                <a:noFill/>
                <a:ln>
                  <a:solidFill>
                    <a:srgbClr val="00AB8E"/>
                  </a:solidFill>
                </a:ln>
              </c:spPr>
            </c:marker>
            <c:bubble3D val="0"/>
            <c:spPr>
              <a:ln w="22225" cap="rnd">
                <a:solidFill>
                  <a:srgbClr val="00AB8E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62EE-4FF0-9454-CC01BDB0BC47}"/>
              </c:ext>
            </c:extLst>
          </c:dPt>
          <c:dPt>
            <c:idx val="15"/>
            <c:marker>
              <c:spPr>
                <a:noFill/>
                <a:ln>
                  <a:solidFill>
                    <a:srgbClr val="84BD00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62EE-4FF0-9454-CC01BDB0BC47}"/>
              </c:ext>
            </c:extLst>
          </c:dPt>
          <c:dPt>
            <c:idx val="16"/>
            <c:marker>
              <c:spPr>
                <a:noFill/>
                <a:ln>
                  <a:solidFill>
                    <a:srgbClr val="84BD00"/>
                  </a:solidFill>
                </a:ln>
              </c:spPr>
            </c:marker>
            <c:bubble3D val="0"/>
            <c:spPr>
              <a:ln w="22225" cap="rnd">
                <a:solidFill>
                  <a:srgbClr val="84BD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62EE-4FF0-9454-CC01BDB0BC47}"/>
              </c:ext>
            </c:extLst>
          </c:dPt>
          <c:dPt>
            <c:idx val="17"/>
            <c:marker>
              <c:spPr>
                <a:noFill/>
                <a:ln>
                  <a:solidFill>
                    <a:srgbClr val="84BD00"/>
                  </a:solidFill>
                </a:ln>
              </c:spPr>
            </c:marker>
            <c:bubble3D val="0"/>
            <c:spPr>
              <a:ln w="22225" cap="rnd">
                <a:solidFill>
                  <a:srgbClr val="84BD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62EE-4FF0-9454-CC01BDB0BC47}"/>
              </c:ext>
            </c:extLst>
          </c:dPt>
          <c:dPt>
            <c:idx val="18"/>
            <c:marker>
              <c:spPr>
                <a:noFill/>
                <a:ln>
                  <a:solidFill>
                    <a:srgbClr val="84BD00"/>
                  </a:solidFill>
                </a:ln>
              </c:spPr>
            </c:marker>
            <c:bubble3D val="0"/>
            <c:spPr>
              <a:ln w="22225" cap="rnd">
                <a:solidFill>
                  <a:srgbClr val="84BD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62EE-4FF0-9454-CC01BDB0BC47}"/>
              </c:ext>
            </c:extLst>
          </c:dPt>
          <c:dPt>
            <c:idx val="19"/>
            <c:marker>
              <c:spPr>
                <a:noFill/>
                <a:ln>
                  <a:solidFill>
                    <a:srgbClr val="84BD00"/>
                  </a:solidFill>
                </a:ln>
              </c:spPr>
            </c:marker>
            <c:bubble3D val="0"/>
            <c:spPr>
              <a:ln w="22225" cap="rnd">
                <a:solidFill>
                  <a:srgbClr val="84BD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62EE-4FF0-9454-CC01BDB0BC47}"/>
              </c:ext>
            </c:extLst>
          </c:dPt>
          <c:dPt>
            <c:idx val="20"/>
            <c:marker>
              <c:spPr>
                <a:noFill/>
                <a:ln>
                  <a:solidFill>
                    <a:srgbClr val="FFB81C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62EE-4FF0-9454-CC01BDB0BC47}"/>
              </c:ext>
            </c:extLst>
          </c:dPt>
          <c:dPt>
            <c:idx val="21"/>
            <c:marker>
              <c:spPr>
                <a:noFill/>
                <a:ln>
                  <a:solidFill>
                    <a:srgbClr val="FFB81C"/>
                  </a:solidFill>
                </a:ln>
              </c:spPr>
            </c:marker>
            <c:bubble3D val="0"/>
            <c:spPr>
              <a:ln w="22225" cap="rnd">
                <a:solidFill>
                  <a:srgbClr val="FFB81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A-62EE-4FF0-9454-CC01BDB0BC47}"/>
              </c:ext>
            </c:extLst>
          </c:dPt>
          <c:dPt>
            <c:idx val="22"/>
            <c:marker>
              <c:spPr>
                <a:noFill/>
                <a:ln>
                  <a:solidFill>
                    <a:srgbClr val="FFB81C"/>
                  </a:solidFill>
                </a:ln>
              </c:spPr>
            </c:marker>
            <c:bubble3D val="0"/>
            <c:spPr>
              <a:ln w="22225" cap="rnd">
                <a:solidFill>
                  <a:srgbClr val="FFB81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C-62EE-4FF0-9454-CC01BDB0BC47}"/>
              </c:ext>
            </c:extLst>
          </c:dPt>
          <c:dPt>
            <c:idx val="23"/>
            <c:marker>
              <c:spPr>
                <a:noFill/>
                <a:ln>
                  <a:solidFill>
                    <a:srgbClr val="FFB81C"/>
                  </a:solidFill>
                </a:ln>
              </c:spPr>
            </c:marker>
            <c:bubble3D val="0"/>
            <c:spPr>
              <a:ln w="22225" cap="rnd">
                <a:solidFill>
                  <a:srgbClr val="FFB81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E-62EE-4FF0-9454-CC01BDB0BC47}"/>
              </c:ext>
            </c:extLst>
          </c:dPt>
          <c:dPt>
            <c:idx val="24"/>
            <c:marker>
              <c:spPr>
                <a:noFill/>
                <a:ln>
                  <a:solidFill>
                    <a:srgbClr val="FFB81C"/>
                  </a:solidFill>
                </a:ln>
              </c:spPr>
            </c:marker>
            <c:bubble3D val="0"/>
            <c:spPr>
              <a:ln w="22225" cap="rnd">
                <a:solidFill>
                  <a:srgbClr val="FFB81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0-62EE-4FF0-9454-CC01BDB0BC47}"/>
              </c:ext>
            </c:extLst>
          </c:dPt>
          <c:dPt>
            <c:idx val="25"/>
            <c:marker>
              <c:spPr>
                <a:noFill/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2-62EE-4FF0-9454-CC01BDB0BC47}"/>
              </c:ext>
            </c:extLst>
          </c:dPt>
          <c:dPt>
            <c:idx val="26"/>
            <c:marker>
              <c:spPr>
                <a:noFill/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 w="22225" cap="rnd">
                <a:solidFill>
                  <a:srgbClr val="003B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4-62EE-4FF0-9454-CC01BDB0BC47}"/>
              </c:ext>
            </c:extLst>
          </c:dPt>
          <c:dPt>
            <c:idx val="27"/>
            <c:marker>
              <c:spPr>
                <a:noFill/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 w="22225" cap="rnd">
                <a:solidFill>
                  <a:srgbClr val="003B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6-62EE-4FF0-9454-CC01BDB0BC47}"/>
              </c:ext>
            </c:extLst>
          </c:dPt>
          <c:dPt>
            <c:idx val="28"/>
            <c:marker>
              <c:spPr>
                <a:noFill/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 w="22225" cap="rnd">
                <a:solidFill>
                  <a:srgbClr val="003B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8-62EE-4FF0-9454-CC01BDB0BC47}"/>
              </c:ext>
            </c:extLst>
          </c:dPt>
          <c:dPt>
            <c:idx val="29"/>
            <c:marker>
              <c:spPr>
                <a:noFill/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 w="22225" cap="rnd">
                <a:solidFill>
                  <a:srgbClr val="003B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A-62EE-4FF0-9454-CC01BDB0BC47}"/>
              </c:ext>
            </c:extLst>
          </c:dPt>
          <c:dPt>
            <c:idx val="30"/>
            <c:marker>
              <c:spPr>
                <a:noFill/>
                <a:ln>
                  <a:solidFill>
                    <a:srgbClr val="FF7F32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C-62EE-4FF0-9454-CC01BDB0BC47}"/>
              </c:ext>
            </c:extLst>
          </c:dPt>
          <c:dPt>
            <c:idx val="31"/>
            <c:marker>
              <c:spPr>
                <a:noFill/>
                <a:ln>
                  <a:solidFill>
                    <a:srgbClr val="FF7F32"/>
                  </a:solidFill>
                </a:ln>
              </c:spPr>
            </c:marker>
            <c:bubble3D val="0"/>
            <c:spPr>
              <a:ln w="22225" cap="rnd">
                <a:solidFill>
                  <a:srgbClr val="FF7F3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E-62EE-4FF0-9454-CC01BDB0BC47}"/>
              </c:ext>
            </c:extLst>
          </c:dPt>
          <c:dPt>
            <c:idx val="32"/>
            <c:marker>
              <c:spPr>
                <a:noFill/>
                <a:ln>
                  <a:solidFill>
                    <a:srgbClr val="FF7F32"/>
                  </a:solidFill>
                </a:ln>
              </c:spPr>
            </c:marker>
            <c:bubble3D val="0"/>
            <c:spPr>
              <a:ln w="22225" cap="rnd">
                <a:solidFill>
                  <a:srgbClr val="FF7F3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0-62EE-4FF0-9454-CC01BDB0BC47}"/>
              </c:ext>
            </c:extLst>
          </c:dPt>
          <c:dPt>
            <c:idx val="33"/>
            <c:marker>
              <c:spPr>
                <a:noFill/>
                <a:ln>
                  <a:solidFill>
                    <a:srgbClr val="FF7F32"/>
                  </a:solidFill>
                </a:ln>
              </c:spPr>
            </c:marker>
            <c:bubble3D val="0"/>
            <c:spPr>
              <a:ln w="22225" cap="rnd">
                <a:solidFill>
                  <a:srgbClr val="FF7F3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2-62EE-4FF0-9454-CC01BDB0BC47}"/>
              </c:ext>
            </c:extLst>
          </c:dPt>
          <c:dPt>
            <c:idx val="34"/>
            <c:marker>
              <c:spPr>
                <a:noFill/>
                <a:ln>
                  <a:solidFill>
                    <a:srgbClr val="FF7F32"/>
                  </a:solidFill>
                </a:ln>
              </c:spPr>
            </c:marker>
            <c:bubble3D val="0"/>
            <c:spPr>
              <a:ln w="22225" cap="rnd">
                <a:solidFill>
                  <a:srgbClr val="FF7F3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4-62EE-4FF0-9454-CC01BDB0BC47}"/>
              </c:ext>
            </c:extLst>
          </c:dPt>
          <c:dPt>
            <c:idx val="35"/>
            <c:marker>
              <c:spPr>
                <a:noFill/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6-62EE-4FF0-9454-CC01BDB0BC47}"/>
              </c:ext>
            </c:extLst>
          </c:dPt>
          <c:dPt>
            <c:idx val="36"/>
            <c:marker>
              <c:spPr>
                <a:noFill/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 w="22225" cap="rnd">
                <a:solidFill>
                  <a:srgbClr val="00A5DF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8-62EE-4FF0-9454-CC01BDB0BC47}"/>
              </c:ext>
            </c:extLst>
          </c:dPt>
          <c:dPt>
            <c:idx val="37"/>
            <c:marker>
              <c:spPr>
                <a:noFill/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 w="22225" cap="rnd">
                <a:solidFill>
                  <a:srgbClr val="00A5DF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A-62EE-4FF0-9454-CC01BDB0BC47}"/>
              </c:ext>
            </c:extLst>
          </c:dPt>
          <c:dPt>
            <c:idx val="38"/>
            <c:marker>
              <c:spPr>
                <a:noFill/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 w="22225" cap="rnd">
                <a:solidFill>
                  <a:srgbClr val="00A5DF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C-62EE-4FF0-9454-CC01BDB0BC47}"/>
              </c:ext>
            </c:extLst>
          </c:dPt>
          <c:dPt>
            <c:idx val="39"/>
            <c:marker>
              <c:spPr>
                <a:noFill/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 w="22225" cap="rnd">
                <a:solidFill>
                  <a:srgbClr val="00A5DF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E-62EE-4FF0-9454-CC01BDB0BC47}"/>
              </c:ext>
            </c:extLst>
          </c:dPt>
          <c:dPt>
            <c:idx val="40"/>
            <c:marker>
              <c:spPr>
                <a:noFill/>
                <a:ln>
                  <a:solidFill>
                    <a:srgbClr val="582C83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0-62EE-4FF0-9454-CC01BDB0BC47}"/>
              </c:ext>
            </c:extLst>
          </c:dPt>
          <c:dPt>
            <c:idx val="41"/>
            <c:marker>
              <c:spPr>
                <a:noFill/>
                <a:ln>
                  <a:solidFill>
                    <a:srgbClr val="582C83"/>
                  </a:solidFill>
                </a:ln>
              </c:spPr>
            </c:marker>
            <c:bubble3D val="0"/>
            <c:spPr>
              <a:ln w="22225" cap="rnd">
                <a:solidFill>
                  <a:srgbClr val="582C8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2-62EE-4FF0-9454-CC01BDB0BC47}"/>
              </c:ext>
            </c:extLst>
          </c:dPt>
          <c:dPt>
            <c:idx val="42"/>
            <c:marker>
              <c:spPr>
                <a:noFill/>
                <a:ln>
                  <a:solidFill>
                    <a:srgbClr val="582C83"/>
                  </a:solidFill>
                </a:ln>
              </c:spPr>
            </c:marker>
            <c:bubble3D val="0"/>
            <c:spPr>
              <a:ln w="22225" cap="rnd">
                <a:solidFill>
                  <a:srgbClr val="582C8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4-62EE-4FF0-9454-CC01BDB0BC47}"/>
              </c:ext>
            </c:extLst>
          </c:dPt>
          <c:dPt>
            <c:idx val="43"/>
            <c:marker>
              <c:spPr>
                <a:noFill/>
                <a:ln>
                  <a:solidFill>
                    <a:srgbClr val="582C83"/>
                  </a:solidFill>
                </a:ln>
              </c:spPr>
            </c:marker>
            <c:bubble3D val="0"/>
            <c:spPr>
              <a:ln w="22225" cap="rnd">
                <a:solidFill>
                  <a:srgbClr val="582C8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6-62EE-4FF0-9454-CC01BDB0BC47}"/>
              </c:ext>
            </c:extLst>
          </c:dPt>
          <c:dPt>
            <c:idx val="44"/>
            <c:marker>
              <c:spPr>
                <a:noFill/>
                <a:ln>
                  <a:solidFill>
                    <a:srgbClr val="582C83"/>
                  </a:solidFill>
                </a:ln>
              </c:spPr>
            </c:marker>
            <c:bubble3D val="0"/>
            <c:spPr>
              <a:ln w="22225" cap="rnd">
                <a:solidFill>
                  <a:srgbClr val="582C8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8-62EE-4FF0-9454-CC01BDB0BC47}"/>
              </c:ext>
            </c:extLst>
          </c:dPt>
          <c:cat>
            <c:multiLvlStrRef>
              <c:f>'D.4.3.BreakdownPHEC'!$A$17:$B$61</c:f>
              <c:multiLvlStrCache>
                <c:ptCount val="45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</c:lvl>
                <c:lvl>
                  <c:pt idx="0">
                    <c:v>North East</c:v>
                  </c:pt>
                  <c:pt idx="5">
                    <c:v>North West</c:v>
                  </c:pt>
                  <c:pt idx="10">
                    <c:v>Yorkshire and Humber</c:v>
                  </c:pt>
                  <c:pt idx="15">
                    <c:v>East Midlands</c:v>
                  </c:pt>
                  <c:pt idx="20">
                    <c:v>West Midlands</c:v>
                  </c:pt>
                  <c:pt idx="25">
                    <c:v>East of England</c:v>
                  </c:pt>
                  <c:pt idx="30">
                    <c:v>London</c:v>
                  </c:pt>
                  <c:pt idx="35">
                    <c:v>South East</c:v>
                  </c:pt>
                  <c:pt idx="40">
                    <c:v>South West</c:v>
                  </c:pt>
                </c:lvl>
              </c:multiLvlStrCache>
            </c:multiLvlStrRef>
          </c:cat>
          <c:val>
            <c:numRef>
              <c:f>'D.4.3.BreakdownPHEC'!$F$17:$F$61</c:f>
              <c:numCache>
                <c:formatCode>0.00</c:formatCode>
                <c:ptCount val="45"/>
                <c:pt idx="0">
                  <c:v>17.831558227539063</c:v>
                </c:pt>
                <c:pt idx="1">
                  <c:v>17.223934173583984</c:v>
                </c:pt>
                <c:pt idx="2">
                  <c:v>16.478395462036133</c:v>
                </c:pt>
                <c:pt idx="3">
                  <c:v>15.812893867492676</c:v>
                </c:pt>
                <c:pt idx="4">
                  <c:v>14.689762115478516</c:v>
                </c:pt>
                <c:pt idx="5">
                  <c:v>16.788782119750977</c:v>
                </c:pt>
                <c:pt idx="6">
                  <c:v>16.060392379760742</c:v>
                </c:pt>
                <c:pt idx="7">
                  <c:v>15.557600975036621</c:v>
                </c:pt>
                <c:pt idx="8">
                  <c:v>15.174338340759277</c:v>
                </c:pt>
                <c:pt idx="9">
                  <c:v>13.569191932678223</c:v>
                </c:pt>
                <c:pt idx="10">
                  <c:v>15.596536636352539</c:v>
                </c:pt>
                <c:pt idx="11">
                  <c:v>15.140376091003418</c:v>
                </c:pt>
                <c:pt idx="12">
                  <c:v>14.483936309814453</c:v>
                </c:pt>
                <c:pt idx="13">
                  <c:v>14.218490600585938</c:v>
                </c:pt>
                <c:pt idx="14">
                  <c:v>12.656840324401855</c:v>
                </c:pt>
                <c:pt idx="15">
                  <c:v>14.616434097290039</c:v>
                </c:pt>
                <c:pt idx="16">
                  <c:v>14.37541675567627</c:v>
                </c:pt>
                <c:pt idx="17">
                  <c:v>13.847720146179199</c:v>
                </c:pt>
                <c:pt idx="18">
                  <c:v>13.621071815490723</c:v>
                </c:pt>
                <c:pt idx="19">
                  <c:v>12.229220390319824</c:v>
                </c:pt>
                <c:pt idx="20">
                  <c:v>15.218216896057129</c:v>
                </c:pt>
                <c:pt idx="21">
                  <c:v>14.772375106811523</c:v>
                </c:pt>
                <c:pt idx="22">
                  <c:v>14.219561576843262</c:v>
                </c:pt>
                <c:pt idx="23">
                  <c:v>14.098390579223633</c:v>
                </c:pt>
                <c:pt idx="24">
                  <c:v>12.532831192016602</c:v>
                </c:pt>
                <c:pt idx="25">
                  <c:v>15.64214038848877</c:v>
                </c:pt>
                <c:pt idx="26">
                  <c:v>15.264400482177734</c:v>
                </c:pt>
                <c:pt idx="27">
                  <c:v>14.391838073730469</c:v>
                </c:pt>
                <c:pt idx="28">
                  <c:v>13.925085067749023</c:v>
                </c:pt>
                <c:pt idx="29">
                  <c:v>12.512744903564453</c:v>
                </c:pt>
                <c:pt idx="30">
                  <c:v>11.788966178894043</c:v>
                </c:pt>
                <c:pt idx="31">
                  <c:v>11.393404960632324</c:v>
                </c:pt>
                <c:pt idx="32">
                  <c:v>10.780678749084473</c:v>
                </c:pt>
                <c:pt idx="33">
                  <c:v>10.684012413024902</c:v>
                </c:pt>
                <c:pt idx="34">
                  <c:v>9.4832391738891602</c:v>
                </c:pt>
                <c:pt idx="35">
                  <c:v>15.010176658630371</c:v>
                </c:pt>
                <c:pt idx="36">
                  <c:v>14.566131591796875</c:v>
                </c:pt>
                <c:pt idx="37">
                  <c:v>13.876377105712891</c:v>
                </c:pt>
                <c:pt idx="38">
                  <c:v>13.456231117248535</c:v>
                </c:pt>
                <c:pt idx="39">
                  <c:v>12.142607688903809</c:v>
                </c:pt>
                <c:pt idx="40">
                  <c:v>15.062690734863281</c:v>
                </c:pt>
                <c:pt idx="41">
                  <c:v>14.657971382141113</c:v>
                </c:pt>
                <c:pt idx="42">
                  <c:v>14.351438522338867</c:v>
                </c:pt>
                <c:pt idx="43">
                  <c:v>13.906837463378906</c:v>
                </c:pt>
                <c:pt idx="44">
                  <c:v>12.656532287597656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9-62EE-4FF0-9454-CC01BDB0BC47}"/>
            </c:ext>
          </c:extLst>
        </c:ser>
        <c:ser>
          <c:idx val="1"/>
          <c:order val="1"/>
          <c:tx>
            <c:strRef>
              <c:f>'D.4.3.BreakdownPHEC'!$H$16</c:f>
              <c:strCache>
                <c:ptCount val="1"/>
                <c:pt idx="0">
                  <c:v>Secondary DID</c:v>
                </c:pt>
              </c:strCache>
            </c:strRef>
          </c:tx>
          <c:spPr>
            <a:ln w="22225" cap="rnd">
              <a:solidFill>
                <a:srgbClr val="007C91"/>
              </a:solidFill>
              <a:prstDash val="sysDot"/>
              <a:round/>
            </a:ln>
            <a:effectLst/>
          </c:spPr>
          <c:marker>
            <c:symbol val="triangle"/>
            <c:size val="5"/>
            <c:spPr>
              <a:solidFill>
                <a:srgbClr val="007C91"/>
              </a:solidFill>
              <a:ln>
                <a:solidFill>
                  <a:srgbClr val="007C91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5A-62EE-4FF0-9454-CC01BDB0BC4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62EE-4FF0-9454-CC01BDB0BC4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5C-62EE-4FF0-9454-CC01BDB0BC4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5D-62EE-4FF0-9454-CC01BDB0BC4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5E-62EE-4FF0-9454-CC01BDB0BC47}"/>
              </c:ext>
            </c:extLst>
          </c:dPt>
          <c:dPt>
            <c:idx val="5"/>
            <c:marker>
              <c:spPr>
                <a:solidFill>
                  <a:srgbClr val="E40046"/>
                </a:solidFill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0-62EE-4FF0-9454-CC01BDB0BC47}"/>
              </c:ext>
            </c:extLst>
          </c:dPt>
          <c:dPt>
            <c:idx val="6"/>
            <c:marker>
              <c:spPr>
                <a:solidFill>
                  <a:srgbClr val="E40046"/>
                </a:solidFill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 w="22225" cap="rnd">
                <a:solidFill>
                  <a:srgbClr val="E4004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2-62EE-4FF0-9454-CC01BDB0BC47}"/>
              </c:ext>
            </c:extLst>
          </c:dPt>
          <c:dPt>
            <c:idx val="7"/>
            <c:marker>
              <c:spPr>
                <a:solidFill>
                  <a:srgbClr val="E40046"/>
                </a:solidFill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 w="22225" cap="rnd">
                <a:solidFill>
                  <a:srgbClr val="E4004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4-62EE-4FF0-9454-CC01BDB0BC47}"/>
              </c:ext>
            </c:extLst>
          </c:dPt>
          <c:dPt>
            <c:idx val="8"/>
            <c:marker>
              <c:spPr>
                <a:solidFill>
                  <a:srgbClr val="E40046"/>
                </a:solidFill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 w="22225" cap="rnd">
                <a:solidFill>
                  <a:srgbClr val="E4004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6-62EE-4FF0-9454-CC01BDB0BC47}"/>
              </c:ext>
            </c:extLst>
          </c:dPt>
          <c:dPt>
            <c:idx val="9"/>
            <c:marker>
              <c:spPr>
                <a:solidFill>
                  <a:srgbClr val="E40046"/>
                </a:solidFill>
                <a:ln>
                  <a:solidFill>
                    <a:srgbClr val="E40046"/>
                  </a:solidFill>
                </a:ln>
              </c:spPr>
            </c:marker>
            <c:bubble3D val="0"/>
            <c:spPr>
              <a:ln w="22225" cap="rnd">
                <a:solidFill>
                  <a:srgbClr val="E4004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8-62EE-4FF0-9454-CC01BDB0BC47}"/>
              </c:ext>
            </c:extLst>
          </c:dPt>
          <c:dPt>
            <c:idx val="10"/>
            <c:marker>
              <c:spPr>
                <a:solidFill>
                  <a:srgbClr val="00AB8E"/>
                </a:solidFill>
                <a:ln>
                  <a:solidFill>
                    <a:srgbClr val="00AB8E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A-62EE-4FF0-9454-CC01BDB0BC47}"/>
              </c:ext>
            </c:extLst>
          </c:dPt>
          <c:dPt>
            <c:idx val="11"/>
            <c:marker>
              <c:spPr>
                <a:solidFill>
                  <a:srgbClr val="00AB8E"/>
                </a:solidFill>
                <a:ln>
                  <a:solidFill>
                    <a:srgbClr val="00AB8E"/>
                  </a:solidFill>
                </a:ln>
              </c:spPr>
            </c:marker>
            <c:bubble3D val="0"/>
            <c:spPr>
              <a:ln w="22225" cap="rnd">
                <a:solidFill>
                  <a:srgbClr val="00AB8E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C-62EE-4FF0-9454-CC01BDB0BC47}"/>
              </c:ext>
            </c:extLst>
          </c:dPt>
          <c:dPt>
            <c:idx val="12"/>
            <c:marker>
              <c:spPr>
                <a:solidFill>
                  <a:srgbClr val="00AB8E"/>
                </a:solidFill>
                <a:ln>
                  <a:solidFill>
                    <a:srgbClr val="00AB8E"/>
                  </a:solidFill>
                </a:ln>
              </c:spPr>
            </c:marker>
            <c:bubble3D val="0"/>
            <c:spPr>
              <a:ln w="22225" cap="rnd">
                <a:solidFill>
                  <a:srgbClr val="00AB8E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E-62EE-4FF0-9454-CC01BDB0BC47}"/>
              </c:ext>
            </c:extLst>
          </c:dPt>
          <c:dPt>
            <c:idx val="13"/>
            <c:marker>
              <c:spPr>
                <a:solidFill>
                  <a:srgbClr val="00AB8E"/>
                </a:solidFill>
                <a:ln>
                  <a:solidFill>
                    <a:srgbClr val="00AB8E"/>
                  </a:solidFill>
                </a:ln>
              </c:spPr>
            </c:marker>
            <c:bubble3D val="0"/>
            <c:spPr>
              <a:ln w="22225" cap="rnd">
                <a:solidFill>
                  <a:srgbClr val="00AB8E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0-62EE-4FF0-9454-CC01BDB0BC47}"/>
              </c:ext>
            </c:extLst>
          </c:dPt>
          <c:dPt>
            <c:idx val="14"/>
            <c:marker>
              <c:spPr>
                <a:solidFill>
                  <a:srgbClr val="00AB8E"/>
                </a:solidFill>
                <a:ln>
                  <a:solidFill>
                    <a:srgbClr val="00AB8E"/>
                  </a:solidFill>
                </a:ln>
              </c:spPr>
            </c:marker>
            <c:bubble3D val="0"/>
            <c:spPr>
              <a:ln w="22225" cap="rnd">
                <a:solidFill>
                  <a:srgbClr val="00AB8E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2-62EE-4FF0-9454-CC01BDB0BC47}"/>
              </c:ext>
            </c:extLst>
          </c:dPt>
          <c:dPt>
            <c:idx val="15"/>
            <c:marker>
              <c:spPr>
                <a:solidFill>
                  <a:srgbClr val="84BD00"/>
                </a:solidFill>
                <a:ln>
                  <a:solidFill>
                    <a:srgbClr val="84BD00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4-62EE-4FF0-9454-CC01BDB0BC47}"/>
              </c:ext>
            </c:extLst>
          </c:dPt>
          <c:dPt>
            <c:idx val="16"/>
            <c:marker>
              <c:spPr>
                <a:solidFill>
                  <a:srgbClr val="84BD00"/>
                </a:solidFill>
                <a:ln>
                  <a:solidFill>
                    <a:srgbClr val="84BD00"/>
                  </a:solidFill>
                </a:ln>
              </c:spPr>
            </c:marker>
            <c:bubble3D val="0"/>
            <c:spPr>
              <a:ln w="22225" cap="rnd">
                <a:solidFill>
                  <a:srgbClr val="84BD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6-62EE-4FF0-9454-CC01BDB0BC47}"/>
              </c:ext>
            </c:extLst>
          </c:dPt>
          <c:dPt>
            <c:idx val="17"/>
            <c:marker>
              <c:spPr>
                <a:solidFill>
                  <a:srgbClr val="84BD00"/>
                </a:solidFill>
                <a:ln>
                  <a:solidFill>
                    <a:srgbClr val="84BD00"/>
                  </a:solidFill>
                </a:ln>
              </c:spPr>
            </c:marker>
            <c:bubble3D val="0"/>
            <c:spPr>
              <a:ln w="22225" cap="rnd">
                <a:solidFill>
                  <a:srgbClr val="84BD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8-62EE-4FF0-9454-CC01BDB0BC47}"/>
              </c:ext>
            </c:extLst>
          </c:dPt>
          <c:dPt>
            <c:idx val="18"/>
            <c:marker>
              <c:spPr>
                <a:solidFill>
                  <a:srgbClr val="84BD00"/>
                </a:solidFill>
                <a:ln>
                  <a:solidFill>
                    <a:srgbClr val="84BD00"/>
                  </a:solidFill>
                </a:ln>
              </c:spPr>
            </c:marker>
            <c:bubble3D val="0"/>
            <c:spPr>
              <a:ln w="22225" cap="rnd">
                <a:solidFill>
                  <a:srgbClr val="84BD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A-62EE-4FF0-9454-CC01BDB0BC47}"/>
              </c:ext>
            </c:extLst>
          </c:dPt>
          <c:dPt>
            <c:idx val="19"/>
            <c:marker>
              <c:spPr>
                <a:solidFill>
                  <a:srgbClr val="84BD00"/>
                </a:solidFill>
                <a:ln>
                  <a:solidFill>
                    <a:srgbClr val="84BD00"/>
                  </a:solidFill>
                </a:ln>
              </c:spPr>
            </c:marker>
            <c:bubble3D val="0"/>
            <c:spPr>
              <a:ln w="22225" cap="rnd">
                <a:solidFill>
                  <a:srgbClr val="84BD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C-62EE-4FF0-9454-CC01BDB0BC47}"/>
              </c:ext>
            </c:extLst>
          </c:dPt>
          <c:dPt>
            <c:idx val="20"/>
            <c:marker>
              <c:spPr>
                <a:solidFill>
                  <a:srgbClr val="FFB81C"/>
                </a:solidFill>
                <a:ln>
                  <a:solidFill>
                    <a:srgbClr val="FFB81C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E-62EE-4FF0-9454-CC01BDB0BC47}"/>
              </c:ext>
            </c:extLst>
          </c:dPt>
          <c:dPt>
            <c:idx val="21"/>
            <c:marker>
              <c:spPr>
                <a:solidFill>
                  <a:srgbClr val="FFB81C"/>
                </a:solidFill>
                <a:ln>
                  <a:solidFill>
                    <a:srgbClr val="FFB81C"/>
                  </a:solidFill>
                </a:ln>
              </c:spPr>
            </c:marker>
            <c:bubble3D val="0"/>
            <c:spPr>
              <a:ln w="22225" cap="rnd">
                <a:solidFill>
                  <a:srgbClr val="FFB81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0-62EE-4FF0-9454-CC01BDB0BC47}"/>
              </c:ext>
            </c:extLst>
          </c:dPt>
          <c:dPt>
            <c:idx val="22"/>
            <c:marker>
              <c:spPr>
                <a:solidFill>
                  <a:srgbClr val="FFB81C"/>
                </a:solidFill>
                <a:ln>
                  <a:solidFill>
                    <a:srgbClr val="FFB81C"/>
                  </a:solidFill>
                </a:ln>
              </c:spPr>
            </c:marker>
            <c:bubble3D val="0"/>
            <c:spPr>
              <a:ln w="22225" cap="rnd">
                <a:solidFill>
                  <a:srgbClr val="FFB81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2-62EE-4FF0-9454-CC01BDB0BC47}"/>
              </c:ext>
            </c:extLst>
          </c:dPt>
          <c:dPt>
            <c:idx val="23"/>
            <c:marker>
              <c:spPr>
                <a:solidFill>
                  <a:srgbClr val="FFB81C"/>
                </a:solidFill>
                <a:ln>
                  <a:solidFill>
                    <a:srgbClr val="FFB81C"/>
                  </a:solidFill>
                </a:ln>
              </c:spPr>
            </c:marker>
            <c:bubble3D val="0"/>
            <c:spPr>
              <a:ln w="22225" cap="rnd">
                <a:solidFill>
                  <a:srgbClr val="FFB81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4-62EE-4FF0-9454-CC01BDB0BC47}"/>
              </c:ext>
            </c:extLst>
          </c:dPt>
          <c:dPt>
            <c:idx val="24"/>
            <c:marker>
              <c:spPr>
                <a:solidFill>
                  <a:srgbClr val="FFB81C"/>
                </a:solidFill>
                <a:ln>
                  <a:solidFill>
                    <a:srgbClr val="FFB81C"/>
                  </a:solidFill>
                </a:ln>
              </c:spPr>
            </c:marker>
            <c:bubble3D val="0"/>
            <c:spPr>
              <a:ln w="22225" cap="rnd">
                <a:solidFill>
                  <a:srgbClr val="FFB81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6-62EE-4FF0-9454-CC01BDB0BC47}"/>
              </c:ext>
            </c:extLst>
          </c:dPt>
          <c:dPt>
            <c:idx val="25"/>
            <c:marker>
              <c:spPr>
                <a:solidFill>
                  <a:srgbClr val="003B5C"/>
                </a:solidFill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8-62EE-4FF0-9454-CC01BDB0BC47}"/>
              </c:ext>
            </c:extLst>
          </c:dPt>
          <c:dPt>
            <c:idx val="26"/>
            <c:marker>
              <c:spPr>
                <a:solidFill>
                  <a:srgbClr val="003B5C"/>
                </a:solidFill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 w="22225" cap="rnd">
                <a:solidFill>
                  <a:srgbClr val="003B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A-62EE-4FF0-9454-CC01BDB0BC47}"/>
              </c:ext>
            </c:extLst>
          </c:dPt>
          <c:dPt>
            <c:idx val="27"/>
            <c:marker>
              <c:spPr>
                <a:solidFill>
                  <a:srgbClr val="003B5C"/>
                </a:solidFill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 w="22225" cap="rnd">
                <a:solidFill>
                  <a:srgbClr val="003B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C-62EE-4FF0-9454-CC01BDB0BC47}"/>
              </c:ext>
            </c:extLst>
          </c:dPt>
          <c:dPt>
            <c:idx val="28"/>
            <c:marker>
              <c:spPr>
                <a:solidFill>
                  <a:srgbClr val="003B5C"/>
                </a:solidFill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 w="22225" cap="rnd">
                <a:solidFill>
                  <a:srgbClr val="003B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E-62EE-4FF0-9454-CC01BDB0BC47}"/>
              </c:ext>
            </c:extLst>
          </c:dPt>
          <c:dPt>
            <c:idx val="29"/>
            <c:marker>
              <c:spPr>
                <a:solidFill>
                  <a:srgbClr val="003B5C"/>
                </a:solidFill>
                <a:ln>
                  <a:solidFill>
                    <a:srgbClr val="003B5C"/>
                  </a:solidFill>
                </a:ln>
              </c:spPr>
            </c:marker>
            <c:bubble3D val="0"/>
            <c:spPr>
              <a:ln w="22225" cap="rnd">
                <a:solidFill>
                  <a:srgbClr val="003B5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0-62EE-4FF0-9454-CC01BDB0BC47}"/>
              </c:ext>
            </c:extLst>
          </c:dPt>
          <c:dPt>
            <c:idx val="30"/>
            <c:marker>
              <c:spPr>
                <a:solidFill>
                  <a:srgbClr val="FF7F32"/>
                </a:solidFill>
                <a:ln>
                  <a:solidFill>
                    <a:srgbClr val="FF7F32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2-62EE-4FF0-9454-CC01BDB0BC47}"/>
              </c:ext>
            </c:extLst>
          </c:dPt>
          <c:dPt>
            <c:idx val="31"/>
            <c:marker>
              <c:spPr>
                <a:solidFill>
                  <a:srgbClr val="FF7F32"/>
                </a:solidFill>
                <a:ln>
                  <a:solidFill>
                    <a:srgbClr val="FF7F32"/>
                  </a:solidFill>
                </a:ln>
              </c:spPr>
            </c:marker>
            <c:bubble3D val="0"/>
            <c:spPr>
              <a:ln w="22225" cap="rnd">
                <a:solidFill>
                  <a:srgbClr val="FF7F3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4-62EE-4FF0-9454-CC01BDB0BC47}"/>
              </c:ext>
            </c:extLst>
          </c:dPt>
          <c:dPt>
            <c:idx val="32"/>
            <c:marker>
              <c:spPr>
                <a:solidFill>
                  <a:srgbClr val="FF7F32"/>
                </a:solidFill>
                <a:ln>
                  <a:solidFill>
                    <a:srgbClr val="FF7F32"/>
                  </a:solidFill>
                </a:ln>
              </c:spPr>
            </c:marker>
            <c:bubble3D val="0"/>
            <c:spPr>
              <a:ln w="22225" cap="rnd">
                <a:solidFill>
                  <a:srgbClr val="FF7F3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6-62EE-4FF0-9454-CC01BDB0BC47}"/>
              </c:ext>
            </c:extLst>
          </c:dPt>
          <c:dPt>
            <c:idx val="33"/>
            <c:marker>
              <c:spPr>
                <a:solidFill>
                  <a:srgbClr val="FF7F32"/>
                </a:solidFill>
                <a:ln>
                  <a:solidFill>
                    <a:srgbClr val="FF7F32"/>
                  </a:solidFill>
                </a:ln>
              </c:spPr>
            </c:marker>
            <c:bubble3D val="0"/>
            <c:spPr>
              <a:ln w="22225" cap="rnd">
                <a:solidFill>
                  <a:srgbClr val="FF7F3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8-62EE-4FF0-9454-CC01BDB0BC47}"/>
              </c:ext>
            </c:extLst>
          </c:dPt>
          <c:dPt>
            <c:idx val="34"/>
            <c:marker>
              <c:spPr>
                <a:solidFill>
                  <a:srgbClr val="FF7F32"/>
                </a:solidFill>
                <a:ln>
                  <a:solidFill>
                    <a:srgbClr val="FF7F32"/>
                  </a:solidFill>
                </a:ln>
              </c:spPr>
            </c:marker>
            <c:bubble3D val="0"/>
            <c:spPr>
              <a:ln w="22225" cap="rnd">
                <a:solidFill>
                  <a:srgbClr val="FF7F3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A-62EE-4FF0-9454-CC01BDB0BC47}"/>
              </c:ext>
            </c:extLst>
          </c:dPt>
          <c:dPt>
            <c:idx val="35"/>
            <c:marker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C-62EE-4FF0-9454-CC01BDB0BC47}"/>
              </c:ext>
            </c:extLst>
          </c:dPt>
          <c:dPt>
            <c:idx val="36"/>
            <c:marker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 w="22225" cap="rnd">
                <a:solidFill>
                  <a:srgbClr val="00A5DF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E-62EE-4FF0-9454-CC01BDB0BC47}"/>
              </c:ext>
            </c:extLst>
          </c:dPt>
          <c:dPt>
            <c:idx val="37"/>
            <c:marker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 w="22225" cap="rnd">
                <a:solidFill>
                  <a:srgbClr val="00A5DF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0-62EE-4FF0-9454-CC01BDB0BC47}"/>
              </c:ext>
            </c:extLst>
          </c:dPt>
          <c:dPt>
            <c:idx val="38"/>
            <c:marker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 w="22225" cap="rnd">
                <a:solidFill>
                  <a:srgbClr val="00A5DF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2-62EE-4FF0-9454-CC01BDB0BC47}"/>
              </c:ext>
            </c:extLst>
          </c:dPt>
          <c:dPt>
            <c:idx val="39"/>
            <c:marker>
              <c:spPr>
                <a:solidFill>
                  <a:srgbClr val="00A5DF"/>
                </a:solidFill>
                <a:ln>
                  <a:solidFill>
                    <a:srgbClr val="00A5DF"/>
                  </a:solidFill>
                </a:ln>
              </c:spPr>
            </c:marker>
            <c:bubble3D val="0"/>
            <c:spPr>
              <a:ln w="22225" cap="rnd">
                <a:solidFill>
                  <a:srgbClr val="00A5DF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4-62EE-4FF0-9454-CC01BDB0BC47}"/>
              </c:ext>
            </c:extLst>
          </c:dPt>
          <c:dPt>
            <c:idx val="40"/>
            <c:marker>
              <c:spPr>
                <a:solidFill>
                  <a:srgbClr val="582C83"/>
                </a:solidFill>
                <a:ln>
                  <a:solidFill>
                    <a:srgbClr val="582C83"/>
                  </a:solidFill>
                </a:ln>
              </c:spPr>
            </c:marker>
            <c:bubble3D val="0"/>
            <c:spPr>
              <a:ln w="22225" cap="rnd">
                <a:noFill/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6-62EE-4FF0-9454-CC01BDB0BC47}"/>
              </c:ext>
            </c:extLst>
          </c:dPt>
          <c:dPt>
            <c:idx val="41"/>
            <c:marker>
              <c:spPr>
                <a:solidFill>
                  <a:srgbClr val="582C83"/>
                </a:solidFill>
                <a:ln>
                  <a:solidFill>
                    <a:srgbClr val="582C83"/>
                  </a:solidFill>
                </a:ln>
              </c:spPr>
            </c:marker>
            <c:bubble3D val="0"/>
            <c:spPr>
              <a:ln w="22225" cap="rnd">
                <a:solidFill>
                  <a:srgbClr val="582C8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8-62EE-4FF0-9454-CC01BDB0BC47}"/>
              </c:ext>
            </c:extLst>
          </c:dPt>
          <c:dPt>
            <c:idx val="42"/>
            <c:marker>
              <c:spPr>
                <a:solidFill>
                  <a:srgbClr val="582C83"/>
                </a:solidFill>
                <a:ln>
                  <a:solidFill>
                    <a:srgbClr val="582C83"/>
                  </a:solidFill>
                </a:ln>
              </c:spPr>
            </c:marker>
            <c:bubble3D val="0"/>
            <c:spPr>
              <a:ln w="22225" cap="rnd">
                <a:solidFill>
                  <a:srgbClr val="582C8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A-62EE-4FF0-9454-CC01BDB0BC47}"/>
              </c:ext>
            </c:extLst>
          </c:dPt>
          <c:dPt>
            <c:idx val="43"/>
            <c:marker>
              <c:spPr>
                <a:solidFill>
                  <a:srgbClr val="582C83"/>
                </a:solidFill>
                <a:ln>
                  <a:solidFill>
                    <a:srgbClr val="582C83"/>
                  </a:solidFill>
                </a:ln>
              </c:spPr>
            </c:marker>
            <c:bubble3D val="0"/>
            <c:spPr>
              <a:ln w="22225" cap="rnd">
                <a:solidFill>
                  <a:srgbClr val="582C8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C-62EE-4FF0-9454-CC01BDB0BC47}"/>
              </c:ext>
            </c:extLst>
          </c:dPt>
          <c:dPt>
            <c:idx val="44"/>
            <c:marker>
              <c:spPr>
                <a:solidFill>
                  <a:srgbClr val="582C83"/>
                </a:solidFill>
                <a:ln>
                  <a:solidFill>
                    <a:srgbClr val="582C83"/>
                  </a:solidFill>
                </a:ln>
              </c:spPr>
            </c:marker>
            <c:bubble3D val="0"/>
            <c:spPr>
              <a:ln w="22225" cap="rnd">
                <a:solidFill>
                  <a:srgbClr val="582C8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E-62EE-4FF0-9454-CC01BDB0BC47}"/>
              </c:ext>
            </c:extLst>
          </c:dPt>
          <c:cat>
            <c:multiLvlStrRef>
              <c:f>'D.4.3.BreakdownPHEC'!$A$17:$B$61</c:f>
              <c:multiLvlStrCache>
                <c:ptCount val="45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</c:lvl>
                <c:lvl>
                  <c:pt idx="0">
                    <c:v>North East</c:v>
                  </c:pt>
                  <c:pt idx="5">
                    <c:v>North West</c:v>
                  </c:pt>
                  <c:pt idx="10">
                    <c:v>Yorkshire and Humber</c:v>
                  </c:pt>
                  <c:pt idx="15">
                    <c:v>East Midlands</c:v>
                  </c:pt>
                  <c:pt idx="20">
                    <c:v>West Midlands</c:v>
                  </c:pt>
                  <c:pt idx="25">
                    <c:v>East of England</c:v>
                  </c:pt>
                  <c:pt idx="30">
                    <c:v>London</c:v>
                  </c:pt>
                  <c:pt idx="35">
                    <c:v>South East</c:v>
                  </c:pt>
                  <c:pt idx="40">
                    <c:v>South West</c:v>
                  </c:pt>
                </c:lvl>
              </c:multiLvlStrCache>
            </c:multiLvlStrRef>
          </c:cat>
          <c:val>
            <c:numRef>
              <c:f>'D.4.3.BreakdownPHEC'!$H$17:$H$61</c:f>
              <c:numCache>
                <c:formatCode>0.00</c:formatCode>
                <c:ptCount val="45"/>
                <c:pt idx="0">
                  <c:v>4.1293368339538574</c:v>
                </c:pt>
                <c:pt idx="1">
                  <c:v>3.9668433666229248</c:v>
                </c:pt>
                <c:pt idx="2">
                  <c:v>4.0250740051269531</c:v>
                </c:pt>
                <c:pt idx="3">
                  <c:v>4.1341361999511719</c:v>
                </c:pt>
                <c:pt idx="4">
                  <c:v>3.2839767932891846</c:v>
                </c:pt>
                <c:pt idx="5">
                  <c:v>3.830202579498291</c:v>
                </c:pt>
                <c:pt idx="6">
                  <c:v>4.0347013473510742</c:v>
                </c:pt>
                <c:pt idx="7">
                  <c:v>4.3380694389343262</c:v>
                </c:pt>
                <c:pt idx="8">
                  <c:v>4.4096565246582031</c:v>
                </c:pt>
                <c:pt idx="9">
                  <c:v>3.7175629138946533</c:v>
                </c:pt>
                <c:pt idx="10">
                  <c:v>3.43979811668396</c:v>
                </c:pt>
                <c:pt idx="11">
                  <c:v>3.4686043262481689</c:v>
                </c:pt>
                <c:pt idx="12">
                  <c:v>3.6502635478973389</c:v>
                </c:pt>
                <c:pt idx="13">
                  <c:v>3.8115794658660889</c:v>
                </c:pt>
                <c:pt idx="14">
                  <c:v>3.2044591903686523</c:v>
                </c:pt>
                <c:pt idx="15">
                  <c:v>2.849111795425415</c:v>
                </c:pt>
                <c:pt idx="16">
                  <c:v>2.9638187885284424</c:v>
                </c:pt>
                <c:pt idx="17">
                  <c:v>3.1448988914489746</c:v>
                </c:pt>
                <c:pt idx="18">
                  <c:v>3.2469420433044434</c:v>
                </c:pt>
                <c:pt idx="19">
                  <c:v>2.6821022033691406</c:v>
                </c:pt>
                <c:pt idx="20">
                  <c:v>3.2809460163116455</c:v>
                </c:pt>
                <c:pt idx="21">
                  <c:v>3.3792514801025391</c:v>
                </c:pt>
                <c:pt idx="22">
                  <c:v>3.4674928188323975</c:v>
                </c:pt>
                <c:pt idx="23">
                  <c:v>3.5979156494140625</c:v>
                </c:pt>
                <c:pt idx="24">
                  <c:v>2.9598569869995117</c:v>
                </c:pt>
                <c:pt idx="25">
                  <c:v>2.9661102294921875</c:v>
                </c:pt>
                <c:pt idx="26">
                  <c:v>3.1112873554229736</c:v>
                </c:pt>
                <c:pt idx="27">
                  <c:v>3.1710236072540283</c:v>
                </c:pt>
                <c:pt idx="28">
                  <c:v>3.1996409893035889</c:v>
                </c:pt>
                <c:pt idx="29">
                  <c:v>2.6924777030944824</c:v>
                </c:pt>
                <c:pt idx="30">
                  <c:v>4.945676326751709</c:v>
                </c:pt>
                <c:pt idx="31">
                  <c:v>4.7887787818908691</c:v>
                </c:pt>
                <c:pt idx="32">
                  <c:v>4.8318166732788086</c:v>
                </c:pt>
                <c:pt idx="33">
                  <c:v>4.9671344757080078</c:v>
                </c:pt>
                <c:pt idx="34">
                  <c:v>3.8683862686157227</c:v>
                </c:pt>
                <c:pt idx="35">
                  <c:v>3.1215262413024902</c:v>
                </c:pt>
                <c:pt idx="36">
                  <c:v>3.1328697204589844</c:v>
                </c:pt>
                <c:pt idx="37">
                  <c:v>3.2191779613494873</c:v>
                </c:pt>
                <c:pt idx="38">
                  <c:v>3.3124420642852783</c:v>
                </c:pt>
                <c:pt idx="39">
                  <c:v>2.7151648998260498</c:v>
                </c:pt>
                <c:pt idx="40">
                  <c:v>3.0939195156097412</c:v>
                </c:pt>
                <c:pt idx="41">
                  <c:v>3.1125812530517578</c:v>
                </c:pt>
                <c:pt idx="42">
                  <c:v>3.166618824005127</c:v>
                </c:pt>
                <c:pt idx="43">
                  <c:v>2.8949074745178223</c:v>
                </c:pt>
                <c:pt idx="44">
                  <c:v>2.1394979953765869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F-62EE-4FF0-9454-CC01BDB0BC47}"/>
            </c:ext>
          </c:extLst>
        </c:ser>
        <c:ser>
          <c:idx val="2"/>
          <c:order val="2"/>
          <c:tx>
            <c:strRef>
              <c:f>'D.4.3.BreakdownPHEC'!$C$16</c:f>
              <c:strCache>
                <c:ptCount val="1"/>
                <c:pt idx="0">
                  <c:v>Total DID</c:v>
                </c:pt>
              </c:strCache>
            </c:strRef>
          </c:tx>
          <c:spPr>
            <a:ln w="22225" cap="rnd">
              <a:solidFill>
                <a:srgbClr val="007C9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7C91"/>
              </a:solidFill>
              <a:ln w="9525">
                <a:solidFill>
                  <a:srgbClr val="007C91"/>
                </a:solidFill>
              </a:ln>
              <a:effectLst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B0-62EE-4FF0-9454-CC01BDB0BC47}"/>
              </c:ext>
            </c:extLst>
          </c:dPt>
          <c:dPt>
            <c:idx val="5"/>
            <c:marker>
              <c:spPr>
                <a:solidFill>
                  <a:srgbClr val="E40046"/>
                </a:solidFill>
                <a:ln w="9525">
                  <a:solidFill>
                    <a:srgbClr val="E40046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2-62EE-4FF0-9454-CC01BDB0BC47}"/>
              </c:ext>
            </c:extLst>
          </c:dPt>
          <c:dPt>
            <c:idx val="6"/>
            <c:marker>
              <c:spPr>
                <a:solidFill>
                  <a:srgbClr val="E40046"/>
                </a:solidFill>
                <a:ln w="9525">
                  <a:solidFill>
                    <a:srgbClr val="E4004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E4004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4-62EE-4FF0-9454-CC01BDB0BC47}"/>
              </c:ext>
            </c:extLst>
          </c:dPt>
          <c:dPt>
            <c:idx val="7"/>
            <c:marker>
              <c:spPr>
                <a:solidFill>
                  <a:srgbClr val="E40046"/>
                </a:solidFill>
                <a:ln w="9525">
                  <a:solidFill>
                    <a:srgbClr val="E4004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E4004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6-62EE-4FF0-9454-CC01BDB0BC47}"/>
              </c:ext>
            </c:extLst>
          </c:dPt>
          <c:dPt>
            <c:idx val="8"/>
            <c:marker>
              <c:spPr>
                <a:solidFill>
                  <a:srgbClr val="E40046"/>
                </a:solidFill>
                <a:ln w="9525">
                  <a:solidFill>
                    <a:srgbClr val="E4004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E4004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8-62EE-4FF0-9454-CC01BDB0BC47}"/>
              </c:ext>
            </c:extLst>
          </c:dPt>
          <c:dPt>
            <c:idx val="9"/>
            <c:marker>
              <c:spPr>
                <a:solidFill>
                  <a:srgbClr val="E40046"/>
                </a:solidFill>
                <a:ln w="9525">
                  <a:solidFill>
                    <a:srgbClr val="E40046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E4004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A-62EE-4FF0-9454-CC01BDB0BC47}"/>
              </c:ext>
            </c:extLst>
          </c:dPt>
          <c:dPt>
            <c:idx val="10"/>
            <c:marker>
              <c:spPr>
                <a:solidFill>
                  <a:srgbClr val="00AB8E"/>
                </a:solidFill>
                <a:ln w="9525">
                  <a:solidFill>
                    <a:srgbClr val="00AB8E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C-62EE-4FF0-9454-CC01BDB0BC47}"/>
              </c:ext>
            </c:extLst>
          </c:dPt>
          <c:dPt>
            <c:idx val="11"/>
            <c:marker>
              <c:spPr>
                <a:solidFill>
                  <a:srgbClr val="00AB8E"/>
                </a:solidFill>
                <a:ln w="9525">
                  <a:solidFill>
                    <a:srgbClr val="00AB8E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AB8E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E-62EE-4FF0-9454-CC01BDB0BC47}"/>
              </c:ext>
            </c:extLst>
          </c:dPt>
          <c:dPt>
            <c:idx val="12"/>
            <c:marker>
              <c:spPr>
                <a:solidFill>
                  <a:srgbClr val="00AB8E"/>
                </a:solidFill>
                <a:ln w="9525">
                  <a:solidFill>
                    <a:srgbClr val="00AB8E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AB8E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0-62EE-4FF0-9454-CC01BDB0BC47}"/>
              </c:ext>
            </c:extLst>
          </c:dPt>
          <c:dPt>
            <c:idx val="13"/>
            <c:marker>
              <c:spPr>
                <a:solidFill>
                  <a:srgbClr val="00AB8E"/>
                </a:solidFill>
                <a:ln w="9525">
                  <a:solidFill>
                    <a:srgbClr val="00AB8E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AB8E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2-62EE-4FF0-9454-CC01BDB0BC47}"/>
              </c:ext>
            </c:extLst>
          </c:dPt>
          <c:dPt>
            <c:idx val="14"/>
            <c:marker>
              <c:spPr>
                <a:solidFill>
                  <a:srgbClr val="00AB8E"/>
                </a:solidFill>
                <a:ln w="9525">
                  <a:solidFill>
                    <a:srgbClr val="00AB8E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AB8E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4-62EE-4FF0-9454-CC01BDB0BC47}"/>
              </c:ext>
            </c:extLst>
          </c:dPt>
          <c:dPt>
            <c:idx val="15"/>
            <c:marker>
              <c:spPr>
                <a:solidFill>
                  <a:srgbClr val="84BD00"/>
                </a:solidFill>
                <a:ln w="9525">
                  <a:solidFill>
                    <a:srgbClr val="84BD00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6-62EE-4FF0-9454-CC01BDB0BC47}"/>
              </c:ext>
            </c:extLst>
          </c:dPt>
          <c:dPt>
            <c:idx val="16"/>
            <c:marker>
              <c:spPr>
                <a:solidFill>
                  <a:srgbClr val="84BD00"/>
                </a:solidFill>
                <a:ln w="9525">
                  <a:solidFill>
                    <a:srgbClr val="84BD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84BD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8-62EE-4FF0-9454-CC01BDB0BC47}"/>
              </c:ext>
            </c:extLst>
          </c:dPt>
          <c:dPt>
            <c:idx val="17"/>
            <c:marker>
              <c:spPr>
                <a:solidFill>
                  <a:srgbClr val="84BD00"/>
                </a:solidFill>
                <a:ln w="9525">
                  <a:solidFill>
                    <a:srgbClr val="84BD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84BD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A-62EE-4FF0-9454-CC01BDB0BC47}"/>
              </c:ext>
            </c:extLst>
          </c:dPt>
          <c:dPt>
            <c:idx val="18"/>
            <c:marker>
              <c:spPr>
                <a:solidFill>
                  <a:srgbClr val="84BD00"/>
                </a:solidFill>
                <a:ln w="9525">
                  <a:solidFill>
                    <a:srgbClr val="84BD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84BD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C-62EE-4FF0-9454-CC01BDB0BC47}"/>
              </c:ext>
            </c:extLst>
          </c:dPt>
          <c:dPt>
            <c:idx val="19"/>
            <c:marker>
              <c:spPr>
                <a:solidFill>
                  <a:srgbClr val="84BD00"/>
                </a:solidFill>
                <a:ln w="9525">
                  <a:solidFill>
                    <a:srgbClr val="84BD00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84BD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E-62EE-4FF0-9454-CC01BDB0BC47}"/>
              </c:ext>
            </c:extLst>
          </c:dPt>
          <c:dPt>
            <c:idx val="20"/>
            <c:marker>
              <c:spPr>
                <a:solidFill>
                  <a:srgbClr val="FFB81C"/>
                </a:solidFill>
                <a:ln w="9525">
                  <a:solidFill>
                    <a:srgbClr val="FFB81C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0-62EE-4FF0-9454-CC01BDB0BC47}"/>
              </c:ext>
            </c:extLst>
          </c:dPt>
          <c:dPt>
            <c:idx val="21"/>
            <c:marker>
              <c:spPr>
                <a:solidFill>
                  <a:srgbClr val="FFB81C"/>
                </a:solidFill>
                <a:ln w="9525">
                  <a:solidFill>
                    <a:srgbClr val="FFB81C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B81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2-62EE-4FF0-9454-CC01BDB0BC47}"/>
              </c:ext>
            </c:extLst>
          </c:dPt>
          <c:dPt>
            <c:idx val="22"/>
            <c:marker>
              <c:spPr>
                <a:solidFill>
                  <a:srgbClr val="FFB81C"/>
                </a:solidFill>
                <a:ln w="9525">
                  <a:solidFill>
                    <a:srgbClr val="FFB81C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B81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4-62EE-4FF0-9454-CC01BDB0BC47}"/>
              </c:ext>
            </c:extLst>
          </c:dPt>
          <c:dPt>
            <c:idx val="23"/>
            <c:marker>
              <c:spPr>
                <a:solidFill>
                  <a:srgbClr val="FFB81C"/>
                </a:solidFill>
                <a:ln w="9525">
                  <a:solidFill>
                    <a:srgbClr val="FFB81C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B81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6-62EE-4FF0-9454-CC01BDB0BC47}"/>
              </c:ext>
            </c:extLst>
          </c:dPt>
          <c:dPt>
            <c:idx val="24"/>
            <c:marker>
              <c:spPr>
                <a:solidFill>
                  <a:srgbClr val="FFB81C"/>
                </a:solidFill>
                <a:ln w="9525">
                  <a:solidFill>
                    <a:srgbClr val="FFB81C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B81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8-62EE-4FF0-9454-CC01BDB0BC47}"/>
              </c:ext>
            </c:extLst>
          </c:dPt>
          <c:dPt>
            <c:idx val="25"/>
            <c:marker>
              <c:spPr>
                <a:solidFill>
                  <a:srgbClr val="003B5C"/>
                </a:solidFill>
                <a:ln w="9525">
                  <a:solidFill>
                    <a:srgbClr val="003B5C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A-62EE-4FF0-9454-CC01BDB0BC47}"/>
              </c:ext>
            </c:extLst>
          </c:dPt>
          <c:dPt>
            <c:idx val="26"/>
            <c:marker>
              <c:spPr>
                <a:solidFill>
                  <a:srgbClr val="003B5C"/>
                </a:solidFill>
                <a:ln w="9525">
                  <a:solidFill>
                    <a:srgbClr val="003B5C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3B5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C-62EE-4FF0-9454-CC01BDB0BC47}"/>
              </c:ext>
            </c:extLst>
          </c:dPt>
          <c:dPt>
            <c:idx val="27"/>
            <c:marker>
              <c:spPr>
                <a:solidFill>
                  <a:srgbClr val="003B5C"/>
                </a:solidFill>
                <a:ln w="9525">
                  <a:solidFill>
                    <a:srgbClr val="003B5C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3B5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E-62EE-4FF0-9454-CC01BDB0BC47}"/>
              </c:ext>
            </c:extLst>
          </c:dPt>
          <c:dPt>
            <c:idx val="28"/>
            <c:marker>
              <c:spPr>
                <a:solidFill>
                  <a:srgbClr val="003B5C"/>
                </a:solidFill>
                <a:ln w="9525">
                  <a:solidFill>
                    <a:srgbClr val="003B5C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3B5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0-62EE-4FF0-9454-CC01BDB0BC47}"/>
              </c:ext>
            </c:extLst>
          </c:dPt>
          <c:dPt>
            <c:idx val="29"/>
            <c:marker>
              <c:spPr>
                <a:solidFill>
                  <a:srgbClr val="003B5C"/>
                </a:solidFill>
                <a:ln w="9525">
                  <a:solidFill>
                    <a:srgbClr val="003B5C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3B5C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2-62EE-4FF0-9454-CC01BDB0BC47}"/>
              </c:ext>
            </c:extLst>
          </c:dPt>
          <c:dPt>
            <c:idx val="30"/>
            <c:marker>
              <c:spPr>
                <a:solidFill>
                  <a:srgbClr val="FF7F32"/>
                </a:solidFill>
                <a:ln w="9525">
                  <a:solidFill>
                    <a:srgbClr val="FF7F32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4-62EE-4FF0-9454-CC01BDB0BC47}"/>
              </c:ext>
            </c:extLst>
          </c:dPt>
          <c:dPt>
            <c:idx val="31"/>
            <c:marker>
              <c:spPr>
                <a:solidFill>
                  <a:srgbClr val="FF7F32"/>
                </a:solidFill>
                <a:ln w="9525">
                  <a:solidFill>
                    <a:srgbClr val="FF7F3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7F3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6-62EE-4FF0-9454-CC01BDB0BC47}"/>
              </c:ext>
            </c:extLst>
          </c:dPt>
          <c:dPt>
            <c:idx val="32"/>
            <c:marker>
              <c:spPr>
                <a:solidFill>
                  <a:srgbClr val="FF7F32"/>
                </a:solidFill>
                <a:ln w="9525">
                  <a:solidFill>
                    <a:srgbClr val="FF7F3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7F3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8-62EE-4FF0-9454-CC01BDB0BC47}"/>
              </c:ext>
            </c:extLst>
          </c:dPt>
          <c:dPt>
            <c:idx val="33"/>
            <c:marker>
              <c:spPr>
                <a:solidFill>
                  <a:srgbClr val="FF7F32"/>
                </a:solidFill>
                <a:ln w="9525">
                  <a:solidFill>
                    <a:srgbClr val="FF7F3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7F3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A-62EE-4FF0-9454-CC01BDB0BC47}"/>
              </c:ext>
            </c:extLst>
          </c:dPt>
          <c:dPt>
            <c:idx val="34"/>
            <c:marker>
              <c:spPr>
                <a:solidFill>
                  <a:srgbClr val="FF7F32"/>
                </a:solidFill>
                <a:ln w="9525">
                  <a:solidFill>
                    <a:srgbClr val="FF7F32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FF7F3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C-62EE-4FF0-9454-CC01BDB0BC47}"/>
              </c:ext>
            </c:extLst>
          </c:dPt>
          <c:dPt>
            <c:idx val="35"/>
            <c:marker>
              <c:spPr>
                <a:solidFill>
                  <a:srgbClr val="00A5DF"/>
                </a:solidFill>
                <a:ln w="9525">
                  <a:solidFill>
                    <a:srgbClr val="00A5DF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E-62EE-4FF0-9454-CC01BDB0BC47}"/>
              </c:ext>
            </c:extLst>
          </c:dPt>
          <c:dPt>
            <c:idx val="36"/>
            <c:marker>
              <c:spPr>
                <a:solidFill>
                  <a:srgbClr val="00A5DF"/>
                </a:solidFill>
                <a:ln w="9525">
                  <a:solidFill>
                    <a:srgbClr val="00A5DF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A5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0-62EE-4FF0-9454-CC01BDB0BC47}"/>
              </c:ext>
            </c:extLst>
          </c:dPt>
          <c:dPt>
            <c:idx val="37"/>
            <c:marker>
              <c:spPr>
                <a:solidFill>
                  <a:srgbClr val="00A5DF"/>
                </a:solidFill>
                <a:ln w="9525">
                  <a:solidFill>
                    <a:srgbClr val="00A5DF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A5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2-62EE-4FF0-9454-CC01BDB0BC47}"/>
              </c:ext>
            </c:extLst>
          </c:dPt>
          <c:dPt>
            <c:idx val="38"/>
            <c:marker>
              <c:spPr>
                <a:solidFill>
                  <a:srgbClr val="00A5DF"/>
                </a:solidFill>
                <a:ln w="9525">
                  <a:solidFill>
                    <a:srgbClr val="00A5DF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A5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4-62EE-4FF0-9454-CC01BDB0BC47}"/>
              </c:ext>
            </c:extLst>
          </c:dPt>
          <c:dPt>
            <c:idx val="39"/>
            <c:marker>
              <c:spPr>
                <a:solidFill>
                  <a:srgbClr val="00A5DF"/>
                </a:solidFill>
                <a:ln w="9525">
                  <a:solidFill>
                    <a:srgbClr val="00A5DF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00A5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6-62EE-4FF0-9454-CC01BDB0BC47}"/>
              </c:ext>
            </c:extLst>
          </c:dPt>
          <c:dPt>
            <c:idx val="40"/>
            <c:marker>
              <c:spPr>
                <a:solidFill>
                  <a:srgbClr val="582C83"/>
                </a:solidFill>
                <a:ln w="9525">
                  <a:solidFill>
                    <a:srgbClr val="582C83"/>
                  </a:solidFill>
                </a:ln>
                <a:effectLst/>
              </c:spPr>
            </c:marker>
            <c:bubble3D val="0"/>
            <c:spPr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8-62EE-4FF0-9454-CC01BDB0BC47}"/>
              </c:ext>
            </c:extLst>
          </c:dPt>
          <c:dPt>
            <c:idx val="41"/>
            <c:marker>
              <c:spPr>
                <a:solidFill>
                  <a:srgbClr val="582C83"/>
                </a:solidFill>
                <a:ln w="9525">
                  <a:solidFill>
                    <a:srgbClr val="582C83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582C8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A-62EE-4FF0-9454-CC01BDB0BC47}"/>
              </c:ext>
            </c:extLst>
          </c:dPt>
          <c:dPt>
            <c:idx val="42"/>
            <c:marker>
              <c:spPr>
                <a:solidFill>
                  <a:srgbClr val="582C83"/>
                </a:solidFill>
                <a:ln w="9525">
                  <a:solidFill>
                    <a:srgbClr val="582C83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582C8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C-62EE-4FF0-9454-CC01BDB0BC47}"/>
              </c:ext>
            </c:extLst>
          </c:dPt>
          <c:dPt>
            <c:idx val="43"/>
            <c:marker>
              <c:spPr>
                <a:solidFill>
                  <a:srgbClr val="582C83"/>
                </a:solidFill>
                <a:ln w="9525">
                  <a:solidFill>
                    <a:srgbClr val="582C83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582C8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E-62EE-4FF0-9454-CC01BDB0BC47}"/>
              </c:ext>
            </c:extLst>
          </c:dPt>
          <c:dPt>
            <c:idx val="44"/>
            <c:marker>
              <c:spPr>
                <a:solidFill>
                  <a:srgbClr val="582C83"/>
                </a:solidFill>
                <a:ln w="9525">
                  <a:solidFill>
                    <a:srgbClr val="582C83"/>
                  </a:solidFill>
                </a:ln>
                <a:effectLst/>
              </c:spPr>
            </c:marker>
            <c:bubble3D val="0"/>
            <c:spPr>
              <a:ln w="22225" cap="rnd">
                <a:solidFill>
                  <a:srgbClr val="582C8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0-62EE-4FF0-9454-CC01BDB0BC47}"/>
              </c:ext>
            </c:extLst>
          </c:dPt>
          <c:cat>
            <c:multiLvlStrRef>
              <c:f>'D.4.3.BreakdownPHEC'!$A$17:$B$61</c:f>
              <c:multiLvlStrCache>
                <c:ptCount val="45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2016</c:v>
                  </c:pt>
                  <c:pt idx="6">
                    <c:v>2017</c:v>
                  </c:pt>
                  <c:pt idx="7">
                    <c:v>2018</c:v>
                  </c:pt>
                  <c:pt idx="8">
                    <c:v>2019</c:v>
                  </c:pt>
                  <c:pt idx="9">
                    <c:v>2020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2018</c:v>
                  </c:pt>
                  <c:pt idx="13">
                    <c:v>2019</c:v>
                  </c:pt>
                  <c:pt idx="14">
                    <c:v>2020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  <c:pt idx="18">
                    <c:v>2019</c:v>
                  </c:pt>
                  <c:pt idx="19">
                    <c:v>2020</c:v>
                  </c:pt>
                  <c:pt idx="20">
                    <c:v>2016</c:v>
                  </c:pt>
                  <c:pt idx="21">
                    <c:v>2017</c:v>
                  </c:pt>
                  <c:pt idx="22">
                    <c:v>2018</c:v>
                  </c:pt>
                  <c:pt idx="23">
                    <c:v>2019</c:v>
                  </c:pt>
                  <c:pt idx="24">
                    <c:v>2020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2018</c:v>
                  </c:pt>
                  <c:pt idx="28">
                    <c:v>2019</c:v>
                  </c:pt>
                  <c:pt idx="29">
                    <c:v>2020</c:v>
                  </c:pt>
                  <c:pt idx="30">
                    <c:v>2016</c:v>
                  </c:pt>
                  <c:pt idx="31">
                    <c:v>2017</c:v>
                  </c:pt>
                  <c:pt idx="32">
                    <c:v>2018</c:v>
                  </c:pt>
                  <c:pt idx="33">
                    <c:v>2019</c:v>
                  </c:pt>
                  <c:pt idx="34">
                    <c:v>2020</c:v>
                  </c:pt>
                  <c:pt idx="35">
                    <c:v>2016</c:v>
                  </c:pt>
                  <c:pt idx="36">
                    <c:v>2017</c:v>
                  </c:pt>
                  <c:pt idx="37">
                    <c:v>2018</c:v>
                  </c:pt>
                  <c:pt idx="38">
                    <c:v>2019</c:v>
                  </c:pt>
                  <c:pt idx="39">
                    <c:v>2020</c:v>
                  </c:pt>
                  <c:pt idx="40">
                    <c:v>2016</c:v>
                  </c:pt>
                  <c:pt idx="41">
                    <c:v>2017</c:v>
                  </c:pt>
                  <c:pt idx="42">
                    <c:v>2018</c:v>
                  </c:pt>
                  <c:pt idx="43">
                    <c:v>2019</c:v>
                  </c:pt>
                  <c:pt idx="44">
                    <c:v>2020</c:v>
                  </c:pt>
                </c:lvl>
                <c:lvl>
                  <c:pt idx="0">
                    <c:v>North East</c:v>
                  </c:pt>
                  <c:pt idx="5">
                    <c:v>North West</c:v>
                  </c:pt>
                  <c:pt idx="10">
                    <c:v>Yorkshire and Humber</c:v>
                  </c:pt>
                  <c:pt idx="15">
                    <c:v>East Midlands</c:v>
                  </c:pt>
                  <c:pt idx="20">
                    <c:v>West Midlands</c:v>
                  </c:pt>
                  <c:pt idx="25">
                    <c:v>East of England</c:v>
                  </c:pt>
                  <c:pt idx="30">
                    <c:v>London</c:v>
                  </c:pt>
                  <c:pt idx="35">
                    <c:v>South East</c:v>
                  </c:pt>
                  <c:pt idx="40">
                    <c:v>South West</c:v>
                  </c:pt>
                </c:lvl>
              </c:multiLvlStrCache>
            </c:multiLvlStrRef>
          </c:cat>
          <c:val>
            <c:numRef>
              <c:f>'D.4.3.BreakdownPHEC'!$C$17:$C$61</c:f>
              <c:numCache>
                <c:formatCode>0.00</c:formatCode>
                <c:ptCount val="45"/>
                <c:pt idx="0">
                  <c:v>21.960895538330078</c:v>
                </c:pt>
                <c:pt idx="1">
                  <c:v>21.190778732299805</c:v>
                </c:pt>
                <c:pt idx="2">
                  <c:v>20.503469467163086</c:v>
                </c:pt>
                <c:pt idx="3">
                  <c:v>19.947031021118164</c:v>
                </c:pt>
                <c:pt idx="4">
                  <c:v>17.973739624023438</c:v>
                </c:pt>
                <c:pt idx="5">
                  <c:v>20.618984222412109</c:v>
                </c:pt>
                <c:pt idx="6">
                  <c:v>20.095094680786133</c:v>
                </c:pt>
                <c:pt idx="7">
                  <c:v>19.895669937133789</c:v>
                </c:pt>
                <c:pt idx="8">
                  <c:v>19.583993911743164</c:v>
                </c:pt>
                <c:pt idx="9">
                  <c:v>17.286754608154297</c:v>
                </c:pt>
                <c:pt idx="10">
                  <c:v>19.036334991455078</c:v>
                </c:pt>
                <c:pt idx="11">
                  <c:v>18.608980178833008</c:v>
                </c:pt>
                <c:pt idx="12">
                  <c:v>18.134199142456055</c:v>
                </c:pt>
                <c:pt idx="13">
                  <c:v>18.030069351196289</c:v>
                </c:pt>
                <c:pt idx="14">
                  <c:v>15.861299514770508</c:v>
                </c:pt>
                <c:pt idx="15">
                  <c:v>17.465545654296875</c:v>
                </c:pt>
                <c:pt idx="16">
                  <c:v>17.339235305786133</c:v>
                </c:pt>
                <c:pt idx="17">
                  <c:v>16.992618560791016</c:v>
                </c:pt>
                <c:pt idx="18">
                  <c:v>16.868013381958008</c:v>
                </c:pt>
                <c:pt idx="19">
                  <c:v>14.911322593688965</c:v>
                </c:pt>
                <c:pt idx="20">
                  <c:v>18.499162673950195</c:v>
                </c:pt>
                <c:pt idx="21">
                  <c:v>18.151626586914063</c:v>
                </c:pt>
                <c:pt idx="22">
                  <c:v>17.687055587768555</c:v>
                </c:pt>
                <c:pt idx="23">
                  <c:v>17.696306228637695</c:v>
                </c:pt>
                <c:pt idx="24">
                  <c:v>15.492688179016113</c:v>
                </c:pt>
                <c:pt idx="25">
                  <c:v>18.608251571655273</c:v>
                </c:pt>
                <c:pt idx="26">
                  <c:v>18.375688552856445</c:v>
                </c:pt>
                <c:pt idx="27">
                  <c:v>17.562862396240234</c:v>
                </c:pt>
                <c:pt idx="28">
                  <c:v>17.124725341796875</c:v>
                </c:pt>
                <c:pt idx="29">
                  <c:v>15.205223083496094</c:v>
                </c:pt>
                <c:pt idx="30">
                  <c:v>16.734642028808594</c:v>
                </c:pt>
                <c:pt idx="31">
                  <c:v>16.182184219360352</c:v>
                </c:pt>
                <c:pt idx="32">
                  <c:v>15.612495422363281</c:v>
                </c:pt>
                <c:pt idx="33">
                  <c:v>15.65114688873291</c:v>
                </c:pt>
                <c:pt idx="34">
                  <c:v>13.351625442504883</c:v>
                </c:pt>
                <c:pt idx="35">
                  <c:v>18.131702423095703</c:v>
                </c:pt>
                <c:pt idx="36">
                  <c:v>17.699001312255859</c:v>
                </c:pt>
                <c:pt idx="37">
                  <c:v>17.095554351806641</c:v>
                </c:pt>
                <c:pt idx="38">
                  <c:v>16.768672943115234</c:v>
                </c:pt>
                <c:pt idx="39">
                  <c:v>14.857771873474121</c:v>
                </c:pt>
                <c:pt idx="40">
                  <c:v>18.156610488891602</c:v>
                </c:pt>
                <c:pt idx="41">
                  <c:v>17.770553588867188</c:v>
                </c:pt>
                <c:pt idx="42">
                  <c:v>17.518056869506836</c:v>
                </c:pt>
                <c:pt idx="43">
                  <c:v>16.801746368408203</c:v>
                </c:pt>
                <c:pt idx="44">
                  <c:v>14.796030044555664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101-62EE-4FF0-9454-CC01BDB0B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966320"/>
        <c:axId val="763973864"/>
      </c:lineChart>
      <c:catAx>
        <c:axId val="763966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PHE Centres</a:t>
                </a:r>
              </a:p>
            </c:rich>
          </c:tx>
          <c:layout>
            <c:manualLayout>
              <c:xMode val="edge"/>
              <c:yMode val="edge"/>
              <c:x val="0.48593285008044074"/>
              <c:y val="0.9041814172952442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3973864"/>
        <c:crosses val="autoZero"/>
        <c:auto val="1"/>
        <c:lblAlgn val="ctr"/>
        <c:lblOffset val="100"/>
        <c:noMultiLvlLbl val="0"/>
      </c:catAx>
      <c:valAx>
        <c:axId val="76397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DDDs per 1,000 inhabitants per day</a:t>
                </a:r>
              </a:p>
            </c:rich>
          </c:tx>
          <c:layout>
            <c:manualLayout>
              <c:xMode val="edge"/>
              <c:yMode val="edge"/>
              <c:x val="6.0690838965810527E-3"/>
              <c:y val="0.1197895760276809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39663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599206361040122"/>
          <c:y val="1.4505893019038985E-2"/>
          <c:w val="0.36425384120660165"/>
          <c:h val="6.5577201761837789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  <c:extLst/>
  </c:chart>
  <c:txPr>
    <a:bodyPr/>
    <a:lstStyle/>
    <a:p>
      <a:pPr>
        <a:defRPr/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Total</a:t>
            </a:r>
            <a:r>
              <a:rPr lang="en-GB" baseline="0"/>
              <a:t> items by Zanamivar and Oseltamivir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'D.3 Oseltamivir_Zanamivar_Total'!$B$9</c:f>
              <c:strCache>
                <c:ptCount val="1"/>
                <c:pt idx="0">
                  <c:v>ZANAMIVIR</c:v>
                </c:pt>
              </c:strCache>
            </c:strRef>
          </c:tx>
          <c:spPr>
            <a:pattFill prst="pct80">
              <a:fgClr>
                <a:srgbClr val="00CC99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'D.3 Oseltamivir_Zanamivar_Total'!$C$8:$G$8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'D.3 Oseltamivir_Zanamivar_Total'!$C$9:$G$9</c:f>
              <c:numCache>
                <c:formatCode>0</c:formatCode>
                <c:ptCount val="5"/>
                <c:pt idx="0">
                  <c:v>118</c:v>
                </c:pt>
                <c:pt idx="1">
                  <c:v>64</c:v>
                </c:pt>
                <c:pt idx="2">
                  <c:v>104</c:v>
                </c:pt>
                <c:pt idx="3">
                  <c:v>157</c:v>
                </c:pt>
                <c:pt idx="4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F6-48C6-A159-FA137500C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480112"/>
        <c:axId val="505469944"/>
      </c:barChart>
      <c:lineChart>
        <c:grouping val="standard"/>
        <c:varyColors val="0"/>
        <c:ser>
          <c:idx val="1"/>
          <c:order val="1"/>
          <c:tx>
            <c:strRef>
              <c:f>'D.3 Oseltamivir_Zanamivar_Total'!$B$10</c:f>
              <c:strCache>
                <c:ptCount val="1"/>
                <c:pt idx="0">
                  <c:v>OSELTAMIVIR</c:v>
                </c:pt>
              </c:strCache>
            </c:strRef>
          </c:tx>
          <c:spPr>
            <a:ln w="28575" cap="rnd">
              <a:solidFill>
                <a:srgbClr val="990033"/>
              </a:solidFill>
              <a:round/>
            </a:ln>
            <a:effectLst/>
          </c:spPr>
          <c:marker>
            <c:symbol val="none"/>
          </c:marker>
          <c:cat>
            <c:numRef>
              <c:f>'D.3 Oseltamivir_Zanamivar_Total'!$C$8:$G$8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'D.3 Oseltamivir_Zanamivar_Total'!$C$10:$G$10</c:f>
              <c:numCache>
                <c:formatCode>0</c:formatCode>
                <c:ptCount val="5"/>
                <c:pt idx="0">
                  <c:v>6542</c:v>
                </c:pt>
                <c:pt idx="1">
                  <c:v>16393</c:v>
                </c:pt>
                <c:pt idx="2">
                  <c:v>39356</c:v>
                </c:pt>
                <c:pt idx="3">
                  <c:v>25469</c:v>
                </c:pt>
                <c:pt idx="4">
                  <c:v>7670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F6-48C6-A159-FA137500C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574904"/>
        <c:axId val="505487984"/>
      </c:lineChart>
      <c:catAx>
        <c:axId val="50548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469944"/>
        <c:crosses val="autoZero"/>
        <c:auto val="1"/>
        <c:lblAlgn val="ctr"/>
        <c:lblOffset val="100"/>
        <c:noMultiLvlLbl val="0"/>
      </c:catAx>
      <c:valAx>
        <c:axId val="505469944"/>
        <c:scaling>
          <c:orientation val="minMax"/>
          <c:min val="5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480112"/>
        <c:crosses val="autoZero"/>
        <c:crossBetween val="between"/>
      </c:valAx>
      <c:valAx>
        <c:axId val="505487984"/>
        <c:scaling>
          <c:orientation val="minMax"/>
          <c:min val="1000"/>
        </c:scaling>
        <c:delete val="0"/>
        <c:axPos val="r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574904"/>
        <c:crosses val="max"/>
        <c:crossBetween val="between"/>
      </c:valAx>
      <c:catAx>
        <c:axId val="505574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54879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printSettings>
    <c:headerFooter/>
    <c:pageMargins b="0.75" l="0.7" r="0.7" t="0.75" header="0.3" footer="0.3"/>
    <c:pageSetup/>
  </c:printSettings>
</c:chartSpace>
</file>

<file path=xl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2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2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2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xl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xl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xl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xl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xl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xl/charts/style14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xl/charts/style15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xl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xl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xl/charts/style18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xl/charts/style19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xl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xl/charts/style20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xl/charts/style2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xl/charts/style22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xl/charts/style23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xl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xl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xl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xl/charts/style2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xl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xl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xl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xl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xl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xl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xl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xl/drawings/_rels/drawing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chart" Target="../charts/chart1.xml"/><Relationship Id="rId4" Type="http://schemas.openxmlformats.org/officeDocument/2006/relationships/chart" Target="../charts/chart3.xml"/></Relationships>
</file>

<file path=xl/drawings/_rels/drawing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chart" Target="../charts/chart16.xml"/></Relationships>
</file>

<file path=xl/drawings/_rels/drawing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chart" Target="../charts/chart18.xml"/></Relationships>
</file>

<file path=xl/drawings/_rels/drawing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chart" Target="../charts/chart20.xml"/></Relationships>
</file>

<file path=xl/drawings/_rels/drawing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chart" Target="../charts/chart23.xml"/></Relationships>
</file>

<file path=xl/drawings/_rels/drawing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chart" Target="../charts/chart25.xml"/></Relationships>
</file>

<file path=xl/drawings/_rels/drawing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chart" Target="../charts/chart27.xml"/></Relationships>
</file>

<file path=xl/drawings/_rels/drawing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chart" Target="../charts/chart29.xml"/></Relationships>
</file>

<file path=xl/drawings/_rels/drawing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chart" Target="../charts/chart31.xml"/></Relationships>
</file>

<file path=xl/drawings/_rels/drawing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chart" Target="../charts/chart33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xl/drawings/_rels/drawing19.xml.rels><?xml version="1.0" encoding="UTF-8" standalone="yes"?>
<Relationships xmlns="http://schemas.openxmlformats.org/package/2006/relationships"><Relationship Id="rId1" Type="http://schemas.openxmlformats.org/officeDocument/2006/relationships/chart" Target="../charts/chart38.xml"/></Relationships>
</file>

<file path=xl/drawings/_rels/drawing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chart" Target="../charts/chart39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xl/drawings/_rels/drawing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chart" Target="../charts/chart44.xml"/><Relationship Id="rId4" Type="http://schemas.openxmlformats.org/officeDocument/2006/relationships/chart" Target="../charts/chart47.xml"/></Relationships>
</file>

<file path=xl/drawings/_rels/drawing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chart" Target="../charts/chart48.xml"/><Relationship Id="rId4" Type="http://schemas.openxmlformats.org/officeDocument/2006/relationships/chart" Target="../charts/chart51.xml"/></Relationships>
</file>

<file path=xl/drawings/_rels/drawing23.xml.rels><?xml version="1.0" encoding="UTF-8" standalone="yes"?>
<Relationships xmlns="http://schemas.openxmlformats.org/package/2006/relationships"><Relationship Id="rId1" Type="http://schemas.openxmlformats.org/officeDocument/2006/relationships/chart" Target="../charts/chart52.xml"/></Relationships>
</file>

<file path=xl/drawings/_rels/drawing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chart" Target="../charts/chart53.xml"/></Relationships>
</file>

<file path=xl/drawings/_rels/drawing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chart" Target="../charts/chart55.xml"/></Relationships>
</file>

<file path=xl/drawings/_rels/drawing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chart" Target="../charts/chart58.xml"/></Relationships>
</file>

<file path=xl/drawings/_rels/drawing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chart" Target="../charts/chart60.xml"/></Relationships>
</file>

<file path=xl/drawings/_rels/drawing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chart" Target="../charts/chart62.xml"/></Relationships>
</file>

<file path=xl/drawings/_rels/drawing29.xml.rels><?xml version="1.0" encoding="UTF-8" standalone="yes"?>
<Relationships xmlns="http://schemas.openxmlformats.org/package/2006/relationships"><Relationship Id="rId1" Type="http://schemas.openxmlformats.org/officeDocument/2006/relationships/chart" Target="../charts/chart65.xml"/></Relationships>
</file>

<file path=xl/drawings/_rels/drawing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chart" Target="../charts/chart66.xml"/><Relationship Id="rId5" Type="http://schemas.openxmlformats.org/officeDocument/2006/relationships/chart" Target="../charts/chart69.xml"/><Relationship Id="rId4" Type="http://schemas.openxmlformats.org/officeDocument/2006/relationships/image" Target="../media/image2.png"/></Relationships>
</file>

<file path=xl/drawings/_rels/drawing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chart" Target="../charts/chart70.xml"/></Relationships>
</file>

<file path=xl/drawings/_rels/drawing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chart" Target="../charts/chart72.xml"/></Relationships>
</file>

<file path=xl/drawings/_rels/drawing33.xml.rels><?xml version="1.0" encoding="UTF-8" standalone="yes"?>
<Relationships xmlns="http://schemas.openxmlformats.org/package/2006/relationships"><Relationship Id="rId1" Type="http://schemas.openxmlformats.org/officeDocument/2006/relationships/chart" Target="../charts/chart74.xml"/></Relationships>
</file>

<file path=xl/drawings/_rels/drawing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chart" Target="../charts/chart75.xml"/></Relationships>
</file>

<file path=xl/drawings/_rels/drawing35.xml.rels><?xml version="1.0" encoding="UTF-8" standalone="yes"?>
<Relationships xmlns="http://schemas.openxmlformats.org/package/2006/relationships"><Relationship Id="rId1" Type="http://schemas.openxmlformats.org/officeDocument/2006/relationships/chart" Target="../charts/chart77.xml"/></Relationships>
</file>

<file path=xl/drawings/_rels/drawing3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5.xml"/><Relationship Id="rId13" Type="http://schemas.openxmlformats.org/officeDocument/2006/relationships/image" Target="../media/image2.png"/><Relationship Id="rId3" Type="http://schemas.openxmlformats.org/officeDocument/2006/relationships/chart" Target="../charts/chart80.xml"/><Relationship Id="rId7" Type="http://schemas.openxmlformats.org/officeDocument/2006/relationships/chart" Target="../charts/chart84.xml"/><Relationship Id="rId12" Type="http://schemas.openxmlformats.org/officeDocument/2006/relationships/chart" Target="../charts/chart89.xml"/><Relationship Id="rId2" Type="http://schemas.openxmlformats.org/officeDocument/2006/relationships/chart" Target="../charts/chart79.xml"/><Relationship Id="rId1" Type="http://schemas.openxmlformats.org/officeDocument/2006/relationships/chart" Target="../charts/chart78.xml"/><Relationship Id="rId6" Type="http://schemas.openxmlformats.org/officeDocument/2006/relationships/chart" Target="../charts/chart83.xml"/><Relationship Id="rId11" Type="http://schemas.openxmlformats.org/officeDocument/2006/relationships/chart" Target="../charts/chart88.xml"/><Relationship Id="rId5" Type="http://schemas.openxmlformats.org/officeDocument/2006/relationships/chart" Target="../charts/chart82.xml"/><Relationship Id="rId10" Type="http://schemas.openxmlformats.org/officeDocument/2006/relationships/chart" Target="../charts/chart87.xml"/><Relationship Id="rId4" Type="http://schemas.openxmlformats.org/officeDocument/2006/relationships/chart" Target="../charts/chart81.xml"/><Relationship Id="rId9" Type="http://schemas.openxmlformats.org/officeDocument/2006/relationships/chart" Target="../charts/chart86.xml"/><Relationship Id="rId14" Type="http://schemas.openxmlformats.org/officeDocument/2006/relationships/chart" Target="../charts/chart90.xml"/></Relationships>
</file>

<file path=xl/drawings/_rels/drawing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2.xml"/><Relationship Id="rId1" Type="http://schemas.openxmlformats.org/officeDocument/2006/relationships/chart" Target="../charts/chart91.xml"/></Relationships>
</file>

<file path=xl/drawings/_rels/drawing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7" Type="http://schemas.openxmlformats.org/officeDocument/2006/relationships/image" Target="../media/image2.png"/><Relationship Id="rId2" Type="http://schemas.openxmlformats.org/officeDocument/2006/relationships/chart" Target="../charts/chart94.xml"/><Relationship Id="rId1" Type="http://schemas.openxmlformats.org/officeDocument/2006/relationships/chart" Target="../charts/chart93.xml"/><Relationship Id="rId6" Type="http://schemas.openxmlformats.org/officeDocument/2006/relationships/chart" Target="../charts/chart98.xml"/><Relationship Id="rId5" Type="http://schemas.openxmlformats.org/officeDocument/2006/relationships/chart" Target="../charts/chart97.xml"/><Relationship Id="rId4" Type="http://schemas.openxmlformats.org/officeDocument/2006/relationships/chart" Target="../charts/chart96.xml"/></Relationships>
</file>

<file path=xl/drawings/_rels/drawing39.xml.rels><?xml version="1.0" encoding="UTF-8" standalone="yes"?>
<Relationships xmlns="http://schemas.openxmlformats.org/package/2006/relationships"><Relationship Id="rId1" Type="http://schemas.openxmlformats.org/officeDocument/2006/relationships/chart" Target="../charts/chart99.xml"/></Relationships>
</file>

<file path=xl/drawings/_rels/drawing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chart" Target="../charts/chart4.xml"/><Relationship Id="rId5" Type="http://schemas.openxmlformats.org/officeDocument/2006/relationships/chart" Target="../charts/chart7.xml"/><Relationship Id="rId4" Type="http://schemas.openxmlformats.org/officeDocument/2006/relationships/image" Target="../media/image2.png"/></Relationships>
</file>

<file path=xl/drawings/_rels/drawing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chart" Target="../charts/chart8.xml"/></Relationships>
</file>

<file path=xl/drawings/_rels/drawing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chart" Target="../charts/chart10.xml"/></Relationships>
</file>

<file path=xl/drawings/_rels/drawing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chart" Target="../charts/chart12.xml"/></Relationships>
</file>

<file path=xl/drawings/_rels/drawing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chart" Target="../charts/chart14.xml"/></Relationships>
</file>

<file path=xl/drawings/drawing1.xml><?xml version="1.0" encoding="utf-8"?>
<xdr:wsDr xmlns:xdr="http://schemas.openxmlformats.org/drawingml/2006/spreadsheetDrawing" xmlns:a="http://schemas.openxmlformats.org/drawingml/2006/main">
  <xdr:twoCellAnchor>
    <xdr:from>
      <xdr:col>4</xdr:col>
      <xdr:colOff>76199</xdr:colOff>
      <xdr:row>1</xdr:row>
      <xdr:rowOff>76198</xdr:rowOff>
    </xdr:from>
    <xdr:to>
      <xdr:col>19</xdr:col>
      <xdr:colOff>266700</xdr:colOff>
      <xdr:row>30</xdr:row>
      <xdr:rowOff>152400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0000000-0008-0000-0000-00000200000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4</xdr:col>
      <xdr:colOff>114300</xdr:colOff>
      <xdr:row>32</xdr:row>
      <xdr:rowOff>66675</xdr:rowOff>
    </xdr:from>
    <xdr:to>
      <xdr:col>15</xdr:col>
      <xdr:colOff>173975</xdr:colOff>
      <xdr:row>55</xdr:row>
      <xdr:rowOff>68947</xdr:rowOff>
    </xdr:to>
    <xdr:grpSp>
      <xdr:nvGrpSpPr>
        <xdr:cNvPr id="4" name="Group 3">
          <a:extLst>
            <a:ext uri="{FF2B5EF4-FFF2-40B4-BE49-F238E27FC236}">
              <a16:creationId xmlns:a16="http://schemas.microsoft.com/office/drawing/2014/main" id="{848E4771-1ABC-4311-9C2F-1C45209E30D1}"/>
            </a:ext>
          </a:extLst>
        </xdr:cNvPr>
        <xdr:cNvGrpSpPr/>
      </xdr:nvGrpSpPr>
      <xdr:grpSpPr>
        <a:xfrm>
          <a:off x="3117850" y="5959475"/>
          <a:ext cx="6765275" cy="4237722"/>
          <a:chOff x="4475841" y="624496"/>
          <a:chExt cx="4506580" cy="3016721"/>
        </a:xfrm>
      </xdr:grpSpPr>
      <xdr:sp macro="" textlink="">
        <xdr:nvSpPr>
          <xdr:cNvPr id="5" name="Rectangle 4">
            <a:extLst>
              <a:ext uri="{FF2B5EF4-FFF2-40B4-BE49-F238E27FC236}">
                <a16:creationId xmlns:a16="http://schemas.microsoft.com/office/drawing/2014/main" id="{0FDDB3EE-70AC-4E98-A46C-B59D14D0CEB4}"/>
              </a:ext>
            </a:extLst>
          </xdr:cNvPr>
          <xdr:cNvSpPr/>
        </xdr:nvSpPr>
        <xdr:spPr>
          <a:xfrm>
            <a:off x="4932040" y="2132856"/>
            <a:ext cx="1008112" cy="432048"/>
          </a:xfrm>
          <a:prstGeom prst="rect">
            <a:avLst/>
          </a:prstGeom>
          <a:solidFill>
            <a:srgbClr val="632423"/>
          </a:solidFill>
          <a:ln>
            <a:solidFill>
              <a:srgbClr val="A20032"/>
            </a:solidFill>
          </a:ln>
        </xdr:spPr>
        <xdr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xdr:style>
        <xdr:txBody>
          <a:bodyPr wrap="square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xdr:txBody>
      </xdr:sp>
      <xdr:pic>
        <xdr:nvPicPr>
          <xdr:cNvPr id="6" name="Picture 5">
            <a:extLst>
              <a:ext uri="{FF2B5EF4-FFF2-40B4-BE49-F238E27FC236}">
                <a16:creationId xmlns:a16="http://schemas.microsoft.com/office/drawing/2014/main" id="{096A2719-8493-4FBD-A742-253C00ED1FAB}"/>
              </a:ext>
            </a:extLst>
          </xdr:cNvPr>
          <xdr:cNvPicPr>
            <a:picLocks noChangeAspect="1" noChangeArrowheads="1"/>
          </xdr:cNvPicPr>
        </xdr:nvPicPr>
        <xdr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xdr:blipFill>
        <xdr:spPr bwMode="auto">
          <a:xfrm>
            <a:off x="4475841" y="624496"/>
            <a:ext cx="4506580" cy="301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xdr:spPr>
      </xdr:pic>
      <xdr:sp macro="" textlink="">
        <xdr:nvSpPr>
          <xdr:cNvPr id="7" name="TextBox 8">
            <a:extLst>
              <a:ext uri="{FF2B5EF4-FFF2-40B4-BE49-F238E27FC236}">
                <a16:creationId xmlns:a16="http://schemas.microsoft.com/office/drawing/2014/main" id="{04741268-8C79-4409-A02A-96079C11D2BA}"/>
              </a:ext>
            </a:extLst>
          </xdr:cNvPr>
          <xdr:cNvSpPr txBox="1"/>
        </xdr:nvSpPr>
        <xdr:spPr>
          <a:xfrm>
            <a:off x="4858419" y="2041684"/>
            <a:ext cx="936104" cy="523220"/>
          </a:xfrm>
          <a:prstGeom prst="rect">
            <a:avLst/>
          </a:prstGeom>
          <a:noFill/>
        </xdr:spPr>
        <xdr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>
                <a:solidFill>
                  <a:prstClr val="white"/>
                </a:solidFill>
                <a:ea typeface="ヒラギノ角ゴ Pro W3" pitchFamily="84" charset="-128"/>
              </a:rPr>
              <a:t>72%</a:t>
            </a:r>
          </a:p>
        </xdr:txBody>
      </xdr:sp>
      <xdr:sp macro="" textlink="">
        <xdr:nvSpPr>
          <xdr:cNvPr id="8" name="TextBox 9">
            <a:extLst>
              <a:ext uri="{FF2B5EF4-FFF2-40B4-BE49-F238E27FC236}">
                <a16:creationId xmlns:a16="http://schemas.microsoft.com/office/drawing/2014/main" id="{5C1DFA81-5A15-4065-A1C2-42043BBB8154}"/>
              </a:ext>
            </a:extLst>
          </xdr:cNvPr>
          <xdr:cNvSpPr txBox="1"/>
        </xdr:nvSpPr>
        <xdr:spPr>
          <a:xfrm>
            <a:off x="6129256" y="1201473"/>
            <a:ext cx="599875" cy="317698"/>
          </a:xfrm>
          <a:prstGeom prst="rect">
            <a:avLst/>
          </a:prstGeom>
          <a:noFill/>
        </xdr:spPr>
        <xdr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prstClr val="white"/>
                </a:solidFill>
                <a:ea typeface="ヒラギノ角ゴ Pro W3" pitchFamily="84" charset="-128"/>
              </a:rPr>
              <a:t>13%</a:t>
            </a:r>
          </a:p>
        </xdr:txBody>
      </xdr:sp>
    </xdr:grpSp>
    <xdr:clientData/>
  </xdr:twoCellAnchor>
  <xdr:twoCellAnchor>
    <xdr:from>
      <xdr:col>8</xdr:col>
      <xdr:colOff>304800</xdr:colOff>
      <xdr:row>41</xdr:row>
      <xdr:rowOff>76200</xdr:rowOff>
    </xdr:from>
    <xdr:to>
      <xdr:col>9</xdr:col>
      <xdr:colOff>217200</xdr:colOff>
      <xdr:row>43</xdr:row>
      <xdr:rowOff>12000</xdr:rowOff>
    </xdr:to>
    <xdr:sp macro="" textlink="">
      <xdr:nvSpPr>
        <xdr:cNvPr id="14" name="TextBox 12">
          <a:extLst>
            <a:ext uri="{FF2B5EF4-FFF2-40B4-BE49-F238E27FC236}">
              <a16:creationId xmlns:a16="http://schemas.microsoft.com/office/drawing/2014/main" id="{6E6E48B3-92A3-41CE-9D65-F65D2BB32A08}"/>
            </a:ext>
          </a:extLst>
        </xdr:cNvPr>
        <xdr:cNvSpPr txBox="1"/>
      </xdr:nvSpPr>
      <xdr:spPr>
        <a:xfrm>
          <a:off x="5695950" y="7886700"/>
          <a:ext cx="522000" cy="316800"/>
        </a:xfrm>
        <a:prstGeom prst="rect">
          <a:avLst/>
        </a:prstGeom>
        <a:solidFill>
          <a:srgbClr val="FCB601"/>
        </a:solidFill>
      </xdr:spPr>
      <xdr:txBody>
        <a:bodyPr wrap="square" rtlCol="0">
          <a:spAutoFit/>
        </a:bodyPr>
        <a:lstStyle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5pPr>
          <a:lvl6pPr marL="2286000" algn="l" defTabSz="457200" rtl="0" eaLnBrk="1" latinLnBrk="0" hangingPunct="1"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6pPr>
          <a:lvl7pPr marL="2743200" algn="l" defTabSz="457200" rtl="0" eaLnBrk="1" latinLnBrk="0" hangingPunct="1"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7pPr>
          <a:lvl8pPr marL="3200400" algn="l" defTabSz="457200" rtl="0" eaLnBrk="1" latinLnBrk="0" hangingPunct="1"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8pPr>
          <a:lvl9pPr marL="3657600" algn="l" defTabSz="457200" rtl="0" eaLnBrk="1" latinLnBrk="0" hangingPunct="1"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9pPr>
        </a:lstStyle>
        <a:p>
          <a:endParaRPr lang="en-GB"/>
        </a:p>
      </xdr:txBody>
    </xdr:sp>
    <xdr:clientData/>
  </xdr:twoCellAnchor>
  <xdr:twoCellAnchor>
    <xdr:from>
      <xdr:col>8</xdr:col>
      <xdr:colOff>276225</xdr:colOff>
      <xdr:row>41</xdr:row>
      <xdr:rowOff>38100</xdr:rowOff>
    </xdr:from>
    <xdr:to>
      <xdr:col>9</xdr:col>
      <xdr:colOff>567157</xdr:colOff>
      <xdr:row>43</xdr:row>
      <xdr:rowOff>118765</xdr:rowOff>
    </xdr:to>
    <xdr:sp macro="" textlink="">
      <xdr:nvSpPr>
        <xdr:cNvPr id="15" name="TextBox 9">
          <a:extLst>
            <a:ext uri="{FF2B5EF4-FFF2-40B4-BE49-F238E27FC236}">
              <a16:creationId xmlns:a16="http://schemas.microsoft.com/office/drawing/2014/main" id="{0478F368-0494-42DA-81E9-E23AE09FEAE2}"/>
            </a:ext>
          </a:extLst>
        </xdr:cNvPr>
        <xdr:cNvSpPr txBox="1"/>
      </xdr:nvSpPr>
      <xdr:spPr>
        <a:xfrm>
          <a:off x="5667375" y="7848600"/>
          <a:ext cx="900532" cy="461665"/>
        </a:xfrm>
        <a:prstGeom prst="rect">
          <a:avLst/>
        </a:prstGeom>
        <a:noFill/>
      </xdr:spPr>
      <xdr:txBody>
        <a:bodyPr wrap="square" rtlCol="0">
          <a:noAutofit/>
        </a:bodyPr>
        <a:lstStyle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5pPr>
          <a:lvl6pPr marL="2286000" algn="l" defTabSz="457200" rtl="0" eaLnBrk="1" latinLnBrk="0" hangingPunct="1"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6pPr>
          <a:lvl7pPr marL="2743200" algn="l" defTabSz="457200" rtl="0" eaLnBrk="1" latinLnBrk="0" hangingPunct="1"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7pPr>
          <a:lvl8pPr marL="3200400" algn="l" defTabSz="457200" rtl="0" eaLnBrk="1" latinLnBrk="0" hangingPunct="1"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8pPr>
          <a:lvl9pPr marL="3657600" algn="l" defTabSz="457200" rtl="0" eaLnBrk="1" latinLnBrk="0" hangingPunct="1"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9pPr>
        </a:lstStyle>
        <a:p>
          <a:pPr fontAlgn="base">
            <a:spcBef>
              <a:spcPct val="0"/>
            </a:spcBef>
            <a:spcAft>
              <a:spcPct val="0"/>
            </a:spcAft>
          </a:pPr>
          <a:r>
            <a:rPr lang="en-GB" b="1">
              <a:solidFill>
                <a:prstClr val="white"/>
              </a:solidFill>
              <a:ea typeface="ヒラギノ角ゴ Pro W3" pitchFamily="84" charset="-128"/>
            </a:rPr>
            <a:t>8%</a:t>
          </a:r>
        </a:p>
      </xdr:txBody>
    </xdr:sp>
    <xdr:clientData/>
  </xdr:twoCellAnchor>
  <xdr:twoCellAnchor>
    <xdr:from>
      <xdr:col>8</xdr:col>
      <xdr:colOff>323850</xdr:colOff>
      <xdr:row>45</xdr:row>
      <xdr:rowOff>57150</xdr:rowOff>
    </xdr:from>
    <xdr:to>
      <xdr:col>9</xdr:col>
      <xdr:colOff>196650</xdr:colOff>
      <xdr:row>46</xdr:row>
      <xdr:rowOff>165450</xdr:rowOff>
    </xdr:to>
    <xdr:sp macro="" textlink="">
      <xdr:nvSpPr>
        <xdr:cNvPr id="17" name="TextBox 13">
          <a:extLst>
            <a:ext uri="{FF2B5EF4-FFF2-40B4-BE49-F238E27FC236}">
              <a16:creationId xmlns:a16="http://schemas.microsoft.com/office/drawing/2014/main" id="{B2399DA4-AE9D-4781-B43E-CE4BD0E0E35D}"/>
            </a:ext>
          </a:extLst>
        </xdr:cNvPr>
        <xdr:cNvSpPr txBox="1"/>
      </xdr:nvSpPr>
      <xdr:spPr>
        <a:xfrm>
          <a:off x="5715000" y="8629650"/>
          <a:ext cx="482400" cy="298800"/>
        </a:xfrm>
        <a:prstGeom prst="rect">
          <a:avLst/>
        </a:prstGeom>
        <a:solidFill>
          <a:srgbClr val="009EE3"/>
        </a:solidFill>
      </xdr:spPr>
      <xdr:txBody>
        <a:bodyPr wrap="square" rtlCol="0">
          <a:spAutoFit/>
        </a:bodyPr>
        <a:lstStyle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5pPr>
          <a:lvl6pPr marL="2286000" algn="l" defTabSz="457200" rtl="0" eaLnBrk="1" latinLnBrk="0" hangingPunct="1"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6pPr>
          <a:lvl7pPr marL="2743200" algn="l" defTabSz="457200" rtl="0" eaLnBrk="1" latinLnBrk="0" hangingPunct="1"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7pPr>
          <a:lvl8pPr marL="3200400" algn="l" defTabSz="457200" rtl="0" eaLnBrk="1" latinLnBrk="0" hangingPunct="1"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8pPr>
          <a:lvl9pPr marL="3657600" algn="l" defTabSz="457200" rtl="0" eaLnBrk="1" latinLnBrk="0" hangingPunct="1"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9pPr>
        </a:lstStyle>
        <a:p>
          <a:endParaRPr lang="en-GB"/>
        </a:p>
      </xdr:txBody>
    </xdr:sp>
    <xdr:clientData/>
  </xdr:twoCellAnchor>
  <xdr:twoCellAnchor>
    <xdr:from>
      <xdr:col>8</xdr:col>
      <xdr:colOff>295275</xdr:colOff>
      <xdr:row>45</xdr:row>
      <xdr:rowOff>0</xdr:rowOff>
    </xdr:from>
    <xdr:to>
      <xdr:col>9</xdr:col>
      <xdr:colOff>586207</xdr:colOff>
      <xdr:row>47</xdr:row>
      <xdr:rowOff>80665</xdr:rowOff>
    </xdr:to>
    <xdr:sp macro="" textlink="">
      <xdr:nvSpPr>
        <xdr:cNvPr id="18" name="TextBox 9">
          <a:extLst>
            <a:ext uri="{FF2B5EF4-FFF2-40B4-BE49-F238E27FC236}">
              <a16:creationId xmlns:a16="http://schemas.microsoft.com/office/drawing/2014/main" id="{47F92260-FAC2-48F2-8E2A-0F7FD3B6F63D}"/>
            </a:ext>
          </a:extLst>
        </xdr:cNvPr>
        <xdr:cNvSpPr txBox="1"/>
      </xdr:nvSpPr>
      <xdr:spPr>
        <a:xfrm>
          <a:off x="5686425" y="8572500"/>
          <a:ext cx="900532" cy="461665"/>
        </a:xfrm>
        <a:prstGeom prst="rect">
          <a:avLst/>
        </a:prstGeom>
        <a:noFill/>
      </xdr:spPr>
      <xdr:txBody>
        <a:bodyPr wrap="square" rtlCol="0">
          <a:noAutofit/>
        </a:bodyPr>
        <a:lstStyle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5pPr>
          <a:lvl6pPr marL="2286000" algn="l" defTabSz="457200" rtl="0" eaLnBrk="1" latinLnBrk="0" hangingPunct="1"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6pPr>
          <a:lvl7pPr marL="2743200" algn="l" defTabSz="457200" rtl="0" eaLnBrk="1" latinLnBrk="0" hangingPunct="1"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7pPr>
          <a:lvl8pPr marL="3200400" algn="l" defTabSz="457200" rtl="0" eaLnBrk="1" latinLnBrk="0" hangingPunct="1"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8pPr>
          <a:lvl9pPr marL="3657600" algn="l" defTabSz="457200" rtl="0" eaLnBrk="1" latinLnBrk="0" hangingPunct="1"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9pPr>
        </a:lstStyle>
        <a:p>
          <a:pPr fontAlgn="base">
            <a:spcBef>
              <a:spcPct val="0"/>
            </a:spcBef>
            <a:spcAft>
              <a:spcPct val="0"/>
            </a:spcAft>
          </a:pPr>
          <a:r>
            <a:rPr lang="en-GB" sz="2000" b="1">
              <a:solidFill>
                <a:prstClr val="white"/>
              </a:solidFill>
              <a:ea typeface="ヒラギノ角ゴ Pro W3" pitchFamily="84" charset="-128"/>
            </a:rPr>
            <a:t>4%</a:t>
          </a:r>
        </a:p>
      </xdr:txBody>
    </xdr:sp>
    <xdr:clientData/>
  </xdr:twoCellAnchor>
  <xdr:twoCellAnchor>
    <xdr:from>
      <xdr:col>8</xdr:col>
      <xdr:colOff>314325</xdr:colOff>
      <xdr:row>47</xdr:row>
      <xdr:rowOff>180975</xdr:rowOff>
    </xdr:from>
    <xdr:to>
      <xdr:col>9</xdr:col>
      <xdr:colOff>202353</xdr:colOff>
      <xdr:row>50</xdr:row>
      <xdr:rowOff>107103</xdr:rowOff>
    </xdr:to>
    <xdr:sp macro="" textlink="">
      <xdr:nvSpPr>
        <xdr:cNvPr id="19" name="Oval 18">
          <a:extLst>
            <a:ext uri="{FF2B5EF4-FFF2-40B4-BE49-F238E27FC236}">
              <a16:creationId xmlns:a16="http://schemas.microsoft.com/office/drawing/2014/main" id="{8D38A907-630B-451A-A947-B04A7DA25B94}"/>
            </a:ext>
          </a:extLst>
        </xdr:cNvPr>
        <xdr:cNvSpPr/>
      </xdr:nvSpPr>
      <xdr:spPr>
        <a:xfrm>
          <a:off x="5705475" y="9134475"/>
          <a:ext cx="497628" cy="497628"/>
        </a:xfrm>
        <a:prstGeom prst="ellipse">
          <a:avLst/>
        </a:prstGeom>
        <a:solidFill>
          <a:srgbClr val="069C52"/>
        </a:solidFill>
        <a:ln>
          <a:solidFill>
            <a:srgbClr val="069C52"/>
          </a:solidFill>
        </a:ln>
      </xdr:spPr>
      <x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xdr:style>
      <xdr:txBody>
        <a:bodyPr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>
          <a:pPr algn="ctr"/>
          <a:endParaRPr lang="en-GB"/>
        </a:p>
      </xdr:txBody>
    </xdr:sp>
    <xdr:clientData/>
  </xdr:twoCellAnchor>
  <xdr:twoCellAnchor>
    <xdr:from>
      <xdr:col>8</xdr:col>
      <xdr:colOff>285750</xdr:colOff>
      <xdr:row>48</xdr:row>
      <xdr:rowOff>47625</xdr:rowOff>
    </xdr:from>
    <xdr:to>
      <xdr:col>9</xdr:col>
      <xdr:colOff>576682</xdr:colOff>
      <xdr:row>50</xdr:row>
      <xdr:rowOff>128290</xdr:rowOff>
    </xdr:to>
    <xdr:sp macro="" textlink="">
      <xdr:nvSpPr>
        <xdr:cNvPr id="20" name="TextBox 9">
          <a:extLst>
            <a:ext uri="{FF2B5EF4-FFF2-40B4-BE49-F238E27FC236}">
              <a16:creationId xmlns:a16="http://schemas.microsoft.com/office/drawing/2014/main" id="{730541AD-A528-4467-9B6A-B3ECE1111A4A}"/>
            </a:ext>
          </a:extLst>
        </xdr:cNvPr>
        <xdr:cNvSpPr txBox="1"/>
      </xdr:nvSpPr>
      <xdr:spPr>
        <a:xfrm>
          <a:off x="5676900" y="9191625"/>
          <a:ext cx="900532" cy="461665"/>
        </a:xfrm>
        <a:prstGeom prst="rect">
          <a:avLst/>
        </a:prstGeom>
        <a:noFill/>
      </xdr:spPr>
      <xdr:txBody>
        <a:bodyPr wrap="square" rtlCol="0">
          <a:noAutofit/>
        </a:bodyPr>
        <a:lstStyle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5pPr>
          <a:lvl6pPr marL="2286000" algn="l" defTabSz="457200" rtl="0" eaLnBrk="1" latinLnBrk="0" hangingPunct="1"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6pPr>
          <a:lvl7pPr marL="2743200" algn="l" defTabSz="457200" rtl="0" eaLnBrk="1" latinLnBrk="0" hangingPunct="1"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7pPr>
          <a:lvl8pPr marL="3200400" algn="l" defTabSz="457200" rtl="0" eaLnBrk="1" latinLnBrk="0" hangingPunct="1"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8pPr>
          <a:lvl9pPr marL="3657600" algn="l" defTabSz="457200" rtl="0" eaLnBrk="1" latinLnBrk="0" hangingPunct="1">
            <a:defRPr sz="2400" kern="1200">
              <a:solidFill>
                <a:schemeClr val="tx1"/>
              </a:solidFill>
              <a:latin typeface="Arial" pitchFamily="84" charset="0"/>
              <a:ea typeface="ヒラギノ角ゴ Pro W3" pitchFamily="84" charset="-128"/>
              <a:cs typeface="ヒラギノ角ゴ Pro W3" pitchFamily="84" charset="-128"/>
            </a:defRPr>
          </a:lvl9pPr>
        </a:lstStyle>
        <a:p>
          <a:pPr fontAlgn="base">
            <a:spcBef>
              <a:spcPct val="0"/>
            </a:spcBef>
            <a:spcAft>
              <a:spcPct val="0"/>
            </a:spcAft>
          </a:pPr>
          <a:r>
            <a:rPr lang="en-GB" sz="2000" b="1">
              <a:solidFill>
                <a:prstClr val="white"/>
              </a:solidFill>
              <a:ea typeface="ヒラギノ角ゴ Pro W3" pitchFamily="84" charset="-128"/>
            </a:rPr>
            <a:t>4%</a:t>
          </a:r>
        </a:p>
      </xdr:txBody>
    </xdr:sp>
    <xdr:clientData/>
  </xdr:twoCellAnchor>
  <xdr:twoCellAnchor>
    <xdr:from>
      <xdr:col>4</xdr:col>
      <xdr:colOff>1</xdr:colOff>
      <xdr:row>58</xdr:row>
      <xdr:rowOff>0</xdr:rowOff>
    </xdr:from>
    <xdr:to>
      <xdr:col>16</xdr:col>
      <xdr:colOff>590551</xdr:colOff>
      <xdr:row>75</xdr:row>
      <xdr:rowOff>123825</xdr:rowOff>
    </xdr:to>
    <xdr:graphicFrame macro="">
      <xdr:nvGraphicFramePr>
        <xdr:cNvPr id="16" name="Chart 15">
          <a:extLst>
            <a:ext uri="{FF2B5EF4-FFF2-40B4-BE49-F238E27FC236}">
              <a16:creationId xmlns:a16="http://schemas.microsoft.com/office/drawing/2014/main" id="{9D5CD04C-9481-4457-83A7-B1DEEAF9B59E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3"/>
        </a:graphicData>
      </a:graphic>
    </xdr:graphicFrame>
    <xdr:clientData/>
  </xdr:twoCellAnchor>
  <xdr:twoCellAnchor>
    <xdr:from>
      <xdr:col>4</xdr:col>
      <xdr:colOff>0</xdr:colOff>
      <xdr:row>77</xdr:row>
      <xdr:rowOff>0</xdr:rowOff>
    </xdr:from>
    <xdr:to>
      <xdr:col>16</xdr:col>
      <xdr:colOff>590550</xdr:colOff>
      <xdr:row>94</xdr:row>
      <xdr:rowOff>123825</xdr:rowOff>
    </xdr:to>
    <xdr:graphicFrame macro="">
      <xdr:nvGraphicFramePr>
        <xdr:cNvPr id="21" name="Chart 20">
          <a:extLst>
            <a:ext uri="{FF2B5EF4-FFF2-40B4-BE49-F238E27FC236}">
              <a16:creationId xmlns:a16="http://schemas.microsoft.com/office/drawing/2014/main" id="{769D4566-3F91-491F-9978-5EDABCD02CEE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4"/>
        </a:graphicData>
      </a:graphic>
    </xdr:graphicFrame>
    <xdr:clientData/>
  </xdr:twoCellAnchor>
</xdr:wsDr>
</file>

<file path=xl/drawings/drawing10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247650</xdr:colOff>
      <xdr:row>14</xdr:row>
      <xdr:rowOff>47625</xdr:rowOff>
    </xdr:from>
    <xdr:to>
      <xdr:col>10</xdr:col>
      <xdr:colOff>204211</xdr:colOff>
      <xdr:row>35</xdr:row>
      <xdr:rowOff>80962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0000000-0008-0000-0900-00000200000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11</xdr:col>
      <xdr:colOff>0</xdr:colOff>
      <xdr:row>14</xdr:row>
      <xdr:rowOff>0</xdr:rowOff>
    </xdr:from>
    <xdr:to>
      <xdr:col>22</xdr:col>
      <xdr:colOff>32761</xdr:colOff>
      <xdr:row>35</xdr:row>
      <xdr:rowOff>33337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684E9C18-2691-49F5-8BE9-E1D65E55B186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</xdr:wsDr>
</file>

<file path=xl/drawings/drawing11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133350</xdr:colOff>
      <xdr:row>12</xdr:row>
      <xdr:rowOff>182706</xdr:rowOff>
    </xdr:from>
    <xdr:to>
      <xdr:col>9</xdr:col>
      <xdr:colOff>566161</xdr:colOff>
      <xdr:row>34</xdr:row>
      <xdr:rowOff>25543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0000000-0008-0000-0A00-00000200000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11</xdr:col>
      <xdr:colOff>0</xdr:colOff>
      <xdr:row>13</xdr:row>
      <xdr:rowOff>0</xdr:rowOff>
    </xdr:from>
    <xdr:to>
      <xdr:col>22</xdr:col>
      <xdr:colOff>4186</xdr:colOff>
      <xdr:row>34</xdr:row>
      <xdr:rowOff>23812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DDB209BD-EA40-4759-8201-952A12846ACD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</xdr:wsDr>
</file>

<file path=xl/drawings/drawing12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447675</xdr:colOff>
      <xdr:row>12</xdr:row>
      <xdr:rowOff>123825</xdr:rowOff>
    </xdr:from>
    <xdr:to>
      <xdr:col>12</xdr:col>
      <xdr:colOff>276225</xdr:colOff>
      <xdr:row>33</xdr:row>
      <xdr:rowOff>85725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00000000-0008-0000-0B00-000003000000}"/>
            </a:ext>
          </a:extLst>
        </xdr:cNvPr>
        <xdr:cNvGraphicFramePr/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12</xdr:col>
      <xdr:colOff>581025</xdr:colOff>
      <xdr:row>14</xdr:row>
      <xdr:rowOff>114300</xdr:rowOff>
    </xdr:from>
    <xdr:to>
      <xdr:col>23</xdr:col>
      <xdr:colOff>38100</xdr:colOff>
      <xdr:row>30</xdr:row>
      <xdr:rowOff>171450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0000000-0008-0000-0B00-000002000000}"/>
            </a:ext>
          </a:extLst>
        </xdr:cNvPr>
        <xdr:cNvGraphicFramePr/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  <xdr:twoCellAnchor>
    <xdr:from>
      <xdr:col>0</xdr:col>
      <xdr:colOff>400050</xdr:colOff>
      <xdr:row>36</xdr:row>
      <xdr:rowOff>104775</xdr:rowOff>
    </xdr:from>
    <xdr:to>
      <xdr:col>12</xdr:col>
      <xdr:colOff>228600</xdr:colOff>
      <xdr:row>57</xdr:row>
      <xdr:rowOff>66675</xdr:rowOff>
    </xdr:to>
    <xdr:graphicFrame macro="">
      <xdr:nvGraphicFramePr>
        <xdr:cNvPr id="4" name="Chart 3">
          <a:extLst>
            <a:ext uri="{FF2B5EF4-FFF2-40B4-BE49-F238E27FC236}">
              <a16:creationId xmlns:a16="http://schemas.microsoft.com/office/drawing/2014/main" id="{65082927-74D4-4AEE-A62F-48C6ECD86C5A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3"/>
        </a:graphicData>
      </a:graphic>
    </xdr:graphicFrame>
    <xdr:clientData/>
  </xdr:twoCellAnchor>
</xdr:wsDr>
</file>

<file path=xl/drawings/drawing13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295275</xdr:colOff>
      <xdr:row>13</xdr:row>
      <xdr:rowOff>133350</xdr:rowOff>
    </xdr:from>
    <xdr:to>
      <xdr:col>10</xdr:col>
      <xdr:colOff>17175</xdr:colOff>
      <xdr:row>34</xdr:row>
      <xdr:rowOff>166687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0000000-0008-0000-0C00-00000200000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11</xdr:col>
      <xdr:colOff>0</xdr:colOff>
      <xdr:row>14</xdr:row>
      <xdr:rowOff>0</xdr:rowOff>
    </xdr:from>
    <xdr:to>
      <xdr:col>21</xdr:col>
      <xdr:colOff>588675</xdr:colOff>
      <xdr:row>35</xdr:row>
      <xdr:rowOff>33337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62A4E24F-BAA8-466D-97BF-337A5D5EC233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</xdr:wsDr>
</file>

<file path=xl/drawings/drawing14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257175</xdr:colOff>
      <xdr:row>11</xdr:row>
      <xdr:rowOff>152400</xdr:rowOff>
    </xdr:from>
    <xdr:to>
      <xdr:col>10</xdr:col>
      <xdr:colOff>26700</xdr:colOff>
      <xdr:row>32</xdr:row>
      <xdr:rowOff>185737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0000000-0008-0000-0D00-00000200000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10</xdr:col>
      <xdr:colOff>571500</xdr:colOff>
      <xdr:row>11</xdr:row>
      <xdr:rowOff>0</xdr:rowOff>
    </xdr:from>
    <xdr:to>
      <xdr:col>21</xdr:col>
      <xdr:colOff>550575</xdr:colOff>
      <xdr:row>32</xdr:row>
      <xdr:rowOff>33337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4B536D7D-E6D4-4400-9A72-222115C7701B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</xdr:wsDr>
</file>

<file path=xl/drawings/drawing15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536575</xdr:colOff>
      <xdr:row>11</xdr:row>
      <xdr:rowOff>107950</xdr:rowOff>
    </xdr:from>
    <xdr:to>
      <xdr:col>10</xdr:col>
      <xdr:colOff>29875</xdr:colOff>
      <xdr:row>33</xdr:row>
      <xdr:rowOff>133350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0000000-0008-0000-0E00-00000200000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11</xdr:col>
      <xdr:colOff>0</xdr:colOff>
      <xdr:row>12</xdr:row>
      <xdr:rowOff>0</xdr:rowOff>
    </xdr:from>
    <xdr:to>
      <xdr:col>22</xdr:col>
      <xdr:colOff>102900</xdr:colOff>
      <xdr:row>33</xdr:row>
      <xdr:rowOff>42862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1A852894-7807-4D87-83B5-8A3C91AA57E6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</xdr:wsDr>
</file>

<file path=xl/drawings/drawing16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0</xdr:colOff>
      <xdr:row>12</xdr:row>
      <xdr:rowOff>0</xdr:rowOff>
    </xdr:from>
    <xdr:to>
      <xdr:col>9</xdr:col>
      <xdr:colOff>302925</xdr:colOff>
      <xdr:row>33</xdr:row>
      <xdr:rowOff>33337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0000000-0008-0000-0F00-00000200000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11</xdr:col>
      <xdr:colOff>0</xdr:colOff>
      <xdr:row>12</xdr:row>
      <xdr:rowOff>0</xdr:rowOff>
    </xdr:from>
    <xdr:to>
      <xdr:col>21</xdr:col>
      <xdr:colOff>588675</xdr:colOff>
      <xdr:row>33</xdr:row>
      <xdr:rowOff>33337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77354CA9-9714-4012-AEA5-7DE363222491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</xdr:wsDr>
</file>

<file path=xl/drawings/drawing17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257175</xdr:colOff>
      <xdr:row>12</xdr:row>
      <xdr:rowOff>161925</xdr:rowOff>
    </xdr:from>
    <xdr:to>
      <xdr:col>10</xdr:col>
      <xdr:colOff>55275</xdr:colOff>
      <xdr:row>34</xdr:row>
      <xdr:rowOff>4762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0000000-0008-0000-1000-00000200000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11</xdr:col>
      <xdr:colOff>0</xdr:colOff>
      <xdr:row>13</xdr:row>
      <xdr:rowOff>0</xdr:rowOff>
    </xdr:from>
    <xdr:to>
      <xdr:col>21</xdr:col>
      <xdr:colOff>588675</xdr:colOff>
      <xdr:row>34</xdr:row>
      <xdr:rowOff>23812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366F2827-8312-4F57-9DBC-4C1BA1E6231F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</xdr:wsDr>
</file>

<file path=xl/drawings/drawing18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542925</xdr:colOff>
      <xdr:row>10</xdr:row>
      <xdr:rowOff>104775</xdr:rowOff>
    </xdr:from>
    <xdr:to>
      <xdr:col>11</xdr:col>
      <xdr:colOff>331500</xdr:colOff>
      <xdr:row>31</xdr:row>
      <xdr:rowOff>138112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0000000-0008-0000-1100-00000200000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0</xdr:col>
      <xdr:colOff>66675</xdr:colOff>
      <xdr:row>46</xdr:row>
      <xdr:rowOff>9525</xdr:rowOff>
    </xdr:from>
    <xdr:to>
      <xdr:col>9</xdr:col>
      <xdr:colOff>552450</xdr:colOff>
      <xdr:row>66</xdr:row>
      <xdr:rowOff>57151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6264EE3D-9573-4024-BD27-380C2358DD4E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  <xdr:twoCellAnchor>
    <xdr:from>
      <xdr:col>9</xdr:col>
      <xdr:colOff>600075</xdr:colOff>
      <xdr:row>45</xdr:row>
      <xdr:rowOff>152400</xdr:rowOff>
    </xdr:from>
    <xdr:to>
      <xdr:col>21</xdr:col>
      <xdr:colOff>57150</xdr:colOff>
      <xdr:row>66</xdr:row>
      <xdr:rowOff>19051</xdr:rowOff>
    </xdr:to>
    <xdr:graphicFrame macro="">
      <xdr:nvGraphicFramePr>
        <xdr:cNvPr id="4" name="Chart 3">
          <a:extLst>
            <a:ext uri="{FF2B5EF4-FFF2-40B4-BE49-F238E27FC236}">
              <a16:creationId xmlns:a16="http://schemas.microsoft.com/office/drawing/2014/main" id="{C240DC28-4CF2-4B33-9105-9592B8437089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3"/>
        </a:graphicData>
      </a:graphic>
    </xdr:graphicFrame>
    <xdr:clientData/>
  </xdr:twoCellAnchor>
  <xdr:twoCellAnchor>
    <xdr:from>
      <xdr:col>21</xdr:col>
      <xdr:colOff>352425</xdr:colOff>
      <xdr:row>46</xdr:row>
      <xdr:rowOff>76200</xdr:rowOff>
    </xdr:from>
    <xdr:to>
      <xdr:col>32</xdr:col>
      <xdr:colOff>419100</xdr:colOff>
      <xdr:row>66</xdr:row>
      <xdr:rowOff>123826</xdr:rowOff>
    </xdr:to>
    <xdr:graphicFrame macro="">
      <xdr:nvGraphicFramePr>
        <xdr:cNvPr id="5" name="Chart 4">
          <a:extLst>
            <a:ext uri="{FF2B5EF4-FFF2-40B4-BE49-F238E27FC236}">
              <a16:creationId xmlns:a16="http://schemas.microsoft.com/office/drawing/2014/main" id="{FE57A5B5-7193-4ACE-93F0-D473A5B4EB94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4"/>
        </a:graphicData>
      </a:graphic>
    </xdr:graphicFrame>
    <xdr:clientData/>
  </xdr:twoCellAnchor>
  <xdr:twoCellAnchor>
    <xdr:from>
      <xdr:col>13</xdr:col>
      <xdr:colOff>0</xdr:colOff>
      <xdr:row>12</xdr:row>
      <xdr:rowOff>0</xdr:rowOff>
    </xdr:from>
    <xdr:to>
      <xdr:col>24</xdr:col>
      <xdr:colOff>588675</xdr:colOff>
      <xdr:row>33</xdr:row>
      <xdr:rowOff>42862</xdr:rowOff>
    </xdr:to>
    <xdr:graphicFrame macro="">
      <xdr:nvGraphicFramePr>
        <xdr:cNvPr id="6" name="Chart 5">
          <a:extLst>
            <a:ext uri="{FF2B5EF4-FFF2-40B4-BE49-F238E27FC236}">
              <a16:creationId xmlns:a16="http://schemas.microsoft.com/office/drawing/2014/main" id="{3804BD69-1618-4C18-AC5D-B0AF08E3DB91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5"/>
        </a:graphicData>
      </a:graphic>
    </xdr:graphicFrame>
    <xdr:clientData/>
  </xdr:twoCellAnchor>
</xdr:wsDr>
</file>

<file path=xl/drawings/drawing19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381000</xdr:colOff>
      <xdr:row>22</xdr:row>
      <xdr:rowOff>19050</xdr:rowOff>
    </xdr:from>
    <xdr:to>
      <xdr:col>8</xdr:col>
      <xdr:colOff>476250</xdr:colOff>
      <xdr:row>44</xdr:row>
      <xdr:rowOff>85725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0000000-0008-0000-1200-00000200000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</xdr:wsDr>
</file>

<file path=xl/drawings/drawing2.xml><?xml version="1.0" encoding="utf-8"?>
<c:userShapes xmlns:c="http://schemas.openxmlformats.org/drawingml/2006/chart">
  <cdr:relSizeAnchor xmlns:cdr="http://schemas.openxmlformats.org/drawingml/2006/chartDrawing">
    <cdr:from>
      <cdr:x>0.46531</cdr:x>
      <cdr:y>0.19388</cdr:y>
    </cdr:from>
    <cdr:to>
      <cdr:x>0.74388</cdr:x>
      <cdr:y>0.31293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37E4169-E3E7-455F-8813-CCB3AA081827}"/>
            </a:ext>
          </a:extLst>
        </cdr:cNvPr>
        <cdr:cNvSpPr txBox="1"/>
      </cdr:nvSpPr>
      <cdr:spPr>
        <a:xfrm xmlns:a="http://schemas.openxmlformats.org/drawingml/2006/main">
          <a:off x="4343400" y="1085853"/>
          <a:ext cx="2600325" cy="666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>
              <a:solidFill>
                <a:srgbClr val="822433"/>
              </a:solidFill>
              <a:latin typeface="Arial" panose="020B0604020202020204" pitchFamily="34" charset="0"/>
              <a:cs typeface="Arial" panose="020B0604020202020204" pitchFamily="34" charset="0"/>
            </a:rPr>
            <a:t>Primary </a:t>
          </a:r>
        </a:p>
      </cdr:txBody>
    </cdr:sp>
  </cdr:relSizeAnchor>
  <cdr:relSizeAnchor xmlns:cdr="http://schemas.openxmlformats.org/drawingml/2006/chartDrawing">
    <cdr:from>
      <cdr:x>0.63061</cdr:x>
      <cdr:y>0.40533</cdr:y>
    </cdr:from>
    <cdr:to>
      <cdr:x>0.90918</cdr:x>
      <cdr:y>0.52438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5C3F21F-96A2-4375-9063-951CBA7B362D}"/>
            </a:ext>
          </a:extLst>
        </cdr:cNvPr>
        <cdr:cNvSpPr txBox="1"/>
      </cdr:nvSpPr>
      <cdr:spPr>
        <a:xfrm xmlns:a="http://schemas.openxmlformats.org/drawingml/2006/main">
          <a:off x="5886451" y="2270125"/>
          <a:ext cx="2600325" cy="666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GB" sz="1600">
              <a:solidFill>
                <a:srgbClr val="00549F"/>
              </a:solidFill>
              <a:latin typeface="Arial" panose="020B0604020202020204" pitchFamily="34" charset="0"/>
              <a:cs typeface="Arial" panose="020B0604020202020204" pitchFamily="34" charset="0"/>
            </a:rPr>
            <a:t>Secondary </a:t>
          </a:r>
        </a:p>
      </cdr:txBody>
    </cdr:sp>
  </cdr:relSizeAnchor>
</c:userShapes>
</file>

<file path=xl/drawings/drawing20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523875</xdr:colOff>
      <xdr:row>15</xdr:row>
      <xdr:rowOff>28575</xdr:rowOff>
    </xdr:from>
    <xdr:to>
      <xdr:col>11</xdr:col>
      <xdr:colOff>377826</xdr:colOff>
      <xdr:row>35</xdr:row>
      <xdr:rowOff>47625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36413C75-5B8B-48F7-91EF-98E0E549AEB9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12</xdr:col>
      <xdr:colOff>219075</xdr:colOff>
      <xdr:row>15</xdr:row>
      <xdr:rowOff>66675</xdr:rowOff>
    </xdr:from>
    <xdr:to>
      <xdr:col>23</xdr:col>
      <xdr:colOff>244476</xdr:colOff>
      <xdr:row>35</xdr:row>
      <xdr:rowOff>85725</xdr:rowOff>
    </xdr:to>
    <xdr:graphicFrame macro="">
      <xdr:nvGraphicFramePr>
        <xdr:cNvPr id="4" name="Chart 3">
          <a:extLst>
            <a:ext uri="{FF2B5EF4-FFF2-40B4-BE49-F238E27FC236}">
              <a16:creationId xmlns:a16="http://schemas.microsoft.com/office/drawing/2014/main" id="{106A2234-0622-49DF-8376-601A4C6A4D55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  <xdr:twoCellAnchor>
    <xdr:from>
      <xdr:col>12</xdr:col>
      <xdr:colOff>76200</xdr:colOff>
      <xdr:row>39</xdr:row>
      <xdr:rowOff>152400</xdr:rowOff>
    </xdr:from>
    <xdr:to>
      <xdr:col>23</xdr:col>
      <xdr:colOff>101601</xdr:colOff>
      <xdr:row>59</xdr:row>
      <xdr:rowOff>171450</xdr:rowOff>
    </xdr:to>
    <xdr:graphicFrame macro="">
      <xdr:nvGraphicFramePr>
        <xdr:cNvPr id="5" name="Chart 4">
          <a:extLst>
            <a:ext uri="{FF2B5EF4-FFF2-40B4-BE49-F238E27FC236}">
              <a16:creationId xmlns:a16="http://schemas.microsoft.com/office/drawing/2014/main" id="{46481860-C9CE-4C5D-BEFE-8E2E9576ACF5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3"/>
        </a:graphicData>
      </a:graphic>
    </xdr:graphicFrame>
    <xdr:clientData/>
  </xdr:twoCellAnchor>
  <xdr:twoCellAnchor>
    <xdr:from>
      <xdr:col>24</xdr:col>
      <xdr:colOff>0</xdr:colOff>
      <xdr:row>15</xdr:row>
      <xdr:rowOff>0</xdr:rowOff>
    </xdr:from>
    <xdr:to>
      <xdr:col>35</xdr:col>
      <xdr:colOff>15876</xdr:colOff>
      <xdr:row>35</xdr:row>
      <xdr:rowOff>19050</xdr:rowOff>
    </xdr:to>
    <xdr:graphicFrame macro="">
      <xdr:nvGraphicFramePr>
        <xdr:cNvPr id="6" name="Chart 5">
          <a:extLst>
            <a:ext uri="{FF2B5EF4-FFF2-40B4-BE49-F238E27FC236}">
              <a16:creationId xmlns:a16="http://schemas.microsoft.com/office/drawing/2014/main" id="{CC37E4F8-4BC9-4257-BC59-F632EF8706AB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4"/>
        </a:graphicData>
      </a:graphic>
    </xdr:graphicFrame>
    <xdr:clientData/>
  </xdr:twoCellAnchor>
  <xdr:twoCellAnchor>
    <xdr:from>
      <xdr:col>25</xdr:col>
      <xdr:colOff>620058</xdr:colOff>
      <xdr:row>26</xdr:row>
      <xdr:rowOff>112059</xdr:rowOff>
    </xdr:from>
    <xdr:to>
      <xdr:col>36</xdr:col>
      <xdr:colOff>635934</xdr:colOff>
      <xdr:row>46</xdr:row>
      <xdr:rowOff>131108</xdr:rowOff>
    </xdr:to>
    <xdr:graphicFrame macro="">
      <xdr:nvGraphicFramePr>
        <xdr:cNvPr id="8" name="Chart 7">
          <a:extLst>
            <a:ext uri="{FF2B5EF4-FFF2-40B4-BE49-F238E27FC236}">
              <a16:creationId xmlns:a16="http://schemas.microsoft.com/office/drawing/2014/main" id="{E4454726-0A9E-47F7-AF29-F737AA633C68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5"/>
        </a:graphicData>
      </a:graphic>
    </xdr:graphicFrame>
    <xdr:clientData/>
  </xdr:twoCellAnchor>
</xdr:wsDr>
</file>

<file path=xl/drawings/drawing21.xml><?xml version="1.0" encoding="utf-8"?>
<xdr:wsDr xmlns:xdr="http://schemas.openxmlformats.org/drawingml/2006/spreadsheetDrawing" xmlns:a="http://schemas.openxmlformats.org/drawingml/2006/main">
  <xdr:twoCellAnchor>
    <xdr:from>
      <xdr:col>3</xdr:col>
      <xdr:colOff>390525</xdr:colOff>
      <xdr:row>0</xdr:row>
      <xdr:rowOff>28575</xdr:rowOff>
    </xdr:from>
    <xdr:to>
      <xdr:col>13</xdr:col>
      <xdr:colOff>581025</xdr:colOff>
      <xdr:row>19</xdr:row>
      <xdr:rowOff>9525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6779B1FD-5F50-46AE-935D-7E04CA4F7496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7</xdr:col>
      <xdr:colOff>314325</xdr:colOff>
      <xdr:row>20</xdr:row>
      <xdr:rowOff>180975</xdr:rowOff>
    </xdr:from>
    <xdr:to>
      <xdr:col>17</xdr:col>
      <xdr:colOff>171451</xdr:colOff>
      <xdr:row>41</xdr:row>
      <xdr:rowOff>9525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0F71B87E-79C7-4A8E-BC6F-B40CF5F9754D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  <xdr:twoCellAnchor>
    <xdr:from>
      <xdr:col>8</xdr:col>
      <xdr:colOff>19050</xdr:colOff>
      <xdr:row>41</xdr:row>
      <xdr:rowOff>123825</xdr:rowOff>
    </xdr:from>
    <xdr:to>
      <xdr:col>17</xdr:col>
      <xdr:colOff>485776</xdr:colOff>
      <xdr:row>61</xdr:row>
      <xdr:rowOff>142875</xdr:rowOff>
    </xdr:to>
    <xdr:graphicFrame macro="">
      <xdr:nvGraphicFramePr>
        <xdr:cNvPr id="4" name="Chart 3">
          <a:extLst>
            <a:ext uri="{FF2B5EF4-FFF2-40B4-BE49-F238E27FC236}">
              <a16:creationId xmlns:a16="http://schemas.microsoft.com/office/drawing/2014/main" id="{46D9A6DC-F3A0-4BBE-AE56-3AA4DB48B42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3"/>
        </a:graphicData>
      </a:graphic>
    </xdr:graphicFrame>
    <xdr:clientData/>
  </xdr:twoCellAnchor>
  <xdr:twoCellAnchor>
    <xdr:from>
      <xdr:col>8</xdr:col>
      <xdr:colOff>0</xdr:colOff>
      <xdr:row>63</xdr:row>
      <xdr:rowOff>0</xdr:rowOff>
    </xdr:from>
    <xdr:to>
      <xdr:col>17</xdr:col>
      <xdr:colOff>466726</xdr:colOff>
      <xdr:row>83</xdr:row>
      <xdr:rowOff>19050</xdr:rowOff>
    </xdr:to>
    <xdr:graphicFrame macro="">
      <xdr:nvGraphicFramePr>
        <xdr:cNvPr id="5" name="Chart 4">
          <a:extLst>
            <a:ext uri="{FF2B5EF4-FFF2-40B4-BE49-F238E27FC236}">
              <a16:creationId xmlns:a16="http://schemas.microsoft.com/office/drawing/2014/main" id="{C1FF948C-79EA-497A-861E-6A37E2D23467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4"/>
        </a:graphicData>
      </a:graphic>
    </xdr:graphicFrame>
    <xdr:clientData/>
  </xdr:twoCellAnchor>
</xdr:wsDr>
</file>

<file path=xl/drawings/drawing22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57149</xdr:colOff>
      <xdr:row>17</xdr:row>
      <xdr:rowOff>114300</xdr:rowOff>
    </xdr:from>
    <xdr:to>
      <xdr:col>8</xdr:col>
      <xdr:colOff>219075</xdr:colOff>
      <xdr:row>40</xdr:row>
      <xdr:rowOff>95249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0000000-0008-0000-1300-000002000000}"/>
            </a:ext>
          </a:extLst>
        </xdr:cNvPr>
        <xdr:cNvGraphicFramePr/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9</xdr:col>
      <xdr:colOff>9525</xdr:colOff>
      <xdr:row>17</xdr:row>
      <xdr:rowOff>66675</xdr:rowOff>
    </xdr:from>
    <xdr:to>
      <xdr:col>18</xdr:col>
      <xdr:colOff>581026</xdr:colOff>
      <xdr:row>40</xdr:row>
      <xdr:rowOff>47624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00000000-0008-0000-1300-00000300000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  <xdr:twoCellAnchor>
    <xdr:from>
      <xdr:col>5</xdr:col>
      <xdr:colOff>92074</xdr:colOff>
      <xdr:row>36</xdr:row>
      <xdr:rowOff>165100</xdr:rowOff>
    </xdr:from>
    <xdr:to>
      <xdr:col>23</xdr:col>
      <xdr:colOff>514349</xdr:colOff>
      <xdr:row>65</xdr:row>
      <xdr:rowOff>88900</xdr:rowOff>
    </xdr:to>
    <xdr:graphicFrame macro="">
      <xdr:nvGraphicFramePr>
        <xdr:cNvPr id="11" name="Chart 10">
          <a:extLst>
            <a:ext uri="{FF2B5EF4-FFF2-40B4-BE49-F238E27FC236}">
              <a16:creationId xmlns:a16="http://schemas.microsoft.com/office/drawing/2014/main" id="{00000000-0008-0000-1300-00000B00000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3"/>
        </a:graphicData>
      </a:graphic>
    </xdr:graphicFrame>
    <xdr:clientData/>
  </xdr:twoCellAnchor>
  <xdr:twoCellAnchor>
    <xdr:from>
      <xdr:col>4</xdr:col>
      <xdr:colOff>257175</xdr:colOff>
      <xdr:row>66</xdr:row>
      <xdr:rowOff>28575</xdr:rowOff>
    </xdr:from>
    <xdr:to>
      <xdr:col>15</xdr:col>
      <xdr:colOff>431800</xdr:colOff>
      <xdr:row>90</xdr:row>
      <xdr:rowOff>34925</xdr:rowOff>
    </xdr:to>
    <xdr:graphicFrame macro="">
      <xdr:nvGraphicFramePr>
        <xdr:cNvPr id="5" name="Chart 4">
          <a:extLst>
            <a:ext uri="{FF2B5EF4-FFF2-40B4-BE49-F238E27FC236}">
              <a16:creationId xmlns:a16="http://schemas.microsoft.com/office/drawing/2014/main" id="{00000000-0008-0000-1300-00000500000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4"/>
        </a:graphicData>
      </a:graphic>
    </xdr:graphicFrame>
    <xdr:clientData/>
  </xdr:twoCellAnchor>
</xdr:wsDr>
</file>

<file path=xl/drawings/drawing23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180976</xdr:colOff>
      <xdr:row>19</xdr:row>
      <xdr:rowOff>142875</xdr:rowOff>
    </xdr:from>
    <xdr:to>
      <xdr:col>8</xdr:col>
      <xdr:colOff>409576</xdr:colOff>
      <xdr:row>42</xdr:row>
      <xdr:rowOff>28575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CE8AAB1F-0EB8-44C7-8526-11826621D94F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</xdr:wsDr>
</file>

<file path=xl/drawings/drawing24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0</xdr:colOff>
      <xdr:row>20</xdr:row>
      <xdr:rowOff>0</xdr:rowOff>
    </xdr:from>
    <xdr:to>
      <xdr:col>7</xdr:col>
      <xdr:colOff>209550</xdr:colOff>
      <xdr:row>41</xdr:row>
      <xdr:rowOff>42861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0000000-0008-0000-1500-000002000000}"/>
            </a:ext>
          </a:extLst>
        </xdr:cNvPr>
        <xdr:cNvGraphicFramePr/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7</xdr:col>
      <xdr:colOff>381000</xdr:colOff>
      <xdr:row>20</xdr:row>
      <xdr:rowOff>19050</xdr:rowOff>
    </xdr:from>
    <xdr:to>
      <xdr:col>18</xdr:col>
      <xdr:colOff>190500</xdr:colOff>
      <xdr:row>41</xdr:row>
      <xdr:rowOff>119062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A5F7BF5C-17C0-43C1-8A5E-E465C1C60C35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</xdr:wsDr>
</file>

<file path=xl/drawings/drawing25.xml><?xml version="1.0" encoding="utf-8"?>
<xdr:wsDr xmlns:xdr="http://schemas.openxmlformats.org/drawingml/2006/spreadsheetDrawing" xmlns:a="http://schemas.openxmlformats.org/drawingml/2006/main">
  <xdr:twoCellAnchor>
    <xdr:from>
      <xdr:col>5</xdr:col>
      <xdr:colOff>0</xdr:colOff>
      <xdr:row>14</xdr:row>
      <xdr:rowOff>19050</xdr:rowOff>
    </xdr:from>
    <xdr:to>
      <xdr:col>17</xdr:col>
      <xdr:colOff>85725</xdr:colOff>
      <xdr:row>35</xdr:row>
      <xdr:rowOff>85724</xdr:rowOff>
    </xdr:to>
    <xdr:graphicFrame macro="">
      <xdr:nvGraphicFramePr>
        <xdr:cNvPr id="6" name="Chart 5">
          <a:extLst>
            <a:ext uri="{FF2B5EF4-FFF2-40B4-BE49-F238E27FC236}">
              <a16:creationId xmlns:a16="http://schemas.microsoft.com/office/drawing/2014/main" id="{00000000-0008-0000-1600-000006000000}"/>
            </a:ext>
          </a:extLst>
        </xdr:cNvPr>
        <xdr:cNvGraphicFramePr/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5</xdr:col>
      <xdr:colOff>19050</xdr:colOff>
      <xdr:row>36</xdr:row>
      <xdr:rowOff>161925</xdr:rowOff>
    </xdr:from>
    <xdr:to>
      <xdr:col>17</xdr:col>
      <xdr:colOff>104775</xdr:colOff>
      <xdr:row>58</xdr:row>
      <xdr:rowOff>47624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43067DE0-EBD1-4C75-9644-6E493B398935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  <xdr:twoCellAnchor>
    <xdr:from>
      <xdr:col>18</xdr:col>
      <xdr:colOff>0</xdr:colOff>
      <xdr:row>14</xdr:row>
      <xdr:rowOff>0</xdr:rowOff>
    </xdr:from>
    <xdr:to>
      <xdr:col>30</xdr:col>
      <xdr:colOff>333375</xdr:colOff>
      <xdr:row>35</xdr:row>
      <xdr:rowOff>66674</xdr:rowOff>
    </xdr:to>
    <xdr:graphicFrame macro="">
      <xdr:nvGraphicFramePr>
        <xdr:cNvPr id="4" name="Chart 3">
          <a:extLst>
            <a:ext uri="{FF2B5EF4-FFF2-40B4-BE49-F238E27FC236}">
              <a16:creationId xmlns:a16="http://schemas.microsoft.com/office/drawing/2014/main" id="{094DA049-D135-44B7-BCE3-67CAB7C2315E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3"/>
        </a:graphicData>
      </a:graphic>
    </xdr:graphicFrame>
    <xdr:clientData/>
  </xdr:twoCellAnchor>
</xdr:wsDr>
</file>

<file path=xl/drawings/drawing26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276224</xdr:colOff>
      <xdr:row>21</xdr:row>
      <xdr:rowOff>47625</xdr:rowOff>
    </xdr:from>
    <xdr:to>
      <xdr:col>6</xdr:col>
      <xdr:colOff>828675</xdr:colOff>
      <xdr:row>45</xdr:row>
      <xdr:rowOff>161925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00000000-0008-0000-1700-000003000000}"/>
            </a:ext>
          </a:extLst>
        </xdr:cNvPr>
        <xdr:cNvGraphicFramePr/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7</xdr:col>
      <xdr:colOff>104775</xdr:colOff>
      <xdr:row>21</xdr:row>
      <xdr:rowOff>76199</xdr:rowOff>
    </xdr:from>
    <xdr:to>
      <xdr:col>19</xdr:col>
      <xdr:colOff>180975</xdr:colOff>
      <xdr:row>47</xdr:row>
      <xdr:rowOff>152400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0000000-0008-0000-1700-000002000000}"/>
            </a:ext>
          </a:extLst>
        </xdr:cNvPr>
        <xdr:cNvGraphicFramePr/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</xdr:wsDr>
</file>

<file path=xl/drawings/drawing27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200024</xdr:colOff>
      <xdr:row>11</xdr:row>
      <xdr:rowOff>123825</xdr:rowOff>
    </xdr:from>
    <xdr:to>
      <xdr:col>8</xdr:col>
      <xdr:colOff>352424</xdr:colOff>
      <xdr:row>30</xdr:row>
      <xdr:rowOff>88900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00000000-0008-0000-1800-000003000000}"/>
            </a:ext>
          </a:extLst>
        </xdr:cNvPr>
        <xdr:cNvGraphicFramePr/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10</xdr:col>
      <xdr:colOff>0</xdr:colOff>
      <xdr:row>12</xdr:row>
      <xdr:rowOff>0</xdr:rowOff>
    </xdr:from>
    <xdr:to>
      <xdr:col>20</xdr:col>
      <xdr:colOff>514350</xdr:colOff>
      <xdr:row>30</xdr:row>
      <xdr:rowOff>146050</xdr:rowOff>
    </xdr:to>
    <xdr:graphicFrame macro="">
      <xdr:nvGraphicFramePr>
        <xdr:cNvPr id="4" name="Chart 3">
          <a:extLst>
            <a:ext uri="{FF2B5EF4-FFF2-40B4-BE49-F238E27FC236}">
              <a16:creationId xmlns:a16="http://schemas.microsoft.com/office/drawing/2014/main" id="{B8FC5532-F1D2-4241-AD9A-8C13FDAEE32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</xdr:wsDr>
</file>

<file path=xl/drawings/drawing28.xml><?xml version="1.0" encoding="utf-8"?>
<xdr:wsDr xmlns:xdr="http://schemas.openxmlformats.org/drawingml/2006/spreadsheetDrawing" xmlns:a="http://schemas.openxmlformats.org/drawingml/2006/main">
  <xdr:twoCellAnchor>
    <xdr:from>
      <xdr:col>4</xdr:col>
      <xdr:colOff>371475</xdr:colOff>
      <xdr:row>13</xdr:row>
      <xdr:rowOff>85725</xdr:rowOff>
    </xdr:from>
    <xdr:to>
      <xdr:col>16</xdr:col>
      <xdr:colOff>361950</xdr:colOff>
      <xdr:row>34</xdr:row>
      <xdr:rowOff>9524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0000000-0008-0000-1900-00000200000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18</xdr:col>
      <xdr:colOff>0</xdr:colOff>
      <xdr:row>14</xdr:row>
      <xdr:rowOff>0</xdr:rowOff>
    </xdr:from>
    <xdr:to>
      <xdr:col>31</xdr:col>
      <xdr:colOff>19050</xdr:colOff>
      <xdr:row>34</xdr:row>
      <xdr:rowOff>104774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C4918E32-8CEB-42F6-85F5-9CA2412B77D3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  <xdr:twoCellAnchor>
    <xdr:from>
      <xdr:col>18</xdr:col>
      <xdr:colOff>0</xdr:colOff>
      <xdr:row>36</xdr:row>
      <xdr:rowOff>0</xdr:rowOff>
    </xdr:from>
    <xdr:to>
      <xdr:col>31</xdr:col>
      <xdr:colOff>19050</xdr:colOff>
      <xdr:row>56</xdr:row>
      <xdr:rowOff>104774</xdr:rowOff>
    </xdr:to>
    <xdr:graphicFrame macro="">
      <xdr:nvGraphicFramePr>
        <xdr:cNvPr id="4" name="Chart 3">
          <a:extLst>
            <a:ext uri="{FF2B5EF4-FFF2-40B4-BE49-F238E27FC236}">
              <a16:creationId xmlns:a16="http://schemas.microsoft.com/office/drawing/2014/main" id="{F4674536-27B5-4A54-88B9-93AEFC5C3BDE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3"/>
        </a:graphicData>
      </a:graphic>
    </xdr:graphicFrame>
    <xdr:clientData/>
  </xdr:twoCellAnchor>
</xdr:wsDr>
</file>

<file path=xl/drawings/drawing29.xml><?xml version="1.0" encoding="utf-8"?>
<xdr:wsDr xmlns:xdr="http://schemas.openxmlformats.org/drawingml/2006/spreadsheetDrawing" xmlns:a="http://schemas.openxmlformats.org/drawingml/2006/main">
  <xdr:twoCellAnchor>
    <xdr:from>
      <xdr:col>1</xdr:col>
      <xdr:colOff>114300</xdr:colOff>
      <xdr:row>11</xdr:row>
      <xdr:rowOff>66675</xdr:rowOff>
    </xdr:from>
    <xdr:to>
      <xdr:col>10</xdr:col>
      <xdr:colOff>19050</xdr:colOff>
      <xdr:row>28</xdr:row>
      <xdr:rowOff>185737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0000000-0008-0000-1A00-00000200000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</xdr:wsDr>
</file>

<file path=xl/drawings/drawing3.xml><?xml version="1.0" encoding="utf-8"?>
<c:userShapes xmlns:c="http://schemas.openxmlformats.org/drawingml/2006/chart">
  <cdr:relSizeAnchor xmlns:cdr="http://schemas.openxmlformats.org/drawingml/2006/chartDrawing">
    <cdr:from>
      <cdr:x>0.41281</cdr:x>
      <cdr:y>0.49373</cdr:y>
    </cdr:from>
    <cdr:to>
      <cdr:x>0.72403</cdr:x>
      <cdr:y>0.68251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37E4169-E3E7-455F-8813-CCB3AA081827}"/>
            </a:ext>
          </a:extLst>
        </cdr:cNvPr>
        <cdr:cNvSpPr txBox="1"/>
      </cdr:nvSpPr>
      <cdr:spPr>
        <a:xfrm xmlns:a="http://schemas.openxmlformats.org/drawingml/2006/main">
          <a:off x="3263607" y="1660071"/>
          <a:ext cx="2460431" cy="634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>
              <a:solidFill>
                <a:srgbClr val="822433"/>
              </a:solidFill>
              <a:latin typeface="Arial" panose="020B0604020202020204" pitchFamily="34" charset="0"/>
              <a:cs typeface="Arial" panose="020B0604020202020204" pitchFamily="34" charset="0"/>
            </a:rPr>
            <a:t>Primary</a:t>
          </a:r>
          <a:r>
            <a:rPr lang="en-GB" sz="1600">
              <a:solidFill>
                <a:srgbClr val="82243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0.31446</cdr:x>
      <cdr:y>0.39377</cdr:y>
    </cdr:from>
    <cdr:to>
      <cdr:x>0.41325</cdr:x>
      <cdr:y>0.49858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532A189-5A37-41DB-963C-E0F12D961084}"/>
            </a:ext>
          </a:extLst>
        </cdr:cNvPr>
        <cdr:cNvSpPr txBox="1"/>
      </cdr:nvSpPr>
      <cdr:spPr>
        <a:xfrm xmlns:a="http://schemas.openxmlformats.org/drawingml/2006/main">
          <a:off x="2486024" y="1323975"/>
          <a:ext cx="781050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2014</a:t>
          </a:r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0.59799</cdr:x>
      <cdr:y>0.54202</cdr:y>
    </cdr:from>
    <cdr:to>
      <cdr:x>0.69679</cdr:x>
      <cdr:y>0.64684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3676EA8-EC25-4CF6-B937-FD241D7C999F}"/>
            </a:ext>
          </a:extLst>
        </cdr:cNvPr>
        <cdr:cNvSpPr txBox="1"/>
      </cdr:nvSpPr>
      <cdr:spPr>
        <a:xfrm xmlns:a="http://schemas.openxmlformats.org/drawingml/2006/main">
          <a:off x="4727575" y="1822450"/>
          <a:ext cx="781050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2018</a:t>
          </a:r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xl/drawings/drawing30.xml><?xml version="1.0" encoding="utf-8"?>
<xdr:wsDr xmlns:xdr="http://schemas.openxmlformats.org/drawingml/2006/spreadsheetDrawing" xmlns:a="http://schemas.openxmlformats.org/drawingml/2006/main">
  <xdr:twoCellAnchor>
    <xdr:from>
      <xdr:col>4</xdr:col>
      <xdr:colOff>47625</xdr:colOff>
      <xdr:row>12</xdr:row>
      <xdr:rowOff>133350</xdr:rowOff>
    </xdr:from>
    <xdr:to>
      <xdr:col>16</xdr:col>
      <xdr:colOff>133350</xdr:colOff>
      <xdr:row>34</xdr:row>
      <xdr:rowOff>19049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0000000-0008-0000-1B00-00000200000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4</xdr:col>
      <xdr:colOff>28575</xdr:colOff>
      <xdr:row>35</xdr:row>
      <xdr:rowOff>66675</xdr:rowOff>
    </xdr:from>
    <xdr:to>
      <xdr:col>16</xdr:col>
      <xdr:colOff>114300</xdr:colOff>
      <xdr:row>56</xdr:row>
      <xdr:rowOff>123824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86E9B5AB-328E-496C-B5CD-E28B707F7A45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  <xdr:twoCellAnchor>
    <xdr:from>
      <xdr:col>18</xdr:col>
      <xdr:colOff>0</xdr:colOff>
      <xdr:row>13</xdr:row>
      <xdr:rowOff>0</xdr:rowOff>
    </xdr:from>
    <xdr:to>
      <xdr:col>30</xdr:col>
      <xdr:colOff>85725</xdr:colOff>
      <xdr:row>34</xdr:row>
      <xdr:rowOff>66674</xdr:rowOff>
    </xdr:to>
    <xdr:graphicFrame macro="">
      <xdr:nvGraphicFramePr>
        <xdr:cNvPr id="4" name="Chart 3">
          <a:extLst>
            <a:ext uri="{FF2B5EF4-FFF2-40B4-BE49-F238E27FC236}">
              <a16:creationId xmlns:a16="http://schemas.microsoft.com/office/drawing/2014/main" id="{7D77A91D-51A7-4AA7-96CE-77FF7A84674E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3"/>
        </a:graphicData>
      </a:graphic>
    </xdr:graphicFrame>
    <xdr:clientData/>
  </xdr:twoCellAnchor>
  <xdr:twoCellAnchor editAs="oneCell">
    <xdr:from>
      <xdr:col>30</xdr:col>
      <xdr:colOff>488255</xdr:colOff>
      <xdr:row>32</xdr:row>
      <xdr:rowOff>159205</xdr:rowOff>
    </xdr:from>
    <xdr:to>
      <xdr:col>41</xdr:col>
      <xdr:colOff>564981</xdr:colOff>
      <xdr:row>59</xdr:row>
      <xdr:rowOff>55831</xdr:rowOff>
    </xdr:to>
    <xdr:pic>
      <xdr:nvPicPr>
        <xdr:cNvPr id="6" name="Picture 5">
          <a:extLst>
            <a:ext uri="{FF2B5EF4-FFF2-40B4-BE49-F238E27FC236}">
              <a16:creationId xmlns:a16="http://schemas.microsoft.com/office/drawing/2014/main" id="{30253D2A-6186-452E-BD62-7211AE56D153}"/>
            </a:ext>
          </a:extLst>
        </xdr:cNvPr>
        <xdr:cNvPicPr>
          <a:picLocks noChangeAspect="1"/>
        </xdr:cNvPicPr>
      </xdr:nvPicPr>
      <xdr:blipFill>
        <a:blip xmlns:r="http://schemas.openxmlformats.org/officeDocument/2006/relationships" r:embed="rId4"/>
        <a:stretch>
          <a:fillRect/>
        </a:stretch>
      </xdr:blipFill>
      <xdr:spPr>
        <a:xfrm>
          <a:off x="20586005" y="5846991"/>
          <a:ext cx="7111619" cy="4686340"/>
        </a:xfrm>
        <a:prstGeom prst="rect">
          <a:avLst/>
        </a:prstGeom>
      </xdr:spPr>
    </xdr:pic>
    <xdr:clientData/>
  </xdr:twoCellAnchor>
  <xdr:twoCellAnchor>
    <xdr:from>
      <xdr:col>18</xdr:col>
      <xdr:colOff>81643</xdr:colOff>
      <xdr:row>36</xdr:row>
      <xdr:rowOff>27214</xdr:rowOff>
    </xdr:from>
    <xdr:to>
      <xdr:col>30</xdr:col>
      <xdr:colOff>167368</xdr:colOff>
      <xdr:row>57</xdr:row>
      <xdr:rowOff>80281</xdr:rowOff>
    </xdr:to>
    <xdr:graphicFrame macro="">
      <xdr:nvGraphicFramePr>
        <xdr:cNvPr id="7" name="Chart 6">
          <a:extLst>
            <a:ext uri="{FF2B5EF4-FFF2-40B4-BE49-F238E27FC236}">
              <a16:creationId xmlns:a16="http://schemas.microsoft.com/office/drawing/2014/main" id="{ECFF104E-C008-4112-987A-F291A9077D78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5"/>
        </a:graphicData>
      </a:graphic>
    </xdr:graphicFrame>
    <xdr:clientData/>
  </xdr:twoCellAnchor>
</xdr:wsDr>
</file>

<file path=xl/drawings/drawing31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552449</xdr:colOff>
      <xdr:row>14</xdr:row>
      <xdr:rowOff>152400</xdr:rowOff>
    </xdr:from>
    <xdr:to>
      <xdr:col>8</xdr:col>
      <xdr:colOff>304799</xdr:colOff>
      <xdr:row>33</xdr:row>
      <xdr:rowOff>161925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0000000-0008-0000-1C00-000002000000}"/>
            </a:ext>
          </a:extLst>
        </xdr:cNvPr>
        <xdr:cNvGraphicFramePr/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10</xdr:col>
      <xdr:colOff>0</xdr:colOff>
      <xdr:row>15</xdr:row>
      <xdr:rowOff>0</xdr:rowOff>
    </xdr:from>
    <xdr:to>
      <xdr:col>19</xdr:col>
      <xdr:colOff>0</xdr:colOff>
      <xdr:row>34</xdr:row>
      <xdr:rowOff>9525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5B123B36-A4DA-4333-9976-28DB344D22A5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</xdr:wsDr>
</file>

<file path=xl/drawings/drawing32.xml><?xml version="1.0" encoding="utf-8"?>
<xdr:wsDr xmlns:xdr="http://schemas.openxmlformats.org/drawingml/2006/spreadsheetDrawing" xmlns:a="http://schemas.openxmlformats.org/drawingml/2006/main">
  <xdr:twoCellAnchor>
    <xdr:from>
      <xdr:col>5</xdr:col>
      <xdr:colOff>0</xdr:colOff>
      <xdr:row>14</xdr:row>
      <xdr:rowOff>0</xdr:rowOff>
    </xdr:from>
    <xdr:to>
      <xdr:col>17</xdr:col>
      <xdr:colOff>85725</xdr:colOff>
      <xdr:row>35</xdr:row>
      <xdr:rowOff>66674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00000000-0008-0000-1D00-00000300000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4</xdr:col>
      <xdr:colOff>485775</xdr:colOff>
      <xdr:row>36</xdr:row>
      <xdr:rowOff>142875</xdr:rowOff>
    </xdr:from>
    <xdr:to>
      <xdr:col>16</xdr:col>
      <xdr:colOff>571500</xdr:colOff>
      <xdr:row>58</xdr:row>
      <xdr:rowOff>19049</xdr:rowOff>
    </xdr:to>
    <xdr:graphicFrame macro="">
      <xdr:nvGraphicFramePr>
        <xdr:cNvPr id="4" name="Chart 3">
          <a:extLst>
            <a:ext uri="{FF2B5EF4-FFF2-40B4-BE49-F238E27FC236}">
              <a16:creationId xmlns:a16="http://schemas.microsoft.com/office/drawing/2014/main" id="{698709AA-8320-4C57-A7B8-92492A43CD5E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</xdr:wsDr>
</file>

<file path=xl/drawings/drawing33.xml><?xml version="1.0" encoding="utf-8"?>
<xdr:wsDr xmlns:xdr="http://schemas.openxmlformats.org/drawingml/2006/spreadsheetDrawing" xmlns:a="http://schemas.openxmlformats.org/drawingml/2006/main">
  <xdr:twoCellAnchor>
    <xdr:from>
      <xdr:col>1</xdr:col>
      <xdr:colOff>114300</xdr:colOff>
      <xdr:row>11</xdr:row>
      <xdr:rowOff>66675</xdr:rowOff>
    </xdr:from>
    <xdr:to>
      <xdr:col>10</xdr:col>
      <xdr:colOff>19050</xdr:colOff>
      <xdr:row>28</xdr:row>
      <xdr:rowOff>185737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BF5A22F1-2BD5-433E-B81F-073DF9058FEC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</xdr:wsDr>
</file>

<file path=xl/drawings/drawing34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171449</xdr:colOff>
      <xdr:row>17</xdr:row>
      <xdr:rowOff>176211</xdr:rowOff>
    </xdr:from>
    <xdr:to>
      <xdr:col>9</xdr:col>
      <xdr:colOff>190499</xdr:colOff>
      <xdr:row>39</xdr:row>
      <xdr:rowOff>85725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0000000-0008-0000-1E00-000002000000}"/>
            </a:ext>
          </a:extLst>
        </xdr:cNvPr>
        <xdr:cNvGraphicFramePr/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0</xdr:col>
      <xdr:colOff>142874</xdr:colOff>
      <xdr:row>40</xdr:row>
      <xdr:rowOff>36512</xdr:rowOff>
    </xdr:from>
    <xdr:to>
      <xdr:col>9</xdr:col>
      <xdr:colOff>552450</xdr:colOff>
      <xdr:row>64</xdr:row>
      <xdr:rowOff>31750</xdr:rowOff>
    </xdr:to>
    <xdr:graphicFrame macro="">
      <xdr:nvGraphicFramePr>
        <xdr:cNvPr id="4" name="Chart 3">
          <a:extLst>
            <a:ext uri="{FF2B5EF4-FFF2-40B4-BE49-F238E27FC236}">
              <a16:creationId xmlns:a16="http://schemas.microsoft.com/office/drawing/2014/main" id="{00000000-0008-0000-1E00-000004000000}"/>
            </a:ext>
          </a:extLst>
        </xdr:cNvPr>
        <xdr:cNvGraphicFramePr/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</xdr:wsDr>
</file>

<file path=xl/drawings/drawing35.xml><?xml version="1.0" encoding="utf-8"?>
<xdr:wsDr xmlns:xdr="http://schemas.openxmlformats.org/drawingml/2006/spreadsheetDrawing" xmlns:a="http://schemas.openxmlformats.org/drawingml/2006/main">
  <xdr:twoCellAnchor>
    <xdr:from>
      <xdr:col>4</xdr:col>
      <xdr:colOff>590548</xdr:colOff>
      <xdr:row>1</xdr:row>
      <xdr:rowOff>114300</xdr:rowOff>
    </xdr:from>
    <xdr:to>
      <xdr:col>15</xdr:col>
      <xdr:colOff>361949</xdr:colOff>
      <xdr:row>22</xdr:row>
      <xdr:rowOff>133350</xdr:rowOff>
    </xdr:to>
    <xdr:graphicFrame macro="">
      <xdr:nvGraphicFramePr>
        <xdr:cNvPr id="5" name="Chart 4">
          <a:extLst>
            <a:ext uri="{FF2B5EF4-FFF2-40B4-BE49-F238E27FC236}">
              <a16:creationId xmlns:a16="http://schemas.microsoft.com/office/drawing/2014/main" id="{3F9BB176-5A43-4CDD-BEA7-DE441CEC864F}"/>
            </a:ext>
          </a:extLst>
        </xdr:cNvPr>
        <xdr:cNvGraphicFramePr/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</xdr:wsDr>
</file>

<file path=xl/drawings/drawing36.xml><?xml version="1.0" encoding="utf-8"?>
<xdr:wsDr xmlns:xdr="http://schemas.openxmlformats.org/drawingml/2006/spreadsheetDrawing" xmlns:a="http://schemas.openxmlformats.org/drawingml/2006/main">
  <xdr:twoCellAnchor>
    <xdr:from>
      <xdr:col>36</xdr:col>
      <xdr:colOff>316939</xdr:colOff>
      <xdr:row>1</xdr:row>
      <xdr:rowOff>217022</xdr:rowOff>
    </xdr:from>
    <xdr:to>
      <xdr:col>48</xdr:col>
      <xdr:colOff>593911</xdr:colOff>
      <xdr:row>15</xdr:row>
      <xdr:rowOff>25586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CFC06AD-8FD7-4129-9842-10157804D8ED}"/>
            </a:ext>
          </a:extLst>
        </xdr:cNvPr>
        <xdr:cNvGraphicFramePr/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36</xdr:col>
      <xdr:colOff>212082</xdr:colOff>
      <xdr:row>17</xdr:row>
      <xdr:rowOff>147337</xdr:rowOff>
    </xdr:from>
    <xdr:to>
      <xdr:col>48</xdr:col>
      <xdr:colOff>488493</xdr:colOff>
      <xdr:row>33</xdr:row>
      <xdr:rowOff>1994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CA42F525-4252-4FE7-B628-7F4D34F47013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  <xdr:twoCellAnchor>
    <xdr:from>
      <xdr:col>36</xdr:col>
      <xdr:colOff>350557</xdr:colOff>
      <xdr:row>31</xdr:row>
      <xdr:rowOff>81617</xdr:rowOff>
    </xdr:from>
    <xdr:to>
      <xdr:col>49</xdr:col>
      <xdr:colOff>12325</xdr:colOff>
      <xdr:row>46</xdr:row>
      <xdr:rowOff>119717</xdr:rowOff>
    </xdr:to>
    <xdr:graphicFrame macro="">
      <xdr:nvGraphicFramePr>
        <xdr:cNvPr id="8" name="Chart 7">
          <a:extLst>
            <a:ext uri="{FF2B5EF4-FFF2-40B4-BE49-F238E27FC236}">
              <a16:creationId xmlns:a16="http://schemas.microsoft.com/office/drawing/2014/main" id="{CDED6EB2-D9C6-4E48-8851-36FAF736EE9F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3"/>
        </a:graphicData>
      </a:graphic>
    </xdr:graphicFrame>
    <xdr:clientData/>
  </xdr:twoCellAnchor>
  <xdr:twoCellAnchor>
    <xdr:from>
      <xdr:col>25</xdr:col>
      <xdr:colOff>493059</xdr:colOff>
      <xdr:row>47</xdr:row>
      <xdr:rowOff>169209</xdr:rowOff>
    </xdr:from>
    <xdr:to>
      <xdr:col>36</xdr:col>
      <xdr:colOff>47999</xdr:colOff>
      <xdr:row>63</xdr:row>
      <xdr:rowOff>46878</xdr:rowOff>
    </xdr:to>
    <xdr:graphicFrame macro="">
      <xdr:nvGraphicFramePr>
        <xdr:cNvPr id="9" name="Chart 8">
          <a:extLst>
            <a:ext uri="{FF2B5EF4-FFF2-40B4-BE49-F238E27FC236}">
              <a16:creationId xmlns:a16="http://schemas.microsoft.com/office/drawing/2014/main" id="{EB41DC1C-0182-4531-829D-C5860F28AE3C}"/>
            </a:ext>
          </a:extLst>
        </xdr:cNvPr>
        <xdr:cNvGraphicFramePr/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4"/>
        </a:graphicData>
      </a:graphic>
    </xdr:graphicFrame>
    <xdr:clientData/>
  </xdr:twoCellAnchor>
  <xdr:twoCellAnchor>
    <xdr:from>
      <xdr:col>19</xdr:col>
      <xdr:colOff>579531</xdr:colOff>
      <xdr:row>48</xdr:row>
      <xdr:rowOff>0</xdr:rowOff>
    </xdr:from>
    <xdr:to>
      <xdr:col>25</xdr:col>
      <xdr:colOff>142501</xdr:colOff>
      <xdr:row>63</xdr:row>
      <xdr:rowOff>56963</xdr:rowOff>
    </xdr:to>
    <xdr:graphicFrame macro="">
      <xdr:nvGraphicFramePr>
        <xdr:cNvPr id="14" name="Chart 13">
          <a:extLst>
            <a:ext uri="{FF2B5EF4-FFF2-40B4-BE49-F238E27FC236}">
              <a16:creationId xmlns:a16="http://schemas.microsoft.com/office/drawing/2014/main" id="{40063395-3D66-42C9-B309-127E9E496CBB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5"/>
        </a:graphicData>
      </a:graphic>
    </xdr:graphicFrame>
    <xdr:clientData/>
  </xdr:twoCellAnchor>
  <xdr:twoCellAnchor>
    <xdr:from>
      <xdr:col>36</xdr:col>
      <xdr:colOff>369794</xdr:colOff>
      <xdr:row>48</xdr:row>
      <xdr:rowOff>11207</xdr:rowOff>
    </xdr:from>
    <xdr:to>
      <xdr:col>49</xdr:col>
      <xdr:colOff>22037</xdr:colOff>
      <xdr:row>63</xdr:row>
      <xdr:rowOff>49307</xdr:rowOff>
    </xdr:to>
    <xdr:graphicFrame macro="">
      <xdr:nvGraphicFramePr>
        <xdr:cNvPr id="15" name="Chart 14">
          <a:extLst>
            <a:ext uri="{FF2B5EF4-FFF2-40B4-BE49-F238E27FC236}">
              <a16:creationId xmlns:a16="http://schemas.microsoft.com/office/drawing/2014/main" id="{F75AFBAE-DDDD-4922-ACD6-27CD5BF8BBF7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6"/>
        </a:graphicData>
      </a:graphic>
    </xdr:graphicFrame>
    <xdr:clientData/>
  </xdr:twoCellAnchor>
  <xdr:twoCellAnchor>
    <xdr:from>
      <xdr:col>50</xdr:col>
      <xdr:colOff>0</xdr:colOff>
      <xdr:row>31</xdr:row>
      <xdr:rowOff>0</xdr:rowOff>
    </xdr:from>
    <xdr:to>
      <xdr:col>62</xdr:col>
      <xdr:colOff>269251</xdr:colOff>
      <xdr:row>46</xdr:row>
      <xdr:rowOff>38100</xdr:rowOff>
    </xdr:to>
    <xdr:graphicFrame macro="">
      <xdr:nvGraphicFramePr>
        <xdr:cNvPr id="12" name="Chart 11">
          <a:extLst>
            <a:ext uri="{FF2B5EF4-FFF2-40B4-BE49-F238E27FC236}">
              <a16:creationId xmlns:a16="http://schemas.microsoft.com/office/drawing/2014/main" id="{86ED3FB4-9E0A-4337-9B37-BA9E5579B29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7"/>
        </a:graphicData>
      </a:graphic>
    </xdr:graphicFrame>
    <xdr:clientData/>
  </xdr:twoCellAnchor>
  <xdr:twoCellAnchor>
    <xdr:from>
      <xdr:col>63</xdr:col>
      <xdr:colOff>0</xdr:colOff>
      <xdr:row>4</xdr:row>
      <xdr:rowOff>0</xdr:rowOff>
    </xdr:from>
    <xdr:to>
      <xdr:col>75</xdr:col>
      <xdr:colOff>283322</xdr:colOff>
      <xdr:row>19</xdr:row>
      <xdr:rowOff>9648</xdr:rowOff>
    </xdr:to>
    <xdr:graphicFrame macro="">
      <xdr:nvGraphicFramePr>
        <xdr:cNvPr id="13" name="Chart 12">
          <a:extLst>
            <a:ext uri="{FF2B5EF4-FFF2-40B4-BE49-F238E27FC236}">
              <a16:creationId xmlns:a16="http://schemas.microsoft.com/office/drawing/2014/main" id="{9EE18A64-4EF0-4EA5-8485-BC0E8F2C64FC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8"/>
        </a:graphicData>
      </a:graphic>
    </xdr:graphicFrame>
    <xdr:clientData/>
  </xdr:twoCellAnchor>
  <xdr:twoCellAnchor>
    <xdr:from>
      <xdr:col>62</xdr:col>
      <xdr:colOff>610659</xdr:colOff>
      <xdr:row>19</xdr:row>
      <xdr:rowOff>84667</xdr:rowOff>
    </xdr:from>
    <xdr:to>
      <xdr:col>75</xdr:col>
      <xdr:colOff>276972</xdr:colOff>
      <xdr:row>35</xdr:row>
      <xdr:rowOff>116417</xdr:rowOff>
    </xdr:to>
    <xdr:graphicFrame macro="">
      <xdr:nvGraphicFramePr>
        <xdr:cNvPr id="17" name="Chart 16">
          <a:extLst>
            <a:ext uri="{FF2B5EF4-FFF2-40B4-BE49-F238E27FC236}">
              <a16:creationId xmlns:a16="http://schemas.microsoft.com/office/drawing/2014/main" id="{F26EE2E0-20BC-454F-9D2A-4F26BA6C19A9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9"/>
        </a:graphicData>
      </a:graphic>
    </xdr:graphicFrame>
    <xdr:clientData/>
  </xdr:twoCellAnchor>
  <xdr:twoCellAnchor>
    <xdr:from>
      <xdr:col>75</xdr:col>
      <xdr:colOff>613833</xdr:colOff>
      <xdr:row>3</xdr:row>
      <xdr:rowOff>190499</xdr:rowOff>
    </xdr:from>
    <xdr:to>
      <xdr:col>89</xdr:col>
      <xdr:colOff>31749</xdr:colOff>
      <xdr:row>19</xdr:row>
      <xdr:rowOff>116416</xdr:rowOff>
    </xdr:to>
    <xdr:graphicFrame macro="">
      <xdr:nvGraphicFramePr>
        <xdr:cNvPr id="11" name="Chart 10">
          <a:extLst>
            <a:ext uri="{FF2B5EF4-FFF2-40B4-BE49-F238E27FC236}">
              <a16:creationId xmlns:a16="http://schemas.microsoft.com/office/drawing/2014/main" id="{94CCFEDF-ADBE-4E42-8273-125AB543DAC6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0"/>
        </a:graphicData>
      </a:graphic>
    </xdr:graphicFrame>
    <xdr:clientData/>
  </xdr:twoCellAnchor>
  <xdr:twoCellAnchor>
    <xdr:from>
      <xdr:col>76</xdr:col>
      <xdr:colOff>0</xdr:colOff>
      <xdr:row>19</xdr:row>
      <xdr:rowOff>190499</xdr:rowOff>
    </xdr:from>
    <xdr:to>
      <xdr:col>89</xdr:col>
      <xdr:colOff>10583</xdr:colOff>
      <xdr:row>36</xdr:row>
      <xdr:rowOff>116416</xdr:rowOff>
    </xdr:to>
    <xdr:graphicFrame macro="">
      <xdr:nvGraphicFramePr>
        <xdr:cNvPr id="16" name="Chart 15">
          <a:extLst>
            <a:ext uri="{FF2B5EF4-FFF2-40B4-BE49-F238E27FC236}">
              <a16:creationId xmlns:a16="http://schemas.microsoft.com/office/drawing/2014/main" id="{CE90061D-E50D-4C50-994F-DA95C8C2D075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1"/>
        </a:graphicData>
      </a:graphic>
    </xdr:graphicFrame>
    <xdr:clientData/>
  </xdr:twoCellAnchor>
  <xdr:twoCellAnchor>
    <xdr:from>
      <xdr:col>89</xdr:col>
      <xdr:colOff>607785</xdr:colOff>
      <xdr:row>4</xdr:row>
      <xdr:rowOff>0</xdr:rowOff>
    </xdr:from>
    <xdr:to>
      <xdr:col>103</xdr:col>
      <xdr:colOff>208642</xdr:colOff>
      <xdr:row>19</xdr:row>
      <xdr:rowOff>115711</xdr:rowOff>
    </xdr:to>
    <xdr:graphicFrame macro="">
      <xdr:nvGraphicFramePr>
        <xdr:cNvPr id="18" name="Chart 17">
          <a:extLst>
            <a:ext uri="{FF2B5EF4-FFF2-40B4-BE49-F238E27FC236}">
              <a16:creationId xmlns:a16="http://schemas.microsoft.com/office/drawing/2014/main" id="{F5AB59B7-A40C-471D-B511-659AC44B28A8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2"/>
        </a:graphicData>
      </a:graphic>
    </xdr:graphicFrame>
    <xdr:clientData/>
  </xdr:twoCellAnchor>
  <xdr:twoCellAnchor editAs="oneCell">
    <xdr:from>
      <xdr:col>104</xdr:col>
      <xdr:colOff>0</xdr:colOff>
      <xdr:row>4</xdr:row>
      <xdr:rowOff>0</xdr:rowOff>
    </xdr:from>
    <xdr:to>
      <xdr:col>115</xdr:col>
      <xdr:colOff>508153</xdr:colOff>
      <xdr:row>30</xdr:row>
      <xdr:rowOff>176132</xdr:rowOff>
    </xdr:to>
    <xdr:pic>
      <xdr:nvPicPr>
        <xdr:cNvPr id="19" name="Picture 18">
          <a:extLst>
            <a:ext uri="{FF2B5EF4-FFF2-40B4-BE49-F238E27FC236}">
              <a16:creationId xmlns:a16="http://schemas.microsoft.com/office/drawing/2014/main" id="{27DA0CAC-2525-4E59-95F0-AFDDE9F2AFE2}"/>
            </a:ext>
          </a:extLst>
        </xdr:cNvPr>
        <xdr:cNvPicPr>
          <a:picLocks noChangeAspect="1"/>
        </xdr:cNvPicPr>
      </xdr:nvPicPr>
      <xdr:blipFill>
        <a:blip xmlns:r="http://schemas.openxmlformats.org/officeDocument/2006/relationships" r:embed="rId13"/>
        <a:stretch>
          <a:fillRect/>
        </a:stretch>
      </xdr:blipFill>
      <xdr:spPr>
        <a:xfrm>
          <a:off x="78634167" y="1354667"/>
          <a:ext cx="7260319" cy="4853965"/>
        </a:xfrm>
        <a:prstGeom prst="rect">
          <a:avLst/>
        </a:prstGeom>
      </xdr:spPr>
    </xdr:pic>
    <xdr:clientData/>
  </xdr:twoCellAnchor>
  <xdr:twoCellAnchor>
    <xdr:from>
      <xdr:col>90</xdr:col>
      <xdr:colOff>0</xdr:colOff>
      <xdr:row>20</xdr:row>
      <xdr:rowOff>0</xdr:rowOff>
    </xdr:from>
    <xdr:to>
      <xdr:col>103</xdr:col>
      <xdr:colOff>208643</xdr:colOff>
      <xdr:row>36</xdr:row>
      <xdr:rowOff>115358</xdr:rowOff>
    </xdr:to>
    <xdr:graphicFrame macro="">
      <xdr:nvGraphicFramePr>
        <xdr:cNvPr id="20" name="Chart 19">
          <a:extLst>
            <a:ext uri="{FF2B5EF4-FFF2-40B4-BE49-F238E27FC236}">
              <a16:creationId xmlns:a16="http://schemas.microsoft.com/office/drawing/2014/main" id="{625438BF-0716-450D-BB42-36AB8A93D13E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4"/>
        </a:graphicData>
      </a:graphic>
    </xdr:graphicFrame>
    <xdr:clientData/>
  </xdr:twoCellAnchor>
</xdr:wsDr>
</file>

<file path=xl/drawings/drawing37.xml><?xml version="1.0" encoding="utf-8"?>
<xdr:wsDr xmlns:xdr="http://schemas.openxmlformats.org/drawingml/2006/spreadsheetDrawing" xmlns:a="http://schemas.openxmlformats.org/drawingml/2006/main">
  <xdr:twoCellAnchor>
    <xdr:from>
      <xdr:col>9</xdr:col>
      <xdr:colOff>342900</xdr:colOff>
      <xdr:row>1</xdr:row>
      <xdr:rowOff>149226</xdr:rowOff>
    </xdr:from>
    <xdr:to>
      <xdr:col>22</xdr:col>
      <xdr:colOff>381000</xdr:colOff>
      <xdr:row>18</xdr:row>
      <xdr:rowOff>111125</xdr:rowOff>
    </xdr:to>
    <xdr:graphicFrame macro="">
      <xdr:nvGraphicFramePr>
        <xdr:cNvPr id="5" name="Chart 4">
          <a:extLst>
            <a:ext uri="{FF2B5EF4-FFF2-40B4-BE49-F238E27FC236}">
              <a16:creationId xmlns:a16="http://schemas.microsoft.com/office/drawing/2014/main" id="{33B4EE9F-6095-4408-A6A8-4710D45CA0C2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5</xdr:col>
      <xdr:colOff>236535</xdr:colOff>
      <xdr:row>20</xdr:row>
      <xdr:rowOff>125412</xdr:rowOff>
    </xdr:from>
    <xdr:to>
      <xdr:col>19</xdr:col>
      <xdr:colOff>238125</xdr:colOff>
      <xdr:row>38</xdr:row>
      <xdr:rowOff>158750</xdr:rowOff>
    </xdr:to>
    <xdr:graphicFrame macro="">
      <xdr:nvGraphicFramePr>
        <xdr:cNvPr id="12" name="Chart 11">
          <a:extLst>
            <a:ext uri="{FF2B5EF4-FFF2-40B4-BE49-F238E27FC236}">
              <a16:creationId xmlns:a16="http://schemas.microsoft.com/office/drawing/2014/main" id="{17AA8EB4-2572-4283-B1BC-99076BBFB083}"/>
            </a:ext>
          </a:extLst>
        </xdr:cNvPr>
        <xdr:cNvGraphicFramePr/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</xdr:wsDr>
</file>

<file path=xl/drawings/drawing38.xml><?xml version="1.0" encoding="utf-8"?>
<xdr:wsDr xmlns:xdr="http://schemas.openxmlformats.org/drawingml/2006/spreadsheetDrawing" xmlns:a="http://schemas.openxmlformats.org/drawingml/2006/main">
  <xdr:twoCellAnchor>
    <xdr:from>
      <xdr:col>11</xdr:col>
      <xdr:colOff>371475</xdr:colOff>
      <xdr:row>13</xdr:row>
      <xdr:rowOff>158750</xdr:rowOff>
    </xdr:from>
    <xdr:to>
      <xdr:col>26</xdr:col>
      <xdr:colOff>265115</xdr:colOff>
      <xdr:row>33</xdr:row>
      <xdr:rowOff>11113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69E5412F-39AF-4F2E-A582-AA6AF1A92303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11</xdr:col>
      <xdr:colOff>466725</xdr:colOff>
      <xdr:row>34</xdr:row>
      <xdr:rowOff>0</xdr:rowOff>
    </xdr:from>
    <xdr:to>
      <xdr:col>27</xdr:col>
      <xdr:colOff>436565</xdr:colOff>
      <xdr:row>52</xdr:row>
      <xdr:rowOff>26988</xdr:rowOff>
    </xdr:to>
    <xdr:graphicFrame macro="">
      <xdr:nvGraphicFramePr>
        <xdr:cNvPr id="4" name="Chart 3">
          <a:extLst>
            <a:ext uri="{FF2B5EF4-FFF2-40B4-BE49-F238E27FC236}">
              <a16:creationId xmlns:a16="http://schemas.microsoft.com/office/drawing/2014/main" id="{C607CBFD-3ED1-4D2C-8F95-D98E5693C04D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  <xdr:twoCellAnchor>
    <xdr:from>
      <xdr:col>11</xdr:col>
      <xdr:colOff>473075</xdr:colOff>
      <xdr:row>52</xdr:row>
      <xdr:rowOff>133350</xdr:rowOff>
    </xdr:from>
    <xdr:to>
      <xdr:col>27</xdr:col>
      <xdr:colOff>452440</xdr:colOff>
      <xdr:row>70</xdr:row>
      <xdr:rowOff>166688</xdr:rowOff>
    </xdr:to>
    <xdr:graphicFrame macro="">
      <xdr:nvGraphicFramePr>
        <xdr:cNvPr id="5" name="Chart 4">
          <a:extLst>
            <a:ext uri="{FF2B5EF4-FFF2-40B4-BE49-F238E27FC236}">
              <a16:creationId xmlns:a16="http://schemas.microsoft.com/office/drawing/2014/main" id="{28F6A18F-450E-460E-9944-9373F2C88F49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3"/>
        </a:graphicData>
      </a:graphic>
    </xdr:graphicFrame>
    <xdr:clientData/>
  </xdr:twoCellAnchor>
  <xdr:twoCellAnchor>
    <xdr:from>
      <xdr:col>11</xdr:col>
      <xdr:colOff>454399</xdr:colOff>
      <xdr:row>71</xdr:row>
      <xdr:rowOff>98051</xdr:rowOff>
    </xdr:from>
    <xdr:to>
      <xdr:col>27</xdr:col>
      <xdr:colOff>416768</xdr:colOff>
      <xdr:row>90</xdr:row>
      <xdr:rowOff>181161</xdr:rowOff>
    </xdr:to>
    <xdr:graphicFrame macro="">
      <xdr:nvGraphicFramePr>
        <xdr:cNvPr id="6" name="Chart 5">
          <a:extLst>
            <a:ext uri="{FF2B5EF4-FFF2-40B4-BE49-F238E27FC236}">
              <a16:creationId xmlns:a16="http://schemas.microsoft.com/office/drawing/2014/main" id="{46D2F699-D521-4FFC-945E-F007A63C0E3C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4"/>
        </a:graphicData>
      </a:graphic>
    </xdr:graphicFrame>
    <xdr:clientData/>
  </xdr:twoCellAnchor>
  <xdr:twoCellAnchor>
    <xdr:from>
      <xdr:col>29</xdr:col>
      <xdr:colOff>18676</xdr:colOff>
      <xdr:row>53</xdr:row>
      <xdr:rowOff>0</xdr:rowOff>
    </xdr:from>
    <xdr:to>
      <xdr:col>46</xdr:col>
      <xdr:colOff>42864</xdr:colOff>
      <xdr:row>71</xdr:row>
      <xdr:rowOff>33338</xdr:rowOff>
    </xdr:to>
    <xdr:graphicFrame macro="">
      <xdr:nvGraphicFramePr>
        <xdr:cNvPr id="7" name="Chart 6">
          <a:extLst>
            <a:ext uri="{FF2B5EF4-FFF2-40B4-BE49-F238E27FC236}">
              <a16:creationId xmlns:a16="http://schemas.microsoft.com/office/drawing/2014/main" id="{709A3CCC-AE98-4071-BE17-428AE83F7B92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5"/>
        </a:graphicData>
      </a:graphic>
    </xdr:graphicFrame>
    <xdr:clientData/>
  </xdr:twoCellAnchor>
  <xdr:twoCellAnchor>
    <xdr:from>
      <xdr:col>29</xdr:col>
      <xdr:colOff>0</xdr:colOff>
      <xdr:row>71</xdr:row>
      <xdr:rowOff>151466</xdr:rowOff>
    </xdr:from>
    <xdr:to>
      <xdr:col>46</xdr:col>
      <xdr:colOff>7192</xdr:colOff>
      <xdr:row>91</xdr:row>
      <xdr:rowOff>47811</xdr:rowOff>
    </xdr:to>
    <xdr:graphicFrame macro="">
      <xdr:nvGraphicFramePr>
        <xdr:cNvPr id="8" name="Chart 7">
          <a:extLst>
            <a:ext uri="{FF2B5EF4-FFF2-40B4-BE49-F238E27FC236}">
              <a16:creationId xmlns:a16="http://schemas.microsoft.com/office/drawing/2014/main" id="{8FC11BB7-D7F4-42F1-B620-F3400C739861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6"/>
        </a:graphicData>
      </a:graphic>
    </xdr:graphicFrame>
    <xdr:clientData/>
  </xdr:twoCellAnchor>
  <xdr:twoCellAnchor editAs="oneCell">
    <xdr:from>
      <xdr:col>46</xdr:col>
      <xdr:colOff>324970</xdr:colOff>
      <xdr:row>55</xdr:row>
      <xdr:rowOff>30443</xdr:rowOff>
    </xdr:from>
    <xdr:to>
      <xdr:col>58</xdr:col>
      <xdr:colOff>175178</xdr:colOff>
      <xdr:row>81</xdr:row>
      <xdr:rowOff>67836</xdr:rowOff>
    </xdr:to>
    <xdr:pic>
      <xdr:nvPicPr>
        <xdr:cNvPr id="9" name="Picture 8">
          <a:extLst>
            <a:ext uri="{FF2B5EF4-FFF2-40B4-BE49-F238E27FC236}">
              <a16:creationId xmlns:a16="http://schemas.microsoft.com/office/drawing/2014/main" id="{1E6154BB-63F6-4EA7-80A1-679913DE6F4E}"/>
            </a:ext>
          </a:extLst>
        </xdr:cNvPr>
        <xdr:cNvPicPr>
          <a:picLocks noChangeAspect="1"/>
        </xdr:cNvPicPr>
      </xdr:nvPicPr>
      <xdr:blipFill>
        <a:blip xmlns:r="http://schemas.openxmlformats.org/officeDocument/2006/relationships" r:embed="rId7"/>
        <a:stretch>
          <a:fillRect/>
        </a:stretch>
      </xdr:blipFill>
      <xdr:spPr>
        <a:xfrm>
          <a:off x="33135794" y="10485531"/>
          <a:ext cx="7111619" cy="4699040"/>
        </a:xfrm>
        <a:prstGeom prst="rect">
          <a:avLst/>
        </a:prstGeom>
      </xdr:spPr>
    </xdr:pic>
    <xdr:clientData/>
  </xdr:twoCellAnchor>
</xdr:wsDr>
</file>

<file path=xl/drawings/drawing39.xml><?xml version="1.0" encoding="utf-8"?>
<xdr:wsDr xmlns:xdr="http://schemas.openxmlformats.org/drawingml/2006/spreadsheetDrawing" xmlns:a="http://schemas.openxmlformats.org/drawingml/2006/main">
  <xdr:twoCellAnchor>
    <xdr:from>
      <xdr:col>2</xdr:col>
      <xdr:colOff>130174</xdr:colOff>
      <xdr:row>11</xdr:row>
      <xdr:rowOff>28575</xdr:rowOff>
    </xdr:from>
    <xdr:to>
      <xdr:col>11</xdr:col>
      <xdr:colOff>146050</xdr:colOff>
      <xdr:row>26</xdr:row>
      <xdr:rowOff>9525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A6F3EEE1-F6A9-4C2A-A2C6-E2E55F3E2600}"/>
            </a:ext>
          </a:extLst>
        </xdr:cNvPr>
        <xdr:cNvGraphicFramePr/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</xdr:wsDr>
</file>

<file path=xl/drawings/drawing4.xml><?xml version="1.0" encoding="utf-8"?>
<c:userShapes xmlns:c="http://schemas.openxmlformats.org/drawingml/2006/chart">
  <cdr:relSizeAnchor xmlns:cdr="http://schemas.openxmlformats.org/drawingml/2006/chartDrawing">
    <cdr:from>
      <cdr:x>0.3839</cdr:x>
      <cdr:y>0.51356</cdr:y>
    </cdr:from>
    <cdr:to>
      <cdr:x>0.69512</cdr:x>
      <cdr:y>0.70234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37E4169-E3E7-455F-8813-CCB3AA081827}"/>
            </a:ext>
          </a:extLst>
        </cdr:cNvPr>
        <cdr:cNvSpPr txBox="1"/>
      </cdr:nvSpPr>
      <cdr:spPr>
        <a:xfrm xmlns:a="http://schemas.openxmlformats.org/drawingml/2006/main">
          <a:off x="3034984" y="1726742"/>
          <a:ext cx="2460428" cy="634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>
              <a:solidFill>
                <a:srgbClr val="00549F"/>
              </a:solidFill>
              <a:latin typeface="Arial" panose="020B0604020202020204" pitchFamily="34" charset="0"/>
              <a:cs typeface="Arial" panose="020B0604020202020204" pitchFamily="34" charset="0"/>
            </a:rPr>
            <a:t>Secondary</a:t>
          </a:r>
          <a:r>
            <a:rPr lang="en-GB" sz="1600">
              <a:solidFill>
                <a:srgbClr val="82243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0.23012</cdr:x>
      <cdr:y>0.43343</cdr:y>
    </cdr:from>
    <cdr:to>
      <cdr:x>0.30843</cdr:x>
      <cdr:y>0.52975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424FF2A-E76B-482D-AEBC-2408631A6BC8}"/>
            </a:ext>
          </a:extLst>
        </cdr:cNvPr>
        <cdr:cNvSpPr txBox="1"/>
      </cdr:nvSpPr>
      <cdr:spPr>
        <a:xfrm xmlns:a="http://schemas.openxmlformats.org/drawingml/2006/main">
          <a:off x="1819275" y="1457326"/>
          <a:ext cx="6191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>
              <a:latin typeface="Arial" panose="020B0604020202020204" pitchFamily="34" charset="0"/>
              <a:cs typeface="Arial" panose="020B0604020202020204" pitchFamily="34" charset="0"/>
            </a:rPr>
            <a:t>2014</a:t>
          </a:r>
        </a:p>
      </cdr:txBody>
    </cdr:sp>
  </cdr:relSizeAnchor>
  <cdr:relSizeAnchor xmlns:cdr="http://schemas.openxmlformats.org/drawingml/2006/chartDrawing">
    <cdr:from>
      <cdr:x>0.46506</cdr:x>
      <cdr:y>0.1728</cdr:y>
    </cdr:from>
    <cdr:to>
      <cdr:x>0.57831</cdr:x>
      <cdr:y>0.31728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D052D2D-8140-42A9-9BA8-0C7BABFE1D55}"/>
            </a:ext>
          </a:extLst>
        </cdr:cNvPr>
        <cdr:cNvSpPr txBox="1"/>
      </cdr:nvSpPr>
      <cdr:spPr>
        <a:xfrm xmlns:a="http://schemas.openxmlformats.org/drawingml/2006/main">
          <a:off x="3676650" y="581025"/>
          <a:ext cx="895350" cy="485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0.45663</cdr:x>
      <cdr:y>0.18414</cdr:y>
    </cdr:from>
    <cdr:to>
      <cdr:x>0.54819</cdr:x>
      <cdr:y>0.27762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4DABB36A-9A83-4B94-AA6E-3BB2AF6592E3}"/>
            </a:ext>
          </a:extLst>
        </cdr:cNvPr>
        <cdr:cNvSpPr txBox="1"/>
      </cdr:nvSpPr>
      <cdr:spPr>
        <a:xfrm xmlns:a="http://schemas.openxmlformats.org/drawingml/2006/main">
          <a:off x="3609975" y="619125"/>
          <a:ext cx="7239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2018</a:t>
          </a:r>
        </a:p>
      </cdr:txBody>
    </cdr:sp>
  </cdr:relSizeAnchor>
</c:userShapes>
</file>

<file path=xl/drawings/drawing5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397451</xdr:colOff>
      <xdr:row>16</xdr:row>
      <xdr:rowOff>31172</xdr:rowOff>
    </xdr:from>
    <xdr:to>
      <xdr:col>9</xdr:col>
      <xdr:colOff>540326</xdr:colOff>
      <xdr:row>37</xdr:row>
      <xdr:rowOff>17750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00000000-0008-0000-0200-000003000000}"/>
            </a:ext>
          </a:extLst>
        </xdr:cNvPr>
        <xdr:cNvGraphicFramePr/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0</xdr:col>
      <xdr:colOff>314325</xdr:colOff>
      <xdr:row>38</xdr:row>
      <xdr:rowOff>123824</xdr:rowOff>
    </xdr:from>
    <xdr:to>
      <xdr:col>9</xdr:col>
      <xdr:colOff>455925</xdr:colOff>
      <xdr:row>59</xdr:row>
      <xdr:rowOff>110549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2B5DA27B-9182-4DC6-9CCE-9FA48C7FF2A9}"/>
            </a:ext>
          </a:extLst>
        </xdr:cNvPr>
        <xdr:cNvGraphicFramePr/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  <xdr:twoCellAnchor>
    <xdr:from>
      <xdr:col>0</xdr:col>
      <xdr:colOff>419100</xdr:colOff>
      <xdr:row>62</xdr:row>
      <xdr:rowOff>95250</xdr:rowOff>
    </xdr:from>
    <xdr:to>
      <xdr:col>9</xdr:col>
      <xdr:colOff>554350</xdr:colOff>
      <xdr:row>83</xdr:row>
      <xdr:rowOff>85150</xdr:rowOff>
    </xdr:to>
    <xdr:graphicFrame macro="">
      <xdr:nvGraphicFramePr>
        <xdr:cNvPr id="4" name="Chart 3">
          <a:extLst>
            <a:ext uri="{FF2B5EF4-FFF2-40B4-BE49-F238E27FC236}">
              <a16:creationId xmlns:a16="http://schemas.microsoft.com/office/drawing/2014/main" id="{49100F75-E4BB-4DAD-B625-9A4D23AD880F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3"/>
        </a:graphicData>
      </a:graphic>
    </xdr:graphicFrame>
    <xdr:clientData/>
  </xdr:twoCellAnchor>
  <xdr:twoCellAnchor editAs="oneCell">
    <xdr:from>
      <xdr:col>21</xdr:col>
      <xdr:colOff>326573</xdr:colOff>
      <xdr:row>34</xdr:row>
      <xdr:rowOff>24039</xdr:rowOff>
    </xdr:from>
    <xdr:to>
      <xdr:col>32</xdr:col>
      <xdr:colOff>551999</xdr:colOff>
      <xdr:row>60</xdr:row>
      <xdr:rowOff>173107</xdr:rowOff>
    </xdr:to>
    <xdr:pic>
      <xdr:nvPicPr>
        <xdr:cNvPr id="6" name="Picture 5">
          <a:extLst>
            <a:ext uri="{FF2B5EF4-FFF2-40B4-BE49-F238E27FC236}">
              <a16:creationId xmlns:a16="http://schemas.microsoft.com/office/drawing/2014/main" id="{B8E192A0-D6F9-4E88-A9C6-A47FEC930396}"/>
            </a:ext>
          </a:extLst>
        </xdr:cNvPr>
        <xdr:cNvPicPr>
          <a:picLocks noChangeAspect="1"/>
        </xdr:cNvPicPr>
      </xdr:nvPicPr>
      <xdr:blipFill>
        <a:blip xmlns:r="http://schemas.openxmlformats.org/officeDocument/2006/relationships" r:embed="rId4"/>
        <a:stretch>
          <a:fillRect/>
        </a:stretch>
      </xdr:blipFill>
      <xdr:spPr>
        <a:xfrm>
          <a:off x="14818180" y="6623503"/>
          <a:ext cx="6960962" cy="4857140"/>
        </a:xfrm>
        <a:prstGeom prst="rect">
          <a:avLst/>
        </a:prstGeom>
      </xdr:spPr>
    </xdr:pic>
    <xdr:clientData/>
  </xdr:twoCellAnchor>
  <xdr:twoCellAnchor>
    <xdr:from>
      <xdr:col>10</xdr:col>
      <xdr:colOff>573641</xdr:colOff>
      <xdr:row>38</xdr:row>
      <xdr:rowOff>122543</xdr:rowOff>
    </xdr:from>
    <xdr:to>
      <xdr:col>21</xdr:col>
      <xdr:colOff>43700</xdr:colOff>
      <xdr:row>59</xdr:row>
      <xdr:rowOff>109268</xdr:rowOff>
    </xdr:to>
    <xdr:graphicFrame macro="">
      <xdr:nvGraphicFramePr>
        <xdr:cNvPr id="14" name="Chart 13">
          <a:extLst>
            <a:ext uri="{FF2B5EF4-FFF2-40B4-BE49-F238E27FC236}">
              <a16:creationId xmlns:a16="http://schemas.microsoft.com/office/drawing/2014/main" id="{EE444124-7A13-4538-90F4-6F29A7A488E8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5"/>
        </a:graphicData>
      </a:graphic>
    </xdr:graphicFrame>
    <xdr:clientData/>
  </xdr:twoCellAnchor>
</xdr:wsDr>
</file>

<file path=xl/drawings/drawing6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0</xdr:colOff>
      <xdr:row>77</xdr:row>
      <xdr:rowOff>0</xdr:rowOff>
    </xdr:from>
    <xdr:to>
      <xdr:col>19</xdr:col>
      <xdr:colOff>282575</xdr:colOff>
      <xdr:row>105</xdr:row>
      <xdr:rowOff>134408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6D3AAC14-6D2D-423F-8D40-71B7448FAFAC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20</xdr:col>
      <xdr:colOff>0</xdr:colOff>
      <xdr:row>77</xdr:row>
      <xdr:rowOff>0</xdr:rowOff>
    </xdr:from>
    <xdr:to>
      <xdr:col>45</xdr:col>
      <xdr:colOff>168275</xdr:colOff>
      <xdr:row>113</xdr:row>
      <xdr:rowOff>358588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61937E41-FA2A-49B7-B7DF-AE8B15B51C82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</xdr:wsDr>
</file>

<file path=xl/drawings/drawing7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460373</xdr:colOff>
      <xdr:row>14</xdr:row>
      <xdr:rowOff>22226</xdr:rowOff>
    </xdr:from>
    <xdr:to>
      <xdr:col>9</xdr:col>
      <xdr:colOff>269874</xdr:colOff>
      <xdr:row>35</xdr:row>
      <xdr:rowOff>55563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0000000-0008-0000-0500-000002000000}"/>
            </a:ext>
          </a:extLst>
        </xdr:cNvPr>
        <xdr:cNvGraphicFramePr/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 editAs="oneCell">
    <xdr:from>
      <xdr:col>9</xdr:col>
      <xdr:colOff>243301</xdr:colOff>
      <xdr:row>14</xdr:row>
      <xdr:rowOff>6430</xdr:rowOff>
    </xdr:from>
    <xdr:to>
      <xdr:col>22</xdr:col>
      <xdr:colOff>372969</xdr:colOff>
      <xdr:row>44</xdr:row>
      <xdr:rowOff>121431</xdr:rowOff>
    </xdr:to>
    <xdr:pic>
      <xdr:nvPicPr>
        <xdr:cNvPr id="3" name="Picture 2">
          <a:extLst>
            <a:ext uri="{FF2B5EF4-FFF2-40B4-BE49-F238E27FC236}">
              <a16:creationId xmlns:a16="http://schemas.microsoft.com/office/drawing/2014/main" id="{74CC23D0-3E0E-4104-BA17-7FC11E13F386}"/>
            </a:ext>
          </a:extLst>
        </xdr:cNvPr>
        <xdr:cNvPicPr>
          <a:picLocks noChangeAspect="1"/>
        </xdr:cNvPicPr>
      </xdr:nvPicPr>
      <xdr:blipFill>
        <a:blip xmlns:r="http://schemas.openxmlformats.org/officeDocument/2006/relationships" r:embed="rId2"/>
        <a:stretch>
          <a:fillRect/>
        </a:stretch>
      </xdr:blipFill>
      <xdr:spPr>
        <a:xfrm>
          <a:off x="7560742" y="2718254"/>
          <a:ext cx="8228346" cy="5496999"/>
        </a:xfrm>
        <a:prstGeom prst="rect">
          <a:avLst/>
        </a:prstGeom>
      </xdr:spPr>
    </xdr:pic>
    <xdr:clientData/>
  </xdr:twoCellAnchor>
  <xdr:twoCellAnchor>
    <xdr:from>
      <xdr:col>0</xdr:col>
      <xdr:colOff>450637</xdr:colOff>
      <xdr:row>38</xdr:row>
      <xdr:rowOff>160885</xdr:rowOff>
    </xdr:from>
    <xdr:to>
      <xdr:col>9</xdr:col>
      <xdr:colOff>269663</xdr:colOff>
      <xdr:row>60</xdr:row>
      <xdr:rowOff>10978</xdr:rowOff>
    </xdr:to>
    <xdr:graphicFrame macro="">
      <xdr:nvGraphicFramePr>
        <xdr:cNvPr id="4" name="Chart 3">
          <a:extLst>
            <a:ext uri="{FF2B5EF4-FFF2-40B4-BE49-F238E27FC236}">
              <a16:creationId xmlns:a16="http://schemas.microsoft.com/office/drawing/2014/main" id="{2D6DDF2A-07A3-4EB8-8738-5EFD5E3D2B4C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3"/>
        </a:graphicData>
      </a:graphic>
    </xdr:graphicFrame>
    <xdr:clientData/>
  </xdr:twoCellAnchor>
</xdr:wsDr>
</file>

<file path=xl/drawings/drawing8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251115</xdr:colOff>
      <xdr:row>18</xdr:row>
      <xdr:rowOff>103909</xdr:rowOff>
    </xdr:from>
    <xdr:to>
      <xdr:col>10</xdr:col>
      <xdr:colOff>29299</xdr:colOff>
      <xdr:row>39</xdr:row>
      <xdr:rowOff>137246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0000000-0008-0000-0700-00000200000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11</xdr:col>
      <xdr:colOff>0</xdr:colOff>
      <xdr:row>19</xdr:row>
      <xdr:rowOff>0</xdr:rowOff>
    </xdr:from>
    <xdr:to>
      <xdr:col>22</xdr:col>
      <xdr:colOff>44884</xdr:colOff>
      <xdr:row>40</xdr:row>
      <xdr:rowOff>33337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DFC01CA0-AB52-4923-9617-0EF368EDD14C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</xdr:wsDr>
</file>

<file path=xl/drawings/drawing9.xml><?xml version="1.0" encoding="utf-8"?>
<xdr:wsDr xmlns:xdr="http://schemas.openxmlformats.org/drawingml/2006/spreadsheetDrawing" xmlns:a="http://schemas.openxmlformats.org/drawingml/2006/main">
  <xdr:twoCellAnchor>
    <xdr:from>
      <xdr:col>0</xdr:col>
      <xdr:colOff>197716</xdr:colOff>
      <xdr:row>14</xdr:row>
      <xdr:rowOff>183284</xdr:rowOff>
    </xdr:from>
    <xdr:to>
      <xdr:col>9</xdr:col>
      <xdr:colOff>309275</xdr:colOff>
      <xdr:row>36</xdr:row>
      <xdr:rowOff>32471</xdr:rowOff>
    </xdr:to>
    <xdr:graphicFrame macro="">
      <xdr:nvGraphicFramePr>
        <xdr:cNvPr id="2" name="Chart 1">
          <a:extLst>
            <a:ext uri="{FF2B5EF4-FFF2-40B4-BE49-F238E27FC236}">
              <a16:creationId xmlns:a16="http://schemas.microsoft.com/office/drawing/2014/main" id="{00000000-0008-0000-0800-000002000000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xdr:graphicFrame>
    <xdr:clientData/>
  </xdr:twoCellAnchor>
  <xdr:twoCellAnchor>
    <xdr:from>
      <xdr:col>11</xdr:col>
      <xdr:colOff>0</xdr:colOff>
      <xdr:row>15</xdr:row>
      <xdr:rowOff>0</xdr:rowOff>
    </xdr:from>
    <xdr:to>
      <xdr:col>22</xdr:col>
      <xdr:colOff>161925</xdr:colOff>
      <xdr:row>38</xdr:row>
      <xdr:rowOff>95250</xdr:rowOff>
    </xdr:to>
    <xdr:graphicFrame macro="">
      <xdr:nvGraphicFramePr>
        <xdr:cNvPr id="3" name="Chart 2">
          <a:extLst>
            <a:ext uri="{FF2B5EF4-FFF2-40B4-BE49-F238E27FC236}">
              <a16:creationId xmlns:a16="http://schemas.microsoft.com/office/drawing/2014/main" id="{5CC04B46-8DCB-4962-9ECA-E68F7A0E4321}"/>
            </a:ext>
          </a:extLst>
        </xdr:cNvPr>
        <xdr:cNvGraphicFramePr>
          <a:graphicFrameLocks/>
        </xdr:cNvGraphicFramePr>
      </xdr:nvGraphicFramePr>
      <xdr:xfrm>
        <a:off x="0" y="0"/>
        <a:ext cx="0" cy="0"/>
      </xdr:xfrm>
      <a:graphic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xdr:graphicFrame>
    <xdr:clientData/>
  </xdr:twoCellAnchor>
</xdr:wsDr>
</file>

<file path=xl/externalLinks/_rels/externalLink1.xml.rels><?xml version="1.0" encoding="UTF-8" standalone="yes"?>
<Relationships xmlns="http://schemas.openxmlformats.org/package/2006/relationships"><Relationship Id="rId1" Type="http://schemas.openxmlformats.org/officeDocument/2006/relationships/externalLinkPath" Target="file:///O:\ESPAUR\Annual%20Report%202021\AMC\Data\Graph%20Data.xlsx" TargetMode="External"/></Relationships>
</file>

<file path=xl/externalLinks/externalLink1.xml><?xml version="1.0" encoding="utf-8"?>
<externalLink xmlns="http://schemas.openxmlformats.org/spreadsheetml/2006/main" xmlns:mc="http://schemas.openxmlformats.org/markup-compatibility/2006" xmlns:x14="http://schemas.microsoft.com/office/spreadsheetml/2009/9/main" mc:Ignorable="x14">
  <externalBook xmlns:r="http://schemas.openxmlformats.org/officeDocument/2006/relationships" r:id="rId1">
    <sheetNames>
      <sheetName val="A.1 Total_setting"/>
      <sheetName val="A.2 Group_setting"/>
      <sheetName val="A.3 ATC_care"/>
      <sheetName val="A.4 Penicillins"/>
      <sheetName val="A.5 Cephalosporins"/>
      <sheetName val="A.6 Tetracyclines"/>
      <sheetName val="A.7 Quinolones"/>
      <sheetName val="A.8 Macrolides"/>
      <sheetName val="A.9 Sulfonamides"/>
      <sheetName val="A.9 Trim"/>
      <sheetName val="A.11 Aminoglycosides"/>
      <sheetName val="A.12 Glycopeptides_setting"/>
      <sheetName val="A.13 Glycopeptides"/>
      <sheetName val="A.14 Colistin"/>
      <sheetName val="DDDs 2021"/>
      <sheetName val="B.1 Primary"/>
      <sheetName val="B.1 DDDs"/>
      <sheetName val="B.2 GP"/>
      <sheetName val="B.2 Items"/>
      <sheetName val="B.4 Other Community"/>
      <sheetName val="B.5 Dentist"/>
      <sheetName val="B.5 DDDs"/>
      <sheetName val="B.3 GP_Items_age"/>
      <sheetName val="C.1 Trust_total"/>
      <sheetName val="C.1 IN_OUT_Trust_total"/>
      <sheetName val="C.2 Trust_type"/>
      <sheetName val="C.3 Trust_group"/>
      <sheetName val="C.4 Colistin"/>
      <sheetName val="C.5 Colistin_type"/>
      <sheetName val="C.6 Piptaz"/>
      <sheetName val="C.7 Piptaz_type"/>
      <sheetName val="C.8 Piptaz_alt"/>
      <sheetName val="C.9 Carbs"/>
      <sheetName val="C.10 Carbs_type"/>
      <sheetName val="C.10.1 Cefta_Avi"/>
      <sheetName val="C.11 Dep_trust"/>
      <sheetName val="C.12 Dep_IN"/>
      <sheetName val="C.12 Dep_PiptazCarbs_IN"/>
      <sheetName val="C.13 Dep_Broad spe_IN"/>
      <sheetName val="C.14 Dep_%"/>
      <sheetName val="D.4.1 Primary_byregion"/>
      <sheetName val="D.4.2 Secondary_byregion"/>
      <sheetName val="D.4.3.BreakdownPHEC"/>
      <sheetName val="D.4.4.ItemsPHEC"/>
      <sheetName val="D.3 Oseltamivir_Zanamivar"/>
      <sheetName val="D.3.1 Oseltamivir_Zanamivar"/>
    </sheetNames>
    <sheetDataSet>
      <sheetData sheetId="0">
        <row r="2">
          <cell r="B2">
            <v>14.342446275057121</v>
          </cell>
          <cell r="C2">
            <v>13.857847046815252</v>
          </cell>
          <cell r="D2">
            <v>13.207671206189898</v>
          </cell>
          <cell r="E2">
            <v>12.854910846726343</v>
          </cell>
          <cell r="F2">
            <v>11.65016669627204</v>
          </cell>
        </row>
        <row r="3">
          <cell r="B3">
            <v>0.64659310218146171</v>
          </cell>
          <cell r="C3">
            <v>0.67788418956761642</v>
          </cell>
          <cell r="D3">
            <v>0.7190253890545395</v>
          </cell>
          <cell r="E3">
            <v>0.75145180763652952</v>
          </cell>
          <cell r="F3">
            <v>0.56835206578908215</v>
          </cell>
        </row>
        <row r="4">
          <cell r="B4">
            <v>0.72102801522123627</v>
          </cell>
          <cell r="C4">
            <v>0.68256227769597899</v>
          </cell>
          <cell r="D4">
            <v>0.64004441468568984</v>
          </cell>
          <cell r="E4">
            <v>0.61099022151756799</v>
          </cell>
          <cell r="F4">
            <v>0.74589658880722709</v>
          </cell>
        </row>
        <row r="5">
          <cell r="B5">
            <v>2.1654019361301868</v>
          </cell>
          <cell r="C5">
            <v>2.2053275977013982</v>
          </cell>
          <cell r="D5">
            <v>2.3308097248433368</v>
          </cell>
          <cell r="E5">
            <v>2.3980955299927169</v>
          </cell>
          <cell r="F5">
            <v>2.0547733398059504</v>
          </cell>
        </row>
        <row r="6">
          <cell r="B6">
            <v>1.3910691796666625</v>
          </cell>
          <cell r="C6">
            <v>1.3876663368806113</v>
          </cell>
          <cell r="D6">
            <v>1.3805457603617088</v>
          </cell>
          <cell r="E6">
            <v>1.3794727737294816</v>
          </cell>
          <cell r="F6">
            <v>1.0138203231647642</v>
          </cell>
        </row>
      </sheetData>
      <sheetData sheetId="1">
        <row r="6">
          <cell r="E6">
            <v>4.5412214169547029</v>
          </cell>
          <cell r="F6">
            <v>0.31610067995952207</v>
          </cell>
          <cell r="G6">
            <v>0.54355003009550273</v>
          </cell>
          <cell r="H6">
            <v>0.59224904002738921</v>
          </cell>
          <cell r="I6">
            <v>0.29880564069270382</v>
          </cell>
        </row>
        <row r="7">
          <cell r="E7">
            <v>4.3582211113755092</v>
          </cell>
          <cell r="F7">
            <v>0.33150666857849709</v>
          </cell>
          <cell r="G7">
            <v>0.51385380839928985</v>
          </cell>
          <cell r="H7">
            <v>0.60143730500696502</v>
          </cell>
          <cell r="I7">
            <v>0.28566624210797553</v>
          </cell>
        </row>
        <row r="8">
          <cell r="E8">
            <v>4.1558591728590191</v>
          </cell>
          <cell r="F8">
            <v>0.35745359879790684</v>
          </cell>
          <cell r="G8">
            <v>0.48193457676097751</v>
          </cell>
          <cell r="H8">
            <v>0.61568334201480956</v>
          </cell>
          <cell r="I8">
            <v>0.2791470970227401</v>
          </cell>
        </row>
        <row r="9">
          <cell r="E9">
            <v>3.9867131418522064</v>
          </cell>
          <cell r="F9">
            <v>0.36684381266421795</v>
          </cell>
          <cell r="G9">
            <v>0.46126191026996821</v>
          </cell>
          <cell r="H9">
            <v>0.6199945195743215</v>
          </cell>
          <cell r="I9">
            <v>0.27622758869114872</v>
          </cell>
        </row>
        <row r="10">
          <cell r="E10">
            <v>3.2543780342312543</v>
          </cell>
          <cell r="F10">
            <v>0.24699702270263302</v>
          </cell>
          <cell r="G10">
            <v>0.55976964114233851</v>
          </cell>
          <cell r="H10">
            <v>0.47855981642465806</v>
          </cell>
          <cell r="I10">
            <v>0.19990641501707307</v>
          </cell>
        </row>
        <row r="11">
          <cell r="E11">
            <v>0.47703417537103954</v>
          </cell>
          <cell r="F11">
            <v>3.693369657784773E-2</v>
          </cell>
          <cell r="G11">
            <v>2.694535069167614E-3</v>
          </cell>
          <cell r="H11">
            <v>0.42005321951478436</v>
          </cell>
          <cell r="I11">
            <v>0.20873925683857364</v>
          </cell>
        </row>
        <row r="12">
          <cell r="E12">
            <v>0.44826746957587815</v>
          </cell>
          <cell r="F12">
            <v>3.8384387135129927E-2</v>
          </cell>
          <cell r="G12">
            <v>2.4635002482682467E-3</v>
          </cell>
          <cell r="H12">
            <v>0.40577503302988083</v>
          </cell>
          <cell r="I12">
            <v>0.20717231348716858</v>
          </cell>
        </row>
        <row r="13">
          <cell r="E13">
            <v>0.42127215004607432</v>
          </cell>
          <cell r="F13">
            <v>4.0364802474943673E-2</v>
          </cell>
          <cell r="G13">
            <v>2.1312832832336426E-3</v>
          </cell>
          <cell r="H13">
            <v>0.44940059472381211</v>
          </cell>
          <cell r="I13">
            <v>0.20458963634779526</v>
          </cell>
        </row>
        <row r="14">
          <cell r="E14">
            <v>0.39135873110706321</v>
          </cell>
          <cell r="F14">
            <v>4.176859945513911E-2</v>
          </cell>
          <cell r="G14">
            <v>1.8694415921345353E-3</v>
          </cell>
          <cell r="H14">
            <v>0.47193157545870257</v>
          </cell>
          <cell r="I14">
            <v>0.19886092223722684</v>
          </cell>
        </row>
        <row r="15">
          <cell r="E15">
            <v>0.38930524690927815</v>
          </cell>
          <cell r="F15">
            <v>3.7026016293120634E-2</v>
          </cell>
          <cell r="G15">
            <v>2.099344739690423E-3</v>
          </cell>
          <cell r="H15">
            <v>0.42464784906859898</v>
          </cell>
          <cell r="I15">
            <v>0.14406866549371866</v>
          </cell>
        </row>
        <row r="16">
          <cell r="E16">
            <v>0.1876497223527398</v>
          </cell>
          <cell r="F16">
            <v>8.5072759566244827E-3</v>
          </cell>
          <cell r="G16">
            <v>1.7254215199500322E-3</v>
          </cell>
          <cell r="H16">
            <v>4.879731402085466E-2</v>
          </cell>
          <cell r="I16">
            <v>2.1596536962219914E-2</v>
          </cell>
        </row>
        <row r="17">
          <cell r="E17">
            <v>0.17306757733098799</v>
          </cell>
          <cell r="F17">
            <v>7.4418421386757139E-3</v>
          </cell>
          <cell r="G17">
            <v>1.2964252673555166E-3</v>
          </cell>
          <cell r="H17">
            <v>5.3825911749630195E-2</v>
          </cell>
          <cell r="I17">
            <v>2.1771406670520799E-2</v>
          </cell>
        </row>
        <row r="18">
          <cell r="E18">
            <v>0.15907167603188688</v>
          </cell>
          <cell r="F18">
            <v>6.8198321207262325E-3</v>
          </cell>
          <cell r="G18">
            <v>1.1203475296497345E-3</v>
          </cell>
          <cell r="H18">
            <v>5.4405191598481117E-2</v>
          </cell>
          <cell r="I18">
            <v>2.1893860201470716E-2</v>
          </cell>
        </row>
        <row r="19">
          <cell r="E19">
            <v>0.15340629452076726</v>
          </cell>
          <cell r="F19">
            <v>7.7512015708691706E-3</v>
          </cell>
          <cell r="G19">
            <v>9.5582492212997749E-4</v>
          </cell>
          <cell r="H19">
            <v>5.4663010171040805E-2</v>
          </cell>
          <cell r="I19">
            <v>2.0969262225475016E-2</v>
          </cell>
        </row>
        <row r="20">
          <cell r="E20">
            <v>0.16284340254116936</v>
          </cell>
          <cell r="F20">
            <v>8.791275533787335E-3</v>
          </cell>
          <cell r="G20">
            <v>9.1889649047516286E-4</v>
          </cell>
          <cell r="H20">
            <v>4.7749494709578316E-2</v>
          </cell>
          <cell r="I20">
            <v>1.6513568010115581E-2</v>
          </cell>
        </row>
        <row r="21">
          <cell r="E21">
            <v>1.53363339316126E-3</v>
          </cell>
          <cell r="F21">
            <v>6.5519749609777023E-5</v>
          </cell>
          <cell r="G21">
            <v>0</v>
          </cell>
          <cell r="H21">
            <v>4.8357327207568711E-2</v>
          </cell>
          <cell r="I21">
            <v>1.3121553877532621E-2</v>
          </cell>
        </row>
        <row r="22">
          <cell r="E22">
            <v>1.2381739730367158E-3</v>
          </cell>
          <cell r="F22">
            <v>6.6231858906196095E-5</v>
          </cell>
          <cell r="G22">
            <v>0</v>
          </cell>
          <cell r="H22">
            <v>5.8474764696124677E-2</v>
          </cell>
          <cell r="I22">
            <v>1.4393469049329699E-2</v>
          </cell>
        </row>
        <row r="23">
          <cell r="E23">
            <v>9.7043188330303565E-4</v>
          </cell>
          <cell r="F23">
            <v>3.037930073901407E-5</v>
          </cell>
          <cell r="H23">
            <v>6.3636640632621214E-2</v>
          </cell>
          <cell r="I23">
            <v>1.4276658823160988E-2</v>
          </cell>
        </row>
        <row r="24">
          <cell r="E24">
            <v>8.1184771715925308E-4</v>
          </cell>
          <cell r="F24">
            <v>4.0256459431731173E-5</v>
          </cell>
          <cell r="G24">
            <v>0</v>
          </cell>
          <cell r="H24">
            <v>6.4392966114388384E-2</v>
          </cell>
          <cell r="I24">
            <v>1.3086311038656637E-2</v>
          </cell>
        </row>
        <row r="25">
          <cell r="E25">
            <v>7.0307036566452652E-4</v>
          </cell>
          <cell r="F25">
            <v>3.3121619629206123E-5</v>
          </cell>
          <cell r="G25">
            <v>0</v>
          </cell>
          <cell r="H25">
            <v>5.8769326577992373E-2</v>
          </cell>
          <cell r="I25">
            <v>1.0347286156434835E-2</v>
          </cell>
        </row>
        <row r="26">
          <cell r="E26">
            <v>2.3606347374993675E-4</v>
          </cell>
          <cell r="F26">
            <v>9.6449826649802617E-5</v>
          </cell>
          <cell r="G26">
            <v>0</v>
          </cell>
          <cell r="H26">
            <v>4.7498494719565798E-2</v>
          </cell>
          <cell r="I26">
            <v>8.4632804505559989E-3</v>
          </cell>
        </row>
        <row r="27">
          <cell r="E27">
            <v>1.6596934300849853E-4</v>
          </cell>
          <cell r="F27">
            <v>7.4124221882243546E-5</v>
          </cell>
          <cell r="G27">
            <v>0</v>
          </cell>
          <cell r="H27">
            <v>4.7747936240966737E-2</v>
          </cell>
          <cell r="I27">
            <v>8.1602480617748441E-3</v>
          </cell>
        </row>
        <row r="28">
          <cell r="E28">
            <v>1.3310890330142655E-4</v>
          </cell>
          <cell r="F28">
            <v>4.188336962229755E-5</v>
          </cell>
          <cell r="G28">
            <v>0</v>
          </cell>
          <cell r="H28">
            <v>4.4500420573719168E-2</v>
          </cell>
          <cell r="I28">
            <v>7.409554818423203E-3</v>
          </cell>
        </row>
        <row r="29">
          <cell r="E29">
            <v>1.0199194804982881E-4</v>
          </cell>
          <cell r="F29">
            <v>1.864569418330575E-5</v>
          </cell>
          <cell r="G29">
            <v>0</v>
          </cell>
          <cell r="H29">
            <v>4.4744209174652383E-2</v>
          </cell>
          <cell r="I29">
            <v>6.7333694944764488E-3</v>
          </cell>
        </row>
        <row r="30">
          <cell r="E30">
            <v>1.3513314022794987E-4</v>
          </cell>
          <cell r="F30">
            <v>1.9720869165240629E-5</v>
          </cell>
          <cell r="G30">
            <v>0</v>
          </cell>
          <cell r="H30">
            <v>3.9282166029760646E-2</v>
          </cell>
          <cell r="I30">
            <v>5.5316392251834046E-3</v>
          </cell>
        </row>
        <row r="31">
          <cell r="E31">
            <v>4.2622656402279944</v>
          </cell>
          <cell r="F31">
            <v>6.5434883544504885E-2</v>
          </cell>
          <cell r="G31">
            <v>3.9114194514695555E-3</v>
          </cell>
          <cell r="H31">
            <v>0.19992047591522244</v>
          </cell>
          <cell r="I31">
            <v>0.22236693519264161</v>
          </cell>
        </row>
        <row r="32">
          <cell r="E32">
            <v>4.1813222130966707</v>
          </cell>
          <cell r="F32">
            <v>7.2940181799091341E-2</v>
          </cell>
          <cell r="G32">
            <v>3.1455555144930258E-3</v>
          </cell>
          <cell r="H32">
            <v>0.21092164117919232</v>
          </cell>
          <cell r="I32">
            <v>0.23421167450307934</v>
          </cell>
        </row>
        <row r="33">
          <cell r="E33">
            <v>4.0432149719731374</v>
          </cell>
          <cell r="F33">
            <v>8.3354405469975745E-2</v>
          </cell>
          <cell r="G33">
            <v>2.8291475755395368E-3</v>
          </cell>
          <cell r="H33">
            <v>0.24099233447934676</v>
          </cell>
          <cell r="I33">
            <v>0.24713950049589073</v>
          </cell>
        </row>
        <row r="34">
          <cell r="E34">
            <v>4.0821031031214474</v>
          </cell>
          <cell r="F34">
            <v>9.8731745407917515E-2</v>
          </cell>
          <cell r="G34">
            <v>2.6743640919448808E-3</v>
          </cell>
          <cell r="H34">
            <v>0.28554374002109029</v>
          </cell>
          <cell r="I34">
            <v>0.28301321314448202</v>
          </cell>
        </row>
        <row r="35">
          <cell r="E35">
            <v>3.814725336374325</v>
          </cell>
          <cell r="F35">
            <v>8.3348713502019223E-2</v>
          </cell>
          <cell r="G35">
            <v>2.3295784485526383E-3</v>
          </cell>
          <cell r="H35">
            <v>0.25777503298756166</v>
          </cell>
          <cell r="I35">
            <v>0.19201706680756558</v>
          </cell>
        </row>
        <row r="36">
          <cell r="E36">
            <v>2.5195124127460327</v>
          </cell>
          <cell r="F36">
            <v>0.11005155074929185</v>
          </cell>
          <cell r="G36">
            <v>5.1243555324617773E-2</v>
          </cell>
          <cell r="H36">
            <v>0.28972916867827614</v>
          </cell>
          <cell r="I36">
            <v>0.23341049575542483</v>
          </cell>
        </row>
        <row r="37">
          <cell r="E37">
            <v>2.4091700044776205</v>
          </cell>
          <cell r="F37">
            <v>0.11319964553824535</v>
          </cell>
          <cell r="G37">
            <v>4.7880310332402587E-2</v>
          </cell>
          <cell r="H37">
            <v>0.2859373374634997</v>
          </cell>
          <cell r="I37">
            <v>0.22649889105334109</v>
          </cell>
        </row>
        <row r="38">
          <cell r="E38">
            <v>2.2180292450304364</v>
          </cell>
          <cell r="F38">
            <v>0.11451138477396228</v>
          </cell>
          <cell r="G38">
            <v>4.254849225981161E-2</v>
          </cell>
          <cell r="H38">
            <v>0.28943296771554206</v>
          </cell>
          <cell r="I38">
            <v>0.20797103395241445</v>
          </cell>
        </row>
        <row r="39">
          <cell r="E39">
            <v>2.1102229347635397</v>
          </cell>
          <cell r="F39">
            <v>0.11819683522671021</v>
          </cell>
          <cell r="G39">
            <v>3.79061239073053E-2</v>
          </cell>
          <cell r="H39">
            <v>0.27173463165061973</v>
          </cell>
          <cell r="I39">
            <v>0.19202685296786032</v>
          </cell>
        </row>
        <row r="40">
          <cell r="E40">
            <v>1.855608212708201</v>
          </cell>
          <cell r="F40">
            <v>8.6533053761392864E-2</v>
          </cell>
          <cell r="G40">
            <v>4.4345198781229556E-2</v>
          </cell>
          <cell r="H40">
            <v>0.23049422336371328</v>
          </cell>
          <cell r="I40">
            <v>0.13063130925477484</v>
          </cell>
        </row>
        <row r="41">
          <cell r="E41">
            <v>1.0047779486751436</v>
          </cell>
          <cell r="F41">
            <v>5.0035843450023876E-2</v>
          </cell>
          <cell r="G41">
            <v>0</v>
          </cell>
          <cell r="H41">
            <v>9.7629930533931208E-2</v>
          </cell>
          <cell r="I41">
            <v>0.11444743796735524</v>
          </cell>
        </row>
        <row r="42">
          <cell r="E42">
            <v>0.81867684949902653</v>
          </cell>
          <cell r="F42">
            <v>4.1119531384500085E-2</v>
          </cell>
          <cell r="G42">
            <v>0</v>
          </cell>
          <cell r="H42">
            <v>8.7976172204370595E-2</v>
          </cell>
          <cell r="I42">
            <v>0.10809934364599871</v>
          </cell>
        </row>
        <row r="43">
          <cell r="E43">
            <v>0.62822858280499272</v>
          </cell>
          <cell r="F43">
            <v>2.8981328856779953E-2</v>
          </cell>
          <cell r="G43">
            <v>0</v>
          </cell>
          <cell r="H43">
            <v>8.5317424682778586E-2</v>
          </cell>
          <cell r="I43">
            <v>0.10809654489440845</v>
          </cell>
        </row>
        <row r="44">
          <cell r="E44">
            <v>0.55741981533012885</v>
          </cell>
          <cell r="F44">
            <v>2.4000234678808852E-2</v>
          </cell>
          <cell r="G44">
            <v>0</v>
          </cell>
          <cell r="H44">
            <v>8.5528611362150286E-2</v>
          </cell>
          <cell r="I44">
            <v>0.10995208563341663</v>
          </cell>
        </row>
        <row r="45">
          <cell r="E45">
            <v>0.54750297438756768</v>
          </cell>
          <cell r="F45">
            <v>1.9830028913317754E-2</v>
          </cell>
          <cell r="G45">
            <v>0</v>
          </cell>
          <cell r="H45">
            <v>8.52038138283292E-2</v>
          </cell>
          <cell r="I45">
            <v>9.6018240822943746E-2</v>
          </cell>
        </row>
        <row r="46">
          <cell r="E46">
            <v>0.29243379229731747</v>
          </cell>
          <cell r="F46">
            <v>1.3000686191448452E-2</v>
          </cell>
          <cell r="G46">
            <v>0</v>
          </cell>
          <cell r="H46">
            <v>9.354365633914638E-2</v>
          </cell>
          <cell r="I46">
            <v>0.12315191590776764</v>
          </cell>
        </row>
        <row r="47">
          <cell r="E47">
            <v>0.29023480544235802</v>
          </cell>
          <cell r="F47">
            <v>1.3964895147792866E-2</v>
          </cell>
          <cell r="G47">
            <v>0</v>
          </cell>
          <cell r="H47">
            <v>0.10448820528158687</v>
          </cell>
          <cell r="I47">
            <v>0.12241380709104277</v>
          </cell>
        </row>
        <row r="48">
          <cell r="E48">
            <v>0.29359332956186845</v>
          </cell>
          <cell r="F48">
            <v>1.5545246696062609E-2</v>
          </cell>
          <cell r="G48">
            <v>0</v>
          </cell>
          <cell r="H48">
            <v>0.12237934323059152</v>
          </cell>
          <cell r="I48">
            <v>0.12647127688716575</v>
          </cell>
        </row>
        <row r="49">
          <cell r="E49">
            <v>0.25654868652868323</v>
          </cell>
          <cell r="F49">
            <v>1.4501109920316946E-2</v>
          </cell>
          <cell r="G49">
            <v>0</v>
          </cell>
          <cell r="H49">
            <v>0.12357961749318812</v>
          </cell>
          <cell r="I49">
            <v>0.11405281409454815</v>
          </cell>
        </row>
        <row r="50">
          <cell r="E50">
            <v>0.24888947343892776</v>
          </cell>
          <cell r="F50">
            <v>1.2003124851008629E-2</v>
          </cell>
          <cell r="G50">
            <v>0</v>
          </cell>
          <cell r="H50">
            <v>0.11127024493069948</v>
          </cell>
          <cell r="I50">
            <v>8.6877455516848667E-2</v>
          </cell>
        </row>
        <row r="51">
          <cell r="E51">
            <v>7.7818404660945362E-4</v>
          </cell>
          <cell r="F51">
            <v>1.6653943110789271E-5</v>
          </cell>
          <cell r="G51">
            <v>0</v>
          </cell>
          <cell r="H51">
            <v>1.8302394256082266E-3</v>
          </cell>
          <cell r="I51">
            <v>1.1279868542199978E-3</v>
          </cell>
        </row>
        <row r="52">
          <cell r="E52">
            <v>7.5555944065941461E-4</v>
          </cell>
          <cell r="F52">
            <v>2.0415952281194194E-5</v>
          </cell>
          <cell r="G52">
            <v>0</v>
          </cell>
          <cell r="H52">
            <v>1.8687264727699215E-3</v>
          </cell>
          <cell r="I52">
            <v>1.2127154260461737E-3</v>
          </cell>
        </row>
        <row r="53">
          <cell r="E53">
            <v>7.6551252610723708E-4</v>
          </cell>
          <cell r="F53">
            <v>2.2734036988936168E-5</v>
          </cell>
          <cell r="G53">
            <v>0</v>
          </cell>
          <cell r="H53">
            <v>2.0796801702900325E-3</v>
          </cell>
          <cell r="I53">
            <v>1.1726093725492603E-3</v>
          </cell>
        </row>
        <row r="54">
          <cell r="E54">
            <v>7.2724227318410328E-4</v>
          </cell>
          <cell r="F54">
            <v>2.3213889473794325E-5</v>
          </cell>
          <cell r="G54">
            <v>0</v>
          </cell>
          <cell r="H54">
            <v>2.3466353053969158E-3</v>
          </cell>
          <cell r="I54">
            <v>1.1868562460919385E-3</v>
          </cell>
        </row>
        <row r="55">
          <cell r="E55">
            <v>9.8669746376534029E-4</v>
          </cell>
          <cell r="F55">
            <v>3.5866120847938276E-5</v>
          </cell>
          <cell r="G55">
            <v>0</v>
          </cell>
          <cell r="H55">
            <v>2.394531890576479E-3</v>
          </cell>
          <cell r="I55">
            <v>9.9830437626202695E-4</v>
          </cell>
        </row>
        <row r="56">
          <cell r="E56">
            <v>0.1169447105332857</v>
          </cell>
          <cell r="F56">
            <v>4.5374798350228396E-3</v>
          </cell>
          <cell r="G56">
            <v>0.11790305376052856</v>
          </cell>
          <cell r="H56">
            <v>5.2781946655964473E-2</v>
          </cell>
          <cell r="I56">
            <v>4.4337897206773391E-2</v>
          </cell>
        </row>
        <row r="57">
          <cell r="E57">
            <v>0.10865543613420237</v>
          </cell>
          <cell r="F57">
            <v>4.5628571797977635E-3</v>
          </cell>
          <cell r="G57">
            <v>0.11392267793416977</v>
          </cell>
          <cell r="H57">
            <v>5.1739930516387922E-2</v>
          </cell>
          <cell r="I57">
            <v>4.3711841261702133E-2</v>
          </cell>
        </row>
        <row r="58">
          <cell r="E58">
            <v>0.10012125224896584</v>
          </cell>
          <cell r="F58">
            <v>4.3856422102335202E-3</v>
          </cell>
          <cell r="G58">
            <v>0.10948056727647781</v>
          </cell>
          <cell r="H58">
            <v>5.2393368481841174E-2</v>
          </cell>
          <cell r="I58">
            <v>4.003858027838092E-2</v>
          </cell>
        </row>
        <row r="59">
          <cell r="E59">
            <v>9.5429156216881417E-2</v>
          </cell>
          <cell r="F59">
            <v>4.5592672214533891E-3</v>
          </cell>
          <cell r="G59">
            <v>0.10632255673408508</v>
          </cell>
          <cell r="H59">
            <v>5.3566183144500457E-2</v>
          </cell>
          <cell r="I59">
            <v>3.8549698393065768E-2</v>
          </cell>
        </row>
        <row r="60">
          <cell r="E60">
            <v>9.0516489236482922E-2</v>
          </cell>
          <cell r="F60">
            <v>4.1865775590368415E-3</v>
          </cell>
          <cell r="G60">
            <v>0.1364339292049408</v>
          </cell>
          <cell r="H60">
            <v>4.5589034298963327E-2</v>
          </cell>
          <cell r="I60">
            <v>2.6913743055648531E-2</v>
          </cell>
        </row>
        <row r="61">
          <cell r="E61">
            <v>0.92963166624332683</v>
          </cell>
          <cell r="F61">
            <v>4.1771026705807124E-2</v>
          </cell>
          <cell r="G61">
            <v>0</v>
          </cell>
          <cell r="H61">
            <v>0.1846046077999714</v>
          </cell>
          <cell r="I61">
            <v>7.1382539218507901E-2</v>
          </cell>
        </row>
        <row r="62">
          <cell r="E62">
            <v>1.0618177535275715</v>
          </cell>
          <cell r="F62">
            <v>5.4589797998081835E-2</v>
          </cell>
          <cell r="G62">
            <v>0</v>
          </cell>
          <cell r="H62">
            <v>0.20221362018307837</v>
          </cell>
          <cell r="I62">
            <v>7.9205070845505918E-2</v>
          </cell>
        </row>
        <row r="63">
          <cell r="E63">
            <v>1.1813076397528119</v>
          </cell>
          <cell r="F63">
            <v>6.750976533876063E-2</v>
          </cell>
          <cell r="G63">
            <v>0</v>
          </cell>
          <cell r="H63">
            <v>0.2165777296913432</v>
          </cell>
          <cell r="I63">
            <v>8.4181243313989934E-2</v>
          </cell>
        </row>
        <row r="64">
          <cell r="E64">
            <v>1.2151078418636105</v>
          </cell>
          <cell r="F64">
            <v>7.4996829166422696E-2</v>
          </cell>
          <cell r="G64">
            <v>0</v>
          </cell>
          <cell r="H64">
            <v>0.22499362347311741</v>
          </cell>
          <cell r="I64">
            <v>8.7948997580936064E-2</v>
          </cell>
        </row>
        <row r="65">
          <cell r="E65">
            <v>1.2802100746950891</v>
          </cell>
          <cell r="F65">
            <v>6.9536184390726063E-2</v>
          </cell>
          <cell r="G65">
            <v>0</v>
          </cell>
          <cell r="H65">
            <v>0.19683092460708457</v>
          </cell>
          <cell r="I65">
            <v>6.9894597942338627E-2</v>
          </cell>
        </row>
        <row r="66">
          <cell r="E66">
            <v>8.376842678816665E-3</v>
          </cell>
          <cell r="F66">
            <v>4.0926365585391977E-5</v>
          </cell>
          <cell r="G66">
            <v>0</v>
          </cell>
          <cell r="H66">
            <v>8.4385147777941788E-2</v>
          </cell>
          <cell r="I66">
            <v>2.6631025691728104E-2</v>
          </cell>
        </row>
        <row r="67">
          <cell r="E67">
            <v>6.2236781111684181E-3</v>
          </cell>
          <cell r="F67">
            <v>1.1083765851793714E-5</v>
          </cell>
          <cell r="G67">
            <v>0</v>
          </cell>
          <cell r="H67">
            <v>8.8538071697494142E-2</v>
          </cell>
          <cell r="I67">
            <v>3.040241179103631E-2</v>
          </cell>
        </row>
        <row r="68">
          <cell r="E68">
            <v>5.0725080969393765E-3</v>
          </cell>
          <cell r="F68">
            <v>4.2714842152236088E-6</v>
          </cell>
          <cell r="G68">
            <v>0</v>
          </cell>
          <cell r="H68">
            <v>8.9874087168314826E-2</v>
          </cell>
          <cell r="I68">
            <v>3.2697131276469449E-2</v>
          </cell>
        </row>
        <row r="69">
          <cell r="E69">
            <v>4.9004419031994928E-3</v>
          </cell>
          <cell r="F69">
            <v>1.9586085841183376E-5</v>
          </cell>
          <cell r="G69">
            <v>0</v>
          </cell>
          <cell r="H69">
            <v>9.0854471953953603E-2</v>
          </cell>
          <cell r="I69">
            <v>3.1341996482089907E-2</v>
          </cell>
        </row>
        <row r="70">
          <cell r="E70">
            <v>4.3111224012468696E-3</v>
          </cell>
          <cell r="F70">
            <v>9.2778457894127087E-6</v>
          </cell>
          <cell r="G70">
            <v>0</v>
          </cell>
          <cell r="H70">
            <v>7.2690984449891027E-2</v>
          </cell>
          <cell r="I70">
            <v>2.8465911884223982E-2</v>
          </cell>
        </row>
        <row r="71">
          <cell r="E71">
            <v>4.6895652847211977E-5</v>
          </cell>
          <cell r="F71">
            <v>4.2932641264314952E-7</v>
          </cell>
          <cell r="G71">
            <v>0</v>
          </cell>
          <cell r="H71">
            <v>1.5844924299059926E-3</v>
          </cell>
          <cell r="I71">
            <v>2.5058931394639217E-4</v>
          </cell>
        </row>
        <row r="72">
          <cell r="E72">
            <v>2.9904015612203239E-5</v>
          </cell>
          <cell r="F72">
            <v>1.4931498242276575E-6</v>
          </cell>
          <cell r="G72">
            <v>0</v>
          </cell>
          <cell r="H72">
            <v>1.5755831961570266E-3</v>
          </cell>
          <cell r="I72">
            <v>2.0340310310373866E-4</v>
          </cell>
        </row>
        <row r="73">
          <cell r="E73">
            <v>3.0878591594785121E-5</v>
          </cell>
          <cell r="F73">
            <v>1.1412362255214248E-7</v>
          </cell>
          <cell r="G73">
            <v>0</v>
          </cell>
          <cell r="H73">
            <v>8.7903641616726702E-4</v>
          </cell>
          <cell r="I73">
            <v>1.8915338641711799E-4</v>
          </cell>
        </row>
        <row r="74">
          <cell r="E74">
            <v>2.5471639176544159E-5</v>
          </cell>
          <cell r="F74">
            <v>4.5398209636005049E-7</v>
          </cell>
          <cell r="G74">
            <v>0</v>
          </cell>
          <cell r="H74">
            <v>8.2147743151139707E-4</v>
          </cell>
          <cell r="I74">
            <v>1.7955398223534758E-4</v>
          </cell>
        </row>
        <row r="75">
          <cell r="E75">
            <v>2.0249395031868289E-5</v>
          </cell>
          <cell r="F75">
            <v>2.0818266079913883E-6</v>
          </cell>
          <cell r="G75">
            <v>0</v>
          </cell>
          <cell r="H75">
            <v>6.186349760959331E-4</v>
          </cell>
          <cell r="I75">
            <v>1.2338776480547153E-4</v>
          </cell>
        </row>
      </sheetData>
      <sheetData sheetId="2">
        <row r="2">
          <cell r="C2">
            <v>6.7839460717245004E-4</v>
          </cell>
          <cell r="D2">
            <v>2.0220764305798333E-3</v>
          </cell>
        </row>
        <row r="3">
          <cell r="C3">
            <v>7.206155548544757E-5</v>
          </cell>
          <cell r="D3">
            <v>1.511415120909021E-3</v>
          </cell>
        </row>
        <row r="4">
          <cell r="C4">
            <v>4.8394331975387672E-3</v>
          </cell>
          <cell r="D4">
            <v>2.1118408451883397E-3</v>
          </cell>
        </row>
        <row r="5">
          <cell r="C5">
            <v>2.0541498477761948</v>
          </cell>
          <cell r="D5">
            <v>0.53585390668747124</v>
          </cell>
        </row>
        <row r="6">
          <cell r="C6">
            <v>1.66094028594798</v>
          </cell>
          <cell r="D6">
            <v>2.0999611271015795E-2</v>
          </cell>
        </row>
        <row r="7">
          <cell r="C7">
            <v>0.41250732571074167</v>
          </cell>
          <cell r="D7">
            <v>2.4111489999967262E-3</v>
          </cell>
        </row>
        <row r="8">
          <cell r="C8">
            <v>2.372418154778444E-2</v>
          </cell>
          <cell r="D8">
            <v>5.0936550896096833E-4</v>
          </cell>
        </row>
        <row r="9">
          <cell r="C9">
            <v>2.7347408826969399E-2</v>
          </cell>
          <cell r="D9">
            <v>2.5225425909276566E-3</v>
          </cell>
        </row>
        <row r="10">
          <cell r="C10">
            <v>7.296141006918333E-7</v>
          </cell>
          <cell r="D10">
            <v>4.1485372620115868E-3</v>
          </cell>
        </row>
        <row r="11">
          <cell r="C11">
            <v>2.5925621272904209E-5</v>
          </cell>
          <cell r="D11">
            <v>1.0010314137467446E-3</v>
          </cell>
        </row>
        <row r="12">
          <cell r="C12">
            <v>4.3450953144841264E-4</v>
          </cell>
          <cell r="D12">
            <v>1.9750330418233375E-5</v>
          </cell>
        </row>
        <row r="13">
          <cell r="C13">
            <v>2.7061296876260492</v>
          </cell>
          <cell r="D13">
            <v>0.26994454221086261</v>
          </cell>
        </row>
        <row r="14">
          <cell r="C14">
            <v>6.7265979606794701E-2</v>
          </cell>
          <cell r="D14">
            <v>1.1526239823824724E-2</v>
          </cell>
        </row>
        <row r="15">
          <cell r="C15">
            <v>0</v>
          </cell>
          <cell r="D15">
            <v>0</v>
          </cell>
        </row>
        <row r="16">
          <cell r="C16">
            <v>1.8605160221341066E-6</v>
          </cell>
          <cell r="D16">
            <v>3.3653208052442096E-3</v>
          </cell>
        </row>
        <row r="17">
          <cell r="C17">
            <v>0</v>
          </cell>
          <cell r="D17">
            <v>9.3378447544978371E-5</v>
          </cell>
        </row>
        <row r="18">
          <cell r="C18">
            <v>1.191703066183436E-5</v>
          </cell>
          <cell r="D18">
            <v>3.2129472507196333E-2</v>
          </cell>
        </row>
        <row r="19">
          <cell r="C19">
            <v>0.76395319487847146</v>
          </cell>
          <cell r="D19">
            <v>6.0964922792827725E-2</v>
          </cell>
        </row>
        <row r="20">
          <cell r="C20">
            <v>1.2770217155969448</v>
          </cell>
          <cell r="D20">
            <v>0.5181784813475514</v>
          </cell>
        </row>
        <row r="21">
          <cell r="C21">
            <v>0.43186602573579691</v>
          </cell>
          <cell r="D21">
            <v>0.59270431922103572</v>
          </cell>
        </row>
        <row r="22">
          <cell r="C22">
            <v>2.5411417643894652E-5</v>
          </cell>
          <cell r="D22">
            <v>7.7660134538520609E-2</v>
          </cell>
        </row>
        <row r="23">
          <cell r="C23">
            <v>3.1053350008960479E-3</v>
          </cell>
          <cell r="D23">
            <v>4.2804393637307925E-4</v>
          </cell>
        </row>
        <row r="24">
          <cell r="C24">
            <v>0.1477868856402047</v>
          </cell>
          <cell r="D24">
            <v>3.7230781973313753E-2</v>
          </cell>
        </row>
        <row r="25">
          <cell r="C25">
            <v>0</v>
          </cell>
          <cell r="D25">
            <v>1.1002176151464482E-4</v>
          </cell>
        </row>
        <row r="26">
          <cell r="C26">
            <v>3.1583779298216541E-4</v>
          </cell>
          <cell r="D26">
            <v>9.4363428004839989E-6</v>
          </cell>
        </row>
        <row r="27">
          <cell r="C27">
            <v>7.5347128868941127E-3</v>
          </cell>
          <cell r="D27">
            <v>1.7620241916809221E-3</v>
          </cell>
        </row>
        <row r="28">
          <cell r="C28">
            <v>0</v>
          </cell>
          <cell r="D28">
            <v>1.863774891051051E-4</v>
          </cell>
        </row>
        <row r="29">
          <cell r="C29">
            <v>2.8047461396738527E-3</v>
          </cell>
          <cell r="D29">
            <v>3.4264760044070752E-2</v>
          </cell>
        </row>
        <row r="30">
          <cell r="C30">
            <v>3.6711385540115771E-3</v>
          </cell>
          <cell r="D30">
            <v>2.0688705940301588E-3</v>
          </cell>
        </row>
        <row r="31">
          <cell r="C31">
            <v>2.5536494483446859E-6</v>
          </cell>
          <cell r="D31">
            <v>1.7733021885934619E-2</v>
          </cell>
        </row>
        <row r="32">
          <cell r="C32">
            <v>4.6050811072007036E-5</v>
          </cell>
          <cell r="D32">
            <v>1.4136754111489604E-2</v>
          </cell>
        </row>
        <row r="33">
          <cell r="C33">
            <v>2.5237352497242682E-4</v>
          </cell>
          <cell r="D33">
            <v>4.4322740254965964E-2</v>
          </cell>
        </row>
        <row r="34">
          <cell r="C34">
            <v>5.5112619109820571E-4</v>
          </cell>
          <cell r="D34">
            <v>3.500985263116263E-4</v>
          </cell>
        </row>
        <row r="35">
          <cell r="C35">
            <v>0</v>
          </cell>
          <cell r="D35">
            <v>0</v>
          </cell>
        </row>
        <row r="36">
          <cell r="C36">
            <v>0</v>
          </cell>
          <cell r="D36">
            <v>4.3749282841254455E-4</v>
          </cell>
        </row>
        <row r="37">
          <cell r="C37">
            <v>0</v>
          </cell>
          <cell r="D37">
            <v>6.6759691975448732E-5</v>
          </cell>
        </row>
        <row r="38">
          <cell r="C38">
            <v>3.4162154889827434E-5</v>
          </cell>
          <cell r="D38">
            <v>8.7435091818548472E-3</v>
          </cell>
        </row>
        <row r="39">
          <cell r="C39">
            <v>6.158753911478243E-5</v>
          </cell>
          <cell r="D39">
            <v>4.2909177630399142E-2</v>
          </cell>
        </row>
        <row r="40">
          <cell r="C40">
            <v>5.9050103118352126E-5</v>
          </cell>
          <cell r="D40">
            <v>8.2465658165915556E-3</v>
          </cell>
        </row>
        <row r="41">
          <cell r="C41">
            <v>0</v>
          </cell>
          <cell r="D41">
            <v>0</v>
          </cell>
        </row>
        <row r="42">
          <cell r="C42">
            <v>0</v>
          </cell>
          <cell r="D42">
            <v>3.2183522213813376E-4</v>
          </cell>
        </row>
        <row r="43">
          <cell r="C43">
            <v>0</v>
          </cell>
          <cell r="D43">
            <v>1.1268484854554117E-5</v>
          </cell>
        </row>
        <row r="44">
          <cell r="C44">
            <v>0</v>
          </cell>
          <cell r="D44">
            <v>3.2224623524257368E-5</v>
          </cell>
        </row>
        <row r="45">
          <cell r="C45">
            <v>0</v>
          </cell>
          <cell r="D45">
            <v>3.8891674557639533E-4</v>
          </cell>
        </row>
        <row r="46">
          <cell r="C46">
            <v>0.5076193786103651</v>
          </cell>
          <cell r="D46">
            <v>7.3096478540001897E-2</v>
          </cell>
        </row>
        <row r="47">
          <cell r="C47">
            <v>3.1422047868545633E-5</v>
          </cell>
          <cell r="D47">
            <v>0</v>
          </cell>
        </row>
        <row r="48">
          <cell r="C48">
            <v>1.5826141710704178E-3</v>
          </cell>
          <cell r="D48">
            <v>0</v>
          </cell>
        </row>
        <row r="49">
          <cell r="C49">
            <v>7.218663517963364E-2</v>
          </cell>
          <cell r="D49">
            <v>0.12238421845556502</v>
          </cell>
        </row>
        <row r="50">
          <cell r="C50">
            <v>0.41352662974143328</v>
          </cell>
          <cell r="D50">
            <v>2.9890467518585595E-2</v>
          </cell>
        </row>
        <row r="51">
          <cell r="C51">
            <v>0</v>
          </cell>
          <cell r="D51">
            <v>3.3773675502501987E-5</v>
          </cell>
        </row>
        <row r="52">
          <cell r="C52">
            <v>1.3481132010494576</v>
          </cell>
          <cell r="D52">
            <v>0.2940380742369319</v>
          </cell>
        </row>
        <row r="53">
          <cell r="C53">
            <v>0.46698748872791818</v>
          </cell>
          <cell r="D53">
            <v>7.6210360982536418E-2</v>
          </cell>
        </row>
        <row r="54">
          <cell r="C54">
            <v>0</v>
          </cell>
          <cell r="D54">
            <v>0</v>
          </cell>
        </row>
        <row r="55">
          <cell r="C55">
            <v>3.769093775106036E-2</v>
          </cell>
          <cell r="D55">
            <v>6.358880820492363E-2</v>
          </cell>
        </row>
        <row r="56">
          <cell r="C56">
            <v>7.6366276857697812E-6</v>
          </cell>
          <cell r="D56">
            <v>0</v>
          </cell>
        </row>
        <row r="57">
          <cell r="C57">
            <v>0</v>
          </cell>
          <cell r="D57">
            <v>0</v>
          </cell>
        </row>
        <row r="58">
          <cell r="C58">
            <v>2.7213958338165867E-3</v>
          </cell>
          <cell r="D58">
            <v>2.5900792547612461E-2</v>
          </cell>
        </row>
        <row r="59">
          <cell r="C59">
            <v>1.7450505113068004E-3</v>
          </cell>
          <cell r="D59">
            <v>8.9225040571001446E-2</v>
          </cell>
        </row>
        <row r="60">
          <cell r="C60">
            <v>4.4771554642863975E-4</v>
          </cell>
          <cell r="D60">
            <v>1.0623424912097335E-3</v>
          </cell>
        </row>
        <row r="61">
          <cell r="C61">
            <v>5.8660974886493022E-6</v>
          </cell>
          <cell r="D61">
            <v>6.0082928262198687E-3</v>
          </cell>
        </row>
        <row r="62">
          <cell r="C62">
            <v>3.2167373507846264E-2</v>
          </cell>
          <cell r="D62">
            <v>6.2456866123170585E-3</v>
          </cell>
        </row>
        <row r="63">
          <cell r="C63">
            <v>0.21933109917430604</v>
          </cell>
          <cell r="D63">
            <v>0.1594792059915896</v>
          </cell>
        </row>
        <row r="64">
          <cell r="C64">
            <v>7.5879868290940067E-6</v>
          </cell>
          <cell r="D64">
            <v>2.0429195615179196E-6</v>
          </cell>
        </row>
        <row r="65">
          <cell r="C65">
            <v>1.5258614751189725E-2</v>
          </cell>
          <cell r="D65">
            <v>6.1310961293742139E-2</v>
          </cell>
        </row>
        <row r="66">
          <cell r="C66">
            <v>4.2851210288290531E-3</v>
          </cell>
          <cell r="D66">
            <v>1.0594534770525951E-2</v>
          </cell>
        </row>
        <row r="67">
          <cell r="C67">
            <v>1.9517177776151584E-5</v>
          </cell>
          <cell r="D67">
            <v>2.1835270278944302E-2</v>
          </cell>
        </row>
        <row r="68">
          <cell r="C68">
            <v>3.3061247970067598E-4</v>
          </cell>
          <cell r="D68">
            <v>8.0967685968474257E-2</v>
          </cell>
        </row>
        <row r="69">
          <cell r="C69">
            <v>0</v>
          </cell>
          <cell r="D69">
            <v>0</v>
          </cell>
        </row>
        <row r="70">
          <cell r="C70">
            <v>1.9548979711748959E-2</v>
          </cell>
          <cell r="D70">
            <v>2.0085188738760529E-2</v>
          </cell>
        </row>
        <row r="71">
          <cell r="C71">
            <v>1.7539274892293122E-3</v>
          </cell>
          <cell r="D71">
            <v>3.1657047896969104E-3</v>
          </cell>
        </row>
        <row r="72">
          <cell r="C72">
            <v>4.5722484998123036E-6</v>
          </cell>
          <cell r="D72">
            <v>5.5757552438124858E-2</v>
          </cell>
        </row>
        <row r="73">
          <cell r="C73">
            <v>0</v>
          </cell>
          <cell r="D73">
            <v>0</v>
          </cell>
        </row>
        <row r="74">
          <cell r="C74">
            <v>1.1513327204839303</v>
          </cell>
          <cell r="D74">
            <v>0.1044923491806431</v>
          </cell>
        </row>
        <row r="75">
          <cell r="C75">
            <v>2.2820708096560338E-5</v>
          </cell>
          <cell r="D75">
            <v>1.7397741163023284E-3</v>
          </cell>
        </row>
        <row r="76">
          <cell r="C76">
            <v>0.11658851780477164</v>
          </cell>
          <cell r="D76">
            <v>5.0512644743641033E-3</v>
          </cell>
        </row>
        <row r="77">
          <cell r="C77">
            <v>5.0131786510121401E-4</v>
          </cell>
          <cell r="D77">
            <v>1.2682721781885675E-2</v>
          </cell>
        </row>
        <row r="78">
          <cell r="C78">
            <v>1.6850611785912406E-6</v>
          </cell>
          <cell r="D78">
            <v>7.0796276942175496E-3</v>
          </cell>
        </row>
        <row r="79">
          <cell r="C79">
            <v>0</v>
          </cell>
          <cell r="D79">
            <v>8.5481592639879977E-5</v>
          </cell>
        </row>
        <row r="82">
          <cell r="C82">
            <v>9.0235019672557648E-4</v>
          </cell>
          <cell r="D82">
            <v>2.0328273414500497E-3</v>
          </cell>
        </row>
        <row r="83">
          <cell r="C83">
            <v>1.2021338788770208E-4</v>
          </cell>
          <cell r="D83">
            <v>1.3600089253884562E-3</v>
          </cell>
        </row>
        <row r="84">
          <cell r="C84">
            <v>4.5971572788019444E-3</v>
          </cell>
          <cell r="D84">
            <v>1.9443747557872371E-3</v>
          </cell>
        </row>
        <row r="85">
          <cell r="C85">
            <v>1.9515534380069415</v>
          </cell>
          <cell r="D85">
            <v>0.42097517463544065</v>
          </cell>
        </row>
        <row r="86">
          <cell r="C86">
            <v>1.5494588078390024</v>
          </cell>
          <cell r="D86">
            <v>1.9503241877004029E-2</v>
          </cell>
        </row>
        <row r="87">
          <cell r="C87">
            <v>0.35063490683184817</v>
          </cell>
          <cell r="D87">
            <v>1.8570256813159602E-3</v>
          </cell>
        </row>
        <row r="88">
          <cell r="C88">
            <v>2.2818526159978703E-2</v>
          </cell>
          <cell r="D88">
            <v>3.6237774994063443E-4</v>
          </cell>
        </row>
        <row r="89">
          <cell r="C89">
            <v>2.1334764593820665E-2</v>
          </cell>
          <cell r="D89">
            <v>1.6422208729984789E-3</v>
          </cell>
        </row>
        <row r="90">
          <cell r="C90">
            <v>6.0276145035231821E-6</v>
          </cell>
          <cell r="D90">
            <v>3.5076842226402505E-3</v>
          </cell>
        </row>
        <row r="91">
          <cell r="C91">
            <v>2.2331221639859677E-5</v>
          </cell>
          <cell r="D91">
            <v>7.4202274090140463E-4</v>
          </cell>
        </row>
        <row r="92">
          <cell r="C92">
            <v>3.6450726090464514E-4</v>
          </cell>
          <cell r="D92">
            <v>8.7373781263444528E-6</v>
          </cell>
        </row>
        <row r="93">
          <cell r="C93">
            <v>2.0945449178450719</v>
          </cell>
          <cell r="D93">
            <v>0.20074175575108</v>
          </cell>
        </row>
        <row r="94">
          <cell r="C94">
            <v>7.8589714190826498E-2</v>
          </cell>
          <cell r="D94">
            <v>9.8239518256235669E-3</v>
          </cell>
        </row>
        <row r="95">
          <cell r="C95">
            <v>0</v>
          </cell>
          <cell r="D95">
            <v>1.8328374551401794E-7</v>
          </cell>
        </row>
        <row r="96">
          <cell r="C96">
            <v>1.4524371749757847E-7</v>
          </cell>
          <cell r="D96">
            <v>2.3452140276800648E-3</v>
          </cell>
        </row>
        <row r="97">
          <cell r="C97">
            <v>0</v>
          </cell>
          <cell r="D97">
            <v>2.074201334778536E-4</v>
          </cell>
        </row>
        <row r="98">
          <cell r="C98">
            <v>9.5457399993392755E-6</v>
          </cell>
          <cell r="D98">
            <v>2.4388419254654181E-2</v>
          </cell>
        </row>
        <row r="99">
          <cell r="C99">
            <v>0.63923685928584506</v>
          </cell>
          <cell r="D99">
            <v>3.5979651201756724E-2</v>
          </cell>
        </row>
        <row r="100">
          <cell r="C100">
            <v>1.2483990085098609</v>
          </cell>
          <cell r="D100">
            <v>0.40497089858558688</v>
          </cell>
        </row>
        <row r="101">
          <cell r="C101">
            <v>0.42769750540942209</v>
          </cell>
          <cell r="D101">
            <v>0.49519346167275313</v>
          </cell>
        </row>
        <row r="102">
          <cell r="C102">
            <v>2.8919637884428084E-7</v>
          </cell>
          <cell r="D102">
            <v>0</v>
          </cell>
        </row>
        <row r="103">
          <cell r="C103">
            <v>1.746382813649916E-5</v>
          </cell>
          <cell r="D103">
            <v>7.3266570152592081E-2</v>
          </cell>
        </row>
        <row r="104">
          <cell r="C104">
            <v>7.1534950815177467E-4</v>
          </cell>
          <cell r="D104">
            <v>2.5648273697242985E-4</v>
          </cell>
        </row>
        <row r="105">
          <cell r="C105">
            <v>0.1595459345278365</v>
          </cell>
          <cell r="D105">
            <v>3.3842185990212492E-2</v>
          </cell>
        </row>
        <row r="106">
          <cell r="C106">
            <v>0</v>
          </cell>
          <cell r="D106">
            <v>1.4257382550031394E-4</v>
          </cell>
        </row>
        <row r="107">
          <cell r="C107">
            <v>1.6153522230055728E-4</v>
          </cell>
          <cell r="D107">
            <v>2.0334121018095175E-6</v>
          </cell>
        </row>
        <row r="108">
          <cell r="C108">
            <v>7.1390252333314308E-3</v>
          </cell>
          <cell r="D108">
            <v>1.3243867174566049E-3</v>
          </cell>
        </row>
        <row r="109">
          <cell r="C109">
            <v>0</v>
          </cell>
          <cell r="D109">
            <v>1.2320863170867113E-4</v>
          </cell>
        </row>
        <row r="110">
          <cell r="C110">
            <v>2.4925758189873193E-3</v>
          </cell>
          <cell r="D110">
            <v>2.7768300329936987E-2</v>
          </cell>
        </row>
        <row r="111">
          <cell r="C111">
            <v>3.2145037629760509E-3</v>
          </cell>
          <cell r="D111">
            <v>1.0603738127770157E-3</v>
          </cell>
        </row>
        <row r="112">
          <cell r="C112">
            <v>1.3919190067213094E-6</v>
          </cell>
          <cell r="D112">
            <v>1.6344790119750208E-2</v>
          </cell>
        </row>
        <row r="113">
          <cell r="C113">
            <v>5.6051972059378841E-5</v>
          </cell>
          <cell r="D113">
            <v>9.6566688000339629E-3</v>
          </cell>
        </row>
        <row r="114">
          <cell r="C114">
            <v>2.0806162664976924E-4</v>
          </cell>
          <cell r="D114">
            <v>4.1775268104963459E-2</v>
          </cell>
        </row>
        <row r="115">
          <cell r="C115">
            <v>4.7068646757786325E-4</v>
          </cell>
          <cell r="D115">
            <v>3.4597489632659517E-4</v>
          </cell>
        </row>
        <row r="116">
          <cell r="C116">
            <v>0</v>
          </cell>
          <cell r="D116">
            <v>0</v>
          </cell>
        </row>
        <row r="117">
          <cell r="C117">
            <v>0</v>
          </cell>
          <cell r="D117">
            <v>4.7840051679592932E-4</v>
          </cell>
        </row>
        <row r="118">
          <cell r="C118">
            <v>0</v>
          </cell>
          <cell r="D118">
            <v>4.1273422652920999E-5</v>
          </cell>
        </row>
        <row r="119">
          <cell r="C119">
            <v>3.117898381788109E-5</v>
          </cell>
          <cell r="D119">
            <v>8.4099934992742931E-3</v>
          </cell>
        </row>
        <row r="120">
          <cell r="C120">
            <v>7.782642478382229E-5</v>
          </cell>
          <cell r="D120">
            <v>3.8157565172867614E-2</v>
          </cell>
        </row>
        <row r="121">
          <cell r="C121">
            <v>7.7027584609368205E-5</v>
          </cell>
          <cell r="D121">
            <v>6.4427693373048101E-3</v>
          </cell>
        </row>
        <row r="122">
          <cell r="C122">
            <v>0</v>
          </cell>
          <cell r="D122">
            <v>0</v>
          </cell>
        </row>
        <row r="123">
          <cell r="C123">
            <v>0</v>
          </cell>
          <cell r="D123">
            <v>2.1347074477162664E-4</v>
          </cell>
        </row>
        <row r="124">
          <cell r="C124">
            <v>0</v>
          </cell>
          <cell r="D124">
            <v>1.0392994823860136E-5</v>
          </cell>
        </row>
        <row r="125">
          <cell r="C125">
            <v>0</v>
          </cell>
          <cell r="D125">
            <v>3.0404351917923123E-5</v>
          </cell>
        </row>
        <row r="126">
          <cell r="C126">
            <v>0</v>
          </cell>
          <cell r="D126">
            <v>4.3343952716234924E-4</v>
          </cell>
        </row>
        <row r="127">
          <cell r="C127">
            <v>0.48609093777816437</v>
          </cell>
          <cell r="D127">
            <v>5.3166818042605257E-2</v>
          </cell>
        </row>
        <row r="128">
          <cell r="C128">
            <v>1.4282298934631399E-5</v>
          </cell>
        </row>
        <row r="129">
          <cell r="C129">
            <v>1.139114206345937E-3</v>
          </cell>
        </row>
        <row r="130">
          <cell r="C130">
            <v>8.0088669017440495E-2</v>
          </cell>
          <cell r="D130">
            <v>0.12805523660866769</v>
          </cell>
        </row>
        <row r="131">
          <cell r="C131">
            <v>0.35405704424348805</v>
          </cell>
          <cell r="D131">
            <v>2.3417042146141931E-2</v>
          </cell>
        </row>
        <row r="132">
          <cell r="C132">
            <v>0</v>
          </cell>
          <cell r="D132">
            <v>2.0818267792321876E-5</v>
          </cell>
        </row>
        <row r="133">
          <cell r="C133">
            <v>1.0882108701897941</v>
          </cell>
          <cell r="D133">
            <v>0.23187457680139256</v>
          </cell>
        </row>
        <row r="134">
          <cell r="C134">
            <v>0.50595435332746064</v>
          </cell>
          <cell r="D134">
            <v>5.48032391039186E-2</v>
          </cell>
        </row>
        <row r="135">
          <cell r="C135">
            <v>0</v>
          </cell>
          <cell r="D135">
            <v>0</v>
          </cell>
        </row>
        <row r="136">
          <cell r="C136">
            <v>3.8243609193456596E-2</v>
          </cell>
          <cell r="D136">
            <v>5.1009856299242706E-2</v>
          </cell>
        </row>
        <row r="137">
          <cell r="C137">
            <v>2.0588296623991198E-5</v>
          </cell>
          <cell r="D137">
            <v>0</v>
          </cell>
        </row>
        <row r="138">
          <cell r="C138">
            <v>0</v>
          </cell>
          <cell r="D138">
            <v>0</v>
          </cell>
        </row>
        <row r="139">
          <cell r="C139">
            <v>2.1773646678191483E-3</v>
          </cell>
          <cell r="D139">
            <v>2.2836178015312569E-2</v>
          </cell>
        </row>
        <row r="140">
          <cell r="C140">
            <v>1.7157721411846794E-3</v>
          </cell>
          <cell r="D140">
            <v>7.1648485450924726E-2</v>
          </cell>
        </row>
        <row r="141">
          <cell r="C141">
            <v>4.2566091571671905E-4</v>
          </cell>
          <cell r="D141">
            <v>1.1800083981530207E-3</v>
          </cell>
        </row>
        <row r="142">
          <cell r="C142">
            <v>1.602522315735655E-6</v>
          </cell>
          <cell r="D142">
            <v>5.4922244697246936E-3</v>
          </cell>
        </row>
        <row r="143">
          <cell r="C143">
            <v>3.7275250317684083E-2</v>
          </cell>
          <cell r="D143">
            <v>4.2308188091642052E-3</v>
          </cell>
        </row>
        <row r="144">
          <cell r="C144">
            <v>0.20507577705375324</v>
          </cell>
          <cell r="D144">
            <v>0.13110161115645502</v>
          </cell>
        </row>
        <row r="145">
          <cell r="C145">
            <v>3.3163981527195574E-5</v>
          </cell>
          <cell r="D145">
            <v>6.7780399604089325E-7</v>
          </cell>
        </row>
        <row r="146">
          <cell r="C146">
            <v>1.4672520381575183E-2</v>
          </cell>
          <cell r="D146">
            <v>5.1465829474468094E-2</v>
          </cell>
        </row>
        <row r="147">
          <cell r="C147">
            <v>3.8358865553966837E-3</v>
          </cell>
          <cell r="D147">
            <v>1.1348763203464785E-2</v>
          </cell>
        </row>
        <row r="148">
          <cell r="C148">
            <v>1.0360718675883618E-5</v>
          </cell>
          <cell r="D148">
            <v>1.994772012094484E-2</v>
          </cell>
        </row>
        <row r="149">
          <cell r="C149">
            <v>2.8414512854624263E-4</v>
          </cell>
          <cell r="D149">
            <v>6.8186293195509506E-2</v>
          </cell>
        </row>
        <row r="151">
          <cell r="C151">
            <v>2.024663125523718E-2</v>
          </cell>
          <cell r="D151">
            <v>2.0032200111633092E-2</v>
          </cell>
        </row>
        <row r="152">
          <cell r="C152">
            <v>1.2866333892134207E-3</v>
          </cell>
          <cell r="D152">
            <v>2.2889312030933695E-3</v>
          </cell>
        </row>
        <row r="153">
          <cell r="C153">
            <v>5.729057640735391E-6</v>
          </cell>
          <cell r="D153">
            <v>4.9740930185554921E-2</v>
          </cell>
        </row>
        <row r="154">
          <cell r="C154">
            <v>1.1584292027349941</v>
          </cell>
          <cell r="D154">
            <v>8.3117379689608306E-2</v>
          </cell>
        </row>
        <row r="155">
          <cell r="C155">
            <v>6.2374107834273218E-6</v>
          </cell>
          <cell r="D155">
            <v>1.1460240243659214E-3</v>
          </cell>
        </row>
        <row r="156">
          <cell r="C156">
            <v>0.1688310574655425</v>
          </cell>
          <cell r="D156">
            <v>4.5381109558491062E-3</v>
          </cell>
        </row>
        <row r="157">
          <cell r="C157">
            <v>6.423887593154376E-4</v>
          </cell>
          <cell r="D157">
            <v>1.1229742078135097E-2</v>
          </cell>
        </row>
        <row r="158">
          <cell r="C158">
            <v>3.8731658662527479E-6</v>
          </cell>
          <cell r="D158">
            <v>6.4522445854038324E-3</v>
          </cell>
        </row>
        <row r="159">
          <cell r="C159">
            <v>0</v>
          </cell>
          <cell r="D159">
            <v>4.5946399325202947E-5</v>
          </cell>
        </row>
        <row r="160">
          <cell r="C160">
            <v>0.23098981569892674</v>
          </cell>
          <cell r="D160">
            <v>7.2450627112854882E-2</v>
          </cell>
        </row>
        <row r="161">
          <cell r="C161">
            <v>1.4718030153382244E-4</v>
          </cell>
          <cell r="D161">
            <v>5.2150241756976357E-5</v>
          </cell>
        </row>
      </sheetData>
      <sheetData sheetId="3">
        <row r="3">
          <cell r="C3">
            <v>3.5130474066116344</v>
          </cell>
          <cell r="D3">
            <v>3.3031504657551647</v>
          </cell>
          <cell r="E3">
            <v>3.0576906147919516</v>
          </cell>
          <cell r="F3">
            <v>2.9760742298369118</v>
          </cell>
          <cell r="G3">
            <v>2.2952866735961521</v>
          </cell>
        </row>
        <row r="4">
          <cell r="C4">
            <v>4.1367348336624588E-2</v>
          </cell>
          <cell r="D4">
            <v>5.3545772074411246E-2</v>
          </cell>
          <cell r="E4">
            <v>7.1205218161040307E-2</v>
          </cell>
          <cell r="F4">
            <v>7.8792219430619426E-2</v>
          </cell>
          <cell r="G4">
            <v>8.8413666016450065E-2</v>
          </cell>
        </row>
        <row r="6">
          <cell r="C6">
            <v>1.9072989071453605E-3</v>
          </cell>
          <cell r="D6">
            <v>3.575622010353996E-3</v>
          </cell>
          <cell r="E6">
            <v>3.5972052083366179E-3</v>
          </cell>
          <cell r="F6">
            <v>3.3671813212663437E-3</v>
          </cell>
          <cell r="G6">
            <v>2.3453592713975624E-3</v>
          </cell>
        </row>
        <row r="9">
          <cell r="C9">
            <v>0.84531725980722716</v>
          </cell>
          <cell r="D9">
            <v>0.8484664008340157</v>
          </cell>
          <cell r="E9">
            <v>0.87373855109712517</v>
          </cell>
          <cell r="F9">
            <v>0.82491811767129919</v>
          </cell>
          <cell r="G9">
            <v>0.67521651048760178</v>
          </cell>
        </row>
        <row r="10">
          <cell r="C10">
            <v>1.8544971028087822</v>
          </cell>
          <cell r="D10">
            <v>1.8479175804918184</v>
          </cell>
          <cell r="E10">
            <v>1.8497865493884289</v>
          </cell>
          <cell r="F10">
            <v>1.7952001969444962</v>
          </cell>
          <cell r="G10">
            <v>1.6533699070954477</v>
          </cell>
        </row>
        <row r="11">
          <cell r="C11">
            <v>1.0292911142227501</v>
          </cell>
          <cell r="D11">
            <v>1.0280623500033279</v>
          </cell>
          <cell r="E11">
            <v>1.0419421044757531</v>
          </cell>
          <cell r="F11">
            <v>1.0245703449568326</v>
          </cell>
          <cell r="G11">
            <v>0.92289096708217522</v>
          </cell>
        </row>
        <row r="13">
          <cell r="C13">
            <v>0.10505404790403938</v>
          </cell>
          <cell r="D13">
            <v>6.5306646540113089E-2</v>
          </cell>
          <cell r="E13">
            <v>6.9470864854325742E-2</v>
          </cell>
          <cell r="F13">
            <v>7.7685545956164503E-2</v>
          </cell>
          <cell r="G13">
            <v>7.328403398072858E-2</v>
          </cell>
        </row>
      </sheetData>
      <sheetData sheetId="4">
        <row r="2">
          <cell r="C2">
            <v>0.21063969366752144</v>
          </cell>
          <cell r="D2">
            <v>0.19838591774624298</v>
          </cell>
          <cell r="E2">
            <v>0.18645277281410499</v>
          </cell>
          <cell r="F2">
            <v>0.18501766761351846</v>
          </cell>
          <cell r="G2">
            <v>0.19338812051804899</v>
          </cell>
        </row>
        <row r="5">
          <cell r="C5">
            <v>1.5653369813582785E-2</v>
          </cell>
          <cell r="D5">
            <v>1.2870448788969924E-2</v>
          </cell>
          <cell r="E5">
            <v>1.0893678605697232E-2</v>
          </cell>
          <cell r="F5">
            <v>9.2967370785750347E-3</v>
          </cell>
          <cell r="G5">
            <v>8.4634119507880357E-3</v>
          </cell>
        </row>
        <row r="7">
          <cell r="C7">
            <v>3.1179348382734923E-2</v>
          </cell>
          <cell r="D7">
            <v>3.684848139940855E-2</v>
          </cell>
          <cell r="E7">
            <v>3.7401003356633267E-2</v>
          </cell>
          <cell r="F7">
            <v>3.7069506183744605E-2</v>
          </cell>
          <cell r="G7">
            <v>3.0260876148924306E-2</v>
          </cell>
        </row>
        <row r="8">
          <cell r="C8">
            <v>8.5213542218314231E-3</v>
          </cell>
          <cell r="D8">
            <v>7.2497153418780158E-3</v>
          </cell>
          <cell r="E8">
            <v>6.5368649501493792E-3</v>
          </cell>
          <cell r="F8">
            <v>5.7400091480417359E-3</v>
          </cell>
          <cell r="G8">
            <v>4.2748775757530666E-3</v>
          </cell>
        </row>
        <row r="9">
          <cell r="C9">
            <v>1.6717627184883455E-2</v>
          </cell>
          <cell r="D9">
            <v>1.7476653031310629E-2</v>
          </cell>
          <cell r="E9">
            <v>1.8585612815373409E-2</v>
          </cell>
          <cell r="F9">
            <v>1.7735575535382964E-2</v>
          </cell>
          <cell r="G9">
            <v>1.6346182038756929E-2</v>
          </cell>
        </row>
        <row r="10">
          <cell r="C10">
            <v>1.1272046122877329E-2</v>
          </cell>
          <cell r="D10">
            <v>1.5161422954873445E-2</v>
          </cell>
          <cell r="E10">
            <v>1.4401441432451499E-2</v>
          </cell>
          <cell r="F10">
            <v>1.4182804922561611E-2</v>
          </cell>
          <cell r="G10">
            <v>9.7127207720933417E-3</v>
          </cell>
        </row>
        <row r="11">
          <cell r="C11">
            <v>3.3333804430318636E-2</v>
          </cell>
          <cell r="D11">
            <v>3.9918216049853683E-2</v>
          </cell>
          <cell r="E11">
            <v>4.4201455529531586E-2</v>
          </cell>
          <cell r="F11">
            <v>4.4575113779938391E-2</v>
          </cell>
          <cell r="G11">
            <v>4.1983329731613228E-2</v>
          </cell>
        </row>
      </sheetData>
      <sheetData sheetId="5">
        <row r="2">
          <cell r="C2">
            <v>6.2497566403543203E-3</v>
          </cell>
          <cell r="D2">
            <v>7.6304988953452835E-3</v>
          </cell>
          <cell r="E2">
            <v>7.4948568759971579E-3</v>
          </cell>
          <cell r="F2">
            <v>6.9512740427271069E-3</v>
          </cell>
          <cell r="G2">
            <v>6.5415320345891814E-3</v>
          </cell>
        </row>
        <row r="3">
          <cell r="C3">
            <v>2.299736019144234</v>
          </cell>
          <cell r="D3">
            <v>2.3408114035002168</v>
          </cell>
          <cell r="E3">
            <v>2.3790163769113599</v>
          </cell>
          <cell r="F3">
            <v>2.590003754463666</v>
          </cell>
          <cell r="G3">
            <v>2.3725286126423821</v>
          </cell>
        </row>
        <row r="4">
          <cell r="C4">
            <v>1.7053406325767781</v>
          </cell>
          <cell r="D4">
            <v>1.7067205813168727</v>
          </cell>
          <cell r="E4">
            <v>1.6731040718972849</v>
          </cell>
          <cell r="F4">
            <v>1.6819398972189958</v>
          </cell>
          <cell r="G4">
            <v>1.5689620497160064</v>
          </cell>
        </row>
        <row r="5">
          <cell r="C5">
            <v>0.65100379768653482</v>
          </cell>
          <cell r="D5">
            <v>0.57006294929726131</v>
          </cell>
          <cell r="E5">
            <v>0.49129374915354873</v>
          </cell>
          <cell r="F5">
            <v>0.41491847471073839</v>
          </cell>
          <cell r="G5">
            <v>0.35249193251316413</v>
          </cell>
        </row>
        <row r="6">
          <cell r="C6">
            <v>3.6862957029230259E-2</v>
          </cell>
          <cell r="D6">
            <v>3.1521689098646277E-2</v>
          </cell>
          <cell r="E6">
            <v>2.6856147095315919E-2</v>
          </cell>
          <cell r="F6">
            <v>2.4233547056745408E-2</v>
          </cell>
          <cell r="G6">
            <v>2.3180903909919337E-2</v>
          </cell>
        </row>
        <row r="7">
          <cell r="C7">
            <v>5.1864799170473042E-2</v>
          </cell>
          <cell r="D7">
            <v>4.1997283950595765E-2</v>
          </cell>
          <cell r="E7">
            <v>3.5663555006856029E-2</v>
          </cell>
          <cell r="F7">
            <v>2.9869951417897056E-2</v>
          </cell>
          <cell r="G7">
            <v>2.2976985466819144E-2</v>
          </cell>
        </row>
        <row r="8">
          <cell r="C8">
            <v>2.8413920842282891E-3</v>
          </cell>
          <cell r="D8">
            <v>3.7968600335887004E-3</v>
          </cell>
          <cell r="E8">
            <v>4.1016030535274695E-3</v>
          </cell>
          <cell r="F8">
            <v>4.1492668761122786E-3</v>
          </cell>
          <cell r="G8">
            <v>3.5137118371437737E-3</v>
          </cell>
        </row>
      </sheetData>
      <sheetData sheetId="6">
        <row r="2">
          <cell r="C2">
            <v>3.9163490491425534E-2</v>
          </cell>
          <cell r="D2">
            <v>3.7982735861938011E-2</v>
          </cell>
          <cell r="E2">
            <v>4.3797839968988228E-2</v>
          </cell>
          <cell r="F2">
            <v>3.8413060120163323E-2</v>
          </cell>
          <cell r="G2">
            <v>4.1506069126848288E-2</v>
          </cell>
        </row>
        <row r="3">
          <cell r="C3">
            <v>0.41997764905628421</v>
          </cell>
          <cell r="D3">
            <v>0.41624488562184192</v>
          </cell>
          <cell r="E3">
            <v>0.42428481293088371</v>
          </cell>
          <cell r="F3">
            <v>0.37881030516589564</v>
          </cell>
          <cell r="G3">
            <v>0.33617738821020826</v>
          </cell>
        </row>
        <row r="4">
          <cell r="C4">
            <v>1.9963826765945214E-5</v>
          </cell>
          <cell r="D4">
            <v>1.8681273175502611E-5</v>
          </cell>
          <cell r="E4">
            <v>1.301058208014183E-5</v>
          </cell>
          <cell r="F4">
            <v>9.6309063906119263E-6</v>
          </cell>
          <cell r="G4">
            <v>3.3841785523236467E-5</v>
          </cell>
        </row>
        <row r="5">
          <cell r="C5">
            <v>4.7528575838320819E-2</v>
          </cell>
          <cell r="D5">
            <v>6.1240822405245976E-2</v>
          </cell>
          <cell r="E5">
            <v>7.3696306759849506E-2</v>
          </cell>
          <cell r="F5">
            <v>7.6569576044931864E-2</v>
          </cell>
          <cell r="G5">
            <v>6.6138349856043277E-2</v>
          </cell>
        </row>
        <row r="6">
          <cell r="C6">
            <v>1.544003714366049E-2</v>
          </cell>
          <cell r="D6">
            <v>1.5614587800579116E-2</v>
          </cell>
          <cell r="E6">
            <v>1.6196895990550075E-2</v>
          </cell>
          <cell r="F6">
            <v>1.4879655799355004E-2</v>
          </cell>
          <cell r="G6">
            <v>1.5184649758861468E-2</v>
          </cell>
        </row>
        <row r="7">
          <cell r="C7">
            <v>3.3437922297707701E-7</v>
          </cell>
          <cell r="D7">
            <v>0</v>
          </cell>
          <cell r="E7">
            <v>3.3014333666869788E-7</v>
          </cell>
          <cell r="F7">
            <v>0</v>
          </cell>
          <cell r="G7">
            <v>0</v>
          </cell>
        </row>
      </sheetData>
      <sheetData sheetId="7">
        <row r="2">
          <cell r="C2">
            <v>0.73138515656112935</v>
          </cell>
          <cell r="D2">
            <v>0.62290891170135609</v>
          </cell>
          <cell r="E2">
            <v>0.51892862264449313</v>
          </cell>
          <cell r="F2">
            <v>0.44341709726001888</v>
          </cell>
          <cell r="G2">
            <v>0.37747408638962998</v>
          </cell>
        </row>
        <row r="4">
          <cell r="C4">
            <v>1.8961210515674622</v>
          </cell>
          <cell r="D4">
            <v>1.8582627780731595</v>
          </cell>
          <cell r="E4">
            <v>1.722309585496387</v>
          </cell>
          <cell r="F4">
            <v>1.6421512752863896</v>
          </cell>
          <cell r="G4">
            <v>1.3200854469911867</v>
          </cell>
        </row>
        <row r="5">
          <cell r="C5">
            <v>0.48363934992557844</v>
          </cell>
          <cell r="D5">
            <v>0.50479377126196212</v>
          </cell>
          <cell r="E5">
            <v>0.52864615469641763</v>
          </cell>
          <cell r="F5">
            <v>0.54319784971045459</v>
          </cell>
          <cell r="G5">
            <v>0.56075759243137924</v>
          </cell>
        </row>
        <row r="6">
          <cell r="C6">
            <v>0</v>
          </cell>
          <cell r="D6">
            <v>0</v>
          </cell>
          <cell r="E6">
            <v>0</v>
          </cell>
          <cell r="F6">
            <v>0</v>
          </cell>
          <cell r="G6">
            <v>0</v>
          </cell>
        </row>
      </sheetData>
      <sheetData sheetId="8">
        <row r="2">
          <cell r="C2">
            <v>1.0047779486751436</v>
          </cell>
          <cell r="D2">
            <v>0.81867684949902653</v>
          </cell>
          <cell r="E2">
            <v>0.62822858280499272</v>
          </cell>
          <cell r="F2">
            <v>0.55741981533012885</v>
          </cell>
          <cell r="G2">
            <v>0.54750297438756768</v>
          </cell>
        </row>
        <row r="3">
          <cell r="C3">
            <v>5.0035843450023876E-2</v>
          </cell>
          <cell r="D3">
            <v>4.1119531384500085E-2</v>
          </cell>
          <cell r="E3">
            <v>2.8981328856779953E-2</v>
          </cell>
          <cell r="F3">
            <v>2.4000234678808852E-2</v>
          </cell>
          <cell r="G3">
            <v>1.9830028913317754E-2</v>
          </cell>
        </row>
        <row r="4">
          <cell r="C4">
            <v>9.7629930533931208E-2</v>
          </cell>
          <cell r="D4">
            <v>8.7976172204370595E-2</v>
          </cell>
          <cell r="E4">
            <v>8.5317424682778586E-2</v>
          </cell>
          <cell r="F4">
            <v>8.5528611362150286E-2</v>
          </cell>
          <cell r="G4">
            <v>8.52038138283292E-2</v>
          </cell>
        </row>
        <row r="5">
          <cell r="C5">
            <v>0.11444743796735524</v>
          </cell>
          <cell r="D5">
            <v>0.10809934364599871</v>
          </cell>
          <cell r="E5">
            <v>0.10809654489440845</v>
          </cell>
          <cell r="F5">
            <v>0.10995208563341663</v>
          </cell>
          <cell r="G5">
            <v>9.6018240822943746E-2</v>
          </cell>
        </row>
      </sheetData>
      <sheetData sheetId="9">
        <row r="2">
          <cell r="D2">
            <v>0.94213243492683851</v>
          </cell>
          <cell r="E2">
            <v>0.75573060349178212</v>
          </cell>
          <cell r="F2">
            <v>0.56136170574269695</v>
          </cell>
          <cell r="G2">
            <v>0.48416793535761182</v>
          </cell>
          <cell r="H2">
            <v>0.46676926994517487</v>
          </cell>
        </row>
        <row r="3">
          <cell r="D3">
            <v>4.9778788394144513E-2</v>
          </cell>
          <cell r="E3">
            <v>4.0791325572573811E-2</v>
          </cell>
          <cell r="F3">
            <v>2.8646233369265417E-2</v>
          </cell>
          <cell r="G3">
            <v>2.3451443252753279E-2</v>
          </cell>
          <cell r="H3">
            <v>1.9321667832989498E-2</v>
          </cell>
        </row>
        <row r="4">
          <cell r="D4">
            <v>7.0032316937675532E-2</v>
          </cell>
          <cell r="E4">
            <v>5.7096510149358792E-2</v>
          </cell>
          <cell r="F4">
            <v>5.0281467472824914E-2</v>
          </cell>
          <cell r="G4">
            <v>4.0564980761509162E-2</v>
          </cell>
          <cell r="H4">
            <v>3.0707850487765143E-2</v>
          </cell>
        </row>
        <row r="5">
          <cell r="D5">
            <v>5.1564426903929927E-2</v>
          </cell>
          <cell r="E5">
            <v>4.399970907158135E-2</v>
          </cell>
          <cell r="F5">
            <v>3.6061891384889577E-2</v>
          </cell>
          <cell r="G5">
            <v>3.2531497778492735E-2</v>
          </cell>
          <cell r="H5">
            <v>2.2458967554840115E-2</v>
          </cell>
        </row>
      </sheetData>
      <sheetData sheetId="10">
        <row r="2">
          <cell r="C2">
            <v>8.3792204865487108E-3</v>
          </cell>
          <cell r="D2">
            <v>6.2236781111684181E-3</v>
          </cell>
          <cell r="E2">
            <v>5.0725080969393765E-3</v>
          </cell>
          <cell r="F2">
            <v>4.9004419031994928E-3</v>
          </cell>
          <cell r="G2">
            <v>4.3111224012468696E-3</v>
          </cell>
        </row>
        <row r="3">
          <cell r="C3">
            <v>4.0926365585391977E-5</v>
          </cell>
          <cell r="D3">
            <v>1.1083765851793714E-5</v>
          </cell>
          <cell r="E3">
            <v>4.2714842152236088E-6</v>
          </cell>
          <cell r="F3">
            <v>1.9586085841183376E-5</v>
          </cell>
          <cell r="G3">
            <v>9.2778457894127087E-6</v>
          </cell>
        </row>
        <row r="4">
          <cell r="C4">
            <v>8.4385147777941788E-2</v>
          </cell>
          <cell r="D4">
            <v>8.8538071697494142E-2</v>
          </cell>
          <cell r="E4">
            <v>8.9874087168314826E-2</v>
          </cell>
          <cell r="F4">
            <v>9.0854471953953603E-2</v>
          </cell>
          <cell r="G4">
            <v>7.2690984449891027E-2</v>
          </cell>
        </row>
        <row r="5">
          <cell r="C5">
            <v>2.6631025691728104E-2</v>
          </cell>
          <cell r="D5">
            <v>3.040241179103631E-2</v>
          </cell>
          <cell r="E5">
            <v>3.2697131276469449E-2</v>
          </cell>
          <cell r="F5">
            <v>3.1341996482089907E-2</v>
          </cell>
          <cell r="G5">
            <v>2.8465911884223982E-2</v>
          </cell>
        </row>
      </sheetData>
      <sheetData sheetId="11">
        <row r="2">
          <cell r="C2">
            <v>7.2135150950103366E-4</v>
          </cell>
          <cell r="D2">
            <v>6.7417295778504638E-4</v>
          </cell>
          <cell r="E2">
            <v>4.9064190915260042E-4</v>
          </cell>
          <cell r="F2">
            <v>3.1234259493828631E-4</v>
          </cell>
          <cell r="G2">
            <v>2.6741789380579917E-4</v>
          </cell>
        </row>
        <row r="3">
          <cell r="C3">
            <v>2.814269917834622E-4</v>
          </cell>
          <cell r="D3">
            <v>1.9757219848415275E-4</v>
          </cell>
          <cell r="E3">
            <v>6.0709691581450898E-5</v>
          </cell>
          <cell r="F3">
            <v>3.947212371713249E-5</v>
          </cell>
          <cell r="G3">
            <v>3.096111928257983E-5</v>
          </cell>
        </row>
        <row r="4">
          <cell r="C4">
            <v>8.5861459450016622E-2</v>
          </cell>
          <cell r="D4">
            <v>9.044618648895035E-2</v>
          </cell>
          <cell r="E4">
            <v>9.3439910653905736E-2</v>
          </cell>
          <cell r="F4">
            <v>9.6387765038926279E-2</v>
          </cell>
          <cell r="G4">
            <v>8.2764732931811358E-2</v>
          </cell>
        </row>
        <row r="5">
          <cell r="C5">
            <v>1.5432741180234189E-2</v>
          </cell>
          <cell r="D5">
            <v>1.5672705597750511E-2</v>
          </cell>
          <cell r="E5">
            <v>1.4153848971273614E-2</v>
          </cell>
          <cell r="F5">
            <v>1.3494818902709829E-2</v>
          </cell>
          <cell r="G5">
            <v>1.1821524970046821E-2</v>
          </cell>
        </row>
      </sheetData>
      <sheetData sheetId="12">
        <row r="2">
          <cell r="B2">
            <v>2.1724995004473734E-2</v>
          </cell>
          <cell r="C2">
            <v>2.141581770998699E-2</v>
          </cell>
          <cell r="D2">
            <v>2.1905840270130303E-2</v>
          </cell>
          <cell r="E2">
            <v>2.1854787456720454E-2</v>
          </cell>
          <cell r="F2">
            <v>1.9958080839620723E-2</v>
          </cell>
        </row>
        <row r="3">
          <cell r="B3">
            <v>7.383576891589172E-2</v>
          </cell>
          <cell r="C3">
            <v>7.8913475758856322E-2</v>
          </cell>
          <cell r="D3">
            <v>7.9358218940409841E-2</v>
          </cell>
          <cell r="E3">
            <v>8.1298298448174933E-2</v>
          </cell>
          <cell r="F3">
            <v>6.8470438324055749E-2</v>
          </cell>
        </row>
        <row r="5">
          <cell r="B5">
            <v>6.7362152111698492E-3</v>
          </cell>
          <cell r="C5">
            <v>6.6613437741267489E-3</v>
          </cell>
          <cell r="D5">
            <v>6.8810520153732568E-3</v>
          </cell>
          <cell r="E5">
            <v>7.0813127553961408E-3</v>
          </cell>
          <cell r="F5">
            <v>6.4561177512700851E-3</v>
          </cell>
        </row>
      </sheetData>
      <sheetData sheetId="13">
        <row r="2">
          <cell r="D2">
            <v>2.3658414305631759E-2</v>
          </cell>
          <cell r="E2">
            <v>2.2449745908271979E-2</v>
          </cell>
          <cell r="F2">
            <v>2.0253459349307334E-2</v>
          </cell>
          <cell r="G2">
            <v>1.9506841274925968E-2</v>
          </cell>
          <cell r="H2">
            <v>2.0219250124445143E-2</v>
          </cell>
        </row>
        <row r="3">
          <cell r="D3">
            <v>7.345334417951932E-5</v>
          </cell>
          <cell r="E3">
            <v>6.0502648288718319E-5</v>
          </cell>
          <cell r="F3">
            <v>3.8975934609553065E-5</v>
          </cell>
          <cell r="G3">
            <v>4.2138436822991565E-5</v>
          </cell>
          <cell r="H3">
            <v>2.7381130792036856E-5</v>
          </cell>
        </row>
        <row r="4">
          <cell r="D4">
            <v>2.0044152186713404E-3</v>
          </cell>
          <cell r="E4">
            <v>2.0700353649418801E-3</v>
          </cell>
          <cell r="F4">
            <v>2.1855543408868527E-3</v>
          </cell>
          <cell r="G4">
            <v>2.1252501916979583E-3</v>
          </cell>
          <cell r="H4">
            <v>1.6032771356009334E-3</v>
          </cell>
        </row>
        <row r="5">
          <cell r="D5">
            <v>1.1638385346886437E-2</v>
          </cell>
          <cell r="E5">
            <v>1.460001705325098E-2</v>
          </cell>
          <cell r="F5">
            <v>1.6604179373860717E-2</v>
          </cell>
          <cell r="G5">
            <v>1.7959938547062571E-2</v>
          </cell>
          <cell r="H5">
            <v>1.8428922976032158E-2</v>
          </cell>
        </row>
      </sheetData>
      <sheetData sheetId="14"/>
      <sheetData sheetId="15">
        <row r="3">
          <cell r="B3">
            <v>0.15802568198705558</v>
          </cell>
          <cell r="C3">
            <v>0.14645456191828998</v>
          </cell>
          <cell r="D3">
            <v>0.13595567351330828</v>
          </cell>
          <cell r="E3">
            <v>0.12896878051105887</v>
          </cell>
          <cell r="F3">
            <v>0.15166503759974148</v>
          </cell>
        </row>
        <row r="4">
          <cell r="B4">
            <v>1.6213473952116004</v>
          </cell>
          <cell r="C4">
            <v>1.5466914559488316</v>
          </cell>
          <cell r="D4">
            <v>1.4669281279655024</v>
          </cell>
          <cell r="E4">
            <v>1.42217932120667</v>
          </cell>
          <cell r="F4">
            <v>1.2446946642842072</v>
          </cell>
        </row>
        <row r="5">
          <cell r="B5">
            <v>0.10081790904435195</v>
          </cell>
          <cell r="C5">
            <v>0.10304426905845077</v>
          </cell>
          <cell r="D5">
            <v>0.10759875383564577</v>
          </cell>
          <cell r="E5">
            <v>0.11094089212522817</v>
          </cell>
          <cell r="F5">
            <v>8.1756333783239654E-2</v>
          </cell>
        </row>
      </sheetData>
      <sheetData sheetId="16">
        <row r="3">
          <cell r="B3">
            <v>0.72102801522123627</v>
          </cell>
          <cell r="C3">
            <v>0.68256227769597899</v>
          </cell>
          <cell r="D3">
            <v>0.64004441468568984</v>
          </cell>
          <cell r="E3">
            <v>0.61099022151756799</v>
          </cell>
          <cell r="F3">
            <v>0.74589658880722709</v>
          </cell>
        </row>
        <row r="4">
          <cell r="B4">
            <v>14.342446275057128</v>
          </cell>
          <cell r="C4">
            <v>13.857847046815227</v>
          </cell>
          <cell r="D4">
            <v>13.2076712061899</v>
          </cell>
          <cell r="E4">
            <v>12.854910846726343</v>
          </cell>
          <cell r="F4">
            <v>11.650166696272041</v>
          </cell>
        </row>
        <row r="5">
          <cell r="B5">
            <v>0.64659310218146171</v>
          </cell>
          <cell r="C5">
            <v>0.67788418956761642</v>
          </cell>
          <cell r="D5">
            <v>0.7190253890545395</v>
          </cell>
          <cell r="E5">
            <v>0.75145180763652952</v>
          </cell>
          <cell r="F5">
            <v>0.56835206578908215</v>
          </cell>
        </row>
      </sheetData>
      <sheetData sheetId="17">
        <row r="2">
          <cell r="B2">
            <v>0.73191993724380211</v>
          </cell>
          <cell r="C2">
            <v>0.68739503835147886</v>
          </cell>
          <cell r="D2">
            <v>0.64865043436861924</v>
          </cell>
          <cell r="E2">
            <v>0.62276291481927615</v>
          </cell>
          <cell r="F2">
            <v>0.48673983156449907</v>
          </cell>
        </row>
        <row r="3">
          <cell r="B3">
            <v>7.1200034750347641E-2</v>
          </cell>
          <cell r="C3">
            <v>6.5848398709057676E-2</v>
          </cell>
          <cell r="D3">
            <v>6.1198941109068983E-2</v>
          </cell>
          <cell r="E3">
            <v>5.6442802598866137E-2</v>
          </cell>
          <cell r="F3">
            <v>5.5261943119965906E-2</v>
          </cell>
        </row>
        <row r="4">
          <cell r="B4">
            <v>4.2859241516424618E-2</v>
          </cell>
          <cell r="C4">
            <v>3.9966435040412307E-2</v>
          </cell>
          <cell r="D4">
            <v>3.693501886687045E-2</v>
          </cell>
          <cell r="E4">
            <v>3.5343724268386723E-2</v>
          </cell>
          <cell r="F4">
            <v>3.6914223706112637E-2</v>
          </cell>
        </row>
        <row r="5">
          <cell r="B5">
            <v>2.2713017703779315E-4</v>
          </cell>
          <cell r="C5">
            <v>1.7779968381859135E-4</v>
          </cell>
          <cell r="D5">
            <v>1.4125243842499913E-4</v>
          </cell>
          <cell r="E5">
            <v>1.2121322603775297E-4</v>
          </cell>
          <cell r="F5">
            <v>1.1324168587023564E-4</v>
          </cell>
        </row>
        <row r="6">
          <cell r="B6">
            <v>3.3437921246104452E-5</v>
          </cell>
          <cell r="C6">
            <v>2.5006157102325233E-5</v>
          </cell>
          <cell r="D6">
            <v>1.770546487023239E-5</v>
          </cell>
          <cell r="E6">
            <v>1.3327617921277124E-5</v>
          </cell>
          <cell r="F6">
            <v>1.5879979990529591E-5</v>
          </cell>
        </row>
        <row r="7">
          <cell r="B7">
            <v>0.21194767637200584</v>
          </cell>
          <cell r="C7">
            <v>0.21021770429322828</v>
          </cell>
          <cell r="D7">
            <v>0.20494521249747777</v>
          </cell>
          <cell r="E7">
            <v>0.21186948454675303</v>
          </cell>
          <cell r="F7">
            <v>0.19505907058471195</v>
          </cell>
        </row>
        <row r="8">
          <cell r="B8">
            <v>0.20265129031623985</v>
          </cell>
          <cell r="C8">
            <v>0.19028784614046401</v>
          </cell>
          <cell r="D8">
            <v>0.17393061658844999</v>
          </cell>
          <cell r="E8">
            <v>0.16505097277749314</v>
          </cell>
          <cell r="F8">
            <v>0.14091560177079288</v>
          </cell>
        </row>
        <row r="9">
          <cell r="B9">
            <v>0.16950782181861257</v>
          </cell>
          <cell r="C9">
            <v>0.13350378650627093</v>
          </cell>
          <cell r="D9">
            <v>9.6917907622810162E-2</v>
          </cell>
          <cell r="E9">
            <v>8.3684697141507058E-2</v>
          </cell>
          <cell r="F9">
            <v>8.0755943360166782E-2</v>
          </cell>
        </row>
        <row r="10">
          <cell r="B10">
            <v>3.0649347408953531E-2</v>
          </cell>
          <cell r="C10">
            <v>3.0130253416619013E-2</v>
          </cell>
          <cell r="D10">
            <v>2.9572284413234229E-2</v>
          </cell>
          <cell r="E10">
            <v>2.5491063765343824E-2</v>
          </cell>
          <cell r="F10">
            <v>2.3904985911155308E-2</v>
          </cell>
        </row>
        <row r="11">
          <cell r="B11">
            <v>2.0023122728218823E-4</v>
          </cell>
          <cell r="C11">
            <v>2.0103375057445305E-4</v>
          </cell>
          <cell r="D11">
            <v>2.1173192817514064E-4</v>
          </cell>
          <cell r="E11">
            <v>1.9884416917648196E-4</v>
          </cell>
          <cell r="F11">
            <v>2.6124503580504665E-4</v>
          </cell>
        </row>
        <row r="12">
          <cell r="B12">
            <v>3.1537062081710587E-2</v>
          </cell>
          <cell r="C12">
            <v>2.9493629894936646E-2</v>
          </cell>
          <cell r="D12">
            <v>2.7396908869150138E-2</v>
          </cell>
          <cell r="E12">
            <v>2.6385084286118854E-2</v>
          </cell>
          <cell r="F12">
            <v>2.4949723926468437E-2</v>
          </cell>
        </row>
        <row r="13">
          <cell r="B13">
            <v>0.12810999005984058</v>
          </cell>
          <cell r="C13">
            <v>0.15908360836760238</v>
          </cell>
          <cell r="D13">
            <v>0.18667380778538245</v>
          </cell>
          <cell r="E13">
            <v>0.19448681699418557</v>
          </cell>
          <cell r="F13">
            <v>0.19950430413737408</v>
          </cell>
        </row>
        <row r="14">
          <cell r="B14">
            <v>4.005119926802081E-4</v>
          </cell>
          <cell r="C14">
            <v>3.106079743382395E-4</v>
          </cell>
          <cell r="D14">
            <v>2.5154476816169336E-4</v>
          </cell>
          <cell r="E14">
            <v>2.4933346549005364E-4</v>
          </cell>
          <cell r="F14">
            <v>2.3519799605509206E-4</v>
          </cell>
        </row>
        <row r="15">
          <cell r="B15">
            <v>7.0343479166012912E-6</v>
          </cell>
          <cell r="C15">
            <v>4.7255730812878483E-6</v>
          </cell>
          <cell r="D15">
            <v>4.4019111555826385E-6</v>
          </cell>
          <cell r="E15">
            <v>3.8426343849096156E-6</v>
          </cell>
          <cell r="F15">
            <v>3.0501181313979941E-6</v>
          </cell>
        </row>
      </sheetData>
      <sheetData sheetId="18"/>
      <sheetData sheetId="19">
        <row r="3">
          <cell r="B3">
            <v>8.1469637465261258E-3</v>
          </cell>
          <cell r="C3">
            <v>7.955797477123383E-3</v>
          </cell>
          <cell r="D3">
            <v>8.2044778216641134E-3</v>
          </cell>
          <cell r="E3">
            <v>8.5832778682686239E-3</v>
          </cell>
          <cell r="F3">
            <v>5.7211985126919274E-3</v>
          </cell>
        </row>
        <row r="4">
          <cell r="B4">
            <v>4.7060778598506658E-6</v>
          </cell>
          <cell r="C4">
            <v>3.8887528539532923E-6</v>
          </cell>
          <cell r="D4">
            <v>4.2551807837298838E-6</v>
          </cell>
          <cell r="E4">
            <v>5.0586579334321868E-6</v>
          </cell>
          <cell r="F4">
            <v>5.2287738938616712E-6</v>
          </cell>
        </row>
        <row r="5">
          <cell r="B5">
            <v>9.0604383245818099E-5</v>
          </cell>
          <cell r="C5">
            <v>8.4321943742082794E-5</v>
          </cell>
          <cell r="D5">
            <v>7.6006332619726891E-5</v>
          </cell>
          <cell r="E5">
            <v>8.1181731701462923E-5</v>
          </cell>
          <cell r="F5">
            <v>6.1196020435971832E-5</v>
          </cell>
        </row>
        <row r="6">
          <cell r="B6">
            <v>1.0276092499736933E-3</v>
          </cell>
          <cell r="C6">
            <v>1.2379524419223742E-3</v>
          </cell>
          <cell r="D6">
            <v>1.1366713079041801E-3</v>
          </cell>
          <cell r="E6">
            <v>1.234896224758586E-3</v>
          </cell>
          <cell r="F6">
            <v>9.8392937151459137E-4</v>
          </cell>
        </row>
        <row r="7">
          <cell r="B7">
            <v>1.8913479129878397E-4</v>
          </cell>
          <cell r="C7">
            <v>1.9054888527136882E-4</v>
          </cell>
          <cell r="D7">
            <v>2.0733001747430535E-4</v>
          </cell>
          <cell r="E7">
            <v>1.6990280789741519E-4</v>
          </cell>
          <cell r="F7">
            <v>1.2544215832477335E-4</v>
          </cell>
        </row>
        <row r="8">
          <cell r="B8">
            <v>1.091577232067209E-2</v>
          </cell>
          <cell r="C8">
            <v>1.3353976963486502E-2</v>
          </cell>
          <cell r="D8">
            <v>1.649024431367252E-2</v>
          </cell>
          <cell r="E8">
            <v>2.0294557361779653E-2</v>
          </cell>
          <cell r="F8">
            <v>1.4568477569895322E-2</v>
          </cell>
        </row>
        <row r="9">
          <cell r="B9">
            <v>5.8351154341451661E-2</v>
          </cell>
          <cell r="C9">
            <v>5.7286792005683651E-2</v>
          </cell>
          <cell r="D9">
            <v>5.7536893099722874E-2</v>
          </cell>
          <cell r="E9">
            <v>5.5256839392967549E-2</v>
          </cell>
          <cell r="F9">
            <v>4.5369683611561129E-2</v>
          </cell>
        </row>
        <row r="10">
          <cell r="B10">
            <v>1.0576290742392302E-4</v>
          </cell>
          <cell r="C10">
            <v>9.0918055619226834E-5</v>
          </cell>
          <cell r="D10">
            <v>7.3218455781898228E-5</v>
          </cell>
          <cell r="E10">
            <v>4.6403458156873967E-5</v>
          </cell>
          <cell r="F10">
            <v>4.2362751422331257E-5</v>
          </cell>
        </row>
        <row r="11">
          <cell r="B11">
            <v>6.6794601242321505E-3</v>
          </cell>
          <cell r="C11">
            <v>7.3444264548214733E-3</v>
          </cell>
          <cell r="D11">
            <v>7.9782196362430113E-3</v>
          </cell>
          <cell r="E11">
            <v>9.4486002208213904E-3</v>
          </cell>
          <cell r="F11">
            <v>7.7110858842388552E-3</v>
          </cell>
        </row>
        <row r="12">
          <cell r="B12">
            <v>1.5306741101667853E-2</v>
          </cell>
          <cell r="C12">
            <v>1.549564607792675E-2</v>
          </cell>
          <cell r="D12">
            <v>1.5891437669779407E-2</v>
          </cell>
          <cell r="E12">
            <v>1.5820174400943188E-2</v>
          </cell>
          <cell r="F12">
            <v>7.1677291292608913E-3</v>
          </cell>
        </row>
      </sheetData>
      <sheetData sheetId="20">
        <row r="2">
          <cell r="B2">
            <v>2.5814076070673764E-4</v>
          </cell>
          <cell r="C2">
            <v>2.2638447990175337E-4</v>
          </cell>
          <cell r="D2">
            <v>2.0767239038832486E-4</v>
          </cell>
          <cell r="E2">
            <v>2.0555661467369646E-4</v>
          </cell>
          <cell r="F2">
            <v>1.9017244630958885E-4</v>
          </cell>
        </row>
        <row r="3">
          <cell r="B3">
            <v>3.7846773921046406E-5</v>
          </cell>
          <cell r="C3">
            <v>2.4169336029444821E-5</v>
          </cell>
          <cell r="D3">
            <v>1.9221679394831881E-5</v>
          </cell>
          <cell r="E3">
            <v>1.6975689504761249E-5</v>
          </cell>
          <cell r="F3">
            <v>1.5347419321187772E-5</v>
          </cell>
        </row>
        <row r="4">
          <cell r="B4">
            <v>6.4052197558339685E-5</v>
          </cell>
          <cell r="C4">
            <v>4.4991393224336207E-5</v>
          </cell>
          <cell r="D4">
            <v>3.2916515920078382E-5</v>
          </cell>
          <cell r="E4">
            <v>2.7919901185669005E-5</v>
          </cell>
          <cell r="F4">
            <v>2.2367532437783666E-5</v>
          </cell>
        </row>
        <row r="5">
          <cell r="B5">
            <v>0.10376158356666565</v>
          </cell>
          <cell r="C5">
            <v>9.6425510942935944E-2</v>
          </cell>
          <cell r="D5">
            <v>8.9799627661705017E-2</v>
          </cell>
          <cell r="E5">
            <v>8.5425116121768951E-2</v>
          </cell>
          <cell r="F5">
            <v>0.10022261738777161</v>
          </cell>
        </row>
        <row r="6">
          <cell r="B6">
            <v>8.2004646537825465E-4</v>
          </cell>
          <cell r="C6">
            <v>6.336697842925787E-4</v>
          </cell>
          <cell r="D6">
            <v>4.8538408009335399E-4</v>
          </cell>
          <cell r="E6">
            <v>4.0216330671682954E-4</v>
          </cell>
          <cell r="F6">
            <v>4.2503152508288622E-4</v>
          </cell>
        </row>
        <row r="7">
          <cell r="B7">
            <v>8.3807815099135041E-4</v>
          </cell>
          <cell r="C7">
            <v>7.6381996041163802E-4</v>
          </cell>
          <cell r="D7">
            <v>6.6395493922755122E-4</v>
          </cell>
          <cell r="E7">
            <v>5.8622064534574747E-4</v>
          </cell>
          <cell r="F7">
            <v>6.6361855715513229E-4</v>
          </cell>
        </row>
        <row r="8">
          <cell r="B8">
            <v>3.5498687066137791E-4</v>
          </cell>
          <cell r="C8">
            <v>2.7383709675632417E-4</v>
          </cell>
          <cell r="D8">
            <v>2.3755647998768836E-4</v>
          </cell>
          <cell r="E8">
            <v>2.0336777379270643E-4</v>
          </cell>
          <cell r="F8">
            <v>1.8455635290592909E-4</v>
          </cell>
        </row>
        <row r="9">
          <cell r="B9">
            <v>4.3246378481853753E-5</v>
          </cell>
          <cell r="C9">
            <v>3.0863899155519903E-5</v>
          </cell>
          <cell r="D9">
            <v>2.8808064598706551E-5</v>
          </cell>
          <cell r="E9">
            <v>2.5828339857980609E-5</v>
          </cell>
          <cell r="F9">
            <v>2.6531186449574307E-5</v>
          </cell>
        </row>
        <row r="10">
          <cell r="B10">
            <v>5.8880462311208248E-3</v>
          </cell>
          <cell r="C10">
            <v>5.1957676187157631E-3</v>
          </cell>
          <cell r="D10">
            <v>4.4013243168592453E-3</v>
          </cell>
          <cell r="E10">
            <v>3.7894698325544596E-3</v>
          </cell>
          <cell r="F10">
            <v>3.9621032774448395E-3</v>
          </cell>
        </row>
        <row r="11">
          <cell r="B11">
            <v>3.1664472771808505E-4</v>
          </cell>
          <cell r="C11">
            <v>3.7666753632947803E-4</v>
          </cell>
          <cell r="D11">
            <v>3.9636765723116696E-4</v>
          </cell>
          <cell r="E11">
            <v>4.0498448652215302E-4</v>
          </cell>
          <cell r="F11">
            <v>6.6468369914218783E-4</v>
          </cell>
        </row>
        <row r="12">
          <cell r="B12">
            <v>1.083884053514339E-4</v>
          </cell>
          <cell r="C12">
            <v>1.1001724487869069E-4</v>
          </cell>
          <cell r="D12">
            <v>1.0711317736422643E-4</v>
          </cell>
          <cell r="E12">
            <v>1.1576544056879357E-4</v>
          </cell>
          <cell r="F12">
            <v>1.0859388567041606E-4</v>
          </cell>
        </row>
        <row r="13">
          <cell r="B13">
            <v>7.5569702312350273E-4</v>
          </cell>
          <cell r="C13">
            <v>6.9928634911775589E-4</v>
          </cell>
          <cell r="D13">
            <v>6.4395071240141988E-4</v>
          </cell>
          <cell r="E13">
            <v>6.4624357037246227E-4</v>
          </cell>
          <cell r="F13">
            <v>8.2958373241126537E-4</v>
          </cell>
        </row>
        <row r="14">
          <cell r="B14">
            <v>4.4778924435377121E-2</v>
          </cell>
          <cell r="C14">
            <v>4.1649576276540756E-2</v>
          </cell>
          <cell r="D14">
            <v>3.8931775838136673E-2</v>
          </cell>
          <cell r="E14">
            <v>3.7119168788194656E-2</v>
          </cell>
          <cell r="F14">
            <v>4.4349830597639084E-2</v>
          </cell>
        </row>
      </sheetData>
      <sheetData sheetId="21">
        <row r="5">
          <cell r="C5">
            <v>0.54065084457397461</v>
          </cell>
          <cell r="E5">
            <v>0.5116158127784729</v>
          </cell>
          <cell r="G5">
            <v>0.48020622134208679</v>
          </cell>
          <cell r="I5">
            <v>0.45982414484024048</v>
          </cell>
          <cell r="K5">
            <v>0.55800753831863403</v>
          </cell>
        </row>
        <row r="7">
          <cell r="C7">
            <v>2.694535069167614E-3</v>
          </cell>
          <cell r="E7">
            <v>2.4635002482682467E-3</v>
          </cell>
          <cell r="G7">
            <v>2.1312832832336426E-3</v>
          </cell>
          <cell r="I7">
            <v>1.8694415921345353E-3</v>
          </cell>
          <cell r="K7">
            <v>2.099344739690423E-3</v>
          </cell>
        </row>
        <row r="10">
          <cell r="C10">
            <v>4.4751133769750595E-2</v>
          </cell>
          <cell r="E10">
            <v>4.1136372834444046E-2</v>
          </cell>
          <cell r="G10">
            <v>3.5700943320989609E-2</v>
          </cell>
          <cell r="I10">
            <v>3.1003359705209732E-2</v>
          </cell>
          <cell r="K10">
            <v>3.3954508602619171E-2</v>
          </cell>
        </row>
        <row r="11">
          <cell r="C11">
            <v>3.0724247917532921E-3</v>
          </cell>
          <cell r="E11">
            <v>3.5440567880868912E-3</v>
          </cell>
          <cell r="G11">
            <v>3.817068412899971E-3</v>
          </cell>
          <cell r="I11">
            <v>3.8235671818256378E-3</v>
          </cell>
          <cell r="K11">
            <v>6.4704138785600662E-3</v>
          </cell>
        </row>
        <row r="13">
          <cell r="C13">
            <v>2.7793289627879858E-3</v>
          </cell>
          <cell r="E13">
            <v>2.4859437253326178E-3</v>
          </cell>
          <cell r="G13">
            <v>2.3344557266682386E-3</v>
          </cell>
          <cell r="I13">
            <v>2.2941955830901861E-3</v>
          </cell>
          <cell r="K13">
            <v>3.1090325210243464E-3</v>
          </cell>
        </row>
        <row r="14">
          <cell r="C14">
            <v>0.11790305376052856</v>
          </cell>
          <cell r="E14">
            <v>0.11392267793416977</v>
          </cell>
          <cell r="G14">
            <v>0.10948056727647781</v>
          </cell>
          <cell r="I14">
            <v>0.10632255673408508</v>
          </cell>
          <cell r="K14">
            <v>0.1364339292049408</v>
          </cell>
        </row>
      </sheetData>
      <sheetData sheetId="22">
        <row r="2">
          <cell r="B2">
            <v>0.70898193120956421</v>
          </cell>
          <cell r="C2">
            <v>0.61255067586898804</v>
          </cell>
          <cell r="D2">
            <v>0.58356446027755737</v>
          </cell>
          <cell r="E2">
            <v>0.57032060623168945</v>
          </cell>
          <cell r="F2">
            <v>0.34304559230804443</v>
          </cell>
        </row>
        <row r="3">
          <cell r="B3">
            <v>0.34302049875259399</v>
          </cell>
          <cell r="C3">
            <v>0.31473082304000854</v>
          </cell>
          <cell r="D3">
            <v>0.2989535927772522</v>
          </cell>
          <cell r="E3">
            <v>0.28388750553131104</v>
          </cell>
          <cell r="F3">
            <v>0.21032261848449707</v>
          </cell>
        </row>
        <row r="4">
          <cell r="B4">
            <v>0.48888146877288818</v>
          </cell>
          <cell r="C4">
            <v>0.46694135665893555</v>
          </cell>
          <cell r="D4">
            <v>0.44804820418357849</v>
          </cell>
          <cell r="E4">
            <v>0.44024187326431274</v>
          </cell>
          <cell r="F4">
            <v>0.40397095680236816</v>
          </cell>
        </row>
        <row r="5">
          <cell r="B5">
            <v>0.90312224626541138</v>
          </cell>
          <cell r="C5">
            <v>0.88271796703338623</v>
          </cell>
          <cell r="D5">
            <v>0.84839940071105957</v>
          </cell>
          <cell r="E5">
            <v>0.82731157541275024</v>
          </cell>
          <cell r="F5">
            <v>0.73800200223922729</v>
          </cell>
        </row>
        <row r="6">
          <cell r="B6">
            <v>0.97111546993255615</v>
          </cell>
          <cell r="C6">
            <v>0.96980589628219604</v>
          </cell>
          <cell r="D6">
            <v>0.93613725900650024</v>
          </cell>
          <cell r="E6">
            <v>0.90761256217956543</v>
          </cell>
          <cell r="F6">
            <v>0.84555339813232422</v>
          </cell>
        </row>
      </sheetData>
      <sheetData sheetId="23">
        <row r="2">
          <cell r="B2">
            <v>71787483.07250227</v>
          </cell>
          <cell r="C2">
            <v>4585.8415181330738</v>
          </cell>
        </row>
        <row r="3">
          <cell r="B3">
            <v>72987519.153733462</v>
          </cell>
          <cell r="C3">
            <v>4615.0935027311707</v>
          </cell>
        </row>
        <row r="4">
          <cell r="B4">
            <v>75874282.770456195</v>
          </cell>
          <cell r="C4">
            <v>4707.8655825893275</v>
          </cell>
        </row>
        <row r="5">
          <cell r="B5">
            <v>77657373.252304897</v>
          </cell>
          <cell r="C5">
            <v>4673.5479146772204</v>
          </cell>
        </row>
        <row r="6">
          <cell r="B6">
            <v>63376926.07682357</v>
          </cell>
          <cell r="C6">
            <v>4898.5773020899287</v>
          </cell>
        </row>
      </sheetData>
      <sheetData sheetId="24">
        <row r="2">
          <cell r="C2">
            <v>2792.195863641909</v>
          </cell>
        </row>
        <row r="3">
          <cell r="C3">
            <v>2832.7176973139935</v>
          </cell>
        </row>
        <row r="4">
          <cell r="C4">
            <v>2956.7273362681167</v>
          </cell>
        </row>
        <row r="5">
          <cell r="C5">
            <v>2966.9611995079804</v>
          </cell>
        </row>
        <row r="6">
          <cell r="C6">
            <v>3280.1845558178111</v>
          </cell>
        </row>
        <row r="7">
          <cell r="C7">
            <v>1793.6456544911648</v>
          </cell>
        </row>
        <row r="8">
          <cell r="C8">
            <v>1782.3758054171776</v>
          </cell>
        </row>
        <row r="9">
          <cell r="C9">
            <v>1751.1382463212112</v>
          </cell>
        </row>
        <row r="10">
          <cell r="C10">
            <v>1706.5867151692396</v>
          </cell>
        </row>
        <row r="11">
          <cell r="C11">
            <v>1618.3927462721172</v>
          </cell>
        </row>
      </sheetData>
      <sheetData sheetId="25">
        <row r="2">
          <cell r="B2">
            <v>4383.4017783877753</v>
          </cell>
          <cell r="C2">
            <v>4372.1229468694874</v>
          </cell>
          <cell r="D2">
            <v>4445.549505309933</v>
          </cell>
          <cell r="E2">
            <v>4436.7039605270693</v>
          </cell>
          <cell r="F2">
            <v>4688.1381690244816</v>
          </cell>
        </row>
        <row r="3">
          <cell r="B3">
            <v>4739.021568281576</v>
          </cell>
          <cell r="C3">
            <v>4849.5333067731226</v>
          </cell>
          <cell r="D3">
            <v>4985.8353629023186</v>
          </cell>
          <cell r="E3">
            <v>4924.98048420751</v>
          </cell>
          <cell r="F3">
            <v>5050.6485460647018</v>
          </cell>
        </row>
        <row r="4">
          <cell r="B4">
            <v>3633.0284590404481</v>
          </cell>
          <cell r="C4">
            <v>3960.8835129451472</v>
          </cell>
          <cell r="D4">
            <v>3847.0634601507918</v>
          </cell>
          <cell r="E4">
            <v>3741.8019179031253</v>
          </cell>
          <cell r="F4">
            <v>4108.3934175396571</v>
          </cell>
        </row>
        <row r="5">
          <cell r="B5">
            <v>4413.5577981086899</v>
          </cell>
          <cell r="C5">
            <v>4437.0748319246195</v>
          </cell>
          <cell r="D5">
            <v>4404.720252200781</v>
          </cell>
          <cell r="E5">
            <v>4278.5584266116348</v>
          </cell>
          <cell r="F5">
            <v>4735.0589482541072</v>
          </cell>
        </row>
        <row r="6">
          <cell r="B6">
            <v>4974.6242641038552</v>
          </cell>
          <cell r="C6">
            <v>5225.8766334532629</v>
          </cell>
          <cell r="D6">
            <v>5394.6527107515431</v>
          </cell>
          <cell r="E6">
            <v>5210.2995376856416</v>
          </cell>
          <cell r="F6">
            <v>6524.3537918435777</v>
          </cell>
        </row>
        <row r="7">
          <cell r="B7">
            <v>4691.3846040345197</v>
          </cell>
          <cell r="C7">
            <v>4674.8008410596376</v>
          </cell>
          <cell r="D7">
            <v>4797.2085938612145</v>
          </cell>
          <cell r="E7">
            <v>4803.7048336760799</v>
          </cell>
          <cell r="F7">
            <v>4931.1656864022461</v>
          </cell>
        </row>
      </sheetData>
      <sheetData sheetId="26">
        <row r="2">
          <cell r="B2">
            <v>1149.0506448553911</v>
          </cell>
          <cell r="C2">
            <v>1139.5226880940063</v>
          </cell>
          <cell r="D2">
            <v>1135.1975083129723</v>
          </cell>
          <cell r="E2">
            <v>1108.862459771799</v>
          </cell>
          <cell r="F2">
            <v>1083.1557899549794</v>
          </cell>
        </row>
        <row r="3">
          <cell r="B3">
            <v>810.85304412956793</v>
          </cell>
          <cell r="C3">
            <v>787.35724795494571</v>
          </cell>
          <cell r="D3">
            <v>829.66341786226258</v>
          </cell>
          <cell r="E3">
            <v>829.94674369086897</v>
          </cell>
          <cell r="F3">
            <v>907.94288475175017</v>
          </cell>
        </row>
        <row r="4">
          <cell r="B4">
            <v>90.775685917760711</v>
          </cell>
          <cell r="C4">
            <v>97.108009309160479</v>
          </cell>
          <cell r="D4">
            <v>96.794308216320132</v>
          </cell>
          <cell r="E4">
            <v>93.577012934212689</v>
          </cell>
          <cell r="F4">
            <v>102.59450668526063</v>
          </cell>
        </row>
        <row r="5">
          <cell r="B5">
            <v>79.279475487808668</v>
          </cell>
          <cell r="C5">
            <v>93.60238263438805</v>
          </cell>
          <cell r="D5">
            <v>98.842171301625058</v>
          </cell>
          <cell r="E5">
            <v>95.861641504993713</v>
          </cell>
          <cell r="F5">
            <v>110.35460483182578</v>
          </cell>
        </row>
        <row r="6">
          <cell r="B6">
            <v>72.164947484949153</v>
          </cell>
          <cell r="C6">
            <v>71.816469027849962</v>
          </cell>
          <cell r="D6">
            <v>65.853900710237212</v>
          </cell>
          <cell r="E6">
            <v>63.69130369751565</v>
          </cell>
          <cell r="F6">
            <v>71.544212739645445</v>
          </cell>
        </row>
        <row r="7">
          <cell r="B7">
            <v>544.55650502785647</v>
          </cell>
          <cell r="C7">
            <v>571.79290393637348</v>
          </cell>
          <cell r="D7">
            <v>619.25256251183237</v>
          </cell>
          <cell r="E7">
            <v>703.45449047048169</v>
          </cell>
          <cell r="F7">
            <v>718.08277830217048</v>
          </cell>
        </row>
        <row r="8">
          <cell r="B8">
            <v>674.38117548860555</v>
          </cell>
          <cell r="C8">
            <v>658.06330238437295</v>
          </cell>
          <cell r="D8">
            <v>630.76976078070493</v>
          </cell>
          <cell r="E8">
            <v>573.67361287678523</v>
          </cell>
          <cell r="F8">
            <v>576.23821957282507</v>
          </cell>
        </row>
        <row r="9">
          <cell r="B9">
            <v>273.48224863583528</v>
          </cell>
          <cell r="C9">
            <v>251.8674396334718</v>
          </cell>
          <cell r="D9">
            <v>245.36833737846064</v>
          </cell>
          <cell r="E9">
            <v>241.86103662667665</v>
          </cell>
          <cell r="F9">
            <v>289.31685674777691</v>
          </cell>
        </row>
        <row r="10">
          <cell r="B10">
            <v>279.43760652268247</v>
          </cell>
          <cell r="C10">
            <v>291.4654002560801</v>
          </cell>
          <cell r="D10">
            <v>315.69623903966567</v>
          </cell>
          <cell r="E10">
            <v>294.01381758754042</v>
          </cell>
          <cell r="F10">
            <v>316.33826227416466</v>
          </cell>
        </row>
        <row r="11">
          <cell r="B11">
            <v>3.8147510824892379</v>
          </cell>
          <cell r="C11">
            <v>3.9582447591528762</v>
          </cell>
          <cell r="D11">
            <v>4.1259112602783716</v>
          </cell>
          <cell r="E11">
            <v>4.3718583695663256</v>
          </cell>
          <cell r="F11">
            <v>5.4165853613048967</v>
          </cell>
        </row>
        <row r="12">
          <cell r="B12">
            <v>125.09805087036511</v>
          </cell>
          <cell r="C12">
            <v>122.53314599033183</v>
          </cell>
          <cell r="D12">
            <v>117.08167280243651</v>
          </cell>
          <cell r="E12">
            <v>113.7958785333667</v>
          </cell>
          <cell r="F12">
            <v>115.66576584802533</v>
          </cell>
        </row>
        <row r="13">
          <cell r="B13">
            <v>330.10566387006475</v>
          </cell>
          <cell r="C13">
            <v>361.49442059341527</v>
          </cell>
          <cell r="D13">
            <v>381.5480815395822</v>
          </cell>
          <cell r="E13">
            <v>387.19232872194516</v>
          </cell>
          <cell r="F13">
            <v>425.82118360062674</v>
          </cell>
        </row>
        <row r="14">
          <cell r="B14">
            <v>143.15979516874404</v>
          </cell>
          <cell r="C14">
            <v>152.78417085172578</v>
          </cell>
          <cell r="D14">
            <v>155.49598694266206</v>
          </cell>
          <cell r="E14">
            <v>151.18917018140201</v>
          </cell>
          <cell r="F14">
            <v>161.4946671439715</v>
          </cell>
        </row>
        <row r="15">
          <cell r="B15">
            <v>2.3664113004633691</v>
          </cell>
          <cell r="C15">
            <v>2.2851844688357232</v>
          </cell>
          <cell r="D15">
            <v>1.3551242365501821</v>
          </cell>
          <cell r="E15">
            <v>1.2385391393063401</v>
          </cell>
          <cell r="F15">
            <v>1.1846223116008332</v>
          </cell>
        </row>
        <row r="16">
          <cell r="B16">
            <v>7.3155122904900054</v>
          </cell>
          <cell r="C16">
            <v>9.4424928370608541</v>
          </cell>
          <cell r="D16">
            <v>10.820599693737677</v>
          </cell>
          <cell r="E16">
            <v>10.818020570759472</v>
          </cell>
          <cell r="F16">
            <v>13.426361964000534</v>
          </cell>
        </row>
      </sheetData>
      <sheetData sheetId="27">
        <row r="2">
          <cell r="B2">
            <v>9.0917182144476101</v>
          </cell>
          <cell r="C2">
            <v>11.964139704516128</v>
          </cell>
          <cell r="D2">
            <v>13.084256177702628</v>
          </cell>
          <cell r="E2">
            <v>13.558374043317599</v>
          </cell>
          <cell r="F2">
            <v>18.408028070454748</v>
          </cell>
        </row>
        <row r="3">
          <cell r="B3">
            <v>8.5012186077419756</v>
          </cell>
          <cell r="C3">
            <v>9.4492598993965657</v>
          </cell>
          <cell r="D3">
            <v>10.75272812579351</v>
          </cell>
          <cell r="E3">
            <v>11.292287230826332</v>
          </cell>
          <cell r="F3">
            <v>13.55364623265632</v>
          </cell>
        </row>
      </sheetData>
      <sheetData sheetId="28">
        <row r="2">
          <cell r="B2">
            <v>7.4036240394925699</v>
          </cell>
          <cell r="C2">
            <v>8.0221383008756675</v>
          </cell>
          <cell r="D2">
            <v>8.5488492267759284</v>
          </cell>
          <cell r="E2">
            <v>8.5771815047919517</v>
          </cell>
          <cell r="F2">
            <v>10.415529463789426</v>
          </cell>
        </row>
        <row r="3">
          <cell r="B3">
            <v>5.4609224382438697</v>
          </cell>
          <cell r="C3">
            <v>6.1988194070436293</v>
          </cell>
          <cell r="D3">
            <v>5.9378014637914021</v>
          </cell>
          <cell r="E3">
            <v>5.2580809791688807</v>
          </cell>
          <cell r="F3">
            <v>6.2046186507213861</v>
          </cell>
        </row>
        <row r="4">
          <cell r="B4">
            <v>4.141043234616518</v>
          </cell>
          <cell r="C4">
            <v>4.815158486366272</v>
          </cell>
          <cell r="D4">
            <v>3.4250720925629139</v>
          </cell>
          <cell r="E4">
            <v>2.9465800300240517</v>
          </cell>
          <cell r="F4">
            <v>2.7480762526392937</v>
          </cell>
        </row>
        <row r="5">
          <cell r="B5">
            <v>6.2269883520202711</v>
          </cell>
          <cell r="C5">
            <v>7.3241063503082842</v>
          </cell>
          <cell r="D5">
            <v>7.6577811004826799</v>
          </cell>
          <cell r="E5">
            <v>6.1487207302998286</v>
          </cell>
          <cell r="F5">
            <v>6.5994056204799563</v>
          </cell>
        </row>
        <row r="6">
          <cell r="B6">
            <v>101.18248141917866</v>
          </cell>
          <cell r="C6">
            <v>184.38200921029784</v>
          </cell>
          <cell r="D6">
            <v>204.21633923938498</v>
          </cell>
          <cell r="E6">
            <v>208.36862415447831</v>
          </cell>
          <cell r="F6">
            <v>291.63136261701584</v>
          </cell>
        </row>
        <row r="7">
          <cell r="B7">
            <v>28.04031367583957</v>
          </cell>
          <cell r="C7">
            <v>30.886359526630258</v>
          </cell>
          <cell r="D7">
            <v>35.558065820536285</v>
          </cell>
          <cell r="E7">
            <v>38.666653600110294</v>
          </cell>
          <cell r="F7">
            <v>51.545891379275417</v>
          </cell>
        </row>
      </sheetData>
      <sheetData sheetId="29">
        <row r="2">
          <cell r="B2">
            <v>135.41527228826453</v>
          </cell>
        </row>
        <row r="3">
          <cell r="B3">
            <v>83.85914561161735</v>
          </cell>
        </row>
        <row r="4">
          <cell r="B4">
            <v>88.098640714228168</v>
          </cell>
        </row>
        <row r="5">
          <cell r="B5">
            <v>96.086011485327617</v>
          </cell>
        </row>
        <row r="6">
          <cell r="B6">
            <v>116.96840048492777</v>
          </cell>
        </row>
      </sheetData>
      <sheetData sheetId="30">
        <row r="2">
          <cell r="B2">
            <v>129.95405862014741</v>
          </cell>
          <cell r="C2">
            <v>76.546036682266276</v>
          </cell>
          <cell r="D2">
            <v>82.605011730105616</v>
          </cell>
          <cell r="E2">
            <v>86.736114110797644</v>
          </cell>
          <cell r="F2">
            <v>106.07589980208286</v>
          </cell>
        </row>
        <row r="3">
          <cell r="B3">
            <v>143.10509306215681</v>
          </cell>
          <cell r="C3">
            <v>86.448641311901156</v>
          </cell>
          <cell r="D3">
            <v>88.384357953444123</v>
          </cell>
          <cell r="E3">
            <v>102.55453577893786</v>
          </cell>
          <cell r="F3">
            <v>123.75444716308266</v>
          </cell>
        </row>
        <row r="4">
          <cell r="B4">
            <v>176.84430021047592</v>
          </cell>
          <cell r="C4">
            <v>138.5227472782135</v>
          </cell>
          <cell r="D4">
            <v>138.74327713251114</v>
          </cell>
          <cell r="E4">
            <v>127.89890563488007</v>
          </cell>
          <cell r="F4">
            <v>144.16468530893326</v>
          </cell>
        </row>
        <row r="5">
          <cell r="B5">
            <v>165.17849485747865</v>
          </cell>
          <cell r="C5">
            <v>81.953488140556146</v>
          </cell>
          <cell r="D5">
            <v>83.402099751663627</v>
          </cell>
          <cell r="E5">
            <v>98.062016094336286</v>
          </cell>
          <cell r="F5">
            <v>129.46482945466414</v>
          </cell>
        </row>
        <row r="6">
          <cell r="B6">
            <v>135.34318959247321</v>
          </cell>
          <cell r="C6">
            <v>93.333340289536864</v>
          </cell>
          <cell r="D6">
            <v>118.3519650157541</v>
          </cell>
          <cell r="E6">
            <v>117.74266731156968</v>
          </cell>
          <cell r="F6">
            <v>152.55129953939468</v>
          </cell>
        </row>
        <row r="7">
          <cell r="B7">
            <v>124.26655800500885</v>
          </cell>
          <cell r="C7">
            <v>84.434134762501344</v>
          </cell>
          <cell r="D7">
            <v>88.470864340662956</v>
          </cell>
          <cell r="E7">
            <v>95.058746421709657</v>
          </cell>
          <cell r="F7">
            <v>113.22016338538378</v>
          </cell>
        </row>
      </sheetData>
      <sheetData sheetId="31">
        <row r="2">
          <cell r="D2">
            <v>48.511167855613166</v>
          </cell>
          <cell r="E2">
            <v>47.746606502299983</v>
          </cell>
          <cell r="F2">
            <v>46.478468688190333</v>
          </cell>
          <cell r="G2">
            <v>46.064269423310179</v>
          </cell>
          <cell r="H2">
            <v>53.99571280714008</v>
          </cell>
        </row>
        <row r="3">
          <cell r="D3">
            <v>0</v>
          </cell>
          <cell r="E3">
            <v>3.5493819741532207E-3</v>
          </cell>
          <cell r="F3">
            <v>3.57149678748101E-2</v>
          </cell>
          <cell r="G3">
            <v>0.13612585523878806</v>
          </cell>
          <cell r="H3">
            <v>0.22747865898054442</v>
          </cell>
        </row>
        <row r="4">
          <cell r="D4">
            <v>0.68505127185198944</v>
          </cell>
          <cell r="E4">
            <v>0.77083658729679883</v>
          </cell>
          <cell r="F4">
            <v>0.75933082588926482</v>
          </cell>
          <cell r="G4">
            <v>1.1675237787130754E-2</v>
          </cell>
          <cell r="H4">
            <v>3.2443393720313907E-3</v>
          </cell>
        </row>
        <row r="5">
          <cell r="D5">
            <v>3.1710283231077483</v>
          </cell>
          <cell r="E5">
            <v>3.0879385902117065</v>
          </cell>
          <cell r="F5">
            <v>2.7620308007935819</v>
          </cell>
          <cell r="G5">
            <v>2.1800873627144028</v>
          </cell>
          <cell r="H5">
            <v>2.1130787178699393</v>
          </cell>
        </row>
        <row r="6">
          <cell r="D6">
            <v>0</v>
          </cell>
          <cell r="E6">
            <v>3.0519625855959021E-2</v>
          </cell>
          <cell r="F6">
            <v>0.26282599082333036</v>
          </cell>
          <cell r="G6">
            <v>0.23059797532368975</v>
          </cell>
          <cell r="H6">
            <v>0.19658120923486422</v>
          </cell>
        </row>
        <row r="7">
          <cell r="D7">
            <v>35.365544202155434</v>
          </cell>
          <cell r="E7">
            <v>42.56546431845527</v>
          </cell>
          <cell r="F7">
            <v>43.354005153287289</v>
          </cell>
          <cell r="G7">
            <v>42.39452000291385</v>
          </cell>
          <cell r="H7">
            <v>44.304737349943935</v>
          </cell>
        </row>
        <row r="8">
          <cell r="D8">
            <v>3.0428942650323734</v>
          </cell>
          <cell r="E8">
            <v>2.9030943030666094</v>
          </cell>
          <cell r="F8">
            <v>3.1419317894615233</v>
          </cell>
          <cell r="G8">
            <v>2.5597370769246481</v>
          </cell>
          <cell r="H8">
            <v>1.6918422552407719</v>
          </cell>
        </row>
        <row r="9">
          <cell r="D9">
            <v>21.54568788974575</v>
          </cell>
          <cell r="E9">
            <v>22.441419409056834</v>
          </cell>
          <cell r="F9">
            <v>23.572518276845585</v>
          </cell>
          <cell r="G9">
            <v>21.940412284080594</v>
          </cell>
          <cell r="H9">
            <v>26.078356716905546</v>
          </cell>
        </row>
        <row r="10">
          <cell r="D10">
            <v>14.459045355946728</v>
          </cell>
          <cell r="E10">
            <v>19.425207762917125</v>
          </cell>
          <cell r="F10">
            <v>18.235188419748738</v>
          </cell>
          <cell r="G10">
            <v>17.490882783939924</v>
          </cell>
          <cell r="H10">
            <v>15.407359127984819</v>
          </cell>
        </row>
        <row r="11">
          <cell r="D11">
            <v>42.333673522341996</v>
          </cell>
          <cell r="E11">
            <v>50.658762871327781</v>
          </cell>
          <cell r="F11">
            <v>55.664622149939532</v>
          </cell>
          <cell r="G11">
            <v>54.838886586154331</v>
          </cell>
          <cell r="H11">
            <v>66.653064071811968</v>
          </cell>
        </row>
        <row r="12">
          <cell r="D12">
            <v>0.69142576689046109</v>
          </cell>
          <cell r="E12">
            <v>0.57522086361132096</v>
          </cell>
          <cell r="F12">
            <v>0.53587278574559605</v>
          </cell>
          <cell r="G12">
            <v>0.43316395668625773</v>
          </cell>
          <cell r="H12">
            <v>0.55200810857786564</v>
          </cell>
        </row>
        <row r="13">
          <cell r="D13">
            <v>0.13446907457546331</v>
          </cell>
          <cell r="E13">
            <v>0</v>
          </cell>
          <cell r="F13">
            <v>0</v>
          </cell>
          <cell r="G13">
            <v>0</v>
          </cell>
          <cell r="H13">
            <v>0</v>
          </cell>
        </row>
        <row r="14">
          <cell r="D14">
            <v>0</v>
          </cell>
          <cell r="E14">
            <v>9.1622106512659229E-2</v>
          </cell>
          <cell r="F14">
            <v>0.32906248255858372</v>
          </cell>
          <cell r="G14">
            <v>0.54129369684778794</v>
          </cell>
          <cell r="H14">
            <v>0.76329516657642671</v>
          </cell>
        </row>
        <row r="15">
          <cell r="D15">
            <v>0</v>
          </cell>
          <cell r="E15">
            <v>0</v>
          </cell>
          <cell r="F15">
            <v>2.5129535933956504E-3</v>
          </cell>
          <cell r="G15">
            <v>8.2599297864362597E-2</v>
          </cell>
          <cell r="H15">
            <v>6.5852364990860224E-2</v>
          </cell>
        </row>
        <row r="16">
          <cell r="D16">
            <v>1.49694000283489E-2</v>
          </cell>
          <cell r="E16">
            <v>2.9423617350403219E-2</v>
          </cell>
          <cell r="F16">
            <v>1.4250412190449424E-2</v>
          </cell>
          <cell r="G16">
            <v>1.3942079269327223E-2</v>
          </cell>
          <cell r="H16">
            <v>1.6582178883254528E-2</v>
          </cell>
        </row>
        <row r="17">
          <cell r="D17">
            <v>1.5392077388241887E-2</v>
          </cell>
          <cell r="E17">
            <v>0.14951033343095332</v>
          </cell>
          <cell r="F17">
            <v>5.9969622641801834E-2</v>
          </cell>
          <cell r="G17">
            <v>3.9870335662271827E-2</v>
          </cell>
          <cell r="H17">
            <v>4.8510597815038636E-2</v>
          </cell>
        </row>
        <row r="18">
          <cell r="D18">
            <v>8.4812400891678408E-2</v>
          </cell>
          <cell r="E18">
            <v>0.23121567018097267</v>
          </cell>
          <cell r="F18">
            <v>0.4281741983613756</v>
          </cell>
          <cell r="G18">
            <v>0.48119230094562226</v>
          </cell>
          <cell r="H18">
            <v>0.69155923156722565</v>
          </cell>
        </row>
        <row r="19">
          <cell r="D19">
            <v>16.129045631147164</v>
          </cell>
          <cell r="E19">
            <v>12.400388572852535</v>
          </cell>
          <cell r="F19">
            <v>13.061988709781872</v>
          </cell>
          <cell r="G19">
            <v>7.7275569969369826</v>
          </cell>
          <cell r="H19">
            <v>6.7503345821060066</v>
          </cell>
        </row>
        <row r="20">
          <cell r="D20">
            <v>203.12974897243112</v>
          </cell>
          <cell r="E20">
            <v>203.46849311890037</v>
          </cell>
          <cell r="F20">
            <v>213.84661749856969</v>
          </cell>
          <cell r="G20">
            <v>197.31772248470907</v>
          </cell>
          <cell r="H20">
            <v>209.17457758230739</v>
          </cell>
        </row>
        <row r="21">
          <cell r="D21">
            <v>1.8527347128838301E-3</v>
          </cell>
          <cell r="E21">
            <v>4.1738960571819916E-3</v>
          </cell>
          <cell r="F21">
            <v>4.9644794926280156E-3</v>
          </cell>
          <cell r="G21">
            <v>2.527628734242171E-3</v>
          </cell>
          <cell r="H21">
            <v>1.0814464185386896E-3</v>
          </cell>
        </row>
        <row r="22">
          <cell r="D22">
            <v>46.068195607833331</v>
          </cell>
          <cell r="E22">
            <v>61.414294315560255</v>
          </cell>
          <cell r="F22">
            <v>74.171778744297626</v>
          </cell>
          <cell r="G22">
            <v>75.857784454357898</v>
          </cell>
          <cell r="H22">
            <v>82.114498841903696</v>
          </cell>
        </row>
        <row r="23">
          <cell r="D23">
            <v>14.108763576557976</v>
          </cell>
          <cell r="E23">
            <v>14.178050352709761</v>
          </cell>
          <cell r="F23">
            <v>14.610889607523859</v>
          </cell>
          <cell r="G23">
            <v>13.108226022802256</v>
          </cell>
          <cell r="H23">
            <v>18.107121164372074</v>
          </cell>
        </row>
      </sheetData>
      <sheetData sheetId="32">
        <row r="2">
          <cell r="B2">
            <v>60.702962159359231</v>
          </cell>
          <cell r="C2">
            <v>60.914180951222079</v>
          </cell>
          <cell r="D2">
            <v>54.816024641182594</v>
          </cell>
          <cell r="E2">
            <v>53.08993814742098</v>
          </cell>
          <cell r="F2">
            <v>60.917678043959313</v>
          </cell>
        </row>
        <row r="3">
          <cell r="B3">
            <v>10.977269475071807</v>
          </cell>
          <cell r="C3">
            <v>10.417225200522807</v>
          </cell>
          <cell r="D3">
            <v>10.583133682477637</v>
          </cell>
          <cell r="E3">
            <v>10.203170736684115</v>
          </cell>
          <cell r="F3">
            <v>10.285733547498239</v>
          </cell>
        </row>
        <row r="4">
          <cell r="B4">
            <v>0</v>
          </cell>
          <cell r="C4">
            <v>0</v>
          </cell>
          <cell r="D4">
            <v>0</v>
          </cell>
          <cell r="E4">
            <v>0</v>
          </cell>
          <cell r="F4">
            <v>0</v>
          </cell>
        </row>
        <row r="5">
          <cell r="B5">
            <v>0.48471585051811417</v>
          </cell>
          <cell r="C5">
            <v>0.4850628761050757</v>
          </cell>
          <cell r="D5">
            <v>0.45474238657698152</v>
          </cell>
          <cell r="E5">
            <v>0.39819481341055507</v>
          </cell>
          <cell r="F5">
            <v>0.34080114818789298</v>
          </cell>
        </row>
      </sheetData>
      <sheetData sheetId="33">
        <row r="2">
          <cell r="B2">
            <v>59.493757150718011</v>
          </cell>
          <cell r="C2">
            <v>59.635099530903972</v>
          </cell>
          <cell r="D2">
            <v>49.855779369710945</v>
          </cell>
          <cell r="E2">
            <v>50.292485191195738</v>
          </cell>
          <cell r="F2">
            <v>56.499606884011882</v>
          </cell>
        </row>
        <row r="3">
          <cell r="B3">
            <v>61.647624107732554</v>
          </cell>
          <cell r="C3">
            <v>59.687326659375685</v>
          </cell>
          <cell r="D3">
            <v>53.794844296411611</v>
          </cell>
          <cell r="E3">
            <v>51.103871196159162</v>
          </cell>
          <cell r="F3">
            <v>58.004948258894728</v>
          </cell>
        </row>
        <row r="4">
          <cell r="B4">
            <v>42.456667635589838</v>
          </cell>
          <cell r="C4">
            <v>38.771540069952607</v>
          </cell>
          <cell r="D4">
            <v>39.150214604625944</v>
          </cell>
          <cell r="E4">
            <v>40.077614151872694</v>
          </cell>
          <cell r="F4">
            <v>46.654480636119843</v>
          </cell>
        </row>
        <row r="5">
          <cell r="B5">
            <v>66.190811745123938</v>
          </cell>
          <cell r="C5">
            <v>60.335774510749616</v>
          </cell>
          <cell r="D5">
            <v>56.922976370318793</v>
          </cell>
          <cell r="E5">
            <v>55.863962635499774</v>
          </cell>
          <cell r="F5">
            <v>67.236466979025863</v>
          </cell>
        </row>
        <row r="6">
          <cell r="B6">
            <v>154.31491991726216</v>
          </cell>
          <cell r="C6">
            <v>190.42097645252943</v>
          </cell>
          <cell r="D6">
            <v>191.79200561530888</v>
          </cell>
          <cell r="E6">
            <v>155.45941848820075</v>
          </cell>
          <cell r="F6">
            <v>169.94560821098275</v>
          </cell>
        </row>
        <row r="7">
          <cell r="B7">
            <v>82.489276338164927</v>
          </cell>
          <cell r="C7">
            <v>81.872332153088792</v>
          </cell>
          <cell r="D7">
            <v>76.714872403659683</v>
          </cell>
          <cell r="E7">
            <v>75.114711987036571</v>
          </cell>
          <cell r="F7">
            <v>84.035897849302273</v>
          </cell>
        </row>
      </sheetData>
      <sheetData sheetId="34">
        <row r="2">
          <cell r="B2">
            <v>0</v>
          </cell>
          <cell r="C2">
            <v>9.1622106512659229E-2</v>
          </cell>
          <cell r="D2">
            <v>0.32906248255858372</v>
          </cell>
          <cell r="E2">
            <v>0.54129369684778794</v>
          </cell>
          <cell r="F2">
            <v>0.76375546327653865</v>
          </cell>
        </row>
      </sheetData>
      <sheetData sheetId="35">
        <row r="2">
          <cell r="B2">
            <v>15.432057526407149</v>
          </cell>
          <cell r="C2">
            <v>14.863500615304547</v>
          </cell>
          <cell r="D2">
            <v>14.787318241293818</v>
          </cell>
          <cell r="E2">
            <v>13.993509545821777</v>
          </cell>
          <cell r="F2">
            <v>12.134122027639187</v>
          </cell>
        </row>
        <row r="3">
          <cell r="B3">
            <v>2.7011191637491549</v>
          </cell>
          <cell r="C3">
            <v>2.8447162170985649</v>
          </cell>
          <cell r="D3">
            <v>2.9031799062510792</v>
          </cell>
          <cell r="E3">
            <v>2.8511063677392237</v>
          </cell>
          <cell r="F3">
            <v>2.5811851493631099</v>
          </cell>
        </row>
        <row r="4">
          <cell r="B4">
            <v>3.570001753856257</v>
          </cell>
          <cell r="C4">
            <v>3.7608696383612568</v>
          </cell>
          <cell r="D4">
            <v>3.6044268069499381</v>
          </cell>
          <cell r="E4">
            <v>3.4231111271526853</v>
          </cell>
          <cell r="F4">
            <v>3.1664396176319394</v>
          </cell>
        </row>
        <row r="5">
          <cell r="B5">
            <v>66.111316297969552</v>
          </cell>
          <cell r="C5">
            <v>63.041906771487675</v>
          </cell>
          <cell r="D5">
            <v>62.358308537022623</v>
          </cell>
          <cell r="E5">
            <v>56.156598993728778</v>
          </cell>
          <cell r="F5">
            <v>54.964481598588307</v>
          </cell>
        </row>
        <row r="6">
          <cell r="B6">
            <v>3.3391321676239012</v>
          </cell>
          <cell r="C6">
            <v>2.6911885598317276</v>
          </cell>
          <cell r="D6">
            <v>2.637455301765339</v>
          </cell>
          <cell r="E6">
            <v>2.5423235092434817</v>
          </cell>
          <cell r="F6">
            <v>1.9857775561068955</v>
          </cell>
        </row>
        <row r="7">
          <cell r="B7">
            <v>2.2761967639611633</v>
          </cell>
          <cell r="C7">
            <v>2.2712526048349133</v>
          </cell>
          <cell r="D7">
            <v>2.4359607103754684</v>
          </cell>
          <cell r="E7">
            <v>2.5105775745740253</v>
          </cell>
          <cell r="F7">
            <v>2.0499928156296807</v>
          </cell>
        </row>
        <row r="8">
          <cell r="B8">
            <v>3.5140892388873155</v>
          </cell>
          <cell r="C8">
            <v>3.683220735713352</v>
          </cell>
          <cell r="D8">
            <v>4.0919974345574168</v>
          </cell>
          <cell r="E8">
            <v>4.1039178291124188</v>
          </cell>
          <cell r="F8">
            <v>3.7440948536189413</v>
          </cell>
        </row>
        <row r="9">
          <cell r="B9">
            <v>2.1258898804318314</v>
          </cell>
          <cell r="C9">
            <v>2.1725001606118846</v>
          </cell>
          <cell r="D9">
            <v>2.1572670262823088</v>
          </cell>
          <cell r="E9">
            <v>2.1392177309032068</v>
          </cell>
          <cell r="F9">
            <v>1.6488036780371071</v>
          </cell>
        </row>
        <row r="10">
          <cell r="B10">
            <v>3.5991247287207795</v>
          </cell>
          <cell r="C10">
            <v>5.0066571984985977</v>
          </cell>
          <cell r="D10">
            <v>5.2139630692788526</v>
          </cell>
          <cell r="E10">
            <v>5.3173013953810386</v>
          </cell>
          <cell r="F10">
            <v>4.3066742627439112</v>
          </cell>
        </row>
        <row r="11">
          <cell r="B11">
            <v>1.9130053874357382</v>
          </cell>
          <cell r="C11">
            <v>1.8147521392910231</v>
          </cell>
          <cell r="D11">
            <v>1.9239424104797787</v>
          </cell>
          <cell r="E11">
            <v>1.9326152046192848</v>
          </cell>
          <cell r="F11">
            <v>1.3681287469738286</v>
          </cell>
        </row>
        <row r="12">
          <cell r="B12">
            <v>3.3797981166040336</v>
          </cell>
          <cell r="C12">
            <v>3.5915903049911782</v>
          </cell>
          <cell r="D12">
            <v>3.7737451589141422</v>
          </cell>
          <cell r="E12">
            <v>3.6913064713230059</v>
          </cell>
          <cell r="F12">
            <v>2.9353950624705352</v>
          </cell>
        </row>
      </sheetData>
      <sheetData sheetId="36">
        <row r="2">
          <cell r="B2">
            <v>7.7890550876193458</v>
          </cell>
          <cell r="C2">
            <v>7.8857011997136812</v>
          </cell>
          <cell r="D2">
            <v>8.0337498182077667</v>
          </cell>
          <cell r="E2">
            <v>7.6719958152733412</v>
          </cell>
          <cell r="F2">
            <v>6.9497708837012375</v>
          </cell>
        </row>
        <row r="3">
          <cell r="B3">
            <v>1.9138231181064214</v>
          </cell>
          <cell r="C3">
            <v>2.0147760992514208</v>
          </cell>
          <cell r="D3">
            <v>2.0813556533568764</v>
          </cell>
          <cell r="E3">
            <v>2.0484759886392112</v>
          </cell>
          <cell r="F3">
            <v>1.9391548736800477</v>
          </cell>
        </row>
        <row r="4">
          <cell r="B4">
            <v>2.6696313592297471</v>
          </cell>
          <cell r="C4">
            <v>2.8107101603419977</v>
          </cell>
          <cell r="D4">
            <v>2.8024204617339947</v>
          </cell>
          <cell r="E4">
            <v>2.7878060218630392</v>
          </cell>
          <cell r="F4">
            <v>2.7057227958988102</v>
          </cell>
        </row>
        <row r="5">
          <cell r="B5">
            <v>66.111316297969552</v>
          </cell>
          <cell r="C5">
            <v>63.041906771487675</v>
          </cell>
          <cell r="D5">
            <v>62.358308537022623</v>
          </cell>
          <cell r="E5">
            <v>56.156598993728778</v>
          </cell>
          <cell r="F5">
            <v>54.964481598588307</v>
          </cell>
        </row>
        <row r="6">
          <cell r="B6">
            <v>2.114570924333286</v>
          </cell>
          <cell r="C6">
            <v>1.826902234564459</v>
          </cell>
          <cell r="D6">
            <v>1.838219245583441</v>
          </cell>
          <cell r="E6">
            <v>1.7920245880710703</v>
          </cell>
          <cell r="F6">
            <v>1.4371448594631164</v>
          </cell>
        </row>
        <row r="7">
          <cell r="B7">
            <v>1.5394380849870331</v>
          </cell>
          <cell r="C7">
            <v>1.5357213506550238</v>
          </cell>
          <cell r="D7">
            <v>1.6663200388137511</v>
          </cell>
          <cell r="E7">
            <v>1.6846667319580353</v>
          </cell>
          <cell r="F7">
            <v>1.4395772012700707</v>
          </cell>
        </row>
        <row r="8">
          <cell r="B8">
            <v>3.2493445755946126</v>
          </cell>
          <cell r="C8">
            <v>3.1595000626782834</v>
          </cell>
          <cell r="D8">
            <v>3.5166459388033964</v>
          </cell>
          <cell r="E8">
            <v>3.4821259804678704</v>
          </cell>
          <cell r="F8">
            <v>3.093819656348467</v>
          </cell>
        </row>
        <row r="9">
          <cell r="B9">
            <v>1.3963872353472766</v>
          </cell>
          <cell r="C9">
            <v>1.4147754688708187</v>
          </cell>
          <cell r="D9">
            <v>1.4167292139768044</v>
          </cell>
          <cell r="E9">
            <v>1.4139145002829014</v>
          </cell>
          <cell r="F9">
            <v>1.1030714379446642</v>
          </cell>
        </row>
        <row r="10">
          <cell r="B10">
            <v>1.8679932060746616</v>
          </cell>
          <cell r="C10">
            <v>2.5056551849032598</v>
          </cell>
          <cell r="D10">
            <v>2.6891766297305457</v>
          </cell>
          <cell r="E10">
            <v>2.8070318746675977</v>
          </cell>
          <cell r="F10">
            <v>2.4447592219875016</v>
          </cell>
        </row>
        <row r="11">
          <cell r="B11">
            <v>0.84274089149415587</v>
          </cell>
          <cell r="C11">
            <v>0.76298639922221012</v>
          </cell>
          <cell r="D11">
            <v>0.82519072179740327</v>
          </cell>
          <cell r="E11">
            <v>0.8529266681118699</v>
          </cell>
          <cell r="F11">
            <v>0.65889190828134092</v>
          </cell>
        </row>
        <row r="12">
          <cell r="B12">
            <v>2.522563860520588</v>
          </cell>
          <cell r="C12">
            <v>2.6811122041842541</v>
          </cell>
          <cell r="D12">
            <v>2.8464648371310872</v>
          </cell>
          <cell r="E12">
            <v>2.8382370625235507</v>
          </cell>
          <cell r="F12">
            <v>2.3387190523527019</v>
          </cell>
        </row>
      </sheetData>
      <sheetData sheetId="37">
        <row r="2">
          <cell r="B2">
            <v>0.17234010141282852</v>
          </cell>
          <cell r="C2">
            <v>0.12471017326151923</v>
          </cell>
          <cell r="D2">
            <v>0.11367389552759732</v>
          </cell>
          <cell r="E2">
            <v>0.11267168089125335</v>
          </cell>
          <cell r="F2">
            <v>0.10700708412863946</v>
          </cell>
        </row>
        <row r="3">
          <cell r="B3">
            <v>0.10107292213939445</v>
          </cell>
          <cell r="C3">
            <v>7.0536451880798268E-2</v>
          </cell>
          <cell r="D3">
            <v>6.6871962182972311E-2</v>
          </cell>
          <cell r="E3">
            <v>7.6829531760267855E-2</v>
          </cell>
          <cell r="F3">
            <v>8.628130147644697E-2</v>
          </cell>
        </row>
        <row r="4">
          <cell r="B4">
            <v>0.2516645260579935</v>
          </cell>
          <cell r="C4">
            <v>0.17008617053534181</v>
          </cell>
          <cell r="D4">
            <v>0.1521547949989781</v>
          </cell>
          <cell r="E4">
            <v>0.16453021126039857</v>
          </cell>
          <cell r="F4">
            <v>0.16696130926754904</v>
          </cell>
        </row>
        <row r="5">
          <cell r="B5">
            <v>7.9251997943829338</v>
          </cell>
          <cell r="C5">
            <v>6.4352906598651316</v>
          </cell>
          <cell r="D5">
            <v>6.3018740908592008</v>
          </cell>
          <cell r="E5">
            <v>6.1018508257111534</v>
          </cell>
          <cell r="F5">
            <v>6.7647232915915083</v>
          </cell>
        </row>
        <row r="6">
          <cell r="B6">
            <v>0.18694217810404723</v>
          </cell>
          <cell r="C6">
            <v>0.10072265150496662</v>
          </cell>
          <cell r="D6">
            <v>9.8492188641305489E-2</v>
          </cell>
          <cell r="E6">
            <v>0.10268772022288064</v>
          </cell>
          <cell r="F6">
            <v>8.5877618125680399E-2</v>
          </cell>
        </row>
        <row r="7">
          <cell r="B7">
            <v>2.9964937349632237E-2</v>
          </cell>
          <cell r="C7">
            <v>2.0054141266484748E-2</v>
          </cell>
          <cell r="D7">
            <v>2.0001566246335756E-2</v>
          </cell>
          <cell r="E7">
            <v>2.3193659634216601E-2</v>
          </cell>
          <cell r="F7">
            <v>2.0600574402578786E-2</v>
          </cell>
        </row>
        <row r="8">
          <cell r="B8">
            <v>0.16936485204342944</v>
          </cell>
          <cell r="C8">
            <v>0.15285592228534028</v>
          </cell>
          <cell r="D8">
            <v>0.15456595830887387</v>
          </cell>
          <cell r="E8">
            <v>0.13481161850754475</v>
          </cell>
          <cell r="F8">
            <v>0.13554939643569242</v>
          </cell>
        </row>
        <row r="9">
          <cell r="B9">
            <v>5.1340931797540179E-2</v>
          </cell>
          <cell r="C9">
            <v>5.2235903254626237E-2</v>
          </cell>
          <cell r="D9">
            <v>5.1368688576047816E-2</v>
          </cell>
          <cell r="E9">
            <v>5.6576298509952494E-2</v>
          </cell>
          <cell r="F9">
            <v>4.9782474072685545E-2</v>
          </cell>
        </row>
        <row r="10">
          <cell r="B10">
            <v>0.16347236720107361</v>
          </cell>
          <cell r="C10">
            <v>0.20514404241793471</v>
          </cell>
          <cell r="D10">
            <v>0.20802080696358871</v>
          </cell>
          <cell r="E10">
            <v>0.2170834125600507</v>
          </cell>
          <cell r="F10">
            <v>0.18233314920671617</v>
          </cell>
        </row>
        <row r="11">
          <cell r="B11">
            <v>5.5677349446881408E-2</v>
          </cell>
          <cell r="C11">
            <v>3.8292364480849272E-2</v>
          </cell>
          <cell r="D11">
            <v>4.1265817341013644E-2</v>
          </cell>
          <cell r="E11">
            <v>4.2659447576568255E-2</v>
          </cell>
          <cell r="F11">
            <v>3.8121412376625585E-2</v>
          </cell>
        </row>
        <row r="12">
          <cell r="B12">
            <v>0.16006702135041451</v>
          </cell>
          <cell r="C12">
            <v>0.10585159361372121</v>
          </cell>
          <cell r="D12">
            <v>0.10763502146437531</v>
          </cell>
          <cell r="E12">
            <v>0.11673550986301962</v>
          </cell>
          <cell r="F12">
            <v>0.10610680655418037</v>
          </cell>
        </row>
      </sheetData>
      <sheetData sheetId="38">
        <row r="2">
          <cell r="B2">
            <v>1.9775999462261211</v>
          </cell>
          <cell r="C2">
            <v>2.0819741192447978</v>
          </cell>
          <cell r="D2">
            <v>2.190400916484748</v>
          </cell>
          <cell r="E2">
            <v>2.1240839559693256</v>
          </cell>
          <cell r="F2">
            <v>2.0613259338356755</v>
          </cell>
        </row>
        <row r="3">
          <cell r="B3">
            <v>0.33346321368111376</v>
          </cell>
          <cell r="C3">
            <v>0.36772130094023225</v>
          </cell>
          <cell r="D3">
            <v>0.41524048474895991</v>
          </cell>
          <cell r="E3">
            <v>0.41695033589502373</v>
          </cell>
          <cell r="F3">
            <v>0.45677008633998639</v>
          </cell>
        </row>
        <row r="4">
          <cell r="B4">
            <v>0.51299676733196264</v>
          </cell>
          <cell r="C4">
            <v>0.6336979720007605</v>
          </cell>
          <cell r="D4">
            <v>0.69382947254703708</v>
          </cell>
          <cell r="E4">
            <v>0.67632823594186675</v>
          </cell>
          <cell r="F4">
            <v>0.67874946044713624</v>
          </cell>
        </row>
        <row r="5">
          <cell r="B5">
            <v>11.712352354938503</v>
          </cell>
          <cell r="C5">
            <v>12.848551793817023</v>
          </cell>
          <cell r="D5">
            <v>13.125441339923327</v>
          </cell>
          <cell r="E5">
            <v>11.467174715140573</v>
          </cell>
          <cell r="F5">
            <v>12.149561465901868</v>
          </cell>
        </row>
        <row r="6">
          <cell r="B6">
            <v>0.40832569032514954</v>
          </cell>
          <cell r="C6">
            <v>0.39567001943121127</v>
          </cell>
          <cell r="D6">
            <v>0.44016314645684873</v>
          </cell>
          <cell r="E6">
            <v>0.43296062235354604</v>
          </cell>
          <cell r="F6">
            <v>0.36337269625308277</v>
          </cell>
        </row>
        <row r="7">
          <cell r="B7">
            <v>0.62318842104067329</v>
          </cell>
          <cell r="C7">
            <v>0.62886343620513685</v>
          </cell>
          <cell r="D7">
            <v>0.66553197993248148</v>
          </cell>
          <cell r="E7">
            <v>0.69639596814014837</v>
          </cell>
          <cell r="F7">
            <v>0.63469466077519598</v>
          </cell>
        </row>
        <row r="8">
          <cell r="B8">
            <v>0.6355220641937791</v>
          </cell>
          <cell r="C8">
            <v>0.70464576862202222</v>
          </cell>
          <cell r="D8">
            <v>0.80235782503717701</v>
          </cell>
          <cell r="E8">
            <v>0.76336681165763309</v>
          </cell>
          <cell r="F8">
            <v>0.71305316774147798</v>
          </cell>
        </row>
        <row r="9">
          <cell r="B9">
            <v>0.49733661933311168</v>
          </cell>
          <cell r="C9">
            <v>0.52445701117216004</v>
          </cell>
          <cell r="D9">
            <v>0.53998755410325572</v>
          </cell>
          <cell r="E9">
            <v>0.54869386268090992</v>
          </cell>
          <cell r="F9">
            <v>0.44594954615766369</v>
          </cell>
        </row>
        <row r="10">
          <cell r="B10">
            <v>0.31290554884808941</v>
          </cell>
          <cell r="C10">
            <v>0.49526002958340953</v>
          </cell>
          <cell r="D10">
            <v>0.56140229771366634</v>
          </cell>
          <cell r="E10">
            <v>0.56616385933557112</v>
          </cell>
          <cell r="F10">
            <v>0.54087468851528797</v>
          </cell>
        </row>
        <row r="11">
          <cell r="B11">
            <v>0.2584513930490262</v>
          </cell>
          <cell r="C11">
            <v>0.2540285798634061</v>
          </cell>
          <cell r="D11">
            <v>0.28949912923587817</v>
          </cell>
          <cell r="E11">
            <v>0.30246142897413364</v>
          </cell>
          <cell r="F11">
            <v>0.23054038174473845</v>
          </cell>
        </row>
        <row r="12">
          <cell r="B12">
            <v>0.69698458477574121</v>
          </cell>
          <cell r="C12">
            <v>0.7782133223524248</v>
          </cell>
          <cell r="D12">
            <v>0.89948654704528153</v>
          </cell>
          <cell r="E12">
            <v>0.90900665497003563</v>
          </cell>
          <cell r="F12">
            <v>0.74750347044398779</v>
          </cell>
        </row>
      </sheetData>
      <sheetData sheetId="39">
        <row r="2">
          <cell r="G2">
            <v>9.9404840002904393E-2</v>
          </cell>
        </row>
        <row r="3">
          <cell r="G3">
            <v>5.8773626946731383E-2</v>
          </cell>
        </row>
        <row r="4">
          <cell r="G4">
            <v>0.12377214847219875</v>
          </cell>
        </row>
        <row r="5">
          <cell r="G5">
            <v>3.6124088237993419</v>
          </cell>
        </row>
        <row r="6">
          <cell r="G6">
            <v>6.2627651615224877E-2</v>
          </cell>
        </row>
        <row r="7">
          <cell r="G7">
            <v>1.4937049865352492E-2</v>
          </cell>
        </row>
        <row r="8">
          <cell r="G8">
            <v>8.8716210087454783E-2</v>
          </cell>
        </row>
        <row r="9">
          <cell r="G9">
            <v>2.6716463565691129E-2</v>
          </cell>
        </row>
        <row r="10">
          <cell r="G10">
            <v>0.11340060363392368</v>
          </cell>
        </row>
        <row r="11">
          <cell r="G11">
            <v>2.2272289434084769E-2</v>
          </cell>
        </row>
        <row r="12">
          <cell r="G12">
            <v>7.5327937068777828E-2</v>
          </cell>
        </row>
        <row r="13">
          <cell r="G13">
            <v>4.2876837996743689E-2</v>
          </cell>
        </row>
        <row r="14">
          <cell r="G14">
            <v>3.2278740369747538E-2</v>
          </cell>
        </row>
        <row r="15">
          <cell r="G15">
            <v>4.8632133135242839E-2</v>
          </cell>
        </row>
        <row r="16">
          <cell r="G16">
            <v>3.1523144677921664</v>
          </cell>
        </row>
        <row r="17">
          <cell r="G17">
            <v>2.8513079970728938E-2</v>
          </cell>
        </row>
        <row r="18">
          <cell r="G18">
            <v>6.6555678372424154E-3</v>
          </cell>
        </row>
        <row r="19">
          <cell r="G19">
            <v>5.6639024414664618E-2</v>
          </cell>
        </row>
        <row r="20">
          <cell r="G20">
            <v>2.7343381712739756E-2</v>
          </cell>
        </row>
        <row r="21">
          <cell r="G21">
            <v>8.9092488541609782E-2</v>
          </cell>
        </row>
        <row r="22">
          <cell r="G22">
            <v>1.9209007873598694E-2</v>
          </cell>
        </row>
        <row r="23">
          <cell r="G23">
            <v>3.5675301055789532E-2</v>
          </cell>
        </row>
        <row r="24">
          <cell r="G24">
            <v>1.1471456560684601E-2</v>
          </cell>
        </row>
        <row r="25">
          <cell r="G25">
            <v>7.3920208569688839E-4</v>
          </cell>
        </row>
        <row r="26">
          <cell r="G26">
            <v>1.1386795795260696E-3</v>
          </cell>
        </row>
        <row r="27">
          <cell r="G27">
            <v>7.8310539276571944E-2</v>
          </cell>
        </row>
        <row r="28">
          <cell r="G28">
            <v>2.1913902333494661E-3</v>
          </cell>
        </row>
        <row r="29">
          <cell r="G29">
            <v>1.2576259496199782E-4</v>
          </cell>
        </row>
        <row r="30">
          <cell r="G30">
            <v>1.532041796053818E-3</v>
          </cell>
        </row>
        <row r="31">
          <cell r="G31">
            <v>5.8469001796595421E-2</v>
          </cell>
        </row>
        <row r="32">
          <cell r="G32">
            <v>8.5395304957216922E-2</v>
          </cell>
        </row>
        <row r="33">
          <cell r="G33">
            <v>1.0209921704415592E-2</v>
          </cell>
        </row>
        <row r="34">
          <cell r="G34">
            <v>9.005438528220111E-4</v>
          </cell>
        </row>
      </sheetData>
      <sheetData sheetId="40"/>
      <sheetData sheetId="41"/>
      <sheetData sheetId="42">
        <row r="2">
          <cell r="C2">
            <v>30138555.879854355</v>
          </cell>
          <cell r="D2">
            <v>17.465545654296875</v>
          </cell>
        </row>
        <row r="3">
          <cell r="C3">
            <v>43464806.381471671</v>
          </cell>
          <cell r="D3">
            <v>18.608251571655273</v>
          </cell>
        </row>
        <row r="4">
          <cell r="C4">
            <v>53714479.830186941</v>
          </cell>
          <cell r="D4">
            <v>16.734642028808594</v>
          </cell>
        </row>
        <row r="5">
          <cell r="C5">
            <v>21150730.483555481</v>
          </cell>
          <cell r="D5">
            <v>21.960895538330078</v>
          </cell>
        </row>
        <row r="6">
          <cell r="C6">
            <v>54371587.812792487</v>
          </cell>
          <cell r="D6">
            <v>20.618984222412109</v>
          </cell>
        </row>
        <row r="7">
          <cell r="C7">
            <v>58026054.734354742</v>
          </cell>
          <cell r="D7">
            <v>18.131702423095703</v>
          </cell>
        </row>
        <row r="8">
          <cell r="C8">
            <v>36580155.307385705</v>
          </cell>
          <cell r="D8">
            <v>18.156610488891602</v>
          </cell>
        </row>
        <row r="9">
          <cell r="C9">
            <v>39194511.781097248</v>
          </cell>
          <cell r="D9">
            <v>18.499162673950195</v>
          </cell>
        </row>
        <row r="10">
          <cell r="C10">
            <v>37725292.690929994</v>
          </cell>
          <cell r="D10">
            <v>19.036334991455078</v>
          </cell>
        </row>
        <row r="11">
          <cell r="C11">
            <v>30219704.228888247</v>
          </cell>
          <cell r="D11">
            <v>17.339235305786133</v>
          </cell>
        </row>
        <row r="12">
          <cell r="C12">
            <v>43196314.95112139</v>
          </cell>
          <cell r="D12">
            <v>18.375688552856445</v>
          </cell>
        </row>
        <row r="13">
          <cell r="C13">
            <v>52160545.301239952</v>
          </cell>
          <cell r="D13">
            <v>16.182184219360352</v>
          </cell>
        </row>
        <row r="14">
          <cell r="C14">
            <v>20470006.127681717</v>
          </cell>
          <cell r="D14">
            <v>21.190778732299805</v>
          </cell>
        </row>
        <row r="15">
          <cell r="C15">
            <v>53276385.399889842</v>
          </cell>
          <cell r="D15">
            <v>20.095094680786133</v>
          </cell>
        </row>
        <row r="16">
          <cell r="C16">
            <v>56974135.150365703</v>
          </cell>
          <cell r="D16">
            <v>17.699001312255859</v>
          </cell>
        </row>
        <row r="17">
          <cell r="C17">
            <v>36083821.818563566</v>
          </cell>
          <cell r="D17">
            <v>17.770553588867188</v>
          </cell>
        </row>
        <row r="18">
          <cell r="C18">
            <v>38855786.839980468</v>
          </cell>
          <cell r="D18">
            <v>18.151626586914063</v>
          </cell>
        </row>
        <row r="19">
          <cell r="C19">
            <v>37044153.341481015</v>
          </cell>
          <cell r="D19">
            <v>18.608980178833008</v>
          </cell>
        </row>
        <row r="20">
          <cell r="C20">
            <v>29817210.05090405</v>
          </cell>
          <cell r="D20">
            <v>16.992618560791016</v>
          </cell>
        </row>
        <row r="21">
          <cell r="C21">
            <v>42489860.582374007</v>
          </cell>
          <cell r="D21">
            <v>17.562862396240234</v>
          </cell>
        </row>
        <row r="22">
          <cell r="C22">
            <v>50798009.858112492</v>
          </cell>
          <cell r="D22">
            <v>15.612495422363281</v>
          </cell>
        </row>
        <row r="23">
          <cell r="C23">
            <v>19904793.300989263</v>
          </cell>
          <cell r="D23">
            <v>20.503469467163086</v>
          </cell>
        </row>
        <row r="24">
          <cell r="C24">
            <v>52990863.742218912</v>
          </cell>
          <cell r="D24">
            <v>19.895669937133789</v>
          </cell>
        </row>
        <row r="25">
          <cell r="C25">
            <v>55354515.431041211</v>
          </cell>
          <cell r="D25">
            <v>17.095554351806641</v>
          </cell>
        </row>
        <row r="26">
          <cell r="C26">
            <v>34845230.891532607</v>
          </cell>
          <cell r="D26">
            <v>17.518056869506836</v>
          </cell>
        </row>
        <row r="27">
          <cell r="C27">
            <v>38120051.025571354</v>
          </cell>
          <cell r="D27">
            <v>17.687055587768555</v>
          </cell>
        </row>
        <row r="28">
          <cell r="C28">
            <v>36294320.720769979</v>
          </cell>
          <cell r="D28">
            <v>18.134199142456055</v>
          </cell>
        </row>
        <row r="29">
          <cell r="C29">
            <v>29794355.762066528</v>
          </cell>
          <cell r="D29">
            <v>16.868013381958008</v>
          </cell>
        </row>
        <row r="30">
          <cell r="C30">
            <v>41661036.746705711</v>
          </cell>
          <cell r="D30">
            <v>17.124725341796875</v>
          </cell>
        </row>
        <row r="31">
          <cell r="C31">
            <v>51231939.200732552</v>
          </cell>
          <cell r="D31">
            <v>15.65114688873291</v>
          </cell>
        </row>
        <row r="32">
          <cell r="C32">
            <v>19452263.309968926</v>
          </cell>
          <cell r="D32">
            <v>19.947031021118164</v>
          </cell>
        </row>
        <row r="33">
          <cell r="C33">
            <v>52511972.270204887</v>
          </cell>
          <cell r="D33">
            <v>19.583993911743164</v>
          </cell>
        </row>
        <row r="34">
          <cell r="C34">
            <v>54575746.416280627</v>
          </cell>
          <cell r="D34">
            <v>16.768672943115234</v>
          </cell>
        </row>
        <row r="35">
          <cell r="C35">
            <v>33565929.957586132</v>
          </cell>
          <cell r="D35">
            <v>16.801746368408203</v>
          </cell>
        </row>
        <row r="36">
          <cell r="C36">
            <v>38355098.839753486</v>
          </cell>
          <cell r="D36">
            <v>17.696306228637695</v>
          </cell>
        </row>
        <row r="37">
          <cell r="C37">
            <v>36239696.371238999</v>
          </cell>
          <cell r="D37">
            <v>18.030069351196289</v>
          </cell>
        </row>
        <row r="38">
          <cell r="C38">
            <v>26499720.272075616</v>
          </cell>
          <cell r="D38">
            <v>14.911322593688965</v>
          </cell>
        </row>
        <row r="39">
          <cell r="C39">
            <v>37180878.883272275</v>
          </cell>
          <cell r="D39">
            <v>15.205223083496094</v>
          </cell>
        </row>
        <row r="40">
          <cell r="C40">
            <v>43902263.046349637</v>
          </cell>
          <cell r="D40">
            <v>13.351625442504883</v>
          </cell>
        </row>
        <row r="41">
          <cell r="C41">
            <v>17598962.938306909</v>
          </cell>
          <cell r="D41">
            <v>17.973739624023438</v>
          </cell>
        </row>
        <row r="42">
          <cell r="C42">
            <v>46518023.633193895</v>
          </cell>
          <cell r="D42">
            <v>17.286754608154297</v>
          </cell>
        </row>
        <row r="43">
          <cell r="C43">
            <v>48553927.443787701</v>
          </cell>
          <cell r="D43">
            <v>14.857771873474121</v>
          </cell>
        </row>
        <row r="44">
          <cell r="C44">
            <v>29743488.975276593</v>
          </cell>
          <cell r="D44">
            <v>14.796030044555664</v>
          </cell>
        </row>
        <row r="45">
          <cell r="C45">
            <v>33736793.577588603</v>
          </cell>
          <cell r="D45">
            <v>15.492688179016113</v>
          </cell>
        </row>
        <row r="46">
          <cell r="C46">
            <v>32016022.006119076</v>
          </cell>
          <cell r="D46">
            <v>15.861299514770508</v>
          </cell>
        </row>
      </sheetData>
      <sheetData sheetId="43">
        <row r="2">
          <cell r="E2">
            <v>1.7111595869064331</v>
          </cell>
        </row>
        <row r="3">
          <cell r="E3">
            <v>1.8480795621871948</v>
          </cell>
        </row>
        <row r="4">
          <cell r="E4">
            <v>1.3601385354995728</v>
          </cell>
        </row>
        <row r="5">
          <cell r="E5">
            <v>2.0059614181518555</v>
          </cell>
        </row>
        <row r="6">
          <cell r="E6">
            <v>1.9470082521438599</v>
          </cell>
        </row>
        <row r="7">
          <cell r="E7">
            <v>1.6668723821640015</v>
          </cell>
        </row>
        <row r="8">
          <cell r="E8">
            <v>1.6713058948516846</v>
          </cell>
        </row>
        <row r="9">
          <cell r="E9">
            <v>1.8008652925491333</v>
          </cell>
        </row>
        <row r="10">
          <cell r="E10">
            <v>1.7894706726074219</v>
          </cell>
        </row>
        <row r="11">
          <cell r="E11">
            <v>1.662261962890625</v>
          </cell>
        </row>
        <row r="12">
          <cell r="E12">
            <v>1.7738522291183472</v>
          </cell>
        </row>
        <row r="13">
          <cell r="E13">
            <v>1.2978962659835815</v>
          </cell>
        </row>
        <row r="14">
          <cell r="E14">
            <v>1.9221158027648926</v>
          </cell>
        </row>
        <row r="15">
          <cell r="E15">
            <v>1.8453311920166016</v>
          </cell>
        </row>
        <row r="16">
          <cell r="E16">
            <v>1.5948662757873535</v>
          </cell>
        </row>
        <row r="17">
          <cell r="E17">
            <v>1.6044026613235474</v>
          </cell>
        </row>
        <row r="18">
          <cell r="E18">
            <v>1.7229218482971191</v>
          </cell>
        </row>
        <row r="19">
          <cell r="E19">
            <v>1.7255126237869263</v>
          </cell>
        </row>
        <row r="20">
          <cell r="E20">
            <v>1.5862457752227783</v>
          </cell>
        </row>
        <row r="21">
          <cell r="E21">
            <v>1.6575642824172974</v>
          </cell>
        </row>
        <row r="22">
          <cell r="E22">
            <v>1.234306812286377</v>
          </cell>
        </row>
        <row r="23">
          <cell r="E23">
            <v>1.8344104290008545</v>
          </cell>
        </row>
        <row r="24">
          <cell r="E24">
            <v>1.7861394882202148</v>
          </cell>
        </row>
        <row r="25">
          <cell r="E25">
            <v>1.5148545503616333</v>
          </cell>
        </row>
        <row r="26">
          <cell r="E26">
            <v>1.5597161054611206</v>
          </cell>
        </row>
        <row r="27">
          <cell r="E27">
            <v>1.6473631858825684</v>
          </cell>
        </row>
        <row r="28">
          <cell r="E28">
            <v>1.6421313285827637</v>
          </cell>
        </row>
        <row r="29">
          <cell r="E29">
            <v>1.5626963376998901</v>
          </cell>
        </row>
        <row r="30">
          <cell r="E30">
            <v>1.5952160358428955</v>
          </cell>
        </row>
        <row r="31">
          <cell r="E31">
            <v>1.214241623878479</v>
          </cell>
        </row>
        <row r="32">
          <cell r="E32">
            <v>1.7667218446731567</v>
          </cell>
        </row>
        <row r="33">
          <cell r="E33">
            <v>1.7400857210159302</v>
          </cell>
        </row>
        <row r="34">
          <cell r="E34">
            <v>1.4647349119186401</v>
          </cell>
        </row>
        <row r="35">
          <cell r="E35">
            <v>1.5042319297790527</v>
          </cell>
        </row>
        <row r="36">
          <cell r="E36">
            <v>1.6246048212051392</v>
          </cell>
        </row>
        <row r="37">
          <cell r="E37">
            <v>1.6026433706283569</v>
          </cell>
        </row>
        <row r="38">
          <cell r="E38">
            <v>1.3555920124053955</v>
          </cell>
        </row>
        <row r="39">
          <cell r="E39">
            <v>1.3838294744491577</v>
          </cell>
        </row>
        <row r="40">
          <cell r="E40">
            <v>1.0318573713302612</v>
          </cell>
        </row>
        <row r="41">
          <cell r="E41">
            <v>1.5801706314086914</v>
          </cell>
        </row>
        <row r="42">
          <cell r="E42">
            <v>1.5032516717910767</v>
          </cell>
        </row>
        <row r="43">
          <cell r="E43">
            <v>1.2730168104171753</v>
          </cell>
        </row>
        <row r="44">
          <cell r="E44">
            <v>1.319661021232605</v>
          </cell>
        </row>
        <row r="45">
          <cell r="E45">
            <v>1.3886817693710327</v>
          </cell>
        </row>
        <row r="46">
          <cell r="E46">
            <v>1.3785701990127563</v>
          </cell>
        </row>
      </sheetData>
      <sheetData sheetId="44"/>
      <sheetData sheetId="45"/>
    </sheetDataSet>
  </externalBook>
</externalLink>
</file>

<file path=xl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xl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17.xml><?xml version="1.0" encoding="utf-8"?>
<a:themeOverride xmlns:a="http://schemas.openxmlformats.org/drawingml/2006/main">
  <a:clrScheme name="Public Health England">
    <a:dk1>
      <a:sysClr val="windowText" lastClr="000000"/>
    </a:dk1>
    <a:lt1>
      <a:sysClr val="window" lastClr="FFFFFF"/>
    </a:lt1>
    <a:dk2>
      <a:srgbClr val="009966"/>
    </a:dk2>
    <a:lt2>
      <a:srgbClr val="98002E"/>
    </a:lt2>
    <a:accent1>
      <a:srgbClr val="11175E"/>
    </a:accent1>
    <a:accent2>
      <a:srgbClr val="D8B5A3"/>
    </a:accent2>
    <a:accent3>
      <a:srgbClr val="F9A25E"/>
    </a:accent3>
    <a:accent4>
      <a:srgbClr val="EEB111"/>
    </a:accent4>
    <a:accent5>
      <a:srgbClr val="00B274"/>
    </a:accent5>
    <a:accent6>
      <a:srgbClr val="A7A9AC"/>
    </a:accent6>
    <a:hlink>
      <a:srgbClr val="000000"/>
    </a:hlink>
    <a:folHlink>
      <a:srgbClr val="0000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xl/worksheets/_rels/sheet1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1.xml"/><Relationship Id="rId1" Type="http://schemas.openxmlformats.org/officeDocument/2006/relationships/printerSettings" Target="../printerSettings/printerSettings1.bin"/></Relationships>
</file>

<file path=xl/worksheets/_rels/sheet10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12.xml"/><Relationship Id="rId1" Type="http://schemas.openxmlformats.org/officeDocument/2006/relationships/printerSettings" Target="../printerSettings/printerSettings9.bin"/></Relationships>
</file>

<file path=xl/worksheets/_rels/sheet11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13.xml"/><Relationship Id="rId1" Type="http://schemas.openxmlformats.org/officeDocument/2006/relationships/printerSettings" Target="../printerSettings/printerSettings10.bin"/></Relationships>
</file>

<file path=xl/worksheets/_rels/sheet12.xml.rels><?xml version="1.0" encoding="UTF-8" standalone="yes"?>
<Relationships xmlns="http://schemas.openxmlformats.org/package/2006/relationships"><Relationship Id="rId1" Type="http://schemas.openxmlformats.org/officeDocument/2006/relationships/drawing" Target="../drawings/drawing14.xml"/></Relationships>
</file>

<file path=xl/worksheets/_rels/sheet13.xml.rels><?xml version="1.0" encoding="UTF-8" standalone="yes"?>
<Relationships xmlns="http://schemas.openxmlformats.org/package/2006/relationships"><Relationship Id="rId1" Type="http://schemas.openxmlformats.org/officeDocument/2006/relationships/drawing" Target="../drawings/drawing15.xml"/></Relationships>
</file>

<file path=xl/worksheets/_rels/sheet14.xml.rels><?xml version="1.0" encoding="UTF-8" standalone="yes"?>
<Relationships xmlns="http://schemas.openxmlformats.org/package/2006/relationships"><Relationship Id="rId1" Type="http://schemas.openxmlformats.org/officeDocument/2006/relationships/drawing" Target="../drawings/drawing16.xml"/></Relationships>
</file>

<file path=xl/worksheets/_rels/sheet15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17.xml"/><Relationship Id="rId1" Type="http://schemas.openxmlformats.org/officeDocument/2006/relationships/printerSettings" Target="../printerSettings/printerSettings11.bin"/></Relationships>
</file>

<file path=xl/worksheets/_rels/sheet16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18.xml"/><Relationship Id="rId1" Type="http://schemas.openxmlformats.org/officeDocument/2006/relationships/printerSettings" Target="../printerSettings/printerSettings12.bin"/></Relationships>
</file>

<file path=xl/worksheets/_rels/sheet17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19.xml"/><Relationship Id="rId1" Type="http://schemas.openxmlformats.org/officeDocument/2006/relationships/printerSettings" Target="../printerSettings/printerSettings13.bin"/></Relationships>
</file>

<file path=xl/worksheets/_rels/sheet18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20.xml"/><Relationship Id="rId1" Type="http://schemas.openxmlformats.org/officeDocument/2006/relationships/printerSettings" Target="../printerSettings/printerSettings14.bin"/></Relationships>
</file>

<file path=xl/worksheets/_rels/sheet19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21.xml"/><Relationship Id="rId1" Type="http://schemas.openxmlformats.org/officeDocument/2006/relationships/printerSettings" Target="../printerSettings/printerSettings15.bin"/></Relationships>
</file>

<file path=xl/worksheets/_rels/sheet2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5.xml"/><Relationship Id="rId1" Type="http://schemas.openxmlformats.org/officeDocument/2006/relationships/printerSettings" Target="../printerSettings/printerSettings2.bin"/></Relationships>
</file>

<file path=xl/worksheets/_rels/sheet20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22.xml"/><Relationship Id="rId1" Type="http://schemas.openxmlformats.org/officeDocument/2006/relationships/printerSettings" Target="../printerSettings/printerSettings16.bin"/></Relationships>
</file>

<file path=xl/worksheets/_rels/sheet21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23.xml"/><Relationship Id="rId1" Type="http://schemas.openxmlformats.org/officeDocument/2006/relationships/printerSettings" Target="../printerSettings/printerSettings17.bin"/></Relationships>
</file>

<file path=xl/worksheets/_rels/sheet22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24.xml"/><Relationship Id="rId1" Type="http://schemas.openxmlformats.org/officeDocument/2006/relationships/printerSettings" Target="../printerSettings/printerSettings18.bin"/></Relationships>
</file>

<file path=xl/worksheets/_rels/sheet23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25.xml"/><Relationship Id="rId1" Type="http://schemas.openxmlformats.org/officeDocument/2006/relationships/printerSettings" Target="../printerSettings/printerSettings19.bin"/></Relationships>
</file>

<file path=xl/worksheets/_rels/sheet24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26.xml"/><Relationship Id="rId1" Type="http://schemas.openxmlformats.org/officeDocument/2006/relationships/printerSettings" Target="../printerSettings/printerSettings20.bin"/></Relationships>
</file>

<file path=xl/worksheets/_rels/sheet25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27.xml"/><Relationship Id="rId1" Type="http://schemas.openxmlformats.org/officeDocument/2006/relationships/printerSettings" Target="../printerSettings/printerSettings21.bin"/></Relationships>
</file>

<file path=xl/worksheets/_rels/sheet26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28.xml"/><Relationship Id="rId1" Type="http://schemas.openxmlformats.org/officeDocument/2006/relationships/printerSettings" Target="../printerSettings/printerSettings22.bin"/></Relationships>
</file>

<file path=xl/worksheets/_rels/sheet27.xml.rels><?xml version="1.0" encoding="UTF-8" standalone="yes"?>
<Relationships xmlns="http://schemas.openxmlformats.org/package/2006/relationships"><Relationship Id="rId1" Type="http://schemas.openxmlformats.org/officeDocument/2006/relationships/drawing" Target="../drawings/drawing29.xml"/></Relationships>
</file>

<file path=xl/worksheets/_rels/sheet28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30.xml"/><Relationship Id="rId1" Type="http://schemas.openxmlformats.org/officeDocument/2006/relationships/printerSettings" Target="../printerSettings/printerSettings23.bin"/></Relationships>
</file>

<file path=xl/worksheets/_rels/sheet29.xml.rels><?xml version="1.0" encoding="UTF-8" standalone="yes"?>
<Relationships xmlns="http://schemas.openxmlformats.org/package/2006/relationships"><Relationship Id="rId1" Type="http://schemas.openxmlformats.org/officeDocument/2006/relationships/printerSettings" Target="../printerSettings/printerSettings24.bin"/></Relationships>
</file>

<file path=xl/worksheets/_rels/sheet3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6.xml"/><Relationship Id="rId1" Type="http://schemas.openxmlformats.org/officeDocument/2006/relationships/printerSettings" Target="../printerSettings/printerSettings3.bin"/></Relationships>
</file>

<file path=xl/worksheets/_rels/sheet30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31.xml"/><Relationship Id="rId1" Type="http://schemas.openxmlformats.org/officeDocument/2006/relationships/printerSettings" Target="../printerSettings/printerSettings25.bin"/></Relationships>
</file>

<file path=xl/worksheets/_rels/sheet31.xml.rels><?xml version="1.0" encoding="UTF-8" standalone="yes"?>
<Relationships xmlns="http://schemas.openxmlformats.org/package/2006/relationships"><Relationship Id="rId1" Type="http://schemas.openxmlformats.org/officeDocument/2006/relationships/drawing" Target="../drawings/drawing32.xml"/></Relationships>
</file>

<file path=xl/worksheets/_rels/sheet32.xml.rels><?xml version="1.0" encoding="UTF-8" standalone="yes"?>
<Relationships xmlns="http://schemas.openxmlformats.org/package/2006/relationships"><Relationship Id="rId1" Type="http://schemas.openxmlformats.org/officeDocument/2006/relationships/drawing" Target="../drawings/drawing33.xml"/></Relationships>
</file>

<file path=xl/worksheets/_rels/sheet33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34.xml"/><Relationship Id="rId1" Type="http://schemas.openxmlformats.org/officeDocument/2006/relationships/printerSettings" Target="../printerSettings/printerSettings26.bin"/></Relationships>
</file>

<file path=xl/worksheets/_rels/sheet34.xml.rels><?xml version="1.0" encoding="UTF-8" standalone="yes"?>
<Relationships xmlns="http://schemas.openxmlformats.org/package/2006/relationships"><Relationship Id="rId1" Type="http://schemas.openxmlformats.org/officeDocument/2006/relationships/printerSettings" Target="../printerSettings/printerSettings27.bin"/></Relationships>
</file>

<file path=xl/worksheets/_rels/sheet35.xml.rels><?xml version="1.0" encoding="UTF-8" standalone="yes"?>
<Relationships xmlns="http://schemas.openxmlformats.org/package/2006/relationships"><Relationship Id="rId1" Type="http://schemas.openxmlformats.org/officeDocument/2006/relationships/printerSettings" Target="../printerSettings/printerSettings28.bin"/></Relationships>
</file>

<file path=xl/worksheets/_rels/sheet37.xml.rels><?xml version="1.0" encoding="UTF-8" standalone="yes"?>
<Relationships xmlns="http://schemas.openxmlformats.org/package/2006/relationships"><Relationship Id="rId1" Type="http://schemas.openxmlformats.org/officeDocument/2006/relationships/drawing" Target="../drawings/drawing35.xml"/></Relationships>
</file>

<file path=xl/worksheets/_rels/sheet38.xml.rels><?xml version="1.0" encoding="UTF-8" standalone="yes"?>
<Relationships xmlns="http://schemas.openxmlformats.org/package/2006/relationships"><Relationship Id="rId1" Type="http://schemas.openxmlformats.org/officeDocument/2006/relationships/printerSettings" Target="../printerSettings/printerSettings29.bin"/></Relationships>
</file>

<file path=xl/worksheets/_rels/sheet39.xml.rels><?xml version="1.0" encoding="UTF-8" standalone="yes"?>
<Relationships xmlns="http://schemas.openxmlformats.org/package/2006/relationships"><Relationship Id="rId3" Type="http://schemas.openxmlformats.org/officeDocument/2006/relationships/drawing" Target="../drawings/drawing36.xml"/><Relationship Id="rId2" Type="http://schemas.openxmlformats.org/officeDocument/2006/relationships/printerSettings" Target="../printerSettings/printerSettings30.bin"/><Relationship Id="rId1" Type="http://schemas.openxmlformats.org/officeDocument/2006/relationships/hyperlink" Target="https://digital.nhs.uk/data-and-information/publications/statistical/appointments-in-general-practice/february-2021" TargetMode="External"/></Relationships>
</file>

<file path=xl/worksheets/_rels/sheet4.xml.rels><?xml version="1.0" encoding="UTF-8" standalone="yes"?>
<Relationships xmlns="http://schemas.openxmlformats.org/package/2006/relationships"><Relationship Id="rId1" Type="http://schemas.openxmlformats.org/officeDocument/2006/relationships/printerSettings" Target="../printerSettings/printerSettings4.bin"/></Relationships>
</file>

<file path=xl/worksheets/_rels/sheet40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37.xml"/><Relationship Id="rId1" Type="http://schemas.openxmlformats.org/officeDocument/2006/relationships/printerSettings" Target="../printerSettings/printerSettings31.bin"/></Relationships>
</file>

<file path=xl/worksheets/_rels/sheet41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38.xml"/><Relationship Id="rId1" Type="http://schemas.openxmlformats.org/officeDocument/2006/relationships/printerSettings" Target="../printerSettings/printerSettings32.bin"/></Relationships>
</file>

<file path=xl/worksheets/_rels/sheet43.xml.rels><?xml version="1.0" encoding="UTF-8" standalone="yes"?>
<Relationships xmlns="http://schemas.openxmlformats.org/package/2006/relationships"><Relationship Id="rId1" Type="http://schemas.openxmlformats.org/officeDocument/2006/relationships/drawing" Target="../drawings/drawing39.xml"/></Relationships>
</file>

<file path=xl/worksheets/_rels/sheet5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7.xml"/><Relationship Id="rId1" Type="http://schemas.openxmlformats.org/officeDocument/2006/relationships/printerSettings" Target="../printerSettings/printerSettings5.bin"/></Relationships>
</file>

<file path=xl/worksheets/_rels/sheet6.xml.rels><?xml version="1.0" encoding="UTF-8" standalone="yes"?>
<Relationships xmlns="http://schemas.openxmlformats.org/package/2006/relationships"><Relationship Id="rId1" Type="http://schemas.openxmlformats.org/officeDocument/2006/relationships/drawing" Target="../drawings/drawing8.xml"/></Relationships>
</file>

<file path=xl/worksheets/_rels/sheet7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9.xml"/><Relationship Id="rId1" Type="http://schemas.openxmlformats.org/officeDocument/2006/relationships/printerSettings" Target="../printerSettings/printerSettings6.bin"/></Relationships>
</file>

<file path=xl/worksheets/_rels/sheet8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10.xml"/><Relationship Id="rId1" Type="http://schemas.openxmlformats.org/officeDocument/2006/relationships/printerSettings" Target="../printerSettings/printerSettings7.bin"/></Relationships>
</file>

<file path=xl/worksheets/_rels/sheet9.xml.rels><?xml version="1.0" encoding="UTF-8" standalone="yes"?>
<Relationships xmlns="http://schemas.openxmlformats.org/package/2006/relationships"><Relationship Id="rId2" Type="http://schemas.openxmlformats.org/officeDocument/2006/relationships/drawing" Target="../drawings/drawing11.xml"/><Relationship Id="rId1" Type="http://schemas.openxmlformats.org/officeDocument/2006/relationships/printerSettings" Target="../printerSettings/printerSettings8.bin"/></Relationships>
</file>

<file path=xl/worksheets/sheet1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000-000000000000}">
  <sheetPr codeName="Sheet1">
    <tabColor theme="6"/>
  </sheetPr>
  <dimension ref="A1:D9"/>
  <sheetViews>
    <sheetView topLeftCell="C1" workbookViewId="0">
      <selection activeCell="C3" sqref="C3"/>
    </sheetView>
  </sheetViews>
  <sheetFormatPr defaultRowHeight="14.5" x14ac:dyDescent="0.35"/>
  <cols>
    <col min="1" max="1" width="16.81640625" customWidth="1"/>
  </cols>
  <sheetData>
    <row r="1" spans="1:4" x14ac:dyDescent="0.35">
      <c r="B1" s="99"/>
      <c r="C1" s="99">
        <v>2018</v>
      </c>
      <c r="D1" s="99">
        <v>2014</v>
      </c>
    </row>
    <row r="2" spans="1:4" x14ac:dyDescent="0.35">
      <c r="A2" t="inlineStr">
        <is>
          <t>Primary</t>
        </is>
      </c>
      <c r="B2" s="38">
        <v>14.5</v>
      </c>
      <c r="C2" s="100">
        <v>14.5</v>
      </c>
      <c r="D2" s="100">
        <v>16.600000000000001</v>
      </c>
    </row>
    <row r="3" spans="1:4" x14ac:dyDescent="0.35">
      <c r="A3" s="100" t="inlineStr">
        <is>
          <t>Primary difference</t>
        </is>
      </c>
      <c r="B3" s="38">
        <v>2.1</v>
      </c>
      <c r="C3" s="100">
        <v>3.7</v>
      </c>
      <c r="D3" s="100">
        <v>3.5</v>
      </c>
    </row>
    <row r="4" spans="1:4" x14ac:dyDescent="0.35">
      <c r="A4" t="inlineStr">
        <is>
          <t>Secondary differene</t>
        </is>
      </c>
      <c r="B4" s="38">
        <v>0.2</v>
      </c>
      <c r="C4" s="100">
        <f>SUM(C2+C3)</f>
        <v>18.2</v>
      </c>
      <c r="D4" s="100">
        <f>SUM(D2+D3)</f>
        <v>20.100000000000001</v>
      </c>
    </row>
    <row r="5" spans="1:4" x14ac:dyDescent="0.35">
      <c r="A5" s="100" t="inlineStr">
        <is>
          <t>Secondary</t>
        </is>
      </c>
      <c r="B5" s="38">
        <v>3.5</v>
      </c>
    </row>
    <row r="6" spans="1:4" x14ac:dyDescent="0.35">
      <c r="B6" s="38">
        <v>20.100000000000001</v>
      </c>
    </row>
    <row r="8" spans="1:4" x14ac:dyDescent="0.35">
      <c r="A8" t="inlineStr">
        <is>
          <t>Primary largest</t>
        </is>
      </c>
      <c r="B8" s="38">
        <v>16.600000000000001</v>
      </c>
    </row>
    <row r="9" spans="1:4" x14ac:dyDescent="0.35">
      <c r="A9" t="inlineStr">
        <is>
          <t>Secondary largest</t>
        </is>
      </c>
      <c r="B9" s="38">
        <v>3.7</v>
      </c>
    </row>
  </sheetData>
  <pageMargins left="0.7" right="0.7" top="0.75" bottom="0.75" header="0.3" footer="0.3"/>
  <pageSetup paperSize="9" orientation="portrait" r:id="rId1"/>
  <drawing r:id="rId2"/>
</worksheet>
</file>

<file path=xl/worksheets/sheet10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A00-000000000000}">
  <sheetPr codeName="Sheet11">
    <tabColor theme="7" tint="0.39997558519241921"/>
  </sheetPr>
  <dimension ref="A1:T36"/>
  <sheetViews>
    <sheetView topLeftCell="A27" zoomScaleNormal="100" workbookViewId="0">
      <selection activeCell="G61" sqref="G61"/>
    </sheetView>
  </sheetViews>
  <sheetFormatPr defaultColWidth="9.1796875" defaultRowHeight="14" x14ac:dyDescent="0.3"/>
  <cols>
    <col min="1" max="1" width="25.7265625" style="6" customWidth="1"/>
    <col min="2" max="12" width="9.1796875" style="6"/>
    <col min="13" max="13" width="22.26953125" style="6" customWidth="1"/>
    <col min="14" max="16384" width="9.1796875" style="6"/>
  </cols>
  <sheetData>
    <row r="1" spans="1:20" x14ac:dyDescent="0.3">
      <c r="A1" s="110" t="inlineStr">
        <is>
          <t>Sulfonamides &amp; trimethoprim</t>
        </is>
      </c>
    </row>
    <row r="2" spans="1:20" x14ac:dyDescent="0.3">
      <c r="M2" s="119" t="inlineStr">
        <is>
          <t>Trimethoprim</t>
        </is>
      </c>
    </row>
    <row r="3" spans="1:20" x14ac:dyDescent="0.3">
      <c r="A3" s="34"/>
      <c r="B3" s="579" t="inlineStr">
        <is>
          <t xml:space="preserve"> DDD per 1000 inhabitants per day</t>
        </is>
      </c>
      <c r="C3" s="579"/>
      <c r="D3" s="579"/>
      <c r="E3" s="579"/>
      <c r="F3" s="579"/>
      <c r="M3" s="119"/>
      <c r="N3" s="579" t="inlineStr">
        <is>
          <t xml:space="preserve"> DDD per 1000 inhabitants per day</t>
        </is>
      </c>
      <c r="O3" s="579"/>
      <c r="P3" s="579"/>
      <c r="Q3" s="579"/>
      <c r="R3" s="579"/>
    </row>
    <row r="4" spans="1:20" x14ac:dyDescent="0.3">
      <c r="A4" s="5" t="inlineStr">
        <is>
          <t>Setting</t>
        </is>
      </c>
      <c r="B4" s="111">
        <f>'A.4 Penicillins'!C4</f>
        <v>2016</v>
      </c>
      <c r="C4" s="111">
        <f>'A.4 Penicillins'!D4</f>
        <v>2017</v>
      </c>
      <c r="D4" s="111">
        <f>'A.4 Penicillins'!E4</f>
        <v>2018</v>
      </c>
      <c r="E4" s="111">
        <f>'A.4 Penicillins'!F4</f>
        <v>2019</v>
      </c>
      <c r="F4" s="111">
        <f>'A.4 Penicillins'!G4</f>
        <v>2020</v>
      </c>
      <c r="H4" s="119" t="inlineStr">
        <is>
          <t>% Change</t>
        </is>
      </c>
      <c r="M4" s="5" t="inlineStr">
        <is>
          <t>Setting</t>
        </is>
      </c>
      <c r="N4" s="327">
        <f>'A.4 Penicillins'!C4</f>
        <v>2016</v>
      </c>
      <c r="O4" s="113">
        <f>'A.4 Penicillins'!D4</f>
        <v>2017</v>
      </c>
      <c r="P4" s="113">
        <f>'A.4 Penicillins'!E4</f>
        <v>2018</v>
      </c>
      <c r="Q4" s="113">
        <f>'A.4 Penicillins'!F4</f>
        <v>2019</v>
      </c>
      <c r="R4" s="113">
        <f>'A.4 Penicillins'!G4</f>
        <v>2020</v>
      </c>
    </row>
    <row r="5" spans="1:20" x14ac:dyDescent="0.3">
      <c r="A5" s="17" t="inlineStr">
        <is>
          <t>General Practice</t>
        </is>
      </c>
      <c r="B5" s="323">
        <f>'[1]A.9 Sulfonamides'!C2</f>
        <v>1.0047779486751436</v>
      </c>
      <c r="C5" s="107">
        <f>'[1]A.9 Sulfonamides'!D2</f>
        <v>0.81867684949902653</v>
      </c>
      <c r="D5" s="107">
        <f>'[1]A.9 Sulfonamides'!E2</f>
        <v>0.62822858280499272</v>
      </c>
      <c r="E5" s="107">
        <f>'[1]A.9 Sulfonamides'!F2</f>
        <v>0.55741981533012885</v>
      </c>
      <c r="F5" s="107">
        <f>'[1]A.9 Sulfonamides'!G2</f>
        <v>0.54750297438756768</v>
      </c>
      <c r="H5" s="33">
        <f>(F5-B5)/B5</f>
        <v>-0.45510052732598161</v>
      </c>
      <c r="I5" s="33">
        <f>(F5-E5)/E5</f>
        <v>-1.779061430869296E-2</v>
      </c>
      <c r="M5" s="17" t="inlineStr">
        <is>
          <t>General Practice</t>
        </is>
      </c>
      <c r="N5" s="324">
        <f>'[1]A.9 Trim'!D2</f>
        <v>0.94213243492683851</v>
      </c>
      <c r="O5" s="107">
        <f>'[1]A.9 Trim'!E2</f>
        <v>0.75573060349178212</v>
      </c>
      <c r="P5" s="107">
        <f>'[1]A.9 Trim'!F2</f>
        <v>0.56136170574269695</v>
      </c>
      <c r="Q5" s="107">
        <f>'[1]A.9 Trim'!G2</f>
        <v>0.48416793535761182</v>
      </c>
      <c r="R5" s="107">
        <f>'[1]A.9 Trim'!H2</f>
        <v>0.46676926994517487</v>
      </c>
      <c r="T5" s="33">
        <f>(R5-N5)/N5</f>
        <v>-0.50456087420297557</v>
      </c>
    </row>
    <row r="6" spans="1:20" x14ac:dyDescent="0.3">
      <c r="A6" s="17" t="inlineStr">
        <is>
          <t>Other Community</t>
        </is>
      </c>
      <c r="B6" s="324">
        <f>'[1]A.9 Sulfonamides'!C3</f>
        <v>5.0035843450023876E-2</v>
      </c>
      <c r="C6" s="107">
        <f>'[1]A.9 Sulfonamides'!D3</f>
        <v>4.1119531384500085E-2</v>
      </c>
      <c r="D6" s="107">
        <f>'[1]A.9 Sulfonamides'!E3</f>
        <v>2.8981328856779953E-2</v>
      </c>
      <c r="E6" s="107">
        <f>'[1]A.9 Sulfonamides'!F3</f>
        <v>2.4000234678808852E-2</v>
      </c>
      <c r="F6" s="107">
        <f>'[1]A.9 Sulfonamides'!G3</f>
        <v>1.9830028913317754E-2</v>
      </c>
      <c r="G6" s="54">
        <f>(F6-B6)/B6</f>
        <v>-0.60368352872627973</v>
      </c>
      <c r="H6" s="33">
        <f>(F6-B6)/B6</f>
        <v>-0.60368352872627973</v>
      </c>
      <c r="I6" s="33">
        <f>(F6-E6)/E6</f>
        <v>-0.17375687451811481</v>
      </c>
      <c r="M6" s="17" t="inlineStr">
        <is>
          <t>Other Community</t>
        </is>
      </c>
      <c r="N6" s="324">
        <f>'[1]A.9 Trim'!D3</f>
        <v>4.9778788394144513E-2</v>
      </c>
      <c r="O6" s="107">
        <f>'[1]A.9 Trim'!E3</f>
        <v>4.0791325572573811E-2</v>
      </c>
      <c r="P6" s="107">
        <f>'[1]A.9 Trim'!F3</f>
        <v>2.8646233369265417E-2</v>
      </c>
      <c r="Q6" s="107">
        <f>'[1]A.9 Trim'!G3</f>
        <v>2.3451443252753279E-2</v>
      </c>
      <c r="R6" s="107">
        <f>'[1]A.9 Trim'!H3</f>
        <v>1.9321667832989498E-2</v>
      </c>
      <c r="T6" s="33">
        <f>(R6-N6)/N6</f>
        <v>-0.61184937487827029</v>
      </c>
    </row>
    <row r="7" spans="1:20" x14ac:dyDescent="0.3">
      <c r="A7" s="17" t="inlineStr">
        <is>
          <t>Hospital Inpatient</t>
        </is>
      </c>
      <c r="B7" s="324">
        <f>'[1]A.9 Sulfonamides'!C4</f>
        <v>9.7629930533931208E-2</v>
      </c>
      <c r="C7" s="107">
        <f>'[1]A.9 Sulfonamides'!D4</f>
        <v>8.7976172204370595E-2</v>
      </c>
      <c r="D7" s="107">
        <f>'[1]A.9 Sulfonamides'!E4</f>
        <v>8.5317424682778586E-2</v>
      </c>
      <c r="E7" s="107">
        <f>'[1]A.9 Sulfonamides'!F4</f>
        <v>8.5528611362150286E-2</v>
      </c>
      <c r="F7" s="107">
        <f>'[1]A.9 Sulfonamides'!G4</f>
        <v>8.52038138283292E-2</v>
      </c>
      <c r="H7" s="33">
        <f>(F7-B7)/B7</f>
        <v>-0.12727773785809793</v>
      </c>
      <c r="I7" s="33">
        <f>(F7-E7)/E7</f>
        <v>-3.7975307753543358E-3</v>
      </c>
      <c r="M7" s="17" t="inlineStr">
        <is>
          <t>Hospital Inpatient</t>
        </is>
      </c>
      <c r="N7" s="324">
        <f>'[1]A.9 Trim'!D4</f>
        <v>7.0032316937675532E-2</v>
      </c>
      <c r="O7" s="107">
        <f>'[1]A.9 Trim'!E4</f>
        <v>5.7096510149358792E-2</v>
      </c>
      <c r="P7" s="107">
        <f>'[1]A.9 Trim'!F4</f>
        <v>5.0281467472824914E-2</v>
      </c>
      <c r="Q7" s="107">
        <f>'[1]A.9 Trim'!G4</f>
        <v>4.0564980761509162E-2</v>
      </c>
      <c r="R7" s="107">
        <f>'[1]A.9 Trim'!H4</f>
        <v>3.0707850487765143E-2</v>
      </c>
      <c r="T7" s="33">
        <f>(R7-N7)/N7</f>
        <v>-0.56151885542936919</v>
      </c>
    </row>
    <row r="8" spans="1:20" x14ac:dyDescent="0.3">
      <c r="A8" s="18" t="inlineStr">
        <is>
          <t>Hospital Outpatient</t>
        </is>
      </c>
      <c r="B8" s="325">
        <f>'[1]A.9 Sulfonamides'!C5</f>
        <v>0.11444743796735524</v>
      </c>
      <c r="C8" s="108">
        <f>'[1]A.9 Sulfonamides'!D5</f>
        <v>0.10809934364599871</v>
      </c>
      <c r="D8" s="108">
        <f>'[1]A.9 Sulfonamides'!E5</f>
        <v>0.10809654489440845</v>
      </c>
      <c r="E8" s="108">
        <f>'[1]A.9 Sulfonamides'!F5</f>
        <v>0.10995208563341663</v>
      </c>
      <c r="F8" s="108">
        <f>'[1]A.9 Sulfonamides'!G5</f>
        <v>9.6018240822943746E-2</v>
      </c>
      <c r="H8" s="33">
        <f>(F8-B8)/B8</f>
        <v>-0.16102760770990959</v>
      </c>
      <c r="I8" s="33">
        <f>(F8-E8)/E8</f>
        <v>-0.1267265166477034</v>
      </c>
      <c r="M8" s="18" t="inlineStr">
        <is>
          <t>Hospital Outpatient</t>
        </is>
      </c>
      <c r="N8" s="325">
        <f>'[1]A.9 Trim'!D5</f>
        <v>5.1564426903929927E-2</v>
      </c>
      <c r="O8" s="108">
        <f>'[1]A.9 Trim'!E5</f>
        <v>4.399970907158135E-2</v>
      </c>
      <c r="P8" s="108">
        <f>'[1]A.9 Trim'!F5</f>
        <v>3.6061891384889577E-2</v>
      </c>
      <c r="Q8" s="108">
        <f>'[1]A.9 Trim'!G5</f>
        <v>3.2531497778492735E-2</v>
      </c>
      <c r="R8" s="108">
        <f>'[1]A.9 Trim'!H5</f>
        <v>2.2458967554840115E-2</v>
      </c>
      <c r="T8" s="33">
        <f>(R8-N8)/N8</f>
        <v>-0.5644484210658719</v>
      </c>
    </row>
    <row r="9" spans="1:20" x14ac:dyDescent="0.3">
      <c r="A9" s="112" t="inlineStr">
        <is>
          <t>Sulfonamides &amp; trimethoprim</t>
        </is>
      </c>
      <c r="B9" s="324">
        <f>SUM(B5:B8)</f>
        <v>1.2668911606264539</v>
      </c>
      <c r="C9" s="107">
        <f>SUM(C5:C8)</f>
        <v>1.0558718967338958</v>
      </c>
      <c r="D9" s="107">
        <f>SUM(D5:D8)</f>
        <v>0.85062388123895971</v>
      </c>
      <c r="E9" s="107">
        <f>SUM(E5:E8)</f>
        <v>0.77690074700450462</v>
      </c>
      <c r="F9" s="107">
        <f>SUM(F5:F8)</f>
        <v>0.74855505795215838</v>
      </c>
      <c r="H9" s="33">
        <f>(F9-B9)/B9</f>
        <v>-0.40914019987161965</v>
      </c>
      <c r="I9" s="33">
        <f>(F9-E9)/E9</f>
        <v>-3.6485598915483974E-2</v>
      </c>
      <c r="J9" s="33"/>
      <c r="M9" s="112" t="inlineStr">
        <is>
          <t>Trimethoprim</t>
        </is>
      </c>
      <c r="N9" s="324">
        <f>SUM(N5:N8)</f>
        <v>1.1135079671625885</v>
      </c>
      <c r="O9" s="107">
        <f>SUM(O5:O8)</f>
        <v>0.89761814828529607</v>
      </c>
      <c r="P9" s="107">
        <f>SUM(P5:P8)</f>
        <v>0.67635129796967686</v>
      </c>
      <c r="Q9" s="107">
        <f>SUM(Q5:Q8)</f>
        <v>0.580715857150367</v>
      </c>
      <c r="R9" s="107">
        <f>SUM(R5:R8)</f>
        <v>0.53925775582076962</v>
      </c>
      <c r="T9" s="33">
        <f>(R9-N9)/N9</f>
        <v>-0.51571270999084817</v>
      </c>
    </row>
    <row r="36" spans="2:2" ht="14.5" x14ac:dyDescent="0.35">
      <c r="B36" s="545" t="inlineStr">
        <is>
          <t>UKHSA colours</t>
        </is>
      </c>
    </row>
  </sheetData>
  <mergeCells count="2">
    <mergeCell ref="B3:F3"/>
    <mergeCell ref="N3:R3"/>
  </mergeCells>
  <pageMargins left="0.7" right="0.7" top="0.75" bottom="0.75" header="0.3" footer="0.3"/>
  <pageSetup paperSize="9" orientation="portrait" r:id="rId1"/>
  <drawing r:id="rId2"/>
</worksheet>
</file>

<file path=xl/worksheets/sheet11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B00-000000000000}">
  <sheetPr codeName="Sheet12">
    <tabColor theme="7" tint="0.39997558519241921"/>
  </sheetPr>
  <dimension ref="A1:R14"/>
  <sheetViews>
    <sheetView topLeftCell="A4" workbookViewId="0">
      <selection activeCell="W25" sqref="W25"/>
    </sheetView>
  </sheetViews>
  <sheetFormatPr defaultColWidth="9.1796875" defaultRowHeight="14" x14ac:dyDescent="0.3"/>
  <cols>
    <col min="1" max="1" width="22.1796875" style="6" customWidth="1"/>
    <col min="2" max="7" width="9.1796875" style="6"/>
    <col min="8" max="8" width="9.1796875" style="6" customWidth="1"/>
    <col min="9" max="16384" width="9.1796875" style="6"/>
  </cols>
  <sheetData>
    <row r="1" spans="1:18" ht="15.5" x14ac:dyDescent="0.3">
      <c r="A1" s="3" t="inlineStr">
        <is>
          <t>10: Consumption of nitrofurantoin, by prescriber location, expressed as DDD per 1000 inhabitants per day, England, 2014-2018</t>
        </is>
      </c>
    </row>
    <row r="4" spans="1:18" x14ac:dyDescent="0.3">
      <c r="A4" s="1"/>
      <c r="B4" s="579" t="inlineStr">
        <is>
          <t xml:space="preserve"> DDD per 1000 inhabitants per day</t>
        </is>
      </c>
      <c r="C4" s="579"/>
      <c r="D4" s="579"/>
      <c r="E4" s="579"/>
      <c r="F4" s="579"/>
      <c r="G4" s="101"/>
      <c r="M4" s="326"/>
      <c r="N4" s="328"/>
    </row>
    <row r="5" spans="1:18" x14ac:dyDescent="0.3">
      <c r="A5" s="4" t="inlineStr">
        <is>
          <t>Setting</t>
        </is>
      </c>
      <c r="B5" s="5">
        <f>'A.4 Penicillins'!C4</f>
        <v>2016</v>
      </c>
      <c r="C5" s="5">
        <f>'A.4 Penicillins'!D4</f>
        <v>2017</v>
      </c>
      <c r="D5" s="5">
        <f>'A.4 Penicillins'!E4</f>
        <v>2018</v>
      </c>
      <c r="E5" s="5">
        <f>'A.4 Penicillins'!F4</f>
        <v>2019</v>
      </c>
      <c r="F5" s="5">
        <f>'A.4 Penicillins'!G4</f>
        <v>2020</v>
      </c>
      <c r="G5" s="10"/>
      <c r="H5" s="119" t="inlineStr">
        <is>
          <t>% Change 5 yrs</t>
        </is>
      </c>
      <c r="I5" s="6" t="inlineStr">
        <is>
          <t>4 yr</t>
        </is>
      </c>
      <c r="J5" s="6" t="inlineStr">
        <is>
          <t>2yrs</t>
        </is>
      </c>
      <c r="N5" s="328"/>
    </row>
    <row r="6" spans="1:18" x14ac:dyDescent="0.3">
      <c r="A6" s="17" t="inlineStr">
        <is>
          <t>General Practice</t>
        </is>
      </c>
      <c r="B6" s="16">
        <v>0.77417663625070077</v>
      </c>
      <c r="C6" s="16">
        <v>0.80515536561368961</v>
      </c>
      <c r="D6" s="16">
        <v>0.84257207491768149</v>
      </c>
      <c r="E6" s="16">
        <v>0.95666023755904861</v>
      </c>
      <c r="F6" s="16">
        <v>1.0570151983485889</v>
      </c>
      <c r="G6" s="9"/>
      <c r="H6" s="33">
        <f>(F6-B6)/B6</f>
        <v>0.36534112352920045</v>
      </c>
      <c r="I6" s="33">
        <f>(E6-B6)/B6</f>
        <v>0.23571313413965436</v>
      </c>
      <c r="J6" s="33">
        <f>(F6-E6)/E6</f>
        <v>0.10490136084844441</v>
      </c>
      <c r="K6" s="54">
        <f>F6-B6</f>
        <v>0.28283856209788816</v>
      </c>
      <c r="N6" s="328"/>
    </row>
    <row r="7" spans="1:18" x14ac:dyDescent="0.3">
      <c r="A7" s="17" t="inlineStr">
        <is>
          <t>Other Community</t>
        </is>
      </c>
      <c r="B7" s="16">
        <v>2.8254135533757108E-2</v>
      </c>
      <c r="C7" s="16">
        <v>3.2263496614573839E-2</v>
      </c>
      <c r="D7" s="16">
        <v>4.0992959949525343E-2</v>
      </c>
      <c r="E7" s="16">
        <v>5.3922734996051602E-2</v>
      </c>
      <c r="F7" s="16">
        <v>6.6658908618024704E-2</v>
      </c>
      <c r="G7" s="9"/>
      <c r="H7" s="33">
        <f>(F7-B7)/B7</f>
        <v>1.3592620109853597</v>
      </c>
      <c r="I7" s="33">
        <f>(E7-B7)/B7</f>
        <v>0.90848999544249021</v>
      </c>
      <c r="J7" s="33">
        <f>(F7-E7)/E7</f>
        <v>0.23619301993687236</v>
      </c>
      <c r="K7" s="54">
        <f t="shared" ref="K7:K9" si="0">F7-B7</f>
        <v>3.8404773084267596E-2</v>
      </c>
      <c r="N7" s="328"/>
    </row>
    <row r="8" spans="1:18" x14ac:dyDescent="0.3">
      <c r="A8" s="17" t="inlineStr">
        <is>
          <t>Hospital Inpatient</t>
        </is>
      </c>
      <c r="B8" s="16">
        <v>3.1397243786015966E-2</v>
      </c>
      <c r="C8" s="16">
        <v>3.6536773421561253E-2</v>
      </c>
      <c r="D8" s="16">
        <v>4.0887375796602433E-2</v>
      </c>
      <c r="E8" s="16">
        <v>4.5414123534818981E-2</v>
      </c>
      <c r="F8" s="16">
        <v>5.4392998202191671E-2</v>
      </c>
      <c r="G8" s="9"/>
      <c r="H8" s="33">
        <f>(F8-B8)/B8</f>
        <v>0.73241315616429348</v>
      </c>
      <c r="I8" s="33">
        <f>(E8-B8)/B8</f>
        <v>0.44643663132768363</v>
      </c>
      <c r="J8" s="33">
        <f>(F8-E8)/E8</f>
        <v>0.19771106361853691</v>
      </c>
      <c r="K8" s="54">
        <f t="shared" si="0"/>
        <v>2.2995754416175705E-2</v>
      </c>
      <c r="N8" s="329"/>
      <c r="O8" s="241"/>
      <c r="P8" s="241"/>
      <c r="Q8" s="241"/>
      <c r="R8" s="241"/>
    </row>
    <row r="9" spans="1:18" x14ac:dyDescent="0.3">
      <c r="A9" s="18" t="inlineStr">
        <is>
          <t>Hospital Outpatient</t>
        </is>
      </c>
      <c r="B9" s="19">
        <v>3.1793629477800664E-2</v>
      </c>
      <c r="C9" s="19">
        <v>3.2129304277587471E-2</v>
      </c>
      <c r="D9" s="19">
        <v>3.4338245136899051E-2</v>
      </c>
      <c r="E9" s="19">
        <v>3.766440238500092E-2</v>
      </c>
      <c r="F9" s="19">
        <v>4.1112533947391894E-2</v>
      </c>
      <c r="G9" s="9"/>
      <c r="H9" s="33">
        <f>(F9-B9)/B9</f>
        <v>0.29310602855512263</v>
      </c>
      <c r="I9" s="33">
        <f>(E9-B9)/B9</f>
        <v>0.18465249182385479</v>
      </c>
      <c r="J9" s="33">
        <f>(F9-E9)/E9</f>
        <v>9.1548819151425653E-2</v>
      </c>
      <c r="K9" s="54">
        <f t="shared" si="0"/>
        <v>9.3189044695912299E-3</v>
      </c>
      <c r="N9" s="328"/>
    </row>
    <row r="10" spans="1:18" x14ac:dyDescent="0.3">
      <c r="A10" s="17" t="inlineStr">
        <is>
          <t>Nitrofurantoin</t>
        </is>
      </c>
      <c r="B10" s="16">
        <f>SUM(B6:B9)</f>
        <v>0.86562164504827444</v>
      </c>
      <c r="C10" s="16">
        <f>SUM(C6:C9)</f>
        <v>0.90608493992741213</v>
      </c>
      <c r="D10" s="16">
        <f>SUM(D6:D9)</f>
        <v>0.95879065580070832</v>
      </c>
      <c r="E10" s="16">
        <f>SUM(E6:E9)</f>
        <v>1.0936614984749202</v>
      </c>
      <c r="F10" s="16">
        <f>SUM(F6:F9)</f>
        <v>1.2191796391161971</v>
      </c>
      <c r="G10" s="9"/>
      <c r="H10" s="33">
        <f>(F10-B10)/B10</f>
        <v>0.40844403105031557</v>
      </c>
      <c r="I10" s="33">
        <f>(E10-B10)/B10</f>
        <v>0.26344056289619278</v>
      </c>
      <c r="J10" s="33">
        <f>(F10-E10)/E10</f>
        <v>0.11476872946182007</v>
      </c>
    </row>
    <row r="14" spans="1:18" ht="14.5" x14ac:dyDescent="0.35">
      <c r="L14" s="545" t="inlineStr">
        <is>
          <t>UKHSA colours</t>
        </is>
      </c>
    </row>
  </sheetData>
  <mergeCells count="1">
    <mergeCell ref="B4:F4"/>
  </mergeCells>
  <pageMargins left="0.7" right="0.7" top="0.75" bottom="0.75" header="0.3" footer="0.3"/>
  <pageSetup paperSize="9" orientation="portrait" r:id="rId1"/>
  <drawing r:id="rId2"/>
</worksheet>
</file>

<file path=xl/worksheets/sheet12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C00-000000000000}">
  <sheetPr codeName="Sheet13">
    <tabColor theme="7" tint="0.39997558519241921"/>
  </sheetPr>
  <dimension ref="A1:L11"/>
  <sheetViews>
    <sheetView workbookViewId="0">
      <selection activeCell="V34" sqref="V34"/>
    </sheetView>
  </sheetViews>
  <sheetFormatPr defaultColWidth="9.1796875" defaultRowHeight="14" x14ac:dyDescent="0.3"/>
  <cols>
    <col min="1" max="1" width="21.453125" style="6" customWidth="1"/>
    <col min="2" max="16384" width="9.1796875" style="6"/>
  </cols>
  <sheetData>
    <row r="1" spans="1:12" ht="15.5" x14ac:dyDescent="0.3">
      <c r="A1" s="3" t="inlineStr">
        <is>
          <t>11: Consumption of aminoglycosides, by prescriber location, expressed as DDD per 1000 inhabitants per day, England, 2016-2020</t>
        </is>
      </c>
      <c r="B1" s="9"/>
      <c r="C1" s="9"/>
      <c r="D1" s="9"/>
      <c r="E1" s="9"/>
      <c r="F1" s="9"/>
    </row>
    <row r="2" spans="1:12" x14ac:dyDescent="0.3">
      <c r="A2" s="9"/>
      <c r="B2" s="9"/>
      <c r="C2" s="9"/>
      <c r="D2" s="9"/>
      <c r="E2" s="9"/>
      <c r="F2" s="9"/>
    </row>
    <row r="3" spans="1:12" x14ac:dyDescent="0.3">
      <c r="A3" s="9"/>
      <c r="B3" s="9"/>
      <c r="C3" s="9"/>
      <c r="D3" s="9"/>
      <c r="E3" s="9"/>
      <c r="F3" s="9"/>
    </row>
    <row r="4" spans="1:12" x14ac:dyDescent="0.3">
      <c r="A4" s="1"/>
      <c r="B4" s="579" t="inlineStr">
        <is>
          <t xml:space="preserve"> DDD per 1000 inhabitants per day</t>
        </is>
      </c>
      <c r="C4" s="579"/>
      <c r="D4" s="579"/>
      <c r="E4" s="579"/>
      <c r="F4" s="579"/>
    </row>
    <row r="5" spans="1:12" x14ac:dyDescent="0.3">
      <c r="A5" s="5" t="inlineStr">
        <is>
          <t>Setting</t>
        </is>
      </c>
      <c r="B5" s="5">
        <f>'A.4 Penicillins'!C4</f>
        <v>2016</v>
      </c>
      <c r="C5" s="5">
        <f>'A.4 Penicillins'!D4</f>
        <v>2017</v>
      </c>
      <c r="D5" s="5">
        <f>'A.4 Penicillins'!E4</f>
        <v>2018</v>
      </c>
      <c r="E5" s="5">
        <f>'A.4 Penicillins'!F4</f>
        <v>2019</v>
      </c>
      <c r="F5" s="5">
        <f>'A.4 Penicillins'!G4</f>
        <v>2020</v>
      </c>
      <c r="H5" s="119" t="inlineStr">
        <is>
          <t>% Change</t>
        </is>
      </c>
    </row>
    <row r="6" spans="1:12" x14ac:dyDescent="0.3">
      <c r="A6" s="17" t="inlineStr">
        <is>
          <t>General Practice</t>
        </is>
      </c>
      <c r="B6" s="16">
        <f>'[1]A.11 Aminoglycosides'!C2</f>
        <v>8.3792204865487108E-3</v>
      </c>
      <c r="C6" s="16">
        <f>'[1]A.11 Aminoglycosides'!D2</f>
        <v>6.2236781111684181E-3</v>
      </c>
      <c r="D6" s="16">
        <f>'[1]A.11 Aminoglycosides'!E2</f>
        <v>5.0725080969393765E-3</v>
      </c>
      <c r="E6" s="16">
        <f>'[1]A.11 Aminoglycosides'!F2</f>
        <v>4.9004419031994928E-3</v>
      </c>
      <c r="F6" s="16">
        <f>'[1]A.11 Aminoglycosides'!G2</f>
        <v>4.3111224012468696E-3</v>
      </c>
      <c r="H6" s="33">
        <f>(F6-B6)/B6</f>
        <v>-0.48549839353582119</v>
      </c>
      <c r="I6" s="33">
        <f>(F6-E6)/E6</f>
        <v>-0.12025844068630977</v>
      </c>
    </row>
    <row r="7" spans="1:12" x14ac:dyDescent="0.3">
      <c r="A7" s="17" t="inlineStr">
        <is>
          <t>Other Community</t>
        </is>
      </c>
      <c r="B7" s="16">
        <f>'[1]A.11 Aminoglycosides'!C3</f>
        <v>4.0926365585391977E-5</v>
      </c>
      <c r="C7" s="16">
        <f>'[1]A.11 Aminoglycosides'!D3</f>
        <v>1.1083765851793714E-5</v>
      </c>
      <c r="D7" s="16">
        <f>'[1]A.11 Aminoglycosides'!E3</f>
        <v>4.2714842152236088E-6</v>
      </c>
      <c r="E7" s="16">
        <f>'[1]A.11 Aminoglycosides'!F3</f>
        <v>1.9586085841183376E-5</v>
      </c>
      <c r="F7" s="16">
        <f>'[1]A.11 Aminoglycosides'!G3</f>
        <v>9.2778457894127087E-6</v>
      </c>
      <c r="H7" s="33">
        <f>(F7-B7)/B7</f>
        <v>-0.77330394095086008</v>
      </c>
      <c r="I7" s="33">
        <f>(F7-E7)/E7</f>
        <v>-0.526304241457764</v>
      </c>
    </row>
    <row r="8" spans="1:12" x14ac:dyDescent="0.3">
      <c r="A8" s="17" t="inlineStr">
        <is>
          <t>Hospital Inpatient</t>
        </is>
      </c>
      <c r="B8" s="16">
        <f>'[1]A.11 Aminoglycosides'!C4</f>
        <v>8.4385147777941788E-2</v>
      </c>
      <c r="C8" s="16">
        <f>'[1]A.11 Aminoglycosides'!D4</f>
        <v>8.8538071697494142E-2</v>
      </c>
      <c r="D8" s="16">
        <f>'[1]A.11 Aminoglycosides'!E4</f>
        <v>8.9874087168314826E-2</v>
      </c>
      <c r="E8" s="16">
        <f>'[1]A.11 Aminoglycosides'!F4</f>
        <v>9.0854471953953603E-2</v>
      </c>
      <c r="F8" s="16">
        <f>'[1]A.11 Aminoglycosides'!G4</f>
        <v>7.2690984449891027E-2</v>
      </c>
      <c r="H8" s="33">
        <f>(F8-B8)/B8</f>
        <v>-0.13858082418512521</v>
      </c>
      <c r="I8" s="33">
        <f>(F8-E8)/E8</f>
        <v>-0.19991847526523626</v>
      </c>
    </row>
    <row r="9" spans="1:12" x14ac:dyDescent="0.3">
      <c r="A9" s="18" t="inlineStr">
        <is>
          <t>Hospital Outpatient</t>
        </is>
      </c>
      <c r="B9" s="19">
        <f>'[1]A.11 Aminoglycosides'!C5</f>
        <v>2.6631025691728104E-2</v>
      </c>
      <c r="C9" s="19">
        <f>'[1]A.11 Aminoglycosides'!D5</f>
        <v>3.040241179103631E-2</v>
      </c>
      <c r="D9" s="19">
        <f>'[1]A.11 Aminoglycosides'!E5</f>
        <v>3.2697131276469449E-2</v>
      </c>
      <c r="E9" s="19">
        <f>'[1]A.11 Aminoglycosides'!F5</f>
        <v>3.1341996482089907E-2</v>
      </c>
      <c r="F9" s="19">
        <f>'[1]A.11 Aminoglycosides'!G5</f>
        <v>2.8465911884223982E-2</v>
      </c>
      <c r="H9" s="33">
        <f>(F9-B9)/B9</f>
        <v>6.8900320015305078E-2</v>
      </c>
      <c r="I9" s="33">
        <f>(F9-E9)/E9</f>
        <v>-9.1764562589668988E-2</v>
      </c>
    </row>
    <row r="10" spans="1:12" x14ac:dyDescent="0.3">
      <c r="A10" s="17" t="inlineStr">
        <is>
          <t>Aminoglycosides</t>
        </is>
      </c>
      <c r="B10" s="16">
        <f>SUM(B6:B9)</f>
        <v>0.119436320321804</v>
      </c>
      <c r="C10" s="16">
        <f>SUM(C6:C9)</f>
        <v>0.12517524536555066</v>
      </c>
      <c r="D10" s="16">
        <f>SUM(D6:D9)</f>
        <v>0.12764799802593887</v>
      </c>
      <c r="E10" s="16">
        <f>SUM(E6:E9)</f>
        <v>0.12711649642508419</v>
      </c>
      <c r="F10" s="16">
        <f>SUM(F6:F9)</f>
        <v>0.10547729658115129</v>
      </c>
      <c r="H10" s="33">
        <f>(F10-B10)/B10</f>
        <v>-0.11687419457533624</v>
      </c>
      <c r="I10" s="33">
        <f>(F10-E10)/E10</f>
        <v>-0.17023124812668122</v>
      </c>
    </row>
    <row r="11" spans="1:12" ht="14.5" x14ac:dyDescent="0.35">
      <c r="L11" s="545" t="inlineStr">
        <is>
          <t>UKHSA colours</t>
        </is>
      </c>
    </row>
  </sheetData>
  <mergeCells count="1">
    <mergeCell ref="B4:F4"/>
  </mergeCells>
  <pageMargins left="0.7" right="0.7" top="0.75" bottom="0.75" header="0.3" footer="0.3"/>
  <drawing r:id="rId1"/>
</worksheet>
</file>

<file path=xl/worksheets/sheet13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D00-000000000000}">
  <sheetPr codeName="Sheet14">
    <tabColor theme="7" tint="0.39997558519241921"/>
  </sheetPr>
  <dimension ref="A1:L12"/>
  <sheetViews>
    <sheetView topLeftCell="A7" workbookViewId="0">
      <selection activeCell="P41" sqref="P41"/>
    </sheetView>
  </sheetViews>
  <sheetFormatPr defaultColWidth="9.1796875" defaultRowHeight="14" x14ac:dyDescent="0.3"/>
  <cols>
    <col min="1" max="1" width="27.453125" style="6" customWidth="1"/>
    <col min="2" max="16384" width="9.1796875" style="6"/>
  </cols>
  <sheetData>
    <row r="1" spans="1:12" ht="15.5" x14ac:dyDescent="0.3">
      <c r="A1" s="3" t="inlineStr">
        <is>
          <t>F12: Consumption of glycopeptides and daptomycin, by prescriber location, expressed as DDD per 1000 inhabitants per day, England, 2016-2020</t>
        </is>
      </c>
      <c r="B1" s="9"/>
      <c r="C1" s="9"/>
      <c r="D1" s="9"/>
      <c r="E1" s="9"/>
      <c r="F1" s="9"/>
    </row>
    <row r="2" spans="1:12" x14ac:dyDescent="0.3">
      <c r="A2" s="9"/>
      <c r="B2" s="9"/>
      <c r="C2" s="9"/>
      <c r="D2" s="9"/>
      <c r="E2" s="9"/>
      <c r="F2" s="9"/>
    </row>
    <row r="3" spans="1:12" x14ac:dyDescent="0.3">
      <c r="A3" s="9"/>
      <c r="B3" s="9"/>
      <c r="C3" s="9"/>
      <c r="D3" s="9"/>
      <c r="E3" s="9"/>
      <c r="F3" s="9"/>
    </row>
    <row r="4" spans="1:12" x14ac:dyDescent="0.3">
      <c r="A4" s="17"/>
      <c r="B4" s="579" t="inlineStr">
        <is>
          <t xml:space="preserve"> DDD per 1000 inhabitants per day</t>
        </is>
      </c>
      <c r="C4" s="579"/>
      <c r="D4" s="579"/>
      <c r="E4" s="579"/>
      <c r="F4" s="579"/>
    </row>
    <row r="5" spans="1:12" x14ac:dyDescent="0.3">
      <c r="A5" s="20" t="inlineStr">
        <is>
          <t>Setting</t>
        </is>
      </c>
      <c r="B5" s="20">
        <f>'A.4 Penicillins'!C4</f>
        <v>2016</v>
      </c>
      <c r="C5" s="20">
        <f>'A.4 Penicillins'!D4</f>
        <v>2017</v>
      </c>
      <c r="D5" s="20">
        <f>'A.4 Penicillins'!E4</f>
        <v>2018</v>
      </c>
      <c r="E5" s="20">
        <f>'A.4 Penicillins'!F4</f>
        <v>2019</v>
      </c>
      <c r="F5" s="20">
        <f>'A.4 Penicillins'!G4</f>
        <v>2020</v>
      </c>
      <c r="H5" s="119" t="inlineStr">
        <is>
          <t>% Change</t>
        </is>
      </c>
    </row>
    <row r="6" spans="1:12" x14ac:dyDescent="0.3">
      <c r="A6" s="17" t="inlineStr">
        <is>
          <t>General Practice</t>
        </is>
      </c>
      <c r="B6" s="21">
        <f>'[1]A.12 Glycopeptides_setting'!C2</f>
        <v>7.2135150950103366E-4</v>
      </c>
      <c r="C6" s="21">
        <f>'[1]A.12 Glycopeptides_setting'!D2</f>
        <v>6.7417295778504638E-4</v>
      </c>
      <c r="D6" s="21">
        <f>'[1]A.12 Glycopeptides_setting'!E2</f>
        <v>4.9064190915260042E-4</v>
      </c>
      <c r="E6" s="21">
        <f>'[1]A.12 Glycopeptides_setting'!F2</f>
        <v>3.1234259493828631E-4</v>
      </c>
      <c r="F6" s="21">
        <f>'[1]A.12 Glycopeptides_setting'!G2</f>
        <v>2.6741789380579917E-4</v>
      </c>
      <c r="G6" s="33">
        <f>F6/$F$10</f>
        <v>2.8183476535354121E-3</v>
      </c>
      <c r="H6" s="33">
        <f>(F6-B6)/B6</f>
        <v>-0.62928213182672221</v>
      </c>
      <c r="I6" s="54">
        <f>B6-F6</f>
        <v>4.5393361569523449E-4</v>
      </c>
    </row>
    <row r="7" spans="1:12" x14ac:dyDescent="0.3">
      <c r="A7" s="17" t="inlineStr">
        <is>
          <t>Other Community</t>
        </is>
      </c>
      <c r="B7" s="21">
        <f>'[1]A.12 Glycopeptides_setting'!C3</f>
        <v>2.814269917834622E-4</v>
      </c>
      <c r="C7" s="21">
        <f>'[1]A.12 Glycopeptides_setting'!D3</f>
        <v>1.9757219848415275E-4</v>
      </c>
      <c r="D7" s="21">
        <f>'[1]A.12 Glycopeptides_setting'!E3</f>
        <v>6.0709691581450898E-5</v>
      </c>
      <c r="E7" s="21">
        <f>'[1]A.12 Glycopeptides_setting'!F3</f>
        <v>3.947212371713249E-5</v>
      </c>
      <c r="F7" s="21">
        <f>'[1]A.12 Glycopeptides_setting'!G3</f>
        <v>3.096111928257983E-5</v>
      </c>
      <c r="G7" s="33">
        <f>F7/$F$10</f>
        <v>3.2630276395885884E-4</v>
      </c>
      <c r="H7" s="33">
        <f>(F7-B7)/B7</f>
        <v>-0.88998525306200127</v>
      </c>
      <c r="I7" s="54">
        <f t="shared" ref="I7:I9" si="0">B7-F7</f>
        <v>2.5046587250088237E-4</v>
      </c>
    </row>
    <row r="8" spans="1:12" x14ac:dyDescent="0.3">
      <c r="A8" s="17" t="inlineStr">
        <is>
          <t>Hospital Inpatient</t>
        </is>
      </c>
      <c r="B8" s="21">
        <f>'[1]A.12 Glycopeptides_setting'!C4</f>
        <v>8.5861459450016622E-2</v>
      </c>
      <c r="C8" s="21">
        <f>'[1]A.12 Glycopeptides_setting'!D4</f>
        <v>9.044618648895035E-2</v>
      </c>
      <c r="D8" s="21">
        <f>'[1]A.12 Glycopeptides_setting'!E4</f>
        <v>9.3439910653905736E-2</v>
      </c>
      <c r="E8" s="21">
        <f>'[1]A.12 Glycopeptides_setting'!F4</f>
        <v>9.6387765038926279E-2</v>
      </c>
      <c r="F8" s="21">
        <f>'[1]A.12 Glycopeptides_setting'!G4</f>
        <v>8.2764732931811358E-2</v>
      </c>
      <c r="G8" s="33">
        <f>F8/$F$10</f>
        <v>0.87226695092905993</v>
      </c>
      <c r="H8" s="33">
        <f>(F8-B8)/B8</f>
        <v>-3.6066548810621983E-2</v>
      </c>
      <c r="I8" s="54">
        <f t="shared" si="0"/>
        <v>3.0967265182052645E-3</v>
      </c>
      <c r="J8" s="54"/>
    </row>
    <row r="9" spans="1:12" x14ac:dyDescent="0.3">
      <c r="A9" s="18" t="inlineStr">
        <is>
          <t>Hospital Outpatient</t>
        </is>
      </c>
      <c r="B9" s="22">
        <f>'[1]A.12 Glycopeptides_setting'!C5</f>
        <v>1.5432741180234189E-2</v>
      </c>
      <c r="C9" s="22">
        <f>'[1]A.12 Glycopeptides_setting'!D5</f>
        <v>1.5672705597750511E-2</v>
      </c>
      <c r="D9" s="22">
        <f>'[1]A.12 Glycopeptides_setting'!E5</f>
        <v>1.4153848971273614E-2</v>
      </c>
      <c r="E9" s="22">
        <f>'[1]A.12 Glycopeptides_setting'!F5</f>
        <v>1.3494818902709829E-2</v>
      </c>
      <c r="F9" s="22">
        <f>'[1]A.12 Glycopeptides_setting'!G5</f>
        <v>1.1821524970046821E-2</v>
      </c>
      <c r="G9" s="33">
        <f>F9/$F$10</f>
        <v>0.12458839865344579</v>
      </c>
      <c r="H9" s="33">
        <f>(F9-B9)/B9</f>
        <v>-0.23399706947800758</v>
      </c>
      <c r="I9" s="54">
        <f t="shared" si="0"/>
        <v>3.6112162101873679E-3</v>
      </c>
      <c r="J9" s="54"/>
    </row>
    <row r="10" spans="1:12" x14ac:dyDescent="0.3">
      <c r="A10" s="17" t="inlineStr">
        <is>
          <t>Glycopeptides &amp; Daptomycin</t>
        </is>
      </c>
      <c r="B10" s="21">
        <f>SUM(B6:B9)</f>
        <v>0.10229697913153531</v>
      </c>
      <c r="C10" s="21">
        <f>SUM(C6:C9)</f>
        <v>0.10699063724297006</v>
      </c>
      <c r="D10" s="21">
        <f>SUM(D6:D9)</f>
        <v>0.1081451112259134</v>
      </c>
      <c r="E10" s="21">
        <f>SUM(E6:E9)</f>
        <v>0.11023439866029153</v>
      </c>
      <c r="F10" s="21">
        <f>SUM(F6:F9)</f>
        <v>9.4884636914946557E-2</v>
      </c>
      <c r="H10" s="33">
        <f>(F10-B10)/B10</f>
        <v>-7.2459052843171695E-2</v>
      </c>
    </row>
    <row r="12" spans="1:12" ht="14.5" x14ac:dyDescent="0.35">
      <c r="L12" s="545" t="inlineStr">
        <is>
          <t>UKHSA colours</t>
        </is>
      </c>
    </row>
  </sheetData>
  <mergeCells count="1">
    <mergeCell ref="B4:F4"/>
  </mergeCells>
  <pageMargins left="0.7" right="0.7" top="0.75" bottom="0.75" header="0.3" footer="0.3"/>
  <drawing r:id="rId1"/>
</worksheet>
</file>

<file path=xl/worksheets/sheet14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E00-000000000000}">
  <sheetPr codeName="Sheet15">
    <tabColor theme="7" tint="0.39997558519241921"/>
  </sheetPr>
  <dimension ref="A1:L11"/>
  <sheetViews>
    <sheetView topLeftCell="A4" workbookViewId="0">
      <selection activeCell="J36" sqref="J36"/>
    </sheetView>
  </sheetViews>
  <sheetFormatPr defaultRowHeight="14.5" x14ac:dyDescent="0.35"/>
  <cols>
    <col min="1" max="1" width="13.7265625" customWidth="1"/>
    <col min="2" max="2" width="18" customWidth="1"/>
  </cols>
  <sheetData>
    <row r="1" spans="1:12" ht="15.5" x14ac:dyDescent="0.35">
      <c r="A1" s="3" t="inlineStr">
        <is>
          <t>13: Consumption of different glycopeptides and daptomycin, expressed as DDD per 1000 inhabitants per day, England, 2016-2020</t>
        </is>
      </c>
    </row>
    <row r="3" spans="1:12" x14ac:dyDescent="0.35">
      <c r="A3" s="9"/>
      <c r="B3" s="9"/>
      <c r="C3" s="9"/>
      <c r="D3" s="9"/>
      <c r="E3" s="9"/>
      <c r="F3" s="9"/>
      <c r="G3" s="9"/>
    </row>
    <row r="4" spans="1:12" x14ac:dyDescent="0.35">
      <c r="A4" s="9"/>
      <c r="B4" s="9"/>
      <c r="C4" s="579" t="inlineStr">
        <is>
          <t xml:space="preserve"> DDD per 1000 inhabitants per day</t>
        </is>
      </c>
      <c r="D4" s="579"/>
      <c r="E4" s="579"/>
      <c r="F4" s="579"/>
      <c r="G4" s="579"/>
    </row>
    <row r="5" spans="1:12" x14ac:dyDescent="0.35">
      <c r="A5" s="330" t="inlineStr">
        <is>
          <t>ATC Code</t>
        </is>
      </c>
      <c r="B5" s="330" t="inlineStr">
        <is>
          <t>ATC Name</t>
        </is>
      </c>
      <c r="C5" s="20">
        <f>'A.4 Penicillins'!C4</f>
        <v>2016</v>
      </c>
      <c r="D5" s="20">
        <f>'A.4 Penicillins'!D4</f>
        <v>2017</v>
      </c>
      <c r="E5" s="20">
        <f>'A.4 Penicillins'!E4</f>
        <v>2018</v>
      </c>
      <c r="F5" s="20">
        <f>'A.4 Penicillins'!F4</f>
        <v>2019</v>
      </c>
      <c r="G5" s="20">
        <f>'A.4 Penicillins'!G4</f>
        <v>2020</v>
      </c>
      <c r="I5" s="119" t="inlineStr">
        <is>
          <t>% Change</t>
        </is>
      </c>
    </row>
    <row r="6" spans="1:12" x14ac:dyDescent="0.35">
      <c r="A6" s="17" t="inlineStr">
        <is>
          <t>J01XX09</t>
        </is>
      </c>
      <c r="B6" s="17" t="inlineStr">
        <is>
          <t>Daptomycin</t>
        </is>
      </c>
      <c r="C6" s="21">
        <f>'[1]A.13 Glycopeptides'!B5</f>
        <v>6.7362152111698492E-3</v>
      </c>
      <c r="D6" s="21">
        <f>'[1]A.13 Glycopeptides'!C5</f>
        <v>6.6613437741267489E-3</v>
      </c>
      <c r="E6" s="21">
        <f>'[1]A.13 Glycopeptides'!D5</f>
        <v>6.8810520153732568E-3</v>
      </c>
      <c r="F6" s="21">
        <f>'[1]A.13 Glycopeptides'!E5</f>
        <v>7.0813127553961408E-3</v>
      </c>
      <c r="G6" s="21">
        <f>'[1]A.13 Glycopeptides'!F5</f>
        <v>6.4561177512700851E-3</v>
      </c>
      <c r="I6" s="33">
        <f>(G6-C6)/C6</f>
        <v>-4.1580835991598432E-2</v>
      </c>
    </row>
    <row r="7" spans="1:12" x14ac:dyDescent="0.35">
      <c r="A7" s="17" t="inlineStr">
        <is>
          <t>J01XA02</t>
        </is>
      </c>
      <c r="B7" s="114" t="inlineStr">
        <is>
          <t>Teicoplanin</t>
        </is>
      </c>
      <c r="C7" s="115">
        <f>'[1]A.13 Glycopeptides'!B3</f>
        <v>7.383576891589172E-2</v>
      </c>
      <c r="D7" s="115">
        <f>'[1]A.13 Glycopeptides'!C3</f>
        <v>7.8913475758856322E-2</v>
      </c>
      <c r="E7" s="115">
        <f>'[1]A.13 Glycopeptides'!D3</f>
        <v>7.9358218940409841E-2</v>
      </c>
      <c r="F7" s="115">
        <f>'[1]A.13 Glycopeptides'!E3</f>
        <v>8.1298298448174933E-2</v>
      </c>
      <c r="G7" s="115">
        <f>'[1]A.13 Glycopeptides'!F3</f>
        <v>6.8470438324055749E-2</v>
      </c>
      <c r="H7" s="116"/>
      <c r="I7" s="33">
        <f>(G7-C7)/C7</f>
        <v>-7.2665737360272639E-2</v>
      </c>
    </row>
    <row r="8" spans="1:12" x14ac:dyDescent="0.35">
      <c r="A8" s="17" t="inlineStr">
        <is>
          <t>J01XA01</t>
        </is>
      </c>
      <c r="B8" s="114" t="inlineStr">
        <is>
          <t>Vancomycin</t>
        </is>
      </c>
      <c r="C8" s="115">
        <f>'[1]A.13 Glycopeptides'!B2</f>
        <v>2.1724995004473734E-2</v>
      </c>
      <c r="D8" s="115">
        <f>'[1]A.13 Glycopeptides'!C2</f>
        <v>2.141581770998699E-2</v>
      </c>
      <c r="E8" s="115">
        <f>'[1]A.13 Glycopeptides'!D2</f>
        <v>2.1905840270130303E-2</v>
      </c>
      <c r="F8" s="115">
        <f>'[1]A.13 Glycopeptides'!E2</f>
        <v>2.1854787456720454E-2</v>
      </c>
      <c r="G8" s="115">
        <f>'[1]A.13 Glycopeptides'!F2</f>
        <v>1.9958080839620723E-2</v>
      </c>
      <c r="H8" s="116"/>
      <c r="I8" s="33">
        <f>(G8-C8)/C8</f>
        <v>-8.1330935380613811E-2</v>
      </c>
    </row>
    <row r="9" spans="1:12" s="100" customFormat="1" x14ac:dyDescent="0.35">
      <c r="A9" s="17"/>
      <c r="B9" s="114"/>
      <c r="C9" s="118"/>
      <c r="D9" s="118"/>
      <c r="E9" s="118"/>
      <c r="F9" s="118"/>
      <c r="G9" s="118"/>
      <c r="H9" s="116"/>
      <c r="I9" s="33"/>
    </row>
    <row r="10" spans="1:12" x14ac:dyDescent="0.35">
      <c r="B10" s="117" t="inlineStr">
        <is>
          <t>Glycopeptides &amp; Daptomycin</t>
        </is>
      </c>
      <c r="C10" s="107">
        <f>SUM(C6:C8)</f>
        <v>0.10229697913153531</v>
      </c>
      <c r="D10" s="107">
        <f>SUM(D6:D8)</f>
        <v>0.10699063724297006</v>
      </c>
      <c r="E10" s="107">
        <f>SUM(E6:E8)</f>
        <v>0.1081451112259134</v>
      </c>
      <c r="F10" s="107">
        <f>SUM(F6:F8)</f>
        <v>0.11023439866029153</v>
      </c>
      <c r="G10" s="107">
        <f>SUM(G6:G8)</f>
        <v>9.4884636914946557E-2</v>
      </c>
      <c r="H10" s="116"/>
      <c r="I10" s="33">
        <f>(G10-C10)/C10</f>
        <v>-7.2459052843171695E-2</v>
      </c>
    </row>
    <row r="11" spans="1:12" x14ac:dyDescent="0.35">
      <c r="B11" s="116"/>
      <c r="C11" s="116"/>
      <c r="D11" s="116"/>
      <c r="E11" s="116"/>
      <c r="F11" s="116"/>
      <c r="G11" s="116"/>
      <c r="H11" s="116"/>
      <c r="I11" s="36"/>
      <c r="L11" s="545" t="inlineStr">
        <is>
          <t>UKHSA colours</t>
        </is>
      </c>
    </row>
  </sheetData>
  <mergeCells count="1">
    <mergeCell ref="C4:G4"/>
  </mergeCells>
  <pageMargins left="0.7" right="0.7" top="0.75" bottom="0.75" header="0.3" footer="0.3"/>
  <drawing r:id="rId1"/>
</worksheet>
</file>

<file path=xl/worksheets/sheet15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F00-000000000000}">
  <sheetPr codeName="Sheet16">
    <tabColor theme="7" tint="0.39997558519241921"/>
  </sheetPr>
  <dimension ref="A1:L12"/>
  <sheetViews>
    <sheetView topLeftCell="A13" workbookViewId="0">
      <selection activeCell="V7" sqref="V7"/>
    </sheetView>
  </sheetViews>
  <sheetFormatPr defaultColWidth="9.1796875" defaultRowHeight="14" x14ac:dyDescent="0.3"/>
  <cols>
    <col min="1" max="1" width="21" style="6" customWidth="1"/>
    <col min="2" max="16384" width="9.1796875" style="6"/>
  </cols>
  <sheetData>
    <row r="1" spans="1:12" ht="15.5" x14ac:dyDescent="0.35">
      <c r="A1" s="23" t="inlineStr">
        <is>
          <t>14: Consumption of colistin in by prescriber location, England, 2016-2020</t>
        </is>
      </c>
      <c r="B1" s="9"/>
      <c r="C1" s="9"/>
      <c r="D1" s="9"/>
      <c r="E1" s="9"/>
      <c r="F1" s="9"/>
    </row>
    <row r="2" spans="1:12" ht="15.5" x14ac:dyDescent="0.35">
      <c r="A2" s="23"/>
      <c r="B2" s="9"/>
      <c r="C2" s="9"/>
      <c r="D2" s="9"/>
      <c r="E2" s="9"/>
      <c r="F2" s="9"/>
    </row>
    <row r="3" spans="1:12" x14ac:dyDescent="0.3">
      <c r="A3" s="9"/>
      <c r="B3" s="9"/>
      <c r="C3" s="9"/>
      <c r="D3" s="9"/>
      <c r="E3" s="9"/>
      <c r="F3" s="9"/>
    </row>
    <row r="4" spans="1:12" x14ac:dyDescent="0.3">
      <c r="A4" s="17"/>
      <c r="B4" s="579" t="inlineStr">
        <is>
          <t xml:space="preserve"> DDD per 1000 inhabitants per day</t>
        </is>
      </c>
      <c r="C4" s="579"/>
      <c r="D4" s="579"/>
      <c r="E4" s="579"/>
      <c r="F4" s="579"/>
    </row>
    <row r="5" spans="1:12" x14ac:dyDescent="0.3">
      <c r="A5" s="20" t="inlineStr">
        <is>
          <t>Setting</t>
        </is>
      </c>
      <c r="B5" s="20">
        <f>'A.4 Penicillins'!C4</f>
        <v>2016</v>
      </c>
      <c r="C5" s="20">
        <f>'A.4 Penicillins'!D4</f>
        <v>2017</v>
      </c>
      <c r="D5" s="20">
        <f>'A.4 Penicillins'!E4</f>
        <v>2018</v>
      </c>
      <c r="E5" s="20">
        <f>'A.4 Penicillins'!F4</f>
        <v>2019</v>
      </c>
      <c r="F5" s="20">
        <f>'A.4 Penicillins'!G4</f>
        <v>2020</v>
      </c>
      <c r="H5" s="119" t="inlineStr">
        <is>
          <t>% Change</t>
        </is>
      </c>
      <c r="J5" s="119" t="inlineStr">
        <is>
          <t>Abs Change</t>
        </is>
      </c>
    </row>
    <row r="6" spans="1:12" x14ac:dyDescent="0.3">
      <c r="A6" s="17" t="inlineStr">
        <is>
          <t>General Practice</t>
        </is>
      </c>
      <c r="B6" s="21">
        <f>'[1]A.14 Colistin'!D2</f>
        <v>2.3658414305631759E-2</v>
      </c>
      <c r="C6" s="21">
        <f>'[1]A.14 Colistin'!E2</f>
        <v>2.2449745908271979E-2</v>
      </c>
      <c r="D6" s="21">
        <f>'[1]A.14 Colistin'!F2</f>
        <v>2.0253459349307334E-2</v>
      </c>
      <c r="E6" s="21">
        <f>'[1]A.14 Colistin'!G2</f>
        <v>1.9506841274925968E-2</v>
      </c>
      <c r="F6" s="21">
        <f>'[1]A.14 Colistin'!H2</f>
        <v>2.0219250124445143E-2</v>
      </c>
      <c r="H6" s="33">
        <f>(F6-B6)/B6</f>
        <v>-0.14536748476705563</v>
      </c>
      <c r="J6" s="54">
        <f>F6-B6</f>
        <v>-3.4391641811866158E-3</v>
      </c>
    </row>
    <row r="7" spans="1:12" x14ac:dyDescent="0.3">
      <c r="A7" s="17" t="inlineStr">
        <is>
          <t>Other Community</t>
        </is>
      </c>
      <c r="B7" s="21">
        <f>'[1]A.14 Colistin'!D3</f>
        <v>7.345334417951932E-5</v>
      </c>
      <c r="C7" s="21">
        <f>'[1]A.14 Colistin'!E3</f>
        <v>6.0502648288718319E-5</v>
      </c>
      <c r="D7" s="21">
        <f>'[1]A.14 Colistin'!F3</f>
        <v>3.8975934609553065E-5</v>
      </c>
      <c r="E7" s="21">
        <f>'[1]A.14 Colistin'!G3</f>
        <v>4.2138436822991565E-5</v>
      </c>
      <c r="F7" s="21">
        <f>'[1]A.14 Colistin'!H3</f>
        <v>2.7381130792036856E-5</v>
      </c>
      <c r="H7" s="33">
        <f>(F7-B7)/B7</f>
        <v>-0.6272309845400964</v>
      </c>
      <c r="J7" s="54">
        <f>F7-B7</f>
        <v>-4.6072213387482464E-5</v>
      </c>
    </row>
    <row r="8" spans="1:12" x14ac:dyDescent="0.3">
      <c r="A8" s="17" t="inlineStr">
        <is>
          <t>Hospital Inpatient</t>
        </is>
      </c>
      <c r="B8" s="21">
        <f>'[1]A.14 Colistin'!D4</f>
        <v>2.0044152186713404E-3</v>
      </c>
      <c r="C8" s="21">
        <f>'[1]A.14 Colistin'!E4</f>
        <v>2.0700353649418801E-3</v>
      </c>
      <c r="D8" s="21">
        <f>'[1]A.14 Colistin'!F4</f>
        <v>2.1855543408868527E-3</v>
      </c>
      <c r="E8" s="21">
        <f>'[1]A.14 Colistin'!G4</f>
        <v>2.1252501916979583E-3</v>
      </c>
      <c r="F8" s="21">
        <f>'[1]A.14 Colistin'!H4</f>
        <v>1.6032771356009334E-3</v>
      </c>
      <c r="H8" s="33">
        <f>(F8-B8)/B8</f>
        <v>-0.20012723877456287</v>
      </c>
      <c r="J8" s="54">
        <f>F8-B8</f>
        <v>-4.0113808307040699E-4</v>
      </c>
    </row>
    <row r="9" spans="1:12" x14ac:dyDescent="0.3">
      <c r="A9" s="18" t="inlineStr">
        <is>
          <t>Hospital Outpatient</t>
        </is>
      </c>
      <c r="B9" s="22">
        <f>'[1]A.14 Colistin'!D5</f>
        <v>1.1638385346886437E-2</v>
      </c>
      <c r="C9" s="22">
        <f>'[1]A.14 Colistin'!E5</f>
        <v>1.460001705325098E-2</v>
      </c>
      <c r="D9" s="22">
        <f>'[1]A.14 Colistin'!F5</f>
        <v>1.6604179373860717E-2</v>
      </c>
      <c r="E9" s="22">
        <f>'[1]A.14 Colistin'!G5</f>
        <v>1.7959938547062571E-2</v>
      </c>
      <c r="F9" s="22">
        <f>'[1]A.14 Colistin'!H5</f>
        <v>1.8428922976032158E-2</v>
      </c>
      <c r="H9" s="33">
        <f>(F9-B9)/B9</f>
        <v>0.58346045664851276</v>
      </c>
      <c r="J9" s="54">
        <f>F9-B9</f>
        <v>6.7905376291457209E-3</v>
      </c>
    </row>
    <row r="10" spans="1:12" x14ac:dyDescent="0.3">
      <c r="A10" s="17" t="inlineStr">
        <is>
          <t>Colistin</t>
        </is>
      </c>
      <c r="B10" s="21">
        <f>SUM(B6:B9)</f>
        <v>3.7374668215369056E-2</v>
      </c>
      <c r="C10" s="21">
        <f>SUM(C6:C9)</f>
        <v>3.9180300974753557E-2</v>
      </c>
      <c r="D10" s="21">
        <f>SUM(D6:D9)</f>
        <v>3.9082168998664457E-2</v>
      </c>
      <c r="E10" s="21">
        <f>SUM(E6:E9)</f>
        <v>3.9634168450509488E-2</v>
      </c>
      <c r="F10" s="21">
        <f>SUM(F6:F9)</f>
        <v>4.0278831366870271E-2</v>
      </c>
      <c r="H10" s="33">
        <f>(F10-B10)/B10</f>
        <v>7.7704051705988861E-2</v>
      </c>
    </row>
    <row r="11" spans="1:12" x14ac:dyDescent="0.3">
      <c r="G11" s="435">
        <f>(E10-B10)/B10</f>
        <v>6.0455392463157447E-2</v>
      </c>
      <c r="H11" s="435">
        <f>(F10-E10)/E10</f>
        <v>1.6265332201071979E-2</v>
      </c>
    </row>
    <row r="12" spans="1:12" ht="14.5" x14ac:dyDescent="0.35">
      <c r="L12" s="545" t="inlineStr">
        <is>
          <t>UKHSA colours</t>
        </is>
      </c>
    </row>
  </sheetData>
  <mergeCells count="1">
    <mergeCell ref="B4:F4"/>
  </mergeCells>
  <pageMargins left="0.7" right="0.7" top="0.75" bottom="0.75" header="0.3" footer="0.3"/>
  <pageSetup paperSize="9" orientation="portrait" r:id="rId1"/>
  <drawing r:id="rId2"/>
</worksheet>
</file>

<file path=xl/worksheets/sheet16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1000-000000000000}">
  <sheetPr codeName="Sheet17">
    <tabColor theme="5" tint="0.59999389629810485"/>
  </sheetPr>
  <dimension ref="A1:W45"/>
  <sheetViews>
    <sheetView topLeftCell="K19" workbookViewId="0">
      <selection activeCell="AB29" sqref="AB29"/>
    </sheetView>
  </sheetViews>
  <sheetFormatPr defaultColWidth="9.1796875" defaultRowHeight="14" x14ac:dyDescent="0.3"/>
  <cols>
    <col min="1" max="1" width="21.1796875" style="6" customWidth="1"/>
    <col min="2" max="16384" width="9.1796875" style="6"/>
  </cols>
  <sheetData>
    <row r="1" spans="1:19" ht="15.5" x14ac:dyDescent="0.3">
      <c r="A1" s="3" t="inlineStr">
        <is>
          <t>B1: Antibiotic items in primary care by prescriber group, expressed as items per 1000 inhabitants per day, England, 2016-2020</t>
        </is>
      </c>
    </row>
    <row r="2" spans="1:19" ht="15.5" x14ac:dyDescent="0.3">
      <c r="A2" s="3"/>
    </row>
    <row r="4" spans="1:19" x14ac:dyDescent="0.3">
      <c r="B4" s="579" t="inlineStr">
        <is>
          <t>Items per 1000 inhabitants per day</t>
        </is>
      </c>
      <c r="C4" s="579"/>
      <c r="D4" s="579"/>
      <c r="E4" s="579"/>
      <c r="F4" s="579"/>
      <c r="G4" s="101"/>
    </row>
    <row r="5" spans="1:19" x14ac:dyDescent="0.3">
      <c r="A5" s="20" t="inlineStr">
        <is>
          <t>Setting</t>
        </is>
      </c>
      <c r="B5" s="20">
        <f>'A.4 Penicillins'!C4</f>
        <v>2016</v>
      </c>
      <c r="C5" s="20">
        <f>'A.4 Penicillins'!D4</f>
        <v>2017</v>
      </c>
      <c r="D5" s="20">
        <f>'A.4 Penicillins'!E4</f>
        <v>2018</v>
      </c>
      <c r="E5" s="20">
        <f>'A.4 Penicillins'!F4</f>
        <v>2019</v>
      </c>
      <c r="F5" s="20">
        <f>'A.4 Penicillins'!G4</f>
        <v>2020</v>
      </c>
      <c r="G5" s="75"/>
    </row>
    <row r="6" spans="1:19" x14ac:dyDescent="0.3">
      <c r="A6" s="17" t="inlineStr">
        <is>
          <t>General Practice</t>
        </is>
      </c>
      <c r="B6" s="21">
        <f>'[1]B.1 Primary'!B4</f>
        <v>1.6213473952116004</v>
      </c>
      <c r="C6" s="21">
        <f>'[1]B.1 Primary'!C4</f>
        <v>1.5466914559488316</v>
      </c>
      <c r="D6" s="21">
        <f>'[1]B.1 Primary'!D4</f>
        <v>1.4669281279655024</v>
      </c>
      <c r="E6" s="21">
        <f>'[1]B.1 Primary'!E4</f>
        <v>1.42217932120667</v>
      </c>
      <c r="F6" s="21">
        <f>'[1]B.1 Primary'!F4</f>
        <v>1.2446946642842072</v>
      </c>
      <c r="G6" s="234"/>
      <c r="H6" s="6">
        <f>F6/F9</f>
        <v>0.84208183542395576</v>
      </c>
      <c r="I6" s="92">
        <f>(F6-B6)/B6*100</f>
        <v>-23.230846889431533</v>
      </c>
      <c r="J6" s="33">
        <f>(F6-E6)/E6</f>
        <v>-0.12479766389225323</v>
      </c>
      <c r="K6" s="33">
        <f>F6/F9</f>
        <v>0.84208183542395576</v>
      </c>
    </row>
    <row r="7" spans="1:19" x14ac:dyDescent="0.3">
      <c r="A7" s="17" t="inlineStr">
        <is>
          <t>Other Community</t>
        </is>
      </c>
      <c r="B7" s="21">
        <f>'[1]B.1 Primary'!B5</f>
        <v>0.10081790904435195</v>
      </c>
      <c r="C7" s="21">
        <f>'[1]B.1 Primary'!C5</f>
        <v>0.10304426905845077</v>
      </c>
      <c r="D7" s="21">
        <f>'[1]B.1 Primary'!D5</f>
        <v>0.10759875383564577</v>
      </c>
      <c r="E7" s="21">
        <f>'[1]B.1 Primary'!E5</f>
        <v>0.11094089212522817</v>
      </c>
      <c r="F7" s="21">
        <f>'[1]B.1 Primary'!F5</f>
        <v>8.1756333783239654E-2</v>
      </c>
      <c r="G7" s="234"/>
      <c r="I7" s="92">
        <f>(F7-B7)/B7*100</f>
        <v>-18.906933740042856</v>
      </c>
      <c r="J7" s="33">
        <f>(F7-E7)/E7</f>
        <v>-0.26306403151189278</v>
      </c>
      <c r="K7" s="33">
        <f>F7/F9</f>
        <v>5.5311174366859964E-2</v>
      </c>
    </row>
    <row r="8" spans="1:19" x14ac:dyDescent="0.3">
      <c r="A8" s="18" t="inlineStr">
        <is>
          <t>Dentist</t>
        </is>
      </c>
      <c r="B8" s="22">
        <f>'[1]B.1 Primary'!B3</f>
        <v>0.15802568198705558</v>
      </c>
      <c r="C8" s="22">
        <f>'[1]B.1 Primary'!C3</f>
        <v>0.14645456191828998</v>
      </c>
      <c r="D8" s="22">
        <f>'[1]B.1 Primary'!D3</f>
        <v>0.13595567351330828</v>
      </c>
      <c r="E8" s="22">
        <f>'[1]B.1 Primary'!E3</f>
        <v>0.12896878051105887</v>
      </c>
      <c r="F8" s="22">
        <f>'[1]B.1 Primary'!F3</f>
        <v>0.15166503759974148</v>
      </c>
      <c r="G8" s="235"/>
      <c r="I8" s="92">
        <f>(F8-B8)/B8*100</f>
        <v>-4.0250700438901559</v>
      </c>
      <c r="J8" s="33">
        <f>(F8-E8)/E8</f>
        <v>0.1759825672441436</v>
      </c>
      <c r="K8" s="33">
        <f>F8/F9</f>
        <v>0.10260699020918429</v>
      </c>
    </row>
    <row r="9" spans="1:19" x14ac:dyDescent="0.3">
      <c r="A9" s="17" t="inlineStr">
        <is>
          <t>Primary care</t>
        </is>
      </c>
      <c r="B9" s="21">
        <f>SUM(B6:B8)</f>
        <v>1.880190986243008</v>
      </c>
      <c r="C9" s="21">
        <f>SUM(C6:C8)</f>
        <v>1.7961902869255724</v>
      </c>
      <c r="D9" s="21">
        <f>SUM(D6:D8)</f>
        <v>1.7104825553144565</v>
      </c>
      <c r="E9" s="21">
        <f>SUM(E6:E8)</f>
        <v>1.6620889938429571</v>
      </c>
      <c r="F9" s="21">
        <f>SUM(F6:F8)</f>
        <v>1.4781160356671883</v>
      </c>
      <c r="G9" s="234"/>
      <c r="H9" s="467">
        <f>(E9-B9)/B9</f>
        <v>-0.1159999138363394</v>
      </c>
      <c r="I9" s="92">
        <f>(F9-B9)/B9*100</f>
        <v>-21.384793008674325</v>
      </c>
      <c r="J9" s="33">
        <f>(F9-E9)/E9</f>
        <v>-0.11068779039947814</v>
      </c>
      <c r="K9" s="33"/>
      <c r="M9" s="6" t="inlineStr">
        <is>
          <t>Dentist %</t>
        </is>
      </c>
      <c r="N9" s="33">
        <f>B8/B9</f>
        <v>8.4047675551738504E-2</v>
      </c>
      <c r="O9" s="33">
        <f>C8/C9</f>
        <v>8.1536217506758255E-2</v>
      </c>
      <c r="P9" s="33">
        <f>D8/D9</f>
        <v>7.9483811799714074E-2</v>
      </c>
      <c r="Q9" s="33">
        <f>E8/E9</f>
        <v>7.7594389343056153E-2</v>
      </c>
      <c r="R9" s="33">
        <f>F8/F9</f>
        <v>0.10260699020918429</v>
      </c>
      <c r="S9" s="54">
        <f>F9-B9</f>
        <v>-0.40207495057581966</v>
      </c>
    </row>
    <row r="10" spans="1:19" x14ac:dyDescent="0.3">
      <c r="H10" s="467"/>
      <c r="I10" s="468">
        <f>(F9-E9)/E9*100</f>
        <v>-11.068779039947813</v>
      </c>
      <c r="J10" s="467"/>
    </row>
    <row r="11" spans="1:19" ht="14.5" x14ac:dyDescent="0.35">
      <c r="N11" s="545" t="inlineStr">
        <is>
          <t>UKHSA colours</t>
        </is>
      </c>
    </row>
    <row r="13" spans="1:19" x14ac:dyDescent="0.3">
      <c r="N13" s="119"/>
    </row>
    <row r="28" spans="17:21" x14ac:dyDescent="0.3">
      <c r="Q28" s="37"/>
      <c r="R28" s="37"/>
      <c r="S28" s="37"/>
      <c r="T28" s="37"/>
      <c r="U28" s="37"/>
    </row>
    <row r="29" spans="17:21" x14ac:dyDescent="0.3">
      <c r="Q29" s="37"/>
      <c r="R29" s="37"/>
      <c r="S29" s="37"/>
      <c r="T29" s="37"/>
      <c r="U29" s="37"/>
    </row>
    <row r="30" spans="17:21" x14ac:dyDescent="0.3">
      <c r="Q30" s="37"/>
      <c r="R30" s="37"/>
      <c r="S30" s="37"/>
      <c r="T30" s="37"/>
      <c r="U30" s="37"/>
    </row>
    <row r="35" spans="1:23" x14ac:dyDescent="0.3">
      <c r="A35" s="1"/>
      <c r="B35" s="579" t="inlineStr">
        <is>
          <t xml:space="preserve"> DDD per 1000 inhabitants per day</t>
        </is>
      </c>
      <c r="C35" s="579"/>
      <c r="D35" s="579"/>
      <c r="E35" s="579"/>
      <c r="F35" s="579"/>
      <c r="I35" s="601" t="inlineStr">
        <is>
          <t>Items per 1000 inhabitants per day</t>
        </is>
      </c>
      <c r="J35" s="601"/>
      <c r="K35" s="601"/>
      <c r="L35" s="601"/>
      <c r="M35" s="601"/>
    </row>
    <row r="36" spans="1:23" x14ac:dyDescent="0.3">
      <c r="A36" s="4" t="inlineStr">
        <is>
          <t>Setting</t>
        </is>
      </c>
      <c r="B36" s="5">
        <v>2016</v>
      </c>
      <c r="C36" s="5">
        <v>2017</v>
      </c>
      <c r="D36" s="5">
        <v>2018</v>
      </c>
      <c r="E36" s="5">
        <v>2019</v>
      </c>
      <c r="F36" s="5">
        <v>2020</v>
      </c>
      <c r="H36" s="5" t="inlineStr">
        <is>
          <t>Setting</t>
        </is>
      </c>
      <c r="I36" s="5">
        <v>2016</v>
      </c>
      <c r="J36" s="5">
        <v>2017</v>
      </c>
      <c r="K36" s="5">
        <v>2018</v>
      </c>
      <c r="L36" s="5">
        <v>2019</v>
      </c>
      <c r="M36" s="5">
        <v>2020</v>
      </c>
    </row>
    <row r="37" spans="1:23" x14ac:dyDescent="0.3">
      <c r="A37" s="1" t="inlineStr">
        <is>
          <t>General Practice</t>
        </is>
      </c>
      <c r="B37" s="37">
        <f>'[1]B.1 DDDs'!B4</f>
        <v>14.342446275057128</v>
      </c>
      <c r="C37" s="37">
        <f>'[1]B.1 DDDs'!C4</f>
        <v>13.857847046815227</v>
      </c>
      <c r="D37" s="37">
        <f>'[1]B.1 DDDs'!D4</f>
        <v>13.2076712061899</v>
      </c>
      <c r="E37" s="37">
        <f>'[1]B.1 DDDs'!E4</f>
        <v>12.854910846726343</v>
      </c>
      <c r="F37" s="37">
        <f>'[1]B.1 DDDs'!F4</f>
        <v>11.650166696272041</v>
      </c>
      <c r="H37" s="1" t="inlineStr">
        <is>
          <t>General Practice</t>
        </is>
      </c>
      <c r="I37" s="21">
        <f>'[1]B.1 Primary'!B4</f>
        <v>1.6213473952116004</v>
      </c>
      <c r="J37" s="21">
        <f>'[1]B.1 Primary'!C4</f>
        <v>1.5466914559488316</v>
      </c>
      <c r="K37" s="21">
        <f>'[1]B.1 Primary'!D4</f>
        <v>1.4669281279655024</v>
      </c>
      <c r="L37" s="21">
        <f>'[1]B.1 Primary'!E4</f>
        <v>1.42217932120667</v>
      </c>
      <c r="M37" s="21">
        <f>'[1]B.1 Primary'!F4</f>
        <v>1.2446946642842072</v>
      </c>
    </row>
    <row r="38" spans="1:23" x14ac:dyDescent="0.3">
      <c r="A38" s="1" t="inlineStr">
        <is>
          <t>Other Community</t>
        </is>
      </c>
      <c r="B38" s="37">
        <f>'[1]B.1 DDDs'!B5</f>
        <v>0.64659310218146171</v>
      </c>
      <c r="C38" s="37">
        <f>'[1]B.1 DDDs'!C5</f>
        <v>0.67788418956761642</v>
      </c>
      <c r="D38" s="37">
        <f>'[1]B.1 DDDs'!D5</f>
        <v>0.7190253890545395</v>
      </c>
      <c r="E38" s="37">
        <f>'[1]B.1 DDDs'!E5</f>
        <v>0.75145180763652952</v>
      </c>
      <c r="F38" s="37">
        <f>'[1]B.1 DDDs'!F5</f>
        <v>0.56835206578908215</v>
      </c>
      <c r="H38" s="1" t="inlineStr">
        <is>
          <t>Other Community</t>
        </is>
      </c>
      <c r="I38" s="21">
        <f>'[1]B.1 Primary'!B5</f>
        <v>0.10081790904435195</v>
      </c>
      <c r="J38" s="21">
        <f>'[1]B.1 Primary'!C5</f>
        <v>0.10304426905845077</v>
      </c>
      <c r="K38" s="21">
        <f>'[1]B.1 Primary'!D5</f>
        <v>0.10759875383564577</v>
      </c>
      <c r="L38" s="21">
        <f>'[1]B.1 Primary'!E5</f>
        <v>0.11094089212522817</v>
      </c>
      <c r="M38" s="21">
        <f>'[1]B.1 Primary'!F5</f>
        <v>8.1756333783239654E-2</v>
      </c>
    </row>
    <row r="39" spans="1:23" x14ac:dyDescent="0.3">
      <c r="A39" s="2" t="inlineStr">
        <is>
          <t>Dentist</t>
        </is>
      </c>
      <c r="B39" s="331">
        <f>'[1]B.1 DDDs'!B3</f>
        <v>0.72102801522123627</v>
      </c>
      <c r="C39" s="331">
        <f>'[1]B.1 DDDs'!C3</f>
        <v>0.68256227769597899</v>
      </c>
      <c r="D39" s="331">
        <f>'[1]B.1 DDDs'!D3</f>
        <v>0.64004441468568984</v>
      </c>
      <c r="E39" s="331">
        <f>'[1]B.1 DDDs'!E3</f>
        <v>0.61099022151756799</v>
      </c>
      <c r="F39" s="331">
        <f>'[1]B.1 DDDs'!F3</f>
        <v>0.74589658880722709</v>
      </c>
      <c r="H39" s="2" t="inlineStr">
        <is>
          <t>Dentist</t>
        </is>
      </c>
      <c r="I39" s="22">
        <f>'[1]B.1 Primary'!B3</f>
        <v>0.15802568198705558</v>
      </c>
      <c r="J39" s="22">
        <f>'[1]B.1 Primary'!C3</f>
        <v>0.14645456191828998</v>
      </c>
      <c r="K39" s="22">
        <f>'[1]B.1 Primary'!D3</f>
        <v>0.13595567351330828</v>
      </c>
      <c r="L39" s="22">
        <f>'[1]B.1 Primary'!E3</f>
        <v>0.12896878051105887</v>
      </c>
      <c r="M39" s="22">
        <f>'[1]B.1 Primary'!F3</f>
        <v>0.15166503759974148</v>
      </c>
      <c r="N39" s="467">
        <f>(M39-L39)/L39</f>
        <v>0.1759825672441436</v>
      </c>
    </row>
    <row r="40" spans="1:23" x14ac:dyDescent="0.3">
      <c r="A40" s="1"/>
      <c r="B40" s="37">
        <f>SUM(B37:B39)</f>
        <v>15.710067392459827</v>
      </c>
      <c r="C40" s="37">
        <f>SUM(C37:C39)</f>
        <v>15.218293514078823</v>
      </c>
      <c r="D40" s="37">
        <f>SUM(D37:D39)</f>
        <v>14.56674100993013</v>
      </c>
      <c r="E40" s="37">
        <f>SUM(E37:E39)</f>
        <v>14.21735287588044</v>
      </c>
      <c r="F40" s="37">
        <f>SUM(F37:F39)</f>
        <v>12.96441535086835</v>
      </c>
      <c r="G40" s="189">
        <f>(F40-B40)/B40</f>
        <v>-0.17477022682342372</v>
      </c>
      <c r="H40" s="1"/>
      <c r="I40" s="21">
        <f>SUM(I37:I39)</f>
        <v>1.880190986243008</v>
      </c>
      <c r="J40" s="21">
        <f>SUM(J37:J39)</f>
        <v>1.7961902869255724</v>
      </c>
      <c r="K40" s="21">
        <f>SUM(K37:K39)</f>
        <v>1.7104825553144565</v>
      </c>
      <c r="L40" s="21">
        <f>SUM(L37:L39)</f>
        <v>1.6620889938429571</v>
      </c>
      <c r="M40" s="21">
        <f>SUM(M37:M39)</f>
        <v>1.4781160356671883</v>
      </c>
      <c r="N40" s="189">
        <f>(M40-I40)/I40</f>
        <v>-0.21384793008674327</v>
      </c>
    </row>
    <row r="41" spans="1:23" x14ac:dyDescent="0.3">
      <c r="F41" s="6" t="inlineStr">
        <is>
          <t>GP</t>
        </is>
      </c>
      <c r="G41" s="6">
        <f>F37/F40*100</f>
        <v>89.862646181663095</v>
      </c>
      <c r="M41" s="6" t="inlineStr">
        <is>
          <t>GP</t>
        </is>
      </c>
      <c r="N41" s="6">
        <f>M37/M40*100</f>
        <v>84.208183542395574</v>
      </c>
    </row>
    <row r="42" spans="1:23" x14ac:dyDescent="0.3">
      <c r="A42" s="12" t="inlineStr">
        <is>
          <t>DDD per Item (per 1000 inhabitants per day)</t>
        </is>
      </c>
      <c r="B42" s="152">
        <f t="shared" ref="B42:F44" si="0">B37/I37</f>
        <v>8.8460044512455092</v>
      </c>
      <c r="C42" s="152">
        <f t="shared" si="0"/>
        <v>8.9596712993503971</v>
      </c>
      <c r="D42" s="152">
        <f t="shared" si="0"/>
        <v>9.0036252999714126</v>
      </c>
      <c r="E42" s="152">
        <f t="shared" si="0"/>
        <v>9.0388818449556663</v>
      </c>
      <c r="F42" s="152">
        <f>F37/M37</f>
        <v>9.3598591128947763</v>
      </c>
      <c r="M42" s="6" t="inlineStr">
        <is>
          <t>Dentist</t>
        </is>
      </c>
      <c r="N42" s="6">
        <f>M39/M40*100</f>
        <v>10.260699020918429</v>
      </c>
    </row>
    <row r="43" spans="1:23" x14ac:dyDescent="0.3">
      <c r="B43" s="152">
        <f t="shared" si="0"/>
        <v>6.4134746327362491</v>
      </c>
      <c r="C43" s="152">
        <f t="shared" si="0"/>
        <v>6.5785724500902987</v>
      </c>
      <c r="D43" s="152">
        <f t="shared" si="0"/>
        <v>6.6824694842919063</v>
      </c>
      <c r="E43" s="152">
        <f t="shared" si="0"/>
        <v>6.7734429860930234</v>
      </c>
      <c r="F43" s="152">
        <f t="shared" si="0"/>
        <v>6.9517802412220737</v>
      </c>
      <c r="M43" s="6" t="inlineStr">
        <is>
          <t xml:space="preserve">Other Community </t>
        </is>
      </c>
      <c r="N43" s="6">
        <f>M38/M40*100</f>
        <v>5.5311174366859968</v>
      </c>
    </row>
    <row r="44" spans="1:23" ht="14.5" x14ac:dyDescent="0.35">
      <c r="B44" s="152">
        <f t="shared" si="0"/>
        <v>4.5627268058890458</v>
      </c>
      <c r="C44" s="152">
        <f t="shared" si="0"/>
        <v>4.6605736875358961</v>
      </c>
      <c r="D44" s="152">
        <f t="shared" si="0"/>
        <v>4.7077433265264785</v>
      </c>
      <c r="E44" s="152">
        <f t="shared" si="0"/>
        <v>4.7375048371894666</v>
      </c>
      <c r="F44" s="152">
        <f t="shared" si="0"/>
        <v>4.9180523119357238</v>
      </c>
      <c r="W44" s="545" t="inlineStr">
        <is>
          <t>UKHSA colours</t>
        </is>
      </c>
    </row>
    <row r="45" spans="1:23" x14ac:dyDescent="0.3">
      <c r="B45" s="152">
        <f>SUM(B42:B44)</f>
        <v>19.822205889870805</v>
      </c>
      <c r="C45" s="152">
        <f>SUM(C42:C44)</f>
        <v>20.19881743697659</v>
      </c>
      <c r="D45" s="152">
        <f>SUM(D42:D44)</f>
        <v>20.393838110789797</v>
      </c>
      <c r="E45" s="152">
        <f>SUM(E42:E44)</f>
        <v>20.549829668238157</v>
      </c>
      <c r="F45" s="152">
        <f>SUM(F42:F44)</f>
        <v>21.229691666052574</v>
      </c>
      <c r="G45" s="33"/>
      <c r="I45" s="92">
        <f>B40/I40</f>
        <v>8.3555699965627621</v>
      </c>
      <c r="J45" s="92">
        <f>C40/J40</f>
        <v>8.4725396996367426</v>
      </c>
      <c r="K45" s="92">
        <f>D40/K40</f>
        <v>8.5161587674024357</v>
      </c>
      <c r="L45" s="92">
        <f>E40/L40</f>
        <v>8.5539059151147772</v>
      </c>
      <c r="M45" s="92">
        <f>F40/M40</f>
        <v>8.7709050155974424</v>
      </c>
      <c r="N45" s="33">
        <f>(M45-I45)/I45</f>
        <v>4.9707562644503843E-2</v>
      </c>
    </row>
  </sheetData>
  <mergeCells count="3">
    <mergeCell ref="B4:F4"/>
    <mergeCell ref="B35:F35"/>
    <mergeCell ref="I35:M35"/>
  </mergeCells>
  <pageMargins left="0.7" right="0.7" top="0.75" bottom="0.75" header="0.3" footer="0.3"/>
  <pageSetup paperSize="9" orientation="portrait" r:id="rId1"/>
  <drawing r:id="rId2"/>
</worksheet>
</file>

<file path=xl/worksheets/sheet17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1100-000000000000}">
  <sheetPr codeName="Sheet18">
    <tabColor theme="5" tint="0.59999389629810485"/>
  </sheetPr>
  <dimension ref="A1:U77"/>
  <sheetViews>
    <sheetView tabSelected="1" topLeftCell="A70" workbookViewId="0">
      <selection activeCell="H77" sqref="A65:H77"/>
    </sheetView>
  </sheetViews>
  <sheetFormatPr defaultColWidth="9.1796875" defaultRowHeight="14" x14ac:dyDescent="0.3"/>
  <cols>
    <col min="1" max="1" width="28.26953125" style="6" customWidth="1"/>
    <col min="2" max="6" width="9.1796875" style="6"/>
    <col min="7" max="7" width="15.1796875" style="6" customWidth="1"/>
    <col min="8" max="8" width="10" style="6" customWidth="1"/>
    <col min="9" max="9" width="9.1796875" style="6"/>
    <col min="10" max="10" width="7.1796875" style="6" bestFit="1" customWidth="1"/>
    <col min="11" max="11" width="8.81640625" style="6" bestFit="1" customWidth="1"/>
    <col min="12" max="13" width="5.7265625" style="6" bestFit="1" customWidth="1"/>
    <col min="14" max="16384" width="9.1796875" style="6"/>
  </cols>
  <sheetData>
    <row r="1" spans="1:21" ht="15.5" x14ac:dyDescent="0.3">
      <c r="A1" s="3" t="inlineStr">
        <is>
          <t>B2: Antibiotic items prescribed by GP, expressed as items per 1000 inhabitants per day, England, 2016-2020</t>
        </is>
      </c>
    </row>
    <row r="2" spans="1:21" x14ac:dyDescent="0.3">
      <c r="A2" s="9"/>
      <c r="B2" s="9"/>
      <c r="C2" s="9"/>
      <c r="D2" s="9"/>
      <c r="E2" s="9"/>
      <c r="F2" s="9"/>
    </row>
    <row r="3" spans="1:21" x14ac:dyDescent="0.3">
      <c r="A3" s="9"/>
      <c r="B3" s="9"/>
      <c r="C3" s="9"/>
      <c r="D3" s="9"/>
      <c r="E3" s="9"/>
      <c r="F3" s="9"/>
    </row>
    <row r="4" spans="1:21" x14ac:dyDescent="0.3">
      <c r="A4" s="9"/>
      <c r="B4" s="579" t="inlineStr">
        <is>
          <t>Items per 1000 inhabitants per day</t>
        </is>
      </c>
      <c r="C4" s="579"/>
      <c r="D4" s="579"/>
      <c r="E4" s="579"/>
      <c r="F4" s="579"/>
    </row>
    <row r="5" spans="1:21" ht="34.5" customHeight="1" x14ac:dyDescent="0.3">
      <c r="A5" s="5" t="inlineStr">
        <is>
          <t>Antibiotic Group</t>
        </is>
      </c>
      <c r="B5" s="5">
        <f>'A.4 Penicillins'!C4</f>
        <v>2016</v>
      </c>
      <c r="C5" s="5">
        <f>'A.4 Penicillins'!D4</f>
        <v>2017</v>
      </c>
      <c r="D5" s="5">
        <f>'A.4 Penicillins'!E4</f>
        <v>2018</v>
      </c>
      <c r="E5" s="5">
        <f>'A.4 Penicillins'!F4</f>
        <v>2019</v>
      </c>
      <c r="F5" s="5">
        <f>'A.4 Penicillins'!G4</f>
        <v>2020</v>
      </c>
      <c r="H5" s="151" t="inlineStr">
        <is>
          <t>% change (5 Years)</t>
        </is>
      </c>
      <c r="I5" s="6" t="inlineStr">
        <is>
          <t>%</t>
        </is>
      </c>
      <c r="L5" s="6">
        <v>2018</v>
      </c>
      <c r="M5" s="6">
        <v>2019</v>
      </c>
      <c r="O5" s="447" t="inlineStr">
        <is>
          <t>4 yrs</t>
        </is>
      </c>
      <c r="P5" s="447" t="inlineStr">
        <is>
          <t>2 yrs</t>
        </is>
      </c>
    </row>
    <row r="6" spans="1:21" x14ac:dyDescent="0.3">
      <c r="A6" s="25" t="inlineStr">
        <is>
          <t>Penicillins (excluding inhibitors)</t>
        </is>
      </c>
      <c r="B6" s="16">
        <f>'[1]B.2 GP'!B2</f>
        <v>0.73191993724380211</v>
      </c>
      <c r="C6" s="16">
        <f>'[1]B.2 GP'!C2</f>
        <v>0.68739503835147886</v>
      </c>
      <c r="D6" s="16">
        <f>'[1]B.2 GP'!D2</f>
        <v>0.64865043436861924</v>
      </c>
      <c r="E6" s="16">
        <f>'[1]B.2 GP'!E2</f>
        <v>0.62276291481927615</v>
      </c>
      <c r="F6" s="16">
        <f>'[1]B.2 GP'!F2</f>
        <v>0.48673983156449907</v>
      </c>
      <c r="H6" s="33">
        <f>(F6-B6)/B6</f>
        <v>-0.33498213835051427</v>
      </c>
      <c r="I6" s="33">
        <f>F6/F20</f>
        <v>0.39107057703275844</v>
      </c>
      <c r="L6" s="54"/>
      <c r="M6" s="54"/>
      <c r="N6" s="33"/>
      <c r="O6" s="435">
        <f t="shared" ref="O6:O20" si="0">(E6-B6)/B6</f>
        <v>-0.14913792734705328</v>
      </c>
      <c r="P6" s="435">
        <f t="shared" ref="P6:P20" si="1">(F6-E6)/E6</f>
        <v>-0.21841872728444428</v>
      </c>
      <c r="S6" s="54">
        <f>E6+E7</f>
        <v>0.67920571741814229</v>
      </c>
      <c r="T6" s="54">
        <f>F6+F7</f>
        <v>0.54200177468446498</v>
      </c>
      <c r="U6" s="467">
        <f>(T6-S6)/S6</f>
        <v>-0.20200646021536633</v>
      </c>
    </row>
    <row r="7" spans="1:21" x14ac:dyDescent="0.3">
      <c r="A7" s="1" t="inlineStr">
        <is>
          <t>Penicillins (inhibitor combinations only)</t>
        </is>
      </c>
      <c r="B7" s="16">
        <f>'[1]B.2 GP'!B3</f>
        <v>7.1200034750347641E-2</v>
      </c>
      <c r="C7" s="16">
        <f>'[1]B.2 GP'!C3</f>
        <v>6.5848398709057676E-2</v>
      </c>
      <c r="D7" s="16">
        <f>'[1]B.2 GP'!D3</f>
        <v>6.1198941109068983E-2</v>
      </c>
      <c r="E7" s="16">
        <f>'[1]B.2 GP'!E3</f>
        <v>5.6442802598866137E-2</v>
      </c>
      <c r="F7" s="16">
        <f>'[1]B.2 GP'!F3</f>
        <v>5.5261943119965906E-2</v>
      </c>
      <c r="H7" s="33">
        <f t="shared" ref="H7:H13" si="2">(F7-B7)/B7</f>
        <v>-0.22384949229682666</v>
      </c>
      <c r="I7" s="33">
        <f>F7/$F$20</f>
        <v>4.4400146818501691E-2</v>
      </c>
      <c r="J7" s="33">
        <f>((F6+F7)-(B6+B7))/(B6+B7)</f>
        <v>-0.32512975198627841</v>
      </c>
      <c r="L7" s="54"/>
      <c r="M7" s="54"/>
      <c r="N7" s="33"/>
      <c r="O7" s="435">
        <f t="shared" si="0"/>
        <v>-0.20726439535072627</v>
      </c>
      <c r="P7" s="435">
        <f t="shared" si="1"/>
        <v>-2.0921347355702589E-2</v>
      </c>
      <c r="Q7" s="435">
        <f>((F6+F7)-(E6+E7))/(E6+E7)</f>
        <v>-0.20200646021536633</v>
      </c>
    </row>
    <row r="8" spans="1:21" x14ac:dyDescent="0.3">
      <c r="A8" s="1" t="inlineStr">
        <is>
          <t>First and second-generations cephalosporins</t>
        </is>
      </c>
      <c r="B8" s="16">
        <f>'[1]B.2 GP'!B4</f>
        <v>4.2859241516424618E-2</v>
      </c>
      <c r="C8" s="16">
        <f>'[1]B.2 GP'!C4</f>
        <v>3.9966435040412307E-2</v>
      </c>
      <c r="D8" s="16">
        <f>'[1]B.2 GP'!D4</f>
        <v>3.693501886687045E-2</v>
      </c>
      <c r="E8" s="16">
        <f>'[1]B.2 GP'!E4</f>
        <v>3.5343724268386723E-2</v>
      </c>
      <c r="F8" s="16">
        <f>'[1]B.2 GP'!F4</f>
        <v>3.6914223706112637E-2</v>
      </c>
      <c r="H8" s="33">
        <f t="shared" si="2"/>
        <v>-0.1387102897757469</v>
      </c>
      <c r="I8" s="33">
        <f>F8/$F$20</f>
        <v>2.9658692034849096E-2</v>
      </c>
      <c r="L8" s="54"/>
      <c r="M8" s="54"/>
      <c r="N8" s="33"/>
      <c r="O8" s="435">
        <f t="shared" si="0"/>
        <v>-0.17535348228590983</v>
      </c>
      <c r="P8" s="445">
        <f t="shared" si="1"/>
        <v>4.4435029704287587E-2</v>
      </c>
      <c r="Q8" s="435"/>
    </row>
    <row r="9" spans="1:21" x14ac:dyDescent="0.3">
      <c r="A9" s="1" t="inlineStr">
        <is>
          <t>Third, fourth and fifth-generations cephalosporins</t>
        </is>
      </c>
      <c r="B9" s="16">
        <f>'[1]B.2 GP'!B5</f>
        <v>2.2713017703779315E-4</v>
      </c>
      <c r="C9" s="16">
        <f>'[1]B.2 GP'!C5</f>
        <v>1.7779968381859135E-4</v>
      </c>
      <c r="D9" s="16">
        <f>'[1]B.2 GP'!D5</f>
        <v>1.4125243842499913E-4</v>
      </c>
      <c r="E9" s="16">
        <f>'[1]B.2 GP'!E5</f>
        <v>1.2121322603775297E-4</v>
      </c>
      <c r="F9" s="16">
        <f>'[1]B.2 GP'!F5</f>
        <v>1.1324168587023564E-4</v>
      </c>
      <c r="H9" s="33">
        <f t="shared" si="2"/>
        <v>-0.50142386473201717</v>
      </c>
      <c r="I9" s="33">
        <f>F9/$F$20</f>
        <v>9.0983906731222677E-5</v>
      </c>
      <c r="J9" s="33">
        <f>((F8+F9)-(B8+B9))/(B8+B9)</f>
        <v>-0.14062233748957956</v>
      </c>
      <c r="L9" s="54"/>
      <c r="M9" s="54"/>
      <c r="N9" s="33"/>
      <c r="O9" s="435">
        <f t="shared" si="0"/>
        <v>-0.466327074549923</v>
      </c>
      <c r="P9" s="435">
        <f t="shared" si="1"/>
        <v>-6.576460695002477E-2</v>
      </c>
      <c r="Q9" s="435">
        <f>((F8+F9)-(E8+E9))/(E8+E9)</f>
        <v>4.405838577338661E-2</v>
      </c>
    </row>
    <row r="10" spans="1:21" x14ac:dyDescent="0.3">
      <c r="A10" s="1" t="inlineStr">
        <is>
          <t>Carabapenems</t>
        </is>
      </c>
      <c r="B10" s="16">
        <f>'[1]B.2 GP'!B6</f>
        <v>3.3437921246104452E-5</v>
      </c>
      <c r="C10" s="16">
        <f>'[1]B.2 GP'!C6</f>
        <v>2.5006157102325233E-5</v>
      </c>
      <c r="D10" s="16">
        <f>'[1]B.2 GP'!D6</f>
        <v>1.770546487023239E-5</v>
      </c>
      <c r="E10" s="16">
        <f>'[1]B.2 GP'!E6</f>
        <v>1.3327617921277124E-5</v>
      </c>
      <c r="F10" s="16">
        <f>'[1]B.2 GP'!F6</f>
        <v>1.5879979990529591E-5</v>
      </c>
      <c r="H10" s="33">
        <f t="shared" si="2"/>
        <v>-0.5250906934778542</v>
      </c>
      <c r="I10" s="33">
        <f>F10/$F$20</f>
        <v>1.2758752284981505E-5</v>
      </c>
      <c r="L10" s="54"/>
      <c r="M10" s="54"/>
      <c r="N10" s="33"/>
      <c r="O10" s="435">
        <f t="shared" si="0"/>
        <v>-0.60142205542069083</v>
      </c>
      <c r="P10" s="445">
        <f t="shared" si="1"/>
        <v>0.19150924676327202</v>
      </c>
    </row>
    <row r="11" spans="1:21" x14ac:dyDescent="0.3">
      <c r="A11" s="1" t="inlineStr">
        <is>
          <t>Tetracyclines</t>
        </is>
      </c>
      <c r="B11" s="16">
        <f>'[1]B.2 GP'!B7</f>
        <v>0.21194767637200584</v>
      </c>
      <c r="C11" s="16">
        <f>'[1]B.2 GP'!C7</f>
        <v>0.21021770429322828</v>
      </c>
      <c r="D11" s="16">
        <f>'[1]B.2 GP'!D7</f>
        <v>0.20494521249747777</v>
      </c>
      <c r="E11" s="16">
        <f>'[1]B.2 GP'!E7</f>
        <v>0.21186948454675303</v>
      </c>
      <c r="F11" s="16">
        <f>'[1]B.2 GP'!F7</f>
        <v>0.19505907058471195</v>
      </c>
      <c r="H11" s="33">
        <f t="shared" si="2"/>
        <v>-7.9682901348026067E-2</v>
      </c>
      <c r="I11" s="33">
        <f t="shared" ref="I11:I19" si="3">F11/$F$20</f>
        <v>0.15671999360284236</v>
      </c>
      <c r="K11" s="236" t="inlineStr">
        <is>
          <t>J01XE01</t>
        </is>
      </c>
      <c r="L11" s="237">
        <v>0.18113520281939999</v>
      </c>
      <c r="M11" s="237">
        <v>0.18858653965899999</v>
      </c>
      <c r="N11" s="33">
        <f>(M11-L11)/L11</f>
        <v>4.113687855048985E-2</v>
      </c>
      <c r="O11" s="435">
        <f t="shared" si="0"/>
        <v>-3.6892041748820689E-4</v>
      </c>
      <c r="P11" s="435">
        <f t="shared" si="1"/>
        <v>-7.9343252276292506E-2</v>
      </c>
    </row>
    <row r="12" spans="1:21" x14ac:dyDescent="0.3">
      <c r="A12" s="1" t="inlineStr">
        <is>
          <t>Macrolides, Lincosamides and Streptogramins</t>
        </is>
      </c>
      <c r="B12" s="16">
        <f>'[1]B.2 GP'!B8</f>
        <v>0.20265129031623985</v>
      </c>
      <c r="C12" s="16">
        <f>'[1]B.2 GP'!C8</f>
        <v>0.19028784614046401</v>
      </c>
      <c r="D12" s="16">
        <f>'[1]B.2 GP'!D8</f>
        <v>0.17393061658844999</v>
      </c>
      <c r="E12" s="16">
        <f>'[1]B.2 GP'!E8</f>
        <v>0.16505097277749314</v>
      </c>
      <c r="F12" s="16">
        <f>'[1]B.2 GP'!F8</f>
        <v>0.14091560177079288</v>
      </c>
      <c r="H12" s="33">
        <f t="shared" si="2"/>
        <v>-0.30463999735263303</v>
      </c>
      <c r="I12" s="33">
        <f t="shared" si="3"/>
        <v>0.11321848372320825</v>
      </c>
      <c r="L12" s="54"/>
      <c r="M12" s="54"/>
      <c r="N12" s="33"/>
      <c r="O12" s="435">
        <f t="shared" si="0"/>
        <v>-0.18554195968883763</v>
      </c>
      <c r="P12" s="435">
        <f t="shared" si="1"/>
        <v>-0.14622980162157179</v>
      </c>
    </row>
    <row r="13" spans="1:21" x14ac:dyDescent="0.3">
      <c r="A13" s="103" t="inlineStr">
        <is>
          <t>Sulfonamides and Trimethoprim</t>
        </is>
      </c>
      <c r="B13" s="16">
        <f>'[1]B.2 GP'!B9</f>
        <v>0.16950782181861257</v>
      </c>
      <c r="C13" s="16">
        <f>'[1]B.2 GP'!C9</f>
        <v>0.13350378650627093</v>
      </c>
      <c r="D13" s="16">
        <f>'[1]B.2 GP'!D9</f>
        <v>9.6917907622810162E-2</v>
      </c>
      <c r="E13" s="16">
        <f>'[1]B.2 GP'!E9</f>
        <v>8.3684697141507058E-2</v>
      </c>
      <c r="F13" s="16">
        <f>'[1]B.2 GP'!F9</f>
        <v>8.0755943360166782E-2</v>
      </c>
      <c r="H13" s="33">
        <f t="shared" si="2"/>
        <v>-0.52358574080090337</v>
      </c>
      <c r="I13" s="33">
        <f t="shared" si="3"/>
        <v>6.4883272994477076E-2</v>
      </c>
      <c r="K13" s="6" t="inlineStr">
        <is>
          <t>J01XX05</t>
        </is>
      </c>
      <c r="L13" s="54">
        <v>3.5596285849999998E-3</v>
      </c>
      <c r="M13" s="54">
        <v>4.0432754557000001E-3</v>
      </c>
      <c r="N13" s="33">
        <f>(M13-L13)/L13</f>
        <v>0.13587003788486554</v>
      </c>
      <c r="O13" s="435">
        <f t="shared" si="0"/>
        <v>-0.50630775474740852</v>
      </c>
      <c r="P13" s="435">
        <f t="shared" si="1"/>
        <v>-3.4997483188448246E-2</v>
      </c>
    </row>
    <row r="14" spans="1:21" x14ac:dyDescent="0.3">
      <c r="A14" s="298" t="inlineStr">
        <is>
          <t>Quinolone antibacterials</t>
        </is>
      </c>
      <c r="B14" s="16">
        <f>'[1]B.2 GP'!B10</f>
        <v>3.0649347408953531E-2</v>
      </c>
      <c r="C14" s="16">
        <f>'[1]B.2 GP'!C10</f>
        <v>3.0130253416619013E-2</v>
      </c>
      <c r="D14" s="16">
        <f>'[1]B.2 GP'!D10</f>
        <v>2.9572284413234229E-2</v>
      </c>
      <c r="E14" s="16">
        <f>'[1]B.2 GP'!E10</f>
        <v>2.5491063765343824E-2</v>
      </c>
      <c r="F14" s="16">
        <f>'[1]B.2 GP'!F10</f>
        <v>2.3904985911155308E-2</v>
      </c>
      <c r="H14" s="33">
        <f t="shared" ref="H14:H20" si="4">(F14-B14)/B14</f>
        <v>-0.22004910603179784</v>
      </c>
      <c r="I14" s="33">
        <f t="shared" si="3"/>
        <v>1.9206434378273539E-2</v>
      </c>
      <c r="L14" s="54"/>
      <c r="M14" s="54"/>
      <c r="N14" s="33"/>
      <c r="O14" s="435">
        <f t="shared" si="0"/>
        <v>-0.16829995023329039</v>
      </c>
      <c r="P14" s="435">
        <f t="shared" si="1"/>
        <v>-6.2220936277475263E-2</v>
      </c>
    </row>
    <row r="15" spans="1:21" x14ac:dyDescent="0.3">
      <c r="A15" s="103" t="inlineStr">
        <is>
          <t>Anti-Clostridioides difficile agents</t>
        </is>
      </c>
      <c r="B15" s="16">
        <f>'[1]B.2 GP'!B11</f>
        <v>2.0023122728218823E-4</v>
      </c>
      <c r="C15" s="16">
        <f>'[1]B.2 GP'!C11</f>
        <v>2.0103375057445305E-4</v>
      </c>
      <c r="D15" s="16">
        <f>'[1]B.2 GP'!D11</f>
        <v>2.1173192817514064E-4</v>
      </c>
      <c r="E15" s="16">
        <f>'[1]B.2 GP'!E11</f>
        <v>1.9884416917648196E-4</v>
      </c>
      <c r="F15" s="16">
        <f>'[1]B.2 GP'!F11</f>
        <v>2.6124503580504665E-4</v>
      </c>
      <c r="H15" s="33">
        <f t="shared" si="4"/>
        <v>0.30471674848634345</v>
      </c>
      <c r="I15" s="33">
        <f t="shared" si="3"/>
        <v>2.0989703384421924E-4</v>
      </c>
      <c r="L15" s="54"/>
      <c r="M15" s="54"/>
      <c r="N15" s="33"/>
      <c r="O15" s="435">
        <f t="shared" si="0"/>
        <v>-6.9272816459915931E-3</v>
      </c>
      <c r="P15" s="445">
        <f t="shared" si="1"/>
        <v>0.31381793535611041</v>
      </c>
    </row>
    <row r="16" spans="1:21" x14ac:dyDescent="0.3">
      <c r="A16" s="103" t="inlineStr">
        <is>
          <t>Oral Metronidazole</t>
        </is>
      </c>
      <c r="B16" s="16">
        <f>'[1]B.2 GP'!B12</f>
        <v>3.1537062081710587E-2</v>
      </c>
      <c r="C16" s="16">
        <f>'[1]B.2 GP'!C12</f>
        <v>2.9493629894936646E-2</v>
      </c>
      <c r="D16" s="16">
        <f>'[1]B.2 GP'!D12</f>
        <v>2.7396908869150138E-2</v>
      </c>
      <c r="E16" s="16">
        <f>'[1]B.2 GP'!E12</f>
        <v>2.6385084286118854E-2</v>
      </c>
      <c r="F16" s="16">
        <f>'[1]B.2 GP'!F12</f>
        <v>2.4949723926468437E-2</v>
      </c>
      <c r="H16" s="33">
        <f t="shared" si="4"/>
        <v>-0.20887608801906668</v>
      </c>
      <c r="I16" s="33">
        <f t="shared" si="3"/>
        <v>2.0045827976252432E-2</v>
      </c>
      <c r="L16" s="54"/>
      <c r="M16" s="54"/>
      <c r="N16" s="33"/>
      <c r="O16" s="435">
        <f t="shared" si="0"/>
        <v>-0.16336264241238693</v>
      </c>
      <c r="P16" s="435">
        <f t="shared" si="1"/>
        <v>-5.4400446255370036E-2</v>
      </c>
    </row>
    <row r="17" spans="1:16" x14ac:dyDescent="0.3">
      <c r="A17" s="103" t="inlineStr">
        <is>
          <t>Other antibacterials</t>
        </is>
      </c>
      <c r="B17" s="16">
        <f>'[1]B.2 GP'!B13</f>
        <v>0.12810999005984058</v>
      </c>
      <c r="C17" s="16">
        <f>'[1]B.2 GP'!C13</f>
        <v>0.15908360836760238</v>
      </c>
      <c r="D17" s="16">
        <f>'[1]B.2 GP'!D13</f>
        <v>0.18667380778538245</v>
      </c>
      <c r="E17" s="16">
        <f>'[1]B.2 GP'!E13</f>
        <v>0.19448681699418557</v>
      </c>
      <c r="F17" s="16">
        <f>'[1]B.2 GP'!F13</f>
        <v>0.19950430413737408</v>
      </c>
      <c r="H17" s="33">
        <f t="shared" si="4"/>
        <v>0.55728920160078832</v>
      </c>
      <c r="I17" s="33">
        <f t="shared" si="3"/>
        <v>0.16029151156326346</v>
      </c>
      <c r="J17" s="33">
        <f>(F17-E17)/E17</f>
        <v>2.5798597667103101E-2</v>
      </c>
      <c r="L17" s="54"/>
      <c r="M17" s="54"/>
      <c r="N17" s="33"/>
      <c r="O17" s="445">
        <f t="shared" si="0"/>
        <v>0.51812373807335532</v>
      </c>
      <c r="P17" s="445">
        <f t="shared" si="1"/>
        <v>2.5798597667103101E-2</v>
      </c>
    </row>
    <row r="18" spans="1:16" x14ac:dyDescent="0.3">
      <c r="A18" s="103" t="inlineStr">
        <is>
          <t>Aminoglycosides</t>
        </is>
      </c>
      <c r="B18" s="16">
        <f>'[1]B.2 GP'!B14</f>
        <v>4.005119926802081E-4</v>
      </c>
      <c r="C18" s="16">
        <f>'[1]B.2 GP'!C14</f>
        <v>3.106079743382395E-4</v>
      </c>
      <c r="D18" s="16">
        <f>'[1]B.2 GP'!D14</f>
        <v>2.5154476816169336E-4</v>
      </c>
      <c r="E18" s="16">
        <f>'[1]B.2 GP'!E14</f>
        <v>2.4933346549005364E-4</v>
      </c>
      <c r="F18" s="16">
        <f>'[1]B.2 GP'!F14</f>
        <v>2.3519799605509206E-4</v>
      </c>
      <c r="H18" s="33">
        <f t="shared" si="4"/>
        <v>-0.412756670577683</v>
      </c>
      <c r="I18" s="33">
        <f t="shared" si="3"/>
        <v>1.8896956868841118E-4</v>
      </c>
      <c r="L18" s="54"/>
      <c r="M18" s="54"/>
      <c r="N18" s="33"/>
      <c r="O18" s="435">
        <f t="shared" si="0"/>
        <v>-0.3774631720225769</v>
      </c>
      <c r="P18" s="435">
        <f t="shared" si="1"/>
        <v>-5.6693029181537881E-2</v>
      </c>
    </row>
    <row r="19" spans="1:16" x14ac:dyDescent="0.3">
      <c r="A19" s="2" t="inlineStr">
        <is>
          <t>Amphenicols</t>
        </is>
      </c>
      <c r="B19" s="19">
        <f>'[1]B.2 GP'!B15</f>
        <v>7.0343479166012912E-6</v>
      </c>
      <c r="C19" s="19">
        <f>'[1]B.2 GP'!C15</f>
        <v>4.7255730812878483E-6</v>
      </c>
      <c r="D19" s="19">
        <f>'[1]B.2 GP'!D15</f>
        <v>4.4019111555826385E-6</v>
      </c>
      <c r="E19" s="19">
        <f>'[1]B.2 GP'!E15</f>
        <v>3.8426343849096156E-6</v>
      </c>
      <c r="F19" s="19">
        <f>'[1]B.2 GP'!F15</f>
        <v>3.0501181313979941E-6</v>
      </c>
      <c r="H19" s="33">
        <f t="shared" si="4"/>
        <v>-0.56639646381441899</v>
      </c>
      <c r="I19" s="33">
        <f t="shared" si="3"/>
        <v>2.4506140248064541E-6</v>
      </c>
      <c r="L19" s="54"/>
      <c r="M19" s="54"/>
      <c r="N19" s="33"/>
      <c r="O19" s="435">
        <f t="shared" si="0"/>
        <v>-0.45373267992035582</v>
      </c>
      <c r="P19" s="435">
        <f t="shared" si="1"/>
        <v>-0.20624295057159403</v>
      </c>
    </row>
    <row r="20" spans="1:16" x14ac:dyDescent="0.3">
      <c r="A20" s="26" t="inlineStr">
        <is>
          <t>Total</t>
        </is>
      </c>
      <c r="B20" s="37">
        <f>SUM(B6:B19)</f>
        <v>1.6212507472341002</v>
      </c>
      <c r="C20" s="37">
        <f>SUM(C6:C19)</f>
        <v>1.546645873858985</v>
      </c>
      <c r="D20" s="37">
        <f>SUM(D6:D19)</f>
        <v>1.4668477686318511</v>
      </c>
      <c r="E20" s="37">
        <f>SUM(E6:E19)</f>
        <v>1.422104122310941</v>
      </c>
      <c r="F20" s="37">
        <f>SUM(F6:F19)</f>
        <v>1.2446342428970993</v>
      </c>
      <c r="H20" s="33">
        <f t="shared" si="4"/>
        <v>-0.23229997270904537</v>
      </c>
      <c r="O20" s="449">
        <f t="shared" si="0"/>
        <v>-0.12283517849592918</v>
      </c>
      <c r="P20" s="449">
        <f t="shared" si="1"/>
        <v>-0.12479387172118618</v>
      </c>
    </row>
    <row r="47" spans="1:8" x14ac:dyDescent="0.3">
      <c r="A47" s="228"/>
      <c r="B47" s="228"/>
      <c r="C47" s="228"/>
      <c r="D47" s="228"/>
      <c r="E47" s="228"/>
      <c r="F47" s="228"/>
      <c r="G47" s="228"/>
      <c r="H47" s="228"/>
    </row>
    <row r="48" spans="1:8" ht="15.5" x14ac:dyDescent="0.3">
      <c r="A48" s="195" t="inlineStr">
        <is>
          <t>Antibiotic Group</t>
        </is>
      </c>
      <c r="B48" s="172">
        <v>2016</v>
      </c>
      <c r="C48" s="172">
        <v>2017</v>
      </c>
      <c r="D48" s="172">
        <v>2018</v>
      </c>
      <c r="E48" s="172">
        <v>2019</v>
      </c>
      <c r="F48" s="172">
        <v>2020</v>
      </c>
      <c r="G48" s="172" t="inlineStr">
        <is>
          <t>Trend</t>
        </is>
      </c>
      <c r="H48" s="198" t="inlineStr">
        <is>
          <t>p-value</t>
        </is>
      </c>
    </row>
    <row r="49" spans="1:8" ht="31" x14ac:dyDescent="0.3">
      <c r="A49" s="218" t="inlineStr">
        <is>
          <t>Penicillins (excluding inhibitors)</t>
        </is>
      </c>
      <c r="B49" s="178">
        <f>'[1]B.2 GP'!B2</f>
        <v>0.73191993724380211</v>
      </c>
      <c r="C49" s="178">
        <f>'[1]B.2 GP'!C2</f>
        <v>0.68739503835147886</v>
      </c>
      <c r="D49" s="178">
        <f>'[1]B.2 GP'!D2</f>
        <v>0.64865043436861924</v>
      </c>
      <c r="E49" s="178">
        <f>'[1]B.2 GP'!E2</f>
        <v>0.62276291481927615</v>
      </c>
      <c r="F49" s="178">
        <f>'[1]B.2 GP'!F2</f>
        <v>0.48673983156449907</v>
      </c>
      <c r="G49" s="218"/>
      <c r="H49" s="405" t="inlineStr">
        <is>
          <r>
            <t>0.015</t>
          </r>
          <r>
            <rPr>
              <vertAlign val="superscript"/>
              <sz val="14"/>
              <color theme="1"/>
              <rFont val="Arial"/>
              <family val="2"/>
            </rPr>
            <t>+</t>
          </r>
        </is>
      </c>
    </row>
    <row r="50" spans="1:8" ht="31" x14ac:dyDescent="0.3">
      <c r="A50" s="176" t="inlineStr">
        <is>
          <t>Penicillins (inhibitor combinations only)</t>
        </is>
      </c>
      <c r="B50" s="332">
        <f>'[1]B.2 GP'!B3</f>
        <v>7.1200034750347641E-2</v>
      </c>
      <c r="C50" s="332">
        <f>'[1]B.2 GP'!C3</f>
        <v>6.5848398709057676E-2</v>
      </c>
      <c r="D50" s="332">
        <f>'[1]B.2 GP'!D3</f>
        <v>6.1198941109068983E-2</v>
      </c>
      <c r="E50" s="332">
        <f>'[1]B.2 GP'!E3</f>
        <v>5.6442802598866137E-2</v>
      </c>
      <c r="F50" s="332">
        <f>'[1]B.2 GP'!F3</f>
        <v>5.5261943119965906E-2</v>
      </c>
      <c r="G50" s="176"/>
      <c r="H50" s="176" t="inlineStr">
        <is>
          <r>
            <t>0.003</t>
          </r>
          <r>
            <rPr>
              <vertAlign val="superscript"/>
              <sz val="14"/>
              <color theme="1"/>
              <rFont val="Arial"/>
              <family val="2"/>
            </rPr>
            <t>+</t>
          </r>
        </is>
      </c>
    </row>
    <row r="51" spans="1:8" ht="31" x14ac:dyDescent="0.3">
      <c r="A51" s="218" t="inlineStr">
        <is>
          <t>First and second-generation cephalosporins</t>
        </is>
      </c>
      <c r="B51" s="178">
        <f>'[1]B.2 GP'!B4</f>
        <v>4.2859241516424618E-2</v>
      </c>
      <c r="C51" s="178">
        <f>'[1]B.2 GP'!C4</f>
        <v>3.9966435040412307E-2</v>
      </c>
      <c r="D51" s="178">
        <f>'[1]B.2 GP'!D4</f>
        <v>3.693501886687045E-2</v>
      </c>
      <c r="E51" s="178">
        <f>'[1]B.2 GP'!E4</f>
        <v>3.5343724268386723E-2</v>
      </c>
      <c r="F51" s="178">
        <f>'[1]B.2 GP'!F4</f>
        <v>3.6914223706112637E-2</v>
      </c>
      <c r="G51" s="218"/>
      <c r="H51" s="405">
        <v>5.5E-2</v>
      </c>
    </row>
    <row r="52" spans="1:8" ht="31" x14ac:dyDescent="0.3">
      <c r="A52" s="176" t="inlineStr">
        <is>
          <t>Third, fourth and fifth-generation cephalosporins</t>
        </is>
      </c>
      <c r="B52" s="332">
        <f>'[1]B.2 GP'!B5</f>
        <v>2.2713017703779315E-4</v>
      </c>
      <c r="C52" s="332">
        <f>'[1]B.2 GP'!C5</f>
        <v>1.7779968381859135E-4</v>
      </c>
      <c r="D52" s="332">
        <f>'[1]B.2 GP'!D5</f>
        <v>1.4125243842499913E-4</v>
      </c>
      <c r="E52" s="332">
        <f>'[1]B.2 GP'!E5</f>
        <v>1.2121322603775297E-4</v>
      </c>
      <c r="F52" s="332">
        <f>'[1]B.2 GP'!F5</f>
        <v>1.1324168587023564E-4</v>
      </c>
      <c r="G52" s="176"/>
      <c r="H52" s="176" t="inlineStr">
        <is>
          <r>
            <t>0.010</t>
          </r>
          <r>
            <rPr>
              <vertAlign val="superscript"/>
              <sz val="14"/>
              <color theme="1"/>
              <rFont val="Arial"/>
              <family val="2"/>
            </rPr>
            <t>+</t>
          </r>
        </is>
      </c>
    </row>
    <row r="53" spans="1:8" ht="22.5" customHeight="1" x14ac:dyDescent="0.3">
      <c r="A53" s="218" t="inlineStr">
        <is>
          <t>Carbapenems</t>
        </is>
      </c>
      <c r="B53" s="178">
        <f>'[1]B.2 GP'!B6</f>
        <v>3.3437921246104452E-5</v>
      </c>
      <c r="C53" s="178">
        <f>'[1]B.2 GP'!C6</f>
        <v>2.5006157102325233E-5</v>
      </c>
      <c r="D53" s="178">
        <f>'[1]B.2 GP'!D6</f>
        <v>1.770546487023239E-5</v>
      </c>
      <c r="E53" s="178">
        <f>'[1]B.2 GP'!E6</f>
        <v>1.3327617921277124E-5</v>
      </c>
      <c r="F53" s="178">
        <f>'[1]B.2 GP'!F6</f>
        <v>1.5879979990529591E-5</v>
      </c>
      <c r="G53" s="218"/>
      <c r="H53" s="405" t="inlineStr">
        <is>
          <r>
            <t>0.034</t>
          </r>
          <r>
            <rPr>
              <vertAlign val="superscript"/>
              <sz val="14"/>
              <color theme="1"/>
              <rFont val="Arial"/>
              <family val="2"/>
            </rPr>
            <t>+</t>
          </r>
        </is>
      </c>
    </row>
    <row r="54" spans="1:8" ht="23.25" customHeight="1" x14ac:dyDescent="0.3">
      <c r="A54" s="176" t="inlineStr">
        <is>
          <t>Tetracyclines</t>
        </is>
      </c>
      <c r="B54" s="332">
        <f>'[1]B.2 GP'!B7</f>
        <v>0.21194767637200584</v>
      </c>
      <c r="C54" s="332">
        <f>'[1]B.2 GP'!C7</f>
        <v>0.21021770429322828</v>
      </c>
      <c r="D54" s="332">
        <f>'[1]B.2 GP'!D7</f>
        <v>0.20494521249747777</v>
      </c>
      <c r="E54" s="332">
        <f>'[1]B.2 GP'!E7</f>
        <v>0.21186948454675303</v>
      </c>
      <c r="F54" s="332">
        <f>'[1]B.2 GP'!F7</f>
        <v>0.19505907058471195</v>
      </c>
      <c r="G54" s="176"/>
      <c r="H54" s="176">
        <v>0.18</v>
      </c>
    </row>
    <row r="55" spans="1:8" ht="31" x14ac:dyDescent="0.3">
      <c r="A55" s="218" t="inlineStr">
        <is>
          <t>Macrolides, lincosamides and streptogramins</t>
        </is>
      </c>
      <c r="B55" s="178">
        <f>'[1]B.2 GP'!B8</f>
        <v>0.20265129031623985</v>
      </c>
      <c r="C55" s="178">
        <f>'[1]B.2 GP'!C8</f>
        <v>0.19028784614046401</v>
      </c>
      <c r="D55" s="178">
        <f>'[1]B.2 GP'!D8</f>
        <v>0.17393061658844999</v>
      </c>
      <c r="E55" s="178">
        <f>'[1]B.2 GP'!E8</f>
        <v>0.16505097277749314</v>
      </c>
      <c r="F55" s="178">
        <f>'[1]B.2 GP'!F8</f>
        <v>0.14091560177079288</v>
      </c>
      <c r="G55" s="218"/>
      <c r="H55" s="405" t="inlineStr">
        <is>
          <r>
            <t>&lt;0.001</t>
          </r>
          <r>
            <rPr>
              <vertAlign val="superscript"/>
              <sz val="14"/>
              <color theme="1"/>
              <rFont val="Arial"/>
              <family val="2"/>
            </rPr>
            <t>+</t>
          </r>
        </is>
      </c>
    </row>
    <row r="56" spans="1:8" ht="31" x14ac:dyDescent="0.3">
      <c r="A56" s="176" t="inlineStr">
        <is>
          <t>Sulfonamides and trimethoprim</t>
        </is>
      </c>
      <c r="B56" s="332">
        <f>'[1]B.2 GP'!B9</f>
        <v>0.16950782181861257</v>
      </c>
      <c r="C56" s="332">
        <f>'[1]B.2 GP'!C9</f>
        <v>0.13350378650627093</v>
      </c>
      <c r="D56" s="332">
        <f>'[1]B.2 GP'!D9</f>
        <v>9.6917907622810162E-2</v>
      </c>
      <c r="E56" s="332">
        <f>'[1]B.2 GP'!E9</f>
        <v>8.3684697141507058E-2</v>
      </c>
      <c r="F56" s="332">
        <f>'[1]B.2 GP'!F9</f>
        <v>8.0755943360166782E-2</v>
      </c>
      <c r="G56" s="176"/>
      <c r="H56" s="176" t="inlineStr">
        <is>
          <r>
            <t>0.015</t>
          </r>
          <r>
            <rPr>
              <vertAlign val="superscript"/>
              <sz val="14"/>
              <color theme="1"/>
              <rFont val="Arial"/>
              <family val="2"/>
            </rPr>
            <t>+</t>
          </r>
        </is>
      </c>
    </row>
    <row r="57" spans="1:8" ht="26.25" customHeight="1" x14ac:dyDescent="0.3">
      <c r="A57" s="218" t="inlineStr">
        <is>
          <t>Quinolone antibacterials</t>
        </is>
      </c>
      <c r="B57" s="178">
        <f>'[1]B.2 GP'!B10</f>
        <v>3.0649347408953531E-2</v>
      </c>
      <c r="C57" s="178">
        <f>'[1]B.2 GP'!C10</f>
        <v>3.0130253416619013E-2</v>
      </c>
      <c r="D57" s="178">
        <f>'[1]B.2 GP'!D10</f>
        <v>2.9572284413234229E-2</v>
      </c>
      <c r="E57" s="178">
        <f>'[1]B.2 GP'!E10</f>
        <v>2.5491063765343824E-2</v>
      </c>
      <c r="F57" s="178">
        <f>'[1]B.2 GP'!F10</f>
        <v>2.3904985911155308E-2</v>
      </c>
      <c r="G57" s="218"/>
      <c r="H57" s="405" t="inlineStr">
        <is>
          <r>
            <t>0.017</t>
          </r>
          <r>
            <rPr>
              <vertAlign val="superscript"/>
              <sz val="14"/>
              <color theme="1"/>
              <rFont val="Arial"/>
              <family val="2"/>
            </rPr>
            <t>+</t>
          </r>
        </is>
      </c>
    </row>
    <row r="58" spans="1:8" ht="31" x14ac:dyDescent="0.3">
      <c r="A58" s="176" t="inlineStr">
        <is>
          <r>
            <t>Anti-</t>
          </r>
          <r>
            <rPr>
              <i/>
              <sz val="12"/>
              <rFont val="Arial"/>
              <family val="2"/>
            </rPr>
            <t>Clostridioides difficile</t>
          </r>
          <r>
            <rPr>
              <sz val="12"/>
              <rFont val="Arial"/>
              <family val="2"/>
            </rPr>
            <t>agents^</t>
          </r>
        </is>
      </c>
      <c r="B58" s="332">
        <f>'[1]B.2 GP'!B11</f>
        <v>2.0023122728218823E-4</v>
      </c>
      <c r="C58" s="332">
        <f>'[1]B.2 GP'!C11</f>
        <v>2.0103375057445305E-4</v>
      </c>
      <c r="D58" s="332">
        <f>'[1]B.2 GP'!D11</f>
        <v>2.1173192817514064E-4</v>
      </c>
      <c r="E58" s="332">
        <f>'[1]B.2 GP'!E11</f>
        <v>1.9884416917648196E-4</v>
      </c>
      <c r="F58" s="332">
        <f>'[1]B.2 GP'!F11</f>
        <v>2.6124503580504665E-4</v>
      </c>
      <c r="G58" s="176"/>
      <c r="H58" s="176">
        <v>0.17599999999999999</v>
      </c>
    </row>
    <row r="59" spans="1:8" ht="24.75" customHeight="1" x14ac:dyDescent="0.3">
      <c r="A59" s="218" t="inlineStr">
        <is>
          <t>Oral metronidazole</t>
        </is>
      </c>
      <c r="B59" s="178">
        <f>'[1]B.2 GP'!B12</f>
        <v>3.1537062081710587E-2</v>
      </c>
      <c r="C59" s="178">
        <f>'[1]B.2 GP'!C12</f>
        <v>2.9493629894936646E-2</v>
      </c>
      <c r="D59" s="178">
        <f>'[1]B.2 GP'!D12</f>
        <v>2.7396908869150138E-2</v>
      </c>
      <c r="E59" s="178">
        <f>'[1]B.2 GP'!E12</f>
        <v>2.6385084286118854E-2</v>
      </c>
      <c r="F59" s="178">
        <f>'[1]B.2 GP'!F12</f>
        <v>2.4949723926468437E-2</v>
      </c>
      <c r="G59" s="218"/>
      <c r="H59" s="405" t="inlineStr">
        <is>
          <r>
            <t>&lt;0.001</t>
          </r>
          <r>
            <rPr>
              <vertAlign val="superscript"/>
              <sz val="14"/>
              <color theme="1"/>
              <rFont val="Arial"/>
              <family val="2"/>
            </rPr>
            <t>+</t>
          </r>
        </is>
      </c>
    </row>
    <row r="60" spans="1:8" ht="20.5" x14ac:dyDescent="0.3">
      <c r="A60" s="176" t="inlineStr">
        <is>
          <t>Other antibacterials*</t>
        </is>
      </c>
      <c r="B60" s="332">
        <f>'[1]B.2 GP'!B13</f>
        <v>0.12810999005984058</v>
      </c>
      <c r="C60" s="332">
        <f>'[1]B.2 GP'!C13</f>
        <v>0.15908360836760238</v>
      </c>
      <c r="D60" s="332">
        <f>'[1]B.2 GP'!D13</f>
        <v>0.18667380778538245</v>
      </c>
      <c r="E60" s="332">
        <f>'[1]B.2 GP'!E13</f>
        <v>0.19448681699418557</v>
      </c>
      <c r="F60" s="332">
        <f>'[1]B.2 GP'!F13</f>
        <v>0.19950430413737408</v>
      </c>
      <c r="G60" s="176"/>
      <c r="H60" s="176" t="inlineStr">
        <is>
          <r>
            <t>0.016</t>
          </r>
          <r>
            <rPr>
              <vertAlign val="superscript"/>
              <sz val="14"/>
              <color theme="1"/>
              <rFont val="Arial"/>
              <family val="2"/>
            </rPr>
            <t>+</t>
          </r>
        </is>
      </c>
    </row>
    <row r="63" spans="1:8" ht="14.5" x14ac:dyDescent="0.35">
      <c r="A63" s="545" t="inlineStr">
        <is>
          <t>UKHSA colours</t>
        </is>
      </c>
    </row>
    <row r="64" spans="1:8" ht="14.5" x14ac:dyDescent="0.35">
      <c r="A64" s="560"/>
    </row>
    <row r="65" spans="1:8" ht="15.5" x14ac:dyDescent="0.3">
      <c r="A65" s="550" t="inlineStr">
        <is>
          <t>Antibiotic Group</t>
        </is>
      </c>
      <c r="B65" s="549">
        <v>2016</v>
      </c>
      <c r="C65" s="549">
        <v>2017</v>
      </c>
      <c r="D65" s="549">
        <v>2018</v>
      </c>
      <c r="E65" s="549">
        <v>2019</v>
      </c>
      <c r="F65" s="549">
        <v>2020</v>
      </c>
      <c r="G65" s="550" t="inlineStr">
        <is>
          <t>Trend</t>
        </is>
      </c>
      <c r="H65" s="551" t="inlineStr">
        <is>
          <t>p-value</t>
        </is>
      </c>
    </row>
    <row r="66" spans="1:8" ht="31" x14ac:dyDescent="0.3">
      <c r="A66" s="553" t="inlineStr">
        <is>
          <t>Penicillins (excluding inhibitors)</t>
        </is>
      </c>
      <c r="B66" s="552">
        <v>0.73191993724380211</v>
      </c>
      <c r="C66" s="552">
        <v>0.68739503835147886</v>
      </c>
      <c r="D66" s="552">
        <v>0.64865043436861924</v>
      </c>
      <c r="E66" s="552">
        <v>0.62276291481927615</v>
      </c>
      <c r="F66" s="552">
        <v>0.48673983156449907</v>
      </c>
      <c r="G66" s="553"/>
      <c r="H66" s="554" t="inlineStr">
        <is>
          <r>
            <t>0.015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</row>
    <row r="67" spans="1:8" ht="31" x14ac:dyDescent="0.3">
      <c r="A67" s="556" t="inlineStr">
        <is>
          <t>Penicillins (inhibitor combinations only)</t>
        </is>
      </c>
      <c r="B67" s="555">
        <v>7.1200034750347641E-2</v>
      </c>
      <c r="C67" s="555">
        <v>6.5848398709057676E-2</v>
      </c>
      <c r="D67" s="555">
        <v>6.1198941109068983E-2</v>
      </c>
      <c r="E67" s="555">
        <v>5.6442802598866137E-2</v>
      </c>
      <c r="F67" s="555">
        <v>5.5261943119965906E-2</v>
      </c>
      <c r="G67" s="556"/>
      <c r="H67" s="557" t="inlineStr">
        <is>
          <r>
            <t>0.003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</row>
    <row r="68" spans="1:8" ht="31" x14ac:dyDescent="0.3">
      <c r="A68" s="553" t="inlineStr">
        <is>
          <t>First and second-generation cephalosporins</t>
        </is>
      </c>
      <c r="B68" s="552">
        <v>4.2859241516424618E-2</v>
      </c>
      <c r="C68" s="552">
        <v>3.9966435040412307E-2</v>
      </c>
      <c r="D68" s="552">
        <v>3.693501886687045E-2</v>
      </c>
      <c r="E68" s="552">
        <v>3.5343724268386723E-2</v>
      </c>
      <c r="F68" s="552">
        <v>3.6914223706112637E-2</v>
      </c>
      <c r="G68" s="553"/>
      <c r="H68" s="554">
        <v>5.5E-2</v>
      </c>
    </row>
    <row r="69" spans="1:8" ht="31" x14ac:dyDescent="0.3">
      <c r="A69" s="556" t="inlineStr">
        <is>
          <t>Third, fourth and fifth-generation cephalosporins</t>
        </is>
      </c>
      <c r="B69" s="555">
        <v>2.2713017703779315E-4</v>
      </c>
      <c r="C69" s="555">
        <v>1.7779968381859135E-4</v>
      </c>
      <c r="D69" s="555">
        <v>1.4125243842499913E-4</v>
      </c>
      <c r="E69" s="555">
        <v>1.2121322603775297E-4</v>
      </c>
      <c r="F69" s="555">
        <v>1.1324168587023564E-4</v>
      </c>
      <c r="G69" s="556"/>
      <c r="H69" s="557" t="inlineStr">
        <is>
          <r>
            <t>0.010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</row>
    <row r="70" spans="1:8" ht="18.5" x14ac:dyDescent="0.3">
      <c r="A70" s="553" t="inlineStr">
        <is>
          <t>Carbapenems</t>
        </is>
      </c>
      <c r="B70" s="552">
        <v>3.3437921246104452E-5</v>
      </c>
      <c r="C70" s="552">
        <v>2.5006157102325233E-5</v>
      </c>
      <c r="D70" s="552">
        <v>1.770546487023239E-5</v>
      </c>
      <c r="E70" s="552">
        <v>1.3327617921277124E-5</v>
      </c>
      <c r="F70" s="552">
        <v>1.5879979990529591E-5</v>
      </c>
      <c r="G70" s="553"/>
      <c r="H70" s="554" t="inlineStr">
        <is>
          <r>
            <t>0.034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</row>
    <row r="71" spans="1:8" ht="15.5" x14ac:dyDescent="0.3">
      <c r="A71" s="556" t="inlineStr">
        <is>
          <t>Tetracyclines</t>
        </is>
      </c>
      <c r="B71" s="555">
        <v>0.21194767637200584</v>
      </c>
      <c r="C71" s="555">
        <v>0.21021770429322828</v>
      </c>
      <c r="D71" s="555">
        <v>0.20494521249747777</v>
      </c>
      <c r="E71" s="555">
        <v>0.21186948454675303</v>
      </c>
      <c r="F71" s="555">
        <v>0.19505907058471195</v>
      </c>
      <c r="G71" s="556"/>
      <c r="H71" s="557">
        <v>0.18</v>
      </c>
    </row>
    <row r="72" spans="1:8" ht="31" x14ac:dyDescent="0.3">
      <c r="A72" s="553" t="inlineStr">
        <is>
          <t>Macrolides, lincosamides and streptogramins</t>
        </is>
      </c>
      <c r="B72" s="552">
        <v>0.20265129031623985</v>
      </c>
      <c r="C72" s="552">
        <v>0.19028784614046401</v>
      </c>
      <c r="D72" s="552">
        <v>0.17393061658844999</v>
      </c>
      <c r="E72" s="552">
        <v>0.16505097277749314</v>
      </c>
      <c r="F72" s="552">
        <v>0.14091560177079288</v>
      </c>
      <c r="G72" s="553"/>
      <c r="H72" s="554" t="inlineStr">
        <is>
          <r>
            <t>&lt;0.001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</row>
    <row r="73" spans="1:8" ht="31" x14ac:dyDescent="0.3">
      <c r="A73" s="556" t="inlineStr">
        <is>
          <t>Sulfonamides and trimethoprim</t>
        </is>
      </c>
      <c r="B73" s="555">
        <v>0.16950782181861257</v>
      </c>
      <c r="C73" s="555">
        <v>0.13350378650627093</v>
      </c>
      <c r="D73" s="555">
        <v>9.6917907622810162E-2</v>
      </c>
      <c r="E73" s="555">
        <v>8.3684697141507058E-2</v>
      </c>
      <c r="F73" s="555">
        <v>8.0755943360166782E-2</v>
      </c>
      <c r="G73" s="556"/>
      <c r="H73" s="557" t="inlineStr">
        <is>
          <r>
            <t>0.015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</row>
    <row r="74" spans="1:8" ht="18.5" x14ac:dyDescent="0.3">
      <c r="A74" s="553" t="inlineStr">
        <is>
          <t>Quinolone antibacterials</t>
        </is>
      </c>
      <c r="B74" s="552">
        <v>3.0649347408953531E-2</v>
      </c>
      <c r="C74" s="552">
        <v>3.0130253416619013E-2</v>
      </c>
      <c r="D74" s="552">
        <v>2.9572284413234229E-2</v>
      </c>
      <c r="E74" s="552">
        <v>2.5491063765343824E-2</v>
      </c>
      <c r="F74" s="552">
        <v>2.3904985911155308E-2</v>
      </c>
      <c r="G74" s="553"/>
      <c r="H74" s="554" t="inlineStr">
        <is>
          <r>
            <t>0.017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</row>
    <row r="75" spans="1:8" ht="31" x14ac:dyDescent="0.3">
      <c r="A75" s="556" t="inlineStr">
        <is>
          <t>Anti-Clostridioides difficileagents^</t>
        </is>
      </c>
      <c r="B75" s="555">
        <v>2.0023122728218823E-4</v>
      </c>
      <c r="C75" s="555">
        <v>2.0103375057445305E-4</v>
      </c>
      <c r="D75" s="555">
        <v>2.1173192817514064E-4</v>
      </c>
      <c r="E75" s="555">
        <v>1.9884416917648196E-4</v>
      </c>
      <c r="F75" s="555">
        <v>2.6124503580504665E-4</v>
      </c>
      <c r="G75" s="556"/>
      <c r="H75" s="557">
        <v>0.17599999999999999</v>
      </c>
    </row>
    <row r="76" spans="1:8" ht="18.5" x14ac:dyDescent="0.3">
      <c r="A76" s="553" t="inlineStr">
        <is>
          <t>Oral metronidazole</t>
        </is>
      </c>
      <c r="B76" s="552">
        <v>3.1537062081710587E-2</v>
      </c>
      <c r="C76" s="552">
        <v>2.9493629894936646E-2</v>
      </c>
      <c r="D76" s="552">
        <v>2.7396908869150138E-2</v>
      </c>
      <c r="E76" s="552">
        <v>2.6385084286118854E-2</v>
      </c>
      <c r="F76" s="552">
        <v>2.4949723926468437E-2</v>
      </c>
      <c r="G76" s="553"/>
      <c r="H76" s="554" t="inlineStr">
        <is>
          <r>
            <t>&lt;0.001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</row>
    <row r="77" spans="1:8" ht="18.5" x14ac:dyDescent="0.3">
      <c r="A77" s="556" t="inlineStr">
        <is>
          <t>Other antibacterials*</t>
        </is>
      </c>
      <c r="B77" s="555">
        <v>0.12810999005984058</v>
      </c>
      <c r="C77" s="555">
        <v>0.15908360836760238</v>
      </c>
      <c r="D77" s="555">
        <v>0.18667380778538245</v>
      </c>
      <c r="E77" s="555">
        <v>0.19448681699418557</v>
      </c>
      <c r="F77" s="555">
        <v>0.19950430413737408</v>
      </c>
      <c r="G77" s="556"/>
      <c r="H77" s="557" t="inlineStr">
        <is>
          <r>
            <t>0.016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</row>
  </sheetData>
  <mergeCells count="1">
    <mergeCell ref="B4:F4"/>
  </mergeCells>
  <pageMargins left="0.7" right="0.7" top="0.75" bottom="0.75" header="0.3" footer="0.3"/>
  <pageSetup paperSize="9" orientation="portrait" r:id="rId1"/>
  <drawing r:id="rId2"/>
  <extLst>
    <ext xmlns:x14="http://schemas.microsoft.com/office/spreadsheetml/2009/9/main" uri="{78C0D931-6437-407d-A8EE-F0AAD7539E65}">
      <x14:conditionalFormattings>
        <x14:conditionalFormatting xmlns:xm="http://schemas.microsoft.com/office/excel/2006/main">
          <x14:cfRule type="containsText" priority="1" operator="containsText" id="{79F02BBD-3638-49F0-83AB-4B4498BBD57D}">
            <xm:f>NOT(ISERROR(SEARCH("-",H6)))</xm:f>
            <xm:f>"-"</xm:f>
            <x14:dxf>
              <font>
                <color rgb="FF9C0006"/>
              </font>
              <fill>
                <patternFill>
                  <bgColor rgb="FFFFC7CE"/>
                </patternFill>
              </fill>
            </x14:dxf>
          </x14:cfRule>
          <xm:sqref>H6:H19</xm:sqref>
        </x14:conditionalFormatting>
      </x14:conditionalFormattings>
    </ext>
    <ext xmlns:x14="http://schemas.microsoft.com/office/spreadsheetml/2009/9/main" uri="{05C60535-1F16-4fd2-B633-F4F36F0B64E0}">
      <x14:sparklineGroups xmlns:xm="http://schemas.microsoft.com/office/excel/2006/main">
        <x14:sparklineGroup manualMax="0" manualMin="0" lineWeight="1.5" displayEmptyCellsAs="gap" minAxisType="custom" maxAxisType="group" xr2:uid="{00000000-0003-0000-1100-000001000000}">
          <x14:colorSeries theme="1"/>
          <x14:colorNegative theme="5"/>
          <x14:colorAxis rgb="FF000000"/>
          <x14:colorMarkers theme="4" tint="-0.499984740745262"/>
          <x14:colorFirst theme="4" tint="0.39997558519241921"/>
          <x14:colorLast theme="4" tint="0.39997558519241921"/>
          <x14:colorHigh theme="4"/>
          <x14:colorLow theme="4"/>
          <x14:sparklines>
            <x14:sparkline>
              <xm:f>'B.2 GP'!B49:F49</xm:f>
              <xm:sqref>G49</xm:sqref>
            </x14:sparkline>
            <x14:sparkline>
              <xm:f>'B.2 GP'!B50:F50</xm:f>
              <xm:sqref>G50</xm:sqref>
            </x14:sparkline>
            <x14:sparkline>
              <xm:f>'B.2 GP'!B51:F51</xm:f>
              <xm:sqref>G51</xm:sqref>
            </x14:sparkline>
            <x14:sparkline>
              <xm:f>'B.2 GP'!B52:F52</xm:f>
              <xm:sqref>G52</xm:sqref>
            </x14:sparkline>
            <x14:sparkline>
              <xm:f>'B.2 GP'!B53:F53</xm:f>
              <xm:sqref>G53</xm:sqref>
            </x14:sparkline>
            <x14:sparkline>
              <xm:f>'B.2 GP'!B54:F54</xm:f>
              <xm:sqref>G54</xm:sqref>
            </x14:sparkline>
            <x14:sparkline>
              <xm:f>'B.2 GP'!B55:F55</xm:f>
              <xm:sqref>G55</xm:sqref>
            </x14:sparkline>
            <x14:sparkline>
              <xm:f>'B.2 GP'!B56:F56</xm:f>
              <xm:sqref>G56</xm:sqref>
            </x14:sparkline>
            <x14:sparkline>
              <xm:f>'B.2 GP'!B57:F57</xm:f>
              <xm:sqref>G57</xm:sqref>
            </x14:sparkline>
            <x14:sparkline>
              <xm:f>'B.2 GP'!B58:F58</xm:f>
              <xm:sqref>G58</xm:sqref>
            </x14:sparkline>
            <x14:sparkline>
              <xm:f>'B.2 GP'!B59:F59</xm:f>
              <xm:sqref>G59</xm:sqref>
            </x14:sparkline>
            <x14:sparkline>
              <xm:f>'B.2 GP'!B60:F60</xm:f>
              <xm:sqref>G60</xm:sqref>
            </x14:sparkline>
          </x14:sparklines>
        </x14:sparklineGroup>
        <x14:sparklineGroup manualMax="0" manualMin="0" lineWeight="1.5" displayEmptyCellsAs="gap" minAxisType="custom" maxAxisType="group" xr2:uid="{95F0B6BA-721A-4D5B-A146-0973015F9749}">
          <x14:colorSeries theme="1"/>
          <x14:colorNegative theme="5"/>
          <x14:colorAxis rgb="FF000000"/>
          <x14:colorMarkers theme="4" tint="-0.499984740745262"/>
          <x14:colorFirst theme="4" tint="0.39997558519241921"/>
          <x14:colorLast theme="4" tint="0.39997558519241921"/>
          <x14:colorHigh theme="4"/>
          <x14:colorLow theme="4"/>
          <x14:sparklines>
            <x14:sparkline>
              <xm:f>'B.2 GP'!B66:F66</xm:f>
              <xm:sqref>G66</xm:sqref>
            </x14:sparkline>
            <x14:sparkline>
              <xm:f>'B.2 GP'!B67:F67</xm:f>
              <xm:sqref>G67</xm:sqref>
            </x14:sparkline>
            <x14:sparkline>
              <xm:f>'B.2 GP'!B68:F68</xm:f>
              <xm:sqref>G68</xm:sqref>
            </x14:sparkline>
            <x14:sparkline>
              <xm:f>'B.2 GP'!B69:F69</xm:f>
              <xm:sqref>G69</xm:sqref>
            </x14:sparkline>
            <x14:sparkline>
              <xm:f>'B.2 GP'!B70:F70</xm:f>
              <xm:sqref>G70</xm:sqref>
            </x14:sparkline>
            <x14:sparkline>
              <xm:f>'B.2 GP'!B71:F71</xm:f>
              <xm:sqref>G71</xm:sqref>
            </x14:sparkline>
            <x14:sparkline>
              <xm:f>'B.2 GP'!B72:F72</xm:f>
              <xm:sqref>G72</xm:sqref>
            </x14:sparkline>
            <x14:sparkline>
              <xm:f>'B.2 GP'!B73:F73</xm:f>
              <xm:sqref>G73</xm:sqref>
            </x14:sparkline>
            <x14:sparkline>
              <xm:f>'B.2 GP'!B74:F74</xm:f>
              <xm:sqref>G74</xm:sqref>
            </x14:sparkline>
            <x14:sparkline>
              <xm:f>'B.2 GP'!B75:F75</xm:f>
              <xm:sqref>G75</xm:sqref>
            </x14:sparkline>
            <x14:sparkline>
              <xm:f>'B.2 GP'!B76:F76</xm:f>
              <xm:sqref>G76</xm:sqref>
            </x14:sparkline>
            <x14:sparkline>
              <xm:f>'B.2 GP'!B77:F77</xm:f>
              <xm:sqref>G77</xm:sqref>
            </x14:sparkline>
          </x14:sparklines>
        </x14:sparklineGroup>
      </x14:sparklineGroups>
    </ext>
  </extLst>
</worksheet>
</file>

<file path=xl/worksheets/sheet18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1200-000000000000}">
  <sheetPr codeName="Sheet19">
    <tabColor theme="5" tint="0.59999389629810485"/>
  </sheetPr>
  <dimension ref="A1:Y86"/>
  <sheetViews>
    <sheetView topLeftCell="W22" zoomScale="85" zoomScaleNormal="85" workbookViewId="0">
      <selection activeCell="AO34" sqref="AO34"/>
    </sheetView>
  </sheetViews>
  <sheetFormatPr defaultColWidth="9.1796875" defaultRowHeight="14" x14ac:dyDescent="0.3"/>
  <cols>
    <col min="1" max="6" width="9.1796875" style="6"/>
    <col min="7" max="7" width="11.54296875" style="6" customWidth="1"/>
    <col min="8" max="16384" width="9.1796875" style="6"/>
  </cols>
  <sheetData>
    <row r="1" spans="1:25" ht="15.5" x14ac:dyDescent="0.3">
      <c r="A1" s="3" t="inlineStr">
        <is>
          <t>B3: Antibiotic items prescribed by GP by age-group, expressed as items per 1000 inhabitants per day, England, 2016-2020</t>
        </is>
      </c>
    </row>
    <row r="2" spans="1:25" ht="15.5" x14ac:dyDescent="0.3">
      <c r="A2" s="3"/>
    </row>
    <row r="3" spans="1:25" ht="15" customHeight="1" x14ac:dyDescent="0.3">
      <c r="B3" s="602" t="inlineStr">
        <is>
          <t>Items per 1000 inhabitants</t>
        </is>
      </c>
      <c r="C3" s="602"/>
      <c r="D3" s="602"/>
      <c r="E3" s="602"/>
      <c r="F3" s="602"/>
      <c r="G3" s="101"/>
    </row>
    <row r="4" spans="1:25" ht="42" x14ac:dyDescent="0.3">
      <c r="A4" s="241"/>
      <c r="B4" s="300">
        <v>2016</v>
      </c>
      <c r="C4" s="299">
        <v>2017</v>
      </c>
      <c r="D4" s="299">
        <v>2018</v>
      </c>
      <c r="E4" s="318">
        <v>2019</v>
      </c>
      <c r="F4" s="252">
        <v>2020</v>
      </c>
      <c r="H4" s="255" t="inlineStr">
        <is>
          <t>% change (3 Years)</t>
        </is>
      </c>
      <c r="I4" s="119" t="inlineStr">
        <is>
          <t>p-value</t>
        </is>
      </c>
      <c r="J4" s="447" t="inlineStr">
        <is>
          <t>4yrs</t>
        </is>
      </c>
      <c r="K4" s="447" t="inlineStr">
        <is>
          <t>2yrs</t>
        </is>
      </c>
      <c r="L4" s="447" t="inlineStr">
        <is>
          <t>5 yrs</t>
        </is>
      </c>
    </row>
    <row r="5" spans="1:25" x14ac:dyDescent="0.3">
      <c r="A5" s="242" t="inlineStr">
        <is>
          <t>0-4</t>
        </is>
      </c>
      <c r="B5" s="54">
        <f>'[1]B.3 GP_Items_age'!B2</f>
        <v>0.70898193120956421</v>
      </c>
      <c r="C5" s="54">
        <f>'[1]B.3 GP_Items_age'!C2</f>
        <v>0.61255067586898804</v>
      </c>
      <c r="D5" s="54">
        <f>'[1]B.3 GP_Items_age'!D2</f>
        <v>0.58356446027755737</v>
      </c>
      <c r="E5" s="54">
        <f>'[1]B.3 GP_Items_age'!E2</f>
        <v>0.57032060623168945</v>
      </c>
      <c r="F5" s="54">
        <f>'[1]B.3 GP_Items_age'!F2</f>
        <v>0.34304559230804443</v>
      </c>
      <c r="H5" s="33">
        <f>(F5-C5)/C5</f>
        <v>-0.43997189812681747</v>
      </c>
      <c r="I5" s="6" t="inlineStr">
        <is>
          <t>0.033+</t>
        </is>
      </c>
      <c r="J5" s="435">
        <f>(E5-B5)/B5</f>
        <v>-0.19557808016533018</v>
      </c>
      <c r="K5" s="435">
        <f>(F5-E5)/E5</f>
        <v>-0.39850394925291521</v>
      </c>
      <c r="L5" s="435">
        <f>(F5-B5)/B5</f>
        <v>-0.51614339208505811</v>
      </c>
      <c r="M5" s="451">
        <f>F5-B5</f>
        <v>-0.36593633890151978</v>
      </c>
      <c r="N5" s="451">
        <f>F5-E5</f>
        <v>-0.22727501392364502</v>
      </c>
    </row>
    <row r="6" spans="1:25" x14ac:dyDescent="0.3">
      <c r="A6" s="243" t="inlineStr">
        <is>
          <t>5-14</t>
        </is>
      </c>
      <c r="B6" s="54">
        <f>'[1]B.3 GP_Items_age'!B3</f>
        <v>0.34302049875259399</v>
      </c>
      <c r="C6" s="54">
        <f>'[1]B.3 GP_Items_age'!C3</f>
        <v>0.31473082304000854</v>
      </c>
      <c r="D6" s="54">
        <f>'[1]B.3 GP_Items_age'!D3</f>
        <v>0.2989535927772522</v>
      </c>
      <c r="E6" s="54">
        <f>'[1]B.3 GP_Items_age'!E3</f>
        <v>0.28388750553131104</v>
      </c>
      <c r="F6" s="54">
        <f>'[1]B.3 GP_Items_age'!F3</f>
        <v>0.21032261848449707</v>
      </c>
      <c r="H6" s="33">
        <f>(F6-C6)/C6</f>
        <v>-0.33173809780378299</v>
      </c>
      <c r="I6" s="6" t="inlineStr">
        <is>
          <t>0.017+</t>
        </is>
      </c>
      <c r="J6" s="435">
        <f t="shared" ref="J6:J9" si="0">(E6-B6)/B6</f>
        <v>-0.17238909463522487</v>
      </c>
      <c r="K6" s="435">
        <f>(F6-E6)/E6</f>
        <v>-0.25913393725846878</v>
      </c>
      <c r="L6" s="435">
        <f t="shared" ref="L6:L9" si="1">(F6-B6)/B6</f>
        <v>-0.38685116706044503</v>
      </c>
      <c r="M6" s="451">
        <f t="shared" ref="M6:M9" si="2">F6-B6</f>
        <v>-0.13269788026809692</v>
      </c>
      <c r="N6" s="451">
        <f t="shared" ref="N6:N9" si="3">F6-E6</f>
        <v>-7.3564887046813965E-2</v>
      </c>
    </row>
    <row r="7" spans="1:25" x14ac:dyDescent="0.3">
      <c r="A7" s="243" t="inlineStr">
        <is>
          <t>15-64</t>
        </is>
      </c>
      <c r="B7" s="54">
        <f>'[1]B.3 GP_Items_age'!B4</f>
        <v>0.48888146877288818</v>
      </c>
      <c r="C7" s="54">
        <f>'[1]B.3 GP_Items_age'!C4</f>
        <v>0.46694135665893555</v>
      </c>
      <c r="D7" s="54">
        <f>'[1]B.3 GP_Items_age'!D4</f>
        <v>0.44804820418357849</v>
      </c>
      <c r="E7" s="54">
        <f>'[1]B.3 GP_Items_age'!E4</f>
        <v>0.44024187326431274</v>
      </c>
      <c r="F7" s="54">
        <f>'[1]B.3 GP_Items_age'!F4</f>
        <v>0.40397095680236816</v>
      </c>
      <c r="H7" s="33">
        <f>(F7-C7)/C7</f>
        <v>-0.13485719129085921</v>
      </c>
      <c r="I7" s="6" t="inlineStr">
        <is>
          <t>0.003+</t>
        </is>
      </c>
      <c r="J7" s="435">
        <f t="shared" si="0"/>
        <v>-9.949159175671507E-2</v>
      </c>
      <c r="K7" s="435">
        <f>(F7-E7)/E7</f>
        <v>-8.2388611044656848E-2</v>
      </c>
      <c r="L7" s="435">
        <f t="shared" si="1"/>
        <v>-0.17368322874591413</v>
      </c>
      <c r="M7" s="451">
        <f t="shared" si="2"/>
        <v>-8.491051197052002E-2</v>
      </c>
      <c r="N7" s="451">
        <f t="shared" si="3"/>
        <v>-3.627091646194458E-2</v>
      </c>
    </row>
    <row r="8" spans="1:25" x14ac:dyDescent="0.3">
      <c r="A8" s="243" t="inlineStr">
        <is>
          <t>65-74</t>
        </is>
      </c>
      <c r="B8" s="54">
        <f>'[1]B.3 GP_Items_age'!B5</f>
        <v>0.90312224626541138</v>
      </c>
      <c r="C8" s="54">
        <f>'[1]B.3 GP_Items_age'!C5</f>
        <v>0.88271796703338623</v>
      </c>
      <c r="D8" s="54">
        <f>'[1]B.3 GP_Items_age'!D5</f>
        <v>0.84839940071105957</v>
      </c>
      <c r="E8" s="54">
        <f>'[1]B.3 GP_Items_age'!E5</f>
        <v>0.82731157541275024</v>
      </c>
      <c r="F8" s="54">
        <f>'[1]B.3 GP_Items_age'!F5</f>
        <v>0.73800200223922729</v>
      </c>
      <c r="H8" s="33">
        <f>(F8-C8)/C8</f>
        <v>-0.16394360395825666</v>
      </c>
      <c r="I8" s="6" t="inlineStr">
        <is>
          <t>0.013+</t>
        </is>
      </c>
      <c r="J8" s="435">
        <f t="shared" si="0"/>
        <v>-8.3942867276443706E-2</v>
      </c>
      <c r="K8" s="435">
        <f>(F8-E8)/E8</f>
        <v>-0.1079515575845363</v>
      </c>
      <c r="L8" s="435">
        <f t="shared" si="1"/>
        <v>-0.18283266159037589</v>
      </c>
      <c r="M8" s="451">
        <f t="shared" si="2"/>
        <v>-0.16512024402618408</v>
      </c>
      <c r="N8" s="451">
        <f t="shared" si="3"/>
        <v>-8.9309573173522949E-2</v>
      </c>
    </row>
    <row r="9" spans="1:25" x14ac:dyDescent="0.3">
      <c r="A9" s="244" t="inlineStr">
        <is>
          <t>75+</t>
        </is>
      </c>
      <c r="B9" s="54">
        <f>'[1]B.3 GP_Items_age'!B6</f>
        <v>0.97111546993255615</v>
      </c>
      <c r="C9" s="54">
        <f>'[1]B.3 GP_Items_age'!C6</f>
        <v>0.96980589628219604</v>
      </c>
      <c r="D9" s="54">
        <f>'[1]B.3 GP_Items_age'!D6</f>
        <v>0.93613725900650024</v>
      </c>
      <c r="E9" s="54">
        <f>'[1]B.3 GP_Items_age'!E6</f>
        <v>0.90761256217956543</v>
      </c>
      <c r="F9" s="54">
        <f>'[1]B.3 GP_Items_age'!F6</f>
        <v>0.84555339813232422</v>
      </c>
      <c r="H9" s="33">
        <f>(F9-C9)/C9</f>
        <v>-0.12812099681616762</v>
      </c>
      <c r="I9" s="6" t="inlineStr">
        <is>
          <t>0.013+</t>
        </is>
      </c>
      <c r="J9" s="435">
        <f t="shared" si="0"/>
        <v>-6.5391716761963425E-2</v>
      </c>
      <c r="K9" s="435">
        <f>(F9-E9)/E9</f>
        <v>-6.8376272688657647E-2</v>
      </c>
      <c r="L9" s="435">
        <f t="shared" si="1"/>
        <v>-0.12929674759372559</v>
      </c>
      <c r="M9" s="451">
        <f t="shared" si="2"/>
        <v>-0.12556207180023193</v>
      </c>
      <c r="N9" s="451">
        <f t="shared" si="3"/>
        <v>-6.2059164047241211E-2</v>
      </c>
    </row>
    <row r="11" spans="1:25" x14ac:dyDescent="0.3">
      <c r="A11" s="447"/>
      <c r="B11" s="450"/>
      <c r="C11" s="450"/>
      <c r="D11" s="450"/>
      <c r="E11" s="450"/>
      <c r="F11" s="450"/>
    </row>
    <row r="12" spans="1:25" x14ac:dyDescent="0.3">
      <c r="A12" s="447"/>
      <c r="B12" s="450"/>
      <c r="C12" s="450"/>
      <c r="D12" s="450"/>
      <c r="E12" s="450"/>
      <c r="F12" s="450"/>
    </row>
    <row r="14" spans="1:25" ht="14.5" x14ac:dyDescent="0.35">
      <c r="Y14" s="545" t="inlineStr">
        <is>
          <t>UKHSA colours</t>
        </is>
      </c>
    </row>
    <row r="16" spans="1:25" ht="14.5" x14ac:dyDescent="0.3">
      <c r="M16" s="460" t="inlineStr">
        <is>
          <t>(draft 3)</t>
        </is>
      </c>
    </row>
    <row r="40" spans="1:11" x14ac:dyDescent="0.3">
      <c r="A40" s="447"/>
      <c r="B40" s="603" t="inlineStr">
        <is>
          <t>Items per 1000 inhabitants</t>
        </is>
      </c>
      <c r="C40" s="603"/>
      <c r="D40" s="603"/>
      <c r="E40" s="603"/>
      <c r="F40" s="603"/>
      <c r="G40" s="447"/>
    </row>
    <row r="41" spans="1:11" x14ac:dyDescent="0.3">
      <c r="A41" s="453"/>
      <c r="B41" s="454">
        <v>2016</v>
      </c>
      <c r="C41" s="455">
        <v>2017</v>
      </c>
      <c r="D41" s="455">
        <v>2018</v>
      </c>
      <c r="E41" s="455">
        <v>2019</v>
      </c>
      <c r="F41" s="455">
        <v>2020</v>
      </c>
      <c r="G41" s="447" t="inlineStr">
        <is>
          <t>4yrs</t>
        </is>
      </c>
      <c r="H41" s="447" t="inlineStr">
        <is>
          <t>2yrs</t>
        </is>
      </c>
      <c r="I41" s="447" t="inlineStr">
        <is>
          <t>5 yrs</t>
        </is>
      </c>
    </row>
    <row r="42" spans="1:11" x14ac:dyDescent="0.3">
      <c r="A42" s="456" t="inlineStr">
        <is>
          <t>0-14</t>
        </is>
      </c>
      <c r="B42" s="462">
        <f>N74</f>
        <v>0.46942382851847375</v>
      </c>
      <c r="C42" s="462">
        <f t="shared" ref="C42:F42" si="4">O74</f>
        <v>0.41505538463222624</v>
      </c>
      <c r="D42" s="462">
        <f t="shared" si="4"/>
        <v>0.39284634201542634</v>
      </c>
      <c r="E42" s="462">
        <f t="shared" si="4"/>
        <v>0.37661876775212616</v>
      </c>
      <c r="F42" s="462">
        <f t="shared" si="4"/>
        <v>0.25296933729679949</v>
      </c>
      <c r="G42" s="435">
        <f>(E42-B42)/B42</f>
        <v>-0.19769993581119483</v>
      </c>
      <c r="H42" s="435">
        <f>(F42-E42)/E42</f>
        <v>-0.32831457442584822</v>
      </c>
      <c r="I42" s="435">
        <f>(F42-B42)/B42</f>
        <v>-0.46110673994717311</v>
      </c>
      <c r="J42" s="451">
        <f>F42-B42</f>
        <v>-0.21645449122167426</v>
      </c>
      <c r="K42" s="451">
        <f>F42-E42</f>
        <v>-0.12364943045532667</v>
      </c>
    </row>
    <row r="43" spans="1:11" x14ac:dyDescent="0.3">
      <c r="A43" s="457" t="inlineStr">
        <is>
          <t>15-64</t>
        </is>
      </c>
      <c r="B43" s="462">
        <f t="shared" ref="B43:B44" si="5">N75</f>
        <v>0.4883003098591549</v>
      </c>
      <c r="C43" s="462">
        <f t="shared" ref="C43:C44" si="6">O75</f>
        <v>0.46747476056338028</v>
      </c>
      <c r="D43" s="462">
        <f t="shared" ref="D43:D44" si="7">P75</f>
        <v>0.44746100840336134</v>
      </c>
      <c r="E43" s="462">
        <f t="shared" ref="E43:E44" si="8">Q75</f>
        <v>0.44074938375350142</v>
      </c>
      <c r="F43" s="462">
        <f t="shared" ref="F43:F44" si="9">R75</f>
        <v>0.40591313725490197</v>
      </c>
      <c r="G43" s="435">
        <f t="shared" ref="G43:G44" si="10">(E43-B43)/B43</f>
        <v>-9.7380495456513325E-2</v>
      </c>
      <c r="H43" s="435">
        <f t="shared" ref="H43:H44" si="11">(F43-E43)/E43</f>
        <v>-7.9038673184129452E-2</v>
      </c>
      <c r="I43" s="435">
        <f t="shared" ref="I43:I44" si="12">(F43-B43)/B43</f>
        <v>-0.1687223434857468</v>
      </c>
      <c r="J43" s="451">
        <f t="shared" ref="J43:J44" si="13">F43-B43</f>
        <v>-8.2387172604252934E-2</v>
      </c>
      <c r="K43" s="451">
        <f t="shared" ref="K43:K44" si="14">F43-E43</f>
        <v>-3.4836246498599455E-2</v>
      </c>
    </row>
    <row r="44" spans="1:11" x14ac:dyDescent="0.3">
      <c r="A44" s="458" t="inlineStr">
        <is>
          <t>65+</t>
        </is>
      </c>
      <c r="B44" s="462">
        <f t="shared" si="5"/>
        <v>0.94001233733310796</v>
      </c>
      <c r="C44" s="462">
        <f t="shared" si="6"/>
        <v>0.92996370890631608</v>
      </c>
      <c r="D44" s="462">
        <f t="shared" si="7"/>
        <v>0.89616500238946672</v>
      </c>
      <c r="E44" s="462">
        <f t="shared" si="8"/>
        <v>0.8715688916708686</v>
      </c>
      <c r="F44" s="462">
        <f t="shared" si="9"/>
        <v>0.80562526604291074</v>
      </c>
      <c r="G44" s="435">
        <f t="shared" si="10"/>
        <v>-7.28112206020817E-2</v>
      </c>
      <c r="H44" s="435">
        <f t="shared" si="11"/>
        <v>-7.5660829864565904E-2</v>
      </c>
      <c r="I44" s="435">
        <f t="shared" si="12"/>
        <v>-0.14296309309244212</v>
      </c>
      <c r="J44" s="451">
        <f t="shared" si="13"/>
        <v>-0.13438707129019722</v>
      </c>
      <c r="K44" s="451">
        <f t="shared" si="14"/>
        <v>-6.5943625627957858E-2</v>
      </c>
    </row>
    <row r="45" spans="1:11" x14ac:dyDescent="0.3">
      <c r="A45" s="447" t="inlineStr">
        <is>
          <t>General Practice</t>
        </is>
      </c>
      <c r="B45" s="462">
        <v>1.6210168027916154</v>
      </c>
      <c r="C45" s="462">
        <v>1.5465717873446465</v>
      </c>
      <c r="D45" s="462">
        <v>1.4668219042957098</v>
      </c>
      <c r="E45" s="462">
        <v>1.4221759526909921</v>
      </c>
      <c r="F45" s="462">
        <v>1.2505135290698348</v>
      </c>
      <c r="G45" s="447"/>
    </row>
    <row r="46" spans="1:11" x14ac:dyDescent="0.3">
      <c r="A46" s="447"/>
      <c r="B46" s="462"/>
      <c r="C46" s="462"/>
      <c r="D46" s="462"/>
      <c r="E46" s="462"/>
      <c r="F46" s="462"/>
      <c r="G46" s="447"/>
    </row>
    <row r="47" spans="1:11" x14ac:dyDescent="0.3">
      <c r="A47" s="447"/>
      <c r="B47" s="450"/>
      <c r="C47" s="450"/>
      <c r="D47" s="450"/>
      <c r="E47" s="450"/>
      <c r="F47" s="450"/>
      <c r="G47" s="447"/>
    </row>
    <row r="48" spans="1:11" x14ac:dyDescent="0.3">
      <c r="A48" s="447"/>
      <c r="B48" s="450"/>
      <c r="C48" s="450"/>
      <c r="D48" s="450"/>
      <c r="E48" s="450"/>
      <c r="F48" s="450"/>
      <c r="G48" s="447"/>
    </row>
    <row r="49" spans="1:24" x14ac:dyDescent="0.3">
      <c r="G49" s="447"/>
    </row>
    <row r="50" spans="1:24" x14ac:dyDescent="0.3">
      <c r="A50" s="447"/>
      <c r="B50" s="447"/>
      <c r="C50" s="447"/>
      <c r="D50" s="447"/>
      <c r="E50" s="447"/>
      <c r="F50" s="447"/>
      <c r="G50" s="447"/>
    </row>
    <row r="51" spans="1:24" x14ac:dyDescent="0.3">
      <c r="A51" s="461"/>
      <c r="B51" s="447"/>
      <c r="C51" s="447"/>
      <c r="D51" s="447"/>
      <c r="E51" s="447"/>
      <c r="F51" s="447"/>
      <c r="G51" s="447"/>
    </row>
    <row r="52" spans="1:24" x14ac:dyDescent="0.3">
      <c r="A52" s="447"/>
      <c r="B52" s="459"/>
      <c r="C52" s="459"/>
      <c r="D52" s="459"/>
      <c r="E52" s="459"/>
      <c r="F52" s="459"/>
      <c r="G52" s="459"/>
    </row>
    <row r="53" spans="1:24" x14ac:dyDescent="0.3">
      <c r="A53" s="447"/>
      <c r="B53" s="459"/>
      <c r="C53" s="459"/>
      <c r="D53" s="459"/>
      <c r="E53" s="459"/>
      <c r="F53" s="459"/>
      <c r="G53" s="459"/>
    </row>
    <row r="54" spans="1:24" x14ac:dyDescent="0.3">
      <c r="A54" s="447"/>
      <c r="B54" s="459"/>
      <c r="C54" s="459"/>
      <c r="D54" s="459"/>
      <c r="E54" s="459"/>
      <c r="F54" s="459"/>
      <c r="G54" s="459"/>
    </row>
    <row r="55" spans="1:24" x14ac:dyDescent="0.3">
      <c r="A55" s="447"/>
      <c r="B55" s="459"/>
      <c r="C55" s="459"/>
      <c r="D55" s="459"/>
      <c r="E55" s="459"/>
      <c r="F55" s="459"/>
      <c r="G55" s="459"/>
    </row>
    <row r="56" spans="1:24" x14ac:dyDescent="0.3">
      <c r="A56" s="447"/>
      <c r="B56" s="459"/>
      <c r="C56" s="459"/>
      <c r="D56" s="459"/>
      <c r="E56" s="459"/>
      <c r="F56" s="459"/>
      <c r="G56" s="459"/>
    </row>
    <row r="57" spans="1:24" x14ac:dyDescent="0.3">
      <c r="A57" s="447"/>
      <c r="B57" s="447"/>
      <c r="C57" s="447"/>
      <c r="D57" s="447"/>
      <c r="E57" s="447"/>
      <c r="F57" s="447"/>
      <c r="G57" s="447"/>
    </row>
    <row r="58" spans="1:24" x14ac:dyDescent="0.3">
      <c r="A58" s="447"/>
      <c r="B58" s="435"/>
      <c r="C58" s="435"/>
      <c r="D58" s="435"/>
      <c r="E58" s="435"/>
      <c r="F58" s="435"/>
    </row>
    <row r="59" spans="1:24" x14ac:dyDescent="0.3">
      <c r="A59" s="447"/>
      <c r="B59" s="435"/>
      <c r="C59" s="435"/>
      <c r="D59" s="435"/>
      <c r="E59" s="435"/>
      <c r="F59" s="435"/>
      <c r="G59" s="452"/>
    </row>
    <row r="60" spans="1:24" x14ac:dyDescent="0.3">
      <c r="B60" s="435"/>
      <c r="C60" s="435"/>
      <c r="D60" s="435"/>
      <c r="E60" s="435"/>
      <c r="F60" s="435"/>
      <c r="G60" s="452"/>
    </row>
    <row r="61" spans="1:24" x14ac:dyDescent="0.3">
      <c r="B61" s="452"/>
      <c r="C61" s="452"/>
      <c r="D61" s="452"/>
      <c r="E61" s="452"/>
      <c r="F61" s="452"/>
      <c r="G61" s="452"/>
    </row>
    <row r="62" spans="1:24" x14ac:dyDescent="0.3">
      <c r="B62" s="452"/>
      <c r="C62" s="452"/>
      <c r="D62" s="452"/>
      <c r="E62" s="452"/>
      <c r="F62" s="452"/>
      <c r="G62" s="452"/>
    </row>
    <row r="63" spans="1:24" x14ac:dyDescent="0.3">
      <c r="B63" s="452"/>
      <c r="C63" s="452"/>
      <c r="D63" s="452"/>
      <c r="E63" s="452"/>
      <c r="F63" s="452"/>
      <c r="G63" s="452"/>
    </row>
    <row r="64" spans="1:24" ht="14.5" x14ac:dyDescent="0.35">
      <c r="A64" s="463" t="inlineStr">
        <is>
          <t>ageband</t>
        </is>
      </c>
      <c r="B64" s="100" t="inlineStr">
        <is>
          <t>Items2016</t>
        </is>
      </c>
      <c r="C64" s="100" t="inlineStr">
        <is>
          <t>Items2017</t>
        </is>
      </c>
      <c r="D64" s="100" t="inlineStr">
        <is>
          <t>Items2018</t>
        </is>
      </c>
      <c r="E64" s="100" t="inlineStr">
        <is>
          <t>Items2019</t>
        </is>
      </c>
      <c r="F64" s="100" t="inlineStr">
        <is>
          <t>Items2020</t>
        </is>
      </c>
      <c r="G64" s="100"/>
      <c r="H64" s="100" t="inlineStr">
        <is>
          <t>pop2016</t>
        </is>
      </c>
      <c r="I64" s="100" t="inlineStr">
        <is>
          <t>pop2017</t>
        </is>
      </c>
      <c r="J64" s="100" t="inlineStr">
        <is>
          <t>pop2018</t>
        </is>
      </c>
      <c r="K64" s="100" t="inlineStr">
        <is>
          <t>pop2019</t>
        </is>
      </c>
      <c r="L64" s="100" t="inlineStr">
        <is>
          <t>pop2020</t>
        </is>
      </c>
      <c r="M64" s="100"/>
      <c r="N64" s="100" t="inlineStr">
        <is>
          <t>IID2016</t>
        </is>
      </c>
      <c r="O64" s="100" t="inlineStr">
        <is>
          <t>IID2017</t>
        </is>
      </c>
      <c r="P64" s="100" t="inlineStr">
        <is>
          <t>IID2018</t>
        </is>
      </c>
      <c r="Q64" s="100" t="inlineStr">
        <is>
          <t>IID2019</t>
        </is>
      </c>
      <c r="R64" s="100" t="inlineStr">
        <is>
          <t>IID2020</t>
        </is>
      </c>
      <c r="S64" s="100"/>
      <c r="T64" s="100"/>
      <c r="U64" s="100"/>
      <c r="V64" s="100"/>
      <c r="W64" s="100"/>
      <c r="X64" s="100"/>
    </row>
    <row r="65" spans="1:24" ht="14.5" x14ac:dyDescent="0.35">
      <c r="A65" s="463" t="inlineStr">
        <is>
          <t>0-4</t>
        </is>
      </c>
      <c r="B65" s="100">
        <v>2431099</v>
      </c>
      <c r="C65" s="100">
        <v>2073438</v>
      </c>
      <c r="D65" s="100">
        <v>1953031</v>
      </c>
      <c r="E65" s="100">
        <v>1881851</v>
      </c>
      <c r="F65" s="100">
        <v>1111278</v>
      </c>
      <c r="G65" s="100"/>
      <c r="H65" s="100">
        <v>3429000</v>
      </c>
      <c r="I65" s="100">
        <v>3384925</v>
      </c>
      <c r="J65" s="100">
        <v>3346727</v>
      </c>
      <c r="K65" s="100">
        <v>3299637</v>
      </c>
      <c r="L65" s="100">
        <v>3299637</v>
      </c>
      <c r="M65" s="100"/>
      <c r="N65" s="464">
        <v>0.70898190000000005</v>
      </c>
      <c r="O65" s="464">
        <v>0.6125507</v>
      </c>
      <c r="P65" s="464">
        <v>0.58356450000000004</v>
      </c>
      <c r="Q65" s="464">
        <v>0.57032059999999996</v>
      </c>
      <c r="R65" s="464">
        <v>0.33678799999999998</v>
      </c>
      <c r="S65" s="100"/>
      <c r="T65" s="100"/>
      <c r="U65" s="100"/>
      <c r="V65" s="100"/>
      <c r="W65" s="100"/>
      <c r="X65" s="100"/>
    </row>
    <row r="66" spans="1:24" ht="14.5" x14ac:dyDescent="0.35">
      <c r="A66" s="463" t="inlineStr">
        <is>
          <t>5-14</t>
        </is>
      </c>
      <c r="B66" s="100">
        <v>2229153</v>
      </c>
      <c r="C66" s="100">
        <v>2097190</v>
      </c>
      <c r="D66" s="100">
        <v>2032282</v>
      </c>
      <c r="E66" s="100">
        <v>1956681</v>
      </c>
      <c r="F66" s="100">
        <v>1467008</v>
      </c>
      <c r="G66" s="100"/>
      <c r="H66" s="100">
        <v>6498600</v>
      </c>
      <c r="I66" s="100">
        <v>6663440</v>
      </c>
      <c r="J66" s="100">
        <v>6797985</v>
      </c>
      <c r="K66" s="100">
        <v>6892452</v>
      </c>
      <c r="L66" s="100">
        <v>6892452</v>
      </c>
      <c r="M66" s="100"/>
      <c r="N66" s="464">
        <v>0.34302050000000001</v>
      </c>
      <c r="O66" s="464">
        <v>0.31473079999999998</v>
      </c>
      <c r="P66" s="464">
        <v>0.29895359999999999</v>
      </c>
      <c r="Q66" s="464">
        <v>0.28388750000000001</v>
      </c>
      <c r="R66" s="464">
        <v>0.2128427</v>
      </c>
      <c r="S66" s="100"/>
      <c r="T66" s="100"/>
      <c r="U66" s="100"/>
      <c r="V66" s="100"/>
      <c r="W66" s="100"/>
      <c r="X66" s="100"/>
    </row>
    <row r="67" spans="1:24" ht="14.5" x14ac:dyDescent="0.35">
      <c r="A67" s="463" t="inlineStr">
        <is>
          <t>15-64</t>
        </is>
      </c>
      <c r="B67" s="100">
        <v>17334661</v>
      </c>
      <c r="C67" s="100">
        <v>16595354</v>
      </c>
      <c r="D67" s="100">
        <v>15974358</v>
      </c>
      <c r="E67" s="100">
        <v>15734753</v>
      </c>
      <c r="F67" s="100">
        <v>14491099</v>
      </c>
      <c r="G67" s="100"/>
      <c r="H67" s="465">
        <v>35500000</v>
      </c>
      <c r="I67" s="465">
        <v>35500000</v>
      </c>
      <c r="J67" s="465">
        <v>35700000</v>
      </c>
      <c r="K67" s="465">
        <v>35700000</v>
      </c>
      <c r="L67" s="465">
        <v>35700000</v>
      </c>
      <c r="M67" s="100"/>
      <c r="N67" s="464">
        <v>0.48888150000000002</v>
      </c>
      <c r="O67" s="464">
        <v>0.46694140000000001</v>
      </c>
      <c r="P67" s="464">
        <v>0.44804820000000001</v>
      </c>
      <c r="Q67" s="464">
        <v>0.44024190000000002</v>
      </c>
      <c r="R67" s="464">
        <v>0.40544570000000002</v>
      </c>
      <c r="S67" s="100"/>
      <c r="T67" s="100"/>
      <c r="U67" s="100"/>
      <c r="V67" s="100"/>
      <c r="W67" s="100"/>
      <c r="X67" s="100"/>
    </row>
    <row r="68" spans="1:24" ht="14.5" x14ac:dyDescent="0.35">
      <c r="A68" s="463" t="inlineStr">
        <is>
          <t>65-74</t>
        </is>
      </c>
      <c r="B68" s="100">
        <v>4888962</v>
      </c>
      <c r="C68" s="100">
        <v>4850695</v>
      </c>
      <c r="D68" s="100">
        <v>4706405</v>
      </c>
      <c r="E68" s="100">
        <v>4613144</v>
      </c>
      <c r="F68" s="100">
        <v>4131651</v>
      </c>
      <c r="G68" s="100"/>
      <c r="H68" s="100">
        <v>5413400</v>
      </c>
      <c r="I68" s="100">
        <v>5495181</v>
      </c>
      <c r="J68" s="100">
        <v>5547393</v>
      </c>
      <c r="K68" s="100">
        <v>5576066</v>
      </c>
      <c r="L68" s="100">
        <v>5576066</v>
      </c>
      <c r="M68" s="100"/>
      <c r="N68" s="464">
        <v>0.90312219999999999</v>
      </c>
      <c r="O68" s="464">
        <v>0.882718</v>
      </c>
      <c r="P68" s="464">
        <v>0.84839940000000003</v>
      </c>
      <c r="Q68" s="464">
        <v>0.82731160000000004</v>
      </c>
      <c r="R68" s="464">
        <v>0.7409616</v>
      </c>
      <c r="S68" s="100"/>
      <c r="T68" s="100"/>
      <c r="U68" s="100"/>
      <c r="V68" s="100"/>
      <c r="W68" s="100"/>
      <c r="X68" s="100"/>
    </row>
    <row r="69" spans="1:24" ht="14.5" x14ac:dyDescent="0.35">
      <c r="A69" s="463" t="inlineStr">
        <is>
          <t>75+</t>
        </is>
      </c>
      <c r="B69" s="100">
        <v>6235144</v>
      </c>
      <c r="C69" s="100">
        <v>6319552</v>
      </c>
      <c r="D69" s="100">
        <v>6205620</v>
      </c>
      <c r="E69" s="100">
        <v>6214189</v>
      </c>
      <c r="F69" s="100">
        <v>5876477</v>
      </c>
      <c r="G69" s="100"/>
      <c r="H69" s="100">
        <v>6420600</v>
      </c>
      <c r="I69" s="100">
        <v>6516306</v>
      </c>
      <c r="J69" s="100">
        <v>6628964</v>
      </c>
      <c r="K69" s="100">
        <v>6846742</v>
      </c>
      <c r="L69" s="100">
        <v>6846742</v>
      </c>
      <c r="M69" s="100"/>
      <c r="N69" s="464">
        <v>0.97111550000000002</v>
      </c>
      <c r="O69" s="464">
        <v>0.9698059</v>
      </c>
      <c r="P69" s="464">
        <v>0.93613729999999995</v>
      </c>
      <c r="Q69" s="464">
        <v>0.90761259999999999</v>
      </c>
      <c r="R69" s="464">
        <v>0.85828800000000005</v>
      </c>
      <c r="S69" s="100"/>
      <c r="T69" s="100"/>
      <c r="U69" s="100"/>
      <c r="V69" s="100"/>
      <c r="W69" s="100"/>
      <c r="X69" s="100"/>
    </row>
    <row r="70" spans="1:24" ht="14.5" x14ac:dyDescent="0.35">
      <c r="A70" s="463" t="inlineStr">
        <is>
          <t>Unknown</t>
        </is>
      </c>
      <c r="B70" s="100">
        <v>1967299</v>
      </c>
      <c r="C70" s="100">
        <v>1829613</v>
      </c>
      <c r="D70" s="100">
        <v>1594705</v>
      </c>
      <c r="E70" s="100">
        <v>1447752</v>
      </c>
      <c r="F70" s="100">
        <v>613693</v>
      </c>
      <c r="G70" s="100"/>
      <c r="H70" s="100">
        <v>0</v>
      </c>
      <c r="I70" s="100">
        <v>0</v>
      </c>
      <c r="J70" s="100">
        <v>0</v>
      </c>
      <c r="K70" s="100">
        <v>0</v>
      </c>
      <c r="L70" s="100">
        <v>0</v>
      </c>
      <c r="M70" s="100"/>
      <c r="N70" s="100"/>
      <c r="O70" s="100"/>
      <c r="P70" s="100"/>
      <c r="Q70" s="100"/>
      <c r="R70" s="100"/>
      <c r="S70" s="100"/>
      <c r="T70" s="100"/>
      <c r="U70" s="100"/>
      <c r="V70" s="100"/>
      <c r="W70" s="100"/>
      <c r="X70" s="100"/>
    </row>
    <row r="71" spans="1:24" ht="14.5" x14ac:dyDescent="0.35">
      <c r="A71" s="100"/>
      <c r="B71" s="100"/>
      <c r="C71" s="100"/>
      <c r="D71" s="100"/>
      <c r="E71" s="100"/>
      <c r="F71" s="100"/>
      <c r="G71" s="100"/>
      <c r="H71" s="100"/>
      <c r="I71" s="100"/>
      <c r="J71" s="100"/>
      <c r="K71" s="100"/>
      <c r="L71" s="100"/>
      <c r="M71" s="100"/>
      <c r="N71" s="100"/>
      <c r="O71" s="100"/>
      <c r="P71" s="100"/>
      <c r="Q71" s="100"/>
      <c r="R71" s="100"/>
      <c r="S71" s="100"/>
      <c r="T71" s="100"/>
      <c r="U71" s="100"/>
      <c r="V71" s="100"/>
      <c r="W71" s="100"/>
      <c r="X71" s="100"/>
    </row>
    <row r="72" spans="1:24" ht="14.5" x14ac:dyDescent="0.35">
      <c r="A72" s="604" t="inlineStr">
        <is>
          <t>Items per 1000 inhabitants per day</t>
        </is>
      </c>
      <c r="B72" s="604"/>
      <c r="C72" s="604"/>
      <c r="D72" s="604"/>
      <c r="E72" s="604"/>
      <c r="F72" s="100"/>
      <c r="G72" s="100"/>
      <c r="H72" s="100"/>
      <c r="I72" s="100"/>
      <c r="J72" s="100"/>
      <c r="K72" s="100"/>
      <c r="L72" s="100"/>
      <c r="M72" s="100"/>
      <c r="N72" s="100"/>
      <c r="O72" s="100"/>
      <c r="P72" s="100"/>
      <c r="Q72" s="100"/>
      <c r="R72" s="100"/>
      <c r="S72" s="100"/>
      <c r="T72" s="100"/>
      <c r="U72" s="100"/>
      <c r="V72" s="100"/>
      <c r="W72" s="100"/>
      <c r="X72" s="100"/>
    </row>
    <row r="73" spans="1:24" ht="14.5" x14ac:dyDescent="0.35">
      <c r="A73" s="466" t="inlineStr">
        <is>
          <t>ageband</t>
        </is>
      </c>
      <c r="B73" s="38" t="inlineStr">
        <is>
          <t>Items2016</t>
        </is>
      </c>
      <c r="C73" s="38" t="inlineStr">
        <is>
          <t>Items2017</t>
        </is>
      </c>
      <c r="D73" s="38" t="inlineStr">
        <is>
          <t>Items2018</t>
        </is>
      </c>
      <c r="E73" s="38" t="inlineStr">
        <is>
          <t>Items2019</t>
        </is>
      </c>
      <c r="F73" s="38" t="inlineStr">
        <is>
          <t>Items2020</t>
        </is>
      </c>
      <c r="G73" s="38"/>
      <c r="H73" s="38" t="inlineStr">
        <is>
          <t>pop2016</t>
        </is>
      </c>
      <c r="I73" s="38" t="inlineStr">
        <is>
          <t>pop2017</t>
        </is>
      </c>
      <c r="J73" s="38" t="inlineStr">
        <is>
          <t>pop2018</t>
        </is>
      </c>
      <c r="K73" s="38" t="inlineStr">
        <is>
          <t>pop2019</t>
        </is>
      </c>
      <c r="L73" s="38" t="inlineStr">
        <is>
          <t>pop2020</t>
        </is>
      </c>
      <c r="M73" s="38"/>
      <c r="N73" s="38" t="inlineStr">
        <is>
          <t>IID2016</t>
        </is>
      </c>
      <c r="O73" s="38" t="inlineStr">
        <is>
          <t>IID2017</t>
        </is>
      </c>
      <c r="P73" s="38" t="inlineStr">
        <is>
          <t>IID2018</t>
        </is>
      </c>
      <c r="Q73" s="38" t="inlineStr">
        <is>
          <t>IID2019</t>
        </is>
      </c>
      <c r="R73" s="38" t="inlineStr">
        <is>
          <t>IID2020</t>
        </is>
      </c>
      <c r="S73" s="38"/>
      <c r="T73" s="38" t="inlineStr">
        <is>
          <t>IID2016</t>
        </is>
      </c>
      <c r="U73" s="38" t="inlineStr">
        <is>
          <t>IID2017</t>
        </is>
      </c>
      <c r="V73" s="38" t="inlineStr">
        <is>
          <t>IID2018</t>
        </is>
      </c>
      <c r="W73" s="38" t="inlineStr">
        <is>
          <t>IID2019</t>
        </is>
      </c>
      <c r="X73" s="38" t="inlineStr">
        <is>
          <t>IID2020</t>
        </is>
      </c>
    </row>
    <row r="74" spans="1:24" ht="14.5" x14ac:dyDescent="0.35">
      <c r="A74" s="466" t="inlineStr">
        <is>
          <t>0-14</t>
        </is>
      </c>
      <c r="B74" s="100">
        <f>SUM(B65:B66)</f>
        <v>4660252</v>
      </c>
      <c r="C74" s="100">
        <f>SUM(C65:C66)</f>
        <v>4170628</v>
      </c>
      <c r="D74" s="100">
        <f>SUM(D65:D66)</f>
        <v>3985313</v>
      </c>
      <c r="E74" s="100">
        <f>SUM(E65:E66)</f>
        <v>3838532</v>
      </c>
      <c r="F74" s="100">
        <f>SUM(F65:F66)</f>
        <v>2578286</v>
      </c>
      <c r="G74" s="100"/>
      <c r="H74" s="100">
        <f>SUM(H65:H66)</f>
        <v>9927600</v>
      </c>
      <c r="I74" s="100">
        <f>SUM(I65:I66)</f>
        <v>10048365</v>
      </c>
      <c r="J74" s="100">
        <f>SUM(J65:J66)</f>
        <v>10144712</v>
      </c>
      <c r="K74" s="100">
        <f>SUM(K65:K66)</f>
        <v>10192089</v>
      </c>
      <c r="L74" s="100">
        <f>SUM(L65:L66)</f>
        <v>10192089</v>
      </c>
      <c r="M74" s="100"/>
      <c r="N74" s="464">
        <f>B74/H74</f>
        <v>0.46942382851847375</v>
      </c>
      <c r="O74" s="464">
        <f t="shared" ref="O74:R76" si="15">C74/I74</f>
        <v>0.41505538463222624</v>
      </c>
      <c r="P74" s="464">
        <f t="shared" si="15"/>
        <v>0.39284634201542634</v>
      </c>
      <c r="Q74" s="464">
        <f t="shared" si="15"/>
        <v>0.37661876775212616</v>
      </c>
      <c r="R74" s="464">
        <f t="shared" si="15"/>
        <v>0.25296933729679949</v>
      </c>
      <c r="S74" s="100"/>
      <c r="T74" s="464">
        <f>N74*364.5</f>
        <v>171.10498549498368</v>
      </c>
      <c r="U74" s="464">
        <f t="shared" ref="U74:X76" si="16">O74*364.5</f>
        <v>151.28768769844646</v>
      </c>
      <c r="V74" s="464">
        <f t="shared" si="16"/>
        <v>143.19249166462291</v>
      </c>
      <c r="W74" s="464">
        <f t="shared" si="16"/>
        <v>137.27754084564998</v>
      </c>
      <c r="X74" s="464">
        <f t="shared" si="16"/>
        <v>92.207323444683411</v>
      </c>
    </row>
    <row r="75" spans="1:24" ht="14.5" x14ac:dyDescent="0.35">
      <c r="A75" s="466" t="inlineStr">
        <is>
          <t>15-64</t>
        </is>
      </c>
      <c r="B75" s="100">
        <f>B67</f>
        <v>17334661</v>
      </c>
      <c r="C75" s="100">
        <f t="shared" ref="C75:F75" si="17">C67</f>
        <v>16595354</v>
      </c>
      <c r="D75" s="100">
        <f t="shared" si="17"/>
        <v>15974358</v>
      </c>
      <c r="E75" s="100">
        <f t="shared" si="17"/>
        <v>15734753</v>
      </c>
      <c r="F75" s="100">
        <f t="shared" si="17"/>
        <v>14491099</v>
      </c>
      <c r="G75" s="100"/>
      <c r="H75" s="100">
        <f t="shared" ref="H75:L75" si="18">H67</f>
        <v>35500000</v>
      </c>
      <c r="I75" s="100">
        <f t="shared" si="18"/>
        <v>35500000</v>
      </c>
      <c r="J75" s="100">
        <f t="shared" si="18"/>
        <v>35700000</v>
      </c>
      <c r="K75" s="100">
        <f t="shared" si="18"/>
        <v>35700000</v>
      </c>
      <c r="L75" s="100">
        <f t="shared" si="18"/>
        <v>35700000</v>
      </c>
      <c r="M75" s="100"/>
      <c r="N75" s="464">
        <f>B75/H75</f>
        <v>0.4883003098591549</v>
      </c>
      <c r="O75" s="464">
        <f t="shared" si="15"/>
        <v>0.46747476056338028</v>
      </c>
      <c r="P75" s="464">
        <f t="shared" si="15"/>
        <v>0.44746100840336134</v>
      </c>
      <c r="Q75" s="464">
        <f t="shared" si="15"/>
        <v>0.44074938375350142</v>
      </c>
      <c r="R75" s="464">
        <f t="shared" si="15"/>
        <v>0.40591313725490197</v>
      </c>
      <c r="S75" s="100"/>
      <c r="T75" s="464">
        <f t="shared" ref="T75:X79" si="19">N75*364.5</f>
        <v>177.98546294366196</v>
      </c>
      <c r="U75" s="464">
        <f t="shared" si="16"/>
        <v>170.39455022535211</v>
      </c>
      <c r="V75" s="464">
        <f t="shared" si="16"/>
        <v>163.09953756302519</v>
      </c>
      <c r="W75" s="464">
        <f t="shared" si="16"/>
        <v>160.65315037815128</v>
      </c>
      <c r="X75" s="464">
        <f t="shared" si="16"/>
        <v>147.95533852941176</v>
      </c>
    </row>
    <row r="76" spans="1:24" ht="14.5" x14ac:dyDescent="0.35">
      <c r="A76" s="466" t="inlineStr">
        <is>
          <t>65+</t>
        </is>
      </c>
      <c r="B76" s="100">
        <f>SUM(B68:B69)</f>
        <v>11124106</v>
      </c>
      <c r="C76" s="100">
        <f>SUM(C68:C69)</f>
        <v>11170247</v>
      </c>
      <c r="D76" s="100">
        <f>SUM(D68:D69)</f>
        <v>10912025</v>
      </c>
      <c r="E76" s="100">
        <f>SUM(E68:E69)</f>
        <v>10827333</v>
      </c>
      <c r="F76" s="100">
        <f>SUM(F68:F69)</f>
        <v>10008128</v>
      </c>
      <c r="G76" s="100"/>
      <c r="H76" s="100">
        <f>SUM(H68:H69)</f>
        <v>11834000</v>
      </c>
      <c r="I76" s="100">
        <f>SUM(I68:I69)</f>
        <v>12011487</v>
      </c>
      <c r="J76" s="100">
        <f>SUM(J68:J69)</f>
        <v>12176357</v>
      </c>
      <c r="K76" s="100">
        <f>SUM(K68:K69)</f>
        <v>12422808</v>
      </c>
      <c r="L76" s="100">
        <f>SUM(L68:L69)</f>
        <v>12422808</v>
      </c>
      <c r="M76" s="100"/>
      <c r="N76" s="464">
        <f t="shared" ref="N76:R79" si="20">B76/H76</f>
        <v>0.94001233733310796</v>
      </c>
      <c r="O76" s="464">
        <f t="shared" si="15"/>
        <v>0.92996370890631608</v>
      </c>
      <c r="P76" s="464">
        <f t="shared" si="15"/>
        <v>0.89616500238946672</v>
      </c>
      <c r="Q76" s="464">
        <f t="shared" si="15"/>
        <v>0.8715688916708686</v>
      </c>
      <c r="R76" s="464">
        <f t="shared" si="15"/>
        <v>0.80562526604291074</v>
      </c>
      <c r="S76" s="100"/>
      <c r="T76" s="464">
        <f t="shared" si="19"/>
        <v>342.63449695791786</v>
      </c>
      <c r="U76" s="464">
        <f t="shared" si="16"/>
        <v>338.97177189635221</v>
      </c>
      <c r="V76" s="464">
        <f t="shared" si="16"/>
        <v>326.65214337096063</v>
      </c>
      <c r="W76" s="464">
        <f t="shared" si="16"/>
        <v>317.68686101403159</v>
      </c>
      <c r="X76" s="464">
        <f t="shared" si="16"/>
        <v>293.65040947264094</v>
      </c>
    </row>
    <row r="77" spans="1:24" ht="14.5" x14ac:dyDescent="0.35">
      <c r="A77" s="466" t="inlineStr">
        <is>
          <t>Unknown</t>
        </is>
      </c>
      <c r="B77" s="100">
        <f>B70</f>
        <v>1967299</v>
      </c>
      <c r="C77" s="100">
        <f t="shared" ref="C77:F77" si="21">C70</f>
        <v>1829613</v>
      </c>
      <c r="D77" s="100">
        <f t="shared" si="21"/>
        <v>1594705</v>
      </c>
      <c r="E77" s="100">
        <f t="shared" si="21"/>
        <v>1447752</v>
      </c>
      <c r="F77" s="100">
        <f t="shared" si="21"/>
        <v>613693</v>
      </c>
      <c r="G77" s="100"/>
      <c r="H77" s="100"/>
      <c r="I77" s="100"/>
      <c r="J77" s="100"/>
      <c r="K77" s="100"/>
      <c r="L77" s="100"/>
      <c r="M77" s="100"/>
      <c r="N77" s="464"/>
      <c r="O77" s="100"/>
      <c r="P77" s="100"/>
      <c r="Q77" s="100"/>
      <c r="R77" s="100"/>
      <c r="S77" s="100"/>
      <c r="T77" s="464"/>
      <c r="U77" s="100"/>
      <c r="V77" s="100"/>
      <c r="W77" s="100"/>
      <c r="X77" s="100"/>
    </row>
    <row r="78" spans="1:24" ht="14.5" x14ac:dyDescent="0.35">
      <c r="A78" s="466"/>
      <c r="B78" s="100"/>
      <c r="C78" s="100"/>
      <c r="D78" s="100"/>
      <c r="E78" s="100"/>
      <c r="F78" s="100"/>
      <c r="G78" s="100"/>
      <c r="H78" s="100"/>
      <c r="I78" s="100"/>
      <c r="J78" s="100"/>
      <c r="K78" s="100"/>
      <c r="L78" s="100"/>
      <c r="M78" s="100"/>
      <c r="N78" s="464"/>
      <c r="O78" s="100"/>
      <c r="P78" s="100"/>
      <c r="Q78" s="100"/>
      <c r="R78" s="100"/>
      <c r="S78" s="100"/>
      <c r="T78" s="464"/>
      <c r="U78" s="100"/>
      <c r="V78" s="100"/>
      <c r="W78" s="100"/>
      <c r="X78" s="100"/>
    </row>
    <row r="79" spans="1:24" ht="14.5" x14ac:dyDescent="0.35">
      <c r="A79" s="466"/>
      <c r="B79" s="100">
        <f>SUM(B74:B76)</f>
        <v>33119019</v>
      </c>
      <c r="C79" s="100">
        <f t="shared" ref="C79:L79" si="22">SUM(C74:C76)</f>
        <v>31936229</v>
      </c>
      <c r="D79" s="100">
        <f t="shared" si="22"/>
        <v>30871696</v>
      </c>
      <c r="E79" s="100">
        <f t="shared" si="22"/>
        <v>30400618</v>
      </c>
      <c r="F79" s="100">
        <f t="shared" si="22"/>
        <v>27077513</v>
      </c>
      <c r="G79" s="100"/>
      <c r="H79" s="100">
        <f t="shared" si="22"/>
        <v>57261600</v>
      </c>
      <c r="I79" s="100">
        <f t="shared" si="22"/>
        <v>57559852</v>
      </c>
      <c r="J79" s="100">
        <f t="shared" si="22"/>
        <v>58021069</v>
      </c>
      <c r="K79" s="100">
        <f t="shared" si="22"/>
        <v>58314897</v>
      </c>
      <c r="L79" s="100">
        <f t="shared" si="22"/>
        <v>58314897</v>
      </c>
      <c r="M79" s="100"/>
      <c r="N79" s="464">
        <f t="shared" si="20"/>
        <v>0.57838095687162072</v>
      </c>
      <c r="O79" s="464">
        <f t="shared" si="20"/>
        <v>0.55483514794304889</v>
      </c>
      <c r="P79" s="464">
        <f t="shared" si="20"/>
        <v>0.53207733900938636</v>
      </c>
      <c r="Q79" s="464">
        <f t="shared" si="20"/>
        <v>0.52131821479509777</v>
      </c>
      <c r="R79" s="464">
        <f t="shared" si="20"/>
        <v>0.4643326901529124</v>
      </c>
      <c r="S79" s="100"/>
      <c r="T79" s="464">
        <f t="shared" si="19"/>
        <v>210.81985877970575</v>
      </c>
      <c r="U79" s="464">
        <f t="shared" si="19"/>
        <v>202.23741142524133</v>
      </c>
      <c r="V79" s="464">
        <f t="shared" si="19"/>
        <v>193.94219006892132</v>
      </c>
      <c r="W79" s="464">
        <f t="shared" si="19"/>
        <v>190.02048929281312</v>
      </c>
      <c r="X79" s="464">
        <f t="shared" si="19"/>
        <v>169.24926556073657</v>
      </c>
    </row>
    <row r="80" spans="1:24" ht="14.5" x14ac:dyDescent="0.35">
      <c r="A80" s="100"/>
      <c r="B80" s="100"/>
      <c r="C80" s="100"/>
      <c r="D80" s="100"/>
      <c r="E80" s="100"/>
      <c r="F80" s="100"/>
      <c r="G80" s="100"/>
      <c r="H80" s="100"/>
      <c r="I80" s="100"/>
      <c r="J80" s="100"/>
      <c r="K80" s="100"/>
      <c r="L80" s="100"/>
      <c r="M80" s="100"/>
      <c r="N80" s="100"/>
      <c r="O80" s="100"/>
      <c r="P80" s="100"/>
      <c r="Q80" s="100"/>
      <c r="R80" s="100"/>
      <c r="S80" s="100"/>
      <c r="T80" s="100"/>
      <c r="U80" s="100"/>
      <c r="V80" s="100"/>
      <c r="W80" s="100"/>
      <c r="X80" s="100"/>
    </row>
    <row r="81" spans="1:24" ht="14.5" x14ac:dyDescent="0.35">
      <c r="A81" s="447" t="inlineStr">
        <is>
          <t>0-14</t>
        </is>
      </c>
      <c r="B81" s="435">
        <f>(B74)/(SUM(B74:B76))</f>
        <v>0.14071225962339043</v>
      </c>
      <c r="C81" s="435">
        <f t="shared" ref="C81:F81" si="23">(C74)/(SUM(C74:C76))</f>
        <v>0.13059237519871242</v>
      </c>
      <c r="D81" s="435">
        <f t="shared" si="23"/>
        <v>0.1290927780579337</v>
      </c>
      <c r="E81" s="435">
        <f t="shared" si="23"/>
        <v>0.12626493316681917</v>
      </c>
      <c r="F81" s="435">
        <f t="shared" si="23"/>
        <v>9.5218715249070329E-2</v>
      </c>
      <c r="G81" s="100"/>
      <c r="H81" s="100"/>
      <c r="I81" s="100"/>
      <c r="J81" s="100"/>
      <c r="K81" s="100"/>
      <c r="L81" s="100"/>
      <c r="M81" s="100"/>
      <c r="N81" s="100"/>
      <c r="O81" s="100"/>
      <c r="P81" s="100"/>
      <c r="Q81" s="100"/>
      <c r="R81" s="100"/>
      <c r="S81" s="100"/>
      <c r="T81" s="100"/>
      <c r="U81" s="100"/>
      <c r="V81" s="100"/>
      <c r="W81" s="100"/>
      <c r="X81" s="100"/>
    </row>
    <row r="82" spans="1:24" ht="14.5" x14ac:dyDescent="0.35">
      <c r="A82" s="447" t="inlineStr">
        <is>
          <t>15-64</t>
        </is>
      </c>
      <c r="B82" s="435">
        <f>(B75)/(SUM(B74:B76))</f>
        <v>0.5234050259761619</v>
      </c>
      <c r="C82" s="435">
        <f t="shared" ref="C82:F82" si="24">(C75)/(SUM(C74:C76))</f>
        <v>0.51964037457271495</v>
      </c>
      <c r="D82" s="435">
        <f t="shared" si="24"/>
        <v>0.51744348609807511</v>
      </c>
      <c r="E82" s="435">
        <f t="shared" si="24"/>
        <v>0.51758003735318803</v>
      </c>
      <c r="F82" s="435">
        <f t="shared" si="24"/>
        <v>0.5351709737892103</v>
      </c>
      <c r="G82" s="100"/>
      <c r="H82" s="100"/>
      <c r="I82" s="100"/>
      <c r="J82" s="100"/>
      <c r="K82" s="100"/>
      <c r="L82" s="100"/>
      <c r="M82" s="100"/>
      <c r="N82" s="100"/>
      <c r="O82" s="100"/>
      <c r="P82" s="100"/>
      <c r="Q82" s="100"/>
      <c r="R82" s="100"/>
      <c r="S82" s="100"/>
      <c r="T82" s="100"/>
      <c r="U82" s="100"/>
      <c r="V82" s="100"/>
      <c r="W82" s="100"/>
      <c r="X82" s="100"/>
    </row>
    <row r="83" spans="1:24" ht="14.5" x14ac:dyDescent="0.35">
      <c r="A83" s="447" t="inlineStr">
        <is>
          <t>65+</t>
        </is>
      </c>
      <c r="B83" s="435">
        <f>(B76)/(SUM(B74:B76))</f>
        <v>0.33588271440044765</v>
      </c>
      <c r="C83" s="435">
        <f>(C76)/(SUM(C74:C76))</f>
        <v>0.34976725022857269</v>
      </c>
      <c r="D83" s="435">
        <f>(D76)/(SUM(D74:D76))</f>
        <v>0.35346373584399121</v>
      </c>
      <c r="E83" s="435">
        <f>(E76)/(SUM(E74:E76))</f>
        <v>0.35615502947999284</v>
      </c>
      <c r="F83" s="435">
        <f>(F76)/(SUM(F74:F76))</f>
        <v>0.36961031096171942</v>
      </c>
      <c r="G83" s="100"/>
      <c r="H83" s="100"/>
      <c r="I83" s="100"/>
      <c r="J83" s="100"/>
      <c r="K83" s="100"/>
      <c r="L83" s="100"/>
      <c r="M83" s="100"/>
      <c r="N83" s="100"/>
      <c r="O83" s="100"/>
      <c r="P83" s="100"/>
      <c r="Q83" s="100"/>
      <c r="R83" s="100"/>
      <c r="S83" s="100"/>
      <c r="T83" s="100"/>
      <c r="U83" s="100"/>
      <c r="V83" s="100"/>
      <c r="W83" s="100"/>
      <c r="X83" s="100"/>
    </row>
    <row r="84" spans="1:24" ht="14.5" x14ac:dyDescent="0.35">
      <c r="B84" s="435">
        <f>(B77)/(SUM(B74:B77))</f>
        <v>5.6070260778004692E-2</v>
      </c>
      <c r="C84" s="435">
        <f t="shared" ref="C84:F84" si="25">(C77)/(SUM(C74:C77))</f>
        <v>5.4185321367078598E-2</v>
      </c>
      <c r="D84" s="435">
        <f t="shared" si="25"/>
        <v>4.9118625744812308E-2</v>
      </c>
      <c r="E84" s="435">
        <f t="shared" si="25"/>
        <v>4.54576482250112E-2</v>
      </c>
      <c r="F84" s="435">
        <f t="shared" si="25"/>
        <v>2.2162017790052193E-2</v>
      </c>
      <c r="G84" s="100"/>
      <c r="H84" s="100"/>
      <c r="I84" s="100"/>
      <c r="J84" s="100"/>
      <c r="K84" s="100"/>
      <c r="L84" s="100"/>
      <c r="M84" s="100"/>
      <c r="N84" s="100"/>
      <c r="O84" s="100"/>
      <c r="P84" s="100"/>
      <c r="Q84" s="100"/>
      <c r="R84" s="100"/>
      <c r="S84" s="100"/>
      <c r="T84" s="100"/>
      <c r="U84" s="100"/>
      <c r="V84" s="100"/>
      <c r="W84" s="100"/>
      <c r="X84" s="100"/>
    </row>
    <row r="85" spans="1:24" ht="14.5" x14ac:dyDescent="0.35">
      <c r="A85" s="100"/>
      <c r="B85" s="100"/>
      <c r="C85" s="100"/>
      <c r="D85" s="100"/>
      <c r="E85" s="100"/>
      <c r="F85" s="100"/>
      <c r="G85" s="100"/>
      <c r="H85" s="100"/>
      <c r="I85" s="100"/>
      <c r="J85" s="100"/>
      <c r="K85" s="100"/>
      <c r="L85" s="100"/>
      <c r="M85" s="100"/>
      <c r="N85" s="100"/>
      <c r="O85" s="100"/>
      <c r="P85" s="100"/>
      <c r="Q85" s="100"/>
      <c r="R85" s="100"/>
      <c r="S85" s="100"/>
      <c r="T85" s="100"/>
      <c r="U85" s="100"/>
      <c r="V85" s="100"/>
      <c r="W85" s="100"/>
      <c r="X85" s="100"/>
    </row>
    <row r="86" spans="1:24" ht="14.5" x14ac:dyDescent="0.35">
      <c r="A86" s="100"/>
      <c r="B86" s="100">
        <f>SUM(B74:B76)</f>
        <v>33119019</v>
      </c>
      <c r="C86" s="100">
        <f>SUM(C74:C76)</f>
        <v>31936229</v>
      </c>
      <c r="D86" s="100">
        <f>SUM(D74:D76)</f>
        <v>30871696</v>
      </c>
      <c r="E86" s="100">
        <f>SUM(E74:E76)</f>
        <v>30400618</v>
      </c>
      <c r="F86" s="100">
        <f>SUM(F74:F76)</f>
        <v>27077513</v>
      </c>
      <c r="G86" s="100"/>
      <c r="H86" s="100">
        <f>SUM(H74:H76)</f>
        <v>57261600</v>
      </c>
      <c r="I86" s="100">
        <f>SUM(I74:I76)</f>
        <v>57559852</v>
      </c>
      <c r="J86" s="100">
        <f>SUM(J74:J76)</f>
        <v>58021069</v>
      </c>
      <c r="K86" s="100">
        <f>SUM(K74:K76)</f>
        <v>58314897</v>
      </c>
      <c r="L86" s="100">
        <f>SUM(L74:L76)</f>
        <v>58314897</v>
      </c>
      <c r="M86" s="100"/>
      <c r="N86" s="464">
        <f>B86/H86</f>
        <v>0.57838095687162072</v>
      </c>
      <c r="O86" s="100"/>
      <c r="P86" s="100"/>
      <c r="Q86" s="100"/>
      <c r="R86" s="100"/>
      <c r="S86" s="100"/>
      <c r="T86" s="464">
        <f>N86*365</f>
        <v>211.10904925814157</v>
      </c>
      <c r="U86" s="100"/>
      <c r="V86" s="100"/>
      <c r="W86" s="100"/>
      <c r="X86" s="100"/>
    </row>
  </sheetData>
  <mergeCells count="3">
    <mergeCell ref="B3:F3"/>
    <mergeCell ref="B40:F40"/>
    <mergeCell ref="A72:E72"/>
  </mergeCells>
  <pageMargins left="0.7" right="0.7" top="0.75" bottom="0.75" header="0.3" footer="0.3"/>
  <pageSetup paperSize="9" orientation="portrait" r:id="rId1"/>
  <drawing r:id="rId2"/>
</worksheet>
</file>

<file path=xl/worksheets/sheet19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1300-000000000000}">
  <sheetPr codeName="Sheet20">
    <tabColor theme="5" tint="0.59999389629810485"/>
  </sheetPr>
  <dimension ref="A1:G127"/>
  <sheetViews>
    <sheetView workbookViewId="0">
      <selection activeCell="D2" sqref="D2"/>
    </sheetView>
  </sheetViews>
  <sheetFormatPr defaultColWidth="9.1796875" defaultRowHeight="14.5" x14ac:dyDescent="0.35"/>
  <cols>
    <col min="1" max="1" width="13.1796875" style="155" customWidth="1"/>
    <col min="2" max="2" width="16.26953125" style="155" bestFit="1" customWidth="1"/>
    <col min="3" max="4" width="7" style="155" customWidth="1"/>
    <col min="5" max="5" width="11.26953125" style="155" bestFit="1" customWidth="1"/>
    <col min="6" max="16384" width="9.1796875" style="155"/>
  </cols>
  <sheetData>
    <row r="1" spans="1:3" x14ac:dyDescent="0.35">
      <c r="A1" s="155" t="inlineStr">
        <is>
          <t>CalendarYear</t>
        </is>
      </c>
      <c r="B1" s="155" t="inlineStr">
        <is>
          <t>YearsAgeBand</t>
        </is>
      </c>
      <c r="C1" s="155" t="inlineStr">
        <is>
          <t>Items</t>
        </is>
      </c>
    </row>
    <row r="2" spans="1:3" x14ac:dyDescent="0.35">
      <c r="A2" s="155" t="inlineStr">
        <is>
          <t>2015</t>
        </is>
      </c>
      <c r="B2" s="155" t="inlineStr">
        <is>
          <t>0-4</t>
        </is>
      </c>
      <c r="C2" s="156">
        <v>150919</v>
      </c>
    </row>
    <row r="3" spans="1:3" x14ac:dyDescent="0.35">
      <c r="A3" s="155" t="inlineStr">
        <is>
          <t>2016</t>
        </is>
      </c>
      <c r="B3" s="155" t="inlineStr">
        <is>
          <t>0-4</t>
        </is>
      </c>
      <c r="C3" s="156">
        <v>199821</v>
      </c>
    </row>
    <row r="4" spans="1:3" x14ac:dyDescent="0.35">
      <c r="A4" s="155" t="inlineStr">
        <is>
          <t>2017</t>
        </is>
      </c>
      <c r="B4" s="155" t="inlineStr">
        <is>
          <t>0-4</t>
        </is>
      </c>
      <c r="C4" s="156">
        <v>154762</v>
      </c>
    </row>
    <row r="5" spans="1:3" x14ac:dyDescent="0.35">
      <c r="A5" s="155" t="inlineStr">
        <is>
          <t>2018</t>
        </is>
      </c>
      <c r="B5" s="155" t="inlineStr">
        <is>
          <t>0-4</t>
        </is>
      </c>
      <c r="C5" s="156">
        <v>122810</v>
      </c>
    </row>
    <row r="6" spans="1:3" x14ac:dyDescent="0.35">
      <c r="A6" s="155" t="inlineStr">
        <is>
          <t>2015</t>
        </is>
      </c>
      <c r="B6" s="155" t="inlineStr">
        <is>
          <t>10-14</t>
        </is>
      </c>
      <c r="C6" s="156">
        <v>48989</v>
      </c>
    </row>
    <row r="7" spans="1:3" x14ac:dyDescent="0.35">
      <c r="A7" s="155" t="inlineStr">
        <is>
          <t>2016</t>
        </is>
      </c>
      <c r="B7" s="155" t="inlineStr">
        <is>
          <t>10-14</t>
        </is>
      </c>
      <c r="C7" s="156">
        <v>65224</v>
      </c>
    </row>
    <row r="8" spans="1:3" x14ac:dyDescent="0.35">
      <c r="A8" s="155" t="inlineStr">
        <is>
          <t>2017</t>
        </is>
      </c>
      <c r="B8" s="155" t="inlineStr">
        <is>
          <t>10-14</t>
        </is>
      </c>
      <c r="C8" s="156">
        <v>55513</v>
      </c>
    </row>
    <row r="9" spans="1:3" x14ac:dyDescent="0.35">
      <c r="A9" s="155" t="inlineStr">
        <is>
          <t>2018</t>
        </is>
      </c>
      <c r="B9" s="155" t="inlineStr">
        <is>
          <t>10-14</t>
        </is>
      </c>
      <c r="C9" s="156">
        <v>44823</v>
      </c>
    </row>
    <row r="10" spans="1:3" x14ac:dyDescent="0.35">
      <c r="A10" s="155" t="inlineStr">
        <is>
          <t>2015</t>
        </is>
      </c>
      <c r="B10" s="155" t="inlineStr">
        <is>
          <t>15-19</t>
        </is>
      </c>
      <c r="C10" s="156">
        <v>67429</v>
      </c>
    </row>
    <row r="11" spans="1:3" x14ac:dyDescent="0.35">
      <c r="A11" s="155" t="inlineStr">
        <is>
          <t>2016</t>
        </is>
      </c>
      <c r="B11" s="155" t="inlineStr">
        <is>
          <t>15-19</t>
        </is>
      </c>
      <c r="C11" s="156">
        <v>83388</v>
      </c>
    </row>
    <row r="12" spans="1:3" x14ac:dyDescent="0.35">
      <c r="A12" s="155" t="inlineStr">
        <is>
          <t>2017</t>
        </is>
      </c>
      <c r="B12" s="155" t="inlineStr">
        <is>
          <t>15-19</t>
        </is>
      </c>
      <c r="C12" s="156">
        <v>69035</v>
      </c>
    </row>
    <row r="13" spans="1:3" x14ac:dyDescent="0.35">
      <c r="A13" s="155" t="inlineStr">
        <is>
          <t>2018</t>
        </is>
      </c>
      <c r="B13" s="155" t="inlineStr">
        <is>
          <t>15-19</t>
        </is>
      </c>
      <c r="C13" s="156">
        <v>54965</v>
      </c>
    </row>
    <row r="14" spans="1:3" x14ac:dyDescent="0.35">
      <c r="A14" s="155" t="inlineStr">
        <is>
          <t>2015</t>
        </is>
      </c>
      <c r="B14" s="155" t="inlineStr">
        <is>
          <t>20-24</t>
        </is>
      </c>
      <c r="C14" s="156">
        <v>44478</v>
      </c>
    </row>
    <row r="15" spans="1:3" x14ac:dyDescent="0.35">
      <c r="A15" s="155" t="inlineStr">
        <is>
          <t>2016</t>
        </is>
      </c>
      <c r="B15" s="155" t="inlineStr">
        <is>
          <t>20-24</t>
        </is>
      </c>
      <c r="C15" s="156">
        <v>52934</v>
      </c>
    </row>
    <row r="16" spans="1:3" x14ac:dyDescent="0.35">
      <c r="A16" s="155" t="inlineStr">
        <is>
          <t>2017</t>
        </is>
      </c>
      <c r="B16" s="155" t="inlineStr">
        <is>
          <t>20-24</t>
        </is>
      </c>
      <c r="C16" s="156">
        <v>42367</v>
      </c>
    </row>
    <row r="17" spans="1:7" x14ac:dyDescent="0.35">
      <c r="A17" s="155" t="inlineStr">
        <is>
          <t>2018</t>
        </is>
      </c>
      <c r="B17" s="155" t="inlineStr">
        <is>
          <t>20-24</t>
        </is>
      </c>
      <c r="C17" s="156">
        <v>33508</v>
      </c>
    </row>
    <row r="18" spans="1:7" x14ac:dyDescent="0.35">
      <c r="A18" s="155" t="inlineStr">
        <is>
          <t>2015</t>
        </is>
      </c>
      <c r="B18" s="155" t="inlineStr">
        <is>
          <t>5-9</t>
        </is>
      </c>
      <c r="C18" s="156">
        <v>71337</v>
      </c>
    </row>
    <row r="19" spans="1:7" x14ac:dyDescent="0.35">
      <c r="A19" s="155" t="inlineStr">
        <is>
          <t>2016</t>
        </is>
      </c>
      <c r="B19" s="155" t="inlineStr">
        <is>
          <t>5-9</t>
        </is>
      </c>
      <c r="C19" s="156">
        <v>100157</v>
      </c>
    </row>
    <row r="20" spans="1:7" x14ac:dyDescent="0.35">
      <c r="A20" s="155" t="inlineStr">
        <is>
          <t>2017</t>
        </is>
      </c>
      <c r="B20" s="155" t="inlineStr">
        <is>
          <t>5-9</t>
        </is>
      </c>
      <c r="C20" s="156">
        <v>82561</v>
      </c>
    </row>
    <row r="21" spans="1:7" x14ac:dyDescent="0.35">
      <c r="A21" s="155" t="inlineStr">
        <is>
          <t>2018</t>
        </is>
      </c>
      <c r="B21" s="155" t="inlineStr">
        <is>
          <t>5-9</t>
        </is>
      </c>
      <c r="C21" s="156">
        <v>65872</v>
      </c>
    </row>
    <row r="22" spans="1:7" x14ac:dyDescent="0.35">
      <c r="A22" s="157">
        <v>2015</v>
      </c>
      <c r="B22" s="157" t="inlineStr">
        <is>
          <t>Unknown</t>
        </is>
      </c>
      <c r="C22" s="157">
        <v>493176</v>
      </c>
    </row>
    <row r="23" spans="1:7" x14ac:dyDescent="0.35">
      <c r="A23" s="155">
        <v>2016</v>
      </c>
      <c r="B23" s="155" t="inlineStr">
        <is>
          <t>Unknown</t>
        </is>
      </c>
      <c r="C23" s="155">
        <v>60502</v>
      </c>
    </row>
    <row r="24" spans="1:7" x14ac:dyDescent="0.35">
      <c r="A24" s="155">
        <v>2017</v>
      </c>
      <c r="B24" s="155" t="inlineStr">
        <is>
          <t>Unknown</t>
        </is>
      </c>
      <c r="C24" s="155">
        <v>54239</v>
      </c>
    </row>
    <row r="25" spans="1:7" x14ac:dyDescent="0.35">
      <c r="A25" s="155">
        <v>2018</v>
      </c>
      <c r="B25" s="155" t="inlineStr">
        <is>
          <t>Unknown</t>
        </is>
      </c>
      <c r="C25" s="155">
        <v>41894</v>
      </c>
    </row>
    <row r="31" spans="1:7" x14ac:dyDescent="0.35">
      <c r="F31" s="155" t="inlineStr">
        <is>
          <t>Population</t>
        </is>
      </c>
      <c r="G31" s="159" t="inlineStr">
        <is>
          <t>Rate</t>
        </is>
      </c>
    </row>
    <row r="32" spans="1:7" x14ac:dyDescent="0.35">
      <c r="A32" s="155" t="inlineStr">
        <is>
          <t>2016</t>
        </is>
      </c>
      <c r="B32" s="155" t="inlineStr">
        <is>
          <t>0-4</t>
        </is>
      </c>
      <c r="C32" s="156">
        <v>199821</v>
      </c>
      <c r="D32" s="160">
        <f>(C34-C32)/C32</f>
        <v>-0.38539993293998126</v>
      </c>
      <c r="E32" s="158"/>
      <c r="F32" s="159">
        <v>3429046</v>
      </c>
      <c r="G32" s="161">
        <f>(C32/F32)*1000/365.25</f>
        <v>0.15954294055417267</v>
      </c>
    </row>
    <row r="33" spans="1:7" x14ac:dyDescent="0.35">
      <c r="A33" s="155" t="inlineStr">
        <is>
          <t>2017</t>
        </is>
      </c>
      <c r="B33" s="155" t="inlineStr">
        <is>
          <t>0-4</t>
        </is>
      </c>
      <c r="C33" s="156">
        <v>154762</v>
      </c>
      <c r="E33" s="158"/>
      <c r="F33" s="159">
        <v>3384925</v>
      </c>
      <c r="G33" s="161">
        <f t="shared" ref="G33:G46" si="0">(C33/F33)*1000/365.25</f>
        <v>0.12517714972064029</v>
      </c>
    </row>
    <row r="34" spans="1:7" x14ac:dyDescent="0.35">
      <c r="A34" s="155" t="inlineStr">
        <is>
          <t>2018</t>
        </is>
      </c>
      <c r="B34" s="155" t="inlineStr">
        <is>
          <t>0-4</t>
        </is>
      </c>
      <c r="C34" s="156">
        <v>122810</v>
      </c>
      <c r="E34" s="158"/>
      <c r="F34" s="159">
        <v>3346727</v>
      </c>
      <c r="G34" s="161">
        <f t="shared" si="0"/>
        <v>0.10046695029731835</v>
      </c>
    </row>
    <row r="35" spans="1:7" x14ac:dyDescent="0.35">
      <c r="A35" s="155" t="inlineStr">
        <is>
          <t>2016</t>
        </is>
      </c>
      <c r="B35" s="155" t="inlineStr">
        <is>
          <t>5-9</t>
        </is>
      </c>
      <c r="C35" s="156">
        <v>100157</v>
      </c>
      <c r="D35" s="160">
        <f>(C37-C35)/C35</f>
        <v>-0.34231256926625198</v>
      </c>
      <c r="E35" s="158"/>
      <c r="F35" s="159">
        <v>3428266</v>
      </c>
      <c r="G35" s="161">
        <f t="shared" si="0"/>
        <v>7.9986477504018036E-2</v>
      </c>
    </row>
    <row r="36" spans="1:7" x14ac:dyDescent="0.35">
      <c r="A36" s="155" t="inlineStr">
        <is>
          <t>2017</t>
        </is>
      </c>
      <c r="B36" s="155" t="inlineStr">
        <is>
          <t>5-9</t>
        </is>
      </c>
      <c r="C36" s="156">
        <v>82561</v>
      </c>
      <c r="E36" s="158"/>
      <c r="F36" s="159">
        <v>3497402</v>
      </c>
      <c r="G36" s="161">
        <f t="shared" si="0"/>
        <v>6.4630745575262258E-2</v>
      </c>
    </row>
    <row r="37" spans="1:7" x14ac:dyDescent="0.35">
      <c r="A37" s="155" t="inlineStr">
        <is>
          <t>2018</t>
        </is>
      </c>
      <c r="B37" s="155" t="inlineStr">
        <is>
          <t>5-9</t>
        </is>
      </c>
      <c r="C37" s="156">
        <v>65872</v>
      </c>
      <c r="E37" s="158"/>
      <c r="F37" s="159">
        <v>3523866</v>
      </c>
      <c r="G37" s="161">
        <f t="shared" si="0"/>
        <v>5.1178934457202903E-2</v>
      </c>
    </row>
    <row r="38" spans="1:7" x14ac:dyDescent="0.35">
      <c r="A38" s="155" t="inlineStr">
        <is>
          <t>2016</t>
        </is>
      </c>
      <c r="B38" s="155" t="inlineStr">
        <is>
          <t>10-14</t>
        </is>
      </c>
      <c r="C38" s="156">
        <v>65224</v>
      </c>
      <c r="D38" s="160">
        <f>(C40-C38)/C38</f>
        <v>-0.31278363792469027</v>
      </c>
      <c r="E38" s="158"/>
      <c r="F38" s="159">
        <v>3070254</v>
      </c>
      <c r="G38" s="161">
        <f t="shared" si="0"/>
        <v>5.8162477677711412E-2</v>
      </c>
    </row>
    <row r="39" spans="1:7" x14ac:dyDescent="0.35">
      <c r="A39" s="155" t="inlineStr">
        <is>
          <t>2017</t>
        </is>
      </c>
      <c r="B39" s="155" t="inlineStr">
        <is>
          <t>10-14</t>
        </is>
      </c>
      <c r="C39" s="156">
        <v>55513</v>
      </c>
      <c r="E39" s="158"/>
      <c r="F39" s="159">
        <v>3166038</v>
      </c>
      <c r="G39" s="161">
        <f t="shared" si="0"/>
        <v>4.8005207374663329E-2</v>
      </c>
    </row>
    <row r="40" spans="1:7" x14ac:dyDescent="0.35">
      <c r="A40" s="155" t="inlineStr">
        <is>
          <t>2018</t>
        </is>
      </c>
      <c r="B40" s="155" t="inlineStr">
        <is>
          <t>10-14</t>
        </is>
      </c>
      <c r="C40" s="156">
        <v>44823</v>
      </c>
      <c r="E40" s="158"/>
      <c r="F40" s="159">
        <v>3274119</v>
      </c>
      <c r="G40" s="161">
        <f t="shared" si="0"/>
        <v>3.7481437245140505E-2</v>
      </c>
    </row>
    <row r="41" spans="1:7" x14ac:dyDescent="0.35">
      <c r="A41" s="155" t="inlineStr">
        <is>
          <t>2016</t>
        </is>
      </c>
      <c r="B41" s="155" t="inlineStr">
        <is>
          <t>15-19</t>
        </is>
      </c>
      <c r="C41" s="156">
        <v>83388</v>
      </c>
      <c r="D41" s="160">
        <f>(C43-C41)/C41</f>
        <v>-0.34085240082505874</v>
      </c>
      <c r="E41" s="158"/>
      <c r="F41" s="159">
        <v>3179410</v>
      </c>
      <c r="G41" s="161">
        <f t="shared" si="0"/>
        <v>7.1807002380118223E-2</v>
      </c>
    </row>
    <row r="42" spans="1:7" x14ac:dyDescent="0.35">
      <c r="A42" s="155" t="inlineStr">
        <is>
          <t>2017</t>
        </is>
      </c>
      <c r="B42" s="155" t="inlineStr">
        <is>
          <t>15-19</t>
        </is>
      </c>
      <c r="C42" s="156">
        <v>69035</v>
      </c>
      <c r="E42" s="158"/>
      <c r="F42" s="159">
        <v>3120730</v>
      </c>
      <c r="G42" s="161">
        <f t="shared" si="0"/>
        <v>6.0565165550901426E-2</v>
      </c>
    </row>
    <row r="43" spans="1:7" x14ac:dyDescent="0.35">
      <c r="A43" s="155" t="inlineStr">
        <is>
          <t>2018</t>
        </is>
      </c>
      <c r="B43" s="155" t="inlineStr">
        <is>
          <t>15-19</t>
        </is>
      </c>
      <c r="C43" s="156">
        <v>54965</v>
      </c>
      <c r="E43" s="158"/>
      <c r="F43" s="159">
        <v>3096575</v>
      </c>
      <c r="G43" s="161">
        <f t="shared" si="0"/>
        <v>4.8597553269246169E-2</v>
      </c>
    </row>
    <row r="44" spans="1:7" x14ac:dyDescent="0.35">
      <c r="A44" s="155" t="inlineStr">
        <is>
          <t>2016</t>
        </is>
      </c>
      <c r="B44" s="155" t="inlineStr">
        <is>
          <t>20-24</t>
        </is>
      </c>
      <c r="C44" s="156">
        <v>52934</v>
      </c>
      <c r="D44" s="160">
        <f>(C46-C44)/C44</f>
        <v>-0.3669853024521102</v>
      </c>
      <c r="E44" s="158"/>
      <c r="F44" s="159">
        <v>3559956</v>
      </c>
      <c r="G44" s="161">
        <f t="shared" si="0"/>
        <v>4.0709883371044656E-2</v>
      </c>
    </row>
    <row r="45" spans="1:7" x14ac:dyDescent="0.35">
      <c r="A45" s="155" t="inlineStr">
        <is>
          <t>2017</t>
        </is>
      </c>
      <c r="B45" s="155" t="inlineStr">
        <is>
          <t>20-24</t>
        </is>
      </c>
      <c r="C45" s="156">
        <v>42367</v>
      </c>
      <c r="E45" s="158"/>
      <c r="F45" s="159">
        <v>3526141</v>
      </c>
      <c r="G45" s="161">
        <f t="shared" si="0"/>
        <v>3.289560011877736E-2</v>
      </c>
    </row>
    <row r="46" spans="1:7" x14ac:dyDescent="0.35">
      <c r="A46" s="155" t="inlineStr">
        <is>
          <t>2018</t>
        </is>
      </c>
      <c r="B46" s="155" t="inlineStr">
        <is>
          <t>20-24</t>
        </is>
      </c>
      <c r="C46" s="156">
        <v>33508</v>
      </c>
      <c r="E46" s="158"/>
      <c r="F46" s="159">
        <v>3512654</v>
      </c>
      <c r="G46" s="161">
        <f t="shared" si="0"/>
        <v>2.6116977127614176E-2</v>
      </c>
    </row>
    <row r="50" spans="1:7" x14ac:dyDescent="0.35">
      <c r="A50" s="155" t="inlineStr">
        <is>
          <t>Children &amp; young people - alternative first choice</t>
        </is>
      </c>
    </row>
    <row r="51" spans="1:7" x14ac:dyDescent="0.35">
      <c r="A51" s="155" t="inlineStr">
        <is>
          <t>Preferred in pregnant young women</t>
        </is>
      </c>
    </row>
    <row r="55" spans="1:7" x14ac:dyDescent="0.35">
      <c r="A55" s="155" t="inlineStr">
        <is>
          <t>CalendarYear</t>
        </is>
      </c>
      <c r="B55" s="155" t="inlineStr">
        <is>
          <t>ageband</t>
        </is>
      </c>
      <c r="C55" s="155" t="inlineStr">
        <is>
          <t>Items</t>
        </is>
      </c>
      <c r="D55" s="155" t="inlineStr">
        <is>
          <t>pop</t>
        </is>
      </c>
      <c r="E55" s="155" t="inlineStr">
        <is>
          <t>IID</t>
        </is>
      </c>
      <c r="F55" s="155" t="inlineStr">
        <is>
          <t>p-val</t>
        </is>
      </c>
    </row>
    <row r="56" spans="1:7" x14ac:dyDescent="0.35">
      <c r="A56" s="155">
        <v>2016</v>
      </c>
      <c r="B56" s="155" t="inlineStr">
        <is>
          <t>0-4</t>
        </is>
      </c>
      <c r="C56" s="155">
        <v>199821</v>
      </c>
      <c r="D56" s="155">
        <v>3429000</v>
      </c>
      <c r="E56" s="193">
        <v>5.8273800000000001E-2</v>
      </c>
      <c r="F56" s="193">
        <v>0.06</v>
      </c>
    </row>
    <row r="57" spans="1:7" x14ac:dyDescent="0.35">
      <c r="A57" s="155">
        <v>2016</v>
      </c>
      <c r="B57" s="155" t="inlineStr">
        <is>
          <t>15-64</t>
        </is>
      </c>
      <c r="C57" s="155">
        <v>571313</v>
      </c>
      <c r="D57" s="191">
        <v>35500000</v>
      </c>
      <c r="E57" s="193">
        <v>1.6112499999999998E-2</v>
      </c>
      <c r="F57" s="155">
        <v>4.7E-2</v>
      </c>
    </row>
    <row r="58" spans="1:7" x14ac:dyDescent="0.35">
      <c r="A58" s="155">
        <v>2016</v>
      </c>
      <c r="B58" s="192" t="inlineStr">
        <is>
          <t>5-14</t>
        </is>
      </c>
      <c r="C58" s="155">
        <v>165381</v>
      </c>
      <c r="D58" s="155">
        <v>6498600</v>
      </c>
      <c r="E58" s="193">
        <v>2.5448700000000001E-2</v>
      </c>
      <c r="F58" s="155">
        <v>1.2E-2</v>
      </c>
      <c r="G58" s="155" t="inlineStr">
        <is>
          <t>*</t>
        </is>
      </c>
    </row>
    <row r="59" spans="1:7" x14ac:dyDescent="0.35">
      <c r="A59" s="155">
        <v>2016</v>
      </c>
      <c r="B59" s="155" t="inlineStr">
        <is>
          <t>65-74</t>
        </is>
      </c>
      <c r="C59" s="155">
        <v>97090</v>
      </c>
      <c r="D59" s="155">
        <v>5413400</v>
      </c>
      <c r="E59" s="193">
        <v>1.7935099999999999E-2</v>
      </c>
      <c r="F59" s="155">
        <v>4.9000000000000002E-2</v>
      </c>
    </row>
    <row r="60" spans="1:7" x14ac:dyDescent="0.35">
      <c r="A60" s="155">
        <v>2016</v>
      </c>
      <c r="B60" s="155" t="inlineStr">
        <is>
          <t>75+</t>
        </is>
      </c>
      <c r="C60" s="155">
        <v>105733</v>
      </c>
      <c r="D60" s="155">
        <v>6420600</v>
      </c>
      <c r="E60" s="193">
        <v>1.6467800000000001E-2</v>
      </c>
      <c r="F60" s="155">
        <v>1.7000000000000001E-2</v>
      </c>
      <c r="G60" s="155" t="inlineStr">
        <is>
          <t>*</t>
        </is>
      </c>
    </row>
    <row r="61" spans="1:7" x14ac:dyDescent="0.35">
      <c r="A61" s="155">
        <v>2017</v>
      </c>
      <c r="B61" s="155" t="inlineStr">
        <is>
          <t>0-4</t>
        </is>
      </c>
      <c r="C61" s="155">
        <v>154762</v>
      </c>
      <c r="D61" s="155">
        <v>3384925</v>
      </c>
      <c r="E61" s="193">
        <v>4.5720999999999998E-2</v>
      </c>
    </row>
    <row r="62" spans="1:7" x14ac:dyDescent="0.35">
      <c r="A62" s="155">
        <v>2017</v>
      </c>
      <c r="B62" s="155" t="inlineStr">
        <is>
          <t>15-64</t>
        </is>
      </c>
      <c r="C62" s="155">
        <v>459854</v>
      </c>
      <c r="D62" s="191">
        <v>35500000</v>
      </c>
      <c r="E62" s="193">
        <v>1.29389E-2</v>
      </c>
    </row>
    <row r="63" spans="1:7" x14ac:dyDescent="0.35">
      <c r="A63" s="155">
        <v>2017</v>
      </c>
      <c r="B63" s="192" t="inlineStr">
        <is>
          <t>5-14</t>
        </is>
      </c>
      <c r="C63" s="155">
        <v>138074</v>
      </c>
      <c r="D63" s="155">
        <v>6663440</v>
      </c>
      <c r="E63" s="193">
        <v>2.0721099999999999E-2</v>
      </c>
    </row>
    <row r="64" spans="1:7" x14ac:dyDescent="0.35">
      <c r="A64" s="100">
        <v>2017</v>
      </c>
      <c r="B64" s="100" t="inlineStr">
        <is>
          <t>65-74</t>
        </is>
      </c>
      <c r="C64" s="100">
        <v>80209</v>
      </c>
      <c r="D64" s="155">
        <v>5495181</v>
      </c>
      <c r="E64" s="193">
        <v>1.45962E-2</v>
      </c>
    </row>
    <row r="65" spans="1:5" x14ac:dyDescent="0.35">
      <c r="A65" s="100">
        <v>2017</v>
      </c>
      <c r="B65" s="100" t="inlineStr">
        <is>
          <t>75+</t>
        </is>
      </c>
      <c r="C65" s="190">
        <v>88631</v>
      </c>
      <c r="D65" s="155">
        <v>6516306</v>
      </c>
      <c r="E65" s="193">
        <v>1.36014E-2</v>
      </c>
    </row>
    <row r="66" spans="1:5" x14ac:dyDescent="0.35">
      <c r="A66" s="100">
        <v>2018</v>
      </c>
      <c r="B66" s="100" t="inlineStr">
        <is>
          <t>0-4</t>
        </is>
      </c>
      <c r="C66" s="190">
        <v>122810</v>
      </c>
      <c r="D66" s="155">
        <v>3346727</v>
      </c>
      <c r="E66" s="193">
        <v>3.6695600000000002E-2</v>
      </c>
    </row>
    <row r="67" spans="1:5" x14ac:dyDescent="0.35">
      <c r="A67" s="100">
        <v>2018</v>
      </c>
      <c r="B67" s="100" t="inlineStr">
        <is>
          <t>15-64</t>
        </is>
      </c>
      <c r="C67" s="190">
        <v>373800</v>
      </c>
      <c r="D67" s="191">
        <v>35700000</v>
      </c>
      <c r="E67" s="193">
        <v>1.04843E-2</v>
      </c>
    </row>
    <row r="68" spans="1:5" x14ac:dyDescent="0.35">
      <c r="A68" s="100">
        <v>2018</v>
      </c>
      <c r="B68" s="192" t="inlineStr">
        <is>
          <t>5-14</t>
        </is>
      </c>
      <c r="C68" s="190">
        <v>110695</v>
      </c>
      <c r="D68" s="155">
        <v>6797985</v>
      </c>
      <c r="E68" s="193">
        <v>1.6283499999999999E-2</v>
      </c>
    </row>
    <row r="69" spans="1:5" x14ac:dyDescent="0.35">
      <c r="A69" s="100">
        <v>2018</v>
      </c>
      <c r="B69" s="100" t="inlineStr">
        <is>
          <t>65-74</t>
        </is>
      </c>
      <c r="C69" s="190">
        <v>66829</v>
      </c>
      <c r="D69" s="155">
        <v>5547393</v>
      </c>
      <c r="E69" s="193">
        <v>1.2046899999999999E-2</v>
      </c>
    </row>
    <row r="70" spans="1:5" x14ac:dyDescent="0.35">
      <c r="A70" s="100">
        <v>2018</v>
      </c>
      <c r="B70" s="100" t="inlineStr">
        <is>
          <t>75+</t>
        </is>
      </c>
      <c r="C70" s="190">
        <v>72843</v>
      </c>
      <c r="D70" s="155">
        <v>6628964</v>
      </c>
      <c r="E70" s="193">
        <v>1.0988599999999999E-2</v>
      </c>
    </row>
    <row r="71" spans="1:5" x14ac:dyDescent="0.35">
      <c r="A71" s="100"/>
      <c r="B71" s="100"/>
      <c r="C71" s="190"/>
    </row>
    <row r="72" spans="1:5" x14ac:dyDescent="0.35">
      <c r="A72" s="100"/>
      <c r="B72" s="100"/>
      <c r="C72" s="190"/>
    </row>
    <row r="73" spans="1:5" x14ac:dyDescent="0.35">
      <c r="A73" s="100"/>
      <c r="B73" s="100"/>
      <c r="C73" s="190"/>
    </row>
    <row r="74" spans="1:5" x14ac:dyDescent="0.35">
      <c r="A74" s="100"/>
      <c r="B74" s="100"/>
      <c r="C74" s="190"/>
    </row>
    <row r="75" spans="1:5" x14ac:dyDescent="0.35">
      <c r="A75" s="100"/>
      <c r="B75" s="100"/>
      <c r="C75" s="190"/>
    </row>
    <row r="76" spans="1:5" x14ac:dyDescent="0.35">
      <c r="A76" s="100"/>
      <c r="B76" s="100"/>
      <c r="C76" s="190"/>
    </row>
    <row r="77" spans="1:5" x14ac:dyDescent="0.35">
      <c r="A77" s="100"/>
      <c r="B77" s="100"/>
      <c r="C77" s="190"/>
    </row>
    <row r="78" spans="1:5" x14ac:dyDescent="0.35">
      <c r="A78" s="100"/>
      <c r="B78" s="100"/>
      <c r="C78" s="190"/>
    </row>
    <row r="79" spans="1:5" x14ac:dyDescent="0.35">
      <c r="A79" s="100"/>
      <c r="B79" s="100"/>
      <c r="C79" s="190"/>
    </row>
    <row r="80" spans="1:5" x14ac:dyDescent="0.35">
      <c r="A80" s="100"/>
      <c r="B80" s="100"/>
      <c r="C80" s="190"/>
    </row>
    <row r="81" spans="1:3" x14ac:dyDescent="0.35">
      <c r="A81" s="100"/>
      <c r="B81" s="100"/>
      <c r="C81" s="190"/>
    </row>
    <row r="82" spans="1:3" x14ac:dyDescent="0.35">
      <c r="A82" s="100"/>
      <c r="B82" s="100"/>
      <c r="C82" s="190"/>
    </row>
    <row r="83" spans="1:3" x14ac:dyDescent="0.35">
      <c r="A83" s="100"/>
      <c r="B83" s="100"/>
      <c r="C83" s="190"/>
    </row>
    <row r="84" spans="1:3" x14ac:dyDescent="0.35">
      <c r="A84" s="100"/>
      <c r="B84" s="100"/>
      <c r="C84" s="190"/>
    </row>
    <row r="85" spans="1:3" x14ac:dyDescent="0.35">
      <c r="A85" s="100"/>
      <c r="B85" s="100"/>
      <c r="C85" s="190"/>
    </row>
    <row r="86" spans="1:3" x14ac:dyDescent="0.35">
      <c r="A86" s="100"/>
      <c r="B86" s="100"/>
      <c r="C86" s="190"/>
    </row>
    <row r="87" spans="1:3" x14ac:dyDescent="0.35">
      <c r="A87" s="100"/>
      <c r="B87" s="100"/>
      <c r="C87" s="190"/>
    </row>
    <row r="88" spans="1:3" x14ac:dyDescent="0.35">
      <c r="A88" s="100"/>
      <c r="B88" s="100"/>
      <c r="C88" s="190"/>
    </row>
    <row r="89" spans="1:3" x14ac:dyDescent="0.35">
      <c r="A89" s="100"/>
      <c r="B89" s="100"/>
      <c r="C89" s="190"/>
    </row>
    <row r="90" spans="1:3" x14ac:dyDescent="0.35">
      <c r="A90" s="100"/>
      <c r="B90" s="100"/>
      <c r="C90" s="190"/>
    </row>
    <row r="91" spans="1:3" x14ac:dyDescent="0.35">
      <c r="A91" s="100"/>
      <c r="B91" s="100"/>
      <c r="C91" s="190"/>
    </row>
    <row r="92" spans="1:3" x14ac:dyDescent="0.35">
      <c r="A92" s="100"/>
      <c r="B92" s="100"/>
      <c r="C92" s="190"/>
    </row>
    <row r="93" spans="1:3" x14ac:dyDescent="0.35">
      <c r="A93" s="100"/>
      <c r="B93" s="100"/>
      <c r="C93" s="190"/>
    </row>
    <row r="94" spans="1:3" x14ac:dyDescent="0.35">
      <c r="A94" s="100"/>
      <c r="B94" s="100"/>
      <c r="C94" s="190"/>
    </row>
    <row r="95" spans="1:3" x14ac:dyDescent="0.35">
      <c r="A95" s="100"/>
      <c r="B95" s="100"/>
      <c r="C95" s="190"/>
    </row>
    <row r="96" spans="1:3" x14ac:dyDescent="0.35">
      <c r="A96" s="100"/>
      <c r="B96" s="100"/>
      <c r="C96" s="190"/>
    </row>
    <row r="97" spans="1:3" x14ac:dyDescent="0.35">
      <c r="A97" s="100"/>
      <c r="B97" s="100"/>
      <c r="C97" s="190"/>
    </row>
    <row r="98" spans="1:3" x14ac:dyDescent="0.35">
      <c r="A98" s="100"/>
      <c r="B98" s="100"/>
      <c r="C98" s="190"/>
    </row>
    <row r="99" spans="1:3" x14ac:dyDescent="0.35">
      <c r="A99" s="100"/>
      <c r="B99" s="100"/>
      <c r="C99" s="190"/>
    </row>
    <row r="100" spans="1:3" x14ac:dyDescent="0.35">
      <c r="A100" s="100"/>
      <c r="B100" s="100"/>
      <c r="C100" s="190"/>
    </row>
    <row r="101" spans="1:3" x14ac:dyDescent="0.35">
      <c r="A101" s="100"/>
      <c r="B101" s="100"/>
      <c r="C101" s="190"/>
    </row>
    <row r="102" spans="1:3" x14ac:dyDescent="0.35">
      <c r="A102" s="100"/>
      <c r="B102" s="100"/>
      <c r="C102" s="190"/>
    </row>
    <row r="103" spans="1:3" x14ac:dyDescent="0.35">
      <c r="A103" s="100"/>
      <c r="B103" s="100"/>
      <c r="C103" s="190"/>
    </row>
    <row r="104" spans="1:3" x14ac:dyDescent="0.35">
      <c r="A104" s="100"/>
      <c r="B104" s="100"/>
      <c r="C104" s="190"/>
    </row>
    <row r="105" spans="1:3" x14ac:dyDescent="0.35">
      <c r="A105" s="100"/>
      <c r="B105" s="100"/>
      <c r="C105" s="190"/>
    </row>
    <row r="106" spans="1:3" x14ac:dyDescent="0.35">
      <c r="A106" s="100"/>
      <c r="B106" s="100"/>
      <c r="C106" s="190"/>
    </row>
    <row r="107" spans="1:3" x14ac:dyDescent="0.35">
      <c r="A107" s="100"/>
      <c r="B107" s="100"/>
      <c r="C107" s="190"/>
    </row>
    <row r="108" spans="1:3" x14ac:dyDescent="0.35">
      <c r="A108" s="100"/>
      <c r="B108" s="100"/>
      <c r="C108" s="190"/>
    </row>
    <row r="109" spans="1:3" x14ac:dyDescent="0.35">
      <c r="A109" s="100"/>
      <c r="B109" s="100"/>
      <c r="C109" s="190"/>
    </row>
    <row r="110" spans="1:3" x14ac:dyDescent="0.35">
      <c r="A110" s="100"/>
      <c r="B110" s="100"/>
      <c r="C110" s="190"/>
    </row>
    <row r="111" spans="1:3" x14ac:dyDescent="0.35">
      <c r="A111" s="100"/>
      <c r="B111" s="100"/>
      <c r="C111" s="190"/>
    </row>
    <row r="112" spans="1:3" x14ac:dyDescent="0.35">
      <c r="A112" s="100"/>
      <c r="B112" s="100"/>
      <c r="C112" s="190"/>
    </row>
    <row r="113" spans="1:3" x14ac:dyDescent="0.35">
      <c r="A113" s="100"/>
      <c r="B113" s="100"/>
      <c r="C113" s="190"/>
    </row>
    <row r="114" spans="1:3" x14ac:dyDescent="0.35">
      <c r="A114" s="100"/>
      <c r="B114" s="100"/>
      <c r="C114" s="190"/>
    </row>
    <row r="115" spans="1:3" x14ac:dyDescent="0.35">
      <c r="A115" s="100"/>
      <c r="B115" s="100"/>
      <c r="C115" s="190"/>
    </row>
    <row r="116" spans="1:3" x14ac:dyDescent="0.35">
      <c r="A116" s="100"/>
      <c r="B116" s="100"/>
      <c r="C116" s="190"/>
    </row>
    <row r="117" spans="1:3" x14ac:dyDescent="0.35">
      <c r="A117" s="100"/>
      <c r="B117" s="100"/>
      <c r="C117" s="190"/>
    </row>
    <row r="118" spans="1:3" x14ac:dyDescent="0.35">
      <c r="A118" s="100"/>
      <c r="B118" s="100"/>
      <c r="C118" s="190"/>
    </row>
    <row r="119" spans="1:3" x14ac:dyDescent="0.35">
      <c r="A119" s="100"/>
      <c r="B119" s="100"/>
      <c r="C119" s="190"/>
    </row>
    <row r="120" spans="1:3" x14ac:dyDescent="0.35">
      <c r="A120" s="100"/>
      <c r="B120" s="100"/>
      <c r="C120" s="190"/>
    </row>
    <row r="121" spans="1:3" x14ac:dyDescent="0.35">
      <c r="A121" s="100"/>
      <c r="B121" s="100"/>
      <c r="C121" s="190"/>
    </row>
    <row r="122" spans="1:3" x14ac:dyDescent="0.35">
      <c r="A122" s="100"/>
      <c r="B122" s="100"/>
      <c r="C122" s="190"/>
    </row>
    <row r="123" spans="1:3" x14ac:dyDescent="0.35">
      <c r="A123" s="100"/>
      <c r="B123" s="100"/>
      <c r="C123" s="190"/>
    </row>
    <row r="124" spans="1:3" x14ac:dyDescent="0.35">
      <c r="A124" s="100"/>
      <c r="B124" s="100"/>
      <c r="C124" s="190"/>
    </row>
    <row r="125" spans="1:3" x14ac:dyDescent="0.35">
      <c r="A125" s="100"/>
      <c r="B125" s="100"/>
      <c r="C125" s="190"/>
    </row>
    <row r="126" spans="1:3" x14ac:dyDescent="0.35">
      <c r="A126" s="100"/>
      <c r="B126" s="100"/>
      <c r="C126" s="190"/>
    </row>
    <row r="127" spans="1:3" x14ac:dyDescent="0.35">
      <c r="A127" s="100"/>
      <c r="B127" s="100"/>
      <c r="C127" s="190"/>
    </row>
  </sheetData>
  <pageMargins left="0.7" right="0.7" top="0.75" bottom="0.75" header="0.3" footer="0.3"/>
  <pageSetup paperSize="9" orientation="portrait" r:id="rId1"/>
  <drawing r:id="rId2"/>
</worksheet>
</file>

<file path=xl/worksheets/sheet2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200-000000000000}">
  <sheetPr codeName="Sheet3">
    <tabColor theme="7" tint="0.39997558519241921"/>
  </sheetPr>
  <dimension ref="A1:AE90"/>
  <sheetViews>
    <sheetView topLeftCell="A43" zoomScale="70" zoomScaleNormal="70" workbookViewId="0">
      <selection activeCell="L64" sqref="L64"/>
    </sheetView>
  </sheetViews>
  <sheetFormatPr defaultColWidth="9.1796875" defaultRowHeight="14" x14ac:dyDescent="0.3"/>
  <cols>
    <col min="1" max="1" width="20.54296875" style="6" customWidth="1"/>
    <col min="2" max="11" width="9.1796875" style="6"/>
    <col min="12" max="12" width="19.54296875" style="6" customWidth="1"/>
    <col min="13" max="14" width="9.1796875" style="6"/>
    <col min="15" max="15" width="11.81640625" style="6" customWidth="1"/>
    <col min="16" max="16384" width="9.1796875" style="6"/>
  </cols>
  <sheetData>
    <row r="1" spans="1:18" ht="15.5" x14ac:dyDescent="0.3">
      <c r="A1" s="3" t="inlineStr">
        <is>
          <t>1: Total antibiotic consumption by settings, expressed as DDD per 1000 inhabitants per day, England, 2016-2020</t>
        </is>
      </c>
    </row>
    <row r="4" spans="1:18" x14ac:dyDescent="0.3">
      <c r="A4" s="1"/>
      <c r="B4" s="579" t="inlineStr">
        <is>
          <t xml:space="preserve"> DDD per 1000 inhabitants per day</t>
        </is>
      </c>
      <c r="C4" s="579"/>
      <c r="D4" s="579"/>
      <c r="E4" s="579"/>
      <c r="F4" s="579"/>
    </row>
    <row r="5" spans="1:18" ht="56.5" customHeight="1" x14ac:dyDescent="0.3">
      <c r="A5" s="4" t="inlineStr">
        <is>
          <t>Setting</t>
        </is>
      </c>
      <c r="B5" s="5">
        <v>2016</v>
      </c>
      <c r="C5" s="5">
        <v>2017</v>
      </c>
      <c r="D5" s="5">
        <v>2018</v>
      </c>
      <c r="E5" s="5">
        <v>2019</v>
      </c>
      <c r="F5" s="5">
        <v>2020</v>
      </c>
      <c r="H5" s="151" t="inlineStr">
        <is>
          <t xml:space="preserve">% by setting </t>
        </is>
      </c>
      <c r="I5" s="151" t="inlineStr">
        <is>
          <t>% change 5years</t>
        </is>
      </c>
      <c r="J5" s="151" t="inlineStr">
        <is>
          <t>% change 2019 to 2020</t>
        </is>
      </c>
      <c r="K5" s="434" t="inlineStr">
        <is>
          <t>% change 2016 to 2019</t>
        </is>
      </c>
      <c r="L5" s="397"/>
      <c r="M5" s="102"/>
      <c r="N5" s="102"/>
      <c r="O5" s="102" t="inlineStr">
        <is>
          <t>Abs change</t>
        </is>
      </c>
      <c r="P5" s="102"/>
      <c r="Q5" s="102"/>
      <c r="R5" s="102"/>
    </row>
    <row r="6" spans="1:18" x14ac:dyDescent="0.3">
      <c r="A6" s="1" t="inlineStr">
        <is>
          <t>General Practice</t>
        </is>
      </c>
      <c r="B6" s="37">
        <f>'[1]A.1 Total_setting'!$B$2</f>
        <v>14.342446275057121</v>
      </c>
      <c r="C6" s="37">
        <f>'[1]A.1 Total_setting'!$C$2</f>
        <v>13.857847046815252</v>
      </c>
      <c r="D6" s="37">
        <f>'[1]A.1 Total_setting'!$D$2</f>
        <v>13.207671206189898</v>
      </c>
      <c r="E6" s="37">
        <f>'[1]A.1 Total_setting'!$E$2</f>
        <v>12.854910846726343</v>
      </c>
      <c r="F6" s="37">
        <f>'[1]A.1 Total_setting'!$F$2</f>
        <v>11.65016669627204</v>
      </c>
      <c r="H6" s="33">
        <f t="shared" ref="H6:H11" si="0">F6/$F$11</f>
        <v>0.72663632174198078</v>
      </c>
      <c r="I6" s="33">
        <f t="shared" ref="I6:I11" si="1">(F6-B6)/B6</f>
        <v>-0.18771411286143089</v>
      </c>
      <c r="J6" s="435">
        <f t="shared" ref="J6:J11" si="2">(F6-E6)/E6</f>
        <v>-9.3718592436687773E-2</v>
      </c>
      <c r="K6" s="436">
        <f t="shared" ref="K6:K11" si="3">(E6-B6)/B6</f>
        <v>-0.10371560051912092</v>
      </c>
      <c r="L6" s="102"/>
      <c r="M6" s="102"/>
      <c r="N6" s="102"/>
      <c r="O6" s="88">
        <f>F6-B6</f>
        <v>-2.6922795787850813</v>
      </c>
      <c r="Q6" s="88">
        <f>E6-B6</f>
        <v>-1.4875354283307782</v>
      </c>
      <c r="R6" s="88">
        <f>F6-E6</f>
        <v>-1.2047441504543031</v>
      </c>
    </row>
    <row r="7" spans="1:18" x14ac:dyDescent="0.3">
      <c r="A7" s="1" t="inlineStr">
        <is>
          <t>Other Community</t>
        </is>
      </c>
      <c r="B7" s="37">
        <f>'[1]A.1 Total_setting'!$B$3</f>
        <v>0.64659310218146171</v>
      </c>
      <c r="C7" s="37">
        <f>'[1]A.1 Total_setting'!$C$3</f>
        <v>0.67788418956761642</v>
      </c>
      <c r="D7" s="37">
        <f>'[1]A.1 Total_setting'!$D$3</f>
        <v>0.7190253890545395</v>
      </c>
      <c r="E7" s="37">
        <f>'[1]A.1 Total_setting'!$E$3</f>
        <v>0.75145180763652952</v>
      </c>
      <c r="F7" s="37">
        <f>'[1]A.1 Total_setting'!$F$3</f>
        <v>0.56835206578908215</v>
      </c>
      <c r="H7" s="33">
        <f t="shared" si="0"/>
        <v>3.544887084504867E-2</v>
      </c>
      <c r="I7" s="33">
        <f>(F7-B7)/B7</f>
        <v>-0.12100505886686953</v>
      </c>
      <c r="J7" s="435">
        <f t="shared" si="2"/>
        <v>-0.24366132330339815</v>
      </c>
      <c r="K7" s="437">
        <f t="shared" si="3"/>
        <v>0.16217108580542816</v>
      </c>
      <c r="L7" s="102"/>
      <c r="M7" s="102"/>
      <c r="N7" s="102"/>
      <c r="O7" s="88">
        <f t="shared" ref="O7:O11" si="4">F7-B7</f>
        <v>-7.8241036392379559E-2</v>
      </c>
      <c r="Q7" s="88">
        <f>E7-B7</f>
        <v>0.10485870545506781</v>
      </c>
      <c r="R7" s="88">
        <f>F7-E7</f>
        <v>-0.18309974184744737</v>
      </c>
    </row>
    <row r="8" spans="1:18" x14ac:dyDescent="0.3">
      <c r="A8" s="1" t="inlineStr">
        <is>
          <t>Dentist</t>
        </is>
      </c>
      <c r="B8" s="37">
        <f>'[1]A.1 Total_setting'!$B$4</f>
        <v>0.72102801522123627</v>
      </c>
      <c r="C8" s="37">
        <f>'[1]A.1 Total_setting'!$C$4</f>
        <v>0.68256227769597899</v>
      </c>
      <c r="D8" s="37">
        <f>'[1]A.1 Total_setting'!$D$4</f>
        <v>0.64004441468568984</v>
      </c>
      <c r="E8" s="37">
        <f>'[1]A.1 Total_setting'!$E$4</f>
        <v>0.61099022151756799</v>
      </c>
      <c r="F8" s="37">
        <f>'[1]A.1 Total_setting'!$F$4</f>
        <v>0.74589658880722709</v>
      </c>
      <c r="H8" s="33">
        <f t="shared" si="0"/>
        <v>4.652255781577859E-2</v>
      </c>
      <c r="I8" s="33">
        <f t="shared" si="1"/>
        <v>3.4490440122996166E-2</v>
      </c>
      <c r="J8" s="33">
        <f t="shared" si="2"/>
        <v>0.22079955216726835</v>
      </c>
      <c r="K8" s="436">
        <f t="shared" si="3"/>
        <v>-0.15261236925711533</v>
      </c>
      <c r="L8" s="102"/>
      <c r="M8" s="102"/>
      <c r="N8" s="102"/>
      <c r="O8" s="88">
        <f t="shared" si="4"/>
        <v>2.4868573585990816E-2</v>
      </c>
      <c r="P8" s="88">
        <f>SUM(O6:O8)</f>
        <v>-2.74565204159147</v>
      </c>
      <c r="Q8" s="88">
        <f>E8-B8</f>
        <v>-0.11003779370366829</v>
      </c>
      <c r="R8" s="88">
        <f>F8-E8</f>
        <v>0.1349063672896591</v>
      </c>
    </row>
    <row r="9" spans="1:18" x14ac:dyDescent="0.3">
      <c r="A9" s="1" t="inlineStr">
        <is>
          <t>Hospital Inpatient</t>
        </is>
      </c>
      <c r="B9" s="54">
        <f>'[1]A.1 Total_setting'!$B$5</f>
        <v>2.1654019361301868</v>
      </c>
      <c r="C9" s="54">
        <f>'[1]A.1 Total_setting'!$C$5</f>
        <v>2.2053275977013982</v>
      </c>
      <c r="D9" s="54">
        <f>'[1]A.1 Total_setting'!$D$5</f>
        <v>2.3308097248433368</v>
      </c>
      <c r="E9" s="54">
        <f>'[1]A.1 Total_setting'!$E$5</f>
        <v>2.3980955299927169</v>
      </c>
      <c r="F9" s="54">
        <f>'[1]A.1 Total_setting'!$F$5</f>
        <v>2.0547733398059504</v>
      </c>
      <c r="H9" s="33">
        <f t="shared" si="0"/>
        <v>0.12815893373678958</v>
      </c>
      <c r="I9" s="33">
        <f t="shared" si="1"/>
        <v>-5.1089174013551474E-2</v>
      </c>
      <c r="J9" s="435">
        <f t="shared" si="2"/>
        <v>-0.14316451779875888</v>
      </c>
      <c r="K9" s="437">
        <f t="shared" si="3"/>
        <v>0.10745976993000168</v>
      </c>
      <c r="L9" s="154"/>
      <c r="M9" s="88"/>
      <c r="N9" s="88"/>
      <c r="O9" s="88">
        <f t="shared" si="4"/>
        <v>-0.11062859632423638</v>
      </c>
      <c r="P9" s="88"/>
      <c r="Q9" s="88">
        <f>E9-B9</f>
        <v>0.23269359386253008</v>
      </c>
      <c r="R9" s="88">
        <f>F9-E9</f>
        <v>-0.34332219018676646</v>
      </c>
    </row>
    <row r="10" spans="1:18" x14ac:dyDescent="0.3">
      <c r="A10" s="2" t="inlineStr">
        <is>
          <t>Hospital Outpatient</t>
        </is>
      </c>
      <c r="B10" s="87">
        <f>'[1]A.1 Total_setting'!$B$6</f>
        <v>1.3910691796666625</v>
      </c>
      <c r="C10" s="87">
        <f>'[1]A.1 Total_setting'!$C$6</f>
        <v>1.3876663368806113</v>
      </c>
      <c r="D10" s="87">
        <f>'[1]A.1 Total_setting'!$D$6</f>
        <v>1.3805457603617088</v>
      </c>
      <c r="E10" s="87">
        <f>'[1]A.1 Total_setting'!$E$6</f>
        <v>1.3794727737294816</v>
      </c>
      <c r="F10" s="87">
        <f>'[1]A.1 Total_setting'!$F$6</f>
        <v>1.0138203231647642</v>
      </c>
      <c r="H10" s="33">
        <f t="shared" si="0"/>
        <v>6.32333158604024E-2</v>
      </c>
      <c r="I10" s="33">
        <f t="shared" si="1"/>
        <v>-0.27119345465787492</v>
      </c>
      <c r="J10" s="435">
        <f t="shared" si="2"/>
        <v>-0.26506681213878225</v>
      </c>
      <c r="K10" s="436">
        <f t="shared" si="3"/>
        <v>-8.336325832450496E-3</v>
      </c>
      <c r="L10" s="154">
        <f>SUM(B9:B10)</f>
        <v>3.5564711157968496</v>
      </c>
      <c r="M10" s="88">
        <f>SUM(F9:F10)</f>
        <v>3.0685936629707147</v>
      </c>
      <c r="N10" s="33">
        <f>(M10-L10)/L10</f>
        <v>-0.13718020952261353</v>
      </c>
      <c r="O10" s="88">
        <f t="shared" si="4"/>
        <v>-0.37724885650189832</v>
      </c>
      <c r="P10" s="88">
        <f>SUM(O9:O10)</f>
        <v>-0.48787745282613471</v>
      </c>
      <c r="Q10" s="88">
        <f>E10-B10</f>
        <v>-1.159640593718092E-2</v>
      </c>
      <c r="R10" s="88">
        <f>F10-E10</f>
        <v>-0.3656524505647174</v>
      </c>
    </row>
    <row r="11" spans="1:18" x14ac:dyDescent="0.3">
      <c r="A11" s="1" t="inlineStr">
        <is>
          <t>Total</t>
        </is>
      </c>
      <c r="B11" s="16">
        <f>SUM(B6:B10)</f>
        <v>19.266538508256669</v>
      </c>
      <c r="C11" s="16">
        <f>SUM(C6:C10)</f>
        <v>18.811287448660856</v>
      </c>
      <c r="D11" s="16">
        <f>SUM(D6:D10)</f>
        <v>18.278096495135173</v>
      </c>
      <c r="E11" s="16">
        <f>SUM(E6:E10)</f>
        <v>17.994921179602638</v>
      </c>
      <c r="F11" s="16">
        <f>SUM(F6:F10)</f>
        <v>16.033009013839063</v>
      </c>
      <c r="H11" s="33">
        <f t="shared" si="0"/>
        <v>1</v>
      </c>
      <c r="I11" s="33">
        <f t="shared" si="1"/>
        <v>-0.16783136695945036</v>
      </c>
      <c r="J11" s="33">
        <f t="shared" si="2"/>
        <v>-0.1090258827022491</v>
      </c>
      <c r="K11" s="436">
        <f t="shared" si="3"/>
        <v>-6.6001338440170754E-2</v>
      </c>
      <c r="L11" s="88"/>
      <c r="M11" s="88"/>
      <c r="N11" s="88"/>
      <c r="O11" s="88">
        <f t="shared" si="4"/>
        <v>-3.2335294944176063</v>
      </c>
      <c r="P11" s="88"/>
      <c r="Q11" s="104"/>
      <c r="R11" s="88"/>
    </row>
    <row r="12" spans="1:18" x14ac:dyDescent="0.3">
      <c r="H12" s="33"/>
      <c r="L12" s="102"/>
      <c r="M12" s="102"/>
      <c r="N12" s="102"/>
      <c r="O12" s="102"/>
      <c r="P12" s="102"/>
      <c r="Q12" s="102"/>
      <c r="R12" s="102"/>
    </row>
    <row r="13" spans="1:18" x14ac:dyDescent="0.3">
      <c r="A13" s="6" t="inlineStr">
        <is>
          <t>Dentist %</t>
        </is>
      </c>
      <c r="B13" s="33">
        <f>B8/B11</f>
        <v>3.7423848342671408E-2</v>
      </c>
      <c r="C13" s="33">
        <f>C8/C11</f>
        <v>3.6284718925209417E-2</v>
      </c>
      <c r="D13" s="33">
        <f>D8/D11</f>
        <v>3.501701694462777E-2</v>
      </c>
      <c r="E13" s="33">
        <f>E8/E11</f>
        <v>3.3953481397302782E-2</v>
      </c>
      <c r="F13" s="33">
        <f>F8/F11</f>
        <v>4.652255781577859E-2</v>
      </c>
      <c r="L13" s="102"/>
      <c r="M13" s="102"/>
      <c r="N13" s="102"/>
      <c r="O13" s="102"/>
      <c r="P13" s="102"/>
      <c r="Q13" s="102"/>
      <c r="R13" s="102"/>
    </row>
    <row r="14" spans="1:18" x14ac:dyDescent="0.3">
      <c r="I14" s="54"/>
      <c r="J14" s="54"/>
      <c r="K14" s="54"/>
      <c r="L14" s="54"/>
      <c r="M14" s="54"/>
      <c r="N14" s="54"/>
      <c r="O14" s="54"/>
      <c r="P14" s="102"/>
      <c r="Q14" s="102"/>
      <c r="R14" s="102"/>
    </row>
    <row r="16" spans="1:18" x14ac:dyDescent="0.3">
      <c r="L16" s="102"/>
      <c r="M16" s="103"/>
      <c r="N16" s="102"/>
      <c r="O16" s="104"/>
    </row>
    <row r="17" spans="12:28" x14ac:dyDescent="0.3">
      <c r="L17" s="102"/>
      <c r="M17" s="103"/>
      <c r="N17" s="102"/>
      <c r="O17" s="104"/>
    </row>
    <row r="18" spans="12:28" x14ac:dyDescent="0.3">
      <c r="L18" s="102"/>
      <c r="M18" s="102"/>
      <c r="N18" s="102"/>
      <c r="O18" s="104"/>
    </row>
    <row r="19" spans="12:28" x14ac:dyDescent="0.3">
      <c r="L19" s="102"/>
      <c r="M19" s="102"/>
      <c r="N19" s="102"/>
      <c r="O19" s="104"/>
    </row>
    <row r="25" spans="12:28" x14ac:dyDescent="0.3">
      <c r="X25" s="544"/>
      <c r="Y25" s="533"/>
      <c r="AA25" s="542"/>
      <c r="AB25" s="533"/>
    </row>
    <row r="27" spans="12:28" x14ac:dyDescent="0.3">
      <c r="X27" s="541"/>
      <c r="Y27" s="532"/>
      <c r="AA27" s="542"/>
      <c r="AB27" s="534"/>
    </row>
    <row r="29" spans="12:28" x14ac:dyDescent="0.3">
      <c r="X29" s="531"/>
      <c r="Y29" s="538"/>
      <c r="AA29" s="531"/>
      <c r="AB29" s="534"/>
    </row>
    <row r="30" spans="12:28" x14ac:dyDescent="0.3">
      <c r="N30" s="533"/>
      <c r="O30" s="6" t="inlineStr">
        <is>
          <t>Community</t>
        </is>
      </c>
    </row>
    <row r="31" spans="12:28" x14ac:dyDescent="0.3">
      <c r="N31" s="531"/>
      <c r="O31" s="6" t="inlineStr">
        <is>
          <t>Hospital</t>
        </is>
      </c>
      <c r="X31" s="532"/>
      <c r="Y31" s="533"/>
      <c r="AA31" s="531"/>
      <c r="AB31" s="533"/>
    </row>
    <row r="33" spans="12:31" x14ac:dyDescent="0.3">
      <c r="X33" s="532"/>
      <c r="Y33" s="534"/>
      <c r="AA33" s="538"/>
      <c r="AB33" s="544"/>
    </row>
    <row r="36" spans="12:31" x14ac:dyDescent="0.3">
      <c r="X36" s="539"/>
      <c r="Y36" s="530"/>
      <c r="AA36" s="539"/>
      <c r="AB36" s="530"/>
      <c r="AD36" s="539"/>
      <c r="AE36" s="530"/>
    </row>
    <row r="37" spans="12:31" ht="18" x14ac:dyDescent="0.4">
      <c r="L37" s="535" t="inlineStr">
        <is>
          <t>UKHSA colours</t>
        </is>
      </c>
      <c r="X37" s="540"/>
      <c r="Y37" s="531"/>
      <c r="AA37" s="540"/>
      <c r="AB37" s="531"/>
      <c r="AD37" s="540"/>
      <c r="AE37" s="531"/>
    </row>
    <row r="38" spans="12:31" ht="18" x14ac:dyDescent="0.4">
      <c r="L38" s="536"/>
      <c r="X38" s="544"/>
      <c r="Y38" s="532"/>
      <c r="AA38" s="544"/>
      <c r="AB38" s="532"/>
      <c r="AD38" s="544"/>
      <c r="AE38" s="532"/>
    </row>
    <row r="39" spans="12:31" x14ac:dyDescent="0.3">
      <c r="X39" s="541"/>
      <c r="Y39" s="533"/>
      <c r="AA39" s="541"/>
      <c r="AB39" s="533"/>
      <c r="AD39" s="541"/>
      <c r="AE39" s="533"/>
    </row>
    <row r="40" spans="12:31" x14ac:dyDescent="0.3">
      <c r="X40" s="542"/>
      <c r="Y40" s="534"/>
      <c r="AA40" s="542"/>
      <c r="AB40" s="534"/>
      <c r="AD40" s="542"/>
      <c r="AE40" s="534"/>
    </row>
    <row r="41" spans="12:31" x14ac:dyDescent="0.3">
      <c r="X41" s="538"/>
      <c r="Y41" s="543"/>
      <c r="AA41" s="538"/>
      <c r="AB41" s="543"/>
      <c r="AD41" s="538"/>
      <c r="AE41" s="543"/>
    </row>
    <row r="44" spans="12:31" x14ac:dyDescent="0.3">
      <c r="X44" s="539"/>
      <c r="Y44" s="530"/>
      <c r="AA44" s="539"/>
      <c r="AB44" s="530"/>
      <c r="AD44" s="539"/>
      <c r="AE44" s="530"/>
    </row>
    <row r="45" spans="12:31" x14ac:dyDescent="0.3">
      <c r="X45" s="540"/>
      <c r="Y45" s="531"/>
      <c r="AA45" s="540"/>
      <c r="AB45" s="531"/>
      <c r="AD45" s="540"/>
      <c r="AE45" s="531"/>
    </row>
    <row r="46" spans="12:31" x14ac:dyDescent="0.3">
      <c r="X46" s="544"/>
      <c r="Y46" s="532"/>
      <c r="AA46" s="544"/>
      <c r="AB46" s="532"/>
      <c r="AD46" s="544"/>
      <c r="AE46" s="532"/>
    </row>
    <row r="47" spans="12:31" x14ac:dyDescent="0.3">
      <c r="X47" s="541"/>
      <c r="Y47" s="533"/>
      <c r="AA47" s="541"/>
      <c r="AB47" s="533"/>
      <c r="AD47" s="541"/>
      <c r="AE47" s="533"/>
    </row>
    <row r="48" spans="12:31" x14ac:dyDescent="0.3">
      <c r="X48" s="542"/>
      <c r="Y48" s="534"/>
      <c r="AA48" s="542"/>
      <c r="AB48" s="534"/>
      <c r="AD48" s="542"/>
      <c r="AE48" s="534"/>
    </row>
    <row r="49" spans="12:31" x14ac:dyDescent="0.3">
      <c r="X49" s="538"/>
      <c r="Y49" s="543"/>
      <c r="AA49" s="538"/>
      <c r="AB49" s="543"/>
      <c r="AD49" s="538"/>
      <c r="AE49" s="543"/>
    </row>
    <row r="52" spans="12:31" x14ac:dyDescent="0.3">
      <c r="N52" s="238"/>
      <c r="O52" s="238"/>
      <c r="P52" s="238"/>
    </row>
    <row r="53" spans="12:31" x14ac:dyDescent="0.3">
      <c r="N53" s="238"/>
      <c r="O53" s="238"/>
      <c r="P53" s="238"/>
    </row>
    <row r="54" spans="12:31" x14ac:dyDescent="0.3">
      <c r="N54" s="238"/>
      <c r="O54" s="238"/>
      <c r="P54" s="238"/>
    </row>
    <row r="55" spans="12:31" x14ac:dyDescent="0.3">
      <c r="N55" s="238"/>
      <c r="O55" s="238"/>
      <c r="P55" s="238"/>
    </row>
    <row r="63" spans="12:31" ht="15.5" x14ac:dyDescent="0.35">
      <c r="L63" s="537"/>
    </row>
    <row r="81" spans="24:27" x14ac:dyDescent="0.3">
      <c r="X81" s="238"/>
      <c r="Y81" s="238"/>
      <c r="Z81" s="238"/>
      <c r="AA81" s="238"/>
    </row>
    <row r="82" spans="24:27" x14ac:dyDescent="0.3">
      <c r="X82" s="238"/>
      <c r="Y82" s="238"/>
      <c r="Z82" s="238"/>
      <c r="AA82" s="238"/>
    </row>
    <row r="83" spans="24:27" x14ac:dyDescent="0.3">
      <c r="X83" s="238"/>
      <c r="Y83" s="238"/>
      <c r="Z83" s="238"/>
      <c r="AA83" s="238"/>
    </row>
    <row r="84" spans="24:27" x14ac:dyDescent="0.3">
      <c r="X84" s="238"/>
      <c r="Y84" s="238"/>
      <c r="Z84" s="238"/>
      <c r="AA84" s="238"/>
    </row>
    <row r="85" spans="24:27" x14ac:dyDescent="0.3">
      <c r="X85" s="238"/>
      <c r="Y85" s="238"/>
      <c r="Z85" s="238"/>
      <c r="AA85" s="238"/>
    </row>
    <row r="86" spans="24:27" x14ac:dyDescent="0.3">
      <c r="X86" s="238"/>
      <c r="Y86" s="238"/>
      <c r="Z86" s="238"/>
      <c r="AA86" s="238"/>
    </row>
    <row r="87" spans="24:27" x14ac:dyDescent="0.3">
      <c r="X87" s="238"/>
      <c r="Y87" s="238"/>
      <c r="Z87" s="238"/>
      <c r="AA87" s="238"/>
    </row>
    <row r="90" spans="24:27" x14ac:dyDescent="0.3">
      <c r="Y90" s="238"/>
    </row>
  </sheetData>
  <mergeCells count="1">
    <mergeCell ref="B4:F4"/>
  </mergeCells>
  <pageMargins left="0.7" right="0.7" top="0.75" bottom="0.75" header="0.3" footer="0.3"/>
  <pageSetup paperSize="9" orientation="portrait" r:id="rId1"/>
  <drawing r:id="rId2"/>
</worksheet>
</file>

<file path=xl/worksheets/sheet20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1400-000000000000}">
  <sheetPr codeName="Sheet21">
    <tabColor theme="5" tint="0.59999389629810485"/>
  </sheetPr>
  <dimension ref="A1:Y111"/>
  <sheetViews>
    <sheetView topLeftCell="D1" workbookViewId="0">
      <selection activeCell="H3" sqref="H3"/>
    </sheetView>
  </sheetViews>
  <sheetFormatPr defaultColWidth="9.1796875" defaultRowHeight="14" x14ac:dyDescent="0.3"/>
  <cols>
    <col min="1" max="1" width="24.453125" style="6" customWidth="1"/>
    <col min="2" max="2" width="12.26953125" style="6" customWidth="1"/>
    <col min="3" max="7" width="9.1796875" style="6"/>
    <col min="8" max="8" width="11.453125" style="6" customWidth="1"/>
    <col min="9" max="9" width="9.1796875" style="6"/>
    <col min="10" max="10" width="9.26953125" style="6" bestFit="1" customWidth="1"/>
    <col min="11" max="11" width="9.1796875" style="6"/>
    <col min="12" max="12" width="27.1796875" style="6" customWidth="1"/>
    <col min="13" max="19" width="9.1796875" style="6"/>
    <col min="20" max="20" width="28.26953125" style="6" customWidth="1"/>
    <col min="21" max="16384" width="9.1796875" style="6"/>
  </cols>
  <sheetData>
    <row r="1" spans="1:25" ht="15.5" x14ac:dyDescent="0.3">
      <c r="A1" s="3" t="inlineStr">
        <is>
          <t>B4: Other community antibiotics, expressed as items per 1000 inhabitants per day, England, 2016-2020</t>
        </is>
      </c>
      <c r="B1" s="9"/>
      <c r="C1" s="9"/>
      <c r="D1" s="9"/>
      <c r="E1" s="9"/>
      <c r="F1" s="9"/>
    </row>
    <row r="2" spans="1:25" x14ac:dyDescent="0.3">
      <c r="A2" s="9"/>
      <c r="B2" s="9"/>
      <c r="C2" s="9"/>
      <c r="D2" s="9"/>
      <c r="E2" s="9"/>
      <c r="F2" s="9"/>
    </row>
    <row r="3" spans="1:25" ht="14.5" x14ac:dyDescent="0.35">
      <c r="A3" s="9"/>
      <c r="B3" s="9"/>
      <c r="C3" s="9"/>
      <c r="D3" s="9"/>
      <c r="E3" s="9"/>
      <c r="F3" s="9"/>
      <c r="T3" s="545" t="inlineStr">
        <is>
          <t>UKHSA colours</t>
        </is>
      </c>
    </row>
    <row r="4" spans="1:25" x14ac:dyDescent="0.3">
      <c r="A4" s="9"/>
      <c r="B4" s="579" t="inlineStr">
        <is>
          <t>Items per 1000 inhabitants per day</t>
        </is>
      </c>
      <c r="C4" s="579"/>
      <c r="D4" s="579"/>
      <c r="E4" s="579"/>
      <c r="F4" s="579"/>
    </row>
    <row r="5" spans="1:25" ht="15.5" x14ac:dyDescent="0.3">
      <c r="A5" s="24" t="inlineStr">
        <is>
          <t>Setting Category</t>
        </is>
      </c>
      <c r="B5" s="5">
        <f>'A.4 Penicillins'!C4</f>
        <v>2016</v>
      </c>
      <c r="C5" s="5">
        <f>'A.4 Penicillins'!D4</f>
        <v>2017</v>
      </c>
      <c r="D5" s="5">
        <f>'A.4 Penicillins'!E4</f>
        <v>2018</v>
      </c>
      <c r="E5" s="5">
        <f>'A.4 Penicillins'!F4</f>
        <v>2019</v>
      </c>
      <c r="F5" s="5">
        <f>'A.4 Penicillins'!G4</f>
        <v>2020</v>
      </c>
      <c r="H5" s="262" t="inlineStr">
        <is>
          <t>% change (5 Years)</t>
        </is>
      </c>
      <c r="I5" s="119"/>
      <c r="J5" s="119" t="inlineStr">
        <is>
          <t>%</t>
        </is>
      </c>
      <c r="L5" s="172" t="inlineStr">
        <is>
          <t>Setting</t>
        </is>
      </c>
      <c r="M5" s="172">
        <f>B5</f>
        <v>2016</v>
      </c>
      <c r="N5" s="172">
        <f>C5</f>
        <v>2017</v>
      </c>
      <c r="O5" s="172">
        <f>D5</f>
        <v>2018</v>
      </c>
      <c r="P5" s="172">
        <f>E5</f>
        <v>2019</v>
      </c>
      <c r="Q5" s="172">
        <f>F5</f>
        <v>2020</v>
      </c>
      <c r="T5" s="550" t="inlineStr">
        <is>
          <t>Setting</t>
        </is>
      </c>
      <c r="U5" s="550">
        <v>2016</v>
      </c>
      <c r="V5" s="550">
        <v>2017</v>
      </c>
      <c r="W5" s="550">
        <v>2018</v>
      </c>
      <c r="X5" s="550">
        <v>2019</v>
      </c>
      <c r="Y5" s="550">
        <v>2020</v>
      </c>
    </row>
    <row r="6" spans="1:25" ht="15.5" x14ac:dyDescent="0.3">
      <c r="A6" s="25" t="inlineStr">
        <is>
          <t>Out-of-hours</t>
        </is>
      </c>
      <c r="B6" s="16">
        <f>'[1]B.4 Other Community'!B9</f>
        <v>5.8351154341451661E-2</v>
      </c>
      <c r="C6" s="16">
        <f>'[1]B.4 Other Community'!C9</f>
        <v>5.7286792005683651E-2</v>
      </c>
      <c r="D6" s="16">
        <f>'[1]B.4 Other Community'!D9</f>
        <v>5.7536893099722874E-2</v>
      </c>
      <c r="E6" s="16">
        <f>'[1]B.4 Other Community'!E9</f>
        <v>5.5256839392967549E-2</v>
      </c>
      <c r="F6" s="16">
        <f>'[1]B.4 Other Community'!F9</f>
        <v>4.5369683611561129E-2</v>
      </c>
      <c r="G6" s="448">
        <f>(F6-E6)/E6*100</f>
        <v>-17.893089597637651</v>
      </c>
      <c r="H6" s="92">
        <f>(F6-B6)/B6*100</f>
        <v>-22.247153250691937</v>
      </c>
      <c r="I6" s="448">
        <f>(E6-B6)/B6*100</f>
        <v>-5.3029198537825035</v>
      </c>
      <c r="J6" s="33">
        <f t="shared" ref="J6:J15" si="0">F6/$F$16</f>
        <v>0.55493784410452707</v>
      </c>
      <c r="L6" s="218" t="inlineStr">
        <is>
          <t>Out-of-hours</t>
        </is>
      </c>
      <c r="M6" s="178">
        <f>B6</f>
        <v>5.8351154341451661E-2</v>
      </c>
      <c r="N6" s="180">
        <f t="shared" ref="N6:N15" si="1">C6</f>
        <v>5.7286792005683651E-2</v>
      </c>
      <c r="O6" s="180">
        <f t="shared" ref="O6:O15" si="2">D6</f>
        <v>5.7536893099722874E-2</v>
      </c>
      <c r="P6" s="180">
        <f t="shared" ref="P6:P15" si="3">E6</f>
        <v>5.5256839392967549E-2</v>
      </c>
      <c r="Q6" s="179">
        <f t="shared" ref="Q6:Q15" si="4">F6</f>
        <v>4.5369683611561129E-2</v>
      </c>
      <c r="T6" s="553" t="inlineStr">
        <is>
          <t>Out-of-hours</t>
        </is>
      </c>
      <c r="U6" s="552">
        <v>5.8351154341451661E-2</v>
      </c>
      <c r="V6" s="552">
        <v>5.7286792005683651E-2</v>
      </c>
      <c r="W6" s="552">
        <v>5.7536893099722874E-2</v>
      </c>
      <c r="X6" s="552">
        <v>5.5256839392967549E-2</v>
      </c>
      <c r="Y6" s="554">
        <v>4.5369683611561129E-2</v>
      </c>
    </row>
    <row r="7" spans="1:25" ht="15.5" x14ac:dyDescent="0.3">
      <c r="A7" s="1" t="inlineStr">
        <is>
          <t>Walk-in Centre</t>
        </is>
      </c>
      <c r="B7" s="16">
        <f>'[1]B.4 Other Community'!B12</f>
        <v>1.5306741101667853E-2</v>
      </c>
      <c r="C7" s="16">
        <f>'[1]B.4 Other Community'!C12</f>
        <v>1.549564607792675E-2</v>
      </c>
      <c r="D7" s="16">
        <f>'[1]B.4 Other Community'!D12</f>
        <v>1.5891437669779407E-2</v>
      </c>
      <c r="E7" s="16">
        <f>'[1]B.4 Other Community'!E12</f>
        <v>1.5820174400943188E-2</v>
      </c>
      <c r="F7" s="16">
        <f>'[1]B.4 Other Community'!F12</f>
        <v>7.1677291292608913E-3</v>
      </c>
      <c r="G7" s="448">
        <f t="shared" ref="G7:G16" si="5">(F7-E7)/E7*100</f>
        <v>-54.692477164894235</v>
      </c>
      <c r="H7" s="92">
        <f t="shared" ref="H7:H14" si="6">(F7-B7)/B7*100</f>
        <v>-53.172729050209902</v>
      </c>
      <c r="I7" s="448">
        <f t="shared" ref="I7:I16" si="7">(E7-B7)/B7*100</f>
        <v>3.3542953125364456</v>
      </c>
      <c r="J7" s="33">
        <f t="shared" si="0"/>
        <v>8.7671851189715433E-2</v>
      </c>
      <c r="L7" s="176" t="inlineStr">
        <is>
          <t>Walk-in Centre</t>
        </is>
      </c>
      <c r="M7" s="181">
        <f t="shared" ref="M7:M15" si="8">B7</f>
        <v>1.5306741101667853E-2</v>
      </c>
      <c r="N7" s="183">
        <f t="shared" si="1"/>
        <v>1.549564607792675E-2</v>
      </c>
      <c r="O7" s="183">
        <f t="shared" si="2"/>
        <v>1.5891437669779407E-2</v>
      </c>
      <c r="P7" s="183">
        <f t="shared" si="3"/>
        <v>1.5820174400943188E-2</v>
      </c>
      <c r="Q7" s="182">
        <f t="shared" si="4"/>
        <v>7.1677291292608913E-3</v>
      </c>
      <c r="T7" s="556" t="inlineStr">
        <is>
          <t>Walk-in Centre</t>
        </is>
      </c>
      <c r="U7" s="555">
        <v>1.5306741101667853E-2</v>
      </c>
      <c r="V7" s="555">
        <v>1.549564607792675E-2</v>
      </c>
      <c r="W7" s="555">
        <v>1.5891437669779407E-2</v>
      </c>
      <c r="X7" s="555">
        <v>1.5820174400943188E-2</v>
      </c>
      <c r="Y7" s="557">
        <v>7.1677291292608913E-3</v>
      </c>
    </row>
    <row r="8" spans="1:25" ht="15.5" x14ac:dyDescent="0.3">
      <c r="A8" s="1" t="inlineStr">
        <is>
          <t>Other</t>
        </is>
      </c>
      <c r="B8" s="16">
        <f>'[1]B.4 Other Community'!B8</f>
        <v>1.091577232067209E-2</v>
      </c>
      <c r="C8" s="16">
        <f>'[1]B.4 Other Community'!C8</f>
        <v>1.3353976963486502E-2</v>
      </c>
      <c r="D8" s="16">
        <f>'[1]B.4 Other Community'!D8</f>
        <v>1.649024431367252E-2</v>
      </c>
      <c r="E8" s="16">
        <f>'[1]B.4 Other Community'!E8</f>
        <v>2.0294557361779653E-2</v>
      </c>
      <c r="F8" s="16">
        <f>'[1]B.4 Other Community'!F8</f>
        <v>1.4568477569895322E-2</v>
      </c>
      <c r="G8" s="448">
        <f t="shared" si="5"/>
        <v>-28.21485430703774</v>
      </c>
      <c r="H8" s="92">
        <f>(F8-B8)/B8*100</f>
        <v>33.462636833362716</v>
      </c>
      <c r="I8" s="448">
        <f t="shared" si="7"/>
        <v>85.919573673648273</v>
      </c>
      <c r="J8" s="33">
        <f t="shared" si="0"/>
        <v>0.17819387068555065</v>
      </c>
      <c r="L8" s="218" t="inlineStr">
        <is>
          <t>Other</t>
        </is>
      </c>
      <c r="M8" s="178">
        <f t="shared" si="8"/>
        <v>1.091577232067209E-2</v>
      </c>
      <c r="N8" s="180">
        <f t="shared" si="1"/>
        <v>1.3353976963486502E-2</v>
      </c>
      <c r="O8" s="180">
        <f t="shared" si="2"/>
        <v>1.649024431367252E-2</v>
      </c>
      <c r="P8" s="180">
        <f t="shared" si="3"/>
        <v>2.0294557361779653E-2</v>
      </c>
      <c r="Q8" s="179">
        <f t="shared" si="4"/>
        <v>1.4568477569895322E-2</v>
      </c>
      <c r="T8" s="553" t="inlineStr">
        <is>
          <t>Other</t>
        </is>
      </c>
      <c r="U8" s="552">
        <v>1.091577232067209E-2</v>
      </c>
      <c r="V8" s="552">
        <v>1.3353976963486502E-2</v>
      </c>
      <c r="W8" s="552">
        <v>1.649024431367252E-2</v>
      </c>
      <c r="X8" s="552">
        <v>2.0294557361779653E-2</v>
      </c>
      <c r="Y8" s="554">
        <v>1.4568477569895322E-2</v>
      </c>
    </row>
    <row r="9" spans="1:25" ht="15.5" x14ac:dyDescent="0.3">
      <c r="A9" s="1" t="inlineStr">
        <is>
          <t>Community Service</t>
        </is>
      </c>
      <c r="B9" s="16">
        <f>'[1]B.4 Other Community'!B3</f>
        <v>8.1469637465261258E-3</v>
      </c>
      <c r="C9" s="16">
        <f>'[1]B.4 Other Community'!C3</f>
        <v>7.955797477123383E-3</v>
      </c>
      <c r="D9" s="16">
        <f>'[1]B.4 Other Community'!D3</f>
        <v>8.2044778216641134E-3</v>
      </c>
      <c r="E9" s="16">
        <f>'[1]B.4 Other Community'!E3</f>
        <v>8.5832778682686239E-3</v>
      </c>
      <c r="F9" s="16">
        <f>'[1]B.4 Other Community'!F3</f>
        <v>5.7211985126919274E-3</v>
      </c>
      <c r="G9" s="448">
        <f t="shared" si="5"/>
        <v>-33.344829323975048</v>
      </c>
      <c r="H9" s="92">
        <f t="shared" si="6"/>
        <v>-29.775083200395329</v>
      </c>
      <c r="I9" s="448">
        <f t="shared" si="7"/>
        <v>5.3555426944000208</v>
      </c>
      <c r="J9" s="33">
        <f t="shared" si="0"/>
        <v>6.9978657896530988E-2</v>
      </c>
      <c r="L9" s="176" t="inlineStr">
        <is>
          <t>Community Service</t>
        </is>
      </c>
      <c r="M9" s="181">
        <f t="shared" si="8"/>
        <v>8.1469637465261258E-3</v>
      </c>
      <c r="N9" s="183">
        <f t="shared" si="1"/>
        <v>7.955797477123383E-3</v>
      </c>
      <c r="O9" s="183">
        <f t="shared" si="2"/>
        <v>8.2044778216641134E-3</v>
      </c>
      <c r="P9" s="183">
        <f t="shared" si="3"/>
        <v>8.5832778682686239E-3</v>
      </c>
      <c r="Q9" s="182">
        <f t="shared" si="4"/>
        <v>5.7211985126919274E-3</v>
      </c>
      <c r="T9" s="556" t="inlineStr">
        <is>
          <t>Community Service</t>
        </is>
      </c>
      <c r="U9" s="555">
        <v>8.1469637465261258E-3</v>
      </c>
      <c r="V9" s="555">
        <v>7.955797477123383E-3</v>
      </c>
      <c r="W9" s="555">
        <v>8.2044778216641134E-3</v>
      </c>
      <c r="X9" s="555">
        <v>8.5832778682686239E-3</v>
      </c>
      <c r="Y9" s="557">
        <v>5.7211985126919274E-3</v>
      </c>
    </row>
    <row r="10" spans="1:25" ht="15.5" x14ac:dyDescent="0.3">
      <c r="A10" s="1" t="inlineStr">
        <is>
          <t>Urgent Care</t>
        </is>
      </c>
      <c r="B10" s="16">
        <f>'[1]B.4 Other Community'!B11</f>
        <v>6.6794601242321505E-3</v>
      </c>
      <c r="C10" s="16">
        <f>'[1]B.4 Other Community'!C11</f>
        <v>7.3444264548214733E-3</v>
      </c>
      <c r="D10" s="16">
        <f>'[1]B.4 Other Community'!D11</f>
        <v>7.9782196362430113E-3</v>
      </c>
      <c r="E10" s="16">
        <f>'[1]B.4 Other Community'!E11</f>
        <v>9.4486002208213904E-3</v>
      </c>
      <c r="F10" s="16">
        <f>'[1]B.4 Other Community'!F11</f>
        <v>7.7110858842388552E-3</v>
      </c>
      <c r="G10" s="448">
        <f t="shared" si="5"/>
        <v>-18.389118980329648</v>
      </c>
      <c r="H10" s="92">
        <f t="shared" si="6"/>
        <v>15.444747641566273</v>
      </c>
      <c r="I10" s="448">
        <f t="shared" si="7"/>
        <v>41.457543650020241</v>
      </c>
      <c r="J10" s="33">
        <f t="shared" si="0"/>
        <v>9.4317902080629457E-2</v>
      </c>
      <c r="L10" s="218" t="inlineStr">
        <is>
          <t>Urgent Care</t>
        </is>
      </c>
      <c r="M10" s="178">
        <f t="shared" si="8"/>
        <v>6.6794601242321505E-3</v>
      </c>
      <c r="N10" s="180">
        <f t="shared" si="1"/>
        <v>7.3444264548214733E-3</v>
      </c>
      <c r="O10" s="180">
        <f t="shared" si="2"/>
        <v>7.9782196362430113E-3</v>
      </c>
      <c r="P10" s="180">
        <f t="shared" si="3"/>
        <v>9.4486002208213904E-3</v>
      </c>
      <c r="Q10" s="179">
        <f t="shared" si="4"/>
        <v>7.7110858842388552E-3</v>
      </c>
      <c r="T10" s="553" t="inlineStr">
        <is>
          <t>Urgent Care</t>
        </is>
      </c>
      <c r="U10" s="552">
        <v>6.6794601242321505E-3</v>
      </c>
      <c r="V10" s="552">
        <v>7.3444264548214733E-3</v>
      </c>
      <c r="W10" s="552">
        <v>7.9782196362430113E-3</v>
      </c>
      <c r="X10" s="552">
        <v>9.4486002208213904E-3</v>
      </c>
      <c r="Y10" s="554">
        <v>7.7110858842388552E-3</v>
      </c>
    </row>
    <row r="11" spans="1:25" ht="15.5" x14ac:dyDescent="0.3">
      <c r="A11" s="1" t="inlineStr">
        <is>
          <t>Hospital</t>
        </is>
      </c>
      <c r="B11" s="16">
        <f>'[1]B.4 Other Community'!B6</f>
        <v>1.0276092499736933E-3</v>
      </c>
      <c r="C11" s="16">
        <f>'[1]B.4 Other Community'!C6</f>
        <v>1.2379524419223742E-3</v>
      </c>
      <c r="D11" s="16">
        <f>'[1]B.4 Other Community'!D6</f>
        <v>1.1366713079041801E-3</v>
      </c>
      <c r="E11" s="16">
        <f>'[1]B.4 Other Community'!E6</f>
        <v>1.234896224758586E-3</v>
      </c>
      <c r="F11" s="16">
        <f>'[1]B.4 Other Community'!F6</f>
        <v>9.8392937151459137E-4</v>
      </c>
      <c r="G11" s="448">
        <f t="shared" si="5"/>
        <v>-20.322910396220294</v>
      </c>
      <c r="H11" s="92">
        <f t="shared" si="6"/>
        <v>-4.2506311090738169</v>
      </c>
      <c r="I11" s="448">
        <f t="shared" si="7"/>
        <v>20.171770037122492</v>
      </c>
      <c r="J11" s="33">
        <f t="shared" si="0"/>
        <v>1.2034900857018376E-2</v>
      </c>
      <c r="L11" s="176" t="inlineStr">
        <is>
          <t>Hospital</t>
        </is>
      </c>
      <c r="M11" s="181">
        <f t="shared" si="8"/>
        <v>1.0276092499736933E-3</v>
      </c>
      <c r="N11" s="183">
        <f t="shared" si="1"/>
        <v>1.2379524419223742E-3</v>
      </c>
      <c r="O11" s="183">
        <f t="shared" si="2"/>
        <v>1.1366713079041801E-3</v>
      </c>
      <c r="P11" s="183">
        <f t="shared" si="3"/>
        <v>1.234896224758586E-3</v>
      </c>
      <c r="Q11" s="182">
        <f t="shared" si="4"/>
        <v>9.8392937151459137E-4</v>
      </c>
      <c r="T11" s="556" t="inlineStr">
        <is>
          <t>Hospital</t>
        </is>
      </c>
      <c r="U11" s="555">
        <v>1.0276092499736933E-3</v>
      </c>
      <c r="V11" s="555">
        <v>1.2379524419223742E-3</v>
      </c>
      <c r="W11" s="555">
        <v>1.1366713079041801E-3</v>
      </c>
      <c r="X11" s="555">
        <v>1.234896224758586E-3</v>
      </c>
      <c r="Y11" s="557">
        <v>9.8392937151459137E-4</v>
      </c>
    </row>
    <row r="12" spans="1:25" ht="15.5" x14ac:dyDescent="0.3">
      <c r="A12" s="1" t="inlineStr">
        <is>
          <t>Nursing Home</t>
        </is>
      </c>
      <c r="B12" s="16">
        <f>'[1]B.4 Other Community'!B7</f>
        <v>1.8913479129878397E-4</v>
      </c>
      <c r="C12" s="16">
        <f>'[1]B.4 Other Community'!C7</f>
        <v>1.9054888527136882E-4</v>
      </c>
      <c r="D12" s="16">
        <f>'[1]B.4 Other Community'!D7</f>
        <v>2.0733001747430535E-4</v>
      </c>
      <c r="E12" s="16">
        <f>'[1]B.4 Other Community'!E7</f>
        <v>1.6990280789741519E-4</v>
      </c>
      <c r="F12" s="16">
        <f>'[1]B.4 Other Community'!F7</f>
        <v>1.2544215832477335E-4</v>
      </c>
      <c r="G12" s="448">
        <f t="shared" si="5"/>
        <v>-26.168284163665223</v>
      </c>
      <c r="H12" s="92">
        <f t="shared" si="6"/>
        <v>-33.675788857583989</v>
      </c>
      <c r="I12" s="448">
        <f t="shared" si="7"/>
        <v>-10.168400678322175</v>
      </c>
      <c r="J12" s="33">
        <f t="shared" si="0"/>
        <v>1.534341775370674E-3</v>
      </c>
      <c r="L12" s="218" t="inlineStr">
        <is>
          <t>Nursing Home</t>
        </is>
      </c>
      <c r="M12" s="178">
        <f t="shared" si="8"/>
        <v>1.8913479129878397E-4</v>
      </c>
      <c r="N12" s="180">
        <f t="shared" si="1"/>
        <v>1.9054888527136882E-4</v>
      </c>
      <c r="O12" s="180">
        <f t="shared" si="2"/>
        <v>2.0733001747430535E-4</v>
      </c>
      <c r="P12" s="180">
        <f t="shared" si="3"/>
        <v>1.6990280789741519E-4</v>
      </c>
      <c r="Q12" s="179">
        <f t="shared" si="4"/>
        <v>1.2544215832477335E-4</v>
      </c>
      <c r="T12" s="553" t="inlineStr">
        <is>
          <t>Nursing Home</t>
        </is>
      </c>
      <c r="U12" s="552">
        <v>1.8913479129878397E-4</v>
      </c>
      <c r="V12" s="552">
        <v>1.9054888527136882E-4</v>
      </c>
      <c r="W12" s="552">
        <v>2.0733001747430535E-4</v>
      </c>
      <c r="X12" s="552">
        <v>1.6990280789741519E-4</v>
      </c>
      <c r="Y12" s="554">
        <v>1.2544215832477335E-4</v>
      </c>
    </row>
    <row r="13" spans="1:25" ht="15.5" x14ac:dyDescent="0.3">
      <c r="A13" s="1" t="inlineStr">
        <is>
          <t>Public Health Service</t>
        </is>
      </c>
      <c r="B13" s="16">
        <f>'[1]B.4 Other Community'!B10</f>
        <v>1.0576290742392302E-4</v>
      </c>
      <c r="C13" s="16">
        <f>'[1]B.4 Other Community'!C10</f>
        <v>9.0918055619226834E-5</v>
      </c>
      <c r="D13" s="16">
        <f>'[1]B.4 Other Community'!D10</f>
        <v>7.3218455781898228E-5</v>
      </c>
      <c r="E13" s="16">
        <f>'[1]B.4 Other Community'!E10</f>
        <v>4.6403458156873967E-5</v>
      </c>
      <c r="F13" s="16">
        <f>'[1]B.4 Other Community'!F10</f>
        <v>4.2362751422331257E-5</v>
      </c>
      <c r="G13" s="448">
        <f t="shared" si="5"/>
        <v>-8.7077707029559832</v>
      </c>
      <c r="H13" s="92">
        <f t="shared" si="6"/>
        <v>-59.945549480281187</v>
      </c>
      <c r="I13" s="448">
        <f t="shared" si="7"/>
        <v>-56.125016523157967</v>
      </c>
      <c r="J13" s="33">
        <f t="shared" si="0"/>
        <v>5.1815864853538447E-4</v>
      </c>
      <c r="L13" s="176" t="inlineStr">
        <is>
          <t>Public Health Service</t>
        </is>
      </c>
      <c r="M13" s="181">
        <f t="shared" si="8"/>
        <v>1.0576290742392302E-4</v>
      </c>
      <c r="N13" s="183">
        <f t="shared" si="1"/>
        <v>9.0918055619226834E-5</v>
      </c>
      <c r="O13" s="183">
        <f t="shared" si="2"/>
        <v>7.3218455781898228E-5</v>
      </c>
      <c r="P13" s="183">
        <f t="shared" si="3"/>
        <v>4.6403458156873967E-5</v>
      </c>
      <c r="Q13" s="182">
        <f t="shared" si="4"/>
        <v>4.2362751422331257E-5</v>
      </c>
      <c r="T13" s="556" t="inlineStr">
        <is>
          <t>Public Health Service</t>
        </is>
      </c>
      <c r="U13" s="555">
        <v>1.0576290742392302E-4</v>
      </c>
      <c r="V13" s="555">
        <v>9.0918055619226834E-5</v>
      </c>
      <c r="W13" s="555">
        <v>7.3218455781898228E-5</v>
      </c>
      <c r="X13" s="555">
        <v>4.6403458156873967E-5</v>
      </c>
      <c r="Y13" s="557">
        <v>4.2362751422331257E-5</v>
      </c>
    </row>
    <row r="14" spans="1:25" ht="15.5" x14ac:dyDescent="0.3">
      <c r="A14" s="1" t="inlineStr">
        <is>
          <t>Hospice</t>
        </is>
      </c>
      <c r="B14" s="16">
        <f>'[1]B.4 Other Community'!B5</f>
        <v>9.0604383245818099E-5</v>
      </c>
      <c r="C14" s="16">
        <f>'[1]B.4 Other Community'!C5</f>
        <v>8.4321943742082794E-5</v>
      </c>
      <c r="D14" s="16">
        <f>'[1]B.4 Other Community'!D5</f>
        <v>7.6006332619726891E-5</v>
      </c>
      <c r="E14" s="16">
        <f>'[1]B.4 Other Community'!E5</f>
        <v>8.1181731701462923E-5</v>
      </c>
      <c r="F14" s="16">
        <f>'[1]B.4 Other Community'!F5</f>
        <v>6.1196020435971832E-5</v>
      </c>
      <c r="G14" s="448">
        <f t="shared" si="5"/>
        <v>-24.618483551184141</v>
      </c>
      <c r="H14" s="92">
        <f t="shared" si="6"/>
        <v>-32.457991276270434</v>
      </c>
      <c r="I14" s="448">
        <f t="shared" si="7"/>
        <v>-10.399774499640539</v>
      </c>
      <c r="J14" s="33">
        <f t="shared" si="0"/>
        <v>7.4851718031071057E-4</v>
      </c>
      <c r="L14" s="218" t="inlineStr">
        <is>
          <t>Hospice</t>
        </is>
      </c>
      <c r="M14" s="178">
        <f t="shared" si="8"/>
        <v>9.0604383245818099E-5</v>
      </c>
      <c r="N14" s="180">
        <f t="shared" si="1"/>
        <v>8.4321943742082794E-5</v>
      </c>
      <c r="O14" s="180">
        <f t="shared" si="2"/>
        <v>7.6006332619726891E-5</v>
      </c>
      <c r="P14" s="180">
        <f t="shared" si="3"/>
        <v>8.1181731701462923E-5</v>
      </c>
      <c r="Q14" s="179">
        <f t="shared" si="4"/>
        <v>6.1196020435971832E-5</v>
      </c>
      <c r="T14" s="553" t="inlineStr">
        <is>
          <t>Hospice</t>
        </is>
      </c>
      <c r="U14" s="552">
        <v>9.0604383245818099E-5</v>
      </c>
      <c r="V14" s="552">
        <v>8.4321943742082794E-5</v>
      </c>
      <c r="W14" s="552">
        <v>7.6006332619726891E-5</v>
      </c>
      <c r="X14" s="552">
        <v>8.1181731701462923E-5</v>
      </c>
      <c r="Y14" s="554">
        <v>6.1196020435971832E-5</v>
      </c>
    </row>
    <row r="15" spans="1:25" ht="15.5" x14ac:dyDescent="0.3">
      <c r="A15" s="2" t="inlineStr">
        <is>
          <t>Custody</t>
        </is>
      </c>
      <c r="B15" s="19">
        <f>'[1]B.4 Other Community'!B4</f>
        <v>4.7060778598506658E-6</v>
      </c>
      <c r="C15" s="19">
        <f>'[1]B.4 Other Community'!C4</f>
        <v>3.8887528539532923E-6</v>
      </c>
      <c r="D15" s="19">
        <f>'[1]B.4 Other Community'!D4</f>
        <v>4.2551807837298838E-6</v>
      </c>
      <c r="E15" s="19">
        <f>'[1]B.4 Other Community'!E4</f>
        <v>5.0586579334321868E-6</v>
      </c>
      <c r="F15" s="19">
        <f>'[1]B.4 Other Community'!F4</f>
        <v>5.2287738938616712E-6</v>
      </c>
      <c r="G15" s="448">
        <f t="shared" si="5"/>
        <v>3.3628674377289731</v>
      </c>
      <c r="H15" s="92">
        <f>(F15-B15)/B15*100</f>
        <v>11.106829287086883</v>
      </c>
      <c r="I15" s="448">
        <f t="shared" si="7"/>
        <v>7.4920153061961692</v>
      </c>
      <c r="J15" s="33">
        <f t="shared" si="0"/>
        <v>6.3955581811247868E-5</v>
      </c>
      <c r="L15" s="176" t="inlineStr">
        <is>
          <t>Custody</t>
        </is>
      </c>
      <c r="M15" s="181">
        <f t="shared" si="8"/>
        <v>4.7060778598506658E-6</v>
      </c>
      <c r="N15" s="183">
        <f t="shared" si="1"/>
        <v>3.8887528539532923E-6</v>
      </c>
      <c r="O15" s="183">
        <f t="shared" si="2"/>
        <v>4.2551807837298838E-6</v>
      </c>
      <c r="P15" s="183">
        <f t="shared" si="3"/>
        <v>5.0586579334321868E-6</v>
      </c>
      <c r="Q15" s="182">
        <f t="shared" si="4"/>
        <v>5.2287738938616712E-6</v>
      </c>
      <c r="T15" s="556" t="inlineStr">
        <is>
          <t>Custody</t>
        </is>
      </c>
      <c r="U15" s="555">
        <v>4.7060778598506658E-6</v>
      </c>
      <c r="V15" s="555">
        <v>3.8887528539532923E-6</v>
      </c>
      <c r="W15" s="555">
        <v>4.2551807837298838E-6</v>
      </c>
      <c r="X15" s="555">
        <v>5.0586579334321868E-6</v>
      </c>
      <c r="Y15" s="557">
        <v>5.2287738938616712E-6</v>
      </c>
    </row>
    <row r="16" spans="1:25" x14ac:dyDescent="0.3">
      <c r="A16" s="12" t="inlineStr">
        <is>
          <t>Total</t>
        </is>
      </c>
      <c r="B16" s="106">
        <f>SUM(B6:B15)</f>
        <v>0.10081790904435195</v>
      </c>
      <c r="C16" s="106">
        <f>SUM(C6:C15)</f>
        <v>0.10304426905845077</v>
      </c>
      <c r="D16" s="106">
        <f>SUM(D6:D15)</f>
        <v>0.10759875383564577</v>
      </c>
      <c r="E16" s="106">
        <f>SUM(E6:E15)</f>
        <v>0.11094089212522817</v>
      </c>
      <c r="F16" s="106">
        <f>SUM(F6:F15)</f>
        <v>8.1756333783239654E-2</v>
      </c>
      <c r="G16" s="448">
        <f t="shared" si="5"/>
        <v>-26.306403151189279</v>
      </c>
      <c r="H16" s="92">
        <f>(F16-B16)/B16*100</f>
        <v>-18.906933740042856</v>
      </c>
      <c r="I16" s="448">
        <f t="shared" si="7"/>
        <v>10.040857995202925</v>
      </c>
      <c r="J16" s="33"/>
    </row>
    <row r="17" spans="1:6" x14ac:dyDescent="0.3">
      <c r="A17" s="12"/>
      <c r="B17" s="106"/>
      <c r="C17" s="106"/>
      <c r="D17" s="106"/>
      <c r="E17" s="106"/>
      <c r="F17" s="106"/>
    </row>
    <row r="42" spans="1:4" x14ac:dyDescent="0.3">
      <c r="A42" s="6" t="inlineStr">
        <is>
          <t>setting_cat</t>
        </is>
      </c>
      <c r="B42" s="6" t="inlineStr">
        <is>
          <t>year</t>
        </is>
      </c>
      <c r="C42" s="6" t="inlineStr">
        <is>
          <t>items_perday</t>
        </is>
      </c>
    </row>
    <row r="43" spans="1:4" ht="14.5" x14ac:dyDescent="0.35">
      <c r="A43" s="605" t="inlineStr">
        <is>
          <t>Out-of-hours</t>
        </is>
      </c>
      <c r="B43" s="6">
        <f>$B$5</f>
        <v>2016</v>
      </c>
      <c r="C43" s="88">
        <v>5.7118952604930939E-2</v>
      </c>
      <c r="D43" s="190"/>
    </row>
    <row r="44" spans="1:4" ht="14.5" x14ac:dyDescent="0.35">
      <c r="A44" s="605"/>
      <c r="B44" s="6">
        <f>$C$5</f>
        <v>2017</v>
      </c>
      <c r="C44" s="88">
        <v>5.7154488470786191E-2</v>
      </c>
      <c r="D44" s="190"/>
    </row>
    <row r="45" spans="1:4" ht="14.5" x14ac:dyDescent="0.35">
      <c r="A45" s="605"/>
      <c r="B45" s="6">
        <f>$D$5</f>
        <v>2018</v>
      </c>
      <c r="C45" s="88">
        <v>5.5747565334741012E-2</v>
      </c>
      <c r="D45" s="190"/>
    </row>
    <row r="46" spans="1:4" ht="14.5" x14ac:dyDescent="0.35">
      <c r="A46" s="605"/>
      <c r="B46" s="6">
        <f>$E$5</f>
        <v>2019</v>
      </c>
      <c r="C46" s="88">
        <v>5.6146894247717682E-2</v>
      </c>
      <c r="D46" s="190"/>
    </row>
    <row r="47" spans="1:4" ht="14.5" x14ac:dyDescent="0.35">
      <c r="A47" s="605"/>
      <c r="B47" s="6">
        <f>$F$5</f>
        <v>2020</v>
      </c>
      <c r="C47" s="88">
        <v>5.4065050213182531E-2</v>
      </c>
      <c r="D47" s="190"/>
    </row>
    <row r="48" spans="1:4" ht="14.5" x14ac:dyDescent="0.35">
      <c r="A48" s="605" t="inlineStr">
        <is>
          <t>Walk-in Centre</t>
        </is>
      </c>
      <c r="B48" s="6">
        <f>$B$5</f>
        <v>2016</v>
      </c>
      <c r="C48" s="54">
        <v>1.3640105235346311E-2</v>
      </c>
      <c r="D48" s="190"/>
    </row>
    <row r="49" spans="1:4" ht="14.5" x14ac:dyDescent="0.35">
      <c r="A49" s="605"/>
      <c r="B49" s="6">
        <f>$C$5</f>
        <v>2017</v>
      </c>
      <c r="C49" s="54">
        <v>1.3885794469743473E-2</v>
      </c>
      <c r="D49" s="190"/>
    </row>
    <row r="50" spans="1:4" ht="14.5" x14ac:dyDescent="0.35">
      <c r="A50" s="605"/>
      <c r="B50" s="6">
        <f>$D$5</f>
        <v>2018</v>
      </c>
      <c r="C50" s="54">
        <v>1.4615614416221945E-2</v>
      </c>
      <c r="D50" s="190"/>
    </row>
    <row r="51" spans="1:4" ht="14.5" x14ac:dyDescent="0.35">
      <c r="A51" s="605"/>
      <c r="B51" s="6">
        <f>$E$5</f>
        <v>2019</v>
      </c>
      <c r="C51" s="54">
        <v>1.5294825995589179E-2</v>
      </c>
      <c r="D51" s="190"/>
    </row>
    <row r="52" spans="1:4" ht="14.5" x14ac:dyDescent="0.35">
      <c r="A52" s="605"/>
      <c r="B52" s="6">
        <f>$F$5</f>
        <v>2020</v>
      </c>
      <c r="C52" s="54">
        <v>1.515188607471174E-2</v>
      </c>
      <c r="D52" s="190"/>
    </row>
    <row r="53" spans="1:4" ht="14.5" x14ac:dyDescent="0.35">
      <c r="A53" s="605" t="inlineStr">
        <is>
          <t>Other</t>
        </is>
      </c>
      <c r="B53" s="6">
        <f>$B$5</f>
        <v>2016</v>
      </c>
      <c r="C53" s="88">
        <v>5.897396064710847E-3</v>
      </c>
      <c r="D53" s="190"/>
    </row>
    <row r="54" spans="1:4" ht="14.5" x14ac:dyDescent="0.35">
      <c r="A54" s="605"/>
      <c r="B54" s="6">
        <f>$C$5</f>
        <v>2017</v>
      </c>
      <c r="C54" s="88">
        <v>9.8561558107235214E-3</v>
      </c>
      <c r="D54" s="190"/>
    </row>
    <row r="55" spans="1:4" ht="14.5" x14ac:dyDescent="0.35">
      <c r="A55" s="605"/>
      <c r="B55" s="6">
        <f>$D$5</f>
        <v>2018</v>
      </c>
      <c r="C55" s="88">
        <v>1.2657798670545617E-2</v>
      </c>
      <c r="D55" s="190"/>
    </row>
    <row r="56" spans="1:4" ht="14.5" x14ac:dyDescent="0.35">
      <c r="A56" s="605"/>
      <c r="B56" s="6">
        <f>$E$5</f>
        <v>2019</v>
      </c>
      <c r="C56" s="88">
        <v>1.6252534743475877E-2</v>
      </c>
      <c r="D56" s="190"/>
    </row>
    <row r="57" spans="1:4" ht="14.5" x14ac:dyDescent="0.35">
      <c r="A57" s="605"/>
      <c r="B57" s="6">
        <f>$F$5</f>
        <v>2020</v>
      </c>
      <c r="C57" s="88">
        <v>2.0090251519768287E-2</v>
      </c>
      <c r="D57" s="190"/>
    </row>
    <row r="58" spans="1:4" ht="14.5" x14ac:dyDescent="0.35">
      <c r="A58" s="605" t="inlineStr">
        <is>
          <t>Community Service</t>
        </is>
      </c>
      <c r="B58" s="6">
        <f>$B$5</f>
        <v>2016</v>
      </c>
      <c r="C58" s="88">
        <v>7.2649146847183488E-3</v>
      </c>
      <c r="D58" s="190"/>
    </row>
    <row r="59" spans="1:4" ht="14.5" x14ac:dyDescent="0.35">
      <c r="A59" s="605"/>
      <c r="B59" s="6">
        <f>$C$5</f>
        <v>2017</v>
      </c>
      <c r="C59" s="88">
        <v>8.0949444099047696E-3</v>
      </c>
      <c r="D59" s="190"/>
    </row>
    <row r="60" spans="1:4" ht="14.5" x14ac:dyDescent="0.35">
      <c r="A60" s="605"/>
      <c r="B60" s="6">
        <f>$D$5</f>
        <v>2018</v>
      </c>
      <c r="C60" s="88">
        <v>7.8314600360513964E-3</v>
      </c>
      <c r="D60" s="190"/>
    </row>
    <row r="61" spans="1:4" ht="14.5" x14ac:dyDescent="0.35">
      <c r="A61" s="605"/>
      <c r="B61" s="6">
        <f>$E$5</f>
        <v>2019</v>
      </c>
      <c r="C61" s="88">
        <v>8.0713902637867818E-3</v>
      </c>
      <c r="D61" s="190"/>
    </row>
    <row r="62" spans="1:4" ht="14.5" x14ac:dyDescent="0.35">
      <c r="A62" s="605"/>
      <c r="B62" s="6">
        <f>$F$5</f>
        <v>2020</v>
      </c>
      <c r="C62" s="88">
        <v>8.5164879080608102E-3</v>
      </c>
      <c r="D62" s="190"/>
    </row>
    <row r="63" spans="1:4" ht="14.5" x14ac:dyDescent="0.35">
      <c r="A63" s="605" t="inlineStr">
        <is>
          <t>Urgent Care</t>
        </is>
      </c>
      <c r="B63" s="6">
        <f>$B$5</f>
        <v>2016</v>
      </c>
      <c r="C63" s="54">
        <v>4.7895885187401177E-3</v>
      </c>
      <c r="D63" s="190"/>
    </row>
    <row r="64" spans="1:4" ht="14.5" x14ac:dyDescent="0.35">
      <c r="A64" s="605"/>
      <c r="B64" s="6">
        <f>$C$5</f>
        <v>2017</v>
      </c>
      <c r="C64" s="54">
        <v>6.5867712085179164E-3</v>
      </c>
      <c r="D64" s="190"/>
    </row>
    <row r="65" spans="1:4" ht="14.5" x14ac:dyDescent="0.35">
      <c r="A65" s="605"/>
      <c r="B65" s="6">
        <f>$D$5</f>
        <v>2018</v>
      </c>
      <c r="C65" s="54">
        <v>7.2133941665271095E-3</v>
      </c>
      <c r="D65" s="190"/>
    </row>
    <row r="66" spans="1:4" ht="14.5" x14ac:dyDescent="0.35">
      <c r="A66" s="605"/>
      <c r="B66" s="6">
        <f>$E$5</f>
        <v>2019</v>
      </c>
      <c r="C66" s="54">
        <v>7.822193279928058E-3</v>
      </c>
      <c r="D66" s="190"/>
    </row>
    <row r="67" spans="1:4" ht="14.5" x14ac:dyDescent="0.35">
      <c r="A67" s="605"/>
      <c r="B67" s="6">
        <f>$F$5</f>
        <v>2020</v>
      </c>
      <c r="C67" s="54">
        <v>9.2858411641998408E-3</v>
      </c>
      <c r="D67" s="190"/>
    </row>
    <row r="68" spans="1:4" ht="14.5" x14ac:dyDescent="0.35">
      <c r="A68" s="605" t="inlineStr">
        <is>
          <t>Hospital</t>
        </is>
      </c>
      <c r="B68" s="6">
        <f>$B$5</f>
        <v>2016</v>
      </c>
      <c r="C68" s="88">
        <v>9.1556035269491076E-4</v>
      </c>
      <c r="D68" s="190"/>
    </row>
    <row r="69" spans="1:4" ht="14.5" x14ac:dyDescent="0.35">
      <c r="A69" s="605"/>
      <c r="B69" s="6">
        <f>$C$5</f>
        <v>2017</v>
      </c>
      <c r="C69" s="88">
        <v>1.023001634550269E-3</v>
      </c>
      <c r="D69" s="190"/>
    </row>
    <row r="70" spans="1:4" ht="14.5" x14ac:dyDescent="0.35">
      <c r="A70" s="605"/>
      <c r="B70" s="6">
        <f>$D$5</f>
        <v>2018</v>
      </c>
      <c r="C70" s="88">
        <v>1.2313077770329528E-3</v>
      </c>
      <c r="D70" s="190"/>
    </row>
    <row r="71" spans="1:4" ht="14.5" x14ac:dyDescent="0.35">
      <c r="A71" s="605"/>
      <c r="B71" s="6">
        <f>$E$5</f>
        <v>2019</v>
      </c>
      <c r="C71" s="88">
        <v>1.1324156883247838E-3</v>
      </c>
      <c r="D71" s="190"/>
    </row>
    <row r="72" spans="1:4" ht="14.5" x14ac:dyDescent="0.35">
      <c r="A72" s="605"/>
      <c r="B72" s="6">
        <f>$F$5</f>
        <v>2020</v>
      </c>
      <c r="C72" s="88">
        <v>1.2313445875449199E-3</v>
      </c>
      <c r="D72" s="190"/>
    </row>
    <row r="73" spans="1:4" ht="14.5" x14ac:dyDescent="0.35">
      <c r="A73" s="605" t="inlineStr">
        <is>
          <t>Nursing Home</t>
        </is>
      </c>
      <c r="B73" s="6">
        <f>$B$5</f>
        <v>2016</v>
      </c>
      <c r="C73" s="88">
        <v>2.484171440926275E-4</v>
      </c>
      <c r="D73" s="190"/>
    </row>
    <row r="74" spans="1:4" ht="14.5" x14ac:dyDescent="0.35">
      <c r="A74" s="605"/>
      <c r="B74" s="6">
        <f>$C$5</f>
        <v>2017</v>
      </c>
      <c r="C74" s="88">
        <v>1.8873837665012161E-4</v>
      </c>
      <c r="D74" s="190"/>
    </row>
    <row r="75" spans="1:4" ht="14.5" x14ac:dyDescent="0.35">
      <c r="A75" s="605"/>
      <c r="B75" s="6">
        <f>$D$5</f>
        <v>2018</v>
      </c>
      <c r="C75" s="88">
        <v>2.0930361572624179E-4</v>
      </c>
      <c r="D75" s="190"/>
    </row>
    <row r="76" spans="1:4" ht="14.5" x14ac:dyDescent="0.35">
      <c r="A76" s="605"/>
      <c r="B76" s="6">
        <f>$E$5</f>
        <v>2019</v>
      </c>
      <c r="C76" s="88">
        <v>2.2459520691597845E-4</v>
      </c>
      <c r="D76" s="190"/>
    </row>
    <row r="77" spans="1:4" ht="14.5" x14ac:dyDescent="0.35">
      <c r="A77" s="605"/>
      <c r="B77" s="6">
        <f>$F$5</f>
        <v>2020</v>
      </c>
      <c r="C77" s="88">
        <v>1.7121599641001239E-4</v>
      </c>
      <c r="D77" s="190"/>
    </row>
    <row r="78" spans="1:4" ht="14.5" x14ac:dyDescent="0.35">
      <c r="A78" s="605" t="inlineStr">
        <is>
          <t>Public Health Service</t>
        </is>
      </c>
      <c r="B78" s="6">
        <f>$B$5</f>
        <v>2016</v>
      </c>
      <c r="C78" s="88">
        <v>1.4652163989836708E-4</v>
      </c>
      <c r="D78" s="190"/>
    </row>
    <row r="79" spans="1:4" ht="14.5" x14ac:dyDescent="0.35">
      <c r="A79" s="605"/>
      <c r="B79" s="6">
        <f>$C$5</f>
        <v>2017</v>
      </c>
      <c r="C79" s="88">
        <v>1.0442532817478423E-4</v>
      </c>
      <c r="D79" s="190"/>
    </row>
    <row r="80" spans="1:4" ht="14.5" x14ac:dyDescent="0.35">
      <c r="A80" s="605"/>
      <c r="B80" s="6">
        <f>$D$5</f>
        <v>2018</v>
      </c>
      <c r="C80" s="88">
        <v>9.0032057997291304E-5</v>
      </c>
      <c r="D80" s="190"/>
    </row>
    <row r="81" spans="1:4" ht="14.5" x14ac:dyDescent="0.35">
      <c r="A81" s="605"/>
      <c r="B81" s="6">
        <f>$E$5</f>
        <v>2019</v>
      </c>
      <c r="C81" s="88">
        <v>7.2435867064513104E-5</v>
      </c>
      <c r="D81" s="190"/>
    </row>
    <row r="82" spans="1:4" ht="14.5" x14ac:dyDescent="0.35">
      <c r="A82" s="605"/>
      <c r="B82" s="6">
        <f>$F$5</f>
        <v>2020</v>
      </c>
      <c r="C82" s="88">
        <v>4.5917016848306957E-5</v>
      </c>
      <c r="D82" s="190"/>
    </row>
    <row r="83" spans="1:4" ht="14.5" x14ac:dyDescent="0.35">
      <c r="A83" s="605" t="inlineStr">
        <is>
          <t>Hospice</t>
        </is>
      </c>
      <c r="B83" s="6">
        <f>$B$5</f>
        <v>2016</v>
      </c>
      <c r="C83" s="88">
        <v>9.8697215797471927E-5</v>
      </c>
      <c r="D83" s="190"/>
    </row>
    <row r="84" spans="1:4" ht="14.5" x14ac:dyDescent="0.35">
      <c r="A84" s="605"/>
      <c r="B84" s="6">
        <f>$C$5</f>
        <v>2017</v>
      </c>
      <c r="C84" s="88">
        <v>9.0158490237968181E-5</v>
      </c>
      <c r="D84" s="190"/>
    </row>
    <row r="85" spans="1:4" ht="14.5" x14ac:dyDescent="0.35">
      <c r="A85" s="605"/>
      <c r="B85" s="6">
        <f>$D$5</f>
        <v>2018</v>
      </c>
      <c r="C85" s="88">
        <v>8.3534391883688386E-5</v>
      </c>
      <c r="D85" s="190"/>
    </row>
    <row r="86" spans="1:4" ht="14.5" x14ac:dyDescent="0.35">
      <c r="A86" s="605"/>
      <c r="B86" s="6">
        <f>$E$5</f>
        <v>2019</v>
      </c>
      <c r="C86" s="88">
        <v>7.5663934190117743E-5</v>
      </c>
      <c r="D86" s="190"/>
    </row>
    <row r="87" spans="1:4" ht="14.5" x14ac:dyDescent="0.35">
      <c r="A87" s="605"/>
      <c r="B87" s="6">
        <f>$F$5</f>
        <v>2020</v>
      </c>
      <c r="C87" s="88">
        <v>8.0938470269131813E-5</v>
      </c>
      <c r="D87" s="190"/>
    </row>
    <row r="88" spans="1:4" ht="14.5" x14ac:dyDescent="0.35">
      <c r="A88" s="605" t="inlineStr">
        <is>
          <t>Custody</t>
        </is>
      </c>
      <c r="B88" s="6">
        <f>$B$5</f>
        <v>2016</v>
      </c>
      <c r="C88" s="88">
        <v>5.0972738705468146E-6</v>
      </c>
      <c r="D88" s="190"/>
    </row>
    <row r="89" spans="1:4" ht="14.5" x14ac:dyDescent="0.35">
      <c r="A89" s="605"/>
      <c r="B89" s="6">
        <f>$C$5</f>
        <v>2017</v>
      </c>
      <c r="C89" s="88">
        <v>3.4676342437478525E-6</v>
      </c>
      <c r="D89" s="190"/>
    </row>
    <row r="90" spans="1:4" ht="14.5" x14ac:dyDescent="0.35">
      <c r="A90" s="605"/>
      <c r="B90" s="6">
        <f>$D$5</f>
        <v>2018</v>
      </c>
      <c r="C90" s="88">
        <v>3.5441816379488955E-6</v>
      </c>
      <c r="D90" s="190"/>
    </row>
    <row r="91" spans="1:4" ht="14.5" x14ac:dyDescent="0.35">
      <c r="A91" s="605"/>
      <c r="B91" s="6">
        <f>$E$5</f>
        <v>2019</v>
      </c>
      <c r="C91" s="88">
        <v>4.206269117901229E-6</v>
      </c>
      <c r="D91" s="190"/>
    </row>
    <row r="92" spans="1:4" ht="14.5" x14ac:dyDescent="0.35">
      <c r="A92" s="605"/>
      <c r="B92" s="6">
        <f>$F$5</f>
        <v>2020</v>
      </c>
      <c r="C92" s="88">
        <v>5.0586543451913712E-6</v>
      </c>
      <c r="D92" s="190"/>
    </row>
    <row r="95" spans="1:4" x14ac:dyDescent="0.3">
      <c r="A95" s="1"/>
    </row>
    <row r="96" spans="1:4" x14ac:dyDescent="0.3">
      <c r="A96" s="1"/>
    </row>
    <row r="97" spans="1:2" x14ac:dyDescent="0.3">
      <c r="A97" s="1"/>
    </row>
    <row r="98" spans="1:2" x14ac:dyDescent="0.3">
      <c r="A98" s="1"/>
    </row>
    <row r="99" spans="1:2" x14ac:dyDescent="0.3">
      <c r="A99" s="1"/>
    </row>
    <row r="107" spans="1:2" x14ac:dyDescent="0.3">
      <c r="B107" s="233"/>
    </row>
    <row r="108" spans="1:2" x14ac:dyDescent="0.3">
      <c r="B108" s="233"/>
    </row>
    <row r="109" spans="1:2" x14ac:dyDescent="0.3">
      <c r="B109" s="233"/>
    </row>
    <row r="110" spans="1:2" x14ac:dyDescent="0.3">
      <c r="B110" s="233"/>
    </row>
    <row r="111" spans="1:2" x14ac:dyDescent="0.3">
      <c r="B111" s="233"/>
    </row>
  </sheetData>
  <mergeCells count="11">
    <mergeCell ref="A63:A67"/>
    <mergeCell ref="B4:F4"/>
    <mergeCell ref="A43:A47"/>
    <mergeCell ref="A48:A52"/>
    <mergeCell ref="A53:A57"/>
    <mergeCell ref="A58:A62"/>
    <mergeCell ref="A68:A72"/>
    <mergeCell ref="A73:A77"/>
    <mergeCell ref="A78:A82"/>
    <mergeCell ref="A83:A87"/>
    <mergeCell ref="A88:A92"/>
  </mergeCells>
  <pageMargins left="0.7" right="0.7" top="0.75" bottom="0.75" header="0.3" footer="0.3"/>
  <pageSetup paperSize="9" orientation="portrait" r:id="rId1"/>
  <drawing r:id="rId2"/>
  <extLst>
    <ext xmlns:x14="http://schemas.microsoft.com/office/spreadsheetml/2009/9/main" uri="{78C0D931-6437-407d-A8EE-F0AAD7539E65}">
      <x14:conditionalFormattings>
        <x14:conditionalFormatting xmlns:xm="http://schemas.microsoft.com/office/excel/2006/main">
          <x14:cfRule type="containsText" priority="1" operator="containsText" id="{FD274F6E-0B8E-4E15-A3B0-4FAE91A693DC}">
            <xm:f>NOT(ISERROR(SEARCH("-",H6)))</xm:f>
            <xm:f>"-"</xm:f>
            <x14:dxf>
              <font>
                <color rgb="FF9C0006"/>
              </font>
              <fill>
                <patternFill>
                  <bgColor rgb="FFFFC7CE"/>
                </patternFill>
              </fill>
            </x14:dxf>
          </x14:cfRule>
          <xm:sqref>H6:H16</xm:sqref>
        </x14:conditionalFormatting>
      </x14:conditionalFormattings>
    </ext>
  </extLst>
</worksheet>
</file>

<file path=xl/worksheets/sheet21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1500-000000000000}">
  <sheetPr codeName="Sheet22">
    <tabColor theme="5" tint="0.59999389629810485"/>
  </sheetPr>
  <dimension ref="A1:P86"/>
  <sheetViews>
    <sheetView topLeftCell="A71" workbookViewId="0">
      <selection activeCell="B74" sqref="B74:J86"/>
    </sheetView>
  </sheetViews>
  <sheetFormatPr defaultColWidth="9.1796875" defaultRowHeight="14" x14ac:dyDescent="0.3"/>
  <cols>
    <col min="1" max="1" width="14.453125" style="6" customWidth="1"/>
    <col min="2" max="2" width="19.7265625" style="6" customWidth="1"/>
    <col min="3" max="3" width="8" style="6" customWidth="1"/>
    <col min="4" max="8" width="8.453125" style="6" customWidth="1"/>
    <col min="9" max="9" width="11.26953125" style="6" customWidth="1"/>
    <col min="10" max="14" width="9.1796875" style="6"/>
    <col min="15" max="15" width="12" style="6" bestFit="1" customWidth="1"/>
    <col min="16" max="16384" width="9.1796875" style="6"/>
  </cols>
  <sheetData>
    <row r="1" spans="1:12" x14ac:dyDescent="0.3">
      <c r="A1" s="138" t="inlineStr">
        <is>
          <t>B5: Antibiotics prescribed by dentists, expressed as items 1000 inhabitants per day, England, 2016-2020</t>
        </is>
      </c>
    </row>
    <row r="2" spans="1:12" x14ac:dyDescent="0.3">
      <c r="A2" s="238"/>
      <c r="B2" s="238"/>
      <c r="C2" s="238"/>
      <c r="D2" s="238"/>
      <c r="E2" s="238"/>
      <c r="F2" s="238"/>
      <c r="G2" s="238"/>
    </row>
    <row r="3" spans="1:12" x14ac:dyDescent="0.3">
      <c r="A3" s="239"/>
      <c r="B3" s="239"/>
      <c r="C3" s="239"/>
      <c r="D3" s="239"/>
      <c r="E3" s="239"/>
      <c r="F3" s="239"/>
      <c r="G3" s="239"/>
    </row>
    <row r="4" spans="1:12" x14ac:dyDescent="0.3">
      <c r="A4" s="9"/>
      <c r="B4" s="27"/>
      <c r="C4" s="579" t="inlineStr">
        <is>
          <t>Items per 1000 inhabitants per day</t>
        </is>
      </c>
      <c r="D4" s="579"/>
      <c r="E4" s="579"/>
      <c r="F4" s="579"/>
      <c r="G4" s="579"/>
    </row>
    <row r="5" spans="1:12" ht="28" x14ac:dyDescent="0.3">
      <c r="A5" s="5" t="inlineStr">
        <is>
          <t>ATC Code</t>
        </is>
      </c>
      <c r="B5" s="5" t="inlineStr">
        <is>
          <t>ATC Name</t>
        </is>
      </c>
      <c r="C5" s="5">
        <v>2016</v>
      </c>
      <c r="D5" s="5">
        <v>2017</v>
      </c>
      <c r="E5" s="5">
        <v>2018</v>
      </c>
      <c r="F5" s="5">
        <v>2019</v>
      </c>
      <c r="G5" s="5">
        <v>2020</v>
      </c>
      <c r="I5" s="151" t="inlineStr">
        <is>
          <t>% change (5 Years)</t>
        </is>
      </c>
      <c r="K5" s="6" t="inlineStr">
        <is>
          <t>%</t>
        </is>
      </c>
    </row>
    <row r="6" spans="1:12" x14ac:dyDescent="0.3">
      <c r="A6" s="48" t="inlineStr">
        <is>
          <t>J01CA04</t>
        </is>
      </c>
      <c r="B6" s="48" t="inlineStr">
        <is>
          <t>Amoxicillin</t>
        </is>
      </c>
      <c r="C6" s="140">
        <f>'[1]B.5 Dentist'!B5</f>
        <v>0.10376158356666565</v>
      </c>
      <c r="D6" s="140">
        <f>'[1]B.5 Dentist'!C5</f>
        <v>9.6425510942935944E-2</v>
      </c>
      <c r="E6" s="140">
        <f>'[1]B.5 Dentist'!D5</f>
        <v>8.9799627661705017E-2</v>
      </c>
      <c r="F6" s="140">
        <f>'[1]B.5 Dentist'!E5</f>
        <v>8.5425116121768951E-2</v>
      </c>
      <c r="G6" s="140">
        <f>'[1]B.5 Dentist'!F5</f>
        <v>0.10022261738777161</v>
      </c>
      <c r="I6" s="33">
        <f t="shared" ref="I6:I14" si="0">(G6-C6)/C6</f>
        <v>-3.4106709412547634E-2</v>
      </c>
      <c r="J6" s="33">
        <f t="shared" ref="J6:J13" si="1">(G6-F6)/F6</f>
        <v>0.17322190402304641</v>
      </c>
      <c r="K6" s="33">
        <f t="shared" ref="K6:K13" si="2">G6/$G$14</f>
        <v>0.66081556417945619</v>
      </c>
    </row>
    <row r="7" spans="1:12" x14ac:dyDescent="0.3">
      <c r="A7" s="48" t="inlineStr">
        <is>
          <t>J01CR02</t>
        </is>
      </c>
      <c r="B7" s="48" t="inlineStr">
        <is>
          <t>Amoxicillin and enzyme inhibitor</t>
        </is>
      </c>
      <c r="C7" s="140">
        <f>'[1]B.5 Dentist'!B7</f>
        <v>8.3807815099135041E-4</v>
      </c>
      <c r="D7" s="140">
        <f>'[1]B.5 Dentist'!C7</f>
        <v>7.6381996041163802E-4</v>
      </c>
      <c r="E7" s="140">
        <f>'[1]B.5 Dentist'!D7</f>
        <v>6.6395493922755122E-4</v>
      </c>
      <c r="F7" s="140">
        <f>'[1]B.5 Dentist'!E7</f>
        <v>5.8622064534574747E-4</v>
      </c>
      <c r="G7" s="140">
        <f>'[1]B.5 Dentist'!F7</f>
        <v>6.6361855715513229E-4</v>
      </c>
      <c r="I7" s="33">
        <f t="shared" si="0"/>
        <v>-0.20816625947097225</v>
      </c>
      <c r="J7" s="33">
        <f t="shared" si="1"/>
        <v>0.13202863533360593</v>
      </c>
      <c r="K7" s="33">
        <f t="shared" si="2"/>
        <v>4.375553968519001E-3</v>
      </c>
    </row>
    <row r="8" spans="1:12" x14ac:dyDescent="0.3">
      <c r="A8" s="48" t="inlineStr">
        <is>
          <t>J01FA09</t>
        </is>
      </c>
      <c r="B8" s="48" t="inlineStr">
        <is>
          <t>Clarithromycin</t>
        </is>
      </c>
      <c r="C8" s="140">
        <f>'[1]B.5 Dentist'!B11</f>
        <v>3.1664472771808505E-4</v>
      </c>
      <c r="D8" s="140">
        <f>'[1]B.5 Dentist'!C11</f>
        <v>3.7666753632947803E-4</v>
      </c>
      <c r="E8" s="140">
        <f>'[1]B.5 Dentist'!D11</f>
        <v>3.9636765723116696E-4</v>
      </c>
      <c r="F8" s="140">
        <f>'[1]B.5 Dentist'!E11</f>
        <v>4.0498448652215302E-4</v>
      </c>
      <c r="G8" s="140">
        <f>'[1]B.5 Dentist'!F11</f>
        <v>6.6468369914218783E-4</v>
      </c>
      <c r="I8" s="33">
        <f t="shared" si="0"/>
        <v>1.0991465859301111</v>
      </c>
      <c r="J8" s="33">
        <f t="shared" si="1"/>
        <v>0.64125718703506196</v>
      </c>
      <c r="K8" s="33">
        <f t="shared" si="2"/>
        <v>4.3825769581540049E-3</v>
      </c>
    </row>
    <row r="9" spans="1:12" x14ac:dyDescent="0.3">
      <c r="A9" s="48" t="inlineStr">
        <is>
          <t>J01AA02</t>
        </is>
      </c>
      <c r="B9" s="48" t="inlineStr">
        <is>
          <t>Doxycycline</t>
        </is>
      </c>
      <c r="C9" s="140">
        <f>'[1]B.5 Dentist'!B2</f>
        <v>2.5814076070673764E-4</v>
      </c>
      <c r="D9" s="140">
        <f>'[1]B.5 Dentist'!C2</f>
        <v>2.2638447990175337E-4</v>
      </c>
      <c r="E9" s="140">
        <f>'[1]B.5 Dentist'!D2</f>
        <v>2.0767239038832486E-4</v>
      </c>
      <c r="F9" s="140">
        <f>'[1]B.5 Dentist'!E2</f>
        <v>2.0555661467369646E-4</v>
      </c>
      <c r="G9" s="140">
        <f>'[1]B.5 Dentist'!F2</f>
        <v>1.9017244630958885E-4</v>
      </c>
      <c r="I9" s="33">
        <f t="shared" si="0"/>
        <v>-0.26329942706864723</v>
      </c>
      <c r="J9" s="33">
        <f t="shared" si="1"/>
        <v>-7.4841514531306427E-2</v>
      </c>
      <c r="K9" s="33">
        <f t="shared" si="2"/>
        <v>1.2538977296235676E-3</v>
      </c>
    </row>
    <row r="10" spans="1:12" x14ac:dyDescent="0.3">
      <c r="A10" s="48" t="inlineStr">
        <is>
          <t>J01FA01</t>
        </is>
      </c>
      <c r="B10" s="48" t="inlineStr">
        <is>
          <t>Erythromycin</t>
        </is>
      </c>
      <c r="C10" s="140">
        <f>'[1]B.5 Dentist'!B10</f>
        <v>5.8880462311208248E-3</v>
      </c>
      <c r="D10" s="140">
        <f>'[1]B.5 Dentist'!C10</f>
        <v>5.1957676187157631E-3</v>
      </c>
      <c r="E10" s="140">
        <f>'[1]B.5 Dentist'!D10</f>
        <v>4.4013243168592453E-3</v>
      </c>
      <c r="F10" s="140">
        <f>'[1]B.5 Dentist'!E10</f>
        <v>3.7894698325544596E-3</v>
      </c>
      <c r="G10" s="140">
        <f>'[1]B.5 Dentist'!F10</f>
        <v>3.9621032774448395E-3</v>
      </c>
      <c r="I10" s="33">
        <f t="shared" si="0"/>
        <v>-0.32709372142775628</v>
      </c>
      <c r="J10" s="33">
        <f t="shared" si="1"/>
        <v>4.5556094260818726E-2</v>
      </c>
      <c r="K10" s="33">
        <f t="shared" si="2"/>
        <v>2.6124038474188153E-2</v>
      </c>
    </row>
    <row r="11" spans="1:12" x14ac:dyDescent="0.3">
      <c r="A11" s="48" t="inlineStr">
        <is>
          <t>P01AB01</t>
        </is>
      </c>
      <c r="B11" s="48" t="inlineStr">
        <is>
          <t>Metronidazole</t>
        </is>
      </c>
      <c r="C11" s="140">
        <f>'[1]B.5 Dentist'!B14</f>
        <v>4.4778924435377121E-2</v>
      </c>
      <c r="D11" s="140">
        <f>'[1]B.5 Dentist'!C14</f>
        <v>4.1649576276540756E-2</v>
      </c>
      <c r="E11" s="140">
        <f>'[1]B.5 Dentist'!D14</f>
        <v>3.8931775838136673E-2</v>
      </c>
      <c r="F11" s="140">
        <f>'[1]B.5 Dentist'!E14</f>
        <v>3.7119168788194656E-2</v>
      </c>
      <c r="G11" s="140">
        <f>'[1]B.5 Dentist'!F14</f>
        <v>4.4349830597639084E-2</v>
      </c>
      <c r="I11" s="33">
        <f t="shared" si="0"/>
        <v>-9.5824954071258572E-3</v>
      </c>
      <c r="J11" s="33">
        <f>(G11-F11)/F11</f>
        <v>0.19479589779348885</v>
      </c>
      <c r="K11" s="33">
        <f>G11/$G$14</f>
        <v>0.29241960638735026</v>
      </c>
      <c r="L11" s="33"/>
    </row>
    <row r="12" spans="1:12" x14ac:dyDescent="0.3">
      <c r="A12" s="48" t="inlineStr">
        <is>
          <t>J01AA07</t>
        </is>
      </c>
      <c r="B12" s="48" t="inlineStr">
        <is>
          <t>Tetracycline</t>
        </is>
      </c>
      <c r="C12" s="140">
        <f>'[1]B.5 Dentist'!B4</f>
        <v>6.4052197558339685E-5</v>
      </c>
      <c r="D12" s="140">
        <f>'[1]B.5 Dentist'!C4</f>
        <v>4.4991393224336207E-5</v>
      </c>
      <c r="E12" s="140">
        <f>'[1]B.5 Dentist'!D4</f>
        <v>3.2916515920078382E-5</v>
      </c>
      <c r="F12" s="140">
        <f>'[1]B.5 Dentist'!E4</f>
        <v>2.7919901185669005E-5</v>
      </c>
      <c r="G12" s="140">
        <f>'[1]B.5 Dentist'!F4</f>
        <v>2.2367532437783666E-5</v>
      </c>
      <c r="I12" s="33">
        <f t="shared" si="0"/>
        <v>-0.65079211501820855</v>
      </c>
      <c r="J12" s="33">
        <f t="shared" si="1"/>
        <v>-0.19886777932922314</v>
      </c>
      <c r="K12" s="33">
        <f t="shared" si="2"/>
        <v>1.4747981994910205E-4</v>
      </c>
    </row>
    <row r="13" spans="1:12" x14ac:dyDescent="0.3">
      <c r="A13" s="139"/>
      <c r="B13" s="139" t="inlineStr">
        <is>
          <t>Other</t>
        </is>
      </c>
      <c r="C13" s="141">
        <f>'[1]B.5 Dentist'!B3+'[1]B.5 Dentist'!B6+'[1]B.5 Dentist'!B8+'[1]B.5 Dentist'!B9+'[1]B.5 Dentist'!B12+'[1]B.5 Dentist'!B13</f>
        <v>2.1202119169174694E-3</v>
      </c>
      <c r="D13" s="141">
        <f>'[1]B.5 Dentist'!C3+'[1]B.5 Dentist'!C6+'[1]B.5 Dentist'!C8+'[1]B.5 Dentist'!C9+'[1]B.5 Dentist'!C12+'[1]B.5 Dentist'!C13</f>
        <v>1.7718437102303142E-3</v>
      </c>
      <c r="E13" s="141">
        <f>'[1]B.5 Dentist'!D3+'[1]B.5 Dentist'!D6+'[1]B.5 Dentist'!D8+'[1]B.5 Dentist'!D9+'[1]B.5 Dentist'!D12+'[1]B.5 Dentist'!D13</f>
        <v>1.5220341938402271E-3</v>
      </c>
      <c r="F13" s="141">
        <f>'[1]B.5 Dentist'!E3+'[1]B.5 Dentist'!E6+'[1]B.5 Dentist'!E8+'[1]B.5 Dentist'!E9+'[1]B.5 Dentist'!E12+'[1]B.5 Dentist'!E13</f>
        <v>1.4103441208135337E-3</v>
      </c>
      <c r="G13" s="141">
        <f>'[1]B.5 Dentist'!F3+'[1]B.5 Dentist'!F6+'[1]B.5 Dentist'!F8+'[1]B.5 Dentist'!F9+'[1]B.5 Dentist'!F12+'[1]B.5 Dentist'!F13</f>
        <v>1.5896441018412588E-3</v>
      </c>
      <c r="I13" s="33">
        <f t="shared" si="0"/>
        <v>-0.25024282282480126</v>
      </c>
      <c r="J13" s="33">
        <f t="shared" si="1"/>
        <v>0.12713207959792036</v>
      </c>
      <c r="K13" s="33">
        <f t="shared" si="2"/>
        <v>1.0481282482759681E-2</v>
      </c>
    </row>
    <row r="14" spans="1:12" x14ac:dyDescent="0.3">
      <c r="B14" s="48" t="inlineStr">
        <is>
          <t>Total</t>
        </is>
      </c>
      <c r="C14" s="54">
        <f>SUM(C6:C13)</f>
        <v>0.15802568198705558</v>
      </c>
      <c r="D14" s="54">
        <f>SUM(D6:D13)</f>
        <v>0.14645456191828998</v>
      </c>
      <c r="E14" s="54">
        <f>SUM(E6:E13)</f>
        <v>0.13595567351330828</v>
      </c>
      <c r="F14" s="54">
        <f>SUM(F6:F13)</f>
        <v>0.12896878051105887</v>
      </c>
      <c r="G14" s="54">
        <f>SUM(G6:G13)</f>
        <v>0.15166503759974148</v>
      </c>
      <c r="I14" s="33">
        <f t="shared" si="0"/>
        <v>-4.0250700438901561E-2</v>
      </c>
      <c r="J14" s="33">
        <f>(G14-F14)/F14</f>
        <v>0.1759825672441436</v>
      </c>
      <c r="K14" s="33"/>
    </row>
    <row r="15" spans="1:12" x14ac:dyDescent="0.3">
      <c r="B15" s="48"/>
      <c r="C15" s="54"/>
      <c r="D15" s="54"/>
      <c r="E15" s="54"/>
      <c r="F15" s="54"/>
      <c r="G15" s="54"/>
      <c r="I15" s="33">
        <f>(F14-C14)/C14</f>
        <v>-0.18387455197552546</v>
      </c>
      <c r="J15" s="33"/>
      <c r="K15" s="312">
        <f>K6+K11</f>
        <v>0.95323517056680651</v>
      </c>
    </row>
    <row r="16" spans="1:12" x14ac:dyDescent="0.3">
      <c r="A16" s="48" t="inlineStr">
        <is>
          <t>Other includes J01AA06, J01CE02, J01DB01, J01DB09, J01FA10, J01FF01</t>
        </is>
      </c>
    </row>
    <row r="17" spans="1:1" x14ac:dyDescent="0.3">
      <c r="A17" s="48" t="inlineStr">
        <is>
          <t>Other includes Oxytetracycline, Phenoxymethylpenicillin, Cefalexin, Cefradine, Azithromycin, Clindamycin</t>
        </is>
      </c>
    </row>
    <row r="36" spans="1:16" x14ac:dyDescent="0.3">
      <c r="K36" s="48"/>
      <c r="L36" s="140"/>
      <c r="M36" s="140"/>
      <c r="N36" s="140"/>
      <c r="O36" s="140"/>
      <c r="P36" s="140"/>
    </row>
    <row r="37" spans="1:16" x14ac:dyDescent="0.3">
      <c r="K37" s="48"/>
      <c r="L37" s="140"/>
      <c r="M37" s="140"/>
      <c r="N37" s="140"/>
      <c r="O37" s="140"/>
      <c r="P37" s="140"/>
    </row>
    <row r="38" spans="1:16" x14ac:dyDescent="0.3">
      <c r="K38" s="48"/>
      <c r="L38" s="140"/>
      <c r="M38" s="140"/>
      <c r="N38" s="140"/>
      <c r="O38" s="140"/>
      <c r="P38" s="140"/>
    </row>
    <row r="39" spans="1:16" x14ac:dyDescent="0.3">
      <c r="K39" s="48"/>
      <c r="L39" s="140"/>
      <c r="M39" s="140"/>
      <c r="N39" s="140"/>
      <c r="O39" s="140"/>
      <c r="P39" s="140"/>
    </row>
    <row r="40" spans="1:16" x14ac:dyDescent="0.3">
      <c r="K40" s="48"/>
      <c r="L40" s="140"/>
      <c r="M40" s="140"/>
      <c r="N40" s="140"/>
      <c r="O40" s="140"/>
      <c r="P40" s="140"/>
    </row>
    <row r="41" spans="1:16" x14ac:dyDescent="0.3">
      <c r="K41" s="48"/>
      <c r="L41" s="140"/>
      <c r="M41" s="140"/>
      <c r="N41" s="140"/>
      <c r="O41" s="140"/>
      <c r="P41" s="140"/>
    </row>
    <row r="46" spans="1:16" x14ac:dyDescent="0.3">
      <c r="C46" s="6" t="inlineStr">
        <is>
          <t>Items</t>
        </is>
      </c>
      <c r="I46" s="6" t="inlineStr">
        <is>
          <t>DID</t>
        </is>
      </c>
    </row>
    <row r="47" spans="1:16" x14ac:dyDescent="0.3">
      <c r="B47" s="163" t="inlineStr">
        <is>
          <t>ATC Name</t>
        </is>
      </c>
      <c r="C47" s="164">
        <v>2016</v>
      </c>
      <c r="D47" s="164">
        <v>2017</v>
      </c>
      <c r="E47" s="164">
        <v>2018</v>
      </c>
      <c r="F47" s="164">
        <v>2019</v>
      </c>
      <c r="G47" s="6">
        <v>2020</v>
      </c>
      <c r="I47" s="164">
        <v>2016</v>
      </c>
      <c r="J47" s="164">
        <v>2017</v>
      </c>
      <c r="K47" s="164">
        <v>2018</v>
      </c>
      <c r="L47" s="164">
        <v>2019</v>
      </c>
      <c r="M47" s="6">
        <v>2020</v>
      </c>
    </row>
    <row r="48" spans="1:16" x14ac:dyDescent="0.3">
      <c r="A48" s="6" t="inlineStr">
        <is>
          <t>J01CA04</t>
        </is>
      </c>
      <c r="B48" s="162" t="inlineStr">
        <is>
          <t>Amoxicillin</t>
        </is>
      </c>
      <c r="C48" s="140">
        <f>'[1]B.5 Dentist'!B5</f>
        <v>0.10376158356666565</v>
      </c>
      <c r="D48" s="140">
        <f>'[1]B.5 Dentist'!C5</f>
        <v>9.6425510942935944E-2</v>
      </c>
      <c r="E48" s="140">
        <f>'[1]B.5 Dentist'!D5</f>
        <v>8.9799627661705017E-2</v>
      </c>
      <c r="F48" s="140">
        <f>'[1]B.5 Dentist'!E5</f>
        <v>8.5425116121768951E-2</v>
      </c>
      <c r="G48" s="140">
        <f>'[1]B.5 Dentist'!F5</f>
        <v>0.10022261738777161</v>
      </c>
      <c r="I48" s="140">
        <f>'[1]B.5 DDDs'!$C$5</f>
        <v>0.54065084457397461</v>
      </c>
      <c r="J48" s="140">
        <f>'[1]B.5 DDDs'!$E$5</f>
        <v>0.5116158127784729</v>
      </c>
      <c r="K48" s="140">
        <f>'[1]B.5 DDDs'!$G$5</f>
        <v>0.48020622134208679</v>
      </c>
      <c r="L48" s="140">
        <f>'[1]B.5 DDDs'!$I$5</f>
        <v>0.45982414484024048</v>
      </c>
      <c r="M48" s="140">
        <f>'[1]B.5 DDDs'!$K$5</f>
        <v>0.55800753831863403</v>
      </c>
    </row>
    <row r="49" spans="1:14" x14ac:dyDescent="0.3">
      <c r="A49" s="6" t="inlineStr">
        <is>
          <t>J01CR02</t>
        </is>
      </c>
      <c r="B49" s="162" t="inlineStr">
        <is>
          <t>Amoxicillin and enzyme inhibitor</t>
        </is>
      </c>
      <c r="C49" s="140">
        <f>'[1]B.5 Dentist'!B7</f>
        <v>8.3807815099135041E-4</v>
      </c>
      <c r="D49" s="140">
        <f>'[1]B.5 Dentist'!C7</f>
        <v>7.6381996041163802E-4</v>
      </c>
      <c r="E49" s="140">
        <f>'[1]B.5 Dentist'!D7</f>
        <v>6.6395493922755122E-4</v>
      </c>
      <c r="F49" s="140">
        <f>'[1]B.5 Dentist'!E7</f>
        <v>5.8622064534574747E-4</v>
      </c>
      <c r="G49" s="140">
        <f>'[1]B.5 Dentist'!F7</f>
        <v>6.6361855715513229E-4</v>
      </c>
      <c r="I49" s="140">
        <f>'[1]B.5 DDDs'!$C$7</f>
        <v>2.694535069167614E-3</v>
      </c>
      <c r="J49" s="140">
        <f>'[1]B.5 DDDs'!$E$7</f>
        <v>2.4635002482682467E-3</v>
      </c>
      <c r="K49" s="140">
        <f>'[1]B.5 DDDs'!$G$7</f>
        <v>2.1312832832336426E-3</v>
      </c>
      <c r="L49" s="140">
        <f>'[1]B.5 DDDs'!$I$7</f>
        <v>1.8694415921345353E-3</v>
      </c>
      <c r="M49" s="140">
        <f>'[1]B.5 DDDs'!$K$7</f>
        <v>2.099344739690423E-3</v>
      </c>
    </row>
    <row r="50" spans="1:14" x14ac:dyDescent="0.3">
      <c r="A50" s="6" t="inlineStr">
        <is>
          <t>J01FA09</t>
        </is>
      </c>
      <c r="B50" s="162" t="inlineStr">
        <is>
          <t>Clarithromycin</t>
        </is>
      </c>
      <c r="C50" s="140">
        <f>'[1]B.5 Dentist'!B11</f>
        <v>3.1664472771808505E-4</v>
      </c>
      <c r="D50" s="140">
        <f>'[1]B.5 Dentist'!C11</f>
        <v>3.7666753632947803E-4</v>
      </c>
      <c r="E50" s="140">
        <f>'[1]B.5 Dentist'!D11</f>
        <v>3.9636765723116696E-4</v>
      </c>
      <c r="F50" s="140">
        <f>'[1]B.5 Dentist'!E11</f>
        <v>4.0498448652215302E-4</v>
      </c>
      <c r="G50" s="140">
        <f>'[1]B.5 Dentist'!F11</f>
        <v>6.6468369914218783E-4</v>
      </c>
      <c r="I50" s="140">
        <f>'[1]B.5 DDDs'!$C$11</f>
        <v>3.0724247917532921E-3</v>
      </c>
      <c r="J50" s="140">
        <f>'[1]B.5 DDDs'!$E$11</f>
        <v>3.5440567880868912E-3</v>
      </c>
      <c r="K50" s="140">
        <f>'[1]B.5 DDDs'!$G$11</f>
        <v>3.817068412899971E-3</v>
      </c>
      <c r="L50" s="140">
        <f>'[1]B.5 DDDs'!$I$11</f>
        <v>3.8235671818256378E-3</v>
      </c>
      <c r="M50" s="140">
        <f>'[1]B.5 DDDs'!$K$11</f>
        <v>6.4704138785600662E-3</v>
      </c>
    </row>
    <row r="51" spans="1:14" x14ac:dyDescent="0.3">
      <c r="A51" s="6" t="inlineStr">
        <is>
          <t>J01FF01</t>
        </is>
      </c>
      <c r="B51" s="162" t="inlineStr">
        <is>
          <t>Clindamycin</t>
        </is>
      </c>
      <c r="C51" s="140">
        <f>'[1]B.5 Dentist'!B13</f>
        <v>7.5569702312350273E-4</v>
      </c>
      <c r="D51" s="140">
        <f>'[1]B.5 Dentist'!C13</f>
        <v>6.9928634911775589E-4</v>
      </c>
      <c r="E51" s="140">
        <f>'[1]B.5 Dentist'!D13</f>
        <v>6.4395071240141988E-4</v>
      </c>
      <c r="F51" s="140">
        <f>'[1]B.5 Dentist'!E13</f>
        <v>6.4624357037246227E-4</v>
      </c>
      <c r="G51" s="140">
        <f>'[1]B.5 Dentist'!F13</f>
        <v>8.2958373241126537E-4</v>
      </c>
      <c r="I51" s="140">
        <f>'[1]B.5 DDDs'!$C$13</f>
        <v>2.7793289627879858E-3</v>
      </c>
      <c r="J51" s="140">
        <f>'[1]B.5 DDDs'!$E$13</f>
        <v>2.4859437253326178E-3</v>
      </c>
      <c r="K51" s="140">
        <f>'[1]B.5 DDDs'!$G$13</f>
        <v>2.3344557266682386E-3</v>
      </c>
      <c r="L51" s="140">
        <f>'[1]B.5 DDDs'!$I$13</f>
        <v>2.2941955830901861E-3</v>
      </c>
      <c r="M51" s="140">
        <f>'[1]B.5 DDDs'!$K$13</f>
        <v>3.1090325210243464E-3</v>
      </c>
    </row>
    <row r="52" spans="1:14" x14ac:dyDescent="0.3">
      <c r="A52" s="6" t="inlineStr">
        <is>
          <t>J01FA01</t>
        </is>
      </c>
      <c r="B52" s="48" t="inlineStr">
        <is>
          <t>Erythromycin</t>
        </is>
      </c>
      <c r="C52" s="140">
        <f>'[1]B.5 Dentist'!B10</f>
        <v>5.8880462311208248E-3</v>
      </c>
      <c r="D52" s="140">
        <f>'[1]B.5 Dentist'!C10</f>
        <v>5.1957676187157631E-3</v>
      </c>
      <c r="E52" s="140">
        <f>'[1]B.5 Dentist'!D10</f>
        <v>4.4013243168592453E-3</v>
      </c>
      <c r="F52" s="140">
        <f>'[1]B.5 Dentist'!E10</f>
        <v>3.7894698325544596E-3</v>
      </c>
      <c r="G52" s="140">
        <f>'[1]B.5 Dentist'!F10</f>
        <v>3.9621032774448395E-3</v>
      </c>
      <c r="I52" s="140">
        <f>'[1]B.5 DDDs'!$C$10</f>
        <v>4.4751133769750595E-2</v>
      </c>
      <c r="J52" s="140">
        <f>'[1]B.5 DDDs'!$E$10</f>
        <v>4.1136372834444046E-2</v>
      </c>
      <c r="K52" s="140">
        <f>'[1]B.5 DDDs'!$G$10</f>
        <v>3.5700943320989609E-2</v>
      </c>
      <c r="L52" s="140">
        <f>'[1]B.5 DDDs'!$I$10</f>
        <v>3.1003359705209732E-2</v>
      </c>
      <c r="M52" s="140">
        <f>'[1]B.5 DDDs'!$K$10</f>
        <v>3.3954508602619171E-2</v>
      </c>
    </row>
    <row r="53" spans="1:14" x14ac:dyDescent="0.3">
      <c r="A53" s="6" t="inlineStr">
        <is>
          <t>P01AB01</t>
        </is>
      </c>
      <c r="B53" s="162" t="inlineStr">
        <is>
          <t>Metronidazole</t>
        </is>
      </c>
      <c r="C53" s="140">
        <f>'[1]B.5 Dentist'!B14</f>
        <v>4.4778924435377121E-2</v>
      </c>
      <c r="D53" s="140">
        <f>'[1]B.5 Dentist'!C14</f>
        <v>4.1649576276540756E-2</v>
      </c>
      <c r="E53" s="140">
        <f>'[1]B.5 Dentist'!D14</f>
        <v>3.8931775838136673E-2</v>
      </c>
      <c r="F53" s="140">
        <f>'[1]B.5 Dentist'!E14</f>
        <v>3.7119168788194656E-2</v>
      </c>
      <c r="G53" s="140">
        <f>'[1]B.5 Dentist'!F14</f>
        <v>4.4349830597639084E-2</v>
      </c>
      <c r="I53" s="140">
        <f>'[1]B.5 DDDs'!$C$14</f>
        <v>0.11790305376052856</v>
      </c>
      <c r="J53" s="140">
        <f>'[1]B.5 DDDs'!$E$14</f>
        <v>0.11392267793416977</v>
      </c>
      <c r="K53" s="140">
        <f>'[1]B.5 DDDs'!$G$14</f>
        <v>0.10948056727647781</v>
      </c>
      <c r="L53" s="140">
        <f>'[1]B.5 DDDs'!$I$14</f>
        <v>0.10632255673408508</v>
      </c>
      <c r="M53" s="140">
        <f>'[1]B.5 DDDs'!$K$14</f>
        <v>0.1364339292049408</v>
      </c>
    </row>
    <row r="57" spans="1:14" ht="15.5" x14ac:dyDescent="0.3">
      <c r="B57" s="196" t="inlineStr">
        <is>
          <t>Antibiotic</t>
        </is>
      </c>
      <c r="C57" s="197"/>
      <c r="D57" s="197">
        <v>2016</v>
      </c>
      <c r="E57" s="197">
        <v>2017</v>
      </c>
      <c r="F57" s="198">
        <v>2018</v>
      </c>
      <c r="G57" s="198">
        <v>2019</v>
      </c>
      <c r="H57" s="197">
        <v>2020</v>
      </c>
      <c r="I57" s="172" t="inlineStr">
        <is>
          <t>Trend</t>
        </is>
      </c>
      <c r="J57" s="198" t="inlineStr">
        <is>
          <t>p-value</t>
        </is>
      </c>
    </row>
    <row r="58" spans="1:14" ht="15.5" x14ac:dyDescent="0.3">
      <c r="B58" s="610" t="inlineStr">
        <is>
          <t>Amoxicillin</t>
        </is>
      </c>
      <c r="C58" s="311" t="inlineStr">
        <is>
          <t>Items</t>
        </is>
      </c>
      <c r="D58" s="180">
        <f>C48</f>
        <v>0.10376158356666565</v>
      </c>
      <c r="E58" s="180">
        <f>D48</f>
        <v>9.6425510942935944E-2</v>
      </c>
      <c r="F58" s="180">
        <f>E48</f>
        <v>8.9799627661705017E-2</v>
      </c>
      <c r="G58" s="180">
        <f>F48</f>
        <v>8.5425116121768951E-2</v>
      </c>
      <c r="H58" s="179">
        <f>G48</f>
        <v>0.10022261738777161</v>
      </c>
      <c r="I58" s="417"/>
      <c r="J58" s="179">
        <v>0.52600000000000002</v>
      </c>
    </row>
    <row r="59" spans="1:14" ht="15.5" x14ac:dyDescent="0.3">
      <c r="B59" s="609"/>
      <c r="C59" s="177" t="inlineStr">
        <is>
          <t>DDDs</t>
        </is>
      </c>
      <c r="D59" s="180">
        <f>I48</f>
        <v>0.54065084457397461</v>
      </c>
      <c r="E59" s="180">
        <f>J48</f>
        <v>0.5116158127784729</v>
      </c>
      <c r="F59" s="180">
        <f>K48</f>
        <v>0.48020622134208679</v>
      </c>
      <c r="G59" s="180">
        <f>L48</f>
        <v>0.45982414484024048</v>
      </c>
      <c r="H59" s="179">
        <f>M48</f>
        <v>0.55800753831863403</v>
      </c>
      <c r="I59" s="418"/>
      <c r="J59" s="179">
        <v>0.91600000000000004</v>
      </c>
    </row>
    <row r="60" spans="1:14" ht="16.5" customHeight="1" x14ac:dyDescent="0.3">
      <c r="A60" s="174"/>
      <c r="B60" s="606" t="inlineStr">
        <is>
          <t>Co-amoxiclav</t>
        </is>
      </c>
      <c r="C60" s="176" t="inlineStr">
        <is>
          <t>Items</t>
        </is>
      </c>
      <c r="D60" s="183">
        <f>C49</f>
        <v>8.3807815099135041E-4</v>
      </c>
      <c r="E60" s="183">
        <f>D49</f>
        <v>7.6381996041163802E-4</v>
      </c>
      <c r="F60" s="183">
        <f>E49</f>
        <v>6.6395493922755122E-4</v>
      </c>
      <c r="G60" s="183">
        <f>F49</f>
        <v>5.8622064534574747E-4</v>
      </c>
      <c r="H60" s="182">
        <f>G49</f>
        <v>6.6361855715513229E-4</v>
      </c>
      <c r="I60" s="419"/>
      <c r="J60" s="182">
        <v>7.0000000000000007E-2</v>
      </c>
      <c r="N60" s="6" t="inlineStr">
        <is>
          <t>Co-amoxiclav is J01CR02</t>
        </is>
      </c>
    </row>
    <row r="61" spans="1:14" ht="15.5" x14ac:dyDescent="0.3">
      <c r="A61" s="174"/>
      <c r="B61" s="607"/>
      <c r="C61" s="176" t="inlineStr">
        <is>
          <t>DDDs</t>
        </is>
      </c>
      <c r="D61" s="183">
        <f>I49</f>
        <v>2.694535069167614E-3</v>
      </c>
      <c r="E61" s="183">
        <f>J49</f>
        <v>2.4635002482682467E-3</v>
      </c>
      <c r="F61" s="183">
        <f>K49</f>
        <v>2.1312832832336426E-3</v>
      </c>
      <c r="G61" s="183">
        <f>L49</f>
        <v>1.8694415921345353E-3</v>
      </c>
      <c r="H61" s="182">
        <f>M49</f>
        <v>2.099344739690423E-3</v>
      </c>
      <c r="I61" s="420"/>
      <c r="J61" s="182">
        <v>5.8000000000000003E-2</v>
      </c>
    </row>
    <row r="62" spans="1:14" ht="16.5" customHeight="1" x14ac:dyDescent="0.3">
      <c r="A62" s="174"/>
      <c r="B62" s="608" t="inlineStr">
        <is>
          <t>Clarithromycin</t>
        </is>
      </c>
      <c r="C62" s="177" t="inlineStr">
        <is>
          <t>Items</t>
        </is>
      </c>
      <c r="D62" s="180">
        <f>C50</f>
        <v>3.1664472771808505E-4</v>
      </c>
      <c r="E62" s="180">
        <f>D50</f>
        <v>3.7666753632947803E-4</v>
      </c>
      <c r="F62" s="180">
        <f>E50</f>
        <v>3.9636765723116696E-4</v>
      </c>
      <c r="G62" s="180">
        <f>F50</f>
        <v>4.0498448652215302E-4</v>
      </c>
      <c r="H62" s="179">
        <f>G50</f>
        <v>6.6468369914218783E-4</v>
      </c>
      <c r="I62" s="421"/>
      <c r="J62" s="428">
        <v>6.8000000000000005E-2</v>
      </c>
    </row>
    <row r="63" spans="1:14" ht="15.5" x14ac:dyDescent="0.3">
      <c r="A63" s="174"/>
      <c r="B63" s="609"/>
      <c r="C63" s="310" t="inlineStr">
        <is>
          <t>DDDs</t>
        </is>
      </c>
      <c r="D63" s="180">
        <f>I50</f>
        <v>3.0724247917532921E-3</v>
      </c>
      <c r="E63" s="180">
        <f>J50</f>
        <v>3.5440567880868912E-3</v>
      </c>
      <c r="F63" s="180">
        <f>K50</f>
        <v>3.817068412899971E-3</v>
      </c>
      <c r="G63" s="180">
        <f>L50</f>
        <v>3.8235671818256378E-3</v>
      </c>
      <c r="H63" s="179">
        <f>M50</f>
        <v>6.4704138785600662E-3</v>
      </c>
      <c r="I63" s="418"/>
      <c r="J63" s="179">
        <v>7.5999999999999998E-2</v>
      </c>
    </row>
    <row r="64" spans="1:14" ht="16.5" customHeight="1" x14ac:dyDescent="0.3">
      <c r="A64" s="174"/>
      <c r="B64" s="606" t="inlineStr">
        <is>
          <t>Clindamycin</t>
        </is>
      </c>
      <c r="C64" s="176" t="inlineStr">
        <is>
          <t>Items</t>
        </is>
      </c>
      <c r="D64" s="183">
        <f>C51</f>
        <v>7.5569702312350273E-4</v>
      </c>
      <c r="E64" s="183">
        <f>D51</f>
        <v>6.9928634911775589E-4</v>
      </c>
      <c r="F64" s="183">
        <f>E51</f>
        <v>6.4395071240141988E-4</v>
      </c>
      <c r="G64" s="183">
        <f>F51</f>
        <v>6.4624357037246227E-4</v>
      </c>
      <c r="H64" s="182">
        <f>G51</f>
        <v>8.2958373241126537E-4</v>
      </c>
      <c r="I64" s="419"/>
      <c r="J64" s="182">
        <v>0.75900000000000001</v>
      </c>
    </row>
    <row r="65" spans="1:13" ht="15.75" customHeight="1" x14ac:dyDescent="0.3">
      <c r="A65" s="174"/>
      <c r="B65" s="607"/>
      <c r="C65" s="176" t="inlineStr">
        <is>
          <t>DDDs</t>
        </is>
      </c>
      <c r="D65" s="183">
        <f>I51</f>
        <v>2.7793289627879858E-3</v>
      </c>
      <c r="E65" s="183">
        <f>J51</f>
        <v>2.4859437253326178E-3</v>
      </c>
      <c r="F65" s="183">
        <f>K51</f>
        <v>2.3344557266682386E-3</v>
      </c>
      <c r="G65" s="183">
        <f>L51</f>
        <v>2.2941955830901861E-3</v>
      </c>
      <c r="H65" s="182">
        <f>M51</f>
        <v>3.1090325210243464E-3</v>
      </c>
      <c r="I65" s="420"/>
      <c r="J65" s="182">
        <v>0.72699999999999998</v>
      </c>
    </row>
    <row r="66" spans="1:13" ht="16.5" customHeight="1" x14ac:dyDescent="0.3">
      <c r="A66" s="174"/>
      <c r="B66" s="608" t="inlineStr">
        <is>
          <t>Erythromycin</t>
        </is>
      </c>
      <c r="C66" s="177" t="inlineStr">
        <is>
          <t>Items</t>
        </is>
      </c>
      <c r="D66" s="180">
        <f>C52</f>
        <v>5.8880462311208248E-3</v>
      </c>
      <c r="E66" s="180">
        <f>D52</f>
        <v>5.1957676187157631E-3</v>
      </c>
      <c r="F66" s="180">
        <f>E52</f>
        <v>4.4013243168592453E-3</v>
      </c>
      <c r="G66" s="180">
        <f>F52</f>
        <v>3.7894698325544596E-3</v>
      </c>
      <c r="H66" s="179">
        <f>G52</f>
        <v>3.9621032774448395E-3</v>
      </c>
      <c r="I66" s="421"/>
      <c r="J66" s="428" t="inlineStr">
        <is>
          <r>
            <t>0.016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</row>
    <row r="67" spans="1:13" ht="15.75" customHeight="1" x14ac:dyDescent="0.3">
      <c r="A67" s="174"/>
      <c r="B67" s="609"/>
      <c r="C67" s="310" t="inlineStr">
        <is>
          <t>DDDs</t>
        </is>
      </c>
      <c r="D67" s="180">
        <f>I52</f>
        <v>4.4751133769750595E-2</v>
      </c>
      <c r="E67" s="180">
        <f>J52</f>
        <v>4.1136372834444046E-2</v>
      </c>
      <c r="F67" s="180">
        <f>K52</f>
        <v>3.5700943320989609E-2</v>
      </c>
      <c r="G67" s="180">
        <f>L52</f>
        <v>3.1003359705209732E-2</v>
      </c>
      <c r="H67" s="179">
        <f>M52</f>
        <v>3.3954508602619171E-2</v>
      </c>
      <c r="I67" s="418"/>
      <c r="J67" s="428" t="inlineStr">
        <is>
          <r>
            <t>0.036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  <c r="L67" s="233"/>
    </row>
    <row r="68" spans="1:13" ht="16.5" customHeight="1" x14ac:dyDescent="0.3">
      <c r="A68" s="102"/>
      <c r="B68" s="606" t="inlineStr">
        <is>
          <t>Oral Metronidazole</t>
        </is>
      </c>
      <c r="C68" s="176" t="inlineStr">
        <is>
          <t>Items</t>
        </is>
      </c>
      <c r="D68" s="183">
        <f>C53</f>
        <v>4.4778924435377121E-2</v>
      </c>
      <c r="E68" s="183">
        <f>D53</f>
        <v>4.1649576276540756E-2</v>
      </c>
      <c r="F68" s="183">
        <f>E53</f>
        <v>3.8931775838136673E-2</v>
      </c>
      <c r="G68" s="183">
        <f>F53</f>
        <v>3.7119168788194656E-2</v>
      </c>
      <c r="H68" s="182">
        <f>G53</f>
        <v>4.4349830597639084E-2</v>
      </c>
      <c r="I68" s="422"/>
      <c r="J68" s="429">
        <v>0.67900000000000005</v>
      </c>
    </row>
    <row r="69" spans="1:13" ht="15.5" x14ac:dyDescent="0.3">
      <c r="A69" s="102"/>
      <c r="B69" s="607"/>
      <c r="C69" s="176" t="inlineStr">
        <is>
          <t>DDDs</t>
        </is>
      </c>
      <c r="D69" s="183">
        <f>I53</f>
        <v>0.11790305376052856</v>
      </c>
      <c r="E69" s="183">
        <f>J53</f>
        <v>0.11392267793416977</v>
      </c>
      <c r="F69" s="183">
        <f>K53</f>
        <v>0.10948056727647781</v>
      </c>
      <c r="G69" s="183">
        <f>L53</f>
        <v>0.10632255673408508</v>
      </c>
      <c r="H69" s="182">
        <f>M53</f>
        <v>0.1364339292049408</v>
      </c>
      <c r="I69" s="423"/>
      <c r="J69" s="429">
        <v>0.51100000000000001</v>
      </c>
    </row>
    <row r="70" spans="1:13" x14ac:dyDescent="0.3">
      <c r="B70" s="240"/>
      <c r="C70" s="240"/>
      <c r="H70" s="240"/>
    </row>
    <row r="72" spans="1:13" ht="14.5" x14ac:dyDescent="0.35">
      <c r="B72" s="545" t="inlineStr">
        <is>
          <t>UKHSA colours</t>
        </is>
      </c>
    </row>
    <row r="74" spans="1:13" ht="21.75" customHeight="1" x14ac:dyDescent="0.3">
      <c r="B74" s="550" t="inlineStr">
        <is>
          <t>Antibiotic</t>
        </is>
      </c>
      <c r="C74" s="549"/>
      <c r="D74" s="562">
        <v>2016</v>
      </c>
      <c r="E74" s="562">
        <v>2017</v>
      </c>
      <c r="F74" s="562">
        <v>2018</v>
      </c>
      <c r="G74" s="562">
        <v>2019</v>
      </c>
      <c r="H74" s="562">
        <v>2020</v>
      </c>
      <c r="I74" s="561" t="inlineStr">
        <is>
          <t>Trend</t>
        </is>
      </c>
      <c r="J74" s="563" t="inlineStr">
        <is>
          <t>p-value</t>
        </is>
      </c>
      <c r="M74" s="550"/>
    </row>
    <row r="75" spans="1:13" ht="15.5" x14ac:dyDescent="0.3">
      <c r="B75" s="568" t="inlineStr">
        <is>
          <t>Amoxicillin</t>
        </is>
      </c>
      <c r="C75" s="554" t="inlineStr">
        <is>
          <t>Items</t>
        </is>
      </c>
      <c r="D75" s="623">
        <v>0.10376158356666565</v>
      </c>
      <c r="E75" s="623">
        <v>9.6425510942935944E-2</v>
      </c>
      <c r="F75" s="623">
        <v>8.9799627661705017E-2</v>
      </c>
      <c r="G75" s="623">
        <v>8.5425116121768951E-2</v>
      </c>
      <c r="H75" s="623">
        <v>0.10022261738777161</v>
      </c>
      <c r="I75" s="553"/>
      <c r="J75" s="554">
        <v>0.52600000000000002</v>
      </c>
      <c r="M75" s="553"/>
    </row>
    <row r="76" spans="1:13" ht="15.5" x14ac:dyDescent="0.3">
      <c r="B76" s="566"/>
      <c r="C76" s="554" t="inlineStr">
        <is>
          <t>DDDs</t>
        </is>
      </c>
      <c r="D76" s="623">
        <v>0.54065084457397461</v>
      </c>
      <c r="E76" s="623">
        <v>0.5116158127784729</v>
      </c>
      <c r="F76" s="623">
        <v>0.48020622134208679</v>
      </c>
      <c r="G76" s="623">
        <v>0.45982414484024048</v>
      </c>
      <c r="H76" s="623">
        <v>0.55800753831863403</v>
      </c>
      <c r="I76" s="553"/>
      <c r="J76" s="554">
        <v>0.91600000000000004</v>
      </c>
      <c r="M76" s="556"/>
    </row>
    <row r="77" spans="1:13" ht="15.5" x14ac:dyDescent="0.3">
      <c r="B77" s="569" t="inlineStr">
        <is>
          <t>Co-amoxiclav</t>
        </is>
      </c>
      <c r="C77" s="557" t="inlineStr">
        <is>
          <t>Items</t>
        </is>
      </c>
      <c r="D77" s="624">
        <v>8.3807815099135041E-4</v>
      </c>
      <c r="E77" s="624">
        <v>7.6381996041163802E-4</v>
      </c>
      <c r="F77" s="624">
        <v>6.6395493922755122E-4</v>
      </c>
      <c r="G77" s="624">
        <v>5.8622064534574747E-4</v>
      </c>
      <c r="H77" s="624">
        <v>6.6361855715513229E-4</v>
      </c>
      <c r="I77" s="556"/>
      <c r="J77" s="557">
        <v>7.0000000000000007E-2</v>
      </c>
    </row>
    <row r="78" spans="1:13" ht="15.5" x14ac:dyDescent="0.3">
      <c r="B78" s="567"/>
      <c r="C78" s="557" t="inlineStr">
        <is>
          <t>DDDs</t>
        </is>
      </c>
      <c r="D78" s="624">
        <v>2.694535069167614E-3</v>
      </c>
      <c r="E78" s="624">
        <v>2.4635002482682467E-3</v>
      </c>
      <c r="F78" s="624">
        <v>2.1312832832336426E-3</v>
      </c>
      <c r="G78" s="624">
        <v>1.8694415921345353E-3</v>
      </c>
      <c r="H78" s="624">
        <v>2.099344739690423E-3</v>
      </c>
      <c r="I78" s="556"/>
      <c r="J78" s="557">
        <v>5.8000000000000003E-2</v>
      </c>
    </row>
    <row r="79" spans="1:13" ht="15.5" x14ac:dyDescent="0.3">
      <c r="B79" s="568" t="inlineStr">
        <is>
          <t>Clarithromycin</t>
        </is>
      </c>
      <c r="C79" s="554" t="inlineStr">
        <is>
          <t>Items</t>
        </is>
      </c>
      <c r="D79" s="623">
        <v>3.1664472771808505E-4</v>
      </c>
      <c r="E79" s="623">
        <v>3.7666753632947803E-4</v>
      </c>
      <c r="F79" s="623">
        <v>3.9636765723116696E-4</v>
      </c>
      <c r="G79" s="623">
        <v>4.0498448652215302E-4</v>
      </c>
      <c r="H79" s="623">
        <v>6.6468369914218783E-4</v>
      </c>
      <c r="I79" s="553"/>
      <c r="J79" s="554">
        <v>6.8000000000000005E-2</v>
      </c>
    </row>
    <row r="80" spans="1:13" ht="15.5" x14ac:dyDescent="0.3">
      <c r="B80" s="566"/>
      <c r="C80" s="554" t="inlineStr">
        <is>
          <t>DDDs</t>
        </is>
      </c>
      <c r="D80" s="623">
        <v>3.0724247917532921E-3</v>
      </c>
      <c r="E80" s="623">
        <v>3.5440567880868912E-3</v>
      </c>
      <c r="F80" s="623">
        <v>3.817068412899971E-3</v>
      </c>
      <c r="G80" s="623">
        <v>3.8235671818256378E-3</v>
      </c>
      <c r="H80" s="623">
        <v>6.4704138785600662E-3</v>
      </c>
      <c r="I80" s="553"/>
      <c r="J80" s="554">
        <v>7.5999999999999998E-2</v>
      </c>
    </row>
    <row r="81" spans="2:10" ht="15.5" x14ac:dyDescent="0.3">
      <c r="B81" s="569" t="inlineStr">
        <is>
          <t>Clindamycin</t>
        </is>
      </c>
      <c r="C81" s="557" t="inlineStr">
        <is>
          <t>Items</t>
        </is>
      </c>
      <c r="D81" s="624">
        <v>7.5569702312350273E-4</v>
      </c>
      <c r="E81" s="624">
        <v>6.9928634911775589E-4</v>
      </c>
      <c r="F81" s="624">
        <v>6.4395071240141988E-4</v>
      </c>
      <c r="G81" s="624">
        <v>6.4624357037246227E-4</v>
      </c>
      <c r="H81" s="624">
        <v>8.2958373241126537E-4</v>
      </c>
      <c r="I81" s="556"/>
      <c r="J81" s="557">
        <v>0.75900000000000001</v>
      </c>
    </row>
    <row r="82" spans="2:10" ht="15.5" x14ac:dyDescent="0.3">
      <c r="B82" s="567"/>
      <c r="C82" s="557" t="inlineStr">
        <is>
          <t>DDDs</t>
        </is>
      </c>
      <c r="D82" s="624">
        <v>2.7793289627879858E-3</v>
      </c>
      <c r="E82" s="624">
        <v>2.4859437253326178E-3</v>
      </c>
      <c r="F82" s="624">
        <v>2.3344557266682386E-3</v>
      </c>
      <c r="G82" s="624">
        <v>2.2941955830901861E-3</v>
      </c>
      <c r="H82" s="624">
        <v>3.1090325210243464E-3</v>
      </c>
      <c r="I82" s="556"/>
      <c r="J82" s="557">
        <v>0.72699999999999998</v>
      </c>
    </row>
    <row r="83" spans="2:10" ht="15.5" x14ac:dyDescent="0.3">
      <c r="B83" s="568" t="inlineStr">
        <is>
          <t>Erythromycin</t>
        </is>
      </c>
      <c r="C83" s="554" t="inlineStr">
        <is>
          <t>Items</t>
        </is>
      </c>
      <c r="D83" s="623">
        <v>5.8880462311208248E-3</v>
      </c>
      <c r="E83" s="623">
        <v>5.1957676187157631E-3</v>
      </c>
      <c r="F83" s="623">
        <v>4.4013243168592453E-3</v>
      </c>
      <c r="G83" s="623">
        <v>3.7894698325544596E-3</v>
      </c>
      <c r="H83" s="623">
        <v>3.9621032774448395E-3</v>
      </c>
      <c r="I83" s="553"/>
      <c r="J83" s="554" t="inlineStr">
        <is>
          <t>0.016+</t>
        </is>
      </c>
    </row>
    <row r="84" spans="2:10" ht="15.5" x14ac:dyDescent="0.3">
      <c r="B84" s="566"/>
      <c r="C84" s="554" t="inlineStr">
        <is>
          <t>DDDs</t>
        </is>
      </c>
      <c r="D84" s="623">
        <v>4.4751133769750595E-2</v>
      </c>
      <c r="E84" s="623">
        <v>4.1136372834444046E-2</v>
      </c>
      <c r="F84" s="623">
        <v>3.5700943320989609E-2</v>
      </c>
      <c r="G84" s="623">
        <v>3.1003359705209732E-2</v>
      </c>
      <c r="H84" s="623">
        <v>3.3954508602619171E-2</v>
      </c>
      <c r="I84" s="553"/>
      <c r="J84" s="554" t="inlineStr">
        <is>
          <t>0.036+</t>
        </is>
      </c>
    </row>
    <row r="85" spans="2:10" ht="15" customHeight="1" x14ac:dyDescent="0.3">
      <c r="B85" s="569" t="inlineStr">
        <is>
          <t>Oral Metronidazole</t>
        </is>
      </c>
      <c r="C85" s="557" t="inlineStr">
        <is>
          <t>Items</t>
        </is>
      </c>
      <c r="D85" s="624">
        <v>4.4778924435377121E-2</v>
      </c>
      <c r="E85" s="624">
        <v>4.1649576276540756E-2</v>
      </c>
      <c r="F85" s="624">
        <v>3.8931775838136673E-2</v>
      </c>
      <c r="G85" s="624">
        <v>3.7119168788194656E-2</v>
      </c>
      <c r="H85" s="624">
        <v>4.4349830597639084E-2</v>
      </c>
      <c r="I85" s="556"/>
      <c r="J85" s="557">
        <v>0.67900000000000005</v>
      </c>
    </row>
    <row r="86" spans="2:10" ht="15.5" x14ac:dyDescent="0.3">
      <c r="B86" s="567"/>
      <c r="C86" s="557" t="inlineStr">
        <is>
          <t>DDDs</t>
        </is>
      </c>
      <c r="D86" s="624">
        <v>0.11790305376052856</v>
      </c>
      <c r="E86" s="624">
        <v>0.11392267793416977</v>
      </c>
      <c r="F86" s="624">
        <v>0.10948056727647781</v>
      </c>
      <c r="G86" s="624">
        <v>0.10632255673408508</v>
      </c>
      <c r="H86" s="624">
        <v>0.1364339292049408</v>
      </c>
      <c r="I86" s="556"/>
      <c r="J86" s="557">
        <v>0.51100000000000001</v>
      </c>
    </row>
  </sheetData>
  <mergeCells count="7">
    <mergeCell ref="B64:B65"/>
    <mergeCell ref="B66:B67"/>
    <mergeCell ref="B68:B69"/>
    <mergeCell ref="C4:G4"/>
    <mergeCell ref="B60:B61"/>
    <mergeCell ref="B62:B63"/>
    <mergeCell ref="B58:B59"/>
  </mergeCells>
  <pageMargins left="0.7" right="0.7" top="0.75" bottom="0.75" header="0.3" footer="0.3"/>
  <pageSetup paperSize="9" orientation="portrait" r:id="rId1"/>
  <drawing r:id="rId2"/>
  <extLst>
    <ext xmlns:x14="http://schemas.microsoft.com/office/spreadsheetml/2009/9/main" uri="{78C0D931-6437-407d-A8EE-F0AAD7539E65}">
      <x14:conditionalFormattings>
        <x14:conditionalFormatting xmlns:xm="http://schemas.microsoft.com/office/excel/2006/main">
          <x14:cfRule type="containsText" priority="1" operator="containsText" id="{BF10990D-D12D-499E-9068-03E16E9B497A}">
            <xm:f>NOT(ISERROR(SEARCH("-",I6)))</xm:f>
            <xm:f>"-"</xm:f>
            <x14:dxf>
              <font>
                <color rgb="FF9C0006"/>
              </font>
              <fill>
                <patternFill>
                  <bgColor rgb="FFFFC7CE"/>
                </patternFill>
              </fill>
            </x14:dxf>
          </x14:cfRule>
          <xm:sqref>I6:I14</xm:sqref>
        </x14:conditionalFormatting>
      </x14:conditionalFormattings>
    </ext>
    <ext xmlns:x14="http://schemas.microsoft.com/office/spreadsheetml/2009/9/main" uri="{05C60535-1F16-4fd2-B633-F4F36F0B64E0}">
      <x14:sparklineGroups xmlns:xm="http://schemas.microsoft.com/office/excel/2006/main">
        <x14:sparklineGroup manualMax="0" manualMin="0" lineWeight="1.5" displayEmptyCellsAs="gap" minAxisType="custom" maxAxisType="group" xr2:uid="{A4186EF5-C763-4669-9E1C-B3C2F69C2EEB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Dentist'!D69:H69</xm:f>
              <xm:sqref>I69</xm:sqref>
            </x14:sparkline>
          </x14:sparklines>
        </x14:sparklineGroup>
        <x14:sparklineGroup manualMax="0" manualMin="0" lineWeight="1.5" displayEmptyCellsAs="gap" minAxisType="custom" maxAxisType="group" xr2:uid="{843846EC-9B82-4849-BE9F-661F65A3CAAB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Dentist'!D68:H68</xm:f>
              <xm:sqref>I68</xm:sqref>
            </x14:sparkline>
          </x14:sparklines>
        </x14:sparklineGroup>
        <x14:sparklineGroup manualMax="0" manualMin="0" lineWeight="1.5" displayEmptyCellsAs="gap" minAxisType="custom" maxAxisType="group" xr2:uid="{4F704B3B-5AFF-4F66-B09C-06390B3398F7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Dentist'!D67:H67</xm:f>
              <xm:sqref>I67</xm:sqref>
            </x14:sparkline>
          </x14:sparklines>
        </x14:sparklineGroup>
        <x14:sparklineGroup manualMax="0" manualMin="0" lineWeight="1.5" displayEmptyCellsAs="gap" minAxisType="custom" maxAxisType="group" xr2:uid="{51BEE97B-F24C-4E72-AE9A-0E6EE3BDDB4E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Dentist'!D66:H66</xm:f>
              <xm:sqref>I66</xm:sqref>
            </x14:sparkline>
          </x14:sparklines>
        </x14:sparklineGroup>
        <x14:sparklineGroup manualMax="0" manualMin="0" lineWeight="1.5" displayEmptyCellsAs="gap" minAxisType="custom" maxAxisType="group" xr2:uid="{3D47510E-0262-472A-A344-A59F40DF4BDF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Dentist'!D65:H65</xm:f>
              <xm:sqref>I65</xm:sqref>
            </x14:sparkline>
          </x14:sparklines>
        </x14:sparklineGroup>
        <x14:sparklineGroup manualMax="0" manualMin="0" lineWeight="1.5" displayEmptyCellsAs="gap" minAxisType="custom" maxAxisType="group" xr2:uid="{5D92E6A0-45F4-4CE0-A9B2-BD3A659509C2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Dentist'!D64:H64</xm:f>
              <xm:sqref>I64</xm:sqref>
            </x14:sparkline>
          </x14:sparklines>
        </x14:sparklineGroup>
        <x14:sparklineGroup manualMax="0" manualMin="0" lineWeight="1.5" displayEmptyCellsAs="gap" minAxisType="custom" maxAxisType="group" xr2:uid="{20C73663-8E25-438A-A222-7528B9C2EEE5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Dentist'!D63:H63</xm:f>
              <xm:sqref>I63</xm:sqref>
            </x14:sparkline>
          </x14:sparklines>
        </x14:sparklineGroup>
        <x14:sparklineGroup manualMax="0" manualMin="0" lineWeight="1.5" displayEmptyCellsAs="gap" minAxisType="custom" maxAxisType="group" xr2:uid="{1A329F8D-9862-4C74-A075-10630088898A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Dentist'!D62:H62</xm:f>
              <xm:sqref>I62</xm:sqref>
            </x14:sparkline>
          </x14:sparklines>
        </x14:sparklineGroup>
        <x14:sparklineGroup manualMax="0" manualMin="0" lineWeight="1.5" displayEmptyCellsAs="gap" minAxisType="custom" maxAxisType="group" xr2:uid="{9A1E3EFF-A330-41F1-A622-68DD4745F79E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Dentist'!D61:H61</xm:f>
              <xm:sqref>I61</xm:sqref>
            </x14:sparkline>
          </x14:sparklines>
        </x14:sparklineGroup>
        <x14:sparklineGroup manualMax="0" manualMin="0" lineWeight="1.5" displayEmptyCellsAs="gap" minAxisType="custom" maxAxisType="group" xr2:uid="{961202BF-3C80-4FEA-A935-4496505D707E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Dentist'!D60:H60</xm:f>
              <xm:sqref>I60</xm:sqref>
            </x14:sparkline>
          </x14:sparklines>
        </x14:sparklineGroup>
        <x14:sparklineGroup manualMax="0" manualMin="0" lineWeight="1.5" displayEmptyCellsAs="gap" minAxisType="custom" maxAxisType="group" xr2:uid="{4DAB2456-32AA-4122-A857-A2DDB61ED4D0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Dentist'!D59:H59</xm:f>
              <xm:sqref>I59</xm:sqref>
            </x14:sparkline>
          </x14:sparklines>
        </x14:sparklineGroup>
        <x14:sparklineGroup manualMax="0" manualMin="0" lineWeight="1.5" displayEmptyCellsAs="gap" minAxisType="custom" maxAxisType="group" xr2:uid="{6A8B5214-9F90-484D-A06B-F657DE2B16B7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Dentist'!D58:H58</xm:f>
              <xm:sqref>I58</xm:sqref>
            </x14:sparkline>
          </x14:sparklines>
        </x14:sparklineGroup>
        <x14:sparklineGroup manualMax="0" manualMin="0" lineWeight="1.5" displayEmptyCellsAs="gap" minAxisType="custom" maxAxisType="group" xr2:uid="{9EF29924-BC96-4EC4-BBAC-E2EA092C1E9E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Dentist'!D75:H75</xm:f>
              <xm:sqref>I75</xm:sqref>
            </x14:sparkline>
          </x14:sparklines>
        </x14:sparklineGroup>
        <x14:sparklineGroup manualMax="0" manualMin="0" lineWeight="1.5" displayEmptyCellsAs="gap" minAxisType="custom" maxAxisType="group" xr2:uid="{26527AEA-D39D-4333-8614-16BB63164EAA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Dentist'!D76:H76</xm:f>
              <xm:sqref>I76</xm:sqref>
            </x14:sparkline>
          </x14:sparklines>
        </x14:sparklineGroup>
        <x14:sparklineGroup manualMax="0" manualMin="0" lineWeight="1.5" displayEmptyCellsAs="gap" minAxisType="custom" maxAxisType="group" xr2:uid="{5411643B-7E33-4581-95C0-168F4B31C5C2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Dentist'!D77:H77</xm:f>
              <xm:sqref>I77</xm:sqref>
            </x14:sparkline>
          </x14:sparklines>
        </x14:sparklineGroup>
        <x14:sparklineGroup manualMax="0" manualMin="0" lineWeight="1.5" displayEmptyCellsAs="gap" minAxisType="custom" maxAxisType="group" xr2:uid="{AB43F353-B967-4211-8E4A-9877FC5C60F8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Dentist'!D78:H78</xm:f>
              <xm:sqref>I78</xm:sqref>
            </x14:sparkline>
          </x14:sparklines>
        </x14:sparklineGroup>
        <x14:sparklineGroup manualMax="0" manualMin="0" lineWeight="1.5" displayEmptyCellsAs="gap" minAxisType="custom" maxAxisType="group" xr2:uid="{64070B0E-DC6F-4921-B598-37764AD2B20F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Dentist'!D79:H79</xm:f>
              <xm:sqref>I79</xm:sqref>
            </x14:sparkline>
          </x14:sparklines>
        </x14:sparklineGroup>
        <x14:sparklineGroup manualMax="0" manualMin="0" lineWeight="1.5" displayEmptyCellsAs="gap" minAxisType="custom" maxAxisType="group" xr2:uid="{0D3A62E1-000D-4853-B3EA-1F1194CB4992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Dentist'!D80:H80</xm:f>
              <xm:sqref>I80</xm:sqref>
            </x14:sparkline>
          </x14:sparklines>
        </x14:sparklineGroup>
        <x14:sparklineGroup manualMax="0" manualMin="0" lineWeight="1.5" displayEmptyCellsAs="gap" minAxisType="custom" maxAxisType="group" xr2:uid="{B63B84FB-0FF6-4106-822A-6AFABB691906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Dentist'!D81:H81</xm:f>
              <xm:sqref>I81</xm:sqref>
            </x14:sparkline>
          </x14:sparklines>
        </x14:sparklineGroup>
        <x14:sparklineGroup manualMax="0" manualMin="0" lineWeight="1.5" displayEmptyCellsAs="gap" minAxisType="custom" maxAxisType="group" xr2:uid="{C3862866-021F-482B-82AF-219EFC1FECC7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Dentist'!D82:H82</xm:f>
              <xm:sqref>I82</xm:sqref>
            </x14:sparkline>
          </x14:sparklines>
        </x14:sparklineGroup>
        <x14:sparklineGroup manualMax="0" manualMin="0" lineWeight="1.5" displayEmptyCellsAs="gap" minAxisType="custom" maxAxisType="group" xr2:uid="{17C2110D-811A-4D44-9252-9A0C9FBCDBF0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Dentist'!D83:H83</xm:f>
              <xm:sqref>I83</xm:sqref>
            </x14:sparkline>
          </x14:sparklines>
        </x14:sparklineGroup>
        <x14:sparklineGroup manualMax="0" manualMin="0" lineWeight="1.5" displayEmptyCellsAs="gap" minAxisType="custom" maxAxisType="group" xr2:uid="{185836B4-E964-4998-9AC5-E8174CCFCFDD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Dentist'!D84:H84</xm:f>
              <xm:sqref>I84</xm:sqref>
            </x14:sparkline>
          </x14:sparklines>
        </x14:sparklineGroup>
        <x14:sparklineGroup manualMax="0" manualMin="0" lineWeight="1.5" displayEmptyCellsAs="gap" minAxisType="custom" maxAxisType="group" xr2:uid="{91F1A649-0406-40E8-86DD-F37775CF39A8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Dentist'!D85:H85</xm:f>
              <xm:sqref>I85</xm:sqref>
            </x14:sparkline>
          </x14:sparklines>
        </x14:sparklineGroup>
        <x14:sparklineGroup manualMax="0" manualMin="0" lineWeight="1.5" displayEmptyCellsAs="gap" minAxisType="custom" maxAxisType="group" xr2:uid="{055D8F63-FED0-4056-88AA-27A5ED951CAA}">
          <x14:colorSeries theme="1"/>
          <x14:colorNegative rgb="FFD00000"/>
          <x14:colorAxis rgb="FF000000"/>
          <x14:colorMarkers rgb="FFD00000"/>
          <x14:colorFirst rgb="FFD00000"/>
          <x14:colorLast rgb="FFD00000"/>
          <x14:colorHigh rgb="FFD00000"/>
          <x14:colorLow rgb="FFD00000"/>
          <x14:sparklines>
            <x14:sparkline>
              <xm:f>'B.5 Dentist'!D86:H86</xm:f>
              <xm:sqref>I86</xm:sqref>
            </x14:sparkline>
          </x14:sparklines>
        </x14:sparklineGroup>
      </x14:sparklineGroups>
    </ext>
  </extLst>
</worksheet>
</file>

<file path=xl/worksheets/sheet22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1600-000000000000}">
  <sheetPr codeName="Sheet23">
    <tabColor theme="4" tint="0.59999389629810485"/>
  </sheetPr>
  <dimension ref="A1:T17"/>
  <sheetViews>
    <sheetView topLeftCell="A22" workbookViewId="0">
      <selection activeCell="A4" sqref="A4:D9"/>
    </sheetView>
  </sheetViews>
  <sheetFormatPr defaultColWidth="9.1796875" defaultRowHeight="14" x14ac:dyDescent="0.3"/>
  <cols>
    <col min="1" max="1" width="13.453125" style="6" customWidth="1"/>
    <col min="2" max="2" width="17" style="6" customWidth="1"/>
    <col min="3" max="3" width="16" style="6" customWidth="1"/>
    <col min="4" max="4" width="18.1796875" style="6" customWidth="1"/>
    <col min="5" max="5" width="9.1796875" style="6"/>
    <col min="6" max="6" width="9.54296875" style="6" bestFit="1" customWidth="1"/>
    <col min="7" max="7" width="11.54296875" style="6" bestFit="1" customWidth="1"/>
    <col min="8" max="10" width="9.1796875" style="6"/>
    <col min="11" max="11" width="14.54296875" style="6" bestFit="1" customWidth="1"/>
    <col min="12" max="14" width="9.1796875" style="6"/>
    <col min="15" max="15" width="11.81640625" style="6" customWidth="1"/>
    <col min="16" max="16384" width="9.1796875" style="6"/>
  </cols>
  <sheetData>
    <row r="1" spans="1:20" ht="15.5" x14ac:dyDescent="0.3">
      <c r="A1" s="3" t="inlineStr">
        <is>
          <t>C1: Total Acute Trust prescribing, expressed as DDD per 1000 admissions, England, 2016-2020</t>
        </is>
      </c>
    </row>
    <row r="3" spans="1:20" ht="15.5" x14ac:dyDescent="0.35">
      <c r="A3" s="28"/>
      <c r="B3" s="28"/>
      <c r="C3" s="28"/>
      <c r="D3" s="28"/>
    </row>
    <row r="4" spans="1:20" ht="42" x14ac:dyDescent="0.3">
      <c r="A4" s="142" t="inlineStr">
        <is>
          <t>Year</t>
        </is>
      </c>
      <c r="B4" s="142" t="inlineStr">
        <is>
          <t>Total Defined Daily Doses</t>
        </is>
      </c>
      <c r="C4" s="142" t="inlineStr">
        <is>
          <t>Total Admissions</t>
        </is>
      </c>
      <c r="D4" s="142" t="inlineStr">
        <is>
          <t>DDD per 1000 admissions</t>
        </is>
      </c>
      <c r="K4" s="6" t="inlineStr">
        <is>
          <t>Broad-spec abx</t>
        </is>
      </c>
      <c r="L4" s="245" t="inlineStr">
        <is>
          <t>% broad</t>
        </is>
      </c>
      <c r="M4" s="246"/>
      <c r="N4" s="142" t="inlineStr">
        <is>
          <t>Year</t>
        </is>
      </c>
      <c r="O4" s="142" t="inlineStr">
        <is>
          <t>DDD per 1000 admissions</t>
        </is>
      </c>
    </row>
    <row r="5" spans="1:20" x14ac:dyDescent="0.3">
      <c r="A5" s="30">
        <v>2016</v>
      </c>
      <c r="B5" s="29">
        <f>'[1]C.1 Trust_total'!B2</f>
        <v>71787483.07250227</v>
      </c>
      <c r="C5" s="444">
        <f>B5/(D5/1000)</f>
        <v>15654156.993573435</v>
      </c>
      <c r="D5" s="29">
        <f>'[1]C.1 Trust_total'!C2</f>
        <v>4585.8415181330738</v>
      </c>
      <c r="K5" s="6">
        <v>220.6549</v>
      </c>
      <c r="L5" s="247">
        <f>K5/D5</f>
        <v>4.8116555953252843E-2</v>
      </c>
      <c r="M5" s="246"/>
      <c r="N5" s="30">
        <v>2016</v>
      </c>
      <c r="O5" s="29">
        <v>4586.2117329054054</v>
      </c>
    </row>
    <row r="6" spans="1:20" x14ac:dyDescent="0.3">
      <c r="A6" s="30">
        <v>2017</v>
      </c>
      <c r="B6" s="29">
        <f>'[1]C.1 Trust_total'!B3</f>
        <v>72987519.153733462</v>
      </c>
      <c r="C6" s="444">
        <f>B6/(D6/1000)</f>
        <v>15814960.002552519</v>
      </c>
      <c r="D6" s="29">
        <f>'[1]C.1 Trust_total'!C3</f>
        <v>4615.0935027311707</v>
      </c>
      <c r="K6" s="6">
        <v>231.40770000000001</v>
      </c>
      <c r="L6" s="247">
        <f>K6/D6</f>
        <v>5.0141497645292563E-2</v>
      </c>
      <c r="M6" s="246"/>
      <c r="N6" s="30">
        <v>2018</v>
      </c>
      <c r="O6" s="29">
        <v>4708.2903300923699</v>
      </c>
      <c r="P6" s="467">
        <f>(O6-O5)/O5</f>
        <v>2.6618613421414514E-2</v>
      </c>
      <c r="T6" s="470"/>
    </row>
    <row r="7" spans="1:20" x14ac:dyDescent="0.3">
      <c r="A7" s="30">
        <v>2018</v>
      </c>
      <c r="B7" s="29">
        <f>'[1]C.1 Trust_total'!B4</f>
        <v>75874282.770456195</v>
      </c>
      <c r="C7" s="444">
        <f>B7/(D7/1000)</f>
        <v>16116493.0135336</v>
      </c>
      <c r="D7" s="29">
        <f>'[1]C.1 Trust_total'!C4</f>
        <v>4707.8655825893275</v>
      </c>
      <c r="K7" s="6">
        <v>226.68090000000001</v>
      </c>
      <c r="L7" s="247">
        <f>K7/D7</f>
        <v>4.8149399345281528E-2</v>
      </c>
      <c r="M7" s="246"/>
      <c r="N7" s="30">
        <v>2020</v>
      </c>
      <c r="O7" s="29">
        <v>4895.9869905832611</v>
      </c>
      <c r="P7" s="467">
        <f>(O7-O6)/O6</f>
        <v>3.9865141554940781E-2</v>
      </c>
      <c r="T7" s="470"/>
    </row>
    <row r="8" spans="1:20" x14ac:dyDescent="0.3">
      <c r="A8" s="30">
        <v>2019</v>
      </c>
      <c r="B8" s="29">
        <f>'[1]C.1 Trust_total'!B5</f>
        <v>77657373.252304897</v>
      </c>
      <c r="C8" s="444">
        <f>B8/(D8/1000)</f>
        <v>16616363.985147743</v>
      </c>
      <c r="D8" s="29">
        <f>'[1]C.1 Trust_total'!C5</f>
        <v>4673.5479146772204</v>
      </c>
      <c r="F8" s="467">
        <f>(D8-D5)/D5</f>
        <v>1.912547483321065E-2</v>
      </c>
      <c r="G8" s="143"/>
      <c r="K8" s="6">
        <v>178.30500000000001</v>
      </c>
      <c r="L8" s="247">
        <f>K8/D8</f>
        <v>3.8151957197236672E-2</v>
      </c>
      <c r="M8" s="246"/>
    </row>
    <row r="9" spans="1:20" x14ac:dyDescent="0.3">
      <c r="A9" s="30">
        <v>2020</v>
      </c>
      <c r="B9" s="29">
        <f>'[1]C.1 Trust_total'!B6</f>
        <v>63376926.07682357</v>
      </c>
      <c r="C9" s="444">
        <f>B9/(D9/1000)</f>
        <v>12937822.998074247</v>
      </c>
      <c r="D9" s="29">
        <f>'[1]C.1 Trust_total'!C6</f>
        <v>4898.5773020899287</v>
      </c>
      <c r="F9" s="33">
        <f>(D9-D5)/D5</f>
        <v>6.8195942384893335E-2</v>
      </c>
      <c r="I9" s="92">
        <f>D9-D5</f>
        <v>312.7357839568549</v>
      </c>
      <c r="K9" s="6">
        <v>178.86</v>
      </c>
      <c r="L9" s="247">
        <f>K9/D9</f>
        <v>3.6512642134623699E-2</v>
      </c>
    </row>
    <row r="12" spans="1:20" ht="28" x14ac:dyDescent="0.3">
      <c r="A12" s="6" t="inlineStr">
        <is>
          <t>year</t>
        </is>
      </c>
      <c r="B12" s="6" t="inlineStr">
        <is>
          <t>IN</t>
        </is>
      </c>
      <c r="C12" s="6" t="inlineStr">
        <is>
          <t>OUT</t>
        </is>
      </c>
      <c r="D12" s="142" t="inlineStr">
        <is>
          <t>DDD per 1000 admissions</t>
        </is>
      </c>
    </row>
    <row r="13" spans="1:20" ht="14.5" x14ac:dyDescent="0.35">
      <c r="A13" s="30">
        <v>2016</v>
      </c>
      <c r="B13" s="190">
        <f>'[1]C.1 IN_OUT_Trust_total'!C2</f>
        <v>2792.195863641909</v>
      </c>
      <c r="C13" s="190">
        <f>'[1]C.1 IN_OUT_Trust_total'!C7</f>
        <v>1793.6456544911648</v>
      </c>
      <c r="D13" s="248">
        <f>B13+C13</f>
        <v>4585.8415181330738</v>
      </c>
    </row>
    <row r="14" spans="1:20" ht="14.5" x14ac:dyDescent="0.35">
      <c r="A14" s="30">
        <v>2017</v>
      </c>
      <c r="B14" s="190">
        <f>'[1]C.1 IN_OUT_Trust_total'!C3</f>
        <v>2832.7176973139935</v>
      </c>
      <c r="C14" s="190">
        <f>'[1]C.1 IN_OUT_Trust_total'!C8</f>
        <v>1782.3758054171776</v>
      </c>
      <c r="D14" s="248">
        <f>B14+C14</f>
        <v>4615.0935027311716</v>
      </c>
    </row>
    <row r="15" spans="1:20" ht="14.5" x14ac:dyDescent="0.35">
      <c r="A15" s="30">
        <v>2018</v>
      </c>
      <c r="B15" s="190">
        <f>'[1]C.1 IN_OUT_Trust_total'!C4</f>
        <v>2956.7273362681167</v>
      </c>
      <c r="C15" s="190">
        <f>'[1]C.1 IN_OUT_Trust_total'!C9</f>
        <v>1751.1382463212112</v>
      </c>
      <c r="D15" s="248">
        <f>B15+C15</f>
        <v>4707.8655825893275</v>
      </c>
    </row>
    <row r="16" spans="1:20" ht="14.5" x14ac:dyDescent="0.35">
      <c r="A16" s="30">
        <v>2019</v>
      </c>
      <c r="B16" s="190">
        <f>'[1]C.1 IN_OUT_Trust_total'!C5</f>
        <v>2966.9611995079804</v>
      </c>
      <c r="C16" s="190">
        <f>'[1]C.1 IN_OUT_Trust_total'!C10</f>
        <v>1706.5867151692396</v>
      </c>
      <c r="D16" s="248">
        <f>B16+C16</f>
        <v>4673.5479146772195</v>
      </c>
      <c r="G16" s="6" t="inlineStr">
        <is>
          <t>OUT</t>
        </is>
      </c>
      <c r="H16" s="6" t="inlineStr">
        <is>
          <t>IN</t>
        </is>
      </c>
    </row>
    <row r="17" spans="1:8" ht="14.5" x14ac:dyDescent="0.35">
      <c r="A17" s="30">
        <v>2020</v>
      </c>
      <c r="B17" s="190">
        <f>'[1]C.1 IN_OUT_Trust_total'!C6</f>
        <v>3280.1845558178111</v>
      </c>
      <c r="C17" s="190">
        <f>'[1]C.1 IN_OUT_Trust_total'!C11</f>
        <v>1618.3927462721172</v>
      </c>
      <c r="D17" s="248">
        <f>B17+C17</f>
        <v>4898.5773020899287</v>
      </c>
      <c r="F17" s="33">
        <f>(D17-D16)/D16</f>
        <v>4.8149583896638176E-2</v>
      </c>
      <c r="G17" s="33">
        <f>(C17-C13)/C13</f>
        <v>-9.7707653560348703E-2</v>
      </c>
      <c r="H17" s="467">
        <f>(B17-B13)/B13</f>
        <v>0.17476878987257363</v>
      </c>
    </row>
  </sheetData>
  <pageMargins left="0.7" right="0.7" top="0.75" bottom="0.75" header="0.3" footer="0.3"/>
  <pageSetup paperSize="9" orientation="portrait" r:id="rId1"/>
  <drawing r:id="rId2"/>
</worksheet>
</file>

<file path=xl/worksheets/sheet23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1700-000000000000}">
  <sheetPr codeName="Sheet24">
    <tabColor theme="4" tint="0.59999389629810485"/>
  </sheetPr>
  <dimension ref="A1:S49"/>
  <sheetViews>
    <sheetView topLeftCell="A13" zoomScale="70" zoomScaleNormal="70" workbookViewId="0">
      <selection activeCell="AG30" sqref="AG30"/>
    </sheetView>
  </sheetViews>
  <sheetFormatPr defaultColWidth="9.1796875" defaultRowHeight="14" x14ac:dyDescent="0.3"/>
  <cols>
    <col min="1" max="1" width="20.7265625" style="6" customWidth="1"/>
    <col min="2" max="6" width="9.1796875" style="6"/>
    <col min="7" max="7" width="10.81640625" style="6" bestFit="1" customWidth="1"/>
    <col min="8" max="11" width="9.1796875" style="6"/>
    <col min="12" max="12" width="11.1796875" style="6" customWidth="1"/>
    <col min="13" max="16384" width="9.1796875" style="6"/>
  </cols>
  <sheetData>
    <row r="1" spans="1:19" ht="15.5" x14ac:dyDescent="0.3">
      <c r="A1" s="3" t="inlineStr">
        <is>
          <t>C2: Antibiotic prescribing, by trust type, expressed as DDD per 1000 admissions, England, 2016-2020</t>
        </is>
      </c>
      <c r="B1" s="9"/>
      <c r="C1" s="9"/>
      <c r="D1" s="9"/>
      <c r="E1" s="9"/>
      <c r="F1" s="9"/>
    </row>
    <row r="2" spans="1:19" x14ac:dyDescent="0.3">
      <c r="A2" s="9"/>
      <c r="B2" s="9"/>
      <c r="C2" s="9"/>
      <c r="D2" s="9"/>
      <c r="E2" s="9"/>
      <c r="F2" s="9"/>
    </row>
    <row r="3" spans="1:19" x14ac:dyDescent="0.3">
      <c r="A3" s="9"/>
      <c r="B3" s="9"/>
      <c r="C3" s="9"/>
      <c r="D3" s="9"/>
      <c r="E3" s="9"/>
      <c r="F3" s="9"/>
    </row>
    <row r="4" spans="1:19" x14ac:dyDescent="0.3">
      <c r="A4" s="9"/>
      <c r="B4" s="579" t="inlineStr">
        <is>
          <t xml:space="preserve"> DDD per 1000 admissions</t>
        </is>
      </c>
      <c r="C4" s="579"/>
      <c r="D4" s="579"/>
      <c r="E4" s="579"/>
      <c r="F4" s="579"/>
    </row>
    <row r="5" spans="1:19" x14ac:dyDescent="0.3">
      <c r="A5" s="32" t="inlineStr">
        <is>
          <t>Trust Type</t>
        </is>
      </c>
      <c r="B5" s="5">
        <f>'A.4 Penicillins'!C4</f>
        <v>2016</v>
      </c>
      <c r="C5" s="5">
        <f>'A.4 Penicillins'!D4</f>
        <v>2017</v>
      </c>
      <c r="D5" s="5">
        <f>'A.4 Penicillins'!E4</f>
        <v>2018</v>
      </c>
      <c r="E5" s="5">
        <f>'A.4 Penicillins'!F4</f>
        <v>2019</v>
      </c>
      <c r="F5" s="5">
        <f>'A.4 Penicillins'!G4</f>
        <v>2020</v>
      </c>
      <c r="H5" s="6" t="inlineStr">
        <is>
          <t>1 year change</t>
        </is>
      </c>
      <c r="I5" s="119" t="inlineStr">
        <is>
          <t>% change (5 Years)</t>
        </is>
      </c>
    </row>
    <row r="6" spans="1:19" x14ac:dyDescent="0.3">
      <c r="A6" s="31" t="inlineStr">
        <is>
          <t>Acute Small</t>
        </is>
      </c>
      <c r="B6" s="29">
        <f>'[1]C.2 Trust_type'!B5</f>
        <v>4413.5577981086899</v>
      </c>
      <c r="C6" s="29">
        <f>'[1]C.2 Trust_type'!C5</f>
        <v>4437.0748319246195</v>
      </c>
      <c r="D6" s="29">
        <f>'[1]C.2 Trust_type'!D5</f>
        <v>4404.720252200781</v>
      </c>
      <c r="E6" s="29">
        <f>'[1]C.2 Trust_type'!E5</f>
        <v>4278.5584266116348</v>
      </c>
      <c r="F6" s="29">
        <f>'[1]C.2 Trust_type'!F5</f>
        <v>4735.0589482541072</v>
      </c>
      <c r="G6" s="471">
        <f>SUM(B6:F6)</f>
        <v>22268.970257099831</v>
      </c>
      <c r="H6" s="467">
        <f>(F6-E6)/E6</f>
        <v>0.10669493696828954</v>
      </c>
      <c r="I6" s="33">
        <f>(F6-B6)/B6</f>
        <v>7.2843987742312544E-2</v>
      </c>
      <c r="L6" s="29"/>
    </row>
    <row r="7" spans="1:19" x14ac:dyDescent="0.3">
      <c r="A7" s="30" t="inlineStr">
        <is>
          <t>Acute Medium</t>
        </is>
      </c>
      <c r="B7" s="29">
        <f>'[1]C.2 Trust_type'!B3</f>
        <v>4739.021568281576</v>
      </c>
      <c r="C7" s="29">
        <f>'[1]C.2 Trust_type'!C3</f>
        <v>4849.5333067731226</v>
      </c>
      <c r="D7" s="29">
        <f>'[1]C.2 Trust_type'!D3</f>
        <v>4985.8353629023186</v>
      </c>
      <c r="E7" s="29">
        <f>'[1]C.2 Trust_type'!E3</f>
        <v>4924.98048420751</v>
      </c>
      <c r="F7" s="29">
        <f>'[1]C.2 Trust_type'!F3</f>
        <v>5050.6485460647018</v>
      </c>
      <c r="G7" s="471">
        <f t="shared" ref="G7:G11" si="0">SUM(B7:F7)</f>
        <v>24550.019268229229</v>
      </c>
      <c r="H7" s="467">
        <f t="shared" ref="H7:H11" si="1">(F7-E7)/E7</f>
        <v>2.5516458848955891E-2</v>
      </c>
      <c r="I7" s="33">
        <f t="shared" ref="I7:I11" si="2">(F7-B7)/B7</f>
        <v>6.5757661849200094E-2</v>
      </c>
      <c r="L7" s="29"/>
    </row>
    <row r="8" spans="1:19" x14ac:dyDescent="0.3">
      <c r="A8" s="31" t="inlineStr">
        <is>
          <t>Acute Large</t>
        </is>
      </c>
      <c r="B8" s="29">
        <f>'[1]C.2 Trust_type'!B2</f>
        <v>4383.4017783877753</v>
      </c>
      <c r="C8" s="29">
        <f>'[1]C.2 Trust_type'!C2</f>
        <v>4372.1229468694874</v>
      </c>
      <c r="D8" s="29">
        <f>'[1]C.2 Trust_type'!D2</f>
        <v>4445.549505309933</v>
      </c>
      <c r="E8" s="29">
        <f>'[1]C.2 Trust_type'!E2</f>
        <v>4436.7039605270693</v>
      </c>
      <c r="F8" s="29">
        <f>'[1]C.2 Trust_type'!F2</f>
        <v>4688.1381690244816</v>
      </c>
      <c r="G8" s="471">
        <f t="shared" si="0"/>
        <v>22325.916360118747</v>
      </c>
      <c r="H8" s="467">
        <f t="shared" si="1"/>
        <v>5.6671396319068937E-2</v>
      </c>
      <c r="I8" s="33">
        <f t="shared" si="2"/>
        <v>6.9520524479229698E-2</v>
      </c>
      <c r="L8" s="248"/>
    </row>
    <row r="9" spans="1:19" x14ac:dyDescent="0.3">
      <c r="A9" s="144" t="inlineStr">
        <is>
          <t>Acute Multiservice</t>
        </is>
      </c>
      <c r="B9" s="29">
        <f>'[1]C.2 Trust_type'!B4</f>
        <v>3633.0284590404481</v>
      </c>
      <c r="C9" s="29">
        <f>'[1]C.2 Trust_type'!C4</f>
        <v>3960.8835129451472</v>
      </c>
      <c r="D9" s="29">
        <f>'[1]C.2 Trust_type'!D4</f>
        <v>3847.0634601507918</v>
      </c>
      <c r="E9" s="29">
        <f>'[1]C.2 Trust_type'!E4</f>
        <v>3741.8019179031253</v>
      </c>
      <c r="F9" s="29">
        <f>'[1]C.2 Trust_type'!F4</f>
        <v>4108.3934175396571</v>
      </c>
      <c r="G9" s="471">
        <f t="shared" si="0"/>
        <v>19291.170767579169</v>
      </c>
      <c r="H9" s="467">
        <f t="shared" si="1"/>
        <v>9.7971915050480987E-2</v>
      </c>
      <c r="I9" s="33">
        <f t="shared" si="2"/>
        <v>0.13084537152917375</v>
      </c>
      <c r="L9" s="248"/>
    </row>
    <row r="10" spans="1:19" x14ac:dyDescent="0.3">
      <c r="A10" s="30" t="inlineStr">
        <is>
          <t>Acute Specialist</t>
        </is>
      </c>
      <c r="B10" s="29">
        <f>'[1]C.2 Trust_type'!B6</f>
        <v>4974.6242641038552</v>
      </c>
      <c r="C10" s="29">
        <f>'[1]C.2 Trust_type'!C6</f>
        <v>5225.8766334532629</v>
      </c>
      <c r="D10" s="29">
        <f>'[1]C.2 Trust_type'!D6</f>
        <v>5394.6527107515431</v>
      </c>
      <c r="E10" s="29">
        <f>'[1]C.2 Trust_type'!E6</f>
        <v>5210.2995376856416</v>
      </c>
      <c r="F10" s="29">
        <f>'[1]C.2 Trust_type'!F6</f>
        <v>6524.3537918435777</v>
      </c>
      <c r="G10" s="471">
        <f t="shared" si="0"/>
        <v>27329.806937837879</v>
      </c>
      <c r="H10" s="467">
        <f t="shared" si="1"/>
        <v>0.25220320725392015</v>
      </c>
      <c r="I10" s="33">
        <f t="shared" si="2"/>
        <v>0.31152695067290587</v>
      </c>
      <c r="L10" s="248"/>
    </row>
    <row r="11" spans="1:19" x14ac:dyDescent="0.3">
      <c r="A11" s="30" t="inlineStr">
        <is>
          <t>Acute Teaching</t>
        </is>
      </c>
      <c r="B11" s="29">
        <f>'[1]C.2 Trust_type'!B7</f>
        <v>4691.3846040345197</v>
      </c>
      <c r="C11" s="29">
        <f>'[1]C.2 Trust_type'!C7</f>
        <v>4674.8008410596376</v>
      </c>
      <c r="D11" s="29">
        <f>'[1]C.2 Trust_type'!D7</f>
        <v>4797.2085938612145</v>
      </c>
      <c r="E11" s="29">
        <f>'[1]C.2 Trust_type'!E7</f>
        <v>4803.7048336760799</v>
      </c>
      <c r="F11" s="29">
        <f>'[1]C.2 Trust_type'!F7</f>
        <v>4931.1656864022461</v>
      </c>
      <c r="G11" s="471">
        <f t="shared" si="0"/>
        <v>23898.264559033698</v>
      </c>
      <c r="H11" s="467">
        <f t="shared" si="1"/>
        <v>2.6533864410779293E-2</v>
      </c>
      <c r="I11" s="263">
        <f t="shared" si="2"/>
        <v>5.1110941141239694E-2</v>
      </c>
      <c r="J11" s="31"/>
      <c r="K11" s="31"/>
      <c r="L11" s="248"/>
    </row>
    <row r="12" spans="1:19" x14ac:dyDescent="0.3">
      <c r="A12" s="6" t="inlineStr">
        <is>
          <t>Total</t>
        </is>
      </c>
      <c r="B12" s="248"/>
      <c r="C12" s="248"/>
      <c r="D12" s="248"/>
      <c r="E12" s="248"/>
      <c r="F12" s="248"/>
      <c r="H12" s="29"/>
      <c r="I12" s="29"/>
      <c r="J12" s="29"/>
      <c r="K12" s="29"/>
      <c r="L12" s="248"/>
      <c r="M12" s="29"/>
      <c r="S12" s="559" t="inlineStr">
        <is>
          <t>UKHSA colours</t>
        </is>
      </c>
    </row>
    <row r="14" spans="1:19" x14ac:dyDescent="0.3">
      <c r="A14" s="6" t="inlineStr">
        <is>
          <t>setting_cat</t>
        </is>
      </c>
      <c r="B14" s="6" t="inlineStr">
        <is>
          <t>year</t>
        </is>
      </c>
    </row>
    <row r="15" spans="1:19" x14ac:dyDescent="0.3">
      <c r="A15" s="605" t="inlineStr">
        <is>
          <t>Acute Small</t>
        </is>
      </c>
      <c r="B15" s="6">
        <f>$B$5</f>
        <v>2016</v>
      </c>
      <c r="C15" s="29">
        <f>B6</f>
        <v>4413.5577981086899</v>
      </c>
    </row>
    <row r="16" spans="1:19" x14ac:dyDescent="0.3">
      <c r="A16" s="605"/>
      <c r="B16" s="6">
        <f>$C$5</f>
        <v>2017</v>
      </c>
      <c r="C16" s="29">
        <f>C6</f>
        <v>4437.0748319246195</v>
      </c>
    </row>
    <row r="17" spans="1:3" x14ac:dyDescent="0.3">
      <c r="A17" s="605"/>
      <c r="B17" s="6">
        <f>$D$5</f>
        <v>2018</v>
      </c>
      <c r="C17" s="29">
        <f>D6</f>
        <v>4404.720252200781</v>
      </c>
    </row>
    <row r="18" spans="1:3" x14ac:dyDescent="0.3">
      <c r="A18" s="605"/>
      <c r="B18" s="6">
        <f>$E$5</f>
        <v>2019</v>
      </c>
      <c r="C18" s="29">
        <f>E6</f>
        <v>4278.5584266116348</v>
      </c>
    </row>
    <row r="19" spans="1:3" x14ac:dyDescent="0.3">
      <c r="A19" s="605"/>
      <c r="B19" s="6">
        <f>$F$5</f>
        <v>2020</v>
      </c>
      <c r="C19" s="29">
        <f>F6</f>
        <v>4735.0589482541072</v>
      </c>
    </row>
    <row r="20" spans="1:3" x14ac:dyDescent="0.3">
      <c r="A20" s="605" t="inlineStr">
        <is>
          <t>Acute Medium</t>
        </is>
      </c>
      <c r="B20" s="6">
        <f>$B$5</f>
        <v>2016</v>
      </c>
      <c r="C20" s="29">
        <f>B7</f>
        <v>4739.021568281576</v>
      </c>
    </row>
    <row r="21" spans="1:3" x14ac:dyDescent="0.3">
      <c r="A21" s="605"/>
      <c r="B21" s="6">
        <f>$C$5</f>
        <v>2017</v>
      </c>
      <c r="C21" s="29">
        <f>C7</f>
        <v>4849.5333067731226</v>
      </c>
    </row>
    <row r="22" spans="1:3" x14ac:dyDescent="0.3">
      <c r="A22" s="605"/>
      <c r="B22" s="6">
        <f>$D$5</f>
        <v>2018</v>
      </c>
      <c r="C22" s="29">
        <f>D7</f>
        <v>4985.8353629023186</v>
      </c>
    </row>
    <row r="23" spans="1:3" x14ac:dyDescent="0.3">
      <c r="A23" s="605"/>
      <c r="B23" s="6">
        <f>$E$5</f>
        <v>2019</v>
      </c>
      <c r="C23" s="29">
        <f>E7</f>
        <v>4924.98048420751</v>
      </c>
    </row>
    <row r="24" spans="1:3" x14ac:dyDescent="0.3">
      <c r="A24" s="605"/>
      <c r="B24" s="6">
        <f>$F$5</f>
        <v>2020</v>
      </c>
      <c r="C24" s="29">
        <f>F7</f>
        <v>5050.6485460647018</v>
      </c>
    </row>
    <row r="25" spans="1:3" x14ac:dyDescent="0.3">
      <c r="A25" s="605" t="inlineStr">
        <is>
          <t>Acute Large</t>
        </is>
      </c>
      <c r="B25" s="6">
        <f>$B$5</f>
        <v>2016</v>
      </c>
      <c r="C25" s="29">
        <f>B8</f>
        <v>4383.4017783877753</v>
      </c>
    </row>
    <row r="26" spans="1:3" x14ac:dyDescent="0.3">
      <c r="A26" s="605"/>
      <c r="B26" s="6">
        <f>$C$5</f>
        <v>2017</v>
      </c>
      <c r="C26" s="29">
        <f>C8</f>
        <v>4372.1229468694874</v>
      </c>
    </row>
    <row r="27" spans="1:3" x14ac:dyDescent="0.3">
      <c r="A27" s="605"/>
      <c r="B27" s="6">
        <f>$D$5</f>
        <v>2018</v>
      </c>
      <c r="C27" s="29">
        <f>D8</f>
        <v>4445.549505309933</v>
      </c>
    </row>
    <row r="28" spans="1:3" x14ac:dyDescent="0.3">
      <c r="A28" s="605"/>
      <c r="B28" s="6">
        <f>$E$5</f>
        <v>2019</v>
      </c>
      <c r="C28" s="29">
        <f>E8</f>
        <v>4436.7039605270693</v>
      </c>
    </row>
    <row r="29" spans="1:3" x14ac:dyDescent="0.3">
      <c r="A29" s="605"/>
      <c r="B29" s="6">
        <f>$F$5</f>
        <v>2020</v>
      </c>
      <c r="C29" s="29">
        <f>F8</f>
        <v>4688.1381690244816</v>
      </c>
    </row>
    <row r="30" spans="1:3" ht="14.5" x14ac:dyDescent="0.35">
      <c r="A30" s="605" t="inlineStr">
        <is>
          <t>Acute Multiservice</t>
        </is>
      </c>
      <c r="B30" s="6">
        <f>$B$5</f>
        <v>2016</v>
      </c>
      <c r="C30" s="190">
        <f>B9</f>
        <v>3633.0284590404481</v>
      </c>
    </row>
    <row r="31" spans="1:3" ht="14.5" x14ac:dyDescent="0.35">
      <c r="A31" s="605"/>
      <c r="B31" s="6">
        <f>$C$5</f>
        <v>2017</v>
      </c>
      <c r="C31" s="190">
        <f>C9</f>
        <v>3960.8835129451472</v>
      </c>
    </row>
    <row r="32" spans="1:3" ht="14.5" x14ac:dyDescent="0.35">
      <c r="A32" s="605"/>
      <c r="B32" s="6">
        <f>$D$5</f>
        <v>2018</v>
      </c>
      <c r="C32" s="190">
        <f>D9</f>
        <v>3847.0634601507918</v>
      </c>
    </row>
    <row r="33" spans="1:3" ht="14.5" x14ac:dyDescent="0.35">
      <c r="A33" s="605"/>
      <c r="B33" s="6">
        <f>$E$5</f>
        <v>2019</v>
      </c>
      <c r="C33" s="190">
        <f>E9</f>
        <v>3741.8019179031253</v>
      </c>
    </row>
    <row r="34" spans="1:3" ht="14.5" x14ac:dyDescent="0.35">
      <c r="A34" s="605"/>
      <c r="B34" s="6">
        <f>$F$5</f>
        <v>2020</v>
      </c>
      <c r="C34" s="190">
        <f>F9</f>
        <v>4108.3934175396571</v>
      </c>
    </row>
    <row r="35" spans="1:3" x14ac:dyDescent="0.3">
      <c r="A35" s="605" t="inlineStr">
        <is>
          <t>Acute Specialist</t>
        </is>
      </c>
      <c r="B35" s="6">
        <f>$B$5</f>
        <v>2016</v>
      </c>
      <c r="C35" s="29">
        <f>B10</f>
        <v>4974.6242641038552</v>
      </c>
    </row>
    <row r="36" spans="1:3" x14ac:dyDescent="0.3">
      <c r="A36" s="605"/>
      <c r="B36" s="6">
        <f>$C$5</f>
        <v>2017</v>
      </c>
      <c r="C36" s="29">
        <f>C10</f>
        <v>5225.8766334532629</v>
      </c>
    </row>
    <row r="37" spans="1:3" x14ac:dyDescent="0.3">
      <c r="A37" s="605"/>
      <c r="B37" s="6">
        <f>$D$5</f>
        <v>2018</v>
      </c>
      <c r="C37" s="29">
        <f>D10</f>
        <v>5394.6527107515431</v>
      </c>
    </row>
    <row r="38" spans="1:3" x14ac:dyDescent="0.3">
      <c r="A38" s="605"/>
      <c r="B38" s="6">
        <f>$E$5</f>
        <v>2019</v>
      </c>
      <c r="C38" s="29">
        <f>E10</f>
        <v>5210.2995376856416</v>
      </c>
    </row>
    <row r="39" spans="1:3" x14ac:dyDescent="0.3">
      <c r="A39" s="605"/>
      <c r="B39" s="6">
        <f>$F$5</f>
        <v>2020</v>
      </c>
      <c r="C39" s="29">
        <f>F10</f>
        <v>6524.3537918435777</v>
      </c>
    </row>
    <row r="40" spans="1:3" x14ac:dyDescent="0.3">
      <c r="A40" s="605" t="inlineStr">
        <is>
          <t>Acute Teaching</t>
        </is>
      </c>
      <c r="B40" s="6">
        <f>$B$5</f>
        <v>2016</v>
      </c>
      <c r="C40" s="29">
        <f>B11</f>
        <v>4691.3846040345197</v>
      </c>
    </row>
    <row r="41" spans="1:3" x14ac:dyDescent="0.3">
      <c r="A41" s="605"/>
      <c r="B41" s="6">
        <f>$C$5</f>
        <v>2017</v>
      </c>
      <c r="C41" s="29">
        <f>C11</f>
        <v>4674.8008410596376</v>
      </c>
    </row>
    <row r="42" spans="1:3" x14ac:dyDescent="0.3">
      <c r="A42" s="605"/>
      <c r="B42" s="6">
        <f>$D$5</f>
        <v>2018</v>
      </c>
      <c r="C42" s="29">
        <f>D11</f>
        <v>4797.2085938612145</v>
      </c>
    </row>
    <row r="43" spans="1:3" x14ac:dyDescent="0.3">
      <c r="A43" s="605"/>
      <c r="B43" s="6">
        <f>$E$5</f>
        <v>2019</v>
      </c>
      <c r="C43" s="29">
        <f>E11</f>
        <v>4803.7048336760799</v>
      </c>
    </row>
    <row r="44" spans="1:3" x14ac:dyDescent="0.3">
      <c r="A44" s="605"/>
      <c r="B44" s="6">
        <f>$F$5</f>
        <v>2020</v>
      </c>
      <c r="C44" s="29">
        <f>F11</f>
        <v>4931.1656864022461</v>
      </c>
    </row>
    <row r="45" spans="1:3" ht="15" customHeight="1" x14ac:dyDescent="0.3">
      <c r="A45" s="605" t="inlineStr">
        <is>
          <t>Total</t>
        </is>
      </c>
      <c r="B45" s="6">
        <f>$B$5</f>
        <v>2016</v>
      </c>
      <c r="C45" s="29">
        <f>'C.1 Trust_total'!D5</f>
        <v>4585.8415181330738</v>
      </c>
    </row>
    <row r="46" spans="1:3" x14ac:dyDescent="0.3">
      <c r="A46" s="605"/>
      <c r="B46" s="6">
        <f>$C$5</f>
        <v>2017</v>
      </c>
      <c r="C46" s="29">
        <f>'C.1 Trust_total'!D6</f>
        <v>4615.0935027311707</v>
      </c>
    </row>
    <row r="47" spans="1:3" x14ac:dyDescent="0.3">
      <c r="A47" s="605"/>
      <c r="B47" s="6">
        <f>$D$5</f>
        <v>2018</v>
      </c>
      <c r="C47" s="29">
        <f>'C.1 Trust_total'!D7</f>
        <v>4707.8655825893275</v>
      </c>
    </row>
    <row r="48" spans="1:3" x14ac:dyDescent="0.3">
      <c r="A48" s="605"/>
      <c r="B48" s="6">
        <f>$E$5</f>
        <v>2019</v>
      </c>
      <c r="C48" s="29">
        <f>'C.1 Trust_total'!D8</f>
        <v>4673.5479146772204</v>
      </c>
    </row>
    <row r="49" spans="1:3" x14ac:dyDescent="0.3">
      <c r="A49" s="605"/>
      <c r="B49" s="6">
        <f>$F$5</f>
        <v>2020</v>
      </c>
      <c r="C49" s="29">
        <f>'C.1 Trust_total'!D9</f>
        <v>4898.5773020899287</v>
      </c>
    </row>
  </sheetData>
  <mergeCells count="8">
    <mergeCell ref="A45:A49"/>
    <mergeCell ref="A40:A44"/>
    <mergeCell ref="B4:F4"/>
    <mergeCell ref="A15:A19"/>
    <mergeCell ref="A20:A24"/>
    <mergeCell ref="A25:A29"/>
    <mergeCell ref="A30:A34"/>
    <mergeCell ref="A35:A39"/>
  </mergeCells>
  <pageMargins left="0.7" right="0.7" top="0.75" bottom="0.75" header="0.3" footer="0.3"/>
  <pageSetup paperSize="9" orientation="portrait" r:id="rId1"/>
  <drawing r:id="rId2"/>
  <extLst>
    <ext xmlns:x14="http://schemas.microsoft.com/office/spreadsheetml/2009/9/main" uri="{05C60535-1F16-4fd2-B633-F4F36F0B64E0}">
      <x14:sparklineGroups xmlns:xm="http://schemas.microsoft.com/office/excel/2006/main">
        <x14:sparklineGroup manualMax="0" manualMin="0" displayEmptyCellsAs="gap" xr2:uid="{00000000-0003-0000-1700-000002000000}">
          <x14:colorSeries theme="4" tint="-0.499984740745262"/>
          <x14:colorNegative theme="5"/>
          <x14:colorAxis rgb="FF000000"/>
          <x14:colorMarkers theme="4" tint="-0.499984740745262"/>
          <x14:colorFirst theme="4" tint="0.39997558519241921"/>
          <x14:colorLast theme="4" tint="0.39997558519241921"/>
          <x14:colorHigh theme="4"/>
          <x14:colorLow theme="4"/>
          <x14:sparklines>
            <x14:sparkline>
              <xm:f>'C.2 Trust_type'!E6:F6</xm:f>
              <xm:sqref>H6</xm:sqref>
            </x14:sparkline>
            <x14:sparkline>
              <xm:f>'C.2 Trust_type'!E7:F7</xm:f>
              <xm:sqref>H7</xm:sqref>
            </x14:sparkline>
            <x14:sparkline>
              <xm:f>'C.2 Trust_type'!E8:F8</xm:f>
              <xm:sqref>H8</xm:sqref>
            </x14:sparkline>
            <x14:sparkline>
              <xm:f>'C.2 Trust_type'!E9:F9</xm:f>
              <xm:sqref>H9</xm:sqref>
            </x14:sparkline>
            <x14:sparkline>
              <xm:f>'C.2 Trust_type'!E10:F10</xm:f>
              <xm:sqref>H10</xm:sqref>
            </x14:sparkline>
            <x14:sparkline>
              <xm:f>'C.2 Trust_type'!E11:F11</xm:f>
              <xm:sqref>H11</xm:sqref>
            </x14:sparkline>
          </x14:sparklines>
        </x14:sparklineGroup>
      </x14:sparklineGroups>
    </ext>
  </extLst>
</worksheet>
</file>

<file path=xl/worksheets/sheet24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1800-000000000000}">
  <sheetPr codeName="Sheet25">
    <tabColor theme="4" tint="0.59999389629810485"/>
  </sheetPr>
  <dimension ref="A1:M93"/>
  <sheetViews>
    <sheetView topLeftCell="A87" workbookViewId="0">
      <selection activeCell="H93" sqref="A81:H93"/>
    </sheetView>
  </sheetViews>
  <sheetFormatPr defaultColWidth="9.1796875" defaultRowHeight="14" x14ac:dyDescent="0.3"/>
  <cols>
    <col min="1" max="1" width="27.7265625" style="6" customWidth="1"/>
    <col min="2" max="2" width="11" style="6" bestFit="1" customWidth="1"/>
    <col min="3" max="3" width="9.54296875" style="6" bestFit="1" customWidth="1"/>
    <col min="4" max="4" width="10.7265625" style="6" bestFit="1" customWidth="1"/>
    <col min="5" max="6" width="9.54296875" style="6" bestFit="1" customWidth="1"/>
    <col min="7" max="7" width="15.1796875" style="6" customWidth="1"/>
    <col min="8" max="16384" width="9.1796875" style="6"/>
  </cols>
  <sheetData>
    <row r="1" spans="1:11" ht="15.5" x14ac:dyDescent="0.3">
      <c r="A1" s="3" t="inlineStr">
        <is>
          <t>C.: Antibiotic consumption in trusts, by antibiotic group, expressed as DDD per 1000 admissions, England, 2016-2020</t>
        </is>
      </c>
      <c r="B1" s="9"/>
      <c r="C1" s="9"/>
      <c r="D1" s="9"/>
      <c r="E1" s="9"/>
      <c r="F1" s="9"/>
    </row>
    <row r="2" spans="1:11" x14ac:dyDescent="0.3">
      <c r="A2" s="9"/>
      <c r="B2" s="9"/>
      <c r="C2" s="9"/>
      <c r="D2" s="9"/>
      <c r="E2" s="9"/>
      <c r="F2" s="9"/>
    </row>
    <row r="3" spans="1:11" x14ac:dyDescent="0.3">
      <c r="A3" s="9"/>
      <c r="B3" s="9"/>
      <c r="C3" s="9"/>
      <c r="D3" s="9"/>
      <c r="E3" s="9"/>
      <c r="F3" s="9"/>
    </row>
    <row r="4" spans="1:11" x14ac:dyDescent="0.3">
      <c r="A4" s="9"/>
      <c r="B4" s="579" t="inlineStr">
        <is>
          <t xml:space="preserve"> DDD per 1000 admissions</t>
        </is>
      </c>
      <c r="C4" s="579"/>
      <c r="D4" s="579"/>
      <c r="E4" s="579"/>
      <c r="F4" s="579"/>
    </row>
    <row r="5" spans="1:11" x14ac:dyDescent="0.3">
      <c r="A5" s="24" t="inlineStr">
        <is>
          <t>Key Antibiotic Group</t>
        </is>
      </c>
      <c r="B5" s="5">
        <f>'C.2 Trust_type'!B5</f>
        <v>2016</v>
      </c>
      <c r="C5" s="5">
        <f>'C.2 Trust_type'!C5</f>
        <v>2017</v>
      </c>
      <c r="D5" s="5">
        <f>'C.2 Trust_type'!D5</f>
        <v>2018</v>
      </c>
      <c r="E5" s="5">
        <f>'C.2 Trust_type'!E5</f>
        <v>2019</v>
      </c>
      <c r="F5" s="5">
        <f>'C.2 Trust_type'!F5</f>
        <v>2020</v>
      </c>
      <c r="H5" s="119" t="inlineStr">
        <is>
          <t>% change (5 Years)</t>
        </is>
      </c>
      <c r="I5" s="119" t="inlineStr">
        <is>
          <t>% change (1 Year)</t>
        </is>
      </c>
    </row>
    <row r="6" spans="1:11" ht="14.5" x14ac:dyDescent="0.35">
      <c r="A6" s="39" t="inlineStr">
        <is>
          <t>Penicillins (excluding inhibitors)</t>
        </is>
      </c>
      <c r="B6" s="308">
        <f>'[1]C.3 Trust_group'!B2</f>
        <v>1149.0506448553911</v>
      </c>
      <c r="C6" s="308">
        <f>'[1]C.3 Trust_group'!C2</f>
        <v>1139.5226880940063</v>
      </c>
      <c r="D6" s="308">
        <f>'[1]C.3 Trust_group'!D2</f>
        <v>1135.1975083129723</v>
      </c>
      <c r="E6" s="308">
        <f>'[1]C.3 Trust_group'!E2</f>
        <v>1108.862459771799</v>
      </c>
      <c r="F6" s="308">
        <f>'[1]C.3 Trust_group'!F2</f>
        <v>1083.1557899549794</v>
      </c>
      <c r="H6" s="33">
        <f>(F6-B6)/B6</f>
        <v>-5.7347215456029464E-2</v>
      </c>
      <c r="I6" s="33">
        <f t="shared" ref="I6:I19" si="0">(F6-E6)/E6</f>
        <v>-2.3182920109054806E-2</v>
      </c>
    </row>
    <row r="7" spans="1:11" ht="14.5" x14ac:dyDescent="0.35">
      <c r="A7" s="30" t="inlineStr">
        <is>
          <t>Penicillins (inhibitor combinations only)</t>
        </is>
      </c>
      <c r="B7" s="308">
        <f>'[1]C.3 Trust_group'!B3</f>
        <v>810.85304412956793</v>
      </c>
      <c r="C7" s="308">
        <f>'[1]C.3 Trust_group'!C3</f>
        <v>787.35724795494571</v>
      </c>
      <c r="D7" s="308">
        <f>'[1]C.3 Trust_group'!D3</f>
        <v>829.66341786226258</v>
      </c>
      <c r="E7" s="308">
        <f>'[1]C.3 Trust_group'!E3</f>
        <v>829.94674369086897</v>
      </c>
      <c r="F7" s="308">
        <f>'[1]C.3 Trust_group'!F3</f>
        <v>907.94288475175017</v>
      </c>
      <c r="G7" s="33"/>
      <c r="H7" s="33">
        <f t="shared" ref="H7:H19" si="1">(F7-B7)/B7</f>
        <v>0.11973789988838969</v>
      </c>
      <c r="I7" s="33">
        <f t="shared" si="0"/>
        <v>9.39772842701007E-2</v>
      </c>
    </row>
    <row r="8" spans="1:11" ht="14.5" x14ac:dyDescent="0.35">
      <c r="A8" s="30" t="inlineStr">
        <is>
          <t>First and second-generations cephalosporins</t>
        </is>
      </c>
      <c r="B8" s="308">
        <f>'[1]C.3 Trust_group'!B4</f>
        <v>90.775685917760711</v>
      </c>
      <c r="C8" s="308">
        <f>'[1]C.3 Trust_group'!C4</f>
        <v>97.108009309160479</v>
      </c>
      <c r="D8" s="308">
        <f>'[1]C.3 Trust_group'!D4</f>
        <v>96.794308216320132</v>
      </c>
      <c r="E8" s="308">
        <f>'[1]C.3 Trust_group'!E4</f>
        <v>93.577012934212689</v>
      </c>
      <c r="F8" s="308">
        <f>'[1]C.3 Trust_group'!F4</f>
        <v>102.59450668526063</v>
      </c>
      <c r="H8" s="33">
        <f t="shared" si="1"/>
        <v>0.13019808826569829</v>
      </c>
      <c r="I8" s="33">
        <f t="shared" si="0"/>
        <v>9.6364411176359008E-2</v>
      </c>
    </row>
    <row r="9" spans="1:11" ht="14.5" x14ac:dyDescent="0.35">
      <c r="A9" s="30" t="inlineStr">
        <is>
          <t>Third, fourth and fifth-generations cephalosporins</t>
        </is>
      </c>
      <c r="B9" s="308">
        <f>'[1]C.3 Trust_group'!B5</f>
        <v>79.279475487808668</v>
      </c>
      <c r="C9" s="308">
        <f>'[1]C.3 Trust_group'!C5</f>
        <v>93.60238263438805</v>
      </c>
      <c r="D9" s="308">
        <f>'[1]C.3 Trust_group'!D5</f>
        <v>98.842171301625058</v>
      </c>
      <c r="E9" s="308">
        <f>'[1]C.3 Trust_group'!E5</f>
        <v>95.861641504993713</v>
      </c>
      <c r="F9" s="308">
        <f>'[1]C.3 Trust_group'!F5</f>
        <v>110.35460483182578</v>
      </c>
      <c r="H9" s="33">
        <f t="shared" si="1"/>
        <v>0.39196941141210934</v>
      </c>
      <c r="I9" s="33">
        <f t="shared" si="0"/>
        <v>0.15118626281897216</v>
      </c>
      <c r="K9" s="233"/>
    </row>
    <row r="10" spans="1:11" ht="14.5" x14ac:dyDescent="0.35">
      <c r="A10" s="30" t="inlineStr">
        <is>
          <t>Carabapenems</t>
        </is>
      </c>
      <c r="B10" s="308">
        <f>'[1]C.3 Trust_group'!B6</f>
        <v>72.164947484949153</v>
      </c>
      <c r="C10" s="308">
        <f>'[1]C.3 Trust_group'!C6</f>
        <v>71.816469027849962</v>
      </c>
      <c r="D10" s="308">
        <f>'[1]C.3 Trust_group'!D6</f>
        <v>65.853900710237212</v>
      </c>
      <c r="E10" s="308">
        <f>'[1]C.3 Trust_group'!E6</f>
        <v>63.69130369751565</v>
      </c>
      <c r="F10" s="308">
        <f>'[1]C.3 Trust_group'!F6</f>
        <v>71.544212739645445</v>
      </c>
      <c r="H10" s="33">
        <f>(F10-B10)/B10</f>
        <v>-8.6016101575237588E-3</v>
      </c>
      <c r="I10" s="33">
        <f t="shared" si="0"/>
        <v>0.12329640918366233</v>
      </c>
      <c r="K10" s="233"/>
    </row>
    <row r="11" spans="1:11" ht="14.5" x14ac:dyDescent="0.35">
      <c r="A11" s="30" t="inlineStr">
        <is>
          <t>Tetracyclines</t>
        </is>
      </c>
      <c r="B11" s="308">
        <f>'[1]C.3 Trust_group'!B7</f>
        <v>544.55650502785647</v>
      </c>
      <c r="C11" s="308">
        <f>'[1]C.3 Trust_group'!C7</f>
        <v>571.79290393637348</v>
      </c>
      <c r="D11" s="308">
        <f>'[1]C.3 Trust_group'!D7</f>
        <v>619.25256251183237</v>
      </c>
      <c r="E11" s="308">
        <f>'[1]C.3 Trust_group'!E7</f>
        <v>703.45449047048169</v>
      </c>
      <c r="F11" s="308">
        <f>'[1]C.3 Trust_group'!F7</f>
        <v>718.08277830217048</v>
      </c>
      <c r="H11" s="33">
        <f t="shared" si="1"/>
        <v>0.31865613884354826</v>
      </c>
      <c r="I11" s="33">
        <f t="shared" si="0"/>
        <v>2.0794931342189828E-2</v>
      </c>
    </row>
    <row r="12" spans="1:11" ht="14.5" x14ac:dyDescent="0.35">
      <c r="A12" s="30" t="inlineStr">
        <is>
          <t>Macrolides, Lincosamides and Streptogramins</t>
        </is>
      </c>
      <c r="B12" s="308">
        <f>'[1]C.3 Trust_group'!B8</f>
        <v>674.38117548860555</v>
      </c>
      <c r="C12" s="308">
        <f>'[1]C.3 Trust_group'!C8</f>
        <v>658.06330238437295</v>
      </c>
      <c r="D12" s="308">
        <f>'[1]C.3 Trust_group'!D8</f>
        <v>630.76976078070493</v>
      </c>
      <c r="E12" s="308">
        <f>'[1]C.3 Trust_group'!E8</f>
        <v>573.67361287678523</v>
      </c>
      <c r="F12" s="308">
        <f>'[1]C.3 Trust_group'!F8</f>
        <v>576.23821957282507</v>
      </c>
      <c r="H12" s="33">
        <f t="shared" si="1"/>
        <v>-0.14553039064987766</v>
      </c>
      <c r="I12" s="33">
        <f t="shared" si="0"/>
        <v>4.4704979250817954E-3</v>
      </c>
      <c r="J12" s="233"/>
    </row>
    <row r="13" spans="1:11" ht="14.5" x14ac:dyDescent="0.35">
      <c r="A13" s="30" t="inlineStr">
        <is>
          <t>Sulfonamides and Trimethoprim</t>
        </is>
      </c>
      <c r="B13" s="308">
        <f>'[1]C.3 Trust_group'!B9</f>
        <v>273.48224863583528</v>
      </c>
      <c r="C13" s="308">
        <f>'[1]C.3 Trust_group'!C9</f>
        <v>251.8674396334718</v>
      </c>
      <c r="D13" s="308">
        <f>'[1]C.3 Trust_group'!D9</f>
        <v>245.36833737846064</v>
      </c>
      <c r="E13" s="308">
        <f>'[1]C.3 Trust_group'!E9</f>
        <v>241.86103662667665</v>
      </c>
      <c r="F13" s="308">
        <f>'[1]C.3 Trust_group'!F9</f>
        <v>289.31685674777691</v>
      </c>
      <c r="H13" s="33">
        <f t="shared" si="1"/>
        <v>5.789994850096012E-2</v>
      </c>
      <c r="I13" s="33">
        <f t="shared" si="0"/>
        <v>0.1962111003201828</v>
      </c>
    </row>
    <row r="14" spans="1:11" ht="14.5" x14ac:dyDescent="0.35">
      <c r="A14" s="30" t="inlineStr">
        <is>
          <t>Quinolone</t>
        </is>
      </c>
      <c r="B14" s="308">
        <f>'[1]C.3 Trust_group'!B10</f>
        <v>279.43760652268247</v>
      </c>
      <c r="C14" s="308">
        <f>'[1]C.3 Trust_group'!C10</f>
        <v>291.4654002560801</v>
      </c>
      <c r="D14" s="308">
        <f>'[1]C.3 Trust_group'!D10</f>
        <v>315.69623903966567</v>
      </c>
      <c r="E14" s="308">
        <f>'[1]C.3 Trust_group'!E10</f>
        <v>294.01381758754042</v>
      </c>
      <c r="F14" s="308">
        <f>'[1]C.3 Trust_group'!F10</f>
        <v>316.33826227416466</v>
      </c>
      <c r="H14" s="33">
        <f t="shared" si="1"/>
        <v>0.13205329164772564</v>
      </c>
      <c r="I14" s="33">
        <f t="shared" si="0"/>
        <v>7.5929916729091523E-2</v>
      </c>
    </row>
    <row r="15" spans="1:11" ht="14.5" x14ac:dyDescent="0.35">
      <c r="A15" s="30" t="inlineStr">
        <is>
          <t>Anti-Clostridioides difficile agents</t>
        </is>
      </c>
      <c r="B15" s="308">
        <f>'[1]C.3 Trust_group'!B11</f>
        <v>3.8147510824892379</v>
      </c>
      <c r="C15" s="308">
        <f>'[1]C.3 Trust_group'!C11</f>
        <v>3.9582447591528762</v>
      </c>
      <c r="D15" s="308">
        <f>'[1]C.3 Trust_group'!D11</f>
        <v>4.1259112602783716</v>
      </c>
      <c r="E15" s="308">
        <f>'[1]C.3 Trust_group'!E11</f>
        <v>4.3718583695663256</v>
      </c>
      <c r="F15" s="308">
        <f>'[1]C.3 Trust_group'!F11</f>
        <v>5.4165853613048967</v>
      </c>
      <c r="H15" s="33">
        <f t="shared" si="1"/>
        <v>0.41990532125897306</v>
      </c>
      <c r="I15" s="33">
        <f t="shared" si="0"/>
        <v>0.23896633958025604</v>
      </c>
    </row>
    <row r="16" spans="1:11" ht="14.5" x14ac:dyDescent="0.35">
      <c r="A16" s="30" t="inlineStr">
        <is>
          <t>Oral Metronidazole</t>
        </is>
      </c>
      <c r="B16" s="308">
        <f>'[1]C.3 Trust_group'!B12</f>
        <v>125.09805087036511</v>
      </c>
      <c r="C16" s="308">
        <f>'[1]C.3 Trust_group'!C12</f>
        <v>122.53314599033183</v>
      </c>
      <c r="D16" s="308">
        <f>'[1]C.3 Trust_group'!D12</f>
        <v>117.08167280243651</v>
      </c>
      <c r="E16" s="308">
        <f>'[1]C.3 Trust_group'!E12</f>
        <v>113.7958785333667</v>
      </c>
      <c r="F16" s="308">
        <f>'[1]C.3 Trust_group'!F12</f>
        <v>115.66576584802533</v>
      </c>
      <c r="H16" s="33">
        <f t="shared" si="1"/>
        <v>-7.5399136570993758E-2</v>
      </c>
      <c r="I16" s="33">
        <f t="shared" si="0"/>
        <v>1.6431942340603724E-2</v>
      </c>
    </row>
    <row r="17" spans="1:13" ht="14.5" x14ac:dyDescent="0.35">
      <c r="A17" s="30" t="inlineStr">
        <is>
          <t>Other antibacterials</t>
        </is>
      </c>
      <c r="B17" s="308">
        <f>'[1]C.3 Trust_group'!B13</f>
        <v>330.10566387006475</v>
      </c>
      <c r="C17" s="308">
        <f>'[1]C.3 Trust_group'!C13</f>
        <v>361.49442059341527</v>
      </c>
      <c r="D17" s="308">
        <f>'[1]C.3 Trust_group'!D13</f>
        <v>381.5480815395822</v>
      </c>
      <c r="E17" s="308">
        <f>'[1]C.3 Trust_group'!E13</f>
        <v>387.19232872194516</v>
      </c>
      <c r="F17" s="308">
        <f>'[1]C.3 Trust_group'!F13</f>
        <v>425.82118360062674</v>
      </c>
      <c r="H17" s="33">
        <f t="shared" si="1"/>
        <v>0.28995418802701084</v>
      </c>
      <c r="I17" s="33">
        <f t="shared" si="0"/>
        <v>9.9766581136017704E-2</v>
      </c>
    </row>
    <row r="18" spans="1:13" ht="14.5" x14ac:dyDescent="0.35">
      <c r="A18" s="30" t="inlineStr">
        <is>
          <t>Aminoglycosides</t>
        </is>
      </c>
      <c r="B18" s="308">
        <f>'[1]C.3 Trust_group'!B14</f>
        <v>143.15979516874404</v>
      </c>
      <c r="C18" s="308">
        <f>'[1]C.3 Trust_group'!C14</f>
        <v>152.78417085172578</v>
      </c>
      <c r="D18" s="308">
        <f>'[1]C.3 Trust_group'!D14</f>
        <v>155.49598694266206</v>
      </c>
      <c r="E18" s="308">
        <f>'[1]C.3 Trust_group'!E14</f>
        <v>151.18917018140201</v>
      </c>
      <c r="F18" s="308">
        <f>'[1]C.3 Trust_group'!F14</f>
        <v>161.4946671439715</v>
      </c>
      <c r="H18" s="33">
        <f t="shared" si="1"/>
        <v>0.12807277318059823</v>
      </c>
      <c r="I18" s="33">
        <f t="shared" si="0"/>
        <v>6.8162930917635173E-2</v>
      </c>
    </row>
    <row r="19" spans="1:13" ht="14.5" x14ac:dyDescent="0.35">
      <c r="A19" s="241" t="inlineStr">
        <is>
          <t>Amphenicols</t>
        </is>
      </c>
      <c r="B19" s="308">
        <f>'[1]C.3 Trust_group'!B15</f>
        <v>2.3664113004633691</v>
      </c>
      <c r="C19" s="308">
        <f>'[1]C.3 Trust_group'!C15</f>
        <v>2.2851844688357232</v>
      </c>
      <c r="D19" s="308">
        <f>'[1]C.3 Trust_group'!D15</f>
        <v>1.3551242365501821</v>
      </c>
      <c r="E19" s="308">
        <f>'[1]C.3 Trust_group'!E15</f>
        <v>1.2385391393063401</v>
      </c>
      <c r="F19" s="308">
        <f>'[1]C.3 Trust_group'!F15</f>
        <v>1.1846223116008332</v>
      </c>
      <c r="H19" s="33">
        <f t="shared" si="1"/>
        <v>-0.49940134609360964</v>
      </c>
      <c r="I19" s="467">
        <f t="shared" si="0"/>
        <v>-4.3532599006684353E-2</v>
      </c>
      <c r="K19" s="233"/>
    </row>
    <row r="20" spans="1:13" ht="14.5" x14ac:dyDescent="0.35">
      <c r="A20" s="30"/>
      <c r="B20" s="308">
        <f>'[1]C.3 Trust_group'!B16</f>
        <v>7.3155122904900054</v>
      </c>
      <c r="C20" s="308">
        <f>'[1]C.3 Trust_group'!C16</f>
        <v>9.4424928370608541</v>
      </c>
      <c r="D20" s="308">
        <f>'[1]C.3 Trust_group'!D16</f>
        <v>10.820599693737677</v>
      </c>
      <c r="E20" s="308">
        <f>'[1]C.3 Trust_group'!E16</f>
        <v>10.818020570759472</v>
      </c>
      <c r="F20" s="308">
        <f>'[1]C.3 Trust_group'!F16</f>
        <v>13.426361964000534</v>
      </c>
      <c r="I20" s="467">
        <f>(F20-E20)/E20</f>
        <v>0.24111078142070358</v>
      </c>
    </row>
    <row r="21" spans="1:13" x14ac:dyDescent="0.3">
      <c r="A21" s="42"/>
    </row>
    <row r="23" spans="1:13" x14ac:dyDescent="0.3">
      <c r="M23" s="233"/>
    </row>
    <row r="25" spans="1:13" x14ac:dyDescent="0.3">
      <c r="D25" s="248"/>
    </row>
    <row r="26" spans="1:13" x14ac:dyDescent="0.3">
      <c r="D26" s="248"/>
      <c r="M26" s="233"/>
    </row>
    <row r="27" spans="1:13" x14ac:dyDescent="0.3">
      <c r="D27" s="248"/>
    </row>
    <row r="28" spans="1:13" x14ac:dyDescent="0.3">
      <c r="C28" s="233"/>
      <c r="D28" s="248"/>
    </row>
    <row r="29" spans="1:13" x14ac:dyDescent="0.3">
      <c r="D29" s="248"/>
    </row>
    <row r="30" spans="1:13" x14ac:dyDescent="0.3">
      <c r="D30" s="248"/>
    </row>
    <row r="31" spans="1:13" x14ac:dyDescent="0.3">
      <c r="C31" s="233"/>
      <c r="D31" s="248"/>
    </row>
    <row r="32" spans="1:13" x14ac:dyDescent="0.3">
      <c r="D32" s="248"/>
    </row>
    <row r="33" spans="4:13" x14ac:dyDescent="0.3">
      <c r="D33" s="248"/>
    </row>
    <row r="34" spans="4:13" x14ac:dyDescent="0.3">
      <c r="D34" s="248"/>
    </row>
    <row r="46" spans="4:13" x14ac:dyDescent="0.3">
      <c r="L46" s="238"/>
      <c r="M46" s="238"/>
    </row>
    <row r="47" spans="4:13" x14ac:dyDescent="0.3">
      <c r="L47" s="238"/>
      <c r="M47" s="238"/>
    </row>
    <row r="48" spans="4:13" x14ac:dyDescent="0.3">
      <c r="L48" s="238"/>
      <c r="M48" s="238"/>
    </row>
    <row r="49" spans="1:13" x14ac:dyDescent="0.3">
      <c r="B49" s="119"/>
      <c r="L49" s="238"/>
      <c r="M49" s="238"/>
    </row>
    <row r="50" spans="1:13" x14ac:dyDescent="0.3">
      <c r="A50" s="238"/>
      <c r="B50" s="238"/>
      <c r="C50" s="238"/>
      <c r="D50" s="249"/>
      <c r="E50" s="238"/>
      <c r="F50" s="238"/>
      <c r="G50" s="238"/>
      <c r="H50" s="238"/>
      <c r="I50" s="249"/>
      <c r="J50" s="238"/>
      <c r="K50" s="249"/>
      <c r="L50" s="238"/>
      <c r="M50" s="238"/>
    </row>
    <row r="51" spans="1:13" x14ac:dyDescent="0.3">
      <c r="A51" s="238"/>
      <c r="B51" s="238"/>
      <c r="C51" s="238"/>
      <c r="D51" s="249" t="inlineStr">
        <is>
          <t>year</t>
        </is>
      </c>
      <c r="E51" s="238" t="inlineStr">
        <is>
          <t>atccode</t>
        </is>
      </c>
      <c r="F51" s="238" t="inlineStr">
        <is>
          <t>total_ddd_adm_2020</t>
        </is>
      </c>
      <c r="G51" s="238"/>
      <c r="H51" s="249"/>
      <c r="I51" s="238"/>
      <c r="J51" s="249"/>
      <c r="K51" s="238"/>
      <c r="L51" s="238"/>
    </row>
    <row r="52" spans="1:13" x14ac:dyDescent="0.3">
      <c r="A52" s="238"/>
      <c r="B52" s="238"/>
      <c r="C52" s="238"/>
      <c r="D52" s="313">
        <v>2015</v>
      </c>
      <c r="E52" s="238" t="inlineStr">
        <is>
          <t>J01XE01</t>
        </is>
      </c>
      <c r="F52" s="238">
        <v>90.750479999999996</v>
      </c>
      <c r="G52" s="238"/>
      <c r="H52" s="249"/>
      <c r="I52" s="238"/>
      <c r="J52" s="249"/>
      <c r="K52" s="238"/>
      <c r="L52" s="238"/>
    </row>
    <row r="53" spans="1:13" x14ac:dyDescent="0.3">
      <c r="A53" s="238"/>
      <c r="B53" s="238"/>
      <c r="C53" s="238"/>
      <c r="D53" s="313">
        <v>2016</v>
      </c>
      <c r="E53" s="238" t="inlineStr">
        <is>
          <t>J01XE01</t>
        </is>
      </c>
      <c r="F53" s="238">
        <v>98.379050000000007</v>
      </c>
      <c r="G53" s="238"/>
      <c r="H53" s="249"/>
      <c r="I53" s="238"/>
      <c r="J53" s="249"/>
      <c r="K53" s="238"/>
      <c r="L53" s="238"/>
    </row>
    <row r="54" spans="1:13" x14ac:dyDescent="0.3">
      <c r="A54" s="238"/>
      <c r="B54" s="238"/>
      <c r="C54" s="238"/>
      <c r="D54" s="313">
        <v>2017</v>
      </c>
      <c r="E54" s="238" t="inlineStr">
        <is>
          <t>J01XE01</t>
        </is>
      </c>
      <c r="F54" s="238">
        <v>108.2585</v>
      </c>
      <c r="G54" s="238"/>
      <c r="H54" s="249"/>
      <c r="I54" s="238"/>
      <c r="J54" s="249"/>
      <c r="K54" s="238"/>
      <c r="L54" s="238"/>
    </row>
    <row r="55" spans="1:13" x14ac:dyDescent="0.3">
      <c r="A55" s="238"/>
      <c r="B55" s="238"/>
      <c r="C55" s="238"/>
      <c r="D55" s="313">
        <v>2018</v>
      </c>
      <c r="E55" s="238" t="inlineStr">
        <is>
          <t>J01XE01</t>
        </is>
      </c>
      <c r="F55" s="238">
        <v>123.0412</v>
      </c>
      <c r="G55" s="238"/>
      <c r="H55" s="249"/>
      <c r="I55" s="238"/>
      <c r="J55" s="249"/>
      <c r="K55" s="238"/>
      <c r="L55" s="238"/>
    </row>
    <row r="56" spans="1:13" x14ac:dyDescent="0.3">
      <c r="A56" s="238"/>
      <c r="B56" s="250"/>
      <c r="C56" s="250"/>
      <c r="D56" s="314">
        <v>2019</v>
      </c>
      <c r="E56" s="250" t="inlineStr">
        <is>
          <t>J01XE01</t>
        </is>
      </c>
      <c r="F56" s="250">
        <v>131.22120000000001</v>
      </c>
      <c r="G56" s="250"/>
      <c r="H56" s="315">
        <f>(F56-F55)/F55</f>
        <v>6.6481796341388136E-2</v>
      </c>
      <c r="I56" s="250"/>
      <c r="J56" s="251"/>
    </row>
    <row r="57" spans="1:13" x14ac:dyDescent="0.3">
      <c r="A57" s="238"/>
      <c r="B57" s="238"/>
      <c r="C57" s="238"/>
      <c r="D57" s="249"/>
      <c r="E57" s="238"/>
      <c r="F57" s="238"/>
      <c r="G57" s="238"/>
      <c r="H57" s="238"/>
      <c r="I57" s="249"/>
      <c r="J57" s="238"/>
      <c r="K57" s="249"/>
    </row>
    <row r="58" spans="1:13" x14ac:dyDescent="0.3">
      <c r="A58" s="238"/>
      <c r="B58" s="238"/>
      <c r="C58" s="238"/>
      <c r="D58" s="249"/>
      <c r="E58" s="238"/>
      <c r="F58" s="238"/>
      <c r="G58" s="238"/>
      <c r="H58" s="238"/>
      <c r="I58" s="249"/>
      <c r="J58" s="238"/>
      <c r="K58" s="249"/>
    </row>
    <row r="59" spans="1:13" x14ac:dyDescent="0.3">
      <c r="A59" s="238"/>
      <c r="B59" s="238"/>
      <c r="C59" s="238"/>
      <c r="D59" s="249"/>
      <c r="E59" s="238"/>
      <c r="F59" s="238"/>
      <c r="G59" s="238"/>
      <c r="H59" s="238"/>
      <c r="I59" s="249"/>
      <c r="J59" s="238"/>
      <c r="K59" s="249"/>
    </row>
    <row r="60" spans="1:13" x14ac:dyDescent="0.3">
      <c r="D60" s="92"/>
      <c r="I60" s="92"/>
      <c r="K60" s="92"/>
    </row>
    <row r="61" spans="1:13" x14ac:dyDescent="0.3">
      <c r="D61" s="92"/>
      <c r="I61" s="92"/>
      <c r="K61" s="92"/>
    </row>
    <row r="63" spans="1:13" x14ac:dyDescent="0.3">
      <c r="A63" s="228"/>
      <c r="B63" s="228"/>
      <c r="C63" s="228"/>
      <c r="D63" s="228"/>
      <c r="E63" s="228"/>
      <c r="F63" s="228"/>
      <c r="G63" s="228"/>
      <c r="H63" s="228"/>
    </row>
    <row r="64" spans="1:13" ht="15.5" x14ac:dyDescent="0.3">
      <c r="A64" s="195" t="inlineStr">
        <is>
          <t>Antibiotic Group</t>
        </is>
      </c>
      <c r="B64" s="172">
        <v>2016</v>
      </c>
      <c r="C64" s="172">
        <v>2017</v>
      </c>
      <c r="D64" s="172">
        <v>2018</v>
      </c>
      <c r="E64" s="172">
        <v>2019</v>
      </c>
      <c r="F64" s="172">
        <v>2020</v>
      </c>
      <c r="G64" s="172" t="inlineStr">
        <is>
          <t>Trend</t>
        </is>
      </c>
      <c r="H64" s="173" t="inlineStr">
        <is>
          <t>p-value</t>
        </is>
      </c>
    </row>
    <row r="65" spans="1:10" ht="31" x14ac:dyDescent="0.3">
      <c r="A65" s="218" t="inlineStr">
        <is>
          <t>Penicillins (excluding inhibitors)</t>
        </is>
      </c>
      <c r="B65" s="199">
        <f t="shared" ref="B65:F76" si="2">B6</f>
        <v>1149.0506448553911</v>
      </c>
      <c r="C65" s="199">
        <f t="shared" si="2"/>
        <v>1139.5226880940063</v>
      </c>
      <c r="D65" s="199">
        <f t="shared" si="2"/>
        <v>1135.1975083129723</v>
      </c>
      <c r="E65" s="199">
        <f t="shared" si="2"/>
        <v>1108.862459771799</v>
      </c>
      <c r="F65" s="199">
        <f>F6</f>
        <v>1083.1557899549794</v>
      </c>
      <c r="G65" s="218"/>
      <c r="H65" s="405" t="inlineStr">
        <is>
          <r>
            <t>0.011</t>
          </r>
          <r>
            <rPr>
              <vertAlign val="superscript"/>
              <sz val="14"/>
              <color theme="1"/>
              <rFont val="Arial"/>
              <family val="2"/>
            </rPr>
            <t>+</t>
          </r>
        </is>
      </c>
      <c r="J65" s="6" t="inlineStr">
        <is>
          <t>N</t>
        </is>
      </c>
    </row>
    <row r="66" spans="1:10" ht="31" x14ac:dyDescent="0.3">
      <c r="A66" s="176" t="inlineStr">
        <is>
          <t>Penicillins (inhibitor combinations only)</t>
        </is>
      </c>
      <c r="B66" s="200">
        <f t="shared" si="2"/>
        <v>810.85304412956793</v>
      </c>
      <c r="C66" s="200">
        <f t="shared" si="2"/>
        <v>787.35724795494571</v>
      </c>
      <c r="D66" s="200">
        <f t="shared" si="2"/>
        <v>829.66341786226258</v>
      </c>
      <c r="E66" s="200">
        <f t="shared" si="2"/>
        <v>829.94674369086897</v>
      </c>
      <c r="F66" s="200">
        <f t="shared" si="2"/>
        <v>907.94288475175017</v>
      </c>
      <c r="G66" s="176"/>
      <c r="H66" s="176">
        <v>8.5000000000000006E-2</v>
      </c>
      <c r="J66" s="6" t="inlineStr">
        <is>
          <t>I</t>
        </is>
      </c>
    </row>
    <row r="67" spans="1:10" ht="34.5" customHeight="1" x14ac:dyDescent="0.3">
      <c r="A67" s="218" t="inlineStr">
        <is>
          <t>First and second-generation cephalosporins</t>
        </is>
      </c>
      <c r="B67" s="199">
        <f t="shared" si="2"/>
        <v>90.775685917760711</v>
      </c>
      <c r="C67" s="199">
        <f t="shared" si="2"/>
        <v>97.108009309160479</v>
      </c>
      <c r="D67" s="199">
        <f t="shared" si="2"/>
        <v>96.794308216320132</v>
      </c>
      <c r="E67" s="199">
        <f t="shared" si="2"/>
        <v>93.577012934212689</v>
      </c>
      <c r="F67" s="199">
        <f t="shared" si="2"/>
        <v>102.59450668526063</v>
      </c>
      <c r="G67" s="218"/>
      <c r="H67" s="405">
        <v>0.17199999999999999</v>
      </c>
    </row>
    <row r="68" spans="1:10" ht="30.75" customHeight="1" x14ac:dyDescent="0.3">
      <c r="A68" s="176" t="inlineStr">
        <is>
          <t>Third, fourth and fifth-generation cephalosporins</t>
        </is>
      </c>
      <c r="B68" s="200">
        <f t="shared" si="2"/>
        <v>79.279475487808668</v>
      </c>
      <c r="C68" s="200">
        <f t="shared" si="2"/>
        <v>93.60238263438805</v>
      </c>
      <c r="D68" s="200">
        <f t="shared" si="2"/>
        <v>98.842171301625058</v>
      </c>
      <c r="E68" s="200">
        <f t="shared" si="2"/>
        <v>95.861641504993713</v>
      </c>
      <c r="F68" s="200">
        <f t="shared" si="2"/>
        <v>110.35460483182578</v>
      </c>
      <c r="G68" s="176"/>
      <c r="H68" s="176" t="inlineStr">
        <is>
          <r>
            <t>0.031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  <c r="J68" s="6" t="inlineStr">
        <is>
          <t>I</t>
        </is>
      </c>
    </row>
    <row r="69" spans="1:10" ht="15.5" x14ac:dyDescent="0.3">
      <c r="A69" s="218" t="inlineStr">
        <is>
          <t>Carbapenems</t>
        </is>
      </c>
      <c r="B69" s="199">
        <f t="shared" si="2"/>
        <v>72.164947484949153</v>
      </c>
      <c r="C69" s="199">
        <f t="shared" si="2"/>
        <v>71.816469027849962</v>
      </c>
      <c r="D69" s="199">
        <f t="shared" si="2"/>
        <v>65.853900710237212</v>
      </c>
      <c r="E69" s="199">
        <f t="shared" si="2"/>
        <v>63.69130369751565</v>
      </c>
      <c r="F69" s="199">
        <f t="shared" si="2"/>
        <v>71.544212739645445</v>
      </c>
      <c r="G69" s="218"/>
      <c r="H69" s="405">
        <v>0.53400000000000003</v>
      </c>
      <c r="J69" s="6" t="inlineStr">
        <is>
          <t>D</t>
        </is>
      </c>
    </row>
    <row r="70" spans="1:10" ht="20.5" x14ac:dyDescent="0.3">
      <c r="A70" s="176" t="inlineStr">
        <is>
          <t>Tetracyclines</t>
        </is>
      </c>
      <c r="B70" s="200">
        <f t="shared" si="2"/>
        <v>544.55650502785647</v>
      </c>
      <c r="C70" s="200">
        <f t="shared" si="2"/>
        <v>571.79290393637348</v>
      </c>
      <c r="D70" s="200">
        <f t="shared" si="2"/>
        <v>619.25256251183237</v>
      </c>
      <c r="E70" s="200">
        <f t="shared" si="2"/>
        <v>703.45449047048169</v>
      </c>
      <c r="F70" s="200">
        <f t="shared" si="2"/>
        <v>718.08277830217048</v>
      </c>
      <c r="G70" s="176"/>
      <c r="H70" s="176" t="inlineStr">
        <is>
          <r>
            <t>0.004</t>
          </r>
          <r>
            <rPr>
              <vertAlign val="superscript"/>
              <sz val="14"/>
              <color theme="1"/>
              <rFont val="Arial"/>
              <family val="2"/>
            </rPr>
            <t>+</t>
          </r>
        </is>
      </c>
      <c r="J70" s="6" t="inlineStr">
        <is>
          <t>I</t>
        </is>
      </c>
    </row>
    <row r="71" spans="1:10" ht="31" x14ac:dyDescent="0.3">
      <c r="A71" s="218" t="inlineStr">
        <is>
          <t>Macrolides, lincosamides and streptogramins</t>
        </is>
      </c>
      <c r="B71" s="199">
        <f t="shared" si="2"/>
        <v>674.38117548860555</v>
      </c>
      <c r="C71" s="199">
        <f t="shared" si="2"/>
        <v>658.06330238437295</v>
      </c>
      <c r="D71" s="199">
        <f t="shared" si="2"/>
        <v>630.76976078070493</v>
      </c>
      <c r="E71" s="199">
        <f t="shared" si="2"/>
        <v>573.67361287678523</v>
      </c>
      <c r="F71" s="199">
        <f t="shared" si="2"/>
        <v>576.23821957282507</v>
      </c>
      <c r="G71" s="218"/>
      <c r="H71" s="405" t="inlineStr">
        <is>
          <r>
            <t>0.010</t>
          </r>
          <r>
            <rPr>
              <vertAlign val="superscript"/>
              <sz val="14"/>
              <color theme="1"/>
              <rFont val="Arial"/>
              <family val="2"/>
            </rPr>
            <t>+</t>
          </r>
        </is>
      </c>
      <c r="J71" s="6" t="inlineStr">
        <is>
          <t>D</t>
        </is>
      </c>
    </row>
    <row r="72" spans="1:10" ht="31" x14ac:dyDescent="0.3">
      <c r="A72" s="176" t="inlineStr">
        <is>
          <t>Sulfonamides and trimethoprim</t>
        </is>
      </c>
      <c r="B72" s="200">
        <f t="shared" si="2"/>
        <v>273.48224863583528</v>
      </c>
      <c r="C72" s="200">
        <f t="shared" si="2"/>
        <v>251.8674396334718</v>
      </c>
      <c r="D72" s="200">
        <f t="shared" si="2"/>
        <v>245.36833737846064</v>
      </c>
      <c r="E72" s="200">
        <f t="shared" si="2"/>
        <v>241.86103662667665</v>
      </c>
      <c r="F72" s="200">
        <f t="shared" si="2"/>
        <v>289.31685674777691</v>
      </c>
      <c r="G72" s="176"/>
      <c r="H72" s="176">
        <v>0.78600000000000003</v>
      </c>
      <c r="J72" s="6" t="inlineStr">
        <is>
          <t>D</t>
        </is>
      </c>
    </row>
    <row r="73" spans="1:10" ht="15.5" x14ac:dyDescent="0.3">
      <c r="A73" s="218" t="inlineStr">
        <is>
          <t>Quinolone antibacterials</t>
        </is>
      </c>
      <c r="B73" s="199">
        <f t="shared" si="2"/>
        <v>279.43760652268247</v>
      </c>
      <c r="C73" s="199">
        <f t="shared" si="2"/>
        <v>291.4654002560801</v>
      </c>
      <c r="D73" s="199">
        <f t="shared" si="2"/>
        <v>315.69623903966567</v>
      </c>
      <c r="E73" s="199">
        <f t="shared" si="2"/>
        <v>294.01381758754042</v>
      </c>
      <c r="F73" s="199">
        <f t="shared" si="2"/>
        <v>316.33826227416466</v>
      </c>
      <c r="G73" s="218"/>
      <c r="H73" s="405">
        <v>0.14599999999999999</v>
      </c>
      <c r="J73" s="6" t="inlineStr">
        <is>
          <t>I</t>
        </is>
      </c>
    </row>
    <row r="74" spans="1:10" ht="32.25" customHeight="1" x14ac:dyDescent="0.3">
      <c r="A74" s="176" t="inlineStr">
        <is>
          <r>
            <t>Anti-</t>
          </r>
          <r>
            <rPr>
              <i/>
              <sz val="12"/>
              <rFont val="Arial"/>
              <family val="2"/>
            </rPr>
            <t>Clostridioides difficile</t>
          </r>
          <r>
            <rPr>
              <sz val="12"/>
              <rFont val="Arial"/>
              <family val="2"/>
            </rPr>
            <t xml:space="preserve"> agents^</t>
          </r>
        </is>
      </c>
      <c r="B74" s="200">
        <f t="shared" si="2"/>
        <v>3.8147510824892379</v>
      </c>
      <c r="C74" s="200">
        <f t="shared" si="2"/>
        <v>3.9582447591528762</v>
      </c>
      <c r="D74" s="200">
        <f t="shared" si="2"/>
        <v>4.1259112602783716</v>
      </c>
      <c r="E74" s="200">
        <f t="shared" si="2"/>
        <v>4.3718583695663256</v>
      </c>
      <c r="F74" s="200">
        <f t="shared" si="2"/>
        <v>5.4165853613048967</v>
      </c>
      <c r="G74" s="176"/>
      <c r="H74" s="176" t="inlineStr">
        <is>
          <r>
            <t>0.039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  <c r="J74" s="6" t="inlineStr">
        <is>
          <t>N</t>
        </is>
      </c>
    </row>
    <row r="75" spans="1:10" ht="25.5" customHeight="1" x14ac:dyDescent="0.3">
      <c r="A75" s="218" t="inlineStr">
        <is>
          <t>Oral metronidazole</t>
        </is>
      </c>
      <c r="B75" s="199">
        <f t="shared" si="2"/>
        <v>125.09805087036511</v>
      </c>
      <c r="C75" s="199">
        <f t="shared" si="2"/>
        <v>122.53314599033183</v>
      </c>
      <c r="D75" s="199">
        <f t="shared" si="2"/>
        <v>117.08167280243651</v>
      </c>
      <c r="E75" s="199">
        <f t="shared" si="2"/>
        <v>113.7958785333667</v>
      </c>
      <c r="F75" s="199">
        <f t="shared" si="2"/>
        <v>115.66576584802533</v>
      </c>
      <c r="G75" s="218"/>
      <c r="H75" s="405" t="inlineStr">
        <is>
          <r>
            <t>0.030</t>
          </r>
          <r>
            <rPr>
              <vertAlign val="superscript"/>
              <sz val="14"/>
              <color theme="1"/>
              <rFont val="Arial"/>
              <family val="2"/>
            </rPr>
            <t>+</t>
          </r>
        </is>
      </c>
      <c r="J75" s="6" t="inlineStr">
        <is>
          <t>D</t>
        </is>
      </c>
    </row>
    <row r="76" spans="1:10" ht="20.5" x14ac:dyDescent="0.3">
      <c r="A76" s="176" t="inlineStr">
        <is>
          <t>Other antibacterials*</t>
        </is>
      </c>
      <c r="B76" s="200">
        <f t="shared" si="2"/>
        <v>330.10566387006475</v>
      </c>
      <c r="C76" s="200">
        <f t="shared" si="2"/>
        <v>361.49442059341527</v>
      </c>
      <c r="D76" s="200">
        <f t="shared" si="2"/>
        <v>381.5480815395822</v>
      </c>
      <c r="E76" s="200">
        <f t="shared" si="2"/>
        <v>387.19232872194516</v>
      </c>
      <c r="F76" s="200">
        <f t="shared" si="2"/>
        <v>425.82118360062674</v>
      </c>
      <c r="G76" s="176"/>
      <c r="H76" s="176" t="inlineStr">
        <is>
          <r>
            <t>0.004</t>
          </r>
          <r>
            <rPr>
              <vertAlign val="superscript"/>
              <sz val="14"/>
              <color theme="1"/>
              <rFont val="Arial"/>
              <family val="2"/>
            </rPr>
            <t>+</t>
          </r>
        </is>
      </c>
      <c r="J76" s="6" t="inlineStr">
        <is>
          <t>I</t>
        </is>
      </c>
    </row>
    <row r="77" spans="1:10" ht="21" customHeight="1" x14ac:dyDescent="0.3"/>
    <row r="79" spans="1:10" ht="24.75" customHeight="1" x14ac:dyDescent="0.35">
      <c r="A79" s="545" t="inlineStr">
        <is>
          <t>UKHSA colours</t>
        </is>
      </c>
    </row>
    <row r="81" spans="1:8" ht="15.5" x14ac:dyDescent="0.3">
      <c r="A81" s="550" t="inlineStr">
        <is>
          <t>Antibiotic Group</t>
        </is>
      </c>
      <c r="B81" s="549">
        <v>2016</v>
      </c>
      <c r="C81" s="549">
        <v>2017</v>
      </c>
      <c r="D81" s="549">
        <v>2018</v>
      </c>
      <c r="E81" s="549">
        <v>2019</v>
      </c>
      <c r="F81" s="549">
        <v>2020</v>
      </c>
      <c r="G81" s="550" t="inlineStr">
        <is>
          <t>Trend</t>
        </is>
      </c>
      <c r="H81" s="551" t="inlineStr">
        <is>
          <t>p-value</t>
        </is>
      </c>
    </row>
    <row r="82" spans="1:8" ht="31" x14ac:dyDescent="0.3">
      <c r="A82" s="553" t="inlineStr">
        <is>
          <t>Penicillins (excluding inhibitors)</t>
        </is>
      </c>
      <c r="B82" s="570">
        <v>1149.0506448553911</v>
      </c>
      <c r="C82" s="570">
        <v>1139.5226880940063</v>
      </c>
      <c r="D82" s="570">
        <v>1135.1975083129723</v>
      </c>
      <c r="E82" s="570">
        <v>1108.862459771799</v>
      </c>
      <c r="F82" s="570">
        <v>1083.1557899549794</v>
      </c>
      <c r="G82" s="553"/>
      <c r="H82" s="554" t="inlineStr">
        <is>
          <t>0.011+</t>
        </is>
      </c>
    </row>
    <row r="83" spans="1:8" ht="31" x14ac:dyDescent="0.3">
      <c r="A83" s="556" t="inlineStr">
        <is>
          <t>Penicillins (inhibitor combinations only)</t>
        </is>
      </c>
      <c r="B83" s="571">
        <v>810.85304412956793</v>
      </c>
      <c r="C83" s="571">
        <v>787.35724795494571</v>
      </c>
      <c r="D83" s="571">
        <v>829.66341786226258</v>
      </c>
      <c r="E83" s="571">
        <v>829.94674369086897</v>
      </c>
      <c r="F83" s="571">
        <v>907.94288475175017</v>
      </c>
      <c r="G83" s="556"/>
      <c r="H83" s="557">
        <v>8.5000000000000006E-2</v>
      </c>
    </row>
    <row r="84" spans="1:8" ht="31" x14ac:dyDescent="0.3">
      <c r="A84" s="553" t="inlineStr">
        <is>
          <t>First and second-generation cephalosporins</t>
        </is>
      </c>
      <c r="B84" s="570">
        <v>90.775685917760711</v>
      </c>
      <c r="C84" s="570">
        <v>97.108009309160479</v>
      </c>
      <c r="D84" s="570">
        <v>96.794308216320132</v>
      </c>
      <c r="E84" s="570">
        <v>93.577012934212689</v>
      </c>
      <c r="F84" s="570">
        <v>102.59450668526063</v>
      </c>
      <c r="G84" s="553"/>
      <c r="H84" s="554">
        <v>0.17199999999999999</v>
      </c>
    </row>
    <row r="85" spans="1:8" ht="31" x14ac:dyDescent="0.3">
      <c r="A85" s="556" t="inlineStr">
        <is>
          <t>Third, fourth and fifth-generation cephalosporins</t>
        </is>
      </c>
      <c r="B85" s="571">
        <v>79.279475487808668</v>
      </c>
      <c r="C85" s="571">
        <v>93.60238263438805</v>
      </c>
      <c r="D85" s="571">
        <v>98.842171301625058</v>
      </c>
      <c r="E85" s="571">
        <v>95.861641504993713</v>
      </c>
      <c r="F85" s="571">
        <v>110.35460483182578</v>
      </c>
      <c r="G85" s="556"/>
      <c r="H85" s="557" t="inlineStr">
        <is>
          <t>0.031+</t>
        </is>
      </c>
    </row>
    <row r="86" spans="1:8" ht="15.5" x14ac:dyDescent="0.3">
      <c r="A86" s="553" t="inlineStr">
        <is>
          <t>Carbapenems</t>
        </is>
      </c>
      <c r="B86" s="570">
        <v>72.164947484949153</v>
      </c>
      <c r="C86" s="570">
        <v>71.816469027849962</v>
      </c>
      <c r="D86" s="570">
        <v>65.853900710237212</v>
      </c>
      <c r="E86" s="570">
        <v>63.69130369751565</v>
      </c>
      <c r="F86" s="570">
        <v>71.544212739645445</v>
      </c>
      <c r="G86" s="553"/>
      <c r="H86" s="554">
        <v>0.53400000000000003</v>
      </c>
    </row>
    <row r="87" spans="1:8" ht="15.5" x14ac:dyDescent="0.3">
      <c r="A87" s="556" t="inlineStr">
        <is>
          <t>Tetracyclines</t>
        </is>
      </c>
      <c r="B87" s="571">
        <v>544.55650502785647</v>
      </c>
      <c r="C87" s="571">
        <v>571.79290393637348</v>
      </c>
      <c r="D87" s="571">
        <v>619.25256251183237</v>
      </c>
      <c r="E87" s="571">
        <v>703.45449047048169</v>
      </c>
      <c r="F87" s="571">
        <v>718.08277830217048</v>
      </c>
      <c r="G87" s="556"/>
      <c r="H87" s="557" t="inlineStr">
        <is>
          <t>0.004+</t>
        </is>
      </c>
    </row>
    <row r="88" spans="1:8" ht="31" x14ac:dyDescent="0.3">
      <c r="A88" s="553" t="inlineStr">
        <is>
          <t>Macrolides, lincosamides and streptogramins</t>
        </is>
      </c>
      <c r="B88" s="570">
        <v>674.38117548860555</v>
      </c>
      <c r="C88" s="570">
        <v>658.06330238437295</v>
      </c>
      <c r="D88" s="570">
        <v>630.76976078070493</v>
      </c>
      <c r="E88" s="570">
        <v>573.67361287678523</v>
      </c>
      <c r="F88" s="570">
        <v>576.23821957282507</v>
      </c>
      <c r="G88" s="553"/>
      <c r="H88" s="554" t="inlineStr">
        <is>
          <t>0.010+</t>
        </is>
      </c>
    </row>
    <row r="89" spans="1:8" ht="31" x14ac:dyDescent="0.3">
      <c r="A89" s="556" t="inlineStr">
        <is>
          <t>Sulfonamides and trimethoprim</t>
        </is>
      </c>
      <c r="B89" s="571">
        <v>273.48224863583528</v>
      </c>
      <c r="C89" s="571">
        <v>251.8674396334718</v>
      </c>
      <c r="D89" s="571">
        <v>245.36833737846064</v>
      </c>
      <c r="E89" s="571">
        <v>241.86103662667665</v>
      </c>
      <c r="F89" s="571">
        <v>289.31685674777691</v>
      </c>
      <c r="G89" s="556"/>
      <c r="H89" s="557">
        <v>0.78600000000000003</v>
      </c>
    </row>
    <row r="90" spans="1:8" ht="15.5" x14ac:dyDescent="0.3">
      <c r="A90" s="553" t="inlineStr">
        <is>
          <t>Quinolone antibacterials</t>
        </is>
      </c>
      <c r="B90" s="570">
        <v>279.43760652268247</v>
      </c>
      <c r="C90" s="570">
        <v>291.4654002560801</v>
      </c>
      <c r="D90" s="570">
        <v>315.69623903966567</v>
      </c>
      <c r="E90" s="570">
        <v>294.01381758754042</v>
      </c>
      <c r="F90" s="570">
        <v>316.33826227416466</v>
      </c>
      <c r="G90" s="553"/>
      <c r="H90" s="554">
        <v>0.14599999999999999</v>
      </c>
    </row>
    <row r="91" spans="1:8" ht="31" x14ac:dyDescent="0.3">
      <c r="A91" s="556" t="inlineStr">
        <is>
          <t>Anti-Clostridioides difficile agents^</t>
        </is>
      </c>
      <c r="B91" s="571">
        <v>3.8147510824892379</v>
      </c>
      <c r="C91" s="571">
        <v>3.9582447591528762</v>
      </c>
      <c r="D91" s="571">
        <v>4.1259112602783716</v>
      </c>
      <c r="E91" s="571">
        <v>4.3718583695663256</v>
      </c>
      <c r="F91" s="571">
        <v>5.4165853613048967</v>
      </c>
      <c r="G91" s="556"/>
      <c r="H91" s="557" t="inlineStr">
        <is>
          <t>0.039+</t>
        </is>
      </c>
    </row>
    <row r="92" spans="1:8" ht="15.5" x14ac:dyDescent="0.3">
      <c r="A92" s="553" t="inlineStr">
        <is>
          <t>Oral metronidazole</t>
        </is>
      </c>
      <c r="B92" s="570">
        <v>125.09805087036511</v>
      </c>
      <c r="C92" s="570">
        <v>122.53314599033183</v>
      </c>
      <c r="D92" s="570">
        <v>117.08167280243651</v>
      </c>
      <c r="E92" s="570">
        <v>113.7958785333667</v>
      </c>
      <c r="F92" s="570">
        <v>115.66576584802533</v>
      </c>
      <c r="G92" s="553"/>
      <c r="H92" s="554" t="inlineStr">
        <is>
          <t>0.030+</t>
        </is>
      </c>
    </row>
    <row r="93" spans="1:8" ht="15.5" x14ac:dyDescent="0.3">
      <c r="A93" s="556" t="inlineStr">
        <is>
          <t>Other antibacterials*</t>
        </is>
      </c>
      <c r="B93" s="571">
        <v>330.10566387006475</v>
      </c>
      <c r="C93" s="571">
        <v>361.49442059341527</v>
      </c>
      <c r="D93" s="571">
        <v>381.5480815395822</v>
      </c>
      <c r="E93" s="571">
        <v>387.19232872194516</v>
      </c>
      <c r="F93" s="571">
        <v>425.82118360062674</v>
      </c>
      <c r="G93" s="556"/>
      <c r="H93" s="557" t="inlineStr">
        <is>
          <t>0.004+</t>
        </is>
      </c>
    </row>
  </sheetData>
  <mergeCells count="1">
    <mergeCell ref="B4:F4"/>
  </mergeCells>
  <pageMargins left="0.7" right="0.7" top="0.75" bottom="0.75" header="0.3" footer="0.3"/>
  <pageSetup paperSize="9" orientation="portrait" r:id="rId1"/>
  <drawing r:id="rId2"/>
  <extLst>
    <ext xmlns:x14="http://schemas.microsoft.com/office/spreadsheetml/2009/9/main" uri="{78C0D931-6437-407d-A8EE-F0AAD7539E65}">
      <x14:conditionalFormattings>
        <x14:conditionalFormatting xmlns:xm="http://schemas.microsoft.com/office/excel/2006/main">
          <x14:cfRule type="containsText" priority="1" operator="containsText" id="{8631FA8E-CD4B-4526-8B08-205F22AF9A4F}">
            <xm:f>NOT(ISERROR(SEARCH("-",H6)))</xm:f>
            <xm:f>"-"</xm:f>
            <x14:dxf>
              <font>
                <color rgb="FF9C0006"/>
              </font>
              <fill>
                <patternFill>
                  <bgColor rgb="FFFFC7CE"/>
                </patternFill>
              </fill>
            </x14:dxf>
          </x14:cfRule>
          <xm:sqref>H6:H19</xm:sqref>
        </x14:conditionalFormatting>
      </x14:conditionalFormattings>
    </ext>
    <ext xmlns:x14="http://schemas.microsoft.com/office/spreadsheetml/2009/9/main" uri="{05C60535-1F16-4fd2-B633-F4F36F0B64E0}">
      <x14:sparklineGroups xmlns:xm="http://schemas.microsoft.com/office/excel/2006/main">
        <x14:sparklineGroup manualMax="0" manualMin="0" lineWeight="1.5" displayEmptyCellsAs="gap" minAxisType="custom" maxAxisType="group" xr2:uid="{00000000-0003-0000-1800-000003000000}">
          <x14:colorSeries theme="1"/>
          <x14:colorNegative theme="5"/>
          <x14:colorAxis rgb="FF000000"/>
          <x14:colorMarkers theme="4" tint="-0.499984740745262"/>
          <x14:colorFirst theme="4" tint="0.39997558519241921"/>
          <x14:colorLast theme="4" tint="0.39997558519241921"/>
          <x14:colorHigh theme="4"/>
          <x14:colorLow theme="4"/>
          <x14:sparklines>
            <x14:sparkline>
              <xm:f>'C.3 Trust_group'!B65:F65</xm:f>
              <xm:sqref>G65</xm:sqref>
            </x14:sparkline>
            <x14:sparkline>
              <xm:f>'C.3 Trust_group'!B66:F66</xm:f>
              <xm:sqref>G66</xm:sqref>
            </x14:sparkline>
            <x14:sparkline>
              <xm:f>'C.3 Trust_group'!B67:F67</xm:f>
              <xm:sqref>G67</xm:sqref>
            </x14:sparkline>
            <x14:sparkline>
              <xm:f>'C.3 Trust_group'!B68:F68</xm:f>
              <xm:sqref>G68</xm:sqref>
            </x14:sparkline>
            <x14:sparkline>
              <xm:f>'C.3 Trust_group'!B69:F69</xm:f>
              <xm:sqref>G69</xm:sqref>
            </x14:sparkline>
            <x14:sparkline>
              <xm:f>'C.3 Trust_group'!B70:F70</xm:f>
              <xm:sqref>G70</xm:sqref>
            </x14:sparkline>
            <x14:sparkline>
              <xm:f>'C.3 Trust_group'!B71:F71</xm:f>
              <xm:sqref>G71</xm:sqref>
            </x14:sparkline>
            <x14:sparkline>
              <xm:f>'C.3 Trust_group'!B72:F72</xm:f>
              <xm:sqref>G72</xm:sqref>
            </x14:sparkline>
            <x14:sparkline>
              <xm:f>'C.3 Trust_group'!B73:F73</xm:f>
              <xm:sqref>G73</xm:sqref>
            </x14:sparkline>
            <x14:sparkline>
              <xm:f>'C.3 Trust_group'!B74:F74</xm:f>
              <xm:sqref>G74</xm:sqref>
            </x14:sparkline>
            <x14:sparkline>
              <xm:f>'C.3 Trust_group'!B75:F75</xm:f>
              <xm:sqref>G75</xm:sqref>
            </x14:sparkline>
            <x14:sparkline>
              <xm:f>'C.3 Trust_group'!B76:F76</xm:f>
              <xm:sqref>G76</xm:sqref>
            </x14:sparkline>
          </x14:sparklines>
        </x14:sparklineGroup>
        <x14:sparklineGroup manualMax="0" manualMin="0" lineWeight="1.5" displayEmptyCellsAs="gap" minAxisType="custom" maxAxisType="group" xr2:uid="{1B1140D2-EBED-493E-AC0E-E6D06B424516}">
          <x14:colorSeries theme="1"/>
          <x14:colorNegative theme="5"/>
          <x14:colorAxis rgb="FF000000"/>
          <x14:colorMarkers theme="4" tint="-0.499984740745262"/>
          <x14:colorFirst theme="4" tint="0.39997558519241921"/>
          <x14:colorLast theme="4" tint="0.39997558519241921"/>
          <x14:colorHigh theme="4"/>
          <x14:colorLow theme="4"/>
          <x14:sparklines>
            <x14:sparkline>
              <xm:f>'C.3 Trust_group'!B82:F82</xm:f>
              <xm:sqref>G82</xm:sqref>
            </x14:sparkline>
            <x14:sparkline>
              <xm:f>'C.3 Trust_group'!B83:F83</xm:f>
              <xm:sqref>G83</xm:sqref>
            </x14:sparkline>
            <x14:sparkline>
              <xm:f>'C.3 Trust_group'!B84:F84</xm:f>
              <xm:sqref>G84</xm:sqref>
            </x14:sparkline>
            <x14:sparkline>
              <xm:f>'C.3 Trust_group'!B85:F85</xm:f>
              <xm:sqref>G85</xm:sqref>
            </x14:sparkline>
            <x14:sparkline>
              <xm:f>'C.3 Trust_group'!B86:F86</xm:f>
              <xm:sqref>G86</xm:sqref>
            </x14:sparkline>
            <x14:sparkline>
              <xm:f>'C.3 Trust_group'!B87:F87</xm:f>
              <xm:sqref>G87</xm:sqref>
            </x14:sparkline>
            <x14:sparkline>
              <xm:f>'C.3 Trust_group'!B88:F88</xm:f>
              <xm:sqref>G88</xm:sqref>
            </x14:sparkline>
            <x14:sparkline>
              <xm:f>'C.3 Trust_group'!B89:F89</xm:f>
              <xm:sqref>G89</xm:sqref>
            </x14:sparkline>
            <x14:sparkline>
              <xm:f>'C.3 Trust_group'!B90:F90</xm:f>
              <xm:sqref>G90</xm:sqref>
            </x14:sparkline>
            <x14:sparkline>
              <xm:f>'C.3 Trust_group'!B91:F91</xm:f>
              <xm:sqref>G91</xm:sqref>
            </x14:sparkline>
            <x14:sparkline>
              <xm:f>'C.3 Trust_group'!B92:F92</xm:f>
              <xm:sqref>G92</xm:sqref>
            </x14:sparkline>
            <x14:sparkline>
              <xm:f>'C.3 Trust_group'!B93:F93</xm:f>
              <xm:sqref>G93</xm:sqref>
            </x14:sparkline>
          </x14:sparklines>
        </x14:sparklineGroup>
      </x14:sparklineGroups>
    </ext>
  </extLst>
</worksheet>
</file>

<file path=xl/worksheets/sheet25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1900-000000000000}">
  <sheetPr codeName="Sheet26">
    <tabColor theme="4" tint="0.59999389629810485"/>
  </sheetPr>
  <dimension ref="A1:K11"/>
  <sheetViews>
    <sheetView topLeftCell="A13" workbookViewId="0">
      <selection activeCell="K11" sqref="K11"/>
    </sheetView>
  </sheetViews>
  <sheetFormatPr defaultColWidth="8.7265625" defaultRowHeight="14" x14ac:dyDescent="0.3"/>
  <cols>
    <col min="1" max="1" width="29.26953125" style="6" customWidth="1"/>
    <col min="2" max="7" width="8.7265625" style="6"/>
    <col min="8" max="8" width="11" style="6" customWidth="1"/>
    <col min="9" max="9" width="10.54296875" style="6" customWidth="1"/>
    <col min="10" max="16384" width="8.7265625" style="6"/>
  </cols>
  <sheetData>
    <row r="1" spans="1:11" ht="15.5" x14ac:dyDescent="0.3">
      <c r="A1" s="3" t="inlineStr">
        <is>
          <t>C4: Colistin consumption in all Trusts, expressed as DDD per 1000 admissions, England, 2016-2020</t>
        </is>
      </c>
    </row>
    <row r="3" spans="1:11" x14ac:dyDescent="0.3">
      <c r="A3" s="9"/>
      <c r="B3" s="9"/>
      <c r="C3" s="9"/>
      <c r="D3" s="9"/>
      <c r="E3" s="9"/>
      <c r="F3" s="9"/>
    </row>
    <row r="4" spans="1:11" x14ac:dyDescent="0.3">
      <c r="A4" s="9"/>
      <c r="B4" s="579" t="inlineStr">
        <is>
          <t xml:space="preserve"> DDD per 1000 admissions</t>
        </is>
      </c>
      <c r="C4" s="579"/>
      <c r="D4" s="579"/>
      <c r="E4" s="579"/>
      <c r="F4" s="579"/>
    </row>
    <row r="5" spans="1:11" ht="28" x14ac:dyDescent="0.3">
      <c r="A5" s="43" t="inlineStr">
        <is>
          <t>Route</t>
        </is>
      </c>
      <c r="B5" s="44">
        <f>'C.2 Trust_type'!B5</f>
        <v>2016</v>
      </c>
      <c r="C5" s="44">
        <f>'C.2 Trust_type'!C5</f>
        <v>2017</v>
      </c>
      <c r="D5" s="44">
        <f>'C.2 Trust_type'!D5</f>
        <v>2018</v>
      </c>
      <c r="E5" s="44">
        <f>'C.2 Trust_type'!E5</f>
        <v>2019</v>
      </c>
      <c r="F5" s="44">
        <f>'C.2 Trust_type'!F5</f>
        <v>2020</v>
      </c>
      <c r="H5" s="255" t="inlineStr">
        <is>
          <t>% change (5 Years)</t>
        </is>
      </c>
      <c r="I5" s="255" t="inlineStr">
        <is>
          <t>% change (1 Year)</t>
        </is>
      </c>
    </row>
    <row r="6" spans="1:11" x14ac:dyDescent="0.3">
      <c r="A6" s="30" t="inlineStr">
        <is>
          <t>Colistin</t>
        </is>
      </c>
      <c r="B6" s="94">
        <f>SUM(B7:B8)</f>
        <v>17.592936822189586</v>
      </c>
      <c r="C6" s="94">
        <f>SUM(C7:C8)</f>
        <v>21.413399603912694</v>
      </c>
      <c r="D6" s="94">
        <f>SUM(D7:D8)</f>
        <v>23.836984303496138</v>
      </c>
      <c r="E6" s="94">
        <f>SUM(E7:E8)</f>
        <v>24.850661274143931</v>
      </c>
      <c r="F6" s="94">
        <f>SUM(F7:F8)</f>
        <v>31.961674303111067</v>
      </c>
      <c r="H6" s="33">
        <f>(F6-B6)/B6</f>
        <v>0.81673330758503648</v>
      </c>
      <c r="I6" s="33">
        <f>(F6-E6)/E6</f>
        <v>0.28614985132672693</v>
      </c>
      <c r="K6" s="33">
        <f>F6/'C.1 Trust_total'!D9</f>
        <v>6.524685093664836E-3</v>
      </c>
    </row>
    <row r="7" spans="1:11" x14ac:dyDescent="0.3">
      <c r="A7" s="30" t="inlineStr">
        <is>
          <t>Parenteral</t>
        </is>
      </c>
      <c r="B7" s="94">
        <f>'[1]C.4 Colistin'!B3</f>
        <v>8.5012186077419756</v>
      </c>
      <c r="C7" s="94">
        <f>'[1]C.4 Colistin'!C3</f>
        <v>9.4492598993965657</v>
      </c>
      <c r="D7" s="94">
        <f>'[1]C.4 Colistin'!D3</f>
        <v>10.75272812579351</v>
      </c>
      <c r="E7" s="94">
        <f>'[1]C.4 Colistin'!E3</f>
        <v>11.292287230826332</v>
      </c>
      <c r="F7" s="94">
        <f>'[1]C.4 Colistin'!F3</f>
        <v>13.55364623265632</v>
      </c>
      <c r="H7" s="33">
        <f>(F7-B7)/B7</f>
        <v>0.59431804521685261</v>
      </c>
      <c r="I7" s="33">
        <f>(F7-E7)/E7</f>
        <v>0.20025695021791512</v>
      </c>
    </row>
    <row r="8" spans="1:11" x14ac:dyDescent="0.3">
      <c r="A8" s="30" t="inlineStr">
        <is>
          <t>Inhaled</t>
        </is>
      </c>
      <c r="B8" s="94">
        <f>'[1]C.4 Colistin'!B2</f>
        <v>9.0917182144476101</v>
      </c>
      <c r="C8" s="94">
        <f>'[1]C.4 Colistin'!C2</f>
        <v>11.964139704516128</v>
      </c>
      <c r="D8" s="94">
        <f>'[1]C.4 Colistin'!D2</f>
        <v>13.084256177702628</v>
      </c>
      <c r="E8" s="94">
        <f>'[1]C.4 Colistin'!E2</f>
        <v>13.558374043317599</v>
      </c>
      <c r="F8" s="94">
        <f>'[1]C.4 Colistin'!F2</f>
        <v>18.408028070454748</v>
      </c>
      <c r="H8" s="33">
        <f>(F8-B8)/B8</f>
        <v>1.0247028819263921</v>
      </c>
      <c r="I8" s="33">
        <f>(F8-E8)/E8</f>
        <v>0.35768699193893067</v>
      </c>
    </row>
    <row r="10" spans="1:11" x14ac:dyDescent="0.3">
      <c r="A10" s="42" t="inlineStr">
        <is>
          <t xml:space="preserve">* DDD changed </t>
        </is>
      </c>
      <c r="F10" s="54"/>
    </row>
    <row r="11" spans="1:11" ht="14.5" x14ac:dyDescent="0.35">
      <c r="K11" s="545" t="inlineStr">
        <is>
          <t>UKHSA colours</t>
        </is>
      </c>
    </row>
  </sheetData>
  <mergeCells count="1">
    <mergeCell ref="B4:F4"/>
  </mergeCells>
  <pageMargins left="0.7" right="0.7" top="0.75" bottom="0.75" header="0.3" footer="0.3"/>
  <pageSetup paperSize="9" orientation="portrait" r:id="rId1"/>
  <drawing r:id="rId2"/>
</worksheet>
</file>

<file path=xl/worksheets/sheet26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1A00-000000000000}">
  <sheetPr codeName="Sheet27">
    <tabColor theme="4" tint="0.59999389629810485"/>
  </sheetPr>
  <dimension ref="A1:S49"/>
  <sheetViews>
    <sheetView topLeftCell="J9" workbookViewId="0">
      <selection activeCell="S13" sqref="S13"/>
    </sheetView>
  </sheetViews>
  <sheetFormatPr defaultColWidth="8.7265625" defaultRowHeight="14" x14ac:dyDescent="0.3"/>
  <cols>
    <col min="1" max="1" width="19.1796875" style="6" customWidth="1"/>
    <col min="2" max="6" width="8.7265625" style="6"/>
    <col min="7" max="7" width="10.54296875" style="6" customWidth="1"/>
    <col min="8" max="10" width="8.7265625" style="6"/>
    <col min="11" max="11" width="16" style="6" customWidth="1"/>
    <col min="12" max="16384" width="8.7265625" style="6"/>
  </cols>
  <sheetData>
    <row r="1" spans="1:19" ht="15.5" x14ac:dyDescent="0.3">
      <c r="A1" s="3" t="inlineStr">
        <is>
          <t>C5: Colistin consumption by Trust type, expressed as DDD per 1000 admissions, England, 2016-2020</t>
        </is>
      </c>
    </row>
    <row r="3" spans="1:19" x14ac:dyDescent="0.3">
      <c r="K3" s="256"/>
      <c r="L3" s="256"/>
      <c r="M3" s="256"/>
      <c r="N3" s="256"/>
      <c r="O3" s="256"/>
    </row>
    <row r="4" spans="1:19" x14ac:dyDescent="0.3">
      <c r="A4" s="9"/>
      <c r="B4" s="579" t="inlineStr">
        <is>
          <t xml:space="preserve"> DDD per 1000 admissions</t>
        </is>
      </c>
      <c r="C4" s="579"/>
      <c r="D4" s="579"/>
      <c r="E4" s="579"/>
      <c r="F4" s="579"/>
      <c r="K4" s="256"/>
      <c r="L4" s="256"/>
      <c r="M4" s="256"/>
      <c r="N4" s="256"/>
      <c r="O4" s="256"/>
    </row>
    <row r="5" spans="1:19" x14ac:dyDescent="0.3">
      <c r="A5" s="333" t="inlineStr">
        <is>
          <t>Trust Type</t>
        </is>
      </c>
      <c r="B5" s="5">
        <f>'C.2 Trust_type'!B5</f>
        <v>2016</v>
      </c>
      <c r="C5" s="5">
        <f>'C.2 Trust_type'!C5</f>
        <v>2017</v>
      </c>
      <c r="D5" s="5">
        <f>'C.2 Trust_type'!D5</f>
        <v>2018</v>
      </c>
      <c r="E5" s="5">
        <f>'C.2 Trust_type'!E5</f>
        <v>2019</v>
      </c>
      <c r="F5" s="5">
        <f>'C.2 Trust_type'!F5</f>
        <v>2020</v>
      </c>
      <c r="G5" s="119" t="inlineStr">
        <is>
          <t>5-year</t>
        </is>
      </c>
      <c r="H5" s="119" t="inlineStr">
        <is>
          <t>18/19</t>
        </is>
      </c>
      <c r="K5" s="256"/>
      <c r="L5" s="256"/>
      <c r="M5" s="256"/>
      <c r="N5" s="256"/>
      <c r="O5" s="256"/>
    </row>
    <row r="6" spans="1:19" x14ac:dyDescent="0.3">
      <c r="A6" s="30" t="inlineStr">
        <is>
          <t>Acute Specialist</t>
        </is>
      </c>
      <c r="B6" s="40">
        <f>'[1]C.5 Colistin_type'!B6</f>
        <v>101.18248141917866</v>
      </c>
      <c r="C6" s="40">
        <f>'[1]C.5 Colistin_type'!C6</f>
        <v>184.38200921029784</v>
      </c>
      <c r="D6" s="40">
        <f>'[1]C.5 Colistin_type'!D6</f>
        <v>204.21633923938498</v>
      </c>
      <c r="E6" s="40">
        <f>'[1]C.5 Colistin_type'!E6</f>
        <v>208.36862415447831</v>
      </c>
      <c r="F6" s="40">
        <f>'[1]C.5 Colistin_type'!F6</f>
        <v>291.63136261701584</v>
      </c>
      <c r="G6" s="92">
        <f t="shared" ref="G6:G11" si="0">(F6-B6)/B6*100</f>
        <v>188.22317710201807</v>
      </c>
      <c r="H6" s="33">
        <f t="shared" ref="H6:H11" si="1">(F6-E6)/E6</f>
        <v>0.39959345511063604</v>
      </c>
      <c r="K6" s="256"/>
      <c r="L6" s="256"/>
      <c r="M6" s="256"/>
      <c r="N6" s="256"/>
      <c r="O6" s="256"/>
    </row>
    <row r="7" spans="1:19" x14ac:dyDescent="0.3">
      <c r="A7" s="30" t="inlineStr">
        <is>
          <t>Acute Teaching</t>
        </is>
      </c>
      <c r="B7" s="40">
        <f>'[1]C.5 Colistin_type'!B7</f>
        <v>28.04031367583957</v>
      </c>
      <c r="C7" s="40">
        <f>'[1]C.5 Colistin_type'!C7</f>
        <v>30.886359526630258</v>
      </c>
      <c r="D7" s="40">
        <f>'[1]C.5 Colistin_type'!D7</f>
        <v>35.558065820536285</v>
      </c>
      <c r="E7" s="40">
        <f>'[1]C.5 Colistin_type'!E7</f>
        <v>38.666653600110294</v>
      </c>
      <c r="F7" s="40">
        <f>'[1]C.5 Colistin_type'!F7</f>
        <v>51.545891379275417</v>
      </c>
      <c r="G7" s="92">
        <f t="shared" si="0"/>
        <v>83.827798701442504</v>
      </c>
      <c r="H7" s="33">
        <f t="shared" si="1"/>
        <v>0.33308384822648285</v>
      </c>
      <c r="K7" s="256"/>
      <c r="L7" s="256"/>
      <c r="M7" s="256"/>
      <c r="N7" s="256"/>
      <c r="O7" s="256"/>
    </row>
    <row r="8" spans="1:19" x14ac:dyDescent="0.3">
      <c r="A8" s="30" t="inlineStr">
        <is>
          <t>Acute Large</t>
        </is>
      </c>
      <c r="B8" s="40">
        <f>'[1]C.5 Colistin_type'!B2</f>
        <v>7.4036240394925699</v>
      </c>
      <c r="C8" s="40">
        <f>'[1]C.5 Colistin_type'!C2</f>
        <v>8.0221383008756675</v>
      </c>
      <c r="D8" s="40">
        <f>'[1]C.5 Colistin_type'!D2</f>
        <v>8.5488492267759284</v>
      </c>
      <c r="E8" s="40">
        <f>'[1]C.5 Colistin_type'!E2</f>
        <v>8.5771815047919517</v>
      </c>
      <c r="F8" s="40">
        <f>'[1]C.5 Colistin_type'!F2</f>
        <v>10.415529463789426</v>
      </c>
      <c r="G8" s="92">
        <f t="shared" si="0"/>
        <v>40.681501494817745</v>
      </c>
      <c r="H8" s="33">
        <f t="shared" si="1"/>
        <v>0.21433007544149726</v>
      </c>
      <c r="K8" s="256"/>
      <c r="L8" s="256"/>
      <c r="M8" s="256"/>
      <c r="N8" s="256"/>
      <c r="O8" s="256"/>
    </row>
    <row r="9" spans="1:19" x14ac:dyDescent="0.3">
      <c r="A9" s="30" t="inlineStr">
        <is>
          <t>Acute Multiservice</t>
        </is>
      </c>
      <c r="B9" s="40">
        <f>'[1]C.5 Colistin_type'!B4</f>
        <v>4.141043234616518</v>
      </c>
      <c r="C9" s="40">
        <f>'[1]C.5 Colistin_type'!C4</f>
        <v>4.815158486366272</v>
      </c>
      <c r="D9" s="40">
        <f>'[1]C.5 Colistin_type'!D4</f>
        <v>3.4250720925629139</v>
      </c>
      <c r="E9" s="40">
        <f>'[1]C.5 Colistin_type'!E4</f>
        <v>2.9465800300240517</v>
      </c>
      <c r="F9" s="40">
        <f>'[1]C.5 Colistin_type'!F4</f>
        <v>2.7480762526392937</v>
      </c>
      <c r="G9" s="92">
        <f t="shared" si="0"/>
        <v>-33.638069033737587</v>
      </c>
      <c r="H9" s="33">
        <f t="shared" si="1"/>
        <v>-6.7367516022681276E-2</v>
      </c>
      <c r="K9" s="256"/>
      <c r="L9" s="256"/>
      <c r="M9" s="256"/>
      <c r="N9" s="256"/>
      <c r="O9" s="256"/>
    </row>
    <row r="10" spans="1:19" x14ac:dyDescent="0.3">
      <c r="A10" s="30" t="inlineStr">
        <is>
          <t>Acute Small</t>
        </is>
      </c>
      <c r="B10" s="40">
        <f>'[1]C.5 Colistin_type'!B5</f>
        <v>6.2269883520202711</v>
      </c>
      <c r="C10" s="40">
        <f>'[1]C.5 Colistin_type'!C5</f>
        <v>7.3241063503082842</v>
      </c>
      <c r="D10" s="40">
        <f>'[1]C.5 Colistin_type'!D5</f>
        <v>7.6577811004826799</v>
      </c>
      <c r="E10" s="40">
        <f>'[1]C.5 Colistin_type'!E5</f>
        <v>6.1487207302998286</v>
      </c>
      <c r="F10" s="40">
        <f>'[1]C.5 Colistin_type'!F5</f>
        <v>6.5994056204799563</v>
      </c>
      <c r="G10" s="92">
        <f t="shared" si="0"/>
        <v>5.9806964042073227</v>
      </c>
      <c r="H10" s="33">
        <f t="shared" si="1"/>
        <v>7.3297342642223248E-2</v>
      </c>
      <c r="K10" s="256"/>
      <c r="L10" s="256"/>
      <c r="M10" s="256"/>
      <c r="N10" s="256"/>
      <c r="O10" s="256"/>
    </row>
    <row r="11" spans="1:19" x14ac:dyDescent="0.3">
      <c r="A11" s="30" t="inlineStr">
        <is>
          <t>Acute Medium</t>
        </is>
      </c>
      <c r="B11" s="40">
        <f>'[1]C.5 Colistin_type'!B3</f>
        <v>5.4609224382438697</v>
      </c>
      <c r="C11" s="40">
        <f>'[1]C.5 Colistin_type'!C3</f>
        <v>6.1988194070436293</v>
      </c>
      <c r="D11" s="40">
        <f>'[1]C.5 Colistin_type'!D3</f>
        <v>5.9378014637914021</v>
      </c>
      <c r="E11" s="40">
        <f>'[1]C.5 Colistin_type'!E3</f>
        <v>5.2580809791688807</v>
      </c>
      <c r="F11" s="40">
        <f>'[1]C.5 Colistin_type'!F3</f>
        <v>6.2046186507213861</v>
      </c>
      <c r="G11" s="92">
        <f t="shared" si="0"/>
        <v>13.618508976968277</v>
      </c>
      <c r="H11" s="33">
        <f t="shared" si="1"/>
        <v>0.18001580335153378</v>
      </c>
    </row>
    <row r="13" spans="1:19" ht="14.5" x14ac:dyDescent="0.35">
      <c r="S13" s="545" t="inlineStr">
        <is>
          <t>UKHSA colours</t>
        </is>
      </c>
    </row>
    <row r="14" spans="1:19" x14ac:dyDescent="0.3">
      <c r="A14" s="6" t="inlineStr">
        <is>
          <t>setting_cat</t>
        </is>
      </c>
      <c r="B14" s="6" t="inlineStr">
        <is>
          <t>year</t>
        </is>
      </c>
    </row>
    <row r="15" spans="1:19" x14ac:dyDescent="0.3">
      <c r="A15" s="605" t="inlineStr">
        <is>
          <t>Acute Small</t>
        </is>
      </c>
      <c r="B15" s="6">
        <f>$B$5</f>
        <v>2016</v>
      </c>
      <c r="C15" s="40">
        <f>B10</f>
        <v>6.2269883520202711</v>
      </c>
    </row>
    <row r="16" spans="1:19" x14ac:dyDescent="0.3">
      <c r="A16" s="605"/>
      <c r="B16" s="6">
        <f>$C$5</f>
        <v>2017</v>
      </c>
      <c r="C16" s="40">
        <f>C10</f>
        <v>7.3241063503082842</v>
      </c>
    </row>
    <row r="17" spans="1:3" x14ac:dyDescent="0.3">
      <c r="A17" s="605"/>
      <c r="B17" s="6">
        <f>$D$5</f>
        <v>2018</v>
      </c>
      <c r="C17" s="40">
        <f>D10</f>
        <v>7.6577811004826799</v>
      </c>
    </row>
    <row r="18" spans="1:3" x14ac:dyDescent="0.3">
      <c r="A18" s="605"/>
      <c r="B18" s="6">
        <f>$E$5</f>
        <v>2019</v>
      </c>
      <c r="C18" s="40">
        <f>E10</f>
        <v>6.1487207302998286</v>
      </c>
    </row>
    <row r="19" spans="1:3" x14ac:dyDescent="0.3">
      <c r="A19" s="605"/>
      <c r="B19" s="6">
        <f>$F$5</f>
        <v>2020</v>
      </c>
      <c r="C19" s="40">
        <f>F10</f>
        <v>6.5994056204799563</v>
      </c>
    </row>
    <row r="20" spans="1:3" x14ac:dyDescent="0.3">
      <c r="A20" s="605" t="inlineStr">
        <is>
          <t>Acute Medium</t>
        </is>
      </c>
      <c r="B20" s="6">
        <f>$B$5</f>
        <v>2016</v>
      </c>
      <c r="C20" s="40">
        <f>B11</f>
        <v>5.4609224382438697</v>
      </c>
    </row>
    <row r="21" spans="1:3" x14ac:dyDescent="0.3">
      <c r="A21" s="605"/>
      <c r="B21" s="6">
        <f>$C$5</f>
        <v>2017</v>
      </c>
      <c r="C21" s="40">
        <f>C11</f>
        <v>6.1988194070436293</v>
      </c>
    </row>
    <row r="22" spans="1:3" x14ac:dyDescent="0.3">
      <c r="A22" s="605"/>
      <c r="B22" s="6">
        <f>$D$5</f>
        <v>2018</v>
      </c>
      <c r="C22" s="40">
        <f>D11</f>
        <v>5.9378014637914021</v>
      </c>
    </row>
    <row r="23" spans="1:3" x14ac:dyDescent="0.3">
      <c r="A23" s="605"/>
      <c r="B23" s="6">
        <f>$E$5</f>
        <v>2019</v>
      </c>
      <c r="C23" s="40">
        <f>E11</f>
        <v>5.2580809791688807</v>
      </c>
    </row>
    <row r="24" spans="1:3" x14ac:dyDescent="0.3">
      <c r="A24" s="605"/>
      <c r="B24" s="6">
        <f>$F$5</f>
        <v>2020</v>
      </c>
      <c r="C24" s="40">
        <f>F11</f>
        <v>6.2046186507213861</v>
      </c>
    </row>
    <row r="25" spans="1:3" x14ac:dyDescent="0.3">
      <c r="A25" s="605" t="inlineStr">
        <is>
          <t>Acute Large</t>
        </is>
      </c>
      <c r="B25" s="6">
        <f>$B$5</f>
        <v>2016</v>
      </c>
      <c r="C25" s="40">
        <f>B8</f>
        <v>7.4036240394925699</v>
      </c>
    </row>
    <row r="26" spans="1:3" x14ac:dyDescent="0.3">
      <c r="A26" s="605"/>
      <c r="B26" s="6">
        <f>$C$5</f>
        <v>2017</v>
      </c>
      <c r="C26" s="40">
        <f>C8</f>
        <v>8.0221383008756675</v>
      </c>
    </row>
    <row r="27" spans="1:3" x14ac:dyDescent="0.3">
      <c r="A27" s="605"/>
      <c r="B27" s="6">
        <f>$D$5</f>
        <v>2018</v>
      </c>
      <c r="C27" s="40">
        <f>D8</f>
        <v>8.5488492267759284</v>
      </c>
    </row>
    <row r="28" spans="1:3" x14ac:dyDescent="0.3">
      <c r="A28" s="605"/>
      <c r="B28" s="6">
        <f>$E$5</f>
        <v>2019</v>
      </c>
      <c r="C28" s="40">
        <f>E8</f>
        <v>8.5771815047919517</v>
      </c>
    </row>
    <row r="29" spans="1:3" x14ac:dyDescent="0.3">
      <c r="A29" s="605"/>
      <c r="B29" s="6">
        <f>$F$5</f>
        <v>2020</v>
      </c>
      <c r="C29" s="40">
        <f>F8</f>
        <v>10.415529463789426</v>
      </c>
    </row>
    <row r="30" spans="1:3" x14ac:dyDescent="0.3">
      <c r="A30" s="605" t="inlineStr">
        <is>
          <t>Acute Multiservice</t>
        </is>
      </c>
      <c r="B30" s="6">
        <f>$B$5</f>
        <v>2016</v>
      </c>
      <c r="C30" s="40">
        <f>B9</f>
        <v>4.141043234616518</v>
      </c>
    </row>
    <row r="31" spans="1:3" x14ac:dyDescent="0.3">
      <c r="A31" s="605"/>
      <c r="B31" s="6">
        <f>$C$5</f>
        <v>2017</v>
      </c>
      <c r="C31" s="40">
        <f>C9</f>
        <v>4.815158486366272</v>
      </c>
    </row>
    <row r="32" spans="1:3" x14ac:dyDescent="0.3">
      <c r="A32" s="605"/>
      <c r="B32" s="6">
        <f>$D$5</f>
        <v>2018</v>
      </c>
      <c r="C32" s="40">
        <f>D9</f>
        <v>3.4250720925629139</v>
      </c>
    </row>
    <row r="33" spans="1:3" x14ac:dyDescent="0.3">
      <c r="A33" s="605"/>
      <c r="B33" s="6">
        <f>$E$5</f>
        <v>2019</v>
      </c>
      <c r="C33" s="40">
        <f>E9</f>
        <v>2.9465800300240517</v>
      </c>
    </row>
    <row r="34" spans="1:3" x14ac:dyDescent="0.3">
      <c r="A34" s="605"/>
      <c r="B34" s="6">
        <f>$F$5</f>
        <v>2020</v>
      </c>
      <c r="C34" s="40">
        <f>F9</f>
        <v>2.7480762526392937</v>
      </c>
    </row>
    <row r="35" spans="1:3" x14ac:dyDescent="0.3">
      <c r="A35" s="605" t="inlineStr">
        <is>
          <t>Acute Specialist</t>
        </is>
      </c>
      <c r="B35" s="6">
        <f>$B$5</f>
        <v>2016</v>
      </c>
      <c r="C35" s="40">
        <f>B6</f>
        <v>101.18248141917866</v>
      </c>
    </row>
    <row r="36" spans="1:3" x14ac:dyDescent="0.3">
      <c r="A36" s="605"/>
      <c r="B36" s="6">
        <f>$C$5</f>
        <v>2017</v>
      </c>
      <c r="C36" s="40">
        <f>C6</f>
        <v>184.38200921029784</v>
      </c>
    </row>
    <row r="37" spans="1:3" x14ac:dyDescent="0.3">
      <c r="A37" s="605"/>
      <c r="B37" s="6">
        <f>$D$5</f>
        <v>2018</v>
      </c>
      <c r="C37" s="40">
        <f>D6</f>
        <v>204.21633923938498</v>
      </c>
    </row>
    <row r="38" spans="1:3" x14ac:dyDescent="0.3">
      <c r="A38" s="605"/>
      <c r="B38" s="6">
        <f>$E$5</f>
        <v>2019</v>
      </c>
      <c r="C38" s="40">
        <f>E6</f>
        <v>208.36862415447831</v>
      </c>
    </row>
    <row r="39" spans="1:3" x14ac:dyDescent="0.3">
      <c r="A39" s="605"/>
      <c r="B39" s="6">
        <f>$F$5</f>
        <v>2020</v>
      </c>
      <c r="C39" s="40">
        <f>F6</f>
        <v>291.63136261701584</v>
      </c>
    </row>
    <row r="40" spans="1:3" x14ac:dyDescent="0.3">
      <c r="A40" s="605" t="inlineStr">
        <is>
          <t>Acute Teaching</t>
        </is>
      </c>
      <c r="B40" s="6">
        <f>$B$5</f>
        <v>2016</v>
      </c>
      <c r="C40" s="40">
        <f>B7</f>
        <v>28.04031367583957</v>
      </c>
    </row>
    <row r="41" spans="1:3" x14ac:dyDescent="0.3">
      <c r="A41" s="605"/>
      <c r="B41" s="6">
        <f>$C$5</f>
        <v>2017</v>
      </c>
      <c r="C41" s="40">
        <f>C7</f>
        <v>30.886359526630258</v>
      </c>
    </row>
    <row r="42" spans="1:3" x14ac:dyDescent="0.3">
      <c r="A42" s="605"/>
      <c r="B42" s="6">
        <f>$D$5</f>
        <v>2018</v>
      </c>
      <c r="C42" s="40">
        <f>D7</f>
        <v>35.558065820536285</v>
      </c>
    </row>
    <row r="43" spans="1:3" x14ac:dyDescent="0.3">
      <c r="A43" s="605"/>
      <c r="B43" s="6">
        <f>$E$5</f>
        <v>2019</v>
      </c>
      <c r="C43" s="40">
        <f>E7</f>
        <v>38.666653600110294</v>
      </c>
    </row>
    <row r="44" spans="1:3" x14ac:dyDescent="0.3">
      <c r="A44" s="605"/>
      <c r="B44" s="6">
        <f>$F$5</f>
        <v>2020</v>
      </c>
      <c r="C44" s="40">
        <f>F7</f>
        <v>51.545891379275417</v>
      </c>
    </row>
    <row r="45" spans="1:3" x14ac:dyDescent="0.3">
      <c r="A45" s="605" t="inlineStr">
        <is>
          <t>Total</t>
        </is>
      </c>
      <c r="B45" s="6">
        <f>$B$5</f>
        <v>2016</v>
      </c>
      <c r="C45" s="92">
        <f>'C.4 Colistin_route'!B6</f>
        <v>17.592936822189586</v>
      </c>
    </row>
    <row r="46" spans="1:3" x14ac:dyDescent="0.3">
      <c r="A46" s="605"/>
      <c r="B46" s="6">
        <f>$C$5</f>
        <v>2017</v>
      </c>
      <c r="C46" s="92">
        <f>'C.4 Colistin_route'!C6</f>
        <v>21.413399603912694</v>
      </c>
    </row>
    <row r="47" spans="1:3" x14ac:dyDescent="0.3">
      <c r="A47" s="605"/>
      <c r="B47" s="6">
        <f>$D$5</f>
        <v>2018</v>
      </c>
      <c r="C47" s="92">
        <f>'C.4 Colistin_route'!D6</f>
        <v>23.836984303496138</v>
      </c>
    </row>
    <row r="48" spans="1:3" x14ac:dyDescent="0.3">
      <c r="A48" s="605"/>
      <c r="B48" s="6">
        <f>$E$5</f>
        <v>2019</v>
      </c>
      <c r="C48" s="92">
        <f>'C.4 Colistin_route'!E6</f>
        <v>24.850661274143931</v>
      </c>
    </row>
    <row r="49" spans="1:3" x14ac:dyDescent="0.3">
      <c r="A49" s="605"/>
      <c r="B49" s="6">
        <f>$F$5</f>
        <v>2020</v>
      </c>
      <c r="C49" s="92">
        <f>'C.4 Colistin_route'!F6</f>
        <v>31.961674303111067</v>
      </c>
    </row>
  </sheetData>
  <mergeCells count="8">
    <mergeCell ref="A45:A49"/>
    <mergeCell ref="A40:A44"/>
    <mergeCell ref="B4:F4"/>
    <mergeCell ref="A15:A19"/>
    <mergeCell ref="A20:A24"/>
    <mergeCell ref="A25:A29"/>
    <mergeCell ref="A30:A34"/>
    <mergeCell ref="A35:A39"/>
  </mergeCells>
  <pageMargins left="0.7" right="0.7" top="0.75" bottom="0.75" header="0.3" footer="0.3"/>
  <pageSetup paperSize="9" orientation="portrait" r:id="rId1"/>
  <drawing r:id="rId2"/>
</worksheet>
</file>

<file path=xl/worksheets/sheet27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1B00-000000000000}">
  <sheetPr codeName="Sheet28">
    <tabColor theme="4" tint="0.59999389629810485"/>
  </sheetPr>
  <dimension ref="A1:E9"/>
  <sheetViews>
    <sheetView workbookViewId="0">
      <selection activeCell="E9" sqref="E9"/>
    </sheetView>
  </sheetViews>
  <sheetFormatPr defaultColWidth="9.1796875" defaultRowHeight="14" x14ac:dyDescent="0.3"/>
  <cols>
    <col min="1" max="1" width="12.26953125" style="6" customWidth="1"/>
    <col min="2" max="2" width="14.26953125" style="6" customWidth="1"/>
    <col min="3" max="16384" width="9.1796875" style="6"/>
  </cols>
  <sheetData>
    <row r="1" spans="1:5" ht="15.5" x14ac:dyDescent="0.3">
      <c r="A1" s="3" t="inlineStr">
        <is>
          <t>C6: Piperacillin/tazobactam consumption in all Trusts, expressed as DDDs per 1000 admissions, England, 2015-2019</t>
        </is>
      </c>
      <c r="B1" s="9"/>
    </row>
    <row r="2" spans="1:5" x14ac:dyDescent="0.3">
      <c r="A2" s="9"/>
      <c r="B2" s="9"/>
    </row>
    <row r="3" spans="1:5" x14ac:dyDescent="0.3">
      <c r="A3" s="9"/>
      <c r="B3" s="9"/>
    </row>
    <row r="4" spans="1:5" ht="28" x14ac:dyDescent="0.3">
      <c r="A4" s="32" t="inlineStr">
        <is>
          <t>Year</t>
        </is>
      </c>
      <c r="B4" s="45" t="inlineStr">
        <is>
          <t>DDD per 1000 admissions</t>
        </is>
      </c>
    </row>
    <row r="5" spans="1:5" x14ac:dyDescent="0.3">
      <c r="A5" s="145">
        <f>'C.1 Trust_total'!A5</f>
        <v>2016</v>
      </c>
      <c r="B5" s="40">
        <f>'[1]C.6 Piptaz'!B2</f>
        <v>135.41527228826453</v>
      </c>
    </row>
    <row r="6" spans="1:5" x14ac:dyDescent="0.3">
      <c r="A6" s="145">
        <f>'C.1 Trust_total'!A6</f>
        <v>2017</v>
      </c>
      <c r="B6" s="40">
        <f>'[1]C.6 Piptaz'!B3</f>
        <v>83.85914561161735</v>
      </c>
      <c r="D6" s="33">
        <f>(B6-B5)/B5</f>
        <v>-0.38072608654434009</v>
      </c>
    </row>
    <row r="7" spans="1:5" x14ac:dyDescent="0.3">
      <c r="A7" s="145">
        <f>'C.1 Trust_total'!A7</f>
        <v>2018</v>
      </c>
      <c r="B7" s="40">
        <f>'[1]C.6 Piptaz'!B4</f>
        <v>88.098640714228168</v>
      </c>
      <c r="D7" s="33">
        <f>(B7-B5)/B5</f>
        <v>-0.34941872341630226</v>
      </c>
    </row>
    <row r="8" spans="1:5" x14ac:dyDescent="0.3">
      <c r="A8" s="145">
        <f>'C.1 Trust_total'!A8</f>
        <v>2019</v>
      </c>
      <c r="B8" s="40">
        <f>'[1]C.6 Piptaz'!B5</f>
        <v>96.086011485327617</v>
      </c>
      <c r="D8" s="33">
        <f>(B9-B7)/B7</f>
        <v>0.32769812946770083</v>
      </c>
    </row>
    <row r="9" spans="1:5" x14ac:dyDescent="0.3">
      <c r="A9" s="145">
        <f>'C.1 Trust_total'!A9</f>
        <v>2020</v>
      </c>
      <c r="B9" s="40">
        <f>'[1]C.6 Piptaz'!B6</f>
        <v>116.96840048492777</v>
      </c>
      <c r="D9" s="33">
        <f>(B9-B5)/B5</f>
        <v>-0.13622445601311559</v>
      </c>
      <c r="E9" s="467">
        <f>(B9-B8)/B8</f>
        <v>0.21733016780271813</v>
      </c>
    </row>
  </sheetData>
  <pageMargins left="0.7" right="0.7" top="0.75" bottom="0.75" header="0.3" footer="0.3"/>
  <drawing r:id="rId1"/>
</worksheet>
</file>

<file path=xl/worksheets/sheet28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1C00-000000000000}">
  <sheetPr codeName="Sheet29">
    <tabColor theme="4" tint="0.59999389629810485"/>
  </sheetPr>
  <dimension ref="A1:S50"/>
  <sheetViews>
    <sheetView topLeftCell="O17" zoomScale="70" zoomScaleNormal="70" workbookViewId="0">
      <selection activeCell="AG22" sqref="AG22"/>
    </sheetView>
  </sheetViews>
  <sheetFormatPr defaultColWidth="9.1796875" defaultRowHeight="14" x14ac:dyDescent="0.3"/>
  <cols>
    <col min="1" max="1" width="22.1796875" style="6" customWidth="1"/>
    <col min="2" max="16384" width="9.1796875" style="6"/>
  </cols>
  <sheetData>
    <row r="1" spans="1:19" ht="15.5" x14ac:dyDescent="0.3">
      <c r="A1" s="3" t="inlineStr">
        <is>
          <t>C7: Piperacillin/tazobactam consumption by Trust type, expressed as DDD per 1000 admissions, England, 2016-2020</t>
        </is>
      </c>
    </row>
    <row r="3" spans="1:19" x14ac:dyDescent="0.3">
      <c r="A3" s="9"/>
      <c r="B3" s="9"/>
      <c r="C3" s="9"/>
      <c r="D3" s="9"/>
      <c r="E3" s="9"/>
      <c r="F3" s="9"/>
    </row>
    <row r="4" spans="1:19" x14ac:dyDescent="0.3">
      <c r="A4" s="9"/>
      <c r="B4" s="579" t="inlineStr">
        <is>
          <t xml:space="preserve"> DDD per 1000 admissions</t>
        </is>
      </c>
      <c r="C4" s="579"/>
      <c r="D4" s="579"/>
      <c r="E4" s="579"/>
      <c r="F4" s="579"/>
    </row>
    <row r="5" spans="1:19" x14ac:dyDescent="0.3">
      <c r="A5" s="32" t="inlineStr">
        <is>
          <t>Trust Type</t>
        </is>
      </c>
      <c r="B5" s="5">
        <f>'C.2 Trust_type'!B5</f>
        <v>2016</v>
      </c>
      <c r="C5" s="5">
        <f>'C.2 Trust_type'!C5</f>
        <v>2017</v>
      </c>
      <c r="D5" s="5">
        <f>'C.2 Trust_type'!D5</f>
        <v>2018</v>
      </c>
      <c r="E5" s="5">
        <f>'C.2 Trust_type'!E5</f>
        <v>2019</v>
      </c>
      <c r="F5" s="5">
        <f>'C.2 Trust_type'!F5</f>
        <v>2020</v>
      </c>
    </row>
    <row r="6" spans="1:19" x14ac:dyDescent="0.3">
      <c r="A6" s="30" t="inlineStr">
        <is>
          <t>Acute Large</t>
        </is>
      </c>
      <c r="B6" s="40">
        <f>'[1]C.7 Piptaz_type'!B2</f>
        <v>129.95405862014741</v>
      </c>
      <c r="C6" s="40">
        <f>'[1]C.7 Piptaz_type'!C2</f>
        <v>76.546036682266276</v>
      </c>
      <c r="D6" s="40">
        <f>'[1]C.7 Piptaz_type'!D2</f>
        <v>82.605011730105616</v>
      </c>
      <c r="E6" s="40">
        <f>'[1]C.7 Piptaz_type'!E2</f>
        <v>86.736114110797644</v>
      </c>
      <c r="F6" s="40">
        <f>'[1]C.7 Piptaz_type'!F2</f>
        <v>106.07589980208286</v>
      </c>
    </row>
    <row r="7" spans="1:19" x14ac:dyDescent="0.3">
      <c r="A7" s="30" t="inlineStr">
        <is>
          <t>Acute Medium</t>
        </is>
      </c>
      <c r="B7" s="40">
        <f>'[1]C.7 Piptaz_type'!B3</f>
        <v>143.10509306215681</v>
      </c>
      <c r="C7" s="40">
        <f>'[1]C.7 Piptaz_type'!C3</f>
        <v>86.448641311901156</v>
      </c>
      <c r="D7" s="40">
        <f>'[1]C.7 Piptaz_type'!D3</f>
        <v>88.384357953444123</v>
      </c>
      <c r="E7" s="40">
        <f>'[1]C.7 Piptaz_type'!E3</f>
        <v>102.55453577893786</v>
      </c>
      <c r="F7" s="40">
        <f>'[1]C.7 Piptaz_type'!F3</f>
        <v>123.75444716308266</v>
      </c>
    </row>
    <row r="8" spans="1:19" x14ac:dyDescent="0.3">
      <c r="A8" s="30" t="inlineStr">
        <is>
          <t>Acute Multiservice</t>
        </is>
      </c>
      <c r="B8" s="40">
        <f>'[1]C.7 Piptaz_type'!B4</f>
        <v>176.84430021047592</v>
      </c>
      <c r="C8" s="40">
        <f>'[1]C.7 Piptaz_type'!C4</f>
        <v>138.5227472782135</v>
      </c>
      <c r="D8" s="40">
        <f>'[1]C.7 Piptaz_type'!D4</f>
        <v>138.74327713251114</v>
      </c>
      <c r="E8" s="40">
        <f>'[1]C.7 Piptaz_type'!E4</f>
        <v>127.89890563488007</v>
      </c>
      <c r="F8" s="40">
        <f>'[1]C.7 Piptaz_type'!F4</f>
        <v>144.16468530893326</v>
      </c>
    </row>
    <row r="9" spans="1:19" x14ac:dyDescent="0.3">
      <c r="A9" s="30" t="inlineStr">
        <is>
          <t>Acute Small</t>
        </is>
      </c>
      <c r="B9" s="40">
        <f>'[1]C.7 Piptaz_type'!B5</f>
        <v>165.17849485747865</v>
      </c>
      <c r="C9" s="40">
        <f>'[1]C.7 Piptaz_type'!C5</f>
        <v>81.953488140556146</v>
      </c>
      <c r="D9" s="40">
        <f>'[1]C.7 Piptaz_type'!D5</f>
        <v>83.402099751663627</v>
      </c>
      <c r="E9" s="40">
        <f>'[1]C.7 Piptaz_type'!E5</f>
        <v>98.062016094336286</v>
      </c>
      <c r="F9" s="40">
        <f>'[1]C.7 Piptaz_type'!F5</f>
        <v>129.46482945466414</v>
      </c>
    </row>
    <row r="10" spans="1:19" x14ac:dyDescent="0.3">
      <c r="A10" s="30" t="inlineStr">
        <is>
          <t>Acute Specialist</t>
        </is>
      </c>
      <c r="B10" s="40">
        <f>'[1]C.7 Piptaz_type'!B6</f>
        <v>135.34318959247321</v>
      </c>
      <c r="C10" s="40">
        <f>'[1]C.7 Piptaz_type'!C6</f>
        <v>93.333340289536864</v>
      </c>
      <c r="D10" s="40">
        <f>'[1]C.7 Piptaz_type'!D6</f>
        <v>118.3519650157541</v>
      </c>
      <c r="E10" s="40">
        <f>'[1]C.7 Piptaz_type'!E6</f>
        <v>117.74266731156968</v>
      </c>
      <c r="F10" s="40">
        <f>'[1]C.7 Piptaz_type'!F6</f>
        <v>152.55129953939468</v>
      </c>
    </row>
    <row r="11" spans="1:19" x14ac:dyDescent="0.3">
      <c r="A11" s="30" t="inlineStr">
        <is>
          <t>Acute Teaching</t>
        </is>
      </c>
      <c r="B11" s="40">
        <f>'[1]C.7 Piptaz_type'!B7</f>
        <v>124.26655800500885</v>
      </c>
      <c r="C11" s="40">
        <f>'[1]C.7 Piptaz_type'!C7</f>
        <v>84.434134762501344</v>
      </c>
      <c r="D11" s="40">
        <f>'[1]C.7 Piptaz_type'!D7</f>
        <v>88.470864340662956</v>
      </c>
      <c r="E11" s="40">
        <f>'[1]C.7 Piptaz_type'!E7</f>
        <v>95.058746421709657</v>
      </c>
      <c r="F11" s="40">
        <f>'[1]C.7 Piptaz_type'!F7</f>
        <v>113.22016338538378</v>
      </c>
      <c r="G11" s="467"/>
    </row>
    <row r="12" spans="1:19" ht="14.5" x14ac:dyDescent="0.35">
      <c r="B12" s="92">
        <f>SUM(B6:B11)</f>
        <v>874.69169434774085</v>
      </c>
      <c r="C12" s="92">
        <f t="shared" ref="C12:F12" si="0">SUM(C6:C11)</f>
        <v>561.23838846497529</v>
      </c>
      <c r="D12" s="92">
        <f t="shared" si="0"/>
        <v>599.95757592414157</v>
      </c>
      <c r="E12" s="92">
        <f t="shared" si="0"/>
        <v>628.05298535223119</v>
      </c>
      <c r="F12" s="92">
        <f t="shared" si="0"/>
        <v>769.23132465354138</v>
      </c>
      <c r="G12" s="467">
        <f>(F12-E12)/E12</f>
        <v>0.22478730711252504</v>
      </c>
      <c r="S12" s="545" t="inlineStr">
        <is>
          <t>UKHSA colours</t>
        </is>
      </c>
    </row>
    <row r="15" spans="1:19" x14ac:dyDescent="0.3">
      <c r="A15" s="6" t="inlineStr">
        <is>
          <t>setting_cat</t>
        </is>
      </c>
      <c r="B15" s="6" t="inlineStr">
        <is>
          <t>year</t>
        </is>
      </c>
    </row>
    <row r="16" spans="1:19" x14ac:dyDescent="0.3">
      <c r="A16" s="605" t="inlineStr">
        <is>
          <t>Acute Small</t>
        </is>
      </c>
      <c r="B16" s="6">
        <f>$B$5</f>
        <v>2016</v>
      </c>
      <c r="C16" s="40">
        <f>B9</f>
        <v>165.17849485747865</v>
      </c>
    </row>
    <row r="17" spans="1:3" x14ac:dyDescent="0.3">
      <c r="A17" s="605"/>
      <c r="B17" s="6">
        <f>$C$5</f>
        <v>2017</v>
      </c>
      <c r="C17" s="40">
        <f>C9</f>
        <v>81.953488140556146</v>
      </c>
    </row>
    <row r="18" spans="1:3" x14ac:dyDescent="0.3">
      <c r="A18" s="605"/>
      <c r="B18" s="6">
        <f>$D$5</f>
        <v>2018</v>
      </c>
      <c r="C18" s="40">
        <f>D9</f>
        <v>83.402099751663627</v>
      </c>
    </row>
    <row r="19" spans="1:3" x14ac:dyDescent="0.3">
      <c r="A19" s="605"/>
      <c r="B19" s="6">
        <f>$E$5</f>
        <v>2019</v>
      </c>
      <c r="C19" s="40">
        <f>E9</f>
        <v>98.062016094336286</v>
      </c>
    </row>
    <row r="20" spans="1:3" x14ac:dyDescent="0.3">
      <c r="A20" s="605"/>
      <c r="B20" s="6">
        <f>$F$5</f>
        <v>2020</v>
      </c>
      <c r="C20" s="40">
        <f>F9</f>
        <v>129.46482945466414</v>
      </c>
    </row>
    <row r="21" spans="1:3" x14ac:dyDescent="0.3">
      <c r="A21" s="605" t="inlineStr">
        <is>
          <t>Acute Medium</t>
        </is>
      </c>
      <c r="B21" s="6">
        <f>$B$5</f>
        <v>2016</v>
      </c>
      <c r="C21" s="40">
        <f>B7</f>
        <v>143.10509306215681</v>
      </c>
    </row>
    <row r="22" spans="1:3" x14ac:dyDescent="0.3">
      <c r="A22" s="605"/>
      <c r="B22" s="6">
        <f>$C$5</f>
        <v>2017</v>
      </c>
      <c r="C22" s="40">
        <f>C7</f>
        <v>86.448641311901156</v>
      </c>
    </row>
    <row r="23" spans="1:3" x14ac:dyDescent="0.3">
      <c r="A23" s="605"/>
      <c r="B23" s="6">
        <f>$D$5</f>
        <v>2018</v>
      </c>
      <c r="C23" s="40">
        <f>D7</f>
        <v>88.384357953444123</v>
      </c>
    </row>
    <row r="24" spans="1:3" x14ac:dyDescent="0.3">
      <c r="A24" s="605"/>
      <c r="B24" s="6">
        <f>$E$5</f>
        <v>2019</v>
      </c>
      <c r="C24" s="40">
        <f>E7</f>
        <v>102.55453577893786</v>
      </c>
    </row>
    <row r="25" spans="1:3" x14ac:dyDescent="0.3">
      <c r="A25" s="605"/>
      <c r="B25" s="6">
        <f>$F$5</f>
        <v>2020</v>
      </c>
      <c r="C25" s="40">
        <f>F7</f>
        <v>123.75444716308266</v>
      </c>
    </row>
    <row r="26" spans="1:3" x14ac:dyDescent="0.3">
      <c r="A26" s="605" t="inlineStr">
        <is>
          <t>Acute Large</t>
        </is>
      </c>
      <c r="B26" s="6">
        <f>$B$5</f>
        <v>2016</v>
      </c>
      <c r="C26" s="40">
        <f>B6</f>
        <v>129.95405862014741</v>
      </c>
    </row>
    <row r="27" spans="1:3" x14ac:dyDescent="0.3">
      <c r="A27" s="605"/>
      <c r="B27" s="6">
        <f>$C$5</f>
        <v>2017</v>
      </c>
      <c r="C27" s="40">
        <f>C6</f>
        <v>76.546036682266276</v>
      </c>
    </row>
    <row r="28" spans="1:3" x14ac:dyDescent="0.3">
      <c r="A28" s="605"/>
      <c r="B28" s="6">
        <f>$D$5</f>
        <v>2018</v>
      </c>
      <c r="C28" s="40">
        <f>D6</f>
        <v>82.605011730105616</v>
      </c>
    </row>
    <row r="29" spans="1:3" x14ac:dyDescent="0.3">
      <c r="A29" s="605"/>
      <c r="B29" s="6">
        <f>$E$5</f>
        <v>2019</v>
      </c>
      <c r="C29" s="40">
        <f>E6</f>
        <v>86.736114110797644</v>
      </c>
    </row>
    <row r="30" spans="1:3" x14ac:dyDescent="0.3">
      <c r="A30" s="605"/>
      <c r="B30" s="6">
        <f>$F$5</f>
        <v>2020</v>
      </c>
      <c r="C30" s="40">
        <f>F6</f>
        <v>106.07589980208286</v>
      </c>
    </row>
    <row r="31" spans="1:3" x14ac:dyDescent="0.3">
      <c r="A31" s="605" t="inlineStr">
        <is>
          <t>Acute Multiservice</t>
        </is>
      </c>
      <c r="B31" s="6">
        <f>$B$5</f>
        <v>2016</v>
      </c>
      <c r="C31" s="40">
        <f>B8</f>
        <v>176.84430021047592</v>
      </c>
    </row>
    <row r="32" spans="1:3" x14ac:dyDescent="0.3">
      <c r="A32" s="605"/>
      <c r="B32" s="6">
        <f>$C$5</f>
        <v>2017</v>
      </c>
      <c r="C32" s="40">
        <f>C8</f>
        <v>138.5227472782135</v>
      </c>
    </row>
    <row r="33" spans="1:3" x14ac:dyDescent="0.3">
      <c r="A33" s="605"/>
      <c r="B33" s="6">
        <f>$D$5</f>
        <v>2018</v>
      </c>
      <c r="C33" s="40">
        <f>D8</f>
        <v>138.74327713251114</v>
      </c>
    </row>
    <row r="34" spans="1:3" x14ac:dyDescent="0.3">
      <c r="A34" s="605"/>
      <c r="B34" s="6">
        <f>$E$5</f>
        <v>2019</v>
      </c>
      <c r="C34" s="40">
        <f>E8</f>
        <v>127.89890563488007</v>
      </c>
    </row>
    <row r="35" spans="1:3" x14ac:dyDescent="0.3">
      <c r="A35" s="605"/>
      <c r="B35" s="6">
        <f>$F$5</f>
        <v>2020</v>
      </c>
      <c r="C35" s="40">
        <f>F8</f>
        <v>144.16468530893326</v>
      </c>
    </row>
    <row r="36" spans="1:3" x14ac:dyDescent="0.3">
      <c r="A36" s="605" t="inlineStr">
        <is>
          <t>Acute Specialist</t>
        </is>
      </c>
      <c r="B36" s="6">
        <f>$B$5</f>
        <v>2016</v>
      </c>
      <c r="C36" s="40">
        <f>B10</f>
        <v>135.34318959247321</v>
      </c>
    </row>
    <row r="37" spans="1:3" x14ac:dyDescent="0.3">
      <c r="A37" s="605"/>
      <c r="B37" s="6">
        <f>$C$5</f>
        <v>2017</v>
      </c>
      <c r="C37" s="40">
        <f>C10</f>
        <v>93.333340289536864</v>
      </c>
    </row>
    <row r="38" spans="1:3" x14ac:dyDescent="0.3">
      <c r="A38" s="605"/>
      <c r="B38" s="6">
        <f>$D$5</f>
        <v>2018</v>
      </c>
      <c r="C38" s="40">
        <f>D10</f>
        <v>118.3519650157541</v>
      </c>
    </row>
    <row r="39" spans="1:3" x14ac:dyDescent="0.3">
      <c r="A39" s="605"/>
      <c r="B39" s="6">
        <f>$E$5</f>
        <v>2019</v>
      </c>
      <c r="C39" s="40">
        <f>E10</f>
        <v>117.74266731156968</v>
      </c>
    </row>
    <row r="40" spans="1:3" x14ac:dyDescent="0.3">
      <c r="A40" s="605"/>
      <c r="B40" s="6">
        <f>$F$5</f>
        <v>2020</v>
      </c>
      <c r="C40" s="40">
        <f>F10</f>
        <v>152.55129953939468</v>
      </c>
    </row>
    <row r="41" spans="1:3" x14ac:dyDescent="0.3">
      <c r="A41" s="605" t="inlineStr">
        <is>
          <t>Acute Teaching</t>
        </is>
      </c>
      <c r="B41" s="6">
        <f>$B$5</f>
        <v>2016</v>
      </c>
      <c r="C41" s="40">
        <f>B11</f>
        <v>124.26655800500885</v>
      </c>
    </row>
    <row r="42" spans="1:3" x14ac:dyDescent="0.3">
      <c r="A42" s="605"/>
      <c r="B42" s="6">
        <f>$C$5</f>
        <v>2017</v>
      </c>
      <c r="C42" s="40">
        <f>C11</f>
        <v>84.434134762501344</v>
      </c>
    </row>
    <row r="43" spans="1:3" x14ac:dyDescent="0.3">
      <c r="A43" s="605"/>
      <c r="B43" s="6">
        <f>$D$5</f>
        <v>2018</v>
      </c>
      <c r="C43" s="40">
        <f>D11</f>
        <v>88.470864340662956</v>
      </c>
    </row>
    <row r="44" spans="1:3" x14ac:dyDescent="0.3">
      <c r="A44" s="605"/>
      <c r="B44" s="6">
        <f>$E$5</f>
        <v>2019</v>
      </c>
      <c r="C44" s="40">
        <f>E11</f>
        <v>95.058746421709657</v>
      </c>
    </row>
    <row r="45" spans="1:3" x14ac:dyDescent="0.3">
      <c r="A45" s="605"/>
      <c r="B45" s="6">
        <f>$F$5</f>
        <v>2020</v>
      </c>
      <c r="C45" s="40">
        <f>F11</f>
        <v>113.22016338538378</v>
      </c>
    </row>
    <row r="46" spans="1:3" ht="15" customHeight="1" x14ac:dyDescent="0.3">
      <c r="A46" s="605" t="inlineStr">
        <is>
          <t>Total</t>
        </is>
      </c>
      <c r="B46" s="238">
        <f>$B$5</f>
        <v>2016</v>
      </c>
      <c r="C46" s="249">
        <f>'C.6 Piptaz'!B5</f>
        <v>135.41527228826453</v>
      </c>
    </row>
    <row r="47" spans="1:3" x14ac:dyDescent="0.3">
      <c r="A47" s="605"/>
      <c r="B47" s="238">
        <f>$C$5</f>
        <v>2017</v>
      </c>
      <c r="C47" s="249">
        <f>'C.6 Piptaz'!B6</f>
        <v>83.85914561161735</v>
      </c>
    </row>
    <row r="48" spans="1:3" x14ac:dyDescent="0.3">
      <c r="A48" s="605"/>
      <c r="B48" s="238">
        <f>$D$5</f>
        <v>2018</v>
      </c>
      <c r="C48" s="249">
        <f>'C.6 Piptaz'!B7</f>
        <v>88.098640714228168</v>
      </c>
    </row>
    <row r="49" spans="1:3" x14ac:dyDescent="0.3">
      <c r="A49" s="605"/>
      <c r="B49" s="238">
        <f>$E$5</f>
        <v>2019</v>
      </c>
      <c r="C49" s="249">
        <f>'C.6 Piptaz'!B8</f>
        <v>96.086011485327617</v>
      </c>
    </row>
    <row r="50" spans="1:3" x14ac:dyDescent="0.3">
      <c r="A50" s="605"/>
      <c r="B50" s="238">
        <f>$F$5</f>
        <v>2020</v>
      </c>
      <c r="C50" s="249">
        <f>'C.6 Piptaz'!B9</f>
        <v>116.96840048492777</v>
      </c>
    </row>
  </sheetData>
  <mergeCells count="8">
    <mergeCell ref="A46:A50"/>
    <mergeCell ref="A41:A45"/>
    <mergeCell ref="B4:F4"/>
    <mergeCell ref="A16:A20"/>
    <mergeCell ref="A21:A25"/>
    <mergeCell ref="A26:A30"/>
    <mergeCell ref="A31:A35"/>
    <mergeCell ref="A36:A40"/>
  </mergeCells>
  <pageMargins left="0.7" right="0.7" top="0.75" bottom="0.75" header="0.3" footer="0.3"/>
  <pageSetup paperSize="9" orientation="portrait" r:id="rId1"/>
  <drawing r:id="rId2"/>
</worksheet>
</file>

<file path=xl/worksheets/sheet29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1D00-000000000000}">
  <sheetPr codeName="Sheet30">
    <tabColor theme="4" tint="0.59999389629810485"/>
  </sheetPr>
  <dimension ref="A1:R105"/>
  <sheetViews>
    <sheetView topLeftCell="A91" workbookViewId="0">
      <selection activeCell="A97" sqref="A97:H105"/>
    </sheetView>
  </sheetViews>
  <sheetFormatPr defaultRowHeight="14.5" x14ac:dyDescent="0.35"/>
  <cols>
    <col min="1" max="1" width="26.1796875" customWidth="1"/>
    <col min="2" max="2" width="10.54296875" customWidth="1"/>
    <col min="3" max="3" width="9.81640625" style="41" customWidth="1"/>
    <col min="4" max="4" width="9.54296875" style="41" customWidth="1"/>
    <col min="7" max="7" width="11.453125" customWidth="1"/>
    <col min="10" max="10" width="30.453125" customWidth="1"/>
    <col min="11" max="11" width="15" customWidth="1"/>
    <col min="13" max="13" width="12.1796875" customWidth="1"/>
    <col min="15" max="15" width="32" customWidth="1"/>
    <col min="16" max="17" width="13.81640625" customWidth="1"/>
    <col min="18" max="18" width="14.453125" customWidth="1"/>
  </cols>
  <sheetData>
    <row r="1" spans="1:18" x14ac:dyDescent="0.35">
      <c r="A1" t="inlineStr">
        <is>
          <t>Antibiotic changes in 2017 - related to piptaz shortages guidelines</t>
        </is>
      </c>
    </row>
    <row r="2" spans="1:18" x14ac:dyDescent="0.35">
      <c r="A2" s="38" t="inlineStr">
        <is>
          <t>Secondary care</t>
        </is>
      </c>
      <c r="I2" t="inlineStr">
        <is>
          <t>please shade the ones that go up and down different colours</t>
        </is>
      </c>
    </row>
    <row r="3" spans="1:18" x14ac:dyDescent="0.35">
      <c r="A3" s="38" t="inlineStr">
        <is>
          <t>DDD</t>
        </is>
      </c>
      <c r="B3" s="38"/>
      <c r="C3" s="58">
        <v>2016</v>
      </c>
      <c r="D3" s="58">
        <v>2017</v>
      </c>
      <c r="F3" t="inlineStr">
        <is>
          <t>% change</t>
        </is>
      </c>
    </row>
    <row r="4" spans="1:18" x14ac:dyDescent="0.35">
      <c r="A4" t="inlineStr">
        <is>
          <t>Piptazobactam</t>
        </is>
      </c>
      <c r="B4" t="inlineStr">
        <is>
          <t>J01CR05</t>
        </is>
      </c>
      <c r="C4" s="41">
        <v>2108290.2319809999</v>
      </c>
      <c r="D4" s="41">
        <v>1321477.6926800001</v>
      </c>
      <c r="F4" s="35">
        <f>(D4-C4)/C4*100</f>
        <v>-37.319934768264424</v>
      </c>
      <c r="H4" s="41">
        <f>D4-C4</f>
        <v>-786812.53930099984</v>
      </c>
    </row>
    <row r="5" spans="1:18" ht="15" thickBot="1" x14ac:dyDescent="0.4">
      <c r="A5" t="inlineStr">
        <is>
          <t>Total alternative antibiotics</t>
        </is>
      </c>
      <c r="C5" s="41">
        <f>SUM(C7:C36)</f>
        <v>48178898.685691424</v>
      </c>
      <c r="D5" s="41">
        <f>SUM(D7:D36)</f>
        <v>50364232.705661952</v>
      </c>
      <c r="F5" s="35">
        <f>(D5-C5)/C5*100</f>
        <v>4.5358737530037141</v>
      </c>
      <c r="H5" s="41">
        <f>D5-C5</f>
        <v>2185334.0199705288</v>
      </c>
    </row>
    <row r="6" spans="1:18" ht="16" thickBot="1" x14ac:dyDescent="0.4">
      <c r="D6" s="59"/>
      <c r="F6" s="35"/>
      <c r="H6" s="41">
        <f>H4+H5</f>
        <v>1398521.4806695289</v>
      </c>
      <c r="O6" s="76"/>
      <c r="P6" s="77">
        <v>2016</v>
      </c>
      <c r="Q6" s="77">
        <v>2017</v>
      </c>
      <c r="R6" s="84" t="inlineStr">
        <is>
          <t>% Change</t>
        </is>
      </c>
    </row>
    <row r="7" spans="1:18" ht="16.5" thickTop="1" thickBot="1" x14ac:dyDescent="0.4">
      <c r="A7" t="inlineStr">
        <is>
          <t>Amoxicillin</t>
        </is>
      </c>
      <c r="B7" t="inlineStr">
        <is>
          <t>J01CA04</t>
        </is>
      </c>
      <c r="C7" s="41">
        <v>8798518.1452389993</v>
      </c>
      <c r="D7" s="41">
        <v>8859844.8304900005</v>
      </c>
      <c r="F7" s="35">
        <f>(D7-C7)/C7*100</f>
        <v>0.69701152215257967</v>
      </c>
      <c r="K7" t="inlineStr">
        <is>
          <t>Temocillin</t>
        </is>
      </c>
      <c r="L7" s="60" t="inlineStr">
        <is>
          <t>J01CA17</t>
        </is>
      </c>
      <c r="M7" s="35">
        <v>89.679966651937264</v>
      </c>
      <c r="O7" s="78" t="inlineStr">
        <is>
          <t>Piperacillin/Tazobactam</t>
        </is>
      </c>
      <c r="P7" s="95">
        <v>2108290.2319809999</v>
      </c>
      <c r="Q7" s="95">
        <v>1321477.6926800001</v>
      </c>
      <c r="R7" s="85">
        <v>-37.319934768264424</v>
      </c>
    </row>
    <row r="8" spans="1:18" ht="16" thickBot="1" x14ac:dyDescent="0.4">
      <c r="A8" t="inlineStr">
        <is>
          <t>Flucloxacillin</t>
        </is>
      </c>
      <c r="B8" t="inlineStr">
        <is>
          <t>J01CF05</t>
        </is>
      </c>
      <c r="C8" s="41">
        <v>10210913.32416</v>
      </c>
      <c r="D8" s="41">
        <v>10491096.04683</v>
      </c>
      <c r="F8" s="35">
        <f>(D8-C8)/C8*100</f>
        <v>2.7439535894116429</v>
      </c>
      <c r="K8" t="inlineStr">
        <is>
          <t>Ceftazidime</t>
        </is>
      </c>
      <c r="L8" s="60" t="inlineStr">
        <is>
          <t>J01DD02</t>
        </is>
      </c>
      <c r="M8" s="35">
        <v>35.15512604570845</v>
      </c>
      <c r="O8" s="79" t="inlineStr">
        <is>
          <t>Total alternative antibiotics</t>
        </is>
      </c>
      <c r="P8" s="96">
        <f>C5</f>
        <v>48178898.685691424</v>
      </c>
      <c r="Q8" s="96">
        <v>50364233</v>
      </c>
      <c r="R8" s="86">
        <v>4.5</v>
      </c>
    </row>
    <row r="9" spans="1:18" ht="16" thickBot="1" x14ac:dyDescent="0.4">
      <c r="A9" s="89" t="inlineStr">
        <is>
          <t>Co-amoxiclav</t>
        </is>
      </c>
      <c r="B9" t="inlineStr">
        <is>
          <t>J01CR02</t>
        </is>
      </c>
      <c r="C9" s="41">
        <v>14941962.210000001</v>
      </c>
      <c r="D9" s="41">
        <v>15578598.380000001</v>
      </c>
      <c r="F9" s="35">
        <f>(D9-C9)/C9*100</f>
        <v>4.2607266773431354</v>
      </c>
      <c r="K9" t="inlineStr">
        <is>
          <t>Levofloxacin</t>
        </is>
      </c>
      <c r="L9" s="60" t="inlineStr">
        <is>
          <t>J01MA12</t>
        </is>
      </c>
      <c r="M9" s="35">
        <v>34.692406507769363</v>
      </c>
      <c r="O9" s="79" t="inlineStr">
        <is>
          <t xml:space="preserve">   Temocillin</t>
        </is>
      </c>
      <c r="P9" s="97">
        <v>75973.495010379993</v>
      </c>
      <c r="Q9" s="97">
        <v>144106.5</v>
      </c>
      <c r="R9" s="81">
        <v>89.679966651937264</v>
      </c>
    </row>
    <row r="10" spans="1:18" ht="16" thickBot="1" x14ac:dyDescent="0.4">
      <c r="F10" s="35"/>
      <c r="K10" t="inlineStr">
        <is>
          <t>Aztreonam</t>
        </is>
      </c>
      <c r="L10" s="60" t="inlineStr">
        <is>
          <t>J01DF01</t>
        </is>
      </c>
      <c r="M10" s="35">
        <v>30.96531943014147</v>
      </c>
      <c r="O10" s="79" t="inlineStr">
        <is>
          <t xml:space="preserve">   Ceftazidime</t>
        </is>
      </c>
      <c r="P10" s="98">
        <v>222684.49174500001</v>
      </c>
      <c r="Q10" s="98">
        <v>300969.50550219999</v>
      </c>
      <c r="R10" s="82">
        <v>35.15512604570845</v>
      </c>
    </row>
    <row r="11" spans="1:18" ht="16" thickBot="1" x14ac:dyDescent="0.4">
      <c r="A11" t="inlineStr">
        <is>
          <t>Cefuroxime</t>
        </is>
      </c>
      <c r="B11" s="60" t="inlineStr">
        <is>
          <t>J01DC02</t>
        </is>
      </c>
      <c r="C11" s="41">
        <v>550307.69856379996</v>
      </c>
      <c r="D11" s="41">
        <v>669806.72606569994</v>
      </c>
      <c r="F11" s="35">
        <f>(D11-C11)/C11*100</f>
        <v>21.714947440090345</v>
      </c>
      <c r="K11" s="61" t="inlineStr">
        <is>
          <t>Fosfomycin IB</t>
        </is>
      </c>
      <c r="L11" s="60" t="inlineStr">
        <is>
          <t>J01XX01_P</t>
        </is>
      </c>
      <c r="M11" s="35">
        <v>25.443475087533074</v>
      </c>
      <c r="O11" s="79" t="inlineStr">
        <is>
          <t xml:space="preserve">   Levofloxacin</t>
        </is>
      </c>
      <c r="P11" s="97">
        <v>718671.26402420003</v>
      </c>
      <c r="Q11" s="97">
        <v>967995.62039399997</v>
      </c>
      <c r="R11" s="81">
        <v>34.692406507769363</v>
      </c>
    </row>
    <row r="12" spans="1:18" ht="16" thickBot="1" x14ac:dyDescent="0.4">
      <c r="A12" t="inlineStr">
        <is>
          <t>Cefotaxime</t>
        </is>
      </c>
      <c r="B12" s="60" t="inlineStr">
        <is>
          <t>J01DD01</t>
        </is>
      </c>
      <c r="C12" s="41">
        <v>336182.09751019999</v>
      </c>
      <c r="D12" s="41">
        <v>353448.22499760002</v>
      </c>
      <c r="F12" s="35">
        <f>(D12-C12)/C12*100</f>
        <v>5.1359449581862862</v>
      </c>
      <c r="K12" t="inlineStr">
        <is>
          <t>Cefuroxime</t>
        </is>
      </c>
      <c r="L12" s="60" t="inlineStr">
        <is>
          <t>J01DC02</t>
        </is>
      </c>
      <c r="M12" s="35">
        <v>21.714947440090345</v>
      </c>
      <c r="O12" s="79" t="inlineStr">
        <is>
          <t xml:space="preserve">   Aztreonam</t>
        </is>
      </c>
      <c r="P12" s="98">
        <v>113432.1792331</v>
      </c>
      <c r="Q12" s="98">
        <v>148556.81586920001</v>
      </c>
      <c r="R12" s="82">
        <v>30.96531943014147</v>
      </c>
    </row>
    <row r="13" spans="1:18" ht="16" thickBot="1" x14ac:dyDescent="0.4">
      <c r="A13" t="inlineStr">
        <is>
          <t>Ceftriaxone</t>
        </is>
      </c>
      <c r="B13" s="60" t="inlineStr">
        <is>
          <t>J01DD04</t>
        </is>
      </c>
      <c r="C13" s="41">
        <v>659725.31949350005</v>
      </c>
      <c r="D13" s="41">
        <v>797728.74171500001</v>
      </c>
      <c r="F13" s="35">
        <f>(D13-C13)/C13*100</f>
        <v>20.918315266033932</v>
      </c>
      <c r="K13" t="inlineStr">
        <is>
          <t>Ceftriaxone</t>
        </is>
      </c>
      <c r="L13" s="60" t="inlineStr">
        <is>
          <t>J01DD04</t>
        </is>
      </c>
      <c r="M13" s="35">
        <v>20.918315266033932</v>
      </c>
      <c r="O13" s="79" t="inlineStr">
        <is>
          <t xml:space="preserve">   Fosfomycin (Parenteral)</t>
        </is>
      </c>
      <c r="P13" s="97">
        <v>183926.62499089999</v>
      </c>
      <c r="Q13" s="97">
        <v>230723.94999980001</v>
      </c>
      <c r="R13" s="81">
        <v>25.443475087533074</v>
      </c>
    </row>
    <row r="14" spans="1:18" ht="16" thickBot="1" x14ac:dyDescent="0.4">
      <c r="A14" t="inlineStr">
        <is>
          <t>Ceftazidime</t>
        </is>
      </c>
      <c r="B14" s="60" t="inlineStr">
        <is>
          <t>J01DD02</t>
        </is>
      </c>
      <c r="C14" s="41">
        <v>222684.49174500001</v>
      </c>
      <c r="D14" s="41">
        <v>300969.50550219999</v>
      </c>
      <c r="F14" s="35">
        <f>(D14-C14)/C14*100</f>
        <v>35.15512604570845</v>
      </c>
      <c r="K14" t="inlineStr">
        <is>
          <t>Linezolid</t>
        </is>
      </c>
      <c r="L14" s="60" t="inlineStr">
        <is>
          <t>J01XX08</t>
        </is>
      </c>
      <c r="M14" s="35">
        <v>18.146058811487226</v>
      </c>
      <c r="O14" s="79" t="inlineStr">
        <is>
          <t xml:space="preserve">   Cefuroxime</t>
        </is>
      </c>
      <c r="P14" s="98">
        <v>550307.69856379996</v>
      </c>
      <c r="Q14" s="98">
        <v>669806.72606569994</v>
      </c>
      <c r="R14" s="82">
        <v>21.714947440090345</v>
      </c>
    </row>
    <row r="15" spans="1:18" ht="16" thickBot="1" x14ac:dyDescent="0.4">
      <c r="F15" s="35"/>
      <c r="K15" t="inlineStr">
        <is>
          <t>Metronidazole</t>
        </is>
      </c>
      <c r="L15" s="60" t="inlineStr">
        <is>
          <t>J01XD01</t>
        </is>
      </c>
      <c r="M15" s="35">
        <v>15.837636874437134</v>
      </c>
      <c r="O15" s="79" t="inlineStr">
        <is>
          <t xml:space="preserve">   Ceftriaxone</t>
        </is>
      </c>
      <c r="P15" s="97">
        <v>659725.31949350005</v>
      </c>
      <c r="Q15" s="97">
        <v>797728.74171500001</v>
      </c>
      <c r="R15" s="81">
        <v>20.918315266033932</v>
      </c>
    </row>
    <row r="16" spans="1:18" ht="16" thickBot="1" x14ac:dyDescent="0.4">
      <c r="A16" t="inlineStr">
        <is>
          <t>Ciprofloxacin</t>
        </is>
      </c>
      <c r="B16" s="60" t="inlineStr">
        <is>
          <t>J01MA02</t>
        </is>
      </c>
      <c r="C16" s="41">
        <v>3047739.7513020001</v>
      </c>
      <c r="D16" s="41">
        <v>3055161.623689</v>
      </c>
      <c r="F16" s="35">
        <f>(D16-C16)/C16*100</f>
        <v>0.24352054284914768</v>
      </c>
      <c r="K16" t="inlineStr">
        <is>
          <t>Gentamicin</t>
        </is>
      </c>
      <c r="L16" s="60" t="inlineStr">
        <is>
          <t>J01GB03</t>
        </is>
      </c>
      <c r="M16" s="35">
        <v>8.2216833499940503</v>
      </c>
      <c r="O16" s="79" t="inlineStr">
        <is>
          <t xml:space="preserve">   Linezolid</t>
        </is>
      </c>
      <c r="P16" s="98">
        <v>193831.19558299999</v>
      </c>
      <c r="Q16" s="98">
        <v>229003.9183285</v>
      </c>
      <c r="R16" s="82">
        <v>18.146058811487226</v>
      </c>
    </row>
    <row r="17" spans="1:18" ht="20.25" customHeight="1" thickBot="1" x14ac:dyDescent="0.4">
      <c r="A17" t="inlineStr">
        <is>
          <t>Levofloxacin</t>
        </is>
      </c>
      <c r="B17" s="60" t="inlineStr">
        <is>
          <t>J01MA12</t>
        </is>
      </c>
      <c r="C17" s="41">
        <v>718671.26402420003</v>
      </c>
      <c r="D17" s="41">
        <v>967995.62039399997</v>
      </c>
      <c r="F17" s="35">
        <f>(D17-C17)/C17*100</f>
        <v>34.692406507769363</v>
      </c>
      <c r="K17" t="inlineStr">
        <is>
          <t>Amikacin</t>
        </is>
      </c>
      <c r="L17" s="60" t="inlineStr">
        <is>
          <t>J01GB06</t>
        </is>
      </c>
      <c r="M17" s="35">
        <v>8.1380988945161867</v>
      </c>
      <c r="O17" s="79" t="inlineStr">
        <is>
          <t xml:space="preserve">   Metronidazole (Parenteral)</t>
        </is>
      </c>
      <c r="P17" s="97">
        <v>961331.16040779999</v>
      </c>
      <c r="Q17" s="97">
        <v>1113583.2987540001</v>
      </c>
      <c r="R17" s="81">
        <v>15.837636874437134</v>
      </c>
    </row>
    <row r="18" spans="1:18" ht="16" thickBot="1" x14ac:dyDescent="0.4">
      <c r="F18" s="35"/>
      <c r="K18" t="inlineStr">
        <is>
          <t>Teicoplanin</t>
        </is>
      </c>
      <c r="L18" s="60" t="inlineStr">
        <is>
          <t>J01XA02</t>
        </is>
      </c>
      <c r="M18" s="35">
        <v>7.9369685116967483</v>
      </c>
      <c r="O18" s="80" t="inlineStr">
        <is>
          <t xml:space="preserve">   Gentamicin</t>
        </is>
      </c>
      <c r="P18" s="98">
        <v>1648218.654968</v>
      </c>
      <c r="Q18" s="98">
        <v>1783729.9736949999</v>
      </c>
      <c r="R18" s="82">
        <v>8.2216833499940503</v>
      </c>
    </row>
    <row r="19" spans="1:18" ht="16" thickBot="1" x14ac:dyDescent="0.4">
      <c r="A19" t="inlineStr">
        <is>
          <t>Gentamicin</t>
        </is>
      </c>
      <c r="B19" s="60" t="inlineStr">
        <is>
          <t>J01GB03</t>
        </is>
      </c>
      <c r="C19" s="41">
        <v>1648218.654968</v>
      </c>
      <c r="D19" s="41">
        <v>1783729.9736949999</v>
      </c>
      <c r="F19" s="35">
        <f>(D19-C19)/C19*100</f>
        <v>8.2216833499940503</v>
      </c>
      <c r="K19" t="inlineStr">
        <is>
          <t>Vancomycin</t>
        </is>
      </c>
      <c r="L19" s="60" t="inlineStr">
        <is>
          <t>A07AA09</t>
        </is>
      </c>
      <c r="M19" s="35">
        <v>5.4548498935289649</v>
      </c>
      <c r="O19" s="78" t="inlineStr">
        <is>
          <t xml:space="preserve">   Amikacin</t>
        </is>
      </c>
      <c r="P19" s="97">
        <v>109360.45587989999</v>
      </c>
      <c r="Q19" s="97">
        <v>118260.3179309</v>
      </c>
      <c r="R19" s="81">
        <v>8.1380988945161867</v>
      </c>
    </row>
    <row r="20" spans="1:18" ht="16" thickBot="1" x14ac:dyDescent="0.4">
      <c r="A20" t="inlineStr">
        <is>
          <t>Amikacin</t>
        </is>
      </c>
      <c r="B20" s="60" t="inlineStr">
        <is>
          <t>J01GB06</t>
        </is>
      </c>
      <c r="C20" s="41">
        <v>109360.45587989999</v>
      </c>
      <c r="D20" s="41">
        <v>118260.3179309</v>
      </c>
      <c r="F20" s="35">
        <f>(D20-C20)/C20*100</f>
        <v>8.1380988945161867</v>
      </c>
      <c r="K20" t="inlineStr">
        <is>
          <t>Cefotaxime</t>
        </is>
      </c>
      <c r="L20" s="60" t="inlineStr">
        <is>
          <t>J01DD01</t>
        </is>
      </c>
      <c r="M20" s="35">
        <v>5.1359449581862862</v>
      </c>
      <c r="O20" s="80" t="inlineStr">
        <is>
          <t xml:space="preserve">   Teicoplanin</t>
        </is>
      </c>
      <c r="P20" s="98">
        <v>1458493.4032610001</v>
      </c>
      <c r="Q20" s="98">
        <v>1574253.5654229999</v>
      </c>
      <c r="R20" s="82">
        <v>7.9369685116967483</v>
      </c>
    </row>
    <row r="21" spans="1:18" ht="16" thickBot="1" x14ac:dyDescent="0.4">
      <c r="F21" s="35"/>
      <c r="K21" t="inlineStr">
        <is>
          <t>Flucloxacillin</t>
        </is>
      </c>
      <c r="L21" t="inlineStr">
        <is>
          <t>J01CF05</t>
        </is>
      </c>
      <c r="M21" s="35">
        <v>2.7439535894116429</v>
      </c>
      <c r="O21" s="78" t="inlineStr">
        <is>
          <t xml:space="preserve">   Vancomycin (Oral)</t>
        </is>
      </c>
      <c r="P21" s="97">
        <v>35262.015169140002</v>
      </c>
      <c r="Q21" s="97">
        <v>37185.505166050003</v>
      </c>
      <c r="R21" s="81">
        <v>5.4548498935289649</v>
      </c>
    </row>
    <row r="22" spans="1:18" ht="16" thickBot="1" x14ac:dyDescent="0.4">
      <c r="A22" t="inlineStr">
        <is>
          <t>Aztreonam</t>
        </is>
      </c>
      <c r="B22" s="60" t="inlineStr">
        <is>
          <t>J01DF01</t>
        </is>
      </c>
      <c r="C22" s="41">
        <v>113432.1792331</v>
      </c>
      <c r="D22" s="41">
        <v>148556.81586920001</v>
      </c>
      <c r="F22" s="35">
        <f>(D22-C22)/C22*100</f>
        <v>30.96531943014147</v>
      </c>
      <c r="K22" t="inlineStr">
        <is>
          <t>Meropenem</t>
        </is>
      </c>
      <c r="L22" s="60" t="inlineStr">
        <is>
          <t>J01DH02</t>
        </is>
      </c>
      <c r="M22" s="35">
        <v>1.4886852306394205</v>
      </c>
      <c r="O22" s="80" t="inlineStr">
        <is>
          <t xml:space="preserve">   Cefotaxime</t>
        </is>
      </c>
      <c r="P22" s="98">
        <v>336182.09751019999</v>
      </c>
      <c r="Q22" s="98">
        <v>353448.22499760002</v>
      </c>
      <c r="R22" s="82">
        <v>5.1359449581862862</v>
      </c>
    </row>
    <row r="23" spans="1:18" ht="16" thickBot="1" x14ac:dyDescent="0.4">
      <c r="F23" s="35"/>
      <c r="K23" t="inlineStr">
        <is>
          <t>Amoxicillin</t>
        </is>
      </c>
      <c r="L23" t="inlineStr">
        <is>
          <t>J01CA04</t>
        </is>
      </c>
      <c r="M23" s="35">
        <v>0.69701152215257967</v>
      </c>
      <c r="O23" s="78" t="inlineStr">
        <is>
          <t xml:space="preserve">   Co-amoxiclav</t>
        </is>
      </c>
      <c r="P23" s="97">
        <v>14941962.210000001</v>
      </c>
      <c r="Q23" s="97">
        <v>15578598.380000001</v>
      </c>
      <c r="R23" s="81">
        <v>4.3</v>
      </c>
    </row>
    <row r="24" spans="1:18" ht="16" thickBot="1" x14ac:dyDescent="0.4">
      <c r="A24" t="inlineStr">
        <is>
          <t>Ertapenem</t>
        </is>
      </c>
      <c r="B24" s="60" t="inlineStr">
        <is>
          <t>J01DH03</t>
        </is>
      </c>
      <c r="C24" s="41">
        <v>170576.54991249999</v>
      </c>
      <c r="D24" s="41">
        <v>163501</v>
      </c>
      <c r="F24" s="35">
        <f>(D24-C24)/C24*100</f>
        <v>-4.1480202971214446</v>
      </c>
      <c r="K24" t="inlineStr">
        <is>
          <t>Ciprofloxacin</t>
        </is>
      </c>
      <c r="L24" s="60" t="inlineStr">
        <is>
          <t>J01MA02</t>
        </is>
      </c>
      <c r="M24" s="35">
        <v>0.24352054284914768</v>
      </c>
      <c r="O24" s="80" t="inlineStr">
        <is>
          <t xml:space="preserve">   Flucloxacillin</t>
        </is>
      </c>
      <c r="P24" s="98">
        <v>10210913.32416</v>
      </c>
      <c r="Q24" s="98">
        <v>10491096.04683</v>
      </c>
      <c r="R24" s="82">
        <v>2.7439535894116429</v>
      </c>
    </row>
    <row r="25" spans="1:18" ht="16" thickBot="1" x14ac:dyDescent="0.4">
      <c r="A25" t="inlineStr">
        <is>
          <t>Meropenem</t>
        </is>
      </c>
      <c r="B25" s="60" t="inlineStr">
        <is>
          <t>J01DH02</t>
        </is>
      </c>
      <c r="C25" s="41">
        <v>1415538.1332660001</v>
      </c>
      <c r="D25" s="41">
        <v>1436611.04039</v>
      </c>
      <c r="F25" s="35">
        <f>(D25-C25)/C25*100</f>
        <v>1.4886852306394205</v>
      </c>
      <c r="K25" t="inlineStr">
        <is>
          <t>Co-amoxiclav</t>
        </is>
      </c>
      <c r="L25" t="inlineStr">
        <is>
          <t>J01CR02</t>
        </is>
      </c>
      <c r="M25" s="35">
        <v>-0.14060967317293468</v>
      </c>
      <c r="O25" s="78" t="inlineStr">
        <is>
          <t xml:space="preserve">   Meropenem</t>
        </is>
      </c>
      <c r="P25" s="97">
        <v>1415538.1332660001</v>
      </c>
      <c r="Q25" s="97">
        <v>1436611.04039</v>
      </c>
      <c r="R25" s="81">
        <v>1.4886852306394205</v>
      </c>
    </row>
    <row r="26" spans="1:18" ht="16" thickBot="1" x14ac:dyDescent="0.4">
      <c r="F26" s="35"/>
      <c r="K26" t="inlineStr">
        <is>
          <t>Metronidazole</t>
        </is>
      </c>
      <c r="L26" s="60" t="inlineStr">
        <is>
          <t>P01AB01</t>
        </is>
      </c>
      <c r="M26" s="35">
        <v>-0.65230544570029936</v>
      </c>
      <c r="O26" s="80" t="inlineStr">
        <is>
          <t xml:space="preserve">   Amoxicillin</t>
        </is>
      </c>
      <c r="P26" s="98">
        <v>8798518.1452389993</v>
      </c>
      <c r="Q26" s="98">
        <v>8859844.8304900005</v>
      </c>
      <c r="R26" s="82">
        <v>0.69701152215257967</v>
      </c>
    </row>
    <row r="27" spans="1:18" ht="16" thickBot="1" x14ac:dyDescent="0.4">
      <c r="A27" t="inlineStr">
        <is>
          <t>Temocillin</t>
        </is>
      </c>
      <c r="B27" s="60" t="inlineStr">
        <is>
          <t>J01CA17</t>
        </is>
      </c>
      <c r="C27" s="41">
        <v>75973.495010379993</v>
      </c>
      <c r="D27" s="41">
        <v>144106.5</v>
      </c>
      <c r="F27" s="35">
        <f>(D27-C27)/C27*100</f>
        <v>89.679966651937264</v>
      </c>
      <c r="K27" t="inlineStr">
        <is>
          <t>Vancomycin</t>
        </is>
      </c>
      <c r="L27" s="60" t="inlineStr">
        <is>
          <t>J01XA01</t>
        </is>
      </c>
      <c r="M27" s="35">
        <v>-0.8838702676219482</v>
      </c>
      <c r="O27" s="78" t="inlineStr">
        <is>
          <t xml:space="preserve">   Ciprofloxacin</t>
        </is>
      </c>
      <c r="P27" s="97">
        <v>3047739.7513020001</v>
      </c>
      <c r="Q27" s="97">
        <v>3055161.623689</v>
      </c>
      <c r="R27" s="81">
        <v>0.24352054284914768</v>
      </c>
    </row>
    <row r="28" spans="1:18" ht="16" thickBot="1" x14ac:dyDescent="0.4">
      <c r="A28" s="61" t="inlineStr">
        <is>
          <t>Fosfomycin IB</t>
        </is>
      </c>
      <c r="B28" s="60" t="inlineStr">
        <is>
          <t>J01XX01_P</t>
        </is>
      </c>
      <c r="C28" s="41">
        <v>183926.62499089999</v>
      </c>
      <c r="D28" s="41">
        <v>230723.94999980001</v>
      </c>
      <c r="F28" s="35">
        <f>(D28-C28)/C28*100</f>
        <v>25.443475087533074</v>
      </c>
      <c r="K28" t="inlineStr">
        <is>
          <t>Ertapenem</t>
        </is>
      </c>
      <c r="L28" s="60" t="inlineStr">
        <is>
          <t>J01DH03</t>
        </is>
      </c>
      <c r="M28" s="35">
        <v>-4.1480202971214446</v>
      </c>
      <c r="O28" s="80" t="inlineStr">
        <is>
          <t xml:space="preserve">   Metronidazole (Oral)</t>
        </is>
      </c>
      <c r="P28" s="98">
        <v>1890460.336225</v>
      </c>
      <c r="Q28" s="98">
        <v>1878128.7605030001</v>
      </c>
      <c r="R28" s="82">
        <v>-0.65230544570029936</v>
      </c>
    </row>
    <row r="29" spans="1:18" ht="16" thickBot="1" x14ac:dyDescent="0.4">
      <c r="F29" s="35"/>
      <c r="O29" s="78" t="inlineStr">
        <is>
          <t xml:space="preserve">   Vancomycin (Parenteral)</t>
        </is>
      </c>
      <c r="P29" s="97">
        <v>435790.17974699999</v>
      </c>
      <c r="Q29" s="97">
        <v>431938.35991900001</v>
      </c>
      <c r="R29" s="81">
        <v>-0.8838702676219482</v>
      </c>
    </row>
    <row r="30" spans="1:18" ht="16" thickBot="1" x14ac:dyDescent="0.4">
      <c r="A30" t="inlineStr">
        <is>
          <t>Teicoplanin</t>
        </is>
      </c>
      <c r="B30" s="60" t="inlineStr">
        <is>
          <t>J01XA02</t>
        </is>
      </c>
      <c r="C30" s="41">
        <v>1458493.4032610001</v>
      </c>
      <c r="D30" s="41">
        <v>1574253.5654229999</v>
      </c>
      <c r="F30" s="35">
        <f>(D30-C30)/C30*100</f>
        <v>7.9369685116967483</v>
      </c>
      <c r="O30" s="80" t="inlineStr">
        <is>
          <t xml:space="preserve">   Ertapenem</t>
        </is>
      </c>
      <c r="P30" s="98">
        <v>170576.54991249999</v>
      </c>
      <c r="Q30" s="98">
        <v>163501</v>
      </c>
      <c r="R30" s="82">
        <v>-4.1480202971214446</v>
      </c>
    </row>
    <row r="31" spans="1:18" ht="16" thickBot="1" x14ac:dyDescent="0.4">
      <c r="A31" t="inlineStr">
        <is>
          <t>Vancomycin</t>
        </is>
      </c>
      <c r="B31" s="60" t="inlineStr">
        <is>
          <t>J01XA01</t>
        </is>
      </c>
      <c r="C31" s="41">
        <v>435790.17974699999</v>
      </c>
      <c r="D31" s="41">
        <v>431938.35991900001</v>
      </c>
      <c r="F31" s="35">
        <f>(D31-C31)/C31*100</f>
        <v>-0.8838702676219482</v>
      </c>
      <c r="O31" s="78"/>
      <c r="P31" s="83"/>
      <c r="Q31" s="83"/>
      <c r="R31" s="81"/>
    </row>
    <row r="32" spans="1:18" x14ac:dyDescent="0.35">
      <c r="B32" s="60" t="inlineStr">
        <is>
          <t>A07AA09</t>
        </is>
      </c>
      <c r="C32" s="41">
        <v>35262.015169140002</v>
      </c>
      <c r="D32" s="41">
        <v>37185.505166050003</v>
      </c>
      <c r="F32" s="35">
        <f>(D32-C32)/C32*100</f>
        <v>5.4548498935289649</v>
      </c>
    </row>
    <row r="33" spans="1:18" x14ac:dyDescent="0.35">
      <c r="A33" t="inlineStr">
        <is>
          <t>Linezolid</t>
        </is>
      </c>
      <c r="B33" s="60" t="inlineStr">
        <is>
          <t>J01XX08</t>
        </is>
      </c>
      <c r="C33" s="41">
        <v>193831.19558299999</v>
      </c>
      <c r="D33" s="41">
        <v>229003.9183285</v>
      </c>
      <c r="F33" s="35">
        <f>(D33-C33)/C33*100</f>
        <v>18.146058811487226</v>
      </c>
    </row>
    <row r="34" spans="1:18" x14ac:dyDescent="0.35">
      <c r="F34" s="35"/>
    </row>
    <row r="35" spans="1:18" ht="16" thickBot="1" x14ac:dyDescent="0.4">
      <c r="A35" t="inlineStr">
        <is>
          <t>Metronidazole</t>
        </is>
      </c>
      <c r="B35" s="60" t="inlineStr">
        <is>
          <t>J01XD01</t>
        </is>
      </c>
      <c r="C35" s="41">
        <v>961331.16040779999</v>
      </c>
      <c r="D35" s="41">
        <v>1113583.2987540001</v>
      </c>
      <c r="F35" s="35">
        <f>(D35-C35)/C35*100</f>
        <v>15.837636874437134</v>
      </c>
      <c r="O35" s="78" t="inlineStr">
        <is>
          <t xml:space="preserve">   Co-amoxiclav</t>
        </is>
      </c>
      <c r="P35" s="83">
        <v>14941962.210000001</v>
      </c>
      <c r="Q35" s="83">
        <v>15578598.380000001</v>
      </c>
      <c r="R35" s="81">
        <v>4.3</v>
      </c>
    </row>
    <row r="36" spans="1:18" x14ac:dyDescent="0.35">
      <c r="B36" s="60" t="inlineStr">
        <is>
          <t>P01AB01</t>
        </is>
      </c>
      <c r="C36" s="41">
        <v>1890460.336225</v>
      </c>
      <c r="D36" s="41">
        <v>1878128.7605030001</v>
      </c>
      <c r="F36" s="35">
        <f>(D36-C36)/C36*100</f>
        <v>-0.65230544570029936</v>
      </c>
    </row>
    <row r="37" spans="1:18" x14ac:dyDescent="0.35">
      <c r="B37" s="60"/>
      <c r="F37" s="35"/>
    </row>
    <row r="38" spans="1:18" x14ac:dyDescent="0.35">
      <c r="A38" s="62" t="inlineStr">
        <is>
          <t>Clindamycin</t>
        </is>
      </c>
      <c r="B38" s="63" t="inlineStr">
        <is>
          <t>J01FF01</t>
        </is>
      </c>
      <c r="C38" s="64">
        <v>1156578.9372419999</v>
      </c>
      <c r="D38" s="64">
        <v>1220435.4621240001</v>
      </c>
      <c r="E38" s="62"/>
      <c r="F38" s="65">
        <f>(D38-C38)/C38*100</f>
        <v>5.5211557833029241</v>
      </c>
    </row>
    <row r="41" spans="1:18" x14ac:dyDescent="0.35">
      <c r="A41" t="inlineStr">
        <is>
          <t>year</t>
        </is>
      </c>
      <c r="B41" t="inlineStr">
        <is>
          <t>atccode</t>
        </is>
      </c>
      <c r="C41" s="41" t="inlineStr">
        <is>
          <t>route_of_administration</t>
        </is>
      </c>
      <c r="D41" s="41" t="inlineStr">
        <is>
          <t>ddds</t>
        </is>
      </c>
    </row>
    <row r="42" spans="1:18" x14ac:dyDescent="0.35">
      <c r="A42">
        <v>2014</v>
      </c>
      <c r="B42" t="inlineStr">
        <is>
          <t>J01FF01</t>
        </is>
      </c>
      <c r="C42" s="41" t="inlineStr">
        <is>
          <t>O</t>
        </is>
      </c>
      <c r="D42" s="41">
        <v>766838.7</v>
      </c>
      <c r="E42" s="41">
        <f>SUM(D42:D43)</f>
        <v>988725.79999999993</v>
      </c>
    </row>
    <row r="43" spans="1:18" x14ac:dyDescent="0.35">
      <c r="A43">
        <v>2014</v>
      </c>
      <c r="B43" t="inlineStr">
        <is>
          <t>J01FF01</t>
        </is>
      </c>
      <c r="C43" s="41" t="inlineStr">
        <is>
          <t>P</t>
        </is>
      </c>
      <c r="D43" s="41">
        <v>221887.1</v>
      </c>
    </row>
    <row r="44" spans="1:18" x14ac:dyDescent="0.35">
      <c r="A44">
        <v>2015</v>
      </c>
      <c r="B44" t="inlineStr">
        <is>
          <t>J01FF01</t>
        </is>
      </c>
      <c r="C44" s="41" t="inlineStr">
        <is>
          <t>O</t>
        </is>
      </c>
      <c r="D44" s="41">
        <v>804131.6</v>
      </c>
      <c r="E44" s="41">
        <f>SUM(D44:D45)</f>
        <v>1034707.1</v>
      </c>
    </row>
    <row r="45" spans="1:18" x14ac:dyDescent="0.35">
      <c r="A45">
        <v>2015</v>
      </c>
      <c r="B45" t="inlineStr">
        <is>
          <t>J01FF01</t>
        </is>
      </c>
      <c r="C45" s="41" t="inlineStr">
        <is>
          <t>P</t>
        </is>
      </c>
      <c r="D45" s="41">
        <v>230575.5</v>
      </c>
    </row>
    <row r="46" spans="1:18" x14ac:dyDescent="0.35">
      <c r="A46">
        <v>2016</v>
      </c>
      <c r="B46" t="inlineStr">
        <is>
          <t>J01FF01</t>
        </is>
      </c>
      <c r="C46" s="41" t="inlineStr">
        <is>
          <t>O</t>
        </is>
      </c>
      <c r="D46" s="41">
        <v>901429.9</v>
      </c>
      <c r="E46" s="41">
        <f>SUM(D46:D47)</f>
        <v>1156579</v>
      </c>
    </row>
    <row r="47" spans="1:18" x14ac:dyDescent="0.35">
      <c r="A47">
        <v>2016</v>
      </c>
      <c r="B47" t="inlineStr">
        <is>
          <t>J01FF01</t>
        </is>
      </c>
      <c r="C47" s="41" t="inlineStr">
        <is>
          <t>P</t>
        </is>
      </c>
      <c r="D47" s="41">
        <v>255149.1</v>
      </c>
    </row>
    <row r="48" spans="1:18" x14ac:dyDescent="0.35">
      <c r="A48">
        <v>2017</v>
      </c>
      <c r="B48" t="inlineStr">
        <is>
          <t>J01FF01</t>
        </is>
      </c>
      <c r="C48" s="41" t="inlineStr">
        <is>
          <t>O</t>
        </is>
      </c>
      <c r="D48" s="41">
        <v>956769.8</v>
      </c>
      <c r="E48" s="41">
        <f>SUM(D48:D49)</f>
        <v>1220435.3999999999</v>
      </c>
    </row>
    <row r="49" spans="1:8" x14ac:dyDescent="0.35">
      <c r="A49">
        <v>2017</v>
      </c>
      <c r="B49" t="inlineStr">
        <is>
          <t>J01FF01</t>
        </is>
      </c>
      <c r="C49" s="41" t="inlineStr">
        <is>
          <t>P</t>
        </is>
      </c>
      <c r="D49" s="41">
        <v>263665.59999999998</v>
      </c>
    </row>
    <row r="54" spans="1:8" x14ac:dyDescent="0.35">
      <c r="C54" s="41">
        <v>2016</v>
      </c>
      <c r="D54" s="41">
        <v>2017</v>
      </c>
      <c r="E54" s="41">
        <v>2018</v>
      </c>
      <c r="F54" s="41">
        <v>2019</v>
      </c>
      <c r="G54" s="41">
        <v>2020</v>
      </c>
    </row>
    <row r="55" spans="1:8" x14ac:dyDescent="0.35">
      <c r="A55" t="inlineStr">
        <is>
          <t>Quinolones</t>
        </is>
      </c>
      <c r="B55" s="38" t="inlineStr">
        <is>
          <t>J01M</t>
        </is>
      </c>
      <c r="C55" s="166">
        <f>SUM(C56:C61)</f>
        <v>279.43760652268247</v>
      </c>
      <c r="D55" s="166">
        <f>SUM(D56:D61)</f>
        <v>291.4654002560801</v>
      </c>
      <c r="E55" s="166">
        <f>SUM(E56:E61)</f>
        <v>315.69623903966567</v>
      </c>
      <c r="F55" s="166">
        <f>SUM(F56:F61)</f>
        <v>294.01381758754042</v>
      </c>
      <c r="G55" s="166">
        <f>SUM(G56:G61)</f>
        <v>316.14761361710771</v>
      </c>
    </row>
    <row r="56" spans="1:8" x14ac:dyDescent="0.35">
      <c r="A56" s="100"/>
      <c r="B56" s="165" t="inlineStr">
        <is>
          <t>J01MA01</t>
        </is>
      </c>
      <c r="C56" s="35">
        <f>'[1]C.8 Piptaz_alt'!D19</f>
        <v>16.129045631147164</v>
      </c>
      <c r="D56" s="35">
        <f>'[1]C.8 Piptaz_alt'!E19</f>
        <v>12.400388572852535</v>
      </c>
      <c r="E56" s="35">
        <f>'[1]C.8 Piptaz_alt'!F19</f>
        <v>13.061988709781872</v>
      </c>
      <c r="F56" s="35">
        <f>'[1]C.8 Piptaz_alt'!G19</f>
        <v>7.7275569969369826</v>
      </c>
      <c r="G56" s="35">
        <f>'[1]C.8 Piptaz_alt'!H19</f>
        <v>6.7503345821060066</v>
      </c>
    </row>
    <row r="57" spans="1:8" x14ac:dyDescent="0.35">
      <c r="A57" s="100" t="inlineStr">
        <is>
          <t>Ciprofloxacin</t>
        </is>
      </c>
      <c r="B57" s="169" t="inlineStr">
        <is>
          <t>J01MA02</t>
        </is>
      </c>
      <c r="C57" s="35">
        <f>'[1]C.8 Piptaz_alt'!D20</f>
        <v>203.12974897243112</v>
      </c>
      <c r="D57" s="35">
        <f>'[1]C.8 Piptaz_alt'!E20</f>
        <v>203.46849311890037</v>
      </c>
      <c r="E57" s="35">
        <f>'[1]C.8 Piptaz_alt'!F20</f>
        <v>213.84661749856969</v>
      </c>
      <c r="F57" s="35">
        <f>'[1]C.8 Piptaz_alt'!G20</f>
        <v>197.31772248470907</v>
      </c>
      <c r="G57" s="35">
        <f>'[1]C.8 Piptaz_alt'!H20</f>
        <v>209.17457758230739</v>
      </c>
      <c r="H57" t="inlineStr">
        <is>
          <t>Piptaz list</t>
        </is>
      </c>
    </row>
    <row r="58" spans="1:8" x14ac:dyDescent="0.35">
      <c r="A58" s="100"/>
      <c r="B58" s="165" t="inlineStr">
        <is>
          <t>J01MA06</t>
        </is>
      </c>
      <c r="C58" s="35">
        <f>'[1]C.8 Piptaz_alt'!D21</f>
        <v>1.8527347128838301E-3</v>
      </c>
      <c r="D58" s="35">
        <f>'[1]C.8 Piptaz_alt'!E21</f>
        <v>4.1738960571819916E-3</v>
      </c>
      <c r="E58" s="35">
        <f>'[1]C.8 Piptaz_alt'!F21</f>
        <v>4.9644794926280156E-3</v>
      </c>
      <c r="F58" s="35">
        <f>'[1]C.8 Piptaz_alt'!G21</f>
        <v>2.527628734242171E-3</v>
      </c>
      <c r="G58" s="35">
        <f>'[1]C.8 Piptaz_alt'!H21</f>
        <v>1.0814464185386896E-3</v>
      </c>
    </row>
    <row r="59" spans="1:8" x14ac:dyDescent="0.35">
      <c r="A59" s="100" t="inlineStr">
        <is>
          <t>Levofloxacin</t>
        </is>
      </c>
      <c r="B59" s="169" t="inlineStr">
        <is>
          <t>J01MA12</t>
        </is>
      </c>
      <c r="C59" s="35">
        <f>'[1]C.8 Piptaz_alt'!D22</f>
        <v>46.068195607833331</v>
      </c>
      <c r="D59" s="35">
        <f>'[1]C.8 Piptaz_alt'!E22</f>
        <v>61.414294315560255</v>
      </c>
      <c r="E59" s="35">
        <f>'[1]C.8 Piptaz_alt'!F22</f>
        <v>74.171778744297626</v>
      </c>
      <c r="F59" s="35">
        <f>'[1]C.8 Piptaz_alt'!G22</f>
        <v>75.857784454357898</v>
      </c>
      <c r="G59" s="35">
        <f>'[1]C.8 Piptaz_alt'!H22</f>
        <v>82.114498841903696</v>
      </c>
      <c r="H59" s="100" t="inlineStr">
        <is>
          <t>Piptaz list</t>
        </is>
      </c>
    </row>
    <row r="60" spans="1:8" x14ac:dyDescent="0.35">
      <c r="A60" s="100"/>
      <c r="B60" s="167" t="inlineStr">
        <is>
          <t>J01MA14</t>
        </is>
      </c>
      <c r="C60" s="35">
        <f>'[1]C.8 Piptaz_alt'!D23</f>
        <v>14.108763576557976</v>
      </c>
      <c r="D60" s="35">
        <f>'[1]C.8 Piptaz_alt'!E23</f>
        <v>14.178050352709761</v>
      </c>
      <c r="E60" s="35">
        <f>'[1]C.8 Piptaz_alt'!F23</f>
        <v>14.610889607523859</v>
      </c>
      <c r="F60" s="35">
        <f>'[1]C.8 Piptaz_alt'!G23</f>
        <v>13.108226022802256</v>
      </c>
      <c r="G60" s="35">
        <f>'[1]C.8 Piptaz_alt'!H23</f>
        <v>18.107121164372074</v>
      </c>
    </row>
    <row r="61" spans="1:8" x14ac:dyDescent="0.35">
      <c r="A61" s="100"/>
      <c r="B61" s="165" t="inlineStr">
        <is>
          <t>J01MB02</t>
        </is>
      </c>
      <c r="C61" s="35">
        <v>0</v>
      </c>
      <c r="D61" s="35">
        <v>0</v>
      </c>
      <c r="E61" s="35">
        <v>0</v>
      </c>
      <c r="F61" s="35">
        <v>0</v>
      </c>
      <c r="G61" s="35">
        <v>0</v>
      </c>
    </row>
    <row r="62" spans="1:8" s="100" customFormat="1" x14ac:dyDescent="0.35">
      <c r="B62" s="165"/>
      <c r="C62" s="35"/>
      <c r="D62" s="35"/>
      <c r="E62" s="35"/>
      <c r="F62" s="35"/>
      <c r="G62" s="35"/>
    </row>
    <row r="63" spans="1:8" s="100" customFormat="1" x14ac:dyDescent="0.35">
      <c r="A63" s="100" t="inlineStr">
        <is>
          <t>Cephalosporins - 1st &amp; 2nd</t>
        </is>
      </c>
      <c r="B63" s="171" t="inlineStr">
        <is>
          <t>J01DB &amp; DC</t>
        </is>
      </c>
      <c r="C63" s="166">
        <f>SUM(C64:C70)</f>
        <v>90.775685917760711</v>
      </c>
      <c r="D63" s="166">
        <f>SUM(D64:D70)</f>
        <v>97.108009309160479</v>
      </c>
      <c r="E63" s="166">
        <f>SUM(E64:E70)</f>
        <v>96.794308216320132</v>
      </c>
      <c r="F63" s="166">
        <f>SUM(F64:F70)</f>
        <v>93.577012934212689</v>
      </c>
      <c r="G63" s="166">
        <f>SUM(G64:G70)</f>
        <v>102.53267533778217</v>
      </c>
    </row>
    <row r="64" spans="1:8" x14ac:dyDescent="0.35">
      <c r="B64" s="165" t="inlineStr">
        <is>
          <t>J01DB01</t>
        </is>
      </c>
      <c r="C64" s="35">
        <f>'[1]C.8 Piptaz_alt'!D2</f>
        <v>48.511167855613166</v>
      </c>
      <c r="D64" s="35">
        <f>'[1]C.8 Piptaz_alt'!E2</f>
        <v>47.746606502299983</v>
      </c>
      <c r="E64" s="35">
        <f>'[1]C.8 Piptaz_alt'!F2</f>
        <v>46.478468688190333</v>
      </c>
      <c r="F64" s="35">
        <f>'[1]C.8 Piptaz_alt'!G2</f>
        <v>46.064269423310179</v>
      </c>
      <c r="G64" s="35">
        <f>'[1]C.8 Piptaz_alt'!H2</f>
        <v>53.99571280714008</v>
      </c>
    </row>
    <row r="65" spans="1:9" x14ac:dyDescent="0.35">
      <c r="B65" s="165" t="inlineStr">
        <is>
          <t>J01DB04</t>
        </is>
      </c>
      <c r="C65" s="35">
        <f>'[1]C.8 Piptaz_alt'!D3</f>
        <v>0</v>
      </c>
      <c r="D65" s="35">
        <f>'[1]C.8 Piptaz_alt'!E3</f>
        <v>3.5493819741532207E-3</v>
      </c>
      <c r="E65" s="35">
        <f>'[1]C.8 Piptaz_alt'!F3</f>
        <v>3.57149678748101E-2</v>
      </c>
      <c r="F65" s="35">
        <f>'[1]C.8 Piptaz_alt'!G3</f>
        <v>0.13612585523878806</v>
      </c>
      <c r="G65" s="35">
        <f>'[1]C.8 Piptaz_alt'!H3</f>
        <v>0.22747865898054442</v>
      </c>
    </row>
    <row r="66" spans="1:9" s="100" customFormat="1" x14ac:dyDescent="0.35">
      <c r="B66" s="165" t="inlineStr">
        <is>
          <t>J01DB05</t>
        </is>
      </c>
      <c r="C66" s="35">
        <f>'[1]C.8 Piptaz_alt'!D4</f>
        <v>0.68505127185198944</v>
      </c>
      <c r="D66" s="35">
        <f>'[1]C.8 Piptaz_alt'!E4</f>
        <v>0.77083658729679883</v>
      </c>
      <c r="E66" s="35">
        <f>'[1]C.8 Piptaz_alt'!F4</f>
        <v>0.75933082588926482</v>
      </c>
      <c r="F66" s="35">
        <f>'[1]C.8 Piptaz_alt'!G4</f>
        <v>1.1675237787130754E-2</v>
      </c>
      <c r="G66" s="35">
        <f>'[1]C.8 Piptaz_alt'!H4</f>
        <v>3.2443393720313907E-3</v>
      </c>
    </row>
    <row r="67" spans="1:9" x14ac:dyDescent="0.35">
      <c r="B67" s="165" t="inlineStr">
        <is>
          <t>J01DB09</t>
        </is>
      </c>
      <c r="C67" s="35">
        <f>'[1]C.8 Piptaz_alt'!D5</f>
        <v>3.1710283231077483</v>
      </c>
      <c r="D67" s="35">
        <f>'[1]C.8 Piptaz_alt'!E5</f>
        <v>3.0879385902117065</v>
      </c>
      <c r="E67" s="35">
        <f>'[1]C.8 Piptaz_alt'!F5</f>
        <v>2.7620308007935819</v>
      </c>
      <c r="F67" s="35">
        <f>'[1]C.8 Piptaz_alt'!G5</f>
        <v>2.1800873627144028</v>
      </c>
      <c r="G67" s="35">
        <f>'[1]C.8 Piptaz_alt'!H5</f>
        <v>2.1130787178699393</v>
      </c>
    </row>
    <row r="68" spans="1:9" x14ac:dyDescent="0.35">
      <c r="B68" s="165" t="inlineStr">
        <is>
          <t>J01DC01</t>
        </is>
      </c>
      <c r="C68" s="35">
        <f>'[1]C.8 Piptaz_alt'!D6</f>
        <v>0</v>
      </c>
      <c r="D68" s="35">
        <f>'[1]C.8 Piptaz_alt'!E6</f>
        <v>3.0519625855959021E-2</v>
      </c>
      <c r="E68" s="35">
        <f>'[1]C.8 Piptaz_alt'!F6</f>
        <v>0.26282599082333036</v>
      </c>
      <c r="F68" s="35">
        <f>'[1]C.8 Piptaz_alt'!G6</f>
        <v>0.23059797532368975</v>
      </c>
      <c r="G68" s="35">
        <f>'[1]C.8 Piptaz_alt'!H6</f>
        <v>0.19658120923486422</v>
      </c>
    </row>
    <row r="69" spans="1:9" x14ac:dyDescent="0.35">
      <c r="B69" s="169" t="inlineStr">
        <is>
          <t>J01DC02</t>
        </is>
      </c>
      <c r="C69" s="170">
        <f>'[1]C.8 Piptaz_alt'!D7</f>
        <v>35.365544202155434</v>
      </c>
      <c r="D69" s="170">
        <f>'[1]C.8 Piptaz_alt'!E7</f>
        <v>42.56546431845527</v>
      </c>
      <c r="E69" s="170">
        <f>'[1]C.8 Piptaz_alt'!F7</f>
        <v>43.354005153287289</v>
      </c>
      <c r="F69" s="170">
        <f>'[1]C.8 Piptaz_alt'!G7</f>
        <v>42.39452000291385</v>
      </c>
      <c r="G69" s="170">
        <f>'[1]C.8 Piptaz_alt'!H7</f>
        <v>44.304737349943935</v>
      </c>
      <c r="H69" s="100" t="inlineStr">
        <is>
          <t>Piptaz list</t>
        </is>
      </c>
    </row>
    <row r="70" spans="1:9" x14ac:dyDescent="0.35">
      <c r="B70" s="165" t="inlineStr">
        <is>
          <t>J01DC04</t>
        </is>
      </c>
      <c r="C70" s="35">
        <f>'[1]C.8 Piptaz_alt'!D8</f>
        <v>3.0428942650323734</v>
      </c>
      <c r="D70" s="35">
        <f>'[1]C.8 Piptaz_alt'!E8</f>
        <v>2.9030943030666094</v>
      </c>
      <c r="E70" s="35">
        <f>'[1]C.8 Piptaz_alt'!F8</f>
        <v>3.1419317894615233</v>
      </c>
      <c r="F70" s="35">
        <f>'[1]C.8 Piptaz_alt'!G8</f>
        <v>2.5597370769246481</v>
      </c>
      <c r="G70" s="35">
        <f>'[1]C.8 Piptaz_alt'!H8</f>
        <v>1.6918422552407719</v>
      </c>
    </row>
    <row r="71" spans="1:9" x14ac:dyDescent="0.35">
      <c r="A71" s="100" t="inlineStr">
        <is>
          <t>Cephalosporins - 3rd, 4th, 5th</t>
        </is>
      </c>
      <c r="B71" s="171" t="inlineStr">
        <is>
          <t>J01DD, DE &amp; DI</t>
        </is>
      </c>
      <c r="C71" s="166">
        <f>SUM(C72:C81)</f>
        <v>79.279475487808668</v>
      </c>
      <c r="D71" s="166">
        <f>SUM(D72:D81)</f>
        <v>93.60238263438805</v>
      </c>
      <c r="E71" s="166">
        <f>SUM(E72:E81)</f>
        <v>98.842171301625058</v>
      </c>
      <c r="F71" s="166">
        <f>SUM(F72:F81)</f>
        <v>95.862243321450478</v>
      </c>
      <c r="G71" s="166">
        <f>SUM(G72:G81)</f>
        <v>110.276587565113</v>
      </c>
    </row>
    <row r="72" spans="1:9" x14ac:dyDescent="0.35">
      <c r="B72" s="169" t="inlineStr">
        <is>
          <t>J01DD01</t>
        </is>
      </c>
      <c r="C72" s="170">
        <f>'[1]C.8 Piptaz_alt'!D9</f>
        <v>21.54568788974575</v>
      </c>
      <c r="D72" s="170">
        <f>'[1]C.8 Piptaz_alt'!E9</f>
        <v>22.441419409056834</v>
      </c>
      <c r="E72" s="170">
        <f>'[1]C.8 Piptaz_alt'!F9</f>
        <v>23.572518276845585</v>
      </c>
      <c r="F72" s="170">
        <f>'[1]C.8 Piptaz_alt'!G9</f>
        <v>21.940412284080594</v>
      </c>
      <c r="G72" s="170">
        <f>'[1]C.8 Piptaz_alt'!H9</f>
        <v>26.078356716905546</v>
      </c>
      <c r="H72" s="100" t="inlineStr">
        <is>
          <t>Piptaz list</t>
        </is>
      </c>
    </row>
    <row r="73" spans="1:9" x14ac:dyDescent="0.35">
      <c r="B73" s="169" t="inlineStr">
        <is>
          <t>J01DD02</t>
        </is>
      </c>
      <c r="C73" s="170">
        <f>'[1]C.8 Piptaz_alt'!D10</f>
        <v>14.459045355946728</v>
      </c>
      <c r="D73" s="170">
        <f>'[1]C.8 Piptaz_alt'!E10</f>
        <v>19.425207762917125</v>
      </c>
      <c r="E73" s="170">
        <f>'[1]C.8 Piptaz_alt'!F10</f>
        <v>18.235188419748738</v>
      </c>
      <c r="F73" s="170">
        <f>'[1]C.8 Piptaz_alt'!G10</f>
        <v>17.490882783939924</v>
      </c>
      <c r="G73" s="170">
        <f>'[1]C.8 Piptaz_alt'!H10</f>
        <v>15.407359127984819</v>
      </c>
      <c r="H73" s="100" t="inlineStr">
        <is>
          <t>Piptaz list</t>
        </is>
      </c>
    </row>
    <row r="74" spans="1:9" x14ac:dyDescent="0.35">
      <c r="B74" s="169" t="inlineStr">
        <is>
          <t>J01DD04</t>
        </is>
      </c>
      <c r="C74" s="170">
        <f>'[1]C.8 Piptaz_alt'!D11</f>
        <v>42.333673522341996</v>
      </c>
      <c r="D74" s="170">
        <f>'[1]C.8 Piptaz_alt'!E11</f>
        <v>50.658762871327781</v>
      </c>
      <c r="E74" s="170">
        <f>'[1]C.8 Piptaz_alt'!F11</f>
        <v>55.664622149939532</v>
      </c>
      <c r="F74" s="170">
        <f>'[1]C.8 Piptaz_alt'!G11</f>
        <v>54.838886586154331</v>
      </c>
      <c r="G74" s="170">
        <f>'[1]C.8 Piptaz_alt'!H11</f>
        <v>66.653064071811968</v>
      </c>
      <c r="H74" s="100" t="inlineStr">
        <is>
          <t>Piptaz list</t>
        </is>
      </c>
    </row>
    <row r="75" spans="1:9" x14ac:dyDescent="0.35">
      <c r="B75" s="165" t="inlineStr">
        <is>
          <t>J01DD08</t>
        </is>
      </c>
      <c r="C75" s="35">
        <f>'[1]C.8 Piptaz_alt'!D12</f>
        <v>0.69142576689046109</v>
      </c>
      <c r="D75" s="35">
        <f>'[1]C.8 Piptaz_alt'!E12</f>
        <v>0.57522086361132096</v>
      </c>
      <c r="E75" s="35">
        <f>'[1]C.8 Piptaz_alt'!F12</f>
        <v>0.53587278574559605</v>
      </c>
      <c r="F75" s="35">
        <f>'[1]C.8 Piptaz_alt'!G12</f>
        <v>0.43316395668625773</v>
      </c>
      <c r="G75" s="35">
        <f>'[1]C.8 Piptaz_alt'!H12</f>
        <v>0.55200810857786564</v>
      </c>
    </row>
    <row r="76" spans="1:9" x14ac:dyDescent="0.35">
      <c r="B76" s="165" t="inlineStr">
        <is>
          <t>J01DD13</t>
        </is>
      </c>
      <c r="C76" s="35">
        <f>'[1]C.8 Piptaz_alt'!D13</f>
        <v>0.13446907457546331</v>
      </c>
      <c r="D76" s="35">
        <f>'[1]C.8 Piptaz_alt'!E13</f>
        <v>0</v>
      </c>
      <c r="E76" s="35">
        <f>'[1]C.8 Piptaz_alt'!F13</f>
        <v>0</v>
      </c>
      <c r="F76" s="35">
        <f>'[1]C.8 Piptaz_alt'!G13</f>
        <v>0</v>
      </c>
      <c r="G76" s="35">
        <f>'[1]C.8 Piptaz_alt'!H13</f>
        <v>0</v>
      </c>
    </row>
    <row r="77" spans="1:9" x14ac:dyDescent="0.35">
      <c r="B77" s="167" t="inlineStr">
        <is>
          <t>J01DD52</t>
        </is>
      </c>
      <c r="C77" s="168">
        <f>'[1]C.8 Piptaz_alt'!D14</f>
        <v>0</v>
      </c>
      <c r="D77" s="168">
        <f>'[1]C.8 Piptaz_alt'!E14</f>
        <v>9.1622106512659229E-2</v>
      </c>
      <c r="E77" s="168">
        <f>'[1]C.8 Piptaz_alt'!F14</f>
        <v>0.32906248255858372</v>
      </c>
      <c r="F77" s="168">
        <f>'[1]C.8 Piptaz_alt'!G14</f>
        <v>0.54129369684778794</v>
      </c>
      <c r="G77" s="168">
        <f>'[1]C.8 Piptaz_alt'!H14</f>
        <v>0.76329516657642671</v>
      </c>
      <c r="I77" t="inlineStr">
        <is>
          <t>Ceftazidime &amp; beta-lact</t>
        </is>
      </c>
    </row>
    <row r="78" spans="1:9" x14ac:dyDescent="0.35">
      <c r="B78" s="165" t="inlineStr">
        <is>
          <t>J01DE01</t>
        </is>
      </c>
      <c r="C78" s="35">
        <f>'[1]C.8 Piptaz_alt'!D15</f>
        <v>0</v>
      </c>
      <c r="D78" s="35">
        <f>'[1]C.8 Piptaz_alt'!E15</f>
        <v>0</v>
      </c>
      <c r="E78" s="35">
        <f>'[1]C.8 Piptaz_alt'!F15</f>
        <v>2.5129535933956504E-3</v>
      </c>
      <c r="F78" s="35">
        <f>'[1]C.8 Piptaz_alt'!G15</f>
        <v>8.2599297864362597E-2</v>
      </c>
      <c r="G78" s="35">
        <f>'[1]C.8 Piptaz_alt'!H15</f>
        <v>6.5852364990860224E-2</v>
      </c>
    </row>
    <row r="79" spans="1:9" x14ac:dyDescent="0.35">
      <c r="B79" s="165" t="inlineStr">
        <is>
          <t>J01DI01</t>
        </is>
      </c>
      <c r="C79" s="35">
        <f>'[1]C.8 Piptaz_alt'!D16</f>
        <v>1.49694000283489E-2</v>
      </c>
      <c r="D79" s="35">
        <f>'[1]C.8 Piptaz_alt'!E16</f>
        <v>2.9423617350403219E-2</v>
      </c>
      <c r="E79" s="35">
        <f>'[1]C.8 Piptaz_alt'!F16</f>
        <v>1.4250412190449424E-2</v>
      </c>
      <c r="F79" s="35">
        <f>'[1]C.8 Piptaz_alt'!G16</f>
        <v>1.3942079269327223E-2</v>
      </c>
      <c r="G79" s="35">
        <f>'[1]C.8 Piptaz_alt'!H16</f>
        <v>1.6582178883254528E-2</v>
      </c>
    </row>
    <row r="80" spans="1:9" x14ac:dyDescent="0.35">
      <c r="B80" s="165" t="inlineStr">
        <is>
          <t>J01DI02</t>
        </is>
      </c>
      <c r="C80" s="35">
        <f>'[1]C.8 Piptaz_alt'!D17</f>
        <v>1.5392077388241887E-2</v>
      </c>
      <c r="D80" s="35">
        <f>'[1]C.8 Piptaz_alt'!E17</f>
        <v>0.14951033343095332</v>
      </c>
      <c r="E80" s="35">
        <f>'[1]C.8 Piptaz_alt'!F17</f>
        <v>5.9969622641801834E-2</v>
      </c>
      <c r="F80" s="35">
        <f>'[1]C.8 Piptaz_alt'!G17</f>
        <v>3.9870335662271827E-2</v>
      </c>
      <c r="G80" s="35">
        <f>'[1]C.8 Piptaz_alt'!H17</f>
        <v>4.8510597815038636E-2</v>
      </c>
    </row>
    <row r="81" spans="1:10" x14ac:dyDescent="0.35">
      <c r="B81" s="167" t="inlineStr">
        <is>
          <t>J01DI54</t>
        </is>
      </c>
      <c r="C81" s="168">
        <f>'[1]C.8 Piptaz_alt'!D18</f>
        <v>8.4812400891678408E-2</v>
      </c>
      <c r="D81" s="168">
        <f>'[1]C.8 Piptaz_alt'!E18</f>
        <v>0.23121567018097267</v>
      </c>
      <c r="E81" s="168">
        <f>'[1]C.8 Piptaz_alt'!F18</f>
        <v>0.4281741983613756</v>
      </c>
      <c r="F81" s="168">
        <f>'[1]C.8 Piptaz_alt'!G18</f>
        <v>0.48119230094562226</v>
      </c>
      <c r="G81" s="168">
        <f>'[1]C.8 Piptaz_alt'!H18</f>
        <v>0.69155923156722565</v>
      </c>
      <c r="I81" t="inlineStr">
        <is>
          <t>Ceftolozane and beta-lactamase inhibitor </t>
        </is>
      </c>
    </row>
    <row r="85" spans="1:10" ht="15.5" x14ac:dyDescent="0.35">
      <c r="A85" s="207" t="inlineStr">
        <is>
          <t>Antibiotic</t>
        </is>
      </c>
      <c r="B85" s="208">
        <v>2016</v>
      </c>
      <c r="C85" s="208">
        <v>2017</v>
      </c>
      <c r="D85" s="209">
        <v>2018</v>
      </c>
      <c r="E85" s="413">
        <v>2019</v>
      </c>
      <c r="F85" s="415">
        <v>2020</v>
      </c>
      <c r="G85" s="414" t="inlineStr">
        <is>
          <t>Trend</t>
        </is>
      </c>
      <c r="H85" s="406" t="inlineStr">
        <is>
          <t>p-value</t>
        </is>
      </c>
    </row>
    <row r="86" spans="1:10" ht="15.5" x14ac:dyDescent="0.35">
      <c r="A86" s="175" t="inlineStr">
        <is>
          <t>Ciprofloxacin</t>
        </is>
      </c>
      <c r="B86" s="199">
        <f>C57</f>
        <v>203.12974897243112</v>
      </c>
      <c r="C86" s="199">
        <f>D57</f>
        <v>203.46849311890037</v>
      </c>
      <c r="D86" s="199">
        <f>E57</f>
        <v>213.84661749856969</v>
      </c>
      <c r="E86" s="412">
        <f>F57</f>
        <v>197.31772248470907</v>
      </c>
      <c r="F86" s="410">
        <f>G57</f>
        <v>209.17457758230739</v>
      </c>
      <c r="G86" s="424"/>
      <c r="H86" s="430">
        <v>0.80400000000000005</v>
      </c>
      <c r="J86" s="100" t="inlineStr">
        <is>
          <t>J01MA02 </t>
        </is>
      </c>
    </row>
    <row r="87" spans="1:10" ht="18.5" x14ac:dyDescent="0.35">
      <c r="A87" s="176" t="inlineStr">
        <is>
          <t>Levofloxacin</t>
        </is>
      </c>
      <c r="B87" s="200">
        <f>C59</f>
        <v>46.068195607833331</v>
      </c>
      <c r="C87" s="200">
        <f>D59</f>
        <v>61.414294315560255</v>
      </c>
      <c r="D87" s="200">
        <f>E59</f>
        <v>74.171778744297626</v>
      </c>
      <c r="E87" s="200">
        <f>F59</f>
        <v>75.857784454357898</v>
      </c>
      <c r="F87" s="408">
        <f>G59</f>
        <v>82.114498841903696</v>
      </c>
      <c r="G87" s="425"/>
      <c r="H87" s="431" t="inlineStr">
        <is>
          <r>
            <t>0.012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  <c r="J87" s="100" t="inlineStr">
        <is>
          <t>J01MA12</t>
        </is>
      </c>
    </row>
    <row r="88" spans="1:10" ht="18.5" x14ac:dyDescent="0.35">
      <c r="A88" s="175" t="inlineStr">
        <is>
          <t>Cefuroxime</t>
        </is>
      </c>
      <c r="B88" s="199">
        <f>C69</f>
        <v>35.365544202155434</v>
      </c>
      <c r="C88" s="199">
        <f>D69</f>
        <v>42.56546431845527</v>
      </c>
      <c r="D88" s="199">
        <f>E69</f>
        <v>43.354005153287289</v>
      </c>
      <c r="E88" s="199">
        <f>F69</f>
        <v>42.39452000291385</v>
      </c>
      <c r="F88" s="409">
        <f>G69</f>
        <v>44.304737349943935</v>
      </c>
      <c r="G88" s="426"/>
      <c r="H88" s="432" t="inlineStr">
        <is>
          <r>
            <t>0.114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  <c r="J88" s="100" t="inlineStr">
        <is>
          <t>J01DC02</t>
        </is>
      </c>
    </row>
    <row r="89" spans="1:10" ht="15.5" x14ac:dyDescent="0.35">
      <c r="A89" s="176" t="inlineStr">
        <is>
          <t>Cefotaxime</t>
        </is>
      </c>
      <c r="B89" s="200">
        <f t="shared" ref="B89:F91" si="0">C72</f>
        <v>21.54568788974575</v>
      </c>
      <c r="C89" s="200">
        <f t="shared" si="0"/>
        <v>22.441419409056834</v>
      </c>
      <c r="D89" s="200">
        <f t="shared" si="0"/>
        <v>23.572518276845585</v>
      </c>
      <c r="E89" s="200">
        <f t="shared" si="0"/>
        <v>21.940412284080594</v>
      </c>
      <c r="F89" s="408">
        <f t="shared" si="0"/>
        <v>26.078356716905546</v>
      </c>
      <c r="G89" s="427"/>
      <c r="H89" s="431">
        <v>0.15</v>
      </c>
      <c r="J89" s="100" t="inlineStr">
        <is>
          <t>J01DD01</t>
        </is>
      </c>
    </row>
    <row r="90" spans="1:10" ht="15.5" x14ac:dyDescent="0.35">
      <c r="A90" s="175" t="inlineStr">
        <is>
          <t>Ceftazidime</t>
        </is>
      </c>
      <c r="B90" s="199">
        <f t="shared" si="0"/>
        <v>14.459045355946728</v>
      </c>
      <c r="C90" s="199">
        <f t="shared" si="0"/>
        <v>19.425207762917125</v>
      </c>
      <c r="D90" s="199">
        <f t="shared" si="0"/>
        <v>18.235188419748738</v>
      </c>
      <c r="E90" s="199">
        <f t="shared" si="0"/>
        <v>17.490882783939924</v>
      </c>
      <c r="F90" s="410">
        <f t="shared" si="0"/>
        <v>15.407359127984819</v>
      </c>
      <c r="G90" s="426"/>
      <c r="H90" s="177">
        <v>0.998</v>
      </c>
      <c r="J90" s="100" t="inlineStr">
        <is>
          <t>J01DD02</t>
        </is>
      </c>
    </row>
    <row r="91" spans="1:10" ht="18.5" x14ac:dyDescent="0.35">
      <c r="A91" s="176" t="inlineStr">
        <is>
          <t>Ceftriaxone</t>
        </is>
      </c>
      <c r="B91" s="200">
        <f t="shared" si="0"/>
        <v>42.333673522341996</v>
      </c>
      <c r="C91" s="200">
        <f t="shared" si="0"/>
        <v>50.658762871327781</v>
      </c>
      <c r="D91" s="200">
        <f t="shared" si="0"/>
        <v>55.664622149939532</v>
      </c>
      <c r="E91" s="200">
        <f t="shared" si="0"/>
        <v>54.838886586154331</v>
      </c>
      <c r="F91" s="408">
        <f t="shared" si="0"/>
        <v>66.653064071811968</v>
      </c>
      <c r="G91" s="427"/>
      <c r="H91" s="176" t="inlineStr">
        <is>
          <r>
            <t>0.014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  <c r="J91" s="100" t="inlineStr">
        <is>
          <t>J01DD04</t>
        </is>
      </c>
    </row>
    <row r="92" spans="1:10" ht="18.5" x14ac:dyDescent="0.35">
      <c r="A92" s="175" t="inlineStr">
        <is>
          <t>Ceftazidime/avibactam</t>
        </is>
      </c>
      <c r="B92" s="199" t="inlineStr">
        <is>
          <t>-</t>
        </is>
      </c>
      <c r="C92" s="199">
        <f>D77</f>
        <v>9.1622106512659229E-2</v>
      </c>
      <c r="D92" s="199">
        <f>E77</f>
        <v>0.32906248255858372</v>
      </c>
      <c r="E92" s="199">
        <f>F77</f>
        <v>0.54129369684778794</v>
      </c>
      <c r="F92" s="410">
        <f>G77</f>
        <v>0.76329516657642671</v>
      </c>
      <c r="G92" s="426"/>
      <c r="H92" s="407" t="inlineStr">
        <is>
          <r>
            <t>0.001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  <c r="J92" s="100" t="inlineStr">
        <is>
          <t>J01DD52</t>
        </is>
      </c>
    </row>
    <row r="93" spans="1:10" ht="18.5" x14ac:dyDescent="0.35">
      <c r="A93" s="176" t="inlineStr">
        <is>
          <t>Ceftolozane/tazobactam</t>
        </is>
      </c>
      <c r="B93" s="200">
        <f>C81</f>
        <v>8.4812400891678408E-2</v>
      </c>
      <c r="C93" s="200">
        <f>D81</f>
        <v>0.23121567018097267</v>
      </c>
      <c r="D93" s="200">
        <f>E81</f>
        <v>0.4281741983613756</v>
      </c>
      <c r="E93" s="200">
        <f>F81</f>
        <v>0.48119230094562226</v>
      </c>
      <c r="F93" s="411">
        <f>G81</f>
        <v>0.69155923156722565</v>
      </c>
      <c r="G93" s="416"/>
      <c r="H93" s="433" t="inlineStr">
        <is>
          <r>
            <t>0.001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  <c r="J93" s="100" t="inlineStr">
        <is>
          <t>J01DI54</t>
        </is>
      </c>
    </row>
    <row r="95" spans="1:10" x14ac:dyDescent="0.35">
      <c r="A95" s="545" t="inlineStr">
        <is>
          <t>UKHSA colours</t>
        </is>
      </c>
    </row>
    <row r="97" spans="1:8" ht="15.5" x14ac:dyDescent="0.35">
      <c r="A97" s="550" t="inlineStr">
        <is>
          <t>Antibiotic</t>
        </is>
      </c>
      <c r="B97" s="549">
        <v>2016</v>
      </c>
      <c r="C97" s="549">
        <v>2017</v>
      </c>
      <c r="D97" s="549">
        <v>2018</v>
      </c>
      <c r="E97" s="549">
        <v>2019</v>
      </c>
      <c r="F97" s="549">
        <v>2020</v>
      </c>
      <c r="G97" s="550" t="inlineStr">
        <is>
          <t>Trend</t>
        </is>
      </c>
      <c r="H97" s="551" t="inlineStr">
        <is>
          <t>p-value</t>
        </is>
      </c>
    </row>
    <row r="98" spans="1:8" ht="15.5" x14ac:dyDescent="0.35">
      <c r="A98" s="553" t="inlineStr">
        <is>
          <t>Ciprofloxacin</t>
        </is>
      </c>
      <c r="B98" s="570">
        <v>203.12974897243112</v>
      </c>
      <c r="C98" s="570">
        <v>203.46849311890037</v>
      </c>
      <c r="D98" s="570">
        <v>213.84661749856969</v>
      </c>
      <c r="E98" s="570">
        <v>197.31772248470907</v>
      </c>
      <c r="F98" s="570">
        <v>209.17457758230739</v>
      </c>
      <c r="G98" s="553"/>
      <c r="H98" s="554">
        <v>0.80400000000000005</v>
      </c>
    </row>
    <row r="99" spans="1:8" ht="15.5" x14ac:dyDescent="0.35">
      <c r="A99" s="556" t="inlineStr">
        <is>
          <t>Levofloxacin</t>
        </is>
      </c>
      <c r="B99" s="571">
        <v>46.068195607833331</v>
      </c>
      <c r="C99" s="571">
        <v>61.414294315560255</v>
      </c>
      <c r="D99" s="571">
        <v>74.171778744297626</v>
      </c>
      <c r="E99" s="571">
        <v>75.857784454357898</v>
      </c>
      <c r="F99" s="571">
        <v>82.114498841903696</v>
      </c>
      <c r="G99" s="556"/>
      <c r="H99" s="557" t="inlineStr">
        <is>
          <t>0.012+</t>
        </is>
      </c>
    </row>
    <row r="100" spans="1:8" ht="15.5" x14ac:dyDescent="0.35">
      <c r="A100" s="553" t="inlineStr">
        <is>
          <t>Cefuroxime</t>
        </is>
      </c>
      <c r="B100" s="570">
        <v>35.365544202155434</v>
      </c>
      <c r="C100" s="570">
        <v>42.56546431845527</v>
      </c>
      <c r="D100" s="570">
        <v>43.354005153287289</v>
      </c>
      <c r="E100" s="570">
        <v>42.39452000291385</v>
      </c>
      <c r="F100" s="570">
        <v>44.304737349943935</v>
      </c>
      <c r="G100" s="553"/>
      <c r="H100" s="554" t="inlineStr">
        <is>
          <t>0.114+</t>
        </is>
      </c>
    </row>
    <row r="101" spans="1:8" ht="15.5" x14ac:dyDescent="0.35">
      <c r="A101" s="556" t="inlineStr">
        <is>
          <t>Cefotaxime</t>
        </is>
      </c>
      <c r="B101" s="571">
        <v>21.54568788974575</v>
      </c>
      <c r="C101" s="571">
        <v>22.441419409056834</v>
      </c>
      <c r="D101" s="571">
        <v>23.572518276845585</v>
      </c>
      <c r="E101" s="571">
        <v>21.940412284080594</v>
      </c>
      <c r="F101" s="571">
        <v>26.078356716905546</v>
      </c>
      <c r="G101" s="556"/>
      <c r="H101" s="557">
        <v>0.15</v>
      </c>
    </row>
    <row r="102" spans="1:8" ht="15.5" x14ac:dyDescent="0.35">
      <c r="A102" s="553" t="inlineStr">
        <is>
          <t>Ceftazidime</t>
        </is>
      </c>
      <c r="B102" s="570">
        <v>14.459045355946728</v>
      </c>
      <c r="C102" s="570">
        <v>19.425207762917125</v>
      </c>
      <c r="D102" s="570">
        <v>18.235188419748738</v>
      </c>
      <c r="E102" s="570">
        <v>17.490882783939924</v>
      </c>
      <c r="F102" s="570">
        <v>15.407359127984819</v>
      </c>
      <c r="G102" s="553"/>
      <c r="H102" s="554">
        <v>0.998</v>
      </c>
    </row>
    <row r="103" spans="1:8" ht="15.5" x14ac:dyDescent="0.35">
      <c r="A103" s="556" t="inlineStr">
        <is>
          <t>Ceftriaxone</t>
        </is>
      </c>
      <c r="B103" s="571">
        <v>42.333673522341996</v>
      </c>
      <c r="C103" s="571">
        <v>50.658762871327781</v>
      </c>
      <c r="D103" s="571">
        <v>55.664622149939532</v>
      </c>
      <c r="E103" s="571">
        <v>54.838886586154331</v>
      </c>
      <c r="F103" s="571">
        <v>66.653064071811968</v>
      </c>
      <c r="G103" s="556"/>
      <c r="H103" s="557" t="inlineStr">
        <is>
          <t>0.014+</t>
        </is>
      </c>
    </row>
    <row r="104" spans="1:8" ht="15.5" x14ac:dyDescent="0.35">
      <c r="A104" s="553" t="inlineStr">
        <is>
          <t>Ceftazidime/avibactam</t>
        </is>
      </c>
      <c r="B104" s="570" t="inlineStr">
        <is>
          <t>-</t>
        </is>
      </c>
      <c r="C104" s="570">
        <v>9.1622106512659229E-2</v>
      </c>
      <c r="D104" s="570">
        <v>0.32906248255858372</v>
      </c>
      <c r="E104" s="570">
        <v>0.54129369684778794</v>
      </c>
      <c r="F104" s="570">
        <v>0.76329516657642671</v>
      </c>
      <c r="G104" s="553"/>
      <c r="H104" s="554" t="inlineStr">
        <is>
          <t>0.001+</t>
        </is>
      </c>
    </row>
    <row r="105" spans="1:8" ht="15.5" x14ac:dyDescent="0.35">
      <c r="A105" s="556" t="inlineStr">
        <is>
          <t>Ceftolozane/tazobactam</t>
        </is>
      </c>
      <c r="B105" s="571">
        <v>8.4812400891678408E-2</v>
      </c>
      <c r="C105" s="571">
        <v>0.23121567018097267</v>
      </c>
      <c r="D105" s="571">
        <v>0.4281741983613756</v>
      </c>
      <c r="E105" s="571">
        <v>0.48119230094562226</v>
      </c>
      <c r="F105" s="571">
        <v>0.69155923156722565</v>
      </c>
      <c r="G105" s="556"/>
      <c r="H105" s="557" t="inlineStr">
        <is>
          <t>0.001+</t>
        </is>
      </c>
    </row>
  </sheetData>
  <conditionalFormatting sqref="D4:D38">
    <cfRule type="containsBlanks" dxfId="4" priority="1">
      <formula>LEN(TRIM(D4))=0</formula>
    </cfRule>
    <cfRule type="cellIs" dxfId="3" priority="2" operator="lessThan">
      <formula>C4</formula>
    </cfRule>
    <cfRule type="cellIs" dxfId="2" priority="3" operator="greaterThan">
      <formula>C4</formula>
    </cfRule>
  </conditionalFormatting>
  <pageMargins left="0.7" right="0.7" top="0.75" bottom="0.75" header="0.3" footer="0.3"/>
  <pageSetup paperSize="9" orientation="portrait" r:id="rId1"/>
  <extLst>
    <ext xmlns:x14="http://schemas.microsoft.com/office/spreadsheetml/2009/9/main" uri="{05C60535-1F16-4fd2-B633-F4F36F0B64E0}">
      <x14:sparklineGroups xmlns:xm="http://schemas.microsoft.com/office/excel/2006/main">
        <x14:sparklineGroup manualMax="0" manualMin="0" lineWeight="1.5" displayEmptyCellsAs="gap" minAxisType="custom" maxAxisType="group" xr2:uid="{29CDE77D-1AFD-494A-84CE-44DC9998641B}">
          <x14:colorSeries rgb="FF000000"/>
          <x14:colorNegative rgb="FF0070C0"/>
          <x14:colorAxis rgb="FF000000"/>
          <x14:colorMarkers rgb="FF0070C0"/>
          <x14:colorFirst rgb="FF0070C0"/>
          <x14:colorLast rgb="FF0070C0"/>
          <x14:colorHigh rgb="FF0070C0"/>
          <x14:colorLow rgb="FF0070C0"/>
          <x14:sparklines>
            <x14:sparkline>
              <xm:f>'C.8 Piptaz_alt'!B86:F86</xm:f>
              <xm:sqref>G86</xm:sqref>
            </x14:sparkline>
            <x14:sparkline>
              <xm:f>'C.8 Piptaz_alt'!B87:F87</xm:f>
              <xm:sqref>G87</xm:sqref>
            </x14:sparkline>
            <x14:sparkline>
              <xm:f>'C.8 Piptaz_alt'!B88:F88</xm:f>
              <xm:sqref>G88</xm:sqref>
            </x14:sparkline>
            <x14:sparkline>
              <xm:f>'C.8 Piptaz_alt'!B89:F89</xm:f>
              <xm:sqref>G89</xm:sqref>
            </x14:sparkline>
            <x14:sparkline>
              <xm:f>'C.8 Piptaz_alt'!B90:F90</xm:f>
              <xm:sqref>G90</xm:sqref>
            </x14:sparkline>
            <x14:sparkline>
              <xm:f>'C.8 Piptaz_alt'!B91:F91</xm:f>
              <xm:sqref>G91</xm:sqref>
            </x14:sparkline>
            <x14:sparkline>
              <xm:f>'C.8 Piptaz_alt'!B92:F92</xm:f>
              <xm:sqref>G92</xm:sqref>
            </x14:sparkline>
            <x14:sparkline>
              <xm:f>'C.8 Piptaz_alt'!B93:F93</xm:f>
              <xm:sqref>G93</xm:sqref>
            </x14:sparkline>
          </x14:sparklines>
        </x14:sparklineGroup>
        <x14:sparklineGroup manualMax="0" manualMin="0" lineWeight="1.5" displayEmptyCellsAs="gap" minAxisType="custom" maxAxisType="group" xr2:uid="{FD7718D2-0F38-452E-B9AE-BB630168FEB0}">
          <x14:colorSeries rgb="FF000000"/>
          <x14:colorNegative rgb="FF0070C0"/>
          <x14:colorAxis rgb="FF000000"/>
          <x14:colorMarkers rgb="FF0070C0"/>
          <x14:colorFirst rgb="FF0070C0"/>
          <x14:colorLast rgb="FF0070C0"/>
          <x14:colorHigh rgb="FF0070C0"/>
          <x14:colorLow rgb="FF0070C0"/>
          <x14:sparklines>
            <x14:sparkline>
              <xm:f>'C.8 Piptaz_alt'!B98:F98</xm:f>
              <xm:sqref>G98</xm:sqref>
            </x14:sparkline>
            <x14:sparkline>
              <xm:f>'C.8 Piptaz_alt'!B99:F99</xm:f>
              <xm:sqref>G99</xm:sqref>
            </x14:sparkline>
            <x14:sparkline>
              <xm:f>'C.8 Piptaz_alt'!B100:F100</xm:f>
              <xm:sqref>G100</xm:sqref>
            </x14:sparkline>
            <x14:sparkline>
              <xm:f>'C.8 Piptaz_alt'!B101:F101</xm:f>
              <xm:sqref>G101</xm:sqref>
            </x14:sparkline>
            <x14:sparkline>
              <xm:f>'C.8 Piptaz_alt'!B102:F102</xm:f>
              <xm:sqref>G102</xm:sqref>
            </x14:sparkline>
            <x14:sparkline>
              <xm:f>'C.8 Piptaz_alt'!B103:F103</xm:f>
              <xm:sqref>G103</xm:sqref>
            </x14:sparkline>
            <x14:sparkline>
              <xm:f>'C.8 Piptaz_alt'!B104:F104</xm:f>
              <xm:sqref>G104</xm:sqref>
            </x14:sparkline>
            <x14:sparkline>
              <xm:f>'C.8 Piptaz_alt'!B105:F105</xm:f>
              <xm:sqref>G105</xm:sqref>
            </x14:sparkline>
          </x14:sparklines>
        </x14:sparklineGroup>
      </x14:sparklineGroups>
    </ext>
  </extLst>
</worksheet>
</file>

<file path=xl/worksheets/sheet3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300-000000000000}">
  <sheetPr codeName="Sheet4">
    <tabColor theme="7" tint="0.39997558519241921"/>
  </sheetPr>
  <dimension ref="A1:Y161"/>
  <sheetViews>
    <sheetView zoomScale="85" zoomScaleNormal="85" workbookViewId="0">
      <pane xSplit="1" ySplit="3" topLeftCell="B151" activePane="bottomRight" state="frozen"/>
      <selection pane="topRight" activeCell="B1" sqref="B1"/>
      <selection pane="bottomLeft" activeCell="A4" sqref="A4"/>
      <selection pane="bottomRight" activeCell="C160" sqref="C160"/>
    </sheetView>
  </sheetViews>
  <sheetFormatPr defaultColWidth="9.1796875" defaultRowHeight="14" x14ac:dyDescent="0.3"/>
  <cols>
    <col min="1" max="1" width="29.54296875" style="6" customWidth="1"/>
    <col min="2" max="2" width="12.1796875" style="6" customWidth="1"/>
    <col min="3" max="3" width="13.81640625" style="6" customWidth="1"/>
    <col min="4" max="4" width="11.453125" style="6" customWidth="1"/>
    <col min="5" max="5" width="9.7265625" style="6" customWidth="1"/>
    <col min="6" max="6" width="11.26953125" style="6" customWidth="1"/>
    <col min="7" max="7" width="12.7265625" style="6" customWidth="1"/>
    <col min="8" max="8" width="11.453125" style="6" customWidth="1"/>
    <col min="9" max="9" width="9.1796875" style="6"/>
    <col min="10" max="10" width="33.54296875" style="33" customWidth="1"/>
    <col min="11" max="11" width="11.26953125" style="6" customWidth="1"/>
    <col min="12" max="12" width="11.7265625" style="33" customWidth="1"/>
    <col min="13" max="13" width="15.7265625" style="6" customWidth="1"/>
    <col min="14" max="14" width="11.26953125" style="33" customWidth="1"/>
    <col min="15" max="15" width="15" style="6" customWidth="1"/>
    <col min="16" max="16" width="9.1796875" style="6"/>
    <col min="17" max="17" width="20.7265625" style="6" customWidth="1"/>
    <col min="18" max="19" width="9.1796875" style="6"/>
    <col min="20" max="20" width="11.54296875" style="6" customWidth="1"/>
    <col min="21" max="16384" width="9.1796875" style="6"/>
  </cols>
  <sheetData>
    <row r="1" spans="1:25" ht="15.5" x14ac:dyDescent="0.3">
      <c r="A1" s="3" t="inlineStr">
        <is>
          <t>2: Total antibiotic consumption by key antibiotic groups, expressed as DDD per 1,000 inhabitants per day, England, 2016-2020</t>
        </is>
      </c>
    </row>
    <row r="3" spans="1:25" ht="28" x14ac:dyDescent="0.3">
      <c r="A3" s="7" t="inlineStr">
        <is>
          <t>Key antibiotic group</t>
        </is>
      </c>
      <c r="B3" s="135" t="inlineStr">
        <is>
          <t>Year</t>
        </is>
      </c>
      <c r="C3" s="8" t="inlineStr">
        <is>
          <t>General Practice</t>
        </is>
      </c>
      <c r="D3" s="8" t="inlineStr">
        <is>
          <t>Other Community</t>
        </is>
      </c>
      <c r="E3" s="56" t="inlineStr">
        <is>
          <t>Dentist</t>
        </is>
      </c>
      <c r="F3" s="56" t="inlineStr">
        <is>
          <t>Hospital Inpatient</t>
        </is>
      </c>
      <c r="G3" s="220" t="inlineStr">
        <is>
          <t>Hospital Outpatient</t>
        </is>
      </c>
      <c r="H3" s="223" t="inlineStr">
        <is>
          <t>Total</t>
        </is>
      </c>
      <c r="J3" s="33" t="inlineStr">
        <is>
          <t>%</t>
        </is>
      </c>
      <c r="L3" s="224" t="inlineStr">
        <is>
          <t>% Change (5 Years)</t>
        </is>
      </c>
      <c r="N3" s="224" t="inlineStr">
        <is>
          <t>% Change (1 Year)</t>
        </is>
      </c>
      <c r="P3" s="8" t="inlineStr">
        <is>
          <t>General Practice</t>
        </is>
      </c>
      <c r="Q3" s="8" t="inlineStr">
        <is>
          <t>Other Community</t>
        </is>
      </c>
      <c r="R3" s="56" t="inlineStr">
        <is>
          <t>Dentist</t>
        </is>
      </c>
      <c r="S3" s="56" t="inlineStr">
        <is>
          <t>Hospital Inpatient</t>
        </is>
      </c>
      <c r="T3" s="220" t="inlineStr">
        <is>
          <t>Hospital Outpatient</t>
        </is>
      </c>
    </row>
    <row r="4" spans="1:25" x14ac:dyDescent="0.3">
      <c r="A4" s="581" t="inlineStr">
        <is>
          <t>Penicillins (excluding inhibitors)</t>
        </is>
      </c>
      <c r="B4" s="136">
        <f>'A.1 Total_setting'!$B$5</f>
        <v>2016</v>
      </c>
      <c r="C4" s="54">
        <f>'[1]A.2 Group_setting'!$E$6</f>
        <v>4.5412214169547029</v>
      </c>
      <c r="D4" s="54">
        <f>'[1]A.2 Group_setting'!$F$6</f>
        <v>0.31610067995952207</v>
      </c>
      <c r="E4" s="54">
        <f>'[1]A.2 Group_setting'!$G$6</f>
        <v>0.54355003009550273</v>
      </c>
      <c r="F4" s="54">
        <f>'[1]A.2 Group_setting'!$H$6</f>
        <v>0.59224904002738921</v>
      </c>
      <c r="G4" s="221">
        <f>'[1]A.2 Group_setting'!$I$6</f>
        <v>0.29880564069270382</v>
      </c>
      <c r="H4" s="54">
        <f>SUM(C4:G4)</f>
        <v>6.2919268077298209</v>
      </c>
      <c r="K4" s="580">
        <f>(H8+H13)/$H$75</f>
        <v>0.35799767636897001</v>
      </c>
      <c r="M4" s="580">
        <f>((H8+H13)-(H4+H9))/(H4+H9)</f>
        <v>-0.22865891649929065</v>
      </c>
    </row>
    <row r="5" spans="1:25" x14ac:dyDescent="0.3">
      <c r="A5" s="582"/>
      <c r="B5" s="136">
        <f>'A.1 Total_setting'!$C$5</f>
        <v>2017</v>
      </c>
      <c r="C5" s="54">
        <f>'[1]A.2 Group_setting'!$E$7</f>
        <v>4.3582211113755092</v>
      </c>
      <c r="D5" s="54">
        <f>'[1]A.2 Group_setting'!$F$7</f>
        <v>0.33150666857849709</v>
      </c>
      <c r="E5" s="54">
        <f>'[1]A.2 Group_setting'!$G$7</f>
        <v>0.51385380839928985</v>
      </c>
      <c r="F5" s="54">
        <f>'[1]A.2 Group_setting'!$H$7</f>
        <v>0.60143730500696502</v>
      </c>
      <c r="G5" s="221">
        <f>'[1]A.2 Group_setting'!$I$7</f>
        <v>0.28566624210797553</v>
      </c>
      <c r="H5" s="54">
        <f t="shared" ref="H5:H68" si="0">SUM(C5:G5)</f>
        <v>6.0906851354682372</v>
      </c>
      <c r="K5" s="580"/>
      <c r="M5" s="580"/>
    </row>
    <row r="6" spans="1:25" x14ac:dyDescent="0.3">
      <c r="A6" s="582"/>
      <c r="B6" s="136">
        <f>'A.1 Total_setting'!$D$5</f>
        <v>2018</v>
      </c>
      <c r="C6" s="54">
        <f>'[1]A.2 Group_setting'!$E$8</f>
        <v>4.1558591728590191</v>
      </c>
      <c r="D6" s="54">
        <f>'[1]A.2 Group_setting'!$F$8</f>
        <v>0.35745359879790684</v>
      </c>
      <c r="E6" s="54">
        <f>'[1]A.2 Group_setting'!$G$8</f>
        <v>0.48193457676097751</v>
      </c>
      <c r="F6" s="54">
        <f>'[1]A.2 Group_setting'!$H$8</f>
        <v>0.61568334201480956</v>
      </c>
      <c r="G6" s="221">
        <f>'[1]A.2 Group_setting'!$I$8</f>
        <v>0.2791470970227401</v>
      </c>
      <c r="H6" s="54">
        <f t="shared" si="0"/>
        <v>5.8900777874554535</v>
      </c>
      <c r="K6" s="580"/>
      <c r="M6" s="580"/>
    </row>
    <row r="7" spans="1:25" x14ac:dyDescent="0.3">
      <c r="A7" s="582"/>
      <c r="B7" s="136">
        <f>'A.1 Total_setting'!$E$5</f>
        <v>2019</v>
      </c>
      <c r="C7" s="54">
        <f>'[1]A.2 Group_setting'!$E$9</f>
        <v>3.9867131418522064</v>
      </c>
      <c r="D7" s="54">
        <f>'[1]A.2 Group_setting'!$F$9</f>
        <v>0.36684381266421795</v>
      </c>
      <c r="E7" s="54">
        <f>'[1]A.2 Group_setting'!$G$9</f>
        <v>0.46126191026996821</v>
      </c>
      <c r="F7" s="54">
        <f>'[1]A.2 Group_setting'!$H$9</f>
        <v>0.6199945195743215</v>
      </c>
      <c r="G7" s="221">
        <f>'[1]A.2 Group_setting'!$I$9</f>
        <v>0.27622758869114872</v>
      </c>
      <c r="H7" s="54">
        <f t="shared" si="0"/>
        <v>5.7110409730518628</v>
      </c>
      <c r="K7" s="580"/>
      <c r="M7" s="580"/>
    </row>
    <row r="8" spans="1:25" x14ac:dyDescent="0.3">
      <c r="A8" s="583"/>
      <c r="B8" s="137">
        <f>'A.1 Total_setting'!$F$5</f>
        <v>2020</v>
      </c>
      <c r="C8" s="219">
        <f>'[1]A.2 Group_setting'!E10</f>
        <v>3.2543780342312543</v>
      </c>
      <c r="D8" s="219">
        <f>'[1]A.2 Group_setting'!F10</f>
        <v>0.24699702270263302</v>
      </c>
      <c r="E8" s="219">
        <f>'[1]A.2 Group_setting'!G10</f>
        <v>0.55976964114233851</v>
      </c>
      <c r="F8" s="219">
        <f>'[1]A.2 Group_setting'!H10</f>
        <v>0.47855981642465806</v>
      </c>
      <c r="G8" s="219">
        <f>'[1]A.2 Group_setting'!I10</f>
        <v>0.19990641501707307</v>
      </c>
      <c r="H8" s="54">
        <f t="shared" si="0"/>
        <v>4.7396109295179567</v>
      </c>
      <c r="J8" s="33">
        <f>H8/$H$75</f>
        <v>0.29577152884497981</v>
      </c>
      <c r="K8" s="580"/>
      <c r="L8" s="33">
        <f>(H8-H4)/H4</f>
        <v>-0.24671550157017047</v>
      </c>
      <c r="M8" s="580"/>
      <c r="N8" s="33">
        <f>(H8-H7)/H7</f>
        <v>-0.17009684366084907</v>
      </c>
    </row>
    <row r="9" spans="1:25" x14ac:dyDescent="0.3">
      <c r="A9" s="581" t="inlineStr">
        <is>
          <t>Penicillins (inhibitor combinations only)</t>
        </is>
      </c>
      <c r="B9" s="136">
        <f>'A.1 Total_setting'!$B$5</f>
        <v>2016</v>
      </c>
      <c r="C9" s="54">
        <f>'[1]A.2 Group_setting'!$E$11</f>
        <v>0.47703417537103954</v>
      </c>
      <c r="D9" s="54">
        <f>'[1]A.2 Group_setting'!$F$11</f>
        <v>3.693369657784773E-2</v>
      </c>
      <c r="E9" s="54">
        <f>'[1]A.2 Group_setting'!$G$11</f>
        <v>2.694535069167614E-3</v>
      </c>
      <c r="F9" s="54">
        <f>'[1]A.2 Group_setting'!$H$11</f>
        <v>0.42005321951478436</v>
      </c>
      <c r="G9" s="221">
        <f>'[1]A.2 Group_setting'!$I$11</f>
        <v>0.20873925683857364</v>
      </c>
      <c r="H9" s="54">
        <f t="shared" si="0"/>
        <v>1.1454548833714129</v>
      </c>
      <c r="K9" s="580"/>
      <c r="M9" s="580"/>
      <c r="P9" s="54">
        <f>SUM(C4,C9)</f>
        <v>5.0182555923257421</v>
      </c>
      <c r="Q9" s="54">
        <f t="shared" ref="Q9:T13" si="1">SUM(D4,D9)</f>
        <v>0.3530343765373698</v>
      </c>
      <c r="R9" s="54">
        <f>SUM(E4,E9)</f>
        <v>0.54624456516467035</v>
      </c>
      <c r="S9" s="54">
        <f t="shared" si="1"/>
        <v>1.0123022595421736</v>
      </c>
      <c r="T9" s="54">
        <f t="shared" si="1"/>
        <v>0.50754489753127752</v>
      </c>
    </row>
    <row r="10" spans="1:25" x14ac:dyDescent="0.3">
      <c r="A10" s="582"/>
      <c r="B10" s="136">
        <f>'A.1 Total_setting'!$C$5</f>
        <v>2017</v>
      </c>
      <c r="C10" s="54">
        <f>'[1]A.2 Group_setting'!$E$12</f>
        <v>0.44826746957587815</v>
      </c>
      <c r="D10" s="54">
        <f>'[1]A.2 Group_setting'!$F$12</f>
        <v>3.8384387135129927E-2</v>
      </c>
      <c r="E10" s="54">
        <f>'[1]A.2 Group_setting'!$G$12</f>
        <v>2.4635002482682467E-3</v>
      </c>
      <c r="F10" s="54">
        <f>'[1]A.2 Group_setting'!$H$12</f>
        <v>0.40577503302988083</v>
      </c>
      <c r="G10" s="221">
        <f>'[1]A.2 Group_setting'!$I$12</f>
        <v>0.20717231348716858</v>
      </c>
      <c r="H10" s="54">
        <f t="shared" si="0"/>
        <v>1.1020627034763257</v>
      </c>
      <c r="K10" s="580"/>
      <c r="M10" s="580"/>
      <c r="P10" s="54">
        <f>SUM(C5,C10)</f>
        <v>4.8064885809513873</v>
      </c>
      <c r="Q10" s="54">
        <f t="shared" si="1"/>
        <v>0.36989105571362701</v>
      </c>
      <c r="R10" s="54">
        <f t="shared" si="1"/>
        <v>0.51631730864755809</v>
      </c>
      <c r="S10" s="54">
        <f t="shared" si="1"/>
        <v>1.0072123380368458</v>
      </c>
      <c r="T10" s="54">
        <f t="shared" si="1"/>
        <v>0.49283855559514411</v>
      </c>
    </row>
    <row r="11" spans="1:25" x14ac:dyDescent="0.3">
      <c r="A11" s="582"/>
      <c r="B11" s="136">
        <f>'A.1 Total_setting'!$D$5</f>
        <v>2018</v>
      </c>
      <c r="C11" s="54">
        <f>'[1]A.2 Group_setting'!$E$13</f>
        <v>0.42127215004607432</v>
      </c>
      <c r="D11" s="54">
        <f>'[1]A.2 Group_setting'!$F$13</f>
        <v>4.0364802474943673E-2</v>
      </c>
      <c r="E11" s="54">
        <f>'[1]A.2 Group_setting'!$G$13</f>
        <v>2.1312832832336426E-3</v>
      </c>
      <c r="F11" s="54">
        <f>'[1]A.2 Group_setting'!$H$13</f>
        <v>0.44940059472381211</v>
      </c>
      <c r="G11" s="221">
        <f>'[1]A.2 Group_setting'!$I$13</f>
        <v>0.20458963634779526</v>
      </c>
      <c r="H11" s="54">
        <f t="shared" si="0"/>
        <v>1.1177584668758591</v>
      </c>
      <c r="K11" s="580"/>
      <c r="M11" s="580"/>
      <c r="P11" s="54">
        <f>SUM(C6,C11)</f>
        <v>4.5771313229050934</v>
      </c>
      <c r="Q11" s="54">
        <f t="shared" si="1"/>
        <v>0.39781840127285051</v>
      </c>
      <c r="R11" s="54">
        <f t="shared" si="1"/>
        <v>0.48406586004421115</v>
      </c>
      <c r="S11" s="54">
        <f t="shared" si="1"/>
        <v>1.0650839367386218</v>
      </c>
      <c r="T11" s="54">
        <f t="shared" si="1"/>
        <v>0.48373673337053535</v>
      </c>
    </row>
    <row r="12" spans="1:25" x14ac:dyDescent="0.3">
      <c r="A12" s="582"/>
      <c r="B12" s="136">
        <f>'A.1 Total_setting'!$E$5</f>
        <v>2019</v>
      </c>
      <c r="C12" s="54">
        <f>'[1]A.2 Group_setting'!$E$14</f>
        <v>0.39135873110706321</v>
      </c>
      <c r="D12" s="54">
        <f>'[1]A.2 Group_setting'!$F$14</f>
        <v>4.176859945513911E-2</v>
      </c>
      <c r="E12" s="54">
        <f>'[1]A.2 Group_setting'!$G$14</f>
        <v>1.8694415921345353E-3</v>
      </c>
      <c r="F12" s="54">
        <f>'[1]A.2 Group_setting'!$H$14</f>
        <v>0.47193157545870257</v>
      </c>
      <c r="G12" s="221">
        <f>'[1]A.2 Group_setting'!$I$14</f>
        <v>0.19886092223722684</v>
      </c>
      <c r="H12" s="54">
        <f t="shared" si="0"/>
        <v>1.1057892698502663</v>
      </c>
      <c r="K12" s="580"/>
      <c r="M12" s="580"/>
      <c r="P12" s="54">
        <f>SUM(C7,C12)</f>
        <v>4.3780718729592696</v>
      </c>
      <c r="Q12" s="54">
        <f t="shared" si="1"/>
        <v>0.40861241211935706</v>
      </c>
      <c r="R12" s="54">
        <f t="shared" si="1"/>
        <v>0.46313135186210275</v>
      </c>
      <c r="S12" s="54">
        <f t="shared" si="1"/>
        <v>1.0919260950330241</v>
      </c>
      <c r="T12" s="54">
        <f t="shared" si="1"/>
        <v>0.47508851092837556</v>
      </c>
    </row>
    <row r="13" spans="1:25" x14ac:dyDescent="0.3">
      <c r="A13" s="583"/>
      <c r="B13" s="137">
        <f>'A.1 Total_setting'!$F$5</f>
        <v>2020</v>
      </c>
      <c r="C13" s="219">
        <f>'[1]A.2 Group_setting'!$E$15</f>
        <v>0.38930524690927815</v>
      </c>
      <c r="D13" s="87">
        <f>'[1]A.2 Group_setting'!$F$15</f>
        <v>3.7026016293120634E-2</v>
      </c>
      <c r="E13" s="87">
        <f>'[1]A.2 Group_setting'!$G$15</f>
        <v>2.099344739690423E-3</v>
      </c>
      <c r="F13" s="87">
        <f>'[1]A.2 Group_setting'!$H$15</f>
        <v>0.42464784906859898</v>
      </c>
      <c r="G13" s="222">
        <f>'[1]A.2 Group_setting'!$I$15</f>
        <v>0.14406866549371866</v>
      </c>
      <c r="H13" s="54">
        <f t="shared" si="0"/>
        <v>0.99714712250440685</v>
      </c>
      <c r="J13" s="33">
        <f>H13/$H$75</f>
        <v>6.2226147523990222E-2</v>
      </c>
      <c r="K13" s="580"/>
      <c r="L13" s="33">
        <f>(H13-H9)/H9</f>
        <v>-0.12947499113233721</v>
      </c>
      <c r="M13" s="580"/>
      <c r="N13" s="33">
        <f>(H13-H12)/H12</f>
        <v>-9.824850928474875E-2</v>
      </c>
      <c r="P13" s="54">
        <f>SUM(C8,C13)</f>
        <v>3.6436832811405324</v>
      </c>
      <c r="Q13" s="54">
        <f t="shared" si="1"/>
        <v>0.28402303899575365</v>
      </c>
      <c r="R13" s="54">
        <f t="shared" si="1"/>
        <v>0.56186898588202894</v>
      </c>
      <c r="S13" s="54">
        <f t="shared" si="1"/>
        <v>0.90320766549325704</v>
      </c>
      <c r="T13" s="54">
        <f>SUM(G8,G13)</f>
        <v>0.34397508051079173</v>
      </c>
      <c r="U13" s="33">
        <f>(P13-P9)/P9</f>
        <v>-0.27391436842860278</v>
      </c>
      <c r="V13" s="33">
        <f>(Q13-Q9)/Q9</f>
        <v>-0.19548050311273604</v>
      </c>
      <c r="W13" s="33">
        <f>(R13-R9)/R9</f>
        <v>2.8603343106303431E-2</v>
      </c>
      <c r="X13" s="33">
        <f>(S13-S9)/S9</f>
        <v>-0.10776879437002929</v>
      </c>
      <c r="Y13" s="33">
        <f>(T13-T9)/T9</f>
        <v>-0.32227654699337366</v>
      </c>
    </row>
    <row r="14" spans="1:25" x14ac:dyDescent="0.3">
      <c r="A14" s="581" t="inlineStr">
        <is>
          <t>First and second-generations cephalosporins</t>
        </is>
      </c>
      <c r="B14" s="136">
        <f>'A.1 Total_setting'!$B$5</f>
        <v>2016</v>
      </c>
      <c r="C14" s="54">
        <f>'[1]A.2 Group_setting'!$E$16</f>
        <v>0.1876497223527398</v>
      </c>
      <c r="D14" s="54">
        <f>'[1]A.2 Group_setting'!$F$16</f>
        <v>8.5072759566244827E-3</v>
      </c>
      <c r="E14" s="54">
        <f>'[1]A.2 Group_setting'!$G$16</f>
        <v>1.7254215199500322E-3</v>
      </c>
      <c r="F14" s="54">
        <f>'[1]A.2 Group_setting'!$H$16</f>
        <v>4.879731402085466E-2</v>
      </c>
      <c r="G14" s="54">
        <f>'[1]A.2 Group_setting'!$I$16</f>
        <v>2.1596536962219914E-2</v>
      </c>
      <c r="H14" s="54">
        <f t="shared" si="0"/>
        <v>0.26827627081238892</v>
      </c>
      <c r="K14" s="580">
        <f>(H18+H23)/$H$75</f>
        <v>1.9137454753281925E-2</v>
      </c>
      <c r="M14" s="580">
        <f>((H18+H23)-(H14+H19))/(H14+H19)</f>
        <v>-7.4496883426383359E-2</v>
      </c>
    </row>
    <row r="15" spans="1:25" x14ac:dyDescent="0.3">
      <c r="A15" s="582"/>
      <c r="B15" s="136">
        <f>'A.1 Total_setting'!$C$5</f>
        <v>2017</v>
      </c>
      <c r="C15" s="54">
        <f>'[1]A.2 Group_setting'!$E$17</f>
        <v>0.17306757733098799</v>
      </c>
      <c r="D15" s="54">
        <f>'[1]A.2 Group_setting'!$F$17</f>
        <v>7.4418421386757139E-3</v>
      </c>
      <c r="E15" s="54">
        <f>'[1]A.2 Group_setting'!$G$17</f>
        <v>1.2964252673555166E-3</v>
      </c>
      <c r="F15" s="54">
        <f>'[1]A.2 Group_setting'!$H$17</f>
        <v>5.3825911749630195E-2</v>
      </c>
      <c r="G15" s="54">
        <f>'[1]A.2 Group_setting'!$I$17</f>
        <v>2.1771406670520799E-2</v>
      </c>
      <c r="H15" s="54">
        <f t="shared" si="0"/>
        <v>0.25740316315717021</v>
      </c>
      <c r="K15" s="580"/>
      <c r="M15" s="580"/>
    </row>
    <row r="16" spans="1:25" x14ac:dyDescent="0.3">
      <c r="A16" s="582"/>
      <c r="B16" s="136">
        <f>'A.1 Total_setting'!$D$5</f>
        <v>2018</v>
      </c>
      <c r="C16" s="54">
        <f>'[1]A.2 Group_setting'!$E$18</f>
        <v>0.15907167603188688</v>
      </c>
      <c r="D16" s="54">
        <f>'[1]A.2 Group_setting'!$F$18</f>
        <v>6.8198321207262325E-3</v>
      </c>
      <c r="E16" s="54">
        <f>'[1]A.2 Group_setting'!$G$18</f>
        <v>1.1203475296497345E-3</v>
      </c>
      <c r="F16" s="54">
        <f>'[1]A.2 Group_setting'!$H$18</f>
        <v>5.4405191598481117E-2</v>
      </c>
      <c r="G16" s="54">
        <f>'[1]A.2 Group_setting'!$I$18</f>
        <v>2.1893860201470716E-2</v>
      </c>
      <c r="H16" s="54">
        <f t="shared" si="0"/>
        <v>0.24331090748221468</v>
      </c>
      <c r="K16" s="580"/>
      <c r="M16" s="580"/>
    </row>
    <row r="17" spans="1:21" ht="14.5" x14ac:dyDescent="0.35">
      <c r="A17" s="582"/>
      <c r="B17" s="136">
        <f>'A.1 Total_setting'!$E$5</f>
        <v>2019</v>
      </c>
      <c r="C17" s="54">
        <f>'[1]A.2 Group_setting'!$E$19</f>
        <v>0.15340629452076726</v>
      </c>
      <c r="D17" s="54">
        <f>'[1]A.2 Group_setting'!$F$19</f>
        <v>7.7512015708691706E-3</v>
      </c>
      <c r="E17" s="54">
        <f>'[1]A.2 Group_setting'!$G$19</f>
        <v>9.5582492212997749E-4</v>
      </c>
      <c r="F17" s="54">
        <f>'[1]A.2 Group_setting'!$H$19</f>
        <v>5.4663010171040805E-2</v>
      </c>
      <c r="G17" s="54">
        <f>'[1]A.2 Group_setting'!$I$19</f>
        <v>2.0969262225475016E-2</v>
      </c>
      <c r="H17" s="54">
        <f>SUM(C17:G17)</f>
        <v>0.23774559341028223</v>
      </c>
      <c r="K17" s="580"/>
      <c r="M17" s="580"/>
      <c r="Q17" s="190"/>
      <c r="R17" s="190"/>
      <c r="S17" s="190"/>
      <c r="T17" s="190"/>
      <c r="U17" s="190"/>
    </row>
    <row r="18" spans="1:21" ht="14.5" x14ac:dyDescent="0.35">
      <c r="A18" s="583"/>
      <c r="B18" s="137">
        <f>'A.1 Total_setting'!$F$5</f>
        <v>2020</v>
      </c>
      <c r="C18" s="219">
        <f>'[1]A.2 Group_setting'!$E$20</f>
        <v>0.16284340254116936</v>
      </c>
      <c r="D18" s="87">
        <f>'[1]A.2 Group_setting'!$F$20</f>
        <v>8.791275533787335E-3</v>
      </c>
      <c r="E18" s="87">
        <f>'[1]A.2 Group_setting'!$G$20</f>
        <v>9.1889649047516286E-4</v>
      </c>
      <c r="F18" s="87">
        <f>'[1]A.2 Group_setting'!$H$20</f>
        <v>4.7749494709578316E-2</v>
      </c>
      <c r="G18" s="87">
        <f>'[1]A.2 Group_setting'!$I$20</f>
        <v>1.6513568010115581E-2</v>
      </c>
      <c r="H18" s="54">
        <f>SUM(C18:G18)</f>
        <v>0.23681663728512575</v>
      </c>
      <c r="J18" s="33">
        <f>H18/$H$75</f>
        <v>1.4778347823767994E-2</v>
      </c>
      <c r="K18" s="580"/>
      <c r="L18" s="33">
        <f>(H18-H14)/H14</f>
        <v>-0.11726580749015827</v>
      </c>
      <c r="M18" s="580"/>
      <c r="Q18" s="190"/>
      <c r="R18" s="190"/>
      <c r="S18" s="190"/>
      <c r="T18" s="190"/>
      <c r="U18" s="190"/>
    </row>
    <row r="19" spans="1:21" ht="14.5" x14ac:dyDescent="0.35">
      <c r="A19" s="581" t="inlineStr">
        <is>
          <t>Third, fourth and fifth-generations cephalosporins</t>
        </is>
      </c>
      <c r="B19" s="136">
        <f>'A.1 Total_setting'!$B$5</f>
        <v>2016</v>
      </c>
      <c r="C19" s="54">
        <f>'[1]A.2 Group_setting'!$E$21</f>
        <v>1.53363339316126E-3</v>
      </c>
      <c r="D19" s="54">
        <f>'[1]A.2 Group_setting'!$F$21</f>
        <v>6.5519749609777023E-5</v>
      </c>
      <c r="E19" s="54">
        <f>'[1]A.2 Group_setting'!$G$21</f>
        <v>0</v>
      </c>
      <c r="F19" s="54">
        <f>'[1]A.2 Group_setting'!$H$21</f>
        <v>4.8357327207568711E-2</v>
      </c>
      <c r="G19" s="54">
        <f>'[1]A.2 Group_setting'!$I$21</f>
        <v>1.3121553877532621E-2</v>
      </c>
      <c r="H19" s="54">
        <f t="shared" si="0"/>
        <v>6.3078034227872365E-2</v>
      </c>
      <c r="K19" s="580"/>
      <c r="M19" s="580"/>
      <c r="Q19" s="190"/>
      <c r="R19" s="190"/>
      <c r="S19" s="190"/>
      <c r="T19" s="190"/>
      <c r="U19" s="190"/>
    </row>
    <row r="20" spans="1:21" ht="14.5" x14ac:dyDescent="0.35">
      <c r="A20" s="582"/>
      <c r="B20" s="136">
        <f>'A.1 Total_setting'!$C$5</f>
        <v>2017</v>
      </c>
      <c r="C20" s="54">
        <f>'[1]A.2 Group_setting'!$E$22</f>
        <v>1.2381739730367158E-3</v>
      </c>
      <c r="D20" s="54">
        <f>'[1]A.2 Group_setting'!$F$22</f>
        <v>6.6231858906196095E-5</v>
      </c>
      <c r="E20" s="54">
        <f>'[1]A.2 Group_setting'!$G$22</f>
        <v>0</v>
      </c>
      <c r="F20" s="54">
        <f>'[1]A.2 Group_setting'!$H$22</f>
        <v>5.8474764696124677E-2</v>
      </c>
      <c r="G20" s="54">
        <f>'[1]A.2 Group_setting'!$I$22</f>
        <v>1.4393469049329699E-2</v>
      </c>
      <c r="H20" s="54">
        <f t="shared" si="0"/>
        <v>7.4172639577397281E-2</v>
      </c>
      <c r="K20" s="580"/>
      <c r="M20" s="580"/>
      <c r="Q20" s="190"/>
      <c r="R20" s="190"/>
      <c r="S20" s="190"/>
      <c r="T20" s="190"/>
      <c r="U20" s="190"/>
    </row>
    <row r="21" spans="1:21" ht="14.5" x14ac:dyDescent="0.35">
      <c r="A21" s="582"/>
      <c r="B21" s="136">
        <f>'A.1 Total_setting'!$D$5</f>
        <v>2018</v>
      </c>
      <c r="C21" s="54">
        <f>'[1]A.2 Group_setting'!$E$23</f>
        <v>9.7043188330303565E-4</v>
      </c>
      <c r="D21" s="54">
        <f>'[1]A.2 Group_setting'!$F$23</f>
        <v>3.037930073901407E-5</v>
      </c>
      <c r="E21" s="54">
        <f>'[1]A.2 Group_setting'!$EG$23</f>
        <v>0</v>
      </c>
      <c r="F21" s="54">
        <f>'[1]A.2 Group_setting'!$H$23</f>
        <v>6.3636640632621214E-2</v>
      </c>
      <c r="G21" s="54">
        <f>'[1]A.2 Group_setting'!$I$23</f>
        <v>1.4276658823160988E-2</v>
      </c>
      <c r="H21" s="54">
        <f t="shared" si="0"/>
        <v>7.8914110639824259E-2</v>
      </c>
      <c r="K21" s="580"/>
      <c r="M21" s="580"/>
      <c r="Q21" s="190"/>
      <c r="R21" s="190"/>
      <c r="S21" s="190"/>
      <c r="T21" s="190"/>
      <c r="U21" s="190"/>
    </row>
    <row r="22" spans="1:21" x14ac:dyDescent="0.3">
      <c r="A22" s="582"/>
      <c r="B22" s="136">
        <f>'A.1 Total_setting'!$E$5</f>
        <v>2019</v>
      </c>
      <c r="C22" s="54">
        <f>'[1]A.2 Group_setting'!$E$24</f>
        <v>8.1184771715925308E-4</v>
      </c>
      <c r="D22" s="54">
        <f>'[1]A.2 Group_setting'!$F$24</f>
        <v>4.0256459431731173E-5</v>
      </c>
      <c r="E22" s="54">
        <f>'[1]A.2 Group_setting'!$G$24</f>
        <v>0</v>
      </c>
      <c r="F22" s="54">
        <f>'[1]A.2 Group_setting'!$H$24</f>
        <v>6.4392966114388384E-2</v>
      </c>
      <c r="G22" s="54">
        <f>'[1]A.2 Group_setting'!$I$24</f>
        <v>1.3086311038656637E-2</v>
      </c>
      <c r="H22" s="54">
        <f t="shared" si="0"/>
        <v>7.8331381329636005E-2</v>
      </c>
      <c r="K22" s="580"/>
      <c r="M22" s="580"/>
    </row>
    <row r="23" spans="1:21" x14ac:dyDescent="0.3">
      <c r="A23" s="583"/>
      <c r="B23" s="137">
        <f>'A.1 Total_setting'!$F$5</f>
        <v>2020</v>
      </c>
      <c r="C23" s="219">
        <f>'[1]A.2 Group_setting'!$E$25</f>
        <v>7.0307036566452652E-4</v>
      </c>
      <c r="D23" s="87">
        <f>'[1]A.2 Group_setting'!$F$25</f>
        <v>3.3121619629206123E-5</v>
      </c>
      <c r="E23" s="87">
        <f>'[1]A.2 Group_setting'!$G$25</f>
        <v>0</v>
      </c>
      <c r="F23" s="87">
        <f>'[1]A.2 Group_setting'!$H$25</f>
        <v>5.8769326577992373E-2</v>
      </c>
      <c r="G23" s="87">
        <f>'[1]A.2 Group_setting'!$I$25</f>
        <v>1.0347286156434835E-2</v>
      </c>
      <c r="H23" s="54">
        <f t="shared" si="0"/>
        <v>6.985280471972094E-2</v>
      </c>
      <c r="J23" s="33">
        <f>H23/$H$75</f>
        <v>4.35910692951393E-3</v>
      </c>
      <c r="K23" s="580"/>
      <c r="L23" s="33">
        <f>(H23-H19)/H19</f>
        <v>0.10740300605079731</v>
      </c>
      <c r="M23" s="580"/>
      <c r="N23" s="33">
        <f>(H23-H22)/H22</f>
        <v>-0.10823984546162048</v>
      </c>
      <c r="Q23" s="54"/>
    </row>
    <row r="24" spans="1:21" x14ac:dyDescent="0.3">
      <c r="A24" s="581" t="inlineStr">
        <is>
          <t>Carabapenems</t>
        </is>
      </c>
      <c r="B24" s="136">
        <f>'A.1 Total_setting'!$B$5</f>
        <v>2016</v>
      </c>
      <c r="C24" s="54">
        <f>'[1]A.2 Group_setting'!$E$26</f>
        <v>2.3606347374993675E-4</v>
      </c>
      <c r="D24" s="54">
        <f>'[1]A.2 Group_setting'!$F$26</f>
        <v>9.6449826649802617E-5</v>
      </c>
      <c r="E24" s="54">
        <f>'[1]A.2 Group_setting'!$G$26</f>
        <v>0</v>
      </c>
      <c r="F24" s="54">
        <f>'[1]A.2 Group_setting'!$H$26</f>
        <v>4.7498494719565798E-2</v>
      </c>
      <c r="G24" s="54">
        <f>'[1]A.2 Group_setting'!$I$26</f>
        <v>8.4632804505559989E-3</v>
      </c>
      <c r="H24" s="54">
        <f t="shared" si="0"/>
        <v>5.6294288470521536E-2</v>
      </c>
    </row>
    <row r="25" spans="1:21" x14ac:dyDescent="0.3">
      <c r="A25" s="582"/>
      <c r="B25" s="136">
        <f>'A.1 Total_setting'!$C$5</f>
        <v>2017</v>
      </c>
      <c r="C25" s="54">
        <f>'[1]A.2 Group_setting'!$E$27</f>
        <v>1.6596934300849853E-4</v>
      </c>
      <c r="D25" s="54">
        <f>'[1]A.2 Group_setting'!$F$27</f>
        <v>7.4124221882243546E-5</v>
      </c>
      <c r="E25" s="54">
        <f>'[1]A.2 Group_setting'!$G$27</f>
        <v>0</v>
      </c>
      <c r="F25" s="54">
        <f>'[1]A.2 Group_setting'!$H$27</f>
        <v>4.7747936240966737E-2</v>
      </c>
      <c r="G25" s="54">
        <f>'[1]A.2 Group_setting'!$I$27</f>
        <v>8.1602480617748441E-3</v>
      </c>
      <c r="H25" s="54">
        <f t="shared" si="0"/>
        <v>5.6148277867632324E-2</v>
      </c>
    </row>
    <row r="26" spans="1:21" x14ac:dyDescent="0.3">
      <c r="A26" s="582"/>
      <c r="B26" s="136">
        <f>'A.1 Total_setting'!$D$5</f>
        <v>2018</v>
      </c>
      <c r="C26" s="54">
        <f>'[1]A.2 Group_setting'!$E$28</f>
        <v>1.3310890330142655E-4</v>
      </c>
      <c r="D26" s="54">
        <f>'[1]A.2 Group_setting'!$F$28</f>
        <v>4.188336962229755E-5</v>
      </c>
      <c r="E26" s="54">
        <f>'[1]A.2 Group_setting'!$G$28</f>
        <v>0</v>
      </c>
      <c r="F26" s="54">
        <f>'[1]A.2 Group_setting'!$H$28</f>
        <v>4.4500420573719168E-2</v>
      </c>
      <c r="G26" s="54">
        <f>'[1]A.2 Group_setting'!$I$28</f>
        <v>7.409554818423203E-3</v>
      </c>
      <c r="H26" s="54">
        <f t="shared" si="0"/>
        <v>5.2084967665066095E-2</v>
      </c>
    </row>
    <row r="27" spans="1:21" x14ac:dyDescent="0.3">
      <c r="A27" s="582"/>
      <c r="B27" s="136">
        <f>'A.1 Total_setting'!$E$5</f>
        <v>2019</v>
      </c>
      <c r="C27" s="54">
        <f>'[1]A.2 Group_setting'!$E$29</f>
        <v>1.0199194804982881E-4</v>
      </c>
      <c r="D27" s="54">
        <f>'[1]A.2 Group_setting'!$F$29</f>
        <v>1.864569418330575E-5</v>
      </c>
      <c r="E27" s="54">
        <f>'[1]A.2 Group_setting'!$G$29</f>
        <v>0</v>
      </c>
      <c r="F27" s="54">
        <f>'[1]A.2 Group_setting'!$H$29</f>
        <v>4.4744209174652383E-2</v>
      </c>
      <c r="G27" s="54">
        <f>'[1]A.2 Group_setting'!$I$29</f>
        <v>6.7333694944764488E-3</v>
      </c>
      <c r="H27" s="54">
        <f t="shared" si="0"/>
        <v>5.1598216311361966E-2</v>
      </c>
    </row>
    <row r="28" spans="1:21" x14ac:dyDescent="0.3">
      <c r="A28" s="583"/>
      <c r="B28" s="137">
        <f>'A.1 Total_setting'!$F$5</f>
        <v>2020</v>
      </c>
      <c r="C28" s="219">
        <f>'[1]A.2 Group_setting'!$E$30</f>
        <v>1.3513314022794987E-4</v>
      </c>
      <c r="D28" s="87">
        <f>'[1]A.2 Group_setting'!$F$30</f>
        <v>1.9720869165240629E-5</v>
      </c>
      <c r="E28" s="87">
        <f>'[1]A.2 Group_setting'!$G$30</f>
        <v>0</v>
      </c>
      <c r="F28" s="87">
        <f>'[1]A.2 Group_setting'!$H$30</f>
        <v>3.9282166029760646E-2</v>
      </c>
      <c r="G28" s="87">
        <f>'[1]A.2 Group_setting'!$I$30</f>
        <v>5.5316392251834046E-3</v>
      </c>
      <c r="H28" s="54">
        <f t="shared" si="0"/>
        <v>4.4968659264337241E-2</v>
      </c>
      <c r="J28" s="33">
        <f>H28/$H$75</f>
        <v>2.8062322622069563E-3</v>
      </c>
      <c r="L28" s="33">
        <f>(H28-H24)/H24</f>
        <v>-0.2011861152151333</v>
      </c>
      <c r="N28" s="33">
        <f>(H28-H27)/H27</f>
        <v>-0.12848422912566634</v>
      </c>
    </row>
    <row r="29" spans="1:21" x14ac:dyDescent="0.3">
      <c r="A29" s="581" t="inlineStr">
        <is>
          <t>Tetracyclines</t>
        </is>
      </c>
      <c r="B29" s="136">
        <f>'A.1 Total_setting'!$B$5</f>
        <v>2016</v>
      </c>
      <c r="C29" s="54">
        <f>'[1]A.2 Group_setting'!$E$31</f>
        <v>4.2622656402279944</v>
      </c>
      <c r="D29" s="54">
        <f>'[1]A.2 Group_setting'!$F$31</f>
        <v>6.5434883544504885E-2</v>
      </c>
      <c r="E29" s="54">
        <f>'[1]A.2 Group_setting'!$G$31</f>
        <v>3.9114194514695555E-3</v>
      </c>
      <c r="F29" s="54">
        <f>'[1]A.2 Group_setting'!$H$31</f>
        <v>0.19992047591522244</v>
      </c>
      <c r="G29" s="54">
        <f>'[1]A.2 Group_setting'!$I$31</f>
        <v>0.22236693519264161</v>
      </c>
      <c r="H29" s="54">
        <f t="shared" si="0"/>
        <v>4.7538993543318329</v>
      </c>
    </row>
    <row r="30" spans="1:21" x14ac:dyDescent="0.3">
      <c r="A30" s="582"/>
      <c r="B30" s="136">
        <f>'A.1 Total_setting'!$C$5</f>
        <v>2017</v>
      </c>
      <c r="C30" s="54">
        <f>'[1]A.2 Group_setting'!$E$32</f>
        <v>4.1813222130966707</v>
      </c>
      <c r="D30" s="54">
        <f>'[1]A.2 Group_setting'!$F$32</f>
        <v>7.2940181799091341E-2</v>
      </c>
      <c r="E30" s="54">
        <f>'[1]A.2 Group_setting'!$G$32</f>
        <v>3.1455555144930258E-3</v>
      </c>
      <c r="F30" s="54">
        <f>'[1]A.2 Group_setting'!$H$32</f>
        <v>0.21092164117919232</v>
      </c>
      <c r="G30" s="54">
        <f>'[1]A.2 Group_setting'!$I$32</f>
        <v>0.23421167450307934</v>
      </c>
      <c r="H30" s="54">
        <f t="shared" si="0"/>
        <v>4.7025412660925268</v>
      </c>
    </row>
    <row r="31" spans="1:21" x14ac:dyDescent="0.3">
      <c r="A31" s="582"/>
      <c r="B31" s="136">
        <f>'A.1 Total_setting'!$D$5</f>
        <v>2018</v>
      </c>
      <c r="C31" s="54">
        <f>'[1]A.2 Group_setting'!$E$33</f>
        <v>4.0432149719731374</v>
      </c>
      <c r="D31" s="54">
        <f>'[1]A.2 Group_setting'!$F$33</f>
        <v>8.3354405469975745E-2</v>
      </c>
      <c r="E31" s="54">
        <f>'[1]A.2 Group_setting'!$G$33</f>
        <v>2.8291475755395368E-3</v>
      </c>
      <c r="F31" s="54">
        <f>'[1]A.2 Group_setting'!$H$33</f>
        <v>0.24099233447934676</v>
      </c>
      <c r="G31" s="54">
        <f>'[1]A.2 Group_setting'!$I$33</f>
        <v>0.24713950049589073</v>
      </c>
      <c r="H31" s="54">
        <f t="shared" si="0"/>
        <v>4.6175303599938902</v>
      </c>
    </row>
    <row r="32" spans="1:21" x14ac:dyDescent="0.3">
      <c r="A32" s="582"/>
      <c r="B32" s="136">
        <f>'A.1 Total_setting'!$E$5</f>
        <v>2019</v>
      </c>
      <c r="C32" s="54">
        <f>'[1]A.2 Group_setting'!$E$34</f>
        <v>4.0821031031214474</v>
      </c>
      <c r="D32" s="54">
        <f>'[1]A.2 Group_setting'!$F$34</f>
        <v>9.8731745407917515E-2</v>
      </c>
      <c r="E32" s="54">
        <f>'[1]A.2 Group_setting'!$G$34</f>
        <v>2.6743640919448808E-3</v>
      </c>
      <c r="F32" s="54">
        <f>'[1]A.2 Group_setting'!$H$34</f>
        <v>0.28554374002109029</v>
      </c>
      <c r="G32" s="54">
        <f>'[1]A.2 Group_setting'!$I$34</f>
        <v>0.28301321314448202</v>
      </c>
      <c r="H32" s="54">
        <f t="shared" si="0"/>
        <v>4.7520661657868821</v>
      </c>
    </row>
    <row r="33" spans="1:20" x14ac:dyDescent="0.3">
      <c r="A33" s="583"/>
      <c r="B33" s="137">
        <f>'A.1 Total_setting'!$F$5</f>
        <v>2020</v>
      </c>
      <c r="C33" s="219">
        <f>'[1]A.2 Group_setting'!$E$35</f>
        <v>3.814725336374325</v>
      </c>
      <c r="D33" s="87">
        <f>'[1]A.2 Group_setting'!$F$35</f>
        <v>8.3348713502019223E-2</v>
      </c>
      <c r="E33" s="87">
        <f>'[1]A.2 Group_setting'!$G$35</f>
        <v>2.3295784485526383E-3</v>
      </c>
      <c r="F33" s="87">
        <f>'[1]A.2 Group_setting'!$H$35</f>
        <v>0.25777503298756166</v>
      </c>
      <c r="G33" s="87">
        <f>'[1]A.2 Group_setting'!$I$35</f>
        <v>0.19201706680756558</v>
      </c>
      <c r="H33" s="54">
        <f t="shared" si="0"/>
        <v>4.3501957281200241</v>
      </c>
      <c r="J33" s="33">
        <f>H33/$H$75</f>
        <v>0.27147039291088398</v>
      </c>
      <c r="L33" s="33">
        <f>(H33-H29)/H29</f>
        <v>-8.4920524420431256E-2</v>
      </c>
      <c r="N33" s="33">
        <f>(H33-H32)/H32</f>
        <v>-8.4567517295987271E-2</v>
      </c>
      <c r="P33" s="33">
        <f>C33/H33</f>
        <v>0.87690889669989458</v>
      </c>
    </row>
    <row r="34" spans="1:20" x14ac:dyDescent="0.3">
      <c r="A34" s="581" t="inlineStr">
        <is>
          <t>Macrolides, Lincosamides and Streptogramins</t>
        </is>
      </c>
      <c r="B34" s="319">
        <f>'A.1 Total_setting'!$B$5</f>
        <v>2016</v>
      </c>
      <c r="C34" s="322">
        <f>'[1]A.2 Group_setting'!E36</f>
        <v>2.5195124127460327</v>
      </c>
      <c r="D34" s="88">
        <f>'[1]A.2 Group_setting'!F$36</f>
        <v>0.11005155074929185</v>
      </c>
      <c r="E34" s="88">
        <f>'[1]A.2 Group_setting'!G$36</f>
        <v>5.1243555324617773E-2</v>
      </c>
      <c r="F34" s="88">
        <f>'[1]A.2 Group_setting'!H$36</f>
        <v>0.28972916867827614</v>
      </c>
      <c r="G34" s="88">
        <f>'[1]A.2 Group_setting'!I$36</f>
        <v>0.23341049575542483</v>
      </c>
      <c r="H34" s="54">
        <f t="shared" si="0"/>
        <v>3.2039471832536432</v>
      </c>
      <c r="P34" s="33"/>
    </row>
    <row r="35" spans="1:20" x14ac:dyDescent="0.3">
      <c r="A35" s="582"/>
      <c r="B35" s="319">
        <f>'A.1 Total_setting'!$C$5</f>
        <v>2017</v>
      </c>
      <c r="C35" s="321">
        <f>'[1]A.2 Group_setting'!E37</f>
        <v>2.4091700044776205</v>
      </c>
      <c r="D35" s="88">
        <f>'[1]A.2 Group_setting'!F37</f>
        <v>0.11319964553824535</v>
      </c>
      <c r="E35" s="88">
        <f>'[1]A.2 Group_setting'!G37</f>
        <v>4.7880310332402587E-2</v>
      </c>
      <c r="F35" s="88">
        <f>'[1]A.2 Group_setting'!H37</f>
        <v>0.2859373374634997</v>
      </c>
      <c r="G35" s="88">
        <f>'[1]A.2 Group_setting'!I37</f>
        <v>0.22649889105334109</v>
      </c>
      <c r="H35" s="54">
        <f t="shared" si="0"/>
        <v>3.0826861888651096</v>
      </c>
      <c r="P35" s="33"/>
    </row>
    <row r="36" spans="1:20" x14ac:dyDescent="0.3">
      <c r="A36" s="582"/>
      <c r="B36" s="319">
        <f>'A.1 Total_setting'!$D$5</f>
        <v>2018</v>
      </c>
      <c r="C36" s="321">
        <f>'[1]A.2 Group_setting'!E38</f>
        <v>2.2180292450304364</v>
      </c>
      <c r="D36" s="88">
        <f>'[1]A.2 Group_setting'!F38</f>
        <v>0.11451138477396228</v>
      </c>
      <c r="E36" s="88">
        <f>'[1]A.2 Group_setting'!G38</f>
        <v>4.254849225981161E-2</v>
      </c>
      <c r="F36" s="88">
        <f>'[1]A.2 Group_setting'!H38</f>
        <v>0.28943296771554206</v>
      </c>
      <c r="G36" s="88">
        <f>'[1]A.2 Group_setting'!I38</f>
        <v>0.20797103395241445</v>
      </c>
      <c r="H36" s="54">
        <f t="shared" si="0"/>
        <v>2.8724931237321667</v>
      </c>
      <c r="P36" s="33"/>
    </row>
    <row r="37" spans="1:20" x14ac:dyDescent="0.3">
      <c r="A37" s="582"/>
      <c r="B37" s="319">
        <f>'A.1 Total_setting'!$E$5</f>
        <v>2019</v>
      </c>
      <c r="C37" s="321">
        <f>'[1]A.2 Group_setting'!E39</f>
        <v>2.1102229347635397</v>
      </c>
      <c r="D37" s="88">
        <f>'[1]A.2 Group_setting'!F39</f>
        <v>0.11819683522671021</v>
      </c>
      <c r="E37" s="88">
        <f>'[1]A.2 Group_setting'!G39</f>
        <v>3.79061239073053E-2</v>
      </c>
      <c r="F37" s="88">
        <f>'[1]A.2 Group_setting'!H39</f>
        <v>0.27173463165061973</v>
      </c>
      <c r="G37" s="88">
        <f>'[1]A.2 Group_setting'!I39</f>
        <v>0.19202685296786032</v>
      </c>
      <c r="H37" s="54">
        <f t="shared" si="0"/>
        <v>2.7300873785160351</v>
      </c>
      <c r="P37" s="33"/>
    </row>
    <row r="38" spans="1:20" x14ac:dyDescent="0.3">
      <c r="A38" s="583"/>
      <c r="B38" s="320">
        <f>'A.1 Total_setting'!$F$5</f>
        <v>2020</v>
      </c>
      <c r="C38" s="219">
        <f>'[1]A.2 Group_setting'!E40</f>
        <v>1.855608212708201</v>
      </c>
      <c r="D38" s="87">
        <f>'[1]A.2 Group_setting'!F40</f>
        <v>8.6533053761392864E-2</v>
      </c>
      <c r="E38" s="87">
        <f>'[1]A.2 Group_setting'!G40</f>
        <v>4.4345198781229556E-2</v>
      </c>
      <c r="F38" s="87">
        <f>'[1]A.2 Group_setting'!H40</f>
        <v>0.23049422336371328</v>
      </c>
      <c r="G38" s="87">
        <f>'[1]A.2 Group_setting'!I40</f>
        <v>0.13063130925477484</v>
      </c>
      <c r="H38" s="54">
        <f t="shared" si="0"/>
        <v>2.3476119978693113</v>
      </c>
      <c r="J38" s="33">
        <f>H38/$H$75</f>
        <v>0.14650079934203447</v>
      </c>
      <c r="L38" s="33">
        <f>(H38-H34)/H34</f>
        <v>-0.26727506304105619</v>
      </c>
      <c r="N38" s="33">
        <f>(H38-H37)/H37</f>
        <v>-0.14009638799715704</v>
      </c>
      <c r="P38" s="33">
        <f t="shared" ref="P38" si="2">C38/H38</f>
        <v>0.79042372180426235</v>
      </c>
    </row>
    <row r="39" spans="1:20" x14ac:dyDescent="0.3">
      <c r="A39" s="581" t="inlineStr">
        <is>
          <t>Sulfonamides and Trimethoprim</t>
        </is>
      </c>
      <c r="B39" s="319">
        <f>'A.1 Total_setting'!$B$5</f>
        <v>2016</v>
      </c>
      <c r="C39" s="321">
        <f>'[1]A.2 Group_setting'!E41</f>
        <v>1.0047779486751436</v>
      </c>
      <c r="D39" s="88">
        <f>'[1]A.2 Group_setting'!F41</f>
        <v>5.0035843450023876E-2</v>
      </c>
      <c r="E39" s="88">
        <f>'[1]A.2 Group_setting'!G41</f>
        <v>0</v>
      </c>
      <c r="F39" s="88">
        <f>'[1]A.2 Group_setting'!H41</f>
        <v>9.7629930533931208E-2</v>
      </c>
      <c r="G39" s="88">
        <f>'[1]A.2 Group_setting'!I41</f>
        <v>0.11444743796735524</v>
      </c>
      <c r="H39" s="54">
        <f t="shared" si="0"/>
        <v>1.2668911606264539</v>
      </c>
    </row>
    <row r="40" spans="1:20" x14ac:dyDescent="0.3">
      <c r="A40" s="582"/>
      <c r="B40" s="319">
        <f>'A.1 Total_setting'!$C$5</f>
        <v>2017</v>
      </c>
      <c r="C40" s="321">
        <f>'[1]A.2 Group_setting'!E42</f>
        <v>0.81867684949902653</v>
      </c>
      <c r="D40" s="88">
        <f>'[1]A.2 Group_setting'!F42</f>
        <v>4.1119531384500085E-2</v>
      </c>
      <c r="E40" s="88">
        <f>'[1]A.2 Group_setting'!G42</f>
        <v>0</v>
      </c>
      <c r="F40" s="88">
        <f>'[1]A.2 Group_setting'!H42</f>
        <v>8.7976172204370595E-2</v>
      </c>
      <c r="G40" s="88">
        <f>'[1]A.2 Group_setting'!I42</f>
        <v>0.10809934364599871</v>
      </c>
      <c r="H40" s="54">
        <f t="shared" si="0"/>
        <v>1.0558718967338958</v>
      </c>
    </row>
    <row r="41" spans="1:20" x14ac:dyDescent="0.3">
      <c r="A41" s="582"/>
      <c r="B41" s="319">
        <f>'A.1 Total_setting'!$D$5</f>
        <v>2018</v>
      </c>
      <c r="C41" s="321">
        <f>'[1]A.2 Group_setting'!E43</f>
        <v>0.62822858280499272</v>
      </c>
      <c r="D41" s="88">
        <f>'[1]A.2 Group_setting'!F43</f>
        <v>2.8981328856779953E-2</v>
      </c>
      <c r="E41" s="88">
        <f>'[1]A.2 Group_setting'!G43</f>
        <v>0</v>
      </c>
      <c r="F41" s="88">
        <f>'[1]A.2 Group_setting'!H43</f>
        <v>8.5317424682778586E-2</v>
      </c>
      <c r="G41" s="88">
        <f>'[1]A.2 Group_setting'!I43</f>
        <v>0.10809654489440845</v>
      </c>
      <c r="H41" s="54">
        <f t="shared" si="0"/>
        <v>0.85062388123895971</v>
      </c>
    </row>
    <row r="42" spans="1:20" x14ac:dyDescent="0.3">
      <c r="A42" s="582"/>
      <c r="B42" s="319">
        <f>'A.1 Total_setting'!$E$5</f>
        <v>2019</v>
      </c>
      <c r="C42" s="321">
        <f>'[1]A.2 Group_setting'!E44</f>
        <v>0.55741981533012885</v>
      </c>
      <c r="D42" s="88">
        <f>'[1]A.2 Group_setting'!F44</f>
        <v>2.4000234678808852E-2</v>
      </c>
      <c r="E42" s="88">
        <f>'[1]A.2 Group_setting'!G44</f>
        <v>0</v>
      </c>
      <c r="F42" s="88">
        <f>'[1]A.2 Group_setting'!H44</f>
        <v>8.5528611362150286E-2</v>
      </c>
      <c r="G42" s="88">
        <f>'[1]A.2 Group_setting'!I44</f>
        <v>0.10995208563341663</v>
      </c>
      <c r="H42" s="54">
        <f t="shared" si="0"/>
        <v>0.77690074700450462</v>
      </c>
    </row>
    <row r="43" spans="1:20" x14ac:dyDescent="0.3">
      <c r="A43" s="583"/>
      <c r="B43" s="320">
        <f>'A.1 Total_setting'!$F$5</f>
        <v>2020</v>
      </c>
      <c r="C43" s="219">
        <f>'[1]A.2 Group_setting'!E45</f>
        <v>0.54750297438756768</v>
      </c>
      <c r="D43" s="87">
        <f>'[1]A.2 Group_setting'!F45</f>
        <v>1.9830028913317754E-2</v>
      </c>
      <c r="E43" s="87">
        <f>'[1]A.2 Group_setting'!G45</f>
        <v>0</v>
      </c>
      <c r="F43" s="87">
        <f>'[1]A.2 Group_setting'!H45</f>
        <v>8.52038138283292E-2</v>
      </c>
      <c r="G43" s="87">
        <f>'[1]A.2 Group_setting'!I45</f>
        <v>9.6018240822943746E-2</v>
      </c>
      <c r="H43" s="87">
        <f t="shared" si="0"/>
        <v>0.74855505795215838</v>
      </c>
      <c r="J43" s="33">
        <f>H43/$H$75</f>
        <v>4.6712963829220897E-2</v>
      </c>
      <c r="L43" s="33">
        <f>(H43-H39)/H39</f>
        <v>-0.40914019987161965</v>
      </c>
      <c r="M43" s="435">
        <f>(F42-F39)/F39</f>
        <v>-0.12395091449517234</v>
      </c>
      <c r="N43" s="33">
        <f>(H43-H42)/H42</f>
        <v>-3.6485598915483974E-2</v>
      </c>
    </row>
    <row r="44" spans="1:20" x14ac:dyDescent="0.3">
      <c r="A44" s="584" t="inlineStr">
        <is>
          <t>Quinolone antibacterials</t>
        </is>
      </c>
      <c r="B44" s="319">
        <f>'A.1 Total_setting'!$B$5</f>
        <v>2016</v>
      </c>
      <c r="C44" s="321">
        <f>'[1]A.2 Group_setting'!E46</f>
        <v>0.29243379229731747</v>
      </c>
      <c r="D44" s="88">
        <f>'[1]A.2 Group_setting'!F46</f>
        <v>1.3000686191448452E-2</v>
      </c>
      <c r="E44" s="88">
        <f>'[1]A.2 Group_setting'!G46</f>
        <v>0</v>
      </c>
      <c r="F44" s="88">
        <f>'[1]A.2 Group_setting'!H46</f>
        <v>9.354365633914638E-2</v>
      </c>
      <c r="G44" s="88">
        <f>'[1]A.2 Group_setting'!I46</f>
        <v>0.12315191590776764</v>
      </c>
      <c r="H44" s="54">
        <f t="shared" si="0"/>
        <v>0.52213005073567997</v>
      </c>
      <c r="M44" s="435">
        <f>(F43-F42)/F42</f>
        <v>-3.7975307753543358E-3</v>
      </c>
    </row>
    <row r="45" spans="1:20" x14ac:dyDescent="0.3">
      <c r="A45" s="585"/>
      <c r="B45" s="319">
        <f>'A.1 Total_setting'!$C$5</f>
        <v>2017</v>
      </c>
      <c r="C45" s="321">
        <f>'[1]A.2 Group_setting'!E47</f>
        <v>0.29023480544235802</v>
      </c>
      <c r="D45" s="88">
        <f>'[1]A.2 Group_setting'!F47</f>
        <v>1.3964895147792866E-2</v>
      </c>
      <c r="E45" s="88">
        <f>'[1]A.2 Group_setting'!G47</f>
        <v>0</v>
      </c>
      <c r="F45" s="88">
        <f>'[1]A.2 Group_setting'!H47</f>
        <v>0.10448820528158687</v>
      </c>
      <c r="G45" s="88">
        <f>'[1]A.2 Group_setting'!I47</f>
        <v>0.12241380709104277</v>
      </c>
      <c r="H45" s="54">
        <f t="shared" si="0"/>
        <v>0.53110171296278053</v>
      </c>
      <c r="M45" s="435"/>
    </row>
    <row r="46" spans="1:20" x14ac:dyDescent="0.3">
      <c r="A46" s="585"/>
      <c r="B46" s="319">
        <f>'A.1 Total_setting'!$D$5</f>
        <v>2018</v>
      </c>
      <c r="C46" s="321">
        <f>'[1]A.2 Group_setting'!E48</f>
        <v>0.29359332956186845</v>
      </c>
      <c r="D46" s="88">
        <f>'[1]A.2 Group_setting'!F48</f>
        <v>1.5545246696062609E-2</v>
      </c>
      <c r="E46" s="88">
        <f>'[1]A.2 Group_setting'!G48</f>
        <v>0</v>
      </c>
      <c r="F46" s="88">
        <f>'[1]A.2 Group_setting'!H48</f>
        <v>0.12237934323059152</v>
      </c>
      <c r="G46" s="88">
        <f>'[1]A.2 Group_setting'!I48</f>
        <v>0.12647127688716575</v>
      </c>
      <c r="H46" s="54">
        <f t="shared" si="0"/>
        <v>0.55798919637568833</v>
      </c>
    </row>
    <row r="47" spans="1:20" x14ac:dyDescent="0.3">
      <c r="A47" s="585"/>
      <c r="B47" s="319">
        <f>'A.1 Total_setting'!$E$5</f>
        <v>2019</v>
      </c>
      <c r="C47" s="321">
        <f>'[1]A.2 Group_setting'!E49</f>
        <v>0.25654868652868323</v>
      </c>
      <c r="D47" s="88">
        <f>'[1]A.2 Group_setting'!F49</f>
        <v>1.4501109920316946E-2</v>
      </c>
      <c r="E47" s="88">
        <f>'[1]A.2 Group_setting'!G49</f>
        <v>0</v>
      </c>
      <c r="F47" s="88">
        <f>'[1]A.2 Group_setting'!H49</f>
        <v>0.12357961749318812</v>
      </c>
      <c r="G47" s="88">
        <f>'[1]A.2 Group_setting'!I49</f>
        <v>0.11405281409454815</v>
      </c>
      <c r="H47" s="54">
        <f t="shared" si="0"/>
        <v>0.50868222803673646</v>
      </c>
    </row>
    <row r="48" spans="1:20" x14ac:dyDescent="0.3">
      <c r="A48" s="586"/>
      <c r="B48" s="320">
        <f>'A.1 Total_setting'!$F$5</f>
        <v>2020</v>
      </c>
      <c r="C48" s="219">
        <f>'[1]A.2 Group_setting'!E50</f>
        <v>0.24888947343892776</v>
      </c>
      <c r="D48" s="87">
        <f>'[1]A.2 Group_setting'!F50</f>
        <v>1.2003124851008629E-2</v>
      </c>
      <c r="E48" s="87">
        <f>'[1]A.2 Group_setting'!G50</f>
        <v>0</v>
      </c>
      <c r="F48" s="87">
        <f>'[1]A.2 Group_setting'!H50</f>
        <v>0.11127024493069948</v>
      </c>
      <c r="G48" s="87">
        <f>'[1]A.2 Group_setting'!I50</f>
        <v>8.6877455516848667E-2</v>
      </c>
      <c r="H48" s="87">
        <f t="shared" si="0"/>
        <v>0.45904029873748453</v>
      </c>
      <c r="I48" s="435">
        <f>C48/H48</f>
        <v>0.54219525850662276</v>
      </c>
      <c r="J48" s="33">
        <f>H48/$H$75</f>
        <v>2.8646032971497658E-2</v>
      </c>
      <c r="K48" s="467"/>
      <c r="L48" s="33">
        <f>(H48-H44)/H44</f>
        <v>-0.12083148998856154</v>
      </c>
      <c r="N48" s="33">
        <f>(H48-H47)/H47</f>
        <v>-9.7589273937965931E-2</v>
      </c>
      <c r="O48" s="33"/>
      <c r="P48" s="33">
        <f>(C48-C44)/C44</f>
        <v>-0.14890317058200375</v>
      </c>
      <c r="S48" s="33">
        <f>(F48-F44)/F44</f>
        <v>0.18950070250926074</v>
      </c>
      <c r="T48" s="33">
        <f>(G48-G44)/G44</f>
        <v>-0.29455051611284766</v>
      </c>
    </row>
    <row r="49" spans="1:14" x14ac:dyDescent="0.3">
      <c r="A49" s="582" t="inlineStr">
        <is>
          <r>
            <t>Anti-</t>
          </r>
          <r>
            <rPr>
              <i/>
              <sz val="11"/>
              <color indexed="8"/>
              <rFont val="Arial"/>
              <family val="2"/>
            </rPr>
            <t>Clostridioides difficile</t>
          </r>
          <r>
            <rPr>
              <sz val="11"/>
              <color indexed="8"/>
              <rFont val="Arial"/>
              <family val="2"/>
            </rPr>
            <t xml:space="preserve"> agents (A07AA09 and A07AA12)</t>
          </r>
        </is>
      </c>
      <c r="B49" s="319">
        <f>'A.1 Total_setting'!$B$5</f>
        <v>2016</v>
      </c>
      <c r="C49" s="321">
        <f>'[1]A.2 Group_setting'!E51</f>
        <v>7.7818404660945362E-4</v>
      </c>
      <c r="D49" s="88">
        <f>'[1]A.2 Group_setting'!F51</f>
        <v>1.6653943110789271E-5</v>
      </c>
      <c r="E49" s="88">
        <f>'[1]A.2 Group_setting'!G51</f>
        <v>0</v>
      </c>
      <c r="F49" s="88">
        <f>'[1]A.2 Group_setting'!H51</f>
        <v>1.8302394256082266E-3</v>
      </c>
      <c r="G49" s="88">
        <f>'[1]A.2 Group_setting'!I51</f>
        <v>1.1279868542199978E-3</v>
      </c>
      <c r="H49" s="54">
        <f t="shared" si="0"/>
        <v>3.7530642695484673E-3</v>
      </c>
    </row>
    <row r="50" spans="1:14" x14ac:dyDescent="0.3">
      <c r="A50" s="582"/>
      <c r="B50" s="319">
        <f>'A.1 Total_setting'!$C$5</f>
        <v>2017</v>
      </c>
      <c r="C50" s="321">
        <f>'[1]A.2 Group_setting'!E52</f>
        <v>7.5555944065941461E-4</v>
      </c>
      <c r="D50" s="88">
        <f>'[1]A.2 Group_setting'!F52</f>
        <v>2.0415952281194194E-5</v>
      </c>
      <c r="E50" s="88">
        <f>'[1]A.2 Group_setting'!G52</f>
        <v>0</v>
      </c>
      <c r="F50" s="88">
        <f>'[1]A.2 Group_setting'!H52</f>
        <v>1.8687264727699215E-3</v>
      </c>
      <c r="G50" s="88">
        <f>'[1]A.2 Group_setting'!I52</f>
        <v>1.2127154260461737E-3</v>
      </c>
      <c r="H50" s="54">
        <f t="shared" si="0"/>
        <v>3.857417291756704E-3</v>
      </c>
    </row>
    <row r="51" spans="1:14" x14ac:dyDescent="0.3">
      <c r="A51" s="582"/>
      <c r="B51" s="319">
        <f>'A.1 Total_setting'!$D$5</f>
        <v>2018</v>
      </c>
      <c r="C51" s="321">
        <f>'[1]A.2 Group_setting'!E53</f>
        <v>7.6551252610723708E-4</v>
      </c>
      <c r="D51" s="88">
        <f>'[1]A.2 Group_setting'!F53</f>
        <v>2.2734036988936168E-5</v>
      </c>
      <c r="E51" s="88">
        <f>'[1]A.2 Group_setting'!G53</f>
        <v>0</v>
      </c>
      <c r="F51" s="88">
        <f>'[1]A.2 Group_setting'!H53</f>
        <v>2.0796801702900325E-3</v>
      </c>
      <c r="G51" s="88">
        <f>'[1]A.2 Group_setting'!I53</f>
        <v>1.1726093725492603E-3</v>
      </c>
      <c r="H51" s="54">
        <f t="shared" si="0"/>
        <v>4.0405361059354661E-3</v>
      </c>
    </row>
    <row r="52" spans="1:14" x14ac:dyDescent="0.3">
      <c r="A52" s="582"/>
      <c r="B52" s="319">
        <f>'A.1 Total_setting'!$E$5</f>
        <v>2019</v>
      </c>
      <c r="C52" s="321">
        <f>'[1]A.2 Group_setting'!E54</f>
        <v>7.2724227318410328E-4</v>
      </c>
      <c r="D52" s="88">
        <f>'[1]A.2 Group_setting'!F54</f>
        <v>2.3213889473794325E-5</v>
      </c>
      <c r="E52" s="88">
        <f>'[1]A.2 Group_setting'!G54</f>
        <v>0</v>
      </c>
      <c r="F52" s="88">
        <f>'[1]A.2 Group_setting'!H54</f>
        <v>2.3466353053969158E-3</v>
      </c>
      <c r="G52" s="88">
        <f>'[1]A.2 Group_setting'!I54</f>
        <v>1.1868562460919385E-3</v>
      </c>
      <c r="H52" s="54">
        <f t="shared" si="0"/>
        <v>4.2839477141467519E-3</v>
      </c>
    </row>
    <row r="53" spans="1:14" x14ac:dyDescent="0.3">
      <c r="A53" s="583"/>
      <c r="B53" s="320">
        <f>'A.1 Total_setting'!$F$5</f>
        <v>2020</v>
      </c>
      <c r="C53" s="219">
        <f>'[1]A.2 Group_setting'!E55</f>
        <v>9.8669746376534029E-4</v>
      </c>
      <c r="D53" s="87">
        <f>'[1]A.2 Group_setting'!F55</f>
        <v>3.5866120847938276E-5</v>
      </c>
      <c r="E53" s="87">
        <f>'[1]A.2 Group_setting'!G55</f>
        <v>0</v>
      </c>
      <c r="F53" s="87">
        <f>'[1]A.2 Group_setting'!H55</f>
        <v>2.394531890576479E-3</v>
      </c>
      <c r="G53" s="87">
        <f>'[1]A.2 Group_setting'!I55</f>
        <v>9.9830437626202695E-4</v>
      </c>
      <c r="H53" s="87">
        <f t="shared" si="0"/>
        <v>4.4153998514517845E-3</v>
      </c>
      <c r="J53" s="33">
        <f>H53/$H$75</f>
        <v>2.7553940269494081E-4</v>
      </c>
      <c r="L53" s="33">
        <f>(H53-H49)/H49</f>
        <v>0.17647861436249879</v>
      </c>
      <c r="N53" s="33">
        <f>(H53-H52)/H52</f>
        <v>3.0684813652356712E-2</v>
      </c>
    </row>
    <row r="54" spans="1:14" x14ac:dyDescent="0.3">
      <c r="A54" s="581" t="inlineStr">
        <is>
          <t>Oral Metronidazole (P01AB01)</t>
        </is>
      </c>
      <c r="B54" s="319">
        <f>'A.1 Total_setting'!$B$5</f>
        <v>2016</v>
      </c>
      <c r="C54" s="321">
        <f>'[1]A.2 Group_setting'!E56</f>
        <v>0.1169447105332857</v>
      </c>
      <c r="D54" s="88">
        <f>'[1]A.2 Group_setting'!F56</f>
        <v>4.5374798350228396E-3</v>
      </c>
      <c r="E54" s="88">
        <f>'[1]A.2 Group_setting'!G56</f>
        <v>0.11790305376052856</v>
      </c>
      <c r="F54" s="88">
        <f>'[1]A.2 Group_setting'!H56</f>
        <v>5.2781946655964473E-2</v>
      </c>
      <c r="G54" s="88">
        <f>'[1]A.2 Group_setting'!I56</f>
        <v>4.4337897206773391E-2</v>
      </c>
      <c r="H54" s="54">
        <f t="shared" si="0"/>
        <v>0.33650508799157497</v>
      </c>
      <c r="M54" s="435">
        <f>(C58-C54)/C54</f>
        <v>-0.22598902657748318</v>
      </c>
    </row>
    <row r="55" spans="1:14" x14ac:dyDescent="0.3">
      <c r="A55" s="582"/>
      <c r="B55" s="319">
        <f>'A.1 Total_setting'!$C$5</f>
        <v>2017</v>
      </c>
      <c r="C55" s="321">
        <f>'[1]A.2 Group_setting'!E57</f>
        <v>0.10865543613420237</v>
      </c>
      <c r="D55" s="88">
        <f>'[1]A.2 Group_setting'!F57</f>
        <v>4.5628571797977635E-3</v>
      </c>
      <c r="E55" s="88">
        <f>'[1]A.2 Group_setting'!G57</f>
        <v>0.11392267793416977</v>
      </c>
      <c r="F55" s="88">
        <f>'[1]A.2 Group_setting'!H57</f>
        <v>5.1739930516387922E-2</v>
      </c>
      <c r="G55" s="88">
        <f>'[1]A.2 Group_setting'!I57</f>
        <v>4.3711841261702133E-2</v>
      </c>
      <c r="H55" s="54">
        <f t="shared" si="0"/>
        <v>0.32259274302625995</v>
      </c>
      <c r="M55" s="435">
        <f>(D58-D54)/D54</f>
        <v>-7.7334178606709297E-2</v>
      </c>
    </row>
    <row r="56" spans="1:14" x14ac:dyDescent="0.3">
      <c r="A56" s="582"/>
      <c r="B56" s="319">
        <f>'A.1 Total_setting'!$D$5</f>
        <v>2018</v>
      </c>
      <c r="C56" s="321">
        <f>'[1]A.2 Group_setting'!E58</f>
        <v>0.10012125224896584</v>
      </c>
      <c r="D56" s="88">
        <f>'[1]A.2 Group_setting'!F58</f>
        <v>4.3856422102335202E-3</v>
      </c>
      <c r="E56" s="88">
        <f>'[1]A.2 Group_setting'!G58</f>
        <v>0.10948056727647781</v>
      </c>
      <c r="F56" s="88">
        <f>'[1]A.2 Group_setting'!H58</f>
        <v>5.2393368481841174E-2</v>
      </c>
      <c r="G56" s="88">
        <f>'[1]A.2 Group_setting'!I58</f>
        <v>4.003858027838092E-2</v>
      </c>
      <c r="H56" s="54">
        <f t="shared" si="0"/>
        <v>0.30641941049589927</v>
      </c>
      <c r="M56" s="435">
        <f>(E58-E54)/E54</f>
        <v>0.15717044515276138</v>
      </c>
      <c r="N56" s="435">
        <f>(E58-E57)/E57</f>
        <v>0.28320775379927027</v>
      </c>
    </row>
    <row r="57" spans="1:14" x14ac:dyDescent="0.3">
      <c r="A57" s="582"/>
      <c r="B57" s="319">
        <f>'A.1 Total_setting'!$E$5</f>
        <v>2019</v>
      </c>
      <c r="C57" s="321">
        <f>'[1]A.2 Group_setting'!E59</f>
        <v>9.5429156216881417E-2</v>
      </c>
      <c r="D57" s="88">
        <f>'[1]A.2 Group_setting'!F59</f>
        <v>4.5592672214533891E-3</v>
      </c>
      <c r="E57" s="88">
        <f>'[1]A.2 Group_setting'!G59</f>
        <v>0.10632255673408508</v>
      </c>
      <c r="F57" s="88">
        <f>'[1]A.2 Group_setting'!H59</f>
        <v>5.3566183144500457E-2</v>
      </c>
      <c r="G57" s="88">
        <f>'[1]A.2 Group_setting'!I59</f>
        <v>3.8549698393065768E-2</v>
      </c>
      <c r="H57" s="54">
        <f t="shared" si="0"/>
        <v>0.29842686170998611</v>
      </c>
      <c r="M57" s="435">
        <f>(F58-F54)/F54</f>
        <v>-0.13627599610686833</v>
      </c>
    </row>
    <row r="58" spans="1:14" x14ac:dyDescent="0.3">
      <c r="A58" s="583"/>
      <c r="B58" s="320">
        <f>'A.1 Total_setting'!$F$5</f>
        <v>2020</v>
      </c>
      <c r="C58" s="219">
        <f>'[1]A.2 Group_setting'!E60</f>
        <v>9.0516489236482922E-2</v>
      </c>
      <c r="D58" s="87">
        <f>'[1]A.2 Group_setting'!F60</f>
        <v>4.1865775590368415E-3</v>
      </c>
      <c r="E58" s="87">
        <f>'[1]A.2 Group_setting'!G60</f>
        <v>0.1364339292049408</v>
      </c>
      <c r="F58" s="87">
        <f>'[1]A.2 Group_setting'!H60</f>
        <v>4.5589034298963327E-2</v>
      </c>
      <c r="G58" s="87">
        <f>'[1]A.2 Group_setting'!I60</f>
        <v>2.6913743055648531E-2</v>
      </c>
      <c r="H58" s="87">
        <f t="shared" si="0"/>
        <v>0.30363977335507242</v>
      </c>
      <c r="J58" s="33">
        <f>H58/$H$75</f>
        <v>1.894839076854498E-2</v>
      </c>
      <c r="L58" s="33">
        <f>(H58-H54)/H54</f>
        <v>-9.7666620236438725E-2</v>
      </c>
      <c r="M58" s="435">
        <f>(G58-G54)/G54</f>
        <v>-0.39298557777482995</v>
      </c>
      <c r="N58" s="33">
        <f>(H58-H57)/H57</f>
        <v>1.7467970594926736E-2</v>
      </c>
    </row>
    <row r="59" spans="1:14" x14ac:dyDescent="0.3">
      <c r="A59" s="584" t="inlineStr">
        <is>
          <t>Other antibacterials</t>
        </is>
      </c>
      <c r="B59" s="319">
        <f>'A.1 Total_setting'!$B$5</f>
        <v>2016</v>
      </c>
      <c r="C59" s="321">
        <f>'[1]A.2 Group_setting'!E61</f>
        <v>0.92963166624332683</v>
      </c>
      <c r="D59" s="88">
        <f>'[1]A.2 Group_setting'!F61</f>
        <v>4.1771026705807124E-2</v>
      </c>
      <c r="E59" s="88">
        <f>'[1]A.2 Group_setting'!G61</f>
        <v>0</v>
      </c>
      <c r="F59" s="88">
        <f>'[1]A.2 Group_setting'!H61</f>
        <v>0.1846046077999714</v>
      </c>
      <c r="G59" s="88">
        <f>'[1]A.2 Group_setting'!I61</f>
        <v>7.1382539218507901E-2</v>
      </c>
      <c r="H59" s="54">
        <f t="shared" si="0"/>
        <v>1.2273898399676133</v>
      </c>
    </row>
    <row r="60" spans="1:14" x14ac:dyDescent="0.3">
      <c r="A60" s="585"/>
      <c r="B60" s="319">
        <f>'A.1 Total_setting'!$C$5</f>
        <v>2017</v>
      </c>
      <c r="C60" s="321">
        <f>'[1]A.2 Group_setting'!E62</f>
        <v>1.0618177535275715</v>
      </c>
      <c r="D60" s="88">
        <f>'[1]A.2 Group_setting'!F62</f>
        <v>5.4589797998081835E-2</v>
      </c>
      <c r="E60" s="88">
        <f>'[1]A.2 Group_setting'!G62</f>
        <v>0</v>
      </c>
      <c r="F60" s="88">
        <f>'[1]A.2 Group_setting'!H62</f>
        <v>0.20221362018307837</v>
      </c>
      <c r="G60" s="88">
        <f>'[1]A.2 Group_setting'!I62</f>
        <v>7.9205070845505918E-2</v>
      </c>
      <c r="H60" s="54">
        <f t="shared" si="0"/>
        <v>1.3978262425542376</v>
      </c>
    </row>
    <row r="61" spans="1:14" x14ac:dyDescent="0.3">
      <c r="A61" s="585"/>
      <c r="B61" s="319">
        <f>'A.1 Total_setting'!$D$5</f>
        <v>2018</v>
      </c>
      <c r="C61" s="321">
        <f>'[1]A.2 Group_setting'!E63</f>
        <v>1.1813076397528119</v>
      </c>
      <c r="D61" s="88">
        <f>'[1]A.2 Group_setting'!F63</f>
        <v>6.750976533876063E-2</v>
      </c>
      <c r="E61" s="88">
        <f>'[1]A.2 Group_setting'!G63</f>
        <v>0</v>
      </c>
      <c r="F61" s="88">
        <f>'[1]A.2 Group_setting'!H63</f>
        <v>0.2165777296913432</v>
      </c>
      <c r="G61" s="88">
        <f>'[1]A.2 Group_setting'!I63</f>
        <v>8.4181243313989934E-2</v>
      </c>
      <c r="H61" s="54">
        <f t="shared" si="0"/>
        <v>1.5495763780969056</v>
      </c>
    </row>
    <row r="62" spans="1:14" x14ac:dyDescent="0.3">
      <c r="A62" s="585"/>
      <c r="B62" s="319">
        <f>'A.1 Total_setting'!$E$5</f>
        <v>2019</v>
      </c>
      <c r="C62" s="321">
        <f>'[1]A.2 Group_setting'!E64</f>
        <v>1.2151078418636105</v>
      </c>
      <c r="D62" s="88">
        <f>'[1]A.2 Group_setting'!F64</f>
        <v>7.4996829166422696E-2</v>
      </c>
      <c r="E62" s="88">
        <f>'[1]A.2 Group_setting'!G64</f>
        <v>0</v>
      </c>
      <c r="F62" s="88">
        <f>'[1]A.2 Group_setting'!H64</f>
        <v>0.22499362347311741</v>
      </c>
      <c r="G62" s="88">
        <f>'[1]A.2 Group_setting'!I64</f>
        <v>8.7948997580936064E-2</v>
      </c>
      <c r="H62" s="54">
        <f t="shared" si="0"/>
        <v>1.6030472920840866</v>
      </c>
    </row>
    <row r="63" spans="1:14" x14ac:dyDescent="0.3">
      <c r="A63" s="586"/>
      <c r="B63" s="320">
        <f>'A.1 Total_setting'!$F$5</f>
        <v>2020</v>
      </c>
      <c r="C63" s="219">
        <f>'[1]A.2 Group_setting'!E65</f>
        <v>1.2802100746950891</v>
      </c>
      <c r="D63" s="87">
        <f>'[1]A.2 Group_setting'!F65</f>
        <v>6.9536184390726063E-2</v>
      </c>
      <c r="E63" s="87">
        <f>'[1]A.2 Group_setting'!G65</f>
        <v>0</v>
      </c>
      <c r="F63" s="87">
        <f>'[1]A.2 Group_setting'!H65</f>
        <v>0.19683092460708457</v>
      </c>
      <c r="G63" s="87">
        <f>'[1]A.2 Group_setting'!I65</f>
        <v>6.9894597942338627E-2</v>
      </c>
      <c r="H63" s="87">
        <f t="shared" si="0"/>
        <v>1.6164717816352383</v>
      </c>
      <c r="J63" s="33">
        <f>H63/$H$75</f>
        <v>0.10087459441267867</v>
      </c>
      <c r="L63" s="33">
        <f>(H63-H59)/H59</f>
        <v>0.31699948052192739</v>
      </c>
      <c r="N63" s="33">
        <f>(H63-H62)/H62</f>
        <v>8.3743565255014005E-3</v>
      </c>
    </row>
    <row r="64" spans="1:14" x14ac:dyDescent="0.3">
      <c r="A64" s="587" t="inlineStr">
        <is>
          <t>Aminoglycosides</t>
        </is>
      </c>
      <c r="B64" s="319">
        <f>'A.1 Total_setting'!$B$5</f>
        <v>2016</v>
      </c>
      <c r="C64" s="321">
        <f>'[1]A.2 Group_setting'!E66</f>
        <v>8.376842678816665E-3</v>
      </c>
      <c r="D64" s="88">
        <f>'[1]A.2 Group_setting'!F66</f>
        <v>4.0926365585391977E-5</v>
      </c>
      <c r="E64" s="88">
        <f>'[1]A.2 Group_setting'!G66</f>
        <v>0</v>
      </c>
      <c r="F64" s="88">
        <f>'[1]A.2 Group_setting'!H66</f>
        <v>8.4385147777941788E-2</v>
      </c>
      <c r="G64" s="88">
        <f>'[1]A.2 Group_setting'!I66</f>
        <v>2.6631025691728104E-2</v>
      </c>
      <c r="H64" s="54">
        <f t="shared" si="0"/>
        <v>0.11943394251407195</v>
      </c>
    </row>
    <row r="65" spans="1:24" x14ac:dyDescent="0.3">
      <c r="A65" s="588"/>
      <c r="B65" s="319">
        <f>'A.1 Total_setting'!$C$5</f>
        <v>2017</v>
      </c>
      <c r="C65" s="321">
        <f>'[1]A.2 Group_setting'!E67</f>
        <v>6.2236781111684181E-3</v>
      </c>
      <c r="D65" s="88">
        <f>'[1]A.2 Group_setting'!F67</f>
        <v>1.1083765851793714E-5</v>
      </c>
      <c r="E65" s="88">
        <f>'[1]A.2 Group_setting'!G67</f>
        <v>0</v>
      </c>
      <c r="F65" s="88">
        <f>'[1]A.2 Group_setting'!H67</f>
        <v>8.8538071697494142E-2</v>
      </c>
      <c r="G65" s="88">
        <f>'[1]A.2 Group_setting'!I67</f>
        <v>3.040241179103631E-2</v>
      </c>
      <c r="H65" s="54">
        <f t="shared" si="0"/>
        <v>0.12517524536555066</v>
      </c>
    </row>
    <row r="66" spans="1:24" x14ac:dyDescent="0.3">
      <c r="A66" s="588"/>
      <c r="B66" s="319">
        <f>'A.1 Total_setting'!$D$5</f>
        <v>2018</v>
      </c>
      <c r="C66" s="321">
        <f>'[1]A.2 Group_setting'!E68</f>
        <v>5.0725080969393765E-3</v>
      </c>
      <c r="D66" s="88">
        <f>'[1]A.2 Group_setting'!F68</f>
        <v>4.2714842152236088E-6</v>
      </c>
      <c r="E66" s="88">
        <f>'[1]A.2 Group_setting'!G68</f>
        <v>0</v>
      </c>
      <c r="F66" s="88">
        <f>'[1]A.2 Group_setting'!H68</f>
        <v>8.9874087168314826E-2</v>
      </c>
      <c r="G66" s="88">
        <f>'[1]A.2 Group_setting'!I68</f>
        <v>3.2697131276469449E-2</v>
      </c>
      <c r="H66" s="54">
        <f t="shared" si="0"/>
        <v>0.12764799802593887</v>
      </c>
    </row>
    <row r="67" spans="1:24" x14ac:dyDescent="0.3">
      <c r="A67" s="588"/>
      <c r="B67" s="319">
        <f>'A.1 Total_setting'!$E$5</f>
        <v>2019</v>
      </c>
      <c r="C67" s="321">
        <f>'[1]A.2 Group_setting'!E69</f>
        <v>4.9004419031994928E-3</v>
      </c>
      <c r="D67" s="88">
        <f>'[1]A.2 Group_setting'!F69</f>
        <v>1.9586085841183376E-5</v>
      </c>
      <c r="E67" s="88">
        <f>'[1]A.2 Group_setting'!G69</f>
        <v>0</v>
      </c>
      <c r="F67" s="88">
        <f>'[1]A.2 Group_setting'!H69</f>
        <v>9.0854471953953603E-2</v>
      </c>
      <c r="G67" s="88">
        <f>'[1]A.2 Group_setting'!I69</f>
        <v>3.1341996482089907E-2</v>
      </c>
      <c r="H67" s="54">
        <f t="shared" si="0"/>
        <v>0.12711649642508419</v>
      </c>
    </row>
    <row r="68" spans="1:24" x14ac:dyDescent="0.3">
      <c r="A68" s="589"/>
      <c r="B68" s="320">
        <f>'A.1 Total_setting'!$F$5</f>
        <v>2020</v>
      </c>
      <c r="C68" s="219">
        <f>'[1]A.2 Group_setting'!E70</f>
        <v>4.3111224012468696E-3</v>
      </c>
      <c r="D68" s="87">
        <f>'[1]A.2 Group_setting'!F70</f>
        <v>9.2778457894127087E-6</v>
      </c>
      <c r="E68" s="87">
        <f>'[1]A.2 Group_setting'!G70</f>
        <v>0</v>
      </c>
      <c r="F68" s="87">
        <f>'[1]A.2 Group_setting'!H70</f>
        <v>7.2690984449891027E-2</v>
      </c>
      <c r="G68" s="87">
        <f>'[1]A.2 Group_setting'!I70</f>
        <v>2.8465911884223982E-2</v>
      </c>
      <c r="H68" s="87">
        <f t="shared" si="0"/>
        <v>0.10547729658115129</v>
      </c>
      <c r="J68" s="33">
        <f>H68/$H$75</f>
        <v>6.5822240964862064E-3</v>
      </c>
      <c r="L68" s="33">
        <f>(H68-H64)/H64</f>
        <v>-0.11685661244311901</v>
      </c>
      <c r="N68" s="33">
        <f>(H68-H67)/H67</f>
        <v>-0.17023124812668122</v>
      </c>
    </row>
    <row r="69" spans="1:24" x14ac:dyDescent="0.3">
      <c r="A69" s="587" t="inlineStr">
        <is>
          <t>Amphenicols</t>
        </is>
      </c>
      <c r="B69" s="319">
        <f>'A.1 Total_setting'!$B$5</f>
        <v>2016</v>
      </c>
      <c r="C69" s="321">
        <f>'[1]A.2 Group_setting'!E71</f>
        <v>4.6895652847211977E-5</v>
      </c>
      <c r="D69" s="88">
        <f>'[1]A.2 Group_setting'!F71</f>
        <v>4.2932641264314952E-7</v>
      </c>
      <c r="E69" s="88">
        <f>'[1]A.2 Group_setting'!G71</f>
        <v>0</v>
      </c>
      <c r="F69" s="88">
        <f>'[1]A.2 Group_setting'!H71</f>
        <v>1.5844924299059926E-3</v>
      </c>
      <c r="G69" s="88">
        <f>'[1]A.2 Group_setting'!I71</f>
        <v>2.5058931394639217E-4</v>
      </c>
      <c r="H69" s="54">
        <f>SUM(C69:G69)</f>
        <v>1.8824067231122399E-3</v>
      </c>
    </row>
    <row r="70" spans="1:24" x14ac:dyDescent="0.3">
      <c r="A70" s="588"/>
      <c r="B70" s="319">
        <f>'A.1 Total_setting'!$C$5</f>
        <v>2017</v>
      </c>
      <c r="C70" s="321">
        <f>'[1]A.2 Group_setting'!E72</f>
        <v>2.9904015612203239E-5</v>
      </c>
      <c r="D70" s="88">
        <f>'[1]A.2 Group_setting'!F72</f>
        <v>1.4931498242276575E-6</v>
      </c>
      <c r="E70" s="88">
        <f>'[1]A.2 Group_setting'!G72</f>
        <v>0</v>
      </c>
      <c r="F70" s="88">
        <f>'[1]A.2 Group_setting'!H72</f>
        <v>1.5755831961570266E-3</v>
      </c>
      <c r="G70" s="88">
        <f>'[1]A.2 Group_setting'!I72</f>
        <v>2.0340310310373866E-4</v>
      </c>
      <c r="H70" s="54">
        <f>SUM(C70:G70)</f>
        <v>1.8103834646971961E-3</v>
      </c>
    </row>
    <row r="71" spans="1:24" x14ac:dyDescent="0.3">
      <c r="A71" s="588"/>
      <c r="B71" s="319">
        <f>'A.1 Total_setting'!$D$5</f>
        <v>2018</v>
      </c>
      <c r="C71" s="321">
        <f>'[1]A.2 Group_setting'!E73</f>
        <v>3.0878591594785121E-5</v>
      </c>
      <c r="D71" s="88">
        <f>'[1]A.2 Group_setting'!F73</f>
        <v>1.1412362255214248E-7</v>
      </c>
      <c r="E71" s="88">
        <f>'[1]A.2 Group_setting'!G73</f>
        <v>0</v>
      </c>
      <c r="F71" s="88">
        <f>'[1]A.2 Group_setting'!H73</f>
        <v>8.7903641616726702E-4</v>
      </c>
      <c r="G71" s="88">
        <f>'[1]A.2 Group_setting'!I73</f>
        <v>1.8915338641711799E-4</v>
      </c>
      <c r="H71" s="54">
        <f>SUM(C71:G71)</f>
        <v>1.0991825178017223E-3</v>
      </c>
    </row>
    <row r="72" spans="1:24" x14ac:dyDescent="0.3">
      <c r="A72" s="588"/>
      <c r="B72" s="319">
        <f>'A.1 Total_setting'!$E$5</f>
        <v>2019</v>
      </c>
      <c r="C72" s="321">
        <f>'[1]A.2 Group_setting'!E74</f>
        <v>2.5471639176544159E-5</v>
      </c>
      <c r="D72" s="88">
        <f>'[1]A.2 Group_setting'!F74</f>
        <v>4.5398209636005049E-7</v>
      </c>
      <c r="E72" s="88">
        <f>'[1]A.2 Group_setting'!G74</f>
        <v>0</v>
      </c>
      <c r="F72" s="88">
        <f>'[1]A.2 Group_setting'!H74</f>
        <v>8.2147743151139707E-4</v>
      </c>
      <c r="G72" s="88">
        <f>'[1]A.2 Group_setting'!I74</f>
        <v>1.7955398223534758E-4</v>
      </c>
      <c r="H72" s="54">
        <f>SUM(C72:G72)</f>
        <v>1.0269570350196489E-3</v>
      </c>
    </row>
    <row r="73" spans="1:24" x14ac:dyDescent="0.3">
      <c r="A73" s="589"/>
      <c r="B73" s="320">
        <f>'A.1 Total_setting'!$F$5</f>
        <v>2020</v>
      </c>
      <c r="C73" s="219">
        <f>'[1]A.2 Group_setting'!E75</f>
        <v>2.0249395031868289E-5</v>
      </c>
      <c r="D73" s="87">
        <f>'[1]A.2 Group_setting'!F75</f>
        <v>2.0818266079913883E-6</v>
      </c>
      <c r="E73" s="87">
        <f>'[1]A.2 Group_setting'!G75</f>
        <v>0</v>
      </c>
      <c r="F73" s="87">
        <f>'[1]A.2 Group_setting'!H75</f>
        <v>6.186349760959331E-4</v>
      </c>
      <c r="G73" s="87">
        <f>'[1]A.2 Group_setting'!I75</f>
        <v>1.2338776480547153E-4</v>
      </c>
      <c r="H73" s="87">
        <f>SUM(C73:G73)</f>
        <v>7.6435396254126431E-4</v>
      </c>
      <c r="J73" s="33">
        <f>H73/$H$75</f>
        <v>4.7698881499233338E-5</v>
      </c>
      <c r="L73" s="33">
        <f>(H73-H69)/H69</f>
        <v>-0.59394855896098009</v>
      </c>
      <c r="N73" s="33">
        <f>(H73-H72)/H72</f>
        <v>-0.25570989196579208</v>
      </c>
      <c r="W73" s="533"/>
      <c r="X73" s="6" t="inlineStr">
        <is>
          <t>Community</t>
        </is>
      </c>
    </row>
    <row r="74" spans="1:24" x14ac:dyDescent="0.3">
      <c r="W74" s="531"/>
      <c r="X74" s="6" t="inlineStr">
        <is>
          <t>Hospital</t>
        </is>
      </c>
    </row>
    <row r="75" spans="1:24" x14ac:dyDescent="0.3">
      <c r="H75" s="54">
        <f>SUM(H8,H13,H18,H23,H28,H33,H38,H43,H48,H58,H53,H68,H63,H73,)</f>
        <v>16.024567841355982</v>
      </c>
    </row>
    <row r="76" spans="1:24" ht="18" x14ac:dyDescent="0.4">
      <c r="U76" s="535" t="inlineStr">
        <is>
          <t>UKHSA colours</t>
        </is>
      </c>
    </row>
    <row r="109" spans="1:13" x14ac:dyDescent="0.3">
      <c r="A109" s="227" t="inlineStr">
        <is>
          <t>Setting</t>
        </is>
      </c>
      <c r="B109" s="228"/>
      <c r="C109" s="228"/>
      <c r="D109" s="228"/>
      <c r="E109" s="228"/>
      <c r="F109" s="228"/>
      <c r="G109" s="228"/>
      <c r="H109" s="228"/>
    </row>
    <row r="110" spans="1:13" ht="15.5" x14ac:dyDescent="0.3">
      <c r="A110" s="226" t="inlineStr">
        <is>
          <t>Antibiotic Group</t>
        </is>
      </c>
      <c r="B110" s="172">
        <f>'A.1 Total_setting'!B5</f>
        <v>2016</v>
      </c>
      <c r="C110" s="172">
        <f>'A.1 Total_setting'!C5</f>
        <v>2017</v>
      </c>
      <c r="D110" s="172">
        <f>'A.1 Total_setting'!D5</f>
        <v>2018</v>
      </c>
      <c r="E110" s="172">
        <f>'A.1 Total_setting'!E5</f>
        <v>2019</v>
      </c>
      <c r="F110" s="172">
        <f>'A.1 Total_setting'!F5</f>
        <v>2020</v>
      </c>
      <c r="G110" s="226" t="inlineStr">
        <is>
          <t>Trend</t>
        </is>
      </c>
      <c r="H110" s="274" t="inlineStr">
        <is>
          <t>p-value</t>
        </is>
      </c>
      <c r="K110" s="6" t="inlineStr">
        <is>
          <t>Absolute 4yrs</t>
        </is>
      </c>
      <c r="L110" s="33" t="inlineStr">
        <is>
          <t>4 year change%</t>
        </is>
      </c>
      <c r="M110" s="33" t="inlineStr">
        <is>
          <t>1 year change%</t>
        </is>
      </c>
    </row>
    <row r="111" spans="1:13" ht="31" x14ac:dyDescent="0.3">
      <c r="A111" s="438" t="inlineStr">
        <is>
          <t>Penicillins (excluding inhibitors)</t>
        </is>
      </c>
      <c r="B111" s="439">
        <f>H4</f>
        <v>6.2919268077298209</v>
      </c>
      <c r="C111" s="439">
        <f>H5</f>
        <v>6.0906851354682372</v>
      </c>
      <c r="D111" s="439">
        <f>H6</f>
        <v>5.8900777874554535</v>
      </c>
      <c r="E111" s="439">
        <f>H7</f>
        <v>5.7110409730518628</v>
      </c>
      <c r="F111" s="439">
        <f>H8</f>
        <v>4.7396109295179567</v>
      </c>
      <c r="G111" s="438"/>
      <c r="H111" s="440" t="inlineStr">
        <is>
          <r>
            <t>0.030</t>
          </r>
          <r>
            <rPr>
              <vertAlign val="superscript"/>
              <sz val="14"/>
              <color theme="1"/>
              <rFont val="Arial"/>
              <family val="2"/>
            </rPr>
            <t>+</t>
          </r>
        </is>
      </c>
      <c r="J111" s="33" t="inlineStr">
        <is>
          <t>D</t>
        </is>
      </c>
      <c r="K111" s="307">
        <f>E111-B111</f>
        <v>-0.58088583467795818</v>
      </c>
      <c r="L111" s="33">
        <f>(F111-B111)/B111</f>
        <v>-0.24671550157017047</v>
      </c>
      <c r="M111" s="445">
        <f>(F111-E111)/E111</f>
        <v>-0.17009684366084907</v>
      </c>
    </row>
    <row r="112" spans="1:13" ht="31" x14ac:dyDescent="0.3">
      <c r="A112" s="441" t="inlineStr">
        <is>
          <t>Penicillins (inhibitor combinations only)</t>
        </is>
      </c>
      <c r="B112" s="442">
        <f>H9</f>
        <v>1.1454548833714129</v>
      </c>
      <c r="C112" s="442">
        <f>H10</f>
        <v>1.1020627034763257</v>
      </c>
      <c r="D112" s="442">
        <f>H11</f>
        <v>1.1177584668758591</v>
      </c>
      <c r="E112" s="442">
        <f>H12</f>
        <v>1.1057892698502663</v>
      </c>
      <c r="F112" s="442">
        <f>H13</f>
        <v>0.99714712250440685</v>
      </c>
      <c r="G112" s="441"/>
      <c r="H112" s="443">
        <v>0.09</v>
      </c>
      <c r="J112" s="33" t="inlineStr">
        <is>
          <t>D</t>
        </is>
      </c>
      <c r="K112" s="54">
        <f t="shared" ref="K112:K122" si="3">E112-B112</f>
        <v>-3.9665613521146614E-2</v>
      </c>
      <c r="L112" s="33">
        <f t="shared" ref="L112:L121" si="4">(F112-B112)/B112</f>
        <v>-0.12947499113233721</v>
      </c>
      <c r="M112" s="33">
        <f t="shared" ref="M112:M121" si="5">(F112-E112)/E112</f>
        <v>-9.824850928474875E-2</v>
      </c>
    </row>
    <row r="113" spans="1:14" ht="31" x14ac:dyDescent="0.3">
      <c r="A113" s="438" t="inlineStr">
        <is>
          <t>First and second-generation cephalosporins</t>
        </is>
      </c>
      <c r="B113" s="439">
        <f>H14</f>
        <v>0.26827627081238892</v>
      </c>
      <c r="C113" s="439">
        <f>H15</f>
        <v>0.25740316315717021</v>
      </c>
      <c r="D113" s="439">
        <f>H16</f>
        <v>0.24331090748221468</v>
      </c>
      <c r="E113" s="439">
        <f>H17</f>
        <v>0.23774559341028223</v>
      </c>
      <c r="F113" s="440">
        <f>H18</f>
        <v>0.23681663728512575</v>
      </c>
      <c r="G113" s="438"/>
      <c r="H113" s="440" t="inlineStr">
        <is>
          <r>
            <t>0.012</t>
          </r>
          <r>
            <rPr>
              <vertAlign val="superscript"/>
              <sz val="14"/>
              <color theme="1"/>
              <rFont val="Arial"/>
              <family val="2"/>
            </rPr>
            <t>+</t>
          </r>
        </is>
      </c>
      <c r="J113" s="33" t="inlineStr">
        <is>
          <t>D</t>
        </is>
      </c>
      <c r="K113" s="54">
        <f t="shared" si="3"/>
        <v>-3.0530677402106687E-2</v>
      </c>
      <c r="L113" s="33">
        <f t="shared" si="4"/>
        <v>-0.11726580749015827</v>
      </c>
      <c r="M113" s="435">
        <f t="shared" si="5"/>
        <v>-3.9073537045683929E-3</v>
      </c>
    </row>
    <row r="114" spans="1:14" ht="31" x14ac:dyDescent="0.3">
      <c r="A114" s="441" t="inlineStr">
        <is>
          <t>Third, fourth and fifth-generation cephalosporins</t>
        </is>
      </c>
      <c r="B114" s="442">
        <f>H19</f>
        <v>6.3078034227872365E-2</v>
      </c>
      <c r="C114" s="442">
        <f>H20</f>
        <v>7.4172639577397281E-2</v>
      </c>
      <c r="D114" s="442">
        <f>H21</f>
        <v>7.8914110639824259E-2</v>
      </c>
      <c r="E114" s="442">
        <f>H22</f>
        <v>7.8331381329636005E-2</v>
      </c>
      <c r="F114" s="443">
        <f>H23</f>
        <v>6.985280471972094E-2</v>
      </c>
      <c r="G114" s="441"/>
      <c r="H114" s="443">
        <v>0.47399999999999998</v>
      </c>
      <c r="J114" s="33" t="inlineStr">
        <is>
          <t>I</t>
        </is>
      </c>
      <c r="K114" s="446">
        <f>E114-B114</f>
        <v>1.525334710176364E-2</v>
      </c>
      <c r="L114" s="435">
        <f t="shared" si="4"/>
        <v>0.10740300605079731</v>
      </c>
      <c r="M114" s="263">
        <f t="shared" si="5"/>
        <v>-0.10823984546162048</v>
      </c>
    </row>
    <row r="115" spans="1:14" ht="21.75" customHeight="1" x14ac:dyDescent="0.3">
      <c r="A115" s="438" t="inlineStr">
        <is>
          <t>Carbapenems</t>
        </is>
      </c>
      <c r="B115" s="439">
        <f>H24</f>
        <v>5.6294288470521536E-2</v>
      </c>
      <c r="C115" s="439">
        <f>H25</f>
        <v>5.6148277867632324E-2</v>
      </c>
      <c r="D115" s="439">
        <f>H26</f>
        <v>5.2084967665066095E-2</v>
      </c>
      <c r="E115" s="439">
        <f>H27</f>
        <v>5.1598216311361966E-2</v>
      </c>
      <c r="F115" s="440">
        <f>H28</f>
        <v>4.4968659264337241E-2</v>
      </c>
      <c r="G115" s="438"/>
      <c r="H115" s="440" t="inlineStr">
        <is>
          <r>
            <t>0.021</t>
          </r>
          <r>
            <rPr>
              <vertAlign val="superscript"/>
              <sz val="14"/>
              <color theme="1"/>
              <rFont val="Arial"/>
              <family val="2"/>
            </rPr>
            <t>+</t>
          </r>
        </is>
      </c>
      <c r="J115" s="33" t="inlineStr">
        <is>
          <t>D</t>
        </is>
      </c>
      <c r="K115" s="54">
        <f t="shared" si="3"/>
        <v>-4.69607215915957E-3</v>
      </c>
      <c r="L115" s="33">
        <f t="shared" si="4"/>
        <v>-0.2011861152151333</v>
      </c>
      <c r="M115" s="445">
        <f t="shared" si="5"/>
        <v>-0.12848422912566634</v>
      </c>
    </row>
    <row r="116" spans="1:14" ht="15.5" x14ac:dyDescent="0.3">
      <c r="A116" s="441" t="inlineStr">
        <is>
          <t>Tetracyclines</t>
        </is>
      </c>
      <c r="B116" s="442">
        <f>H29</f>
        <v>4.7538993543318329</v>
      </c>
      <c r="C116" s="442">
        <f>H30</f>
        <v>4.7025412660925268</v>
      </c>
      <c r="D116" s="442">
        <f>H31</f>
        <v>4.6175303599938902</v>
      </c>
      <c r="E116" s="442">
        <f>H32</f>
        <v>4.7520661657868821</v>
      </c>
      <c r="F116" s="443">
        <f>H33</f>
        <v>4.3501957281200241</v>
      </c>
      <c r="G116" s="441"/>
      <c r="H116" s="443">
        <v>0.17899999999999999</v>
      </c>
      <c r="J116" s="33" t="inlineStr">
        <is>
          <t>I</t>
        </is>
      </c>
      <c r="K116" s="54">
        <f t="shared" si="3"/>
        <v>-1.8331885449507368E-3</v>
      </c>
      <c r="L116" s="33">
        <f t="shared" si="4"/>
        <v>-8.4920524420431256E-2</v>
      </c>
      <c r="M116" s="33">
        <f t="shared" si="5"/>
        <v>-8.4567517295987271E-2</v>
      </c>
    </row>
    <row r="117" spans="1:14" ht="31" x14ac:dyDescent="0.3">
      <c r="A117" s="438" t="inlineStr">
        <is>
          <t>Macrolides, lincosamides and streptogramins</t>
        </is>
      </c>
      <c r="B117" s="439">
        <f>H34</f>
        <v>3.2039471832536432</v>
      </c>
      <c r="C117" s="439">
        <f>H35</f>
        <v>3.0826861888651096</v>
      </c>
      <c r="D117" s="439">
        <f>H36</f>
        <v>2.8724931237321667</v>
      </c>
      <c r="E117" s="439">
        <f>H37</f>
        <v>2.7300873785160351</v>
      </c>
      <c r="F117" s="440">
        <f>H38</f>
        <v>2.3476119978693113</v>
      </c>
      <c r="G117" s="438"/>
      <c r="H117" s="440" t="inlineStr">
        <is>
          <r>
            <t>0.004</t>
          </r>
          <r>
            <rPr>
              <vertAlign val="superscript"/>
              <sz val="14"/>
              <color theme="1"/>
              <rFont val="Arial"/>
              <family val="2"/>
            </rPr>
            <t>+</t>
          </r>
        </is>
      </c>
      <c r="J117" s="33" t="inlineStr">
        <is>
          <t>D</t>
        </is>
      </c>
      <c r="K117" s="54">
        <f t="shared" si="3"/>
        <v>-0.47385980473760814</v>
      </c>
      <c r="L117" s="33">
        <f t="shared" si="4"/>
        <v>-0.26727506304105619</v>
      </c>
      <c r="M117" s="445">
        <f t="shared" si="5"/>
        <v>-0.14009638799715704</v>
      </c>
    </row>
    <row r="118" spans="1:14" ht="31" x14ac:dyDescent="0.3">
      <c r="A118" s="441" t="inlineStr">
        <is>
          <t>Sulfonamides and trimethoprim</t>
        </is>
      </c>
      <c r="B118" s="442">
        <f>H39</f>
        <v>1.2668911606264539</v>
      </c>
      <c r="C118" s="442">
        <f>H40</f>
        <v>1.0558718967338958</v>
      </c>
      <c r="D118" s="442">
        <f>H41</f>
        <v>0.85062388123895971</v>
      </c>
      <c r="E118" s="442">
        <f>H42</f>
        <v>0.77690074700450462</v>
      </c>
      <c r="F118" s="443">
        <f>H43</f>
        <v>0.74855505795215838</v>
      </c>
      <c r="G118" s="441"/>
      <c r="H118" s="443" t="inlineStr">
        <is>
          <r>
            <t>0.013</t>
          </r>
          <r>
            <rPr>
              <vertAlign val="superscript"/>
              <sz val="14"/>
              <color theme="1"/>
              <rFont val="Arial"/>
              <family val="2"/>
            </rPr>
            <t>+</t>
          </r>
        </is>
      </c>
      <c r="J118" s="33" t="inlineStr">
        <is>
          <t>D</t>
        </is>
      </c>
      <c r="K118" s="307">
        <f t="shared" si="3"/>
        <v>-0.48999041362194928</v>
      </c>
      <c r="L118" s="33">
        <f t="shared" si="4"/>
        <v>-0.40914019987161965</v>
      </c>
      <c r="M118" s="33">
        <f t="shared" si="5"/>
        <v>-3.6485598915483974E-2</v>
      </c>
    </row>
    <row r="119" spans="1:14" ht="22.5" customHeight="1" x14ac:dyDescent="0.3">
      <c r="A119" s="438" t="inlineStr">
        <is>
          <t>Quinolone antibacterials</t>
        </is>
      </c>
      <c r="B119" s="439">
        <f>H44</f>
        <v>0.52213005073567997</v>
      </c>
      <c r="C119" s="439">
        <f>H45</f>
        <v>0.53110171296278053</v>
      </c>
      <c r="D119" s="439">
        <f>H46</f>
        <v>0.55798919637568833</v>
      </c>
      <c r="E119" s="439">
        <f>H47</f>
        <v>0.50868222803673646</v>
      </c>
      <c r="F119" s="440">
        <f>H48</f>
        <v>0.45904029873748453</v>
      </c>
      <c r="G119" s="438"/>
      <c r="H119" s="440">
        <v>0.24099999999999999</v>
      </c>
      <c r="J119" s="33" t="inlineStr">
        <is>
          <t>D</t>
        </is>
      </c>
      <c r="K119" s="54">
        <f t="shared" si="3"/>
        <v>-1.3447822698943512E-2</v>
      </c>
      <c r="L119" s="33">
        <f t="shared" si="4"/>
        <v>-0.12083148998856154</v>
      </c>
      <c r="M119" s="33">
        <f t="shared" si="5"/>
        <v>-9.7589273937965931E-2</v>
      </c>
    </row>
    <row r="120" spans="1:14" ht="31" x14ac:dyDescent="0.3">
      <c r="A120" s="441" t="inlineStr">
        <is>
          <r>
            <t>Anti-</t>
          </r>
          <r>
            <rPr>
              <i/>
              <sz val="12"/>
              <rFont val="Arial"/>
              <family val="2"/>
            </rPr>
            <t xml:space="preserve">Clostridioides difficile </t>
          </r>
          <r>
            <rPr>
              <sz val="12"/>
              <rFont val="Arial"/>
              <family val="2"/>
            </rPr>
            <t>agents^</t>
          </r>
        </is>
      </c>
      <c r="B120" s="442">
        <f>H49</f>
        <v>3.7530642695484673E-3</v>
      </c>
      <c r="C120" s="442">
        <f>H50</f>
        <v>3.857417291756704E-3</v>
      </c>
      <c r="D120" s="442">
        <f>H51</f>
        <v>4.0405361059354661E-3</v>
      </c>
      <c r="E120" s="442">
        <f>H52</f>
        <v>4.2839477141467519E-3</v>
      </c>
      <c r="F120" s="443">
        <f>H53</f>
        <v>4.4153998514517845E-3</v>
      </c>
      <c r="G120" s="441"/>
      <c r="H120" s="443" t="inlineStr">
        <is>
          <r>
            <t>0.001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  <c r="J120" s="33" t="inlineStr">
        <is>
          <t>N</t>
        </is>
      </c>
      <c r="K120" s="54">
        <f t="shared" si="3"/>
        <v>5.3088344459828463E-4</v>
      </c>
      <c r="L120" s="435">
        <f t="shared" si="4"/>
        <v>0.17647861436249879</v>
      </c>
      <c r="M120" s="435">
        <f t="shared" si="5"/>
        <v>3.0684813652356712E-2</v>
      </c>
    </row>
    <row r="121" spans="1:14" ht="20.5" x14ac:dyDescent="0.3">
      <c r="A121" s="438" t="inlineStr">
        <is>
          <t>Oral metronidazole</t>
        </is>
      </c>
      <c r="B121" s="439">
        <f>H54</f>
        <v>0.33650508799157497</v>
      </c>
      <c r="C121" s="439">
        <f>H55</f>
        <v>0.32259274302625995</v>
      </c>
      <c r="D121" s="439">
        <f>H56</f>
        <v>0.30641941049589927</v>
      </c>
      <c r="E121" s="439">
        <f>H57</f>
        <v>0.29842686170998611</v>
      </c>
      <c r="F121" s="440">
        <f>H58</f>
        <v>0.30363977335507242</v>
      </c>
      <c r="G121" s="438"/>
      <c r="H121" s="440" t="inlineStr">
        <is>
          <r>
            <t>0.035</t>
          </r>
          <r>
            <rPr>
              <vertAlign val="superscript"/>
              <sz val="14"/>
              <color theme="1"/>
              <rFont val="Arial"/>
              <family val="2"/>
            </rPr>
            <t>+</t>
          </r>
        </is>
      </c>
      <c r="J121" s="33" t="inlineStr">
        <is>
          <t>D</t>
        </is>
      </c>
      <c r="K121" s="54">
        <f t="shared" si="3"/>
        <v>-3.8078226281588856E-2</v>
      </c>
      <c r="L121" s="33">
        <f t="shared" si="4"/>
        <v>-9.7666620236438725E-2</v>
      </c>
      <c r="M121" s="435">
        <f t="shared" si="5"/>
        <v>1.7467970594926736E-2</v>
      </c>
    </row>
    <row r="122" spans="1:14" ht="20.5" x14ac:dyDescent="0.3">
      <c r="A122" s="441" t="inlineStr">
        <is>
          <t>Other antibacterials*</t>
        </is>
      </c>
      <c r="B122" s="442">
        <f>H59</f>
        <v>1.2273898399676133</v>
      </c>
      <c r="C122" s="442">
        <f>H60</f>
        <v>1.3978262425542376</v>
      </c>
      <c r="D122" s="442">
        <f>H61</f>
        <v>1.5495763780969056</v>
      </c>
      <c r="E122" s="442">
        <f>H62</f>
        <v>1.6030472920840866</v>
      </c>
      <c r="F122" s="443">
        <f>H63</f>
        <v>1.6164717816352383</v>
      </c>
      <c r="G122" s="441"/>
      <c r="H122" s="443" t="inlineStr">
        <is>
          <r>
            <t>0.017</t>
          </r>
          <r>
            <rPr>
              <vertAlign val="superscript"/>
              <sz val="14"/>
              <color theme="1"/>
              <rFont val="Arial"/>
              <family val="2"/>
            </rPr>
            <t>+</t>
          </r>
        </is>
      </c>
      <c r="J122" s="33" t="inlineStr">
        <is>
          <t>I</t>
        </is>
      </c>
      <c r="K122" s="446">
        <f t="shared" si="3"/>
        <v>0.37565745211647328</v>
      </c>
      <c r="L122" s="435">
        <f>(F122-B122)/B122</f>
        <v>0.31699948052192739</v>
      </c>
      <c r="M122" s="435">
        <f>(F122-E122)/E122</f>
        <v>8.3743565255014005E-3</v>
      </c>
      <c r="N122" s="446"/>
    </row>
    <row r="125" spans="1:14" x14ac:dyDescent="0.3">
      <c r="A125" s="225">
        <v>2020</v>
      </c>
    </row>
    <row r="126" spans="1:14" ht="36" customHeight="1" x14ac:dyDescent="0.3">
      <c r="A126" s="172" t="inlineStr">
        <is>
          <t>Antibiotic Group</t>
        </is>
      </c>
      <c r="B126" s="172" t="inlineStr">
        <is>
          <t>General Practice</t>
        </is>
      </c>
      <c r="C126" s="172" t="inlineStr">
        <is>
          <t>Hospital Inpatient</t>
        </is>
      </c>
      <c r="D126" s="172" t="inlineStr">
        <is>
          <t>Hospital Outpatient</t>
        </is>
      </c>
      <c r="E126" s="172" t="inlineStr">
        <is>
          <t>Dentist</t>
        </is>
      </c>
      <c r="F126" s="172" t="inlineStr">
        <is>
          <t>Other Community</t>
        </is>
      </c>
      <c r="G126" s="172" t="inlineStr">
        <is>
          <t>Total</t>
        </is>
      </c>
    </row>
    <row r="127" spans="1:14" ht="31" x14ac:dyDescent="0.3">
      <c r="A127" s="217" t="inlineStr">
        <is>
          <t>Penicillins (excluding inhibitors)</t>
        </is>
      </c>
      <c r="B127" s="178">
        <f>C8</f>
        <v>3.2543780342312543</v>
      </c>
      <c r="C127" s="180">
        <f>F8</f>
        <v>0.47855981642465806</v>
      </c>
      <c r="D127" s="180">
        <f>G8</f>
        <v>0.19990641501707307</v>
      </c>
      <c r="E127" s="180">
        <f>E8</f>
        <v>0.55976964114233851</v>
      </c>
      <c r="F127" s="179">
        <f>D8</f>
        <v>0.24699702270263302</v>
      </c>
      <c r="G127" s="184">
        <f>H8</f>
        <v>4.7396109295179567</v>
      </c>
    </row>
    <row r="128" spans="1:14" ht="31" x14ac:dyDescent="0.3">
      <c r="A128" s="176" t="inlineStr">
        <is>
          <t>Penicillins (inhibitor combinations only)</t>
        </is>
      </c>
      <c r="B128" s="181">
        <f>C13</f>
        <v>0.38930524690927815</v>
      </c>
      <c r="C128" s="183">
        <f>F13</f>
        <v>0.42464784906859898</v>
      </c>
      <c r="D128" s="183">
        <f>G13</f>
        <v>0.14406866549371866</v>
      </c>
      <c r="E128" s="183">
        <f>E13</f>
        <v>2.099344739690423E-3</v>
      </c>
      <c r="F128" s="182">
        <f>D13</f>
        <v>3.7026016293120634E-2</v>
      </c>
      <c r="G128" s="185">
        <f>H13</f>
        <v>0.99714712250440685</v>
      </c>
      <c r="N128" s="6"/>
    </row>
    <row r="129" spans="1:14" ht="31" x14ac:dyDescent="0.3">
      <c r="A129" s="217" t="inlineStr">
        <is>
          <t>First and second-generations cephalosporins</t>
        </is>
      </c>
      <c r="B129" s="178">
        <f>C18</f>
        <v>0.16284340254116936</v>
      </c>
      <c r="C129" s="180">
        <f>F18</f>
        <v>4.7749494709578316E-2</v>
      </c>
      <c r="D129" s="180">
        <f>G18</f>
        <v>1.6513568010115581E-2</v>
      </c>
      <c r="E129" s="180">
        <f>E18</f>
        <v>9.1889649047516286E-4</v>
      </c>
      <c r="F129" s="179">
        <f>D18</f>
        <v>8.791275533787335E-3</v>
      </c>
      <c r="G129" s="184">
        <f>H18</f>
        <v>0.23681663728512575</v>
      </c>
      <c r="N129" s="6"/>
    </row>
    <row r="130" spans="1:14" ht="31" x14ac:dyDescent="0.3">
      <c r="A130" s="176" t="inlineStr">
        <is>
          <t>Third, fourth and fifth-generations cephalosporins</t>
        </is>
      </c>
      <c r="B130" s="181">
        <f>C23</f>
        <v>7.0307036566452652E-4</v>
      </c>
      <c r="C130" s="183">
        <f>F23</f>
        <v>5.8769326577992373E-2</v>
      </c>
      <c r="D130" s="183">
        <f>G23</f>
        <v>1.0347286156434835E-2</v>
      </c>
      <c r="E130" s="183">
        <f>E23</f>
        <v>0</v>
      </c>
      <c r="F130" s="182">
        <f>D23</f>
        <v>3.3121619629206123E-5</v>
      </c>
      <c r="G130" s="185">
        <f>H23</f>
        <v>6.985280471972094E-2</v>
      </c>
      <c r="N130" s="6"/>
    </row>
    <row r="131" spans="1:14" ht="15.5" x14ac:dyDescent="0.3">
      <c r="A131" s="217" t="inlineStr">
        <is>
          <t>Carbapenems</t>
        </is>
      </c>
      <c r="B131" s="178">
        <f>C28</f>
        <v>1.3513314022794987E-4</v>
      </c>
      <c r="C131" s="180">
        <f>F28</f>
        <v>3.9282166029760646E-2</v>
      </c>
      <c r="D131" s="180">
        <f>G28</f>
        <v>5.5316392251834046E-3</v>
      </c>
      <c r="E131" s="180">
        <f>E28</f>
        <v>0</v>
      </c>
      <c r="F131" s="179">
        <f>D28</f>
        <v>1.9720869165240629E-5</v>
      </c>
      <c r="G131" s="184">
        <f>H28</f>
        <v>4.4968659264337241E-2</v>
      </c>
      <c r="N131" s="6"/>
    </row>
    <row r="132" spans="1:14" ht="15.5" x14ac:dyDescent="0.3">
      <c r="A132" s="176" t="inlineStr">
        <is>
          <t>Tetracyclines</t>
        </is>
      </c>
      <c r="B132" s="181">
        <f>C33</f>
        <v>3.814725336374325</v>
      </c>
      <c r="C132" s="183">
        <f>F33</f>
        <v>0.25777503298756166</v>
      </c>
      <c r="D132" s="183">
        <f>G33</f>
        <v>0.19201706680756558</v>
      </c>
      <c r="E132" s="183">
        <f>E33</f>
        <v>2.3295784485526383E-3</v>
      </c>
      <c r="F132" s="182">
        <f>D33</f>
        <v>8.3348713502019223E-2</v>
      </c>
      <c r="G132" s="185">
        <f>H33</f>
        <v>4.3501957281200241</v>
      </c>
      <c r="N132" s="6"/>
    </row>
    <row r="133" spans="1:14" ht="31" x14ac:dyDescent="0.3">
      <c r="A133" s="217" t="inlineStr">
        <is>
          <t>Macrolides, lincosamides and streptogramins</t>
        </is>
      </c>
      <c r="B133" s="178">
        <f>C38</f>
        <v>1.855608212708201</v>
      </c>
      <c r="C133" s="180">
        <f>F38</f>
        <v>0.23049422336371328</v>
      </c>
      <c r="D133" s="180">
        <f>G38</f>
        <v>0.13063130925477484</v>
      </c>
      <c r="E133" s="180">
        <f>E38</f>
        <v>4.4345198781229556E-2</v>
      </c>
      <c r="F133" s="179">
        <f>D38</f>
        <v>8.6533053761392864E-2</v>
      </c>
      <c r="G133" s="184">
        <f>H38</f>
        <v>2.3476119978693113</v>
      </c>
      <c r="N133" s="6"/>
    </row>
    <row r="134" spans="1:14" ht="31" x14ac:dyDescent="0.3">
      <c r="A134" s="176" t="inlineStr">
        <is>
          <t>Sulfonamides and trimethoprim</t>
        </is>
      </c>
      <c r="B134" s="181">
        <f>C43</f>
        <v>0.54750297438756768</v>
      </c>
      <c r="C134" s="183">
        <f>F43</f>
        <v>8.52038138283292E-2</v>
      </c>
      <c r="D134" s="183">
        <f>G43</f>
        <v>9.6018240822943746E-2</v>
      </c>
      <c r="E134" s="183">
        <f>E43</f>
        <v>0</v>
      </c>
      <c r="F134" s="182">
        <f>D43</f>
        <v>1.9830028913317754E-2</v>
      </c>
      <c r="G134" s="185">
        <f>H43</f>
        <v>0.74855505795215838</v>
      </c>
      <c r="N134" s="6"/>
    </row>
    <row r="135" spans="1:14" ht="15.5" x14ac:dyDescent="0.3">
      <c r="A135" s="217" t="inlineStr">
        <is>
          <t>Quinolone antibacterials</t>
        </is>
      </c>
      <c r="B135" s="178">
        <f>C48</f>
        <v>0.24888947343892776</v>
      </c>
      <c r="C135" s="180">
        <f>F48</f>
        <v>0.11127024493069948</v>
      </c>
      <c r="D135" s="180">
        <f>G48</f>
        <v>8.6877455516848667E-2</v>
      </c>
      <c r="E135" s="180">
        <f>E48</f>
        <v>0</v>
      </c>
      <c r="F135" s="179">
        <f>D48</f>
        <v>1.2003124851008629E-2</v>
      </c>
      <c r="G135" s="184">
        <f>H48</f>
        <v>0.45904029873748453</v>
      </c>
    </row>
    <row r="136" spans="1:14" ht="31" x14ac:dyDescent="0.3">
      <c r="A136" s="176" t="inlineStr">
        <is>
          <r>
            <t>Anti-</t>
          </r>
          <r>
            <rPr>
              <i/>
              <sz val="12"/>
              <rFont val="Arial"/>
              <family val="2"/>
            </rPr>
            <t xml:space="preserve">Clostridioides difficile </t>
          </r>
          <r>
            <rPr>
              <sz val="12"/>
              <rFont val="Arial"/>
              <family val="2"/>
            </rPr>
            <t>agents</t>
          </r>
        </is>
      </c>
      <c r="B136" s="181">
        <f>C53</f>
        <v>9.8669746376534029E-4</v>
      </c>
      <c r="C136" s="183">
        <f>F53</f>
        <v>2.394531890576479E-3</v>
      </c>
      <c r="D136" s="183">
        <f>G53</f>
        <v>9.9830437626202695E-4</v>
      </c>
      <c r="E136" s="183">
        <f>E53</f>
        <v>0</v>
      </c>
      <c r="F136" s="182">
        <f>D53</f>
        <v>3.5866120847938276E-5</v>
      </c>
      <c r="G136" s="185">
        <f>H53</f>
        <v>4.4153998514517845E-3</v>
      </c>
    </row>
    <row r="137" spans="1:14" ht="15.5" x14ac:dyDescent="0.3">
      <c r="A137" s="217" t="inlineStr">
        <is>
          <t>Oral metronidazole</t>
        </is>
      </c>
      <c r="B137" s="178">
        <f>C58</f>
        <v>9.0516489236482922E-2</v>
      </c>
      <c r="C137" s="180">
        <f>F58</f>
        <v>4.5589034298963327E-2</v>
      </c>
      <c r="D137" s="180">
        <f>G58</f>
        <v>2.6913743055648531E-2</v>
      </c>
      <c r="E137" s="180">
        <f>E58</f>
        <v>0.1364339292049408</v>
      </c>
      <c r="F137" s="179">
        <f>D58</f>
        <v>4.1865775590368415E-3</v>
      </c>
      <c r="G137" s="184">
        <f>H58</f>
        <v>0.30363977335507242</v>
      </c>
    </row>
    <row r="138" spans="1:14" ht="15.5" x14ac:dyDescent="0.3">
      <c r="A138" s="176" t="inlineStr">
        <is>
          <t>Other antibacterials</t>
        </is>
      </c>
      <c r="B138" s="181">
        <f>C63</f>
        <v>1.2802100746950891</v>
      </c>
      <c r="C138" s="183">
        <f>F63</f>
        <v>0.19683092460708457</v>
      </c>
      <c r="D138" s="183">
        <f>G63</f>
        <v>6.9894597942338627E-2</v>
      </c>
      <c r="E138" s="183">
        <f>E63</f>
        <v>0</v>
      </c>
      <c r="F138" s="182">
        <f>D63</f>
        <v>6.9536184390726063E-2</v>
      </c>
      <c r="G138" s="185">
        <f>H63</f>
        <v>1.6164717816352383</v>
      </c>
    </row>
    <row r="139" spans="1:14" ht="15.5" x14ac:dyDescent="0.3">
      <c r="A139" s="217" t="inlineStr">
        <is>
          <t>Aminoglycosides</t>
        </is>
      </c>
      <c r="B139" s="178">
        <f>C68</f>
        <v>4.3111224012468696E-3</v>
      </c>
      <c r="C139" s="180">
        <f>F68</f>
        <v>7.2690984449891027E-2</v>
      </c>
      <c r="D139" s="180">
        <f>G68</f>
        <v>2.8465911884223982E-2</v>
      </c>
      <c r="E139" s="180">
        <f>E68</f>
        <v>0</v>
      </c>
      <c r="F139" s="179">
        <f>D68</f>
        <v>9.2778457894127087E-6</v>
      </c>
      <c r="G139" s="184">
        <f>H68</f>
        <v>0.10547729658115129</v>
      </c>
    </row>
    <row r="140" spans="1:14" ht="15.5" x14ac:dyDescent="0.3">
      <c r="A140" s="176" t="inlineStr">
        <is>
          <t>Amphenicols</t>
        </is>
      </c>
      <c r="B140" s="181">
        <f>C73</f>
        <v>2.0249395031868289E-5</v>
      </c>
      <c r="C140" s="183">
        <f>F73</f>
        <v>6.186349760959331E-4</v>
      </c>
      <c r="D140" s="183">
        <f>G73</f>
        <v>1.2338776480547153E-4</v>
      </c>
      <c r="E140" s="183">
        <f>E73</f>
        <v>0</v>
      </c>
      <c r="F140" s="182">
        <f>D73</f>
        <v>2.0818266079913883E-6</v>
      </c>
      <c r="G140" s="185">
        <f>H73</f>
        <v>7.6435396254126431E-4</v>
      </c>
    </row>
    <row r="141" spans="1:14" ht="15.5" x14ac:dyDescent="0.3">
      <c r="A141" s="184" t="inlineStr">
        <is>
          <t>Total</t>
        </is>
      </c>
      <c r="B141" s="186">
        <f t="shared" ref="B141:G141" si="6">SUM(B127:B140)</f>
        <v>11.650135517288234</v>
      </c>
      <c r="C141" s="187">
        <f t="shared" si="6"/>
        <v>2.0518760781435033</v>
      </c>
      <c r="D141" s="187">
        <f t="shared" si="6"/>
        <v>1.0083075913279371</v>
      </c>
      <c r="E141" s="187">
        <f t="shared" si="6"/>
        <v>0.74589658880722709</v>
      </c>
      <c r="F141" s="188">
        <f t="shared" si="6"/>
        <v>0.56835206578908215</v>
      </c>
      <c r="G141" s="184">
        <f t="shared" si="6"/>
        <v>16.024567841355982</v>
      </c>
    </row>
    <row r="144" spans="1:14" ht="18" x14ac:dyDescent="0.4">
      <c r="A144" s="535" t="inlineStr">
        <is>
          <t>UKHSA colours</t>
        </is>
      </c>
    </row>
    <row r="145" spans="1:16" x14ac:dyDescent="0.3">
      <c r="A145" s="548" t="inlineStr">
        <is>
          <t>Setting</t>
        </is>
      </c>
      <c r="B145" s="102"/>
      <c r="C145" s="102"/>
      <c r="D145" s="102"/>
      <c r="E145" s="102"/>
      <c r="F145" s="102"/>
      <c r="G145" s="102"/>
      <c r="H145" s="102"/>
      <c r="J145" s="225">
        <v>2020</v>
      </c>
      <c r="L145" s="6"/>
      <c r="N145" s="6"/>
    </row>
    <row r="146" spans="1:16" ht="31" x14ac:dyDescent="0.3">
      <c r="A146" s="550" t="inlineStr">
        <is>
          <t>Antibiotic Group</t>
        </is>
      </c>
      <c r="B146" s="549">
        <v>2016</v>
      </c>
      <c r="C146" s="549">
        <v>2017</v>
      </c>
      <c r="D146" s="549">
        <v>2018</v>
      </c>
      <c r="E146" s="549">
        <v>2019</v>
      </c>
      <c r="F146" s="549">
        <v>2020</v>
      </c>
      <c r="G146" s="550" t="inlineStr">
        <is>
          <t>Trend</t>
        </is>
      </c>
      <c r="H146" s="551" t="inlineStr">
        <is>
          <t>p-value</t>
        </is>
      </c>
      <c r="J146" s="550" t="inlineStr">
        <is>
          <t>Antibiotic Group</t>
        </is>
      </c>
      <c r="K146" s="550" t="inlineStr">
        <is>
          <t>General Practice</t>
        </is>
      </c>
      <c r="L146" s="550" t="inlineStr">
        <is>
          <t>Hospital Inpatient</t>
        </is>
      </c>
      <c r="M146" s="550" t="inlineStr">
        <is>
          <t>Hospital Outpatient</t>
        </is>
      </c>
      <c r="N146" s="550" t="inlineStr">
        <is>
          <t>Dentist</t>
        </is>
      </c>
      <c r="O146" s="558" t="inlineStr">
        <is>
          <t>Other Community</t>
        </is>
      </c>
      <c r="P146" s="550" t="inlineStr">
        <is>
          <t>Total</t>
        </is>
      </c>
    </row>
    <row r="147" spans="1:16" ht="31" x14ac:dyDescent="0.3">
      <c r="A147" s="553" t="inlineStr">
        <is>
          <t>Penicillins (excluding inhibitors)</t>
        </is>
      </c>
      <c r="B147" s="552">
        <v>6.2919268077298209</v>
      </c>
      <c r="C147" s="552">
        <v>6.0906851354682372</v>
      </c>
      <c r="D147" s="552">
        <v>5.8900777874554535</v>
      </c>
      <c r="E147" s="552">
        <v>5.7110409730518628</v>
      </c>
      <c r="F147" s="552">
        <v>4.7396109295179567</v>
      </c>
      <c r="G147" s="553"/>
      <c r="H147" s="622" t="inlineStr">
        <is>
          <r>
            <t>0.030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  <c r="J147" s="553" t="inlineStr">
        <is>
          <t>Penicillins (excluding inhibitors)</t>
        </is>
      </c>
      <c r="K147" s="552">
        <v>3.2543780342312543</v>
      </c>
      <c r="L147" s="552">
        <v>0.47855981642465806</v>
      </c>
      <c r="M147" s="552">
        <v>0.19990641501707307</v>
      </c>
      <c r="N147" s="552">
        <v>0.55976964114233851</v>
      </c>
      <c r="O147" s="552">
        <v>0.24699702270263302</v>
      </c>
      <c r="P147" s="553">
        <v>4.7396109295179567</v>
      </c>
    </row>
    <row r="148" spans="1:16" ht="31" x14ac:dyDescent="0.3">
      <c r="A148" s="556" t="inlineStr">
        <is>
          <t>Penicillins (inhibitor combinations only)</t>
        </is>
      </c>
      <c r="B148" s="555">
        <v>1.1454548833714129</v>
      </c>
      <c r="C148" s="555">
        <v>1.1020627034763257</v>
      </c>
      <c r="D148" s="555">
        <v>1.1177584668758591</v>
      </c>
      <c r="E148" s="555">
        <v>1.1057892698502663</v>
      </c>
      <c r="F148" s="555">
        <v>0.99714712250440685</v>
      </c>
      <c r="G148" s="556"/>
      <c r="H148" s="557">
        <v>0.09</v>
      </c>
      <c r="J148" s="556" t="inlineStr">
        <is>
          <t>Penicillins (inhibitor combinations only)</t>
        </is>
      </c>
      <c r="K148" s="555">
        <v>0.38930524690927815</v>
      </c>
      <c r="L148" s="555">
        <v>0.42464784906859898</v>
      </c>
      <c r="M148" s="555">
        <v>0.14406866549371866</v>
      </c>
      <c r="N148" s="555">
        <v>2.099344739690423E-3</v>
      </c>
      <c r="O148" s="555">
        <v>3.7026016293120634E-2</v>
      </c>
      <c r="P148" s="556">
        <v>0.99714712250440685</v>
      </c>
    </row>
    <row r="149" spans="1:16" ht="31" x14ac:dyDescent="0.3">
      <c r="A149" s="553" t="inlineStr">
        <is>
          <t>First and second-generation cephalosporins</t>
        </is>
      </c>
      <c r="B149" s="552">
        <v>0.26827627081238892</v>
      </c>
      <c r="C149" s="552">
        <v>0.25740316315717021</v>
      </c>
      <c r="D149" s="552">
        <v>0.24331090748221468</v>
      </c>
      <c r="E149" s="552">
        <v>0.23774559341028223</v>
      </c>
      <c r="F149" s="552">
        <v>0.23681663728512575</v>
      </c>
      <c r="G149" s="553"/>
      <c r="H149" s="554" t="inlineStr">
        <is>
          <r>
            <t>0.012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  <c r="J149" s="553" t="inlineStr">
        <is>
          <t>First and second-generations cephalosporins</t>
        </is>
      </c>
      <c r="K149" s="552">
        <v>0.16284340254116936</v>
      </c>
      <c r="L149" s="552">
        <v>4.7749494709578316E-2</v>
      </c>
      <c r="M149" s="552">
        <v>1.6513568010115581E-2</v>
      </c>
      <c r="N149" s="552">
        <v>9.1889649047516286E-4</v>
      </c>
      <c r="O149" s="552">
        <v>8.791275533787335E-3</v>
      </c>
      <c r="P149" s="553">
        <v>0.23681663728512575</v>
      </c>
    </row>
    <row r="150" spans="1:16" ht="31" x14ac:dyDescent="0.3">
      <c r="A150" s="556" t="inlineStr">
        <is>
          <t>Third, fourth and fifth-generation cephalosporins</t>
        </is>
      </c>
      <c r="B150" s="555">
        <v>6.3078034227872365E-2</v>
      </c>
      <c r="C150" s="555">
        <v>7.4172639577397281E-2</v>
      </c>
      <c r="D150" s="555">
        <v>7.8914110639824259E-2</v>
      </c>
      <c r="E150" s="555">
        <v>7.8331381329636005E-2</v>
      </c>
      <c r="F150" s="555">
        <v>6.985280471972094E-2</v>
      </c>
      <c r="G150" s="556"/>
      <c r="H150" s="557">
        <v>0.47399999999999998</v>
      </c>
      <c r="J150" s="556" t="inlineStr">
        <is>
          <t>Third, fourth and fifth-generations cephalosporins</t>
        </is>
      </c>
      <c r="K150" s="555">
        <v>7.0307036566452652E-4</v>
      </c>
      <c r="L150" s="555">
        <v>5.8769326577992373E-2</v>
      </c>
      <c r="M150" s="555">
        <v>1.0347286156434835E-2</v>
      </c>
      <c r="N150" s="555">
        <v>0</v>
      </c>
      <c r="O150" s="555">
        <v>3.3121619629206123E-5</v>
      </c>
      <c r="P150" s="556">
        <v>6.985280471972094E-2</v>
      </c>
    </row>
    <row r="151" spans="1:16" ht="18.5" x14ac:dyDescent="0.3">
      <c r="A151" s="553" t="inlineStr">
        <is>
          <t>Carbapenems</t>
        </is>
      </c>
      <c r="B151" s="552">
        <v>5.6294288470521536E-2</v>
      </c>
      <c r="C151" s="552">
        <v>5.6148277867632324E-2</v>
      </c>
      <c r="D151" s="552">
        <v>5.2084967665066095E-2</v>
      </c>
      <c r="E151" s="552">
        <v>5.1598216311361966E-2</v>
      </c>
      <c r="F151" s="552">
        <v>4.4968659264337241E-2</v>
      </c>
      <c r="G151" s="553"/>
      <c r="H151" s="554" t="inlineStr">
        <is>
          <r>
            <t>0.021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  <c r="J151" s="553" t="inlineStr">
        <is>
          <t>Carbapenems</t>
        </is>
      </c>
      <c r="K151" s="552">
        <v>1.3513314022794987E-4</v>
      </c>
      <c r="L151" s="552">
        <v>3.9282166029760646E-2</v>
      </c>
      <c r="M151" s="552">
        <v>5.5316392251834046E-3</v>
      </c>
      <c r="N151" s="552">
        <v>0</v>
      </c>
      <c r="O151" s="552">
        <v>1.9720869165240629E-5</v>
      </c>
      <c r="P151" s="553">
        <v>4.4968659264337241E-2</v>
      </c>
    </row>
    <row r="152" spans="1:16" ht="15.5" x14ac:dyDescent="0.3">
      <c r="A152" s="556" t="inlineStr">
        <is>
          <t>Tetracyclines</t>
        </is>
      </c>
      <c r="B152" s="555">
        <v>4.7538993543318329</v>
      </c>
      <c r="C152" s="555">
        <v>4.7025412660925268</v>
      </c>
      <c r="D152" s="555">
        <v>4.6175303599938902</v>
      </c>
      <c r="E152" s="555">
        <v>4.7520661657868821</v>
      </c>
      <c r="F152" s="555">
        <v>4.3501957281200241</v>
      </c>
      <c r="G152" s="556"/>
      <c r="H152" s="557">
        <v>0.17899999999999999</v>
      </c>
      <c r="J152" s="556" t="inlineStr">
        <is>
          <t>Tetracyclines</t>
        </is>
      </c>
      <c r="K152" s="555">
        <v>3.814725336374325</v>
      </c>
      <c r="L152" s="555">
        <v>0.25777503298756166</v>
      </c>
      <c r="M152" s="555">
        <v>0.19201706680756558</v>
      </c>
      <c r="N152" s="555">
        <v>2.3295784485526383E-3</v>
      </c>
      <c r="O152" s="555">
        <v>8.3348713502019223E-2</v>
      </c>
      <c r="P152" s="556">
        <v>4.3501957281200241</v>
      </c>
    </row>
    <row r="153" spans="1:16" ht="31" x14ac:dyDescent="0.3">
      <c r="A153" s="553" t="inlineStr">
        <is>
          <t>Macrolides, lincosamides and streptogramins</t>
        </is>
      </c>
      <c r="B153" s="552">
        <v>3.2039471832536432</v>
      </c>
      <c r="C153" s="552">
        <v>3.0826861888651096</v>
      </c>
      <c r="D153" s="552">
        <v>2.8724931237321667</v>
      </c>
      <c r="E153" s="552">
        <v>2.7300873785160351</v>
      </c>
      <c r="F153" s="552">
        <v>2.3476119978693113</v>
      </c>
      <c r="G153" s="553"/>
      <c r="H153" s="554" t="inlineStr">
        <is>
          <r>
            <t>0.004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  <c r="J153" s="553" t="inlineStr">
        <is>
          <t>Macrolides, lincosamides and streptogramins</t>
        </is>
      </c>
      <c r="K153" s="552">
        <v>1.855608212708201</v>
      </c>
      <c r="L153" s="552">
        <v>0.23049422336371328</v>
      </c>
      <c r="M153" s="552">
        <v>0.13063130925477484</v>
      </c>
      <c r="N153" s="552">
        <v>4.4345198781229556E-2</v>
      </c>
      <c r="O153" s="552">
        <v>8.6533053761392864E-2</v>
      </c>
      <c r="P153" s="553">
        <v>2.3476119978693113</v>
      </c>
    </row>
    <row r="154" spans="1:16" ht="31" x14ac:dyDescent="0.3">
      <c r="A154" s="556" t="inlineStr">
        <is>
          <t>Sulfonamides and trimethoprim</t>
        </is>
      </c>
      <c r="B154" s="555">
        <v>1.2668911606264539</v>
      </c>
      <c r="C154" s="555">
        <v>1.0558718967338958</v>
      </c>
      <c r="D154" s="555">
        <v>0.85062388123895971</v>
      </c>
      <c r="E154" s="555">
        <v>0.77690074700450462</v>
      </c>
      <c r="F154" s="555">
        <v>0.74855505795215838</v>
      </c>
      <c r="G154" s="556"/>
      <c r="H154" s="557" t="inlineStr">
        <is>
          <r>
            <t>0.013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  <c r="J154" s="556" t="inlineStr">
        <is>
          <t>Sulfonamides and trimethoprim</t>
        </is>
      </c>
      <c r="K154" s="555">
        <v>0.54750297438756768</v>
      </c>
      <c r="L154" s="555">
        <v>8.52038138283292E-2</v>
      </c>
      <c r="M154" s="555">
        <v>9.6018240822943746E-2</v>
      </c>
      <c r="N154" s="555">
        <v>0</v>
      </c>
      <c r="O154" s="555">
        <v>1.9830028913317754E-2</v>
      </c>
      <c r="P154" s="556">
        <v>0.74855505795215838</v>
      </c>
    </row>
    <row r="155" spans="1:16" ht="15.5" x14ac:dyDescent="0.3">
      <c r="A155" s="553" t="inlineStr">
        <is>
          <t>Quinolone antibacterials</t>
        </is>
      </c>
      <c r="B155" s="552">
        <v>0.52213005073567997</v>
      </c>
      <c r="C155" s="552">
        <v>0.53110171296278053</v>
      </c>
      <c r="D155" s="552">
        <v>0.55798919637568833</v>
      </c>
      <c r="E155" s="552">
        <v>0.50868222803673646</v>
      </c>
      <c r="F155" s="552">
        <v>0.45904029873748453</v>
      </c>
      <c r="G155" s="553"/>
      <c r="H155" s="554">
        <v>0.24099999999999999</v>
      </c>
      <c r="J155" s="553" t="inlineStr">
        <is>
          <t>Quinolone antibacterials</t>
        </is>
      </c>
      <c r="K155" s="552">
        <v>0.24888947343892776</v>
      </c>
      <c r="L155" s="552">
        <v>0.11127024493069948</v>
      </c>
      <c r="M155" s="552">
        <v>8.6877455516848667E-2</v>
      </c>
      <c r="N155" s="552">
        <v>0</v>
      </c>
      <c r="O155" s="552">
        <v>1.2003124851008629E-2</v>
      </c>
      <c r="P155" s="553">
        <v>0.45904029873748453</v>
      </c>
    </row>
    <row r="156" spans="1:16" ht="31" x14ac:dyDescent="0.3">
      <c r="A156" s="556" t="inlineStr">
        <is>
          <r>
            <t>Anti-</t>
          </r>
          <r>
            <rPr>
              <i/>
              <sz val="12"/>
              <color theme="1"/>
              <rFont val="Arial"/>
              <family val="2"/>
            </rPr>
            <t>Clostridioides difficile</t>
          </r>
          <r>
            <rPr>
              <sz val="12"/>
              <color theme="1"/>
              <rFont val="Arial"/>
              <family val="2"/>
            </rPr>
            <t xml:space="preserve"> agents^</t>
          </r>
        </is>
      </c>
      <c r="B156" s="555">
        <v>3.7530642695484673E-3</v>
      </c>
      <c r="C156" s="555">
        <v>3.857417291756704E-3</v>
      </c>
      <c r="D156" s="555">
        <v>4.0405361059354661E-3</v>
      </c>
      <c r="E156" s="555">
        <v>4.2839477141467519E-3</v>
      </c>
      <c r="F156" s="555">
        <v>4.4153998514517845E-3</v>
      </c>
      <c r="G156" s="556"/>
      <c r="H156" s="557" t="inlineStr">
        <is>
          <r>
            <t>0.001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  <c r="J156" s="556" t="inlineStr">
        <is>
          <t>Anti-Clostridioides difficile agents</t>
        </is>
      </c>
      <c r="K156" s="555">
        <v>9.8669746376534029E-4</v>
      </c>
      <c r="L156" s="555">
        <v>2.394531890576479E-3</v>
      </c>
      <c r="M156" s="555">
        <v>9.9830437626202695E-4</v>
      </c>
      <c r="N156" s="555">
        <v>0</v>
      </c>
      <c r="O156" s="555">
        <v>3.5866120847938276E-5</v>
      </c>
      <c r="P156" s="556">
        <v>4.4153998514517845E-3</v>
      </c>
    </row>
    <row r="157" spans="1:16" ht="18.5" x14ac:dyDescent="0.3">
      <c r="A157" s="553" t="inlineStr">
        <is>
          <t>Oral metronidazole</t>
        </is>
      </c>
      <c r="B157" s="552">
        <v>0.33650508799157497</v>
      </c>
      <c r="C157" s="552">
        <v>0.32259274302625995</v>
      </c>
      <c r="D157" s="552">
        <v>0.30641941049589927</v>
      </c>
      <c r="E157" s="552">
        <v>0.29842686170998611</v>
      </c>
      <c r="F157" s="552">
        <v>0.30363977335507242</v>
      </c>
      <c r="G157" s="553"/>
      <c r="H157" s="554" t="inlineStr">
        <is>
          <r>
            <t>0.035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  <c r="J157" s="553" t="inlineStr">
        <is>
          <t>Oral metronidazole</t>
        </is>
      </c>
      <c r="K157" s="552">
        <v>9.0516489236482922E-2</v>
      </c>
      <c r="L157" s="552">
        <v>4.5589034298963327E-2</v>
      </c>
      <c r="M157" s="552">
        <v>2.6913743055648531E-2</v>
      </c>
      <c r="N157" s="552">
        <v>0.1364339292049408</v>
      </c>
      <c r="O157" s="552">
        <v>4.1865775590368415E-3</v>
      </c>
      <c r="P157" s="553">
        <v>0.30363977335507242</v>
      </c>
    </row>
    <row r="158" spans="1:16" ht="18.5" x14ac:dyDescent="0.3">
      <c r="A158" s="556" t="inlineStr">
        <is>
          <t>Other antibacterials*</t>
        </is>
      </c>
      <c r="B158" s="555">
        <v>1.2273898399676133</v>
      </c>
      <c r="C158" s="555">
        <v>1.3978262425542376</v>
      </c>
      <c r="D158" s="555">
        <v>1.5495763780969056</v>
      </c>
      <c r="E158" s="555">
        <v>1.6030472920840866</v>
      </c>
      <c r="F158" s="555">
        <v>1.6164717816352383</v>
      </c>
      <c r="G158" s="556"/>
      <c r="H158" s="557" t="inlineStr">
        <is>
          <r>
            <t>0.017</t>
          </r>
          <r>
            <rPr>
              <vertAlign val="superscript"/>
              <sz val="12"/>
              <color theme="1"/>
              <rFont val="Arial"/>
              <family val="2"/>
            </rPr>
            <t>+</t>
          </r>
        </is>
      </c>
      <c r="J158" s="556" t="inlineStr">
        <is>
          <t>Other antibacterials</t>
        </is>
      </c>
      <c r="K158" s="555">
        <v>1.2802100746950891</v>
      </c>
      <c r="L158" s="555">
        <v>0.19683092460708457</v>
      </c>
      <c r="M158" s="555">
        <v>6.9894597942338627E-2</v>
      </c>
      <c r="N158" s="555">
        <v>0</v>
      </c>
      <c r="O158" s="555">
        <v>6.9536184390726063E-2</v>
      </c>
      <c r="P158" s="556">
        <v>1.6164717816352383</v>
      </c>
    </row>
    <row r="159" spans="1:16" ht="15.5" x14ac:dyDescent="0.3">
      <c r="J159" s="553" t="inlineStr">
        <is>
          <t>Aminoglycosides</t>
        </is>
      </c>
      <c r="K159" s="552">
        <v>4.3111224012468696E-3</v>
      </c>
      <c r="L159" s="552">
        <v>7.2690984449891027E-2</v>
      </c>
      <c r="M159" s="552">
        <v>2.8465911884223982E-2</v>
      </c>
      <c r="N159" s="552">
        <v>0</v>
      </c>
      <c r="O159" s="552">
        <v>9.2778457894127087E-6</v>
      </c>
      <c r="P159" s="553">
        <v>0.10547729658115129</v>
      </c>
    </row>
    <row r="160" spans="1:16" ht="15.5" x14ac:dyDescent="0.3">
      <c r="J160" s="556" t="inlineStr">
        <is>
          <t>Amphenicols</t>
        </is>
      </c>
      <c r="K160" s="555">
        <v>2.0249395031868289E-5</v>
      </c>
      <c r="L160" s="555">
        <v>6.186349760959331E-4</v>
      </c>
      <c r="M160" s="555">
        <v>1.2338776480547153E-4</v>
      </c>
      <c r="N160" s="555">
        <v>0</v>
      </c>
      <c r="O160" s="555">
        <v>2.0818266079913883E-6</v>
      </c>
      <c r="P160" s="556">
        <v>7.6435396254126431E-4</v>
      </c>
    </row>
    <row r="161" spans="10:16" ht="15.5" x14ac:dyDescent="0.3">
      <c r="J161" s="553" t="inlineStr">
        <is>
          <t>Total</t>
        </is>
      </c>
      <c r="K161" s="552">
        <v>11.650135517288234</v>
      </c>
      <c r="L161" s="552">
        <v>2.0518760781435033</v>
      </c>
      <c r="M161" s="552">
        <v>1.0083075913279371</v>
      </c>
      <c r="N161" s="552">
        <v>0.74589658880722709</v>
      </c>
      <c r="O161" s="552">
        <v>0.56835206578908215</v>
      </c>
      <c r="P161" s="553">
        <v>16.024567841355982</v>
      </c>
    </row>
  </sheetData>
  <mergeCells count="18">
    <mergeCell ref="A64:A68"/>
    <mergeCell ref="A69:A73"/>
    <mergeCell ref="K4:K13"/>
    <mergeCell ref="K14:K23"/>
    <mergeCell ref="A49:A53"/>
    <mergeCell ref="A54:A58"/>
    <mergeCell ref="A59:A63"/>
    <mergeCell ref="M4:M13"/>
    <mergeCell ref="M14:M23"/>
    <mergeCell ref="A34:A38"/>
    <mergeCell ref="A39:A43"/>
    <mergeCell ref="A44:A48"/>
    <mergeCell ref="A4:A8"/>
    <mergeCell ref="A9:A13"/>
    <mergeCell ref="A14:A18"/>
    <mergeCell ref="A19:A23"/>
    <mergeCell ref="A24:A28"/>
    <mergeCell ref="A29:A33"/>
  </mergeCells>
  <pageMargins left="0.7" right="0.7" top="0.75" bottom="0.75" header="0.3" footer="0.3"/>
  <pageSetup paperSize="9" orientation="portrait" r:id="rId1"/>
  <drawing r:id="rId2"/>
  <extLst>
    <ext xmlns:x14="http://schemas.microsoft.com/office/spreadsheetml/2009/9/main" uri="{05C60535-1F16-4fd2-B633-F4F36F0B64E0}">
      <x14:sparklineGroups xmlns:xm="http://schemas.microsoft.com/office/excel/2006/main">
        <x14:sparklineGroup manualMax="0" manualMin="0" lineWeight="1.5" displayEmptyCellsAs="gap" minAxisType="custom" maxAxisType="group" xr2:uid="{2181AD82-1E31-40E4-B3F5-384158733509}">
          <x14:colorSeries theme="1"/>
          <x14:colorNegative theme="5"/>
          <x14:colorAxis rgb="FF000000"/>
          <x14:colorMarkers theme="4" tint="-0.499984740745262"/>
          <x14:colorFirst theme="4" tint="0.39997558519241921"/>
          <x14:colorLast theme="4" tint="0.39997558519241921"/>
          <x14:colorHigh theme="4"/>
          <x14:colorLow theme="4"/>
          <x14:sparklines>
            <x14:sparkline>
              <xm:f>'A.2 Group_setting'!B147:F147</xm:f>
              <xm:sqref>G147</xm:sqref>
            </x14:sparkline>
            <x14:sparkline>
              <xm:f>'A.2 Group_setting'!B148:F148</xm:f>
              <xm:sqref>G148</xm:sqref>
            </x14:sparkline>
            <x14:sparkline>
              <xm:f>'A.2 Group_setting'!B149:F149</xm:f>
              <xm:sqref>G149</xm:sqref>
            </x14:sparkline>
            <x14:sparkline>
              <xm:f>'A.2 Group_setting'!B150:F150</xm:f>
              <xm:sqref>G150</xm:sqref>
            </x14:sparkline>
            <x14:sparkline>
              <xm:f>'A.2 Group_setting'!B151:F151</xm:f>
              <xm:sqref>G151</xm:sqref>
            </x14:sparkline>
            <x14:sparkline>
              <xm:f>'A.2 Group_setting'!B152:F152</xm:f>
              <xm:sqref>G152</xm:sqref>
            </x14:sparkline>
            <x14:sparkline>
              <xm:f>'A.2 Group_setting'!B153:F153</xm:f>
              <xm:sqref>G153</xm:sqref>
            </x14:sparkline>
            <x14:sparkline>
              <xm:f>'A.2 Group_setting'!B154:F154</xm:f>
              <xm:sqref>G154</xm:sqref>
            </x14:sparkline>
            <x14:sparkline>
              <xm:f>'A.2 Group_setting'!B155:F155</xm:f>
              <xm:sqref>G155</xm:sqref>
            </x14:sparkline>
            <x14:sparkline>
              <xm:f>'A.2 Group_setting'!B156:F156</xm:f>
              <xm:sqref>G156</xm:sqref>
            </x14:sparkline>
            <x14:sparkline>
              <xm:f>'A.2 Group_setting'!B157:F157</xm:f>
              <xm:sqref>G157</xm:sqref>
            </x14:sparkline>
            <x14:sparkline>
              <xm:f>'A.2 Group_setting'!B158:F158</xm:f>
              <xm:sqref>G158</xm:sqref>
            </x14:sparkline>
          </x14:sparklines>
        </x14:sparklineGroup>
        <x14:sparklineGroup manualMax="0" manualMin="0" lineWeight="1.5" displayEmptyCellsAs="gap" minAxisType="custom" maxAxisType="group" xr2:uid="{00000000-0003-0000-0300-000000000000}">
          <x14:colorSeries theme="1"/>
          <x14:colorNegative theme="5"/>
          <x14:colorAxis rgb="FF000000"/>
          <x14:colorMarkers theme="4" tint="-0.499984740745262"/>
          <x14:colorFirst theme="4" tint="0.39997558519241921"/>
          <x14:colorLast theme="4" tint="0.39997558519241921"/>
          <x14:colorHigh theme="4"/>
          <x14:colorLow theme="4"/>
          <x14:sparklines>
            <x14:sparkline>
              <xm:f>'A.2 Group_setting'!B111:F111</xm:f>
              <xm:sqref>G111</xm:sqref>
            </x14:sparkline>
            <x14:sparkline>
              <xm:f>'A.2 Group_setting'!B112:F112</xm:f>
              <xm:sqref>G112</xm:sqref>
            </x14:sparkline>
            <x14:sparkline>
              <xm:f>'A.2 Group_setting'!B113:F113</xm:f>
              <xm:sqref>G113</xm:sqref>
            </x14:sparkline>
            <x14:sparkline>
              <xm:f>'A.2 Group_setting'!B114:F114</xm:f>
              <xm:sqref>G114</xm:sqref>
            </x14:sparkline>
            <x14:sparkline>
              <xm:f>'A.2 Group_setting'!B115:F115</xm:f>
              <xm:sqref>G115</xm:sqref>
            </x14:sparkline>
            <x14:sparkline>
              <xm:f>'A.2 Group_setting'!B116:F116</xm:f>
              <xm:sqref>G116</xm:sqref>
            </x14:sparkline>
            <x14:sparkline>
              <xm:f>'A.2 Group_setting'!B117:F117</xm:f>
              <xm:sqref>G117</xm:sqref>
            </x14:sparkline>
            <x14:sparkline>
              <xm:f>'A.2 Group_setting'!B118:F118</xm:f>
              <xm:sqref>G118</xm:sqref>
            </x14:sparkline>
            <x14:sparkline>
              <xm:f>'A.2 Group_setting'!B119:F119</xm:f>
              <xm:sqref>G119</xm:sqref>
            </x14:sparkline>
            <x14:sparkline>
              <xm:f>'A.2 Group_setting'!B120:F120</xm:f>
              <xm:sqref>G120</xm:sqref>
            </x14:sparkline>
            <x14:sparkline>
              <xm:f>'A.2 Group_setting'!B121:F121</xm:f>
              <xm:sqref>G121</xm:sqref>
            </x14:sparkline>
            <x14:sparkline>
              <xm:f>'A.2 Group_setting'!B122:F122</xm:f>
              <xm:sqref>G122</xm:sqref>
            </x14:sparkline>
          </x14:sparklines>
        </x14:sparklineGroup>
      </x14:sparklineGroups>
    </ext>
  </extLst>
</worksheet>
</file>

<file path=xl/worksheets/sheet30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1E00-000000000000}">
  <sheetPr codeName="Sheet31">
    <tabColor theme="4" tint="0.59999389629810485"/>
  </sheetPr>
  <dimension ref="A1:L14"/>
  <sheetViews>
    <sheetView workbookViewId="0">
      <selection activeCell="X19" sqref="X19"/>
    </sheetView>
  </sheetViews>
  <sheetFormatPr defaultColWidth="8.7265625" defaultRowHeight="14" x14ac:dyDescent="0.3"/>
  <cols>
    <col min="1" max="1" width="12" style="6" customWidth="1"/>
    <col min="2" max="2" width="16" style="6" bestFit="1" customWidth="1"/>
    <col min="3" max="7" width="8.7265625" style="6"/>
    <col min="8" max="8" width="10.54296875" style="6" customWidth="1"/>
    <col min="9" max="9" width="10.1796875" style="6" customWidth="1"/>
    <col min="10" max="16384" width="8.7265625" style="6"/>
  </cols>
  <sheetData>
    <row r="1" spans="1:12" ht="15.5" x14ac:dyDescent="0.3">
      <c r="A1" s="3" t="inlineStr">
        <is>
          <t>C9: Carbapenems consumption in all Trusts, expressed as DDD per 1000 admissions, England, 2016-2020</t>
        </is>
      </c>
    </row>
    <row r="4" spans="1:12" x14ac:dyDescent="0.3">
      <c r="A4" s="9"/>
      <c r="B4" s="229"/>
      <c r="C4" s="579" t="inlineStr">
        <is>
          <t xml:space="preserve"> DDD per 1000 admissions</t>
        </is>
      </c>
      <c r="D4" s="579"/>
      <c r="E4" s="579"/>
      <c r="F4" s="579"/>
      <c r="G4" s="579"/>
    </row>
    <row r="5" spans="1:12" ht="42" x14ac:dyDescent="0.3">
      <c r="A5" s="257" t="inlineStr">
        <is>
          <t>ATC Code</t>
        </is>
      </c>
      <c r="B5" s="46" t="inlineStr">
        <is>
          <t>ATC Name</t>
        </is>
      </c>
      <c r="C5" s="44">
        <f>'C.2 Trust_type'!B5</f>
        <v>2016</v>
      </c>
      <c r="D5" s="44">
        <f>'C.2 Trust_type'!C5</f>
        <v>2017</v>
      </c>
      <c r="E5" s="44">
        <f>'C.2 Trust_type'!D5</f>
        <v>2018</v>
      </c>
      <c r="F5" s="44">
        <f>'C.2 Trust_type'!E5</f>
        <v>2019</v>
      </c>
      <c r="G5" s="44">
        <f>'C.2 Trust_type'!F5</f>
        <v>2020</v>
      </c>
      <c r="I5" s="255" t="inlineStr">
        <is>
          <t>% change (5 Years)</t>
        </is>
      </c>
      <c r="J5" s="255" t="inlineStr">
        <is>
          <t>% change (1 Year)</t>
        </is>
      </c>
    </row>
    <row r="6" spans="1:12" x14ac:dyDescent="0.3">
      <c r="A6" s="6" t="inlineStr">
        <is>
          <t>J01DH02</t>
        </is>
      </c>
      <c r="B6" s="39" t="inlineStr">
        <is>
          <t>Meropenem</t>
        </is>
      </c>
      <c r="C6" s="40">
        <f>'[1]C.9 Carbs'!B2</f>
        <v>60.702962159359231</v>
      </c>
      <c r="D6" s="40">
        <f>'[1]C.9 Carbs'!C2</f>
        <v>60.914180951222079</v>
      </c>
      <c r="E6" s="40">
        <f>'[1]C.9 Carbs'!D2</f>
        <v>54.816024641182594</v>
      </c>
      <c r="F6" s="40">
        <f>'[1]C.9 Carbs'!E2</f>
        <v>53.08993814742098</v>
      </c>
      <c r="G6" s="40">
        <f>'[1]C.9 Carbs'!F2</f>
        <v>60.917678043959313</v>
      </c>
      <c r="H6" s="92">
        <f>G6-F6</f>
        <v>7.8277398965383327</v>
      </c>
      <c r="I6" s="33">
        <f>(G6-C6)/C6</f>
        <v>3.5371566223803626E-3</v>
      </c>
      <c r="J6" s="33">
        <f>(G6-F6)/F6</f>
        <v>0.147443002755101</v>
      </c>
      <c r="K6" s="33"/>
    </row>
    <row r="7" spans="1:12" x14ac:dyDescent="0.3">
      <c r="A7" s="6" t="inlineStr">
        <is>
          <t>J01DH03</t>
        </is>
      </c>
      <c r="B7" s="30" t="inlineStr">
        <is>
          <t>Ertapenem</t>
        </is>
      </c>
      <c r="C7" s="40">
        <f>'[1]C.9 Carbs'!B3</f>
        <v>10.977269475071807</v>
      </c>
      <c r="D7" s="40">
        <f>'[1]C.9 Carbs'!C3</f>
        <v>10.417225200522807</v>
      </c>
      <c r="E7" s="40">
        <f>'[1]C.9 Carbs'!D3</f>
        <v>10.583133682477637</v>
      </c>
      <c r="F7" s="40">
        <f>'[1]C.9 Carbs'!E3</f>
        <v>10.203170736684115</v>
      </c>
      <c r="G7" s="40">
        <f>'[1]C.9 Carbs'!F3</f>
        <v>10.285733547498239</v>
      </c>
      <c r="I7" s="33">
        <f>(G7-C7)/C7</f>
        <v>-6.2997080389068663E-2</v>
      </c>
    </row>
    <row r="8" spans="1:12" x14ac:dyDescent="0.3">
      <c r="A8" s="6" t="inlineStr">
        <is>
          <t>J01DH51</t>
        </is>
      </c>
      <c r="B8" s="30" t="inlineStr">
        <is>
          <t>Imipenem/cilastin</t>
        </is>
      </c>
      <c r="C8" s="40">
        <f>'[1]C.9 Carbs'!B5</f>
        <v>0.48471585051811417</v>
      </c>
      <c r="D8" s="40">
        <f>'[1]C.9 Carbs'!C5</f>
        <v>0.4850628761050757</v>
      </c>
      <c r="E8" s="40">
        <f>'[1]C.9 Carbs'!D5</f>
        <v>0.45474238657698152</v>
      </c>
      <c r="F8" s="40">
        <f>'[1]C.9 Carbs'!E5</f>
        <v>0.39819481341055507</v>
      </c>
      <c r="G8" s="40">
        <f>'[1]C.9 Carbs'!F5</f>
        <v>0.34080114818789298</v>
      </c>
      <c r="I8" s="33">
        <f>(G8-C8)/C8</f>
        <v>-0.29690529446559327</v>
      </c>
    </row>
    <row r="9" spans="1:12" x14ac:dyDescent="0.3">
      <c r="B9" s="30"/>
      <c r="C9" s="40"/>
      <c r="D9" s="40"/>
      <c r="E9" s="40"/>
      <c r="F9" s="40"/>
      <c r="G9" s="40"/>
      <c r="I9" s="33"/>
    </row>
    <row r="10" spans="1:12" x14ac:dyDescent="0.3">
      <c r="A10" s="6" t="inlineStr">
        <is>
          <t>J01DH04</t>
        </is>
      </c>
      <c r="C10" s="40">
        <f>'[1]C.9 Carbs'!B4</f>
        <v>0</v>
      </c>
      <c r="D10" s="40">
        <f>'[1]C.9 Carbs'!C4</f>
        <v>0</v>
      </c>
      <c r="E10" s="40">
        <f>'[1]C.9 Carbs'!D4</f>
        <v>0</v>
      </c>
      <c r="F10" s="40">
        <f>'[1]C.9 Carbs'!E4</f>
        <v>0</v>
      </c>
      <c r="G10" s="40">
        <f>'[1]C.9 Carbs'!F4</f>
        <v>0</v>
      </c>
      <c r="I10" s="33"/>
    </row>
    <row r="11" spans="1:12" x14ac:dyDescent="0.3">
      <c r="B11" s="317" t="inlineStr">
        <is>
          <t>Carbapenems</t>
        </is>
      </c>
      <c r="C11" s="249">
        <f>SUM(C6:C8,C10)</f>
        <v>72.164947484949153</v>
      </c>
      <c r="D11" s="249">
        <f>SUM(D6:D8,D10)</f>
        <v>71.816469027849962</v>
      </c>
      <c r="E11" s="249">
        <f>SUM(E6:E8,E10)</f>
        <v>65.853900710237212</v>
      </c>
      <c r="F11" s="249">
        <f>SUM(F6:F8,F10)</f>
        <v>63.69130369751565</v>
      </c>
      <c r="G11" s="249">
        <f>SUM(G6:G8,G10)</f>
        <v>71.544212739645445</v>
      </c>
      <c r="I11" s="33">
        <f>(G11-C11)/C11</f>
        <v>-8.6016101575237588E-3</v>
      </c>
      <c r="J11" s="467">
        <f>(G11-F11)/F11</f>
        <v>0.12329640918366233</v>
      </c>
    </row>
    <row r="12" spans="1:12" x14ac:dyDescent="0.3">
      <c r="H12" s="33"/>
    </row>
    <row r="13" spans="1:12" x14ac:dyDescent="0.3">
      <c r="A13" s="42" t="inlineStr">
        <is>
          <t>DDD change for Meropenem</t>
        </is>
      </c>
    </row>
    <row r="14" spans="1:12" ht="14.5" x14ac:dyDescent="0.35">
      <c r="L14" s="545" t="inlineStr">
        <is>
          <t>UKHSA colours</t>
        </is>
      </c>
    </row>
  </sheetData>
  <mergeCells count="1">
    <mergeCell ref="C4:G4"/>
  </mergeCells>
  <pageMargins left="0.7" right="0.7" top="0.75" bottom="0.75" header="0.3" footer="0.3"/>
  <pageSetup paperSize="9" orientation="portrait" r:id="rId1"/>
  <drawing r:id="rId2"/>
</worksheet>
</file>

<file path=xl/worksheets/sheet31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1F00-000000000000}">
  <sheetPr codeName="Sheet32">
    <tabColor theme="4" tint="0.59999389629810485"/>
  </sheetPr>
  <dimension ref="A1:K56"/>
  <sheetViews>
    <sheetView topLeftCell="A7" workbookViewId="0">
      <selection activeCell="T13" sqref="T13"/>
    </sheetView>
  </sheetViews>
  <sheetFormatPr defaultColWidth="8.7265625" defaultRowHeight="14" x14ac:dyDescent="0.3"/>
  <cols>
    <col min="1" max="1" width="25.7265625" style="6" customWidth="1"/>
    <col min="2" max="7" width="8.7265625" style="6"/>
    <col min="8" max="8" width="10.81640625" style="6" customWidth="1"/>
    <col min="9" max="10" width="8.7265625" style="6"/>
    <col min="11" max="11" width="10.7265625" style="6" customWidth="1"/>
    <col min="12" max="16384" width="8.7265625" style="6"/>
  </cols>
  <sheetData>
    <row r="1" spans="1:11" ht="15.5" x14ac:dyDescent="0.35">
      <c r="A1" s="23" t="inlineStr">
        <is>
          <t>C10: Carbapenems consumption by trust type, expressed as DDDs per 1000 admissions, England, 2016-2020</t>
        </is>
      </c>
    </row>
    <row r="3" spans="1:11" x14ac:dyDescent="0.3">
      <c r="A3" s="9"/>
      <c r="B3" s="9"/>
      <c r="C3" s="9"/>
      <c r="D3" s="9"/>
      <c r="E3" s="9"/>
      <c r="F3" s="9"/>
    </row>
    <row r="4" spans="1:11" x14ac:dyDescent="0.3">
      <c r="A4" s="9"/>
      <c r="B4" s="579" t="inlineStr">
        <is>
          <t xml:space="preserve"> DDD per 1000 admissions</t>
        </is>
      </c>
      <c r="C4" s="579"/>
      <c r="D4" s="579"/>
      <c r="E4" s="579"/>
      <c r="F4" s="579"/>
    </row>
    <row r="5" spans="1:11" ht="28" x14ac:dyDescent="0.3">
      <c r="A5" s="32" t="inlineStr">
        <is>
          <t>Trust Type</t>
        </is>
      </c>
      <c r="B5" s="5">
        <f>'C.2 Trust_type'!B5</f>
        <v>2016</v>
      </c>
      <c r="C5" s="5">
        <f>'C.2 Trust_type'!C5</f>
        <v>2017</v>
      </c>
      <c r="D5" s="5">
        <f>'C.2 Trust_type'!D5</f>
        <v>2018</v>
      </c>
      <c r="E5" s="5">
        <f>'C.2 Trust_type'!E5</f>
        <v>2019</v>
      </c>
      <c r="F5" s="5">
        <f>'C.2 Trust_type'!F5</f>
        <v>2020</v>
      </c>
      <c r="H5" s="255" t="inlineStr">
        <is>
          <t>% change (5 Years)</t>
        </is>
      </c>
      <c r="I5" s="255" t="inlineStr">
        <is>
          <t>p-value</t>
        </is>
      </c>
      <c r="J5" s="151"/>
      <c r="K5" s="255" t="inlineStr">
        <is>
          <t>% change (1 Year)</t>
        </is>
      </c>
    </row>
    <row r="6" spans="1:11" x14ac:dyDescent="0.3">
      <c r="A6" s="30" t="inlineStr">
        <is>
          <t>Acute Specialist</t>
        </is>
      </c>
      <c r="B6" s="40">
        <f>'[1]C.10 Carbs_type'!B6</f>
        <v>154.31491991726216</v>
      </c>
      <c r="C6" s="40">
        <f>'[1]C.10 Carbs_type'!C6</f>
        <v>190.42097645252943</v>
      </c>
      <c r="D6" s="40">
        <f>'[1]C.10 Carbs_type'!D6</f>
        <v>191.79200561530888</v>
      </c>
      <c r="E6" s="40">
        <f>'[1]C.10 Carbs_type'!E6</f>
        <v>155.45941848820075</v>
      </c>
      <c r="F6" s="40">
        <f>'[1]C.10 Carbs_type'!F6</f>
        <v>169.94560821098275</v>
      </c>
      <c r="H6" s="33">
        <f t="shared" ref="H6:H11" si="0">(F6-B6)/B6</f>
        <v>0.10129084279148887</v>
      </c>
      <c r="I6" s="6">
        <v>0.95899999999999996</v>
      </c>
      <c r="K6" s="33">
        <f t="shared" ref="K6:K11" si="1">(F6-E6)/E6</f>
        <v>9.3183094750103487E-2</v>
      </c>
    </row>
    <row r="7" spans="1:11" x14ac:dyDescent="0.3">
      <c r="A7" s="30" t="inlineStr">
        <is>
          <t>Acute Teaching</t>
        </is>
      </c>
      <c r="B7" s="40">
        <f>'[1]C.10 Carbs_type'!B7</f>
        <v>82.489276338164927</v>
      </c>
      <c r="C7" s="40">
        <f>'[1]C.10 Carbs_type'!C7</f>
        <v>81.872332153088792</v>
      </c>
      <c r="D7" s="40">
        <f>'[1]C.10 Carbs_type'!D7</f>
        <v>76.714872403659683</v>
      </c>
      <c r="E7" s="40">
        <f>'[1]C.10 Carbs_type'!E7</f>
        <v>75.114711987036571</v>
      </c>
      <c r="F7" s="40">
        <f>'[1]C.10 Carbs_type'!F7</f>
        <v>84.035897849302273</v>
      </c>
      <c r="H7" s="33">
        <f t="shared" si="0"/>
        <v>1.8749364520995047E-2</v>
      </c>
      <c r="I7" s="6">
        <v>0.81100000000000005</v>
      </c>
      <c r="K7" s="33">
        <f t="shared" si="1"/>
        <v>0.1187674907653954</v>
      </c>
    </row>
    <row r="8" spans="1:11" x14ac:dyDescent="0.3">
      <c r="A8" s="30" t="inlineStr">
        <is>
          <t>Acute Small</t>
        </is>
      </c>
      <c r="B8" s="40">
        <f>'[1]C.10 Carbs_type'!B5</f>
        <v>66.190811745123938</v>
      </c>
      <c r="C8" s="40">
        <f>'[1]C.10 Carbs_type'!C5</f>
        <v>60.335774510749616</v>
      </c>
      <c r="D8" s="40">
        <f>'[1]C.10 Carbs_type'!D5</f>
        <v>56.922976370318793</v>
      </c>
      <c r="E8" s="40">
        <f>'[1]C.10 Carbs_type'!E5</f>
        <v>55.863962635499774</v>
      </c>
      <c r="F8" s="40">
        <f>'[1]C.10 Carbs_type'!F5</f>
        <v>67.236466979025863</v>
      </c>
      <c r="H8" s="33">
        <f t="shared" si="0"/>
        <v>1.5797588915034803E-2</v>
      </c>
      <c r="I8" s="6">
        <v>0.90800000000000003</v>
      </c>
      <c r="K8" s="33">
        <f t="shared" si="1"/>
        <v>0.20357496688391424</v>
      </c>
    </row>
    <row r="9" spans="1:11" x14ac:dyDescent="0.3">
      <c r="A9" s="30" t="inlineStr">
        <is>
          <t>Acute Medium</t>
        </is>
      </c>
      <c r="B9" s="40">
        <f>'[1]C.10 Carbs_type'!B3</f>
        <v>61.647624107732554</v>
      </c>
      <c r="C9" s="40">
        <f>'[1]C.10 Carbs_type'!C3</f>
        <v>59.687326659375685</v>
      </c>
      <c r="D9" s="40">
        <f>'[1]C.10 Carbs_type'!D3</f>
        <v>53.794844296411611</v>
      </c>
      <c r="E9" s="40">
        <f>'[1]C.10 Carbs_type'!E3</f>
        <v>51.103871196159162</v>
      </c>
      <c r="F9" s="40">
        <f>'[1]C.10 Carbs_type'!F3</f>
        <v>58.004948258894728</v>
      </c>
      <c r="H9" s="33">
        <f t="shared" si="0"/>
        <v>-5.9088665647066184E-2</v>
      </c>
      <c r="I9" s="6">
        <v>0.30499999999999999</v>
      </c>
      <c r="K9" s="33">
        <f t="shared" si="1"/>
        <v>0.13504020147996604</v>
      </c>
    </row>
    <row r="10" spans="1:11" x14ac:dyDescent="0.3">
      <c r="A10" s="30" t="inlineStr">
        <is>
          <t>Acute Large</t>
        </is>
      </c>
      <c r="B10" s="40">
        <f>'[1]C.10 Carbs_type'!B2</f>
        <v>59.493757150718011</v>
      </c>
      <c r="C10" s="40">
        <f>'[1]C.10 Carbs_type'!C2</f>
        <v>59.635099530903972</v>
      </c>
      <c r="D10" s="40">
        <f>'[1]C.10 Carbs_type'!D2</f>
        <v>49.855779369710945</v>
      </c>
      <c r="E10" s="40">
        <f>'[1]C.10 Carbs_type'!E2</f>
        <v>50.292485191195738</v>
      </c>
      <c r="F10" s="40">
        <f>'[1]C.10 Carbs_type'!F2</f>
        <v>56.499606884011882</v>
      </c>
      <c r="H10" s="33">
        <f t="shared" si="0"/>
        <v>-5.0327133637247404E-2</v>
      </c>
      <c r="I10" s="6">
        <v>0.38600000000000001</v>
      </c>
      <c r="K10" s="33">
        <f t="shared" si="1"/>
        <v>0.12342046071532713</v>
      </c>
    </row>
    <row r="11" spans="1:11" x14ac:dyDescent="0.3">
      <c r="A11" s="30" t="inlineStr">
        <is>
          <t>Acute Multiservice</t>
        </is>
      </c>
      <c r="B11" s="40">
        <f>'[1]C.10 Carbs_type'!B4</f>
        <v>42.456667635589838</v>
      </c>
      <c r="C11" s="40">
        <f>'[1]C.10 Carbs_type'!C4</f>
        <v>38.771540069952607</v>
      </c>
      <c r="D11" s="40">
        <f>'[1]C.10 Carbs_type'!D4</f>
        <v>39.150214604625944</v>
      </c>
      <c r="E11" s="40">
        <f>'[1]C.10 Carbs_type'!E4</f>
        <v>40.077614151872694</v>
      </c>
      <c r="F11" s="40">
        <f>'[1]C.10 Carbs_type'!F4</f>
        <v>46.654480636119843</v>
      </c>
      <c r="H11" s="33">
        <f t="shared" si="0"/>
        <v>9.8872879910413283E-2</v>
      </c>
      <c r="I11" s="6">
        <v>0.42299999999999999</v>
      </c>
      <c r="K11" s="33">
        <f t="shared" si="1"/>
        <v>0.16410324375409041</v>
      </c>
    </row>
    <row r="12" spans="1:11" x14ac:dyDescent="0.3">
      <c r="A12" s="30"/>
      <c r="B12" s="40"/>
      <c r="C12" s="40"/>
      <c r="D12" s="40"/>
      <c r="E12" s="40"/>
      <c r="F12" s="40"/>
      <c r="H12" s="33"/>
      <c r="I12" s="33"/>
    </row>
    <row r="14" spans="1:11" x14ac:dyDescent="0.3">
      <c r="A14" s="6" t="inlineStr">
        <is>
          <t>setting_cat</t>
        </is>
      </c>
      <c r="B14" s="6" t="inlineStr">
        <is>
          <t>year</t>
        </is>
      </c>
    </row>
    <row r="15" spans="1:11" x14ac:dyDescent="0.3">
      <c r="A15" s="605" t="inlineStr">
        <is>
          <t>Acute Small</t>
        </is>
      </c>
      <c r="B15" s="6">
        <f>$B$5</f>
        <v>2016</v>
      </c>
      <c r="C15" s="40">
        <f>B8</f>
        <v>66.190811745123938</v>
      </c>
    </row>
    <row r="16" spans="1:11" x14ac:dyDescent="0.3">
      <c r="A16" s="605"/>
      <c r="B16" s="6">
        <f>$C$5</f>
        <v>2017</v>
      </c>
      <c r="C16" s="40">
        <f>C8</f>
        <v>60.335774510749616</v>
      </c>
    </row>
    <row r="17" spans="1:3" x14ac:dyDescent="0.3">
      <c r="A17" s="605"/>
      <c r="B17" s="6">
        <f>$D$5</f>
        <v>2018</v>
      </c>
      <c r="C17" s="40">
        <f>D8</f>
        <v>56.922976370318793</v>
      </c>
    </row>
    <row r="18" spans="1:3" x14ac:dyDescent="0.3">
      <c r="A18" s="605"/>
      <c r="B18" s="6">
        <f>$E$5</f>
        <v>2019</v>
      </c>
      <c r="C18" s="40">
        <f>E8</f>
        <v>55.863962635499774</v>
      </c>
    </row>
    <row r="19" spans="1:3" x14ac:dyDescent="0.3">
      <c r="A19" s="605"/>
      <c r="B19" s="6">
        <f>$F$5</f>
        <v>2020</v>
      </c>
      <c r="C19" s="40">
        <f>F8</f>
        <v>67.236466979025863</v>
      </c>
    </row>
    <row r="20" spans="1:3" x14ac:dyDescent="0.3">
      <c r="A20" s="605" t="inlineStr">
        <is>
          <t>Acute Medium</t>
        </is>
      </c>
      <c r="B20" s="6">
        <f>$B$5</f>
        <v>2016</v>
      </c>
      <c r="C20" s="40">
        <f>B9</f>
        <v>61.647624107732554</v>
      </c>
    </row>
    <row r="21" spans="1:3" x14ac:dyDescent="0.3">
      <c r="A21" s="605"/>
      <c r="B21" s="6">
        <f>$C$5</f>
        <v>2017</v>
      </c>
      <c r="C21" s="40">
        <f>C9</f>
        <v>59.687326659375685</v>
      </c>
    </row>
    <row r="22" spans="1:3" x14ac:dyDescent="0.3">
      <c r="A22" s="605"/>
      <c r="B22" s="6">
        <f>$D$5</f>
        <v>2018</v>
      </c>
      <c r="C22" s="40">
        <f>D9</f>
        <v>53.794844296411611</v>
      </c>
    </row>
    <row r="23" spans="1:3" x14ac:dyDescent="0.3">
      <c r="A23" s="605"/>
      <c r="B23" s="6">
        <f>$E$5</f>
        <v>2019</v>
      </c>
      <c r="C23" s="40">
        <f>E9</f>
        <v>51.103871196159162</v>
      </c>
    </row>
    <row r="24" spans="1:3" x14ac:dyDescent="0.3">
      <c r="A24" s="605"/>
      <c r="B24" s="6">
        <f>$F$5</f>
        <v>2020</v>
      </c>
      <c r="C24" s="40">
        <f>F9</f>
        <v>58.004948258894728</v>
      </c>
    </row>
    <row r="25" spans="1:3" x14ac:dyDescent="0.3">
      <c r="A25" s="605" t="inlineStr">
        <is>
          <t>Acute Large</t>
        </is>
      </c>
      <c r="B25" s="6">
        <f>$B$5</f>
        <v>2016</v>
      </c>
      <c r="C25" s="40">
        <f>B10</f>
        <v>59.493757150718011</v>
      </c>
    </row>
    <row r="26" spans="1:3" x14ac:dyDescent="0.3">
      <c r="A26" s="605"/>
      <c r="B26" s="6">
        <f>$C$5</f>
        <v>2017</v>
      </c>
      <c r="C26" s="40">
        <f>C10</f>
        <v>59.635099530903972</v>
      </c>
    </row>
    <row r="27" spans="1:3" x14ac:dyDescent="0.3">
      <c r="A27" s="605"/>
      <c r="B27" s="6">
        <f>$D$5</f>
        <v>2018</v>
      </c>
      <c r="C27" s="40">
        <f>D10</f>
        <v>49.855779369710945</v>
      </c>
    </row>
    <row r="28" spans="1:3" x14ac:dyDescent="0.3">
      <c r="A28" s="605"/>
      <c r="B28" s="6">
        <f>$E$5</f>
        <v>2019</v>
      </c>
      <c r="C28" s="40">
        <f>E10</f>
        <v>50.292485191195738</v>
      </c>
    </row>
    <row r="29" spans="1:3" x14ac:dyDescent="0.3">
      <c r="A29" s="605"/>
      <c r="B29" s="6">
        <f>$F$5</f>
        <v>2020</v>
      </c>
      <c r="C29" s="40">
        <f>F10</f>
        <v>56.499606884011882</v>
      </c>
    </row>
    <row r="30" spans="1:3" x14ac:dyDescent="0.3">
      <c r="A30" s="605" t="inlineStr">
        <is>
          <t>Acute Multiservice</t>
        </is>
      </c>
      <c r="B30" s="6">
        <f>$B$5</f>
        <v>2016</v>
      </c>
      <c r="C30" s="40">
        <f>B11</f>
        <v>42.456667635589838</v>
      </c>
    </row>
    <row r="31" spans="1:3" x14ac:dyDescent="0.3">
      <c r="A31" s="605"/>
      <c r="B31" s="6">
        <f>$C$5</f>
        <v>2017</v>
      </c>
      <c r="C31" s="40">
        <f>C11</f>
        <v>38.771540069952607</v>
      </c>
    </row>
    <row r="32" spans="1:3" x14ac:dyDescent="0.3">
      <c r="A32" s="605"/>
      <c r="B32" s="6">
        <f>$D$5</f>
        <v>2018</v>
      </c>
      <c r="C32" s="40">
        <f>D11</f>
        <v>39.150214604625944</v>
      </c>
    </row>
    <row r="33" spans="1:3" x14ac:dyDescent="0.3">
      <c r="A33" s="605"/>
      <c r="B33" s="6">
        <f>$E$5</f>
        <v>2019</v>
      </c>
      <c r="C33" s="40">
        <f>E11</f>
        <v>40.077614151872694</v>
      </c>
    </row>
    <row r="34" spans="1:3" x14ac:dyDescent="0.3">
      <c r="A34" s="605"/>
      <c r="B34" s="6">
        <f>$F$5</f>
        <v>2020</v>
      </c>
      <c r="C34" s="40">
        <f>F11</f>
        <v>46.654480636119843</v>
      </c>
    </row>
    <row r="35" spans="1:3" x14ac:dyDescent="0.3">
      <c r="A35" s="605" t="inlineStr">
        <is>
          <t>Acute Specialist</t>
        </is>
      </c>
      <c r="B35" s="6">
        <f>$B$5</f>
        <v>2016</v>
      </c>
      <c r="C35" s="40">
        <f>B6</f>
        <v>154.31491991726216</v>
      </c>
    </row>
    <row r="36" spans="1:3" x14ac:dyDescent="0.3">
      <c r="A36" s="605"/>
      <c r="B36" s="6">
        <f>$C$5</f>
        <v>2017</v>
      </c>
      <c r="C36" s="40">
        <f>C6</f>
        <v>190.42097645252943</v>
      </c>
    </row>
    <row r="37" spans="1:3" x14ac:dyDescent="0.3">
      <c r="A37" s="605"/>
      <c r="B37" s="6">
        <f>$D$5</f>
        <v>2018</v>
      </c>
      <c r="C37" s="40">
        <f>D6</f>
        <v>191.79200561530888</v>
      </c>
    </row>
    <row r="38" spans="1:3" x14ac:dyDescent="0.3">
      <c r="A38" s="605"/>
      <c r="B38" s="6">
        <f>$E$5</f>
        <v>2019</v>
      </c>
      <c r="C38" s="40">
        <f>E6</f>
        <v>155.45941848820075</v>
      </c>
    </row>
    <row r="39" spans="1:3" x14ac:dyDescent="0.3">
      <c r="A39" s="605"/>
      <c r="B39" s="6">
        <f>$F$5</f>
        <v>2020</v>
      </c>
      <c r="C39" s="40">
        <f>F6</f>
        <v>169.94560821098275</v>
      </c>
    </row>
    <row r="40" spans="1:3" x14ac:dyDescent="0.3">
      <c r="A40" s="605" t="inlineStr">
        <is>
          <t>Acute Teaching</t>
        </is>
      </c>
      <c r="B40" s="6">
        <f>$B$5</f>
        <v>2016</v>
      </c>
      <c r="C40" s="40">
        <f>B7</f>
        <v>82.489276338164927</v>
      </c>
    </row>
    <row r="41" spans="1:3" x14ac:dyDescent="0.3">
      <c r="A41" s="605"/>
      <c r="B41" s="6">
        <f>$C$5</f>
        <v>2017</v>
      </c>
      <c r="C41" s="40">
        <f>C7</f>
        <v>81.872332153088792</v>
      </c>
    </row>
    <row r="42" spans="1:3" x14ac:dyDescent="0.3">
      <c r="A42" s="605"/>
      <c r="B42" s="6">
        <f>$D$5</f>
        <v>2018</v>
      </c>
      <c r="C42" s="40">
        <f>D7</f>
        <v>76.714872403659683</v>
      </c>
    </row>
    <row r="43" spans="1:3" x14ac:dyDescent="0.3">
      <c r="A43" s="605"/>
      <c r="B43" s="6">
        <f>$E$5</f>
        <v>2019</v>
      </c>
      <c r="C43" s="40">
        <f>E7</f>
        <v>75.114711987036571</v>
      </c>
    </row>
    <row r="44" spans="1:3" x14ac:dyDescent="0.3">
      <c r="A44" s="605"/>
      <c r="B44" s="6">
        <f>$F$5</f>
        <v>2020</v>
      </c>
      <c r="C44" s="40">
        <f>F7</f>
        <v>84.035897849302273</v>
      </c>
    </row>
    <row r="45" spans="1:3" x14ac:dyDescent="0.3">
      <c r="A45" s="605" t="inlineStr">
        <is>
          <t>Total</t>
        </is>
      </c>
      <c r="B45" s="238">
        <f>$B$5</f>
        <v>2016</v>
      </c>
      <c r="C45" s="249">
        <f>'C.9 Carbapenems'!C11</f>
        <v>72.164947484949153</v>
      </c>
    </row>
    <row r="46" spans="1:3" x14ac:dyDescent="0.3">
      <c r="A46" s="605"/>
      <c r="B46" s="238">
        <f>$C$5</f>
        <v>2017</v>
      </c>
      <c r="C46" s="249">
        <f>'C.9 Carbapenems'!D11</f>
        <v>71.816469027849962</v>
      </c>
    </row>
    <row r="47" spans="1:3" x14ac:dyDescent="0.3">
      <c r="A47" s="605"/>
      <c r="B47" s="238">
        <f>$D$5</f>
        <v>2018</v>
      </c>
      <c r="C47" s="249">
        <f>'C.9 Carbapenems'!E11</f>
        <v>65.853900710237212</v>
      </c>
    </row>
    <row r="48" spans="1:3" x14ac:dyDescent="0.3">
      <c r="A48" s="605"/>
      <c r="B48" s="238">
        <f>$E$5</f>
        <v>2019</v>
      </c>
      <c r="C48" s="249">
        <f>'C.9 Carbapenems'!F11</f>
        <v>63.69130369751565</v>
      </c>
    </row>
    <row r="49" spans="1:3" x14ac:dyDescent="0.3">
      <c r="A49" s="605"/>
      <c r="B49" s="238">
        <f>$F$5</f>
        <v>2020</v>
      </c>
      <c r="C49" s="249">
        <f>'C.9 Carbapenems'!G11</f>
        <v>71.544212739645445</v>
      </c>
    </row>
    <row r="52" spans="1:3" x14ac:dyDescent="0.3">
      <c r="A52" s="92"/>
    </row>
    <row r="53" spans="1:3" x14ac:dyDescent="0.3">
      <c r="A53" s="92"/>
    </row>
    <row r="54" spans="1:3" x14ac:dyDescent="0.3">
      <c r="A54" s="92"/>
    </row>
    <row r="55" spans="1:3" x14ac:dyDescent="0.3">
      <c r="A55" s="92"/>
    </row>
    <row r="56" spans="1:3" x14ac:dyDescent="0.3">
      <c r="A56" s="92"/>
    </row>
  </sheetData>
  <mergeCells count="8">
    <mergeCell ref="A45:A49"/>
    <mergeCell ref="A35:A39"/>
    <mergeCell ref="A40:A44"/>
    <mergeCell ref="B4:F4"/>
    <mergeCell ref="A15:A19"/>
    <mergeCell ref="A20:A24"/>
    <mergeCell ref="A25:A29"/>
    <mergeCell ref="A30:A34"/>
  </mergeCells>
  <pageMargins left="0.7" right="0.7" top="0.75" bottom="0.75" header="0.3" footer="0.3"/>
  <drawing r:id="rId1"/>
  <extLst>
    <ext xmlns:x14="http://schemas.microsoft.com/office/spreadsheetml/2009/9/main" uri="{78C0D931-6437-407d-A8EE-F0AAD7539E65}">
      <x14:conditionalFormattings>
        <x14:conditionalFormatting xmlns:xm="http://schemas.microsoft.com/office/excel/2006/main">
          <x14:cfRule type="containsText" priority="2" operator="containsText" id="{C0F64665-843E-4DDA-9B84-86DB03D6D25B}">
            <xm:f>NOT(ISERROR(SEARCH("-",K6)))</xm:f>
            <xm:f>"-"</xm:f>
            <x14:dxf>
              <font>
                <color rgb="FF9C0006"/>
              </font>
              <fill>
                <patternFill>
                  <bgColor rgb="FFFFC7CE"/>
                </patternFill>
              </fill>
            </x14:dxf>
          </x14:cfRule>
          <xm:sqref>K6:K11</xm:sqref>
        </x14:conditionalFormatting>
        <x14:conditionalFormatting xmlns:xm="http://schemas.microsoft.com/office/excel/2006/main">
          <x14:cfRule type="containsText" priority="1" operator="containsText" id="{7C8F5D9B-6E5C-4549-A87F-B8E7DAE34476}">
            <xm:f>NOT(ISERROR(SEARCH("-",H6)))</xm:f>
            <xm:f>"-"</xm:f>
            <x14:dxf>
              <font>
                <color rgb="FF9C0006"/>
              </font>
              <fill>
                <patternFill>
                  <bgColor rgb="FFFFC7CE"/>
                </patternFill>
              </fill>
            </x14:dxf>
          </x14:cfRule>
          <xm:sqref>H6:H11</xm:sqref>
        </x14:conditionalFormatting>
      </x14:conditionalFormattings>
    </ext>
  </extLst>
</worksheet>
</file>

<file path=xl/worksheets/sheet32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2000-000000000000}">
  <sheetPr codeName="Sheet33">
    <tabColor theme="4" tint="0.59999389629810485"/>
  </sheetPr>
  <dimension ref="A1:H9"/>
  <sheetViews>
    <sheetView workbookViewId="0">
      <selection activeCell="B9" sqref="B9"/>
    </sheetView>
  </sheetViews>
  <sheetFormatPr defaultColWidth="9.1796875" defaultRowHeight="14" x14ac:dyDescent="0.3"/>
  <cols>
    <col min="1" max="1" width="12.26953125" style="6" customWidth="1"/>
    <col min="2" max="2" width="14.26953125" style="6" customWidth="1"/>
    <col min="3" max="16384" width="9.1796875" style="6"/>
  </cols>
  <sheetData>
    <row r="1" spans="1:8" ht="15.5" x14ac:dyDescent="0.3">
      <c r="A1" s="3" t="inlineStr">
        <is>
          <t>C10.1: Ceftazidime/avibactam consumption in all Trusts, expressed as DDDs per 1000 admissions, England, 2016-2020</t>
        </is>
      </c>
      <c r="B1" s="9"/>
    </row>
    <row r="2" spans="1:8" x14ac:dyDescent="0.3">
      <c r="A2" s="9"/>
      <c r="B2" s="9"/>
    </row>
    <row r="3" spans="1:8" x14ac:dyDescent="0.3">
      <c r="A3" s="9"/>
      <c r="B3" s="9"/>
    </row>
    <row r="4" spans="1:8" ht="28" x14ac:dyDescent="0.3">
      <c r="A4" s="32" t="inlineStr">
        <is>
          <t>Year</t>
        </is>
      </c>
      <c r="B4" s="45" t="inlineStr">
        <is>
          <t>DDD per 1000 admissions</t>
        </is>
      </c>
      <c r="H4" s="6" t="inlineStr">
        <is>
          <t>5 years change</t>
        </is>
      </c>
    </row>
    <row r="5" spans="1:8" ht="14.5" x14ac:dyDescent="0.35">
      <c r="A5" s="145">
        <f>'C.1 Trust_total'!A5</f>
        <v>2016</v>
      </c>
      <c r="B5" s="40">
        <f>'[1]C.10.1 Cefta_Avi'!$B$2</f>
        <v>0</v>
      </c>
      <c r="C5" s="41"/>
      <c r="H5" s="92"/>
    </row>
    <row r="6" spans="1:8" ht="14.5" x14ac:dyDescent="0.35">
      <c r="A6" s="145">
        <f>'C.1 Trust_total'!A6</f>
        <v>2017</v>
      </c>
      <c r="B6" s="40">
        <f>'[1]C.10.1 Cefta_Avi'!$C$2</f>
        <v>9.1622106512659229E-2</v>
      </c>
      <c r="C6" s="41"/>
    </row>
    <row r="7" spans="1:8" ht="14.5" x14ac:dyDescent="0.35">
      <c r="A7" s="145">
        <f>'C.1 Trust_total'!A7</f>
        <v>2018</v>
      </c>
      <c r="B7" s="40">
        <f>'[1]C.10.1 Cefta_Avi'!$D$2</f>
        <v>0.32906248255858372</v>
      </c>
      <c r="C7" s="41"/>
    </row>
    <row r="8" spans="1:8" ht="14.5" x14ac:dyDescent="0.35">
      <c r="A8" s="145">
        <f>'C.1 Trust_total'!A8</f>
        <v>2019</v>
      </c>
      <c r="B8" s="40">
        <f>'[1]C.10.1 Cefta_Avi'!$E$2</f>
        <v>0.54129369684778794</v>
      </c>
      <c r="C8" s="41"/>
    </row>
    <row r="9" spans="1:8" ht="14.5" x14ac:dyDescent="0.35">
      <c r="A9" s="145">
        <f>'C.1 Trust_total'!A9</f>
        <v>2020</v>
      </c>
      <c r="B9" s="40">
        <f>'[1]C.10.1 Cefta_Avi'!$F$2</f>
        <v>0.76375546327653865</v>
      </c>
      <c r="C9" s="41"/>
      <c r="D9" s="6" t="e">
        <f>(B9-B5)/B5</f>
        <v>#DIV/0!</v>
      </c>
      <c r="E9" s="6">
        <f>(B9-B8)/B8*100</f>
        <v>41.098163108909631</v>
      </c>
    </row>
  </sheetData>
  <pageMargins left="0.7" right="0.7" top="0.75" bottom="0.75" header="0.3" footer="0.3"/>
  <drawing r:id="rId1"/>
</worksheet>
</file>

<file path=xl/worksheets/sheet33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2100-000000000000}">
  <sheetPr codeName="Sheet34">
    <tabColor theme="4" tint="0.59999389629810485"/>
  </sheetPr>
  <dimension ref="A1:R17"/>
  <sheetViews>
    <sheetView zoomScaleNormal="100" workbookViewId="0">
      <selection activeCell="H5" sqref="H5:H6"/>
    </sheetView>
  </sheetViews>
  <sheetFormatPr defaultColWidth="8.7265625" defaultRowHeight="14" x14ac:dyDescent="0.3"/>
  <cols>
    <col min="1" max="1" width="40.7265625" style="6" customWidth="1"/>
    <col min="2" max="10" width="8.7265625" style="6"/>
    <col min="11" max="11" width="30.26953125" style="6" customWidth="1"/>
    <col min="12" max="12" width="10.26953125" style="6" bestFit="1" customWidth="1"/>
    <col min="13" max="16" width="9.26953125" style="6" bestFit="1" customWidth="1"/>
    <col min="17" max="16384" width="8.7265625" style="6"/>
  </cols>
  <sheetData>
    <row r="1" spans="1:16" ht="15.5" x14ac:dyDescent="0.3">
      <c r="A1" s="3" t="inlineStr">
        <is>
          <t>C11: DDD prescribed in secondary care per admission by speicalist group , 2016-2020</t>
        </is>
      </c>
      <c r="B1" s="9"/>
      <c r="C1" s="9"/>
      <c r="D1" s="9"/>
      <c r="E1" s="9"/>
      <c r="F1" s="9"/>
    </row>
    <row r="2" spans="1:16" x14ac:dyDescent="0.3">
      <c r="A2" s="47"/>
      <c r="B2" s="47"/>
      <c r="C2" s="47"/>
      <c r="D2" s="47"/>
      <c r="E2" s="47"/>
      <c r="F2" s="47"/>
      <c r="H2" s="6" t="inlineStr">
        <is>
          <t>IN &amp; OUT</t>
        </is>
      </c>
    </row>
    <row r="3" spans="1:16" x14ac:dyDescent="0.3">
      <c r="A3" s="90" t="inlineStr">
        <is>
          <t>IN &amp; OUT</t>
        </is>
      </c>
      <c r="B3" s="47"/>
      <c r="C3" s="47"/>
      <c r="D3" s="47"/>
      <c r="E3" s="47"/>
      <c r="F3" s="47"/>
      <c r="H3" s="6" t="inlineStr">
        <is>
          <t>per specialist group admisison</t>
        </is>
      </c>
    </row>
    <row r="4" spans="1:16" x14ac:dyDescent="0.3">
      <c r="A4" s="49"/>
      <c r="B4" s="611" t="inlineStr">
        <is>
          <t xml:space="preserve"> DDD per admission</t>
        </is>
      </c>
      <c r="C4" s="611"/>
      <c r="D4" s="611"/>
      <c r="E4" s="611"/>
      <c r="F4" s="611"/>
    </row>
    <row r="5" spans="1:16" ht="15.5" x14ac:dyDescent="0.3">
      <c r="A5" s="258" t="inlineStr">
        <is>
          <t>Specialist Group</t>
        </is>
      </c>
      <c r="B5" s="51">
        <f>'C.2 Trust_type'!B5</f>
        <v>2016</v>
      </c>
      <c r="C5" s="51">
        <f>'C.2 Trust_type'!C5</f>
        <v>2017</v>
      </c>
      <c r="D5" s="51">
        <f>'C.2 Trust_type'!D5</f>
        <v>2018</v>
      </c>
      <c r="E5" s="51">
        <f>'C.2 Trust_type'!E5</f>
        <v>2019</v>
      </c>
      <c r="F5" s="51">
        <f>'C.2 Trust_type'!F5</f>
        <v>2020</v>
      </c>
      <c r="H5" s="119" t="inlineStr">
        <is>
          <t>% change (5 Years)</t>
        </is>
      </c>
      <c r="K5" s="195" t="inlineStr">
        <is>
          <t>Specialist Group</t>
        </is>
      </c>
      <c r="L5" s="172">
        <f t="shared" ref="L5:P6" si="0">B5</f>
        <v>2016</v>
      </c>
      <c r="M5" s="172">
        <f t="shared" si="0"/>
        <v>2017</v>
      </c>
      <c r="N5" s="172">
        <f t="shared" si="0"/>
        <v>2018</v>
      </c>
      <c r="O5" s="172">
        <f t="shared" si="0"/>
        <v>2019</v>
      </c>
      <c r="P5" s="172">
        <f t="shared" si="0"/>
        <v>2020</v>
      </c>
    </row>
    <row r="6" spans="1:16" ht="15.5" x14ac:dyDescent="0.35">
      <c r="A6" s="259" t="inlineStr">
        <is>
          <t>Intensive Care Unit</t>
        </is>
      </c>
      <c r="B6" s="308">
        <f>'[1]C.11 Dep_trust'!B5</f>
        <v>66.111316297969552</v>
      </c>
      <c r="C6" s="308">
        <f>'[1]C.11 Dep_trust'!C5</f>
        <v>63.041906771487675</v>
      </c>
      <c r="D6" s="308">
        <f>'[1]C.11 Dep_trust'!D5</f>
        <v>62.358308537022623</v>
      </c>
      <c r="E6" s="308">
        <f>'[1]C.11 Dep_trust'!E5</f>
        <v>56.156598993728778</v>
      </c>
      <c r="F6" s="308">
        <f>'[1]C.11 Dep_trust'!F5</f>
        <v>54.964481598588307</v>
      </c>
      <c r="H6" s="33">
        <f>(F6-B6)/B6</f>
        <v>-0.16860706038798978</v>
      </c>
      <c r="K6" s="230" t="inlineStr">
        <is>
          <t>Intensive Care Unit</t>
        </is>
      </c>
      <c r="L6" s="264">
        <f t="shared" si="0"/>
        <v>66.111316297969552</v>
      </c>
      <c r="M6" s="265">
        <f t="shared" si="0"/>
        <v>63.041906771487675</v>
      </c>
      <c r="N6" s="265">
        <f t="shared" si="0"/>
        <v>62.358308537022623</v>
      </c>
      <c r="O6" s="265">
        <f t="shared" si="0"/>
        <v>56.156598993728778</v>
      </c>
      <c r="P6" s="266">
        <f t="shared" si="0"/>
        <v>54.964481598588307</v>
      </c>
    </row>
    <row r="7" spans="1:16" ht="31" x14ac:dyDescent="0.35">
      <c r="A7" s="259" t="inlineStr">
        <is>
          <t>AE/Non-specific Out-Patients Department</t>
        </is>
      </c>
      <c r="B7" s="190">
        <f>'[1]C.11 Dep_trust'!B2</f>
        <v>15.432057526407149</v>
      </c>
      <c r="C7" s="190">
        <f>'[1]C.11 Dep_trust'!C2</f>
        <v>14.863500615304547</v>
      </c>
      <c r="D7" s="190">
        <f>'[1]C.11 Dep_trust'!D2</f>
        <v>14.787318241293818</v>
      </c>
      <c r="E7" s="190">
        <f>'[1]C.11 Dep_trust'!E2</f>
        <v>13.993509545821777</v>
      </c>
      <c r="F7" s="190">
        <f>'[1]C.11 Dep_trust'!F2</f>
        <v>12.134122027639187</v>
      </c>
      <c r="H7" s="33">
        <f t="shared" ref="H7:H16" si="1">(F7-B7)/B7</f>
        <v>-0.21370679140643273</v>
      </c>
      <c r="K7" s="176" t="inlineStr">
        <is>
          <t>AE/Non-specific Out-Patient Department</t>
        </is>
      </c>
      <c r="L7" s="267">
        <f t="shared" ref="L7:L16" si="2">B7</f>
        <v>15.432057526407149</v>
      </c>
      <c r="M7" s="268">
        <f t="shared" ref="M7:M16" si="3">C7</f>
        <v>14.863500615304547</v>
      </c>
      <c r="N7" s="268">
        <f t="shared" ref="N7:N16" si="4">D7</f>
        <v>14.787318241293818</v>
      </c>
      <c r="O7" s="268">
        <f t="shared" ref="O7:O16" si="5">E7</f>
        <v>13.993509545821777</v>
      </c>
      <c r="P7" s="269">
        <f t="shared" ref="P7:P16" si="6">F7</f>
        <v>12.134122027639187</v>
      </c>
    </row>
    <row r="8" spans="1:16" ht="15.5" x14ac:dyDescent="0.35">
      <c r="A8" s="260" t="inlineStr">
        <is>
          <t>Geriatrics</t>
        </is>
      </c>
      <c r="B8" s="308">
        <f>'[1]C.11 Dep_trust'!B4</f>
        <v>3.570001753856257</v>
      </c>
      <c r="C8" s="308">
        <f>'[1]C.11 Dep_trust'!C4</f>
        <v>3.7608696383612568</v>
      </c>
      <c r="D8" s="308">
        <f>'[1]C.11 Dep_trust'!D4</f>
        <v>3.6044268069499381</v>
      </c>
      <c r="E8" s="308">
        <f>'[1]C.11 Dep_trust'!E4</f>
        <v>3.4231111271526853</v>
      </c>
      <c r="F8" s="308">
        <f>'[1]C.11 Dep_trust'!F4</f>
        <v>3.1664396176319394</v>
      </c>
      <c r="H8" s="33">
        <f t="shared" si="1"/>
        <v>-0.11304255965375827</v>
      </c>
      <c r="K8" s="230" t="inlineStr">
        <is>
          <t>Geriatrics</t>
        </is>
      </c>
      <c r="L8" s="264">
        <f t="shared" si="2"/>
        <v>3.570001753856257</v>
      </c>
      <c r="M8" s="265">
        <f t="shared" si="3"/>
        <v>3.7608696383612568</v>
      </c>
      <c r="N8" s="265">
        <f t="shared" si="4"/>
        <v>3.6044268069499381</v>
      </c>
      <c r="O8" s="265">
        <f t="shared" si="5"/>
        <v>3.4231111271526853</v>
      </c>
      <c r="P8" s="266">
        <f t="shared" si="6"/>
        <v>3.1664396176319394</v>
      </c>
    </row>
    <row r="9" spans="1:16" ht="15.5" x14ac:dyDescent="0.35">
      <c r="A9" s="259" t="inlineStr">
        <is>
          <t>General Medicine</t>
        </is>
      </c>
      <c r="B9" s="308">
        <f>'[1]C.11 Dep_trust'!B6</f>
        <v>3.3391321676239012</v>
      </c>
      <c r="C9" s="308">
        <f>'[1]C.11 Dep_trust'!C6</f>
        <v>2.6911885598317276</v>
      </c>
      <c r="D9" s="308">
        <f>'[1]C.11 Dep_trust'!D6</f>
        <v>2.637455301765339</v>
      </c>
      <c r="E9" s="308">
        <f>'[1]C.11 Dep_trust'!E6</f>
        <v>2.5423235092434817</v>
      </c>
      <c r="F9" s="308">
        <f>'[1]C.11 Dep_trust'!F6</f>
        <v>1.9857775561068955</v>
      </c>
      <c r="H9" s="33">
        <f t="shared" si="1"/>
        <v>-0.40530130093054734</v>
      </c>
      <c r="K9" s="176" t="inlineStr">
        <is>
          <t>General Medicine</t>
        </is>
      </c>
      <c r="L9" s="267">
        <f t="shared" si="2"/>
        <v>3.3391321676239012</v>
      </c>
      <c r="M9" s="268">
        <f t="shared" si="3"/>
        <v>2.6911885598317276</v>
      </c>
      <c r="N9" s="268">
        <f t="shared" si="4"/>
        <v>2.637455301765339</v>
      </c>
      <c r="O9" s="268">
        <f t="shared" si="5"/>
        <v>2.5423235092434817</v>
      </c>
      <c r="P9" s="269">
        <f t="shared" si="6"/>
        <v>1.9857775561068955</v>
      </c>
    </row>
    <row r="10" spans="1:16" ht="15.5" x14ac:dyDescent="0.35">
      <c r="A10" s="259" t="inlineStr">
        <is>
          <t>General Surgery</t>
        </is>
      </c>
      <c r="B10" s="308">
        <f>'[1]C.11 Dep_trust'!B12</f>
        <v>3.3797981166040336</v>
      </c>
      <c r="C10" s="308">
        <f>'[1]C.11 Dep_trust'!C12</f>
        <v>3.5915903049911782</v>
      </c>
      <c r="D10" s="308">
        <f>'[1]C.11 Dep_trust'!D12</f>
        <v>3.7737451589141422</v>
      </c>
      <c r="E10" s="308">
        <f>'[1]C.11 Dep_trust'!E12</f>
        <v>3.6913064713230059</v>
      </c>
      <c r="F10" s="308">
        <f>'[1]C.11 Dep_trust'!F12</f>
        <v>2.9353950624705352</v>
      </c>
      <c r="H10" s="33">
        <f t="shared" si="1"/>
        <v>-0.13148804715591339</v>
      </c>
      <c r="K10" s="230" t="inlineStr">
        <is>
          <t>General Surgery</t>
        </is>
      </c>
      <c r="L10" s="264">
        <f t="shared" si="2"/>
        <v>3.3797981166040336</v>
      </c>
      <c r="M10" s="265">
        <f t="shared" si="3"/>
        <v>3.5915903049911782</v>
      </c>
      <c r="N10" s="265">
        <f t="shared" si="4"/>
        <v>3.7737451589141422</v>
      </c>
      <c r="O10" s="265">
        <f t="shared" si="5"/>
        <v>3.6913064713230059</v>
      </c>
      <c r="P10" s="266">
        <f t="shared" si="6"/>
        <v>2.9353950624705352</v>
      </c>
    </row>
    <row r="11" spans="1:16" ht="15.5" x14ac:dyDescent="0.35">
      <c r="A11" s="260" t="inlineStr">
        <is>
          <t>Specialist Medicine</t>
        </is>
      </c>
      <c r="B11" s="308">
        <f>'[1]C.11 Dep_trust'!B10</f>
        <v>3.5991247287207795</v>
      </c>
      <c r="C11" s="308">
        <f>'[1]C.11 Dep_trust'!C10</f>
        <v>5.0066571984985977</v>
      </c>
      <c r="D11" s="308">
        <f>'[1]C.11 Dep_trust'!D10</f>
        <v>5.2139630692788526</v>
      </c>
      <c r="E11" s="308">
        <f>'[1]C.11 Dep_trust'!E10</f>
        <v>5.3173013953810386</v>
      </c>
      <c r="F11" s="308">
        <f>'[1]C.11 Dep_trust'!F10</f>
        <v>4.3066742627439112</v>
      </c>
      <c r="H11" s="33">
        <f t="shared" si="1"/>
        <v>0.19658933417253721</v>
      </c>
      <c r="K11" s="176" t="inlineStr">
        <is>
          <t>Specialist Medicine</t>
        </is>
      </c>
      <c r="L11" s="267">
        <f t="shared" si="2"/>
        <v>3.5991247287207795</v>
      </c>
      <c r="M11" s="268">
        <f t="shared" si="3"/>
        <v>5.0066571984985977</v>
      </c>
      <c r="N11" s="268">
        <f t="shared" si="4"/>
        <v>5.2139630692788526</v>
      </c>
      <c r="O11" s="268">
        <f t="shared" si="5"/>
        <v>5.3173013953810386</v>
      </c>
      <c r="P11" s="269">
        <f t="shared" si="6"/>
        <v>4.3066742627439112</v>
      </c>
    </row>
    <row r="12" spans="1:16" ht="15.5" x14ac:dyDescent="0.35">
      <c r="A12" s="260" t="inlineStr">
        <is>
          <t>Other</t>
        </is>
      </c>
      <c r="B12" s="308">
        <f>'[1]C.11 Dep_trust'!B8</f>
        <v>3.5140892388873155</v>
      </c>
      <c r="C12" s="308">
        <f>'[1]C.11 Dep_trust'!C8</f>
        <v>3.683220735713352</v>
      </c>
      <c r="D12" s="308">
        <f>'[1]C.11 Dep_trust'!D8</f>
        <v>4.0919974345574168</v>
      </c>
      <c r="E12" s="308">
        <f>'[1]C.11 Dep_trust'!E8</f>
        <v>4.1039178291124188</v>
      </c>
      <c r="F12" s="308">
        <f>'[1]C.11 Dep_trust'!F8</f>
        <v>3.7440948536189413</v>
      </c>
      <c r="H12" s="33">
        <f t="shared" si="1"/>
        <v>6.5452411448849182E-2</v>
      </c>
      <c r="K12" s="230" t="inlineStr">
        <is>
          <t>Other</t>
        </is>
      </c>
      <c r="L12" s="264">
        <f t="shared" si="2"/>
        <v>3.5140892388873155</v>
      </c>
      <c r="M12" s="265">
        <f t="shared" si="3"/>
        <v>3.683220735713352</v>
      </c>
      <c r="N12" s="265">
        <f t="shared" si="4"/>
        <v>4.0919974345574168</v>
      </c>
      <c r="O12" s="265">
        <f t="shared" si="5"/>
        <v>4.1039178291124188</v>
      </c>
      <c r="P12" s="266">
        <f t="shared" si="6"/>
        <v>3.7440948536189413</v>
      </c>
    </row>
    <row r="13" spans="1:16" ht="15.5" x14ac:dyDescent="0.35">
      <c r="A13" s="260" t="inlineStr">
        <is>
          <t>Orthopaedics</t>
        </is>
      </c>
      <c r="B13" s="308">
        <f>'[1]C.11 Dep_trust'!B3</f>
        <v>2.7011191637491549</v>
      </c>
      <c r="C13" s="308">
        <f>'[1]C.11 Dep_trust'!C3</f>
        <v>2.8447162170985649</v>
      </c>
      <c r="D13" s="308">
        <f>'[1]C.11 Dep_trust'!D3</f>
        <v>2.9031799062510792</v>
      </c>
      <c r="E13" s="308">
        <f>'[1]C.11 Dep_trust'!E3</f>
        <v>2.8511063677392237</v>
      </c>
      <c r="F13" s="308">
        <f>'[1]C.11 Dep_trust'!F3</f>
        <v>2.5811851493631099</v>
      </c>
      <c r="H13" s="33">
        <f t="shared" si="1"/>
        <v>-4.4401600638594753E-2</v>
      </c>
      <c r="K13" s="176" t="inlineStr">
        <is>
          <t>Orthopaedics</t>
        </is>
      </c>
      <c r="L13" s="267">
        <f t="shared" si="2"/>
        <v>2.7011191637491549</v>
      </c>
      <c r="M13" s="268">
        <f t="shared" si="3"/>
        <v>2.8447162170985649</v>
      </c>
      <c r="N13" s="268">
        <f t="shared" si="4"/>
        <v>2.9031799062510792</v>
      </c>
      <c r="O13" s="268">
        <f t="shared" si="5"/>
        <v>2.8511063677392237</v>
      </c>
      <c r="P13" s="269">
        <f t="shared" si="6"/>
        <v>2.5811851493631099</v>
      </c>
    </row>
    <row r="14" spans="1:16" ht="15.5" x14ac:dyDescent="0.35">
      <c r="A14" s="260" t="inlineStr">
        <is>
          <t>Obstetrics and Gynaecology</t>
        </is>
      </c>
      <c r="B14" s="308">
        <f>'[1]C.11 Dep_trust'!B7</f>
        <v>2.2761967639611633</v>
      </c>
      <c r="C14" s="308">
        <f>'[1]C.11 Dep_trust'!C7</f>
        <v>2.2712526048349133</v>
      </c>
      <c r="D14" s="308">
        <f>'[1]C.11 Dep_trust'!D7</f>
        <v>2.4359607103754684</v>
      </c>
      <c r="E14" s="308">
        <f>'[1]C.11 Dep_trust'!E7</f>
        <v>2.5105775745740253</v>
      </c>
      <c r="F14" s="308">
        <f>'[1]C.11 Dep_trust'!F7</f>
        <v>2.0499928156296807</v>
      </c>
      <c r="H14" s="33">
        <f t="shared" si="1"/>
        <v>-9.9378029137441523E-2</v>
      </c>
      <c r="K14" s="230" t="inlineStr">
        <is>
          <t>Obstetrics and Gynaecology</t>
        </is>
      </c>
      <c r="L14" s="264">
        <f t="shared" si="2"/>
        <v>2.2761967639611633</v>
      </c>
      <c r="M14" s="265">
        <f t="shared" si="3"/>
        <v>2.2712526048349133</v>
      </c>
      <c r="N14" s="265">
        <f t="shared" si="4"/>
        <v>2.4359607103754684</v>
      </c>
      <c r="O14" s="265">
        <f t="shared" si="5"/>
        <v>2.5105775745740253</v>
      </c>
      <c r="P14" s="266">
        <f t="shared" si="6"/>
        <v>2.0499928156296807</v>
      </c>
    </row>
    <row r="15" spans="1:16" ht="15.5" x14ac:dyDescent="0.35">
      <c r="A15" s="260" t="inlineStr">
        <is>
          <t>Paediatrics</t>
        </is>
      </c>
      <c r="B15" s="308">
        <f>'[1]C.11 Dep_trust'!B9</f>
        <v>2.1258898804318314</v>
      </c>
      <c r="C15" s="308">
        <f>'[1]C.11 Dep_trust'!C9</f>
        <v>2.1725001606118846</v>
      </c>
      <c r="D15" s="308">
        <f>'[1]C.11 Dep_trust'!D9</f>
        <v>2.1572670262823088</v>
      </c>
      <c r="E15" s="308">
        <f>'[1]C.11 Dep_trust'!E9</f>
        <v>2.1392177309032068</v>
      </c>
      <c r="F15" s="308">
        <f>'[1]C.11 Dep_trust'!F9</f>
        <v>1.6488036780371071</v>
      </c>
      <c r="H15" s="33">
        <f t="shared" si="1"/>
        <v>-0.22441717550196619</v>
      </c>
      <c r="K15" s="176" t="inlineStr">
        <is>
          <t>Paediatrics</t>
        </is>
      </c>
      <c r="L15" s="267">
        <f t="shared" si="2"/>
        <v>2.1258898804318314</v>
      </c>
      <c r="M15" s="268">
        <f t="shared" si="3"/>
        <v>2.1725001606118846</v>
      </c>
      <c r="N15" s="268">
        <f t="shared" si="4"/>
        <v>2.1572670262823088</v>
      </c>
      <c r="O15" s="268">
        <f t="shared" si="5"/>
        <v>2.1392177309032068</v>
      </c>
      <c r="P15" s="269">
        <f t="shared" si="6"/>
        <v>1.6488036780371071</v>
      </c>
    </row>
    <row r="16" spans="1:16" ht="15.5" x14ac:dyDescent="0.35">
      <c r="A16" s="261" t="inlineStr">
        <is>
          <t>Specialist Surgery</t>
        </is>
      </c>
      <c r="B16" s="308">
        <f>'[1]C.11 Dep_trust'!B11</f>
        <v>1.9130053874357382</v>
      </c>
      <c r="C16" s="308">
        <f>'[1]C.11 Dep_trust'!C11</f>
        <v>1.8147521392910231</v>
      </c>
      <c r="D16" s="308">
        <f>'[1]C.11 Dep_trust'!D11</f>
        <v>1.9239424104797787</v>
      </c>
      <c r="E16" s="308">
        <f>'[1]C.11 Dep_trust'!E11</f>
        <v>1.9326152046192848</v>
      </c>
      <c r="F16" s="308">
        <f>'[1]C.11 Dep_trust'!F11</f>
        <v>1.3681287469738286</v>
      </c>
      <c r="H16" s="33">
        <f t="shared" si="1"/>
        <v>-0.28482755147505467</v>
      </c>
      <c r="K16" s="230" t="inlineStr">
        <is>
          <t>Specialist Surgery</t>
        </is>
      </c>
      <c r="L16" s="264">
        <f t="shared" si="2"/>
        <v>1.9130053874357382</v>
      </c>
      <c r="M16" s="265">
        <f t="shared" si="3"/>
        <v>1.8147521392910231</v>
      </c>
      <c r="N16" s="265">
        <f t="shared" si="4"/>
        <v>1.9239424104797787</v>
      </c>
      <c r="O16" s="265">
        <f t="shared" si="5"/>
        <v>1.9326152046192848</v>
      </c>
      <c r="P16" s="266">
        <f t="shared" si="6"/>
        <v>1.3681287469738286</v>
      </c>
    </row>
    <row r="17" spans="1:18" ht="15.5" x14ac:dyDescent="0.3">
      <c r="A17" s="259"/>
      <c r="B17" s="146"/>
      <c r="C17" s="146"/>
      <c r="D17" s="146"/>
      <c r="E17" s="146"/>
      <c r="F17" s="146"/>
      <c r="H17" s="33"/>
      <c r="K17" s="210"/>
      <c r="L17" s="211"/>
      <c r="M17" s="211"/>
      <c r="N17" s="211"/>
      <c r="O17" s="211"/>
      <c r="P17" s="211"/>
      <c r="Q17" s="238"/>
      <c r="R17" s="238"/>
    </row>
  </sheetData>
  <sortState xmlns:xlrd2="http://schemas.microsoft.com/office/spreadsheetml/2017/richdata2" ref="A6:F16">
    <sortCondition descending="1" ref="F6:F16"/>
  </sortState>
  <mergeCells count="1">
    <mergeCell ref="B4:F4"/>
  </mergeCells>
  <pageMargins left="0.7" right="0.7" top="0.75" bottom="0.75" header="0.3" footer="0.3"/>
  <pageSetup paperSize="9" orientation="portrait" r:id="rId1"/>
  <drawing r:id="rId2"/>
</worksheet>
</file>

<file path=xl/worksheets/sheet34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2200-000000000000}">
  <sheetPr codeName="Sheet35">
    <tabColor theme="6"/>
  </sheetPr>
  <dimension ref="A1:Q45"/>
  <sheetViews>
    <sheetView topLeftCell="A25" zoomScaleNormal="100" workbookViewId="0">
      <selection activeCell="I36" sqref="I36"/>
    </sheetView>
  </sheetViews>
  <sheetFormatPr defaultColWidth="9.1796875" defaultRowHeight="14" x14ac:dyDescent="0.3"/>
  <cols>
    <col min="1" max="1" width="31.26953125" style="6" customWidth="1"/>
    <col min="2" max="2" width="12.26953125" style="6" bestFit="1" customWidth="1"/>
    <col min="3" max="7" width="9.1796875" style="6"/>
    <col min="8" max="9" width="13.54296875" style="6" customWidth="1"/>
    <col min="10" max="12" width="9.1796875" style="6"/>
    <col min="13" max="13" width="10.26953125" style="6" bestFit="1" customWidth="1"/>
    <col min="14" max="16384" width="9.1796875" style="6"/>
  </cols>
  <sheetData>
    <row r="1" spans="1:17" ht="15.5" x14ac:dyDescent="0.3">
      <c r="A1" s="3" t="inlineStr">
        <is>
          <t>C12: Piptaz &amp; carbapenems prescribed in inpatients secondary care per admission, 2016-2020</t>
        </is>
      </c>
    </row>
    <row r="3" spans="1:17" x14ac:dyDescent="0.3">
      <c r="A3" s="119" t="inlineStr">
        <is>
          <t>IN</t>
        </is>
      </c>
      <c r="H3" s="119" t="inlineStr">
        <is>
          <t>IN_TOTAL</t>
        </is>
      </c>
      <c r="I3" s="119"/>
    </row>
    <row r="4" spans="1:17" x14ac:dyDescent="0.3">
      <c r="A4" s="49"/>
      <c r="B4" s="611" t="inlineStr">
        <is>
          <t xml:space="preserve"> DDD per admission</t>
        </is>
      </c>
      <c r="C4" s="611"/>
      <c r="D4" s="611"/>
      <c r="E4" s="611"/>
      <c r="F4" s="611"/>
      <c r="H4" s="611" t="inlineStr">
        <is>
          <t xml:space="preserve"> DDD per admission</t>
        </is>
      </c>
      <c r="I4" s="611"/>
      <c r="J4" s="611"/>
      <c r="K4" s="611"/>
      <c r="L4" s="611"/>
      <c r="M4" s="611"/>
    </row>
    <row r="5" spans="1:17" x14ac:dyDescent="0.3">
      <c r="A5" s="50" t="inlineStr">
        <is>
          <t>Specialist Group</t>
        </is>
      </c>
      <c r="B5" s="51">
        <f>'C.2 Trust_type'!B5</f>
        <v>2016</v>
      </c>
      <c r="C5" s="51">
        <f>'C.2 Trust_type'!C5</f>
        <v>2017</v>
      </c>
      <c r="D5" s="51">
        <f>'C.2 Trust_type'!D5</f>
        <v>2018</v>
      </c>
      <c r="E5" s="51">
        <f>'C.2 Trust_type'!E5</f>
        <v>2019</v>
      </c>
      <c r="F5" s="51">
        <f>'C.2 Trust_type'!F5</f>
        <v>2020</v>
      </c>
      <c r="H5" s="51" t="inlineStr">
        <is>
          <t>% change (5 Years)</t>
        </is>
      </c>
      <c r="I5" s="51"/>
      <c r="J5" s="51">
        <v>2016</v>
      </c>
      <c r="K5" s="51">
        <v>2017</v>
      </c>
      <c r="L5" s="51">
        <v>2018</v>
      </c>
      <c r="M5" s="51">
        <v>2019</v>
      </c>
      <c r="N5" s="334">
        <v>2020</v>
      </c>
    </row>
    <row r="6" spans="1:17" ht="14.5" x14ac:dyDescent="0.35">
      <c r="A6" s="52" t="inlineStr">
        <is>
          <t>Intensive Care Unit</t>
        </is>
      </c>
      <c r="B6" s="308">
        <f>'[1]C.12 Dep_PiptazCarbs_IN'!B5</f>
        <v>7.9251997943829338</v>
      </c>
      <c r="C6" s="308">
        <f>'[1]C.12 Dep_PiptazCarbs_IN'!C5</f>
        <v>6.4352906598651316</v>
      </c>
      <c r="D6" s="308">
        <f>'[1]C.12 Dep_PiptazCarbs_IN'!D5</f>
        <v>6.3018740908592008</v>
      </c>
      <c r="E6" s="308">
        <f>'[1]C.12 Dep_PiptazCarbs_IN'!E5</f>
        <v>6.1018508257111534</v>
      </c>
      <c r="F6" s="308">
        <f>'[1]C.12 Dep_PiptazCarbs_IN'!F5</f>
        <v>6.7647232915915083</v>
      </c>
      <c r="H6" s="92">
        <f>(F6-B6)/B6*100</f>
        <v>-14.642867472109977</v>
      </c>
      <c r="I6" s="92"/>
      <c r="J6" s="147">
        <f>'[1]C.12 Dep_IN'!B5</f>
        <v>66.111316297969552</v>
      </c>
      <c r="K6" s="147">
        <f>'[1]C.12 Dep_IN'!C5</f>
        <v>63.041906771487675</v>
      </c>
      <c r="L6" s="147">
        <f>'[1]C.12 Dep_IN'!D5</f>
        <v>62.358308537022623</v>
      </c>
      <c r="M6" s="147">
        <f>'[1]C.12 Dep_IN'!E5</f>
        <v>56.156598993728778</v>
      </c>
      <c r="N6" s="147">
        <f>'[1]C.12 Dep_IN'!F5</f>
        <v>54.964481598588307</v>
      </c>
      <c r="O6" s="92"/>
      <c r="P6" s="92"/>
      <c r="Q6" s="92"/>
    </row>
    <row r="7" spans="1:17" ht="14.5" x14ac:dyDescent="0.35">
      <c r="A7" s="52" t="inlineStr">
        <is>
          <t>AE/Non-specific Out-Patients Department</t>
        </is>
      </c>
      <c r="B7" s="308">
        <f>'[1]C.12 Dep_PiptazCarbs_IN'!B2</f>
        <v>0.17234010141282852</v>
      </c>
      <c r="C7" s="308">
        <f>'[1]C.12 Dep_PiptazCarbs_IN'!C2</f>
        <v>0.12471017326151923</v>
      </c>
      <c r="D7" s="308">
        <f>'[1]C.12 Dep_PiptazCarbs_IN'!D2</f>
        <v>0.11367389552759732</v>
      </c>
      <c r="E7" s="308">
        <f>'[1]C.12 Dep_PiptazCarbs_IN'!E2</f>
        <v>0.11267168089125335</v>
      </c>
      <c r="F7" s="308">
        <f>'[1]C.12 Dep_PiptazCarbs_IN'!F2</f>
        <v>0.10700708412863946</v>
      </c>
      <c r="H7" s="92">
        <f t="shared" ref="H7:H16" si="0">(F7-B7)/B7*100</f>
        <v>-37.909352929814304</v>
      </c>
      <c r="I7" s="92"/>
      <c r="J7" s="147">
        <f>'[1]C.12 Dep_IN'!B2</f>
        <v>7.7890550876193458</v>
      </c>
      <c r="K7" s="147">
        <f>'[1]C.12 Dep_IN'!C2</f>
        <v>7.8857011997136812</v>
      </c>
      <c r="L7" s="147">
        <f>'[1]C.12 Dep_IN'!D2</f>
        <v>8.0337498182077667</v>
      </c>
      <c r="M7" s="147">
        <f>'[1]C.12 Dep_IN'!E2</f>
        <v>7.6719958152733412</v>
      </c>
      <c r="N7" s="147">
        <f>'[1]C.12 Dep_IN'!F2</f>
        <v>6.9497708837012375</v>
      </c>
      <c r="O7" s="92"/>
      <c r="P7" s="92"/>
      <c r="Q7" s="92"/>
    </row>
    <row r="8" spans="1:17" ht="14.5" x14ac:dyDescent="0.35">
      <c r="A8" s="53" t="inlineStr">
        <is>
          <t>Geriatrics</t>
        </is>
      </c>
      <c r="B8" s="308">
        <f>'[1]C.12 Dep_PiptazCarbs_IN'!B4</f>
        <v>0.2516645260579935</v>
      </c>
      <c r="C8" s="308">
        <f>'[1]C.12 Dep_PiptazCarbs_IN'!C4</f>
        <v>0.17008617053534181</v>
      </c>
      <c r="D8" s="308">
        <f>'[1]C.12 Dep_PiptazCarbs_IN'!D4</f>
        <v>0.1521547949989781</v>
      </c>
      <c r="E8" s="308">
        <f>'[1]C.12 Dep_PiptazCarbs_IN'!E4</f>
        <v>0.16453021126039857</v>
      </c>
      <c r="F8" s="308">
        <f>'[1]C.12 Dep_PiptazCarbs_IN'!F4</f>
        <v>0.16696130926754904</v>
      </c>
      <c r="H8" s="92">
        <f t="shared" si="0"/>
        <v>-33.657193612947047</v>
      </c>
      <c r="I8" s="92"/>
      <c r="J8" s="147">
        <f>'[1]C.12 Dep_IN'!B4</f>
        <v>2.6696313592297471</v>
      </c>
      <c r="K8" s="147">
        <f>'[1]C.12 Dep_IN'!C4</f>
        <v>2.8107101603419977</v>
      </c>
      <c r="L8" s="147">
        <f>'[1]C.12 Dep_IN'!D4</f>
        <v>2.8024204617339947</v>
      </c>
      <c r="M8" s="147">
        <f>'[1]C.12 Dep_IN'!E4</f>
        <v>2.7878060218630392</v>
      </c>
      <c r="N8" s="147">
        <f>'[1]C.12 Dep_IN'!F4</f>
        <v>2.7057227958988102</v>
      </c>
      <c r="O8" s="92"/>
      <c r="P8" s="92"/>
      <c r="Q8" s="92"/>
    </row>
    <row r="9" spans="1:17" ht="14.5" x14ac:dyDescent="0.35">
      <c r="A9" s="52" t="inlineStr">
        <is>
          <t>General Medicine</t>
        </is>
      </c>
      <c r="B9" s="308">
        <f>'[1]C.12 Dep_PiptazCarbs_IN'!B6</f>
        <v>0.18694217810404723</v>
      </c>
      <c r="C9" s="308">
        <f>'[1]C.12 Dep_PiptazCarbs_IN'!C6</f>
        <v>0.10072265150496662</v>
      </c>
      <c r="D9" s="308">
        <f>'[1]C.12 Dep_PiptazCarbs_IN'!D6</f>
        <v>9.8492188641305489E-2</v>
      </c>
      <c r="E9" s="308">
        <f>'[1]C.12 Dep_PiptazCarbs_IN'!E6</f>
        <v>0.10268772022288064</v>
      </c>
      <c r="F9" s="308">
        <f>'[1]C.12 Dep_PiptazCarbs_IN'!F6</f>
        <v>8.5877618125680399E-2</v>
      </c>
      <c r="H9" s="92">
        <f t="shared" si="0"/>
        <v>-54.061935622744741</v>
      </c>
      <c r="I9" s="92"/>
      <c r="J9" s="147">
        <f>'[1]C.12 Dep_IN'!B6</f>
        <v>2.114570924333286</v>
      </c>
      <c r="K9" s="147">
        <f>'[1]C.12 Dep_IN'!C6</f>
        <v>1.826902234564459</v>
      </c>
      <c r="L9" s="147">
        <f>'[1]C.12 Dep_IN'!D6</f>
        <v>1.838219245583441</v>
      </c>
      <c r="M9" s="147">
        <f>'[1]C.12 Dep_IN'!E6</f>
        <v>1.7920245880710703</v>
      </c>
      <c r="N9" s="147">
        <f>'[1]C.12 Dep_IN'!F6</f>
        <v>1.4371448594631164</v>
      </c>
      <c r="O9" s="92"/>
      <c r="P9" s="92"/>
      <c r="Q9" s="92"/>
    </row>
    <row r="10" spans="1:17" ht="14.5" x14ac:dyDescent="0.35">
      <c r="A10" s="52" t="inlineStr">
        <is>
          <t>General Surgery</t>
        </is>
      </c>
      <c r="B10" s="308">
        <f>'[1]C.12 Dep_PiptazCarbs_IN'!B12</f>
        <v>0.16006702135041451</v>
      </c>
      <c r="C10" s="308">
        <f>'[1]C.12 Dep_PiptazCarbs_IN'!C12</f>
        <v>0.10585159361372121</v>
      </c>
      <c r="D10" s="308">
        <f>'[1]C.12 Dep_PiptazCarbs_IN'!D12</f>
        <v>0.10763502146437531</v>
      </c>
      <c r="E10" s="308">
        <f>'[1]C.12 Dep_PiptazCarbs_IN'!E12</f>
        <v>0.11673550986301962</v>
      </c>
      <c r="F10" s="308">
        <f>'[1]C.12 Dep_PiptazCarbs_IN'!F12</f>
        <v>0.10610680655418037</v>
      </c>
      <c r="H10" s="92">
        <f t="shared" si="0"/>
        <v>-33.711013262442023</v>
      </c>
      <c r="I10" s="92"/>
      <c r="J10" s="147">
        <f>'[1]C.12 Dep_IN'!B12</f>
        <v>2.522563860520588</v>
      </c>
      <c r="K10" s="147">
        <f>'[1]C.12 Dep_IN'!C12</f>
        <v>2.6811122041842541</v>
      </c>
      <c r="L10" s="147">
        <f>'[1]C.12 Dep_IN'!D12</f>
        <v>2.8464648371310872</v>
      </c>
      <c r="M10" s="147">
        <f>'[1]C.12 Dep_IN'!E12</f>
        <v>2.8382370625235507</v>
      </c>
      <c r="N10" s="147">
        <f>'[1]C.12 Dep_IN'!F12</f>
        <v>2.3387190523527019</v>
      </c>
      <c r="O10" s="92"/>
      <c r="P10" s="92"/>
      <c r="Q10" s="92"/>
    </row>
    <row r="11" spans="1:17" ht="14.5" x14ac:dyDescent="0.35">
      <c r="A11" s="53" t="inlineStr">
        <is>
          <t>Specialist Medicine</t>
        </is>
      </c>
      <c r="B11" s="308">
        <f>'[1]C.12 Dep_PiptazCarbs_IN'!B10</f>
        <v>0.16347236720107361</v>
      </c>
      <c r="C11" s="308">
        <f>'[1]C.12 Dep_PiptazCarbs_IN'!C10</f>
        <v>0.20514404241793471</v>
      </c>
      <c r="D11" s="308">
        <f>'[1]C.12 Dep_PiptazCarbs_IN'!D10</f>
        <v>0.20802080696358871</v>
      </c>
      <c r="E11" s="308">
        <f>'[1]C.12 Dep_PiptazCarbs_IN'!E10</f>
        <v>0.2170834125600507</v>
      </c>
      <c r="F11" s="308">
        <f>'[1]C.12 Dep_PiptazCarbs_IN'!F10</f>
        <v>0.18233314920671617</v>
      </c>
      <c r="H11" s="92">
        <f t="shared" si="0"/>
        <v>11.537596432089039</v>
      </c>
      <c r="I11" s="92"/>
      <c r="J11" s="147">
        <f>'[1]C.12 Dep_IN'!B10</f>
        <v>1.8679932060746616</v>
      </c>
      <c r="K11" s="147">
        <f>'[1]C.12 Dep_IN'!C10</f>
        <v>2.5056551849032598</v>
      </c>
      <c r="L11" s="147">
        <f>'[1]C.12 Dep_IN'!D10</f>
        <v>2.6891766297305457</v>
      </c>
      <c r="M11" s="147">
        <f>'[1]C.12 Dep_IN'!E10</f>
        <v>2.8070318746675977</v>
      </c>
      <c r="N11" s="147">
        <f>'[1]C.12 Dep_IN'!F10</f>
        <v>2.4447592219875016</v>
      </c>
      <c r="O11" s="92"/>
      <c r="P11" s="92"/>
      <c r="Q11" s="92"/>
    </row>
    <row r="12" spans="1:17" ht="14.5" x14ac:dyDescent="0.35">
      <c r="A12" s="53" t="inlineStr">
        <is>
          <t>Other</t>
        </is>
      </c>
      <c r="B12" s="308">
        <f>'[1]C.12 Dep_PiptazCarbs_IN'!B8</f>
        <v>0.16936485204342944</v>
      </c>
      <c r="C12" s="308">
        <f>'[1]C.12 Dep_PiptazCarbs_IN'!C8</f>
        <v>0.15285592228534028</v>
      </c>
      <c r="D12" s="308">
        <f>'[1]C.12 Dep_PiptazCarbs_IN'!D8</f>
        <v>0.15456595830887387</v>
      </c>
      <c r="E12" s="308">
        <f>'[1]C.12 Dep_PiptazCarbs_IN'!E8</f>
        <v>0.13481161850754475</v>
      </c>
      <c r="F12" s="308">
        <f>'[1]C.12 Dep_PiptazCarbs_IN'!F8</f>
        <v>0.13554939643569242</v>
      </c>
      <c r="H12" s="92">
        <f t="shared" si="0"/>
        <v>-19.966040887318158</v>
      </c>
      <c r="I12" s="92"/>
      <c r="J12" s="147">
        <f>'[1]C.12 Dep_IN'!B8</f>
        <v>3.2493445755946126</v>
      </c>
      <c r="K12" s="147">
        <f>'[1]C.12 Dep_IN'!C8</f>
        <v>3.1595000626782834</v>
      </c>
      <c r="L12" s="147">
        <f>'[1]C.12 Dep_IN'!D8</f>
        <v>3.5166459388033964</v>
      </c>
      <c r="M12" s="147">
        <f>'[1]C.12 Dep_IN'!E8</f>
        <v>3.4821259804678704</v>
      </c>
      <c r="N12" s="147">
        <f>'[1]C.12 Dep_IN'!F8</f>
        <v>3.093819656348467</v>
      </c>
      <c r="O12" s="92"/>
      <c r="P12" s="92"/>
      <c r="Q12" s="92"/>
    </row>
    <row r="13" spans="1:17" ht="14.5" x14ac:dyDescent="0.35">
      <c r="A13" s="53" t="inlineStr">
        <is>
          <t>Orthopaedics</t>
        </is>
      </c>
      <c r="B13" s="308">
        <f>'[1]C.12 Dep_PiptazCarbs_IN'!B3</f>
        <v>0.10107292213939445</v>
      </c>
      <c r="C13" s="308">
        <f>'[1]C.12 Dep_PiptazCarbs_IN'!C3</f>
        <v>7.0536451880798268E-2</v>
      </c>
      <c r="D13" s="308">
        <f>'[1]C.12 Dep_PiptazCarbs_IN'!D3</f>
        <v>6.6871962182972311E-2</v>
      </c>
      <c r="E13" s="308">
        <f>'[1]C.12 Dep_PiptazCarbs_IN'!E3</f>
        <v>7.6829531760267855E-2</v>
      </c>
      <c r="F13" s="308">
        <f>'[1]C.12 Dep_PiptazCarbs_IN'!F3</f>
        <v>8.628130147644697E-2</v>
      </c>
      <c r="H13" s="92">
        <f t="shared" si="0"/>
        <v>-14.634602769817672</v>
      </c>
      <c r="I13" s="92"/>
      <c r="J13" s="147">
        <f>'[1]C.12 Dep_IN'!B3</f>
        <v>1.9138231181064214</v>
      </c>
      <c r="K13" s="147">
        <f>'[1]C.12 Dep_IN'!C3</f>
        <v>2.0147760992514208</v>
      </c>
      <c r="L13" s="147">
        <f>'[1]C.12 Dep_IN'!D3</f>
        <v>2.0813556533568764</v>
      </c>
      <c r="M13" s="147">
        <f>'[1]C.12 Dep_IN'!E3</f>
        <v>2.0484759886392112</v>
      </c>
      <c r="N13" s="147">
        <f>'[1]C.12 Dep_IN'!F3</f>
        <v>1.9391548736800477</v>
      </c>
      <c r="O13" s="92"/>
      <c r="P13" s="92"/>
      <c r="Q13" s="92"/>
    </row>
    <row r="14" spans="1:17" ht="14.5" x14ac:dyDescent="0.35">
      <c r="A14" s="53" t="inlineStr">
        <is>
          <t>Obstetrics and Gynaecology</t>
        </is>
      </c>
      <c r="B14" s="308">
        <f>'[1]C.12 Dep_PiptazCarbs_IN'!B7</f>
        <v>2.9964937349632237E-2</v>
      </c>
      <c r="C14" s="308">
        <f>'[1]C.12 Dep_PiptazCarbs_IN'!C7</f>
        <v>2.0054141266484748E-2</v>
      </c>
      <c r="D14" s="308">
        <f>'[1]C.12 Dep_PiptazCarbs_IN'!D7</f>
        <v>2.0001566246335756E-2</v>
      </c>
      <c r="E14" s="308">
        <f>'[1]C.12 Dep_PiptazCarbs_IN'!E7</f>
        <v>2.3193659634216601E-2</v>
      </c>
      <c r="F14" s="308">
        <f>'[1]C.12 Dep_PiptazCarbs_IN'!F7</f>
        <v>2.0600574402578786E-2</v>
      </c>
      <c r="H14" s="92">
        <f t="shared" si="0"/>
        <v>-31.251067999207351</v>
      </c>
      <c r="I14" s="92"/>
      <c r="J14" s="147">
        <f>'[1]C.12 Dep_IN'!B7</f>
        <v>1.5394380849870331</v>
      </c>
      <c r="K14" s="147">
        <f>'[1]C.12 Dep_IN'!C7</f>
        <v>1.5357213506550238</v>
      </c>
      <c r="L14" s="147">
        <f>'[1]C.12 Dep_IN'!D7</f>
        <v>1.6663200388137511</v>
      </c>
      <c r="M14" s="147">
        <f>'[1]C.12 Dep_IN'!E7</f>
        <v>1.6846667319580353</v>
      </c>
      <c r="N14" s="147">
        <f>'[1]C.12 Dep_IN'!F7</f>
        <v>1.4395772012700707</v>
      </c>
      <c r="O14" s="92"/>
      <c r="P14" s="92"/>
      <c r="Q14" s="92"/>
    </row>
    <row r="15" spans="1:17" ht="14.5" x14ac:dyDescent="0.35">
      <c r="A15" s="53" t="inlineStr">
        <is>
          <t>Paediatrics</t>
        </is>
      </c>
      <c r="B15" s="308">
        <f>'[1]C.12 Dep_PiptazCarbs_IN'!B9</f>
        <v>5.1340931797540179E-2</v>
      </c>
      <c r="C15" s="308">
        <f>'[1]C.12 Dep_PiptazCarbs_IN'!C9</f>
        <v>5.2235903254626237E-2</v>
      </c>
      <c r="D15" s="308">
        <f>'[1]C.12 Dep_PiptazCarbs_IN'!D9</f>
        <v>5.1368688576047816E-2</v>
      </c>
      <c r="E15" s="308">
        <f>'[1]C.12 Dep_PiptazCarbs_IN'!E9</f>
        <v>5.6576298509952494E-2</v>
      </c>
      <c r="F15" s="308">
        <f>'[1]C.12 Dep_PiptazCarbs_IN'!F9</f>
        <v>4.9782474072685545E-2</v>
      </c>
      <c r="H15" s="92">
        <f t="shared" si="0"/>
        <v>-3.0355072849092739</v>
      </c>
      <c r="I15" s="92"/>
      <c r="J15" s="147">
        <f>'[1]C.12 Dep_IN'!B9</f>
        <v>1.3963872353472766</v>
      </c>
      <c r="K15" s="147">
        <f>'[1]C.12 Dep_IN'!C9</f>
        <v>1.4147754688708187</v>
      </c>
      <c r="L15" s="147">
        <f>'[1]C.12 Dep_IN'!D9</f>
        <v>1.4167292139768044</v>
      </c>
      <c r="M15" s="147">
        <f>'[1]C.12 Dep_IN'!E9</f>
        <v>1.4139145002829014</v>
      </c>
      <c r="N15" s="147">
        <f>'[1]C.12 Dep_IN'!F9</f>
        <v>1.1030714379446642</v>
      </c>
      <c r="O15" s="92"/>
      <c r="P15" s="92"/>
      <c r="Q15" s="92"/>
    </row>
    <row r="16" spans="1:17" ht="14.5" x14ac:dyDescent="0.35">
      <c r="A16" s="48" t="inlineStr">
        <is>
          <t>Specialist Surgery</t>
        </is>
      </c>
      <c r="B16" s="308">
        <f>'[1]C.12 Dep_PiptazCarbs_IN'!B11</f>
        <v>5.5677349446881408E-2</v>
      </c>
      <c r="C16" s="308">
        <f>'[1]C.12 Dep_PiptazCarbs_IN'!C11</f>
        <v>3.8292364480849272E-2</v>
      </c>
      <c r="D16" s="308">
        <f>'[1]C.12 Dep_PiptazCarbs_IN'!D11</f>
        <v>4.1265817341013644E-2</v>
      </c>
      <c r="E16" s="308">
        <f>'[1]C.12 Dep_PiptazCarbs_IN'!E11</f>
        <v>4.2659447576568255E-2</v>
      </c>
      <c r="F16" s="308">
        <f>'[1]C.12 Dep_PiptazCarbs_IN'!F11</f>
        <v>3.8121412376625585E-2</v>
      </c>
      <c r="H16" s="92">
        <f t="shared" si="0"/>
        <v>-31.531560400526864</v>
      </c>
      <c r="I16" s="92"/>
      <c r="J16" s="147">
        <f>'[1]C.12 Dep_IN'!B11</f>
        <v>0.84274089149415587</v>
      </c>
      <c r="K16" s="147">
        <f>'[1]C.12 Dep_IN'!C11</f>
        <v>0.76298639922221012</v>
      </c>
      <c r="L16" s="147">
        <f>'[1]C.12 Dep_IN'!D11</f>
        <v>0.82519072179740327</v>
      </c>
      <c r="M16" s="147">
        <f>'[1]C.12 Dep_IN'!E11</f>
        <v>0.8529266681118699</v>
      </c>
      <c r="N16" s="147">
        <f>'[1]C.12 Dep_IN'!F11</f>
        <v>0.65889190828134092</v>
      </c>
      <c r="O16" s="92"/>
      <c r="P16" s="92"/>
      <c r="Q16" s="92"/>
    </row>
    <row r="19" spans="1:12" x14ac:dyDescent="0.3">
      <c r="A19" s="90" t="inlineStr">
        <is>
          <t>%</t>
        </is>
      </c>
      <c r="B19" s="611" t="inlineStr">
        <is>
          <t>% of total</t>
        </is>
      </c>
      <c r="C19" s="611"/>
      <c r="D19" s="611"/>
      <c r="E19" s="611"/>
      <c r="F19" s="611"/>
    </row>
    <row r="20" spans="1:12" x14ac:dyDescent="0.3">
      <c r="A20" s="50" t="inlineStr">
        <is>
          <t>Specialist Group</t>
        </is>
      </c>
      <c r="B20" s="51">
        <f>'C.2 Trust_type'!B5</f>
        <v>2016</v>
      </c>
      <c r="C20" s="51">
        <f>'C.2 Trust_type'!C5</f>
        <v>2017</v>
      </c>
      <c r="D20" s="51">
        <f>'C.2 Trust_type'!D5</f>
        <v>2018</v>
      </c>
      <c r="E20" s="51">
        <f>'C.2 Trust_type'!E5</f>
        <v>2019</v>
      </c>
      <c r="F20" s="51">
        <f>'C.2 Trust_type'!F5</f>
        <v>2020</v>
      </c>
      <c r="H20" s="148"/>
      <c r="I20" s="148"/>
      <c r="J20" s="148"/>
      <c r="K20" s="148"/>
    </row>
    <row r="21" spans="1:12" x14ac:dyDescent="0.3">
      <c r="A21" s="52" t="inlineStr">
        <is>
          <t>Intensive Care Unit</t>
        </is>
      </c>
      <c r="B21" s="489">
        <f>J6</f>
        <v>66.111316297969552</v>
      </c>
      <c r="C21" s="91">
        <f t="shared" ref="C21:C31" si="1">C6/J6</f>
        <v>9.7340228877923221E-2</v>
      </c>
      <c r="D21" s="91">
        <f t="shared" ref="D21:D31" si="2">D6/K6</f>
        <v>9.9963253232520963E-2</v>
      </c>
      <c r="E21" s="91">
        <f t="shared" ref="E21:E31" si="3">E6/L6</f>
        <v>9.785144864999723E-2</v>
      </c>
      <c r="F21" s="91">
        <f t="shared" ref="F21:F31" si="4">F6/M6</f>
        <v>0.12046176963720596</v>
      </c>
      <c r="H21" s="148"/>
      <c r="I21" s="148"/>
      <c r="J21" s="149"/>
      <c r="K21" s="150"/>
      <c r="L21" s="92"/>
    </row>
    <row r="22" spans="1:12" x14ac:dyDescent="0.3">
      <c r="A22" s="52" t="inlineStr">
        <is>
          <t>AE/Non-specific Out-Patients Department</t>
        </is>
      </c>
      <c r="B22" s="91">
        <f t="shared" ref="B22:B31" si="5">B7/H7</f>
        <v>-4.546110342001892E-3</v>
      </c>
      <c r="C22" s="91">
        <f t="shared" si="1"/>
        <v>1.6010950219076673E-2</v>
      </c>
      <c r="D22" s="91">
        <f t="shared" si="2"/>
        <v>1.4415191832493559E-2</v>
      </c>
      <c r="E22" s="91">
        <f t="shared" si="3"/>
        <v>1.4024793333231908E-2</v>
      </c>
      <c r="F22" s="91">
        <f t="shared" si="4"/>
        <v>1.394775058604838E-2</v>
      </c>
      <c r="H22" s="148"/>
      <c r="I22" s="148"/>
      <c r="J22" s="149"/>
      <c r="K22" s="150"/>
      <c r="L22" s="92"/>
    </row>
    <row r="23" spans="1:12" x14ac:dyDescent="0.3">
      <c r="A23" s="53" t="inlineStr">
        <is>
          <t>Geriatrics</t>
        </is>
      </c>
      <c r="B23" s="91">
        <f t="shared" si="5"/>
        <v>-7.4772878853804582E-3</v>
      </c>
      <c r="C23" s="91">
        <f t="shared" si="1"/>
        <v>6.3711482091825505E-2</v>
      </c>
      <c r="D23" s="91">
        <f t="shared" si="2"/>
        <v>5.4133932820901183E-2</v>
      </c>
      <c r="E23" s="91">
        <f t="shared" si="3"/>
        <v>5.8710037807315922E-2</v>
      </c>
      <c r="F23" s="91">
        <f t="shared" si="4"/>
        <v>5.9889858891965478E-2</v>
      </c>
      <c r="H23" s="148"/>
      <c r="I23" s="148"/>
      <c r="J23" s="149"/>
      <c r="K23" s="150"/>
      <c r="L23" s="92"/>
    </row>
    <row r="24" spans="1:12" x14ac:dyDescent="0.3">
      <c r="A24" s="52" t="inlineStr">
        <is>
          <t>General Medicine</t>
        </is>
      </c>
      <c r="B24" s="91">
        <f t="shared" si="5"/>
        <v>-3.4579260981065871E-3</v>
      </c>
      <c r="C24" s="91">
        <f t="shared" si="1"/>
        <v>4.763266644117127E-2</v>
      </c>
      <c r="D24" s="91">
        <f t="shared" si="2"/>
        <v>5.3912128836377735E-2</v>
      </c>
      <c r="E24" s="91">
        <f t="shared" si="3"/>
        <v>5.5862607504301318E-2</v>
      </c>
      <c r="F24" s="91">
        <f t="shared" si="4"/>
        <v>4.7922120431460595E-2</v>
      </c>
      <c r="H24" s="148"/>
      <c r="I24" s="148"/>
      <c r="J24" s="149"/>
      <c r="K24" s="150"/>
      <c r="L24" s="92"/>
    </row>
    <row r="25" spans="1:12" x14ac:dyDescent="0.3">
      <c r="A25" s="52" t="inlineStr">
        <is>
          <t>General Surgery</t>
        </is>
      </c>
      <c r="B25" s="91">
        <f t="shared" si="5"/>
        <v>-4.7482115148626434E-3</v>
      </c>
      <c r="C25" s="91">
        <f t="shared" si="1"/>
        <v>4.1961908386286141E-2</v>
      </c>
      <c r="D25" s="91">
        <f t="shared" si="2"/>
        <v>4.014566092996618E-2</v>
      </c>
      <c r="E25" s="91">
        <f t="shared" si="3"/>
        <v>4.1010698021014633E-2</v>
      </c>
      <c r="F25" s="91">
        <f t="shared" si="4"/>
        <v>3.7384758290710939E-2</v>
      </c>
      <c r="H25" s="148"/>
      <c r="I25" s="148"/>
      <c r="J25" s="149"/>
      <c r="K25" s="150"/>
      <c r="L25" s="92"/>
    </row>
    <row r="26" spans="1:12" x14ac:dyDescent="0.3">
      <c r="A26" s="53" t="inlineStr">
        <is>
          <t>Specialist Medicine</t>
        </is>
      </c>
      <c r="B26" s="91">
        <f t="shared" si="5"/>
        <v>1.4168667465817637E-2</v>
      </c>
      <c r="C26" s="91">
        <f t="shared" si="1"/>
        <v>0.10982055060522278</v>
      </c>
      <c r="D26" s="91">
        <f t="shared" si="2"/>
        <v>8.302052421934511E-2</v>
      </c>
      <c r="E26" s="91">
        <f t="shared" si="3"/>
        <v>8.0724862086058793E-2</v>
      </c>
      <c r="F26" s="91">
        <f t="shared" si="4"/>
        <v>6.4955852782508094E-2</v>
      </c>
      <c r="H26" s="148"/>
      <c r="I26" s="148"/>
      <c r="J26" s="149"/>
      <c r="K26" s="150"/>
      <c r="L26" s="92"/>
    </row>
    <row r="27" spans="1:12" x14ac:dyDescent="0.3">
      <c r="A27" s="53" t="inlineStr">
        <is>
          <t>Other</t>
        </is>
      </c>
      <c r="B27" s="91">
        <f t="shared" si="5"/>
        <v>-8.4826457583288342E-3</v>
      </c>
      <c r="C27" s="91">
        <f t="shared" si="1"/>
        <v>4.7042078403571115E-2</v>
      </c>
      <c r="D27" s="91">
        <f t="shared" si="2"/>
        <v>4.8921017642851228E-2</v>
      </c>
      <c r="E27" s="91">
        <f t="shared" si="3"/>
        <v>3.8335283350537382E-2</v>
      </c>
      <c r="F27" s="91">
        <f t="shared" si="4"/>
        <v>3.8927194821790891E-2</v>
      </c>
      <c r="H27" s="148"/>
      <c r="I27" s="148"/>
      <c r="J27" s="149"/>
      <c r="K27" s="150"/>
      <c r="L27" s="92"/>
    </row>
    <row r="28" spans="1:12" x14ac:dyDescent="0.3">
      <c r="A28" s="53" t="inlineStr">
        <is>
          <t>Orthopaedics</t>
        </is>
      </c>
      <c r="B28" s="91">
        <f t="shared" si="5"/>
        <v>-6.9064342728759756E-3</v>
      </c>
      <c r="C28" s="91">
        <f t="shared" si="1"/>
        <v>3.6856306736741992E-2</v>
      </c>
      <c r="D28" s="91">
        <f t="shared" si="2"/>
        <v>3.3190766064684921E-2</v>
      </c>
      <c r="E28" s="91">
        <f t="shared" si="3"/>
        <v>3.6913216458876096E-2</v>
      </c>
      <c r="F28" s="91">
        <f t="shared" si="4"/>
        <v>4.2119752418363986E-2</v>
      </c>
      <c r="H28" s="148"/>
      <c r="I28" s="148"/>
      <c r="J28" s="149"/>
      <c r="K28" s="150"/>
      <c r="L28" s="92"/>
    </row>
    <row r="29" spans="1:12" x14ac:dyDescent="0.3">
      <c r="A29" s="53" t="inlineStr">
        <is>
          <t>Obstetrics and Gynaecology</t>
        </is>
      </c>
      <c r="B29" s="91">
        <f t="shared" si="5"/>
        <v>-9.5884522571811829E-4</v>
      </c>
      <c r="C29" s="91">
        <f t="shared" si="1"/>
        <v>1.3026922915612854E-2</v>
      </c>
      <c r="D29" s="91">
        <f t="shared" si="2"/>
        <v>1.3024215778340637E-2</v>
      </c>
      <c r="E29" s="91">
        <f t="shared" si="3"/>
        <v>1.3919090627229153E-2</v>
      </c>
      <c r="F29" s="91">
        <f t="shared" si="4"/>
        <v>1.2228278751985198E-2</v>
      </c>
      <c r="H29" s="148"/>
      <c r="I29" s="148"/>
      <c r="J29" s="149"/>
      <c r="K29" s="150"/>
      <c r="L29" s="92"/>
    </row>
    <row r="30" spans="1:12" x14ac:dyDescent="0.3">
      <c r="A30" s="53" t="inlineStr">
        <is>
          <t>Paediatrics</t>
        </is>
      </c>
      <c r="B30" s="91">
        <f t="shared" si="5"/>
        <v>-1.6913460248564244E-2</v>
      </c>
      <c r="C30" s="91">
        <f t="shared" si="1"/>
        <v>3.7407892261085693E-2</v>
      </c>
      <c r="D30" s="91">
        <f t="shared" si="2"/>
        <v>3.6308721564876259E-2</v>
      </c>
      <c r="E30" s="91">
        <f t="shared" si="3"/>
        <v>3.993444756541796E-2</v>
      </c>
      <c r="F30" s="91">
        <f t="shared" si="4"/>
        <v>3.5208970600927335E-2</v>
      </c>
      <c r="H30" s="148"/>
      <c r="I30" s="148"/>
      <c r="J30" s="149"/>
      <c r="K30" s="150"/>
      <c r="L30" s="92"/>
    </row>
    <row r="31" spans="1:12" x14ac:dyDescent="0.3">
      <c r="A31" s="48" t="inlineStr">
        <is>
          <t>Specialist Surgery</t>
        </is>
      </c>
      <c r="B31" s="91">
        <f t="shared" si="5"/>
        <v>-1.7657657515087991E-3</v>
      </c>
      <c r="C31" s="91">
        <f t="shared" si="1"/>
        <v>4.5437885911715985E-2</v>
      </c>
      <c r="D31" s="91">
        <f t="shared" si="2"/>
        <v>5.4084604107072026E-2</v>
      </c>
      <c r="E31" s="91">
        <f t="shared" si="3"/>
        <v>5.1696470221634157E-2</v>
      </c>
      <c r="F31" s="91">
        <f t="shared" si="4"/>
        <v>4.4694829933053022E-2</v>
      </c>
      <c r="H31" s="148"/>
      <c r="I31" s="148"/>
      <c r="J31" s="149"/>
      <c r="K31" s="150"/>
      <c r="L31" s="92"/>
    </row>
    <row r="33" spans="1:6" x14ac:dyDescent="0.3">
      <c r="B33" s="33"/>
      <c r="C33" s="33"/>
      <c r="D33" s="33"/>
      <c r="E33" s="33"/>
      <c r="F33" s="33"/>
    </row>
    <row r="34" spans="1:6" ht="15.5" x14ac:dyDescent="0.3">
      <c r="A34" s="195" t="inlineStr">
        <is>
          <t>Specialist Group</t>
        </is>
      </c>
      <c r="B34" s="172">
        <f>'C.2 Trust_type'!B5</f>
        <v>2016</v>
      </c>
      <c r="C34" s="172">
        <f>'C.2 Trust_type'!C5</f>
        <v>2017</v>
      </c>
      <c r="D34" s="172">
        <f>'C.2 Trust_type'!D5</f>
        <v>2018</v>
      </c>
      <c r="E34" s="172">
        <f>'C.2 Trust_type'!E5</f>
        <v>2019</v>
      </c>
      <c r="F34" s="172">
        <f>'C.2 Trust_type'!F5</f>
        <v>2020</v>
      </c>
    </row>
    <row r="35" spans="1:6" ht="15.5" x14ac:dyDescent="0.3">
      <c r="A35" s="175" t="inlineStr">
        <is>
          <t>Intensive Care Unit</t>
        </is>
      </c>
      <c r="B35" s="264">
        <f>J6</f>
        <v>66.111316297969552</v>
      </c>
      <c r="C35" s="264">
        <f t="shared" ref="C35:F35" si="6">K6</f>
        <v>63.041906771487675</v>
      </c>
      <c r="D35" s="264">
        <f t="shared" si="6"/>
        <v>62.358308537022623</v>
      </c>
      <c r="E35" s="264">
        <f t="shared" si="6"/>
        <v>56.156598993728778</v>
      </c>
      <c r="F35" s="264">
        <f t="shared" si="6"/>
        <v>54.964481598588307</v>
      </c>
    </row>
    <row r="36" spans="1:6" ht="15.5" x14ac:dyDescent="0.3">
      <c r="A36" s="176" t="inlineStr">
        <is>
          <t>Specialist Medicine</t>
        </is>
      </c>
      <c r="B36" s="204">
        <f t="shared" ref="B36:B45" si="7">VLOOKUP($A36,$A$21:$F$31,2, FALSE)</f>
        <v>1.4168667465817637E-2</v>
      </c>
      <c r="C36" s="205">
        <f t="shared" ref="C36:C45" si="8">VLOOKUP($A36,$A$21:$F$31,3, FALSE)</f>
        <v>0.10982055060522278</v>
      </c>
      <c r="D36" s="205">
        <f t="shared" ref="D36:D45" si="9">VLOOKUP($A36,$A$21:$F$31,4, FALSE)</f>
        <v>8.302052421934511E-2</v>
      </c>
      <c r="E36" s="205">
        <f t="shared" ref="E36:E45" si="10">VLOOKUP($A36,$A$21:$F$31,5, FALSE)</f>
        <v>8.0724862086058793E-2</v>
      </c>
      <c r="F36" s="206">
        <f t="shared" ref="F36:F45" si="11">VLOOKUP($A36,$A$21:$F$31,6, FALSE)</f>
        <v>6.4955852782508094E-2</v>
      </c>
    </row>
    <row r="37" spans="1:6" ht="15.5" x14ac:dyDescent="0.3">
      <c r="A37" s="175" t="inlineStr">
        <is>
          <t>General Medicine</t>
        </is>
      </c>
      <c r="B37" s="201">
        <f t="shared" si="7"/>
        <v>-3.4579260981065871E-3</v>
      </c>
      <c r="C37" s="202">
        <f t="shared" si="8"/>
        <v>4.763266644117127E-2</v>
      </c>
      <c r="D37" s="202">
        <f t="shared" si="9"/>
        <v>5.3912128836377735E-2</v>
      </c>
      <c r="E37" s="202">
        <f t="shared" si="10"/>
        <v>5.5862607504301318E-2</v>
      </c>
      <c r="F37" s="203">
        <f t="shared" si="11"/>
        <v>4.7922120431460595E-2</v>
      </c>
    </row>
    <row r="38" spans="1:6" ht="15.5" x14ac:dyDescent="0.3">
      <c r="A38" s="176" t="inlineStr">
        <is>
          <t>Geriatrics</t>
        </is>
      </c>
      <c r="B38" s="204">
        <f t="shared" si="7"/>
        <v>-7.4772878853804582E-3</v>
      </c>
      <c r="C38" s="205">
        <f t="shared" si="8"/>
        <v>6.3711482091825505E-2</v>
      </c>
      <c r="D38" s="205">
        <f t="shared" si="9"/>
        <v>5.4133932820901183E-2</v>
      </c>
      <c r="E38" s="205">
        <f t="shared" si="10"/>
        <v>5.8710037807315922E-2</v>
      </c>
      <c r="F38" s="206">
        <f t="shared" si="11"/>
        <v>5.9889858891965478E-2</v>
      </c>
    </row>
    <row r="39" spans="1:6" ht="15.5" x14ac:dyDescent="0.3">
      <c r="A39" s="194" t="inlineStr">
        <is>
          <t>Specialist Surgery</t>
        </is>
      </c>
      <c r="B39" s="201">
        <f t="shared" si="7"/>
        <v>-1.7657657515087991E-3</v>
      </c>
      <c r="C39" s="202">
        <f t="shared" si="8"/>
        <v>4.5437885911715985E-2</v>
      </c>
      <c r="D39" s="202">
        <f t="shared" si="9"/>
        <v>5.4084604107072026E-2</v>
      </c>
      <c r="E39" s="202">
        <f t="shared" si="10"/>
        <v>5.1696470221634157E-2</v>
      </c>
      <c r="F39" s="203">
        <f t="shared" si="11"/>
        <v>4.4694829933053022E-2</v>
      </c>
    </row>
    <row r="40" spans="1:6" ht="15.5" x14ac:dyDescent="0.3">
      <c r="A40" s="176" t="inlineStr">
        <is>
          <t>Paediatrics</t>
        </is>
      </c>
      <c r="B40" s="204">
        <f t="shared" si="7"/>
        <v>-1.6913460248564244E-2</v>
      </c>
      <c r="C40" s="205">
        <f t="shared" si="8"/>
        <v>3.7407892261085693E-2</v>
      </c>
      <c r="D40" s="205">
        <f t="shared" si="9"/>
        <v>3.6308721564876259E-2</v>
      </c>
      <c r="E40" s="205">
        <f t="shared" si="10"/>
        <v>3.993444756541796E-2</v>
      </c>
      <c r="F40" s="206">
        <f t="shared" si="11"/>
        <v>3.5208970600927335E-2</v>
      </c>
    </row>
    <row r="41" spans="1:6" ht="15.5" x14ac:dyDescent="0.3">
      <c r="A41" s="194" t="inlineStr">
        <is>
          <t>General Surgery</t>
        </is>
      </c>
      <c r="B41" s="201">
        <f t="shared" si="7"/>
        <v>-4.7482115148626434E-3</v>
      </c>
      <c r="C41" s="202">
        <f t="shared" si="8"/>
        <v>4.1961908386286141E-2</v>
      </c>
      <c r="D41" s="202">
        <f t="shared" si="9"/>
        <v>4.014566092996618E-2</v>
      </c>
      <c r="E41" s="202">
        <f t="shared" si="10"/>
        <v>4.1010698021014633E-2</v>
      </c>
      <c r="F41" s="203">
        <f t="shared" si="11"/>
        <v>3.7384758290710939E-2</v>
      </c>
    </row>
    <row r="42" spans="1:6" ht="15.5" x14ac:dyDescent="0.3">
      <c r="A42" s="176" t="inlineStr">
        <is>
          <t>Other</t>
        </is>
      </c>
      <c r="B42" s="204">
        <f t="shared" si="7"/>
        <v>-8.4826457583288342E-3</v>
      </c>
      <c r="C42" s="205">
        <f t="shared" si="8"/>
        <v>4.7042078403571115E-2</v>
      </c>
      <c r="D42" s="205">
        <f t="shared" si="9"/>
        <v>4.8921017642851228E-2</v>
      </c>
      <c r="E42" s="205">
        <f t="shared" si="10"/>
        <v>3.8335283350537382E-2</v>
      </c>
      <c r="F42" s="206">
        <f t="shared" si="11"/>
        <v>3.8927194821790891E-2</v>
      </c>
    </row>
    <row r="43" spans="1:6" ht="15.5" x14ac:dyDescent="0.3">
      <c r="A43" s="194" t="inlineStr">
        <is>
          <t>Orthopaedics</t>
        </is>
      </c>
      <c r="B43" s="201">
        <f t="shared" si="7"/>
        <v>-6.9064342728759756E-3</v>
      </c>
      <c r="C43" s="202">
        <f t="shared" si="8"/>
        <v>3.6856306736741992E-2</v>
      </c>
      <c r="D43" s="202">
        <f t="shared" si="9"/>
        <v>3.3190766064684921E-2</v>
      </c>
      <c r="E43" s="202">
        <f t="shared" si="10"/>
        <v>3.6913216458876096E-2</v>
      </c>
      <c r="F43" s="203">
        <f t="shared" si="11"/>
        <v>4.2119752418363986E-2</v>
      </c>
    </row>
    <row r="44" spans="1:6" ht="31" x14ac:dyDescent="0.3">
      <c r="A44" s="176" t="inlineStr">
        <is>
          <t>AE/Non-specific Out-Patients Department</t>
        </is>
      </c>
      <c r="B44" s="204">
        <f t="shared" si="7"/>
        <v>-4.546110342001892E-3</v>
      </c>
      <c r="C44" s="205">
        <f t="shared" si="8"/>
        <v>1.6010950219076673E-2</v>
      </c>
      <c r="D44" s="205">
        <f t="shared" si="9"/>
        <v>1.4415191832493559E-2</v>
      </c>
      <c r="E44" s="205">
        <f t="shared" si="10"/>
        <v>1.4024793333231908E-2</v>
      </c>
      <c r="F44" s="206">
        <f t="shared" si="11"/>
        <v>1.394775058604838E-2</v>
      </c>
    </row>
    <row r="45" spans="1:6" ht="15.5" x14ac:dyDescent="0.3">
      <c r="A45" s="175" t="inlineStr">
        <is>
          <t>Obstetrics and Gynaecology</t>
        </is>
      </c>
      <c r="B45" s="201">
        <f t="shared" si="7"/>
        <v>-9.5884522571811829E-4</v>
      </c>
      <c r="C45" s="202">
        <f t="shared" si="8"/>
        <v>1.3026922915612854E-2</v>
      </c>
      <c r="D45" s="202">
        <f t="shared" si="9"/>
        <v>1.3024215778340637E-2</v>
      </c>
      <c r="E45" s="202">
        <f t="shared" si="10"/>
        <v>1.3919090627229153E-2</v>
      </c>
      <c r="F45" s="203">
        <f t="shared" si="11"/>
        <v>1.2228278751985198E-2</v>
      </c>
    </row>
  </sheetData>
  <sortState xmlns:xlrd2="http://schemas.microsoft.com/office/spreadsheetml/2017/richdata2" ref="A35:F45">
    <sortCondition descending="1" ref="F35:F45"/>
  </sortState>
  <mergeCells count="3">
    <mergeCell ref="B4:F4"/>
    <mergeCell ref="B19:F19"/>
    <mergeCell ref="H4:M4"/>
  </mergeCells>
  <pageMargins left="0.7" right="0.7" top="0.75" bottom="0.75" header="0.3" footer="0.3"/>
  <pageSetup paperSize="9" orientation="portrait" r:id="rId1"/>
</worksheet>
</file>

<file path=xl/worksheets/sheet35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2300-000000000000}">
  <sheetPr codeName="Sheet36">
    <tabColor theme="6"/>
  </sheetPr>
  <dimension ref="A1:P61"/>
  <sheetViews>
    <sheetView topLeftCell="A46" workbookViewId="0">
      <selection activeCell="A50" sqref="A50:E61"/>
    </sheetView>
  </sheetViews>
  <sheetFormatPr defaultRowHeight="14.5" x14ac:dyDescent="0.35"/>
  <cols>
    <col min="1" max="1" width="32.81640625" customWidth="1"/>
    <col min="2" max="2" width="16.81640625" bestFit="1" customWidth="1"/>
    <col min="3" max="6" width="14.1796875" bestFit="1" customWidth="1"/>
    <col min="12" max="12" width="10.26953125" bestFit="1" customWidth="1"/>
  </cols>
  <sheetData>
    <row r="1" spans="1:16" ht="15.5" x14ac:dyDescent="0.35">
      <c r="A1" s="3" t="inlineStr">
        <is>
          <t>Table 3.X: Co-amoxiclav, quinolones and cephalosporins prescribed in inpatients secondary care per admission, 2016-2020</t>
        </is>
      </c>
    </row>
    <row r="3" spans="1:16" x14ac:dyDescent="0.35">
      <c r="I3" t="inlineStr">
        <is>
          <t>IN_total</t>
        </is>
      </c>
    </row>
    <row r="4" spans="1:16" x14ac:dyDescent="0.35">
      <c r="A4" s="49"/>
      <c r="B4" s="611" t="inlineStr">
        <is>
          <t xml:space="preserve"> DDD per admission</t>
        </is>
      </c>
      <c r="C4" s="611"/>
      <c r="D4" s="611"/>
      <c r="E4" s="611"/>
      <c r="F4" s="611"/>
      <c r="I4" s="611" t="inlineStr">
        <is>
          <t xml:space="preserve"> DDD per admission</t>
        </is>
      </c>
      <c r="J4" s="611"/>
      <c r="K4" s="611"/>
      <c r="L4" s="611"/>
      <c r="M4" s="611"/>
    </row>
    <row r="5" spans="1:16" x14ac:dyDescent="0.35">
      <c r="A5" s="50" t="inlineStr">
        <is>
          <t>Specialist Group</t>
        </is>
      </c>
      <c r="B5" s="51">
        <f>'C.2 Trust_type'!B5</f>
        <v>2016</v>
      </c>
      <c r="C5" s="51">
        <f>'C.2 Trust_type'!C5</f>
        <v>2017</v>
      </c>
      <c r="D5" s="51">
        <f>'C.2 Trust_type'!D5</f>
        <v>2018</v>
      </c>
      <c r="E5" s="51">
        <f>'C.2 Trust_type'!E5</f>
        <v>2019</v>
      </c>
      <c r="F5" s="51">
        <f>'C.2 Trust_type'!F5</f>
        <v>2020</v>
      </c>
      <c r="H5" s="270" t="inlineStr">
        <is>
          <t>% change (5 Years)</t>
        </is>
      </c>
      <c r="I5" s="212" t="inlineStr">
        <is>
          <t>2016</t>
        </is>
      </c>
      <c r="J5" s="212" t="inlineStr">
        <is>
          <t>2017</t>
        </is>
      </c>
      <c r="K5" s="212" t="inlineStr">
        <is>
          <t>2018</t>
        </is>
      </c>
      <c r="L5" s="212" t="inlineStr">
        <is>
          <t>2019</t>
        </is>
      </c>
      <c r="M5" s="212" t="inlineStr">
        <is>
          <t>2020</t>
        </is>
      </c>
    </row>
    <row r="6" spans="1:16" x14ac:dyDescent="0.35">
      <c r="A6" s="52" t="inlineStr">
        <is>
          <t>Intensive Care Unit</t>
        </is>
      </c>
      <c r="B6" s="308">
        <f>'[1]C.13 Dep_Broad spe_IN'!B5</f>
        <v>11.712352354938503</v>
      </c>
      <c r="C6" s="308">
        <f>'[1]C.13 Dep_Broad spe_IN'!C5</f>
        <v>12.848551793817023</v>
      </c>
      <c r="D6" s="308">
        <f>'[1]C.13 Dep_Broad spe_IN'!D5</f>
        <v>13.125441339923327</v>
      </c>
      <c r="E6" s="308">
        <f>'[1]C.13 Dep_Broad spe_IN'!E5</f>
        <v>11.467174715140573</v>
      </c>
      <c r="F6" s="308">
        <f>'[1]C.13 Dep_Broad spe_IN'!F5</f>
        <v>12.149561465901868</v>
      </c>
      <c r="H6" s="52" t="inlineStr">
        <is>
          <t>Intensive Care Unit</t>
        </is>
      </c>
      <c r="I6" s="147">
        <f>'[1]C.12 Dep_IN'!B5</f>
        <v>66.111316297969552</v>
      </c>
      <c r="J6" s="147">
        <f>'[1]C.12 Dep_IN'!C5</f>
        <v>63.041906771487675</v>
      </c>
      <c r="K6" s="147">
        <f>'[1]C.12 Dep_IN'!D5</f>
        <v>62.358308537022623</v>
      </c>
      <c r="L6" s="147">
        <f>'[1]C.12 Dep_IN'!E5</f>
        <v>56.156598993728778</v>
      </c>
      <c r="M6" s="147">
        <f>'[1]C.12 Dep_IN'!F5</f>
        <v>54.964481598588307</v>
      </c>
      <c r="N6" s="35"/>
      <c r="O6" s="35"/>
      <c r="P6" s="35"/>
    </row>
    <row r="7" spans="1:16" x14ac:dyDescent="0.35">
      <c r="A7" s="52" t="inlineStr">
        <is>
          <t>AE/Non-specific Out-Patients Department</t>
        </is>
      </c>
      <c r="B7" s="308">
        <f>'[1]C.13 Dep_Broad spe_IN'!B2</f>
        <v>1.9775999462261211</v>
      </c>
      <c r="C7" s="308">
        <f>'[1]C.13 Dep_Broad spe_IN'!C2</f>
        <v>2.0819741192447978</v>
      </c>
      <c r="D7" s="308">
        <f>'[1]C.13 Dep_Broad spe_IN'!D2</f>
        <v>2.190400916484748</v>
      </c>
      <c r="E7" s="308">
        <f>'[1]C.13 Dep_Broad spe_IN'!E2</f>
        <v>2.1240839559693256</v>
      </c>
      <c r="F7" s="308">
        <f>'[1]C.13 Dep_Broad spe_IN'!F2</f>
        <v>2.0613259338356755</v>
      </c>
      <c r="H7" s="52" t="inlineStr">
        <is>
          <t>AE/Non-specific Out-Patients Department</t>
        </is>
      </c>
      <c r="I7" s="147">
        <f>'[1]C.12 Dep_IN'!B2</f>
        <v>7.7890550876193458</v>
      </c>
      <c r="J7" s="147">
        <f>'[1]C.12 Dep_IN'!C2</f>
        <v>7.8857011997136812</v>
      </c>
      <c r="K7" s="147">
        <f>'[1]C.12 Dep_IN'!D2</f>
        <v>8.0337498182077667</v>
      </c>
      <c r="L7" s="147">
        <f>'[1]C.12 Dep_IN'!E2</f>
        <v>7.6719958152733412</v>
      </c>
      <c r="M7" s="147">
        <f>'[1]C.12 Dep_IN'!F2</f>
        <v>6.9497708837012375</v>
      </c>
      <c r="N7" s="35"/>
      <c r="O7" s="35"/>
      <c r="P7" s="35"/>
    </row>
    <row r="8" spans="1:16" x14ac:dyDescent="0.35">
      <c r="A8" s="53" t="inlineStr">
        <is>
          <t>Geriatrics</t>
        </is>
      </c>
      <c r="B8" s="308">
        <f>'[1]C.13 Dep_Broad spe_IN'!B4</f>
        <v>0.51299676733196264</v>
      </c>
      <c r="C8" s="308">
        <f>'[1]C.13 Dep_Broad spe_IN'!C4</f>
        <v>0.6336979720007605</v>
      </c>
      <c r="D8" s="308">
        <f>'[1]C.13 Dep_Broad spe_IN'!D4</f>
        <v>0.69382947254703708</v>
      </c>
      <c r="E8" s="308">
        <f>'[1]C.13 Dep_Broad spe_IN'!E4</f>
        <v>0.67632823594186675</v>
      </c>
      <c r="F8" s="308">
        <f>'[1]C.13 Dep_Broad spe_IN'!F4</f>
        <v>0.67874946044713624</v>
      </c>
      <c r="H8" s="53" t="inlineStr">
        <is>
          <t>Geriatrics</t>
        </is>
      </c>
      <c r="I8" s="147">
        <f>'[1]C.12 Dep_IN'!B4</f>
        <v>2.6696313592297471</v>
      </c>
      <c r="J8" s="147">
        <f>'[1]C.12 Dep_IN'!C4</f>
        <v>2.8107101603419977</v>
      </c>
      <c r="K8" s="147">
        <f>'[1]C.12 Dep_IN'!D4</f>
        <v>2.8024204617339947</v>
      </c>
      <c r="L8" s="147">
        <f>'[1]C.12 Dep_IN'!E4</f>
        <v>2.7878060218630392</v>
      </c>
      <c r="M8" s="147">
        <f>'[1]C.12 Dep_IN'!F4</f>
        <v>2.7057227958988102</v>
      </c>
      <c r="N8" s="35"/>
      <c r="O8" s="35"/>
      <c r="P8" s="35"/>
    </row>
    <row r="9" spans="1:16" x14ac:dyDescent="0.35">
      <c r="A9" s="52" t="inlineStr">
        <is>
          <t>General Medicine</t>
        </is>
      </c>
      <c r="B9" s="308">
        <f>'[1]C.13 Dep_Broad spe_IN'!B6</f>
        <v>0.40832569032514954</v>
      </c>
      <c r="C9" s="308">
        <f>'[1]C.13 Dep_Broad spe_IN'!C6</f>
        <v>0.39567001943121127</v>
      </c>
      <c r="D9" s="308">
        <f>'[1]C.13 Dep_Broad spe_IN'!D6</f>
        <v>0.44016314645684873</v>
      </c>
      <c r="E9" s="308">
        <f>'[1]C.13 Dep_Broad spe_IN'!E6</f>
        <v>0.43296062235354604</v>
      </c>
      <c r="F9" s="308">
        <f>'[1]C.13 Dep_Broad spe_IN'!F6</f>
        <v>0.36337269625308277</v>
      </c>
      <c r="H9" s="52" t="inlineStr">
        <is>
          <t>General Medicine</t>
        </is>
      </c>
      <c r="I9" s="147">
        <f>'[1]C.12 Dep_IN'!B6</f>
        <v>2.114570924333286</v>
      </c>
      <c r="J9" s="147">
        <f>'[1]C.12 Dep_IN'!C6</f>
        <v>1.826902234564459</v>
      </c>
      <c r="K9" s="147">
        <f>'[1]C.12 Dep_IN'!D6</f>
        <v>1.838219245583441</v>
      </c>
      <c r="L9" s="147">
        <f>'[1]C.12 Dep_IN'!E6</f>
        <v>1.7920245880710703</v>
      </c>
      <c r="M9" s="147">
        <f>'[1]C.12 Dep_IN'!F6</f>
        <v>1.4371448594631164</v>
      </c>
      <c r="N9" s="35"/>
      <c r="O9" s="35"/>
      <c r="P9" s="35"/>
    </row>
    <row r="10" spans="1:16" x14ac:dyDescent="0.35">
      <c r="A10" s="52" t="inlineStr">
        <is>
          <t>General Surgery</t>
        </is>
      </c>
      <c r="B10" s="308">
        <f>'[1]C.13 Dep_Broad spe_IN'!B12</f>
        <v>0.69698458477574121</v>
      </c>
      <c r="C10" s="308">
        <f>'[1]C.13 Dep_Broad spe_IN'!C12</f>
        <v>0.7782133223524248</v>
      </c>
      <c r="D10" s="308">
        <f>'[1]C.13 Dep_Broad spe_IN'!D12</f>
        <v>0.89948654704528153</v>
      </c>
      <c r="E10" s="308">
        <f>'[1]C.13 Dep_Broad spe_IN'!E12</f>
        <v>0.90900665497003563</v>
      </c>
      <c r="F10" s="308">
        <f>'[1]C.13 Dep_Broad spe_IN'!F12</f>
        <v>0.74750347044398779</v>
      </c>
      <c r="H10" s="52" t="inlineStr">
        <is>
          <t>General Surgery</t>
        </is>
      </c>
      <c r="I10" s="147">
        <f>'[1]C.12 Dep_IN'!B12</f>
        <v>2.522563860520588</v>
      </c>
      <c r="J10" s="147">
        <f>'[1]C.12 Dep_IN'!C12</f>
        <v>2.6811122041842541</v>
      </c>
      <c r="K10" s="147">
        <f>'[1]C.12 Dep_IN'!D12</f>
        <v>2.8464648371310872</v>
      </c>
      <c r="L10" s="147">
        <f>'[1]C.12 Dep_IN'!E12</f>
        <v>2.8382370625235507</v>
      </c>
      <c r="M10" s="147">
        <f>'[1]C.12 Dep_IN'!F12</f>
        <v>2.3387190523527019</v>
      </c>
      <c r="N10" s="35"/>
      <c r="O10" s="35"/>
      <c r="P10" s="35"/>
    </row>
    <row r="11" spans="1:16" x14ac:dyDescent="0.35">
      <c r="A11" s="53" t="inlineStr">
        <is>
          <t>Specialist Medicine</t>
        </is>
      </c>
      <c r="B11" s="308">
        <f>'[1]C.13 Dep_Broad spe_IN'!B10</f>
        <v>0.31290554884808941</v>
      </c>
      <c r="C11" s="308">
        <f>'[1]C.13 Dep_Broad spe_IN'!C10</f>
        <v>0.49526002958340953</v>
      </c>
      <c r="D11" s="308">
        <f>'[1]C.13 Dep_Broad spe_IN'!D10</f>
        <v>0.56140229771366634</v>
      </c>
      <c r="E11" s="308">
        <f>'[1]C.13 Dep_Broad spe_IN'!E10</f>
        <v>0.56616385933557112</v>
      </c>
      <c r="F11" s="308">
        <f>'[1]C.13 Dep_Broad spe_IN'!F10</f>
        <v>0.54087468851528797</v>
      </c>
      <c r="H11" s="53" t="inlineStr">
        <is>
          <t>Specialist Medicine</t>
        </is>
      </c>
      <c r="I11" s="147">
        <f>'[1]C.12 Dep_IN'!B10</f>
        <v>1.8679932060746616</v>
      </c>
      <c r="J11" s="147">
        <f>'[1]C.12 Dep_IN'!C10</f>
        <v>2.5056551849032598</v>
      </c>
      <c r="K11" s="147">
        <f>'[1]C.12 Dep_IN'!D10</f>
        <v>2.6891766297305457</v>
      </c>
      <c r="L11" s="147">
        <f>'[1]C.12 Dep_IN'!E10</f>
        <v>2.8070318746675977</v>
      </c>
      <c r="M11" s="147">
        <f>'[1]C.12 Dep_IN'!F10</f>
        <v>2.4447592219875016</v>
      </c>
      <c r="N11" s="35"/>
      <c r="O11" s="35"/>
      <c r="P11" s="35"/>
    </row>
    <row r="12" spans="1:16" x14ac:dyDescent="0.35">
      <c r="A12" s="53" t="inlineStr">
        <is>
          <t>Other</t>
        </is>
      </c>
      <c r="B12" s="308">
        <f>'[1]C.13 Dep_Broad spe_IN'!B8</f>
        <v>0.6355220641937791</v>
      </c>
      <c r="C12" s="308">
        <f>'[1]C.13 Dep_Broad spe_IN'!C8</f>
        <v>0.70464576862202222</v>
      </c>
      <c r="D12" s="308">
        <f>'[1]C.13 Dep_Broad spe_IN'!D8</f>
        <v>0.80235782503717701</v>
      </c>
      <c r="E12" s="308">
        <f>'[1]C.13 Dep_Broad spe_IN'!E8</f>
        <v>0.76336681165763309</v>
      </c>
      <c r="F12" s="308">
        <f>'[1]C.13 Dep_Broad spe_IN'!F8</f>
        <v>0.71305316774147798</v>
      </c>
      <c r="H12" s="53" t="inlineStr">
        <is>
          <t>Other</t>
        </is>
      </c>
      <c r="I12" s="147">
        <f>'[1]C.12 Dep_IN'!B8</f>
        <v>3.2493445755946126</v>
      </c>
      <c r="J12" s="147">
        <f>'[1]C.12 Dep_IN'!C8</f>
        <v>3.1595000626782834</v>
      </c>
      <c r="K12" s="147">
        <f>'[1]C.12 Dep_IN'!D8</f>
        <v>3.5166459388033964</v>
      </c>
      <c r="L12" s="147">
        <f>'[1]C.12 Dep_IN'!E8</f>
        <v>3.4821259804678704</v>
      </c>
      <c r="M12" s="147">
        <f>'[1]C.12 Dep_IN'!F8</f>
        <v>3.093819656348467</v>
      </c>
      <c r="N12" s="35"/>
      <c r="O12" s="35"/>
      <c r="P12" s="35"/>
    </row>
    <row r="13" spans="1:16" x14ac:dyDescent="0.35">
      <c r="A13" s="53" t="inlineStr">
        <is>
          <t>Orthopaedics</t>
        </is>
      </c>
      <c r="B13" s="308">
        <f>'[1]C.13 Dep_Broad spe_IN'!B3</f>
        <v>0.33346321368111376</v>
      </c>
      <c r="C13" s="308">
        <f>'[1]C.13 Dep_Broad spe_IN'!C3</f>
        <v>0.36772130094023225</v>
      </c>
      <c r="D13" s="308">
        <f>'[1]C.13 Dep_Broad spe_IN'!D3</f>
        <v>0.41524048474895991</v>
      </c>
      <c r="E13" s="308">
        <f>'[1]C.13 Dep_Broad spe_IN'!E3</f>
        <v>0.41695033589502373</v>
      </c>
      <c r="F13" s="308">
        <f>'[1]C.13 Dep_Broad spe_IN'!F3</f>
        <v>0.45677008633998639</v>
      </c>
      <c r="H13" s="53" t="inlineStr">
        <is>
          <t>Orthopaedics</t>
        </is>
      </c>
      <c r="I13" s="147">
        <f>'[1]C.12 Dep_IN'!B3</f>
        <v>1.9138231181064214</v>
      </c>
      <c r="J13" s="147">
        <f>'[1]C.12 Dep_IN'!C3</f>
        <v>2.0147760992514208</v>
      </c>
      <c r="K13" s="147">
        <f>'[1]C.12 Dep_IN'!D3</f>
        <v>2.0813556533568764</v>
      </c>
      <c r="L13" s="147">
        <f>'[1]C.12 Dep_IN'!E3</f>
        <v>2.0484759886392112</v>
      </c>
      <c r="M13" s="147">
        <f>'[1]C.12 Dep_IN'!F3</f>
        <v>1.9391548736800477</v>
      </c>
      <c r="N13" s="35"/>
      <c r="O13" s="35"/>
      <c r="P13" s="35"/>
    </row>
    <row r="14" spans="1:16" x14ac:dyDescent="0.35">
      <c r="A14" s="53" t="inlineStr">
        <is>
          <t>Obstetrics and Gynaecology</t>
        </is>
      </c>
      <c r="B14" s="308">
        <f>'[1]C.13 Dep_Broad spe_IN'!B7</f>
        <v>0.62318842104067329</v>
      </c>
      <c r="C14" s="308">
        <f>'[1]C.13 Dep_Broad spe_IN'!C7</f>
        <v>0.62886343620513685</v>
      </c>
      <c r="D14" s="308">
        <f>'[1]C.13 Dep_Broad spe_IN'!D7</f>
        <v>0.66553197993248148</v>
      </c>
      <c r="E14" s="308">
        <f>'[1]C.13 Dep_Broad spe_IN'!E7</f>
        <v>0.69639596814014837</v>
      </c>
      <c r="F14" s="308">
        <f>'[1]C.13 Dep_Broad spe_IN'!F7</f>
        <v>0.63469466077519598</v>
      </c>
      <c r="H14" s="53" t="inlineStr">
        <is>
          <t>Obstetrics and Gynaecology</t>
        </is>
      </c>
      <c r="I14" s="147">
        <f>'[1]C.12 Dep_IN'!B7</f>
        <v>1.5394380849870331</v>
      </c>
      <c r="J14" s="147">
        <f>'[1]C.12 Dep_IN'!C7</f>
        <v>1.5357213506550238</v>
      </c>
      <c r="K14" s="147">
        <f>'[1]C.12 Dep_IN'!D7</f>
        <v>1.6663200388137511</v>
      </c>
      <c r="L14" s="147">
        <f>'[1]C.12 Dep_IN'!E7</f>
        <v>1.6846667319580353</v>
      </c>
      <c r="M14" s="147">
        <f>'[1]C.12 Dep_IN'!F7</f>
        <v>1.4395772012700707</v>
      </c>
      <c r="N14" s="35"/>
      <c r="O14" s="35"/>
      <c r="P14" s="35"/>
    </row>
    <row r="15" spans="1:16" x14ac:dyDescent="0.35">
      <c r="A15" s="53" t="inlineStr">
        <is>
          <t>Paediatrics</t>
        </is>
      </c>
      <c r="B15" s="308">
        <f>'[1]C.13 Dep_Broad spe_IN'!B9</f>
        <v>0.49733661933311168</v>
      </c>
      <c r="C15" s="308">
        <f>'[1]C.13 Dep_Broad spe_IN'!C9</f>
        <v>0.52445701117216004</v>
      </c>
      <c r="D15" s="308">
        <f>'[1]C.13 Dep_Broad spe_IN'!D9</f>
        <v>0.53998755410325572</v>
      </c>
      <c r="E15" s="308">
        <f>'[1]C.13 Dep_Broad spe_IN'!E9</f>
        <v>0.54869386268090992</v>
      </c>
      <c r="F15" s="308">
        <f>'[1]C.13 Dep_Broad spe_IN'!F9</f>
        <v>0.44594954615766369</v>
      </c>
      <c r="H15" s="53" t="inlineStr">
        <is>
          <t>Paediatrics</t>
        </is>
      </c>
      <c r="I15" s="147">
        <f>'[1]C.12 Dep_IN'!B9</f>
        <v>1.3963872353472766</v>
      </c>
      <c r="J15" s="147">
        <f>'[1]C.12 Dep_IN'!C9</f>
        <v>1.4147754688708187</v>
      </c>
      <c r="K15" s="147">
        <f>'[1]C.12 Dep_IN'!D9</f>
        <v>1.4167292139768044</v>
      </c>
      <c r="L15" s="147">
        <f>'[1]C.12 Dep_IN'!E9</f>
        <v>1.4139145002829014</v>
      </c>
      <c r="M15" s="147">
        <f>'[1]C.12 Dep_IN'!F9</f>
        <v>1.1030714379446642</v>
      </c>
      <c r="N15" s="35"/>
      <c r="O15" s="35"/>
      <c r="P15" s="35"/>
    </row>
    <row r="16" spans="1:16" x14ac:dyDescent="0.35">
      <c r="A16" s="48" t="inlineStr">
        <is>
          <t>Specialist Surgery</t>
        </is>
      </c>
      <c r="B16" s="308">
        <f>'[1]C.13 Dep_Broad spe_IN'!B11</f>
        <v>0.2584513930490262</v>
      </c>
      <c r="C16" s="308">
        <f>'[1]C.13 Dep_Broad spe_IN'!C11</f>
        <v>0.2540285798634061</v>
      </c>
      <c r="D16" s="308">
        <f>'[1]C.13 Dep_Broad spe_IN'!D11</f>
        <v>0.28949912923587817</v>
      </c>
      <c r="E16" s="308">
        <f>'[1]C.13 Dep_Broad spe_IN'!E11</f>
        <v>0.30246142897413364</v>
      </c>
      <c r="F16" s="308">
        <f>'[1]C.13 Dep_Broad spe_IN'!F11</f>
        <v>0.23054038174473845</v>
      </c>
      <c r="H16" s="48" t="inlineStr">
        <is>
          <t>Specialist Surgery</t>
        </is>
      </c>
      <c r="I16" s="147">
        <f>'[1]C.12 Dep_IN'!B11</f>
        <v>0.84274089149415587</v>
      </c>
      <c r="J16" s="147">
        <f>'[1]C.12 Dep_IN'!C11</f>
        <v>0.76298639922221012</v>
      </c>
      <c r="K16" s="147">
        <f>'[1]C.12 Dep_IN'!D11</f>
        <v>0.82519072179740327</v>
      </c>
      <c r="L16" s="147">
        <f>'[1]C.12 Dep_IN'!E11</f>
        <v>0.8529266681118699</v>
      </c>
      <c r="M16" s="147">
        <f>'[1]C.12 Dep_IN'!F11</f>
        <v>0.65889190828134092</v>
      </c>
      <c r="N16" s="35"/>
      <c r="O16" s="35"/>
      <c r="P16" s="35"/>
    </row>
    <row r="19" spans="1:13" x14ac:dyDescent="0.35">
      <c r="A19" s="90" t="inlineStr">
        <is>
          <t>%</t>
        </is>
      </c>
      <c r="B19" s="611" t="inlineStr">
        <is>
          <t>% of total</t>
        </is>
      </c>
      <c r="C19" s="611"/>
      <c r="D19" s="611"/>
      <c r="E19" s="611"/>
      <c r="F19" s="611"/>
    </row>
    <row r="20" spans="1:13" x14ac:dyDescent="0.35">
      <c r="A20" s="50" t="inlineStr">
        <is>
          <t>Specialist Group</t>
        </is>
      </c>
      <c r="B20" s="51">
        <f>'C.2 Trust_type'!B5</f>
        <v>2016</v>
      </c>
      <c r="C20" s="51">
        <f>'C.2 Trust_type'!C5</f>
        <v>2017</v>
      </c>
      <c r="D20" s="51">
        <f>'C.2 Trust_type'!D5</f>
        <v>2018</v>
      </c>
      <c r="E20" s="51">
        <f>'C.2 Trust_type'!E5</f>
        <v>2019</v>
      </c>
      <c r="F20" s="51">
        <f>'C.2 Trust_type'!F5</f>
        <v>2020</v>
      </c>
    </row>
    <row r="21" spans="1:13" x14ac:dyDescent="0.35">
      <c r="A21" s="52" t="inlineStr">
        <is>
          <t>Intensive Care Unit</t>
        </is>
      </c>
      <c r="B21" s="91">
        <f>B6/I6</f>
        <v>0.17716108241061024</v>
      </c>
      <c r="C21" s="91">
        <f>C6/J6</f>
        <v>0.20380969503968291</v>
      </c>
      <c r="D21" s="91">
        <f>D6/K6</f>
        <v>0.21048424256297216</v>
      </c>
      <c r="E21" s="91">
        <f>E6/L6</f>
        <v>0.20419995015049178</v>
      </c>
      <c r="F21" s="91">
        <f>F6/M6</f>
        <v>0.22104386528433873</v>
      </c>
      <c r="H21" s="36"/>
      <c r="I21" s="36"/>
      <c r="J21" s="36"/>
      <c r="K21" s="36"/>
      <c r="L21" s="36"/>
      <c r="M21" s="36"/>
    </row>
    <row r="22" spans="1:13" x14ac:dyDescent="0.35">
      <c r="A22" s="52" t="inlineStr">
        <is>
          <t>AE/Non-specific Out-Patients Department</t>
        </is>
      </c>
      <c r="B22" s="91">
        <f t="shared" ref="B22:B31" si="0">B7/I7</f>
        <v>0.25389471816286213</v>
      </c>
      <c r="C22" s="91">
        <f t="shared" ref="C22:C31" si="1">C7/J7</f>
        <v>0.2640188952785063</v>
      </c>
      <c r="D22" s="91">
        <f t="shared" ref="D22:D31" si="2">D7/K7</f>
        <v>0.27264987907893307</v>
      </c>
      <c r="E22" s="91">
        <f t="shared" ref="E22:E31" si="3">E7/L7</f>
        <v>0.27686198052151151</v>
      </c>
      <c r="F22" s="91">
        <f t="shared" ref="F22:F31" si="4">F7/M7</f>
        <v>0.29660343748452839</v>
      </c>
      <c r="I22" s="36"/>
      <c r="J22" s="36"/>
      <c r="K22" s="36"/>
      <c r="L22" s="36"/>
      <c r="M22" s="36"/>
    </row>
    <row r="23" spans="1:13" x14ac:dyDescent="0.35">
      <c r="A23" s="53" t="inlineStr">
        <is>
          <t>Geriatrics</t>
        </is>
      </c>
      <c r="B23" s="91">
        <f t="shared" si="0"/>
        <v>0.19216015183458685</v>
      </c>
      <c r="C23" s="91">
        <f t="shared" si="1"/>
        <v>0.22545831332664137</v>
      </c>
      <c r="D23" s="91">
        <f t="shared" si="2"/>
        <v>0.24758221759404755</v>
      </c>
      <c r="E23" s="91">
        <f t="shared" si="3"/>
        <v>0.24260232980266291</v>
      </c>
      <c r="F23" s="91">
        <f t="shared" si="4"/>
        <v>0.25085698412119245</v>
      </c>
      <c r="I23" s="36"/>
      <c r="J23" s="36"/>
      <c r="K23" s="36"/>
      <c r="L23" s="36"/>
      <c r="M23" s="36"/>
    </row>
    <row r="24" spans="1:13" x14ac:dyDescent="0.35">
      <c r="A24" s="52" t="inlineStr">
        <is>
          <t>General Medicine</t>
        </is>
      </c>
      <c r="B24" s="91">
        <f t="shared" si="0"/>
        <v>0.19310096702189958</v>
      </c>
      <c r="C24" s="91">
        <f t="shared" si="1"/>
        <v>0.2165797446328816</v>
      </c>
      <c r="D24" s="91">
        <f t="shared" si="2"/>
        <v>0.23945084217478274</v>
      </c>
      <c r="E24" s="91">
        <f t="shared" si="3"/>
        <v>0.24160417509649434</v>
      </c>
      <c r="F24" s="91">
        <f t="shared" si="4"/>
        <v>0.25284347215271691</v>
      </c>
      <c r="I24" s="36"/>
      <c r="J24" s="36"/>
      <c r="K24" s="36"/>
      <c r="L24" s="36"/>
      <c r="M24" s="36"/>
    </row>
    <row r="25" spans="1:13" x14ac:dyDescent="0.35">
      <c r="A25" s="52" t="inlineStr">
        <is>
          <t>General Surgery</t>
        </is>
      </c>
      <c r="B25" s="91">
        <f t="shared" si="0"/>
        <v>0.27630007536534784</v>
      </c>
      <c r="C25" s="91">
        <f t="shared" si="1"/>
        <v>0.29025764797829534</v>
      </c>
      <c r="D25" s="91">
        <f t="shared" si="2"/>
        <v>0.31600128528264615</v>
      </c>
      <c r="E25" s="91">
        <f t="shared" si="3"/>
        <v>0.32027157525799277</v>
      </c>
      <c r="F25" s="91">
        <f t="shared" si="4"/>
        <v>0.31962089233934066</v>
      </c>
      <c r="I25" s="36"/>
      <c r="J25" s="36"/>
      <c r="K25" s="36"/>
      <c r="L25" s="36"/>
      <c r="M25" s="36"/>
    </row>
    <row r="26" spans="1:13" x14ac:dyDescent="0.35">
      <c r="A26" s="53" t="inlineStr">
        <is>
          <t>Specialist Medicine</t>
        </is>
      </c>
      <c r="B26" s="91">
        <f t="shared" si="0"/>
        <v>0.16750893302530723</v>
      </c>
      <c r="C26" s="91">
        <f t="shared" si="1"/>
        <v>0.19765689731268068</v>
      </c>
      <c r="D26" s="91">
        <f t="shared" si="2"/>
        <v>0.20876363847097637</v>
      </c>
      <c r="E26" s="91">
        <f t="shared" si="3"/>
        <v>0.20169484516545255</v>
      </c>
      <c r="F26" s="91">
        <f t="shared" si="4"/>
        <v>0.22123842857440015</v>
      </c>
      <c r="I26" s="36"/>
      <c r="J26" s="36"/>
      <c r="K26" s="36"/>
      <c r="L26" s="36"/>
      <c r="M26" s="36"/>
    </row>
    <row r="27" spans="1:13" x14ac:dyDescent="0.35">
      <c r="A27" s="53" t="inlineStr">
        <is>
          <t>Other</t>
        </is>
      </c>
      <c r="B27" s="91">
        <f t="shared" si="0"/>
        <v>0.19558469390014815</v>
      </c>
      <c r="C27" s="91">
        <f t="shared" si="1"/>
        <v>0.22302445154082368</v>
      </c>
      <c r="D27" s="91">
        <f t="shared" si="2"/>
        <v>0.22815996804904223</v>
      </c>
      <c r="E27" s="91">
        <f t="shared" si="3"/>
        <v>0.21922435200206758</v>
      </c>
      <c r="F27" s="91">
        <f t="shared" si="4"/>
        <v>0.23047664277337712</v>
      </c>
      <c r="I27" s="36"/>
      <c r="J27" s="36"/>
      <c r="K27" s="36"/>
      <c r="L27" s="36"/>
      <c r="M27" s="36"/>
    </row>
    <row r="28" spans="1:13" x14ac:dyDescent="0.35">
      <c r="A28" s="53" t="inlineStr">
        <is>
          <t>Orthopaedics</t>
        </is>
      </c>
      <c r="B28" s="91">
        <f t="shared" si="0"/>
        <v>0.17423930692772149</v>
      </c>
      <c r="C28" s="91">
        <f t="shared" si="1"/>
        <v>0.18251224097648228</v>
      </c>
      <c r="D28" s="91">
        <f t="shared" si="2"/>
        <v>0.19950481988950178</v>
      </c>
      <c r="E28" s="91">
        <f t="shared" si="3"/>
        <v>0.20354172477852719</v>
      </c>
      <c r="F28" s="91">
        <f t="shared" si="4"/>
        <v>0.23555111174444104</v>
      </c>
      <c r="I28" s="36"/>
      <c r="J28" s="36"/>
      <c r="K28" s="36"/>
      <c r="L28" s="36"/>
      <c r="M28" s="36"/>
    </row>
    <row r="29" spans="1:13" x14ac:dyDescent="0.35">
      <c r="A29" s="53" t="inlineStr">
        <is>
          <t>Obstetrics and Gynaecology</t>
        </is>
      </c>
      <c r="B29" s="91">
        <f t="shared" si="0"/>
        <v>0.40481551490648127</v>
      </c>
      <c r="C29" s="91">
        <f t="shared" si="1"/>
        <v>0.40949058625571022</v>
      </c>
      <c r="D29" s="91">
        <f t="shared" si="2"/>
        <v>0.3994022543270091</v>
      </c>
      <c r="E29" s="91">
        <f t="shared" si="3"/>
        <v>0.41337313483406252</v>
      </c>
      <c r="F29" s="91">
        <f t="shared" si="4"/>
        <v>0.44088963079940069</v>
      </c>
      <c r="I29" s="36"/>
      <c r="J29" s="36"/>
      <c r="K29" s="36"/>
      <c r="L29" s="36"/>
      <c r="M29" s="36"/>
    </row>
    <row r="30" spans="1:13" x14ac:dyDescent="0.35">
      <c r="A30" s="53" t="inlineStr">
        <is>
          <t>Paediatrics</t>
        </is>
      </c>
      <c r="B30" s="91">
        <f t="shared" si="0"/>
        <v>0.35615952849169796</v>
      </c>
      <c r="C30" s="91">
        <f t="shared" si="1"/>
        <v>0.37069981966166499</v>
      </c>
      <c r="D30" s="91">
        <f t="shared" si="2"/>
        <v>0.38115085704168783</v>
      </c>
      <c r="E30" s="91">
        <f t="shared" si="3"/>
        <v>0.38806721521784038</v>
      </c>
      <c r="F30" s="91">
        <f t="shared" si="4"/>
        <v>0.40427984155640412</v>
      </c>
      <c r="I30" s="36"/>
      <c r="J30" s="36"/>
      <c r="K30" s="36"/>
      <c r="L30" s="36"/>
      <c r="M30" s="36"/>
    </row>
    <row r="31" spans="1:13" x14ac:dyDescent="0.35">
      <c r="A31" s="48" t="inlineStr">
        <is>
          <t>Specialist Surgery</t>
        </is>
      </c>
      <c r="B31" s="91">
        <f t="shared" si="0"/>
        <v>0.30667954487268223</v>
      </c>
      <c r="C31" s="91">
        <f t="shared" si="1"/>
        <v>0.33293985334779669</v>
      </c>
      <c r="D31" s="91">
        <f t="shared" si="2"/>
        <v>0.35082693199131071</v>
      </c>
      <c r="E31" s="91">
        <f t="shared" si="3"/>
        <v>0.35461598315795984</v>
      </c>
      <c r="F31" s="91">
        <f t="shared" si="4"/>
        <v>0.3498910501816328</v>
      </c>
      <c r="I31" s="36"/>
      <c r="J31" s="36"/>
      <c r="K31" s="36"/>
      <c r="L31" s="36"/>
      <c r="M31" s="36"/>
    </row>
    <row r="33" spans="1:6" x14ac:dyDescent="0.35">
      <c r="B33" s="93"/>
      <c r="C33" s="93"/>
      <c r="D33" s="93"/>
      <c r="E33" s="93"/>
      <c r="F33" s="93"/>
    </row>
    <row r="34" spans="1:6" ht="15.5" x14ac:dyDescent="0.35">
      <c r="A34" s="195" t="inlineStr">
        <is>
          <t>Specialist Group</t>
        </is>
      </c>
      <c r="B34" s="172">
        <f>'C.2 Trust_type'!B5</f>
        <v>2016</v>
      </c>
      <c r="C34" s="172">
        <f>'C.2 Trust_type'!C5</f>
        <v>2017</v>
      </c>
      <c r="D34" s="172">
        <f>'C.2 Trust_type'!D5</f>
        <v>2018</v>
      </c>
      <c r="E34" s="172">
        <f>'C.2 Trust_type'!E5</f>
        <v>2019</v>
      </c>
      <c r="F34" s="172">
        <f>'C.2 Trust_type'!F5</f>
        <v>2020</v>
      </c>
    </row>
    <row r="35" spans="1:6" ht="15.5" x14ac:dyDescent="0.35">
      <c r="A35" s="178" t="str">
        <f t="shared" ref="A35:B37" si="5">H6</f>
        <v>Intensive Care Unit</v>
      </c>
      <c r="B35" s="491">
        <f t="shared" si="5"/>
        <v>66.111316297969552</v>
      </c>
      <c r="C35" s="492">
        <f t="shared" ref="C35:E35" si="6">J6</f>
        <v>63.041906771487675</v>
      </c>
      <c r="D35" s="492">
        <f t="shared" si="6"/>
        <v>62.358308537022623</v>
      </c>
      <c r="E35" s="492">
        <f t="shared" si="6"/>
        <v>56.156598993728778</v>
      </c>
      <c r="F35" s="493">
        <f>M6</f>
        <v>54.964481598588307</v>
      </c>
    </row>
    <row r="36" spans="1:6" ht="31" x14ac:dyDescent="0.35">
      <c r="A36" s="332" t="str">
        <f t="shared" si="5"/>
        <v>AE/Non-specific Out-Patients Department</v>
      </c>
      <c r="B36" s="500">
        <f t="shared" si="5"/>
        <v>7.7890550876193458</v>
      </c>
      <c r="C36" s="503">
        <f t="shared" ref="C36:F36" si="7">J7</f>
        <v>7.8857011997136812</v>
      </c>
      <c r="D36" s="502">
        <f t="shared" si="7"/>
        <v>8.0337498182077667</v>
      </c>
      <c r="E36" s="502">
        <f t="shared" si="7"/>
        <v>7.6719958152733412</v>
      </c>
      <c r="F36" s="499">
        <f t="shared" si="7"/>
        <v>6.9497708837012375</v>
      </c>
    </row>
    <row r="37" spans="1:6" ht="15.5" x14ac:dyDescent="0.35">
      <c r="A37" s="178" t="str">
        <f t="shared" si="5"/>
        <v>Geriatrics</v>
      </c>
      <c r="B37" s="494">
        <f t="shared" si="5"/>
        <v>2.6696313592297471</v>
      </c>
      <c r="C37" s="490">
        <f t="shared" ref="C37:F43" si="8">J8</f>
        <v>2.8107101603419977</v>
      </c>
      <c r="D37" s="490">
        <f t="shared" si="8"/>
        <v>2.8024204617339947</v>
      </c>
      <c r="E37" s="490">
        <f t="shared" si="8"/>
        <v>2.7878060218630392</v>
      </c>
      <c r="F37" s="495">
        <f t="shared" si="8"/>
        <v>2.7057227958988102</v>
      </c>
    </row>
    <row r="38" spans="1:6" ht="15.5" x14ac:dyDescent="0.35">
      <c r="A38" s="332" t="str">
        <f t="shared" ref="A38:A45" si="9">H9</f>
        <v>General Medicine</v>
      </c>
      <c r="B38" s="500">
        <f t="shared" ref="B38:B43" si="10">I9</f>
        <v>2.114570924333286</v>
      </c>
      <c r="C38" s="502">
        <f t="shared" si="8"/>
        <v>1.826902234564459</v>
      </c>
      <c r="D38" s="502">
        <f t="shared" si="8"/>
        <v>1.838219245583441</v>
      </c>
      <c r="E38" s="502">
        <f t="shared" si="8"/>
        <v>1.7920245880710703</v>
      </c>
      <c r="F38" s="501">
        <f t="shared" si="8"/>
        <v>1.4371448594631164</v>
      </c>
    </row>
    <row r="39" spans="1:6" ht="15.5" x14ac:dyDescent="0.35">
      <c r="A39" s="178" t="str">
        <f t="shared" si="9"/>
        <v>General Surgery</v>
      </c>
      <c r="B39" s="494">
        <f t="shared" si="10"/>
        <v>2.522563860520588</v>
      </c>
      <c r="C39" s="490">
        <f t="shared" si="8"/>
        <v>2.6811122041842541</v>
      </c>
      <c r="D39" s="490">
        <f t="shared" si="8"/>
        <v>2.8464648371310872</v>
      </c>
      <c r="E39" s="490">
        <f t="shared" si="8"/>
        <v>2.8382370625235507</v>
      </c>
      <c r="F39" s="495">
        <f t="shared" si="8"/>
        <v>2.3387190523527019</v>
      </c>
    </row>
    <row r="40" spans="1:6" ht="15.5" x14ac:dyDescent="0.35">
      <c r="A40" s="332" t="str">
        <f t="shared" si="9"/>
        <v>Specialist Medicine</v>
      </c>
      <c r="B40" s="500">
        <f t="shared" si="10"/>
        <v>1.8679932060746616</v>
      </c>
      <c r="C40" s="502">
        <f t="shared" si="8"/>
        <v>2.5056551849032598</v>
      </c>
      <c r="D40" s="502">
        <f t="shared" si="8"/>
        <v>2.6891766297305457</v>
      </c>
      <c r="E40" s="502">
        <f t="shared" si="8"/>
        <v>2.8070318746675977</v>
      </c>
      <c r="F40" s="501">
        <f t="shared" si="8"/>
        <v>2.4447592219875016</v>
      </c>
    </row>
    <row r="41" spans="1:6" ht="15.5" x14ac:dyDescent="0.35">
      <c r="A41" s="178" t="str">
        <f t="shared" si="9"/>
        <v>Other</v>
      </c>
      <c r="B41" s="494">
        <f t="shared" si="10"/>
        <v>3.2493445755946126</v>
      </c>
      <c r="C41" s="490">
        <f t="shared" si="8"/>
        <v>3.1595000626782834</v>
      </c>
      <c r="D41" s="490">
        <f t="shared" si="8"/>
        <v>3.5166459388033964</v>
      </c>
      <c r="E41" s="490">
        <f t="shared" ref="E41:E43" si="11">L12</f>
        <v>3.4821259804678704</v>
      </c>
      <c r="F41" s="495">
        <f t="shared" ref="F41:F43" si="12">M12</f>
        <v>3.093819656348467</v>
      </c>
    </row>
    <row r="42" spans="1:6" ht="15.5" x14ac:dyDescent="0.35">
      <c r="A42" s="332" t="str">
        <f t="shared" si="9"/>
        <v>Orthopaedics</v>
      </c>
      <c r="B42" s="500">
        <f t="shared" si="10"/>
        <v>1.9138231181064214</v>
      </c>
      <c r="C42" s="502">
        <f t="shared" si="8"/>
        <v>2.0147760992514208</v>
      </c>
      <c r="D42" s="502">
        <f t="shared" si="8"/>
        <v>2.0813556533568764</v>
      </c>
      <c r="E42" s="502">
        <f t="shared" si="11"/>
        <v>2.0484759886392112</v>
      </c>
      <c r="F42" s="501">
        <f t="shared" si="12"/>
        <v>1.9391548736800477</v>
      </c>
    </row>
    <row r="43" spans="1:6" ht="15.5" x14ac:dyDescent="0.35">
      <c r="A43" s="178" t="str">
        <f t="shared" si="9"/>
        <v>Obstetrics and Gynaecology</v>
      </c>
      <c r="B43" s="494">
        <f t="shared" si="10"/>
        <v>1.5394380849870331</v>
      </c>
      <c r="C43" s="490">
        <f t="shared" si="8"/>
        <v>1.5357213506550238</v>
      </c>
      <c r="D43" s="490">
        <f t="shared" si="8"/>
        <v>1.6663200388137511</v>
      </c>
      <c r="E43" s="490">
        <f t="shared" si="11"/>
        <v>1.6846667319580353</v>
      </c>
      <c r="F43" s="495">
        <f t="shared" si="12"/>
        <v>1.4395772012700707</v>
      </c>
    </row>
    <row r="44" spans="1:6" ht="15.5" x14ac:dyDescent="0.35">
      <c r="A44" s="332" t="str">
        <f t="shared" si="9"/>
        <v>Paediatrics</v>
      </c>
      <c r="B44" s="500">
        <f>I15</f>
        <v>1.3963872353472766</v>
      </c>
      <c r="C44" s="502">
        <f t="shared" ref="C44:C45" si="13">J15</f>
        <v>1.4147754688708187</v>
      </c>
      <c r="D44" s="502">
        <f t="shared" ref="D44:D45" si="14">K15</f>
        <v>1.4167292139768044</v>
      </c>
      <c r="E44" s="502">
        <f t="shared" ref="E44:F44" si="15">L15</f>
        <v>1.4139145002829014</v>
      </c>
      <c r="F44" s="501">
        <f t="shared" si="15"/>
        <v>1.1030714379446642</v>
      </c>
    </row>
    <row r="45" spans="1:6" ht="15.5" x14ac:dyDescent="0.35">
      <c r="A45" s="178" t="str">
        <f t="shared" si="9"/>
        <v>Specialist Surgery</v>
      </c>
      <c r="B45" s="496">
        <f>I16</f>
        <v>0.84274089149415587</v>
      </c>
      <c r="C45" s="497">
        <f t="shared" si="13"/>
        <v>0.76298639922221012</v>
      </c>
      <c r="D45" s="497">
        <f t="shared" si="14"/>
        <v>0.82519072179740327</v>
      </c>
      <c r="E45" s="497">
        <f t="shared" ref="E45" si="16">L16</f>
        <v>0.8529266681118699</v>
      </c>
      <c r="F45" s="498">
        <f>M16</f>
        <v>0.65889190828134092</v>
      </c>
    </row>
    <row r="48" spans="1:6" x14ac:dyDescent="0.35">
      <c r="A48" s="545" t="inlineStr">
        <is>
          <t>UKHSA colours</t>
        </is>
      </c>
    </row>
    <row r="50" spans="1:6" ht="15.5" x14ac:dyDescent="0.35">
      <c r="A50" s="550" t="inlineStr">
        <is>
          <t>Specialist Group</t>
        </is>
      </c>
      <c r="B50" s="550">
        <v>2016</v>
      </c>
      <c r="C50" s="550">
        <v>2017</v>
      </c>
      <c r="D50" s="550">
        <v>2018</v>
      </c>
      <c r="E50" s="550">
        <v>2019</v>
      </c>
      <c r="F50" s="550">
        <v>2020</v>
      </c>
    </row>
    <row r="51" spans="1:6" ht="15.5" x14ac:dyDescent="0.35">
      <c r="A51" s="553" t="inlineStr">
        <is>
          <t>Intensive Care Unit</t>
        </is>
      </c>
      <c r="B51" s="570">
        <v>66.111316297969552</v>
      </c>
      <c r="C51" s="570">
        <v>63.041906771487675</v>
      </c>
      <c r="D51" s="570">
        <v>62.358308537022623</v>
      </c>
      <c r="E51" s="570">
        <v>56.156598993728778</v>
      </c>
      <c r="F51" s="572">
        <v>54.964481598588307</v>
      </c>
    </row>
    <row r="52" spans="1:6" ht="31" x14ac:dyDescent="0.35">
      <c r="A52" s="556" t="inlineStr">
        <is>
          <t>AE/Non-specific Out-Patients Department</t>
        </is>
      </c>
      <c r="B52" s="571">
        <v>7.7890550876193458</v>
      </c>
      <c r="C52" s="571">
        <v>7.8857011997136812</v>
      </c>
      <c r="D52" s="571">
        <v>8.0337498182077667</v>
      </c>
      <c r="E52" s="571">
        <v>7.6719958152733412</v>
      </c>
      <c r="F52" s="573">
        <v>6.9497708837012375</v>
      </c>
    </row>
    <row r="53" spans="1:6" ht="15.5" x14ac:dyDescent="0.35">
      <c r="A53" s="553" t="inlineStr">
        <is>
          <t>Geriatrics</t>
        </is>
      </c>
      <c r="B53" s="570">
        <v>2.6696313592297471</v>
      </c>
      <c r="C53" s="570">
        <v>2.8107101603419977</v>
      </c>
      <c r="D53" s="570">
        <v>2.8024204617339947</v>
      </c>
      <c r="E53" s="570">
        <v>2.7878060218630392</v>
      </c>
      <c r="F53" s="572">
        <v>2.7057227958988102</v>
      </c>
    </row>
    <row r="54" spans="1:6" ht="15.5" x14ac:dyDescent="0.35">
      <c r="A54" s="556" t="inlineStr">
        <is>
          <t>General Medicine</t>
        </is>
      </c>
      <c r="B54" s="571">
        <v>2.114570924333286</v>
      </c>
      <c r="C54" s="571">
        <v>1.826902234564459</v>
      </c>
      <c r="D54" s="571">
        <v>1.838219245583441</v>
      </c>
      <c r="E54" s="571">
        <v>1.7920245880710703</v>
      </c>
      <c r="F54" s="573">
        <v>1.4371448594631164</v>
      </c>
    </row>
    <row r="55" spans="1:6" ht="15.5" x14ac:dyDescent="0.35">
      <c r="A55" s="553" t="inlineStr">
        <is>
          <t>General Surgery</t>
        </is>
      </c>
      <c r="B55" s="570">
        <v>2.522563860520588</v>
      </c>
      <c r="C55" s="570">
        <v>2.6811122041842541</v>
      </c>
      <c r="D55" s="570">
        <v>2.8464648371310872</v>
      </c>
      <c r="E55" s="570">
        <v>2.8382370625235507</v>
      </c>
      <c r="F55" s="572">
        <v>2.3387190523527019</v>
      </c>
    </row>
    <row r="56" spans="1:6" ht="15.5" x14ac:dyDescent="0.35">
      <c r="A56" s="556" t="inlineStr">
        <is>
          <t>Specialist Medicine</t>
        </is>
      </c>
      <c r="B56" s="571">
        <v>1.8679932060746616</v>
      </c>
      <c r="C56" s="571">
        <v>2.5056551849032598</v>
      </c>
      <c r="D56" s="571">
        <v>2.6891766297305457</v>
      </c>
      <c r="E56" s="571">
        <v>2.8070318746675977</v>
      </c>
      <c r="F56" s="573">
        <v>2.4447592219875016</v>
      </c>
    </row>
    <row r="57" spans="1:6" ht="15.5" x14ac:dyDescent="0.35">
      <c r="A57" s="553" t="inlineStr">
        <is>
          <t>Other</t>
        </is>
      </c>
      <c r="B57" s="570">
        <v>3.2493445755946126</v>
      </c>
      <c r="C57" s="570">
        <v>3.1595000626782834</v>
      </c>
      <c r="D57" s="570">
        <v>3.5166459388033964</v>
      </c>
      <c r="E57" s="570">
        <v>3.4821259804678704</v>
      </c>
      <c r="F57" s="572">
        <v>3.093819656348467</v>
      </c>
    </row>
    <row r="58" spans="1:6" ht="15.5" x14ac:dyDescent="0.35">
      <c r="A58" s="556" t="inlineStr">
        <is>
          <t>Orthopaedics</t>
        </is>
      </c>
      <c r="B58" s="571">
        <v>1.9138231181064214</v>
      </c>
      <c r="C58" s="571">
        <v>2.0147760992514208</v>
      </c>
      <c r="D58" s="571">
        <v>2.0813556533568764</v>
      </c>
      <c r="E58" s="571">
        <v>2.0484759886392112</v>
      </c>
      <c r="F58" s="573">
        <v>1.9391548736800477</v>
      </c>
    </row>
    <row r="59" spans="1:6" ht="15.5" x14ac:dyDescent="0.35">
      <c r="A59" s="553" t="inlineStr">
        <is>
          <t>Obstetrics and Gynaecology</t>
        </is>
      </c>
      <c r="B59" s="570">
        <v>1.5394380849870331</v>
      </c>
      <c r="C59" s="570">
        <v>1.5357213506550238</v>
      </c>
      <c r="D59" s="570">
        <v>1.6663200388137511</v>
      </c>
      <c r="E59" s="570">
        <v>1.6846667319580353</v>
      </c>
      <c r="F59" s="572">
        <v>1.4395772012700707</v>
      </c>
    </row>
    <row r="60" spans="1:6" ht="15.5" x14ac:dyDescent="0.35">
      <c r="A60" s="556" t="inlineStr">
        <is>
          <t>Paediatrics</t>
        </is>
      </c>
      <c r="B60" s="571">
        <v>1.3963872353472766</v>
      </c>
      <c r="C60" s="571">
        <v>1.4147754688708187</v>
      </c>
      <c r="D60" s="571">
        <v>1.4167292139768044</v>
      </c>
      <c r="E60" s="571">
        <v>1.4139145002829014</v>
      </c>
      <c r="F60" s="573">
        <v>1.1030714379446642</v>
      </c>
    </row>
    <row r="61" spans="1:6" ht="15.5" x14ac:dyDescent="0.35">
      <c r="A61" s="553" t="inlineStr">
        <is>
          <t>Specialist Surgery</t>
        </is>
      </c>
      <c r="B61" s="570">
        <v>0.84274089149415587</v>
      </c>
      <c r="C61" s="570">
        <v>0.76298639922221012</v>
      </c>
      <c r="D61" s="570">
        <v>0.82519072179740327</v>
      </c>
      <c r="E61" s="570">
        <v>0.8529266681118699</v>
      </c>
      <c r="F61" s="572">
        <v>0.65889190828134092</v>
      </c>
    </row>
  </sheetData>
  <sortState xmlns:xlrd2="http://schemas.microsoft.com/office/spreadsheetml/2017/richdata2" ref="A35:F45">
    <sortCondition descending="1" ref="F35:F45"/>
  </sortState>
  <mergeCells count="3">
    <mergeCell ref="B4:F4"/>
    <mergeCell ref="B19:F19"/>
    <mergeCell ref="I4:M4"/>
  </mergeCells>
  <pageMargins left="0.7" right="0.7" top="0.75" bottom="0.75" header="0.3" footer="0.3"/>
  <pageSetup paperSize="9" orientation="portrait" r:id="rId1"/>
</worksheet>
</file>

<file path=xl/worksheets/sheet36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2400-000000000000}">
  <sheetPr codeName="Sheet37">
    <tabColor theme="6"/>
  </sheetPr>
  <dimension ref="A1:I47"/>
  <sheetViews>
    <sheetView topLeftCell="A34" workbookViewId="0">
      <selection activeCell="G38" sqref="G38"/>
    </sheetView>
  </sheetViews>
  <sheetFormatPr defaultColWidth="9.1796875" defaultRowHeight="14" x14ac:dyDescent="0.3"/>
  <cols>
    <col min="1" max="1" width="35.81640625" style="6" customWidth="1"/>
    <col min="2" max="2" width="12.81640625" style="6" customWidth="1"/>
    <col min="3" max="3" width="14.54296875" style="6" customWidth="1"/>
    <col min="4" max="4" width="16.26953125" style="6" customWidth="1"/>
    <col min="5" max="5" width="11.7265625" style="6" customWidth="1"/>
    <col min="6" max="16384" width="9.1796875" style="6"/>
  </cols>
  <sheetData>
    <row r="1" spans="1:9" ht="15.5" x14ac:dyDescent="0.3">
      <c r="A1" s="3" t="inlineStr">
        <is>
          <t>C11: DDD prescribed in secondary care per admission by speicalist group , 2020</t>
        </is>
      </c>
      <c r="B1" s="9"/>
      <c r="C1" s="9"/>
      <c r="D1" s="9"/>
      <c r="E1" s="9"/>
      <c r="F1" s="9"/>
    </row>
    <row r="2" spans="1:9" x14ac:dyDescent="0.3">
      <c r="A2" s="47"/>
      <c r="B2" s="47"/>
      <c r="C2" s="47"/>
      <c r="D2" s="47"/>
      <c r="E2" s="47"/>
      <c r="F2" s="47"/>
    </row>
    <row r="3" spans="1:9" x14ac:dyDescent="0.3">
      <c r="A3" s="90" t="inlineStr">
        <is>
          <t>IN &amp; OUT</t>
        </is>
      </c>
      <c r="B3" s="47"/>
      <c r="C3" s="47"/>
      <c r="D3" s="47"/>
      <c r="E3" s="47"/>
      <c r="F3" s="47"/>
    </row>
    <row r="4" spans="1:9" x14ac:dyDescent="0.3">
      <c r="A4" s="49"/>
      <c r="B4" s="254">
        <v>2020</v>
      </c>
      <c r="C4" s="51" t="inlineStr">
        <is>
          <t>use</t>
        </is>
      </c>
      <c r="D4" s="254"/>
      <c r="E4" s="254"/>
      <c r="F4" s="271"/>
      <c r="G4" s="119" t="inlineStr">
        <is>
          <t>% use</t>
        </is>
      </c>
    </row>
    <row r="5" spans="1:9" ht="28" x14ac:dyDescent="0.3">
      <c r="A5" s="258" t="inlineStr">
        <is>
          <t>Specialist Group</t>
        </is>
      </c>
      <c r="B5" s="56" t="inlineStr">
        <is>
          <t xml:space="preserve"> DDD per admission</t>
        </is>
      </c>
      <c r="C5" s="51" t="inlineStr">
        <is>
          <t>Piptaz</t>
        </is>
      </c>
      <c r="D5" s="51" t="inlineStr">
        <is>
          <t>Carb</t>
        </is>
      </c>
      <c r="E5" s="51" t="inlineStr">
        <is>
          <t>Colistin</t>
        </is>
      </c>
      <c r="F5" s="272"/>
      <c r="G5" s="254" t="inlineStr">
        <is>
          <t>Piptaz</t>
        </is>
      </c>
      <c r="H5" s="254" t="inlineStr">
        <is>
          <t>Carb</t>
        </is>
      </c>
      <c r="I5" s="254" t="inlineStr">
        <is>
          <t>Colistin</t>
        </is>
      </c>
    </row>
    <row r="6" spans="1:9" ht="14.5" x14ac:dyDescent="0.35">
      <c r="A6" s="259" t="inlineStr">
        <is>
          <t>Intensive Care Unit</t>
        </is>
      </c>
      <c r="B6" s="308">
        <f>'[1]C.12 Dep_IN'!$F$5</f>
        <v>54.964481598588307</v>
      </c>
      <c r="C6" s="308">
        <f>'[1]C.14 Dep_%'!G5</f>
        <v>3.6124088237993419</v>
      </c>
      <c r="D6" s="308">
        <f>'[1]C.14 Dep_%'!$G$16</f>
        <v>3.1523144677921664</v>
      </c>
      <c r="E6" s="308">
        <f>'[1]C.14 Dep_%'!$G$27</f>
        <v>7.8310539276571944E-2</v>
      </c>
      <c r="F6" s="146"/>
      <c r="G6" s="33">
        <f>C6/$B$6</f>
        <v>6.5722603374687744E-2</v>
      </c>
      <c r="H6" s="33">
        <f>D6/$B$6</f>
        <v>5.7351845703082729E-2</v>
      </c>
      <c r="I6" s="33">
        <f>E6/$B$6</f>
        <v>1.4247480736465866E-3</v>
      </c>
    </row>
    <row r="7" spans="1:9" ht="14.5" x14ac:dyDescent="0.35">
      <c r="A7" s="259" t="inlineStr">
        <is>
          <t>AE/Non-specific Out-Patients Department</t>
        </is>
      </c>
      <c r="B7" s="308">
        <f>'[1]C.12 Dep_IN'!$F$2</f>
        <v>6.9497708837012375</v>
      </c>
      <c r="C7" s="308">
        <f>'[1]C.14 Dep_%'!G2</f>
        <v>9.9404840002904393E-2</v>
      </c>
      <c r="D7" s="308">
        <f>'[1]C.14 Dep_%'!$G$13</f>
        <v>4.2876837996743689E-2</v>
      </c>
      <c r="E7" s="308">
        <f>'[1]C.14 Dep_%'!$G$24</f>
        <v>1.1471456560684601E-2</v>
      </c>
      <c r="F7" s="146"/>
      <c r="G7" s="33">
        <f>C7/$B$7</f>
        <v>1.4303326205476918E-2</v>
      </c>
      <c r="H7" s="33">
        <f>D7/$B$7</f>
        <v>6.1695325952830235E-3</v>
      </c>
      <c r="I7" s="33">
        <f>E7/$B$7</f>
        <v>1.6506237043853811E-3</v>
      </c>
    </row>
    <row r="8" spans="1:9" ht="14.5" x14ac:dyDescent="0.35">
      <c r="A8" s="260" t="inlineStr">
        <is>
          <t>Geriatrics</t>
        </is>
      </c>
      <c r="B8" s="308">
        <f>'[1]C.12 Dep_IN'!$F$4</f>
        <v>2.7057227958988102</v>
      </c>
      <c r="C8" s="308">
        <f>'[1]C.14 Dep_%'!G4</f>
        <v>0.12377214847219875</v>
      </c>
      <c r="D8" s="308">
        <f>'[1]C.14 Dep_%'!$G$15</f>
        <v>4.8632133135242839E-2</v>
      </c>
      <c r="E8" s="308">
        <f>'[1]C.14 Dep_%'!$G$26</f>
        <v>1.1386795795260696E-3</v>
      </c>
      <c r="F8" s="146"/>
      <c r="G8" s="33">
        <f>C8/$B$8</f>
        <v>4.5744578365457818E-2</v>
      </c>
      <c r="H8" s="33">
        <f>D8/$B$8</f>
        <v>1.7973804710873127E-2</v>
      </c>
      <c r="I8" s="33">
        <f>E8/$B$8</f>
        <v>4.2084118197622432E-4</v>
      </c>
    </row>
    <row r="9" spans="1:9" ht="14.5" x14ac:dyDescent="0.35">
      <c r="A9" s="259" t="inlineStr">
        <is>
          <t>General Medicine</t>
        </is>
      </c>
      <c r="B9" s="308">
        <f>'[1]C.12 Dep_IN'!$F$6</f>
        <v>1.4371448594631164</v>
      </c>
      <c r="C9" s="308">
        <f>'[1]C.14 Dep_%'!G6</f>
        <v>6.2627651615224877E-2</v>
      </c>
      <c r="D9" s="308">
        <f>'[1]C.14 Dep_%'!$G$17</f>
        <v>2.8513079970728938E-2</v>
      </c>
      <c r="E9" s="308">
        <f>'[1]C.14 Dep_%'!$G$28</f>
        <v>2.1913902333494661E-3</v>
      </c>
      <c r="F9" s="146"/>
      <c r="G9" s="33">
        <f>C9/$B$9</f>
        <v>4.3577828082425246E-2</v>
      </c>
      <c r="H9" s="33">
        <f>D9/$B$9</f>
        <v>1.9840087645291899E-2</v>
      </c>
      <c r="I9" s="33">
        <f>E9/$B$9</f>
        <v>1.5248220935557728E-3</v>
      </c>
    </row>
    <row r="10" spans="1:9" ht="14.5" x14ac:dyDescent="0.35">
      <c r="A10" s="259" t="inlineStr">
        <is>
          <t>General Surgery</t>
        </is>
      </c>
      <c r="B10" s="308">
        <f>'[1]C.12 Dep_IN'!$F$12</f>
        <v>2.3387190523527019</v>
      </c>
      <c r="C10" s="308">
        <f>'[1]C.14 Dep_%'!G12</f>
        <v>7.5327937068777828E-2</v>
      </c>
      <c r="D10" s="308">
        <f>'[1]C.14 Dep_%'!$G$23</f>
        <v>3.5675301055789532E-2</v>
      </c>
      <c r="E10" s="308">
        <f>'[1]C.14 Dep_%'!$G$34</f>
        <v>9.005438528220111E-4</v>
      </c>
      <c r="F10" s="146"/>
      <c r="G10" s="33">
        <f>C10/$B$10</f>
        <v>3.220905777160344E-2</v>
      </c>
      <c r="H10" s="33">
        <f>D10/$B$10</f>
        <v>1.5254205510448522E-2</v>
      </c>
      <c r="I10" s="33">
        <f>E10/$B$10</f>
        <v>3.8505858662932728E-4</v>
      </c>
    </row>
    <row r="11" spans="1:9" ht="14.5" x14ac:dyDescent="0.35">
      <c r="A11" s="260" t="inlineStr">
        <is>
          <t>Specialist Medicine</t>
        </is>
      </c>
      <c r="B11" s="308">
        <f>'[1]C.12 Dep_IN'!$F$10</f>
        <v>2.4447592219875016</v>
      </c>
      <c r="C11" s="308">
        <f>'[1]C.14 Dep_%'!G10</f>
        <v>0.11340060363392368</v>
      </c>
      <c r="D11" s="308">
        <f>'[1]C.14 Dep_%'!$G$21</f>
        <v>8.9092488541609782E-2</v>
      </c>
      <c r="E11" s="308">
        <f>'[1]C.14 Dep_%'!$G$32</f>
        <v>8.5395304957216922E-2</v>
      </c>
      <c r="F11" s="146"/>
      <c r="G11" s="33">
        <f>C11/$B$11</f>
        <v>4.6385182890007898E-2</v>
      </c>
      <c r="H11" s="33">
        <f>D11/$B$11</f>
        <v>3.6442234368250295E-2</v>
      </c>
      <c r="I11" s="33">
        <f>E11/$B$11</f>
        <v>3.4929944916126998E-2</v>
      </c>
    </row>
    <row r="12" spans="1:9" ht="14.5" x14ac:dyDescent="0.35">
      <c r="A12" s="260" t="inlineStr">
        <is>
          <t>Other</t>
        </is>
      </c>
      <c r="B12" s="308">
        <f>'[1]C.12 Dep_IN'!$F$8</f>
        <v>3.093819656348467</v>
      </c>
      <c r="C12" s="308">
        <f>'[1]C.14 Dep_%'!G8</f>
        <v>8.8716210087454783E-2</v>
      </c>
      <c r="D12" s="308">
        <f>'[1]C.14 Dep_%'!$G$19</f>
        <v>5.6639024414664618E-2</v>
      </c>
      <c r="E12" s="308">
        <f>'[1]C.14 Dep_%'!$G$30</f>
        <v>1.532041796053818E-3</v>
      </c>
      <c r="F12" s="146"/>
      <c r="G12" s="33">
        <f>C12/$B$12</f>
        <v>2.8675301065273984E-2</v>
      </c>
      <c r="H12" s="33">
        <f>D12/$B$12</f>
        <v>1.8307151258297256E-2</v>
      </c>
      <c r="I12" s="33">
        <f>E12/$B$12</f>
        <v>4.9519427963750035E-4</v>
      </c>
    </row>
    <row r="13" spans="1:9" ht="14.5" x14ac:dyDescent="0.35">
      <c r="A13" s="260" t="inlineStr">
        <is>
          <t>Orthopaedics</t>
        </is>
      </c>
      <c r="B13" s="308">
        <f>'[1]C.12 Dep_IN'!$F$3</f>
        <v>1.9391548736800477</v>
      </c>
      <c r="C13" s="308">
        <f>'[1]C.14 Dep_%'!G3</f>
        <v>5.8773626946731383E-2</v>
      </c>
      <c r="D13" s="308">
        <f>'[1]C.14 Dep_%'!$G$14</f>
        <v>3.2278740369747538E-2</v>
      </c>
      <c r="E13" s="308">
        <f>'[1]C.14 Dep_%'!$G$25</f>
        <v>7.3920208569688839E-4</v>
      </c>
      <c r="F13" s="146"/>
      <c r="G13" s="33">
        <f>C13/$B$13</f>
        <v>3.0308887518196641E-2</v>
      </c>
      <c r="H13" s="33">
        <f>D13/$B$13</f>
        <v>1.6645777399146199E-2</v>
      </c>
      <c r="I13" s="33">
        <f>E13/$B$13</f>
        <v>3.8119806505916744E-4</v>
      </c>
    </row>
    <row r="14" spans="1:9" ht="14.5" x14ac:dyDescent="0.35">
      <c r="A14" s="260" t="inlineStr">
        <is>
          <t>Obstetrics and Gynaecology</t>
        </is>
      </c>
      <c r="B14" s="308">
        <f>'[1]C.12 Dep_IN'!$F$7</f>
        <v>1.4395772012700707</v>
      </c>
      <c r="C14" s="308">
        <f>'[1]C.14 Dep_%'!G7</f>
        <v>1.4937049865352492E-2</v>
      </c>
      <c r="D14" s="308">
        <f>'[1]C.14 Dep_%'!$G$18</f>
        <v>6.6555678372424154E-3</v>
      </c>
      <c r="E14" s="308">
        <f>'[1]C.14 Dep_%'!$G$29</f>
        <v>1.2576259496199782E-4</v>
      </c>
      <c r="F14" s="146"/>
      <c r="G14" s="33">
        <f>C14/$B$14</f>
        <v>1.0375997794473433E-2</v>
      </c>
      <c r="H14" s="33">
        <f>D14/$B$14</f>
        <v>4.6232795513644724E-3</v>
      </c>
      <c r="I14" s="33">
        <f>E14/$B$14</f>
        <v>8.7360785410496531E-5</v>
      </c>
    </row>
    <row r="15" spans="1:9" ht="14.5" x14ac:dyDescent="0.35">
      <c r="A15" s="260" t="inlineStr">
        <is>
          <t>Paediatrics</t>
        </is>
      </c>
      <c r="B15" s="308">
        <f>'[1]C.12 Dep_IN'!$F$9</f>
        <v>1.1030714379446642</v>
      </c>
      <c r="C15" s="308">
        <f>'[1]C.14 Dep_%'!G9</f>
        <v>2.6716463565691129E-2</v>
      </c>
      <c r="D15" s="308">
        <f>'[1]C.14 Dep_%'!$G$20</f>
        <v>2.7343381712739756E-2</v>
      </c>
      <c r="E15" s="308">
        <f>'[1]C.14 Dep_%'!$G$31</f>
        <v>5.8469001796595421E-2</v>
      </c>
      <c r="F15" s="146"/>
      <c r="G15" s="33">
        <f>C15/$B$15</f>
        <v>2.4220066485876469E-2</v>
      </c>
      <c r="H15" s="33">
        <f>D15/$B$15</f>
        <v>2.4788405149614109E-2</v>
      </c>
      <c r="I15" s="33">
        <f>E15/$B$15</f>
        <v>5.3005634798721467E-2</v>
      </c>
    </row>
    <row r="16" spans="1:9" ht="14.5" x14ac:dyDescent="0.35">
      <c r="A16" s="261" t="inlineStr">
        <is>
          <t>Specialist Surgery</t>
        </is>
      </c>
      <c r="B16" s="308">
        <f>'[1]C.12 Dep_IN'!$F$11</f>
        <v>0.65889190828134092</v>
      </c>
      <c r="C16" s="308">
        <f>'[1]C.14 Dep_%'!G11</f>
        <v>2.2272289434084769E-2</v>
      </c>
      <c r="D16" s="308">
        <f>'[1]C.14 Dep_%'!$G$22</f>
        <v>1.9209007873598694E-2</v>
      </c>
      <c r="E16" s="308">
        <f>'[1]C.14 Dep_%'!$G$33</f>
        <v>1.0209921704415592E-2</v>
      </c>
      <c r="F16" s="146"/>
      <c r="G16" s="33">
        <f>C16/$B$16</f>
        <v>3.3802645250538881E-2</v>
      </c>
      <c r="H16" s="33">
        <f>D16/$B$16</f>
        <v>2.9153503984748617E-2</v>
      </c>
      <c r="I16" s="33">
        <f>E16/$B$16</f>
        <v>1.5495594309311274E-2</v>
      </c>
    </row>
    <row r="17" spans="1:7" x14ac:dyDescent="0.3">
      <c r="B17" s="92">
        <f>SUM(B6:B16)</f>
        <v>79.075113489516269</v>
      </c>
      <c r="C17" s="92">
        <f>SUM(C6:C16)</f>
        <v>4.298357644491686</v>
      </c>
      <c r="D17" s="92">
        <f>SUM(D6:D16)</f>
        <v>3.5392300307002742</v>
      </c>
      <c r="E17" s="92">
        <f>SUM(E6:E16)</f>
        <v>0.25048384443789473</v>
      </c>
      <c r="F17" s="102"/>
      <c r="G17" s="33"/>
    </row>
    <row r="18" spans="1:7" x14ac:dyDescent="0.3">
      <c r="F18" s="102"/>
    </row>
    <row r="20" spans="1:7" ht="31" x14ac:dyDescent="0.3">
      <c r="A20" s="195" t="inlineStr">
        <is>
          <t>Specialist Group</t>
        </is>
      </c>
      <c r="B20" s="274" t="inlineStr">
        <is>
          <t xml:space="preserve"> DDDs per admission</t>
        </is>
      </c>
      <c r="C20" s="275" t="inlineStr">
        <is>
          <t xml:space="preserve">Piperacillin/ tazobactam </t>
        </is>
      </c>
      <c r="D20" s="275" t="inlineStr">
        <is>
          <t>Carbapenems</t>
        </is>
      </c>
      <c r="E20" s="275" t="inlineStr">
        <is>
          <t>Colistin</t>
        </is>
      </c>
    </row>
    <row r="21" spans="1:7" ht="15.5" x14ac:dyDescent="0.3">
      <c r="A21" s="253" t="inlineStr">
        <is>
          <t>Intensive Care Unit</t>
        </is>
      </c>
      <c r="B21" s="273">
        <f>B6</f>
        <v>54.964481598588307</v>
      </c>
      <c r="C21" s="504">
        <f t="shared" ref="C21:C31" si="0">G6</f>
        <v>6.5722603374687744E-2</v>
      </c>
      <c r="D21" s="504">
        <f t="shared" ref="D21:E21" si="1">H6</f>
        <v>5.7351845703082729E-2</v>
      </c>
      <c r="E21" s="504">
        <f t="shared" si="1"/>
        <v>1.4247480736465866E-3</v>
      </c>
    </row>
    <row r="22" spans="1:7" ht="31" x14ac:dyDescent="0.3">
      <c r="A22" s="176" t="inlineStr">
        <is>
          <t>AE/Non-specific Out-Patient Department</t>
        </is>
      </c>
      <c r="B22" s="309">
        <f t="shared" ref="B22:B31" si="2">B7</f>
        <v>6.9497708837012375</v>
      </c>
      <c r="C22" s="505">
        <f t="shared" si="0"/>
        <v>1.4303326205476918E-2</v>
      </c>
      <c r="D22" s="505">
        <f t="shared" ref="D22:E22" si="3">H7</f>
        <v>6.1695325952830235E-3</v>
      </c>
      <c r="E22" s="505">
        <f t="shared" si="3"/>
        <v>1.6506237043853811E-3</v>
      </c>
    </row>
    <row r="23" spans="1:7" ht="15.5" x14ac:dyDescent="0.3">
      <c r="A23" s="253" t="inlineStr">
        <is>
          <t>Geriatrics</t>
        </is>
      </c>
      <c r="B23" s="273">
        <f t="shared" si="2"/>
        <v>2.7057227958988102</v>
      </c>
      <c r="C23" s="504">
        <f t="shared" si="0"/>
        <v>4.5744578365457818E-2</v>
      </c>
      <c r="D23" s="504">
        <f t="shared" ref="D23:E23" si="4">H8</f>
        <v>1.7973804710873127E-2</v>
      </c>
      <c r="E23" s="504">
        <f t="shared" si="4"/>
        <v>4.2084118197622432E-4</v>
      </c>
    </row>
    <row r="24" spans="1:7" ht="15.5" x14ac:dyDescent="0.3">
      <c r="A24" s="176" t="inlineStr">
        <is>
          <t>General Medicine</t>
        </is>
      </c>
      <c r="B24" s="309">
        <f t="shared" si="2"/>
        <v>1.4371448594631164</v>
      </c>
      <c r="C24" s="505">
        <f t="shared" si="0"/>
        <v>4.3577828082425246E-2</v>
      </c>
      <c r="D24" s="505">
        <f t="shared" ref="D24:E24" si="5">H9</f>
        <v>1.9840087645291899E-2</v>
      </c>
      <c r="E24" s="505">
        <f t="shared" si="5"/>
        <v>1.5248220935557728E-3</v>
      </c>
    </row>
    <row r="25" spans="1:7" ht="15.5" x14ac:dyDescent="0.3">
      <c r="A25" s="253" t="inlineStr">
        <is>
          <t>General Surgery</t>
        </is>
      </c>
      <c r="B25" s="273">
        <f t="shared" si="2"/>
        <v>2.3387190523527019</v>
      </c>
      <c r="C25" s="504">
        <f t="shared" si="0"/>
        <v>3.220905777160344E-2</v>
      </c>
      <c r="D25" s="504">
        <f t="shared" ref="D25:E25" si="6">H10</f>
        <v>1.5254205510448522E-2</v>
      </c>
      <c r="E25" s="504">
        <f t="shared" si="6"/>
        <v>3.8505858662932728E-4</v>
      </c>
    </row>
    <row r="26" spans="1:7" ht="15.5" x14ac:dyDescent="0.3">
      <c r="A26" s="176" t="inlineStr">
        <is>
          <t>Specialist Medicine</t>
        </is>
      </c>
      <c r="B26" s="309">
        <f t="shared" si="2"/>
        <v>2.4447592219875016</v>
      </c>
      <c r="C26" s="505">
        <f t="shared" si="0"/>
        <v>4.6385182890007898E-2</v>
      </c>
      <c r="D26" s="505">
        <f t="shared" ref="D26:E26" si="7">H11</f>
        <v>3.6442234368250295E-2</v>
      </c>
      <c r="E26" s="505">
        <f t="shared" si="7"/>
        <v>3.4929944916126998E-2</v>
      </c>
    </row>
    <row r="27" spans="1:7" ht="15.5" x14ac:dyDescent="0.3">
      <c r="A27" s="253" t="inlineStr">
        <is>
          <t>Other</t>
        </is>
      </c>
      <c r="B27" s="273">
        <f t="shared" si="2"/>
        <v>3.093819656348467</v>
      </c>
      <c r="C27" s="504">
        <f t="shared" si="0"/>
        <v>2.8675301065273984E-2</v>
      </c>
      <c r="D27" s="504">
        <f t="shared" ref="D27:E27" si="8">H12</f>
        <v>1.8307151258297256E-2</v>
      </c>
      <c r="E27" s="504">
        <f t="shared" si="8"/>
        <v>4.9519427963750035E-4</v>
      </c>
    </row>
    <row r="28" spans="1:7" ht="15.5" x14ac:dyDescent="0.3">
      <c r="A28" s="176" t="inlineStr">
        <is>
          <t>Orthopaedics</t>
        </is>
      </c>
      <c r="B28" s="309">
        <f t="shared" si="2"/>
        <v>1.9391548736800477</v>
      </c>
      <c r="C28" s="505">
        <f t="shared" si="0"/>
        <v>3.0308887518196641E-2</v>
      </c>
      <c r="D28" s="505">
        <f t="shared" ref="D28:E28" si="9">H13</f>
        <v>1.6645777399146199E-2</v>
      </c>
      <c r="E28" s="505">
        <f t="shared" si="9"/>
        <v>3.8119806505916744E-4</v>
      </c>
    </row>
    <row r="29" spans="1:7" ht="15.5" x14ac:dyDescent="0.3">
      <c r="A29" s="253" t="inlineStr">
        <is>
          <t>Obstetrics and Gynaecology</t>
        </is>
      </c>
      <c r="B29" s="273">
        <f t="shared" si="2"/>
        <v>1.4395772012700707</v>
      </c>
      <c r="C29" s="504">
        <f t="shared" si="0"/>
        <v>1.0375997794473433E-2</v>
      </c>
      <c r="D29" s="504">
        <f t="shared" ref="D29:E29" si="10">H14</f>
        <v>4.6232795513644724E-3</v>
      </c>
      <c r="E29" s="504">
        <f t="shared" si="10"/>
        <v>8.7360785410496531E-5</v>
      </c>
    </row>
    <row r="30" spans="1:7" ht="15.5" x14ac:dyDescent="0.3">
      <c r="A30" s="176" t="inlineStr">
        <is>
          <t>Paediatrics</t>
        </is>
      </c>
      <c r="B30" s="309">
        <f t="shared" si="2"/>
        <v>1.1030714379446642</v>
      </c>
      <c r="C30" s="505">
        <f t="shared" si="0"/>
        <v>2.4220066485876469E-2</v>
      </c>
      <c r="D30" s="505">
        <f>H15</f>
        <v>2.4788405149614109E-2</v>
      </c>
      <c r="E30" s="505">
        <f>I15</f>
        <v>5.3005634798721467E-2</v>
      </c>
    </row>
    <row r="31" spans="1:7" ht="15.5" x14ac:dyDescent="0.3">
      <c r="A31" s="253" t="inlineStr">
        <is>
          <t>Specialist Surgery</t>
        </is>
      </c>
      <c r="B31" s="273">
        <f t="shared" si="2"/>
        <v>0.65889190828134092</v>
      </c>
      <c r="C31" s="504">
        <f t="shared" si="0"/>
        <v>3.3802645250538881E-2</v>
      </c>
      <c r="D31" s="504">
        <f t="shared" ref="D31:E31" si="11">H16</f>
        <v>2.9153503984748617E-2</v>
      </c>
      <c r="E31" s="504">
        <f t="shared" si="11"/>
        <v>1.5495594309311274E-2</v>
      </c>
    </row>
    <row r="36" spans="1:5" ht="31" x14ac:dyDescent="0.3">
      <c r="A36" s="558" t="inlineStr">
        <is>
          <t>Specialist Group</t>
        </is>
      </c>
      <c r="B36" s="550" t="inlineStr">
        <is>
          <t xml:space="preserve"> DDDs per admission</t>
        </is>
      </c>
      <c r="C36" s="550" t="inlineStr">
        <is>
          <t xml:space="preserve">Piperacillin/ tazobactam </t>
        </is>
      </c>
      <c r="D36" s="550" t="inlineStr">
        <is>
          <t>Carbapenems</t>
        </is>
      </c>
      <c r="E36" s="576" t="inlineStr">
        <is>
          <t>Colistin</t>
        </is>
      </c>
    </row>
    <row r="37" spans="1:5" ht="15.5" x14ac:dyDescent="0.3">
      <c r="A37" s="564" t="inlineStr">
        <is>
          <t>Intensive Care Unit</t>
        </is>
      </c>
      <c r="B37" s="625">
        <v>54.964481598588307</v>
      </c>
      <c r="C37" s="577">
        <v>6.5722603374687744E-2</v>
      </c>
      <c r="D37" s="577">
        <v>5.7351845703082729E-2</v>
      </c>
      <c r="E37" s="574">
        <v>1.4247480736465866E-3</v>
      </c>
    </row>
    <row r="38" spans="1:5" ht="31" x14ac:dyDescent="0.3">
      <c r="A38" s="565" t="inlineStr">
        <is>
          <t>AE/Non-specific Out-Patient Department</t>
        </is>
      </c>
      <c r="B38" s="626">
        <v>6.9497708837012375</v>
      </c>
      <c r="C38" s="578">
        <v>1.4303326205476918E-2</v>
      </c>
      <c r="D38" s="578">
        <v>6.1695325952830235E-3</v>
      </c>
      <c r="E38" s="575">
        <v>1.6506237043853811E-3</v>
      </c>
    </row>
    <row r="39" spans="1:5" ht="15.5" x14ac:dyDescent="0.3">
      <c r="A39" s="564" t="inlineStr">
        <is>
          <t>Geriatrics</t>
        </is>
      </c>
      <c r="B39" s="625">
        <v>2.7057227958988102</v>
      </c>
      <c r="C39" s="577">
        <v>4.5744578365457818E-2</v>
      </c>
      <c r="D39" s="577">
        <v>1.7973804710873127E-2</v>
      </c>
      <c r="E39" s="574">
        <v>4.2084118197622432E-4</v>
      </c>
    </row>
    <row r="40" spans="1:5" ht="15.5" x14ac:dyDescent="0.3">
      <c r="A40" s="565" t="inlineStr">
        <is>
          <t>General Medicine</t>
        </is>
      </c>
      <c r="B40" s="626">
        <v>1.4371448594631164</v>
      </c>
      <c r="C40" s="578">
        <v>4.3577828082425246E-2</v>
      </c>
      <c r="D40" s="578">
        <v>1.9840087645291899E-2</v>
      </c>
      <c r="E40" s="575">
        <v>1.5248220935557728E-3</v>
      </c>
    </row>
    <row r="41" spans="1:5" ht="15.5" x14ac:dyDescent="0.3">
      <c r="A41" s="564" t="inlineStr">
        <is>
          <t>General Surgery</t>
        </is>
      </c>
      <c r="B41" s="625">
        <v>2.3387190523527019</v>
      </c>
      <c r="C41" s="577">
        <v>3.220905777160344E-2</v>
      </c>
      <c r="D41" s="577">
        <v>1.5254205510448522E-2</v>
      </c>
      <c r="E41" s="574">
        <v>3.8505858662932728E-4</v>
      </c>
    </row>
    <row r="42" spans="1:5" ht="15.5" x14ac:dyDescent="0.3">
      <c r="A42" s="565" t="inlineStr">
        <is>
          <t>Specialist Medicine</t>
        </is>
      </c>
      <c r="B42" s="626">
        <v>2.4447592219875016</v>
      </c>
      <c r="C42" s="578">
        <v>4.6385182890007898E-2</v>
      </c>
      <c r="D42" s="578">
        <v>3.6442234368250295E-2</v>
      </c>
      <c r="E42" s="575">
        <v>3.4929944916126998E-2</v>
      </c>
    </row>
    <row r="43" spans="1:5" ht="15.5" x14ac:dyDescent="0.3">
      <c r="A43" s="564" t="inlineStr">
        <is>
          <t>Other</t>
        </is>
      </c>
      <c r="B43" s="625">
        <v>3.093819656348467</v>
      </c>
      <c r="C43" s="577">
        <v>2.8675301065273984E-2</v>
      </c>
      <c r="D43" s="577">
        <v>1.8307151258297256E-2</v>
      </c>
      <c r="E43" s="574">
        <v>4.9519427963750035E-4</v>
      </c>
    </row>
    <row r="44" spans="1:5" ht="15.5" x14ac:dyDescent="0.3">
      <c r="A44" s="565" t="inlineStr">
        <is>
          <t>Orthopaedics</t>
        </is>
      </c>
      <c r="B44" s="626">
        <v>1.9391548736800477</v>
      </c>
      <c r="C44" s="578">
        <v>3.0308887518196641E-2</v>
      </c>
      <c r="D44" s="578">
        <v>1.6645777399146199E-2</v>
      </c>
      <c r="E44" s="575">
        <v>3.8119806505916744E-4</v>
      </c>
    </row>
    <row r="45" spans="1:5" ht="15.5" x14ac:dyDescent="0.3">
      <c r="A45" s="564" t="inlineStr">
        <is>
          <t>Obstetrics and Gynaecology</t>
        </is>
      </c>
      <c r="B45" s="625">
        <v>1.4395772012700707</v>
      </c>
      <c r="C45" s="577">
        <v>1.0375997794473433E-2</v>
      </c>
      <c r="D45" s="577">
        <v>4.6232795513644724E-3</v>
      </c>
      <c r="E45" s="574">
        <v>8.7360785410496531E-5</v>
      </c>
    </row>
    <row r="46" spans="1:5" ht="15.5" x14ac:dyDescent="0.3">
      <c r="A46" s="565" t="inlineStr">
        <is>
          <t>Paediatrics</t>
        </is>
      </c>
      <c r="B46" s="626">
        <v>1.1030714379446642</v>
      </c>
      <c r="C46" s="578">
        <v>2.4220066485876469E-2</v>
      </c>
      <c r="D46" s="578">
        <v>2.4788405149614109E-2</v>
      </c>
      <c r="E46" s="575">
        <v>5.3005634798721467E-2</v>
      </c>
    </row>
    <row r="47" spans="1:5" ht="15.5" x14ac:dyDescent="0.3">
      <c r="A47" s="564" t="inlineStr">
        <is>
          <t>Specialist Surgery</t>
        </is>
      </c>
      <c r="B47" s="625">
        <v>0.65889190828134092</v>
      </c>
      <c r="C47" s="577">
        <v>3.3802645250538881E-2</v>
      </c>
      <c r="D47" s="577">
        <v>2.9153503984748617E-2</v>
      </c>
      <c r="E47" s="574">
        <v>1.5495594309311274E-2</v>
      </c>
    </row>
  </sheetData>
  <pageMargins left="0.7" right="0.7" top="0.75" bottom="0.75" header="0.3" footer="0.3"/>
</worksheet>
</file>

<file path=xl/worksheets/sheet37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2500-000000000000}">
  <sheetPr codeName="Sheet38">
    <tabColor theme="6"/>
  </sheetPr>
  <dimension ref="A1:G16"/>
  <sheetViews>
    <sheetView zoomScaleNormal="100" workbookViewId="0">
      <selection activeCell="C14" sqref="C14"/>
    </sheetView>
  </sheetViews>
  <sheetFormatPr defaultRowHeight="14.5" x14ac:dyDescent="0.35"/>
  <cols>
    <col min="1" max="1" width="8.26953125" customWidth="1"/>
  </cols>
  <sheetData>
    <row r="1" spans="1:7" x14ac:dyDescent="0.35">
      <c r="A1" s="215" t="inlineStr">
        <is>
          <t>Year</t>
        </is>
      </c>
      <c r="B1" s="215" t="inlineStr">
        <is>
          <t>Q</t>
        </is>
      </c>
      <c r="C1" s="213" t="inlineStr">
        <is>
          <t>UK</t>
        </is>
      </c>
      <c r="D1" s="213" t="inlineStr">
        <is>
          <t>Overall Target by end of 2025</t>
        </is>
      </c>
      <c r="E1" s="215"/>
      <c r="F1" s="215"/>
      <c r="G1" s="215"/>
    </row>
    <row r="2" spans="1:7" x14ac:dyDescent="0.35">
      <c r="A2" s="612">
        <v>2016</v>
      </c>
      <c r="B2" s="214" t="inlineStr">
        <is>
          <t>Q1</t>
        </is>
      </c>
      <c r="C2" s="214">
        <v>23.919738816076144</v>
      </c>
      <c r="D2" s="214">
        <v>18</v>
      </c>
      <c r="E2" s="215"/>
      <c r="F2" s="215"/>
      <c r="G2" s="215"/>
    </row>
    <row r="3" spans="1:7" x14ac:dyDescent="0.35">
      <c r="A3" s="612"/>
      <c r="B3" s="214" t="inlineStr">
        <is>
          <t>Q2</t>
        </is>
      </c>
      <c r="C3" s="214">
        <v>21.645853341201203</v>
      </c>
      <c r="D3" s="214">
        <v>18</v>
      </c>
      <c r="E3" s="215"/>
      <c r="F3" s="215"/>
      <c r="G3" s="215"/>
    </row>
    <row r="4" spans="1:7" x14ac:dyDescent="0.35">
      <c r="A4" s="612"/>
      <c r="B4" s="214" t="inlineStr">
        <is>
          <t>Q3</t>
        </is>
      </c>
      <c r="C4" s="214">
        <v>20.389323079842708</v>
      </c>
      <c r="D4" s="214">
        <v>18</v>
      </c>
      <c r="E4" s="215"/>
      <c r="F4" s="215"/>
      <c r="G4" s="215"/>
    </row>
    <row r="5" spans="1:7" x14ac:dyDescent="0.35">
      <c r="A5" s="612"/>
      <c r="B5" s="214" t="inlineStr">
        <is>
          <t>Q4</t>
        </is>
      </c>
      <c r="C5" s="214">
        <v>23.23486074478426</v>
      </c>
      <c r="D5" s="214">
        <v>18</v>
      </c>
      <c r="E5" s="216">
        <f>SUM(C2:C5)</f>
        <v>89.189775981904319</v>
      </c>
      <c r="F5" s="215"/>
      <c r="G5" s="215"/>
    </row>
    <row r="6" spans="1:7" x14ac:dyDescent="0.35">
      <c r="A6" s="612">
        <v>2017</v>
      </c>
      <c r="B6" s="214" t="inlineStr">
        <is>
          <t>Q1</t>
        </is>
      </c>
      <c r="C6" s="214">
        <v>23.737962003812481</v>
      </c>
      <c r="D6" s="214">
        <v>18</v>
      </c>
      <c r="E6" s="215"/>
      <c r="F6" s="215"/>
      <c r="G6" s="215"/>
    </row>
    <row r="7" spans="1:7" x14ac:dyDescent="0.35">
      <c r="A7" s="612"/>
      <c r="B7" s="214" t="inlineStr">
        <is>
          <t>Q2</t>
        </is>
      </c>
      <c r="C7" s="214">
        <v>20.999346893046766</v>
      </c>
      <c r="D7" s="214">
        <v>18</v>
      </c>
      <c r="E7" s="215"/>
      <c r="F7" s="215"/>
      <c r="G7" s="215"/>
    </row>
    <row r="8" spans="1:7" x14ac:dyDescent="0.35">
      <c r="A8" s="612"/>
      <c r="B8" s="214" t="inlineStr">
        <is>
          <t>Q3</t>
        </is>
      </c>
      <c r="C8" s="214">
        <v>20.231778332177818</v>
      </c>
      <c r="D8" s="214">
        <v>18</v>
      </c>
      <c r="E8" s="215"/>
      <c r="F8" s="215"/>
      <c r="G8" s="215"/>
    </row>
    <row r="9" spans="1:7" x14ac:dyDescent="0.35">
      <c r="A9" s="612"/>
      <c r="B9" s="214" t="inlineStr">
        <is>
          <t>Q4</t>
        </is>
      </c>
      <c r="C9" s="214">
        <v>22.378322897651429</v>
      </c>
      <c r="D9" s="214">
        <v>18</v>
      </c>
      <c r="E9" s="216">
        <f>SUM(C6:C9)</f>
        <v>87.347410126688487</v>
      </c>
      <c r="F9" s="215"/>
      <c r="G9" s="215"/>
    </row>
    <row r="10" spans="1:7" x14ac:dyDescent="0.35">
      <c r="A10" s="612">
        <v>2018</v>
      </c>
      <c r="B10" s="214" t="inlineStr">
        <is>
          <t>Q1</t>
        </is>
      </c>
      <c r="C10" s="214">
        <v>23.85295715188817</v>
      </c>
      <c r="D10" s="214">
        <v>18</v>
      </c>
      <c r="E10" s="215"/>
      <c r="F10" s="215"/>
      <c r="G10" s="215"/>
    </row>
    <row r="11" spans="1:7" x14ac:dyDescent="0.35">
      <c r="A11" s="612"/>
      <c r="B11" s="214" t="inlineStr">
        <is>
          <t>Q2</t>
        </is>
      </c>
      <c r="C11" s="214">
        <v>20.482221499725206</v>
      </c>
      <c r="D11" s="214">
        <v>18</v>
      </c>
      <c r="E11" s="215"/>
      <c r="F11" s="215"/>
      <c r="G11" s="215"/>
    </row>
    <row r="12" spans="1:7" x14ac:dyDescent="0.35">
      <c r="A12" s="612"/>
      <c r="B12" s="214" t="inlineStr">
        <is>
          <t>Q3</t>
        </is>
      </c>
      <c r="C12" s="214">
        <v>19.247214252817614</v>
      </c>
      <c r="D12" s="214">
        <v>18</v>
      </c>
      <c r="E12" s="215"/>
      <c r="F12" s="215"/>
      <c r="G12" s="215"/>
    </row>
    <row r="13" spans="1:7" x14ac:dyDescent="0.35">
      <c r="A13" s="612"/>
      <c r="B13" s="214" t="inlineStr">
        <is>
          <t>Q4</t>
        </is>
      </c>
      <c r="C13" s="214">
        <v>21.591647277786201</v>
      </c>
      <c r="D13" s="214">
        <v>18</v>
      </c>
      <c r="E13" s="216">
        <f>SUM(C10:C13)</f>
        <v>85.174040182217198</v>
      </c>
      <c r="F13" s="215"/>
      <c r="G13" s="215"/>
    </row>
    <row r="14" spans="1:7" x14ac:dyDescent="0.35">
      <c r="A14" s="215"/>
      <c r="B14" s="215"/>
      <c r="C14" s="215"/>
      <c r="D14" s="215"/>
      <c r="E14" s="215"/>
      <c r="F14" s="215"/>
      <c r="G14" s="215"/>
    </row>
    <row r="15" spans="1:7" x14ac:dyDescent="0.35">
      <c r="A15" s="215"/>
      <c r="B15" s="215"/>
      <c r="C15" s="215"/>
      <c r="D15" s="215"/>
      <c r="E15" s="215"/>
      <c r="F15" s="215"/>
      <c r="G15" s="215"/>
    </row>
    <row r="16" spans="1:7" x14ac:dyDescent="0.35">
      <c r="E16" s="36">
        <f>(E13-E5)/E5</f>
        <v>-4.5024620316367565E-2</v>
      </c>
    </row>
  </sheetData>
  <mergeCells count="3">
    <mergeCell ref="A2:A5"/>
    <mergeCell ref="A6:A9"/>
    <mergeCell ref="A10:A13"/>
  </mergeCells>
  <pageMargins left="0.7" right="0.7" top="0.75" bottom="0.75" header="0.3" footer="0.3"/>
  <drawing r:id="rId1"/>
</worksheet>
</file>

<file path=xl/worksheets/sheet38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F96F70E9-F3B3-442B-B398-1C818663D70F}">
  <sheetPr>
    <tabColor rgb="FF00A551"/>
  </sheetPr>
  <dimension ref="A1:F27"/>
  <sheetViews>
    <sheetView topLeftCell="A6" zoomScale="85" zoomScaleNormal="85" workbookViewId="0">
      <selection activeCell="E18" sqref="E18"/>
    </sheetView>
  </sheetViews>
  <sheetFormatPr defaultRowHeight="14.5" x14ac:dyDescent="0.35"/>
  <cols>
    <col min="1" max="1" width="11.54296875" customWidth="1"/>
    <col min="2" max="2" width="8.81640625" bestFit="1" customWidth="1"/>
    <col min="3" max="3" width="18.1796875" customWidth="1"/>
    <col min="4" max="4" width="16.1796875" customWidth="1"/>
    <col min="5" max="5" width="23.26953125" customWidth="1"/>
  </cols>
  <sheetData>
    <row r="1" spans="1:6" ht="15.5" x14ac:dyDescent="0.35">
      <c r="A1" s="361" t="inlineStr">
        <is>
          <t>D.1 Total GP items and rate by attended appointments in England</t>
        </is>
      </c>
    </row>
    <row r="2" spans="1:6" s="100" customFormat="1" ht="15.5" x14ac:dyDescent="0.35">
      <c r="A2" s="361"/>
    </row>
    <row r="3" spans="1:6" ht="58.5" customHeight="1" x14ac:dyDescent="0.35">
      <c r="A3" s="362" t="inlineStr">
        <is>
          <t>YearMonth</t>
        </is>
      </c>
      <c r="B3" s="362" t="inlineStr">
        <is>
          <t>Year</t>
        </is>
      </c>
      <c r="C3" s="363" t="inlineStr">
        <is>
          <t>GP_Appointments_Attended</t>
        </is>
      </c>
      <c r="D3" s="362" t="inlineStr">
        <is>
          <t>Items</t>
        </is>
      </c>
      <c r="E3" s="363" t="inlineStr">
        <is>
          <t>Rate_GP_Appointment</t>
        </is>
      </c>
      <c r="F3" s="116"/>
    </row>
    <row r="4" spans="1:6" x14ac:dyDescent="0.35">
      <c r="A4" s="370">
        <v>201901</v>
      </c>
      <c r="B4" s="365">
        <v>2019</v>
      </c>
      <c r="C4" s="370">
        <v>23888340</v>
      </c>
      <c r="D4" s="365">
        <v>3649355</v>
      </c>
      <c r="E4" s="375">
        <v>152.7672119140625</v>
      </c>
    </row>
    <row r="5" spans="1:6" x14ac:dyDescent="0.35">
      <c r="A5" s="371">
        <v>201902</v>
      </c>
      <c r="B5" s="367">
        <v>2019</v>
      </c>
      <c r="C5" s="371">
        <v>21824349</v>
      </c>
      <c r="D5" s="367">
        <v>3144012</v>
      </c>
      <c r="E5" s="376">
        <v>144.05982971191406</v>
      </c>
    </row>
    <row r="6" spans="1:6" x14ac:dyDescent="0.35">
      <c r="A6" s="371">
        <v>201903</v>
      </c>
      <c r="B6" s="367">
        <v>2019</v>
      </c>
      <c r="C6" s="371">
        <v>22984129</v>
      </c>
      <c r="D6" s="367">
        <v>3165606</v>
      </c>
      <c r="E6" s="376">
        <v>137.73008728027344</v>
      </c>
    </row>
    <row r="7" spans="1:6" x14ac:dyDescent="0.35">
      <c r="A7" s="371">
        <v>201904</v>
      </c>
      <c r="B7" s="367">
        <v>2019</v>
      </c>
      <c r="C7" s="371">
        <v>21397473</v>
      </c>
      <c r="D7" s="367">
        <v>2999426</v>
      </c>
      <c r="E7" s="376">
        <v>140.17665100097656</v>
      </c>
    </row>
    <row r="8" spans="1:6" x14ac:dyDescent="0.35">
      <c r="A8" s="371">
        <v>201905</v>
      </c>
      <c r="B8" s="367">
        <v>2019</v>
      </c>
      <c r="C8" s="371">
        <v>22133338</v>
      </c>
      <c r="D8" s="367">
        <v>2990013</v>
      </c>
      <c r="E8" s="376">
        <v>135.09092712402344</v>
      </c>
    </row>
    <row r="9" spans="1:6" x14ac:dyDescent="0.35">
      <c r="A9" s="371">
        <v>201906</v>
      </c>
      <c r="B9" s="367">
        <v>2019</v>
      </c>
      <c r="C9" s="371">
        <v>20728485</v>
      </c>
      <c r="D9" s="367">
        <v>2788404</v>
      </c>
      <c r="E9" s="376">
        <v>134.52040100097656</v>
      </c>
    </row>
    <row r="10" spans="1:6" x14ac:dyDescent="0.35">
      <c r="A10" s="371">
        <v>201907</v>
      </c>
      <c r="B10" s="367">
        <v>2019</v>
      </c>
      <c r="C10" s="371">
        <v>23659778</v>
      </c>
      <c r="D10" s="367">
        <v>2973620</v>
      </c>
      <c r="E10" s="376">
        <v>125.6824951171875</v>
      </c>
    </row>
    <row r="11" spans="1:6" x14ac:dyDescent="0.35">
      <c r="A11" s="371">
        <v>201908</v>
      </c>
      <c r="B11" s="367">
        <v>2019</v>
      </c>
      <c r="C11" s="371">
        <v>20542607</v>
      </c>
      <c r="D11" s="367">
        <v>2892832</v>
      </c>
      <c r="E11" s="376">
        <v>140.82107543945313</v>
      </c>
    </row>
    <row r="12" spans="1:6" x14ac:dyDescent="0.35">
      <c r="A12" s="371">
        <v>201909</v>
      </c>
      <c r="B12" s="367">
        <v>2019</v>
      </c>
      <c r="C12" s="371">
        <v>23080695</v>
      </c>
      <c r="D12" s="367">
        <v>2863673</v>
      </c>
      <c r="E12" s="376">
        <v>124.07221984863281</v>
      </c>
    </row>
    <row r="13" spans="1:6" x14ac:dyDescent="0.35">
      <c r="A13" s="371">
        <v>201910</v>
      </c>
      <c r="B13" s="367">
        <v>2019</v>
      </c>
      <c r="C13" s="371">
        <v>26775361</v>
      </c>
      <c r="D13" s="367">
        <v>3258769</v>
      </c>
      <c r="E13" s="376">
        <v>121.70774841308594</v>
      </c>
    </row>
    <row r="14" spans="1:6" x14ac:dyDescent="0.35">
      <c r="A14" s="371">
        <v>201911</v>
      </c>
      <c r="B14" s="367">
        <v>2019</v>
      </c>
      <c r="C14" s="371">
        <v>23916084</v>
      </c>
      <c r="D14" s="367">
        <v>3229645</v>
      </c>
      <c r="E14" s="376">
        <v>135.04071044921875</v>
      </c>
    </row>
    <row r="15" spans="1:6" x14ac:dyDescent="0.35">
      <c r="A15" s="371">
        <v>201912</v>
      </c>
      <c r="B15" s="367">
        <v>2019</v>
      </c>
      <c r="C15" s="371">
        <v>21097720</v>
      </c>
      <c r="D15" s="367">
        <v>3557017</v>
      </c>
      <c r="E15" s="376">
        <v>168.59722900390625</v>
      </c>
    </row>
    <row r="16" spans="1:6" x14ac:dyDescent="0.35">
      <c r="A16" s="371">
        <v>202001</v>
      </c>
      <c r="B16" s="367">
        <v>2020</v>
      </c>
      <c r="C16" s="371">
        <v>24512149</v>
      </c>
      <c r="D16" s="367">
        <v>3555149</v>
      </c>
      <c r="E16" s="376">
        <v>145.03620910644531</v>
      </c>
    </row>
    <row r="17" spans="1:5" x14ac:dyDescent="0.35">
      <c r="A17" s="371">
        <v>202002</v>
      </c>
      <c r="B17" s="367">
        <v>2020</v>
      </c>
      <c r="C17" s="371">
        <v>21616633</v>
      </c>
      <c r="D17" s="367">
        <v>3050789</v>
      </c>
      <c r="E17" s="376">
        <v>141.13156127929688</v>
      </c>
    </row>
    <row r="18" spans="1:5" x14ac:dyDescent="0.35">
      <c r="A18" s="371">
        <v>202003</v>
      </c>
      <c r="B18" s="367">
        <v>2020</v>
      </c>
      <c r="C18" s="371">
        <v>20695431</v>
      </c>
      <c r="D18" s="367">
        <v>3257525</v>
      </c>
      <c r="E18" s="376">
        <v>157.40310668945313</v>
      </c>
    </row>
    <row r="19" spans="1:5" x14ac:dyDescent="0.35">
      <c r="A19" s="371">
        <v>202004</v>
      </c>
      <c r="B19" s="367">
        <v>2020</v>
      </c>
      <c r="C19" s="371">
        <v>13966793</v>
      </c>
      <c r="D19" s="367">
        <v>2825400</v>
      </c>
      <c r="E19" s="376">
        <v>202.29411315917969</v>
      </c>
    </row>
    <row r="20" spans="1:5" x14ac:dyDescent="0.35">
      <c r="A20" s="371">
        <v>202005</v>
      </c>
      <c r="B20" s="367">
        <v>2020</v>
      </c>
      <c r="C20" s="371">
        <v>14950605</v>
      </c>
      <c r="D20" s="367">
        <v>2406125</v>
      </c>
      <c r="E20" s="376">
        <v>160.93830871582031</v>
      </c>
    </row>
    <row r="21" spans="1:5" x14ac:dyDescent="0.35">
      <c r="A21" s="371">
        <v>202006</v>
      </c>
      <c r="B21" s="367">
        <v>2020</v>
      </c>
      <c r="C21" s="371">
        <v>18927684</v>
      </c>
      <c r="D21" s="367">
        <v>2437548</v>
      </c>
      <c r="E21" s="376">
        <v>128.78216552734375</v>
      </c>
    </row>
    <row r="22" spans="1:5" x14ac:dyDescent="0.35">
      <c r="A22" s="371">
        <v>202007</v>
      </c>
      <c r="B22" s="367">
        <v>2020</v>
      </c>
      <c r="C22" s="371">
        <v>20590079</v>
      </c>
      <c r="D22" s="367">
        <v>2504997</v>
      </c>
      <c r="E22" s="376">
        <v>121.66038513183594</v>
      </c>
    </row>
    <row r="23" spans="1:5" x14ac:dyDescent="0.35">
      <c r="A23" s="371">
        <v>202008</v>
      </c>
      <c r="B23" s="367">
        <v>2020</v>
      </c>
      <c r="C23" s="371">
        <v>18428335</v>
      </c>
      <c r="D23" s="367">
        <v>2315365</v>
      </c>
      <c r="E23" s="376">
        <v>125.64157104492188</v>
      </c>
    </row>
    <row r="24" spans="1:5" x14ac:dyDescent="0.35">
      <c r="A24" s="371">
        <v>202009</v>
      </c>
      <c r="B24" s="367">
        <v>2020</v>
      </c>
      <c r="C24" s="371">
        <v>23966946</v>
      </c>
      <c r="D24" s="367">
        <v>2672096</v>
      </c>
      <c r="E24" s="376">
        <v>111.49088287353516</v>
      </c>
    </row>
    <row r="25" spans="1:5" x14ac:dyDescent="0.35">
      <c r="A25" s="371">
        <v>202010</v>
      </c>
      <c r="B25" s="367">
        <v>2020</v>
      </c>
      <c r="C25" s="371">
        <v>25506955</v>
      </c>
      <c r="D25" s="367">
        <v>2668841</v>
      </c>
      <c r="E25" s="376">
        <v>104.63189697265625</v>
      </c>
    </row>
    <row r="26" spans="1:5" x14ac:dyDescent="0.35">
      <c r="A26" s="371">
        <v>202011</v>
      </c>
      <c r="B26" s="367">
        <v>2020</v>
      </c>
      <c r="C26" s="371">
        <v>23051903</v>
      </c>
      <c r="D26" s="367">
        <v>2546843</v>
      </c>
      <c r="E26" s="376">
        <v>110.48298645019531</v>
      </c>
    </row>
    <row r="27" spans="1:5" x14ac:dyDescent="0.35">
      <c r="A27" s="372">
        <v>202012</v>
      </c>
      <c r="B27" s="369">
        <v>2020</v>
      </c>
      <c r="C27" s="372">
        <v>21690501</v>
      </c>
      <c r="D27" s="369">
        <v>2672840</v>
      </c>
      <c r="E27" s="377">
        <v>123.22628784179688</v>
      </c>
    </row>
  </sheetData>
  <pageMargins left="0.7" right="0.7" top="0.75" bottom="0.75" header="0.3" footer="0.3"/>
  <pageSetup paperSize="9" orientation="portrait" r:id="rId1"/>
</worksheet>
</file>

<file path=xl/worksheets/sheet39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11A94E43-FDD4-405B-9C3B-AEDCE36D2538}">
  <sheetPr>
    <tabColor rgb="FF00A551"/>
  </sheetPr>
  <dimension ref="A1:AJ29"/>
  <sheetViews>
    <sheetView zoomScale="70" zoomScaleNormal="70" workbookViewId="0">
      <pane xSplit="4" ySplit="2" topLeftCell="CN9" activePane="bottomRight" state="frozen"/>
      <selection pane="topRight" activeCell="E1" sqref="E1"/>
      <selection pane="bottomLeft" activeCell="A3" sqref="A3"/>
      <selection pane="bottomRight" activeCell="CL32" sqref="CL32"/>
    </sheetView>
  </sheetViews>
  <sheetFormatPr defaultRowHeight="14.5" x14ac:dyDescent="0.35"/>
  <cols>
    <col min="1" max="1" width="13.1796875" customWidth="1"/>
    <col min="2" max="2" width="8.81640625" bestFit="1" customWidth="1"/>
    <col min="3" max="4" width="8.81640625" style="100" customWidth="1"/>
    <col min="5" max="5" width="10.54296875" bestFit="1" customWidth="1"/>
    <col min="6" max="6" width="15.54296875" style="100" customWidth="1"/>
    <col min="7" max="7" width="16" customWidth="1"/>
    <col min="8" max="8" width="11" bestFit="1" customWidth="1"/>
    <col min="9" max="9" width="9.1796875" bestFit="1" customWidth="1"/>
    <col min="10" max="10" width="15.1796875" customWidth="1"/>
    <col min="11" max="11" width="18.54296875" customWidth="1"/>
    <col min="12" max="21" width="18.54296875" style="100" customWidth="1"/>
    <col min="22" max="22" width="22.81640625" customWidth="1"/>
    <col min="23" max="23" width="22.81640625" style="100" customWidth="1"/>
    <col min="24" max="24" width="16.1796875" style="100" customWidth="1"/>
    <col min="25" max="25" width="15.54296875" style="100" customWidth="1"/>
    <col min="26" max="26" width="14" style="100" customWidth="1"/>
    <col min="27" max="30" width="14" style="398" customWidth="1"/>
    <col min="31" max="32" width="9.54296875" bestFit="1" customWidth="1"/>
    <col min="33" max="33" width="9.54296875" style="100" customWidth="1"/>
    <col min="34" max="34" width="12.1796875" style="100" customWidth="1"/>
    <col min="35" max="36" width="9.54296875" style="100" customWidth="1"/>
  </cols>
  <sheetData>
    <row r="1" spans="1:36" s="100" customFormat="1" ht="15.5" x14ac:dyDescent="0.35">
      <c r="A1" s="361" t="inlineStr">
        <is>
          <t>D.2 Total GP items and rate by Consultations in England</t>
        </is>
      </c>
      <c r="L1" s="100" t="inlineStr">
        <is>
          <t>yellow cells have been re-extracted from spreadhseet for QC</t>
        </is>
      </c>
      <c r="AA1" s="615" t="inlineStr">
        <is>
          <t>Per day</t>
        </is>
      </c>
      <c r="AB1" s="615"/>
      <c r="AC1" s="615"/>
      <c r="AD1" s="615"/>
    </row>
    <row r="2" spans="1:36" ht="62.5" customHeight="1" x14ac:dyDescent="0.35">
      <c r="A2" s="364" t="inlineStr">
        <is>
          <t>YearMonth</t>
        </is>
      </c>
      <c r="B2" s="363" t="inlineStr">
        <is>
          <t>Year</t>
        </is>
      </c>
      <c r="C2" s="373" t="inlineStr">
        <is>
          <t>Year</t>
        </is>
      </c>
      <c r="D2" s="373" t="inlineStr">
        <is>
          <t>Month</t>
        </is>
      </c>
      <c r="E2" s="373" t="inlineStr">
        <is>
          <t>GP_Appointments_Attended</t>
        </is>
      </c>
      <c r="F2" s="383" t="inlineStr">
        <is>
          <t>Updated using spreadsheet_ attended</t>
        </is>
      </c>
      <c r="G2" s="363" t="inlineStr">
        <is>
          <t>Facetoface</t>
        </is>
      </c>
      <c r="H2" s="373" t="inlineStr">
        <is>
          <t>Remote</t>
        </is>
      </c>
      <c r="I2" s="363" t="inlineStr">
        <is>
          <t>Items</t>
        </is>
      </c>
      <c r="J2" s="373" t="inlineStr">
        <is>
          <t>Rate_GP_FacetoFace</t>
        </is>
      </c>
      <c r="K2" s="363" t="inlineStr">
        <is>
          <t>Rate_GP_Remote</t>
        </is>
      </c>
      <c r="L2" s="383" t="inlineStr">
        <is>
          <t>Face-to-Face</t>
        </is>
      </c>
      <c r="M2" s="383" t="inlineStr">
        <is>
          <t>Home Visit</t>
        </is>
      </c>
      <c r="N2" s="383" t="inlineStr">
        <is>
          <t>Telephone</t>
        </is>
      </c>
      <c r="O2" s="383" t="inlineStr">
        <is>
          <t>Video/Online</t>
        </is>
      </c>
      <c r="P2" s="383" t="inlineStr">
        <is>
          <t>Unknown</t>
        </is>
      </c>
      <c r="Q2" s="383" t="inlineStr">
        <is>
          <t>Face-to-Face /1000 GP Registered Patients</t>
        </is>
      </c>
      <c r="R2" s="383" t="inlineStr">
        <is>
          <t>Remote /1000 GP Registered Patients</t>
        </is>
      </c>
      <c r="S2" s="378" t="inlineStr">
        <is>
          <t>Face-to-Face /1000 GP Registered Patients</t>
        </is>
      </c>
      <c r="T2" s="378" t="inlineStr">
        <is>
          <t>Remote /1000 GP Registered Patients</t>
        </is>
      </c>
      <c r="U2" s="384" t="inlineStr">
        <is>
          <t>Unknown /1000 GP Registered Patients</t>
        </is>
      </c>
      <c r="V2" s="374" t="inlineStr">
        <is>
          <t>GP Registered patients</t>
        </is>
      </c>
      <c r="W2" s="374" t="inlineStr">
        <is>
          <t>days in month</t>
        </is>
      </c>
      <c r="X2" s="378" t="inlineStr">
        <is>
          <t>Attended appointment /1000 GP Registered Patients</t>
        </is>
      </c>
      <c r="Y2" s="399" t="inlineStr">
        <is>
          <t>Items /1000 GP Registered Patients</t>
        </is>
      </c>
      <c r="Z2" s="400" t="inlineStr">
        <is>
          <t>Items /1000 Attended appointments</t>
        </is>
      </c>
      <c r="AA2" s="404" t="inlineStr">
        <is>
          <t>Attended appointment /1000 GP Registered Patients per day</t>
        </is>
      </c>
      <c r="AB2" s="404" t="inlineStr">
        <is>
          <t>Items /1000 GP Registered Patients per day</t>
        </is>
      </c>
      <c r="AC2" s="404" t="inlineStr">
        <is>
          <t>Face-to-Face /1000 GP Registered Patients per day</t>
        </is>
      </c>
      <c r="AD2" s="404" t="inlineStr">
        <is>
          <t>Remote /1000 GP Registered Patients per day</t>
        </is>
      </c>
      <c r="AE2" s="379" t="inlineStr">
        <is>
          <t>National lockdown period</t>
        </is>
      </c>
      <c r="AF2" s="379" t="inlineStr">
        <is>
          <t>National lockdown period</t>
        </is>
      </c>
      <c r="AG2" s="380" t="inlineStr">
        <is>
          <t>% of appointments face-to-face</t>
        </is>
      </c>
      <c r="AH2" s="380" t="inlineStr">
        <is>
          <t>% of appointments remote</t>
        </is>
      </c>
      <c r="AI2" s="380" t="inlineStr">
        <is>
          <t>% of appoitnments unknown</t>
        </is>
      </c>
      <c r="AJ2" s="380"/>
    </row>
    <row r="3" spans="1:36" x14ac:dyDescent="0.35">
      <c r="A3" s="366">
        <v>201901</v>
      </c>
      <c r="B3" s="371">
        <v>2019</v>
      </c>
      <c r="C3" s="613">
        <v>2019</v>
      </c>
      <c r="D3" s="367" t="inlineStr">
        <is>
          <t>Jan</t>
        </is>
      </c>
      <c r="E3" s="367">
        <v>23888340</v>
      </c>
      <c r="F3" s="387">
        <v>23888340</v>
      </c>
      <c r="G3" s="385">
        <v>21549976</v>
      </c>
      <c r="H3" s="385">
        <v>3739936</v>
      </c>
      <c r="I3" s="371">
        <v>3649355</v>
      </c>
      <c r="J3" s="367">
        <v>169.34381103515599</v>
      </c>
      <c r="K3" s="371">
        <v>975.78009033203125</v>
      </c>
      <c r="L3" s="392">
        <v>21283986</v>
      </c>
      <c r="M3" s="392">
        <v>265990</v>
      </c>
      <c r="N3" s="392">
        <v>3611772</v>
      </c>
      <c r="O3" s="392">
        <v>128164</v>
      </c>
      <c r="P3" s="392">
        <v>1535934</v>
      </c>
      <c r="Q3" s="371">
        <f>(L3+M3)/V3*1000</f>
        <v>354.25407923204597</v>
      </c>
      <c r="R3" s="371">
        <f>(N3+O3)/V3*1000</f>
        <v>61.479770746231054</v>
      </c>
      <c r="S3" s="395">
        <f t="shared" ref="S3:S26" si="0">(G3/V3)*1000</f>
        <v>354.25407923204597</v>
      </c>
      <c r="T3" s="395">
        <f t="shared" ref="T3:T26" si="1">(H3/V3)*1000</f>
        <v>61.479770746231054</v>
      </c>
      <c r="U3" s="394">
        <f>(P3/V3)*1000</f>
        <v>25.248793081309849</v>
      </c>
      <c r="V3" s="243">
        <v>60831977</v>
      </c>
      <c r="W3" s="243">
        <f>31</f>
        <v>31</v>
      </c>
      <c r="X3" s="395">
        <f>(F3/V3)*1000</f>
        <v>392.69379655374343</v>
      </c>
      <c r="Y3" s="395">
        <f t="shared" ref="Y3:Y26" si="2">(I3/V3)*1000</f>
        <v>59.990734807122905</v>
      </c>
      <c r="Z3" s="401">
        <f>(I3/F3)*1000</f>
        <v>152.76720776747149</v>
      </c>
      <c r="AA3" s="402">
        <f>X3/W3</f>
        <v>12.667541824314304</v>
      </c>
      <c r="AB3" s="403">
        <f>Y3/W3</f>
        <v>1.9351849937781582</v>
      </c>
      <c r="AC3" s="403">
        <f>S3/W3</f>
        <v>11.427550942969225</v>
      </c>
      <c r="AD3" s="403">
        <f>T3/W3</f>
        <v>1.9832184111687436</v>
      </c>
      <c r="AG3" s="381">
        <f>(L3+M3)/(SUM(L3:P3))</f>
        <v>0.80332884934924331</v>
      </c>
      <c r="AH3" s="381">
        <f>(O3+N3)/(SUM(L3:P3))</f>
        <v>0.13941539812015621</v>
      </c>
      <c r="AI3" s="381">
        <f>(P3)/(SUM(L3:P3))</f>
        <v>5.7255752530600529E-2</v>
      </c>
      <c r="AJ3" s="381"/>
    </row>
    <row r="4" spans="1:36" x14ac:dyDescent="0.35">
      <c r="A4" s="366">
        <v>201902</v>
      </c>
      <c r="B4" s="371">
        <v>2019</v>
      </c>
      <c r="C4" s="614"/>
      <c r="D4" s="367" t="inlineStr">
        <is>
          <t>Feb</t>
        </is>
      </c>
      <c r="E4" s="367">
        <v>21824349</v>
      </c>
      <c r="F4" s="387">
        <v>21824349</v>
      </c>
      <c r="G4" s="385">
        <v>19388713</v>
      </c>
      <c r="H4" s="385">
        <v>3377007</v>
      </c>
      <c r="I4" s="371">
        <v>3144012</v>
      </c>
      <c r="J4" s="367">
        <v>162.15681457519531</v>
      </c>
      <c r="K4" s="371">
        <v>931.0054931640625</v>
      </c>
      <c r="L4" s="392">
        <v>19158136</v>
      </c>
      <c r="M4" s="392">
        <v>230577</v>
      </c>
      <c r="N4" s="392">
        <v>3265471</v>
      </c>
      <c r="O4" s="392">
        <v>111536</v>
      </c>
      <c r="P4" s="392">
        <v>1549388</v>
      </c>
      <c r="Q4" s="371">
        <f t="shared" ref="Q4:Q26" si="3">(L4+M4)/V4*1000</f>
        <v>318.72567613575995</v>
      </c>
      <c r="R4" s="371">
        <f t="shared" ref="R4:R26" si="4">(N4+O4)/V4*1000</f>
        <v>55.51368156257687</v>
      </c>
      <c r="S4" s="395">
        <f t="shared" si="0"/>
        <v>318.72567613575995</v>
      </c>
      <c r="T4" s="395">
        <f t="shared" si="1"/>
        <v>55.51368156257687</v>
      </c>
      <c r="U4" s="394">
        <f t="shared" ref="U4:U26" si="5">(P4/V4)*1000</f>
        <v>25.469959656251184</v>
      </c>
      <c r="V4" s="243">
        <v>60831977</v>
      </c>
      <c r="W4" s="243">
        <v>28</v>
      </c>
      <c r="X4" s="395">
        <f t="shared" ref="X4:X26" si="6">(F4/V4)*1000</f>
        <v>358.76442089001978</v>
      </c>
      <c r="Y4" s="395">
        <f t="shared" si="2"/>
        <v>51.683541371670358</v>
      </c>
      <c r="Z4" s="401">
        <f t="shared" ref="Z4:Z26" si="7">(I4/F4)*1000</f>
        <v>144.05982968839069</v>
      </c>
      <c r="AA4" s="402">
        <f t="shared" ref="AA4:AA26" si="8">X4/W4</f>
        <v>12.813015031786421</v>
      </c>
      <c r="AB4" s="403">
        <f t="shared" ref="AB4:AB26" si="9">Y4/W4</f>
        <v>1.8458407632739413</v>
      </c>
      <c r="AC4" s="403">
        <f t="shared" ref="AC4:AC26" si="10">S4/W4</f>
        <v>11.383059861991427</v>
      </c>
      <c r="AD4" s="403">
        <f t="shared" ref="AD4:AD26" si="11">T4/W4</f>
        <v>1.9826314843777453</v>
      </c>
      <c r="AG4" s="381">
        <f t="shared" ref="AG4:AG25" si="12">(L4+M4)/(SUM(L4:P4))</f>
        <v>0.79739366158686198</v>
      </c>
      <c r="AH4" s="381">
        <f t="shared" ref="AH4:AH26" si="13">(O4+N4)/(SUM(L4:P4))</f>
        <v>0.13888513265086053</v>
      </c>
      <c r="AI4" s="381">
        <f t="shared" ref="AI4:AI26" si="14">(P4)/(SUM(L4:P4))</f>
        <v>6.3721205762277508E-2</v>
      </c>
      <c r="AJ4" s="381"/>
    </row>
    <row r="5" spans="1:36" x14ac:dyDescent="0.35">
      <c r="A5" s="366">
        <v>201903</v>
      </c>
      <c r="B5" s="371">
        <v>2019</v>
      </c>
      <c r="C5" s="614"/>
      <c r="D5" s="367" t="inlineStr">
        <is>
          <t>Mar</t>
        </is>
      </c>
      <c r="E5" s="367">
        <v>22984129</v>
      </c>
      <c r="F5" s="387">
        <v>22984129</v>
      </c>
      <c r="G5" s="385">
        <v>20514028</v>
      </c>
      <c r="H5" s="385">
        <v>3567951</v>
      </c>
      <c r="I5" s="371">
        <v>3165606</v>
      </c>
      <c r="J5" s="367">
        <v>154.314208984375</v>
      </c>
      <c r="K5" s="371">
        <v>887.23358154296875</v>
      </c>
      <c r="L5" s="392">
        <v>20280140</v>
      </c>
      <c r="M5" s="392">
        <v>233888</v>
      </c>
      <c r="N5" s="392">
        <v>3450232</v>
      </c>
      <c r="O5" s="392">
        <v>117719</v>
      </c>
      <c r="P5" s="392">
        <v>1478175</v>
      </c>
      <c r="Q5" s="371">
        <f t="shared" si="3"/>
        <v>337.2244173487901</v>
      </c>
      <c r="R5" s="371">
        <f t="shared" si="4"/>
        <v>58.652557026052264</v>
      </c>
      <c r="S5" s="395">
        <f t="shared" si="0"/>
        <v>337.2244173487901</v>
      </c>
      <c r="T5" s="395">
        <f t="shared" si="1"/>
        <v>58.652557026052264</v>
      </c>
      <c r="U5" s="394">
        <f t="shared" si="5"/>
        <v>24.299308898015923</v>
      </c>
      <c r="V5" s="243">
        <v>60831977</v>
      </c>
      <c r="W5" s="243">
        <v>31</v>
      </c>
      <c r="X5" s="395">
        <f t="shared" si="6"/>
        <v>377.82972268022786</v>
      </c>
      <c r="Y5" s="395">
        <f t="shared" si="2"/>
        <v>52.038519149229693</v>
      </c>
      <c r="Z5" s="401">
        <f t="shared" si="7"/>
        <v>137.73008322394989</v>
      </c>
      <c r="AA5" s="402">
        <f t="shared" si="8"/>
        <v>12.188055570329931</v>
      </c>
      <c r="AB5" s="403">
        <f t="shared" si="9"/>
        <v>1.6786619080396674</v>
      </c>
      <c r="AC5" s="403">
        <f t="shared" si="10"/>
        <v>10.878207011251293</v>
      </c>
      <c r="AD5" s="403">
        <f t="shared" si="11"/>
        <v>1.8920179685823311</v>
      </c>
      <c r="AG5" s="381">
        <f t="shared" si="12"/>
        <v>0.80257841951969455</v>
      </c>
      <c r="AH5" s="381">
        <f t="shared" si="13"/>
        <v>0.13959035614574153</v>
      </c>
      <c r="AI5" s="381">
        <f t="shared" si="14"/>
        <v>5.783122433456387E-2</v>
      </c>
      <c r="AJ5" s="381"/>
    </row>
    <row r="6" spans="1:36" x14ac:dyDescent="0.35">
      <c r="A6" s="366">
        <v>201904</v>
      </c>
      <c r="B6" s="371">
        <v>2019</v>
      </c>
      <c r="C6" s="614"/>
      <c r="D6" s="367" t="inlineStr">
        <is>
          <t>Apr</t>
        </is>
      </c>
      <c r="E6" s="367">
        <v>21397473</v>
      </c>
      <c r="F6" s="388">
        <v>21397473</v>
      </c>
      <c r="G6" s="385">
        <v>19104943</v>
      </c>
      <c r="H6" s="385">
        <v>3358702</v>
      </c>
      <c r="I6" s="371">
        <v>2999426</v>
      </c>
      <c r="J6" s="367">
        <v>156.99737548828125</v>
      </c>
      <c r="K6" s="371">
        <v>893.03131103515625</v>
      </c>
      <c r="L6" s="392">
        <v>18879469</v>
      </c>
      <c r="M6" s="392">
        <v>225474</v>
      </c>
      <c r="N6" s="392">
        <v>3252514</v>
      </c>
      <c r="O6" s="392">
        <v>106188</v>
      </c>
      <c r="P6" s="392">
        <v>1388503</v>
      </c>
      <c r="Q6" s="371">
        <f t="shared" si="3"/>
        <v>314.06085980075903</v>
      </c>
      <c r="R6" s="371">
        <f t="shared" si="4"/>
        <v>55.21277074391319</v>
      </c>
      <c r="S6" s="395">
        <f t="shared" si="0"/>
        <v>314.06085980075903</v>
      </c>
      <c r="T6" s="395">
        <f t="shared" si="1"/>
        <v>55.21277074391319</v>
      </c>
      <c r="U6" s="394">
        <f t="shared" si="5"/>
        <v>22.825215757824214</v>
      </c>
      <c r="V6" s="243">
        <v>60831977</v>
      </c>
      <c r="W6" s="243">
        <v>30</v>
      </c>
      <c r="X6" s="395">
        <f t="shared" si="6"/>
        <v>351.74712470712564</v>
      </c>
      <c r="Y6" s="395">
        <f t="shared" si="2"/>
        <v>49.3067322142103</v>
      </c>
      <c r="Z6" s="401">
        <f t="shared" si="7"/>
        <v>140.17664609274189</v>
      </c>
      <c r="AA6" s="402">
        <f t="shared" si="8"/>
        <v>11.724904156904188</v>
      </c>
      <c r="AB6" s="403">
        <f t="shared" si="9"/>
        <v>1.6435577404736768</v>
      </c>
      <c r="AC6" s="403">
        <f t="shared" si="10"/>
        <v>10.468695326691968</v>
      </c>
      <c r="AD6" s="403">
        <f t="shared" si="11"/>
        <v>1.8404256914637729</v>
      </c>
      <c r="AG6" s="381">
        <f t="shared" si="12"/>
        <v>0.80097369008443176</v>
      </c>
      <c r="AH6" s="381">
        <f t="shared" si="13"/>
        <v>0.14081339760259748</v>
      </c>
      <c r="AI6" s="381">
        <f t="shared" si="14"/>
        <v>5.8212912312970724E-2</v>
      </c>
      <c r="AJ6" s="381"/>
    </row>
    <row r="7" spans="1:36" x14ac:dyDescent="0.35">
      <c r="A7" s="366">
        <v>201905</v>
      </c>
      <c r="B7" s="371">
        <v>2019</v>
      </c>
      <c r="C7" s="614"/>
      <c r="D7" s="367" t="inlineStr">
        <is>
          <t>May</t>
        </is>
      </c>
      <c r="E7" s="367">
        <v>22133338</v>
      </c>
      <c r="F7" s="387">
        <v>22133338</v>
      </c>
      <c r="G7" s="385">
        <v>19813688</v>
      </c>
      <c r="H7" s="385">
        <v>3447867</v>
      </c>
      <c r="I7" s="371">
        <v>2990013</v>
      </c>
      <c r="J7" s="367">
        <v>150.90643310546875</v>
      </c>
      <c r="K7" s="371">
        <v>867.20660400390625</v>
      </c>
      <c r="L7" s="392">
        <v>19586147</v>
      </c>
      <c r="M7" s="392">
        <v>227541</v>
      </c>
      <c r="N7" s="392">
        <v>3328022</v>
      </c>
      <c r="O7" s="392">
        <v>119845</v>
      </c>
      <c r="P7" s="392">
        <v>1381592</v>
      </c>
      <c r="Q7" s="371">
        <f t="shared" si="3"/>
        <v>325.71172230683868</v>
      </c>
      <c r="R7" s="371">
        <f t="shared" si="4"/>
        <v>56.67852945170597</v>
      </c>
      <c r="S7" s="395">
        <f t="shared" si="0"/>
        <v>325.71172230683868</v>
      </c>
      <c r="T7" s="395">
        <f t="shared" si="1"/>
        <v>56.67852945170597</v>
      </c>
      <c r="U7" s="394">
        <f t="shared" si="5"/>
        <v>22.711607745380359</v>
      </c>
      <c r="V7" s="243">
        <v>60831977</v>
      </c>
      <c r="W7" s="243">
        <v>31</v>
      </c>
      <c r="X7" s="395">
        <f t="shared" si="6"/>
        <v>363.84380537229623</v>
      </c>
      <c r="Y7" s="395">
        <f t="shared" si="2"/>
        <v>49.151994517620231</v>
      </c>
      <c r="Z7" s="401">
        <f t="shared" si="7"/>
        <v>135.09092031215536</v>
      </c>
      <c r="AA7" s="402">
        <f t="shared" si="8"/>
        <v>11.736896947493427</v>
      </c>
      <c r="AB7" s="403">
        <f t="shared" si="9"/>
        <v>1.5855482102458138</v>
      </c>
      <c r="AC7" s="403">
        <f t="shared" si="10"/>
        <v>10.506829751833505</v>
      </c>
      <c r="AD7" s="403">
        <f t="shared" si="11"/>
        <v>1.8283396597324506</v>
      </c>
      <c r="AG7" s="381">
        <f t="shared" si="12"/>
        <v>0.80402425875234196</v>
      </c>
      <c r="AH7" s="381">
        <f t="shared" si="13"/>
        <v>0.1399117977910857</v>
      </c>
      <c r="AI7" s="381">
        <f t="shared" si="14"/>
        <v>5.6063943456572327E-2</v>
      </c>
      <c r="AJ7" s="381"/>
    </row>
    <row r="8" spans="1:36" x14ac:dyDescent="0.35">
      <c r="A8" s="366">
        <v>201906</v>
      </c>
      <c r="B8" s="371">
        <v>2019</v>
      </c>
      <c r="C8" s="614"/>
      <c r="D8" s="367" t="inlineStr">
        <is>
          <t>Jun</t>
        </is>
      </c>
      <c r="E8" s="367">
        <v>20728485</v>
      </c>
      <c r="F8" s="387">
        <v>20728485</v>
      </c>
      <c r="G8" s="385">
        <v>18653009</v>
      </c>
      <c r="H8" s="385">
        <v>3227583</v>
      </c>
      <c r="I8" s="371">
        <v>2788404</v>
      </c>
      <c r="J8" s="367">
        <v>149.4881591796875</v>
      </c>
      <c r="K8" s="371">
        <v>863.929443359375</v>
      </c>
      <c r="L8" s="392">
        <v>18441483</v>
      </c>
      <c r="M8" s="392">
        <v>211526</v>
      </c>
      <c r="N8" s="392">
        <v>3106915</v>
      </c>
      <c r="O8" s="392">
        <v>120668</v>
      </c>
      <c r="P8" s="392">
        <v>1270247</v>
      </c>
      <c r="Q8" s="371">
        <f t="shared" si="3"/>
        <v>306.63164210494097</v>
      </c>
      <c r="R8" s="371">
        <f t="shared" si="4"/>
        <v>53.057341864789301</v>
      </c>
      <c r="S8" s="395">
        <f t="shared" si="0"/>
        <v>306.63164210494097</v>
      </c>
      <c r="T8" s="395">
        <f t="shared" si="1"/>
        <v>53.057341864789301</v>
      </c>
      <c r="U8" s="394">
        <f t="shared" si="5"/>
        <v>20.881238168537575</v>
      </c>
      <c r="V8" s="243">
        <v>60831977</v>
      </c>
      <c r="W8" s="243">
        <v>30</v>
      </c>
      <c r="X8" s="395">
        <f t="shared" si="6"/>
        <v>340.74981649864839</v>
      </c>
      <c r="Y8" s="395">
        <f t="shared" si="2"/>
        <v>45.837800076758974</v>
      </c>
      <c r="Z8" s="401">
        <f t="shared" si="7"/>
        <v>134.52039548476407</v>
      </c>
      <c r="AA8" s="402">
        <f t="shared" si="8"/>
        <v>11.358327216621612</v>
      </c>
      <c r="AB8" s="403">
        <f t="shared" si="9"/>
        <v>1.5279266692252991</v>
      </c>
      <c r="AC8" s="403">
        <f t="shared" si="10"/>
        <v>10.221054736831366</v>
      </c>
      <c r="AD8" s="403">
        <f t="shared" si="11"/>
        <v>1.7685780621596434</v>
      </c>
      <c r="AG8" s="381">
        <f t="shared" si="12"/>
        <v>0.80571632846654062</v>
      </c>
      <c r="AH8" s="381">
        <f t="shared" si="13"/>
        <v>0.13941537928711784</v>
      </c>
      <c r="AI8" s="381">
        <f t="shared" si="14"/>
        <v>5.4868292246341481E-2</v>
      </c>
      <c r="AJ8" s="381"/>
    </row>
    <row r="9" spans="1:36" x14ac:dyDescent="0.35">
      <c r="A9" s="366">
        <v>201907</v>
      </c>
      <c r="B9" s="371">
        <v>2019</v>
      </c>
      <c r="C9" s="614"/>
      <c r="D9" s="367" t="inlineStr">
        <is>
          <t>Jul</t>
        </is>
      </c>
      <c r="E9" s="367">
        <v>23659778</v>
      </c>
      <c r="F9" s="387">
        <v>23659778</v>
      </c>
      <c r="G9" s="385">
        <v>21159823</v>
      </c>
      <c r="H9" s="385">
        <v>3702987</v>
      </c>
      <c r="I9" s="371">
        <v>2973620</v>
      </c>
      <c r="J9" s="367">
        <v>140.53141784667969</v>
      </c>
      <c r="K9" s="371">
        <v>803.03277587890625</v>
      </c>
      <c r="L9" s="392">
        <v>20915751</v>
      </c>
      <c r="M9" s="392">
        <v>244072</v>
      </c>
      <c r="N9" s="392">
        <v>3542546</v>
      </c>
      <c r="O9" s="392">
        <v>160441</v>
      </c>
      <c r="P9" s="392">
        <v>1398908</v>
      </c>
      <c r="Q9" s="371">
        <f t="shared" si="3"/>
        <v>347.84046226214218</v>
      </c>
      <c r="R9" s="371">
        <f t="shared" si="4"/>
        <v>60.872376381915061</v>
      </c>
      <c r="S9" s="395">
        <f t="shared" si="0"/>
        <v>347.84046226214218</v>
      </c>
      <c r="T9" s="395">
        <f t="shared" si="1"/>
        <v>60.872376381915061</v>
      </c>
      <c r="U9" s="394">
        <f t="shared" si="5"/>
        <v>22.99626066731318</v>
      </c>
      <c r="V9" s="243">
        <v>60831977</v>
      </c>
      <c r="W9" s="243">
        <v>31</v>
      </c>
      <c r="X9" s="395">
        <f t="shared" si="6"/>
        <v>388.93652922047886</v>
      </c>
      <c r="Y9" s="395">
        <f t="shared" si="2"/>
        <v>48.882514536721374</v>
      </c>
      <c r="Z9" s="401">
        <f t="shared" si="7"/>
        <v>125.68249795074155</v>
      </c>
      <c r="AA9" s="402">
        <f t="shared" si="8"/>
        <v>12.546339652273511</v>
      </c>
      <c r="AB9" s="403">
        <f t="shared" si="9"/>
        <v>1.5768553076361733</v>
      </c>
      <c r="AC9" s="403">
        <f t="shared" si="10"/>
        <v>11.220660072972329</v>
      </c>
      <c r="AD9" s="403">
        <f t="shared" si="11"/>
        <v>1.9636250445779051</v>
      </c>
      <c r="AG9" s="381">
        <f t="shared" si="12"/>
        <v>0.80572881789378747</v>
      </c>
      <c r="AH9" s="381">
        <f t="shared" si="13"/>
        <v>0.14100322758777625</v>
      </c>
      <c r="AI9" s="381">
        <f t="shared" si="14"/>
        <v>5.32679545184363E-2</v>
      </c>
      <c r="AJ9" s="381"/>
    </row>
    <row r="10" spans="1:36" x14ac:dyDescent="0.35">
      <c r="A10" s="366">
        <v>201908</v>
      </c>
      <c r="B10" s="371">
        <v>2019</v>
      </c>
      <c r="C10" s="614"/>
      <c r="D10" s="367" t="inlineStr">
        <is>
          <t>Aug</t>
        </is>
      </c>
      <c r="E10" s="367">
        <v>20542607</v>
      </c>
      <c r="F10" s="389">
        <v>20542607</v>
      </c>
      <c r="G10" s="385">
        <v>18365680</v>
      </c>
      <c r="H10" s="385">
        <v>3249408</v>
      </c>
      <c r="I10" s="371">
        <v>2892832</v>
      </c>
      <c r="J10" s="367">
        <v>157.51292419433594</v>
      </c>
      <c r="K10" s="371">
        <v>890.26434326171875</v>
      </c>
      <c r="L10" s="392">
        <v>18152199</v>
      </c>
      <c r="M10" s="392">
        <v>213481</v>
      </c>
      <c r="N10" s="392">
        <v>3103708</v>
      </c>
      <c r="O10" s="392">
        <v>145700</v>
      </c>
      <c r="P10" s="392">
        <v>1204285</v>
      </c>
      <c r="Q10" s="371">
        <f t="shared" si="3"/>
        <v>301.90832035592069</v>
      </c>
      <c r="R10" s="371">
        <f t="shared" si="4"/>
        <v>53.416116987287786</v>
      </c>
      <c r="S10" s="395">
        <f t="shared" si="0"/>
        <v>301.90832035592069</v>
      </c>
      <c r="T10" s="395">
        <f t="shared" si="1"/>
        <v>53.416116987287786</v>
      </c>
      <c r="U10" s="394">
        <f t="shared" si="5"/>
        <v>19.796907143096796</v>
      </c>
      <c r="V10" s="243">
        <v>60831977</v>
      </c>
      <c r="W10" s="243">
        <v>31</v>
      </c>
      <c r="X10" s="395">
        <f t="shared" si="6"/>
        <v>337.69421960427161</v>
      </c>
      <c r="Y10" s="395">
        <f t="shared" si="2"/>
        <v>47.554463008821827</v>
      </c>
      <c r="Z10" s="401">
        <f t="shared" si="7"/>
        <v>140.82107494925057</v>
      </c>
      <c r="AA10" s="402">
        <f t="shared" si="8"/>
        <v>10.893361922718439</v>
      </c>
      <c r="AB10" s="403">
        <f t="shared" si="9"/>
        <v>1.5340149357684461</v>
      </c>
      <c r="AC10" s="403">
        <f t="shared" si="10"/>
        <v>9.7389780759974425</v>
      </c>
      <c r="AD10" s="403">
        <f t="shared" si="11"/>
        <v>1.7231005479770254</v>
      </c>
      <c r="AG10" s="381">
        <f t="shared" si="12"/>
        <v>0.8048284236381078</v>
      </c>
      <c r="AH10" s="381">
        <f t="shared" si="13"/>
        <v>0.14239690108926306</v>
      </c>
      <c r="AI10" s="381">
        <f t="shared" si="14"/>
        <v>5.2774675272629093E-2</v>
      </c>
      <c r="AJ10" s="381"/>
    </row>
    <row r="11" spans="1:36" x14ac:dyDescent="0.35">
      <c r="A11" s="366">
        <v>201909</v>
      </c>
      <c r="B11" s="371">
        <v>2019</v>
      </c>
      <c r="C11" s="614"/>
      <c r="D11" s="367" t="inlineStr">
        <is>
          <t>Sep</t>
        </is>
      </c>
      <c r="E11" s="367">
        <v>23080695</v>
      </c>
      <c r="F11" s="390">
        <v>23080695</v>
      </c>
      <c r="G11" s="385">
        <v>20976214</v>
      </c>
      <c r="H11" s="385">
        <v>3450401</v>
      </c>
      <c r="I11" s="371">
        <v>2863673</v>
      </c>
      <c r="J11" s="367">
        <v>136.52001953125</v>
      </c>
      <c r="K11" s="371">
        <v>829.95367431640625</v>
      </c>
      <c r="L11" s="392">
        <v>20747434</v>
      </c>
      <c r="M11" s="392">
        <v>228780</v>
      </c>
      <c r="N11" s="392">
        <v>3277808</v>
      </c>
      <c r="O11" s="392">
        <v>172593</v>
      </c>
      <c r="P11" s="392">
        <v>1334174</v>
      </c>
      <c r="Q11" s="371">
        <f t="shared" si="3"/>
        <v>344.82216482952708</v>
      </c>
      <c r="R11" s="371">
        <f t="shared" si="4"/>
        <v>56.720185174977956</v>
      </c>
      <c r="S11" s="395">
        <f t="shared" si="0"/>
        <v>344.82216482952708</v>
      </c>
      <c r="T11" s="395">
        <f t="shared" si="1"/>
        <v>56.720185174977956</v>
      </c>
      <c r="U11" s="394">
        <f t="shared" si="5"/>
        <v>21.932116393323859</v>
      </c>
      <c r="V11" s="243">
        <v>60831977</v>
      </c>
      <c r="W11" s="243">
        <v>30</v>
      </c>
      <c r="X11" s="395">
        <f t="shared" si="6"/>
        <v>379.41714437457784</v>
      </c>
      <c r="Y11" s="395">
        <f t="shared" si="2"/>
        <v>47.075126294185708</v>
      </c>
      <c r="Z11" s="401">
        <f t="shared" si="7"/>
        <v>124.07221706278776</v>
      </c>
      <c r="AA11" s="402">
        <f t="shared" si="8"/>
        <v>12.647238145819262</v>
      </c>
      <c r="AB11" s="403">
        <f t="shared" si="9"/>
        <v>1.5691708764728569</v>
      </c>
      <c r="AC11" s="403">
        <f t="shared" si="10"/>
        <v>11.494072160984237</v>
      </c>
      <c r="AD11" s="403">
        <f t="shared" si="11"/>
        <v>1.890672839165932</v>
      </c>
      <c r="AG11" s="381">
        <f t="shared" si="12"/>
        <v>0.81426908158752431</v>
      </c>
      <c r="AH11" s="381">
        <f t="shared" si="13"/>
        <v>0.13394003576520891</v>
      </c>
      <c r="AI11" s="381">
        <f t="shared" si="14"/>
        <v>5.1790882647266744E-2</v>
      </c>
      <c r="AJ11" s="381"/>
    </row>
    <row r="12" spans="1:36" x14ac:dyDescent="0.35">
      <c r="A12" s="366">
        <v>201910</v>
      </c>
      <c r="B12" s="371">
        <v>2019</v>
      </c>
      <c r="C12" s="614"/>
      <c r="D12" s="367" t="inlineStr">
        <is>
          <t>Oct</t>
        </is>
      </c>
      <c r="E12" s="367">
        <v>26775361</v>
      </c>
      <c r="F12" s="389">
        <v>26775361</v>
      </c>
      <c r="G12" s="385">
        <v>24616307</v>
      </c>
      <c r="H12" s="385">
        <v>3819732</v>
      </c>
      <c r="I12" s="371">
        <v>3258769</v>
      </c>
      <c r="J12" s="367">
        <v>132.38252258300781</v>
      </c>
      <c r="K12" s="371">
        <v>853.1407470703125</v>
      </c>
      <c r="L12" s="392">
        <v>24344902</v>
      </c>
      <c r="M12" s="392">
        <v>271405</v>
      </c>
      <c r="N12" s="392">
        <v>3624208</v>
      </c>
      <c r="O12" s="392">
        <v>195524</v>
      </c>
      <c r="P12" s="392">
        <v>1591046</v>
      </c>
      <c r="Q12" s="371">
        <f t="shared" si="3"/>
        <v>404.66064418718469</v>
      </c>
      <c r="R12" s="371">
        <f t="shared" si="4"/>
        <v>62.791515061231692</v>
      </c>
      <c r="S12" s="395">
        <f t="shared" si="0"/>
        <v>404.66064418718469</v>
      </c>
      <c r="T12" s="395">
        <f t="shared" si="1"/>
        <v>62.791515061231692</v>
      </c>
      <c r="U12" s="394">
        <f t="shared" si="5"/>
        <v>26.154763965668909</v>
      </c>
      <c r="V12" s="243">
        <v>60831977</v>
      </c>
      <c r="W12" s="243">
        <v>31</v>
      </c>
      <c r="X12" s="395">
        <f t="shared" si="6"/>
        <v>440.15273414506976</v>
      </c>
      <c r="Y12" s="395">
        <f t="shared" si="2"/>
        <v>53.569999870298481</v>
      </c>
      <c r="Z12" s="401">
        <f t="shared" si="7"/>
        <v>121.70775213824381</v>
      </c>
      <c r="AA12" s="402">
        <f t="shared" si="8"/>
        <v>14.19847529500225</v>
      </c>
      <c r="AB12" s="403">
        <f t="shared" si="9"/>
        <v>1.7280645119451123</v>
      </c>
      <c r="AC12" s="403">
        <f t="shared" si="10"/>
        <v>13.053569167328538</v>
      </c>
      <c r="AD12" s="403">
        <f t="shared" si="11"/>
        <v>2.0255327439106998</v>
      </c>
      <c r="AG12" s="381">
        <f t="shared" si="12"/>
        <v>0.81980342081157731</v>
      </c>
      <c r="AH12" s="381">
        <f t="shared" si="13"/>
        <v>0.12720955097705955</v>
      </c>
      <c r="AI12" s="381">
        <f t="shared" si="14"/>
        <v>5.2987028211363175E-2</v>
      </c>
      <c r="AJ12" s="381"/>
    </row>
    <row r="13" spans="1:36" x14ac:dyDescent="0.35">
      <c r="A13" s="366">
        <v>201911</v>
      </c>
      <c r="B13" s="371">
        <v>2019</v>
      </c>
      <c r="C13" s="614"/>
      <c r="D13" s="367" t="inlineStr">
        <is>
          <t>Nov</t>
        </is>
      </c>
      <c r="E13" s="367">
        <v>23916084</v>
      </c>
      <c r="F13" s="389">
        <v>23916084</v>
      </c>
      <c r="G13" s="385">
        <v>21783018</v>
      </c>
      <c r="H13" s="385">
        <v>3620391</v>
      </c>
      <c r="I13" s="371">
        <v>3229645</v>
      </c>
      <c r="J13" s="367">
        <v>148.26434326171875</v>
      </c>
      <c r="K13" s="371">
        <v>892.07080078125</v>
      </c>
      <c r="L13" s="392">
        <v>21531912</v>
      </c>
      <c r="M13" s="392">
        <v>251106</v>
      </c>
      <c r="N13" s="392">
        <v>3444334</v>
      </c>
      <c r="O13" s="392">
        <v>176057</v>
      </c>
      <c r="P13" s="392">
        <v>1377237</v>
      </c>
      <c r="Q13" s="371">
        <f t="shared" si="3"/>
        <v>358.08499204291849</v>
      </c>
      <c r="R13" s="371">
        <f t="shared" si="4"/>
        <v>59.514603643409451</v>
      </c>
      <c r="S13" s="395">
        <f t="shared" si="0"/>
        <v>358.08499204291849</v>
      </c>
      <c r="T13" s="395">
        <f t="shared" si="1"/>
        <v>59.514603643409451</v>
      </c>
      <c r="U13" s="394">
        <f t="shared" si="5"/>
        <v>22.640017108107468</v>
      </c>
      <c r="V13" s="243">
        <v>60831977</v>
      </c>
      <c r="W13" s="243">
        <v>30</v>
      </c>
      <c r="X13" s="395">
        <f t="shared" si="6"/>
        <v>393.14987247578688</v>
      </c>
      <c r="Y13" s="395">
        <f t="shared" si="2"/>
        <v>53.091238510956174</v>
      </c>
      <c r="Z13" s="401">
        <f t="shared" si="7"/>
        <v>135.04071151447701</v>
      </c>
      <c r="AA13" s="402">
        <f t="shared" si="8"/>
        <v>13.104995749192897</v>
      </c>
      <c r="AB13" s="403">
        <f t="shared" si="9"/>
        <v>1.7697079503652058</v>
      </c>
      <c r="AC13" s="403">
        <f t="shared" si="10"/>
        <v>11.936166401430617</v>
      </c>
      <c r="AD13" s="403">
        <f t="shared" si="11"/>
        <v>1.9838201214469817</v>
      </c>
      <c r="AG13" s="381">
        <f t="shared" si="12"/>
        <v>0.81338657775469647</v>
      </c>
      <c r="AH13" s="381">
        <f t="shared" si="13"/>
        <v>0.1351868435137823</v>
      </c>
      <c r="AI13" s="381">
        <f t="shared" si="14"/>
        <v>5.1426578731521261E-2</v>
      </c>
      <c r="AJ13" s="381"/>
    </row>
    <row r="14" spans="1:36" x14ac:dyDescent="0.35">
      <c r="A14" s="366">
        <v>201912</v>
      </c>
      <c r="B14" s="371">
        <v>2019</v>
      </c>
      <c r="C14" s="614"/>
      <c r="D14" s="367" t="inlineStr">
        <is>
          <t>Dec</t>
        </is>
      </c>
      <c r="E14" s="367">
        <v>21097720</v>
      </c>
      <c r="F14" s="389">
        <v>21097720</v>
      </c>
      <c r="G14" s="385">
        <v>19008331</v>
      </c>
      <c r="H14" s="385">
        <v>3409751</v>
      </c>
      <c r="I14" s="371">
        <v>3557017</v>
      </c>
      <c r="J14" s="367">
        <v>187.12936401367188</v>
      </c>
      <c r="K14" s="371">
        <v>1043.189697265625</v>
      </c>
      <c r="L14" s="392">
        <v>18770999</v>
      </c>
      <c r="M14" s="392">
        <v>237332</v>
      </c>
      <c r="N14" s="392">
        <v>3252172</v>
      </c>
      <c r="O14" s="392">
        <v>157579</v>
      </c>
      <c r="P14" s="392">
        <v>1162105</v>
      </c>
      <c r="Q14" s="371">
        <f t="shared" si="3"/>
        <v>312.47268192516577</v>
      </c>
      <c r="R14" s="371">
        <f t="shared" si="4"/>
        <v>56.051951098022016</v>
      </c>
      <c r="S14" s="395">
        <f t="shared" si="0"/>
        <v>312.47268192516577</v>
      </c>
      <c r="T14" s="395">
        <f t="shared" si="1"/>
        <v>56.051951098022016</v>
      </c>
      <c r="U14" s="394">
        <f t="shared" si="5"/>
        <v>19.10352182043993</v>
      </c>
      <c r="V14" s="243">
        <v>60831977</v>
      </c>
      <c r="W14" s="243">
        <v>31</v>
      </c>
      <c r="X14" s="395">
        <f t="shared" si="6"/>
        <v>346.8195682675248</v>
      </c>
      <c r="Y14" s="395">
        <f t="shared" si="2"/>
        <v>58.472816032265399</v>
      </c>
      <c r="Z14" s="401">
        <f t="shared" si="7"/>
        <v>168.59722282786953</v>
      </c>
      <c r="AA14" s="402">
        <f t="shared" si="8"/>
        <v>11.187728008629833</v>
      </c>
      <c r="AB14" s="403">
        <f t="shared" si="9"/>
        <v>1.8862198720085612</v>
      </c>
      <c r="AC14" s="403">
        <f t="shared" si="10"/>
        <v>10.079763933069863</v>
      </c>
      <c r="AD14" s="403">
        <f t="shared" si="11"/>
        <v>1.8081274547749038</v>
      </c>
      <c r="AG14" s="381">
        <f t="shared" si="12"/>
        <v>0.80611451469829309</v>
      </c>
      <c r="AH14" s="381">
        <f t="shared" si="13"/>
        <v>0.14460237317032304</v>
      </c>
      <c r="AI14" s="381">
        <f t="shared" si="14"/>
        <v>4.9283112131383859E-2</v>
      </c>
      <c r="AJ14" s="381"/>
    </row>
    <row r="15" spans="1:36" x14ac:dyDescent="0.35">
      <c r="A15" s="366">
        <v>202001</v>
      </c>
      <c r="B15" s="371">
        <v>2020</v>
      </c>
      <c r="C15" s="614">
        <v>2020</v>
      </c>
      <c r="D15" s="367" t="inlineStr">
        <is>
          <t>Jan</t>
        </is>
      </c>
      <c r="E15" s="367">
        <v>24512149</v>
      </c>
      <c r="F15" s="389">
        <v>24512149</v>
      </c>
      <c r="G15" s="385">
        <v>22000336</v>
      </c>
      <c r="H15" s="385">
        <v>3895981</v>
      </c>
      <c r="I15" s="371">
        <v>3555149</v>
      </c>
      <c r="J15" s="367">
        <v>161.59521484375</v>
      </c>
      <c r="K15" s="371">
        <v>912.51702880859375</v>
      </c>
      <c r="L15" s="392">
        <v>21733394</v>
      </c>
      <c r="M15" s="392">
        <v>266942</v>
      </c>
      <c r="N15" s="392">
        <v>3701775</v>
      </c>
      <c r="O15" s="392">
        <v>194206</v>
      </c>
      <c r="P15" s="392">
        <v>1272835</v>
      </c>
      <c r="Q15" s="371">
        <f t="shared" si="3"/>
        <v>361.9189974812632</v>
      </c>
      <c r="R15" s="371">
        <f t="shared" si="4"/>
        <v>64.091272866289373</v>
      </c>
      <c r="S15" s="395">
        <f t="shared" si="0"/>
        <v>361.9189974812632</v>
      </c>
      <c r="T15" s="395">
        <f t="shared" si="1"/>
        <v>64.091272866289373</v>
      </c>
      <c r="U15" s="394">
        <f t="shared" si="5"/>
        <v>20.938915076527181</v>
      </c>
      <c r="V15" s="243">
        <v>60788011</v>
      </c>
      <c r="W15" s="243">
        <f>31</f>
        <v>31</v>
      </c>
      <c r="X15" s="395">
        <f t="shared" si="6"/>
        <v>403.23985925448358</v>
      </c>
      <c r="Y15" s="395">
        <f t="shared" si="2"/>
        <v>58.484377782980921</v>
      </c>
      <c r="Z15" s="401">
        <f t="shared" si="7"/>
        <v>145.03620225219746</v>
      </c>
      <c r="AA15" s="402">
        <f t="shared" si="8"/>
        <v>13.007737395305922</v>
      </c>
      <c r="AB15" s="403">
        <f t="shared" si="9"/>
        <v>1.8865928317090619</v>
      </c>
      <c r="AC15" s="403">
        <f t="shared" si="10"/>
        <v>11.67480637036333</v>
      </c>
      <c r="AD15" s="403">
        <f t="shared" si="11"/>
        <v>2.0674604150415927</v>
      </c>
      <c r="AG15" s="381">
        <f t="shared" si="12"/>
        <v>0.8097542389250868</v>
      </c>
      <c r="AH15" s="381">
        <f t="shared" si="13"/>
        <v>0.14339722491154674</v>
      </c>
      <c r="AI15" s="381">
        <f t="shared" si="14"/>
        <v>4.6848536163366455E-2</v>
      </c>
      <c r="AJ15" s="381"/>
    </row>
    <row r="16" spans="1:36" x14ac:dyDescent="0.35">
      <c r="A16" s="366">
        <v>202002</v>
      </c>
      <c r="B16" s="371">
        <v>2020</v>
      </c>
      <c r="C16" s="614"/>
      <c r="D16" s="367" t="inlineStr">
        <is>
          <t>Feb</t>
        </is>
      </c>
      <c r="E16" s="367">
        <v>21616633</v>
      </c>
      <c r="F16" s="389">
        <v>21616633</v>
      </c>
      <c r="G16" s="385">
        <v>19458508</v>
      </c>
      <c r="H16" s="385">
        <v>3494879</v>
      </c>
      <c r="I16" s="371">
        <v>3050789</v>
      </c>
      <c r="J16" s="367">
        <v>156.78431701660156</v>
      </c>
      <c r="K16" s="371">
        <v>872.93121337890625</v>
      </c>
      <c r="L16" s="392">
        <v>19230573</v>
      </c>
      <c r="M16" s="392">
        <v>227935</v>
      </c>
      <c r="N16" s="392">
        <v>3322241</v>
      </c>
      <c r="O16" s="392">
        <v>172638</v>
      </c>
      <c r="P16" s="392">
        <v>1124089</v>
      </c>
      <c r="Q16" s="371">
        <f t="shared" si="3"/>
        <v>320.10437058057386</v>
      </c>
      <c r="R16" s="371">
        <f t="shared" si="4"/>
        <v>57.492899381096713</v>
      </c>
      <c r="S16" s="395">
        <f t="shared" si="0"/>
        <v>320.10437058057386</v>
      </c>
      <c r="T16" s="395">
        <f t="shared" si="1"/>
        <v>57.492899381096713</v>
      </c>
      <c r="U16" s="394">
        <f t="shared" si="5"/>
        <v>18.49195230289736</v>
      </c>
      <c r="V16" s="243">
        <v>60788011</v>
      </c>
      <c r="W16" s="243">
        <v>29</v>
      </c>
      <c r="X16" s="395">
        <f t="shared" si="6"/>
        <v>355.60684819906345</v>
      </c>
      <c r="Y16" s="395">
        <f t="shared" si="2"/>
        <v>50.18734697537645</v>
      </c>
      <c r="Z16" s="401">
        <f t="shared" si="7"/>
        <v>141.13155365130174</v>
      </c>
      <c r="AA16" s="402">
        <f t="shared" si="8"/>
        <v>12.262305110312532</v>
      </c>
      <c r="AB16" s="403">
        <f t="shared" si="9"/>
        <v>1.7305981715647052</v>
      </c>
      <c r="AC16" s="403">
        <f t="shared" si="10"/>
        <v>11.038081744157719</v>
      </c>
      <c r="AD16" s="403">
        <f t="shared" si="11"/>
        <v>1.9825137717619556</v>
      </c>
      <c r="AE16" s="100"/>
      <c r="AF16" s="100"/>
      <c r="AG16" s="381">
        <f>(L16+M16)/(SUM(L16:P16))</f>
        <v>0.80816228411981383</v>
      </c>
      <c r="AH16" s="381">
        <f t="shared" si="13"/>
        <v>0.14515138546914136</v>
      </c>
      <c r="AI16" s="381">
        <f t="shared" si="14"/>
        <v>4.6686330411044745E-2</v>
      </c>
      <c r="AJ16" s="381"/>
    </row>
    <row r="17" spans="1:36" x14ac:dyDescent="0.35">
      <c r="A17" s="366">
        <v>202003</v>
      </c>
      <c r="B17" s="371">
        <v>2020</v>
      </c>
      <c r="C17" s="614"/>
      <c r="D17" s="367" t="inlineStr">
        <is>
          <t>Mar</t>
        </is>
      </c>
      <c r="E17" s="367">
        <v>20695431</v>
      </c>
      <c r="F17" s="389">
        <v>20695431</v>
      </c>
      <c r="G17" s="385">
        <v>16094567</v>
      </c>
      <c r="H17" s="385">
        <v>6764886</v>
      </c>
      <c r="I17" s="371">
        <v>3257525</v>
      </c>
      <c r="J17" s="367">
        <v>202.3990478515625</v>
      </c>
      <c r="K17" s="371">
        <v>481.53436279296875</v>
      </c>
      <c r="L17" s="392">
        <v>15921794</v>
      </c>
      <c r="M17" s="392">
        <v>172773</v>
      </c>
      <c r="N17" s="392">
        <v>6637656</v>
      </c>
      <c r="O17" s="392">
        <v>127230</v>
      </c>
      <c r="P17" s="392">
        <v>1165242</v>
      </c>
      <c r="Q17" s="371">
        <f t="shared" si="3"/>
        <v>264.7654814696931</v>
      </c>
      <c r="R17" s="371">
        <f t="shared" si="4"/>
        <v>111.28651667842858</v>
      </c>
      <c r="S17" s="395">
        <f t="shared" si="0"/>
        <v>264.7654814696931</v>
      </c>
      <c r="T17" s="395">
        <f t="shared" si="1"/>
        <v>111.28651667842858</v>
      </c>
      <c r="U17" s="394">
        <f t="shared" si="5"/>
        <v>19.168944349898204</v>
      </c>
      <c r="V17" s="243">
        <v>60788011</v>
      </c>
      <c r="W17" s="243">
        <v>31</v>
      </c>
      <c r="X17" s="395">
        <f t="shared" si="6"/>
        <v>340.45251126903952</v>
      </c>
      <c r="Y17" s="395">
        <f t="shared" si="2"/>
        <v>53.588280754900829</v>
      </c>
      <c r="Z17" s="401">
        <f t="shared" si="7"/>
        <v>157.40310023019092</v>
      </c>
      <c r="AA17" s="402">
        <f t="shared" si="8"/>
        <v>10.982339073194824</v>
      </c>
      <c r="AB17" s="403">
        <f t="shared" si="9"/>
        <v>1.7286542179000268</v>
      </c>
      <c r="AC17" s="403">
        <f t="shared" si="10"/>
        <v>8.5408219828933252</v>
      </c>
      <c r="AD17" s="403">
        <f t="shared" si="11"/>
        <v>3.5898876347880186</v>
      </c>
      <c r="AE17" s="100">
        <v>500</v>
      </c>
      <c r="AF17" s="100">
        <v>70</v>
      </c>
      <c r="AG17" s="381">
        <f t="shared" si="12"/>
        <v>0.66991764099398554</v>
      </c>
      <c r="AH17" s="381">
        <f t="shared" si="13"/>
        <v>0.2815805153821932</v>
      </c>
      <c r="AI17" s="381">
        <f t="shared" si="14"/>
        <v>4.8501843623821241E-2</v>
      </c>
      <c r="AJ17" s="381"/>
    </row>
    <row r="18" spans="1:36" x14ac:dyDescent="0.35">
      <c r="A18" s="366">
        <v>202004</v>
      </c>
      <c r="B18" s="371">
        <v>2020</v>
      </c>
      <c r="C18" s="614"/>
      <c r="D18" s="367" t="inlineStr">
        <is>
          <t>Apr</t>
        </is>
      </c>
      <c r="E18" s="367">
        <v>13966793</v>
      </c>
      <c r="F18" s="389">
        <v>13966793</v>
      </c>
      <c r="G18" s="385">
        <v>7581614</v>
      </c>
      <c r="H18" s="385">
        <v>7696603</v>
      </c>
      <c r="I18" s="371">
        <v>2825400</v>
      </c>
      <c r="J18" s="367">
        <v>372.66470336914063</v>
      </c>
      <c r="K18" s="371">
        <v>367.09701538085938</v>
      </c>
      <c r="L18" s="392">
        <v>7480941</v>
      </c>
      <c r="M18" s="392">
        <v>100673</v>
      </c>
      <c r="N18" s="392">
        <v>7652390</v>
      </c>
      <c r="O18" s="392">
        <v>44213</v>
      </c>
      <c r="P18" s="392">
        <v>711658</v>
      </c>
      <c r="Q18" s="371">
        <f t="shared" si="3"/>
        <v>124.72219234151287</v>
      </c>
      <c r="R18" s="371">
        <f t="shared" si="4"/>
        <v>126.61383179653632</v>
      </c>
      <c r="S18" s="395">
        <f t="shared" si="0"/>
        <v>124.72219234151287</v>
      </c>
      <c r="T18" s="395">
        <f t="shared" si="1"/>
        <v>126.61383179653632</v>
      </c>
      <c r="U18" s="394">
        <f t="shared" si="5"/>
        <v>11.707209831228068</v>
      </c>
      <c r="V18" s="243">
        <v>60788011</v>
      </c>
      <c r="W18" s="243">
        <v>30</v>
      </c>
      <c r="X18" s="395">
        <f t="shared" si="6"/>
        <v>229.76229638439725</v>
      </c>
      <c r="Y18" s="395">
        <f t="shared" si="2"/>
        <v>46.479559925064827</v>
      </c>
      <c r="Z18" s="401">
        <f t="shared" si="7"/>
        <v>202.29411290050624</v>
      </c>
      <c r="AA18" s="402">
        <f t="shared" si="8"/>
        <v>7.6587432128132411</v>
      </c>
      <c r="AB18" s="403">
        <f t="shared" si="9"/>
        <v>1.5493186641688275</v>
      </c>
      <c r="AC18" s="403">
        <f t="shared" si="10"/>
        <v>4.1574064113837625</v>
      </c>
      <c r="AD18" s="403">
        <f t="shared" si="11"/>
        <v>4.2204610598845438</v>
      </c>
      <c r="AE18" s="100">
        <v>500</v>
      </c>
      <c r="AF18" s="100">
        <v>70</v>
      </c>
      <c r="AG18" s="381">
        <f t="shared" si="12"/>
        <v>0.47415092363136047</v>
      </c>
      <c r="AH18" s="381">
        <f t="shared" si="13"/>
        <v>0.481342286915939</v>
      </c>
      <c r="AI18" s="381">
        <f t="shared" si="14"/>
        <v>4.4506789452700535E-2</v>
      </c>
      <c r="AJ18" s="381"/>
    </row>
    <row r="19" spans="1:36" x14ac:dyDescent="0.35">
      <c r="A19" s="366">
        <v>202005</v>
      </c>
      <c r="B19" s="371">
        <v>2020</v>
      </c>
      <c r="C19" s="614"/>
      <c r="D19" s="367" t="inlineStr">
        <is>
          <t>May</t>
        </is>
      </c>
      <c r="E19" s="367">
        <v>14950605</v>
      </c>
      <c r="F19" s="389">
        <v>14950605</v>
      </c>
      <c r="G19" s="385">
        <v>7841615</v>
      </c>
      <c r="H19" s="385">
        <v>7855384</v>
      </c>
      <c r="I19" s="371">
        <v>2406125</v>
      </c>
      <c r="J19" s="367">
        <v>306.84048461914063</v>
      </c>
      <c r="K19" s="371">
        <v>306.30267333984375</v>
      </c>
      <c r="L19" s="392">
        <v>7729597</v>
      </c>
      <c r="M19" s="392">
        <v>112018</v>
      </c>
      <c r="N19" s="392">
        <v>7813734</v>
      </c>
      <c r="O19" s="392">
        <v>41650</v>
      </c>
      <c r="P19" s="392">
        <v>706545</v>
      </c>
      <c r="Q19" s="371">
        <f t="shared" si="3"/>
        <v>128.99936798392696</v>
      </c>
      <c r="R19" s="371">
        <f t="shared" si="4"/>
        <v>129.22587646435744</v>
      </c>
      <c r="S19" s="395">
        <f t="shared" si="0"/>
        <v>128.99936798392696</v>
      </c>
      <c r="T19" s="395">
        <f t="shared" si="1"/>
        <v>129.22587646435744</v>
      </c>
      <c r="U19" s="394">
        <f t="shared" si="5"/>
        <v>11.623097850660059</v>
      </c>
      <c r="V19" s="243">
        <v>60788011</v>
      </c>
      <c r="W19" s="243">
        <v>31</v>
      </c>
      <c r="X19" s="395">
        <f t="shared" si="6"/>
        <v>245.9466061490316</v>
      </c>
      <c r="Y19" s="395">
        <f t="shared" si="2"/>
        <v>39.582229462977494</v>
      </c>
      <c r="Z19" s="401">
        <f t="shared" si="7"/>
        <v>160.93830316565786</v>
      </c>
      <c r="AA19" s="402">
        <f t="shared" si="8"/>
        <v>7.9337614886784387</v>
      </c>
      <c r="AB19" s="403">
        <f t="shared" si="9"/>
        <v>1.2768461117089513</v>
      </c>
      <c r="AC19" s="403">
        <f t="shared" si="10"/>
        <v>4.1612699349653859</v>
      </c>
      <c r="AD19" s="403">
        <f t="shared" si="11"/>
        <v>4.1685766601405625</v>
      </c>
      <c r="AE19" s="100">
        <v>500</v>
      </c>
      <c r="AF19" s="100">
        <v>70</v>
      </c>
      <c r="AG19" s="381">
        <f t="shared" si="12"/>
        <v>0.47804395196550209</v>
      </c>
      <c r="AH19" s="381">
        <f t="shared" si="13"/>
        <v>0.47888334374571739</v>
      </c>
      <c r="AI19" s="381">
        <f t="shared" si="14"/>
        <v>4.3072704288780524E-2</v>
      </c>
      <c r="AJ19" s="381"/>
    </row>
    <row r="20" spans="1:36" x14ac:dyDescent="0.35">
      <c r="A20" s="366">
        <v>202006</v>
      </c>
      <c r="B20" s="371">
        <v>2020</v>
      </c>
      <c r="C20" s="614"/>
      <c r="D20" s="367" t="inlineStr">
        <is>
          <t>Jun</t>
        </is>
      </c>
      <c r="E20" s="367">
        <v>18927684</v>
      </c>
      <c r="F20" s="389">
        <v>18925531</v>
      </c>
      <c r="G20" s="385">
        <v>9897186</v>
      </c>
      <c r="H20" s="385">
        <v>9908442</v>
      </c>
      <c r="I20" s="371">
        <v>2437548</v>
      </c>
      <c r="J20" s="367">
        <v>246.28697204589844</v>
      </c>
      <c r="K20" s="371">
        <v>246.00718688964844</v>
      </c>
      <c r="L20" s="392">
        <v>9763381</v>
      </c>
      <c r="M20" s="392">
        <v>133805</v>
      </c>
      <c r="N20" s="392">
        <v>9849385</v>
      </c>
      <c r="O20" s="392">
        <v>59057</v>
      </c>
      <c r="P20" s="392">
        <v>864993</v>
      </c>
      <c r="Q20" s="371">
        <f t="shared" si="3"/>
        <v>162.81476951104719</v>
      </c>
      <c r="R20" s="371">
        <f t="shared" si="4"/>
        <v>162.99993760282763</v>
      </c>
      <c r="S20" s="395">
        <f t="shared" si="0"/>
        <v>162.81476951104719</v>
      </c>
      <c r="T20" s="395">
        <f t="shared" si="1"/>
        <v>162.99993760282763</v>
      </c>
      <c r="U20" s="394">
        <f t="shared" si="5"/>
        <v>14.229664464593192</v>
      </c>
      <c r="V20" s="243">
        <v>60788011</v>
      </c>
      <c r="W20" s="243">
        <v>30</v>
      </c>
      <c r="X20" s="395">
        <f t="shared" si="6"/>
        <v>311.33657260146248</v>
      </c>
      <c r="Y20" s="395">
        <f t="shared" si="2"/>
        <v>40.099157052531297</v>
      </c>
      <c r="Z20" s="401">
        <f t="shared" si="7"/>
        <v>128.7968089244101</v>
      </c>
      <c r="AA20" s="402">
        <f t="shared" si="8"/>
        <v>10.377885753382083</v>
      </c>
      <c r="AB20" s="403">
        <f t="shared" si="9"/>
        <v>1.3366385684177098</v>
      </c>
      <c r="AC20" s="403">
        <f t="shared" si="10"/>
        <v>5.427158983701573</v>
      </c>
      <c r="AD20" s="403">
        <f t="shared" si="11"/>
        <v>5.4333312534275873</v>
      </c>
      <c r="AE20" s="100">
        <v>500</v>
      </c>
      <c r="AF20" s="100">
        <v>70</v>
      </c>
      <c r="AG20" s="381">
        <f t="shared" si="12"/>
        <v>0.4788044829422396</v>
      </c>
      <c r="AH20" s="381">
        <f t="shared" si="13"/>
        <v>0.47934902391176348</v>
      </c>
      <c r="AI20" s="381">
        <f t="shared" si="14"/>
        <v>4.1846493145996921E-2</v>
      </c>
      <c r="AJ20" s="381"/>
    </row>
    <row r="21" spans="1:36" x14ac:dyDescent="0.35">
      <c r="A21" s="366">
        <v>202007</v>
      </c>
      <c r="B21" s="371">
        <v>2020</v>
      </c>
      <c r="C21" s="614"/>
      <c r="D21" s="367" t="inlineStr">
        <is>
          <t>Jul</t>
        </is>
      </c>
      <c r="E21" s="367">
        <v>20590079</v>
      </c>
      <c r="F21" s="389">
        <v>20582013</v>
      </c>
      <c r="G21" s="385">
        <v>11325460</v>
      </c>
      <c r="H21" s="385">
        <v>10195049</v>
      </c>
      <c r="I21" s="371">
        <v>2504997</v>
      </c>
      <c r="J21" s="367">
        <v>221.18280029296875</v>
      </c>
      <c r="K21" s="371">
        <v>245.70719909667969</v>
      </c>
      <c r="L21" s="392">
        <v>11184673</v>
      </c>
      <c r="M21" s="392">
        <v>140787</v>
      </c>
      <c r="N21" s="392">
        <v>10114285</v>
      </c>
      <c r="O21" s="392">
        <v>80764</v>
      </c>
      <c r="P21" s="392">
        <v>941170</v>
      </c>
      <c r="Q21" s="371">
        <f t="shared" si="3"/>
        <v>186.31075130916852</v>
      </c>
      <c r="R21" s="371">
        <f t="shared" si="4"/>
        <v>167.71479823546127</v>
      </c>
      <c r="S21" s="395">
        <f t="shared" si="0"/>
        <v>186.31075130916852</v>
      </c>
      <c r="T21" s="395">
        <f t="shared" si="1"/>
        <v>167.71479823546127</v>
      </c>
      <c r="U21" s="394">
        <f t="shared" si="5"/>
        <v>15.482822755954293</v>
      </c>
      <c r="V21" s="243">
        <v>60788011</v>
      </c>
      <c r="W21" s="243">
        <v>31</v>
      </c>
      <c r="X21" s="395">
        <f t="shared" si="6"/>
        <v>338.58671572590191</v>
      </c>
      <c r="Y21" s="395">
        <f t="shared" si="2"/>
        <v>41.208734399946067</v>
      </c>
      <c r="Z21" s="401">
        <f t="shared" si="7"/>
        <v>121.70806616437372</v>
      </c>
      <c r="AA21" s="402">
        <f t="shared" si="8"/>
        <v>10.922152120190384</v>
      </c>
      <c r="AB21" s="403">
        <f t="shared" si="9"/>
        <v>1.329314012901486</v>
      </c>
      <c r="AC21" s="403">
        <f t="shared" si="10"/>
        <v>6.0100242357796301</v>
      </c>
      <c r="AD21" s="403">
        <f t="shared" si="11"/>
        <v>5.4101547817890729</v>
      </c>
      <c r="AE21" s="100"/>
      <c r="AF21" s="100"/>
      <c r="AG21" s="381">
        <f t="shared" si="12"/>
        <v>0.50421253014968292</v>
      </c>
      <c r="AH21" s="381">
        <f t="shared" si="13"/>
        <v>0.45388632790985928</v>
      </c>
      <c r="AI21" s="381">
        <f t="shared" si="14"/>
        <v>4.1901141940457791E-2</v>
      </c>
      <c r="AJ21" s="381"/>
    </row>
    <row r="22" spans="1:36" x14ac:dyDescent="0.35">
      <c r="A22" s="366">
        <v>202008</v>
      </c>
      <c r="B22" s="371">
        <v>2020</v>
      </c>
      <c r="C22" s="614"/>
      <c r="D22" s="367" t="inlineStr">
        <is>
          <t>Aug</t>
        </is>
      </c>
      <c r="E22" s="367">
        <v>18428335</v>
      </c>
      <c r="F22" s="389">
        <v>18421385</v>
      </c>
      <c r="G22" s="385">
        <v>10511239</v>
      </c>
      <c r="H22" s="385">
        <v>8822097</v>
      </c>
      <c r="I22" s="371">
        <v>2315365</v>
      </c>
      <c r="J22" s="367">
        <v>220.27517700195313</v>
      </c>
      <c r="K22" s="371">
        <v>262.45065307617188</v>
      </c>
      <c r="L22" s="392">
        <v>10391966</v>
      </c>
      <c r="M22" s="392">
        <v>119273</v>
      </c>
      <c r="N22" s="392">
        <v>8744907</v>
      </c>
      <c r="O22" s="392">
        <v>77190</v>
      </c>
      <c r="P22" s="392">
        <v>796133</v>
      </c>
      <c r="Q22" s="371">
        <f t="shared" si="3"/>
        <v>172.91631733106055</v>
      </c>
      <c r="R22" s="371">
        <f t="shared" si="4"/>
        <v>145.1288972096817</v>
      </c>
      <c r="S22" s="395">
        <f>(G22/V22)*1000</f>
        <v>172.91631733106055</v>
      </c>
      <c r="T22" s="395">
        <f t="shared" si="1"/>
        <v>145.1288972096817</v>
      </c>
      <c r="U22" s="394">
        <f t="shared" si="5"/>
        <v>13.096875303256756</v>
      </c>
      <c r="V22" s="243">
        <v>60788011</v>
      </c>
      <c r="W22" s="243">
        <v>31</v>
      </c>
      <c r="X22" s="395">
        <f t="shared" si="6"/>
        <v>303.04306222488509</v>
      </c>
      <c r="Y22" s="395">
        <f t="shared" si="2"/>
        <v>38.089171892793139</v>
      </c>
      <c r="Z22" s="401">
        <f t="shared" si="7"/>
        <v>125.68897506892127</v>
      </c>
      <c r="AA22" s="402">
        <f t="shared" si="8"/>
        <v>9.7755826524156486</v>
      </c>
      <c r="AB22" s="403">
        <f t="shared" si="9"/>
        <v>1.2286829642836496</v>
      </c>
      <c r="AC22" s="403">
        <f t="shared" si="10"/>
        <v>5.5779457203567917</v>
      </c>
      <c r="AD22" s="403">
        <f t="shared" si="11"/>
        <v>4.681577329344571</v>
      </c>
      <c r="AE22" s="100"/>
      <c r="AF22" s="100"/>
      <c r="AG22" s="381">
        <f t="shared" si="12"/>
        <v>0.52218163330587608</v>
      </c>
      <c r="AH22" s="381">
        <f t="shared" si="13"/>
        <v>0.43826774566184534</v>
      </c>
      <c r="AI22" s="381">
        <f t="shared" si="14"/>
        <v>3.9550621032278598E-2</v>
      </c>
      <c r="AJ22" s="381"/>
    </row>
    <row r="23" spans="1:36" x14ac:dyDescent="0.35">
      <c r="A23" s="366">
        <v>202009</v>
      </c>
      <c r="B23" s="371">
        <v>2020</v>
      </c>
      <c r="C23" s="614"/>
      <c r="D23" s="367" t="inlineStr">
        <is>
          <t>Sep</t>
        </is>
      </c>
      <c r="E23" s="367">
        <v>23966946</v>
      </c>
      <c r="F23" s="389">
        <v>23957241</v>
      </c>
      <c r="G23" s="385">
        <v>15242110</v>
      </c>
      <c r="H23" s="385">
        <v>10386509</v>
      </c>
      <c r="I23" s="371">
        <v>2672096</v>
      </c>
      <c r="J23" s="367">
        <v>175.31010437011719</v>
      </c>
      <c r="K23" s="371">
        <v>257.26602172851563</v>
      </c>
      <c r="L23" s="392">
        <v>15093125</v>
      </c>
      <c r="M23" s="392">
        <v>148985</v>
      </c>
      <c r="N23" s="392">
        <v>10262227</v>
      </c>
      <c r="O23" s="392">
        <v>124282</v>
      </c>
      <c r="P23" s="392">
        <v>1048377</v>
      </c>
      <c r="Q23" s="371">
        <f t="shared" si="3"/>
        <v>250.74204188059386</v>
      </c>
      <c r="R23" s="371">
        <f t="shared" si="4"/>
        <v>170.86443246185502</v>
      </c>
      <c r="S23" s="395">
        <f t="shared" si="0"/>
        <v>250.74204188059386</v>
      </c>
      <c r="T23" s="395">
        <f t="shared" si="1"/>
        <v>170.86443246185502</v>
      </c>
      <c r="U23" s="394">
        <f t="shared" si="5"/>
        <v>17.24644354624467</v>
      </c>
      <c r="V23" s="243">
        <v>60788011</v>
      </c>
      <c r="W23" s="243">
        <v>30</v>
      </c>
      <c r="X23" s="395">
        <f t="shared" si="6"/>
        <v>394.11128289754373</v>
      </c>
      <c r="Y23" s="395">
        <f t="shared" si="2"/>
        <v>43.957615260680271</v>
      </c>
      <c r="Z23" s="401">
        <f t="shared" si="7"/>
        <v>111.53604874618074</v>
      </c>
      <c r="AA23" s="402">
        <f t="shared" si="8"/>
        <v>13.137042763251458</v>
      </c>
      <c r="AB23" s="403">
        <f t="shared" si="9"/>
        <v>1.4652538420226757</v>
      </c>
      <c r="AC23" s="403">
        <f t="shared" si="10"/>
        <v>8.3580680626864616</v>
      </c>
      <c r="AD23" s="403">
        <f t="shared" si="11"/>
        <v>5.6954810820618338</v>
      </c>
      <c r="AE23" s="100"/>
      <c r="AF23" s="100"/>
      <c r="AG23" s="381">
        <f t="shared" si="12"/>
        <v>0.57135780955246984</v>
      </c>
      <c r="AH23" s="381">
        <f t="shared" si="13"/>
        <v>0.3893432753822807</v>
      </c>
      <c r="AI23" s="381">
        <f t="shared" si="14"/>
        <v>3.9298915065249476E-2</v>
      </c>
      <c r="AJ23" s="381"/>
    </row>
    <row r="24" spans="1:36" x14ac:dyDescent="0.35">
      <c r="A24" s="366">
        <v>202010</v>
      </c>
      <c r="B24" s="371">
        <v>2020</v>
      </c>
      <c r="C24" s="614"/>
      <c r="D24" s="367" t="inlineStr">
        <is>
          <t>Oct</t>
        </is>
      </c>
      <c r="E24" s="367">
        <v>25506955</v>
      </c>
      <c r="F24" s="389">
        <v>25488465</v>
      </c>
      <c r="G24" s="385">
        <v>17032557</v>
      </c>
      <c r="H24" s="385">
        <v>10087836</v>
      </c>
      <c r="I24" s="371">
        <v>2668841</v>
      </c>
      <c r="J24" s="367">
        <v>156.69056701660156</v>
      </c>
      <c r="K24" s="371">
        <v>264.560302734375</v>
      </c>
      <c r="L24" s="392">
        <v>16870835</v>
      </c>
      <c r="M24" s="392">
        <v>161722</v>
      </c>
      <c r="N24" s="392">
        <v>9950370</v>
      </c>
      <c r="O24" s="392">
        <v>137466</v>
      </c>
      <c r="P24" s="392">
        <v>1134063</v>
      </c>
      <c r="Q24" s="371">
        <f t="shared" si="3"/>
        <v>280.1959912786092</v>
      </c>
      <c r="R24" s="371">
        <f t="shared" si="4"/>
        <v>165.95107874149721</v>
      </c>
      <c r="S24" s="395">
        <f t="shared" si="0"/>
        <v>280.1959912786092</v>
      </c>
      <c r="T24" s="395">
        <f t="shared" si="1"/>
        <v>165.95107874149721</v>
      </c>
      <c r="U24" s="394">
        <f t="shared" si="5"/>
        <v>18.656030709739788</v>
      </c>
      <c r="V24" s="243">
        <v>60788011</v>
      </c>
      <c r="W24" s="243">
        <v>31</v>
      </c>
      <c r="X24" s="395">
        <f t="shared" si="6"/>
        <v>419.30085522949582</v>
      </c>
      <c r="Y24" s="395">
        <f t="shared" si="2"/>
        <v>43.904068517721363</v>
      </c>
      <c r="Z24" s="401">
        <f t="shared" si="7"/>
        <v>104.70779625214779</v>
      </c>
      <c r="AA24" s="402">
        <f t="shared" si="8"/>
        <v>13.525834039661156</v>
      </c>
      <c r="AB24" s="403">
        <f t="shared" si="9"/>
        <v>1.4162602747652053</v>
      </c>
      <c r="AC24" s="403">
        <f t="shared" si="10"/>
        <v>9.0385803638261031</v>
      </c>
      <c r="AD24" s="403">
        <f t="shared" si="11"/>
        <v>5.3532606045644267</v>
      </c>
      <c r="AE24" s="100"/>
      <c r="AF24" s="100"/>
      <c r="AG24" s="381">
        <f t="shared" si="12"/>
        <v>0.60282728501302596</v>
      </c>
      <c r="AH24" s="381">
        <f t="shared" si="13"/>
        <v>0.35703522304587992</v>
      </c>
      <c r="AI24" s="381">
        <f t="shared" si="14"/>
        <v>4.0137491941094179E-2</v>
      </c>
      <c r="AJ24" s="381"/>
    </row>
    <row r="25" spans="1:36" x14ac:dyDescent="0.35">
      <c r="A25" s="366">
        <v>202011</v>
      </c>
      <c r="B25" s="371">
        <v>2020</v>
      </c>
      <c r="C25" s="614"/>
      <c r="D25" s="367" t="inlineStr">
        <is>
          <t>Nov</t>
        </is>
      </c>
      <c r="E25" s="367">
        <v>23051903</v>
      </c>
      <c r="F25" s="389">
        <v>23036318</v>
      </c>
      <c r="G25" s="385">
        <v>14037177</v>
      </c>
      <c r="H25" s="385">
        <v>10062595</v>
      </c>
      <c r="I25" s="371">
        <v>2546843</v>
      </c>
      <c r="J25" s="367">
        <v>181.43556213378906</v>
      </c>
      <c r="K25" s="371">
        <v>253.10002136230469</v>
      </c>
      <c r="L25" s="392">
        <v>13886990</v>
      </c>
      <c r="M25" s="392">
        <v>150187</v>
      </c>
      <c r="N25" s="392">
        <v>9954012</v>
      </c>
      <c r="O25" s="392">
        <v>108583</v>
      </c>
      <c r="P25" s="392">
        <v>920148</v>
      </c>
      <c r="Q25" s="371">
        <f t="shared" si="3"/>
        <v>230.92015627884254</v>
      </c>
      <c r="R25" s="371">
        <f t="shared" si="4"/>
        <v>165.53584883703465</v>
      </c>
      <c r="S25" s="395">
        <f t="shared" si="0"/>
        <v>230.92015627884254</v>
      </c>
      <c r="T25" s="395">
        <f t="shared" si="1"/>
        <v>165.53584883703465</v>
      </c>
      <c r="U25" s="394">
        <f t="shared" si="5"/>
        <v>15.136997984684841</v>
      </c>
      <c r="V25" s="243">
        <v>60788011</v>
      </c>
      <c r="W25" s="243">
        <v>30</v>
      </c>
      <c r="X25" s="395">
        <f t="shared" si="6"/>
        <v>378.96153568834484</v>
      </c>
      <c r="Y25" s="395">
        <f t="shared" si="2"/>
        <v>41.897126721254295</v>
      </c>
      <c r="Z25" s="401">
        <f t="shared" si="7"/>
        <v>110.55772888705565</v>
      </c>
      <c r="AA25" s="402">
        <f t="shared" si="8"/>
        <v>12.632051189611495</v>
      </c>
      <c r="AB25" s="403">
        <f t="shared" si="9"/>
        <v>1.3965708907084766</v>
      </c>
      <c r="AC25" s="403">
        <f t="shared" si="10"/>
        <v>7.6973385426280849</v>
      </c>
      <c r="AD25" s="403">
        <f t="shared" si="11"/>
        <v>5.517861627901155</v>
      </c>
      <c r="AE25" s="100">
        <v>500</v>
      </c>
      <c r="AF25" s="100">
        <v>70</v>
      </c>
      <c r="AG25" s="381">
        <f t="shared" si="12"/>
        <v>0.56104004329350377</v>
      </c>
      <c r="AH25" s="381">
        <f t="shared" si="13"/>
        <v>0.40218334031443748</v>
      </c>
      <c r="AI25" s="381">
        <f t="shared" si="14"/>
        <v>3.6776616392058807E-2</v>
      </c>
      <c r="AJ25" s="381"/>
    </row>
    <row r="26" spans="1:36" x14ac:dyDescent="0.35">
      <c r="A26" s="368">
        <v>202012</v>
      </c>
      <c r="B26" s="372">
        <v>2020</v>
      </c>
      <c r="C26" s="614"/>
      <c r="D26" s="367" t="inlineStr">
        <is>
          <t>Dec</t>
        </is>
      </c>
      <c r="E26" s="369">
        <v>21690501</v>
      </c>
      <c r="F26" s="391">
        <v>21675381</v>
      </c>
      <c r="G26" s="385">
        <v>13529007</v>
      </c>
      <c r="H26" s="385">
        <v>9389118</v>
      </c>
      <c r="I26" s="372">
        <v>2672840</v>
      </c>
      <c r="J26" s="369">
        <v>197.56364440917969</v>
      </c>
      <c r="K26" s="372">
        <v>284.67422485351563</v>
      </c>
      <c r="L26" s="393">
        <v>13391697</v>
      </c>
      <c r="M26" s="393">
        <v>137310</v>
      </c>
      <c r="N26" s="393">
        <v>9281399</v>
      </c>
      <c r="O26" s="393">
        <v>107719</v>
      </c>
      <c r="P26" s="393">
        <v>840981</v>
      </c>
      <c r="Q26" s="371">
        <f t="shared" si="3"/>
        <v>222.56044863846589</v>
      </c>
      <c r="R26" s="371">
        <f t="shared" si="4"/>
        <v>154.4567398331227</v>
      </c>
      <c r="S26" s="395">
        <f t="shared" si="0"/>
        <v>222.56044863846589</v>
      </c>
      <c r="T26" s="395">
        <f t="shared" si="1"/>
        <v>154.4567398331227</v>
      </c>
      <c r="U26" s="394">
        <f t="shared" si="5"/>
        <v>13.834652362618016</v>
      </c>
      <c r="V26" s="244">
        <v>60788011</v>
      </c>
      <c r="W26" s="243">
        <v>31</v>
      </c>
      <c r="X26" s="395">
        <f t="shared" si="6"/>
        <v>356.57328876906337</v>
      </c>
      <c r="Y26" s="395">
        <f t="shared" si="2"/>
        <v>43.969854516213736</v>
      </c>
      <c r="Z26" s="401">
        <f t="shared" si="7"/>
        <v>123.31224996690946</v>
      </c>
      <c r="AA26" s="402">
        <f t="shared" si="8"/>
        <v>11.502364153840754</v>
      </c>
      <c r="AB26" s="403">
        <f t="shared" si="9"/>
        <v>1.4183824037488302</v>
      </c>
      <c r="AC26" s="403">
        <f t="shared" si="10"/>
        <v>7.1793693109182541</v>
      </c>
      <c r="AD26" s="403">
        <f t="shared" si="11"/>
        <v>4.9824754784878289</v>
      </c>
      <c r="AE26" s="100">
        <v>500</v>
      </c>
      <c r="AF26" s="100">
        <v>70</v>
      </c>
      <c r="AG26" s="381">
        <f>(L26+M26)/(SUM(L26:P26))</f>
        <v>0.5694240768150115</v>
      </c>
      <c r="AH26" s="381">
        <f t="shared" si="13"/>
        <v>0.39517976812763916</v>
      </c>
      <c r="AI26" s="381">
        <f t="shared" si="14"/>
        <v>3.5396155057349381E-2</v>
      </c>
      <c r="AJ26" s="381"/>
    </row>
    <row r="27" spans="1:36" x14ac:dyDescent="0.35">
      <c r="F27" s="386"/>
    </row>
    <row r="28" spans="1:36" x14ac:dyDescent="0.35">
      <c r="G28" s="382" t="inlineStr">
        <is>
          <t xml:space="preserve">https://digital.nhs.uk/data-and-information/publications/statistical/appointments-in-general-practice/february-2021 </t>
        </is>
      </c>
      <c r="V28" t="inlineStr">
        <is>
          <t>Mar 19 to Mar 20</t>
        </is>
      </c>
      <c r="X28" s="396">
        <f t="shared" ref="X28:AD28" si="15">(X17-X5)/X5*100</f>
        <v>-9.8926074809689197</v>
      </c>
      <c r="Y28" s="396">
        <f t="shared" si="15"/>
        <v>2.9781047405037024</v>
      </c>
      <c r="Z28" s="396">
        <f t="shared" si="15"/>
        <v>14.28374727273822</v>
      </c>
      <c r="AA28" s="396">
        <f t="shared" si="15"/>
        <v>-9.8926074809689126</v>
      </c>
      <c r="AB28" s="396">
        <f t="shared" si="15"/>
        <v>2.9781047405037127</v>
      </c>
      <c r="AC28" s="396">
        <f t="shared" si="15"/>
        <v>-21.486859240134134</v>
      </c>
      <c r="AD28" s="396">
        <f t="shared" si="15"/>
        <v>89.738559273719972</v>
      </c>
    </row>
    <row r="29" spans="1:36" x14ac:dyDescent="0.35">
      <c r="V29" t="inlineStr">
        <is>
          <t>Feb 20 to Mar 20</t>
        </is>
      </c>
      <c r="X29" s="396">
        <f>(X17-X16)/X16*100</f>
        <v>-4.2615424890638662</v>
      </c>
      <c r="Y29" s="396">
        <f>(Y17-Y16)/Y16*100</f>
        <v>6.7764765114860293</v>
      </c>
      <c r="Z29" s="396">
        <f>(Z18-Z17)/Z17*100</f>
        <v>28.519776678264524</v>
      </c>
      <c r="AA29" s="396">
        <f>(AA18-AA17)/AA17*100</f>
        <v>-30.263096397138739</v>
      </c>
      <c r="AB29" s="396">
        <f>(AB18-AB17)/AB17*100</f>
        <v>-10.374287227266111</v>
      </c>
      <c r="AC29" s="396">
        <f>(AC18-AC17)/AC17*100</f>
        <v>-51.323111291737966</v>
      </c>
      <c r="AD29" s="396">
        <f>(AD18-AD17)/AD17*100</f>
        <v>17.565269146195998</v>
      </c>
    </row>
  </sheetData>
  <mergeCells count="3">
    <mergeCell ref="C3:C14"/>
    <mergeCell ref="C15:C26"/>
    <mergeCell ref="AA1:AD1"/>
  </mergeCells>
  <phoneticPr fontId="62" type="noConversion"/>
  <hyperlinks>
    <hyperlink ref="G28" r:id="rId1" xr:uid="{00D35784-6E2C-42F7-912D-A41531D0E0DF}"/>
  </hyperlinks>
  <pageMargins left="0.7" right="0.7" top="0.75" bottom="0.75" header="0.3" footer="0.3"/>
  <pageSetup paperSize="9" orientation="portrait" r:id="rId2"/>
  <drawing r:id="rId3"/>
</worksheet>
</file>

<file path=xl/worksheets/sheet4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400-000000000000}">
  <sheetPr codeName="Sheet5">
    <tabColor theme="7" tint="0.39997558519241921"/>
  </sheetPr>
  <dimension ref="A1:P88"/>
  <sheetViews>
    <sheetView workbookViewId="0">
      <selection activeCell="G85" sqref="G85"/>
    </sheetView>
  </sheetViews>
  <sheetFormatPr defaultRowHeight="14.5" x14ac:dyDescent="0.35"/>
  <cols>
    <col min="1" max="1" width="22.81640625" customWidth="1"/>
    <col min="2" max="2" width="33.26953125" customWidth="1"/>
    <col min="3" max="3" width="12.81640625" style="57" customWidth="1"/>
    <col min="4" max="4" width="13.26953125" style="57" customWidth="1"/>
    <col min="5" max="5" width="12.1796875" style="57" customWidth="1"/>
    <col min="6" max="6" width="11.81640625" style="57" customWidth="1"/>
    <col min="7" max="7" width="13.54296875" style="66" customWidth="1"/>
    <col min="8" max="8" width="12" customWidth="1"/>
    <col min="12" max="12" width="9.1796875" style="55"/>
  </cols>
  <sheetData>
    <row r="1" spans="1:12" ht="15" thickBot="1" x14ac:dyDescent="0.4">
      <c r="A1" s="119" t="inlineStr">
        <is>
          <t>3: ATC by care (DDD per 1000 population per day)</t>
        </is>
      </c>
      <c r="B1" s="6"/>
      <c r="C1" s="120"/>
      <c r="D1" s="120"/>
      <c r="E1" s="120"/>
      <c r="F1" s="121"/>
      <c r="G1" s="122"/>
      <c r="H1" s="6"/>
    </row>
    <row r="2" spans="1:12" ht="15" thickBot="1" x14ac:dyDescent="0.4">
      <c r="A2" s="593" t="inlineStr">
        <is>
          <t>Antibiotic</t>
        </is>
      </c>
      <c r="B2" s="594"/>
      <c r="C2" s="595">
        <v>2019</v>
      </c>
      <c r="D2" s="593"/>
      <c r="E2" s="594"/>
      <c r="F2" s="593">
        <v>2020</v>
      </c>
      <c r="G2" s="593"/>
      <c r="H2" s="594"/>
    </row>
    <row r="3" spans="1:12" ht="15" thickBot="1" x14ac:dyDescent="0.4">
      <c r="A3" s="123" t="inlineStr">
        <is>
          <t>Group</t>
        </is>
      </c>
      <c r="B3" s="124" t="inlineStr">
        <is>
          <t>Name</t>
        </is>
      </c>
      <c r="C3" s="125" t="inlineStr">
        <is>
          <t xml:space="preserve">Primary </t>
        </is>
      </c>
      <c r="D3" s="126" t="inlineStr">
        <is>
          <t>Secondary</t>
        </is>
      </c>
      <c r="E3" s="124" t="inlineStr">
        <is>
          <t>Total</t>
        </is>
      </c>
      <c r="F3" s="123" t="inlineStr">
        <is>
          <t>Primary</t>
        </is>
      </c>
      <c r="G3" s="127" t="inlineStr">
        <is>
          <t>Secondary</t>
        </is>
      </c>
      <c r="H3" s="128" t="inlineStr">
        <is>
          <t>Total</t>
        </is>
      </c>
    </row>
    <row r="4" spans="1:12" x14ac:dyDescent="0.35">
      <c r="A4" s="596" t="inlineStr">
        <is>
          <t>Tetracyclines</t>
        </is>
      </c>
      <c r="B4" s="129" t="inlineStr">
        <is>
          <t>Demeclocycline </t>
        </is>
      </c>
      <c r="C4" s="276">
        <f>'[1]A.3 ATC_care'!C4</f>
        <v>4.8394331975387672E-3</v>
      </c>
      <c r="D4" s="277">
        <f>'[1]A.3 ATC_care'!D4</f>
        <v>2.1118408451883397E-3</v>
      </c>
      <c r="E4" s="278">
        <f>SUM(C4:D4)</f>
        <v>6.9512740427271069E-3</v>
      </c>
      <c r="F4" s="279">
        <f>'[1]A.3 ATC_care'!C84</f>
        <v>4.5971572788019444E-3</v>
      </c>
      <c r="G4" s="279">
        <f>'[1]A.3 ATC_care'!D84</f>
        <v>1.9443747557872371E-3</v>
      </c>
      <c r="H4" s="281">
        <f>SUM(F4:G4)</f>
        <v>6.5415320345891814E-3</v>
      </c>
      <c r="J4" s="67" t="inlineStr">
        <is>
          <t>J01AA01</t>
        </is>
      </c>
      <c r="L4" s="68"/>
    </row>
    <row r="5" spans="1:12" x14ac:dyDescent="0.35">
      <c r="A5" s="596"/>
      <c r="B5" s="129" t="inlineStr">
        <is>
          <t xml:space="preserve">Doxycycline </t>
        </is>
      </c>
      <c r="C5" s="276">
        <f>'[1]A.3 ATC_care'!C5</f>
        <v>2.0541498477761948</v>
      </c>
      <c r="D5" s="277">
        <f>'[1]A.3 ATC_care'!D5</f>
        <v>0.53585390668747124</v>
      </c>
      <c r="E5" s="278">
        <f>SUM(C5:D5)</f>
        <v>2.590003754463666</v>
      </c>
      <c r="F5" s="279">
        <f>'[1]A.3 ATC_care'!C85</f>
        <v>1.9515534380069415</v>
      </c>
      <c r="G5" s="279">
        <f>'[1]A.3 ATC_care'!D85</f>
        <v>0.42097517463544065</v>
      </c>
      <c r="H5" s="281">
        <f t="shared" ref="H5:H11" si="0">SUM(F5:G5)</f>
        <v>2.3725286126423821</v>
      </c>
      <c r="J5" s="67" t="inlineStr">
        <is>
          <t>J01AA02</t>
        </is>
      </c>
      <c r="L5" s="68"/>
    </row>
    <row r="6" spans="1:12" x14ac:dyDescent="0.35">
      <c r="A6" s="596"/>
      <c r="B6" s="129" t="inlineStr">
        <is>
          <t>Lymecycline</t>
        </is>
      </c>
      <c r="C6" s="276">
        <f>'[1]A.3 ATC_care'!C6</f>
        <v>1.66094028594798</v>
      </c>
      <c r="D6" s="277">
        <f>'[1]A.3 ATC_care'!D6</f>
        <v>2.0999611271015795E-2</v>
      </c>
      <c r="E6" s="278">
        <f t="shared" ref="E6:E71" si="1">SUM(C6:D6)</f>
        <v>1.6819398972189958</v>
      </c>
      <c r="F6" s="279">
        <f>'[1]A.3 ATC_care'!C86</f>
        <v>1.5494588078390024</v>
      </c>
      <c r="G6" s="279">
        <f>'[1]A.3 ATC_care'!D86</f>
        <v>1.9503241877004029E-2</v>
      </c>
      <c r="H6" s="281">
        <f t="shared" si="0"/>
        <v>1.5689620497160064</v>
      </c>
      <c r="J6" s="67" t="inlineStr">
        <is>
          <t>J01AA04</t>
        </is>
      </c>
      <c r="K6" s="67"/>
      <c r="L6" s="68"/>
    </row>
    <row r="7" spans="1:12" x14ac:dyDescent="0.35">
      <c r="A7" s="596"/>
      <c r="B7" s="129" t="inlineStr">
        <is>
          <t xml:space="preserve">Oxytetracycline </t>
        </is>
      </c>
      <c r="C7" s="276">
        <f>'[1]A.3 ATC_care'!C7</f>
        <v>0.41250732571074167</v>
      </c>
      <c r="D7" s="277">
        <f>'[1]A.3 ATC_care'!D7</f>
        <v>2.4111489999967262E-3</v>
      </c>
      <c r="E7" s="278">
        <f t="shared" si="1"/>
        <v>0.41491847471073839</v>
      </c>
      <c r="F7" s="279">
        <f>'[1]A.3 ATC_care'!C87</f>
        <v>0.35063490683184817</v>
      </c>
      <c r="G7" s="279">
        <f>'[1]A.3 ATC_care'!D87</f>
        <v>1.8570256813159602E-3</v>
      </c>
      <c r="H7" s="281">
        <f t="shared" si="0"/>
        <v>0.35249193251316413</v>
      </c>
      <c r="J7" s="67" t="inlineStr">
        <is>
          <t>J01AA06</t>
        </is>
      </c>
      <c r="K7" s="67"/>
      <c r="L7" s="68"/>
    </row>
    <row r="8" spans="1:12" x14ac:dyDescent="0.35">
      <c r="A8" s="596"/>
      <c r="B8" s="129" t="inlineStr">
        <is>
          <t xml:space="preserve">Tetracycline </t>
        </is>
      </c>
      <c r="C8" s="276">
        <f>'[1]A.3 ATC_care'!C8</f>
        <v>2.372418154778444E-2</v>
      </c>
      <c r="D8" s="277">
        <f>'[1]A.3 ATC_care'!D8</f>
        <v>5.0936550896096833E-4</v>
      </c>
      <c r="E8" s="278">
        <f t="shared" si="1"/>
        <v>2.4233547056745408E-2</v>
      </c>
      <c r="F8" s="279">
        <f>'[1]A.3 ATC_care'!C88</f>
        <v>2.2818526159978703E-2</v>
      </c>
      <c r="G8" s="279">
        <f>'[1]A.3 ATC_care'!D88</f>
        <v>3.6237774994063443E-4</v>
      </c>
      <c r="H8" s="281">
        <f t="shared" si="0"/>
        <v>2.3180903909919337E-2</v>
      </c>
      <c r="J8" s="67" t="inlineStr">
        <is>
          <t>J01AA07</t>
        </is>
      </c>
      <c r="K8" s="67"/>
      <c r="L8" s="68"/>
    </row>
    <row r="9" spans="1:12" x14ac:dyDescent="0.35">
      <c r="A9" s="596"/>
      <c r="B9" s="129" t="inlineStr">
        <is>
          <t xml:space="preserve">Minocycline </t>
        </is>
      </c>
      <c r="C9" s="276">
        <f>'[1]A.3 ATC_care'!C9</f>
        <v>2.7347408826969399E-2</v>
      </c>
      <c r="D9" s="277">
        <f>'[1]A.3 ATC_care'!D9</f>
        <v>2.5225425909276566E-3</v>
      </c>
      <c r="E9" s="278">
        <f t="shared" si="1"/>
        <v>2.9869951417897056E-2</v>
      </c>
      <c r="F9" s="279">
        <f>'[1]A.3 ATC_care'!C89</f>
        <v>2.1334764593820665E-2</v>
      </c>
      <c r="G9" s="279">
        <f>'[1]A.3 ATC_care'!D89</f>
        <v>1.6422208729984789E-3</v>
      </c>
      <c r="H9" s="281">
        <f t="shared" si="0"/>
        <v>2.2976985466819144E-2</v>
      </c>
      <c r="J9" s="67" t="inlineStr">
        <is>
          <t>J01AA08</t>
        </is>
      </c>
      <c r="K9" s="67"/>
      <c r="L9" s="68"/>
    </row>
    <row r="10" spans="1:12" x14ac:dyDescent="0.35">
      <c r="A10" s="596"/>
      <c r="B10" s="129" t="inlineStr">
        <is>
          <t xml:space="preserve">Tigecycline </t>
        </is>
      </c>
      <c r="C10" s="276">
        <f>'[1]A.3 ATC_care'!C10</f>
        <v>7.296141006918333E-7</v>
      </c>
      <c r="D10" s="277">
        <f>'[1]A.3 ATC_care'!D10</f>
        <v>4.1485372620115868E-3</v>
      </c>
      <c r="E10" s="284">
        <f t="shared" si="1"/>
        <v>4.1492668761122786E-3</v>
      </c>
      <c r="F10" s="279">
        <f>'[1]A.3 ATC_care'!C90</f>
        <v>6.0276145035231821E-6</v>
      </c>
      <c r="G10" s="279">
        <f>'[1]A.3 ATC_care'!D90</f>
        <v>3.5076842226402505E-3</v>
      </c>
      <c r="H10" s="281">
        <f t="shared" si="0"/>
        <v>3.5137118371437737E-3</v>
      </c>
      <c r="J10" s="67" t="inlineStr">
        <is>
          <t>J01AA12</t>
        </is>
      </c>
      <c r="K10" s="67"/>
      <c r="L10" s="68"/>
    </row>
    <row r="11" spans="1:12" ht="15" thickBot="1" x14ac:dyDescent="0.4">
      <c r="A11" s="130" t="inlineStr">
        <is>
          <t>Amphenicols</t>
        </is>
      </c>
      <c r="B11" s="340" t="inlineStr">
        <is>
          <t xml:space="preserve">Chloramphenicol </t>
        </is>
      </c>
      <c r="C11" s="341">
        <f>'[1]A.3 ATC_care'!C11</f>
        <v>2.5925621272904209E-5</v>
      </c>
      <c r="D11" s="339">
        <f>'[1]A.3 ATC_care'!$D$11</f>
        <v>1.0010314137467446E-3</v>
      </c>
      <c r="E11" s="288">
        <f t="shared" si="1"/>
        <v>1.0269570350196489E-3</v>
      </c>
      <c r="F11" s="306">
        <f>'[1]A.3 ATC_care'!C91</f>
        <v>2.2331221639859677E-5</v>
      </c>
      <c r="G11" s="306">
        <f>'[1]A.3 ATC_care'!D91</f>
        <v>7.4202274090140463E-4</v>
      </c>
      <c r="H11" s="316">
        <f t="shared" si="0"/>
        <v>7.6435396254126431E-4</v>
      </c>
      <c r="J11" s="67" t="inlineStr">
        <is>
          <t>J01BA01</t>
        </is>
      </c>
      <c r="K11" s="67"/>
      <c r="L11" s="68"/>
    </row>
    <row r="12" spans="1:12" x14ac:dyDescent="0.35">
      <c r="A12" s="590" t="inlineStr">
        <is>
          <t>Penicillin (excluding inhibitors)</t>
        </is>
      </c>
      <c r="B12" s="326" t="inlineStr">
        <is>
          <t>Ampicillin</t>
        </is>
      </c>
      <c r="C12" s="343">
        <f>'[1]A.3 ATC_care'!C12</f>
        <v>4.3450953144841264E-4</v>
      </c>
      <c r="D12" s="345">
        <f>'[1]A.3 ATC_care'!D12</f>
        <v>1.9750330418233375E-5</v>
      </c>
      <c r="E12" s="291">
        <f t="shared" si="1"/>
        <v>4.5425986186664602E-4</v>
      </c>
      <c r="F12" s="292">
        <f>'[1]A.3 ATC_care'!C92</f>
        <v>3.6450726090464514E-4</v>
      </c>
      <c r="G12" s="292">
        <f>'[1]A.3 ATC_care'!D92</f>
        <v>8.7373781263444528E-6</v>
      </c>
      <c r="H12" s="294">
        <f t="shared" ref="H12:H71" si="2">SUM(F12:G12)</f>
        <v>3.7324463903098959E-4</v>
      </c>
      <c r="J12" s="67" t="inlineStr">
        <is>
          <t>J01CA01</t>
        </is>
      </c>
      <c r="K12" s="67"/>
      <c r="L12" s="68"/>
    </row>
    <row r="13" spans="1:12" x14ac:dyDescent="0.35">
      <c r="A13" s="591"/>
      <c r="B13" s="102" t="inlineStr">
        <is>
          <t>Amoxicillin</t>
        </is>
      </c>
      <c r="C13" s="344">
        <f>'[1]A.3 ATC_care'!C13</f>
        <v>2.7061296876260492</v>
      </c>
      <c r="D13" s="277">
        <f>'[1]A.3 ATC_care'!D13</f>
        <v>0.26994454221086261</v>
      </c>
      <c r="E13" s="278">
        <f t="shared" si="1"/>
        <v>2.9760742298369118</v>
      </c>
      <c r="F13" s="292">
        <f>'[1]A.3 ATC_care'!C93</f>
        <v>2.0945449178450719</v>
      </c>
      <c r="G13" s="292">
        <f>'[1]A.3 ATC_care'!D93</f>
        <v>0.20074175575108</v>
      </c>
      <c r="H13" s="281">
        <f t="shared" si="2"/>
        <v>2.2952866735961521</v>
      </c>
      <c r="J13" s="67" t="inlineStr">
        <is>
          <t>J01CA04</t>
        </is>
      </c>
      <c r="K13" s="67"/>
      <c r="L13" s="68"/>
    </row>
    <row r="14" spans="1:12" x14ac:dyDescent="0.35">
      <c r="A14" s="591"/>
      <c r="B14" s="102" t="inlineStr">
        <is>
          <t xml:space="preserve">Pivmecillinam </t>
        </is>
      </c>
      <c r="C14" s="344">
        <f>'[1]A.3 ATC_care'!C14</f>
        <v>6.7265979606794701E-2</v>
      </c>
      <c r="D14" s="277">
        <f>'[1]A.3 ATC_care'!D14</f>
        <v>1.1526239823824724E-2</v>
      </c>
      <c r="E14" s="278">
        <f t="shared" si="1"/>
        <v>7.8792219430619426E-2</v>
      </c>
      <c r="F14" s="292">
        <f>'[1]A.3 ATC_care'!C94</f>
        <v>7.8589714190826498E-2</v>
      </c>
      <c r="G14" s="292">
        <f>'[1]A.3 ATC_care'!D94</f>
        <v>9.8239518256235669E-3</v>
      </c>
      <c r="H14" s="281">
        <f t="shared" si="2"/>
        <v>8.8413666016450065E-2</v>
      </c>
      <c r="J14" s="67" t="inlineStr">
        <is>
          <t>J01CA08</t>
        </is>
      </c>
      <c r="K14" s="67"/>
      <c r="L14" s="68"/>
    </row>
    <row r="15" spans="1:12" x14ac:dyDescent="0.35">
      <c r="A15" s="591"/>
      <c r="B15" s="102" t="inlineStr">
        <is>
          <t>Piperacillin</t>
        </is>
      </c>
      <c r="C15" s="344">
        <f>'[1]A.3 ATC_care'!C15</f>
        <v>0</v>
      </c>
      <c r="D15" s="277">
        <f>'[1]A.3 ATC_care'!D15</f>
        <v>0</v>
      </c>
      <c r="E15" s="278">
        <f t="shared" si="1"/>
        <v>0</v>
      </c>
      <c r="F15" s="292">
        <f>'[1]A.3 ATC_care'!C95</f>
        <v>0</v>
      </c>
      <c r="G15" s="292">
        <f>'[1]A.3 ATC_care'!D95</f>
        <v>1.8328374551401794E-7</v>
      </c>
      <c r="H15" s="281">
        <f t="shared" si="2"/>
        <v>1.8328374551401794E-7</v>
      </c>
      <c r="J15" s="67" t="inlineStr">
        <is>
          <t>J01CA12</t>
        </is>
      </c>
      <c r="K15" s="67"/>
      <c r="L15" s="68"/>
    </row>
    <row r="16" spans="1:12" x14ac:dyDescent="0.35">
      <c r="A16" s="591"/>
      <c r="B16" s="102" t="inlineStr">
        <is>
          <t xml:space="preserve">Temocillin </t>
        </is>
      </c>
      <c r="C16" s="344">
        <f>'[1]A.3 ATC_care'!C16</f>
        <v>1.8605160221341066E-6</v>
      </c>
      <c r="D16" s="277">
        <f>'[1]A.3 ATC_care'!D16</f>
        <v>3.3653208052442096E-3</v>
      </c>
      <c r="E16" s="278">
        <f t="shared" si="1"/>
        <v>3.3671813212663437E-3</v>
      </c>
      <c r="F16" s="292">
        <f>'[1]A.3 ATC_care'!C96</f>
        <v>1.4524371749757847E-7</v>
      </c>
      <c r="G16" s="292">
        <f>'[1]A.3 ATC_care'!D96</f>
        <v>2.3452140276800648E-3</v>
      </c>
      <c r="H16" s="281">
        <f t="shared" si="2"/>
        <v>2.3453592713975624E-3</v>
      </c>
      <c r="J16" s="67" t="inlineStr">
        <is>
          <t>J01CA17</t>
        </is>
      </c>
      <c r="K16" s="67"/>
      <c r="L16" s="68"/>
    </row>
    <row r="17" spans="1:12" x14ac:dyDescent="0.35">
      <c r="A17" s="591"/>
      <c r="B17" s="102" t="inlineStr">
        <is>
          <t>Ampicillin, combinations</t>
        </is>
      </c>
      <c r="C17" s="344">
        <f>'[1]A.3 ATC_care'!C17</f>
        <v>0</v>
      </c>
      <c r="D17" s="277">
        <f>'[1]A.3 ATC_care'!D17</f>
        <v>9.3378447544978371E-5</v>
      </c>
      <c r="E17" s="278">
        <f t="shared" si="1"/>
        <v>9.3378447544978371E-5</v>
      </c>
      <c r="F17" s="292">
        <f>'[1]A.3 ATC_care'!C97</f>
        <v>0</v>
      </c>
      <c r="G17" s="292">
        <f>'[1]A.3 ATC_care'!D97</f>
        <v>2.074201334778536E-4</v>
      </c>
      <c r="H17" s="281">
        <f t="shared" si="2"/>
        <v>2.074201334778536E-4</v>
      </c>
      <c r="J17" s="67" t="inlineStr">
        <is>
          <t>J01CA51</t>
        </is>
      </c>
      <c r="K17" s="67"/>
      <c r="L17" s="68"/>
    </row>
    <row r="18" spans="1:12" x14ac:dyDescent="0.35">
      <c r="A18" s="591"/>
      <c r="B18" s="102" t="inlineStr">
        <is>
          <t xml:space="preserve">Benzylpenicillin </t>
        </is>
      </c>
      <c r="C18" s="344">
        <f>'[1]A.3 ATC_care'!C18</f>
        <v>1.191703066183436E-5</v>
      </c>
      <c r="D18" s="277">
        <f>'[1]A.3 ATC_care'!D18</f>
        <v>3.2129472507196333E-2</v>
      </c>
      <c r="E18" s="278">
        <f t="shared" si="1"/>
        <v>3.2141389537858167E-2</v>
      </c>
      <c r="F18" s="292">
        <f>'[1]A.3 ATC_care'!C98</f>
        <v>9.5457399993392755E-6</v>
      </c>
      <c r="G18" s="292">
        <f>'[1]A.3 ATC_care'!D98</f>
        <v>2.4388419254654181E-2</v>
      </c>
      <c r="H18" s="281">
        <f t="shared" si="2"/>
        <v>2.439796499465352E-2</v>
      </c>
      <c r="J18" s="67" t="inlineStr">
        <is>
          <t>J01CE01</t>
        </is>
      </c>
      <c r="K18" s="67"/>
      <c r="L18" s="68"/>
    </row>
    <row r="19" spans="1:12" x14ac:dyDescent="0.35">
      <c r="A19" s="591"/>
      <c r="B19" s="102" t="inlineStr">
        <is>
          <t xml:space="preserve">Phenoxymethylpenicillin </t>
        </is>
      </c>
      <c r="C19" s="344">
        <f>'[1]A.3 ATC_care'!C19</f>
        <v>0.76395319487847146</v>
      </c>
      <c r="D19" s="277">
        <f>'[1]A.3 ATC_care'!D19</f>
        <v>6.0964922792827725E-2</v>
      </c>
      <c r="E19" s="278">
        <f t="shared" si="1"/>
        <v>0.82491811767129919</v>
      </c>
      <c r="F19" s="292">
        <f>'[1]A.3 ATC_care'!C99</f>
        <v>0.63923685928584506</v>
      </c>
      <c r="G19" s="292">
        <f>'[1]A.3 ATC_care'!D99</f>
        <v>3.5979651201756724E-2</v>
      </c>
      <c r="H19" s="281">
        <f t="shared" si="2"/>
        <v>0.67521651048760178</v>
      </c>
      <c r="J19" s="67" t="inlineStr">
        <is>
          <t>J01CE02</t>
        </is>
      </c>
      <c r="K19" s="67"/>
      <c r="L19" s="68"/>
    </row>
    <row r="20" spans="1:12" ht="15" thickBot="1" x14ac:dyDescent="0.4">
      <c r="A20" s="592"/>
      <c r="B20" s="241" t="inlineStr">
        <is>
          <t xml:space="preserve">Flucloxacillin </t>
        </is>
      </c>
      <c r="C20" s="346">
        <f>'[1]A.3 ATC_care'!C20</f>
        <v>1.2770217155969448</v>
      </c>
      <c r="D20" s="347">
        <f>'[1]A.3 ATC_care'!D20</f>
        <v>0.5181784813475514</v>
      </c>
      <c r="E20" s="348">
        <f t="shared" si="1"/>
        <v>1.7952001969444962</v>
      </c>
      <c r="F20" s="359">
        <f>'[1]A.3 ATC_care'!C100</f>
        <v>1.2483990085098609</v>
      </c>
      <c r="G20" s="359">
        <f>'[1]A.3 ATC_care'!D100</f>
        <v>0.40497089858558688</v>
      </c>
      <c r="H20" s="305">
        <f t="shared" si="2"/>
        <v>1.6533699070954477</v>
      </c>
      <c r="J20" s="67" t="inlineStr">
        <is>
          <t>J01CF05</t>
        </is>
      </c>
      <c r="K20" s="67"/>
      <c r="L20" s="68"/>
    </row>
    <row r="21" spans="1:12" x14ac:dyDescent="0.35">
      <c r="A21" s="590" t="inlineStr">
        <is>
          <t>Penicillin (with inhibitor combinations)</t>
        </is>
      </c>
      <c r="B21" s="132" t="inlineStr">
        <is>
          <t>Co-amoxiclav</t>
        </is>
      </c>
      <c r="C21" s="276">
        <f>'[1]A.3 ATC_care'!$C$21</f>
        <v>0.43186602573579691</v>
      </c>
      <c r="D21" s="277">
        <f>'[1]A.3 ATC_care'!$D$21</f>
        <v>0.59270431922103572</v>
      </c>
      <c r="E21" s="291">
        <f t="shared" si="1"/>
        <v>1.0245703449568326</v>
      </c>
      <c r="F21" s="528">
        <f>'[1]A.3 ATC_care'!C101</f>
        <v>0.42769750540942209</v>
      </c>
      <c r="G21" s="293">
        <f>'[1]A.3 ATC_care'!D101</f>
        <v>0.49519346167275313</v>
      </c>
      <c r="H21" s="294">
        <f t="shared" si="2"/>
        <v>0.92289096708217522</v>
      </c>
      <c r="J21" s="67" t="inlineStr">
        <is>
          <t>J01CR02</t>
        </is>
      </c>
      <c r="K21" s="67"/>
      <c r="L21" s="68"/>
    </row>
    <row r="22" spans="1:12" x14ac:dyDescent="0.35">
      <c r="A22" s="591"/>
      <c r="B22" s="303" t="inlineStr">
        <is>
          <t>Co-ticarclav</t>
        </is>
      </c>
      <c r="C22" s="277">
        <v>0</v>
      </c>
      <c r="D22" s="277">
        <v>0</v>
      </c>
      <c r="E22" s="278">
        <f t="shared" si="1"/>
        <v>0</v>
      </c>
      <c r="F22" s="528">
        <f>'[1]A.3 ATC_care'!C102</f>
        <v>2.8919637884428084E-7</v>
      </c>
      <c r="G22" s="293">
        <f>'[1]A.3 ATC_care'!D102</f>
        <v>0</v>
      </c>
      <c r="H22" s="281">
        <f t="shared" si="2"/>
        <v>2.8919637884428084E-7</v>
      </c>
      <c r="J22" s="67" t="inlineStr">
        <is>
          <t>J01CR03</t>
        </is>
      </c>
      <c r="K22" s="67" t="inlineStr">
        <is>
          <t>not in a group in 2019 but in 2020</t>
        </is>
      </c>
      <c r="L22" s="68"/>
    </row>
    <row r="23" spans="1:12" x14ac:dyDescent="0.35">
      <c r="A23" s="591"/>
      <c r="B23" s="129" t="inlineStr">
        <is>
          <t>Piperacillin/tazobactam</t>
        </is>
      </c>
      <c r="C23" s="276">
        <f>'[1]A.3 ATC_care'!C22</f>
        <v>2.5411417643894652E-5</v>
      </c>
      <c r="D23" s="277">
        <f>'[1]A.3 ATC_care'!D22</f>
        <v>7.7660134538520609E-2</v>
      </c>
      <c r="E23" s="278">
        <f t="shared" si="1"/>
        <v>7.7685545956164503E-2</v>
      </c>
      <c r="F23" s="528">
        <f>'[1]A.3 ATC_care'!C103</f>
        <v>1.746382813649916E-5</v>
      </c>
      <c r="G23" s="293">
        <f>'[1]A.3 ATC_care'!D103</f>
        <v>7.3266570152592081E-2</v>
      </c>
      <c r="H23" s="281">
        <f t="shared" si="2"/>
        <v>7.328403398072858E-2</v>
      </c>
      <c r="J23" s="67" t="inlineStr">
        <is>
          <t>J01CR05</t>
        </is>
      </c>
      <c r="K23" s="67"/>
      <c r="L23" s="68"/>
    </row>
    <row r="24" spans="1:12" x14ac:dyDescent="0.35">
      <c r="A24" s="592"/>
      <c r="B24" s="133" t="inlineStr">
        <is>
          <t>Combinations of penicillins</t>
        </is>
      </c>
      <c r="C24" s="276">
        <f>'[1]A.3 ATC_care'!C23</f>
        <v>3.1053350008960479E-3</v>
      </c>
      <c r="D24" s="277">
        <f>'[1]A.3 ATC_care'!D23</f>
        <v>4.2804393637307925E-4</v>
      </c>
      <c r="E24" s="284">
        <f t="shared" si="1"/>
        <v>3.5333789372691271E-3</v>
      </c>
      <c r="F24" s="528">
        <f>'[1]A.3 ATC_care'!C104</f>
        <v>7.1534950815177467E-4</v>
      </c>
      <c r="G24" s="293">
        <f>'[1]A.3 ATC_care'!D104</f>
        <v>2.5648273697242985E-4</v>
      </c>
      <c r="H24" s="305">
        <f t="shared" si="2"/>
        <v>9.7183224512420452E-4</v>
      </c>
      <c r="J24" s="67" t="inlineStr">
        <is>
          <t>J01CR50</t>
        </is>
      </c>
      <c r="K24" s="67"/>
      <c r="L24" s="68"/>
    </row>
    <row r="25" spans="1:12" x14ac:dyDescent="0.35">
      <c r="A25" s="590" t="inlineStr">
        <is>
          <t>Other beta-lactams ( Cephalosporins and penems)</t>
        </is>
      </c>
      <c r="B25" s="132" t="inlineStr">
        <is>
          <t>Cefalexin</t>
        </is>
      </c>
      <c r="C25" s="289">
        <f>'[1]A.3 ATC_care'!C24</f>
        <v>0.1477868856402047</v>
      </c>
      <c r="D25" s="290">
        <f>'[1]A.3 ATC_care'!D24</f>
        <v>3.7230781973313753E-2</v>
      </c>
      <c r="E25" s="291">
        <f t="shared" si="1"/>
        <v>0.18501766761351846</v>
      </c>
      <c r="F25" s="292">
        <f>'[1]A.3 ATC_care'!C105</f>
        <v>0.1595459345278365</v>
      </c>
      <c r="G25" s="292">
        <f>'[1]A.3 ATC_care'!D105</f>
        <v>3.3842185990212492E-2</v>
      </c>
      <c r="H25" s="294">
        <f t="shared" si="2"/>
        <v>0.19338812051804899</v>
      </c>
      <c r="J25" s="69" t="inlineStr">
        <is>
          <t>J01DB01</t>
        </is>
      </c>
      <c r="K25" s="67" t="inlineStr">
        <is>
          <t>1st/2nd cephalo</t>
        </is>
      </c>
      <c r="L25" s="68"/>
    </row>
    <row r="26" spans="1:12" x14ac:dyDescent="0.35">
      <c r="A26" s="591"/>
      <c r="B26" s="129" t="inlineStr">
        <is>
          <t>Cefazolin</t>
        </is>
      </c>
      <c r="C26" s="276">
        <f>'[1]A.3 ATC_care'!C25</f>
        <v>0</v>
      </c>
      <c r="D26" s="277">
        <f>'[1]A.3 ATC_care'!D25</f>
        <v>1.1002176151464482E-4</v>
      </c>
      <c r="E26" s="278">
        <f t="shared" si="1"/>
        <v>1.1002176151464482E-4</v>
      </c>
      <c r="F26" s="292">
        <f>'[1]A.3 ATC_care'!C106</f>
        <v>0</v>
      </c>
      <c r="G26" s="292">
        <f>'[1]A.3 ATC_care'!D106</f>
        <v>1.4257382550031394E-4</v>
      </c>
      <c r="H26" s="281">
        <f t="shared" si="2"/>
        <v>1.4257382550031394E-4</v>
      </c>
      <c r="J26" s="69" t="inlineStr">
        <is>
          <t>J01DB04</t>
        </is>
      </c>
      <c r="K26" s="67"/>
      <c r="L26" s="68"/>
    </row>
    <row r="27" spans="1:12" x14ac:dyDescent="0.35">
      <c r="A27" s="591"/>
      <c r="B27" s="129" t="inlineStr">
        <is>
          <t xml:space="preserve">Cefadroxil </t>
        </is>
      </c>
      <c r="C27" s="276">
        <f>'[1]A.3 ATC_care'!C26</f>
        <v>3.1583779298216541E-4</v>
      </c>
      <c r="D27" s="277">
        <f>'[1]A.3 ATC_care'!D26</f>
        <v>9.4363428004839989E-6</v>
      </c>
      <c r="E27" s="278">
        <f t="shared" si="1"/>
        <v>3.2527413578264941E-4</v>
      </c>
      <c r="F27" s="292">
        <f>'[1]A.3 ATC_care'!C107</f>
        <v>1.6153522230055728E-4</v>
      </c>
      <c r="G27" s="292">
        <f>'[1]A.3 ATC_care'!D107</f>
        <v>2.0334121018095175E-6</v>
      </c>
      <c r="H27" s="281">
        <f t="shared" si="2"/>
        <v>1.635686344023668E-4</v>
      </c>
      <c r="J27" s="69" t="inlineStr">
        <is>
          <t>J01DB05</t>
        </is>
      </c>
      <c r="K27" s="67"/>
      <c r="L27" s="68"/>
    </row>
    <row r="28" spans="1:12" x14ac:dyDescent="0.35">
      <c r="A28" s="591"/>
      <c r="B28" s="129" t="inlineStr">
        <is>
          <t xml:space="preserve">Cefradine </t>
        </is>
      </c>
      <c r="C28" s="276">
        <f>'[1]A.3 ATC_care'!C27</f>
        <v>7.5347128868941127E-3</v>
      </c>
      <c r="D28" s="277">
        <f>'[1]A.3 ATC_care'!D27</f>
        <v>1.7620241916809221E-3</v>
      </c>
      <c r="E28" s="278">
        <f t="shared" si="1"/>
        <v>9.2967370785750347E-3</v>
      </c>
      <c r="F28" s="292">
        <f>'[1]A.3 ATC_care'!C108</f>
        <v>7.1390252333314308E-3</v>
      </c>
      <c r="G28" s="292">
        <f>'[1]A.3 ATC_care'!D108</f>
        <v>1.3243867174566049E-3</v>
      </c>
      <c r="H28" s="281">
        <f t="shared" si="2"/>
        <v>8.4634119507880357E-3</v>
      </c>
      <c r="J28" s="69" t="inlineStr">
        <is>
          <t>J01DB09</t>
        </is>
      </c>
      <c r="K28" s="67"/>
      <c r="L28" s="68"/>
    </row>
    <row r="29" spans="1:12" x14ac:dyDescent="0.35">
      <c r="A29" s="591"/>
      <c r="B29" s="129" t="inlineStr">
        <is>
          <t>Cefoxitin</t>
        </is>
      </c>
      <c r="C29" s="276">
        <f>'[1]A.3 ATC_care'!C28</f>
        <v>0</v>
      </c>
      <c r="D29" s="277">
        <f>'[1]A.3 ATC_care'!D28</f>
        <v>1.863774891051051E-4</v>
      </c>
      <c r="E29" s="278">
        <f t="shared" si="1"/>
        <v>1.863774891051051E-4</v>
      </c>
      <c r="F29" s="292">
        <f>'[1]A.3 ATC_care'!C109</f>
        <v>0</v>
      </c>
      <c r="G29" s="292">
        <f>'[1]A.3 ATC_care'!D109</f>
        <v>1.2320863170867113E-4</v>
      </c>
      <c r="H29" s="281">
        <f t="shared" si="2"/>
        <v>1.2320863170867113E-4</v>
      </c>
      <c r="J29" s="69" t="inlineStr">
        <is>
          <t>J01DC01</t>
        </is>
      </c>
      <c r="K29" s="67"/>
      <c r="L29" s="68"/>
    </row>
    <row r="30" spans="1:12" x14ac:dyDescent="0.35">
      <c r="A30" s="591"/>
      <c r="B30" s="129" t="inlineStr">
        <is>
          <t>Cefuroxime</t>
        </is>
      </c>
      <c r="C30" s="276">
        <f>'[1]A.3 ATC_care'!C29</f>
        <v>2.8047461396738527E-3</v>
      </c>
      <c r="D30" s="277">
        <f>'[1]A.3 ATC_care'!D29</f>
        <v>3.4264760044070752E-2</v>
      </c>
      <c r="E30" s="278">
        <f t="shared" si="1"/>
        <v>3.7069506183744605E-2</v>
      </c>
      <c r="F30" s="292">
        <f>'[1]A.3 ATC_care'!C110</f>
        <v>2.4925758189873193E-3</v>
      </c>
      <c r="G30" s="292">
        <f>'[1]A.3 ATC_care'!D110</f>
        <v>2.7768300329936987E-2</v>
      </c>
      <c r="H30" s="281">
        <f t="shared" si="2"/>
        <v>3.0260876148924306E-2</v>
      </c>
      <c r="J30" s="69" t="inlineStr">
        <is>
          <t>J01DC02</t>
        </is>
      </c>
      <c r="K30" s="67"/>
      <c r="L30" s="68"/>
    </row>
    <row r="31" spans="1:12" x14ac:dyDescent="0.35">
      <c r="A31" s="591"/>
      <c r="B31" s="129" t="inlineStr">
        <is>
          <t>Cefaclor</t>
        </is>
      </c>
      <c r="C31" s="301">
        <f>'[1]A.3 ATC_care'!C30</f>
        <v>3.6711385540115771E-3</v>
      </c>
      <c r="D31" s="302">
        <f>'[1]A.3 ATC_care'!D30</f>
        <v>2.0688705940301588E-3</v>
      </c>
      <c r="E31" s="278">
        <f t="shared" si="1"/>
        <v>5.7400091480417359E-3</v>
      </c>
      <c r="F31" s="292">
        <f>'[1]A.3 ATC_care'!C111</f>
        <v>3.2145037629760509E-3</v>
      </c>
      <c r="G31" s="292">
        <f>'[1]A.3 ATC_care'!D111</f>
        <v>1.0603738127770157E-3</v>
      </c>
      <c r="H31" s="281">
        <f t="shared" si="2"/>
        <v>4.2748775757530666E-3</v>
      </c>
      <c r="J31" s="69" t="inlineStr">
        <is>
          <t>J01DC04</t>
        </is>
      </c>
      <c r="K31" s="67"/>
      <c r="L31" s="68"/>
    </row>
    <row r="32" spans="1:12" x14ac:dyDescent="0.35">
      <c r="A32" s="591"/>
      <c r="B32" s="129" t="inlineStr">
        <is>
          <t>Cefotaxime</t>
        </is>
      </c>
      <c r="C32" s="276">
        <f>'[1]A.3 ATC_care'!C31</f>
        <v>2.5536494483446859E-6</v>
      </c>
      <c r="D32" s="276">
        <f>'[1]A.3 ATC_care'!D31</f>
        <v>1.7733021885934619E-2</v>
      </c>
      <c r="E32" s="278">
        <f t="shared" si="1"/>
        <v>1.7735575535382964E-2</v>
      </c>
      <c r="F32" s="292">
        <f>'[1]A.3 ATC_care'!C112</f>
        <v>1.3919190067213094E-6</v>
      </c>
      <c r="G32" s="292">
        <f>'[1]A.3 ATC_care'!D112</f>
        <v>1.6344790119750208E-2</v>
      </c>
      <c r="H32" s="281">
        <f t="shared" si="2"/>
        <v>1.6346182038756929E-2</v>
      </c>
      <c r="J32" s="70" t="inlineStr">
        <is>
          <t>J01DD01</t>
        </is>
      </c>
      <c r="K32" s="67" t="inlineStr">
        <is>
          <t>3rd/4th cephalo</t>
        </is>
      </c>
      <c r="L32" s="68"/>
    </row>
    <row r="33" spans="1:16" x14ac:dyDescent="0.35">
      <c r="A33" s="591"/>
      <c r="B33" s="129" t="inlineStr">
        <is>
          <t>Ceftazidime</t>
        </is>
      </c>
      <c r="C33" s="276">
        <f>'[1]A.3 ATC_care'!C32</f>
        <v>4.6050811072007036E-5</v>
      </c>
      <c r="D33" s="276">
        <f>'[1]A.3 ATC_care'!D32</f>
        <v>1.4136754111489604E-2</v>
      </c>
      <c r="E33" s="278">
        <f t="shared" si="1"/>
        <v>1.4182804922561611E-2</v>
      </c>
      <c r="F33" s="292">
        <f>'[1]A.3 ATC_care'!C113</f>
        <v>5.6051972059378841E-5</v>
      </c>
      <c r="G33" s="292">
        <f>'[1]A.3 ATC_care'!D113</f>
        <v>9.6566688000339629E-3</v>
      </c>
      <c r="H33" s="281">
        <f t="shared" si="2"/>
        <v>9.7127207720933417E-3</v>
      </c>
      <c r="J33" s="70" t="inlineStr">
        <is>
          <t>J01DD02</t>
        </is>
      </c>
      <c r="K33" s="67"/>
      <c r="L33" s="68"/>
    </row>
    <row r="34" spans="1:16" x14ac:dyDescent="0.35">
      <c r="A34" s="591"/>
      <c r="B34" s="129" t="inlineStr">
        <is>
          <t>Ceftriaxone</t>
        </is>
      </c>
      <c r="C34" s="276">
        <f>'[1]A.3 ATC_care'!C33</f>
        <v>2.5237352497242682E-4</v>
      </c>
      <c r="D34" s="276">
        <f>'[1]A.3 ATC_care'!D33</f>
        <v>4.4322740254965964E-2</v>
      </c>
      <c r="E34" s="278">
        <f t="shared" si="1"/>
        <v>4.4575113779938391E-2</v>
      </c>
      <c r="F34" s="292">
        <f>'[1]A.3 ATC_care'!C114</f>
        <v>2.0806162664976924E-4</v>
      </c>
      <c r="G34" s="292">
        <f>'[1]A.3 ATC_care'!D114</f>
        <v>4.1775268104963459E-2</v>
      </c>
      <c r="H34" s="281">
        <f t="shared" si="2"/>
        <v>4.1983329731613228E-2</v>
      </c>
      <c r="J34" s="70" t="inlineStr">
        <is>
          <t>J01DD04</t>
        </is>
      </c>
      <c r="K34" s="67"/>
      <c r="L34" s="68"/>
    </row>
    <row r="35" spans="1:16" x14ac:dyDescent="0.35">
      <c r="A35" s="591"/>
      <c r="B35" s="129" t="inlineStr">
        <is>
          <t>Cefixime</t>
        </is>
      </c>
      <c r="C35" s="276">
        <f>'[1]A.3 ATC_care'!C34</f>
        <v>5.5112619109820571E-4</v>
      </c>
      <c r="D35" s="276">
        <f>'[1]A.3 ATC_care'!D34</f>
        <v>3.500985263116263E-4</v>
      </c>
      <c r="E35" s="278">
        <f t="shared" si="1"/>
        <v>9.0122471740983201E-4</v>
      </c>
      <c r="F35" s="292">
        <f>'[1]A.3 ATC_care'!C115</f>
        <v>4.7068646757786325E-4</v>
      </c>
      <c r="G35" s="292">
        <f>'[1]A.3 ATC_care'!D115</f>
        <v>3.4597489632659517E-4</v>
      </c>
      <c r="H35" s="281">
        <f t="shared" si="2"/>
        <v>8.1666136390445843E-4</v>
      </c>
      <c r="J35" s="70" t="inlineStr">
        <is>
          <t>J01DD08</t>
        </is>
      </c>
      <c r="K35" s="67"/>
      <c r="L35" s="68"/>
      <c r="O35" s="100" t="inlineStr">
        <is>
          <t>J01DC02</t>
        </is>
      </c>
      <c r="P35" s="129" t="inlineStr">
        <is>
          <t>Cefuroxime</t>
        </is>
      </c>
    </row>
    <row r="36" spans="1:16" x14ac:dyDescent="0.35">
      <c r="A36" s="591"/>
      <c r="B36" s="129" t="inlineStr">
        <is>
          <t>Cefpodoxime</t>
        </is>
      </c>
      <c r="C36" s="276">
        <f>'[1]A.3 ATC_care'!C35</f>
        <v>0</v>
      </c>
      <c r="D36" s="276">
        <f>'[1]A.3 ATC_care'!D35</f>
        <v>0</v>
      </c>
      <c r="E36" s="278">
        <f t="shared" si="1"/>
        <v>0</v>
      </c>
      <c r="F36" s="292">
        <f>'[1]A.3 ATC_care'!C116</f>
        <v>0</v>
      </c>
      <c r="G36" s="292">
        <f>'[1]A.3 ATC_care'!D116</f>
        <v>0</v>
      </c>
      <c r="H36" s="281">
        <f t="shared" si="2"/>
        <v>0</v>
      </c>
      <c r="J36" s="70" t="inlineStr">
        <is>
          <t>J01DD13</t>
        </is>
      </c>
      <c r="K36" s="67"/>
      <c r="L36" s="68"/>
      <c r="O36" s="100" t="inlineStr">
        <is>
          <t>J01DD01</t>
        </is>
      </c>
      <c r="P36" s="129" t="inlineStr">
        <is>
          <t>Cefotaxime</t>
        </is>
      </c>
    </row>
    <row r="37" spans="1:16" x14ac:dyDescent="0.35">
      <c r="A37" s="591"/>
      <c r="B37" s="129" t="inlineStr">
        <is>
          <t>Ceftazidime/avibactam</t>
        </is>
      </c>
      <c r="C37" s="276">
        <f>'[1]A.3 ATC_care'!C36</f>
        <v>0</v>
      </c>
      <c r="D37" s="276">
        <f>'[1]A.3 ATC_care'!D36</f>
        <v>4.3749282841254455E-4</v>
      </c>
      <c r="E37" s="278">
        <f t="shared" si="1"/>
        <v>4.3749282841254455E-4</v>
      </c>
      <c r="F37" s="292">
        <f>'[1]A.3 ATC_care'!C117</f>
        <v>0</v>
      </c>
      <c r="G37" s="292">
        <f>'[1]A.3 ATC_care'!D117</f>
        <v>4.7840051679592932E-4</v>
      </c>
      <c r="H37" s="281">
        <f t="shared" si="2"/>
        <v>4.7840051679592932E-4</v>
      </c>
      <c r="J37" s="70" t="inlineStr">
        <is>
          <t>J01DD52</t>
        </is>
      </c>
      <c r="K37" s="67"/>
      <c r="L37" s="68"/>
      <c r="O37" s="100" t="inlineStr">
        <is>
          <t>J01DD02</t>
        </is>
      </c>
      <c r="P37" s="129" t="inlineStr">
        <is>
          <t>Ceftazidime</t>
        </is>
      </c>
    </row>
    <row r="38" spans="1:16" s="100" customFormat="1" x14ac:dyDescent="0.35">
      <c r="A38" s="591"/>
      <c r="B38" s="129" t="inlineStr">
        <is>
          <t>Cefepime</t>
        </is>
      </c>
      <c r="C38" s="301">
        <f>'[1]A.3 ATC_care'!C37</f>
        <v>0</v>
      </c>
      <c r="D38" s="301">
        <f>'[1]A.3 ATC_care'!D37</f>
        <v>6.6759691975448732E-5</v>
      </c>
      <c r="E38" s="278">
        <f t="shared" si="1"/>
        <v>6.6759691975448732E-5</v>
      </c>
      <c r="F38" s="292">
        <f>'[1]A.3 ATC_care'!C118</f>
        <v>0</v>
      </c>
      <c r="G38" s="292">
        <f>'[1]A.3 ATC_care'!D118</f>
        <v>4.1273422652920999E-5</v>
      </c>
      <c r="H38" s="281">
        <f t="shared" si="2"/>
        <v>4.1273422652920999E-5</v>
      </c>
      <c r="J38" s="70" t="inlineStr">
        <is>
          <t>J01DE01</t>
        </is>
      </c>
      <c r="K38" s="67"/>
      <c r="L38" s="68"/>
      <c r="O38" s="100" t="inlineStr">
        <is>
          <t>J01DD04</t>
        </is>
      </c>
      <c r="P38" s="129" t="inlineStr">
        <is>
          <t>Ceftriaxone</t>
        </is>
      </c>
    </row>
    <row r="39" spans="1:16" x14ac:dyDescent="0.35">
      <c r="A39" s="591"/>
      <c r="B39" s="129" t="inlineStr">
        <is>
          <t>Aztreonam</t>
        </is>
      </c>
      <c r="C39" s="276">
        <f>'[1]A.3 ATC_care'!C38</f>
        <v>3.4162154889827434E-5</v>
      </c>
      <c r="D39" s="277">
        <f>'[1]A.3 ATC_care'!D38</f>
        <v>8.7435091818548472E-3</v>
      </c>
      <c r="E39" s="278">
        <f t="shared" si="1"/>
        <v>8.7776713367446746E-3</v>
      </c>
      <c r="F39" s="292">
        <f>'[1]A.3 ATC_care'!C119</f>
        <v>3.117898381788109E-5</v>
      </c>
      <c r="G39" s="292">
        <f>'[1]A.3 ATC_care'!D119</f>
        <v>8.4099934992742931E-3</v>
      </c>
      <c r="H39" s="281">
        <f t="shared" si="2"/>
        <v>8.4411724830921742E-3</v>
      </c>
      <c r="J39" s="67" t="inlineStr">
        <is>
          <t>J01DF01</t>
        </is>
      </c>
      <c r="K39" s="74" t="inlineStr">
        <is>
          <t xml:space="preserve">Present in 2020, not </t>
        </is>
      </c>
      <c r="L39" s="68"/>
      <c r="O39" s="100" t="inlineStr">
        <is>
          <t>J01DD52</t>
        </is>
      </c>
      <c r="P39" s="129" t="inlineStr">
        <is>
          <t>Ceftazidime/avibactam</t>
        </is>
      </c>
    </row>
    <row r="40" spans="1:16" x14ac:dyDescent="0.35">
      <c r="A40" s="591"/>
      <c r="B40" s="129" t="inlineStr">
        <is>
          <t>Meropenem</t>
        </is>
      </c>
      <c r="C40" s="276">
        <f>'[1]A.3 ATC_care'!C39</f>
        <v>6.158753911478243E-5</v>
      </c>
      <c r="D40" s="277">
        <f>'[1]A.3 ATC_care'!D39</f>
        <v>4.2909177630399142E-2</v>
      </c>
      <c r="E40" s="278">
        <f t="shared" si="1"/>
        <v>4.2970765169513925E-2</v>
      </c>
      <c r="F40" s="292">
        <f>'[1]A.3 ATC_care'!C120</f>
        <v>7.782642478382229E-5</v>
      </c>
      <c r="G40" s="292">
        <f>'[1]A.3 ATC_care'!D120</f>
        <v>3.8157565172867614E-2</v>
      </c>
      <c r="H40" s="281">
        <f t="shared" si="2"/>
        <v>3.8235391597651436E-2</v>
      </c>
      <c r="J40" s="71" t="inlineStr">
        <is>
          <t>J01DH02</t>
        </is>
      </c>
      <c r="K40" s="67" t="inlineStr">
        <is>
          <t>Carbepenems</t>
        </is>
      </c>
      <c r="L40" s="68"/>
      <c r="O40" s="100" t="inlineStr">
        <is>
          <t>J01DI54</t>
        </is>
      </c>
      <c r="P40" s="133" t="inlineStr">
        <is>
          <t>Ceftolozane/tazobactam</t>
        </is>
      </c>
    </row>
    <row r="41" spans="1:16" x14ac:dyDescent="0.35">
      <c r="A41" s="591"/>
      <c r="B41" s="129" t="inlineStr">
        <is>
          <t>Ertapenem</t>
        </is>
      </c>
      <c r="C41" s="276">
        <f>'[1]A.3 ATC_care'!C40</f>
        <v>5.9050103118352126E-5</v>
      </c>
      <c r="D41" s="277">
        <f>'[1]A.3 ATC_care'!D40</f>
        <v>8.2465658165915556E-3</v>
      </c>
      <c r="E41" s="278">
        <f t="shared" si="1"/>
        <v>8.3056159197099078E-3</v>
      </c>
      <c r="F41" s="292">
        <f>'[1]A.3 ATC_care'!C121</f>
        <v>7.7027584609368205E-5</v>
      </c>
      <c r="G41" s="292">
        <f>'[1]A.3 ATC_care'!D121</f>
        <v>6.4427693373048101E-3</v>
      </c>
      <c r="H41" s="281">
        <f t="shared" si="2"/>
        <v>6.5197969219141783E-3</v>
      </c>
      <c r="J41" s="71" t="inlineStr">
        <is>
          <t>J01DH03</t>
        </is>
      </c>
      <c r="K41" s="67"/>
      <c r="L41" s="68"/>
      <c r="O41" s="100" t="inlineStr">
        <is>
          <t>J01MA02</t>
        </is>
      </c>
      <c r="P41" s="129" t="inlineStr">
        <is>
          <t>Ciprofloxacin</t>
        </is>
      </c>
    </row>
    <row r="42" spans="1:16" x14ac:dyDescent="0.35">
      <c r="A42" s="591"/>
      <c r="B42" s="129" t="inlineStr">
        <is>
          <t>Doripenem</t>
        </is>
      </c>
      <c r="C42" s="276">
        <f>'[1]A.3 ATC_care'!C41</f>
        <v>0</v>
      </c>
      <c r="D42" s="277">
        <f>'[1]A.3 ATC_care'!D41</f>
        <v>0</v>
      </c>
      <c r="E42" s="278">
        <f t="shared" si="1"/>
        <v>0</v>
      </c>
      <c r="F42" s="292">
        <f>'[1]A.3 ATC_care'!C122</f>
        <v>0</v>
      </c>
      <c r="G42" s="292">
        <f>'[1]A.3 ATC_care'!D122</f>
        <v>0</v>
      </c>
      <c r="H42" s="281">
        <f t="shared" si="2"/>
        <v>0</v>
      </c>
      <c r="J42" s="71" t="inlineStr">
        <is>
          <t>J01DH04</t>
        </is>
      </c>
      <c r="K42" s="67"/>
      <c r="L42" s="68"/>
      <c r="O42" s="100" t="inlineStr">
        <is>
          <t>J01MA12</t>
        </is>
      </c>
      <c r="P42" s="129" t="inlineStr">
        <is>
          <t>Levofloxacin</t>
        </is>
      </c>
    </row>
    <row r="43" spans="1:16" x14ac:dyDescent="0.35">
      <c r="A43" s="591"/>
      <c r="B43" s="129" t="inlineStr">
        <is>
          <t>Imipenem/cilastatin</t>
        </is>
      </c>
      <c r="C43" s="276">
        <f>'[1]A.3 ATC_care'!C42</f>
        <v>0</v>
      </c>
      <c r="D43" s="277">
        <f>'[1]A.3 ATC_care'!D42</f>
        <v>3.2183522213813376E-4</v>
      </c>
      <c r="E43" s="278">
        <f t="shared" si="1"/>
        <v>3.2183522213813376E-4</v>
      </c>
      <c r="F43" s="292">
        <f>'[1]A.3 ATC_care'!C123</f>
        <v>0</v>
      </c>
      <c r="G43" s="292">
        <f>'[1]A.3 ATC_care'!D123</f>
        <v>2.1347074477162664E-4</v>
      </c>
      <c r="H43" s="281">
        <f t="shared" si="2"/>
        <v>2.1347074477162664E-4</v>
      </c>
      <c r="J43" s="71" t="inlineStr">
        <is>
          <t>J01DH51</t>
        </is>
      </c>
      <c r="K43" s="67"/>
      <c r="L43" s="68"/>
    </row>
    <row r="44" spans="1:16" x14ac:dyDescent="0.35">
      <c r="A44" s="591"/>
      <c r="B44" s="129" t="inlineStr">
        <is>
          <t xml:space="preserve">Ceftobiprole medocaril </t>
        </is>
      </c>
      <c r="C44" s="276">
        <f>'[1]A.3 ATC_care'!C43</f>
        <v>0</v>
      </c>
      <c r="D44" s="277">
        <f>'[1]A.3 ATC_care'!D43</f>
        <v>1.1268484854554117E-5</v>
      </c>
      <c r="E44" s="278">
        <f t="shared" si="1"/>
        <v>1.1268484854554117E-5</v>
      </c>
      <c r="F44" s="292">
        <f>'[1]A.3 ATC_care'!C124</f>
        <v>0</v>
      </c>
      <c r="G44" s="292">
        <f>'[1]A.3 ATC_care'!D124</f>
        <v>1.0392994823860136E-5</v>
      </c>
      <c r="H44" s="281">
        <f t="shared" si="2"/>
        <v>1.0392994823860136E-5</v>
      </c>
      <c r="J44" s="70" t="inlineStr">
        <is>
          <t>J01DI01</t>
        </is>
      </c>
      <c r="K44" s="67" t="inlineStr">
        <is>
          <t>5th cephalo</t>
        </is>
      </c>
      <c r="L44" s="68" t="inlineStr">
        <is>
          <t>Ceftobiprole included</t>
        </is>
      </c>
    </row>
    <row r="45" spans="1:16" x14ac:dyDescent="0.35">
      <c r="A45" s="591"/>
      <c r="B45" s="129" t="inlineStr">
        <is>
          <t xml:space="preserve">Ceftaroline fosamil </t>
        </is>
      </c>
      <c r="C45" s="276">
        <f>'[1]A.3 ATC_care'!C44</f>
        <v>0</v>
      </c>
      <c r="D45" s="277">
        <f>'[1]A.3 ATC_care'!D44</f>
        <v>3.2224623524257368E-5</v>
      </c>
      <c r="E45" s="278">
        <f t="shared" si="1"/>
        <v>3.2224623524257368E-5</v>
      </c>
      <c r="F45" s="292">
        <f>'[1]A.3 ATC_care'!C125</f>
        <v>0</v>
      </c>
      <c r="G45" s="292">
        <f>'[1]A.3 ATC_care'!D125</f>
        <v>3.0404351917923123E-5</v>
      </c>
      <c r="H45" s="281">
        <f t="shared" si="2"/>
        <v>3.0404351917923123E-5</v>
      </c>
      <c r="J45" s="70" t="inlineStr">
        <is>
          <t>J01DI02</t>
        </is>
      </c>
      <c r="K45" s="67"/>
      <c r="L45" s="68"/>
    </row>
    <row r="46" spans="1:16" x14ac:dyDescent="0.35">
      <c r="A46" s="592"/>
      <c r="B46" s="133" t="inlineStr">
        <is>
          <t>Ceftolozane/tazobactam</t>
        </is>
      </c>
      <c r="C46" s="282">
        <f>'[1]A.3 ATC_care'!C45</f>
        <v>0</v>
      </c>
      <c r="D46" s="283">
        <f>'[1]A.3 ATC_care'!D45</f>
        <v>3.8891674557639533E-4</v>
      </c>
      <c r="E46" s="284">
        <f t="shared" si="1"/>
        <v>3.8891674557639533E-4</v>
      </c>
      <c r="F46" s="292">
        <f>'[1]A.3 ATC_care'!C126</f>
        <v>0</v>
      </c>
      <c r="G46" s="292">
        <f>'[1]A.3 ATC_care'!D126</f>
        <v>4.3343952716234924E-4</v>
      </c>
      <c r="H46" s="287">
        <f t="shared" si="2"/>
        <v>4.3343952716234924E-4</v>
      </c>
      <c r="J46" s="70" t="inlineStr">
        <is>
          <t>J01DI54</t>
        </is>
      </c>
      <c r="K46" s="67"/>
      <c r="L46" s="68"/>
    </row>
    <row r="47" spans="1:16" x14ac:dyDescent="0.35">
      <c r="A47" s="591" t="inlineStr">
        <is>
          <t>Sulfonamides and trimethoprim</t>
        </is>
      </c>
      <c r="B47" s="129" t="inlineStr">
        <is>
          <t>Trimethoprim</t>
        </is>
      </c>
      <c r="C47" s="276">
        <f>'[1]A.3 ATC_care'!C46</f>
        <v>0.5076193786103651</v>
      </c>
      <c r="D47" s="276">
        <f>'[1]A.3 ATC_care'!D46</f>
        <v>7.3096478540001897E-2</v>
      </c>
      <c r="E47" s="278">
        <f t="shared" si="1"/>
        <v>0.580715857150367</v>
      </c>
      <c r="F47" s="292">
        <f>'[1]A.3 ATC_care'!C127</f>
        <v>0.48609093777816437</v>
      </c>
      <c r="G47" s="360">
        <f>'[1]A.3 ATC_care'!D125</f>
        <v>3.0404351917923123E-5</v>
      </c>
      <c r="H47" s="281">
        <f t="shared" si="2"/>
        <v>0.48612134213008229</v>
      </c>
      <c r="J47" s="67" t="inlineStr">
        <is>
          <t>J01EA01</t>
        </is>
      </c>
      <c r="K47" s="67"/>
      <c r="L47" s="68"/>
    </row>
    <row r="48" spans="1:16" x14ac:dyDescent="0.35">
      <c r="A48" s="591"/>
      <c r="B48" s="102" t="inlineStr">
        <is>
          <t>Sulfapyridine</t>
        </is>
      </c>
      <c r="C48" s="351">
        <f>'[1]A.3 ATC_care'!C47</f>
        <v>3.1422047868545633E-5</v>
      </c>
      <c r="D48" s="352">
        <f>'[1]A.3 ATC_care'!D47</f>
        <v>0</v>
      </c>
      <c r="E48" s="278">
        <f t="shared" si="1"/>
        <v>3.1422047868545633E-5</v>
      </c>
      <c r="F48" s="292">
        <f>'[1]A.3 ATC_care'!C128</f>
        <v>1.4282298934631399E-5</v>
      </c>
      <c r="G48" s="360">
        <f>'[1]A.3 ATC_care'!D126</f>
        <v>4.3343952716234924E-4</v>
      </c>
      <c r="H48" s="281">
        <f t="shared" si="2"/>
        <v>4.4772182609698064E-4</v>
      </c>
      <c r="J48" s="67" t="inlineStr">
        <is>
          <t>J01EB04</t>
        </is>
      </c>
      <c r="K48" s="67"/>
      <c r="L48" s="68"/>
    </row>
    <row r="49" spans="1:12" x14ac:dyDescent="0.35">
      <c r="A49" s="591"/>
      <c r="B49" s="102" t="inlineStr">
        <is>
          <t>Sulfadiazine</t>
        </is>
      </c>
      <c r="C49" s="276">
        <f>'[1]A.3 ATC_care'!C48</f>
        <v>1.5826141710704178E-3</v>
      </c>
      <c r="D49" s="279">
        <f>'[1]A.3 ATC_care'!D48</f>
        <v>0</v>
      </c>
      <c r="E49" s="278">
        <f t="shared" si="1"/>
        <v>1.5826141710704178E-3</v>
      </c>
      <c r="F49" s="292">
        <f>'[1]A.3 ATC_care'!C129</f>
        <v>1.139114206345937E-3</v>
      </c>
      <c r="G49" s="360">
        <f>'[1]A.3 ATC_care'!D127</f>
        <v>5.3166818042605257E-2</v>
      </c>
      <c r="H49" s="281">
        <f t="shared" si="2"/>
        <v>5.4305932248951194E-2</v>
      </c>
      <c r="J49" s="67" t="inlineStr">
        <is>
          <t>J01EC02</t>
        </is>
      </c>
      <c r="K49" s="67"/>
      <c r="L49" s="68"/>
    </row>
    <row r="50" spans="1:12" x14ac:dyDescent="0.35">
      <c r="A50" s="591"/>
      <c r="B50" s="102" t="inlineStr">
        <is>
          <t>Sulfamethoxypyridazine</t>
        </is>
      </c>
      <c r="C50" s="342">
        <v>8.2168980952701531E-6</v>
      </c>
      <c r="D50" s="349">
        <v>0</v>
      </c>
      <c r="E50" s="278">
        <f t="shared" si="1"/>
        <v>8.2168980952701531E-6</v>
      </c>
      <c r="F50" s="280">
        <v>0</v>
      </c>
      <c r="G50" s="280">
        <v>0</v>
      </c>
      <c r="H50" s="281">
        <f t="shared" si="2"/>
        <v>0</v>
      </c>
      <c r="J50" s="67" t="inlineStr">
        <is>
          <t>J01ED05</t>
        </is>
      </c>
      <c r="K50" s="74" t="inlineStr">
        <is>
          <t>not in a group 2019 but in 2018</t>
        </is>
      </c>
      <c r="L50" s="68"/>
    </row>
    <row r="51" spans="1:12" ht="15" thickBot="1" x14ac:dyDescent="0.4">
      <c r="A51" s="592"/>
      <c r="B51" s="241" t="inlineStr">
        <is>
          <t>Co-trimoxazole</t>
        </is>
      </c>
      <c r="C51" s="350">
        <f>'[1]A.3 ATC_care'!C49</f>
        <v>7.218663517963364E-2</v>
      </c>
      <c r="D51" s="350">
        <f>'[1]A.3 ATC_care'!D49</f>
        <v>0.12238421845556502</v>
      </c>
      <c r="E51" s="284">
        <f t="shared" si="1"/>
        <v>0.19457085363519866</v>
      </c>
      <c r="F51" s="292">
        <f>'[1]A.3 ATC_care'!C130</f>
        <v>8.0088669017440495E-2</v>
      </c>
      <c r="G51" s="304">
        <f>'[1]A.3 ATC_care'!D130</f>
        <v>0.12805523660866769</v>
      </c>
      <c r="H51" s="287">
        <f t="shared" si="2"/>
        <v>0.20814390562610818</v>
      </c>
      <c r="J51" s="67" t="inlineStr">
        <is>
          <t>J01EE01</t>
        </is>
      </c>
      <c r="K51" s="67"/>
      <c r="L51" s="68"/>
    </row>
    <row r="52" spans="1:12" x14ac:dyDescent="0.35">
      <c r="A52" s="591" t="inlineStr">
        <is>
          <t>Macrolides, lincosamides and streptogramins</t>
        </is>
      </c>
      <c r="B52" s="129" t="inlineStr">
        <is>
          <t>Erythromycin</t>
        </is>
      </c>
      <c r="C52" s="276">
        <f>'[1]A.3 ATC_care'!C50</f>
        <v>0.41352662974143328</v>
      </c>
      <c r="D52" s="277">
        <f>'[1]A.3 ATC_care'!D50</f>
        <v>2.9890467518585595E-2</v>
      </c>
      <c r="E52" s="278">
        <f t="shared" si="1"/>
        <v>0.44341709726001888</v>
      </c>
      <c r="F52" s="292">
        <f>'[1]A.3 ATC_care'!C131</f>
        <v>0.35405704424348805</v>
      </c>
      <c r="G52" s="529">
        <f>'[1]A.3 ATC_care'!D131</f>
        <v>2.3417042146141931E-2</v>
      </c>
      <c r="H52" s="281">
        <f t="shared" si="2"/>
        <v>0.37747408638962998</v>
      </c>
      <c r="J52" s="67" t="inlineStr">
        <is>
          <t>J01FA01</t>
        </is>
      </c>
      <c r="K52" s="67"/>
      <c r="L52" s="68"/>
    </row>
    <row r="53" spans="1:12" s="100" customFormat="1" x14ac:dyDescent="0.35">
      <c r="A53" s="591"/>
      <c r="B53" s="129" t="inlineStr">
        <is>
          <t>Spiramycin</t>
        </is>
      </c>
      <c r="C53" s="276">
        <f>'[1]A.3 ATC_care'!C51</f>
        <v>0</v>
      </c>
      <c r="D53" s="277">
        <f>'[1]A.3 ATC_care'!D51</f>
        <v>3.3773675502501987E-5</v>
      </c>
      <c r="E53" s="278">
        <f t="shared" si="1"/>
        <v>3.3773675502501987E-5</v>
      </c>
      <c r="F53" s="292">
        <f>'[1]A.3 ATC_care'!C132</f>
        <v>0</v>
      </c>
      <c r="G53" s="529">
        <f>'[1]A.3 ATC_care'!D132</f>
        <v>2.0818267792321876E-5</v>
      </c>
      <c r="H53" s="281">
        <f t="shared" si="2"/>
        <v>2.0818267792321876E-5</v>
      </c>
      <c r="J53" s="67" t="inlineStr">
        <is>
          <t>J01FA02</t>
        </is>
      </c>
      <c r="K53" s="67"/>
      <c r="L53" s="68"/>
    </row>
    <row r="54" spans="1:12" x14ac:dyDescent="0.35">
      <c r="A54" s="591"/>
      <c r="B54" s="129" t="inlineStr">
        <is>
          <t>Clarithromycin</t>
        </is>
      </c>
      <c r="C54" s="276">
        <f>'[1]A.3 ATC_care'!C52</f>
        <v>1.3481132010494576</v>
      </c>
      <c r="D54" s="277">
        <f>'[1]A.3 ATC_care'!D52</f>
        <v>0.2940380742369319</v>
      </c>
      <c r="E54" s="278">
        <f t="shared" si="1"/>
        <v>1.6421512752863896</v>
      </c>
      <c r="F54" s="292">
        <f>'[1]A.3 ATC_care'!C133</f>
        <v>1.0882108701897941</v>
      </c>
      <c r="G54" s="529">
        <f>'[1]A.3 ATC_care'!D133</f>
        <v>0.23187457680139256</v>
      </c>
      <c r="H54" s="281">
        <f t="shared" si="2"/>
        <v>1.3200854469911867</v>
      </c>
      <c r="J54" s="67" t="inlineStr">
        <is>
          <t>J01FA09</t>
        </is>
      </c>
      <c r="K54" s="67"/>
      <c r="L54" s="68"/>
    </row>
    <row r="55" spans="1:12" x14ac:dyDescent="0.35">
      <c r="A55" s="591"/>
      <c r="B55" s="129" t="inlineStr">
        <is>
          <t>Azithromycin</t>
        </is>
      </c>
      <c r="C55" s="276">
        <f>'[1]A.3 ATC_care'!C53</f>
        <v>0.46698748872791818</v>
      </c>
      <c r="D55" s="277">
        <f>'[1]A.3 ATC_care'!D53</f>
        <v>7.6210360982536418E-2</v>
      </c>
      <c r="E55" s="278">
        <f t="shared" si="1"/>
        <v>0.54319784971045459</v>
      </c>
      <c r="F55" s="292">
        <f>'[1]A.3 ATC_care'!C134</f>
        <v>0.50595435332746064</v>
      </c>
      <c r="G55" s="529">
        <f>'[1]A.3 ATC_care'!D134</f>
        <v>5.48032391039186E-2</v>
      </c>
      <c r="H55" s="281">
        <f t="shared" si="2"/>
        <v>0.56075759243137924</v>
      </c>
      <c r="J55" s="67" t="inlineStr">
        <is>
          <t>J01FA10</t>
        </is>
      </c>
      <c r="K55" s="67"/>
      <c r="L55" s="68"/>
    </row>
    <row r="56" spans="1:12" x14ac:dyDescent="0.35">
      <c r="A56" s="591"/>
      <c r="B56" s="129" t="inlineStr">
        <is>
          <t>Telithromycin</t>
        </is>
      </c>
      <c r="C56" s="276">
        <f>'[1]A.3 ATC_care'!C54</f>
        <v>0</v>
      </c>
      <c r="D56" s="277">
        <f>'[1]A.3 ATC_care'!D54</f>
        <v>0</v>
      </c>
      <c r="E56" s="278">
        <f t="shared" si="1"/>
        <v>0</v>
      </c>
      <c r="F56" s="292">
        <f>'[1]A.3 ATC_care'!C135</f>
        <v>0</v>
      </c>
      <c r="G56" s="529">
        <f>'[1]A.3 ATC_care'!D135</f>
        <v>0</v>
      </c>
      <c r="H56" s="281">
        <f t="shared" si="2"/>
        <v>0</v>
      </c>
      <c r="J56" s="67" t="inlineStr">
        <is>
          <t>J01FA15</t>
        </is>
      </c>
      <c r="K56" s="67"/>
      <c r="L56" s="68"/>
    </row>
    <row r="57" spans="1:12" x14ac:dyDescent="0.35">
      <c r="A57" s="591"/>
      <c r="B57" s="129" t="inlineStr">
        <is>
          <t>Clindamycin</t>
        </is>
      </c>
      <c r="C57" s="276">
        <f>'[1]A.3 ATC_care'!C55</f>
        <v>3.769093775106036E-2</v>
      </c>
      <c r="D57" s="277">
        <f>'[1]A.3 ATC_care'!D55</f>
        <v>6.358880820492363E-2</v>
      </c>
      <c r="E57" s="278">
        <f t="shared" si="1"/>
        <v>0.10127974595598399</v>
      </c>
      <c r="F57" s="292">
        <f>'[1]A.3 ATC_care'!C136</f>
        <v>3.8243609193456596E-2</v>
      </c>
      <c r="G57" s="529">
        <f>'[1]A.3 ATC_care'!D136</f>
        <v>5.1009856299242706E-2</v>
      </c>
      <c r="H57" s="281">
        <f t="shared" si="2"/>
        <v>8.9253465492699302E-2</v>
      </c>
      <c r="J57" s="67" t="inlineStr">
        <is>
          <t>J01FF01</t>
        </is>
      </c>
      <c r="K57" s="67"/>
      <c r="L57" s="68"/>
    </row>
    <row r="58" spans="1:12" x14ac:dyDescent="0.35">
      <c r="A58" s="591"/>
      <c r="B58" s="129" t="inlineStr">
        <is>
          <t>Pristinamycin</t>
        </is>
      </c>
      <c r="C58" s="276">
        <f>'[1]A.3 ATC_care'!C56</f>
        <v>7.6366276857697812E-6</v>
      </c>
      <c r="D58" s="277">
        <f>'[1]A.3 ATC_care'!D56</f>
        <v>0</v>
      </c>
      <c r="E58" s="278">
        <f t="shared" si="1"/>
        <v>7.6366276857697812E-6</v>
      </c>
      <c r="F58" s="292">
        <f>'[1]A.3 ATC_care'!C137</f>
        <v>2.0588296623991198E-5</v>
      </c>
      <c r="G58" s="529">
        <f>'[1]A.3 ATC_care'!D137</f>
        <v>0</v>
      </c>
      <c r="H58" s="281">
        <f t="shared" si="2"/>
        <v>2.0588296623991198E-5</v>
      </c>
      <c r="J58" s="67" t="inlineStr">
        <is>
          <t>J01FG01</t>
        </is>
      </c>
      <c r="K58" s="67"/>
      <c r="L58" s="68"/>
    </row>
    <row r="59" spans="1:12" x14ac:dyDescent="0.35">
      <c r="A59" s="591"/>
      <c r="B59" s="133" t="inlineStr">
        <is>
          <t>Quinupristin/dalfopristin</t>
        </is>
      </c>
      <c r="C59" s="282">
        <f>'[1]A.3 ATC_care'!C57</f>
        <v>0</v>
      </c>
      <c r="D59" s="283">
        <f>'[1]A.3 ATC_care'!D57</f>
        <v>0</v>
      </c>
      <c r="E59" s="284">
        <f t="shared" si="1"/>
        <v>0</v>
      </c>
      <c r="F59" s="292">
        <f>'[1]A.3 ATC_care'!C138</f>
        <v>0</v>
      </c>
      <c r="G59" s="529">
        <f>'[1]A.3 ATC_care'!D138</f>
        <v>0</v>
      </c>
      <c r="H59" s="287">
        <f t="shared" si="2"/>
        <v>0</v>
      </c>
      <c r="J59" s="67" t="inlineStr">
        <is>
          <t>J01FG02</t>
        </is>
      </c>
      <c r="K59" s="67"/>
      <c r="L59" s="68"/>
    </row>
    <row r="60" spans="1:12" x14ac:dyDescent="0.35">
      <c r="A60" s="600" t="inlineStr">
        <is>
          <t>Other aminoglycosides</t>
        </is>
      </c>
      <c r="B60" s="129" t="inlineStr">
        <is>
          <t>Tobramycin</t>
        </is>
      </c>
      <c r="C60" s="276">
        <f>'[1]A.3 ATC_care'!C58</f>
        <v>2.7213958338165867E-3</v>
      </c>
      <c r="D60" s="276">
        <f>'[1]A.3 ATC_care'!D58</f>
        <v>2.5900792547612461E-2</v>
      </c>
      <c r="E60" s="278">
        <f t="shared" si="1"/>
        <v>2.8622188381429048E-2</v>
      </c>
      <c r="F60" s="292">
        <f>'[1]A.3 ATC_care'!C139</f>
        <v>2.1773646678191483E-3</v>
      </c>
      <c r="G60" s="529">
        <f>'[1]A.3 ATC_care'!D139</f>
        <v>2.2836178015312569E-2</v>
      </c>
      <c r="H60" s="281">
        <f t="shared" si="2"/>
        <v>2.5013542683131718E-2</v>
      </c>
      <c r="J60" s="67" t="inlineStr">
        <is>
          <t>J01GB01</t>
        </is>
      </c>
      <c r="K60" s="67"/>
      <c r="L60" s="68"/>
    </row>
    <row r="61" spans="1:12" x14ac:dyDescent="0.35">
      <c r="A61" s="596"/>
      <c r="B61" s="129" t="inlineStr">
        <is>
          <t>Gentamicin</t>
        </is>
      </c>
      <c r="C61" s="276">
        <f>'[1]A.3 ATC_care'!C59</f>
        <v>1.7450505113068004E-3</v>
      </c>
      <c r="D61" s="276">
        <f>'[1]A.3 ATC_care'!D59</f>
        <v>8.9225040571001446E-2</v>
      </c>
      <c r="E61" s="278">
        <f t="shared" si="1"/>
        <v>9.0970091082308246E-2</v>
      </c>
      <c r="F61" s="292">
        <f>'[1]A.3 ATC_care'!C140</f>
        <v>1.7157721411846794E-3</v>
      </c>
      <c r="G61" s="529">
        <f>'[1]A.3 ATC_care'!D140</f>
        <v>7.1648485450924726E-2</v>
      </c>
      <c r="H61" s="281">
        <f t="shared" si="2"/>
        <v>7.3364257592109405E-2</v>
      </c>
      <c r="J61" s="67" t="inlineStr">
        <is>
          <t>J01GB03</t>
        </is>
      </c>
      <c r="K61" s="67"/>
      <c r="L61" s="68"/>
    </row>
    <row r="62" spans="1:12" x14ac:dyDescent="0.35">
      <c r="A62" s="596"/>
      <c r="B62" s="129" t="inlineStr">
        <is>
          <t>Neomycin</t>
        </is>
      </c>
      <c r="C62" s="276">
        <f>'[1]A.3 ATC_care'!C60</f>
        <v>4.4771554642863975E-4</v>
      </c>
      <c r="D62" s="276">
        <f>'[1]A.3 ATC_care'!D60</f>
        <v>1.0623424912097335E-3</v>
      </c>
      <c r="E62" s="278">
        <f t="shared" si="1"/>
        <v>1.5100580376383732E-3</v>
      </c>
      <c r="F62" s="292">
        <f>'[1]A.3 ATC_care'!C141</f>
        <v>4.2566091571671905E-4</v>
      </c>
      <c r="G62" s="529">
        <f>'[1]A.3 ATC_care'!D141</f>
        <v>1.1800083981530207E-3</v>
      </c>
      <c r="H62" s="281">
        <f t="shared" si="2"/>
        <v>1.6056693138697398E-3</v>
      </c>
      <c r="J62" s="67" t="inlineStr">
        <is>
          <t>J01GB05</t>
        </is>
      </c>
      <c r="K62" s="67"/>
      <c r="L62" s="68"/>
    </row>
    <row r="63" spans="1:12" x14ac:dyDescent="0.35">
      <c r="A63" s="597"/>
      <c r="B63" s="133" t="inlineStr">
        <is>
          <t>Amikacin</t>
        </is>
      </c>
      <c r="C63" s="282">
        <f>'[1]A.3 ATC_care'!C61</f>
        <v>5.8660974886493022E-6</v>
      </c>
      <c r="D63" s="282">
        <f>'[1]A.3 ATC_care'!D61</f>
        <v>6.0082928262198687E-3</v>
      </c>
      <c r="E63" s="284">
        <f t="shared" si="1"/>
        <v>6.014158923708518E-3</v>
      </c>
      <c r="F63" s="292">
        <f>'[1]A.3 ATC_care'!C142</f>
        <v>1.602522315735655E-6</v>
      </c>
      <c r="G63" s="529">
        <f>'[1]A.3 ATC_care'!D142</f>
        <v>5.4922244697246936E-3</v>
      </c>
      <c r="H63" s="287">
        <f t="shared" si="2"/>
        <v>5.4938269920404292E-3</v>
      </c>
      <c r="J63" s="67" t="inlineStr">
        <is>
          <t>J01GB06</t>
        </is>
      </c>
      <c r="K63" s="67"/>
      <c r="L63" s="68"/>
    </row>
    <row r="64" spans="1:12" x14ac:dyDescent="0.35">
      <c r="A64" s="596" t="inlineStr">
        <is>
          <t>Quinolones</t>
        </is>
      </c>
      <c r="B64" s="129" t="inlineStr">
        <is>
          <t xml:space="preserve">Ofloxacin </t>
        </is>
      </c>
      <c r="C64" s="276">
        <f>'[1]A.3 ATC_care'!C62</f>
        <v>3.2167373507846264E-2</v>
      </c>
      <c r="D64" s="276">
        <f>'[1]A.3 ATC_care'!D62</f>
        <v>6.2456866123170585E-3</v>
      </c>
      <c r="E64" s="278">
        <f t="shared" si="1"/>
        <v>3.8413060120163323E-2</v>
      </c>
      <c r="F64" s="292">
        <f>'[1]A.3 ATC_care'!C143</f>
        <v>3.7275250317684083E-2</v>
      </c>
      <c r="G64" s="529">
        <f>'[1]A.3 ATC_care'!D143</f>
        <v>4.2308188091642052E-3</v>
      </c>
      <c r="H64" s="281">
        <f t="shared" si="2"/>
        <v>4.1506069126848288E-2</v>
      </c>
      <c r="J64" s="67" t="inlineStr">
        <is>
          <t>J01MA01</t>
        </is>
      </c>
      <c r="K64" s="67"/>
      <c r="L64" s="68"/>
    </row>
    <row r="65" spans="1:12" x14ac:dyDescent="0.35">
      <c r="A65" s="596"/>
      <c r="B65" s="129" t="inlineStr">
        <is>
          <t>Ciprofloxacin</t>
        </is>
      </c>
      <c r="C65" s="276">
        <f>'[1]A.3 ATC_care'!C63</f>
        <v>0.21933109917430604</v>
      </c>
      <c r="D65" s="276">
        <f>'[1]A.3 ATC_care'!D63</f>
        <v>0.1594792059915896</v>
      </c>
      <c r="E65" s="278">
        <f t="shared" si="1"/>
        <v>0.37881030516589564</v>
      </c>
      <c r="F65" s="292">
        <f>'[1]A.3 ATC_care'!C144</f>
        <v>0.20507577705375324</v>
      </c>
      <c r="G65" s="529">
        <f>'[1]A.3 ATC_care'!D144</f>
        <v>0.13110161115645502</v>
      </c>
      <c r="H65" s="281">
        <f t="shared" si="2"/>
        <v>0.33617738821020826</v>
      </c>
      <c r="J65" s="67" t="inlineStr">
        <is>
          <t>J01MA02</t>
        </is>
      </c>
      <c r="K65" s="67"/>
      <c r="L65" s="68"/>
    </row>
    <row r="66" spans="1:12" x14ac:dyDescent="0.35">
      <c r="A66" s="596"/>
      <c r="B66" s="129" t="inlineStr">
        <is>
          <t xml:space="preserve">Norfloxacin  </t>
        </is>
      </c>
      <c r="C66" s="276">
        <f>'[1]A.3 ATC_care'!C64</f>
        <v>7.5879868290940067E-6</v>
      </c>
      <c r="D66" s="276">
        <f>'[1]A.3 ATC_care'!D64</f>
        <v>2.0429195615179196E-6</v>
      </c>
      <c r="E66" s="278">
        <f t="shared" si="1"/>
        <v>9.6309063906119263E-6</v>
      </c>
      <c r="F66" s="292">
        <f>'[1]A.3 ATC_care'!C145</f>
        <v>3.3163981527195574E-5</v>
      </c>
      <c r="G66" s="529">
        <f>'[1]A.3 ATC_care'!D145</f>
        <v>6.7780399604089325E-7</v>
      </c>
      <c r="H66" s="281">
        <f t="shared" si="2"/>
        <v>3.3841785523236467E-5</v>
      </c>
      <c r="J66" s="67" t="inlineStr">
        <is>
          <t>J01MA06</t>
        </is>
      </c>
      <c r="K66" s="67"/>
      <c r="L66" s="68"/>
    </row>
    <row r="67" spans="1:12" x14ac:dyDescent="0.35">
      <c r="A67" s="596"/>
      <c r="B67" s="129" t="inlineStr">
        <is>
          <t>Levofloxacin</t>
        </is>
      </c>
      <c r="C67" s="276">
        <f>'[1]A.3 ATC_care'!C65</f>
        <v>1.5258614751189725E-2</v>
      </c>
      <c r="D67" s="276">
        <f>'[1]A.3 ATC_care'!D65</f>
        <v>6.1310961293742139E-2</v>
      </c>
      <c r="E67" s="278">
        <f t="shared" si="1"/>
        <v>7.6569576044931864E-2</v>
      </c>
      <c r="F67" s="292">
        <f>'[1]A.3 ATC_care'!C146</f>
        <v>1.4672520381575183E-2</v>
      </c>
      <c r="G67" s="529">
        <f>'[1]A.3 ATC_care'!D146</f>
        <v>5.1465829474468094E-2</v>
      </c>
      <c r="H67" s="281">
        <f t="shared" si="2"/>
        <v>6.6138349856043277E-2</v>
      </c>
      <c r="J67" s="67" t="inlineStr">
        <is>
          <t>J01MA12</t>
        </is>
      </c>
      <c r="K67" s="67"/>
      <c r="L67" s="68"/>
    </row>
    <row r="68" spans="1:12" x14ac:dyDescent="0.35">
      <c r="A68" s="596"/>
      <c r="B68" s="129" t="inlineStr">
        <is>
          <t xml:space="preserve">Moxifloxacin </t>
        </is>
      </c>
      <c r="C68" s="276">
        <f>'[1]A.3 ATC_care'!C66</f>
        <v>4.2851210288290531E-3</v>
      </c>
      <c r="D68" s="276">
        <f>'[1]A.3 ATC_care'!D66</f>
        <v>1.0594534770525951E-2</v>
      </c>
      <c r="E68" s="278">
        <f t="shared" si="1"/>
        <v>1.4879655799355004E-2</v>
      </c>
      <c r="F68" s="292">
        <f>'[1]A.3 ATC_care'!C147</f>
        <v>3.8358865553966837E-3</v>
      </c>
      <c r="G68" s="529">
        <f>'[1]A.3 ATC_care'!D147</f>
        <v>1.1348763203464785E-2</v>
      </c>
      <c r="H68" s="281">
        <f t="shared" si="2"/>
        <v>1.5184649758861468E-2</v>
      </c>
      <c r="J68" s="67" t="inlineStr">
        <is>
          <t>J01MA14</t>
        </is>
      </c>
      <c r="K68" s="67"/>
      <c r="L68" s="68"/>
    </row>
    <row r="69" spans="1:12" x14ac:dyDescent="0.35">
      <c r="A69" s="597"/>
      <c r="B69" s="133" t="inlineStr">
        <is>
          <t>Nalidixic acid</t>
        </is>
      </c>
      <c r="C69" s="276"/>
      <c r="D69" s="276"/>
      <c r="E69" s="284">
        <f t="shared" si="1"/>
        <v>0</v>
      </c>
      <c r="F69" s="285">
        <v>0</v>
      </c>
      <c r="G69" s="286">
        <v>0</v>
      </c>
      <c r="H69" s="287">
        <f t="shared" si="2"/>
        <v>0</v>
      </c>
      <c r="J69" s="67" t="inlineStr">
        <is>
          <t>J01MB02</t>
        </is>
      </c>
      <c r="K69" s="67"/>
      <c r="L69" s="68"/>
    </row>
    <row r="70" spans="1:12" x14ac:dyDescent="0.35">
      <c r="A70" s="596" t="inlineStr">
        <is>
          <t>Other antibacterials</t>
        </is>
      </c>
      <c r="B70" s="129" t="inlineStr">
        <is>
          <t>Vancomycin</t>
        </is>
      </c>
      <c r="C70" s="276">
        <f>'[1]A.3 ATC_care'!C67</f>
        <v>1.9517177776151584E-5</v>
      </c>
      <c r="D70" s="276">
        <f>'[1]A.3 ATC_care'!D67</f>
        <v>2.1835270278944302E-2</v>
      </c>
      <c r="E70" s="278">
        <f t="shared" si="1"/>
        <v>2.1854787456720454E-2</v>
      </c>
      <c r="F70" s="279">
        <f>'[1]A.3 ATC_care'!C148</f>
        <v>1.0360718675883618E-5</v>
      </c>
      <c r="G70" s="279">
        <f>'[1]A.3 ATC_care'!D148</f>
        <v>1.994772012094484E-2</v>
      </c>
      <c r="H70" s="281">
        <f t="shared" si="2"/>
        <v>1.9958080839620723E-2</v>
      </c>
      <c r="J70" s="72" t="inlineStr">
        <is>
          <t>J01XA01</t>
        </is>
      </c>
      <c r="K70" t="inlineStr">
        <is>
          <t>Glycopeptide</t>
        </is>
      </c>
      <c r="L70" s="68"/>
    </row>
    <row r="71" spans="1:12" x14ac:dyDescent="0.35">
      <c r="A71" s="596"/>
      <c r="B71" s="129" t="inlineStr">
        <is>
          <t>Teicoplanin</t>
        </is>
      </c>
      <c r="C71" s="276">
        <f>'[1]A.3 ATC_care'!C68</f>
        <v>3.3061247970067598E-4</v>
      </c>
      <c r="D71" s="276">
        <f>'[1]A.3 ATC_care'!D68</f>
        <v>8.0967685968474257E-2</v>
      </c>
      <c r="E71" s="278">
        <f t="shared" si="1"/>
        <v>8.1298298448174933E-2</v>
      </c>
      <c r="F71" s="279">
        <f>'[1]A.3 ATC_care'!C149</f>
        <v>2.8414512854624263E-4</v>
      </c>
      <c r="G71" s="279">
        <f>'[1]A.3 ATC_care'!D149</f>
        <v>6.8186293195509506E-2</v>
      </c>
      <c r="H71" s="281">
        <f t="shared" si="2"/>
        <v>6.8470438324055749E-2</v>
      </c>
      <c r="J71" s="72" t="inlineStr">
        <is>
          <t>J01XA02</t>
        </is>
      </c>
      <c r="L71" s="68"/>
    </row>
    <row r="72" spans="1:12" x14ac:dyDescent="0.35">
      <c r="A72" s="596"/>
      <c r="B72" s="129" t="inlineStr">
        <is>
          <t>Colistin</t>
        </is>
      </c>
      <c r="C72" s="276">
        <f>'[1]A.3 ATC_care'!C69</f>
        <v>0</v>
      </c>
      <c r="D72" s="276">
        <f>'[1]A.3 ATC_care'!D69</f>
        <v>0</v>
      </c>
      <c r="E72" s="278">
        <f t="shared" ref="E72:E85" si="3">SUM(C72:D72)</f>
        <v>0</v>
      </c>
      <c r="F72" s="279">
        <f>'[1]A.3 ATC_care'!C151</f>
        <v>2.024663125523718E-2</v>
      </c>
      <c r="G72" s="279">
        <f>'[1]A.3 ATC_care'!D151</f>
        <v>2.0032200111633092E-2</v>
      </c>
      <c r="H72" s="281">
        <f t="shared" ref="H72:H85" si="4">SUM(F72:G72)</f>
        <v>4.0278831366870271E-2</v>
      </c>
      <c r="J72" s="67" t="inlineStr">
        <is>
          <t>J01XB01</t>
        </is>
      </c>
      <c r="L72" s="68"/>
    </row>
    <row r="73" spans="1:12" x14ac:dyDescent="0.35">
      <c r="A73" s="596"/>
      <c r="B73" s="129" t="inlineStr">
        <is>
          <t>Fusidic acid</t>
        </is>
      </c>
      <c r="C73" s="276">
        <f>'[1]A.3 ATC_care'!C70</f>
        <v>1.9548979711748959E-2</v>
      </c>
      <c r="D73" s="276">
        <f>'[1]A.3 ATC_care'!D70</f>
        <v>2.0085188738760529E-2</v>
      </c>
      <c r="E73" s="278">
        <f t="shared" si="3"/>
        <v>3.9634168450509488E-2</v>
      </c>
      <c r="F73" s="279">
        <f>'[1]A.3 ATC_care'!C152</f>
        <v>1.2866333892134207E-3</v>
      </c>
      <c r="G73" s="279">
        <f>'[1]A.3 ATC_care'!D152</f>
        <v>2.2889312030933695E-3</v>
      </c>
      <c r="H73" s="281">
        <f t="shared" si="4"/>
        <v>3.5755645923067902E-3</v>
      </c>
      <c r="J73" s="67" t="inlineStr">
        <is>
          <t>J01XC01</t>
        </is>
      </c>
      <c r="L73" s="68"/>
    </row>
    <row r="74" spans="1:12" x14ac:dyDescent="0.35">
      <c r="A74" s="596"/>
      <c r="B74" s="129" t="inlineStr">
        <is>
          <t>Metronidazole</t>
        </is>
      </c>
      <c r="C74" s="276">
        <f>'[1]A.3 ATC_care'!C71</f>
        <v>1.7539274892293122E-3</v>
      </c>
      <c r="D74" s="276">
        <f>'[1]A.3 ATC_care'!D71</f>
        <v>3.1657047896969104E-3</v>
      </c>
      <c r="E74" s="278">
        <f t="shared" si="3"/>
        <v>4.9196322789262226E-3</v>
      </c>
      <c r="F74" s="279">
        <f>'[1]A.3 ATC_care'!C153</f>
        <v>5.729057640735391E-6</v>
      </c>
      <c r="G74" s="279">
        <f>'[1]A.3 ATC_care'!D153</f>
        <v>4.9740930185554921E-2</v>
      </c>
      <c r="H74" s="281">
        <f t="shared" si="4"/>
        <v>4.9746659243195657E-2</v>
      </c>
      <c r="J74" s="67" t="inlineStr">
        <is>
          <t>J01XD01</t>
        </is>
      </c>
      <c r="L74" s="68"/>
    </row>
    <row r="75" spans="1:12" x14ac:dyDescent="0.35">
      <c r="A75" s="596"/>
      <c r="B75" s="129" t="inlineStr">
        <is>
          <t>Tinidazole</t>
        </is>
      </c>
      <c r="C75" s="301">
        <v>0</v>
      </c>
      <c r="D75" s="277">
        <v>0</v>
      </c>
      <c r="E75" s="278">
        <f t="shared" si="3"/>
        <v>0</v>
      </c>
      <c r="F75" s="279">
        <v>0</v>
      </c>
      <c r="G75" s="280">
        <v>0</v>
      </c>
      <c r="H75" s="295">
        <f t="shared" si="4"/>
        <v>0</v>
      </c>
      <c r="I75" s="73"/>
      <c r="J75" s="67" t="inlineStr">
        <is>
          <t>J01XD02</t>
        </is>
      </c>
      <c r="K75" t="inlineStr">
        <is>
          <t>not in a group</t>
        </is>
      </c>
      <c r="L75" s="68"/>
    </row>
    <row r="76" spans="1:12" x14ac:dyDescent="0.35">
      <c r="A76" s="596"/>
      <c r="B76" s="129" t="inlineStr">
        <is>
          <t>Nitrofurantoin</t>
        </is>
      </c>
      <c r="C76" s="276">
        <f>'[1]A.3 ATC_care'!C72</f>
        <v>4.5722484998123036E-6</v>
      </c>
      <c r="D76" s="276">
        <f>'[1]A.3 ATC_care'!D72</f>
        <v>5.5757552438124858E-2</v>
      </c>
      <c r="E76" s="278">
        <f t="shared" si="3"/>
        <v>5.576212468662467E-2</v>
      </c>
      <c r="F76" s="279">
        <f>'[1]A.3 ATC_care'!C154</f>
        <v>1.1584292027349941</v>
      </c>
      <c r="G76" s="279">
        <f>'[1]A.3 ATC_care'!D154</f>
        <v>8.3117379689608306E-2</v>
      </c>
      <c r="H76" s="281">
        <f t="shared" si="4"/>
        <v>1.2415465824246024</v>
      </c>
      <c r="J76" s="67" t="inlineStr">
        <is>
          <t>J01XE01</t>
        </is>
      </c>
      <c r="L76" s="68"/>
    </row>
    <row r="77" spans="1:12" x14ac:dyDescent="0.35">
      <c r="A77" s="596"/>
      <c r="B77" s="129" t="inlineStr">
        <is>
          <t>Fosfomycin</t>
        </is>
      </c>
      <c r="C77" s="276">
        <f>'[1]A.3 ATC_care'!C73</f>
        <v>0</v>
      </c>
      <c r="D77" s="276">
        <f>'[1]A.3 ATC_care'!D73</f>
        <v>0</v>
      </c>
      <c r="E77" s="278">
        <f t="shared" si="3"/>
        <v>0</v>
      </c>
      <c r="F77" s="279">
        <f>'[1]A.3 ATC_care'!C155</f>
        <v>6.2374107834273218E-6</v>
      </c>
      <c r="G77" s="279">
        <f>'[1]A.3 ATC_care'!D155</f>
        <v>1.1460240243659214E-3</v>
      </c>
      <c r="H77" s="281">
        <f t="shared" si="4"/>
        <v>1.1522614351493488E-3</v>
      </c>
      <c r="J77" s="67" t="inlineStr">
        <is>
          <t>J01XX01</t>
        </is>
      </c>
      <c r="L77" s="68"/>
    </row>
    <row r="78" spans="1:12" x14ac:dyDescent="0.35">
      <c r="A78" s="596"/>
      <c r="B78" s="129" t="inlineStr">
        <is>
          <t>Methenamine</t>
        </is>
      </c>
      <c r="C78" s="276">
        <f>'[1]A.3 ATC_care'!C74</f>
        <v>1.1513327204839303</v>
      </c>
      <c r="D78" s="276">
        <f>'[1]A.3 ATC_care'!D74</f>
        <v>0.1044923491806431</v>
      </c>
      <c r="E78" s="278">
        <f t="shared" si="3"/>
        <v>1.2558250696645734</v>
      </c>
      <c r="F78" s="279">
        <f>'[1]A.3 ATC_care'!C156</f>
        <v>0.1688310574655425</v>
      </c>
      <c r="G78" s="279">
        <f>'[1]A.3 ATC_care'!D156</f>
        <v>4.5381109558491062E-3</v>
      </c>
      <c r="H78" s="281">
        <f t="shared" si="4"/>
        <v>0.17336916842139161</v>
      </c>
      <c r="J78" s="67" t="inlineStr">
        <is>
          <t>J01XX05</t>
        </is>
      </c>
      <c r="L78" s="68"/>
    </row>
    <row r="79" spans="1:12" x14ac:dyDescent="0.35">
      <c r="A79" s="596"/>
      <c r="B79" s="129" t="inlineStr">
        <is>
          <t>Linezolid</t>
        </is>
      </c>
      <c r="C79" s="276">
        <f>'[1]A.3 ATC_care'!C75</f>
        <v>2.2820708096560338E-5</v>
      </c>
      <c r="D79" s="276">
        <f>'[1]A.3 ATC_care'!D75</f>
        <v>1.7397741163023284E-3</v>
      </c>
      <c r="E79" s="278">
        <f t="shared" si="3"/>
        <v>1.7625948243988887E-3</v>
      </c>
      <c r="F79" s="279">
        <f>'[1]A.3 ATC_care'!C157</f>
        <v>6.423887593154376E-4</v>
      </c>
      <c r="G79" s="279">
        <f>'[1]A.3 ATC_care'!D157</f>
        <v>1.1229742078135097E-2</v>
      </c>
      <c r="H79" s="281">
        <f t="shared" si="4"/>
        <v>1.1872130837450534E-2</v>
      </c>
      <c r="J79" s="67" t="inlineStr">
        <is>
          <t>J01XX08</t>
        </is>
      </c>
      <c r="L79" s="68"/>
    </row>
    <row r="80" spans="1:12" x14ac:dyDescent="0.35">
      <c r="A80" s="596"/>
      <c r="B80" s="129" t="inlineStr">
        <is>
          <t>Daptomycin</t>
        </is>
      </c>
      <c r="C80" s="276">
        <f>'[1]A.3 ATC_care'!C76</f>
        <v>0.11658851780477164</v>
      </c>
      <c r="D80" s="276">
        <f>'[1]A.3 ATC_care'!D76</f>
        <v>5.0512644743641033E-3</v>
      </c>
      <c r="E80" s="278">
        <f t="shared" si="3"/>
        <v>0.12163978227913574</v>
      </c>
      <c r="F80" s="279">
        <f>'[1]A.3 ATC_care'!C158</f>
        <v>3.8731658662527479E-6</v>
      </c>
      <c r="G80" s="279">
        <f>'[1]A.3 ATC_care'!D158</f>
        <v>6.4522445854038324E-3</v>
      </c>
      <c r="H80" s="281">
        <f t="shared" si="4"/>
        <v>6.4561177512700851E-3</v>
      </c>
      <c r="J80" s="67" t="inlineStr">
        <is>
          <t>J01XX09</t>
        </is>
      </c>
      <c r="L80" s="68"/>
    </row>
    <row r="81" spans="1:12" x14ac:dyDescent="0.35">
      <c r="A81" s="597"/>
      <c r="B81" s="133" t="inlineStr">
        <is>
          <t>Tedizolid</t>
        </is>
      </c>
      <c r="C81" s="276">
        <f>'[1]A.3 ATC_care'!C77</f>
        <v>5.0131786510121401E-4</v>
      </c>
      <c r="D81" s="276">
        <f>'[1]A.3 ATC_care'!D77</f>
        <v>1.2682721781885675E-2</v>
      </c>
      <c r="E81" s="284">
        <f t="shared" si="3"/>
        <v>1.3184039646986889E-2</v>
      </c>
      <c r="F81" s="279">
        <f>'[1]A.3 ATC_care'!C159</f>
        <v>0</v>
      </c>
      <c r="G81" s="279">
        <f>'[1]A.3 ATC_care'!D159</f>
        <v>4.5946399325202947E-5</v>
      </c>
      <c r="H81" s="287">
        <f t="shared" si="4"/>
        <v>4.5946399325202947E-5</v>
      </c>
      <c r="J81" s="67" t="inlineStr">
        <is>
          <t>J01XX11</t>
        </is>
      </c>
      <c r="L81" s="68"/>
    </row>
    <row r="82" spans="1:12" s="100" customFormat="1" x14ac:dyDescent="0.35">
      <c r="A82" s="153" t="inlineStr">
        <is>
          <t>Oral Metronidazole</t>
        </is>
      </c>
      <c r="B82" s="131" t="inlineStr">
        <is>
          <t>Metronidazole</t>
        </is>
      </c>
      <c r="C82" s="276">
        <f>'[1]A.3 ATC_care'!C78</f>
        <v>1.6850611785912406E-6</v>
      </c>
      <c r="D82" s="276">
        <f>'[1]A.3 ATC_care'!D78</f>
        <v>7.0796276942175496E-3</v>
      </c>
      <c r="E82" s="296">
        <f>SUM(C82:D82)</f>
        <v>7.0813127553961408E-3</v>
      </c>
      <c r="F82" s="279">
        <f>'[1]A.3 ATC_care'!C160</f>
        <v>0.23098981569892674</v>
      </c>
      <c r="G82" s="279">
        <f>'[1]A.3 ATC_care'!D160</f>
        <v>7.2450627112854882E-2</v>
      </c>
      <c r="H82" s="297">
        <f>SUM(F82:G82)</f>
        <v>0.30344044281178162</v>
      </c>
      <c r="I82"/>
      <c r="J82" s="67" t="inlineStr">
        <is>
          <t>P01AB01</t>
        </is>
      </c>
      <c r="L82" s="68"/>
    </row>
    <row r="83" spans="1:12" ht="15" customHeight="1" x14ac:dyDescent="0.35">
      <c r="A83" s="153"/>
      <c r="C83" s="301">
        <f>'[1]A.3 ATC_care'!C79</f>
        <v>0</v>
      </c>
      <c r="D83" s="301">
        <f>'[1]A.3 ATC_care'!D79</f>
        <v>8.5481592639879977E-5</v>
      </c>
      <c r="E83" s="353">
        <f>SUM(C83:D83)</f>
        <v>8.5481592639879977E-5</v>
      </c>
      <c r="F83" s="306">
        <f>'[1]A.3 ATC_care'!C161</f>
        <v>1.4718030153382244E-4</v>
      </c>
      <c r="G83" s="306">
        <f>'[1]A.3 ATC_care'!D161</f>
        <v>5.2150241756976357E-5</v>
      </c>
      <c r="H83" s="297">
        <f>SUM(F83:G83)</f>
        <v>1.993305432907988E-4</v>
      </c>
      <c r="J83" s="62" t="inlineStr">
        <is>
          <t>P01AB02</t>
        </is>
      </c>
      <c r="K83" t="inlineStr">
        <is>
          <t>Added in 2020</t>
        </is>
      </c>
      <c r="L83" s="68"/>
    </row>
    <row r="84" spans="1:12" ht="30" customHeight="1" x14ac:dyDescent="0.35">
      <c r="A84" s="598" t="inlineStr">
        <is>
          <r>
            <t>Anti-</t>
          </r>
          <r>
            <rPr>
              <b/>
              <i/>
              <sz val="11"/>
              <color theme="1"/>
              <rFont val="Arial"/>
              <family val="2"/>
            </rPr>
            <t xml:space="preserve">Clostridioides difficile </t>
          </r>
          <r>
            <rPr>
              <b/>
              <sz val="11"/>
              <color theme="1"/>
              <rFont val="Arial"/>
              <family val="2"/>
            </rPr>
            <t xml:space="preserve">agents </t>
          </r>
        </is>
      </c>
      <c r="B84" s="129" t="inlineStr">
        <is>
          <t>Vancomycin</t>
        </is>
      </c>
      <c r="C84" s="335">
        <f>'[1]A.3 ATC_care'!$C$2</f>
        <v>6.7839460717245004E-4</v>
      </c>
      <c r="D84" s="336">
        <f>'[1]A.3 ATC_care'!$D$2</f>
        <v>2.0220764305798333E-3</v>
      </c>
      <c r="E84" s="354">
        <f t="shared" si="3"/>
        <v>2.7004710377522834E-3</v>
      </c>
      <c r="F84" s="356">
        <f>'[1]A.3 ATC_care'!C82</f>
        <v>9.0235019672557648E-4</v>
      </c>
      <c r="G84" s="292">
        <f>'[1]A.3 ATC_care'!D82</f>
        <v>2.0328273414500497E-3</v>
      </c>
      <c r="H84" s="357">
        <f t="shared" si="4"/>
        <v>2.9351775381756262E-3</v>
      </c>
      <c r="J84" s="67" t="inlineStr">
        <is>
          <t>A07AA09</t>
        </is>
      </c>
      <c r="K84" s="67"/>
      <c r="L84" s="68"/>
    </row>
    <row r="85" spans="1:12" ht="15" thickBot="1" x14ac:dyDescent="0.4">
      <c r="A85" s="599"/>
      <c r="B85" s="134" t="inlineStr">
        <is>
          <t>Fidaxomicin</t>
        </is>
      </c>
      <c r="C85" s="337">
        <f>'[1]A.3 ATC_care'!$C$3</f>
        <v>7.206155548544757E-5</v>
      </c>
      <c r="D85" s="338">
        <f>'[1]A.3 ATC_care'!$D$3</f>
        <v>1.511415120909021E-3</v>
      </c>
      <c r="E85" s="355">
        <f t="shared" si="3"/>
        <v>1.5834766763944685E-3</v>
      </c>
      <c r="F85" s="356">
        <f>'[1]A.3 ATC_care'!C83</f>
        <v>1.2021338788770208E-4</v>
      </c>
      <c r="G85" s="292">
        <f>'[1]A.3 ATC_care'!D83</f>
        <v>1.3600089253884562E-3</v>
      </c>
      <c r="H85" s="358">
        <f t="shared" si="4"/>
        <v>1.4802223132761583E-3</v>
      </c>
      <c r="J85" s="67" t="inlineStr">
        <is>
          <t>A07AA12</t>
        </is>
      </c>
      <c r="K85" s="67"/>
      <c r="L85" s="68"/>
    </row>
    <row r="86" spans="1:12" x14ac:dyDescent="0.35">
      <c r="J86" s="72"/>
      <c r="L86" s="68"/>
    </row>
    <row r="87" spans="1:12" x14ac:dyDescent="0.35">
      <c r="L87" s="68"/>
    </row>
    <row r="88" spans="1:12" x14ac:dyDescent="0.35">
      <c r="L88" s="68"/>
    </row>
  </sheetData>
  <mergeCells count="13">
    <mergeCell ref="A70:A81"/>
    <mergeCell ref="A84:A85"/>
    <mergeCell ref="A25:A46"/>
    <mergeCell ref="A47:A51"/>
    <mergeCell ref="A52:A59"/>
    <mergeCell ref="A60:A63"/>
    <mergeCell ref="A64:A69"/>
    <mergeCell ref="A21:A24"/>
    <mergeCell ref="A2:B2"/>
    <mergeCell ref="C2:E2"/>
    <mergeCell ref="F2:H2"/>
    <mergeCell ref="A4:A10"/>
    <mergeCell ref="A12:A20"/>
  </mergeCells>
  <pageMargins left="0.7" right="0.7" top="0.75" bottom="0.75" header="0.3" footer="0.3"/>
  <pageSetup paperSize="9" orientation="portrait" r:id="rId1"/>
</worksheet>
</file>

<file path=xl/worksheets/sheet40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7C207A46-36C3-4CFE-BE2B-3D381630F9C2}">
  <dimension ref="A1:I65"/>
  <sheetViews>
    <sheetView workbookViewId="0"/>
  </sheetViews>
  <sheetFormatPr defaultRowHeight="14.5" x14ac:dyDescent="0.35"/>
  <cols>
    <col min="1" max="1" width="25.54296875" customWidth="1"/>
    <col min="2" max="2" width="23.1796875" customWidth="1"/>
    <col min="3" max="3" width="11.81640625" customWidth="1"/>
    <col min="4" max="4" width="12.54296875" customWidth="1"/>
    <col min="5" max="6" width="11.54296875" customWidth="1"/>
    <col min="7" max="7" width="13" customWidth="1"/>
  </cols>
  <sheetData>
    <row r="1" spans="1:9" ht="15.5" x14ac:dyDescent="0.35">
      <c r="A1" s="3" t="inlineStr">
        <is>
          <t>D4.2: Antibiotic items prescribed in primary care* by PHE Centres, expressed as items per 1,000 inhabitants per day, England, 2016 - 2020</t>
        </is>
      </c>
      <c r="B1" s="469"/>
    </row>
    <row r="2" spans="1:9" s="100" customFormat="1" ht="15.5" x14ac:dyDescent="0.35">
      <c r="A2" s="3"/>
      <c r="B2" s="469"/>
    </row>
    <row r="3" spans="1:9" s="100" customFormat="1" ht="28.5" customHeight="1" x14ac:dyDescent="0.35">
      <c r="A3" s="3"/>
      <c r="B3" s="619" t="inlineStr">
        <is>
          <t>Items per 1,000 inhabitants per day</t>
        </is>
      </c>
      <c r="C3" s="620"/>
      <c r="D3" s="620"/>
      <c r="E3" s="620"/>
      <c r="F3" s="621"/>
    </row>
    <row r="4" spans="1:9" ht="22" customHeight="1" x14ac:dyDescent="0.35">
      <c r="A4" s="472" t="inlineStr">
        <is>
          <t>PHE Centre</t>
        </is>
      </c>
      <c r="B4" s="472">
        <v>2016</v>
      </c>
      <c r="C4" s="472">
        <v>2017</v>
      </c>
      <c r="D4" s="472">
        <v>2018</v>
      </c>
      <c r="E4" s="472">
        <v>2019</v>
      </c>
      <c r="F4" s="472">
        <v>2020</v>
      </c>
      <c r="G4" s="484" t="inlineStr">
        <is>
          <t>% change 
(5 Years)</t>
        </is>
      </c>
      <c r="H4" s="484" t="inlineStr">
        <is>
          <t>% change 
(4 Years)</t>
        </is>
      </c>
      <c r="I4" s="484" t="inlineStr">
        <is>
          <t>% change 
(2 Years)</t>
        </is>
      </c>
    </row>
    <row r="5" spans="1:9" x14ac:dyDescent="0.35">
      <c r="A5" s="475" t="inlineStr">
        <is>
          <t>East Midlands</t>
        </is>
      </c>
      <c r="B5" s="476">
        <f>'[1]D.4.4.ItemsPHEC'!E2</f>
        <v>1.7111595869064331</v>
      </c>
      <c r="C5" s="481">
        <f>'[1]D.4.4.ItemsPHEC'!E11</f>
        <v>1.662261962890625</v>
      </c>
      <c r="D5" s="481">
        <f>'[1]D.4.4.ItemsPHEC'!E20</f>
        <v>1.5862457752227783</v>
      </c>
      <c r="E5" s="481">
        <f>'[1]D.4.4.ItemsPHEC'!E29</f>
        <v>1.5626963376998901</v>
      </c>
      <c r="F5" s="481">
        <f>'[1]D.4.4.ItemsPHEC'!E38</f>
        <v>1.3555920124053955</v>
      </c>
      <c r="G5" s="483">
        <f>(F5-B5)/B5</f>
        <v>-0.20779334506365957</v>
      </c>
      <c r="H5" s="483">
        <f>(E5-B5)/B5</f>
        <v>-8.676177858720141E-2</v>
      </c>
      <c r="I5" s="486">
        <f>(F5-E5)/E5</f>
        <v>-0.1325301149673957</v>
      </c>
    </row>
    <row r="6" spans="1:9" x14ac:dyDescent="0.35">
      <c r="A6" s="475" t="inlineStr">
        <is>
          <t>East of England</t>
        </is>
      </c>
      <c r="B6" s="476">
        <f>'[1]D.4.4.ItemsPHEC'!E3</f>
        <v>1.8480795621871948</v>
      </c>
      <c r="C6" s="481">
        <f>'[1]D.4.4.ItemsPHEC'!E12</f>
        <v>1.7738522291183472</v>
      </c>
      <c r="D6" s="481">
        <f>'[1]D.4.4.ItemsPHEC'!E21</f>
        <v>1.6575642824172974</v>
      </c>
      <c r="E6" s="481">
        <f>'[1]D.4.4.ItemsPHEC'!E30</f>
        <v>1.5952160358428955</v>
      </c>
      <c r="F6" s="481">
        <f>'[1]D.4.4.ItemsPHEC'!E39</f>
        <v>1.3838294744491577</v>
      </c>
      <c r="G6" s="483">
        <f t="shared" ref="G6:G13" si="0">(F6-B6)/B6</f>
        <v>-0.25120676470692582</v>
      </c>
      <c r="H6" s="483">
        <f t="shared" ref="H6:H13" si="1">(E6-B6)/B6</f>
        <v>-0.13682502177830283</v>
      </c>
      <c r="I6" s="483">
        <f t="shared" ref="I6:I13" si="2">(F6-E6)/E6</f>
        <v>-0.13251281120807148</v>
      </c>
    </row>
    <row r="7" spans="1:9" x14ac:dyDescent="0.35">
      <c r="A7" s="475" t="inlineStr">
        <is>
          <t>London</t>
        </is>
      </c>
      <c r="B7" s="476">
        <f>'[1]D.4.4.ItemsPHEC'!E4</f>
        <v>1.3601385354995728</v>
      </c>
      <c r="C7" s="481">
        <f>'[1]D.4.4.ItemsPHEC'!E13</f>
        <v>1.2978962659835815</v>
      </c>
      <c r="D7" s="481">
        <f>'[1]D.4.4.ItemsPHEC'!E22</f>
        <v>1.234306812286377</v>
      </c>
      <c r="E7" s="481">
        <f>'[1]D.4.4.ItemsPHEC'!E31</f>
        <v>1.214241623878479</v>
      </c>
      <c r="F7" s="481">
        <f>'[1]D.4.4.ItemsPHEC'!E40</f>
        <v>1.0318573713302612</v>
      </c>
      <c r="G7" s="483">
        <f t="shared" si="0"/>
        <v>-0.24135862311167836</v>
      </c>
      <c r="H7" s="483">
        <f t="shared" si="1"/>
        <v>-0.10726621429596249</v>
      </c>
      <c r="I7" s="485">
        <f t="shared" si="2"/>
        <v>-0.15020425009451888</v>
      </c>
    </row>
    <row r="8" spans="1:9" x14ac:dyDescent="0.35">
      <c r="A8" s="475" t="inlineStr">
        <is>
          <t>North East</t>
        </is>
      </c>
      <c r="B8" s="476">
        <f>'[1]D.4.4.ItemsPHEC'!E5</f>
        <v>2.0059614181518555</v>
      </c>
      <c r="C8" s="481">
        <f>'[1]D.4.4.ItemsPHEC'!E14</f>
        <v>1.9221158027648926</v>
      </c>
      <c r="D8" s="481">
        <f>'[1]D.4.4.ItemsPHEC'!E23</f>
        <v>1.8344104290008545</v>
      </c>
      <c r="E8" s="481">
        <f>'[1]D.4.4.ItemsPHEC'!E32</f>
        <v>1.7667218446731567</v>
      </c>
      <c r="F8" s="481">
        <f>'[1]D.4.4.ItemsPHEC'!E41</f>
        <v>1.5801706314086914</v>
      </c>
      <c r="G8" s="483">
        <f t="shared" si="0"/>
        <v>-0.21226270001516589</v>
      </c>
      <c r="H8" s="483">
        <f t="shared" si="1"/>
        <v>-0.11926429457407829</v>
      </c>
      <c r="I8" s="483">
        <f t="shared" si="2"/>
        <v>-0.10559172844720063</v>
      </c>
    </row>
    <row r="9" spans="1:9" x14ac:dyDescent="0.35">
      <c r="A9" s="475" t="inlineStr">
        <is>
          <t>North West</t>
        </is>
      </c>
      <c r="B9" s="476">
        <f>'[1]D.4.4.ItemsPHEC'!E6</f>
        <v>1.9470082521438599</v>
      </c>
      <c r="C9" s="481">
        <f>'[1]D.4.4.ItemsPHEC'!E15</f>
        <v>1.8453311920166016</v>
      </c>
      <c r="D9" s="481">
        <f>'[1]D.4.4.ItemsPHEC'!E24</f>
        <v>1.7861394882202148</v>
      </c>
      <c r="E9" s="481">
        <f>'[1]D.4.4.ItemsPHEC'!E33</f>
        <v>1.7400857210159302</v>
      </c>
      <c r="F9" s="481">
        <f>'[1]D.4.4.ItemsPHEC'!E42</f>
        <v>1.5032516717910767</v>
      </c>
      <c r="G9" s="483">
        <f t="shared" si="0"/>
        <v>-0.22791715436447726</v>
      </c>
      <c r="H9" s="483">
        <f t="shared" si="1"/>
        <v>-0.10627717211783069</v>
      </c>
      <c r="I9" s="483">
        <f t="shared" si="2"/>
        <v>-0.13610481734576876</v>
      </c>
    </row>
    <row r="10" spans="1:9" x14ac:dyDescent="0.35">
      <c r="A10" s="475" t="inlineStr">
        <is>
          <t>South East</t>
        </is>
      </c>
      <c r="B10" s="476">
        <f>'[1]D.4.4.ItemsPHEC'!E7</f>
        <v>1.6668723821640015</v>
      </c>
      <c r="C10" s="481">
        <f>'[1]D.4.4.ItemsPHEC'!E16</f>
        <v>1.5948662757873535</v>
      </c>
      <c r="D10" s="481">
        <f>'[1]D.4.4.ItemsPHEC'!E25</f>
        <v>1.5148545503616333</v>
      </c>
      <c r="E10" s="481">
        <f>'[1]D.4.4.ItemsPHEC'!E34</f>
        <v>1.4647349119186401</v>
      </c>
      <c r="F10" s="481">
        <f>'[1]D.4.4.ItemsPHEC'!E43</f>
        <v>1.2730168104171753</v>
      </c>
      <c r="G10" s="483">
        <f t="shared" si="0"/>
        <v>-0.23628417865770077</v>
      </c>
      <c r="H10" s="483">
        <f t="shared" si="1"/>
        <v>-0.12126751418302237</v>
      </c>
      <c r="I10" s="483">
        <f t="shared" si="2"/>
        <v>-0.13088928238239056</v>
      </c>
    </row>
    <row r="11" spans="1:9" x14ac:dyDescent="0.35">
      <c r="A11" s="475" t="inlineStr">
        <is>
          <t>South West</t>
        </is>
      </c>
      <c r="B11" s="476">
        <f>'[1]D.4.4.ItemsPHEC'!E8</f>
        <v>1.6713058948516846</v>
      </c>
      <c r="C11" s="481">
        <f>'[1]D.4.4.ItemsPHEC'!E17</f>
        <v>1.6044026613235474</v>
      </c>
      <c r="D11" s="481">
        <f>'[1]D.4.4.ItemsPHEC'!E26</f>
        <v>1.5597161054611206</v>
      </c>
      <c r="E11" s="481">
        <f>'[1]D.4.4.ItemsPHEC'!E35</f>
        <v>1.5042319297790527</v>
      </c>
      <c r="F11" s="481">
        <f>'[1]D.4.4.ItemsPHEC'!E44</f>
        <v>1.319661021232605</v>
      </c>
      <c r="G11" s="483">
        <f t="shared" si="0"/>
        <v>-0.21040126448562868</v>
      </c>
      <c r="H11" s="483">
        <f t="shared" si="1"/>
        <v>-9.9966119659655933E-2</v>
      </c>
      <c r="I11" s="483">
        <f t="shared" si="2"/>
        <v>-0.12270109741225758</v>
      </c>
    </row>
    <row r="12" spans="1:9" x14ac:dyDescent="0.35">
      <c r="A12" s="475" t="inlineStr">
        <is>
          <t>West Midlands</t>
        </is>
      </c>
      <c r="B12" s="476">
        <f>'[1]D.4.4.ItemsPHEC'!E9</f>
        <v>1.8008652925491333</v>
      </c>
      <c r="C12" s="481">
        <f>'[1]D.4.4.ItemsPHEC'!E18</f>
        <v>1.7229218482971191</v>
      </c>
      <c r="D12" s="481">
        <f>'[1]D.4.4.ItemsPHEC'!E27</f>
        <v>1.6473631858825684</v>
      </c>
      <c r="E12" s="481">
        <f>'[1]D.4.4.ItemsPHEC'!E36</f>
        <v>1.6246048212051392</v>
      </c>
      <c r="F12" s="481">
        <f>'[1]D.4.4.ItemsPHEC'!E45</f>
        <v>1.3886817693710327</v>
      </c>
      <c r="G12" s="483">
        <f t="shared" si="0"/>
        <v>-0.22888081906151508</v>
      </c>
      <c r="H12" s="483">
        <f t="shared" si="1"/>
        <v>-9.7875433589203448E-2</v>
      </c>
      <c r="I12" s="483">
        <f t="shared" si="2"/>
        <v>-0.14521873181386824</v>
      </c>
    </row>
    <row r="13" spans="1:9" x14ac:dyDescent="0.35">
      <c r="A13" s="475" t="inlineStr">
        <is>
          <t>Yorkshire and Humber</t>
        </is>
      </c>
      <c r="B13" s="476">
        <f>'[1]D.4.4.ItemsPHEC'!E10</f>
        <v>1.7894706726074219</v>
      </c>
      <c r="C13" s="481">
        <f>'[1]D.4.4.ItemsPHEC'!E19</f>
        <v>1.7255126237869263</v>
      </c>
      <c r="D13" s="481">
        <f>'[1]D.4.4.ItemsPHEC'!E28</f>
        <v>1.6421313285827637</v>
      </c>
      <c r="E13" s="481">
        <f>'[1]D.4.4.ItemsPHEC'!E37</f>
        <v>1.6026433706283569</v>
      </c>
      <c r="F13" s="481">
        <f>'[1]D.4.4.ItemsPHEC'!E46</f>
        <v>1.3785701990127563</v>
      </c>
      <c r="G13" s="483">
        <f t="shared" si="0"/>
        <v>-0.22962123933327508</v>
      </c>
      <c r="H13" s="483">
        <f t="shared" si="1"/>
        <v>-0.10440366798905988</v>
      </c>
      <c r="I13" s="483">
        <f t="shared" si="2"/>
        <v>-0.13981474339343944</v>
      </c>
    </row>
    <row r="15" spans="1:9" x14ac:dyDescent="0.35">
      <c r="A15" s="477" t="inlineStr">
        <is>
          <t>* Excludes Dental practices</t>
        </is>
      </c>
    </row>
    <row r="20" spans="1:3" ht="14.5" customHeight="1" x14ac:dyDescent="0.35">
      <c r="A20" t="inlineStr">
        <is>
          <t>PHE Centre</t>
        </is>
      </c>
      <c r="B20" t="inlineStr">
        <is>
          <t>year</t>
        </is>
      </c>
      <c r="C20" t="inlineStr">
        <is>
          <t>Items per 1,000 inhabitants per day</t>
        </is>
      </c>
    </row>
    <row r="21" spans="1:3" s="100" customFormat="1" ht="14.5" customHeight="1" x14ac:dyDescent="0.35">
      <c r="A21" s="616" t="inlineStr">
        <is>
          <t>North East</t>
        </is>
      </c>
      <c r="B21">
        <v>2016</v>
      </c>
      <c r="C21" s="464">
        <f>B8</f>
        <v>2.0059614181518555</v>
      </c>
    </row>
    <row r="22" spans="1:3" s="100" customFormat="1" ht="14.5" customHeight="1" x14ac:dyDescent="0.35">
      <c r="A22" s="617"/>
      <c r="B22">
        <v>2017</v>
      </c>
      <c r="C22" s="464">
        <f>C8</f>
        <v>1.9221158027648926</v>
      </c>
    </row>
    <row r="23" spans="1:3" s="100" customFormat="1" ht="14.5" customHeight="1" x14ac:dyDescent="0.35">
      <c r="A23" s="617"/>
      <c r="B23">
        <v>2018</v>
      </c>
      <c r="C23" s="464">
        <f>D8</f>
        <v>1.8344104290008545</v>
      </c>
    </row>
    <row r="24" spans="1:3" s="100" customFormat="1" ht="14.5" customHeight="1" x14ac:dyDescent="0.35">
      <c r="A24" s="617"/>
      <c r="B24">
        <v>2019</v>
      </c>
      <c r="C24" s="464">
        <f>E8</f>
        <v>1.7667218446731567</v>
      </c>
    </row>
    <row r="25" spans="1:3" s="100" customFormat="1" ht="14.5" customHeight="1" x14ac:dyDescent="0.35">
      <c r="A25" s="618"/>
      <c r="B25">
        <v>2020</v>
      </c>
      <c r="C25" s="464">
        <f>F8</f>
        <v>1.5801706314086914</v>
      </c>
    </row>
    <row r="26" spans="1:3" s="100" customFormat="1" ht="14.5" customHeight="1" x14ac:dyDescent="0.35">
      <c r="A26" s="616" t="inlineStr">
        <is>
          <t>North West</t>
        </is>
      </c>
      <c r="B26">
        <v>2016</v>
      </c>
      <c r="C26" s="464">
        <f>B9</f>
        <v>1.9470082521438599</v>
      </c>
    </row>
    <row r="27" spans="1:3" s="100" customFormat="1" ht="14.5" customHeight="1" x14ac:dyDescent="0.35">
      <c r="A27" s="617"/>
      <c r="B27">
        <v>2017</v>
      </c>
      <c r="C27" s="464">
        <f>C9</f>
        <v>1.8453311920166016</v>
      </c>
    </row>
    <row r="28" spans="1:3" s="100" customFormat="1" ht="14.5" customHeight="1" x14ac:dyDescent="0.35">
      <c r="A28" s="617"/>
      <c r="B28">
        <v>2018</v>
      </c>
      <c r="C28" s="464">
        <f>D9</f>
        <v>1.7861394882202148</v>
      </c>
    </row>
    <row r="29" spans="1:3" s="100" customFormat="1" ht="14.5" customHeight="1" x14ac:dyDescent="0.35">
      <c r="A29" s="617"/>
      <c r="B29">
        <v>2019</v>
      </c>
      <c r="C29" s="464">
        <f>E9</f>
        <v>1.7400857210159302</v>
      </c>
    </row>
    <row r="30" spans="1:3" s="100" customFormat="1" ht="14.5" customHeight="1" x14ac:dyDescent="0.35">
      <c r="A30" s="618"/>
      <c r="B30">
        <v>2020</v>
      </c>
      <c r="C30" s="464">
        <f>F9</f>
        <v>1.5032516717910767</v>
      </c>
    </row>
    <row r="31" spans="1:3" s="100" customFormat="1" ht="14.5" customHeight="1" x14ac:dyDescent="0.35">
      <c r="A31" s="616" t="inlineStr">
        <is>
          <t>Yorkshire and Humber</t>
        </is>
      </c>
      <c r="B31" s="100">
        <v>2016</v>
      </c>
      <c r="C31" s="464">
        <f>B13</f>
        <v>1.7894706726074219</v>
      </c>
    </row>
    <row r="32" spans="1:3" s="100" customFormat="1" ht="14.5" customHeight="1" x14ac:dyDescent="0.35">
      <c r="A32" s="617"/>
      <c r="B32" s="100">
        <v>2017</v>
      </c>
      <c r="C32" s="464">
        <f>C13</f>
        <v>1.7255126237869263</v>
      </c>
    </row>
    <row r="33" spans="1:3" s="100" customFormat="1" ht="14.5" customHeight="1" x14ac:dyDescent="0.35">
      <c r="A33" s="617"/>
      <c r="B33" s="100">
        <v>2018</v>
      </c>
      <c r="C33" s="464">
        <f>D13</f>
        <v>1.6421313285827637</v>
      </c>
    </row>
    <row r="34" spans="1:3" s="100" customFormat="1" ht="14.5" customHeight="1" x14ac:dyDescent="0.35">
      <c r="A34" s="617"/>
      <c r="B34" s="100">
        <v>2019</v>
      </c>
      <c r="C34" s="464">
        <f>E13</f>
        <v>1.6026433706283569</v>
      </c>
    </row>
    <row r="35" spans="1:3" s="100" customFormat="1" ht="14.5" customHeight="1" x14ac:dyDescent="0.35">
      <c r="A35" s="618"/>
      <c r="B35" s="100">
        <v>2020</v>
      </c>
      <c r="C35" s="464">
        <f>F13</f>
        <v>1.3785701990127563</v>
      </c>
    </row>
    <row r="36" spans="1:3" x14ac:dyDescent="0.35">
      <c r="A36" s="616" t="inlineStr">
        <is>
          <t>East Midlands</t>
        </is>
      </c>
      <c r="B36">
        <v>2016</v>
      </c>
      <c r="C36" s="464">
        <f>B5</f>
        <v>1.7111595869064331</v>
      </c>
    </row>
    <row r="37" spans="1:3" x14ac:dyDescent="0.35">
      <c r="A37" s="617"/>
      <c r="B37">
        <v>2017</v>
      </c>
      <c r="C37" s="464">
        <f>C5</f>
        <v>1.662261962890625</v>
      </c>
    </row>
    <row r="38" spans="1:3" x14ac:dyDescent="0.35">
      <c r="A38" s="617"/>
      <c r="B38">
        <v>2018</v>
      </c>
      <c r="C38" s="464">
        <f>D5</f>
        <v>1.5862457752227783</v>
      </c>
    </row>
    <row r="39" spans="1:3" x14ac:dyDescent="0.35">
      <c r="A39" s="617"/>
      <c r="B39">
        <v>2019</v>
      </c>
      <c r="C39" s="464">
        <f>E5</f>
        <v>1.5626963376998901</v>
      </c>
    </row>
    <row r="40" spans="1:3" x14ac:dyDescent="0.35">
      <c r="A40" s="618"/>
      <c r="B40">
        <v>2020</v>
      </c>
      <c r="C40" s="464">
        <f>F5</f>
        <v>1.3555920124053955</v>
      </c>
    </row>
    <row r="41" spans="1:3" s="100" customFormat="1" x14ac:dyDescent="0.35">
      <c r="A41" s="616" t="inlineStr">
        <is>
          <t>West Midlands</t>
        </is>
      </c>
      <c r="B41" s="100">
        <v>2016</v>
      </c>
      <c r="C41" s="464">
        <f>B12</f>
        <v>1.8008652925491333</v>
      </c>
    </row>
    <row r="42" spans="1:3" s="100" customFormat="1" x14ac:dyDescent="0.35">
      <c r="A42" s="617"/>
      <c r="B42" s="100">
        <v>2017</v>
      </c>
      <c r="C42" s="464">
        <f>C12</f>
        <v>1.7229218482971191</v>
      </c>
    </row>
    <row r="43" spans="1:3" s="100" customFormat="1" x14ac:dyDescent="0.35">
      <c r="A43" s="617"/>
      <c r="B43" s="100">
        <v>2018</v>
      </c>
      <c r="C43" s="464">
        <f>D12</f>
        <v>1.6473631858825684</v>
      </c>
    </row>
    <row r="44" spans="1:3" s="100" customFormat="1" x14ac:dyDescent="0.35">
      <c r="A44" s="617"/>
      <c r="B44" s="100">
        <v>2019</v>
      </c>
      <c r="C44" s="464">
        <f>E12</f>
        <v>1.6246048212051392</v>
      </c>
    </row>
    <row r="45" spans="1:3" s="100" customFormat="1" x14ac:dyDescent="0.35">
      <c r="A45" s="618"/>
      <c r="B45" s="100">
        <v>2020</v>
      </c>
      <c r="C45" s="464">
        <f>F12</f>
        <v>1.3886817693710327</v>
      </c>
    </row>
    <row r="46" spans="1:3" x14ac:dyDescent="0.35">
      <c r="A46" s="616" t="inlineStr">
        <is>
          <t>East of England</t>
        </is>
      </c>
      <c r="B46">
        <v>2016</v>
      </c>
      <c r="C46" s="464">
        <f>B6</f>
        <v>1.8480795621871948</v>
      </c>
    </row>
    <row r="47" spans="1:3" x14ac:dyDescent="0.35">
      <c r="A47" s="617"/>
      <c r="B47">
        <v>2017</v>
      </c>
      <c r="C47" s="464">
        <f>C6</f>
        <v>1.7738522291183472</v>
      </c>
    </row>
    <row r="48" spans="1:3" x14ac:dyDescent="0.35">
      <c r="A48" s="617"/>
      <c r="B48">
        <v>2018</v>
      </c>
      <c r="C48" s="464">
        <f>D6</f>
        <v>1.6575642824172974</v>
      </c>
    </row>
    <row r="49" spans="1:3" x14ac:dyDescent="0.35">
      <c r="A49" s="617"/>
      <c r="B49">
        <v>2019</v>
      </c>
      <c r="C49" s="464">
        <f>E6</f>
        <v>1.5952160358428955</v>
      </c>
    </row>
    <row r="50" spans="1:3" x14ac:dyDescent="0.35">
      <c r="A50" s="618"/>
      <c r="B50">
        <v>2020</v>
      </c>
      <c r="C50" s="464">
        <f>F6</f>
        <v>1.3838294744491577</v>
      </c>
    </row>
    <row r="51" spans="1:3" x14ac:dyDescent="0.35">
      <c r="A51" s="616" t="inlineStr">
        <is>
          <t>London</t>
        </is>
      </c>
      <c r="B51">
        <v>2016</v>
      </c>
      <c r="C51" s="464">
        <f>B7</f>
        <v>1.3601385354995728</v>
      </c>
    </row>
    <row r="52" spans="1:3" x14ac:dyDescent="0.35">
      <c r="A52" s="617"/>
      <c r="B52">
        <v>2017</v>
      </c>
      <c r="C52" s="464">
        <f>C7</f>
        <v>1.2978962659835815</v>
      </c>
    </row>
    <row r="53" spans="1:3" x14ac:dyDescent="0.35">
      <c r="A53" s="617"/>
      <c r="B53">
        <v>2018</v>
      </c>
      <c r="C53" s="464">
        <f>D7</f>
        <v>1.234306812286377</v>
      </c>
    </row>
    <row r="54" spans="1:3" x14ac:dyDescent="0.35">
      <c r="A54" s="617"/>
      <c r="B54">
        <v>2019</v>
      </c>
      <c r="C54" s="464">
        <f>E7</f>
        <v>1.214241623878479</v>
      </c>
    </row>
    <row r="55" spans="1:3" x14ac:dyDescent="0.35">
      <c r="A55" s="618"/>
      <c r="B55">
        <v>2020</v>
      </c>
      <c r="C55" s="464">
        <f>F7</f>
        <v>1.0318573713302612</v>
      </c>
    </row>
    <row r="56" spans="1:3" x14ac:dyDescent="0.35">
      <c r="A56" s="616" t="inlineStr">
        <is>
          <t>South East</t>
        </is>
      </c>
      <c r="B56">
        <v>2016</v>
      </c>
      <c r="C56" s="464">
        <f>B10</f>
        <v>1.6668723821640015</v>
      </c>
    </row>
    <row r="57" spans="1:3" x14ac:dyDescent="0.35">
      <c r="A57" s="617"/>
      <c r="B57">
        <v>2017</v>
      </c>
      <c r="C57" s="464">
        <f>C10</f>
        <v>1.5948662757873535</v>
      </c>
    </row>
    <row r="58" spans="1:3" x14ac:dyDescent="0.35">
      <c r="A58" s="617"/>
      <c r="B58">
        <v>2018</v>
      </c>
      <c r="C58" s="464">
        <f>D10</f>
        <v>1.5148545503616333</v>
      </c>
    </row>
    <row r="59" spans="1:3" x14ac:dyDescent="0.35">
      <c r="A59" s="617"/>
      <c r="B59">
        <v>2019</v>
      </c>
      <c r="C59" s="464">
        <f>E10</f>
        <v>1.4647349119186401</v>
      </c>
    </row>
    <row r="60" spans="1:3" x14ac:dyDescent="0.35">
      <c r="A60" s="618"/>
      <c r="B60">
        <v>2020</v>
      </c>
      <c r="C60" s="464">
        <f>F10</f>
        <v>1.2730168104171753</v>
      </c>
    </row>
    <row r="61" spans="1:3" x14ac:dyDescent="0.35">
      <c r="A61" s="616" t="inlineStr">
        <is>
          <t>South West</t>
        </is>
      </c>
      <c r="B61" s="100">
        <v>2016</v>
      </c>
      <c r="C61" s="464">
        <f>B11</f>
        <v>1.6713058948516846</v>
      </c>
    </row>
    <row r="62" spans="1:3" x14ac:dyDescent="0.35">
      <c r="A62" s="617"/>
      <c r="B62" s="100">
        <v>2017</v>
      </c>
      <c r="C62" s="464">
        <f>C11</f>
        <v>1.6044026613235474</v>
      </c>
    </row>
    <row r="63" spans="1:3" x14ac:dyDescent="0.35">
      <c r="A63" s="617"/>
      <c r="B63" s="100">
        <v>2018</v>
      </c>
      <c r="C63" s="464">
        <f>D11</f>
        <v>1.5597161054611206</v>
      </c>
    </row>
    <row r="64" spans="1:3" x14ac:dyDescent="0.35">
      <c r="A64" s="617"/>
      <c r="B64" s="100">
        <v>2019</v>
      </c>
      <c r="C64" s="464">
        <f>E11</f>
        <v>1.5042319297790527</v>
      </c>
    </row>
    <row r="65" spans="1:3" x14ac:dyDescent="0.35">
      <c r="A65" s="618"/>
      <c r="B65" s="100">
        <v>2020</v>
      </c>
      <c r="C65" s="464">
        <f>F11</f>
        <v>1.319661021232605</v>
      </c>
    </row>
  </sheetData>
  <mergeCells count="10">
    <mergeCell ref="A21:A25"/>
    <mergeCell ref="A26:A30"/>
    <mergeCell ref="B3:F3"/>
    <mergeCell ref="A61:A65"/>
    <mergeCell ref="A41:A45"/>
    <mergeCell ref="A31:A35"/>
    <mergeCell ref="A56:A60"/>
    <mergeCell ref="A36:A40"/>
    <mergeCell ref="A46:A50"/>
    <mergeCell ref="A51:A55"/>
  </mergeCells>
  <phoneticPr fontId="62" type="noConversion"/>
  <pageMargins left="0.7" right="0.7" top="0.75" bottom="0.75" header="0.3" footer="0.3"/>
  <pageSetup paperSize="9" orientation="portrait" r:id="rId1"/>
  <drawing r:id="rId2"/>
</worksheet>
</file>

<file path=xl/worksheets/sheet41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C0C1B6BD-7B3C-4924-8569-E013E539B040}">
  <dimension ref="A1:M137"/>
  <sheetViews>
    <sheetView topLeftCell="AD52" zoomScale="85" zoomScaleNormal="85" workbookViewId="0">
      <selection activeCell="AV84" sqref="AV84"/>
    </sheetView>
  </sheetViews>
  <sheetFormatPr defaultColWidth="8.7265625" defaultRowHeight="14.5" x14ac:dyDescent="0.35"/>
  <cols>
    <col min="1" max="1" width="15.26953125" style="469" customWidth="1"/>
    <col min="2" max="2" width="16.26953125" style="469" customWidth="1"/>
    <col min="3" max="3" width="14.81640625" style="469" customWidth="1"/>
    <col min="4" max="4" width="15.453125" style="469" customWidth="1"/>
    <col min="5" max="5" width="16.26953125" style="469" customWidth="1"/>
    <col min="6" max="7" width="13.1796875" style="469" customWidth="1"/>
    <col min="8" max="8" width="13" style="469" customWidth="1"/>
    <col min="9" max="9" width="13.81640625" style="469" bestFit="1" customWidth="1"/>
    <col min="10" max="10" width="13.453125" style="469" customWidth="1"/>
    <col min="11" max="11" width="12.453125" style="469" customWidth="1"/>
    <col min="12" max="13" width="13.453125" style="469" bestFit="1" customWidth="1"/>
    <col min="14" max="16384" width="8.7265625" style="469"/>
  </cols>
  <sheetData>
    <row r="1" spans="1:13" ht="15.5" x14ac:dyDescent="0.35">
      <c r="A1" s="3" t="inlineStr">
        <is>
          <t>D4: Total antibiotic consumption by PHE Centres, expressed as DDDs per 1,000 inhabitants per day, England, 2016 - 2020</t>
        </is>
      </c>
    </row>
    <row r="2" spans="1:13" ht="59.15" customHeight="1" x14ac:dyDescent="0.35">
      <c r="A2" s="472" t="inlineStr">
        <is>
          <t>PHE Centre</t>
        </is>
      </c>
      <c r="B2" s="472" t="inlineStr">
        <is>
          <t>DDDs per 1,000 inhabitants per day 2016</t>
        </is>
      </c>
      <c r="C2" s="478" t="inlineStr">
        <is>
          <t>Total_DDDs 2016</t>
        </is>
      </c>
      <c r="D2" s="472" t="inlineStr">
        <is>
          <t>DDDs per 1,000 inhabitants per day 2017</t>
        </is>
      </c>
      <c r="E2" s="478" t="inlineStr">
        <is>
          <t>Total_DDDs 2017</t>
        </is>
      </c>
      <c r="F2" s="472" t="inlineStr">
        <is>
          <t>DDDs per 1,000 inhabitants per day 2018</t>
        </is>
      </c>
      <c r="G2" s="478" t="inlineStr">
        <is>
          <t>Total_DDDs 2018</t>
        </is>
      </c>
      <c r="H2" s="472" t="inlineStr">
        <is>
          <t>DDDs per 1,000 inhabitants per day 2019</t>
        </is>
      </c>
      <c r="I2" s="478" t="inlineStr">
        <is>
          <t>Total_DDDs 2019</t>
        </is>
      </c>
      <c r="J2" s="472" t="inlineStr">
        <is>
          <t>DDDs per 1,000 inhabitants per day 2020</t>
        </is>
      </c>
      <c r="K2" s="478" t="inlineStr">
        <is>
          <t>Total_DDDs 2020</t>
        </is>
      </c>
      <c r="L2" s="100"/>
    </row>
    <row r="3" spans="1:13" x14ac:dyDescent="0.35">
      <c r="A3" s="473" t="inlineStr">
        <is>
          <t>East Midlands</t>
        </is>
      </c>
      <c r="B3" s="474">
        <f>'[1]D.4.3.BreakdownPHEC'!D2</f>
        <v>17.465545654296875</v>
      </c>
      <c r="C3" s="474">
        <f>'[1]D.4.3.BreakdownPHEC'!C2</f>
        <v>30138555.879854355</v>
      </c>
      <c r="D3" s="482">
        <f>'[1]D.4.3.BreakdownPHEC'!D11</f>
        <v>17.339235305786133</v>
      </c>
      <c r="E3" s="480">
        <f>'[1]D.4.3.BreakdownPHEC'!C11</f>
        <v>30219704.228888247</v>
      </c>
      <c r="F3" s="482">
        <f>'[1]D.4.3.BreakdownPHEC'!D20</f>
        <v>16.992618560791016</v>
      </c>
      <c r="G3" s="480">
        <f>'[1]D.4.3.BreakdownPHEC'!C20</f>
        <v>29817210.05090405</v>
      </c>
      <c r="H3" s="482">
        <f>'[1]D.4.3.BreakdownPHEC'!D29</f>
        <v>16.868013381958008</v>
      </c>
      <c r="I3" s="479">
        <f>'[1]D.4.3.BreakdownPHEC'!C29</f>
        <v>29794355.762066528</v>
      </c>
      <c r="J3" s="482">
        <f>'[1]D.4.3.BreakdownPHEC'!D38</f>
        <v>14.911322593688965</v>
      </c>
      <c r="K3" s="479">
        <f>'[1]D.4.3.BreakdownPHEC'!C38</f>
        <v>26499720.272075616</v>
      </c>
      <c r="L3" s="41"/>
      <c r="M3" s="92">
        <f t="shared" ref="M3:M11" si="0">(J3-B3)/B3*100</f>
        <v>-14.624353061534725</v>
      </c>
    </row>
    <row r="4" spans="1:13" x14ac:dyDescent="0.35">
      <c r="A4" s="473" t="inlineStr">
        <is>
          <t>East of England</t>
        </is>
      </c>
      <c r="B4" s="474">
        <f>'[1]D.4.3.BreakdownPHEC'!D3</f>
        <v>18.608251571655273</v>
      </c>
      <c r="C4" s="474">
        <f>'[1]D.4.3.BreakdownPHEC'!C3</f>
        <v>43464806.381471671</v>
      </c>
      <c r="D4" s="482">
        <f>'[1]D.4.3.BreakdownPHEC'!D12</f>
        <v>18.375688552856445</v>
      </c>
      <c r="E4" s="480">
        <f>'[1]D.4.3.BreakdownPHEC'!C12</f>
        <v>43196314.95112139</v>
      </c>
      <c r="F4" s="482">
        <f>'[1]D.4.3.BreakdownPHEC'!D21</f>
        <v>17.562862396240234</v>
      </c>
      <c r="G4" s="480">
        <f>'[1]D.4.3.BreakdownPHEC'!C21</f>
        <v>42489860.582374007</v>
      </c>
      <c r="H4" s="482">
        <f>'[1]D.4.3.BreakdownPHEC'!D30</f>
        <v>17.124725341796875</v>
      </c>
      <c r="I4" s="479">
        <f>'[1]D.4.3.BreakdownPHEC'!C30</f>
        <v>41661036.746705711</v>
      </c>
      <c r="J4" s="482">
        <f>'[1]D.4.3.BreakdownPHEC'!D39</f>
        <v>15.205223083496094</v>
      </c>
      <c r="K4" s="479">
        <f>'[1]D.4.3.BreakdownPHEC'!C39</f>
        <v>37180878.883272275</v>
      </c>
      <c r="L4" s="41"/>
      <c r="M4" s="92">
        <f t="shared" si="0"/>
        <v>-18.287739044450525</v>
      </c>
    </row>
    <row r="5" spans="1:13" x14ac:dyDescent="0.35">
      <c r="A5" s="473" t="inlineStr">
        <is>
          <t>London</t>
        </is>
      </c>
      <c r="B5" s="474">
        <f>'[1]D.4.3.BreakdownPHEC'!D4</f>
        <v>16.734642028808594</v>
      </c>
      <c r="C5" s="474">
        <f>'[1]D.4.3.BreakdownPHEC'!C4</f>
        <v>53714479.830186941</v>
      </c>
      <c r="D5" s="482">
        <f>'[1]D.4.3.BreakdownPHEC'!D13</f>
        <v>16.182184219360352</v>
      </c>
      <c r="E5" s="480">
        <f>'[1]D.4.3.BreakdownPHEC'!C13</f>
        <v>52160545.301239952</v>
      </c>
      <c r="F5" s="482">
        <f>'[1]D.4.3.BreakdownPHEC'!D22</f>
        <v>15.612495422363281</v>
      </c>
      <c r="G5" s="480">
        <f>'[1]D.4.3.BreakdownPHEC'!C22</f>
        <v>50798009.858112492</v>
      </c>
      <c r="H5" s="482">
        <f>'[1]D.4.3.BreakdownPHEC'!D31</f>
        <v>15.65114688873291</v>
      </c>
      <c r="I5" s="479">
        <f>'[1]D.4.3.BreakdownPHEC'!C31</f>
        <v>51231939.200732552</v>
      </c>
      <c r="J5" s="482">
        <f>'[1]D.4.3.BreakdownPHEC'!D40</f>
        <v>13.351625442504883</v>
      </c>
      <c r="K5" s="479">
        <f>'[1]D.4.3.BreakdownPHEC'!C40</f>
        <v>43902263.046349637</v>
      </c>
      <c r="L5" s="41"/>
      <c r="M5" s="92">
        <f t="shared" si="0"/>
        <v>-20.215649551868911</v>
      </c>
    </row>
    <row r="6" spans="1:13" x14ac:dyDescent="0.35">
      <c r="A6" s="473" t="inlineStr">
        <is>
          <t>North East</t>
        </is>
      </c>
      <c r="B6" s="474">
        <f>'[1]D.4.3.BreakdownPHEC'!D5</f>
        <v>21.960895538330078</v>
      </c>
      <c r="C6" s="474">
        <f>'[1]D.4.3.BreakdownPHEC'!C5</f>
        <v>21150730.483555481</v>
      </c>
      <c r="D6" s="482">
        <f>'[1]D.4.3.BreakdownPHEC'!D14</f>
        <v>21.190778732299805</v>
      </c>
      <c r="E6" s="480">
        <f>'[1]D.4.3.BreakdownPHEC'!C14</f>
        <v>20470006.127681717</v>
      </c>
      <c r="F6" s="482">
        <f>'[1]D.4.3.BreakdownPHEC'!D23</f>
        <v>20.503469467163086</v>
      </c>
      <c r="G6" s="480">
        <f>'[1]D.4.3.BreakdownPHEC'!C23</f>
        <v>19904793.300989263</v>
      </c>
      <c r="H6" s="482">
        <f>'[1]D.4.3.BreakdownPHEC'!D32</f>
        <v>19.947031021118164</v>
      </c>
      <c r="I6" s="479">
        <f>'[1]D.4.3.BreakdownPHEC'!C32</f>
        <v>19452263.309968926</v>
      </c>
      <c r="J6" s="482">
        <f>'[1]D.4.3.BreakdownPHEC'!D41</f>
        <v>17.973739624023438</v>
      </c>
      <c r="K6" s="479">
        <f>'[1]D.4.3.BreakdownPHEC'!C41</f>
        <v>17598962.938306909</v>
      </c>
      <c r="L6" s="41"/>
      <c r="M6" s="92">
        <f>(J6-B6)/B6*100</f>
        <v>-18.155707299584133</v>
      </c>
    </row>
    <row r="7" spans="1:13" x14ac:dyDescent="0.35">
      <c r="A7" s="473" t="inlineStr">
        <is>
          <t>North West</t>
        </is>
      </c>
      <c r="B7" s="474">
        <f>'[1]D.4.3.BreakdownPHEC'!D6</f>
        <v>20.618984222412109</v>
      </c>
      <c r="C7" s="474">
        <f>'[1]D.4.3.BreakdownPHEC'!C6</f>
        <v>54371587.812792487</v>
      </c>
      <c r="D7" s="482">
        <f>'[1]D.4.3.BreakdownPHEC'!D15</f>
        <v>20.095094680786133</v>
      </c>
      <c r="E7" s="480">
        <f>'[1]D.4.3.BreakdownPHEC'!C15</f>
        <v>53276385.399889842</v>
      </c>
      <c r="F7" s="482">
        <f>'[1]D.4.3.BreakdownPHEC'!D24</f>
        <v>19.895669937133789</v>
      </c>
      <c r="G7" s="480">
        <f>'[1]D.4.3.BreakdownPHEC'!C24</f>
        <v>52990863.742218912</v>
      </c>
      <c r="H7" s="482">
        <f>'[1]D.4.3.BreakdownPHEC'!D33</f>
        <v>19.583993911743164</v>
      </c>
      <c r="I7" s="479">
        <f>'[1]D.4.3.BreakdownPHEC'!C33</f>
        <v>52511972.270204887</v>
      </c>
      <c r="J7" s="482">
        <f>'[1]D.4.3.BreakdownPHEC'!D42</f>
        <v>17.286754608154297</v>
      </c>
      <c r="K7" s="479">
        <f>'[1]D.4.3.BreakdownPHEC'!C42</f>
        <v>46518023.633193895</v>
      </c>
      <c r="L7" s="41"/>
      <c r="M7" s="92">
        <f t="shared" si="0"/>
        <v>-16.160978534702966</v>
      </c>
    </row>
    <row r="8" spans="1:13" x14ac:dyDescent="0.35">
      <c r="A8" s="473" t="inlineStr">
        <is>
          <t>South East</t>
        </is>
      </c>
      <c r="B8" s="474">
        <f>'[1]D.4.3.BreakdownPHEC'!D7</f>
        <v>18.131702423095703</v>
      </c>
      <c r="C8" s="474">
        <f>'[1]D.4.3.BreakdownPHEC'!C7</f>
        <v>58026054.734354742</v>
      </c>
      <c r="D8" s="482">
        <f>'[1]D.4.3.BreakdownPHEC'!D16</f>
        <v>17.699001312255859</v>
      </c>
      <c r="E8" s="480">
        <f>'[1]D.4.3.BreakdownPHEC'!C16</f>
        <v>56974135.150365703</v>
      </c>
      <c r="F8" s="482">
        <f>'[1]D.4.3.BreakdownPHEC'!D25</f>
        <v>17.095554351806641</v>
      </c>
      <c r="G8" s="480">
        <f>'[1]D.4.3.BreakdownPHEC'!C25</f>
        <v>55354515.431041211</v>
      </c>
      <c r="H8" s="482">
        <f>'[1]D.4.3.BreakdownPHEC'!D34</f>
        <v>16.768672943115234</v>
      </c>
      <c r="I8" s="479">
        <f>'[1]D.4.3.BreakdownPHEC'!C34</f>
        <v>54575746.416280627</v>
      </c>
      <c r="J8" s="482">
        <f>'[1]D.4.3.BreakdownPHEC'!D43</f>
        <v>14.857771873474121</v>
      </c>
      <c r="K8" s="479">
        <f>'[1]D.4.3.BreakdownPHEC'!C43</f>
        <v>48553927.443787701</v>
      </c>
      <c r="L8" s="41"/>
      <c r="M8" s="92">
        <f t="shared" si="0"/>
        <v>-18.05638805019948</v>
      </c>
    </row>
    <row r="9" spans="1:13" x14ac:dyDescent="0.35">
      <c r="A9" s="473" t="inlineStr">
        <is>
          <t>South West</t>
        </is>
      </c>
      <c r="B9" s="474">
        <f>'[1]D.4.3.BreakdownPHEC'!D8</f>
        <v>18.156610488891602</v>
      </c>
      <c r="C9" s="474">
        <f>'[1]D.4.3.BreakdownPHEC'!C8</f>
        <v>36580155.307385705</v>
      </c>
      <c r="D9" s="482">
        <f>'[1]D.4.3.BreakdownPHEC'!D17</f>
        <v>17.770553588867188</v>
      </c>
      <c r="E9" s="480">
        <f>'[1]D.4.3.BreakdownPHEC'!C17</f>
        <v>36083821.818563566</v>
      </c>
      <c r="F9" s="482">
        <f>'[1]D.4.3.BreakdownPHEC'!D26</f>
        <v>17.518056869506836</v>
      </c>
      <c r="G9" s="480">
        <f>'[1]D.4.3.BreakdownPHEC'!C26</f>
        <v>34845230.891532607</v>
      </c>
      <c r="H9" s="482">
        <f>'[1]D.4.3.BreakdownPHEC'!D35</f>
        <v>16.801746368408203</v>
      </c>
      <c r="I9" s="479">
        <f>'[1]D.4.3.BreakdownPHEC'!C35</f>
        <v>33565929.957586132</v>
      </c>
      <c r="J9" s="482">
        <f>'[1]D.4.3.BreakdownPHEC'!D44</f>
        <v>14.796030044555664</v>
      </c>
      <c r="K9" s="479">
        <f>'[1]D.4.3.BreakdownPHEC'!C44</f>
        <v>29743488.975276593</v>
      </c>
      <c r="L9" s="41"/>
      <c r="M9" s="92">
        <f t="shared" si="0"/>
        <v>-18.508853546161465</v>
      </c>
    </row>
    <row r="10" spans="1:13" x14ac:dyDescent="0.35">
      <c r="A10" s="473" t="inlineStr">
        <is>
          <t>West Midlands</t>
        </is>
      </c>
      <c r="B10" s="474">
        <f>'[1]D.4.3.BreakdownPHEC'!D9</f>
        <v>18.499162673950195</v>
      </c>
      <c r="C10" s="474">
        <f>'[1]D.4.3.BreakdownPHEC'!C9</f>
        <v>39194511.781097248</v>
      </c>
      <c r="D10" s="482">
        <f>'[1]D.4.3.BreakdownPHEC'!D18</f>
        <v>18.151626586914063</v>
      </c>
      <c r="E10" s="480">
        <f>'[1]D.4.3.BreakdownPHEC'!C18</f>
        <v>38855786.839980468</v>
      </c>
      <c r="F10" s="482">
        <f>'[1]D.4.3.BreakdownPHEC'!D27</f>
        <v>17.687055587768555</v>
      </c>
      <c r="G10" s="480">
        <f>'[1]D.4.3.BreakdownPHEC'!C27</f>
        <v>38120051.025571354</v>
      </c>
      <c r="H10" s="482">
        <f>'[1]D.4.3.BreakdownPHEC'!D36</f>
        <v>17.696306228637695</v>
      </c>
      <c r="I10" s="479">
        <f>'[1]D.4.3.BreakdownPHEC'!C36</f>
        <v>38355098.839753486</v>
      </c>
      <c r="J10" s="482">
        <f>'[1]D.4.3.BreakdownPHEC'!D45</f>
        <v>15.492688179016113</v>
      </c>
      <c r="K10" s="479">
        <f>'[1]D.4.3.BreakdownPHEC'!C45</f>
        <v>33736793.577588603</v>
      </c>
      <c r="L10" s="41"/>
      <c r="M10" s="92">
        <f t="shared" si="0"/>
        <v>-16.251949063444275</v>
      </c>
    </row>
    <row r="11" spans="1:13" x14ac:dyDescent="0.35">
      <c r="A11" s="473" t="inlineStr">
        <is>
          <t>Yorkshire and Humber</t>
        </is>
      </c>
      <c r="B11" s="474">
        <f>'[1]D.4.3.BreakdownPHEC'!D10</f>
        <v>19.036334991455078</v>
      </c>
      <c r="C11" s="474">
        <f>'[1]D.4.3.BreakdownPHEC'!C10</f>
        <v>37725292.690929994</v>
      </c>
      <c r="D11" s="482">
        <f>'[1]D.4.3.BreakdownPHEC'!D19</f>
        <v>18.608980178833008</v>
      </c>
      <c r="E11" s="480">
        <f>'[1]D.4.3.BreakdownPHEC'!C19</f>
        <v>37044153.341481015</v>
      </c>
      <c r="F11" s="482">
        <f>'[1]D.4.3.BreakdownPHEC'!D28</f>
        <v>18.134199142456055</v>
      </c>
      <c r="G11" s="480">
        <f>'[1]D.4.3.BreakdownPHEC'!C28</f>
        <v>36294320.720769979</v>
      </c>
      <c r="H11" s="482">
        <f>'[1]D.4.3.BreakdownPHEC'!D37</f>
        <v>18.030069351196289</v>
      </c>
      <c r="I11" s="479">
        <f>'[1]D.4.3.BreakdownPHEC'!C37</f>
        <v>36239696.371238999</v>
      </c>
      <c r="J11" s="482">
        <f>'[1]D.4.3.BreakdownPHEC'!D46</f>
        <v>15.861299514770508</v>
      </c>
      <c r="K11" s="479">
        <f>'[1]D.4.3.BreakdownPHEC'!C46</f>
        <v>32016022.006119076</v>
      </c>
      <c r="L11" s="41"/>
      <c r="M11" s="92">
        <f t="shared" si="0"/>
        <v>-16.678816999752115</v>
      </c>
    </row>
    <row r="12" spans="1:13" x14ac:dyDescent="0.35">
      <c r="C12" s="487">
        <f>SUM(C3:C11)</f>
        <v>374366174.90162861</v>
      </c>
      <c r="D12" s="487"/>
      <c r="E12" s="487">
        <f t="shared" ref="E12:K12" si="1">SUM(E3:E11)</f>
        <v>368280853.15921193</v>
      </c>
      <c r="F12" s="487"/>
      <c r="G12" s="487">
        <f t="shared" si="1"/>
        <v>360614855.6035139</v>
      </c>
      <c r="H12" s="487"/>
      <c r="I12" s="487">
        <f t="shared" si="1"/>
        <v>357388038.87453783</v>
      </c>
      <c r="J12" s="487"/>
      <c r="K12" s="487">
        <f t="shared" si="1"/>
        <v>315750080.77597028</v>
      </c>
      <c r="L12" s="487">
        <f>SUM(C12:K12)</f>
        <v>1776400003.3148625</v>
      </c>
    </row>
    <row r="13" spans="1:13" x14ac:dyDescent="0.35">
      <c r="A13" s="477" t="inlineStr">
        <is>
          <t>* Excludes Dental practices</t>
        </is>
      </c>
    </row>
    <row r="14" spans="1:13" x14ac:dyDescent="0.35">
      <c r="A14" s="469" t="inlineStr">
        <is>
          <t>Includes both primary and secondary care</t>
        </is>
      </c>
    </row>
    <row r="16" spans="1:13" x14ac:dyDescent="0.35">
      <c r="A16" s="100" t="inlineStr">
        <is>
          <t>PHE Centre</t>
        </is>
      </c>
      <c r="B16" s="100" t="inlineStr">
        <is>
          <t>year</t>
        </is>
      </c>
      <c r="C16" s="100" t="inlineStr">
        <is>
          <t>Total DID</t>
        </is>
      </c>
      <c r="D16" s="100" t="inlineStr">
        <is>
          <t>Total DDD</t>
        </is>
      </c>
      <c r="E16" s="469" t="inlineStr">
        <is>
          <t>Primary DDD</t>
        </is>
      </c>
      <c r="F16" s="469" t="inlineStr">
        <is>
          <t>Primary DID</t>
        </is>
      </c>
      <c r="G16" s="469" t="inlineStr">
        <is>
          <t>Secondary DDD</t>
        </is>
      </c>
      <c r="H16" s="469" t="inlineStr">
        <is>
          <t>Secondary DID</t>
        </is>
      </c>
      <c r="I16" s="509" t="inlineStr">
        <is>
          <t>% 5 year DID</t>
        </is>
      </c>
      <c r="J16" s="509" t="inlineStr">
        <is>
          <t>% 4 year DID</t>
        </is>
      </c>
      <c r="K16" s="509" t="inlineStr">
        <is>
          <t>% 2 year DID</t>
        </is>
      </c>
    </row>
    <row r="17" spans="1:11" x14ac:dyDescent="0.35">
      <c r="A17" s="506" t="inlineStr">
        <is>
          <t>North East</t>
        </is>
      </c>
      <c r="B17" s="515">
        <v>2016</v>
      </c>
      <c r="C17" s="516">
        <f>B6</f>
        <v>21.960895538330078</v>
      </c>
      <c r="D17" s="517">
        <f>C6</f>
        <v>21150730.483555481</v>
      </c>
      <c r="E17" s="518">
        <v>17173730.092083409</v>
      </c>
      <c r="F17" s="519">
        <v>17.831558227539063</v>
      </c>
      <c r="G17" s="518">
        <v>3977000.3914720714</v>
      </c>
      <c r="H17" s="519">
        <v>4.1293368339538574</v>
      </c>
      <c r="I17" s="92">
        <f>(C21-C17)/C17*100</f>
        <v>-18.155707299584133</v>
      </c>
      <c r="J17" s="512">
        <f>(C20-C17)/C17*100</f>
        <v>-9.1702294822037551</v>
      </c>
      <c r="K17" s="92">
        <f>(C21-C20)/C20*100</f>
        <v>-9.8926571829440633</v>
      </c>
    </row>
    <row r="18" spans="1:11" x14ac:dyDescent="0.35">
      <c r="A18" s="507"/>
      <c r="B18" s="116">
        <v>2017</v>
      </c>
      <c r="C18" s="520">
        <f>D6</f>
        <v>21.190778732299805</v>
      </c>
      <c r="D18" s="190">
        <f>E6</f>
        <v>20470006.127681717</v>
      </c>
      <c r="E18" s="521">
        <v>16638088.876142934</v>
      </c>
      <c r="F18" s="522">
        <v>17.223934173583984</v>
      </c>
      <c r="G18" s="521">
        <v>3831917.2515387833</v>
      </c>
      <c r="H18" s="522">
        <v>3.9668433666229248</v>
      </c>
      <c r="I18" s="510">
        <f>(F21-F17)/F17*100</f>
        <v>-17.619302093343453</v>
      </c>
      <c r="J18" s="513">
        <f>(F20-F17)/F17*100</f>
        <v>-11.320740085007047</v>
      </c>
      <c r="K18" s="510">
        <f>(F21-F20)/F20*100</f>
        <v>-7.1026325821552243</v>
      </c>
    </row>
    <row r="19" spans="1:11" x14ac:dyDescent="0.35">
      <c r="A19" s="507"/>
      <c r="B19" s="116">
        <v>2018</v>
      </c>
      <c r="C19" s="520">
        <f>F6</f>
        <v>20.503469467163086</v>
      </c>
      <c r="D19" s="190">
        <f>G6</f>
        <v>19904793.300989263</v>
      </c>
      <c r="E19" s="521">
        <v>15997246.387728237</v>
      </c>
      <c r="F19" s="522">
        <v>16.478395462036133</v>
      </c>
      <c r="G19" s="521">
        <v>3907546.9132610261</v>
      </c>
      <c r="H19" s="522">
        <v>4.0250740051269531</v>
      </c>
      <c r="I19" s="511">
        <f>(H21-H17)/H17*100</f>
        <v>-20.472053374615047</v>
      </c>
      <c r="J19" s="511">
        <f>(H20-H17)/H17*100</f>
        <v>0.11622607189249418</v>
      </c>
      <c r="K19" s="511">
        <f>(H21-H20)/H20*100</f>
        <v>-20.564378277426577</v>
      </c>
    </row>
    <row r="20" spans="1:11" x14ac:dyDescent="0.35">
      <c r="A20" s="507"/>
      <c r="B20" s="116">
        <v>2019</v>
      </c>
      <c r="C20" s="520">
        <f>H6</f>
        <v>19.947031021118164</v>
      </c>
      <c r="D20" s="190">
        <f>I6</f>
        <v>19452263.309968926</v>
      </c>
      <c r="E20" s="521">
        <v>15420670.526294947</v>
      </c>
      <c r="F20" s="522">
        <v>15.812893867492676</v>
      </c>
      <c r="G20" s="521">
        <v>4031592.7836739793</v>
      </c>
      <c r="H20" s="522">
        <v>4.1341361999511719</v>
      </c>
    </row>
    <row r="21" spans="1:11" x14ac:dyDescent="0.35">
      <c r="A21" s="508"/>
      <c r="B21" s="523">
        <v>2020</v>
      </c>
      <c r="C21" s="524">
        <f>J6</f>
        <v>17.973739624023438</v>
      </c>
      <c r="D21" s="525">
        <f>K6</f>
        <v>17598962.938306909</v>
      </c>
      <c r="E21" s="526">
        <v>14383461.437473819</v>
      </c>
      <c r="F21" s="527">
        <v>14.689762115478516</v>
      </c>
      <c r="G21" s="526">
        <v>3215501.5008330904</v>
      </c>
      <c r="H21" s="527">
        <v>3.2839767932891846</v>
      </c>
    </row>
    <row r="22" spans="1:11" x14ac:dyDescent="0.35">
      <c r="A22" s="616" t="inlineStr">
        <is>
          <t>North West</t>
        </is>
      </c>
      <c r="B22" s="515">
        <v>2016</v>
      </c>
      <c r="C22" s="516">
        <f>B7</f>
        <v>20.618984222412109</v>
      </c>
      <c r="D22" s="517">
        <f>C7</f>
        <v>54371587.812792487</v>
      </c>
      <c r="E22" s="518">
        <v>44271468.791584194</v>
      </c>
      <c r="F22" s="519">
        <v>16.788782119750977</v>
      </c>
      <c r="G22" s="518">
        <v>10100119.021208294</v>
      </c>
      <c r="H22" s="519">
        <v>3.830202579498291</v>
      </c>
      <c r="I22" s="92">
        <f t="shared" ref="I22" si="2">(C26-C22)/C22*100</f>
        <v>-16.160978534702966</v>
      </c>
      <c r="J22" s="92">
        <f t="shared" ref="J22" si="3">(C25-C22)/C22*100</f>
        <v>-5.0195989264298833</v>
      </c>
      <c r="K22" s="92">
        <f t="shared" ref="K22" si="4">(C26-C25)/C25*100</f>
        <v>-11.730187999146445</v>
      </c>
    </row>
    <row r="23" spans="1:11" x14ac:dyDescent="0.35">
      <c r="A23" s="617"/>
      <c r="B23" s="116">
        <v>2017</v>
      </c>
      <c r="C23" s="520">
        <f>D7</f>
        <v>20.095094680786133</v>
      </c>
      <c r="D23" s="190">
        <f>E7</f>
        <v>53276385.399889842</v>
      </c>
      <c r="E23" s="521">
        <v>42579531.118210174</v>
      </c>
      <c r="F23" s="522">
        <v>16.060392379760742</v>
      </c>
      <c r="G23" s="521">
        <v>10696854.281679664</v>
      </c>
      <c r="H23" s="522">
        <v>4.0347013473510742</v>
      </c>
      <c r="I23" s="510">
        <f t="shared" ref="I23" si="5">(F26-F22)/F22*100</f>
        <v>-19.177032402398638</v>
      </c>
      <c r="J23" s="510">
        <f t="shared" ref="J23" si="6">(F25-F22)/F22*100</f>
        <v>-9.6162054369173369</v>
      </c>
      <c r="K23" s="510">
        <f t="shared" ref="K23" si="7">(F26-F25)/F25*100</f>
        <v>-10.578032280785022</v>
      </c>
    </row>
    <row r="24" spans="1:11" x14ac:dyDescent="0.35">
      <c r="A24" s="617"/>
      <c r="B24" s="116">
        <v>2018</v>
      </c>
      <c r="C24" s="520">
        <f>F7</f>
        <v>19.895669937133789</v>
      </c>
      <c r="D24" s="190">
        <f>G7</f>
        <v>52990863.742218912</v>
      </c>
      <c r="E24" s="521">
        <v>41436689.169839606</v>
      </c>
      <c r="F24" s="522">
        <v>15.557600975036621</v>
      </c>
      <c r="G24" s="521">
        <v>11554174.572379306</v>
      </c>
      <c r="H24" s="522">
        <v>4.3380694389343262</v>
      </c>
      <c r="I24" s="511">
        <f t="shared" ref="I24" si="8">(H26-H22)/H22*100</f>
        <v>-2.9408278874479818</v>
      </c>
      <c r="J24" s="511">
        <f t="shared" ref="J24" si="9">(H25-H22)/H22*100</f>
        <v>15.128545635197534</v>
      </c>
      <c r="K24" s="511">
        <f t="shared" ref="K24" si="10">(H26-H25)/H25*100</f>
        <v>-15.694955080819922</v>
      </c>
    </row>
    <row r="25" spans="1:11" x14ac:dyDescent="0.35">
      <c r="A25" s="617"/>
      <c r="B25" s="116">
        <v>2019</v>
      </c>
      <c r="C25" s="520">
        <f>H7</f>
        <v>19.583993911743164</v>
      </c>
      <c r="D25" s="190">
        <f>I7</f>
        <v>52511972.270204887</v>
      </c>
      <c r="E25" s="521">
        <v>40688043.201876417</v>
      </c>
      <c r="F25" s="522">
        <v>15.174338340759277</v>
      </c>
      <c r="G25" s="521">
        <v>11823929.068328468</v>
      </c>
      <c r="H25" s="522">
        <v>4.4096565246582031</v>
      </c>
    </row>
    <row r="26" spans="1:11" x14ac:dyDescent="0.35">
      <c r="A26" s="618"/>
      <c r="B26" s="523">
        <v>2020</v>
      </c>
      <c r="C26" s="524">
        <f>J7</f>
        <v>17.286754608154297</v>
      </c>
      <c r="D26" s="525">
        <f>K7</f>
        <v>46518023.633193895</v>
      </c>
      <c r="E26" s="526">
        <v>36514198.209863864</v>
      </c>
      <c r="F26" s="527">
        <v>13.569191932678223</v>
      </c>
      <c r="G26" s="526">
        <v>10003825.423330028</v>
      </c>
      <c r="H26" s="527">
        <v>3.7175629138946533</v>
      </c>
    </row>
    <row r="27" spans="1:11" x14ac:dyDescent="0.35">
      <c r="A27" s="616" t="inlineStr">
        <is>
          <t>Yorkshire and Humber</t>
        </is>
      </c>
      <c r="B27" s="515">
        <v>2016</v>
      </c>
      <c r="C27" s="516">
        <f>B11</f>
        <v>19.036334991455078</v>
      </c>
      <c r="D27" s="517">
        <f>C11</f>
        <v>37725292.690929994</v>
      </c>
      <c r="E27" s="518">
        <v>30908466.170639612</v>
      </c>
      <c r="F27" s="519">
        <v>15.596536636352539</v>
      </c>
      <c r="G27" s="518">
        <v>6816826.5202903803</v>
      </c>
      <c r="H27" s="519">
        <v>3.43979811668396</v>
      </c>
      <c r="I27" s="92">
        <f t="shared" ref="I27" si="11">(C31-C27)/C27*100</f>
        <v>-16.678816999752115</v>
      </c>
      <c r="J27" s="92">
        <f t="shared" ref="J27" si="12">(C30-C27)/C27*100</f>
        <v>-5.2860261216798081</v>
      </c>
      <c r="K27" s="512">
        <f t="shared" ref="K27" si="13">(C31-C30)/C30*100</f>
        <v>-12.028627256954417</v>
      </c>
    </row>
    <row r="28" spans="1:11" x14ac:dyDescent="0.35">
      <c r="A28" s="617"/>
      <c r="B28" s="116">
        <v>2017</v>
      </c>
      <c r="C28" s="520">
        <f>D11</f>
        <v>18.608980178833008</v>
      </c>
      <c r="D28" s="190">
        <f>E11</f>
        <v>37044153.341481015</v>
      </c>
      <c r="E28" s="521">
        <v>30139341.641169291</v>
      </c>
      <c r="F28" s="522">
        <v>15.140376091003418</v>
      </c>
      <c r="G28" s="521">
        <v>6904811.7003117222</v>
      </c>
      <c r="H28" s="522">
        <v>3.4686043262481689</v>
      </c>
      <c r="I28" s="510">
        <f t="shared" ref="I28" si="14">(F31-F27)/F27*100</f>
        <v>-18.848391668563227</v>
      </c>
      <c r="J28" s="510">
        <f t="shared" ref="J28" si="15">(F30-F27)/F27*100</f>
        <v>-8.8355900280748241</v>
      </c>
      <c r="K28" s="513">
        <f t="shared" ref="K28" si="16">(F31-F30)/F30*100</f>
        <v>-10.983235281807811</v>
      </c>
    </row>
    <row r="29" spans="1:11" x14ac:dyDescent="0.35">
      <c r="A29" s="617"/>
      <c r="B29" s="116">
        <v>2018</v>
      </c>
      <c r="C29" s="520">
        <f>F11</f>
        <v>18.134199142456055</v>
      </c>
      <c r="D29" s="190">
        <f>G11</f>
        <v>36294320.720769979</v>
      </c>
      <c r="E29" s="521">
        <v>28988575.967237994</v>
      </c>
      <c r="F29" s="522">
        <v>14.483936309814453</v>
      </c>
      <c r="G29" s="521">
        <v>7305744.753531985</v>
      </c>
      <c r="H29" s="522">
        <v>3.6502635478973389</v>
      </c>
      <c r="I29" s="511">
        <f t="shared" ref="I29" si="17">(H31-H27)/H27*100</f>
        <v>-6.8416493739516149</v>
      </c>
      <c r="J29" s="511">
        <f t="shared" ref="J29" si="18">(H30-H27)/H27*100</f>
        <v>10.808231662750435</v>
      </c>
      <c r="K29" s="511">
        <f t="shared" ref="K29" si="19">(H31-H30)/H30*100</f>
        <v>-15.928312158631149</v>
      </c>
    </row>
    <row r="30" spans="1:11" x14ac:dyDescent="0.35">
      <c r="A30" s="617"/>
      <c r="B30" s="116">
        <v>2019</v>
      </c>
      <c r="C30" s="520">
        <f>H11</f>
        <v>18.030069351196289</v>
      </c>
      <c r="D30" s="190">
        <f>I11</f>
        <v>36239696.371238999</v>
      </c>
      <c r="E30" s="521">
        <v>28578579.242121331</v>
      </c>
      <c r="F30" s="522">
        <v>14.218490600585938</v>
      </c>
      <c r="G30" s="521">
        <v>7661117.1291176695</v>
      </c>
      <c r="H30" s="522">
        <v>3.8115794658660889</v>
      </c>
    </row>
    <row r="31" spans="1:11" x14ac:dyDescent="0.35">
      <c r="A31" s="618"/>
      <c r="B31" s="523">
        <v>2020</v>
      </c>
      <c r="C31" s="524">
        <f>J11</f>
        <v>15.861299514770508</v>
      </c>
      <c r="D31" s="525">
        <f>K11</f>
        <v>32016022.006119076</v>
      </c>
      <c r="E31" s="526">
        <v>25547823.451005057</v>
      </c>
      <c r="F31" s="527">
        <v>12.656840324401855</v>
      </c>
      <c r="G31" s="526">
        <v>6468198.5551140187</v>
      </c>
      <c r="H31" s="527">
        <v>3.2044591903686523</v>
      </c>
    </row>
    <row r="32" spans="1:11" x14ac:dyDescent="0.35">
      <c r="A32" s="616" t="inlineStr">
        <is>
          <t>East Midlands</t>
        </is>
      </c>
      <c r="B32" s="515">
        <v>2016</v>
      </c>
      <c r="C32" s="516">
        <f>B3</f>
        <v>17.465545654296875</v>
      </c>
      <c r="D32" s="517">
        <f>C3</f>
        <v>30138555.879854355</v>
      </c>
      <c r="E32" s="518">
        <v>25222126.902185179</v>
      </c>
      <c r="F32" s="519">
        <v>14.616434097290039</v>
      </c>
      <c r="G32" s="518">
        <v>4916428.9776691757</v>
      </c>
      <c r="H32" s="519">
        <v>2.849111795425415</v>
      </c>
      <c r="I32" s="92">
        <f t="shared" ref="I32" si="20">(C36-C32)/C32*100</f>
        <v>-14.624353061534725</v>
      </c>
      <c r="J32" s="92">
        <f t="shared" ref="J32" si="21">(C35-C32)/C32*100</f>
        <v>-3.4212058653424449</v>
      </c>
      <c r="K32" s="92">
        <f t="shared" ref="K32" si="22">(C36-C35)/C35*100</f>
        <v>-11.600007327252392</v>
      </c>
    </row>
    <row r="33" spans="1:11" x14ac:dyDescent="0.35">
      <c r="A33" s="617"/>
      <c r="B33" s="116">
        <v>2017</v>
      </c>
      <c r="C33" s="520">
        <f>D3</f>
        <v>17.339235305786133</v>
      </c>
      <c r="D33" s="190">
        <f>E3</f>
        <v>30219704.228888247</v>
      </c>
      <c r="E33" s="521">
        <v>25054209.553239681</v>
      </c>
      <c r="F33" s="522">
        <v>14.37541675567627</v>
      </c>
      <c r="G33" s="521">
        <v>5165494.6756485663</v>
      </c>
      <c r="H33" s="522">
        <v>2.9638187885284424</v>
      </c>
      <c r="I33" s="510">
        <f t="shared" ref="I33" si="23">(F36-F32)/F32*100</f>
        <v>-16.332394694084904</v>
      </c>
      <c r="J33" s="510">
        <f t="shared" ref="J33" si="24">(F35-F32)/F32*100</f>
        <v>-6.8098845120087237</v>
      </c>
      <c r="K33" s="510">
        <f t="shared" ref="K33" si="25">(F36-F35)/F35*100</f>
        <v>-10.218369332639442</v>
      </c>
    </row>
    <row r="34" spans="1:11" x14ac:dyDescent="0.35">
      <c r="A34" s="617"/>
      <c r="B34" s="116">
        <v>2018</v>
      </c>
      <c r="C34" s="520">
        <f>F3</f>
        <v>16.992618560791016</v>
      </c>
      <c r="D34" s="190">
        <f>G3</f>
        <v>29817210.05090405</v>
      </c>
      <c r="E34" s="521">
        <v>24298807.467167206</v>
      </c>
      <c r="F34" s="522">
        <v>13.847720146179199</v>
      </c>
      <c r="G34" s="521">
        <v>5518402.5837368444</v>
      </c>
      <c r="H34" s="522">
        <v>3.1448988914489746</v>
      </c>
      <c r="I34" s="511">
        <f t="shared" ref="I34" si="26">(H36-H32)/H32*100</f>
        <v>-5.8618125243252299</v>
      </c>
      <c r="J34" s="511">
        <f t="shared" ref="J34" si="27">(H35-H32)/H32*100</f>
        <v>13.963307740952521</v>
      </c>
      <c r="K34" s="511">
        <f t="shared" ref="K34" si="28">(H36-H35)/H35*100</f>
        <v>-17.396055500900161</v>
      </c>
    </row>
    <row r="35" spans="1:11" x14ac:dyDescent="0.35">
      <c r="A35" s="617"/>
      <c r="B35" s="116">
        <v>2019</v>
      </c>
      <c r="C35" s="520">
        <f>H3</f>
        <v>16.868013381958008</v>
      </c>
      <c r="D35" s="190">
        <f>I3</f>
        <v>29794355.762066528</v>
      </c>
      <c r="E35" s="521">
        <v>24059208.359992564</v>
      </c>
      <c r="F35" s="522">
        <v>13.621071815490723</v>
      </c>
      <c r="G35" s="521">
        <v>5735147.4020739645</v>
      </c>
      <c r="H35" s="522">
        <v>3.2469420433044434</v>
      </c>
    </row>
    <row r="36" spans="1:11" x14ac:dyDescent="0.35">
      <c r="A36" s="618"/>
      <c r="B36" s="523">
        <v>2020</v>
      </c>
      <c r="C36" s="524">
        <f>J3</f>
        <v>14.911322593688965</v>
      </c>
      <c r="D36" s="525">
        <f>K3</f>
        <v>26499720.272075616</v>
      </c>
      <c r="E36" s="526">
        <v>21733211.018606432</v>
      </c>
      <c r="F36" s="527">
        <v>12.229220390319824</v>
      </c>
      <c r="G36" s="526">
        <v>4766509.2534691822</v>
      </c>
      <c r="H36" s="527">
        <v>2.6821022033691406</v>
      </c>
    </row>
    <row r="37" spans="1:11" x14ac:dyDescent="0.35">
      <c r="A37" s="616" t="inlineStr">
        <is>
          <t>West Midlands</t>
        </is>
      </c>
      <c r="B37" s="515">
        <v>2016</v>
      </c>
      <c r="C37" s="516">
        <f>B10</f>
        <v>18.499162673950195</v>
      </c>
      <c r="D37" s="517">
        <f>C10</f>
        <v>39194511.781097248</v>
      </c>
      <c r="E37" s="518">
        <v>32243111.910906829</v>
      </c>
      <c r="F37" s="519">
        <v>15.218216896057129</v>
      </c>
      <c r="G37" s="518">
        <v>6951399.8701904211</v>
      </c>
      <c r="H37" s="519">
        <v>3.2809460163116455</v>
      </c>
      <c r="I37" s="92">
        <f t="shared" ref="I37" si="29">(C41-C37)/C37*100</f>
        <v>-16.251949063444275</v>
      </c>
      <c r="J37" s="92">
        <f t="shared" ref="J37" si="30">(C40-C37)/C37*100</f>
        <v>-4.339960999656765</v>
      </c>
      <c r="K37" s="512">
        <f t="shared" ref="K37" si="31">(C41-C40)/C40*100</f>
        <v>-12.452418155239066</v>
      </c>
    </row>
    <row r="38" spans="1:11" x14ac:dyDescent="0.35">
      <c r="A38" s="617"/>
      <c r="B38" s="116">
        <v>2017</v>
      </c>
      <c r="C38" s="520">
        <f>D10</f>
        <v>18.151626586914063</v>
      </c>
      <c r="D38" s="190">
        <f>E10</f>
        <v>38855786.839980468</v>
      </c>
      <c r="E38" s="521">
        <v>31622083.974694803</v>
      </c>
      <c r="F38" s="522">
        <v>14.772375106811523</v>
      </c>
      <c r="G38" s="521">
        <v>7233702.8652856657</v>
      </c>
      <c r="H38" s="522">
        <v>3.3792514801025391</v>
      </c>
      <c r="I38" s="510">
        <f t="shared" ref="I38" si="32">(F41-F37)/F37*100</f>
        <v>-17.645862996842165</v>
      </c>
      <c r="J38" s="510">
        <f t="shared" ref="J38" si="33">(F40-F37)/F37*100</f>
        <v>-7.3584594337305758</v>
      </c>
      <c r="K38" s="513">
        <f t="shared" ref="K38" si="34">(F41-F40)/F40*100</f>
        <v>-11.104525572685922</v>
      </c>
    </row>
    <row r="39" spans="1:11" x14ac:dyDescent="0.35">
      <c r="A39" s="617"/>
      <c r="B39" s="116">
        <v>2018</v>
      </c>
      <c r="C39" s="520">
        <f>F10</f>
        <v>17.687055587768555</v>
      </c>
      <c r="D39" s="190">
        <f>G10</f>
        <v>38120051.025571354</v>
      </c>
      <c r="E39" s="521">
        <v>30646731.926843401</v>
      </c>
      <c r="F39" s="522">
        <v>14.219561576843262</v>
      </c>
      <c r="G39" s="521">
        <v>7473319.0987279508</v>
      </c>
      <c r="H39" s="522">
        <v>3.4674928188323975</v>
      </c>
      <c r="I39" s="511">
        <f t="shared" ref="I39" si="35">(H41-H37)/H37*100</f>
        <v>-9.7864770622801576</v>
      </c>
      <c r="J39" s="511">
        <f t="shared" ref="J39" si="36">(H40-H37)/H37*100</f>
        <v>9.6609219269857416</v>
      </c>
      <c r="K39" s="511">
        <f t="shared" ref="K39" si="37">(H41-H40)/H40*100</f>
        <v>-17.734119545533584</v>
      </c>
    </row>
    <row r="40" spans="1:11" x14ac:dyDescent="0.35">
      <c r="A40" s="617"/>
      <c r="B40" s="116">
        <v>2019</v>
      </c>
      <c r="C40" s="520">
        <f>H10</f>
        <v>17.696306228637695</v>
      </c>
      <c r="D40" s="190">
        <f>I10</f>
        <v>38355098.839753486</v>
      </c>
      <c r="E40" s="521">
        <v>30556951.433254875</v>
      </c>
      <c r="F40" s="522">
        <v>14.098390579223633</v>
      </c>
      <c r="G40" s="521">
        <v>7798147.406498611</v>
      </c>
      <c r="H40" s="522">
        <v>3.5979156494140625</v>
      </c>
    </row>
    <row r="41" spans="1:11" x14ac:dyDescent="0.35">
      <c r="A41" s="618"/>
      <c r="B41" s="523">
        <v>2020</v>
      </c>
      <c r="C41" s="524">
        <f>J10</f>
        <v>15.492688179016113</v>
      </c>
      <c r="D41" s="525">
        <f>K10</f>
        <v>33736793.577588603</v>
      </c>
      <c r="E41" s="526">
        <v>27291424.852998063</v>
      </c>
      <c r="F41" s="527">
        <v>12.532831192016602</v>
      </c>
      <c r="G41" s="526">
        <v>6445368.7245905418</v>
      </c>
      <c r="H41" s="527">
        <v>2.9598569869995117</v>
      </c>
    </row>
    <row r="42" spans="1:11" x14ac:dyDescent="0.35">
      <c r="A42" s="616" t="inlineStr">
        <is>
          <t>East of England</t>
        </is>
      </c>
      <c r="B42" s="515">
        <v>2016</v>
      </c>
      <c r="C42" s="516">
        <f>B4</f>
        <v>18.608251571655273</v>
      </c>
      <c r="D42" s="517">
        <f>C4</f>
        <v>43464806.381471671</v>
      </c>
      <c r="E42" s="518">
        <v>36536621.055319205</v>
      </c>
      <c r="F42" s="519">
        <v>15.64214038848877</v>
      </c>
      <c r="G42" s="518">
        <v>6928185.3261524644</v>
      </c>
      <c r="H42" s="519">
        <v>2.9661102294921875</v>
      </c>
      <c r="I42" s="92">
        <f t="shared" ref="I42" si="38">(C46-C42)/C42*100</f>
        <v>-18.287739044450525</v>
      </c>
      <c r="J42" s="512">
        <f t="shared" ref="J42" si="39">(C45-C42)/C42*100</f>
        <v>-7.9724106488228932</v>
      </c>
      <c r="K42" s="92">
        <f t="shared" ref="K42" si="40">(C46-C45)/C45*100</f>
        <v>-11.20895208529733</v>
      </c>
    </row>
    <row r="43" spans="1:11" x14ac:dyDescent="0.35">
      <c r="A43" s="617"/>
      <c r="B43" s="116">
        <v>2017</v>
      </c>
      <c r="C43" s="520">
        <f>D4</f>
        <v>18.375688552856445</v>
      </c>
      <c r="D43" s="190">
        <f>E4</f>
        <v>43196314.95112139</v>
      </c>
      <c r="E43" s="521">
        <v>35882512.678369284</v>
      </c>
      <c r="F43" s="522">
        <v>15.264400482177734</v>
      </c>
      <c r="G43" s="521">
        <v>7313802.2727521062</v>
      </c>
      <c r="H43" s="522">
        <v>3.1112873554229736</v>
      </c>
      <c r="I43" s="510">
        <f t="shared" ref="I43" si="41">(F46-F42)/F42*100</f>
        <v>-20.006184621813485</v>
      </c>
      <c r="J43" s="513">
        <f t="shared" ref="J43" si="42">(F45-F42)/F42*100</f>
        <v>-10.977112326669481</v>
      </c>
      <c r="K43" s="510">
        <f t="shared" ref="K43" si="43">(F46-F45)/F45*100</f>
        <v>-10.142416777442881</v>
      </c>
    </row>
    <row r="44" spans="1:11" x14ac:dyDescent="0.35">
      <c r="A44" s="617"/>
      <c r="B44" s="116">
        <v>2018</v>
      </c>
      <c r="C44" s="520">
        <f>F4</f>
        <v>17.562862396240234</v>
      </c>
      <c r="D44" s="190">
        <f>G4</f>
        <v>42489860.582374007</v>
      </c>
      <c r="E44" s="521">
        <v>34818197.838901907</v>
      </c>
      <c r="F44" s="522">
        <v>14.391838073730469</v>
      </c>
      <c r="G44" s="521">
        <v>7671662.743472103</v>
      </c>
      <c r="H44" s="522">
        <v>3.1710236072540283</v>
      </c>
      <c r="I44" s="511">
        <f t="shared" ref="I44" si="44">(H46-H42)/H42*100</f>
        <v>-9.2252986310812961</v>
      </c>
      <c r="J44" s="511">
        <f t="shared" ref="J44" si="45">(H45-H42)/H42*100</f>
        <v>7.8733001049452893</v>
      </c>
      <c r="K44" s="511">
        <f t="shared" ref="K44" si="46">(H46-H45)/H45*100</f>
        <v>-15.850630989681502</v>
      </c>
    </row>
    <row r="45" spans="1:11" x14ac:dyDescent="0.35">
      <c r="A45" s="617"/>
      <c r="B45" s="116">
        <v>2019</v>
      </c>
      <c r="C45" s="520">
        <f>H4</f>
        <v>17.124725341796875</v>
      </c>
      <c r="D45" s="190">
        <f>I4</f>
        <v>41661036.746705711</v>
      </c>
      <c r="E45" s="521">
        <v>33876949.644431755</v>
      </c>
      <c r="F45" s="522">
        <v>13.925085067749023</v>
      </c>
      <c r="G45" s="521">
        <v>7784087.1022739531</v>
      </c>
      <c r="H45" s="522">
        <v>3.1996409893035889</v>
      </c>
    </row>
    <row r="46" spans="1:11" x14ac:dyDescent="0.35">
      <c r="A46" s="618"/>
      <c r="B46" s="523">
        <v>2020</v>
      </c>
      <c r="C46" s="524">
        <f>J4</f>
        <v>15.205223083496094</v>
      </c>
      <c r="D46" s="525">
        <f>K4</f>
        <v>37180878.883272275</v>
      </c>
      <c r="E46" s="526">
        <v>30597043.560866483</v>
      </c>
      <c r="F46" s="527">
        <v>12.512744903564453</v>
      </c>
      <c r="G46" s="526">
        <v>6583835.3224057965</v>
      </c>
      <c r="H46" s="527">
        <v>2.6924777030944824</v>
      </c>
    </row>
    <row r="47" spans="1:11" x14ac:dyDescent="0.35">
      <c r="A47" s="616" t="inlineStr">
        <is>
          <t>London</t>
        </is>
      </c>
      <c r="B47" s="515">
        <v>2016</v>
      </c>
      <c r="C47" s="516">
        <f>B5</f>
        <v>16.734642028808594</v>
      </c>
      <c r="D47" s="517">
        <f>C5</f>
        <v>53714479.830186941</v>
      </c>
      <c r="E47" s="518">
        <v>37839958.969202057</v>
      </c>
      <c r="F47" s="519">
        <v>11.788966178894043</v>
      </c>
      <c r="G47" s="518">
        <v>15874520.860984884</v>
      </c>
      <c r="H47" s="519">
        <v>4.945676326751709</v>
      </c>
      <c r="I47" s="92">
        <f t="shared" ref="I47" si="47">(C51-C47)/C47*100</f>
        <v>-20.215649551868911</v>
      </c>
      <c r="J47" s="92">
        <f t="shared" ref="J47" si="48">(C50-C47)/C47*100</f>
        <v>-6.4745641897236448</v>
      </c>
      <c r="K47" s="512">
        <f t="shared" ref="K47" si="49">(C51-C50)/C50*100</f>
        <v>-14.692351062677892</v>
      </c>
    </row>
    <row r="48" spans="1:11" x14ac:dyDescent="0.35">
      <c r="A48" s="617"/>
      <c r="B48" s="116">
        <v>2017</v>
      </c>
      <c r="C48" s="520">
        <f>D5</f>
        <v>16.182184219360352</v>
      </c>
      <c r="D48" s="190">
        <f>E5</f>
        <v>52160545.301239952</v>
      </c>
      <c r="E48" s="521">
        <v>36724723.692108907</v>
      </c>
      <c r="F48" s="522">
        <v>11.393404960632324</v>
      </c>
      <c r="G48" s="521">
        <v>15435821.609131049</v>
      </c>
      <c r="H48" s="522">
        <v>4.7887787818908691</v>
      </c>
      <c r="I48" s="510">
        <f t="shared" ref="I48" si="50">(F51-F47)/F47*100</f>
        <v>-19.558347780595547</v>
      </c>
      <c r="J48" s="510">
        <f t="shared" ref="J48" si="51">(F50-F47)/F47*100</f>
        <v>-9.3727791657198516</v>
      </c>
      <c r="K48" s="513">
        <f t="shared" ref="K48" si="52">(F51-F50)/F50*100</f>
        <v>-11.238972707218844</v>
      </c>
    </row>
    <row r="49" spans="1:11" x14ac:dyDescent="0.35">
      <c r="A49" s="617"/>
      <c r="B49" s="116">
        <v>2018</v>
      </c>
      <c r="C49" s="520">
        <f>F5</f>
        <v>15.612495422363281</v>
      </c>
      <c r="D49" s="190">
        <f>G5</f>
        <v>50798009.858112492</v>
      </c>
      <c r="E49" s="521">
        <v>35076840.953619391</v>
      </c>
      <c r="F49" s="522">
        <v>10.780678749084473</v>
      </c>
      <c r="G49" s="521">
        <v>15721168.904493103</v>
      </c>
      <c r="H49" s="522">
        <v>4.8318166732788086</v>
      </c>
      <c r="I49" s="511">
        <f t="shared" ref="I49" si="53">(H51-H47)/H47*100</f>
        <v>-21.782461830524685</v>
      </c>
      <c r="J49" s="511">
        <f t="shared" ref="J49" si="54">(H50-H47)/H47*100</f>
        <v>0.43387693691617735</v>
      </c>
      <c r="K49" s="511">
        <f t="shared" ref="K49" si="55">(H51-H50)/H50*100</f>
        <v>-22.120363611369136</v>
      </c>
    </row>
    <row r="50" spans="1:11" x14ac:dyDescent="0.35">
      <c r="A50" s="617"/>
      <c r="B50" s="116">
        <v>2019</v>
      </c>
      <c r="C50" s="520">
        <f>H5</f>
        <v>15.65114688873291</v>
      </c>
      <c r="D50" s="190">
        <f>I5</f>
        <v>51231939.200732552</v>
      </c>
      <c r="E50" s="521">
        <v>34972687.545888938</v>
      </c>
      <c r="F50" s="522">
        <v>10.684012413024902</v>
      </c>
      <c r="G50" s="521">
        <v>16259251.654843615</v>
      </c>
      <c r="H50" s="522">
        <v>4.9671344757080078</v>
      </c>
    </row>
    <row r="51" spans="1:11" x14ac:dyDescent="0.35">
      <c r="A51" s="618"/>
      <c r="B51" s="523">
        <v>2020</v>
      </c>
      <c r="C51" s="524">
        <f>J5</f>
        <v>13.351625442504883</v>
      </c>
      <c r="D51" s="525">
        <f>K5</f>
        <v>43902263.046349637</v>
      </c>
      <c r="E51" s="526">
        <v>31182394.599592037</v>
      </c>
      <c r="F51" s="527">
        <v>9.4832391738891602</v>
      </c>
      <c r="G51" s="526">
        <v>12719868.4467576</v>
      </c>
      <c r="H51" s="527">
        <v>3.8683862686157227</v>
      </c>
    </row>
    <row r="52" spans="1:11" x14ac:dyDescent="0.35">
      <c r="A52" s="616" t="inlineStr">
        <is>
          <t>South East</t>
        </is>
      </c>
      <c r="B52" s="515">
        <v>2016</v>
      </c>
      <c r="C52" s="516">
        <f>B8</f>
        <v>18.131702423095703</v>
      </c>
      <c r="D52" s="517">
        <f>C8</f>
        <v>58026054.734354742</v>
      </c>
      <c r="E52" s="518">
        <v>48036377.913506567</v>
      </c>
      <c r="F52" s="519">
        <v>15.010176658630371</v>
      </c>
      <c r="G52" s="518">
        <v>9989676.8208481763</v>
      </c>
      <c r="H52" s="519">
        <v>3.1215262413024902</v>
      </c>
      <c r="I52" s="92">
        <f t="shared" ref="I52" si="56">(C56-C52)/C52*100</f>
        <v>-18.05638805019948</v>
      </c>
      <c r="J52" s="92">
        <f t="shared" ref="J52" si="57">(C55-C52)/C52*100</f>
        <v>-7.5173828037475205</v>
      </c>
      <c r="K52" s="92">
        <f t="shared" ref="K52" si="58">(C56-C55)/C55*100</f>
        <v>-11.395660683009968</v>
      </c>
    </row>
    <row r="53" spans="1:11" x14ac:dyDescent="0.35">
      <c r="A53" s="617"/>
      <c r="B53" s="116">
        <v>2017</v>
      </c>
      <c r="C53" s="520">
        <f>D8</f>
        <v>17.699001312255859</v>
      </c>
      <c r="D53" s="190">
        <f>E8</f>
        <v>56974135.150365703</v>
      </c>
      <c r="E53" s="521">
        <v>46889242.127603039</v>
      </c>
      <c r="F53" s="522">
        <v>14.566131591796875</v>
      </c>
      <c r="G53" s="521">
        <v>10084893.022762666</v>
      </c>
      <c r="H53" s="522">
        <v>3.1328697204589844</v>
      </c>
      <c r="I53" s="510">
        <f t="shared" ref="I53" si="59">(F56-F52)/F52*100</f>
        <v>-19.104165360224474</v>
      </c>
      <c r="J53" s="510">
        <f t="shared" ref="J53" si="60">(F55-F52)/F52*100</f>
        <v>-10.352613275130023</v>
      </c>
      <c r="K53" s="510">
        <f t="shared" ref="K53" si="61">(F56-F55)/F55*100</f>
        <v>-9.7621943090802823</v>
      </c>
    </row>
    <row r="54" spans="1:11" x14ac:dyDescent="0.35">
      <c r="A54" s="617"/>
      <c r="B54" s="116">
        <v>2018</v>
      </c>
      <c r="C54" s="520">
        <f>F8</f>
        <v>17.095554351806641</v>
      </c>
      <c r="D54" s="190">
        <f>G8</f>
        <v>55354515.431041211</v>
      </c>
      <c r="E54" s="521">
        <v>44930985.176673114</v>
      </c>
      <c r="F54" s="522">
        <v>13.876377105712891</v>
      </c>
      <c r="G54" s="521">
        <v>10423530.254368097</v>
      </c>
      <c r="H54" s="522">
        <v>3.2191779613494873</v>
      </c>
      <c r="I54" s="511">
        <f t="shared" ref="I54" si="62">(H56-H52)/H52*100</f>
        <v>-13.018033809860968</v>
      </c>
      <c r="J54" s="511">
        <f t="shared" ref="J54" si="63">(H55-H52)/H52*100</f>
        <v>6.1161050148060401</v>
      </c>
      <c r="K54" s="511">
        <f t="shared" ref="K54" si="64">(H56-H55)/H55*100</f>
        <v>-18.031324106738825</v>
      </c>
    </row>
    <row r="55" spans="1:11" x14ac:dyDescent="0.35">
      <c r="A55" s="617"/>
      <c r="B55" s="116">
        <v>2019</v>
      </c>
      <c r="C55" s="520">
        <f>H8</f>
        <v>16.768672943115234</v>
      </c>
      <c r="D55" s="190">
        <f>I8</f>
        <v>54575746.416280627</v>
      </c>
      <c r="E55" s="521">
        <v>43794989.213938393</v>
      </c>
      <c r="F55" s="522">
        <v>13.456231117248535</v>
      </c>
      <c r="G55" s="521">
        <v>10780757.202342235</v>
      </c>
      <c r="H55" s="522">
        <v>3.3124420642852783</v>
      </c>
    </row>
    <row r="56" spans="1:11" x14ac:dyDescent="0.35">
      <c r="A56" s="618"/>
      <c r="B56" s="523">
        <v>2020</v>
      </c>
      <c r="C56" s="524">
        <f>J8</f>
        <v>14.857771873474121</v>
      </c>
      <c r="D56" s="525">
        <f>K8</f>
        <v>48553927.443787701</v>
      </c>
      <c r="E56" s="526">
        <v>39681000.956319429</v>
      </c>
      <c r="F56" s="527">
        <v>12.142607688903809</v>
      </c>
      <c r="G56" s="526">
        <v>8872926.4874682724</v>
      </c>
      <c r="H56" s="527">
        <v>2.7151648998260498</v>
      </c>
    </row>
    <row r="57" spans="1:11" x14ac:dyDescent="0.35">
      <c r="A57" s="616" t="inlineStr">
        <is>
          <t>South West</t>
        </is>
      </c>
      <c r="B57" s="515">
        <v>2016</v>
      </c>
      <c r="C57" s="516">
        <f>B9</f>
        <v>18.156610488891602</v>
      </c>
      <c r="D57" s="517">
        <f>C9</f>
        <v>36580155.307385705</v>
      </c>
      <c r="E57" s="518">
        <v>30346830.023699313</v>
      </c>
      <c r="F57" s="519">
        <v>15.062690734863281</v>
      </c>
      <c r="G57" s="518">
        <v>6233325.2836863911</v>
      </c>
      <c r="H57" s="519">
        <v>3.0939195156097412</v>
      </c>
      <c r="I57" s="92">
        <f t="shared" ref="I57" si="65">(C61-C57)/C57*100</f>
        <v>-18.508853546161465</v>
      </c>
      <c r="J57" s="92">
        <f t="shared" ref="J57" si="66">(C60-C57)/C57*100</f>
        <v>-7.4620982881816955</v>
      </c>
      <c r="K57" s="92">
        <f t="shared" ref="K57" si="67">(C61-C60)/C60*100</f>
        <v>-11.937546728022419</v>
      </c>
    </row>
    <row r="58" spans="1:11" x14ac:dyDescent="0.35">
      <c r="A58" s="617"/>
      <c r="B58" s="116">
        <v>2017</v>
      </c>
      <c r="C58" s="520">
        <f>D9</f>
        <v>17.770553588867188</v>
      </c>
      <c r="D58" s="190">
        <f>E9</f>
        <v>36083821.818563566</v>
      </c>
      <c r="E58" s="521">
        <v>29763600.343940321</v>
      </c>
      <c r="F58" s="522">
        <v>14.657971382141113</v>
      </c>
      <c r="G58" s="521">
        <v>6320221.474623248</v>
      </c>
      <c r="H58" s="522">
        <v>3.1125812530517578</v>
      </c>
      <c r="I58" s="510">
        <f t="shared" ref="I58" si="68">(F61-F57)/F57*100</f>
        <v>-15.974293634645647</v>
      </c>
      <c r="J58" s="510">
        <f t="shared" ref="J58" si="69">(F60-F57)/F57*100</f>
        <v>-7.6736174952400775</v>
      </c>
      <c r="K58" s="510">
        <f t="shared" ref="K58" si="70">(F61-F60)/F60*100</f>
        <v>-8.9905787643934012</v>
      </c>
    </row>
    <row r="59" spans="1:11" x14ac:dyDescent="0.35">
      <c r="A59" s="617"/>
      <c r="B59" s="116">
        <v>2018</v>
      </c>
      <c r="C59" s="520">
        <f>F9</f>
        <v>17.518056869506836</v>
      </c>
      <c r="D59" s="190">
        <f>G9</f>
        <v>34845230.891532607</v>
      </c>
      <c r="E59" s="521">
        <v>28546497.945046805</v>
      </c>
      <c r="F59" s="522">
        <v>14.351438522338867</v>
      </c>
      <c r="G59" s="521">
        <v>6298732.9464858044</v>
      </c>
      <c r="H59" s="522">
        <v>3.166618824005127</v>
      </c>
      <c r="I59" s="511">
        <f t="shared" ref="I59" si="71">(H61-H57)/H57*100</f>
        <v>-30.848298264315371</v>
      </c>
      <c r="J59" s="514">
        <f>(H60-H57)/H57*100</f>
        <v>-6.4323599915202774</v>
      </c>
      <c r="K59" s="514">
        <f t="shared" ref="K59" si="72">(H61-H60)/H60*100</f>
        <v>-26.0944256695823</v>
      </c>
    </row>
    <row r="60" spans="1:11" x14ac:dyDescent="0.35">
      <c r="A60" s="617"/>
      <c r="B60" s="116">
        <v>2019</v>
      </c>
      <c r="C60" s="520">
        <f>H9</f>
        <v>16.801746368408203</v>
      </c>
      <c r="D60" s="190">
        <f>I9</f>
        <v>33565929.957586132</v>
      </c>
      <c r="E60" s="521">
        <v>27782586.454433709</v>
      </c>
      <c r="F60" s="522">
        <v>13.906837463378906</v>
      </c>
      <c r="G60" s="521">
        <v>5783343.5031524235</v>
      </c>
      <c r="H60" s="522">
        <v>2.8949074745178223</v>
      </c>
    </row>
    <row r="61" spans="1:11" x14ac:dyDescent="0.35">
      <c r="A61" s="618"/>
      <c r="B61" s="523">
        <v>2020</v>
      </c>
      <c r="C61" s="524">
        <f>J9</f>
        <v>14.796030044555664</v>
      </c>
      <c r="D61" s="525">
        <f>K9</f>
        <v>29743488.975276593</v>
      </c>
      <c r="E61" s="526">
        <v>25442596.612421565</v>
      </c>
      <c r="F61" s="527">
        <v>12.656532287597656</v>
      </c>
      <c r="G61" s="526">
        <v>4300892.3628550284</v>
      </c>
      <c r="H61" s="527">
        <v>2.1394979953765869</v>
      </c>
    </row>
    <row r="62" spans="1:11" x14ac:dyDescent="0.35">
      <c r="A62" s="100"/>
      <c r="B62" s="100"/>
      <c r="C62" s="100"/>
      <c r="D62" s="100"/>
    </row>
    <row r="63" spans="1:11" x14ac:dyDescent="0.35">
      <c r="A63" s="100"/>
      <c r="B63" s="100"/>
      <c r="C63" s="100"/>
      <c r="E63" s="41">
        <f t="shared" ref="E63:G63" si="73">SUM(E17:E62)</f>
        <v>1414716418.989042</v>
      </c>
      <c r="F63" s="41"/>
      <c r="G63" s="41">
        <f t="shared" si="73"/>
        <v>361683584.32582045</v>
      </c>
    </row>
    <row r="64" spans="1:11" x14ac:dyDescent="0.35">
      <c r="A64" s="100"/>
      <c r="B64" s="100"/>
      <c r="C64" s="100"/>
      <c r="D64" s="41">
        <f>SUM(D17:D62)</f>
        <v>1776400003.314862</v>
      </c>
      <c r="E64" s="488">
        <f>SUM(E63:G63)</f>
        <v>1776400003.3148625</v>
      </c>
    </row>
    <row r="65" spans="1:4" x14ac:dyDescent="0.35">
      <c r="A65" s="100"/>
      <c r="B65" s="100"/>
      <c r="C65" s="100"/>
      <c r="D65" s="100"/>
    </row>
    <row r="66" spans="1:4" x14ac:dyDescent="0.35">
      <c r="A66" s="100"/>
      <c r="B66" s="100"/>
      <c r="C66" s="100"/>
      <c r="D66" s="100"/>
    </row>
    <row r="67" spans="1:4" x14ac:dyDescent="0.35">
      <c r="A67" s="100"/>
      <c r="B67" s="100"/>
      <c r="C67" s="100"/>
      <c r="D67" s="100"/>
    </row>
    <row r="68" spans="1:4" x14ac:dyDescent="0.35">
      <c r="A68" s="100"/>
      <c r="B68" s="100"/>
      <c r="C68" s="100"/>
      <c r="D68" s="100"/>
    </row>
    <row r="69" spans="1:4" x14ac:dyDescent="0.35">
      <c r="A69" s="100"/>
      <c r="B69" s="100"/>
      <c r="C69" s="100"/>
      <c r="D69" s="100"/>
    </row>
    <row r="70" spans="1:4" x14ac:dyDescent="0.35">
      <c r="A70" s="100"/>
      <c r="B70" s="100"/>
      <c r="C70" s="100"/>
      <c r="D70" s="100"/>
    </row>
    <row r="71" spans="1:4" x14ac:dyDescent="0.35">
      <c r="A71" s="100"/>
      <c r="B71" s="100"/>
      <c r="C71" s="100"/>
      <c r="D71" s="100"/>
    </row>
    <row r="72" spans="1:4" x14ac:dyDescent="0.35">
      <c r="A72" s="100"/>
      <c r="B72" s="100"/>
      <c r="C72" s="100"/>
      <c r="D72" s="100"/>
    </row>
    <row r="73" spans="1:4" x14ac:dyDescent="0.35">
      <c r="A73" s="100"/>
      <c r="B73" s="100"/>
      <c r="C73" s="100"/>
      <c r="D73" s="100"/>
    </row>
    <row r="74" spans="1:4" x14ac:dyDescent="0.35">
      <c r="A74" s="100"/>
      <c r="B74" s="100"/>
      <c r="C74" s="100"/>
      <c r="D74" s="100"/>
    </row>
    <row r="75" spans="1:4" x14ac:dyDescent="0.35">
      <c r="A75" s="100"/>
      <c r="B75" s="100"/>
      <c r="C75" s="100"/>
      <c r="D75" s="100"/>
    </row>
    <row r="76" spans="1:4" x14ac:dyDescent="0.35">
      <c r="A76" s="100"/>
      <c r="B76" s="100"/>
      <c r="C76" s="100"/>
      <c r="D76" s="100"/>
    </row>
    <row r="77" spans="1:4" x14ac:dyDescent="0.35">
      <c r="A77" s="100"/>
      <c r="B77" s="100"/>
      <c r="C77" s="100"/>
      <c r="D77" s="100"/>
    </row>
    <row r="78" spans="1:4" x14ac:dyDescent="0.35">
      <c r="A78" s="100"/>
      <c r="B78" s="100"/>
      <c r="C78" s="100"/>
      <c r="D78" s="100"/>
    </row>
    <row r="79" spans="1:4" x14ac:dyDescent="0.35">
      <c r="A79" s="100"/>
      <c r="B79" s="100"/>
      <c r="C79" s="100"/>
      <c r="D79" s="100"/>
    </row>
    <row r="80" spans="1:4" x14ac:dyDescent="0.35">
      <c r="A80" s="100"/>
      <c r="B80" s="100"/>
      <c r="C80" s="100"/>
      <c r="D80" s="100"/>
    </row>
    <row r="81" spans="1:4" x14ac:dyDescent="0.35">
      <c r="A81" s="100"/>
      <c r="B81" s="100"/>
      <c r="C81" s="100"/>
      <c r="D81" s="100"/>
    </row>
    <row r="82" spans="1:4" x14ac:dyDescent="0.35">
      <c r="A82" s="100"/>
      <c r="B82" s="100"/>
      <c r="C82" s="100"/>
      <c r="D82" s="100"/>
    </row>
    <row r="83" spans="1:4" x14ac:dyDescent="0.35">
      <c r="A83" s="100"/>
      <c r="B83" s="100"/>
      <c r="C83" s="100"/>
      <c r="D83" s="100"/>
    </row>
    <row r="84" spans="1:4" x14ac:dyDescent="0.35">
      <c r="A84" s="100"/>
      <c r="B84" s="100"/>
      <c r="C84" s="100"/>
      <c r="D84" s="100"/>
    </row>
    <row r="85" spans="1:4" x14ac:dyDescent="0.35">
      <c r="A85" s="100"/>
      <c r="B85" s="100"/>
      <c r="C85" s="100"/>
      <c r="D85" s="100"/>
    </row>
    <row r="86" spans="1:4" x14ac:dyDescent="0.35">
      <c r="A86" s="100"/>
      <c r="B86" s="100"/>
      <c r="C86" s="100"/>
      <c r="D86" s="100"/>
    </row>
    <row r="87" spans="1:4" x14ac:dyDescent="0.35">
      <c r="A87" s="100"/>
      <c r="B87" s="100"/>
      <c r="C87" s="100"/>
      <c r="D87" s="100"/>
    </row>
    <row r="88" spans="1:4" x14ac:dyDescent="0.35">
      <c r="A88" s="100"/>
      <c r="B88" s="100"/>
      <c r="C88" s="100"/>
      <c r="D88" s="100"/>
    </row>
    <row r="89" spans="1:4" x14ac:dyDescent="0.35">
      <c r="A89" s="100"/>
      <c r="B89" s="100"/>
      <c r="C89" s="100"/>
      <c r="D89" s="100"/>
    </row>
    <row r="90" spans="1:4" x14ac:dyDescent="0.35">
      <c r="A90" s="100"/>
      <c r="B90" s="100"/>
      <c r="C90" s="100"/>
      <c r="D90" s="100"/>
    </row>
    <row r="91" spans="1:4" x14ac:dyDescent="0.35">
      <c r="A91" s="100"/>
      <c r="B91" s="100"/>
      <c r="C91" s="100"/>
      <c r="D91" s="100"/>
    </row>
    <row r="92" spans="1:4" x14ac:dyDescent="0.35">
      <c r="A92" s="100"/>
      <c r="B92" s="100"/>
      <c r="C92" s="100"/>
      <c r="D92" s="100"/>
    </row>
    <row r="93" spans="1:4" x14ac:dyDescent="0.35">
      <c r="A93" s="100"/>
      <c r="B93" s="100"/>
      <c r="C93" s="100"/>
      <c r="D93" s="100"/>
    </row>
    <row r="94" spans="1:4" x14ac:dyDescent="0.35">
      <c r="A94" s="100"/>
      <c r="B94" s="100"/>
      <c r="C94" s="100"/>
      <c r="D94" s="100"/>
    </row>
    <row r="95" spans="1:4" x14ac:dyDescent="0.35">
      <c r="A95" s="100"/>
      <c r="B95" s="100"/>
      <c r="C95" s="100"/>
      <c r="D95" s="100"/>
    </row>
    <row r="96" spans="1:4" x14ac:dyDescent="0.35">
      <c r="A96" s="100"/>
      <c r="B96" s="100"/>
      <c r="C96" s="100"/>
      <c r="D96" s="100"/>
    </row>
    <row r="97" spans="1:4" x14ac:dyDescent="0.35">
      <c r="A97" s="100"/>
      <c r="B97" s="100"/>
      <c r="C97" s="100"/>
      <c r="D97" s="100"/>
    </row>
    <row r="98" spans="1:4" x14ac:dyDescent="0.35">
      <c r="A98" s="100"/>
      <c r="B98" s="100"/>
      <c r="C98" s="100"/>
      <c r="D98" s="100"/>
    </row>
    <row r="99" spans="1:4" x14ac:dyDescent="0.35">
      <c r="A99" s="100"/>
      <c r="B99" s="100"/>
      <c r="C99" s="100"/>
      <c r="D99" s="100"/>
    </row>
    <row r="100" spans="1:4" x14ac:dyDescent="0.35">
      <c r="A100" s="100"/>
      <c r="B100" s="100"/>
      <c r="C100" s="100"/>
      <c r="D100" s="100"/>
    </row>
    <row r="101" spans="1:4" x14ac:dyDescent="0.35">
      <c r="A101" s="100"/>
      <c r="B101" s="100"/>
      <c r="C101" s="100"/>
      <c r="D101" s="100"/>
    </row>
    <row r="102" spans="1:4" x14ac:dyDescent="0.35">
      <c r="A102" s="100"/>
      <c r="B102" s="100"/>
      <c r="C102" s="100"/>
      <c r="D102" s="100"/>
    </row>
    <row r="103" spans="1:4" x14ac:dyDescent="0.35">
      <c r="A103" s="100"/>
      <c r="B103" s="100"/>
      <c r="C103" s="100"/>
      <c r="D103" s="100"/>
    </row>
    <row r="104" spans="1:4" x14ac:dyDescent="0.35">
      <c r="A104" s="100"/>
      <c r="B104" s="100"/>
      <c r="C104" s="100"/>
      <c r="D104" s="100"/>
    </row>
    <row r="105" spans="1:4" x14ac:dyDescent="0.35">
      <c r="A105" s="100"/>
      <c r="B105" s="100"/>
      <c r="C105" s="100"/>
      <c r="D105" s="100"/>
    </row>
    <row r="106" spans="1:4" x14ac:dyDescent="0.35">
      <c r="A106" s="100"/>
      <c r="B106" s="100"/>
      <c r="C106" s="100"/>
      <c r="D106" s="100"/>
    </row>
    <row r="107" spans="1:4" x14ac:dyDescent="0.35">
      <c r="A107" s="100"/>
      <c r="B107" s="100"/>
      <c r="C107" s="100"/>
      <c r="D107" s="100"/>
    </row>
    <row r="108" spans="1:4" x14ac:dyDescent="0.35">
      <c r="A108" s="100"/>
      <c r="B108" s="100"/>
      <c r="C108" s="100"/>
      <c r="D108" s="100"/>
    </row>
    <row r="109" spans="1:4" x14ac:dyDescent="0.35">
      <c r="A109" s="100"/>
      <c r="B109" s="100"/>
      <c r="C109" s="100"/>
      <c r="D109" s="100"/>
    </row>
    <row r="110" spans="1:4" x14ac:dyDescent="0.35">
      <c r="A110" s="100"/>
      <c r="B110" s="100"/>
      <c r="C110" s="100"/>
      <c r="D110" s="100"/>
    </row>
    <row r="111" spans="1:4" x14ac:dyDescent="0.35">
      <c r="A111" s="100"/>
      <c r="B111" s="100"/>
      <c r="C111" s="100"/>
      <c r="D111" s="100"/>
    </row>
    <row r="112" spans="1:4" x14ac:dyDescent="0.35">
      <c r="A112" s="100"/>
      <c r="B112" s="100"/>
      <c r="C112" s="100"/>
      <c r="D112" s="100"/>
    </row>
    <row r="113" spans="1:4" x14ac:dyDescent="0.35">
      <c r="A113" s="100"/>
      <c r="B113" s="100"/>
      <c r="C113" s="100"/>
      <c r="D113" s="100"/>
    </row>
    <row r="114" spans="1:4" x14ac:dyDescent="0.35">
      <c r="A114" s="100"/>
      <c r="B114" s="100"/>
      <c r="C114" s="100"/>
      <c r="D114" s="100"/>
    </row>
    <row r="115" spans="1:4" x14ac:dyDescent="0.35">
      <c r="A115" s="100"/>
      <c r="B115" s="100"/>
      <c r="C115" s="100"/>
      <c r="D115" s="100"/>
    </row>
    <row r="116" spans="1:4" x14ac:dyDescent="0.35">
      <c r="A116" s="100"/>
      <c r="B116" s="100"/>
      <c r="C116" s="100"/>
      <c r="D116" s="100"/>
    </row>
    <row r="117" spans="1:4" x14ac:dyDescent="0.35">
      <c r="A117" s="100"/>
      <c r="B117" s="100"/>
      <c r="C117" s="100"/>
      <c r="D117" s="100"/>
    </row>
    <row r="118" spans="1:4" x14ac:dyDescent="0.35">
      <c r="A118" s="100"/>
      <c r="B118" s="100"/>
      <c r="C118" s="100"/>
      <c r="D118" s="100"/>
    </row>
    <row r="119" spans="1:4" x14ac:dyDescent="0.35">
      <c r="A119" s="100"/>
      <c r="B119" s="100"/>
      <c r="C119" s="100"/>
      <c r="D119" s="100"/>
    </row>
    <row r="120" spans="1:4" x14ac:dyDescent="0.35">
      <c r="A120" s="100"/>
      <c r="B120" s="100"/>
      <c r="C120" s="100"/>
      <c r="D120" s="100"/>
    </row>
    <row r="121" spans="1:4" x14ac:dyDescent="0.35">
      <c r="A121" s="100"/>
      <c r="B121" s="100"/>
      <c r="C121" s="100"/>
      <c r="D121" s="100"/>
    </row>
    <row r="122" spans="1:4" x14ac:dyDescent="0.35">
      <c r="A122" s="100"/>
      <c r="B122" s="100"/>
      <c r="C122" s="100"/>
      <c r="D122" s="100"/>
    </row>
    <row r="123" spans="1:4" x14ac:dyDescent="0.35">
      <c r="A123" s="100"/>
      <c r="B123" s="100"/>
      <c r="C123" s="100"/>
      <c r="D123" s="100"/>
    </row>
    <row r="124" spans="1:4" x14ac:dyDescent="0.35">
      <c r="A124" s="100"/>
      <c r="B124" s="100"/>
      <c r="C124" s="100"/>
      <c r="D124" s="100"/>
    </row>
    <row r="125" spans="1:4" x14ac:dyDescent="0.35">
      <c r="A125" s="100"/>
      <c r="B125" s="100"/>
      <c r="C125" s="100"/>
      <c r="D125" s="100"/>
    </row>
    <row r="126" spans="1:4" x14ac:dyDescent="0.35">
      <c r="A126" s="100"/>
      <c r="B126" s="100"/>
      <c r="C126" s="100"/>
      <c r="D126" s="100"/>
    </row>
    <row r="127" spans="1:4" x14ac:dyDescent="0.35">
      <c r="A127" s="100"/>
      <c r="B127" s="100"/>
      <c r="C127" s="100"/>
      <c r="D127" s="100"/>
    </row>
    <row r="128" spans="1:4" x14ac:dyDescent="0.35">
      <c r="A128" s="100"/>
      <c r="B128" s="100"/>
      <c r="C128" s="100"/>
      <c r="D128" s="100"/>
    </row>
    <row r="129" spans="1:4" x14ac:dyDescent="0.35">
      <c r="A129" s="100"/>
      <c r="B129" s="100"/>
      <c r="C129" s="100"/>
      <c r="D129" s="100"/>
    </row>
    <row r="130" spans="1:4" x14ac:dyDescent="0.35">
      <c r="A130" s="100"/>
      <c r="B130" s="100"/>
      <c r="C130" s="100"/>
      <c r="D130" s="100"/>
    </row>
    <row r="131" spans="1:4" x14ac:dyDescent="0.35">
      <c r="A131" s="100"/>
      <c r="B131" s="100"/>
      <c r="C131" s="100"/>
      <c r="D131" s="100"/>
    </row>
    <row r="132" spans="1:4" x14ac:dyDescent="0.35">
      <c r="A132" s="100"/>
      <c r="B132" s="100"/>
      <c r="C132" s="100"/>
      <c r="D132" s="100"/>
    </row>
    <row r="133" spans="1:4" x14ac:dyDescent="0.35">
      <c r="A133" s="100"/>
      <c r="B133" s="100"/>
      <c r="C133" s="100"/>
      <c r="D133" s="100"/>
    </row>
    <row r="134" spans="1:4" x14ac:dyDescent="0.35">
      <c r="A134" s="100"/>
      <c r="B134" s="100"/>
      <c r="C134" s="100"/>
      <c r="D134" s="100"/>
    </row>
    <row r="135" spans="1:4" x14ac:dyDescent="0.35">
      <c r="A135" s="100"/>
      <c r="B135" s="100"/>
      <c r="C135" s="100"/>
      <c r="D135" s="100"/>
    </row>
    <row r="136" spans="1:4" x14ac:dyDescent="0.35">
      <c r="A136" s="100"/>
      <c r="B136" s="100"/>
      <c r="C136" s="100"/>
      <c r="D136" s="100"/>
    </row>
    <row r="137" spans="1:4" x14ac:dyDescent="0.35">
      <c r="A137" s="100"/>
      <c r="B137" s="100"/>
      <c r="C137" s="100"/>
      <c r="D137" s="100"/>
    </row>
  </sheetData>
  <mergeCells count="8">
    <mergeCell ref="A47:A51"/>
    <mergeCell ref="A52:A56"/>
    <mergeCell ref="A57:A61"/>
    <mergeCell ref="A22:A26"/>
    <mergeCell ref="A27:A31"/>
    <mergeCell ref="A32:A36"/>
    <mergeCell ref="A37:A41"/>
    <mergeCell ref="A42:A46"/>
  </mergeCells>
  <phoneticPr fontId="62" type="noConversion"/>
  <pageMargins left="0.7" right="0.7" top="0.75" bottom="0.75" header="0.3" footer="0.3"/>
  <pageSetup paperSize="9" orientation="portrait" r:id="rId1"/>
  <drawing r:id="rId2"/>
</worksheet>
</file>

<file path=xl/worksheets/sheet42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B8EFEBAB-3D73-462A-8A95-CF5FA01F9685}">
  <dimension ref="A1:H11"/>
  <sheetViews>
    <sheetView workbookViewId="0">
      <selection activeCell="B10" sqref="B10:B11"/>
    </sheetView>
  </sheetViews>
  <sheetFormatPr defaultRowHeight="14.5" x14ac:dyDescent="0.35"/>
  <sheetData>
    <row r="1" spans="1:8" ht="15.5" x14ac:dyDescent="0.35">
      <c r="A1" s="3" t="inlineStr">
        <is>
          <t>D3: Oseltamivir and Zanamivar items prescribed in primary care, expressed as items per 1,000 inhabitants per day, England, 2016 - 2020</t>
        </is>
      </c>
    </row>
    <row r="2" spans="1:8" x14ac:dyDescent="0.35">
      <c r="A2" s="100" t="inlineStr">
        <is>
          <t>atccode</t>
        </is>
      </c>
      <c r="B2" s="100" t="inlineStr">
        <is>
          <t>items_perday2016</t>
        </is>
      </c>
      <c r="C2" s="100" t="inlineStr">
        <is>
          <t>items_perday2017</t>
        </is>
      </c>
      <c r="D2" s="100" t="inlineStr">
        <is>
          <t>items_perday2018</t>
        </is>
      </c>
      <c r="E2" s="100" t="inlineStr">
        <is>
          <t>items_perday2019</t>
        </is>
      </c>
      <c r="F2" s="100" t="inlineStr">
        <is>
          <t>items_perday2020</t>
        </is>
      </c>
      <c r="G2" s="100"/>
    </row>
    <row r="3" spans="1:8" x14ac:dyDescent="0.35">
      <c r="A3" s="100" t="inlineStr">
        <is>
          <t>J05AH01</t>
        </is>
      </c>
      <c r="B3" s="41">
        <v>5.8454440079458436E-6</v>
      </c>
      <c r="C3" s="41">
        <v>3.1503820778766567E-6</v>
      </c>
      <c r="D3" s="41">
        <v>5.0866528908954933E-6</v>
      </c>
      <c r="E3" s="41">
        <v>7.6366278563000378E-6</v>
      </c>
      <c r="F3" s="41">
        <v>4.889871824786951E-6</v>
      </c>
      <c r="G3" s="100"/>
    </row>
    <row r="4" spans="1:8" x14ac:dyDescent="0.35">
      <c r="A4" s="100" t="inlineStr">
        <is>
          <t>J05AH02</t>
        </is>
      </c>
      <c r="B4" s="41">
        <v>3.2407538050449602E-4</v>
      </c>
      <c r="C4" s="41">
        <v>8.0694082162580116E-4</v>
      </c>
      <c r="D4" s="41">
        <v>1.9249068388944579E-3</v>
      </c>
      <c r="E4" s="41">
        <v>1.238836145176947E-3</v>
      </c>
      <c r="F4" s="41">
        <v>3.7133977753711633E-4</v>
      </c>
      <c r="G4" s="100"/>
    </row>
    <row r="9" spans="1:8" x14ac:dyDescent="0.35">
      <c r="A9" t="inlineStr">
        <is>
          <t>atccode</t>
        </is>
      </c>
      <c r="B9" t="inlineStr">
        <is>
          <t>atc5_name</t>
        </is>
      </c>
      <c r="C9" s="100" t="inlineStr">
        <is>
          <t>items_perday2016</t>
        </is>
      </c>
      <c r="D9" s="100" t="inlineStr">
        <is>
          <t>items_perday2017</t>
        </is>
      </c>
      <c r="E9" s="100" t="inlineStr">
        <is>
          <t>items_perday2018</t>
        </is>
      </c>
      <c r="F9" s="100" t="inlineStr">
        <is>
          <t>items_perday2019</t>
        </is>
      </c>
      <c r="G9" s="100" t="inlineStr">
        <is>
          <t>items_perday2020</t>
        </is>
      </c>
      <c r="H9" s="100"/>
    </row>
    <row r="10" spans="1:8" x14ac:dyDescent="0.35">
      <c r="A10" s="100" t="inlineStr">
        <is>
          <t>J05AH01</t>
        </is>
      </c>
      <c r="B10" t="inlineStr">
        <is>
          <t>ZANAMIVIR</t>
        </is>
      </c>
      <c r="C10" s="41">
        <v>5.8454440079458436E-6</v>
      </c>
      <c r="D10" s="41">
        <v>3.1503820778766567E-6</v>
      </c>
      <c r="E10" s="41">
        <v>5.0866528908954933E-6</v>
      </c>
      <c r="F10" s="41">
        <v>7.6366278563000378E-6</v>
      </c>
      <c r="G10" s="41">
        <v>4.889871824786951E-6</v>
      </c>
    </row>
    <row r="11" spans="1:8" x14ac:dyDescent="0.35">
      <c r="A11" t="inlineStr">
        <is>
          <t>J05AH02</t>
        </is>
      </c>
      <c r="B11" t="inlineStr">
        <is>
          <t>OSELTAMIVIR</t>
        </is>
      </c>
      <c r="C11" s="41">
        <v>3.2407538050449602E-4</v>
      </c>
      <c r="D11" s="41">
        <v>8.0694082162580116E-4</v>
      </c>
      <c r="E11" s="41">
        <v>1.9249068388944579E-3</v>
      </c>
      <c r="F11" s="41">
        <v>1.238836145176947E-3</v>
      </c>
      <c r="G11" s="41">
        <v>3.7133977753711633E-4</v>
      </c>
    </row>
  </sheetData>
  <pageMargins left="0.7" right="0.7" top="0.75" bottom="0.75" header="0.3" footer="0.3"/>
</worksheet>
</file>

<file path=xl/worksheets/sheet43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B5C687B8-E7DF-4770-B2BA-8547EBB726E2}">
  <dimension ref="A1:G10"/>
  <sheetViews>
    <sheetView topLeftCell="A7" workbookViewId="0">
      <selection activeCell="I8" sqref="I8"/>
    </sheetView>
  </sheetViews>
  <sheetFormatPr defaultRowHeight="14.5" x14ac:dyDescent="0.35"/>
  <sheetData>
    <row r="1" spans="1:7" s="100" customFormat="1" ht="15.5" x14ac:dyDescent="0.35">
      <c r="A1" s="3" t="inlineStr">
        <is>
          <t>D3: Oseltamivir and Zanamivar items prescribed in primary care, expressed as items per 1,000 inhabitants per day, England, 2016 - 2020</t>
        </is>
      </c>
    </row>
    <row r="2" spans="1:7" x14ac:dyDescent="0.35">
      <c r="A2" s="100" t="inlineStr">
        <is>
          <t>atccode</t>
        </is>
      </c>
      <c r="B2" s="100" t="inlineStr">
        <is>
          <t>items2016</t>
        </is>
      </c>
      <c r="C2" s="100" t="inlineStr">
        <is>
          <t>items2017</t>
        </is>
      </c>
      <c r="D2" s="100" t="inlineStr">
        <is>
          <t>items2018</t>
        </is>
      </c>
      <c r="E2" s="100" t="inlineStr">
        <is>
          <t>items2019</t>
        </is>
      </c>
      <c r="F2" s="100" t="inlineStr">
        <is>
          <t>items2020</t>
        </is>
      </c>
    </row>
    <row r="3" spans="1:7" x14ac:dyDescent="0.35">
      <c r="A3" s="100" t="inlineStr">
        <is>
          <t>J05AH01</t>
        </is>
      </c>
      <c r="B3" s="41">
        <v>118</v>
      </c>
      <c r="C3" s="41">
        <v>64</v>
      </c>
      <c r="D3" s="41">
        <v>104</v>
      </c>
      <c r="E3" s="41">
        <v>157</v>
      </c>
      <c r="F3" s="41">
        <v>101</v>
      </c>
    </row>
    <row r="4" spans="1:7" x14ac:dyDescent="0.35">
      <c r="A4" s="100" t="inlineStr">
        <is>
          <t>J05AH02</t>
        </is>
      </c>
      <c r="B4" s="41">
        <v>6542</v>
      </c>
      <c r="C4" s="41">
        <v>16393</v>
      </c>
      <c r="D4" s="41">
        <v>39356</v>
      </c>
      <c r="E4" s="41">
        <v>25469</v>
      </c>
      <c r="F4" s="41">
        <v>7670</v>
      </c>
    </row>
    <row r="5" spans="1:7" s="100" customFormat="1" x14ac:dyDescent="0.35">
      <c r="B5" s="41"/>
      <c r="C5" s="41"/>
      <c r="D5" s="41"/>
      <c r="E5" s="41"/>
      <c r="F5" s="41"/>
    </row>
    <row r="6" spans="1:7" s="100" customFormat="1" x14ac:dyDescent="0.35">
      <c r="B6" s="41"/>
      <c r="C6" s="41"/>
      <c r="D6" s="41"/>
      <c r="E6" s="41"/>
      <c r="F6" s="41"/>
    </row>
    <row r="8" spans="1:7" x14ac:dyDescent="0.35">
      <c r="C8" s="100">
        <v>2016</v>
      </c>
      <c r="D8" s="100">
        <v>2017</v>
      </c>
      <c r="E8" s="100">
        <v>2018</v>
      </c>
      <c r="F8" s="100">
        <v>2019</v>
      </c>
      <c r="G8" s="100">
        <v>2020</v>
      </c>
    </row>
    <row r="9" spans="1:7" x14ac:dyDescent="0.35">
      <c r="A9" s="100" t="inlineStr">
        <is>
          <t>J05AH01</t>
        </is>
      </c>
      <c r="B9" s="100" t="inlineStr">
        <is>
          <t>ZANAMIVIR</t>
        </is>
      </c>
      <c r="C9" s="41">
        <v>118</v>
      </c>
      <c r="D9" s="41">
        <v>64</v>
      </c>
      <c r="E9" s="41">
        <v>104</v>
      </c>
      <c r="F9" s="41">
        <v>157</v>
      </c>
      <c r="G9" s="41">
        <v>101</v>
      </c>
    </row>
    <row r="10" spans="1:7" x14ac:dyDescent="0.35">
      <c r="A10" s="100" t="inlineStr">
        <is>
          <t>J05AH02</t>
        </is>
      </c>
      <c r="B10" s="100" t="inlineStr">
        <is>
          <t>OSELTAMIVIR</t>
        </is>
      </c>
      <c r="C10" s="41">
        <v>6542</v>
      </c>
      <c r="D10" s="41">
        <v>16393</v>
      </c>
      <c r="E10" s="41">
        <v>39356</v>
      </c>
      <c r="F10" s="41">
        <v>25469</v>
      </c>
      <c r="G10" s="41">
        <v>7670</v>
      </c>
    </row>
  </sheetData>
  <pageMargins left="0.7" right="0.7" top="0.75" bottom="0.75" header="0.3" footer="0.3"/>
  <drawing r:id="rId1"/>
</worksheet>
</file>

<file path=xl/worksheets/sheet5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500-000000000000}">
  <sheetPr codeName="Sheet6">
    <tabColor theme="7" tint="0.39997558519241921"/>
  </sheetPr>
  <dimension ref="A1:Q63"/>
  <sheetViews>
    <sheetView topLeftCell="A43" zoomScaleNormal="100" workbookViewId="0">
      <selection activeCell="L59" sqref="L59"/>
    </sheetView>
  </sheetViews>
  <sheetFormatPr defaultRowHeight="14.5" x14ac:dyDescent="0.35"/>
  <cols>
    <col min="1" max="1" width="13.7265625" customWidth="1"/>
    <col min="2" max="2" width="26.26953125" customWidth="1"/>
    <col min="9" max="9" width="12.7265625" customWidth="1"/>
    <col min="10" max="10" width="12" customWidth="1"/>
  </cols>
  <sheetData>
    <row r="1" spans="1:13" ht="15.5" x14ac:dyDescent="0.35">
      <c r="A1" s="3" t="inlineStr">
        <is>
          <t>4: Consumption of most commonly utilised penicillins, expressed as DDD per 1,000 inhabitants per day, England, 2016-2020</t>
        </is>
      </c>
      <c r="B1" s="6"/>
      <c r="C1" s="6"/>
      <c r="D1" s="6"/>
      <c r="E1" s="6"/>
      <c r="F1" s="6"/>
      <c r="G1" s="6"/>
      <c r="H1" s="6"/>
      <c r="I1" s="6"/>
      <c r="J1" s="6"/>
      <c r="K1" s="6"/>
      <c r="L1" s="6"/>
      <c r="M1" s="6"/>
    </row>
    <row r="2" spans="1:13" x14ac:dyDescent="0.35">
      <c r="A2" s="6"/>
      <c r="B2" s="6"/>
      <c r="C2" s="6"/>
      <c r="D2" s="6"/>
      <c r="E2" s="6"/>
      <c r="F2" s="6"/>
      <c r="G2" s="6"/>
      <c r="H2" s="6"/>
      <c r="I2" s="6"/>
      <c r="J2" s="6"/>
      <c r="K2" s="6"/>
      <c r="L2" s="6"/>
      <c r="M2" s="6"/>
    </row>
    <row r="3" spans="1:13" x14ac:dyDescent="0.35">
      <c r="A3" s="9"/>
      <c r="B3" s="9"/>
      <c r="C3" s="579" t="inlineStr">
        <is>
          <t xml:space="preserve"> DDD per 1000 inhabitants per day</t>
        </is>
      </c>
      <c r="D3" s="579"/>
      <c r="E3" s="579"/>
      <c r="F3" s="579"/>
      <c r="G3" s="579"/>
      <c r="H3" s="6"/>
      <c r="I3" s="6"/>
      <c r="J3" s="6"/>
      <c r="K3" s="6"/>
      <c r="L3" s="6"/>
      <c r="M3" s="6"/>
    </row>
    <row r="4" spans="1:13" ht="28.5" x14ac:dyDescent="0.35">
      <c r="A4" s="11" t="inlineStr">
        <is>
          <t>ATC Code</t>
        </is>
      </c>
      <c r="B4" s="11" t="inlineStr">
        <is>
          <t>ATC Name</t>
        </is>
      </c>
      <c r="C4" s="5">
        <v>2016</v>
      </c>
      <c r="D4" s="5">
        <v>2017</v>
      </c>
      <c r="E4" s="5">
        <v>2018</v>
      </c>
      <c r="F4" s="5">
        <v>2019</v>
      </c>
      <c r="G4" s="5">
        <v>2020</v>
      </c>
      <c r="H4" s="6"/>
      <c r="I4" s="255" t="inlineStr">
        <is>
          <t>% Change (5 Years)</t>
        </is>
      </c>
      <c r="J4" s="255" t="inlineStr">
        <is>
          <t>% Change (1 Year)</t>
        </is>
      </c>
      <c r="K4" s="6"/>
      <c r="L4" s="6" t="inlineStr">
        <is>
          <t>% Change (4 Years)</t>
        </is>
      </c>
      <c r="M4" s="6"/>
    </row>
    <row r="5" spans="1:13" x14ac:dyDescent="0.35">
      <c r="A5" s="12" t="inlineStr">
        <is>
          <t>J01CA04</t>
        </is>
      </c>
      <c r="B5" s="12" t="inlineStr">
        <is>
          <t>Amoxicillin</t>
        </is>
      </c>
      <c r="C5" s="13">
        <f>'[1]A.4 Penicillins'!C3</f>
        <v>3.5130474066116344</v>
      </c>
      <c r="D5" s="13">
        <f>'[1]A.4 Penicillins'!D3</f>
        <v>3.3031504657551647</v>
      </c>
      <c r="E5" s="13">
        <f>'[1]A.4 Penicillins'!E3</f>
        <v>3.0576906147919516</v>
      </c>
      <c r="F5" s="13">
        <f>'[1]A.4 Penicillins'!F3</f>
        <v>2.9760742298369118</v>
      </c>
      <c r="G5" s="13">
        <f>'[1]A.4 Penicillins'!G3</f>
        <v>2.2952866735961521</v>
      </c>
      <c r="H5" s="467"/>
      <c r="I5" s="33">
        <f>(G5-C5)/C5</f>
        <v>-0.34663942499712047</v>
      </c>
      <c r="J5" s="435">
        <f t="shared" ref="J5:J11" si="0">(G5-F5)/F5</f>
        <v>-0.22875355373043457</v>
      </c>
      <c r="K5" s="6"/>
      <c r="L5" s="36">
        <f>(F5-C5)/C5</f>
        <v>-0.15285110464610496</v>
      </c>
      <c r="M5" s="6"/>
    </row>
    <row r="6" spans="1:13" x14ac:dyDescent="0.35">
      <c r="A6" s="12" t="inlineStr">
        <is>
          <t>J01CR02</t>
        </is>
      </c>
      <c r="B6" s="12" t="inlineStr">
        <is>
          <t xml:space="preserve">Co-amoxiclav </t>
        </is>
      </c>
      <c r="C6" s="13">
        <f>'[1]A.4 Penicillins'!C11</f>
        <v>1.0292911142227501</v>
      </c>
      <c r="D6" s="13">
        <f>'[1]A.4 Penicillins'!D11</f>
        <v>1.0280623500033279</v>
      </c>
      <c r="E6" s="13">
        <f>'[1]A.4 Penicillins'!E11</f>
        <v>1.0419421044757531</v>
      </c>
      <c r="F6" s="13">
        <f>'[1]A.4 Penicillins'!F11</f>
        <v>1.0245703449568326</v>
      </c>
      <c r="G6" s="13">
        <f>'[1]A.4 Penicillins'!G11</f>
        <v>0.92289096708217522</v>
      </c>
      <c r="H6" s="6"/>
      <c r="I6" s="33">
        <f t="shared" ref="I6:I11" si="1">(G6-C6)/C6</f>
        <v>-0.10337225850912059</v>
      </c>
      <c r="J6" s="435">
        <f t="shared" si="0"/>
        <v>-9.9240992456151353E-2</v>
      </c>
      <c r="K6" s="6"/>
      <c r="L6" s="36">
        <f t="shared" ref="L6:L11" si="2">(F6-C6)/C6</f>
        <v>-4.5864276886158377E-3</v>
      </c>
      <c r="M6" s="6"/>
    </row>
    <row r="7" spans="1:13" x14ac:dyDescent="0.35">
      <c r="A7" s="12" t="inlineStr">
        <is>
          <t>J01CF05</t>
        </is>
      </c>
      <c r="B7" s="12" t="inlineStr">
        <is>
          <t>Flucloxacillin</t>
        </is>
      </c>
      <c r="C7" s="13">
        <f>'[1]A.4 Penicillins'!C10</f>
        <v>1.8544971028087822</v>
      </c>
      <c r="D7" s="13">
        <f>'[1]A.4 Penicillins'!D10</f>
        <v>1.8479175804918184</v>
      </c>
      <c r="E7" s="13">
        <f>'[1]A.4 Penicillins'!E10</f>
        <v>1.8497865493884289</v>
      </c>
      <c r="F7" s="13">
        <f>'[1]A.4 Penicillins'!F10</f>
        <v>1.7952001969444962</v>
      </c>
      <c r="G7" s="13">
        <f>'[1]A.4 Penicillins'!G10</f>
        <v>1.6533699070954477</v>
      </c>
      <c r="H7" s="6"/>
      <c r="I7" s="33">
        <f t="shared" si="1"/>
        <v>-0.10845376647324576</v>
      </c>
      <c r="J7" s="435">
        <f t="shared" si="0"/>
        <v>-7.9005277567621351E-2</v>
      </c>
      <c r="K7" s="6"/>
      <c r="L7" s="36">
        <f t="shared" si="2"/>
        <v>-3.1974655433257997E-2</v>
      </c>
      <c r="M7" s="6"/>
    </row>
    <row r="8" spans="1:13" x14ac:dyDescent="0.35">
      <c r="A8" s="12" t="inlineStr">
        <is>
          <t>J01CE02</t>
        </is>
      </c>
      <c r="B8" s="12" t="inlineStr">
        <is>
          <t>Phenoxymethylpenicillin</t>
        </is>
      </c>
      <c r="C8" s="13">
        <f>'[1]A.4 Penicillins'!C9</f>
        <v>0.84531725980722716</v>
      </c>
      <c r="D8" s="13">
        <f>'[1]A.4 Penicillins'!D9</f>
        <v>0.8484664008340157</v>
      </c>
      <c r="E8" s="13">
        <f>'[1]A.4 Penicillins'!E9</f>
        <v>0.87373855109712517</v>
      </c>
      <c r="F8" s="13">
        <f>'[1]A.4 Penicillins'!F9</f>
        <v>0.82491811767129919</v>
      </c>
      <c r="G8" s="13">
        <f>'[1]A.4 Penicillins'!G9</f>
        <v>0.67521651048760178</v>
      </c>
      <c r="H8" s="6"/>
      <c r="I8" s="33">
        <f t="shared" si="1"/>
        <v>-0.20122711011297284</v>
      </c>
      <c r="J8" s="435">
        <f t="shared" si="0"/>
        <v>-0.18147450513791263</v>
      </c>
      <c r="K8" s="6"/>
      <c r="L8" s="36">
        <f t="shared" si="2"/>
        <v>-2.4131936144992417E-2</v>
      </c>
      <c r="M8" s="6"/>
    </row>
    <row r="9" spans="1:13" x14ac:dyDescent="0.35">
      <c r="A9" s="12" t="inlineStr">
        <is>
          <t>J01CR05</t>
        </is>
      </c>
      <c r="B9" s="12" t="inlineStr">
        <is>
          <t xml:space="preserve">Piperacillin/tazobactam </t>
        </is>
      </c>
      <c r="C9" s="13">
        <f>'[1]A.4 Penicillins'!C13</f>
        <v>0.10505404790403938</v>
      </c>
      <c r="D9" s="13">
        <f>'[1]A.4 Penicillins'!D13</f>
        <v>6.5306646540113089E-2</v>
      </c>
      <c r="E9" s="13">
        <f>'[1]A.4 Penicillins'!E13</f>
        <v>6.9470864854325742E-2</v>
      </c>
      <c r="F9" s="13">
        <f>'[1]A.4 Penicillins'!F13</f>
        <v>7.7685545956164503E-2</v>
      </c>
      <c r="G9" s="13">
        <f>'[1]A.4 Penicillins'!G13</f>
        <v>7.328403398072858E-2</v>
      </c>
      <c r="H9" s="6"/>
      <c r="I9" s="33">
        <f t="shared" si="1"/>
        <v>-0.30241589502891708</v>
      </c>
      <c r="J9" s="33">
        <f>(G9-F9)/F9</f>
        <v>-5.6658055514207974E-2</v>
      </c>
      <c r="K9" s="33">
        <f>(G9-D9)/D9</f>
        <v>0.12215276489071547</v>
      </c>
      <c r="L9" s="36">
        <f>(F9-C9)/C9</f>
        <v>-0.26051829980767971</v>
      </c>
      <c r="M9" s="6"/>
    </row>
    <row r="10" spans="1:13" x14ac:dyDescent="0.35">
      <c r="A10" s="14" t="inlineStr">
        <is>
          <t>J01CA08</t>
        </is>
      </c>
      <c r="B10" s="15" t="inlineStr">
        <is>
          <t>Pivmecillinam</t>
        </is>
      </c>
      <c r="C10" s="13">
        <f>'[1]A.4 Penicillins'!C4</f>
        <v>4.1367348336624588E-2</v>
      </c>
      <c r="D10" s="13">
        <f>'[1]A.4 Penicillins'!D4</f>
        <v>5.3545772074411246E-2</v>
      </c>
      <c r="E10" s="13">
        <f>'[1]A.4 Penicillins'!E4</f>
        <v>7.1205218161040307E-2</v>
      </c>
      <c r="F10" s="13">
        <f>'[1]A.4 Penicillins'!F4</f>
        <v>7.8792219430619426E-2</v>
      </c>
      <c r="G10" s="13">
        <f>'[1]A.4 Penicillins'!G4</f>
        <v>8.8413666016450065E-2</v>
      </c>
      <c r="H10" s="6"/>
      <c r="I10" s="33">
        <f>(G10-C10)/C10</f>
        <v>1.1372814447034068</v>
      </c>
      <c r="J10" s="435">
        <f t="shared" si="0"/>
        <v>0.12211163304395575</v>
      </c>
      <c r="K10" s="6"/>
      <c r="L10" s="36">
        <f t="shared" si="2"/>
        <v>0.9046959159540986</v>
      </c>
      <c r="M10" s="6"/>
    </row>
    <row r="11" spans="1:13" x14ac:dyDescent="0.35">
      <c r="A11" s="12" t="inlineStr">
        <is>
          <t>J01CA17</t>
        </is>
      </c>
      <c r="B11" s="12" t="inlineStr">
        <is>
          <t>Temocillin</t>
        </is>
      </c>
      <c r="C11" s="13">
        <f>'[1]A.4 Penicillins'!C6</f>
        <v>1.9072989071453605E-3</v>
      </c>
      <c r="D11" s="13">
        <f>'[1]A.4 Penicillins'!D6</f>
        <v>3.575622010353996E-3</v>
      </c>
      <c r="E11" s="13">
        <f>'[1]A.4 Penicillins'!E6</f>
        <v>3.5972052083366179E-3</v>
      </c>
      <c r="F11" s="13">
        <f>'[1]A.4 Penicillins'!F6</f>
        <v>3.3671813212663437E-3</v>
      </c>
      <c r="G11" s="13">
        <f>'[1]A.4 Penicillins'!G6</f>
        <v>2.3453592713975624E-3</v>
      </c>
      <c r="H11" s="6"/>
      <c r="I11" s="33">
        <f t="shared" si="1"/>
        <v>0.22967578003169067</v>
      </c>
      <c r="J11" s="435">
        <f t="shared" si="0"/>
        <v>-0.30346510994676407</v>
      </c>
      <c r="K11" s="6"/>
      <c r="L11" s="36">
        <f t="shared" si="2"/>
        <v>0.76541878603914149</v>
      </c>
      <c r="M11" s="6"/>
    </row>
    <row r="12" spans="1:13" x14ac:dyDescent="0.35">
      <c r="A12" s="6"/>
      <c r="B12" s="6"/>
      <c r="C12" s="54"/>
      <c r="D12" s="54"/>
      <c r="E12" s="54"/>
      <c r="F12" s="54"/>
      <c r="G12" s="54"/>
      <c r="H12" s="6"/>
      <c r="I12" s="6"/>
      <c r="J12" s="435"/>
      <c r="K12" s="6"/>
      <c r="L12" s="36"/>
      <c r="M12" s="6"/>
    </row>
    <row r="13" spans="1:13" x14ac:dyDescent="0.35">
      <c r="A13" s="6"/>
      <c r="B13" s="12" t="inlineStr">
        <is>
          <t>Penicillins</t>
        </is>
      </c>
      <c r="C13" s="54">
        <f>'A.2 Group_setting'!H4+'A.2 Group_setting'!H9</f>
        <v>7.4373816911012334</v>
      </c>
      <c r="D13" s="54">
        <f>'A.2 Group_setting'!H5+'A.2 Group_setting'!H10</f>
        <v>7.1927478389445625</v>
      </c>
      <c r="E13" s="54">
        <f>'A.2 Group_setting'!H6+'A.2 Group_setting'!H11</f>
        <v>7.0078362543313126</v>
      </c>
      <c r="F13" s="54">
        <f>'A.2 Group_setting'!H7+'A.2 Group_setting'!H12</f>
        <v>6.816830242902129</v>
      </c>
      <c r="G13" s="54">
        <f>'A.2 Group_setting'!H8+'A.2 Group_setting'!H13</f>
        <v>5.7367580520223633</v>
      </c>
      <c r="H13" s="6"/>
      <c r="I13" s="33">
        <f>(G13-C13)/C13</f>
        <v>-0.22865891649929065</v>
      </c>
      <c r="J13" s="435">
        <f>(G13-F13)/F13</f>
        <v>-0.15844199611753079</v>
      </c>
      <c r="K13" s="6"/>
      <c r="L13" s="36">
        <f>(F13-C13)/C13</f>
        <v>-8.3436816069503206E-2</v>
      </c>
      <c r="M13" s="6"/>
    </row>
    <row r="14" spans="1:13" x14ac:dyDescent="0.35">
      <c r="A14" s="6"/>
      <c r="B14" s="6"/>
      <c r="C14" s="6"/>
      <c r="D14" s="6"/>
      <c r="E14" s="6"/>
      <c r="F14" s="6"/>
      <c r="G14" s="6"/>
      <c r="H14" s="6"/>
      <c r="I14" s="6"/>
      <c r="J14" s="6"/>
      <c r="K14" s="6"/>
      <c r="L14" s="6"/>
      <c r="M14" s="6"/>
    </row>
    <row r="15" spans="1:13" x14ac:dyDescent="0.35">
      <c r="A15" s="6"/>
      <c r="B15" s="6"/>
      <c r="C15" s="6"/>
      <c r="D15" s="6"/>
      <c r="E15" s="6"/>
      <c r="F15" s="6"/>
      <c r="G15" s="6"/>
      <c r="H15" s="6"/>
      <c r="I15" s="6"/>
      <c r="J15" s="6"/>
      <c r="K15" s="6"/>
      <c r="L15" s="6"/>
      <c r="M15" s="6"/>
    </row>
    <row r="38" spans="2:17" x14ac:dyDescent="0.35">
      <c r="B38" s="545" t="inlineStr">
        <is>
          <t>UKHSA colours</t>
        </is>
      </c>
    </row>
    <row r="45" spans="2:17" x14ac:dyDescent="0.35">
      <c r="K45" s="55"/>
      <c r="L45" s="238"/>
    </row>
    <row r="46" spans="2:17" x14ac:dyDescent="0.35">
      <c r="K46" s="55"/>
      <c r="L46" s="238"/>
    </row>
    <row r="47" spans="2:17" ht="18.5" x14ac:dyDescent="0.45">
      <c r="K47" s="544"/>
      <c r="L47" s="546" t="inlineStr">
        <is>
          <t>#582c83</t>
        </is>
      </c>
      <c r="P47" s="238"/>
      <c r="Q47" s="238"/>
    </row>
    <row r="48" spans="2:17" ht="17.5" x14ac:dyDescent="0.35">
      <c r="K48" s="534"/>
      <c r="L48" s="547" t="inlineStr">
        <is>
          <t>#ffb81c</t>
        </is>
      </c>
      <c r="P48" s="238"/>
      <c r="Q48" s="238"/>
    </row>
    <row r="49" spans="11:17" ht="17.5" x14ac:dyDescent="0.35">
      <c r="K49" s="540"/>
      <c r="L49" t="inlineStr">
        <is>
          <t>#003B5c</t>
        </is>
      </c>
      <c r="N49" s="531"/>
      <c r="O49" s="547" t="inlineStr">
        <is>
          <t>#00a5df</t>
        </is>
      </c>
      <c r="P49" s="238"/>
      <c r="Q49" s="238"/>
    </row>
    <row r="50" spans="11:17" ht="18.5" x14ac:dyDescent="0.45">
      <c r="K50" s="538"/>
      <c r="L50" s="546" t="inlineStr">
        <is>
          <t>#e40046</t>
        </is>
      </c>
      <c r="N50" s="533"/>
      <c r="O50" s="546" t="inlineStr">
        <is>
          <t>#ff7f32</t>
        </is>
      </c>
      <c r="P50" s="238"/>
      <c r="Q50" s="238"/>
    </row>
    <row r="51" spans="11:17" ht="18.5" x14ac:dyDescent="0.45">
      <c r="K51" s="530"/>
      <c r="L51" s="546" t="inlineStr">
        <is>
          <t>#00ab8e</t>
        </is>
      </c>
      <c r="O51" s="55"/>
      <c r="P51" s="238"/>
      <c r="Q51" s="238"/>
    </row>
    <row r="52" spans="11:17" ht="18.5" x14ac:dyDescent="0.45">
      <c r="K52" s="542"/>
      <c r="L52" s="546" t="inlineStr">
        <is>
          <t>#8a1b61</t>
        </is>
      </c>
      <c r="O52" s="55"/>
      <c r="P52" s="238"/>
      <c r="Q52" s="238"/>
    </row>
    <row r="53" spans="11:17" ht="18.5" x14ac:dyDescent="0.45">
      <c r="K53" s="532"/>
      <c r="L53" s="546" t="inlineStr">
        <is>
          <t>#84bd00</t>
        </is>
      </c>
      <c r="O53" s="238"/>
    </row>
    <row r="54" spans="11:17" ht="18.5" x14ac:dyDescent="0.45">
      <c r="K54" s="539"/>
      <c r="L54" s="546" t="inlineStr">
        <is>
          <t>#007c91</t>
        </is>
      </c>
      <c r="O54" s="238"/>
    </row>
    <row r="55" spans="11:17" x14ac:dyDescent="0.35">
      <c r="L55" s="55"/>
      <c r="N55" s="55"/>
      <c r="O55" s="238"/>
      <c r="P55" s="55"/>
      <c r="Q55" s="238"/>
    </row>
    <row r="56" spans="11:17" x14ac:dyDescent="0.35">
      <c r="K56" s="238"/>
      <c r="L56" s="55"/>
      <c r="N56" s="238"/>
      <c r="O56" s="55"/>
      <c r="P56" s="55"/>
      <c r="Q56" s="238"/>
    </row>
    <row r="57" spans="11:17" x14ac:dyDescent="0.35">
      <c r="K57" s="238"/>
      <c r="L57" s="238"/>
      <c r="N57" s="55"/>
      <c r="O57" s="55"/>
      <c r="P57" s="55"/>
      <c r="Q57" s="55"/>
    </row>
    <row r="58" spans="11:17" x14ac:dyDescent="0.35">
      <c r="K58" s="238"/>
      <c r="L58" s="238"/>
      <c r="N58" s="238"/>
      <c r="O58" s="55"/>
      <c r="P58" s="55"/>
      <c r="Q58" s="238"/>
    </row>
    <row r="59" spans="11:17" x14ac:dyDescent="0.35">
      <c r="K59" s="238"/>
      <c r="L59" s="238"/>
      <c r="N59" s="238"/>
      <c r="O59" s="55"/>
      <c r="P59" s="55"/>
      <c r="Q59" s="238"/>
    </row>
    <row r="60" spans="11:17" x14ac:dyDescent="0.35">
      <c r="K60" s="238"/>
      <c r="L60" s="238"/>
      <c r="N60" s="238"/>
      <c r="O60" s="55"/>
      <c r="P60" s="55"/>
      <c r="Q60" s="238"/>
    </row>
    <row r="61" spans="11:17" x14ac:dyDescent="0.35">
      <c r="K61" s="238"/>
      <c r="L61" s="238"/>
      <c r="N61" s="238"/>
      <c r="O61" s="55"/>
      <c r="P61" s="55"/>
      <c r="Q61" s="55"/>
    </row>
    <row r="62" spans="11:17" x14ac:dyDescent="0.35">
      <c r="K62" s="238"/>
      <c r="L62" s="238"/>
    </row>
    <row r="63" spans="11:17" x14ac:dyDescent="0.35">
      <c r="K63" s="55"/>
      <c r="L63" s="55"/>
    </row>
  </sheetData>
  <sortState xmlns:xlrd2="http://schemas.microsoft.com/office/spreadsheetml/2017/richdata2" ref="A5:G11">
    <sortCondition ref="B5:B11"/>
  </sortState>
  <mergeCells count="1">
    <mergeCell ref="C3:G3"/>
  </mergeCells>
  <pageMargins left="0.7" right="0.7" top="0.75" bottom="0.75" header="0.3" footer="0.3"/>
  <pageSetup paperSize="9" orientation="portrait" r:id="rId1"/>
  <drawing r:id="rId2"/>
</worksheet>
</file>

<file path=xl/worksheets/sheet6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600-000000000000}">
  <sheetPr codeName="Sheet7">
    <tabColor theme="7" tint="0.39997558519241921"/>
  </sheetPr>
  <dimension ref="A1:Y32"/>
  <sheetViews>
    <sheetView topLeftCell="K19" zoomScale="115" zoomScaleNormal="115" workbookViewId="0">
      <selection activeCell="W41" sqref="W41"/>
    </sheetView>
  </sheetViews>
  <sheetFormatPr defaultColWidth="9.1796875" defaultRowHeight="14" x14ac:dyDescent="0.3"/>
  <cols>
    <col min="1" max="1" width="12.1796875" style="6" customWidth="1"/>
    <col min="2" max="2" width="19.26953125" style="6" customWidth="1"/>
    <col min="3" max="16384" width="9.1796875" style="6"/>
  </cols>
  <sheetData>
    <row r="1" spans="1:10" ht="15.5" x14ac:dyDescent="0.3">
      <c r="A1" s="3" t="inlineStr">
        <is>
          <t>5: Consumption of different cephalosporins, expressed as DDD per 1000 inhabitants per day, England, 2016-2020</t>
        </is>
      </c>
      <c r="B1" s="14"/>
      <c r="C1" s="9"/>
      <c r="D1" s="9"/>
      <c r="E1" s="9"/>
      <c r="F1" s="9"/>
      <c r="G1" s="9"/>
    </row>
    <row r="2" spans="1:10" x14ac:dyDescent="0.3">
      <c r="A2" s="9"/>
      <c r="B2" s="14"/>
      <c r="C2" s="9"/>
      <c r="D2" s="9"/>
      <c r="E2" s="9"/>
      <c r="F2" s="9"/>
      <c r="G2" s="9"/>
    </row>
    <row r="3" spans="1:10" x14ac:dyDescent="0.3">
      <c r="A3" s="9"/>
      <c r="B3" s="14"/>
      <c r="C3" s="9"/>
      <c r="D3" s="9"/>
      <c r="E3" s="9"/>
      <c r="F3" s="9"/>
      <c r="G3" s="9"/>
    </row>
    <row r="4" spans="1:10" x14ac:dyDescent="0.3">
      <c r="A4" s="9"/>
      <c r="B4" s="14"/>
      <c r="C4" s="579" t="inlineStr">
        <is>
          <t xml:space="preserve"> DDD per 1000 inhabitants per day</t>
        </is>
      </c>
      <c r="D4" s="579"/>
      <c r="E4" s="579"/>
      <c r="F4" s="579"/>
      <c r="G4" s="579"/>
    </row>
    <row r="5" spans="1:10" x14ac:dyDescent="0.3">
      <c r="A5" s="11" t="inlineStr">
        <is>
          <t>ATC Code</t>
        </is>
      </c>
      <c r="B5" s="11" t="inlineStr">
        <is>
          <t>ATC Name</t>
        </is>
      </c>
      <c r="C5" s="5">
        <f>'A.4 Penicillins'!C4</f>
        <v>2016</v>
      </c>
      <c r="D5" s="5">
        <f>'A.4 Penicillins'!D4</f>
        <v>2017</v>
      </c>
      <c r="E5" s="5">
        <f>'A.4 Penicillins'!E4</f>
        <v>2018</v>
      </c>
      <c r="F5" s="5">
        <f>'A.4 Penicillins'!F4</f>
        <v>2019</v>
      </c>
      <c r="G5" s="5">
        <f>'A.4 Penicillins'!G4</f>
        <v>2020</v>
      </c>
      <c r="I5" s="119" t="inlineStr">
        <is>
          <t>% Change</t>
        </is>
      </c>
    </row>
    <row r="6" spans="1:10" x14ac:dyDescent="0.3">
      <c r="A6" s="9" t="inlineStr">
        <is>
          <t>J01DC04</t>
        </is>
      </c>
      <c r="B6" s="12" t="inlineStr">
        <is>
          <t>Cefaclor</t>
        </is>
      </c>
      <c r="C6" s="16">
        <f>'[1]A.5 Cephalosporins'!C8</f>
        <v>8.5213542218314231E-3</v>
      </c>
      <c r="D6" s="16">
        <f>'[1]A.5 Cephalosporins'!D8</f>
        <v>7.2497153418780158E-3</v>
      </c>
      <c r="E6" s="16">
        <f>'[1]A.5 Cephalosporins'!E8</f>
        <v>6.5368649501493792E-3</v>
      </c>
      <c r="F6" s="16">
        <f>'[1]A.5 Cephalosporins'!F8</f>
        <v>5.7400091480417359E-3</v>
      </c>
      <c r="G6" s="16">
        <f>'[1]A.5 Cephalosporins'!G8</f>
        <v>4.2748775757530666E-3</v>
      </c>
      <c r="H6" s="54"/>
      <c r="I6" s="33">
        <f t="shared" ref="I6:I12" si="0">(G6-C6)/C6</f>
        <v>-0.49833354365190291</v>
      </c>
    </row>
    <row r="7" spans="1:10" x14ac:dyDescent="0.3">
      <c r="A7" s="9" t="inlineStr">
        <is>
          <t>J01DB01</t>
        </is>
      </c>
      <c r="B7" s="12" t="inlineStr">
        <is>
          <t>Cefalexin</t>
        </is>
      </c>
      <c r="C7" s="16">
        <f>'[1]A.5 Cephalosporins'!C2</f>
        <v>0.21063969366752144</v>
      </c>
      <c r="D7" s="16">
        <f>'[1]A.5 Cephalosporins'!D2</f>
        <v>0.19838591774624298</v>
      </c>
      <c r="E7" s="16">
        <f>'[1]A.5 Cephalosporins'!E2</f>
        <v>0.18645277281410499</v>
      </c>
      <c r="F7" s="16">
        <f>'[1]A.5 Cephalosporins'!F2</f>
        <v>0.18501766761351846</v>
      </c>
      <c r="G7" s="16">
        <f>'[1]A.5 Cephalosporins'!G2</f>
        <v>0.19338812051804899</v>
      </c>
      <c r="H7" s="54"/>
      <c r="I7" s="33">
        <f t="shared" si="0"/>
        <v>-8.1900865165056388E-2</v>
      </c>
    </row>
    <row r="8" spans="1:10" x14ac:dyDescent="0.3">
      <c r="A8" s="9" t="inlineStr">
        <is>
          <t>J01DD01</t>
        </is>
      </c>
      <c r="B8" s="12" t="inlineStr">
        <is>
          <t>Cefotaxime</t>
        </is>
      </c>
      <c r="C8" s="16">
        <f>'[1]A.5 Cephalosporins'!C9</f>
        <v>1.6717627184883455E-2</v>
      </c>
      <c r="D8" s="16">
        <f>'[1]A.5 Cephalosporins'!D9</f>
        <v>1.7476653031310629E-2</v>
      </c>
      <c r="E8" s="16">
        <f>'[1]A.5 Cephalosporins'!E9</f>
        <v>1.8585612815373409E-2</v>
      </c>
      <c r="F8" s="16">
        <f>'[1]A.5 Cephalosporins'!F9</f>
        <v>1.7735575535382964E-2</v>
      </c>
      <c r="G8" s="16">
        <f>'[1]A.5 Cephalosporins'!G9</f>
        <v>1.6346182038756929E-2</v>
      </c>
      <c r="H8" s="54"/>
      <c r="I8" s="33">
        <f t="shared" si="0"/>
        <v>-2.2218771959599426E-2</v>
      </c>
    </row>
    <row r="9" spans="1:10" x14ac:dyDescent="0.3">
      <c r="A9" s="9" t="inlineStr">
        <is>
          <t>J01DB09</t>
        </is>
      </c>
      <c r="B9" s="12" t="inlineStr">
        <is>
          <t>Cefradine</t>
        </is>
      </c>
      <c r="C9" s="16">
        <f>'[1]A.5 Cephalosporins'!C5</f>
        <v>1.5653369813582785E-2</v>
      </c>
      <c r="D9" s="16">
        <f>'[1]A.5 Cephalosporins'!D5</f>
        <v>1.2870448788969924E-2</v>
      </c>
      <c r="E9" s="16">
        <f>'[1]A.5 Cephalosporins'!E5</f>
        <v>1.0893678605697232E-2</v>
      </c>
      <c r="F9" s="16">
        <f>'[1]A.5 Cephalosporins'!F5</f>
        <v>9.2967370785750347E-3</v>
      </c>
      <c r="G9" s="16">
        <f>'[1]A.5 Cephalosporins'!G5</f>
        <v>8.4634119507880357E-3</v>
      </c>
      <c r="H9" s="54"/>
      <c r="I9" s="33">
        <f t="shared" si="0"/>
        <v>-0.45932332452503993</v>
      </c>
    </row>
    <row r="10" spans="1:10" x14ac:dyDescent="0.3">
      <c r="A10" s="9" t="inlineStr">
        <is>
          <t>J01DD02</t>
        </is>
      </c>
      <c r="B10" s="12" t="inlineStr">
        <is>
          <t>Ceftazidime</t>
        </is>
      </c>
      <c r="C10" s="16">
        <f>'[1]A.5 Cephalosporins'!C10</f>
        <v>1.1272046122877329E-2</v>
      </c>
      <c r="D10" s="16">
        <f>'[1]A.5 Cephalosporins'!D10</f>
        <v>1.5161422954873445E-2</v>
      </c>
      <c r="E10" s="16">
        <f>'[1]A.5 Cephalosporins'!E10</f>
        <v>1.4401441432451499E-2</v>
      </c>
      <c r="F10" s="16">
        <f>'[1]A.5 Cephalosporins'!F10</f>
        <v>1.4182804922561611E-2</v>
      </c>
      <c r="G10" s="16">
        <f>'[1]A.5 Cephalosporins'!G10</f>
        <v>9.7127207720933417E-3</v>
      </c>
      <c r="H10" s="54"/>
      <c r="I10" s="33">
        <f t="shared" si="0"/>
        <v>-0.13833560773134507</v>
      </c>
    </row>
    <row r="11" spans="1:10" x14ac:dyDescent="0.3">
      <c r="A11" s="9" t="inlineStr">
        <is>
          <t>J01DD04</t>
        </is>
      </c>
      <c r="B11" s="12" t="inlineStr">
        <is>
          <t>Ceftriaxone</t>
        </is>
      </c>
      <c r="C11" s="16">
        <f>'[1]A.5 Cephalosporins'!C11</f>
        <v>3.3333804430318636E-2</v>
      </c>
      <c r="D11" s="16">
        <f>'[1]A.5 Cephalosporins'!D11</f>
        <v>3.9918216049853683E-2</v>
      </c>
      <c r="E11" s="16">
        <f>'[1]A.5 Cephalosporins'!E11</f>
        <v>4.4201455529531586E-2</v>
      </c>
      <c r="F11" s="16">
        <f>'[1]A.5 Cephalosporins'!F11</f>
        <v>4.4575113779938391E-2</v>
      </c>
      <c r="G11" s="16">
        <f>'[1]A.5 Cephalosporins'!G11</f>
        <v>4.1983329731613228E-2</v>
      </c>
      <c r="H11" s="54"/>
      <c r="I11" s="33">
        <f t="shared" si="0"/>
        <v>0.25948209180190213</v>
      </c>
    </row>
    <row r="12" spans="1:10" x14ac:dyDescent="0.3">
      <c r="A12" s="9" t="inlineStr">
        <is>
          <t>J01DC02</t>
        </is>
      </c>
      <c r="B12" s="12" t="inlineStr">
        <is>
          <t>Cefuroxime</t>
        </is>
      </c>
      <c r="C12" s="16">
        <f>'[1]A.5 Cephalosporins'!C7</f>
        <v>3.1179348382734923E-2</v>
      </c>
      <c r="D12" s="16">
        <f>'[1]A.5 Cephalosporins'!D7</f>
        <v>3.684848139940855E-2</v>
      </c>
      <c r="E12" s="16">
        <f>'[1]A.5 Cephalosporins'!E7</f>
        <v>3.7401003356633267E-2</v>
      </c>
      <c r="F12" s="16">
        <f>'[1]A.5 Cephalosporins'!F7</f>
        <v>3.7069506183744605E-2</v>
      </c>
      <c r="G12" s="16">
        <f>'[1]A.5 Cephalosporins'!G7</f>
        <v>3.0260876148924306E-2</v>
      </c>
      <c r="H12" s="54"/>
      <c r="I12" s="33">
        <f t="shared" si="0"/>
        <v>-2.9457710999477027E-2</v>
      </c>
    </row>
    <row r="13" spans="1:10" x14ac:dyDescent="0.3">
      <c r="C13" s="307"/>
      <c r="D13" s="307"/>
      <c r="E13" s="307"/>
      <c r="F13" s="231"/>
      <c r="G13" s="231"/>
    </row>
    <row r="14" spans="1:10" x14ac:dyDescent="0.3">
      <c r="B14" s="12" t="inlineStr">
        <is>
          <t>Cephalosporins</t>
        </is>
      </c>
      <c r="C14" s="106">
        <f>'A.2 Group_setting'!H14+'A.2 Group_setting'!H19</f>
        <v>0.33135430504026131</v>
      </c>
      <c r="D14" s="106">
        <f>'A.2 Group_setting'!H15+'A.2 Group_setting'!H20</f>
        <v>0.33157580273456749</v>
      </c>
      <c r="E14" s="106">
        <f>'A.2 Group_setting'!H16+'A.2 Group_setting'!H21</f>
        <v>0.32222501812203896</v>
      </c>
      <c r="F14" s="106">
        <f>'A.2 Group_setting'!H17+'A.2 Group_setting'!H22</f>
        <v>0.31607697473991825</v>
      </c>
      <c r="G14" s="106">
        <f>'A.2 Group_setting'!H18+'A.2 Group_setting'!H23</f>
        <v>0.30666944200484669</v>
      </c>
      <c r="I14" s="33">
        <f>(G14-C14)/C14</f>
        <v>-7.4496883426383359E-2</v>
      </c>
      <c r="J14" s="467">
        <f>(G14-F14)/F14</f>
        <v>-2.9763423111767249E-2</v>
      </c>
    </row>
    <row r="18" spans="12:25" ht="14.5" x14ac:dyDescent="0.35">
      <c r="L18" s="545" t="inlineStr">
        <is>
          <t>UKHSA colours</t>
        </is>
      </c>
    </row>
    <row r="32" spans="12:25" ht="17.5" x14ac:dyDescent="0.35">
      <c r="X32" s="534"/>
      <c r="Y32" s="547" t="inlineStr">
        <is>
          <t>#ffb81c</t>
        </is>
      </c>
    </row>
  </sheetData>
  <sortState xmlns:xlrd2="http://schemas.microsoft.com/office/spreadsheetml/2017/richdata2" ref="A6:G12">
    <sortCondition ref="B6:B12"/>
  </sortState>
  <mergeCells count="1">
    <mergeCell ref="C4:G4"/>
  </mergeCells>
  <pageMargins left="0.7" right="0.7" top="0.75" bottom="0.75" header="0.3" footer="0.3"/>
  <drawing r:id="rId1"/>
</worksheet>
</file>

<file path=xl/worksheets/sheet7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700-000000000000}">
  <sheetPr codeName="Sheet8">
    <tabColor theme="7" tint="0.39997558519241921"/>
  </sheetPr>
  <dimension ref="A1:L15"/>
  <sheetViews>
    <sheetView topLeftCell="K7" zoomScaleNormal="100" zoomScaleSheetLayoutView="50" workbookViewId="0">
      <selection activeCell="Y33" sqref="Y33"/>
    </sheetView>
  </sheetViews>
  <sheetFormatPr defaultColWidth="9.1796875" defaultRowHeight="14" x14ac:dyDescent="0.3"/>
  <cols>
    <col min="1" max="1" width="13.453125" style="6" customWidth="1"/>
    <col min="2" max="2" width="19.7265625" style="6" customWidth="1"/>
    <col min="3" max="16384" width="9.1796875" style="6"/>
  </cols>
  <sheetData>
    <row r="1" spans="1:12" ht="15.5" x14ac:dyDescent="0.3">
      <c r="A1" s="3" t="inlineStr">
        <is>
          <t>6: Consumption of different tetracyclines, expressed as DDDs per 1000 inhabitants per day, England, 2016-2020</t>
        </is>
      </c>
      <c r="B1" s="9"/>
      <c r="C1" s="9"/>
      <c r="D1" s="9"/>
      <c r="E1" s="9"/>
      <c r="F1" s="9"/>
      <c r="G1" s="9"/>
    </row>
    <row r="2" spans="1:12" x14ac:dyDescent="0.3">
      <c r="A2" s="9"/>
      <c r="B2" s="9"/>
      <c r="C2" s="9"/>
      <c r="D2" s="9"/>
      <c r="E2" s="9"/>
      <c r="F2" s="9"/>
      <c r="G2" s="9"/>
    </row>
    <row r="3" spans="1:12" x14ac:dyDescent="0.3">
      <c r="A3" s="9"/>
      <c r="B3" s="9"/>
      <c r="C3" s="9"/>
      <c r="D3" s="9"/>
      <c r="E3" s="9"/>
      <c r="F3" s="9"/>
      <c r="G3" s="9"/>
    </row>
    <row r="4" spans="1:12" x14ac:dyDescent="0.3">
      <c r="A4" s="9"/>
      <c r="B4" s="9"/>
      <c r="C4" s="579" t="inlineStr">
        <is>
          <t xml:space="preserve"> DDD per 1000 inhabitants per day</t>
        </is>
      </c>
      <c r="D4" s="579"/>
      <c r="E4" s="579"/>
      <c r="F4" s="579"/>
      <c r="G4" s="579"/>
    </row>
    <row r="5" spans="1:12" x14ac:dyDescent="0.3">
      <c r="A5" s="11" t="inlineStr">
        <is>
          <t>ATC Code</t>
        </is>
      </c>
      <c r="B5" s="11" t="inlineStr">
        <is>
          <t>ATC Name</t>
        </is>
      </c>
      <c r="C5" s="5">
        <f>'A.4 Penicillins'!C4</f>
        <v>2016</v>
      </c>
      <c r="D5" s="5">
        <f>'A.4 Penicillins'!D4</f>
        <v>2017</v>
      </c>
      <c r="E5" s="5">
        <f>'A.4 Penicillins'!E4</f>
        <v>2018</v>
      </c>
      <c r="F5" s="5">
        <f>'A.4 Penicillins'!F4</f>
        <v>2019</v>
      </c>
      <c r="G5" s="5">
        <f>'A.4 Penicillins'!G4</f>
        <v>2020</v>
      </c>
      <c r="I5" s="119" t="inlineStr">
        <is>
          <t>% Change</t>
        </is>
      </c>
      <c r="J5" s="262" t="inlineStr">
        <is>
          <t>%4 Yrs Change</t>
        </is>
      </c>
    </row>
    <row r="6" spans="1:12" x14ac:dyDescent="0.3">
      <c r="A6" s="1" t="inlineStr">
        <is>
          <t>J01AA01</t>
        </is>
      </c>
      <c r="B6" s="1" t="inlineStr">
        <is>
          <t>Demeclocycline</t>
        </is>
      </c>
      <c r="C6" s="106">
        <f>'[1]A.6 Tetracyclines'!C2</f>
        <v>6.2497566403543203E-3</v>
      </c>
      <c r="D6" s="106">
        <f>'[1]A.6 Tetracyclines'!D2</f>
        <v>7.6304988953452835E-3</v>
      </c>
      <c r="E6" s="106">
        <f>'[1]A.6 Tetracyclines'!E2</f>
        <v>7.4948568759971579E-3</v>
      </c>
      <c r="F6" s="106">
        <f>'[1]A.6 Tetracyclines'!F2</f>
        <v>6.9512740427271069E-3</v>
      </c>
      <c r="G6" s="106">
        <f>'[1]A.6 Tetracyclines'!G2</f>
        <v>6.5415320345891814E-3</v>
      </c>
      <c r="I6" s="33">
        <f t="shared" ref="I6:I12" si="0">(G6-C6)/C6</f>
        <v>4.6685880911087656E-2</v>
      </c>
      <c r="J6" s="33">
        <f>(F6-C6)/C6</f>
        <v>0.11224715500810527</v>
      </c>
      <c r="K6" s="33">
        <f>G6/$G$14</f>
        <v>1.5037328073089168E-3</v>
      </c>
    </row>
    <row r="7" spans="1:12" x14ac:dyDescent="0.3">
      <c r="A7" s="1" t="inlineStr">
        <is>
          <t>J01AA02</t>
        </is>
      </c>
      <c r="B7" s="1" t="inlineStr">
        <is>
          <t>Doxycycline</t>
        </is>
      </c>
      <c r="C7" s="106">
        <f>'[1]A.6 Tetracyclines'!C3</f>
        <v>2.299736019144234</v>
      </c>
      <c r="D7" s="106">
        <f>'[1]A.6 Tetracyclines'!D3</f>
        <v>2.3408114035002168</v>
      </c>
      <c r="E7" s="106">
        <f>'[1]A.6 Tetracyclines'!E3</f>
        <v>2.3790163769113599</v>
      </c>
      <c r="F7" s="106">
        <f>'[1]A.6 Tetracyclines'!F3</f>
        <v>2.590003754463666</v>
      </c>
      <c r="G7" s="106">
        <f>'[1]A.6 Tetracyclines'!G3</f>
        <v>2.3725286126423821</v>
      </c>
      <c r="H7" s="33">
        <f>(G7-F7)/F7</f>
        <v>-8.3967114505715576E-2</v>
      </c>
      <c r="I7" s="33">
        <f t="shared" si="0"/>
        <v>3.1652586597845853E-2</v>
      </c>
      <c r="J7" s="33">
        <f t="shared" ref="J7:J12" si="1">(F7-C7)/C7</f>
        <v>0.12621784974583519</v>
      </c>
      <c r="K7" s="33">
        <f t="shared" ref="K7:K12" si="2">G7/$G$14</f>
        <v>0.54538433691756938</v>
      </c>
    </row>
    <row r="8" spans="1:12" x14ac:dyDescent="0.3">
      <c r="A8" s="1" t="inlineStr">
        <is>
          <t>J01AA04</t>
        </is>
      </c>
      <c r="B8" s="1" t="inlineStr">
        <is>
          <t>Lymecycline</t>
        </is>
      </c>
      <c r="C8" s="106">
        <f>'[1]A.6 Tetracyclines'!C4</f>
        <v>1.7053406325767781</v>
      </c>
      <c r="D8" s="106">
        <f>'[1]A.6 Tetracyclines'!D4</f>
        <v>1.7067205813168727</v>
      </c>
      <c r="E8" s="106">
        <f>'[1]A.6 Tetracyclines'!E4</f>
        <v>1.6731040718972849</v>
      </c>
      <c r="F8" s="106">
        <f>'[1]A.6 Tetracyclines'!F4</f>
        <v>1.6819398972189958</v>
      </c>
      <c r="G8" s="106">
        <f>'[1]A.6 Tetracyclines'!G4</f>
        <v>1.5689620497160064</v>
      </c>
      <c r="H8" s="33">
        <f>(G8-F8)/F8</f>
        <v>-6.7171156169012175E-2</v>
      </c>
      <c r="I8" s="33">
        <f t="shared" si="0"/>
        <v>-7.9971461569354058E-2</v>
      </c>
      <c r="J8" s="33">
        <f t="shared" si="1"/>
        <v>-1.3722030021898724E-2</v>
      </c>
      <c r="K8" s="33">
        <f t="shared" si="2"/>
        <v>0.36066470287166763</v>
      </c>
    </row>
    <row r="9" spans="1:12" x14ac:dyDescent="0.3">
      <c r="A9" s="1" t="inlineStr">
        <is>
          <t>J01AA08</t>
        </is>
      </c>
      <c r="B9" s="1" t="inlineStr">
        <is>
          <t>Minocycline</t>
        </is>
      </c>
      <c r="C9" s="106">
        <f>'[1]A.6 Tetracyclines'!C7</f>
        <v>5.1864799170473042E-2</v>
      </c>
      <c r="D9" s="106">
        <f>'[1]A.6 Tetracyclines'!D7</f>
        <v>4.1997283950595765E-2</v>
      </c>
      <c r="E9" s="106">
        <f>'[1]A.6 Tetracyclines'!E7</f>
        <v>3.5663555006856029E-2</v>
      </c>
      <c r="F9" s="106">
        <f>'[1]A.6 Tetracyclines'!F7</f>
        <v>2.9869951417897056E-2</v>
      </c>
      <c r="G9" s="106">
        <f>'[1]A.6 Tetracyclines'!G7</f>
        <v>2.2976985466819144E-2</v>
      </c>
      <c r="I9" s="33">
        <f t="shared" si="0"/>
        <v>-0.55698304371532037</v>
      </c>
      <c r="J9" s="33">
        <f t="shared" si="1"/>
        <v>-0.4240804573499205</v>
      </c>
      <c r="K9" s="33">
        <f t="shared" si="2"/>
        <v>5.2818279688644845E-3</v>
      </c>
    </row>
    <row r="10" spans="1:12" x14ac:dyDescent="0.3">
      <c r="A10" s="1" t="inlineStr">
        <is>
          <t>J01AA06</t>
        </is>
      </c>
      <c r="B10" s="1" t="inlineStr">
        <is>
          <t>Oxytetracycline</t>
        </is>
      </c>
      <c r="C10" s="106">
        <f>'[1]A.6 Tetracyclines'!C5</f>
        <v>0.65100379768653482</v>
      </c>
      <c r="D10" s="106">
        <f>'[1]A.6 Tetracyclines'!D5</f>
        <v>0.57006294929726131</v>
      </c>
      <c r="E10" s="106">
        <f>'[1]A.6 Tetracyclines'!E5</f>
        <v>0.49129374915354873</v>
      </c>
      <c r="F10" s="106">
        <f>'[1]A.6 Tetracyclines'!F5</f>
        <v>0.41491847471073839</v>
      </c>
      <c r="G10" s="106">
        <f>'[1]A.6 Tetracyclines'!G5</f>
        <v>0.35249193251316413</v>
      </c>
      <c r="I10" s="33">
        <f t="shared" si="0"/>
        <v>-0.45854089674159981</v>
      </c>
      <c r="J10" s="33">
        <f t="shared" si="1"/>
        <v>-0.36264815015637436</v>
      </c>
      <c r="K10" s="33">
        <f t="shared" si="2"/>
        <v>8.1028982267309771E-2</v>
      </c>
    </row>
    <row r="11" spans="1:12" x14ac:dyDescent="0.3">
      <c r="A11" s="1" t="inlineStr">
        <is>
          <t>J01AA07</t>
        </is>
      </c>
      <c r="B11" s="1" t="inlineStr">
        <is>
          <t>Tetracycline</t>
        </is>
      </c>
      <c r="C11" s="106">
        <f>'[1]A.6 Tetracyclines'!C6</f>
        <v>3.6862957029230259E-2</v>
      </c>
      <c r="D11" s="106">
        <f>'[1]A.6 Tetracyclines'!D6</f>
        <v>3.1521689098646277E-2</v>
      </c>
      <c r="E11" s="106">
        <f>'[1]A.6 Tetracyclines'!E6</f>
        <v>2.6856147095315919E-2</v>
      </c>
      <c r="F11" s="106">
        <f>'[1]A.6 Tetracyclines'!F6</f>
        <v>2.4233547056745408E-2</v>
      </c>
      <c r="G11" s="106">
        <f>'[1]A.6 Tetracyclines'!G6</f>
        <v>2.3180903909919337E-2</v>
      </c>
      <c r="I11" s="33">
        <f t="shared" si="0"/>
        <v>-0.37115994542873543</v>
      </c>
      <c r="J11" s="33">
        <f t="shared" si="1"/>
        <v>-0.34260436465990607</v>
      </c>
      <c r="K11" s="33">
        <f t="shared" si="2"/>
        <v>5.3287036627055794E-3</v>
      </c>
    </row>
    <row r="12" spans="1:12" x14ac:dyDescent="0.3">
      <c r="A12" s="1" t="inlineStr">
        <is>
          <t>J01AA12</t>
        </is>
      </c>
      <c r="B12" s="1" t="inlineStr">
        <is>
          <t>Tigecycline</t>
        </is>
      </c>
      <c r="C12" s="106">
        <f>'[1]A.6 Tetracyclines'!C8</f>
        <v>2.8413920842282891E-3</v>
      </c>
      <c r="D12" s="106">
        <f>'[1]A.6 Tetracyclines'!D8</f>
        <v>3.7968600335887004E-3</v>
      </c>
      <c r="E12" s="106">
        <f>'[1]A.6 Tetracyclines'!E8</f>
        <v>4.1016030535274695E-3</v>
      </c>
      <c r="F12" s="106">
        <f>'[1]A.6 Tetracyclines'!F8</f>
        <v>4.1492668761122786E-3</v>
      </c>
      <c r="G12" s="106">
        <f>'[1]A.6 Tetracyclines'!G8</f>
        <v>3.5137118371437737E-3</v>
      </c>
      <c r="I12" s="33">
        <f t="shared" si="0"/>
        <v>0.23661632502157262</v>
      </c>
      <c r="J12" s="33">
        <f t="shared" si="1"/>
        <v>0.46029367053692033</v>
      </c>
      <c r="K12" s="33">
        <f t="shared" si="2"/>
        <v>8.0771350457425407E-4</v>
      </c>
    </row>
    <row r="13" spans="1:12" x14ac:dyDescent="0.3">
      <c r="C13" s="231"/>
      <c r="D13" s="231"/>
      <c r="E13" s="231"/>
      <c r="F13" s="231"/>
      <c r="G13" s="231"/>
    </row>
    <row r="14" spans="1:12" x14ac:dyDescent="0.3">
      <c r="B14" s="12" t="inlineStr">
        <is>
          <t>Tetracylines</t>
        </is>
      </c>
      <c r="C14" s="106">
        <f>'A.2 Group_setting'!H29</f>
        <v>4.7538993543318329</v>
      </c>
      <c r="D14" s="106">
        <f>'A.2 Group_setting'!H30</f>
        <v>4.7025412660925268</v>
      </c>
      <c r="E14" s="106">
        <f>'A.2 Group_setting'!H31</f>
        <v>4.6175303599938902</v>
      </c>
      <c r="F14" s="106">
        <f>'A.2 Group_setting'!H32</f>
        <v>4.7520661657868821</v>
      </c>
      <c r="G14" s="106">
        <f>'A.2 Group_setting'!H33</f>
        <v>4.3501957281200241</v>
      </c>
      <c r="I14" s="33">
        <f>(G14-C14)/C14</f>
        <v>-8.4920524420431256E-2</v>
      </c>
      <c r="J14" s="33">
        <f>(G14-F14)/F14</f>
        <v>-8.4567517295987271E-2</v>
      </c>
      <c r="K14" s="33"/>
    </row>
    <row r="15" spans="1:12" ht="14.5" x14ac:dyDescent="0.35">
      <c r="L15" s="545" t="inlineStr">
        <is>
          <t>UKHSA colours</t>
        </is>
      </c>
    </row>
  </sheetData>
  <sortState xmlns:xlrd2="http://schemas.microsoft.com/office/spreadsheetml/2017/richdata2" ref="A6:G12">
    <sortCondition ref="B6:B12"/>
  </sortState>
  <mergeCells count="1">
    <mergeCell ref="C4:G4"/>
  </mergeCells>
  <pageMargins left="0.7" right="0.7" top="0.75" bottom="0.75" header="0.3" footer="0.3"/>
  <pageSetup paperSize="9" orientation="portrait" r:id="rId1"/>
  <drawing r:id="rId2"/>
</worksheet>
</file>

<file path=xl/worksheets/sheet8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800-000000000000}">
  <sheetPr codeName="Sheet9">
    <tabColor theme="7" tint="0.39997558519241921"/>
  </sheetPr>
  <dimension ref="A1:M14"/>
  <sheetViews>
    <sheetView topLeftCell="A25" zoomScaleNormal="100" workbookViewId="0">
      <selection activeCell="W35" sqref="W35"/>
    </sheetView>
  </sheetViews>
  <sheetFormatPr defaultColWidth="9.1796875" defaultRowHeight="14" x14ac:dyDescent="0.3"/>
  <cols>
    <col min="1" max="1" width="11.81640625" style="6" customWidth="1"/>
    <col min="2" max="2" width="16.26953125" style="6" customWidth="1"/>
    <col min="3" max="9" width="9.1796875" style="6"/>
    <col min="10" max="10" width="9.54296875" style="6" bestFit="1" customWidth="1"/>
    <col min="11" max="16384" width="9.1796875" style="6"/>
  </cols>
  <sheetData>
    <row r="1" spans="1:13" ht="15.5" x14ac:dyDescent="0.3">
      <c r="A1" s="3" t="inlineStr">
        <is>
          <t>7: Consumption of different quinolones, expressed as DDD per 1000 inhabitants per day, England 2016-2020</t>
        </is>
      </c>
      <c r="B1" s="9"/>
      <c r="C1" s="9"/>
      <c r="D1" s="9"/>
      <c r="E1" s="9"/>
      <c r="F1" s="9"/>
      <c r="G1" s="9"/>
    </row>
    <row r="2" spans="1:13" x14ac:dyDescent="0.3">
      <c r="A2" s="9"/>
      <c r="B2" s="9"/>
      <c r="C2" s="9"/>
      <c r="D2" s="9"/>
      <c r="E2" s="9"/>
      <c r="F2" s="9"/>
      <c r="G2" s="9"/>
    </row>
    <row r="3" spans="1:13" x14ac:dyDescent="0.3">
      <c r="A3" s="9"/>
      <c r="B3" s="9"/>
      <c r="C3" s="9"/>
      <c r="D3" s="9"/>
      <c r="E3" s="9"/>
      <c r="F3" s="9"/>
      <c r="G3" s="9"/>
    </row>
    <row r="4" spans="1:13" x14ac:dyDescent="0.3">
      <c r="A4" s="9"/>
      <c r="B4" s="9"/>
      <c r="C4" s="579" t="inlineStr">
        <is>
          <t xml:space="preserve"> DDD per 1000 inhabitants per day</t>
        </is>
      </c>
      <c r="D4" s="579"/>
      <c r="E4" s="579"/>
      <c r="F4" s="579"/>
      <c r="G4" s="579"/>
    </row>
    <row r="5" spans="1:13" x14ac:dyDescent="0.3">
      <c r="A5" s="11" t="inlineStr">
        <is>
          <t>ATC Code</t>
        </is>
      </c>
      <c r="B5" s="11" t="inlineStr">
        <is>
          <t>ATC Name</t>
        </is>
      </c>
      <c r="C5" s="5">
        <f>'A.4 Penicillins'!C4</f>
        <v>2016</v>
      </c>
      <c r="D5" s="5">
        <f>'A.4 Penicillins'!D4</f>
        <v>2017</v>
      </c>
      <c r="E5" s="5">
        <f>'A.4 Penicillins'!E4</f>
        <v>2018</v>
      </c>
      <c r="F5" s="5">
        <f>'A.4 Penicillins'!F4</f>
        <v>2019</v>
      </c>
      <c r="G5" s="5">
        <f>'A.4 Penicillins'!G4</f>
        <v>2020</v>
      </c>
      <c r="I5" s="119" t="inlineStr">
        <is>
          <t>% Change</t>
        </is>
      </c>
    </row>
    <row r="6" spans="1:13" x14ac:dyDescent="0.3">
      <c r="A6" s="1" t="inlineStr">
        <is>
          <t>J01MA02</t>
        </is>
      </c>
      <c r="B6" s="1" t="inlineStr">
        <is>
          <t>Ciprofloxacin</t>
        </is>
      </c>
      <c r="C6" s="106">
        <f>'[1]A.7 Quinolones'!C3</f>
        <v>0.41997764905628421</v>
      </c>
      <c r="D6" s="106">
        <f>'[1]A.7 Quinolones'!D3</f>
        <v>0.41624488562184192</v>
      </c>
      <c r="E6" s="106">
        <f>'[1]A.7 Quinolones'!E3</f>
        <v>0.42428481293088371</v>
      </c>
      <c r="F6" s="106">
        <f>'[1]A.7 Quinolones'!F3</f>
        <v>0.37881030516589564</v>
      </c>
      <c r="G6" s="106">
        <f>'[1]A.7 Quinolones'!G3</f>
        <v>0.33617738821020826</v>
      </c>
      <c r="I6" s="33">
        <f t="shared" ref="I6:I11" si="0">(G6-C6)/C6</f>
        <v>-0.19953504914935433</v>
      </c>
      <c r="J6" s="33">
        <f t="shared" ref="J6:J11" si="1">G6/$G$13</f>
        <v>0.73234831263139499</v>
      </c>
    </row>
    <row r="7" spans="1:13" x14ac:dyDescent="0.3">
      <c r="A7" s="1" t="inlineStr">
        <is>
          <t>J01MA12</t>
        </is>
      </c>
      <c r="B7" s="1" t="inlineStr">
        <is>
          <t>Levofloxacin</t>
        </is>
      </c>
      <c r="C7" s="106">
        <f>'[1]A.7 Quinolones'!C5</f>
        <v>4.7528575838320819E-2</v>
      </c>
      <c r="D7" s="106">
        <f>'[1]A.7 Quinolones'!D5</f>
        <v>6.1240822405245976E-2</v>
      </c>
      <c r="E7" s="106">
        <f>'[1]A.7 Quinolones'!E5</f>
        <v>7.3696306759849506E-2</v>
      </c>
      <c r="F7" s="106">
        <f>'[1]A.7 Quinolones'!F5</f>
        <v>7.6569576044931864E-2</v>
      </c>
      <c r="G7" s="106">
        <f>'[1]A.7 Quinolones'!G5</f>
        <v>6.6138349856043277E-2</v>
      </c>
      <c r="I7" s="33">
        <f t="shared" si="0"/>
        <v>0.39154916151975194</v>
      </c>
      <c r="J7" s="33">
        <f t="shared" si="1"/>
        <v>0.14407961575039493</v>
      </c>
    </row>
    <row r="8" spans="1:13" x14ac:dyDescent="0.3">
      <c r="A8" s="1" t="inlineStr">
        <is>
          <t>J01MA14</t>
        </is>
      </c>
      <c r="B8" s="1" t="inlineStr">
        <is>
          <t>Moxifloxacin</t>
        </is>
      </c>
      <c r="C8" s="106">
        <f>'[1]A.7 Quinolones'!C6</f>
        <v>1.544003714366049E-2</v>
      </c>
      <c r="D8" s="106">
        <f>'[1]A.7 Quinolones'!D6</f>
        <v>1.5614587800579116E-2</v>
      </c>
      <c r="E8" s="106">
        <f>'[1]A.7 Quinolones'!E6</f>
        <v>1.6196895990550075E-2</v>
      </c>
      <c r="F8" s="106">
        <f>'[1]A.7 Quinolones'!F6</f>
        <v>1.4879655799355004E-2</v>
      </c>
      <c r="G8" s="106">
        <f>'[1]A.7 Quinolones'!G6</f>
        <v>1.5184649758861468E-2</v>
      </c>
      <c r="I8" s="33">
        <f t="shared" si="0"/>
        <v>-1.6540593939172035E-2</v>
      </c>
      <c r="J8" s="33">
        <f t="shared" si="1"/>
        <v>3.3079121376977952E-2</v>
      </c>
    </row>
    <row r="9" spans="1:13" x14ac:dyDescent="0.3">
      <c r="A9" s="1" t="inlineStr">
        <is>
          <t>J01MB02</t>
        </is>
      </c>
      <c r="B9" s="1" t="inlineStr">
        <is>
          <t>Nalidixic acid</t>
        </is>
      </c>
      <c r="C9" s="106">
        <f>'[1]A.7 Quinolones'!C7</f>
        <v>3.3437922297707701E-7</v>
      </c>
      <c r="D9" s="106">
        <f>'[1]A.7 Quinolones'!D7</f>
        <v>0</v>
      </c>
      <c r="E9" s="106">
        <f>'[1]A.7 Quinolones'!E7</f>
        <v>3.3014333666869788E-7</v>
      </c>
      <c r="F9" s="106">
        <f>'[1]A.7 Quinolones'!F7</f>
        <v>0</v>
      </c>
      <c r="G9" s="106">
        <f>'[1]A.7 Quinolones'!G7</f>
        <v>0</v>
      </c>
      <c r="I9" s="33">
        <f t="shared" si="0"/>
        <v>-1</v>
      </c>
      <c r="J9" s="33">
        <f t="shared" si="1"/>
        <v>0</v>
      </c>
    </row>
    <row r="10" spans="1:13" x14ac:dyDescent="0.3">
      <c r="A10" s="1" t="inlineStr">
        <is>
          <t>J01MA06</t>
        </is>
      </c>
      <c r="B10" s="1" t="inlineStr">
        <is>
          <t>Norfloxacin</t>
        </is>
      </c>
      <c r="C10" s="106">
        <f>'[1]A.7 Quinolones'!C4</f>
        <v>1.9963826765945214E-5</v>
      </c>
      <c r="D10" s="106">
        <f>'[1]A.7 Quinolones'!D4</f>
        <v>1.8681273175502611E-5</v>
      </c>
      <c r="E10" s="106">
        <f>'[1]A.7 Quinolones'!E4</f>
        <v>1.301058208014183E-5</v>
      </c>
      <c r="F10" s="106">
        <f>'[1]A.7 Quinolones'!F4</f>
        <v>9.6309063906119263E-6</v>
      </c>
      <c r="G10" s="106">
        <f>'[1]A.7 Quinolones'!G4</f>
        <v>3.3841785523236467E-5</v>
      </c>
      <c r="I10" s="33">
        <f t="shared" si="0"/>
        <v>0.69515523852193595</v>
      </c>
      <c r="J10" s="33">
        <f t="shared" si="1"/>
        <v>7.3722907588533689E-5</v>
      </c>
    </row>
    <row r="11" spans="1:13" x14ac:dyDescent="0.3">
      <c r="A11" s="103" t="inlineStr">
        <is>
          <t>J01MA01</t>
        </is>
      </c>
      <c r="B11" s="103" t="inlineStr">
        <is>
          <t>Ofloxacin</t>
        </is>
      </c>
      <c r="C11" s="107">
        <f>'[1]A.7 Quinolones'!C2</f>
        <v>3.9163490491425534E-2</v>
      </c>
      <c r="D11" s="107">
        <f>'[1]A.7 Quinolones'!D2</f>
        <v>3.7982735861938011E-2</v>
      </c>
      <c r="E11" s="107">
        <f>'[1]A.7 Quinolones'!E2</f>
        <v>4.3797839968988228E-2</v>
      </c>
      <c r="F11" s="107">
        <f>'[1]A.7 Quinolones'!F2</f>
        <v>3.8413060120163323E-2</v>
      </c>
      <c r="G11" s="107">
        <f>'[1]A.7 Quinolones'!G2</f>
        <v>4.1506069126848288E-2</v>
      </c>
      <c r="I11" s="33">
        <f t="shared" si="0"/>
        <v>5.9815369008940578E-2</v>
      </c>
      <c r="J11" s="33">
        <f t="shared" si="1"/>
        <v>9.0419227333643604E-2</v>
      </c>
    </row>
    <row r="12" spans="1:13" x14ac:dyDescent="0.3">
      <c r="A12" s="103"/>
      <c r="B12" s="103"/>
      <c r="C12" s="105"/>
      <c r="D12" s="105"/>
      <c r="E12" s="105"/>
      <c r="F12" s="105"/>
      <c r="G12" s="105"/>
      <c r="I12" s="33"/>
      <c r="J12" s="33"/>
    </row>
    <row r="13" spans="1:13" x14ac:dyDescent="0.3">
      <c r="A13" s="103"/>
      <c r="B13" s="103" t="inlineStr">
        <is>
          <t>Quinolones</t>
        </is>
      </c>
      <c r="C13" s="107">
        <f>'A.2 Group_setting'!H44</f>
        <v>0.52213005073567997</v>
      </c>
      <c r="D13" s="107">
        <f>'A.2 Group_setting'!H45</f>
        <v>0.53110171296278053</v>
      </c>
      <c r="E13" s="107">
        <f>'A.2 Group_setting'!H46</f>
        <v>0.55798919637568833</v>
      </c>
      <c r="F13" s="107">
        <f>'A.2 Group_setting'!H47</f>
        <v>0.50868222803673646</v>
      </c>
      <c r="G13" s="107">
        <f>'A.2 Group_setting'!H48</f>
        <v>0.45904029873748453</v>
      </c>
      <c r="H13" s="467"/>
      <c r="I13" s="33">
        <f>(G13-C13)/C13</f>
        <v>-0.12083148998856154</v>
      </c>
      <c r="K13" s="33">
        <f>(E13-C13)/C13</f>
        <v>6.8678570768878192E-2</v>
      </c>
      <c r="L13" s="33">
        <f>(G13-F13)/F13</f>
        <v>-9.7589273937965931E-2</v>
      </c>
    </row>
    <row r="14" spans="1:13" ht="14.5" x14ac:dyDescent="0.35">
      <c r="G14" s="232"/>
      <c r="M14" s="545" t="inlineStr">
        <is>
          <t>UKHSA colours</t>
        </is>
      </c>
    </row>
  </sheetData>
  <sortState xmlns:xlrd2="http://schemas.microsoft.com/office/spreadsheetml/2017/richdata2" ref="A6:G11">
    <sortCondition ref="B6:B11"/>
  </sortState>
  <mergeCells count="1">
    <mergeCell ref="C4:G4"/>
  </mergeCells>
  <pageMargins left="0.7" right="0.7" top="0.75" bottom="0.75" header="0.3" footer="0.3"/>
  <pageSetup paperSize="9" orientation="portrait" r:id="rId1"/>
  <drawing r:id="rId2"/>
</worksheet>
</file>

<file path=xl/worksheets/sheet9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xmlns:xr="http://schemas.microsoft.com/office/spreadsheetml/2014/revision" xmlns:xr2="http://schemas.microsoft.com/office/spreadsheetml/2015/revision2" xmlns:xr3="http://schemas.microsoft.com/office/spreadsheetml/2016/revision3" mc:Ignorable="x14ac xr xr2 xr3" xr:uid="{00000000-0001-0000-0900-000000000000}">
  <sheetPr codeName="Sheet10">
    <tabColor theme="7" tint="0.39997558519241921"/>
  </sheetPr>
  <dimension ref="A1:M13"/>
  <sheetViews>
    <sheetView topLeftCell="A4" zoomScaleNormal="100" workbookViewId="0">
      <selection activeCell="X33" sqref="X33"/>
    </sheetView>
  </sheetViews>
  <sheetFormatPr defaultColWidth="9.1796875" defaultRowHeight="14" x14ac:dyDescent="0.3"/>
  <cols>
    <col min="1" max="1" width="12.81640625" style="6" customWidth="1"/>
    <col min="2" max="2" width="17.26953125" style="6" customWidth="1"/>
    <col min="3" max="16384" width="9.1796875" style="6"/>
  </cols>
  <sheetData>
    <row r="1" spans="1:13" ht="15.5" x14ac:dyDescent="0.3">
      <c r="A1" s="3" t="inlineStr">
        <is>
          <t>8: Consumption of different macrolides, expressed as DDD per 1000 inhabitants per day, England, 2016-2020</t>
        </is>
      </c>
      <c r="B1" s="9"/>
      <c r="C1" s="9"/>
      <c r="D1" s="9"/>
      <c r="E1" s="9"/>
      <c r="F1" s="9"/>
      <c r="G1" s="9"/>
    </row>
    <row r="2" spans="1:13" x14ac:dyDescent="0.3">
      <c r="A2" s="9"/>
      <c r="B2" s="9"/>
      <c r="C2" s="9"/>
      <c r="D2" s="9"/>
      <c r="E2" s="9"/>
      <c r="F2" s="9"/>
      <c r="G2" s="9"/>
    </row>
    <row r="3" spans="1:13" x14ac:dyDescent="0.3">
      <c r="A3" s="9"/>
      <c r="B3" s="9"/>
      <c r="C3" s="9"/>
      <c r="D3" s="9"/>
      <c r="E3" s="9"/>
      <c r="F3" s="9"/>
      <c r="G3" s="9"/>
    </row>
    <row r="4" spans="1:13" x14ac:dyDescent="0.3">
      <c r="A4" s="9"/>
      <c r="B4" s="9"/>
      <c r="C4" s="579" t="inlineStr">
        <is>
          <t xml:space="preserve"> DDD per 1000 inhabitants per day</t>
        </is>
      </c>
      <c r="D4" s="579"/>
      <c r="E4" s="579"/>
      <c r="F4" s="579"/>
      <c r="G4" s="579"/>
    </row>
    <row r="5" spans="1:13" x14ac:dyDescent="0.3">
      <c r="A5" s="11" t="inlineStr">
        <is>
          <t>ATC Code</t>
        </is>
      </c>
      <c r="B5" s="11" t="inlineStr">
        <is>
          <t>ATC Name</t>
        </is>
      </c>
      <c r="C5" s="5">
        <f>'A.4 Penicillins'!C4</f>
        <v>2016</v>
      </c>
      <c r="D5" s="5">
        <f>'A.4 Penicillins'!D4</f>
        <v>2017</v>
      </c>
      <c r="E5" s="5">
        <f>'A.4 Penicillins'!E4</f>
        <v>2018</v>
      </c>
      <c r="F5" s="5">
        <f>'A.4 Penicillins'!F4</f>
        <v>2019</v>
      </c>
      <c r="G5" s="5">
        <f>'A.4 Penicillins'!G4</f>
        <v>2020</v>
      </c>
      <c r="I5" s="119" t="inlineStr">
        <is>
          <t>% Change</t>
        </is>
      </c>
    </row>
    <row r="6" spans="1:13" x14ac:dyDescent="0.3">
      <c r="A6" s="1" t="inlineStr">
        <is>
          <t>J01FA10</t>
        </is>
      </c>
      <c r="B6" s="1" t="inlineStr">
        <is>
          <t>Azithromycin</t>
        </is>
      </c>
      <c r="C6" s="16">
        <f>'[1]A.8 Macrolides'!C5</f>
        <v>0.48363934992557844</v>
      </c>
      <c r="D6" s="16">
        <f>'[1]A.8 Macrolides'!D5</f>
        <v>0.50479377126196212</v>
      </c>
      <c r="E6" s="16">
        <f>'[1]A.8 Macrolides'!E5</f>
        <v>0.52864615469641763</v>
      </c>
      <c r="F6" s="16">
        <f>'[1]A.8 Macrolides'!F5</f>
        <v>0.54319784971045459</v>
      </c>
      <c r="G6" s="16">
        <f>'[1]A.8 Macrolides'!G5</f>
        <v>0.56075759243137924</v>
      </c>
      <c r="I6" s="33">
        <f>(G6-C6)/C6</f>
        <v>0.15945402812584958</v>
      </c>
    </row>
    <row r="7" spans="1:13" x14ac:dyDescent="0.3">
      <c r="A7" s="1" t="inlineStr">
        <is>
          <t>J01FA09</t>
        </is>
      </c>
      <c r="B7" s="1" t="inlineStr">
        <is>
          <t>Clarithromycin</t>
        </is>
      </c>
      <c r="C7" s="16">
        <f>'[1]A.8 Macrolides'!C4</f>
        <v>1.8961210515674622</v>
      </c>
      <c r="D7" s="16">
        <f>'[1]A.8 Macrolides'!D4</f>
        <v>1.8582627780731595</v>
      </c>
      <c r="E7" s="16">
        <f>'[1]A.8 Macrolides'!E4</f>
        <v>1.722309585496387</v>
      </c>
      <c r="F7" s="16">
        <f>'[1]A.8 Macrolides'!F4</f>
        <v>1.6421512752863896</v>
      </c>
      <c r="G7" s="16">
        <f>'[1]A.8 Macrolides'!G4</f>
        <v>1.3200854469911867</v>
      </c>
      <c r="I7" s="33">
        <f>(G7-C7)/C7</f>
        <v>-0.30379685099750642</v>
      </c>
      <c r="M7" s="233"/>
    </row>
    <row r="8" spans="1:13" x14ac:dyDescent="0.3">
      <c r="A8" s="1" t="inlineStr">
        <is>
          <t>J01FA01</t>
        </is>
      </c>
      <c r="B8" s="1" t="inlineStr">
        <is>
          <t>Erythromycin</t>
        </is>
      </c>
      <c r="C8" s="16">
        <f>'[1]A.8 Macrolides'!C2</f>
        <v>0.73138515656112935</v>
      </c>
      <c r="D8" s="16">
        <f>'[1]A.8 Macrolides'!D2</f>
        <v>0.62290891170135609</v>
      </c>
      <c r="E8" s="16">
        <f>'[1]A.8 Macrolides'!E2</f>
        <v>0.51892862264449313</v>
      </c>
      <c r="F8" s="16">
        <f>'[1]A.8 Macrolides'!F2</f>
        <v>0.44341709726001888</v>
      </c>
      <c r="G8" s="16">
        <f>'[1]A.8 Macrolides'!G2</f>
        <v>0.37747408638962998</v>
      </c>
      <c r="I8" s="33">
        <f>(G8-C8)/C8</f>
        <v>-0.48389151324254337</v>
      </c>
    </row>
    <row r="9" spans="1:13" x14ac:dyDescent="0.3">
      <c r="A9" s="1" t="inlineStr">
        <is>
          <t>J01FA15</t>
        </is>
      </c>
      <c r="B9" s="1" t="inlineStr">
        <is>
          <t>Telithromycin</t>
        </is>
      </c>
      <c r="C9" s="16">
        <f>'[1]A.8 Macrolides'!C6</f>
        <v>0</v>
      </c>
      <c r="D9" s="16">
        <f>'[1]A.8 Macrolides'!D6</f>
        <v>0</v>
      </c>
      <c r="E9" s="16">
        <f>'[1]A.8 Macrolides'!E6</f>
        <v>0</v>
      </c>
      <c r="F9" s="16">
        <f>'[1]A.8 Macrolides'!F6</f>
        <v>0</v>
      </c>
      <c r="G9" s="16">
        <f>'[1]A.8 Macrolides'!G6</f>
        <v>0</v>
      </c>
      <c r="I9" s="33" t="e">
        <f>(G9-C9)/C9</f>
        <v>#DIV/0!</v>
      </c>
    </row>
    <row r="10" spans="1:13" x14ac:dyDescent="0.3">
      <c r="A10" s="1"/>
      <c r="B10" s="1"/>
      <c r="C10" s="109"/>
      <c r="D10" s="109"/>
      <c r="E10" s="109"/>
      <c r="F10" s="109"/>
      <c r="G10" s="109"/>
      <c r="I10" s="33"/>
    </row>
    <row r="11" spans="1:13" x14ac:dyDescent="0.3">
      <c r="B11" s="103" t="inlineStr">
        <is>
          <t>Macrolides</t>
        </is>
      </c>
      <c r="C11" s="106">
        <f>'A.2 Group_setting'!H34</f>
        <v>3.2039471832536432</v>
      </c>
      <c r="D11" s="106">
        <f>'A.2 Group_setting'!H35</f>
        <v>3.0826861888651096</v>
      </c>
      <c r="E11" s="106">
        <f>'A.2 Group_setting'!H36</f>
        <v>2.8724931237321667</v>
      </c>
      <c r="F11" s="106">
        <f>'A.2 Group_setting'!H37</f>
        <v>2.7300873785160351</v>
      </c>
      <c r="G11" s="106">
        <f>'A.2 Group_setting'!H38</f>
        <v>2.3476119978693113</v>
      </c>
      <c r="I11" s="33">
        <f>(G11-C11)/C11</f>
        <v>-0.26727506304105619</v>
      </c>
    </row>
    <row r="12" spans="1:13" x14ac:dyDescent="0.3">
      <c r="I12" s="33"/>
    </row>
    <row r="13" spans="1:13" ht="14.5" x14ac:dyDescent="0.35">
      <c r="I13" s="33"/>
      <c r="L13" s="545" t="inlineStr">
        <is>
          <t>UKHSA colours</t>
        </is>
      </c>
    </row>
  </sheetData>
  <sortState xmlns:xlrd2="http://schemas.microsoft.com/office/spreadsheetml/2017/richdata2" ref="A6:G9">
    <sortCondition ref="B6:B9"/>
  </sortState>
  <mergeCells count="1">
    <mergeCell ref="C4:G4"/>
  </mergeCells>
  <pageMargins left="0.7" right="0.7" top="0.75" bottom="0.75" header="0.3" footer="0.3"/>
  <pageSetup paperSize="9" orientation="portrait" r:id="rId1"/>
  <drawing r:id="rId2"/>
</workshee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a t a M a s h u p   x m l n s = " h t t p : / / s c h e m a s . m i c r o s o f t . c o m / D a t a M a s h u p " > A A A A A B g D A A B Q S w M E F A A C A A g A G a q L U k 2 e O f G o A A A A + A A A A B I A H A B D b 2 5 m a W c v U G F j a 2 F n Z S 5 4 b W w g o h g A K K A U A A A A A A A A A A A A A A A A A A A A A A A A A A A A h Y / R C o I w G I V f R X b v N s 1 Q 5 H d C X X S T E A T R 7 Z h L R z r D z e a 7 d d E j 9 Q o J Z X X X 5 T l 8 B 7 7 z u N 0 h H 9 v G u 8 r e q E 5 n K M A U e V K L r l S 6 y t B g T 3 6 C c g Y 7 L s 6 8 k t 4 E a 5 O O R m W o t v a S E u K c w 2 6 B u 7 4 i I a U B O R b b v a h l y 3 2 l j e V a S P R Z l f 9 X i M H h J c N C H C d 4 G U c U R 0 k A Z K 6 h U P q L h J M x p k B + S l g P j R 1 6 y a T 2 N y s g c w T y f s G e U E s D B B Q A A g A I A B m q i 1 I P y u m r p A A A A O k A A A A T A B w A W 0 N v b n R l b n R f V H l w Z X N d L n h t b C C i G A A o o B Q A A A A A A A A A A A A A A A A A A A A A A A A A A A B t j k s O w j A M R K 8 S e Z + 6 s E A I N W U B 3 I A L R M H 9 i O a j x k X h b C w 4 E l c g b X e I p W f m e e b z e l f H Z A f x o D H 2 3 i n Y F C U I c s b f e t c q m L i R e z j W 1 f U Z K I o c d V F B x x w O i N F 0 Z H U s f C C X n c a P V n M + x x a D N n f d E m 7 L c o f G O y b H k u c f U F d n a v Q 0 s L i k L K + 1 G Q d x W n N z l Q K m x L j I + J e w P 3 k d w t A b z d n E J G 2 U d i F x G V 5 / A V B L A w Q U A A I A C A A Z q o t S K I p H u A 4 A A A A R A A A A E w A c A E Z v c m 1 1 b G F z L 1 N l Y 3 R p b 2 4 x L m 0 g o h g A K K A U A A A A A A A A A A A A A A A A A A A A A A A A A A A A K 0 5 N L s n M z 1 M I h t C G 1 g B Q S w E C L Q A U A A I A C A A Z q o t S T Z 4 5 8 a g A A A D 4 A A A A E g A A A A A A A A A A A A A A A A A A A A A A Q 2 9 u Z m l n L 1 B h Y 2 t h Z 2 U u e G 1 s U E s B A i 0 A F A A C A A g A G a q L U g / K 6 a u k A A A A 6 Q A A A B M A A A A A A A A A A A A A A A A A 9 A A A A F t D b 2 5 0 Z W 5 0 X 1 R 5 c G V z X S 5 4 b W x Q S w E C L Q A U A A I A C A A Z q o t S K I p H u A 4 A A A A R A A A A E w A A A A A A A A A A A A A A A A D l A Q A A R m 9 y b X V s Y X M v U 2 V j d G l v b j E u b V B L B Q Y A A A A A A w A D A M I A A A B A A g A A A A A Q A Q A A 7 7 u / P D 9 4 b W w g d m V y c 2 l v b j 0 i M S 4 w I i B l b m N v Z G l u Z z 0 i d X R m L T g i P z 4 8 U G V y b W l z c 2 l v b k x p c 3 Q g e G 1 s b n M 6 e H N p P S J o d H R w O i 8 v d 3 d 3 L n c z L m 9 y Z y 8 y M D A x L 1 h N T F N j a G V t Y S 1 p b n N 0 Y W 5 j Z S I g e G 1 s b n M 6 e H N k P S J o d H R w O i 8 v d 3 d 3 L n c z L m 9 y Z y 8 y M D A x L 1 h N T F N j a G V t Y S I + P E N h b k V 2 Y W x 1 Y X R l R n V 0 d X J l U G F j a 2 F n Z X M + Z m F s c 2 U 8 L 0 N h b k V 2 Y W x 1 Y X R l R n V 0 d X J l U G F j a 2 F n Z X M + P E Z p c m V 3 Y W x s R W 5 h Y m x l Z D 5 0 c n V l P C 9 G a X J l d 2 F s b E V u Y W J s Z W Q + P C 9 Q Z X J t a X N z a W 9 u T G l z d D 6 X A Q A A A A A A A H U B A A D v u 7 8 8 P 3 h t b C B 2 Z X J z a W 9 u P S I x L j A i I G V u Y 2 9 k a W 5 n P S J 1 d G Y t O C I / P j x M b 2 N h b F B h Y 2 t h Z 2 V N Z X R h Z G F 0 Y U Z p b G U g e G 1 s b n M 6 e H N p P S J o d H R w O i 8 v d 3 d 3 L n c z L m 9 y Z y 8 y M D A x L 1 h N T F N j a G V t Y S 1 p b n N 0 Y W 5 j Z S I g e G 1 s b n M 6 e H N k P S J o d H R w O i 8 v d 3 d 3 L n c z L m 9 y Z y 8 y M D A x L 1 h N T F N j a G V t Y S I + P E l 0 Z W 1 z P j x J d G V t P j x J d G V t T G 9 j Y X R p b 2 4 + P E l 0 Z W 1 U e X B l P k F s b E Z v c m 1 1 b G F z P C 9 J d G V t V H l w Z T 4 8 S X R l b V B h d G g g L z 4 8 L 0 l 0 Z W 1 M b 2 N h d G l v b j 4 8 U 3 R h Y m x l R W 5 0 c m l l c z 4 8 R W 5 0 c n k g V H l w Z T 0 i U m V s Y X R p b 2 5 z a G l w c y I g V m F s d W U 9 I n N B Q U F B Q U E 9 P S I g L z 4 8 L 1 N 0 Y W J s Z U V u d H J p Z X M + P C 9 J d G V t P j w v S X R l b X M + P C 9 M b 2 N h b F B h Y 2 t h Z 2 V N Z X R h Z G F 0 Y U Z p b G U + F g A A A F B L B Q Y A A A A A A A A A A A A A A A A A A A A A A A D a A A A A A Q A A A N C M n d 8 B F d E R j H o A w E / C l + s B A A A A x c 2 6 N h v o k k G q x n a 0 0 Y U p s A A A A A A C A A A A A A A D Z g A A w A A A A B A A A A D 5 w T x w c + 7 X 9 1 7 F 6 m G 7 8 l Q M A A A A A A S A A A C g A A A A E A A A A G V i E w N C 2 g Y l t + L g d U v Q g b 9 Q A A A A 8 V z g z 7 e U O f z M C l I L K 0 K 3 q 4 w k J y L R i g g Y w U i / w l i T 0 L 0 x 8 T 9 L n 5 E 5 g A O 4 c r v v / 4 d H p b z / Y 2 I k t V n j j g 2 q r w C s P S H 8 q R o 2 3 0 4 m 6 J j D Q b 6 a I h k U A A A A p 0 N a T d o j h 5 6 I U 6 l x 3 m A T q H P r / 0 U = < / D a t a M a s h u p > 
</file>

<file path=customXml/itemProps1.xml><?xml version="1.0" encoding="utf-8"?>
<ds:datastoreItem xmlns:ds="http://schemas.openxmlformats.org/officeDocument/2006/customXml" ds:itemID="{A0B00514-6F55-41CF-852E-5605CFA5A03F}">
  <ds:schemaRefs>
    <ds:schemaRef ds:uri="http://schemas.microsoft.com/DataMashup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Excel</Application>
  <DocSecurity>0</DocSecurity>
  <ScaleCrop>false</ScaleCrop>
  <HeadingPairs>
    <vt:vector size="2" baseType="variant">
      <vt:variant>
        <vt:lpstr>Worksheets</vt:lpstr>
      </vt:variant>
      <vt:variant>
        <vt:i4>43</vt:i4>
      </vt:variant>
    </vt:vector>
  </HeadingPairs>
  <TitlesOfParts>
    <vt:vector size="43" baseType="lpstr">
      <vt:lpstr>Inforgraphics</vt:lpstr>
      <vt:lpstr>A.1 Total_setting</vt:lpstr>
      <vt:lpstr>A.2 Group_setting</vt:lpstr>
      <vt:lpstr>A.3 ATC_care</vt:lpstr>
      <vt:lpstr>A.4 Penicillins</vt:lpstr>
      <vt:lpstr>A.5 Cephalosporins</vt:lpstr>
      <vt:lpstr>A.6 Tetracyclines</vt:lpstr>
      <vt:lpstr>A.7 Quinolones</vt:lpstr>
      <vt:lpstr>A.8 Macrolides</vt:lpstr>
      <vt:lpstr>A.9 Sulfonamides &amp; Trim</vt:lpstr>
      <vt:lpstr>A.10 Nitrofurantoin</vt:lpstr>
      <vt:lpstr>A.11 Aminoglycosides</vt:lpstr>
      <vt:lpstr>A.12 Glycopeptides_setting</vt:lpstr>
      <vt:lpstr>A.13 Glycopeptides</vt:lpstr>
      <vt:lpstr>A.14 Colistin</vt:lpstr>
      <vt:lpstr>B.1 Primary</vt:lpstr>
      <vt:lpstr>B.2 GP</vt:lpstr>
      <vt:lpstr>B.3 GP_Items_age</vt:lpstr>
      <vt:lpstr>B.3 GP_Erythormycin_age</vt:lpstr>
      <vt:lpstr>B.4 Other Community</vt:lpstr>
      <vt:lpstr>B.5 Dentist</vt:lpstr>
      <vt:lpstr>C.1 Trust_total</vt:lpstr>
      <vt:lpstr>C.2 Trust_type</vt:lpstr>
      <vt:lpstr>C.3 Trust_group</vt:lpstr>
      <vt:lpstr>C.4 Colistin_route</vt:lpstr>
      <vt:lpstr>C.5 Colistin_type</vt:lpstr>
      <vt:lpstr>C.6 Piptaz</vt:lpstr>
      <vt:lpstr>C.7 Piptaz_type</vt:lpstr>
      <vt:lpstr>C.8 Piptaz_alt</vt:lpstr>
      <vt:lpstr>C.9 Carbapenems</vt:lpstr>
      <vt:lpstr>C.10 Carbpaenems_type</vt:lpstr>
      <vt:lpstr>C.10.1 Cefta_Avi</vt:lpstr>
      <vt:lpstr>C.11 Dep_trust</vt:lpstr>
      <vt:lpstr>C.12 Dep_PiptazCarbs_IN</vt:lpstr>
      <vt:lpstr>C.13 Dep_Broad spe_IN</vt:lpstr>
      <vt:lpstr>C.14 Dep_%</vt:lpstr>
      <vt:lpstr>UK</vt:lpstr>
      <vt:lpstr>D.1 GP_Appoinment</vt:lpstr>
      <vt:lpstr>D.2 GP_Consultation</vt:lpstr>
      <vt:lpstr>D.4.4.ItemsPHEC</vt:lpstr>
      <vt:lpstr>D.4.3.BreakdownPHEC</vt:lpstr>
      <vt:lpstr>D.3 Oseltamivir_Zanamivar</vt:lpstr>
      <vt:lpstr>D.3 Oseltamivir_Zanamivar_Total</vt:lpstr>
    </vt:vector>
  </TitlesOfParts>
  <LinksUpToDate>false</LinksUpToDate>
  <SharedDoc>false</SharedDoc>
  <HyperlinksChanged>false</HyperlinksChanged>
  <AppVersion>16.0300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Amelia Au-Yeung</dc:creator>
  <cp:lastModifiedBy>Sabine Bou-Antoun</cp:lastModifiedBy>
  <dcterms:created xsi:type="dcterms:W3CDTF">2018-07-26T13:42:15Z</dcterms:created>
  <dcterms:modified xsi:type="dcterms:W3CDTF">2021-10-20T13:38:15Z</dcterms:modified>
</cp:coreProperties>
</file>