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Lst>
  <p:notesMasterIdLst>
    <p:notesMasterId r:id="rId46"/>
  </p:notesMasterIdLst>
  <p:sldIdLst>
    <p:sldId id="256" r:id="rId5"/>
    <p:sldId id="8101" r:id="rId6"/>
    <p:sldId id="8134" r:id="rId7"/>
    <p:sldId id="8100" r:id="rId8"/>
    <p:sldId id="8121" r:id="rId9"/>
    <p:sldId id="8102" r:id="rId10"/>
    <p:sldId id="8104" r:id="rId11"/>
    <p:sldId id="8103" r:id="rId12"/>
    <p:sldId id="8106" r:id="rId13"/>
    <p:sldId id="8105" r:id="rId14"/>
    <p:sldId id="8135" r:id="rId15"/>
    <p:sldId id="8107" r:id="rId16"/>
    <p:sldId id="8110" r:id="rId17"/>
    <p:sldId id="8108" r:id="rId18"/>
    <p:sldId id="8136" r:id="rId19"/>
    <p:sldId id="8109" r:id="rId20"/>
    <p:sldId id="8113" r:id="rId21"/>
    <p:sldId id="8111" r:id="rId22"/>
    <p:sldId id="8137" r:id="rId23"/>
    <p:sldId id="8112" r:id="rId24"/>
    <p:sldId id="8114" r:id="rId25"/>
    <p:sldId id="8122" r:id="rId26"/>
    <p:sldId id="8115" r:id="rId27"/>
    <p:sldId id="8123" r:id="rId28"/>
    <p:sldId id="8124" r:id="rId29"/>
    <p:sldId id="8125" r:id="rId30"/>
    <p:sldId id="8126" r:id="rId31"/>
    <p:sldId id="8127" r:id="rId32"/>
    <p:sldId id="8128" r:id="rId33"/>
    <p:sldId id="8129" r:id="rId34"/>
    <p:sldId id="8118" r:id="rId35"/>
    <p:sldId id="8116" r:id="rId36"/>
    <p:sldId id="8138" r:id="rId37"/>
    <p:sldId id="8117" r:id="rId38"/>
    <p:sldId id="8119" r:id="rId39"/>
    <p:sldId id="8120" r:id="rId40"/>
    <p:sldId id="8139" r:id="rId41"/>
    <p:sldId id="8131" r:id="rId42"/>
    <p:sldId id="8133" r:id="rId43"/>
    <p:sldId id="8130" r:id="rId44"/>
    <p:sldId id="813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Desai" initials="MD" lastIdx="1" clrIdx="0">
    <p:extLst>
      <p:ext uri="{19B8F6BF-5375-455C-9EA6-DF929625EA0E}">
        <p15:presenceInfo xmlns:p15="http://schemas.microsoft.com/office/powerpoint/2012/main" userId="S::Monica.Desai@phe.gov.uk::8c29e25a-976d-4a27-a316-6f941bdb3376" providerId="AD"/>
      </p:ext>
    </p:extLst>
  </p:cmAuthor>
  <p:cmAuthor id="2" name="Annastella Costella" initials="AC" lastIdx="2" clrIdx="1">
    <p:extLst>
      <p:ext uri="{19B8F6BF-5375-455C-9EA6-DF929625EA0E}">
        <p15:presenceInfo xmlns:p15="http://schemas.microsoft.com/office/powerpoint/2012/main" userId="S::Annastella.Costella@phe.gov.uk::28b4eb60-a109-48cf-a70e-0fb686467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462CB-E452-4FAC-9416-3FF2E157A4D0}" type="datetimeFigureOut">
              <a:rPr lang="en-GB" smtClean="0"/>
              <a:t>24/02/2022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C1B95-302D-4517-87F2-DCAA51D0B853}" type="slidenum">
              <a:rPr lang="en-GB" smtClean="0"/>
              <a:t>‹#›</a:t>
            </a:fld>
            <a:endParaRPr lang="en-GB"/>
          </a:p>
        </p:txBody>
      </p:sp>
    </p:spTree>
    <p:extLst>
      <p:ext uri="{BB962C8B-B14F-4D97-AF65-F5344CB8AC3E}">
        <p14:creationId xmlns:p14="http://schemas.microsoft.com/office/powerpoint/2010/main" val="343042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1</a:t>
            </a:fld>
            <a:endParaRPr lang="en-GB"/>
          </a:p>
        </p:txBody>
      </p:sp>
    </p:spTree>
    <p:extLst>
      <p:ext uri="{BB962C8B-B14F-4D97-AF65-F5344CB8AC3E}">
        <p14:creationId xmlns:p14="http://schemas.microsoft.com/office/powerpoint/2010/main" val="297359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2020, 40.4% of PWID sampled in the UAM Survey were aware of their current chronic infection (33.9% in 2019), a reduction from that seen in 2017 when this data was first available (58.2%).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lower levels of awareness in 2019 and 2020 may be a result of increased UAM Survey recruitment through outreach services, compared to traditional recruitment through services offered at the drug service building. Participants recruited through outreach may have been less likely to be engaged with drug services, and thus less likely to be aware of their current HCV infection. Furthermore, as the majority were recruited through outreach BBV testing, they may have been tested for HCV alongside the UAM but not received their test results at the time of questionnaire completion, leading to underestimation of levels of awareness. This is supported by National Drug Treatment Monitoring System (NDTMS) data which suggest higher levels of awareness among people who have ever injected drugs newly presenting to drug or alcohol treatment in England in tax year 2019 to 2020 who had received an HCV test; 47% reported knowing their HCV ribonucleic acid (RNA) status, of whom 24% reported they were chronically infected with HCV. </a:t>
            </a: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13</a:t>
            </a:fld>
            <a:endParaRPr lang="en-GB"/>
          </a:p>
        </p:txBody>
      </p:sp>
    </p:spTree>
    <p:extLst>
      <p:ext uri="{BB962C8B-B14F-4D97-AF65-F5344CB8AC3E}">
        <p14:creationId xmlns:p14="http://schemas.microsoft.com/office/powerpoint/2010/main" val="67366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2020, 40.4% of PWID sampled in the UAM Survey were aware of their current chronic infection (33.9% in 2019), a reduction from that seen in 2017 </a:t>
            </a:r>
            <a:r>
              <a:rPr lang="en-GB" sz="1200" kern="1200">
                <a:solidFill>
                  <a:schemeClr val="tx1"/>
                </a:solidFill>
                <a:effectLst/>
                <a:latin typeface="+mn-lt"/>
                <a:ea typeface="+mn-ea"/>
                <a:cs typeface="+mn-cs"/>
              </a:rPr>
              <a:t>when thei data was </a:t>
            </a:r>
            <a:r>
              <a:rPr lang="en-GB" sz="1200" kern="1200" dirty="0">
                <a:solidFill>
                  <a:schemeClr val="tx1"/>
                </a:solidFill>
                <a:effectLst/>
                <a:latin typeface="+mn-lt"/>
                <a:ea typeface="+mn-ea"/>
                <a:cs typeface="+mn-cs"/>
              </a:rPr>
              <a:t>first available (58.2%).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lower levels of awareness in 2019 and 2020 may be a result of increased UAM Survey recruitment through outreach services, compared to traditional recruitment through services offered at the drug service building. Participants recruited through outreach may have been less likely to be engaged with drug services, and thus less likely to be aware of their current HCV infection. Furthermore, as the majority were recruited through outreach BBV testing, they may have been tested for HCV alongside the UAM but not received their test results at the time of questionnaire completion, leading to underestimation of levels of awareness. This is supported by National Drug Treatment Monitoring System (NDTMS) data </a:t>
            </a:r>
            <a:r>
              <a:rPr lang="en-GB" sz="1200" kern="1200">
                <a:solidFill>
                  <a:schemeClr val="tx1"/>
                </a:solidFill>
                <a:effectLst/>
                <a:latin typeface="+mn-lt"/>
                <a:ea typeface="+mn-ea"/>
                <a:cs typeface="+mn-cs"/>
              </a:rPr>
              <a:t>which suggests </a:t>
            </a:r>
            <a:r>
              <a:rPr lang="en-GB" sz="1200" kern="1200" dirty="0">
                <a:solidFill>
                  <a:schemeClr val="tx1"/>
                </a:solidFill>
                <a:effectLst/>
                <a:latin typeface="+mn-lt"/>
                <a:ea typeface="+mn-ea"/>
                <a:cs typeface="+mn-cs"/>
              </a:rPr>
              <a:t>higher levels of awareness among people who have ever injected drugs newly presenting to drug or alcohol treatment in England in tax year 2019 to 2020 who had received an HCV test; 47% reported knowing their HCV ribonucleic acid (RNA) status, of whom 24% reported they were chronically infected with HCV.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14</a:t>
            </a:fld>
            <a:endParaRPr lang="en-GB"/>
          </a:p>
        </p:txBody>
      </p:sp>
    </p:spTree>
    <p:extLst>
      <p:ext uri="{BB962C8B-B14F-4D97-AF65-F5344CB8AC3E}">
        <p14:creationId xmlns:p14="http://schemas.microsoft.com/office/powerpoint/2010/main" val="204132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¶Due to limitations in recruitment as a result of the COVID-19 pandemic, 2020 data are provisional.</a:t>
            </a:r>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Due to a change in the questionnaire for 2017, completion of the self-reported status question was lower, resulting in a higher proportion of missing data than seen in previous years for 2017 and 2018. </a:t>
            </a:r>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Data regarding awareness of HCV RNA result, and therefore chronic infection status, are available for 2017 onwards due to changes in the UAM Survey questionnaire. </a:t>
            </a:r>
            <a:endParaRPr lang="en-GB" sz="1200" b="1" dirty="0">
              <a:latin typeface="Arial" panose="020B0604020202020204" pitchFamily="34" charset="0"/>
              <a:cs typeface="Arial" panose="020B0604020202020204" pitchFamily="34" charset="0"/>
            </a:endParaRPr>
          </a:p>
          <a:p>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2020, 40.4% of PWID sampled in the UAM Survey were aware of their current chronic infection (33.9% in 2019), a reduction from that seen in 2017 when these data were first available (58.2%).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lower levels of awareness in 2019 and 2020 may be a result of increased UAM Survey recruitment through outreach services, compared to traditional recruitment through services offered at the drug service building. Participants recruited through outreach may have been less likely to be engaged with drug services, and thus less likely to be aware of their current HCV infection. Furthermore, as the majority were recruited through outreach BBV testing, they may have been tested for HCV alongside the UAM but not received their test results at the time of questionnaire completion, leading to underestimation of levels of awareness. This is supported by National Drug Treatment Monitoring System (NDTMS) data which suggest higher levels of awareness among people who have ever injected drugs newly presenting to drug or alcohol treatment in England in tax year 2019 to 2020 who had received an HCV test; 47% reported knowing their HCV ribonucleic acid (RNA) status, of whom 24% reported they were chronically infected with HCV. </a:t>
            </a:r>
          </a:p>
          <a:p>
            <a:r>
              <a:rPr lang="en-GB" sz="120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16</a:t>
            </a:fld>
            <a:endParaRPr lang="en-GB"/>
          </a:p>
        </p:txBody>
      </p:sp>
    </p:spTree>
    <p:extLst>
      <p:ext uri="{BB962C8B-B14F-4D97-AF65-F5344CB8AC3E}">
        <p14:creationId xmlns:p14="http://schemas.microsoft.com/office/powerpoint/2010/main" val="79779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Analysis of injecting drug use prevalence is under development to provide updated, robust estimates of the number of PWID and the proportion on OST.</a:t>
            </a:r>
          </a:p>
          <a:p>
            <a:r>
              <a:rPr lang="en-GB" sz="1200" kern="1200" dirty="0">
                <a:solidFill>
                  <a:schemeClr val="tx1"/>
                </a:solidFill>
                <a:effectLst/>
                <a:latin typeface="+mn-lt"/>
                <a:ea typeface="+mn-ea"/>
                <a:cs typeface="+mn-cs"/>
              </a:rPr>
              <a:t>† 2020 figures are provisional due to the impact of COVID-19 on national bio-behavioural surveys of BBV in PWID in 2020 (UAM Survey).</a:t>
            </a:r>
          </a:p>
        </p:txBody>
      </p:sp>
      <p:sp>
        <p:nvSpPr>
          <p:cNvPr id="4" name="Slide Number Placeholder 3"/>
          <p:cNvSpPr>
            <a:spLocks noGrp="1"/>
          </p:cNvSpPr>
          <p:nvPr>
            <p:ph type="sldNum" sz="quarter" idx="5"/>
          </p:nvPr>
        </p:nvSpPr>
        <p:spPr/>
        <p:txBody>
          <a:bodyPr/>
          <a:lstStyle/>
          <a:p>
            <a:fld id="{76CC1B95-302D-4517-87F2-DCAA51D0B853}" type="slidenum">
              <a:rPr lang="en-GB" smtClean="0"/>
              <a:t>18</a:t>
            </a:fld>
            <a:endParaRPr lang="en-GB"/>
          </a:p>
        </p:txBody>
      </p:sp>
    </p:spTree>
    <p:extLst>
      <p:ext uri="{BB962C8B-B14F-4D97-AF65-F5344CB8AC3E}">
        <p14:creationId xmlns:p14="http://schemas.microsoft.com/office/powerpoint/2010/main" val="196634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¶Due to limitations in recruitment as a result of the COVID-19 pandemic, 2020 data are provisional.</a:t>
            </a:r>
          </a:p>
          <a:p>
            <a:r>
              <a:rPr lang="en-GB" sz="1200" dirty="0">
                <a:latin typeface="Arial" panose="020B0604020202020204" pitchFamily="34" charset="0"/>
                <a:cs typeface="Arial" panose="020B0604020202020204" pitchFamily="34" charset="0"/>
              </a:rPr>
              <a:t>* Needle and syringe provision is considered ‘adequate’ when the reported number of needles received, met or exceeded the number of times the individual reported injecting.</a:t>
            </a:r>
          </a:p>
          <a:p>
            <a:r>
              <a:rPr lang="en-GB" sz="1200" dirty="0">
                <a:latin typeface="Arial" panose="020B0604020202020204" pitchFamily="34" charset="0"/>
                <a:ea typeface="Times New Roman" panose="02020603050405020304" pitchFamily="18" charset="0"/>
                <a:cs typeface="Arial" panose="020B0604020202020204" pitchFamily="34" charset="0"/>
              </a:rPr>
              <a:t>**Questions around NSP access were updated to reflect changes in NSP provision that have been observed nationally and to incorporate information on secondary distribution of injecting equipment occurring among this population. Prior to 2017, participants in the UAM Survey were asked how many needles they collected per month, and from 2017 onwards they were asked to report the frequency of NSP visits per month and the number of needles collected per visit for themselves and for others. As a result, the indicator from 2017 onwards is not directly comparable to previous years</a:t>
            </a:r>
            <a:endParaRPr lang="en-GB" sz="1200" dirty="0">
              <a:latin typeface="Arial" panose="020B0604020202020204" pitchFamily="34" charset="0"/>
              <a:cs typeface="Arial" panose="020B0604020202020204" pitchFamily="34" charset="0"/>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Among people injecting psychoactive drugs participating in the UAM Survey during 2020, 62.7% reported adequate NSP for their needs (66.1% in 2019)</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20</a:t>
            </a:fld>
            <a:endParaRPr lang="en-GB"/>
          </a:p>
        </p:txBody>
      </p:sp>
    </p:spTree>
    <p:extLst>
      <p:ext uri="{BB962C8B-B14F-4D97-AF65-F5344CB8AC3E}">
        <p14:creationId xmlns:p14="http://schemas.microsoft.com/office/powerpoint/2010/main" val="330344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*Laboratory reports include positive test results for HCV antibody and/or HCV RNA. 2020 data is provisional and figures for previous years are subject to change as a result of late reporting and the associated de-duplication procedure. The nature of laboratory reporting and the associated de-duplication procedure is such that reinfections are not captured. In addition, patient identifiable data submitted by NHS laboratories is variable, particularly from sexual health and drug and alcohol services, which limits the ability to deduplicate. Results for children under one year of age are excluded to rule out the likelihood of simply detecting maternal antibody.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HCV DBS testing data from 2011 onwards has now been obtained and included from additional laboratories, resulting in an increase in the overall number of HCV reports.</a:t>
            </a:r>
            <a:endParaRPr lang="en-GB" sz="1200" b="1" dirty="0">
              <a:latin typeface="Arial" panose="020B0604020202020204" pitchFamily="34" charset="0"/>
              <a:cs typeface="Arial" panose="020B0604020202020204" pitchFamily="34" charset="0"/>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Between 2010 and 2019, there has been a more than 90% increase in the number of individuals with new laboratory confirmed diagnoses of HCV infection in England to 15,848 reports in 2019. A decrease of 33.3% was observed to 10,563 reports in 2020, likely due to COVID-19 pandemic restrictions. Of all laboratory reports between 2010 to 2020, 69.8% were in men and just under half (46.2%) were in individuals aged between 30 and 44 years.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Since 2017, more than 30% of laboratory reports are from testing dried blood spot (DBS) samples.</a:t>
            </a:r>
          </a:p>
        </p:txBody>
      </p:sp>
      <p:sp>
        <p:nvSpPr>
          <p:cNvPr id="4" name="Slide Number Placeholder 3"/>
          <p:cNvSpPr>
            <a:spLocks noGrp="1"/>
          </p:cNvSpPr>
          <p:nvPr>
            <p:ph type="sldNum" sz="quarter" idx="5"/>
          </p:nvPr>
        </p:nvSpPr>
        <p:spPr/>
        <p:txBody>
          <a:bodyPr/>
          <a:lstStyle/>
          <a:p>
            <a:fld id="{76CC1B95-302D-4517-87F2-DCAA51D0B853}" type="slidenum">
              <a:rPr lang="en-GB" smtClean="0"/>
              <a:t>23</a:t>
            </a:fld>
            <a:endParaRPr lang="en-GB"/>
          </a:p>
        </p:txBody>
      </p:sp>
    </p:spTree>
    <p:extLst>
      <p:ext uri="{BB962C8B-B14F-4D97-AF65-F5344CB8AC3E}">
        <p14:creationId xmlns:p14="http://schemas.microsoft.com/office/powerpoint/2010/main" val="402282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Excludes samples collected outside routine testing such as look back studies, reference testing and children </a:t>
            </a:r>
            <a:r>
              <a:rPr lang="en-GB" sz="1200" kern="1200">
                <a:solidFill>
                  <a:schemeClr val="tx1"/>
                </a:solidFill>
                <a:effectLst/>
                <a:latin typeface="+mn-lt"/>
                <a:ea typeface="+mn-ea"/>
                <a:cs typeface="+mn-cs"/>
              </a:rPr>
              <a:t>aged under one </a:t>
            </a:r>
            <a:r>
              <a:rPr lang="en-GB" sz="1200" kern="1200" dirty="0">
                <a:solidFill>
                  <a:schemeClr val="tx1"/>
                </a:solidFill>
                <a:effectLst/>
                <a:latin typeface="+mn-lt"/>
                <a:ea typeface="+mn-ea"/>
                <a:cs typeface="+mn-cs"/>
              </a:rPr>
              <a:t>year. Patient identifiable data submitted by NHS laboratories is variable, particularly from sexual health and drug and alcohol services, which limits the ability to deduplicate. Data are de-duplicated subject to availability of date of birth, Soundex, NHS number and first initial. The proportion positive is calculated using number of individuals tested. Numbers include venous and DBS testing, with retrospective DBS data added from 2014. </a:t>
            </a:r>
          </a:p>
          <a:p>
            <a:r>
              <a:rPr lang="en-GB" sz="1200" b="0" kern="1200" dirty="0">
                <a:solidFill>
                  <a:schemeClr val="tx1"/>
                </a:solidFill>
                <a:effectLst/>
                <a:latin typeface="+mn-lt"/>
                <a:ea typeface="+mn-ea"/>
                <a:cs typeface="+mn-cs"/>
              </a:rPr>
              <a:t>** Includes all tests until a person is diagnosed positive, no tests are counted after a positive test, a person can be counted more than once.</a:t>
            </a:r>
            <a:endParaRPr lang="en-GB" sz="1200" b="1" kern="1200" dirty="0">
              <a:solidFill>
                <a:schemeClr val="tx1"/>
              </a:solidFill>
              <a:effectLst/>
              <a:latin typeface="+mn-lt"/>
              <a:ea typeface="+mn-ea"/>
              <a:cs typeface="+mn-cs"/>
            </a:endParaRPr>
          </a:p>
          <a:p>
            <a:r>
              <a:rPr lang="en-GB" sz="1200" b="0" kern="1200" baseline="300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Trend data does not reflect cumulative data as only locations that have consistently reported during the 5 years presented are included in trend data to remove any artificial changes in testing.</a:t>
            </a:r>
            <a:endParaRPr lang="en-GB" sz="1200" b="1" kern="1200" dirty="0">
              <a:solidFill>
                <a:schemeClr val="tx1"/>
              </a:solidFill>
              <a:effectLst/>
              <a:latin typeface="+mn-lt"/>
              <a:ea typeface="+mn-ea"/>
              <a:cs typeface="+mn-cs"/>
            </a:endParaRPr>
          </a:p>
          <a:p>
            <a:r>
              <a:rPr lang="en-GB" sz="1200" b="0" kern="1200" baseline="300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 positive result is the first reported by participating laboratories and may not reflect an individual’s first diagnosis.</a:t>
            </a:r>
            <a:r>
              <a:rPr lang="en-GB" sz="1200" b="0" kern="1200" baseline="300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sz="1200" kern="1200" baseline="30000" dirty="0">
              <a:solidFill>
                <a:schemeClr val="tx1"/>
              </a:solidFill>
              <a:effectLst/>
              <a:latin typeface="+mn-lt"/>
              <a:ea typeface="+mn-ea"/>
              <a:cs typeface="+mn-cs"/>
            </a:endParaRPr>
          </a:p>
          <a:p>
            <a:endParaRPr lang="en-GB" dirty="0"/>
          </a:p>
          <a:p>
            <a:r>
              <a:rPr lang="en-GB" sz="1200" b="0" kern="1200" dirty="0">
                <a:solidFill>
                  <a:schemeClr val="tx1"/>
                </a:solidFill>
                <a:effectLst/>
                <a:latin typeface="+mn-lt"/>
                <a:ea typeface="+mn-ea"/>
                <a:cs typeface="+mn-cs"/>
              </a:rPr>
              <a:t>Testing in GP services is important if we are to find those with undiagnosed infection who are not in contact with other services, like drug services, that routinely offer HCV testing. In </a:t>
            </a:r>
            <a:r>
              <a:rPr lang="en-GB" sz="1200" b="0" kern="1200">
                <a:solidFill>
                  <a:schemeClr val="tx1"/>
                </a:solidFill>
                <a:effectLst/>
                <a:latin typeface="+mn-lt"/>
                <a:ea typeface="+mn-ea"/>
                <a:cs typeface="+mn-cs"/>
              </a:rPr>
              <a:t>sentinel laboratories (</a:t>
            </a:r>
            <a:r>
              <a:rPr lang="en-GB" sz="1200" b="0" kern="1200" dirty="0">
                <a:solidFill>
                  <a:schemeClr val="tx1"/>
                </a:solidFill>
                <a:effectLst/>
                <a:latin typeface="+mn-lt"/>
                <a:ea typeface="+mn-ea"/>
                <a:cs typeface="+mn-cs"/>
              </a:rPr>
              <a:t>32) the number of individuals tested via GP surgeries increased by 43.3% between 2015 and 2019, a proportion of which will be driven by requests from other services via shared care. However, a 35.8% decrease was observed between 2019 and 2020, likely due to COVID-19 pandemic restrictions(1, 24). The proportion of tests conducted via GP surgeries identified as anti-HCV positive declined from 2.0% in 2015 to 1.5% in 2019 and 2020. This is consistent with expanding testing programmes, which often result in larger numbers of individuals at relatively lower risk of infection being </a:t>
            </a:r>
            <a:r>
              <a:rPr lang="en-GB" sz="1200" b="0" kern="1200">
                <a:solidFill>
                  <a:schemeClr val="tx1"/>
                </a:solidFill>
                <a:effectLst/>
                <a:latin typeface="+mn-lt"/>
                <a:ea typeface="+mn-ea"/>
                <a:cs typeface="+mn-cs"/>
              </a:rPr>
              <a:t>tested.</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1B95-302D-4517-87F2-DCAA51D0B853}" type="slidenum">
              <a:rPr lang="en-GB" smtClean="0"/>
              <a:t>24</a:t>
            </a:fld>
            <a:endParaRPr lang="en-GB"/>
          </a:p>
        </p:txBody>
      </p:sp>
    </p:spTree>
    <p:extLst>
      <p:ext uri="{BB962C8B-B14F-4D97-AF65-F5344CB8AC3E}">
        <p14:creationId xmlns:p14="http://schemas.microsoft.com/office/powerpoint/2010/main" val="427245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¶Due to limitations in recruitment as a result of the COVID-19 pandemic, 2020 data are provisional.</a:t>
            </a:r>
            <a:endParaRPr lang="en-GB" sz="1000" b="1" dirty="0"/>
          </a:p>
          <a:p>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UAM Survey, an increase in the proportion reporting an HCV test in the current or previous year from 41.8% in 2011 to 48.9% in 2020, suggests that people are testing more frequently than in earlier years. It is notable that UAM data for 2020 suggest that around 31.4% of people reported having their most recent HCV test outside drug services (18.6% via prison healthcare and 7.5% via their general practitioner).</a:t>
            </a: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25</a:t>
            </a:fld>
            <a:endParaRPr lang="en-GB"/>
          </a:p>
        </p:txBody>
      </p:sp>
    </p:spTree>
    <p:extLst>
      <p:ext uri="{BB962C8B-B14F-4D97-AF65-F5344CB8AC3E}">
        <p14:creationId xmlns:p14="http://schemas.microsoft.com/office/powerpoint/2010/main" val="94968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People previously identified as HCV positive at the reception screen and those with codes indicating resolved HCV infection, are excluded. </a:t>
            </a:r>
            <a:endParaRPr lang="en-GB" b="1" dirty="0"/>
          </a:p>
          <a:p>
            <a:r>
              <a:rPr lang="en-GB" dirty="0"/>
              <a:t>** Figures above bars are the number of secure and detained settings providing data / total number of secure and detained settings (numbers change due to closures and are not available for tax years 2015 to 2016 </a:t>
            </a:r>
          </a:p>
          <a:p>
            <a:r>
              <a:rPr lang="en-GB" dirty="0"/>
              <a:t>and 2016 to 2017).</a:t>
            </a:r>
            <a:endParaRPr lang="en-GB" b="1" dirty="0"/>
          </a:p>
          <a:p>
            <a:r>
              <a:rPr lang="en-GB" dirty="0"/>
              <a:t>*** Robust data not available for the first year following introduction of HJIPs.</a:t>
            </a:r>
            <a:endParaRPr lang="en-GB" b="1" dirty="0"/>
          </a:p>
          <a:p>
            <a:r>
              <a:rPr lang="en-GB" dirty="0"/>
              <a:t>†HJIPs provide data for prisons only.</a:t>
            </a:r>
          </a:p>
          <a:p>
            <a:r>
              <a:rPr lang="en-GB" dirty="0"/>
              <a:t>†† Anti-HCV tests undertaken within 14 days of reception (includes new receptions and </a:t>
            </a:r>
            <a:r>
              <a:rPr lang="en-GB"/>
              <a:t>transfers).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Prison Health Performance and Quality Indicators (PHPQIs), Health and Justice Indicators of Performance (HJIPs) and recent data from the H&amp;J SRU have shown a rise in HCV tests performed among new receptions to secure and detained settings from 5.3% in tax year 2010 to 2011 to 38.0% in tax year 2019 to 2020; this fell to 36.6% in tax year 2020 to 2021, likely due to COVID-19 pandemic restrictions. It is likely that increases in testing are due to the introduction of BBV opt-out reception testing which was agreed in October 2013 by PHE, NHS England and HMPPS,(77) and high intensity test and treat (HITT) initiatives that have taken place in tax years 2019 to 2020 (n=11) and tax year 2020 to 2021 (n=9). While this increase in testing is welcomed, current levels are still below the minimum BBV testing threshold proposed by NHS England (50% to 74%), and well below the target threshold of at least 75% uptake, which may be partly because of high prisoner turnover across the </a:t>
            </a:r>
            <a:r>
              <a:rPr lang="en-GB" sz="1200" kern="1200">
                <a:solidFill>
                  <a:schemeClr val="tx1"/>
                </a:solidFill>
                <a:effectLst/>
                <a:latin typeface="+mn-lt"/>
                <a:ea typeface="+mn-ea"/>
                <a:cs typeface="+mn-cs"/>
              </a:rPr>
              <a:t>estate.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1B95-302D-4517-87F2-DCAA51D0B853}" type="slidenum">
              <a:rPr lang="en-GB" smtClean="0"/>
              <a:t>26</a:t>
            </a:fld>
            <a:endParaRPr lang="en-GB"/>
          </a:p>
        </p:txBody>
      </p:sp>
    </p:spTree>
    <p:extLst>
      <p:ext uri="{BB962C8B-B14F-4D97-AF65-F5344CB8AC3E}">
        <p14:creationId xmlns:p14="http://schemas.microsoft.com/office/powerpoint/2010/main" val="3869862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r>
              <a:rPr lang="en-GB" sz="1200" kern="1200" dirty="0">
                <a:solidFill>
                  <a:schemeClr val="tx1"/>
                </a:solidFill>
                <a:effectLst/>
                <a:latin typeface="+mn-lt"/>
                <a:ea typeface="+mn-ea"/>
                <a:cs typeface="+mn-cs"/>
              </a:rPr>
              <a:t>Estimates for chronic and cleared HCV infection have been adjusted to take into account anti-HCV positive samples with missing RNA status. The ratio of chronic/cleared infection was applied to the anti-HCV positive samples with missing RNA status by year and region.</a:t>
            </a:r>
          </a:p>
          <a:p>
            <a:r>
              <a:rPr lang="en-GB" sz="1200" kern="1200" dirty="0">
                <a:solidFill>
                  <a:schemeClr val="tx1"/>
                </a:solidFill>
                <a:effectLst/>
                <a:latin typeface="+mn-lt"/>
                <a:ea typeface="+mn-ea"/>
                <a:cs typeface="+mn-cs"/>
              </a:rPr>
              <a:t>¶Due to limitations in recruitment as a result of the COVID-19 pandemic, 2020 data are provisional.</a:t>
            </a:r>
          </a:p>
          <a:p>
            <a:endParaRPr lang="en-GB" dirty="0"/>
          </a:p>
          <a:p>
            <a:r>
              <a:rPr lang="en-GB" dirty="0"/>
              <a:t>Data from the UAM Survey suggest that levels of chronic HCV infection fell to around 21.4% among PWID who report currently experiencing homelessness in 2020 from at least 30% in 2015-2019; this level was not significantly higher than in those who had been previously homeless (13.4%; p=0.113 ) or those who had never experienced homelessness (13.7%; p=0.156), although 2020 UAM data are provisional and should be treated cautiously(1). Prior to 2020, chronic prevalence among PWID reporting current homelessness remained relatively stable at around 32% (range: 29.3 to 35.5; p=0.597). This might suggest that recent initiatives to find and treat HCV in those experiencing homelessness during the COVID-19 pandemic(59) are having an effect. However, given the difference in geographical distribution of the samples collected in 2020 during the COVID-19 pandemic, the change in risk profile of participants and the smaller sample size, the extent of changes to chronic HCV prevalence should be interpreted with caution; 2020 data </a:t>
            </a:r>
            <a:r>
              <a:rPr lang="en-GB"/>
              <a:t>are provisional (4).</a:t>
            </a:r>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27</a:t>
            </a:fld>
            <a:endParaRPr lang="en-GB"/>
          </a:p>
        </p:txBody>
      </p:sp>
    </p:spTree>
    <p:extLst>
      <p:ext uri="{BB962C8B-B14F-4D97-AF65-F5344CB8AC3E}">
        <p14:creationId xmlns:p14="http://schemas.microsoft.com/office/powerpoint/2010/main" val="345923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2</a:t>
            </a:fld>
            <a:endParaRPr lang="en-GB"/>
          </a:p>
        </p:txBody>
      </p:sp>
    </p:spTree>
    <p:extLst>
      <p:ext uri="{BB962C8B-B14F-4D97-AF65-F5344CB8AC3E}">
        <p14:creationId xmlns:p14="http://schemas.microsoft.com/office/powerpoint/2010/main" val="44326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Ethnicity is assigned using information from laboratory reports, and supplemented using name analysis software (</a:t>
            </a:r>
            <a:r>
              <a:rPr lang="en-GB" sz="1200" kern="1200">
                <a:solidFill>
                  <a:schemeClr val="tx1"/>
                </a:solidFill>
                <a:effectLst/>
                <a:latin typeface="+mn-lt"/>
                <a:ea typeface="+mn-ea"/>
                <a:cs typeface="+mn-cs"/>
              </a:rPr>
              <a:t>Nam Pehcham (</a:t>
            </a:r>
            <a:r>
              <a:rPr lang="en-GB" sz="1200" kern="1200" dirty="0">
                <a:solidFill>
                  <a:schemeClr val="tx1"/>
                </a:solidFill>
                <a:effectLst/>
                <a:latin typeface="+mn-lt"/>
                <a:ea typeface="+mn-ea"/>
                <a:cs typeface="+mn-cs"/>
              </a:rPr>
              <a:t>80) </a:t>
            </a:r>
            <a:r>
              <a:rPr lang="en-GB" sz="1200" kern="1200">
                <a:solidFill>
                  <a:schemeClr val="tx1"/>
                </a:solidFill>
                <a:effectLst/>
                <a:latin typeface="+mn-lt"/>
                <a:ea typeface="+mn-ea"/>
                <a:cs typeface="+mn-cs"/>
              </a:rPr>
              <a:t>and ONOMAP (</a:t>
            </a:r>
            <a:r>
              <a:rPr lang="en-GB" sz="1200" kern="1200" dirty="0">
                <a:solidFill>
                  <a:schemeClr val="tx1"/>
                </a:solidFill>
                <a:effectLst/>
                <a:latin typeface="+mn-lt"/>
                <a:ea typeface="+mn-ea"/>
                <a:cs typeface="+mn-cs"/>
              </a:rPr>
              <a:t>81)) when ethnicity is not reported.</a:t>
            </a:r>
          </a:p>
          <a:p>
            <a:r>
              <a:rPr lang="en-GB" sz="1200" kern="1200" dirty="0">
                <a:solidFill>
                  <a:schemeClr val="tx1"/>
                </a:solidFill>
                <a:effectLst/>
                <a:latin typeface="+mn-lt"/>
                <a:ea typeface="+mn-ea"/>
                <a:cs typeface="+mn-cs"/>
              </a:rPr>
              <a:t>* Excludes samples collected outside routine testing such as look back studies, reference testing, renal patients and children </a:t>
            </a:r>
            <a:r>
              <a:rPr lang="en-GB" sz="1200" kern="1200">
                <a:solidFill>
                  <a:schemeClr val="tx1"/>
                </a:solidFill>
                <a:effectLst/>
                <a:latin typeface="+mn-lt"/>
                <a:ea typeface="+mn-ea"/>
                <a:cs typeface="+mn-cs"/>
              </a:rPr>
              <a:t>aged under one </a:t>
            </a:r>
            <a:r>
              <a:rPr lang="en-GB" sz="1200" kern="1200" dirty="0">
                <a:solidFill>
                  <a:schemeClr val="tx1"/>
                </a:solidFill>
                <a:effectLst/>
                <a:latin typeface="+mn-lt"/>
                <a:ea typeface="+mn-ea"/>
                <a:cs typeface="+mn-cs"/>
              </a:rPr>
              <a:t>year. Patient identifiable data submitted by NHS laboratories is variable, particularly from sexual health and drug and alcohol services, which limits the ability to deduplicate. Data are de-duplicated subject to availability of date of birth, Soundex, NHS number and first initial. The proportion positive is calculated using number of individuals tested. Numbers include venous and DBS testing, with retrospective DBS data added from 2014. </a:t>
            </a:r>
          </a:p>
          <a:p>
            <a:r>
              <a:rPr lang="en-GB" sz="1200" b="0" kern="1200" dirty="0">
                <a:solidFill>
                  <a:schemeClr val="tx1"/>
                </a:solidFill>
                <a:effectLst/>
                <a:latin typeface="+mn-lt"/>
                <a:ea typeface="+mn-ea"/>
                <a:cs typeface="+mn-cs"/>
              </a:rPr>
              <a:t>** Includes all tests until a person is diagnosed positive, no tests are counted after a positive test, a person can be counted more than once.</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 Trend data does not reflect cumulative data as only locations that have consistently reported during the 5 years presented are included in trend data to remove any artificial changes in testing.</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positive result is the first reported by participating laboratories and may not reflect an individual’s first diagnosis</a:t>
            </a:r>
            <a:endParaRPr lang="en-GB" dirty="0"/>
          </a:p>
          <a:p>
            <a:endParaRPr lang="en-GB" dirty="0"/>
          </a:p>
          <a:p>
            <a:r>
              <a:rPr lang="en-GB"/>
              <a:t>Data shows </a:t>
            </a:r>
            <a:r>
              <a:rPr lang="en-GB" dirty="0"/>
              <a:t>that HCV testing increased between 2015 and 2019 by 66.0% in South Asian populations, with fall in 2020 of 29.6%, likely due to COVID-19 </a:t>
            </a:r>
            <a:r>
              <a:rPr lang="en-GB"/>
              <a:t>pandemic .</a:t>
            </a:r>
            <a:endParaRPr lang="en-GB" dirty="0"/>
          </a:p>
          <a:p>
            <a:endParaRPr lang="en-GB" dirty="0"/>
          </a:p>
          <a:p>
            <a:r>
              <a:rPr lang="en-GB" dirty="0"/>
              <a:t>The proportion testing positive fell from 1.5% to 1.0% in the South Asian population between 2015 and 2020. The fall in percentage testing positive is consistent with expanding HCV testing in the South Asian population as increasing numbers of individuals at relatively lower risk of infection are tested. </a:t>
            </a:r>
          </a:p>
        </p:txBody>
      </p:sp>
      <p:sp>
        <p:nvSpPr>
          <p:cNvPr id="4" name="Slide Number Placeholder 3"/>
          <p:cNvSpPr>
            <a:spLocks noGrp="1"/>
          </p:cNvSpPr>
          <p:nvPr>
            <p:ph type="sldNum" sz="quarter" idx="5"/>
          </p:nvPr>
        </p:nvSpPr>
        <p:spPr/>
        <p:txBody>
          <a:bodyPr/>
          <a:lstStyle/>
          <a:p>
            <a:fld id="{76CC1B95-302D-4517-87F2-DCAA51D0B853}" type="slidenum">
              <a:rPr lang="en-GB" smtClean="0"/>
              <a:t>28</a:t>
            </a:fld>
            <a:endParaRPr lang="en-GB"/>
          </a:p>
        </p:txBody>
      </p:sp>
    </p:spTree>
    <p:extLst>
      <p:ext uri="{BB962C8B-B14F-4D97-AF65-F5344CB8AC3E}">
        <p14:creationId xmlns:p14="http://schemas.microsoft.com/office/powerpoint/2010/main" val="2638164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Demographic group refers to probable route of HIV acquisition which may not reflect how a person identifies sexually. The total number includes people with unknown or other routes of exposure. </a:t>
            </a:r>
          </a:p>
          <a:p>
            <a:r>
              <a:rPr lang="en-GB" sz="1200" kern="1200" dirty="0">
                <a:solidFill>
                  <a:schemeClr val="tx1"/>
                </a:solidFill>
                <a:effectLst/>
                <a:latin typeface="+mn-lt"/>
                <a:ea typeface="+mn-ea"/>
                <a:cs typeface="+mn-cs"/>
              </a:rPr>
              <a:t>** Proportion co-infected is calculated of all individuals attending for HIV care, including those not tested or where their testing status is unknown. </a:t>
            </a:r>
          </a:p>
          <a:p>
            <a:r>
              <a:rPr lang="en-GB" sz="1200" kern="1200" dirty="0">
                <a:solidFill>
                  <a:schemeClr val="tx1"/>
                </a:solidFill>
                <a:effectLst/>
                <a:latin typeface="+mn-lt"/>
                <a:ea typeface="+mn-ea"/>
                <a:cs typeface="+mn-cs"/>
              </a:rPr>
              <a:t>†A follow-up exercise was conducted in 2020 and 2021 to confirm the HIV and HCV coinfection status; 104 out of 158 centres responded and this resulted in approximately 1,000 patients being reassigned to not being HCV coinfected in 2020.</a:t>
            </a:r>
          </a:p>
          <a:p>
            <a:r>
              <a:rPr lang="en-GB" sz="1200" b="0" kern="1200" dirty="0">
                <a:solidFill>
                  <a:schemeClr val="tx1"/>
                </a:solidFill>
                <a:effectLst/>
                <a:latin typeface="+mn-lt"/>
                <a:ea typeface="+mn-ea"/>
                <a:cs typeface="+mn-cs"/>
              </a:rPr>
              <a:t>††The data reported in 2020 are impacted by the reconfiguration of sexual health services during the national response to COVID-19.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Gay, bisexual or other men who have sex with men (GBM)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2020, of the people living with diagnosed HIV and accessing care in England, 0.9% (804/87,006) tested positive for either an acute or chronic HCV infection (1.0% (823/86,067) in 2019), and HCV co-infection varied by exposure group. In 2020, the proportion co-infected was highest in people living with HIV who reported exposure through injecting drug use alone (17.8% in 2020) and in combination with acquiring HIV through sex between men (3.5%). HCV co-infection was least common among people with diagnosed HIV who were heterosexual men (0.6%) or women (</a:t>
            </a:r>
            <a:r>
              <a:rPr lang="en-GB" sz="1200" kern="1200">
                <a:solidFill>
                  <a:schemeClr val="tx1"/>
                </a:solidFill>
                <a:effectLst/>
                <a:latin typeface="+mn-lt"/>
                <a:ea typeface="+mn-ea"/>
                <a:cs typeface="+mn-cs"/>
              </a:rPr>
              <a:t>0.3%).</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29</a:t>
            </a:fld>
            <a:endParaRPr lang="en-GB"/>
          </a:p>
        </p:txBody>
      </p:sp>
    </p:spTree>
    <p:extLst>
      <p:ext uri="{BB962C8B-B14F-4D97-AF65-F5344CB8AC3E}">
        <p14:creationId xmlns:p14="http://schemas.microsoft.com/office/powerpoint/2010/main" val="81823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*1991 to1995 includes Wales,1996 to 2016 includes North Wales</a:t>
            </a:r>
            <a:endParaRPr lang="en-GB" sz="1200" b="1"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Overall, in England, rates of HCV infection in blood donors remain low at around 23.8 per 100,000 donations in 2020, with 25 confirmed cases positive that year. Risk factors for infection included non-disclosed injecting drug use, donors also reported possible blood contact via a range of not necessarily causal exposures e.g. tattoos and piercings. </a:t>
            </a:r>
            <a:r>
              <a:rPr lang="en-GB" sz="1200" kern="1200" dirty="0">
                <a:solidFill>
                  <a:schemeClr val="tx1"/>
                </a:solidFill>
                <a:effectLst/>
                <a:latin typeface="+mn-lt"/>
                <a:ea typeface="+mn-ea"/>
                <a:cs typeface="+mn-cs"/>
              </a:rPr>
              <a:t>Higher rates of HCV were also seen in donors from countries where HCV is </a:t>
            </a:r>
            <a:r>
              <a:rPr lang="en-GB" sz="1200" kern="1200">
                <a:solidFill>
                  <a:schemeClr val="tx1"/>
                </a:solidFill>
                <a:effectLst/>
                <a:latin typeface="+mn-lt"/>
                <a:ea typeface="+mn-ea"/>
                <a:cs typeface="+mn-cs"/>
              </a:rPr>
              <a:t>endemic.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1B95-302D-4517-87F2-DCAA51D0B853}" type="slidenum">
              <a:rPr lang="en-GB" smtClean="0"/>
              <a:t>30</a:t>
            </a:fld>
            <a:endParaRPr lang="en-GB"/>
          </a:p>
        </p:txBody>
      </p:sp>
    </p:spTree>
    <p:extLst>
      <p:ext uri="{BB962C8B-B14F-4D97-AF65-F5344CB8AC3E}">
        <p14:creationId xmlns:p14="http://schemas.microsoft.com/office/powerpoint/2010/main" val="2096589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*55.2% of individuals who tested positive for HCV RNA in sentinel surveillance were successfully linked to the national treatment registry database, a figure that rose to 73.5% when those with no NHS number or name and date of birth in SSBBV for linkage </a:t>
            </a:r>
            <a:r>
              <a:rPr lang="en-GB" sz="1200" kern="1200">
                <a:solidFill>
                  <a:schemeClr val="tx1"/>
                </a:solidFill>
                <a:effectLst/>
                <a:latin typeface="+mn-lt"/>
                <a:ea typeface="+mn-ea"/>
                <a:cs typeface="+mn-cs"/>
              </a:rPr>
              <a:t>were excluded.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Numerator: Number starting treatment; Denominator: Number of individuals who tested positive for HCV RNA in sentinel surveillance with NHS number or name and date of birth in SSBBV for linkage.</a:t>
            </a:r>
          </a:p>
          <a:p>
            <a:r>
              <a:rPr lang="en-GB" sz="1200" kern="1200" dirty="0">
                <a:solidFill>
                  <a:schemeClr val="tx1"/>
                </a:solidFill>
                <a:effectLst/>
                <a:latin typeface="+mn-lt"/>
                <a:ea typeface="+mn-ea"/>
                <a:cs typeface="+mn-cs"/>
              </a:rPr>
              <a:t>*** Numerator: Number achieving SVR; Denominator: Number with a treatment </a:t>
            </a:r>
            <a:r>
              <a:rPr lang="en-GB" sz="1200" kern="1200">
                <a:solidFill>
                  <a:schemeClr val="tx1"/>
                </a:solidFill>
                <a:effectLst/>
                <a:latin typeface="+mn-lt"/>
                <a:ea typeface="+mn-ea"/>
                <a:cs typeface="+mn-cs"/>
              </a:rPr>
              <a:t>outcome reported.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1B95-302D-4517-87F2-DCAA51D0B853}" type="slidenum">
              <a:rPr lang="en-GB" smtClean="0"/>
              <a:t>32</a:t>
            </a:fld>
            <a:endParaRPr lang="en-GB"/>
          </a:p>
        </p:txBody>
      </p:sp>
    </p:spTree>
    <p:extLst>
      <p:ext uri="{BB962C8B-B14F-4D97-AF65-F5344CB8AC3E}">
        <p14:creationId xmlns:p14="http://schemas.microsoft.com/office/powerpoint/2010/main" val="3083181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RNA and antigen tests were linked to the NHS England’s Hepatitis C Patient Registry and Treatment Outcome System using NHS Number, Name, DOB, hospital number and excludes children aged &lt;1 year. Patient identifiable data submitted by sentinel laboratories is variable, particularly from sexual health and drug and alcohol services, which limits the ability to link datasets or de-duplicate. Data are de-duplicated subject to availability of date of birth, Soundex, NHS number and first initial. All data are provisional. </a:t>
            </a:r>
          </a:p>
          <a:p>
            <a:r>
              <a:rPr lang="en-GB" sz="1200" kern="1200" dirty="0">
                <a:solidFill>
                  <a:schemeClr val="tx1"/>
                </a:solidFill>
                <a:effectLst/>
                <a:latin typeface="+mn-lt"/>
                <a:ea typeface="+mn-ea"/>
                <a:cs typeface="+mn-cs"/>
              </a:rPr>
              <a:t>** 55.2% of individuals who tested positive for HCV RNA in sentinel surveillance were successfully linked to the national treatment registry database, a figure that rose to 73.5% when those with no NHS number or name and date of birth in SSBBV testing for linkage were excluded.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work is ongoing to quantify the national treated proportion, data from sentinel laboratories has been linked to NHS England’s Hepatitis C Patient Registry and Treatment Outcome System to follow individuals through the care pathway, from testing to treatment initiation and outcome. For the period 2015 to 2020, 82,173 individuals tested positive for HCV RNA in sentinel surveillance, of these 55.2% were successfully linked to the national treatment registry database, a figure that rose to 73.5% when those with no NHS number or name and date of birth in SSBBV were excluded. Of those linked to the registry, 88.8% commenced treatment for their HCV infection. A treatment outcome was available for 89.4% of those who commenced treatment, of whom 78.6% were reported to have achieved SVR-12.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Although the majority of those who started treatment were known to have successfully cleared the virus, 16.3% of patients were lost to follow up, 4.0% were reported as either having breakthrough (HCV RNA negative during treatment but became HCV RNA positive again during treatment), relapse, non-response to treatment or other outcomes, and 1.1% had died after initiation of treatment, before SVR could be established.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those who were lost to follow-up or who had died were excluded, 95.1% achieved a </a:t>
            </a:r>
            <a:r>
              <a:rPr lang="en-GB" sz="1200" kern="1200">
                <a:solidFill>
                  <a:schemeClr val="tx1"/>
                </a:solidFill>
                <a:effectLst/>
                <a:latin typeface="+mn-lt"/>
                <a:ea typeface="+mn-ea"/>
                <a:cs typeface="+mn-cs"/>
              </a:rPr>
              <a:t>SVR.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1B95-302D-4517-87F2-DCAA51D0B853}" type="slidenum">
              <a:rPr lang="en-GB" smtClean="0"/>
              <a:t>34</a:t>
            </a:fld>
            <a:endParaRPr lang="en-GB"/>
          </a:p>
        </p:txBody>
      </p:sp>
    </p:spTree>
    <p:extLst>
      <p:ext uri="{BB962C8B-B14F-4D97-AF65-F5344CB8AC3E}">
        <p14:creationId xmlns:p14="http://schemas.microsoft.com/office/powerpoint/2010/main" val="1210836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*Treatment initiations include first treatments episodes (n=54,350) and subsequent treatment episodes (n=1,495). For treatment episodes with missing start dates (n=818), their distribution across the years was assumed to mirror that of those patients with treatment start dates and they were allocated to treatment years accordingly. Within the register there were 334 records where individuals with a first treatment recorded restarted this treatment (10 in tax year 2015 to 2016; 41 in 2016 to 2017; 60 in 2017 to 2018;  72 in 2018 to 2019; 89 in 2019/2020 and 62 in 2020/2021) and there were 308 records where it was not possible to determine whether the record was a treatment restart, the same or a subsequent treatment (1 in tax year 2015 to 2016; 6 in tax year 2016 to 2017; 8 in tax year 2017 to 2018; 24 in tax year 2018 to 2019; 49 in tax year 2019 to 2020 and 220 in tax year 2020 to 2021).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*Treatment initiations include first treatments episodes (n=54,350) and subsequent treatment episodes (n=1,495). For treatment episodes with missing start dates (n=818), their distribution across the years was assumed to mirror that of those patients with treatment start dates and they were allocated to treatment years accordingly. Within the register there were 334 records where individuals with a first treatment recorded restarted this treatment (10 in tax year 2015 to 2016; 41 in 2016 to 2017; 60 in 2017 to 2018;  72 in 2018 to 2019; 89 in 2019/2020 and 62 in 2020/2021) and there were 308 records where it was not possible to determine whether the record was a treatment restart, the same or a subsequent treatment (1 in tax year 2015 to 2016; 6 in tax year 2016 to 2017; 8 in tax year 2017 to 2018; 24 in tax year 2018 to 2019; 49 in tax year 2019 to 2020 and 220 in tax year 2020 to 2021).  </a:t>
            </a:r>
          </a:p>
          <a:p>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NHS England commissioning data suggest significant increases in the number of people accessing HCV treatment since 2014 as access to new DAA drugs increased in England (44-52). By tax year 2019 to 2020, the annual number treated (n=12,229) was up 140.0% on the mean level reported in earlier years (5,096, 2008 to 2014), and up 4.0% on the previous year. In tax year 2020 to 2021, treatment initiations fell by 35.9% to 7,835, likely due to COVID-19 </a:t>
            </a:r>
            <a:r>
              <a:rPr lang="en-GB" sz="1200" kern="1200">
                <a:solidFill>
                  <a:schemeClr val="tx1"/>
                </a:solidFill>
                <a:effectLst/>
                <a:latin typeface="+mn-lt"/>
                <a:ea typeface="+mn-ea"/>
                <a:cs typeface="+mn-cs"/>
              </a:rPr>
              <a:t>pandemic restrictions (</a:t>
            </a:r>
            <a:r>
              <a:rPr lang="en-GB" sz="1200" kern="1200" dirty="0">
                <a:solidFill>
                  <a:schemeClr val="tx1"/>
                </a:solidFill>
                <a:effectLst/>
                <a:latin typeface="+mn-lt"/>
                <a:ea typeface="+mn-ea"/>
                <a:cs typeface="+mn-cs"/>
              </a:rPr>
              <a:t>24). Overall, between tax years 2015 to 2016 and 2020 to 2021, NHS England commissioning data suggest that 58,848 treatment initiations took place.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Data are also available from the HCV patient registry and treatment outcome system that was commissioned by NHS England in 2017 from the Arden and Greater East Midlands Commissioning Support Unit to capture more detailed information for patients(98). These registry data (palest blue and dark teal bars), suggest that around 56,000  treatment initiations (n= 55,845) took place between tax years 2015 to 2016 and 2020 to 2021, approximately 3,000 less than estimated via commissioning data (n=3,003) and around 4,500 less (n=4,498) when subsequent treatments for the same patient are excluded. When compared to the commissioning data, overall numbers may be lower in the patient registry and treatment outcome system, if data entry is incomplete.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Amongst those in whom it was possible to determine the outcome of their first treatment (n= 39,333), 95.0% achieved a SVR 12 weeks after completion of treatment (0.4% breakthrough, 3.4% relapse and 1.2% non-response). A variety of DAA drugs were used, with 32.9% receiving them in combination with </a:t>
            </a:r>
            <a:r>
              <a:rPr lang="en-GB" sz="1200" kern="1200">
                <a:solidFill>
                  <a:schemeClr val="tx1"/>
                </a:solidFill>
                <a:effectLst/>
                <a:latin typeface="+mn-lt"/>
                <a:ea typeface="+mn-ea"/>
                <a:cs typeface="+mn-cs"/>
              </a:rPr>
              <a:t>ribavirin.</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1B95-302D-4517-87F2-DCAA51D0B853}" type="slidenum">
              <a:rPr lang="en-GB" smtClean="0"/>
              <a:t>35</a:t>
            </a:fld>
            <a:endParaRPr lang="en-GB"/>
          </a:p>
        </p:txBody>
      </p:sp>
    </p:spTree>
    <p:extLst>
      <p:ext uri="{BB962C8B-B14F-4D97-AF65-F5344CB8AC3E}">
        <p14:creationId xmlns:p14="http://schemas.microsoft.com/office/powerpoint/2010/main" val="286438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38</a:t>
            </a:fld>
            <a:endParaRPr lang="en-GB"/>
          </a:p>
        </p:txBody>
      </p:sp>
    </p:spTree>
    <p:extLst>
      <p:ext uri="{BB962C8B-B14F-4D97-AF65-F5344CB8AC3E}">
        <p14:creationId xmlns:p14="http://schemas.microsoft.com/office/powerpoint/2010/main" val="215662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The estimated prevalence of chronic HCV infection in England has continued to decline to around 81,000 (95% credible interval: 66,000 to 94,000) in 2020.</a:t>
            </a:r>
          </a:p>
          <a:p>
            <a:pPr marL="342900" indent="-342900">
              <a:buFont typeface="Arial" panose="020B0604020202020204" pitchFamily="34" charset="0"/>
              <a:buChar char="•"/>
            </a:pPr>
            <a:endParaRPr lang="en-GB" sz="1200" dirty="0"/>
          </a:p>
          <a:p>
            <a:pPr marL="0" indent="0">
              <a:buFont typeface="Arial" panose="020B0604020202020204" pitchFamily="34" charset="0"/>
              <a:buNone/>
            </a:pPr>
            <a:r>
              <a:rPr lang="en-GB" sz="1200" dirty="0"/>
              <a:t>Of the 81,000 people with chronic HCV, modelling suggests 27% of these infections are in people </a:t>
            </a:r>
            <a:r>
              <a:rPr lang="en-GB" sz="1200"/>
              <a:t>with current or recent </a:t>
            </a:r>
            <a:r>
              <a:rPr lang="en-GB" sz="1200" dirty="0"/>
              <a:t>drug injecting risk, 62% are in those with a past drug injecting history but who are no longer injecting, and 11% are in those with no history of injecting.</a:t>
            </a: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4</a:t>
            </a:fld>
            <a:endParaRPr lang="en-GB"/>
          </a:p>
        </p:txBody>
      </p:sp>
    </p:spTree>
    <p:extLst>
      <p:ext uri="{BB962C8B-B14F-4D97-AF65-F5344CB8AC3E}">
        <p14:creationId xmlns:p14="http://schemas.microsoft.com/office/powerpoint/2010/main" val="399891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5</a:t>
            </a:fld>
            <a:endParaRPr lang="en-GB"/>
          </a:p>
        </p:txBody>
      </p:sp>
    </p:spTree>
    <p:extLst>
      <p:ext uri="{BB962C8B-B14F-4D97-AF65-F5344CB8AC3E}">
        <p14:creationId xmlns:p14="http://schemas.microsoft.com/office/powerpoint/2010/main" val="249889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 Estimates for chronic and cleared HCV infection have been adjusted to take into account anti-HCV positive samples with missing RNA status. The ratio of chronic or cleared infection was applied to the anti-HCV positive samples with missing RNA status by year and region. Note: chronic prevalence in 2019 and 2020 without adjustment for </a:t>
            </a:r>
            <a:r>
              <a:rPr lang="en-GB" sz="1200" dirty="0" err="1">
                <a:latin typeface="Arial" panose="020B0604020202020204" pitchFamily="34" charset="0"/>
                <a:cs typeface="Arial" panose="020B0604020202020204" pitchFamily="34" charset="0"/>
              </a:rPr>
              <a:t>insufficients</a:t>
            </a:r>
            <a:r>
              <a:rPr lang="en-GB" sz="1200" dirty="0">
                <a:latin typeface="Arial" panose="020B0604020202020204" pitchFamily="34" charset="0"/>
                <a:cs typeface="Arial" panose="020B0604020202020204" pitchFamily="34" charset="0"/>
              </a:rPr>
              <a:t> was near identical at 23.8% and 18.7% respectively.</a:t>
            </a:r>
          </a:p>
          <a:p>
            <a:r>
              <a:rPr lang="en-GB" sz="1200" u="none" dirty="0">
                <a:latin typeface="Arial" panose="020B0604020202020204" pitchFamily="34" charset="0"/>
                <a:cs typeface="Arial" panose="020B0604020202020204" pitchFamily="34" charset="0"/>
              </a:rPr>
              <a:t>¶ Due to limitations in recruitment as a result of the COVID-19 pandemic, 2020 data is provisional.</a:t>
            </a:r>
          </a:p>
          <a:p>
            <a:endParaRPr lang="en-GB" sz="1200" u="non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suggests the prevalence of chronic HCV infection in PWID to be 17.3% in 2020 (23.8% in 2019, 28.7% in 2015) although 2020 data is provisional given the difference in geographical distribution of samples collected in 2020 during the COVID-19 pandemic, the change in risk profile of participants, and the smaller sample size (4).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Increases in those ever infected with HCV, combined with recent decreases in chronic HCV infection among PWID, between 2015 and 2020 suggest that increased access to treatment, rather than improved harm reduction, is the main driver of the reduction in prevalence of chronic HCV infection among PWID.</a:t>
            </a:r>
          </a:p>
        </p:txBody>
      </p:sp>
      <p:sp>
        <p:nvSpPr>
          <p:cNvPr id="4" name="Slide Number Placeholder 3"/>
          <p:cNvSpPr>
            <a:spLocks noGrp="1"/>
          </p:cNvSpPr>
          <p:nvPr>
            <p:ph type="sldNum" sz="quarter" idx="5"/>
          </p:nvPr>
        </p:nvSpPr>
        <p:spPr/>
        <p:txBody>
          <a:bodyPr/>
          <a:lstStyle/>
          <a:p>
            <a:fld id="{76CC1B95-302D-4517-87F2-DCAA51D0B853}" type="slidenum">
              <a:rPr lang="en-GB" smtClean="0"/>
              <a:t>6</a:t>
            </a:fld>
            <a:endParaRPr lang="en-GB"/>
          </a:p>
        </p:txBody>
      </p:sp>
    </p:spTree>
    <p:extLst>
      <p:ext uri="{BB962C8B-B14F-4D97-AF65-F5344CB8AC3E}">
        <p14:creationId xmlns:p14="http://schemas.microsoft.com/office/powerpoint/2010/main" val="320832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7</a:t>
            </a:fld>
            <a:endParaRPr lang="en-GB"/>
          </a:p>
        </p:txBody>
      </p:sp>
    </p:spTree>
    <p:extLst>
      <p:ext uri="{BB962C8B-B14F-4D97-AF65-F5344CB8AC3E}">
        <p14:creationId xmlns:p14="http://schemas.microsoft.com/office/powerpoint/2010/main" val="77560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r>
              <a:rPr lang="en-GB" dirty="0"/>
              <a:t>Whilst alternative ways of monitoring HCV incidence need to be considered, proxy measures based on HCV prevalence suggest some progress has been made, with modelled estimates showing a decrease in HCV prevalence of 37% among the general population, and provisional UAM data showing a relative percentage decrease of </a:t>
            </a:r>
            <a:r>
              <a:rPr lang="en-GB" dirty="0">
                <a:highlight>
                  <a:srgbClr val="FFFF00"/>
                </a:highlight>
              </a:rPr>
              <a:t>40%</a:t>
            </a:r>
            <a:r>
              <a:rPr lang="en-GB" dirty="0"/>
              <a:t> among PWID, between 2015 and 2020</a:t>
            </a:r>
          </a:p>
          <a:p>
            <a:endParaRPr lang="en-GB" dirty="0"/>
          </a:p>
          <a:p>
            <a:endParaRPr lang="en-GB" sz="2800" dirty="0">
              <a:solidFill>
                <a:srgbClr val="FF0000"/>
              </a:solidFill>
            </a:endParaRPr>
          </a:p>
        </p:txBody>
      </p:sp>
      <p:sp>
        <p:nvSpPr>
          <p:cNvPr id="4" name="Slide Number Placeholder 3"/>
          <p:cNvSpPr>
            <a:spLocks noGrp="1"/>
          </p:cNvSpPr>
          <p:nvPr>
            <p:ph type="sldNum" sz="quarter" idx="5"/>
          </p:nvPr>
        </p:nvSpPr>
        <p:spPr/>
        <p:txBody>
          <a:bodyPr/>
          <a:lstStyle/>
          <a:p>
            <a:fld id="{76CC1B95-302D-4517-87F2-DCAA51D0B853}" type="slidenum">
              <a:rPr lang="en-GB" smtClean="0"/>
              <a:t>8</a:t>
            </a:fld>
            <a:endParaRPr lang="en-GB"/>
          </a:p>
        </p:txBody>
      </p:sp>
    </p:spTree>
    <p:extLst>
      <p:ext uri="{BB962C8B-B14F-4D97-AF65-F5344CB8AC3E}">
        <p14:creationId xmlns:p14="http://schemas.microsoft.com/office/powerpoint/2010/main" val="146650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dirty="0"/>
              <a:t>Since 2015, HCV-related mortality fell by 35% by 2020 </a:t>
            </a:r>
          </a:p>
          <a:p>
            <a:pPr>
              <a:lnSpc>
                <a:spcPct val="120000"/>
              </a:lnSpc>
            </a:pPr>
            <a:endParaRPr lang="en-GB" sz="100" dirty="0"/>
          </a:p>
          <a:p>
            <a:pPr>
              <a:lnSpc>
                <a:spcPct val="120000"/>
              </a:lnSpc>
            </a:pPr>
            <a:r>
              <a:rPr lang="en-GB" sz="1200" dirty="0"/>
              <a:t>This 35% fall has surpassed (more than 3-fold) the World Health Organization (WHO) 2020 elimination target of a 10% reduction by 2020 from the 2015 baseline</a:t>
            </a:r>
          </a:p>
          <a:p>
            <a:pPr>
              <a:lnSpc>
                <a:spcPct val="120000"/>
              </a:lnSpc>
            </a:pPr>
            <a:endParaRPr lang="en-GB" sz="100" dirty="0"/>
          </a:p>
          <a:p>
            <a:pPr>
              <a:lnSpc>
                <a:spcPct val="120000"/>
              </a:lnSpc>
            </a:pPr>
            <a:r>
              <a:rPr lang="en-GB" sz="1200" dirty="0"/>
              <a:t>The WHO interim target to reduce HCV-related mortality </a:t>
            </a:r>
            <a:r>
              <a:rPr lang="en-GB" sz="1200"/>
              <a:t>to ≤2/100,000 </a:t>
            </a:r>
            <a:r>
              <a:rPr lang="en-GB" sz="1200" dirty="0"/>
              <a:t>persons has already been hit in England (0.56 per 100,000 population in 2020). </a:t>
            </a:r>
          </a:p>
          <a:p>
            <a:pPr>
              <a:lnSpc>
                <a:spcPct val="120000"/>
              </a:lnSpc>
            </a:pPr>
            <a:endParaRPr lang="en-GB" sz="100" dirty="0"/>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10</a:t>
            </a:fld>
            <a:endParaRPr lang="en-GB"/>
          </a:p>
        </p:txBody>
      </p:sp>
    </p:spTree>
    <p:extLst>
      <p:ext uri="{BB962C8B-B14F-4D97-AF65-F5344CB8AC3E}">
        <p14:creationId xmlns:p14="http://schemas.microsoft.com/office/powerpoint/2010/main" val="174320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 Defined by codes or text entries for ascites, bleeding oesophageal varices, hepato-renal syndrome, hepatic encephalopathy or hepatic failure </a:t>
            </a:r>
          </a:p>
          <a:p>
            <a:r>
              <a:rPr lang="en-GB" sz="1200" b="1" baseline="300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Excluding deaths registered in England when the deceased’s usual residence is outside England.</a:t>
            </a:r>
          </a:p>
          <a:p>
            <a:r>
              <a:rPr lang="en-GB" sz="1200" dirty="0">
                <a:latin typeface="Arial" panose="020B0604020202020204" pitchFamily="34" charset="0"/>
                <a:cs typeface="Arial" panose="020B0604020202020204" pitchFamily="34" charset="0"/>
              </a:rPr>
              <a:t>*10% reduction on 2015 level; **65% reduction on 2015 level; ***≤ 2/100,000 persons</a:t>
            </a:r>
          </a:p>
          <a:p>
            <a:endParaRPr lang="en-GB" sz="1200" kern="1200" dirty="0">
              <a:solidFill>
                <a:schemeClr val="tx1"/>
              </a:solidFill>
              <a:effectLst/>
              <a:latin typeface="+mn-lt"/>
              <a:ea typeface="+mn-ea"/>
              <a:cs typeface="+mn-cs"/>
            </a:endParaRPr>
          </a:p>
          <a:p>
            <a:pPr>
              <a:lnSpc>
                <a:spcPct val="120000"/>
              </a:lnSpc>
            </a:pPr>
            <a:r>
              <a:rPr lang="en-GB" sz="1200" dirty="0"/>
              <a:t>Since 2015, HCV-related mortality fell by 35% by 2020 </a:t>
            </a:r>
          </a:p>
          <a:p>
            <a:pPr>
              <a:lnSpc>
                <a:spcPct val="120000"/>
              </a:lnSpc>
            </a:pPr>
            <a:endParaRPr lang="en-GB" sz="100" dirty="0"/>
          </a:p>
          <a:p>
            <a:pPr>
              <a:lnSpc>
                <a:spcPct val="120000"/>
              </a:lnSpc>
            </a:pPr>
            <a:r>
              <a:rPr lang="en-GB" sz="1200" dirty="0"/>
              <a:t>This 35% fall has surpassed (more than 3-fold) the World Health Organization (WHO) 2020 elimination target of a 10% reduction by 2020 from the 2015 baseline</a:t>
            </a:r>
          </a:p>
          <a:p>
            <a:pPr>
              <a:lnSpc>
                <a:spcPct val="120000"/>
              </a:lnSpc>
            </a:pPr>
            <a:endParaRPr lang="en-GB" sz="100" dirty="0"/>
          </a:p>
          <a:p>
            <a:pPr>
              <a:lnSpc>
                <a:spcPct val="120000"/>
              </a:lnSpc>
            </a:pPr>
            <a:r>
              <a:rPr lang="en-GB" sz="1200" dirty="0"/>
              <a:t>The WHO interim target to reduce HCV-related mortality to ≤2/100,000 persons has already been hit in England (0.56 per 100,000 population in 2020).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6CC1B95-302D-4517-87F2-DCAA51D0B853}" type="slidenum">
              <a:rPr lang="en-GB" smtClean="0"/>
              <a:t>12</a:t>
            </a:fld>
            <a:endParaRPr lang="en-GB"/>
          </a:p>
        </p:txBody>
      </p:sp>
    </p:spTree>
    <p:extLst>
      <p:ext uri="{BB962C8B-B14F-4D97-AF65-F5344CB8AC3E}">
        <p14:creationId xmlns:p14="http://schemas.microsoft.com/office/powerpoint/2010/main" val="1543991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15339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0A5E158B-399D-4FAC-8772-25B20C75E214}" type="slidenum">
              <a:rPr lang="en-GB" smtClean="0"/>
              <a:t>‹#›</a:t>
            </a:fld>
            <a:endParaRPr lang="en-GB"/>
          </a:p>
        </p:txBody>
      </p:sp>
    </p:spTree>
    <p:extLst>
      <p:ext uri="{BB962C8B-B14F-4D97-AF65-F5344CB8AC3E}">
        <p14:creationId xmlns:p14="http://schemas.microsoft.com/office/powerpoint/2010/main" val="38048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endParaRPr lang="en-GB"/>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0A5E158B-399D-4FAC-8772-25B20C75E214}" type="slidenum">
              <a:rPr lang="en-GB" smtClean="0"/>
              <a:t>‹#›</a:t>
            </a:fld>
            <a:endParaRPr lang="en-GB"/>
          </a:p>
        </p:txBody>
      </p:sp>
    </p:spTree>
    <p:extLst>
      <p:ext uri="{BB962C8B-B14F-4D97-AF65-F5344CB8AC3E}">
        <p14:creationId xmlns:p14="http://schemas.microsoft.com/office/powerpoint/2010/main" val="337527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endParaRPr lang="en-GB"/>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0A5E158B-399D-4FAC-8772-25B20C75E214}" type="slidenum">
              <a:rPr lang="en-GB" smtClean="0"/>
              <a:t>‹#›</a:t>
            </a:fld>
            <a:endParaRPr lang="en-GB"/>
          </a:p>
        </p:txBody>
      </p:sp>
    </p:spTree>
    <p:extLst>
      <p:ext uri="{BB962C8B-B14F-4D97-AF65-F5344CB8AC3E}">
        <p14:creationId xmlns:p14="http://schemas.microsoft.com/office/powerpoint/2010/main" val="33793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0A5E158B-399D-4FAC-8772-25B20C75E214}" type="slidenum">
              <a:rPr lang="en-GB" smtClean="0"/>
              <a:t>‹#›</a:t>
            </a:fld>
            <a:endParaRPr lang="en-GB"/>
          </a:p>
        </p:txBody>
      </p:sp>
    </p:spTree>
    <p:extLst>
      <p:ext uri="{BB962C8B-B14F-4D97-AF65-F5344CB8AC3E}">
        <p14:creationId xmlns:p14="http://schemas.microsoft.com/office/powerpoint/2010/main" val="1701098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0A5E158B-399D-4FAC-8772-25B20C75E214}" type="slidenum">
              <a:rPr lang="en-GB" smtClean="0"/>
              <a:t>‹#›</a:t>
            </a:fld>
            <a:endParaRPr lang="en-GB"/>
          </a:p>
        </p:txBody>
      </p:sp>
    </p:spTree>
    <p:extLst>
      <p:ext uri="{BB962C8B-B14F-4D97-AF65-F5344CB8AC3E}">
        <p14:creationId xmlns:p14="http://schemas.microsoft.com/office/powerpoint/2010/main" val="12512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patitis-c-in-the-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ref3"/><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ref6"/><Relationship Id="rId4" Type="http://schemas.openxmlformats.org/officeDocument/2006/relationships/hyperlink" Target="#ref2"/></Relationships>
</file>

<file path=ppt/slides/_rels/slide39.xml.rels><?xml version="1.0" encoding="UTF-8" standalone="yes"?>
<Relationships xmlns="http://schemas.openxmlformats.org/package/2006/relationships"><Relationship Id="rId3" Type="http://schemas.openxmlformats.org/officeDocument/2006/relationships/hyperlink" Target="#ref6"/><Relationship Id="rId2" Type="http://schemas.openxmlformats.org/officeDocument/2006/relationships/hyperlink" Target="#ref72"/><Relationship Id="rId1" Type="http://schemas.openxmlformats.org/officeDocument/2006/relationships/slideLayout" Target="../slideLayouts/slideLayout2.xml"/><Relationship Id="rId5" Type="http://schemas.openxmlformats.org/officeDocument/2006/relationships/hyperlink" Target="#ref2"/><Relationship Id="rId4" Type="http://schemas.openxmlformats.org/officeDocument/2006/relationships/hyperlink" Target="#ref3"/></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drugsandalcohol.ie/21931/1/estimates-of-the-prevalence-of-opiate-use-and-or-crack-cocaine-use-2011-12.pdf" TargetMode="External"/><Relationship Id="rId13" Type="http://schemas.openxmlformats.org/officeDocument/2006/relationships/hyperlink" Target="https://www.nice.org.uk/guidance/ta364'" TargetMode="External"/><Relationship Id="rId3" Type="http://schemas.openxmlformats.org/officeDocument/2006/relationships/hyperlink" Target="https://www.who.int/publications/i/item/9789240028395" TargetMode="External"/><Relationship Id="rId7" Type="http://schemas.openxmlformats.org/officeDocument/2006/relationships/hyperlink" Target="https://www.gov.uk/government/publications/covid-19-impact-on-stis-hiv-and-viral-hepatitis" TargetMode="External"/><Relationship Id="rId12" Type="http://schemas.openxmlformats.org/officeDocument/2006/relationships/hyperlink" Target="https://www.nice.org.uk/guidance/ta365" TargetMode="External"/><Relationship Id="rId2" Type="http://schemas.openxmlformats.org/officeDocument/2006/relationships/hyperlink" Target="https://www.gov.uk/government/publications/hepatitis-c-in-the-uk" TargetMode="External"/><Relationship Id="rId1" Type="http://schemas.openxmlformats.org/officeDocument/2006/relationships/slideLayout" Target="../slideLayouts/slideLayout2.xml"/><Relationship Id="rId6" Type="http://schemas.openxmlformats.org/officeDocument/2006/relationships/hyperlink" Target="https://www.euro.who.int/en/health-topics/communicable-diseases/hepatitis/publications/2017/action-plan-for-the-health-sector-response-to-viral-hepatitis-in-the-who-european-region-2017" TargetMode="External"/><Relationship Id="rId11" Type="http://schemas.openxmlformats.org/officeDocument/2006/relationships/hyperlink" Target="https://www.gov.uk/government/publications/hepatitis-c-england-and-wales-2020" TargetMode="External"/><Relationship Id="rId5" Type="http://schemas.openxmlformats.org/officeDocument/2006/relationships/hyperlink" Target="https://www.gov.uk/government/publications/people-who-inject-drugs-hiv-and-viral-hepatitis-monitoring" TargetMode="External"/><Relationship Id="rId15" Type="http://schemas.openxmlformats.org/officeDocument/2006/relationships/hyperlink" Target="https://www.nice.org.uk/guidance/ta430" TargetMode="External"/><Relationship Id="rId10" Type="http://schemas.openxmlformats.org/officeDocument/2006/relationships/hyperlink" Target="http://webarchive.nationalarchives.gov.uk/20110218135832/rds.homeoffice.gov.uk/rds/pdfs07/rdsolr2107.pdf" TargetMode="External"/><Relationship Id="rId4" Type="http://schemas.openxmlformats.org/officeDocument/2006/relationships/hyperlink" Target="http://apps.who.int/iris/bitstream/10665/246177/1/WHO-HIV-2016.06-eng.pdf?ua=1" TargetMode="External"/><Relationship Id="rId9" Type="http://schemas.openxmlformats.org/officeDocument/2006/relationships/hyperlink" Target="https://www.gov.uk/government/publications/sentinel-surveillance-of-blood-borne-virus-testing-in-england-2020" TargetMode="External"/><Relationship Id="rId14" Type="http://schemas.openxmlformats.org/officeDocument/2006/relationships/hyperlink" Target="https://www.nice.org.uk/guidance/ta363"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who.int/publications/i/item/978924150437" TargetMode="External"/><Relationship Id="rId13" Type="http://schemas.openxmlformats.org/officeDocument/2006/relationships/hyperlink" Target="http://www.transfusionguidelines.org/" TargetMode="External"/><Relationship Id="rId3" Type="http://schemas.openxmlformats.org/officeDocument/2006/relationships/hyperlink" Target="https://www.nice.org.uk/guidance/ta499" TargetMode="External"/><Relationship Id="rId7" Type="http://schemas.openxmlformats.org/officeDocument/2006/relationships/hyperlink" Target="https://assets.publishing.service.gov.uk/government/uploads/system/uploads/attachment_data/file/951416/Evaluation_of_initiatives_to_test_and_treat_the_housed_homeless_2020_report.pdf" TargetMode="External"/><Relationship Id="rId12" Type="http://schemas.openxmlformats.org/officeDocument/2006/relationships/hyperlink" Target="https://www.gov.uk/government/publications/hepatitis-c-treatment-monitoring-in-england" TargetMode="External"/><Relationship Id="rId2" Type="http://schemas.openxmlformats.org/officeDocument/2006/relationships/hyperlink" Target="https://www.nice.org.uk/guidance/TA413/chapter/2-The-technology" TargetMode="External"/><Relationship Id="rId1" Type="http://schemas.openxmlformats.org/officeDocument/2006/relationships/slideLayout" Target="../slideLayouts/slideLayout2.xml"/><Relationship Id="rId6" Type="http://schemas.openxmlformats.org/officeDocument/2006/relationships/hyperlink" Target="https://www.ons.gov.uk/peoplepopulationandcommunity/birthsdeathsandmarriages/deaths" TargetMode="External"/><Relationship Id="rId11" Type="http://schemas.openxmlformats.org/officeDocument/2006/relationships/hyperlink" Target="https://www.gov.uk/guidance/hiv-surveillance-systems#the-hiv-and-aids-reporting-system-hars" TargetMode="External"/><Relationship Id="rId5" Type="http://schemas.openxmlformats.org/officeDocument/2006/relationships/hyperlink" Target="https://webarchive.nationalarchives.gov.uk/20190219232455/https:/www.gov.uk/government/publications/hepatitis-c-in-the-uk" TargetMode="External"/><Relationship Id="rId10" Type="http://schemas.openxmlformats.org/officeDocument/2006/relationships/hyperlink" Target="https://www.onomap.org/" TargetMode="External"/><Relationship Id="rId4" Type="http://schemas.openxmlformats.org/officeDocument/2006/relationships/hyperlink" Target="https://www.nice.org.uk/guidance/ta507" TargetMode="External"/><Relationship Id="rId9" Type="http://schemas.openxmlformats.org/officeDocument/2006/relationships/hyperlink" Target="https://www.gov.uk/government/uploads/system/uploads/attachment_data/file/460445/national_partnership_agreement_commissioning-delivery-healthcare-prisons_2015.pdf" TargetMode="External"/><Relationship Id="rId14" Type="http://schemas.openxmlformats.org/officeDocument/2006/relationships/hyperlink" Target="https://osha.europa.eu/en/legislation/directives/council-directive-2010-32-eu-prevention-from-sharp-injuries-in-the-hospital-and-healthcare-secto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6715EC-2FBF-4DC2-AF57-B20701CF42E9}"/>
              </a:ext>
            </a:extLst>
          </p:cNvPr>
          <p:cNvSpPr>
            <a:spLocks noGrp="1"/>
          </p:cNvSpPr>
          <p:nvPr>
            <p:ph type="ctrTitle"/>
          </p:nvPr>
        </p:nvSpPr>
        <p:spPr>
          <a:xfrm>
            <a:off x="512955" y="2444434"/>
            <a:ext cx="11362213" cy="2387600"/>
          </a:xfrm>
        </p:spPr>
        <p:txBody>
          <a:bodyPr>
            <a:normAutofit fontScale="90000"/>
          </a:bodyPr>
          <a:lstStyle/>
          <a:p>
            <a:r>
              <a:rPr lang="en-US" sz="4400" dirty="0"/>
              <a:t>Hepatitis C in England 2022 report</a:t>
            </a:r>
            <a:br>
              <a:rPr lang="en-GB" dirty="0"/>
            </a:br>
            <a:br>
              <a:rPr lang="en-GB" dirty="0"/>
            </a:br>
            <a:r>
              <a:rPr lang="en-GB" sz="3100" dirty="0"/>
              <a:t>Working to eliminate hepatitis C as a public health problem  </a:t>
            </a:r>
            <a:br>
              <a:rPr lang="en-GB" sz="3100" dirty="0"/>
            </a:br>
            <a:br>
              <a:rPr lang="en-GB" sz="3100" dirty="0"/>
            </a:br>
            <a:r>
              <a:rPr lang="en-GB" sz="3100" dirty="0"/>
              <a:t>Data to end of December 2020</a:t>
            </a:r>
            <a:br>
              <a:rPr lang="en-GB" sz="3100" dirty="0"/>
            </a:br>
            <a:br>
              <a:rPr lang="en-GB" sz="3100" dirty="0"/>
            </a:br>
            <a:br>
              <a:rPr lang="en-GB" sz="2000" dirty="0">
                <a:solidFill>
                  <a:srgbClr val="FF0000"/>
                </a:solidFill>
              </a:rPr>
            </a:br>
            <a:br>
              <a:rPr lang="en-GB" sz="2000" dirty="0">
                <a:solidFill>
                  <a:srgbClr val="FF0000"/>
                </a:solidFill>
              </a:rPr>
            </a:br>
            <a:br>
              <a:rPr lang="en-US" dirty="0"/>
            </a:br>
            <a:endParaRPr lang="en-US" dirty="0"/>
          </a:p>
        </p:txBody>
      </p:sp>
    </p:spTree>
    <p:extLst>
      <p:ext uri="{BB962C8B-B14F-4D97-AF65-F5344CB8AC3E}">
        <p14:creationId xmlns:p14="http://schemas.microsoft.com/office/powerpoint/2010/main" val="42075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2584-5F96-425B-B300-E4C2A05E9A25}"/>
              </a:ext>
            </a:extLst>
          </p:cNvPr>
          <p:cNvSpPr>
            <a:spLocks noGrp="1"/>
          </p:cNvSpPr>
          <p:nvPr>
            <p:ph type="title"/>
          </p:nvPr>
        </p:nvSpPr>
        <p:spPr/>
        <p:txBody>
          <a:bodyPr>
            <a:normAutofit fontScale="90000"/>
          </a:bodyPr>
          <a:lstStyle/>
          <a:p>
            <a:r>
              <a:rPr lang="en-GB" sz="3100" dirty="0"/>
              <a:t>Reducing</a:t>
            </a:r>
            <a:r>
              <a:rPr lang="en-GB" dirty="0"/>
              <a:t> HCV-related mortality (WHO impact target)</a:t>
            </a:r>
            <a:br>
              <a:rPr lang="en-GB" dirty="0"/>
            </a:br>
            <a:endParaRPr lang="en-GB" dirty="0"/>
          </a:p>
        </p:txBody>
      </p:sp>
      <p:graphicFrame>
        <p:nvGraphicFramePr>
          <p:cNvPr id="4" name="Content Placeholder 3">
            <a:extLst>
              <a:ext uri="{FF2B5EF4-FFF2-40B4-BE49-F238E27FC236}">
                <a16:creationId xmlns:a16="http://schemas.microsoft.com/office/drawing/2014/main" id="{FFC07F13-C584-4D24-8569-01A2286C1B7D}"/>
              </a:ext>
            </a:extLst>
          </p:cNvPr>
          <p:cNvGraphicFramePr>
            <a:graphicFrameLocks noGrp="1"/>
          </p:cNvGraphicFramePr>
          <p:nvPr>
            <p:ph idx="1"/>
            <p:extLst>
              <p:ext uri="{D42A27DB-BD31-4B8C-83A1-F6EECF244321}">
                <p14:modId xmlns:p14="http://schemas.microsoft.com/office/powerpoint/2010/main" val="1385087515"/>
              </p:ext>
            </p:extLst>
          </p:nvPr>
        </p:nvGraphicFramePr>
        <p:xfrm>
          <a:off x="724240" y="1152023"/>
          <a:ext cx="10537318" cy="4374620"/>
        </p:xfrm>
        <a:graphic>
          <a:graphicData uri="http://schemas.openxmlformats.org/drawingml/2006/table">
            <a:tbl>
              <a:tblPr firstRow="1" firstCol="1" bandRow="1"/>
              <a:tblGrid>
                <a:gridCol w="2586844">
                  <a:extLst>
                    <a:ext uri="{9D8B030D-6E8A-4147-A177-3AD203B41FA5}">
                      <a16:colId xmlns:a16="http://schemas.microsoft.com/office/drawing/2014/main" val="2775359226"/>
                    </a:ext>
                  </a:extLst>
                </a:gridCol>
                <a:gridCol w="2536594">
                  <a:extLst>
                    <a:ext uri="{9D8B030D-6E8A-4147-A177-3AD203B41FA5}">
                      <a16:colId xmlns:a16="http://schemas.microsoft.com/office/drawing/2014/main" val="2535678035"/>
                    </a:ext>
                  </a:extLst>
                </a:gridCol>
                <a:gridCol w="2422025">
                  <a:extLst>
                    <a:ext uri="{9D8B030D-6E8A-4147-A177-3AD203B41FA5}">
                      <a16:colId xmlns:a16="http://schemas.microsoft.com/office/drawing/2014/main" val="2921121943"/>
                    </a:ext>
                  </a:extLst>
                </a:gridCol>
                <a:gridCol w="2991855">
                  <a:extLst>
                    <a:ext uri="{9D8B030D-6E8A-4147-A177-3AD203B41FA5}">
                      <a16:colId xmlns:a16="http://schemas.microsoft.com/office/drawing/2014/main" val="2597925150"/>
                    </a:ext>
                  </a:extLst>
                </a:gridCol>
              </a:tblGrid>
              <a:tr h="2048377">
                <a:tc>
                  <a:txBody>
                    <a:bodyPr/>
                    <a:lstStyle/>
                    <a:p>
                      <a:pPr marR="500380">
                        <a:lnSpc>
                          <a:spcPts val="1600"/>
                        </a:lnSpc>
                        <a:spcBef>
                          <a:spcPts val="600"/>
                        </a:spcBef>
                      </a:pPr>
                      <a:endPar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Impact target area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GHSS 2020 target relative to 2015 baseline(3)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GHSS 2030 targets relative to 2015 baseline(3)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interim guidance elimination validation target: annual absolute HCV-related mortality rate(2)</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extLst>
                  <a:ext uri="{0D108BD9-81ED-4DB2-BD59-A6C34878D82A}">
                    <a16:rowId xmlns:a16="http://schemas.microsoft.com/office/drawing/2014/main" val="4178831454"/>
                  </a:ext>
                </a:extLst>
              </a:tr>
              <a:tr h="727704">
                <a:tc>
                  <a:txBody>
                    <a:bodyPr/>
                    <a:lstStyle/>
                    <a:p>
                      <a:pPr marR="7620">
                        <a:lnSpc>
                          <a:spcPts val="1600"/>
                        </a:lnSpc>
                        <a:spcBef>
                          <a:spcPts val="600"/>
                        </a:spcBef>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R="7620">
                        <a:lnSpc>
                          <a:spcPts val="1600"/>
                        </a:lnSpc>
                        <a:spcBef>
                          <a:spcPts val="600"/>
                        </a:spcBef>
                      </a:pPr>
                      <a:r>
                        <a:rPr lang="en-GB" sz="1800">
                          <a:effectLst/>
                          <a:latin typeface="Arial" panose="020B0604020202020204" pitchFamily="34" charset="0"/>
                          <a:ea typeface="Times New Roman" panose="02020603050405020304" pitchFamily="18" charset="0"/>
                          <a:cs typeface="Times New Roman" panose="02020603050405020304" pitchFamily="18" charset="0"/>
                        </a:rPr>
                        <a:t>Mortality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Viral hepatitis C deaths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ts val="1600"/>
                        </a:lnSpc>
                        <a:spcBef>
                          <a:spcPts val="6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85090">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10% 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65% reduction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2/100,000 persons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063284"/>
                  </a:ext>
                </a:extLst>
              </a:tr>
              <a:tr h="870835">
                <a:tc gridSpan="4">
                  <a:txBody>
                    <a:bodyPr/>
                    <a:lstStyle/>
                    <a:p>
                      <a:pPr marR="500380">
                        <a:lnSpc>
                          <a:spcPts val="1600"/>
                        </a:lnSpc>
                        <a:spcBef>
                          <a:spcPts val="600"/>
                        </a:spcBef>
                      </a:pPr>
                      <a:endPar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Progress in England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spcAft>
                          <a:spcPts val="65"/>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B8E"/>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59979073"/>
                  </a:ext>
                </a:extLst>
              </a:tr>
              <a:tr h="727704">
                <a:tc>
                  <a:txBody>
                    <a:bodyPr/>
                    <a:lstStyle/>
                    <a:p>
                      <a:pPr marR="7620">
                        <a:lnSpc>
                          <a:spcPts val="1600"/>
                        </a:lnSpc>
                        <a:spcBef>
                          <a:spcPts val="6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7620">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Mortality: Viral hepatitis C deaths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ts val="1600"/>
                        </a:lnSpc>
                        <a:spcBef>
                          <a:spcPts val="6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85090">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34.9% reduction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0.56 per 100,000 population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064736"/>
                  </a:ext>
                </a:extLst>
              </a:tr>
            </a:tbl>
          </a:graphicData>
        </a:graphic>
      </p:graphicFrame>
      <p:sp>
        <p:nvSpPr>
          <p:cNvPr id="3" name="Rectangle 2">
            <a:extLst>
              <a:ext uri="{FF2B5EF4-FFF2-40B4-BE49-F238E27FC236}">
                <a16:creationId xmlns:a16="http://schemas.microsoft.com/office/drawing/2014/main" id="{954F5ACE-8BA9-4207-BB25-4942E5A28870}"/>
              </a:ext>
            </a:extLst>
          </p:cNvPr>
          <p:cNvSpPr/>
          <p:nvPr/>
        </p:nvSpPr>
        <p:spPr>
          <a:xfrm>
            <a:off x="636802" y="5705977"/>
            <a:ext cx="10752572" cy="461665"/>
          </a:xfrm>
          <a:prstGeom prst="rect">
            <a:avLst/>
          </a:prstGeom>
        </p:spPr>
        <p:txBody>
          <a:bodyPr wrap="square">
            <a:spAutoFit/>
          </a:bodyPr>
          <a:lstStyle/>
          <a:p>
            <a:pPr marL="171450" lvl="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Even if reporting of HCV on death certification has not improved beyond levels </a:t>
            </a:r>
            <a:r>
              <a:rPr lang="en-GB" sz="1200">
                <a:latin typeface="Arial" panose="020B0604020202020204" pitchFamily="34" charset="0"/>
                <a:cs typeface="Arial" panose="020B0604020202020204" pitchFamily="34" charset="0"/>
              </a:rPr>
              <a:t>historically reported (51, 52) these </a:t>
            </a:r>
            <a:r>
              <a:rPr lang="en-GB" sz="1200" dirty="0">
                <a:latin typeface="Arial" panose="020B0604020202020204" pitchFamily="34" charset="0"/>
                <a:cs typeface="Arial" panose="020B0604020202020204" pitchFamily="34" charset="0"/>
              </a:rPr>
              <a:t>preliminary figures suggest the 2030 WHO interim elimination metric has already been </a:t>
            </a:r>
            <a:r>
              <a:rPr lang="en-GB" sz="1200">
                <a:latin typeface="Arial" panose="020B0604020202020204" pitchFamily="34" charset="0"/>
                <a:cs typeface="Arial" panose="020B0604020202020204" pitchFamily="34" charset="0"/>
              </a:rPr>
              <a:t>met.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10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37900E8-64DB-4035-B8E4-B4D30886F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150" y="111982"/>
            <a:ext cx="9584692" cy="6383146"/>
          </a:xfrm>
        </p:spPr>
      </p:pic>
    </p:spTree>
    <p:extLst>
      <p:ext uri="{BB962C8B-B14F-4D97-AF65-F5344CB8AC3E}">
        <p14:creationId xmlns:p14="http://schemas.microsoft.com/office/powerpoint/2010/main" val="59105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DAD6-683D-418B-8700-B602471D1DFE}"/>
              </a:ext>
            </a:extLst>
          </p:cNvPr>
          <p:cNvSpPr>
            <a:spLocks noGrp="1"/>
          </p:cNvSpPr>
          <p:nvPr>
            <p:ph type="title"/>
          </p:nvPr>
        </p:nvSpPr>
        <p:spPr/>
        <p:txBody>
          <a:bodyPr>
            <a:normAutofit fontScale="90000"/>
          </a:bodyPr>
          <a:lstStyle/>
          <a:p>
            <a:r>
              <a:rPr lang="en-GB" sz="3100" dirty="0"/>
              <a:t>Death registrations and annual HCV-related mortality rates in England,¶ 2005 to 2020</a:t>
            </a:r>
            <a:br>
              <a:rPr lang="en-GB" dirty="0"/>
            </a:br>
            <a:endParaRPr lang="en-GB" dirty="0"/>
          </a:p>
        </p:txBody>
      </p:sp>
      <p:sp>
        <p:nvSpPr>
          <p:cNvPr id="6" name="Rectangle 5">
            <a:extLst>
              <a:ext uri="{FF2B5EF4-FFF2-40B4-BE49-F238E27FC236}">
                <a16:creationId xmlns:a16="http://schemas.microsoft.com/office/drawing/2014/main" id="{230D76F6-774E-4D47-B23B-11C47A0F0E4C}"/>
              </a:ext>
            </a:extLst>
          </p:cNvPr>
          <p:cNvSpPr/>
          <p:nvPr/>
        </p:nvSpPr>
        <p:spPr>
          <a:xfrm>
            <a:off x="788118" y="6185487"/>
            <a:ext cx="3116559"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rPr>
              <a:t>Data source: Office for National Statistics (53)</a:t>
            </a:r>
          </a:p>
        </p:txBody>
      </p:sp>
      <p:pic>
        <p:nvPicPr>
          <p:cNvPr id="3" name="Picture 2">
            <a:extLst>
              <a:ext uri="{FF2B5EF4-FFF2-40B4-BE49-F238E27FC236}">
                <a16:creationId xmlns:a16="http://schemas.microsoft.com/office/drawing/2014/main" id="{B755C983-9F18-419B-99AC-7681515666AA}"/>
              </a:ext>
            </a:extLst>
          </p:cNvPr>
          <p:cNvPicPr>
            <a:picLocks noChangeAspect="1"/>
          </p:cNvPicPr>
          <p:nvPr/>
        </p:nvPicPr>
        <p:blipFill>
          <a:blip r:embed="rId3"/>
          <a:stretch>
            <a:fillRect/>
          </a:stretch>
        </p:blipFill>
        <p:spPr>
          <a:xfrm>
            <a:off x="615956" y="1008232"/>
            <a:ext cx="8945124" cy="5200936"/>
          </a:xfrm>
          <a:prstGeom prst="rect">
            <a:avLst/>
          </a:prstGeom>
        </p:spPr>
      </p:pic>
    </p:spTree>
    <p:extLst>
      <p:ext uri="{BB962C8B-B14F-4D97-AF65-F5344CB8AC3E}">
        <p14:creationId xmlns:p14="http://schemas.microsoft.com/office/powerpoint/2010/main" val="377952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7F63-98C0-4293-BC25-4D47DB50DC3C}"/>
              </a:ext>
            </a:extLst>
          </p:cNvPr>
          <p:cNvSpPr>
            <a:spLocks noGrp="1"/>
          </p:cNvSpPr>
          <p:nvPr>
            <p:ph type="title"/>
          </p:nvPr>
        </p:nvSpPr>
        <p:spPr>
          <a:xfrm>
            <a:off x="748303" y="335826"/>
            <a:ext cx="11123856" cy="972607"/>
          </a:xfrm>
        </p:spPr>
        <p:txBody>
          <a:bodyPr>
            <a:normAutofit fontScale="90000"/>
          </a:bodyPr>
          <a:lstStyle/>
          <a:p>
            <a:r>
              <a:rPr lang="en-GB" dirty="0"/>
              <a:t>Proportion of people with chronic HCV diagnosed (WHO programme target) and aware of their infection </a:t>
            </a:r>
            <a:br>
              <a:rPr lang="en-GB" dirty="0"/>
            </a:br>
            <a:endParaRPr lang="en-GB" dirty="0"/>
          </a:p>
        </p:txBody>
      </p:sp>
      <p:sp>
        <p:nvSpPr>
          <p:cNvPr id="3" name="Content Placeholder 2">
            <a:extLst>
              <a:ext uri="{FF2B5EF4-FFF2-40B4-BE49-F238E27FC236}">
                <a16:creationId xmlns:a16="http://schemas.microsoft.com/office/drawing/2014/main" id="{465FB3D6-4C2B-4710-BF60-D20E1E9A0151}"/>
              </a:ext>
            </a:extLst>
          </p:cNvPr>
          <p:cNvSpPr>
            <a:spLocks noGrp="1"/>
          </p:cNvSpPr>
          <p:nvPr>
            <p:ph idx="1"/>
          </p:nvPr>
        </p:nvSpPr>
        <p:spPr>
          <a:xfrm>
            <a:off x="748302" y="1614219"/>
            <a:ext cx="10849649" cy="4351338"/>
          </a:xfrm>
        </p:spPr>
        <p:txBody>
          <a:bodyPr>
            <a:normAutofit/>
          </a:bodyPr>
          <a:lstStyle/>
          <a:p>
            <a:r>
              <a:rPr lang="en-GB" dirty="0">
                <a:latin typeface="+mn-lt"/>
              </a:rPr>
              <a:t>National data and surveys suggest that more than half of people who inject drugs may be unaware of their chronic HCV infection </a:t>
            </a:r>
          </a:p>
          <a:p>
            <a:pPr marL="0" indent="0">
              <a:buNone/>
            </a:pPr>
            <a:endParaRPr lang="en-GB" sz="1200" dirty="0">
              <a:latin typeface="+mn-lt"/>
            </a:endParaRPr>
          </a:p>
          <a:p>
            <a:r>
              <a:rPr lang="en-GB" dirty="0">
                <a:latin typeface="+mn-lt"/>
              </a:rPr>
              <a:t>More needs to be done to improve diagnosis overall, including among people with past risk factors for infection. </a:t>
            </a:r>
          </a:p>
          <a:p>
            <a:endParaRPr lang="en-GB" sz="1200" dirty="0">
              <a:latin typeface="+mn-lt"/>
            </a:endParaRPr>
          </a:p>
          <a:p>
            <a:r>
              <a:rPr lang="en-GB" dirty="0">
                <a:latin typeface="+mn-lt"/>
              </a:rPr>
              <a:t>In partnership with stakeholders, a variety of initiatives and resources have, or are being developed to help raise awareness of HCV and increase the numbers diagnosed, including through improved case finding and testing in both the general population and among risk groups. These are summarised, with live links, in the HCV in England 2022 report.</a:t>
            </a:r>
          </a:p>
          <a:p>
            <a:endParaRPr lang="en-GB" dirty="0"/>
          </a:p>
        </p:txBody>
      </p:sp>
    </p:spTree>
    <p:extLst>
      <p:ext uri="{BB962C8B-B14F-4D97-AF65-F5344CB8AC3E}">
        <p14:creationId xmlns:p14="http://schemas.microsoft.com/office/powerpoint/2010/main" val="282220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875A-B999-443F-B858-DF65A146DE9B}"/>
              </a:ext>
            </a:extLst>
          </p:cNvPr>
          <p:cNvSpPr>
            <a:spLocks noGrp="1"/>
          </p:cNvSpPr>
          <p:nvPr>
            <p:ph type="title"/>
          </p:nvPr>
        </p:nvSpPr>
        <p:spPr/>
        <p:txBody>
          <a:bodyPr>
            <a:normAutofit fontScale="90000"/>
          </a:bodyPr>
          <a:lstStyle/>
          <a:p>
            <a:r>
              <a:rPr lang="en-GB" dirty="0"/>
              <a:t>Proportion of people with chronic HCV diagnosed (WHO programme target) and aware of their infection </a:t>
            </a:r>
          </a:p>
        </p:txBody>
      </p:sp>
      <p:graphicFrame>
        <p:nvGraphicFramePr>
          <p:cNvPr id="4" name="Content Placeholder 3">
            <a:extLst>
              <a:ext uri="{FF2B5EF4-FFF2-40B4-BE49-F238E27FC236}">
                <a16:creationId xmlns:a16="http://schemas.microsoft.com/office/drawing/2014/main" id="{D367014F-E1EC-4891-878C-EE1C0F2C84C8}"/>
              </a:ext>
            </a:extLst>
          </p:cNvPr>
          <p:cNvGraphicFramePr>
            <a:graphicFrameLocks noGrp="1"/>
          </p:cNvGraphicFramePr>
          <p:nvPr>
            <p:ph idx="1"/>
            <p:extLst>
              <p:ext uri="{D42A27DB-BD31-4B8C-83A1-F6EECF244321}">
                <p14:modId xmlns:p14="http://schemas.microsoft.com/office/powerpoint/2010/main" val="1907987074"/>
              </p:ext>
            </p:extLst>
          </p:nvPr>
        </p:nvGraphicFramePr>
        <p:xfrm>
          <a:off x="749642" y="1238865"/>
          <a:ext cx="10499885" cy="5264025"/>
        </p:xfrm>
        <a:graphic>
          <a:graphicData uri="http://schemas.openxmlformats.org/drawingml/2006/table">
            <a:tbl>
              <a:tblPr firstRow="1" firstCol="1" bandRow="1"/>
              <a:tblGrid>
                <a:gridCol w="2754659">
                  <a:extLst>
                    <a:ext uri="{9D8B030D-6E8A-4147-A177-3AD203B41FA5}">
                      <a16:colId xmlns:a16="http://schemas.microsoft.com/office/drawing/2014/main" val="301291382"/>
                    </a:ext>
                  </a:extLst>
                </a:gridCol>
                <a:gridCol w="3186630">
                  <a:extLst>
                    <a:ext uri="{9D8B030D-6E8A-4147-A177-3AD203B41FA5}">
                      <a16:colId xmlns:a16="http://schemas.microsoft.com/office/drawing/2014/main" val="285296157"/>
                    </a:ext>
                  </a:extLst>
                </a:gridCol>
                <a:gridCol w="2181300">
                  <a:extLst>
                    <a:ext uri="{9D8B030D-6E8A-4147-A177-3AD203B41FA5}">
                      <a16:colId xmlns:a16="http://schemas.microsoft.com/office/drawing/2014/main" val="3765500903"/>
                    </a:ext>
                  </a:extLst>
                </a:gridCol>
                <a:gridCol w="2377296">
                  <a:extLst>
                    <a:ext uri="{9D8B030D-6E8A-4147-A177-3AD203B41FA5}">
                      <a16:colId xmlns:a16="http://schemas.microsoft.com/office/drawing/2014/main" val="1236944658"/>
                    </a:ext>
                  </a:extLst>
                </a:gridCol>
              </a:tblGrid>
              <a:tr h="1403785">
                <a:tc>
                  <a:txBody>
                    <a:bodyPr/>
                    <a:lstStyle/>
                    <a:p>
                      <a:pPr marR="500380">
                        <a:lnSpc>
                          <a:spcPts val="1600"/>
                        </a:lnSpc>
                        <a:spcBef>
                          <a:spcPts val="600"/>
                        </a:spcBef>
                      </a:pPr>
                      <a:endPar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Service coverage/programme target area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EURO 2020 target(6)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GHSS 2030 target (3)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interim guidance elimination validation target (2)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extLst>
                  <a:ext uri="{0D108BD9-81ED-4DB2-BD59-A6C34878D82A}">
                    <a16:rowId xmlns:a16="http://schemas.microsoft.com/office/drawing/2014/main" val="88245250"/>
                  </a:ext>
                </a:extLst>
              </a:tr>
              <a:tr h="1818843">
                <a:tc>
                  <a:txBody>
                    <a:bodyPr/>
                    <a:lstStyle/>
                    <a:p>
                      <a:pPr marR="7620">
                        <a:lnSpc>
                          <a:spcPts val="1600"/>
                        </a:lnSpc>
                        <a:spcBef>
                          <a:spcPts val="6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7620">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Proportion of people with chronic HCV diagnosed </a:t>
                      </a:r>
                    </a:p>
                    <a:p>
                      <a:pPr marR="72390">
                        <a:lnSpc>
                          <a:spcPts val="16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ts val="1600"/>
                        </a:lnSpc>
                        <a:spcBef>
                          <a:spcPts val="6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85090">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50%</a:t>
                      </a:r>
                    </a:p>
                    <a:p>
                      <a:pPr marR="85090">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[75% of estimated number of patients at late stage of viral hepatitis-related liver disease (cirrhosis or HCC) diagnosed]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≥90%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≥90%</a:t>
                      </a: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7620">
                        <a:lnSpc>
                          <a:spcPts val="1600"/>
                        </a:lnSpc>
                        <a:spcBef>
                          <a:spcPts val="600"/>
                        </a:spcBef>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78854"/>
                  </a:ext>
                </a:extLst>
              </a:tr>
              <a:tr h="507752">
                <a:tc gridSpan="4">
                  <a:txBody>
                    <a:bodyPr/>
                    <a:lstStyle/>
                    <a:p>
                      <a:pPr marR="500380">
                        <a:lnSpc>
                          <a:spcPts val="1600"/>
                        </a:lnSpc>
                        <a:spcBef>
                          <a:spcPts val="600"/>
                        </a:spcBef>
                        <a:spcAft>
                          <a:spcPts val="65"/>
                        </a:spcAft>
                      </a:pPr>
                      <a:endPar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spcAft>
                          <a:spcPts val="65"/>
                        </a:spcAft>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Progress in England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B8E"/>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73819313"/>
                  </a:ext>
                </a:extLst>
              </a:tr>
              <a:tr h="1533645">
                <a:tc>
                  <a:txBody>
                    <a:bodyPr/>
                    <a:lstStyle/>
                    <a:p>
                      <a:pPr marR="7620">
                        <a:lnSpc>
                          <a:spcPts val="1600"/>
                        </a:lnSpc>
                        <a:spcBef>
                          <a:spcPts val="6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7620">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Proxy measure: Proportion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of PWID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testing positive for HCV RNA in the UAM Survey who are aware of their chronic HCV infection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800" i="1">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8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endParaRPr lang="en-GB" sz="1800" i="1"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40.4% in 2020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(33.9% in 2019)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397558"/>
                  </a:ext>
                </a:extLst>
              </a:tr>
            </a:tbl>
          </a:graphicData>
        </a:graphic>
      </p:graphicFrame>
    </p:spTree>
    <p:extLst>
      <p:ext uri="{BB962C8B-B14F-4D97-AF65-F5344CB8AC3E}">
        <p14:creationId xmlns:p14="http://schemas.microsoft.com/office/powerpoint/2010/main" val="399259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A6F1EDA-0756-45AE-B8A0-D500ACCA9C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705" y="86369"/>
            <a:ext cx="9512671" cy="6345081"/>
          </a:xfrm>
        </p:spPr>
      </p:pic>
    </p:spTree>
    <p:extLst>
      <p:ext uri="{BB962C8B-B14F-4D97-AF65-F5344CB8AC3E}">
        <p14:creationId xmlns:p14="http://schemas.microsoft.com/office/powerpoint/2010/main" val="396441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9DD6-AF11-4A81-9B61-4B4E00910C66}"/>
              </a:ext>
            </a:extLst>
          </p:cNvPr>
          <p:cNvSpPr>
            <a:spLocks noGrp="1"/>
          </p:cNvSpPr>
          <p:nvPr>
            <p:ph type="title"/>
          </p:nvPr>
        </p:nvSpPr>
        <p:spPr/>
        <p:txBody>
          <a:bodyPr>
            <a:noAutofit/>
          </a:bodyPr>
          <a:lstStyle/>
          <a:p>
            <a:r>
              <a:rPr lang="en-GB" sz="2400" dirty="0"/>
              <a:t>Estimated proportion of people injecting psychoactive drugs testing positive for HCV who are aware of their infection, England, 2010 to 2020 (bars are 95% CI)</a:t>
            </a:r>
          </a:p>
        </p:txBody>
      </p:sp>
      <p:pic>
        <p:nvPicPr>
          <p:cNvPr id="3" name="Picture 2">
            <a:extLst>
              <a:ext uri="{FF2B5EF4-FFF2-40B4-BE49-F238E27FC236}">
                <a16:creationId xmlns:a16="http://schemas.microsoft.com/office/drawing/2014/main" id="{18EB6314-9248-4461-A721-2C4EE76F0CBE}"/>
              </a:ext>
            </a:extLst>
          </p:cNvPr>
          <p:cNvPicPr>
            <a:picLocks noChangeAspect="1"/>
          </p:cNvPicPr>
          <p:nvPr/>
        </p:nvPicPr>
        <p:blipFill>
          <a:blip r:embed="rId3"/>
          <a:stretch>
            <a:fillRect/>
          </a:stretch>
        </p:blipFill>
        <p:spPr>
          <a:xfrm>
            <a:off x="615955" y="906164"/>
            <a:ext cx="10259469" cy="5115945"/>
          </a:xfrm>
          <a:prstGeom prst="rect">
            <a:avLst/>
          </a:prstGeom>
        </p:spPr>
      </p:pic>
      <p:sp>
        <p:nvSpPr>
          <p:cNvPr id="8" name="Rectangle 7">
            <a:extLst>
              <a:ext uri="{FF2B5EF4-FFF2-40B4-BE49-F238E27FC236}">
                <a16:creationId xmlns:a16="http://schemas.microsoft.com/office/drawing/2014/main" id="{0535F578-CF06-4624-9BAE-9EEAAB1546CD}"/>
              </a:ext>
            </a:extLst>
          </p:cNvPr>
          <p:cNvSpPr/>
          <p:nvPr/>
        </p:nvSpPr>
        <p:spPr>
          <a:xfrm>
            <a:off x="712000" y="6022109"/>
            <a:ext cx="7706203"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 Unlinked Anonymous Monitoring Survey of people who inject drugs: people injecting </a:t>
            </a:r>
            <a:r>
              <a:rPr lang="en-GB" sz="1100">
                <a:latin typeface="Arial" panose="020B0604020202020204" pitchFamily="34" charset="0"/>
                <a:cs typeface="Arial" panose="020B0604020202020204" pitchFamily="34" charset="0"/>
              </a:rPr>
              <a:t>psychoactive drugs (4)</a:t>
            </a:r>
            <a:endParaRPr lang="en-GB"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0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6CF18-494C-4DEF-B38E-D26F0AC70DF9}"/>
              </a:ext>
            </a:extLst>
          </p:cNvPr>
          <p:cNvSpPr>
            <a:spLocks noGrp="1"/>
          </p:cNvSpPr>
          <p:nvPr>
            <p:ph type="title"/>
          </p:nvPr>
        </p:nvSpPr>
        <p:spPr>
          <a:xfrm>
            <a:off x="839239" y="438037"/>
            <a:ext cx="11123856" cy="972607"/>
          </a:xfrm>
        </p:spPr>
        <p:txBody>
          <a:bodyPr>
            <a:normAutofit fontScale="90000"/>
          </a:bodyPr>
          <a:lstStyle/>
          <a:p>
            <a:r>
              <a:rPr lang="en-GB" dirty="0"/>
              <a:t>Prevention of infection </a:t>
            </a:r>
            <a:br>
              <a:rPr lang="en-GB" dirty="0"/>
            </a:br>
            <a:endParaRPr lang="en-GB" dirty="0"/>
          </a:p>
        </p:txBody>
      </p:sp>
      <p:sp>
        <p:nvSpPr>
          <p:cNvPr id="3" name="Content Placeholder 2">
            <a:extLst>
              <a:ext uri="{FF2B5EF4-FFF2-40B4-BE49-F238E27FC236}">
                <a16:creationId xmlns:a16="http://schemas.microsoft.com/office/drawing/2014/main" id="{3AD7D7BC-2D36-4CB1-9354-7F9F05831348}"/>
              </a:ext>
            </a:extLst>
          </p:cNvPr>
          <p:cNvSpPr>
            <a:spLocks noGrp="1"/>
          </p:cNvSpPr>
          <p:nvPr>
            <p:ph idx="1"/>
          </p:nvPr>
        </p:nvSpPr>
        <p:spPr>
          <a:xfrm>
            <a:off x="839240" y="1410644"/>
            <a:ext cx="9620376" cy="2903954"/>
          </a:xfrm>
        </p:spPr>
        <p:txBody>
          <a:bodyPr>
            <a:normAutofit/>
          </a:bodyPr>
          <a:lstStyle/>
          <a:p>
            <a:r>
              <a:rPr lang="en-GB">
                <a:latin typeface="+mn-lt"/>
              </a:rPr>
              <a:t>Harm </a:t>
            </a:r>
            <a:r>
              <a:rPr lang="en-GB" dirty="0">
                <a:latin typeface="+mn-lt"/>
              </a:rPr>
              <a:t>reduction among people who inject drugs remains sub-optimal, with reductions in the prevalence of chronic HCV infection primarily the result of increased HCV treatment. </a:t>
            </a:r>
          </a:p>
          <a:p>
            <a:pPr marL="0" indent="0">
              <a:buNone/>
            </a:pPr>
            <a:endParaRPr lang="en-GB" sz="1050" dirty="0">
              <a:latin typeface="+mn-lt"/>
            </a:endParaRPr>
          </a:p>
          <a:p>
            <a:r>
              <a:rPr lang="en-GB" dirty="0">
                <a:latin typeface="+mn-lt"/>
              </a:rPr>
              <a:t>Harm reduction among people who inject drugs needs to be scaled up to prevent both primary infection and reinfection following HCV treatment if elimination is to be achieved and </a:t>
            </a:r>
            <a:r>
              <a:rPr lang="en-GB">
                <a:latin typeface="+mn-lt"/>
              </a:rPr>
              <a:t>sustained.</a:t>
            </a:r>
            <a:endParaRPr lang="en-GB" dirty="0">
              <a:latin typeface="+mn-lt"/>
            </a:endParaRPr>
          </a:p>
        </p:txBody>
      </p:sp>
    </p:spTree>
    <p:extLst>
      <p:ext uri="{BB962C8B-B14F-4D97-AF65-F5344CB8AC3E}">
        <p14:creationId xmlns:p14="http://schemas.microsoft.com/office/powerpoint/2010/main" val="11553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6451-B827-4A4B-8071-2921E426ABE3}"/>
              </a:ext>
            </a:extLst>
          </p:cNvPr>
          <p:cNvSpPr>
            <a:spLocks noGrp="1"/>
          </p:cNvSpPr>
          <p:nvPr>
            <p:ph type="title"/>
          </p:nvPr>
        </p:nvSpPr>
        <p:spPr/>
        <p:txBody>
          <a:bodyPr>
            <a:normAutofit fontScale="90000"/>
          </a:bodyPr>
          <a:lstStyle/>
          <a:p>
            <a:r>
              <a:rPr lang="en-GB" dirty="0"/>
              <a:t>Prevention of infection by ensuring adequate harm reduction in PWID (WHO programme targets)</a:t>
            </a:r>
            <a:br>
              <a:rPr lang="en-GB" dirty="0"/>
            </a:br>
            <a:endParaRPr lang="en-GB" dirty="0"/>
          </a:p>
        </p:txBody>
      </p:sp>
      <p:graphicFrame>
        <p:nvGraphicFramePr>
          <p:cNvPr id="4" name="Content Placeholder 3">
            <a:extLst>
              <a:ext uri="{FF2B5EF4-FFF2-40B4-BE49-F238E27FC236}">
                <a16:creationId xmlns:a16="http://schemas.microsoft.com/office/drawing/2014/main" id="{16F552B6-813D-4A5F-8D17-19B197B86C4B}"/>
              </a:ext>
            </a:extLst>
          </p:cNvPr>
          <p:cNvGraphicFramePr>
            <a:graphicFrameLocks noGrp="1"/>
          </p:cNvGraphicFramePr>
          <p:nvPr>
            <p:ph idx="1"/>
            <p:extLst>
              <p:ext uri="{D42A27DB-BD31-4B8C-83A1-F6EECF244321}">
                <p14:modId xmlns:p14="http://schemas.microsoft.com/office/powerpoint/2010/main" val="3255159382"/>
              </p:ext>
            </p:extLst>
          </p:nvPr>
        </p:nvGraphicFramePr>
        <p:xfrm>
          <a:off x="771524" y="1258529"/>
          <a:ext cx="10189243" cy="5351822"/>
        </p:xfrm>
        <a:graphic>
          <a:graphicData uri="http://schemas.openxmlformats.org/drawingml/2006/table">
            <a:tbl>
              <a:tblPr firstRow="1" firstCol="1" bandRow="1"/>
              <a:tblGrid>
                <a:gridCol w="2097786">
                  <a:extLst>
                    <a:ext uri="{9D8B030D-6E8A-4147-A177-3AD203B41FA5}">
                      <a16:colId xmlns:a16="http://schemas.microsoft.com/office/drawing/2014/main" val="1750612537"/>
                    </a:ext>
                  </a:extLst>
                </a:gridCol>
                <a:gridCol w="4627115">
                  <a:extLst>
                    <a:ext uri="{9D8B030D-6E8A-4147-A177-3AD203B41FA5}">
                      <a16:colId xmlns:a16="http://schemas.microsoft.com/office/drawing/2014/main" val="3778253196"/>
                    </a:ext>
                  </a:extLst>
                </a:gridCol>
                <a:gridCol w="1630279">
                  <a:extLst>
                    <a:ext uri="{9D8B030D-6E8A-4147-A177-3AD203B41FA5}">
                      <a16:colId xmlns:a16="http://schemas.microsoft.com/office/drawing/2014/main" val="2106599698"/>
                    </a:ext>
                  </a:extLst>
                </a:gridCol>
                <a:gridCol w="1834063">
                  <a:extLst>
                    <a:ext uri="{9D8B030D-6E8A-4147-A177-3AD203B41FA5}">
                      <a16:colId xmlns:a16="http://schemas.microsoft.com/office/drawing/2014/main" val="3300493538"/>
                    </a:ext>
                  </a:extLst>
                </a:gridCol>
              </a:tblGrid>
              <a:tr h="1021267">
                <a:tc>
                  <a:txBody>
                    <a:bodyPr/>
                    <a:lstStyle/>
                    <a:p>
                      <a:pPr marR="500380">
                        <a:lnSpc>
                          <a:spcPts val="1600"/>
                        </a:lnSpc>
                        <a:spcBef>
                          <a:spcPts val="600"/>
                        </a:spcBef>
                      </a:pPr>
                      <a:r>
                        <a:rPr lang="en-GB"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Service coverage/ programme target area</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0380">
                        <a:lnSpc>
                          <a:spcPts val="1600"/>
                        </a:lnSpc>
                        <a:spcBef>
                          <a:spcPts val="600"/>
                        </a:spcBef>
                      </a:pPr>
                      <a:endPar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0380">
                        <a:lnSpc>
                          <a:spcPts val="1600"/>
                        </a:lnSpc>
                        <a:spcBef>
                          <a:spcPts val="600"/>
                        </a:spcBef>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EURO 2020 targets (6)</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GHSS 2030 target(3)</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interim guidance elimination validation target (2)</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extLst>
                  <a:ext uri="{0D108BD9-81ED-4DB2-BD59-A6C34878D82A}">
                    <a16:rowId xmlns:a16="http://schemas.microsoft.com/office/drawing/2014/main" val="2103937053"/>
                  </a:ext>
                </a:extLst>
              </a:tr>
              <a:tr h="1506368">
                <a:tc>
                  <a:txBody>
                    <a:bodyPr/>
                    <a:lstStyle/>
                    <a:p>
                      <a:pPr marR="7620">
                        <a:lnSpc>
                          <a:spcPts val="16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Harm reduction: A comprehensive package of harm reduction services to all PWID</a:t>
                      </a:r>
                      <a:r>
                        <a:rPr lang="en-GB" sz="1400" baseline="0" dirty="0">
                          <a:effectLst/>
                          <a:latin typeface="Arial" panose="020B0604020202020204" pitchFamily="34" charset="0"/>
                          <a:ea typeface="Times New Roman" panose="02020603050405020304" pitchFamily="18" charset="0"/>
                          <a:cs typeface="Times New Roman" panose="02020603050405020304" pitchFamily="18" charset="0"/>
                        </a:rPr>
                        <a:t>(72)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including:</a:t>
                      </a: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ct val="1150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least 200 sterile needles and syringes provided per person who injects drugs per year</a:t>
                      </a:r>
                    </a:p>
                    <a:p>
                      <a:pPr marR="85090">
                        <a:lnSpc>
                          <a:spcPct val="1150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 At least 40% of opioid dependent PWID receive OST</a:t>
                      </a:r>
                    </a:p>
                    <a:p>
                      <a:pPr marR="85090">
                        <a:lnSpc>
                          <a:spcPct val="1150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 90% of PWID receiving targeted HCV information, education and communication</a:t>
                      </a:r>
                    </a:p>
                  </a:txBody>
                  <a:tcPr marL="33104" marR="3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At least 300 sterile needles and syringes provided per person who injects drugs per year</a:t>
                      </a:r>
                    </a:p>
                    <a:p>
                      <a:pPr marR="504190">
                        <a:lnSpc>
                          <a:spcPts val="1600"/>
                        </a:lnSpc>
                        <a:spcBef>
                          <a:spcPts val="600"/>
                        </a:spcBef>
                        <a:spcAft>
                          <a:spcPts val="65"/>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At least 300 sterile needles and syringes provided per person who injects drugs per year</a:t>
                      </a:r>
                    </a:p>
                    <a:p>
                      <a:pPr>
                        <a:lnSpc>
                          <a:spcPts val="16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266473"/>
                  </a:ext>
                </a:extLst>
              </a:tr>
              <a:tr h="225637">
                <a:tc gridSpan="2">
                  <a:txBody>
                    <a:bodyPr/>
                    <a:lstStyle/>
                    <a:p>
                      <a:pPr marR="500380">
                        <a:lnSpc>
                          <a:spcPct val="115000"/>
                        </a:lnSpc>
                        <a:spcBef>
                          <a:spcPts val="600"/>
                        </a:spcBef>
                      </a:pPr>
                      <a:r>
                        <a:rPr lang="en-GB"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Progress in England</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B8E"/>
                    </a:solidFill>
                  </a:tcPr>
                </a:tc>
                <a:tc hMerge="1">
                  <a:txBody>
                    <a:bodyPr/>
                    <a:lstStyle/>
                    <a:p>
                      <a:endParaRPr lang="en-GB"/>
                    </a:p>
                  </a:txBody>
                  <a:tcPr/>
                </a:tc>
                <a:tc>
                  <a:txBody>
                    <a:bodyPr/>
                    <a:lstStyle/>
                    <a:p>
                      <a:pPr marR="500380">
                        <a:lnSpc>
                          <a:spcPts val="1600"/>
                        </a:lnSpc>
                        <a:spcBef>
                          <a:spcPts val="600"/>
                        </a:spcBef>
                        <a:spcAft>
                          <a:spcPts val="65"/>
                        </a:spcAft>
                      </a:pPr>
                      <a:r>
                        <a:rPr lang="en-GB" sz="1400" b="1"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B8E"/>
                    </a:solidFill>
                  </a:tcPr>
                </a:tc>
                <a:tc>
                  <a:txBody>
                    <a:bodyPr/>
                    <a:lstStyle/>
                    <a:p>
                      <a:pPr marR="500380">
                        <a:lnSpc>
                          <a:spcPts val="1600"/>
                        </a:lnSpc>
                        <a:spcBef>
                          <a:spcPts val="600"/>
                        </a:spcBef>
                        <a:spcAft>
                          <a:spcPts val="65"/>
                        </a:spcAft>
                      </a:pPr>
                      <a:r>
                        <a:rPr lang="en-GB" sz="1400" b="1">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B8E"/>
                    </a:solidFill>
                  </a:tcPr>
                </a:tc>
                <a:extLst>
                  <a:ext uri="{0D108BD9-81ED-4DB2-BD59-A6C34878D82A}">
                    <a16:rowId xmlns:a16="http://schemas.microsoft.com/office/drawing/2014/main" val="2380440648"/>
                  </a:ext>
                </a:extLst>
              </a:tr>
              <a:tr h="2598550">
                <a:tc>
                  <a:txBody>
                    <a:bodyPr/>
                    <a:lstStyle/>
                    <a:p>
                      <a:pPr marR="7620">
                        <a:lnSpc>
                          <a:spcPts val="16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Harm reduction: A comprehensive package of harm reduction services to all PWID</a:t>
                      </a:r>
                      <a:r>
                        <a:rPr lang="en-GB" sz="1400" baseline="0" dirty="0">
                          <a:effectLst/>
                          <a:latin typeface="Arial" panose="020B0604020202020204" pitchFamily="34" charset="0"/>
                          <a:ea typeface="Times New Roman" panose="02020603050405020304" pitchFamily="18" charset="0"/>
                          <a:cs typeface="Times New Roman" panose="02020603050405020304" pitchFamily="18" charset="0"/>
                        </a:rPr>
                        <a:t>(72)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including:</a:t>
                      </a: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ct val="1150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Among people injecting psychoactive drugs participating in the UAM Survey during 2020, 62.7%</a:t>
                      </a:r>
                      <a:r>
                        <a:rPr lang="en-GB" sz="1400" kern="1200" dirty="0">
                          <a:solidFill>
                            <a:schemeClr val="tx1"/>
                          </a:solidFill>
                          <a:effectLst/>
                          <a:latin typeface="+mn-lt"/>
                          <a:ea typeface="+mn-ea"/>
                          <a:cs typeface="+mn-cs"/>
                        </a:rPr>
                        <a: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reported adequate NSP for their needs (66.1% in 2019)</a:t>
                      </a:r>
                    </a:p>
                    <a:p>
                      <a:pPr marR="85090">
                        <a:lnSpc>
                          <a:spcPct val="1150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55.5% of opioid dependent PWID receive OST (tax year 2011 to 2012*)</a:t>
                      </a:r>
                    </a:p>
                    <a:p>
                      <a:pPr marR="85090">
                        <a:lnSpc>
                          <a:spcPct val="1150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75.8%</a:t>
                      </a:r>
                      <a:r>
                        <a:rPr lang="en-GB" sz="1400" kern="1200" dirty="0">
                          <a:solidFill>
                            <a:schemeClr val="tx1"/>
                          </a:solidFill>
                          <a:effectLst/>
                          <a:latin typeface="+mn-lt"/>
                          <a:ea typeface="+mn-ea"/>
                          <a:cs typeface="+mn-cs"/>
                        </a:rPr>
                        <a: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of UAM Survey participants in 2020 (79.9% in 2019), who had injected drugs in the last year, reported receiving some form of information that explained what HCV is, how they could avoid catching it, or how it is treated, in the last year. </a:t>
                      </a: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104" marR="33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929364"/>
                  </a:ext>
                </a:extLst>
              </a:tr>
            </a:tbl>
          </a:graphicData>
        </a:graphic>
      </p:graphicFrame>
    </p:spTree>
    <p:extLst>
      <p:ext uri="{BB962C8B-B14F-4D97-AF65-F5344CB8AC3E}">
        <p14:creationId xmlns:p14="http://schemas.microsoft.com/office/powerpoint/2010/main" val="57522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ext&#10;&#10;Description automatically generated">
            <a:extLst>
              <a:ext uri="{FF2B5EF4-FFF2-40B4-BE49-F238E27FC236}">
                <a16:creationId xmlns:a16="http://schemas.microsoft.com/office/drawing/2014/main" id="{27B2B8A4-7C43-4AFA-8D53-8174451883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235" y="0"/>
            <a:ext cx="9701364" cy="6470942"/>
          </a:xfrm>
        </p:spPr>
      </p:pic>
    </p:spTree>
    <p:extLst>
      <p:ext uri="{BB962C8B-B14F-4D97-AF65-F5344CB8AC3E}">
        <p14:creationId xmlns:p14="http://schemas.microsoft.com/office/powerpoint/2010/main" val="227128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08B7-B49F-4B0C-B4AE-701D53581B8E}"/>
              </a:ext>
            </a:extLst>
          </p:cNvPr>
          <p:cNvSpPr>
            <a:spLocks noGrp="1"/>
          </p:cNvSpPr>
          <p:nvPr>
            <p:ph type="title"/>
          </p:nvPr>
        </p:nvSpPr>
        <p:spPr>
          <a:xfrm>
            <a:off x="763585" y="466495"/>
            <a:ext cx="11123856" cy="972607"/>
          </a:xfrm>
        </p:spPr>
        <p:txBody>
          <a:bodyPr>
            <a:normAutofit fontScale="90000"/>
          </a:bodyPr>
          <a:lstStyle/>
          <a:p>
            <a:r>
              <a:rPr lang="en-GB" dirty="0">
                <a:ea typeface="Times New Roman" panose="02020603050405020304" pitchFamily="18" charset="0"/>
                <a:cs typeface="Times New Roman" panose="02020603050405020304" pitchFamily="18" charset="0"/>
              </a:rPr>
              <a:t>Prevalence of HCV infection in England</a:t>
            </a:r>
            <a:br>
              <a:rPr lang="en-GB" dirty="0">
                <a:ea typeface="Times New Roman" panose="02020603050405020304" pitchFamily="18" charset="0"/>
                <a:cs typeface="Times New Roman" panose="02020603050405020304" pitchFamily="18" charset="0"/>
              </a:rPr>
            </a:br>
            <a:endParaRPr lang="en-GB" dirty="0"/>
          </a:p>
        </p:txBody>
      </p:sp>
      <p:sp>
        <p:nvSpPr>
          <p:cNvPr id="6" name="Rectangle 5">
            <a:extLst>
              <a:ext uri="{FF2B5EF4-FFF2-40B4-BE49-F238E27FC236}">
                <a16:creationId xmlns:a16="http://schemas.microsoft.com/office/drawing/2014/main" id="{AE2E5933-0D5D-4235-BBF2-8D125E63AFE0}"/>
              </a:ext>
            </a:extLst>
          </p:cNvPr>
          <p:cNvSpPr/>
          <p:nvPr/>
        </p:nvSpPr>
        <p:spPr>
          <a:xfrm>
            <a:off x="763585" y="1439102"/>
            <a:ext cx="10371221" cy="4616648"/>
          </a:xfrm>
          <a:prstGeom prst="rect">
            <a:avLst/>
          </a:prstGeom>
        </p:spPr>
        <p:txBody>
          <a:bodyPr wrap="square">
            <a:spAutoFit/>
          </a:bodyPr>
          <a:lstStyle/>
          <a:p>
            <a:pPr marL="342900" indent="-342900">
              <a:buClr>
                <a:srgbClr val="007C91"/>
              </a:buClr>
              <a:buFont typeface="Arial" panose="020B0604020202020204" pitchFamily="34" charset="0"/>
              <a:buChar char="•"/>
            </a:pPr>
            <a:r>
              <a:rPr lang="en-GB" sz="2400" dirty="0"/>
              <a:t>The estimated prevalence of chronic HCV infection in England has continued to decline to around 81,000 (95% credible interval: 66,000 to 94,000) in 2020.</a:t>
            </a:r>
          </a:p>
          <a:p>
            <a:endParaRPr lang="en-GB" sz="2400" dirty="0"/>
          </a:p>
          <a:p>
            <a:pPr marL="342900" indent="-342900">
              <a:buClr>
                <a:srgbClr val="007C91"/>
              </a:buClr>
              <a:buFont typeface="Arial" panose="020B0604020202020204" pitchFamily="34" charset="0"/>
              <a:buChar char="•"/>
            </a:pPr>
            <a:r>
              <a:rPr lang="en-GB" sz="2400" dirty="0"/>
              <a:t>Of the 81,000 people living with chronic HCV, modelling suggests 27% of these infections are in people with current or recent drug injecting risk, 62% are in those with a past drug injecting history but who are no longer injecting, and 11% are in those with no history of injecting.</a:t>
            </a:r>
          </a:p>
          <a:p>
            <a:endParaRPr lang="en-GB" sz="5400" dirty="0"/>
          </a:p>
          <a:p>
            <a:r>
              <a:rPr lang="en-GB" sz="2400" dirty="0"/>
              <a:t>Note</a:t>
            </a:r>
            <a:r>
              <a:rPr lang="en-GB" sz="2400"/>
              <a:t>: For the full context of this slidedeck, please refer </a:t>
            </a:r>
            <a:r>
              <a:rPr lang="en-GB" sz="2400" dirty="0"/>
              <a:t>to </a:t>
            </a:r>
            <a:r>
              <a:rPr lang="en-GB" sz="2400"/>
              <a:t>the </a:t>
            </a:r>
            <a:r>
              <a:rPr lang="de-DE" sz="2400">
                <a:hlinkClick r:id="rId3"/>
              </a:rPr>
              <a:t>Hepatitis C in England 2022 </a:t>
            </a:r>
            <a:r>
              <a:rPr lang="en-GB" sz="2400">
                <a:hlinkClick r:id="rId3"/>
              </a:rPr>
              <a:t>report</a:t>
            </a:r>
            <a:r>
              <a:rPr lang="en-GB" sz="2400" dirty="0"/>
              <a:t>.</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371387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32DE-994D-4CA5-AB34-0E90181A522B}"/>
              </a:ext>
            </a:extLst>
          </p:cNvPr>
          <p:cNvSpPr>
            <a:spLocks noGrp="1"/>
          </p:cNvSpPr>
          <p:nvPr>
            <p:ph type="title"/>
          </p:nvPr>
        </p:nvSpPr>
        <p:spPr/>
        <p:txBody>
          <a:bodyPr>
            <a:noAutofit/>
          </a:bodyPr>
          <a:lstStyle/>
          <a:p>
            <a:r>
              <a:rPr lang="en-GB" sz="2400" dirty="0"/>
              <a:t>Estimated proportion of people injecting psychoactive drugs reporting adequate* needle and syringe provision in England, 2011 to 2020 (bars are 95% CI)</a:t>
            </a:r>
          </a:p>
        </p:txBody>
      </p:sp>
      <p:sp>
        <p:nvSpPr>
          <p:cNvPr id="10" name="Rectangle 9">
            <a:extLst>
              <a:ext uri="{FF2B5EF4-FFF2-40B4-BE49-F238E27FC236}">
                <a16:creationId xmlns:a16="http://schemas.microsoft.com/office/drawing/2014/main" id="{A35C7822-6733-4E90-9D7A-DB0BD3DF81F7}"/>
              </a:ext>
            </a:extLst>
          </p:cNvPr>
          <p:cNvSpPr/>
          <p:nvPr/>
        </p:nvSpPr>
        <p:spPr>
          <a:xfrm>
            <a:off x="701200" y="5928642"/>
            <a:ext cx="8432365"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 Unlinked Anonymous Monitoring Survey of people who inject drugs: people injecting </a:t>
            </a:r>
            <a:r>
              <a:rPr lang="en-GB" sz="1100">
                <a:latin typeface="Arial" panose="020B0604020202020204" pitchFamily="34" charset="0"/>
                <a:cs typeface="Arial" panose="020B0604020202020204" pitchFamily="34" charset="0"/>
              </a:rPr>
              <a:t>psychoactive drugs (4)</a:t>
            </a:r>
            <a:endParaRPr lang="en-GB" sz="11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C754FBF-A1C0-4B91-BBB9-BD32C67CA468}"/>
              </a:ext>
            </a:extLst>
          </p:cNvPr>
          <p:cNvPicPr>
            <a:picLocks noChangeAspect="1"/>
          </p:cNvPicPr>
          <p:nvPr/>
        </p:nvPicPr>
        <p:blipFill>
          <a:blip r:embed="rId3"/>
          <a:stretch>
            <a:fillRect/>
          </a:stretch>
        </p:blipFill>
        <p:spPr>
          <a:xfrm>
            <a:off x="701200" y="929358"/>
            <a:ext cx="10013175" cy="4824897"/>
          </a:xfrm>
          <a:prstGeom prst="rect">
            <a:avLst/>
          </a:prstGeom>
        </p:spPr>
      </p:pic>
      <p:cxnSp>
        <p:nvCxnSpPr>
          <p:cNvPr id="6" name="Straight Connector 5">
            <a:extLst>
              <a:ext uri="{FF2B5EF4-FFF2-40B4-BE49-F238E27FC236}">
                <a16:creationId xmlns:a16="http://schemas.microsoft.com/office/drawing/2014/main" id="{B93587DA-42D3-4AB6-B6E1-06EAA1DCC1C7}"/>
              </a:ext>
            </a:extLst>
          </p:cNvPr>
          <p:cNvCxnSpPr>
            <a:cxnSpLocks/>
          </p:cNvCxnSpPr>
          <p:nvPr/>
        </p:nvCxnSpPr>
        <p:spPr>
          <a:xfrm flipV="1">
            <a:off x="7076555" y="1043709"/>
            <a:ext cx="0" cy="4136422"/>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48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12C6-10A4-47D8-8601-5DBA25B9CD31}"/>
              </a:ext>
            </a:extLst>
          </p:cNvPr>
          <p:cNvSpPr>
            <a:spLocks noGrp="1"/>
          </p:cNvSpPr>
          <p:nvPr>
            <p:ph type="title"/>
          </p:nvPr>
        </p:nvSpPr>
        <p:spPr>
          <a:xfrm>
            <a:off x="775444" y="393145"/>
            <a:ext cx="11123856" cy="972607"/>
          </a:xfrm>
        </p:spPr>
        <p:txBody>
          <a:bodyPr>
            <a:normAutofit fontScale="90000"/>
          </a:bodyPr>
          <a:lstStyle/>
          <a:p>
            <a:r>
              <a:rPr lang="en-GB" dirty="0"/>
              <a:t>Uptake of HCV testing </a:t>
            </a:r>
            <a:br>
              <a:rPr lang="en-GB" dirty="0"/>
            </a:br>
            <a:endParaRPr lang="en-GB" dirty="0"/>
          </a:p>
        </p:txBody>
      </p:sp>
      <p:sp>
        <p:nvSpPr>
          <p:cNvPr id="3" name="Content Placeholder 2">
            <a:extLst>
              <a:ext uri="{FF2B5EF4-FFF2-40B4-BE49-F238E27FC236}">
                <a16:creationId xmlns:a16="http://schemas.microsoft.com/office/drawing/2014/main" id="{CA677DF6-01E1-40FC-8262-A985054A0EC0}"/>
              </a:ext>
            </a:extLst>
          </p:cNvPr>
          <p:cNvSpPr>
            <a:spLocks noGrp="1"/>
          </p:cNvSpPr>
          <p:nvPr>
            <p:ph idx="1"/>
          </p:nvPr>
        </p:nvSpPr>
        <p:spPr>
          <a:xfrm>
            <a:off x="775444" y="1365752"/>
            <a:ext cx="10197356" cy="3835513"/>
          </a:xfrm>
        </p:spPr>
        <p:txBody>
          <a:bodyPr>
            <a:normAutofit/>
          </a:bodyPr>
          <a:lstStyle/>
          <a:p>
            <a:r>
              <a:rPr lang="en-GB">
                <a:latin typeface="+mn-lt"/>
              </a:rPr>
              <a:t>Whilst </a:t>
            </a:r>
            <a:r>
              <a:rPr lang="en-GB" dirty="0">
                <a:latin typeface="+mn-lt"/>
              </a:rPr>
              <a:t>much progress has been made to increase the numbers accessing HCV testing, particularly through NHS England funded elimination initiatives, testing has been impacted by the COVID-19 pandemic and has only partially recovered. If elimination targets are to be met, a redoubling of effort is required to ensure that everyone at risk of HCV infection can access testing.  </a:t>
            </a:r>
          </a:p>
          <a:p>
            <a:endParaRPr lang="en-GB" sz="2000" dirty="0">
              <a:latin typeface="+mn-lt"/>
            </a:endParaRPr>
          </a:p>
          <a:p>
            <a:r>
              <a:rPr lang="en-GB" dirty="0">
                <a:latin typeface="+mn-lt"/>
              </a:rPr>
              <a:t>It will be critical to expand our reach to underserved groups, particularly as numbers with HCV infection fall, and to implement and evaluate approaches that facilitate testing (and treatment) of those groups who are at greatest risk of falling out of the care pathway.</a:t>
            </a:r>
          </a:p>
          <a:p>
            <a:endParaRPr lang="en-GB" dirty="0"/>
          </a:p>
        </p:txBody>
      </p:sp>
    </p:spTree>
    <p:extLst>
      <p:ext uri="{BB962C8B-B14F-4D97-AF65-F5344CB8AC3E}">
        <p14:creationId xmlns:p14="http://schemas.microsoft.com/office/powerpoint/2010/main" val="29439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9EC0-2EC6-488A-9241-60D5E6B9109F}"/>
              </a:ext>
            </a:extLst>
          </p:cNvPr>
          <p:cNvSpPr>
            <a:spLocks noGrp="1"/>
          </p:cNvSpPr>
          <p:nvPr>
            <p:ph type="title"/>
          </p:nvPr>
        </p:nvSpPr>
        <p:spPr>
          <a:xfrm>
            <a:off x="701016" y="338904"/>
            <a:ext cx="11123856" cy="972607"/>
          </a:xfrm>
        </p:spPr>
        <p:txBody>
          <a:bodyPr>
            <a:normAutofit fontScale="90000"/>
          </a:bodyPr>
          <a:lstStyle/>
          <a:p>
            <a:r>
              <a:rPr lang="en-GB" dirty="0"/>
              <a:t>Information on HCV testing in various settings is available in the HCV in England 2022 report </a:t>
            </a:r>
          </a:p>
        </p:txBody>
      </p:sp>
      <p:sp>
        <p:nvSpPr>
          <p:cNvPr id="3" name="Content Placeholder 2">
            <a:extLst>
              <a:ext uri="{FF2B5EF4-FFF2-40B4-BE49-F238E27FC236}">
                <a16:creationId xmlns:a16="http://schemas.microsoft.com/office/drawing/2014/main" id="{D7CC2841-D973-4E4E-8201-D3C8E062ADA9}"/>
              </a:ext>
            </a:extLst>
          </p:cNvPr>
          <p:cNvSpPr>
            <a:spLocks noGrp="1"/>
          </p:cNvSpPr>
          <p:nvPr>
            <p:ph idx="1"/>
          </p:nvPr>
        </p:nvSpPr>
        <p:spPr>
          <a:xfrm>
            <a:off x="722626" y="1540795"/>
            <a:ext cx="11123857" cy="4351338"/>
          </a:xfrm>
        </p:spPr>
        <p:txBody>
          <a:bodyPr>
            <a:normAutofit fontScale="92500" lnSpcReduction="10000"/>
          </a:bodyPr>
          <a:lstStyle/>
          <a:p>
            <a:pPr marL="0" indent="0">
              <a:buNone/>
            </a:pPr>
            <a:r>
              <a:rPr lang="en-GB" dirty="0"/>
              <a:t>Data on HCV testing is available for:</a:t>
            </a:r>
          </a:p>
          <a:p>
            <a:pPr marL="0" indent="0">
              <a:buNone/>
            </a:pPr>
            <a:endParaRPr lang="en-GB" sz="1400" dirty="0"/>
          </a:p>
          <a:p>
            <a:r>
              <a:rPr lang="en-GB" dirty="0"/>
              <a:t>primary care and the wider population</a:t>
            </a:r>
          </a:p>
          <a:p>
            <a:r>
              <a:rPr lang="en-GB" dirty="0"/>
              <a:t>people who inject drugs and/or attend drug and alcohol services</a:t>
            </a:r>
          </a:p>
          <a:p>
            <a:r>
              <a:rPr lang="en-GB" dirty="0"/>
              <a:t>people in secure and detained settings </a:t>
            </a:r>
          </a:p>
          <a:p>
            <a:r>
              <a:rPr lang="en-GB" dirty="0"/>
              <a:t>those who have experienced homelessness</a:t>
            </a:r>
          </a:p>
          <a:p>
            <a:r>
              <a:rPr lang="en-GB" dirty="0"/>
              <a:t>South Asian and other minority ethnic populations</a:t>
            </a:r>
          </a:p>
          <a:p>
            <a:r>
              <a:rPr lang="en-GB" dirty="0"/>
              <a:t>people attending sexual health and HIV services </a:t>
            </a:r>
          </a:p>
          <a:p>
            <a:r>
              <a:rPr lang="en-GB" dirty="0"/>
              <a:t>the blood donor (lower risk) population </a:t>
            </a:r>
          </a:p>
          <a:p>
            <a:pPr marL="457200" lvl="1" indent="0">
              <a:buNone/>
            </a:pPr>
            <a:endParaRPr lang="en-GB" dirty="0"/>
          </a:p>
          <a:p>
            <a:pPr marL="0" indent="0">
              <a:buNone/>
            </a:pPr>
            <a:r>
              <a:rPr lang="en-GB" dirty="0"/>
              <a:t>Some examples of these follow:</a:t>
            </a:r>
          </a:p>
          <a:p>
            <a:endParaRPr lang="en-GB" dirty="0"/>
          </a:p>
          <a:p>
            <a:endParaRPr lang="en-GB" dirty="0"/>
          </a:p>
        </p:txBody>
      </p:sp>
    </p:spTree>
    <p:extLst>
      <p:ext uri="{BB962C8B-B14F-4D97-AF65-F5344CB8AC3E}">
        <p14:creationId xmlns:p14="http://schemas.microsoft.com/office/powerpoint/2010/main" val="24193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BF9E-E70E-45FF-8FA3-0347228A776E}"/>
              </a:ext>
            </a:extLst>
          </p:cNvPr>
          <p:cNvSpPr>
            <a:spLocks noGrp="1"/>
          </p:cNvSpPr>
          <p:nvPr>
            <p:ph type="title"/>
          </p:nvPr>
        </p:nvSpPr>
        <p:spPr/>
        <p:txBody>
          <a:bodyPr>
            <a:noAutofit/>
          </a:bodyPr>
          <a:lstStyle/>
          <a:p>
            <a:r>
              <a:rPr lang="en-GB" sz="3200" dirty="0"/>
              <a:t>Number of laboratory reports* of HCV from England: 2010 </a:t>
            </a:r>
            <a:r>
              <a:rPr lang="en-GB" sz="3200"/>
              <a:t>to 2020**</a:t>
            </a:r>
            <a:br>
              <a:rPr lang="en-GB" sz="3200" dirty="0"/>
            </a:br>
            <a:endParaRPr lang="en-GB" sz="3200" dirty="0"/>
          </a:p>
        </p:txBody>
      </p:sp>
      <p:sp>
        <p:nvSpPr>
          <p:cNvPr id="5" name="Rectangle 4">
            <a:extLst>
              <a:ext uri="{FF2B5EF4-FFF2-40B4-BE49-F238E27FC236}">
                <a16:creationId xmlns:a16="http://schemas.microsoft.com/office/drawing/2014/main" id="{9A369AB0-B5DF-4C53-A337-AA29BFDCD51B}"/>
              </a:ext>
            </a:extLst>
          </p:cNvPr>
          <p:cNvSpPr/>
          <p:nvPr/>
        </p:nvSpPr>
        <p:spPr>
          <a:xfrm>
            <a:off x="746517" y="6037007"/>
            <a:ext cx="1760706"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a:t>
            </a:r>
            <a:r>
              <a:rPr lang="en-GB" sz="1100">
                <a:latin typeface="Arial" panose="020B0604020202020204" pitchFamily="34" charset="0"/>
                <a:cs typeface="Arial" panose="020B0604020202020204" pitchFamily="34" charset="0"/>
              </a:rPr>
              <a:t>: SGSS (</a:t>
            </a:r>
            <a:r>
              <a:rPr lang="en-GB" sz="1100" dirty="0">
                <a:latin typeface="Arial" panose="020B0604020202020204" pitchFamily="34" charset="0"/>
                <a:cs typeface="Arial" panose="020B0604020202020204" pitchFamily="34" charset="0"/>
              </a:rPr>
              <a:t>36)   </a:t>
            </a:r>
          </a:p>
        </p:txBody>
      </p:sp>
      <p:pic>
        <p:nvPicPr>
          <p:cNvPr id="3" name="Picture 2">
            <a:extLst>
              <a:ext uri="{FF2B5EF4-FFF2-40B4-BE49-F238E27FC236}">
                <a16:creationId xmlns:a16="http://schemas.microsoft.com/office/drawing/2014/main" id="{D80C8A47-42A6-4753-9756-CA07CEB5EB69}"/>
              </a:ext>
            </a:extLst>
          </p:cNvPr>
          <p:cNvPicPr>
            <a:picLocks noChangeAspect="1"/>
          </p:cNvPicPr>
          <p:nvPr/>
        </p:nvPicPr>
        <p:blipFill>
          <a:blip r:embed="rId3"/>
          <a:stretch>
            <a:fillRect/>
          </a:stretch>
        </p:blipFill>
        <p:spPr>
          <a:xfrm>
            <a:off x="746517" y="1188526"/>
            <a:ext cx="9914650" cy="4848481"/>
          </a:xfrm>
          <a:prstGeom prst="rect">
            <a:avLst/>
          </a:prstGeom>
        </p:spPr>
      </p:pic>
    </p:spTree>
    <p:extLst>
      <p:ext uri="{BB962C8B-B14F-4D97-AF65-F5344CB8AC3E}">
        <p14:creationId xmlns:p14="http://schemas.microsoft.com/office/powerpoint/2010/main" val="218835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BB96-45DD-45D6-B7C2-234FBA9C90F4}"/>
              </a:ext>
            </a:extLst>
          </p:cNvPr>
          <p:cNvSpPr>
            <a:spLocks noGrp="1"/>
          </p:cNvSpPr>
          <p:nvPr>
            <p:ph type="title"/>
          </p:nvPr>
        </p:nvSpPr>
        <p:spPr>
          <a:xfrm>
            <a:off x="719594" y="338905"/>
            <a:ext cx="11123856" cy="972607"/>
          </a:xfrm>
        </p:spPr>
        <p:txBody>
          <a:bodyPr>
            <a:normAutofit fontScale="90000"/>
          </a:bodyPr>
          <a:lstStyle/>
          <a:p>
            <a:r>
              <a:rPr lang="en-GB" sz="2700" dirty="0"/>
              <a:t>Number of individuals tested for anti-HCV by year, and proportion positive, through GP surgeries in 19 sentinel laboratories: 2015 to 2020* </a:t>
            </a:r>
            <a:r>
              <a:rPr lang="en-GB" sz="2700" baseline="30000" dirty="0"/>
              <a:t>†  </a:t>
            </a:r>
            <a:br>
              <a:rPr lang="en-GB" b="1" dirty="0"/>
            </a:br>
            <a:endParaRPr lang="en-GB" dirty="0"/>
          </a:p>
        </p:txBody>
      </p:sp>
      <p:sp>
        <p:nvSpPr>
          <p:cNvPr id="7" name="Rectangle 6">
            <a:extLst>
              <a:ext uri="{FF2B5EF4-FFF2-40B4-BE49-F238E27FC236}">
                <a16:creationId xmlns:a16="http://schemas.microsoft.com/office/drawing/2014/main" id="{9D1379F1-79D0-4CE9-97A8-86794ADBBEBA}"/>
              </a:ext>
            </a:extLst>
          </p:cNvPr>
          <p:cNvSpPr/>
          <p:nvPr/>
        </p:nvSpPr>
        <p:spPr>
          <a:xfrm>
            <a:off x="791367" y="5965195"/>
            <a:ext cx="4422116"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 Sentinel Surveillance of Bloodborne </a:t>
            </a:r>
            <a:r>
              <a:rPr lang="en-GB" sz="1100">
                <a:latin typeface="Arial" panose="020B0604020202020204" pitchFamily="34" charset="0"/>
                <a:cs typeface="Arial" panose="020B0604020202020204" pitchFamily="34" charset="0"/>
              </a:rPr>
              <a:t>Virus Testing (32)</a:t>
            </a:r>
            <a:endParaRPr lang="en-GB" sz="11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E09500E-2917-455E-8F3F-00809D43A204}"/>
              </a:ext>
            </a:extLst>
          </p:cNvPr>
          <p:cNvPicPr>
            <a:picLocks noChangeAspect="1"/>
          </p:cNvPicPr>
          <p:nvPr/>
        </p:nvPicPr>
        <p:blipFill>
          <a:blip r:embed="rId3"/>
          <a:stretch>
            <a:fillRect/>
          </a:stretch>
        </p:blipFill>
        <p:spPr>
          <a:xfrm>
            <a:off x="719594" y="1105134"/>
            <a:ext cx="10410641" cy="4647732"/>
          </a:xfrm>
          <a:prstGeom prst="rect">
            <a:avLst/>
          </a:prstGeom>
        </p:spPr>
      </p:pic>
    </p:spTree>
    <p:extLst>
      <p:ext uri="{BB962C8B-B14F-4D97-AF65-F5344CB8AC3E}">
        <p14:creationId xmlns:p14="http://schemas.microsoft.com/office/powerpoint/2010/main" val="1026890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1156-E2A9-4957-BEAD-49787DCDDF8F}"/>
              </a:ext>
            </a:extLst>
          </p:cNvPr>
          <p:cNvSpPr>
            <a:spLocks noGrp="1"/>
          </p:cNvSpPr>
          <p:nvPr>
            <p:ph type="title"/>
          </p:nvPr>
        </p:nvSpPr>
        <p:spPr/>
        <p:txBody>
          <a:bodyPr>
            <a:normAutofit fontScale="90000"/>
          </a:bodyPr>
          <a:lstStyle/>
          <a:p>
            <a:r>
              <a:rPr lang="en-GB" dirty="0"/>
              <a:t>Trends in self-reported uptake of testing for HCV infection among PWID in England: 2009 to 2020</a:t>
            </a:r>
          </a:p>
        </p:txBody>
      </p:sp>
      <p:pic>
        <p:nvPicPr>
          <p:cNvPr id="4" name="Picture 3">
            <a:extLst>
              <a:ext uri="{FF2B5EF4-FFF2-40B4-BE49-F238E27FC236}">
                <a16:creationId xmlns:a16="http://schemas.microsoft.com/office/drawing/2014/main" id="{F6FA352F-7295-44DD-B4D7-911D2424D159}"/>
              </a:ext>
            </a:extLst>
          </p:cNvPr>
          <p:cNvPicPr>
            <a:picLocks noChangeAspect="1"/>
          </p:cNvPicPr>
          <p:nvPr/>
        </p:nvPicPr>
        <p:blipFill>
          <a:blip r:embed="rId3"/>
          <a:stretch>
            <a:fillRect/>
          </a:stretch>
        </p:blipFill>
        <p:spPr>
          <a:xfrm>
            <a:off x="775548" y="1152024"/>
            <a:ext cx="8470052" cy="4857741"/>
          </a:xfrm>
          <a:prstGeom prst="rect">
            <a:avLst/>
          </a:prstGeom>
        </p:spPr>
      </p:pic>
      <p:sp>
        <p:nvSpPr>
          <p:cNvPr id="6" name="Rectangle 5">
            <a:extLst>
              <a:ext uri="{FF2B5EF4-FFF2-40B4-BE49-F238E27FC236}">
                <a16:creationId xmlns:a16="http://schemas.microsoft.com/office/drawing/2014/main" id="{33CF191F-F2C5-425D-A753-81C0D321AF52}"/>
              </a:ext>
            </a:extLst>
          </p:cNvPr>
          <p:cNvSpPr/>
          <p:nvPr/>
        </p:nvSpPr>
        <p:spPr>
          <a:xfrm>
            <a:off x="685587" y="5991000"/>
            <a:ext cx="7829153"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 Unlinked Anonymous Monitoring Survey of People Who Inject Drugs: </a:t>
            </a:r>
            <a:r>
              <a:rPr lang="x-none" sz="1100" dirty="0">
                <a:latin typeface="Arial" panose="020B0604020202020204" pitchFamily="34" charset="0"/>
                <a:cs typeface="Arial" panose="020B0604020202020204" pitchFamily="34" charset="0"/>
              </a:rPr>
              <a:t>people inject</a:t>
            </a:r>
            <a:r>
              <a:rPr lang="en-GB" sz="1100" dirty="0" err="1">
                <a:latin typeface="Arial" panose="020B0604020202020204" pitchFamily="34" charset="0"/>
                <a:cs typeface="Arial" panose="020B0604020202020204" pitchFamily="34" charset="0"/>
              </a:rPr>
              <a:t>ing</a:t>
            </a:r>
            <a:r>
              <a:rPr lang="x-none" sz="1100" dirty="0">
                <a:latin typeface="Arial" panose="020B0604020202020204" pitchFamily="34" charset="0"/>
                <a:cs typeface="Arial" panose="020B0604020202020204" pitchFamily="34" charset="0"/>
              </a:rPr>
              <a:t> </a:t>
            </a:r>
            <a:r>
              <a:rPr lang="x-none" sz="1100">
                <a:latin typeface="Arial" panose="020B0604020202020204" pitchFamily="34" charset="0"/>
                <a:cs typeface="Arial" panose="020B0604020202020204" pitchFamily="34" charset="0"/>
              </a:rPr>
              <a:t>psychoactive drugs</a:t>
            </a:r>
            <a:r>
              <a:rPr lang="en-GB" sz="1100">
                <a:latin typeface="Arial" panose="020B0604020202020204" pitchFamily="34" charset="0"/>
                <a:cs typeface="Arial" panose="020B0604020202020204" pitchFamily="34" charset="0"/>
              </a:rPr>
              <a:t> </a:t>
            </a:r>
            <a:r>
              <a:rPr lang="x-none" sz="1100">
                <a:latin typeface="Arial" panose="020B0604020202020204" pitchFamily="34" charset="0"/>
                <a:cs typeface="Arial" panose="020B0604020202020204" pitchFamily="34" charset="0"/>
              </a:rPr>
              <a:t>(</a:t>
            </a:r>
            <a:r>
              <a:rPr lang="x-none" sz="1100" dirty="0">
                <a:latin typeface="Arial" panose="020B0604020202020204" pitchFamily="34" charset="0"/>
                <a:cs typeface="Arial" panose="020B0604020202020204" pitchFamily="34" charset="0"/>
              </a:rPr>
              <a:t>4)</a:t>
            </a:r>
            <a:endParaRPr lang="en-GB" sz="11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6F64DA-66E9-4017-9E2A-340AC1C47A2C}"/>
              </a:ext>
            </a:extLst>
          </p:cNvPr>
          <p:cNvSpPr/>
          <p:nvPr/>
        </p:nvSpPr>
        <p:spPr>
          <a:xfrm>
            <a:off x="8783782" y="5920509"/>
            <a:ext cx="621410"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3161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CA13-C8B0-40CE-BB91-AB6FDBD7DF6B}"/>
              </a:ext>
            </a:extLst>
          </p:cNvPr>
          <p:cNvSpPr>
            <a:spLocks noGrp="1"/>
          </p:cNvSpPr>
          <p:nvPr>
            <p:ph type="title"/>
          </p:nvPr>
        </p:nvSpPr>
        <p:spPr/>
        <p:txBody>
          <a:bodyPr>
            <a:noAutofit/>
          </a:bodyPr>
          <a:lstStyle/>
          <a:p>
            <a:r>
              <a:rPr lang="en-GB" sz="2800" dirty="0"/>
              <a:t>Proportion of new receptions to secure and detained settings tested for HCV: from tax year 2010 to 2011 up to tax year 2020 to 2021*</a:t>
            </a:r>
          </a:p>
        </p:txBody>
      </p:sp>
      <p:sp>
        <p:nvSpPr>
          <p:cNvPr id="5" name="Content Placeholder 4">
            <a:extLst>
              <a:ext uri="{FF2B5EF4-FFF2-40B4-BE49-F238E27FC236}">
                <a16:creationId xmlns:a16="http://schemas.microsoft.com/office/drawing/2014/main" id="{2FEAD023-8870-4A55-9103-D0872F2B523B}"/>
              </a:ext>
            </a:extLst>
          </p:cNvPr>
          <p:cNvSpPr>
            <a:spLocks noGrp="1"/>
          </p:cNvSpPr>
          <p:nvPr>
            <p:ph idx="1"/>
          </p:nvPr>
        </p:nvSpPr>
        <p:spPr>
          <a:xfrm>
            <a:off x="632850" y="5919019"/>
            <a:ext cx="11281878" cy="462116"/>
          </a:xfrm>
        </p:spPr>
        <p:txBody>
          <a:bodyPr>
            <a:normAutofit/>
          </a:bodyPr>
          <a:lstStyle/>
          <a:p>
            <a:pPr marL="0" indent="0">
              <a:buNone/>
            </a:pPr>
            <a:r>
              <a:rPr lang="en-GB" sz="1100" dirty="0"/>
              <a:t>Data source: Prison Health Performance Quality Indicators (PHPQIs, NHS Trust Development Agency: palest blue Bars), Health and Justice Indicators of performance (HJIPs, dark teal bars), and the Health and Justice Strategic Reporting Unit’s Health and Justice Information System data (H&amp;J SRU, light teal bars).</a:t>
            </a:r>
          </a:p>
        </p:txBody>
      </p:sp>
      <p:pic>
        <p:nvPicPr>
          <p:cNvPr id="7" name="Picture 6">
            <a:extLst>
              <a:ext uri="{FF2B5EF4-FFF2-40B4-BE49-F238E27FC236}">
                <a16:creationId xmlns:a16="http://schemas.microsoft.com/office/drawing/2014/main" id="{0A939AE1-EC7C-49EF-9183-B4F2B12017BB}"/>
              </a:ext>
            </a:extLst>
          </p:cNvPr>
          <p:cNvPicPr/>
          <p:nvPr/>
        </p:nvPicPr>
        <p:blipFill>
          <a:blip r:embed="rId3"/>
          <a:stretch>
            <a:fillRect/>
          </a:stretch>
        </p:blipFill>
        <p:spPr>
          <a:xfrm>
            <a:off x="527468" y="955376"/>
            <a:ext cx="10887554" cy="4963643"/>
          </a:xfrm>
          <a:prstGeom prst="rect">
            <a:avLst/>
          </a:prstGeom>
        </p:spPr>
      </p:pic>
    </p:spTree>
    <p:extLst>
      <p:ext uri="{BB962C8B-B14F-4D97-AF65-F5344CB8AC3E}">
        <p14:creationId xmlns:p14="http://schemas.microsoft.com/office/powerpoint/2010/main" val="219628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1A6D-B636-4A22-B3E9-2DC4E077CB84}"/>
              </a:ext>
            </a:extLst>
          </p:cNvPr>
          <p:cNvSpPr>
            <a:spLocks noGrp="1"/>
          </p:cNvSpPr>
          <p:nvPr>
            <p:ph type="title"/>
          </p:nvPr>
        </p:nvSpPr>
        <p:spPr/>
        <p:txBody>
          <a:bodyPr>
            <a:normAutofit fontScale="90000"/>
          </a:bodyPr>
          <a:lstStyle/>
          <a:p>
            <a:r>
              <a:rPr lang="en-GB" dirty="0"/>
              <a:t>Trend in HCV prevalence* among PWID reporting homelessness in the last year in England: 2011 to 2020</a:t>
            </a:r>
          </a:p>
        </p:txBody>
      </p:sp>
      <p:sp>
        <p:nvSpPr>
          <p:cNvPr id="5" name="Rectangle 4">
            <a:extLst>
              <a:ext uri="{FF2B5EF4-FFF2-40B4-BE49-F238E27FC236}">
                <a16:creationId xmlns:a16="http://schemas.microsoft.com/office/drawing/2014/main" id="{D4FE3CCF-DF6E-47CE-8BA9-FA8A09EA8B3C}"/>
              </a:ext>
            </a:extLst>
          </p:cNvPr>
          <p:cNvSpPr/>
          <p:nvPr/>
        </p:nvSpPr>
        <p:spPr>
          <a:xfrm>
            <a:off x="791461" y="6097658"/>
            <a:ext cx="7506969"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 Unlinked Anonymous Monitoring Survey of people who inject drugs in contact with </a:t>
            </a:r>
            <a:r>
              <a:rPr lang="en-GB" sz="1100">
                <a:latin typeface="Arial" panose="020B0604020202020204" pitchFamily="34" charset="0"/>
                <a:cs typeface="Arial" panose="020B0604020202020204" pitchFamily="34" charset="0"/>
              </a:rPr>
              <a:t>specialist services (4)</a:t>
            </a:r>
            <a:endParaRPr lang="en-GB" sz="11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EDC3C2B-DEF9-4F3C-B719-A6D23D5B6957}"/>
              </a:ext>
            </a:extLst>
          </p:cNvPr>
          <p:cNvPicPr>
            <a:picLocks noChangeAspect="1"/>
          </p:cNvPicPr>
          <p:nvPr/>
        </p:nvPicPr>
        <p:blipFill>
          <a:blip r:embed="rId3"/>
          <a:stretch>
            <a:fillRect/>
          </a:stretch>
        </p:blipFill>
        <p:spPr>
          <a:xfrm>
            <a:off x="710895" y="1152023"/>
            <a:ext cx="9245384" cy="4945635"/>
          </a:xfrm>
          <a:prstGeom prst="rect">
            <a:avLst/>
          </a:prstGeom>
        </p:spPr>
      </p:pic>
    </p:spTree>
    <p:extLst>
      <p:ext uri="{BB962C8B-B14F-4D97-AF65-F5344CB8AC3E}">
        <p14:creationId xmlns:p14="http://schemas.microsoft.com/office/powerpoint/2010/main" val="1815533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07B3-208E-4DD1-A7AE-CB58C7F419D9}"/>
              </a:ext>
            </a:extLst>
          </p:cNvPr>
          <p:cNvSpPr>
            <a:spLocks noGrp="1"/>
          </p:cNvSpPr>
          <p:nvPr>
            <p:ph type="title"/>
          </p:nvPr>
        </p:nvSpPr>
        <p:spPr/>
        <p:txBody>
          <a:bodyPr>
            <a:noAutofit/>
          </a:bodyPr>
          <a:lstStyle/>
          <a:p>
            <a:r>
              <a:rPr lang="en-GB" sz="2400" dirty="0"/>
              <a:t>Number of individuals tested for anti-HCV by year, and proportion positive, in people of South Asian^ origin in 19 sentinel laboratories: 2015 to 2020*</a:t>
            </a:r>
            <a:r>
              <a:rPr lang="en-GB" sz="2400" baseline="30000" dirty="0"/>
              <a:t> † </a:t>
            </a:r>
            <a:endParaRPr lang="en-GB" sz="2400" dirty="0"/>
          </a:p>
        </p:txBody>
      </p:sp>
      <p:sp>
        <p:nvSpPr>
          <p:cNvPr id="3" name="Rectangle 2">
            <a:extLst>
              <a:ext uri="{FF2B5EF4-FFF2-40B4-BE49-F238E27FC236}">
                <a16:creationId xmlns:a16="http://schemas.microsoft.com/office/drawing/2014/main" id="{42CD153B-8078-424F-8221-820CB404C320}"/>
              </a:ext>
            </a:extLst>
          </p:cNvPr>
          <p:cNvSpPr/>
          <p:nvPr/>
        </p:nvSpPr>
        <p:spPr>
          <a:xfrm>
            <a:off x="762175" y="5903772"/>
            <a:ext cx="4326765" cy="276999"/>
          </a:xfrm>
          <a:prstGeom prst="rect">
            <a:avLst/>
          </a:prstGeom>
        </p:spPr>
        <p:txBody>
          <a:bodyPr wrap="square">
            <a:spAutoFit/>
          </a:bodyPr>
          <a:lstStyle/>
          <a:p>
            <a:r>
              <a:rPr lang="en-GB" sz="1200" dirty="0"/>
              <a:t>Data source: Sentinel Surveillance of Bloodborne </a:t>
            </a:r>
            <a:r>
              <a:rPr lang="en-GB" sz="1200"/>
              <a:t>Virus Testing (</a:t>
            </a:r>
            <a:r>
              <a:rPr lang="en-GB" sz="1200" dirty="0"/>
              <a:t>32</a:t>
            </a:r>
            <a:r>
              <a:rPr lang="en-GB" sz="1200"/>
              <a:t>) </a:t>
            </a:r>
            <a:endParaRPr lang="en-GB" sz="1200" dirty="0"/>
          </a:p>
        </p:txBody>
      </p:sp>
      <p:pic>
        <p:nvPicPr>
          <p:cNvPr id="4" name="Picture 3">
            <a:extLst>
              <a:ext uri="{FF2B5EF4-FFF2-40B4-BE49-F238E27FC236}">
                <a16:creationId xmlns:a16="http://schemas.microsoft.com/office/drawing/2014/main" id="{DCB4D8FD-D29D-4A82-91AA-FD7A3A71118C}"/>
              </a:ext>
            </a:extLst>
          </p:cNvPr>
          <p:cNvPicPr>
            <a:picLocks noChangeAspect="1"/>
          </p:cNvPicPr>
          <p:nvPr/>
        </p:nvPicPr>
        <p:blipFill>
          <a:blip r:embed="rId3"/>
          <a:stretch>
            <a:fillRect/>
          </a:stretch>
        </p:blipFill>
        <p:spPr>
          <a:xfrm>
            <a:off x="688284" y="1152023"/>
            <a:ext cx="10655056" cy="4412008"/>
          </a:xfrm>
          <a:prstGeom prst="rect">
            <a:avLst/>
          </a:prstGeom>
        </p:spPr>
      </p:pic>
    </p:spTree>
    <p:extLst>
      <p:ext uri="{BB962C8B-B14F-4D97-AF65-F5344CB8AC3E}">
        <p14:creationId xmlns:p14="http://schemas.microsoft.com/office/powerpoint/2010/main" val="744200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B210-06FC-4375-969B-99512C63EA9B}"/>
              </a:ext>
            </a:extLst>
          </p:cNvPr>
          <p:cNvSpPr>
            <a:spLocks noGrp="1"/>
          </p:cNvSpPr>
          <p:nvPr>
            <p:ph type="title"/>
          </p:nvPr>
        </p:nvSpPr>
        <p:spPr/>
        <p:txBody>
          <a:bodyPr>
            <a:normAutofit/>
          </a:bodyPr>
          <a:lstStyle/>
          <a:p>
            <a:r>
              <a:rPr lang="en-GB" sz="2800" dirty="0"/>
              <a:t>Proportion of people accessing HIV care who have HCV by demographic group,* England, 2020†,†† </a:t>
            </a:r>
          </a:p>
        </p:txBody>
      </p:sp>
      <p:sp>
        <p:nvSpPr>
          <p:cNvPr id="3" name="Rectangle 2">
            <a:extLst>
              <a:ext uri="{FF2B5EF4-FFF2-40B4-BE49-F238E27FC236}">
                <a16:creationId xmlns:a16="http://schemas.microsoft.com/office/drawing/2014/main" id="{70A7554D-BBD6-41E6-AF22-23438F66A79E}"/>
              </a:ext>
            </a:extLst>
          </p:cNvPr>
          <p:cNvSpPr/>
          <p:nvPr/>
        </p:nvSpPr>
        <p:spPr>
          <a:xfrm>
            <a:off x="790548" y="6003636"/>
            <a:ext cx="1766830"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rPr>
              <a:t>Data Source</a:t>
            </a:r>
            <a:r>
              <a:rPr lang="en-GB" sz="1100">
                <a:latin typeface="Arial" panose="020B0604020202020204" pitchFamily="34" charset="0"/>
                <a:cs typeface="Arial" panose="020B0604020202020204" pitchFamily="34" charset="0"/>
              </a:rPr>
              <a:t>: HARS (</a:t>
            </a:r>
            <a:r>
              <a:rPr lang="en-GB" sz="1100" dirty="0">
                <a:latin typeface="Arial" panose="020B0604020202020204" pitchFamily="34" charset="0"/>
                <a:cs typeface="Arial" panose="020B0604020202020204" pitchFamily="34" charset="0"/>
              </a:rPr>
              <a:t>90) </a:t>
            </a:r>
          </a:p>
        </p:txBody>
      </p:sp>
      <p:pic>
        <p:nvPicPr>
          <p:cNvPr id="4" name="Picture 3">
            <a:extLst>
              <a:ext uri="{FF2B5EF4-FFF2-40B4-BE49-F238E27FC236}">
                <a16:creationId xmlns:a16="http://schemas.microsoft.com/office/drawing/2014/main" id="{96430493-3DE6-473F-9209-D509B3D8DF41}"/>
              </a:ext>
            </a:extLst>
          </p:cNvPr>
          <p:cNvPicPr>
            <a:picLocks noChangeAspect="1"/>
          </p:cNvPicPr>
          <p:nvPr/>
        </p:nvPicPr>
        <p:blipFill>
          <a:blip r:embed="rId3"/>
          <a:stretch>
            <a:fillRect/>
          </a:stretch>
        </p:blipFill>
        <p:spPr>
          <a:xfrm>
            <a:off x="699084" y="1083419"/>
            <a:ext cx="10256707" cy="4920217"/>
          </a:xfrm>
          <a:prstGeom prst="rect">
            <a:avLst/>
          </a:prstGeom>
        </p:spPr>
      </p:pic>
    </p:spTree>
    <p:extLst>
      <p:ext uri="{BB962C8B-B14F-4D97-AF65-F5344CB8AC3E}">
        <p14:creationId xmlns:p14="http://schemas.microsoft.com/office/powerpoint/2010/main" val="329578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agram&#10;&#10;Description automatically generated">
            <a:extLst>
              <a:ext uri="{FF2B5EF4-FFF2-40B4-BE49-F238E27FC236}">
                <a16:creationId xmlns:a16="http://schemas.microsoft.com/office/drawing/2014/main" id="{E3807742-1815-4A48-8C6F-8035CE095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609" y="138764"/>
            <a:ext cx="9470207" cy="6042407"/>
          </a:xfrm>
        </p:spPr>
      </p:pic>
    </p:spTree>
    <p:extLst>
      <p:ext uri="{BB962C8B-B14F-4D97-AF65-F5344CB8AC3E}">
        <p14:creationId xmlns:p14="http://schemas.microsoft.com/office/powerpoint/2010/main" val="182507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74B2-208B-437A-B7FE-BBD726922425}"/>
              </a:ext>
            </a:extLst>
          </p:cNvPr>
          <p:cNvSpPr>
            <a:spLocks noGrp="1"/>
          </p:cNvSpPr>
          <p:nvPr>
            <p:ph type="title"/>
          </p:nvPr>
        </p:nvSpPr>
        <p:spPr/>
        <p:txBody>
          <a:bodyPr>
            <a:noAutofit/>
          </a:bodyPr>
          <a:lstStyle/>
          <a:p>
            <a:r>
              <a:rPr lang="en-GB" sz="3200" dirty="0"/>
              <a:t>Rate of HCV among donations from new and repeat blood donors in England: September 1991 to 2020*</a:t>
            </a:r>
            <a:br>
              <a:rPr lang="en-GB" sz="3200" dirty="0"/>
            </a:br>
            <a:endParaRPr lang="en-GB" sz="3200" dirty="0"/>
          </a:p>
        </p:txBody>
      </p:sp>
      <p:pic>
        <p:nvPicPr>
          <p:cNvPr id="3" name="Picture 2">
            <a:extLst>
              <a:ext uri="{FF2B5EF4-FFF2-40B4-BE49-F238E27FC236}">
                <a16:creationId xmlns:a16="http://schemas.microsoft.com/office/drawing/2014/main" id="{05A4F285-356B-417B-AF55-6EE5C2DF0C74}"/>
              </a:ext>
            </a:extLst>
          </p:cNvPr>
          <p:cNvPicPr>
            <a:picLocks noChangeAspect="1"/>
          </p:cNvPicPr>
          <p:nvPr/>
        </p:nvPicPr>
        <p:blipFill>
          <a:blip r:embed="rId3"/>
          <a:stretch>
            <a:fillRect/>
          </a:stretch>
        </p:blipFill>
        <p:spPr>
          <a:xfrm>
            <a:off x="690390" y="1152023"/>
            <a:ext cx="9163082" cy="5273497"/>
          </a:xfrm>
          <a:prstGeom prst="rect">
            <a:avLst/>
          </a:prstGeom>
        </p:spPr>
      </p:pic>
      <p:sp>
        <p:nvSpPr>
          <p:cNvPr id="6" name="Rectangle 5">
            <a:extLst>
              <a:ext uri="{FF2B5EF4-FFF2-40B4-BE49-F238E27FC236}">
                <a16:creationId xmlns:a16="http://schemas.microsoft.com/office/drawing/2014/main" id="{85FF6E3B-AC65-4DC6-92CD-B829B3A0ECA9}"/>
              </a:ext>
            </a:extLst>
          </p:cNvPr>
          <p:cNvSpPr/>
          <p:nvPr/>
        </p:nvSpPr>
        <p:spPr>
          <a:xfrm>
            <a:off x="734563" y="6163910"/>
            <a:ext cx="3207929"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rPr>
              <a:t>Data source: NHSBT UKHSA Epidemiology Unit</a:t>
            </a:r>
          </a:p>
        </p:txBody>
      </p:sp>
    </p:spTree>
    <p:extLst>
      <p:ext uri="{BB962C8B-B14F-4D97-AF65-F5344CB8AC3E}">
        <p14:creationId xmlns:p14="http://schemas.microsoft.com/office/powerpoint/2010/main" val="3805227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7638-1633-41C5-BA3A-61C04A76090F}"/>
              </a:ext>
            </a:extLst>
          </p:cNvPr>
          <p:cNvSpPr>
            <a:spLocks noGrp="1"/>
          </p:cNvSpPr>
          <p:nvPr>
            <p:ph type="title"/>
          </p:nvPr>
        </p:nvSpPr>
        <p:spPr>
          <a:xfrm>
            <a:off x="877364" y="505107"/>
            <a:ext cx="10422008" cy="972607"/>
          </a:xfrm>
        </p:spPr>
        <p:txBody>
          <a:bodyPr>
            <a:normAutofit fontScale="90000"/>
          </a:bodyPr>
          <a:lstStyle/>
          <a:p>
            <a:r>
              <a:rPr lang="en-GB" dirty="0"/>
              <a:t>Monitoring access to HCV treatment (WHO programme target)</a:t>
            </a:r>
            <a:br>
              <a:rPr lang="en-GB" dirty="0"/>
            </a:br>
            <a:endParaRPr lang="en-GB" dirty="0"/>
          </a:p>
        </p:txBody>
      </p:sp>
      <p:sp>
        <p:nvSpPr>
          <p:cNvPr id="3" name="Content Placeholder 2">
            <a:extLst>
              <a:ext uri="{FF2B5EF4-FFF2-40B4-BE49-F238E27FC236}">
                <a16:creationId xmlns:a16="http://schemas.microsoft.com/office/drawing/2014/main" id="{D9B2449C-9921-4A6D-9604-3B4358FDC73B}"/>
              </a:ext>
            </a:extLst>
          </p:cNvPr>
          <p:cNvSpPr>
            <a:spLocks noGrp="1"/>
          </p:cNvSpPr>
          <p:nvPr>
            <p:ph idx="1"/>
          </p:nvPr>
        </p:nvSpPr>
        <p:spPr>
          <a:xfrm>
            <a:off x="877364" y="1825700"/>
            <a:ext cx="10627281" cy="3886839"/>
          </a:xfrm>
        </p:spPr>
        <p:txBody>
          <a:bodyPr/>
          <a:lstStyle/>
          <a:p>
            <a:r>
              <a:rPr lang="en-GB" dirty="0">
                <a:latin typeface="Calibri" panose="020F0502020204030204" pitchFamily="34" charset="0"/>
                <a:cs typeface="Calibri" panose="020F0502020204030204" pitchFamily="34" charset="0"/>
              </a:rPr>
              <a:t>Substantial progress has been made to increase the numbers accessing HCV treatment, with around 58,850 treatment initiations between tax years 2015 to 2016 and 2020 </a:t>
            </a:r>
            <a:r>
              <a:rPr lang="en-GB">
                <a:latin typeface="Calibri" panose="020F0502020204030204" pitchFamily="34" charset="0"/>
                <a:cs typeface="Calibri" panose="020F0502020204030204" pitchFamily="34" charset="0"/>
              </a:rPr>
              <a:t>to 2021.</a:t>
            </a:r>
            <a:endParaRPr lang="en-GB"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Further work is required to reach the 2030 WHO target of at least 80% of people with chronic HCV diagnosed, accessing treatment (65% </a:t>
            </a:r>
            <a:r>
              <a:rPr lang="en-GB">
                <a:latin typeface="Calibri" panose="020F0502020204030204" pitchFamily="34" charset="0"/>
                <a:cs typeface="Calibri" panose="020F0502020204030204" pitchFamily="34" charset="0"/>
              </a:rPr>
              <a:t>in 2015 to 2020</a:t>
            </a:r>
            <a:r>
              <a:rPr lang="en-GB" dirty="0">
                <a:latin typeface="Calibri" panose="020F0502020204030204" pitchFamily="34" charset="0"/>
                <a:cs typeface="Calibri" panose="020F0502020204030204" pitchFamily="34" charset="0"/>
              </a:rPr>
              <a:t>). </a:t>
            </a:r>
          </a:p>
          <a:p>
            <a:endParaRPr lang="en-GB" sz="18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Among those who started treatment and were not lost to follow-up, rates of viral clearance are high at </a:t>
            </a:r>
            <a:r>
              <a:rPr lang="en-GB">
                <a:latin typeface="Calibri" panose="020F0502020204030204" pitchFamily="34" charset="0"/>
                <a:cs typeface="Calibri" panose="020F0502020204030204" pitchFamily="34" charset="0"/>
              </a:rPr>
              <a:t>95%.</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1173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7310-A3B2-48F4-A815-392385BA593F}"/>
              </a:ext>
            </a:extLst>
          </p:cNvPr>
          <p:cNvSpPr>
            <a:spLocks noGrp="1"/>
          </p:cNvSpPr>
          <p:nvPr>
            <p:ph type="title"/>
          </p:nvPr>
        </p:nvSpPr>
        <p:spPr/>
        <p:txBody>
          <a:bodyPr>
            <a:noAutofit/>
          </a:bodyPr>
          <a:lstStyle/>
          <a:p>
            <a:r>
              <a:rPr lang="en-GB" sz="2800" dirty="0"/>
              <a:t>Monitoring access to HCV treatment (WHO programme target)</a:t>
            </a:r>
          </a:p>
        </p:txBody>
      </p:sp>
      <p:graphicFrame>
        <p:nvGraphicFramePr>
          <p:cNvPr id="4" name="Content Placeholder 3">
            <a:extLst>
              <a:ext uri="{FF2B5EF4-FFF2-40B4-BE49-F238E27FC236}">
                <a16:creationId xmlns:a16="http://schemas.microsoft.com/office/drawing/2014/main" id="{281B1C08-066A-4AB6-B1C3-EBC06BDB1746}"/>
              </a:ext>
            </a:extLst>
          </p:cNvPr>
          <p:cNvGraphicFramePr>
            <a:graphicFrameLocks noGrp="1"/>
          </p:cNvGraphicFramePr>
          <p:nvPr>
            <p:ph idx="1"/>
            <p:extLst>
              <p:ext uri="{D42A27DB-BD31-4B8C-83A1-F6EECF244321}">
                <p14:modId xmlns:p14="http://schemas.microsoft.com/office/powerpoint/2010/main" val="3746870198"/>
              </p:ext>
            </p:extLst>
          </p:nvPr>
        </p:nvGraphicFramePr>
        <p:xfrm>
          <a:off x="768036" y="890829"/>
          <a:ext cx="10337108" cy="5665470"/>
        </p:xfrm>
        <a:graphic>
          <a:graphicData uri="http://schemas.openxmlformats.org/drawingml/2006/table">
            <a:tbl>
              <a:tblPr firstRow="1" firstCol="1" bandRow="1"/>
              <a:tblGrid>
                <a:gridCol w="2536429">
                  <a:extLst>
                    <a:ext uri="{9D8B030D-6E8A-4147-A177-3AD203B41FA5}">
                      <a16:colId xmlns:a16="http://schemas.microsoft.com/office/drawing/2014/main" val="3086424684"/>
                    </a:ext>
                  </a:extLst>
                </a:gridCol>
                <a:gridCol w="3202514">
                  <a:extLst>
                    <a:ext uri="{9D8B030D-6E8A-4147-A177-3AD203B41FA5}">
                      <a16:colId xmlns:a16="http://schemas.microsoft.com/office/drawing/2014/main" val="982643392"/>
                    </a:ext>
                  </a:extLst>
                </a:gridCol>
                <a:gridCol w="1975282">
                  <a:extLst>
                    <a:ext uri="{9D8B030D-6E8A-4147-A177-3AD203B41FA5}">
                      <a16:colId xmlns:a16="http://schemas.microsoft.com/office/drawing/2014/main" val="98498607"/>
                    </a:ext>
                  </a:extLst>
                </a:gridCol>
                <a:gridCol w="2622883">
                  <a:extLst>
                    <a:ext uri="{9D8B030D-6E8A-4147-A177-3AD203B41FA5}">
                      <a16:colId xmlns:a16="http://schemas.microsoft.com/office/drawing/2014/main" val="1452197858"/>
                    </a:ext>
                  </a:extLst>
                </a:gridCol>
              </a:tblGrid>
              <a:tr h="1239858">
                <a:tc>
                  <a:txBody>
                    <a:bodyPr/>
                    <a:lstStyle/>
                    <a:p>
                      <a:pPr marR="500380">
                        <a:lnSpc>
                          <a:spcPts val="1600"/>
                        </a:lnSpc>
                        <a:spcBef>
                          <a:spcPts val="600"/>
                        </a:spcBef>
                      </a:pPr>
                      <a:endPar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Service coverage/programme target area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EURO 2020 targets (6)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GHSS 2030 target(3)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interim guidance elimination validation target (2)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extLst>
                  <a:ext uri="{0D108BD9-81ED-4DB2-BD59-A6C34878D82A}">
                    <a16:rowId xmlns:a16="http://schemas.microsoft.com/office/drawing/2014/main" val="3766103691"/>
                  </a:ext>
                </a:extLst>
              </a:tr>
              <a:tr h="1307529">
                <a:tc>
                  <a:txBody>
                    <a:bodyPr/>
                    <a:lstStyle/>
                    <a:p>
                      <a:pPr marR="7620">
                        <a:lnSpc>
                          <a:spcPts val="1600"/>
                        </a:lnSpc>
                        <a:spcBef>
                          <a:spcPts val="600"/>
                        </a:spcBef>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762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Treatment coverage of people diagnosed with chronic HCV </a:t>
                      </a: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ts val="1600"/>
                        </a:lnSpc>
                        <a:spcBef>
                          <a:spcPts val="600"/>
                        </a:spcBef>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8509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[90% of diagnosed patients with chronic HCV are linked to care and adequately monitored]</a:t>
                      </a:r>
                    </a:p>
                    <a:p>
                      <a:pPr marR="8509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75% (&gt;90% cured)</a:t>
                      </a:r>
                    </a:p>
                    <a:p>
                      <a:pPr marR="8509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600">
                          <a:effectLst/>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600">
                          <a:effectLst/>
                          <a:latin typeface="Arial" panose="020B0604020202020204" pitchFamily="34" charset="0"/>
                          <a:ea typeface="Times New Roman" panose="02020603050405020304" pitchFamily="18" charset="0"/>
                          <a:cs typeface="Arial" panose="020B0604020202020204" pitchFamily="34" charset="0"/>
                        </a:rPr>
                        <a:t>≥80%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≥80%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868914"/>
                  </a:ext>
                </a:extLst>
              </a:tr>
              <a:tr h="711112">
                <a:tc gridSpan="4">
                  <a:txBody>
                    <a:bodyPr/>
                    <a:lstStyle/>
                    <a:p>
                      <a:pPr marR="500380">
                        <a:lnSpc>
                          <a:spcPts val="1600"/>
                        </a:lnSpc>
                        <a:spcBef>
                          <a:spcPts val="600"/>
                        </a:spcBef>
                        <a:spcAft>
                          <a:spcPts val="65"/>
                        </a:spcAft>
                      </a:pPr>
                      <a:endParaRPr lang="en-GB"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spcAft>
                          <a:spcPts val="65"/>
                        </a:spcAft>
                      </a:pPr>
                      <a:r>
                        <a:rPr lang="en-GB"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Progress in England</a:t>
                      </a:r>
                    </a:p>
                    <a:p>
                      <a:pPr marR="500380">
                        <a:lnSpc>
                          <a:spcPts val="1600"/>
                        </a:lnSpc>
                        <a:spcBef>
                          <a:spcPts val="600"/>
                        </a:spcBef>
                        <a:spcAft>
                          <a:spcPts val="65"/>
                        </a:spcAft>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B8E"/>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02780507"/>
                  </a:ext>
                </a:extLst>
              </a:tr>
              <a:tr h="1858067">
                <a:tc>
                  <a:txBody>
                    <a:bodyPr/>
                    <a:lstStyle/>
                    <a:p>
                      <a:pPr marR="7620">
                        <a:lnSpc>
                          <a:spcPts val="1600"/>
                        </a:lnSpc>
                        <a:spcBef>
                          <a:spcPts val="600"/>
                        </a:spcBef>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762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Treatment coverage of people diagnosed with chronic HCV (2015-2020)</a:t>
                      </a: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ts val="1600"/>
                        </a:lnSpc>
                        <a:spcBef>
                          <a:spcPts val="600"/>
                        </a:spcBef>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8509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[73.5%* of diagnosed patients with chronic HCV are linked to specialist HCV treatment services]</a:t>
                      </a:r>
                    </a:p>
                    <a:p>
                      <a:pPr marR="8509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65.3%** of those with diagnosed chronic HCV initiating treatment</a:t>
                      </a:r>
                    </a:p>
                    <a:p>
                      <a:pPr marR="85090">
                        <a:lnSpc>
                          <a:spcPts val="1600"/>
                        </a:lnSpc>
                        <a:spcBef>
                          <a:spcPts val="600"/>
                        </a:spcBef>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(78.6% SVR of those with treatment outcome reported)*** </a:t>
                      </a: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600" i="1">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600">
                          <a:effectLst/>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R="504190">
                        <a:lnSpc>
                          <a:spcPts val="1600"/>
                        </a:lnSpc>
                        <a:spcBef>
                          <a:spcPts val="600"/>
                        </a:spcBef>
                        <a:spcAft>
                          <a:spcPts val="65"/>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65.3%** </a:t>
                      </a:r>
                    </a:p>
                  </a:txBody>
                  <a:tcPr marL="59939" marR="59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458049"/>
                  </a:ext>
                </a:extLst>
              </a:tr>
            </a:tbl>
          </a:graphicData>
        </a:graphic>
      </p:graphicFrame>
    </p:spTree>
    <p:extLst>
      <p:ext uri="{BB962C8B-B14F-4D97-AF65-F5344CB8AC3E}">
        <p14:creationId xmlns:p14="http://schemas.microsoft.com/office/powerpoint/2010/main" val="656219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agram&#10;&#10;Description automatically generated">
            <a:extLst>
              <a:ext uri="{FF2B5EF4-FFF2-40B4-BE49-F238E27FC236}">
                <a16:creationId xmlns:a16="http://schemas.microsoft.com/office/drawing/2014/main" id="{892219A2-642E-467F-86A3-E8508E8A0B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03" y="0"/>
            <a:ext cx="9737877" cy="6502062"/>
          </a:xfrm>
        </p:spPr>
      </p:pic>
    </p:spTree>
    <p:extLst>
      <p:ext uri="{BB962C8B-B14F-4D97-AF65-F5344CB8AC3E}">
        <p14:creationId xmlns:p14="http://schemas.microsoft.com/office/powerpoint/2010/main" val="1695045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3594-F73B-4094-A06B-27F3C54493CB}"/>
              </a:ext>
            </a:extLst>
          </p:cNvPr>
          <p:cNvSpPr>
            <a:spLocks noGrp="1"/>
          </p:cNvSpPr>
          <p:nvPr>
            <p:ph type="title"/>
          </p:nvPr>
        </p:nvSpPr>
        <p:spPr/>
        <p:txBody>
          <a:bodyPr>
            <a:noAutofit/>
          </a:bodyPr>
          <a:lstStyle/>
          <a:p>
            <a:r>
              <a:rPr lang="en-GB" sz="2800" dirty="0"/>
              <a:t>Treatment pathway for individuals with a positive RNA or antigen test in SSBBV between 2015 and 2020*</a:t>
            </a:r>
          </a:p>
        </p:txBody>
      </p:sp>
      <p:sp>
        <p:nvSpPr>
          <p:cNvPr id="3" name="Rectangle 2">
            <a:extLst>
              <a:ext uri="{FF2B5EF4-FFF2-40B4-BE49-F238E27FC236}">
                <a16:creationId xmlns:a16="http://schemas.microsoft.com/office/drawing/2014/main" id="{AEE0B7EF-04E5-4FA0-A14B-B75139207B5B}"/>
              </a:ext>
            </a:extLst>
          </p:cNvPr>
          <p:cNvSpPr/>
          <p:nvPr/>
        </p:nvSpPr>
        <p:spPr>
          <a:xfrm>
            <a:off x="813995" y="5980948"/>
            <a:ext cx="10299772" cy="461665"/>
          </a:xfrm>
          <a:prstGeom prst="rect">
            <a:avLst/>
          </a:prstGeom>
        </p:spPr>
        <p:txBody>
          <a:bodyPr wrap="square">
            <a:spAutoFit/>
          </a:bodyPr>
          <a:lstStyle/>
          <a:p>
            <a:r>
              <a:rPr lang="en-GB" sz="1200" dirty="0"/>
              <a:t>Data source: Sentinel Surveillance of Bloodborne </a:t>
            </a:r>
            <a:r>
              <a:rPr lang="en-GB" sz="1200"/>
              <a:t>Virus Testing (</a:t>
            </a:r>
            <a:r>
              <a:rPr lang="en-GB" sz="1200" dirty="0"/>
              <a:t>32) and NHS England data from the Hepatitis C Patient Registry and Treatment Outcome System as of 19 </a:t>
            </a:r>
            <a:r>
              <a:rPr lang="en-GB" sz="1200"/>
              <a:t>October 2021.</a:t>
            </a:r>
            <a:endParaRPr lang="en-GB" sz="1200" dirty="0"/>
          </a:p>
        </p:txBody>
      </p:sp>
      <p:pic>
        <p:nvPicPr>
          <p:cNvPr id="4" name="Picture 3">
            <a:extLst>
              <a:ext uri="{FF2B5EF4-FFF2-40B4-BE49-F238E27FC236}">
                <a16:creationId xmlns:a16="http://schemas.microsoft.com/office/drawing/2014/main" id="{DDC21F28-D214-4437-8740-B3D6C52030FF}"/>
              </a:ext>
            </a:extLst>
          </p:cNvPr>
          <p:cNvPicPr>
            <a:picLocks noChangeAspect="1"/>
          </p:cNvPicPr>
          <p:nvPr/>
        </p:nvPicPr>
        <p:blipFill>
          <a:blip r:embed="rId3"/>
          <a:stretch>
            <a:fillRect/>
          </a:stretch>
        </p:blipFill>
        <p:spPr>
          <a:xfrm>
            <a:off x="703159" y="1041441"/>
            <a:ext cx="9777930" cy="4775117"/>
          </a:xfrm>
          <a:prstGeom prst="rect">
            <a:avLst/>
          </a:prstGeom>
        </p:spPr>
      </p:pic>
    </p:spTree>
    <p:extLst>
      <p:ext uri="{BB962C8B-B14F-4D97-AF65-F5344CB8AC3E}">
        <p14:creationId xmlns:p14="http://schemas.microsoft.com/office/powerpoint/2010/main" val="64450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4F93-F3D0-4FF6-A632-737F66105F96}"/>
              </a:ext>
            </a:extLst>
          </p:cNvPr>
          <p:cNvSpPr>
            <a:spLocks noGrp="1"/>
          </p:cNvSpPr>
          <p:nvPr>
            <p:ph type="title"/>
          </p:nvPr>
        </p:nvSpPr>
        <p:spPr/>
        <p:txBody>
          <a:bodyPr>
            <a:normAutofit fontScale="90000"/>
          </a:bodyPr>
          <a:lstStyle/>
          <a:p>
            <a:r>
              <a:rPr lang="en-GB" dirty="0"/>
              <a:t>Provisional estimates of numbers initiating HCV treatment in England, 2007 to tax year 2020 to 2021</a:t>
            </a:r>
          </a:p>
        </p:txBody>
      </p:sp>
      <p:sp>
        <p:nvSpPr>
          <p:cNvPr id="7" name="Rectangle 2">
            <a:extLst>
              <a:ext uri="{FF2B5EF4-FFF2-40B4-BE49-F238E27FC236}">
                <a16:creationId xmlns:a16="http://schemas.microsoft.com/office/drawing/2014/main" id="{0999C23C-1351-4A08-9C10-C236F7874478}"/>
              </a:ext>
            </a:extLst>
          </p:cNvPr>
          <p:cNvSpPr>
            <a:spLocks noChangeArrowheads="1"/>
          </p:cNvSpPr>
          <p:nvPr/>
        </p:nvSpPr>
        <p:spPr bwMode="auto">
          <a:xfrm>
            <a:off x="773090" y="5609813"/>
            <a:ext cx="103273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r>
              <a:rPr kumimoji="0" lang="en-GB" altLang="en-US" sz="110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a:t>
            </a:r>
            <a:r>
              <a:rPr kumimoji="0" lang="en-GB"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NHS England for data from the hepatitis C patient registry and treatment outcome system as of 23 June 2021 and for DAA drug commissioning data for tax years 2015 to 2016 and 2020 to 2021 (commissioning data is based on clinician intention to treat and invoicing and is subject to data quality issues and contract adjustments); (ii) Sentinel surveillance of hepatitis bloodborne virus testing for scaled estimates for the period 2012 to 2014; (iii) Estimates from Roche sales, IMS supply chain manager, and </a:t>
            </a:r>
            <a:r>
              <a:rPr kumimoji="0" lang="en-GB" altLang="en-US" sz="110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Pharmex</a:t>
            </a:r>
            <a:r>
              <a:rPr kumimoji="0" lang="en-GB"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data for 2007 to 2011 (</a:t>
            </a:r>
            <a:r>
              <a:rPr kumimoji="0" lang="en-GB" altLang="en-US" sz="110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240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40E06072-025E-4F3B-B066-5224BD943E0A}"/>
              </a:ext>
            </a:extLst>
          </p:cNvPr>
          <p:cNvPicPr>
            <a:picLocks noChangeAspect="1"/>
          </p:cNvPicPr>
          <p:nvPr/>
        </p:nvPicPr>
        <p:blipFill>
          <a:blip r:embed="rId3"/>
          <a:stretch>
            <a:fillRect/>
          </a:stretch>
        </p:blipFill>
        <p:spPr>
          <a:xfrm>
            <a:off x="615956" y="1152022"/>
            <a:ext cx="8039301" cy="4528341"/>
          </a:xfrm>
          <a:prstGeom prst="rect">
            <a:avLst/>
          </a:prstGeom>
        </p:spPr>
      </p:pic>
    </p:spTree>
    <p:extLst>
      <p:ext uri="{BB962C8B-B14F-4D97-AF65-F5344CB8AC3E}">
        <p14:creationId xmlns:p14="http://schemas.microsoft.com/office/powerpoint/2010/main" val="4228752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F1F2-AFCC-45B6-9225-2FD1799B2440}"/>
              </a:ext>
            </a:extLst>
          </p:cNvPr>
          <p:cNvSpPr>
            <a:spLocks noGrp="1"/>
          </p:cNvSpPr>
          <p:nvPr>
            <p:ph type="title"/>
          </p:nvPr>
        </p:nvSpPr>
        <p:spPr>
          <a:xfrm>
            <a:off x="828607" y="466495"/>
            <a:ext cx="11123856" cy="972607"/>
          </a:xfrm>
        </p:spPr>
        <p:txBody>
          <a:bodyPr>
            <a:normAutofit fontScale="90000"/>
          </a:bodyPr>
          <a:lstStyle/>
          <a:p>
            <a:r>
              <a:rPr lang="en-GB" dirty="0"/>
              <a:t>Addressing inequalities</a:t>
            </a:r>
            <a:br>
              <a:rPr lang="en-GB" dirty="0"/>
            </a:br>
            <a:endParaRPr lang="en-GB" dirty="0"/>
          </a:p>
        </p:txBody>
      </p:sp>
      <p:sp>
        <p:nvSpPr>
          <p:cNvPr id="3" name="Content Placeholder 2">
            <a:extLst>
              <a:ext uri="{FF2B5EF4-FFF2-40B4-BE49-F238E27FC236}">
                <a16:creationId xmlns:a16="http://schemas.microsoft.com/office/drawing/2014/main" id="{75247D7B-0266-4996-B9D5-935E6B841CF2}"/>
              </a:ext>
            </a:extLst>
          </p:cNvPr>
          <p:cNvSpPr>
            <a:spLocks noGrp="1"/>
          </p:cNvSpPr>
          <p:nvPr>
            <p:ph idx="1"/>
          </p:nvPr>
        </p:nvSpPr>
        <p:spPr>
          <a:xfrm>
            <a:off x="828607" y="1439102"/>
            <a:ext cx="9649672" cy="2415143"/>
          </a:xfrm>
        </p:spPr>
        <p:txBody>
          <a:bodyPr/>
          <a:lstStyle/>
          <a:p>
            <a:r>
              <a:rPr lang="en-GB">
                <a:latin typeface="Calibri" panose="020F0502020204030204" pitchFamily="34" charset="0"/>
                <a:cs typeface="Calibri" panose="020F0502020204030204" pitchFamily="34" charset="0"/>
              </a:rPr>
              <a:t>There </a:t>
            </a:r>
            <a:r>
              <a:rPr lang="en-GB" dirty="0">
                <a:latin typeface="Calibri" panose="020F0502020204030204" pitchFamily="34" charset="0"/>
                <a:cs typeface="Calibri" panose="020F0502020204030204" pitchFamily="34" charset="0"/>
              </a:rPr>
              <a:t>is an urgent need, particularly following the COVID-19 pandemic, to redouble efforts to improve harm reduction, testing and access to treatment for the most vulnerable populations or inequalities will widen</a:t>
            </a:r>
            <a:r>
              <a:rPr lang="en-GB">
                <a:latin typeface="Calibri" panose="020F0502020204030204" pitchFamily="34" charset="0"/>
                <a:cs typeface="Calibri" panose="020F0502020204030204" pitchFamily="34" charset="0"/>
              </a:rPr>
              <a:t>. </a:t>
            </a:r>
          </a:p>
          <a:p>
            <a:pPr marL="0" indent="0">
              <a:buNone/>
            </a:pPr>
            <a:endParaRPr lang="en-GB" sz="12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As we approach elimination it will be increasingly important to take a person-centred </a:t>
            </a:r>
            <a:r>
              <a:rPr lang="en-GB">
                <a:latin typeface="Calibri" panose="020F0502020204030204" pitchFamily="34" charset="0"/>
                <a:cs typeface="Calibri" panose="020F0502020204030204" pitchFamily="34" charset="0"/>
              </a:rPr>
              <a:t>approach.</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046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10;&#10;Description automatically generated">
            <a:extLst>
              <a:ext uri="{FF2B5EF4-FFF2-40B4-BE49-F238E27FC236}">
                <a16:creationId xmlns:a16="http://schemas.microsoft.com/office/drawing/2014/main" id="{9641549F-1E55-4A6A-8260-BEAD5F1108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156" y="0"/>
            <a:ext cx="9604973" cy="6406648"/>
          </a:xfrm>
        </p:spPr>
      </p:pic>
    </p:spTree>
    <p:extLst>
      <p:ext uri="{BB962C8B-B14F-4D97-AF65-F5344CB8AC3E}">
        <p14:creationId xmlns:p14="http://schemas.microsoft.com/office/powerpoint/2010/main" val="404458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9522-9114-4963-BC74-4E2269694250}"/>
              </a:ext>
            </a:extLst>
          </p:cNvPr>
          <p:cNvSpPr>
            <a:spLocks noGrp="1"/>
          </p:cNvSpPr>
          <p:nvPr>
            <p:ph type="title"/>
          </p:nvPr>
        </p:nvSpPr>
        <p:spPr>
          <a:xfrm>
            <a:off x="615956" y="179416"/>
            <a:ext cx="10828792" cy="1154120"/>
          </a:xfrm>
        </p:spPr>
        <p:txBody>
          <a:bodyPr>
            <a:noAutofit/>
          </a:bodyPr>
          <a:lstStyle/>
          <a:p>
            <a:r>
              <a:rPr lang="en-GB" sz="2000" dirty="0"/>
              <a:t>WHO </a:t>
            </a:r>
            <a:r>
              <a:rPr lang="en-GB" sz="2000"/>
              <a:t>GHSS targets (</a:t>
            </a:r>
            <a:r>
              <a:rPr lang="en-GB" sz="2000" dirty="0"/>
              <a:t>3) for viral hepatitis, relevant to HCV in the UK context, with 2020 targets updated to reflect the action plan for the health sector response to viral hepatitis in the WHO </a:t>
            </a:r>
            <a:r>
              <a:rPr lang="en-GB" sz="2000"/>
              <a:t>European Region (</a:t>
            </a:r>
            <a:r>
              <a:rPr lang="en-GB" sz="2000" dirty="0"/>
              <a:t>6) and proposed interim targets from the WHO interim guidance for country validation of </a:t>
            </a:r>
            <a:r>
              <a:rPr lang="en-GB" sz="2000"/>
              <a:t>hepatitis elimination (</a:t>
            </a:r>
            <a:r>
              <a:rPr lang="en-GB" sz="2000" dirty="0"/>
              <a:t>2) </a:t>
            </a:r>
          </a:p>
        </p:txBody>
      </p:sp>
      <p:sp>
        <p:nvSpPr>
          <p:cNvPr id="10" name="Rectangle 9">
            <a:extLst>
              <a:ext uri="{FF2B5EF4-FFF2-40B4-BE49-F238E27FC236}">
                <a16:creationId xmlns:a16="http://schemas.microsoft.com/office/drawing/2014/main" id="{BADB84C5-6A2B-4FF7-8D71-F7A39AAEEF82}"/>
              </a:ext>
            </a:extLst>
          </p:cNvPr>
          <p:cNvSpPr/>
          <p:nvPr/>
        </p:nvSpPr>
        <p:spPr>
          <a:xfrm>
            <a:off x="615956" y="6146536"/>
            <a:ext cx="10354560" cy="600164"/>
          </a:xfrm>
          <a:prstGeom prst="rect">
            <a:avLst/>
          </a:prstGeom>
        </p:spPr>
        <p:txBody>
          <a:bodyPr wrap="square">
            <a:spAutoFit/>
          </a:bodyPr>
          <a:lstStyle/>
          <a:p>
            <a:r>
              <a:rPr lang="en-GB" sz="1100" dirty="0">
                <a:latin typeface="Arial" panose="020B0604020202020204" pitchFamily="34" charset="0"/>
                <a:ea typeface="Times New Roman" panose="02020603050405020304" pitchFamily="18" charset="0"/>
                <a:cs typeface="Times New Roman" panose="02020603050405020304" pitchFamily="18" charset="0"/>
              </a:rPr>
              <a:t>* In England, 2020 and 2030 targets are already met (104)</a:t>
            </a:r>
          </a:p>
          <a:p>
            <a:r>
              <a:rPr lang="en-GB" sz="1100" dirty="0">
                <a:latin typeface="Arial" panose="020B0604020202020204" pitchFamily="34" charset="0"/>
                <a:ea typeface="Times New Roman" panose="02020603050405020304" pitchFamily="18" charset="0"/>
                <a:cs typeface="Times New Roman" panose="02020603050405020304" pitchFamily="18" charset="0"/>
              </a:rPr>
              <a:t>**</a:t>
            </a:r>
            <a:r>
              <a:rPr lang="en-GB" sz="1100" dirty="0">
                <a:solidFill>
                  <a:srgbClr val="007C91"/>
                </a:solidFill>
                <a:latin typeface="Arial" panose="020B0604020202020204" pitchFamily="34" charset="0"/>
                <a:ea typeface="Times New Roman" panose="02020603050405020304" pitchFamily="18" charset="0"/>
                <a:cs typeface="Times New Roman" panose="02020603050405020304" pitchFamily="18" charset="0"/>
              </a:rPr>
              <a:t> </a:t>
            </a:r>
            <a:r>
              <a:rPr lang="en-GB" sz="1100" dirty="0">
                <a:latin typeface="Arial" panose="020B0604020202020204" pitchFamily="34" charset="0"/>
                <a:ea typeface="Times New Roman" panose="02020603050405020304" pitchFamily="18" charset="0"/>
                <a:cs typeface="Times New Roman" panose="02020603050405020304" pitchFamily="18" charset="0"/>
              </a:rPr>
              <a:t>In England, 2020 and 2030 targets are already met in the health care setting as the UK follows the EU Directive for the prevention of sharps injuries in the health care setting (105) by using safety engineered devices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ED6DD1CC-F0F5-4D02-BF1E-EF7F5E7A5D16}"/>
              </a:ext>
            </a:extLst>
          </p:cNvPr>
          <p:cNvGraphicFramePr>
            <a:graphicFrameLocks noGrp="1"/>
          </p:cNvGraphicFramePr>
          <p:nvPr>
            <p:extLst>
              <p:ext uri="{D42A27DB-BD31-4B8C-83A1-F6EECF244321}">
                <p14:modId xmlns:p14="http://schemas.microsoft.com/office/powerpoint/2010/main" val="4063668080"/>
              </p:ext>
            </p:extLst>
          </p:nvPr>
        </p:nvGraphicFramePr>
        <p:xfrm>
          <a:off x="704444" y="1422453"/>
          <a:ext cx="8933289" cy="4724083"/>
        </p:xfrm>
        <a:graphic>
          <a:graphicData uri="http://schemas.openxmlformats.org/drawingml/2006/table">
            <a:tbl>
              <a:tblPr firstRow="1" firstCol="1" bandRow="1">
                <a:tableStyleId>{5C22544A-7EE6-4342-B048-85BDC9FD1C3A}</a:tableStyleId>
              </a:tblPr>
              <a:tblGrid>
                <a:gridCol w="2430442">
                  <a:extLst>
                    <a:ext uri="{9D8B030D-6E8A-4147-A177-3AD203B41FA5}">
                      <a16:colId xmlns:a16="http://schemas.microsoft.com/office/drawing/2014/main" val="846086290"/>
                    </a:ext>
                  </a:extLst>
                </a:gridCol>
                <a:gridCol w="1999413">
                  <a:extLst>
                    <a:ext uri="{9D8B030D-6E8A-4147-A177-3AD203B41FA5}">
                      <a16:colId xmlns:a16="http://schemas.microsoft.com/office/drawing/2014/main" val="3552087194"/>
                    </a:ext>
                  </a:extLst>
                </a:gridCol>
                <a:gridCol w="1382607">
                  <a:extLst>
                    <a:ext uri="{9D8B030D-6E8A-4147-A177-3AD203B41FA5}">
                      <a16:colId xmlns:a16="http://schemas.microsoft.com/office/drawing/2014/main" val="3386143695"/>
                    </a:ext>
                  </a:extLst>
                </a:gridCol>
                <a:gridCol w="3120827">
                  <a:extLst>
                    <a:ext uri="{9D8B030D-6E8A-4147-A177-3AD203B41FA5}">
                      <a16:colId xmlns:a16="http://schemas.microsoft.com/office/drawing/2014/main" val="2334976595"/>
                    </a:ext>
                  </a:extLst>
                </a:gridCol>
              </a:tblGrid>
              <a:tr h="569277">
                <a:tc>
                  <a:txBody>
                    <a:bodyPr/>
                    <a:lstStyle/>
                    <a:p>
                      <a:pPr marR="35560">
                        <a:lnSpc>
                          <a:spcPts val="1600"/>
                        </a:lnSpc>
                        <a:spcBef>
                          <a:spcPts val="200"/>
                        </a:spcBef>
                        <a:spcAft>
                          <a:spcPts val="300"/>
                        </a:spcAft>
                      </a:pPr>
                      <a:r>
                        <a:rPr lang="en-GB" sz="1200" dirty="0">
                          <a:solidFill>
                            <a:schemeClr val="tx1"/>
                          </a:solidFill>
                          <a:effectLst/>
                        </a:rPr>
                        <a:t>Impact target area</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33020">
                        <a:lnSpc>
                          <a:spcPts val="1600"/>
                        </a:lnSpc>
                        <a:spcBef>
                          <a:spcPts val="200"/>
                        </a:spcBef>
                        <a:spcAft>
                          <a:spcPts val="300"/>
                        </a:spcAft>
                      </a:pPr>
                      <a:r>
                        <a:rPr lang="en-GB" sz="1200" dirty="0">
                          <a:solidFill>
                            <a:schemeClr val="tx1"/>
                          </a:solidFill>
                          <a:effectLst/>
                        </a:rPr>
                        <a:t>WHO GHSS 2020 target relative to 2015 baseline (</a:t>
                      </a:r>
                      <a:r>
                        <a:rPr lang="en-GB" sz="1200" u="sng" dirty="0">
                          <a:solidFill>
                            <a:schemeClr val="tx1"/>
                          </a:solidFill>
                          <a:effectLst/>
                          <a:hlinkClick r:id="rId3" action="ppaction://hlinkfile">
                            <a:extLst>
                              <a:ext uri="{A12FA001-AC4F-418D-AE19-62706E023703}">
                                <ahyp:hlinkClr xmlns:ahyp="http://schemas.microsoft.com/office/drawing/2018/hyperlinkcolor" val="tx"/>
                              </a:ext>
                            </a:extLst>
                          </a:hlinkClick>
                        </a:rPr>
                        <a:t>3</a:t>
                      </a:r>
                      <a:r>
                        <a:rPr lang="en-GB" sz="1200" dirty="0">
                          <a:solidFill>
                            <a:schemeClr val="tx1"/>
                          </a:solidFill>
                          <a:effectLst/>
                        </a:rPr>
                        <a:t>)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34925">
                        <a:lnSpc>
                          <a:spcPts val="1600"/>
                        </a:lnSpc>
                        <a:spcBef>
                          <a:spcPts val="200"/>
                        </a:spcBef>
                        <a:spcAft>
                          <a:spcPts val="300"/>
                        </a:spcAft>
                      </a:pPr>
                      <a:r>
                        <a:rPr lang="en-GB" sz="1200" dirty="0">
                          <a:solidFill>
                            <a:schemeClr val="tx1"/>
                          </a:solidFill>
                          <a:effectLst/>
                        </a:rPr>
                        <a:t>WHO GHSS 2030 target relative to 2015 baseline (</a:t>
                      </a:r>
                      <a:r>
                        <a:rPr lang="en-GB" sz="1200" u="sng" dirty="0">
                          <a:solidFill>
                            <a:schemeClr val="tx1"/>
                          </a:solidFill>
                          <a:effectLst/>
                          <a:hlinkClick r:id="rId3" action="ppaction://hlinkfile">
                            <a:extLst>
                              <a:ext uri="{A12FA001-AC4F-418D-AE19-62706E023703}">
                                <ahyp:hlinkClr xmlns:ahyp="http://schemas.microsoft.com/office/drawing/2018/hyperlinkcolor" val="tx"/>
                              </a:ext>
                            </a:extLst>
                          </a:hlinkClick>
                        </a:rPr>
                        <a:t>3</a:t>
                      </a:r>
                      <a:r>
                        <a:rPr lang="en-GB" sz="1200" dirty="0">
                          <a:solidFill>
                            <a:schemeClr val="tx1"/>
                          </a:solidFill>
                          <a:effectLst/>
                        </a:rPr>
                        <a:t>)</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25400">
                        <a:lnSpc>
                          <a:spcPts val="1600"/>
                        </a:lnSpc>
                        <a:spcBef>
                          <a:spcPts val="200"/>
                        </a:spcBef>
                        <a:spcAft>
                          <a:spcPts val="300"/>
                        </a:spcAft>
                      </a:pPr>
                      <a:r>
                        <a:rPr lang="en-GB" sz="1200" dirty="0">
                          <a:solidFill>
                            <a:schemeClr val="tx1"/>
                          </a:solidFill>
                          <a:effectLst/>
                        </a:rPr>
                        <a:t>WHO interim guidance elimination validation target: annual absolute HCV incidence rates (</a:t>
                      </a:r>
                      <a:r>
                        <a:rPr lang="en-GB" sz="1200" u="sng" dirty="0">
                          <a:solidFill>
                            <a:schemeClr val="tx1"/>
                          </a:solidFill>
                          <a:effectLst/>
                          <a:hlinkClick r:id="rId4" action="ppaction://hlinkfile">
                            <a:extLst>
                              <a:ext uri="{A12FA001-AC4F-418D-AE19-62706E023703}">
                                <ahyp:hlinkClr xmlns:ahyp="http://schemas.microsoft.com/office/drawing/2018/hyperlinkcolor" val="tx"/>
                              </a:ext>
                            </a:extLst>
                          </a:hlinkClick>
                        </a:rPr>
                        <a:t>2</a:t>
                      </a:r>
                      <a:r>
                        <a:rPr lang="en-GB" sz="1200" dirty="0">
                          <a:solidFill>
                            <a:schemeClr val="tx1"/>
                          </a:solidFill>
                          <a:effectLst/>
                        </a:rPr>
                        <a:t>)</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3249147"/>
                  </a:ext>
                </a:extLst>
              </a:tr>
              <a:tr h="825076">
                <a:tc>
                  <a:txBody>
                    <a:bodyPr/>
                    <a:lstStyle/>
                    <a:p>
                      <a:pPr marR="35560">
                        <a:lnSpc>
                          <a:spcPts val="1600"/>
                        </a:lnSpc>
                        <a:spcBef>
                          <a:spcPts val="200"/>
                        </a:spcBef>
                        <a:spcAft>
                          <a:spcPts val="300"/>
                        </a:spcAft>
                      </a:pPr>
                      <a:r>
                        <a:rPr lang="en-GB" sz="1200">
                          <a:solidFill>
                            <a:schemeClr val="tx1"/>
                          </a:solidFill>
                          <a:effectLst/>
                        </a:rPr>
                        <a:t>Incidence: New cases of chronic viral hepatitis C infection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200">
                          <a:solidFill>
                            <a:schemeClr val="tx1"/>
                          </a:solidFill>
                          <a:effectLst/>
                        </a:rPr>
                        <a:t>30% reduction</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200">
                          <a:solidFill>
                            <a:schemeClr val="tx1"/>
                          </a:solidFill>
                          <a:effectLst/>
                        </a:rPr>
                        <a:t>80% reduction</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04190">
                        <a:lnSpc>
                          <a:spcPts val="1600"/>
                        </a:lnSpc>
                        <a:spcBef>
                          <a:spcPts val="200"/>
                        </a:spcBef>
                        <a:spcAft>
                          <a:spcPts val="300"/>
                        </a:spcAft>
                      </a:pPr>
                      <a:r>
                        <a:rPr lang="en-GB" sz="1200" dirty="0">
                          <a:solidFill>
                            <a:schemeClr val="tx1"/>
                          </a:solidFill>
                          <a:effectLst/>
                        </a:rPr>
                        <a:t>Equal to or less than 5 per 100,000 persons </a:t>
                      </a:r>
                    </a:p>
                    <a:p>
                      <a:pPr marR="504190">
                        <a:lnSpc>
                          <a:spcPts val="1600"/>
                        </a:lnSpc>
                        <a:spcBef>
                          <a:spcPts val="200"/>
                        </a:spcBef>
                        <a:spcAft>
                          <a:spcPts val="300"/>
                        </a:spcAft>
                      </a:pPr>
                      <a:r>
                        <a:rPr lang="en-GB" sz="1200" dirty="0">
                          <a:solidFill>
                            <a:schemeClr val="tx1"/>
                          </a:solidFill>
                          <a:effectLst/>
                        </a:rPr>
                        <a:t>(equal to or less than 2 per 100 for PWID)</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0616727"/>
                  </a:ext>
                </a:extLst>
              </a:tr>
              <a:tr h="569277">
                <a:tc>
                  <a:txBody>
                    <a:bodyPr/>
                    <a:lstStyle/>
                    <a:p>
                      <a:pPr marR="36195">
                        <a:lnSpc>
                          <a:spcPts val="1600"/>
                        </a:lnSpc>
                        <a:spcBef>
                          <a:spcPts val="200"/>
                        </a:spcBef>
                        <a:spcAft>
                          <a:spcPts val="300"/>
                        </a:spcAft>
                      </a:pPr>
                      <a:r>
                        <a:rPr lang="en-GB" sz="1200" dirty="0">
                          <a:solidFill>
                            <a:schemeClr val="tx1"/>
                          </a:solidFill>
                          <a:effectLst/>
                        </a:rPr>
                        <a:t>[Proxy incidence measure: alternative WHO approach, but not adequate for validation of elimination]</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200">
                          <a:solidFill>
                            <a:schemeClr val="tx1"/>
                          </a:solidFill>
                          <a:effectLst/>
                        </a:rPr>
                        <a:t>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200">
                          <a:solidFill>
                            <a:schemeClr val="tx1"/>
                          </a:solidFill>
                          <a:effectLst/>
                        </a:rPr>
                        <a:t>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2390">
                        <a:lnSpc>
                          <a:spcPts val="1600"/>
                        </a:lnSpc>
                        <a:spcBef>
                          <a:spcPts val="200"/>
                        </a:spcBef>
                        <a:spcAft>
                          <a:spcPts val="300"/>
                        </a:spcAft>
                      </a:pPr>
                      <a:r>
                        <a:rPr lang="en-GB" sz="1200" dirty="0">
                          <a:solidFill>
                            <a:schemeClr val="tx1"/>
                          </a:solidFill>
                          <a:effectLst/>
                        </a:rPr>
                        <a:t>[Reduction in HCV viraemia prevalence by 80% from 2015 baseline (in general population and PWID)]</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172852"/>
                  </a:ext>
                </a:extLst>
              </a:tr>
              <a:tr h="374382">
                <a:tc>
                  <a:txBody>
                    <a:bodyPr/>
                    <a:lstStyle/>
                    <a:p>
                      <a:pPr marR="35560">
                        <a:lnSpc>
                          <a:spcPts val="1600"/>
                        </a:lnSpc>
                        <a:spcBef>
                          <a:spcPts val="200"/>
                        </a:spcBef>
                        <a:spcAft>
                          <a:spcPts val="300"/>
                        </a:spcAft>
                      </a:pPr>
                      <a:r>
                        <a:rPr lang="en-GB" sz="1200">
                          <a:solidFill>
                            <a:schemeClr val="tx1"/>
                          </a:solidFill>
                          <a:effectLst/>
                        </a:rPr>
                        <a:t>Mortality: Viral hepatitis C deaths</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200">
                          <a:solidFill>
                            <a:schemeClr val="tx1"/>
                          </a:solidFill>
                          <a:effectLst/>
                        </a:rPr>
                        <a:t>10% reduction</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200">
                          <a:solidFill>
                            <a:schemeClr val="tx1"/>
                          </a:solidFill>
                          <a:effectLst/>
                        </a:rPr>
                        <a:t>65% reduction</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04190">
                        <a:lnSpc>
                          <a:spcPts val="1600"/>
                        </a:lnSpc>
                        <a:spcBef>
                          <a:spcPts val="200"/>
                        </a:spcBef>
                        <a:spcAft>
                          <a:spcPts val="300"/>
                        </a:spcAft>
                      </a:pPr>
                      <a:r>
                        <a:rPr lang="en-GB" sz="1200" dirty="0">
                          <a:solidFill>
                            <a:schemeClr val="tx1"/>
                          </a:solidFill>
                          <a:effectLst/>
                        </a:rPr>
                        <a:t>Equal to or less than 2 per 100,000 persons</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7753150"/>
                  </a:ext>
                </a:extLst>
              </a:tr>
              <a:tr h="374382">
                <a:tc>
                  <a:txBody>
                    <a:bodyPr/>
                    <a:lstStyle/>
                    <a:p>
                      <a:pPr marR="35560">
                        <a:lnSpc>
                          <a:spcPts val="1600"/>
                        </a:lnSpc>
                        <a:spcBef>
                          <a:spcPts val="200"/>
                        </a:spcBef>
                        <a:spcAft>
                          <a:spcPts val="300"/>
                        </a:spcAft>
                      </a:pPr>
                      <a:r>
                        <a:rPr lang="en-GB" sz="1200" b="1" dirty="0">
                          <a:solidFill>
                            <a:schemeClr val="tx1"/>
                          </a:solidFill>
                          <a:effectLst/>
                        </a:rPr>
                        <a:t>Service coverage or programme target area</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504190">
                        <a:lnSpc>
                          <a:spcPts val="1600"/>
                        </a:lnSpc>
                        <a:spcBef>
                          <a:spcPts val="200"/>
                        </a:spcBef>
                        <a:spcAft>
                          <a:spcPts val="300"/>
                        </a:spcAft>
                      </a:pPr>
                      <a:r>
                        <a:rPr lang="en-GB" sz="1200" b="1" dirty="0">
                          <a:solidFill>
                            <a:schemeClr val="tx1"/>
                          </a:solidFill>
                          <a:effectLst/>
                        </a:rPr>
                        <a:t>WHO EURO 2020 target (</a:t>
                      </a:r>
                      <a:r>
                        <a:rPr lang="en-GB" sz="1200" b="1" u="sng" dirty="0">
                          <a:solidFill>
                            <a:schemeClr val="tx1"/>
                          </a:solidFill>
                          <a:effectLst/>
                          <a:hlinkClick r:id="rId5" action="ppaction://hlinkfile">
                            <a:extLst>
                              <a:ext uri="{A12FA001-AC4F-418D-AE19-62706E023703}">
                                <ahyp:hlinkClr xmlns:ahyp="http://schemas.microsoft.com/office/drawing/2018/hyperlinkcolor" val="tx"/>
                              </a:ext>
                            </a:extLst>
                          </a:hlinkClick>
                        </a:rPr>
                        <a:t>6</a:t>
                      </a:r>
                      <a:r>
                        <a:rPr lang="en-GB" sz="1200" b="1" dirty="0">
                          <a:solidFill>
                            <a:schemeClr val="tx1"/>
                          </a:solidFill>
                          <a:effectLst/>
                        </a:rPr>
                        <a:t>)</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34925">
                        <a:lnSpc>
                          <a:spcPts val="1600"/>
                        </a:lnSpc>
                        <a:spcBef>
                          <a:spcPts val="200"/>
                        </a:spcBef>
                        <a:spcAft>
                          <a:spcPts val="300"/>
                        </a:spcAft>
                      </a:pPr>
                      <a:r>
                        <a:rPr lang="en-GB" sz="1200" b="1" dirty="0">
                          <a:solidFill>
                            <a:schemeClr val="tx1"/>
                          </a:solidFill>
                          <a:effectLst/>
                        </a:rPr>
                        <a:t>WHO GHSS 2030 target (</a:t>
                      </a:r>
                      <a:r>
                        <a:rPr lang="en-GB" sz="1200" b="1" u="sng" dirty="0">
                          <a:solidFill>
                            <a:schemeClr val="tx1"/>
                          </a:solidFill>
                          <a:effectLst/>
                          <a:hlinkClick r:id="rId3" action="ppaction://hlinkfile">
                            <a:extLst>
                              <a:ext uri="{A12FA001-AC4F-418D-AE19-62706E023703}">
                                <ahyp:hlinkClr xmlns:ahyp="http://schemas.microsoft.com/office/drawing/2018/hyperlinkcolor" val="tx"/>
                              </a:ext>
                            </a:extLst>
                          </a:hlinkClick>
                        </a:rPr>
                        <a:t>3</a:t>
                      </a:r>
                      <a:r>
                        <a:rPr lang="en-GB" sz="1200" b="1" dirty="0">
                          <a:solidFill>
                            <a:schemeClr val="tx1"/>
                          </a:solidFill>
                          <a:effectLst/>
                        </a:rPr>
                        <a:t>)</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504190">
                        <a:lnSpc>
                          <a:spcPts val="1600"/>
                        </a:lnSpc>
                        <a:spcBef>
                          <a:spcPts val="200"/>
                        </a:spcBef>
                        <a:spcAft>
                          <a:spcPts val="300"/>
                        </a:spcAft>
                      </a:pPr>
                      <a:r>
                        <a:rPr lang="en-GB" sz="1200" b="1" dirty="0">
                          <a:solidFill>
                            <a:schemeClr val="tx1"/>
                          </a:solidFill>
                          <a:effectLst/>
                        </a:rPr>
                        <a:t>WHO interim guidance elimination validation target (</a:t>
                      </a:r>
                      <a:r>
                        <a:rPr lang="en-GB" sz="1200" b="1" u="sng" dirty="0">
                          <a:solidFill>
                            <a:schemeClr val="tx1"/>
                          </a:solidFill>
                          <a:effectLst/>
                          <a:hlinkClick r:id="rId4" action="ppaction://hlinkfile">
                            <a:extLst>
                              <a:ext uri="{A12FA001-AC4F-418D-AE19-62706E023703}">
                                <ahyp:hlinkClr xmlns:ahyp="http://schemas.microsoft.com/office/drawing/2018/hyperlinkcolor" val="tx"/>
                              </a:ext>
                            </a:extLst>
                          </a:hlinkClick>
                        </a:rPr>
                        <a:t>2</a:t>
                      </a:r>
                      <a:r>
                        <a:rPr lang="en-GB" sz="1200" b="1" dirty="0">
                          <a:solidFill>
                            <a:schemeClr val="tx1"/>
                          </a:solidFill>
                          <a:effectLst/>
                        </a:rPr>
                        <a:t>)</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654908843"/>
                  </a:ext>
                </a:extLst>
              </a:tr>
              <a:tr h="603565">
                <a:tc>
                  <a:txBody>
                    <a:bodyPr/>
                    <a:lstStyle/>
                    <a:p>
                      <a:pPr marR="35560">
                        <a:lnSpc>
                          <a:spcPts val="1600"/>
                        </a:lnSpc>
                        <a:spcBef>
                          <a:spcPts val="200"/>
                        </a:spcBef>
                        <a:spcAft>
                          <a:spcPts val="300"/>
                        </a:spcAft>
                      </a:pPr>
                      <a:r>
                        <a:rPr lang="en-GB" sz="1200">
                          <a:solidFill>
                            <a:schemeClr val="tx1"/>
                          </a:solidFill>
                          <a:effectLst/>
                        </a:rPr>
                        <a:t>Blood safety:* Proportion of donations screened in a quality-assured manner</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200">
                          <a:solidFill>
                            <a:schemeClr val="tx1"/>
                          </a:solidFill>
                          <a:effectLst/>
                        </a:rPr>
                        <a:t>100%</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200" dirty="0">
                          <a:solidFill>
                            <a:schemeClr val="tx1"/>
                          </a:solidFill>
                          <a:effectLst/>
                        </a:rPr>
                        <a:t>100%</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04190">
                        <a:lnSpc>
                          <a:spcPts val="1600"/>
                        </a:lnSpc>
                        <a:spcBef>
                          <a:spcPts val="200"/>
                        </a:spcBef>
                        <a:spcAft>
                          <a:spcPts val="300"/>
                        </a:spcAft>
                      </a:pPr>
                      <a:r>
                        <a:rPr lang="en-GB" sz="1200" dirty="0">
                          <a:solidFill>
                            <a:schemeClr val="tx1"/>
                          </a:solidFill>
                          <a:effectLst/>
                        </a:rPr>
                        <a:t>100%</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058574"/>
                  </a:ext>
                </a:extLst>
              </a:tr>
              <a:tr h="1035380">
                <a:tc>
                  <a:txBody>
                    <a:bodyPr/>
                    <a:lstStyle/>
                    <a:p>
                      <a:pPr marR="35560">
                        <a:lnSpc>
                          <a:spcPts val="1600"/>
                        </a:lnSpc>
                        <a:spcBef>
                          <a:spcPts val="200"/>
                        </a:spcBef>
                        <a:spcAft>
                          <a:spcPts val="300"/>
                        </a:spcAft>
                      </a:pPr>
                      <a:r>
                        <a:rPr lang="en-GB" sz="1200">
                          <a:solidFill>
                            <a:schemeClr val="tx1"/>
                          </a:solidFill>
                          <a:effectLst/>
                        </a:rPr>
                        <a:t>Percentage of injections administered with safety engineered devices in and out of health facilities**</a:t>
                      </a:r>
                    </a:p>
                    <a:p>
                      <a:pPr marR="35560">
                        <a:lnSpc>
                          <a:spcPts val="1600"/>
                        </a:lnSpc>
                        <a:spcBef>
                          <a:spcPts val="200"/>
                        </a:spcBef>
                        <a:spcAft>
                          <a:spcPts val="300"/>
                        </a:spcAft>
                      </a:pPr>
                      <a:r>
                        <a:rPr lang="en-GB" sz="1200">
                          <a:solidFill>
                            <a:schemeClr val="tx1"/>
                          </a:solidFill>
                          <a:effectLst/>
                        </a:rPr>
                        <a:t>Unsafe injections:**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200">
                          <a:solidFill>
                            <a:schemeClr val="tx1"/>
                          </a:solidFill>
                          <a:effectLst/>
                        </a:rPr>
                        <a:t>50%</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200" dirty="0">
                          <a:solidFill>
                            <a:schemeClr val="tx1"/>
                          </a:solidFill>
                          <a:effectLst/>
                        </a:rPr>
                        <a:t>90%</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04190">
                        <a:lnSpc>
                          <a:spcPts val="1600"/>
                        </a:lnSpc>
                        <a:spcBef>
                          <a:spcPts val="200"/>
                        </a:spcBef>
                        <a:spcAft>
                          <a:spcPts val="300"/>
                        </a:spcAft>
                      </a:pPr>
                      <a:r>
                        <a:rPr lang="en-GB" sz="1200" dirty="0">
                          <a:solidFill>
                            <a:schemeClr val="tx1"/>
                          </a:solidFill>
                          <a:effectLst/>
                        </a:rPr>
                        <a:t> </a:t>
                      </a:r>
                    </a:p>
                    <a:p>
                      <a:pPr marR="504190">
                        <a:lnSpc>
                          <a:spcPts val="1600"/>
                        </a:lnSpc>
                        <a:spcBef>
                          <a:spcPts val="200"/>
                        </a:spcBef>
                        <a:spcAft>
                          <a:spcPts val="300"/>
                        </a:spcAft>
                      </a:pPr>
                      <a:r>
                        <a:rPr lang="en-GB" sz="1200" dirty="0">
                          <a:solidFill>
                            <a:schemeClr val="tx1"/>
                          </a:solidFill>
                          <a:effectLst/>
                        </a:rPr>
                        <a:t> </a:t>
                      </a:r>
                    </a:p>
                    <a:p>
                      <a:pPr marR="504190">
                        <a:lnSpc>
                          <a:spcPts val="1600"/>
                        </a:lnSpc>
                        <a:spcBef>
                          <a:spcPts val="200"/>
                        </a:spcBef>
                        <a:spcAft>
                          <a:spcPts val="300"/>
                        </a:spcAft>
                      </a:pPr>
                      <a:r>
                        <a:rPr lang="en-GB" sz="1200" dirty="0">
                          <a:solidFill>
                            <a:schemeClr val="tx1"/>
                          </a:solidFill>
                          <a:effectLst/>
                        </a:rPr>
                        <a:t> </a:t>
                      </a:r>
                    </a:p>
                    <a:p>
                      <a:pPr marR="504190">
                        <a:lnSpc>
                          <a:spcPts val="1600"/>
                        </a:lnSpc>
                        <a:spcBef>
                          <a:spcPts val="200"/>
                        </a:spcBef>
                        <a:spcAft>
                          <a:spcPts val="300"/>
                        </a:spcAft>
                      </a:pPr>
                      <a:r>
                        <a:rPr lang="en-GB" sz="1200" dirty="0">
                          <a:solidFill>
                            <a:schemeClr val="tx1"/>
                          </a:solidFill>
                          <a:effectLst/>
                        </a:rPr>
                        <a:t>0%</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516009"/>
                  </a:ext>
                </a:extLst>
              </a:tr>
            </a:tbl>
          </a:graphicData>
        </a:graphic>
      </p:graphicFrame>
    </p:spTree>
    <p:extLst>
      <p:ext uri="{BB962C8B-B14F-4D97-AF65-F5344CB8AC3E}">
        <p14:creationId xmlns:p14="http://schemas.microsoft.com/office/powerpoint/2010/main" val="1206796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53C6DE2-A593-41F1-808B-0FCCDCFD674A}"/>
              </a:ext>
            </a:extLst>
          </p:cNvPr>
          <p:cNvGraphicFramePr>
            <a:graphicFrameLocks noGrp="1"/>
          </p:cNvGraphicFramePr>
          <p:nvPr>
            <p:ph idx="1"/>
            <p:extLst>
              <p:ext uri="{D42A27DB-BD31-4B8C-83A1-F6EECF244321}">
                <p14:modId xmlns:p14="http://schemas.microsoft.com/office/powerpoint/2010/main" val="4065817134"/>
              </p:ext>
            </p:extLst>
          </p:nvPr>
        </p:nvGraphicFramePr>
        <p:xfrm>
          <a:off x="760439" y="1632009"/>
          <a:ext cx="8600120" cy="4422087"/>
        </p:xfrm>
        <a:graphic>
          <a:graphicData uri="http://schemas.openxmlformats.org/drawingml/2006/table">
            <a:tbl>
              <a:tblPr firstRow="1" firstCol="1" bandRow="1">
                <a:tableStyleId>{5C22544A-7EE6-4342-B048-85BDC9FD1C3A}</a:tableStyleId>
              </a:tblPr>
              <a:tblGrid>
                <a:gridCol w="2300002">
                  <a:extLst>
                    <a:ext uri="{9D8B030D-6E8A-4147-A177-3AD203B41FA5}">
                      <a16:colId xmlns:a16="http://schemas.microsoft.com/office/drawing/2014/main" val="3486707705"/>
                    </a:ext>
                  </a:extLst>
                </a:gridCol>
                <a:gridCol w="1964641">
                  <a:extLst>
                    <a:ext uri="{9D8B030D-6E8A-4147-A177-3AD203B41FA5}">
                      <a16:colId xmlns:a16="http://schemas.microsoft.com/office/drawing/2014/main" val="2032677857"/>
                    </a:ext>
                  </a:extLst>
                </a:gridCol>
                <a:gridCol w="1331042">
                  <a:extLst>
                    <a:ext uri="{9D8B030D-6E8A-4147-A177-3AD203B41FA5}">
                      <a16:colId xmlns:a16="http://schemas.microsoft.com/office/drawing/2014/main" val="2025698503"/>
                    </a:ext>
                  </a:extLst>
                </a:gridCol>
                <a:gridCol w="3004435">
                  <a:extLst>
                    <a:ext uri="{9D8B030D-6E8A-4147-A177-3AD203B41FA5}">
                      <a16:colId xmlns:a16="http://schemas.microsoft.com/office/drawing/2014/main" val="648571640"/>
                    </a:ext>
                  </a:extLst>
                </a:gridCol>
              </a:tblGrid>
              <a:tr h="1177518">
                <a:tc>
                  <a:txBody>
                    <a:bodyPr/>
                    <a:lstStyle/>
                    <a:p>
                      <a:pPr marR="35560">
                        <a:lnSpc>
                          <a:spcPts val="1600"/>
                        </a:lnSpc>
                        <a:spcBef>
                          <a:spcPts val="200"/>
                        </a:spcBef>
                        <a:spcAft>
                          <a:spcPts val="300"/>
                        </a:spcAft>
                      </a:pPr>
                      <a:r>
                        <a:rPr lang="en-GB" sz="1100" dirty="0">
                          <a:solidFill>
                            <a:schemeClr val="tx1"/>
                          </a:solidFill>
                          <a:effectLst/>
                        </a:rPr>
                        <a:t>Proportion of people with chronic HCV diagnosed </a:t>
                      </a:r>
                    </a:p>
                    <a:p>
                      <a:pPr marR="35560">
                        <a:lnSpc>
                          <a:spcPts val="1600"/>
                        </a:lnSpc>
                        <a:spcBef>
                          <a:spcPts val="200"/>
                        </a:spcBef>
                        <a:spcAft>
                          <a:spcPts val="300"/>
                        </a:spcAft>
                      </a:pPr>
                      <a:r>
                        <a:rPr lang="en-GB" sz="1100" dirty="0">
                          <a:solidFill>
                            <a:schemeClr val="tx1"/>
                          </a:solidFill>
                          <a:effectLst/>
                        </a:rPr>
                        <a:t> </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100" dirty="0">
                          <a:solidFill>
                            <a:schemeClr val="tx1"/>
                          </a:solidFill>
                          <a:effectLst/>
                        </a:rPr>
                        <a:t>50%</a:t>
                      </a:r>
                    </a:p>
                    <a:p>
                      <a:pPr marR="44450">
                        <a:lnSpc>
                          <a:spcPts val="1600"/>
                        </a:lnSpc>
                        <a:spcBef>
                          <a:spcPts val="200"/>
                        </a:spcBef>
                        <a:spcAft>
                          <a:spcPts val="300"/>
                        </a:spcAft>
                      </a:pPr>
                      <a:r>
                        <a:rPr lang="en-GB" sz="1100" dirty="0">
                          <a:solidFill>
                            <a:schemeClr val="tx1"/>
                          </a:solidFill>
                          <a:effectLst/>
                        </a:rPr>
                        <a:t>[75% of estimated number of patients at late stage of viral hepatitis-related liver disease (cirrhosis or HCC) diagnosed]</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100" dirty="0">
                          <a:solidFill>
                            <a:schemeClr val="tx1"/>
                          </a:solidFill>
                          <a:effectLst/>
                        </a:rPr>
                        <a:t>Greater than or equal to 90%</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04190">
                        <a:lnSpc>
                          <a:spcPts val="1600"/>
                        </a:lnSpc>
                        <a:spcBef>
                          <a:spcPts val="200"/>
                        </a:spcBef>
                        <a:spcAft>
                          <a:spcPts val="300"/>
                        </a:spcAft>
                      </a:pPr>
                      <a:r>
                        <a:rPr lang="en-GB" sz="1100" dirty="0">
                          <a:solidFill>
                            <a:schemeClr val="tx1"/>
                          </a:solidFill>
                          <a:effectLst/>
                        </a:rPr>
                        <a:t>Greater than or equal to 90%</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7587880"/>
                  </a:ext>
                </a:extLst>
              </a:tr>
              <a:tr h="2181067">
                <a:tc>
                  <a:txBody>
                    <a:bodyPr/>
                    <a:lstStyle/>
                    <a:p>
                      <a:pPr marR="35560">
                        <a:lnSpc>
                          <a:spcPts val="1600"/>
                        </a:lnSpc>
                        <a:spcBef>
                          <a:spcPts val="200"/>
                        </a:spcBef>
                        <a:spcAft>
                          <a:spcPts val="300"/>
                        </a:spcAft>
                      </a:pPr>
                      <a:r>
                        <a:rPr lang="en-GB" sz="1100">
                          <a:solidFill>
                            <a:schemeClr val="tx1"/>
                          </a:solidFill>
                          <a:effectLst/>
                        </a:rPr>
                        <a:t>Harm reduction: A comprehensive package of harm reduction services to all PWID (</a:t>
                      </a:r>
                      <a:r>
                        <a:rPr lang="en-GB" sz="1100" u="sng">
                          <a:solidFill>
                            <a:schemeClr val="tx1"/>
                          </a:solidFill>
                          <a:effectLst/>
                          <a:hlinkClick r:id="rId2" action="ppaction://hlinkfile">
                            <a:extLst>
                              <a:ext uri="{A12FA001-AC4F-418D-AE19-62706E023703}">
                                <ahyp:hlinkClr xmlns:ahyp="http://schemas.microsoft.com/office/drawing/2018/hyperlinkcolor" val="tx"/>
                              </a:ext>
                            </a:extLst>
                          </a:hlinkClick>
                        </a:rPr>
                        <a:t>72</a:t>
                      </a:r>
                      <a:r>
                        <a:rPr lang="en-GB" sz="1100">
                          <a:solidFill>
                            <a:schemeClr val="tx1"/>
                          </a:solidFill>
                          <a:effectLst/>
                        </a:rPr>
                        <a:t>) including:</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100">
                          <a:solidFill>
                            <a:schemeClr val="tx1"/>
                          </a:solidFill>
                          <a:effectLst/>
                        </a:rPr>
                        <a:t>• At least 200 sterile needles and syringes provided per person who injects drugs per year</a:t>
                      </a:r>
                    </a:p>
                    <a:p>
                      <a:pPr marR="44450">
                        <a:lnSpc>
                          <a:spcPts val="1600"/>
                        </a:lnSpc>
                        <a:spcBef>
                          <a:spcPts val="200"/>
                        </a:spcBef>
                        <a:spcAft>
                          <a:spcPts val="300"/>
                        </a:spcAft>
                      </a:pPr>
                      <a:r>
                        <a:rPr lang="en-GB" sz="1100">
                          <a:solidFill>
                            <a:schemeClr val="tx1"/>
                          </a:solidFill>
                          <a:effectLst/>
                        </a:rPr>
                        <a:t>• At least 40% of opioid dependent PWID receive OST</a:t>
                      </a:r>
                    </a:p>
                    <a:p>
                      <a:pPr marR="44450">
                        <a:lnSpc>
                          <a:spcPts val="1600"/>
                        </a:lnSpc>
                        <a:spcBef>
                          <a:spcPts val="200"/>
                        </a:spcBef>
                        <a:spcAft>
                          <a:spcPts val="300"/>
                        </a:spcAft>
                      </a:pPr>
                      <a:r>
                        <a:rPr lang="en-GB" sz="1100">
                          <a:solidFill>
                            <a:schemeClr val="tx1"/>
                          </a:solidFill>
                          <a:effectLst/>
                        </a:rPr>
                        <a:t>• 90% of PWID receiving targeted HCV information, education and communication</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100">
                          <a:solidFill>
                            <a:schemeClr val="tx1"/>
                          </a:solidFill>
                          <a:effectLst/>
                        </a:rPr>
                        <a:t>At least 300 sterile needles and syringes provided per person who injects drugs per year</a:t>
                      </a:r>
                    </a:p>
                    <a:p>
                      <a:pPr marR="34925">
                        <a:lnSpc>
                          <a:spcPts val="1600"/>
                        </a:lnSpc>
                        <a:spcBef>
                          <a:spcPts val="200"/>
                        </a:spcBef>
                        <a:spcAft>
                          <a:spcPts val="300"/>
                        </a:spcAft>
                      </a:pPr>
                      <a:r>
                        <a:rPr lang="en-GB" sz="1100">
                          <a:solidFill>
                            <a:schemeClr val="tx1"/>
                          </a:solidFill>
                          <a:effectLst/>
                        </a:rPr>
                        <a:t> </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spcBef>
                          <a:spcPts val="200"/>
                        </a:spcBef>
                        <a:spcAft>
                          <a:spcPts val="300"/>
                        </a:spcAft>
                      </a:pPr>
                      <a:r>
                        <a:rPr lang="en-GB" sz="1100" dirty="0">
                          <a:solidFill>
                            <a:schemeClr val="tx1"/>
                          </a:solidFill>
                          <a:effectLst/>
                        </a:rPr>
                        <a:t>At least 300 sterile needles and syringes provided per person who injects drugs per year</a:t>
                      </a:r>
                    </a:p>
                    <a:p>
                      <a:pPr>
                        <a:lnSpc>
                          <a:spcPts val="1600"/>
                        </a:lnSpc>
                        <a:spcBef>
                          <a:spcPts val="200"/>
                        </a:spcBef>
                        <a:spcAft>
                          <a:spcPts val="300"/>
                        </a:spcAft>
                      </a:pPr>
                      <a:r>
                        <a:rPr lang="en-GB" sz="1100" dirty="0">
                          <a:solidFill>
                            <a:schemeClr val="tx1"/>
                          </a:solidFill>
                          <a:effectLst/>
                        </a:rPr>
                        <a:t> </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215269"/>
                  </a:ext>
                </a:extLst>
              </a:tr>
              <a:tr h="1063502">
                <a:tc>
                  <a:txBody>
                    <a:bodyPr/>
                    <a:lstStyle/>
                    <a:p>
                      <a:pPr marR="35560">
                        <a:lnSpc>
                          <a:spcPts val="1600"/>
                        </a:lnSpc>
                        <a:spcBef>
                          <a:spcPts val="200"/>
                        </a:spcBef>
                        <a:spcAft>
                          <a:spcPts val="300"/>
                        </a:spcAft>
                      </a:pPr>
                      <a:r>
                        <a:rPr lang="en-GB" sz="1100">
                          <a:solidFill>
                            <a:schemeClr val="tx1"/>
                          </a:solidFill>
                          <a:effectLst/>
                        </a:rPr>
                        <a:t>Treatment coverage of people diagnosed with chronic HCV </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44450">
                        <a:lnSpc>
                          <a:spcPts val="1600"/>
                        </a:lnSpc>
                        <a:spcBef>
                          <a:spcPts val="200"/>
                        </a:spcBef>
                        <a:spcAft>
                          <a:spcPts val="300"/>
                        </a:spcAft>
                      </a:pPr>
                      <a:r>
                        <a:rPr lang="en-GB" sz="1100">
                          <a:solidFill>
                            <a:schemeClr val="tx1"/>
                          </a:solidFill>
                          <a:effectLst/>
                        </a:rPr>
                        <a:t>[90% of diagnosed patients with chronic HCV are linked to care and adequately monitored]</a:t>
                      </a:r>
                    </a:p>
                    <a:p>
                      <a:pPr marR="44450">
                        <a:lnSpc>
                          <a:spcPts val="1600"/>
                        </a:lnSpc>
                        <a:spcBef>
                          <a:spcPts val="200"/>
                        </a:spcBef>
                        <a:spcAft>
                          <a:spcPts val="300"/>
                        </a:spcAft>
                      </a:pPr>
                      <a:r>
                        <a:rPr lang="en-GB" sz="1100">
                          <a:solidFill>
                            <a:schemeClr val="tx1"/>
                          </a:solidFill>
                          <a:effectLst/>
                        </a:rPr>
                        <a:t>75% (more than 90% cured)</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4925">
                        <a:lnSpc>
                          <a:spcPts val="1600"/>
                        </a:lnSpc>
                        <a:spcBef>
                          <a:spcPts val="200"/>
                        </a:spcBef>
                        <a:spcAft>
                          <a:spcPts val="300"/>
                        </a:spcAft>
                      </a:pPr>
                      <a:r>
                        <a:rPr lang="en-GB" sz="1100">
                          <a:solidFill>
                            <a:schemeClr val="tx1"/>
                          </a:solidFill>
                          <a:effectLst/>
                        </a:rPr>
                        <a:t>Greater than or equal to 80%</a:t>
                      </a:r>
                      <a:endParaRPr lang="en-GB"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04190">
                        <a:lnSpc>
                          <a:spcPts val="1600"/>
                        </a:lnSpc>
                        <a:spcBef>
                          <a:spcPts val="200"/>
                        </a:spcBef>
                        <a:spcAft>
                          <a:spcPts val="300"/>
                        </a:spcAft>
                      </a:pPr>
                      <a:r>
                        <a:rPr lang="en-GB" sz="1100" dirty="0">
                          <a:solidFill>
                            <a:schemeClr val="tx1"/>
                          </a:solidFill>
                          <a:effectLst/>
                        </a:rPr>
                        <a:t>Greater than or equal to 80%</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875902"/>
                  </a:ext>
                </a:extLst>
              </a:tr>
            </a:tbl>
          </a:graphicData>
        </a:graphic>
      </p:graphicFrame>
      <p:graphicFrame>
        <p:nvGraphicFramePr>
          <p:cNvPr id="5" name="Table 4">
            <a:extLst>
              <a:ext uri="{FF2B5EF4-FFF2-40B4-BE49-F238E27FC236}">
                <a16:creationId xmlns:a16="http://schemas.microsoft.com/office/drawing/2014/main" id="{E31B397D-04BC-4752-9391-8355CB20DF71}"/>
              </a:ext>
            </a:extLst>
          </p:cNvPr>
          <p:cNvGraphicFramePr>
            <a:graphicFrameLocks noGrp="1"/>
          </p:cNvGraphicFramePr>
          <p:nvPr>
            <p:extLst>
              <p:ext uri="{D42A27DB-BD31-4B8C-83A1-F6EECF244321}">
                <p14:modId xmlns:p14="http://schemas.microsoft.com/office/powerpoint/2010/main" val="3320506886"/>
              </p:ext>
            </p:extLst>
          </p:nvPr>
        </p:nvGraphicFramePr>
        <p:xfrm>
          <a:off x="769486" y="1034156"/>
          <a:ext cx="8600120" cy="596936"/>
        </p:xfrm>
        <a:graphic>
          <a:graphicData uri="http://schemas.openxmlformats.org/drawingml/2006/table">
            <a:tbl>
              <a:tblPr firstRow="1" firstCol="1" bandRow="1">
                <a:tableStyleId>{5C22544A-7EE6-4342-B048-85BDC9FD1C3A}</a:tableStyleId>
              </a:tblPr>
              <a:tblGrid>
                <a:gridCol w="2300285">
                  <a:extLst>
                    <a:ext uri="{9D8B030D-6E8A-4147-A177-3AD203B41FA5}">
                      <a16:colId xmlns:a16="http://schemas.microsoft.com/office/drawing/2014/main" val="1375224842"/>
                    </a:ext>
                  </a:extLst>
                </a:gridCol>
                <a:gridCol w="1970378">
                  <a:extLst>
                    <a:ext uri="{9D8B030D-6E8A-4147-A177-3AD203B41FA5}">
                      <a16:colId xmlns:a16="http://schemas.microsoft.com/office/drawing/2014/main" val="2508451396"/>
                    </a:ext>
                  </a:extLst>
                </a:gridCol>
                <a:gridCol w="1313998">
                  <a:extLst>
                    <a:ext uri="{9D8B030D-6E8A-4147-A177-3AD203B41FA5}">
                      <a16:colId xmlns:a16="http://schemas.microsoft.com/office/drawing/2014/main" val="2469361226"/>
                    </a:ext>
                  </a:extLst>
                </a:gridCol>
                <a:gridCol w="3015459">
                  <a:extLst>
                    <a:ext uri="{9D8B030D-6E8A-4147-A177-3AD203B41FA5}">
                      <a16:colId xmlns:a16="http://schemas.microsoft.com/office/drawing/2014/main" val="2911328590"/>
                    </a:ext>
                  </a:extLst>
                </a:gridCol>
              </a:tblGrid>
              <a:tr h="596936">
                <a:tc>
                  <a:txBody>
                    <a:bodyPr/>
                    <a:lstStyle/>
                    <a:p>
                      <a:pPr marR="35560">
                        <a:lnSpc>
                          <a:spcPts val="1600"/>
                        </a:lnSpc>
                        <a:spcBef>
                          <a:spcPts val="200"/>
                        </a:spcBef>
                        <a:spcAft>
                          <a:spcPts val="300"/>
                        </a:spcAft>
                      </a:pPr>
                      <a:r>
                        <a:rPr lang="en-GB" sz="1200" b="1" dirty="0">
                          <a:solidFill>
                            <a:schemeClr val="tx1"/>
                          </a:solidFill>
                          <a:effectLst/>
                        </a:rPr>
                        <a:t>Service coverage or programme target area</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504190">
                        <a:lnSpc>
                          <a:spcPts val="1600"/>
                        </a:lnSpc>
                        <a:spcBef>
                          <a:spcPts val="200"/>
                        </a:spcBef>
                        <a:spcAft>
                          <a:spcPts val="300"/>
                        </a:spcAft>
                      </a:pPr>
                      <a:r>
                        <a:rPr lang="en-GB" sz="1200" b="1" dirty="0">
                          <a:solidFill>
                            <a:schemeClr val="tx1"/>
                          </a:solidFill>
                          <a:effectLst/>
                        </a:rPr>
                        <a:t>WHO EURO 2020 target (</a:t>
                      </a:r>
                      <a:r>
                        <a:rPr lang="en-GB" sz="1200" b="1" u="sng" dirty="0">
                          <a:solidFill>
                            <a:schemeClr val="tx1"/>
                          </a:solidFill>
                          <a:effectLst/>
                          <a:hlinkClick r:id="rId3" action="ppaction://hlinkfile">
                            <a:extLst>
                              <a:ext uri="{A12FA001-AC4F-418D-AE19-62706E023703}">
                                <ahyp:hlinkClr xmlns:ahyp="http://schemas.microsoft.com/office/drawing/2018/hyperlinkcolor" val="tx"/>
                              </a:ext>
                            </a:extLst>
                          </a:hlinkClick>
                        </a:rPr>
                        <a:t>6</a:t>
                      </a:r>
                      <a:r>
                        <a:rPr lang="en-GB" sz="1200" b="1" dirty="0">
                          <a:solidFill>
                            <a:schemeClr val="tx1"/>
                          </a:solidFill>
                          <a:effectLst/>
                        </a:rPr>
                        <a:t>)</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34925">
                        <a:lnSpc>
                          <a:spcPts val="1600"/>
                        </a:lnSpc>
                        <a:spcBef>
                          <a:spcPts val="200"/>
                        </a:spcBef>
                        <a:spcAft>
                          <a:spcPts val="300"/>
                        </a:spcAft>
                      </a:pPr>
                      <a:r>
                        <a:rPr lang="en-GB" sz="1200" b="1" dirty="0">
                          <a:solidFill>
                            <a:schemeClr val="tx1"/>
                          </a:solidFill>
                          <a:effectLst/>
                        </a:rPr>
                        <a:t>WHO GHSS 2030 target (</a:t>
                      </a:r>
                      <a:r>
                        <a:rPr lang="en-GB" sz="1200" b="1" u="sng" dirty="0">
                          <a:solidFill>
                            <a:schemeClr val="tx1"/>
                          </a:solidFill>
                          <a:effectLst/>
                          <a:hlinkClick r:id="rId4" action="ppaction://hlinkfile">
                            <a:extLst>
                              <a:ext uri="{A12FA001-AC4F-418D-AE19-62706E023703}">
                                <ahyp:hlinkClr xmlns:ahyp="http://schemas.microsoft.com/office/drawing/2018/hyperlinkcolor" val="tx"/>
                              </a:ext>
                            </a:extLst>
                          </a:hlinkClick>
                        </a:rPr>
                        <a:t>3</a:t>
                      </a:r>
                      <a:r>
                        <a:rPr lang="en-GB" sz="1200" b="1" dirty="0">
                          <a:solidFill>
                            <a:schemeClr val="tx1"/>
                          </a:solidFill>
                          <a:effectLst/>
                        </a:rPr>
                        <a:t>)</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R="504190">
                        <a:lnSpc>
                          <a:spcPts val="1600"/>
                        </a:lnSpc>
                        <a:spcBef>
                          <a:spcPts val="200"/>
                        </a:spcBef>
                        <a:spcAft>
                          <a:spcPts val="300"/>
                        </a:spcAft>
                      </a:pPr>
                      <a:r>
                        <a:rPr lang="en-GB" sz="1200" b="1" dirty="0">
                          <a:solidFill>
                            <a:schemeClr val="tx1"/>
                          </a:solidFill>
                          <a:effectLst/>
                        </a:rPr>
                        <a:t>WHO interim guidance elimination validation target (</a:t>
                      </a:r>
                      <a:r>
                        <a:rPr lang="en-GB" sz="1200" b="1" u="sng" dirty="0">
                          <a:solidFill>
                            <a:schemeClr val="tx1"/>
                          </a:solidFill>
                          <a:effectLst/>
                          <a:hlinkClick r:id="rId5" action="ppaction://hlinkfile">
                            <a:extLst>
                              <a:ext uri="{A12FA001-AC4F-418D-AE19-62706E023703}">
                                <ahyp:hlinkClr xmlns:ahyp="http://schemas.microsoft.com/office/drawing/2018/hyperlinkcolor" val="tx"/>
                              </a:ext>
                            </a:extLst>
                          </a:hlinkClick>
                        </a:rPr>
                        <a:t>2</a:t>
                      </a:r>
                      <a:r>
                        <a:rPr lang="en-GB" sz="1200" b="1" dirty="0">
                          <a:solidFill>
                            <a:schemeClr val="tx1"/>
                          </a:solidFill>
                          <a:effectLst/>
                        </a:rPr>
                        <a:t>)</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769" marR="517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06192636"/>
                  </a:ext>
                </a:extLst>
              </a:tr>
            </a:tbl>
          </a:graphicData>
        </a:graphic>
      </p:graphicFrame>
      <p:sp>
        <p:nvSpPr>
          <p:cNvPr id="7" name="Rectangle 6">
            <a:extLst>
              <a:ext uri="{FF2B5EF4-FFF2-40B4-BE49-F238E27FC236}">
                <a16:creationId xmlns:a16="http://schemas.microsoft.com/office/drawing/2014/main" id="{0A738963-6703-48ED-8501-D1FE6A6BDD20}"/>
              </a:ext>
            </a:extLst>
          </p:cNvPr>
          <p:cNvSpPr/>
          <p:nvPr/>
        </p:nvSpPr>
        <p:spPr>
          <a:xfrm>
            <a:off x="606136" y="20804"/>
            <a:ext cx="10979728" cy="923330"/>
          </a:xfrm>
          <a:prstGeom prst="rect">
            <a:avLst/>
          </a:prstGeom>
        </p:spPr>
        <p:txBody>
          <a:bodyPr wrap="square">
            <a:spAutoFit/>
          </a:bodyPr>
          <a:lstStyle/>
          <a:p>
            <a:r>
              <a:rPr lang="en-GB" dirty="0">
                <a:solidFill>
                  <a:srgbClr val="007C91"/>
                </a:solidFill>
              </a:rPr>
              <a:t>WHO GHSS targets(3) for viral hepatitis, relevant to HCV in the UK context, with 2020 targets updated to reflect the action plan for the health sector response to viral hepatitis in the WHO </a:t>
            </a:r>
            <a:r>
              <a:rPr lang="en-GB">
                <a:solidFill>
                  <a:srgbClr val="007C91"/>
                </a:solidFill>
              </a:rPr>
              <a:t>European Region (</a:t>
            </a:r>
            <a:r>
              <a:rPr lang="en-GB" dirty="0">
                <a:solidFill>
                  <a:srgbClr val="007C91"/>
                </a:solidFill>
              </a:rPr>
              <a:t>6) and proposed interim targets from the WHO interim guidance for country validation of </a:t>
            </a:r>
            <a:r>
              <a:rPr lang="en-GB">
                <a:solidFill>
                  <a:srgbClr val="007C91"/>
                </a:solidFill>
              </a:rPr>
              <a:t>hepatitis elimination (</a:t>
            </a:r>
            <a:r>
              <a:rPr lang="en-GB" dirty="0">
                <a:solidFill>
                  <a:srgbClr val="007C91"/>
                </a:solidFill>
              </a:rPr>
              <a:t>2) </a:t>
            </a:r>
          </a:p>
        </p:txBody>
      </p:sp>
    </p:spTree>
    <p:extLst>
      <p:ext uri="{BB962C8B-B14F-4D97-AF65-F5344CB8AC3E}">
        <p14:creationId xmlns:p14="http://schemas.microsoft.com/office/powerpoint/2010/main" val="3556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7D8C-A5C5-4B96-9CDA-6F48524063B3}"/>
              </a:ext>
            </a:extLst>
          </p:cNvPr>
          <p:cNvSpPr>
            <a:spLocks noGrp="1"/>
          </p:cNvSpPr>
          <p:nvPr>
            <p:ph type="title"/>
          </p:nvPr>
        </p:nvSpPr>
        <p:spPr/>
        <p:txBody>
          <a:bodyPr>
            <a:noAutofit/>
          </a:bodyPr>
          <a:lstStyle/>
          <a:p>
            <a:r>
              <a:rPr lang="en-GB" sz="2800" dirty="0"/>
              <a:t>Estimates of chronic prevalence of HCV in England, 2010 to 2020 (bars represent 95% credible intervals)(25)</a:t>
            </a:r>
            <a:br>
              <a:rPr lang="en-GB" sz="2800" b="1" dirty="0"/>
            </a:br>
            <a:endParaRPr lang="en-GB" sz="2800" dirty="0"/>
          </a:p>
        </p:txBody>
      </p:sp>
      <p:sp>
        <p:nvSpPr>
          <p:cNvPr id="5" name="Rectangle 4">
            <a:extLst>
              <a:ext uri="{FF2B5EF4-FFF2-40B4-BE49-F238E27FC236}">
                <a16:creationId xmlns:a16="http://schemas.microsoft.com/office/drawing/2014/main" id="{3F82340F-02E0-415B-BEDE-AFCA63051B4C}"/>
              </a:ext>
            </a:extLst>
          </p:cNvPr>
          <p:cNvSpPr/>
          <p:nvPr/>
        </p:nvSpPr>
        <p:spPr>
          <a:xfrm>
            <a:off x="693825" y="5950633"/>
            <a:ext cx="10573943" cy="769441"/>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 Modelled estimates of chronic HCV prevalence (see Appendix 3, section 1 of the full report), based on HCV prevalence data from the U</a:t>
            </a:r>
            <a:r>
              <a:rPr lang="x-none" sz="1100" dirty="0">
                <a:latin typeface="Arial" panose="020B0604020202020204" pitchFamily="34" charset="0"/>
                <a:cs typeface="Arial" panose="020B0604020202020204" pitchFamily="34" charset="0"/>
              </a:rPr>
              <a:t>nlinked Anonymous Monitoring </a:t>
            </a:r>
            <a:r>
              <a:rPr lang="en-GB" sz="1100" dirty="0">
                <a:latin typeface="Arial" panose="020B0604020202020204" pitchFamily="34" charset="0"/>
                <a:cs typeface="Arial" panose="020B0604020202020204" pitchFamily="34" charset="0"/>
              </a:rPr>
              <a:t>S</a:t>
            </a:r>
            <a:r>
              <a:rPr lang="x-none" sz="1100" dirty="0">
                <a:latin typeface="Arial" panose="020B0604020202020204" pitchFamily="34" charset="0"/>
                <a:cs typeface="Arial" panose="020B0604020202020204" pitchFamily="34" charset="0"/>
              </a:rPr>
              <a:t>urvey of </a:t>
            </a:r>
            <a:r>
              <a:rPr lang="en-GB" sz="1100" dirty="0">
                <a:latin typeface="Arial" panose="020B0604020202020204" pitchFamily="34" charset="0"/>
                <a:cs typeface="Arial" panose="020B0604020202020204" pitchFamily="34" charset="0"/>
              </a:rPr>
              <a:t>P</a:t>
            </a:r>
            <a:r>
              <a:rPr lang="x-none" sz="1100" dirty="0">
                <a:latin typeface="Arial" panose="020B0604020202020204" pitchFamily="34" charset="0"/>
                <a:cs typeface="Arial" panose="020B0604020202020204" pitchFamily="34" charset="0"/>
              </a:rPr>
              <a:t>eople </a:t>
            </a:r>
            <a:r>
              <a:rPr lang="en-GB" sz="1100" dirty="0">
                <a:latin typeface="Arial" panose="020B0604020202020204" pitchFamily="34" charset="0"/>
                <a:cs typeface="Arial" panose="020B0604020202020204" pitchFamily="34" charset="0"/>
              </a:rPr>
              <a:t>W</a:t>
            </a:r>
            <a:r>
              <a:rPr lang="x-none" sz="1100" dirty="0">
                <a:latin typeface="Arial" panose="020B0604020202020204" pitchFamily="34" charset="0"/>
                <a:cs typeface="Arial" panose="020B0604020202020204" pitchFamily="34" charset="0"/>
              </a:rPr>
              <a:t>ho </a:t>
            </a:r>
            <a:r>
              <a:rPr lang="en-GB" sz="1100" dirty="0">
                <a:latin typeface="Arial" panose="020B0604020202020204" pitchFamily="34" charset="0"/>
                <a:cs typeface="Arial" panose="020B0604020202020204" pitchFamily="34" charset="0"/>
              </a:rPr>
              <a:t>I</a:t>
            </a:r>
            <a:r>
              <a:rPr lang="x-none" sz="1100" dirty="0">
                <a:latin typeface="Arial" panose="020B0604020202020204" pitchFamily="34" charset="0"/>
                <a:cs typeface="Arial" panose="020B0604020202020204" pitchFamily="34" charset="0"/>
              </a:rPr>
              <a:t>nject </a:t>
            </a:r>
            <a:r>
              <a:rPr lang="en-GB" sz="1100" dirty="0">
                <a:latin typeface="Arial" panose="020B0604020202020204" pitchFamily="34" charset="0"/>
                <a:cs typeface="Arial" panose="020B0604020202020204" pitchFamily="34" charset="0"/>
              </a:rPr>
              <a:t>D</a:t>
            </a:r>
            <a:r>
              <a:rPr lang="x-none" sz="1100" dirty="0">
                <a:latin typeface="Arial" panose="020B0604020202020204" pitchFamily="34" charset="0"/>
                <a:cs typeface="Arial" panose="020B0604020202020204" pitchFamily="34" charset="0"/>
              </a:rPr>
              <a:t>rugs</a:t>
            </a:r>
            <a:r>
              <a:rPr lang="en-GB" sz="1100" dirty="0">
                <a:latin typeface="Arial" panose="020B0604020202020204" pitchFamily="34" charset="0"/>
                <a:cs typeface="Arial" panose="020B0604020202020204" pitchFamily="34" charset="0"/>
              </a:rPr>
              <a:t> </a:t>
            </a:r>
            <a:r>
              <a:rPr lang="x-none" sz="1100" dirty="0">
                <a:latin typeface="Arial" panose="020B0604020202020204" pitchFamily="34" charset="0"/>
                <a:cs typeface="Arial" panose="020B0604020202020204" pitchFamily="34" charset="0"/>
              </a:rPr>
              <a:t>(4)</a:t>
            </a:r>
            <a:r>
              <a:rPr lang="en-GB" sz="1100" dirty="0">
                <a:latin typeface="Arial" panose="020B0604020202020204" pitchFamily="34" charset="0"/>
                <a:cs typeface="Arial" panose="020B0604020202020204" pitchFamily="34" charset="0"/>
              </a:rPr>
              <a:t>; </a:t>
            </a:r>
            <a:r>
              <a:rPr lang="x-none" sz="1100" dirty="0">
                <a:latin typeface="Arial" panose="020B0604020202020204" pitchFamily="34" charset="0"/>
                <a:cs typeface="Arial" panose="020B0604020202020204" pitchFamily="34" charset="0"/>
              </a:rPr>
              <a:t>estimates of the number of people who inject drugs</a:t>
            </a:r>
            <a:r>
              <a:rPr lang="en-GB" sz="1100" dirty="0">
                <a:latin typeface="Arial" panose="020B0604020202020204" pitchFamily="34" charset="0"/>
                <a:cs typeface="Arial" panose="020B0604020202020204" pitchFamily="34" charset="0"/>
              </a:rPr>
              <a:t> </a:t>
            </a:r>
            <a:r>
              <a:rPr lang="x-none" sz="1100" dirty="0">
                <a:latin typeface="Arial" panose="020B0604020202020204" pitchFamily="34" charset="0"/>
                <a:cs typeface="Arial" panose="020B0604020202020204" pitchFamily="34" charset="0"/>
              </a:rPr>
              <a:t>(26)</a:t>
            </a:r>
            <a:r>
              <a:rPr lang="en-GB" sz="1100" dirty="0">
                <a:latin typeface="Arial" panose="020B0604020202020204" pitchFamily="34" charset="0"/>
                <a:cs typeface="Arial" panose="020B0604020202020204" pitchFamily="34" charset="0"/>
              </a:rPr>
              <a:t>; Hospital Episode Statistics (HES), NHS Digital for England. Produced by UKHSA (</a:t>
            </a:r>
            <a:r>
              <a:rPr lang="x-none" sz="1100" dirty="0">
                <a:latin typeface="Arial" panose="020B0604020202020204" pitchFamily="34" charset="0"/>
                <a:cs typeface="Arial" panose="020B0604020202020204" pitchFamily="34" charset="0"/>
              </a:rPr>
              <a:t>data on severe HCV-related liver disease</a:t>
            </a:r>
            <a:r>
              <a:rPr lang="en-GB" sz="1100" dirty="0">
                <a:latin typeface="Arial" panose="020B0604020202020204" pitchFamily="34" charset="0"/>
                <a:cs typeface="Arial" panose="020B0604020202020204" pitchFamily="34" charset="0"/>
              </a:rPr>
              <a:t>); Trent cohort data (</a:t>
            </a:r>
            <a:r>
              <a:rPr lang="x-none" sz="1100" dirty="0">
                <a:latin typeface="Arial" panose="020B0604020202020204" pitchFamily="34" charset="0"/>
                <a:cs typeface="Arial" panose="020B0604020202020204" pitchFamily="34" charset="0"/>
              </a:rPr>
              <a:t>estimates of disease progression probabilities</a:t>
            </a:r>
            <a:r>
              <a:rPr lang="en-GB" sz="1100" dirty="0">
                <a:latin typeface="Arial" panose="020B0604020202020204" pitchFamily="34" charset="0"/>
                <a:cs typeface="Arial" panose="020B0604020202020204" pitchFamily="34" charset="0"/>
              </a:rPr>
              <a:t>)</a:t>
            </a:r>
            <a:r>
              <a:rPr lang="x-none" sz="1100" dirty="0">
                <a:latin typeface="Arial" panose="020B0604020202020204" pitchFamily="34" charset="0"/>
                <a:cs typeface="Arial" panose="020B0604020202020204" pitchFamily="34" charset="0"/>
              </a:rPr>
              <a:t> and data on HCV treatmen</a:t>
            </a:r>
            <a:r>
              <a:rPr lang="en-GB" sz="1100" dirty="0">
                <a:latin typeface="Arial" panose="020B0604020202020204" pitchFamily="34" charset="0"/>
                <a:cs typeface="Arial" panose="020B0604020202020204" pitchFamily="34" charset="0"/>
              </a:rPr>
              <a:t>t (IMS sales data, Sentinel Surveillance of Bloodborne Virus Testing and the NHS England Hepatitis C Patient Registry and Treatment Outcome System).</a:t>
            </a:r>
          </a:p>
        </p:txBody>
      </p:sp>
      <p:pic>
        <p:nvPicPr>
          <p:cNvPr id="8" name="Content Placeholder 4" descr="Chart, bar chart&#10;&#10;Description automatically generated">
            <a:extLst>
              <a:ext uri="{FF2B5EF4-FFF2-40B4-BE49-F238E27FC236}">
                <a16:creationId xmlns:a16="http://schemas.microsoft.com/office/drawing/2014/main" id="{4DAEACA8-17B6-4A9C-8C81-226117241D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32" y="1253331"/>
            <a:ext cx="8485630" cy="4697302"/>
          </a:xfrm>
        </p:spPr>
      </p:pic>
    </p:spTree>
    <p:extLst>
      <p:ext uri="{BB962C8B-B14F-4D97-AF65-F5344CB8AC3E}">
        <p14:creationId xmlns:p14="http://schemas.microsoft.com/office/powerpoint/2010/main" val="580308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93B7-F387-40C0-9687-1448D1AF1253}"/>
              </a:ext>
            </a:extLst>
          </p:cNvPr>
          <p:cNvSpPr>
            <a:spLocks noGrp="1"/>
          </p:cNvSpPr>
          <p:nvPr>
            <p:ph type="title"/>
          </p:nvPr>
        </p:nvSpPr>
        <p:spPr>
          <a:xfrm>
            <a:off x="655284" y="159753"/>
            <a:ext cx="2530367" cy="528506"/>
          </a:xfrm>
        </p:spPr>
        <p:txBody>
          <a:bodyPr>
            <a:normAutofit fontScale="90000"/>
          </a:bodyPr>
          <a:lstStyle/>
          <a:p>
            <a:r>
              <a:rPr lang="en-GB" dirty="0"/>
              <a:t>References </a:t>
            </a:r>
          </a:p>
        </p:txBody>
      </p:sp>
      <p:sp>
        <p:nvSpPr>
          <p:cNvPr id="3" name="Content Placeholder 2">
            <a:extLst>
              <a:ext uri="{FF2B5EF4-FFF2-40B4-BE49-F238E27FC236}">
                <a16:creationId xmlns:a16="http://schemas.microsoft.com/office/drawing/2014/main" id="{554E5B5F-A5EA-44FD-BF5F-4F52C1AAEFA5}"/>
              </a:ext>
            </a:extLst>
          </p:cNvPr>
          <p:cNvSpPr>
            <a:spLocks noGrp="1"/>
          </p:cNvSpPr>
          <p:nvPr>
            <p:ph idx="1"/>
          </p:nvPr>
        </p:nvSpPr>
        <p:spPr>
          <a:xfrm>
            <a:off x="661889" y="771709"/>
            <a:ext cx="11313801" cy="5737246"/>
          </a:xfrm>
        </p:spPr>
        <p:txBody>
          <a:bodyPr>
            <a:noAutofit/>
          </a:bodyPr>
          <a:lstStyle/>
          <a:p>
            <a:pPr marL="361950" indent="-361950" defTabSz="361950">
              <a:buNone/>
            </a:pPr>
            <a:r>
              <a:rPr lang="en-US" sz="1200" dirty="0"/>
              <a:t>1.	</a:t>
            </a:r>
            <a:r>
              <a:rPr lang="en-US" sz="1200" dirty="0">
                <a:solidFill>
                  <a:schemeClr val="tx1">
                    <a:lumMod val="95000"/>
                    <a:lumOff val="5000"/>
                  </a:schemeClr>
                </a:solidFill>
              </a:rPr>
              <a:t>UK Health </a:t>
            </a:r>
            <a:r>
              <a:rPr lang="en-US" sz="1200">
                <a:solidFill>
                  <a:schemeClr val="tx1">
                    <a:lumMod val="95000"/>
                    <a:lumOff val="5000"/>
                  </a:schemeClr>
                </a:solidFill>
              </a:rPr>
              <a:t>Security Agency (UKHSA). </a:t>
            </a:r>
            <a:r>
              <a:rPr lang="en-US" sz="1200" dirty="0">
                <a:solidFill>
                  <a:schemeClr val="tx1">
                    <a:lumMod val="95000"/>
                    <a:lumOff val="5000"/>
                  </a:schemeClr>
                </a:solidFill>
              </a:rPr>
              <a:t>'</a:t>
            </a:r>
            <a:r>
              <a:rPr lang="en-US" sz="1200" u="sng" dirty="0">
                <a:solidFill>
                  <a:schemeClr val="accent5">
                    <a:lumMod val="75000"/>
                  </a:schemeClr>
                </a:solidFill>
                <a:hlinkClick r:id="rId2">
                  <a:extLst>
                    <a:ext uri="{A12FA001-AC4F-418D-AE19-62706E023703}">
                      <ahyp:hlinkClr xmlns:ahyp="http://schemas.microsoft.com/office/drawing/2018/hyperlinkcolor" val="tx"/>
                    </a:ext>
                  </a:extLst>
                </a:hlinkClick>
              </a:rPr>
              <a:t>HCV in England report 2022 Headline Data Table</a:t>
            </a:r>
            <a:r>
              <a:rPr lang="en-US" sz="1200" dirty="0">
                <a:solidFill>
                  <a:schemeClr val="accent5">
                    <a:lumMod val="75000"/>
                  </a:schemeClr>
                </a:solidFill>
              </a:rPr>
              <a:t>'</a:t>
            </a:r>
            <a:r>
              <a:rPr lang="en-US" sz="1200" dirty="0">
                <a:solidFill>
                  <a:schemeClr val="tx1">
                    <a:lumMod val="95000"/>
                    <a:lumOff val="5000"/>
                  </a:schemeClr>
                </a:solidFill>
              </a:rPr>
              <a:t> 2022 (viewed on 7 February 2022)</a:t>
            </a:r>
          </a:p>
          <a:p>
            <a:pPr marL="361950" indent="-361950" defTabSz="361950">
              <a:buNone/>
            </a:pPr>
            <a:r>
              <a:rPr lang="en-US" sz="1200" dirty="0">
                <a:solidFill>
                  <a:schemeClr val="tx1">
                    <a:lumMod val="95000"/>
                    <a:lumOff val="5000"/>
                  </a:schemeClr>
                </a:solidFill>
              </a:rPr>
              <a:t>2.	World </a:t>
            </a:r>
            <a:r>
              <a:rPr lang="en-US" sz="1200">
                <a:solidFill>
                  <a:schemeClr val="tx1">
                    <a:lumMod val="95000"/>
                    <a:lumOff val="5000"/>
                  </a:schemeClr>
                </a:solidFill>
              </a:rPr>
              <a:t>Health Organization (WHO). </a:t>
            </a:r>
            <a:r>
              <a:rPr lang="en-US" sz="1200" u="sng" dirty="0">
                <a:solidFill>
                  <a:schemeClr val="accent5">
                    <a:lumMod val="75000"/>
                  </a:schemeClr>
                </a:solidFill>
                <a:hlinkClick r:id="rId3">
                  <a:extLst>
                    <a:ext uri="{A12FA001-AC4F-418D-AE19-62706E023703}">
                      <ahyp:hlinkClr xmlns:ahyp="http://schemas.microsoft.com/office/drawing/2018/hyperlinkcolor" val="tx"/>
                    </a:ext>
                  </a:extLst>
                </a:hlinkClick>
              </a:rPr>
              <a:t>'Interim guidance for country validation of viral hepatitis elimination'</a:t>
            </a:r>
            <a:r>
              <a:rPr lang="en-US" sz="1200" dirty="0">
                <a:solidFill>
                  <a:schemeClr val="tx1">
                    <a:lumMod val="95000"/>
                    <a:lumOff val="5000"/>
                  </a:schemeClr>
                </a:solidFill>
              </a:rPr>
              <a:t> 2021 (viewed on 7 February 2022)</a:t>
            </a:r>
            <a:endParaRPr lang="en-GB" sz="1200" dirty="0">
              <a:solidFill>
                <a:schemeClr val="tx1">
                  <a:lumMod val="95000"/>
                  <a:lumOff val="5000"/>
                </a:schemeClr>
              </a:solidFill>
            </a:endParaRPr>
          </a:p>
          <a:p>
            <a:pPr marL="361950" indent="-361950" defTabSz="361950">
              <a:buNone/>
            </a:pPr>
            <a:r>
              <a:rPr lang="en-US" sz="1200" dirty="0">
                <a:solidFill>
                  <a:schemeClr val="tx1">
                    <a:lumMod val="95000"/>
                    <a:lumOff val="5000"/>
                  </a:schemeClr>
                </a:solidFill>
              </a:rPr>
              <a:t>3.</a:t>
            </a:r>
            <a:r>
              <a:rPr lang="en-US" sz="1200">
                <a:solidFill>
                  <a:schemeClr val="tx1">
                    <a:lumMod val="95000"/>
                    <a:lumOff val="5000"/>
                  </a:schemeClr>
                </a:solidFill>
              </a:rPr>
              <a:t>	WHO. </a:t>
            </a:r>
            <a:r>
              <a:rPr lang="en-US" sz="1200" u="sng">
                <a:solidFill>
                  <a:schemeClr val="tx1">
                    <a:lumMod val="95000"/>
                    <a:lumOff val="5000"/>
                  </a:schemeClr>
                </a:solidFill>
                <a:hlinkClick r:id="rId4">
                  <a:extLst>
                    <a:ext uri="{A12FA001-AC4F-418D-AE19-62706E023703}">
                      <ahyp:hlinkClr xmlns:ahyp="http://schemas.microsoft.com/office/drawing/2018/hyperlinkcolor" val="tx"/>
                    </a:ext>
                  </a:extLst>
                </a:hlinkClick>
              </a:rPr>
              <a:t>'</a:t>
            </a:r>
            <a:r>
              <a:rPr lang="en-US" sz="1200" u="sng">
                <a:solidFill>
                  <a:schemeClr val="accent5">
                    <a:lumMod val="75000"/>
                  </a:schemeClr>
                </a:solidFill>
                <a:hlinkClick r:id="rId4">
                  <a:extLst>
                    <a:ext uri="{A12FA001-AC4F-418D-AE19-62706E023703}">
                      <ahyp:hlinkClr xmlns:ahyp="http://schemas.microsoft.com/office/drawing/2018/hyperlinkcolor" val="tx"/>
                    </a:ext>
                  </a:extLst>
                </a:hlinkClick>
              </a:rPr>
              <a:t>Global </a:t>
            </a:r>
            <a:r>
              <a:rPr lang="en-US" sz="1200" u="sng" dirty="0">
                <a:solidFill>
                  <a:schemeClr val="accent5">
                    <a:lumMod val="75000"/>
                  </a:schemeClr>
                </a:solidFill>
                <a:hlinkClick r:id="rId4">
                  <a:extLst>
                    <a:ext uri="{A12FA001-AC4F-418D-AE19-62706E023703}">
                      <ahyp:hlinkClr xmlns:ahyp="http://schemas.microsoft.com/office/drawing/2018/hyperlinkcolor" val="tx"/>
                    </a:ext>
                  </a:extLst>
                </a:hlinkClick>
              </a:rPr>
              <a:t>health sector strategy on viral hepatitis</a:t>
            </a:r>
            <a:r>
              <a:rPr lang="en-US" sz="1200" u="sng">
                <a:solidFill>
                  <a:schemeClr val="accent5">
                    <a:lumMod val="75000"/>
                  </a:schemeClr>
                </a:solidFill>
                <a:hlinkClick r:id="rId4">
                  <a:extLst>
                    <a:ext uri="{A12FA001-AC4F-418D-AE19-62706E023703}">
                      <ahyp:hlinkClr xmlns:ahyp="http://schemas.microsoft.com/office/drawing/2018/hyperlinkcolor" val="tx"/>
                    </a:ext>
                  </a:extLst>
                </a:hlinkClick>
              </a:rPr>
              <a:t>, 2016 to 2021: towards ending viral </a:t>
            </a:r>
            <a:r>
              <a:rPr lang="en-US" sz="1200" u="sng" dirty="0">
                <a:solidFill>
                  <a:schemeClr val="accent5">
                    <a:lumMod val="75000"/>
                  </a:schemeClr>
                </a:solidFill>
                <a:hlinkClick r:id="rId4">
                  <a:extLst>
                    <a:ext uri="{A12FA001-AC4F-418D-AE19-62706E023703}">
                      <ahyp:hlinkClr xmlns:ahyp="http://schemas.microsoft.com/office/drawing/2018/hyperlinkcolor" val="tx"/>
                    </a:ext>
                  </a:extLst>
                </a:hlinkClick>
              </a:rPr>
              <a:t>hepatitis'</a:t>
            </a:r>
            <a:r>
              <a:rPr lang="en-US" sz="1200" dirty="0">
                <a:solidFill>
                  <a:schemeClr val="tx1">
                    <a:lumMod val="95000"/>
                    <a:lumOff val="5000"/>
                  </a:schemeClr>
                </a:solidFill>
              </a:rPr>
              <a:t> 2016 (viewed on 7 February 2022)</a:t>
            </a:r>
            <a:endParaRPr lang="en-GB" sz="1200" dirty="0">
              <a:solidFill>
                <a:schemeClr val="tx1">
                  <a:lumMod val="95000"/>
                  <a:lumOff val="5000"/>
                </a:schemeClr>
              </a:solidFill>
            </a:endParaRPr>
          </a:p>
          <a:p>
            <a:pPr marL="361950" indent="-361950" defTabSz="361950">
              <a:buNone/>
            </a:pPr>
            <a:r>
              <a:rPr lang="en-US" sz="1200" dirty="0">
                <a:solidFill>
                  <a:schemeClr val="tx1">
                    <a:lumMod val="95000"/>
                    <a:lumOff val="5000"/>
                  </a:schemeClr>
                </a:solidFill>
              </a:rPr>
              <a:t>4.	Public </a:t>
            </a:r>
            <a:r>
              <a:rPr lang="en-US" sz="1200">
                <a:solidFill>
                  <a:schemeClr val="tx1">
                    <a:lumMod val="95000"/>
                    <a:lumOff val="5000"/>
                  </a:schemeClr>
                </a:solidFill>
              </a:rPr>
              <a:t>Health England (PHE). </a:t>
            </a:r>
            <a:r>
              <a:rPr lang="en-US" sz="1200">
                <a:solidFill>
                  <a:schemeClr val="accent5">
                    <a:lumMod val="75000"/>
                  </a:schemeClr>
                </a:solidFill>
                <a:hlinkClick r:id="rId5">
                  <a:extLst>
                    <a:ext uri="{A12FA001-AC4F-418D-AE19-62706E023703}">
                      <ahyp:hlinkClr xmlns:ahyp="http://schemas.microsoft.com/office/drawing/2018/hyperlinkcolor" val="tx"/>
                    </a:ext>
                  </a:extLst>
                </a:hlinkClick>
              </a:rPr>
              <a:t>‘</a:t>
            </a:r>
            <a:r>
              <a:rPr lang="en-US" sz="1200" u="sng">
                <a:solidFill>
                  <a:schemeClr val="accent5">
                    <a:lumMod val="75000"/>
                  </a:schemeClr>
                </a:solidFill>
                <a:hlinkClick r:id="rId5">
                  <a:extLst>
                    <a:ext uri="{A12FA001-AC4F-418D-AE19-62706E023703}">
                      <ahyp:hlinkClr xmlns:ahyp="http://schemas.microsoft.com/office/drawing/2018/hyperlinkcolor" val="tx"/>
                    </a:ext>
                  </a:extLst>
                </a:hlinkClick>
              </a:rPr>
              <a:t>Unlinked </a:t>
            </a:r>
            <a:r>
              <a:rPr lang="en-US" sz="1200" u="sng" dirty="0">
                <a:solidFill>
                  <a:schemeClr val="accent5">
                    <a:lumMod val="75000"/>
                  </a:schemeClr>
                </a:solidFill>
                <a:hlinkClick r:id="rId5">
                  <a:extLst>
                    <a:ext uri="{A12FA001-AC4F-418D-AE19-62706E023703}">
                      <ahyp:hlinkClr xmlns:ahyp="http://schemas.microsoft.com/office/drawing/2018/hyperlinkcolor" val="tx"/>
                    </a:ext>
                  </a:extLst>
                </a:hlinkClick>
              </a:rPr>
              <a:t>Anonymous Monitoring Survey of PWID in contact with Specialist Drug Services'</a:t>
            </a:r>
            <a:r>
              <a:rPr lang="en-US" sz="1200" dirty="0">
                <a:solidFill>
                  <a:schemeClr val="tx1">
                    <a:lumMod val="95000"/>
                    <a:lumOff val="5000"/>
                  </a:schemeClr>
                </a:solidFill>
              </a:rPr>
              <a:t> 2020 (viewed on 7 February 2022)</a:t>
            </a:r>
          </a:p>
          <a:p>
            <a:pPr marL="361950" indent="-361950" defTabSz="361950">
              <a:buNone/>
            </a:pPr>
            <a:r>
              <a:rPr lang="en-US" sz="1200" dirty="0">
                <a:solidFill>
                  <a:schemeClr val="tx1">
                    <a:lumMod val="95000"/>
                    <a:lumOff val="5000"/>
                  </a:schemeClr>
                </a:solidFill>
              </a:rPr>
              <a:t>6.</a:t>
            </a:r>
            <a:r>
              <a:rPr lang="en-US" sz="1200">
                <a:solidFill>
                  <a:schemeClr val="tx1">
                    <a:lumMod val="95000"/>
                    <a:lumOff val="5000"/>
                  </a:schemeClr>
                </a:solidFill>
              </a:rPr>
              <a:t>	WHO. </a:t>
            </a:r>
            <a:r>
              <a:rPr lang="en-US" sz="1200" dirty="0">
                <a:solidFill>
                  <a:schemeClr val="accent5">
                    <a:lumMod val="75000"/>
                  </a:schemeClr>
                </a:solidFill>
                <a:hlinkClick r:id="rId6">
                  <a:extLst>
                    <a:ext uri="{A12FA001-AC4F-418D-AE19-62706E023703}">
                      <ahyp:hlinkClr xmlns:ahyp="http://schemas.microsoft.com/office/drawing/2018/hyperlinkcolor" val="tx"/>
                    </a:ext>
                  </a:extLst>
                </a:hlinkClick>
              </a:rPr>
              <a:t>'</a:t>
            </a:r>
            <a:r>
              <a:rPr lang="en-US" sz="1200" u="sng" dirty="0">
                <a:solidFill>
                  <a:schemeClr val="accent5">
                    <a:lumMod val="75000"/>
                  </a:schemeClr>
                </a:solidFill>
                <a:hlinkClick r:id="rId6">
                  <a:extLst>
                    <a:ext uri="{A12FA001-AC4F-418D-AE19-62706E023703}">
                      <ahyp:hlinkClr xmlns:ahyp="http://schemas.microsoft.com/office/drawing/2018/hyperlinkcolor" val="tx"/>
                    </a:ext>
                  </a:extLst>
                </a:hlinkClick>
              </a:rPr>
              <a:t>Action plan for the health sector response to viral hepatitis in the WHO European Region (2017)'</a:t>
            </a:r>
            <a:r>
              <a:rPr lang="en-US" sz="1200" dirty="0">
                <a:solidFill>
                  <a:schemeClr val="tx1">
                    <a:lumMod val="95000"/>
                    <a:lumOff val="5000"/>
                  </a:schemeClr>
                </a:solidFill>
              </a:rPr>
              <a:t> (viewed on 7 February 2022)</a:t>
            </a:r>
            <a:endParaRPr lang="en-GB" sz="1200" dirty="0">
              <a:solidFill>
                <a:schemeClr val="tx1">
                  <a:lumMod val="95000"/>
                  <a:lumOff val="5000"/>
                </a:schemeClr>
              </a:solidFill>
            </a:endParaRPr>
          </a:p>
          <a:p>
            <a:pPr marL="361950" indent="-361950" defTabSz="361950">
              <a:buNone/>
            </a:pPr>
            <a:r>
              <a:rPr lang="en-US" sz="1200" dirty="0">
                <a:solidFill>
                  <a:schemeClr val="tx1">
                    <a:lumMod val="95000"/>
                    <a:lumOff val="5000"/>
                  </a:schemeClr>
                </a:solidFill>
              </a:rPr>
              <a:t>23.	Harris RJ and others. 'New treatments for hepatitis C virus (HCV): scope for preventing liver disease and HCV transmission in England' Journal of Viral Hepatitis  2016: </a:t>
            </a:r>
            <a:r>
              <a:rPr lang="en-US" sz="1200" dirty="0" err="1">
                <a:solidFill>
                  <a:schemeClr val="tx1">
                    <a:lumMod val="95000"/>
                    <a:lumOff val="5000"/>
                  </a:schemeClr>
                </a:solidFill>
              </a:rPr>
              <a:t>volumen</a:t>
            </a:r>
            <a:r>
              <a:rPr lang="en-US" sz="1200" dirty="0">
                <a:solidFill>
                  <a:schemeClr val="tx1">
                    <a:lumMod val="95000"/>
                    <a:lumOff val="5000"/>
                  </a:schemeClr>
                </a:solidFill>
              </a:rPr>
              <a:t> 23, issue 8, pages 631-643</a:t>
            </a:r>
          </a:p>
          <a:p>
            <a:pPr marL="361950" indent="-361950" defTabSz="361950">
              <a:buNone/>
            </a:pPr>
            <a:r>
              <a:rPr lang="en-US" sz="1200" dirty="0">
                <a:solidFill>
                  <a:schemeClr val="tx1">
                    <a:lumMod val="95000"/>
                    <a:lumOff val="5000"/>
                  </a:schemeClr>
                </a:solidFill>
              </a:rPr>
              <a:t>24.</a:t>
            </a:r>
            <a:r>
              <a:rPr lang="en-US" sz="1200">
                <a:solidFill>
                  <a:schemeClr val="tx1">
                    <a:lumMod val="95000"/>
                    <a:lumOff val="5000"/>
                  </a:schemeClr>
                </a:solidFill>
              </a:rPr>
              <a:t>	PHE. </a:t>
            </a:r>
            <a:r>
              <a:rPr lang="en-US" sz="1200" u="sng" dirty="0">
                <a:solidFill>
                  <a:schemeClr val="accent5">
                    <a:lumMod val="75000"/>
                  </a:schemeClr>
                </a:solidFill>
                <a:hlinkClick r:id="rId7">
                  <a:extLst>
                    <a:ext uri="{A12FA001-AC4F-418D-AE19-62706E023703}">
                      <ahyp:hlinkClr xmlns:ahyp="http://schemas.microsoft.com/office/drawing/2018/hyperlinkcolor" val="tx"/>
                    </a:ext>
                  </a:extLst>
                </a:hlinkClick>
              </a:rPr>
              <a:t>'Impact of COVID-19 on STIs, HIV and viral hepatitis in England: 2020 report (provisional data)'</a:t>
            </a:r>
            <a:r>
              <a:rPr lang="en-US" sz="1200" dirty="0">
                <a:solidFill>
                  <a:schemeClr val="tx1">
                    <a:lumMod val="95000"/>
                    <a:lumOff val="5000"/>
                  </a:schemeClr>
                </a:solidFill>
              </a:rPr>
              <a:t> (viewed on 7 February 2022)</a:t>
            </a:r>
            <a:endParaRPr lang="en-GB" sz="1200" dirty="0">
              <a:solidFill>
                <a:schemeClr val="tx1">
                  <a:lumMod val="95000"/>
                  <a:lumOff val="5000"/>
                </a:schemeClr>
              </a:solidFill>
            </a:endParaRPr>
          </a:p>
          <a:p>
            <a:pPr marL="0" indent="0" defTabSz="361950">
              <a:buNone/>
            </a:pPr>
            <a:r>
              <a:rPr lang="en-US" sz="1200" dirty="0">
                <a:solidFill>
                  <a:schemeClr val="tx1">
                    <a:lumMod val="95000"/>
                    <a:lumOff val="5000"/>
                  </a:schemeClr>
                </a:solidFill>
              </a:rPr>
              <a:t>25. </a:t>
            </a:r>
            <a:r>
              <a:rPr lang="en-US" sz="1200">
                <a:solidFill>
                  <a:schemeClr val="tx1">
                    <a:lumMod val="95000"/>
                    <a:lumOff val="5000"/>
                  </a:schemeClr>
                </a:solidFill>
              </a:rPr>
              <a:t>	PHE. </a:t>
            </a:r>
            <a:r>
              <a:rPr lang="en-US" sz="1200" u="sng" dirty="0">
                <a:solidFill>
                  <a:schemeClr val="accent5">
                    <a:lumMod val="75000"/>
                  </a:schemeClr>
                </a:solidFill>
                <a:hlinkClick r:id="rId2">
                  <a:extLst>
                    <a:ext uri="{A12FA001-AC4F-418D-AE19-62706E023703}">
                      <ahyp:hlinkClr xmlns:ahyp="http://schemas.microsoft.com/office/drawing/2018/hyperlinkcolor" val="tx"/>
                    </a:ext>
                  </a:extLst>
                </a:hlinkClick>
              </a:rPr>
              <a:t>'HCV in the UK 2020'</a:t>
            </a:r>
            <a:r>
              <a:rPr lang="en-US" sz="1200" dirty="0">
                <a:solidFill>
                  <a:schemeClr val="tx1">
                    <a:lumMod val="95000"/>
                    <a:lumOff val="5000"/>
                  </a:schemeClr>
                </a:solidFill>
              </a:rPr>
              <a:t> (viewed on 7 February 2022)</a:t>
            </a:r>
            <a:endParaRPr lang="en-GB" sz="1200" dirty="0">
              <a:solidFill>
                <a:schemeClr val="tx1">
                  <a:lumMod val="95000"/>
                  <a:lumOff val="5000"/>
                </a:schemeClr>
              </a:solidFill>
            </a:endParaRPr>
          </a:p>
          <a:p>
            <a:pPr marL="0" indent="0" defTabSz="361950">
              <a:buNone/>
            </a:pPr>
            <a:r>
              <a:rPr lang="en-US" sz="1200" dirty="0">
                <a:solidFill>
                  <a:schemeClr val="tx1">
                    <a:lumMod val="95000"/>
                    <a:lumOff val="5000"/>
                  </a:schemeClr>
                </a:solidFill>
              </a:rPr>
              <a:t>26. 	Hay G, and others. </a:t>
            </a:r>
            <a:r>
              <a:rPr lang="en-US" sz="1200" u="sng">
                <a:solidFill>
                  <a:schemeClr val="accent5">
                    <a:lumMod val="75000"/>
                  </a:schemeClr>
                </a:solidFill>
                <a:hlinkClick r:id="rId8">
                  <a:extLst>
                    <a:ext uri="{A12FA001-AC4F-418D-AE19-62706E023703}">
                      <ahyp:hlinkClr xmlns:ahyp="http://schemas.microsoft.com/office/drawing/2018/hyperlinkcolor" val="tx"/>
                    </a:ext>
                  </a:extLst>
                </a:hlinkClick>
              </a:rPr>
              <a:t>'Estimates of the prevalence of opiate use and/or crack cocaine use 2011 to 2012</a:t>
            </a:r>
            <a:r>
              <a:rPr lang="en-US" sz="1200" u="sng" dirty="0">
                <a:solidFill>
                  <a:schemeClr val="accent5">
                    <a:lumMod val="75000"/>
                  </a:schemeClr>
                </a:solidFill>
                <a:hlinkClick r:id="rId8">
                  <a:extLst>
                    <a:ext uri="{A12FA001-AC4F-418D-AE19-62706E023703}">
                      <ahyp:hlinkClr xmlns:ahyp="http://schemas.microsoft.com/office/drawing/2018/hyperlinkcolor" val="tx"/>
                    </a:ext>
                  </a:extLst>
                </a:hlinkClick>
              </a:rPr>
              <a:t>: Sweep 8 report'</a:t>
            </a:r>
            <a:r>
              <a:rPr lang="en-US" sz="1200" dirty="0">
                <a:solidFill>
                  <a:schemeClr val="tx1">
                    <a:lumMod val="95000"/>
                    <a:lumOff val="5000"/>
                  </a:schemeClr>
                </a:solidFill>
              </a:rPr>
              <a:t>  2014 (viewed on 7 February 2022)</a:t>
            </a:r>
          </a:p>
          <a:p>
            <a:pPr marL="361950" indent="-361950" defTabSz="361950">
              <a:buNone/>
            </a:pPr>
            <a:r>
              <a:rPr lang="en-US" sz="1200" dirty="0">
                <a:solidFill>
                  <a:schemeClr val="tx1">
                    <a:lumMod val="95000"/>
                    <a:lumOff val="5000"/>
                  </a:schemeClr>
                </a:solidFill>
              </a:rPr>
              <a:t>28.	Harris RJ and others. 'Increased uptake and new therapies are needed to advert rising hepatitis C- related end stage liver disease in England: modelling the predicated impact of treatment under different scenarios' Journal of Hepatology 2014: volume 61, issue 3, pages 530-537</a:t>
            </a:r>
            <a:endParaRPr lang="en-GB" sz="1200" dirty="0">
              <a:solidFill>
                <a:schemeClr val="tx1">
                  <a:lumMod val="95000"/>
                  <a:lumOff val="5000"/>
                </a:schemeClr>
              </a:solidFill>
            </a:endParaRPr>
          </a:p>
          <a:p>
            <a:pPr marL="361950" indent="-361950" defTabSz="361950">
              <a:buNone/>
            </a:pPr>
            <a:r>
              <a:rPr lang="en-US" sz="1200" dirty="0">
                <a:solidFill>
                  <a:schemeClr val="tx1">
                    <a:lumMod val="95000"/>
                    <a:lumOff val="5000"/>
                  </a:schemeClr>
                </a:solidFill>
              </a:rPr>
              <a:t>32.</a:t>
            </a:r>
            <a:r>
              <a:rPr lang="en-US" sz="1200">
                <a:solidFill>
                  <a:schemeClr val="tx1">
                    <a:lumMod val="95000"/>
                    <a:lumOff val="5000"/>
                  </a:schemeClr>
                </a:solidFill>
              </a:rPr>
              <a:t>	PHE. </a:t>
            </a:r>
            <a:r>
              <a:rPr lang="en-US" sz="1200" dirty="0">
                <a:solidFill>
                  <a:schemeClr val="accent5">
                    <a:lumMod val="75000"/>
                  </a:schemeClr>
                </a:solidFill>
              </a:rPr>
              <a:t>'</a:t>
            </a:r>
            <a:r>
              <a:rPr lang="en-US" sz="1200" u="sng" dirty="0">
                <a:solidFill>
                  <a:schemeClr val="accent5">
                    <a:lumMod val="75000"/>
                  </a:schemeClr>
                </a:solidFill>
                <a:hlinkClick r:id="rId9">
                  <a:extLst>
                    <a:ext uri="{A12FA001-AC4F-418D-AE19-62706E023703}">
                      <ahyp:hlinkClr xmlns:ahyp="http://schemas.microsoft.com/office/drawing/2018/hyperlinkcolor" val="tx"/>
                    </a:ext>
                  </a:extLst>
                </a:hlinkClick>
              </a:rPr>
              <a:t>Sentinel surveillance of blood borne virus testing in England: 2020</a:t>
            </a:r>
            <a:r>
              <a:rPr lang="en-US" sz="1200" dirty="0">
                <a:solidFill>
                  <a:schemeClr val="accent5">
                    <a:lumMod val="75000"/>
                  </a:schemeClr>
                </a:solidFill>
              </a:rPr>
              <a:t>'</a:t>
            </a:r>
            <a:r>
              <a:rPr lang="en-US" sz="1200" dirty="0">
                <a:solidFill>
                  <a:schemeClr val="tx1">
                    <a:lumMod val="95000"/>
                    <a:lumOff val="5000"/>
                  </a:schemeClr>
                </a:solidFill>
              </a:rPr>
              <a:t> (viewed on 7 February 2022)</a:t>
            </a:r>
            <a:endParaRPr lang="en-GB" sz="1200" dirty="0">
              <a:solidFill>
                <a:schemeClr val="tx1">
                  <a:lumMod val="95000"/>
                  <a:lumOff val="5000"/>
                </a:schemeClr>
              </a:solidFill>
            </a:endParaRPr>
          </a:p>
          <a:p>
            <a:pPr marL="361950" indent="-361950" defTabSz="361950">
              <a:buNone/>
            </a:pPr>
            <a:r>
              <a:rPr lang="en-US" sz="1200" dirty="0">
                <a:solidFill>
                  <a:schemeClr val="tx1">
                    <a:lumMod val="95000"/>
                    <a:lumOff val="5000"/>
                  </a:schemeClr>
                </a:solidFill>
              </a:rPr>
              <a:t>34.	Hay G and others. </a:t>
            </a:r>
            <a:r>
              <a:rPr lang="en-US" sz="1200" u="sng" dirty="0">
                <a:solidFill>
                  <a:schemeClr val="accent5">
                    <a:lumMod val="75000"/>
                  </a:schemeClr>
                </a:solidFill>
                <a:hlinkClick r:id="rId10">
                  <a:extLst>
                    <a:ext uri="{A12FA001-AC4F-418D-AE19-62706E023703}">
                      <ahyp:hlinkClr xmlns:ahyp="http://schemas.microsoft.com/office/drawing/2018/hyperlinkcolor" val="tx"/>
                    </a:ext>
                  </a:extLst>
                </a:hlinkClick>
              </a:rPr>
              <a:t>'National and regional estimates of the prevalence of opiate use and/or crack cocaine use 2005/06: a summary of key findings</a:t>
            </a:r>
            <a:r>
              <a:rPr lang="en-US" sz="1200" u="sng">
                <a:solidFill>
                  <a:schemeClr val="accent5">
                    <a:lumMod val="75000"/>
                  </a:schemeClr>
                </a:solidFill>
                <a:hlinkClick r:id="rId10">
                  <a:extLst>
                    <a:ext uri="{A12FA001-AC4F-418D-AE19-62706E023703}">
                      <ahyp:hlinkClr xmlns:ahyp="http://schemas.microsoft.com/office/drawing/2018/hyperlinkcolor" val="tx"/>
                    </a:ext>
                  </a:extLst>
                </a:hlinkClick>
              </a:rPr>
              <a:t>’</a:t>
            </a:r>
            <a:r>
              <a:rPr lang="en-US" sz="1200">
                <a:solidFill>
                  <a:schemeClr val="tx1">
                    <a:lumMod val="95000"/>
                    <a:lumOff val="5000"/>
                  </a:schemeClr>
                </a:solidFill>
              </a:rPr>
              <a:t> Research </a:t>
            </a:r>
            <a:r>
              <a:rPr lang="en-US" sz="1200" dirty="0">
                <a:solidFill>
                  <a:schemeClr val="tx1">
                    <a:lumMod val="95000"/>
                    <a:lumOff val="5000"/>
                  </a:schemeClr>
                </a:solidFill>
              </a:rPr>
              <a:t>Development and Statistics Directorate, Home Office Home Office  2007 (viewed on 7 February 2022)</a:t>
            </a:r>
            <a:endParaRPr lang="en-GB" sz="1200" dirty="0">
              <a:solidFill>
                <a:schemeClr val="tx1">
                  <a:lumMod val="95000"/>
                  <a:lumOff val="5000"/>
                </a:schemeClr>
              </a:solidFill>
            </a:endParaRPr>
          </a:p>
          <a:p>
            <a:pPr marL="0" indent="0" defTabSz="361950">
              <a:buNone/>
            </a:pPr>
            <a:r>
              <a:rPr lang="en-US" sz="1200" dirty="0">
                <a:solidFill>
                  <a:schemeClr val="tx1">
                    <a:lumMod val="95000"/>
                    <a:lumOff val="5000"/>
                  </a:schemeClr>
                </a:solidFill>
              </a:rPr>
              <a:t>36.</a:t>
            </a:r>
            <a:r>
              <a:rPr lang="en-US" sz="1200">
                <a:solidFill>
                  <a:schemeClr val="tx1">
                    <a:lumMod val="95000"/>
                    <a:lumOff val="5000"/>
                  </a:schemeClr>
                </a:solidFill>
              </a:rPr>
              <a:t>	PHE. </a:t>
            </a:r>
            <a:r>
              <a:rPr lang="en-US" sz="1200" u="sng">
                <a:solidFill>
                  <a:schemeClr val="accent5">
                    <a:lumMod val="75000"/>
                  </a:schemeClr>
                </a:solidFill>
                <a:hlinkClick r:id="rId11">
                  <a:extLst>
                    <a:ext uri="{A12FA001-AC4F-418D-AE19-62706E023703}">
                      <ahyp:hlinkClr xmlns:ahyp="http://schemas.microsoft.com/office/drawing/2018/hyperlinkcolor" val="tx"/>
                    </a:ext>
                  </a:extLst>
                </a:hlinkClick>
              </a:rPr>
              <a:t>'Laboratory </a:t>
            </a:r>
            <a:r>
              <a:rPr lang="en-US" sz="1200" u="sng" dirty="0">
                <a:solidFill>
                  <a:schemeClr val="accent5">
                    <a:lumMod val="75000"/>
                  </a:schemeClr>
                </a:solidFill>
                <a:hlinkClick r:id="rId11">
                  <a:extLst>
                    <a:ext uri="{A12FA001-AC4F-418D-AE19-62706E023703}">
                      <ahyp:hlinkClr xmlns:ahyp="http://schemas.microsoft.com/office/drawing/2018/hyperlinkcolor" val="tx"/>
                    </a:ext>
                  </a:extLst>
                </a:hlinkClick>
              </a:rPr>
              <a:t>reports of hepatitis C in England and Wales, April to June 2020. Health Protection Report'</a:t>
            </a:r>
            <a:r>
              <a:rPr lang="en-US" sz="1200" dirty="0">
                <a:solidFill>
                  <a:schemeClr val="tx1">
                    <a:lumMod val="95000"/>
                    <a:lumOff val="5000"/>
                  </a:schemeClr>
                </a:solidFill>
              </a:rPr>
              <a:t> 2021 (viewed on 7 February 2022)</a:t>
            </a:r>
          </a:p>
          <a:p>
            <a:pPr marL="361950" indent="-361950">
              <a:buNone/>
            </a:pPr>
            <a:r>
              <a:rPr lang="en-US" sz="1200" dirty="0">
                <a:solidFill>
                  <a:schemeClr val="tx1">
                    <a:lumMod val="95000"/>
                    <a:lumOff val="5000"/>
                  </a:schemeClr>
                </a:solidFill>
              </a:rPr>
              <a:t>44.	National Institute for Health and Care Excellence (NICE). </a:t>
            </a:r>
            <a:r>
              <a:rPr lang="en-US" sz="1200" u="sng" dirty="0">
                <a:solidFill>
                  <a:schemeClr val="accent5">
                    <a:lumMod val="75000"/>
                  </a:schemeClr>
                </a:solidFill>
                <a:hlinkClick r:id="rId12">
                  <a:extLst>
                    <a:ext uri="{A12FA001-AC4F-418D-AE19-62706E023703}">
                      <ahyp:hlinkClr xmlns:ahyp="http://schemas.microsoft.com/office/drawing/2018/hyperlinkcolor" val="tx"/>
                    </a:ext>
                  </a:extLst>
                </a:hlinkClick>
              </a:rPr>
              <a:t>'</a:t>
            </a:r>
            <a:r>
              <a:rPr lang="en-US" sz="1200" u="sng" dirty="0" err="1">
                <a:solidFill>
                  <a:schemeClr val="accent5">
                    <a:lumMod val="75000"/>
                  </a:schemeClr>
                </a:solidFill>
                <a:hlinkClick r:id="rId12">
                  <a:extLst>
                    <a:ext uri="{A12FA001-AC4F-418D-AE19-62706E023703}">
                      <ahyp:hlinkClr xmlns:ahyp="http://schemas.microsoft.com/office/drawing/2018/hyperlinkcolor" val="tx"/>
                    </a:ext>
                  </a:extLst>
                </a:hlinkClick>
              </a:rPr>
              <a:t>Ombitasvir</a:t>
            </a:r>
            <a:r>
              <a:rPr lang="en-US" sz="1200" u="sng" dirty="0">
                <a:solidFill>
                  <a:schemeClr val="accent5">
                    <a:lumMod val="75000"/>
                  </a:schemeClr>
                </a:solidFill>
                <a:hlinkClick r:id="rId12">
                  <a:extLst>
                    <a:ext uri="{A12FA001-AC4F-418D-AE19-62706E023703}">
                      <ahyp:hlinkClr xmlns:ahyp="http://schemas.microsoft.com/office/drawing/2018/hyperlinkcolor" val="tx"/>
                    </a:ext>
                  </a:extLst>
                </a:hlinkClick>
              </a:rPr>
              <a:t>–</a:t>
            </a:r>
            <a:r>
              <a:rPr lang="en-US" sz="1200" u="sng" dirty="0" err="1">
                <a:solidFill>
                  <a:schemeClr val="accent5">
                    <a:lumMod val="75000"/>
                  </a:schemeClr>
                </a:solidFill>
                <a:hlinkClick r:id="rId12">
                  <a:extLst>
                    <a:ext uri="{A12FA001-AC4F-418D-AE19-62706E023703}">
                      <ahyp:hlinkClr xmlns:ahyp="http://schemas.microsoft.com/office/drawing/2018/hyperlinkcolor" val="tx"/>
                    </a:ext>
                  </a:extLst>
                </a:hlinkClick>
              </a:rPr>
              <a:t>paritaprevir</a:t>
            </a:r>
            <a:r>
              <a:rPr lang="en-US" sz="1200" u="sng" dirty="0">
                <a:solidFill>
                  <a:schemeClr val="accent5">
                    <a:lumMod val="75000"/>
                  </a:schemeClr>
                </a:solidFill>
                <a:hlinkClick r:id="rId12">
                  <a:extLst>
                    <a:ext uri="{A12FA001-AC4F-418D-AE19-62706E023703}">
                      <ahyp:hlinkClr xmlns:ahyp="http://schemas.microsoft.com/office/drawing/2018/hyperlinkcolor" val="tx"/>
                    </a:ext>
                  </a:extLst>
                </a:hlinkClick>
              </a:rPr>
              <a:t>–ritonavir with or without dasabuvir for treating chronic hepatitis C. NICE technology appraisal guidance [TA365]'</a:t>
            </a:r>
            <a:r>
              <a:rPr lang="en-US" sz="1200" dirty="0">
                <a:solidFill>
                  <a:schemeClr val="tx1">
                    <a:lumMod val="95000"/>
                    <a:lumOff val="5000"/>
                  </a:schemeClr>
                </a:solidFill>
              </a:rPr>
              <a:t> 2015 (viewed on 7 February 2022)</a:t>
            </a:r>
            <a:endParaRPr lang="en-GB" sz="1200" dirty="0">
              <a:solidFill>
                <a:schemeClr val="tx1">
                  <a:lumMod val="95000"/>
                  <a:lumOff val="5000"/>
                </a:schemeClr>
              </a:solidFill>
            </a:endParaRPr>
          </a:p>
          <a:p>
            <a:pPr marL="361950" indent="-361950">
              <a:buNone/>
            </a:pPr>
            <a:r>
              <a:rPr lang="en-US" sz="1200" dirty="0">
                <a:solidFill>
                  <a:schemeClr val="tx1">
                    <a:lumMod val="95000"/>
                    <a:lumOff val="5000"/>
                  </a:schemeClr>
                </a:solidFill>
              </a:rPr>
              <a:t>45.</a:t>
            </a:r>
            <a:r>
              <a:rPr lang="en-US" sz="1200">
                <a:solidFill>
                  <a:schemeClr val="tx1">
                    <a:lumMod val="95000"/>
                    <a:lumOff val="5000"/>
                  </a:schemeClr>
                </a:solidFill>
              </a:rPr>
              <a:t>	NICE. </a:t>
            </a:r>
            <a:r>
              <a:rPr lang="en-US" sz="1200" u="sng">
                <a:solidFill>
                  <a:schemeClr val="accent5">
                    <a:lumMod val="75000"/>
                  </a:schemeClr>
                </a:solidFill>
                <a:hlinkClick r:id="rId13">
                  <a:extLst>
                    <a:ext uri="{A12FA001-AC4F-418D-AE19-62706E023703}">
                      <ahyp:hlinkClr xmlns:ahyp="http://schemas.microsoft.com/office/drawing/2018/hyperlinkcolor" val="tx"/>
                    </a:ext>
                  </a:extLst>
                </a:hlinkClick>
              </a:rPr>
              <a:t>'Daclatasvir </a:t>
            </a:r>
            <a:r>
              <a:rPr lang="en-US" sz="1200" u="sng" dirty="0">
                <a:solidFill>
                  <a:schemeClr val="accent5">
                    <a:lumMod val="75000"/>
                  </a:schemeClr>
                </a:solidFill>
                <a:hlinkClick r:id="rId13">
                  <a:extLst>
                    <a:ext uri="{A12FA001-AC4F-418D-AE19-62706E023703}">
                      <ahyp:hlinkClr xmlns:ahyp="http://schemas.microsoft.com/office/drawing/2018/hyperlinkcolor" val="tx"/>
                    </a:ext>
                  </a:extLst>
                </a:hlinkClick>
              </a:rPr>
              <a:t>for treating chronic hepatitis C'</a:t>
            </a:r>
            <a:r>
              <a:rPr lang="en-US" sz="1200" dirty="0">
                <a:solidFill>
                  <a:schemeClr val="tx1">
                    <a:lumMod val="95000"/>
                    <a:lumOff val="5000"/>
                  </a:schemeClr>
                </a:solidFill>
              </a:rPr>
              <a:t> 2015 (viewed on 7 February 2022)</a:t>
            </a:r>
            <a:endParaRPr lang="en-GB" sz="1200" dirty="0">
              <a:solidFill>
                <a:schemeClr val="tx1">
                  <a:lumMod val="95000"/>
                  <a:lumOff val="5000"/>
                </a:schemeClr>
              </a:solidFill>
            </a:endParaRPr>
          </a:p>
          <a:p>
            <a:pPr marL="361950" indent="-361950">
              <a:buNone/>
            </a:pPr>
            <a:r>
              <a:rPr lang="en-US" sz="1200" dirty="0">
                <a:solidFill>
                  <a:schemeClr val="tx1">
                    <a:lumMod val="95000"/>
                    <a:lumOff val="5000"/>
                  </a:schemeClr>
                </a:solidFill>
              </a:rPr>
              <a:t>46. </a:t>
            </a:r>
            <a:r>
              <a:rPr lang="en-US" sz="1200">
                <a:solidFill>
                  <a:schemeClr val="tx1">
                    <a:lumMod val="95000"/>
                    <a:lumOff val="5000"/>
                  </a:schemeClr>
                </a:solidFill>
              </a:rPr>
              <a:t>	NNICE. </a:t>
            </a:r>
            <a:r>
              <a:rPr lang="en-US" sz="1200" u="sng" dirty="0">
                <a:solidFill>
                  <a:schemeClr val="accent5">
                    <a:lumMod val="75000"/>
                  </a:schemeClr>
                </a:solidFill>
                <a:hlinkClick r:id="rId14">
                  <a:extLst>
                    <a:ext uri="{A12FA001-AC4F-418D-AE19-62706E023703}">
                      <ahyp:hlinkClr xmlns:ahyp="http://schemas.microsoft.com/office/drawing/2018/hyperlinkcolor" val="tx"/>
                    </a:ext>
                  </a:extLst>
                </a:hlinkClick>
              </a:rPr>
              <a:t>'Ledipasvir–sofosbuvir for treating chronic hepatitis C'</a:t>
            </a:r>
            <a:r>
              <a:rPr lang="en-US" sz="1200" dirty="0">
                <a:solidFill>
                  <a:schemeClr val="tx1">
                    <a:lumMod val="95000"/>
                    <a:lumOff val="5000"/>
                  </a:schemeClr>
                </a:solidFill>
              </a:rPr>
              <a:t> 2015 (viewed on 7 February 2022)</a:t>
            </a:r>
          </a:p>
          <a:p>
            <a:pPr marL="361950" indent="-361950">
              <a:buNone/>
            </a:pPr>
            <a:r>
              <a:rPr lang="en-US" sz="1200" dirty="0">
                <a:solidFill>
                  <a:schemeClr val="tx1">
                    <a:lumMod val="95000"/>
                    <a:lumOff val="5000"/>
                  </a:schemeClr>
                </a:solidFill>
              </a:rPr>
              <a:t>47</a:t>
            </a:r>
            <a:r>
              <a:rPr lang="en-US" sz="1200">
                <a:solidFill>
                  <a:schemeClr val="tx1">
                    <a:lumMod val="95000"/>
                    <a:lumOff val="5000"/>
                  </a:schemeClr>
                </a:solidFill>
              </a:rPr>
              <a:t>.    </a:t>
            </a:r>
            <a:r>
              <a:rPr lang="en-US" sz="1200"/>
              <a:t>NICE. </a:t>
            </a:r>
            <a:r>
              <a:rPr lang="en-US" sz="1200" u="sng" dirty="0">
                <a:hlinkClick r:id="rId15"/>
              </a:rPr>
              <a:t>'Sofosbuvir–</a:t>
            </a:r>
            <a:r>
              <a:rPr lang="en-US" sz="1200" u="sng" dirty="0" err="1">
                <a:hlinkClick r:id="rId15"/>
              </a:rPr>
              <a:t>velpatasvir</a:t>
            </a:r>
            <a:r>
              <a:rPr lang="en-US" sz="1200" u="sng" dirty="0">
                <a:hlinkClick r:id="rId15"/>
              </a:rPr>
              <a:t> for treating chronic hepatitis C'</a:t>
            </a:r>
            <a:r>
              <a:rPr lang="en-US" sz="1200" dirty="0"/>
              <a:t> 2017 (viewed on 7 February 2022) </a:t>
            </a:r>
          </a:p>
          <a:p>
            <a:pPr marL="0" indent="0">
              <a:buNone/>
            </a:pPr>
            <a:endParaRPr lang="en-GB" sz="1200" dirty="0">
              <a:solidFill>
                <a:schemeClr val="tx1">
                  <a:lumMod val="95000"/>
                  <a:lumOff val="5000"/>
                </a:schemeClr>
              </a:solidFill>
            </a:endParaRPr>
          </a:p>
          <a:p>
            <a:pPr marL="0" indent="0">
              <a:buNone/>
            </a:pPr>
            <a:endParaRPr lang="en-GB" sz="1200" dirty="0">
              <a:solidFill>
                <a:srgbClr val="FF0000"/>
              </a:solidFill>
            </a:endParaRPr>
          </a:p>
        </p:txBody>
      </p:sp>
    </p:spTree>
    <p:extLst>
      <p:ext uri="{BB962C8B-B14F-4D97-AF65-F5344CB8AC3E}">
        <p14:creationId xmlns:p14="http://schemas.microsoft.com/office/powerpoint/2010/main" val="4169993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93B7-F387-40C0-9687-1448D1AF1253}"/>
              </a:ext>
            </a:extLst>
          </p:cNvPr>
          <p:cNvSpPr>
            <a:spLocks noGrp="1"/>
          </p:cNvSpPr>
          <p:nvPr>
            <p:ph type="title"/>
          </p:nvPr>
        </p:nvSpPr>
        <p:spPr>
          <a:xfrm>
            <a:off x="645452" y="130256"/>
            <a:ext cx="2520534" cy="638479"/>
          </a:xfrm>
        </p:spPr>
        <p:txBody>
          <a:bodyPr>
            <a:normAutofit/>
          </a:bodyPr>
          <a:lstStyle/>
          <a:p>
            <a:r>
              <a:rPr lang="en-GB" sz="3400" dirty="0"/>
              <a:t>References </a:t>
            </a:r>
          </a:p>
        </p:txBody>
      </p:sp>
      <p:sp>
        <p:nvSpPr>
          <p:cNvPr id="3" name="Content Placeholder 2">
            <a:extLst>
              <a:ext uri="{FF2B5EF4-FFF2-40B4-BE49-F238E27FC236}">
                <a16:creationId xmlns:a16="http://schemas.microsoft.com/office/drawing/2014/main" id="{554E5B5F-A5EA-44FD-BF5F-4F52C1AAEFA5}"/>
              </a:ext>
            </a:extLst>
          </p:cNvPr>
          <p:cNvSpPr>
            <a:spLocks noGrp="1"/>
          </p:cNvSpPr>
          <p:nvPr>
            <p:ph idx="1"/>
          </p:nvPr>
        </p:nvSpPr>
        <p:spPr>
          <a:xfrm>
            <a:off x="642223" y="739238"/>
            <a:ext cx="11123857" cy="6040105"/>
          </a:xfrm>
        </p:spPr>
        <p:txBody>
          <a:bodyPr>
            <a:noAutofit/>
          </a:bodyPr>
          <a:lstStyle/>
          <a:p>
            <a:pPr marL="354013" indent="-354013">
              <a:buNone/>
            </a:pPr>
            <a:r>
              <a:rPr lang="en-US" sz="1200" dirty="0"/>
              <a:t>48.</a:t>
            </a:r>
            <a:r>
              <a:rPr lang="en-US" sz="1200"/>
              <a:t>	NICE. </a:t>
            </a:r>
            <a:r>
              <a:rPr lang="en-US" sz="1200" u="sng" dirty="0">
                <a:hlinkClick r:id="rId2"/>
              </a:rPr>
              <a:t>'Elbasvir–grazoprevir for treating chronic hepatitis C'</a:t>
            </a:r>
            <a:r>
              <a:rPr lang="en-US" sz="1200" dirty="0"/>
              <a:t> 2016 (viewed on 7 February 2022)</a:t>
            </a:r>
            <a:endParaRPr lang="en-GB" sz="1200" dirty="0"/>
          </a:p>
          <a:p>
            <a:pPr marL="354013" indent="-354013">
              <a:buNone/>
            </a:pPr>
            <a:r>
              <a:rPr lang="en-US" sz="1200" dirty="0"/>
              <a:t>49.</a:t>
            </a:r>
            <a:r>
              <a:rPr lang="en-US" sz="1200"/>
              <a:t>	NICE. </a:t>
            </a:r>
            <a:r>
              <a:rPr lang="en-US" sz="1200" u="sng" dirty="0">
                <a:hlinkClick r:id="rId3"/>
              </a:rPr>
              <a:t>'</a:t>
            </a:r>
            <a:r>
              <a:rPr lang="en-US" sz="1200" u="sng" dirty="0" err="1">
                <a:hlinkClick r:id="rId3"/>
              </a:rPr>
              <a:t>Glecaprevir</a:t>
            </a:r>
            <a:r>
              <a:rPr lang="en-US" sz="1200" u="sng" dirty="0">
                <a:hlinkClick r:id="rId3"/>
              </a:rPr>
              <a:t>–</a:t>
            </a:r>
            <a:r>
              <a:rPr lang="en-US" sz="1200" u="sng" dirty="0" err="1">
                <a:hlinkClick r:id="rId3"/>
              </a:rPr>
              <a:t>pibrentasvir</a:t>
            </a:r>
            <a:r>
              <a:rPr lang="en-US" sz="1200" u="sng" dirty="0">
                <a:hlinkClick r:id="rId3"/>
              </a:rPr>
              <a:t> for treating chronic hepatitis C. Technology appraisal guidance [TA499]'</a:t>
            </a:r>
            <a:r>
              <a:rPr lang="en-US" sz="1200" dirty="0"/>
              <a:t> 2018 (viewed on 7 February 2022)</a:t>
            </a:r>
            <a:endParaRPr lang="en-GB" sz="1200" dirty="0"/>
          </a:p>
          <a:p>
            <a:pPr marL="354013" indent="-354013">
              <a:buNone/>
            </a:pPr>
            <a:r>
              <a:rPr lang="en-US" sz="1200" dirty="0"/>
              <a:t>50.</a:t>
            </a:r>
            <a:r>
              <a:rPr lang="en-US" sz="1200"/>
              <a:t>	NICE. </a:t>
            </a:r>
            <a:r>
              <a:rPr lang="en-US" sz="1200" u="sng" dirty="0">
                <a:hlinkClick r:id="rId4"/>
              </a:rPr>
              <a:t>'Sofosbuvir–</a:t>
            </a:r>
            <a:r>
              <a:rPr lang="en-US" sz="1200" u="sng" dirty="0" err="1">
                <a:hlinkClick r:id="rId4"/>
              </a:rPr>
              <a:t>velpatasvir</a:t>
            </a:r>
            <a:r>
              <a:rPr lang="en-US" sz="1200" u="sng" dirty="0">
                <a:hlinkClick r:id="rId4"/>
              </a:rPr>
              <a:t>–</a:t>
            </a:r>
            <a:r>
              <a:rPr lang="en-US" sz="1200" u="sng" dirty="0" err="1">
                <a:hlinkClick r:id="rId4"/>
              </a:rPr>
              <a:t>voxilaprevir</a:t>
            </a:r>
            <a:r>
              <a:rPr lang="en-US" sz="1200" u="sng" dirty="0">
                <a:hlinkClick r:id="rId4"/>
              </a:rPr>
              <a:t> for treating chronic hepatitis C. Technology appraisal guidance [TA507]'</a:t>
            </a:r>
            <a:r>
              <a:rPr lang="en-US" sz="1200" dirty="0"/>
              <a:t>  2018 (viewed on 7 February 2022)</a:t>
            </a:r>
            <a:endParaRPr lang="en-GB" sz="1200" dirty="0"/>
          </a:p>
          <a:p>
            <a:pPr marL="354013" indent="-354013">
              <a:buNone/>
            </a:pPr>
            <a:r>
              <a:rPr lang="en-US" sz="1200"/>
              <a:t>51.   PHE.</a:t>
            </a:r>
            <a:r>
              <a:rPr lang="en-US" sz="1200" u="sng">
                <a:hlinkClick r:id="rId5"/>
              </a:rPr>
              <a:t> </a:t>
            </a:r>
            <a:r>
              <a:rPr lang="en-US" sz="1200" u="sng" dirty="0">
                <a:hlinkClick r:id="rId5"/>
              </a:rPr>
              <a:t>'Hepatitis C in the UK 2017 report'</a:t>
            </a:r>
            <a:r>
              <a:rPr lang="en-US" sz="1200" dirty="0"/>
              <a:t> (viewed on 7 February 2022)</a:t>
            </a:r>
            <a:endParaRPr lang="en-GB" sz="1200" dirty="0"/>
          </a:p>
          <a:p>
            <a:pPr marL="354013" indent="-354013">
              <a:buNone/>
            </a:pPr>
            <a:r>
              <a:rPr lang="en-US" sz="1200" dirty="0"/>
              <a:t>52.	Mann AG and others. 'Diagnoses of, and deaths from, severe liver disease due to hepatitis C in England between 2000 and 2005 estimated using multiple data sources' Epidemiology and Infection 2013: volume 137, issue 4, pages 513-518</a:t>
            </a:r>
            <a:endParaRPr lang="en-GB" sz="1200" dirty="0"/>
          </a:p>
          <a:p>
            <a:pPr marL="354013" indent="-354013">
              <a:buNone/>
            </a:pPr>
            <a:r>
              <a:rPr lang="en-US" sz="1200" dirty="0"/>
              <a:t>53.	Office for National Statistics. </a:t>
            </a:r>
            <a:r>
              <a:rPr lang="en-US" sz="1200" u="sng" dirty="0">
                <a:hlinkClick r:id="rId6"/>
              </a:rPr>
              <a:t>'Deaths broken down by age, sex, area and cause of death'</a:t>
            </a:r>
            <a:r>
              <a:rPr lang="en-US" sz="1200" dirty="0"/>
              <a:t> 2020 (viewed on 7 February 2022)</a:t>
            </a:r>
          </a:p>
          <a:p>
            <a:pPr marL="354013" indent="-354013">
              <a:buNone/>
            </a:pPr>
            <a:r>
              <a:rPr lang="en-US" sz="1200" dirty="0"/>
              <a:t>59.</a:t>
            </a:r>
            <a:r>
              <a:rPr lang="en-US" sz="1200"/>
              <a:t>	PHE. </a:t>
            </a:r>
            <a:r>
              <a:rPr lang="en-US" sz="1200" u="sng" dirty="0">
                <a:hlinkClick r:id="rId7"/>
              </a:rPr>
              <a:t>'Evaluation of hepatitis C test and treat interventions targeted at homeless populations (outside London) in England during the COVID-19 pandemic 2020 report'</a:t>
            </a:r>
            <a:r>
              <a:rPr lang="en-US" sz="1200" dirty="0"/>
              <a:t> 2021 (viewed on 7 February 2022)</a:t>
            </a:r>
          </a:p>
          <a:p>
            <a:pPr marL="354013" indent="-354013">
              <a:buNone/>
            </a:pPr>
            <a:r>
              <a:rPr lang="en-US" sz="1200" dirty="0"/>
              <a:t>72.</a:t>
            </a:r>
            <a:r>
              <a:rPr lang="en-US" sz="1200"/>
              <a:t>	WHO.</a:t>
            </a:r>
            <a:r>
              <a:rPr lang="en-US" sz="1200" u="sng">
                <a:hlinkClick r:id="rId8"/>
              </a:rPr>
              <a:t> </a:t>
            </a:r>
            <a:r>
              <a:rPr lang="en-US" sz="1200" u="sng" dirty="0">
                <a:hlinkClick r:id="rId8"/>
              </a:rPr>
              <a:t>'WHO, UNODC, UNAIDS technical guide for countries to set targets for universal access to HIV prevention, treatment and care for injecting drug users – 2012 revision'</a:t>
            </a:r>
            <a:r>
              <a:rPr lang="en-US" sz="1200" dirty="0"/>
              <a:t> 2013 (viewed on 7 February 2022)</a:t>
            </a:r>
            <a:endParaRPr lang="en-GB" sz="1200" dirty="0"/>
          </a:p>
          <a:p>
            <a:pPr marL="354013" indent="-354013">
              <a:buNone/>
            </a:pPr>
            <a:r>
              <a:rPr lang="en-US" sz="1200" dirty="0"/>
              <a:t>77.	NHS England. </a:t>
            </a:r>
            <a:r>
              <a:rPr lang="en-US" sz="1200" u="sng" dirty="0">
                <a:hlinkClick r:id="rId9"/>
              </a:rPr>
              <a:t>'National Partnership Agreement between: The National Offender Management Service, NHS England and Public Health England for the Co-Commissioning and Delivery of Healthcare Services in Prisons in England 2015-2016'</a:t>
            </a:r>
            <a:r>
              <a:rPr lang="en-US" sz="1200" dirty="0"/>
              <a:t>  2014 (viewed on 7 February 2022)</a:t>
            </a:r>
            <a:endParaRPr lang="en-GB" sz="1200" dirty="0"/>
          </a:p>
          <a:p>
            <a:pPr marL="354013" indent="-354013">
              <a:buNone/>
            </a:pPr>
            <a:r>
              <a:rPr lang="en-US" sz="1200"/>
              <a:t>80.   Cummins </a:t>
            </a:r>
            <a:r>
              <a:rPr lang="en-US" sz="1200" dirty="0"/>
              <a:t>C and others. 'An assessment of the Nam </a:t>
            </a:r>
            <a:r>
              <a:rPr lang="en-US" sz="1200" dirty="0" err="1"/>
              <a:t>Pehchan</a:t>
            </a:r>
            <a:r>
              <a:rPr lang="en-US" sz="1200" dirty="0"/>
              <a:t> computer program </a:t>
            </a:r>
            <a:r>
              <a:rPr lang="en-US" sz="1200"/>
              <a:t>for the </a:t>
            </a:r>
            <a:r>
              <a:rPr lang="en-US" sz="1200" dirty="0"/>
              <a:t>identification of names of south Asian ethnic origin' Journal of Public Health Medicine 1999: volume 21, issue 4, pages 401-406</a:t>
            </a:r>
            <a:endParaRPr lang="en-GB" sz="1200" dirty="0"/>
          </a:p>
          <a:p>
            <a:pPr marL="354013" indent="-354013">
              <a:buNone/>
            </a:pPr>
            <a:r>
              <a:rPr lang="en-US" sz="1200" dirty="0"/>
              <a:t>81.	ONOMAP. </a:t>
            </a:r>
            <a:r>
              <a:rPr lang="en-US" sz="1200" u="sng" dirty="0">
                <a:hlinkClick r:id="rId10"/>
              </a:rPr>
              <a:t>ONOMAP</a:t>
            </a:r>
            <a:r>
              <a:rPr lang="en-US" sz="1200" dirty="0"/>
              <a:t> 2012 (viewed on 7 February 2022)</a:t>
            </a:r>
            <a:endParaRPr lang="en-GB" sz="1200" dirty="0"/>
          </a:p>
          <a:p>
            <a:pPr marL="354013" indent="-354013">
              <a:buNone/>
            </a:pPr>
            <a:r>
              <a:rPr lang="en-US" sz="1200" dirty="0"/>
              <a:t>90.</a:t>
            </a:r>
            <a:r>
              <a:rPr lang="en-US" sz="1200"/>
              <a:t>	PHE. </a:t>
            </a:r>
            <a:r>
              <a:rPr lang="en-US" sz="1200" u="sng" dirty="0">
                <a:hlinkClick r:id="rId11"/>
              </a:rPr>
              <a:t>'HIV surveillance systems'</a:t>
            </a:r>
            <a:r>
              <a:rPr lang="en-US" sz="1200" dirty="0"/>
              <a:t>  2008 ( viewed on 7 February 2022)</a:t>
            </a:r>
            <a:endParaRPr lang="en-GB" sz="1200" dirty="0"/>
          </a:p>
          <a:p>
            <a:pPr marL="354013" indent="-354013">
              <a:buNone/>
            </a:pPr>
            <a:r>
              <a:rPr lang="en-US" sz="1200" dirty="0"/>
              <a:t>98.</a:t>
            </a:r>
            <a:r>
              <a:rPr lang="en-US" sz="1200"/>
              <a:t>	PHE.</a:t>
            </a:r>
            <a:r>
              <a:rPr lang="en-US" sz="1200" u="sng">
                <a:hlinkClick r:id="rId12"/>
              </a:rPr>
              <a:t> </a:t>
            </a:r>
            <a:r>
              <a:rPr lang="en-US" sz="1200" u="sng" dirty="0">
                <a:hlinkClick r:id="rId12"/>
              </a:rPr>
              <a:t>'Hepatitis C treatment monitoring in England (data to end April 2018)</a:t>
            </a:r>
            <a:r>
              <a:rPr lang="en-US" sz="1200" dirty="0"/>
              <a:t>' 2018 (viewed on 7 February 2022)</a:t>
            </a:r>
            <a:endParaRPr lang="en-GB" sz="1200" dirty="0"/>
          </a:p>
          <a:p>
            <a:pPr marL="354013" indent="-354013">
              <a:buNone/>
            </a:pPr>
            <a:r>
              <a:rPr lang="en-US" sz="1200"/>
              <a:t>104. Joint </a:t>
            </a:r>
            <a:r>
              <a:rPr lang="en-US" sz="1200" dirty="0"/>
              <a:t>United Kingdom (UK) Blood Transfusion and Tissue Transplantation Services Professional Advisory Committee </a:t>
            </a:r>
            <a:r>
              <a:rPr lang="en-US" sz="1200" u="sng" dirty="0">
                <a:hlinkClick r:id="rId13"/>
              </a:rPr>
              <a:t>'Guidelines for the Blood Transfusion Services in the UK'</a:t>
            </a:r>
            <a:r>
              <a:rPr lang="en-US" sz="1200" dirty="0"/>
              <a:t> 2022 (viewed on 7 February 2022)</a:t>
            </a:r>
            <a:endParaRPr lang="en-GB" sz="1200" dirty="0"/>
          </a:p>
          <a:p>
            <a:pPr marL="354013" indent="-354013">
              <a:buNone/>
            </a:pPr>
            <a:r>
              <a:rPr lang="en-US" sz="1200" dirty="0"/>
              <a:t>105. European Agency for Safety and Health at Work. </a:t>
            </a:r>
            <a:r>
              <a:rPr lang="en-US" sz="1200" u="sng" dirty="0">
                <a:hlinkClick r:id="rId14"/>
              </a:rPr>
              <a:t>'Directive 2010/32/EU - prevention from sharp injuries in the hospital and healthcare sector'</a:t>
            </a:r>
            <a:r>
              <a:rPr lang="en-US" sz="1200" dirty="0"/>
              <a:t> 2010 (viewed on 7 February </a:t>
            </a:r>
            <a:r>
              <a:rPr lang="en-US" sz="1200"/>
              <a:t>2022)</a:t>
            </a:r>
            <a:endParaRPr lang="en-GB" sz="1200" dirty="0">
              <a:solidFill>
                <a:srgbClr val="FF0000"/>
              </a:solidFill>
            </a:endParaRPr>
          </a:p>
          <a:p>
            <a:endParaRPr lang="en-GB" sz="1200" dirty="0">
              <a:solidFill>
                <a:srgbClr val="FF0000"/>
              </a:solidFill>
            </a:endParaRPr>
          </a:p>
        </p:txBody>
      </p:sp>
    </p:spTree>
    <p:extLst>
      <p:ext uri="{BB962C8B-B14F-4D97-AF65-F5344CB8AC3E}">
        <p14:creationId xmlns:p14="http://schemas.microsoft.com/office/powerpoint/2010/main" val="171672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08B7-B49F-4B0C-B4AE-701D53581B8E}"/>
              </a:ext>
            </a:extLst>
          </p:cNvPr>
          <p:cNvSpPr>
            <a:spLocks noGrp="1"/>
          </p:cNvSpPr>
          <p:nvPr>
            <p:ph type="title"/>
          </p:nvPr>
        </p:nvSpPr>
        <p:spPr>
          <a:xfrm>
            <a:off x="731688" y="402699"/>
            <a:ext cx="11123856" cy="972607"/>
          </a:xfrm>
        </p:spPr>
        <p:txBody>
          <a:bodyPr>
            <a:normAutofit fontScale="90000"/>
          </a:bodyPr>
          <a:lstStyle/>
          <a:p>
            <a:r>
              <a:rPr lang="en-GB" dirty="0">
                <a:ea typeface="Times New Roman" panose="02020603050405020304" pitchFamily="18" charset="0"/>
                <a:cs typeface="Times New Roman" panose="02020603050405020304" pitchFamily="18" charset="0"/>
              </a:rPr>
              <a:t>Prevalence of HCV infection in people who inject drugs (PWID)</a:t>
            </a:r>
            <a:br>
              <a:rPr lang="en-GB" dirty="0">
                <a:ea typeface="Times New Roman" panose="02020603050405020304" pitchFamily="18" charset="0"/>
                <a:cs typeface="Times New Roman" panose="02020603050405020304" pitchFamily="18" charset="0"/>
              </a:rPr>
            </a:br>
            <a:endParaRPr lang="en-GB" dirty="0"/>
          </a:p>
        </p:txBody>
      </p:sp>
      <p:sp>
        <p:nvSpPr>
          <p:cNvPr id="6" name="Rectangle 5">
            <a:extLst>
              <a:ext uri="{FF2B5EF4-FFF2-40B4-BE49-F238E27FC236}">
                <a16:creationId xmlns:a16="http://schemas.microsoft.com/office/drawing/2014/main" id="{AE2E5933-0D5D-4235-BBF2-8D125E63AFE0}"/>
              </a:ext>
            </a:extLst>
          </p:cNvPr>
          <p:cNvSpPr/>
          <p:nvPr/>
        </p:nvSpPr>
        <p:spPr>
          <a:xfrm>
            <a:off x="731688" y="1703530"/>
            <a:ext cx="10371221" cy="4154984"/>
          </a:xfrm>
          <a:prstGeom prst="rect">
            <a:avLst/>
          </a:prstGeom>
        </p:spPr>
        <p:txBody>
          <a:bodyPr wrap="square">
            <a:spAutoFit/>
          </a:bodyPr>
          <a:lstStyle/>
          <a:p>
            <a:pPr marL="285750" indent="-285750">
              <a:buClr>
                <a:srgbClr val="007C91"/>
              </a:buClr>
              <a:buFont typeface="Arial" panose="020B0604020202020204" pitchFamily="34" charset="0"/>
              <a:buChar char="•"/>
            </a:pPr>
            <a:r>
              <a:rPr lang="en-GB" sz="2400" dirty="0"/>
              <a:t>Data from the UAM Survey suggests the prevalence of chronic HCV infection in PWID to be 17.3% in 2020 (23.8% in 2019; 28.7% in 2015), although 2020 data is provisional given the difference in geographical distribution of samples collected in 2020 during the COVID-19 pandemic, the change in risk profile of participants, and the smaller sample size (4).</a:t>
            </a:r>
          </a:p>
          <a:p>
            <a:pPr marL="285750" indent="-285750">
              <a:buFont typeface="Arial" panose="020B0604020202020204" pitchFamily="34" charset="0"/>
              <a:buChar char="•"/>
            </a:pPr>
            <a:endParaRPr lang="en-GB" sz="2400" dirty="0"/>
          </a:p>
          <a:p>
            <a:pPr marL="285750" indent="-285750">
              <a:buClr>
                <a:srgbClr val="007C91"/>
              </a:buClr>
              <a:buFont typeface="Arial" panose="020B0604020202020204" pitchFamily="34" charset="0"/>
              <a:buChar char="•"/>
            </a:pPr>
            <a:r>
              <a:rPr lang="en-GB" sz="2400" dirty="0"/>
              <a:t>Increases in those ever infected with HCV, combined with recent decreases in chronic HCV infection, among PWID between 2015 and 2020 suggest that increased access to treatment, rather than improved harm reduction, is the main driver of the reduction in prevalence of chronic HCV infection among PWID.</a:t>
            </a:r>
          </a:p>
        </p:txBody>
      </p:sp>
    </p:spTree>
    <p:extLst>
      <p:ext uri="{BB962C8B-B14F-4D97-AF65-F5344CB8AC3E}">
        <p14:creationId xmlns:p14="http://schemas.microsoft.com/office/powerpoint/2010/main" val="348978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365A-7830-4360-86E0-F7DA382F2140}"/>
              </a:ext>
            </a:extLst>
          </p:cNvPr>
          <p:cNvSpPr>
            <a:spLocks noGrp="1"/>
          </p:cNvSpPr>
          <p:nvPr>
            <p:ph type="title"/>
          </p:nvPr>
        </p:nvSpPr>
        <p:spPr/>
        <p:txBody>
          <a:bodyPr>
            <a:noAutofit/>
          </a:bodyPr>
          <a:lstStyle/>
          <a:p>
            <a:r>
              <a:rPr lang="en-GB" sz="2800" dirty="0"/>
              <a:t>Trend in HCV prevalence* among people injecting psychoactive drugs in England: 2011 to 2020</a:t>
            </a:r>
          </a:p>
        </p:txBody>
      </p:sp>
      <p:sp>
        <p:nvSpPr>
          <p:cNvPr id="3" name="Rectangle 2">
            <a:extLst>
              <a:ext uri="{FF2B5EF4-FFF2-40B4-BE49-F238E27FC236}">
                <a16:creationId xmlns:a16="http://schemas.microsoft.com/office/drawing/2014/main" id="{08DFA2C9-2D38-4E57-A28F-92FE1934C542}"/>
              </a:ext>
            </a:extLst>
          </p:cNvPr>
          <p:cNvSpPr/>
          <p:nvPr/>
        </p:nvSpPr>
        <p:spPr>
          <a:xfrm>
            <a:off x="772105" y="5976261"/>
            <a:ext cx="7526323"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Data source: Unlinked Anonymous Monitoring Survey of people who inject drugs in contact with </a:t>
            </a:r>
            <a:r>
              <a:rPr lang="en-GB" sz="1100">
                <a:latin typeface="Arial" panose="020B0604020202020204" pitchFamily="34" charset="0"/>
                <a:cs typeface="Arial" panose="020B0604020202020204" pitchFamily="34" charset="0"/>
              </a:rPr>
              <a:t>specialist services (4)</a:t>
            </a:r>
            <a:endParaRPr lang="en-GB" sz="11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0E7BFE-6D8C-46D7-817D-D12F82800350}"/>
              </a:ext>
            </a:extLst>
          </p:cNvPr>
          <p:cNvPicPr>
            <a:picLocks noChangeAspect="1"/>
          </p:cNvPicPr>
          <p:nvPr/>
        </p:nvPicPr>
        <p:blipFill>
          <a:blip r:embed="rId3"/>
          <a:stretch>
            <a:fillRect/>
          </a:stretch>
        </p:blipFill>
        <p:spPr>
          <a:xfrm>
            <a:off x="615956" y="1074652"/>
            <a:ext cx="9163082" cy="4901609"/>
          </a:xfrm>
          <a:prstGeom prst="rect">
            <a:avLst/>
          </a:prstGeom>
        </p:spPr>
      </p:pic>
    </p:spTree>
    <p:extLst>
      <p:ext uri="{BB962C8B-B14F-4D97-AF65-F5344CB8AC3E}">
        <p14:creationId xmlns:p14="http://schemas.microsoft.com/office/powerpoint/2010/main" val="33189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6FB8-2D77-4167-A538-94BABB63EA95}"/>
              </a:ext>
            </a:extLst>
          </p:cNvPr>
          <p:cNvSpPr>
            <a:spLocks noGrp="1"/>
          </p:cNvSpPr>
          <p:nvPr>
            <p:ph type="title"/>
          </p:nvPr>
        </p:nvSpPr>
        <p:spPr>
          <a:xfrm>
            <a:off x="615956" y="317640"/>
            <a:ext cx="11123856" cy="972607"/>
          </a:xfrm>
        </p:spPr>
        <p:txBody>
          <a:bodyPr/>
          <a:lstStyle/>
          <a:p>
            <a:r>
              <a:rPr lang="en-GB" dirty="0"/>
              <a:t>Incidence of HCV infection</a:t>
            </a:r>
          </a:p>
        </p:txBody>
      </p:sp>
      <p:sp>
        <p:nvSpPr>
          <p:cNvPr id="3" name="Content Placeholder 2">
            <a:extLst>
              <a:ext uri="{FF2B5EF4-FFF2-40B4-BE49-F238E27FC236}">
                <a16:creationId xmlns:a16="http://schemas.microsoft.com/office/drawing/2014/main" id="{86D96EA4-289E-4019-A61B-88AB8DE83BA8}"/>
              </a:ext>
            </a:extLst>
          </p:cNvPr>
          <p:cNvSpPr>
            <a:spLocks noGrp="1"/>
          </p:cNvSpPr>
          <p:nvPr>
            <p:ph idx="1"/>
          </p:nvPr>
        </p:nvSpPr>
        <p:spPr>
          <a:xfrm>
            <a:off x="634754" y="1499573"/>
            <a:ext cx="10198088" cy="3868840"/>
          </a:xfrm>
        </p:spPr>
        <p:txBody>
          <a:bodyPr/>
          <a:lstStyle/>
          <a:p>
            <a:r>
              <a:rPr lang="en-GB" dirty="0">
                <a:latin typeface="Calibri" panose="020F0502020204030204" pitchFamily="34" charset="0"/>
                <a:cs typeface="Calibri" panose="020F0502020204030204" pitchFamily="34" charset="0"/>
              </a:rPr>
              <a:t>Whilst alternative ways of monitoring HCV incidence need to be considered, proxy measures based on HCV prevalence suggest some progress has been made, with modelled estimates showing a decrease in HCV prevalence of 37% among the general population, and provisional UAM data showing a relative percentage decrease of 40% among PWID, between 2015 and 2020. </a:t>
            </a:r>
          </a:p>
          <a:p>
            <a:endParaRPr lang="en-GB" sz="18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Preliminary estimates of reinfection following treatment using surveillance data suggest conservative reinfection rates of 8%, which are higher among those with a known history of injecting drug use (11%). Therefore, current evidence suggests more needs to be done to prevent new and </a:t>
            </a:r>
            <a:r>
              <a:rPr lang="en-GB">
                <a:latin typeface="Calibri" panose="020F0502020204030204" pitchFamily="34" charset="0"/>
                <a:cs typeface="Calibri" panose="020F0502020204030204" pitchFamily="34" charset="0"/>
              </a:rPr>
              <a:t>reinfections.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555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8986-FF0E-4EA9-9077-3985DF758D3D}"/>
              </a:ext>
            </a:extLst>
          </p:cNvPr>
          <p:cNvSpPr>
            <a:spLocks noGrp="1"/>
          </p:cNvSpPr>
          <p:nvPr>
            <p:ph type="title"/>
          </p:nvPr>
        </p:nvSpPr>
        <p:spPr/>
        <p:txBody>
          <a:bodyPr>
            <a:noAutofit/>
          </a:bodyPr>
          <a:lstStyle/>
          <a:p>
            <a:r>
              <a:rPr lang="en-GB" sz="2800" dirty="0"/>
              <a:t>Reducing the incidence of HCV infection (WHO impact target) </a:t>
            </a:r>
            <a:br>
              <a:rPr lang="en-GB" sz="2800" dirty="0"/>
            </a:br>
            <a:endParaRPr lang="en-GB" sz="2800" dirty="0"/>
          </a:p>
        </p:txBody>
      </p:sp>
      <p:graphicFrame>
        <p:nvGraphicFramePr>
          <p:cNvPr id="5" name="Table 4">
            <a:extLst>
              <a:ext uri="{FF2B5EF4-FFF2-40B4-BE49-F238E27FC236}">
                <a16:creationId xmlns:a16="http://schemas.microsoft.com/office/drawing/2014/main" id="{6F81E9EF-E6F4-436E-BF55-7CD3D28BEB4D}"/>
              </a:ext>
            </a:extLst>
          </p:cNvPr>
          <p:cNvGraphicFramePr>
            <a:graphicFrameLocks noGrp="1"/>
          </p:cNvGraphicFramePr>
          <p:nvPr>
            <p:extLst>
              <p:ext uri="{D42A27DB-BD31-4B8C-83A1-F6EECF244321}">
                <p14:modId xmlns:p14="http://schemas.microsoft.com/office/powerpoint/2010/main" val="3633061866"/>
              </p:ext>
            </p:extLst>
          </p:nvPr>
        </p:nvGraphicFramePr>
        <p:xfrm>
          <a:off x="685551" y="808181"/>
          <a:ext cx="10984666" cy="5453852"/>
        </p:xfrm>
        <a:graphic>
          <a:graphicData uri="http://schemas.openxmlformats.org/drawingml/2006/table">
            <a:tbl>
              <a:tblPr firstRow="1" firstCol="1" bandRow="1"/>
              <a:tblGrid>
                <a:gridCol w="3334688">
                  <a:extLst>
                    <a:ext uri="{9D8B030D-6E8A-4147-A177-3AD203B41FA5}">
                      <a16:colId xmlns:a16="http://schemas.microsoft.com/office/drawing/2014/main" val="4280407864"/>
                    </a:ext>
                  </a:extLst>
                </a:gridCol>
                <a:gridCol w="2142525">
                  <a:extLst>
                    <a:ext uri="{9D8B030D-6E8A-4147-A177-3AD203B41FA5}">
                      <a16:colId xmlns:a16="http://schemas.microsoft.com/office/drawing/2014/main" val="1073149681"/>
                    </a:ext>
                  </a:extLst>
                </a:gridCol>
                <a:gridCol w="2201779">
                  <a:extLst>
                    <a:ext uri="{9D8B030D-6E8A-4147-A177-3AD203B41FA5}">
                      <a16:colId xmlns:a16="http://schemas.microsoft.com/office/drawing/2014/main" val="505743707"/>
                    </a:ext>
                  </a:extLst>
                </a:gridCol>
                <a:gridCol w="3305674">
                  <a:extLst>
                    <a:ext uri="{9D8B030D-6E8A-4147-A177-3AD203B41FA5}">
                      <a16:colId xmlns:a16="http://schemas.microsoft.com/office/drawing/2014/main" val="2232685331"/>
                    </a:ext>
                  </a:extLst>
                </a:gridCol>
              </a:tblGrid>
              <a:tr h="1513894">
                <a:tc>
                  <a:txBody>
                    <a:bodyPr/>
                    <a:lstStyle/>
                    <a:p>
                      <a:pPr marR="500380">
                        <a:lnSpc>
                          <a:spcPts val="1600"/>
                        </a:lnSpc>
                        <a:spcBef>
                          <a:spcPts val="600"/>
                        </a:spcBef>
                      </a:pPr>
                      <a:endPar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Impact target area</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GHSS 2020 target relative to 2015 baseline(3) </a:t>
                      </a:r>
                    </a:p>
                    <a:p>
                      <a:pPr marR="504190">
                        <a:lnSpc>
                          <a:spcPts val="1600"/>
                        </a:lnSpc>
                        <a:spcBef>
                          <a:spcPts val="600"/>
                        </a:spcBef>
                        <a:spcAft>
                          <a:spcPts val="600"/>
                        </a:spcAft>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GHSS  2030 target relative to 2015 baseline(3)</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R="504190">
                        <a:lnSpc>
                          <a:spcPts val="1600"/>
                        </a:lnSpc>
                        <a:spcBef>
                          <a:spcPts val="600"/>
                        </a:spcBef>
                        <a:spcAft>
                          <a:spcPts val="600"/>
                        </a:spcAft>
                      </a:pPr>
                      <a:endPar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R="504190">
                        <a:lnSpc>
                          <a:spcPts val="1600"/>
                        </a:lnSpc>
                        <a:spcBef>
                          <a:spcPts val="600"/>
                        </a:spcBef>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WHO interim guidance elimination validation target: </a:t>
                      </a: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annual absolute HCV incidence rates</a:t>
                      </a: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extLst>
                  <a:ext uri="{0D108BD9-81ED-4DB2-BD59-A6C34878D82A}">
                    <a16:rowId xmlns:a16="http://schemas.microsoft.com/office/drawing/2014/main" val="2645017964"/>
                  </a:ext>
                </a:extLst>
              </a:tr>
              <a:tr h="739331">
                <a:tc>
                  <a:txBody>
                    <a:bodyPr/>
                    <a:lstStyle/>
                    <a:p>
                      <a:pPr marR="7620">
                        <a:lnSpc>
                          <a:spcPts val="1600"/>
                        </a:lnSpc>
                        <a:spcBef>
                          <a:spcPts val="600"/>
                        </a:spcBef>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Incidence: New cases of chronic viral hepatitis C infection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ts val="1600"/>
                        </a:lnSpc>
                        <a:spcBef>
                          <a:spcPts val="600"/>
                        </a:spcBef>
                      </a:pPr>
                      <a:r>
                        <a:rPr lang="en-GB" sz="1400">
                          <a:effectLst/>
                          <a:latin typeface="Arial" panose="020B0604020202020204" pitchFamily="34" charset="0"/>
                          <a:ea typeface="Times New Roman" panose="02020603050405020304" pitchFamily="18" charset="0"/>
                          <a:cs typeface="Times New Roman" panose="02020603050405020304" pitchFamily="18" charset="0"/>
                        </a:rPr>
                        <a:t>30% reduction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090">
                        <a:lnSpc>
                          <a:spcPts val="1600"/>
                        </a:lnSpc>
                        <a:spcBef>
                          <a:spcPts val="600"/>
                        </a:spcBef>
                      </a:pPr>
                      <a:r>
                        <a:rPr lang="en-GB" sz="1400">
                          <a:effectLst/>
                          <a:latin typeface="Arial" panose="020B0604020202020204" pitchFamily="34" charset="0"/>
                          <a:ea typeface="Times New Roman" panose="02020603050405020304" pitchFamily="18" charset="0"/>
                          <a:cs typeface="Arial" panose="020B0604020202020204" pitchFamily="34" charset="0"/>
                        </a:rPr>
                        <a:t>80% reduction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 5/100,000 persons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(≤2/100 for PWID)</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11150"/>
                  </a:ext>
                </a:extLst>
              </a:tr>
              <a:tr h="881778">
                <a:tc>
                  <a:txBody>
                    <a:bodyPr/>
                    <a:lstStyle/>
                    <a:p>
                      <a:pPr marR="71755">
                        <a:lnSpc>
                          <a:spcPts val="1600"/>
                        </a:lnSpc>
                        <a:spcAft>
                          <a:spcPts val="65"/>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Proxy measure: alternative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71755">
                        <a:lnSpc>
                          <a:spcPct val="115000"/>
                        </a:lnSpc>
                        <a:spcAft>
                          <a:spcPts val="65"/>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WHO approach, but not adequate for validation of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71755">
                        <a:lnSpc>
                          <a:spcPct val="115000"/>
                        </a:lnSpc>
                        <a:spcAft>
                          <a:spcPts val="65"/>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elimination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nSpc>
                          <a:spcPts val="1600"/>
                        </a:lnSpc>
                        <a:spcAft>
                          <a:spcPts val="65"/>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nSpc>
                          <a:spcPts val="1600"/>
                        </a:lnSpc>
                        <a:spcAft>
                          <a:spcPts val="65"/>
                        </a:spcAft>
                      </a:pP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nSpc>
                          <a:spcPts val="1600"/>
                        </a:lnSpc>
                        <a:spcAft>
                          <a:spcPts val="65"/>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Reduction in HCV viraemia prevalence by 80% from 2015 baseline (in general population and PWID)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235660"/>
                  </a:ext>
                </a:extLst>
              </a:tr>
              <a:tr h="665180">
                <a:tc gridSpan="4">
                  <a:txBody>
                    <a:bodyPr/>
                    <a:lstStyle/>
                    <a:p>
                      <a:pPr marR="500380">
                        <a:lnSpc>
                          <a:spcPts val="1600"/>
                        </a:lnSpc>
                        <a:spcBef>
                          <a:spcPts val="600"/>
                        </a:spcBef>
                        <a:spcAft>
                          <a:spcPts val="0"/>
                        </a:spcAft>
                      </a:pPr>
                      <a:endPar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spcAft>
                          <a:spcPts val="0"/>
                        </a:spcAft>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Progress in England</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R="500380">
                        <a:lnSpc>
                          <a:spcPts val="1600"/>
                        </a:lnSpc>
                        <a:spcBef>
                          <a:spcPts val="600"/>
                        </a:spcBef>
                        <a:spcAft>
                          <a:spcPts val="0"/>
                        </a:spcAft>
                      </a:pPr>
                      <a:r>
                        <a:rPr lang="en-GB" sz="1400" b="1"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B8E"/>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108516022"/>
                  </a:ext>
                </a:extLst>
              </a:tr>
              <a:tr h="664871">
                <a:tc>
                  <a:txBody>
                    <a:bodyPr/>
                    <a:lstStyle/>
                    <a:p>
                      <a:pPr marR="7620">
                        <a:lnSpc>
                          <a:spcPts val="1600"/>
                        </a:lnSpc>
                        <a:spcBef>
                          <a:spcPts val="600"/>
                        </a:spcBef>
                      </a:pPr>
                      <a:r>
                        <a:rPr lang="en-GB" sz="1400">
                          <a:effectLst/>
                          <a:latin typeface="Arial" panose="020B0604020202020204" pitchFamily="34" charset="0"/>
                          <a:ea typeface="Times New Roman" panose="02020603050405020304" pitchFamily="18" charset="0"/>
                          <a:cs typeface="Times New Roman" panose="02020603050405020304" pitchFamily="18" charset="0"/>
                        </a:rPr>
                        <a:t>Proxy measure: reduction in HCV viraemia prevalence from 2015 baseline (in general population)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37.2% by 2020*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(31.0% by 2019)</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422171"/>
                  </a:ext>
                </a:extLst>
              </a:tr>
              <a:tr h="532144">
                <a:tc>
                  <a:txBody>
                    <a:bodyPr/>
                    <a:lstStyle/>
                    <a:p>
                      <a:pPr marR="7620">
                        <a:lnSpc>
                          <a:spcPts val="1600"/>
                        </a:lnSpc>
                        <a:spcBef>
                          <a:spcPts val="600"/>
                        </a:spcBef>
                      </a:pPr>
                      <a:r>
                        <a:rPr lang="en-GB" sz="1400">
                          <a:effectLst/>
                          <a:latin typeface="Arial" panose="020B0604020202020204" pitchFamily="34" charset="0"/>
                          <a:ea typeface="Times New Roman" panose="02020603050405020304" pitchFamily="18" charset="0"/>
                          <a:cs typeface="Times New Roman" panose="02020603050405020304" pitchFamily="18" charset="0"/>
                        </a:rPr>
                        <a:t>Proxy measure: reduction in HCV viraemia prevalence from 2015 baseline (in PWID)</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4190">
                        <a:lnSpc>
                          <a:spcPts val="1600"/>
                        </a:lnSpc>
                        <a:spcBef>
                          <a:spcPts val="600"/>
                        </a:spcBef>
                        <a:spcAft>
                          <a:spcPts val="65"/>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39.7% by 2020**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504190">
                        <a:lnSpc>
                          <a:spcPts val="1600"/>
                        </a:lnSpc>
                        <a:spcBef>
                          <a:spcPts val="600"/>
                        </a:spcBef>
                        <a:spcAft>
                          <a:spcPts val="65"/>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(17.1% by 2019)</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42" marR="5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095304"/>
                  </a:ext>
                </a:extLst>
              </a:tr>
            </a:tbl>
          </a:graphicData>
        </a:graphic>
      </p:graphicFrame>
      <p:sp>
        <p:nvSpPr>
          <p:cNvPr id="3" name="Rectangle 2">
            <a:extLst>
              <a:ext uri="{FF2B5EF4-FFF2-40B4-BE49-F238E27FC236}">
                <a16:creationId xmlns:a16="http://schemas.microsoft.com/office/drawing/2014/main" id="{A906E789-DDA4-49B0-B0D1-9A1C5F5B050B}"/>
              </a:ext>
            </a:extLst>
          </p:cNvPr>
          <p:cNvSpPr/>
          <p:nvPr/>
        </p:nvSpPr>
        <p:spPr>
          <a:xfrm>
            <a:off x="685551" y="6337075"/>
            <a:ext cx="9607501" cy="430887"/>
          </a:xfrm>
          <a:prstGeom prst="rect">
            <a:avLst/>
          </a:prstGeom>
        </p:spPr>
        <p:txBody>
          <a:bodyPr wrap="square">
            <a:spAutoFit/>
          </a:bodyPr>
          <a:lstStyle/>
          <a:p>
            <a:r>
              <a:rPr lang="en-GB" sz="1100">
                <a:latin typeface="Arial" panose="020B0604020202020204" pitchFamily="34" charset="0"/>
                <a:cs typeface="Arial" panose="020B0604020202020204" pitchFamily="34" charset="0"/>
              </a:rPr>
              <a:t>* 2020 </a:t>
            </a:r>
            <a:r>
              <a:rPr lang="en-GB" sz="1100" dirty="0">
                <a:latin typeface="Arial" panose="020B0604020202020204" pitchFamily="34" charset="0"/>
                <a:cs typeface="Arial" panose="020B0604020202020204" pitchFamily="34" charset="0"/>
              </a:rPr>
              <a:t>figures include provisional data from the UAM study, that may have been affected by COVID-19</a:t>
            </a:r>
          </a:p>
          <a:p>
            <a:r>
              <a:rPr lang="en-GB" sz="1100">
                <a:latin typeface="Arial" panose="020B0604020202020204" pitchFamily="34" charset="0"/>
                <a:cs typeface="Arial" panose="020B0604020202020204" pitchFamily="34" charset="0"/>
              </a:rPr>
              <a:t>** 2020 </a:t>
            </a:r>
            <a:r>
              <a:rPr lang="en-GB" sz="1100" dirty="0">
                <a:latin typeface="Arial" panose="020B0604020202020204" pitchFamily="34" charset="0"/>
                <a:cs typeface="Arial" panose="020B0604020202020204" pitchFamily="34" charset="0"/>
              </a:rPr>
              <a:t>figures are provisional due to the impact of COVID-19 on national bio-behavioural surveys of BBV in PWID in 2020 (UAM </a:t>
            </a:r>
            <a:r>
              <a:rPr lang="en-GB" sz="1100">
                <a:latin typeface="Arial" panose="020B0604020202020204" pitchFamily="34" charset="0"/>
                <a:cs typeface="Arial" panose="020B0604020202020204" pitchFamily="34" charset="0"/>
              </a:rPr>
              <a:t>Survey)</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47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D92E-A5AE-4CE2-9917-DC10730DD04B}"/>
              </a:ext>
            </a:extLst>
          </p:cNvPr>
          <p:cNvSpPr>
            <a:spLocks noGrp="1"/>
          </p:cNvSpPr>
          <p:nvPr>
            <p:ph type="title"/>
          </p:nvPr>
        </p:nvSpPr>
        <p:spPr>
          <a:xfrm>
            <a:off x="817976" y="365784"/>
            <a:ext cx="11123856" cy="972607"/>
          </a:xfrm>
        </p:spPr>
        <p:txBody>
          <a:bodyPr>
            <a:normAutofit fontScale="90000"/>
          </a:bodyPr>
          <a:lstStyle/>
          <a:p>
            <a:r>
              <a:rPr lang="en-GB" dirty="0"/>
              <a:t>HCV-related morbidity and mortality</a:t>
            </a:r>
            <a:br>
              <a:rPr lang="en-GB" dirty="0"/>
            </a:br>
            <a:endParaRPr lang="en-GB" dirty="0"/>
          </a:p>
        </p:txBody>
      </p:sp>
      <p:sp>
        <p:nvSpPr>
          <p:cNvPr id="3" name="Content Placeholder 2">
            <a:extLst>
              <a:ext uri="{FF2B5EF4-FFF2-40B4-BE49-F238E27FC236}">
                <a16:creationId xmlns:a16="http://schemas.microsoft.com/office/drawing/2014/main" id="{699BED49-7A9E-4F7F-8FEB-6B390EC84AA2}"/>
              </a:ext>
            </a:extLst>
          </p:cNvPr>
          <p:cNvSpPr>
            <a:spLocks noGrp="1"/>
          </p:cNvSpPr>
          <p:nvPr>
            <p:ph idx="1"/>
          </p:nvPr>
        </p:nvSpPr>
        <p:spPr>
          <a:xfrm>
            <a:off x="814857" y="1048860"/>
            <a:ext cx="11123857" cy="5007811"/>
          </a:xfrm>
        </p:spPr>
        <p:txBody>
          <a:bodyPr>
            <a:noAutofit/>
          </a:bodyPr>
          <a:lstStyle/>
          <a:p>
            <a:pPr>
              <a:lnSpc>
                <a:spcPct val="120000"/>
              </a:lnSpc>
            </a:pPr>
            <a:r>
              <a:rPr lang="en-GB">
                <a:latin typeface="Calibri" panose="020F0502020204030204" pitchFamily="34" charset="0"/>
                <a:cs typeface="Calibri" panose="020F0502020204030204" pitchFamily="34" charset="0"/>
              </a:rPr>
              <a:t>Since </a:t>
            </a:r>
            <a:r>
              <a:rPr lang="en-GB" dirty="0">
                <a:latin typeface="Calibri" panose="020F0502020204030204" pitchFamily="34" charset="0"/>
                <a:cs typeface="Calibri" panose="020F0502020204030204" pitchFamily="34" charset="0"/>
              </a:rPr>
              <a:t>2015, HCV-related mortality fell by 35% </a:t>
            </a:r>
            <a:r>
              <a:rPr lang="en-GB">
                <a:latin typeface="Calibri" panose="020F0502020204030204" pitchFamily="34" charset="0"/>
                <a:cs typeface="Calibri" panose="020F0502020204030204" pitchFamily="34" charset="0"/>
              </a:rPr>
              <a:t>by 2020. </a:t>
            </a:r>
            <a:endParaRPr lang="en-GB" dirty="0">
              <a:latin typeface="Calibri" panose="020F0502020204030204" pitchFamily="34" charset="0"/>
              <a:cs typeface="Calibri" panose="020F0502020204030204" pitchFamily="34" charset="0"/>
            </a:endParaRPr>
          </a:p>
          <a:p>
            <a:pPr>
              <a:lnSpc>
                <a:spcPct val="120000"/>
              </a:lnSpc>
            </a:pPr>
            <a:r>
              <a:rPr lang="en-GB" dirty="0">
                <a:latin typeface="Calibri" panose="020F0502020204030204" pitchFamily="34" charset="0"/>
                <a:cs typeface="Calibri" panose="020F0502020204030204" pitchFamily="34" charset="0"/>
              </a:rPr>
              <a:t>This 35% fall has surpassed (more than 3-fold) the World Health Organization (WHO) 2020 elimination target of a 10% reduction by 2020 from the </a:t>
            </a:r>
            <a:r>
              <a:rPr lang="en-GB">
                <a:latin typeface="Calibri" panose="020F0502020204030204" pitchFamily="34" charset="0"/>
                <a:cs typeface="Calibri" panose="020F0502020204030204" pitchFamily="34" charset="0"/>
              </a:rPr>
              <a:t>2015 baseline.</a:t>
            </a:r>
            <a:endParaRPr lang="en-GB" dirty="0">
              <a:latin typeface="Calibri" panose="020F0502020204030204" pitchFamily="34" charset="0"/>
              <a:cs typeface="Calibri" panose="020F0502020204030204" pitchFamily="34" charset="0"/>
            </a:endParaRPr>
          </a:p>
          <a:p>
            <a:pPr>
              <a:lnSpc>
                <a:spcPct val="120000"/>
              </a:lnSpc>
            </a:pPr>
            <a:r>
              <a:rPr lang="en-GB" dirty="0">
                <a:latin typeface="Calibri" panose="020F0502020204030204" pitchFamily="34" charset="0"/>
                <a:cs typeface="Calibri" panose="020F0502020204030204" pitchFamily="34" charset="0"/>
              </a:rPr>
              <a:t>The WHO interim target to reduce HCV-related mortality </a:t>
            </a:r>
            <a:r>
              <a:rPr lang="en-GB">
                <a:latin typeface="Calibri" panose="020F0502020204030204" pitchFamily="34" charset="0"/>
                <a:cs typeface="Calibri" panose="020F0502020204030204" pitchFamily="34" charset="0"/>
              </a:rPr>
              <a:t>to less than or equal to 2 per 100,000 </a:t>
            </a:r>
            <a:r>
              <a:rPr lang="en-GB" dirty="0">
                <a:latin typeface="Calibri" panose="020F0502020204030204" pitchFamily="34" charset="0"/>
                <a:cs typeface="Calibri" panose="020F0502020204030204" pitchFamily="34" charset="0"/>
              </a:rPr>
              <a:t>persons has already been hit in England (0.56 per 100,000 population in 2020</a:t>
            </a:r>
            <a:r>
              <a:rPr lang="en-GB">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pPr>
              <a:lnSpc>
                <a:spcPct val="120000"/>
              </a:lnSpc>
            </a:pPr>
            <a:r>
              <a:rPr lang="en-GB" dirty="0">
                <a:latin typeface="Calibri" panose="020F0502020204030204" pitchFamily="34" charset="0"/>
                <a:cs typeface="Calibri" panose="020F0502020204030204" pitchFamily="34" charset="0"/>
              </a:rPr>
              <a:t>By 2020, first hospitalisations for serious HCV-related liver disease were down 17% on levels </a:t>
            </a:r>
            <a:r>
              <a:rPr lang="en-GB">
                <a:latin typeface="Calibri" panose="020F0502020204030204" pitchFamily="34" charset="0"/>
                <a:cs typeface="Calibri" panose="020F0502020204030204" pitchFamily="34" charset="0"/>
              </a:rPr>
              <a:t>in 2015.</a:t>
            </a:r>
            <a:endParaRPr lang="en-GB" dirty="0">
              <a:latin typeface="Calibri" panose="020F0502020204030204" pitchFamily="34" charset="0"/>
              <a:cs typeface="Calibri" panose="020F0502020204030204" pitchFamily="34" charset="0"/>
            </a:endParaRPr>
          </a:p>
          <a:p>
            <a:pPr>
              <a:lnSpc>
                <a:spcPct val="120000"/>
              </a:lnSpc>
            </a:pPr>
            <a:r>
              <a:rPr lang="en-GB" dirty="0">
                <a:latin typeface="Calibri" panose="020F0502020204030204" pitchFamily="34" charset="0"/>
                <a:cs typeface="Calibri" panose="020F0502020204030204" pitchFamily="34" charset="0"/>
              </a:rPr>
              <a:t>By 2020, registrations for a first liver transplant in patients with HCV-related disease were down 40% on levels </a:t>
            </a:r>
            <a:r>
              <a:rPr lang="en-GB">
                <a:latin typeface="Calibri" panose="020F0502020204030204" pitchFamily="34" charset="0"/>
                <a:cs typeface="Calibri" panose="020F0502020204030204" pitchFamily="34" charset="0"/>
              </a:rPr>
              <a:t>in 2015.</a:t>
            </a:r>
            <a:endParaRPr lang="en-GB" dirty="0">
              <a:latin typeface="Calibri" panose="020F0502020204030204" pitchFamily="34" charset="0"/>
              <a:cs typeface="Calibri" panose="020F0502020204030204" pitchFamily="34" charset="0"/>
            </a:endParaRPr>
          </a:p>
          <a:p>
            <a:endParaRPr lang="en-GB" sz="2000" dirty="0"/>
          </a:p>
        </p:txBody>
      </p:sp>
    </p:spTree>
    <p:extLst>
      <p:ext uri="{BB962C8B-B14F-4D97-AF65-F5344CB8AC3E}">
        <p14:creationId xmlns:p14="http://schemas.microsoft.com/office/powerpoint/2010/main" val="2219635490"/>
      </p:ext>
    </p:extLst>
  </p:cSld>
  <p:clrMapOvr>
    <a:masterClrMapping/>
  </p:clrMapOvr>
</p:sld>
</file>

<file path=ppt/theme/theme1.xml><?xml version="1.0" encoding="utf-8"?>
<a:theme xmlns:a="http://schemas.openxmlformats.org/drawingml/2006/main" name="UKHSA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two 16-9.potx" id="{0EF822D2-BAA9-AE49-B727-7631E46170C4}" vid="{FD5BAFF5-2003-954E-96FA-137553C3A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3DE83E98DAF4A9F1BA3208640DA35" ma:contentTypeVersion="9" ma:contentTypeDescription="Create a new document." ma:contentTypeScope="" ma:versionID="c696c678d856ead6675bb5cb239d4c86">
  <xsd:schema xmlns:xsd="http://www.w3.org/2001/XMLSchema" xmlns:xs="http://www.w3.org/2001/XMLSchema" xmlns:p="http://schemas.microsoft.com/office/2006/metadata/properties" xmlns:ns3="3a729b1b-3dfb-40eb-b7b5-1461c4129cde" xmlns:ns4="0b4767d6-8071-42b0-bc67-731859bebeea" targetNamespace="http://schemas.microsoft.com/office/2006/metadata/properties" ma:root="true" ma:fieldsID="9deab14f1067e55eae325a1505069267" ns3:_="" ns4:_="">
    <xsd:import namespace="3a729b1b-3dfb-40eb-b7b5-1461c4129cde"/>
    <xsd:import namespace="0b4767d6-8071-42b0-bc67-731859bebe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29b1b-3dfb-40eb-b7b5-1461c4129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4767d6-8071-42b0-bc67-731859bebe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2C4A3C-37B7-4794-899B-1C56A579C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29b1b-3dfb-40eb-b7b5-1461c4129cde"/>
    <ds:schemaRef ds:uri="0b4767d6-8071-42b0-bc67-731859beb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9FE3E9-D3C9-4987-8C22-0DA9D9024C7A}">
  <ds:schemaRefs>
    <ds:schemaRef ds:uri="http://schemas.microsoft.com/sharepoint/v3/contenttype/forms"/>
  </ds:schemaRefs>
</ds:datastoreItem>
</file>

<file path=customXml/itemProps3.xml><?xml version="1.0" encoding="utf-8"?>
<ds:datastoreItem xmlns:ds="http://schemas.openxmlformats.org/officeDocument/2006/customXml" ds:itemID="{8CAF146F-B33F-4802-A596-ED479E705B0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0b4767d6-8071-42b0-bc67-731859bebeea"/>
    <ds:schemaRef ds:uri="http://schemas.microsoft.com/office/infopath/2007/PartnerControls"/>
    <ds:schemaRef ds:uri="3a729b1b-3dfb-40eb-b7b5-1461c4129c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UKHSA 1</Template>
  <TotalTime>2222</TotalTime>
  <Words>8902</Words>
  <Application>Microsoft Office PowerPoint</Application>
  <PresentationFormat>Widescreen</PresentationFormat>
  <Paragraphs>474</Paragraphs>
  <Slides>41</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UKHSA 1</vt:lpstr>
      <vt:lpstr>Hepatitis C in England 2022 report  Working to eliminate hepatitis C as a public health problem    Data to end of December 2020     </vt:lpstr>
      <vt:lpstr>Prevalence of HCV infection in England </vt:lpstr>
      <vt:lpstr>PowerPoint Presentation</vt:lpstr>
      <vt:lpstr>Estimates of chronic prevalence of HCV in England, 2010 to 2020 (bars represent 95% credible intervals)(25) </vt:lpstr>
      <vt:lpstr>Prevalence of HCV infection in people who inject drugs (PWID) </vt:lpstr>
      <vt:lpstr>Trend in HCV prevalence* among people injecting psychoactive drugs in England: 2011 to 2020</vt:lpstr>
      <vt:lpstr>Incidence of HCV infection</vt:lpstr>
      <vt:lpstr>Reducing the incidence of HCV infection (WHO impact target)  </vt:lpstr>
      <vt:lpstr>HCV-related morbidity and mortality </vt:lpstr>
      <vt:lpstr>Reducing HCV-related mortality (WHO impact target) </vt:lpstr>
      <vt:lpstr>PowerPoint Presentation</vt:lpstr>
      <vt:lpstr>Death registrations and annual HCV-related mortality rates in England,¶ 2005 to 2020 </vt:lpstr>
      <vt:lpstr>Proportion of people with chronic HCV diagnosed (WHO programme target) and aware of their infection  </vt:lpstr>
      <vt:lpstr>Proportion of people with chronic HCV diagnosed (WHO programme target) and aware of their infection </vt:lpstr>
      <vt:lpstr>PowerPoint Presentation</vt:lpstr>
      <vt:lpstr>Estimated proportion of people injecting psychoactive drugs testing positive for HCV who are aware of their infection, England, 2010 to 2020 (bars are 95% CI)</vt:lpstr>
      <vt:lpstr>Prevention of infection  </vt:lpstr>
      <vt:lpstr>Prevention of infection by ensuring adequate harm reduction in PWID (WHO programme targets) </vt:lpstr>
      <vt:lpstr>PowerPoint Presentation</vt:lpstr>
      <vt:lpstr>Estimated proportion of people injecting psychoactive drugs reporting adequate* needle and syringe provision in England, 2011 to 2020 (bars are 95% CI)</vt:lpstr>
      <vt:lpstr>Uptake of HCV testing  </vt:lpstr>
      <vt:lpstr>Information on HCV testing in various settings is available in the HCV in England 2022 report </vt:lpstr>
      <vt:lpstr>Number of laboratory reports* of HCV from England: 2010 to 2020** </vt:lpstr>
      <vt:lpstr>Number of individuals tested for anti-HCV by year, and proportion positive, through GP surgeries in 19 sentinel laboratories: 2015 to 2020* †   </vt:lpstr>
      <vt:lpstr>Trends in self-reported uptake of testing for HCV infection among PWID in England: 2009 to 2020</vt:lpstr>
      <vt:lpstr>Proportion of new receptions to secure and detained settings tested for HCV: from tax year 2010 to 2011 up to tax year 2020 to 2021*</vt:lpstr>
      <vt:lpstr>Trend in HCV prevalence* among PWID reporting homelessness in the last year in England: 2011 to 2020</vt:lpstr>
      <vt:lpstr>Number of individuals tested for anti-HCV by year, and proportion positive, in people of South Asian^ origin in 19 sentinel laboratories: 2015 to 2020* † </vt:lpstr>
      <vt:lpstr>Proportion of people accessing HIV care who have HCV by demographic group,* England, 2020†,†† </vt:lpstr>
      <vt:lpstr>Rate of HCV among donations from new and repeat blood donors in England: September 1991 to 2020* </vt:lpstr>
      <vt:lpstr>Monitoring access to HCV treatment (WHO programme target) </vt:lpstr>
      <vt:lpstr>Monitoring access to HCV treatment (WHO programme target)</vt:lpstr>
      <vt:lpstr>PowerPoint Presentation</vt:lpstr>
      <vt:lpstr>Treatment pathway for individuals with a positive RNA or antigen test in SSBBV between 2015 and 2020*</vt:lpstr>
      <vt:lpstr>Provisional estimates of numbers initiating HCV treatment in England, 2007 to tax year 2020 to 2021</vt:lpstr>
      <vt:lpstr>Addressing inequalities </vt:lpstr>
      <vt:lpstr>PowerPoint Presentation</vt:lpstr>
      <vt:lpstr>WHO GHSS targets (3) for viral hepatitis, relevant to HCV in the UK context, with 2020 targets updated to reflect the action plan for the health sector response to viral hepatitis in the WHO European Region (6) and proposed interim targets from the WHO interim guidance for country validation of hepatitis elimination (2) </vt:lpstr>
      <vt:lpstr>PowerPoint Presentation</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in England 2022 report slideset</dc:title>
  <dc:creator>UKHSA</dc:creator>
  <cp:keywords>hepatitis C; hep C; HCV</cp:keywords>
  <cp:lastModifiedBy>Simon Port</cp:lastModifiedBy>
  <cp:revision>153</cp:revision>
  <dcterms:created xsi:type="dcterms:W3CDTF">2021-10-07T10:50:53Z</dcterms:created>
  <dcterms:modified xsi:type="dcterms:W3CDTF">2022-02-24T10:27:10Z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0x0101001083DE83E98DAF4A9F1BA3208640DA35</vt:lpwstr>
  </property>
</Properties>
</file>