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4"/>
    <p:sldMasterId id="2147483661" r:id="rId5"/>
    <p:sldMasterId id="2147483693" r:id="rId6"/>
  </p:sldMasterIdLst>
  <p:notesMasterIdLst>
    <p:notesMasterId r:id="rId25"/>
  </p:notesMasterIdLst>
  <p:sldIdLst>
    <p:sldId id="257" r:id="rId7"/>
    <p:sldId id="283" r:id="rId8"/>
    <p:sldId id="259" r:id="rId9"/>
    <p:sldId id="260" r:id="rId10"/>
    <p:sldId id="261" r:id="rId11"/>
    <p:sldId id="262" r:id="rId12"/>
    <p:sldId id="263" r:id="rId13"/>
    <p:sldId id="265" r:id="rId14"/>
    <p:sldId id="285" r:id="rId15"/>
    <p:sldId id="266" r:id="rId16"/>
    <p:sldId id="269" r:id="rId17"/>
    <p:sldId id="270" r:id="rId18"/>
    <p:sldId id="271" r:id="rId19"/>
    <p:sldId id="272" r:id="rId20"/>
    <p:sldId id="273" r:id="rId21"/>
    <p:sldId id="274" r:id="rId22"/>
    <p:sldId id="275"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91"/>
    <a:srgbClr val="6E8D9E"/>
    <a:srgbClr val="1D57A5"/>
    <a:srgbClr val="D5CB9F"/>
    <a:srgbClr val="003B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FFC578-5D53-43D1-BD01-6C2678EC074B}" type="datetimeFigureOut">
              <a:rPr lang="en-GB" smtClean="0"/>
              <a:t>17/01/2023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D2396-E95A-4FB3-B1DB-6F20244C9AD8}" type="slidenum">
              <a:rPr lang="en-GB" smtClean="0"/>
              <a:t>‹#›</a:t>
            </a:fld>
            <a:endParaRPr lang="en-GB"/>
          </a:p>
        </p:txBody>
      </p:sp>
    </p:spTree>
    <p:extLst>
      <p:ext uri="{BB962C8B-B14F-4D97-AF65-F5344CB8AC3E}">
        <p14:creationId xmlns:p14="http://schemas.microsoft.com/office/powerpoint/2010/main" val="1964463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BA6D5010-7812-4262-934B-D00BB49A43D7}" type="slidenum">
              <a:rPr lang="en-GB" smtClean="0"/>
              <a:t>2</a:t>
            </a:fld>
            <a:endParaRPr lang="en-GB"/>
          </a:p>
        </p:txBody>
      </p:sp>
    </p:spTree>
    <p:extLst>
      <p:ext uri="{BB962C8B-B14F-4D97-AF65-F5344CB8AC3E}">
        <p14:creationId xmlns:p14="http://schemas.microsoft.com/office/powerpoint/2010/main" val="3450198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6D5010-7812-4262-934B-D00BB49A43D7}" type="slidenum">
              <a:rPr lang="en-GB" smtClean="0"/>
              <a:t>13</a:t>
            </a:fld>
            <a:endParaRPr lang="en-GB"/>
          </a:p>
        </p:txBody>
      </p:sp>
    </p:spTree>
    <p:extLst>
      <p:ext uri="{BB962C8B-B14F-4D97-AF65-F5344CB8AC3E}">
        <p14:creationId xmlns:p14="http://schemas.microsoft.com/office/powerpoint/2010/main" val="2334567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6D5010-7812-4262-934B-D00BB49A43D7}" type="slidenum">
              <a:rPr lang="en-GB" smtClean="0"/>
              <a:t>3</a:t>
            </a:fld>
            <a:endParaRPr lang="en-GB"/>
          </a:p>
        </p:txBody>
      </p:sp>
    </p:spTree>
    <p:extLst>
      <p:ext uri="{BB962C8B-B14F-4D97-AF65-F5344CB8AC3E}">
        <p14:creationId xmlns:p14="http://schemas.microsoft.com/office/powerpoint/2010/main" val="1078774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BA6D5010-7812-4262-934B-D00BB49A43D7}" type="slidenum">
              <a:rPr lang="en-GB" smtClean="0"/>
              <a:t>4</a:t>
            </a:fld>
            <a:endParaRPr lang="en-GB"/>
          </a:p>
        </p:txBody>
      </p:sp>
    </p:spTree>
    <p:extLst>
      <p:ext uri="{BB962C8B-B14F-4D97-AF65-F5344CB8AC3E}">
        <p14:creationId xmlns:p14="http://schemas.microsoft.com/office/powerpoint/2010/main" val="2037120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6D5010-7812-4262-934B-D00BB49A43D7}" type="slidenum">
              <a:rPr lang="en-GB" smtClean="0"/>
              <a:t>5</a:t>
            </a:fld>
            <a:endParaRPr lang="en-GB"/>
          </a:p>
        </p:txBody>
      </p:sp>
    </p:spTree>
    <p:extLst>
      <p:ext uri="{BB962C8B-B14F-4D97-AF65-F5344CB8AC3E}">
        <p14:creationId xmlns:p14="http://schemas.microsoft.com/office/powerpoint/2010/main" val="1560915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6D5010-7812-4262-934B-D00BB49A43D7}" type="slidenum">
              <a:rPr lang="en-GB" smtClean="0"/>
              <a:t>6</a:t>
            </a:fld>
            <a:endParaRPr lang="en-GB"/>
          </a:p>
        </p:txBody>
      </p:sp>
    </p:spTree>
    <p:extLst>
      <p:ext uri="{BB962C8B-B14F-4D97-AF65-F5344CB8AC3E}">
        <p14:creationId xmlns:p14="http://schemas.microsoft.com/office/powerpoint/2010/main" val="22323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6D5010-7812-4262-934B-D00BB49A43D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1060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6D5010-7812-4262-934B-D00BB49A43D7}" type="slidenum">
              <a:rPr lang="en-GB" smtClean="0"/>
              <a:t>8</a:t>
            </a:fld>
            <a:endParaRPr lang="en-GB"/>
          </a:p>
        </p:txBody>
      </p:sp>
    </p:spTree>
    <p:extLst>
      <p:ext uri="{BB962C8B-B14F-4D97-AF65-F5344CB8AC3E}">
        <p14:creationId xmlns:p14="http://schemas.microsoft.com/office/powerpoint/2010/main" val="4040458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6D5010-7812-4262-934B-D00BB49A43D7}" type="slidenum">
              <a:rPr lang="en-GB" smtClean="0"/>
              <a:t>9</a:t>
            </a:fld>
            <a:endParaRPr lang="en-GB"/>
          </a:p>
        </p:txBody>
      </p:sp>
    </p:spTree>
    <p:extLst>
      <p:ext uri="{BB962C8B-B14F-4D97-AF65-F5344CB8AC3E}">
        <p14:creationId xmlns:p14="http://schemas.microsoft.com/office/powerpoint/2010/main" val="632650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6D5010-7812-4262-934B-D00BB49A43D7}" type="slidenum">
              <a:rPr lang="en-GB" smtClean="0"/>
              <a:t>11</a:t>
            </a:fld>
            <a:endParaRPr lang="en-GB"/>
          </a:p>
        </p:txBody>
      </p:sp>
    </p:spTree>
    <p:extLst>
      <p:ext uri="{BB962C8B-B14F-4D97-AF65-F5344CB8AC3E}">
        <p14:creationId xmlns:p14="http://schemas.microsoft.com/office/powerpoint/2010/main" val="1177542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D839D-2AFF-4D1A-B5AE-4ECB7E91CC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FFEE90-C605-4C28-9075-087D74510A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20200E-1B84-426F-B9A8-29E30DF8BDF3}"/>
              </a:ext>
            </a:extLst>
          </p:cNvPr>
          <p:cNvSpPr>
            <a:spLocks noGrp="1"/>
          </p:cNvSpPr>
          <p:nvPr>
            <p:ph type="dt" sz="half" idx="10"/>
          </p:nvPr>
        </p:nvSpPr>
        <p:spPr/>
        <p:txBody>
          <a:bodyPr/>
          <a:lstStyle/>
          <a:p>
            <a:fld id="{9C603C3A-37F7-4265-88E8-750835E8D511}" type="datetimeFigureOut">
              <a:rPr lang="en-GB" smtClean="0"/>
              <a:t>17/01/2023</a:t>
            </a:fld>
            <a:endParaRPr lang="en-GB"/>
          </a:p>
        </p:txBody>
      </p:sp>
      <p:sp>
        <p:nvSpPr>
          <p:cNvPr id="5" name="Footer Placeholder 4">
            <a:extLst>
              <a:ext uri="{FF2B5EF4-FFF2-40B4-BE49-F238E27FC236}">
                <a16:creationId xmlns:a16="http://schemas.microsoft.com/office/drawing/2014/main" id="{11AD0459-F9AB-48A9-B929-3A4D6ED031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7A8879-CB01-4CFF-A0BA-69E33EF04E1C}"/>
              </a:ext>
            </a:extLst>
          </p:cNvPr>
          <p:cNvSpPr>
            <a:spLocks noGrp="1"/>
          </p:cNvSpPr>
          <p:nvPr>
            <p:ph type="sldNum" sz="quarter" idx="12"/>
          </p:nvPr>
        </p:nvSpPr>
        <p:spPr/>
        <p:txBody>
          <a:bodyPr/>
          <a:lstStyle/>
          <a:p>
            <a:fld id="{4BE23904-C0A5-4288-9247-D938711858F3}" type="slidenum">
              <a:rPr lang="en-GB" smtClean="0"/>
              <a:t>‹#›</a:t>
            </a:fld>
            <a:endParaRPr lang="en-GB"/>
          </a:p>
        </p:txBody>
      </p:sp>
    </p:spTree>
    <p:extLst>
      <p:ext uri="{BB962C8B-B14F-4D97-AF65-F5344CB8AC3E}">
        <p14:creationId xmlns:p14="http://schemas.microsoft.com/office/powerpoint/2010/main" val="4139562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Fill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155614" y="-143691"/>
            <a:ext cx="12503230" cy="7145382"/>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2389818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7" y="2528659"/>
            <a:ext cx="10481617" cy="2387600"/>
          </a:xfrm>
        </p:spPr>
        <p:txBody>
          <a:bodyPr anchor="t"/>
          <a:lstStyle>
            <a:lvl1pPr algn="l">
              <a:defRPr sz="4000">
                <a:solidFill>
                  <a:srgbClr val="007C91"/>
                </a:solidFill>
              </a:defRPr>
            </a:lvl1pPr>
          </a:lstStyle>
          <a:p>
            <a:r>
              <a:rPr lang="en-US"/>
              <a:t>Click to edit Master title style</a:t>
            </a:r>
            <a:endParaRPr lang="en-GB"/>
          </a:p>
        </p:txBody>
      </p:sp>
    </p:spTree>
    <p:extLst>
      <p:ext uri="{BB962C8B-B14F-4D97-AF65-F5344CB8AC3E}">
        <p14:creationId xmlns:p14="http://schemas.microsoft.com/office/powerpoint/2010/main" val="2329892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a:t>PHE’s global footprint</a:t>
            </a:r>
            <a:endParaRPr lang="en-GB" sz="140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490451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a:t>PHE’s global footprint</a:t>
            </a:r>
            <a:endParaRPr lang="en-GB" sz="140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200038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857630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516EAC-D761-422C-9659-73B66882B1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07B9A0-9BD5-463A-9E1E-A76C2F1AD8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88A936-81B9-4C39-814F-17C7742981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03C3A-37F7-4265-88E8-750835E8D511}" type="datetimeFigureOut">
              <a:rPr lang="en-GB" smtClean="0"/>
              <a:t>17/01/2023</a:t>
            </a:fld>
            <a:endParaRPr lang="en-GB"/>
          </a:p>
        </p:txBody>
      </p:sp>
      <p:sp>
        <p:nvSpPr>
          <p:cNvPr id="5" name="Footer Placeholder 4">
            <a:extLst>
              <a:ext uri="{FF2B5EF4-FFF2-40B4-BE49-F238E27FC236}">
                <a16:creationId xmlns:a16="http://schemas.microsoft.com/office/drawing/2014/main" id="{50C72365-126D-4E62-A1BB-5DF47C4C36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2E7AE5D-3DCC-466F-9E53-ACC9CED3CD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23904-C0A5-4288-9247-D938711858F3}" type="slidenum">
              <a:rPr lang="en-GB" smtClean="0"/>
              <a:t>‹#›</a:t>
            </a:fld>
            <a:endParaRPr lang="en-GB"/>
          </a:p>
        </p:txBody>
      </p:sp>
    </p:spTree>
    <p:extLst>
      <p:ext uri="{BB962C8B-B14F-4D97-AF65-F5344CB8AC3E}">
        <p14:creationId xmlns:p14="http://schemas.microsoft.com/office/powerpoint/2010/main" val="3214710013"/>
      </p:ext>
    </p:extLst>
  </p:cSld>
  <p:clrMap bg1="lt1" tx1="dk1" bg2="lt2" tx2="dk2" accent1="accent1" accent2="accent2" accent3="accent3" accent4="accent4" accent5="accent5" accent6="accent6" hlink="hlink" folHlink="folHlink"/>
  <p:sldLayoutIdLst>
    <p:sldLayoutId id="2147483650" r:id="rId1"/>
    <p:sldLayoutId id="2147483865" r:id="rId2"/>
    <p:sldLayoutId id="214748366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615956" y="179416"/>
            <a:ext cx="11123856" cy="972607"/>
          </a:xfrm>
          <a:prstGeom prst="rect">
            <a:avLst/>
          </a:prstGeom>
        </p:spPr>
        <p:txBody>
          <a:bodyPr vert="horz" lIns="91440" tIns="45720" rIns="91440" bIns="4572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61595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rgbClr val="007C91"/>
                </a:solidFill>
                <a:latin typeface="Arial" panose="020B0604020202020204" pitchFamily="34" charset="0"/>
                <a:cs typeface="Arial" panose="020B0604020202020204" pitchFamily="34" charset="0"/>
              </a:defRPr>
            </a:lvl1pPr>
          </a:lstStyle>
          <a:p>
            <a:r>
              <a:rPr lang="en-GB"/>
              <a:t>PHE’s global footprint</a:t>
            </a:r>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rgbClr val="007C9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a:p>
        </p:txBody>
      </p:sp>
    </p:spTree>
    <p:extLst>
      <p:ext uri="{BB962C8B-B14F-4D97-AF65-F5344CB8AC3E}">
        <p14:creationId xmlns:p14="http://schemas.microsoft.com/office/powerpoint/2010/main" val="1752062899"/>
      </p:ext>
    </p:extLst>
  </p:cSld>
  <p:clrMap bg1="lt1" tx1="dk1" bg2="lt2" tx2="dk2" accent1="accent1" accent2="accent2" accent3="accent3" accent4="accent4" accent5="accent5" accent6="accent6" hlink="hlink" folHlink="folHlink"/>
  <p:sldLayoutIdLst>
    <p:sldLayoutId id="2147483663" r:id="rId1"/>
    <p:sldLayoutId id="2147483666" r:id="rId2"/>
  </p:sldLayoutIdLst>
  <p:hf hdr="0" ftr="0" dt="0"/>
  <p:txStyles>
    <p:titleStyle>
      <a:lvl1pPr algn="l" defTabSz="914400" rtl="0" eaLnBrk="1" latinLnBrk="0" hangingPunct="1">
        <a:lnSpc>
          <a:spcPct val="90000"/>
        </a:lnSpc>
        <a:spcBef>
          <a:spcPct val="0"/>
        </a:spcBef>
        <a:buNone/>
        <a:defRPr sz="3800" kern="1200">
          <a:solidFill>
            <a:srgbClr val="007C9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41261566"/>
      </p:ext>
    </p:extLst>
  </p:cSld>
  <p:clrMap bg1="lt1" tx1="dk1" bg2="dk2" tx2="lt2" accent1="accent1" accent2="accent2" accent3="accent3" accent4="accent4" accent5="accent5" accent6="accent6" hlink="hlink" folHlink="folHlink"/>
  <p:sldLayoutIdLst>
    <p:sldLayoutId id="214748369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23.png"/><Relationship Id="rId18" Type="http://schemas.openxmlformats.org/officeDocument/2006/relationships/image" Target="../media/image78.svg"/><Relationship Id="rId3" Type="http://schemas.openxmlformats.org/officeDocument/2006/relationships/image" Target="../media/image47.png"/><Relationship Id="rId7" Type="http://schemas.openxmlformats.org/officeDocument/2006/relationships/image" Target="../media/image69.png"/><Relationship Id="rId12" Type="http://schemas.openxmlformats.org/officeDocument/2006/relationships/image" Target="../media/image74.svg"/><Relationship Id="rId17" Type="http://schemas.openxmlformats.org/officeDocument/2006/relationships/image" Target="../media/image77.png"/><Relationship Id="rId2" Type="http://schemas.openxmlformats.org/officeDocument/2006/relationships/notesSlide" Target="../notesSlides/notesSlide9.xml"/><Relationship Id="rId16" Type="http://schemas.openxmlformats.org/officeDocument/2006/relationships/image" Target="../media/image76.svg"/><Relationship Id="rId20" Type="http://schemas.openxmlformats.org/officeDocument/2006/relationships/image" Target="../media/image50.svg"/><Relationship Id="rId1" Type="http://schemas.openxmlformats.org/officeDocument/2006/relationships/slideLayout" Target="../slideLayouts/slideLayout5.xml"/><Relationship Id="rId6" Type="http://schemas.openxmlformats.org/officeDocument/2006/relationships/image" Target="../media/image68.svg"/><Relationship Id="rId11" Type="http://schemas.openxmlformats.org/officeDocument/2006/relationships/image" Target="../media/image73.png"/><Relationship Id="rId5" Type="http://schemas.openxmlformats.org/officeDocument/2006/relationships/image" Target="../media/image67.png"/><Relationship Id="rId15" Type="http://schemas.openxmlformats.org/officeDocument/2006/relationships/image" Target="../media/image75.png"/><Relationship Id="rId10" Type="http://schemas.openxmlformats.org/officeDocument/2006/relationships/image" Target="../media/image72.svg"/><Relationship Id="rId19" Type="http://schemas.openxmlformats.org/officeDocument/2006/relationships/image" Target="../media/image49.png"/><Relationship Id="rId4" Type="http://schemas.openxmlformats.org/officeDocument/2006/relationships/image" Target="../media/image48.svg"/><Relationship Id="rId9" Type="http://schemas.openxmlformats.org/officeDocument/2006/relationships/image" Target="../media/image71.png"/><Relationship Id="rId14"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4.xml"/><Relationship Id="rId5" Type="http://schemas.openxmlformats.org/officeDocument/2006/relationships/image" Target="../media/image82.png"/><Relationship Id="rId4" Type="http://schemas.openxmlformats.org/officeDocument/2006/relationships/image" Target="../media/image81.png"/></Relationships>
</file>

<file path=ppt/slides/_rels/slide1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svg"/><Relationship Id="rId3" Type="http://schemas.openxmlformats.org/officeDocument/2006/relationships/image" Target="../media/image85.svg"/><Relationship Id="rId7" Type="http://schemas.openxmlformats.org/officeDocument/2006/relationships/image" Target="../media/image89.svg"/><Relationship Id="rId12" Type="http://schemas.openxmlformats.org/officeDocument/2006/relationships/image" Target="../media/image94.png"/><Relationship Id="rId17" Type="http://schemas.openxmlformats.org/officeDocument/2006/relationships/image" Target="../media/image99.svg"/><Relationship Id="rId2" Type="http://schemas.openxmlformats.org/officeDocument/2006/relationships/image" Target="../media/image84.png"/><Relationship Id="rId16"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88.png"/><Relationship Id="rId11" Type="http://schemas.openxmlformats.org/officeDocument/2006/relationships/image" Target="../media/image93.svg"/><Relationship Id="rId5" Type="http://schemas.openxmlformats.org/officeDocument/2006/relationships/image" Target="../media/image87.svg"/><Relationship Id="rId15" Type="http://schemas.openxmlformats.org/officeDocument/2006/relationships/image" Target="../media/image97.sv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svg"/><Relationship Id="rId14" Type="http://schemas.openxmlformats.org/officeDocument/2006/relationships/image" Target="../media/image96.png"/></Relationships>
</file>

<file path=ppt/slides/_rels/slide18.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26" Type="http://schemas.openxmlformats.org/officeDocument/2006/relationships/image" Target="../media/image26.sv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16.svg"/><Relationship Id="rId20" Type="http://schemas.openxmlformats.org/officeDocument/2006/relationships/image" Target="../media/image20.svg"/><Relationship Id="rId29"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24" Type="http://schemas.openxmlformats.org/officeDocument/2006/relationships/image" Target="../media/image24.svg"/><Relationship Id="rId32" Type="http://schemas.openxmlformats.org/officeDocument/2006/relationships/image" Target="../media/image32.sv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svg"/><Relationship Id="rId10" Type="http://schemas.openxmlformats.org/officeDocument/2006/relationships/image" Target="../media/image10.svg"/><Relationship Id="rId19" Type="http://schemas.openxmlformats.org/officeDocument/2006/relationships/image" Target="../media/image19.png"/><Relationship Id="rId31" Type="http://schemas.openxmlformats.org/officeDocument/2006/relationships/image" Target="../media/image31.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 Id="rId22" Type="http://schemas.openxmlformats.org/officeDocument/2006/relationships/image" Target="../media/image22.svg"/><Relationship Id="rId27" Type="http://schemas.openxmlformats.org/officeDocument/2006/relationships/image" Target="../media/image27.png"/><Relationship Id="rId30" Type="http://schemas.openxmlformats.org/officeDocument/2006/relationships/image" Target="../media/image30.svg"/></Relationships>
</file>

<file path=ppt/slides/_rels/slide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hyperlink" Target="https://www.gov.uk/government/publications/100-days-mission-to-respond-to-future-pandemic-threats" TargetMode="External"/><Relationship Id="rId4" Type="http://schemas.openxmlformats.org/officeDocument/2006/relationships/image" Target="../media/image40.svg"/><Relationship Id="rId9" Type="http://schemas.openxmlformats.org/officeDocument/2006/relationships/hyperlink" Target="https://assets.publishing.service.gov.uk/government/uploads/system/uploads/attachment_data/file/990314/Pathogen_Surveillance_report_to_the_UK_G7_Presidency_2021.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45.jpeg"/><Relationship Id="rId21" Type="http://schemas.openxmlformats.org/officeDocument/2006/relationships/image" Target="../media/image63.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notesSlide" Target="../notesSlides/notesSlide6.xml"/><Relationship Id="rId16" Type="http://schemas.openxmlformats.org/officeDocument/2006/relationships/image" Target="../media/image58.png"/><Relationship Id="rId20" Type="http://schemas.openxmlformats.org/officeDocument/2006/relationships/image" Target="../media/image62.png"/><Relationship Id="rId1" Type="http://schemas.openxmlformats.org/officeDocument/2006/relationships/slideLayout" Target="../slideLayouts/slideLayout5.xml"/><Relationship Id="rId6" Type="http://schemas.openxmlformats.org/officeDocument/2006/relationships/image" Target="../media/image48.svg"/><Relationship Id="rId11" Type="http://schemas.openxmlformats.org/officeDocument/2006/relationships/image" Target="../media/image53.jpeg"/><Relationship Id="rId24" Type="http://schemas.openxmlformats.org/officeDocument/2006/relationships/image" Target="../media/image66.png"/><Relationship Id="rId5" Type="http://schemas.openxmlformats.org/officeDocument/2006/relationships/image" Target="../media/image47.png"/><Relationship Id="rId15" Type="http://schemas.openxmlformats.org/officeDocument/2006/relationships/image" Target="../media/image57.png"/><Relationship Id="rId23" Type="http://schemas.openxmlformats.org/officeDocument/2006/relationships/image" Target="../media/image65.png"/><Relationship Id="rId10" Type="http://schemas.openxmlformats.org/officeDocument/2006/relationships/image" Target="../media/image52.png"/><Relationship Id="rId19" Type="http://schemas.openxmlformats.org/officeDocument/2006/relationships/image" Target="../media/image61.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 Id="rId22" Type="http://schemas.openxmlformats.org/officeDocument/2006/relationships/image" Target="../media/image6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a:ln>
            <a:solidFill>
              <a:schemeClr val="bg1"/>
            </a:solidFill>
          </a:ln>
        </p:spPr>
        <p:txBody>
          <a:bodyPr>
            <a:noAutofit/>
          </a:bodyPr>
          <a:lstStyle/>
          <a:p>
            <a:r>
              <a:rPr lang="en-GB" sz="3200" b="1" dirty="0">
                <a:latin typeface="Arial"/>
                <a:cs typeface="Arial"/>
              </a:rPr>
              <a:t>UKHSA Draft Global Health Strategy </a:t>
            </a:r>
            <a:br>
              <a:rPr lang="en-GB" sz="3200" b="1" dirty="0">
                <a:latin typeface="Arial"/>
                <a:cs typeface="Arial"/>
              </a:rPr>
            </a:br>
            <a:r>
              <a:rPr lang="en-GB" sz="3200" b="1" dirty="0">
                <a:latin typeface="Arial"/>
                <a:cs typeface="Arial"/>
              </a:rPr>
              <a:t>Advisory Board Presentation </a:t>
            </a:r>
            <a:br>
              <a:rPr lang="en-GB" sz="3200" b="1" dirty="0">
                <a:latin typeface="Arial" panose="020B0604020202020204" pitchFamily="34" charset="0"/>
                <a:cs typeface="Arial" panose="020B0604020202020204" pitchFamily="34" charset="0"/>
              </a:rPr>
            </a:br>
            <a:br>
              <a:rPr lang="en-GB" sz="3200" b="1" dirty="0">
                <a:latin typeface="Arial" panose="020B0604020202020204" pitchFamily="34" charset="0"/>
                <a:cs typeface="Arial" panose="020B0604020202020204" pitchFamily="34" charset="0"/>
              </a:rPr>
            </a:br>
            <a:r>
              <a:rPr lang="en-GB" sz="3200" b="1" dirty="0">
                <a:latin typeface="Arial" panose="020B0604020202020204" pitchFamily="34" charset="0"/>
                <a:cs typeface="Arial" panose="020B0604020202020204" pitchFamily="34" charset="0"/>
              </a:rPr>
              <a:t>24 January 2023</a:t>
            </a:r>
            <a:br>
              <a:rPr lang="en-GB" sz="3200" dirty="0">
                <a:latin typeface="Arial" panose="020B0604020202020204" pitchFamily="34" charset="0"/>
                <a:cs typeface="Arial" panose="020B0604020202020204" pitchFamily="34" charset="0"/>
              </a:rPr>
            </a:br>
            <a:r>
              <a:rPr lang="en-GB" sz="3200" dirty="0">
                <a:latin typeface="Arial"/>
                <a:cs typeface="Arial"/>
              </a:rPr>
              <a:t> </a:t>
            </a:r>
            <a:br>
              <a:rPr lang="en-GB" sz="3200" dirty="0">
                <a:latin typeface="Arial" panose="020B0604020202020204" pitchFamily="34" charset="0"/>
                <a:cs typeface="Arial" panose="020B0604020202020204" pitchFamily="34" charset="0"/>
              </a:rPr>
            </a:br>
            <a:br>
              <a:rPr lang="en-GB" sz="3200" dirty="0">
                <a:latin typeface="Arial" panose="020B0604020202020204" pitchFamily="34" charset="0"/>
                <a:cs typeface="Arial" panose="020B0604020202020204" pitchFamily="34" charset="0"/>
              </a:rPr>
            </a:br>
            <a:endParaRPr lang="en-GB" sz="3200" dirty="0">
              <a:latin typeface="Arial" panose="020B0604020202020204" pitchFamily="34" charset="0"/>
              <a:cs typeface="Arial" panose="020B0604020202020204" pitchFamily="34" charset="0"/>
            </a:endParaRPr>
          </a:p>
        </p:txBody>
      </p:sp>
      <p:sp>
        <p:nvSpPr>
          <p:cNvPr id="4" name="Google Shape;142;p28">
            <a:extLst>
              <a:ext uri="{FF2B5EF4-FFF2-40B4-BE49-F238E27FC236}">
                <a16:creationId xmlns:a16="http://schemas.microsoft.com/office/drawing/2014/main" id="{649E313F-89B4-4B8A-8313-BED10666EB2C}"/>
              </a:ext>
            </a:extLst>
          </p:cNvPr>
          <p:cNvSpPr txBox="1">
            <a:spLocks/>
          </p:cNvSpPr>
          <p:nvPr/>
        </p:nvSpPr>
        <p:spPr>
          <a:xfrm>
            <a:off x="4788962" y="64002"/>
            <a:ext cx="2614079" cy="365125"/>
          </a:xfrm>
          <a:prstGeom prst="rect">
            <a:avLst/>
          </a:prstGeom>
          <a:noFill/>
          <a:ln>
            <a:noFill/>
          </a:ln>
        </p:spPr>
        <p:txBody>
          <a:bodyPr spcFirstLastPara="1" wrap="square" lIns="91425" tIns="36000" rIns="91425" bIns="3600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a:buClr>
                <a:srgbClr val="888888"/>
              </a:buClr>
              <a:buSzPts val="1200"/>
              <a:defRPr/>
            </a:pPr>
            <a:r>
              <a:rPr lang="en-GB" sz="1200">
                <a:solidFill>
                  <a:srgbClr val="888888"/>
                </a:solidFill>
                <a:latin typeface="Segoe UI Light" panose="020B0502040204020203" pitchFamily="34" charset="0"/>
                <a:ea typeface="Arial"/>
                <a:cs typeface="Segoe UI Light" panose="020B0502040204020203" pitchFamily="34" charset="0"/>
                <a:sym typeface="Arial" panose="020B0604020202020204" pitchFamily="34" charset="0"/>
              </a:rPr>
              <a:t>OFFICIAL</a:t>
            </a:r>
          </a:p>
        </p:txBody>
      </p:sp>
    </p:spTree>
    <p:extLst>
      <p:ext uri="{BB962C8B-B14F-4D97-AF65-F5344CB8AC3E}">
        <p14:creationId xmlns:p14="http://schemas.microsoft.com/office/powerpoint/2010/main" val="362133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810B4-5449-4AC9-A88C-EB122A69BC4E}"/>
              </a:ext>
            </a:extLst>
          </p:cNvPr>
          <p:cNvSpPr>
            <a:spLocks noGrp="1"/>
          </p:cNvSpPr>
          <p:nvPr>
            <p:ph type="title"/>
          </p:nvPr>
        </p:nvSpPr>
        <p:spPr/>
        <p:txBody>
          <a:bodyPr>
            <a:normAutofit/>
          </a:bodyPr>
          <a:lstStyle/>
          <a:p>
            <a:r>
              <a:rPr lang="en-GB" sz="2800" b="1"/>
              <a:t>Annex Slides</a:t>
            </a:r>
          </a:p>
        </p:txBody>
      </p:sp>
      <p:sp>
        <p:nvSpPr>
          <p:cNvPr id="3" name="Slide Number Placeholder 2">
            <a:extLst>
              <a:ext uri="{FF2B5EF4-FFF2-40B4-BE49-F238E27FC236}">
                <a16:creationId xmlns:a16="http://schemas.microsoft.com/office/drawing/2014/main" id="{617644ED-E9D9-454D-A0E5-05C14566C393}"/>
              </a:ext>
            </a:extLst>
          </p:cNvPr>
          <p:cNvSpPr>
            <a:spLocks noGrp="1"/>
          </p:cNvSpPr>
          <p:nvPr>
            <p:ph type="sldNum" sz="quarter" idx="11"/>
          </p:nvPr>
        </p:nvSpPr>
        <p:spPr/>
        <p:txBody>
          <a:bodyPr/>
          <a:lstStyle/>
          <a:p>
            <a:fld id="{344369E4-5DE7-46E5-874E-4FD437973785}" type="slidenum">
              <a:rPr lang="en-GB" smtClean="0"/>
              <a:pPr/>
              <a:t>10</a:t>
            </a:fld>
            <a:endParaRPr lang="en-GB" sz="1400"/>
          </a:p>
        </p:txBody>
      </p:sp>
      <p:sp>
        <p:nvSpPr>
          <p:cNvPr id="4" name="TextBox 3">
            <a:extLst>
              <a:ext uri="{FF2B5EF4-FFF2-40B4-BE49-F238E27FC236}">
                <a16:creationId xmlns:a16="http://schemas.microsoft.com/office/drawing/2014/main" id="{4580A826-5A34-4B6E-8966-DC9503CAF98C}"/>
              </a:ext>
            </a:extLst>
          </p:cNvPr>
          <p:cNvSpPr txBox="1"/>
          <p:nvPr/>
        </p:nvSpPr>
        <p:spPr>
          <a:xfrm>
            <a:off x="615956" y="930442"/>
            <a:ext cx="11123856" cy="632480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These annex slides have been included to enable a greater understanding of  UKHSA’s current global coverage and the drivers of the strategic objectives.</a:t>
            </a:r>
          </a:p>
          <a:p>
            <a:endParaRPr lang="en-GB"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dirty="0">
                <a:solidFill>
                  <a:srgbClr val="007C91"/>
                </a:solidFill>
                <a:latin typeface="Arial" panose="020B0604020202020204" pitchFamily="34" charset="0"/>
                <a:cs typeface="Arial" panose="020B0604020202020204" pitchFamily="34" charset="0"/>
              </a:rPr>
              <a:t>Slide 11 Global Health threats and drivers</a:t>
            </a:r>
          </a:p>
          <a:p>
            <a:pPr marL="285750" indent="-285750">
              <a:lnSpc>
                <a:spcPct val="150000"/>
              </a:lnSpc>
              <a:buFont typeface="Arial" panose="020B0604020202020204" pitchFamily="34" charset="0"/>
              <a:buChar char="•"/>
            </a:pPr>
            <a:r>
              <a:rPr lang="en-GB" dirty="0">
                <a:solidFill>
                  <a:srgbClr val="007C91"/>
                </a:solidFill>
                <a:latin typeface="Arial" panose="020B0604020202020204" pitchFamily="34" charset="0"/>
                <a:cs typeface="Arial" panose="020B0604020202020204" pitchFamily="34" charset="0"/>
              </a:rPr>
              <a:t>Slide 12 and 13 UKHSA’s Global mandate and where it comes from</a:t>
            </a:r>
          </a:p>
          <a:p>
            <a:pPr marL="285750" indent="-285750">
              <a:lnSpc>
                <a:spcPct val="150000"/>
              </a:lnSpc>
              <a:buFont typeface="Arial" panose="020B0604020202020204" pitchFamily="34" charset="0"/>
              <a:buChar char="•"/>
            </a:pPr>
            <a:r>
              <a:rPr lang="en-GB" dirty="0">
                <a:solidFill>
                  <a:srgbClr val="007C91"/>
                </a:solidFill>
                <a:latin typeface="Arial" panose="020B0604020202020204" pitchFamily="34" charset="0"/>
                <a:cs typeface="Arial" panose="020B0604020202020204" pitchFamily="34" charset="0"/>
              </a:rPr>
              <a:t>Slide 14 UKHSA’s area’s of expertise that are deployed globally</a:t>
            </a:r>
          </a:p>
          <a:p>
            <a:pPr marL="285750" indent="-285750">
              <a:lnSpc>
                <a:spcPct val="150000"/>
              </a:lnSpc>
              <a:buFont typeface="Arial" panose="020B0604020202020204" pitchFamily="34" charset="0"/>
              <a:buChar char="•"/>
            </a:pPr>
            <a:r>
              <a:rPr lang="en-GB" dirty="0">
                <a:solidFill>
                  <a:srgbClr val="007C91"/>
                </a:solidFill>
                <a:latin typeface="Arial" panose="020B0604020202020204" pitchFamily="34" charset="0"/>
                <a:cs typeface="Arial" panose="020B0604020202020204" pitchFamily="34" charset="0"/>
              </a:rPr>
              <a:t>Slide 15 UKHSA hosted WHO labs and collaborating centres</a:t>
            </a:r>
          </a:p>
          <a:p>
            <a:pPr marL="285750" indent="-285750">
              <a:lnSpc>
                <a:spcPct val="150000"/>
              </a:lnSpc>
              <a:buFont typeface="Arial" panose="020B0604020202020204" pitchFamily="34" charset="0"/>
              <a:buChar char="•"/>
            </a:pPr>
            <a:r>
              <a:rPr lang="en-GB" dirty="0">
                <a:solidFill>
                  <a:srgbClr val="007C91"/>
                </a:solidFill>
                <a:latin typeface="Arial" panose="020B0604020202020204" pitchFamily="34" charset="0"/>
                <a:cs typeface="Arial" panose="020B0604020202020204" pitchFamily="34" charset="0"/>
              </a:rPr>
              <a:t>Slide 16 UKHSA’s key bilateral and multilateral alliances</a:t>
            </a:r>
          </a:p>
          <a:p>
            <a:pPr marL="285750" indent="-285750">
              <a:lnSpc>
                <a:spcPct val="150000"/>
              </a:lnSpc>
              <a:buFont typeface="Arial" panose="020B0604020202020204" pitchFamily="34" charset="0"/>
              <a:buChar char="•"/>
            </a:pPr>
            <a:r>
              <a:rPr lang="en-GB" dirty="0">
                <a:solidFill>
                  <a:srgbClr val="007C91"/>
                </a:solidFill>
                <a:latin typeface="Arial" panose="020B0604020202020204" pitchFamily="34" charset="0"/>
                <a:cs typeface="Arial" panose="020B0604020202020204" pitchFamily="34" charset="0"/>
              </a:rPr>
              <a:t>Slide 17 Strategic enablers required to support the strategic objectives</a:t>
            </a:r>
          </a:p>
          <a:p>
            <a:pPr marL="285750" indent="-285750">
              <a:lnSpc>
                <a:spcPct val="150000"/>
              </a:lnSpc>
              <a:buFont typeface="Arial" panose="020B0604020202020204" pitchFamily="34" charset="0"/>
              <a:buChar char="•"/>
            </a:pPr>
            <a:r>
              <a:rPr lang="en-GB" dirty="0">
                <a:solidFill>
                  <a:srgbClr val="007C91"/>
                </a:solidFill>
                <a:latin typeface="Arial" panose="020B0604020202020204" pitchFamily="34" charset="0"/>
                <a:cs typeface="Arial" panose="020B0604020202020204" pitchFamily="34" charset="0"/>
              </a:rPr>
              <a:t>Slide 18 </a:t>
            </a:r>
            <a:r>
              <a:rPr lang="en-GB" sz="1800" dirty="0">
                <a:solidFill>
                  <a:srgbClr val="007C91"/>
                </a:solidFill>
                <a:latin typeface="Arial" panose="020B0604020202020204" pitchFamily="34" charset="0"/>
                <a:cs typeface="Arial" panose="020B0604020202020204" pitchFamily="34" charset="0"/>
              </a:rPr>
              <a:t>UK Aid (ODA) &amp; other FCDO funded programmes in UKHSA</a:t>
            </a:r>
            <a:endParaRPr lang="en-GB" dirty="0">
              <a:solidFill>
                <a:srgbClr val="007C91"/>
              </a:solidFill>
              <a:latin typeface="Arial" panose="020B0604020202020204" pitchFamily="34" charset="0"/>
              <a:cs typeface="Arial" panose="020B0604020202020204" pitchFamily="34" charset="0"/>
            </a:endParaRP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359193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7774A-CE8F-4063-B02B-EE8C5F9B381E}"/>
              </a:ext>
            </a:extLst>
          </p:cNvPr>
          <p:cNvSpPr>
            <a:spLocks noGrp="1"/>
          </p:cNvSpPr>
          <p:nvPr>
            <p:ph type="title"/>
          </p:nvPr>
        </p:nvSpPr>
        <p:spPr>
          <a:xfrm>
            <a:off x="648613" y="334874"/>
            <a:ext cx="11123856" cy="972607"/>
          </a:xfrm>
        </p:spPr>
        <p:txBody>
          <a:bodyPr/>
          <a:lstStyle/>
          <a:p>
            <a:r>
              <a:rPr lang="en-GB"/>
              <a:t>Global Drivers &amp; Threats to Health</a:t>
            </a:r>
          </a:p>
        </p:txBody>
      </p:sp>
      <p:sp>
        <p:nvSpPr>
          <p:cNvPr id="3" name="Slide Number Placeholder 2">
            <a:extLst>
              <a:ext uri="{FF2B5EF4-FFF2-40B4-BE49-F238E27FC236}">
                <a16:creationId xmlns:a16="http://schemas.microsoft.com/office/drawing/2014/main" id="{DF34DD2A-FA15-48B2-8CAC-A9219C6BBEC1}"/>
              </a:ext>
            </a:extLst>
          </p:cNvPr>
          <p:cNvSpPr>
            <a:spLocks noGrp="1"/>
          </p:cNvSpPr>
          <p:nvPr>
            <p:ph type="sldNum" sz="quarter" idx="11"/>
          </p:nvPr>
        </p:nvSpPr>
        <p:spPr/>
        <p:txBody>
          <a:bodyPr/>
          <a:lstStyle/>
          <a:p>
            <a:fld id="{344369E4-5DE7-46E5-874E-4FD437973785}" type="slidenum">
              <a:rPr lang="en-GB" smtClean="0"/>
              <a:pPr/>
              <a:t>11</a:t>
            </a:fld>
            <a:endParaRPr lang="en-GB" sz="1400"/>
          </a:p>
        </p:txBody>
      </p:sp>
      <p:graphicFrame>
        <p:nvGraphicFramePr>
          <p:cNvPr id="11" name="Table 2">
            <a:extLst>
              <a:ext uri="{FF2B5EF4-FFF2-40B4-BE49-F238E27FC236}">
                <a16:creationId xmlns:a16="http://schemas.microsoft.com/office/drawing/2014/main" id="{739C9988-52CF-45EE-A3D1-151049357205}"/>
              </a:ext>
            </a:extLst>
          </p:cNvPr>
          <p:cNvGraphicFramePr>
            <a:graphicFrameLocks noGrp="1"/>
          </p:cNvGraphicFramePr>
          <p:nvPr/>
        </p:nvGraphicFramePr>
        <p:xfrm>
          <a:off x="6339872" y="1224704"/>
          <a:ext cx="5452570" cy="5238659"/>
        </p:xfrm>
        <a:graphic>
          <a:graphicData uri="http://schemas.openxmlformats.org/drawingml/2006/table">
            <a:tbl>
              <a:tblPr firstRow="1" bandRow="1">
                <a:tableStyleId>{5C22544A-7EE6-4342-B048-85BDC9FD1C3A}</a:tableStyleId>
              </a:tblPr>
              <a:tblGrid>
                <a:gridCol w="1214207">
                  <a:extLst>
                    <a:ext uri="{9D8B030D-6E8A-4147-A177-3AD203B41FA5}">
                      <a16:colId xmlns:a16="http://schemas.microsoft.com/office/drawing/2014/main" val="510339652"/>
                    </a:ext>
                  </a:extLst>
                </a:gridCol>
                <a:gridCol w="4238363">
                  <a:extLst>
                    <a:ext uri="{9D8B030D-6E8A-4147-A177-3AD203B41FA5}">
                      <a16:colId xmlns:a16="http://schemas.microsoft.com/office/drawing/2014/main" val="3752875211"/>
                    </a:ext>
                  </a:extLst>
                </a:gridCol>
              </a:tblGrid>
              <a:tr h="1099688">
                <a:tc>
                  <a:txBody>
                    <a:bodyPr/>
                    <a:lstStyle/>
                    <a:p>
                      <a:pPr marL="0" marR="0" lvl="0" indent="0" algn="r" rtl="0" eaLnBrk="1" fontAlgn="auto" latinLnBrk="0" hangingPunct="1">
                        <a:lnSpc>
                          <a:spcPct val="100000"/>
                        </a:lnSpc>
                        <a:spcBef>
                          <a:spcPts val="0"/>
                        </a:spcBef>
                        <a:spcAft>
                          <a:spcPts val="0"/>
                        </a:spcAft>
                        <a:buClrTx/>
                        <a:buSzTx/>
                        <a:buFontTx/>
                        <a:buNone/>
                      </a:pPr>
                      <a:endParaRPr lang="en-GB" sz="1200" b="1" i="0" u="none" strike="noStrike" kern="1200" cap="none" spc="0" normalizeH="0" baseline="0" noProof="0">
                        <a:ln>
                          <a:noFill/>
                        </a:ln>
                        <a:solidFill>
                          <a:schemeClr val="bg1"/>
                        </a:solidFill>
                        <a:effectLst/>
                        <a:uLnTx/>
                        <a:uFillTx/>
                        <a:latin typeface="Arial"/>
                        <a:ea typeface="+mn-ea"/>
                        <a:cs typeface="+mn-cs"/>
                      </a:endParaRPr>
                    </a:p>
                    <a:p>
                      <a:pPr marL="0" marR="0" lvl="0" indent="0" algn="r">
                        <a:lnSpc>
                          <a:spcPct val="100000"/>
                        </a:lnSpc>
                        <a:spcBef>
                          <a:spcPts val="0"/>
                        </a:spcBef>
                        <a:spcAft>
                          <a:spcPts val="0"/>
                        </a:spcAft>
                        <a:buClrTx/>
                        <a:buSzTx/>
                        <a:buFontTx/>
                        <a:buNone/>
                      </a:pPr>
                      <a:endParaRPr lang="en-GB" sz="1200" b="1" i="0" u="none" strike="noStrike" kern="1200" cap="none" spc="0" normalizeH="0" baseline="0" noProof="0">
                        <a:ln>
                          <a:noFill/>
                        </a:ln>
                        <a:solidFill>
                          <a:schemeClr val="bg1"/>
                        </a:solidFill>
                        <a:effectLst/>
                        <a:uLnTx/>
                        <a:uFillTx/>
                        <a:latin typeface="Arial"/>
                        <a:ea typeface="+mn-ea"/>
                        <a:cs typeface="+mn-cs"/>
                      </a:endParaRPr>
                    </a:p>
                    <a:p>
                      <a:pPr marL="0" marR="0" lvl="0" indent="0" algn="r" defTabSz="914400">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a:ea typeface="+mn-ea"/>
                          <a:cs typeface="+mn-cs"/>
                        </a:rPr>
                        <a:t>Anti-</a:t>
                      </a:r>
                      <a:endParaRPr kumimoji="0" lang="en-GB"/>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a:ea typeface="+mn-ea"/>
                          <a:cs typeface="+mn-cs"/>
                        </a:rPr>
                        <a:t>Microbial Resistance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B91">
                        <a:alpha val="60000"/>
                      </a:srgbClr>
                    </a:solidFill>
                  </a:tcPr>
                </a:tc>
                <a:tc>
                  <a:txBody>
                    <a:bodyPr/>
                    <a:lstStyle/>
                    <a:p>
                      <a:pPr lvl="0" algn="l">
                        <a:lnSpc>
                          <a:spcPct val="100000"/>
                        </a:lnSpc>
                        <a:spcBef>
                          <a:spcPts val="0"/>
                        </a:spcBef>
                        <a:spcAft>
                          <a:spcPts val="0"/>
                        </a:spcAft>
                        <a:buNone/>
                      </a:pPr>
                      <a:r>
                        <a:rPr lang="en-US" sz="1200" b="0" i="0" u="none" strike="noStrike" noProof="0">
                          <a:solidFill>
                            <a:schemeClr val="tx1"/>
                          </a:solidFill>
                          <a:latin typeface="Arial"/>
                        </a:rPr>
                        <a:t>A global review of AMR and its future impact estimated that there would be 10 million global AMR deaths annually from the year 2050 if we do nothing to preserve our current effective antibiotics or do not develop new ones.</a:t>
                      </a:r>
                      <a:endParaRPr lang="en-US">
                        <a:solidFill>
                          <a:schemeClr val="tx1"/>
                        </a:solidFill>
                        <a:latin typeface="Arial"/>
                      </a:endParaRPr>
                    </a:p>
                    <a:p>
                      <a:pPr lvl="0">
                        <a:buNone/>
                      </a:pPr>
                      <a:endParaRPr lang="en-US" sz="1200" b="0" i="0" u="none" strike="noStrike" noProof="0">
                        <a:solidFill>
                          <a:schemeClr val="tx1"/>
                        </a:solidFill>
                        <a:latin typeface="Aria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07205091"/>
                  </a:ext>
                </a:extLst>
              </a:tr>
              <a:tr h="1212891">
                <a:tc>
                  <a:txBody>
                    <a:bodyPr/>
                    <a:lstStyle/>
                    <a:p>
                      <a:pPr marL="0" algn="r" rtl="0" eaLnBrk="1" latinLnBrk="0" hangingPunct="1"/>
                      <a:endParaRPr lang="en-US" sz="1200" b="1" i="0" u="none" strike="noStrike" kern="1200" cap="none" spc="0" normalizeH="0" baseline="0">
                        <a:ln>
                          <a:noFill/>
                        </a:ln>
                        <a:solidFill>
                          <a:schemeClr val="bg1"/>
                        </a:solidFill>
                        <a:effectLst/>
                        <a:uLnTx/>
                        <a:uFillTx/>
                        <a:latin typeface="Arial"/>
                        <a:ea typeface="+mn-ea"/>
                        <a:cs typeface="+mn-cs"/>
                      </a:endParaRPr>
                    </a:p>
                    <a:p>
                      <a:pPr marL="0" lvl="0" algn="r">
                        <a:buNone/>
                      </a:pPr>
                      <a:endParaRPr lang="en-US" sz="1200" b="1" i="0" u="none" strike="noStrike" kern="1200" cap="none" spc="0" normalizeH="0" baseline="0">
                        <a:ln>
                          <a:noFill/>
                        </a:ln>
                        <a:solidFill>
                          <a:schemeClr val="bg1"/>
                        </a:solidFill>
                        <a:effectLst/>
                        <a:uLnTx/>
                        <a:uFillTx/>
                        <a:latin typeface="Arial"/>
                        <a:ea typeface="+mn-ea"/>
                        <a:cs typeface="+mn-cs"/>
                      </a:endParaRPr>
                    </a:p>
                    <a:p>
                      <a:pPr marL="0" lvl="0" algn="r">
                        <a:buNone/>
                      </a:pPr>
                      <a:r>
                        <a:rPr lang="en-US" sz="1200" b="1" i="0" u="none" strike="noStrike" kern="1200" cap="none" spc="0" normalizeH="0" baseline="0">
                          <a:ln>
                            <a:noFill/>
                          </a:ln>
                          <a:solidFill>
                            <a:schemeClr val="bg1"/>
                          </a:solidFill>
                          <a:effectLst/>
                          <a:uLnTx/>
                          <a:uFillTx/>
                          <a:latin typeface="Arial"/>
                          <a:ea typeface="+mn-ea"/>
                          <a:cs typeface="+mn-cs"/>
                        </a:rPr>
                        <a:t>High-Consequence Infectious Diseases</a:t>
                      </a:r>
                      <a:endParaRPr kumimoji="0" lang="en-US" sz="1200" b="1" i="0" u="none" strike="noStrike" kern="1200" cap="none" spc="0" normalizeH="0" baseline="0">
                        <a:ln>
                          <a:noFill/>
                        </a:ln>
                        <a:solidFill>
                          <a:schemeClr val="bg1"/>
                        </a:solidFill>
                        <a:effectLst/>
                        <a:uLnTx/>
                        <a:uFillTx/>
                        <a:latin typeface="Arial"/>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B91">
                        <a:alpha val="60000"/>
                      </a:srgbClr>
                    </a:solidFill>
                  </a:tcPr>
                </a:tc>
                <a:tc>
                  <a:txBody>
                    <a:bodyPr/>
                    <a:lstStyle/>
                    <a:p>
                      <a:pPr lvl="0" algn="l">
                        <a:lnSpc>
                          <a:spcPct val="100000"/>
                        </a:lnSpc>
                        <a:spcBef>
                          <a:spcPts val="0"/>
                        </a:spcBef>
                        <a:spcAft>
                          <a:spcPts val="0"/>
                        </a:spcAft>
                        <a:buNone/>
                      </a:pPr>
                      <a:r>
                        <a:rPr lang="en-US" sz="1200" b="0" i="0" u="none" strike="noStrike" noProof="0">
                          <a:latin typeface="Arial"/>
                        </a:rPr>
                        <a:t>High-consequence infectious diseases such as Ebola Virus Disease have high case-fatality rates. They may lack effective treatments, can spread within the community, and are often difficult to rapidly </a:t>
                      </a:r>
                      <a:r>
                        <a:rPr lang="en-US" sz="1200" b="0" i="0" u="none" strike="noStrike" noProof="0" err="1">
                          <a:latin typeface="Arial"/>
                        </a:rPr>
                        <a:t>recognise</a:t>
                      </a:r>
                      <a:r>
                        <a:rPr lang="en-US" sz="1200" b="0" i="0" u="none" strike="noStrike" noProof="0">
                          <a:latin typeface="Arial"/>
                        </a:rPr>
                        <a:t> and detect, requiring an enhanced system response.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3649636316"/>
                  </a:ext>
                </a:extLst>
              </a:tr>
              <a:tr h="1406954">
                <a:tc>
                  <a:txBody>
                    <a:bodyPr/>
                    <a:lstStyle/>
                    <a:p>
                      <a:pPr marL="0" lvl="0" algn="r" rtl="0">
                        <a:buNone/>
                      </a:pPr>
                      <a:endParaRPr lang="en-GB" sz="1200" b="1" i="0" u="none" strike="noStrike" kern="1200" cap="none" spc="0" normalizeH="0" baseline="0">
                        <a:ln>
                          <a:noFill/>
                        </a:ln>
                        <a:solidFill>
                          <a:schemeClr val="bg1"/>
                        </a:solidFill>
                        <a:effectLst/>
                        <a:uLnTx/>
                        <a:uFillTx/>
                        <a:latin typeface="Arial"/>
                        <a:ea typeface="+mn-ea"/>
                        <a:cs typeface="+mn-cs"/>
                      </a:endParaRPr>
                    </a:p>
                    <a:p>
                      <a:pPr marL="0" lvl="0" algn="r">
                        <a:buNone/>
                      </a:pPr>
                      <a:endParaRPr lang="en-GB" sz="1200" b="1" i="0" u="none" strike="noStrike" kern="1200" cap="none" spc="0" normalizeH="0" baseline="0">
                        <a:ln>
                          <a:noFill/>
                        </a:ln>
                        <a:solidFill>
                          <a:schemeClr val="bg1"/>
                        </a:solidFill>
                        <a:effectLst/>
                        <a:uLnTx/>
                        <a:uFillTx/>
                        <a:latin typeface="Arial"/>
                        <a:ea typeface="+mn-ea"/>
                        <a:cs typeface="+mn-cs"/>
                      </a:endParaRPr>
                    </a:p>
                    <a:p>
                      <a:pPr marL="0" lvl="0" algn="r">
                        <a:buNone/>
                      </a:pPr>
                      <a:endParaRPr lang="en-GB" sz="1200" b="1" i="0" u="none" strike="noStrike" kern="1200" cap="none" spc="0" normalizeH="0" baseline="0">
                        <a:ln>
                          <a:noFill/>
                        </a:ln>
                        <a:solidFill>
                          <a:schemeClr val="bg1"/>
                        </a:solidFill>
                        <a:effectLst/>
                        <a:uLnTx/>
                        <a:uFillTx/>
                        <a:latin typeface="Arial"/>
                        <a:ea typeface="+mn-ea"/>
                        <a:cs typeface="+mn-cs"/>
                      </a:endParaRPr>
                    </a:p>
                    <a:p>
                      <a:pPr marL="0" lvl="0" algn="r">
                        <a:buNone/>
                      </a:pPr>
                      <a:r>
                        <a:rPr lang="en-GB" sz="1200" b="1" i="0" u="none" strike="noStrike" kern="1200" cap="none" spc="0" normalizeH="0" baseline="0">
                          <a:ln>
                            <a:noFill/>
                          </a:ln>
                          <a:solidFill>
                            <a:schemeClr val="bg1"/>
                          </a:solidFill>
                          <a:effectLst/>
                          <a:uLnTx/>
                          <a:uFillTx/>
                          <a:latin typeface="Arial"/>
                          <a:ea typeface="+mn-ea"/>
                          <a:cs typeface="+mn-cs"/>
                        </a:rPr>
                        <a:t>Chemical Biological Radiological Nuclear</a:t>
                      </a:r>
                      <a:endParaRPr kumimoji="0" lang="en-GB" sz="1200" b="1" i="0" u="none" strike="noStrike" kern="1200" cap="none" spc="0" normalizeH="0" baseline="0">
                        <a:ln>
                          <a:noFill/>
                        </a:ln>
                        <a:solidFill>
                          <a:schemeClr val="bg1"/>
                        </a:solidFill>
                        <a:effectLst/>
                        <a:uLnTx/>
                        <a:uFillTx/>
                        <a:latin typeface="Arial"/>
                        <a:ea typeface="+mn-ea"/>
                        <a:cs typeface="+mn-cs"/>
                      </a:endParaRPr>
                    </a:p>
                  </a:txBody>
                  <a:tcPr anchor="ctr">
                    <a:lnL w="28575" cap="flat" cmpd="sng" algn="ctr">
                      <a:solidFill>
                        <a:schemeClr val="bg1"/>
                      </a:solidFill>
                      <a:prstDash val="solid"/>
                      <a:round/>
                      <a:headEnd type="none" w="med" len="med"/>
                      <a:tailEnd type="none" w="med" len="med"/>
                    </a:lnL>
                    <a:lnR w="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B91">
                        <a:alpha val="60000"/>
                      </a:srgbClr>
                    </a:solidFill>
                  </a:tcPr>
                </a:tc>
                <a:tc>
                  <a:txBody>
                    <a:bodyPr/>
                    <a:lstStyle/>
                    <a:p>
                      <a:pPr lvl="0" algn="l">
                        <a:lnSpc>
                          <a:spcPct val="100000"/>
                        </a:lnSpc>
                        <a:spcBef>
                          <a:spcPts val="0"/>
                        </a:spcBef>
                        <a:spcAft>
                          <a:spcPts val="0"/>
                        </a:spcAft>
                        <a:buNone/>
                      </a:pPr>
                      <a:r>
                        <a:rPr lang="en-US" sz="1200" b="0" i="0" u="none" strike="noStrike" noProof="0">
                          <a:latin typeface="Arial"/>
                        </a:rPr>
                        <a:t>CBRN threats pose a significant risk to health security, with the threat from state actors increasing. The National Risk Register ranks a large-scale CBRN attack as the highest impact potential risk, alongside pandemics. </a:t>
                      </a:r>
                      <a:endParaRPr lang="en-US">
                        <a:latin typeface="Arial"/>
                      </a:endParaRPr>
                    </a:p>
                    <a:p>
                      <a:pPr lvl="0" algn="l">
                        <a:lnSpc>
                          <a:spcPct val="100000"/>
                        </a:lnSpc>
                        <a:spcBef>
                          <a:spcPts val="0"/>
                        </a:spcBef>
                        <a:spcAft>
                          <a:spcPts val="0"/>
                        </a:spcAft>
                        <a:buNone/>
                      </a:pPr>
                      <a:r>
                        <a:rPr lang="en-US" sz="1200" b="0" i="0" u="none" strike="noStrike" noProof="0">
                          <a:latin typeface="Arial"/>
                        </a:rPr>
                        <a:t>Economic impacts could be expected to be more than £10bn, with potentially thousands of fatalities, although small-scale attacks can still be significantly disruptive, and more probable.</a:t>
                      </a: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3314081599"/>
                  </a:ext>
                </a:extLst>
              </a:tr>
              <a:tr h="1342267">
                <a:tc>
                  <a:txBody>
                    <a:bodyPr/>
                    <a:lstStyle/>
                    <a:p>
                      <a:pPr lvl="0" algn="r">
                        <a:lnSpc>
                          <a:spcPct val="100000"/>
                        </a:lnSpc>
                        <a:spcBef>
                          <a:spcPts val="0"/>
                        </a:spcBef>
                        <a:spcAft>
                          <a:spcPts val="0"/>
                        </a:spcAft>
                        <a:buNone/>
                      </a:pPr>
                      <a:endParaRPr lang="en-GB" sz="1200" b="1" i="0" u="none" strike="noStrike" kern="1200" cap="none" spc="0" normalizeH="0" baseline="0" noProof="0">
                        <a:ln>
                          <a:noFill/>
                        </a:ln>
                        <a:solidFill>
                          <a:schemeClr val="bg1"/>
                        </a:solidFill>
                        <a:effectLst/>
                        <a:uLnTx/>
                        <a:uFillTx/>
                        <a:latin typeface="Arial"/>
                      </a:endParaRPr>
                    </a:p>
                    <a:p>
                      <a:pPr lvl="0" algn="r">
                        <a:lnSpc>
                          <a:spcPct val="100000"/>
                        </a:lnSpc>
                        <a:spcBef>
                          <a:spcPts val="0"/>
                        </a:spcBef>
                        <a:spcAft>
                          <a:spcPts val="0"/>
                        </a:spcAft>
                        <a:buNone/>
                      </a:pPr>
                      <a:endParaRPr lang="en-GB" sz="1200" b="1" i="0" u="none" strike="noStrike" kern="1200" cap="none" spc="0" normalizeH="0" baseline="0" noProof="0">
                        <a:ln>
                          <a:noFill/>
                        </a:ln>
                        <a:solidFill>
                          <a:schemeClr val="bg1"/>
                        </a:solidFill>
                        <a:effectLst/>
                        <a:uLnTx/>
                        <a:uFillTx/>
                        <a:latin typeface="Arial"/>
                      </a:endParaRPr>
                    </a:p>
                    <a:p>
                      <a:pPr lvl="0" algn="r">
                        <a:lnSpc>
                          <a:spcPct val="100000"/>
                        </a:lnSpc>
                        <a:spcBef>
                          <a:spcPts val="0"/>
                        </a:spcBef>
                        <a:spcAft>
                          <a:spcPts val="0"/>
                        </a:spcAft>
                        <a:buNone/>
                      </a:pPr>
                      <a:r>
                        <a:rPr lang="en-GB" sz="1200" b="1" i="0" u="none" strike="noStrike" kern="1200" cap="none" spc="0" normalizeH="0" baseline="0" noProof="0">
                          <a:ln>
                            <a:noFill/>
                          </a:ln>
                          <a:solidFill>
                            <a:schemeClr val="bg1"/>
                          </a:solidFill>
                          <a:effectLst/>
                          <a:uLnTx/>
                          <a:uFillTx/>
                          <a:latin typeface="Arial"/>
                        </a:rPr>
                        <a:t>       Newly            Emerging       Pathogens</a:t>
                      </a:r>
                      <a:endParaRPr lang="en-GB" sz="1200" b="0" i="0" u="none" strike="noStrike" kern="1200" cap="none" spc="0" normalizeH="0" baseline="0" noProof="0">
                        <a:ln>
                          <a:noFill/>
                        </a:ln>
                        <a:effectLst/>
                        <a:uLnTx/>
                        <a:uFillTx/>
                      </a:endParaRPr>
                    </a:p>
                  </a:txBody>
                  <a:tcPr anchor="ctr">
                    <a:lnL w="28575">
                      <a:solidFill>
                        <a:schemeClr val="bg1"/>
                      </a:solidFill>
                    </a:lnL>
                    <a:lnR w="28575">
                      <a:solidFill>
                        <a:schemeClr val="bg1"/>
                      </a:solidFill>
                    </a:lnR>
                    <a:lnT w="28575">
                      <a:solidFill>
                        <a:schemeClr val="bg1"/>
                      </a:solidFill>
                    </a:lnT>
                    <a:lnB w="28575">
                      <a:solidFill>
                        <a:schemeClr val="bg1"/>
                      </a:solidFill>
                    </a:lnB>
                    <a:solidFill>
                      <a:srgbClr val="007B91">
                        <a:alpha val="60000"/>
                      </a:srgbClr>
                    </a:solidFill>
                  </a:tcPr>
                </a:tc>
                <a:tc>
                  <a:txBody>
                    <a:bodyPr/>
                    <a:lstStyle/>
                    <a:p>
                      <a:pPr lvl="0" algn="l">
                        <a:lnSpc>
                          <a:spcPct val="100000"/>
                        </a:lnSpc>
                        <a:spcBef>
                          <a:spcPts val="0"/>
                        </a:spcBef>
                        <a:spcAft>
                          <a:spcPts val="0"/>
                        </a:spcAft>
                        <a:buNone/>
                      </a:pPr>
                      <a:r>
                        <a:rPr lang="en-US" sz="1200" b="0" i="0" u="none" strike="noStrike" noProof="0">
                          <a:latin typeface="Arial"/>
                        </a:rPr>
                        <a:t>Studies suggest a global influenza pandemic could bring about 720k deaths per year, with annual economic losses from pandemic risk to expected to be at least $500 billion (0.6% of global income). Also, the interaction between the winter season, flu, COVID-19 and NHS backlogs could present massive challenges for domestic health security.</a:t>
                      </a:r>
                      <a:endParaRPr lang="en-US">
                        <a:latin typeface="Arial"/>
                      </a:endParaRPr>
                    </a:p>
                    <a:p>
                      <a:pPr lvl="0">
                        <a:buNone/>
                      </a:pPr>
                      <a:endParaRPr lang="en-US" sz="1200" b="0" i="0" u="none" strike="noStrike" noProof="0">
                        <a:solidFill>
                          <a:schemeClr val="tx1"/>
                        </a:solidFill>
                        <a:latin typeface="Arial"/>
                      </a:endParaRPr>
                    </a:p>
                  </a:txBody>
                  <a:tcPr>
                    <a:lnL w="28575">
                      <a:solidFill>
                        <a:schemeClr val="bg1"/>
                      </a:solidFill>
                    </a:lnL>
                    <a:lnR w="28575" cap="flat" cmpd="sng" algn="ctr">
                      <a:solidFill>
                        <a:schemeClr val="bg1"/>
                      </a:solidFill>
                      <a:prstDash val="solid"/>
                      <a:round/>
                      <a:headEnd type="none" w="med" len="med"/>
                      <a:tailEnd type="none" w="med" len="med"/>
                    </a:lnR>
                    <a:lnT w="0" cap="flat" cmpd="sng" algn="ctr">
                      <a:noFill/>
                      <a:prstDash val="solid"/>
                      <a:round/>
                      <a:headEnd type="none" w="med" len="med"/>
                      <a:tailEnd type="none" w="med" len="med"/>
                    </a:lnT>
                    <a:lnB w="12700">
                      <a:solidFill>
                        <a:schemeClr val="tx1">
                          <a:lumMod val="75000"/>
                          <a:lumOff val="25000"/>
                        </a:schemeClr>
                      </a:solidFill>
                    </a:lnB>
                    <a:noFill/>
                  </a:tcPr>
                </a:tc>
                <a:extLst>
                  <a:ext uri="{0D108BD9-81ED-4DB2-BD59-A6C34878D82A}">
                    <a16:rowId xmlns:a16="http://schemas.microsoft.com/office/drawing/2014/main" val="812259400"/>
                  </a:ext>
                </a:extLst>
              </a:tr>
            </a:tbl>
          </a:graphicData>
        </a:graphic>
      </p:graphicFrame>
      <p:pic>
        <p:nvPicPr>
          <p:cNvPr id="12" name="Graphic 11" descr="Medicine with solid fill">
            <a:extLst>
              <a:ext uri="{FF2B5EF4-FFF2-40B4-BE49-F238E27FC236}">
                <a16:creationId xmlns:a16="http://schemas.microsoft.com/office/drawing/2014/main" id="{94102E4B-5A7D-41DC-9AF2-31B62354FC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96812" y="991014"/>
            <a:ext cx="457947" cy="457947"/>
          </a:xfrm>
          <a:prstGeom prst="rect">
            <a:avLst/>
          </a:prstGeom>
        </p:spPr>
      </p:pic>
      <p:pic>
        <p:nvPicPr>
          <p:cNvPr id="13" name="Graphic 12" descr="Germ with solid fill">
            <a:extLst>
              <a:ext uri="{FF2B5EF4-FFF2-40B4-BE49-F238E27FC236}">
                <a16:creationId xmlns:a16="http://schemas.microsoft.com/office/drawing/2014/main" id="{378061D7-8F4F-44F1-9AAA-DF60BA6C8B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67256" y="5195585"/>
            <a:ext cx="535957" cy="501544"/>
          </a:xfrm>
          <a:prstGeom prst="rect">
            <a:avLst/>
          </a:prstGeom>
        </p:spPr>
      </p:pic>
      <p:pic>
        <p:nvPicPr>
          <p:cNvPr id="14" name="Graphic 13" descr="Cough with solid fill">
            <a:extLst>
              <a:ext uri="{FF2B5EF4-FFF2-40B4-BE49-F238E27FC236}">
                <a16:creationId xmlns:a16="http://schemas.microsoft.com/office/drawing/2014/main" id="{49785277-2CC4-41A3-91ED-5E9D54A09F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61087" y="2423849"/>
            <a:ext cx="535957" cy="405476"/>
          </a:xfrm>
          <a:prstGeom prst="rect">
            <a:avLst/>
          </a:prstGeom>
        </p:spPr>
      </p:pic>
      <p:pic>
        <p:nvPicPr>
          <p:cNvPr id="15" name="Graphic 14" descr="Warning with solid fill">
            <a:extLst>
              <a:ext uri="{FF2B5EF4-FFF2-40B4-BE49-F238E27FC236}">
                <a16:creationId xmlns:a16="http://schemas.microsoft.com/office/drawing/2014/main" id="{B1F2D4E2-0D09-4B56-AA3B-DFF543BB44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06536" y="3673741"/>
            <a:ext cx="452079" cy="452713"/>
          </a:xfrm>
          <a:prstGeom prst="rect">
            <a:avLst/>
          </a:prstGeom>
        </p:spPr>
      </p:pic>
      <p:pic>
        <p:nvPicPr>
          <p:cNvPr id="16" name="Graphic 15" descr="Medicine with solid fill">
            <a:extLst>
              <a:ext uri="{FF2B5EF4-FFF2-40B4-BE49-F238E27FC236}">
                <a16:creationId xmlns:a16="http://schemas.microsoft.com/office/drawing/2014/main" id="{E8F863A1-1B5A-4C61-A5B4-6EE8C9AE69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94816" y="1306595"/>
            <a:ext cx="563799" cy="506772"/>
          </a:xfrm>
          <a:prstGeom prst="rect">
            <a:avLst/>
          </a:prstGeom>
        </p:spPr>
      </p:pic>
      <p:graphicFrame>
        <p:nvGraphicFramePr>
          <p:cNvPr id="17" name="Table 2">
            <a:extLst>
              <a:ext uri="{FF2B5EF4-FFF2-40B4-BE49-F238E27FC236}">
                <a16:creationId xmlns:a16="http://schemas.microsoft.com/office/drawing/2014/main" id="{BDE8AEA5-B3D4-4E6F-A16C-5A72F9C3E3B6}"/>
              </a:ext>
            </a:extLst>
          </p:cNvPr>
          <p:cNvGraphicFramePr>
            <a:graphicFrameLocks noGrp="1"/>
          </p:cNvGraphicFramePr>
          <p:nvPr/>
        </p:nvGraphicFramePr>
        <p:xfrm>
          <a:off x="653142" y="1240971"/>
          <a:ext cx="5410220" cy="5214504"/>
        </p:xfrm>
        <a:graphic>
          <a:graphicData uri="http://schemas.openxmlformats.org/drawingml/2006/table">
            <a:tbl>
              <a:tblPr firstRow="1" bandRow="1">
                <a:tableStyleId>{5C22544A-7EE6-4342-B048-85BDC9FD1C3A}</a:tableStyleId>
              </a:tblPr>
              <a:tblGrid>
                <a:gridCol w="1278400">
                  <a:extLst>
                    <a:ext uri="{9D8B030D-6E8A-4147-A177-3AD203B41FA5}">
                      <a16:colId xmlns:a16="http://schemas.microsoft.com/office/drawing/2014/main" val="510339652"/>
                    </a:ext>
                  </a:extLst>
                </a:gridCol>
                <a:gridCol w="4131820">
                  <a:extLst>
                    <a:ext uri="{9D8B030D-6E8A-4147-A177-3AD203B41FA5}">
                      <a16:colId xmlns:a16="http://schemas.microsoft.com/office/drawing/2014/main" val="523341783"/>
                    </a:ext>
                  </a:extLst>
                </a:gridCol>
              </a:tblGrid>
              <a:tr h="89749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a:ea typeface="+mn-ea"/>
                          <a:cs typeface="+mn-cs"/>
                        </a:rPr>
                        <a:t>Climate Change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B91"/>
                    </a:solidFill>
                  </a:tcPr>
                </a:tc>
                <a:tc>
                  <a:txBody>
                    <a:bodyPr/>
                    <a:lstStyle/>
                    <a:p>
                      <a:pPr lvl="0">
                        <a:buNone/>
                      </a:pPr>
                      <a:r>
                        <a:rPr lang="en-US" sz="1200" b="0" i="0" u="none" strike="noStrike" noProof="0">
                          <a:solidFill>
                            <a:schemeClr val="tx1"/>
                          </a:solidFill>
                          <a:latin typeface="Arial"/>
                        </a:rPr>
                        <a:t>Climate change drives extreme weather events and also brings new challenges to the control of both vector-borne and water-borne infectious diseases. Tackling climate </a:t>
                      </a:r>
                      <a:endParaRPr lang="en-US" sz="1200">
                        <a:solidFill>
                          <a:schemeClr val="tx1"/>
                        </a:solidFill>
                        <a:latin typeface="Arial"/>
                      </a:endParaRPr>
                    </a:p>
                    <a:p>
                      <a:pPr lvl="0">
                        <a:buNone/>
                      </a:pPr>
                      <a:r>
                        <a:rPr lang="en-US" sz="1200" b="0" i="0" u="none" strike="noStrike" noProof="0">
                          <a:solidFill>
                            <a:schemeClr val="tx1"/>
                          </a:solidFill>
                          <a:latin typeface="Arial"/>
                        </a:rPr>
                        <a:t>change is the UK's number 1 international priority </a:t>
                      </a:r>
                      <a:endParaRPr lang="en-US" sz="1200">
                        <a:solidFill>
                          <a:schemeClr val="tx1"/>
                        </a:solidFill>
                        <a:latin typeface="Arial"/>
                      </a:endParaRPr>
                    </a:p>
                    <a:p>
                      <a:pPr lvl="0">
                        <a:buNone/>
                      </a:pPr>
                      <a:r>
                        <a:rPr lang="en-US" sz="1200" b="0" i="0" u="none" strike="noStrike" noProof="0">
                          <a:solidFill>
                            <a:schemeClr val="tx1"/>
                          </a:solidFill>
                          <a:latin typeface="Arial"/>
                        </a:rPr>
                        <a:t>(Integrated Review of Security, </a:t>
                      </a:r>
                      <a:r>
                        <a:rPr lang="en-US" sz="1200" b="0" i="0" u="none" strike="noStrike" noProof="0" err="1">
                          <a:solidFill>
                            <a:schemeClr val="tx1"/>
                          </a:solidFill>
                          <a:latin typeface="Arial"/>
                        </a:rPr>
                        <a:t>Defence</a:t>
                      </a:r>
                      <a:r>
                        <a:rPr lang="en-US" sz="1200" b="0" i="0" u="none" strike="noStrike" noProof="0">
                          <a:solidFill>
                            <a:schemeClr val="tx1"/>
                          </a:solidFill>
                          <a:latin typeface="Arial"/>
                        </a:rPr>
                        <a:t> &amp; Foreign Policy).</a:t>
                      </a:r>
                      <a:endParaRPr lang="en-US" sz="1200">
                        <a:solidFill>
                          <a:schemeClr val="tx1"/>
                        </a:solidFill>
                        <a:latin typeface="Aria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07205091"/>
                  </a:ext>
                </a:extLst>
              </a:tr>
              <a:tr h="1041088">
                <a:tc>
                  <a:txBody>
                    <a:bodyPr/>
                    <a:lstStyle/>
                    <a:p>
                      <a:pPr marL="0" algn="r" rtl="0" eaLnBrk="1" latinLnBrk="0" hangingPunct="1"/>
                      <a:r>
                        <a:rPr kumimoji="0" lang="en-US" sz="1200" b="1" i="0" u="none" strike="noStrike" kern="1200" cap="none" spc="0" normalizeH="0" baseline="0">
                          <a:ln>
                            <a:noFill/>
                          </a:ln>
                          <a:solidFill>
                            <a:schemeClr val="bg1"/>
                          </a:solidFill>
                          <a:effectLst/>
                          <a:uLnTx/>
                          <a:uFillTx/>
                          <a:latin typeface="Arial"/>
                          <a:ea typeface="+mn-ea"/>
                          <a:cs typeface="+mn-cs"/>
                        </a:rPr>
                        <a:t>Weak</a:t>
                      </a:r>
                      <a:r>
                        <a:rPr lang="en-US" sz="1200" b="1" i="0" u="none" strike="noStrike" kern="1200" cap="none" spc="0" normalizeH="0" baseline="0">
                          <a:ln>
                            <a:noFill/>
                          </a:ln>
                          <a:solidFill>
                            <a:schemeClr val="bg1"/>
                          </a:solidFill>
                          <a:effectLst/>
                          <a:uLnTx/>
                          <a:uFillTx/>
                          <a:latin typeface="Arial"/>
                          <a:ea typeface="+mn-ea"/>
                          <a:cs typeface="+mn-cs"/>
                        </a:rPr>
                        <a:t> </a:t>
                      </a:r>
                      <a:endParaRPr kumimoji="0" lang="en-US" sz="1200" b="1" i="0" u="none" strike="noStrike" kern="1200" cap="none" spc="0" normalizeH="0" baseline="0">
                        <a:ln>
                          <a:noFill/>
                        </a:ln>
                        <a:solidFill>
                          <a:schemeClr val="bg1"/>
                        </a:solidFill>
                        <a:effectLst/>
                        <a:uLnTx/>
                        <a:uFillTx/>
                        <a:latin typeface="Arial"/>
                        <a:ea typeface="+mn-ea"/>
                        <a:cs typeface="+mn-cs"/>
                      </a:endParaRPr>
                    </a:p>
                    <a:p>
                      <a:pPr marL="0" algn="r" rtl="0" eaLnBrk="1" latinLnBrk="0" hangingPunct="1"/>
                      <a:r>
                        <a:rPr kumimoji="0" lang="en-US" sz="1200" b="1" i="0" u="none" strike="noStrike" kern="1200" cap="none" spc="0" normalizeH="0" baseline="0">
                          <a:ln>
                            <a:noFill/>
                          </a:ln>
                          <a:solidFill>
                            <a:schemeClr val="bg1"/>
                          </a:solidFill>
                          <a:effectLst/>
                          <a:uLnTx/>
                          <a:uFillTx/>
                          <a:latin typeface="Arial"/>
                          <a:ea typeface="+mn-ea"/>
                          <a:cs typeface="+mn-cs"/>
                        </a:rPr>
                        <a:t>Global</a:t>
                      </a:r>
                      <a:r>
                        <a:rPr lang="en-US" sz="1200" b="1" i="0" u="none" strike="noStrike" kern="1200" cap="none" spc="0" normalizeH="0" baseline="0">
                          <a:ln>
                            <a:noFill/>
                          </a:ln>
                          <a:solidFill>
                            <a:schemeClr val="bg1"/>
                          </a:solidFill>
                          <a:effectLst/>
                          <a:uLnTx/>
                          <a:uFillTx/>
                          <a:latin typeface="Arial"/>
                          <a:ea typeface="+mn-ea"/>
                          <a:cs typeface="+mn-cs"/>
                        </a:rPr>
                        <a:t> </a:t>
                      </a:r>
                    </a:p>
                    <a:p>
                      <a:pPr marL="0" algn="r" rtl="0" eaLnBrk="1" latinLnBrk="0" hangingPunct="1"/>
                      <a:r>
                        <a:rPr kumimoji="0" lang="en-US" sz="1200" b="1" i="0" u="none" strike="noStrike" kern="1200" cap="none" spc="0" normalizeH="0" baseline="0">
                          <a:ln>
                            <a:noFill/>
                          </a:ln>
                          <a:solidFill>
                            <a:schemeClr val="bg1"/>
                          </a:solidFill>
                          <a:effectLst/>
                          <a:uLnTx/>
                          <a:uFillTx/>
                          <a:latin typeface="Arial"/>
                          <a:ea typeface="+mn-ea"/>
                          <a:cs typeface="+mn-cs"/>
                        </a:rPr>
                        <a:t>Cooperation</a:t>
                      </a:r>
                      <a:r>
                        <a:rPr lang="en-US" sz="1200" b="1" i="0" u="none" strike="noStrike" kern="1200" cap="none" spc="0" normalizeH="0" baseline="0">
                          <a:ln>
                            <a:noFill/>
                          </a:ln>
                          <a:solidFill>
                            <a:schemeClr val="bg1"/>
                          </a:solidFill>
                          <a:effectLst/>
                          <a:uLnTx/>
                          <a:uFillTx/>
                          <a:latin typeface="Arial"/>
                          <a:ea typeface="+mn-ea"/>
                          <a:cs typeface="+mn-cs"/>
                        </a:rPr>
                        <a:t> </a:t>
                      </a:r>
                      <a:endParaRPr kumimoji="0" lang="en-US" sz="1200" b="1" i="0" u="none" strike="noStrike" kern="1200" cap="none" spc="0" normalizeH="0" baseline="0">
                        <a:ln>
                          <a:noFill/>
                        </a:ln>
                        <a:solidFill>
                          <a:schemeClr val="bg1"/>
                        </a:solidFill>
                        <a:effectLst/>
                        <a:uLnTx/>
                        <a:uFillTx/>
                        <a:latin typeface="Arial"/>
                        <a:ea typeface="+mn-ea"/>
                        <a:cs typeface="+mn-cs"/>
                      </a:endParaRPr>
                    </a:p>
                    <a:p>
                      <a:pPr marL="0" algn="r" rtl="0" eaLnBrk="1" latinLnBrk="0" hangingPunct="1"/>
                      <a:r>
                        <a:rPr kumimoji="0" lang="en-US" sz="1200" b="1" i="0" u="none" strike="noStrike" kern="1200" cap="none" spc="0" normalizeH="0" baseline="0">
                          <a:ln>
                            <a:noFill/>
                          </a:ln>
                          <a:solidFill>
                            <a:schemeClr val="bg1"/>
                          </a:solidFill>
                          <a:effectLst/>
                          <a:uLnTx/>
                          <a:uFillTx/>
                          <a:latin typeface="Arial"/>
                          <a:ea typeface="+mn-ea"/>
                          <a:cs typeface="+mn-cs"/>
                        </a:rPr>
                        <a:t>&amp; Governance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B91"/>
                    </a:solidFill>
                  </a:tcPr>
                </a:tc>
                <a:tc>
                  <a:txBody>
                    <a:bodyPr/>
                    <a:lstStyle/>
                    <a:p>
                      <a:r>
                        <a:rPr lang="en-US" sz="1200">
                          <a:solidFill>
                            <a:schemeClr val="tx1"/>
                          </a:solidFill>
                          <a:latin typeface="Arial"/>
                          <a:cs typeface="Arial"/>
                        </a:rPr>
                        <a:t>The COVID-19 pandemic highlighted that t</a:t>
                      </a:r>
                      <a:r>
                        <a:rPr lang="en-US" sz="1200" b="0" i="0" u="none" strike="noStrike" noProof="0">
                          <a:latin typeface="Arial"/>
                        </a:rPr>
                        <a:t>he global governance structures needed to coordinate a global pandemic response are not in place. </a:t>
                      </a:r>
                      <a:endParaRPr lang="en-US" sz="1200">
                        <a:solidFill>
                          <a:schemeClr val="tx1"/>
                        </a:solidFill>
                        <a:latin typeface="Arial"/>
                        <a:cs typeface="Aria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3649636316"/>
                  </a:ext>
                </a:extLst>
              </a:tr>
              <a:tr h="1094936">
                <a:tc>
                  <a:txBody>
                    <a:bodyPr/>
                    <a:lstStyle/>
                    <a:p>
                      <a:pPr marL="0" algn="r" rtl="0" eaLnBrk="1" latinLnBrk="0" hangingPunct="1"/>
                      <a:r>
                        <a:rPr lang="en-GB" sz="1200" b="1" i="0" u="none" strike="noStrike" kern="1200" cap="none" spc="0" normalizeH="0" baseline="0">
                          <a:ln>
                            <a:noFill/>
                          </a:ln>
                          <a:solidFill>
                            <a:schemeClr val="bg1"/>
                          </a:solidFill>
                          <a:effectLst/>
                          <a:uLnTx/>
                          <a:uFillTx/>
                          <a:latin typeface="Arial"/>
                          <a:ea typeface="+mn-ea"/>
                          <a:cs typeface="+mn-cs"/>
                        </a:rPr>
                        <a:t>Health </a:t>
                      </a:r>
                      <a:endParaRPr kumimoji="0" lang="en-GB" sz="1200" b="1" i="0" u="none" strike="noStrike" kern="1200" cap="none" spc="0" normalizeH="0" baseline="0">
                        <a:ln>
                          <a:noFill/>
                        </a:ln>
                        <a:solidFill>
                          <a:schemeClr val="bg1"/>
                        </a:solidFill>
                        <a:effectLst/>
                        <a:uLnTx/>
                        <a:uFillTx/>
                        <a:latin typeface="Arial"/>
                        <a:ea typeface="+mn-ea"/>
                        <a:cs typeface="+mn-cs"/>
                      </a:endParaRPr>
                    </a:p>
                    <a:p>
                      <a:pPr marL="0" algn="r" defTabSz="914400" rtl="0" eaLnBrk="1" latinLnBrk="0" hangingPunct="1"/>
                      <a:r>
                        <a:rPr kumimoji="0" lang="en-GB" sz="1200" b="1" i="0" u="none" strike="noStrike" kern="1200" cap="none" spc="0" normalizeH="0" baseline="0">
                          <a:ln>
                            <a:noFill/>
                          </a:ln>
                          <a:solidFill>
                            <a:schemeClr val="bg1"/>
                          </a:solidFill>
                          <a:effectLst/>
                          <a:uLnTx/>
                          <a:uFillTx/>
                          <a:latin typeface="Arial"/>
                          <a:ea typeface="+mn-ea"/>
                          <a:cs typeface="+mn-cs"/>
                        </a:rPr>
                        <a:t>Inequity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B91"/>
                    </a:solidFill>
                  </a:tcPr>
                </a:tc>
                <a:tc>
                  <a:txBody>
                    <a:bodyPr/>
                    <a:lstStyle/>
                    <a:p>
                      <a:r>
                        <a:rPr lang="en-US" sz="1200" b="0" i="0" u="none" strike="noStrike" noProof="0">
                          <a:latin typeface="Arial"/>
                        </a:rPr>
                        <a:t>Health inequity hampers global pandemic response. Weak health systems and inequity in access to data, research resources, vaccines, treatments and medical goods all prolong the end of a pandemic.</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3583547"/>
                  </a:ext>
                </a:extLst>
              </a:tr>
              <a:tr h="915440">
                <a:tc>
                  <a:txBody>
                    <a:bodyPr/>
                    <a:lstStyle/>
                    <a:p>
                      <a:pPr marL="0" marR="0" lvl="0" indent="0" algn="r" rtl="0" eaLnBrk="1" fontAlgn="auto" latinLnBrk="0" hangingPunct="1">
                        <a:lnSpc>
                          <a:spcPct val="100000"/>
                        </a:lnSpc>
                        <a:spcBef>
                          <a:spcPts val="0"/>
                        </a:spcBef>
                        <a:spcAft>
                          <a:spcPts val="0"/>
                        </a:spcAft>
                        <a:buClrTx/>
                        <a:buSzTx/>
                        <a:buFontTx/>
                        <a:buNone/>
                      </a:pPr>
                      <a:r>
                        <a:rPr kumimoji="0" lang="en-GB" sz="1200" b="1" i="0" u="none" strike="noStrike" kern="1200" cap="none" spc="0" normalizeH="0" baseline="0" noProof="0">
                          <a:ln>
                            <a:noFill/>
                          </a:ln>
                          <a:solidFill>
                            <a:schemeClr val="bg1"/>
                          </a:solidFill>
                          <a:effectLst/>
                          <a:uLnTx/>
                          <a:uFillTx/>
                          <a:latin typeface="Arial"/>
                          <a:ea typeface="+mn-ea"/>
                          <a:cs typeface="+mn-cs"/>
                        </a:rPr>
                        <a:t>Public</a:t>
                      </a:r>
                      <a:r>
                        <a:rPr lang="en-GB" sz="1200" b="1" i="0" u="none" strike="noStrike" kern="1200" cap="none" spc="0" normalizeH="0" baseline="0" noProof="0">
                          <a:ln>
                            <a:noFill/>
                          </a:ln>
                          <a:solidFill>
                            <a:schemeClr val="bg1"/>
                          </a:solidFill>
                          <a:effectLst/>
                          <a:uLnTx/>
                          <a:uFillTx/>
                          <a:latin typeface="Arial"/>
                          <a:ea typeface="+mn-ea"/>
                          <a:cs typeface="+mn-cs"/>
                        </a:rPr>
                        <a:t> </a:t>
                      </a:r>
                      <a:endParaRPr kumimoji="0" lang="en-GB" sz="1200" b="1" i="0" u="none" strike="noStrike" kern="1200" cap="none" spc="0" normalizeH="0" baseline="0" noProof="0">
                        <a:ln>
                          <a:noFill/>
                        </a:ln>
                        <a:solidFill>
                          <a:schemeClr val="bg1"/>
                        </a:solidFill>
                        <a:effectLst/>
                        <a:uLnTx/>
                        <a:uFillTx/>
                        <a:latin typeface="Arial"/>
                        <a:ea typeface="+mn-ea"/>
                        <a:cs typeface="+mn-cs"/>
                      </a:endParaRPr>
                    </a:p>
                    <a:p>
                      <a:pPr marL="0" marR="0" lvl="0" indent="0" algn="r" rtl="0" eaLnBrk="1" fontAlgn="auto" latinLnBrk="0" hangingPunct="1">
                        <a:lnSpc>
                          <a:spcPct val="100000"/>
                        </a:lnSpc>
                        <a:spcBef>
                          <a:spcPts val="0"/>
                        </a:spcBef>
                        <a:spcAft>
                          <a:spcPts val="0"/>
                        </a:spcAft>
                        <a:buClrTx/>
                        <a:buSzTx/>
                        <a:buFontTx/>
                        <a:buNone/>
                      </a:pPr>
                      <a:r>
                        <a:rPr kumimoji="0" lang="en-GB" sz="1200" b="1" i="0" u="none" strike="noStrike" kern="1200" cap="none" spc="0" normalizeH="0" baseline="0" noProof="0">
                          <a:ln>
                            <a:noFill/>
                          </a:ln>
                          <a:solidFill>
                            <a:schemeClr val="bg1"/>
                          </a:solidFill>
                          <a:effectLst/>
                          <a:uLnTx/>
                          <a:uFillTx/>
                          <a:latin typeface="Arial"/>
                          <a:ea typeface="+mn-ea"/>
                          <a:cs typeface="+mn-cs"/>
                        </a:rPr>
                        <a:t>Trust</a:t>
                      </a:r>
                      <a:r>
                        <a:rPr lang="en-GB" sz="1200" b="1" i="0" u="none" strike="noStrike" kern="1200" cap="none" spc="0" normalizeH="0" baseline="0" noProof="0">
                          <a:ln>
                            <a:noFill/>
                          </a:ln>
                          <a:solidFill>
                            <a:schemeClr val="bg1"/>
                          </a:solidFill>
                          <a:effectLst/>
                          <a:uLnTx/>
                          <a:uFillTx/>
                          <a:latin typeface="Arial"/>
                          <a:ea typeface="+mn-ea"/>
                          <a:cs typeface="+mn-cs"/>
                        </a:rPr>
                        <a:t>, Misinformation &amp; </a:t>
                      </a:r>
                      <a:r>
                        <a:rPr kumimoji="0" lang="en-GB" sz="1200" b="1" i="0" u="none" strike="noStrike" kern="1200" cap="none" spc="0" normalizeH="0" baseline="0" noProof="0">
                          <a:ln>
                            <a:noFill/>
                          </a:ln>
                          <a:solidFill>
                            <a:schemeClr val="bg1"/>
                          </a:solidFill>
                          <a:effectLst/>
                          <a:uLnTx/>
                          <a:uFillTx/>
                          <a:latin typeface="Arial"/>
                          <a:ea typeface="+mn-ea"/>
                          <a:cs typeface="+mn-cs"/>
                        </a:rPr>
                        <a:t>Disinformation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B91"/>
                    </a:solidFill>
                  </a:tcPr>
                </a:tc>
                <a:tc>
                  <a:txBody>
                    <a:bodyPr/>
                    <a:lstStyle/>
                    <a:p>
                      <a:r>
                        <a:rPr lang="en-US" sz="1200">
                          <a:solidFill>
                            <a:schemeClr val="tx1"/>
                          </a:solidFill>
                          <a:latin typeface="Arial"/>
                          <a:cs typeface="Arial"/>
                        </a:rPr>
                        <a:t>Public trust is vital for health security. Hindered by disinformation and misinformation, this can hamper efforts to increase vaccination uptake, and adherence to guidelines and rules.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14081599"/>
                  </a:ext>
                </a:extLst>
              </a:tr>
              <a:tr h="969288">
                <a:tc>
                  <a:txBody>
                    <a:bodyPr/>
                    <a:lstStyle/>
                    <a:p>
                      <a:pPr algn="r"/>
                      <a:r>
                        <a:rPr lang="en-GB" sz="1200" b="1">
                          <a:solidFill>
                            <a:schemeClr val="bg1"/>
                          </a:solidFill>
                          <a:latin typeface="Arial"/>
                          <a:cs typeface="Arial"/>
                        </a:rPr>
                        <a:t>Conflict</a:t>
                      </a:r>
                      <a:endParaRPr lang="en-GB" sz="1600" b="1">
                        <a:solidFill>
                          <a:schemeClr val="bg1"/>
                        </a:solidFill>
                        <a:latin typeface="Arial"/>
                        <a:cs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B9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a:solidFill>
                            <a:schemeClr val="tx1"/>
                          </a:solidFill>
                          <a:latin typeface="Arial"/>
                          <a:cs typeface="Arial"/>
                        </a:rPr>
                        <a:t>Conflict can cause migrating populations and displaced people along with a heightened risk of diseases spreading, as well as disruption to important supply chains. </a:t>
                      </a:r>
                      <a:endParaRPr lang="en-US" sz="1200">
                        <a:latin typeface="Arial"/>
                      </a:endParaRPr>
                    </a:p>
                    <a:p>
                      <a:pPr lvl="0">
                        <a:buNone/>
                      </a:pPr>
                      <a:endParaRPr lang="en-GB" sz="1600" b="0" i="0" u="none" strike="noStrike" noProof="0">
                        <a:latin typeface="Aria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359943507"/>
                  </a:ext>
                </a:extLst>
              </a:tr>
            </a:tbl>
          </a:graphicData>
        </a:graphic>
      </p:graphicFrame>
      <p:pic>
        <p:nvPicPr>
          <p:cNvPr id="18" name="Graphic 17" descr="Earth globe: Africa and Europe with solid fill">
            <a:extLst>
              <a:ext uri="{FF2B5EF4-FFF2-40B4-BE49-F238E27FC236}">
                <a16:creationId xmlns:a16="http://schemas.microsoft.com/office/drawing/2014/main" id="{8A21F0B1-FB73-4EC3-81B5-7D7234B9AE4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715899" y="1448961"/>
            <a:ext cx="518076" cy="544972"/>
          </a:xfrm>
          <a:prstGeom prst="rect">
            <a:avLst/>
          </a:prstGeom>
        </p:spPr>
      </p:pic>
      <p:pic>
        <p:nvPicPr>
          <p:cNvPr id="19" name="Graphic 18" descr="Handshake with solid fill">
            <a:extLst>
              <a:ext uri="{FF2B5EF4-FFF2-40B4-BE49-F238E27FC236}">
                <a16:creationId xmlns:a16="http://schemas.microsoft.com/office/drawing/2014/main" id="{0DC63434-94DE-41A5-9428-3AB6B93E191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754556" y="2251731"/>
            <a:ext cx="518076" cy="622093"/>
          </a:xfrm>
          <a:prstGeom prst="rect">
            <a:avLst/>
          </a:prstGeom>
        </p:spPr>
      </p:pic>
      <p:pic>
        <p:nvPicPr>
          <p:cNvPr id="20" name="Graphic 19" descr="Users with solid fill">
            <a:extLst>
              <a:ext uri="{FF2B5EF4-FFF2-40B4-BE49-F238E27FC236}">
                <a16:creationId xmlns:a16="http://schemas.microsoft.com/office/drawing/2014/main" id="{786267F8-D536-49BF-B05A-A9C79CAB314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20000">
            <a:off x="711293" y="3388931"/>
            <a:ext cx="549982" cy="660403"/>
          </a:xfrm>
          <a:prstGeom prst="rect">
            <a:avLst/>
          </a:prstGeom>
        </p:spPr>
      </p:pic>
      <p:pic>
        <p:nvPicPr>
          <p:cNvPr id="21" name="Graphic 20" descr="Megaphone with solid fill">
            <a:extLst>
              <a:ext uri="{FF2B5EF4-FFF2-40B4-BE49-F238E27FC236}">
                <a16:creationId xmlns:a16="http://schemas.microsoft.com/office/drawing/2014/main" id="{D29F6073-A33B-452B-A55F-91AF1E0BDBE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11724" y="4374053"/>
            <a:ext cx="507010" cy="444018"/>
          </a:xfrm>
          <a:prstGeom prst="rect">
            <a:avLst/>
          </a:prstGeom>
        </p:spPr>
      </p:pic>
      <p:pic>
        <p:nvPicPr>
          <p:cNvPr id="22" name="Graphic 21">
            <a:extLst>
              <a:ext uri="{FF2B5EF4-FFF2-40B4-BE49-F238E27FC236}">
                <a16:creationId xmlns:a16="http://schemas.microsoft.com/office/drawing/2014/main" id="{05CBDC4B-E303-46CD-BF66-71C50EB7E83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85453" y="5528318"/>
            <a:ext cx="417682" cy="501543"/>
          </a:xfrm>
          <a:prstGeom prst="rect">
            <a:avLst/>
          </a:prstGeom>
        </p:spPr>
      </p:pic>
      <p:sp>
        <p:nvSpPr>
          <p:cNvPr id="8" name="Arrow: Right 7">
            <a:extLst>
              <a:ext uri="{FF2B5EF4-FFF2-40B4-BE49-F238E27FC236}">
                <a16:creationId xmlns:a16="http://schemas.microsoft.com/office/drawing/2014/main" id="{72606CB7-67EA-45A3-8ABC-B4BC58A6F13A}"/>
              </a:ext>
            </a:extLst>
          </p:cNvPr>
          <p:cNvSpPr/>
          <p:nvPr/>
        </p:nvSpPr>
        <p:spPr>
          <a:xfrm>
            <a:off x="1923933" y="6306898"/>
            <a:ext cx="4449087" cy="501544"/>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D636F8A6-9A7D-486B-9236-4E8FBE10E1A6}"/>
              </a:ext>
            </a:extLst>
          </p:cNvPr>
          <p:cNvSpPr/>
          <p:nvPr/>
        </p:nvSpPr>
        <p:spPr>
          <a:xfrm>
            <a:off x="7672853" y="6263347"/>
            <a:ext cx="4410094" cy="16987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extLst>
              <a:ext uri="{FF2B5EF4-FFF2-40B4-BE49-F238E27FC236}">
                <a16:creationId xmlns:a16="http://schemas.microsoft.com/office/drawing/2014/main" id="{27395663-B522-4A58-ABAD-B7CC4501758D}"/>
              </a:ext>
            </a:extLst>
          </p:cNvPr>
          <p:cNvSpPr/>
          <p:nvPr/>
        </p:nvSpPr>
        <p:spPr>
          <a:xfrm>
            <a:off x="1932219" y="1117254"/>
            <a:ext cx="4364625" cy="187084"/>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166C50EA-6F76-41C5-9060-0554BF6C226F}"/>
              </a:ext>
            </a:extLst>
          </p:cNvPr>
          <p:cNvSpPr/>
          <p:nvPr/>
        </p:nvSpPr>
        <p:spPr>
          <a:xfrm flipV="1">
            <a:off x="1932219" y="2875256"/>
            <a:ext cx="4389301" cy="50154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8524F4A8-AF78-4E2E-B7FE-258F72269D51}"/>
              </a:ext>
            </a:extLst>
          </p:cNvPr>
          <p:cNvSpPr/>
          <p:nvPr/>
        </p:nvSpPr>
        <p:spPr>
          <a:xfrm>
            <a:off x="7587079" y="1117253"/>
            <a:ext cx="4494557" cy="187084"/>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A3B6D904-A867-2E78-2ED9-2F676F734479}"/>
              </a:ext>
            </a:extLst>
          </p:cNvPr>
          <p:cNvSpPr/>
          <p:nvPr/>
        </p:nvSpPr>
        <p:spPr>
          <a:xfrm>
            <a:off x="7543800" y="6270170"/>
            <a:ext cx="4452256" cy="2612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13230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D21EA-ABE3-49EB-A26C-FEF2A859F1A1}"/>
              </a:ext>
            </a:extLst>
          </p:cNvPr>
          <p:cNvSpPr>
            <a:spLocks noGrp="1"/>
          </p:cNvSpPr>
          <p:nvPr>
            <p:ph type="title"/>
          </p:nvPr>
        </p:nvSpPr>
        <p:spPr>
          <a:xfrm>
            <a:off x="605070" y="103216"/>
            <a:ext cx="11123856" cy="972607"/>
          </a:xfrm>
        </p:spPr>
        <p:txBody>
          <a:bodyPr/>
          <a:lstStyle/>
          <a:p>
            <a:r>
              <a:rPr lang="en-US">
                <a:latin typeface="Arial"/>
                <a:cs typeface="Arial"/>
              </a:rPr>
              <a:t>The Global Mandate for UKHSA</a:t>
            </a:r>
            <a:endParaRPr lang="en-US"/>
          </a:p>
        </p:txBody>
      </p:sp>
      <p:sp>
        <p:nvSpPr>
          <p:cNvPr id="5" name="TextBox 4">
            <a:extLst>
              <a:ext uri="{FF2B5EF4-FFF2-40B4-BE49-F238E27FC236}">
                <a16:creationId xmlns:a16="http://schemas.microsoft.com/office/drawing/2014/main" id="{6BD6EC80-6514-4435-8137-A6C1316BD2C3}"/>
              </a:ext>
            </a:extLst>
          </p:cNvPr>
          <p:cNvSpPr txBox="1"/>
          <p:nvPr/>
        </p:nvSpPr>
        <p:spPr>
          <a:xfrm>
            <a:off x="610513" y="740033"/>
            <a:ext cx="3232211" cy="5870836"/>
          </a:xfrm>
          <a:prstGeom prst="roundRect">
            <a:avLst/>
          </a:prstGeom>
          <a:solidFill>
            <a:srgbClr val="007C91">
              <a:alpha val="8000"/>
            </a:srgbClr>
          </a:solidFill>
        </p:spPr>
        <p:txBody>
          <a:bodyPr wrap="square" lIns="91440" tIns="45720" rIns="91440" bIns="45720" anchor="t">
            <a:spAutoFit/>
          </a:bodyPr>
          <a:lstStyle/>
          <a:p>
            <a:endParaRPr lang="en-GB" sz="1600" b="1">
              <a:solidFill>
                <a:srgbClr val="006F83"/>
              </a:solidFill>
              <a:latin typeface="Arial"/>
              <a:ea typeface="+mn-lt"/>
              <a:cs typeface="+mn-lt"/>
            </a:endParaRPr>
          </a:p>
          <a:p>
            <a:endParaRPr lang="en-GB" sz="1600" b="1">
              <a:solidFill>
                <a:srgbClr val="006F83"/>
              </a:solidFill>
              <a:latin typeface="Arial"/>
              <a:ea typeface="+mn-lt"/>
              <a:cs typeface="+mn-lt"/>
            </a:endParaRPr>
          </a:p>
          <a:p>
            <a:endParaRPr lang="en-GB" sz="1600" b="1">
              <a:solidFill>
                <a:srgbClr val="006F83"/>
              </a:solidFill>
              <a:latin typeface="Arial"/>
              <a:ea typeface="+mn-lt"/>
              <a:cs typeface="+mn-lt"/>
            </a:endParaRPr>
          </a:p>
          <a:p>
            <a:endParaRPr lang="en-GB" sz="1600" b="1">
              <a:solidFill>
                <a:srgbClr val="006F83"/>
              </a:solidFill>
              <a:latin typeface="Arial"/>
              <a:ea typeface="+mn-lt"/>
              <a:cs typeface="+mn-lt"/>
            </a:endParaRPr>
          </a:p>
          <a:p>
            <a:endParaRPr lang="en-GB" sz="1600" b="1">
              <a:solidFill>
                <a:srgbClr val="006F83"/>
              </a:solidFill>
              <a:latin typeface="Arial"/>
              <a:ea typeface="+mn-lt"/>
              <a:cs typeface="+mn-lt"/>
            </a:endParaRPr>
          </a:p>
          <a:p>
            <a:r>
              <a:rPr lang="en-GB" sz="1600" b="1">
                <a:solidFill>
                  <a:srgbClr val="006F83"/>
                </a:solidFill>
                <a:latin typeface="Arial"/>
                <a:ea typeface="+mn-lt"/>
                <a:cs typeface="+mn-lt"/>
              </a:rPr>
              <a:t>Fulfilling the UK's international obligations</a:t>
            </a:r>
            <a:endParaRPr lang="en-GB">
              <a:cs typeface="Calibri"/>
            </a:endParaRPr>
          </a:p>
          <a:p>
            <a:pPr marL="285750" indent="-285750">
              <a:buFont typeface="Arial,Sans-Serif"/>
              <a:buChar char="•"/>
            </a:pPr>
            <a:r>
              <a:rPr lang="en-GB" sz="1400">
                <a:latin typeface="Arial"/>
                <a:ea typeface="+mn-lt"/>
                <a:cs typeface="Arial"/>
              </a:rPr>
              <a:t>WHO International Health Regulations </a:t>
            </a:r>
            <a:endParaRPr lang="en-GB" sz="1400">
              <a:ea typeface="+mn-lt"/>
              <a:cs typeface="Arial"/>
            </a:endParaRPr>
          </a:p>
          <a:p>
            <a:pPr marL="285750" indent="-285750">
              <a:buFont typeface="Arial,Sans-Serif"/>
              <a:buChar char="•"/>
            </a:pPr>
            <a:r>
              <a:rPr lang="en-GB" sz="1400">
                <a:latin typeface="Arial"/>
                <a:ea typeface="+mn-lt"/>
                <a:cs typeface="Arial"/>
              </a:rPr>
              <a:t>UN Sustainable Development Goals </a:t>
            </a:r>
            <a:endParaRPr lang="en-GB" sz="1400">
              <a:ea typeface="+mn-lt"/>
              <a:cs typeface="Arial"/>
            </a:endParaRPr>
          </a:p>
          <a:p>
            <a:pPr marL="285750" indent="-285750">
              <a:buFont typeface="Arial,Sans-Serif"/>
              <a:buChar char="•"/>
            </a:pPr>
            <a:r>
              <a:rPr lang="en-GB" sz="1400">
                <a:latin typeface="Arial"/>
                <a:ea typeface="+mn-lt"/>
                <a:cs typeface="Arial"/>
              </a:rPr>
              <a:t>The Paris Climate Agreement </a:t>
            </a:r>
            <a:endParaRPr lang="en-GB" sz="1400">
              <a:ea typeface="+mn-lt"/>
              <a:cs typeface="Arial"/>
            </a:endParaRPr>
          </a:p>
          <a:p>
            <a:pPr marL="285750" indent="-285750">
              <a:buFont typeface="Arial,Sans-Serif"/>
              <a:buChar char="•"/>
            </a:pPr>
            <a:r>
              <a:rPr lang="en-GB" sz="1400">
                <a:latin typeface="Arial"/>
                <a:ea typeface="+mn-lt"/>
                <a:cs typeface="Arial"/>
              </a:rPr>
              <a:t>UN Sendai Framework for Disaster Risk Reduction </a:t>
            </a:r>
            <a:endParaRPr lang="en-GB" sz="1400">
              <a:ea typeface="+mn-lt"/>
              <a:cs typeface="Arial"/>
            </a:endParaRPr>
          </a:p>
          <a:p>
            <a:pPr marL="285750" indent="-285750">
              <a:buFont typeface="Arial,Sans-Serif"/>
              <a:buChar char="•"/>
            </a:pPr>
            <a:r>
              <a:rPr lang="en-GB" sz="1400">
                <a:latin typeface="Arial"/>
                <a:ea typeface="+mn-lt"/>
                <a:cs typeface="Arial"/>
              </a:rPr>
              <a:t>WHO 13th General Programme of Work</a:t>
            </a:r>
            <a:endParaRPr lang="en-US" sz="1400">
              <a:ea typeface="+mn-lt"/>
              <a:cs typeface="Arial"/>
            </a:endParaRPr>
          </a:p>
          <a:p>
            <a:pPr marL="285750" indent="-285750">
              <a:buFont typeface="Arial,Sans-Serif"/>
              <a:buChar char="•"/>
            </a:pPr>
            <a:r>
              <a:rPr lang="en-GB" sz="1400">
                <a:latin typeface="Arial"/>
                <a:ea typeface="+mn-lt"/>
                <a:cs typeface="Arial"/>
              </a:rPr>
              <a:t>Global Health Security Agenda  </a:t>
            </a:r>
            <a:endParaRPr lang="en-US" sz="1400">
              <a:ea typeface="+mn-lt"/>
              <a:cs typeface="Arial"/>
            </a:endParaRPr>
          </a:p>
          <a:p>
            <a:pPr marL="285750" indent="-285750">
              <a:buFont typeface="Arial,Sans-Serif"/>
              <a:buChar char="•"/>
            </a:pPr>
            <a:r>
              <a:rPr lang="en-GB" sz="1400">
                <a:latin typeface="Arial"/>
                <a:ea typeface="+mn-lt"/>
                <a:cs typeface="Arial"/>
              </a:rPr>
              <a:t>Global Health Security Initiative </a:t>
            </a:r>
            <a:endParaRPr lang="en-GB" sz="1400">
              <a:ea typeface="+mn-lt"/>
              <a:cs typeface="Arial"/>
            </a:endParaRPr>
          </a:p>
          <a:p>
            <a:pPr marL="285750" indent="-285750">
              <a:buFont typeface="Arial,Sans-Serif"/>
              <a:buChar char="•"/>
            </a:pPr>
            <a:r>
              <a:rPr lang="en-GB" sz="1400">
                <a:latin typeface="Arial"/>
                <a:ea typeface="+mn-lt"/>
                <a:cs typeface="Arial"/>
              </a:rPr>
              <a:t>UK-EU Trade and Co-operation Agreement</a:t>
            </a:r>
            <a:endParaRPr lang="en-US" sz="1400">
              <a:ea typeface="+mn-lt"/>
              <a:cs typeface="Arial"/>
            </a:endParaRPr>
          </a:p>
          <a:p>
            <a:pPr marL="285750" indent="-285750">
              <a:buFont typeface="Arial,Sans-Serif"/>
              <a:buChar char="•"/>
            </a:pPr>
            <a:r>
              <a:rPr lang="en-GB" sz="1400">
                <a:latin typeface="Arial"/>
                <a:cs typeface="Arial"/>
              </a:rPr>
              <a:t>WHO, G7 &amp; G20 priorities </a:t>
            </a:r>
            <a:endParaRPr lang="en-GB" sz="1400">
              <a:ea typeface="+mn-lt"/>
              <a:cs typeface="+mn-lt"/>
            </a:endParaRPr>
          </a:p>
          <a:p>
            <a:pPr marL="285750" indent="-285750">
              <a:buFont typeface="Arial,Sans-Serif"/>
              <a:buChar char="•"/>
            </a:pPr>
            <a:r>
              <a:rPr lang="en-GB" sz="1400">
                <a:latin typeface="Arial"/>
                <a:cs typeface="Arial"/>
              </a:rPr>
              <a:t>Quadripartite commitments</a:t>
            </a:r>
            <a:endParaRPr lang="en-GB" sz="1400">
              <a:ea typeface="+mn-lt"/>
              <a:cs typeface="+mn-lt"/>
            </a:endParaRPr>
          </a:p>
        </p:txBody>
      </p:sp>
      <p:sp>
        <p:nvSpPr>
          <p:cNvPr id="4" name="TextBox 3">
            <a:extLst>
              <a:ext uri="{FF2B5EF4-FFF2-40B4-BE49-F238E27FC236}">
                <a16:creationId xmlns:a16="http://schemas.microsoft.com/office/drawing/2014/main" id="{77F38C5B-1DFB-B51C-4234-775A999BD6E0}"/>
              </a:ext>
            </a:extLst>
          </p:cNvPr>
          <p:cNvSpPr txBox="1"/>
          <p:nvPr/>
        </p:nvSpPr>
        <p:spPr>
          <a:xfrm>
            <a:off x="8187767" y="5472170"/>
            <a:ext cx="3580186" cy="1123712"/>
          </a:xfrm>
          <a:prstGeom prst="roundRect">
            <a:avLst/>
          </a:prstGeom>
          <a:solidFill>
            <a:srgbClr val="007C91">
              <a:alpha val="8000"/>
            </a:srgbClr>
          </a:solidFill>
        </p:spPr>
        <p:txBody>
          <a:bodyPr wrap="square" lIns="91440" tIns="45720" rIns="91440" bIns="45720" anchor="t">
            <a:spAutoFit/>
          </a:bodyPr>
          <a:lstStyle/>
          <a:p>
            <a:endParaRPr lang="en-GB" sz="1600" b="1">
              <a:solidFill>
                <a:srgbClr val="006F83"/>
              </a:solidFill>
              <a:ea typeface="+mn-lt"/>
              <a:cs typeface="+mn-lt"/>
            </a:endParaRPr>
          </a:p>
          <a:p>
            <a:endParaRPr lang="en-GB" sz="1600" b="1">
              <a:solidFill>
                <a:srgbClr val="006F83"/>
              </a:solidFill>
              <a:latin typeface="Arial"/>
              <a:ea typeface="+mn-lt"/>
              <a:cs typeface="+mn-lt"/>
            </a:endParaRPr>
          </a:p>
          <a:p>
            <a:r>
              <a:rPr lang="en-GB" sz="1400">
                <a:latin typeface="Arial"/>
                <a:ea typeface="+mn-lt"/>
                <a:cs typeface="+mn-lt"/>
              </a:rPr>
              <a:t>UKHSA will support delivery of </a:t>
            </a:r>
            <a:r>
              <a:rPr lang="en-GB" sz="1400" err="1">
                <a:latin typeface="Arial"/>
                <a:ea typeface="+mn-lt"/>
                <a:cs typeface="+mn-lt"/>
              </a:rPr>
              <a:t>xHMG</a:t>
            </a:r>
            <a:r>
              <a:rPr lang="en-GB" sz="1400">
                <a:latin typeface="Arial"/>
                <a:ea typeface="+mn-lt"/>
                <a:cs typeface="+mn-lt"/>
              </a:rPr>
              <a:t> strategies and priorities</a:t>
            </a:r>
            <a:endParaRPr lang="en-GB">
              <a:cs typeface="Calibri" panose="020F0502020204030204"/>
            </a:endParaRPr>
          </a:p>
        </p:txBody>
      </p:sp>
      <p:pic>
        <p:nvPicPr>
          <p:cNvPr id="6" name="Picture 6" descr="Graphical user interface, website&#10;&#10;Description automatically generated">
            <a:extLst>
              <a:ext uri="{FF2B5EF4-FFF2-40B4-BE49-F238E27FC236}">
                <a16:creationId xmlns:a16="http://schemas.microsoft.com/office/drawing/2014/main" id="{468AAC89-7231-FD78-0438-26E53DA8620D}"/>
              </a:ext>
            </a:extLst>
          </p:cNvPr>
          <p:cNvPicPr>
            <a:picLocks noChangeAspect="1"/>
          </p:cNvPicPr>
          <p:nvPr/>
        </p:nvPicPr>
        <p:blipFill>
          <a:blip r:embed="rId2"/>
          <a:stretch>
            <a:fillRect/>
          </a:stretch>
        </p:blipFill>
        <p:spPr>
          <a:xfrm>
            <a:off x="1687287" y="942792"/>
            <a:ext cx="1872343" cy="1140646"/>
          </a:xfrm>
          <a:prstGeom prst="rect">
            <a:avLst/>
          </a:prstGeom>
        </p:spPr>
      </p:pic>
      <p:sp>
        <p:nvSpPr>
          <p:cNvPr id="7" name="TextBox 6">
            <a:extLst>
              <a:ext uri="{FF2B5EF4-FFF2-40B4-BE49-F238E27FC236}">
                <a16:creationId xmlns:a16="http://schemas.microsoft.com/office/drawing/2014/main" id="{B65821AD-3351-0C9B-A8F0-CA6D860912DB}"/>
              </a:ext>
            </a:extLst>
          </p:cNvPr>
          <p:cNvSpPr txBox="1"/>
          <p:nvPr/>
        </p:nvSpPr>
        <p:spPr>
          <a:xfrm>
            <a:off x="3994211" y="715162"/>
            <a:ext cx="4025389" cy="5999917"/>
          </a:xfrm>
          <a:prstGeom prst="roundRect">
            <a:avLst/>
          </a:prstGeom>
          <a:solidFill>
            <a:srgbClr val="007C91">
              <a:alpha val="8000"/>
            </a:srgbClr>
          </a:solidFill>
        </p:spPr>
        <p:txBody>
          <a:bodyPr wrap="square" lIns="91440" tIns="45720" rIns="91440" bIns="45720" anchor="t">
            <a:spAutoFit/>
          </a:bodyPr>
          <a:lstStyle/>
          <a:p>
            <a:r>
              <a:rPr lang="en-GB" sz="1600" b="1">
                <a:solidFill>
                  <a:srgbClr val="006F83"/>
                </a:solidFill>
                <a:latin typeface="Arial"/>
                <a:ea typeface="+mn-lt"/>
                <a:cs typeface="+mn-lt"/>
              </a:rPr>
              <a:t>UKHSA Remit Letter 2022-2023</a:t>
            </a:r>
            <a:endParaRPr lang="en-US"/>
          </a:p>
          <a:p>
            <a:r>
              <a:rPr lang="en-GB" sz="1400">
                <a:latin typeface="Arial"/>
                <a:ea typeface="+mn-lt"/>
                <a:cs typeface="+mn-lt"/>
              </a:rPr>
              <a:t>Mandates UKHSA to strengthen health security capability and look to deepen the UK’s role through playing a </a:t>
            </a:r>
            <a:r>
              <a:rPr lang="en-GB" sz="1400" b="1">
                <a:latin typeface="Arial"/>
                <a:ea typeface="+mn-lt"/>
                <a:cs typeface="+mn-lt"/>
              </a:rPr>
              <a:t>leading role on the global stage </a:t>
            </a:r>
            <a:r>
              <a:rPr lang="en-GB" sz="1400">
                <a:latin typeface="Arial"/>
                <a:ea typeface="+mn-lt"/>
                <a:cs typeface="+mn-lt"/>
              </a:rPr>
              <a:t>and fulfilling international responsibilities.</a:t>
            </a:r>
          </a:p>
          <a:p>
            <a:pPr algn="just"/>
            <a:endParaRPr lang="en-GB" sz="1400">
              <a:latin typeface="Arial"/>
              <a:ea typeface="+mn-lt"/>
              <a:cs typeface="+mn-lt"/>
            </a:endParaRPr>
          </a:p>
          <a:p>
            <a:pPr>
              <a:spcAft>
                <a:spcPts val="100"/>
              </a:spcAft>
            </a:pPr>
            <a:r>
              <a:rPr lang="en-GB" sz="1400">
                <a:latin typeface="Arial"/>
                <a:ea typeface="+mn-lt"/>
                <a:cs typeface="+mn-lt"/>
              </a:rPr>
              <a:t>Priorities:</a:t>
            </a:r>
            <a:endParaRPr lang="en-GB" sz="1400">
              <a:latin typeface="Arial"/>
              <a:cs typeface="Calibri"/>
            </a:endParaRPr>
          </a:p>
          <a:p>
            <a:pPr marL="285750" indent="-285750">
              <a:spcAft>
                <a:spcPts val="100"/>
              </a:spcAft>
              <a:buFont typeface="Arial"/>
              <a:buChar char="•"/>
            </a:pPr>
            <a:r>
              <a:rPr lang="en-GB" sz="1400">
                <a:latin typeface="Arial"/>
                <a:ea typeface="+mn-lt"/>
                <a:cs typeface="+mn-lt"/>
              </a:rPr>
              <a:t>Improve links to disease surveillance</a:t>
            </a:r>
          </a:p>
          <a:p>
            <a:pPr marL="285750" indent="-285750">
              <a:spcAft>
                <a:spcPts val="100"/>
              </a:spcAft>
              <a:buFont typeface="Arial"/>
              <a:buChar char="•"/>
            </a:pPr>
            <a:endParaRPr lang="en-GB" sz="800">
              <a:latin typeface="Arial"/>
              <a:ea typeface="+mn-lt"/>
              <a:cs typeface="+mn-lt"/>
            </a:endParaRPr>
          </a:p>
          <a:p>
            <a:pPr marL="285750" indent="-285750">
              <a:spcAft>
                <a:spcPts val="100"/>
              </a:spcAft>
              <a:buFont typeface="Arial"/>
              <a:buChar char="•"/>
            </a:pPr>
            <a:r>
              <a:rPr lang="en-GB" sz="1400">
                <a:latin typeface="Arial"/>
                <a:ea typeface="+mn-lt"/>
                <a:cs typeface="+mn-lt"/>
              </a:rPr>
              <a:t>Ongoing collaboration and information and data sharing with international partners</a:t>
            </a:r>
          </a:p>
          <a:p>
            <a:pPr marL="285750" indent="-285750">
              <a:spcAft>
                <a:spcPts val="100"/>
              </a:spcAft>
              <a:buFont typeface="Arial"/>
              <a:buChar char="•"/>
            </a:pPr>
            <a:endParaRPr lang="en-GB" sz="800">
              <a:latin typeface="Arial"/>
              <a:ea typeface="+mn-lt"/>
              <a:cs typeface="+mn-lt"/>
            </a:endParaRPr>
          </a:p>
          <a:p>
            <a:pPr marL="285750" indent="-285750">
              <a:spcAft>
                <a:spcPts val="100"/>
              </a:spcAft>
              <a:buFont typeface="Arial"/>
              <a:buChar char="•"/>
            </a:pPr>
            <a:r>
              <a:rPr lang="en-GB" sz="1400">
                <a:latin typeface="Arial"/>
                <a:ea typeface="+mn-lt"/>
                <a:cs typeface="+mn-lt"/>
              </a:rPr>
              <a:t>Supporting delivery of the x-HMG Global Health Strategic Framework</a:t>
            </a:r>
            <a:endParaRPr lang="en-GB" sz="1400">
              <a:latin typeface="Arial"/>
              <a:cs typeface="Calibri" panose="020F0502020204030204"/>
            </a:endParaRPr>
          </a:p>
          <a:p>
            <a:pPr marL="285750" indent="-285750">
              <a:spcAft>
                <a:spcPts val="100"/>
              </a:spcAft>
              <a:buFont typeface="Arial"/>
              <a:buChar char="•"/>
            </a:pPr>
            <a:endParaRPr lang="en-GB" sz="800">
              <a:latin typeface="Arial"/>
              <a:ea typeface="+mn-lt"/>
              <a:cs typeface="+mn-lt"/>
            </a:endParaRPr>
          </a:p>
          <a:p>
            <a:pPr marL="285750" indent="-285750">
              <a:spcAft>
                <a:spcPts val="100"/>
              </a:spcAft>
              <a:buFont typeface="Arial"/>
              <a:buChar char="•"/>
            </a:pPr>
            <a:r>
              <a:rPr lang="en-GB" sz="1400">
                <a:latin typeface="Arial"/>
                <a:ea typeface="+mn-lt"/>
                <a:cs typeface="+mn-lt"/>
              </a:rPr>
              <a:t>Play a leading part in the development and implementation of international health security initiatives and drive improvements in global health security</a:t>
            </a:r>
            <a:endParaRPr lang="en-GB" sz="800">
              <a:latin typeface="Arial"/>
              <a:cs typeface="Calibri" panose="020F0502020204030204"/>
            </a:endParaRPr>
          </a:p>
          <a:p>
            <a:pPr marL="285750" indent="-285750">
              <a:spcAft>
                <a:spcPts val="100"/>
              </a:spcAft>
              <a:buFont typeface="Arial"/>
              <a:buChar char="•"/>
            </a:pPr>
            <a:endParaRPr lang="en-GB" sz="800">
              <a:latin typeface="Arial"/>
              <a:ea typeface="+mn-lt"/>
              <a:cs typeface="+mn-lt"/>
            </a:endParaRPr>
          </a:p>
          <a:p>
            <a:pPr marL="285750" indent="-285750">
              <a:spcAft>
                <a:spcPts val="100"/>
              </a:spcAft>
              <a:buFont typeface="Arial"/>
              <a:buChar char="•"/>
            </a:pPr>
            <a:r>
              <a:rPr lang="en-GB" sz="1400">
                <a:latin typeface="Arial"/>
                <a:ea typeface="+mn-lt"/>
                <a:cs typeface="+mn-lt"/>
              </a:rPr>
              <a:t>Engage effectively with WHO and other international partners on global surveillance initiatives </a:t>
            </a:r>
            <a:endParaRPr lang="en-GB" sz="800">
              <a:latin typeface="Arial"/>
              <a:cs typeface="Calibri" panose="020F0502020204030204"/>
            </a:endParaRPr>
          </a:p>
          <a:p>
            <a:pPr marL="285750" indent="-285750">
              <a:spcAft>
                <a:spcPts val="100"/>
              </a:spcAft>
              <a:buFont typeface="Arial"/>
              <a:buChar char="•"/>
            </a:pPr>
            <a:endParaRPr lang="en-GB" sz="800">
              <a:latin typeface="Arial"/>
              <a:ea typeface="+mn-lt"/>
              <a:cs typeface="+mn-lt"/>
            </a:endParaRPr>
          </a:p>
          <a:p>
            <a:pPr marL="285750" indent="-285750">
              <a:spcAft>
                <a:spcPts val="100"/>
              </a:spcAft>
              <a:buFont typeface="Arial"/>
              <a:buChar char="•"/>
            </a:pPr>
            <a:r>
              <a:rPr lang="en-GB" sz="1400">
                <a:latin typeface="Arial"/>
                <a:ea typeface="+mn-lt"/>
                <a:cs typeface="+mn-lt"/>
              </a:rPr>
              <a:t>Work to combat AMR globally</a:t>
            </a:r>
            <a:endParaRPr lang="en-GB">
              <a:latin typeface="Arial"/>
              <a:cs typeface="Calibri" panose="020F0502020204030204"/>
            </a:endParaRPr>
          </a:p>
        </p:txBody>
      </p:sp>
      <p:pic>
        <p:nvPicPr>
          <p:cNvPr id="10" name="Picture 9" descr="A picture containing text&#10;&#10;Description automatically generated">
            <a:extLst>
              <a:ext uri="{FF2B5EF4-FFF2-40B4-BE49-F238E27FC236}">
                <a16:creationId xmlns:a16="http://schemas.microsoft.com/office/drawing/2014/main" id="{C7707480-EFDE-A393-6590-2ACC5FEBC2DA}"/>
              </a:ext>
            </a:extLst>
          </p:cNvPr>
          <p:cNvPicPr>
            <a:picLocks noChangeAspect="1"/>
          </p:cNvPicPr>
          <p:nvPr/>
        </p:nvPicPr>
        <p:blipFill>
          <a:blip r:embed="rId3"/>
          <a:stretch>
            <a:fillRect/>
          </a:stretch>
        </p:blipFill>
        <p:spPr>
          <a:xfrm>
            <a:off x="8273742" y="5553717"/>
            <a:ext cx="1130513" cy="383940"/>
          </a:xfrm>
          <a:prstGeom prst="rect">
            <a:avLst/>
          </a:prstGeom>
        </p:spPr>
      </p:pic>
      <p:sp>
        <p:nvSpPr>
          <p:cNvPr id="13" name="TextBox 12">
            <a:extLst>
              <a:ext uri="{FF2B5EF4-FFF2-40B4-BE49-F238E27FC236}">
                <a16:creationId xmlns:a16="http://schemas.microsoft.com/office/drawing/2014/main" id="{F16B31CF-E1D8-D5B2-9BFC-2B45390B653C}"/>
              </a:ext>
            </a:extLst>
          </p:cNvPr>
          <p:cNvSpPr txBox="1"/>
          <p:nvPr/>
        </p:nvSpPr>
        <p:spPr>
          <a:xfrm>
            <a:off x="8171087" y="3519665"/>
            <a:ext cx="3692645" cy="1838801"/>
          </a:xfrm>
          <a:prstGeom prst="roundRect">
            <a:avLst/>
          </a:prstGeom>
          <a:solidFill>
            <a:srgbClr val="007C91">
              <a:alpha val="8000"/>
            </a:srgbClr>
          </a:solidFill>
        </p:spPr>
        <p:txBody>
          <a:bodyPr wrap="square" lIns="91440" tIns="45720" rIns="91440" bIns="45720" anchor="t">
            <a:spAutoFit/>
          </a:bodyPr>
          <a:lstStyle/>
          <a:p>
            <a:endParaRPr lang="en-GB" sz="1600">
              <a:solidFill>
                <a:srgbClr val="006F83"/>
              </a:solidFill>
              <a:latin typeface="Arial"/>
              <a:ea typeface="+mn-lt"/>
              <a:cs typeface="+mn-lt"/>
            </a:endParaRPr>
          </a:p>
          <a:p>
            <a:r>
              <a:rPr lang="en-GB" sz="1600">
                <a:solidFill>
                  <a:srgbClr val="006F83"/>
                </a:solidFill>
                <a:latin typeface="Arial"/>
                <a:ea typeface="+mn-lt"/>
                <a:cs typeface="+mn-lt"/>
              </a:rPr>
              <a:t>                            </a:t>
            </a:r>
            <a:endParaRPr lang="en-GB" sz="1400">
              <a:solidFill>
                <a:srgbClr val="000000"/>
              </a:solidFill>
              <a:latin typeface="Arial"/>
              <a:ea typeface="+mn-lt"/>
              <a:cs typeface="Arial"/>
            </a:endParaRPr>
          </a:p>
          <a:p>
            <a:r>
              <a:rPr lang="en-GB" sz="1400">
                <a:solidFill>
                  <a:srgbClr val="000000"/>
                </a:solidFill>
                <a:latin typeface="Arial"/>
                <a:ea typeface="+mn-lt"/>
                <a:cs typeface="+mn-lt"/>
              </a:rPr>
              <a:t>UKHSA</a:t>
            </a:r>
            <a:r>
              <a:rPr lang="en-GB" sz="1400">
                <a:latin typeface="Arial"/>
                <a:ea typeface="+mn-lt"/>
                <a:cs typeface="+mn-lt"/>
              </a:rPr>
              <a:t> global strategic priorities are informed by UKHSA's strategic objectives, as well as other key strategies in development e.g. Science Strategy, Industry Partnership Framework, etc</a:t>
            </a:r>
            <a:endParaRPr lang="en-GB" sz="1400">
              <a:latin typeface="Arial"/>
              <a:cs typeface="Arial"/>
            </a:endParaRPr>
          </a:p>
        </p:txBody>
      </p:sp>
      <p:pic>
        <p:nvPicPr>
          <p:cNvPr id="14" name="Picture 14" descr="Text&#10;&#10;Description automatically generated">
            <a:extLst>
              <a:ext uri="{FF2B5EF4-FFF2-40B4-BE49-F238E27FC236}">
                <a16:creationId xmlns:a16="http://schemas.microsoft.com/office/drawing/2014/main" id="{EBF9F0B5-A066-EA19-046F-EA4652D2144B}"/>
              </a:ext>
            </a:extLst>
          </p:cNvPr>
          <p:cNvPicPr>
            <a:picLocks noChangeAspect="1"/>
          </p:cNvPicPr>
          <p:nvPr/>
        </p:nvPicPr>
        <p:blipFill>
          <a:blip r:embed="rId4"/>
          <a:stretch>
            <a:fillRect/>
          </a:stretch>
        </p:blipFill>
        <p:spPr>
          <a:xfrm>
            <a:off x="8482073" y="3545145"/>
            <a:ext cx="594995" cy="565863"/>
          </a:xfrm>
          <a:prstGeom prst="rect">
            <a:avLst/>
          </a:prstGeom>
        </p:spPr>
      </p:pic>
      <p:sp>
        <p:nvSpPr>
          <p:cNvPr id="15" name="TextBox 14">
            <a:extLst>
              <a:ext uri="{FF2B5EF4-FFF2-40B4-BE49-F238E27FC236}">
                <a16:creationId xmlns:a16="http://schemas.microsoft.com/office/drawing/2014/main" id="{65390030-C9D6-33E5-E5E6-11B435564CE5}"/>
              </a:ext>
            </a:extLst>
          </p:cNvPr>
          <p:cNvSpPr txBox="1"/>
          <p:nvPr/>
        </p:nvSpPr>
        <p:spPr>
          <a:xfrm>
            <a:off x="9077068" y="3580179"/>
            <a:ext cx="18015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rgbClr val="006F83"/>
                </a:solidFill>
                <a:latin typeface="Arial"/>
                <a:cs typeface="Calibri"/>
              </a:rPr>
              <a:t>UKHSA Strategy</a:t>
            </a:r>
          </a:p>
          <a:p>
            <a:r>
              <a:rPr lang="en-GB" sz="1600" b="1">
                <a:solidFill>
                  <a:srgbClr val="006F83"/>
                </a:solidFill>
                <a:latin typeface="Arial"/>
                <a:cs typeface="Calibri"/>
              </a:rPr>
              <a:t>2022-2025</a:t>
            </a:r>
          </a:p>
        </p:txBody>
      </p:sp>
      <p:pic>
        <p:nvPicPr>
          <p:cNvPr id="17" name="Picture 9" descr="Logo, company name&#10;&#10;Description automatically generated">
            <a:extLst>
              <a:ext uri="{FF2B5EF4-FFF2-40B4-BE49-F238E27FC236}">
                <a16:creationId xmlns:a16="http://schemas.microsoft.com/office/drawing/2014/main" id="{62CDA929-C08A-44F1-D3FF-D08106AEF8E9}"/>
              </a:ext>
            </a:extLst>
          </p:cNvPr>
          <p:cNvPicPr>
            <a:picLocks noChangeAspect="1"/>
          </p:cNvPicPr>
          <p:nvPr/>
        </p:nvPicPr>
        <p:blipFill>
          <a:blip r:embed="rId5"/>
          <a:stretch>
            <a:fillRect/>
          </a:stretch>
        </p:blipFill>
        <p:spPr>
          <a:xfrm>
            <a:off x="762000" y="1034143"/>
            <a:ext cx="838201" cy="827315"/>
          </a:xfrm>
          <a:prstGeom prst="rect">
            <a:avLst/>
          </a:prstGeom>
        </p:spPr>
      </p:pic>
      <p:sp>
        <p:nvSpPr>
          <p:cNvPr id="12" name="TextBox 11">
            <a:extLst>
              <a:ext uri="{FF2B5EF4-FFF2-40B4-BE49-F238E27FC236}">
                <a16:creationId xmlns:a16="http://schemas.microsoft.com/office/drawing/2014/main" id="{30D39EBE-331F-42EB-BC84-6E3BAEF8597E}"/>
              </a:ext>
            </a:extLst>
          </p:cNvPr>
          <p:cNvSpPr txBox="1"/>
          <p:nvPr/>
        </p:nvSpPr>
        <p:spPr>
          <a:xfrm>
            <a:off x="8187768" y="2094445"/>
            <a:ext cx="3692645" cy="1328023"/>
          </a:xfrm>
          <a:prstGeom prst="roundRect">
            <a:avLst/>
          </a:prstGeom>
          <a:solidFill>
            <a:srgbClr val="007C91">
              <a:alpha val="8000"/>
            </a:srgbClr>
          </a:solidFill>
        </p:spPr>
        <p:txBody>
          <a:bodyPr wrap="square" lIns="91440" tIns="45720" rIns="91440" bIns="45720" anchor="t">
            <a:spAutoFit/>
          </a:bodyPr>
          <a:lstStyle/>
          <a:p>
            <a:r>
              <a:rPr lang="en-GB" sz="1600" b="1">
                <a:solidFill>
                  <a:srgbClr val="006F83"/>
                </a:solidFill>
                <a:latin typeface="Arial"/>
                <a:ea typeface="+mn-lt"/>
                <a:cs typeface="+mn-lt"/>
              </a:rPr>
              <a:t>Inherited commitments </a:t>
            </a:r>
          </a:p>
          <a:p>
            <a:r>
              <a:rPr lang="en-GB" sz="1400">
                <a:solidFill>
                  <a:srgbClr val="000000"/>
                </a:solidFill>
                <a:latin typeface="Arial"/>
                <a:ea typeface="+mn-lt"/>
                <a:cs typeface="+mn-lt"/>
              </a:rPr>
              <a:t>UKHSA predecessor bodies carried with them ongoing global work and commitments made to global partners, including MOUs</a:t>
            </a:r>
            <a:endParaRPr lang="en-GB" sz="1400">
              <a:latin typeface="Arial"/>
              <a:cs typeface="Arial"/>
            </a:endParaRPr>
          </a:p>
        </p:txBody>
      </p:sp>
      <p:sp>
        <p:nvSpPr>
          <p:cNvPr id="16" name="TextBox 15">
            <a:extLst>
              <a:ext uri="{FF2B5EF4-FFF2-40B4-BE49-F238E27FC236}">
                <a16:creationId xmlns:a16="http://schemas.microsoft.com/office/drawing/2014/main" id="{435973B0-311E-45EE-A825-F55C9E007857}"/>
              </a:ext>
            </a:extLst>
          </p:cNvPr>
          <p:cNvSpPr txBox="1"/>
          <p:nvPr/>
        </p:nvSpPr>
        <p:spPr>
          <a:xfrm>
            <a:off x="9404255" y="5599103"/>
            <a:ext cx="180158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err="1">
                <a:solidFill>
                  <a:srgbClr val="006F83"/>
                </a:solidFill>
                <a:latin typeface="Arial"/>
                <a:cs typeface="Calibri"/>
              </a:rPr>
              <a:t>xHMG</a:t>
            </a:r>
            <a:r>
              <a:rPr lang="en-GB" sz="1600" b="1">
                <a:solidFill>
                  <a:srgbClr val="006F83"/>
                </a:solidFill>
                <a:latin typeface="Arial"/>
                <a:cs typeface="Calibri"/>
              </a:rPr>
              <a:t> Role</a:t>
            </a:r>
          </a:p>
        </p:txBody>
      </p:sp>
      <p:sp>
        <p:nvSpPr>
          <p:cNvPr id="18" name="TextBox 17">
            <a:extLst>
              <a:ext uri="{FF2B5EF4-FFF2-40B4-BE49-F238E27FC236}">
                <a16:creationId xmlns:a16="http://schemas.microsoft.com/office/drawing/2014/main" id="{6D95129D-0583-4255-A9FF-C711E910C322}"/>
              </a:ext>
            </a:extLst>
          </p:cNvPr>
          <p:cNvSpPr txBox="1"/>
          <p:nvPr/>
        </p:nvSpPr>
        <p:spPr>
          <a:xfrm>
            <a:off x="8187768" y="185092"/>
            <a:ext cx="3692645" cy="1804749"/>
          </a:xfrm>
          <a:prstGeom prst="roundRect">
            <a:avLst/>
          </a:prstGeom>
          <a:solidFill>
            <a:srgbClr val="007C91">
              <a:alpha val="8000"/>
            </a:srgbClr>
          </a:solidFill>
        </p:spPr>
        <p:txBody>
          <a:bodyPr wrap="square" lIns="91440" tIns="45720" rIns="91440" bIns="45720" anchor="t">
            <a:spAutoFit/>
          </a:bodyPr>
          <a:lstStyle/>
          <a:p>
            <a:r>
              <a:rPr lang="en-GB" sz="1600" b="1">
                <a:solidFill>
                  <a:srgbClr val="006F83"/>
                </a:solidFill>
                <a:latin typeface="Arial"/>
                <a:ea typeface="+mn-lt"/>
                <a:cs typeface="+mn-lt"/>
              </a:rPr>
              <a:t>Leading on the global stage</a:t>
            </a:r>
          </a:p>
          <a:p>
            <a:r>
              <a:rPr lang="en-GB" sz="1400">
                <a:solidFill>
                  <a:srgbClr val="000000"/>
                </a:solidFill>
                <a:latin typeface="Arial"/>
                <a:ea typeface="+mn-lt"/>
                <a:cs typeface="+mn-lt"/>
              </a:rPr>
              <a:t>To fulfil this remit letter mandate UKHSA needs to participate and engage in the </a:t>
            </a:r>
            <a:r>
              <a:rPr lang="en-GB" sz="1400" b="1">
                <a:solidFill>
                  <a:srgbClr val="000000"/>
                </a:solidFill>
                <a:latin typeface="Arial"/>
                <a:ea typeface="+mn-lt"/>
                <a:cs typeface="+mn-lt"/>
              </a:rPr>
              <a:t>new global initiatives emerging</a:t>
            </a:r>
            <a:r>
              <a:rPr lang="en-GB" sz="1400">
                <a:solidFill>
                  <a:srgbClr val="000000"/>
                </a:solidFill>
                <a:latin typeface="Arial"/>
                <a:ea typeface="+mn-lt"/>
                <a:cs typeface="+mn-lt"/>
              </a:rPr>
              <a:t> in the changing global health security landscape – e.g. IPSN, the Berlin Hub, the WHO Pandemic Instrument</a:t>
            </a:r>
            <a:endParaRPr lang="en-GB" sz="1400">
              <a:latin typeface="Arial"/>
              <a:cs typeface="Arial"/>
            </a:endParaRPr>
          </a:p>
        </p:txBody>
      </p:sp>
    </p:spTree>
    <p:extLst>
      <p:ext uri="{BB962C8B-B14F-4D97-AF65-F5344CB8AC3E}">
        <p14:creationId xmlns:p14="http://schemas.microsoft.com/office/powerpoint/2010/main" val="1512929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D21EA-ABE3-49EB-A26C-FEF2A859F1A1}"/>
              </a:ext>
            </a:extLst>
          </p:cNvPr>
          <p:cNvSpPr>
            <a:spLocks noGrp="1"/>
          </p:cNvSpPr>
          <p:nvPr>
            <p:ph type="title"/>
          </p:nvPr>
        </p:nvSpPr>
        <p:spPr>
          <a:xfrm>
            <a:off x="615956" y="160366"/>
            <a:ext cx="11123856" cy="972607"/>
          </a:xfrm>
        </p:spPr>
        <p:txBody>
          <a:bodyPr/>
          <a:lstStyle/>
          <a:p>
            <a:r>
              <a:rPr lang="en-US">
                <a:latin typeface="Arial"/>
                <a:cs typeface="Arial"/>
              </a:rPr>
              <a:t>x</a:t>
            </a:r>
            <a:r>
              <a:rPr lang="en-GB">
                <a:latin typeface="Arial"/>
                <a:cs typeface="Arial"/>
              </a:rPr>
              <a:t>-HMG Wider Landscape</a:t>
            </a:r>
          </a:p>
        </p:txBody>
      </p:sp>
      <p:sp>
        <p:nvSpPr>
          <p:cNvPr id="4" name="Slide Number Placeholder 3">
            <a:extLst>
              <a:ext uri="{FF2B5EF4-FFF2-40B4-BE49-F238E27FC236}">
                <a16:creationId xmlns:a16="http://schemas.microsoft.com/office/drawing/2014/main" id="{D02BD42F-2360-4BB4-80AD-F230C445349D}"/>
              </a:ext>
            </a:extLst>
          </p:cNvPr>
          <p:cNvSpPr>
            <a:spLocks noGrp="1"/>
          </p:cNvSpPr>
          <p:nvPr>
            <p:ph type="sldNum" sz="quarter" idx="11"/>
          </p:nvPr>
        </p:nvSpPr>
        <p:spPr/>
        <p:txBody>
          <a:bodyPr/>
          <a:lstStyle/>
          <a:p>
            <a:fld id="{344369E4-5DE7-46E5-874E-4FD437973785}" type="slidenum">
              <a:rPr lang="en-GB" smtClean="0"/>
              <a:pPr/>
              <a:t>13</a:t>
            </a:fld>
            <a:endParaRPr lang="en-GB" sz="1400"/>
          </a:p>
        </p:txBody>
      </p:sp>
      <p:sp>
        <p:nvSpPr>
          <p:cNvPr id="5" name="Google Shape;210;p29">
            <a:extLst>
              <a:ext uri="{FF2B5EF4-FFF2-40B4-BE49-F238E27FC236}">
                <a16:creationId xmlns:a16="http://schemas.microsoft.com/office/drawing/2014/main" id="{C2867C36-DDA7-43EE-A5E1-F2A6044D7614}"/>
              </a:ext>
            </a:extLst>
          </p:cNvPr>
          <p:cNvSpPr txBox="1"/>
          <p:nvPr/>
        </p:nvSpPr>
        <p:spPr>
          <a:xfrm>
            <a:off x="726961" y="1025157"/>
            <a:ext cx="11012851" cy="923289"/>
          </a:xfrm>
          <a:prstGeom prst="rect">
            <a:avLst/>
          </a:prstGeom>
          <a:solidFill>
            <a:srgbClr val="006F83">
              <a:alpha val="57000"/>
            </a:srgb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t" anchorCtr="0">
            <a:spAutoFit/>
          </a:bodyPr>
          <a:lstStyle/>
          <a:p>
            <a:r>
              <a:rPr lang="en-GB" dirty="0">
                <a:latin typeface="Arial"/>
                <a:ea typeface="Arial"/>
                <a:cs typeface="Arial"/>
                <a:sym typeface="Arial"/>
              </a:rPr>
              <a:t>The Global</a:t>
            </a:r>
            <a:r>
              <a:rPr lang="en-GB" b="0" i="0" u="none" strike="noStrike" cap="none" dirty="0">
                <a:latin typeface="Arial"/>
                <a:ea typeface="Arial"/>
                <a:cs typeface="Arial"/>
                <a:sym typeface="Arial"/>
              </a:rPr>
              <a:t> Strategy </a:t>
            </a:r>
            <a:r>
              <a:rPr lang="en-GB" dirty="0">
                <a:latin typeface="Arial"/>
                <a:ea typeface="Arial"/>
                <a:cs typeface="Arial"/>
                <a:sym typeface="Arial"/>
              </a:rPr>
              <a:t>team works</a:t>
            </a:r>
            <a:r>
              <a:rPr lang="en-GB" b="0" i="0" u="none" strike="noStrike" cap="none" dirty="0">
                <a:latin typeface="Arial"/>
                <a:ea typeface="Arial"/>
                <a:cs typeface="Arial"/>
                <a:sym typeface="Arial"/>
              </a:rPr>
              <a:t> </a:t>
            </a:r>
            <a:r>
              <a:rPr lang="en-GB" dirty="0">
                <a:latin typeface="Arial"/>
                <a:ea typeface="Arial"/>
                <a:cs typeface="Arial"/>
                <a:sym typeface="Arial"/>
              </a:rPr>
              <a:t>across HMG,</a:t>
            </a:r>
            <a:r>
              <a:rPr lang="en-GB" b="0" i="0" u="none" strike="noStrike" cap="none" dirty="0">
                <a:latin typeface="Arial"/>
                <a:ea typeface="Arial"/>
                <a:cs typeface="Arial"/>
                <a:sym typeface="Arial"/>
              </a:rPr>
              <a:t> </a:t>
            </a:r>
            <a:r>
              <a:rPr kumimoji="0" lang="en-US" b="0" u="none" strike="noStrike" kern="0" cap="none" spc="0" normalizeH="0" baseline="0" noProof="0" dirty="0">
                <a:ln>
                  <a:noFill/>
                </a:ln>
                <a:effectLst/>
                <a:uLnTx/>
                <a:uFillTx/>
                <a:latin typeface="Arial" panose="020B0604020202020204"/>
                <a:ea typeface="+mn-ea"/>
                <a:cs typeface="Arial"/>
              </a:rPr>
              <a:t>aligning priorities to </a:t>
            </a:r>
            <a:r>
              <a:rPr lang="en-US" kern="0" dirty="0">
                <a:latin typeface="Arial" panose="020B0604020202020204"/>
                <a:cs typeface="Arial"/>
              </a:rPr>
              <a:t>formulate and lead</a:t>
            </a:r>
            <a:r>
              <a:rPr kumimoji="0" lang="en-US" b="0" u="none" strike="noStrike" kern="0" cap="none" spc="0" normalizeH="0" baseline="0" noProof="0" dirty="0">
                <a:ln>
                  <a:noFill/>
                </a:ln>
                <a:effectLst/>
                <a:uLnTx/>
                <a:uFillTx/>
                <a:latin typeface="Arial" panose="020B0604020202020204"/>
                <a:ea typeface="+mn-ea"/>
                <a:cs typeface="Arial"/>
              </a:rPr>
              <a:t> UKHSA’s global health strategy, ensuring consistency with </a:t>
            </a:r>
            <a:r>
              <a:rPr lang="en-US" kern="0" dirty="0">
                <a:latin typeface="Arial" panose="020B0604020202020204"/>
                <a:cs typeface="Arial"/>
              </a:rPr>
              <a:t>the changing</a:t>
            </a:r>
            <a:r>
              <a:rPr kumimoji="0" lang="en-US" b="0" u="none" strike="noStrike" kern="0" cap="none" spc="0" normalizeH="0" baseline="0" noProof="0" dirty="0">
                <a:ln>
                  <a:noFill/>
                </a:ln>
                <a:effectLst/>
                <a:uLnTx/>
                <a:uFillTx/>
                <a:latin typeface="Arial" panose="020B0604020202020204"/>
                <a:ea typeface="+mn-ea"/>
                <a:cs typeface="Arial"/>
              </a:rPr>
              <a:t> strategic context and global health security landscape</a:t>
            </a:r>
            <a:r>
              <a:rPr lang="en-US" kern="0" dirty="0">
                <a:latin typeface="Arial" panose="020B0604020202020204"/>
                <a:cs typeface="Arial"/>
              </a:rPr>
              <a:t>. </a:t>
            </a:r>
            <a:endParaRPr lang="en-US" i="0" u="none" strike="noStrike" kern="0" cap="none" dirty="0">
              <a:latin typeface="Arial"/>
              <a:ea typeface="Arial"/>
              <a:cs typeface="Arial"/>
            </a:endParaRPr>
          </a:p>
        </p:txBody>
      </p:sp>
      <p:sp>
        <p:nvSpPr>
          <p:cNvPr id="12" name="Rectangle 11">
            <a:extLst>
              <a:ext uri="{FF2B5EF4-FFF2-40B4-BE49-F238E27FC236}">
                <a16:creationId xmlns:a16="http://schemas.microsoft.com/office/drawing/2014/main" id="{98580371-1EC2-4F50-91AE-1C6BA720D115}"/>
              </a:ext>
            </a:extLst>
          </p:cNvPr>
          <p:cNvSpPr/>
          <p:nvPr/>
        </p:nvSpPr>
        <p:spPr>
          <a:xfrm>
            <a:off x="781984" y="2242355"/>
            <a:ext cx="8417039" cy="981851"/>
          </a:xfrm>
          <a:prstGeom prst="rect">
            <a:avLst/>
          </a:prstGeom>
          <a:ln>
            <a:solidFill>
              <a:srgbClr val="007C9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horz" wrap="square" lIns="108000" tIns="36000" rIns="3600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dirty="0">
                <a:solidFill>
                  <a:schemeClr val="tx1"/>
                </a:solidFill>
                <a:latin typeface="Arial"/>
                <a:cs typeface="Calibri"/>
              </a:rPr>
              <a:t>International Development Strategy</a:t>
            </a:r>
            <a:endParaRPr lang="en-US" b="1" dirty="0">
              <a:solidFill>
                <a:schemeClr val="tx1"/>
              </a:solidFill>
              <a:latin typeface="Arial"/>
              <a:cs typeface="Calibri"/>
            </a:endParaRPr>
          </a:p>
        </p:txBody>
      </p:sp>
      <p:sp>
        <p:nvSpPr>
          <p:cNvPr id="18" name="Arrow: Chevron 17">
            <a:extLst>
              <a:ext uri="{FF2B5EF4-FFF2-40B4-BE49-F238E27FC236}">
                <a16:creationId xmlns:a16="http://schemas.microsoft.com/office/drawing/2014/main" id="{A270AF14-8065-42CF-A7C1-40C7A8A0BC94}"/>
              </a:ext>
            </a:extLst>
          </p:cNvPr>
          <p:cNvSpPr/>
          <p:nvPr/>
        </p:nvSpPr>
        <p:spPr>
          <a:xfrm>
            <a:off x="8828906" y="2252070"/>
            <a:ext cx="737041" cy="971884"/>
          </a:xfrm>
          <a:prstGeom prst="chevron">
            <a:avLst/>
          </a:prstGeom>
          <a:solidFill>
            <a:srgbClr val="007B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Rectangle: Rounded Corners 20">
            <a:extLst>
              <a:ext uri="{FF2B5EF4-FFF2-40B4-BE49-F238E27FC236}">
                <a16:creationId xmlns:a16="http://schemas.microsoft.com/office/drawing/2014/main" id="{B2EF2C1D-F7FB-46CA-A941-147C7F30A9BC}"/>
              </a:ext>
            </a:extLst>
          </p:cNvPr>
          <p:cNvSpPr/>
          <p:nvPr/>
        </p:nvSpPr>
        <p:spPr>
          <a:xfrm>
            <a:off x="9634447" y="2228775"/>
            <a:ext cx="2414322" cy="3784856"/>
          </a:xfrm>
          <a:prstGeom prst="roundRect">
            <a:avLst/>
          </a:prstGeom>
          <a:solidFill>
            <a:schemeClr val="bg1"/>
          </a:solidFill>
          <a:ln w="38100">
            <a:solidFill>
              <a:srgbClr val="007B9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rgbClr val="007B91"/>
                </a:solidFill>
                <a:latin typeface="Arial"/>
                <a:cs typeface="Arial"/>
              </a:rPr>
              <a:t>x-HMG Global </a:t>
            </a:r>
          </a:p>
          <a:p>
            <a:pPr algn="ctr"/>
            <a:r>
              <a:rPr lang="en-GB" b="1" dirty="0">
                <a:solidFill>
                  <a:srgbClr val="007B91"/>
                </a:solidFill>
                <a:latin typeface="Arial"/>
                <a:cs typeface="Arial"/>
              </a:rPr>
              <a:t>Priorities Inform UKHSA Global Strategic Priorities</a:t>
            </a:r>
            <a:endParaRPr lang="en-GB" b="1" dirty="0">
              <a:solidFill>
                <a:srgbClr val="FFFFFF"/>
              </a:solidFill>
              <a:latin typeface="Calibri" panose="020F0502020204030204"/>
              <a:cs typeface="Calibri"/>
            </a:endParaRPr>
          </a:p>
        </p:txBody>
      </p:sp>
      <p:pic>
        <p:nvPicPr>
          <p:cNvPr id="6" name="Picture 6" descr="A picture containing text&#10;&#10;Description automatically generated">
            <a:extLst>
              <a:ext uri="{FF2B5EF4-FFF2-40B4-BE49-F238E27FC236}">
                <a16:creationId xmlns:a16="http://schemas.microsoft.com/office/drawing/2014/main" id="{CD421F01-654F-8D28-247F-3105FD30561F}"/>
              </a:ext>
            </a:extLst>
          </p:cNvPr>
          <p:cNvPicPr>
            <a:picLocks noChangeAspect="1"/>
          </p:cNvPicPr>
          <p:nvPr/>
        </p:nvPicPr>
        <p:blipFill>
          <a:blip r:embed="rId3"/>
          <a:stretch>
            <a:fillRect/>
          </a:stretch>
        </p:blipFill>
        <p:spPr>
          <a:xfrm>
            <a:off x="9984392" y="5017005"/>
            <a:ext cx="1696598" cy="576192"/>
          </a:xfrm>
          <a:prstGeom prst="rect">
            <a:avLst/>
          </a:prstGeom>
        </p:spPr>
      </p:pic>
      <p:sp>
        <p:nvSpPr>
          <p:cNvPr id="17" name="Rectangle 16">
            <a:extLst>
              <a:ext uri="{FF2B5EF4-FFF2-40B4-BE49-F238E27FC236}">
                <a16:creationId xmlns:a16="http://schemas.microsoft.com/office/drawing/2014/main" id="{DC87BFBF-953D-422A-ACE4-FE49B2F3A8A1}"/>
              </a:ext>
            </a:extLst>
          </p:cNvPr>
          <p:cNvSpPr/>
          <p:nvPr/>
        </p:nvSpPr>
        <p:spPr>
          <a:xfrm>
            <a:off x="781984" y="3223954"/>
            <a:ext cx="8417039" cy="981851"/>
          </a:xfrm>
          <a:prstGeom prst="rect">
            <a:avLst/>
          </a:prstGeom>
          <a:ln>
            <a:solidFill>
              <a:srgbClr val="007C9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horz" wrap="square" lIns="108000" tIns="36000" rIns="3600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dirty="0">
                <a:solidFill>
                  <a:schemeClr val="tx1"/>
                </a:solidFill>
                <a:latin typeface="Arial"/>
                <a:cs typeface="Arial"/>
              </a:rPr>
              <a:t>Integrated Review of Security, Defence, Development &amp; Foreign Policy</a:t>
            </a:r>
            <a:endParaRPr lang="en-GB" dirty="0">
              <a:solidFill>
                <a:schemeClr val="tx1"/>
              </a:solidFill>
              <a:latin typeface="Arial"/>
              <a:ea typeface="+mn-lt"/>
              <a:cs typeface="+mn-lt"/>
            </a:endParaRPr>
          </a:p>
        </p:txBody>
      </p:sp>
      <p:sp>
        <p:nvSpPr>
          <p:cNvPr id="19" name="Arrow: Chevron 18">
            <a:extLst>
              <a:ext uri="{FF2B5EF4-FFF2-40B4-BE49-F238E27FC236}">
                <a16:creationId xmlns:a16="http://schemas.microsoft.com/office/drawing/2014/main" id="{E0311986-E8F0-4283-A2D7-670B2AC3ED0A}"/>
              </a:ext>
            </a:extLst>
          </p:cNvPr>
          <p:cNvSpPr/>
          <p:nvPr/>
        </p:nvSpPr>
        <p:spPr>
          <a:xfrm>
            <a:off x="8837143" y="3223954"/>
            <a:ext cx="737041" cy="971884"/>
          </a:xfrm>
          <a:prstGeom prst="chevron">
            <a:avLst/>
          </a:prstGeom>
          <a:solidFill>
            <a:srgbClr val="007B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Rectangle 19">
            <a:extLst>
              <a:ext uri="{FF2B5EF4-FFF2-40B4-BE49-F238E27FC236}">
                <a16:creationId xmlns:a16="http://schemas.microsoft.com/office/drawing/2014/main" id="{E41B27C0-39B4-48FE-B1DC-BD83C5254C2E}"/>
              </a:ext>
            </a:extLst>
          </p:cNvPr>
          <p:cNvSpPr/>
          <p:nvPr/>
        </p:nvSpPr>
        <p:spPr>
          <a:xfrm>
            <a:off x="802591" y="4202404"/>
            <a:ext cx="8417039" cy="981851"/>
          </a:xfrm>
          <a:prstGeom prst="rect">
            <a:avLst/>
          </a:prstGeom>
          <a:ln>
            <a:solidFill>
              <a:srgbClr val="007C9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horz" wrap="square" lIns="108000" tIns="36000" rIns="3600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dirty="0">
                <a:solidFill>
                  <a:schemeClr val="tx1"/>
                </a:solidFill>
                <a:latin typeface="Arial"/>
                <a:ea typeface="+mn-lt"/>
                <a:cs typeface="+mn-lt"/>
              </a:rPr>
              <a:t>HMG Global Health Strategic Framework</a:t>
            </a:r>
            <a:r>
              <a:rPr lang="en-GB" dirty="0">
                <a:solidFill>
                  <a:schemeClr val="tx1"/>
                </a:solidFill>
                <a:latin typeface="Arial"/>
                <a:ea typeface="+mn-lt"/>
                <a:cs typeface="+mn-lt"/>
              </a:rPr>
              <a:t> </a:t>
            </a:r>
          </a:p>
        </p:txBody>
      </p:sp>
      <p:sp>
        <p:nvSpPr>
          <p:cNvPr id="23" name="Arrow: Chevron 22">
            <a:extLst>
              <a:ext uri="{FF2B5EF4-FFF2-40B4-BE49-F238E27FC236}">
                <a16:creationId xmlns:a16="http://schemas.microsoft.com/office/drawing/2014/main" id="{886DE899-8694-4587-83F4-E77C2EAB069E}"/>
              </a:ext>
            </a:extLst>
          </p:cNvPr>
          <p:cNvSpPr/>
          <p:nvPr/>
        </p:nvSpPr>
        <p:spPr>
          <a:xfrm>
            <a:off x="8851109" y="4212370"/>
            <a:ext cx="737041" cy="971884"/>
          </a:xfrm>
          <a:prstGeom prst="chevron">
            <a:avLst/>
          </a:prstGeom>
          <a:solidFill>
            <a:srgbClr val="007B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Rectangle 24">
            <a:extLst>
              <a:ext uri="{FF2B5EF4-FFF2-40B4-BE49-F238E27FC236}">
                <a16:creationId xmlns:a16="http://schemas.microsoft.com/office/drawing/2014/main" id="{EA5A9FD9-E96B-47A6-9D01-D0B3AF390C17}"/>
              </a:ext>
            </a:extLst>
          </p:cNvPr>
          <p:cNvSpPr/>
          <p:nvPr/>
        </p:nvSpPr>
        <p:spPr>
          <a:xfrm>
            <a:off x="764858" y="5180853"/>
            <a:ext cx="8417039" cy="981851"/>
          </a:xfrm>
          <a:prstGeom prst="rect">
            <a:avLst/>
          </a:prstGeom>
          <a:ln>
            <a:solidFill>
              <a:srgbClr val="007C9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horz" wrap="square" lIns="108000" tIns="36000" rIns="3600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solidFill>
                  <a:schemeClr val="tx1"/>
                </a:solidFill>
                <a:effectLst/>
                <a:latin typeface="Arial"/>
                <a:ea typeface="Calibri"/>
                <a:cs typeface="Times New Roman"/>
              </a:rPr>
              <a:t>Biological Security Strategy</a:t>
            </a:r>
            <a:endParaRPr lang="en-GB" dirty="0">
              <a:solidFill>
                <a:schemeClr val="tx1"/>
              </a:solidFill>
              <a:latin typeface="Arial"/>
              <a:ea typeface="+mn-lt"/>
              <a:cs typeface="+mn-lt"/>
            </a:endParaRPr>
          </a:p>
        </p:txBody>
      </p:sp>
      <p:sp>
        <p:nvSpPr>
          <p:cNvPr id="26" name="Arrow: Chevron 25">
            <a:extLst>
              <a:ext uri="{FF2B5EF4-FFF2-40B4-BE49-F238E27FC236}">
                <a16:creationId xmlns:a16="http://schemas.microsoft.com/office/drawing/2014/main" id="{755FDB70-EFB2-41B5-82B3-B246FC7B0DB8}"/>
              </a:ext>
            </a:extLst>
          </p:cNvPr>
          <p:cNvSpPr/>
          <p:nvPr/>
        </p:nvSpPr>
        <p:spPr>
          <a:xfrm>
            <a:off x="8821940" y="5180853"/>
            <a:ext cx="737041" cy="971884"/>
          </a:xfrm>
          <a:prstGeom prst="chevron">
            <a:avLst/>
          </a:prstGeom>
          <a:solidFill>
            <a:srgbClr val="007B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257363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289C4-4288-4B2A-9EA6-09A352512439}"/>
              </a:ext>
            </a:extLst>
          </p:cNvPr>
          <p:cNvSpPr>
            <a:spLocks noGrp="1"/>
          </p:cNvSpPr>
          <p:nvPr>
            <p:ph type="title"/>
          </p:nvPr>
        </p:nvSpPr>
        <p:spPr/>
        <p:txBody>
          <a:bodyPr>
            <a:normAutofit/>
          </a:bodyPr>
          <a:lstStyle/>
          <a:p>
            <a:r>
              <a:rPr lang="en-GB"/>
              <a:t>Examples of our global health security expertise</a:t>
            </a:r>
          </a:p>
        </p:txBody>
      </p:sp>
      <p:sp>
        <p:nvSpPr>
          <p:cNvPr id="5" name="Slide Number Placeholder 4">
            <a:extLst>
              <a:ext uri="{FF2B5EF4-FFF2-40B4-BE49-F238E27FC236}">
                <a16:creationId xmlns:a16="http://schemas.microsoft.com/office/drawing/2014/main" id="{E4E304A3-1A49-48A5-BED5-893E3219979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3" name="Rectangle: Rounded Corners 2">
            <a:extLst>
              <a:ext uri="{FF2B5EF4-FFF2-40B4-BE49-F238E27FC236}">
                <a16:creationId xmlns:a16="http://schemas.microsoft.com/office/drawing/2014/main" id="{975A4358-D3D7-4D72-9DE0-96A8F9E653A2}"/>
              </a:ext>
            </a:extLst>
          </p:cNvPr>
          <p:cNvSpPr/>
          <p:nvPr/>
        </p:nvSpPr>
        <p:spPr>
          <a:xfrm>
            <a:off x="452189" y="698643"/>
            <a:ext cx="4448286" cy="5979941"/>
          </a:xfrm>
          <a:prstGeom prst="roundRect">
            <a:avLst/>
          </a:prstGeom>
          <a:solidFill>
            <a:srgbClr val="007C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infectious diseases expertise, including zoonotic infections, rare and imported pathogens and HCIDs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HCAI&amp; AMR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rapid deployment to health emergencies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disease and outbreak surveillance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biosecurity, biosafety and </a:t>
            </a:r>
            <a:r>
              <a:rPr kumimoji="0" lang="en-GB" sz="13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biosurveillance</a:t>
            </a:r>
            <a:endPar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emergency preparedness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disaster risk reduction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climate and extreme weather expertise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chemical, biological, radiation, nuclear (CBRN)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environmental hazards expertise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‘One Health’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food safety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poisons expertise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toxicology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ports of entry expertise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risk assessment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risk communication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high containment microbiology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animal models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genomics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training programmes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WHO collaborating centres and reference laboratories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prison health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behavioural science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support to clinical trials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global health diplomacy</a:t>
            </a:r>
          </a:p>
        </p:txBody>
      </p:sp>
      <p:grpSp>
        <p:nvGrpSpPr>
          <p:cNvPr id="6" name="Group 5">
            <a:extLst>
              <a:ext uri="{FF2B5EF4-FFF2-40B4-BE49-F238E27FC236}">
                <a16:creationId xmlns:a16="http://schemas.microsoft.com/office/drawing/2014/main" id="{FF5A617B-DC7E-4288-9AF2-8792767515FE}"/>
              </a:ext>
            </a:extLst>
          </p:cNvPr>
          <p:cNvGrpSpPr/>
          <p:nvPr/>
        </p:nvGrpSpPr>
        <p:grpSpPr>
          <a:xfrm>
            <a:off x="5078185" y="1440823"/>
            <a:ext cx="6908604" cy="4200345"/>
            <a:chOff x="4980531" y="863774"/>
            <a:chExt cx="6908604" cy="4200345"/>
          </a:xfrm>
        </p:grpSpPr>
        <p:grpSp>
          <p:nvGrpSpPr>
            <p:cNvPr id="11" name="Group 10">
              <a:extLst>
                <a:ext uri="{FF2B5EF4-FFF2-40B4-BE49-F238E27FC236}">
                  <a16:creationId xmlns:a16="http://schemas.microsoft.com/office/drawing/2014/main" id="{240877C9-F5CB-4FB8-8DF3-F53083FAC32A}"/>
                </a:ext>
              </a:extLst>
            </p:cNvPr>
            <p:cNvGrpSpPr/>
            <p:nvPr/>
          </p:nvGrpSpPr>
          <p:grpSpPr>
            <a:xfrm>
              <a:off x="9602524" y="863774"/>
              <a:ext cx="2203596" cy="1271518"/>
              <a:chOff x="726962" y="1558056"/>
              <a:chExt cx="3715730" cy="1161070"/>
            </a:xfrm>
          </p:grpSpPr>
          <p:sp>
            <p:nvSpPr>
              <p:cNvPr id="12" name="TextBox 11">
                <a:extLst>
                  <a:ext uri="{FF2B5EF4-FFF2-40B4-BE49-F238E27FC236}">
                    <a16:creationId xmlns:a16="http://schemas.microsoft.com/office/drawing/2014/main" id="{6E7BB4D8-7D48-4CFB-91E1-1664FD4EA8B0}"/>
                  </a:ext>
                </a:extLst>
              </p:cNvPr>
              <p:cNvSpPr txBox="1"/>
              <p:nvPr/>
            </p:nvSpPr>
            <p:spPr>
              <a:xfrm>
                <a:off x="726962" y="1746519"/>
                <a:ext cx="3715730" cy="972607"/>
              </a:xfrm>
              <a:prstGeom prst="roundRect">
                <a:avLst>
                  <a:gd name="adj" fmla="val 8162"/>
                </a:avLst>
              </a:prstGeom>
              <a:noFill/>
              <a:ln>
                <a:solidFill>
                  <a:srgbClr val="1D57A5"/>
                </a:solidFill>
              </a:ln>
            </p:spPr>
            <p:txBody>
              <a:bodyPr wrap="square" tIns="21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International collaboration on human biomonitoring to determine exposure to environmental and occupational chemicals</a:t>
                </a:r>
              </a:p>
            </p:txBody>
          </p:sp>
          <p:sp>
            <p:nvSpPr>
              <p:cNvPr id="13" name="TextBox 12">
                <a:extLst>
                  <a:ext uri="{FF2B5EF4-FFF2-40B4-BE49-F238E27FC236}">
                    <a16:creationId xmlns:a16="http://schemas.microsoft.com/office/drawing/2014/main" id="{C2B161AE-676D-406E-955C-CE01C354B0BF}"/>
                  </a:ext>
                </a:extLst>
              </p:cNvPr>
              <p:cNvSpPr txBox="1"/>
              <p:nvPr/>
            </p:nvSpPr>
            <p:spPr>
              <a:xfrm>
                <a:off x="832141" y="1558056"/>
                <a:ext cx="3462766" cy="264299"/>
              </a:xfrm>
              <a:prstGeom prst="roundRect">
                <a:avLst/>
              </a:prstGeom>
              <a:solidFill>
                <a:srgbClr val="4DBBB6"/>
              </a:solidFill>
              <a:ln>
                <a:solidFill>
                  <a:srgbClr val="1D57A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Human biomonitoring</a:t>
                </a:r>
              </a:p>
            </p:txBody>
          </p:sp>
        </p:grpSp>
        <p:grpSp>
          <p:nvGrpSpPr>
            <p:cNvPr id="14" name="Group 13">
              <a:extLst>
                <a:ext uri="{FF2B5EF4-FFF2-40B4-BE49-F238E27FC236}">
                  <a16:creationId xmlns:a16="http://schemas.microsoft.com/office/drawing/2014/main" id="{83F0AF66-10DC-4C79-A9EC-B2F8DE3DD1BC}"/>
                </a:ext>
              </a:extLst>
            </p:cNvPr>
            <p:cNvGrpSpPr/>
            <p:nvPr/>
          </p:nvGrpSpPr>
          <p:grpSpPr>
            <a:xfrm>
              <a:off x="7332843" y="869326"/>
              <a:ext cx="2203596" cy="1271518"/>
              <a:chOff x="726962" y="1558056"/>
              <a:chExt cx="3715730" cy="1161070"/>
            </a:xfrm>
          </p:grpSpPr>
          <p:sp>
            <p:nvSpPr>
              <p:cNvPr id="15" name="TextBox 14">
                <a:extLst>
                  <a:ext uri="{FF2B5EF4-FFF2-40B4-BE49-F238E27FC236}">
                    <a16:creationId xmlns:a16="http://schemas.microsoft.com/office/drawing/2014/main" id="{4A9B802F-4FE6-4B50-A1FD-BC634915C146}"/>
                  </a:ext>
                </a:extLst>
              </p:cNvPr>
              <p:cNvSpPr txBox="1"/>
              <p:nvPr/>
            </p:nvSpPr>
            <p:spPr>
              <a:xfrm>
                <a:off x="726962" y="1746519"/>
                <a:ext cx="3715730" cy="972607"/>
              </a:xfrm>
              <a:prstGeom prst="roundRect">
                <a:avLst>
                  <a:gd name="adj" fmla="val 8162"/>
                </a:avLst>
              </a:prstGeom>
              <a:noFill/>
              <a:ln>
                <a:solidFill>
                  <a:srgbClr val="1D57A5"/>
                </a:solidFill>
              </a:ln>
            </p:spPr>
            <p:txBody>
              <a:bodyPr wrap="square" tIns="21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EU collaboration on serious cross-border threats to health</a:t>
                </a:r>
              </a:p>
            </p:txBody>
          </p:sp>
          <p:sp>
            <p:nvSpPr>
              <p:cNvPr id="16" name="TextBox 15">
                <a:extLst>
                  <a:ext uri="{FF2B5EF4-FFF2-40B4-BE49-F238E27FC236}">
                    <a16:creationId xmlns:a16="http://schemas.microsoft.com/office/drawing/2014/main" id="{4468FA6B-1F9E-4F73-9754-51B5EB537C77}"/>
                  </a:ext>
                </a:extLst>
              </p:cNvPr>
              <p:cNvSpPr txBox="1"/>
              <p:nvPr/>
            </p:nvSpPr>
            <p:spPr>
              <a:xfrm>
                <a:off x="832143" y="1558056"/>
                <a:ext cx="3434338" cy="264299"/>
              </a:xfrm>
              <a:prstGeom prst="roundRect">
                <a:avLst/>
              </a:prstGeom>
              <a:solidFill>
                <a:srgbClr val="4DBBB6"/>
              </a:solidFill>
              <a:ln>
                <a:solidFill>
                  <a:srgbClr val="1D57A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SHARP EU Joint Action </a:t>
                </a:r>
              </a:p>
            </p:txBody>
          </p:sp>
        </p:grpSp>
        <p:grpSp>
          <p:nvGrpSpPr>
            <p:cNvPr id="17" name="Group 16">
              <a:extLst>
                <a:ext uri="{FF2B5EF4-FFF2-40B4-BE49-F238E27FC236}">
                  <a16:creationId xmlns:a16="http://schemas.microsoft.com/office/drawing/2014/main" id="{1646158B-D091-4D25-A020-616C3F6DF46A}"/>
                </a:ext>
              </a:extLst>
            </p:cNvPr>
            <p:cNvGrpSpPr/>
            <p:nvPr/>
          </p:nvGrpSpPr>
          <p:grpSpPr>
            <a:xfrm>
              <a:off x="4980531" y="3689524"/>
              <a:ext cx="2203596" cy="1374595"/>
              <a:chOff x="726962" y="1558056"/>
              <a:chExt cx="3715730" cy="1255193"/>
            </a:xfrm>
          </p:grpSpPr>
          <p:sp>
            <p:nvSpPr>
              <p:cNvPr id="18" name="TextBox 17">
                <a:extLst>
                  <a:ext uri="{FF2B5EF4-FFF2-40B4-BE49-F238E27FC236}">
                    <a16:creationId xmlns:a16="http://schemas.microsoft.com/office/drawing/2014/main" id="{36ECEF44-1FEA-406A-8BCF-18C4F6F3411B}"/>
                  </a:ext>
                </a:extLst>
              </p:cNvPr>
              <p:cNvSpPr txBox="1"/>
              <p:nvPr/>
            </p:nvSpPr>
            <p:spPr>
              <a:xfrm>
                <a:off x="726962" y="1746519"/>
                <a:ext cx="3715730" cy="1066730"/>
              </a:xfrm>
              <a:prstGeom prst="roundRect">
                <a:avLst>
                  <a:gd name="adj" fmla="val 8162"/>
                </a:avLst>
              </a:prstGeom>
              <a:noFill/>
              <a:ln>
                <a:solidFill>
                  <a:srgbClr val="1D57A5"/>
                </a:solidFill>
              </a:ln>
            </p:spPr>
            <p:txBody>
              <a:bodyPr wrap="square" tIns="21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Specified under the UK-EU Trade and Cooperation Agreement, a new and sustainable working partnership with ECDC</a:t>
                </a:r>
              </a:p>
            </p:txBody>
          </p:sp>
          <p:sp>
            <p:nvSpPr>
              <p:cNvPr id="19" name="TextBox 18">
                <a:extLst>
                  <a:ext uri="{FF2B5EF4-FFF2-40B4-BE49-F238E27FC236}">
                    <a16:creationId xmlns:a16="http://schemas.microsoft.com/office/drawing/2014/main" id="{4D2225FD-B36B-4E5D-A01C-8A27AB03CB4E}"/>
                  </a:ext>
                </a:extLst>
              </p:cNvPr>
              <p:cNvSpPr txBox="1"/>
              <p:nvPr/>
            </p:nvSpPr>
            <p:spPr>
              <a:xfrm>
                <a:off x="832143" y="1558056"/>
                <a:ext cx="3434338" cy="264299"/>
              </a:xfrm>
              <a:prstGeom prst="roundRect">
                <a:avLst/>
              </a:prstGeom>
              <a:solidFill>
                <a:srgbClr val="4DBBB6"/>
              </a:solidFill>
              <a:ln>
                <a:solidFill>
                  <a:srgbClr val="1D57A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UK &amp; ECDC MOU</a:t>
                </a:r>
              </a:p>
            </p:txBody>
          </p:sp>
        </p:grpSp>
        <p:grpSp>
          <p:nvGrpSpPr>
            <p:cNvPr id="20" name="Group 19">
              <a:extLst>
                <a:ext uri="{FF2B5EF4-FFF2-40B4-BE49-F238E27FC236}">
                  <a16:creationId xmlns:a16="http://schemas.microsoft.com/office/drawing/2014/main" id="{49B1C26E-FE0C-491E-9666-70F869AB9C52}"/>
                </a:ext>
              </a:extLst>
            </p:cNvPr>
            <p:cNvGrpSpPr/>
            <p:nvPr/>
          </p:nvGrpSpPr>
          <p:grpSpPr>
            <a:xfrm>
              <a:off x="7291527" y="2271334"/>
              <a:ext cx="2203596" cy="1271518"/>
              <a:chOff x="726962" y="1558056"/>
              <a:chExt cx="3715730" cy="1161070"/>
            </a:xfrm>
          </p:grpSpPr>
          <p:sp>
            <p:nvSpPr>
              <p:cNvPr id="21" name="TextBox 20">
                <a:extLst>
                  <a:ext uri="{FF2B5EF4-FFF2-40B4-BE49-F238E27FC236}">
                    <a16:creationId xmlns:a16="http://schemas.microsoft.com/office/drawing/2014/main" id="{05623EDD-D2AD-4647-84A0-017A3C09D09B}"/>
                  </a:ext>
                </a:extLst>
              </p:cNvPr>
              <p:cNvSpPr txBox="1"/>
              <p:nvPr/>
            </p:nvSpPr>
            <p:spPr>
              <a:xfrm>
                <a:off x="726962" y="1746519"/>
                <a:ext cx="3715730" cy="972607"/>
              </a:xfrm>
              <a:prstGeom prst="roundRect">
                <a:avLst>
                  <a:gd name="adj" fmla="val 8162"/>
                </a:avLst>
              </a:prstGeom>
              <a:noFill/>
              <a:ln>
                <a:solidFill>
                  <a:srgbClr val="1D57A5"/>
                </a:solidFill>
              </a:ln>
            </p:spPr>
            <p:txBody>
              <a:bodyPr wrap="square" tIns="21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UKHSA runs the only worldwide network for prison health research and engagement</a:t>
                </a:r>
              </a:p>
            </p:txBody>
          </p:sp>
          <p:sp>
            <p:nvSpPr>
              <p:cNvPr id="22" name="TextBox 21">
                <a:extLst>
                  <a:ext uri="{FF2B5EF4-FFF2-40B4-BE49-F238E27FC236}">
                    <a16:creationId xmlns:a16="http://schemas.microsoft.com/office/drawing/2014/main" id="{CCEB88CE-2DD7-4CDC-8087-3CE4D07A0BB9}"/>
                  </a:ext>
                </a:extLst>
              </p:cNvPr>
              <p:cNvSpPr txBox="1"/>
              <p:nvPr/>
            </p:nvSpPr>
            <p:spPr>
              <a:xfrm>
                <a:off x="832143" y="1558056"/>
                <a:ext cx="3434342" cy="264299"/>
              </a:xfrm>
              <a:prstGeom prst="roundRect">
                <a:avLst/>
              </a:prstGeom>
              <a:solidFill>
                <a:srgbClr val="4DBBB6"/>
              </a:solidFill>
              <a:ln>
                <a:solidFill>
                  <a:srgbClr val="1D57A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Prison Health</a:t>
                </a:r>
              </a:p>
            </p:txBody>
          </p:sp>
        </p:grpSp>
        <p:grpSp>
          <p:nvGrpSpPr>
            <p:cNvPr id="23" name="Group 22">
              <a:extLst>
                <a:ext uri="{FF2B5EF4-FFF2-40B4-BE49-F238E27FC236}">
                  <a16:creationId xmlns:a16="http://schemas.microsoft.com/office/drawing/2014/main" id="{9937FFCE-586C-4E9F-BF45-9D6E891CFE8D}"/>
                </a:ext>
              </a:extLst>
            </p:cNvPr>
            <p:cNvGrpSpPr/>
            <p:nvPr/>
          </p:nvGrpSpPr>
          <p:grpSpPr>
            <a:xfrm>
              <a:off x="9602524" y="2271334"/>
              <a:ext cx="2203596" cy="1271518"/>
              <a:chOff x="726962" y="1558056"/>
              <a:chExt cx="3715730" cy="1161070"/>
            </a:xfrm>
          </p:grpSpPr>
          <p:sp>
            <p:nvSpPr>
              <p:cNvPr id="24" name="TextBox 23">
                <a:extLst>
                  <a:ext uri="{FF2B5EF4-FFF2-40B4-BE49-F238E27FC236}">
                    <a16:creationId xmlns:a16="http://schemas.microsoft.com/office/drawing/2014/main" id="{7FD3F36D-DC79-4C25-A9AE-A03929928641}"/>
                  </a:ext>
                </a:extLst>
              </p:cNvPr>
              <p:cNvSpPr txBox="1"/>
              <p:nvPr/>
            </p:nvSpPr>
            <p:spPr>
              <a:xfrm>
                <a:off x="726962" y="1746519"/>
                <a:ext cx="3715730" cy="972607"/>
              </a:xfrm>
              <a:prstGeom prst="roundRect">
                <a:avLst>
                  <a:gd name="adj" fmla="val 8162"/>
                </a:avLst>
              </a:prstGeom>
              <a:noFill/>
              <a:ln>
                <a:solidFill>
                  <a:srgbClr val="1D57A5"/>
                </a:solidFill>
              </a:ln>
            </p:spPr>
            <p:txBody>
              <a:bodyPr wrap="square" tIns="21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Administration of the UK pre-entry TB screening programme</a:t>
                </a:r>
              </a:p>
            </p:txBody>
          </p:sp>
          <p:sp>
            <p:nvSpPr>
              <p:cNvPr id="25" name="TextBox 24">
                <a:extLst>
                  <a:ext uri="{FF2B5EF4-FFF2-40B4-BE49-F238E27FC236}">
                    <a16:creationId xmlns:a16="http://schemas.microsoft.com/office/drawing/2014/main" id="{77BCE35D-CC8B-45EA-BE8A-DE31878079B5}"/>
                  </a:ext>
                </a:extLst>
              </p:cNvPr>
              <p:cNvSpPr txBox="1"/>
              <p:nvPr/>
            </p:nvSpPr>
            <p:spPr>
              <a:xfrm>
                <a:off x="832143" y="1558056"/>
                <a:ext cx="3462764" cy="264299"/>
              </a:xfrm>
              <a:prstGeom prst="roundRect">
                <a:avLst/>
              </a:prstGeom>
              <a:solidFill>
                <a:srgbClr val="4DBBB6"/>
              </a:solidFill>
              <a:ln>
                <a:solidFill>
                  <a:srgbClr val="1D57A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Pre-entry TB screening</a:t>
                </a:r>
              </a:p>
            </p:txBody>
          </p:sp>
        </p:grpSp>
        <p:grpSp>
          <p:nvGrpSpPr>
            <p:cNvPr id="32" name="Group 31">
              <a:extLst>
                <a:ext uri="{FF2B5EF4-FFF2-40B4-BE49-F238E27FC236}">
                  <a16:creationId xmlns:a16="http://schemas.microsoft.com/office/drawing/2014/main" id="{BBC36A96-D96F-42ED-800C-4B03041AFE70}"/>
                </a:ext>
              </a:extLst>
            </p:cNvPr>
            <p:cNvGrpSpPr/>
            <p:nvPr/>
          </p:nvGrpSpPr>
          <p:grpSpPr>
            <a:xfrm>
              <a:off x="4980531" y="2268507"/>
              <a:ext cx="2203596" cy="1271518"/>
              <a:chOff x="726962" y="1558056"/>
              <a:chExt cx="3715730" cy="1161070"/>
            </a:xfrm>
          </p:grpSpPr>
          <p:sp>
            <p:nvSpPr>
              <p:cNvPr id="33" name="TextBox 32">
                <a:extLst>
                  <a:ext uri="{FF2B5EF4-FFF2-40B4-BE49-F238E27FC236}">
                    <a16:creationId xmlns:a16="http://schemas.microsoft.com/office/drawing/2014/main" id="{D056A90C-D37B-4CA6-B5DE-332FFAB4343F}"/>
                  </a:ext>
                </a:extLst>
              </p:cNvPr>
              <p:cNvSpPr txBox="1"/>
              <p:nvPr/>
            </p:nvSpPr>
            <p:spPr>
              <a:xfrm>
                <a:off x="726962" y="1746519"/>
                <a:ext cx="3715730" cy="972607"/>
              </a:xfrm>
              <a:prstGeom prst="roundRect">
                <a:avLst>
                  <a:gd name="adj" fmla="val 8162"/>
                </a:avLst>
              </a:prstGeom>
              <a:noFill/>
              <a:ln>
                <a:solidFill>
                  <a:srgbClr val="1D57A5"/>
                </a:solidFill>
              </a:ln>
            </p:spPr>
            <p:txBody>
              <a:bodyPr wrap="square" tIns="21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UKHSA participate in the NEA Committee on Radiation Protection and Public Health.</a:t>
                </a:r>
              </a:p>
            </p:txBody>
          </p:sp>
          <p:sp>
            <p:nvSpPr>
              <p:cNvPr id="34" name="TextBox 33">
                <a:extLst>
                  <a:ext uri="{FF2B5EF4-FFF2-40B4-BE49-F238E27FC236}">
                    <a16:creationId xmlns:a16="http://schemas.microsoft.com/office/drawing/2014/main" id="{725A13C5-B940-41E7-89DC-D328AED3C472}"/>
                  </a:ext>
                </a:extLst>
              </p:cNvPr>
              <p:cNvSpPr txBox="1"/>
              <p:nvPr/>
            </p:nvSpPr>
            <p:spPr>
              <a:xfrm>
                <a:off x="832141" y="1558056"/>
                <a:ext cx="3434340" cy="264299"/>
              </a:xfrm>
              <a:prstGeom prst="roundRect">
                <a:avLst/>
              </a:prstGeom>
              <a:solidFill>
                <a:srgbClr val="4DBBB6"/>
              </a:solidFill>
              <a:ln>
                <a:solidFill>
                  <a:srgbClr val="1D57A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OECD Nuclear Energy Agency </a:t>
                </a:r>
              </a:p>
            </p:txBody>
          </p:sp>
        </p:grpSp>
        <p:grpSp>
          <p:nvGrpSpPr>
            <p:cNvPr id="35" name="Group 34">
              <a:extLst>
                <a:ext uri="{FF2B5EF4-FFF2-40B4-BE49-F238E27FC236}">
                  <a16:creationId xmlns:a16="http://schemas.microsoft.com/office/drawing/2014/main" id="{0519ED6D-6E41-4742-A5AE-B47AAA7E820C}"/>
                </a:ext>
              </a:extLst>
            </p:cNvPr>
            <p:cNvGrpSpPr/>
            <p:nvPr/>
          </p:nvGrpSpPr>
          <p:grpSpPr>
            <a:xfrm>
              <a:off x="7303297" y="3689523"/>
              <a:ext cx="2203596" cy="1374595"/>
              <a:chOff x="746809" y="1558056"/>
              <a:chExt cx="3715730" cy="1255193"/>
            </a:xfrm>
          </p:grpSpPr>
          <p:sp>
            <p:nvSpPr>
              <p:cNvPr id="36" name="TextBox 35">
                <a:extLst>
                  <a:ext uri="{FF2B5EF4-FFF2-40B4-BE49-F238E27FC236}">
                    <a16:creationId xmlns:a16="http://schemas.microsoft.com/office/drawing/2014/main" id="{28059734-E2B1-47E4-A9A1-9024BE563CBB}"/>
                  </a:ext>
                </a:extLst>
              </p:cNvPr>
              <p:cNvSpPr txBox="1"/>
              <p:nvPr/>
            </p:nvSpPr>
            <p:spPr>
              <a:xfrm>
                <a:off x="746809" y="1746519"/>
                <a:ext cx="3715730" cy="1066730"/>
              </a:xfrm>
              <a:prstGeom prst="roundRect">
                <a:avLst>
                  <a:gd name="adj" fmla="val 8162"/>
                </a:avLst>
              </a:prstGeom>
              <a:noFill/>
              <a:ln>
                <a:solidFill>
                  <a:srgbClr val="1D57A5"/>
                </a:solidFill>
              </a:ln>
            </p:spPr>
            <p:txBody>
              <a:bodyPr wrap="square" tIns="21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Many of our staff are chairs /members of key international expert/technical/steering boards/committees/groups (e.g. WHO, UN, OECD, GHSI, GHSA, etc)</a:t>
                </a:r>
              </a:p>
            </p:txBody>
          </p:sp>
          <p:sp>
            <p:nvSpPr>
              <p:cNvPr id="37" name="TextBox 36">
                <a:extLst>
                  <a:ext uri="{FF2B5EF4-FFF2-40B4-BE49-F238E27FC236}">
                    <a16:creationId xmlns:a16="http://schemas.microsoft.com/office/drawing/2014/main" id="{DA9684C8-545E-4843-B169-154C26D2BC3F}"/>
                  </a:ext>
                </a:extLst>
              </p:cNvPr>
              <p:cNvSpPr txBox="1"/>
              <p:nvPr/>
            </p:nvSpPr>
            <p:spPr>
              <a:xfrm>
                <a:off x="832143" y="1558056"/>
                <a:ext cx="3434342" cy="264299"/>
              </a:xfrm>
              <a:prstGeom prst="roundRect">
                <a:avLst/>
              </a:prstGeom>
              <a:solidFill>
                <a:srgbClr val="4DBBB6"/>
              </a:solidFill>
              <a:ln>
                <a:solidFill>
                  <a:srgbClr val="1D57A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Membership / Leadership</a:t>
                </a:r>
              </a:p>
            </p:txBody>
          </p:sp>
        </p:grpSp>
        <p:grpSp>
          <p:nvGrpSpPr>
            <p:cNvPr id="38" name="Group 37">
              <a:extLst>
                <a:ext uri="{FF2B5EF4-FFF2-40B4-BE49-F238E27FC236}">
                  <a16:creationId xmlns:a16="http://schemas.microsoft.com/office/drawing/2014/main" id="{2F28A4F0-1C28-4C7A-8F18-645EAAAEE009}"/>
                </a:ext>
              </a:extLst>
            </p:cNvPr>
            <p:cNvGrpSpPr/>
            <p:nvPr/>
          </p:nvGrpSpPr>
          <p:grpSpPr>
            <a:xfrm>
              <a:off x="4990491" y="864765"/>
              <a:ext cx="2258915" cy="1271499"/>
              <a:chOff x="-7049904" y="1558074"/>
              <a:chExt cx="3809009" cy="1161052"/>
            </a:xfrm>
          </p:grpSpPr>
          <p:sp>
            <p:nvSpPr>
              <p:cNvPr id="39" name="TextBox 38">
                <a:extLst>
                  <a:ext uri="{FF2B5EF4-FFF2-40B4-BE49-F238E27FC236}">
                    <a16:creationId xmlns:a16="http://schemas.microsoft.com/office/drawing/2014/main" id="{64B52C09-5DD5-4414-AFD1-2F9B80D7FFF7}"/>
                  </a:ext>
                </a:extLst>
              </p:cNvPr>
              <p:cNvSpPr txBox="1"/>
              <p:nvPr/>
            </p:nvSpPr>
            <p:spPr>
              <a:xfrm>
                <a:off x="-7049904" y="1746519"/>
                <a:ext cx="3809007" cy="972607"/>
              </a:xfrm>
              <a:prstGeom prst="roundRect">
                <a:avLst>
                  <a:gd name="adj" fmla="val 8162"/>
                </a:avLst>
              </a:prstGeom>
              <a:noFill/>
              <a:ln>
                <a:solidFill>
                  <a:srgbClr val="1D57A5"/>
                </a:solidFill>
              </a:ln>
            </p:spPr>
            <p:txBody>
              <a:bodyPr wrap="square" tIns="21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UK support in genomics capacity and capability to countries for SARS-CoV-2 genomic sequencing</a:t>
                </a:r>
              </a:p>
            </p:txBody>
          </p:sp>
          <p:sp>
            <p:nvSpPr>
              <p:cNvPr id="40" name="TextBox 39">
                <a:extLst>
                  <a:ext uri="{FF2B5EF4-FFF2-40B4-BE49-F238E27FC236}">
                    <a16:creationId xmlns:a16="http://schemas.microsoft.com/office/drawing/2014/main" id="{E79CF276-FF27-4C2F-95CA-C3CD28AFC053}"/>
                  </a:ext>
                </a:extLst>
              </p:cNvPr>
              <p:cNvSpPr txBox="1"/>
              <p:nvPr/>
            </p:nvSpPr>
            <p:spPr>
              <a:xfrm>
                <a:off x="-6909210" y="1558074"/>
                <a:ext cx="3668315" cy="264299"/>
              </a:xfrm>
              <a:prstGeom prst="roundRect">
                <a:avLst/>
              </a:prstGeom>
              <a:solidFill>
                <a:srgbClr val="4DBBB6"/>
              </a:solidFill>
              <a:ln>
                <a:solidFill>
                  <a:srgbClr val="1D57A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New Variant Assessment Platform</a:t>
                </a:r>
              </a:p>
            </p:txBody>
          </p:sp>
        </p:grpSp>
        <p:grpSp>
          <p:nvGrpSpPr>
            <p:cNvPr id="44" name="Group 43">
              <a:extLst>
                <a:ext uri="{FF2B5EF4-FFF2-40B4-BE49-F238E27FC236}">
                  <a16:creationId xmlns:a16="http://schemas.microsoft.com/office/drawing/2014/main" id="{B8441993-C6F9-4ADD-8359-0534C7DFEDF1}"/>
                </a:ext>
              </a:extLst>
            </p:cNvPr>
            <p:cNvGrpSpPr/>
            <p:nvPr/>
          </p:nvGrpSpPr>
          <p:grpSpPr>
            <a:xfrm>
              <a:off x="9685539" y="3689524"/>
              <a:ext cx="2203596" cy="1374595"/>
              <a:chOff x="726962" y="1558056"/>
              <a:chExt cx="3715730" cy="1255193"/>
            </a:xfrm>
          </p:grpSpPr>
          <p:sp>
            <p:nvSpPr>
              <p:cNvPr id="45" name="TextBox 44">
                <a:extLst>
                  <a:ext uri="{FF2B5EF4-FFF2-40B4-BE49-F238E27FC236}">
                    <a16:creationId xmlns:a16="http://schemas.microsoft.com/office/drawing/2014/main" id="{769D6D7B-43D3-420F-A989-A00CA279078C}"/>
                  </a:ext>
                </a:extLst>
              </p:cNvPr>
              <p:cNvSpPr txBox="1"/>
              <p:nvPr/>
            </p:nvSpPr>
            <p:spPr>
              <a:xfrm>
                <a:off x="726962" y="1746519"/>
                <a:ext cx="3715730" cy="1066730"/>
              </a:xfrm>
              <a:prstGeom prst="roundRect">
                <a:avLst>
                  <a:gd name="adj" fmla="val 8162"/>
                </a:avLst>
              </a:prstGeom>
              <a:noFill/>
              <a:ln>
                <a:solidFill>
                  <a:srgbClr val="1D57A5"/>
                </a:solidFill>
              </a:ln>
            </p:spPr>
            <p:txBody>
              <a:bodyPr wrap="square" tIns="21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Training in South East and Eastern European region for capabilities in CBRN waste management</a:t>
                </a:r>
              </a:p>
            </p:txBody>
          </p:sp>
          <p:sp>
            <p:nvSpPr>
              <p:cNvPr id="46" name="TextBox 45">
                <a:extLst>
                  <a:ext uri="{FF2B5EF4-FFF2-40B4-BE49-F238E27FC236}">
                    <a16:creationId xmlns:a16="http://schemas.microsoft.com/office/drawing/2014/main" id="{BB5C9CD0-E064-4F05-963C-4C4F02579479}"/>
                  </a:ext>
                </a:extLst>
              </p:cNvPr>
              <p:cNvSpPr txBox="1"/>
              <p:nvPr/>
            </p:nvSpPr>
            <p:spPr>
              <a:xfrm>
                <a:off x="832143" y="1558056"/>
                <a:ext cx="3434342" cy="264299"/>
              </a:xfrm>
              <a:prstGeom prst="roundRect">
                <a:avLst/>
              </a:prstGeom>
              <a:solidFill>
                <a:srgbClr val="4DBBB6"/>
              </a:solidFill>
              <a:ln>
                <a:solidFill>
                  <a:srgbClr val="1D57A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Project 67</a:t>
                </a:r>
              </a:p>
            </p:txBody>
          </p:sp>
        </p:grpSp>
      </p:grpSp>
    </p:spTree>
    <p:extLst>
      <p:ext uri="{BB962C8B-B14F-4D97-AF65-F5344CB8AC3E}">
        <p14:creationId xmlns:p14="http://schemas.microsoft.com/office/powerpoint/2010/main" val="3522740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87A0D9C0-1972-49E3-AC66-35EF7183F358}"/>
              </a:ext>
            </a:extLst>
          </p:cNvPr>
          <p:cNvSpPr>
            <a:spLocks noGrp="1"/>
          </p:cNvSpPr>
          <p:nvPr>
            <p:ph idx="1"/>
          </p:nvPr>
        </p:nvSpPr>
        <p:spPr>
          <a:xfrm>
            <a:off x="777386" y="652128"/>
            <a:ext cx="10361670" cy="5872957"/>
          </a:xfrm>
        </p:spPr>
        <p:txBody>
          <a:bodyPr>
            <a:noAutofit/>
          </a:bodyPr>
          <a:lstStyle/>
          <a:p>
            <a:pPr marL="0" lvl="0" indent="0">
              <a:buNone/>
            </a:pPr>
            <a:r>
              <a:rPr lang="en-GB" b="1">
                <a:solidFill>
                  <a:srgbClr val="007C91"/>
                </a:solidFill>
              </a:rPr>
              <a:t>UKHSA hosted WHO Collaborating Centres</a:t>
            </a:r>
            <a:endParaRPr lang="en-GB">
              <a:solidFill>
                <a:srgbClr val="007C91"/>
              </a:solidFill>
            </a:endParaRPr>
          </a:p>
          <a:p>
            <a:pPr marL="457200" lvl="0" indent="-457200">
              <a:lnSpc>
                <a:spcPct val="70000"/>
              </a:lnSpc>
              <a:buFont typeface="+mj-lt"/>
              <a:buAutoNum type="arabicPeriod"/>
            </a:pPr>
            <a:r>
              <a:rPr lang="en-GB" sz="1400"/>
              <a:t>WHO Collaborating Centre for Global Health Security</a:t>
            </a:r>
          </a:p>
          <a:p>
            <a:pPr marL="457200" lvl="0" indent="-457200">
              <a:lnSpc>
                <a:spcPct val="70000"/>
              </a:lnSpc>
              <a:buFont typeface="+mj-lt"/>
              <a:buAutoNum type="arabicPeriod"/>
            </a:pPr>
            <a:r>
              <a:rPr lang="en-GB" sz="1400"/>
              <a:t>WHO Collaborating Centre for Applied Biosafety and Training</a:t>
            </a:r>
          </a:p>
          <a:p>
            <a:pPr marL="457200" lvl="0" indent="-457200">
              <a:lnSpc>
                <a:spcPct val="70000"/>
              </a:lnSpc>
              <a:buFont typeface="+mj-lt"/>
              <a:buAutoNum type="arabicPeriod"/>
            </a:pPr>
            <a:r>
              <a:rPr lang="en-GB" sz="1400"/>
              <a:t>WHO Collaborating Centre for the Public Health Management of Chemical Exposures</a:t>
            </a:r>
          </a:p>
          <a:p>
            <a:pPr marL="457200" lvl="0" indent="-457200">
              <a:lnSpc>
                <a:spcPct val="70000"/>
              </a:lnSpc>
              <a:buFont typeface="+mj-lt"/>
              <a:buAutoNum type="arabicPeriod"/>
            </a:pPr>
            <a:r>
              <a:rPr lang="en-GB" sz="1400"/>
              <a:t>WHO Collaborating Centre for Virus Reference &amp; Research (Special Pathogens)</a:t>
            </a:r>
          </a:p>
          <a:p>
            <a:pPr marL="457200" lvl="0" indent="-457200">
              <a:lnSpc>
                <a:spcPct val="70000"/>
              </a:lnSpc>
              <a:buFont typeface="+mj-lt"/>
              <a:buAutoNum type="arabicPeriod"/>
            </a:pPr>
            <a:r>
              <a:rPr lang="en-GB" sz="1400"/>
              <a:t>WHO Collaborating Centre for Haemophilus influenzae and Streptococcus pneumoniae</a:t>
            </a:r>
          </a:p>
          <a:p>
            <a:pPr marL="457200" lvl="0" indent="-457200">
              <a:lnSpc>
                <a:spcPct val="70000"/>
              </a:lnSpc>
              <a:buFont typeface="+mj-lt"/>
              <a:buAutoNum type="arabicPeriod"/>
            </a:pPr>
            <a:r>
              <a:rPr lang="en-GB" sz="1400"/>
              <a:t>WHO Collaborating Centre for Reference and Research on Diphtheria and Streptococcal Infections</a:t>
            </a:r>
          </a:p>
          <a:p>
            <a:pPr marL="457200" lvl="0" indent="-457200">
              <a:lnSpc>
                <a:spcPct val="70000"/>
              </a:lnSpc>
              <a:buFont typeface="+mj-lt"/>
              <a:buAutoNum type="arabicPeriod"/>
            </a:pPr>
            <a:r>
              <a:rPr lang="en-GB" sz="1400"/>
              <a:t>WHO Collaborating Centre for Reference &amp; Research on Antimicrobial Resistance and Healthcare Associated Infections</a:t>
            </a:r>
          </a:p>
          <a:p>
            <a:pPr marL="457200" lvl="0" indent="-457200">
              <a:lnSpc>
                <a:spcPct val="70000"/>
              </a:lnSpc>
              <a:buFont typeface="+mj-lt"/>
              <a:buAutoNum type="arabicPeriod"/>
            </a:pPr>
            <a:r>
              <a:rPr lang="en-GB" sz="1400"/>
              <a:t>WHO Collaborating Centre for Radiation Protection</a:t>
            </a:r>
          </a:p>
          <a:p>
            <a:pPr marL="0" lvl="0" indent="0">
              <a:buNone/>
            </a:pPr>
            <a:endParaRPr lang="en-GB" sz="1400"/>
          </a:p>
          <a:p>
            <a:pPr marL="0" lvl="0" indent="0">
              <a:buNone/>
            </a:pPr>
            <a:r>
              <a:rPr lang="en-GB" b="1">
                <a:solidFill>
                  <a:srgbClr val="007C91"/>
                </a:solidFill>
              </a:rPr>
              <a:t>UKHSA hosted WHO Affiliated Laboratories</a:t>
            </a:r>
          </a:p>
          <a:p>
            <a:pPr marL="457200" lvl="0" indent="-457200">
              <a:lnSpc>
                <a:spcPct val="70000"/>
              </a:lnSpc>
              <a:buFont typeface="+mj-lt"/>
              <a:buAutoNum type="arabicPeriod"/>
            </a:pPr>
            <a:r>
              <a:rPr lang="en-GB" sz="1400"/>
              <a:t>WHO National Influenza Centre</a:t>
            </a:r>
          </a:p>
          <a:p>
            <a:pPr marL="457200" lvl="0" indent="-457200">
              <a:lnSpc>
                <a:spcPct val="70000"/>
              </a:lnSpc>
              <a:buFont typeface="+mj-lt"/>
              <a:buAutoNum type="arabicPeriod"/>
            </a:pPr>
            <a:r>
              <a:rPr lang="en-GB" sz="1400"/>
              <a:t>WHO National Polio Laboratory</a:t>
            </a:r>
          </a:p>
          <a:p>
            <a:pPr marL="457200" lvl="0" indent="-457200">
              <a:lnSpc>
                <a:spcPct val="70000"/>
              </a:lnSpc>
              <a:buFont typeface="+mj-lt"/>
              <a:buAutoNum type="arabicPeriod"/>
            </a:pPr>
            <a:r>
              <a:rPr lang="en-GB" sz="1400"/>
              <a:t>WHO </a:t>
            </a:r>
            <a:r>
              <a:rPr lang="en-GB" sz="1400" err="1"/>
              <a:t>Mers</a:t>
            </a:r>
            <a:r>
              <a:rPr lang="en-GB" sz="1400"/>
              <a:t> </a:t>
            </a:r>
            <a:r>
              <a:rPr lang="en-GB" sz="1400" err="1"/>
              <a:t>CoV</a:t>
            </a:r>
            <a:r>
              <a:rPr lang="en-GB" sz="1400"/>
              <a:t> Reference Laboratory</a:t>
            </a:r>
          </a:p>
          <a:p>
            <a:pPr marL="457200" lvl="0" indent="-457200">
              <a:lnSpc>
                <a:spcPct val="70000"/>
              </a:lnSpc>
              <a:buFont typeface="+mj-lt"/>
              <a:buAutoNum type="arabicPeriod"/>
            </a:pPr>
            <a:r>
              <a:rPr lang="en-GB" sz="1400"/>
              <a:t>WHO RSV Reference Laboratory</a:t>
            </a:r>
          </a:p>
          <a:p>
            <a:pPr marL="457200" lvl="0" indent="-457200">
              <a:lnSpc>
                <a:spcPct val="70000"/>
              </a:lnSpc>
              <a:buFont typeface="+mj-lt"/>
              <a:buAutoNum type="arabicPeriod"/>
            </a:pPr>
            <a:r>
              <a:rPr lang="en-GB" sz="1400"/>
              <a:t>WHO Prequalification Evaluating Laboratory</a:t>
            </a:r>
          </a:p>
          <a:p>
            <a:pPr marL="457200" lvl="0" indent="-457200">
              <a:lnSpc>
                <a:spcPct val="70000"/>
              </a:lnSpc>
              <a:buFont typeface="+mj-lt"/>
              <a:buAutoNum type="arabicPeriod"/>
            </a:pPr>
            <a:r>
              <a:rPr lang="en-GB" sz="1400"/>
              <a:t>WHO Global Specialised HIV Drug Resistance Laboratory</a:t>
            </a:r>
          </a:p>
          <a:p>
            <a:pPr marL="457200" lvl="0" indent="-457200">
              <a:lnSpc>
                <a:spcPct val="70000"/>
              </a:lnSpc>
              <a:buFont typeface="+mj-lt"/>
              <a:buAutoNum type="arabicPeriod"/>
            </a:pPr>
            <a:r>
              <a:rPr lang="en-GB" sz="1400"/>
              <a:t>WHO Measles Reference Laboratory</a:t>
            </a:r>
          </a:p>
          <a:p>
            <a:pPr marL="457200" lvl="0" indent="-457200">
              <a:lnSpc>
                <a:spcPct val="70000"/>
              </a:lnSpc>
              <a:buFont typeface="+mj-lt"/>
              <a:buAutoNum type="arabicPeriod"/>
            </a:pPr>
            <a:r>
              <a:rPr lang="en-GB" sz="1400"/>
              <a:t>WHO expert reference laboratory for COVID-19</a:t>
            </a:r>
          </a:p>
          <a:p>
            <a:endParaRPr lang="en-GB" sz="1400"/>
          </a:p>
        </p:txBody>
      </p:sp>
      <p:pic>
        <p:nvPicPr>
          <p:cNvPr id="1028" name="Picture 4">
            <a:extLst>
              <a:ext uri="{FF2B5EF4-FFF2-40B4-BE49-F238E27FC236}">
                <a16:creationId xmlns:a16="http://schemas.microsoft.com/office/drawing/2014/main" id="{C6B2136F-09AB-4AEC-8D2A-7D50CEEE93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7196" y="332915"/>
            <a:ext cx="1976253" cy="197625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46C8566-ECB6-409E-B830-097DCBF5B19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76500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10B1C-8717-4175-99E3-D8ED04A203EB}"/>
              </a:ext>
            </a:extLst>
          </p:cNvPr>
          <p:cNvSpPr>
            <a:spLocks noGrp="1"/>
          </p:cNvSpPr>
          <p:nvPr>
            <p:ph type="title"/>
          </p:nvPr>
        </p:nvSpPr>
        <p:spPr/>
        <p:txBody>
          <a:bodyPr/>
          <a:lstStyle/>
          <a:p>
            <a:r>
              <a:rPr lang="en-GB"/>
              <a:t>Snapshot of our key global health alliances</a:t>
            </a:r>
          </a:p>
        </p:txBody>
      </p:sp>
      <p:sp>
        <p:nvSpPr>
          <p:cNvPr id="3" name="Content Placeholder 2">
            <a:extLst>
              <a:ext uri="{FF2B5EF4-FFF2-40B4-BE49-F238E27FC236}">
                <a16:creationId xmlns:a16="http://schemas.microsoft.com/office/drawing/2014/main" id="{24F57A23-9E0F-43FB-BA5F-B4C8A0FD1A80}"/>
              </a:ext>
            </a:extLst>
          </p:cNvPr>
          <p:cNvSpPr>
            <a:spLocks noGrp="1"/>
          </p:cNvSpPr>
          <p:nvPr>
            <p:ph idx="1"/>
          </p:nvPr>
        </p:nvSpPr>
        <p:spPr>
          <a:xfrm>
            <a:off x="817947" y="1008639"/>
            <a:ext cx="4947584" cy="5295446"/>
          </a:xfrm>
        </p:spPr>
        <p:txBody>
          <a:bodyPr>
            <a:normAutofit fontScale="70000" lnSpcReduction="20000"/>
          </a:bodyPr>
          <a:lstStyle/>
          <a:p>
            <a:pPr marL="0" indent="0">
              <a:lnSpc>
                <a:spcPct val="120000"/>
              </a:lnSpc>
              <a:buNone/>
            </a:pPr>
            <a:r>
              <a:rPr lang="en-GB" sz="2600"/>
              <a:t>Multilateral</a:t>
            </a:r>
          </a:p>
          <a:p>
            <a:pPr marL="457200" indent="-457200">
              <a:lnSpc>
                <a:spcPct val="120000"/>
              </a:lnSpc>
              <a:buFont typeface="+mj-lt"/>
              <a:buAutoNum type="arabicPeriod"/>
            </a:pPr>
            <a:r>
              <a:rPr lang="en-GB"/>
              <a:t>World Health Organisation</a:t>
            </a:r>
          </a:p>
          <a:p>
            <a:pPr marL="457200" indent="-457200">
              <a:lnSpc>
                <a:spcPct val="120000"/>
              </a:lnSpc>
              <a:buFont typeface="+mj-lt"/>
              <a:buAutoNum type="arabicPeriod"/>
            </a:pPr>
            <a:r>
              <a:rPr lang="en-GB"/>
              <a:t>United Nations</a:t>
            </a:r>
          </a:p>
          <a:p>
            <a:pPr marL="457200" indent="-457200">
              <a:lnSpc>
                <a:spcPct val="120000"/>
              </a:lnSpc>
              <a:buFont typeface="+mj-lt"/>
              <a:buAutoNum type="arabicPeriod"/>
            </a:pPr>
            <a:r>
              <a:rPr lang="en-GB"/>
              <a:t>European Commission</a:t>
            </a:r>
          </a:p>
          <a:p>
            <a:pPr marL="457200" indent="-457200">
              <a:lnSpc>
                <a:spcPct val="120000"/>
              </a:lnSpc>
              <a:buFont typeface="+mj-lt"/>
              <a:buAutoNum type="arabicPeriod"/>
            </a:pPr>
            <a:r>
              <a:rPr lang="en-GB"/>
              <a:t>European Centres for Disease Prevention &amp; Control</a:t>
            </a:r>
          </a:p>
          <a:p>
            <a:pPr marL="457200" indent="-457200">
              <a:lnSpc>
                <a:spcPct val="120000"/>
              </a:lnSpc>
              <a:buFont typeface="+mj-lt"/>
              <a:buAutoNum type="arabicPeriod"/>
            </a:pPr>
            <a:r>
              <a:rPr lang="en-GB"/>
              <a:t>Organisation for Economic Co-operation and Development</a:t>
            </a:r>
          </a:p>
          <a:p>
            <a:pPr marL="457200" indent="-457200">
              <a:lnSpc>
                <a:spcPct val="120000"/>
              </a:lnSpc>
              <a:buFont typeface="+mj-lt"/>
              <a:buAutoNum type="arabicPeriod"/>
            </a:pPr>
            <a:r>
              <a:rPr lang="en-GB"/>
              <a:t>International Association of National Public Health Institutes</a:t>
            </a:r>
          </a:p>
          <a:p>
            <a:pPr marL="457200" indent="-457200">
              <a:lnSpc>
                <a:spcPct val="120000"/>
              </a:lnSpc>
              <a:buFont typeface="+mj-lt"/>
              <a:buAutoNum type="arabicPeriod"/>
            </a:pPr>
            <a:r>
              <a:rPr lang="en-GB"/>
              <a:t>Africa Centres for Disease Control and Prevention</a:t>
            </a:r>
          </a:p>
          <a:p>
            <a:pPr marL="457200" indent="-457200">
              <a:lnSpc>
                <a:spcPct val="120000"/>
              </a:lnSpc>
              <a:buFont typeface="+mj-lt"/>
              <a:buAutoNum type="arabicPeriod"/>
            </a:pPr>
            <a:r>
              <a:rPr lang="en-GB"/>
              <a:t>Global Health Security Agenda</a:t>
            </a:r>
          </a:p>
          <a:p>
            <a:pPr marL="457200" indent="-457200">
              <a:lnSpc>
                <a:spcPct val="120000"/>
              </a:lnSpc>
              <a:buFont typeface="+mj-lt"/>
              <a:buAutoNum type="arabicPeriod"/>
            </a:pPr>
            <a:r>
              <a:rPr lang="en-GB"/>
              <a:t>Global Health Security Initiative</a:t>
            </a:r>
          </a:p>
          <a:p>
            <a:pPr marL="457200" indent="-457200">
              <a:lnSpc>
                <a:spcPct val="120000"/>
              </a:lnSpc>
              <a:buFont typeface="+mj-lt"/>
              <a:buAutoNum type="arabicPeriod"/>
            </a:pPr>
            <a:r>
              <a:rPr lang="en-GB"/>
              <a:t>UK Overseas Territories</a:t>
            </a:r>
          </a:p>
          <a:p>
            <a:pPr marL="457200" indent="-457200">
              <a:lnSpc>
                <a:spcPct val="120000"/>
              </a:lnSpc>
              <a:buFont typeface="+mj-lt"/>
              <a:buAutoNum type="arabicPeriod"/>
            </a:pPr>
            <a:endParaRPr lang="en-GB"/>
          </a:p>
          <a:p>
            <a:pPr marL="457200" indent="-457200">
              <a:lnSpc>
                <a:spcPct val="120000"/>
              </a:lnSpc>
              <a:buFont typeface="+mj-lt"/>
              <a:buAutoNum type="arabicPeriod"/>
            </a:pPr>
            <a:endParaRPr lang="en-GB"/>
          </a:p>
          <a:p>
            <a:pPr marL="457200" indent="-457200">
              <a:lnSpc>
                <a:spcPct val="120000"/>
              </a:lnSpc>
              <a:buFont typeface="+mj-lt"/>
              <a:buAutoNum type="arabicPeriod"/>
            </a:pPr>
            <a:endParaRPr lang="en-GB"/>
          </a:p>
          <a:p>
            <a:pPr marL="457200" indent="-457200">
              <a:lnSpc>
                <a:spcPct val="120000"/>
              </a:lnSpc>
              <a:buFont typeface="+mj-lt"/>
              <a:buAutoNum type="arabicPeriod"/>
            </a:pPr>
            <a:endParaRPr lang="en-GB"/>
          </a:p>
        </p:txBody>
      </p:sp>
      <p:sp>
        <p:nvSpPr>
          <p:cNvPr id="5" name="Slide Number Placeholder 4">
            <a:extLst>
              <a:ext uri="{FF2B5EF4-FFF2-40B4-BE49-F238E27FC236}">
                <a16:creationId xmlns:a16="http://schemas.microsoft.com/office/drawing/2014/main" id="{1DD15421-EA97-4A11-AF09-4C102AA15D9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6" name="Content Placeholder 2">
            <a:extLst>
              <a:ext uri="{FF2B5EF4-FFF2-40B4-BE49-F238E27FC236}">
                <a16:creationId xmlns:a16="http://schemas.microsoft.com/office/drawing/2014/main" id="{FACCADC1-397F-41C9-A0CF-5D928FC21D7B}"/>
              </a:ext>
            </a:extLst>
          </p:cNvPr>
          <p:cNvSpPr txBox="1">
            <a:spLocks/>
          </p:cNvSpPr>
          <p:nvPr/>
        </p:nvSpPr>
        <p:spPr>
          <a:xfrm>
            <a:off x="6426470" y="945413"/>
            <a:ext cx="5074002" cy="50157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
                <a:srgbClr val="007C91"/>
              </a:buClr>
              <a:buSzTx/>
              <a:buFont typeface="Arial" panose="020B0604020202020204" pitchFamily="34" charset="0"/>
              <a:buNone/>
              <a:tabLst/>
              <a:defRPr/>
            </a:pPr>
            <a:r>
              <a:rPr kumimoji="0" lang="en-GB"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Bilateral</a:t>
            </a:r>
          </a:p>
          <a:p>
            <a:pPr marL="457200" marR="0" lvl="0" indent="-457200" algn="l" defTabSz="914400" rtl="0" eaLnBrk="1" fontAlgn="auto" latinLnBrk="0" hangingPunct="1">
              <a:lnSpc>
                <a:spcPct val="110000"/>
              </a:lnSpc>
              <a:spcBef>
                <a:spcPts val="1000"/>
              </a:spcBef>
              <a:spcAft>
                <a:spcPts val="0"/>
              </a:spcAft>
              <a:buClr>
                <a:srgbClr val="007C91"/>
              </a:buClr>
              <a:buSzTx/>
              <a:buFont typeface="+mj-lt"/>
              <a:buAutoNum type="arabicPeriod"/>
              <a:tabLst/>
              <a:defRPr/>
            </a:pPr>
            <a:r>
              <a:rPr kumimoji="0" lang="en-GB"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Germany</a:t>
            </a:r>
          </a:p>
          <a:p>
            <a:pPr marL="457200" marR="0" lvl="0" indent="-457200" algn="l" defTabSz="914400" rtl="0" eaLnBrk="1" fontAlgn="auto" latinLnBrk="0" hangingPunct="1">
              <a:lnSpc>
                <a:spcPct val="110000"/>
              </a:lnSpc>
              <a:spcBef>
                <a:spcPts val="1000"/>
              </a:spcBef>
              <a:spcAft>
                <a:spcPts val="0"/>
              </a:spcAft>
              <a:buClr>
                <a:srgbClr val="007C91"/>
              </a:buClr>
              <a:buSzTx/>
              <a:buFont typeface="+mj-lt"/>
              <a:buAutoNum type="arabicPeriod"/>
              <a:tabLst/>
              <a:defRPr/>
            </a:pPr>
            <a:r>
              <a:rPr kumimoji="0" lang="en-GB"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United States</a:t>
            </a:r>
          </a:p>
          <a:p>
            <a:pPr marL="457200" marR="0" lvl="0" indent="-457200" algn="l" defTabSz="914400" rtl="0" eaLnBrk="1" fontAlgn="auto" latinLnBrk="0" hangingPunct="1">
              <a:lnSpc>
                <a:spcPct val="110000"/>
              </a:lnSpc>
              <a:spcBef>
                <a:spcPts val="1000"/>
              </a:spcBef>
              <a:spcAft>
                <a:spcPts val="0"/>
              </a:spcAft>
              <a:buClr>
                <a:srgbClr val="007C91"/>
              </a:buClr>
              <a:buSzTx/>
              <a:buFont typeface="+mj-lt"/>
              <a:buAutoNum type="arabicPeriod"/>
              <a:tabLst/>
              <a:defRPr/>
            </a:pPr>
            <a:r>
              <a:rPr kumimoji="0" lang="en-GB"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France</a:t>
            </a:r>
          </a:p>
          <a:p>
            <a:pPr marL="457200" marR="0" lvl="0" indent="-457200" algn="l" defTabSz="914400" rtl="0" eaLnBrk="1" fontAlgn="auto" latinLnBrk="0" hangingPunct="1">
              <a:lnSpc>
                <a:spcPct val="110000"/>
              </a:lnSpc>
              <a:spcBef>
                <a:spcPts val="1000"/>
              </a:spcBef>
              <a:spcAft>
                <a:spcPts val="0"/>
              </a:spcAft>
              <a:buClr>
                <a:srgbClr val="007C91"/>
              </a:buClr>
              <a:buSzTx/>
              <a:buFont typeface="+mj-lt"/>
              <a:buAutoNum type="arabicPeriod"/>
              <a:tabLst/>
              <a:defRPr/>
            </a:pPr>
            <a:r>
              <a:rPr kumimoji="0" lang="en-GB"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Republic of Korea</a:t>
            </a:r>
          </a:p>
          <a:p>
            <a:pPr marL="457200" marR="0" lvl="0" indent="-457200" algn="l" defTabSz="914400" rtl="0" eaLnBrk="1" fontAlgn="auto" latinLnBrk="0" hangingPunct="1">
              <a:lnSpc>
                <a:spcPct val="110000"/>
              </a:lnSpc>
              <a:spcBef>
                <a:spcPts val="1000"/>
              </a:spcBef>
              <a:spcAft>
                <a:spcPts val="0"/>
              </a:spcAft>
              <a:buClr>
                <a:srgbClr val="007C91"/>
              </a:buClr>
              <a:buSzTx/>
              <a:buFont typeface="+mj-lt"/>
              <a:buAutoNum type="arabicPeriod"/>
              <a:tabLst/>
              <a:defRPr/>
            </a:pPr>
            <a:r>
              <a:rPr kumimoji="0" lang="en-GB"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Netherlands</a:t>
            </a:r>
          </a:p>
          <a:p>
            <a:pPr marL="457200" marR="0" lvl="0" indent="-457200" algn="l" defTabSz="914400" rtl="0" eaLnBrk="1" fontAlgn="auto" latinLnBrk="0" hangingPunct="1">
              <a:lnSpc>
                <a:spcPct val="110000"/>
              </a:lnSpc>
              <a:spcBef>
                <a:spcPts val="1000"/>
              </a:spcBef>
              <a:spcAft>
                <a:spcPts val="0"/>
              </a:spcAft>
              <a:buClr>
                <a:srgbClr val="007C91"/>
              </a:buClr>
              <a:buSzTx/>
              <a:buFont typeface="+mj-lt"/>
              <a:buAutoNum type="arabicPeriod"/>
              <a:tabLst/>
              <a:defRPr/>
            </a:pPr>
            <a:r>
              <a:rPr kumimoji="0" lang="en-GB"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Kingdom of Saudi Arabia</a:t>
            </a:r>
          </a:p>
          <a:p>
            <a:pPr marL="457200" marR="0" lvl="0" indent="-457200" algn="l" defTabSz="914400" rtl="0" eaLnBrk="1" fontAlgn="auto" latinLnBrk="0" hangingPunct="1">
              <a:lnSpc>
                <a:spcPct val="110000"/>
              </a:lnSpc>
              <a:spcBef>
                <a:spcPts val="1000"/>
              </a:spcBef>
              <a:spcAft>
                <a:spcPts val="0"/>
              </a:spcAft>
              <a:buClr>
                <a:srgbClr val="007C91"/>
              </a:buClr>
              <a:buSzTx/>
              <a:buFont typeface="+mj-lt"/>
              <a:buAutoNum type="arabicPeriod"/>
              <a:tabLst/>
              <a:defRPr/>
            </a:pPr>
            <a:r>
              <a:rPr kumimoji="0" lang="en-GB"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Pakistan</a:t>
            </a:r>
          </a:p>
          <a:p>
            <a:pPr marL="457200" marR="0" lvl="0" indent="-457200" algn="l" defTabSz="914400" rtl="0" eaLnBrk="1" fontAlgn="auto" latinLnBrk="0" hangingPunct="1">
              <a:lnSpc>
                <a:spcPct val="110000"/>
              </a:lnSpc>
              <a:spcBef>
                <a:spcPts val="1000"/>
              </a:spcBef>
              <a:spcAft>
                <a:spcPts val="0"/>
              </a:spcAft>
              <a:buClr>
                <a:srgbClr val="007C91"/>
              </a:buClr>
              <a:buSzTx/>
              <a:buFont typeface="+mj-lt"/>
              <a:buAutoNum type="arabicPeriod"/>
              <a:tabLst/>
              <a:defRPr/>
            </a:pPr>
            <a:r>
              <a:rPr kumimoji="0" lang="en-GB"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Nigeria</a:t>
            </a:r>
          </a:p>
          <a:p>
            <a:pPr marL="457200" marR="0" lvl="0" indent="-457200" algn="l" defTabSz="914400" rtl="0" eaLnBrk="1" fontAlgn="auto" latinLnBrk="0" hangingPunct="1">
              <a:lnSpc>
                <a:spcPct val="110000"/>
              </a:lnSpc>
              <a:spcBef>
                <a:spcPts val="1000"/>
              </a:spcBef>
              <a:spcAft>
                <a:spcPts val="0"/>
              </a:spcAft>
              <a:buClr>
                <a:srgbClr val="007C91"/>
              </a:buClr>
              <a:buSzTx/>
              <a:buFont typeface="+mj-lt"/>
              <a:buAutoNum type="arabicPeriod"/>
              <a:tabLst/>
              <a:defRPr/>
            </a:pPr>
            <a:r>
              <a:rPr kumimoji="0" lang="en-GB"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Ethiopia</a:t>
            </a:r>
          </a:p>
          <a:p>
            <a:pPr marL="457200" marR="0" lvl="0" indent="-457200" algn="l" defTabSz="914400" rtl="0" eaLnBrk="1" fontAlgn="auto" latinLnBrk="0" hangingPunct="1">
              <a:lnSpc>
                <a:spcPct val="110000"/>
              </a:lnSpc>
              <a:spcBef>
                <a:spcPts val="1000"/>
              </a:spcBef>
              <a:spcAft>
                <a:spcPts val="0"/>
              </a:spcAft>
              <a:buClr>
                <a:srgbClr val="007C91"/>
              </a:buClr>
              <a:buSzTx/>
              <a:buFont typeface="+mj-lt"/>
              <a:buAutoNum type="arabicPeriod"/>
              <a:tabLst/>
              <a:defRPr/>
            </a:pPr>
            <a:r>
              <a:rPr kumimoji="0" lang="en-GB"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Zambia</a:t>
            </a:r>
          </a:p>
          <a:p>
            <a:pPr marL="457200" marR="0" lvl="0" indent="-457200" algn="l" defTabSz="914400" rtl="0" eaLnBrk="1" fontAlgn="auto" latinLnBrk="0" hangingPunct="1">
              <a:lnSpc>
                <a:spcPct val="110000"/>
              </a:lnSpc>
              <a:spcBef>
                <a:spcPts val="1000"/>
              </a:spcBef>
              <a:spcAft>
                <a:spcPts val="0"/>
              </a:spcAft>
              <a:buClr>
                <a:srgbClr val="007C91"/>
              </a:buClr>
              <a:buSzTx/>
              <a:buFont typeface="+mj-lt"/>
              <a:buAutoNum type="arabicPeriod"/>
              <a:tabLst/>
              <a:defRPr/>
            </a:pPr>
            <a:endParaRPr kumimoji="0" lang="en-GB"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10000"/>
              </a:lnSpc>
              <a:spcBef>
                <a:spcPts val="1000"/>
              </a:spcBef>
              <a:spcAft>
                <a:spcPts val="0"/>
              </a:spcAft>
              <a:buClr>
                <a:srgbClr val="007C91"/>
              </a:buClr>
              <a:buSzTx/>
              <a:buFont typeface="+mj-lt"/>
              <a:buAutoNum type="arabicPeriod"/>
              <a:tabLst/>
              <a:defRPr/>
            </a:pPr>
            <a:endParaRPr kumimoji="0" lang="en-GB"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10000"/>
              </a:lnSpc>
              <a:spcBef>
                <a:spcPts val="1000"/>
              </a:spcBef>
              <a:spcAft>
                <a:spcPts val="0"/>
              </a:spcAft>
              <a:buClr>
                <a:srgbClr val="007C91"/>
              </a:buClr>
              <a:buSzTx/>
              <a:buFont typeface="+mj-lt"/>
              <a:buAutoNum type="arabicPeriod"/>
              <a:tabLst/>
              <a:defRPr/>
            </a:pPr>
            <a:endParaRPr kumimoji="0" lang="en-GB"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87387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Diagonal Corners Rounded 9">
            <a:extLst>
              <a:ext uri="{FF2B5EF4-FFF2-40B4-BE49-F238E27FC236}">
                <a16:creationId xmlns:a16="http://schemas.microsoft.com/office/drawing/2014/main" id="{5FEA7407-9FB1-44E9-A714-D5BE4456B4B6}"/>
              </a:ext>
            </a:extLst>
          </p:cNvPr>
          <p:cNvSpPr/>
          <p:nvPr/>
        </p:nvSpPr>
        <p:spPr>
          <a:xfrm>
            <a:off x="1063600" y="1932185"/>
            <a:ext cx="3118205" cy="893588"/>
          </a:xfrm>
          <a:prstGeom prst="round2DiagRect">
            <a:avLst/>
          </a:prstGeom>
          <a:solidFill>
            <a:schemeClr val="bg1"/>
          </a:solidFill>
          <a:ln>
            <a:solidFill>
              <a:srgbClr val="007B91">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38BA3B3C-3B2B-40A7-B628-86F37A9184B3}"/>
              </a:ext>
            </a:extLst>
          </p:cNvPr>
          <p:cNvSpPr/>
          <p:nvPr/>
        </p:nvSpPr>
        <p:spPr>
          <a:xfrm>
            <a:off x="1072696" y="1415195"/>
            <a:ext cx="3118206" cy="536265"/>
          </a:xfrm>
          <a:custGeom>
            <a:avLst/>
            <a:gdLst>
              <a:gd name="connsiteX0" fmla="*/ 0 w 3297383"/>
              <a:gd name="connsiteY0" fmla="*/ 89379 h 536265"/>
              <a:gd name="connsiteX1" fmla="*/ 89379 w 3297383"/>
              <a:gd name="connsiteY1" fmla="*/ 0 h 536265"/>
              <a:gd name="connsiteX2" fmla="*/ 3208004 w 3297383"/>
              <a:gd name="connsiteY2" fmla="*/ 0 h 536265"/>
              <a:gd name="connsiteX3" fmla="*/ 3297383 w 3297383"/>
              <a:gd name="connsiteY3" fmla="*/ 89379 h 536265"/>
              <a:gd name="connsiteX4" fmla="*/ 3297383 w 3297383"/>
              <a:gd name="connsiteY4" fmla="*/ 446886 h 536265"/>
              <a:gd name="connsiteX5" fmla="*/ 3208004 w 3297383"/>
              <a:gd name="connsiteY5" fmla="*/ 536265 h 536265"/>
              <a:gd name="connsiteX6" fmla="*/ 89379 w 3297383"/>
              <a:gd name="connsiteY6" fmla="*/ 536265 h 536265"/>
              <a:gd name="connsiteX7" fmla="*/ 0 w 3297383"/>
              <a:gd name="connsiteY7" fmla="*/ 446886 h 536265"/>
              <a:gd name="connsiteX8" fmla="*/ 0 w 3297383"/>
              <a:gd name="connsiteY8" fmla="*/ 89379 h 536265"/>
              <a:gd name="connsiteX0" fmla="*/ 0 w 3297383"/>
              <a:gd name="connsiteY0" fmla="*/ 89379 h 553049"/>
              <a:gd name="connsiteX1" fmla="*/ 89379 w 3297383"/>
              <a:gd name="connsiteY1" fmla="*/ 0 h 553049"/>
              <a:gd name="connsiteX2" fmla="*/ 3208004 w 3297383"/>
              <a:gd name="connsiteY2" fmla="*/ 0 h 553049"/>
              <a:gd name="connsiteX3" fmla="*/ 3297383 w 3297383"/>
              <a:gd name="connsiteY3" fmla="*/ 89379 h 553049"/>
              <a:gd name="connsiteX4" fmla="*/ 3297383 w 3297383"/>
              <a:gd name="connsiteY4" fmla="*/ 529079 h 553049"/>
              <a:gd name="connsiteX5" fmla="*/ 3208004 w 3297383"/>
              <a:gd name="connsiteY5" fmla="*/ 536265 h 553049"/>
              <a:gd name="connsiteX6" fmla="*/ 89379 w 3297383"/>
              <a:gd name="connsiteY6" fmla="*/ 536265 h 553049"/>
              <a:gd name="connsiteX7" fmla="*/ 0 w 3297383"/>
              <a:gd name="connsiteY7" fmla="*/ 446886 h 553049"/>
              <a:gd name="connsiteX8" fmla="*/ 0 w 3297383"/>
              <a:gd name="connsiteY8" fmla="*/ 89379 h 55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383" h="553049">
                <a:moveTo>
                  <a:pt x="0" y="89379"/>
                </a:moveTo>
                <a:cubicBezTo>
                  <a:pt x="0" y="40016"/>
                  <a:pt x="40016" y="0"/>
                  <a:pt x="89379" y="0"/>
                </a:cubicBezTo>
                <a:lnTo>
                  <a:pt x="3208004" y="0"/>
                </a:lnTo>
                <a:cubicBezTo>
                  <a:pt x="3257367" y="0"/>
                  <a:pt x="3297383" y="40016"/>
                  <a:pt x="3297383" y="89379"/>
                </a:cubicBezTo>
                <a:lnTo>
                  <a:pt x="3297383" y="529079"/>
                </a:lnTo>
                <a:cubicBezTo>
                  <a:pt x="3297383" y="578442"/>
                  <a:pt x="3257367" y="536265"/>
                  <a:pt x="3208004" y="536265"/>
                </a:cubicBezTo>
                <a:lnTo>
                  <a:pt x="89379" y="536265"/>
                </a:lnTo>
                <a:cubicBezTo>
                  <a:pt x="40016" y="536265"/>
                  <a:pt x="0" y="496249"/>
                  <a:pt x="0" y="446886"/>
                </a:cubicBezTo>
                <a:lnTo>
                  <a:pt x="0" y="89379"/>
                </a:lnTo>
                <a:close/>
              </a:path>
            </a:pathLst>
          </a:custGeom>
          <a:solidFill>
            <a:srgbClr val="006F83">
              <a:alpha val="20000"/>
            </a:srgbClr>
          </a:solidFill>
          <a:ln>
            <a:solidFill>
              <a:srgbClr val="2F528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7A5D08D-CD5A-4229-8131-F6830D8D4D6B}"/>
              </a:ext>
            </a:extLst>
          </p:cNvPr>
          <p:cNvSpPr>
            <a:spLocks noGrp="1"/>
          </p:cNvSpPr>
          <p:nvPr>
            <p:ph type="title"/>
          </p:nvPr>
        </p:nvSpPr>
        <p:spPr/>
        <p:txBody>
          <a:bodyPr>
            <a:normAutofit/>
          </a:bodyPr>
          <a:lstStyle/>
          <a:p>
            <a:r>
              <a:rPr lang="en-GB"/>
              <a:t>Strategic Enablers</a:t>
            </a:r>
          </a:p>
        </p:txBody>
      </p:sp>
      <p:sp>
        <p:nvSpPr>
          <p:cNvPr id="4" name="Slide Number Placeholder 3">
            <a:extLst>
              <a:ext uri="{FF2B5EF4-FFF2-40B4-BE49-F238E27FC236}">
                <a16:creationId xmlns:a16="http://schemas.microsoft.com/office/drawing/2014/main" id="{0E7A8DB8-456C-4670-B3EB-7F0FC5A9964B}"/>
              </a:ext>
            </a:extLst>
          </p:cNvPr>
          <p:cNvSpPr>
            <a:spLocks noGrp="1"/>
          </p:cNvSpPr>
          <p:nvPr>
            <p:ph type="sldNum" sz="quarter" idx="11"/>
          </p:nvPr>
        </p:nvSpPr>
        <p:spPr/>
        <p:txBody>
          <a:bodyPr/>
          <a:lstStyle/>
          <a:p>
            <a:fld id="{344369E4-5DE7-46E5-874E-4FD437973785}" type="slidenum">
              <a:rPr lang="en-GB" smtClean="0"/>
              <a:pPr/>
              <a:t>17</a:t>
            </a:fld>
            <a:endParaRPr lang="en-GB" sz="1400"/>
          </a:p>
        </p:txBody>
      </p:sp>
      <p:sp>
        <p:nvSpPr>
          <p:cNvPr id="5" name="Oval 4">
            <a:extLst>
              <a:ext uri="{FF2B5EF4-FFF2-40B4-BE49-F238E27FC236}">
                <a16:creationId xmlns:a16="http://schemas.microsoft.com/office/drawing/2014/main" id="{B34E4254-60B3-4B71-886A-81C5FA07C7AB}"/>
              </a:ext>
            </a:extLst>
          </p:cNvPr>
          <p:cNvSpPr/>
          <p:nvPr/>
        </p:nvSpPr>
        <p:spPr>
          <a:xfrm>
            <a:off x="469078" y="1362621"/>
            <a:ext cx="1403182" cy="1429853"/>
          </a:xfrm>
          <a:prstGeom prst="ellipse">
            <a:avLst/>
          </a:prstGeom>
          <a:solidFill>
            <a:srgbClr val="006F83"/>
          </a:solidFill>
          <a:ln>
            <a:solidFill>
              <a:srgbClr val="006F8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9" name="Graphic 38" descr="Social network with solid fill">
            <a:extLst>
              <a:ext uri="{FF2B5EF4-FFF2-40B4-BE49-F238E27FC236}">
                <a16:creationId xmlns:a16="http://schemas.microsoft.com/office/drawing/2014/main" id="{B1B9D988-511A-430A-872E-F4DCD700AF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1760" y="1475825"/>
            <a:ext cx="1171557" cy="1171557"/>
          </a:xfrm>
          <a:prstGeom prst="rect">
            <a:avLst/>
          </a:prstGeom>
        </p:spPr>
      </p:pic>
      <p:sp>
        <p:nvSpPr>
          <p:cNvPr id="36" name="Rectangle 35">
            <a:extLst>
              <a:ext uri="{FF2B5EF4-FFF2-40B4-BE49-F238E27FC236}">
                <a16:creationId xmlns:a16="http://schemas.microsoft.com/office/drawing/2014/main" id="{F6286D0C-CBC3-4E72-B470-19163AD39497}"/>
              </a:ext>
            </a:extLst>
          </p:cNvPr>
          <p:cNvSpPr/>
          <p:nvPr/>
        </p:nvSpPr>
        <p:spPr>
          <a:xfrm>
            <a:off x="1980367" y="1526363"/>
            <a:ext cx="2170505" cy="1429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defRPr/>
            </a:pPr>
            <a:r>
              <a:rPr kumimoji="0" lang="en-GB" sz="1400" b="1" i="0" u="none" strike="noStrike" kern="1200" cap="none" spc="0" normalizeH="0" baseline="0" noProof="0">
                <a:ln>
                  <a:noFill/>
                </a:ln>
                <a:solidFill>
                  <a:srgbClr val="007B91"/>
                </a:solidFill>
                <a:effectLst/>
                <a:uLnTx/>
                <a:uFillTx/>
                <a:latin typeface="Arial (Body)"/>
                <a:ea typeface="+mn-ea"/>
                <a:cs typeface="+mn-cs"/>
              </a:rPr>
              <a:t>One Health Approach</a:t>
            </a:r>
          </a:p>
          <a:p>
            <a:pPr>
              <a:defRPr/>
            </a:pPr>
            <a:endParaRPr lang="en-GB" sz="1400" b="1">
              <a:solidFill>
                <a:srgbClr val="007B91"/>
              </a:solidFill>
              <a:latin typeface="Arial (Body)"/>
            </a:endParaRPr>
          </a:p>
          <a:p>
            <a:pPr>
              <a:defRPr/>
            </a:pPr>
            <a:r>
              <a:rPr lang="en-GB" sz="1100">
                <a:solidFill>
                  <a:schemeClr val="tx1"/>
                </a:solidFill>
                <a:latin typeface="Arial"/>
                <a:cs typeface="Arial"/>
              </a:rPr>
              <a:t>Working across human, animal and environmental health sectors </a:t>
            </a:r>
            <a:r>
              <a:rPr kumimoji="0" lang="en-GB" sz="1100" i="0" u="none" strike="noStrike" kern="1200" cap="none" spc="0" normalizeH="0" baseline="0" noProof="0">
                <a:ln>
                  <a:noFill/>
                </a:ln>
                <a:solidFill>
                  <a:schemeClr val="tx1"/>
                </a:solidFill>
                <a:effectLst/>
                <a:uLnTx/>
                <a:uFillTx/>
                <a:latin typeface="Arial"/>
                <a:cs typeface="Arial"/>
              </a:rPr>
              <a:t>to tackle</a:t>
            </a:r>
            <a:r>
              <a:rPr lang="en-GB" sz="1100">
                <a:solidFill>
                  <a:schemeClr val="tx1"/>
                </a:solidFill>
                <a:latin typeface="Arial"/>
                <a:cs typeface="Arial"/>
              </a:rPr>
              <a:t> </a:t>
            </a:r>
            <a:r>
              <a:rPr kumimoji="0" lang="en-GB" sz="1100" i="0" u="none" strike="noStrike" kern="1200" cap="none" spc="0" normalizeH="0" baseline="0" noProof="0">
                <a:ln>
                  <a:noFill/>
                </a:ln>
                <a:solidFill>
                  <a:schemeClr val="tx1"/>
                </a:solidFill>
                <a:effectLst/>
                <a:uLnTx/>
                <a:uFillTx/>
                <a:latin typeface="Arial"/>
                <a:cs typeface="Arial"/>
              </a:rPr>
              <a:t>threats to health security.</a:t>
            </a:r>
            <a:endParaRPr lang="en-GB" sz="1050" i="0" u="none" strike="noStrike" kern="1200" cap="none" spc="0" normalizeH="0" baseline="0" noProof="0">
              <a:ln>
                <a:noFill/>
              </a:ln>
              <a:solidFill>
                <a:schemeClr val="tx1"/>
              </a:solidFill>
              <a:effectLst/>
              <a:uLnTx/>
              <a:uFillTx/>
              <a:latin typeface="Arial"/>
              <a:cs typeface="Arial"/>
            </a:endParaRPr>
          </a:p>
          <a:p>
            <a:pPr>
              <a:defRPr/>
            </a:pPr>
            <a:endParaRPr kumimoji="0" lang="en-GB" sz="1400" b="1" i="0" u="none" strike="noStrike" kern="1200" cap="none" spc="0" normalizeH="0" baseline="0" noProof="0">
              <a:ln>
                <a:noFill/>
              </a:ln>
              <a:solidFill>
                <a:srgbClr val="007B91"/>
              </a:solidFill>
              <a:effectLst/>
              <a:uLnTx/>
              <a:uFillTx/>
              <a:latin typeface="Arial (Body)"/>
              <a:ea typeface="+mn-ea"/>
              <a:cs typeface="+mn-cs"/>
            </a:endParaRPr>
          </a:p>
        </p:txBody>
      </p:sp>
      <p:sp>
        <p:nvSpPr>
          <p:cNvPr id="62" name="Rectangle: Diagonal Corners Rounded 61">
            <a:extLst>
              <a:ext uri="{FF2B5EF4-FFF2-40B4-BE49-F238E27FC236}">
                <a16:creationId xmlns:a16="http://schemas.microsoft.com/office/drawing/2014/main" id="{F3EBFD00-1E45-4195-AAE3-C9812BF6BEE1}"/>
              </a:ext>
            </a:extLst>
          </p:cNvPr>
          <p:cNvSpPr/>
          <p:nvPr/>
        </p:nvSpPr>
        <p:spPr>
          <a:xfrm>
            <a:off x="9160474" y="1877636"/>
            <a:ext cx="2916110" cy="893588"/>
          </a:xfrm>
          <a:prstGeom prst="round2DiagRect">
            <a:avLst/>
          </a:prstGeom>
          <a:solidFill>
            <a:schemeClr val="bg1"/>
          </a:solidFill>
          <a:ln>
            <a:solidFill>
              <a:srgbClr val="007B91">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Rounded Corners 31">
            <a:extLst>
              <a:ext uri="{FF2B5EF4-FFF2-40B4-BE49-F238E27FC236}">
                <a16:creationId xmlns:a16="http://schemas.microsoft.com/office/drawing/2014/main" id="{72324C85-5BAD-4C3C-AE7C-3482107BBEA9}"/>
              </a:ext>
            </a:extLst>
          </p:cNvPr>
          <p:cNvSpPr/>
          <p:nvPr/>
        </p:nvSpPr>
        <p:spPr>
          <a:xfrm>
            <a:off x="9160474" y="1353596"/>
            <a:ext cx="2916110" cy="536265"/>
          </a:xfrm>
          <a:custGeom>
            <a:avLst/>
            <a:gdLst>
              <a:gd name="connsiteX0" fmla="*/ 0 w 3297383"/>
              <a:gd name="connsiteY0" fmla="*/ 89379 h 536265"/>
              <a:gd name="connsiteX1" fmla="*/ 89379 w 3297383"/>
              <a:gd name="connsiteY1" fmla="*/ 0 h 536265"/>
              <a:gd name="connsiteX2" fmla="*/ 3208004 w 3297383"/>
              <a:gd name="connsiteY2" fmla="*/ 0 h 536265"/>
              <a:gd name="connsiteX3" fmla="*/ 3297383 w 3297383"/>
              <a:gd name="connsiteY3" fmla="*/ 89379 h 536265"/>
              <a:gd name="connsiteX4" fmla="*/ 3297383 w 3297383"/>
              <a:gd name="connsiteY4" fmla="*/ 446886 h 536265"/>
              <a:gd name="connsiteX5" fmla="*/ 3208004 w 3297383"/>
              <a:gd name="connsiteY5" fmla="*/ 536265 h 536265"/>
              <a:gd name="connsiteX6" fmla="*/ 89379 w 3297383"/>
              <a:gd name="connsiteY6" fmla="*/ 536265 h 536265"/>
              <a:gd name="connsiteX7" fmla="*/ 0 w 3297383"/>
              <a:gd name="connsiteY7" fmla="*/ 446886 h 536265"/>
              <a:gd name="connsiteX8" fmla="*/ 0 w 3297383"/>
              <a:gd name="connsiteY8" fmla="*/ 89379 h 536265"/>
              <a:gd name="connsiteX0" fmla="*/ 0 w 3297383"/>
              <a:gd name="connsiteY0" fmla="*/ 89379 h 553049"/>
              <a:gd name="connsiteX1" fmla="*/ 89379 w 3297383"/>
              <a:gd name="connsiteY1" fmla="*/ 0 h 553049"/>
              <a:gd name="connsiteX2" fmla="*/ 3208004 w 3297383"/>
              <a:gd name="connsiteY2" fmla="*/ 0 h 553049"/>
              <a:gd name="connsiteX3" fmla="*/ 3297383 w 3297383"/>
              <a:gd name="connsiteY3" fmla="*/ 89379 h 553049"/>
              <a:gd name="connsiteX4" fmla="*/ 3297383 w 3297383"/>
              <a:gd name="connsiteY4" fmla="*/ 529079 h 553049"/>
              <a:gd name="connsiteX5" fmla="*/ 3208004 w 3297383"/>
              <a:gd name="connsiteY5" fmla="*/ 536265 h 553049"/>
              <a:gd name="connsiteX6" fmla="*/ 89379 w 3297383"/>
              <a:gd name="connsiteY6" fmla="*/ 536265 h 553049"/>
              <a:gd name="connsiteX7" fmla="*/ 0 w 3297383"/>
              <a:gd name="connsiteY7" fmla="*/ 446886 h 553049"/>
              <a:gd name="connsiteX8" fmla="*/ 0 w 3297383"/>
              <a:gd name="connsiteY8" fmla="*/ 89379 h 55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383" h="553049">
                <a:moveTo>
                  <a:pt x="0" y="89379"/>
                </a:moveTo>
                <a:cubicBezTo>
                  <a:pt x="0" y="40016"/>
                  <a:pt x="40016" y="0"/>
                  <a:pt x="89379" y="0"/>
                </a:cubicBezTo>
                <a:lnTo>
                  <a:pt x="3208004" y="0"/>
                </a:lnTo>
                <a:cubicBezTo>
                  <a:pt x="3257367" y="0"/>
                  <a:pt x="3297383" y="40016"/>
                  <a:pt x="3297383" y="89379"/>
                </a:cubicBezTo>
                <a:lnTo>
                  <a:pt x="3297383" y="529079"/>
                </a:lnTo>
                <a:cubicBezTo>
                  <a:pt x="3297383" y="578442"/>
                  <a:pt x="3257367" y="536265"/>
                  <a:pt x="3208004" y="536265"/>
                </a:cubicBezTo>
                <a:lnTo>
                  <a:pt x="89379" y="536265"/>
                </a:lnTo>
                <a:cubicBezTo>
                  <a:pt x="40016" y="536265"/>
                  <a:pt x="0" y="496249"/>
                  <a:pt x="0" y="446886"/>
                </a:cubicBezTo>
                <a:lnTo>
                  <a:pt x="0" y="89379"/>
                </a:lnTo>
                <a:close/>
              </a:path>
            </a:pathLst>
          </a:custGeom>
          <a:solidFill>
            <a:srgbClr val="006F83">
              <a:alpha val="20000"/>
            </a:srgbClr>
          </a:solidFill>
          <a:ln>
            <a:solidFill>
              <a:srgbClr val="2F528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3FF9770C-CE11-4853-AD27-31A2C9B76843}"/>
              </a:ext>
            </a:extLst>
          </p:cNvPr>
          <p:cNvSpPr/>
          <p:nvPr/>
        </p:nvSpPr>
        <p:spPr>
          <a:xfrm>
            <a:off x="8363501" y="1353714"/>
            <a:ext cx="1403182" cy="1429853"/>
          </a:xfrm>
          <a:prstGeom prst="ellipse">
            <a:avLst/>
          </a:prstGeom>
          <a:solidFill>
            <a:srgbClr val="006F83"/>
          </a:solidFill>
          <a:ln>
            <a:solidFill>
              <a:srgbClr val="006F8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6" name="Rectangle 65">
            <a:extLst>
              <a:ext uri="{FF2B5EF4-FFF2-40B4-BE49-F238E27FC236}">
                <a16:creationId xmlns:a16="http://schemas.microsoft.com/office/drawing/2014/main" id="{CB417F70-C075-4DEE-A9E4-938CE2079796}"/>
              </a:ext>
            </a:extLst>
          </p:cNvPr>
          <p:cNvSpPr/>
          <p:nvPr/>
        </p:nvSpPr>
        <p:spPr>
          <a:xfrm>
            <a:off x="9832561" y="1254048"/>
            <a:ext cx="2301133" cy="1528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defRPr/>
            </a:pPr>
            <a:endParaRPr kumimoji="0" lang="en-GB" sz="1400" b="1" i="0" u="none" strike="noStrike" kern="1200" cap="none" spc="0" normalizeH="0" baseline="0" noProof="0">
              <a:ln>
                <a:noFill/>
              </a:ln>
              <a:solidFill>
                <a:srgbClr val="007B91"/>
              </a:solidFill>
              <a:effectLst/>
              <a:uLnTx/>
              <a:uFillTx/>
              <a:latin typeface="Arial (Body)"/>
              <a:ea typeface="+mn-ea"/>
              <a:cs typeface="+mn-cs"/>
            </a:endParaRPr>
          </a:p>
          <a:p>
            <a:pPr>
              <a:defRPr/>
            </a:pPr>
            <a:r>
              <a:rPr kumimoji="0" lang="en-GB" sz="1400" b="1" i="0" u="none" strike="noStrike" kern="1200" cap="none" spc="0" normalizeH="0" baseline="0" noProof="0">
                <a:ln>
                  <a:noFill/>
                </a:ln>
                <a:solidFill>
                  <a:srgbClr val="007B91"/>
                </a:solidFill>
                <a:effectLst/>
                <a:uLnTx/>
                <a:uFillTx/>
                <a:latin typeface="Arial (Body)"/>
                <a:ea typeface="+mn-ea"/>
                <a:cs typeface="+mn-cs"/>
              </a:rPr>
              <a:t>Global Collaboration</a:t>
            </a:r>
            <a:endParaRPr lang="en-GB" sz="1400" b="1" i="0" u="none" strike="noStrike" kern="1200" cap="none" spc="0" normalizeH="0" baseline="0" noProof="0">
              <a:ln>
                <a:noFill/>
              </a:ln>
              <a:solidFill>
                <a:srgbClr val="007B91"/>
              </a:solidFill>
              <a:effectLst/>
              <a:uLnTx/>
              <a:uFillTx/>
              <a:latin typeface="Arial (Body)"/>
            </a:endParaRPr>
          </a:p>
          <a:p>
            <a:pPr>
              <a:defRPr/>
            </a:pPr>
            <a:endParaRPr lang="en-GB" sz="1100">
              <a:solidFill>
                <a:schemeClr val="tx1"/>
              </a:solidFill>
              <a:latin typeface="Arial (Body)"/>
            </a:endParaRPr>
          </a:p>
          <a:p>
            <a:pPr>
              <a:defRPr/>
            </a:pPr>
            <a:r>
              <a:rPr lang="en-GB" sz="1100">
                <a:solidFill>
                  <a:schemeClr val="tx1"/>
                </a:solidFill>
                <a:latin typeface="Arial"/>
                <a:cs typeface="Arial"/>
              </a:rPr>
              <a:t>Working collaboratively with global partners to tackle health security threats, </a:t>
            </a:r>
            <a:r>
              <a:rPr kumimoji="0" lang="en-GB" sz="1100" i="0" u="none" strike="noStrike" kern="1200" cap="none" spc="0" normalizeH="0" baseline="0" noProof="0">
                <a:ln>
                  <a:noFill/>
                </a:ln>
                <a:solidFill>
                  <a:schemeClr val="tx1"/>
                </a:solidFill>
                <a:effectLst/>
                <a:uLnTx/>
                <a:uFillTx/>
                <a:latin typeface="Arial"/>
                <a:cs typeface="Arial"/>
              </a:rPr>
              <a:t>acknowledging that by combining</a:t>
            </a:r>
            <a:r>
              <a:rPr lang="en-GB" sz="1100">
                <a:solidFill>
                  <a:schemeClr val="tx1"/>
                </a:solidFill>
                <a:latin typeface="Arial"/>
                <a:cs typeface="Arial"/>
              </a:rPr>
              <a:t> our efforts, we achieve more.</a:t>
            </a:r>
            <a:endParaRPr lang="en-GB" sz="1100" i="0" u="none" strike="noStrike" kern="1200" cap="none" spc="0" normalizeH="0" baseline="0" noProof="0">
              <a:ln>
                <a:noFill/>
              </a:ln>
              <a:solidFill>
                <a:schemeClr val="tx1"/>
              </a:solidFill>
              <a:effectLst/>
              <a:uLnTx/>
              <a:uFillTx/>
              <a:latin typeface="Arial"/>
              <a:cs typeface="Arial"/>
            </a:endParaRPr>
          </a:p>
        </p:txBody>
      </p:sp>
      <p:sp>
        <p:nvSpPr>
          <p:cNvPr id="72" name="Rectangle: Diagonal Corners Rounded 71">
            <a:extLst>
              <a:ext uri="{FF2B5EF4-FFF2-40B4-BE49-F238E27FC236}">
                <a16:creationId xmlns:a16="http://schemas.microsoft.com/office/drawing/2014/main" id="{D60F6ED6-4725-494A-85CD-7C5BAB5438BB}"/>
              </a:ext>
            </a:extLst>
          </p:cNvPr>
          <p:cNvSpPr/>
          <p:nvPr/>
        </p:nvSpPr>
        <p:spPr>
          <a:xfrm>
            <a:off x="8880981" y="3647544"/>
            <a:ext cx="3118205" cy="893588"/>
          </a:xfrm>
          <a:prstGeom prst="round2DiagRect">
            <a:avLst/>
          </a:prstGeom>
          <a:solidFill>
            <a:schemeClr val="bg1"/>
          </a:solidFill>
          <a:ln>
            <a:solidFill>
              <a:srgbClr val="007B91">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Rounded Corners 31">
            <a:extLst>
              <a:ext uri="{FF2B5EF4-FFF2-40B4-BE49-F238E27FC236}">
                <a16:creationId xmlns:a16="http://schemas.microsoft.com/office/drawing/2014/main" id="{F4A03521-4A16-4676-A207-114D51339DAF}"/>
              </a:ext>
            </a:extLst>
          </p:cNvPr>
          <p:cNvSpPr/>
          <p:nvPr/>
        </p:nvSpPr>
        <p:spPr>
          <a:xfrm>
            <a:off x="8880981" y="3111279"/>
            <a:ext cx="3118206" cy="536265"/>
          </a:xfrm>
          <a:custGeom>
            <a:avLst/>
            <a:gdLst>
              <a:gd name="connsiteX0" fmla="*/ 0 w 3297383"/>
              <a:gd name="connsiteY0" fmla="*/ 89379 h 536265"/>
              <a:gd name="connsiteX1" fmla="*/ 89379 w 3297383"/>
              <a:gd name="connsiteY1" fmla="*/ 0 h 536265"/>
              <a:gd name="connsiteX2" fmla="*/ 3208004 w 3297383"/>
              <a:gd name="connsiteY2" fmla="*/ 0 h 536265"/>
              <a:gd name="connsiteX3" fmla="*/ 3297383 w 3297383"/>
              <a:gd name="connsiteY3" fmla="*/ 89379 h 536265"/>
              <a:gd name="connsiteX4" fmla="*/ 3297383 w 3297383"/>
              <a:gd name="connsiteY4" fmla="*/ 446886 h 536265"/>
              <a:gd name="connsiteX5" fmla="*/ 3208004 w 3297383"/>
              <a:gd name="connsiteY5" fmla="*/ 536265 h 536265"/>
              <a:gd name="connsiteX6" fmla="*/ 89379 w 3297383"/>
              <a:gd name="connsiteY6" fmla="*/ 536265 h 536265"/>
              <a:gd name="connsiteX7" fmla="*/ 0 w 3297383"/>
              <a:gd name="connsiteY7" fmla="*/ 446886 h 536265"/>
              <a:gd name="connsiteX8" fmla="*/ 0 w 3297383"/>
              <a:gd name="connsiteY8" fmla="*/ 89379 h 536265"/>
              <a:gd name="connsiteX0" fmla="*/ 0 w 3297383"/>
              <a:gd name="connsiteY0" fmla="*/ 89379 h 553049"/>
              <a:gd name="connsiteX1" fmla="*/ 89379 w 3297383"/>
              <a:gd name="connsiteY1" fmla="*/ 0 h 553049"/>
              <a:gd name="connsiteX2" fmla="*/ 3208004 w 3297383"/>
              <a:gd name="connsiteY2" fmla="*/ 0 h 553049"/>
              <a:gd name="connsiteX3" fmla="*/ 3297383 w 3297383"/>
              <a:gd name="connsiteY3" fmla="*/ 89379 h 553049"/>
              <a:gd name="connsiteX4" fmla="*/ 3297383 w 3297383"/>
              <a:gd name="connsiteY4" fmla="*/ 529079 h 553049"/>
              <a:gd name="connsiteX5" fmla="*/ 3208004 w 3297383"/>
              <a:gd name="connsiteY5" fmla="*/ 536265 h 553049"/>
              <a:gd name="connsiteX6" fmla="*/ 89379 w 3297383"/>
              <a:gd name="connsiteY6" fmla="*/ 536265 h 553049"/>
              <a:gd name="connsiteX7" fmla="*/ 0 w 3297383"/>
              <a:gd name="connsiteY7" fmla="*/ 446886 h 553049"/>
              <a:gd name="connsiteX8" fmla="*/ 0 w 3297383"/>
              <a:gd name="connsiteY8" fmla="*/ 89379 h 55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383" h="553049">
                <a:moveTo>
                  <a:pt x="0" y="89379"/>
                </a:moveTo>
                <a:cubicBezTo>
                  <a:pt x="0" y="40016"/>
                  <a:pt x="40016" y="0"/>
                  <a:pt x="89379" y="0"/>
                </a:cubicBezTo>
                <a:lnTo>
                  <a:pt x="3208004" y="0"/>
                </a:lnTo>
                <a:cubicBezTo>
                  <a:pt x="3257367" y="0"/>
                  <a:pt x="3297383" y="40016"/>
                  <a:pt x="3297383" y="89379"/>
                </a:cubicBezTo>
                <a:lnTo>
                  <a:pt x="3297383" y="529079"/>
                </a:lnTo>
                <a:cubicBezTo>
                  <a:pt x="3297383" y="578442"/>
                  <a:pt x="3257367" y="536265"/>
                  <a:pt x="3208004" y="536265"/>
                </a:cubicBezTo>
                <a:lnTo>
                  <a:pt x="89379" y="536265"/>
                </a:lnTo>
                <a:cubicBezTo>
                  <a:pt x="40016" y="536265"/>
                  <a:pt x="0" y="496249"/>
                  <a:pt x="0" y="446886"/>
                </a:cubicBezTo>
                <a:lnTo>
                  <a:pt x="0" y="89379"/>
                </a:lnTo>
                <a:close/>
              </a:path>
            </a:pathLst>
          </a:custGeom>
          <a:solidFill>
            <a:srgbClr val="006F83">
              <a:alpha val="20000"/>
            </a:srgbClr>
          </a:solidFill>
          <a:ln>
            <a:solidFill>
              <a:srgbClr val="2F528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E4E4E927-C5C2-4A76-B556-A7C18D2461D4}"/>
              </a:ext>
            </a:extLst>
          </p:cNvPr>
          <p:cNvSpPr/>
          <p:nvPr/>
        </p:nvSpPr>
        <p:spPr>
          <a:xfrm>
            <a:off x="8276678" y="3111279"/>
            <a:ext cx="1403182" cy="1429853"/>
          </a:xfrm>
          <a:prstGeom prst="ellipse">
            <a:avLst/>
          </a:prstGeom>
          <a:solidFill>
            <a:srgbClr val="006F83"/>
          </a:solidFill>
          <a:ln>
            <a:solidFill>
              <a:srgbClr val="006F8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6" name="Rectangle 75">
            <a:extLst>
              <a:ext uri="{FF2B5EF4-FFF2-40B4-BE49-F238E27FC236}">
                <a16:creationId xmlns:a16="http://schemas.microsoft.com/office/drawing/2014/main" id="{1E1CC606-F588-46CA-9227-CB893BA809DC}"/>
              </a:ext>
            </a:extLst>
          </p:cNvPr>
          <p:cNvSpPr/>
          <p:nvPr/>
        </p:nvSpPr>
        <p:spPr>
          <a:xfrm>
            <a:off x="9647678" y="3145813"/>
            <a:ext cx="2714790" cy="536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defRPr/>
            </a:pPr>
            <a:r>
              <a:rPr kumimoji="0" lang="en-GB" sz="1400" b="1" i="0" u="none" strike="noStrike" kern="1200" cap="none" spc="0" normalizeH="0" baseline="0" noProof="0">
                <a:ln>
                  <a:noFill/>
                </a:ln>
                <a:solidFill>
                  <a:srgbClr val="007B91"/>
                </a:solidFill>
                <a:effectLst/>
                <a:uLnTx/>
                <a:uFillTx/>
                <a:latin typeface="Arial (Body)"/>
                <a:ea typeface="+mn-ea"/>
                <a:cs typeface="+mn-cs"/>
              </a:rPr>
              <a:t>Scientific Leadership &amp; Expertise</a:t>
            </a:r>
          </a:p>
          <a:p>
            <a:pPr>
              <a:defRPr/>
            </a:pPr>
            <a:endParaRPr lang="en-GB" sz="1400" b="1">
              <a:solidFill>
                <a:srgbClr val="007B91"/>
              </a:solidFill>
              <a:latin typeface="Arial (Body)"/>
            </a:endParaRPr>
          </a:p>
          <a:p>
            <a:pPr>
              <a:defRPr/>
            </a:pPr>
            <a:endParaRPr kumimoji="0" lang="en-GB" sz="1400" b="1" i="0" u="none" strike="noStrike" kern="1200" cap="none" spc="0" normalizeH="0" baseline="0" noProof="0">
              <a:ln>
                <a:noFill/>
              </a:ln>
              <a:solidFill>
                <a:srgbClr val="007B91"/>
              </a:solidFill>
              <a:effectLst/>
              <a:uLnTx/>
              <a:uFillTx/>
              <a:latin typeface="Arial (Body)"/>
              <a:ea typeface="+mn-ea"/>
              <a:cs typeface="+mn-cs"/>
            </a:endParaRPr>
          </a:p>
          <a:p>
            <a:pPr>
              <a:defRPr/>
            </a:pPr>
            <a:endParaRPr lang="en-GB" sz="1400">
              <a:solidFill>
                <a:schemeClr val="tx1"/>
              </a:solidFill>
              <a:latin typeface="Arial (Body)"/>
            </a:endParaRPr>
          </a:p>
          <a:p>
            <a:pPr>
              <a:defRPr/>
            </a:pPr>
            <a:endParaRPr kumimoji="0" lang="en-GB" sz="1400" b="1" i="0" u="none" strike="noStrike" kern="1200" cap="none" spc="0" normalizeH="0" baseline="0" noProof="0">
              <a:ln>
                <a:noFill/>
              </a:ln>
              <a:solidFill>
                <a:srgbClr val="007B91"/>
              </a:solidFill>
              <a:effectLst/>
              <a:uLnTx/>
              <a:uFillTx/>
              <a:latin typeface="Arial (Body)"/>
              <a:ea typeface="+mn-ea"/>
              <a:cs typeface="+mn-cs"/>
            </a:endParaRPr>
          </a:p>
        </p:txBody>
      </p:sp>
      <p:sp>
        <p:nvSpPr>
          <p:cNvPr id="77" name="Rectangle: Diagonal Corners Rounded 76">
            <a:extLst>
              <a:ext uri="{FF2B5EF4-FFF2-40B4-BE49-F238E27FC236}">
                <a16:creationId xmlns:a16="http://schemas.microsoft.com/office/drawing/2014/main" id="{6CC2FAD6-9120-45A6-B8DA-8C8FF4068836}"/>
              </a:ext>
            </a:extLst>
          </p:cNvPr>
          <p:cNvSpPr/>
          <p:nvPr/>
        </p:nvSpPr>
        <p:spPr>
          <a:xfrm>
            <a:off x="1080251" y="3662526"/>
            <a:ext cx="3118205" cy="893588"/>
          </a:xfrm>
          <a:prstGeom prst="round2DiagRect">
            <a:avLst/>
          </a:prstGeom>
          <a:solidFill>
            <a:schemeClr val="bg1"/>
          </a:solidFill>
          <a:ln>
            <a:solidFill>
              <a:srgbClr val="007B91">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Rounded Corners 31">
            <a:extLst>
              <a:ext uri="{FF2B5EF4-FFF2-40B4-BE49-F238E27FC236}">
                <a16:creationId xmlns:a16="http://schemas.microsoft.com/office/drawing/2014/main" id="{08FE583C-5EFD-411A-B093-A2E3EF6091E4}"/>
              </a:ext>
            </a:extLst>
          </p:cNvPr>
          <p:cNvSpPr/>
          <p:nvPr/>
        </p:nvSpPr>
        <p:spPr>
          <a:xfrm>
            <a:off x="1080251" y="3126261"/>
            <a:ext cx="3118206" cy="536265"/>
          </a:xfrm>
          <a:custGeom>
            <a:avLst/>
            <a:gdLst>
              <a:gd name="connsiteX0" fmla="*/ 0 w 3297383"/>
              <a:gd name="connsiteY0" fmla="*/ 89379 h 536265"/>
              <a:gd name="connsiteX1" fmla="*/ 89379 w 3297383"/>
              <a:gd name="connsiteY1" fmla="*/ 0 h 536265"/>
              <a:gd name="connsiteX2" fmla="*/ 3208004 w 3297383"/>
              <a:gd name="connsiteY2" fmla="*/ 0 h 536265"/>
              <a:gd name="connsiteX3" fmla="*/ 3297383 w 3297383"/>
              <a:gd name="connsiteY3" fmla="*/ 89379 h 536265"/>
              <a:gd name="connsiteX4" fmla="*/ 3297383 w 3297383"/>
              <a:gd name="connsiteY4" fmla="*/ 446886 h 536265"/>
              <a:gd name="connsiteX5" fmla="*/ 3208004 w 3297383"/>
              <a:gd name="connsiteY5" fmla="*/ 536265 h 536265"/>
              <a:gd name="connsiteX6" fmla="*/ 89379 w 3297383"/>
              <a:gd name="connsiteY6" fmla="*/ 536265 h 536265"/>
              <a:gd name="connsiteX7" fmla="*/ 0 w 3297383"/>
              <a:gd name="connsiteY7" fmla="*/ 446886 h 536265"/>
              <a:gd name="connsiteX8" fmla="*/ 0 w 3297383"/>
              <a:gd name="connsiteY8" fmla="*/ 89379 h 536265"/>
              <a:gd name="connsiteX0" fmla="*/ 0 w 3297383"/>
              <a:gd name="connsiteY0" fmla="*/ 89379 h 553049"/>
              <a:gd name="connsiteX1" fmla="*/ 89379 w 3297383"/>
              <a:gd name="connsiteY1" fmla="*/ 0 h 553049"/>
              <a:gd name="connsiteX2" fmla="*/ 3208004 w 3297383"/>
              <a:gd name="connsiteY2" fmla="*/ 0 h 553049"/>
              <a:gd name="connsiteX3" fmla="*/ 3297383 w 3297383"/>
              <a:gd name="connsiteY3" fmla="*/ 89379 h 553049"/>
              <a:gd name="connsiteX4" fmla="*/ 3297383 w 3297383"/>
              <a:gd name="connsiteY4" fmla="*/ 529079 h 553049"/>
              <a:gd name="connsiteX5" fmla="*/ 3208004 w 3297383"/>
              <a:gd name="connsiteY5" fmla="*/ 536265 h 553049"/>
              <a:gd name="connsiteX6" fmla="*/ 89379 w 3297383"/>
              <a:gd name="connsiteY6" fmla="*/ 536265 h 553049"/>
              <a:gd name="connsiteX7" fmla="*/ 0 w 3297383"/>
              <a:gd name="connsiteY7" fmla="*/ 446886 h 553049"/>
              <a:gd name="connsiteX8" fmla="*/ 0 w 3297383"/>
              <a:gd name="connsiteY8" fmla="*/ 89379 h 55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383" h="553049">
                <a:moveTo>
                  <a:pt x="0" y="89379"/>
                </a:moveTo>
                <a:cubicBezTo>
                  <a:pt x="0" y="40016"/>
                  <a:pt x="40016" y="0"/>
                  <a:pt x="89379" y="0"/>
                </a:cubicBezTo>
                <a:lnTo>
                  <a:pt x="3208004" y="0"/>
                </a:lnTo>
                <a:cubicBezTo>
                  <a:pt x="3257367" y="0"/>
                  <a:pt x="3297383" y="40016"/>
                  <a:pt x="3297383" y="89379"/>
                </a:cubicBezTo>
                <a:lnTo>
                  <a:pt x="3297383" y="529079"/>
                </a:lnTo>
                <a:cubicBezTo>
                  <a:pt x="3297383" y="578442"/>
                  <a:pt x="3257367" y="536265"/>
                  <a:pt x="3208004" y="536265"/>
                </a:cubicBezTo>
                <a:lnTo>
                  <a:pt x="89379" y="536265"/>
                </a:lnTo>
                <a:cubicBezTo>
                  <a:pt x="40016" y="536265"/>
                  <a:pt x="0" y="496249"/>
                  <a:pt x="0" y="446886"/>
                </a:cubicBezTo>
                <a:lnTo>
                  <a:pt x="0" y="89379"/>
                </a:lnTo>
                <a:close/>
              </a:path>
            </a:pathLst>
          </a:custGeom>
          <a:solidFill>
            <a:srgbClr val="006F83">
              <a:alpha val="20000"/>
            </a:srgbClr>
          </a:solidFill>
          <a:ln>
            <a:solidFill>
              <a:srgbClr val="2F528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AC30DC0A-2788-488D-9835-7CA528747F17}"/>
              </a:ext>
            </a:extLst>
          </p:cNvPr>
          <p:cNvSpPr/>
          <p:nvPr/>
        </p:nvSpPr>
        <p:spPr>
          <a:xfrm>
            <a:off x="475948" y="3126261"/>
            <a:ext cx="1403182" cy="1429853"/>
          </a:xfrm>
          <a:prstGeom prst="ellipse">
            <a:avLst/>
          </a:prstGeom>
          <a:solidFill>
            <a:srgbClr val="006F83"/>
          </a:solidFill>
          <a:ln>
            <a:solidFill>
              <a:srgbClr val="006F8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1" name="Rectangle 80">
            <a:extLst>
              <a:ext uri="{FF2B5EF4-FFF2-40B4-BE49-F238E27FC236}">
                <a16:creationId xmlns:a16="http://schemas.microsoft.com/office/drawing/2014/main" id="{30A760EB-9EFF-4C93-A4A7-7D3B35FC82BA}"/>
              </a:ext>
            </a:extLst>
          </p:cNvPr>
          <p:cNvSpPr/>
          <p:nvPr/>
        </p:nvSpPr>
        <p:spPr>
          <a:xfrm>
            <a:off x="1886618" y="3239354"/>
            <a:ext cx="2714790" cy="1429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defRPr/>
            </a:pPr>
            <a:r>
              <a:rPr kumimoji="0" lang="en-GB" sz="1400" b="1" i="0" u="none" strike="noStrike" kern="1200" cap="none" spc="0" normalizeH="0" baseline="0" noProof="0">
                <a:ln>
                  <a:noFill/>
                </a:ln>
                <a:solidFill>
                  <a:srgbClr val="007B91"/>
                </a:solidFill>
                <a:effectLst/>
                <a:uLnTx/>
                <a:uFillTx/>
                <a:latin typeface="Arial (Body)"/>
                <a:ea typeface="+mn-ea"/>
                <a:cs typeface="+mn-cs"/>
              </a:rPr>
              <a:t>Building Evidence</a:t>
            </a:r>
          </a:p>
          <a:p>
            <a:pPr>
              <a:defRPr/>
            </a:pPr>
            <a:endParaRPr lang="en-GB" sz="1400" b="1">
              <a:solidFill>
                <a:srgbClr val="007B91"/>
              </a:solidFill>
              <a:latin typeface="Arial (Body)"/>
            </a:endParaRPr>
          </a:p>
          <a:p>
            <a:pPr>
              <a:defRPr/>
            </a:pPr>
            <a:r>
              <a:rPr kumimoji="0" lang="en-GB" sz="1100" i="0" u="none" strike="noStrike" kern="1200" cap="none" spc="0" normalizeH="0" baseline="0" noProof="0">
                <a:ln>
                  <a:noFill/>
                </a:ln>
                <a:solidFill>
                  <a:schemeClr val="tx1"/>
                </a:solidFill>
                <a:effectLst/>
                <a:uLnTx/>
                <a:uFillTx/>
                <a:latin typeface="Arial"/>
                <a:cs typeface="Arial"/>
              </a:rPr>
              <a:t>Improving the evidence base for</a:t>
            </a:r>
            <a:endParaRPr lang="en-GB" sz="1100" i="0" u="none" strike="noStrike" kern="1200" cap="none" spc="0" normalizeH="0" baseline="0" noProof="0">
              <a:ln>
                <a:noFill/>
              </a:ln>
              <a:solidFill>
                <a:schemeClr val="tx1"/>
              </a:solidFill>
              <a:effectLst/>
              <a:uLnTx/>
              <a:uFillTx/>
              <a:latin typeface="Arial"/>
              <a:cs typeface="Arial"/>
            </a:endParaRPr>
          </a:p>
          <a:p>
            <a:pPr>
              <a:defRPr/>
            </a:pPr>
            <a:r>
              <a:rPr kumimoji="0" lang="en-GB" sz="1100" i="0" u="none" strike="noStrike" kern="1200" cap="none" spc="0" normalizeH="0" baseline="0" noProof="0">
                <a:ln>
                  <a:noFill/>
                </a:ln>
                <a:solidFill>
                  <a:schemeClr val="tx1"/>
                </a:solidFill>
                <a:effectLst/>
                <a:uLnTx/>
                <a:uFillTx/>
                <a:latin typeface="Arial"/>
                <a:cs typeface="Arial"/>
              </a:rPr>
              <a:t>health security threats to make</a:t>
            </a:r>
            <a:endParaRPr lang="en-GB" sz="1100">
              <a:solidFill>
                <a:schemeClr val="tx1"/>
              </a:solidFill>
              <a:latin typeface="Arial"/>
              <a:cs typeface="Arial"/>
            </a:endParaRPr>
          </a:p>
          <a:p>
            <a:pPr>
              <a:defRPr/>
            </a:pPr>
            <a:r>
              <a:rPr lang="en-GB" sz="1100">
                <a:solidFill>
                  <a:schemeClr val="tx1"/>
                </a:solidFill>
                <a:latin typeface="Arial"/>
                <a:cs typeface="Arial"/>
              </a:rPr>
              <a:t>better use of our resources in</a:t>
            </a:r>
          </a:p>
          <a:p>
            <a:pPr>
              <a:defRPr/>
            </a:pPr>
            <a:r>
              <a:rPr kumimoji="0" lang="en-GB" sz="1100" i="0" u="none" strike="noStrike" kern="1200" cap="none" spc="0" normalizeH="0" baseline="0" noProof="0">
                <a:ln>
                  <a:noFill/>
                </a:ln>
                <a:solidFill>
                  <a:schemeClr val="tx1"/>
                </a:solidFill>
                <a:effectLst/>
                <a:uLnTx/>
                <a:uFillTx/>
                <a:latin typeface="Arial"/>
                <a:cs typeface="Arial"/>
              </a:rPr>
              <a:t>Improving health security.</a:t>
            </a:r>
            <a:endParaRPr lang="en-GB" sz="1100" i="0" u="none" strike="noStrike" kern="1200" cap="none" spc="0" normalizeH="0" baseline="0" noProof="0">
              <a:ln>
                <a:noFill/>
              </a:ln>
              <a:solidFill>
                <a:schemeClr val="tx1"/>
              </a:solidFill>
              <a:effectLst/>
              <a:uLnTx/>
              <a:uFillTx/>
              <a:latin typeface="Arial"/>
              <a:cs typeface="Arial"/>
            </a:endParaRPr>
          </a:p>
        </p:txBody>
      </p:sp>
      <p:sp>
        <p:nvSpPr>
          <p:cNvPr id="82" name="Rectangle: Diagonal Corners Rounded 81">
            <a:extLst>
              <a:ext uri="{FF2B5EF4-FFF2-40B4-BE49-F238E27FC236}">
                <a16:creationId xmlns:a16="http://schemas.microsoft.com/office/drawing/2014/main" id="{9FA4BB4D-E1E3-447B-B372-4315318318C5}"/>
              </a:ext>
            </a:extLst>
          </p:cNvPr>
          <p:cNvSpPr/>
          <p:nvPr/>
        </p:nvSpPr>
        <p:spPr>
          <a:xfrm>
            <a:off x="4976396" y="3629748"/>
            <a:ext cx="3118205" cy="893588"/>
          </a:xfrm>
          <a:prstGeom prst="round2DiagRect">
            <a:avLst/>
          </a:prstGeom>
          <a:solidFill>
            <a:schemeClr val="bg1"/>
          </a:solidFill>
          <a:ln>
            <a:solidFill>
              <a:srgbClr val="007B91">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Rounded Corners 31">
            <a:extLst>
              <a:ext uri="{FF2B5EF4-FFF2-40B4-BE49-F238E27FC236}">
                <a16:creationId xmlns:a16="http://schemas.microsoft.com/office/drawing/2014/main" id="{6EC234CE-06AD-4A7B-984E-AF85C25B2C10}"/>
              </a:ext>
            </a:extLst>
          </p:cNvPr>
          <p:cNvSpPr/>
          <p:nvPr/>
        </p:nvSpPr>
        <p:spPr>
          <a:xfrm>
            <a:off x="4976396" y="3093483"/>
            <a:ext cx="3118206" cy="536265"/>
          </a:xfrm>
          <a:custGeom>
            <a:avLst/>
            <a:gdLst>
              <a:gd name="connsiteX0" fmla="*/ 0 w 3297383"/>
              <a:gd name="connsiteY0" fmla="*/ 89379 h 536265"/>
              <a:gd name="connsiteX1" fmla="*/ 89379 w 3297383"/>
              <a:gd name="connsiteY1" fmla="*/ 0 h 536265"/>
              <a:gd name="connsiteX2" fmla="*/ 3208004 w 3297383"/>
              <a:gd name="connsiteY2" fmla="*/ 0 h 536265"/>
              <a:gd name="connsiteX3" fmla="*/ 3297383 w 3297383"/>
              <a:gd name="connsiteY3" fmla="*/ 89379 h 536265"/>
              <a:gd name="connsiteX4" fmla="*/ 3297383 w 3297383"/>
              <a:gd name="connsiteY4" fmla="*/ 446886 h 536265"/>
              <a:gd name="connsiteX5" fmla="*/ 3208004 w 3297383"/>
              <a:gd name="connsiteY5" fmla="*/ 536265 h 536265"/>
              <a:gd name="connsiteX6" fmla="*/ 89379 w 3297383"/>
              <a:gd name="connsiteY6" fmla="*/ 536265 h 536265"/>
              <a:gd name="connsiteX7" fmla="*/ 0 w 3297383"/>
              <a:gd name="connsiteY7" fmla="*/ 446886 h 536265"/>
              <a:gd name="connsiteX8" fmla="*/ 0 w 3297383"/>
              <a:gd name="connsiteY8" fmla="*/ 89379 h 536265"/>
              <a:gd name="connsiteX0" fmla="*/ 0 w 3297383"/>
              <a:gd name="connsiteY0" fmla="*/ 89379 h 553049"/>
              <a:gd name="connsiteX1" fmla="*/ 89379 w 3297383"/>
              <a:gd name="connsiteY1" fmla="*/ 0 h 553049"/>
              <a:gd name="connsiteX2" fmla="*/ 3208004 w 3297383"/>
              <a:gd name="connsiteY2" fmla="*/ 0 h 553049"/>
              <a:gd name="connsiteX3" fmla="*/ 3297383 w 3297383"/>
              <a:gd name="connsiteY3" fmla="*/ 89379 h 553049"/>
              <a:gd name="connsiteX4" fmla="*/ 3297383 w 3297383"/>
              <a:gd name="connsiteY4" fmla="*/ 529079 h 553049"/>
              <a:gd name="connsiteX5" fmla="*/ 3208004 w 3297383"/>
              <a:gd name="connsiteY5" fmla="*/ 536265 h 553049"/>
              <a:gd name="connsiteX6" fmla="*/ 89379 w 3297383"/>
              <a:gd name="connsiteY6" fmla="*/ 536265 h 553049"/>
              <a:gd name="connsiteX7" fmla="*/ 0 w 3297383"/>
              <a:gd name="connsiteY7" fmla="*/ 446886 h 553049"/>
              <a:gd name="connsiteX8" fmla="*/ 0 w 3297383"/>
              <a:gd name="connsiteY8" fmla="*/ 89379 h 55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383" h="553049">
                <a:moveTo>
                  <a:pt x="0" y="89379"/>
                </a:moveTo>
                <a:cubicBezTo>
                  <a:pt x="0" y="40016"/>
                  <a:pt x="40016" y="0"/>
                  <a:pt x="89379" y="0"/>
                </a:cubicBezTo>
                <a:lnTo>
                  <a:pt x="3208004" y="0"/>
                </a:lnTo>
                <a:cubicBezTo>
                  <a:pt x="3257367" y="0"/>
                  <a:pt x="3297383" y="40016"/>
                  <a:pt x="3297383" y="89379"/>
                </a:cubicBezTo>
                <a:lnTo>
                  <a:pt x="3297383" y="529079"/>
                </a:lnTo>
                <a:cubicBezTo>
                  <a:pt x="3297383" y="578442"/>
                  <a:pt x="3257367" y="536265"/>
                  <a:pt x="3208004" y="536265"/>
                </a:cubicBezTo>
                <a:lnTo>
                  <a:pt x="89379" y="536265"/>
                </a:lnTo>
                <a:cubicBezTo>
                  <a:pt x="40016" y="536265"/>
                  <a:pt x="0" y="496249"/>
                  <a:pt x="0" y="446886"/>
                </a:cubicBezTo>
                <a:lnTo>
                  <a:pt x="0" y="89379"/>
                </a:lnTo>
                <a:close/>
              </a:path>
            </a:pathLst>
          </a:custGeom>
          <a:solidFill>
            <a:srgbClr val="006F83">
              <a:alpha val="20000"/>
            </a:srgbClr>
          </a:solidFill>
          <a:ln>
            <a:solidFill>
              <a:srgbClr val="2F528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4E3C5AF6-E53E-4A2B-9B89-A3118EF01170}"/>
              </a:ext>
            </a:extLst>
          </p:cNvPr>
          <p:cNvSpPr/>
          <p:nvPr/>
        </p:nvSpPr>
        <p:spPr>
          <a:xfrm>
            <a:off x="4372093" y="3093483"/>
            <a:ext cx="1403182" cy="1429853"/>
          </a:xfrm>
          <a:prstGeom prst="ellipse">
            <a:avLst/>
          </a:prstGeom>
          <a:solidFill>
            <a:srgbClr val="006F83"/>
          </a:solidFill>
          <a:ln>
            <a:solidFill>
              <a:srgbClr val="006F8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6" name="Rectangle 85">
            <a:extLst>
              <a:ext uri="{FF2B5EF4-FFF2-40B4-BE49-F238E27FC236}">
                <a16:creationId xmlns:a16="http://schemas.microsoft.com/office/drawing/2014/main" id="{CC37D5D1-0458-4865-92F8-CA8632D97226}"/>
              </a:ext>
            </a:extLst>
          </p:cNvPr>
          <p:cNvSpPr/>
          <p:nvPr/>
        </p:nvSpPr>
        <p:spPr>
          <a:xfrm>
            <a:off x="5782763" y="3206576"/>
            <a:ext cx="2714790" cy="1429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defRPr/>
            </a:pPr>
            <a:r>
              <a:rPr lang="en-GB" sz="1400" b="1">
                <a:solidFill>
                  <a:srgbClr val="007B91"/>
                </a:solidFill>
                <a:latin typeface="Arial (Body)"/>
              </a:rPr>
              <a:t>UK</a:t>
            </a:r>
            <a:r>
              <a:rPr kumimoji="0" lang="en-GB" sz="1400" b="1" i="0" u="none" strike="noStrike" kern="1200" cap="none" spc="0" normalizeH="0" baseline="0" noProof="0">
                <a:ln>
                  <a:noFill/>
                </a:ln>
                <a:solidFill>
                  <a:srgbClr val="007B91"/>
                </a:solidFill>
                <a:effectLst/>
                <a:uLnTx/>
                <a:uFillTx/>
                <a:latin typeface="Arial (Body)"/>
                <a:ea typeface="+mn-ea"/>
                <a:cs typeface="+mn-cs"/>
              </a:rPr>
              <a:t> Partnerships</a:t>
            </a:r>
          </a:p>
          <a:p>
            <a:pPr>
              <a:defRPr/>
            </a:pPr>
            <a:endParaRPr lang="en-GB" sz="1400" b="1">
              <a:solidFill>
                <a:srgbClr val="007B91"/>
              </a:solidFill>
              <a:latin typeface="Arial (Body)"/>
            </a:endParaRPr>
          </a:p>
          <a:p>
            <a:pPr>
              <a:defRPr/>
            </a:pPr>
            <a:endParaRPr lang="en-GB" sz="1100">
              <a:solidFill>
                <a:schemeClr val="tx1"/>
              </a:solidFill>
              <a:latin typeface="Arial"/>
              <a:cs typeface="Arial"/>
            </a:endParaRPr>
          </a:p>
          <a:p>
            <a:pPr>
              <a:defRPr/>
            </a:pPr>
            <a:r>
              <a:rPr lang="en-GB" sz="1100">
                <a:solidFill>
                  <a:schemeClr val="tx1"/>
                </a:solidFill>
                <a:latin typeface="Arial"/>
                <a:cs typeface="Arial"/>
              </a:rPr>
              <a:t>Developing partnerships x-HMG </a:t>
            </a:r>
          </a:p>
          <a:p>
            <a:pPr>
              <a:defRPr/>
            </a:pPr>
            <a:r>
              <a:rPr lang="en-GB" sz="1100">
                <a:solidFill>
                  <a:schemeClr val="tx1"/>
                </a:solidFill>
                <a:latin typeface="Arial"/>
                <a:cs typeface="Arial"/>
              </a:rPr>
              <a:t>and with Devolved Governments to deliver on HMG &amp; UKHSA goals.</a:t>
            </a:r>
          </a:p>
        </p:txBody>
      </p:sp>
      <p:pic>
        <p:nvPicPr>
          <p:cNvPr id="41" name="Graphic 40" descr="Scientific Thought with solid fill">
            <a:extLst>
              <a:ext uri="{FF2B5EF4-FFF2-40B4-BE49-F238E27FC236}">
                <a16:creationId xmlns:a16="http://schemas.microsoft.com/office/drawing/2014/main" id="{02A69FED-828D-40B7-9CF8-7BA0756717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1434" y="3394393"/>
            <a:ext cx="914400" cy="914400"/>
          </a:xfrm>
          <a:prstGeom prst="rect">
            <a:avLst/>
          </a:prstGeom>
        </p:spPr>
      </p:pic>
      <p:pic>
        <p:nvPicPr>
          <p:cNvPr id="43" name="Graphic 42" descr="Link with solid fill">
            <a:extLst>
              <a:ext uri="{FF2B5EF4-FFF2-40B4-BE49-F238E27FC236}">
                <a16:creationId xmlns:a16="http://schemas.microsoft.com/office/drawing/2014/main" id="{064720F4-B324-4B00-B602-6897331F7E3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45263" y="3381847"/>
            <a:ext cx="914400" cy="914400"/>
          </a:xfrm>
          <a:prstGeom prst="rect">
            <a:avLst/>
          </a:prstGeom>
        </p:spPr>
      </p:pic>
      <p:pic>
        <p:nvPicPr>
          <p:cNvPr id="33" name="Graphic 32" descr="Scientist female with solid fill">
            <a:extLst>
              <a:ext uri="{FF2B5EF4-FFF2-40B4-BE49-F238E27FC236}">
                <a16:creationId xmlns:a16="http://schemas.microsoft.com/office/drawing/2014/main" id="{2A5F2CD5-3F0D-4362-96F6-AF1A30F5008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05041" y="3351420"/>
            <a:ext cx="914400" cy="914400"/>
          </a:xfrm>
          <a:prstGeom prst="rect">
            <a:avLst/>
          </a:prstGeom>
        </p:spPr>
      </p:pic>
      <p:sp>
        <p:nvSpPr>
          <p:cNvPr id="97" name="Rectangle: Diagonal Corners Rounded 96">
            <a:extLst>
              <a:ext uri="{FF2B5EF4-FFF2-40B4-BE49-F238E27FC236}">
                <a16:creationId xmlns:a16="http://schemas.microsoft.com/office/drawing/2014/main" id="{B818AB76-3068-4C43-95AB-496AEAD6006A}"/>
              </a:ext>
            </a:extLst>
          </p:cNvPr>
          <p:cNvSpPr/>
          <p:nvPr/>
        </p:nvSpPr>
        <p:spPr>
          <a:xfrm>
            <a:off x="2741530" y="5365123"/>
            <a:ext cx="3118205" cy="893588"/>
          </a:xfrm>
          <a:prstGeom prst="round2DiagRect">
            <a:avLst/>
          </a:prstGeom>
          <a:solidFill>
            <a:schemeClr val="bg1"/>
          </a:solidFill>
          <a:ln>
            <a:solidFill>
              <a:srgbClr val="007B91">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Rounded Corners 31">
            <a:extLst>
              <a:ext uri="{FF2B5EF4-FFF2-40B4-BE49-F238E27FC236}">
                <a16:creationId xmlns:a16="http://schemas.microsoft.com/office/drawing/2014/main" id="{9DBF5A03-90BB-4A1F-B235-4397CC94B57C}"/>
              </a:ext>
            </a:extLst>
          </p:cNvPr>
          <p:cNvSpPr/>
          <p:nvPr/>
        </p:nvSpPr>
        <p:spPr>
          <a:xfrm>
            <a:off x="2741530" y="4828858"/>
            <a:ext cx="3118206" cy="536265"/>
          </a:xfrm>
          <a:custGeom>
            <a:avLst/>
            <a:gdLst>
              <a:gd name="connsiteX0" fmla="*/ 0 w 3297383"/>
              <a:gd name="connsiteY0" fmla="*/ 89379 h 536265"/>
              <a:gd name="connsiteX1" fmla="*/ 89379 w 3297383"/>
              <a:gd name="connsiteY1" fmla="*/ 0 h 536265"/>
              <a:gd name="connsiteX2" fmla="*/ 3208004 w 3297383"/>
              <a:gd name="connsiteY2" fmla="*/ 0 h 536265"/>
              <a:gd name="connsiteX3" fmla="*/ 3297383 w 3297383"/>
              <a:gd name="connsiteY3" fmla="*/ 89379 h 536265"/>
              <a:gd name="connsiteX4" fmla="*/ 3297383 w 3297383"/>
              <a:gd name="connsiteY4" fmla="*/ 446886 h 536265"/>
              <a:gd name="connsiteX5" fmla="*/ 3208004 w 3297383"/>
              <a:gd name="connsiteY5" fmla="*/ 536265 h 536265"/>
              <a:gd name="connsiteX6" fmla="*/ 89379 w 3297383"/>
              <a:gd name="connsiteY6" fmla="*/ 536265 h 536265"/>
              <a:gd name="connsiteX7" fmla="*/ 0 w 3297383"/>
              <a:gd name="connsiteY7" fmla="*/ 446886 h 536265"/>
              <a:gd name="connsiteX8" fmla="*/ 0 w 3297383"/>
              <a:gd name="connsiteY8" fmla="*/ 89379 h 536265"/>
              <a:gd name="connsiteX0" fmla="*/ 0 w 3297383"/>
              <a:gd name="connsiteY0" fmla="*/ 89379 h 553049"/>
              <a:gd name="connsiteX1" fmla="*/ 89379 w 3297383"/>
              <a:gd name="connsiteY1" fmla="*/ 0 h 553049"/>
              <a:gd name="connsiteX2" fmla="*/ 3208004 w 3297383"/>
              <a:gd name="connsiteY2" fmla="*/ 0 h 553049"/>
              <a:gd name="connsiteX3" fmla="*/ 3297383 w 3297383"/>
              <a:gd name="connsiteY3" fmla="*/ 89379 h 553049"/>
              <a:gd name="connsiteX4" fmla="*/ 3297383 w 3297383"/>
              <a:gd name="connsiteY4" fmla="*/ 529079 h 553049"/>
              <a:gd name="connsiteX5" fmla="*/ 3208004 w 3297383"/>
              <a:gd name="connsiteY5" fmla="*/ 536265 h 553049"/>
              <a:gd name="connsiteX6" fmla="*/ 89379 w 3297383"/>
              <a:gd name="connsiteY6" fmla="*/ 536265 h 553049"/>
              <a:gd name="connsiteX7" fmla="*/ 0 w 3297383"/>
              <a:gd name="connsiteY7" fmla="*/ 446886 h 553049"/>
              <a:gd name="connsiteX8" fmla="*/ 0 w 3297383"/>
              <a:gd name="connsiteY8" fmla="*/ 89379 h 55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383" h="553049">
                <a:moveTo>
                  <a:pt x="0" y="89379"/>
                </a:moveTo>
                <a:cubicBezTo>
                  <a:pt x="0" y="40016"/>
                  <a:pt x="40016" y="0"/>
                  <a:pt x="89379" y="0"/>
                </a:cubicBezTo>
                <a:lnTo>
                  <a:pt x="3208004" y="0"/>
                </a:lnTo>
                <a:cubicBezTo>
                  <a:pt x="3257367" y="0"/>
                  <a:pt x="3297383" y="40016"/>
                  <a:pt x="3297383" y="89379"/>
                </a:cubicBezTo>
                <a:lnTo>
                  <a:pt x="3297383" y="529079"/>
                </a:lnTo>
                <a:cubicBezTo>
                  <a:pt x="3297383" y="578442"/>
                  <a:pt x="3257367" y="536265"/>
                  <a:pt x="3208004" y="536265"/>
                </a:cubicBezTo>
                <a:lnTo>
                  <a:pt x="89379" y="536265"/>
                </a:lnTo>
                <a:cubicBezTo>
                  <a:pt x="40016" y="536265"/>
                  <a:pt x="0" y="496249"/>
                  <a:pt x="0" y="446886"/>
                </a:cubicBezTo>
                <a:lnTo>
                  <a:pt x="0" y="89379"/>
                </a:lnTo>
                <a:close/>
              </a:path>
            </a:pathLst>
          </a:custGeom>
          <a:solidFill>
            <a:srgbClr val="006F83">
              <a:alpha val="20000"/>
            </a:srgbClr>
          </a:solidFill>
          <a:ln>
            <a:solidFill>
              <a:srgbClr val="2F528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D274A068-CDBB-45CC-8BA7-CA054F9BC881}"/>
              </a:ext>
            </a:extLst>
          </p:cNvPr>
          <p:cNvSpPr/>
          <p:nvPr/>
        </p:nvSpPr>
        <p:spPr>
          <a:xfrm>
            <a:off x="2137227" y="4828858"/>
            <a:ext cx="1403182" cy="1429853"/>
          </a:xfrm>
          <a:prstGeom prst="ellipse">
            <a:avLst/>
          </a:prstGeom>
          <a:solidFill>
            <a:srgbClr val="006F83"/>
          </a:solidFill>
          <a:ln>
            <a:solidFill>
              <a:srgbClr val="006F8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1" name="Rectangle: Diagonal Corners Rounded 100">
            <a:extLst>
              <a:ext uri="{FF2B5EF4-FFF2-40B4-BE49-F238E27FC236}">
                <a16:creationId xmlns:a16="http://schemas.microsoft.com/office/drawing/2014/main" id="{AB3E3C2A-9485-4730-AE4B-C341146C4795}"/>
              </a:ext>
            </a:extLst>
          </p:cNvPr>
          <p:cNvSpPr/>
          <p:nvPr/>
        </p:nvSpPr>
        <p:spPr>
          <a:xfrm>
            <a:off x="7270405" y="5352283"/>
            <a:ext cx="3118205" cy="893588"/>
          </a:xfrm>
          <a:prstGeom prst="round2DiagRect">
            <a:avLst/>
          </a:prstGeom>
          <a:solidFill>
            <a:schemeClr val="bg1"/>
          </a:solidFill>
          <a:ln>
            <a:solidFill>
              <a:srgbClr val="007B91">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2" name="Rectangle: Rounded Corners 31">
            <a:extLst>
              <a:ext uri="{FF2B5EF4-FFF2-40B4-BE49-F238E27FC236}">
                <a16:creationId xmlns:a16="http://schemas.microsoft.com/office/drawing/2014/main" id="{CCFAD234-D516-44F6-9055-69860FA23BB0}"/>
              </a:ext>
            </a:extLst>
          </p:cNvPr>
          <p:cNvSpPr/>
          <p:nvPr/>
        </p:nvSpPr>
        <p:spPr>
          <a:xfrm>
            <a:off x="7270405" y="4816018"/>
            <a:ext cx="3118206" cy="536265"/>
          </a:xfrm>
          <a:custGeom>
            <a:avLst/>
            <a:gdLst>
              <a:gd name="connsiteX0" fmla="*/ 0 w 3297383"/>
              <a:gd name="connsiteY0" fmla="*/ 89379 h 536265"/>
              <a:gd name="connsiteX1" fmla="*/ 89379 w 3297383"/>
              <a:gd name="connsiteY1" fmla="*/ 0 h 536265"/>
              <a:gd name="connsiteX2" fmla="*/ 3208004 w 3297383"/>
              <a:gd name="connsiteY2" fmla="*/ 0 h 536265"/>
              <a:gd name="connsiteX3" fmla="*/ 3297383 w 3297383"/>
              <a:gd name="connsiteY3" fmla="*/ 89379 h 536265"/>
              <a:gd name="connsiteX4" fmla="*/ 3297383 w 3297383"/>
              <a:gd name="connsiteY4" fmla="*/ 446886 h 536265"/>
              <a:gd name="connsiteX5" fmla="*/ 3208004 w 3297383"/>
              <a:gd name="connsiteY5" fmla="*/ 536265 h 536265"/>
              <a:gd name="connsiteX6" fmla="*/ 89379 w 3297383"/>
              <a:gd name="connsiteY6" fmla="*/ 536265 h 536265"/>
              <a:gd name="connsiteX7" fmla="*/ 0 w 3297383"/>
              <a:gd name="connsiteY7" fmla="*/ 446886 h 536265"/>
              <a:gd name="connsiteX8" fmla="*/ 0 w 3297383"/>
              <a:gd name="connsiteY8" fmla="*/ 89379 h 536265"/>
              <a:gd name="connsiteX0" fmla="*/ 0 w 3297383"/>
              <a:gd name="connsiteY0" fmla="*/ 89379 h 553049"/>
              <a:gd name="connsiteX1" fmla="*/ 89379 w 3297383"/>
              <a:gd name="connsiteY1" fmla="*/ 0 h 553049"/>
              <a:gd name="connsiteX2" fmla="*/ 3208004 w 3297383"/>
              <a:gd name="connsiteY2" fmla="*/ 0 h 553049"/>
              <a:gd name="connsiteX3" fmla="*/ 3297383 w 3297383"/>
              <a:gd name="connsiteY3" fmla="*/ 89379 h 553049"/>
              <a:gd name="connsiteX4" fmla="*/ 3297383 w 3297383"/>
              <a:gd name="connsiteY4" fmla="*/ 529079 h 553049"/>
              <a:gd name="connsiteX5" fmla="*/ 3208004 w 3297383"/>
              <a:gd name="connsiteY5" fmla="*/ 536265 h 553049"/>
              <a:gd name="connsiteX6" fmla="*/ 89379 w 3297383"/>
              <a:gd name="connsiteY6" fmla="*/ 536265 h 553049"/>
              <a:gd name="connsiteX7" fmla="*/ 0 w 3297383"/>
              <a:gd name="connsiteY7" fmla="*/ 446886 h 553049"/>
              <a:gd name="connsiteX8" fmla="*/ 0 w 3297383"/>
              <a:gd name="connsiteY8" fmla="*/ 89379 h 55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383" h="553049">
                <a:moveTo>
                  <a:pt x="0" y="89379"/>
                </a:moveTo>
                <a:cubicBezTo>
                  <a:pt x="0" y="40016"/>
                  <a:pt x="40016" y="0"/>
                  <a:pt x="89379" y="0"/>
                </a:cubicBezTo>
                <a:lnTo>
                  <a:pt x="3208004" y="0"/>
                </a:lnTo>
                <a:cubicBezTo>
                  <a:pt x="3257367" y="0"/>
                  <a:pt x="3297383" y="40016"/>
                  <a:pt x="3297383" y="89379"/>
                </a:cubicBezTo>
                <a:lnTo>
                  <a:pt x="3297383" y="529079"/>
                </a:lnTo>
                <a:cubicBezTo>
                  <a:pt x="3297383" y="578442"/>
                  <a:pt x="3257367" y="536265"/>
                  <a:pt x="3208004" y="536265"/>
                </a:cubicBezTo>
                <a:lnTo>
                  <a:pt x="89379" y="536265"/>
                </a:lnTo>
                <a:cubicBezTo>
                  <a:pt x="40016" y="536265"/>
                  <a:pt x="0" y="496249"/>
                  <a:pt x="0" y="446886"/>
                </a:cubicBezTo>
                <a:lnTo>
                  <a:pt x="0" y="89379"/>
                </a:lnTo>
                <a:close/>
              </a:path>
            </a:pathLst>
          </a:custGeom>
          <a:solidFill>
            <a:srgbClr val="006F83">
              <a:alpha val="20000"/>
            </a:srgbClr>
          </a:solidFill>
          <a:ln>
            <a:solidFill>
              <a:srgbClr val="2F528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25AEE4F1-C402-47C2-BAA8-AE7079E4608E}"/>
              </a:ext>
            </a:extLst>
          </p:cNvPr>
          <p:cNvSpPr/>
          <p:nvPr/>
        </p:nvSpPr>
        <p:spPr>
          <a:xfrm>
            <a:off x="6666102" y="4816018"/>
            <a:ext cx="1403182" cy="1429853"/>
          </a:xfrm>
          <a:prstGeom prst="ellipse">
            <a:avLst/>
          </a:prstGeom>
          <a:solidFill>
            <a:srgbClr val="006F83"/>
          </a:solidFill>
          <a:ln>
            <a:solidFill>
              <a:srgbClr val="006F8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7" name="Graphic 46" descr="Medicine with solid fill">
            <a:extLst>
              <a:ext uri="{FF2B5EF4-FFF2-40B4-BE49-F238E27FC236}">
                <a16:creationId xmlns:a16="http://schemas.microsoft.com/office/drawing/2014/main" id="{56CA53DB-189E-4206-8E3C-07021E5CE7B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98943" y="5096990"/>
            <a:ext cx="914400" cy="914400"/>
          </a:xfrm>
          <a:prstGeom prst="rect">
            <a:avLst/>
          </a:prstGeom>
        </p:spPr>
      </p:pic>
      <p:pic>
        <p:nvPicPr>
          <p:cNvPr id="20" name="Graphic 19" descr="Globe with solid fill">
            <a:extLst>
              <a:ext uri="{FF2B5EF4-FFF2-40B4-BE49-F238E27FC236}">
                <a16:creationId xmlns:a16="http://schemas.microsoft.com/office/drawing/2014/main" id="{AB04A494-543C-4A7A-AA7C-46DE489607D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580551" y="1555099"/>
            <a:ext cx="1034960" cy="1034960"/>
          </a:xfrm>
          <a:prstGeom prst="rect">
            <a:avLst/>
          </a:prstGeom>
        </p:spPr>
      </p:pic>
      <p:sp>
        <p:nvSpPr>
          <p:cNvPr id="105" name="Rectangle 104">
            <a:extLst>
              <a:ext uri="{FF2B5EF4-FFF2-40B4-BE49-F238E27FC236}">
                <a16:creationId xmlns:a16="http://schemas.microsoft.com/office/drawing/2014/main" id="{307C6018-72D3-4A42-80F5-22ADDAA85484}"/>
              </a:ext>
            </a:extLst>
          </p:cNvPr>
          <p:cNvSpPr/>
          <p:nvPr/>
        </p:nvSpPr>
        <p:spPr>
          <a:xfrm>
            <a:off x="3540409" y="4950319"/>
            <a:ext cx="2322905" cy="1429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defRPr/>
            </a:pPr>
            <a:r>
              <a:rPr kumimoji="0" lang="en-GB" sz="1400" b="1" i="0" u="none" strike="noStrike" kern="1200" cap="none" spc="0" normalizeH="0" baseline="0" noProof="0">
                <a:ln>
                  <a:noFill/>
                </a:ln>
                <a:solidFill>
                  <a:srgbClr val="007B91"/>
                </a:solidFill>
                <a:effectLst/>
                <a:uLnTx/>
                <a:uFillTx/>
                <a:latin typeface="Arial (Body)"/>
                <a:ea typeface="+mn-ea"/>
                <a:cs typeface="+mn-cs"/>
              </a:rPr>
              <a:t>Fostering Innovation</a:t>
            </a:r>
          </a:p>
          <a:p>
            <a:pPr>
              <a:defRPr/>
            </a:pPr>
            <a:endParaRPr lang="en-GB" sz="1400" b="1">
              <a:solidFill>
                <a:srgbClr val="007B91"/>
              </a:solidFill>
              <a:latin typeface="Arial (Body)"/>
            </a:endParaRPr>
          </a:p>
          <a:p>
            <a:pPr>
              <a:defRPr/>
            </a:pPr>
            <a:endParaRPr lang="en-GB" sz="1100">
              <a:solidFill>
                <a:schemeClr val="tx1"/>
              </a:solidFill>
              <a:latin typeface="Arial"/>
              <a:ea typeface="+mn-lt"/>
              <a:cs typeface="+mn-lt"/>
            </a:endParaRPr>
          </a:p>
          <a:p>
            <a:pPr>
              <a:defRPr/>
            </a:pPr>
            <a:r>
              <a:rPr lang="en-GB" sz="1100">
                <a:solidFill>
                  <a:schemeClr val="tx1"/>
                </a:solidFill>
                <a:latin typeface="Arial"/>
                <a:ea typeface="+mn-lt"/>
                <a:cs typeface="+mn-lt"/>
              </a:rPr>
              <a:t>Leveraging the latest technologies and advanced analytics to accelerate public </a:t>
            </a:r>
            <a:r>
              <a:rPr kumimoji="0" lang="en-GB" sz="1100" i="0" u="none" strike="noStrike" kern="1200" cap="none" spc="0" normalizeH="0" baseline="0" noProof="0">
                <a:ln>
                  <a:noFill/>
                </a:ln>
                <a:solidFill>
                  <a:schemeClr val="tx1"/>
                </a:solidFill>
                <a:effectLst/>
                <a:uLnTx/>
                <a:uFillTx/>
                <a:latin typeface="Arial"/>
                <a:ea typeface="+mn-lt"/>
                <a:cs typeface="+mn-lt"/>
              </a:rPr>
              <a:t>health </a:t>
            </a:r>
            <a:r>
              <a:rPr lang="en-GB" sz="1100">
                <a:solidFill>
                  <a:schemeClr val="tx1"/>
                </a:solidFill>
                <a:latin typeface="Arial"/>
                <a:ea typeface="+mn-lt"/>
                <a:cs typeface="+mn-lt"/>
              </a:rPr>
              <a:t>impact.</a:t>
            </a:r>
            <a:endParaRPr lang="en-GB">
              <a:solidFill>
                <a:schemeClr val="tx1"/>
              </a:solidFill>
              <a:latin typeface="Arial"/>
              <a:cs typeface="Calibri"/>
            </a:endParaRPr>
          </a:p>
        </p:txBody>
      </p:sp>
      <p:sp>
        <p:nvSpPr>
          <p:cNvPr id="106" name="Rectangle 105">
            <a:extLst>
              <a:ext uri="{FF2B5EF4-FFF2-40B4-BE49-F238E27FC236}">
                <a16:creationId xmlns:a16="http://schemas.microsoft.com/office/drawing/2014/main" id="{3A023CE3-526C-4BFA-8DCA-F2ED1725592E}"/>
              </a:ext>
            </a:extLst>
          </p:cNvPr>
          <p:cNvSpPr/>
          <p:nvPr/>
        </p:nvSpPr>
        <p:spPr>
          <a:xfrm>
            <a:off x="8069284" y="4814193"/>
            <a:ext cx="2714790" cy="1429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defRPr/>
            </a:pPr>
            <a:r>
              <a:rPr kumimoji="0" lang="en-GB" sz="1400" b="1" i="0" u="none" strike="noStrike" kern="1200" cap="none" spc="0" normalizeH="0" baseline="0" noProof="0">
                <a:ln>
                  <a:noFill/>
                </a:ln>
                <a:solidFill>
                  <a:srgbClr val="007B91"/>
                </a:solidFill>
                <a:effectLst/>
                <a:uLnTx/>
                <a:uFillTx/>
                <a:latin typeface="Arial (Body)"/>
                <a:ea typeface="+mn-ea"/>
                <a:cs typeface="+mn-cs"/>
              </a:rPr>
              <a:t>Mobilising Resources &amp; Income Generation</a:t>
            </a:r>
          </a:p>
        </p:txBody>
      </p:sp>
      <p:sp>
        <p:nvSpPr>
          <p:cNvPr id="3" name="TextBox 2">
            <a:extLst>
              <a:ext uri="{FF2B5EF4-FFF2-40B4-BE49-F238E27FC236}">
                <a16:creationId xmlns:a16="http://schemas.microsoft.com/office/drawing/2014/main" id="{FA058615-60BE-49C4-B32D-223D5F5D49F7}"/>
              </a:ext>
            </a:extLst>
          </p:cNvPr>
          <p:cNvSpPr txBox="1"/>
          <p:nvPr/>
        </p:nvSpPr>
        <p:spPr>
          <a:xfrm>
            <a:off x="9709119" y="3683956"/>
            <a:ext cx="2155499" cy="938719"/>
          </a:xfrm>
          <a:prstGeom prst="rect">
            <a:avLst/>
          </a:prstGeom>
          <a:noFill/>
        </p:spPr>
        <p:txBody>
          <a:bodyPr wrap="square" rtlCol="0">
            <a:spAutoFit/>
          </a:bodyPr>
          <a:lstStyle/>
          <a:p>
            <a:endParaRPr lang="en-GB" sz="1100">
              <a:latin typeface="Arial" panose="020B0604020202020204" pitchFamily="34" charset="0"/>
              <a:cs typeface="Arial" panose="020B0604020202020204" pitchFamily="34" charset="0"/>
            </a:endParaRPr>
          </a:p>
          <a:p>
            <a:r>
              <a:rPr lang="en-GB" sz="1100">
                <a:latin typeface="Arial" panose="020B0604020202020204" pitchFamily="34" charset="0"/>
                <a:cs typeface="Arial" panose="020B0604020202020204" pitchFamily="34" charset="0"/>
              </a:rPr>
              <a:t>Providing scientific leadership and technical expertise in collaboration with our partners.</a:t>
            </a:r>
          </a:p>
          <a:p>
            <a:endParaRPr lang="en-GB" sz="1100">
              <a:latin typeface="Arial" panose="020B0604020202020204" pitchFamily="34" charset="0"/>
              <a:cs typeface="Arial" panose="020B0604020202020204" pitchFamily="34" charset="0"/>
            </a:endParaRPr>
          </a:p>
        </p:txBody>
      </p:sp>
      <p:pic>
        <p:nvPicPr>
          <p:cNvPr id="37" name="Graphic 36" descr="Coins with solid fill">
            <a:extLst>
              <a:ext uri="{FF2B5EF4-FFF2-40B4-BE49-F238E27FC236}">
                <a16:creationId xmlns:a16="http://schemas.microsoft.com/office/drawing/2014/main" id="{E2CED75D-D44B-49F6-A577-437C059EEB9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910493" y="5054182"/>
            <a:ext cx="914400" cy="914400"/>
          </a:xfrm>
          <a:prstGeom prst="rect">
            <a:avLst/>
          </a:prstGeom>
        </p:spPr>
      </p:pic>
      <p:sp>
        <p:nvSpPr>
          <p:cNvPr id="42" name="TextBox 41">
            <a:extLst>
              <a:ext uri="{FF2B5EF4-FFF2-40B4-BE49-F238E27FC236}">
                <a16:creationId xmlns:a16="http://schemas.microsoft.com/office/drawing/2014/main" id="{72F604CB-6348-4F5F-AD99-F1B2CE897444}"/>
              </a:ext>
            </a:extLst>
          </p:cNvPr>
          <p:cNvSpPr txBox="1"/>
          <p:nvPr/>
        </p:nvSpPr>
        <p:spPr>
          <a:xfrm>
            <a:off x="8094601" y="5389332"/>
            <a:ext cx="2339843" cy="938719"/>
          </a:xfrm>
          <a:prstGeom prst="rect">
            <a:avLst/>
          </a:prstGeom>
          <a:noFill/>
        </p:spPr>
        <p:txBody>
          <a:bodyPr wrap="square" lIns="91440" tIns="45720" rIns="91440" bIns="45720" rtlCol="0" anchor="t">
            <a:spAutoFit/>
          </a:bodyPr>
          <a:lstStyle/>
          <a:p>
            <a:pPr>
              <a:defRPr/>
            </a:pPr>
            <a:endParaRPr lang="en-GB" sz="1100">
              <a:latin typeface="Arial"/>
              <a:cs typeface="Arial"/>
            </a:endParaRPr>
          </a:p>
          <a:p>
            <a:pPr>
              <a:defRPr/>
            </a:pPr>
            <a:r>
              <a:rPr lang="en-GB" sz="1100">
                <a:latin typeface="Arial"/>
                <a:cs typeface="Arial"/>
              </a:rPr>
              <a:t>Create new diversified funding streams for our work.</a:t>
            </a:r>
            <a:endParaRPr lang="en-GB">
              <a:latin typeface="Arial"/>
              <a:cs typeface="Arial"/>
            </a:endParaRPr>
          </a:p>
          <a:p>
            <a:endParaRPr lang="en-GB" sz="1100">
              <a:latin typeface="Arial" panose="020B0604020202020204" pitchFamily="34" charset="0"/>
              <a:cs typeface="Arial" panose="020B0604020202020204" pitchFamily="34" charset="0"/>
            </a:endParaRPr>
          </a:p>
          <a:p>
            <a:endParaRPr lang="en-GB" sz="1100">
              <a:latin typeface="Arial" panose="020B0604020202020204" pitchFamily="34" charset="0"/>
              <a:cs typeface="Arial" panose="020B0604020202020204" pitchFamily="34" charset="0"/>
            </a:endParaRPr>
          </a:p>
        </p:txBody>
      </p:sp>
      <p:sp>
        <p:nvSpPr>
          <p:cNvPr id="45" name="Rectangle: Rounded Corners 31">
            <a:extLst>
              <a:ext uri="{FF2B5EF4-FFF2-40B4-BE49-F238E27FC236}">
                <a16:creationId xmlns:a16="http://schemas.microsoft.com/office/drawing/2014/main" id="{82C6D379-1C9A-475B-B26A-F6EB0DE603E4}"/>
              </a:ext>
            </a:extLst>
          </p:cNvPr>
          <p:cNvSpPr/>
          <p:nvPr/>
        </p:nvSpPr>
        <p:spPr>
          <a:xfrm>
            <a:off x="5219134" y="1356189"/>
            <a:ext cx="2993195" cy="526748"/>
          </a:xfrm>
          <a:custGeom>
            <a:avLst/>
            <a:gdLst>
              <a:gd name="connsiteX0" fmla="*/ 0 w 3297383"/>
              <a:gd name="connsiteY0" fmla="*/ 89379 h 536265"/>
              <a:gd name="connsiteX1" fmla="*/ 89379 w 3297383"/>
              <a:gd name="connsiteY1" fmla="*/ 0 h 536265"/>
              <a:gd name="connsiteX2" fmla="*/ 3208004 w 3297383"/>
              <a:gd name="connsiteY2" fmla="*/ 0 h 536265"/>
              <a:gd name="connsiteX3" fmla="*/ 3297383 w 3297383"/>
              <a:gd name="connsiteY3" fmla="*/ 89379 h 536265"/>
              <a:gd name="connsiteX4" fmla="*/ 3297383 w 3297383"/>
              <a:gd name="connsiteY4" fmla="*/ 446886 h 536265"/>
              <a:gd name="connsiteX5" fmla="*/ 3208004 w 3297383"/>
              <a:gd name="connsiteY5" fmla="*/ 536265 h 536265"/>
              <a:gd name="connsiteX6" fmla="*/ 89379 w 3297383"/>
              <a:gd name="connsiteY6" fmla="*/ 536265 h 536265"/>
              <a:gd name="connsiteX7" fmla="*/ 0 w 3297383"/>
              <a:gd name="connsiteY7" fmla="*/ 446886 h 536265"/>
              <a:gd name="connsiteX8" fmla="*/ 0 w 3297383"/>
              <a:gd name="connsiteY8" fmla="*/ 89379 h 536265"/>
              <a:gd name="connsiteX0" fmla="*/ 0 w 3297383"/>
              <a:gd name="connsiteY0" fmla="*/ 89379 h 553049"/>
              <a:gd name="connsiteX1" fmla="*/ 89379 w 3297383"/>
              <a:gd name="connsiteY1" fmla="*/ 0 h 553049"/>
              <a:gd name="connsiteX2" fmla="*/ 3208004 w 3297383"/>
              <a:gd name="connsiteY2" fmla="*/ 0 h 553049"/>
              <a:gd name="connsiteX3" fmla="*/ 3297383 w 3297383"/>
              <a:gd name="connsiteY3" fmla="*/ 89379 h 553049"/>
              <a:gd name="connsiteX4" fmla="*/ 3297383 w 3297383"/>
              <a:gd name="connsiteY4" fmla="*/ 529079 h 553049"/>
              <a:gd name="connsiteX5" fmla="*/ 3208004 w 3297383"/>
              <a:gd name="connsiteY5" fmla="*/ 536265 h 553049"/>
              <a:gd name="connsiteX6" fmla="*/ 89379 w 3297383"/>
              <a:gd name="connsiteY6" fmla="*/ 536265 h 553049"/>
              <a:gd name="connsiteX7" fmla="*/ 0 w 3297383"/>
              <a:gd name="connsiteY7" fmla="*/ 446886 h 553049"/>
              <a:gd name="connsiteX8" fmla="*/ 0 w 3297383"/>
              <a:gd name="connsiteY8" fmla="*/ 89379 h 55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383" h="553049">
                <a:moveTo>
                  <a:pt x="0" y="89379"/>
                </a:moveTo>
                <a:cubicBezTo>
                  <a:pt x="0" y="40016"/>
                  <a:pt x="40016" y="0"/>
                  <a:pt x="89379" y="0"/>
                </a:cubicBezTo>
                <a:lnTo>
                  <a:pt x="3208004" y="0"/>
                </a:lnTo>
                <a:cubicBezTo>
                  <a:pt x="3257367" y="0"/>
                  <a:pt x="3297383" y="40016"/>
                  <a:pt x="3297383" y="89379"/>
                </a:cubicBezTo>
                <a:lnTo>
                  <a:pt x="3297383" y="529079"/>
                </a:lnTo>
                <a:cubicBezTo>
                  <a:pt x="3297383" y="578442"/>
                  <a:pt x="3257367" y="536265"/>
                  <a:pt x="3208004" y="536265"/>
                </a:cubicBezTo>
                <a:lnTo>
                  <a:pt x="89379" y="536265"/>
                </a:lnTo>
                <a:cubicBezTo>
                  <a:pt x="40016" y="536265"/>
                  <a:pt x="0" y="496249"/>
                  <a:pt x="0" y="446886"/>
                </a:cubicBezTo>
                <a:lnTo>
                  <a:pt x="0" y="89379"/>
                </a:lnTo>
                <a:close/>
              </a:path>
            </a:pathLst>
          </a:custGeom>
          <a:solidFill>
            <a:srgbClr val="006F83">
              <a:alpha val="20000"/>
            </a:srgbClr>
          </a:solidFill>
          <a:ln>
            <a:solidFill>
              <a:srgbClr val="2F528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C9E7AD41-5D7F-431D-9697-67036B465CAD}"/>
              </a:ext>
            </a:extLst>
          </p:cNvPr>
          <p:cNvSpPr/>
          <p:nvPr/>
        </p:nvSpPr>
        <p:spPr>
          <a:xfrm>
            <a:off x="5706528" y="1462358"/>
            <a:ext cx="2301133" cy="1528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defRPr/>
            </a:pPr>
            <a:r>
              <a:rPr lang="en-GB" sz="1400" b="1">
                <a:solidFill>
                  <a:srgbClr val="007B91"/>
                </a:solidFill>
                <a:latin typeface="Arial (Body)"/>
              </a:rPr>
              <a:t>UKHSA Ways of Working</a:t>
            </a:r>
            <a:endParaRPr lang="en-GB" sz="1100" i="0" u="none" strike="noStrike" kern="1200" cap="none" spc="0" normalizeH="0" baseline="0" noProof="0">
              <a:ln>
                <a:noFill/>
              </a:ln>
              <a:solidFill>
                <a:schemeClr val="tx1"/>
              </a:solidFill>
              <a:effectLst/>
              <a:uLnTx/>
              <a:uFillTx/>
              <a:latin typeface="Arial"/>
              <a:cs typeface="Arial"/>
            </a:endParaRPr>
          </a:p>
        </p:txBody>
      </p:sp>
      <p:sp>
        <p:nvSpPr>
          <p:cNvPr id="50" name="Rectangle: Diagonal Corners Rounded 49">
            <a:extLst>
              <a:ext uri="{FF2B5EF4-FFF2-40B4-BE49-F238E27FC236}">
                <a16:creationId xmlns:a16="http://schemas.microsoft.com/office/drawing/2014/main" id="{8AD3A70D-6336-4216-A030-692BBDDC018A}"/>
              </a:ext>
            </a:extLst>
          </p:cNvPr>
          <p:cNvSpPr/>
          <p:nvPr/>
        </p:nvSpPr>
        <p:spPr>
          <a:xfrm>
            <a:off x="5059311" y="1877636"/>
            <a:ext cx="3165894" cy="882146"/>
          </a:xfrm>
          <a:prstGeom prst="round2DiagRect">
            <a:avLst/>
          </a:prstGeom>
          <a:solidFill>
            <a:schemeClr val="bg1"/>
          </a:solidFill>
          <a:ln>
            <a:solidFill>
              <a:srgbClr val="007B91">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100">
              <a:solidFill>
                <a:schemeClr val="tx1"/>
              </a:solidFill>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9D9EAFA1-1040-42E5-BA10-84644ED81DD6}"/>
              </a:ext>
            </a:extLst>
          </p:cNvPr>
          <p:cNvSpPr/>
          <p:nvPr/>
        </p:nvSpPr>
        <p:spPr>
          <a:xfrm>
            <a:off x="4400872" y="1341371"/>
            <a:ext cx="1403182" cy="1429853"/>
          </a:xfrm>
          <a:prstGeom prst="ellipse">
            <a:avLst/>
          </a:prstGeom>
          <a:solidFill>
            <a:srgbClr val="006F83"/>
          </a:solidFill>
          <a:ln>
            <a:solidFill>
              <a:srgbClr val="006F8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4EACADFB-946E-43DE-87C3-047336F9603D}"/>
              </a:ext>
            </a:extLst>
          </p:cNvPr>
          <p:cNvSpPr txBox="1"/>
          <p:nvPr/>
        </p:nvSpPr>
        <p:spPr>
          <a:xfrm>
            <a:off x="5859735" y="1973157"/>
            <a:ext cx="2234866" cy="600164"/>
          </a:xfrm>
          <a:prstGeom prst="rect">
            <a:avLst/>
          </a:prstGeom>
          <a:noFill/>
        </p:spPr>
        <p:txBody>
          <a:bodyPr wrap="square" lIns="91440" tIns="45720" rIns="91440" bIns="45720" rtlCol="0" anchor="t">
            <a:spAutoFit/>
          </a:bodyPr>
          <a:lstStyle/>
          <a:p>
            <a:r>
              <a:rPr lang="en-GB" sz="1100">
                <a:latin typeface="Arial"/>
                <a:cs typeface="Arial"/>
              </a:rPr>
              <a:t>Enhance systems &amp; governance to ensure delivery of global strategic objectives.</a:t>
            </a:r>
            <a:endParaRPr lang="en-US">
              <a:latin typeface="Arial"/>
              <a:cs typeface="Arial"/>
            </a:endParaRPr>
          </a:p>
        </p:txBody>
      </p:sp>
      <p:pic>
        <p:nvPicPr>
          <p:cNvPr id="8" name="Graphic 7" descr="Briefcase with solid fill">
            <a:extLst>
              <a:ext uri="{FF2B5EF4-FFF2-40B4-BE49-F238E27FC236}">
                <a16:creationId xmlns:a16="http://schemas.microsoft.com/office/drawing/2014/main" id="{32768AF7-6C2E-40FF-9ED0-5693EDAB94C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574634" y="1569308"/>
            <a:ext cx="1039242" cy="1039242"/>
          </a:xfrm>
          <a:prstGeom prst="rect">
            <a:avLst/>
          </a:prstGeom>
        </p:spPr>
      </p:pic>
    </p:spTree>
    <p:extLst>
      <p:ext uri="{BB962C8B-B14F-4D97-AF65-F5344CB8AC3E}">
        <p14:creationId xmlns:p14="http://schemas.microsoft.com/office/powerpoint/2010/main" val="3201703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7A0C0A9-1DF9-481D-8BE9-7FBCFADCA3D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36647E17-7353-45FC-88D2-F457135F96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922" y="0"/>
            <a:ext cx="4821742" cy="6742777"/>
          </a:xfrm>
          <a:prstGeom prst="rect">
            <a:avLst/>
          </a:prstGeom>
        </p:spPr>
      </p:pic>
      <p:sp>
        <p:nvSpPr>
          <p:cNvPr id="580" name="Title 1">
            <a:extLst>
              <a:ext uri="{FF2B5EF4-FFF2-40B4-BE49-F238E27FC236}">
                <a16:creationId xmlns:a16="http://schemas.microsoft.com/office/drawing/2014/main" id="{8177F387-0A5A-470C-8C34-61F303FB451C}"/>
              </a:ext>
            </a:extLst>
          </p:cNvPr>
          <p:cNvSpPr>
            <a:spLocks noGrp="1"/>
          </p:cNvSpPr>
          <p:nvPr>
            <p:ph type="title"/>
          </p:nvPr>
        </p:nvSpPr>
        <p:spPr>
          <a:xfrm>
            <a:off x="6639299" y="2902514"/>
            <a:ext cx="4486362" cy="972607"/>
          </a:xfrm>
        </p:spPr>
        <p:txBody>
          <a:bodyPr>
            <a:normAutofit/>
          </a:bodyPr>
          <a:lstStyle/>
          <a:p>
            <a:r>
              <a:rPr lang="en-GB" sz="3200"/>
              <a:t>UKHSA Country Offices</a:t>
            </a:r>
          </a:p>
        </p:txBody>
      </p:sp>
      <p:cxnSp>
        <p:nvCxnSpPr>
          <p:cNvPr id="582" name="肘形连接符 141">
            <a:extLst>
              <a:ext uri="{FF2B5EF4-FFF2-40B4-BE49-F238E27FC236}">
                <a16:creationId xmlns:a16="http://schemas.microsoft.com/office/drawing/2014/main" id="{F96E62ED-721A-4FD0-878F-E127AB9CBD9A}"/>
              </a:ext>
            </a:extLst>
          </p:cNvPr>
          <p:cNvCxnSpPr>
            <a:cxnSpLocks/>
          </p:cNvCxnSpPr>
          <p:nvPr/>
        </p:nvCxnSpPr>
        <p:spPr>
          <a:xfrm flipV="1">
            <a:off x="6339392" y="3734971"/>
            <a:ext cx="685083" cy="85711"/>
          </a:xfrm>
          <a:prstGeom prst="bentConnector3">
            <a:avLst>
              <a:gd name="adj1" fmla="val 50000"/>
            </a:avLst>
          </a:prstGeom>
          <a:noFill/>
          <a:ln w="9525">
            <a:solidFill>
              <a:schemeClr val="bg1">
                <a:lumMod val="65000"/>
              </a:schemeClr>
            </a:solidFill>
            <a:prstDash val="solid"/>
            <a:miter lim="800000"/>
            <a:headEnd/>
            <a:tailEnd/>
          </a:ln>
        </p:spPr>
      </p:cxnSp>
      <p:sp>
        <p:nvSpPr>
          <p:cNvPr id="184" name="Title 1">
            <a:extLst>
              <a:ext uri="{FF2B5EF4-FFF2-40B4-BE49-F238E27FC236}">
                <a16:creationId xmlns:a16="http://schemas.microsoft.com/office/drawing/2014/main" id="{37B5A1D3-443D-4899-B840-F075F3144BE5}"/>
              </a:ext>
            </a:extLst>
          </p:cNvPr>
          <p:cNvSpPr txBox="1">
            <a:spLocks/>
          </p:cNvSpPr>
          <p:nvPr/>
        </p:nvSpPr>
        <p:spPr>
          <a:xfrm>
            <a:off x="5258099" y="144490"/>
            <a:ext cx="7228743" cy="97260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800" kern="1200">
                <a:solidFill>
                  <a:srgbClr val="007C91"/>
                </a:solidFill>
                <a:latin typeface="Arial" panose="020B0604020202020204" pitchFamily="34" charset="0"/>
                <a:ea typeface="+mj-ea"/>
                <a:cs typeface="Arial" panose="020B0604020202020204" pitchFamily="34" charset="0"/>
              </a:defRPr>
            </a:lvl1pPr>
          </a:lstStyle>
          <a:p>
            <a:r>
              <a:rPr lang="en-GB" sz="2400"/>
              <a:t>UK Aid (ODA) &amp; other FCDO funded programmes 22/25</a:t>
            </a:r>
          </a:p>
        </p:txBody>
      </p:sp>
      <p:sp>
        <p:nvSpPr>
          <p:cNvPr id="195" name="Rectangle: Rounded Corners 194">
            <a:extLst>
              <a:ext uri="{FF2B5EF4-FFF2-40B4-BE49-F238E27FC236}">
                <a16:creationId xmlns:a16="http://schemas.microsoft.com/office/drawing/2014/main" id="{F6A407D1-A14D-4307-84D0-822DAD94DF3D}"/>
              </a:ext>
            </a:extLst>
          </p:cNvPr>
          <p:cNvSpPr/>
          <p:nvPr/>
        </p:nvSpPr>
        <p:spPr>
          <a:xfrm>
            <a:off x="5402288" y="857742"/>
            <a:ext cx="1661761" cy="628651"/>
          </a:xfrm>
          <a:prstGeom prst="roundRect">
            <a:avLst/>
          </a:prstGeom>
          <a:solidFill>
            <a:srgbClr val="007C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prstClr val="white"/>
              </a:buClr>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UK Public Health Rapid Support Team</a:t>
            </a:r>
          </a:p>
        </p:txBody>
      </p:sp>
      <p:sp>
        <p:nvSpPr>
          <p:cNvPr id="196" name="Rectangle: Rounded Corners 195">
            <a:extLst>
              <a:ext uri="{FF2B5EF4-FFF2-40B4-BE49-F238E27FC236}">
                <a16:creationId xmlns:a16="http://schemas.microsoft.com/office/drawing/2014/main" id="{CEE6E567-1C94-4397-915A-674854645DFF}"/>
              </a:ext>
            </a:extLst>
          </p:cNvPr>
          <p:cNvSpPr/>
          <p:nvPr/>
        </p:nvSpPr>
        <p:spPr>
          <a:xfrm>
            <a:off x="5402288" y="1528338"/>
            <a:ext cx="1661761" cy="628651"/>
          </a:xfrm>
          <a:prstGeom prst="roundRect">
            <a:avLst/>
          </a:prstGeom>
          <a:solidFill>
            <a:srgbClr val="007C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prstClr val="white"/>
              </a:buClr>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International Health Regulations Strengthening Project</a:t>
            </a:r>
          </a:p>
        </p:txBody>
      </p:sp>
      <p:sp>
        <p:nvSpPr>
          <p:cNvPr id="197" name="Rectangle: Rounded Corners 196">
            <a:extLst>
              <a:ext uri="{FF2B5EF4-FFF2-40B4-BE49-F238E27FC236}">
                <a16:creationId xmlns:a16="http://schemas.microsoft.com/office/drawing/2014/main" id="{03B619F4-ABEC-425E-87F7-4D731CBAD7A7}"/>
              </a:ext>
            </a:extLst>
          </p:cNvPr>
          <p:cNvSpPr/>
          <p:nvPr/>
        </p:nvSpPr>
        <p:spPr>
          <a:xfrm>
            <a:off x="5388042" y="2198934"/>
            <a:ext cx="1661761" cy="628651"/>
          </a:xfrm>
          <a:prstGeom prst="roundRect">
            <a:avLst/>
          </a:prstGeom>
          <a:solidFill>
            <a:srgbClr val="007C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prstClr val="white"/>
              </a:buClr>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UK Overseas Territories Programme</a:t>
            </a:r>
          </a:p>
        </p:txBody>
      </p:sp>
      <p:sp>
        <p:nvSpPr>
          <p:cNvPr id="198" name="Rectangle: Rounded Corners 197">
            <a:extLst>
              <a:ext uri="{FF2B5EF4-FFF2-40B4-BE49-F238E27FC236}">
                <a16:creationId xmlns:a16="http://schemas.microsoft.com/office/drawing/2014/main" id="{F33B75BC-BE47-4D31-9E77-3F593F024C4A}"/>
              </a:ext>
            </a:extLst>
          </p:cNvPr>
          <p:cNvSpPr/>
          <p:nvPr/>
        </p:nvSpPr>
        <p:spPr>
          <a:xfrm>
            <a:off x="7117651" y="852870"/>
            <a:ext cx="3512880" cy="628651"/>
          </a:xfrm>
          <a:prstGeom prst="roundRect">
            <a:avLst/>
          </a:prstGeom>
          <a:solidFill>
            <a:srgbClr val="4DBB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A specialist team ready to deploy globally to disease outbreaks within 48 hours</a:t>
            </a:r>
          </a:p>
        </p:txBody>
      </p:sp>
      <p:sp>
        <p:nvSpPr>
          <p:cNvPr id="199" name="Rectangle: Rounded Corners 198">
            <a:extLst>
              <a:ext uri="{FF2B5EF4-FFF2-40B4-BE49-F238E27FC236}">
                <a16:creationId xmlns:a16="http://schemas.microsoft.com/office/drawing/2014/main" id="{693404A0-B6C8-4F52-BAFC-F18D96F77541}"/>
              </a:ext>
            </a:extLst>
          </p:cNvPr>
          <p:cNvSpPr/>
          <p:nvPr/>
        </p:nvSpPr>
        <p:spPr>
          <a:xfrm>
            <a:off x="7112423" y="1548296"/>
            <a:ext cx="3512880" cy="628651"/>
          </a:xfrm>
          <a:prstGeom prst="roundRect">
            <a:avLst/>
          </a:prstGeom>
          <a:solidFill>
            <a:srgbClr val="4DBB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Health systems strengthening in 5 countries &amp; with regional bodies e.g. Africa CDC</a:t>
            </a:r>
          </a:p>
        </p:txBody>
      </p:sp>
      <p:sp>
        <p:nvSpPr>
          <p:cNvPr id="200" name="Rectangle: Rounded Corners 199">
            <a:extLst>
              <a:ext uri="{FF2B5EF4-FFF2-40B4-BE49-F238E27FC236}">
                <a16:creationId xmlns:a16="http://schemas.microsoft.com/office/drawing/2014/main" id="{495D9F69-C76F-4A08-887B-1B50395B9825}"/>
              </a:ext>
            </a:extLst>
          </p:cNvPr>
          <p:cNvSpPr/>
          <p:nvPr/>
        </p:nvSpPr>
        <p:spPr>
          <a:xfrm>
            <a:off x="7112423" y="2207435"/>
            <a:ext cx="3512880" cy="628651"/>
          </a:xfrm>
          <a:prstGeom prst="roundRect">
            <a:avLst/>
          </a:prstGeom>
          <a:solidFill>
            <a:srgbClr val="4DBB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Health systems strengthening in the UKOTs</a:t>
            </a:r>
          </a:p>
        </p:txBody>
      </p:sp>
      <p:sp>
        <p:nvSpPr>
          <p:cNvPr id="201" name="Rectangle: Rounded Corners 200">
            <a:extLst>
              <a:ext uri="{FF2B5EF4-FFF2-40B4-BE49-F238E27FC236}">
                <a16:creationId xmlns:a16="http://schemas.microsoft.com/office/drawing/2014/main" id="{217ADF67-6BCF-4C9E-824A-5755291E35CA}"/>
              </a:ext>
            </a:extLst>
          </p:cNvPr>
          <p:cNvSpPr/>
          <p:nvPr/>
        </p:nvSpPr>
        <p:spPr>
          <a:xfrm>
            <a:off x="10681170" y="855480"/>
            <a:ext cx="871907" cy="628651"/>
          </a:xfrm>
          <a:prstGeom prst="roundRect">
            <a:avLst/>
          </a:prstGeom>
          <a:solidFill>
            <a:srgbClr val="007C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prstClr val="white"/>
              </a:buClr>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£16.5m</a:t>
            </a:r>
          </a:p>
        </p:txBody>
      </p:sp>
      <p:sp>
        <p:nvSpPr>
          <p:cNvPr id="202" name="Rectangle: Rounded Corners 201">
            <a:extLst>
              <a:ext uri="{FF2B5EF4-FFF2-40B4-BE49-F238E27FC236}">
                <a16:creationId xmlns:a16="http://schemas.microsoft.com/office/drawing/2014/main" id="{A0086FB1-1625-4E69-B8D0-878319F74301}"/>
              </a:ext>
            </a:extLst>
          </p:cNvPr>
          <p:cNvSpPr/>
          <p:nvPr/>
        </p:nvSpPr>
        <p:spPr>
          <a:xfrm>
            <a:off x="10684879" y="1527764"/>
            <a:ext cx="864485" cy="628651"/>
          </a:xfrm>
          <a:prstGeom prst="roundRect">
            <a:avLst/>
          </a:prstGeom>
          <a:solidFill>
            <a:srgbClr val="007C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prstClr val="white"/>
              </a:buClr>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£28m</a:t>
            </a:r>
          </a:p>
        </p:txBody>
      </p:sp>
      <p:sp>
        <p:nvSpPr>
          <p:cNvPr id="203" name="Rectangle: Rounded Corners 202">
            <a:extLst>
              <a:ext uri="{FF2B5EF4-FFF2-40B4-BE49-F238E27FC236}">
                <a16:creationId xmlns:a16="http://schemas.microsoft.com/office/drawing/2014/main" id="{40EB2B8D-80BD-4952-B3FB-EA94815EA1D9}"/>
              </a:ext>
            </a:extLst>
          </p:cNvPr>
          <p:cNvSpPr/>
          <p:nvPr/>
        </p:nvSpPr>
        <p:spPr>
          <a:xfrm>
            <a:off x="10684880" y="2223587"/>
            <a:ext cx="864485" cy="628651"/>
          </a:xfrm>
          <a:prstGeom prst="roundRect">
            <a:avLst/>
          </a:prstGeom>
          <a:solidFill>
            <a:srgbClr val="007C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prstClr val="white"/>
              </a:buClr>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£7.4m</a:t>
            </a:r>
          </a:p>
        </p:txBody>
      </p:sp>
      <p:pic>
        <p:nvPicPr>
          <p:cNvPr id="3" name="Picture 2" descr="Map&#10;&#10;Description automatically generated">
            <a:extLst>
              <a:ext uri="{FF2B5EF4-FFF2-40B4-BE49-F238E27FC236}">
                <a16:creationId xmlns:a16="http://schemas.microsoft.com/office/drawing/2014/main" id="{4D6AF737-D33A-48F2-9F9D-BA90A61C633F}"/>
              </a:ext>
            </a:extLst>
          </p:cNvPr>
          <p:cNvPicPr>
            <a:picLocks noChangeAspect="1"/>
          </p:cNvPicPr>
          <p:nvPr/>
        </p:nvPicPr>
        <p:blipFill rotWithShape="1">
          <a:blip r:embed="rId3">
            <a:extLst>
              <a:ext uri="{28A0092B-C50C-407E-A947-70E740481C1C}">
                <a14:useLocalDpi xmlns:a14="http://schemas.microsoft.com/office/drawing/2010/main" val="0"/>
              </a:ext>
            </a:extLst>
          </a:blip>
          <a:srcRect l="22837" t="13783" r="17079" b="25094"/>
          <a:stretch/>
        </p:blipFill>
        <p:spPr>
          <a:xfrm>
            <a:off x="5727362" y="3388817"/>
            <a:ext cx="6041205" cy="3456960"/>
          </a:xfrm>
          <a:prstGeom prst="rect">
            <a:avLst/>
          </a:prstGeom>
        </p:spPr>
      </p:pic>
    </p:spTree>
    <p:extLst>
      <p:ext uri="{BB962C8B-B14F-4D97-AF65-F5344CB8AC3E}">
        <p14:creationId xmlns:p14="http://schemas.microsoft.com/office/powerpoint/2010/main" val="2799837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1B8B6-4A92-4CDD-B5F1-EC7655AAFC6E}"/>
              </a:ext>
            </a:extLst>
          </p:cNvPr>
          <p:cNvSpPr>
            <a:spLocks noGrp="1"/>
          </p:cNvSpPr>
          <p:nvPr>
            <p:ph type="title"/>
          </p:nvPr>
        </p:nvSpPr>
        <p:spPr>
          <a:xfrm>
            <a:off x="654056" y="60102"/>
            <a:ext cx="11123856" cy="972607"/>
          </a:xfrm>
        </p:spPr>
        <p:txBody>
          <a:bodyPr>
            <a:normAutofit fontScale="90000"/>
          </a:bodyPr>
          <a:lstStyle/>
          <a:p>
            <a:pPr algn="ctr"/>
            <a:r>
              <a:rPr lang="en-GB" sz="2600" b="1" dirty="0">
                <a:latin typeface="Arial"/>
                <a:cs typeface="Arial"/>
              </a:rPr>
              <a:t>The need for an Executive Committee-led vision across UKHSA to prepare, respond and build global health security</a:t>
            </a:r>
            <a:br>
              <a:rPr lang="en-GB" sz="2600" b="1" dirty="0">
                <a:latin typeface="Arial"/>
                <a:cs typeface="Arial"/>
              </a:rPr>
            </a:br>
            <a:endParaRPr lang="en-US" dirty="0"/>
          </a:p>
        </p:txBody>
      </p:sp>
      <p:sp>
        <p:nvSpPr>
          <p:cNvPr id="3" name="Slide Number Placeholder 2">
            <a:extLst>
              <a:ext uri="{FF2B5EF4-FFF2-40B4-BE49-F238E27FC236}">
                <a16:creationId xmlns:a16="http://schemas.microsoft.com/office/drawing/2014/main" id="{9CA1D127-6A9E-4CC2-BABA-7A311C852438}"/>
              </a:ext>
            </a:extLst>
          </p:cNvPr>
          <p:cNvSpPr>
            <a:spLocks noGrp="1"/>
          </p:cNvSpPr>
          <p:nvPr>
            <p:ph type="sldNum" sz="quarter" idx="11"/>
          </p:nvPr>
        </p:nvSpPr>
        <p:spPr/>
        <p:txBody>
          <a:bodyPr/>
          <a:lstStyle/>
          <a:p>
            <a:fld id="{344369E4-5DE7-46E5-874E-4FD437973785}" type="slidenum">
              <a:rPr lang="en-GB" smtClean="0"/>
              <a:pPr/>
              <a:t>2</a:t>
            </a:fld>
            <a:endParaRPr lang="en-GB" sz="1400"/>
          </a:p>
        </p:txBody>
      </p:sp>
      <p:sp>
        <p:nvSpPr>
          <p:cNvPr id="4" name="TextBox 3">
            <a:extLst>
              <a:ext uri="{FF2B5EF4-FFF2-40B4-BE49-F238E27FC236}">
                <a16:creationId xmlns:a16="http://schemas.microsoft.com/office/drawing/2014/main" id="{5EFE2E00-9F80-4213-93F9-A52143AC5C24}"/>
              </a:ext>
            </a:extLst>
          </p:cNvPr>
          <p:cNvSpPr txBox="1"/>
          <p:nvPr/>
        </p:nvSpPr>
        <p:spPr>
          <a:xfrm>
            <a:off x="659512" y="879512"/>
            <a:ext cx="11465778" cy="480131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b="0" i="0" dirty="0">
                <a:effectLst/>
                <a:latin typeface="Arial"/>
                <a:cs typeface="Arial"/>
              </a:rPr>
              <a:t>The experience of the COVID-19 pandemic has </a:t>
            </a:r>
            <a:r>
              <a:rPr lang="en-US" dirty="0">
                <a:latin typeface="Arial"/>
                <a:cs typeface="Arial"/>
              </a:rPr>
              <a:t>demonstrated that to counter </a:t>
            </a:r>
            <a:r>
              <a:rPr lang="en-US" b="1" dirty="0">
                <a:latin typeface="Arial"/>
                <a:cs typeface="Arial"/>
              </a:rPr>
              <a:t>global health threats </a:t>
            </a:r>
            <a:r>
              <a:rPr lang="en-US" dirty="0">
                <a:latin typeface="Arial"/>
                <a:cs typeface="Arial"/>
              </a:rPr>
              <a:t>strong international</a:t>
            </a:r>
            <a:r>
              <a:rPr lang="en-US" b="0" i="0" dirty="0">
                <a:effectLst/>
                <a:latin typeface="Arial"/>
                <a:cs typeface="Arial"/>
              </a:rPr>
              <a:t> collaboration</a:t>
            </a:r>
            <a:r>
              <a:rPr lang="en-US" dirty="0">
                <a:latin typeface="Arial"/>
                <a:cs typeface="Arial"/>
              </a:rPr>
              <a:t> is key</a:t>
            </a:r>
            <a:r>
              <a:rPr lang="en-US" b="0" i="0" dirty="0">
                <a:effectLst/>
                <a:latin typeface="Arial"/>
                <a:cs typeface="Arial"/>
              </a:rPr>
              <a:t>. </a:t>
            </a:r>
            <a:r>
              <a:rPr lang="en-GB" dirty="0">
                <a:latin typeface="Arial"/>
                <a:cs typeface="Arial"/>
              </a:rPr>
              <a:t>For UKHSA to</a:t>
            </a:r>
            <a:r>
              <a:rPr lang="en-GB" dirty="0">
                <a:effectLst/>
                <a:latin typeface="Arial"/>
                <a:cs typeface="Arial"/>
              </a:rPr>
              <a:t> be a global scientific leader we need to engage </a:t>
            </a:r>
            <a:r>
              <a:rPr lang="en-GB" dirty="0">
                <a:latin typeface="Arial"/>
                <a:cs typeface="Arial"/>
              </a:rPr>
              <a:t>effectively to seek local to global solutions</a:t>
            </a:r>
            <a:r>
              <a:rPr lang="en-GB" dirty="0">
                <a:effectLst/>
                <a:latin typeface="Arial"/>
                <a:cs typeface="Arial"/>
              </a:rPr>
              <a:t>.</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a:cs typeface="Arial"/>
              </a:rPr>
              <a:t>UKHSA has an expanded remit from its predecessor bodies, and we need to ensure we are positioned to fulfil that role with an increased focus on data and surveillance to prepare for and respond to all threats to health security.</a:t>
            </a:r>
          </a:p>
          <a:p>
            <a:pPr marL="285750" indent="-285750">
              <a:buFont typeface="Arial" panose="020B0604020202020204" pitchFamily="34" charset="0"/>
              <a:buChar char="•"/>
            </a:pPr>
            <a:endParaRPr lang="en-GB"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effectLst/>
                <a:latin typeface="Arial"/>
                <a:cs typeface="Arial"/>
              </a:rPr>
              <a:t>We </a:t>
            </a:r>
            <a:r>
              <a:rPr lang="en-GB" dirty="0">
                <a:latin typeface="Arial"/>
                <a:cs typeface="Arial"/>
              </a:rPr>
              <a:t>need </a:t>
            </a:r>
            <a:r>
              <a:rPr lang="en-GB" dirty="0">
                <a:effectLst/>
                <a:latin typeface="Arial"/>
                <a:cs typeface="Arial"/>
              </a:rPr>
              <a:t>a coherent global vision, aligned to our national public health priorities, </a:t>
            </a:r>
            <a:r>
              <a:rPr lang="en-GB" dirty="0">
                <a:latin typeface="Arial"/>
                <a:cs typeface="Arial"/>
              </a:rPr>
              <a:t>as well as to x-HMG global priorities.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a:cs typeface="Arial"/>
              </a:rPr>
              <a:t>We need to align our c</a:t>
            </a:r>
            <a:r>
              <a:rPr lang="en-GB" dirty="0">
                <a:effectLst/>
                <a:latin typeface="Arial"/>
                <a:cs typeface="Arial"/>
              </a:rPr>
              <a:t>urrent and future activities with our strategic direction and make careful choices about those activities that do not</a:t>
            </a:r>
            <a:r>
              <a:rPr lang="en-GB" dirty="0">
                <a:latin typeface="Arial"/>
                <a:cs typeface="Arial"/>
              </a:rPr>
              <a:t>, including recommendations to reassess/reconsider workstreams where applicable.</a:t>
            </a:r>
            <a:endParaRPr lang="en-GB" dirty="0">
              <a:effectLst/>
              <a:latin typeface="Arial"/>
              <a:cs typeface="Arial"/>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effectLst/>
                <a:latin typeface="Arial"/>
                <a:cs typeface="Arial"/>
              </a:rPr>
              <a:t>We also need to clarify our global roles and remits across the agency, to ensure maximum efficiency and value for money</a:t>
            </a:r>
            <a:r>
              <a:rPr lang="en-GB" dirty="0">
                <a:latin typeface="Arial"/>
                <a:cs typeface="Arial"/>
              </a:rPr>
              <a:t> whilst considering how to achieve the greatest public health impact/better health outcomes.</a:t>
            </a:r>
          </a:p>
        </p:txBody>
      </p:sp>
      <p:sp>
        <p:nvSpPr>
          <p:cNvPr id="5" name="Rectangle 4">
            <a:extLst>
              <a:ext uri="{FF2B5EF4-FFF2-40B4-BE49-F238E27FC236}">
                <a16:creationId xmlns:a16="http://schemas.microsoft.com/office/drawing/2014/main" id="{2A38CBF3-9976-484D-BACF-B000766E85CF}"/>
              </a:ext>
            </a:extLst>
          </p:cNvPr>
          <p:cNvSpPr/>
          <p:nvPr/>
        </p:nvSpPr>
        <p:spPr>
          <a:xfrm>
            <a:off x="727896" y="5978488"/>
            <a:ext cx="11114087" cy="753732"/>
          </a:xfrm>
          <a:prstGeom prst="rect">
            <a:avLst/>
          </a:prstGeom>
          <a:solidFill>
            <a:srgbClr val="007C9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dirty="0">
                <a:solidFill>
                  <a:schemeClr val="bg1"/>
                </a:solidFill>
                <a:latin typeface="Arial" panose="020B0604020202020204" pitchFamily="34" charset="0"/>
                <a:cs typeface="Arial" panose="020B0604020202020204" pitchFamily="34" charset="0"/>
              </a:rPr>
              <a:t>Comments from the UKHSA Advisory Board discussion today will inform the final product </a:t>
            </a:r>
          </a:p>
          <a:p>
            <a:pPr algn="ctr"/>
            <a:r>
              <a:rPr lang="en-GB" sz="1600" b="1" dirty="0">
                <a:solidFill>
                  <a:schemeClr val="bg1"/>
                </a:solidFill>
                <a:latin typeface="Arial" panose="020B0604020202020204" pitchFamily="34" charset="0"/>
                <a:cs typeface="Arial" panose="020B0604020202020204" pitchFamily="34" charset="0"/>
              </a:rPr>
              <a:t>(A ~10 page written document for internal circulation only)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4997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Group 104">
            <a:extLst>
              <a:ext uri="{FF2B5EF4-FFF2-40B4-BE49-F238E27FC236}">
                <a16:creationId xmlns:a16="http://schemas.microsoft.com/office/drawing/2014/main" id="{B2EFF5C2-C523-4916-A13D-5C73D56DB722}"/>
              </a:ext>
            </a:extLst>
          </p:cNvPr>
          <p:cNvGrpSpPr/>
          <p:nvPr/>
        </p:nvGrpSpPr>
        <p:grpSpPr>
          <a:xfrm>
            <a:off x="4620650" y="1573052"/>
            <a:ext cx="2950699" cy="4070121"/>
            <a:chOff x="4620650" y="1393939"/>
            <a:chExt cx="2950699" cy="4070121"/>
          </a:xfrm>
        </p:grpSpPr>
        <p:grpSp>
          <p:nvGrpSpPr>
            <p:cNvPr id="106" name="Group 105">
              <a:extLst>
                <a:ext uri="{FF2B5EF4-FFF2-40B4-BE49-F238E27FC236}">
                  <a16:creationId xmlns:a16="http://schemas.microsoft.com/office/drawing/2014/main" id="{9D387BB9-F15F-436C-8962-526FE84FACBD}"/>
                </a:ext>
              </a:extLst>
            </p:cNvPr>
            <p:cNvGrpSpPr/>
            <p:nvPr/>
          </p:nvGrpSpPr>
          <p:grpSpPr>
            <a:xfrm>
              <a:off x="6305204" y="1414040"/>
              <a:ext cx="76749" cy="1534992"/>
              <a:chOff x="4266638" y="846012"/>
              <a:chExt cx="76749" cy="1534992"/>
            </a:xfrm>
          </p:grpSpPr>
          <p:sp>
            <p:nvSpPr>
              <p:cNvPr id="149" name="Straight Connector 3">
                <a:extLst>
                  <a:ext uri="{FF2B5EF4-FFF2-40B4-BE49-F238E27FC236}">
                    <a16:creationId xmlns:a16="http://schemas.microsoft.com/office/drawing/2014/main" id="{EBDFF5B9-8D46-4D03-B61E-9CE19E3B59E9}"/>
                  </a:ext>
                </a:extLst>
              </p:cNvPr>
              <p:cNvSpPr/>
              <p:nvPr/>
            </p:nvSpPr>
            <p:spPr>
              <a:xfrm rot="16934768">
                <a:off x="3537517" y="1604352"/>
                <a:ext cx="1534992" cy="18312"/>
              </a:xfrm>
              <a:custGeom>
                <a:avLst/>
                <a:gdLst/>
                <a:ahLst/>
                <a:cxnLst/>
                <a:rect l="0" t="0" r="0" b="0"/>
                <a:pathLst>
                  <a:path>
                    <a:moveTo>
                      <a:pt x="0" y="9156"/>
                    </a:moveTo>
                    <a:lnTo>
                      <a:pt x="1534992" y="915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0" name="Straight Connector 4">
                <a:extLst>
                  <a:ext uri="{FF2B5EF4-FFF2-40B4-BE49-F238E27FC236}">
                    <a16:creationId xmlns:a16="http://schemas.microsoft.com/office/drawing/2014/main" id="{65748F8C-1E8F-4704-AB7A-44F813B3844E}"/>
                  </a:ext>
                </a:extLst>
              </p:cNvPr>
              <p:cNvSpPr txBox="1"/>
              <p:nvPr/>
            </p:nvSpPr>
            <p:spPr>
              <a:xfrm rot="16934768">
                <a:off x="4266638" y="1575134"/>
                <a:ext cx="76749" cy="7674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p:txBody>
          </p:sp>
        </p:grpSp>
        <p:grpSp>
          <p:nvGrpSpPr>
            <p:cNvPr id="107" name="Group 106">
              <a:extLst>
                <a:ext uri="{FF2B5EF4-FFF2-40B4-BE49-F238E27FC236}">
                  <a16:creationId xmlns:a16="http://schemas.microsoft.com/office/drawing/2014/main" id="{8E42CFA1-63B0-4E6F-A460-FD25110C8605}"/>
                </a:ext>
              </a:extLst>
            </p:cNvPr>
            <p:cNvGrpSpPr/>
            <p:nvPr/>
          </p:nvGrpSpPr>
          <p:grpSpPr>
            <a:xfrm>
              <a:off x="6592389" y="2051876"/>
              <a:ext cx="51638" cy="1032760"/>
              <a:chOff x="4553823" y="1483848"/>
              <a:chExt cx="51638" cy="1032760"/>
            </a:xfrm>
          </p:grpSpPr>
          <p:sp>
            <p:nvSpPr>
              <p:cNvPr id="147" name="Straight Connector 5">
                <a:extLst>
                  <a:ext uri="{FF2B5EF4-FFF2-40B4-BE49-F238E27FC236}">
                    <a16:creationId xmlns:a16="http://schemas.microsoft.com/office/drawing/2014/main" id="{B506C732-D1C4-458B-9790-58F3F2424B88}"/>
                  </a:ext>
                </a:extLst>
              </p:cNvPr>
              <p:cNvSpPr/>
              <p:nvPr/>
            </p:nvSpPr>
            <p:spPr>
              <a:xfrm rot="18263074">
                <a:off x="4063262" y="1991072"/>
                <a:ext cx="1032760" cy="18312"/>
              </a:xfrm>
              <a:custGeom>
                <a:avLst/>
                <a:gdLst/>
                <a:ahLst/>
                <a:cxnLst/>
                <a:rect l="0" t="0" r="0" b="0"/>
                <a:pathLst>
                  <a:path>
                    <a:moveTo>
                      <a:pt x="0" y="9156"/>
                    </a:moveTo>
                    <a:lnTo>
                      <a:pt x="1032760" y="915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8" name="Straight Connector 6">
                <a:extLst>
                  <a:ext uri="{FF2B5EF4-FFF2-40B4-BE49-F238E27FC236}">
                    <a16:creationId xmlns:a16="http://schemas.microsoft.com/office/drawing/2014/main" id="{7B43D0AE-B13F-4217-B3FC-69A9026A95A6}"/>
                  </a:ext>
                </a:extLst>
              </p:cNvPr>
              <p:cNvSpPr txBox="1"/>
              <p:nvPr/>
            </p:nvSpPr>
            <p:spPr>
              <a:xfrm rot="18263074">
                <a:off x="4553823" y="1974409"/>
                <a:ext cx="51638" cy="5163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p:txBody>
          </p:sp>
        </p:grpSp>
        <p:grpSp>
          <p:nvGrpSpPr>
            <p:cNvPr id="108" name="Group 107">
              <a:extLst>
                <a:ext uri="{FF2B5EF4-FFF2-40B4-BE49-F238E27FC236}">
                  <a16:creationId xmlns:a16="http://schemas.microsoft.com/office/drawing/2014/main" id="{92EFAC43-093D-452A-91D5-80D20D6923FD}"/>
                </a:ext>
              </a:extLst>
            </p:cNvPr>
            <p:cNvGrpSpPr/>
            <p:nvPr/>
          </p:nvGrpSpPr>
          <p:grpSpPr>
            <a:xfrm>
              <a:off x="6418593" y="2940298"/>
              <a:ext cx="851665" cy="42583"/>
              <a:chOff x="4380027" y="2372270"/>
              <a:chExt cx="851665" cy="42583"/>
            </a:xfrm>
          </p:grpSpPr>
          <p:sp>
            <p:nvSpPr>
              <p:cNvPr id="145" name="Straight Connector 7">
                <a:extLst>
                  <a:ext uri="{FF2B5EF4-FFF2-40B4-BE49-F238E27FC236}">
                    <a16:creationId xmlns:a16="http://schemas.microsoft.com/office/drawing/2014/main" id="{A0B9631E-1A35-42AE-B6EB-615B24A929D5}"/>
                  </a:ext>
                </a:extLst>
              </p:cNvPr>
              <p:cNvSpPr/>
              <p:nvPr/>
            </p:nvSpPr>
            <p:spPr>
              <a:xfrm rot="20012094">
                <a:off x="4380027" y="2384405"/>
                <a:ext cx="851665" cy="18312"/>
              </a:xfrm>
              <a:custGeom>
                <a:avLst/>
                <a:gdLst/>
                <a:ahLst/>
                <a:cxnLst/>
                <a:rect l="0" t="0" r="0" b="0"/>
                <a:pathLst>
                  <a:path>
                    <a:moveTo>
                      <a:pt x="0" y="9156"/>
                    </a:moveTo>
                    <a:lnTo>
                      <a:pt x="851665" y="915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6" name="Straight Connector 8">
                <a:extLst>
                  <a:ext uri="{FF2B5EF4-FFF2-40B4-BE49-F238E27FC236}">
                    <a16:creationId xmlns:a16="http://schemas.microsoft.com/office/drawing/2014/main" id="{8EE2E22F-4535-4F7A-9C91-729800227F67}"/>
                  </a:ext>
                </a:extLst>
              </p:cNvPr>
              <p:cNvSpPr txBox="1"/>
              <p:nvPr/>
            </p:nvSpPr>
            <p:spPr>
              <a:xfrm rot="20012094">
                <a:off x="4784569" y="2372270"/>
                <a:ext cx="42583" cy="4258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p:txBody>
          </p:sp>
        </p:grpSp>
        <p:grpSp>
          <p:nvGrpSpPr>
            <p:cNvPr id="109" name="Group 108">
              <a:extLst>
                <a:ext uri="{FF2B5EF4-FFF2-40B4-BE49-F238E27FC236}">
                  <a16:creationId xmlns:a16="http://schemas.microsoft.com/office/drawing/2014/main" id="{76A2ABEB-DB91-412D-AC45-D8C874F17E24}"/>
                </a:ext>
              </a:extLst>
            </p:cNvPr>
            <p:cNvGrpSpPr/>
            <p:nvPr/>
          </p:nvGrpSpPr>
          <p:grpSpPr>
            <a:xfrm>
              <a:off x="6506120" y="3337388"/>
              <a:ext cx="1065229" cy="53261"/>
              <a:chOff x="4467554" y="2769360"/>
              <a:chExt cx="1065229" cy="53261"/>
            </a:xfrm>
          </p:grpSpPr>
          <p:sp>
            <p:nvSpPr>
              <p:cNvPr id="143" name="Straight Connector 9">
                <a:extLst>
                  <a:ext uri="{FF2B5EF4-FFF2-40B4-BE49-F238E27FC236}">
                    <a16:creationId xmlns:a16="http://schemas.microsoft.com/office/drawing/2014/main" id="{14B2DA92-8381-474E-80C0-DD541D680CC0}"/>
                  </a:ext>
                </a:extLst>
              </p:cNvPr>
              <p:cNvSpPr/>
              <p:nvPr/>
            </p:nvSpPr>
            <p:spPr>
              <a:xfrm rot="103194">
                <a:off x="4467554" y="2786835"/>
                <a:ext cx="1065229" cy="18312"/>
              </a:xfrm>
              <a:custGeom>
                <a:avLst/>
                <a:gdLst/>
                <a:ahLst/>
                <a:cxnLst/>
                <a:rect l="0" t="0" r="0" b="0"/>
                <a:pathLst>
                  <a:path>
                    <a:moveTo>
                      <a:pt x="0" y="9156"/>
                    </a:moveTo>
                    <a:lnTo>
                      <a:pt x="1065229" y="915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4" name="Straight Connector 10">
                <a:extLst>
                  <a:ext uri="{FF2B5EF4-FFF2-40B4-BE49-F238E27FC236}">
                    <a16:creationId xmlns:a16="http://schemas.microsoft.com/office/drawing/2014/main" id="{822CB4A8-608E-4CC5-A9F2-FC8BFD67DC74}"/>
                  </a:ext>
                </a:extLst>
              </p:cNvPr>
              <p:cNvSpPr txBox="1"/>
              <p:nvPr/>
            </p:nvSpPr>
            <p:spPr>
              <a:xfrm rot="103194">
                <a:off x="4973539" y="2769360"/>
                <a:ext cx="53261" cy="532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p:txBody>
          </p:sp>
        </p:grpSp>
        <p:grpSp>
          <p:nvGrpSpPr>
            <p:cNvPr id="110" name="Group 109">
              <a:extLst>
                <a:ext uri="{FF2B5EF4-FFF2-40B4-BE49-F238E27FC236}">
                  <a16:creationId xmlns:a16="http://schemas.microsoft.com/office/drawing/2014/main" id="{97623019-DC0D-4134-B659-BA3670A07F9F}"/>
                </a:ext>
              </a:extLst>
            </p:cNvPr>
            <p:cNvGrpSpPr/>
            <p:nvPr/>
          </p:nvGrpSpPr>
          <p:grpSpPr>
            <a:xfrm>
              <a:off x="6370710" y="3779557"/>
              <a:ext cx="912724" cy="45636"/>
              <a:chOff x="4332144" y="3211529"/>
              <a:chExt cx="912724" cy="45636"/>
            </a:xfrm>
          </p:grpSpPr>
          <p:sp>
            <p:nvSpPr>
              <p:cNvPr id="141" name="Straight Connector 11">
                <a:extLst>
                  <a:ext uri="{FF2B5EF4-FFF2-40B4-BE49-F238E27FC236}">
                    <a16:creationId xmlns:a16="http://schemas.microsoft.com/office/drawing/2014/main" id="{4DAC398D-2AC3-4D27-BF67-274C182900D6}"/>
                  </a:ext>
                </a:extLst>
              </p:cNvPr>
              <p:cNvSpPr/>
              <p:nvPr/>
            </p:nvSpPr>
            <p:spPr>
              <a:xfrm rot="1947165">
                <a:off x="4332144" y="3225191"/>
                <a:ext cx="912724" cy="18312"/>
              </a:xfrm>
              <a:custGeom>
                <a:avLst/>
                <a:gdLst/>
                <a:ahLst/>
                <a:cxnLst/>
                <a:rect l="0" t="0" r="0" b="0"/>
                <a:pathLst>
                  <a:path>
                    <a:moveTo>
                      <a:pt x="0" y="9156"/>
                    </a:moveTo>
                    <a:lnTo>
                      <a:pt x="912724" y="915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2" name="Straight Connector 12">
                <a:extLst>
                  <a:ext uri="{FF2B5EF4-FFF2-40B4-BE49-F238E27FC236}">
                    <a16:creationId xmlns:a16="http://schemas.microsoft.com/office/drawing/2014/main" id="{31CDB18E-6DFA-4082-9372-E3C960718F71}"/>
                  </a:ext>
                </a:extLst>
              </p:cNvPr>
              <p:cNvSpPr txBox="1"/>
              <p:nvPr/>
            </p:nvSpPr>
            <p:spPr>
              <a:xfrm rot="1947165">
                <a:off x="4765688" y="3211529"/>
                <a:ext cx="45636" cy="456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p:txBody>
          </p:sp>
        </p:grpSp>
        <p:grpSp>
          <p:nvGrpSpPr>
            <p:cNvPr id="111" name="Group 110">
              <a:extLst>
                <a:ext uri="{FF2B5EF4-FFF2-40B4-BE49-F238E27FC236}">
                  <a16:creationId xmlns:a16="http://schemas.microsoft.com/office/drawing/2014/main" id="{DD56A108-5306-45F7-B3D0-70928EDD4F50}"/>
                </a:ext>
              </a:extLst>
            </p:cNvPr>
            <p:cNvGrpSpPr/>
            <p:nvPr/>
          </p:nvGrpSpPr>
          <p:grpSpPr>
            <a:xfrm>
              <a:off x="6574540" y="3608081"/>
              <a:ext cx="58121" cy="1162422"/>
              <a:chOff x="4535974" y="3040053"/>
              <a:chExt cx="58121" cy="1162422"/>
            </a:xfrm>
          </p:grpSpPr>
          <p:sp>
            <p:nvSpPr>
              <p:cNvPr id="139" name="Straight Connector 13">
                <a:extLst>
                  <a:ext uri="{FF2B5EF4-FFF2-40B4-BE49-F238E27FC236}">
                    <a16:creationId xmlns:a16="http://schemas.microsoft.com/office/drawing/2014/main" id="{811FB07B-F536-4012-8EAA-B7F53CD55BAE}"/>
                  </a:ext>
                </a:extLst>
              </p:cNvPr>
              <p:cNvSpPr/>
              <p:nvPr/>
            </p:nvSpPr>
            <p:spPr>
              <a:xfrm rot="3547165">
                <a:off x="3983823" y="3612108"/>
                <a:ext cx="1162422" cy="18312"/>
              </a:xfrm>
              <a:custGeom>
                <a:avLst/>
                <a:gdLst/>
                <a:ahLst/>
                <a:cxnLst/>
                <a:rect l="0" t="0" r="0" b="0"/>
                <a:pathLst>
                  <a:path>
                    <a:moveTo>
                      <a:pt x="0" y="9156"/>
                    </a:moveTo>
                    <a:lnTo>
                      <a:pt x="1162422" y="915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0" name="Straight Connector 14">
                <a:extLst>
                  <a:ext uri="{FF2B5EF4-FFF2-40B4-BE49-F238E27FC236}">
                    <a16:creationId xmlns:a16="http://schemas.microsoft.com/office/drawing/2014/main" id="{CD5AA756-3A71-4E87-B1D6-22B2B8C4042B}"/>
                  </a:ext>
                </a:extLst>
              </p:cNvPr>
              <p:cNvSpPr txBox="1"/>
              <p:nvPr/>
            </p:nvSpPr>
            <p:spPr>
              <a:xfrm rot="3547165">
                <a:off x="4535974" y="3592204"/>
                <a:ext cx="58121" cy="581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p:txBody>
          </p:sp>
        </p:grpSp>
        <p:grpSp>
          <p:nvGrpSpPr>
            <p:cNvPr id="112" name="Group 111">
              <a:extLst>
                <a:ext uri="{FF2B5EF4-FFF2-40B4-BE49-F238E27FC236}">
                  <a16:creationId xmlns:a16="http://schemas.microsoft.com/office/drawing/2014/main" id="{C3436656-87E2-4911-AAB7-45B26C511201}"/>
                </a:ext>
              </a:extLst>
            </p:cNvPr>
            <p:cNvGrpSpPr/>
            <p:nvPr/>
          </p:nvGrpSpPr>
          <p:grpSpPr>
            <a:xfrm>
              <a:off x="6314156" y="3721536"/>
              <a:ext cx="87126" cy="1742524"/>
              <a:chOff x="4275590" y="3153508"/>
              <a:chExt cx="87126" cy="1742524"/>
            </a:xfrm>
          </p:grpSpPr>
          <p:sp>
            <p:nvSpPr>
              <p:cNvPr id="137" name="Straight Connector 15">
                <a:extLst>
                  <a:ext uri="{FF2B5EF4-FFF2-40B4-BE49-F238E27FC236}">
                    <a16:creationId xmlns:a16="http://schemas.microsoft.com/office/drawing/2014/main" id="{AD6CEE3F-0425-40D2-8679-D752B7109A75}"/>
                  </a:ext>
                </a:extLst>
              </p:cNvPr>
              <p:cNvSpPr/>
              <p:nvPr/>
            </p:nvSpPr>
            <p:spPr>
              <a:xfrm rot="4686766">
                <a:off x="3447891" y="4015614"/>
                <a:ext cx="1742524" cy="18312"/>
              </a:xfrm>
              <a:custGeom>
                <a:avLst/>
                <a:gdLst/>
                <a:ahLst/>
                <a:cxnLst/>
                <a:rect l="0" t="0" r="0" b="0"/>
                <a:pathLst>
                  <a:path>
                    <a:moveTo>
                      <a:pt x="0" y="9156"/>
                    </a:moveTo>
                    <a:lnTo>
                      <a:pt x="1742524" y="915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8" name="Straight Connector 16">
                <a:extLst>
                  <a:ext uri="{FF2B5EF4-FFF2-40B4-BE49-F238E27FC236}">
                    <a16:creationId xmlns:a16="http://schemas.microsoft.com/office/drawing/2014/main" id="{260CD1BB-64DE-4C87-BC0B-47C03C7F394B}"/>
                  </a:ext>
                </a:extLst>
              </p:cNvPr>
              <p:cNvSpPr txBox="1"/>
              <p:nvPr/>
            </p:nvSpPr>
            <p:spPr>
              <a:xfrm rot="4686766">
                <a:off x="4275590" y="3981207"/>
                <a:ext cx="87126" cy="871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p:txBody>
          </p:sp>
        </p:grpSp>
        <p:grpSp>
          <p:nvGrpSpPr>
            <p:cNvPr id="113" name="Group 112">
              <a:extLst>
                <a:ext uri="{FF2B5EF4-FFF2-40B4-BE49-F238E27FC236}">
                  <a16:creationId xmlns:a16="http://schemas.microsoft.com/office/drawing/2014/main" id="{F76DC529-3081-45EF-81E4-7D3D32FA2AF6}"/>
                </a:ext>
              </a:extLst>
            </p:cNvPr>
            <p:cNvGrpSpPr/>
            <p:nvPr/>
          </p:nvGrpSpPr>
          <p:grpSpPr>
            <a:xfrm>
              <a:off x="5781009" y="3720018"/>
              <a:ext cx="85072" cy="1701440"/>
              <a:chOff x="3742443" y="3151990"/>
              <a:chExt cx="85072" cy="1701440"/>
            </a:xfrm>
          </p:grpSpPr>
          <p:sp>
            <p:nvSpPr>
              <p:cNvPr id="135" name="Straight Connector 17">
                <a:extLst>
                  <a:ext uri="{FF2B5EF4-FFF2-40B4-BE49-F238E27FC236}">
                    <a16:creationId xmlns:a16="http://schemas.microsoft.com/office/drawing/2014/main" id="{A8E06D92-FFDE-4D6C-8CBB-543133FF8EBE}"/>
                  </a:ext>
                </a:extLst>
              </p:cNvPr>
              <p:cNvSpPr/>
              <p:nvPr/>
            </p:nvSpPr>
            <p:spPr>
              <a:xfrm rot="6138637">
                <a:off x="2934259" y="3993554"/>
                <a:ext cx="1701440" cy="18312"/>
              </a:xfrm>
              <a:custGeom>
                <a:avLst/>
                <a:gdLst/>
                <a:ahLst/>
                <a:cxnLst/>
                <a:rect l="0" t="0" r="0" b="0"/>
                <a:pathLst>
                  <a:path>
                    <a:moveTo>
                      <a:pt x="0" y="9156"/>
                    </a:moveTo>
                    <a:lnTo>
                      <a:pt x="1701440" y="915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6" name="Straight Connector 18">
                <a:extLst>
                  <a:ext uri="{FF2B5EF4-FFF2-40B4-BE49-F238E27FC236}">
                    <a16:creationId xmlns:a16="http://schemas.microsoft.com/office/drawing/2014/main" id="{AB78EAD5-3968-4EA8-9708-966F7FD0055E}"/>
                  </a:ext>
                </a:extLst>
              </p:cNvPr>
              <p:cNvSpPr txBox="1"/>
              <p:nvPr/>
            </p:nvSpPr>
            <p:spPr>
              <a:xfrm rot="16938637">
                <a:off x="3742443" y="3960175"/>
                <a:ext cx="85072" cy="8507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p:txBody>
          </p:sp>
        </p:grpSp>
        <p:grpSp>
          <p:nvGrpSpPr>
            <p:cNvPr id="114" name="Group 113">
              <a:extLst>
                <a:ext uri="{FF2B5EF4-FFF2-40B4-BE49-F238E27FC236}">
                  <a16:creationId xmlns:a16="http://schemas.microsoft.com/office/drawing/2014/main" id="{F2D4F783-DA32-43D8-8B3D-A0799BBD2E59}"/>
                </a:ext>
              </a:extLst>
            </p:cNvPr>
            <p:cNvGrpSpPr/>
            <p:nvPr/>
          </p:nvGrpSpPr>
          <p:grpSpPr>
            <a:xfrm>
              <a:off x="5545801" y="3605025"/>
              <a:ext cx="58921" cy="1178423"/>
              <a:chOff x="3507235" y="3036997"/>
              <a:chExt cx="58921" cy="1178423"/>
            </a:xfrm>
          </p:grpSpPr>
          <p:sp>
            <p:nvSpPr>
              <p:cNvPr id="133" name="Straight Connector 19">
                <a:extLst>
                  <a:ext uri="{FF2B5EF4-FFF2-40B4-BE49-F238E27FC236}">
                    <a16:creationId xmlns:a16="http://schemas.microsoft.com/office/drawing/2014/main" id="{F5CCEF0E-8B1A-42EF-9387-ED47C1A2F460}"/>
                  </a:ext>
                </a:extLst>
              </p:cNvPr>
              <p:cNvSpPr/>
              <p:nvPr/>
            </p:nvSpPr>
            <p:spPr>
              <a:xfrm rot="7265627">
                <a:off x="2947484" y="3617053"/>
                <a:ext cx="1178423" cy="18312"/>
              </a:xfrm>
              <a:custGeom>
                <a:avLst/>
                <a:gdLst/>
                <a:ahLst/>
                <a:cxnLst/>
                <a:rect l="0" t="0" r="0" b="0"/>
                <a:pathLst>
                  <a:path>
                    <a:moveTo>
                      <a:pt x="0" y="9156"/>
                    </a:moveTo>
                    <a:lnTo>
                      <a:pt x="1178423" y="915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4" name="Straight Connector 20">
                <a:extLst>
                  <a:ext uri="{FF2B5EF4-FFF2-40B4-BE49-F238E27FC236}">
                    <a16:creationId xmlns:a16="http://schemas.microsoft.com/office/drawing/2014/main" id="{665BD7BB-C786-4D31-944F-28BFEBDC5FCA}"/>
                  </a:ext>
                </a:extLst>
              </p:cNvPr>
              <p:cNvSpPr txBox="1"/>
              <p:nvPr/>
            </p:nvSpPr>
            <p:spPr>
              <a:xfrm rot="18065627">
                <a:off x="3507235" y="3596749"/>
                <a:ext cx="58921" cy="589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p:txBody>
          </p:sp>
        </p:grpSp>
        <p:grpSp>
          <p:nvGrpSpPr>
            <p:cNvPr id="115" name="Group 114">
              <a:extLst>
                <a:ext uri="{FF2B5EF4-FFF2-40B4-BE49-F238E27FC236}">
                  <a16:creationId xmlns:a16="http://schemas.microsoft.com/office/drawing/2014/main" id="{580F1F20-2167-4581-9706-DBD2106CA598}"/>
                </a:ext>
              </a:extLst>
            </p:cNvPr>
            <p:cNvGrpSpPr/>
            <p:nvPr/>
          </p:nvGrpSpPr>
          <p:grpSpPr>
            <a:xfrm>
              <a:off x="4903909" y="3773874"/>
              <a:ext cx="908294" cy="45414"/>
              <a:chOff x="2865343" y="3205846"/>
              <a:chExt cx="908294" cy="45414"/>
            </a:xfrm>
          </p:grpSpPr>
          <p:sp>
            <p:nvSpPr>
              <p:cNvPr id="131" name="Straight Connector 21">
                <a:extLst>
                  <a:ext uri="{FF2B5EF4-FFF2-40B4-BE49-F238E27FC236}">
                    <a16:creationId xmlns:a16="http://schemas.microsoft.com/office/drawing/2014/main" id="{85CC2E61-2AF7-4F88-A681-7C49495F8A89}"/>
                  </a:ext>
                </a:extLst>
              </p:cNvPr>
              <p:cNvSpPr/>
              <p:nvPr/>
            </p:nvSpPr>
            <p:spPr>
              <a:xfrm rot="8874417">
                <a:off x="2865343" y="3219397"/>
                <a:ext cx="908294" cy="18312"/>
              </a:xfrm>
              <a:custGeom>
                <a:avLst/>
                <a:gdLst/>
                <a:ahLst/>
                <a:cxnLst/>
                <a:rect l="0" t="0" r="0" b="0"/>
                <a:pathLst>
                  <a:path>
                    <a:moveTo>
                      <a:pt x="0" y="9156"/>
                    </a:moveTo>
                    <a:lnTo>
                      <a:pt x="908294" y="915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2" name="Straight Connector 22">
                <a:extLst>
                  <a:ext uri="{FF2B5EF4-FFF2-40B4-BE49-F238E27FC236}">
                    <a16:creationId xmlns:a16="http://schemas.microsoft.com/office/drawing/2014/main" id="{FDC42811-F1B3-4199-88A9-D3E67819AA70}"/>
                  </a:ext>
                </a:extLst>
              </p:cNvPr>
              <p:cNvSpPr txBox="1"/>
              <p:nvPr/>
            </p:nvSpPr>
            <p:spPr>
              <a:xfrm rot="19674417">
                <a:off x="3296783" y="3205846"/>
                <a:ext cx="45414" cy="454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p:txBody>
          </p:sp>
        </p:grpSp>
        <p:grpSp>
          <p:nvGrpSpPr>
            <p:cNvPr id="116" name="Group 115">
              <a:extLst>
                <a:ext uri="{FF2B5EF4-FFF2-40B4-BE49-F238E27FC236}">
                  <a16:creationId xmlns:a16="http://schemas.microsoft.com/office/drawing/2014/main" id="{7C3E0CEB-30B0-4C2E-96F8-526CAE767677}"/>
                </a:ext>
              </a:extLst>
            </p:cNvPr>
            <p:cNvGrpSpPr/>
            <p:nvPr/>
          </p:nvGrpSpPr>
          <p:grpSpPr>
            <a:xfrm>
              <a:off x="4620650" y="3364634"/>
              <a:ext cx="1060604" cy="53030"/>
              <a:chOff x="2582084" y="2796606"/>
              <a:chExt cx="1060604" cy="53030"/>
            </a:xfrm>
          </p:grpSpPr>
          <p:sp>
            <p:nvSpPr>
              <p:cNvPr id="129" name="Straight Connector 23">
                <a:extLst>
                  <a:ext uri="{FF2B5EF4-FFF2-40B4-BE49-F238E27FC236}">
                    <a16:creationId xmlns:a16="http://schemas.microsoft.com/office/drawing/2014/main" id="{C5F0E018-5B1F-416C-8C1B-60FA8B72B8E1}"/>
                  </a:ext>
                </a:extLst>
              </p:cNvPr>
              <p:cNvSpPr/>
              <p:nvPr/>
            </p:nvSpPr>
            <p:spPr>
              <a:xfrm rot="10597628">
                <a:off x="2582084" y="2813965"/>
                <a:ext cx="1060604" cy="18312"/>
              </a:xfrm>
              <a:custGeom>
                <a:avLst/>
                <a:gdLst/>
                <a:ahLst/>
                <a:cxnLst/>
                <a:rect l="0" t="0" r="0" b="0"/>
                <a:pathLst>
                  <a:path>
                    <a:moveTo>
                      <a:pt x="0" y="9156"/>
                    </a:moveTo>
                    <a:lnTo>
                      <a:pt x="1060604" y="915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0" name="Straight Connector 24">
                <a:extLst>
                  <a:ext uri="{FF2B5EF4-FFF2-40B4-BE49-F238E27FC236}">
                    <a16:creationId xmlns:a16="http://schemas.microsoft.com/office/drawing/2014/main" id="{E76C653D-4C2A-4702-A285-B404270A4407}"/>
                  </a:ext>
                </a:extLst>
              </p:cNvPr>
              <p:cNvSpPr txBox="1"/>
              <p:nvPr/>
            </p:nvSpPr>
            <p:spPr>
              <a:xfrm rot="21397628">
                <a:off x="3085872" y="2796606"/>
                <a:ext cx="53030" cy="530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p:txBody>
          </p:sp>
        </p:grpSp>
        <p:grpSp>
          <p:nvGrpSpPr>
            <p:cNvPr id="117" name="Group 116">
              <a:extLst>
                <a:ext uri="{FF2B5EF4-FFF2-40B4-BE49-F238E27FC236}">
                  <a16:creationId xmlns:a16="http://schemas.microsoft.com/office/drawing/2014/main" id="{85931BBF-8981-400B-9FC0-69DAEC663A08}"/>
                </a:ext>
              </a:extLst>
            </p:cNvPr>
            <p:cNvGrpSpPr/>
            <p:nvPr/>
          </p:nvGrpSpPr>
          <p:grpSpPr>
            <a:xfrm>
              <a:off x="4935595" y="2960423"/>
              <a:ext cx="824066" cy="41203"/>
              <a:chOff x="2897029" y="2392395"/>
              <a:chExt cx="824066" cy="41203"/>
            </a:xfrm>
          </p:grpSpPr>
          <p:sp>
            <p:nvSpPr>
              <p:cNvPr id="127" name="Straight Connector 25">
                <a:extLst>
                  <a:ext uri="{FF2B5EF4-FFF2-40B4-BE49-F238E27FC236}">
                    <a16:creationId xmlns:a16="http://schemas.microsoft.com/office/drawing/2014/main" id="{E2A55021-2E74-4AD2-9B6D-F2501C569B2C}"/>
                  </a:ext>
                </a:extLst>
              </p:cNvPr>
              <p:cNvSpPr/>
              <p:nvPr/>
            </p:nvSpPr>
            <p:spPr>
              <a:xfrm rot="12326371">
                <a:off x="2897029" y="2403841"/>
                <a:ext cx="824066" cy="18312"/>
              </a:xfrm>
              <a:custGeom>
                <a:avLst/>
                <a:gdLst/>
                <a:ahLst/>
                <a:cxnLst/>
                <a:rect l="0" t="0" r="0" b="0"/>
                <a:pathLst>
                  <a:path>
                    <a:moveTo>
                      <a:pt x="0" y="9156"/>
                    </a:moveTo>
                    <a:lnTo>
                      <a:pt x="824066" y="915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8" name="Straight Connector 26">
                <a:extLst>
                  <a:ext uri="{FF2B5EF4-FFF2-40B4-BE49-F238E27FC236}">
                    <a16:creationId xmlns:a16="http://schemas.microsoft.com/office/drawing/2014/main" id="{5F1463F8-5F90-47D5-820D-A50B8E87573F}"/>
                  </a:ext>
                </a:extLst>
              </p:cNvPr>
              <p:cNvSpPr txBox="1"/>
              <p:nvPr/>
            </p:nvSpPr>
            <p:spPr>
              <a:xfrm rot="23126371">
                <a:off x="3288460" y="2392395"/>
                <a:ext cx="41203" cy="4120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p:txBody>
          </p:sp>
        </p:grpSp>
        <p:grpSp>
          <p:nvGrpSpPr>
            <p:cNvPr id="118" name="Group 117">
              <a:extLst>
                <a:ext uri="{FF2B5EF4-FFF2-40B4-BE49-F238E27FC236}">
                  <a16:creationId xmlns:a16="http://schemas.microsoft.com/office/drawing/2014/main" id="{8204C921-605D-4AE6-B8C3-41AD18A7A42F}"/>
                </a:ext>
              </a:extLst>
            </p:cNvPr>
            <p:cNvGrpSpPr/>
            <p:nvPr/>
          </p:nvGrpSpPr>
          <p:grpSpPr>
            <a:xfrm>
              <a:off x="5567069" y="2072669"/>
              <a:ext cx="49961" cy="999236"/>
              <a:chOff x="3528503" y="1504641"/>
              <a:chExt cx="49961" cy="999236"/>
            </a:xfrm>
          </p:grpSpPr>
          <p:sp>
            <p:nvSpPr>
              <p:cNvPr id="125" name="Straight Connector 27">
                <a:extLst>
                  <a:ext uri="{FF2B5EF4-FFF2-40B4-BE49-F238E27FC236}">
                    <a16:creationId xmlns:a16="http://schemas.microsoft.com/office/drawing/2014/main" id="{1252C11E-7A07-424C-9FF8-E14CBAD23DC7}"/>
                  </a:ext>
                </a:extLst>
              </p:cNvPr>
              <p:cNvSpPr/>
              <p:nvPr/>
            </p:nvSpPr>
            <p:spPr>
              <a:xfrm rot="14203209">
                <a:off x="3053865" y="1995103"/>
                <a:ext cx="999236" cy="18312"/>
              </a:xfrm>
              <a:custGeom>
                <a:avLst/>
                <a:gdLst/>
                <a:ahLst/>
                <a:cxnLst/>
                <a:rect l="0" t="0" r="0" b="0"/>
                <a:pathLst>
                  <a:path>
                    <a:moveTo>
                      <a:pt x="0" y="9156"/>
                    </a:moveTo>
                    <a:lnTo>
                      <a:pt x="999236" y="915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6" name="Straight Connector 28">
                <a:extLst>
                  <a:ext uri="{FF2B5EF4-FFF2-40B4-BE49-F238E27FC236}">
                    <a16:creationId xmlns:a16="http://schemas.microsoft.com/office/drawing/2014/main" id="{B0D46A9C-3788-4B19-8B73-71B4D62B66A8}"/>
                  </a:ext>
                </a:extLst>
              </p:cNvPr>
              <p:cNvSpPr txBox="1"/>
              <p:nvPr/>
            </p:nvSpPr>
            <p:spPr>
              <a:xfrm rot="25003209">
                <a:off x="3528503" y="1979279"/>
                <a:ext cx="49961" cy="499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p:txBody>
          </p:sp>
        </p:grpSp>
        <p:grpSp>
          <p:nvGrpSpPr>
            <p:cNvPr id="119" name="Group 118">
              <a:extLst>
                <a:ext uri="{FF2B5EF4-FFF2-40B4-BE49-F238E27FC236}">
                  <a16:creationId xmlns:a16="http://schemas.microsoft.com/office/drawing/2014/main" id="{7EDDF3F2-0CEA-4E05-9F62-780ED91CA538}"/>
                </a:ext>
              </a:extLst>
            </p:cNvPr>
            <p:cNvGrpSpPr/>
            <p:nvPr/>
          </p:nvGrpSpPr>
          <p:grpSpPr>
            <a:xfrm>
              <a:off x="5790216" y="1393939"/>
              <a:ext cx="77889" cy="1557796"/>
              <a:chOff x="3751650" y="825911"/>
              <a:chExt cx="77889" cy="1557796"/>
            </a:xfrm>
          </p:grpSpPr>
          <p:sp>
            <p:nvSpPr>
              <p:cNvPr id="120" name="Straight Connector 29">
                <a:extLst>
                  <a:ext uri="{FF2B5EF4-FFF2-40B4-BE49-F238E27FC236}">
                    <a16:creationId xmlns:a16="http://schemas.microsoft.com/office/drawing/2014/main" id="{B155427D-067B-4141-8497-84DD54D0E97F}"/>
                  </a:ext>
                </a:extLst>
              </p:cNvPr>
              <p:cNvSpPr/>
              <p:nvPr/>
            </p:nvSpPr>
            <p:spPr>
              <a:xfrm rot="15432721">
                <a:off x="3011697" y="1595653"/>
                <a:ext cx="1557796" cy="18312"/>
              </a:xfrm>
              <a:custGeom>
                <a:avLst/>
                <a:gdLst/>
                <a:ahLst/>
                <a:cxnLst/>
                <a:rect l="0" t="0" r="0" b="0"/>
                <a:pathLst>
                  <a:path>
                    <a:moveTo>
                      <a:pt x="0" y="9156"/>
                    </a:moveTo>
                    <a:lnTo>
                      <a:pt x="1557796" y="915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2" name="Straight Connector 30">
                <a:extLst>
                  <a:ext uri="{FF2B5EF4-FFF2-40B4-BE49-F238E27FC236}">
                    <a16:creationId xmlns:a16="http://schemas.microsoft.com/office/drawing/2014/main" id="{99FC8D11-2539-4DC3-834C-B904FB387B4E}"/>
                  </a:ext>
                </a:extLst>
              </p:cNvPr>
              <p:cNvSpPr txBox="1"/>
              <p:nvPr/>
            </p:nvSpPr>
            <p:spPr>
              <a:xfrm rot="26232721">
                <a:off x="3751650" y="1565865"/>
                <a:ext cx="77889" cy="778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p:txBody>
          </p:sp>
        </p:grpSp>
      </p:grpSp>
      <p:sp>
        <p:nvSpPr>
          <p:cNvPr id="16" name="Oval 15">
            <a:extLst>
              <a:ext uri="{FF2B5EF4-FFF2-40B4-BE49-F238E27FC236}">
                <a16:creationId xmlns:a16="http://schemas.microsoft.com/office/drawing/2014/main" id="{5B4A6440-8E57-4465-8583-B3D215DB345C}"/>
              </a:ext>
            </a:extLst>
          </p:cNvPr>
          <p:cNvSpPr/>
          <p:nvPr/>
        </p:nvSpPr>
        <p:spPr>
          <a:xfrm>
            <a:off x="5040394" y="2479660"/>
            <a:ext cx="2154683" cy="21564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9F65BEF6-F36A-4E64-B947-0CB0E9317CD9}"/>
              </a:ext>
            </a:extLst>
          </p:cNvPr>
          <p:cNvSpPr/>
          <p:nvPr/>
        </p:nvSpPr>
        <p:spPr>
          <a:xfrm>
            <a:off x="6265682" y="807560"/>
            <a:ext cx="735290" cy="744717"/>
          </a:xfrm>
          <a:prstGeom prst="ellipse">
            <a:avLst/>
          </a:prstGeom>
          <a:solidFill>
            <a:srgbClr val="008A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1" name="Oval 80">
            <a:extLst>
              <a:ext uri="{FF2B5EF4-FFF2-40B4-BE49-F238E27FC236}">
                <a16:creationId xmlns:a16="http://schemas.microsoft.com/office/drawing/2014/main" id="{08567047-8DE0-4E5A-9913-DDB328448CED}"/>
              </a:ext>
            </a:extLst>
          </p:cNvPr>
          <p:cNvSpPr/>
          <p:nvPr/>
        </p:nvSpPr>
        <p:spPr>
          <a:xfrm>
            <a:off x="6265682" y="5626234"/>
            <a:ext cx="735290" cy="744717"/>
          </a:xfrm>
          <a:prstGeom prst="ellipse">
            <a:avLst/>
          </a:prstGeom>
          <a:solidFill>
            <a:srgbClr val="008A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2" name="Oval 81">
            <a:extLst>
              <a:ext uri="{FF2B5EF4-FFF2-40B4-BE49-F238E27FC236}">
                <a16:creationId xmlns:a16="http://schemas.microsoft.com/office/drawing/2014/main" id="{0AF61104-5DDC-402E-9B15-38B3B9926A98}"/>
              </a:ext>
            </a:extLst>
          </p:cNvPr>
          <p:cNvSpPr/>
          <p:nvPr/>
        </p:nvSpPr>
        <p:spPr>
          <a:xfrm>
            <a:off x="7613190" y="3212180"/>
            <a:ext cx="735290" cy="744717"/>
          </a:xfrm>
          <a:prstGeom prst="ellipse">
            <a:avLst/>
          </a:prstGeom>
          <a:solidFill>
            <a:srgbClr val="008A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3" name="Oval 82">
            <a:extLst>
              <a:ext uri="{FF2B5EF4-FFF2-40B4-BE49-F238E27FC236}">
                <a16:creationId xmlns:a16="http://schemas.microsoft.com/office/drawing/2014/main" id="{B5E687C1-5F20-47BB-8947-893717002666}"/>
              </a:ext>
            </a:extLst>
          </p:cNvPr>
          <p:cNvSpPr/>
          <p:nvPr/>
        </p:nvSpPr>
        <p:spPr>
          <a:xfrm>
            <a:off x="6739904" y="1586838"/>
            <a:ext cx="735290" cy="744717"/>
          </a:xfrm>
          <a:prstGeom prst="ellipse">
            <a:avLst/>
          </a:prstGeom>
          <a:solidFill>
            <a:srgbClr val="008A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1" name="Oval 120">
            <a:extLst>
              <a:ext uri="{FF2B5EF4-FFF2-40B4-BE49-F238E27FC236}">
                <a16:creationId xmlns:a16="http://schemas.microsoft.com/office/drawing/2014/main" id="{B72BC579-CB05-4C56-9DBD-3C1D06425EEA}"/>
              </a:ext>
            </a:extLst>
          </p:cNvPr>
          <p:cNvSpPr/>
          <p:nvPr/>
        </p:nvSpPr>
        <p:spPr>
          <a:xfrm>
            <a:off x="7214255" y="2404227"/>
            <a:ext cx="735290" cy="744717"/>
          </a:xfrm>
          <a:prstGeom prst="ellipse">
            <a:avLst/>
          </a:prstGeom>
          <a:solidFill>
            <a:srgbClr val="008A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3" name="Oval 122">
            <a:extLst>
              <a:ext uri="{FF2B5EF4-FFF2-40B4-BE49-F238E27FC236}">
                <a16:creationId xmlns:a16="http://schemas.microsoft.com/office/drawing/2014/main" id="{2D379EC6-EB4B-4E09-B8CD-B9A6153D60BF}"/>
              </a:ext>
            </a:extLst>
          </p:cNvPr>
          <p:cNvSpPr/>
          <p:nvPr/>
        </p:nvSpPr>
        <p:spPr>
          <a:xfrm>
            <a:off x="6739904" y="4824695"/>
            <a:ext cx="735290" cy="744717"/>
          </a:xfrm>
          <a:prstGeom prst="ellipse">
            <a:avLst/>
          </a:prstGeom>
          <a:solidFill>
            <a:srgbClr val="008A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4" name="Oval 123">
            <a:extLst>
              <a:ext uri="{FF2B5EF4-FFF2-40B4-BE49-F238E27FC236}">
                <a16:creationId xmlns:a16="http://schemas.microsoft.com/office/drawing/2014/main" id="{5690842E-5811-4BC5-B448-16FA956C5208}"/>
              </a:ext>
            </a:extLst>
          </p:cNvPr>
          <p:cNvSpPr/>
          <p:nvPr/>
        </p:nvSpPr>
        <p:spPr>
          <a:xfrm>
            <a:off x="7214255" y="4023155"/>
            <a:ext cx="735290" cy="744717"/>
          </a:xfrm>
          <a:prstGeom prst="ellipse">
            <a:avLst/>
          </a:prstGeom>
          <a:solidFill>
            <a:srgbClr val="008A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Oval 21">
            <a:extLst>
              <a:ext uri="{FF2B5EF4-FFF2-40B4-BE49-F238E27FC236}">
                <a16:creationId xmlns:a16="http://schemas.microsoft.com/office/drawing/2014/main" id="{DE74F29F-2692-4A0B-987A-94611A688963}"/>
              </a:ext>
            </a:extLst>
          </p:cNvPr>
          <p:cNvSpPr/>
          <p:nvPr/>
        </p:nvSpPr>
        <p:spPr>
          <a:xfrm rot="10800000">
            <a:off x="5191028" y="5626234"/>
            <a:ext cx="735290" cy="744717"/>
          </a:xfrm>
          <a:prstGeom prst="ellipse">
            <a:avLst/>
          </a:prstGeom>
          <a:solidFill>
            <a:srgbClr val="008A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3" name="Oval 22">
            <a:extLst>
              <a:ext uri="{FF2B5EF4-FFF2-40B4-BE49-F238E27FC236}">
                <a16:creationId xmlns:a16="http://schemas.microsoft.com/office/drawing/2014/main" id="{A55A3474-9942-4298-A460-50DEF4D3DDAB}"/>
              </a:ext>
            </a:extLst>
          </p:cNvPr>
          <p:cNvSpPr/>
          <p:nvPr/>
        </p:nvSpPr>
        <p:spPr>
          <a:xfrm rot="10800000">
            <a:off x="5200455" y="816988"/>
            <a:ext cx="735290" cy="744717"/>
          </a:xfrm>
          <a:prstGeom prst="ellipse">
            <a:avLst/>
          </a:prstGeom>
          <a:solidFill>
            <a:srgbClr val="008A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4" name="Oval 23">
            <a:extLst>
              <a:ext uri="{FF2B5EF4-FFF2-40B4-BE49-F238E27FC236}">
                <a16:creationId xmlns:a16="http://schemas.microsoft.com/office/drawing/2014/main" id="{FBC0A544-47E5-4D3A-936F-349EBCB27730}"/>
              </a:ext>
            </a:extLst>
          </p:cNvPr>
          <p:cNvSpPr/>
          <p:nvPr/>
        </p:nvSpPr>
        <p:spPr>
          <a:xfrm rot="10800000">
            <a:off x="3843520" y="3212180"/>
            <a:ext cx="735290" cy="744717"/>
          </a:xfrm>
          <a:prstGeom prst="ellipse">
            <a:avLst/>
          </a:prstGeom>
          <a:solidFill>
            <a:srgbClr val="008A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5" name="Oval 24">
            <a:extLst>
              <a:ext uri="{FF2B5EF4-FFF2-40B4-BE49-F238E27FC236}">
                <a16:creationId xmlns:a16="http://schemas.microsoft.com/office/drawing/2014/main" id="{8125E70C-E5AD-4EA4-8CCD-477C2A21612E}"/>
              </a:ext>
            </a:extLst>
          </p:cNvPr>
          <p:cNvSpPr/>
          <p:nvPr/>
        </p:nvSpPr>
        <p:spPr>
          <a:xfrm rot="10800000">
            <a:off x="4716806" y="4824695"/>
            <a:ext cx="735290" cy="744717"/>
          </a:xfrm>
          <a:prstGeom prst="ellipse">
            <a:avLst/>
          </a:prstGeom>
          <a:solidFill>
            <a:srgbClr val="008A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 name="Oval 25">
            <a:extLst>
              <a:ext uri="{FF2B5EF4-FFF2-40B4-BE49-F238E27FC236}">
                <a16:creationId xmlns:a16="http://schemas.microsoft.com/office/drawing/2014/main" id="{690AC087-E664-4A8B-84FD-2437ACAF5FF2}"/>
              </a:ext>
            </a:extLst>
          </p:cNvPr>
          <p:cNvSpPr/>
          <p:nvPr/>
        </p:nvSpPr>
        <p:spPr>
          <a:xfrm rot="10800000">
            <a:off x="4242455" y="4023155"/>
            <a:ext cx="735290" cy="744717"/>
          </a:xfrm>
          <a:prstGeom prst="ellipse">
            <a:avLst/>
          </a:prstGeom>
          <a:solidFill>
            <a:srgbClr val="008A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7" name="Oval 26">
            <a:extLst>
              <a:ext uri="{FF2B5EF4-FFF2-40B4-BE49-F238E27FC236}">
                <a16:creationId xmlns:a16="http://schemas.microsoft.com/office/drawing/2014/main" id="{184026DF-14E9-40D2-98C1-5D5D4475BD9F}"/>
              </a:ext>
            </a:extLst>
          </p:cNvPr>
          <p:cNvSpPr/>
          <p:nvPr/>
        </p:nvSpPr>
        <p:spPr>
          <a:xfrm rot="10800000">
            <a:off x="4716806" y="1586839"/>
            <a:ext cx="735290" cy="744717"/>
          </a:xfrm>
          <a:prstGeom prst="ellipse">
            <a:avLst/>
          </a:prstGeom>
          <a:solidFill>
            <a:srgbClr val="008A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 name="Oval 27">
            <a:extLst>
              <a:ext uri="{FF2B5EF4-FFF2-40B4-BE49-F238E27FC236}">
                <a16:creationId xmlns:a16="http://schemas.microsoft.com/office/drawing/2014/main" id="{0C346D96-7FF0-4363-90FC-BAD190113F6C}"/>
              </a:ext>
            </a:extLst>
          </p:cNvPr>
          <p:cNvSpPr/>
          <p:nvPr/>
        </p:nvSpPr>
        <p:spPr>
          <a:xfrm rot="10800000">
            <a:off x="4242455" y="2404227"/>
            <a:ext cx="735290" cy="744717"/>
          </a:xfrm>
          <a:prstGeom prst="ellipse">
            <a:avLst/>
          </a:prstGeom>
          <a:solidFill>
            <a:srgbClr val="008A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9E2FF734-6543-4DB2-BD69-1E607C8E4A67}"/>
              </a:ext>
            </a:extLst>
          </p:cNvPr>
          <p:cNvSpPr txBox="1"/>
          <p:nvPr/>
        </p:nvSpPr>
        <p:spPr>
          <a:xfrm>
            <a:off x="7019826" y="883388"/>
            <a:ext cx="4612851" cy="577081"/>
          </a:xfrm>
          <a:prstGeom prst="rect">
            <a:avLst/>
          </a:prstGeom>
          <a:solidFill>
            <a:srgbClr val="008AA0">
              <a:alpha val="27000"/>
            </a:srgbClr>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effectLst/>
                <a:uLnTx/>
                <a:uFillTx/>
                <a:latin typeface="Arial"/>
                <a:cs typeface="Arial"/>
              </a:rPr>
              <a:t>Global Operations</a:t>
            </a:r>
          </a:p>
          <a:p>
            <a:pPr>
              <a:defRPr/>
            </a:pPr>
            <a:r>
              <a:rPr lang="en-US" sz="1050" dirty="0">
                <a:latin typeface="Arial"/>
                <a:cs typeface="Arial"/>
              </a:rPr>
              <a:t>Delivery of ODA funded global </a:t>
            </a:r>
            <a:r>
              <a:rPr lang="en-US" sz="1050" dirty="0" err="1">
                <a:latin typeface="Arial"/>
                <a:cs typeface="Arial"/>
              </a:rPr>
              <a:t>programmes</a:t>
            </a:r>
            <a:r>
              <a:rPr lang="en-US" sz="1050" dirty="0">
                <a:latin typeface="Arial"/>
                <a:cs typeface="Arial"/>
              </a:rPr>
              <a:t>, oversight of UK-EU</a:t>
            </a:r>
            <a:r>
              <a:rPr kumimoji="0" lang="en-US" sz="1050" b="0" i="0" u="none" strike="noStrike" kern="1200" cap="none" spc="0" normalizeH="0" baseline="0" noProof="0" dirty="0">
                <a:ln>
                  <a:noFill/>
                </a:ln>
                <a:effectLst/>
                <a:uLnTx/>
                <a:uFillTx/>
                <a:latin typeface="Arial"/>
                <a:cs typeface="Arial"/>
              </a:rPr>
              <a:t> TCA MoU, delivery of global health security </a:t>
            </a:r>
            <a:r>
              <a:rPr lang="en-US" sz="1050" dirty="0">
                <a:latin typeface="Arial"/>
                <a:cs typeface="Arial"/>
              </a:rPr>
              <a:t>workstreams</a:t>
            </a:r>
            <a:endParaRPr lang="en-US" sz="1050" b="0" i="0" u="none" strike="noStrike" kern="1200" cap="none" spc="0" normalizeH="0" baseline="0" noProof="0" dirty="0">
              <a:ln>
                <a:noFill/>
              </a:ln>
              <a:effectLst/>
              <a:uLnTx/>
              <a:uFillTx/>
              <a:latin typeface="Arial"/>
              <a:cs typeface="Arial"/>
            </a:endParaRPr>
          </a:p>
        </p:txBody>
      </p:sp>
      <p:sp>
        <p:nvSpPr>
          <p:cNvPr id="34" name="TextBox 33">
            <a:extLst>
              <a:ext uri="{FF2B5EF4-FFF2-40B4-BE49-F238E27FC236}">
                <a16:creationId xmlns:a16="http://schemas.microsoft.com/office/drawing/2014/main" id="{632F526C-5BF4-4F16-8769-31DFA9E6916E}"/>
              </a:ext>
            </a:extLst>
          </p:cNvPr>
          <p:cNvSpPr txBox="1"/>
          <p:nvPr/>
        </p:nvSpPr>
        <p:spPr>
          <a:xfrm>
            <a:off x="7584052" y="1523643"/>
            <a:ext cx="4492582" cy="738664"/>
          </a:xfrm>
          <a:prstGeom prst="rect">
            <a:avLst/>
          </a:prstGeom>
          <a:solidFill>
            <a:srgbClr val="BADFE5"/>
          </a:solidFill>
        </p:spPr>
        <p:txBody>
          <a:bodyPr wrap="square" lIns="91440" tIns="45720" rIns="91440" bIns="45720" rtlCol="0" anchor="t">
            <a:spAutoFit/>
          </a:bodyPr>
          <a:lstStyle/>
          <a:p>
            <a:pPr>
              <a:defRPr/>
            </a:pPr>
            <a:r>
              <a:rPr lang="en-US" sz="1050" b="1" dirty="0">
                <a:latin typeface="Arial"/>
                <a:cs typeface="Arial"/>
              </a:rPr>
              <a:t>Global strategy team</a:t>
            </a:r>
            <a:endParaRPr lang="en-US" sz="1050" b="1" i="0" u="none" strike="noStrike" kern="1200" cap="none" spc="0" normalizeH="0" baseline="0" noProof="0" dirty="0">
              <a:ln>
                <a:noFill/>
              </a:ln>
              <a:effectLst/>
              <a:uLnTx/>
              <a:uFillTx/>
              <a:latin typeface="Arial"/>
              <a:cs typeface="Arial"/>
            </a:endParaRPr>
          </a:p>
          <a:p>
            <a:pPr>
              <a:defRPr/>
            </a:pPr>
            <a:r>
              <a:rPr lang="en-US" sz="1050" dirty="0">
                <a:latin typeface="Arial"/>
                <a:cs typeface="Arial"/>
              </a:rPr>
              <a:t>Oversight</a:t>
            </a:r>
            <a:r>
              <a:rPr kumimoji="0" lang="en-US" sz="1050" b="0" i="0" u="none" strike="noStrike" kern="1200" cap="none" spc="0" normalizeH="0" baseline="0" noProof="0" dirty="0">
                <a:ln>
                  <a:noFill/>
                </a:ln>
                <a:effectLst/>
                <a:uLnTx/>
                <a:uFillTx/>
                <a:latin typeface="Arial"/>
                <a:cs typeface="Arial"/>
              </a:rPr>
              <a:t> of global strategy</a:t>
            </a:r>
            <a:r>
              <a:rPr lang="en-US" sz="1050" dirty="0">
                <a:latin typeface="Arial"/>
                <a:cs typeface="Arial"/>
              </a:rPr>
              <a:t> and progress against priorities, </a:t>
            </a:r>
            <a:r>
              <a:rPr kumimoji="0" lang="en-US" sz="1050" b="0" i="0" u="none" strike="noStrike" kern="1200" cap="none" spc="0" normalizeH="0" baseline="0" noProof="0" dirty="0">
                <a:ln>
                  <a:noFill/>
                </a:ln>
                <a:effectLst/>
                <a:uLnTx/>
                <a:uFillTx/>
                <a:latin typeface="Arial"/>
                <a:cs typeface="Arial"/>
              </a:rPr>
              <a:t>lead on</a:t>
            </a:r>
            <a:r>
              <a:rPr lang="en-US" sz="1050" dirty="0">
                <a:latin typeface="Arial"/>
                <a:cs typeface="Arial"/>
              </a:rPr>
              <a:t> </a:t>
            </a:r>
            <a:endParaRPr lang="en-US" sz="1050" dirty="0">
              <a:latin typeface="Arial" panose="020B0604020202020204" pitchFamily="34" charset="0"/>
              <a:cs typeface="Arial" panose="020B0604020202020204" pitchFamily="34" charset="0"/>
            </a:endParaRPr>
          </a:p>
          <a:p>
            <a:pPr>
              <a:defRPr/>
            </a:pPr>
            <a:r>
              <a:rPr kumimoji="0" lang="en-US" sz="1050" b="0" i="0" u="none" strike="noStrike" kern="1200" cap="none" spc="0" normalizeH="0" baseline="0" noProof="0" dirty="0">
                <a:ln>
                  <a:noFill/>
                </a:ln>
                <a:effectLst/>
                <a:uLnTx/>
                <a:uFillTx/>
                <a:latin typeface="Arial"/>
                <a:cs typeface="Arial"/>
              </a:rPr>
              <a:t>UKHSA’s contribution to </a:t>
            </a:r>
            <a:r>
              <a:rPr kumimoji="0" lang="en-US" sz="1050" b="0" i="0" u="none" strike="noStrike" kern="1200" cap="none" spc="0" normalizeH="0" baseline="0" noProof="0" dirty="0" err="1">
                <a:ln>
                  <a:noFill/>
                </a:ln>
                <a:effectLst/>
                <a:uLnTx/>
                <a:uFillTx/>
                <a:latin typeface="Arial"/>
                <a:cs typeface="Arial"/>
              </a:rPr>
              <a:t>xHMG</a:t>
            </a:r>
            <a:r>
              <a:rPr kumimoji="0" lang="en-US" sz="1050" b="0" i="0" u="none" strike="noStrike" kern="1200" cap="none" spc="0" normalizeH="0" baseline="0" noProof="0" dirty="0">
                <a:ln>
                  <a:noFill/>
                </a:ln>
                <a:effectLst/>
                <a:uLnTx/>
                <a:uFillTx/>
                <a:latin typeface="Arial"/>
                <a:cs typeface="Arial"/>
              </a:rPr>
              <a:t> objectives</a:t>
            </a:r>
            <a:r>
              <a:rPr lang="en-US" sz="1050" dirty="0">
                <a:latin typeface="Arial"/>
                <a:cs typeface="Arial"/>
              </a:rPr>
              <a:t>, coordinate collaboration across UKHSA &amp; HMG</a:t>
            </a:r>
            <a:endParaRPr lang="en-US" sz="105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6A3013F5-AF00-441D-8BBF-D01B517353B1}"/>
              </a:ext>
            </a:extLst>
          </p:cNvPr>
          <p:cNvSpPr txBox="1"/>
          <p:nvPr/>
        </p:nvSpPr>
        <p:spPr>
          <a:xfrm>
            <a:off x="8043140" y="2311549"/>
            <a:ext cx="4031923" cy="900246"/>
          </a:xfrm>
          <a:prstGeom prst="rect">
            <a:avLst/>
          </a:prstGeom>
          <a:solidFill>
            <a:srgbClr val="BADFE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363E48">
                    <a:lumMod val="75000"/>
                  </a:srgbClr>
                </a:solidFill>
                <a:effectLst/>
                <a:uLnTx/>
                <a:uFillTx/>
                <a:latin typeface="Arial" panose="020B0604020202020204" pitchFamily="34" charset="0"/>
                <a:ea typeface="+mn-ea"/>
                <a:cs typeface="Arial" panose="020B0604020202020204" pitchFamily="34" charset="0"/>
              </a:rPr>
              <a:t>IHR National Focal Point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363E48">
                    <a:lumMod val="75000"/>
                  </a:srgbClr>
                </a:solidFill>
                <a:effectLst/>
                <a:uLnTx/>
                <a:uFillTx/>
                <a:latin typeface="Arial" panose="020B0604020202020204" pitchFamily="34" charset="0"/>
                <a:ea typeface="+mn-ea"/>
                <a:cs typeface="Arial" panose="020B0604020202020204" pitchFamily="34" charset="0"/>
              </a:rPr>
              <a:t>Delivery of UK IHR (2005) and the EU National Focal Point (communication, reporting, international contact tracing) to contribute to global surveillance, risk assessment, and response to incidents and outbreaks</a:t>
            </a:r>
          </a:p>
        </p:txBody>
      </p:sp>
      <p:sp>
        <p:nvSpPr>
          <p:cNvPr id="36" name="TextBox 35">
            <a:extLst>
              <a:ext uri="{FF2B5EF4-FFF2-40B4-BE49-F238E27FC236}">
                <a16:creationId xmlns:a16="http://schemas.microsoft.com/office/drawing/2014/main" id="{98992B8D-98B5-48C0-8034-816201BC5491}"/>
              </a:ext>
            </a:extLst>
          </p:cNvPr>
          <p:cNvSpPr txBox="1"/>
          <p:nvPr/>
        </p:nvSpPr>
        <p:spPr>
          <a:xfrm>
            <a:off x="8366129" y="3295997"/>
            <a:ext cx="3739825" cy="577081"/>
          </a:xfrm>
          <a:prstGeom prst="rect">
            <a:avLst/>
          </a:prstGeom>
          <a:solidFill>
            <a:srgbClr val="BADFE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363E48">
                    <a:lumMod val="75000"/>
                  </a:srgbClr>
                </a:solidFill>
                <a:effectLst/>
                <a:uLnTx/>
                <a:uFillTx/>
                <a:latin typeface="Arial" panose="020B0604020202020204" pitchFamily="34" charset="0"/>
                <a:ea typeface="+mn-ea"/>
                <a:cs typeface="Arial" panose="020B0604020202020204" pitchFamily="34" charset="0"/>
              </a:rPr>
              <a:t>Travel 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363E48">
                    <a:lumMod val="75000"/>
                  </a:srgbClr>
                </a:solidFill>
                <a:effectLst/>
                <a:uLnTx/>
                <a:uFillTx/>
                <a:latin typeface="Arial" panose="020B0604020202020204" pitchFamily="34" charset="0"/>
                <a:ea typeface="+mn-ea"/>
                <a:cs typeface="Arial" panose="020B0604020202020204" pitchFamily="34" charset="0"/>
              </a:rPr>
              <a:t>Surveillance for travel-associated infections; provision of advice and expertise </a:t>
            </a:r>
          </a:p>
        </p:txBody>
      </p:sp>
      <p:sp>
        <p:nvSpPr>
          <p:cNvPr id="37" name="TextBox 36">
            <a:extLst>
              <a:ext uri="{FF2B5EF4-FFF2-40B4-BE49-F238E27FC236}">
                <a16:creationId xmlns:a16="http://schemas.microsoft.com/office/drawing/2014/main" id="{DC755AE6-5508-494D-A0B4-E9020984F73B}"/>
              </a:ext>
            </a:extLst>
          </p:cNvPr>
          <p:cNvSpPr txBox="1"/>
          <p:nvPr/>
        </p:nvSpPr>
        <p:spPr>
          <a:xfrm>
            <a:off x="7949545" y="4040983"/>
            <a:ext cx="4031923" cy="738664"/>
          </a:xfrm>
          <a:prstGeom prst="rect">
            <a:avLst/>
          </a:prstGeom>
          <a:solidFill>
            <a:srgbClr val="BADFE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363E48">
                    <a:lumMod val="75000"/>
                  </a:srgbClr>
                </a:solidFill>
                <a:effectLst/>
                <a:uLnTx/>
                <a:uFillTx/>
                <a:latin typeface="Arial" panose="020B0604020202020204" pitchFamily="34" charset="0"/>
                <a:ea typeface="+mn-ea"/>
                <a:cs typeface="Arial" panose="020B0604020202020204" pitchFamily="34" charset="0"/>
              </a:rPr>
              <a:t>Emerging Infections &amp; Zoonoses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363E48">
                    <a:lumMod val="75000"/>
                  </a:srgbClr>
                </a:solidFill>
                <a:effectLst/>
                <a:uLnTx/>
                <a:uFillTx/>
                <a:latin typeface="Arial" panose="020B0604020202020204" pitchFamily="34" charset="0"/>
                <a:ea typeface="+mn-ea"/>
                <a:cs typeface="Arial" panose="020B0604020202020204" pitchFamily="34" charset="0"/>
              </a:rPr>
              <a:t>Global horizon scanning &amp; situational awareness of emerging health threats &amp; zoonotic diseases, incl. rare &amp; imported pathogens</a:t>
            </a:r>
          </a:p>
        </p:txBody>
      </p:sp>
      <p:sp>
        <p:nvSpPr>
          <p:cNvPr id="38" name="TextBox 37">
            <a:extLst>
              <a:ext uri="{FF2B5EF4-FFF2-40B4-BE49-F238E27FC236}">
                <a16:creationId xmlns:a16="http://schemas.microsoft.com/office/drawing/2014/main" id="{B87236D2-0070-4053-ACB3-A78E0A24B249}"/>
              </a:ext>
            </a:extLst>
          </p:cNvPr>
          <p:cNvSpPr txBox="1"/>
          <p:nvPr/>
        </p:nvSpPr>
        <p:spPr>
          <a:xfrm>
            <a:off x="7485664" y="4915951"/>
            <a:ext cx="4373255" cy="577081"/>
          </a:xfrm>
          <a:prstGeom prst="rect">
            <a:avLst/>
          </a:prstGeom>
          <a:solidFill>
            <a:srgbClr val="BADFE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363E48">
                    <a:lumMod val="75000"/>
                  </a:srgbClr>
                </a:solidFill>
                <a:effectLst/>
                <a:uLnTx/>
                <a:uFillTx/>
                <a:latin typeface="Arial" panose="020B0604020202020204" pitchFamily="34" charset="0"/>
                <a:ea typeface="+mn-ea"/>
                <a:cs typeface="Arial" panose="020B0604020202020204" pitchFamily="34" charset="0"/>
              </a:rPr>
              <a:t>UK Field Epidemiology Training Programme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363E48">
                    <a:lumMod val="75000"/>
                  </a:srgbClr>
                </a:solidFill>
                <a:effectLst/>
                <a:uLnTx/>
                <a:uFillTx/>
                <a:latin typeface="Arial" panose="020B0604020202020204" pitchFamily="34" charset="0"/>
                <a:ea typeface="+mn-ea"/>
                <a:cs typeface="Arial" panose="020B0604020202020204" pitchFamily="34" charset="0"/>
              </a:rPr>
              <a:t>Delivery of UK Field Epidemiology Training Programme to develop world leading epidemiologists</a:t>
            </a:r>
          </a:p>
        </p:txBody>
      </p:sp>
      <p:sp>
        <p:nvSpPr>
          <p:cNvPr id="39" name="TextBox 38">
            <a:extLst>
              <a:ext uri="{FF2B5EF4-FFF2-40B4-BE49-F238E27FC236}">
                <a16:creationId xmlns:a16="http://schemas.microsoft.com/office/drawing/2014/main" id="{24691826-D765-425B-A03C-E50BE91A8725}"/>
              </a:ext>
            </a:extLst>
          </p:cNvPr>
          <p:cNvSpPr txBox="1"/>
          <p:nvPr/>
        </p:nvSpPr>
        <p:spPr>
          <a:xfrm>
            <a:off x="7029252" y="5736618"/>
            <a:ext cx="4612851" cy="577081"/>
          </a:xfrm>
          <a:prstGeom prst="rect">
            <a:avLst/>
          </a:prstGeom>
          <a:solidFill>
            <a:srgbClr val="BADFE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363E48">
                    <a:lumMod val="75000"/>
                  </a:srgbClr>
                </a:solidFill>
                <a:effectLst/>
                <a:uLnTx/>
                <a:uFillTx/>
                <a:latin typeface="Arial" panose="020B0604020202020204" pitchFamily="34" charset="0"/>
                <a:ea typeface="+mn-ea"/>
                <a:cs typeface="Arial" panose="020B0604020202020204" pitchFamily="34" charset="0"/>
              </a:rPr>
              <a:t>International Cell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363E48">
                    <a:lumMod val="75000"/>
                  </a:srgbClr>
                </a:solidFill>
                <a:effectLst/>
                <a:uLnTx/>
                <a:uFillTx/>
                <a:latin typeface="Arial" panose="020B0604020202020204" pitchFamily="34" charset="0"/>
                <a:ea typeface="+mn-ea"/>
                <a:cs typeface="Arial" panose="020B0604020202020204" pitchFamily="34" charset="0"/>
              </a:rPr>
              <a:t>Coordinates international epi intel &amp; the UK’s international reporting obligations to inform the UK PH response for COVID-19 </a:t>
            </a:r>
          </a:p>
        </p:txBody>
      </p:sp>
      <p:sp>
        <p:nvSpPr>
          <p:cNvPr id="40" name="TextBox 39">
            <a:extLst>
              <a:ext uri="{FF2B5EF4-FFF2-40B4-BE49-F238E27FC236}">
                <a16:creationId xmlns:a16="http://schemas.microsoft.com/office/drawing/2014/main" id="{C027E5AA-4C42-4C88-B0C4-683D7AF54C70}"/>
              </a:ext>
            </a:extLst>
          </p:cNvPr>
          <p:cNvSpPr txBox="1"/>
          <p:nvPr/>
        </p:nvSpPr>
        <p:spPr>
          <a:xfrm>
            <a:off x="813843" y="883999"/>
            <a:ext cx="4383725" cy="577081"/>
          </a:xfrm>
          <a:prstGeom prst="rect">
            <a:avLst/>
          </a:prstGeom>
          <a:solidFill>
            <a:srgbClr val="BADFE5"/>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363E48">
                    <a:lumMod val="75000"/>
                  </a:srgbClr>
                </a:solidFill>
                <a:effectLst/>
                <a:uLnTx/>
                <a:uFillTx/>
                <a:latin typeface="Arial" panose="020B0604020202020204" pitchFamily="34" charset="0"/>
                <a:ea typeface="+mn-ea"/>
                <a:cs typeface="Arial" panose="020B0604020202020204" pitchFamily="34" charset="0"/>
              </a:rPr>
              <a:t>Centre for Pandemic Preparedness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Arial" panose="020B0604020202020204" pitchFamily="34" charset="0"/>
              </a:rPr>
              <a:t>S</a:t>
            </a:r>
            <a:r>
              <a:rPr kumimoji="0" lang="en-GB" sz="1050" b="0" i="0" u="none" strike="noStrike" kern="1200" cap="none" spc="0" normalizeH="0" baseline="0" noProof="0">
                <a:ln>
                  <a:noFill/>
                </a:ln>
                <a:solidFill>
                  <a:prstClr val="black"/>
                </a:solidFill>
                <a:effectLst/>
                <a:uLnTx/>
                <a:uFillTx/>
                <a:latin typeface="Arial"/>
                <a:ea typeface="ヒラギノ角ゴ Pro W3"/>
                <a:cs typeface="+mn-cs"/>
              </a:rPr>
              <a:t>trengthening national and international health security against threats of pandemic potential by developing evidence, tools and expertise</a:t>
            </a:r>
            <a:endPar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id="{8E7C3F5C-82FB-4B9A-8EB1-EC016C1B08DB}"/>
              </a:ext>
            </a:extLst>
          </p:cNvPr>
          <p:cNvSpPr txBox="1"/>
          <p:nvPr/>
        </p:nvSpPr>
        <p:spPr>
          <a:xfrm>
            <a:off x="333081" y="1636201"/>
            <a:ext cx="4383725" cy="577081"/>
          </a:xfrm>
          <a:prstGeom prst="rect">
            <a:avLst/>
          </a:prstGeom>
          <a:solidFill>
            <a:srgbClr val="BADFE5"/>
          </a:solidFill>
        </p:spPr>
        <p:txBody>
          <a:bodyPr wrap="square" lIns="91440" tIns="45720" rIns="91440" bIns="45720" rtlCol="0" anchor="t">
            <a:spAutoFit/>
          </a:bodyPr>
          <a:lstStyle/>
          <a:p>
            <a:pPr algn="r">
              <a:defRPr/>
            </a:pPr>
            <a:r>
              <a:rPr lang="en-US" sz="1050" dirty="0">
                <a:latin typeface="Arial"/>
                <a:ea typeface="+mn-lt"/>
                <a:cs typeface="+mn-lt"/>
              </a:rPr>
              <a:t>R</a:t>
            </a:r>
            <a:r>
              <a:rPr lang="en-US" sz="1050" b="1" dirty="0">
                <a:latin typeface="Arial"/>
                <a:ea typeface="+mn-lt"/>
                <a:cs typeface="+mn-lt"/>
              </a:rPr>
              <a:t>adiation, Chemical and Environmental Hazards</a:t>
            </a:r>
            <a:endParaRPr lang="en-US" b="1" dirty="0">
              <a:latin typeface="Arial"/>
              <a:cs typeface="Arial"/>
            </a:endParaRPr>
          </a:p>
          <a:p>
            <a:pPr algn="r">
              <a:defRPr/>
            </a:pPr>
            <a:r>
              <a:rPr kumimoji="0" lang="en-US" sz="1050" b="0" i="0" u="none" strike="noStrike" kern="1200" cap="none" spc="0" normalizeH="0" baseline="0" noProof="0" dirty="0">
                <a:ln>
                  <a:noFill/>
                </a:ln>
                <a:effectLst/>
                <a:uLnTx/>
                <a:uFillTx/>
                <a:latin typeface="Arial"/>
                <a:ea typeface="ヒラギノ角ゴ Pro W3"/>
                <a:cs typeface="Arial"/>
              </a:rPr>
              <a:t>Development of UKHSA’s global scientific research, expertise and evidence base</a:t>
            </a:r>
            <a:r>
              <a:rPr lang="en-US" sz="1050" dirty="0">
                <a:latin typeface="Arial"/>
                <a:ea typeface="ヒラギノ角ゴ Pro W3"/>
                <a:cs typeface="Arial"/>
              </a:rPr>
              <a:t> in CBRN and environmental hazards </a:t>
            </a:r>
            <a:endParaRPr lang="en-US" sz="1050" b="0" i="0" u="none" strike="noStrike" kern="1200" cap="none" spc="0" normalizeH="0" baseline="0" noProof="0" dirty="0">
              <a:ln>
                <a:noFill/>
              </a:ln>
              <a:effectLst/>
              <a:uLnTx/>
              <a:uFillTx/>
              <a:latin typeface="Arial" panose="020B0604020202020204" pitchFamily="34" charset="0"/>
              <a:ea typeface="ヒラギノ角ゴ Pro W3"/>
              <a:cs typeface="Arial" panose="020B0604020202020204" pitchFamily="34" charset="0"/>
            </a:endParaRPr>
          </a:p>
        </p:txBody>
      </p:sp>
      <p:sp>
        <p:nvSpPr>
          <p:cNvPr id="42" name="TextBox 41">
            <a:extLst>
              <a:ext uri="{FF2B5EF4-FFF2-40B4-BE49-F238E27FC236}">
                <a16:creationId xmlns:a16="http://schemas.microsoft.com/office/drawing/2014/main" id="{3F512AB4-85DB-4F39-BF8C-F2AA427785E4}"/>
              </a:ext>
            </a:extLst>
          </p:cNvPr>
          <p:cNvSpPr txBox="1"/>
          <p:nvPr/>
        </p:nvSpPr>
        <p:spPr>
          <a:xfrm>
            <a:off x="210532" y="2501527"/>
            <a:ext cx="4025512" cy="577081"/>
          </a:xfrm>
          <a:prstGeom prst="rect">
            <a:avLst/>
          </a:prstGeom>
          <a:solidFill>
            <a:srgbClr val="BADFE5"/>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363E48">
                    <a:lumMod val="75000"/>
                  </a:srgbClr>
                </a:solidFill>
                <a:effectLst/>
                <a:uLnTx/>
                <a:uFillTx/>
                <a:latin typeface="Arial" panose="020B0604020202020204" pitchFamily="34" charset="0"/>
                <a:ea typeface="+mn-ea"/>
                <a:cs typeface="Arial" panose="020B0604020202020204" pitchFamily="34" charset="0"/>
              </a:rPr>
              <a:t>Centre for Climate &amp; Health Security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Arial" panose="020B0604020202020204" pitchFamily="34" charset="0"/>
              </a:rPr>
              <a:t>Action to understand and address the health effects of climate change and risks to health security </a:t>
            </a:r>
          </a:p>
        </p:txBody>
      </p:sp>
      <p:sp>
        <p:nvSpPr>
          <p:cNvPr id="43" name="TextBox 42">
            <a:extLst>
              <a:ext uri="{FF2B5EF4-FFF2-40B4-BE49-F238E27FC236}">
                <a16:creationId xmlns:a16="http://schemas.microsoft.com/office/drawing/2014/main" id="{2879C9B9-2E7F-4ECA-A753-B8D4587187CC}"/>
              </a:ext>
            </a:extLst>
          </p:cNvPr>
          <p:cNvSpPr txBox="1"/>
          <p:nvPr/>
        </p:nvSpPr>
        <p:spPr>
          <a:xfrm>
            <a:off x="75413" y="3291565"/>
            <a:ext cx="3768105" cy="577081"/>
          </a:xfrm>
          <a:prstGeom prst="rect">
            <a:avLst/>
          </a:prstGeom>
          <a:solidFill>
            <a:srgbClr val="BADFE5"/>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363E48">
                    <a:lumMod val="75000"/>
                  </a:srgbClr>
                </a:solidFill>
                <a:effectLst/>
                <a:uLnTx/>
                <a:uFillTx/>
                <a:latin typeface="Arial" panose="020B0604020202020204" pitchFamily="34" charset="0"/>
                <a:ea typeface="+mn-ea"/>
                <a:cs typeface="Arial" panose="020B0604020202020204" pitchFamily="34" charset="0"/>
              </a:rPr>
              <a:t>Business development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Arial" panose="020B0604020202020204" pitchFamily="34" charset="0"/>
              </a:rPr>
              <a:t>Income generation; oversight and support to build UKHSA’s global commercial income</a:t>
            </a:r>
          </a:p>
        </p:txBody>
      </p:sp>
      <p:sp>
        <p:nvSpPr>
          <p:cNvPr id="44" name="TextBox 43">
            <a:extLst>
              <a:ext uri="{FF2B5EF4-FFF2-40B4-BE49-F238E27FC236}">
                <a16:creationId xmlns:a16="http://schemas.microsoft.com/office/drawing/2014/main" id="{FCA7FB52-1F67-49A5-9561-C7A6602BEEE8}"/>
              </a:ext>
            </a:extLst>
          </p:cNvPr>
          <p:cNvSpPr txBox="1"/>
          <p:nvPr/>
        </p:nvSpPr>
        <p:spPr>
          <a:xfrm>
            <a:off x="210531" y="4147843"/>
            <a:ext cx="4031923" cy="577081"/>
          </a:xfrm>
          <a:prstGeom prst="rect">
            <a:avLst/>
          </a:prstGeom>
          <a:solidFill>
            <a:srgbClr val="BADFE5"/>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363E48">
                    <a:lumMod val="75000"/>
                  </a:srgbClr>
                </a:solidFill>
                <a:effectLst/>
                <a:uLnTx/>
                <a:uFillTx/>
                <a:latin typeface="Arial" panose="020B0604020202020204" pitchFamily="34" charset="0"/>
                <a:ea typeface="+mn-ea"/>
                <a:cs typeface="Arial" panose="020B0604020202020204" pitchFamily="34" charset="0"/>
              </a:rPr>
              <a:t>WHO Collaborating Centres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Centres of excellence, expertise and training, supporting the WHO to increase capacity and capabilities internationally</a:t>
            </a:r>
          </a:p>
        </p:txBody>
      </p:sp>
      <p:sp>
        <p:nvSpPr>
          <p:cNvPr id="45" name="TextBox 44">
            <a:extLst>
              <a:ext uri="{FF2B5EF4-FFF2-40B4-BE49-F238E27FC236}">
                <a16:creationId xmlns:a16="http://schemas.microsoft.com/office/drawing/2014/main" id="{3C52DFEA-3DEB-4B49-99EF-CAC6B37203C4}"/>
              </a:ext>
            </a:extLst>
          </p:cNvPr>
          <p:cNvSpPr txBox="1"/>
          <p:nvPr/>
        </p:nvSpPr>
        <p:spPr>
          <a:xfrm>
            <a:off x="405354" y="4861681"/>
            <a:ext cx="4300982" cy="577081"/>
          </a:xfrm>
          <a:prstGeom prst="rect">
            <a:avLst/>
          </a:prstGeom>
          <a:solidFill>
            <a:srgbClr val="BADFE5"/>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363E48">
                    <a:lumMod val="75000"/>
                  </a:srgbClr>
                </a:solidFill>
                <a:effectLst/>
                <a:uLnTx/>
                <a:uFillTx/>
                <a:latin typeface="Arial" panose="020B0604020202020204" pitchFamily="34" charset="0"/>
                <a:ea typeface="+mn-ea"/>
                <a:cs typeface="Arial" panose="020B0604020202020204" pitchFamily="34" charset="0"/>
              </a:rPr>
              <a:t>WHO Reference Labs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Supporting WHO by providing expertise, laboratory services and training to increase capacity and capabilities internationally</a:t>
            </a:r>
          </a:p>
        </p:txBody>
      </p:sp>
      <p:sp>
        <p:nvSpPr>
          <p:cNvPr id="46" name="TextBox 45">
            <a:extLst>
              <a:ext uri="{FF2B5EF4-FFF2-40B4-BE49-F238E27FC236}">
                <a16:creationId xmlns:a16="http://schemas.microsoft.com/office/drawing/2014/main" id="{60AFC5F7-94C6-4918-82F4-18FD9C24D4DC}"/>
              </a:ext>
            </a:extLst>
          </p:cNvPr>
          <p:cNvSpPr txBox="1"/>
          <p:nvPr/>
        </p:nvSpPr>
        <p:spPr>
          <a:xfrm>
            <a:off x="813843" y="5723259"/>
            <a:ext cx="4367659" cy="577081"/>
          </a:xfrm>
          <a:prstGeom prst="rect">
            <a:avLst/>
          </a:prstGeom>
          <a:solidFill>
            <a:srgbClr val="BADFE5"/>
          </a:solid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363E48"/>
                </a:solidFill>
                <a:effectLst/>
                <a:uLnTx/>
                <a:uFillTx/>
                <a:latin typeface="Arial"/>
                <a:cs typeface="Arial"/>
              </a:rPr>
              <a:t>DAS Global Analysis &amp; Assessment</a:t>
            </a:r>
          </a:p>
          <a:p>
            <a:pPr algn="r">
              <a:defRPr/>
            </a:pPr>
            <a:r>
              <a:rPr kumimoji="0" lang="en-US" sz="1050" b="0" i="0" u="none" strike="noStrike" kern="1200" cap="none" spc="0" normalizeH="0" baseline="0" noProof="0">
                <a:ln>
                  <a:noFill/>
                </a:ln>
                <a:effectLst/>
                <a:uLnTx/>
                <a:uFillTx/>
                <a:latin typeface="Arial"/>
                <a:cs typeface="Arial"/>
              </a:rPr>
              <a:t>Analysis of global</a:t>
            </a:r>
            <a:r>
              <a:rPr lang="en-US" sz="1050">
                <a:latin typeface="Arial"/>
                <a:cs typeface="Arial"/>
              </a:rPr>
              <a:t> </a:t>
            </a:r>
            <a:r>
              <a:rPr kumimoji="0" lang="en-US" sz="1050" b="0" i="0" u="none" strike="noStrike" kern="1200" cap="none" spc="0" normalizeH="0" baseline="0" noProof="0">
                <a:ln>
                  <a:noFill/>
                </a:ln>
                <a:effectLst/>
                <a:uLnTx/>
                <a:uFillTx/>
                <a:latin typeface="Arial"/>
                <a:cs typeface="Arial"/>
              </a:rPr>
              <a:t>health and non-health data to inform health protection activities and decision-making</a:t>
            </a:r>
            <a:endParaRPr lang="en-US" sz="1050" b="0" i="0" u="none" strike="noStrike" kern="1200" cap="none" spc="0" normalizeH="0" baseline="0" noProof="0">
              <a:ln>
                <a:noFill/>
              </a:ln>
              <a:effectLst/>
              <a:uLnTx/>
              <a:uFillTx/>
              <a:latin typeface="Arial"/>
              <a:cs typeface="Arial"/>
            </a:endParaRPr>
          </a:p>
        </p:txBody>
      </p:sp>
      <p:pic>
        <p:nvPicPr>
          <p:cNvPr id="11" name="Graphic 10" descr="Earth globe: Africa and Europe with solid fill">
            <a:extLst>
              <a:ext uri="{FF2B5EF4-FFF2-40B4-BE49-F238E27FC236}">
                <a16:creationId xmlns:a16="http://schemas.microsoft.com/office/drawing/2014/main" id="{C732BD7B-DEFA-480B-B290-220ECBCC2E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3007539"/>
            <a:ext cx="914400" cy="914400"/>
          </a:xfrm>
          <a:prstGeom prst="rect">
            <a:avLst/>
          </a:prstGeom>
        </p:spPr>
      </p:pic>
      <p:sp>
        <p:nvSpPr>
          <p:cNvPr id="13" name="TextBox 12">
            <a:extLst>
              <a:ext uri="{FF2B5EF4-FFF2-40B4-BE49-F238E27FC236}">
                <a16:creationId xmlns:a16="http://schemas.microsoft.com/office/drawing/2014/main" id="{62899C1F-6910-4FDA-A3C0-647719CAEBF9}"/>
              </a:ext>
            </a:extLst>
          </p:cNvPr>
          <p:cNvSpPr txBox="1"/>
          <p:nvPr/>
        </p:nvSpPr>
        <p:spPr>
          <a:xfrm>
            <a:off x="5690111" y="2703128"/>
            <a:ext cx="9144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lumMod val="75000"/>
                  </a:schemeClr>
                </a:solidFill>
                <a:effectLst/>
                <a:uLnTx/>
                <a:uFillTx/>
                <a:latin typeface="Arial" panose="020B0604020202020204" pitchFamily="34" charset="0"/>
                <a:ea typeface="+mn-ea"/>
                <a:cs typeface="Arial" panose="020B0604020202020204" pitchFamily="34" charset="0"/>
              </a:rPr>
              <a:t>UKHSA</a:t>
            </a:r>
          </a:p>
        </p:txBody>
      </p:sp>
      <p:pic>
        <p:nvPicPr>
          <p:cNvPr id="4" name="Graphic 3" descr="Statistics with solid fill">
            <a:extLst>
              <a:ext uri="{FF2B5EF4-FFF2-40B4-BE49-F238E27FC236}">
                <a16:creationId xmlns:a16="http://schemas.microsoft.com/office/drawing/2014/main" id="{7BCD8CBB-D3CE-4DB6-A4E7-2ACC08B007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94132" y="5754778"/>
            <a:ext cx="453468" cy="453468"/>
          </a:xfrm>
          <a:prstGeom prst="rect">
            <a:avLst/>
          </a:prstGeom>
        </p:spPr>
      </p:pic>
      <p:pic>
        <p:nvPicPr>
          <p:cNvPr id="8" name="Graphic 7" descr="Travel with solid fill">
            <a:extLst>
              <a:ext uri="{FF2B5EF4-FFF2-40B4-BE49-F238E27FC236}">
                <a16:creationId xmlns:a16="http://schemas.microsoft.com/office/drawing/2014/main" id="{00713C44-D0D1-4679-989A-C7F0C1DFB8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13805" y="3313429"/>
            <a:ext cx="493670" cy="493670"/>
          </a:xfrm>
          <a:prstGeom prst="rect">
            <a:avLst/>
          </a:prstGeom>
        </p:spPr>
      </p:pic>
      <p:pic>
        <p:nvPicPr>
          <p:cNvPr id="47" name="Graphic 46" descr="Share with solid fill">
            <a:extLst>
              <a:ext uri="{FF2B5EF4-FFF2-40B4-BE49-F238E27FC236}">
                <a16:creationId xmlns:a16="http://schemas.microsoft.com/office/drawing/2014/main" id="{2D67EB74-EDD3-4433-AC88-4FB65A65EED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374871" y="5761193"/>
            <a:ext cx="530757" cy="530757"/>
          </a:xfrm>
          <a:prstGeom prst="rect">
            <a:avLst/>
          </a:prstGeom>
        </p:spPr>
      </p:pic>
      <p:pic>
        <p:nvPicPr>
          <p:cNvPr id="48" name="Graphic 47" descr="Microscope with solid fill">
            <a:extLst>
              <a:ext uri="{FF2B5EF4-FFF2-40B4-BE49-F238E27FC236}">
                <a16:creationId xmlns:a16="http://schemas.microsoft.com/office/drawing/2014/main" id="{78980F08-047E-4EC1-AEDC-74C1C5D8623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4823068" y="4966134"/>
            <a:ext cx="453468" cy="453468"/>
          </a:xfrm>
          <a:prstGeom prst="rect">
            <a:avLst/>
          </a:prstGeom>
        </p:spPr>
      </p:pic>
      <p:pic>
        <p:nvPicPr>
          <p:cNvPr id="50" name="Graphic 49" descr="Loan with solid fill">
            <a:extLst>
              <a:ext uri="{FF2B5EF4-FFF2-40B4-BE49-F238E27FC236}">
                <a16:creationId xmlns:a16="http://schemas.microsoft.com/office/drawing/2014/main" id="{460D6312-1BFD-487B-A6B1-DD89028E99C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3975532" y="3354054"/>
            <a:ext cx="453468" cy="453468"/>
          </a:xfrm>
          <a:prstGeom prst="rect">
            <a:avLst/>
          </a:prstGeom>
        </p:spPr>
      </p:pic>
      <p:pic>
        <p:nvPicPr>
          <p:cNvPr id="52" name="Graphic 51" descr="Books on shelf with solid fill">
            <a:extLst>
              <a:ext uri="{FF2B5EF4-FFF2-40B4-BE49-F238E27FC236}">
                <a16:creationId xmlns:a16="http://schemas.microsoft.com/office/drawing/2014/main" id="{9D6F8FC6-5E1D-496A-8802-B1E2D8AB0FA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4859298" y="1738394"/>
            <a:ext cx="453468" cy="453468"/>
          </a:xfrm>
          <a:prstGeom prst="rect">
            <a:avLst/>
          </a:prstGeom>
        </p:spPr>
      </p:pic>
      <p:pic>
        <p:nvPicPr>
          <p:cNvPr id="53" name="Graphic 52" descr="Medieval Armor with solid fill">
            <a:extLst>
              <a:ext uri="{FF2B5EF4-FFF2-40B4-BE49-F238E27FC236}">
                <a16:creationId xmlns:a16="http://schemas.microsoft.com/office/drawing/2014/main" id="{67FE379E-C166-4C70-9ABE-89DD845B773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5338900" y="961496"/>
            <a:ext cx="439544" cy="439544"/>
          </a:xfrm>
          <a:prstGeom prst="rect">
            <a:avLst/>
          </a:prstGeom>
        </p:spPr>
      </p:pic>
      <p:pic>
        <p:nvPicPr>
          <p:cNvPr id="54" name="Graphic 53" descr="Meeting with solid fill">
            <a:extLst>
              <a:ext uri="{FF2B5EF4-FFF2-40B4-BE49-F238E27FC236}">
                <a16:creationId xmlns:a16="http://schemas.microsoft.com/office/drawing/2014/main" id="{A698AF40-0579-46A7-92BD-58CECB92D7E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6868634" y="1674177"/>
            <a:ext cx="439544" cy="439544"/>
          </a:xfrm>
          <a:prstGeom prst="rect">
            <a:avLst/>
          </a:prstGeom>
        </p:spPr>
      </p:pic>
      <p:pic>
        <p:nvPicPr>
          <p:cNvPr id="55" name="Graphic 54" descr="Connections with solid fill">
            <a:extLst>
              <a:ext uri="{FF2B5EF4-FFF2-40B4-BE49-F238E27FC236}">
                <a16:creationId xmlns:a16="http://schemas.microsoft.com/office/drawing/2014/main" id="{B8F2E071-2231-4D48-91D3-9B231AFC0F77}"/>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p:blipFill>
        <p:spPr>
          <a:xfrm>
            <a:off x="6404127" y="936582"/>
            <a:ext cx="439544" cy="439544"/>
          </a:xfrm>
          <a:prstGeom prst="rect">
            <a:avLst/>
          </a:prstGeom>
        </p:spPr>
      </p:pic>
      <p:pic>
        <p:nvPicPr>
          <p:cNvPr id="56" name="Graphic 55" descr="Handshake with solid fill">
            <a:extLst>
              <a:ext uri="{FF2B5EF4-FFF2-40B4-BE49-F238E27FC236}">
                <a16:creationId xmlns:a16="http://schemas.microsoft.com/office/drawing/2014/main" id="{FD3C71F1-0948-4477-99DA-753A4F8B7D0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4359038" y="4158124"/>
            <a:ext cx="439544" cy="439544"/>
          </a:xfrm>
          <a:prstGeom prst="rect">
            <a:avLst/>
          </a:prstGeom>
        </p:spPr>
      </p:pic>
      <p:pic>
        <p:nvPicPr>
          <p:cNvPr id="58" name="Graphic 57" descr="Target with solid fill">
            <a:extLst>
              <a:ext uri="{FF2B5EF4-FFF2-40B4-BE49-F238E27FC236}">
                <a16:creationId xmlns:a16="http://schemas.microsoft.com/office/drawing/2014/main" id="{B52B8B54-C39B-43E7-BE5C-AD07481D8D1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p:blipFill>
        <p:spPr>
          <a:xfrm>
            <a:off x="7358653" y="2514093"/>
            <a:ext cx="453468" cy="453468"/>
          </a:xfrm>
          <a:prstGeom prst="rect">
            <a:avLst/>
          </a:prstGeom>
        </p:spPr>
      </p:pic>
      <p:pic>
        <p:nvPicPr>
          <p:cNvPr id="59" name="Graphic 58" descr="Target Audience with solid fill">
            <a:extLst>
              <a:ext uri="{FF2B5EF4-FFF2-40B4-BE49-F238E27FC236}">
                <a16:creationId xmlns:a16="http://schemas.microsoft.com/office/drawing/2014/main" id="{9C460153-B4F6-4008-94DD-B6F9D914146B}"/>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p:blipFill>
        <p:spPr>
          <a:xfrm>
            <a:off x="7358653" y="4120254"/>
            <a:ext cx="493670" cy="493670"/>
          </a:xfrm>
          <a:prstGeom prst="rect">
            <a:avLst/>
          </a:prstGeom>
        </p:spPr>
      </p:pic>
      <p:pic>
        <p:nvPicPr>
          <p:cNvPr id="60" name="Graphic 59" descr="Germ with solid fill">
            <a:extLst>
              <a:ext uri="{FF2B5EF4-FFF2-40B4-BE49-F238E27FC236}">
                <a16:creationId xmlns:a16="http://schemas.microsoft.com/office/drawing/2014/main" id="{F7AC6E6F-5204-4D5D-BBB9-F4488BA84B4C}"/>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p:blipFill>
        <p:spPr>
          <a:xfrm>
            <a:off x="6868634" y="4958517"/>
            <a:ext cx="461085" cy="461085"/>
          </a:xfrm>
          <a:prstGeom prst="rect">
            <a:avLst/>
          </a:prstGeom>
        </p:spPr>
      </p:pic>
      <p:pic>
        <p:nvPicPr>
          <p:cNvPr id="61" name="Graphic 60" descr="High temperature with solid fill">
            <a:extLst>
              <a:ext uri="{FF2B5EF4-FFF2-40B4-BE49-F238E27FC236}">
                <a16:creationId xmlns:a16="http://schemas.microsoft.com/office/drawing/2014/main" id="{220A11CA-B68D-4E20-9517-89E00491AF07}"/>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rcRect/>
          <a:stretch/>
        </p:blipFill>
        <p:spPr>
          <a:xfrm>
            <a:off x="4354830" y="2525402"/>
            <a:ext cx="461085" cy="461085"/>
          </a:xfrm>
          <a:prstGeom prst="rect">
            <a:avLst/>
          </a:prstGeom>
        </p:spPr>
      </p:pic>
      <p:sp>
        <p:nvSpPr>
          <p:cNvPr id="63" name="TextBox 62">
            <a:extLst>
              <a:ext uri="{FF2B5EF4-FFF2-40B4-BE49-F238E27FC236}">
                <a16:creationId xmlns:a16="http://schemas.microsoft.com/office/drawing/2014/main" id="{9EB6DBE3-3E77-4F03-84ED-8D3CC15F3B96}"/>
              </a:ext>
            </a:extLst>
          </p:cNvPr>
          <p:cNvSpPr txBox="1"/>
          <p:nvPr/>
        </p:nvSpPr>
        <p:spPr>
          <a:xfrm>
            <a:off x="5417522" y="3873236"/>
            <a:ext cx="139157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lumMod val="75000"/>
                  </a:schemeClr>
                </a:solidFill>
                <a:effectLst/>
                <a:uLnTx/>
                <a:uFillTx/>
                <a:latin typeface="Arial" panose="020B0604020202020204" pitchFamily="34" charset="0"/>
                <a:ea typeface="+mn-ea"/>
                <a:cs typeface="Arial" panose="020B0604020202020204" pitchFamily="34" charset="0"/>
              </a:rPr>
              <a:t>Global facing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1">
                    <a:lumMod val="75000"/>
                  </a:schemeClr>
                </a:solidFill>
                <a:latin typeface="Arial" panose="020B0604020202020204" pitchFamily="34" charset="0"/>
                <a:cs typeface="Arial" panose="020B0604020202020204" pitchFamily="34" charset="0"/>
              </a:rPr>
              <a:t>teams</a:t>
            </a:r>
            <a:endParaRPr kumimoji="0" lang="en-GB" sz="1400" b="1" i="0" u="none" strike="noStrike" kern="1200" cap="none" spc="0" normalizeH="0" baseline="0" noProof="0">
              <a:ln>
                <a:noFill/>
              </a:ln>
              <a:solidFill>
                <a:schemeClr val="tx1">
                  <a:lumMod val="75000"/>
                </a:schemeClr>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7686F087-297E-4137-A3B7-241AF5DC0D16}"/>
              </a:ext>
            </a:extLst>
          </p:cNvPr>
          <p:cNvSpPr txBox="1"/>
          <p:nvPr/>
        </p:nvSpPr>
        <p:spPr>
          <a:xfrm>
            <a:off x="183879" y="20949"/>
            <a:ext cx="11797589" cy="830997"/>
          </a:xfrm>
          <a:prstGeom prst="rect">
            <a:avLst/>
          </a:prstGeom>
          <a:noFill/>
        </p:spPr>
        <p:txBody>
          <a:bodyPr wrap="none" lIns="91440" tIns="45720" rIns="91440" bIns="45720" rtlCol="0" anchor="t">
            <a:spAutoFit/>
          </a:bodyPr>
          <a:lstStyle/>
          <a:p>
            <a:r>
              <a:rPr lang="en-GB" sz="2400" b="1">
                <a:solidFill>
                  <a:srgbClr val="008AA0"/>
                </a:solidFill>
              </a:rPr>
              <a:t>Many teams across UKHSA have global interactions. We need a cohesive strategy and clear </a:t>
            </a:r>
          </a:p>
          <a:p>
            <a:r>
              <a:rPr lang="en-GB" sz="2400" b="1">
                <a:solidFill>
                  <a:srgbClr val="008AA0"/>
                </a:solidFill>
              </a:rPr>
              <a:t>roles/remits to align our global work across UKHSA.</a:t>
            </a:r>
          </a:p>
        </p:txBody>
      </p:sp>
      <p:sp>
        <p:nvSpPr>
          <p:cNvPr id="5" name="TextBox 4">
            <a:extLst>
              <a:ext uri="{FF2B5EF4-FFF2-40B4-BE49-F238E27FC236}">
                <a16:creationId xmlns:a16="http://schemas.microsoft.com/office/drawing/2014/main" id="{7A1399B3-3501-4A85-BDC3-4C268B5D16B4}"/>
              </a:ext>
            </a:extLst>
          </p:cNvPr>
          <p:cNvSpPr txBox="1"/>
          <p:nvPr/>
        </p:nvSpPr>
        <p:spPr>
          <a:xfrm>
            <a:off x="1511858" y="6480905"/>
            <a:ext cx="9784538" cy="307777"/>
          </a:xfrm>
          <a:prstGeom prst="rect">
            <a:avLst/>
          </a:prstGeom>
          <a:noFill/>
        </p:spPr>
        <p:txBody>
          <a:bodyPr wrap="none" rtlCol="0">
            <a:spAutoFit/>
          </a:bodyPr>
          <a:lstStyle/>
          <a:p>
            <a:r>
              <a:rPr lang="en-GB" sz="1400" b="1">
                <a:solidFill>
                  <a:srgbClr val="008AA0"/>
                </a:solidFill>
              </a:rPr>
              <a:t>(Only UKHSA teams with 100% globally facing staff highlighted - other global work underway across many other teams in UKHSA</a:t>
            </a:r>
            <a:r>
              <a:rPr lang="en-GB" sz="1400">
                <a:solidFill>
                  <a:srgbClr val="008AA0"/>
                </a:solidFill>
              </a:rPr>
              <a:t>) </a:t>
            </a:r>
            <a:endParaRPr lang="en-GB" sz="1400"/>
          </a:p>
        </p:txBody>
      </p:sp>
    </p:spTree>
    <p:extLst>
      <p:ext uri="{BB962C8B-B14F-4D97-AF65-F5344CB8AC3E}">
        <p14:creationId xmlns:p14="http://schemas.microsoft.com/office/powerpoint/2010/main" val="2367487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7774A-CE8F-4063-B02B-EE8C5F9B381E}"/>
              </a:ext>
            </a:extLst>
          </p:cNvPr>
          <p:cNvSpPr>
            <a:spLocks noGrp="1"/>
          </p:cNvSpPr>
          <p:nvPr>
            <p:ph type="title"/>
          </p:nvPr>
        </p:nvSpPr>
        <p:spPr>
          <a:xfrm>
            <a:off x="648613" y="240972"/>
            <a:ext cx="2764438" cy="567102"/>
          </a:xfrm>
        </p:spPr>
        <p:txBody>
          <a:bodyPr>
            <a:normAutofit/>
          </a:bodyPr>
          <a:lstStyle/>
          <a:p>
            <a:r>
              <a:rPr lang="en-GB" sz="2800" b="1"/>
              <a:t>Overview</a:t>
            </a:r>
          </a:p>
        </p:txBody>
      </p:sp>
      <p:sp>
        <p:nvSpPr>
          <p:cNvPr id="3" name="Slide Number Placeholder 2">
            <a:extLst>
              <a:ext uri="{FF2B5EF4-FFF2-40B4-BE49-F238E27FC236}">
                <a16:creationId xmlns:a16="http://schemas.microsoft.com/office/drawing/2014/main" id="{DF34DD2A-FA15-48B2-8CAC-A9219C6BBEC1}"/>
              </a:ext>
            </a:extLst>
          </p:cNvPr>
          <p:cNvSpPr>
            <a:spLocks noGrp="1"/>
          </p:cNvSpPr>
          <p:nvPr>
            <p:ph type="sldNum" sz="quarter" idx="11"/>
          </p:nvPr>
        </p:nvSpPr>
        <p:spPr/>
        <p:txBody>
          <a:bodyPr/>
          <a:lstStyle/>
          <a:p>
            <a:fld id="{344369E4-5DE7-46E5-874E-4FD437973785}" type="slidenum">
              <a:rPr lang="en-GB" smtClean="0"/>
              <a:pPr/>
              <a:t>4</a:t>
            </a:fld>
            <a:endParaRPr lang="en-GB" sz="1400"/>
          </a:p>
        </p:txBody>
      </p:sp>
      <p:sp>
        <p:nvSpPr>
          <p:cNvPr id="26" name="Arrow: Right 25">
            <a:extLst>
              <a:ext uri="{FF2B5EF4-FFF2-40B4-BE49-F238E27FC236}">
                <a16:creationId xmlns:a16="http://schemas.microsoft.com/office/drawing/2014/main" id="{8524F4A8-AF78-4E2E-B7FE-258F72269D51}"/>
              </a:ext>
            </a:extLst>
          </p:cNvPr>
          <p:cNvSpPr/>
          <p:nvPr/>
        </p:nvSpPr>
        <p:spPr>
          <a:xfrm>
            <a:off x="7587079" y="1117253"/>
            <a:ext cx="4494557" cy="153631"/>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8BE03F5-15DA-43B3-9B01-E8800684D728}"/>
              </a:ext>
            </a:extLst>
          </p:cNvPr>
          <p:cNvSpPr txBox="1"/>
          <p:nvPr/>
        </p:nvSpPr>
        <p:spPr>
          <a:xfrm>
            <a:off x="671707" y="2191154"/>
            <a:ext cx="3632264" cy="1538883"/>
          </a:xfrm>
          <a:prstGeom prst="rect">
            <a:avLst/>
          </a:prstGeom>
          <a:noFill/>
        </p:spPr>
        <p:txBody>
          <a:bodyPr wrap="square" lIns="91440" tIns="45720" rIns="91440" bIns="45720" rtlCol="0" anchor="t">
            <a:spAutoFit/>
          </a:bodyPr>
          <a:lstStyle/>
          <a:p>
            <a:pPr>
              <a:lnSpc>
                <a:spcPct val="150000"/>
              </a:lnSpc>
            </a:pPr>
            <a:r>
              <a:rPr lang="en-GB" sz="1600" b="1" dirty="0">
                <a:solidFill>
                  <a:srgbClr val="006F83"/>
                </a:solidFill>
                <a:latin typeface="Arial"/>
                <a:cs typeface="Arial"/>
              </a:rPr>
              <a:t>OUR GLOBAL MISSION</a:t>
            </a:r>
          </a:p>
          <a:p>
            <a:r>
              <a:rPr lang="en-US" sz="1400" dirty="0">
                <a:latin typeface="Arial"/>
                <a:ea typeface="+mn-lt"/>
                <a:cs typeface="Arial"/>
              </a:rPr>
              <a:t>We will work collaboratively with our partners to protect the health of the UK and build a safer world by strengthening global health security and contributing to better health outcomes.</a:t>
            </a:r>
            <a:endParaRPr lang="en-US" dirty="0"/>
          </a:p>
        </p:txBody>
      </p:sp>
      <p:grpSp>
        <p:nvGrpSpPr>
          <p:cNvPr id="6" name="Group 5">
            <a:extLst>
              <a:ext uri="{FF2B5EF4-FFF2-40B4-BE49-F238E27FC236}">
                <a16:creationId xmlns:a16="http://schemas.microsoft.com/office/drawing/2014/main" id="{3791A503-EA84-4711-83CD-D8A5C3F9CBBE}"/>
              </a:ext>
            </a:extLst>
          </p:cNvPr>
          <p:cNvGrpSpPr/>
          <p:nvPr/>
        </p:nvGrpSpPr>
        <p:grpSpPr>
          <a:xfrm>
            <a:off x="4240085" y="364036"/>
            <a:ext cx="3548396" cy="3486809"/>
            <a:chOff x="4240085" y="608595"/>
            <a:chExt cx="3548396" cy="3486809"/>
          </a:xfrm>
        </p:grpSpPr>
        <p:sp>
          <p:nvSpPr>
            <p:cNvPr id="4" name="Oval 3">
              <a:extLst>
                <a:ext uri="{FF2B5EF4-FFF2-40B4-BE49-F238E27FC236}">
                  <a16:creationId xmlns:a16="http://schemas.microsoft.com/office/drawing/2014/main" id="{345810BB-3A0A-465D-8A34-4F65C7720EBE}"/>
                </a:ext>
              </a:extLst>
            </p:cNvPr>
            <p:cNvSpPr/>
            <p:nvPr/>
          </p:nvSpPr>
          <p:spPr>
            <a:xfrm>
              <a:off x="4240085" y="608595"/>
              <a:ext cx="3548396" cy="3473421"/>
            </a:xfrm>
            <a:prstGeom prst="ellipse">
              <a:avLst/>
            </a:prstGeom>
            <a:solidFill>
              <a:srgbClr val="006F83">
                <a:alpha val="50196"/>
              </a:srgbClr>
            </a:solidFill>
            <a:ln>
              <a:solidFill>
                <a:srgbClr val="006F83">
                  <a:alpha val="50196"/>
                </a:srgb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a:t>APPROACH</a:t>
              </a:r>
            </a:p>
          </p:txBody>
        </p:sp>
        <p:sp>
          <p:nvSpPr>
            <p:cNvPr id="27" name="Oval 26">
              <a:extLst>
                <a:ext uri="{FF2B5EF4-FFF2-40B4-BE49-F238E27FC236}">
                  <a16:creationId xmlns:a16="http://schemas.microsoft.com/office/drawing/2014/main" id="{1E5D3AD0-9773-4148-B223-DD24E3E1B9A6}"/>
                </a:ext>
              </a:extLst>
            </p:cNvPr>
            <p:cNvSpPr/>
            <p:nvPr/>
          </p:nvSpPr>
          <p:spPr>
            <a:xfrm>
              <a:off x="4604940" y="1740827"/>
              <a:ext cx="2727883" cy="2346701"/>
            </a:xfrm>
            <a:prstGeom prst="ellipse">
              <a:avLst/>
            </a:prstGeom>
            <a:solidFill>
              <a:srgbClr val="006F83">
                <a:alpha val="69804"/>
              </a:srgbClr>
            </a:solidFill>
            <a:ln>
              <a:solidFill>
                <a:srgbClr val="006F8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GB"/>
            </a:p>
            <a:p>
              <a:pPr algn="ctr"/>
              <a:r>
                <a:rPr lang="en-GB"/>
                <a:t>MISSION</a:t>
              </a:r>
            </a:p>
          </p:txBody>
        </p:sp>
        <p:sp>
          <p:nvSpPr>
            <p:cNvPr id="28" name="Oval 27">
              <a:extLst>
                <a:ext uri="{FF2B5EF4-FFF2-40B4-BE49-F238E27FC236}">
                  <a16:creationId xmlns:a16="http://schemas.microsoft.com/office/drawing/2014/main" id="{2D91FA2C-03F5-4B54-B17B-771D97015E37}"/>
                </a:ext>
              </a:extLst>
            </p:cNvPr>
            <p:cNvSpPr/>
            <p:nvPr/>
          </p:nvSpPr>
          <p:spPr>
            <a:xfrm>
              <a:off x="5164292" y="2847932"/>
              <a:ext cx="1642654" cy="1247472"/>
            </a:xfrm>
            <a:prstGeom prst="ellipse">
              <a:avLst/>
            </a:prstGeom>
            <a:solidFill>
              <a:srgbClr val="006F83"/>
            </a:solidFill>
            <a:ln>
              <a:solidFill>
                <a:srgbClr val="006F8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GB"/>
            </a:p>
            <a:p>
              <a:pPr algn="ctr"/>
              <a:r>
                <a:rPr lang="en-GB">
                  <a:ea typeface="+mn-lt"/>
                  <a:cs typeface="+mn-lt"/>
                </a:rPr>
                <a:t>VISION</a:t>
              </a:r>
            </a:p>
            <a:p>
              <a:pPr algn="ctr"/>
              <a:endParaRPr lang="en-GB">
                <a:cs typeface="Calibri"/>
              </a:endParaRPr>
            </a:p>
          </p:txBody>
        </p:sp>
        <p:pic>
          <p:nvPicPr>
            <p:cNvPr id="7" name="Graphic 6" descr="Briefcase with solid fill">
              <a:extLst>
                <a:ext uri="{FF2B5EF4-FFF2-40B4-BE49-F238E27FC236}">
                  <a16:creationId xmlns:a16="http://schemas.microsoft.com/office/drawing/2014/main" id="{68E9C490-3766-4FD7-B438-CA76D15867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8588" y="629029"/>
              <a:ext cx="620586" cy="620586"/>
            </a:xfrm>
            <a:prstGeom prst="rect">
              <a:avLst/>
            </a:prstGeom>
            <a:effectLst/>
          </p:spPr>
        </p:pic>
        <p:pic>
          <p:nvPicPr>
            <p:cNvPr id="10" name="Graphic 9" descr="Eye with solid fill">
              <a:extLst>
                <a:ext uri="{FF2B5EF4-FFF2-40B4-BE49-F238E27FC236}">
                  <a16:creationId xmlns:a16="http://schemas.microsoft.com/office/drawing/2014/main" id="{7C46C98E-CC16-46F0-A609-F0D9D25A86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87072" y="2873606"/>
              <a:ext cx="555394" cy="555394"/>
            </a:xfrm>
            <a:prstGeom prst="rect">
              <a:avLst/>
            </a:prstGeom>
            <a:effectLst/>
          </p:spPr>
        </p:pic>
        <p:pic>
          <p:nvPicPr>
            <p:cNvPr id="30" name="Graphic 29" descr="Checklist with solid fill">
              <a:extLst>
                <a:ext uri="{FF2B5EF4-FFF2-40B4-BE49-F238E27FC236}">
                  <a16:creationId xmlns:a16="http://schemas.microsoft.com/office/drawing/2014/main" id="{BF57AB7E-C893-4925-9572-C09B34321D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54476" y="1786494"/>
              <a:ext cx="620586" cy="620586"/>
            </a:xfrm>
            <a:prstGeom prst="rect">
              <a:avLst/>
            </a:prstGeom>
            <a:effectLst/>
          </p:spPr>
        </p:pic>
      </p:grpSp>
      <p:sp>
        <p:nvSpPr>
          <p:cNvPr id="31" name="TextBox 30">
            <a:extLst>
              <a:ext uri="{FF2B5EF4-FFF2-40B4-BE49-F238E27FC236}">
                <a16:creationId xmlns:a16="http://schemas.microsoft.com/office/drawing/2014/main" id="{8C46DA17-0F93-4277-A31D-7CF7F778D366}"/>
              </a:ext>
            </a:extLst>
          </p:cNvPr>
          <p:cNvSpPr txBox="1"/>
          <p:nvPr/>
        </p:nvSpPr>
        <p:spPr>
          <a:xfrm>
            <a:off x="676643" y="807684"/>
            <a:ext cx="3414550" cy="1815882"/>
          </a:xfrm>
          <a:prstGeom prst="rect">
            <a:avLst/>
          </a:prstGeom>
          <a:noFill/>
        </p:spPr>
        <p:txBody>
          <a:bodyPr wrap="square" lIns="91440" tIns="45720" rIns="91440" bIns="45720" rtlCol="0" anchor="t">
            <a:spAutoFit/>
          </a:bodyPr>
          <a:lstStyle/>
          <a:p>
            <a:pPr>
              <a:lnSpc>
                <a:spcPct val="150000"/>
              </a:lnSpc>
            </a:pPr>
            <a:r>
              <a:rPr lang="en-GB" sz="1600" b="1" dirty="0">
                <a:solidFill>
                  <a:srgbClr val="006F83"/>
                </a:solidFill>
                <a:latin typeface="Arial"/>
                <a:cs typeface="Arial"/>
              </a:rPr>
              <a:t>OUR GLOBAL VISION</a:t>
            </a:r>
          </a:p>
          <a:p>
            <a:r>
              <a:rPr lang="en-US" sz="1400" dirty="0">
                <a:latin typeface="Arial"/>
                <a:cs typeface="Arial"/>
              </a:rPr>
              <a:t>UKHSA expertise at the forefront of preparing, responding and building global efforts to strengthen health security.</a:t>
            </a:r>
            <a:endParaRPr lang="en-GB" dirty="0"/>
          </a:p>
          <a:p>
            <a:endParaRPr lang="en-GB" sz="1600" dirty="0"/>
          </a:p>
          <a:p>
            <a:endParaRPr lang="en-GB" sz="1600" dirty="0"/>
          </a:p>
        </p:txBody>
      </p:sp>
      <p:sp>
        <p:nvSpPr>
          <p:cNvPr id="32" name="TextBox 31">
            <a:extLst>
              <a:ext uri="{FF2B5EF4-FFF2-40B4-BE49-F238E27FC236}">
                <a16:creationId xmlns:a16="http://schemas.microsoft.com/office/drawing/2014/main" id="{236EFFBC-60EB-4025-AAA8-A4F2A951359D}"/>
              </a:ext>
            </a:extLst>
          </p:cNvPr>
          <p:cNvSpPr txBox="1"/>
          <p:nvPr/>
        </p:nvSpPr>
        <p:spPr>
          <a:xfrm>
            <a:off x="7892175" y="130931"/>
            <a:ext cx="3817472" cy="3939540"/>
          </a:xfrm>
          <a:prstGeom prst="rect">
            <a:avLst/>
          </a:prstGeom>
          <a:noFill/>
        </p:spPr>
        <p:txBody>
          <a:bodyPr wrap="square" lIns="91440" tIns="45720" rIns="91440" bIns="45720" rtlCol="0" anchor="t">
            <a:spAutoFit/>
          </a:bodyPr>
          <a:lstStyle/>
          <a:p>
            <a:pPr>
              <a:lnSpc>
                <a:spcPct val="150000"/>
              </a:lnSpc>
            </a:pPr>
            <a:r>
              <a:rPr lang="en-GB" sz="1600" b="1">
                <a:solidFill>
                  <a:srgbClr val="006F83"/>
                </a:solidFill>
                <a:latin typeface="Arial"/>
                <a:cs typeface="Arial"/>
              </a:rPr>
              <a:t>OUR APPROACH</a:t>
            </a:r>
          </a:p>
          <a:p>
            <a:pPr marL="285750" indent="-285750">
              <a:buFont typeface="Arial" panose="020B0604020202020204" pitchFamily="34" charset="0"/>
              <a:buChar char="•"/>
            </a:pPr>
            <a:r>
              <a:rPr lang="en-GB" sz="1400">
                <a:latin typeface="Arial"/>
                <a:ea typeface="+mn-lt"/>
                <a:cs typeface="Arial"/>
              </a:rPr>
              <a:t>Leverage UKHSA’s science, technology, public health expertise to maximise value for money.</a:t>
            </a:r>
          </a:p>
          <a:p>
            <a:pPr marL="285750" indent="-285750">
              <a:buFont typeface="Arial" panose="020B0604020202020204" pitchFamily="34" charset="0"/>
              <a:buChar char="•"/>
            </a:pPr>
            <a:r>
              <a:rPr lang="en-GB" sz="1400">
                <a:latin typeface="Arial"/>
                <a:ea typeface="+mn-lt"/>
                <a:cs typeface="Arial"/>
              </a:rPr>
              <a:t>Strengthen the UK’s reputation as a science superpower, through leveraging UKHSA’s science, technology, and expertise.</a:t>
            </a:r>
          </a:p>
          <a:p>
            <a:endParaRPr lang="en-GB" sz="1400">
              <a:latin typeface="Arial"/>
              <a:ea typeface="+mn-lt"/>
              <a:cs typeface="Arial"/>
            </a:endParaRPr>
          </a:p>
          <a:p>
            <a:r>
              <a:rPr lang="en-GB" sz="1600" b="1">
                <a:solidFill>
                  <a:srgbClr val="006F83"/>
                </a:solidFill>
                <a:latin typeface="Arial"/>
                <a:cs typeface="Arial"/>
              </a:rPr>
              <a:t>OUR PRINCIPLES</a:t>
            </a:r>
          </a:p>
          <a:p>
            <a:pPr marL="285750" indent="-285750">
              <a:buFont typeface="Arial" panose="020B0604020202020204" pitchFamily="34" charset="0"/>
              <a:buChar char="•"/>
            </a:pPr>
            <a:r>
              <a:rPr lang="en-GB" sz="1400">
                <a:latin typeface="Arial"/>
                <a:ea typeface="+mn-lt"/>
                <a:cs typeface="Arial"/>
              </a:rPr>
              <a:t>A ‘One Health’ and ‘All Hazards’ approach to health security.</a:t>
            </a:r>
            <a:endParaRPr lang="en-GB"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a:latin typeface="Arial"/>
                <a:ea typeface="+mn-lt"/>
                <a:cs typeface="Arial"/>
              </a:rPr>
              <a:t>Co-production and mutual respect as the basis for our strategic partnerships.</a:t>
            </a:r>
            <a:endParaRPr lang="en-GB" sz="1400">
              <a:latin typeface="Arial"/>
              <a:cs typeface="Arial"/>
            </a:endParaRPr>
          </a:p>
          <a:p>
            <a:pPr marL="285750" indent="-285750">
              <a:buFont typeface="Arial" panose="020B0604020202020204" pitchFamily="34" charset="0"/>
              <a:buChar char="•"/>
            </a:pPr>
            <a:r>
              <a:rPr lang="en-GB" sz="1400">
                <a:solidFill>
                  <a:srgbClr val="000000"/>
                </a:solidFill>
                <a:latin typeface="Arial"/>
                <a:cs typeface="Arial"/>
              </a:rPr>
              <a:t>Underpin our work with a commitment to addressing inequalities.</a:t>
            </a:r>
            <a:endParaRPr lang="en-GB" sz="1600">
              <a:solidFill>
                <a:srgbClr val="000000"/>
              </a:solidFill>
              <a:latin typeface="Arial"/>
              <a:cs typeface="Arial"/>
            </a:endParaRPr>
          </a:p>
          <a:p>
            <a:endParaRPr lang="en-GB" sz="1600">
              <a:solidFill>
                <a:srgbClr val="000000"/>
              </a:solidFill>
              <a:latin typeface="Arial"/>
              <a:cs typeface="Arial"/>
            </a:endParaRPr>
          </a:p>
        </p:txBody>
      </p:sp>
      <p:sp>
        <p:nvSpPr>
          <p:cNvPr id="34" name="Rectangle: Rounded Corners 33">
            <a:extLst>
              <a:ext uri="{FF2B5EF4-FFF2-40B4-BE49-F238E27FC236}">
                <a16:creationId xmlns:a16="http://schemas.microsoft.com/office/drawing/2014/main" id="{5881E5C8-5252-4040-ABD3-E9CEE7CF64EF}"/>
              </a:ext>
            </a:extLst>
          </p:cNvPr>
          <p:cNvSpPr/>
          <p:nvPr/>
        </p:nvSpPr>
        <p:spPr>
          <a:xfrm>
            <a:off x="675844" y="4070471"/>
            <a:ext cx="4651356" cy="2504026"/>
          </a:xfrm>
          <a:prstGeom prst="roundRect">
            <a:avLst/>
          </a:prstGeom>
          <a:solidFill>
            <a:schemeClr val="bg1"/>
          </a:solidFill>
          <a:ln w="28575">
            <a:solidFill>
              <a:srgbClr val="006F8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b="1" dirty="0">
                <a:solidFill>
                  <a:srgbClr val="006F83"/>
                </a:solidFill>
                <a:latin typeface="Arial"/>
                <a:cs typeface="Arial"/>
              </a:rPr>
              <a:t>Benefits of global work</a:t>
            </a:r>
            <a:endParaRPr lang="en-GB" sz="900" b="1" dirty="0">
              <a:solidFill>
                <a:srgbClr val="006F83"/>
              </a:solidFill>
              <a:latin typeface="Arial"/>
              <a:cs typeface="Arial"/>
            </a:endParaRPr>
          </a:p>
          <a:p>
            <a:endParaRPr lang="en-GB" sz="900" b="1" dirty="0">
              <a:solidFill>
                <a:srgbClr val="006F83"/>
              </a:solidFill>
              <a:latin typeface="Arial"/>
              <a:cs typeface="Arial"/>
            </a:endParaRPr>
          </a:p>
          <a:p>
            <a:pPr marL="285750" indent="-285750">
              <a:buFont typeface="Arial" panose="020B0604020202020204" pitchFamily="34" charset="0"/>
              <a:buChar char="•"/>
            </a:pPr>
            <a:r>
              <a:rPr lang="en-US" sz="1400" b="0" i="0" dirty="0">
                <a:solidFill>
                  <a:schemeClr val="tx1"/>
                </a:solidFill>
                <a:effectLst/>
                <a:latin typeface="Arial"/>
                <a:cs typeface="Arial"/>
              </a:rPr>
              <a:t>UKHSA able to </a:t>
            </a:r>
            <a:r>
              <a:rPr lang="en-US" sz="1400" dirty="0">
                <a:solidFill>
                  <a:schemeClr val="tx1"/>
                </a:solidFill>
                <a:latin typeface="Arial"/>
                <a:cs typeface="Arial"/>
              </a:rPr>
              <a:t>assess, </a:t>
            </a:r>
            <a:r>
              <a:rPr lang="en-US" sz="1400" b="0" i="0" dirty="0">
                <a:solidFill>
                  <a:schemeClr val="tx1"/>
                </a:solidFill>
                <a:effectLst/>
                <a:latin typeface="Arial"/>
                <a:cs typeface="Arial"/>
              </a:rPr>
              <a:t>detect and act more quickly in the event of global health threats.</a:t>
            </a:r>
            <a:r>
              <a:rPr lang="en-US" sz="1400" dirty="0">
                <a:solidFill>
                  <a:schemeClr val="tx1"/>
                </a:solidFill>
                <a:latin typeface="Arial"/>
                <a:cs typeface="Arial"/>
              </a:rPr>
              <a:t> </a:t>
            </a:r>
            <a:endParaRPr lang="en-US" sz="1400" b="0" i="0" dirty="0">
              <a:solidFill>
                <a:schemeClr val="tx1"/>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0" i="0" dirty="0">
                <a:solidFill>
                  <a:schemeClr val="tx1"/>
                </a:solidFill>
                <a:effectLst/>
                <a:latin typeface="Arial"/>
                <a:cs typeface="Arial"/>
              </a:rPr>
              <a:t>Working globally provides an opportunity to</a:t>
            </a:r>
            <a:r>
              <a:rPr lang="en-US" sz="1400" b="1" i="0" dirty="0">
                <a:solidFill>
                  <a:schemeClr val="tx1"/>
                </a:solidFill>
                <a:effectLst/>
                <a:latin typeface="Arial"/>
                <a:cs typeface="Arial"/>
              </a:rPr>
              <a:t> learn from others</a:t>
            </a:r>
            <a:r>
              <a:rPr lang="en-US" sz="1400" b="0" i="0" dirty="0">
                <a:solidFill>
                  <a:schemeClr val="tx1"/>
                </a:solidFill>
                <a:effectLst/>
                <a:latin typeface="Arial"/>
                <a:cs typeface="Arial"/>
              </a:rPr>
              <a:t>, helps us improve our own skills (especially in outbreak response) and ensures we inform our own national response to health threats.</a:t>
            </a:r>
            <a:r>
              <a:rPr lang="en-US" sz="1400" dirty="0">
                <a:solidFill>
                  <a:schemeClr val="tx1"/>
                </a:solidFill>
                <a:latin typeface="Arial"/>
                <a:cs typeface="Arial"/>
              </a:rPr>
              <a:t> </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endParaRPr lang="en-GB" sz="1600" b="1" dirty="0">
              <a:solidFill>
                <a:schemeClr val="tx1"/>
              </a:solidFill>
              <a:latin typeface="Arial" panose="020B0604020202020204" pitchFamily="34" charset="0"/>
              <a:cs typeface="Arial" panose="020B0604020202020204" pitchFamily="34" charset="0"/>
            </a:endParaRPr>
          </a:p>
          <a:p>
            <a:pPr algn="ctr"/>
            <a:endParaRPr lang="en-GB" sz="1600" dirty="0">
              <a:solidFill>
                <a:srgbClr val="006F83"/>
              </a:solidFill>
            </a:endParaRPr>
          </a:p>
        </p:txBody>
      </p:sp>
      <p:sp>
        <p:nvSpPr>
          <p:cNvPr id="37" name="Rectangle: Rounded Corners 36">
            <a:extLst>
              <a:ext uri="{FF2B5EF4-FFF2-40B4-BE49-F238E27FC236}">
                <a16:creationId xmlns:a16="http://schemas.microsoft.com/office/drawing/2014/main" id="{12BDB582-95CC-4E5A-934D-F0506B00FFED}"/>
              </a:ext>
            </a:extLst>
          </p:cNvPr>
          <p:cNvSpPr/>
          <p:nvPr/>
        </p:nvSpPr>
        <p:spPr>
          <a:xfrm>
            <a:off x="6864802" y="3978090"/>
            <a:ext cx="4994172" cy="2588893"/>
          </a:xfrm>
          <a:prstGeom prst="roundRect">
            <a:avLst/>
          </a:prstGeom>
          <a:solidFill>
            <a:schemeClr val="bg1"/>
          </a:solidFill>
          <a:ln w="28575">
            <a:solidFill>
              <a:srgbClr val="006F8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b="1" dirty="0">
                <a:solidFill>
                  <a:srgbClr val="006F83"/>
                </a:solidFill>
                <a:latin typeface="Arial"/>
                <a:cs typeface="Arial"/>
              </a:rPr>
              <a:t>OUR Strengths/USP</a:t>
            </a:r>
            <a:endParaRPr lang="en-GB" sz="900" b="1" dirty="0">
              <a:solidFill>
                <a:srgbClr val="006F83"/>
              </a:solidFill>
              <a:latin typeface="Arial"/>
              <a:cs typeface="Arial"/>
            </a:endParaRPr>
          </a:p>
          <a:p>
            <a:endParaRPr lang="en-GB" sz="900" b="1" dirty="0">
              <a:solidFill>
                <a:srgbClr val="006F83"/>
              </a:solidFill>
              <a:latin typeface="Arial"/>
              <a:cs typeface="Arial"/>
            </a:endParaRPr>
          </a:p>
          <a:p>
            <a:pPr marL="285750" indent="-285750">
              <a:buFont typeface="Arial" panose="020B0604020202020204" pitchFamily="34" charset="0"/>
              <a:buChar char="•"/>
            </a:pPr>
            <a:r>
              <a:rPr lang="en-GB" sz="1400" dirty="0">
                <a:solidFill>
                  <a:schemeClr val="tx1"/>
                </a:solidFill>
                <a:effectLst/>
                <a:latin typeface="Arial"/>
                <a:ea typeface="Times New Roman" panose="02020603050405020304" pitchFamily="18" charset="0"/>
                <a:cs typeface="Arial"/>
              </a:rPr>
              <a:t>World class reputation - longstanding relationships and trusted partner of choice around the world.</a:t>
            </a:r>
          </a:p>
          <a:p>
            <a:pPr marL="285750" indent="-285750">
              <a:buFont typeface="Arial" panose="020B0604020202020204" pitchFamily="34" charset="0"/>
              <a:buChar char="•"/>
            </a:pPr>
            <a:r>
              <a:rPr lang="en-GB" sz="1400" dirty="0">
                <a:solidFill>
                  <a:schemeClr val="tx1"/>
                </a:solidFill>
                <a:effectLst/>
                <a:latin typeface="Arial"/>
                <a:ea typeface="Times New Roman" panose="02020603050405020304" pitchFamily="18" charset="0"/>
                <a:cs typeface="Arial"/>
              </a:rPr>
              <a:t>A global leader in health protection and health sciences – e.g. genomics</a:t>
            </a:r>
            <a:r>
              <a:rPr lang="en-GB" sz="1400" dirty="0">
                <a:solidFill>
                  <a:schemeClr val="tx1"/>
                </a:solidFill>
                <a:latin typeface="Arial"/>
                <a:ea typeface="Times New Roman" panose="02020603050405020304" pitchFamily="18" charset="0"/>
                <a:cs typeface="Arial"/>
              </a:rPr>
              <a:t>, biosecurity, EPRR.</a:t>
            </a:r>
            <a:endParaRPr lang="en-GB" sz="1400" dirty="0">
              <a:solidFill>
                <a:schemeClr val="tx1"/>
              </a:solidFill>
              <a:effectLst/>
              <a:latin typeface="Arial"/>
              <a:ea typeface="Times New Roman" panose="02020603050405020304" pitchFamily="18" charset="0"/>
              <a:cs typeface="Arial"/>
            </a:endParaRPr>
          </a:p>
          <a:p>
            <a:pPr marL="285750" indent="-285750">
              <a:buFont typeface="Arial" panose="020B0604020202020204" pitchFamily="34" charset="0"/>
              <a:buChar char="•"/>
            </a:pPr>
            <a:r>
              <a:rPr lang="en-GB" sz="1400" dirty="0">
                <a:solidFill>
                  <a:schemeClr val="tx1"/>
                </a:solidFill>
                <a:latin typeface="Arial"/>
                <a:ea typeface="Times New Roman" panose="02020603050405020304" pitchFamily="18" charset="0"/>
                <a:cs typeface="Arial"/>
              </a:rPr>
              <a:t>Our ambition for data and analytics</a:t>
            </a:r>
          </a:p>
          <a:p>
            <a:pPr marL="285750" indent="-285750">
              <a:buFont typeface="Arial" panose="020B0604020202020204" pitchFamily="34" charset="0"/>
              <a:buChar char="•"/>
            </a:pPr>
            <a:r>
              <a:rPr lang="en-GB" sz="1400" dirty="0">
                <a:solidFill>
                  <a:schemeClr val="tx1"/>
                </a:solidFill>
                <a:latin typeface="Arial"/>
                <a:ea typeface="Times New Roman" panose="02020603050405020304" pitchFamily="18" charset="0"/>
                <a:cs typeface="Arial"/>
              </a:rPr>
              <a:t>The way we work – focussed on our expertise, our apolitical approach.</a:t>
            </a:r>
            <a:endParaRPr lang="en-GB" dirty="0">
              <a:solidFill>
                <a:schemeClr val="tx1"/>
              </a:solidFill>
            </a:endParaRPr>
          </a:p>
          <a:p>
            <a:pPr marL="285750" indent="-285750">
              <a:buFont typeface="Arial" panose="020B0604020202020204" pitchFamily="34" charset="0"/>
              <a:buChar char="•"/>
            </a:pPr>
            <a:r>
              <a:rPr lang="en-GB" sz="1400" dirty="0">
                <a:solidFill>
                  <a:schemeClr val="tx1"/>
                </a:solidFill>
                <a:effectLst/>
                <a:latin typeface="Arial"/>
                <a:ea typeface="Times New Roman" panose="02020603050405020304" pitchFamily="18" charset="0"/>
                <a:cs typeface="Arial"/>
              </a:rPr>
              <a:t>Ability to diversify funding streams &amp; </a:t>
            </a:r>
            <a:r>
              <a:rPr lang="en-GB" sz="1400" dirty="0">
                <a:solidFill>
                  <a:schemeClr val="tx1"/>
                </a:solidFill>
                <a:latin typeface="Arial"/>
                <a:ea typeface="Times New Roman" panose="02020603050405020304" pitchFamily="18" charset="0"/>
                <a:cs typeface="Arial"/>
              </a:rPr>
              <a:t>income</a:t>
            </a:r>
            <a:r>
              <a:rPr lang="en-GB" sz="1400" dirty="0">
                <a:solidFill>
                  <a:schemeClr val="tx1"/>
                </a:solidFill>
                <a:effectLst/>
                <a:latin typeface="Arial"/>
                <a:ea typeface="Times New Roman" panose="02020603050405020304" pitchFamily="18" charset="0"/>
                <a:cs typeface="Arial"/>
              </a:rPr>
              <a:t> </a:t>
            </a:r>
            <a:r>
              <a:rPr lang="en-GB" sz="1400" dirty="0">
                <a:solidFill>
                  <a:schemeClr val="tx1"/>
                </a:solidFill>
                <a:latin typeface="Arial"/>
                <a:ea typeface="Times New Roman" panose="02020603050405020304" pitchFamily="18" charset="0"/>
                <a:cs typeface="Arial"/>
              </a:rPr>
              <a:t>generate.</a:t>
            </a:r>
          </a:p>
          <a:p>
            <a:pPr marL="285750" indent="-285750">
              <a:buFont typeface="Arial" panose="020B0604020202020204" pitchFamily="34" charset="0"/>
              <a:buChar char="•"/>
            </a:pPr>
            <a:r>
              <a:rPr lang="en-GB" sz="1400" dirty="0">
                <a:solidFill>
                  <a:schemeClr val="tx1"/>
                </a:solidFill>
                <a:latin typeface="Arial"/>
                <a:ea typeface="Times New Roman" panose="02020603050405020304" pitchFamily="18" charset="0"/>
                <a:cs typeface="Arial"/>
              </a:rPr>
              <a:t>Innovation, R&amp;D, building the evidence base.</a:t>
            </a:r>
            <a:endParaRPr lang="en-GB" sz="1400" dirty="0">
              <a:solidFill>
                <a:schemeClr val="tx1"/>
              </a:solidFill>
              <a:effectLst/>
              <a:latin typeface="Arial"/>
              <a:ea typeface="Times New Roman" panose="02020603050405020304" pitchFamily="18" charset="0"/>
              <a:cs typeface="Arial"/>
            </a:endParaRPr>
          </a:p>
          <a:p>
            <a:endParaRPr lang="en-GB" sz="1400" b="1" dirty="0">
              <a:solidFill>
                <a:srgbClr val="006F83"/>
              </a:solidFill>
              <a:latin typeface="Arial" panose="020B0604020202020204" pitchFamily="34" charset="0"/>
              <a:cs typeface="Arial" panose="020B0604020202020204" pitchFamily="34" charset="0"/>
            </a:endParaRPr>
          </a:p>
          <a:p>
            <a:pPr algn="ctr"/>
            <a:endParaRPr lang="en-GB" dirty="0">
              <a:solidFill>
                <a:srgbClr val="006F83"/>
              </a:solidFill>
            </a:endParaRPr>
          </a:p>
        </p:txBody>
      </p:sp>
    </p:spTree>
    <p:extLst>
      <p:ext uri="{BB962C8B-B14F-4D97-AF65-F5344CB8AC3E}">
        <p14:creationId xmlns:p14="http://schemas.microsoft.com/office/powerpoint/2010/main" val="1237840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ADF8B2F8-4723-BB51-D643-D313EF6E2C2B}"/>
              </a:ext>
            </a:extLst>
          </p:cNvPr>
          <p:cNvSpPr/>
          <p:nvPr/>
        </p:nvSpPr>
        <p:spPr>
          <a:xfrm rot="180000">
            <a:off x="453187" y="3196843"/>
            <a:ext cx="882872" cy="928343"/>
          </a:xfrm>
          <a:prstGeom prst="ellipse">
            <a:avLst/>
          </a:prstGeom>
          <a:solidFill>
            <a:srgbClr val="A9D8E1"/>
          </a:solidFill>
          <a:ln w="76200" cap="sq" cmpd="sng" algn="ctr">
            <a:solidFill>
              <a:srgbClr val="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0" cap="none" spc="0" normalizeH="0" baseline="0" noProof="0">
              <a:ln>
                <a:noFill/>
              </a:ln>
              <a:solidFill>
                <a:srgbClr val="A9D8E1"/>
              </a:solidFill>
              <a:effectLst/>
              <a:uLnTx/>
              <a:uFillTx/>
              <a:latin typeface="Arial"/>
              <a:ea typeface="+mn-ea"/>
              <a:cs typeface="+mn-cs"/>
            </a:endParaRPr>
          </a:p>
        </p:txBody>
      </p:sp>
      <p:sp>
        <p:nvSpPr>
          <p:cNvPr id="20" name="Oval 19">
            <a:extLst>
              <a:ext uri="{FF2B5EF4-FFF2-40B4-BE49-F238E27FC236}">
                <a16:creationId xmlns:a16="http://schemas.microsoft.com/office/drawing/2014/main" id="{7F88C2CC-233B-C351-EC45-87FC268A750F}"/>
              </a:ext>
            </a:extLst>
          </p:cNvPr>
          <p:cNvSpPr/>
          <p:nvPr/>
        </p:nvSpPr>
        <p:spPr>
          <a:xfrm>
            <a:off x="450838" y="1407602"/>
            <a:ext cx="882872" cy="874383"/>
          </a:xfrm>
          <a:prstGeom prst="ellipse">
            <a:avLst/>
          </a:prstGeom>
          <a:solidFill>
            <a:srgbClr val="A9D8E1"/>
          </a:solidFill>
          <a:ln w="76200" cap="sq" cmpd="sng" algn="ctr">
            <a:solidFill>
              <a:srgbClr val="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0" cap="none" spc="0" normalizeH="0" baseline="0" noProof="0">
              <a:ln>
                <a:noFill/>
              </a:ln>
              <a:solidFill>
                <a:srgbClr val="A9D8E1"/>
              </a:solidFill>
              <a:effectLst/>
              <a:uLnTx/>
              <a:uFillTx/>
              <a:latin typeface="Arial"/>
              <a:ea typeface="+mn-ea"/>
              <a:cs typeface="+mn-cs"/>
            </a:endParaRPr>
          </a:p>
        </p:txBody>
      </p:sp>
      <p:sp>
        <p:nvSpPr>
          <p:cNvPr id="2" name="Title 1">
            <a:extLst>
              <a:ext uri="{FF2B5EF4-FFF2-40B4-BE49-F238E27FC236}">
                <a16:creationId xmlns:a16="http://schemas.microsoft.com/office/drawing/2014/main" id="{68BD21EA-ABE3-49EB-A26C-FEF2A859F1A1}"/>
              </a:ext>
            </a:extLst>
          </p:cNvPr>
          <p:cNvSpPr>
            <a:spLocks noGrp="1"/>
          </p:cNvSpPr>
          <p:nvPr>
            <p:ph type="title"/>
          </p:nvPr>
        </p:nvSpPr>
        <p:spPr/>
        <p:txBody>
          <a:bodyPr>
            <a:normAutofit/>
          </a:bodyPr>
          <a:lstStyle/>
          <a:p>
            <a:pPr>
              <a:lnSpc>
                <a:spcPct val="100000"/>
              </a:lnSpc>
              <a:spcBef>
                <a:spcPts val="0"/>
              </a:spcBef>
            </a:pPr>
            <a:r>
              <a:rPr lang="en-GB" sz="2800" b="1">
                <a:solidFill>
                  <a:srgbClr val="006F83"/>
                </a:solidFill>
                <a:latin typeface="Arial"/>
                <a:cs typeface="Arial"/>
              </a:rPr>
              <a:t>UKHSA Global Strategic Priorities</a:t>
            </a:r>
            <a:endParaRPr lang="en-GB" sz="2800" b="1">
              <a:solidFill>
                <a:srgbClr val="006F83"/>
              </a:solidFill>
            </a:endParaRPr>
          </a:p>
        </p:txBody>
      </p:sp>
      <p:pic>
        <p:nvPicPr>
          <p:cNvPr id="10" name="Graphic 9" descr="Earth globe: Africa and Europe with solid fill">
            <a:extLst>
              <a:ext uri="{FF2B5EF4-FFF2-40B4-BE49-F238E27FC236}">
                <a16:creationId xmlns:a16="http://schemas.microsoft.com/office/drawing/2014/main" id="{F785A0DA-63F2-41FD-9D8B-4306597E7C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18097" y="1584736"/>
            <a:ext cx="542645" cy="542645"/>
          </a:xfrm>
          <a:prstGeom prst="rect">
            <a:avLst/>
          </a:prstGeom>
        </p:spPr>
      </p:pic>
      <p:pic>
        <p:nvPicPr>
          <p:cNvPr id="11" name="Graphic 10" descr="Medical with solid fill">
            <a:extLst>
              <a:ext uri="{FF2B5EF4-FFF2-40B4-BE49-F238E27FC236}">
                <a16:creationId xmlns:a16="http://schemas.microsoft.com/office/drawing/2014/main" id="{2769A90A-B409-45BB-9FAC-B2BC51BA91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39535" y="3382277"/>
            <a:ext cx="542645" cy="542645"/>
          </a:xfrm>
          <a:prstGeom prst="rect">
            <a:avLst/>
          </a:prstGeom>
        </p:spPr>
      </p:pic>
      <p:sp>
        <p:nvSpPr>
          <p:cNvPr id="15" name="TextBox 14">
            <a:extLst>
              <a:ext uri="{FF2B5EF4-FFF2-40B4-BE49-F238E27FC236}">
                <a16:creationId xmlns:a16="http://schemas.microsoft.com/office/drawing/2014/main" id="{B7C8797D-136D-4D7B-B0FD-7BA51A91DFE8}"/>
              </a:ext>
            </a:extLst>
          </p:cNvPr>
          <p:cNvSpPr txBox="1"/>
          <p:nvPr/>
        </p:nvSpPr>
        <p:spPr>
          <a:xfrm>
            <a:off x="1483118" y="1285017"/>
            <a:ext cx="5928239" cy="1384995"/>
          </a:xfrm>
          <a:prstGeom prst="homePlate">
            <a:avLst/>
          </a:prstGeom>
          <a:noFill/>
          <a:ln w="6350">
            <a:solidFill>
              <a:srgbClr val="007C91"/>
            </a:solidFill>
            <a:miter lim="800000"/>
          </a:ln>
        </p:spPr>
        <p:txBody>
          <a:bodyPr wrap="square" lIns="91440" tIns="45720" rIns="91440" bIns="45720" anchor="t">
            <a:spAutoFit/>
          </a:bodyPr>
          <a:lstStyle/>
          <a:p>
            <a:r>
              <a:rPr lang="en-GB" sz="1400" b="1" dirty="0">
                <a:solidFill>
                  <a:srgbClr val="007C91"/>
                </a:solidFill>
                <a:latin typeface="Arial"/>
                <a:cs typeface="Arial"/>
              </a:rPr>
              <a:t>PREPARE: Strengthen Global Preparedness </a:t>
            </a:r>
            <a:endParaRPr lang="en-GB" sz="1400" b="1" dirty="0">
              <a:solidFill>
                <a:srgbClr val="007C91"/>
              </a:solidFill>
              <a:latin typeface="Arial" panose="020B0604020202020204" pitchFamily="34" charset="0"/>
              <a:cs typeface="Arial" panose="020B0604020202020204" pitchFamily="34" charset="0"/>
            </a:endParaRPr>
          </a:p>
          <a:p>
            <a:r>
              <a:rPr lang="en-GB" sz="1400" dirty="0">
                <a:latin typeface="Arial"/>
                <a:cs typeface="Arial"/>
              </a:rPr>
              <a:t>Strengthen global preparedness</a:t>
            </a:r>
            <a:r>
              <a:rPr lang="en-GB" sz="1400" dirty="0">
                <a:latin typeface="Arial"/>
                <a:ea typeface="Times New Roman" panose="02020603050405020304" pitchFamily="18" charset="0"/>
                <a:cs typeface="Arial"/>
              </a:rPr>
              <a:t> for risks </a:t>
            </a:r>
            <a:r>
              <a:rPr lang="en-GB" sz="1400" dirty="0">
                <a:effectLst/>
                <a:latin typeface="Arial"/>
                <a:ea typeface="Times New Roman" panose="02020603050405020304" pitchFamily="18" charset="0"/>
                <a:cs typeface="Arial"/>
              </a:rPr>
              <a:t>to public</a:t>
            </a:r>
            <a:r>
              <a:rPr lang="en-GB" sz="1400" dirty="0">
                <a:latin typeface="Arial"/>
                <a:ea typeface="Times New Roman" panose="02020603050405020304" pitchFamily="18" charset="0"/>
                <a:cs typeface="Arial"/>
              </a:rPr>
              <a:t> </a:t>
            </a:r>
            <a:r>
              <a:rPr lang="en-GB" sz="1400" dirty="0">
                <a:effectLst/>
                <a:latin typeface="Arial"/>
                <a:ea typeface="Times New Roman" panose="02020603050405020304" pitchFamily="18" charset="0"/>
                <a:cs typeface="Arial"/>
              </a:rPr>
              <a:t>health </a:t>
            </a:r>
            <a:r>
              <a:rPr lang="en-GB" sz="1400" dirty="0">
                <a:latin typeface="Arial"/>
                <a:ea typeface="Times New Roman" panose="02020603050405020304" pitchFamily="18" charset="0"/>
                <a:cs typeface="Arial"/>
              </a:rPr>
              <a:t>posed by infectious diseases, anti-microbial resistance (AMR), chemical, biological, radiological</a:t>
            </a:r>
            <a:r>
              <a:rPr lang="en-GB" sz="1400" dirty="0">
                <a:effectLst/>
                <a:latin typeface="Arial"/>
                <a:ea typeface="Times New Roman" panose="02020603050405020304" pitchFamily="18" charset="0"/>
                <a:cs typeface="Arial"/>
              </a:rPr>
              <a:t>, </a:t>
            </a:r>
            <a:r>
              <a:rPr lang="en-GB" sz="1400" dirty="0">
                <a:latin typeface="Arial"/>
                <a:ea typeface="Times New Roman" panose="02020603050405020304" pitchFamily="18" charset="0"/>
                <a:cs typeface="Arial"/>
              </a:rPr>
              <a:t>nuclear (CBRN), and climate &amp; environmental factors. </a:t>
            </a:r>
            <a:r>
              <a:rPr lang="en-US" sz="1400" dirty="0">
                <a:latin typeface="Arial"/>
                <a:ea typeface="Times New Roman" panose="02020603050405020304" pitchFamily="18" charset="0"/>
                <a:cs typeface="Arial"/>
              </a:rPr>
              <a:t>Enhance global resilience and capability, particularly in fragile health systems. </a:t>
            </a:r>
            <a:endParaRPr lang="en-GB" sz="1400"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AD0D4AAC-E6A2-46A9-8263-A11F27E73E0A}"/>
              </a:ext>
            </a:extLst>
          </p:cNvPr>
          <p:cNvSpPr txBox="1"/>
          <p:nvPr/>
        </p:nvSpPr>
        <p:spPr>
          <a:xfrm>
            <a:off x="1483118" y="3278993"/>
            <a:ext cx="5931867" cy="738664"/>
          </a:xfrm>
          <a:prstGeom prst="homePlate">
            <a:avLst>
              <a:gd name="adj" fmla="val 51649"/>
            </a:avLst>
          </a:prstGeom>
          <a:noFill/>
          <a:ln w="6350">
            <a:solidFill>
              <a:srgbClr val="007C91"/>
            </a:solidFill>
            <a:miter lim="800000"/>
          </a:ln>
        </p:spPr>
        <p:txBody>
          <a:bodyPr wrap="square" lIns="91440" tIns="45720" rIns="91440" bIns="45720" anchor="t">
            <a:spAutoFit/>
          </a:bodyPr>
          <a:lstStyle/>
          <a:p>
            <a:r>
              <a:rPr lang="en-GB" sz="1400" b="1" dirty="0">
                <a:solidFill>
                  <a:srgbClr val="007C91"/>
                </a:solidFill>
                <a:latin typeface="Arial"/>
                <a:cs typeface="Arial"/>
              </a:rPr>
              <a:t>RESPOND: to Global Health Threats</a:t>
            </a:r>
          </a:p>
          <a:p>
            <a:r>
              <a:rPr lang="en-GB" sz="1400" dirty="0">
                <a:latin typeface="Arial"/>
                <a:cs typeface="Arial"/>
              </a:rPr>
              <a:t>Actively respond to global health threats, including deploying to health emergencies to save lives and reduce harm to society.</a:t>
            </a:r>
            <a:endParaRPr lang="en-US" dirty="0">
              <a:cs typeface="Calibri"/>
            </a:endParaRPr>
          </a:p>
        </p:txBody>
      </p:sp>
      <p:sp>
        <p:nvSpPr>
          <p:cNvPr id="3" name="TextBox 2">
            <a:extLst>
              <a:ext uri="{FF2B5EF4-FFF2-40B4-BE49-F238E27FC236}">
                <a16:creationId xmlns:a16="http://schemas.microsoft.com/office/drawing/2014/main" id="{FAC5FFBA-4668-0AEE-A86A-41904BB45AF2}"/>
              </a:ext>
            </a:extLst>
          </p:cNvPr>
          <p:cNvSpPr txBox="1"/>
          <p:nvPr/>
        </p:nvSpPr>
        <p:spPr>
          <a:xfrm>
            <a:off x="1478653" y="4710698"/>
            <a:ext cx="5936332" cy="1169551"/>
          </a:xfrm>
          <a:prstGeom prst="homePlate">
            <a:avLst/>
          </a:prstGeom>
          <a:noFill/>
          <a:ln w="6350">
            <a:solidFill>
              <a:srgbClr val="007C91"/>
            </a:solidFill>
            <a:miter lim="800000"/>
          </a:ln>
        </p:spPr>
        <p:txBody>
          <a:bodyPr wrap="square" lIns="91440" tIns="45720" rIns="91440" bIns="45720" anchor="t">
            <a:spAutoFit/>
          </a:bodyPr>
          <a:lstStyle/>
          <a:p>
            <a:r>
              <a:rPr lang="en-GB" sz="1400" b="1" dirty="0">
                <a:solidFill>
                  <a:srgbClr val="007C91"/>
                </a:solidFill>
                <a:latin typeface="Arial"/>
                <a:cs typeface="Arial"/>
              </a:rPr>
              <a:t>BUILD: UKHSA capability and scientific &amp; industry partnerships</a:t>
            </a:r>
            <a:endParaRPr lang="en-US" dirty="0">
              <a:solidFill>
                <a:srgbClr val="007C91"/>
              </a:solidFill>
              <a:cs typeface="Calibri"/>
            </a:endParaRPr>
          </a:p>
          <a:p>
            <a:r>
              <a:rPr lang="en-US" sz="1400" dirty="0" err="1">
                <a:latin typeface="Arial"/>
                <a:ea typeface="Times New Roman" panose="02020603050405020304" pitchFamily="18" charset="0"/>
                <a:cs typeface="Arial"/>
              </a:rPr>
              <a:t>Maximise</a:t>
            </a:r>
            <a:r>
              <a:rPr lang="en-US" sz="1400" dirty="0">
                <a:latin typeface="Arial"/>
                <a:ea typeface="Times New Roman" panose="02020603050405020304" pitchFamily="18" charset="0"/>
                <a:cs typeface="Arial"/>
              </a:rPr>
              <a:t> the contribution of UKHSA science and build the capability we need internally and as a system through scientific and industry partnerships in support of vaccines, therapeutics and diagnostics and clinical trials.</a:t>
            </a:r>
            <a:endParaRPr lang="en-GB" dirty="0">
              <a:cs typeface="Calibri"/>
            </a:endParaRPr>
          </a:p>
        </p:txBody>
      </p:sp>
      <p:sp>
        <p:nvSpPr>
          <p:cNvPr id="27" name="Oval 26">
            <a:extLst>
              <a:ext uri="{FF2B5EF4-FFF2-40B4-BE49-F238E27FC236}">
                <a16:creationId xmlns:a16="http://schemas.microsoft.com/office/drawing/2014/main" id="{56229A10-F559-1A5D-EC05-18FDE2E2D018}"/>
              </a:ext>
            </a:extLst>
          </p:cNvPr>
          <p:cNvSpPr/>
          <p:nvPr/>
        </p:nvSpPr>
        <p:spPr>
          <a:xfrm>
            <a:off x="536169" y="4735516"/>
            <a:ext cx="882872" cy="928343"/>
          </a:xfrm>
          <a:prstGeom prst="ellipse">
            <a:avLst/>
          </a:prstGeom>
          <a:solidFill>
            <a:srgbClr val="A9D8E1"/>
          </a:solidFill>
          <a:ln w="76200" cap="sq" cmpd="sng" algn="ctr">
            <a:solidFill>
              <a:srgbClr val="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0" cap="none" spc="0" normalizeH="0" baseline="0" noProof="0">
              <a:ln>
                <a:noFill/>
              </a:ln>
              <a:solidFill>
                <a:srgbClr val="A9D8E1"/>
              </a:solidFill>
              <a:effectLst/>
              <a:uLnTx/>
              <a:uFillTx/>
              <a:latin typeface="Arial"/>
              <a:ea typeface="+mn-ea"/>
              <a:cs typeface="+mn-cs"/>
            </a:endParaRPr>
          </a:p>
        </p:txBody>
      </p:sp>
      <p:pic>
        <p:nvPicPr>
          <p:cNvPr id="30" name="Graphic 30" descr="Social network with solid fill">
            <a:extLst>
              <a:ext uri="{FF2B5EF4-FFF2-40B4-BE49-F238E27FC236}">
                <a16:creationId xmlns:a16="http://schemas.microsoft.com/office/drawing/2014/main" id="{25EDC4DA-4CD8-0705-9D86-D79C57D699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0075" y="4888085"/>
            <a:ext cx="585958" cy="593877"/>
          </a:xfrm>
          <a:prstGeom prst="rect">
            <a:avLst/>
          </a:prstGeom>
        </p:spPr>
      </p:pic>
      <p:sp>
        <p:nvSpPr>
          <p:cNvPr id="18" name="Rectangle: Rounded Corners 17">
            <a:extLst>
              <a:ext uri="{FF2B5EF4-FFF2-40B4-BE49-F238E27FC236}">
                <a16:creationId xmlns:a16="http://schemas.microsoft.com/office/drawing/2014/main" id="{6DDF2DF4-7CE3-448D-9E2B-00F10845EA1D}"/>
              </a:ext>
            </a:extLst>
          </p:cNvPr>
          <p:cNvSpPr/>
          <p:nvPr/>
        </p:nvSpPr>
        <p:spPr>
          <a:xfrm>
            <a:off x="7725613" y="3804049"/>
            <a:ext cx="4265246" cy="2870291"/>
          </a:xfrm>
          <a:prstGeom prst="roundRect">
            <a:avLst/>
          </a:prstGeom>
          <a:solidFill>
            <a:schemeClr val="bg1"/>
          </a:solidFill>
          <a:ln w="28575">
            <a:solidFill>
              <a:srgbClr val="006F8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b="1">
                <a:solidFill>
                  <a:srgbClr val="006F83"/>
                </a:solidFill>
                <a:latin typeface="Arial"/>
                <a:cs typeface="Arial"/>
              </a:rPr>
              <a:t>Our strategic enablers</a:t>
            </a:r>
          </a:p>
          <a:p>
            <a:pPr marL="285750" indent="-285750">
              <a:lnSpc>
                <a:spcPct val="150000"/>
              </a:lnSpc>
              <a:buFont typeface="Arial" panose="020B0604020202020204" pitchFamily="34" charset="0"/>
              <a:buChar char="•"/>
            </a:pPr>
            <a:r>
              <a:rPr lang="en-GB" sz="1400">
                <a:solidFill>
                  <a:schemeClr val="tx1"/>
                </a:solidFill>
                <a:latin typeface="Arial"/>
                <a:ea typeface="Times New Roman" panose="02020603050405020304" pitchFamily="18" charset="0"/>
                <a:cs typeface="Arial"/>
              </a:rPr>
              <a:t>Scientific leadership &amp; expertise</a:t>
            </a:r>
          </a:p>
          <a:p>
            <a:pPr marL="285750" indent="-285750">
              <a:lnSpc>
                <a:spcPct val="150000"/>
              </a:lnSpc>
              <a:buFont typeface="Arial" panose="020B0604020202020204" pitchFamily="34" charset="0"/>
              <a:buChar char="•"/>
            </a:pPr>
            <a:r>
              <a:rPr lang="en-GB" sz="1400">
                <a:solidFill>
                  <a:schemeClr val="tx1"/>
                </a:solidFill>
                <a:latin typeface="Arial"/>
                <a:ea typeface="Times New Roman" panose="02020603050405020304" pitchFamily="18" charset="0"/>
                <a:cs typeface="Arial"/>
              </a:rPr>
              <a:t>Building evidence</a:t>
            </a:r>
          </a:p>
          <a:p>
            <a:pPr marL="285750" indent="-285750">
              <a:lnSpc>
                <a:spcPct val="150000"/>
              </a:lnSpc>
              <a:buFont typeface="Arial" panose="020B0604020202020204" pitchFamily="34" charset="0"/>
              <a:buChar char="•"/>
            </a:pPr>
            <a:r>
              <a:rPr lang="en-GB" sz="1400">
                <a:solidFill>
                  <a:schemeClr val="tx1"/>
                </a:solidFill>
                <a:effectLst/>
                <a:latin typeface="Arial"/>
                <a:ea typeface="Times New Roman" panose="02020603050405020304" pitchFamily="18" charset="0"/>
                <a:cs typeface="Arial"/>
              </a:rPr>
              <a:t>One </a:t>
            </a:r>
            <a:r>
              <a:rPr lang="en-GB" sz="1400">
                <a:solidFill>
                  <a:schemeClr val="tx1"/>
                </a:solidFill>
                <a:latin typeface="Arial"/>
                <a:ea typeface="Times New Roman" panose="02020603050405020304" pitchFamily="18" charset="0"/>
                <a:cs typeface="Arial"/>
              </a:rPr>
              <a:t>health</a:t>
            </a:r>
            <a:r>
              <a:rPr lang="en-GB" sz="1400">
                <a:solidFill>
                  <a:schemeClr val="tx1"/>
                </a:solidFill>
                <a:effectLst/>
                <a:latin typeface="Arial"/>
                <a:ea typeface="Times New Roman" panose="02020603050405020304" pitchFamily="18" charset="0"/>
                <a:cs typeface="Arial"/>
              </a:rPr>
              <a:t> </a:t>
            </a:r>
            <a:r>
              <a:rPr lang="en-GB" sz="1400">
                <a:solidFill>
                  <a:schemeClr val="tx1"/>
                </a:solidFill>
                <a:latin typeface="Arial"/>
                <a:ea typeface="Times New Roman" panose="02020603050405020304" pitchFamily="18" charset="0"/>
                <a:cs typeface="Arial"/>
              </a:rPr>
              <a:t>approach</a:t>
            </a:r>
            <a:endParaRPr lang="en-GB" sz="1400">
              <a:solidFill>
                <a:schemeClr val="tx1"/>
              </a:solidFill>
              <a:effectLst/>
              <a:latin typeface="Arial"/>
              <a:ea typeface="Times New Roman" panose="02020603050405020304" pitchFamily="18" charset="0"/>
              <a:cs typeface="Arial"/>
            </a:endParaRPr>
          </a:p>
          <a:p>
            <a:pPr marL="285750" indent="-285750">
              <a:lnSpc>
                <a:spcPct val="150000"/>
              </a:lnSpc>
              <a:buFont typeface="Arial" panose="020B0604020202020204" pitchFamily="34" charset="0"/>
              <a:buChar char="•"/>
            </a:pPr>
            <a:r>
              <a:rPr lang="en-GB" sz="1400">
                <a:solidFill>
                  <a:schemeClr val="tx1"/>
                </a:solidFill>
                <a:latin typeface="Arial"/>
                <a:ea typeface="Times New Roman" panose="02020603050405020304" pitchFamily="18" charset="0"/>
                <a:cs typeface="Arial"/>
              </a:rPr>
              <a:t>Global collaboration</a:t>
            </a:r>
          </a:p>
          <a:p>
            <a:pPr marL="285750" indent="-285750">
              <a:lnSpc>
                <a:spcPct val="150000"/>
              </a:lnSpc>
              <a:buFont typeface="Arial" panose="020B0604020202020204" pitchFamily="34" charset="0"/>
              <a:buChar char="•"/>
            </a:pPr>
            <a:r>
              <a:rPr lang="en-GB" sz="1400">
                <a:solidFill>
                  <a:schemeClr val="tx1"/>
                </a:solidFill>
                <a:latin typeface="Arial"/>
                <a:ea typeface="Times New Roman" panose="02020603050405020304" pitchFamily="18" charset="0"/>
                <a:cs typeface="Arial"/>
              </a:rPr>
              <a:t>x-HMG partnerships</a:t>
            </a:r>
          </a:p>
          <a:p>
            <a:pPr marL="285750" indent="-285750">
              <a:lnSpc>
                <a:spcPct val="150000"/>
              </a:lnSpc>
              <a:buFont typeface="Arial" panose="020B0604020202020204" pitchFamily="34" charset="0"/>
              <a:buChar char="•"/>
            </a:pPr>
            <a:r>
              <a:rPr lang="en-GB" sz="1400">
                <a:solidFill>
                  <a:schemeClr val="tx1"/>
                </a:solidFill>
                <a:latin typeface="Arial"/>
                <a:ea typeface="Times New Roman" panose="02020603050405020304" pitchFamily="18" charset="0"/>
                <a:cs typeface="Arial"/>
              </a:rPr>
              <a:t>Fostering innovation</a:t>
            </a:r>
          </a:p>
          <a:p>
            <a:pPr marL="285750" indent="-285750">
              <a:lnSpc>
                <a:spcPct val="150000"/>
              </a:lnSpc>
              <a:buFont typeface="Arial" panose="020B0604020202020204" pitchFamily="34" charset="0"/>
              <a:buChar char="•"/>
            </a:pPr>
            <a:r>
              <a:rPr lang="en-GB" sz="1400">
                <a:solidFill>
                  <a:schemeClr val="tx1"/>
                </a:solidFill>
                <a:effectLst/>
                <a:latin typeface="Arial"/>
                <a:ea typeface="Times New Roman" panose="02020603050405020304" pitchFamily="18" charset="0"/>
                <a:cs typeface="Arial"/>
              </a:rPr>
              <a:t>Mobilising </a:t>
            </a:r>
            <a:r>
              <a:rPr lang="en-GB" sz="1400">
                <a:solidFill>
                  <a:schemeClr val="tx1"/>
                </a:solidFill>
                <a:latin typeface="Arial"/>
                <a:ea typeface="Times New Roman" panose="02020603050405020304" pitchFamily="18" charset="0"/>
                <a:cs typeface="Arial"/>
              </a:rPr>
              <a:t>resources</a:t>
            </a:r>
            <a:r>
              <a:rPr lang="en-GB" sz="1400">
                <a:solidFill>
                  <a:schemeClr val="tx1"/>
                </a:solidFill>
                <a:effectLst/>
                <a:latin typeface="Arial"/>
                <a:ea typeface="Times New Roman" panose="02020603050405020304" pitchFamily="18" charset="0"/>
                <a:cs typeface="Arial"/>
              </a:rPr>
              <a:t> &amp; </a:t>
            </a:r>
            <a:r>
              <a:rPr lang="en-GB" sz="1400">
                <a:solidFill>
                  <a:schemeClr val="tx1"/>
                </a:solidFill>
                <a:latin typeface="Arial"/>
                <a:ea typeface="Times New Roman" panose="02020603050405020304" pitchFamily="18" charset="0"/>
                <a:cs typeface="Arial"/>
              </a:rPr>
              <a:t>income</a:t>
            </a:r>
            <a:r>
              <a:rPr lang="en-GB" sz="1400">
                <a:solidFill>
                  <a:schemeClr val="tx1"/>
                </a:solidFill>
                <a:effectLst/>
                <a:latin typeface="Arial"/>
                <a:ea typeface="Times New Roman" panose="02020603050405020304" pitchFamily="18" charset="0"/>
                <a:cs typeface="Arial"/>
              </a:rPr>
              <a:t> </a:t>
            </a:r>
            <a:r>
              <a:rPr lang="en-GB" sz="1400">
                <a:solidFill>
                  <a:schemeClr val="tx1"/>
                </a:solidFill>
                <a:latin typeface="Arial"/>
                <a:ea typeface="Times New Roman" panose="02020603050405020304" pitchFamily="18" charset="0"/>
                <a:cs typeface="Arial"/>
              </a:rPr>
              <a:t>generation</a:t>
            </a:r>
            <a:endParaRPr lang="en-GB" sz="1400">
              <a:solidFill>
                <a:schemeClr val="tx1"/>
              </a:solidFill>
              <a:effectLst/>
              <a:latin typeface="Arial"/>
              <a:ea typeface="Times New Roman" panose="02020603050405020304" pitchFamily="18" charset="0"/>
              <a:cs typeface="Arial"/>
            </a:endParaRPr>
          </a:p>
          <a:p>
            <a:pPr marL="285750" indent="-285750">
              <a:lnSpc>
                <a:spcPct val="150000"/>
              </a:lnSpc>
              <a:buFont typeface="Arial" panose="020B0604020202020204" pitchFamily="34" charset="0"/>
              <a:buChar char="•"/>
            </a:pPr>
            <a:endParaRPr lang="en-GB" sz="1400">
              <a:solidFill>
                <a:schemeClr val="tx1"/>
              </a:solidFill>
              <a:effectLst/>
              <a:latin typeface="Arial"/>
              <a:ea typeface="Times New Roman" panose="02020603050405020304" pitchFamily="18" charset="0"/>
              <a:cs typeface="Arial"/>
            </a:endParaRPr>
          </a:p>
          <a:p>
            <a:endParaRPr lang="en-GB" b="1">
              <a:solidFill>
                <a:srgbClr val="006F83"/>
              </a:solidFill>
              <a:latin typeface="Arial" panose="020B0604020202020204" pitchFamily="34" charset="0"/>
              <a:cs typeface="Arial" panose="020B0604020202020204" pitchFamily="34" charset="0"/>
            </a:endParaRPr>
          </a:p>
          <a:p>
            <a:pPr algn="ctr"/>
            <a:endParaRPr lang="en-GB">
              <a:solidFill>
                <a:srgbClr val="006F83"/>
              </a:solidFill>
            </a:endParaRPr>
          </a:p>
        </p:txBody>
      </p:sp>
      <p:sp>
        <p:nvSpPr>
          <p:cNvPr id="6" name="Rectangle: Rounded Corners 5">
            <a:extLst>
              <a:ext uri="{FF2B5EF4-FFF2-40B4-BE49-F238E27FC236}">
                <a16:creationId xmlns:a16="http://schemas.microsoft.com/office/drawing/2014/main" id="{6020FF00-0413-9453-3153-B8EDBC3E0DBC}"/>
              </a:ext>
            </a:extLst>
          </p:cNvPr>
          <p:cNvSpPr/>
          <p:nvPr/>
        </p:nvSpPr>
        <p:spPr>
          <a:xfrm>
            <a:off x="7725613" y="121048"/>
            <a:ext cx="4265246" cy="3534596"/>
          </a:xfrm>
          <a:prstGeom prst="roundRect">
            <a:avLst/>
          </a:prstGeom>
          <a:solidFill>
            <a:schemeClr val="bg1"/>
          </a:solidFill>
          <a:ln w="28575">
            <a:solidFill>
              <a:srgbClr val="006F8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b="1" dirty="0">
                <a:solidFill>
                  <a:srgbClr val="006F83"/>
                </a:solidFill>
                <a:latin typeface="Arial"/>
                <a:cs typeface="Arial"/>
              </a:rPr>
              <a:t>What UKHSA will achieve</a:t>
            </a:r>
          </a:p>
          <a:p>
            <a:pPr marL="228600" indent="-228600">
              <a:buFont typeface="Arial" panose="020B0604020202020204" pitchFamily="34" charset="0"/>
              <a:buChar char="•"/>
            </a:pPr>
            <a:r>
              <a:rPr lang="en-US" sz="1400" b="1" dirty="0">
                <a:solidFill>
                  <a:schemeClr val="tx1"/>
                </a:solidFill>
                <a:latin typeface="Arial"/>
                <a:ea typeface="+mn-lt"/>
                <a:cs typeface="Arial"/>
              </a:rPr>
              <a:t>Global collaboration with international partners</a:t>
            </a:r>
            <a:r>
              <a:rPr lang="en-US" sz="1400" dirty="0">
                <a:solidFill>
                  <a:schemeClr val="tx1"/>
                </a:solidFill>
                <a:latin typeface="Arial"/>
                <a:ea typeface="+mn-lt"/>
                <a:cs typeface="Arial"/>
              </a:rPr>
              <a:t> to build effective systems and mechanisms for collaboration, sharing best practice and shaping policy. </a:t>
            </a:r>
            <a:endParaRPr lang="en-US" sz="1400" dirty="0">
              <a:solidFill>
                <a:schemeClr val="tx1"/>
              </a:solidFill>
              <a:ea typeface="+mn-lt"/>
              <a:cs typeface="+mn-lt"/>
            </a:endParaRPr>
          </a:p>
          <a:p>
            <a:pPr marL="228600" indent="-228600">
              <a:buFont typeface="Arial" panose="020B0604020202020204" pitchFamily="34" charset="0"/>
              <a:buChar char="•"/>
            </a:pPr>
            <a:r>
              <a:rPr lang="en-US" sz="1400" b="1" dirty="0">
                <a:solidFill>
                  <a:schemeClr val="tx1"/>
                </a:solidFill>
                <a:latin typeface="Arial"/>
                <a:ea typeface="+mn-lt"/>
                <a:cs typeface="Arial"/>
              </a:rPr>
              <a:t>Dynamic support to global initiatives</a:t>
            </a:r>
            <a:r>
              <a:rPr lang="en-US" sz="1400" dirty="0">
                <a:solidFill>
                  <a:schemeClr val="tx1"/>
                </a:solidFill>
                <a:latin typeface="Arial"/>
                <a:ea typeface="+mn-lt"/>
                <a:cs typeface="Arial"/>
              </a:rPr>
              <a:t>, such as the </a:t>
            </a:r>
            <a:r>
              <a:rPr lang="en-US" sz="1400" dirty="0">
                <a:solidFill>
                  <a:schemeClr val="tx1"/>
                </a:solidFill>
                <a:latin typeface="Arial"/>
                <a:ea typeface="+mn-lt"/>
                <a:cs typeface="Arial"/>
                <a:hlinkClick r:id="rId9">
                  <a:extLst>
                    <a:ext uri="{A12FA001-AC4F-418D-AE19-62706E023703}">
                      <ahyp:hlinkClr xmlns:ahyp="http://schemas.microsoft.com/office/drawing/2018/hyperlinkcolor" val="tx"/>
                    </a:ext>
                  </a:extLst>
                </a:hlinkClick>
              </a:rPr>
              <a:t>International Pathogen Surveillance Network</a:t>
            </a:r>
            <a:r>
              <a:rPr lang="en-US" sz="1400" dirty="0">
                <a:solidFill>
                  <a:schemeClr val="tx1"/>
                </a:solidFill>
                <a:latin typeface="Arial"/>
                <a:ea typeface="+mn-lt"/>
                <a:cs typeface="Arial"/>
              </a:rPr>
              <a:t> and the </a:t>
            </a:r>
            <a:r>
              <a:rPr lang="en-US" sz="1400" dirty="0">
                <a:solidFill>
                  <a:schemeClr val="tx1"/>
                </a:solidFill>
                <a:latin typeface="Arial"/>
                <a:ea typeface="+mn-lt"/>
                <a:cs typeface="Arial"/>
                <a:hlinkClick r:id="rId10">
                  <a:extLst>
                    <a:ext uri="{A12FA001-AC4F-418D-AE19-62706E023703}">
                      <ahyp:hlinkClr xmlns:ahyp="http://schemas.microsoft.com/office/drawing/2018/hyperlinkcolor" val="tx"/>
                    </a:ext>
                  </a:extLst>
                </a:hlinkClick>
              </a:rPr>
              <a:t>100 days mission</a:t>
            </a:r>
            <a:r>
              <a:rPr lang="en-US" sz="1400" dirty="0">
                <a:solidFill>
                  <a:schemeClr val="tx1"/>
                </a:solidFill>
                <a:latin typeface="Arial"/>
                <a:ea typeface="+mn-lt"/>
                <a:cs typeface="Arial"/>
              </a:rPr>
              <a:t>, through UKHSA’s active contributions and expertise, to strengthen global health security.</a:t>
            </a:r>
            <a:endParaRPr lang="en-US" sz="1400" dirty="0">
              <a:solidFill>
                <a:schemeClr val="tx1"/>
              </a:solidFill>
              <a:ea typeface="+mn-lt"/>
              <a:cs typeface="+mn-lt"/>
            </a:endParaRPr>
          </a:p>
          <a:p>
            <a:pPr marL="228600" indent="-228600">
              <a:buFont typeface="Arial" panose="020B0604020202020204" pitchFamily="34" charset="0"/>
              <a:buChar char="•"/>
            </a:pPr>
            <a:r>
              <a:rPr lang="en-US" sz="1400" b="1" dirty="0">
                <a:solidFill>
                  <a:schemeClr val="tx1"/>
                </a:solidFill>
                <a:latin typeface="Arial"/>
                <a:ea typeface="Times New Roman" panose="02020603050405020304" pitchFamily="18" charset="0"/>
                <a:cs typeface="Arial"/>
              </a:rPr>
              <a:t>Development and implementation of</a:t>
            </a:r>
            <a:r>
              <a:rPr lang="en-US" sz="1400" dirty="0">
                <a:solidFill>
                  <a:schemeClr val="tx1"/>
                </a:solidFill>
                <a:latin typeface="Arial"/>
                <a:ea typeface="Times New Roman" panose="02020603050405020304" pitchFamily="18" charset="0"/>
                <a:cs typeface="Arial"/>
              </a:rPr>
              <a:t> </a:t>
            </a:r>
            <a:r>
              <a:rPr lang="en-US" sz="1400" b="1" dirty="0">
                <a:solidFill>
                  <a:schemeClr val="tx1"/>
                </a:solidFill>
                <a:latin typeface="Arial"/>
                <a:ea typeface="Times New Roman" panose="02020603050405020304" pitchFamily="18" charset="0"/>
                <a:cs typeface="Arial"/>
              </a:rPr>
              <a:t>global </a:t>
            </a:r>
            <a:r>
              <a:rPr lang="en-US" sz="1400" b="1" dirty="0" err="1">
                <a:solidFill>
                  <a:schemeClr val="tx1"/>
                </a:solidFill>
                <a:latin typeface="Arial"/>
                <a:ea typeface="Times New Roman" panose="02020603050405020304" pitchFamily="18" charset="0"/>
                <a:cs typeface="Arial"/>
              </a:rPr>
              <a:t>programmes</a:t>
            </a:r>
            <a:r>
              <a:rPr lang="en-US" sz="1400" b="1" dirty="0">
                <a:solidFill>
                  <a:schemeClr val="tx1"/>
                </a:solidFill>
                <a:latin typeface="Arial"/>
                <a:ea typeface="Times New Roman" panose="02020603050405020304" pitchFamily="18" charset="0"/>
                <a:cs typeface="Arial"/>
              </a:rPr>
              <a:t> to build capacity and strengthen surveillance</a:t>
            </a:r>
            <a:r>
              <a:rPr lang="en-US" sz="1400" dirty="0">
                <a:solidFill>
                  <a:schemeClr val="tx1"/>
                </a:solidFill>
                <a:latin typeface="Arial"/>
                <a:ea typeface="Times New Roman" panose="02020603050405020304" pitchFamily="18" charset="0"/>
                <a:cs typeface="Arial"/>
              </a:rPr>
              <a:t> including genomic approaches and data sharing.</a:t>
            </a:r>
            <a:endParaRPr lang="en-GB" sz="1400" dirty="0">
              <a:solidFill>
                <a:schemeClr val="tx1"/>
              </a:solidFill>
              <a:latin typeface="Arial"/>
              <a:cs typeface="Arial"/>
            </a:endParaRPr>
          </a:p>
          <a:p>
            <a:pPr marL="228600" indent="-228600">
              <a:lnSpc>
                <a:spcPct val="150000"/>
              </a:lnSpc>
              <a:buFont typeface="Arial" panose="020B0604020202020204" pitchFamily="34" charset="0"/>
              <a:buChar char="•"/>
            </a:pPr>
            <a:endParaRPr lang="en-GB" sz="1400" dirty="0">
              <a:solidFill>
                <a:schemeClr val="tx1"/>
              </a:solidFill>
              <a:latin typeface="Arial"/>
              <a:ea typeface="Times New Roman" panose="02020603050405020304" pitchFamily="18" charset="0"/>
              <a:cs typeface="Arial"/>
            </a:endParaRPr>
          </a:p>
          <a:p>
            <a:endParaRPr lang="en-GB" b="1" dirty="0">
              <a:solidFill>
                <a:srgbClr val="006F83"/>
              </a:solidFill>
              <a:effectLst/>
              <a:latin typeface="Arial" panose="020B0604020202020204" pitchFamily="34" charset="0"/>
              <a:ea typeface="Times New Roman" panose="02020603050405020304" pitchFamily="18" charset="0"/>
              <a:cs typeface="Arial" panose="020B0604020202020204" pitchFamily="34" charset="0"/>
            </a:endParaRPr>
          </a:p>
          <a:p>
            <a:pPr algn="ctr"/>
            <a:endParaRPr lang="en-GB" dirty="0">
              <a:solidFill>
                <a:srgbClr val="006F83"/>
              </a:solidFill>
              <a:latin typeface="Calibri" panose="020F0502020204030204"/>
              <a:ea typeface="Times New Roman" panose="02020603050405020304" pitchFamily="18" charset="0"/>
              <a:cs typeface="Calibri" panose="020F0502020204030204"/>
            </a:endParaRPr>
          </a:p>
        </p:txBody>
      </p:sp>
    </p:spTree>
    <p:extLst>
      <p:ext uri="{BB962C8B-B14F-4D97-AF65-F5344CB8AC3E}">
        <p14:creationId xmlns:p14="http://schemas.microsoft.com/office/powerpoint/2010/main" val="141917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B7CA1A33-5358-DCA4-769A-94BC3A7845EB}"/>
              </a:ext>
            </a:extLst>
          </p:cNvPr>
          <p:cNvSpPr txBox="1"/>
          <p:nvPr/>
        </p:nvSpPr>
        <p:spPr>
          <a:xfrm>
            <a:off x="102930" y="47682"/>
            <a:ext cx="6240087"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0" i="0">
                <a:solidFill>
                  <a:srgbClr val="007C91"/>
                </a:solidFill>
                <a:effectLst/>
                <a:latin typeface="Arial" panose="020B0604020202020204" pitchFamily="34" charset="0"/>
                <a:cs typeface="Arial" panose="020B0604020202020204" pitchFamily="34" charset="0"/>
              </a:rPr>
              <a:t> </a:t>
            </a:r>
            <a:r>
              <a:rPr lang="en-GB" sz="2800" b="1" i="0">
                <a:solidFill>
                  <a:srgbClr val="007C91"/>
                </a:solidFill>
                <a:effectLst/>
                <a:latin typeface="Arial" panose="020B0604020202020204" pitchFamily="34" charset="0"/>
                <a:cs typeface="Arial" panose="020B0604020202020204" pitchFamily="34" charset="0"/>
              </a:rPr>
              <a:t>Deliverables</a:t>
            </a:r>
            <a:endParaRPr lang="en-GB" sz="2800" b="1">
              <a:solidFill>
                <a:srgbClr val="007C91"/>
              </a:solidFill>
              <a:latin typeface="Arial" panose="020B0604020202020204" pitchFamily="34" charset="0"/>
              <a:cs typeface="Arial" panose="020B0604020202020204" pitchFamily="34" charset="0"/>
            </a:endParaRPr>
          </a:p>
        </p:txBody>
      </p:sp>
      <p:graphicFrame>
        <p:nvGraphicFramePr>
          <p:cNvPr id="12" name="Table 11">
            <a:extLst>
              <a:ext uri="{FF2B5EF4-FFF2-40B4-BE49-F238E27FC236}">
                <a16:creationId xmlns:a16="http://schemas.microsoft.com/office/drawing/2014/main" id="{98DD8084-F558-04BD-8534-9FC1C1CC7D92}"/>
              </a:ext>
            </a:extLst>
          </p:cNvPr>
          <p:cNvGraphicFramePr>
            <a:graphicFrameLocks noGrp="1"/>
          </p:cNvGraphicFramePr>
          <p:nvPr>
            <p:extLst>
              <p:ext uri="{D42A27DB-BD31-4B8C-83A1-F6EECF244321}">
                <p14:modId xmlns:p14="http://schemas.microsoft.com/office/powerpoint/2010/main" val="4178570942"/>
              </p:ext>
            </p:extLst>
          </p:nvPr>
        </p:nvGraphicFramePr>
        <p:xfrm>
          <a:off x="185057" y="489857"/>
          <a:ext cx="11780175" cy="746760"/>
        </p:xfrm>
        <a:graphic>
          <a:graphicData uri="http://schemas.openxmlformats.org/drawingml/2006/table">
            <a:tbl>
              <a:tblPr firstRow="1" bandRow="1">
                <a:tableStyleId>{5C22544A-7EE6-4342-B048-85BDC9FD1C3A}</a:tableStyleId>
              </a:tblPr>
              <a:tblGrid>
                <a:gridCol w="5524498">
                  <a:extLst>
                    <a:ext uri="{9D8B030D-6E8A-4147-A177-3AD203B41FA5}">
                      <a16:colId xmlns:a16="http://schemas.microsoft.com/office/drawing/2014/main" val="2734642589"/>
                    </a:ext>
                  </a:extLst>
                </a:gridCol>
                <a:gridCol w="2952750">
                  <a:extLst>
                    <a:ext uri="{9D8B030D-6E8A-4147-A177-3AD203B41FA5}">
                      <a16:colId xmlns:a16="http://schemas.microsoft.com/office/drawing/2014/main" val="1051075128"/>
                    </a:ext>
                  </a:extLst>
                </a:gridCol>
                <a:gridCol w="3302927">
                  <a:extLst>
                    <a:ext uri="{9D8B030D-6E8A-4147-A177-3AD203B41FA5}">
                      <a16:colId xmlns:a16="http://schemas.microsoft.com/office/drawing/2014/main" val="3707811746"/>
                    </a:ext>
                  </a:extLst>
                </a:gridCol>
              </a:tblGrid>
              <a:tr h="624416">
                <a:tc>
                  <a:txBody>
                    <a:bodyPr/>
                    <a:lstStyle/>
                    <a:p>
                      <a:pPr lvl="0" algn="ctr">
                        <a:buNone/>
                      </a:pPr>
                      <a:r>
                        <a:rPr lang="en-US" sz="1800" dirty="0">
                          <a:solidFill>
                            <a:schemeClr val="bg1"/>
                          </a:solidFill>
                          <a:effectLst/>
                        </a:rPr>
                        <a:t>PREPARE</a:t>
                      </a:r>
                      <a:endParaRPr lang="en-US" sz="1800" dirty="0">
                        <a:solidFill>
                          <a:schemeClr val="bg1"/>
                        </a:solidFill>
                      </a:endParaRPr>
                    </a:p>
                    <a:p>
                      <a:pPr lvl="0" algn="ctr">
                        <a:buNone/>
                      </a:pPr>
                      <a:r>
                        <a:rPr lang="en-US" sz="1400" b="1" dirty="0">
                          <a:solidFill>
                            <a:schemeClr val="bg1"/>
                          </a:solidFill>
                          <a:effectLst/>
                        </a:rPr>
                        <a:t>Be ready for Future Health Threats</a:t>
                      </a:r>
                    </a:p>
                    <a:p>
                      <a:pPr lvl="0" algn="ctr">
                        <a:buNone/>
                      </a:pPr>
                      <a:endParaRPr lang="en-US" sz="1100" b="0" i="0" u="none" strike="noStrike" noProof="0" dirty="0">
                        <a:solidFill>
                          <a:srgbClr val="FF0000"/>
                        </a:solidFill>
                        <a:effectLst/>
                        <a:latin typeface="Arial"/>
                      </a:endParaRPr>
                    </a:p>
                  </a:txBody>
                  <a:tcPr>
                    <a:solidFill>
                      <a:srgbClr val="6E8D9E"/>
                    </a:solidFill>
                  </a:tcPr>
                </a:tc>
                <a:tc>
                  <a:txBody>
                    <a:bodyPr/>
                    <a:lstStyle/>
                    <a:p>
                      <a:pPr lvl="0" algn="ctr">
                        <a:buNone/>
                      </a:pPr>
                      <a:r>
                        <a:rPr lang="en-GB" sz="1800" b="1" i="0" u="none" strike="noStrike" noProof="0" dirty="0">
                          <a:solidFill>
                            <a:schemeClr val="bg1"/>
                          </a:solidFill>
                          <a:effectLst/>
                          <a:latin typeface="Arial"/>
                        </a:rPr>
                        <a:t>RESPOND</a:t>
                      </a:r>
                      <a:endParaRPr lang="en-US" sz="1800" dirty="0">
                        <a:solidFill>
                          <a:schemeClr val="bg1"/>
                        </a:solidFill>
                      </a:endParaRPr>
                    </a:p>
                    <a:p>
                      <a:pPr lvl="0" algn="ctr">
                        <a:buNone/>
                      </a:pPr>
                      <a:r>
                        <a:rPr lang="en-GB" sz="1400" b="1" i="0" u="none" strike="noStrike" noProof="0" dirty="0">
                          <a:solidFill>
                            <a:schemeClr val="bg1"/>
                          </a:solidFill>
                          <a:effectLst/>
                          <a:latin typeface="Arial"/>
                        </a:rPr>
                        <a:t>Save Lives and Reduce Harm</a:t>
                      </a:r>
                      <a:endParaRPr lang="en-US" sz="1400" b="1" dirty="0">
                        <a:solidFill>
                          <a:schemeClr val="bg1"/>
                        </a:solidFill>
                      </a:endParaRPr>
                    </a:p>
                  </a:txBody>
                  <a:tcPr>
                    <a:solidFill>
                      <a:srgbClr val="007C91"/>
                    </a:solidFill>
                  </a:tcPr>
                </a:tc>
                <a:tc>
                  <a:txBody>
                    <a:bodyPr/>
                    <a:lstStyle/>
                    <a:p>
                      <a:pPr lvl="0" algn="ctr">
                        <a:lnSpc>
                          <a:spcPct val="100000"/>
                        </a:lnSpc>
                        <a:spcBef>
                          <a:spcPts val="0"/>
                        </a:spcBef>
                        <a:spcAft>
                          <a:spcPts val="0"/>
                        </a:spcAft>
                        <a:buNone/>
                      </a:pPr>
                      <a:r>
                        <a:rPr lang="en-GB" sz="1800" b="1" i="0" u="none" strike="noStrike" noProof="0" dirty="0">
                          <a:solidFill>
                            <a:schemeClr val="bg1"/>
                          </a:solidFill>
                          <a:effectLst/>
                          <a:latin typeface="Arial"/>
                        </a:rPr>
                        <a:t>BUILD</a:t>
                      </a:r>
                      <a:endParaRPr lang="en-GB" sz="1800" b="0" i="0" u="none" strike="noStrike" noProof="0" dirty="0">
                        <a:solidFill>
                          <a:schemeClr val="bg1"/>
                        </a:solidFill>
                        <a:effectLst/>
                        <a:latin typeface="Arial"/>
                      </a:endParaRPr>
                    </a:p>
                    <a:p>
                      <a:pPr lvl="0" algn="ctr">
                        <a:lnSpc>
                          <a:spcPct val="100000"/>
                        </a:lnSpc>
                        <a:spcBef>
                          <a:spcPts val="0"/>
                        </a:spcBef>
                        <a:spcAft>
                          <a:spcPts val="0"/>
                        </a:spcAft>
                        <a:buNone/>
                      </a:pPr>
                      <a:r>
                        <a:rPr lang="en-GB" sz="1400" b="1" i="0" u="none" strike="noStrike" noProof="0" dirty="0">
                          <a:solidFill>
                            <a:schemeClr val="bg1"/>
                          </a:solidFill>
                          <a:effectLst/>
                          <a:latin typeface="Arial"/>
                        </a:rPr>
                        <a:t>System Capability</a:t>
                      </a:r>
                    </a:p>
                    <a:p>
                      <a:pPr lvl="0" algn="ctr">
                        <a:buNone/>
                      </a:pPr>
                      <a:endParaRPr lang="en-GB" sz="1100" dirty="0">
                        <a:solidFill>
                          <a:schemeClr val="tx1"/>
                        </a:solidFill>
                        <a:effectLst/>
                      </a:endParaRPr>
                    </a:p>
                  </a:txBody>
                  <a:tcPr>
                    <a:solidFill>
                      <a:srgbClr val="003B5C"/>
                    </a:solidFill>
                  </a:tcPr>
                </a:tc>
                <a:extLst>
                  <a:ext uri="{0D108BD9-81ED-4DB2-BD59-A6C34878D82A}">
                    <a16:rowId xmlns:a16="http://schemas.microsoft.com/office/drawing/2014/main" val="3299020410"/>
                  </a:ext>
                </a:extLst>
              </a:tr>
            </a:tbl>
          </a:graphicData>
        </a:graphic>
      </p:graphicFrame>
      <p:graphicFrame>
        <p:nvGraphicFramePr>
          <p:cNvPr id="17" name="Table 16">
            <a:extLst>
              <a:ext uri="{FF2B5EF4-FFF2-40B4-BE49-F238E27FC236}">
                <a16:creationId xmlns:a16="http://schemas.microsoft.com/office/drawing/2014/main" id="{22112E3F-361B-588E-86EC-FBBB882AE59B}"/>
              </a:ext>
            </a:extLst>
          </p:cNvPr>
          <p:cNvGraphicFramePr>
            <a:graphicFrameLocks noGrp="1"/>
          </p:cNvGraphicFramePr>
          <p:nvPr>
            <p:extLst>
              <p:ext uri="{D42A27DB-BD31-4B8C-83A1-F6EECF244321}">
                <p14:modId xmlns:p14="http://schemas.microsoft.com/office/powerpoint/2010/main" val="377296162"/>
              </p:ext>
            </p:extLst>
          </p:nvPr>
        </p:nvGraphicFramePr>
        <p:xfrm>
          <a:off x="179916" y="1111250"/>
          <a:ext cx="11793580" cy="5756699"/>
        </p:xfrm>
        <a:graphic>
          <a:graphicData uri="http://schemas.openxmlformats.org/drawingml/2006/table">
            <a:tbl>
              <a:tblPr firstRow="1" bandRow="1">
                <a:tableStyleId>{5C22544A-7EE6-4342-B048-85BDC9FD1C3A}</a:tableStyleId>
              </a:tblPr>
              <a:tblGrid>
                <a:gridCol w="3071652">
                  <a:extLst>
                    <a:ext uri="{9D8B030D-6E8A-4147-A177-3AD203B41FA5}">
                      <a16:colId xmlns:a16="http://schemas.microsoft.com/office/drawing/2014/main" val="3933999934"/>
                    </a:ext>
                  </a:extLst>
                </a:gridCol>
                <a:gridCol w="2459470">
                  <a:extLst>
                    <a:ext uri="{9D8B030D-6E8A-4147-A177-3AD203B41FA5}">
                      <a16:colId xmlns:a16="http://schemas.microsoft.com/office/drawing/2014/main" val="1679918230"/>
                    </a:ext>
                  </a:extLst>
                </a:gridCol>
                <a:gridCol w="2952750">
                  <a:extLst>
                    <a:ext uri="{9D8B030D-6E8A-4147-A177-3AD203B41FA5}">
                      <a16:colId xmlns:a16="http://schemas.microsoft.com/office/drawing/2014/main" val="3764719305"/>
                    </a:ext>
                  </a:extLst>
                </a:gridCol>
                <a:gridCol w="3309708">
                  <a:extLst>
                    <a:ext uri="{9D8B030D-6E8A-4147-A177-3AD203B41FA5}">
                      <a16:colId xmlns:a16="http://schemas.microsoft.com/office/drawing/2014/main" val="105867951"/>
                    </a:ext>
                  </a:extLst>
                </a:gridCol>
              </a:tblGrid>
              <a:tr h="501026">
                <a:tc>
                  <a:txBody>
                    <a:bodyPr/>
                    <a:lstStyle/>
                    <a:p>
                      <a:pPr algn="ctr" rtl="0" fontAlgn="base"/>
                      <a:r>
                        <a:rPr lang="en-GB" sz="1400" b="0">
                          <a:effectLst/>
                          <a:latin typeface="Arial"/>
                        </a:rPr>
                        <a:t>Global Leadership​ &amp; Influencing</a:t>
                      </a:r>
                    </a:p>
                  </a:txBody>
                  <a:tcPr>
                    <a:solidFill>
                      <a:srgbClr val="6E8D9E"/>
                    </a:solidFill>
                  </a:tcPr>
                </a:tc>
                <a:tc>
                  <a:txBody>
                    <a:bodyPr/>
                    <a:lstStyle/>
                    <a:p>
                      <a:pPr lvl="0" algn="ctr">
                        <a:buNone/>
                      </a:pPr>
                      <a:r>
                        <a:rPr lang="en-GB" sz="1400" b="0" i="0" u="none" strike="noStrike" noProof="0">
                          <a:solidFill>
                            <a:schemeClr val="bg1"/>
                          </a:solidFill>
                          <a:effectLst/>
                          <a:latin typeface="Arial"/>
                        </a:rPr>
                        <a:t>Health Protection</a:t>
                      </a:r>
                      <a:endParaRPr lang="en-US" sz="1400" b="0" i="0" u="none" strike="noStrike" noProof="0">
                        <a:effectLst/>
                      </a:endParaRPr>
                    </a:p>
                    <a:p>
                      <a:pPr lvl="0" algn="ctr">
                        <a:buNone/>
                      </a:pPr>
                      <a:r>
                        <a:rPr lang="en-GB" sz="1400" b="0" i="0" u="none" strike="noStrike" noProof="0">
                          <a:solidFill>
                            <a:schemeClr val="bg1"/>
                          </a:solidFill>
                          <a:effectLst/>
                          <a:latin typeface="Arial"/>
                        </a:rPr>
                        <a:t>Capacity Building</a:t>
                      </a:r>
                      <a:endParaRPr lang="en-US" sz="1400" b="0" i="0" u="none" strike="noStrike" noProof="0">
                        <a:effectLst/>
                      </a:endParaRPr>
                    </a:p>
                  </a:txBody>
                  <a:tcPr>
                    <a:solidFill>
                      <a:srgbClr val="6E8D9E"/>
                    </a:solidFill>
                  </a:tcPr>
                </a:tc>
                <a:tc>
                  <a:txBody>
                    <a:bodyPr/>
                    <a:lstStyle/>
                    <a:p>
                      <a:pPr lvl="0" algn="ctr">
                        <a:buNone/>
                      </a:pPr>
                      <a:r>
                        <a:rPr lang="en-GB" sz="1400" b="0">
                          <a:solidFill>
                            <a:schemeClr val="bg1"/>
                          </a:solidFill>
                          <a:latin typeface="Arial"/>
                        </a:rPr>
                        <a:t>Respond to Global Health Threats</a:t>
                      </a:r>
                      <a:endParaRPr lang="en-GB" sz="1400" b="0">
                        <a:effectLst/>
                        <a:latin typeface="Arial"/>
                      </a:endParaRPr>
                    </a:p>
                  </a:txBody>
                  <a:tcPr>
                    <a:solidFill>
                      <a:srgbClr val="007C91"/>
                    </a:solidFill>
                  </a:tcPr>
                </a:tc>
                <a:tc>
                  <a:txBody>
                    <a:bodyPr/>
                    <a:lstStyle/>
                    <a:p>
                      <a:pPr lvl="0" algn="ctr">
                        <a:buNone/>
                      </a:pPr>
                      <a:r>
                        <a:rPr lang="en-GB" sz="1400" b="0">
                          <a:solidFill>
                            <a:schemeClr val="bg1"/>
                          </a:solidFill>
                          <a:latin typeface="Arial"/>
                        </a:rPr>
                        <a:t>Innovation and Partnerships</a:t>
                      </a:r>
                    </a:p>
                  </a:txBody>
                  <a:tcPr>
                    <a:solidFill>
                      <a:srgbClr val="003B5C"/>
                    </a:solidFill>
                  </a:tcPr>
                </a:tc>
                <a:extLst>
                  <a:ext uri="{0D108BD9-81ED-4DB2-BD59-A6C34878D82A}">
                    <a16:rowId xmlns:a16="http://schemas.microsoft.com/office/drawing/2014/main" val="1139056127"/>
                  </a:ext>
                </a:extLst>
              </a:tr>
              <a:tr h="1929879">
                <a:tc rowSpan="3">
                  <a:txBody>
                    <a:bodyPr/>
                    <a:lstStyle/>
                    <a:p>
                      <a:pPr marL="171450" lvl="0" indent="-171450" rtl="0" fontAlgn="base">
                        <a:buClr>
                          <a:srgbClr val="000000"/>
                        </a:buClr>
                        <a:buFont typeface="Arial,Sans-Serif" panose="020B0604020202020204" pitchFamily="34" charset="0"/>
                        <a:buChar char="•"/>
                      </a:pPr>
                      <a:r>
                        <a:rPr lang="en-GB" sz="1100" b="0" i="0" u="none" strike="noStrike" noProof="0" dirty="0">
                          <a:solidFill>
                            <a:schemeClr val="tx1"/>
                          </a:solidFill>
                          <a:effectLst/>
                          <a:latin typeface="+mn-lt"/>
                        </a:rPr>
                        <a:t>Support implementation of x-HMG global objectives including delivery of WHO, G7, G20 &amp; Quadripartite priorities and commitments, incl. the WHO Pandemic Treaty, and the Global Health Security </a:t>
                      </a:r>
                      <a:endParaRPr lang="en-US" sz="1100" dirty="0"/>
                    </a:p>
                    <a:p>
                      <a:pPr marL="0" lvl="0" indent="0">
                        <a:buClr>
                          <a:srgbClr val="000000"/>
                        </a:buClr>
                        <a:buNone/>
                      </a:pPr>
                      <a:r>
                        <a:rPr lang="en-GB" sz="1100" b="0" i="0" u="none" strike="noStrike" noProof="0" dirty="0">
                          <a:solidFill>
                            <a:schemeClr val="tx1"/>
                          </a:solidFill>
                          <a:effectLst/>
                          <a:latin typeface="+mn-lt"/>
                        </a:rPr>
                        <a:t>     Agenda and Initiative.</a:t>
                      </a:r>
                      <a:endParaRPr lang="en-US" sz="1100" dirty="0"/>
                    </a:p>
                    <a:p>
                      <a:pPr marL="0" lvl="0" indent="0">
                        <a:buClr>
                          <a:srgbClr val="000000"/>
                        </a:buClr>
                        <a:buNone/>
                      </a:pPr>
                      <a:endParaRPr lang="en-GB" sz="1100" b="0" i="0" u="none" strike="noStrike" noProof="0" dirty="0">
                        <a:solidFill>
                          <a:schemeClr val="tx1"/>
                        </a:solidFill>
                        <a:effectLst/>
                        <a:latin typeface="+mn-lt"/>
                      </a:endParaRPr>
                    </a:p>
                    <a:p>
                      <a:pPr marL="171450" lvl="0" indent="-171450" rtl="0" fontAlgn="base">
                        <a:buClr>
                          <a:srgbClr val="000000"/>
                        </a:buClr>
                        <a:buFont typeface="Arial,Sans-Serif" panose="020B0604020202020204" pitchFamily="34" charset="0"/>
                        <a:buChar char="•"/>
                      </a:pPr>
                      <a:r>
                        <a:rPr lang="en-GB" sz="1100" b="0" i="0" u="none" strike="noStrike" noProof="0" dirty="0">
                          <a:solidFill>
                            <a:schemeClr val="tx1"/>
                          </a:solidFill>
                          <a:effectLst/>
                          <a:latin typeface="+mn-lt"/>
                        </a:rPr>
                        <a:t>Establish UKHSA's Centre for Pandemic </a:t>
                      </a:r>
                      <a:endParaRPr lang="en-GB" sz="1100" b="0" i="0" u="none" strike="noStrike" noProof="0" dirty="0">
                        <a:solidFill>
                          <a:schemeClr val="tx1"/>
                        </a:solidFill>
                      </a:endParaRPr>
                    </a:p>
                    <a:p>
                      <a:pPr marL="0" lvl="0" indent="0">
                        <a:buClr>
                          <a:srgbClr val="000000"/>
                        </a:buClr>
                        <a:buNone/>
                      </a:pPr>
                      <a:r>
                        <a:rPr lang="en-GB" sz="1100" b="0" i="0" u="none" strike="noStrike" noProof="0" dirty="0">
                          <a:solidFill>
                            <a:schemeClr val="tx1"/>
                          </a:solidFill>
                          <a:effectLst/>
                          <a:latin typeface="+mn-lt"/>
                        </a:rPr>
                        <a:t>     Preparedness.</a:t>
                      </a:r>
                      <a:endParaRPr lang="en-GB" sz="1100" b="0" i="0" u="none" strike="noStrike" noProof="0" dirty="0">
                        <a:solidFill>
                          <a:schemeClr val="tx1"/>
                        </a:solidFill>
                      </a:endParaRPr>
                    </a:p>
                    <a:p>
                      <a:pPr marL="0" lvl="0" indent="0">
                        <a:buNone/>
                      </a:pPr>
                      <a:endParaRPr lang="en-GB" sz="1100" b="0" i="0" u="none" strike="noStrike" noProof="0" dirty="0">
                        <a:solidFill>
                          <a:schemeClr val="tx1"/>
                        </a:solidFill>
                        <a:effectLst/>
                        <a:latin typeface="+mn-lt"/>
                      </a:endParaRPr>
                    </a:p>
                    <a:p>
                      <a:pPr marL="171450" lvl="0" indent="-171450">
                        <a:buClr>
                          <a:srgbClr val="000000"/>
                        </a:buClr>
                        <a:buFont typeface="Arial,Sans-Serif" panose="020B0604020202020204" pitchFamily="34" charset="0"/>
                        <a:buChar char="•"/>
                      </a:pPr>
                      <a:r>
                        <a:rPr lang="en-GB" sz="1100" b="0" i="0" u="none" strike="noStrike" noProof="0" dirty="0">
                          <a:solidFill>
                            <a:schemeClr val="tx1"/>
                          </a:solidFill>
                          <a:effectLst/>
                          <a:latin typeface="+mn-lt"/>
                        </a:rPr>
                        <a:t>Leadership of global best practice through 8 UKHSA hosted WHO Collaborating</a:t>
                      </a:r>
                      <a:endParaRPr lang="en-GB" sz="1100" dirty="0"/>
                    </a:p>
                    <a:p>
                      <a:pPr marL="0" lvl="0" indent="0">
                        <a:buClr>
                          <a:srgbClr val="000000"/>
                        </a:buClr>
                        <a:buNone/>
                      </a:pPr>
                      <a:r>
                        <a:rPr lang="en-GB" sz="1100" b="0" i="0" u="none" strike="noStrike" noProof="0" dirty="0">
                          <a:solidFill>
                            <a:schemeClr val="tx1"/>
                          </a:solidFill>
                          <a:effectLst/>
                          <a:latin typeface="+mn-lt"/>
                        </a:rPr>
                        <a:t>    Centres and our 8 WHO Reference </a:t>
                      </a:r>
                      <a:endParaRPr lang="en-GB" sz="1100" dirty="0"/>
                    </a:p>
                    <a:p>
                      <a:pPr marL="0" lvl="0" indent="0">
                        <a:buNone/>
                      </a:pPr>
                      <a:r>
                        <a:rPr lang="en-GB" sz="1100" b="0" i="0" u="none" strike="noStrike" noProof="0" dirty="0">
                          <a:solidFill>
                            <a:schemeClr val="tx1"/>
                          </a:solidFill>
                          <a:effectLst/>
                          <a:latin typeface="+mn-lt"/>
                        </a:rPr>
                        <a:t>     Laboratories.</a:t>
                      </a:r>
                      <a:endParaRPr lang="en-GB" dirty="0"/>
                    </a:p>
                    <a:p>
                      <a:pPr marL="0" lvl="0" indent="0">
                        <a:buNone/>
                      </a:pPr>
                      <a:endParaRPr lang="en-GB" sz="1100" b="0" i="0" u="none" strike="noStrike" noProof="0" dirty="0">
                        <a:solidFill>
                          <a:schemeClr val="tx1"/>
                        </a:solidFill>
                        <a:effectLst/>
                        <a:latin typeface="+mn-lt"/>
                      </a:endParaRPr>
                    </a:p>
                    <a:p>
                      <a:pPr marL="171450" lvl="0" indent="-171450">
                        <a:buFont typeface="Arial"/>
                        <a:buChar char="•"/>
                      </a:pPr>
                      <a:r>
                        <a:rPr lang="en-GB" sz="1100" b="0" i="0" u="none" strike="noStrike" noProof="0" dirty="0">
                          <a:solidFill>
                            <a:schemeClr val="tx1"/>
                          </a:solidFill>
                          <a:effectLst/>
                        </a:rPr>
                        <a:t>Provide scientific public health system leadership, stewardship and advocacy for enhancing global surveillance networks and equitable sharing of public health surveillance data</a:t>
                      </a:r>
                      <a:endParaRPr lang="en-GB" sz="1100" dirty="0">
                        <a:solidFill>
                          <a:schemeClr val="tx1"/>
                        </a:solidFill>
                      </a:endParaRPr>
                    </a:p>
                    <a:p>
                      <a:pPr marL="171450" lvl="0" indent="-171450">
                        <a:buFont typeface="Arial"/>
                        <a:buChar char="•"/>
                      </a:pPr>
                      <a:endParaRPr lang="en-GB" sz="1100" b="0" i="0" u="none" strike="noStrike" noProof="0" dirty="0">
                        <a:solidFill>
                          <a:srgbClr val="FF0000"/>
                        </a:solidFill>
                        <a:effectLst/>
                      </a:endParaRPr>
                    </a:p>
                    <a:p>
                      <a:pPr marL="171450" lvl="0" indent="-171450" algn="l">
                        <a:buClr>
                          <a:srgbClr val="000000"/>
                        </a:buClr>
                        <a:buFont typeface="Arial,Sans-Serif" panose="020B0604020202020204" pitchFamily="34" charset="0"/>
                        <a:buChar char="•"/>
                      </a:pPr>
                      <a:r>
                        <a:rPr lang="en-US" sz="1100" b="0" i="0" u="none" strike="noStrike" noProof="0" dirty="0">
                          <a:solidFill>
                            <a:schemeClr val="tx1"/>
                          </a:solidFill>
                          <a:effectLst/>
                          <a:latin typeface="Arial"/>
                        </a:rPr>
                        <a:t>Establish the UKHSA Centre for Climate &amp; Health Security to support the UK’s COP26 commitments to build and bolster </a:t>
                      </a:r>
                      <a:endParaRPr lang="en-GB" sz="1100" b="0" i="0" u="none" strike="noStrike" noProof="0" dirty="0">
                        <a:effectLst/>
                        <a:latin typeface="Arial"/>
                      </a:endParaRPr>
                    </a:p>
                    <a:p>
                      <a:pPr marL="0" lvl="0" indent="0" algn="l">
                        <a:buClr>
                          <a:srgbClr val="000000"/>
                        </a:buClr>
                        <a:buNone/>
                      </a:pPr>
                      <a:r>
                        <a:rPr lang="en-US" sz="1100" b="0" i="0" u="none" strike="noStrike" noProof="0" dirty="0">
                          <a:solidFill>
                            <a:schemeClr val="tx1"/>
                          </a:solidFill>
                          <a:effectLst/>
                          <a:latin typeface="Arial"/>
                        </a:rPr>
                        <a:t>     climate resilient global health systems.</a:t>
                      </a:r>
                      <a:endParaRPr lang="en-GB" sz="1100" b="0" i="0" u="none" strike="noStrike" noProof="0" dirty="0">
                        <a:effectLst/>
                        <a:latin typeface="Arial"/>
                      </a:endParaRPr>
                    </a:p>
                    <a:p>
                      <a:pPr marL="0" lvl="0" indent="0" algn="l">
                        <a:buClr>
                          <a:srgbClr val="000000"/>
                        </a:buClr>
                        <a:buNone/>
                      </a:pPr>
                      <a:endParaRPr lang="en-GB" sz="1100" b="0" i="0" u="none" strike="noStrike" noProof="0" dirty="0">
                        <a:solidFill>
                          <a:srgbClr val="FF0000"/>
                        </a:solidFill>
                        <a:effectLst/>
                      </a:endParaRPr>
                    </a:p>
                  </a:txBody>
                  <a:tcPr>
                    <a:solidFill>
                      <a:srgbClr val="007C91">
                        <a:alpha val="15000"/>
                      </a:srgbClr>
                    </a:solidFill>
                  </a:tcPr>
                </a:tc>
                <a:tc>
                  <a:txBody>
                    <a:bodyPr/>
                    <a:lstStyle/>
                    <a:p>
                      <a:pPr marL="171450" lvl="0" indent="-171450">
                        <a:buClr>
                          <a:srgbClr val="000000"/>
                        </a:buClr>
                        <a:buFont typeface="Arial,Sans-Serif"/>
                        <a:buChar char="•"/>
                      </a:pPr>
                      <a:r>
                        <a:rPr lang="en-GB" sz="1100" b="0" i="0" u="none" strike="noStrike" noProof="0" dirty="0">
                          <a:solidFill>
                            <a:schemeClr val="tx1"/>
                          </a:solidFill>
                          <a:latin typeface="Arial"/>
                        </a:rPr>
                        <a:t>Deliver ODA-funded projects in </a:t>
                      </a:r>
                      <a:endParaRPr lang="en-US" sz="1100" b="1" i="0" u="none" strike="noStrike" noProof="0" dirty="0">
                        <a:solidFill>
                          <a:schemeClr val="tx1"/>
                        </a:solidFill>
                        <a:latin typeface="Arial"/>
                      </a:endParaRPr>
                    </a:p>
                    <a:p>
                      <a:pPr marL="0" lvl="0" indent="0">
                        <a:buClr>
                          <a:srgbClr val="000000"/>
                        </a:buClr>
                        <a:buNone/>
                      </a:pPr>
                      <a:r>
                        <a:rPr lang="en-GB" sz="1100" b="0" i="0" u="none" strike="noStrike" noProof="0" dirty="0">
                          <a:solidFill>
                            <a:schemeClr val="tx1"/>
                          </a:solidFill>
                          <a:latin typeface="Arial"/>
                        </a:rPr>
                        <a:t>     priority countries and regions      </a:t>
                      </a:r>
                      <a:endParaRPr lang="en-US" sz="1100" b="1" i="0" u="none" strike="noStrike" noProof="0" dirty="0">
                        <a:solidFill>
                          <a:schemeClr val="tx1"/>
                        </a:solidFill>
                        <a:latin typeface="Arial"/>
                      </a:endParaRPr>
                    </a:p>
                    <a:p>
                      <a:pPr marL="0" lvl="0" indent="0">
                        <a:buNone/>
                      </a:pPr>
                      <a:r>
                        <a:rPr lang="en-GB" sz="1100" b="0" i="0" u="none" strike="noStrike" noProof="0" dirty="0">
                          <a:solidFill>
                            <a:schemeClr val="tx1"/>
                          </a:solidFill>
                          <a:latin typeface="Arial"/>
                        </a:rPr>
                        <a:t>     that  help build and improve </a:t>
                      </a:r>
                      <a:endParaRPr lang="en-US" sz="1100" b="1" i="0" u="none" strike="noStrike" noProof="0" dirty="0">
                        <a:solidFill>
                          <a:schemeClr val="tx1"/>
                        </a:solidFill>
                        <a:latin typeface="Arial"/>
                      </a:endParaRPr>
                    </a:p>
                    <a:p>
                      <a:pPr marL="0" lvl="0" indent="0">
                        <a:buNone/>
                      </a:pPr>
                      <a:r>
                        <a:rPr lang="en-GB" sz="1100" b="0" i="0" u="none" strike="noStrike" noProof="0" dirty="0">
                          <a:solidFill>
                            <a:schemeClr val="tx1"/>
                          </a:solidFill>
                          <a:latin typeface="Arial"/>
                        </a:rPr>
                        <a:t>     capacity to comply with the </a:t>
                      </a:r>
                      <a:endParaRPr lang="en-US" sz="1100" b="1" i="0" u="none" strike="noStrike" noProof="0" dirty="0">
                        <a:solidFill>
                          <a:schemeClr val="tx1"/>
                        </a:solidFill>
                        <a:latin typeface="Arial"/>
                      </a:endParaRPr>
                    </a:p>
                    <a:p>
                      <a:pPr marL="0" lvl="0" indent="0">
                        <a:buNone/>
                      </a:pPr>
                      <a:r>
                        <a:rPr lang="en-GB" sz="1100" b="0" i="0" u="none" strike="noStrike" noProof="0" dirty="0">
                          <a:solidFill>
                            <a:schemeClr val="tx1"/>
                          </a:solidFill>
                          <a:latin typeface="Arial"/>
                        </a:rPr>
                        <a:t>     International Health Regulations.</a:t>
                      </a:r>
                      <a:endParaRPr lang="en-US" sz="1100" b="1" i="0" u="none" strike="noStrike" noProof="0" dirty="0">
                        <a:solidFill>
                          <a:schemeClr val="tx1"/>
                        </a:solidFill>
                        <a:latin typeface="Arial"/>
                      </a:endParaRPr>
                    </a:p>
                    <a:p>
                      <a:pPr marL="171450" lvl="0" indent="-171450">
                        <a:buClr>
                          <a:srgbClr val="000000"/>
                        </a:buClr>
                        <a:buFont typeface="Arial,Sans-Serif"/>
                        <a:buChar char="•"/>
                      </a:pPr>
                      <a:endParaRPr lang="en-GB" sz="1100" b="0" i="0" u="none" strike="noStrike" noProof="0" dirty="0">
                        <a:solidFill>
                          <a:schemeClr val="tx1"/>
                        </a:solidFill>
                        <a:latin typeface="Arial"/>
                      </a:endParaRPr>
                    </a:p>
                    <a:p>
                      <a:pPr marL="171450" lvl="0" indent="-171450">
                        <a:buClr>
                          <a:srgbClr val="000000"/>
                        </a:buClr>
                        <a:buFont typeface="Arial,Sans-Serif"/>
                        <a:buChar char="•"/>
                      </a:pPr>
                      <a:r>
                        <a:rPr lang="en-GB" sz="1100" b="0" i="0" u="none" strike="noStrike" noProof="0" dirty="0">
                          <a:solidFill>
                            <a:schemeClr val="tx1"/>
                          </a:solidFill>
                          <a:latin typeface="Arial"/>
                        </a:rPr>
                        <a:t>Develop and deliver multidisciplinary competency </a:t>
                      </a:r>
                      <a:endParaRPr lang="en-GB" sz="1100" dirty="0">
                        <a:solidFill>
                          <a:schemeClr val="tx1"/>
                        </a:solidFill>
                      </a:endParaRPr>
                    </a:p>
                    <a:p>
                      <a:pPr marL="0" lvl="0" indent="0">
                        <a:buNone/>
                      </a:pPr>
                      <a:r>
                        <a:rPr lang="en-GB" sz="1100" b="0" i="0" u="none" strike="noStrike" noProof="0" dirty="0">
                          <a:solidFill>
                            <a:schemeClr val="tx1"/>
                          </a:solidFill>
                          <a:latin typeface="Arial"/>
                        </a:rPr>
                        <a:t>     based public health training, incl.</a:t>
                      </a:r>
                      <a:endParaRPr lang="en-GB" sz="1100" dirty="0">
                        <a:solidFill>
                          <a:schemeClr val="tx1"/>
                        </a:solidFill>
                      </a:endParaRPr>
                    </a:p>
                    <a:p>
                      <a:pPr marL="0" lvl="0" indent="0">
                        <a:buNone/>
                      </a:pPr>
                      <a:r>
                        <a:rPr lang="en-GB" sz="1100" b="0" i="0" u="none" strike="noStrike" noProof="0" dirty="0">
                          <a:solidFill>
                            <a:schemeClr val="tx1"/>
                          </a:solidFill>
                          <a:latin typeface="Arial"/>
                        </a:rPr>
                        <a:t>     in CBRN.</a:t>
                      </a:r>
                    </a:p>
                    <a:p>
                      <a:pPr marL="0" lvl="0" indent="0">
                        <a:buNone/>
                      </a:pPr>
                      <a:endParaRPr lang="en-GB" sz="1100" b="0" i="0" u="none" strike="noStrike" noProof="0" dirty="0">
                        <a:solidFill>
                          <a:srgbClr val="FF0000"/>
                        </a:solidFill>
                        <a:latin typeface="Arial"/>
                      </a:endParaRPr>
                    </a:p>
                  </a:txBody>
                  <a:tcPr>
                    <a:solidFill>
                      <a:srgbClr val="007C91">
                        <a:alpha val="15000"/>
                      </a:srgbClr>
                    </a:solidFill>
                  </a:tcPr>
                </a:tc>
                <a:tc rowSpan="3">
                  <a:txBody>
                    <a:bodyPr/>
                    <a:lstStyle/>
                    <a:p>
                      <a:pPr marL="171450" marR="0" lvl="0" indent="-171450" algn="l" rtl="0">
                        <a:lnSpc>
                          <a:spcPct val="100000"/>
                        </a:lnSpc>
                        <a:spcBef>
                          <a:spcPts val="0"/>
                        </a:spcBef>
                        <a:spcAft>
                          <a:spcPts val="0"/>
                        </a:spcAft>
                        <a:buClr>
                          <a:srgbClr val="000000"/>
                        </a:buClr>
                        <a:buSzTx/>
                        <a:buFont typeface="Arial" panose="020B0604020202020204" pitchFamily="34" charset="0"/>
                        <a:buChar char="•"/>
                      </a:pPr>
                      <a:r>
                        <a:rPr lang="en-GB" sz="1100" b="0" i="0" u="none" strike="noStrike" cap="none" dirty="0">
                          <a:solidFill>
                            <a:schemeClr val="dk1"/>
                          </a:solidFill>
                          <a:effectLst/>
                          <a:latin typeface="+mn-lt"/>
                          <a:ea typeface="+mn-ea"/>
                          <a:cs typeface="+mn-cs"/>
                        </a:rPr>
                        <a:t>Investigate and respond to global health threats, including deploying to health emergencies through the UK Public Health Rapid Support Team, the WHO Global Outbreak Alert and Response Network, and bilateral requests.</a:t>
                      </a:r>
                    </a:p>
                    <a:p>
                      <a:pPr marL="0" marR="0" lvl="0" indent="0" algn="l">
                        <a:lnSpc>
                          <a:spcPct val="100000"/>
                        </a:lnSpc>
                        <a:spcBef>
                          <a:spcPts val="0"/>
                        </a:spcBef>
                        <a:spcAft>
                          <a:spcPts val="0"/>
                        </a:spcAft>
                        <a:buClr>
                          <a:srgbClr val="000000"/>
                        </a:buClr>
                        <a:buSzTx/>
                        <a:buNone/>
                      </a:pPr>
                      <a:endParaRPr lang="en-GB" sz="1100" b="0" i="0" u="none" strike="noStrike" cap="none" dirty="0">
                        <a:solidFill>
                          <a:schemeClr val="tx1"/>
                        </a:solidFill>
                        <a:effectLst/>
                        <a:latin typeface="+mn-lt"/>
                        <a:ea typeface="+mn-ea"/>
                        <a:cs typeface="+mn-cs"/>
                      </a:endParaRPr>
                    </a:p>
                    <a:p>
                      <a:pPr marL="171450" marR="0" lvl="0" indent="-171450" algn="l">
                        <a:lnSpc>
                          <a:spcPct val="100000"/>
                        </a:lnSpc>
                        <a:spcBef>
                          <a:spcPts val="0"/>
                        </a:spcBef>
                        <a:spcAft>
                          <a:spcPts val="0"/>
                        </a:spcAft>
                        <a:buClr>
                          <a:srgbClr val="000000"/>
                        </a:buClr>
                        <a:buSzTx/>
                        <a:buFont typeface="Arial" panose="020B0604020202020204" pitchFamily="34" charset="0"/>
                        <a:buChar char="•"/>
                      </a:pPr>
                      <a:r>
                        <a:rPr lang="en-GB" sz="1100" b="0" i="0" u="none" strike="noStrike" cap="none" noProof="0" dirty="0">
                          <a:solidFill>
                            <a:schemeClr val="tx1"/>
                          </a:solidFill>
                          <a:effectLst/>
                        </a:rPr>
                        <a:t>Provide analysis and assessment of global health threats as they increase / reduce using all hazards intelligence</a:t>
                      </a:r>
                      <a:r>
                        <a:rPr lang="en-GB" sz="1100" b="0" i="0" u="none" strike="noStrike" cap="none" noProof="0" dirty="0">
                          <a:solidFill>
                            <a:srgbClr val="FF0000"/>
                          </a:solidFill>
                          <a:effectLst/>
                        </a:rPr>
                        <a:t>.</a:t>
                      </a:r>
                    </a:p>
                    <a:p>
                      <a:pPr marL="171450" lvl="0" indent="-171450">
                        <a:buFont typeface="Arial" panose="020B0604020202020204" pitchFamily="34" charset="0"/>
                        <a:buChar char="•"/>
                      </a:pPr>
                      <a:endParaRPr lang="en-GB" sz="1200" dirty="0"/>
                    </a:p>
                    <a:p>
                      <a:pPr lvl="0">
                        <a:buNone/>
                      </a:pPr>
                      <a:endParaRPr lang="en-GB" sz="1000" dirty="0">
                        <a:effectLst/>
                        <a:latin typeface="Arial"/>
                      </a:endParaRPr>
                    </a:p>
                  </a:txBody>
                  <a:tcPr>
                    <a:solidFill>
                      <a:srgbClr val="007C91">
                        <a:alpha val="15000"/>
                      </a:srgbClr>
                    </a:solidFill>
                  </a:tcPr>
                </a:tc>
                <a:tc rowSpan="3">
                  <a:txBody>
                    <a:bodyPr/>
                    <a:lstStyle/>
                    <a:p>
                      <a:pPr marL="171450" marR="0" lvl="0" indent="-171450" algn="l">
                        <a:lnSpc>
                          <a:spcPct val="100000"/>
                        </a:lnSpc>
                        <a:spcBef>
                          <a:spcPts val="0"/>
                        </a:spcBef>
                        <a:spcAft>
                          <a:spcPts val="0"/>
                        </a:spcAft>
                        <a:buClr>
                          <a:srgbClr val="000000"/>
                        </a:buClr>
                        <a:buFont typeface="Arial"/>
                        <a:buChar char="•"/>
                      </a:pPr>
                      <a:r>
                        <a:rPr lang="en-US" sz="1100" b="0" i="0" u="none" strike="noStrike" noProof="0" dirty="0">
                          <a:solidFill>
                            <a:schemeClr val="tx1"/>
                          </a:solidFill>
                          <a:effectLst/>
                          <a:latin typeface="Arial"/>
                        </a:rPr>
                        <a:t>Build the right partnerships for UKSHA to deliver its global vision and mission.</a:t>
                      </a:r>
                      <a:endParaRPr lang="en-US" sz="1100" b="0" i="0" u="none" strike="noStrike" noProof="0" dirty="0">
                        <a:solidFill>
                          <a:schemeClr val="tx1"/>
                        </a:solidFill>
                        <a:effectLst/>
                      </a:endParaRPr>
                    </a:p>
                    <a:p>
                      <a:pPr marL="171450" marR="0" lvl="0" indent="-171450" algn="l">
                        <a:lnSpc>
                          <a:spcPct val="100000"/>
                        </a:lnSpc>
                        <a:spcBef>
                          <a:spcPts val="0"/>
                        </a:spcBef>
                        <a:spcAft>
                          <a:spcPts val="0"/>
                        </a:spcAft>
                        <a:buClr>
                          <a:srgbClr val="000000"/>
                        </a:buClr>
                        <a:buFont typeface="Arial"/>
                        <a:buChar char="•"/>
                      </a:pPr>
                      <a:endParaRPr lang="en-US" sz="1100" b="0" i="0" u="none" strike="noStrike" noProof="0" dirty="0">
                        <a:solidFill>
                          <a:srgbClr val="FF0000"/>
                        </a:solidFill>
                        <a:effectLst/>
                        <a:latin typeface="Arial"/>
                      </a:endParaRPr>
                    </a:p>
                    <a:p>
                      <a:pPr marL="171450" marR="0" lvl="0" indent="-171450" algn="l">
                        <a:lnSpc>
                          <a:spcPct val="100000"/>
                        </a:lnSpc>
                        <a:spcBef>
                          <a:spcPts val="0"/>
                        </a:spcBef>
                        <a:spcAft>
                          <a:spcPts val="0"/>
                        </a:spcAft>
                        <a:buClr>
                          <a:srgbClr val="000000"/>
                        </a:buClr>
                        <a:buFont typeface="Arial"/>
                        <a:buChar char="•"/>
                      </a:pPr>
                      <a:r>
                        <a:rPr lang="en-US" sz="1100" b="0" i="0" u="none" strike="noStrike" noProof="0" dirty="0">
                          <a:solidFill>
                            <a:schemeClr val="tx1"/>
                          </a:solidFill>
                          <a:effectLst/>
                          <a:latin typeface="Arial"/>
                        </a:rPr>
                        <a:t>Build scientific and industry partnerships</a:t>
                      </a:r>
                      <a:endParaRPr lang="en-GB" sz="1100" b="0" i="0" u="none" strike="noStrike" noProof="0" dirty="0">
                        <a:solidFill>
                          <a:schemeClr val="tx1"/>
                        </a:solidFill>
                        <a:effectLst/>
                      </a:endParaRPr>
                    </a:p>
                    <a:p>
                      <a:pPr marL="0" marR="0" lvl="0" indent="0" algn="l">
                        <a:lnSpc>
                          <a:spcPct val="100000"/>
                        </a:lnSpc>
                        <a:spcBef>
                          <a:spcPts val="0"/>
                        </a:spcBef>
                        <a:spcAft>
                          <a:spcPts val="0"/>
                        </a:spcAft>
                        <a:buClr>
                          <a:srgbClr val="000000"/>
                        </a:buClr>
                        <a:buNone/>
                      </a:pPr>
                      <a:r>
                        <a:rPr lang="en-US" sz="1100" b="0" i="0" u="none" strike="noStrike" noProof="0" dirty="0">
                          <a:solidFill>
                            <a:schemeClr val="tx1"/>
                          </a:solidFill>
                          <a:effectLst/>
                          <a:latin typeface="Arial"/>
                        </a:rPr>
                        <a:t>     in support of vaccines, therapeutics and </a:t>
                      </a:r>
                      <a:endParaRPr lang="en-GB" sz="1100" b="0" i="0" u="none" strike="noStrike" noProof="0" dirty="0">
                        <a:solidFill>
                          <a:schemeClr val="tx1"/>
                        </a:solidFill>
                        <a:effectLst/>
                      </a:endParaRPr>
                    </a:p>
                    <a:p>
                      <a:pPr marL="0" marR="0" lvl="0" indent="0" algn="l">
                        <a:lnSpc>
                          <a:spcPct val="100000"/>
                        </a:lnSpc>
                        <a:spcBef>
                          <a:spcPts val="0"/>
                        </a:spcBef>
                        <a:spcAft>
                          <a:spcPts val="0"/>
                        </a:spcAft>
                        <a:buNone/>
                      </a:pPr>
                      <a:r>
                        <a:rPr lang="en-US" sz="1100" b="0" i="0" u="none" strike="noStrike" noProof="0" dirty="0">
                          <a:solidFill>
                            <a:schemeClr val="tx1"/>
                          </a:solidFill>
                          <a:effectLst/>
                          <a:latin typeface="Arial"/>
                        </a:rPr>
                        <a:t>     diagnostics and clinical trials.</a:t>
                      </a:r>
                      <a:endParaRPr lang="en-GB" sz="1100" b="0" i="0" u="none" strike="noStrike" noProof="0" dirty="0">
                        <a:solidFill>
                          <a:schemeClr val="tx1"/>
                        </a:solidFill>
                        <a:effectLst/>
                      </a:endParaRPr>
                    </a:p>
                    <a:p>
                      <a:pPr marL="0" marR="0" lvl="0" indent="0" algn="l">
                        <a:lnSpc>
                          <a:spcPct val="100000"/>
                        </a:lnSpc>
                        <a:spcBef>
                          <a:spcPts val="0"/>
                        </a:spcBef>
                        <a:spcAft>
                          <a:spcPts val="0"/>
                        </a:spcAft>
                        <a:buNone/>
                      </a:pPr>
                      <a:endParaRPr lang="en-US" sz="1100" b="0" i="0" u="none" strike="noStrike" noProof="0" dirty="0">
                        <a:solidFill>
                          <a:schemeClr val="tx1"/>
                        </a:solidFill>
                        <a:effectLst/>
                        <a:latin typeface="Arial"/>
                      </a:endParaRPr>
                    </a:p>
                    <a:p>
                      <a:pPr marL="171450" lvl="0" indent="-171450" algn="l">
                        <a:buClr>
                          <a:srgbClr val="000000"/>
                        </a:buClr>
                        <a:buFont typeface="Arial"/>
                        <a:buChar char="•"/>
                      </a:pPr>
                      <a:r>
                        <a:rPr lang="en-GB" sz="1100" b="0" i="0" u="none" strike="noStrike" noProof="0" dirty="0">
                          <a:solidFill>
                            <a:schemeClr val="tx1"/>
                          </a:solidFill>
                          <a:effectLst/>
                          <a:latin typeface="Arial"/>
                        </a:rPr>
                        <a:t>Deliver the UK secretariat for the 100 Days Mission, tracking progress on UK capability. </a:t>
                      </a:r>
                      <a:endParaRPr lang="en-US" sz="1100" b="0" i="0" u="none" strike="noStrike" noProof="0" dirty="0">
                        <a:solidFill>
                          <a:schemeClr val="tx1"/>
                        </a:solidFill>
                        <a:effectLst/>
                      </a:endParaRPr>
                    </a:p>
                    <a:p>
                      <a:pPr marL="171450" lvl="0" indent="-171450" algn="l">
                        <a:buClr>
                          <a:srgbClr val="000000"/>
                        </a:buClr>
                        <a:buFont typeface="Arial"/>
                        <a:buChar char="•"/>
                      </a:pPr>
                      <a:endParaRPr lang="en-GB" sz="1100" b="0" i="0" u="none" strike="noStrike" noProof="0" dirty="0">
                        <a:solidFill>
                          <a:schemeClr val="tx1"/>
                        </a:solidFill>
                        <a:effectLst/>
                        <a:latin typeface="Arial"/>
                      </a:endParaRPr>
                    </a:p>
                    <a:p>
                      <a:pPr marL="171450" lvl="0" indent="-171450">
                        <a:buClr>
                          <a:srgbClr val="000000"/>
                        </a:buClr>
                        <a:buFont typeface="Arial,Sans-Serif"/>
                        <a:buChar char="•"/>
                      </a:pPr>
                      <a:r>
                        <a:rPr lang="en-US" sz="1100" b="0" i="0" u="none" strike="noStrike" noProof="0" dirty="0">
                          <a:solidFill>
                            <a:schemeClr val="dk1"/>
                          </a:solidFill>
                          <a:effectLst/>
                          <a:latin typeface="Arial"/>
                        </a:rPr>
                        <a:t>Support global initiatives to build global </a:t>
                      </a:r>
                      <a:endParaRPr lang="en-US" sz="1100" b="0" i="0" u="none" strike="noStrike" noProof="0" dirty="0">
                        <a:effectLst/>
                        <a:latin typeface="Arial"/>
                      </a:endParaRPr>
                    </a:p>
                    <a:p>
                      <a:pPr marL="0" lvl="0" indent="0">
                        <a:buClr>
                          <a:srgbClr val="000000"/>
                        </a:buClr>
                        <a:buNone/>
                      </a:pPr>
                      <a:r>
                        <a:rPr lang="en-US" sz="1100" b="0" i="0" u="none" strike="noStrike" noProof="0" dirty="0">
                          <a:solidFill>
                            <a:schemeClr val="dk1"/>
                          </a:solidFill>
                          <a:effectLst/>
                          <a:latin typeface="Arial"/>
                        </a:rPr>
                        <a:t>     Surveillance capability such as the </a:t>
                      </a:r>
                      <a:endParaRPr lang="en-US" sz="1100" b="0" i="0" u="none" strike="noStrike" noProof="0" dirty="0">
                        <a:effectLst/>
                        <a:latin typeface="Arial"/>
                      </a:endParaRPr>
                    </a:p>
                    <a:p>
                      <a:pPr marL="0" lvl="0" indent="0">
                        <a:buNone/>
                      </a:pPr>
                      <a:r>
                        <a:rPr lang="en-US" sz="1100" b="0" i="0" u="none" strike="noStrike" noProof="0" dirty="0">
                          <a:solidFill>
                            <a:schemeClr val="dk1"/>
                          </a:solidFill>
                          <a:effectLst/>
                          <a:latin typeface="Arial"/>
                        </a:rPr>
                        <a:t>     International Pathogen Surveillance Network</a:t>
                      </a:r>
                      <a:endParaRPr lang="en-US" sz="1100" b="0" i="0" u="none" strike="noStrike" noProof="0" dirty="0">
                        <a:effectLst/>
                        <a:latin typeface="Arial"/>
                      </a:endParaRPr>
                    </a:p>
                    <a:p>
                      <a:pPr marL="0" lvl="0" indent="0">
                        <a:buNone/>
                      </a:pPr>
                      <a:r>
                        <a:rPr lang="en-US" sz="1100" b="0" i="0" u="none" strike="noStrike" noProof="0" dirty="0">
                          <a:solidFill>
                            <a:schemeClr val="dk1"/>
                          </a:solidFill>
                          <a:effectLst/>
                          <a:latin typeface="Arial"/>
                        </a:rPr>
                        <a:t>     and the </a:t>
                      </a:r>
                      <a:r>
                        <a:rPr lang="en-US" sz="1100" b="0" i="0" u="none" strike="noStrike" noProof="0" dirty="0">
                          <a:effectLst/>
                          <a:latin typeface="Arial"/>
                        </a:rPr>
                        <a:t>WHO Hub for Pandemic and </a:t>
                      </a:r>
                    </a:p>
                    <a:p>
                      <a:pPr marL="0" lvl="0" indent="0">
                        <a:buNone/>
                      </a:pPr>
                      <a:r>
                        <a:rPr lang="en-US" sz="1100" b="0" i="0" u="none" strike="noStrike" noProof="0" dirty="0">
                          <a:effectLst/>
                          <a:latin typeface="Arial"/>
                        </a:rPr>
                        <a:t>     Epidemic Intelligence (the </a:t>
                      </a:r>
                      <a:r>
                        <a:rPr lang="en-US" sz="1100" b="0" i="0" u="none" strike="noStrike" noProof="0" dirty="0">
                          <a:solidFill>
                            <a:schemeClr val="dk1"/>
                          </a:solidFill>
                          <a:effectLst/>
                          <a:latin typeface="Arial"/>
                        </a:rPr>
                        <a:t>Berlin Hub). </a:t>
                      </a:r>
                      <a:endParaRPr lang="en-US" sz="1100" b="0" i="0" u="none" strike="noStrike" noProof="0" dirty="0">
                        <a:effectLst/>
                        <a:latin typeface="Arial"/>
                      </a:endParaRPr>
                    </a:p>
                    <a:p>
                      <a:pPr marL="0" lvl="0" indent="0">
                        <a:buNone/>
                      </a:pPr>
                      <a:endParaRPr lang="en-US" sz="1100" b="0" i="0" u="none" strike="noStrike" noProof="0" dirty="0">
                        <a:solidFill>
                          <a:schemeClr val="dk1"/>
                        </a:solidFill>
                        <a:effectLst/>
                        <a:latin typeface="Arial"/>
                      </a:endParaRPr>
                    </a:p>
                    <a:p>
                      <a:pPr marL="171450" lvl="0" indent="-171450">
                        <a:buClr>
                          <a:srgbClr val="000000"/>
                        </a:buClr>
                        <a:buFont typeface="Arial,Sans-Serif"/>
                        <a:buChar char="•"/>
                      </a:pPr>
                      <a:r>
                        <a:rPr lang="en-GB" sz="1100" b="0" i="0" u="none" strike="noStrike" noProof="0" dirty="0">
                          <a:solidFill>
                            <a:schemeClr val="tx1"/>
                          </a:solidFill>
                          <a:effectLst/>
                          <a:latin typeface="Arial"/>
                        </a:rPr>
                        <a:t>Develop a global AMR offer for UKHSA, </a:t>
                      </a:r>
                      <a:endParaRPr lang="en-GB" sz="1100" b="0" i="0" u="none" strike="noStrike" noProof="0" dirty="0">
                        <a:effectLst/>
                      </a:endParaRPr>
                    </a:p>
                    <a:p>
                      <a:pPr marL="0" lvl="0" indent="0">
                        <a:buClr>
                          <a:srgbClr val="000000"/>
                        </a:buClr>
                        <a:buNone/>
                      </a:pPr>
                      <a:r>
                        <a:rPr lang="en-GB" sz="1100" b="0" i="0" u="none" strike="noStrike" noProof="0" dirty="0">
                          <a:solidFill>
                            <a:schemeClr val="tx1"/>
                          </a:solidFill>
                          <a:effectLst/>
                          <a:latin typeface="Arial"/>
                        </a:rPr>
                        <a:t>     including g</a:t>
                      </a:r>
                      <a:r>
                        <a:rPr lang="en-US" sz="1100" b="0" i="0" u="none" strike="noStrike" noProof="0" dirty="0">
                          <a:solidFill>
                            <a:srgbClr val="000000"/>
                          </a:solidFill>
                          <a:effectLst/>
                          <a:latin typeface="Arial"/>
                        </a:rPr>
                        <a:t>lobal research and innovation</a:t>
                      </a:r>
                      <a:endParaRPr lang="en-GB" sz="1100" b="0" i="0" u="none" strike="noStrike" noProof="0" dirty="0">
                        <a:effectLst/>
                      </a:endParaRPr>
                    </a:p>
                    <a:p>
                      <a:pPr marL="0" lvl="0" indent="0">
                        <a:buNone/>
                      </a:pPr>
                      <a:r>
                        <a:rPr lang="en-US" sz="1100" b="0" i="0" u="none" strike="noStrike" noProof="0" dirty="0">
                          <a:solidFill>
                            <a:srgbClr val="000000"/>
                          </a:solidFill>
                          <a:effectLst/>
                          <a:latin typeface="Arial"/>
                        </a:rPr>
                        <a:t>     for antimicrobial alternatives &amp; diagnostics.</a:t>
                      </a:r>
                      <a:endParaRPr lang="en-GB" sz="1100" b="0" i="0" u="none" strike="noStrike" noProof="0" dirty="0">
                        <a:effectLst/>
                      </a:endParaRPr>
                    </a:p>
                    <a:p>
                      <a:pPr lvl="0">
                        <a:buNone/>
                      </a:pPr>
                      <a:endParaRPr lang="en-GB" sz="1000" dirty="0">
                        <a:effectLst/>
                        <a:latin typeface="Arial"/>
                      </a:endParaRPr>
                    </a:p>
                  </a:txBody>
                  <a:tcPr>
                    <a:solidFill>
                      <a:srgbClr val="007C91">
                        <a:alpha val="15000"/>
                      </a:srgbClr>
                    </a:solidFill>
                  </a:tcPr>
                </a:tc>
                <a:extLst>
                  <a:ext uri="{0D108BD9-81ED-4DB2-BD59-A6C34878D82A}">
                    <a16:rowId xmlns:a16="http://schemas.microsoft.com/office/drawing/2014/main" val="688154815"/>
                  </a:ext>
                </a:extLst>
              </a:tr>
              <a:tr h="519583">
                <a:tc vMerge="1">
                  <a:txBody>
                    <a:bodyPr/>
                    <a:lstStyle/>
                    <a:p>
                      <a:pPr marL="171450" lvl="0" indent="-171450">
                        <a:buClr>
                          <a:srgbClr val="000000"/>
                        </a:buClr>
                        <a:buFont typeface="Arial" panose="020B0604020202020204" pitchFamily="34" charset="0"/>
                        <a:buChar char="•"/>
                      </a:pPr>
                      <a:endParaRPr lang="en-GB" sz="1100" b="0" i="0" u="none" strike="noStrike" noProof="0">
                        <a:effectLst/>
                      </a:endParaRPr>
                    </a:p>
                  </a:txBody>
                  <a:tcPr>
                    <a:solidFill>
                      <a:srgbClr val="007C91">
                        <a:alpha val="15000"/>
                      </a:srgbClr>
                    </a:solidFill>
                  </a:tcPr>
                </a:tc>
                <a:tc>
                  <a:txBody>
                    <a:bodyPr/>
                    <a:lstStyle/>
                    <a:p>
                      <a:pPr marL="0" lvl="0" indent="0" algn="ctr">
                        <a:buFont typeface="Arial" panose="020B0604020202020204" pitchFamily="34" charset="0"/>
                        <a:buNone/>
                      </a:pPr>
                      <a:r>
                        <a:rPr lang="en-US" sz="1400" b="1" i="0" u="none" strike="noStrike" cap="none">
                          <a:solidFill>
                            <a:schemeClr val="bg1"/>
                          </a:solidFill>
                          <a:effectLst/>
                          <a:latin typeface="+mn-lt"/>
                          <a:ea typeface="+mn-ea"/>
                          <a:cs typeface="+mn-cs"/>
                        </a:rPr>
                        <a:t> </a:t>
                      </a:r>
                      <a:r>
                        <a:rPr lang="en-US" sz="1400" b="0" i="0" u="none" strike="noStrike" cap="none">
                          <a:solidFill>
                            <a:schemeClr val="bg1"/>
                          </a:solidFill>
                          <a:effectLst/>
                          <a:latin typeface="+mn-lt"/>
                          <a:ea typeface="+mn-ea"/>
                          <a:cs typeface="+mn-cs"/>
                        </a:rPr>
                        <a:t>Strengthen Global </a:t>
                      </a:r>
                      <a:endParaRPr lang="en-GB" sz="1400" b="0">
                        <a:solidFill>
                          <a:schemeClr val="bg1"/>
                        </a:solidFill>
                      </a:endParaRPr>
                    </a:p>
                    <a:p>
                      <a:pPr marL="0" lvl="0" indent="0" algn="ctr">
                        <a:buFont typeface="Arial" panose="020B0604020202020204" pitchFamily="34" charset="0"/>
                        <a:buNone/>
                      </a:pPr>
                      <a:r>
                        <a:rPr lang="en-US" sz="1400" b="0" i="0" u="none" strike="noStrike" cap="none">
                          <a:solidFill>
                            <a:schemeClr val="bg1"/>
                          </a:solidFill>
                          <a:effectLst/>
                          <a:latin typeface="+mn-lt"/>
                          <a:ea typeface="+mn-ea"/>
                          <a:cs typeface="+mn-cs"/>
                        </a:rPr>
                        <a:t>Surveillance</a:t>
                      </a:r>
                      <a:endParaRPr lang="en-GB" sz="1400" b="0">
                        <a:solidFill>
                          <a:schemeClr val="bg1"/>
                        </a:solidFill>
                      </a:endParaRPr>
                    </a:p>
                  </a:txBody>
                  <a:tcPr>
                    <a:solidFill>
                      <a:srgbClr val="6E8D9E"/>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000779449"/>
                  </a:ext>
                </a:extLst>
              </a:tr>
              <a:tr h="2152554">
                <a:tc vMerge="1">
                  <a:txBody>
                    <a:bodyPr/>
                    <a:lstStyle/>
                    <a:p>
                      <a:pPr marL="0" lvl="0" indent="0" algn="ctr">
                        <a:buFont typeface="Arial" panose="020B0604020202020204" pitchFamily="34" charset="0"/>
                        <a:buNone/>
                      </a:pPr>
                      <a:endParaRPr lang="en-GB" sz="1400" b="0">
                        <a:solidFill>
                          <a:schemeClr val="bg1"/>
                        </a:solidFill>
                      </a:endParaRPr>
                    </a:p>
                  </a:txBody>
                  <a:tcPr>
                    <a:solidFill>
                      <a:srgbClr val="6E8D9E"/>
                    </a:solidFill>
                  </a:tcPr>
                </a:tc>
                <a:tc>
                  <a:txBody>
                    <a:bodyPr/>
                    <a:lstStyle/>
                    <a:p>
                      <a:pPr marL="171450" lvl="0" indent="-171450">
                        <a:buClr>
                          <a:srgbClr val="000000"/>
                        </a:buClr>
                        <a:buFont typeface="Arial,Sans-Serif"/>
                        <a:buChar char="•"/>
                      </a:pPr>
                      <a:r>
                        <a:rPr lang="en-GB" sz="1100" b="0" i="0" u="none" strike="noStrike" noProof="0"/>
                        <a:t>Strengthen global genomic </a:t>
                      </a:r>
                      <a:endParaRPr lang="en-GB" sz="1100"/>
                    </a:p>
                    <a:p>
                      <a:pPr marL="0" lvl="0" indent="0">
                        <a:buClr>
                          <a:srgbClr val="000000"/>
                        </a:buClr>
                        <a:buNone/>
                      </a:pPr>
                      <a:r>
                        <a:rPr lang="en-GB" sz="1100" b="0" i="0" u="none" strike="noStrike" noProof="0"/>
                        <a:t>     surveillance by leading by </a:t>
                      </a:r>
                      <a:endParaRPr lang="en-GB" sz="1100"/>
                    </a:p>
                    <a:p>
                      <a:pPr marL="0" lvl="0" indent="0">
                        <a:buNone/>
                      </a:pPr>
                      <a:r>
                        <a:rPr lang="en-GB" sz="1100" b="0" i="0" u="none" strike="noStrike" noProof="0"/>
                        <a:t>     example and establish best </a:t>
                      </a:r>
                      <a:endParaRPr lang="en-GB" sz="1100"/>
                    </a:p>
                    <a:p>
                      <a:pPr marL="0" lvl="0" indent="0">
                        <a:buNone/>
                      </a:pPr>
                      <a:r>
                        <a:rPr lang="en-GB" sz="1100" b="0" i="0" u="none" strike="noStrike" noProof="0"/>
                        <a:t>     practice, supporting other </a:t>
                      </a:r>
                      <a:endParaRPr lang="en-GB" sz="1100"/>
                    </a:p>
                    <a:p>
                      <a:pPr marL="0" lvl="0" indent="0">
                        <a:buNone/>
                      </a:pPr>
                      <a:r>
                        <a:rPr lang="en-GB" sz="1100" b="0" i="0" u="none" strike="noStrike" noProof="0"/>
                        <a:t>     countries and working with WHO </a:t>
                      </a:r>
                      <a:endParaRPr lang="en-GB" sz="1100"/>
                    </a:p>
                    <a:p>
                      <a:pPr marL="0" lvl="0" indent="0">
                        <a:buNone/>
                      </a:pPr>
                      <a:r>
                        <a:rPr lang="en-GB" sz="1100" b="0" i="0" u="none" strike="noStrike" noProof="0"/>
                        <a:t>     and wider global initiatives.</a:t>
                      </a:r>
                      <a:endParaRPr lang="en-GB"/>
                    </a:p>
                  </a:txBody>
                  <a:tcPr>
                    <a:solidFill>
                      <a:srgbClr val="007C91">
                        <a:alpha val="15000"/>
                      </a:srgbClr>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333789985"/>
                  </a:ext>
                </a:extLst>
              </a:tr>
              <a:tr h="630922">
                <a:tc gridSpan="4">
                  <a:txBody>
                    <a:bodyPr/>
                    <a:lstStyle/>
                    <a:p>
                      <a:pPr lvl="0" algn="ctr">
                        <a:lnSpc>
                          <a:spcPct val="100000"/>
                        </a:lnSpc>
                        <a:spcBef>
                          <a:spcPts val="0"/>
                        </a:spcBef>
                        <a:spcAft>
                          <a:spcPts val="0"/>
                        </a:spcAft>
                        <a:buNone/>
                      </a:pPr>
                      <a:endParaRPr lang="en-GB" sz="1400" b="1" i="0" u="none" strike="noStrike" noProof="0" dirty="0">
                        <a:solidFill>
                          <a:schemeClr val="bg1"/>
                        </a:solidFill>
                        <a:latin typeface="Arial"/>
                      </a:endParaRPr>
                    </a:p>
                    <a:p>
                      <a:pPr lvl="0" algn="ctr">
                        <a:lnSpc>
                          <a:spcPct val="100000"/>
                        </a:lnSpc>
                        <a:spcBef>
                          <a:spcPts val="0"/>
                        </a:spcBef>
                        <a:spcAft>
                          <a:spcPts val="0"/>
                        </a:spcAft>
                        <a:buNone/>
                      </a:pPr>
                      <a:r>
                        <a:rPr lang="en-GB" sz="1400" b="1" i="0" u="none" strike="noStrike" noProof="0" dirty="0">
                          <a:solidFill>
                            <a:schemeClr val="bg1"/>
                          </a:solidFill>
                          <a:latin typeface="Arial"/>
                        </a:rPr>
                        <a:t>Lead advancement of global health science and research</a:t>
                      </a:r>
                      <a:endParaRPr lang="en-GB" sz="1400" b="0" i="0" u="none" strike="noStrike" noProof="0" dirty="0"/>
                    </a:p>
                  </a:txBody>
                  <a:tcPr>
                    <a:solidFill>
                      <a:srgbClr val="007C9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53693914"/>
                  </a:ext>
                </a:extLst>
              </a:tr>
            </a:tbl>
          </a:graphicData>
        </a:graphic>
      </p:graphicFrame>
    </p:spTree>
    <p:extLst>
      <p:ext uri="{BB962C8B-B14F-4D97-AF65-F5344CB8AC3E}">
        <p14:creationId xmlns:p14="http://schemas.microsoft.com/office/powerpoint/2010/main" val="1853046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IFBA – International Federation of Biosafety Associations » Global Health  Security Agenda Contributions to COVID-19 Pandemic">
            <a:extLst>
              <a:ext uri="{FF2B5EF4-FFF2-40B4-BE49-F238E27FC236}">
                <a16:creationId xmlns:a16="http://schemas.microsoft.com/office/drawing/2014/main" id="{D2E6655E-E062-474E-8B7E-8977935B7B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770" y="3541671"/>
            <a:ext cx="3043194" cy="11537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1C6F04A8-74DF-4FEE-A4E8-D7FF0BCD5A59}"/>
              </a:ext>
            </a:extLst>
          </p:cNvPr>
          <p:cNvPicPr>
            <a:picLocks noChangeAspect="1"/>
          </p:cNvPicPr>
          <p:nvPr/>
        </p:nvPicPr>
        <p:blipFill>
          <a:blip r:embed="rId4"/>
          <a:stretch>
            <a:fillRect/>
          </a:stretch>
        </p:blipFill>
        <p:spPr>
          <a:xfrm>
            <a:off x="4442612" y="5184868"/>
            <a:ext cx="1891772" cy="1411874"/>
          </a:xfrm>
          <a:prstGeom prst="rect">
            <a:avLst/>
          </a:prstGeom>
        </p:spPr>
      </p:pic>
      <p:sp>
        <p:nvSpPr>
          <p:cNvPr id="2" name="Title 1">
            <a:extLst>
              <a:ext uri="{FF2B5EF4-FFF2-40B4-BE49-F238E27FC236}">
                <a16:creationId xmlns:a16="http://schemas.microsoft.com/office/drawing/2014/main" id="{8C87774A-CE8F-4063-B02B-EE8C5F9B381E}"/>
              </a:ext>
            </a:extLst>
          </p:cNvPr>
          <p:cNvSpPr>
            <a:spLocks noGrp="1"/>
          </p:cNvSpPr>
          <p:nvPr>
            <p:ph type="title"/>
          </p:nvPr>
        </p:nvSpPr>
        <p:spPr>
          <a:xfrm>
            <a:off x="648613" y="247380"/>
            <a:ext cx="11123856" cy="972607"/>
          </a:xfrm>
        </p:spPr>
        <p:txBody>
          <a:bodyPr>
            <a:normAutofit/>
          </a:bodyPr>
          <a:lstStyle/>
          <a:p>
            <a:r>
              <a:rPr lang="en-GB" sz="2800" b="1">
                <a:latin typeface="Arial"/>
                <a:cs typeface="Arial"/>
              </a:rPr>
              <a:t>We need to map and prioritise our global stakeholders </a:t>
            </a:r>
            <a:endParaRPr lang="en-GB" sz="2800" b="1"/>
          </a:p>
        </p:txBody>
      </p:sp>
      <p:sp>
        <p:nvSpPr>
          <p:cNvPr id="3" name="Slide Number Placeholder 2">
            <a:extLst>
              <a:ext uri="{FF2B5EF4-FFF2-40B4-BE49-F238E27FC236}">
                <a16:creationId xmlns:a16="http://schemas.microsoft.com/office/drawing/2014/main" id="{DF34DD2A-FA15-48B2-8CAC-A9219C6BBEC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pic>
        <p:nvPicPr>
          <p:cNvPr id="12" name="Graphic 11" descr="Medicine with solid fill">
            <a:extLst>
              <a:ext uri="{FF2B5EF4-FFF2-40B4-BE49-F238E27FC236}">
                <a16:creationId xmlns:a16="http://schemas.microsoft.com/office/drawing/2014/main" id="{94102E4B-5A7D-41DC-9AF2-31B62354FC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96812" y="991014"/>
            <a:ext cx="457947" cy="457947"/>
          </a:xfrm>
          <a:prstGeom prst="rect">
            <a:avLst/>
          </a:prstGeom>
        </p:spPr>
      </p:pic>
      <p:pic>
        <p:nvPicPr>
          <p:cNvPr id="16" name="Graphic 15" descr="Medicine with solid fill">
            <a:extLst>
              <a:ext uri="{FF2B5EF4-FFF2-40B4-BE49-F238E27FC236}">
                <a16:creationId xmlns:a16="http://schemas.microsoft.com/office/drawing/2014/main" id="{E8F863A1-1B5A-4C61-A5B4-6EE8C9AE696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70475" y="1211345"/>
            <a:ext cx="664394" cy="506772"/>
          </a:xfrm>
          <a:prstGeom prst="rect">
            <a:avLst/>
          </a:prstGeom>
        </p:spPr>
      </p:pic>
      <p:pic>
        <p:nvPicPr>
          <p:cNvPr id="22" name="Graphic 21">
            <a:extLst>
              <a:ext uri="{FF2B5EF4-FFF2-40B4-BE49-F238E27FC236}">
                <a16:creationId xmlns:a16="http://schemas.microsoft.com/office/drawing/2014/main" id="{05CBDC4B-E303-46CD-BF66-71C50EB7E8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5453" y="5446126"/>
            <a:ext cx="417682" cy="501543"/>
          </a:xfrm>
          <a:prstGeom prst="rect">
            <a:avLst/>
          </a:prstGeom>
        </p:spPr>
      </p:pic>
      <p:sp>
        <p:nvSpPr>
          <p:cNvPr id="23" name="Arrow: Right 22">
            <a:extLst>
              <a:ext uri="{FF2B5EF4-FFF2-40B4-BE49-F238E27FC236}">
                <a16:creationId xmlns:a16="http://schemas.microsoft.com/office/drawing/2014/main" id="{D636F8A6-9A7D-486B-9236-4E8FBE10E1A6}"/>
              </a:ext>
            </a:extLst>
          </p:cNvPr>
          <p:cNvSpPr/>
          <p:nvPr/>
        </p:nvSpPr>
        <p:spPr>
          <a:xfrm>
            <a:off x="7672853" y="6263347"/>
            <a:ext cx="4410094" cy="16987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Arrow: Right 23">
            <a:extLst>
              <a:ext uri="{FF2B5EF4-FFF2-40B4-BE49-F238E27FC236}">
                <a16:creationId xmlns:a16="http://schemas.microsoft.com/office/drawing/2014/main" id="{27395663-B522-4A58-ABAD-B7CC4501758D}"/>
              </a:ext>
            </a:extLst>
          </p:cNvPr>
          <p:cNvSpPr/>
          <p:nvPr/>
        </p:nvSpPr>
        <p:spPr>
          <a:xfrm>
            <a:off x="1932219" y="1117254"/>
            <a:ext cx="4364625" cy="187084"/>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Arrow: Right 24">
            <a:extLst>
              <a:ext uri="{FF2B5EF4-FFF2-40B4-BE49-F238E27FC236}">
                <a16:creationId xmlns:a16="http://schemas.microsoft.com/office/drawing/2014/main" id="{166C50EA-6F76-41C5-9060-0554BF6C226F}"/>
              </a:ext>
            </a:extLst>
          </p:cNvPr>
          <p:cNvSpPr/>
          <p:nvPr/>
        </p:nvSpPr>
        <p:spPr>
          <a:xfrm flipV="1">
            <a:off x="11443317" y="2084628"/>
            <a:ext cx="158560" cy="4571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Right 25">
            <a:extLst>
              <a:ext uri="{FF2B5EF4-FFF2-40B4-BE49-F238E27FC236}">
                <a16:creationId xmlns:a16="http://schemas.microsoft.com/office/drawing/2014/main" id="{8524F4A8-AF78-4E2E-B7FE-258F72269D51}"/>
              </a:ext>
            </a:extLst>
          </p:cNvPr>
          <p:cNvSpPr/>
          <p:nvPr/>
        </p:nvSpPr>
        <p:spPr>
          <a:xfrm>
            <a:off x="7587079" y="1117253"/>
            <a:ext cx="4494557" cy="187084"/>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A3B6D904-A867-2E78-2ED9-2F676F734479}"/>
              </a:ext>
            </a:extLst>
          </p:cNvPr>
          <p:cNvSpPr/>
          <p:nvPr/>
        </p:nvSpPr>
        <p:spPr>
          <a:xfrm>
            <a:off x="7543800" y="6270170"/>
            <a:ext cx="4452256" cy="2612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5571CE6C-CCF9-4EDD-B759-A51C87A43C4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3173" y="783198"/>
            <a:ext cx="1889464" cy="19493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EPI | New Vaccines For A Safer World">
            <a:extLst>
              <a:ext uri="{FF2B5EF4-FFF2-40B4-BE49-F238E27FC236}">
                <a16:creationId xmlns:a16="http://schemas.microsoft.com/office/drawing/2014/main" id="{DF8397AD-52F6-4446-B7B8-88A6FBD735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93775" y="2967957"/>
            <a:ext cx="1941241" cy="5762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me page - OECD">
            <a:extLst>
              <a:ext uri="{FF2B5EF4-FFF2-40B4-BE49-F238E27FC236}">
                <a16:creationId xmlns:a16="http://schemas.microsoft.com/office/drawing/2014/main" id="{6BD2A69F-67C1-4CC2-9B2C-36D0A6CA1A5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77234" y="751641"/>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me | IANPHI">
            <a:extLst>
              <a:ext uri="{FF2B5EF4-FFF2-40B4-BE49-F238E27FC236}">
                <a16:creationId xmlns:a16="http://schemas.microsoft.com/office/drawing/2014/main" id="{BCC5961D-09A5-4936-BA57-D195B57CE02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17180" y="1007103"/>
            <a:ext cx="4314825" cy="1057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F7A078BD-6733-5263-16F8-C8E90B79C6FD}"/>
              </a:ext>
            </a:extLst>
          </p:cNvPr>
          <p:cNvPicPr>
            <a:picLocks noChangeAspect="1"/>
          </p:cNvPicPr>
          <p:nvPr/>
        </p:nvPicPr>
        <p:blipFill>
          <a:blip r:embed="rId13"/>
          <a:stretch>
            <a:fillRect/>
          </a:stretch>
        </p:blipFill>
        <p:spPr>
          <a:xfrm>
            <a:off x="6991669" y="2082502"/>
            <a:ext cx="2743200" cy="1543050"/>
          </a:xfrm>
          <a:prstGeom prst="rect">
            <a:avLst/>
          </a:prstGeom>
        </p:spPr>
      </p:pic>
      <p:pic>
        <p:nvPicPr>
          <p:cNvPr id="6" name="Picture 6" descr="Logo, company name&#10;&#10;Description automatically generated">
            <a:extLst>
              <a:ext uri="{FF2B5EF4-FFF2-40B4-BE49-F238E27FC236}">
                <a16:creationId xmlns:a16="http://schemas.microsoft.com/office/drawing/2014/main" id="{DAF0CCFB-E2F9-81C7-E6E7-BE0FB6794FAD}"/>
              </a:ext>
            </a:extLst>
          </p:cNvPr>
          <p:cNvPicPr>
            <a:picLocks noChangeAspect="1"/>
          </p:cNvPicPr>
          <p:nvPr/>
        </p:nvPicPr>
        <p:blipFill>
          <a:blip r:embed="rId14"/>
          <a:stretch>
            <a:fillRect/>
          </a:stretch>
        </p:blipFill>
        <p:spPr>
          <a:xfrm>
            <a:off x="6528532" y="4695409"/>
            <a:ext cx="1891772" cy="1891772"/>
          </a:xfrm>
          <a:prstGeom prst="rect">
            <a:avLst/>
          </a:prstGeom>
        </p:spPr>
      </p:pic>
      <p:pic>
        <p:nvPicPr>
          <p:cNvPr id="1036" name="Picture 12" descr="Global Health Security Initiative – Global Health Security Initiative">
            <a:extLst>
              <a:ext uri="{FF2B5EF4-FFF2-40B4-BE49-F238E27FC236}">
                <a16:creationId xmlns:a16="http://schemas.microsoft.com/office/drawing/2014/main" id="{A2D9C973-5CA5-4EC1-AC52-BFA5A5FB290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86225" y="2353554"/>
            <a:ext cx="3457575" cy="7429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MPHNET -CORDS">
            <a:extLst>
              <a:ext uri="{FF2B5EF4-FFF2-40B4-BE49-F238E27FC236}">
                <a16:creationId xmlns:a16="http://schemas.microsoft.com/office/drawing/2014/main" id="{A14B4A57-CED5-4082-854A-C5CA513EFD1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34911" y="4853006"/>
            <a:ext cx="3300030" cy="8550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Logo, company name&#10;&#10;Description automatically generated">
            <a:extLst>
              <a:ext uri="{FF2B5EF4-FFF2-40B4-BE49-F238E27FC236}">
                <a16:creationId xmlns:a16="http://schemas.microsoft.com/office/drawing/2014/main" id="{54F25FB7-E241-74D2-9F36-B7E319522708}"/>
              </a:ext>
            </a:extLst>
          </p:cNvPr>
          <p:cNvPicPr>
            <a:picLocks noChangeAspect="1"/>
          </p:cNvPicPr>
          <p:nvPr/>
        </p:nvPicPr>
        <p:blipFill>
          <a:blip r:embed="rId17"/>
          <a:stretch>
            <a:fillRect/>
          </a:stretch>
        </p:blipFill>
        <p:spPr>
          <a:xfrm>
            <a:off x="4154759" y="3385680"/>
            <a:ext cx="1941241" cy="1653650"/>
          </a:xfrm>
          <a:prstGeom prst="rect">
            <a:avLst/>
          </a:prstGeom>
        </p:spPr>
      </p:pic>
      <p:pic>
        <p:nvPicPr>
          <p:cNvPr id="9" name="Picture 8">
            <a:extLst>
              <a:ext uri="{FF2B5EF4-FFF2-40B4-BE49-F238E27FC236}">
                <a16:creationId xmlns:a16="http://schemas.microsoft.com/office/drawing/2014/main" id="{EE007464-D466-451C-A07E-02C153460705}"/>
              </a:ext>
            </a:extLst>
          </p:cNvPr>
          <p:cNvPicPr>
            <a:picLocks noChangeAspect="1"/>
          </p:cNvPicPr>
          <p:nvPr/>
        </p:nvPicPr>
        <p:blipFill>
          <a:blip r:embed="rId18"/>
          <a:stretch>
            <a:fillRect/>
          </a:stretch>
        </p:blipFill>
        <p:spPr>
          <a:xfrm>
            <a:off x="8173508" y="3844492"/>
            <a:ext cx="1802009" cy="1287149"/>
          </a:xfrm>
          <a:prstGeom prst="rect">
            <a:avLst/>
          </a:prstGeom>
        </p:spPr>
      </p:pic>
      <p:pic>
        <p:nvPicPr>
          <p:cNvPr id="1042" name="Picture 18">
            <a:extLst>
              <a:ext uri="{FF2B5EF4-FFF2-40B4-BE49-F238E27FC236}">
                <a16:creationId xmlns:a16="http://schemas.microsoft.com/office/drawing/2014/main" id="{075FA22E-F4F7-48A3-80A6-C9F649644CC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11772" y="3567684"/>
            <a:ext cx="103822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Diagram&#10;&#10;Description automatically generated">
            <a:extLst>
              <a:ext uri="{FF2B5EF4-FFF2-40B4-BE49-F238E27FC236}">
                <a16:creationId xmlns:a16="http://schemas.microsoft.com/office/drawing/2014/main" id="{7A038754-A259-2A0F-98B0-71DE44BAF866}"/>
              </a:ext>
            </a:extLst>
          </p:cNvPr>
          <p:cNvPicPr>
            <a:picLocks noChangeAspect="1"/>
          </p:cNvPicPr>
          <p:nvPr/>
        </p:nvPicPr>
        <p:blipFill>
          <a:blip r:embed="rId20"/>
          <a:stretch>
            <a:fillRect/>
          </a:stretch>
        </p:blipFill>
        <p:spPr>
          <a:xfrm>
            <a:off x="9225591" y="5280510"/>
            <a:ext cx="1439309" cy="1430107"/>
          </a:xfrm>
          <a:prstGeom prst="rect">
            <a:avLst/>
          </a:prstGeom>
        </p:spPr>
      </p:pic>
      <p:pic>
        <p:nvPicPr>
          <p:cNvPr id="11" name="Picture 10">
            <a:extLst>
              <a:ext uri="{FF2B5EF4-FFF2-40B4-BE49-F238E27FC236}">
                <a16:creationId xmlns:a16="http://schemas.microsoft.com/office/drawing/2014/main" id="{B99D3C0F-A9EC-4055-9022-2FB8F2B4486E}"/>
              </a:ext>
            </a:extLst>
          </p:cNvPr>
          <p:cNvPicPr>
            <a:picLocks noChangeAspect="1"/>
          </p:cNvPicPr>
          <p:nvPr/>
        </p:nvPicPr>
        <p:blipFill>
          <a:blip r:embed="rId21"/>
          <a:stretch>
            <a:fillRect/>
          </a:stretch>
        </p:blipFill>
        <p:spPr>
          <a:xfrm>
            <a:off x="10152766" y="1387040"/>
            <a:ext cx="1305695" cy="1305695"/>
          </a:xfrm>
          <a:prstGeom prst="rect">
            <a:avLst/>
          </a:prstGeom>
        </p:spPr>
      </p:pic>
      <p:pic>
        <p:nvPicPr>
          <p:cNvPr id="10" name="Picture 2">
            <a:extLst>
              <a:ext uri="{FF2B5EF4-FFF2-40B4-BE49-F238E27FC236}">
                <a16:creationId xmlns:a16="http://schemas.microsoft.com/office/drawing/2014/main" id="{6653C129-9807-41BE-BF88-978A9AB263F7}"/>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r="39202"/>
          <a:stretch/>
        </p:blipFill>
        <p:spPr bwMode="auto">
          <a:xfrm>
            <a:off x="10009351" y="2696147"/>
            <a:ext cx="1592526"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a:extLst>
              <a:ext uri="{FF2B5EF4-FFF2-40B4-BE49-F238E27FC236}">
                <a16:creationId xmlns:a16="http://schemas.microsoft.com/office/drawing/2014/main" id="{22712E73-B2CE-438F-518F-E2E05AA834AA}"/>
              </a:ext>
            </a:extLst>
          </p:cNvPr>
          <p:cNvPicPr>
            <a:picLocks noChangeAspect="1"/>
          </p:cNvPicPr>
          <p:nvPr/>
        </p:nvPicPr>
        <p:blipFill>
          <a:blip r:embed="rId23"/>
          <a:stretch>
            <a:fillRect/>
          </a:stretch>
        </p:blipFill>
        <p:spPr>
          <a:xfrm>
            <a:off x="10346906" y="4569163"/>
            <a:ext cx="1583179" cy="410668"/>
          </a:xfrm>
          <a:prstGeom prst="rect">
            <a:avLst/>
          </a:prstGeom>
        </p:spPr>
      </p:pic>
      <p:pic>
        <p:nvPicPr>
          <p:cNvPr id="15" name="Picture 16" descr="Logo&#10;&#10;Description automatically generated">
            <a:extLst>
              <a:ext uri="{FF2B5EF4-FFF2-40B4-BE49-F238E27FC236}">
                <a16:creationId xmlns:a16="http://schemas.microsoft.com/office/drawing/2014/main" id="{B3A60C07-3404-F39F-CD81-310BBFD3BE37}"/>
              </a:ext>
            </a:extLst>
          </p:cNvPr>
          <p:cNvPicPr>
            <a:picLocks noChangeAspect="1"/>
          </p:cNvPicPr>
          <p:nvPr/>
        </p:nvPicPr>
        <p:blipFill>
          <a:blip r:embed="rId24"/>
          <a:stretch>
            <a:fillRect/>
          </a:stretch>
        </p:blipFill>
        <p:spPr>
          <a:xfrm>
            <a:off x="2360169" y="5865683"/>
            <a:ext cx="763563" cy="922833"/>
          </a:xfrm>
          <a:prstGeom prst="rect">
            <a:avLst/>
          </a:prstGeom>
        </p:spPr>
      </p:pic>
    </p:spTree>
    <p:extLst>
      <p:ext uri="{BB962C8B-B14F-4D97-AF65-F5344CB8AC3E}">
        <p14:creationId xmlns:p14="http://schemas.microsoft.com/office/powerpoint/2010/main" val="1573295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34DD2A-FA15-48B2-8CAC-A9219C6BBEC1}"/>
              </a:ext>
            </a:extLst>
          </p:cNvPr>
          <p:cNvSpPr>
            <a:spLocks noGrp="1"/>
          </p:cNvSpPr>
          <p:nvPr>
            <p:ph type="sldNum" sz="quarter" idx="11"/>
          </p:nvPr>
        </p:nvSpPr>
        <p:spPr/>
        <p:txBody>
          <a:bodyPr/>
          <a:lstStyle/>
          <a:p>
            <a:fld id="{344369E4-5DE7-46E5-874E-4FD437973785}" type="slidenum">
              <a:rPr lang="en-GB" smtClean="0"/>
              <a:pPr/>
              <a:t>8</a:t>
            </a:fld>
            <a:endParaRPr lang="en-GB" sz="1400"/>
          </a:p>
        </p:txBody>
      </p:sp>
      <p:sp>
        <p:nvSpPr>
          <p:cNvPr id="8" name="Arrow: Right 7">
            <a:extLst>
              <a:ext uri="{FF2B5EF4-FFF2-40B4-BE49-F238E27FC236}">
                <a16:creationId xmlns:a16="http://schemas.microsoft.com/office/drawing/2014/main" id="{72606CB7-67EA-45A3-8ABC-B4BC58A6F13A}"/>
              </a:ext>
            </a:extLst>
          </p:cNvPr>
          <p:cNvSpPr/>
          <p:nvPr/>
        </p:nvSpPr>
        <p:spPr>
          <a:xfrm>
            <a:off x="1923933" y="6306898"/>
            <a:ext cx="4449087" cy="501544"/>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B26F22B5-0EE8-405F-B25E-D56C43F98465}"/>
              </a:ext>
            </a:extLst>
          </p:cNvPr>
          <p:cNvSpPr txBox="1">
            <a:spLocks/>
          </p:cNvSpPr>
          <p:nvPr/>
        </p:nvSpPr>
        <p:spPr>
          <a:xfrm>
            <a:off x="534072" y="306265"/>
            <a:ext cx="11123856" cy="97260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800" kern="1200">
                <a:solidFill>
                  <a:srgbClr val="007C91"/>
                </a:solidFill>
                <a:latin typeface="Arial" panose="020B0604020202020204" pitchFamily="34" charset="0"/>
                <a:ea typeface="+mj-ea"/>
                <a:cs typeface="Arial" panose="020B0604020202020204" pitchFamily="34" charset="0"/>
              </a:defRPr>
            </a:lvl1pPr>
          </a:lstStyle>
          <a:p>
            <a:r>
              <a:rPr lang="en-GB" sz="2800" b="1"/>
              <a:t>Next steps</a:t>
            </a:r>
          </a:p>
        </p:txBody>
      </p:sp>
      <p:sp>
        <p:nvSpPr>
          <p:cNvPr id="7" name="TextBox 6">
            <a:extLst>
              <a:ext uri="{FF2B5EF4-FFF2-40B4-BE49-F238E27FC236}">
                <a16:creationId xmlns:a16="http://schemas.microsoft.com/office/drawing/2014/main" id="{E7049ED9-604D-4E06-A574-3547723CC6C6}"/>
              </a:ext>
            </a:extLst>
          </p:cNvPr>
          <p:cNvSpPr txBox="1"/>
          <p:nvPr/>
        </p:nvSpPr>
        <p:spPr>
          <a:xfrm>
            <a:off x="534072" y="1075555"/>
            <a:ext cx="11123856" cy="313932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en-GB" dirty="0">
              <a:solidFill>
                <a:srgbClr val="000000"/>
              </a:solidFill>
              <a:latin typeface="Arial"/>
              <a:cs typeface="Arial"/>
            </a:endParaRPr>
          </a:p>
          <a:p>
            <a:pPr marL="285750" indent="-285750">
              <a:buFont typeface="Arial,Sans-Serif" panose="020B0604020202020204" pitchFamily="34" charset="0"/>
              <a:buChar char="•"/>
            </a:pPr>
            <a:r>
              <a:rPr lang="en-GB" dirty="0">
                <a:latin typeface="Arial"/>
                <a:ea typeface="+mn-lt"/>
                <a:cs typeface="+mn-lt"/>
              </a:rPr>
              <a:t>Develop a delivery plan detailing the remits and responsibilities across UKHSA for implementing the global strategic priorities.</a:t>
            </a:r>
            <a:endParaRPr lang="en-GB" dirty="0">
              <a:latin typeface="Arial"/>
              <a:cs typeface="Calibri"/>
            </a:endParaRPr>
          </a:p>
          <a:p>
            <a:pPr marL="285750" indent="-285750">
              <a:buFont typeface="Arial,Sans-Serif" panose="020B0604020202020204" pitchFamily="34" charset="0"/>
              <a:buChar char="•"/>
            </a:pPr>
            <a:endParaRPr lang="en-GB" dirty="0">
              <a:latin typeface="Arial"/>
              <a:cs typeface="Calibri"/>
            </a:endParaRPr>
          </a:p>
          <a:p>
            <a:pPr marL="285750" indent="-285750">
              <a:buFont typeface="Arial,Sans-Serif" panose="020B0604020202020204" pitchFamily="34" charset="0"/>
              <a:buChar char="•"/>
            </a:pPr>
            <a:r>
              <a:rPr lang="en-GB" dirty="0">
                <a:latin typeface="Arial"/>
                <a:cs typeface="Arial"/>
              </a:rPr>
              <a:t>Begin to track progress towards our global priorities</a:t>
            </a:r>
            <a:r>
              <a:rPr lang="en-GB" dirty="0">
                <a:latin typeface="Arial"/>
                <a:ea typeface="+mn-lt"/>
                <a:cs typeface="+mn-lt"/>
              </a:rPr>
              <a:t>, in alignment with broader UKHSA and cross-government global reporting. </a:t>
            </a:r>
            <a:br>
              <a:rPr lang="en-GB" dirty="0">
                <a:latin typeface="Arial"/>
                <a:ea typeface="+mn-lt"/>
                <a:cs typeface="Arial"/>
              </a:rPr>
            </a:br>
            <a:endParaRPr lang="en-GB" dirty="0">
              <a:latin typeface="Arial"/>
              <a:ea typeface="+mn-lt"/>
              <a:cs typeface="+mn-lt"/>
            </a:endParaRPr>
          </a:p>
          <a:p>
            <a:pPr marL="285750" indent="-285750">
              <a:buFont typeface="Arial" panose="020B0604020202020204" pitchFamily="34" charset="0"/>
              <a:buChar char="•"/>
            </a:pPr>
            <a:r>
              <a:rPr lang="en-GB" dirty="0">
                <a:latin typeface="Arial"/>
                <a:cs typeface="Arial"/>
              </a:rPr>
              <a:t>Evaluate UKHSA’s global relationships  – with a view to determining whether these are the right ones and whether there any new ones we need to foster.</a:t>
            </a:r>
          </a:p>
          <a:p>
            <a:endParaRPr lang="en-GB" dirty="0">
              <a:solidFill>
                <a:srgbClr val="FF0000"/>
              </a:solidFill>
              <a:latin typeface="Arial" panose="020B0604020202020204" pitchFamily="34" charset="0"/>
              <a:cs typeface="Arial" panose="020B0604020202020204" pitchFamily="34" charset="0"/>
            </a:endParaRPr>
          </a:p>
          <a:p>
            <a:endParaRPr lang="en-GB" dirty="0">
              <a:solidFill>
                <a:srgbClr val="FF0000"/>
              </a:solidFill>
              <a:cs typeface="Calibri"/>
            </a:endParaRPr>
          </a:p>
        </p:txBody>
      </p:sp>
    </p:spTree>
    <p:extLst>
      <p:ext uri="{BB962C8B-B14F-4D97-AF65-F5344CB8AC3E}">
        <p14:creationId xmlns:p14="http://schemas.microsoft.com/office/powerpoint/2010/main" val="1032764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34DD2A-FA15-48B2-8CAC-A9219C6BBEC1}"/>
              </a:ext>
            </a:extLst>
          </p:cNvPr>
          <p:cNvSpPr>
            <a:spLocks noGrp="1"/>
          </p:cNvSpPr>
          <p:nvPr>
            <p:ph type="sldNum" sz="quarter" idx="11"/>
          </p:nvPr>
        </p:nvSpPr>
        <p:spPr/>
        <p:txBody>
          <a:bodyPr/>
          <a:lstStyle/>
          <a:p>
            <a:fld id="{344369E4-5DE7-46E5-874E-4FD437973785}" type="slidenum">
              <a:rPr lang="en-GB" smtClean="0"/>
              <a:pPr/>
              <a:t>9</a:t>
            </a:fld>
            <a:endParaRPr lang="en-GB" sz="1400"/>
          </a:p>
        </p:txBody>
      </p:sp>
      <p:sp>
        <p:nvSpPr>
          <p:cNvPr id="8" name="Arrow: Right 7">
            <a:extLst>
              <a:ext uri="{FF2B5EF4-FFF2-40B4-BE49-F238E27FC236}">
                <a16:creationId xmlns:a16="http://schemas.microsoft.com/office/drawing/2014/main" id="{72606CB7-67EA-45A3-8ABC-B4BC58A6F13A}"/>
              </a:ext>
            </a:extLst>
          </p:cNvPr>
          <p:cNvSpPr/>
          <p:nvPr/>
        </p:nvSpPr>
        <p:spPr>
          <a:xfrm>
            <a:off x="1923933" y="6306898"/>
            <a:ext cx="4449087" cy="501544"/>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B26F22B5-0EE8-405F-B25E-D56C43F98465}"/>
              </a:ext>
            </a:extLst>
          </p:cNvPr>
          <p:cNvSpPr txBox="1">
            <a:spLocks/>
          </p:cNvSpPr>
          <p:nvPr/>
        </p:nvSpPr>
        <p:spPr>
          <a:xfrm>
            <a:off x="534072" y="306265"/>
            <a:ext cx="11123856" cy="97260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800" kern="1200">
                <a:solidFill>
                  <a:srgbClr val="007C91"/>
                </a:solidFill>
                <a:latin typeface="Arial" panose="020B0604020202020204" pitchFamily="34" charset="0"/>
                <a:ea typeface="+mj-ea"/>
                <a:cs typeface="Arial" panose="020B0604020202020204" pitchFamily="34" charset="0"/>
              </a:defRPr>
            </a:lvl1pPr>
          </a:lstStyle>
          <a:p>
            <a:r>
              <a:rPr lang="en-GB" sz="2800" b="1" dirty="0"/>
              <a:t>Delivery Plan   </a:t>
            </a:r>
          </a:p>
        </p:txBody>
      </p:sp>
      <p:sp>
        <p:nvSpPr>
          <p:cNvPr id="7" name="TextBox 6">
            <a:extLst>
              <a:ext uri="{FF2B5EF4-FFF2-40B4-BE49-F238E27FC236}">
                <a16:creationId xmlns:a16="http://schemas.microsoft.com/office/drawing/2014/main" id="{E7049ED9-604D-4E06-A574-3547723CC6C6}"/>
              </a:ext>
            </a:extLst>
          </p:cNvPr>
          <p:cNvSpPr txBox="1"/>
          <p:nvPr/>
        </p:nvSpPr>
        <p:spPr>
          <a:xfrm>
            <a:off x="534072" y="1075555"/>
            <a:ext cx="11123856" cy="4801314"/>
          </a:xfrm>
          <a:prstGeom prst="rect">
            <a:avLst/>
          </a:prstGeom>
          <a:noFill/>
        </p:spPr>
        <p:txBody>
          <a:bodyPr wrap="square" lIns="91440" tIns="45720" rIns="91440" bIns="45720" rtlCol="0" anchor="t">
            <a:spAutoFit/>
          </a:bodyPr>
          <a:lstStyle/>
          <a:p>
            <a:r>
              <a:rPr lang="en-GB" dirty="0">
                <a:latin typeface="Arial"/>
                <a:cs typeface="Arial"/>
              </a:rPr>
              <a:t>The delivery plan will include outputs and milestones to deliver our ambitions for: </a:t>
            </a:r>
          </a:p>
          <a:p>
            <a:endParaRPr lang="en-GB" dirty="0">
              <a:latin typeface="Arial"/>
              <a:cs typeface="Arial"/>
            </a:endParaRPr>
          </a:p>
          <a:p>
            <a:pPr marL="285750" indent="-285750">
              <a:buFont typeface="Arial,Sans-Serif" panose="020B0604020202020204" pitchFamily="34" charset="0"/>
              <a:buChar char="•"/>
            </a:pPr>
            <a:r>
              <a:rPr lang="en-US" dirty="0">
                <a:latin typeface="Arial" panose="020B0604020202020204" pitchFamily="34" charset="0"/>
                <a:ea typeface="+mn-lt"/>
                <a:cs typeface="Arial" panose="020B0604020202020204" pitchFamily="34" charset="0"/>
              </a:rPr>
              <a:t>World Health Assembly (May 2023)</a:t>
            </a:r>
          </a:p>
          <a:p>
            <a:pPr marL="285750" indent="-285750">
              <a:buFont typeface="Arial,Sans-Serif" panose="020B0604020202020204" pitchFamily="34" charset="0"/>
              <a:buChar char="•"/>
            </a:pPr>
            <a:r>
              <a:rPr lang="en-US" dirty="0">
                <a:latin typeface="Arial" panose="020B0604020202020204" pitchFamily="34" charset="0"/>
                <a:ea typeface="+mn-lt"/>
                <a:cs typeface="Arial" panose="020B0604020202020204" pitchFamily="34" charset="0"/>
              </a:rPr>
              <a:t>G7 Summit (May 2023)</a:t>
            </a:r>
          </a:p>
          <a:p>
            <a:pPr marL="285750" indent="-285750">
              <a:buFont typeface="Arial,Sans-Serif" panose="020B0604020202020204" pitchFamily="34" charset="0"/>
              <a:buChar char="•"/>
            </a:pPr>
            <a:r>
              <a:rPr lang="en-US" dirty="0">
                <a:latin typeface="Arial" panose="020B0604020202020204" pitchFamily="34" charset="0"/>
                <a:ea typeface="+mn-lt"/>
                <a:cs typeface="Arial" panose="020B0604020202020204" pitchFamily="34" charset="0"/>
              </a:rPr>
              <a:t>G20 Summit (Sept 2023)</a:t>
            </a:r>
          </a:p>
          <a:p>
            <a:pPr marL="285750" indent="-285750">
              <a:buFont typeface="Arial,Sans-Serif" panose="020B0604020202020204" pitchFamily="34" charset="0"/>
              <a:buChar char="•"/>
            </a:pPr>
            <a:r>
              <a:rPr lang="en-US" dirty="0">
                <a:latin typeface="Arial" panose="020B0604020202020204" pitchFamily="34" charset="0"/>
                <a:ea typeface="+mn-lt"/>
                <a:cs typeface="Arial" panose="020B0604020202020204" pitchFamily="34" charset="0"/>
              </a:rPr>
              <a:t>COP28 (Nov-Dec 2023)</a:t>
            </a:r>
          </a:p>
          <a:p>
            <a:pPr marL="285750" indent="-285750">
              <a:buFont typeface="Arial,Sans-Serif" panose="020B0604020202020204" pitchFamily="34" charset="0"/>
              <a:buChar char="•"/>
            </a:pPr>
            <a:endParaRPr lang="en-US" dirty="0">
              <a:latin typeface="Arial" panose="020B0604020202020204" pitchFamily="34" charset="0"/>
              <a:ea typeface="+mn-lt"/>
              <a:cs typeface="Arial" panose="020B0604020202020204" pitchFamily="34" charset="0"/>
            </a:endParaRPr>
          </a:p>
          <a:p>
            <a:r>
              <a:rPr lang="en-US" dirty="0">
                <a:latin typeface="Arial" panose="020B0604020202020204" pitchFamily="34" charset="0"/>
                <a:ea typeface="+mn-lt"/>
                <a:cs typeface="Arial" panose="020B0604020202020204" pitchFamily="34" charset="0"/>
              </a:rPr>
              <a:t>And throughout the year for: </a:t>
            </a:r>
          </a:p>
          <a:p>
            <a:endParaRPr lang="en-US" dirty="0">
              <a:latin typeface="Arial" panose="020B0604020202020204" pitchFamily="34" charset="0"/>
              <a:ea typeface="+mn-lt"/>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mn-lt"/>
                <a:cs typeface="Arial" panose="020B0604020202020204" pitchFamily="34" charset="0"/>
              </a:rPr>
              <a:t>WHO Pandemic Instrument negotiations</a:t>
            </a:r>
          </a:p>
          <a:p>
            <a:pPr marL="285750" indent="-285750">
              <a:buFont typeface="Arial" panose="020B0604020202020204" pitchFamily="34" charset="0"/>
              <a:buChar char="•"/>
            </a:pPr>
            <a:r>
              <a:rPr lang="en-US" dirty="0">
                <a:latin typeface="Arial" panose="020B0604020202020204" pitchFamily="34" charset="0"/>
                <a:ea typeface="+mn-lt"/>
                <a:cs typeface="Arial" panose="020B0604020202020204" pitchFamily="34" charset="0"/>
              </a:rPr>
              <a:t>Quadripartite One Health Joint Action Package</a:t>
            </a:r>
          </a:p>
          <a:p>
            <a:pPr marL="285750" indent="-285750">
              <a:buFont typeface="Arial" panose="020B0604020202020204" pitchFamily="34" charset="0"/>
              <a:buChar char="•"/>
            </a:pPr>
            <a:r>
              <a:rPr lang="en-US" dirty="0">
                <a:latin typeface="Arial" panose="020B0604020202020204" pitchFamily="34" charset="0"/>
                <a:ea typeface="+mn-lt"/>
                <a:cs typeface="Arial" panose="020B0604020202020204" pitchFamily="34" charset="0"/>
              </a:rPr>
              <a:t>ODA and CSSF funded commitments (IHR Strengthening Project; UK Public Health Rapid Support Team; UKOTs </a:t>
            </a:r>
            <a:r>
              <a:rPr lang="en-US" dirty="0" err="1">
                <a:latin typeface="Arial" panose="020B0604020202020204" pitchFamily="34" charset="0"/>
                <a:ea typeface="+mn-lt"/>
                <a:cs typeface="Arial" panose="020B0604020202020204" pitchFamily="34" charset="0"/>
              </a:rPr>
              <a:t>Programme</a:t>
            </a:r>
            <a:r>
              <a:rPr lang="en-US" dirty="0">
                <a:latin typeface="Arial" panose="020B0604020202020204" pitchFamily="34" charset="0"/>
                <a:ea typeface="+mn-lt"/>
                <a:cs typeface="Arial" panose="020B0604020202020204" pitchFamily="34" charset="0"/>
              </a:rPr>
              <a:t>)</a:t>
            </a:r>
          </a:p>
          <a:p>
            <a:pPr marL="285750" indent="-285750">
              <a:buFont typeface="Arial" panose="020B0604020202020204" pitchFamily="34" charset="0"/>
              <a:buChar char="•"/>
            </a:pPr>
            <a:r>
              <a:rPr lang="en-US" dirty="0">
                <a:latin typeface="Arial" panose="020B0604020202020204" pitchFamily="34" charset="0"/>
                <a:ea typeface="+mn-lt"/>
                <a:cs typeface="Arial" panose="020B0604020202020204" pitchFamily="34" charset="0"/>
              </a:rPr>
              <a:t>Global Health Security Agenda commitments</a:t>
            </a:r>
          </a:p>
          <a:p>
            <a:pPr marL="285750" indent="-285750">
              <a:buFont typeface="Arial" panose="020B0604020202020204" pitchFamily="34" charset="0"/>
              <a:buChar char="•"/>
            </a:pPr>
            <a:r>
              <a:rPr lang="en-US" dirty="0">
                <a:latin typeface="Arial" panose="020B0604020202020204" pitchFamily="34" charset="0"/>
                <a:ea typeface="+mn-lt"/>
                <a:cs typeface="Arial" panose="020B0604020202020204" pitchFamily="34" charset="0"/>
              </a:rPr>
              <a:t>Global Health Security Initiative commitments  </a:t>
            </a:r>
            <a:endParaRPr lang="en-GB" dirty="0">
              <a:latin typeface="Arial"/>
              <a:ea typeface="+mn-lt"/>
              <a:cs typeface="+mn-lt"/>
            </a:endParaRPr>
          </a:p>
          <a:p>
            <a:endParaRPr lang="en-GB" dirty="0">
              <a:solidFill>
                <a:srgbClr val="FF0000"/>
              </a:solidFill>
              <a:latin typeface="Arial" panose="020B0604020202020204" pitchFamily="34" charset="0"/>
              <a:cs typeface="Arial" panose="020B0604020202020204" pitchFamily="34" charset="0"/>
            </a:endParaRPr>
          </a:p>
          <a:p>
            <a:endParaRPr lang="en-GB" dirty="0">
              <a:solidFill>
                <a:srgbClr val="FF0000"/>
              </a:solidFill>
              <a:cs typeface="Calibri"/>
            </a:endParaRPr>
          </a:p>
        </p:txBody>
      </p:sp>
    </p:spTree>
    <p:extLst>
      <p:ext uri="{BB962C8B-B14F-4D97-AF65-F5344CB8AC3E}">
        <p14:creationId xmlns:p14="http://schemas.microsoft.com/office/powerpoint/2010/main" val="2965227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two 16-9.potx" id="{0EF822D2-BAA9-AE49-B727-7631E46170C4}" vid="{FD5BAFF5-2003-954E-96FA-137553C3A046}"/>
    </a:ext>
  </a:ext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SecurityGroups xmlns="63b6d487-a7b1-4004-8c9f-3b776e0e5b05" xsi:nil="true"/>
    <MigrationWizIdPermissions xmlns="63b6d487-a7b1-4004-8c9f-3b776e0e5b05" xsi:nil="true"/>
    <MigrationWizIdPermissionLevels xmlns="63b6d487-a7b1-4004-8c9f-3b776e0e5b05" xsi:nil="true"/>
    <TaxCatchAll xmlns="d0a3a5a1-cf36-4c20-a1a5-4e1bb406372b" xsi:nil="true"/>
    <MigrationWizIdVersion xmlns="63b6d487-a7b1-4004-8c9f-3b776e0e5b05" xsi:nil="true"/>
    <MigrationWizIdDocumentLibraryPermissions xmlns="63b6d487-a7b1-4004-8c9f-3b776e0e5b05" xsi:nil="true"/>
    <lcf76f155ced4ddcb4097134ff3c332f xmlns="63b6d487-a7b1-4004-8c9f-3b776e0e5b05">
      <Terms xmlns="http://schemas.microsoft.com/office/infopath/2007/PartnerControls"/>
    </lcf76f155ced4ddcb4097134ff3c332f>
    <MigrationWizId xmlns="63b6d487-a7b1-4004-8c9f-3b776e0e5b0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ACF4BA84B798142BEE2826C6920357B" ma:contentTypeVersion="21" ma:contentTypeDescription="Create a new document." ma:contentTypeScope="" ma:versionID="9ebe76298a4f0cda942358800d149f8f">
  <xsd:schema xmlns:xsd="http://www.w3.org/2001/XMLSchema" xmlns:xs="http://www.w3.org/2001/XMLSchema" xmlns:p="http://schemas.microsoft.com/office/2006/metadata/properties" xmlns:ns2="63b6d487-a7b1-4004-8c9f-3b776e0e5b05" xmlns:ns3="d0a3a5a1-cf36-4c20-a1a5-4e1bb406372b" targetNamespace="http://schemas.microsoft.com/office/2006/metadata/properties" ma:root="true" ma:fieldsID="d33729a972c6c6b5d90e0e6d43fc1a12" ns2:_="" ns3:_="">
    <xsd:import namespace="63b6d487-a7b1-4004-8c9f-3b776e0e5b05"/>
    <xsd:import namespace="d0a3a5a1-cf36-4c20-a1a5-4e1bb406372b"/>
    <xsd:element name="properties">
      <xsd:complexType>
        <xsd:sequence>
          <xsd:element name="documentManagement">
            <xsd:complexType>
              <xsd:all>
                <xsd:element ref="ns2:MigrationWizId" minOccurs="0"/>
                <xsd:element ref="ns2:MigrationWizIdPermissions" minOccurs="0"/>
                <xsd:element ref="ns2:MigrationWizIdVersion"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b6d487-a7b1-4004-8c9f-3b776e0e5b05"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MigrationWizIdPermissionLevels" ma:index="11" nillable="true" ma:displayName="MigrationWizIdPermissionLevels" ma:internalName="MigrationWizIdPermissionLevels">
      <xsd:simpleType>
        <xsd:restriction base="dms:Text"/>
      </xsd:simpleType>
    </xsd:element>
    <xsd:element name="MigrationWizIdDocumentLibraryPermissions" ma:index="12" nillable="true" ma:displayName="MigrationWizIdDocumentLibraryPermissions" ma:internalName="MigrationWizIdDocumentLibraryPermissions">
      <xsd:simpleType>
        <xsd:restriction base="dms:Text"/>
      </xsd:simpleType>
    </xsd:element>
    <xsd:element name="MigrationWizIdSecurityGroups" ma:index="13" nillable="true" ma:displayName="MigrationWizIdSecurityGroups" ma:internalName="MigrationWizIdSecurityGroups">
      <xsd:simpleType>
        <xsd:restriction base="dms:Text"/>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289f538-edf0-4bde-b084-18e01efd0e88" ma:termSetId="09814cd3-568e-fe90-9814-8d621ff8fb84" ma:anchorId="fba54fb3-c3e1-fe81-a776-ca4b69148c4d" ma:open="true" ma:isKeyword="false">
      <xsd:complexType>
        <xsd:sequence>
          <xsd:element ref="pc:Terms" minOccurs="0" maxOccurs="1"/>
        </xsd:sequence>
      </xsd:complex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DateTaken" ma:index="25" nillable="true" ma:displayName="MediaServiceDateTaken" ma:hidden="true" ma:internalName="MediaServiceDateTaken" ma:readOnly="true">
      <xsd:simpleType>
        <xsd:restriction base="dms:Text"/>
      </xsd:simpleType>
    </xsd:element>
    <xsd:element name="MediaServiceOCR" ma:index="26" nillable="true" ma:displayName="Extracted Text" ma:internalName="MediaServiceOCR" ma:readOnly="true">
      <xsd:simpleType>
        <xsd:restriction base="dms:Note">
          <xsd:maxLength value="255"/>
        </xsd:restriction>
      </xsd:simpleType>
    </xsd:element>
    <xsd:element name="MediaServiceLocation" ma:index="27" nillable="true" ma:displayName="Location" ma:internalName="MediaServiceLocation" ma:readOnly="true">
      <xsd:simpleType>
        <xsd:restriction base="dms:Text"/>
      </xsd:simpleType>
    </xsd:element>
    <xsd:element name="MediaLengthInSeconds" ma:index="2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a3a5a1-cf36-4c20-a1a5-4e1bb406372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8f29aa3-a62c-4a84-aeff-79a29aac3f45}" ma:internalName="TaxCatchAll" ma:showField="CatchAllData" ma:web="d0a3a5a1-cf36-4c20-a1a5-4e1bb40637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EA425E-08DD-4D88-87AA-51A884117E25}">
  <ds:schemaRefs>
    <ds:schemaRef ds:uri="63b6d487-a7b1-4004-8c9f-3b776e0e5b05"/>
    <ds:schemaRef ds:uri="d0a3a5a1-cf36-4c20-a1a5-4e1bb406372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E1E9E7C-6206-4EC7-9E15-5A99C33E5BAE}">
  <ds:schemaRefs>
    <ds:schemaRef ds:uri="63b6d487-a7b1-4004-8c9f-3b776e0e5b05"/>
    <ds:schemaRef ds:uri="d0a3a5a1-cf36-4c20-a1a5-4e1bb40637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7EFCE7A-1661-4F47-A310-45EB2E5688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88</TotalTime>
  <Words>3294</Words>
  <Application>Microsoft Office PowerPoint</Application>
  <PresentationFormat>Widescreen</PresentationFormat>
  <Paragraphs>451</Paragraphs>
  <Slides>18</Slides>
  <Notes>10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Arial</vt:lpstr>
      <vt:lpstr>Arial (Body)</vt:lpstr>
      <vt:lpstr>Arial,Sans-Serif</vt:lpstr>
      <vt:lpstr>Calibri</vt:lpstr>
      <vt:lpstr>Calibri Light</vt:lpstr>
      <vt:lpstr>Segoe UI Light</vt:lpstr>
      <vt:lpstr>Office Theme</vt:lpstr>
      <vt:lpstr>1_Office Theme</vt:lpstr>
      <vt:lpstr>Simple Light</vt:lpstr>
      <vt:lpstr>UKHSA Draft Global Health Strategy  Advisory Board Presentation   24 January 2023    </vt:lpstr>
      <vt:lpstr>The need for an Executive Committee-led vision across UKHSA to prepare, respond and build global health security </vt:lpstr>
      <vt:lpstr>PowerPoint Presentation</vt:lpstr>
      <vt:lpstr>Overview</vt:lpstr>
      <vt:lpstr>UKHSA Global Strategic Priorities</vt:lpstr>
      <vt:lpstr>PowerPoint Presentation</vt:lpstr>
      <vt:lpstr>We need to map and prioritise our global stakeholders </vt:lpstr>
      <vt:lpstr>PowerPoint Presentation</vt:lpstr>
      <vt:lpstr>PowerPoint Presentation</vt:lpstr>
      <vt:lpstr>Annex Slides</vt:lpstr>
      <vt:lpstr>Global Drivers &amp; Threats to Health</vt:lpstr>
      <vt:lpstr>The Global Mandate for UKHSA</vt:lpstr>
      <vt:lpstr>x-HMG Wider Landscape</vt:lpstr>
      <vt:lpstr>Examples of our global health security expertise</vt:lpstr>
      <vt:lpstr>PowerPoint Presentation</vt:lpstr>
      <vt:lpstr>Snapshot of our key global health alliances</vt:lpstr>
      <vt:lpstr>Strategic Enablers</vt:lpstr>
      <vt:lpstr>UKHSA Country Offices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UKHSA Global Strategy – Overview Advisory Board Presentation   XX January 2023</dc:title>
  <dc:creator>Katy Campbell</dc:creator>
  <cp:lastModifiedBy>Hannah Frude</cp:lastModifiedBy>
  <cp:revision>16</cp:revision>
  <dcterms:created xsi:type="dcterms:W3CDTF">2022-12-15T13:44:08Z</dcterms:created>
  <dcterms:modified xsi:type="dcterms:W3CDTF">2023-01-17T13:11:16Z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0x0101007ACF4BA84B798142BEE2826C6920357B</vt:lpwstr>
  </property>
  <property fmtid="{D5CDD505-2E9C-101B-9397-08002B2CF9AE}" pid="3" name="MediaServiceImageTags">
    <vt:lpwstr/>
  </property>
</Properties>
</file>