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 id="2147483703" r:id="rId5"/>
    <p:sldMasterId id="2147483758" r:id="rId6"/>
    <p:sldMasterId id="2147483775" r:id="rId7"/>
  </p:sldMasterIdLst>
  <p:notesMasterIdLst>
    <p:notesMasterId r:id="rId17"/>
  </p:notesMasterIdLst>
  <p:sldIdLst>
    <p:sldId id="308" r:id="rId8"/>
    <p:sldId id="2147375289" r:id="rId9"/>
    <p:sldId id="2147471363" r:id="rId10"/>
    <p:sldId id="278" r:id="rId11"/>
    <p:sldId id="2147471377" r:id="rId12"/>
    <p:sldId id="2147471376" r:id="rId13"/>
    <p:sldId id="2147471372" r:id="rId14"/>
    <p:sldId id="2147471371" r:id="rId15"/>
    <p:sldId id="21474713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A9CDCB-F814-53B6-751F-2A1BAA2A82AC}" name="Jac Gardner" initials="JG" userId="S::jac.gardner@ukhsa.gov.uk::8749850e-b839-458f-9c01-e50b8a39ee6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rah L Brown ( HR )" initials="SLB(H)" lastIdx="57" clrIdx="0">
    <p:extLst>
      <p:ext uri="{19B8F6BF-5375-455C-9EA6-DF929625EA0E}">
        <p15:presenceInfo xmlns:p15="http://schemas.microsoft.com/office/powerpoint/2012/main" userId="S::Sarah.L.Brown@phe.gov.uk::090a021f-eef7-4c5b-b553-50cd0d66a63c" providerId="AD"/>
      </p:ext>
    </p:extLst>
  </p:cmAuthor>
  <p:cmAuthor id="2" name="Sonal Gosrani" initials="SG" lastIdx="16" clrIdx="1">
    <p:extLst>
      <p:ext uri="{19B8F6BF-5375-455C-9EA6-DF929625EA0E}">
        <p15:presenceInfo xmlns:p15="http://schemas.microsoft.com/office/powerpoint/2012/main" userId="S::sonal.gosrani@phe.gov.uk::3c091f3a-1b18-4fd3-977a-44cdafc7889f" providerId="AD"/>
      </p:ext>
    </p:extLst>
  </p:cmAuthor>
  <p:cmAuthor id="3" name="Laura Ketton" initials="LK" lastIdx="24" clrIdx="2">
    <p:extLst>
      <p:ext uri="{19B8F6BF-5375-455C-9EA6-DF929625EA0E}">
        <p15:presenceInfo xmlns:p15="http://schemas.microsoft.com/office/powerpoint/2012/main" userId="S::Laura.Ketton@phe.gov.uk::42ed6abd-13f2-430f-b40b-cb364694ff57" providerId="AD"/>
      </p:ext>
    </p:extLst>
  </p:cmAuthor>
  <p:cmAuthor id="4" name="Catherine Vincent" initials="CV" lastIdx="2" clrIdx="3">
    <p:extLst>
      <p:ext uri="{19B8F6BF-5375-455C-9EA6-DF929625EA0E}">
        <p15:presenceInfo xmlns:p15="http://schemas.microsoft.com/office/powerpoint/2012/main" userId="S::Catherine.Vincent@ukhsa.gov.uk::6dd02930-8c53-4558-96d5-00be52ba0c7a" providerId="AD"/>
      </p:ext>
    </p:extLst>
  </p:cmAuthor>
  <p:cmAuthor id="5" name="Izzy" initials="I" lastIdx="1" clrIdx="4">
    <p:extLst>
      <p:ext uri="{19B8F6BF-5375-455C-9EA6-DF929625EA0E}">
        <p15:presenceInfo xmlns:p15="http://schemas.microsoft.com/office/powerpoint/2012/main" userId="S::Izzy.Phillips@ukhsa.gov.uk::6efdda38-0b65-48d2-b6d6-ac9bcf8067ea" providerId="AD"/>
      </p:ext>
    </p:extLst>
  </p:cmAuthor>
  <p:cmAuthor id="6" name="Adam Hardisty" initials="AH" lastIdx="2" clrIdx="5">
    <p:extLst>
      <p:ext uri="{19B8F6BF-5375-455C-9EA6-DF929625EA0E}">
        <p15:presenceInfo xmlns:p15="http://schemas.microsoft.com/office/powerpoint/2012/main" userId="S::Adam.Hardisty@ukhsa.gov.uk::a67f2bd8-b476-4daa-a9bc-c0d7d31849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a:srgbClr val="CFD5EA"/>
    <a:srgbClr val="E9EBF5"/>
    <a:srgbClr val="5E2D91"/>
    <a:srgbClr val="003A60"/>
    <a:srgbClr val="00B3F0"/>
    <a:srgbClr val="940670"/>
    <a:srgbClr val="ED174F"/>
    <a:srgbClr val="008AA0"/>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05158C-27AF-C802-FF27-9114F55270D8}" v="49" dt="2023-01-11T16:10:39.353"/>
    <p1510:client id="{0C22702A-4BD6-4914-BE3B-86A790DB09DE}" vWet="2" dt="2023-01-04T15:41:16.267"/>
    <p1510:client id="{56FE1F8D-3032-4B66-9F37-7F284D54DA9B}" v="41" dt="2023-01-04T19:04:44.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112" y="-3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Cutting" userId="S::sam.cutting@ukhsa.gov.uk::f584e4ab-18ce-4e47-bd3b-f857497458c2" providerId="AD" clId="Web-{0405158C-27AF-C802-FF27-9114F55270D8}"/>
    <pc:docChg chg="modSld">
      <pc:chgData name="Sam Cutting" userId="S::sam.cutting@ukhsa.gov.uk::f584e4ab-18ce-4e47-bd3b-f857497458c2" providerId="AD" clId="Web-{0405158C-27AF-C802-FF27-9114F55270D8}" dt="2023-01-11T16:10:39.353" v="36" actId="20577"/>
      <pc:docMkLst>
        <pc:docMk/>
      </pc:docMkLst>
      <pc:sldChg chg="addSp delSp modSp">
        <pc:chgData name="Sam Cutting" userId="S::sam.cutting@ukhsa.gov.uk::f584e4ab-18ce-4e47-bd3b-f857497458c2" providerId="AD" clId="Web-{0405158C-27AF-C802-FF27-9114F55270D8}" dt="2023-01-11T16:06:21.764" v="7" actId="1076"/>
        <pc:sldMkLst>
          <pc:docMk/>
          <pc:sldMk cId="2939527211" sldId="2147471371"/>
        </pc:sldMkLst>
        <pc:spChg chg="add mod">
          <ac:chgData name="Sam Cutting" userId="S::sam.cutting@ukhsa.gov.uk::f584e4ab-18ce-4e47-bd3b-f857497458c2" providerId="AD" clId="Web-{0405158C-27AF-C802-FF27-9114F55270D8}" dt="2023-01-11T16:06:21.764" v="7" actId="1076"/>
          <ac:spMkLst>
            <pc:docMk/>
            <pc:sldMk cId="2939527211" sldId="2147471371"/>
            <ac:spMk id="3" creationId="{DD36EB68-6616-3A34-07B2-15618C254C9F}"/>
          </ac:spMkLst>
        </pc:spChg>
        <pc:spChg chg="del">
          <ac:chgData name="Sam Cutting" userId="S::sam.cutting@ukhsa.gov.uk::f584e4ab-18ce-4e47-bd3b-f857497458c2" providerId="AD" clId="Web-{0405158C-27AF-C802-FF27-9114F55270D8}" dt="2023-01-11T16:06:11.154" v="5"/>
          <ac:spMkLst>
            <pc:docMk/>
            <pc:sldMk cId="2939527211" sldId="2147471371"/>
            <ac:spMk id="42" creationId="{B6328631-919B-4537-B2DE-E88A90382DD8}"/>
          </ac:spMkLst>
        </pc:spChg>
      </pc:sldChg>
      <pc:sldChg chg="addSp delSp modSp">
        <pc:chgData name="Sam Cutting" userId="S::sam.cutting@ukhsa.gov.uk::f584e4ab-18ce-4e47-bd3b-f857497458c2" providerId="AD" clId="Web-{0405158C-27AF-C802-FF27-9114F55270D8}" dt="2023-01-11T16:04:46.604" v="4" actId="1076"/>
        <pc:sldMkLst>
          <pc:docMk/>
          <pc:sldMk cId="3362640564" sldId="2147471372"/>
        </pc:sldMkLst>
        <pc:spChg chg="add mod">
          <ac:chgData name="Sam Cutting" userId="S::sam.cutting@ukhsa.gov.uk::f584e4ab-18ce-4e47-bd3b-f857497458c2" providerId="AD" clId="Web-{0405158C-27AF-C802-FF27-9114F55270D8}" dt="2023-01-11T16:04:46.604" v="4" actId="1076"/>
          <ac:spMkLst>
            <pc:docMk/>
            <pc:sldMk cId="3362640564" sldId="2147471372"/>
            <ac:spMk id="3" creationId="{1B097A12-87E3-51C7-EC03-A3B10F6F7320}"/>
          </ac:spMkLst>
        </pc:spChg>
        <pc:spChg chg="mod">
          <ac:chgData name="Sam Cutting" userId="S::sam.cutting@ukhsa.gov.uk::f584e4ab-18ce-4e47-bd3b-f857497458c2" providerId="AD" clId="Web-{0405158C-27AF-C802-FF27-9114F55270D8}" dt="2023-01-11T16:04:46.573" v="3" actId="1076"/>
          <ac:spMkLst>
            <pc:docMk/>
            <pc:sldMk cId="3362640564" sldId="2147471372"/>
            <ac:spMk id="46" creationId="{F649AFEF-C553-4F2E-8479-61292D7A2061}"/>
          </ac:spMkLst>
        </pc:spChg>
        <pc:spChg chg="del">
          <ac:chgData name="Sam Cutting" userId="S::sam.cutting@ukhsa.gov.uk::f584e4ab-18ce-4e47-bd3b-f857497458c2" providerId="AD" clId="Web-{0405158C-27AF-C802-FF27-9114F55270D8}" dt="2023-01-11T16:03:39.945" v="0"/>
          <ac:spMkLst>
            <pc:docMk/>
            <pc:sldMk cId="3362640564" sldId="2147471372"/>
            <ac:spMk id="70" creationId="{E8233EF6-E6AD-476B-8CA2-26566194CE2C}"/>
          </ac:spMkLst>
        </pc:spChg>
      </pc:sldChg>
      <pc:sldChg chg="addSp modSp">
        <pc:chgData name="Sam Cutting" userId="S::sam.cutting@ukhsa.gov.uk::f584e4ab-18ce-4e47-bd3b-f857497458c2" providerId="AD" clId="Web-{0405158C-27AF-C802-FF27-9114F55270D8}" dt="2023-01-11T16:10:39.353" v="36" actId="20577"/>
        <pc:sldMkLst>
          <pc:docMk/>
          <pc:sldMk cId="1507431070" sldId="2147471373"/>
        </pc:sldMkLst>
        <pc:spChg chg="add mod">
          <ac:chgData name="Sam Cutting" userId="S::sam.cutting@ukhsa.gov.uk::f584e4ab-18ce-4e47-bd3b-f857497458c2" providerId="AD" clId="Web-{0405158C-27AF-C802-FF27-9114F55270D8}" dt="2023-01-11T16:08:46.880" v="12" actId="1076"/>
          <ac:spMkLst>
            <pc:docMk/>
            <pc:sldMk cId="1507431070" sldId="2147471373"/>
            <ac:spMk id="3" creationId="{26E0995F-E9C0-8978-5A23-9E28460C8410}"/>
          </ac:spMkLst>
        </pc:spChg>
        <pc:spChg chg="add mod">
          <ac:chgData name="Sam Cutting" userId="S::sam.cutting@ukhsa.gov.uk::f584e4ab-18ce-4e47-bd3b-f857497458c2" providerId="AD" clId="Web-{0405158C-27AF-C802-FF27-9114F55270D8}" dt="2023-01-11T16:08:46.911" v="13" actId="1076"/>
          <ac:spMkLst>
            <pc:docMk/>
            <pc:sldMk cId="1507431070" sldId="2147471373"/>
            <ac:spMk id="4" creationId="{978A3761-50BE-656D-B0F9-8B0FE21CB722}"/>
          </ac:spMkLst>
        </pc:spChg>
        <pc:spChg chg="mod">
          <ac:chgData name="Sam Cutting" userId="S::sam.cutting@ukhsa.gov.uk::f584e4ab-18ce-4e47-bd3b-f857497458c2" providerId="AD" clId="Web-{0405158C-27AF-C802-FF27-9114F55270D8}" dt="2023-01-11T16:09:25.678" v="33" actId="14100"/>
          <ac:spMkLst>
            <pc:docMk/>
            <pc:sldMk cId="1507431070" sldId="2147471373"/>
            <ac:spMk id="49" creationId="{2A84438B-5F22-433B-A525-31BF16EC8BA3}"/>
          </ac:spMkLst>
        </pc:spChg>
        <pc:spChg chg="mod">
          <ac:chgData name="Sam Cutting" userId="S::sam.cutting@ukhsa.gov.uk::f584e4ab-18ce-4e47-bd3b-f857497458c2" providerId="AD" clId="Web-{0405158C-27AF-C802-FF27-9114F55270D8}" dt="2023-01-11T16:10:39.353" v="36" actId="20577"/>
          <ac:spMkLst>
            <pc:docMk/>
            <pc:sldMk cId="1507431070" sldId="2147471373"/>
            <ac:spMk id="50" creationId="{AD4FEDBE-A94F-4186-A4CC-C20FFE4AF653}"/>
          </ac:spMkLst>
        </pc:spChg>
        <pc:spChg chg="mod">
          <ac:chgData name="Sam Cutting" userId="S::sam.cutting@ukhsa.gov.uk::f584e4ab-18ce-4e47-bd3b-f857497458c2" providerId="AD" clId="Web-{0405158C-27AF-C802-FF27-9114F55270D8}" dt="2023-01-11T16:08:54.114" v="14" actId="1076"/>
          <ac:spMkLst>
            <pc:docMk/>
            <pc:sldMk cId="1507431070" sldId="2147471373"/>
            <ac:spMk id="52" creationId="{3F53B9F9-11BB-436F-B895-0CE1FD3BCDDC}"/>
          </ac:spMkLst>
        </pc:spChg>
        <pc:spChg chg="mod">
          <ac:chgData name="Sam Cutting" userId="S::sam.cutting@ukhsa.gov.uk::f584e4ab-18ce-4e47-bd3b-f857497458c2" providerId="AD" clId="Web-{0405158C-27AF-C802-FF27-9114F55270D8}" dt="2023-01-11T16:08:54.130" v="15" actId="1076"/>
          <ac:spMkLst>
            <pc:docMk/>
            <pc:sldMk cId="1507431070" sldId="2147471373"/>
            <ac:spMk id="53" creationId="{0489D4BF-E296-4FC8-AED5-C145793ECE37}"/>
          </ac:spMkLst>
        </pc:spChg>
        <pc:spChg chg="mod">
          <ac:chgData name="Sam Cutting" userId="S::sam.cutting@ukhsa.gov.uk::f584e4ab-18ce-4e47-bd3b-f857497458c2" providerId="AD" clId="Web-{0405158C-27AF-C802-FF27-9114F55270D8}" dt="2023-01-11T16:09:07.193" v="16" actId="1076"/>
          <ac:spMkLst>
            <pc:docMk/>
            <pc:sldMk cId="1507431070" sldId="2147471373"/>
            <ac:spMk id="54" creationId="{E7144733-1CBF-45A5-A7E6-7E1DEC19814B}"/>
          </ac:spMkLst>
        </pc:spChg>
        <pc:spChg chg="mod">
          <ac:chgData name="Sam Cutting" userId="S::sam.cutting@ukhsa.gov.uk::f584e4ab-18ce-4e47-bd3b-f857497458c2" providerId="AD" clId="Web-{0405158C-27AF-C802-FF27-9114F55270D8}" dt="2023-01-11T16:09:07.224" v="17" actId="1076"/>
          <ac:spMkLst>
            <pc:docMk/>
            <pc:sldMk cId="1507431070" sldId="2147471373"/>
            <ac:spMk id="55" creationId="{4393674C-3891-4636-83A2-3E58C7891CE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12DAB4-0054-4355-8B51-080836C9B6B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E6FA1FB4-F5DB-4D9C-9D66-9E944689A0F8}">
      <dgm:prSet phldrT="[Text]" custT="1"/>
      <dgm:spPr>
        <a:solidFill>
          <a:srgbClr val="1CA880"/>
        </a:solidFill>
      </dgm:spPr>
      <dgm:t>
        <a:bodyPr/>
        <a:lstStyle/>
        <a:p>
          <a:r>
            <a:rPr lang="en-GB" sz="1100"/>
            <a:t>Build the UK’s Health Security Capacity</a:t>
          </a:r>
        </a:p>
      </dgm:t>
    </dgm:pt>
    <dgm:pt modelId="{358FAAC2-69CC-4252-AAC1-F1B1ED2DD04E}" type="parTrans" cxnId="{3961C753-0CB5-4DFC-B580-F36DF7BCEDED}">
      <dgm:prSet/>
      <dgm:spPr/>
      <dgm:t>
        <a:bodyPr/>
        <a:lstStyle/>
        <a:p>
          <a:endParaRPr lang="en-GB"/>
        </a:p>
      </dgm:t>
    </dgm:pt>
    <dgm:pt modelId="{7C2AE963-1AF4-4B25-B731-74BEEA7694AC}" type="sibTrans" cxnId="{3961C753-0CB5-4DFC-B580-F36DF7BCEDED}">
      <dgm:prSet/>
      <dgm:spPr/>
      <dgm:t>
        <a:bodyPr/>
        <a:lstStyle/>
        <a:p>
          <a:endParaRPr lang="en-GB"/>
        </a:p>
      </dgm:t>
    </dgm:pt>
    <dgm:pt modelId="{D35155CA-2FC4-4E96-8DD0-2AE5BF957367}">
      <dgm:prSet phldrT="[Text]" custT="1"/>
      <dgm:spPr>
        <a:solidFill>
          <a:srgbClr val="1CA880"/>
        </a:solidFill>
      </dgm:spPr>
      <dgm:t>
        <a:bodyPr/>
        <a:lstStyle/>
        <a:p>
          <a:r>
            <a:rPr lang="en-GB" sz="1100"/>
            <a:t>Enhance the resilience and scalability of national and local health protection systems</a:t>
          </a:r>
        </a:p>
      </dgm:t>
    </dgm:pt>
    <dgm:pt modelId="{FD1A9EF8-0519-4CD6-BE23-7C9058D76EBD}" type="parTrans" cxnId="{ADA74476-2065-4198-9E34-1F5D8513F6BA}">
      <dgm:prSet>
        <dgm:style>
          <a:lnRef idx="1">
            <a:schemeClr val="dk1"/>
          </a:lnRef>
          <a:fillRef idx="0">
            <a:schemeClr val="dk1"/>
          </a:fillRef>
          <a:effectRef idx="0">
            <a:schemeClr val="dk1"/>
          </a:effectRef>
          <a:fontRef idx="minor">
            <a:schemeClr val="tx1"/>
          </a:fontRef>
        </dgm:style>
      </dgm:prSet>
      <dgm:spPr/>
      <dgm:t>
        <a:bodyPr/>
        <a:lstStyle/>
        <a:p>
          <a:endParaRPr lang="en-GB"/>
        </a:p>
      </dgm:t>
    </dgm:pt>
    <dgm:pt modelId="{8FCF085C-CB6A-44A7-BD0E-126703D19EB1}" type="sibTrans" cxnId="{ADA74476-2065-4198-9E34-1F5D8513F6BA}">
      <dgm:prSet/>
      <dgm:spPr/>
      <dgm:t>
        <a:bodyPr/>
        <a:lstStyle/>
        <a:p>
          <a:endParaRPr lang="en-GB"/>
        </a:p>
      </dgm:t>
    </dgm:pt>
    <dgm:pt modelId="{3563ED0E-0C57-4A36-BE5A-B573C6D59155}">
      <dgm:prSet phldrT="[Text]" custT="1"/>
      <dgm:spPr>
        <a:solidFill>
          <a:srgbClr val="1CA880"/>
        </a:solidFill>
      </dgm:spPr>
      <dgm:t>
        <a:bodyPr/>
        <a:lstStyle/>
        <a:p>
          <a:r>
            <a:rPr lang="en-GB" sz="1100"/>
            <a:t>Strengthen UKHSA’s data and analytics capability </a:t>
          </a:r>
        </a:p>
      </dgm:t>
    </dgm:pt>
    <dgm:pt modelId="{F74A168B-B7F8-42FD-971A-DD5979784452}" type="parTrans" cxnId="{6263EBCF-FC38-49EF-8BA0-8D9657542492}">
      <dgm:prSet>
        <dgm:style>
          <a:lnRef idx="1">
            <a:schemeClr val="dk1"/>
          </a:lnRef>
          <a:fillRef idx="0">
            <a:schemeClr val="dk1"/>
          </a:fillRef>
          <a:effectRef idx="0">
            <a:schemeClr val="dk1"/>
          </a:effectRef>
          <a:fontRef idx="minor">
            <a:schemeClr val="tx1"/>
          </a:fontRef>
        </dgm:style>
      </dgm:prSet>
      <dgm:spPr/>
      <dgm:t>
        <a:bodyPr/>
        <a:lstStyle/>
        <a:p>
          <a:endParaRPr lang="en-GB"/>
        </a:p>
      </dgm:t>
    </dgm:pt>
    <dgm:pt modelId="{F617B80D-DDEB-4E67-80D1-FB210262E38C}" type="sibTrans" cxnId="{6263EBCF-FC38-49EF-8BA0-8D9657542492}">
      <dgm:prSet/>
      <dgm:spPr/>
      <dgm:t>
        <a:bodyPr/>
        <a:lstStyle/>
        <a:p>
          <a:endParaRPr lang="en-GB"/>
        </a:p>
      </dgm:t>
    </dgm:pt>
    <dgm:pt modelId="{2E85766D-183A-4F3C-9BB8-4A1C23BDA28D}" type="pres">
      <dgm:prSet presAssocID="{9012DAB4-0054-4355-8B51-080836C9B6B3}" presName="hierChild1" presStyleCnt="0">
        <dgm:presLayoutVars>
          <dgm:orgChart val="1"/>
          <dgm:chPref val="1"/>
          <dgm:dir/>
          <dgm:animOne val="branch"/>
          <dgm:animLvl val="lvl"/>
          <dgm:resizeHandles/>
        </dgm:presLayoutVars>
      </dgm:prSet>
      <dgm:spPr/>
    </dgm:pt>
    <dgm:pt modelId="{D1D60DF8-3F74-4185-97A3-647921C5AD84}" type="pres">
      <dgm:prSet presAssocID="{E6FA1FB4-F5DB-4D9C-9D66-9E944689A0F8}" presName="hierRoot1" presStyleCnt="0">
        <dgm:presLayoutVars>
          <dgm:hierBranch val="init"/>
        </dgm:presLayoutVars>
      </dgm:prSet>
      <dgm:spPr/>
    </dgm:pt>
    <dgm:pt modelId="{0560885A-C8C5-442F-84E4-DECA93AE8697}" type="pres">
      <dgm:prSet presAssocID="{E6FA1FB4-F5DB-4D9C-9D66-9E944689A0F8}" presName="rootComposite1" presStyleCnt="0"/>
      <dgm:spPr/>
    </dgm:pt>
    <dgm:pt modelId="{B8977361-F544-4AD5-9582-69B3F78AD757}" type="pres">
      <dgm:prSet presAssocID="{E6FA1FB4-F5DB-4D9C-9D66-9E944689A0F8}" presName="rootText1" presStyleLbl="node0" presStyleIdx="0" presStyleCnt="1" custLinFactNeighborX="-1056" custLinFactNeighborY="-10980">
        <dgm:presLayoutVars>
          <dgm:chPref val="3"/>
        </dgm:presLayoutVars>
      </dgm:prSet>
      <dgm:spPr>
        <a:prstGeom prst="roundRect">
          <a:avLst/>
        </a:prstGeom>
      </dgm:spPr>
    </dgm:pt>
    <dgm:pt modelId="{144DE1A6-46D2-4426-882A-E4FEDF25A560}" type="pres">
      <dgm:prSet presAssocID="{E6FA1FB4-F5DB-4D9C-9D66-9E944689A0F8}" presName="rootConnector1" presStyleLbl="node1" presStyleIdx="0" presStyleCnt="0"/>
      <dgm:spPr/>
    </dgm:pt>
    <dgm:pt modelId="{8F50EFAC-A12E-45A5-A6D4-A286C4451B8A}" type="pres">
      <dgm:prSet presAssocID="{E6FA1FB4-F5DB-4D9C-9D66-9E944689A0F8}" presName="hierChild2" presStyleCnt="0"/>
      <dgm:spPr/>
    </dgm:pt>
    <dgm:pt modelId="{1362AB97-1751-4B2C-A879-DD5CD4AF5B18}" type="pres">
      <dgm:prSet presAssocID="{FD1A9EF8-0519-4CD6-BE23-7C9058D76EBD}" presName="Name37" presStyleLbl="parChTrans1D2" presStyleIdx="0" presStyleCnt="2"/>
      <dgm:spPr/>
    </dgm:pt>
    <dgm:pt modelId="{39EC1645-BB9C-455C-A5B4-523F244128E7}" type="pres">
      <dgm:prSet presAssocID="{D35155CA-2FC4-4E96-8DD0-2AE5BF957367}" presName="hierRoot2" presStyleCnt="0">
        <dgm:presLayoutVars>
          <dgm:hierBranch val="init"/>
        </dgm:presLayoutVars>
      </dgm:prSet>
      <dgm:spPr/>
    </dgm:pt>
    <dgm:pt modelId="{0DDC87B4-A10C-46DC-B31C-45A6522EF776}" type="pres">
      <dgm:prSet presAssocID="{D35155CA-2FC4-4E96-8DD0-2AE5BF957367}" presName="rootComposite" presStyleCnt="0"/>
      <dgm:spPr/>
    </dgm:pt>
    <dgm:pt modelId="{B7C64A11-95C3-44B4-A3F8-1BCBF5AE4B69}" type="pres">
      <dgm:prSet presAssocID="{D35155CA-2FC4-4E96-8DD0-2AE5BF957367}" presName="rootText" presStyleLbl="node2" presStyleIdx="0" presStyleCnt="2" custLinFactNeighborX="244" custLinFactNeighborY="-22563">
        <dgm:presLayoutVars>
          <dgm:chPref val="3"/>
        </dgm:presLayoutVars>
      </dgm:prSet>
      <dgm:spPr>
        <a:prstGeom prst="roundRect">
          <a:avLst/>
        </a:prstGeom>
      </dgm:spPr>
    </dgm:pt>
    <dgm:pt modelId="{FCA1B21B-FB63-4394-8CB2-394C4BF1B7ED}" type="pres">
      <dgm:prSet presAssocID="{D35155CA-2FC4-4E96-8DD0-2AE5BF957367}" presName="rootConnector" presStyleLbl="node2" presStyleIdx="0" presStyleCnt="2"/>
      <dgm:spPr/>
    </dgm:pt>
    <dgm:pt modelId="{50B0CCD4-6126-4D71-B15A-1962A0D95C61}" type="pres">
      <dgm:prSet presAssocID="{D35155CA-2FC4-4E96-8DD0-2AE5BF957367}" presName="hierChild4" presStyleCnt="0"/>
      <dgm:spPr/>
    </dgm:pt>
    <dgm:pt modelId="{8564F774-402A-4999-9943-C267FD2FFC46}" type="pres">
      <dgm:prSet presAssocID="{D35155CA-2FC4-4E96-8DD0-2AE5BF957367}" presName="hierChild5" presStyleCnt="0"/>
      <dgm:spPr/>
    </dgm:pt>
    <dgm:pt modelId="{C1ECA206-A9ED-4BCF-A535-A8F1432FED6C}" type="pres">
      <dgm:prSet presAssocID="{F74A168B-B7F8-42FD-971A-DD5979784452}" presName="Name37" presStyleLbl="parChTrans1D2" presStyleIdx="1" presStyleCnt="2"/>
      <dgm:spPr/>
    </dgm:pt>
    <dgm:pt modelId="{3375836F-6196-4A95-8203-BF0C17C6BC05}" type="pres">
      <dgm:prSet presAssocID="{3563ED0E-0C57-4A36-BE5A-B573C6D59155}" presName="hierRoot2" presStyleCnt="0">
        <dgm:presLayoutVars>
          <dgm:hierBranch val="init"/>
        </dgm:presLayoutVars>
      </dgm:prSet>
      <dgm:spPr/>
    </dgm:pt>
    <dgm:pt modelId="{161B2244-B5B6-4339-B177-F0A622509CB1}" type="pres">
      <dgm:prSet presAssocID="{3563ED0E-0C57-4A36-BE5A-B573C6D59155}" presName="rootComposite" presStyleCnt="0"/>
      <dgm:spPr/>
    </dgm:pt>
    <dgm:pt modelId="{3686FC8D-8FD5-44C4-916E-5990A74D5D6E}" type="pres">
      <dgm:prSet presAssocID="{3563ED0E-0C57-4A36-BE5A-B573C6D59155}" presName="rootText" presStyleLbl="node2" presStyleIdx="1" presStyleCnt="2" custLinFactNeighborX="53" custLinFactNeighborY="-22565">
        <dgm:presLayoutVars>
          <dgm:chPref val="3"/>
        </dgm:presLayoutVars>
      </dgm:prSet>
      <dgm:spPr>
        <a:prstGeom prst="roundRect">
          <a:avLst/>
        </a:prstGeom>
      </dgm:spPr>
    </dgm:pt>
    <dgm:pt modelId="{CFBC3AFB-A764-420A-99B2-FE04313A5694}" type="pres">
      <dgm:prSet presAssocID="{3563ED0E-0C57-4A36-BE5A-B573C6D59155}" presName="rootConnector" presStyleLbl="node2" presStyleIdx="1" presStyleCnt="2"/>
      <dgm:spPr/>
    </dgm:pt>
    <dgm:pt modelId="{14659CD1-AB59-410D-8A3E-9FD4F204B23A}" type="pres">
      <dgm:prSet presAssocID="{3563ED0E-0C57-4A36-BE5A-B573C6D59155}" presName="hierChild4" presStyleCnt="0"/>
      <dgm:spPr/>
    </dgm:pt>
    <dgm:pt modelId="{E9CC97A0-494D-472F-9BFF-14D0D3EF6439}" type="pres">
      <dgm:prSet presAssocID="{3563ED0E-0C57-4A36-BE5A-B573C6D59155}" presName="hierChild5" presStyleCnt="0"/>
      <dgm:spPr/>
    </dgm:pt>
    <dgm:pt modelId="{B448BE94-99AD-47FB-88FC-A4D93D40D37C}" type="pres">
      <dgm:prSet presAssocID="{E6FA1FB4-F5DB-4D9C-9D66-9E944689A0F8}" presName="hierChild3" presStyleCnt="0"/>
      <dgm:spPr/>
    </dgm:pt>
  </dgm:ptLst>
  <dgm:cxnLst>
    <dgm:cxn modelId="{C4AEE21B-DA26-4814-84AD-885606BA2C0D}" type="presOf" srcId="{E6FA1FB4-F5DB-4D9C-9D66-9E944689A0F8}" destId="{B8977361-F544-4AD5-9582-69B3F78AD757}" srcOrd="0" destOrd="0" presId="urn:microsoft.com/office/officeart/2005/8/layout/orgChart1"/>
    <dgm:cxn modelId="{89C0DA29-209F-4FE6-BE30-46BADB551594}" type="presOf" srcId="{F74A168B-B7F8-42FD-971A-DD5979784452}" destId="{C1ECA206-A9ED-4BCF-A535-A8F1432FED6C}" srcOrd="0" destOrd="0" presId="urn:microsoft.com/office/officeart/2005/8/layout/orgChart1"/>
    <dgm:cxn modelId="{1C0D932E-36E4-4B44-B4EF-B9CC3135D2AA}" type="presOf" srcId="{FD1A9EF8-0519-4CD6-BE23-7C9058D76EBD}" destId="{1362AB97-1751-4B2C-A879-DD5CD4AF5B18}" srcOrd="0" destOrd="0" presId="urn:microsoft.com/office/officeart/2005/8/layout/orgChart1"/>
    <dgm:cxn modelId="{F5676B66-983F-4F9C-8A8C-1EC29624A521}" type="presOf" srcId="{3563ED0E-0C57-4A36-BE5A-B573C6D59155}" destId="{3686FC8D-8FD5-44C4-916E-5990A74D5D6E}" srcOrd="0" destOrd="0" presId="urn:microsoft.com/office/officeart/2005/8/layout/orgChart1"/>
    <dgm:cxn modelId="{0F83ED46-DA5C-492F-9696-8D6C64E02F71}" type="presOf" srcId="{9012DAB4-0054-4355-8B51-080836C9B6B3}" destId="{2E85766D-183A-4F3C-9BB8-4A1C23BDA28D}" srcOrd="0" destOrd="0" presId="urn:microsoft.com/office/officeart/2005/8/layout/orgChart1"/>
    <dgm:cxn modelId="{E38A426C-B0E5-44C8-8ECA-AC0D2C416014}" type="presOf" srcId="{E6FA1FB4-F5DB-4D9C-9D66-9E944689A0F8}" destId="{144DE1A6-46D2-4426-882A-E4FEDF25A560}" srcOrd="1" destOrd="0" presId="urn:microsoft.com/office/officeart/2005/8/layout/orgChart1"/>
    <dgm:cxn modelId="{3961C753-0CB5-4DFC-B580-F36DF7BCEDED}" srcId="{9012DAB4-0054-4355-8B51-080836C9B6B3}" destId="{E6FA1FB4-F5DB-4D9C-9D66-9E944689A0F8}" srcOrd="0" destOrd="0" parTransId="{358FAAC2-69CC-4252-AAC1-F1B1ED2DD04E}" sibTransId="{7C2AE963-1AF4-4B25-B731-74BEEA7694AC}"/>
    <dgm:cxn modelId="{ADA74476-2065-4198-9E34-1F5D8513F6BA}" srcId="{E6FA1FB4-F5DB-4D9C-9D66-9E944689A0F8}" destId="{D35155CA-2FC4-4E96-8DD0-2AE5BF957367}" srcOrd="0" destOrd="0" parTransId="{FD1A9EF8-0519-4CD6-BE23-7C9058D76EBD}" sibTransId="{8FCF085C-CB6A-44A7-BD0E-126703D19EB1}"/>
    <dgm:cxn modelId="{AB4AA27D-1D95-43B7-93DD-6608FCEDC78C}" type="presOf" srcId="{D35155CA-2FC4-4E96-8DD0-2AE5BF957367}" destId="{FCA1B21B-FB63-4394-8CB2-394C4BF1B7ED}" srcOrd="1" destOrd="0" presId="urn:microsoft.com/office/officeart/2005/8/layout/orgChart1"/>
    <dgm:cxn modelId="{D205D6A3-6385-4B34-85E6-68D58E6D194B}" type="presOf" srcId="{D35155CA-2FC4-4E96-8DD0-2AE5BF957367}" destId="{B7C64A11-95C3-44B4-A3F8-1BCBF5AE4B69}" srcOrd="0" destOrd="0" presId="urn:microsoft.com/office/officeart/2005/8/layout/orgChart1"/>
    <dgm:cxn modelId="{6263EBCF-FC38-49EF-8BA0-8D9657542492}" srcId="{E6FA1FB4-F5DB-4D9C-9D66-9E944689A0F8}" destId="{3563ED0E-0C57-4A36-BE5A-B573C6D59155}" srcOrd="1" destOrd="0" parTransId="{F74A168B-B7F8-42FD-971A-DD5979784452}" sibTransId="{F617B80D-DDEB-4E67-80D1-FB210262E38C}"/>
    <dgm:cxn modelId="{6FBD11DF-60F6-4469-8FED-B1F1BBFF2A3E}" type="presOf" srcId="{3563ED0E-0C57-4A36-BE5A-B573C6D59155}" destId="{CFBC3AFB-A764-420A-99B2-FE04313A5694}" srcOrd="1" destOrd="0" presId="urn:microsoft.com/office/officeart/2005/8/layout/orgChart1"/>
    <dgm:cxn modelId="{A6B1C133-3819-417B-949F-121DAC213E1A}" type="presParOf" srcId="{2E85766D-183A-4F3C-9BB8-4A1C23BDA28D}" destId="{D1D60DF8-3F74-4185-97A3-647921C5AD84}" srcOrd="0" destOrd="0" presId="urn:microsoft.com/office/officeart/2005/8/layout/orgChart1"/>
    <dgm:cxn modelId="{6E76E2DC-953E-4FD0-A184-5254D48A973A}" type="presParOf" srcId="{D1D60DF8-3F74-4185-97A3-647921C5AD84}" destId="{0560885A-C8C5-442F-84E4-DECA93AE8697}" srcOrd="0" destOrd="0" presId="urn:microsoft.com/office/officeart/2005/8/layout/orgChart1"/>
    <dgm:cxn modelId="{665C1459-68A0-4C85-91E3-E31DF3EC107E}" type="presParOf" srcId="{0560885A-C8C5-442F-84E4-DECA93AE8697}" destId="{B8977361-F544-4AD5-9582-69B3F78AD757}" srcOrd="0" destOrd="0" presId="urn:microsoft.com/office/officeart/2005/8/layout/orgChart1"/>
    <dgm:cxn modelId="{E494FC6E-5177-4A06-BF03-9C215A10750C}" type="presParOf" srcId="{0560885A-C8C5-442F-84E4-DECA93AE8697}" destId="{144DE1A6-46D2-4426-882A-E4FEDF25A560}" srcOrd="1" destOrd="0" presId="urn:microsoft.com/office/officeart/2005/8/layout/orgChart1"/>
    <dgm:cxn modelId="{39DADAF2-EA7A-4BE1-AAE3-59E64F806FA7}" type="presParOf" srcId="{D1D60DF8-3F74-4185-97A3-647921C5AD84}" destId="{8F50EFAC-A12E-45A5-A6D4-A286C4451B8A}" srcOrd="1" destOrd="0" presId="urn:microsoft.com/office/officeart/2005/8/layout/orgChart1"/>
    <dgm:cxn modelId="{39257533-78AB-4700-895C-60F54DE1FEB5}" type="presParOf" srcId="{8F50EFAC-A12E-45A5-A6D4-A286C4451B8A}" destId="{1362AB97-1751-4B2C-A879-DD5CD4AF5B18}" srcOrd="0" destOrd="0" presId="urn:microsoft.com/office/officeart/2005/8/layout/orgChart1"/>
    <dgm:cxn modelId="{C546B529-FF54-4415-BB1C-8863C433182E}" type="presParOf" srcId="{8F50EFAC-A12E-45A5-A6D4-A286C4451B8A}" destId="{39EC1645-BB9C-455C-A5B4-523F244128E7}" srcOrd="1" destOrd="0" presId="urn:microsoft.com/office/officeart/2005/8/layout/orgChart1"/>
    <dgm:cxn modelId="{12054775-23CA-457A-A9B0-D592202E392B}" type="presParOf" srcId="{39EC1645-BB9C-455C-A5B4-523F244128E7}" destId="{0DDC87B4-A10C-46DC-B31C-45A6522EF776}" srcOrd="0" destOrd="0" presId="urn:microsoft.com/office/officeart/2005/8/layout/orgChart1"/>
    <dgm:cxn modelId="{3B260496-7D11-45A4-AAD1-DDA88A0D8759}" type="presParOf" srcId="{0DDC87B4-A10C-46DC-B31C-45A6522EF776}" destId="{B7C64A11-95C3-44B4-A3F8-1BCBF5AE4B69}" srcOrd="0" destOrd="0" presId="urn:microsoft.com/office/officeart/2005/8/layout/orgChart1"/>
    <dgm:cxn modelId="{821DD20B-EA23-407C-8169-3DB8BC26DC44}" type="presParOf" srcId="{0DDC87B4-A10C-46DC-B31C-45A6522EF776}" destId="{FCA1B21B-FB63-4394-8CB2-394C4BF1B7ED}" srcOrd="1" destOrd="0" presId="urn:microsoft.com/office/officeart/2005/8/layout/orgChart1"/>
    <dgm:cxn modelId="{FF58CA80-FB33-4F13-BC46-8716F16169BA}" type="presParOf" srcId="{39EC1645-BB9C-455C-A5B4-523F244128E7}" destId="{50B0CCD4-6126-4D71-B15A-1962A0D95C61}" srcOrd="1" destOrd="0" presId="urn:microsoft.com/office/officeart/2005/8/layout/orgChart1"/>
    <dgm:cxn modelId="{5B431F2B-CBD2-438B-BB72-E20B0F929ABF}" type="presParOf" srcId="{39EC1645-BB9C-455C-A5B4-523F244128E7}" destId="{8564F774-402A-4999-9943-C267FD2FFC46}" srcOrd="2" destOrd="0" presId="urn:microsoft.com/office/officeart/2005/8/layout/orgChart1"/>
    <dgm:cxn modelId="{45AD729F-E124-4E9E-953C-B8866D6A50B8}" type="presParOf" srcId="{8F50EFAC-A12E-45A5-A6D4-A286C4451B8A}" destId="{C1ECA206-A9ED-4BCF-A535-A8F1432FED6C}" srcOrd="2" destOrd="0" presId="urn:microsoft.com/office/officeart/2005/8/layout/orgChart1"/>
    <dgm:cxn modelId="{435F72A6-D482-4007-ACCD-A10997ED3C11}" type="presParOf" srcId="{8F50EFAC-A12E-45A5-A6D4-A286C4451B8A}" destId="{3375836F-6196-4A95-8203-BF0C17C6BC05}" srcOrd="3" destOrd="0" presId="urn:microsoft.com/office/officeart/2005/8/layout/orgChart1"/>
    <dgm:cxn modelId="{692D7AE1-5D3D-4F00-B446-89E74994761F}" type="presParOf" srcId="{3375836F-6196-4A95-8203-BF0C17C6BC05}" destId="{161B2244-B5B6-4339-B177-F0A622509CB1}" srcOrd="0" destOrd="0" presId="urn:microsoft.com/office/officeart/2005/8/layout/orgChart1"/>
    <dgm:cxn modelId="{C1A11321-5726-4C65-B336-53CFC0F405A9}" type="presParOf" srcId="{161B2244-B5B6-4339-B177-F0A622509CB1}" destId="{3686FC8D-8FD5-44C4-916E-5990A74D5D6E}" srcOrd="0" destOrd="0" presId="urn:microsoft.com/office/officeart/2005/8/layout/orgChart1"/>
    <dgm:cxn modelId="{4A4E795C-A0B5-4BF5-9ECD-E7899EC0F2D4}" type="presParOf" srcId="{161B2244-B5B6-4339-B177-F0A622509CB1}" destId="{CFBC3AFB-A764-420A-99B2-FE04313A5694}" srcOrd="1" destOrd="0" presId="urn:microsoft.com/office/officeart/2005/8/layout/orgChart1"/>
    <dgm:cxn modelId="{5ED238FC-1873-450F-B342-C9425CBD1A6B}" type="presParOf" srcId="{3375836F-6196-4A95-8203-BF0C17C6BC05}" destId="{14659CD1-AB59-410D-8A3E-9FD4F204B23A}" srcOrd="1" destOrd="0" presId="urn:microsoft.com/office/officeart/2005/8/layout/orgChart1"/>
    <dgm:cxn modelId="{779F1A34-FF15-43A5-AD1A-2246F70A0C4C}" type="presParOf" srcId="{3375836F-6196-4A95-8203-BF0C17C6BC05}" destId="{E9CC97A0-494D-472F-9BFF-14D0D3EF6439}" srcOrd="2" destOrd="0" presId="urn:microsoft.com/office/officeart/2005/8/layout/orgChart1"/>
    <dgm:cxn modelId="{26640F61-2473-417E-B6FF-FF0A9FF6A041}" type="presParOf" srcId="{D1D60DF8-3F74-4185-97A3-647921C5AD84}" destId="{B448BE94-99AD-47FB-88FC-A4D93D40D37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12DAB4-0054-4355-8B51-080836C9B6B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E6FA1FB4-F5DB-4D9C-9D66-9E944689A0F8}">
      <dgm:prSet phldrT="[Text]"/>
      <dgm:spPr>
        <a:solidFill>
          <a:srgbClr val="E40046"/>
        </a:solidFill>
        <a:ln>
          <a:solidFill>
            <a:srgbClr val="C35A45"/>
          </a:solidFill>
        </a:ln>
      </dgm:spPr>
      <dgm:t>
        <a:bodyPr/>
        <a:lstStyle/>
        <a:p>
          <a:r>
            <a:rPr lang="en-GB"/>
            <a:t>Be ready for future health security hazards</a:t>
          </a:r>
        </a:p>
      </dgm:t>
    </dgm:pt>
    <dgm:pt modelId="{358FAAC2-69CC-4252-AAC1-F1B1ED2DD04E}" type="parTrans" cxnId="{3961C753-0CB5-4DFC-B580-F36DF7BCEDED}">
      <dgm:prSet/>
      <dgm:spPr/>
      <dgm:t>
        <a:bodyPr/>
        <a:lstStyle/>
        <a:p>
          <a:endParaRPr lang="en-GB"/>
        </a:p>
      </dgm:t>
    </dgm:pt>
    <dgm:pt modelId="{7C2AE963-1AF4-4B25-B731-74BEEA7694AC}" type="sibTrans" cxnId="{3961C753-0CB5-4DFC-B580-F36DF7BCEDED}">
      <dgm:prSet/>
      <dgm:spPr/>
      <dgm:t>
        <a:bodyPr/>
        <a:lstStyle/>
        <a:p>
          <a:endParaRPr lang="en-GB"/>
        </a:p>
      </dgm:t>
    </dgm:pt>
    <dgm:pt modelId="{D35155CA-2FC4-4E96-8DD0-2AE5BF957367}">
      <dgm:prSet phldrT="[Text]"/>
      <dgm:spPr>
        <a:solidFill>
          <a:srgbClr val="E40046"/>
        </a:solidFill>
      </dgm:spPr>
      <dgm:t>
        <a:bodyPr/>
        <a:lstStyle/>
        <a:p>
          <a:r>
            <a:rPr lang="en-GB"/>
            <a:t>Ensure robust capacity and capability to respond to chemical, radiological and nuclear incidents</a:t>
          </a:r>
        </a:p>
      </dgm:t>
    </dgm:pt>
    <dgm:pt modelId="{FD1A9EF8-0519-4CD6-BE23-7C9058D76EBD}" type="parTrans" cxnId="{ADA74476-2065-4198-9E34-1F5D8513F6BA}">
      <dgm:prSet>
        <dgm:style>
          <a:lnRef idx="1">
            <a:schemeClr val="dk1"/>
          </a:lnRef>
          <a:fillRef idx="0">
            <a:schemeClr val="dk1"/>
          </a:fillRef>
          <a:effectRef idx="0">
            <a:schemeClr val="dk1"/>
          </a:effectRef>
          <a:fontRef idx="minor">
            <a:schemeClr val="tx1"/>
          </a:fontRef>
        </dgm:style>
      </dgm:prSet>
      <dgm:spPr/>
      <dgm:t>
        <a:bodyPr/>
        <a:lstStyle/>
        <a:p>
          <a:endParaRPr lang="en-GB"/>
        </a:p>
      </dgm:t>
    </dgm:pt>
    <dgm:pt modelId="{8FCF085C-CB6A-44A7-BD0E-126703D19EB1}" type="sibTrans" cxnId="{ADA74476-2065-4198-9E34-1F5D8513F6BA}">
      <dgm:prSet/>
      <dgm:spPr/>
      <dgm:t>
        <a:bodyPr/>
        <a:lstStyle/>
        <a:p>
          <a:endParaRPr lang="en-GB"/>
        </a:p>
      </dgm:t>
    </dgm:pt>
    <dgm:pt modelId="{A8B45B78-A47A-4FE4-A18C-217E27959E42}" type="pres">
      <dgm:prSet presAssocID="{9012DAB4-0054-4355-8B51-080836C9B6B3}" presName="hierChild1" presStyleCnt="0">
        <dgm:presLayoutVars>
          <dgm:orgChart val="1"/>
          <dgm:chPref val="1"/>
          <dgm:dir/>
          <dgm:animOne val="branch"/>
          <dgm:animLvl val="lvl"/>
          <dgm:resizeHandles/>
        </dgm:presLayoutVars>
      </dgm:prSet>
      <dgm:spPr/>
    </dgm:pt>
    <dgm:pt modelId="{AF0B192C-7A28-4B1A-B817-9ADE01021FC6}" type="pres">
      <dgm:prSet presAssocID="{E6FA1FB4-F5DB-4D9C-9D66-9E944689A0F8}" presName="hierRoot1" presStyleCnt="0">
        <dgm:presLayoutVars>
          <dgm:hierBranch val="init"/>
        </dgm:presLayoutVars>
      </dgm:prSet>
      <dgm:spPr/>
    </dgm:pt>
    <dgm:pt modelId="{B0A2B6BA-C98D-49E7-9395-547F7672FF4B}" type="pres">
      <dgm:prSet presAssocID="{E6FA1FB4-F5DB-4D9C-9D66-9E944689A0F8}" presName="rootComposite1" presStyleCnt="0"/>
      <dgm:spPr/>
    </dgm:pt>
    <dgm:pt modelId="{E2EA1784-3193-419D-B3B3-0B2BD7EF7EB4}" type="pres">
      <dgm:prSet presAssocID="{E6FA1FB4-F5DB-4D9C-9D66-9E944689A0F8}" presName="rootText1" presStyleLbl="node0" presStyleIdx="0" presStyleCnt="1" custLinFactNeighborX="-12" custLinFactNeighborY="9850">
        <dgm:presLayoutVars>
          <dgm:chPref val="3"/>
        </dgm:presLayoutVars>
      </dgm:prSet>
      <dgm:spPr>
        <a:prstGeom prst="roundRect">
          <a:avLst/>
        </a:prstGeom>
      </dgm:spPr>
    </dgm:pt>
    <dgm:pt modelId="{88E95149-1843-4342-A6CE-D2B21D1F263E}" type="pres">
      <dgm:prSet presAssocID="{E6FA1FB4-F5DB-4D9C-9D66-9E944689A0F8}" presName="rootConnector1" presStyleLbl="node1" presStyleIdx="0" presStyleCnt="0"/>
      <dgm:spPr/>
    </dgm:pt>
    <dgm:pt modelId="{63FAF1FB-A99C-41F4-A135-B5DD7796EF52}" type="pres">
      <dgm:prSet presAssocID="{E6FA1FB4-F5DB-4D9C-9D66-9E944689A0F8}" presName="hierChild2" presStyleCnt="0"/>
      <dgm:spPr/>
    </dgm:pt>
    <dgm:pt modelId="{49E4392D-F91C-48D2-B889-E30B3DA6B2F1}" type="pres">
      <dgm:prSet presAssocID="{FD1A9EF8-0519-4CD6-BE23-7C9058D76EBD}" presName="Name37" presStyleLbl="parChTrans1D2" presStyleIdx="0" presStyleCnt="1"/>
      <dgm:spPr/>
    </dgm:pt>
    <dgm:pt modelId="{133F6500-8E50-429A-9CAA-E7803995EC9B}" type="pres">
      <dgm:prSet presAssocID="{D35155CA-2FC4-4E96-8DD0-2AE5BF957367}" presName="hierRoot2" presStyleCnt="0">
        <dgm:presLayoutVars>
          <dgm:hierBranch val="init"/>
        </dgm:presLayoutVars>
      </dgm:prSet>
      <dgm:spPr/>
    </dgm:pt>
    <dgm:pt modelId="{E8C41BA9-60D3-4BD7-AA43-08CCD51AE4CC}" type="pres">
      <dgm:prSet presAssocID="{D35155CA-2FC4-4E96-8DD0-2AE5BF957367}" presName="rootComposite" presStyleCnt="0"/>
      <dgm:spPr/>
    </dgm:pt>
    <dgm:pt modelId="{2FFBFCF6-74CC-4920-8143-A41D9506F449}" type="pres">
      <dgm:prSet presAssocID="{D35155CA-2FC4-4E96-8DD0-2AE5BF957367}" presName="rootText" presStyleLbl="node2" presStyleIdx="0" presStyleCnt="1" custScaleX="100024" custScaleY="125632" custLinFactNeighborY="-6868">
        <dgm:presLayoutVars>
          <dgm:chPref val="3"/>
        </dgm:presLayoutVars>
      </dgm:prSet>
      <dgm:spPr>
        <a:prstGeom prst="roundRect">
          <a:avLst/>
        </a:prstGeom>
      </dgm:spPr>
    </dgm:pt>
    <dgm:pt modelId="{BAF47A85-5CD0-4877-A016-B8CFF3B93AA6}" type="pres">
      <dgm:prSet presAssocID="{D35155CA-2FC4-4E96-8DD0-2AE5BF957367}" presName="rootConnector" presStyleLbl="node2" presStyleIdx="0" presStyleCnt="1"/>
      <dgm:spPr/>
    </dgm:pt>
    <dgm:pt modelId="{F26FCEF9-4862-4550-89EA-6F88AFEFF812}" type="pres">
      <dgm:prSet presAssocID="{D35155CA-2FC4-4E96-8DD0-2AE5BF957367}" presName="hierChild4" presStyleCnt="0"/>
      <dgm:spPr/>
    </dgm:pt>
    <dgm:pt modelId="{F7C10204-F983-48F7-AFBF-F44935BCF039}" type="pres">
      <dgm:prSet presAssocID="{D35155CA-2FC4-4E96-8DD0-2AE5BF957367}" presName="hierChild5" presStyleCnt="0"/>
      <dgm:spPr/>
    </dgm:pt>
    <dgm:pt modelId="{453C049A-A6E6-480C-913F-477DC8853ED9}" type="pres">
      <dgm:prSet presAssocID="{E6FA1FB4-F5DB-4D9C-9D66-9E944689A0F8}" presName="hierChild3" presStyleCnt="0"/>
      <dgm:spPr/>
    </dgm:pt>
  </dgm:ptLst>
  <dgm:cxnLst>
    <dgm:cxn modelId="{38177926-C587-4DA9-B03E-9B35F37295D8}" type="presOf" srcId="{FD1A9EF8-0519-4CD6-BE23-7C9058D76EBD}" destId="{49E4392D-F91C-48D2-B889-E30B3DA6B2F1}" srcOrd="0" destOrd="0" presId="urn:microsoft.com/office/officeart/2005/8/layout/orgChart1"/>
    <dgm:cxn modelId="{0629C45E-2532-417E-B306-1AAA3DF73FFA}" type="presOf" srcId="{E6FA1FB4-F5DB-4D9C-9D66-9E944689A0F8}" destId="{E2EA1784-3193-419D-B3B3-0B2BD7EF7EB4}" srcOrd="0" destOrd="0" presId="urn:microsoft.com/office/officeart/2005/8/layout/orgChart1"/>
    <dgm:cxn modelId="{69DA5943-A183-4CF9-BD38-7FA682D5446F}" type="presOf" srcId="{D35155CA-2FC4-4E96-8DD0-2AE5BF957367}" destId="{BAF47A85-5CD0-4877-A016-B8CFF3B93AA6}" srcOrd="1" destOrd="0" presId="urn:microsoft.com/office/officeart/2005/8/layout/orgChart1"/>
    <dgm:cxn modelId="{43910445-CA31-4D77-AEBD-5FF05E619293}" type="presOf" srcId="{E6FA1FB4-F5DB-4D9C-9D66-9E944689A0F8}" destId="{88E95149-1843-4342-A6CE-D2B21D1F263E}" srcOrd="1" destOrd="0" presId="urn:microsoft.com/office/officeart/2005/8/layout/orgChart1"/>
    <dgm:cxn modelId="{E1BD0050-E5CF-47D8-BB8E-0A6CD3B73109}" type="presOf" srcId="{D35155CA-2FC4-4E96-8DD0-2AE5BF957367}" destId="{2FFBFCF6-74CC-4920-8143-A41D9506F449}" srcOrd="0" destOrd="0" presId="urn:microsoft.com/office/officeart/2005/8/layout/orgChart1"/>
    <dgm:cxn modelId="{3961C753-0CB5-4DFC-B580-F36DF7BCEDED}" srcId="{9012DAB4-0054-4355-8B51-080836C9B6B3}" destId="{E6FA1FB4-F5DB-4D9C-9D66-9E944689A0F8}" srcOrd="0" destOrd="0" parTransId="{358FAAC2-69CC-4252-AAC1-F1B1ED2DD04E}" sibTransId="{7C2AE963-1AF4-4B25-B731-74BEEA7694AC}"/>
    <dgm:cxn modelId="{ADA74476-2065-4198-9E34-1F5D8513F6BA}" srcId="{E6FA1FB4-F5DB-4D9C-9D66-9E944689A0F8}" destId="{D35155CA-2FC4-4E96-8DD0-2AE5BF957367}" srcOrd="0" destOrd="0" parTransId="{FD1A9EF8-0519-4CD6-BE23-7C9058D76EBD}" sibTransId="{8FCF085C-CB6A-44A7-BD0E-126703D19EB1}"/>
    <dgm:cxn modelId="{9FC7CF86-06CC-4224-A40A-518409369043}" type="presOf" srcId="{9012DAB4-0054-4355-8B51-080836C9B6B3}" destId="{A8B45B78-A47A-4FE4-A18C-217E27959E42}" srcOrd="0" destOrd="0" presId="urn:microsoft.com/office/officeart/2005/8/layout/orgChart1"/>
    <dgm:cxn modelId="{98A7D65D-09A3-4389-AE81-5BC2AE4D4DD3}" type="presParOf" srcId="{A8B45B78-A47A-4FE4-A18C-217E27959E42}" destId="{AF0B192C-7A28-4B1A-B817-9ADE01021FC6}" srcOrd="0" destOrd="0" presId="urn:microsoft.com/office/officeart/2005/8/layout/orgChart1"/>
    <dgm:cxn modelId="{7278B77B-F7CC-428C-B85C-47BCCD55138F}" type="presParOf" srcId="{AF0B192C-7A28-4B1A-B817-9ADE01021FC6}" destId="{B0A2B6BA-C98D-49E7-9395-547F7672FF4B}" srcOrd="0" destOrd="0" presId="urn:microsoft.com/office/officeart/2005/8/layout/orgChart1"/>
    <dgm:cxn modelId="{CE8A3B8F-092F-4EF3-B164-1233180CA429}" type="presParOf" srcId="{B0A2B6BA-C98D-49E7-9395-547F7672FF4B}" destId="{E2EA1784-3193-419D-B3B3-0B2BD7EF7EB4}" srcOrd="0" destOrd="0" presId="urn:microsoft.com/office/officeart/2005/8/layout/orgChart1"/>
    <dgm:cxn modelId="{2E8837A8-1A4B-432A-B1A1-1C3DAF18EE6D}" type="presParOf" srcId="{B0A2B6BA-C98D-49E7-9395-547F7672FF4B}" destId="{88E95149-1843-4342-A6CE-D2B21D1F263E}" srcOrd="1" destOrd="0" presId="urn:microsoft.com/office/officeart/2005/8/layout/orgChart1"/>
    <dgm:cxn modelId="{5C604723-736D-422A-A055-E67B966577CC}" type="presParOf" srcId="{AF0B192C-7A28-4B1A-B817-9ADE01021FC6}" destId="{63FAF1FB-A99C-41F4-A135-B5DD7796EF52}" srcOrd="1" destOrd="0" presId="urn:microsoft.com/office/officeart/2005/8/layout/orgChart1"/>
    <dgm:cxn modelId="{CD2E9B4A-C950-494D-91A4-C18E64A44379}" type="presParOf" srcId="{63FAF1FB-A99C-41F4-A135-B5DD7796EF52}" destId="{49E4392D-F91C-48D2-B889-E30B3DA6B2F1}" srcOrd="0" destOrd="0" presId="urn:microsoft.com/office/officeart/2005/8/layout/orgChart1"/>
    <dgm:cxn modelId="{A5A3F664-D5A6-4ADD-B889-052C1F026B9B}" type="presParOf" srcId="{63FAF1FB-A99C-41F4-A135-B5DD7796EF52}" destId="{133F6500-8E50-429A-9CAA-E7803995EC9B}" srcOrd="1" destOrd="0" presId="urn:microsoft.com/office/officeart/2005/8/layout/orgChart1"/>
    <dgm:cxn modelId="{CC9C220E-340D-41E8-9C5C-04F5C3B2EFF5}" type="presParOf" srcId="{133F6500-8E50-429A-9CAA-E7803995EC9B}" destId="{E8C41BA9-60D3-4BD7-AA43-08CCD51AE4CC}" srcOrd="0" destOrd="0" presId="urn:microsoft.com/office/officeart/2005/8/layout/orgChart1"/>
    <dgm:cxn modelId="{274165B2-70F1-43A5-909D-87C5A0251156}" type="presParOf" srcId="{E8C41BA9-60D3-4BD7-AA43-08CCD51AE4CC}" destId="{2FFBFCF6-74CC-4920-8143-A41D9506F449}" srcOrd="0" destOrd="0" presId="urn:microsoft.com/office/officeart/2005/8/layout/orgChart1"/>
    <dgm:cxn modelId="{E9B4DB74-A3F8-4F60-BEB2-6E1458DBC8BB}" type="presParOf" srcId="{E8C41BA9-60D3-4BD7-AA43-08CCD51AE4CC}" destId="{BAF47A85-5CD0-4877-A016-B8CFF3B93AA6}" srcOrd="1" destOrd="0" presId="urn:microsoft.com/office/officeart/2005/8/layout/orgChart1"/>
    <dgm:cxn modelId="{6D9398E1-CE08-4576-809A-CDE3C5D8D67E}" type="presParOf" srcId="{133F6500-8E50-429A-9CAA-E7803995EC9B}" destId="{F26FCEF9-4862-4550-89EA-6F88AFEFF812}" srcOrd="1" destOrd="0" presId="urn:microsoft.com/office/officeart/2005/8/layout/orgChart1"/>
    <dgm:cxn modelId="{A781EBC0-C4CE-4F8B-8449-D02EAF8CD46A}" type="presParOf" srcId="{133F6500-8E50-429A-9CAA-E7803995EC9B}" destId="{F7C10204-F983-48F7-AFBF-F44935BCF039}" srcOrd="2" destOrd="0" presId="urn:microsoft.com/office/officeart/2005/8/layout/orgChart1"/>
    <dgm:cxn modelId="{B3394B50-0E84-4302-B084-264FF04A7A2D}" type="presParOf" srcId="{AF0B192C-7A28-4B1A-B817-9ADE01021FC6}" destId="{453C049A-A6E6-480C-913F-477DC8853ED9}"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CA206-A9ED-4BCF-A535-A8F1432FED6C}">
      <dsp:nvSpPr>
        <dsp:cNvPr id="0" name=""/>
        <dsp:cNvSpPr/>
      </dsp:nvSpPr>
      <dsp:spPr>
        <a:xfrm>
          <a:off x="1642692" y="2469449"/>
          <a:ext cx="924265" cy="228144"/>
        </a:xfrm>
        <a:custGeom>
          <a:avLst/>
          <a:gdLst/>
          <a:ahLst/>
          <a:cxnLst/>
          <a:rect l="0" t="0" r="0" b="0"/>
          <a:pathLst>
            <a:path>
              <a:moveTo>
                <a:pt x="0" y="0"/>
              </a:moveTo>
              <a:lnTo>
                <a:pt x="0" y="70622"/>
              </a:lnTo>
              <a:lnTo>
                <a:pt x="924265" y="70622"/>
              </a:lnTo>
              <a:lnTo>
                <a:pt x="924265" y="228144"/>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1362AB97-1751-4B2C-A879-DD5CD4AF5B18}">
      <dsp:nvSpPr>
        <dsp:cNvPr id="0" name=""/>
        <dsp:cNvSpPr/>
      </dsp:nvSpPr>
      <dsp:spPr>
        <a:xfrm>
          <a:off x="754566" y="2469449"/>
          <a:ext cx="888125" cy="228159"/>
        </a:xfrm>
        <a:custGeom>
          <a:avLst/>
          <a:gdLst/>
          <a:ahLst/>
          <a:cxnLst/>
          <a:rect l="0" t="0" r="0" b="0"/>
          <a:pathLst>
            <a:path>
              <a:moveTo>
                <a:pt x="888125" y="0"/>
              </a:moveTo>
              <a:lnTo>
                <a:pt x="888125" y="70637"/>
              </a:lnTo>
              <a:lnTo>
                <a:pt x="0" y="70637"/>
              </a:lnTo>
              <a:lnTo>
                <a:pt x="0" y="228159"/>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B8977361-F544-4AD5-9582-69B3F78AD757}">
      <dsp:nvSpPr>
        <dsp:cNvPr id="0" name=""/>
        <dsp:cNvSpPr/>
      </dsp:nvSpPr>
      <dsp:spPr>
        <a:xfrm>
          <a:off x="892586" y="1719343"/>
          <a:ext cx="1500212" cy="750106"/>
        </a:xfrm>
        <a:prstGeom prst="roundRect">
          <a:avLst/>
        </a:prstGeom>
        <a:solidFill>
          <a:srgbClr val="1CA8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a:t>Build the UK’s Health Security Capacity</a:t>
          </a:r>
        </a:p>
      </dsp:txBody>
      <dsp:txXfrm>
        <a:off x="929203" y="1755960"/>
        <a:ext cx="1426978" cy="676872"/>
      </dsp:txXfrm>
    </dsp:sp>
    <dsp:sp modelId="{B7C64A11-95C3-44B4-A3F8-1BCBF5AE4B69}">
      <dsp:nvSpPr>
        <dsp:cNvPr id="0" name=""/>
        <dsp:cNvSpPr/>
      </dsp:nvSpPr>
      <dsp:spPr>
        <a:xfrm>
          <a:off x="4460" y="2697609"/>
          <a:ext cx="1500212" cy="750106"/>
        </a:xfrm>
        <a:prstGeom prst="roundRect">
          <a:avLst/>
        </a:prstGeom>
        <a:solidFill>
          <a:srgbClr val="1CA8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a:t>Enhance the resilience and scalability of national and local health protection systems</a:t>
          </a:r>
        </a:p>
      </dsp:txBody>
      <dsp:txXfrm>
        <a:off x="41077" y="2734226"/>
        <a:ext cx="1426978" cy="676872"/>
      </dsp:txXfrm>
    </dsp:sp>
    <dsp:sp modelId="{3686FC8D-8FD5-44C4-916E-5990A74D5D6E}">
      <dsp:nvSpPr>
        <dsp:cNvPr id="0" name=""/>
        <dsp:cNvSpPr/>
      </dsp:nvSpPr>
      <dsp:spPr>
        <a:xfrm>
          <a:off x="1816851" y="2697594"/>
          <a:ext cx="1500212" cy="750106"/>
        </a:xfrm>
        <a:prstGeom prst="roundRect">
          <a:avLst/>
        </a:prstGeom>
        <a:solidFill>
          <a:srgbClr val="1CA8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a:t>Strengthen UKHSA’s data and analytics capability </a:t>
          </a:r>
        </a:p>
      </dsp:txBody>
      <dsp:txXfrm>
        <a:off x="1853468" y="2734211"/>
        <a:ext cx="1426978" cy="676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4392D-F91C-48D2-B889-E30B3DA6B2F1}">
      <dsp:nvSpPr>
        <dsp:cNvPr id="0" name=""/>
        <dsp:cNvSpPr/>
      </dsp:nvSpPr>
      <dsp:spPr>
        <a:xfrm>
          <a:off x="654985" y="1060903"/>
          <a:ext cx="91440" cy="177151"/>
        </a:xfrm>
        <a:custGeom>
          <a:avLst/>
          <a:gdLst/>
          <a:ahLst/>
          <a:cxnLst/>
          <a:rect l="0" t="0" r="0" b="0"/>
          <a:pathLst>
            <a:path>
              <a:moveTo>
                <a:pt x="45720" y="0"/>
              </a:moveTo>
              <a:lnTo>
                <a:pt x="45720" y="30004"/>
              </a:lnTo>
              <a:lnTo>
                <a:pt x="45888" y="30004"/>
              </a:lnTo>
              <a:lnTo>
                <a:pt x="45888" y="177151"/>
              </a:lnTo>
            </a:path>
          </a:pathLst>
        </a:custGeom>
        <a:noFill/>
        <a:ln w="635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sp>
    <dsp:sp modelId="{E2EA1784-3193-419D-B3B3-0B2BD7EF7EB4}">
      <dsp:nvSpPr>
        <dsp:cNvPr id="0" name=""/>
        <dsp:cNvSpPr/>
      </dsp:nvSpPr>
      <dsp:spPr>
        <a:xfrm>
          <a:off x="2" y="360200"/>
          <a:ext cx="1401405" cy="700702"/>
        </a:xfrm>
        <a:prstGeom prst="roundRect">
          <a:avLst/>
        </a:prstGeom>
        <a:solidFill>
          <a:srgbClr val="E40046"/>
        </a:solidFill>
        <a:ln w="12700" cap="flat" cmpd="sng" algn="ctr">
          <a:solidFill>
            <a:srgbClr val="C35A4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t>Be ready for future health security hazards</a:t>
          </a:r>
        </a:p>
      </dsp:txBody>
      <dsp:txXfrm>
        <a:off x="34207" y="394405"/>
        <a:ext cx="1332995" cy="632292"/>
      </dsp:txXfrm>
    </dsp:sp>
    <dsp:sp modelId="{2FFBFCF6-74CC-4920-8143-A41D9506F449}">
      <dsp:nvSpPr>
        <dsp:cNvPr id="0" name=""/>
        <dsp:cNvSpPr/>
      </dsp:nvSpPr>
      <dsp:spPr>
        <a:xfrm>
          <a:off x="2" y="1238055"/>
          <a:ext cx="1401742" cy="880307"/>
        </a:xfrm>
        <a:prstGeom prst="roundRect">
          <a:avLst/>
        </a:prstGeom>
        <a:solidFill>
          <a:srgbClr val="E4004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t>Ensure robust capacity and capability to respond to chemical, radiological and nuclear incidents</a:t>
          </a:r>
        </a:p>
      </dsp:txBody>
      <dsp:txXfrm>
        <a:off x="42975" y="1281028"/>
        <a:ext cx="1315796" cy="79436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94399-4760-E249-A21A-E0B302D943C1}" type="datetimeFigureOut">
              <a:rPr lang="en-US" smtClean="0"/>
              <a:t>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349AD-43E2-A142-9B61-FBB06C64E86F}" type="slidenum">
              <a:rPr lang="en-US" smtClean="0"/>
              <a:t>‹#›</a:t>
            </a:fld>
            <a:endParaRPr lang="en-US"/>
          </a:p>
        </p:txBody>
      </p:sp>
    </p:spTree>
    <p:extLst>
      <p:ext uri="{BB962C8B-B14F-4D97-AF65-F5344CB8AC3E}">
        <p14:creationId xmlns:p14="http://schemas.microsoft.com/office/powerpoint/2010/main" val="28093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None/>
            </a:pPr>
            <a:r>
              <a:rPr lang="en-US" sz="1200">
                <a:latin typeface="Arial"/>
                <a:cs typeface="Arial"/>
              </a:rPr>
              <a:t>How to deliver priorities in the people space – Adam leading on slides....... </a:t>
            </a:r>
          </a:p>
          <a:p>
            <a:pPr marL="0" indent="0">
              <a:lnSpc>
                <a:spcPct val="100000"/>
              </a:lnSpc>
              <a:buNone/>
            </a:pPr>
            <a:endParaRPr lang="en-US" sz="1200">
              <a:latin typeface="Arial"/>
              <a:cs typeface="Arial"/>
            </a:endParaRPr>
          </a:p>
          <a:p>
            <a:pPr marL="0" indent="0">
              <a:lnSpc>
                <a:spcPct val="100000"/>
              </a:lnSpc>
              <a:buNone/>
            </a:pPr>
            <a:r>
              <a:rPr lang="en-US" sz="1200">
                <a:latin typeface="Arial"/>
                <a:cs typeface="Arial"/>
              </a:rPr>
              <a:t>Order of Content</a:t>
            </a:r>
          </a:p>
          <a:p>
            <a:pPr>
              <a:lnSpc>
                <a:spcPct val="100000"/>
              </a:lnSpc>
              <a:buFontTx/>
              <a:buChar char="-"/>
            </a:pPr>
            <a:r>
              <a:rPr lang="en-US" sz="1200">
                <a:latin typeface="Arial"/>
                <a:cs typeface="Arial"/>
              </a:rPr>
              <a:t>People Delivery Plan is here to deliver as part of UKHSA Overall direction</a:t>
            </a:r>
          </a:p>
          <a:p>
            <a:pPr>
              <a:lnSpc>
                <a:spcPct val="100000"/>
              </a:lnSpc>
              <a:buFontTx/>
              <a:buChar char="-"/>
            </a:pPr>
            <a:r>
              <a:rPr lang="en-US" sz="1200">
                <a:latin typeface="Arial"/>
                <a:cs typeface="Arial"/>
              </a:rPr>
              <a:t>There are key elements of strategic priorities where we recognize that People has a specific role to play beyond that of general support to organization</a:t>
            </a:r>
          </a:p>
          <a:p>
            <a:pPr>
              <a:lnSpc>
                <a:spcPct val="100000"/>
              </a:lnSpc>
              <a:buFontTx/>
              <a:buChar char="-"/>
            </a:pPr>
            <a:r>
              <a:rPr lang="en-US" sz="1200">
                <a:latin typeface="Arial"/>
                <a:cs typeface="Arial"/>
              </a:rPr>
              <a:t>We are aware of how we link into the outcomes framework to make sure that we have golden thread from what we are doing locally back through to the strategic priorities</a:t>
            </a:r>
          </a:p>
          <a:p>
            <a:pPr>
              <a:lnSpc>
                <a:spcPct val="100000"/>
              </a:lnSpc>
              <a:buFontTx/>
              <a:buChar char="-"/>
            </a:pPr>
            <a:r>
              <a:rPr lang="en-US" sz="1200">
                <a:latin typeface="Arial"/>
                <a:cs typeface="Arial"/>
              </a:rPr>
              <a:t>The people strategy is the fulcrum between the overarching strategy and the activity/focus of the people group</a:t>
            </a:r>
          </a:p>
          <a:p>
            <a:pPr>
              <a:lnSpc>
                <a:spcPct val="100000"/>
              </a:lnSpc>
              <a:buFontTx/>
              <a:buChar char="-"/>
            </a:pPr>
            <a:r>
              <a:rPr lang="en-US" sz="1200">
                <a:latin typeface="Arial"/>
                <a:cs typeface="Arial"/>
              </a:rPr>
              <a:t>Last time we shared with you the draft list of activities – these have now been developed further and fleshed out</a:t>
            </a:r>
          </a:p>
          <a:p>
            <a:pPr>
              <a:lnSpc>
                <a:spcPct val="100000"/>
              </a:lnSpc>
              <a:buFontTx/>
              <a:buChar char="-"/>
            </a:pPr>
            <a:r>
              <a:rPr lang="en-US" sz="1200">
                <a:latin typeface="Arial"/>
                <a:cs typeface="Arial"/>
              </a:rPr>
              <a:t>We have good management of this through our delivery tracker, owned by Pillar 4 – include stats on them – and see spreadsheet for full extract of deliverables (not distributed to all?)</a:t>
            </a:r>
          </a:p>
          <a:p>
            <a:pPr>
              <a:lnSpc>
                <a:spcPct val="100000"/>
              </a:lnSpc>
              <a:buFontTx/>
              <a:buChar char="-"/>
            </a:pPr>
            <a:r>
              <a:rPr lang="en-US" sz="1200">
                <a:latin typeface="Arial"/>
                <a:cs typeface="Arial"/>
              </a:rPr>
              <a:t>Key upcoming milestones are as follows – plan on a page stuff…</a:t>
            </a:r>
          </a:p>
          <a:p>
            <a:endParaRPr lang="en-GB"/>
          </a:p>
        </p:txBody>
      </p:sp>
      <p:sp>
        <p:nvSpPr>
          <p:cNvPr id="4" name="Slide Number Placeholder 3"/>
          <p:cNvSpPr>
            <a:spLocks noGrp="1"/>
          </p:cNvSpPr>
          <p:nvPr>
            <p:ph type="sldNum" sz="quarter" idx="5"/>
          </p:nvPr>
        </p:nvSpPr>
        <p:spPr/>
        <p:txBody>
          <a:bodyPr/>
          <a:lstStyle/>
          <a:p>
            <a:fld id="{0C9349AD-43E2-A142-9B61-FBB06C64E86F}" type="slidenum">
              <a:rPr lang="en-US" smtClean="0"/>
              <a:t>2</a:t>
            </a:fld>
            <a:endParaRPr lang="en-US"/>
          </a:p>
        </p:txBody>
      </p:sp>
    </p:spTree>
    <p:extLst>
      <p:ext uri="{BB962C8B-B14F-4D97-AF65-F5344CB8AC3E}">
        <p14:creationId xmlns:p14="http://schemas.microsoft.com/office/powerpoint/2010/main" val="2624817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9349AD-43E2-A142-9B61-FBB06C64E86F}" type="slidenum">
              <a:rPr lang="en-US" smtClean="0"/>
              <a:t>5</a:t>
            </a:fld>
            <a:endParaRPr lang="en-US"/>
          </a:p>
        </p:txBody>
      </p:sp>
    </p:spTree>
    <p:extLst>
      <p:ext uri="{BB962C8B-B14F-4D97-AF65-F5344CB8AC3E}">
        <p14:creationId xmlns:p14="http://schemas.microsoft.com/office/powerpoint/2010/main" val="1553835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u="sng"/>
              <a:t>Dates to be defined: </a:t>
            </a:r>
          </a:p>
          <a:p>
            <a:r>
              <a:rPr lang="en-IN" sz="1200"/>
              <a:t>Casework service</a:t>
            </a:r>
          </a:p>
          <a:p>
            <a:r>
              <a:rPr lang="en-IN" sz="1200"/>
              <a:t>Define Strategic HRBP Model</a:t>
            </a:r>
          </a:p>
          <a:p>
            <a:r>
              <a:rPr lang="en-IN" sz="1200"/>
              <a:t>Reboot Pulse as channel for services</a:t>
            </a:r>
          </a:p>
          <a:p>
            <a:r>
              <a:rPr lang="en-IN" sz="1200"/>
              <a:t>Re-set </a:t>
            </a:r>
            <a:r>
              <a:rPr lang="en-IN" sz="1200" err="1"/>
              <a:t>MaPS</a:t>
            </a:r>
            <a:r>
              <a:rPr lang="en-IN" sz="1200"/>
              <a:t> Programme (data, functionality &amp; Op Model)</a:t>
            </a:r>
          </a:p>
          <a:p>
            <a:endParaRPr lang="en-GB"/>
          </a:p>
        </p:txBody>
      </p:sp>
      <p:sp>
        <p:nvSpPr>
          <p:cNvPr id="4" name="Slide Number Placeholder 3"/>
          <p:cNvSpPr>
            <a:spLocks noGrp="1"/>
          </p:cNvSpPr>
          <p:nvPr>
            <p:ph type="sldNum" sz="quarter" idx="5"/>
          </p:nvPr>
        </p:nvSpPr>
        <p:spPr/>
        <p:txBody>
          <a:bodyPr/>
          <a:lstStyle/>
          <a:p>
            <a:fld id="{0C9349AD-43E2-A142-9B61-FBB06C64E86F}" type="slidenum">
              <a:rPr lang="en-US" smtClean="0"/>
              <a:t>7</a:t>
            </a:fld>
            <a:endParaRPr lang="en-US"/>
          </a:p>
        </p:txBody>
      </p:sp>
    </p:spTree>
    <p:extLst>
      <p:ext uri="{BB962C8B-B14F-4D97-AF65-F5344CB8AC3E}">
        <p14:creationId xmlns:p14="http://schemas.microsoft.com/office/powerpoint/2010/main" val="2851277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u="sng"/>
              <a:t>Dates to be defined</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a:t>L1 </a:t>
            </a:r>
            <a:r>
              <a:rPr lang="en-IN" sz="1200"/>
              <a:t>Revised Performance Management Launch – TBC</a:t>
            </a:r>
          </a:p>
        </p:txBody>
      </p:sp>
      <p:sp>
        <p:nvSpPr>
          <p:cNvPr id="4" name="Slide Number Placeholder 3"/>
          <p:cNvSpPr>
            <a:spLocks noGrp="1"/>
          </p:cNvSpPr>
          <p:nvPr>
            <p:ph type="sldNum" sz="quarter" idx="5"/>
          </p:nvPr>
        </p:nvSpPr>
        <p:spPr/>
        <p:txBody>
          <a:bodyPr/>
          <a:lstStyle/>
          <a:p>
            <a:fld id="{0C9349AD-43E2-A142-9B61-FBB06C64E86F}" type="slidenum">
              <a:rPr lang="en-US" smtClean="0"/>
              <a:t>8</a:t>
            </a:fld>
            <a:endParaRPr lang="en-US"/>
          </a:p>
        </p:txBody>
      </p:sp>
    </p:spTree>
    <p:extLst>
      <p:ext uri="{BB962C8B-B14F-4D97-AF65-F5344CB8AC3E}">
        <p14:creationId xmlns:p14="http://schemas.microsoft.com/office/powerpoint/2010/main" val="13587033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lvl1pPr>
          </a:lstStyle>
          <a:p>
            <a:r>
              <a:rPr lang="en-US"/>
              <a:t>Click to edit Master title style</a:t>
            </a:r>
            <a:endParaRPr lang="en-GB"/>
          </a:p>
        </p:txBody>
      </p:sp>
      <p:sp>
        <p:nvSpPr>
          <p:cNvPr id="3" name="Footer Placeholder 3">
            <a:extLst>
              <a:ext uri="{FF2B5EF4-FFF2-40B4-BE49-F238E27FC236}">
                <a16:creationId xmlns:a16="http://schemas.microsoft.com/office/drawing/2014/main" id="{720692EF-1900-433C-8F64-D60308CBD349}"/>
              </a:ext>
            </a:extLst>
          </p:cNvPr>
          <p:cNvSpPr txBox="1">
            <a:spLocks/>
          </p:cNvSpPr>
          <p:nvPr userDrawn="1"/>
        </p:nvSpPr>
        <p:spPr>
          <a:xfrm>
            <a:off x="628650" y="6334075"/>
            <a:ext cx="10007606" cy="3636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400">
              <a:solidFill>
                <a:schemeClr val="bg1"/>
              </a:solidFill>
              <a:cs typeface="Calibri" panose="020F0502020204030204"/>
            </a:endParaRPr>
          </a:p>
        </p:txBody>
      </p:sp>
    </p:spTree>
    <p:extLst>
      <p:ext uri="{BB962C8B-B14F-4D97-AF65-F5344CB8AC3E}">
        <p14:creationId xmlns:p14="http://schemas.microsoft.com/office/powerpoint/2010/main" val="2942364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BD261-678E-4D37-979F-E28546E71444}"/>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5D96353C-58DD-42A6-89FD-357298F597AC}"/>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8F26235-2942-48CC-BD48-6BCA9F18CC62}"/>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9">
            <a:extLst>
              <a:ext uri="{FF2B5EF4-FFF2-40B4-BE49-F238E27FC236}">
                <a16:creationId xmlns:a16="http://schemas.microsoft.com/office/drawing/2014/main" id="{6BE190AE-7473-418E-89E9-A30B6F1693F4}"/>
              </a:ext>
            </a:extLst>
          </p:cNvPr>
          <p:cNvSpPr txBox="1">
            <a:spLocks noGrp="1"/>
          </p:cNvSpPr>
          <p:nvPr>
            <p:ph type="ftr" sz="quarter" idx="9"/>
          </p:nvPr>
        </p:nvSpPr>
        <p:spPr/>
        <p:txBody>
          <a:bodyPr/>
          <a:lstStyle>
            <a:lvl1pPr>
              <a:defRPr/>
            </a:lvl1pPr>
          </a:lstStyle>
          <a:p>
            <a:pPr lvl="0"/>
            <a:r>
              <a:rPr lang="en-GB"/>
              <a:t>Presentation title</a:t>
            </a:r>
          </a:p>
        </p:txBody>
      </p:sp>
      <p:sp>
        <p:nvSpPr>
          <p:cNvPr id="6" name="Slide Number Placeholder 10">
            <a:extLst>
              <a:ext uri="{FF2B5EF4-FFF2-40B4-BE49-F238E27FC236}">
                <a16:creationId xmlns:a16="http://schemas.microsoft.com/office/drawing/2014/main" id="{B2ECB478-6787-4DF9-98C5-838E7E1F8D61}"/>
              </a:ext>
            </a:extLst>
          </p:cNvPr>
          <p:cNvSpPr txBox="1">
            <a:spLocks noGrp="1"/>
          </p:cNvSpPr>
          <p:nvPr>
            <p:ph type="sldNum" sz="quarter" idx="8"/>
          </p:nvPr>
        </p:nvSpPr>
        <p:spPr/>
        <p:txBody>
          <a:bodyPr/>
          <a:lstStyle>
            <a:lvl1pPr>
              <a:defRPr/>
            </a:lvl1pPr>
          </a:lstStyle>
          <a:p>
            <a:pPr lvl="0"/>
            <a:fld id="{80BEB2A1-D8D8-468E-80AE-1B1FD46E11E0}" type="slidenum">
              <a:t>‹#›</a:t>
            </a:fld>
            <a:endParaRPr lang="en-GB"/>
          </a:p>
        </p:txBody>
      </p:sp>
    </p:spTree>
    <p:extLst>
      <p:ext uri="{BB962C8B-B14F-4D97-AF65-F5344CB8AC3E}">
        <p14:creationId xmlns:p14="http://schemas.microsoft.com/office/powerpoint/2010/main" val="4141118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4058E50D-87DA-4956-99F7-B48D0BCA4F12}"/>
              </a:ext>
            </a:extLst>
          </p:cNvPr>
          <p:cNvSpPr txBox="1">
            <a:spLocks noGrp="1"/>
          </p:cNvSpPr>
          <p:nvPr>
            <p:ph type="body" idx="4294967295"/>
          </p:nvPr>
        </p:nvSpPr>
        <p:spPr>
          <a:xfrm>
            <a:off x="839784" y="1681160"/>
            <a:ext cx="5157782" cy="823910"/>
          </a:xfrm>
        </p:spPr>
        <p:txBody>
          <a:bodyPr/>
          <a:lstStyle>
            <a:lvl1pPr marL="0" indent="0">
              <a:buNone/>
              <a:defRPr b="1"/>
            </a:lvl1pPr>
          </a:lstStyle>
          <a:p>
            <a:pPr lvl="0"/>
            <a:r>
              <a:rPr lang="en-US"/>
              <a:t>Click to edit Master text styles</a:t>
            </a:r>
          </a:p>
        </p:txBody>
      </p:sp>
      <p:sp>
        <p:nvSpPr>
          <p:cNvPr id="3" name="Content Placeholder 3">
            <a:extLst>
              <a:ext uri="{FF2B5EF4-FFF2-40B4-BE49-F238E27FC236}">
                <a16:creationId xmlns:a16="http://schemas.microsoft.com/office/drawing/2014/main" id="{226EA66A-99D8-4039-98A5-4F0344914A70}"/>
              </a:ext>
            </a:extLst>
          </p:cNvPr>
          <p:cNvSpPr txBox="1">
            <a:spLocks noGrp="1"/>
          </p:cNvSpPr>
          <p:nvPr>
            <p:ph idx="4294967295"/>
          </p:nvPr>
        </p:nvSpPr>
        <p:spPr>
          <a:xfrm>
            <a:off x="839784" y="2505071"/>
            <a:ext cx="5157782" cy="3684583"/>
          </a:xfrm>
        </p:spPr>
        <p:txBody>
          <a:bodyPr/>
          <a:lstStyle>
            <a:lvl1pPr>
              <a:defRPr/>
            </a:lvl1pPr>
            <a:lvl2pPr>
              <a:defRPr/>
            </a:lvl2pPr>
            <a:lvl3pPr>
              <a:defRPr/>
            </a:lvl3pPr>
            <a:lvl4pPr>
              <a:defRPr/>
            </a:lvl4pPr>
            <a:lvl5pPr>
              <a:defRPr/>
            </a:lvl5pPr>
            <a:lvl6pPr marL="2057400" marR="0" lvl="4" fontAlgn="auto">
              <a:spcAft>
                <a:spcPts val="0"/>
              </a:spcAft>
              <a:buClr>
                <a:srgbClr val="007C91"/>
              </a:buClr>
              <a:buSzPct val="100000"/>
              <a:buFont typeface="Arial" pitchFamily="34"/>
              <a:tabLst/>
              <a:defRPr lang="en-GB" sz="1600" b="0" i="0" u="none" strike="noStrike" cap="none" spc="0" baseline="0">
                <a:solidFill>
                  <a:srgbClr val="000000"/>
                </a:solidFill>
                <a:uFillTx/>
                <a:latin typeface="Arial" pitchFamily="34"/>
                <a:cs typeface="Arial" pitchFamily="34"/>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4" name="Text Placeholder 4">
            <a:extLst>
              <a:ext uri="{FF2B5EF4-FFF2-40B4-BE49-F238E27FC236}">
                <a16:creationId xmlns:a16="http://schemas.microsoft.com/office/drawing/2014/main" id="{F3B6AAE7-C6E3-4C4A-8B1B-A0E7ED8B04D8}"/>
              </a:ext>
            </a:extLst>
          </p:cNvPr>
          <p:cNvSpPr txBox="1">
            <a:spLocks noGrp="1"/>
          </p:cNvSpPr>
          <p:nvPr>
            <p:ph type="body" idx="4294967295"/>
          </p:nvPr>
        </p:nvSpPr>
        <p:spPr>
          <a:xfrm>
            <a:off x="6172200" y="1681160"/>
            <a:ext cx="5183184" cy="823910"/>
          </a:xfrm>
        </p:spPr>
        <p:txBody>
          <a:bodyPr/>
          <a:lstStyle>
            <a:lvl1pPr marL="0" indent="0">
              <a:buNone/>
              <a:defRPr b="1"/>
            </a:lvl1pPr>
          </a:lstStyle>
          <a:p>
            <a:pPr lvl="0"/>
            <a:r>
              <a:rPr lang="en-US"/>
              <a:t>Click to edit Master text styles</a:t>
            </a:r>
          </a:p>
        </p:txBody>
      </p:sp>
      <p:sp>
        <p:nvSpPr>
          <p:cNvPr id="5" name="Content Placeholder 5">
            <a:extLst>
              <a:ext uri="{FF2B5EF4-FFF2-40B4-BE49-F238E27FC236}">
                <a16:creationId xmlns:a16="http://schemas.microsoft.com/office/drawing/2014/main" id="{7D1AF3F0-586A-4C34-9990-957E675D6A8A}"/>
              </a:ext>
            </a:extLst>
          </p:cNvPr>
          <p:cNvSpPr txBox="1">
            <a:spLocks noGrp="1"/>
          </p:cNvSpPr>
          <p:nvPr>
            <p:ph idx="4294967295"/>
          </p:nvPr>
        </p:nvSpPr>
        <p:spPr>
          <a:xfrm>
            <a:off x="6172200" y="2505071"/>
            <a:ext cx="5183184" cy="3684583"/>
          </a:xfrm>
        </p:spPr>
        <p:txBody>
          <a:bodyPr/>
          <a:lstStyle>
            <a:lvl1pPr>
              <a:defRPr/>
            </a:lvl1pPr>
            <a:lvl2pPr>
              <a:defRPr/>
            </a:lvl2pPr>
            <a:lvl3pPr>
              <a:defRPr/>
            </a:lvl3pPr>
            <a:lvl4pPr>
              <a:defRPr/>
            </a:lvl4pPr>
            <a:lvl5pPr>
              <a:defRPr/>
            </a:lvl5pPr>
            <a:lvl6pPr marL="2057400" marR="0" lvl="4" fontAlgn="auto">
              <a:spcAft>
                <a:spcPts val="0"/>
              </a:spcAft>
              <a:buClr>
                <a:srgbClr val="007C91"/>
              </a:buClr>
              <a:buSzPct val="100000"/>
              <a:buFont typeface="Arial" pitchFamily="34"/>
              <a:tabLst/>
              <a:defRPr lang="en-GB" sz="1600" b="0" i="0" u="none" strike="noStrike" cap="none" spc="0" baseline="0">
                <a:solidFill>
                  <a:srgbClr val="000000"/>
                </a:solidFill>
                <a:uFillTx/>
                <a:latin typeface="Arial" pitchFamily="34"/>
                <a:cs typeface="Arial" pitchFamily="34"/>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6" name="Title 9">
            <a:extLst>
              <a:ext uri="{FF2B5EF4-FFF2-40B4-BE49-F238E27FC236}">
                <a16:creationId xmlns:a16="http://schemas.microsoft.com/office/drawing/2014/main" id="{622A4770-93B3-4555-B0E5-9F288DD93DA8}"/>
              </a:ext>
            </a:extLst>
          </p:cNvPr>
          <p:cNvSpPr txBox="1">
            <a:spLocks noGrp="1"/>
          </p:cNvSpPr>
          <p:nvPr>
            <p:ph type="title"/>
          </p:nvPr>
        </p:nvSpPr>
        <p:spPr/>
        <p:txBody>
          <a:bodyPr/>
          <a:lstStyle>
            <a:lvl1pPr>
              <a:defRPr/>
            </a:lvl1pPr>
          </a:lstStyle>
          <a:p>
            <a:pPr lvl="0"/>
            <a:r>
              <a:rPr lang="en-US"/>
              <a:t>Click to edit Master title style</a:t>
            </a:r>
          </a:p>
        </p:txBody>
      </p:sp>
      <p:sp>
        <p:nvSpPr>
          <p:cNvPr id="7" name="Footer Placeholder 12">
            <a:extLst>
              <a:ext uri="{FF2B5EF4-FFF2-40B4-BE49-F238E27FC236}">
                <a16:creationId xmlns:a16="http://schemas.microsoft.com/office/drawing/2014/main" id="{DD947B27-5563-46D0-9158-F5CCABBA659E}"/>
              </a:ext>
            </a:extLst>
          </p:cNvPr>
          <p:cNvSpPr txBox="1">
            <a:spLocks noGrp="1"/>
          </p:cNvSpPr>
          <p:nvPr>
            <p:ph type="ftr" sz="quarter" idx="9"/>
          </p:nvPr>
        </p:nvSpPr>
        <p:spPr/>
        <p:txBody>
          <a:bodyPr/>
          <a:lstStyle>
            <a:lvl1pPr>
              <a:defRPr/>
            </a:lvl1pPr>
          </a:lstStyle>
          <a:p>
            <a:pPr lvl="0"/>
            <a:r>
              <a:rPr lang="en-GB"/>
              <a:t>Presentation title</a:t>
            </a:r>
          </a:p>
        </p:txBody>
      </p:sp>
      <p:sp>
        <p:nvSpPr>
          <p:cNvPr id="8" name="Slide Number Placeholder 13">
            <a:extLst>
              <a:ext uri="{FF2B5EF4-FFF2-40B4-BE49-F238E27FC236}">
                <a16:creationId xmlns:a16="http://schemas.microsoft.com/office/drawing/2014/main" id="{D16EBB76-4C8E-4A96-88D4-8663EC64A05C}"/>
              </a:ext>
            </a:extLst>
          </p:cNvPr>
          <p:cNvSpPr txBox="1">
            <a:spLocks noGrp="1"/>
          </p:cNvSpPr>
          <p:nvPr>
            <p:ph type="sldNum" sz="quarter" idx="8"/>
          </p:nvPr>
        </p:nvSpPr>
        <p:spPr/>
        <p:txBody>
          <a:bodyPr/>
          <a:lstStyle>
            <a:lvl1pPr>
              <a:defRPr/>
            </a:lvl1pPr>
          </a:lstStyle>
          <a:p>
            <a:pPr lvl="0"/>
            <a:fld id="{05CA19A4-F133-42C6-952A-C4C7C3926B70}" type="slidenum">
              <a:t>‹#›</a:t>
            </a:fld>
            <a:endParaRPr lang="en-GB"/>
          </a:p>
        </p:txBody>
      </p:sp>
    </p:spTree>
    <p:extLst>
      <p:ext uri="{BB962C8B-B14F-4D97-AF65-F5344CB8AC3E}">
        <p14:creationId xmlns:p14="http://schemas.microsoft.com/office/powerpoint/2010/main" val="1510181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F60A4-0AB0-4D07-9671-FB1DCA31A52C}"/>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Footer Placeholder 7">
            <a:extLst>
              <a:ext uri="{FF2B5EF4-FFF2-40B4-BE49-F238E27FC236}">
                <a16:creationId xmlns:a16="http://schemas.microsoft.com/office/drawing/2014/main" id="{BA99BB56-27AD-4CD1-B3B1-1EFC4E80E831}"/>
              </a:ext>
            </a:extLst>
          </p:cNvPr>
          <p:cNvSpPr txBox="1">
            <a:spLocks noGrp="1"/>
          </p:cNvSpPr>
          <p:nvPr>
            <p:ph type="ftr" sz="quarter" idx="9"/>
          </p:nvPr>
        </p:nvSpPr>
        <p:spPr/>
        <p:txBody>
          <a:bodyPr/>
          <a:lstStyle>
            <a:lvl1pPr>
              <a:defRPr/>
            </a:lvl1pPr>
          </a:lstStyle>
          <a:p>
            <a:pPr lvl="0"/>
            <a:r>
              <a:rPr lang="en-GB"/>
              <a:t>Presentation title</a:t>
            </a:r>
          </a:p>
        </p:txBody>
      </p:sp>
      <p:sp>
        <p:nvSpPr>
          <p:cNvPr id="4" name="Slide Number Placeholder 8">
            <a:extLst>
              <a:ext uri="{FF2B5EF4-FFF2-40B4-BE49-F238E27FC236}">
                <a16:creationId xmlns:a16="http://schemas.microsoft.com/office/drawing/2014/main" id="{A9A109E2-5D14-481A-B12B-2F071B2C57D2}"/>
              </a:ext>
            </a:extLst>
          </p:cNvPr>
          <p:cNvSpPr txBox="1">
            <a:spLocks noGrp="1"/>
          </p:cNvSpPr>
          <p:nvPr>
            <p:ph type="sldNum" sz="quarter" idx="8"/>
          </p:nvPr>
        </p:nvSpPr>
        <p:spPr/>
        <p:txBody>
          <a:bodyPr/>
          <a:lstStyle>
            <a:lvl1pPr>
              <a:defRPr/>
            </a:lvl1pPr>
          </a:lstStyle>
          <a:p>
            <a:pPr lvl="0"/>
            <a:fld id="{14F34A9F-7398-445E-B4B1-93C8FBD01770}" type="slidenum">
              <a:t>‹#›</a:t>
            </a:fld>
            <a:endParaRPr lang="en-GB"/>
          </a:p>
        </p:txBody>
      </p:sp>
    </p:spTree>
    <p:extLst>
      <p:ext uri="{BB962C8B-B14F-4D97-AF65-F5344CB8AC3E}">
        <p14:creationId xmlns:p14="http://schemas.microsoft.com/office/powerpoint/2010/main" val="306871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solidFill>
                  <a:srgbClr val="007C91"/>
                </a:solidFill>
              </a:defRPr>
            </a:lvl1pPr>
          </a:lstStyle>
          <a:p>
            <a:r>
              <a:rPr lang="en-GB"/>
              <a:t>Click to edit Master title style</a:t>
            </a:r>
          </a:p>
        </p:txBody>
      </p:sp>
    </p:spTree>
    <p:extLst>
      <p:ext uri="{BB962C8B-B14F-4D97-AF65-F5344CB8AC3E}">
        <p14:creationId xmlns:p14="http://schemas.microsoft.com/office/powerpoint/2010/main" val="1302268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en-GB"/>
              <a:t>Presentation title</a:t>
            </a:r>
            <a:endParaRPr lang="en-GB" sz="140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646911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8ADD9-C943-418A-9D35-CC865F95F64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2914506-EEE5-4D8C-850E-4F0922B6B431}"/>
              </a:ext>
            </a:extLst>
          </p:cNvPr>
          <p:cNvSpPr>
            <a:spLocks noGrp="1"/>
          </p:cNvSpPr>
          <p:nvPr>
            <p:ph sz="half" idx="1" hasCustomPrompt="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046333-AC78-4EDE-9D8D-21DCF6FCEA55}"/>
              </a:ext>
            </a:extLst>
          </p:cNvPr>
          <p:cNvSpPr>
            <a:spLocks noGrp="1"/>
          </p:cNvSpPr>
          <p:nvPr>
            <p:ph sz="half" idx="2" hasCustomPrompt="1"/>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9">
            <a:extLst>
              <a:ext uri="{FF2B5EF4-FFF2-40B4-BE49-F238E27FC236}">
                <a16:creationId xmlns:a16="http://schemas.microsoft.com/office/drawing/2014/main" id="{AE4E894C-2A2B-A74C-BFBD-B15007757C8B}"/>
              </a:ext>
            </a:extLst>
          </p:cNvPr>
          <p:cNvSpPr>
            <a:spLocks noGrp="1"/>
          </p:cNvSpPr>
          <p:nvPr>
            <p:ph type="ftr" sz="quarter" idx="10"/>
          </p:nvPr>
        </p:nvSpPr>
        <p:spPr/>
        <p:txBody>
          <a:bodyPr/>
          <a:lstStyle/>
          <a:p>
            <a:r>
              <a:rPr lang="en-GB"/>
              <a:t>Presentation title</a:t>
            </a:r>
            <a:endParaRPr lang="en-GB" sz="1400"/>
          </a:p>
        </p:txBody>
      </p:sp>
      <p:sp>
        <p:nvSpPr>
          <p:cNvPr id="11" name="Slide Number Placeholder 10">
            <a:extLst>
              <a:ext uri="{FF2B5EF4-FFF2-40B4-BE49-F238E27FC236}">
                <a16:creationId xmlns:a16="http://schemas.microsoft.com/office/drawing/2014/main" id="{05D39806-AD25-A04F-9636-F009A170C8CD}"/>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765205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6C20DF-56A1-44A9-A429-8B05468D2A41}"/>
              </a:ext>
            </a:extLst>
          </p:cNvPr>
          <p:cNvSpPr>
            <a:spLocks noGrp="1"/>
          </p:cNvSpPr>
          <p:nvPr>
            <p:ph type="body" idx="1"/>
          </p:nvPr>
        </p:nvSpPr>
        <p:spPr>
          <a:xfrm>
            <a:off x="839788" y="1681163"/>
            <a:ext cx="5157787"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8BA82AB-E9DB-425C-9352-E0A272AD0E42}"/>
              </a:ext>
            </a:extLst>
          </p:cNvPr>
          <p:cNvSpPr>
            <a:spLocks noGrp="1"/>
          </p:cNvSpPr>
          <p:nvPr>
            <p:ph sz="half" idx="2" hasCustomPrompt="1"/>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5" name="Text Placeholder 4">
            <a:extLst>
              <a:ext uri="{FF2B5EF4-FFF2-40B4-BE49-F238E27FC236}">
                <a16:creationId xmlns:a16="http://schemas.microsoft.com/office/drawing/2014/main" id="{E4FD6833-A055-4CE8-AB12-41A1997D9B75}"/>
              </a:ext>
            </a:extLst>
          </p:cNvPr>
          <p:cNvSpPr>
            <a:spLocks noGrp="1"/>
          </p:cNvSpPr>
          <p:nvPr>
            <p:ph type="body" sz="quarter" idx="3"/>
          </p:nvPr>
        </p:nvSpPr>
        <p:spPr>
          <a:xfrm>
            <a:off x="6172200" y="1681163"/>
            <a:ext cx="5183188"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C6F2F5E-B4CD-46C2-B6AC-8052CF2B36A5}"/>
              </a:ext>
            </a:extLst>
          </p:cNvPr>
          <p:cNvSpPr>
            <a:spLocks noGrp="1"/>
          </p:cNvSpPr>
          <p:nvPr>
            <p:ph sz="quarter" idx="4" hasCustomPrompt="1"/>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10" name="Title 9">
            <a:extLst>
              <a:ext uri="{FF2B5EF4-FFF2-40B4-BE49-F238E27FC236}">
                <a16:creationId xmlns:a16="http://schemas.microsoft.com/office/drawing/2014/main" id="{3503C25A-9D93-4F4F-8253-B7AB9B2BC6B1}"/>
              </a:ext>
            </a:extLst>
          </p:cNvPr>
          <p:cNvSpPr>
            <a:spLocks noGrp="1"/>
          </p:cNvSpPr>
          <p:nvPr>
            <p:ph type="title"/>
          </p:nvPr>
        </p:nvSpPr>
        <p:spPr/>
        <p:txBody>
          <a:bodyPr/>
          <a:lstStyle/>
          <a:p>
            <a:r>
              <a:rPr lang="en-GB"/>
              <a:t>Click to edit Master title style</a:t>
            </a:r>
            <a:endParaRPr lang="en-US"/>
          </a:p>
        </p:txBody>
      </p:sp>
      <p:sp>
        <p:nvSpPr>
          <p:cNvPr id="13" name="Footer Placeholder 12">
            <a:extLst>
              <a:ext uri="{FF2B5EF4-FFF2-40B4-BE49-F238E27FC236}">
                <a16:creationId xmlns:a16="http://schemas.microsoft.com/office/drawing/2014/main" id="{CB930E85-4B03-2D45-B847-D4398F5F9147}"/>
              </a:ext>
            </a:extLst>
          </p:cNvPr>
          <p:cNvSpPr>
            <a:spLocks noGrp="1"/>
          </p:cNvSpPr>
          <p:nvPr>
            <p:ph type="ftr" sz="quarter" idx="10"/>
          </p:nvPr>
        </p:nvSpPr>
        <p:spPr/>
        <p:txBody>
          <a:bodyPr/>
          <a:lstStyle/>
          <a:p>
            <a:r>
              <a:rPr lang="en-GB"/>
              <a:t>Presentation title</a:t>
            </a:r>
            <a:endParaRPr lang="en-GB" sz="1400"/>
          </a:p>
        </p:txBody>
      </p:sp>
      <p:sp>
        <p:nvSpPr>
          <p:cNvPr id="14" name="Slide Number Placeholder 13">
            <a:extLst>
              <a:ext uri="{FF2B5EF4-FFF2-40B4-BE49-F238E27FC236}">
                <a16:creationId xmlns:a16="http://schemas.microsoft.com/office/drawing/2014/main" id="{5E1D73D8-44E6-D54F-8151-2BDA8CF08C55}"/>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073808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GB"/>
              <a:t>Click to edit Master title style</a:t>
            </a:r>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en-GB"/>
              <a:t>Presentation title</a:t>
            </a:r>
            <a:endParaRPr lang="en-GB" sz="140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580509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GB"/>
              <a:t>Click to edit Master title style</a:t>
            </a:r>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en-GB"/>
              <a:t>Presentation title</a:t>
            </a:r>
            <a:endParaRPr lang="en-GB" sz="140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959255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ectangle 3"/>
          <p:cNvSpPr/>
          <p:nvPr userDrawn="1"/>
        </p:nvSpPr>
        <p:spPr>
          <a:xfrm>
            <a:off x="0" y="1872656"/>
            <a:ext cx="12192000" cy="4985345"/>
          </a:xfrm>
          <a:prstGeom prst="rect">
            <a:avLst/>
          </a:prstGeom>
          <a:solidFill>
            <a:srgbClr val="007C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2" name="Title 1"/>
          <p:cNvSpPr>
            <a:spLocks noGrp="1"/>
          </p:cNvSpPr>
          <p:nvPr>
            <p:ph type="ctrTitle"/>
          </p:nvPr>
        </p:nvSpPr>
        <p:spPr>
          <a:xfrm>
            <a:off x="527381" y="2232249"/>
            <a:ext cx="11233248" cy="1724503"/>
          </a:xfrm>
          <a:ln>
            <a:noFill/>
          </a:ln>
        </p:spPr>
        <p:txBody>
          <a:bodyPr anchor="t">
            <a:noAutofit/>
          </a:bodyPr>
          <a:lstStyle>
            <a:lvl1pPr algn="l">
              <a:defRPr sz="5333"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527381" y="5760638"/>
            <a:ext cx="11233248" cy="356661"/>
          </a:xfrm>
        </p:spPr>
        <p:txBody>
          <a:bodyPr anchor="b">
            <a:normAutofit/>
          </a:bodyPr>
          <a:lstStyle>
            <a:lvl1pPr marL="0" indent="0" algn="l">
              <a:spcBef>
                <a:spcPts val="0"/>
              </a:spcBef>
              <a:buNone/>
              <a:defRPr sz="2667" b="0" i="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pic>
        <p:nvPicPr>
          <p:cNvPr id="8" name="Picture 7">
            <a:extLst>
              <a:ext uri="{FF2B5EF4-FFF2-40B4-BE49-F238E27FC236}">
                <a16:creationId xmlns:a16="http://schemas.microsoft.com/office/drawing/2014/main" id="{0829AF3C-0450-F444-9AF7-DBA47B14A5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5360" y="331149"/>
            <a:ext cx="1248139" cy="1198708"/>
          </a:xfrm>
          <a:prstGeom prst="rect">
            <a:avLst/>
          </a:prstGeom>
        </p:spPr>
      </p:pic>
    </p:spTree>
    <p:extLst>
      <p:ext uri="{BB962C8B-B14F-4D97-AF65-F5344CB8AC3E}">
        <p14:creationId xmlns:p14="http://schemas.microsoft.com/office/powerpoint/2010/main" val="46212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a:xfrm>
            <a:off x="838200" y="6567167"/>
            <a:ext cx="10007606" cy="363600"/>
          </a:xfrm>
        </p:spPr>
        <p:txBody>
          <a:bodyPr/>
          <a:lstStyle>
            <a:lvl1pPr>
              <a:defRPr sz="1000">
                <a:solidFill>
                  <a:schemeClr val="bg1"/>
                </a:solidFill>
              </a:defRPr>
            </a:lvl1pPr>
          </a:lstStyle>
          <a:p>
            <a:r>
              <a:rPr lang="en-GB"/>
              <a:t>OFFICAL SENSITIVE - People Board Members Only</a:t>
            </a:r>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7999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mp; subtitle">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D1AFA9E9-5EB8-42BF-B15A-3D95DDA547A4}"/>
              </a:ext>
            </a:extLst>
          </p:cNvPr>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5" name="Title Placeholder 1">
            <a:extLst>
              <a:ext uri="{FF2B5EF4-FFF2-40B4-BE49-F238E27FC236}">
                <a16:creationId xmlns:a16="http://schemas.microsoft.com/office/drawing/2014/main" id="{C3F5B0ED-A4CB-4D19-B6B8-CA9E1139E702}"/>
              </a:ext>
            </a:extLst>
          </p:cNvPr>
          <p:cNvSpPr>
            <a:spLocks noGrp="1"/>
          </p:cNvSpPr>
          <p:nvPr>
            <p:ph type="title" hasCustomPrompt="1"/>
          </p:nvPr>
        </p:nvSpPr>
        <p:spPr>
          <a:xfrm>
            <a:off x="501650" y="317500"/>
            <a:ext cx="11188700" cy="334099"/>
          </a:xfrm>
          <a:prstGeom prst="rect">
            <a:avLst/>
          </a:prstGeom>
        </p:spPr>
        <p:txBody>
          <a:bodyPr vert="horz" lIns="0" tIns="0" rIns="0" bIns="0" rtlCol="0" anchor="t" anchorCtr="0">
            <a:noAutofit/>
          </a:bodyPr>
          <a:lstStyle>
            <a:lvl1pPr>
              <a:defRPr>
                <a:latin typeface="+mj-lt"/>
              </a:defRPr>
            </a:lvl1pPr>
          </a:lstStyle>
          <a:p>
            <a:r>
              <a:rPr lang="en-US"/>
              <a:t>Click to add title</a:t>
            </a:r>
          </a:p>
        </p:txBody>
      </p:sp>
    </p:spTree>
    <p:extLst>
      <p:ext uri="{BB962C8B-B14F-4D97-AF65-F5344CB8AC3E}">
        <p14:creationId xmlns:p14="http://schemas.microsoft.com/office/powerpoint/2010/main" val="416581840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solidFill>
                  <a:srgbClr val="007C91"/>
                </a:solidFill>
              </a:defRPr>
            </a:lvl1pPr>
          </a:lstStyle>
          <a:p>
            <a:r>
              <a:rPr lang="en-US"/>
              <a:t>Click to edit Master title style</a:t>
            </a:r>
            <a:endParaRPr lang="en-GB"/>
          </a:p>
        </p:txBody>
      </p:sp>
    </p:spTree>
    <p:extLst>
      <p:ext uri="{BB962C8B-B14F-4D97-AF65-F5344CB8AC3E}">
        <p14:creationId xmlns:p14="http://schemas.microsoft.com/office/powerpoint/2010/main" val="294236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GB"/>
              <a:t>OFFICAL SENSITIVE - People Board Members Only</a:t>
            </a:r>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15520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en-GB"/>
              <a:t>OFFICAL SENSITIVE - People Board Members Only</a:t>
            </a:r>
            <a:endParaRPr lang="en-GB" sz="140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27397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1872656"/>
            <a:ext cx="12192000" cy="4985345"/>
          </a:xfrm>
          <a:prstGeom prst="rect">
            <a:avLst/>
          </a:prstGeom>
          <a:solidFill>
            <a:srgbClr val="007C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2" name="Title 1"/>
          <p:cNvSpPr>
            <a:spLocks noGrp="1"/>
          </p:cNvSpPr>
          <p:nvPr>
            <p:ph type="ctrTitle"/>
          </p:nvPr>
        </p:nvSpPr>
        <p:spPr>
          <a:xfrm>
            <a:off x="527381" y="2232249"/>
            <a:ext cx="11233248" cy="1724503"/>
          </a:xfrm>
          <a:ln>
            <a:noFill/>
          </a:ln>
        </p:spPr>
        <p:txBody>
          <a:bodyPr anchor="t">
            <a:noAutofit/>
          </a:bodyPr>
          <a:lstStyle>
            <a:lvl1pPr algn="l">
              <a:defRPr sz="5333"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527381" y="5760638"/>
            <a:ext cx="11233248" cy="356661"/>
          </a:xfrm>
        </p:spPr>
        <p:txBody>
          <a:bodyPr anchor="b">
            <a:normAutofit/>
          </a:bodyPr>
          <a:lstStyle>
            <a:lvl1pPr marL="0" indent="0" algn="l">
              <a:spcBef>
                <a:spcPts val="0"/>
              </a:spcBef>
              <a:buNone/>
              <a:defRPr sz="2667" b="0" i="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pic>
        <p:nvPicPr>
          <p:cNvPr id="8" name="Picture 7">
            <a:extLst>
              <a:ext uri="{FF2B5EF4-FFF2-40B4-BE49-F238E27FC236}">
                <a16:creationId xmlns:a16="http://schemas.microsoft.com/office/drawing/2014/main" id="{0829AF3C-0450-F444-9AF7-DBA47B14A5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5360" y="331149"/>
            <a:ext cx="1248139" cy="1198708"/>
          </a:xfrm>
          <a:prstGeom prst="rect">
            <a:avLst/>
          </a:prstGeom>
        </p:spPr>
      </p:pic>
    </p:spTree>
    <p:extLst>
      <p:ext uri="{BB962C8B-B14F-4D97-AF65-F5344CB8AC3E}">
        <p14:creationId xmlns:p14="http://schemas.microsoft.com/office/powerpoint/2010/main" val="144130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A1A6F-8510-4E38-906E-BF4A2DC20BFA}"/>
              </a:ext>
            </a:extLst>
          </p:cNvPr>
          <p:cNvSpPr txBox="1">
            <a:spLocks noGrp="1"/>
          </p:cNvSpPr>
          <p:nvPr>
            <p:ph type="title"/>
          </p:nvPr>
        </p:nvSpPr>
        <p:spPr>
          <a:xfrm>
            <a:off x="512950" y="2528654"/>
            <a:ext cx="10481620" cy="2387598"/>
          </a:xfrm>
        </p:spPr>
        <p:txBody>
          <a:bodyPr/>
          <a:lstStyle>
            <a:lvl1pPr>
              <a:defRPr sz="4000"/>
            </a:lvl1pPr>
          </a:lstStyle>
          <a:p>
            <a:pPr lvl="0"/>
            <a:r>
              <a:rPr lang="en-US"/>
              <a:t>Click to edit Master title style</a:t>
            </a:r>
            <a:endParaRPr lang="en-GB"/>
          </a:p>
        </p:txBody>
      </p:sp>
    </p:spTree>
    <p:extLst>
      <p:ext uri="{BB962C8B-B14F-4D97-AF65-F5344CB8AC3E}">
        <p14:creationId xmlns:p14="http://schemas.microsoft.com/office/powerpoint/2010/main" val="185743510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ECAB4-D07E-4AF2-91D1-8FA418FBB139}"/>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0B482FE7-AF21-4DD8-9E4E-F25A327C0DB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8">
            <a:extLst>
              <a:ext uri="{FF2B5EF4-FFF2-40B4-BE49-F238E27FC236}">
                <a16:creationId xmlns:a16="http://schemas.microsoft.com/office/drawing/2014/main" id="{7286EBC6-B5B8-4A42-942E-DAB502437365}"/>
              </a:ext>
            </a:extLst>
          </p:cNvPr>
          <p:cNvSpPr txBox="1">
            <a:spLocks noGrp="1"/>
          </p:cNvSpPr>
          <p:nvPr>
            <p:ph type="ftr" sz="quarter" idx="9"/>
          </p:nvPr>
        </p:nvSpPr>
        <p:spPr/>
        <p:txBody>
          <a:bodyPr/>
          <a:lstStyle>
            <a:lvl1pPr>
              <a:defRPr/>
            </a:lvl1pPr>
          </a:lstStyle>
          <a:p>
            <a:pPr lvl="0"/>
            <a:r>
              <a:rPr lang="en-GB"/>
              <a:t>Presentation title</a:t>
            </a:r>
          </a:p>
        </p:txBody>
      </p:sp>
      <p:sp>
        <p:nvSpPr>
          <p:cNvPr id="5" name="Slide Number Placeholder 9">
            <a:extLst>
              <a:ext uri="{FF2B5EF4-FFF2-40B4-BE49-F238E27FC236}">
                <a16:creationId xmlns:a16="http://schemas.microsoft.com/office/drawing/2014/main" id="{4BE5E2B7-2AE4-477E-8BE6-2CCBFFF311A2}"/>
              </a:ext>
            </a:extLst>
          </p:cNvPr>
          <p:cNvSpPr txBox="1">
            <a:spLocks noGrp="1"/>
          </p:cNvSpPr>
          <p:nvPr>
            <p:ph type="sldNum" sz="quarter" idx="8"/>
          </p:nvPr>
        </p:nvSpPr>
        <p:spPr/>
        <p:txBody>
          <a:bodyPr/>
          <a:lstStyle>
            <a:lvl1pPr>
              <a:defRPr/>
            </a:lvl1pPr>
          </a:lstStyle>
          <a:p>
            <a:pPr lvl="0"/>
            <a:fld id="{57B288A2-B797-445D-8562-D06FBC24BF08}" type="slidenum">
              <a:t>‹#›</a:t>
            </a:fld>
            <a:endParaRPr lang="en-GB"/>
          </a:p>
        </p:txBody>
      </p:sp>
    </p:spTree>
    <p:extLst>
      <p:ext uri="{BB962C8B-B14F-4D97-AF65-F5344CB8AC3E}">
        <p14:creationId xmlns:p14="http://schemas.microsoft.com/office/powerpoint/2010/main" val="331502527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4.emf"/><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330206" y="179416"/>
            <a:ext cx="10515600" cy="972607"/>
          </a:xfrm>
          <a:prstGeom prst="rect">
            <a:avLst/>
          </a:prstGeom>
        </p:spPr>
        <p:txBody>
          <a:bodyPr vert="horz" lIns="91440" tIns="45720" rIns="91440" bIns="45720" rtlCol="0" anchor="t">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330205" y="1774826"/>
            <a:ext cx="1112385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chemeClr val="bg1"/>
                </a:solidFill>
                <a:latin typeface="Arial" panose="020B0604020202020204" pitchFamily="34" charset="0"/>
                <a:cs typeface="Arial" panose="020B0604020202020204" pitchFamily="34" charset="0"/>
              </a:defRPr>
            </a:lvl1pPr>
          </a:lstStyle>
          <a:p>
            <a:r>
              <a:rPr lang="en-GB"/>
              <a:t>OFFICAL SENSITIVE - People Board Members Only</a:t>
            </a:r>
            <a:endParaRPr lang="en-GB" sz="1400"/>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chemeClr val="bg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120489203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702" r:id="rId3"/>
    <p:sldLayoutId id="2147483693" r:id="rId4"/>
    <p:sldLayoutId id="2147483706" r:id="rId5"/>
  </p:sldLayoutIdLst>
  <p:hf hdr="0" dt="0"/>
  <p:txStyles>
    <p:title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615956" y="179417"/>
            <a:ext cx="11123856" cy="972607"/>
          </a:xfrm>
          <a:prstGeom prst="rect">
            <a:avLst/>
          </a:prstGeom>
        </p:spPr>
        <p:txBody>
          <a:bodyPr vert="horz" lIns="91440" tIns="45720" rIns="91440" bIns="45720" rtlCol="0" anchor="t">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615957" y="1774825"/>
            <a:ext cx="11123857"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47627" y="6385365"/>
            <a:ext cx="10007607" cy="363600"/>
          </a:xfrm>
          <a:prstGeom prst="rect">
            <a:avLst/>
          </a:prstGeom>
        </p:spPr>
        <p:txBody>
          <a:bodyPr vert="horz" lIns="91440" tIns="45720" rIns="91440" bIns="45720" rtlCol="0" anchor="ctr"/>
          <a:lstStyle>
            <a:lvl1pPr algn="l">
              <a:defRPr sz="1400">
                <a:solidFill>
                  <a:srgbClr val="007C91"/>
                </a:solidFill>
                <a:latin typeface="Arial" panose="020B0604020202020204" pitchFamily="34" charset="0"/>
                <a:cs typeface="Arial" panose="020B0604020202020204" pitchFamily="34" charset="0"/>
              </a:defRPr>
            </a:lvl1pPr>
          </a:lstStyle>
          <a:p>
            <a:r>
              <a:rPr lang="en-GB"/>
              <a:t>OFFICAL SENSITIVE - People Board Members Only</a:t>
            </a:r>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30" y="6438851"/>
            <a:ext cx="596332" cy="365125"/>
          </a:xfrm>
          <a:prstGeom prst="rect">
            <a:avLst/>
          </a:prstGeom>
        </p:spPr>
        <p:txBody>
          <a:bodyPr vert="horz" lIns="91440" tIns="45720" rIns="91440" bIns="45720" rtlCol="0" anchor="ctr"/>
          <a:lstStyle>
            <a:lvl1pPr algn="r">
              <a:defRPr sz="1400">
                <a:solidFill>
                  <a:srgbClr val="007C9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a:p>
        </p:txBody>
      </p:sp>
      <p:sp>
        <p:nvSpPr>
          <p:cNvPr id="7" name="Footer Placeholder 3">
            <a:extLst>
              <a:ext uri="{FF2B5EF4-FFF2-40B4-BE49-F238E27FC236}">
                <a16:creationId xmlns:a16="http://schemas.microsoft.com/office/drawing/2014/main" id="{EA1116B4-46C7-4F25-A884-20EF73CB6E58}"/>
              </a:ext>
            </a:extLst>
          </p:cNvPr>
          <p:cNvSpPr txBox="1">
            <a:spLocks/>
          </p:cNvSpPr>
          <p:nvPr userDrawn="1"/>
        </p:nvSpPr>
        <p:spPr>
          <a:xfrm>
            <a:off x="726962" y="6494400"/>
            <a:ext cx="10007606" cy="3636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solidFill>
                  <a:srgbClr val="008080"/>
                </a:solidFill>
                <a:latin typeface="Arial"/>
                <a:cs typeface="Arial"/>
              </a:rPr>
              <a:t>OFFICIAL SENSITIVE – People Board members only</a:t>
            </a:r>
            <a:endParaRPr lang="en-GB" sz="1400">
              <a:solidFill>
                <a:srgbClr val="008080"/>
              </a:solidFill>
              <a:cs typeface="Calibri" panose="020F0502020204030204"/>
            </a:endParaRPr>
          </a:p>
        </p:txBody>
      </p:sp>
    </p:spTree>
    <p:extLst>
      <p:ext uri="{BB962C8B-B14F-4D97-AF65-F5344CB8AC3E}">
        <p14:creationId xmlns:p14="http://schemas.microsoft.com/office/powerpoint/2010/main" val="1546837310"/>
      </p:ext>
    </p:extLst>
  </p:cSld>
  <p:clrMap bg1="lt1" tx1="dk1" bg2="lt2" tx2="dk2" accent1="accent1" accent2="accent2" accent3="accent3" accent4="accent4" accent5="accent5" accent6="accent6" hlink="hlink" folHlink="folHlink"/>
  <p:sldLayoutIdLst>
    <p:sldLayoutId id="2147483704" r:id="rId1"/>
    <p:sldLayoutId id="2147483705" r:id="rId2"/>
  </p:sldLayoutIdLst>
  <p:hf hdr="0" dt="0"/>
  <p:txStyles>
    <p:titleStyle>
      <a:lvl1pPr algn="l" defTabSz="685800" rtl="0" eaLnBrk="1" latinLnBrk="0" hangingPunct="1">
        <a:lnSpc>
          <a:spcPct val="90000"/>
        </a:lnSpc>
        <a:spcBef>
          <a:spcPct val="0"/>
        </a:spcBef>
        <a:buNone/>
        <a:defRPr sz="2850" kern="1200">
          <a:solidFill>
            <a:srgbClr val="007C9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Clr>
          <a:srgbClr val="007C91"/>
        </a:buClr>
        <a:buFont typeface="Arial" panose="020B0604020202020204" pitchFamily="34" charset="0"/>
        <a:buChar char="•"/>
        <a:defRPr sz="165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Clr>
          <a:srgbClr val="007C91"/>
        </a:buClr>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Clr>
          <a:srgbClr val="007C91"/>
        </a:buClr>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Clr>
          <a:srgbClr val="007C91"/>
        </a:buClr>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7"/>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98BB09-0A0E-424A-8AA6-2A159BC15F67}"/>
              </a:ext>
            </a:extLst>
          </p:cNvPr>
          <p:cNvSpPr txBox="1">
            <a:spLocks noGrp="1"/>
          </p:cNvSpPr>
          <p:nvPr>
            <p:ph type="title"/>
          </p:nvPr>
        </p:nvSpPr>
        <p:spPr>
          <a:xfrm>
            <a:off x="615958" y="179414"/>
            <a:ext cx="11123858" cy="972610"/>
          </a:xfrm>
          <a:prstGeom prst="rect">
            <a:avLst/>
          </a:prstGeom>
          <a:noFill/>
          <a:ln>
            <a:noFill/>
          </a:ln>
        </p:spPr>
        <p:txBody>
          <a:bodyPr vert="horz" wrap="square" lIns="91440" tIns="45720" rIns="91440" bIns="45720" anchor="t"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569CD65A-FDA5-42F9-AF9A-00F494D2156D}"/>
              </a:ext>
            </a:extLst>
          </p:cNvPr>
          <p:cNvSpPr txBox="1">
            <a:spLocks noGrp="1"/>
          </p:cNvSpPr>
          <p:nvPr>
            <p:ph type="body" idx="1"/>
          </p:nvPr>
        </p:nvSpPr>
        <p:spPr>
          <a:xfrm>
            <a:off x="615958" y="1774822"/>
            <a:ext cx="11123858"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BC444CAD-DBE3-4AD6-9C8B-A7FA40CBAF47}"/>
              </a:ext>
            </a:extLst>
          </p:cNvPr>
          <p:cNvSpPr txBox="1">
            <a:spLocks noGrp="1"/>
          </p:cNvSpPr>
          <p:nvPr>
            <p:ph type="ftr" sz="quarter" idx="3"/>
          </p:nvPr>
        </p:nvSpPr>
        <p:spPr>
          <a:xfrm>
            <a:off x="838203" y="6438848"/>
            <a:ext cx="10007605" cy="36360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400" b="0" i="0" u="none" strike="noStrike" kern="1200" cap="none" spc="0" baseline="0">
                <a:solidFill>
                  <a:srgbClr val="007C91"/>
                </a:solidFill>
                <a:uFillTx/>
                <a:latin typeface="Arial" pitchFamily="34"/>
                <a:cs typeface="Arial" pitchFamily="34"/>
              </a:defRPr>
            </a:lvl1pPr>
          </a:lstStyle>
          <a:p>
            <a:pPr lvl="0"/>
            <a:r>
              <a:rPr lang="en-GB"/>
              <a:t>Presentation title</a:t>
            </a:r>
          </a:p>
        </p:txBody>
      </p:sp>
      <p:sp>
        <p:nvSpPr>
          <p:cNvPr id="5" name="Slide Number Placeholder 5">
            <a:extLst>
              <a:ext uri="{FF2B5EF4-FFF2-40B4-BE49-F238E27FC236}">
                <a16:creationId xmlns:a16="http://schemas.microsoft.com/office/drawing/2014/main" id="{8D8A9D5B-C009-4AE9-AE73-4E58E3DC8505}"/>
              </a:ext>
            </a:extLst>
          </p:cNvPr>
          <p:cNvSpPr txBox="1">
            <a:spLocks noGrp="1"/>
          </p:cNvSpPr>
          <p:nvPr>
            <p:ph type="sldNum" sz="quarter" idx="4"/>
          </p:nvPr>
        </p:nvSpPr>
        <p:spPr>
          <a:xfrm>
            <a:off x="130631" y="6438848"/>
            <a:ext cx="596335"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400" b="0" i="0" u="none" strike="noStrike" kern="1200" cap="none" spc="0" baseline="0">
                <a:solidFill>
                  <a:srgbClr val="007C91"/>
                </a:solidFill>
                <a:uFillTx/>
                <a:latin typeface="Arial" pitchFamily="34"/>
                <a:cs typeface="Arial" pitchFamily="34"/>
              </a:defRPr>
            </a:lvl1pPr>
          </a:lstStyle>
          <a:p>
            <a:pPr lvl="0"/>
            <a:fld id="{54643D8E-116F-4E53-8FE6-1995A5F759D6}" type="slidenum">
              <a:t>‹#›</a:t>
            </a:fld>
            <a:endParaRPr lang="en-GB"/>
          </a:p>
        </p:txBody>
      </p:sp>
    </p:spTree>
    <p:extLst>
      <p:ext uri="{BB962C8B-B14F-4D97-AF65-F5344CB8AC3E}">
        <p14:creationId xmlns:p14="http://schemas.microsoft.com/office/powerpoint/2010/main" val="180792999"/>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Lst>
  <p:txStyles>
    <p:titleStyle>
      <a:lvl1pPr marL="0" marR="0" lvl="0" indent="0" algn="l" defTabSz="914400" rtl="0" fontAlgn="auto" hangingPunct="1">
        <a:lnSpc>
          <a:spcPct val="90000"/>
        </a:lnSpc>
        <a:spcBef>
          <a:spcPts val="0"/>
        </a:spcBef>
        <a:spcAft>
          <a:spcPts val="0"/>
        </a:spcAft>
        <a:buNone/>
        <a:tabLst/>
        <a:defRPr lang="en-US" sz="3800" b="0" i="0" u="none" strike="noStrike" kern="1200" cap="none" spc="0" baseline="0">
          <a:solidFill>
            <a:srgbClr val="007C91"/>
          </a:solidFill>
          <a:uFillTx/>
          <a:latin typeface="Arial" pitchFamily="34"/>
          <a:cs typeface="Arial" pitchFamily="34"/>
        </a:defRPr>
      </a:lvl1pPr>
    </p:titleStyle>
    <p:bodyStyle>
      <a:lvl1pPr marL="228600" marR="0" lvl="0" indent="-228600" algn="l" defTabSz="914400" rtl="0" fontAlgn="auto" hangingPunct="1">
        <a:lnSpc>
          <a:spcPct val="90000"/>
        </a:lnSpc>
        <a:spcBef>
          <a:spcPts val="1000"/>
        </a:spcBef>
        <a:spcAft>
          <a:spcPts val="0"/>
        </a:spcAft>
        <a:buClr>
          <a:srgbClr val="007C91"/>
        </a:buClr>
        <a:buSzPct val="100000"/>
        <a:buFont typeface="Arial" pitchFamily="34"/>
        <a:buChar char="•"/>
        <a:tabLst/>
        <a:defRPr lang="en-US" sz="2400" b="0" i="0" u="none" strike="noStrike" kern="1200" cap="none" spc="0" baseline="0">
          <a:solidFill>
            <a:srgbClr val="000000"/>
          </a:solidFill>
          <a:uFillTx/>
          <a:latin typeface="Arial" pitchFamily="34"/>
          <a:cs typeface="Arial" pitchFamily="34"/>
        </a:defRPr>
      </a:lvl1pPr>
      <a:lvl2pPr marL="685800" marR="0" lvl="1" indent="-228600" algn="l" defTabSz="914400" rtl="0" fontAlgn="auto" hangingPunct="1">
        <a:lnSpc>
          <a:spcPct val="90000"/>
        </a:lnSpc>
        <a:spcBef>
          <a:spcPts val="500"/>
        </a:spcBef>
        <a:spcAft>
          <a:spcPts val="0"/>
        </a:spcAft>
        <a:buClr>
          <a:srgbClr val="007C91"/>
        </a:buClr>
        <a:buSzPct val="100000"/>
        <a:buFont typeface="Arial" pitchFamily="34"/>
        <a:buChar char="•"/>
        <a:tabLst/>
        <a:defRPr lang="en-US" sz="2200" b="0" i="0" u="none" strike="noStrike" kern="1200" cap="none" spc="0" baseline="0">
          <a:solidFill>
            <a:srgbClr val="000000"/>
          </a:solidFill>
          <a:uFillTx/>
          <a:latin typeface="Arial" pitchFamily="34"/>
          <a:cs typeface="Arial" pitchFamily="34"/>
        </a:defRPr>
      </a:lvl2pPr>
      <a:lvl3pPr marL="1143000" marR="0" lvl="2" indent="-228600" algn="l" defTabSz="914400" rtl="0" fontAlgn="auto" hangingPunct="1">
        <a:lnSpc>
          <a:spcPct val="90000"/>
        </a:lnSpc>
        <a:spcBef>
          <a:spcPts val="500"/>
        </a:spcBef>
        <a:spcAft>
          <a:spcPts val="0"/>
        </a:spcAft>
        <a:buClr>
          <a:srgbClr val="007C91"/>
        </a:buClr>
        <a:buSzPct val="100000"/>
        <a:buFont typeface="Arial" pitchFamily="34"/>
        <a:buChar char="•"/>
        <a:tabLst/>
        <a:defRPr lang="en-US" sz="2000" b="0" i="0" u="none" strike="noStrike" kern="1200" cap="none" spc="0" baseline="0">
          <a:solidFill>
            <a:srgbClr val="000000"/>
          </a:solidFill>
          <a:uFillTx/>
          <a:latin typeface="Arial" pitchFamily="34"/>
          <a:cs typeface="Arial" pitchFamily="34"/>
        </a:defRPr>
      </a:lvl3pPr>
      <a:lvl4pPr marL="1600200" marR="0" lvl="3" indent="-228600" algn="l" defTabSz="914400" rtl="0" fontAlgn="auto" hangingPunct="1">
        <a:lnSpc>
          <a:spcPct val="90000"/>
        </a:lnSpc>
        <a:spcBef>
          <a:spcPts val="500"/>
        </a:spcBef>
        <a:spcAft>
          <a:spcPts val="0"/>
        </a:spcAft>
        <a:buClr>
          <a:srgbClr val="007C91"/>
        </a:buClr>
        <a:buSzPct val="100000"/>
        <a:buFont typeface="Arial" pitchFamily="34"/>
        <a:buChar char="•"/>
        <a:tabLst/>
        <a:defRPr lang="en-US" sz="1800" b="0" i="0" u="none" strike="noStrike" kern="1200" cap="none" spc="0" baseline="0">
          <a:solidFill>
            <a:srgbClr val="000000"/>
          </a:solidFill>
          <a:uFillTx/>
          <a:latin typeface="Arial" pitchFamily="34"/>
          <a:cs typeface="Arial" pitchFamily="34"/>
        </a:defRPr>
      </a:lvl4pPr>
      <a:lvl5pPr marL="2057400" marR="0" lvl="4" indent="-228600" algn="l" defTabSz="914400" rtl="0" fontAlgn="auto" hangingPunct="1">
        <a:lnSpc>
          <a:spcPct val="90000"/>
        </a:lnSpc>
        <a:spcBef>
          <a:spcPts val="500"/>
        </a:spcBef>
        <a:spcAft>
          <a:spcPts val="0"/>
        </a:spcAft>
        <a:buClr>
          <a:srgbClr val="007C91"/>
        </a:buClr>
        <a:buSzPct val="100000"/>
        <a:buFont typeface="Arial" pitchFamily="34"/>
        <a:buChar char="•"/>
        <a:tabLst/>
        <a:defRPr lang="en-US" sz="1600" b="0" i="0" u="none" strike="noStrike" kern="1200" cap="none" spc="0" baseline="0">
          <a:solidFill>
            <a:srgbClr val="000000"/>
          </a:solidFill>
          <a:uFillTx/>
          <a:latin typeface="Arial" pitchFamily="34"/>
          <a:cs typeface="Arial" pitchFamily="3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615956" y="179416"/>
            <a:ext cx="11123856" cy="972607"/>
          </a:xfrm>
          <a:prstGeom prst="rect">
            <a:avLst/>
          </a:prstGeom>
        </p:spPr>
        <p:txBody>
          <a:bodyPr vert="horz" lIns="91440" tIns="45720" rIns="91440" bIns="45720" rtlCol="0" anchor="t">
            <a:normAutofit/>
          </a:bodyPr>
          <a:lstStyle/>
          <a:p>
            <a:r>
              <a:rPr lang="en-GB"/>
              <a:t>Click to edit Master title style</a:t>
            </a:r>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615955" y="1774826"/>
            <a:ext cx="11123857"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rgbClr val="007C91"/>
                </a:solidFill>
                <a:latin typeface="Arial" panose="020B0604020202020204" pitchFamily="34" charset="0"/>
                <a:cs typeface="Arial" panose="020B0604020202020204" pitchFamily="34" charset="0"/>
              </a:defRPr>
            </a:lvl1pPr>
          </a:lstStyle>
          <a:p>
            <a:r>
              <a:rPr lang="en-GB"/>
              <a:t>Presentation title</a:t>
            </a:r>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rgbClr val="007C9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a:p>
        </p:txBody>
      </p:sp>
    </p:spTree>
    <p:extLst>
      <p:ext uri="{BB962C8B-B14F-4D97-AF65-F5344CB8AC3E}">
        <p14:creationId xmlns:p14="http://schemas.microsoft.com/office/powerpoint/2010/main" val="115954681"/>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Lst>
  <p:hf hdr="0" dt="0"/>
  <p:txStyles>
    <p:titleStyle>
      <a:lvl1pPr algn="l" defTabSz="914400" rtl="0" eaLnBrk="1" latinLnBrk="0" hangingPunct="1">
        <a:lnSpc>
          <a:spcPct val="90000"/>
        </a:lnSpc>
        <a:spcBef>
          <a:spcPct val="0"/>
        </a:spcBef>
        <a:buNone/>
        <a:defRPr sz="3800" kern="1200">
          <a:solidFill>
            <a:srgbClr val="007C9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svg"/><Relationship Id="rId7"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slideLayout" Target="../slideLayouts/slideLayout14.xml"/><Relationship Id="rId6" Type="http://schemas.openxmlformats.org/officeDocument/2006/relationships/image" Target="../media/image18.png"/><Relationship Id="rId11" Type="http://schemas.openxmlformats.org/officeDocument/2006/relationships/image" Target="../media/image23.svg"/><Relationship Id="rId5" Type="http://schemas.openxmlformats.org/officeDocument/2006/relationships/image" Target="../media/image17.sv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svg"/></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A84C8-989C-45B4-BFA6-5E8CBF645E23}"/>
              </a:ext>
            </a:extLst>
          </p:cNvPr>
          <p:cNvSpPr>
            <a:spLocks noGrp="1"/>
          </p:cNvSpPr>
          <p:nvPr>
            <p:ph type="ctrTitle"/>
          </p:nvPr>
        </p:nvSpPr>
        <p:spPr/>
        <p:txBody>
          <a:bodyPr>
            <a:normAutofit fontScale="90000"/>
          </a:bodyPr>
          <a:lstStyle/>
          <a:p>
            <a:pPr>
              <a:lnSpc>
                <a:spcPct val="150000"/>
              </a:lnSpc>
            </a:pPr>
            <a:r>
              <a:rPr lang="en-GB" sz="4800" b="1">
                <a:latin typeface="Arial"/>
                <a:cs typeface="Arial"/>
              </a:rPr>
              <a:t>UKHSA Advisory Board</a:t>
            </a:r>
            <a:br>
              <a:rPr lang="en-GB" sz="4800" b="1"/>
            </a:br>
            <a:r>
              <a:rPr lang="en-US" sz="4800">
                <a:latin typeface="Arial"/>
                <a:cs typeface="Arial"/>
              </a:rPr>
              <a:t>People Delivery Plan </a:t>
            </a:r>
            <a:br>
              <a:rPr lang="en-GB" sz="4800" b="1">
                <a:latin typeface="Arial"/>
                <a:cs typeface="Arial"/>
              </a:rPr>
            </a:br>
            <a:br>
              <a:rPr lang="en-GB" sz="4800" b="1">
                <a:latin typeface="Arial"/>
                <a:cs typeface="Arial"/>
              </a:rPr>
            </a:br>
            <a:r>
              <a:rPr lang="en-GB" sz="1800">
                <a:latin typeface="Arial"/>
                <a:cs typeface="Arial"/>
              </a:rPr>
              <a:t>Jac Gardner, Chief People Officer </a:t>
            </a:r>
            <a:br>
              <a:rPr lang="en-GB" sz="1800">
                <a:latin typeface="Arial"/>
                <a:cs typeface="Arial"/>
              </a:rPr>
            </a:br>
            <a:r>
              <a:rPr lang="en-GB" sz="1800">
                <a:latin typeface="Arial"/>
                <a:cs typeface="Arial"/>
              </a:rPr>
              <a:t>24 January 2023</a:t>
            </a:r>
            <a:br>
              <a:rPr lang="en-GB" sz="1800">
                <a:latin typeface="Arial"/>
                <a:cs typeface="Arial"/>
              </a:rPr>
            </a:br>
            <a:endParaRPr lang="en-GB" sz="2000">
              <a:latin typeface="Arial"/>
              <a:cs typeface="Arial"/>
            </a:endParaRPr>
          </a:p>
        </p:txBody>
      </p:sp>
      <p:pic>
        <p:nvPicPr>
          <p:cNvPr id="3" name="Picture 2">
            <a:extLst>
              <a:ext uri="{FF2B5EF4-FFF2-40B4-BE49-F238E27FC236}">
                <a16:creationId xmlns:a16="http://schemas.microsoft.com/office/drawing/2014/main" id="{D37E362F-4208-44D7-83F3-A73E57C3480C}"/>
              </a:ext>
            </a:extLst>
          </p:cNvPr>
          <p:cNvPicPr>
            <a:picLocks noChangeAspect="1"/>
          </p:cNvPicPr>
          <p:nvPr/>
        </p:nvPicPr>
        <p:blipFill>
          <a:blip r:embed="rId2"/>
          <a:stretch>
            <a:fillRect/>
          </a:stretch>
        </p:blipFill>
        <p:spPr>
          <a:xfrm>
            <a:off x="7855903" y="481718"/>
            <a:ext cx="3343275" cy="1162050"/>
          </a:xfrm>
          <a:prstGeom prst="rect">
            <a:avLst/>
          </a:prstGeom>
        </p:spPr>
      </p:pic>
    </p:spTree>
    <p:extLst>
      <p:ext uri="{BB962C8B-B14F-4D97-AF65-F5344CB8AC3E}">
        <p14:creationId xmlns:p14="http://schemas.microsoft.com/office/powerpoint/2010/main" val="195252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FB47C-8AEF-43D5-9146-64CB6678D62B}"/>
              </a:ext>
            </a:extLst>
          </p:cNvPr>
          <p:cNvSpPr txBox="1">
            <a:spLocks noGrp="1"/>
          </p:cNvSpPr>
          <p:nvPr>
            <p:ph type="title"/>
          </p:nvPr>
        </p:nvSpPr>
        <p:spPr/>
        <p:txBody>
          <a:bodyPr/>
          <a:lstStyle/>
          <a:p>
            <a:r>
              <a:rPr lang="en-GB">
                <a:latin typeface="Arial"/>
                <a:cs typeface="Arial"/>
              </a:rPr>
              <a:t>Purpose and Ask</a:t>
            </a:r>
            <a:endParaRPr lang="en-GB"/>
          </a:p>
        </p:txBody>
      </p:sp>
      <p:sp>
        <p:nvSpPr>
          <p:cNvPr id="3" name="Content Placeholder 2">
            <a:extLst>
              <a:ext uri="{FF2B5EF4-FFF2-40B4-BE49-F238E27FC236}">
                <a16:creationId xmlns:a16="http://schemas.microsoft.com/office/drawing/2014/main" id="{D54DB163-F139-4841-ABBF-22C0928754D2}"/>
              </a:ext>
            </a:extLst>
          </p:cNvPr>
          <p:cNvSpPr txBox="1">
            <a:spLocks noGrp="1"/>
          </p:cNvSpPr>
          <p:nvPr>
            <p:ph idx="1"/>
          </p:nvPr>
        </p:nvSpPr>
        <p:spPr>
          <a:xfrm>
            <a:off x="722638" y="2926608"/>
            <a:ext cx="11123858" cy="3407343"/>
          </a:xfrm>
        </p:spPr>
        <p:txBody>
          <a:bodyPr>
            <a:noAutofit/>
          </a:bodyPr>
          <a:lstStyle/>
          <a:p>
            <a:pPr>
              <a:lnSpc>
                <a:spcPct val="100000"/>
              </a:lnSpc>
              <a:buFontTx/>
              <a:buChar char="-"/>
            </a:pPr>
            <a:endParaRPr lang="en-US" sz="1400">
              <a:latin typeface="Arial"/>
              <a:cs typeface="Arial"/>
            </a:endParaRPr>
          </a:p>
          <a:p>
            <a:pPr>
              <a:lnSpc>
                <a:spcPct val="100000"/>
              </a:lnSpc>
              <a:buFontTx/>
              <a:buChar char="-"/>
            </a:pPr>
            <a:endParaRPr lang="en-US" sz="1400">
              <a:latin typeface="Arial"/>
              <a:cs typeface="Arial"/>
            </a:endParaRPr>
          </a:p>
        </p:txBody>
      </p:sp>
      <p:sp>
        <p:nvSpPr>
          <p:cNvPr id="4" name="Rectangle 3">
            <a:extLst>
              <a:ext uri="{FF2B5EF4-FFF2-40B4-BE49-F238E27FC236}">
                <a16:creationId xmlns:a16="http://schemas.microsoft.com/office/drawing/2014/main" id="{4C0A63D3-E637-4D3F-9B62-E6AB3809887E}"/>
              </a:ext>
            </a:extLst>
          </p:cNvPr>
          <p:cNvSpPr/>
          <p:nvPr/>
        </p:nvSpPr>
        <p:spPr>
          <a:xfrm>
            <a:off x="666020" y="899160"/>
            <a:ext cx="11023733" cy="9294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a:solidFill>
                  <a:srgbClr val="003B5C"/>
                </a:solidFill>
                <a:latin typeface="Lato Light" panose="020F0502020204030203" pitchFamily="34" charset="0"/>
                <a:ea typeface="Lato Light" panose="020F0502020204030203" pitchFamily="34" charset="0"/>
                <a:cs typeface="Lato Light" panose="020F0502020204030203" pitchFamily="34" charset="0"/>
              </a:rPr>
              <a:t>This is an opportunity for us to share with the Advisory Board our progress in developing our People Priorities for UKHSA, and to use the experience of the board in further shaping task, timeline and efforts.  </a:t>
            </a:r>
          </a:p>
        </p:txBody>
      </p:sp>
      <p:sp>
        <p:nvSpPr>
          <p:cNvPr id="5" name="Rectangle 4">
            <a:extLst>
              <a:ext uri="{FF2B5EF4-FFF2-40B4-BE49-F238E27FC236}">
                <a16:creationId xmlns:a16="http://schemas.microsoft.com/office/drawing/2014/main" id="{31E2470D-215F-496D-A6E6-EAA92AF39880}"/>
              </a:ext>
            </a:extLst>
          </p:cNvPr>
          <p:cNvSpPr/>
          <p:nvPr/>
        </p:nvSpPr>
        <p:spPr>
          <a:xfrm>
            <a:off x="666020" y="2037365"/>
            <a:ext cx="3605522" cy="41605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000" b="1">
                <a:solidFill>
                  <a:srgbClr val="003B5C"/>
                </a:solidFill>
                <a:latin typeface="Poppins" panose="00000500000000000000" pitchFamily="2" charset="0"/>
                <a:ea typeface="Lato Light" panose="020F0502020204030203" pitchFamily="34" charset="0"/>
                <a:cs typeface="Poppins" panose="00000500000000000000" pitchFamily="2" charset="0"/>
              </a:rPr>
              <a:t>Share</a:t>
            </a:r>
          </a:p>
        </p:txBody>
      </p:sp>
      <p:sp>
        <p:nvSpPr>
          <p:cNvPr id="6" name="Rectangle 5">
            <a:extLst>
              <a:ext uri="{FF2B5EF4-FFF2-40B4-BE49-F238E27FC236}">
                <a16:creationId xmlns:a16="http://schemas.microsoft.com/office/drawing/2014/main" id="{0780F76F-7481-4081-865F-8148A8A41ADE}"/>
              </a:ext>
            </a:extLst>
          </p:cNvPr>
          <p:cNvSpPr/>
          <p:nvPr/>
        </p:nvSpPr>
        <p:spPr>
          <a:xfrm>
            <a:off x="4375125" y="2037365"/>
            <a:ext cx="3605522" cy="41605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000" b="1">
                <a:solidFill>
                  <a:srgbClr val="003B5C"/>
                </a:solidFill>
                <a:latin typeface="Poppins" panose="00000500000000000000" pitchFamily="2" charset="0"/>
                <a:ea typeface="Lato Light" panose="020F0502020204030203" pitchFamily="34" charset="0"/>
                <a:cs typeface="Poppins" panose="00000500000000000000" pitchFamily="2" charset="0"/>
              </a:rPr>
              <a:t>Discuss</a:t>
            </a:r>
          </a:p>
        </p:txBody>
      </p:sp>
      <p:sp>
        <p:nvSpPr>
          <p:cNvPr id="7" name="Rectangle 6">
            <a:extLst>
              <a:ext uri="{FF2B5EF4-FFF2-40B4-BE49-F238E27FC236}">
                <a16:creationId xmlns:a16="http://schemas.microsoft.com/office/drawing/2014/main" id="{241B1A3B-9393-4B6C-8017-D54159BFBE81}"/>
              </a:ext>
            </a:extLst>
          </p:cNvPr>
          <p:cNvSpPr/>
          <p:nvPr/>
        </p:nvSpPr>
        <p:spPr>
          <a:xfrm>
            <a:off x="8084231" y="2037365"/>
            <a:ext cx="3605522" cy="41605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000" b="1">
                <a:solidFill>
                  <a:srgbClr val="003B5C"/>
                </a:solidFill>
                <a:latin typeface="Poppins" panose="00000500000000000000" pitchFamily="2" charset="0"/>
                <a:ea typeface="Lato Light" panose="020F0502020204030203" pitchFamily="34" charset="0"/>
                <a:cs typeface="Poppins" panose="00000500000000000000" pitchFamily="2" charset="0"/>
              </a:rPr>
              <a:t>Action</a:t>
            </a:r>
          </a:p>
        </p:txBody>
      </p:sp>
      <p:pic>
        <p:nvPicPr>
          <p:cNvPr id="9" name="Graphic 8" descr="Clapper board with solid fill">
            <a:extLst>
              <a:ext uri="{FF2B5EF4-FFF2-40B4-BE49-F238E27FC236}">
                <a16:creationId xmlns:a16="http://schemas.microsoft.com/office/drawing/2014/main" id="{1A506072-BDFB-46C8-B09B-B681744FC1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85220" y="2012208"/>
            <a:ext cx="635280" cy="635280"/>
          </a:xfrm>
          <a:prstGeom prst="rect">
            <a:avLst/>
          </a:prstGeom>
        </p:spPr>
      </p:pic>
      <p:pic>
        <p:nvPicPr>
          <p:cNvPr id="11" name="Graphic 10" descr="Chat with solid fill">
            <a:extLst>
              <a:ext uri="{FF2B5EF4-FFF2-40B4-BE49-F238E27FC236}">
                <a16:creationId xmlns:a16="http://schemas.microsoft.com/office/drawing/2014/main" id="{17BA3407-DFCB-4D91-97C1-38F29BD48F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14179" y="2059958"/>
            <a:ext cx="635280" cy="635280"/>
          </a:xfrm>
          <a:prstGeom prst="rect">
            <a:avLst/>
          </a:prstGeom>
        </p:spPr>
      </p:pic>
      <p:pic>
        <p:nvPicPr>
          <p:cNvPr id="13" name="Graphic 12" descr="Viral with solid fill">
            <a:extLst>
              <a:ext uri="{FF2B5EF4-FFF2-40B4-BE49-F238E27FC236}">
                <a16:creationId xmlns:a16="http://schemas.microsoft.com/office/drawing/2014/main" id="{A08E6C06-7347-4446-9E4E-14C9CEC2F0D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643138" y="2034175"/>
            <a:ext cx="635280" cy="635280"/>
          </a:xfrm>
          <a:prstGeom prst="rect">
            <a:avLst/>
          </a:prstGeom>
        </p:spPr>
      </p:pic>
      <p:sp>
        <p:nvSpPr>
          <p:cNvPr id="14" name="TextBox 13">
            <a:extLst>
              <a:ext uri="{FF2B5EF4-FFF2-40B4-BE49-F238E27FC236}">
                <a16:creationId xmlns:a16="http://schemas.microsoft.com/office/drawing/2014/main" id="{34DCCDE9-003D-44D3-88F3-E73C42359BED}"/>
              </a:ext>
            </a:extLst>
          </p:cNvPr>
          <p:cNvSpPr txBox="1"/>
          <p:nvPr/>
        </p:nvSpPr>
        <p:spPr>
          <a:xfrm>
            <a:off x="784130" y="2900825"/>
            <a:ext cx="3369302" cy="31318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defRPr sz="1400">
                <a:solidFill>
                  <a:srgbClr val="003B5C"/>
                </a:solidFill>
                <a:latin typeface="Lato Light" panose="020F0502020204030203" pitchFamily="34" charset="0"/>
                <a:ea typeface="Lato Light" panose="020F0502020204030203" pitchFamily="34" charset="0"/>
                <a:cs typeface="Lato Light" panose="020F05020202040302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285750" indent="-285750">
              <a:spcAft>
                <a:spcPts val="600"/>
              </a:spcAft>
              <a:buFont typeface="Wingdings" panose="05000000000000000000" pitchFamily="2" charset="2"/>
              <a:buChar char="§"/>
            </a:pPr>
            <a:r>
              <a:rPr lang="en-GB"/>
              <a:t>How the UKHSA Strategy and outcomes framework deploys into people priorities  </a:t>
            </a:r>
          </a:p>
          <a:p>
            <a:pPr marL="285750" indent="-285750">
              <a:spcAft>
                <a:spcPts val="600"/>
              </a:spcAft>
              <a:buFont typeface="Wingdings" panose="05000000000000000000" pitchFamily="2" charset="2"/>
              <a:buChar char="§"/>
            </a:pPr>
            <a:r>
              <a:rPr lang="en-GB"/>
              <a:t>The key outputs as part of our overall delivery plan</a:t>
            </a:r>
          </a:p>
          <a:p>
            <a:pPr marL="285750" indent="-285750">
              <a:spcAft>
                <a:spcPts val="600"/>
              </a:spcAft>
              <a:buFont typeface="Wingdings" panose="05000000000000000000" pitchFamily="2" charset="2"/>
              <a:buChar char="§"/>
            </a:pPr>
            <a:r>
              <a:rPr lang="en-GB"/>
              <a:t>How we are tracking and managing the delivery of these</a:t>
            </a:r>
          </a:p>
          <a:p>
            <a:pPr marL="285750" indent="-285750">
              <a:buFontTx/>
              <a:buChar char="-"/>
            </a:pPr>
            <a:endParaRPr lang="en-GB"/>
          </a:p>
        </p:txBody>
      </p:sp>
      <p:sp>
        <p:nvSpPr>
          <p:cNvPr id="15" name="TextBox 14">
            <a:extLst>
              <a:ext uri="{FF2B5EF4-FFF2-40B4-BE49-F238E27FC236}">
                <a16:creationId xmlns:a16="http://schemas.microsoft.com/office/drawing/2014/main" id="{8FBE9B3B-7A21-4F9B-8D7D-3299A3095DE0}"/>
              </a:ext>
            </a:extLst>
          </p:cNvPr>
          <p:cNvSpPr txBox="1"/>
          <p:nvPr/>
        </p:nvSpPr>
        <p:spPr>
          <a:xfrm>
            <a:off x="4493235" y="2900825"/>
            <a:ext cx="3369302" cy="31318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defRPr sz="1400">
                <a:solidFill>
                  <a:srgbClr val="003B5C"/>
                </a:solidFill>
                <a:latin typeface="Lato Light" panose="020F0502020204030203" pitchFamily="34" charset="0"/>
                <a:ea typeface="Lato Light" panose="020F0502020204030203" pitchFamily="34" charset="0"/>
                <a:cs typeface="Lato Light" panose="020F05020202040302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284400" indent="-284400">
              <a:lnSpc>
                <a:spcPts val="1400"/>
              </a:lnSpc>
              <a:spcAft>
                <a:spcPts val="600"/>
              </a:spcAft>
              <a:buFont typeface="Wingdings" panose="05000000000000000000" pitchFamily="2" charset="2"/>
              <a:buChar char="§"/>
            </a:pPr>
            <a:r>
              <a:rPr lang="en-GB">
                <a:solidFill>
                  <a:srgbClr val="003B5C"/>
                </a:solidFill>
                <a:effectLst/>
                <a:latin typeface="Lato Light" panose="020F0502020204030203" pitchFamily="34" charset="0"/>
                <a:ea typeface="Lato Light" panose="020F0502020204030203" pitchFamily="34" charset="0"/>
                <a:cs typeface="Lato Light" panose="020F0502020204030203" pitchFamily="34" charset="0"/>
              </a:rPr>
              <a:t>Is the Plan focused on delivering the right strategic outcomes and business imperatives? </a:t>
            </a:r>
          </a:p>
          <a:p>
            <a:pPr marL="284400" indent="-284400">
              <a:lnSpc>
                <a:spcPts val="1400"/>
              </a:lnSpc>
              <a:spcAft>
                <a:spcPts val="600"/>
              </a:spcAft>
              <a:buFont typeface="Wingdings" panose="05000000000000000000" pitchFamily="2" charset="2"/>
              <a:buChar char="§"/>
            </a:pPr>
            <a:r>
              <a:rPr lang="en-GB">
                <a:solidFill>
                  <a:srgbClr val="003B5C"/>
                </a:solidFill>
                <a:effectLst/>
                <a:latin typeface="Lato Light" panose="020F0502020204030203" pitchFamily="34" charset="0"/>
                <a:ea typeface="Lato Light" panose="020F0502020204030203" pitchFamily="34" charset="0"/>
                <a:cs typeface="Lato Light" panose="020F0502020204030203" pitchFamily="34" charset="0"/>
              </a:rPr>
              <a:t>Does the Board have any concerns or suggestions around delivery? </a:t>
            </a:r>
          </a:p>
          <a:p>
            <a:pPr marL="285750" indent="-285750">
              <a:buFontTx/>
              <a:buChar char="-"/>
            </a:pPr>
            <a:endParaRPr lang="en-GB"/>
          </a:p>
        </p:txBody>
      </p:sp>
      <p:sp>
        <p:nvSpPr>
          <p:cNvPr id="16" name="TextBox 15">
            <a:extLst>
              <a:ext uri="{FF2B5EF4-FFF2-40B4-BE49-F238E27FC236}">
                <a16:creationId xmlns:a16="http://schemas.microsoft.com/office/drawing/2014/main" id="{A1E12848-5B12-4FEA-9FD6-2362990F1D9C}"/>
              </a:ext>
            </a:extLst>
          </p:cNvPr>
          <p:cNvSpPr txBox="1"/>
          <p:nvPr/>
        </p:nvSpPr>
        <p:spPr>
          <a:xfrm>
            <a:off x="8202341" y="2900825"/>
            <a:ext cx="3369302" cy="31318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defRPr sz="1400">
                <a:solidFill>
                  <a:srgbClr val="003B5C"/>
                </a:solidFill>
                <a:latin typeface="Lato Light" panose="020F0502020204030203" pitchFamily="34" charset="0"/>
                <a:ea typeface="Lato Light" panose="020F0502020204030203" pitchFamily="34" charset="0"/>
                <a:cs typeface="Lato Light" panose="020F0502020204030203"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285750" indent="-285750">
              <a:buFont typeface="Wingdings" panose="05000000000000000000" pitchFamily="2" charset="2"/>
              <a:buChar char="§"/>
            </a:pPr>
            <a:r>
              <a:rPr lang="en-US"/>
              <a:t>What further opportunities could be explored to </a:t>
            </a:r>
            <a:r>
              <a:rPr lang="en-US" err="1"/>
              <a:t>maximise</a:t>
            </a:r>
            <a:r>
              <a:rPr lang="en-US"/>
              <a:t> the value People Group can bring to our UKHSA strategy deployment?</a:t>
            </a:r>
            <a:endParaRPr lang="en-GB"/>
          </a:p>
          <a:p>
            <a:pPr marL="285750" indent="-285750">
              <a:buFontTx/>
              <a:buChar char="-"/>
            </a:pPr>
            <a:endParaRPr lang="en-GB"/>
          </a:p>
        </p:txBody>
      </p:sp>
      <p:sp>
        <p:nvSpPr>
          <p:cNvPr id="18" name="Arrow: Right 17">
            <a:extLst>
              <a:ext uri="{FF2B5EF4-FFF2-40B4-BE49-F238E27FC236}">
                <a16:creationId xmlns:a16="http://schemas.microsoft.com/office/drawing/2014/main" id="{E2DC87FF-BA7F-4D27-BEB6-8C486CA4ECB1}"/>
              </a:ext>
            </a:extLst>
          </p:cNvPr>
          <p:cNvSpPr/>
          <p:nvPr/>
        </p:nvSpPr>
        <p:spPr>
          <a:xfrm>
            <a:off x="4053446" y="5319705"/>
            <a:ext cx="586740" cy="361606"/>
          </a:xfrm>
          <a:prstGeom prst="rightArrow">
            <a:avLst/>
          </a:prstGeom>
          <a:solidFill>
            <a:srgbClr val="003A60">
              <a:alpha val="60000"/>
            </a:srgbClr>
          </a:solidFill>
          <a:ln w="6548"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504BA275-4EDF-4D61-9002-A7AD840A9414}"/>
              </a:ext>
            </a:extLst>
          </p:cNvPr>
          <p:cNvSpPr/>
          <p:nvPr/>
        </p:nvSpPr>
        <p:spPr>
          <a:xfrm>
            <a:off x="7743895" y="5299865"/>
            <a:ext cx="586740" cy="361606"/>
          </a:xfrm>
          <a:prstGeom prst="rightArrow">
            <a:avLst/>
          </a:prstGeom>
          <a:solidFill>
            <a:srgbClr val="003A60">
              <a:alpha val="60000"/>
            </a:srgbClr>
          </a:solidFill>
          <a:ln w="6548"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95F2B-BFBB-4070-8486-DA81272BA034}"/>
              </a:ext>
            </a:extLst>
          </p:cNvPr>
          <p:cNvSpPr>
            <a:spLocks noGrp="1"/>
          </p:cNvSpPr>
          <p:nvPr>
            <p:ph type="title"/>
          </p:nvPr>
        </p:nvSpPr>
        <p:spPr/>
        <p:txBody>
          <a:bodyPr/>
          <a:lstStyle/>
          <a:p>
            <a:r>
              <a:rPr lang="en-GB"/>
              <a:t>UKHSA Strategic Priorities – People Impact</a:t>
            </a:r>
          </a:p>
        </p:txBody>
      </p:sp>
      <p:pic>
        <p:nvPicPr>
          <p:cNvPr id="6" name="Content Placeholder 5">
            <a:extLst>
              <a:ext uri="{FF2B5EF4-FFF2-40B4-BE49-F238E27FC236}">
                <a16:creationId xmlns:a16="http://schemas.microsoft.com/office/drawing/2014/main" id="{327F2C1A-4E13-43EC-A34A-6AEBED23468F}"/>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l="6633"/>
          <a:stretch/>
        </p:blipFill>
        <p:spPr bwMode="auto">
          <a:xfrm>
            <a:off x="2389909" y="1687156"/>
            <a:ext cx="7072745" cy="3893126"/>
          </a:xfrm>
          <a:prstGeom prst="rect">
            <a:avLst/>
          </a:prstGeom>
          <a:noFill/>
          <a:ln>
            <a:noFill/>
          </a:ln>
          <a:extLst>
            <a:ext uri="{53640926-AAD7-44D8-BBD7-CCE9431645EC}">
              <a14:shadowObscured xmlns:a14="http://schemas.microsoft.com/office/drawing/2010/main"/>
            </a:ext>
          </a:extLst>
        </p:spPr>
      </p:pic>
      <p:sp>
        <p:nvSpPr>
          <p:cNvPr id="8" name="Rectangle 7">
            <a:extLst>
              <a:ext uri="{FF2B5EF4-FFF2-40B4-BE49-F238E27FC236}">
                <a16:creationId xmlns:a16="http://schemas.microsoft.com/office/drawing/2014/main" id="{7D93DA5C-F525-4E22-98FC-84CF2DE26FF8}"/>
              </a:ext>
            </a:extLst>
          </p:cNvPr>
          <p:cNvSpPr/>
          <p:nvPr/>
        </p:nvSpPr>
        <p:spPr>
          <a:xfrm>
            <a:off x="523373" y="3391338"/>
            <a:ext cx="1666373" cy="116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rPr>
              <a:t>Need for People Group to support the building of capability/capacity in this area via Strategic Workforce Planning, OD, Ways of Working etc.</a:t>
            </a:r>
          </a:p>
        </p:txBody>
      </p:sp>
      <p:sp>
        <p:nvSpPr>
          <p:cNvPr id="12" name="Rectangle 11">
            <a:extLst>
              <a:ext uri="{FF2B5EF4-FFF2-40B4-BE49-F238E27FC236}">
                <a16:creationId xmlns:a16="http://schemas.microsoft.com/office/drawing/2014/main" id="{3FB0A937-5213-4531-9118-1DA3514CC662}"/>
              </a:ext>
            </a:extLst>
          </p:cNvPr>
          <p:cNvSpPr/>
          <p:nvPr/>
        </p:nvSpPr>
        <p:spPr>
          <a:xfrm>
            <a:off x="9880733" y="1835271"/>
            <a:ext cx="1998000" cy="116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rPr>
              <a:t>As the surge models are completed – there is a need here for the people elements of surge to be coordinated and aligned across the agency</a:t>
            </a:r>
          </a:p>
        </p:txBody>
      </p:sp>
      <p:sp>
        <p:nvSpPr>
          <p:cNvPr id="13" name="Rectangle 12">
            <a:extLst>
              <a:ext uri="{FF2B5EF4-FFF2-40B4-BE49-F238E27FC236}">
                <a16:creationId xmlns:a16="http://schemas.microsoft.com/office/drawing/2014/main" id="{B8C58B06-4578-4ABA-96E5-5FDD7BD83F30}"/>
              </a:ext>
            </a:extLst>
          </p:cNvPr>
          <p:cNvSpPr/>
          <p:nvPr/>
        </p:nvSpPr>
        <p:spPr>
          <a:xfrm>
            <a:off x="9880733" y="3219309"/>
            <a:ext cx="1998000" cy="116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rPr>
              <a:t>An element of strengthening the capability will be to attract and retain the workforce – we will work with the organisation to deliver this through Strategic workforce planning and pay frameworks</a:t>
            </a:r>
          </a:p>
        </p:txBody>
      </p:sp>
      <p:sp>
        <p:nvSpPr>
          <p:cNvPr id="15" name="Rectangle 14">
            <a:extLst>
              <a:ext uri="{FF2B5EF4-FFF2-40B4-BE49-F238E27FC236}">
                <a16:creationId xmlns:a16="http://schemas.microsoft.com/office/drawing/2014/main" id="{BDD335D3-551F-457E-B4BE-F26332C95396}"/>
              </a:ext>
            </a:extLst>
          </p:cNvPr>
          <p:cNvSpPr/>
          <p:nvPr/>
        </p:nvSpPr>
        <p:spPr>
          <a:xfrm>
            <a:off x="523373" y="890187"/>
            <a:ext cx="11355360" cy="5597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a:solidFill>
                  <a:srgbClr val="003B5C"/>
                </a:solidFill>
                <a:latin typeface="Lato Light" panose="020F0502020204030203" pitchFamily="34" charset="0"/>
                <a:ea typeface="Lato Light" panose="020F0502020204030203" pitchFamily="34" charset="0"/>
                <a:cs typeface="Lato Light" panose="020F0502020204030203" pitchFamily="34" charset="0"/>
              </a:rPr>
              <a:t>We have a role in people group of supporting all strategic priorities through the provision of core enabling services to the organisation – however there are some specific strategic priorities that required targeted people interventions</a:t>
            </a:r>
          </a:p>
        </p:txBody>
      </p:sp>
      <p:sp>
        <p:nvSpPr>
          <p:cNvPr id="17" name="Callout: Bent Line 16">
            <a:extLst>
              <a:ext uri="{FF2B5EF4-FFF2-40B4-BE49-F238E27FC236}">
                <a16:creationId xmlns:a16="http://schemas.microsoft.com/office/drawing/2014/main" id="{93B536B3-562F-448B-BDD5-19112C36CC30}"/>
              </a:ext>
            </a:extLst>
          </p:cNvPr>
          <p:cNvSpPr/>
          <p:nvPr/>
        </p:nvSpPr>
        <p:spPr>
          <a:xfrm>
            <a:off x="3162621" y="4851736"/>
            <a:ext cx="6048435" cy="165271"/>
          </a:xfrm>
          <a:prstGeom prst="borderCallout2">
            <a:avLst>
              <a:gd name="adj1" fmla="val 46787"/>
              <a:gd name="adj2" fmla="val 101711"/>
              <a:gd name="adj3" fmla="val 46787"/>
              <a:gd name="adj4" fmla="val 105394"/>
              <a:gd name="adj5" fmla="val 199049"/>
              <a:gd name="adj6" fmla="val 110815"/>
            </a:avLst>
          </a:prstGeom>
          <a:solidFill>
            <a:srgbClr val="003A60">
              <a:alpha val="12157"/>
            </a:srgbClr>
          </a:solidFill>
          <a:ln>
            <a:solidFill>
              <a:srgbClr val="003A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91F8A88D-B746-4456-AA1B-D77094EEF090}"/>
              </a:ext>
            </a:extLst>
          </p:cNvPr>
          <p:cNvSpPr/>
          <p:nvPr/>
        </p:nvSpPr>
        <p:spPr>
          <a:xfrm>
            <a:off x="9880733" y="4603347"/>
            <a:ext cx="1998000" cy="19583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rPr>
              <a:t>As the owners of this enabler we are measured on this in the outcomes framework based on the following items;</a:t>
            </a:r>
          </a:p>
          <a:p>
            <a:pPr marL="228600" indent="-228600">
              <a:buAutoNum type="arabicPeriod"/>
            </a:pPr>
            <a:r>
              <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rPr>
              <a:t>Rightsizing the agency</a:t>
            </a:r>
          </a:p>
          <a:p>
            <a:pPr marL="228600" indent="-228600">
              <a:buAutoNum type="arabicPeriod"/>
            </a:pPr>
            <a:r>
              <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rPr>
              <a:t>Embedding our culture</a:t>
            </a:r>
          </a:p>
          <a:p>
            <a:pPr marL="228600" indent="-228600">
              <a:buAutoNum type="arabicPeriod"/>
            </a:pPr>
            <a:r>
              <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rPr>
              <a:t>Develop and implement employee offer</a:t>
            </a:r>
          </a:p>
        </p:txBody>
      </p:sp>
      <p:sp>
        <p:nvSpPr>
          <p:cNvPr id="19" name="Callout: Bent Line 18">
            <a:extLst>
              <a:ext uri="{FF2B5EF4-FFF2-40B4-BE49-F238E27FC236}">
                <a16:creationId xmlns:a16="http://schemas.microsoft.com/office/drawing/2014/main" id="{1CC2F9EC-437C-4160-AE54-F71A2CA5A1B1}"/>
              </a:ext>
            </a:extLst>
          </p:cNvPr>
          <p:cNvSpPr/>
          <p:nvPr/>
        </p:nvSpPr>
        <p:spPr>
          <a:xfrm>
            <a:off x="3162621" y="5020422"/>
            <a:ext cx="6048435" cy="165271"/>
          </a:xfrm>
          <a:prstGeom prst="borderCallout2">
            <a:avLst>
              <a:gd name="adj1" fmla="val 46787"/>
              <a:gd name="adj2" fmla="val -1393"/>
              <a:gd name="adj3" fmla="val 46787"/>
              <a:gd name="adj4" fmla="val -4161"/>
              <a:gd name="adj5" fmla="val 346588"/>
              <a:gd name="adj6" fmla="val -16075"/>
            </a:avLst>
          </a:prstGeom>
          <a:solidFill>
            <a:srgbClr val="003A60">
              <a:alpha val="12157"/>
            </a:srgbClr>
          </a:solidFill>
          <a:ln>
            <a:solidFill>
              <a:srgbClr val="003A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B56F5A1D-303E-4E75-9C47-1AE9C80AB324}"/>
              </a:ext>
            </a:extLst>
          </p:cNvPr>
          <p:cNvSpPr/>
          <p:nvPr/>
        </p:nvSpPr>
        <p:spPr>
          <a:xfrm>
            <a:off x="523373" y="4682067"/>
            <a:ext cx="1666373" cy="16683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rPr>
              <a:t>Operational Excellence is as much about the right leadership, strategic direction, and employee involvement as it is about process and technology – People Group therefore have a key role to play in this enabling objective</a:t>
            </a:r>
          </a:p>
        </p:txBody>
      </p:sp>
      <p:cxnSp>
        <p:nvCxnSpPr>
          <p:cNvPr id="4" name="Straight Connector 3">
            <a:extLst>
              <a:ext uri="{FF2B5EF4-FFF2-40B4-BE49-F238E27FC236}">
                <a16:creationId xmlns:a16="http://schemas.microsoft.com/office/drawing/2014/main" id="{4890D826-1910-4424-B052-582A78C3496B}"/>
              </a:ext>
            </a:extLst>
          </p:cNvPr>
          <p:cNvCxnSpPr>
            <a:stCxn id="8" idx="3"/>
          </p:cNvCxnSpPr>
          <p:nvPr/>
        </p:nvCxnSpPr>
        <p:spPr>
          <a:xfrm flipV="1">
            <a:off x="2189746" y="3566160"/>
            <a:ext cx="663182" cy="407525"/>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77A38F75-FB53-4CB3-AC9F-52B2A34352AA}"/>
              </a:ext>
            </a:extLst>
          </p:cNvPr>
          <p:cNvCxnSpPr>
            <a:stCxn id="12" idx="1"/>
          </p:cNvCxnSpPr>
          <p:nvPr/>
        </p:nvCxnSpPr>
        <p:spPr>
          <a:xfrm flipH="1">
            <a:off x="9462654" y="2417618"/>
            <a:ext cx="418079" cy="582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7834ECE-5D9F-4D5A-AC28-E4A3C97E8AC3}"/>
              </a:ext>
            </a:extLst>
          </p:cNvPr>
          <p:cNvCxnSpPr>
            <a:stCxn id="13" idx="1"/>
          </p:cNvCxnSpPr>
          <p:nvPr/>
        </p:nvCxnSpPr>
        <p:spPr>
          <a:xfrm flipH="1" flipV="1">
            <a:off x="9462654" y="3391338"/>
            <a:ext cx="418079" cy="4103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5832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56F09-0DDE-4D2D-8DE9-A415607F9871}"/>
              </a:ext>
            </a:extLst>
          </p:cNvPr>
          <p:cNvSpPr>
            <a:spLocks noGrp="1"/>
          </p:cNvSpPr>
          <p:nvPr>
            <p:ph type="title"/>
          </p:nvPr>
        </p:nvSpPr>
        <p:spPr/>
        <p:txBody>
          <a:bodyPr/>
          <a:lstStyle/>
          <a:p>
            <a:r>
              <a:rPr lang="en-GB" sz="3200"/>
              <a:t>Our People Strategy</a:t>
            </a:r>
          </a:p>
        </p:txBody>
      </p:sp>
      <p:sp>
        <p:nvSpPr>
          <p:cNvPr id="3" name="Rectangle 2">
            <a:extLst>
              <a:ext uri="{FF2B5EF4-FFF2-40B4-BE49-F238E27FC236}">
                <a16:creationId xmlns:a16="http://schemas.microsoft.com/office/drawing/2014/main" id="{C29B8902-8709-47F6-A7F8-1B8A05886D57}"/>
              </a:ext>
            </a:extLst>
          </p:cNvPr>
          <p:cNvSpPr/>
          <p:nvPr/>
        </p:nvSpPr>
        <p:spPr>
          <a:xfrm>
            <a:off x="631047" y="1533294"/>
            <a:ext cx="3588084" cy="2561359"/>
          </a:xfrm>
          <a:prstGeom prst="rect">
            <a:avLst/>
          </a:prstGeom>
          <a:solidFill>
            <a:srgbClr val="008AA0"/>
          </a:solidFill>
          <a:ln w="25400" cap="flat" cmpd="sng" algn="ctr">
            <a:noFill/>
            <a:prstDash val="solid"/>
          </a:ln>
          <a:effectLst/>
        </p:spPr>
        <p:txBody>
          <a:bodyPr rtlCol="0" anchor="ct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13DA8C50-07B1-464A-A298-4CDDB5B7B1CF}"/>
              </a:ext>
            </a:extLst>
          </p:cNvPr>
          <p:cNvSpPr/>
          <p:nvPr/>
        </p:nvSpPr>
        <p:spPr>
          <a:xfrm>
            <a:off x="4326357" y="4180403"/>
            <a:ext cx="3588084" cy="2561359"/>
          </a:xfrm>
          <a:prstGeom prst="rect">
            <a:avLst/>
          </a:prstGeom>
          <a:solidFill>
            <a:srgbClr val="940670"/>
          </a:solidFill>
          <a:ln w="25400" cap="flat" cmpd="sng" algn="ctr">
            <a:noFill/>
            <a:prstDash val="solid"/>
          </a:ln>
          <a:effectLst/>
        </p:spPr>
        <p:txBody>
          <a:bodyPr rtlCol="0" anchor="ct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5" name="Rectangle 4">
            <a:extLst>
              <a:ext uri="{FF2B5EF4-FFF2-40B4-BE49-F238E27FC236}">
                <a16:creationId xmlns:a16="http://schemas.microsoft.com/office/drawing/2014/main" id="{A80B447B-DAC4-4B6D-BCEF-D31946B1BC54}"/>
              </a:ext>
            </a:extLst>
          </p:cNvPr>
          <p:cNvSpPr/>
          <p:nvPr/>
        </p:nvSpPr>
        <p:spPr>
          <a:xfrm>
            <a:off x="635778" y="4180173"/>
            <a:ext cx="3588084" cy="2561359"/>
          </a:xfrm>
          <a:prstGeom prst="rect">
            <a:avLst/>
          </a:prstGeom>
          <a:solidFill>
            <a:srgbClr val="5E2D91"/>
          </a:solidFill>
          <a:ln w="25400" cap="flat" cmpd="sng" algn="ctr">
            <a:noFill/>
            <a:prstDash val="solid"/>
          </a:ln>
          <a:effectLst/>
        </p:spPr>
        <p:txBody>
          <a:bodyPr rtlCol="0" anchor="ct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en-US" sz="2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4F6F7-297C-473F-9F9A-740BEAE7A150}"/>
              </a:ext>
            </a:extLst>
          </p:cNvPr>
          <p:cNvSpPr/>
          <p:nvPr/>
        </p:nvSpPr>
        <p:spPr>
          <a:xfrm>
            <a:off x="8030311" y="1525415"/>
            <a:ext cx="3588084" cy="2561359"/>
          </a:xfrm>
          <a:prstGeom prst="rect">
            <a:avLst/>
          </a:prstGeom>
          <a:solidFill>
            <a:srgbClr val="ED174F"/>
          </a:solidFill>
          <a:ln w="25400" cap="flat" cmpd="sng" algn="ctr">
            <a:noFill/>
            <a:prstDash val="solid"/>
          </a:ln>
          <a:effectLst/>
        </p:spPr>
        <p:txBody>
          <a:bodyPr rtlCol="0" anchor="ct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7" name="Rectangle 6">
            <a:extLst>
              <a:ext uri="{FF2B5EF4-FFF2-40B4-BE49-F238E27FC236}">
                <a16:creationId xmlns:a16="http://schemas.microsoft.com/office/drawing/2014/main" id="{77B64AA4-5081-43B8-9D9E-BE8C5DACC47A}"/>
              </a:ext>
            </a:extLst>
          </p:cNvPr>
          <p:cNvSpPr/>
          <p:nvPr/>
        </p:nvSpPr>
        <p:spPr>
          <a:xfrm>
            <a:off x="4327420" y="1527519"/>
            <a:ext cx="3588084" cy="2561359"/>
          </a:xfrm>
          <a:prstGeom prst="rect">
            <a:avLst/>
          </a:prstGeom>
          <a:solidFill>
            <a:srgbClr val="003A60"/>
          </a:solidFill>
          <a:ln w="25400" cap="flat" cmpd="sng" algn="ctr">
            <a:noFill/>
            <a:prstDash val="solid"/>
          </a:ln>
          <a:effectLst/>
        </p:spPr>
        <p:txBody>
          <a:bodyPr rtlCol="0" anchor="ct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8" name="Rectangle 7">
            <a:extLst>
              <a:ext uri="{FF2B5EF4-FFF2-40B4-BE49-F238E27FC236}">
                <a16:creationId xmlns:a16="http://schemas.microsoft.com/office/drawing/2014/main" id="{19751E12-2A80-45C2-BB04-3A01CE8ACDF4}"/>
              </a:ext>
            </a:extLst>
          </p:cNvPr>
          <p:cNvSpPr/>
          <p:nvPr/>
        </p:nvSpPr>
        <p:spPr>
          <a:xfrm>
            <a:off x="8027508" y="4180173"/>
            <a:ext cx="3588084" cy="2561359"/>
          </a:xfrm>
          <a:prstGeom prst="rect">
            <a:avLst/>
          </a:prstGeom>
          <a:solidFill>
            <a:srgbClr val="00B3F0"/>
          </a:solidFill>
          <a:ln w="25400" cap="flat" cmpd="sng" algn="ctr">
            <a:noFill/>
            <a:prstDash val="solid"/>
          </a:ln>
          <a:effectLst/>
        </p:spPr>
        <p:txBody>
          <a:bodyPr rtlCol="0" anchor="ct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9" name="TextBox 8">
            <a:extLst>
              <a:ext uri="{FF2B5EF4-FFF2-40B4-BE49-F238E27FC236}">
                <a16:creationId xmlns:a16="http://schemas.microsoft.com/office/drawing/2014/main" id="{60918A38-7217-417D-9F0D-DB0EA550885F}"/>
              </a:ext>
            </a:extLst>
          </p:cNvPr>
          <p:cNvSpPr txBox="1">
            <a:spLocks noChangeAspect="1"/>
          </p:cNvSpPr>
          <p:nvPr/>
        </p:nvSpPr>
        <p:spPr>
          <a:xfrm>
            <a:off x="615956" y="4159447"/>
            <a:ext cx="3588695" cy="486988"/>
          </a:xfrm>
          <a:prstGeom prst="rect">
            <a:avLst/>
          </a:prstGeom>
          <a:noFill/>
        </p:spPr>
        <p:txBody>
          <a:bodyPr wrap="square" lIns="0" tIns="0" rIns="0" bIns="0" rtlCol="0" anchor="ctr">
            <a:no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A values-led organisation</a:t>
            </a:r>
          </a:p>
        </p:txBody>
      </p:sp>
      <p:sp>
        <p:nvSpPr>
          <p:cNvPr id="10" name="TextBox 9">
            <a:extLst>
              <a:ext uri="{FF2B5EF4-FFF2-40B4-BE49-F238E27FC236}">
                <a16:creationId xmlns:a16="http://schemas.microsoft.com/office/drawing/2014/main" id="{94990C48-5985-49FF-9DF1-B49B09AEC41F}"/>
              </a:ext>
            </a:extLst>
          </p:cNvPr>
          <p:cNvSpPr txBox="1">
            <a:spLocks noChangeAspect="1"/>
          </p:cNvSpPr>
          <p:nvPr/>
        </p:nvSpPr>
        <p:spPr>
          <a:xfrm>
            <a:off x="4351866" y="1585684"/>
            <a:ext cx="3563638" cy="486988"/>
          </a:xfrm>
          <a:prstGeom prst="rect">
            <a:avLst/>
          </a:prstGeom>
          <a:noFill/>
        </p:spPr>
        <p:txBody>
          <a:bodyPr wrap="square" lIns="0" tIns="0" rIns="0" bIns="0" rtlCol="0" anchor="ctr">
            <a:no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Attract</a:t>
            </a:r>
            <a:r>
              <a:rPr lang="en-IN" b="1">
                <a:solidFill>
                  <a:prstClr val="white"/>
                </a:solidFill>
                <a:latin typeface="Segoe UI Black" panose="020B0A02040204020203" pitchFamily="34" charset="0"/>
                <a:ea typeface="Segoe UI Black" panose="020B0A02040204020203" pitchFamily="34" charset="0"/>
                <a:cs typeface="Open Sans" panose="020B0606030504020204" pitchFamily="34" charset="0"/>
              </a:rPr>
              <a:t> and </a:t>
            </a: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retain our talent</a:t>
            </a:r>
          </a:p>
        </p:txBody>
      </p:sp>
      <p:sp>
        <p:nvSpPr>
          <p:cNvPr id="11" name="TextBox 10">
            <a:extLst>
              <a:ext uri="{FF2B5EF4-FFF2-40B4-BE49-F238E27FC236}">
                <a16:creationId xmlns:a16="http://schemas.microsoft.com/office/drawing/2014/main" id="{D95CA71C-6984-4203-8E28-D6143651F848}"/>
              </a:ext>
            </a:extLst>
          </p:cNvPr>
          <p:cNvSpPr txBox="1">
            <a:spLocks noChangeAspect="1"/>
          </p:cNvSpPr>
          <p:nvPr/>
        </p:nvSpPr>
        <p:spPr>
          <a:xfrm>
            <a:off x="8027508" y="1550984"/>
            <a:ext cx="3588084" cy="486988"/>
          </a:xfrm>
          <a:prstGeom prst="rect">
            <a:avLst/>
          </a:prstGeom>
          <a:noFill/>
        </p:spPr>
        <p:txBody>
          <a:bodyPr wrap="square" lIns="0" tIns="0" rIns="0" bIns="0" rtlCol="0" anchor="ctr">
            <a:no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Leaders who excel</a:t>
            </a:r>
          </a:p>
        </p:txBody>
      </p:sp>
      <p:sp>
        <p:nvSpPr>
          <p:cNvPr id="12" name="TextBox 11">
            <a:extLst>
              <a:ext uri="{FF2B5EF4-FFF2-40B4-BE49-F238E27FC236}">
                <a16:creationId xmlns:a16="http://schemas.microsoft.com/office/drawing/2014/main" id="{DA33B463-CCE7-4666-9992-62EDC5E7F7B0}"/>
              </a:ext>
            </a:extLst>
          </p:cNvPr>
          <p:cNvSpPr txBox="1">
            <a:spLocks noChangeAspect="1"/>
          </p:cNvSpPr>
          <p:nvPr/>
        </p:nvSpPr>
        <p:spPr>
          <a:xfrm>
            <a:off x="8044328" y="4211774"/>
            <a:ext cx="3563638" cy="486988"/>
          </a:xfrm>
          <a:prstGeom prst="rect">
            <a:avLst/>
          </a:prstGeom>
          <a:noFill/>
        </p:spPr>
        <p:txBody>
          <a:bodyPr wrap="square" lIns="0" tIns="0" rIns="0" bIns="0" rtlCol="0" anchor="ctr">
            <a:no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Enhancing HR value</a:t>
            </a:r>
          </a:p>
        </p:txBody>
      </p:sp>
      <p:sp>
        <p:nvSpPr>
          <p:cNvPr id="13" name="TextBox 12">
            <a:extLst>
              <a:ext uri="{FF2B5EF4-FFF2-40B4-BE49-F238E27FC236}">
                <a16:creationId xmlns:a16="http://schemas.microsoft.com/office/drawing/2014/main" id="{184358C6-1DB1-4B6A-9740-1D9786DBDBFD}"/>
              </a:ext>
            </a:extLst>
          </p:cNvPr>
          <p:cNvSpPr txBox="1">
            <a:spLocks noChangeAspect="1"/>
          </p:cNvSpPr>
          <p:nvPr/>
        </p:nvSpPr>
        <p:spPr>
          <a:xfrm>
            <a:off x="4316823" y="4227496"/>
            <a:ext cx="3588084" cy="462604"/>
          </a:xfrm>
          <a:prstGeom prst="rect">
            <a:avLst/>
          </a:prstGeom>
          <a:noFill/>
        </p:spPr>
        <p:txBody>
          <a:bodyPr wrap="square" lIns="0" tIns="0" rIns="0" bIns="0" rtlCol="0" anchor="ctr">
            <a:no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Growing our expertise</a:t>
            </a:r>
          </a:p>
        </p:txBody>
      </p:sp>
      <p:grpSp>
        <p:nvGrpSpPr>
          <p:cNvPr id="14" name="Group 13">
            <a:extLst>
              <a:ext uri="{FF2B5EF4-FFF2-40B4-BE49-F238E27FC236}">
                <a16:creationId xmlns:a16="http://schemas.microsoft.com/office/drawing/2014/main" id="{613B7DD4-8389-471E-9242-79142CD37E13}"/>
              </a:ext>
            </a:extLst>
          </p:cNvPr>
          <p:cNvGrpSpPr/>
          <p:nvPr/>
        </p:nvGrpSpPr>
        <p:grpSpPr>
          <a:xfrm>
            <a:off x="10819415" y="3420503"/>
            <a:ext cx="644024" cy="553370"/>
            <a:chOff x="6771059" y="2613397"/>
            <a:chExt cx="809624" cy="789706"/>
          </a:xfrm>
        </p:grpSpPr>
        <p:sp>
          <p:nvSpPr>
            <p:cNvPr id="15" name="Freeform: Shape 14">
              <a:extLst>
                <a:ext uri="{FF2B5EF4-FFF2-40B4-BE49-F238E27FC236}">
                  <a16:creationId xmlns:a16="http://schemas.microsoft.com/office/drawing/2014/main" id="{A8BCE88E-845F-49B7-A805-EBABD63990AA}"/>
                </a:ext>
              </a:extLst>
            </p:cNvPr>
            <p:cNvSpPr/>
            <p:nvPr/>
          </p:nvSpPr>
          <p:spPr>
            <a:xfrm>
              <a:off x="6855831" y="2613397"/>
              <a:ext cx="689610" cy="789706"/>
            </a:xfrm>
            <a:custGeom>
              <a:avLst/>
              <a:gdLst>
                <a:gd name="connsiteX0" fmla="*/ 74295 w 689610"/>
                <a:gd name="connsiteY0" fmla="*/ 456332 h 789706"/>
                <a:gd name="connsiteX1" fmla="*/ 59055 w 689610"/>
                <a:gd name="connsiteY1" fmla="*/ 465857 h 789706"/>
                <a:gd name="connsiteX2" fmla="*/ 17145 w 689610"/>
                <a:gd name="connsiteY2" fmla="*/ 537294 h 789706"/>
                <a:gd name="connsiteX3" fmla="*/ 0 w 689610"/>
                <a:gd name="connsiteY3" fmla="*/ 746844 h 789706"/>
                <a:gd name="connsiteX4" fmla="*/ 15240 w 689610"/>
                <a:gd name="connsiteY4" fmla="*/ 751607 h 789706"/>
                <a:gd name="connsiteX5" fmla="*/ 344805 w 689610"/>
                <a:gd name="connsiteY5" fmla="*/ 789707 h 789706"/>
                <a:gd name="connsiteX6" fmla="*/ 674370 w 689610"/>
                <a:gd name="connsiteY6" fmla="*/ 751607 h 789706"/>
                <a:gd name="connsiteX7" fmla="*/ 689610 w 689610"/>
                <a:gd name="connsiteY7" fmla="*/ 746844 h 789706"/>
                <a:gd name="connsiteX8" fmla="*/ 673418 w 689610"/>
                <a:gd name="connsiteY8" fmla="*/ 539199 h 789706"/>
                <a:gd name="connsiteX9" fmla="*/ 673418 w 689610"/>
                <a:gd name="connsiteY9" fmla="*/ 537294 h 789706"/>
                <a:gd name="connsiteX10" fmla="*/ 631508 w 689610"/>
                <a:gd name="connsiteY10" fmla="*/ 466809 h 789706"/>
                <a:gd name="connsiteX11" fmla="*/ 544830 w 689610"/>
                <a:gd name="connsiteY11" fmla="*/ 417279 h 789706"/>
                <a:gd name="connsiteX12" fmla="*/ 519113 w 689610"/>
                <a:gd name="connsiteY12" fmla="*/ 340127 h 789706"/>
                <a:gd name="connsiteX13" fmla="*/ 472440 w 689610"/>
                <a:gd name="connsiteY13" fmla="*/ 41042 h 789706"/>
                <a:gd name="connsiteX14" fmla="*/ 173355 w 689610"/>
                <a:gd name="connsiteY14" fmla="*/ 87714 h 789706"/>
                <a:gd name="connsiteX15" fmla="*/ 173355 w 689610"/>
                <a:gd name="connsiteY15" fmla="*/ 340127 h 789706"/>
                <a:gd name="connsiteX16" fmla="*/ 147638 w 689610"/>
                <a:gd name="connsiteY16" fmla="*/ 419184 h 789706"/>
                <a:gd name="connsiteX17" fmla="*/ 74295 w 689610"/>
                <a:gd name="connsiteY17" fmla="*/ 456332 h 789706"/>
                <a:gd name="connsiteX18" fmla="*/ 187643 w 689610"/>
                <a:gd name="connsiteY18" fmla="*/ 410612 h 789706"/>
                <a:gd name="connsiteX19" fmla="*/ 180023 w 689610"/>
                <a:gd name="connsiteY19" fmla="*/ 381084 h 789706"/>
                <a:gd name="connsiteX20" fmla="*/ 198120 w 689610"/>
                <a:gd name="connsiteY20" fmla="*/ 370607 h 789706"/>
                <a:gd name="connsiteX21" fmla="*/ 488633 w 689610"/>
                <a:gd name="connsiteY21" fmla="*/ 370607 h 789706"/>
                <a:gd name="connsiteX22" fmla="*/ 493395 w 689610"/>
                <a:gd name="connsiteY22" fmla="*/ 371559 h 789706"/>
                <a:gd name="connsiteX23" fmla="*/ 508635 w 689610"/>
                <a:gd name="connsiteY23" fmla="*/ 397277 h 789706"/>
                <a:gd name="connsiteX24" fmla="*/ 499110 w 689610"/>
                <a:gd name="connsiteY24" fmla="*/ 410612 h 789706"/>
                <a:gd name="connsiteX25" fmla="*/ 343853 w 689610"/>
                <a:gd name="connsiteY25" fmla="*/ 446807 h 789706"/>
                <a:gd name="connsiteX26" fmla="*/ 187643 w 689610"/>
                <a:gd name="connsiteY26" fmla="*/ 410612 h 789706"/>
                <a:gd name="connsiteX27" fmla="*/ 187643 w 689610"/>
                <a:gd name="connsiteY27" fmla="*/ 410612 h 789706"/>
                <a:gd name="connsiteX28" fmla="*/ 383858 w 689610"/>
                <a:gd name="connsiteY28" fmla="*/ 161057 h 789706"/>
                <a:gd name="connsiteX29" fmla="*/ 413385 w 689610"/>
                <a:gd name="connsiteY29" fmla="*/ 170582 h 789706"/>
                <a:gd name="connsiteX30" fmla="*/ 459105 w 689610"/>
                <a:gd name="connsiteY30" fmla="*/ 255354 h 789706"/>
                <a:gd name="connsiteX31" fmla="*/ 459105 w 689610"/>
                <a:gd name="connsiteY31" fmla="*/ 264879 h 789706"/>
                <a:gd name="connsiteX32" fmla="*/ 452438 w 689610"/>
                <a:gd name="connsiteY32" fmla="*/ 302979 h 789706"/>
                <a:gd name="connsiteX33" fmla="*/ 410528 w 689610"/>
                <a:gd name="connsiteY33" fmla="*/ 302979 h 789706"/>
                <a:gd name="connsiteX34" fmla="*/ 394335 w 689610"/>
                <a:gd name="connsiteY34" fmla="*/ 293454 h 789706"/>
                <a:gd name="connsiteX35" fmla="*/ 375285 w 689610"/>
                <a:gd name="connsiteY35" fmla="*/ 293454 h 789706"/>
                <a:gd name="connsiteX36" fmla="*/ 356235 w 689610"/>
                <a:gd name="connsiteY36" fmla="*/ 312504 h 789706"/>
                <a:gd name="connsiteX37" fmla="*/ 375285 w 689610"/>
                <a:gd name="connsiteY37" fmla="*/ 331554 h 789706"/>
                <a:gd name="connsiteX38" fmla="*/ 394335 w 689610"/>
                <a:gd name="connsiteY38" fmla="*/ 331554 h 789706"/>
                <a:gd name="connsiteX39" fmla="*/ 410528 w 689610"/>
                <a:gd name="connsiteY39" fmla="*/ 322029 h 789706"/>
                <a:gd name="connsiteX40" fmla="*/ 443865 w 689610"/>
                <a:gd name="connsiteY40" fmla="*/ 322029 h 789706"/>
                <a:gd name="connsiteX41" fmla="*/ 287655 w 689610"/>
                <a:gd name="connsiteY41" fmla="*/ 363939 h 789706"/>
                <a:gd name="connsiteX42" fmla="*/ 231458 w 689610"/>
                <a:gd name="connsiteY42" fmla="*/ 277262 h 789706"/>
                <a:gd name="connsiteX43" fmla="*/ 383858 w 689610"/>
                <a:gd name="connsiteY43" fmla="*/ 161057 h 789706"/>
                <a:gd name="connsiteX44" fmla="*/ 343853 w 689610"/>
                <a:gd name="connsiteY44" fmla="*/ 37232 h 789706"/>
                <a:gd name="connsiteX45" fmla="*/ 504825 w 689610"/>
                <a:gd name="connsiteY45" fmla="*/ 141054 h 789706"/>
                <a:gd name="connsiteX46" fmla="*/ 343853 w 689610"/>
                <a:gd name="connsiteY46" fmla="*/ 94382 h 789706"/>
                <a:gd name="connsiteX47" fmla="*/ 182880 w 689610"/>
                <a:gd name="connsiteY47" fmla="*/ 141054 h 789706"/>
                <a:gd name="connsiteX48" fmla="*/ 343853 w 689610"/>
                <a:gd name="connsiteY48" fmla="*/ 37232 h 789706"/>
                <a:gd name="connsiteX49" fmla="*/ 551498 w 689610"/>
                <a:gd name="connsiteY49" fmla="*/ 737319 h 789706"/>
                <a:gd name="connsiteX50" fmla="*/ 543878 w 689610"/>
                <a:gd name="connsiteY50" fmla="*/ 673502 h 789706"/>
                <a:gd name="connsiteX51" fmla="*/ 522923 w 689610"/>
                <a:gd name="connsiteY51" fmla="*/ 657309 h 789706"/>
                <a:gd name="connsiteX52" fmla="*/ 506730 w 689610"/>
                <a:gd name="connsiteY52" fmla="*/ 678265 h 789706"/>
                <a:gd name="connsiteX53" fmla="*/ 514350 w 689610"/>
                <a:gd name="connsiteY53" fmla="*/ 742082 h 789706"/>
                <a:gd name="connsiteX54" fmla="*/ 343853 w 689610"/>
                <a:gd name="connsiteY54" fmla="*/ 751607 h 789706"/>
                <a:gd name="connsiteX55" fmla="*/ 174308 w 689610"/>
                <a:gd name="connsiteY55" fmla="*/ 742082 h 789706"/>
                <a:gd name="connsiteX56" fmla="*/ 181928 w 689610"/>
                <a:gd name="connsiteY56" fmla="*/ 678265 h 789706"/>
                <a:gd name="connsiteX57" fmla="*/ 165735 w 689610"/>
                <a:gd name="connsiteY57" fmla="*/ 657309 h 789706"/>
                <a:gd name="connsiteX58" fmla="*/ 144780 w 689610"/>
                <a:gd name="connsiteY58" fmla="*/ 673502 h 789706"/>
                <a:gd name="connsiteX59" fmla="*/ 144780 w 689610"/>
                <a:gd name="connsiteY59" fmla="*/ 673502 h 789706"/>
                <a:gd name="connsiteX60" fmla="*/ 137160 w 689610"/>
                <a:gd name="connsiteY60" fmla="*/ 737319 h 789706"/>
                <a:gd name="connsiteX61" fmla="*/ 41910 w 689610"/>
                <a:gd name="connsiteY61" fmla="*/ 719222 h 789706"/>
                <a:gd name="connsiteX62" fmla="*/ 56197 w 689610"/>
                <a:gd name="connsiteY62" fmla="*/ 543009 h 789706"/>
                <a:gd name="connsiteX63" fmla="*/ 65723 w 689610"/>
                <a:gd name="connsiteY63" fmla="*/ 517292 h 789706"/>
                <a:gd name="connsiteX64" fmla="*/ 108585 w 689610"/>
                <a:gd name="connsiteY64" fmla="*/ 553487 h 789706"/>
                <a:gd name="connsiteX65" fmla="*/ 145733 w 689610"/>
                <a:gd name="connsiteY65" fmla="*/ 509672 h 789706"/>
                <a:gd name="connsiteX66" fmla="*/ 110490 w 689610"/>
                <a:gd name="connsiteY66" fmla="*/ 479192 h 789706"/>
                <a:gd name="connsiteX67" fmla="*/ 178118 w 689610"/>
                <a:gd name="connsiteY67" fmla="*/ 445854 h 789706"/>
                <a:gd name="connsiteX68" fmla="*/ 346710 w 689610"/>
                <a:gd name="connsiteY68" fmla="*/ 483954 h 789706"/>
                <a:gd name="connsiteX69" fmla="*/ 516255 w 689610"/>
                <a:gd name="connsiteY69" fmla="*/ 444902 h 789706"/>
                <a:gd name="connsiteX70" fmla="*/ 583883 w 689610"/>
                <a:gd name="connsiteY70" fmla="*/ 478239 h 789706"/>
                <a:gd name="connsiteX71" fmla="*/ 547688 w 689610"/>
                <a:gd name="connsiteY71" fmla="*/ 509672 h 789706"/>
                <a:gd name="connsiteX72" fmla="*/ 584835 w 689610"/>
                <a:gd name="connsiteY72" fmla="*/ 553487 h 789706"/>
                <a:gd name="connsiteX73" fmla="*/ 627698 w 689610"/>
                <a:gd name="connsiteY73" fmla="*/ 517292 h 789706"/>
                <a:gd name="connsiteX74" fmla="*/ 637223 w 689610"/>
                <a:gd name="connsiteY74" fmla="*/ 543009 h 789706"/>
                <a:gd name="connsiteX75" fmla="*/ 651510 w 689610"/>
                <a:gd name="connsiteY75" fmla="*/ 718269 h 789706"/>
                <a:gd name="connsiteX76" fmla="*/ 551498 w 689610"/>
                <a:gd name="connsiteY76" fmla="*/ 737319 h 789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89610" h="789706">
                  <a:moveTo>
                    <a:pt x="74295" y="456332"/>
                  </a:moveTo>
                  <a:cubicBezTo>
                    <a:pt x="69533" y="459189"/>
                    <a:pt x="63818" y="462999"/>
                    <a:pt x="59055" y="465857"/>
                  </a:cubicBezTo>
                  <a:cubicBezTo>
                    <a:pt x="36195" y="483002"/>
                    <a:pt x="20955" y="508719"/>
                    <a:pt x="17145" y="537294"/>
                  </a:cubicBezTo>
                  <a:lnTo>
                    <a:pt x="0" y="746844"/>
                  </a:lnTo>
                  <a:lnTo>
                    <a:pt x="15240" y="751607"/>
                  </a:lnTo>
                  <a:cubicBezTo>
                    <a:pt x="20003" y="753512"/>
                    <a:pt x="145733" y="789707"/>
                    <a:pt x="344805" y="789707"/>
                  </a:cubicBezTo>
                  <a:cubicBezTo>
                    <a:pt x="543878" y="789707"/>
                    <a:pt x="668655" y="753512"/>
                    <a:pt x="674370" y="751607"/>
                  </a:cubicBezTo>
                  <a:lnTo>
                    <a:pt x="689610" y="746844"/>
                  </a:lnTo>
                  <a:lnTo>
                    <a:pt x="673418" y="539199"/>
                  </a:lnTo>
                  <a:lnTo>
                    <a:pt x="673418" y="537294"/>
                  </a:lnTo>
                  <a:cubicBezTo>
                    <a:pt x="668655" y="509672"/>
                    <a:pt x="653415" y="483954"/>
                    <a:pt x="631508" y="466809"/>
                  </a:cubicBezTo>
                  <a:cubicBezTo>
                    <a:pt x="604838" y="446807"/>
                    <a:pt x="576263" y="429662"/>
                    <a:pt x="544830" y="417279"/>
                  </a:cubicBezTo>
                  <a:cubicBezTo>
                    <a:pt x="558165" y="388704"/>
                    <a:pt x="546735" y="354414"/>
                    <a:pt x="519113" y="340127"/>
                  </a:cubicBezTo>
                  <a:cubicBezTo>
                    <a:pt x="588645" y="244877"/>
                    <a:pt x="567690" y="110574"/>
                    <a:pt x="472440" y="41042"/>
                  </a:cubicBezTo>
                  <a:cubicBezTo>
                    <a:pt x="377190" y="-28491"/>
                    <a:pt x="242888" y="-7536"/>
                    <a:pt x="173355" y="87714"/>
                  </a:cubicBezTo>
                  <a:cubicBezTo>
                    <a:pt x="118110" y="162962"/>
                    <a:pt x="118110" y="264879"/>
                    <a:pt x="173355" y="340127"/>
                  </a:cubicBezTo>
                  <a:cubicBezTo>
                    <a:pt x="144780" y="355367"/>
                    <a:pt x="133350" y="389657"/>
                    <a:pt x="147638" y="419184"/>
                  </a:cubicBezTo>
                  <a:cubicBezTo>
                    <a:pt x="123825" y="429662"/>
                    <a:pt x="96203" y="442997"/>
                    <a:pt x="74295" y="456332"/>
                  </a:cubicBezTo>
                  <a:close/>
                  <a:moveTo>
                    <a:pt x="187643" y="410612"/>
                  </a:moveTo>
                  <a:cubicBezTo>
                    <a:pt x="177165" y="404897"/>
                    <a:pt x="174308" y="391562"/>
                    <a:pt x="180023" y="381084"/>
                  </a:cubicBezTo>
                  <a:cubicBezTo>
                    <a:pt x="183833" y="374417"/>
                    <a:pt x="190500" y="370607"/>
                    <a:pt x="198120" y="370607"/>
                  </a:cubicBezTo>
                  <a:cubicBezTo>
                    <a:pt x="280035" y="446807"/>
                    <a:pt x="406718" y="446807"/>
                    <a:pt x="488633" y="370607"/>
                  </a:cubicBezTo>
                  <a:cubicBezTo>
                    <a:pt x="490538" y="370607"/>
                    <a:pt x="492443" y="370607"/>
                    <a:pt x="493395" y="371559"/>
                  </a:cubicBezTo>
                  <a:cubicBezTo>
                    <a:pt x="504825" y="374417"/>
                    <a:pt x="511493" y="385847"/>
                    <a:pt x="508635" y="397277"/>
                  </a:cubicBezTo>
                  <a:cubicBezTo>
                    <a:pt x="507682" y="402992"/>
                    <a:pt x="503873" y="407754"/>
                    <a:pt x="499110" y="410612"/>
                  </a:cubicBezTo>
                  <a:cubicBezTo>
                    <a:pt x="461963" y="433472"/>
                    <a:pt x="404813" y="446807"/>
                    <a:pt x="343853" y="446807"/>
                  </a:cubicBezTo>
                  <a:cubicBezTo>
                    <a:pt x="282893" y="446807"/>
                    <a:pt x="226695" y="433472"/>
                    <a:pt x="187643" y="410612"/>
                  </a:cubicBezTo>
                  <a:lnTo>
                    <a:pt x="187643" y="410612"/>
                  </a:lnTo>
                  <a:close/>
                  <a:moveTo>
                    <a:pt x="383858" y="161057"/>
                  </a:moveTo>
                  <a:lnTo>
                    <a:pt x="413385" y="170582"/>
                  </a:lnTo>
                  <a:cubicBezTo>
                    <a:pt x="425768" y="196299"/>
                    <a:pt x="458153" y="218207"/>
                    <a:pt x="459105" y="255354"/>
                  </a:cubicBezTo>
                  <a:lnTo>
                    <a:pt x="459105" y="264879"/>
                  </a:lnTo>
                  <a:cubicBezTo>
                    <a:pt x="459105" y="278214"/>
                    <a:pt x="457200" y="290597"/>
                    <a:pt x="452438" y="302979"/>
                  </a:cubicBezTo>
                  <a:lnTo>
                    <a:pt x="410528" y="302979"/>
                  </a:lnTo>
                  <a:cubicBezTo>
                    <a:pt x="406718" y="297264"/>
                    <a:pt x="401003" y="293454"/>
                    <a:pt x="394335" y="293454"/>
                  </a:cubicBezTo>
                  <a:lnTo>
                    <a:pt x="375285" y="293454"/>
                  </a:lnTo>
                  <a:cubicBezTo>
                    <a:pt x="364808" y="293454"/>
                    <a:pt x="356235" y="302027"/>
                    <a:pt x="356235" y="312504"/>
                  </a:cubicBezTo>
                  <a:cubicBezTo>
                    <a:pt x="356235" y="322982"/>
                    <a:pt x="364808" y="331554"/>
                    <a:pt x="375285" y="331554"/>
                  </a:cubicBezTo>
                  <a:lnTo>
                    <a:pt x="394335" y="331554"/>
                  </a:lnTo>
                  <a:cubicBezTo>
                    <a:pt x="401003" y="331554"/>
                    <a:pt x="407670" y="327744"/>
                    <a:pt x="410528" y="322029"/>
                  </a:cubicBezTo>
                  <a:lnTo>
                    <a:pt x="443865" y="322029"/>
                  </a:lnTo>
                  <a:cubicBezTo>
                    <a:pt x="412433" y="376322"/>
                    <a:pt x="342900" y="395372"/>
                    <a:pt x="287655" y="363939"/>
                  </a:cubicBezTo>
                  <a:cubicBezTo>
                    <a:pt x="256223" y="345842"/>
                    <a:pt x="235267" y="313457"/>
                    <a:pt x="231458" y="277262"/>
                  </a:cubicBezTo>
                  <a:cubicBezTo>
                    <a:pt x="218123" y="201062"/>
                    <a:pt x="327660" y="228684"/>
                    <a:pt x="383858" y="161057"/>
                  </a:cubicBezTo>
                  <a:close/>
                  <a:moveTo>
                    <a:pt x="343853" y="37232"/>
                  </a:moveTo>
                  <a:cubicBezTo>
                    <a:pt x="413385" y="37232"/>
                    <a:pt x="476250" y="78189"/>
                    <a:pt x="504825" y="141054"/>
                  </a:cubicBezTo>
                  <a:cubicBezTo>
                    <a:pt x="466725" y="112479"/>
                    <a:pt x="409575" y="94382"/>
                    <a:pt x="343853" y="94382"/>
                  </a:cubicBezTo>
                  <a:cubicBezTo>
                    <a:pt x="278130" y="94382"/>
                    <a:pt x="220980" y="112479"/>
                    <a:pt x="182880" y="141054"/>
                  </a:cubicBezTo>
                  <a:cubicBezTo>
                    <a:pt x="211455" y="78189"/>
                    <a:pt x="274320" y="37232"/>
                    <a:pt x="343853" y="37232"/>
                  </a:cubicBezTo>
                  <a:close/>
                  <a:moveTo>
                    <a:pt x="551498" y="737319"/>
                  </a:moveTo>
                  <a:lnTo>
                    <a:pt x="543878" y="673502"/>
                  </a:lnTo>
                  <a:cubicBezTo>
                    <a:pt x="542925" y="663024"/>
                    <a:pt x="533400" y="655405"/>
                    <a:pt x="522923" y="657309"/>
                  </a:cubicBezTo>
                  <a:cubicBezTo>
                    <a:pt x="512445" y="658262"/>
                    <a:pt x="504825" y="667787"/>
                    <a:pt x="506730" y="678265"/>
                  </a:cubicBezTo>
                  <a:lnTo>
                    <a:pt x="514350" y="742082"/>
                  </a:lnTo>
                  <a:cubicBezTo>
                    <a:pt x="457200" y="748749"/>
                    <a:pt x="401003" y="751607"/>
                    <a:pt x="343853" y="751607"/>
                  </a:cubicBezTo>
                  <a:cubicBezTo>
                    <a:pt x="286703" y="751607"/>
                    <a:pt x="230505" y="748749"/>
                    <a:pt x="174308" y="742082"/>
                  </a:cubicBezTo>
                  <a:lnTo>
                    <a:pt x="181928" y="678265"/>
                  </a:lnTo>
                  <a:cubicBezTo>
                    <a:pt x="182880" y="667787"/>
                    <a:pt x="176213" y="658262"/>
                    <a:pt x="165735" y="657309"/>
                  </a:cubicBezTo>
                  <a:cubicBezTo>
                    <a:pt x="155258" y="656357"/>
                    <a:pt x="145733" y="663024"/>
                    <a:pt x="144780" y="673502"/>
                  </a:cubicBezTo>
                  <a:lnTo>
                    <a:pt x="144780" y="673502"/>
                  </a:lnTo>
                  <a:lnTo>
                    <a:pt x="137160" y="737319"/>
                  </a:lnTo>
                  <a:cubicBezTo>
                    <a:pt x="92393" y="730652"/>
                    <a:pt x="59055" y="723984"/>
                    <a:pt x="41910" y="719222"/>
                  </a:cubicBezTo>
                  <a:lnTo>
                    <a:pt x="56197" y="543009"/>
                  </a:lnTo>
                  <a:cubicBezTo>
                    <a:pt x="58103" y="534437"/>
                    <a:pt x="60960" y="524912"/>
                    <a:pt x="65723" y="517292"/>
                  </a:cubicBezTo>
                  <a:lnTo>
                    <a:pt x="108585" y="553487"/>
                  </a:lnTo>
                  <a:lnTo>
                    <a:pt x="145733" y="509672"/>
                  </a:lnTo>
                  <a:lnTo>
                    <a:pt x="110490" y="479192"/>
                  </a:lnTo>
                  <a:cubicBezTo>
                    <a:pt x="132398" y="465857"/>
                    <a:pt x="154305" y="455379"/>
                    <a:pt x="178118" y="445854"/>
                  </a:cubicBezTo>
                  <a:cubicBezTo>
                    <a:pt x="221933" y="469667"/>
                    <a:pt x="282893" y="483954"/>
                    <a:pt x="346710" y="483954"/>
                  </a:cubicBezTo>
                  <a:cubicBezTo>
                    <a:pt x="411480" y="483954"/>
                    <a:pt x="472440" y="469667"/>
                    <a:pt x="516255" y="444902"/>
                  </a:cubicBezTo>
                  <a:cubicBezTo>
                    <a:pt x="540068" y="453474"/>
                    <a:pt x="561975" y="464904"/>
                    <a:pt x="583883" y="478239"/>
                  </a:cubicBezTo>
                  <a:lnTo>
                    <a:pt x="547688" y="509672"/>
                  </a:lnTo>
                  <a:lnTo>
                    <a:pt x="584835" y="553487"/>
                  </a:lnTo>
                  <a:lnTo>
                    <a:pt x="627698" y="517292"/>
                  </a:lnTo>
                  <a:cubicBezTo>
                    <a:pt x="632460" y="524912"/>
                    <a:pt x="635318" y="533484"/>
                    <a:pt x="637223" y="543009"/>
                  </a:cubicBezTo>
                  <a:lnTo>
                    <a:pt x="651510" y="718269"/>
                  </a:lnTo>
                  <a:cubicBezTo>
                    <a:pt x="629603" y="723984"/>
                    <a:pt x="597218" y="730652"/>
                    <a:pt x="551498" y="737319"/>
                  </a:cubicBezTo>
                  <a:close/>
                </a:path>
              </a:pathLst>
            </a:custGeom>
            <a:solidFill>
              <a:sysClr val="window" lastClr="FFFFFF"/>
            </a:solidFill>
            <a:ln w="9525" cap="flat">
              <a:noFill/>
              <a:prstDash val="solid"/>
              <a:miter/>
            </a:ln>
          </p:spPr>
          <p:txBody>
            <a:bodyPr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Segoe UI"/>
                <a:ea typeface="+mn-ea"/>
                <a:cs typeface="+mn-cs"/>
              </a:endParaRPr>
            </a:p>
          </p:txBody>
        </p:sp>
        <p:sp>
          <p:nvSpPr>
            <p:cNvPr id="16" name="Freeform: Shape 15">
              <a:extLst>
                <a:ext uri="{FF2B5EF4-FFF2-40B4-BE49-F238E27FC236}">
                  <a16:creationId xmlns:a16="http://schemas.microsoft.com/office/drawing/2014/main" id="{E0232EC9-71ED-4334-9A03-E1C371F9CD15}"/>
                </a:ext>
              </a:extLst>
            </p:cNvPr>
            <p:cNvSpPr/>
            <p:nvPr/>
          </p:nvSpPr>
          <p:spPr>
            <a:xfrm>
              <a:off x="6771059" y="2907804"/>
              <a:ext cx="80009" cy="95250"/>
            </a:xfrm>
            <a:custGeom>
              <a:avLst/>
              <a:gdLst>
                <a:gd name="connsiteX0" fmla="*/ 40005 w 80009"/>
                <a:gd name="connsiteY0" fmla="*/ 0 h 95250"/>
                <a:gd name="connsiteX1" fmla="*/ 0 w 80009"/>
                <a:gd name="connsiteY1" fmla="*/ 47625 h 95250"/>
                <a:gd name="connsiteX2" fmla="*/ 40005 w 80009"/>
                <a:gd name="connsiteY2" fmla="*/ 95250 h 95250"/>
                <a:gd name="connsiteX3" fmla="*/ 80010 w 80009"/>
                <a:gd name="connsiteY3" fmla="*/ 47625 h 95250"/>
                <a:gd name="connsiteX4" fmla="*/ 40005 w 80009"/>
                <a:gd name="connsiteY4" fmla="*/ 0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9" h="95250">
                  <a:moveTo>
                    <a:pt x="40005" y="0"/>
                  </a:moveTo>
                  <a:cubicBezTo>
                    <a:pt x="34290" y="20955"/>
                    <a:pt x="20003" y="38100"/>
                    <a:pt x="0" y="47625"/>
                  </a:cubicBezTo>
                  <a:cubicBezTo>
                    <a:pt x="19050" y="57150"/>
                    <a:pt x="34290" y="74295"/>
                    <a:pt x="40005" y="95250"/>
                  </a:cubicBezTo>
                  <a:cubicBezTo>
                    <a:pt x="45720" y="74295"/>
                    <a:pt x="60008" y="57150"/>
                    <a:pt x="80010" y="47625"/>
                  </a:cubicBezTo>
                  <a:cubicBezTo>
                    <a:pt x="60008" y="38100"/>
                    <a:pt x="45720" y="20955"/>
                    <a:pt x="40005" y="0"/>
                  </a:cubicBezTo>
                  <a:close/>
                </a:path>
              </a:pathLst>
            </a:custGeom>
            <a:solidFill>
              <a:sysClr val="window" lastClr="FFFFFF"/>
            </a:solidFill>
            <a:ln w="9525" cap="flat">
              <a:noFill/>
              <a:prstDash val="solid"/>
              <a:miter/>
            </a:ln>
          </p:spPr>
          <p:txBody>
            <a:bodyPr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Segoe UI"/>
                <a:ea typeface="+mn-ea"/>
                <a:cs typeface="+mn-cs"/>
              </a:endParaRPr>
            </a:p>
          </p:txBody>
        </p:sp>
        <p:sp>
          <p:nvSpPr>
            <p:cNvPr id="17" name="Freeform: Shape 16">
              <a:extLst>
                <a:ext uri="{FF2B5EF4-FFF2-40B4-BE49-F238E27FC236}">
                  <a16:creationId xmlns:a16="http://schemas.microsoft.com/office/drawing/2014/main" id="{5575676C-11D4-43F3-B5C2-45E792ACB421}"/>
                </a:ext>
              </a:extLst>
            </p:cNvPr>
            <p:cNvSpPr/>
            <p:nvPr/>
          </p:nvSpPr>
          <p:spPr>
            <a:xfrm>
              <a:off x="7085384" y="3145929"/>
              <a:ext cx="228600" cy="152400"/>
            </a:xfrm>
            <a:custGeom>
              <a:avLst/>
              <a:gdLst>
                <a:gd name="connsiteX0" fmla="*/ 190500 w 228600"/>
                <a:gd name="connsiteY0" fmla="*/ 0 h 152400"/>
                <a:gd name="connsiteX1" fmla="*/ 38100 w 228600"/>
                <a:gd name="connsiteY1" fmla="*/ 0 h 152400"/>
                <a:gd name="connsiteX2" fmla="*/ 0 w 228600"/>
                <a:gd name="connsiteY2" fmla="*/ 38100 h 152400"/>
                <a:gd name="connsiteX3" fmla="*/ 0 w 228600"/>
                <a:gd name="connsiteY3" fmla="*/ 114300 h 152400"/>
                <a:gd name="connsiteX4" fmla="*/ 38100 w 228600"/>
                <a:gd name="connsiteY4" fmla="*/ 152400 h 152400"/>
                <a:gd name="connsiteX5" fmla="*/ 190500 w 228600"/>
                <a:gd name="connsiteY5" fmla="*/ 152400 h 152400"/>
                <a:gd name="connsiteX6" fmla="*/ 228600 w 228600"/>
                <a:gd name="connsiteY6" fmla="*/ 114300 h 152400"/>
                <a:gd name="connsiteX7" fmla="*/ 228600 w 228600"/>
                <a:gd name="connsiteY7" fmla="*/ 38100 h 152400"/>
                <a:gd name="connsiteX8" fmla="*/ 190500 w 228600"/>
                <a:gd name="connsiteY8" fmla="*/ 0 h 152400"/>
                <a:gd name="connsiteX9" fmla="*/ 38100 w 228600"/>
                <a:gd name="connsiteY9" fmla="*/ 114300 h 152400"/>
                <a:gd name="connsiteX10" fmla="*/ 38100 w 228600"/>
                <a:gd name="connsiteY10" fmla="*/ 38100 h 152400"/>
                <a:gd name="connsiteX11" fmla="*/ 190500 w 228600"/>
                <a:gd name="connsiteY11" fmla="*/ 38100 h 152400"/>
                <a:gd name="connsiteX12" fmla="*/ 190500 w 228600"/>
                <a:gd name="connsiteY12" fmla="*/ 114300 h 152400"/>
                <a:gd name="connsiteX13" fmla="*/ 38100 w 228600"/>
                <a:gd name="connsiteY13" fmla="*/ 114300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600" h="152400">
                  <a:moveTo>
                    <a:pt x="190500" y="0"/>
                  </a:moveTo>
                  <a:lnTo>
                    <a:pt x="38100" y="0"/>
                  </a:lnTo>
                  <a:cubicBezTo>
                    <a:pt x="17145" y="0"/>
                    <a:pt x="0" y="17145"/>
                    <a:pt x="0" y="38100"/>
                  </a:cubicBezTo>
                  <a:lnTo>
                    <a:pt x="0" y="114300"/>
                  </a:lnTo>
                  <a:cubicBezTo>
                    <a:pt x="0" y="135255"/>
                    <a:pt x="17145" y="152400"/>
                    <a:pt x="38100" y="152400"/>
                  </a:cubicBezTo>
                  <a:lnTo>
                    <a:pt x="190500" y="152400"/>
                  </a:lnTo>
                  <a:cubicBezTo>
                    <a:pt x="211455" y="152400"/>
                    <a:pt x="228600" y="135255"/>
                    <a:pt x="228600" y="114300"/>
                  </a:cubicBezTo>
                  <a:lnTo>
                    <a:pt x="228600" y="38100"/>
                  </a:lnTo>
                  <a:cubicBezTo>
                    <a:pt x="228600" y="17145"/>
                    <a:pt x="211455" y="0"/>
                    <a:pt x="190500" y="0"/>
                  </a:cubicBezTo>
                  <a:close/>
                  <a:moveTo>
                    <a:pt x="38100" y="114300"/>
                  </a:moveTo>
                  <a:lnTo>
                    <a:pt x="38100" y="38100"/>
                  </a:lnTo>
                  <a:lnTo>
                    <a:pt x="190500" y="38100"/>
                  </a:lnTo>
                  <a:lnTo>
                    <a:pt x="190500" y="114300"/>
                  </a:lnTo>
                  <a:lnTo>
                    <a:pt x="38100" y="114300"/>
                  </a:lnTo>
                  <a:close/>
                </a:path>
              </a:pathLst>
            </a:custGeom>
            <a:solidFill>
              <a:sysClr val="window" lastClr="FFFFFF"/>
            </a:solidFill>
            <a:ln w="9525" cap="flat">
              <a:noFill/>
              <a:prstDash val="solid"/>
              <a:miter/>
            </a:ln>
          </p:spPr>
          <p:txBody>
            <a:bodyPr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Segoe UI"/>
                <a:ea typeface="+mn-ea"/>
                <a:cs typeface="+mn-cs"/>
              </a:endParaRPr>
            </a:p>
          </p:txBody>
        </p:sp>
        <p:sp>
          <p:nvSpPr>
            <p:cNvPr id="18" name="Freeform: Shape 17">
              <a:extLst>
                <a:ext uri="{FF2B5EF4-FFF2-40B4-BE49-F238E27FC236}">
                  <a16:creationId xmlns:a16="http://schemas.microsoft.com/office/drawing/2014/main" id="{B3129338-664B-4A4D-A9C9-A9B98216D4FF}"/>
                </a:ext>
              </a:extLst>
            </p:cNvPr>
            <p:cNvSpPr/>
            <p:nvPr/>
          </p:nvSpPr>
          <p:spPr>
            <a:xfrm>
              <a:off x="6872024" y="2650629"/>
              <a:ext cx="80009" cy="95250"/>
            </a:xfrm>
            <a:custGeom>
              <a:avLst/>
              <a:gdLst>
                <a:gd name="connsiteX0" fmla="*/ 40005 w 80009"/>
                <a:gd name="connsiteY0" fmla="*/ 0 h 95250"/>
                <a:gd name="connsiteX1" fmla="*/ 0 w 80009"/>
                <a:gd name="connsiteY1" fmla="*/ 47625 h 95250"/>
                <a:gd name="connsiteX2" fmla="*/ 40005 w 80009"/>
                <a:gd name="connsiteY2" fmla="*/ 95250 h 95250"/>
                <a:gd name="connsiteX3" fmla="*/ 80010 w 80009"/>
                <a:gd name="connsiteY3" fmla="*/ 47625 h 95250"/>
                <a:gd name="connsiteX4" fmla="*/ 40005 w 80009"/>
                <a:gd name="connsiteY4" fmla="*/ 0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9" h="95250">
                  <a:moveTo>
                    <a:pt x="40005" y="0"/>
                  </a:moveTo>
                  <a:cubicBezTo>
                    <a:pt x="34290" y="20955"/>
                    <a:pt x="20002" y="38100"/>
                    <a:pt x="0" y="47625"/>
                  </a:cubicBezTo>
                  <a:cubicBezTo>
                    <a:pt x="19050" y="57150"/>
                    <a:pt x="34290" y="74295"/>
                    <a:pt x="40005" y="95250"/>
                  </a:cubicBezTo>
                  <a:cubicBezTo>
                    <a:pt x="45720" y="74295"/>
                    <a:pt x="60007" y="57150"/>
                    <a:pt x="80010" y="47625"/>
                  </a:cubicBezTo>
                  <a:cubicBezTo>
                    <a:pt x="60960" y="38100"/>
                    <a:pt x="45720" y="20955"/>
                    <a:pt x="40005" y="0"/>
                  </a:cubicBezTo>
                  <a:close/>
                </a:path>
              </a:pathLst>
            </a:custGeom>
            <a:solidFill>
              <a:sysClr val="window" lastClr="FFFFFF"/>
            </a:solidFill>
            <a:ln w="9525" cap="flat">
              <a:noFill/>
              <a:prstDash val="solid"/>
              <a:miter/>
            </a:ln>
          </p:spPr>
          <p:txBody>
            <a:bodyPr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Segoe UI"/>
                <a:ea typeface="+mn-ea"/>
                <a:cs typeface="+mn-cs"/>
              </a:endParaRPr>
            </a:p>
          </p:txBody>
        </p:sp>
        <p:sp>
          <p:nvSpPr>
            <p:cNvPr id="19" name="Freeform: Shape 18">
              <a:extLst>
                <a:ext uri="{FF2B5EF4-FFF2-40B4-BE49-F238E27FC236}">
                  <a16:creationId xmlns:a16="http://schemas.microsoft.com/office/drawing/2014/main" id="{1B69D18A-0199-4C1E-89D9-914993CCBF98}"/>
                </a:ext>
              </a:extLst>
            </p:cNvPr>
            <p:cNvSpPr/>
            <p:nvPr/>
          </p:nvSpPr>
          <p:spPr>
            <a:xfrm>
              <a:off x="7500673" y="2861131"/>
              <a:ext cx="80010" cy="95249"/>
            </a:xfrm>
            <a:custGeom>
              <a:avLst/>
              <a:gdLst>
                <a:gd name="connsiteX0" fmla="*/ 40005 w 80010"/>
                <a:gd name="connsiteY0" fmla="*/ 0 h 95249"/>
                <a:gd name="connsiteX1" fmla="*/ 0 w 80010"/>
                <a:gd name="connsiteY1" fmla="*/ 47625 h 95249"/>
                <a:gd name="connsiteX2" fmla="*/ 40005 w 80010"/>
                <a:gd name="connsiteY2" fmla="*/ 95250 h 95249"/>
                <a:gd name="connsiteX3" fmla="*/ 80010 w 80010"/>
                <a:gd name="connsiteY3" fmla="*/ 47625 h 95249"/>
                <a:gd name="connsiteX4" fmla="*/ 40005 w 80010"/>
                <a:gd name="connsiteY4" fmla="*/ 0 h 95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 h="95249">
                  <a:moveTo>
                    <a:pt x="40005" y="0"/>
                  </a:moveTo>
                  <a:cubicBezTo>
                    <a:pt x="34290" y="20955"/>
                    <a:pt x="20002" y="38100"/>
                    <a:pt x="0" y="47625"/>
                  </a:cubicBezTo>
                  <a:cubicBezTo>
                    <a:pt x="19050" y="57150"/>
                    <a:pt x="34290" y="74295"/>
                    <a:pt x="40005" y="95250"/>
                  </a:cubicBezTo>
                  <a:cubicBezTo>
                    <a:pt x="45720" y="74295"/>
                    <a:pt x="60008" y="57150"/>
                    <a:pt x="80010" y="47625"/>
                  </a:cubicBezTo>
                  <a:cubicBezTo>
                    <a:pt x="60960" y="38100"/>
                    <a:pt x="45720" y="20955"/>
                    <a:pt x="40005" y="0"/>
                  </a:cubicBezTo>
                  <a:close/>
                </a:path>
              </a:pathLst>
            </a:custGeom>
            <a:solidFill>
              <a:sysClr val="window" lastClr="FFFFFF"/>
            </a:solidFill>
            <a:ln w="9525" cap="flat">
              <a:noFill/>
              <a:prstDash val="solid"/>
              <a:miter/>
            </a:ln>
          </p:spPr>
          <p:txBody>
            <a:bodyPr rtlCol="0" anchor="ct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Segoe UI"/>
                <a:ea typeface="+mn-ea"/>
                <a:cs typeface="+mn-cs"/>
              </a:endParaRPr>
            </a:p>
          </p:txBody>
        </p:sp>
      </p:grpSp>
      <p:sp>
        <p:nvSpPr>
          <p:cNvPr id="20" name="TextBox 19">
            <a:extLst>
              <a:ext uri="{FF2B5EF4-FFF2-40B4-BE49-F238E27FC236}">
                <a16:creationId xmlns:a16="http://schemas.microsoft.com/office/drawing/2014/main" id="{C6BD5CFA-181D-4964-BF93-8B5466F12BD6}"/>
              </a:ext>
            </a:extLst>
          </p:cNvPr>
          <p:cNvSpPr txBox="1">
            <a:spLocks noChangeAspect="1"/>
          </p:cNvSpPr>
          <p:nvPr/>
        </p:nvSpPr>
        <p:spPr>
          <a:xfrm>
            <a:off x="4487202" y="2334088"/>
            <a:ext cx="3331663" cy="859964"/>
          </a:xfrm>
          <a:prstGeom prst="rect">
            <a:avLst/>
          </a:prstGeom>
          <a:noFill/>
        </p:spPr>
        <p:txBody>
          <a:bodyPr wrap="square" lIns="0" tIns="0" rIns="0" bIns="0" rtlCol="0" anchor="t">
            <a:noAutofit/>
          </a:bodyPr>
          <a:lstStyle/>
          <a:p>
            <a:pPr marL="171450" marR="0" lvl="0" indent="-171450" algn="l" defTabSz="121898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N" sz="1000" b="0" i="0" u="none" strike="noStrike" kern="1200" cap="none" spc="0" normalizeH="0" baseline="0" noProof="0">
              <a:ln>
                <a:noFill/>
              </a:ln>
              <a:solidFill>
                <a:prstClr val="white"/>
              </a:solidFill>
              <a:effectLst/>
              <a:uLnTx/>
              <a:uFillTx/>
              <a:latin typeface="Segoe UI"/>
              <a:ea typeface="Open Sans" panose="020B0606030504020204" pitchFamily="34" charset="0"/>
              <a:cs typeface="Open Sans" panose="020B0606030504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prstClr val="white"/>
              </a:solidFill>
              <a:effectLst/>
              <a:uLnTx/>
              <a:uFillTx/>
              <a:latin typeface="Segoe UI"/>
              <a:ea typeface="Open Sans" panose="020B0606030504020204" pitchFamily="34" charset="0"/>
              <a:cs typeface="Open Sans" panose="020B0606030504020204" pitchFamily="34" charset="0"/>
            </a:endParaRPr>
          </a:p>
        </p:txBody>
      </p:sp>
      <p:sp>
        <p:nvSpPr>
          <p:cNvPr id="21" name="TextBox 20">
            <a:extLst>
              <a:ext uri="{FF2B5EF4-FFF2-40B4-BE49-F238E27FC236}">
                <a16:creationId xmlns:a16="http://schemas.microsoft.com/office/drawing/2014/main" id="{1EBBB780-F607-499A-B7B0-CF6AB89542ED}"/>
              </a:ext>
            </a:extLst>
          </p:cNvPr>
          <p:cNvSpPr txBox="1">
            <a:spLocks noChangeAspect="1"/>
          </p:cNvSpPr>
          <p:nvPr/>
        </p:nvSpPr>
        <p:spPr>
          <a:xfrm>
            <a:off x="4451419" y="4710335"/>
            <a:ext cx="3233594" cy="859964"/>
          </a:xfrm>
          <a:prstGeom prst="rect">
            <a:avLst/>
          </a:prstGeom>
          <a:noFill/>
        </p:spPr>
        <p:txBody>
          <a:bodyPr wrap="square" lIns="0" tIns="0" rIns="0" bIns="0"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6B211EF3-5543-4972-AF57-33ADA882DE15}"/>
              </a:ext>
            </a:extLst>
          </p:cNvPr>
          <p:cNvSpPr txBox="1">
            <a:spLocks noChangeAspect="1"/>
          </p:cNvSpPr>
          <p:nvPr/>
        </p:nvSpPr>
        <p:spPr>
          <a:xfrm>
            <a:off x="8328495" y="2049748"/>
            <a:ext cx="3051551" cy="859964"/>
          </a:xfrm>
          <a:prstGeom prst="rect">
            <a:avLst/>
          </a:prstGeom>
          <a:noFill/>
        </p:spPr>
        <p:txBody>
          <a:bodyPr wrap="square" lIns="0" tIns="0" rIns="0" bIns="0" rtlCol="0" anchor="t">
            <a:no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en-GB"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3" name="TextBox 22">
            <a:extLst>
              <a:ext uri="{FF2B5EF4-FFF2-40B4-BE49-F238E27FC236}">
                <a16:creationId xmlns:a16="http://schemas.microsoft.com/office/drawing/2014/main" id="{28DF9793-F4E8-484F-B471-10888C0DD765}"/>
              </a:ext>
            </a:extLst>
          </p:cNvPr>
          <p:cNvSpPr txBox="1">
            <a:spLocks noChangeAspect="1"/>
          </p:cNvSpPr>
          <p:nvPr/>
        </p:nvSpPr>
        <p:spPr>
          <a:xfrm>
            <a:off x="626756" y="1502641"/>
            <a:ext cx="3588084" cy="486988"/>
          </a:xfrm>
          <a:prstGeom prst="rect">
            <a:avLst/>
          </a:prstGeom>
          <a:noFill/>
        </p:spPr>
        <p:txBody>
          <a:bodyPr wrap="square" lIns="0" tIns="0" rIns="0" bIns="0" rtlCol="0" anchor="ctr">
            <a:no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a:ln>
                  <a:noFill/>
                </a:ln>
                <a:solidFill>
                  <a:prstClr val="white"/>
                </a:solidFill>
                <a:effectLst/>
                <a:uLnTx/>
                <a:uFillTx/>
                <a:latin typeface="Segoe UI Black" panose="020B0A02040204020203" pitchFamily="34" charset="0"/>
                <a:ea typeface="Segoe UI Black" panose="020B0A02040204020203" pitchFamily="34" charset="0"/>
                <a:cs typeface="Open Sans" panose="020B0606030504020204" pitchFamily="34" charset="0"/>
              </a:rPr>
              <a:t>A resilient organisation</a:t>
            </a:r>
          </a:p>
        </p:txBody>
      </p:sp>
      <p:pic>
        <p:nvPicPr>
          <p:cNvPr id="24" name="Graphic 23" descr="Microscope with solid fill">
            <a:extLst>
              <a:ext uri="{FF2B5EF4-FFF2-40B4-BE49-F238E27FC236}">
                <a16:creationId xmlns:a16="http://schemas.microsoft.com/office/drawing/2014/main" id="{1769C7C0-9C5E-4DBD-BC97-A3EC94452F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80340" y="5933565"/>
            <a:ext cx="727369" cy="727369"/>
          </a:xfrm>
          <a:prstGeom prst="rect">
            <a:avLst/>
          </a:prstGeom>
        </p:spPr>
      </p:pic>
      <p:pic>
        <p:nvPicPr>
          <p:cNvPr id="25" name="Graphic 24" descr="Care with solid fill">
            <a:extLst>
              <a:ext uri="{FF2B5EF4-FFF2-40B4-BE49-F238E27FC236}">
                <a16:creationId xmlns:a16="http://schemas.microsoft.com/office/drawing/2014/main" id="{92247CF9-42CC-4D28-9EA3-2CF2D56E957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52815" y="5971911"/>
            <a:ext cx="787620" cy="787620"/>
          </a:xfrm>
          <a:prstGeom prst="rect">
            <a:avLst/>
          </a:prstGeom>
        </p:spPr>
      </p:pic>
      <p:sp>
        <p:nvSpPr>
          <p:cNvPr id="26" name="Rectangle 25">
            <a:extLst>
              <a:ext uri="{FF2B5EF4-FFF2-40B4-BE49-F238E27FC236}">
                <a16:creationId xmlns:a16="http://schemas.microsoft.com/office/drawing/2014/main" id="{29DB0ABE-8A44-4C31-998A-3958FA33CC6B}"/>
              </a:ext>
            </a:extLst>
          </p:cNvPr>
          <p:cNvSpPr/>
          <p:nvPr/>
        </p:nvSpPr>
        <p:spPr>
          <a:xfrm>
            <a:off x="774872" y="2096840"/>
            <a:ext cx="3291855" cy="1185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effectLst/>
                <a:uLnTx/>
                <a:uFillTx/>
                <a:latin typeface="Arial" panose="020B0604020202020204"/>
                <a:ea typeface="+mn-ea"/>
                <a:cs typeface="+mn-cs"/>
              </a:rPr>
              <a:t>We have a right-sized organisation that is designed to deliver our core services, with the flexibility to respond to health security incidents. We have clear </a:t>
            </a:r>
            <a:r>
              <a:rPr lang="en-GB" sz="1400">
                <a:latin typeface="Arial" panose="020B0604020202020204"/>
              </a:rPr>
              <a:t>accountabilities</a:t>
            </a:r>
            <a:r>
              <a:rPr kumimoji="0" lang="en-GB" sz="1400" b="0" i="0" u="none" strike="noStrike" kern="1200" cap="none" spc="0" normalizeH="0" baseline="0" noProof="0">
                <a:ln>
                  <a:noFill/>
                </a:ln>
                <a:effectLst/>
                <a:uLnTx/>
                <a:uFillTx/>
                <a:latin typeface="Arial" panose="020B0604020202020204"/>
                <a:ea typeface="+mn-ea"/>
                <a:cs typeface="+mn-cs"/>
              </a:rPr>
              <a:t> and we collaborate purposefully with our key stakeholders and partners</a:t>
            </a:r>
          </a:p>
        </p:txBody>
      </p:sp>
      <p:pic>
        <p:nvPicPr>
          <p:cNvPr id="27" name="Graphic 26" descr="Social network with solid fill">
            <a:extLst>
              <a:ext uri="{FF2B5EF4-FFF2-40B4-BE49-F238E27FC236}">
                <a16:creationId xmlns:a16="http://schemas.microsoft.com/office/drawing/2014/main" id="{46B054AA-1EE2-462A-A987-4CD158297AA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28708" y="3312152"/>
            <a:ext cx="787620" cy="787620"/>
          </a:xfrm>
          <a:prstGeom prst="rect">
            <a:avLst/>
          </a:prstGeom>
        </p:spPr>
      </p:pic>
      <p:sp>
        <p:nvSpPr>
          <p:cNvPr id="28" name="Rectangle 27">
            <a:extLst>
              <a:ext uri="{FF2B5EF4-FFF2-40B4-BE49-F238E27FC236}">
                <a16:creationId xmlns:a16="http://schemas.microsoft.com/office/drawing/2014/main" id="{9A81FCF7-C3EA-485A-9532-1C37A18EDE9D}"/>
              </a:ext>
            </a:extLst>
          </p:cNvPr>
          <p:cNvSpPr/>
          <p:nvPr/>
        </p:nvSpPr>
        <p:spPr>
          <a:xfrm>
            <a:off x="748361" y="4762498"/>
            <a:ext cx="3291855" cy="1185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Arial" panose="020B0604020202020204"/>
                <a:ea typeface="+mn-ea"/>
                <a:cs typeface="+mn-cs"/>
              </a:rPr>
              <a:t>We create a diverse environment where we encourage and support everyone to be at their best. We are performance focused and values led – impactful, insightful and inclusive</a:t>
            </a:r>
          </a:p>
        </p:txBody>
      </p:sp>
      <p:sp>
        <p:nvSpPr>
          <p:cNvPr id="29" name="Rectangle 28">
            <a:extLst>
              <a:ext uri="{FF2B5EF4-FFF2-40B4-BE49-F238E27FC236}">
                <a16:creationId xmlns:a16="http://schemas.microsoft.com/office/drawing/2014/main" id="{9147F034-324A-4ED8-BB67-A7316312BF93}"/>
              </a:ext>
            </a:extLst>
          </p:cNvPr>
          <p:cNvSpPr/>
          <p:nvPr/>
        </p:nvSpPr>
        <p:spPr>
          <a:xfrm>
            <a:off x="4507105" y="2084448"/>
            <a:ext cx="3291855" cy="1185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Arial" panose="020B0604020202020204"/>
                <a:ea typeface="+mn-ea"/>
                <a:cs typeface="+mn-cs"/>
              </a:rPr>
              <a:t>Talented people are excited to join us and contribute to our mission. We have the right reward structures, policies and development opportunities in place to ensure a great employee experience.</a:t>
            </a:r>
          </a:p>
        </p:txBody>
      </p:sp>
      <p:sp>
        <p:nvSpPr>
          <p:cNvPr id="30" name="Rectangle 29">
            <a:extLst>
              <a:ext uri="{FF2B5EF4-FFF2-40B4-BE49-F238E27FC236}">
                <a16:creationId xmlns:a16="http://schemas.microsoft.com/office/drawing/2014/main" id="{08B8B380-6DA6-4AF1-8ECC-6E822AF613B1}"/>
              </a:ext>
            </a:extLst>
          </p:cNvPr>
          <p:cNvSpPr/>
          <p:nvPr/>
        </p:nvSpPr>
        <p:spPr>
          <a:xfrm>
            <a:off x="4451418" y="4908291"/>
            <a:ext cx="3291855" cy="1185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Arial" panose="020B0604020202020204"/>
                <a:ea typeface="+mn-ea"/>
                <a:cs typeface="+mn-cs"/>
              </a:rPr>
              <a:t>The knowledge and skills of our people are critical to UKHSA; they help us to be world-leading in what we do. We provide professional development and career paths across all disciplines and have active engagement with our external partners to build health science capabilities for the future</a:t>
            </a:r>
          </a:p>
        </p:txBody>
      </p:sp>
      <p:sp>
        <p:nvSpPr>
          <p:cNvPr id="31" name="Rectangle 30">
            <a:extLst>
              <a:ext uri="{FF2B5EF4-FFF2-40B4-BE49-F238E27FC236}">
                <a16:creationId xmlns:a16="http://schemas.microsoft.com/office/drawing/2014/main" id="{475EA7E9-725C-44C5-A7F9-5B25A2453A53}"/>
              </a:ext>
            </a:extLst>
          </p:cNvPr>
          <p:cNvSpPr/>
          <p:nvPr/>
        </p:nvSpPr>
        <p:spPr>
          <a:xfrm>
            <a:off x="8067802" y="2209505"/>
            <a:ext cx="3508812" cy="10980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Arial" panose="020B0604020202020204"/>
                <a:ea typeface="+mn-ea"/>
                <a:cs typeface="+mn-cs"/>
              </a:rPr>
              <a:t>Our leaders are informed and engaged in our business priorities and feel confident to empower their teams to deliver. They collaborate across the organisation to ensure the best outcomes and hold themselves and </a:t>
            </a:r>
            <a:r>
              <a:rPr kumimoji="0" lang="en-GB" sz="1400" b="0" i="0" u="none" strike="noStrike" kern="1200" cap="none" spc="0" normalizeH="0" baseline="0" noProof="0" err="1">
                <a:ln>
                  <a:noFill/>
                </a:ln>
                <a:solidFill>
                  <a:prstClr val="white"/>
                </a:solidFill>
                <a:effectLst/>
                <a:uLnTx/>
                <a:uFillTx/>
                <a:latin typeface="Arial" panose="020B0604020202020204"/>
                <a:ea typeface="+mn-ea"/>
                <a:cs typeface="+mn-cs"/>
              </a:rPr>
              <a:t>eachother</a:t>
            </a:r>
            <a:r>
              <a:rPr kumimoji="0" lang="en-GB" sz="1400" b="0" i="0" u="none" strike="noStrike" kern="1200" cap="none" spc="0" normalizeH="0" baseline="0" noProof="0">
                <a:ln>
                  <a:noFill/>
                </a:ln>
                <a:solidFill>
                  <a:prstClr val="white"/>
                </a:solidFill>
                <a:effectLst/>
                <a:uLnTx/>
                <a:uFillTx/>
                <a:latin typeface="Arial" panose="020B0604020202020204"/>
                <a:ea typeface="+mn-ea"/>
                <a:cs typeface="+mn-cs"/>
              </a:rPr>
              <a:t> accountable for </a:t>
            </a:r>
            <a:r>
              <a:rPr kumimoji="0" lang="en-GB" sz="1400" b="0" i="0" u="none" strike="noStrike" kern="1200" cap="none" spc="0" normalizeH="0" baseline="0" noProof="0" err="1">
                <a:ln>
                  <a:noFill/>
                </a:ln>
                <a:solidFill>
                  <a:prstClr val="white"/>
                </a:solidFill>
                <a:effectLst/>
                <a:uLnTx/>
                <a:uFillTx/>
                <a:latin typeface="Arial" panose="020B0604020202020204"/>
                <a:ea typeface="+mn-ea"/>
                <a:cs typeface="+mn-cs"/>
              </a:rPr>
              <a:t>sucess</a:t>
            </a:r>
            <a:endParaRPr kumimoji="0" lang="en-GB" sz="14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32" name="Rectangle 31">
            <a:extLst>
              <a:ext uri="{FF2B5EF4-FFF2-40B4-BE49-F238E27FC236}">
                <a16:creationId xmlns:a16="http://schemas.microsoft.com/office/drawing/2014/main" id="{E975C775-91FF-4D27-B0BC-F1C39712200C}"/>
              </a:ext>
            </a:extLst>
          </p:cNvPr>
          <p:cNvSpPr/>
          <p:nvPr/>
        </p:nvSpPr>
        <p:spPr>
          <a:xfrm>
            <a:off x="8167996" y="4547593"/>
            <a:ext cx="3291855" cy="1494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Arial" panose="020B0604020202020204"/>
                <a:ea typeface="+mn-ea"/>
                <a:cs typeface="+mn-cs"/>
              </a:rPr>
              <a:t>Our core HR processes and services are efficient, technology enabled and customer focused. We add value through our leadership and advice on key people priorities and support the organisation through effective change</a:t>
            </a:r>
          </a:p>
        </p:txBody>
      </p:sp>
      <p:pic>
        <p:nvPicPr>
          <p:cNvPr id="33" name="Graphic 32" descr="Rating with solid fill">
            <a:extLst>
              <a:ext uri="{FF2B5EF4-FFF2-40B4-BE49-F238E27FC236}">
                <a16:creationId xmlns:a16="http://schemas.microsoft.com/office/drawing/2014/main" id="{4E2B0C3D-2AB3-43C1-8966-1A1C382B6D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42494" y="6058684"/>
            <a:ext cx="727369" cy="727369"/>
          </a:xfrm>
          <a:prstGeom prst="rect">
            <a:avLst/>
          </a:prstGeom>
        </p:spPr>
      </p:pic>
      <p:pic>
        <p:nvPicPr>
          <p:cNvPr id="34" name="Graphic 33" descr="Aspiration with solid fill">
            <a:extLst>
              <a:ext uri="{FF2B5EF4-FFF2-40B4-BE49-F238E27FC236}">
                <a16:creationId xmlns:a16="http://schemas.microsoft.com/office/drawing/2014/main" id="{50DD8122-5467-41EA-8C25-F29FA9FB360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117287" y="3210189"/>
            <a:ext cx="787620" cy="787620"/>
          </a:xfrm>
          <a:prstGeom prst="rect">
            <a:avLst/>
          </a:prstGeom>
        </p:spPr>
      </p:pic>
      <p:sp>
        <p:nvSpPr>
          <p:cNvPr id="35" name="Rectangle 34">
            <a:extLst>
              <a:ext uri="{FF2B5EF4-FFF2-40B4-BE49-F238E27FC236}">
                <a16:creationId xmlns:a16="http://schemas.microsoft.com/office/drawing/2014/main" id="{2A2A68E9-C4C3-467F-9FC4-FB7D26A4D5C4}"/>
              </a:ext>
            </a:extLst>
          </p:cNvPr>
          <p:cNvSpPr/>
          <p:nvPr/>
        </p:nvSpPr>
        <p:spPr>
          <a:xfrm>
            <a:off x="632768" y="791993"/>
            <a:ext cx="10975197" cy="617250"/>
          </a:xfrm>
          <a:prstGeom prst="rect">
            <a:avLst/>
          </a:prstGeom>
          <a:solidFill>
            <a:schemeClr val="bg1">
              <a:lumMod val="95000"/>
            </a:schemeClr>
          </a:solidFill>
          <a:ln w="25400" cap="flat" cmpd="sng" algn="ctr">
            <a:noFill/>
            <a:prstDash val="solid"/>
          </a:ln>
          <a:effectLst/>
        </p:spPr>
        <p:txBody>
          <a:bodyPr rtlCol="0" anchor="ctr"/>
          <a:lstStyle/>
          <a:p>
            <a:pPr marR="0" lvl="0" algn="l" defTabSz="914400" rtl="0" eaLnBrk="1" fontAlgn="auto" latinLnBrk="0" hangingPunct="1">
              <a:lnSpc>
                <a:spcPct val="100000"/>
              </a:lnSpc>
              <a:spcBef>
                <a:spcPts val="0"/>
              </a:spcBef>
              <a:spcAft>
                <a:spcPts val="0"/>
              </a:spcAft>
              <a:buClrTx/>
              <a:buSzTx/>
              <a:tabLst/>
              <a:defRPr/>
            </a:pPr>
            <a:r>
              <a:rPr lang="en-US" sz="1400" kern="0">
                <a:solidFill>
                  <a:srgbClr val="003B5C"/>
                </a:solidFill>
                <a:latin typeface="Lato Light" panose="020F0502020204030203" pitchFamily="34" charset="0"/>
                <a:ea typeface="Lato Light" panose="020F0502020204030203" pitchFamily="34" charset="0"/>
                <a:cs typeface="Lato Light" panose="020F0502020204030203" pitchFamily="34" charset="0"/>
              </a:rPr>
              <a:t>The people strategy provides the fulcrum between UKHSA Strategy and People Activity – ensuring that activity is aligned to key strategic blocks which support the overall </a:t>
            </a:r>
            <a:r>
              <a:rPr lang="en-US" sz="1400" kern="0" err="1">
                <a:solidFill>
                  <a:srgbClr val="003B5C"/>
                </a:solidFill>
                <a:latin typeface="Lato Light" panose="020F0502020204030203" pitchFamily="34" charset="0"/>
                <a:ea typeface="Lato Light" panose="020F0502020204030203" pitchFamily="34" charset="0"/>
                <a:cs typeface="Lato Light" panose="020F0502020204030203" pitchFamily="34" charset="0"/>
              </a:rPr>
              <a:t>organisational</a:t>
            </a:r>
            <a:r>
              <a:rPr lang="en-US" sz="1400" kern="0">
                <a:solidFill>
                  <a:srgbClr val="003B5C"/>
                </a:solidFill>
                <a:latin typeface="Lato Light" panose="020F0502020204030203" pitchFamily="34" charset="0"/>
                <a:ea typeface="Lato Light" panose="020F0502020204030203" pitchFamily="34" charset="0"/>
                <a:cs typeface="Lato Light" panose="020F0502020204030203" pitchFamily="34" charset="0"/>
              </a:rPr>
              <a:t> direction</a:t>
            </a:r>
            <a:endParaRPr kumimoji="0" lang="en-US" sz="1400" b="0" i="0" u="none" strike="noStrike" kern="0" cap="none" spc="0" normalizeH="0" baseline="0" noProof="0">
              <a:ln>
                <a:noFill/>
              </a:ln>
              <a:solidFill>
                <a:srgbClr val="003B5C"/>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2415028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8F3480A6-19CF-4713-B91D-31757EDE00FD}"/>
              </a:ext>
            </a:extLst>
          </p:cNvPr>
          <p:cNvSpPr/>
          <p:nvPr/>
        </p:nvSpPr>
        <p:spPr>
          <a:xfrm rot="16200000">
            <a:off x="5879718" y="-2757159"/>
            <a:ext cx="860438" cy="11391563"/>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5" name="Rectangle: Rounded Corners 24">
            <a:extLst>
              <a:ext uri="{FF2B5EF4-FFF2-40B4-BE49-F238E27FC236}">
                <a16:creationId xmlns:a16="http://schemas.microsoft.com/office/drawing/2014/main" id="{EB828E1C-3AC3-41AF-A4A0-43C08951B0BD}"/>
              </a:ext>
            </a:extLst>
          </p:cNvPr>
          <p:cNvSpPr/>
          <p:nvPr/>
        </p:nvSpPr>
        <p:spPr>
          <a:xfrm rot="16200000">
            <a:off x="5883814" y="-959541"/>
            <a:ext cx="854040" cy="11393363"/>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3" name="Rectangle: Rounded Corners 12">
            <a:extLst>
              <a:ext uri="{FF2B5EF4-FFF2-40B4-BE49-F238E27FC236}">
                <a16:creationId xmlns:a16="http://schemas.microsoft.com/office/drawing/2014/main" id="{C5E8BDC0-F28F-46B6-A965-40B76373B347}"/>
              </a:ext>
            </a:extLst>
          </p:cNvPr>
          <p:cNvSpPr/>
          <p:nvPr/>
        </p:nvSpPr>
        <p:spPr>
          <a:xfrm rot="16200000">
            <a:off x="5892833" y="-1877642"/>
            <a:ext cx="834208" cy="11391566"/>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8" name="Rectangle: Rounded Corners 7">
            <a:extLst>
              <a:ext uri="{FF2B5EF4-FFF2-40B4-BE49-F238E27FC236}">
                <a16:creationId xmlns:a16="http://schemas.microsoft.com/office/drawing/2014/main" id="{8CD6F9E9-24A4-459D-9745-065661D2D60F}"/>
              </a:ext>
            </a:extLst>
          </p:cNvPr>
          <p:cNvSpPr/>
          <p:nvPr/>
        </p:nvSpPr>
        <p:spPr>
          <a:xfrm rot="16200000">
            <a:off x="5884716" y="-4739175"/>
            <a:ext cx="854039" cy="11391563"/>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0" name="Rectangle: Rounded Corners 9">
            <a:extLst>
              <a:ext uri="{FF2B5EF4-FFF2-40B4-BE49-F238E27FC236}">
                <a16:creationId xmlns:a16="http://schemas.microsoft.com/office/drawing/2014/main" id="{80782D3C-20BB-41BF-8CB3-AC8792A3C879}"/>
              </a:ext>
            </a:extLst>
          </p:cNvPr>
          <p:cNvSpPr/>
          <p:nvPr/>
        </p:nvSpPr>
        <p:spPr>
          <a:xfrm rot="16200000">
            <a:off x="5825431" y="-3755011"/>
            <a:ext cx="972607" cy="1139156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6485AAD8-C8A2-4EAB-92B5-F42053631EAB}"/>
              </a:ext>
            </a:extLst>
          </p:cNvPr>
          <p:cNvSpPr>
            <a:spLocks noGrp="1"/>
          </p:cNvSpPr>
          <p:nvPr>
            <p:ph type="title"/>
          </p:nvPr>
        </p:nvSpPr>
        <p:spPr>
          <a:xfrm>
            <a:off x="615957" y="40493"/>
            <a:ext cx="11123856" cy="972607"/>
          </a:xfrm>
        </p:spPr>
        <p:txBody>
          <a:bodyPr>
            <a:normAutofit/>
          </a:bodyPr>
          <a:lstStyle/>
          <a:p>
            <a:r>
              <a:rPr lang="en-GB" sz="2800"/>
              <a:t>UKHSA Strategy Alignment – Deployment to People Delivery Plan</a:t>
            </a:r>
          </a:p>
        </p:txBody>
      </p:sp>
      <p:sp>
        <p:nvSpPr>
          <p:cNvPr id="4" name="Slide Number Placeholder 3">
            <a:extLst>
              <a:ext uri="{FF2B5EF4-FFF2-40B4-BE49-F238E27FC236}">
                <a16:creationId xmlns:a16="http://schemas.microsoft.com/office/drawing/2014/main" id="{053A9ADB-C37C-4C88-A521-6CCE29237F57}"/>
              </a:ext>
            </a:extLst>
          </p:cNvPr>
          <p:cNvSpPr>
            <a:spLocks noGrp="1"/>
          </p:cNvSpPr>
          <p:nvPr>
            <p:ph type="sldNum" sz="quarter" idx="11"/>
          </p:nvPr>
        </p:nvSpPr>
        <p:spPr>
          <a:xfrm>
            <a:off x="39191" y="6354479"/>
            <a:ext cx="59633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4369E4-5DE7-46E5-874E-4FD437973785}" type="slidenum">
              <a:rPr kumimoji="0" lang="en-GB" sz="1400" b="0" i="0" u="none" strike="noStrike" kern="1200" cap="none" spc="0" normalizeH="0" baseline="0" noProof="0" smtClean="0">
                <a:ln>
                  <a:noFill/>
                </a:ln>
                <a:solidFill>
                  <a:srgbClr val="007C91"/>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400" b="0" i="0" u="none" strike="noStrike" kern="1200" cap="none" spc="0" normalizeH="0" baseline="0" noProof="0">
              <a:ln>
                <a:noFill/>
              </a:ln>
              <a:solidFill>
                <a:srgbClr val="007C91"/>
              </a:solidFill>
              <a:effectLst/>
              <a:uLnTx/>
              <a:uFillTx/>
              <a:latin typeface="Arial" panose="020B0604020202020204" pitchFamily="34" charset="0"/>
              <a:ea typeface="+mn-ea"/>
              <a:cs typeface="Arial" panose="020B0604020202020204" pitchFamily="34" charset="0"/>
            </a:endParaRPr>
          </a:p>
        </p:txBody>
      </p:sp>
      <p:graphicFrame>
        <p:nvGraphicFramePr>
          <p:cNvPr id="6" name="Diagram 5">
            <a:extLst>
              <a:ext uri="{FF2B5EF4-FFF2-40B4-BE49-F238E27FC236}">
                <a16:creationId xmlns:a16="http://schemas.microsoft.com/office/drawing/2014/main" id="{C190E41A-D398-4209-8999-7196FCF6349F}"/>
              </a:ext>
            </a:extLst>
          </p:cNvPr>
          <p:cNvGraphicFramePr/>
          <p:nvPr>
            <p:extLst>
              <p:ext uri="{D42A27DB-BD31-4B8C-83A1-F6EECF244321}">
                <p14:modId xmlns:p14="http://schemas.microsoft.com/office/powerpoint/2010/main" val="1724382694"/>
              </p:ext>
            </p:extLst>
          </p:nvPr>
        </p:nvGraphicFramePr>
        <p:xfrm>
          <a:off x="6032298" y="-1120606"/>
          <a:ext cx="331706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94E905F7-2F58-4820-8E50-CD1C47709FAE}"/>
              </a:ext>
            </a:extLst>
          </p:cNvPr>
          <p:cNvSpPr txBox="1"/>
          <p:nvPr/>
        </p:nvSpPr>
        <p:spPr>
          <a:xfrm>
            <a:off x="709823" y="694996"/>
            <a:ext cx="1612895" cy="52322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prstClr val="black"/>
                </a:solidFill>
                <a:effectLst/>
                <a:uLnTx/>
                <a:uFillTx/>
                <a:latin typeface="Poppins" panose="00000500000000000000" pitchFamily="2" charset="0"/>
                <a:cs typeface="Poppins" panose="00000500000000000000" pitchFamily="2" charset="0"/>
              </a:rPr>
              <a:t>ExCo Outcome Goals</a:t>
            </a:r>
          </a:p>
        </p:txBody>
      </p:sp>
      <p:sp>
        <p:nvSpPr>
          <p:cNvPr id="11" name="TextBox 10">
            <a:extLst>
              <a:ext uri="{FF2B5EF4-FFF2-40B4-BE49-F238E27FC236}">
                <a16:creationId xmlns:a16="http://schemas.microsoft.com/office/drawing/2014/main" id="{B10A893D-5273-4FFF-9C10-82FC01005250}"/>
              </a:ext>
            </a:extLst>
          </p:cNvPr>
          <p:cNvSpPr txBox="1"/>
          <p:nvPr/>
        </p:nvSpPr>
        <p:spPr>
          <a:xfrm>
            <a:off x="709823" y="1676076"/>
            <a:ext cx="1401748" cy="52322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prstClr val="black"/>
                </a:solidFill>
                <a:effectLst/>
                <a:uLnTx/>
                <a:uFillTx/>
                <a:latin typeface="Poppins" panose="00000500000000000000" pitchFamily="2" charset="0"/>
                <a:cs typeface="Poppins" panose="00000500000000000000" pitchFamily="2" charset="0"/>
              </a:rPr>
              <a:t>Strategic Objectives</a:t>
            </a:r>
          </a:p>
        </p:txBody>
      </p:sp>
      <p:sp>
        <p:nvSpPr>
          <p:cNvPr id="14" name="TextBox 13">
            <a:extLst>
              <a:ext uri="{FF2B5EF4-FFF2-40B4-BE49-F238E27FC236}">
                <a16:creationId xmlns:a16="http://schemas.microsoft.com/office/drawing/2014/main" id="{0BAC1AA8-D8D5-4897-8C0E-2F6DE48DF41F}"/>
              </a:ext>
            </a:extLst>
          </p:cNvPr>
          <p:cNvSpPr txBox="1"/>
          <p:nvPr/>
        </p:nvSpPr>
        <p:spPr>
          <a:xfrm>
            <a:off x="720572" y="2793607"/>
            <a:ext cx="1122719" cy="30777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prstClr val="black"/>
                </a:solidFill>
                <a:effectLst/>
                <a:uLnTx/>
                <a:uFillTx/>
                <a:latin typeface="Poppins" panose="00000500000000000000" pitchFamily="2" charset="0"/>
                <a:cs typeface="Poppins" panose="00000500000000000000" pitchFamily="2" charset="0"/>
              </a:rPr>
              <a:t>Enablers</a:t>
            </a:r>
          </a:p>
        </p:txBody>
      </p:sp>
      <p:sp>
        <p:nvSpPr>
          <p:cNvPr id="15" name="TextBox 14">
            <a:extLst>
              <a:ext uri="{FF2B5EF4-FFF2-40B4-BE49-F238E27FC236}">
                <a16:creationId xmlns:a16="http://schemas.microsoft.com/office/drawing/2014/main" id="{C59C77AE-DD7A-4682-98C9-EAAFD206C6CE}"/>
              </a:ext>
            </a:extLst>
          </p:cNvPr>
          <p:cNvSpPr txBox="1"/>
          <p:nvPr/>
        </p:nvSpPr>
        <p:spPr>
          <a:xfrm>
            <a:off x="709823" y="3588358"/>
            <a:ext cx="1457065" cy="52322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prstClr val="black"/>
                </a:solidFill>
                <a:effectLst/>
                <a:uLnTx/>
                <a:uFillTx/>
                <a:latin typeface="Poppins" panose="00000500000000000000" pitchFamily="2" charset="0"/>
                <a:cs typeface="Poppins" panose="00000500000000000000" pitchFamily="2" charset="0"/>
              </a:rPr>
              <a:t>Outcome Framework</a:t>
            </a:r>
          </a:p>
        </p:txBody>
      </p:sp>
      <p:sp>
        <p:nvSpPr>
          <p:cNvPr id="16" name="Rectangle: Rounded Corners 15">
            <a:extLst>
              <a:ext uri="{FF2B5EF4-FFF2-40B4-BE49-F238E27FC236}">
                <a16:creationId xmlns:a16="http://schemas.microsoft.com/office/drawing/2014/main" id="{359248D2-A9FD-46ED-A4B7-1B3563537C25}"/>
              </a:ext>
            </a:extLst>
          </p:cNvPr>
          <p:cNvSpPr/>
          <p:nvPr/>
        </p:nvSpPr>
        <p:spPr>
          <a:xfrm>
            <a:off x="4342665" y="2633070"/>
            <a:ext cx="2472172" cy="640885"/>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white"/>
                </a:solidFill>
                <a:effectLst/>
                <a:uLnTx/>
                <a:uFillTx/>
                <a:latin typeface="Arial" panose="020B0604020202020204"/>
                <a:ea typeface="+mn-ea"/>
                <a:cs typeface="+mn-cs"/>
              </a:rPr>
              <a:t>Operational excellence and developing our infrastructure and technology</a:t>
            </a:r>
          </a:p>
        </p:txBody>
      </p:sp>
      <p:sp>
        <p:nvSpPr>
          <p:cNvPr id="46" name="Rectangle: Rounded Corners 45">
            <a:extLst>
              <a:ext uri="{FF2B5EF4-FFF2-40B4-BE49-F238E27FC236}">
                <a16:creationId xmlns:a16="http://schemas.microsoft.com/office/drawing/2014/main" id="{DA1F445B-13B1-45E8-842E-FF6033F3B81A}"/>
              </a:ext>
            </a:extLst>
          </p:cNvPr>
          <p:cNvSpPr/>
          <p:nvPr/>
        </p:nvSpPr>
        <p:spPr>
          <a:xfrm>
            <a:off x="4339411" y="3461447"/>
            <a:ext cx="1283927" cy="733770"/>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white"/>
                </a:solidFill>
                <a:effectLst/>
                <a:uLnTx/>
                <a:uFillTx/>
                <a:latin typeface="Arial" panose="020B0604020202020204"/>
                <a:ea typeface="+mn-ea"/>
                <a:cs typeface="+mn-cs"/>
              </a:rPr>
              <a:t>Delivering the Harlow programme</a:t>
            </a:r>
          </a:p>
        </p:txBody>
      </p:sp>
      <p:sp>
        <p:nvSpPr>
          <p:cNvPr id="47" name="Rectangle: Rounded Corners 46">
            <a:extLst>
              <a:ext uri="{FF2B5EF4-FFF2-40B4-BE49-F238E27FC236}">
                <a16:creationId xmlns:a16="http://schemas.microsoft.com/office/drawing/2014/main" id="{7F3271B8-B0DD-49CC-8835-8C17AC58C4B8}"/>
              </a:ext>
            </a:extLst>
          </p:cNvPr>
          <p:cNvSpPr/>
          <p:nvPr/>
        </p:nvSpPr>
        <p:spPr>
          <a:xfrm>
            <a:off x="5720379" y="3443715"/>
            <a:ext cx="1143217" cy="760347"/>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white"/>
                </a:solidFill>
                <a:effectLst/>
                <a:uLnTx/>
                <a:uFillTx/>
                <a:latin typeface="Arial" panose="020B0604020202020204"/>
                <a:ea typeface="+mn-ea"/>
                <a:cs typeface="+mn-cs"/>
              </a:rPr>
              <a:t>Agency Right-sizing</a:t>
            </a:r>
          </a:p>
        </p:txBody>
      </p:sp>
      <p:sp>
        <p:nvSpPr>
          <p:cNvPr id="48" name="Rectangle: Rounded Corners 47">
            <a:extLst>
              <a:ext uri="{FF2B5EF4-FFF2-40B4-BE49-F238E27FC236}">
                <a16:creationId xmlns:a16="http://schemas.microsoft.com/office/drawing/2014/main" id="{A087AF81-7F57-477B-A960-9F917F5514D1}"/>
              </a:ext>
            </a:extLst>
          </p:cNvPr>
          <p:cNvSpPr/>
          <p:nvPr/>
        </p:nvSpPr>
        <p:spPr>
          <a:xfrm>
            <a:off x="6923235" y="3467444"/>
            <a:ext cx="1137115" cy="727773"/>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white"/>
                </a:solidFill>
                <a:effectLst/>
                <a:uLnTx/>
                <a:uFillTx/>
                <a:latin typeface="Arial" panose="020B0604020202020204"/>
                <a:ea typeface="+mn-ea"/>
                <a:cs typeface="+mn-cs"/>
              </a:rPr>
              <a:t>Embedding our culture</a:t>
            </a:r>
          </a:p>
        </p:txBody>
      </p:sp>
      <p:sp>
        <p:nvSpPr>
          <p:cNvPr id="49" name="Rectangle: Rounded Corners 48">
            <a:extLst>
              <a:ext uri="{FF2B5EF4-FFF2-40B4-BE49-F238E27FC236}">
                <a16:creationId xmlns:a16="http://schemas.microsoft.com/office/drawing/2014/main" id="{712FF6DE-0DE4-4C92-8E7D-4758A5A01664}"/>
              </a:ext>
            </a:extLst>
          </p:cNvPr>
          <p:cNvSpPr/>
          <p:nvPr/>
        </p:nvSpPr>
        <p:spPr>
          <a:xfrm>
            <a:off x="8119989" y="3467444"/>
            <a:ext cx="1229379" cy="727773"/>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white"/>
                </a:solidFill>
                <a:effectLst/>
                <a:uLnTx/>
                <a:uFillTx/>
                <a:latin typeface="Arial" panose="020B0604020202020204"/>
                <a:ea typeface="+mn-ea"/>
                <a:cs typeface="+mn-cs"/>
              </a:rPr>
              <a:t>Developing our employee offer</a:t>
            </a:r>
          </a:p>
        </p:txBody>
      </p:sp>
      <p:sp>
        <p:nvSpPr>
          <p:cNvPr id="66" name="Rectangle: Rounded Corners 65">
            <a:extLst>
              <a:ext uri="{FF2B5EF4-FFF2-40B4-BE49-F238E27FC236}">
                <a16:creationId xmlns:a16="http://schemas.microsoft.com/office/drawing/2014/main" id="{9E865CD6-D369-4F60-97D6-978DD88F2D2E}"/>
              </a:ext>
            </a:extLst>
          </p:cNvPr>
          <p:cNvSpPr/>
          <p:nvPr/>
        </p:nvSpPr>
        <p:spPr>
          <a:xfrm>
            <a:off x="6883122" y="2621038"/>
            <a:ext cx="2466245" cy="652917"/>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white"/>
                </a:solidFill>
                <a:effectLst/>
                <a:uLnTx/>
                <a:uFillTx/>
                <a:latin typeface="Arial" panose="020B0604020202020204"/>
                <a:ea typeface="+mn-ea"/>
                <a:cs typeface="+mn-cs"/>
              </a:rPr>
              <a:t>People and Culture</a:t>
            </a:r>
          </a:p>
        </p:txBody>
      </p:sp>
      <p:sp>
        <p:nvSpPr>
          <p:cNvPr id="108" name="TextBox 107">
            <a:extLst>
              <a:ext uri="{FF2B5EF4-FFF2-40B4-BE49-F238E27FC236}">
                <a16:creationId xmlns:a16="http://schemas.microsoft.com/office/drawing/2014/main" id="{F9DB87C4-304D-41D1-A309-4C43799871E6}"/>
              </a:ext>
            </a:extLst>
          </p:cNvPr>
          <p:cNvSpPr txBox="1"/>
          <p:nvPr/>
        </p:nvSpPr>
        <p:spPr>
          <a:xfrm>
            <a:off x="709823" y="4503755"/>
            <a:ext cx="1842358" cy="52322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prstClr val="black"/>
                </a:solidFill>
                <a:effectLst/>
                <a:uLnTx/>
                <a:uFillTx/>
                <a:latin typeface="Poppins" panose="00000500000000000000" pitchFamily="2" charset="0"/>
                <a:cs typeface="Poppins" panose="00000500000000000000" pitchFamily="2" charset="0"/>
              </a:rPr>
              <a:t>People Strategy Objectives</a:t>
            </a:r>
          </a:p>
        </p:txBody>
      </p:sp>
      <p:sp>
        <p:nvSpPr>
          <p:cNvPr id="113" name="Rectangle: Rounded Corners 112">
            <a:extLst>
              <a:ext uri="{FF2B5EF4-FFF2-40B4-BE49-F238E27FC236}">
                <a16:creationId xmlns:a16="http://schemas.microsoft.com/office/drawing/2014/main" id="{09A4939D-A60E-4581-A67D-96E26BC72437}"/>
              </a:ext>
            </a:extLst>
          </p:cNvPr>
          <p:cNvSpPr/>
          <p:nvPr/>
        </p:nvSpPr>
        <p:spPr>
          <a:xfrm>
            <a:off x="3288767" y="4325923"/>
            <a:ext cx="1220400" cy="734400"/>
          </a:xfrm>
          <a:prstGeom prst="roundRect">
            <a:avLst/>
          </a:prstGeom>
          <a:solidFill>
            <a:srgbClr val="008AA0"/>
          </a:solidFill>
          <a:ln>
            <a:solidFill>
              <a:srgbClr val="008A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white"/>
                </a:solidFill>
                <a:effectLst/>
                <a:uLnTx/>
                <a:uFillTx/>
                <a:latin typeface="Arial" panose="020B0604020202020204"/>
                <a:ea typeface="+mn-ea"/>
                <a:cs typeface="+mn-cs"/>
              </a:rPr>
              <a:t>A resilient Organisation</a:t>
            </a:r>
          </a:p>
        </p:txBody>
      </p:sp>
      <p:sp>
        <p:nvSpPr>
          <p:cNvPr id="116" name="Rectangle: Rounded Corners 115">
            <a:extLst>
              <a:ext uri="{FF2B5EF4-FFF2-40B4-BE49-F238E27FC236}">
                <a16:creationId xmlns:a16="http://schemas.microsoft.com/office/drawing/2014/main" id="{E8C1116E-D805-4894-B24B-90B2C7E3E5E7}"/>
              </a:ext>
            </a:extLst>
          </p:cNvPr>
          <p:cNvSpPr/>
          <p:nvPr/>
        </p:nvSpPr>
        <p:spPr>
          <a:xfrm>
            <a:off x="4610293" y="4348131"/>
            <a:ext cx="1220400" cy="734400"/>
          </a:xfrm>
          <a:prstGeom prst="roundRect">
            <a:avLst/>
          </a:prstGeom>
          <a:solidFill>
            <a:srgbClr val="003A60"/>
          </a:solidFill>
          <a:ln>
            <a:solidFill>
              <a:srgbClr val="003A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white"/>
                </a:solidFill>
                <a:effectLst/>
                <a:uLnTx/>
                <a:uFillTx/>
                <a:latin typeface="Arial" panose="020B0604020202020204"/>
                <a:ea typeface="+mn-ea"/>
                <a:cs typeface="+mn-cs"/>
              </a:rPr>
              <a:t>Attract and retain talent</a:t>
            </a:r>
          </a:p>
        </p:txBody>
      </p:sp>
      <p:sp>
        <p:nvSpPr>
          <p:cNvPr id="119" name="Rectangle: Rounded Corners 118">
            <a:extLst>
              <a:ext uri="{FF2B5EF4-FFF2-40B4-BE49-F238E27FC236}">
                <a16:creationId xmlns:a16="http://schemas.microsoft.com/office/drawing/2014/main" id="{B0A6C9D1-84E0-4CDD-9D1B-D60FAEB7D7F8}"/>
              </a:ext>
            </a:extLst>
          </p:cNvPr>
          <p:cNvSpPr/>
          <p:nvPr/>
        </p:nvSpPr>
        <p:spPr>
          <a:xfrm>
            <a:off x="5931819" y="4348131"/>
            <a:ext cx="1220400" cy="734400"/>
          </a:xfrm>
          <a:prstGeom prst="roundRect">
            <a:avLst/>
          </a:prstGeom>
          <a:solidFill>
            <a:srgbClr val="ED174F"/>
          </a:solidFill>
          <a:ln>
            <a:solidFill>
              <a:srgbClr val="ED17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white"/>
                </a:solidFill>
                <a:effectLst/>
                <a:uLnTx/>
                <a:uFillTx/>
                <a:latin typeface="Arial" panose="020B0604020202020204"/>
                <a:ea typeface="+mn-ea"/>
                <a:cs typeface="+mn-cs"/>
              </a:rPr>
              <a:t>Leaders who excel</a:t>
            </a:r>
          </a:p>
        </p:txBody>
      </p:sp>
      <p:sp>
        <p:nvSpPr>
          <p:cNvPr id="120" name="Rectangle: Rounded Corners 119">
            <a:extLst>
              <a:ext uri="{FF2B5EF4-FFF2-40B4-BE49-F238E27FC236}">
                <a16:creationId xmlns:a16="http://schemas.microsoft.com/office/drawing/2014/main" id="{A67C1378-FF52-48B0-B393-65ACDC846416}"/>
              </a:ext>
            </a:extLst>
          </p:cNvPr>
          <p:cNvSpPr/>
          <p:nvPr/>
        </p:nvSpPr>
        <p:spPr>
          <a:xfrm>
            <a:off x="7253345" y="4355732"/>
            <a:ext cx="1220400" cy="734400"/>
          </a:xfrm>
          <a:prstGeom prst="roundRect">
            <a:avLst/>
          </a:prstGeom>
          <a:solidFill>
            <a:srgbClr val="5E2D91"/>
          </a:solidFill>
          <a:ln>
            <a:solidFill>
              <a:srgbClr val="5E2D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white"/>
                </a:solidFill>
                <a:effectLst/>
                <a:uLnTx/>
                <a:uFillTx/>
                <a:latin typeface="Arial" panose="020B0604020202020204"/>
                <a:ea typeface="+mn-ea"/>
                <a:cs typeface="+mn-cs"/>
              </a:rPr>
              <a:t>A values led organisation</a:t>
            </a:r>
          </a:p>
        </p:txBody>
      </p:sp>
      <p:sp>
        <p:nvSpPr>
          <p:cNvPr id="121" name="Rectangle: Rounded Corners 120">
            <a:extLst>
              <a:ext uri="{FF2B5EF4-FFF2-40B4-BE49-F238E27FC236}">
                <a16:creationId xmlns:a16="http://schemas.microsoft.com/office/drawing/2014/main" id="{4B6E7182-38C1-4F0D-B2C2-64A465BAC5E6}"/>
              </a:ext>
            </a:extLst>
          </p:cNvPr>
          <p:cNvSpPr/>
          <p:nvPr/>
        </p:nvSpPr>
        <p:spPr>
          <a:xfrm>
            <a:off x="8574871" y="4365844"/>
            <a:ext cx="1220400" cy="734400"/>
          </a:xfrm>
          <a:prstGeom prst="roundRect">
            <a:avLst/>
          </a:prstGeom>
          <a:solidFill>
            <a:srgbClr val="940670"/>
          </a:solidFill>
          <a:ln>
            <a:solidFill>
              <a:srgbClr val="9406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white"/>
                </a:solidFill>
                <a:effectLst/>
                <a:uLnTx/>
                <a:uFillTx/>
                <a:latin typeface="Arial" panose="020B0604020202020204"/>
                <a:ea typeface="+mn-ea"/>
                <a:cs typeface="+mn-cs"/>
              </a:rPr>
              <a:t>Growing our expertise</a:t>
            </a:r>
          </a:p>
        </p:txBody>
      </p:sp>
      <p:sp>
        <p:nvSpPr>
          <p:cNvPr id="122" name="Rectangle: Rounded Corners 121">
            <a:extLst>
              <a:ext uri="{FF2B5EF4-FFF2-40B4-BE49-F238E27FC236}">
                <a16:creationId xmlns:a16="http://schemas.microsoft.com/office/drawing/2014/main" id="{ED072145-A7CF-4935-8653-B181F1AF7C2D}"/>
              </a:ext>
            </a:extLst>
          </p:cNvPr>
          <p:cNvSpPr/>
          <p:nvPr/>
        </p:nvSpPr>
        <p:spPr>
          <a:xfrm>
            <a:off x="9896397" y="4378857"/>
            <a:ext cx="1220400" cy="734400"/>
          </a:xfrm>
          <a:prstGeom prst="roundRect">
            <a:avLst/>
          </a:prstGeom>
          <a:solidFill>
            <a:srgbClr val="00B3F0"/>
          </a:solidFill>
          <a:ln>
            <a:solidFill>
              <a:srgbClr val="00B3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white"/>
                </a:solidFill>
                <a:effectLst/>
                <a:uLnTx/>
                <a:uFillTx/>
                <a:latin typeface="Arial" panose="020B0604020202020204"/>
                <a:ea typeface="+mn-ea"/>
                <a:cs typeface="+mn-cs"/>
              </a:rPr>
              <a:t>Enhancing HR Value</a:t>
            </a:r>
          </a:p>
        </p:txBody>
      </p:sp>
      <p:sp>
        <p:nvSpPr>
          <p:cNvPr id="127" name="Right Brace 126">
            <a:extLst>
              <a:ext uri="{FF2B5EF4-FFF2-40B4-BE49-F238E27FC236}">
                <a16:creationId xmlns:a16="http://schemas.microsoft.com/office/drawing/2014/main" id="{5BFCF2EC-9E40-4EFF-8A68-2A9E434C1701}"/>
              </a:ext>
            </a:extLst>
          </p:cNvPr>
          <p:cNvSpPr/>
          <p:nvPr/>
        </p:nvSpPr>
        <p:spPr>
          <a:xfrm rot="5400000">
            <a:off x="6700552" y="-88583"/>
            <a:ext cx="302051" cy="5132147"/>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graphicFrame>
        <p:nvGraphicFramePr>
          <p:cNvPr id="5" name="Diagram 4">
            <a:extLst>
              <a:ext uri="{FF2B5EF4-FFF2-40B4-BE49-F238E27FC236}">
                <a16:creationId xmlns:a16="http://schemas.microsoft.com/office/drawing/2014/main" id="{99B3A39E-E4F2-44D0-9DCF-5C0B071F8EED}"/>
              </a:ext>
            </a:extLst>
          </p:cNvPr>
          <p:cNvGraphicFramePr/>
          <p:nvPr>
            <p:extLst>
              <p:ext uri="{D42A27DB-BD31-4B8C-83A1-F6EECF244321}">
                <p14:modId xmlns:p14="http://schemas.microsoft.com/office/powerpoint/2010/main" val="768074250"/>
              </p:ext>
            </p:extLst>
          </p:nvPr>
        </p:nvGraphicFramePr>
        <p:xfrm>
          <a:off x="4342665" y="251606"/>
          <a:ext cx="1401748" cy="24576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3" name="Rectangle: Rounded Corners 82">
            <a:extLst>
              <a:ext uri="{FF2B5EF4-FFF2-40B4-BE49-F238E27FC236}">
                <a16:creationId xmlns:a16="http://schemas.microsoft.com/office/drawing/2014/main" id="{7F2C9158-CD9D-4C0F-B386-E803F7C57B4D}"/>
              </a:ext>
            </a:extLst>
          </p:cNvPr>
          <p:cNvSpPr/>
          <p:nvPr/>
        </p:nvSpPr>
        <p:spPr>
          <a:xfrm rot="16200000">
            <a:off x="5570666" y="282522"/>
            <a:ext cx="1480337" cy="11393363"/>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84" name="TextBox 83">
            <a:extLst>
              <a:ext uri="{FF2B5EF4-FFF2-40B4-BE49-F238E27FC236}">
                <a16:creationId xmlns:a16="http://schemas.microsoft.com/office/drawing/2014/main" id="{2515CB13-8569-4763-B0B9-46CDB27830C2}"/>
              </a:ext>
            </a:extLst>
          </p:cNvPr>
          <p:cNvSpPr txBox="1"/>
          <p:nvPr/>
        </p:nvSpPr>
        <p:spPr>
          <a:xfrm>
            <a:off x="715843" y="5763959"/>
            <a:ext cx="1189999" cy="52322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sz="1400" b="1">
                <a:solidFill>
                  <a:prstClr val="black"/>
                </a:solidFill>
                <a:latin typeface="Poppins" panose="00000500000000000000" pitchFamily="2" charset="0"/>
                <a:cs typeface="Poppins" panose="00000500000000000000" pitchFamily="2" charset="0"/>
              </a:rPr>
              <a:t>Key Priorities</a:t>
            </a:r>
            <a:endParaRPr kumimoji="0" lang="en-GB" sz="1400" b="1" i="0" u="none" strike="noStrike" kern="1200" cap="none" spc="0" normalizeH="0" baseline="0" noProof="0">
              <a:ln>
                <a:noFill/>
              </a:ln>
              <a:solidFill>
                <a:prstClr val="black"/>
              </a:solidFill>
              <a:effectLst/>
              <a:uLnTx/>
              <a:uFillTx/>
              <a:latin typeface="Poppins" panose="00000500000000000000" pitchFamily="2" charset="0"/>
              <a:cs typeface="Poppins" panose="00000500000000000000" pitchFamily="2" charset="0"/>
            </a:endParaRPr>
          </a:p>
        </p:txBody>
      </p:sp>
      <p:sp>
        <p:nvSpPr>
          <p:cNvPr id="101" name="Rectangle: Rounded Corners 100">
            <a:extLst>
              <a:ext uri="{FF2B5EF4-FFF2-40B4-BE49-F238E27FC236}">
                <a16:creationId xmlns:a16="http://schemas.microsoft.com/office/drawing/2014/main" id="{83C38929-7280-4E83-B459-603B898D5A3E}"/>
              </a:ext>
            </a:extLst>
          </p:cNvPr>
          <p:cNvSpPr/>
          <p:nvPr/>
        </p:nvSpPr>
        <p:spPr>
          <a:xfrm>
            <a:off x="5235609" y="5780001"/>
            <a:ext cx="1655143" cy="324000"/>
          </a:xfrm>
          <a:prstGeom prst="roundRect">
            <a:avLst/>
          </a:prstGeom>
          <a:solidFill>
            <a:srgbClr val="ED174F"/>
          </a:solidFill>
          <a:ln>
            <a:solidFill>
              <a:srgbClr val="ED17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prstClr val="white"/>
                </a:solidFill>
                <a:latin typeface="Arial" panose="020B0604020202020204"/>
              </a:rPr>
              <a:t>L6: UKHSA Vision Development</a:t>
            </a:r>
          </a:p>
        </p:txBody>
      </p:sp>
      <p:sp>
        <p:nvSpPr>
          <p:cNvPr id="102" name="Rectangle: Rounded Corners 101">
            <a:extLst>
              <a:ext uri="{FF2B5EF4-FFF2-40B4-BE49-F238E27FC236}">
                <a16:creationId xmlns:a16="http://schemas.microsoft.com/office/drawing/2014/main" id="{181EFFB0-4A74-45C6-AFC6-00CFD10750F3}"/>
              </a:ext>
            </a:extLst>
          </p:cNvPr>
          <p:cNvSpPr/>
          <p:nvPr/>
        </p:nvSpPr>
        <p:spPr>
          <a:xfrm>
            <a:off x="5235609" y="6147174"/>
            <a:ext cx="1675857" cy="507814"/>
          </a:xfrm>
          <a:prstGeom prst="roundRect">
            <a:avLst/>
          </a:prstGeom>
          <a:solidFill>
            <a:srgbClr val="ED174F"/>
          </a:solidFill>
          <a:ln>
            <a:solidFill>
              <a:srgbClr val="ED174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000">
                <a:solidFill>
                  <a:prstClr val="white"/>
                </a:solidFill>
                <a:latin typeface="Arial" panose="020B0604020202020204"/>
              </a:rPr>
              <a:t>L7: Leadership Development Programme Cascaded</a:t>
            </a:r>
          </a:p>
        </p:txBody>
      </p:sp>
      <p:sp>
        <p:nvSpPr>
          <p:cNvPr id="103" name="Rectangle: Rounded Corners 102">
            <a:extLst>
              <a:ext uri="{FF2B5EF4-FFF2-40B4-BE49-F238E27FC236}">
                <a16:creationId xmlns:a16="http://schemas.microsoft.com/office/drawing/2014/main" id="{E31A2FD2-ACFB-473C-B21E-D49DE6A233D9}"/>
              </a:ext>
            </a:extLst>
          </p:cNvPr>
          <p:cNvSpPr/>
          <p:nvPr/>
        </p:nvSpPr>
        <p:spPr>
          <a:xfrm>
            <a:off x="5235609" y="5271556"/>
            <a:ext cx="1655143" cy="470834"/>
          </a:xfrm>
          <a:prstGeom prst="roundRect">
            <a:avLst/>
          </a:prstGeom>
          <a:solidFill>
            <a:srgbClr val="ED174F"/>
          </a:solidFill>
          <a:ln>
            <a:solidFill>
              <a:srgbClr val="ED17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prstClr val="white"/>
                </a:solidFill>
                <a:latin typeface="Arial" panose="020B0604020202020204"/>
              </a:rPr>
              <a:t>L5: Leadership Development Strategy Completed</a:t>
            </a:r>
          </a:p>
        </p:txBody>
      </p:sp>
      <p:sp>
        <p:nvSpPr>
          <p:cNvPr id="104" name="Rectangle: Rounded Corners 103">
            <a:extLst>
              <a:ext uri="{FF2B5EF4-FFF2-40B4-BE49-F238E27FC236}">
                <a16:creationId xmlns:a16="http://schemas.microsoft.com/office/drawing/2014/main" id="{5F571A2C-73F6-41D3-AD68-6A1CBDDD7333}"/>
              </a:ext>
            </a:extLst>
          </p:cNvPr>
          <p:cNvSpPr/>
          <p:nvPr/>
        </p:nvSpPr>
        <p:spPr>
          <a:xfrm>
            <a:off x="1665450" y="5646479"/>
            <a:ext cx="1655143" cy="324000"/>
          </a:xfrm>
          <a:prstGeom prst="roundRect">
            <a:avLst/>
          </a:prstGeom>
          <a:solidFill>
            <a:srgbClr val="008AA0"/>
          </a:solidFill>
          <a:ln>
            <a:solidFill>
              <a:srgbClr val="008A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prstClr val="white"/>
                </a:solidFill>
                <a:cs typeface="Poppins" panose="00000500000000000000" pitchFamily="2" charset="0"/>
              </a:rPr>
              <a:t>R2: Recruit to core roles</a:t>
            </a:r>
          </a:p>
        </p:txBody>
      </p:sp>
      <p:sp>
        <p:nvSpPr>
          <p:cNvPr id="105" name="Rectangle: Rounded Corners 104">
            <a:extLst>
              <a:ext uri="{FF2B5EF4-FFF2-40B4-BE49-F238E27FC236}">
                <a16:creationId xmlns:a16="http://schemas.microsoft.com/office/drawing/2014/main" id="{889D8C24-0942-486E-9B17-D39E6DA8D409}"/>
              </a:ext>
            </a:extLst>
          </p:cNvPr>
          <p:cNvSpPr/>
          <p:nvPr/>
        </p:nvSpPr>
        <p:spPr>
          <a:xfrm>
            <a:off x="1665451" y="5267602"/>
            <a:ext cx="1655143" cy="324000"/>
          </a:xfrm>
          <a:prstGeom prst="roundRect">
            <a:avLst/>
          </a:prstGeom>
          <a:solidFill>
            <a:srgbClr val="008AA0"/>
          </a:solidFill>
          <a:ln>
            <a:solidFill>
              <a:srgbClr val="008A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prstClr val="white"/>
                </a:solidFill>
                <a:latin typeface="Arial" panose="020B0604020202020204"/>
              </a:rPr>
              <a:t>R4: Achieve ramp down of covid funded workforce</a:t>
            </a:r>
          </a:p>
        </p:txBody>
      </p:sp>
      <p:sp>
        <p:nvSpPr>
          <p:cNvPr id="106" name="Rectangle: Rounded Corners 105">
            <a:extLst>
              <a:ext uri="{FF2B5EF4-FFF2-40B4-BE49-F238E27FC236}">
                <a16:creationId xmlns:a16="http://schemas.microsoft.com/office/drawing/2014/main" id="{57F8A7F5-723B-4BE6-BFE2-C7A33C4614D0}"/>
              </a:ext>
            </a:extLst>
          </p:cNvPr>
          <p:cNvSpPr/>
          <p:nvPr/>
        </p:nvSpPr>
        <p:spPr>
          <a:xfrm>
            <a:off x="8619524" y="5269939"/>
            <a:ext cx="1655143" cy="324000"/>
          </a:xfrm>
          <a:prstGeom prst="roundRect">
            <a:avLst/>
          </a:prstGeom>
          <a:solidFill>
            <a:srgbClr val="940670"/>
          </a:solidFill>
          <a:ln>
            <a:solidFill>
              <a:srgbClr val="9406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prstClr val="white"/>
                </a:solidFill>
                <a:latin typeface="Arial" panose="020B0604020202020204"/>
              </a:rPr>
              <a:t>G4: Develop Career Path Framework</a:t>
            </a:r>
          </a:p>
        </p:txBody>
      </p:sp>
      <p:sp>
        <p:nvSpPr>
          <p:cNvPr id="107" name="Rectangle: Rounded Corners 106">
            <a:extLst>
              <a:ext uri="{FF2B5EF4-FFF2-40B4-BE49-F238E27FC236}">
                <a16:creationId xmlns:a16="http://schemas.microsoft.com/office/drawing/2014/main" id="{84C8E535-8A80-45E3-AD2D-FE16D262F272}"/>
              </a:ext>
            </a:extLst>
          </p:cNvPr>
          <p:cNvSpPr/>
          <p:nvPr/>
        </p:nvSpPr>
        <p:spPr>
          <a:xfrm>
            <a:off x="10319326" y="5269939"/>
            <a:ext cx="1652753" cy="324000"/>
          </a:xfrm>
          <a:prstGeom prst="roundRect">
            <a:avLst/>
          </a:prstGeom>
          <a:solidFill>
            <a:srgbClr val="00B3F0"/>
          </a:solidFill>
          <a:ln>
            <a:solidFill>
              <a:srgbClr val="00B3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00">
                <a:latin typeface="Arial" panose="020B0604020202020204"/>
              </a:rPr>
              <a:t>E5: People Strategy &amp; Plan</a:t>
            </a:r>
            <a:endParaRPr lang="en-GB" sz="1000">
              <a:solidFill>
                <a:prstClr val="white"/>
              </a:solidFill>
              <a:latin typeface="Arial" panose="020B0604020202020204"/>
            </a:endParaRPr>
          </a:p>
        </p:txBody>
      </p:sp>
      <p:sp>
        <p:nvSpPr>
          <p:cNvPr id="110" name="Rectangle: Rounded Corners 109">
            <a:extLst>
              <a:ext uri="{FF2B5EF4-FFF2-40B4-BE49-F238E27FC236}">
                <a16:creationId xmlns:a16="http://schemas.microsoft.com/office/drawing/2014/main" id="{2F057D0A-B29E-473B-8379-61805F9E90ED}"/>
              </a:ext>
            </a:extLst>
          </p:cNvPr>
          <p:cNvSpPr/>
          <p:nvPr/>
        </p:nvSpPr>
        <p:spPr>
          <a:xfrm>
            <a:off x="10319326" y="5637112"/>
            <a:ext cx="1652753" cy="324000"/>
          </a:xfrm>
          <a:prstGeom prst="roundRect">
            <a:avLst/>
          </a:prstGeom>
          <a:solidFill>
            <a:srgbClr val="00B3F0"/>
          </a:solidFill>
          <a:ln>
            <a:solidFill>
              <a:srgbClr val="00B3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prstClr val="white"/>
                </a:solidFill>
                <a:latin typeface="Arial" panose="020B0604020202020204"/>
              </a:rPr>
              <a:t>E7: Strategic Workforce Planning Implemented</a:t>
            </a:r>
          </a:p>
        </p:txBody>
      </p:sp>
      <p:sp>
        <p:nvSpPr>
          <p:cNvPr id="111" name="Rectangle: Rounded Corners 110">
            <a:extLst>
              <a:ext uri="{FF2B5EF4-FFF2-40B4-BE49-F238E27FC236}">
                <a16:creationId xmlns:a16="http://schemas.microsoft.com/office/drawing/2014/main" id="{B7C35CD2-6E31-4F22-B5B0-2DE2C1623E02}"/>
              </a:ext>
            </a:extLst>
          </p:cNvPr>
          <p:cNvSpPr/>
          <p:nvPr/>
        </p:nvSpPr>
        <p:spPr>
          <a:xfrm>
            <a:off x="10319326" y="6004281"/>
            <a:ext cx="1652753" cy="324000"/>
          </a:xfrm>
          <a:prstGeom prst="roundRect">
            <a:avLst/>
          </a:prstGeom>
          <a:solidFill>
            <a:schemeClr val="bg1">
              <a:lumMod val="75000"/>
            </a:schemeClr>
          </a:solidFill>
          <a:ln>
            <a:solidFill>
              <a:srgbClr val="00B3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prstClr val="white"/>
                </a:solidFill>
                <a:latin typeface="Arial" panose="020B0604020202020204"/>
              </a:rPr>
              <a:t>E1: Restructure People Group (Complete)</a:t>
            </a:r>
          </a:p>
        </p:txBody>
      </p:sp>
      <p:sp>
        <p:nvSpPr>
          <p:cNvPr id="161" name="Rectangle: Rounded Corners 160">
            <a:extLst>
              <a:ext uri="{FF2B5EF4-FFF2-40B4-BE49-F238E27FC236}">
                <a16:creationId xmlns:a16="http://schemas.microsoft.com/office/drawing/2014/main" id="{10D0BA29-0627-47DC-96A3-DBD03ED0B04B}"/>
              </a:ext>
            </a:extLst>
          </p:cNvPr>
          <p:cNvSpPr/>
          <p:nvPr/>
        </p:nvSpPr>
        <p:spPr>
          <a:xfrm>
            <a:off x="3371315" y="5266565"/>
            <a:ext cx="1819635" cy="324000"/>
          </a:xfrm>
          <a:prstGeom prst="roundRect">
            <a:avLst/>
          </a:prstGeom>
          <a:solidFill>
            <a:srgbClr val="003B5C"/>
          </a:solidFill>
          <a:ln>
            <a:solidFill>
              <a:srgbClr val="003B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prstClr val="white"/>
                </a:solidFill>
                <a:latin typeface="Arial" panose="020B0604020202020204"/>
              </a:rPr>
              <a:t>A5: Address Reward Priorities (DDAT/Science)</a:t>
            </a:r>
          </a:p>
        </p:txBody>
      </p:sp>
      <p:sp>
        <p:nvSpPr>
          <p:cNvPr id="162" name="Rectangle: Rounded Corners 161">
            <a:extLst>
              <a:ext uri="{FF2B5EF4-FFF2-40B4-BE49-F238E27FC236}">
                <a16:creationId xmlns:a16="http://schemas.microsoft.com/office/drawing/2014/main" id="{402E8521-FD4F-422B-9983-37C42D08D731}"/>
              </a:ext>
            </a:extLst>
          </p:cNvPr>
          <p:cNvSpPr/>
          <p:nvPr/>
        </p:nvSpPr>
        <p:spPr>
          <a:xfrm>
            <a:off x="3371315" y="5633738"/>
            <a:ext cx="1819635" cy="324000"/>
          </a:xfrm>
          <a:prstGeom prst="roundRect">
            <a:avLst/>
          </a:prstGeom>
          <a:solidFill>
            <a:srgbClr val="003B5C"/>
          </a:solidFill>
          <a:ln>
            <a:solidFill>
              <a:srgbClr val="003B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prstClr val="white"/>
                </a:solidFill>
                <a:latin typeface="Arial" panose="020B0604020202020204"/>
              </a:rPr>
              <a:t>A3: EVP Phase 1 (Attraction)</a:t>
            </a:r>
          </a:p>
        </p:txBody>
      </p:sp>
      <p:sp>
        <p:nvSpPr>
          <p:cNvPr id="167" name="Rectangle: Rounded Corners 166">
            <a:extLst>
              <a:ext uri="{FF2B5EF4-FFF2-40B4-BE49-F238E27FC236}">
                <a16:creationId xmlns:a16="http://schemas.microsoft.com/office/drawing/2014/main" id="{23E7C75C-36E5-42CA-97AB-EAABEA0580D8}"/>
              </a:ext>
            </a:extLst>
          </p:cNvPr>
          <p:cNvSpPr/>
          <p:nvPr/>
        </p:nvSpPr>
        <p:spPr>
          <a:xfrm>
            <a:off x="3371315" y="6000910"/>
            <a:ext cx="1819635" cy="365125"/>
          </a:xfrm>
          <a:prstGeom prst="roundRect">
            <a:avLst/>
          </a:prstGeom>
          <a:solidFill>
            <a:srgbClr val="003B5C"/>
          </a:solidFill>
          <a:ln>
            <a:solidFill>
              <a:srgbClr val="003B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prstClr val="white"/>
                </a:solidFill>
                <a:latin typeface="Arial" panose="020B0604020202020204"/>
              </a:rPr>
              <a:t>A4: Develop Reward Strategy and Business Case</a:t>
            </a:r>
          </a:p>
        </p:txBody>
      </p:sp>
      <p:sp>
        <p:nvSpPr>
          <p:cNvPr id="168" name="Rectangle: Rounded Corners 167">
            <a:extLst>
              <a:ext uri="{FF2B5EF4-FFF2-40B4-BE49-F238E27FC236}">
                <a16:creationId xmlns:a16="http://schemas.microsoft.com/office/drawing/2014/main" id="{7727B091-BFDB-4340-BDC0-7513C0520973}"/>
              </a:ext>
            </a:extLst>
          </p:cNvPr>
          <p:cNvSpPr/>
          <p:nvPr/>
        </p:nvSpPr>
        <p:spPr>
          <a:xfrm>
            <a:off x="3371315" y="6403822"/>
            <a:ext cx="1819635" cy="324000"/>
          </a:xfrm>
          <a:prstGeom prst="roundRect">
            <a:avLst/>
          </a:prstGeom>
          <a:solidFill>
            <a:srgbClr val="003B5C"/>
          </a:solidFill>
          <a:ln>
            <a:solidFill>
              <a:srgbClr val="003B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prstClr val="white"/>
                </a:solidFill>
                <a:latin typeface="Arial" panose="020B0604020202020204"/>
              </a:rPr>
              <a:t>A7: EVP Phase 2 (Whole Employee Journey)</a:t>
            </a:r>
          </a:p>
        </p:txBody>
      </p:sp>
      <p:sp>
        <p:nvSpPr>
          <p:cNvPr id="130" name="Rectangle: Rounded Corners 129">
            <a:extLst>
              <a:ext uri="{FF2B5EF4-FFF2-40B4-BE49-F238E27FC236}">
                <a16:creationId xmlns:a16="http://schemas.microsoft.com/office/drawing/2014/main" id="{48A768B2-60F8-4E77-BB6C-212DC8C6FDAF}"/>
              </a:ext>
            </a:extLst>
          </p:cNvPr>
          <p:cNvSpPr/>
          <p:nvPr/>
        </p:nvSpPr>
        <p:spPr>
          <a:xfrm>
            <a:off x="6923235" y="5265292"/>
            <a:ext cx="1655143" cy="470834"/>
          </a:xfrm>
          <a:prstGeom prst="roundRect">
            <a:avLst/>
          </a:prstGeom>
          <a:solidFill>
            <a:srgbClr val="5E2D91"/>
          </a:solidFill>
          <a:ln>
            <a:solidFill>
              <a:srgbClr val="5E2D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prstClr val="white"/>
                </a:solidFill>
                <a:latin typeface="Arial" panose="020B0604020202020204"/>
              </a:rPr>
              <a:t>V3: Employee engagement action plan and listening strategy</a:t>
            </a:r>
          </a:p>
        </p:txBody>
      </p:sp>
    </p:spTree>
    <p:extLst>
      <p:ext uri="{BB962C8B-B14F-4D97-AF65-F5344CB8AC3E}">
        <p14:creationId xmlns:p14="http://schemas.microsoft.com/office/powerpoint/2010/main" val="86802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7D9E0-3431-41E7-AC88-99954963BD80}"/>
              </a:ext>
            </a:extLst>
          </p:cNvPr>
          <p:cNvSpPr>
            <a:spLocks noGrp="1"/>
          </p:cNvSpPr>
          <p:nvPr>
            <p:ph type="title"/>
          </p:nvPr>
        </p:nvSpPr>
        <p:spPr/>
        <p:txBody>
          <a:bodyPr/>
          <a:lstStyle/>
          <a:p>
            <a:r>
              <a:rPr lang="en-GB"/>
              <a:t>Our capacity to deliver</a:t>
            </a:r>
          </a:p>
        </p:txBody>
      </p:sp>
      <p:sp>
        <p:nvSpPr>
          <p:cNvPr id="3" name="Footer Placeholder 2">
            <a:extLst>
              <a:ext uri="{FF2B5EF4-FFF2-40B4-BE49-F238E27FC236}">
                <a16:creationId xmlns:a16="http://schemas.microsoft.com/office/drawing/2014/main" id="{4296B4D3-8567-4C83-AED9-A81B084D2BC1}"/>
              </a:ext>
            </a:extLst>
          </p:cNvPr>
          <p:cNvSpPr>
            <a:spLocks noGrp="1"/>
          </p:cNvSpPr>
          <p:nvPr>
            <p:ph type="ftr" sz="quarter" idx="10"/>
          </p:nvPr>
        </p:nvSpPr>
        <p:spPr/>
        <p:txBody>
          <a:bodyPr/>
          <a:lstStyle/>
          <a:p>
            <a:r>
              <a:rPr lang="en-GB"/>
              <a:t>Presentation title</a:t>
            </a:r>
            <a:endParaRPr lang="en-GB" sz="1400"/>
          </a:p>
        </p:txBody>
      </p:sp>
      <p:sp>
        <p:nvSpPr>
          <p:cNvPr id="4" name="Slide Number Placeholder 3">
            <a:extLst>
              <a:ext uri="{FF2B5EF4-FFF2-40B4-BE49-F238E27FC236}">
                <a16:creationId xmlns:a16="http://schemas.microsoft.com/office/drawing/2014/main" id="{9893F955-0EA7-4F6A-82AB-F305F6F2E677}"/>
              </a:ext>
            </a:extLst>
          </p:cNvPr>
          <p:cNvSpPr>
            <a:spLocks noGrp="1"/>
          </p:cNvSpPr>
          <p:nvPr>
            <p:ph type="sldNum" sz="quarter" idx="11"/>
          </p:nvPr>
        </p:nvSpPr>
        <p:spPr/>
        <p:txBody>
          <a:bodyPr/>
          <a:lstStyle/>
          <a:p>
            <a:fld id="{344369E4-5DE7-46E5-874E-4FD437973785}" type="slidenum">
              <a:rPr lang="en-GB" smtClean="0"/>
              <a:pPr/>
              <a:t>6</a:t>
            </a:fld>
            <a:endParaRPr lang="en-GB" sz="1400"/>
          </a:p>
        </p:txBody>
      </p:sp>
      <p:sp>
        <p:nvSpPr>
          <p:cNvPr id="6" name="Rectangle 5">
            <a:extLst>
              <a:ext uri="{FF2B5EF4-FFF2-40B4-BE49-F238E27FC236}">
                <a16:creationId xmlns:a16="http://schemas.microsoft.com/office/drawing/2014/main" id="{6F22389B-4CB2-4E2E-A103-B05F21FF149D}"/>
              </a:ext>
            </a:extLst>
          </p:cNvPr>
          <p:cNvSpPr/>
          <p:nvPr/>
        </p:nvSpPr>
        <p:spPr>
          <a:xfrm>
            <a:off x="640020" y="927756"/>
            <a:ext cx="11409854" cy="37778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solidFill>
                  <a:srgbClr val="003B5C"/>
                </a:solidFill>
                <a:latin typeface="Poppins" panose="00000500000000000000" pitchFamily="2" charset="0"/>
                <a:ea typeface="Lato Light" panose="020F0502020204030203" pitchFamily="34" charset="0"/>
                <a:cs typeface="Poppins" panose="00000500000000000000" pitchFamily="2" charset="0"/>
              </a:rPr>
              <a:t>People Group Restructure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solidFill>
                  <a:srgbClr val="003B5C"/>
                </a:solidFill>
                <a:latin typeface="Lato Light" panose="020F0502020204030203" pitchFamily="34" charset="0"/>
                <a:ea typeface="Lato Light" panose="020F0502020204030203" pitchFamily="34" charset="0"/>
                <a:cs typeface="Lato Light" panose="020F0502020204030203" pitchFamily="34" charset="0"/>
              </a:rPr>
              <a:t>We have finished the restructure of the people group – forming 4 key pillars of activity, rationalising leadership positions, removing layers of management, re-evaluating grades (removing inflation) and creating clearer boundaries and accountabilities. This has all been done with a customer centric focus and to build capability.</a:t>
            </a:r>
            <a:endParaRPr kumimoji="0" lang="en-GB" sz="1300" i="0" u="none" strike="noStrike" kern="1200" cap="none" spc="0" normalizeH="0" baseline="0" noProof="0" dirty="0">
              <a:ln>
                <a:noFill/>
              </a:ln>
              <a:solidFill>
                <a:srgbClr val="003B5C"/>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8" name="Rectangle 7">
            <a:extLst>
              <a:ext uri="{FF2B5EF4-FFF2-40B4-BE49-F238E27FC236}">
                <a16:creationId xmlns:a16="http://schemas.microsoft.com/office/drawing/2014/main" id="{902FCB0C-13E2-4817-9AFB-11A0AADC9036}"/>
              </a:ext>
            </a:extLst>
          </p:cNvPr>
          <p:cNvSpPr/>
          <p:nvPr/>
        </p:nvSpPr>
        <p:spPr>
          <a:xfrm>
            <a:off x="640020" y="4828854"/>
            <a:ext cx="11409854" cy="16099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a:solidFill>
                  <a:srgbClr val="003B5C"/>
                </a:solidFill>
                <a:latin typeface="Poppins" panose="00000500000000000000" pitchFamily="2" charset="0"/>
                <a:ea typeface="Lato Light" panose="020F0502020204030203" pitchFamily="34" charset="0"/>
                <a:cs typeface="Poppins" panose="00000500000000000000" pitchFamily="2" charset="0"/>
              </a:rPr>
              <a:t>MaPs Dependency</a:t>
            </a:r>
          </a:p>
        </p:txBody>
      </p:sp>
      <p:sp>
        <p:nvSpPr>
          <p:cNvPr id="9" name="Rectangle 8">
            <a:extLst>
              <a:ext uri="{FF2B5EF4-FFF2-40B4-BE49-F238E27FC236}">
                <a16:creationId xmlns:a16="http://schemas.microsoft.com/office/drawing/2014/main" id="{D863B4D4-78C4-46B9-9E45-74F0BA72ACFE}"/>
              </a:ext>
            </a:extLst>
          </p:cNvPr>
          <p:cNvSpPr/>
          <p:nvPr/>
        </p:nvSpPr>
        <p:spPr>
          <a:xfrm>
            <a:off x="5134840" y="1904620"/>
            <a:ext cx="1931928" cy="529389"/>
          </a:xfrm>
          <a:prstGeom prst="rect">
            <a:avLst/>
          </a:prstGeom>
          <a:solidFill>
            <a:srgbClr val="008AA0"/>
          </a:solidFill>
          <a:ln>
            <a:solidFill>
              <a:srgbClr val="008A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prstClr val="white"/>
                </a:solidFill>
                <a:latin typeface="Arial" panose="020B0604020202020204"/>
              </a:rPr>
              <a:t>Chief People Officer</a:t>
            </a:r>
          </a:p>
        </p:txBody>
      </p:sp>
      <p:grpSp>
        <p:nvGrpSpPr>
          <p:cNvPr id="14" name="Group 13">
            <a:extLst>
              <a:ext uri="{FF2B5EF4-FFF2-40B4-BE49-F238E27FC236}">
                <a16:creationId xmlns:a16="http://schemas.microsoft.com/office/drawing/2014/main" id="{ABBC6F2E-676D-4D47-886E-F7B752742D4F}"/>
              </a:ext>
            </a:extLst>
          </p:cNvPr>
          <p:cNvGrpSpPr/>
          <p:nvPr/>
        </p:nvGrpSpPr>
        <p:grpSpPr>
          <a:xfrm>
            <a:off x="2427448" y="2560836"/>
            <a:ext cx="7346712" cy="598079"/>
            <a:chOff x="1023830" y="2690014"/>
            <a:chExt cx="7346712" cy="598079"/>
          </a:xfrm>
        </p:grpSpPr>
        <p:sp>
          <p:nvSpPr>
            <p:cNvPr id="10" name="Rectangle 9">
              <a:extLst>
                <a:ext uri="{FF2B5EF4-FFF2-40B4-BE49-F238E27FC236}">
                  <a16:creationId xmlns:a16="http://schemas.microsoft.com/office/drawing/2014/main" id="{C79C2C6C-AE62-4DB6-806B-507E09C6947F}"/>
                </a:ext>
              </a:extLst>
            </p:cNvPr>
            <p:cNvSpPr/>
            <p:nvPr/>
          </p:nvSpPr>
          <p:spPr>
            <a:xfrm>
              <a:off x="1023830" y="2690014"/>
              <a:ext cx="1650618" cy="598079"/>
            </a:xfrm>
            <a:prstGeom prst="rect">
              <a:avLst/>
            </a:prstGeom>
            <a:solidFill>
              <a:srgbClr val="003A60"/>
            </a:solidFill>
            <a:ln>
              <a:solidFill>
                <a:srgbClr val="003A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prstClr val="white"/>
                  </a:solidFill>
                  <a:latin typeface="Arial" panose="020B0604020202020204"/>
                </a:rPr>
                <a:t>HR Business Partnering Division</a:t>
              </a:r>
            </a:p>
          </p:txBody>
        </p:sp>
        <p:sp>
          <p:nvSpPr>
            <p:cNvPr id="11" name="Rectangle 10">
              <a:extLst>
                <a:ext uri="{FF2B5EF4-FFF2-40B4-BE49-F238E27FC236}">
                  <a16:creationId xmlns:a16="http://schemas.microsoft.com/office/drawing/2014/main" id="{1A87B69F-ED06-4331-825E-A046B18CA865}"/>
                </a:ext>
              </a:extLst>
            </p:cNvPr>
            <p:cNvSpPr/>
            <p:nvPr/>
          </p:nvSpPr>
          <p:spPr>
            <a:xfrm>
              <a:off x="2922528" y="2690014"/>
              <a:ext cx="1650618" cy="598079"/>
            </a:xfrm>
            <a:prstGeom prst="rect">
              <a:avLst/>
            </a:prstGeom>
            <a:solidFill>
              <a:srgbClr val="003A60"/>
            </a:solidFill>
            <a:ln>
              <a:solidFill>
                <a:srgbClr val="003A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prstClr val="white"/>
                  </a:solidFill>
                  <a:latin typeface="Arial" panose="020B0604020202020204"/>
                </a:rPr>
                <a:t>HR Operations Division</a:t>
              </a:r>
            </a:p>
          </p:txBody>
        </p:sp>
        <p:sp>
          <p:nvSpPr>
            <p:cNvPr id="12" name="Rectangle 11">
              <a:extLst>
                <a:ext uri="{FF2B5EF4-FFF2-40B4-BE49-F238E27FC236}">
                  <a16:creationId xmlns:a16="http://schemas.microsoft.com/office/drawing/2014/main" id="{59D4CE37-FB96-4C46-B8E4-1CF0DBBF3D51}"/>
                </a:ext>
              </a:extLst>
            </p:cNvPr>
            <p:cNvSpPr/>
            <p:nvPr/>
          </p:nvSpPr>
          <p:spPr>
            <a:xfrm>
              <a:off x="4821226" y="2690014"/>
              <a:ext cx="1650618" cy="598079"/>
            </a:xfrm>
            <a:prstGeom prst="rect">
              <a:avLst/>
            </a:prstGeom>
            <a:solidFill>
              <a:srgbClr val="003A60"/>
            </a:solidFill>
            <a:ln>
              <a:solidFill>
                <a:srgbClr val="003A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latin typeface="Arial" panose="020B0604020202020204"/>
                </a:rPr>
                <a:t>Culture, Learning &amp; Development Division</a:t>
              </a:r>
            </a:p>
          </p:txBody>
        </p:sp>
        <p:sp>
          <p:nvSpPr>
            <p:cNvPr id="13" name="Rectangle 12">
              <a:extLst>
                <a:ext uri="{FF2B5EF4-FFF2-40B4-BE49-F238E27FC236}">
                  <a16:creationId xmlns:a16="http://schemas.microsoft.com/office/drawing/2014/main" id="{458D1502-79F8-4E65-9C2E-0D45FF01CF40}"/>
                </a:ext>
              </a:extLst>
            </p:cNvPr>
            <p:cNvSpPr/>
            <p:nvPr/>
          </p:nvSpPr>
          <p:spPr>
            <a:xfrm>
              <a:off x="6719924" y="2690014"/>
              <a:ext cx="1650618" cy="598079"/>
            </a:xfrm>
            <a:prstGeom prst="rect">
              <a:avLst/>
            </a:prstGeom>
            <a:solidFill>
              <a:srgbClr val="003A60"/>
            </a:solidFill>
            <a:ln>
              <a:solidFill>
                <a:srgbClr val="003A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prstClr val="white"/>
                  </a:solidFill>
                  <a:latin typeface="Arial" panose="020B0604020202020204"/>
                </a:rPr>
                <a:t>People Strategy Division</a:t>
              </a:r>
            </a:p>
          </p:txBody>
        </p:sp>
      </p:grpSp>
      <p:sp>
        <p:nvSpPr>
          <p:cNvPr id="18" name="TextBox 17">
            <a:extLst>
              <a:ext uri="{FF2B5EF4-FFF2-40B4-BE49-F238E27FC236}">
                <a16:creationId xmlns:a16="http://schemas.microsoft.com/office/drawing/2014/main" id="{FEFC29D5-54A9-4F85-9781-9D9396E55745}"/>
              </a:ext>
            </a:extLst>
          </p:cNvPr>
          <p:cNvSpPr txBox="1"/>
          <p:nvPr/>
        </p:nvSpPr>
        <p:spPr>
          <a:xfrm>
            <a:off x="2427448" y="3204861"/>
            <a:ext cx="1650618" cy="1200329"/>
          </a:xfrm>
          <a:prstGeom prst="rect">
            <a:avLst/>
          </a:prstGeom>
          <a:noFill/>
        </p:spPr>
        <p:txBody>
          <a:bodyPr wrap="square" rtlCol="0">
            <a:spAutoFit/>
          </a:bodyPr>
          <a:lstStyle/>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Working across the UKHSA with a strong insight and partnership on the people aspects of our strategy, ensuring we can plan and allocate our experts to</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support and enable business</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delivery.</a:t>
            </a:r>
          </a:p>
        </p:txBody>
      </p:sp>
      <p:sp>
        <p:nvSpPr>
          <p:cNvPr id="20" name="TextBox 19">
            <a:extLst>
              <a:ext uri="{FF2B5EF4-FFF2-40B4-BE49-F238E27FC236}">
                <a16:creationId xmlns:a16="http://schemas.microsoft.com/office/drawing/2014/main" id="{57202656-7508-4D07-ADAA-5814EF0CF632}"/>
              </a:ext>
            </a:extLst>
          </p:cNvPr>
          <p:cNvSpPr txBox="1"/>
          <p:nvPr/>
        </p:nvSpPr>
        <p:spPr>
          <a:xfrm>
            <a:off x="4309531" y="3198813"/>
            <a:ext cx="1650618" cy="923330"/>
          </a:xfrm>
          <a:prstGeom prst="rect">
            <a:avLst/>
          </a:prstGeom>
          <a:noFill/>
        </p:spPr>
        <p:txBody>
          <a:bodyPr wrap="square" rtlCol="0">
            <a:spAutoFit/>
          </a:bodyPr>
          <a:lstStyle/>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Delivering our core business facing People services; a</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digitally enabled entry point and front door into HR for our employees and line managers.</a:t>
            </a:r>
          </a:p>
        </p:txBody>
      </p:sp>
      <p:sp>
        <p:nvSpPr>
          <p:cNvPr id="21" name="TextBox 20">
            <a:extLst>
              <a:ext uri="{FF2B5EF4-FFF2-40B4-BE49-F238E27FC236}">
                <a16:creationId xmlns:a16="http://schemas.microsoft.com/office/drawing/2014/main" id="{538C034A-5F43-4DE4-87DB-FA33344AC762}"/>
              </a:ext>
            </a:extLst>
          </p:cNvPr>
          <p:cNvSpPr txBox="1"/>
          <p:nvPr/>
        </p:nvSpPr>
        <p:spPr>
          <a:xfrm>
            <a:off x="6191614" y="3194024"/>
            <a:ext cx="1650618" cy="1200329"/>
          </a:xfrm>
          <a:prstGeom prst="rect">
            <a:avLst/>
          </a:prstGeom>
          <a:noFill/>
        </p:spPr>
        <p:txBody>
          <a:bodyPr wrap="square" rtlCol="0">
            <a:spAutoFit/>
          </a:bodyPr>
          <a:lstStyle/>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Creating a skilled and high</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performing workforce through accessible and visible learning and upskilling across a range of expertise, with a focus on attractive career paths, development and retention.</a:t>
            </a:r>
          </a:p>
        </p:txBody>
      </p:sp>
      <p:sp>
        <p:nvSpPr>
          <p:cNvPr id="22" name="TextBox 21">
            <a:extLst>
              <a:ext uri="{FF2B5EF4-FFF2-40B4-BE49-F238E27FC236}">
                <a16:creationId xmlns:a16="http://schemas.microsoft.com/office/drawing/2014/main" id="{4164E725-E3BD-49CA-832C-7E1D55B1AA4D}"/>
              </a:ext>
            </a:extLst>
          </p:cNvPr>
          <p:cNvSpPr txBox="1"/>
          <p:nvPr/>
        </p:nvSpPr>
        <p:spPr>
          <a:xfrm>
            <a:off x="8123541" y="3204861"/>
            <a:ext cx="1705889" cy="1338828"/>
          </a:xfrm>
          <a:prstGeom prst="rect">
            <a:avLst/>
          </a:prstGeom>
          <a:noFill/>
        </p:spPr>
        <p:txBody>
          <a:bodyPr wrap="square" rtlCol="0">
            <a:spAutoFit/>
          </a:bodyPr>
          <a:lstStyle/>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Ensuring that we continue to</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evolve our organisation and</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that we support our people</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through positive change. Creating people insights to inform decision making. Ensuring rewards are</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competitive and reflect the</a:t>
            </a:r>
          </a:p>
          <a:p>
            <a:r>
              <a:rPr lang="en-GB" sz="900">
                <a:solidFill>
                  <a:srgbClr val="003B5C"/>
                </a:solidFill>
                <a:latin typeface="Lato Light" panose="020F0502020204030203" pitchFamily="34" charset="0"/>
                <a:ea typeface="Lato Light" panose="020F0502020204030203" pitchFamily="34" charset="0"/>
                <a:cs typeface="Lato Light" panose="020F0502020204030203" pitchFamily="34" charset="0"/>
              </a:rPr>
              <a:t>contributions of our people.</a:t>
            </a:r>
          </a:p>
        </p:txBody>
      </p:sp>
      <p:sp>
        <p:nvSpPr>
          <p:cNvPr id="24" name="TextBox 23">
            <a:extLst>
              <a:ext uri="{FF2B5EF4-FFF2-40B4-BE49-F238E27FC236}">
                <a16:creationId xmlns:a16="http://schemas.microsoft.com/office/drawing/2014/main" id="{F70FBB7F-2D14-45D9-AF96-41F86E48EEF6}"/>
              </a:ext>
            </a:extLst>
          </p:cNvPr>
          <p:cNvSpPr txBox="1"/>
          <p:nvPr/>
        </p:nvSpPr>
        <p:spPr>
          <a:xfrm>
            <a:off x="664084" y="5158639"/>
            <a:ext cx="11291869" cy="492443"/>
          </a:xfrm>
          <a:prstGeom prst="rect">
            <a:avLst/>
          </a:prstGeom>
          <a:noFill/>
        </p:spPr>
        <p:txBody>
          <a:bodyPr wrap="square" rtlCol="0">
            <a:spAutoFit/>
          </a:bodyPr>
          <a:lstStyle/>
          <a:p>
            <a:r>
              <a:rPr lang="en-GB" sz="1300">
                <a:solidFill>
                  <a:srgbClr val="003B5C"/>
                </a:solidFill>
                <a:latin typeface="Lato Light" panose="020F0502020204030203" pitchFamily="34" charset="0"/>
                <a:ea typeface="Lato Light" panose="020F0502020204030203" pitchFamily="34" charset="0"/>
                <a:cs typeface="Lato Light" panose="020F0502020204030203" pitchFamily="34" charset="0"/>
              </a:rPr>
              <a:t>The success of several people group priorities are linked to the success of the MAPS programme – owned by DG-Finance, Commercial and Corporate. Key ones are noted below</a:t>
            </a:r>
          </a:p>
        </p:txBody>
      </p:sp>
      <p:sp>
        <p:nvSpPr>
          <p:cNvPr id="25" name="Flowchart: Decision 24">
            <a:extLst>
              <a:ext uri="{FF2B5EF4-FFF2-40B4-BE49-F238E27FC236}">
                <a16:creationId xmlns:a16="http://schemas.microsoft.com/office/drawing/2014/main" id="{1B3BD02B-F5D3-42EB-B0E7-B29D133A0FA0}"/>
              </a:ext>
            </a:extLst>
          </p:cNvPr>
          <p:cNvSpPr/>
          <p:nvPr/>
        </p:nvSpPr>
        <p:spPr>
          <a:xfrm>
            <a:off x="838200" y="574381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6" name="TextBox 25">
            <a:extLst>
              <a:ext uri="{FF2B5EF4-FFF2-40B4-BE49-F238E27FC236}">
                <a16:creationId xmlns:a16="http://schemas.microsoft.com/office/drawing/2014/main" id="{65AA33D3-4073-47C9-802E-236B76DE2DE4}"/>
              </a:ext>
            </a:extLst>
          </p:cNvPr>
          <p:cNvSpPr txBox="1"/>
          <p:nvPr/>
        </p:nvSpPr>
        <p:spPr>
          <a:xfrm>
            <a:off x="1192992" y="5748387"/>
            <a:ext cx="1615480" cy="261610"/>
          </a:xfrm>
          <a:prstGeom prst="rect">
            <a:avLst/>
          </a:prstGeom>
          <a:noFill/>
        </p:spPr>
        <p:txBody>
          <a:bodyPr wrap="square">
            <a:spAutoFit/>
          </a:bodyPr>
          <a:lstStyle/>
          <a:p>
            <a:r>
              <a:rPr lang="en-IN" sz="1100" b="1">
                <a:solidFill>
                  <a:srgbClr val="003B5C"/>
                </a:solidFill>
                <a:latin typeface="Lato Light" panose="020F0502020204030203" pitchFamily="34" charset="0"/>
                <a:ea typeface="Lato Light" panose="020F0502020204030203" pitchFamily="34" charset="0"/>
                <a:cs typeface="Lato Light" panose="020F0502020204030203" pitchFamily="34" charset="0"/>
              </a:rPr>
              <a:t>E4 </a:t>
            </a:r>
            <a:r>
              <a:rPr lang="en-IN" sz="1100">
                <a:solidFill>
                  <a:srgbClr val="003B5C"/>
                </a:solidFill>
                <a:latin typeface="Lato Light" panose="020F0502020204030203" pitchFamily="34" charset="0"/>
                <a:ea typeface="Lato Light" panose="020F0502020204030203" pitchFamily="34" charset="0"/>
                <a:cs typeface="Lato Light" panose="020F0502020204030203" pitchFamily="34" charset="0"/>
              </a:rPr>
              <a:t>Payroll transition</a:t>
            </a:r>
          </a:p>
        </p:txBody>
      </p:sp>
      <p:sp>
        <p:nvSpPr>
          <p:cNvPr id="27" name="Flowchart: Decision 26">
            <a:extLst>
              <a:ext uri="{FF2B5EF4-FFF2-40B4-BE49-F238E27FC236}">
                <a16:creationId xmlns:a16="http://schemas.microsoft.com/office/drawing/2014/main" id="{30A848F1-2006-4800-91B4-EE68752D4C65}"/>
              </a:ext>
            </a:extLst>
          </p:cNvPr>
          <p:cNvSpPr/>
          <p:nvPr/>
        </p:nvSpPr>
        <p:spPr>
          <a:xfrm>
            <a:off x="2905070" y="574381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8" name="TextBox 27">
            <a:extLst>
              <a:ext uri="{FF2B5EF4-FFF2-40B4-BE49-F238E27FC236}">
                <a16:creationId xmlns:a16="http://schemas.microsoft.com/office/drawing/2014/main" id="{7F652B88-6A78-4DD0-904C-31282A78AE21}"/>
              </a:ext>
            </a:extLst>
          </p:cNvPr>
          <p:cNvSpPr txBox="1"/>
          <p:nvPr/>
        </p:nvSpPr>
        <p:spPr>
          <a:xfrm>
            <a:off x="3244599" y="5671443"/>
            <a:ext cx="1193866" cy="415498"/>
          </a:xfrm>
          <a:prstGeom prst="rect">
            <a:avLst/>
          </a:prstGeom>
          <a:noFill/>
        </p:spPr>
        <p:txBody>
          <a:bodyPr wrap="square">
            <a:spAutoFit/>
          </a:bodyPr>
          <a:lstStyle/>
          <a:p>
            <a:r>
              <a:rPr lang="en-IN" sz="1050" b="1">
                <a:solidFill>
                  <a:srgbClr val="003B5C"/>
                </a:solidFill>
                <a:latin typeface="Lato Light" panose="020F0502020204030203" pitchFamily="34" charset="0"/>
                <a:ea typeface="Lato Light" panose="020F0502020204030203" pitchFamily="34" charset="0"/>
                <a:cs typeface="Lato Light" panose="020F0502020204030203" pitchFamily="34" charset="0"/>
              </a:rPr>
              <a:t>E8</a:t>
            </a:r>
            <a:r>
              <a:rPr lang="en-IN" sz="1050">
                <a:solidFill>
                  <a:srgbClr val="003B5C"/>
                </a:solidFill>
                <a:latin typeface="Lato Light" panose="020F0502020204030203" pitchFamily="34" charset="0"/>
                <a:ea typeface="Lato Light" panose="020F0502020204030203" pitchFamily="34" charset="0"/>
                <a:cs typeface="Lato Light" panose="020F0502020204030203" pitchFamily="34" charset="0"/>
              </a:rPr>
              <a:t> Move to ESS/MSS model</a:t>
            </a:r>
            <a:endPar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9" name="Flowchart: Decision 28">
            <a:extLst>
              <a:ext uri="{FF2B5EF4-FFF2-40B4-BE49-F238E27FC236}">
                <a16:creationId xmlns:a16="http://schemas.microsoft.com/office/drawing/2014/main" id="{85E1B3B6-FA62-4FE9-8723-2595AE3F072E}"/>
              </a:ext>
            </a:extLst>
          </p:cNvPr>
          <p:cNvSpPr/>
          <p:nvPr/>
        </p:nvSpPr>
        <p:spPr>
          <a:xfrm>
            <a:off x="4754040" y="574381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0" name="TextBox 29">
            <a:extLst>
              <a:ext uri="{FF2B5EF4-FFF2-40B4-BE49-F238E27FC236}">
                <a16:creationId xmlns:a16="http://schemas.microsoft.com/office/drawing/2014/main" id="{E21D6FD3-A7A9-4C58-8FA6-7AD940931566}"/>
              </a:ext>
            </a:extLst>
          </p:cNvPr>
          <p:cNvSpPr txBox="1"/>
          <p:nvPr/>
        </p:nvSpPr>
        <p:spPr>
          <a:xfrm>
            <a:off x="5104776" y="5671443"/>
            <a:ext cx="1886703" cy="415498"/>
          </a:xfrm>
          <a:prstGeom prst="rect">
            <a:avLst/>
          </a:prstGeom>
          <a:noFill/>
        </p:spPr>
        <p:txBody>
          <a:bodyPr wrap="square">
            <a:spAutoFit/>
          </a:bodyPr>
          <a:lstStyle/>
          <a:p>
            <a:r>
              <a:rPr lang="en-IN" sz="1050" b="1">
                <a:solidFill>
                  <a:srgbClr val="003B5C"/>
                </a:solidFill>
                <a:latin typeface="Lato Light" panose="020F0502020204030203" pitchFamily="34" charset="0"/>
                <a:ea typeface="Lato Light" panose="020F0502020204030203" pitchFamily="34" charset="0"/>
                <a:cs typeface="Lato Light" panose="020F0502020204030203" pitchFamily="34" charset="0"/>
              </a:rPr>
              <a:t>E3 </a:t>
            </a:r>
            <a:r>
              <a:rPr lang="en-IN" sz="1050">
                <a:solidFill>
                  <a:srgbClr val="003B5C"/>
                </a:solidFill>
                <a:latin typeface="Lato Light" panose="020F0502020204030203" pitchFamily="34" charset="0"/>
                <a:ea typeface="Lato Light" panose="020F0502020204030203" pitchFamily="34" charset="0"/>
                <a:cs typeface="Lato Light" panose="020F0502020204030203" pitchFamily="34" charset="0"/>
              </a:rPr>
              <a:t>Develop data &amp; insight to inform workforce planning  </a:t>
            </a:r>
            <a:endPar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1" name="Flowchart: Decision 30">
            <a:extLst>
              <a:ext uri="{FF2B5EF4-FFF2-40B4-BE49-F238E27FC236}">
                <a16:creationId xmlns:a16="http://schemas.microsoft.com/office/drawing/2014/main" id="{2ED93C0F-1E96-4298-8044-E58E7D7D25D5}"/>
              </a:ext>
            </a:extLst>
          </p:cNvPr>
          <p:cNvSpPr/>
          <p:nvPr/>
        </p:nvSpPr>
        <p:spPr>
          <a:xfrm>
            <a:off x="9385952" y="574381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2" name="TextBox 31">
            <a:extLst>
              <a:ext uri="{FF2B5EF4-FFF2-40B4-BE49-F238E27FC236}">
                <a16:creationId xmlns:a16="http://schemas.microsoft.com/office/drawing/2014/main" id="{A7CB7939-2D15-44B3-8A3A-8D82C98309D8}"/>
              </a:ext>
            </a:extLst>
          </p:cNvPr>
          <p:cNvSpPr txBox="1"/>
          <p:nvPr/>
        </p:nvSpPr>
        <p:spPr>
          <a:xfrm>
            <a:off x="9766753" y="5671443"/>
            <a:ext cx="2079196" cy="415498"/>
          </a:xfrm>
          <a:prstGeom prst="rect">
            <a:avLst/>
          </a:prstGeom>
          <a:noFill/>
        </p:spPr>
        <p:txBody>
          <a:bodyPr wrap="square">
            <a:spAutoFit/>
          </a:bodyPr>
          <a:lstStyle/>
          <a:p>
            <a:r>
              <a:rPr lang="en-IN" sz="1050" b="1">
                <a:solidFill>
                  <a:srgbClr val="003B5C"/>
                </a:solidFill>
                <a:latin typeface="Lato Light" panose="020F0502020204030203" pitchFamily="34" charset="0"/>
                <a:ea typeface="Lato Light" panose="020F0502020204030203" pitchFamily="34" charset="0"/>
                <a:cs typeface="Lato Light" panose="020F0502020204030203" pitchFamily="34" charset="0"/>
              </a:rPr>
              <a:t>A6</a:t>
            </a:r>
            <a:r>
              <a:rPr lang="en-IN" sz="1050">
                <a:solidFill>
                  <a:srgbClr val="003B5C"/>
                </a:solidFill>
                <a:latin typeface="Lato Light" panose="020F0502020204030203" pitchFamily="34" charset="0"/>
                <a:ea typeface="Lato Light" panose="020F0502020204030203" pitchFamily="34" charset="0"/>
                <a:cs typeface="Lato Light" panose="020F0502020204030203" pitchFamily="34" charset="0"/>
              </a:rPr>
              <a:t> Design and implement a streamlined resourcing process</a:t>
            </a:r>
            <a:endPar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3" name="Flowchart: Decision 32">
            <a:extLst>
              <a:ext uri="{FF2B5EF4-FFF2-40B4-BE49-F238E27FC236}">
                <a16:creationId xmlns:a16="http://schemas.microsoft.com/office/drawing/2014/main" id="{FD36DF11-3A25-4560-8FE7-70559E4EB17B}"/>
              </a:ext>
            </a:extLst>
          </p:cNvPr>
          <p:cNvSpPr/>
          <p:nvPr/>
        </p:nvSpPr>
        <p:spPr>
          <a:xfrm>
            <a:off x="7032600" y="574381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4" name="TextBox 33">
            <a:extLst>
              <a:ext uri="{FF2B5EF4-FFF2-40B4-BE49-F238E27FC236}">
                <a16:creationId xmlns:a16="http://schemas.microsoft.com/office/drawing/2014/main" id="{AE2F5E2C-A2DC-4162-B85B-7A78C445886D}"/>
              </a:ext>
            </a:extLst>
          </p:cNvPr>
          <p:cNvSpPr txBox="1"/>
          <p:nvPr/>
        </p:nvSpPr>
        <p:spPr>
          <a:xfrm>
            <a:off x="7413400" y="5671443"/>
            <a:ext cx="2013667" cy="415498"/>
          </a:xfrm>
          <a:prstGeom prst="rect">
            <a:avLst/>
          </a:prstGeom>
          <a:noFill/>
        </p:spPr>
        <p:txBody>
          <a:bodyPr wrap="square">
            <a:spAutoFit/>
          </a:bodyPr>
          <a:lstStyle/>
          <a:p>
            <a:r>
              <a:rPr lang="en-IN" sz="1050" b="1">
                <a:solidFill>
                  <a:srgbClr val="003B5C"/>
                </a:solidFill>
                <a:latin typeface="Lato Light" panose="020F0502020204030203" pitchFamily="34" charset="0"/>
                <a:ea typeface="Lato Light" panose="020F0502020204030203" pitchFamily="34" charset="0"/>
                <a:cs typeface="Lato Light" panose="020F0502020204030203" pitchFamily="34" charset="0"/>
              </a:rPr>
              <a:t>A5</a:t>
            </a:r>
            <a:r>
              <a:rPr lang="en-IN" sz="1050">
                <a:solidFill>
                  <a:srgbClr val="003B5C"/>
                </a:solidFill>
                <a:latin typeface="Lato Light" panose="020F0502020204030203" pitchFamily="34" charset="0"/>
                <a:ea typeface="Lato Light" panose="020F0502020204030203" pitchFamily="34" charset="0"/>
                <a:cs typeface="Lato Light" panose="020F0502020204030203" pitchFamily="34" charset="0"/>
              </a:rPr>
              <a:t> Design and implement a streamlined HR process</a:t>
            </a:r>
            <a:endParaRPr lang="en-GB" sz="1050">
              <a:solidFill>
                <a:srgbClr val="003B5C"/>
              </a:solidFill>
              <a:latin typeface="Lato Light" panose="020F0502020204030203" pitchFamily="34" charset="0"/>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2206082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7CB1D-2D57-4A58-8C8A-FC5007E0C0FF}"/>
              </a:ext>
            </a:extLst>
          </p:cNvPr>
          <p:cNvSpPr>
            <a:spLocks noGrp="1"/>
          </p:cNvSpPr>
          <p:nvPr>
            <p:ph type="title"/>
          </p:nvPr>
        </p:nvSpPr>
        <p:spPr/>
        <p:txBody>
          <a:bodyPr/>
          <a:lstStyle/>
          <a:p>
            <a:r>
              <a:rPr lang="en-GB"/>
              <a:t>Strategic Priority Activity</a:t>
            </a:r>
          </a:p>
        </p:txBody>
      </p:sp>
      <p:sp>
        <p:nvSpPr>
          <p:cNvPr id="33" name="Flowchart: Decision 32">
            <a:extLst>
              <a:ext uri="{FF2B5EF4-FFF2-40B4-BE49-F238E27FC236}">
                <a16:creationId xmlns:a16="http://schemas.microsoft.com/office/drawing/2014/main" id="{3A6C6B84-4746-4943-AB07-AF4EE4A26126}"/>
              </a:ext>
            </a:extLst>
          </p:cNvPr>
          <p:cNvSpPr/>
          <p:nvPr/>
        </p:nvSpPr>
        <p:spPr>
          <a:xfrm>
            <a:off x="10909224" y="226055"/>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34" name="TextBox 33">
            <a:extLst>
              <a:ext uri="{FF2B5EF4-FFF2-40B4-BE49-F238E27FC236}">
                <a16:creationId xmlns:a16="http://schemas.microsoft.com/office/drawing/2014/main" id="{7273B55C-A493-4BE7-A9CD-C5F3298F7EC1}"/>
              </a:ext>
            </a:extLst>
          </p:cNvPr>
          <p:cNvSpPr txBox="1"/>
          <p:nvPr/>
        </p:nvSpPr>
        <p:spPr>
          <a:xfrm>
            <a:off x="11281203" y="229915"/>
            <a:ext cx="734496" cy="253916"/>
          </a:xfrm>
          <a:prstGeom prst="rect">
            <a:avLst/>
          </a:prstGeom>
          <a:noFill/>
        </p:spPr>
        <p:txBody>
          <a:bodyPr wrap="none" rtlCol="0">
            <a:spAutoFit/>
          </a:bodyPr>
          <a:lstStyle/>
          <a:p>
            <a:r>
              <a:rPr lang="en-GB" sz="1050"/>
              <a:t>Milestone</a:t>
            </a:r>
          </a:p>
        </p:txBody>
      </p:sp>
      <p:sp>
        <p:nvSpPr>
          <p:cNvPr id="35" name="Star: 5 Points 34">
            <a:extLst>
              <a:ext uri="{FF2B5EF4-FFF2-40B4-BE49-F238E27FC236}">
                <a16:creationId xmlns:a16="http://schemas.microsoft.com/office/drawing/2014/main" id="{6C2BAB4C-BCA2-48BB-9F9D-E1576CD8BBEC}"/>
              </a:ext>
            </a:extLst>
          </p:cNvPr>
          <p:cNvSpPr/>
          <p:nvPr/>
        </p:nvSpPr>
        <p:spPr>
          <a:xfrm>
            <a:off x="10931528" y="555908"/>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24A68974-6D32-4BF3-9FA4-77CE5264A081}"/>
              </a:ext>
            </a:extLst>
          </p:cNvPr>
          <p:cNvSpPr txBox="1"/>
          <p:nvPr/>
        </p:nvSpPr>
        <p:spPr>
          <a:xfrm>
            <a:off x="11293462" y="555613"/>
            <a:ext cx="604653" cy="415498"/>
          </a:xfrm>
          <a:prstGeom prst="rect">
            <a:avLst/>
          </a:prstGeom>
          <a:noFill/>
        </p:spPr>
        <p:txBody>
          <a:bodyPr wrap="none" rtlCol="0">
            <a:spAutoFit/>
          </a:bodyPr>
          <a:lstStyle/>
          <a:p>
            <a:r>
              <a:rPr lang="en-GB" sz="1050"/>
              <a:t>Lead</a:t>
            </a:r>
          </a:p>
          <a:p>
            <a:r>
              <a:rPr lang="en-GB" sz="1050"/>
              <a:t>Project</a:t>
            </a:r>
          </a:p>
        </p:txBody>
      </p:sp>
      <p:graphicFrame>
        <p:nvGraphicFramePr>
          <p:cNvPr id="38" name="Table 4">
            <a:extLst>
              <a:ext uri="{FF2B5EF4-FFF2-40B4-BE49-F238E27FC236}">
                <a16:creationId xmlns:a16="http://schemas.microsoft.com/office/drawing/2014/main" id="{3EA79FCB-23DF-4EC5-AA3B-5FE502C16C0F}"/>
              </a:ext>
            </a:extLst>
          </p:cNvPr>
          <p:cNvGraphicFramePr>
            <a:graphicFrameLocks noGrp="1"/>
          </p:cNvGraphicFramePr>
          <p:nvPr>
            <p:extLst>
              <p:ext uri="{D42A27DB-BD31-4B8C-83A1-F6EECF244321}">
                <p14:modId xmlns:p14="http://schemas.microsoft.com/office/powerpoint/2010/main" val="829044510"/>
              </p:ext>
            </p:extLst>
          </p:nvPr>
        </p:nvGraphicFramePr>
        <p:xfrm>
          <a:off x="923600" y="1131152"/>
          <a:ext cx="10969944" cy="620257"/>
        </p:xfrm>
        <a:graphic>
          <a:graphicData uri="http://schemas.openxmlformats.org/drawingml/2006/table">
            <a:tbl>
              <a:tblPr firstRow="1" bandRow="1">
                <a:effectLst>
                  <a:outerShdw blurRad="381000" dist="241300" dir="5400000" algn="t" rotWithShape="0">
                    <a:prstClr val="black">
                      <a:alpha val="5000"/>
                    </a:prstClr>
                  </a:outerShdw>
                </a:effectLst>
                <a:tableStyleId>{5C22544A-7EE6-4342-B048-85BDC9FD1C3A}</a:tableStyleId>
              </a:tblPr>
              <a:tblGrid>
                <a:gridCol w="914162">
                  <a:extLst>
                    <a:ext uri="{9D8B030D-6E8A-4147-A177-3AD203B41FA5}">
                      <a16:colId xmlns:a16="http://schemas.microsoft.com/office/drawing/2014/main" val="3120635935"/>
                    </a:ext>
                  </a:extLst>
                </a:gridCol>
                <a:gridCol w="914162">
                  <a:extLst>
                    <a:ext uri="{9D8B030D-6E8A-4147-A177-3AD203B41FA5}">
                      <a16:colId xmlns:a16="http://schemas.microsoft.com/office/drawing/2014/main" val="1330314619"/>
                    </a:ext>
                  </a:extLst>
                </a:gridCol>
                <a:gridCol w="914162">
                  <a:extLst>
                    <a:ext uri="{9D8B030D-6E8A-4147-A177-3AD203B41FA5}">
                      <a16:colId xmlns:a16="http://schemas.microsoft.com/office/drawing/2014/main" val="3777322809"/>
                    </a:ext>
                  </a:extLst>
                </a:gridCol>
                <a:gridCol w="914162">
                  <a:extLst>
                    <a:ext uri="{9D8B030D-6E8A-4147-A177-3AD203B41FA5}">
                      <a16:colId xmlns:a16="http://schemas.microsoft.com/office/drawing/2014/main" val="180049162"/>
                    </a:ext>
                  </a:extLst>
                </a:gridCol>
                <a:gridCol w="914162">
                  <a:extLst>
                    <a:ext uri="{9D8B030D-6E8A-4147-A177-3AD203B41FA5}">
                      <a16:colId xmlns:a16="http://schemas.microsoft.com/office/drawing/2014/main" val="2082495863"/>
                    </a:ext>
                  </a:extLst>
                </a:gridCol>
                <a:gridCol w="914162">
                  <a:extLst>
                    <a:ext uri="{9D8B030D-6E8A-4147-A177-3AD203B41FA5}">
                      <a16:colId xmlns:a16="http://schemas.microsoft.com/office/drawing/2014/main" val="3954530733"/>
                    </a:ext>
                  </a:extLst>
                </a:gridCol>
                <a:gridCol w="914162">
                  <a:extLst>
                    <a:ext uri="{9D8B030D-6E8A-4147-A177-3AD203B41FA5}">
                      <a16:colId xmlns:a16="http://schemas.microsoft.com/office/drawing/2014/main" val="502645419"/>
                    </a:ext>
                  </a:extLst>
                </a:gridCol>
                <a:gridCol w="914162">
                  <a:extLst>
                    <a:ext uri="{9D8B030D-6E8A-4147-A177-3AD203B41FA5}">
                      <a16:colId xmlns:a16="http://schemas.microsoft.com/office/drawing/2014/main" val="3204385830"/>
                    </a:ext>
                  </a:extLst>
                </a:gridCol>
                <a:gridCol w="914162">
                  <a:extLst>
                    <a:ext uri="{9D8B030D-6E8A-4147-A177-3AD203B41FA5}">
                      <a16:colId xmlns:a16="http://schemas.microsoft.com/office/drawing/2014/main" val="374070346"/>
                    </a:ext>
                  </a:extLst>
                </a:gridCol>
                <a:gridCol w="914162">
                  <a:extLst>
                    <a:ext uri="{9D8B030D-6E8A-4147-A177-3AD203B41FA5}">
                      <a16:colId xmlns:a16="http://schemas.microsoft.com/office/drawing/2014/main" val="2339323314"/>
                    </a:ext>
                  </a:extLst>
                </a:gridCol>
                <a:gridCol w="914162">
                  <a:extLst>
                    <a:ext uri="{9D8B030D-6E8A-4147-A177-3AD203B41FA5}">
                      <a16:colId xmlns:a16="http://schemas.microsoft.com/office/drawing/2014/main" val="2875200662"/>
                    </a:ext>
                  </a:extLst>
                </a:gridCol>
                <a:gridCol w="914162">
                  <a:extLst>
                    <a:ext uri="{9D8B030D-6E8A-4147-A177-3AD203B41FA5}">
                      <a16:colId xmlns:a16="http://schemas.microsoft.com/office/drawing/2014/main" val="2723843654"/>
                    </a:ext>
                  </a:extLst>
                </a:gridCol>
              </a:tblGrid>
              <a:tr h="620257">
                <a:tc>
                  <a:txBody>
                    <a:bodyPr/>
                    <a:lstStyle/>
                    <a:p>
                      <a:pPr algn="ctr"/>
                      <a:r>
                        <a:rPr lang="en-IN" sz="1400" b="1">
                          <a:solidFill>
                            <a:schemeClr val="tx1">
                              <a:lumMod val="75000"/>
                              <a:lumOff val="25000"/>
                            </a:schemeClr>
                          </a:solidFill>
                        </a:rPr>
                        <a:t>Jan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Feb</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Mar</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Apr</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May</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Jun</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Jul</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Aug</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Sep</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Oct</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Nov</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Dec</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3628995"/>
                  </a:ext>
                </a:extLst>
              </a:tr>
            </a:tbl>
          </a:graphicData>
        </a:graphic>
      </p:graphicFrame>
      <p:graphicFrame>
        <p:nvGraphicFramePr>
          <p:cNvPr id="39" name="Table 4">
            <a:extLst>
              <a:ext uri="{FF2B5EF4-FFF2-40B4-BE49-F238E27FC236}">
                <a16:creationId xmlns:a16="http://schemas.microsoft.com/office/drawing/2014/main" id="{55449993-FB25-4DA5-BE0B-15F65D46CA1B}"/>
              </a:ext>
            </a:extLst>
          </p:cNvPr>
          <p:cNvGraphicFramePr>
            <a:graphicFrameLocks noGrp="1"/>
          </p:cNvGraphicFramePr>
          <p:nvPr>
            <p:extLst>
              <p:ext uri="{D42A27DB-BD31-4B8C-83A1-F6EECF244321}">
                <p14:modId xmlns:p14="http://schemas.microsoft.com/office/powerpoint/2010/main" val="3504620411"/>
              </p:ext>
            </p:extLst>
          </p:nvPr>
        </p:nvGraphicFramePr>
        <p:xfrm>
          <a:off x="923600" y="1873796"/>
          <a:ext cx="10969944" cy="2333025"/>
        </p:xfrm>
        <a:graphic>
          <a:graphicData uri="http://schemas.openxmlformats.org/drawingml/2006/table">
            <a:tbl>
              <a:tblPr firstRow="1" bandRow="1">
                <a:effectLst>
                  <a:outerShdw blurRad="381000" dist="241300" dir="5400000" algn="t" rotWithShape="0">
                    <a:prstClr val="black">
                      <a:alpha val="5000"/>
                    </a:prstClr>
                  </a:outerShdw>
                </a:effectLst>
                <a:tableStyleId>{5C22544A-7EE6-4342-B048-85BDC9FD1C3A}</a:tableStyleId>
              </a:tblPr>
              <a:tblGrid>
                <a:gridCol w="10969944">
                  <a:extLst>
                    <a:ext uri="{9D8B030D-6E8A-4147-A177-3AD203B41FA5}">
                      <a16:colId xmlns:a16="http://schemas.microsoft.com/office/drawing/2014/main" val="1152951351"/>
                    </a:ext>
                  </a:extLst>
                </a:gridCol>
              </a:tblGrid>
              <a:tr h="2333025">
                <a:tc>
                  <a:txBody>
                    <a:bodyPr/>
                    <a:lstStyle/>
                    <a:p>
                      <a:pPr algn="just"/>
                      <a:endParaRPr lang="en-IN" sz="1400">
                        <a:solidFill>
                          <a:schemeClr val="tx1">
                            <a:lumMod val="75000"/>
                            <a:lumOff val="25000"/>
                          </a:schemeClr>
                        </a:solidFill>
                      </a:endParaRPr>
                    </a:p>
                  </a:txBody>
                  <a:tcPr marL="1980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1494424"/>
                  </a:ext>
                </a:extLst>
              </a:tr>
            </a:tbl>
          </a:graphicData>
        </a:graphic>
      </p:graphicFrame>
      <p:sp>
        <p:nvSpPr>
          <p:cNvPr id="44" name="TextBox 43">
            <a:extLst>
              <a:ext uri="{FF2B5EF4-FFF2-40B4-BE49-F238E27FC236}">
                <a16:creationId xmlns:a16="http://schemas.microsoft.com/office/drawing/2014/main" id="{1907ED0A-6DFC-4F74-9AEB-DA82A3834E5D}"/>
              </a:ext>
            </a:extLst>
          </p:cNvPr>
          <p:cNvSpPr txBox="1"/>
          <p:nvPr/>
        </p:nvSpPr>
        <p:spPr>
          <a:xfrm rot="16200000">
            <a:off x="-571860" y="2710526"/>
            <a:ext cx="2486019" cy="374571"/>
          </a:xfrm>
          <a:prstGeom prst="roundRect">
            <a:avLst/>
          </a:prstGeom>
          <a:solidFill>
            <a:srgbClr val="008AA0"/>
          </a:solidFill>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en-US"/>
            </a:defPPr>
            <a:lvl1pPr algn="just">
              <a:defRPr b="1">
                <a:solidFill>
                  <a:schemeClr val="tx1">
                    <a:lumMod val="75000"/>
                    <a:lumOff val="25000"/>
                  </a:schemeClr>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IN" sz="1600">
                <a:solidFill>
                  <a:schemeClr val="bg1"/>
                </a:solidFill>
              </a:rPr>
              <a:t>A resilient organisation </a:t>
            </a:r>
          </a:p>
        </p:txBody>
      </p:sp>
      <p:sp>
        <p:nvSpPr>
          <p:cNvPr id="46" name="TextBox 45">
            <a:extLst>
              <a:ext uri="{FF2B5EF4-FFF2-40B4-BE49-F238E27FC236}">
                <a16:creationId xmlns:a16="http://schemas.microsoft.com/office/drawing/2014/main" id="{F649AFEF-C553-4F2E-8479-61292D7A2061}"/>
              </a:ext>
            </a:extLst>
          </p:cNvPr>
          <p:cNvSpPr txBox="1"/>
          <p:nvPr/>
        </p:nvSpPr>
        <p:spPr>
          <a:xfrm>
            <a:off x="8962878" y="2037676"/>
            <a:ext cx="1142436" cy="436790"/>
          </a:xfrm>
          <a:prstGeom prst="rect">
            <a:avLst/>
          </a:prstGeom>
          <a:noFill/>
        </p:spPr>
        <p:txBody>
          <a:bodyPr wrap="square" lIns="0" tIns="0" rIns="0" bIns="0" rtlCol="0" anchor="ctr">
            <a:noAutofit/>
          </a:bodyPr>
          <a:lstStyle/>
          <a:p>
            <a:r>
              <a:rPr lang="en-IN" sz="1050" b="1"/>
              <a:t>R1 </a:t>
            </a:r>
            <a:r>
              <a:rPr lang="en-IN" sz="1050"/>
              <a:t>Core/flex model defined</a:t>
            </a:r>
          </a:p>
        </p:txBody>
      </p:sp>
      <p:sp>
        <p:nvSpPr>
          <p:cNvPr id="53" name="TextBox 52">
            <a:extLst>
              <a:ext uri="{FF2B5EF4-FFF2-40B4-BE49-F238E27FC236}">
                <a16:creationId xmlns:a16="http://schemas.microsoft.com/office/drawing/2014/main" id="{61974BC6-6D9D-4A4F-926F-6B70D4FB1B59}"/>
              </a:ext>
            </a:extLst>
          </p:cNvPr>
          <p:cNvSpPr txBox="1"/>
          <p:nvPr/>
        </p:nvSpPr>
        <p:spPr>
          <a:xfrm>
            <a:off x="3823702" y="2686718"/>
            <a:ext cx="3030765" cy="415498"/>
          </a:xfrm>
          <a:prstGeom prst="rect">
            <a:avLst/>
          </a:prstGeom>
          <a:noFill/>
        </p:spPr>
        <p:txBody>
          <a:bodyPr wrap="square">
            <a:spAutoFit/>
          </a:bodyPr>
          <a:lstStyle/>
          <a:p>
            <a:r>
              <a:rPr lang="en-IN" sz="1050" b="1"/>
              <a:t>R4 </a:t>
            </a:r>
            <a:r>
              <a:rPr lang="en-IN" sz="1050"/>
              <a:t>Achieve ramp-down of Covid funded workforce </a:t>
            </a:r>
            <a:endParaRPr lang="en-GB" sz="1050"/>
          </a:p>
        </p:txBody>
      </p:sp>
      <p:sp>
        <p:nvSpPr>
          <p:cNvPr id="54" name="Flowchart: Decision 53">
            <a:extLst>
              <a:ext uri="{FF2B5EF4-FFF2-40B4-BE49-F238E27FC236}">
                <a16:creationId xmlns:a16="http://schemas.microsoft.com/office/drawing/2014/main" id="{738EBDC4-3540-444B-B48C-84360360D629}"/>
              </a:ext>
            </a:extLst>
          </p:cNvPr>
          <p:cNvSpPr/>
          <p:nvPr/>
        </p:nvSpPr>
        <p:spPr>
          <a:xfrm>
            <a:off x="9878561" y="2911922"/>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55" name="TextBox 54">
            <a:extLst>
              <a:ext uri="{FF2B5EF4-FFF2-40B4-BE49-F238E27FC236}">
                <a16:creationId xmlns:a16="http://schemas.microsoft.com/office/drawing/2014/main" id="{321213AB-52F4-4961-B328-CFB46F89ED7A}"/>
              </a:ext>
            </a:extLst>
          </p:cNvPr>
          <p:cNvSpPr txBox="1"/>
          <p:nvPr/>
        </p:nvSpPr>
        <p:spPr>
          <a:xfrm>
            <a:off x="10248101" y="2787818"/>
            <a:ext cx="1360511" cy="738664"/>
          </a:xfrm>
          <a:prstGeom prst="rect">
            <a:avLst/>
          </a:prstGeom>
          <a:noFill/>
        </p:spPr>
        <p:txBody>
          <a:bodyPr wrap="square">
            <a:spAutoFit/>
          </a:bodyPr>
          <a:lstStyle/>
          <a:p>
            <a:r>
              <a:rPr lang="en-IN" sz="1050" b="1"/>
              <a:t>R5 </a:t>
            </a:r>
            <a:r>
              <a:rPr lang="en-IN" sz="1050"/>
              <a:t>Operating model to enable functional efficiency plans </a:t>
            </a:r>
            <a:endParaRPr lang="en-GB" sz="1050"/>
          </a:p>
        </p:txBody>
      </p:sp>
      <p:sp>
        <p:nvSpPr>
          <p:cNvPr id="56" name="TextBox 55">
            <a:extLst>
              <a:ext uri="{FF2B5EF4-FFF2-40B4-BE49-F238E27FC236}">
                <a16:creationId xmlns:a16="http://schemas.microsoft.com/office/drawing/2014/main" id="{E4E1C740-BE60-4302-B7A7-FF70D41AEF69}"/>
              </a:ext>
            </a:extLst>
          </p:cNvPr>
          <p:cNvSpPr txBox="1"/>
          <p:nvPr/>
        </p:nvSpPr>
        <p:spPr>
          <a:xfrm>
            <a:off x="3836809" y="3548816"/>
            <a:ext cx="1721202" cy="577081"/>
          </a:xfrm>
          <a:prstGeom prst="rect">
            <a:avLst/>
          </a:prstGeom>
          <a:noFill/>
        </p:spPr>
        <p:txBody>
          <a:bodyPr wrap="square">
            <a:spAutoFit/>
          </a:bodyPr>
          <a:lstStyle/>
          <a:p>
            <a:r>
              <a:rPr lang="en-IN" sz="1050" b="1"/>
              <a:t>R3 </a:t>
            </a:r>
            <a:r>
              <a:rPr lang="en-IN" sz="1050"/>
              <a:t>Organised and flexible to deliver our remit in 2023+  </a:t>
            </a:r>
            <a:endParaRPr lang="en-GB" sz="1050"/>
          </a:p>
        </p:txBody>
      </p:sp>
      <p:sp>
        <p:nvSpPr>
          <p:cNvPr id="57" name="Flowchart: Decision 56">
            <a:extLst>
              <a:ext uri="{FF2B5EF4-FFF2-40B4-BE49-F238E27FC236}">
                <a16:creationId xmlns:a16="http://schemas.microsoft.com/office/drawing/2014/main" id="{9DBDD59A-A817-4E27-855E-2B186CEB75E9}"/>
              </a:ext>
            </a:extLst>
          </p:cNvPr>
          <p:cNvSpPr/>
          <p:nvPr/>
        </p:nvSpPr>
        <p:spPr>
          <a:xfrm>
            <a:off x="3491137" y="3631124"/>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58" name="TextBox 57">
            <a:extLst>
              <a:ext uri="{FF2B5EF4-FFF2-40B4-BE49-F238E27FC236}">
                <a16:creationId xmlns:a16="http://schemas.microsoft.com/office/drawing/2014/main" id="{792282EB-993B-4DC3-9E57-1EE8AF455491}"/>
              </a:ext>
            </a:extLst>
          </p:cNvPr>
          <p:cNvSpPr txBox="1"/>
          <p:nvPr/>
        </p:nvSpPr>
        <p:spPr>
          <a:xfrm>
            <a:off x="3823702" y="3181659"/>
            <a:ext cx="1413036" cy="415498"/>
          </a:xfrm>
          <a:prstGeom prst="rect">
            <a:avLst/>
          </a:prstGeom>
          <a:noFill/>
        </p:spPr>
        <p:txBody>
          <a:bodyPr wrap="square">
            <a:spAutoFit/>
          </a:bodyPr>
          <a:lstStyle/>
          <a:p>
            <a:r>
              <a:rPr lang="en-IN" sz="1050" b="1"/>
              <a:t>R2 </a:t>
            </a:r>
            <a:r>
              <a:rPr lang="en-IN" sz="1050"/>
              <a:t>Recruit to core roles  </a:t>
            </a:r>
            <a:endParaRPr lang="en-GB" sz="1050"/>
          </a:p>
        </p:txBody>
      </p:sp>
      <p:sp>
        <p:nvSpPr>
          <p:cNvPr id="63" name="Star: 5 Points 62">
            <a:extLst>
              <a:ext uri="{FF2B5EF4-FFF2-40B4-BE49-F238E27FC236}">
                <a16:creationId xmlns:a16="http://schemas.microsoft.com/office/drawing/2014/main" id="{57549796-62E7-4386-9C91-2579CDF4656E}"/>
              </a:ext>
            </a:extLst>
          </p:cNvPr>
          <p:cNvSpPr/>
          <p:nvPr/>
        </p:nvSpPr>
        <p:spPr>
          <a:xfrm>
            <a:off x="3502514" y="2644213"/>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Star: 5 Points 63">
            <a:extLst>
              <a:ext uri="{FF2B5EF4-FFF2-40B4-BE49-F238E27FC236}">
                <a16:creationId xmlns:a16="http://schemas.microsoft.com/office/drawing/2014/main" id="{3BBB9B28-B404-45CB-AEDC-3DB2C198E8B7}"/>
              </a:ext>
            </a:extLst>
          </p:cNvPr>
          <p:cNvSpPr/>
          <p:nvPr/>
        </p:nvSpPr>
        <p:spPr>
          <a:xfrm>
            <a:off x="3502513" y="3126798"/>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2" name="Table 4">
            <a:extLst>
              <a:ext uri="{FF2B5EF4-FFF2-40B4-BE49-F238E27FC236}">
                <a16:creationId xmlns:a16="http://schemas.microsoft.com/office/drawing/2014/main" id="{EEFE644C-D451-4933-B7F1-6EFC5D35D3A2}"/>
              </a:ext>
            </a:extLst>
          </p:cNvPr>
          <p:cNvGraphicFramePr>
            <a:graphicFrameLocks noGrp="1"/>
          </p:cNvGraphicFramePr>
          <p:nvPr>
            <p:extLst>
              <p:ext uri="{D42A27DB-BD31-4B8C-83A1-F6EECF244321}">
                <p14:modId xmlns:p14="http://schemas.microsoft.com/office/powerpoint/2010/main" val="4088076354"/>
              </p:ext>
            </p:extLst>
          </p:nvPr>
        </p:nvGraphicFramePr>
        <p:xfrm>
          <a:off x="926354" y="4340705"/>
          <a:ext cx="10969944" cy="2307675"/>
        </p:xfrm>
        <a:graphic>
          <a:graphicData uri="http://schemas.openxmlformats.org/drawingml/2006/table">
            <a:tbl>
              <a:tblPr firstRow="1" bandRow="1">
                <a:effectLst>
                  <a:outerShdw blurRad="381000" dist="241300" dir="5400000" algn="t" rotWithShape="0">
                    <a:prstClr val="black">
                      <a:alpha val="5000"/>
                    </a:prstClr>
                  </a:outerShdw>
                </a:effectLst>
                <a:tableStyleId>{5C22544A-7EE6-4342-B048-85BDC9FD1C3A}</a:tableStyleId>
              </a:tblPr>
              <a:tblGrid>
                <a:gridCol w="10969944">
                  <a:extLst>
                    <a:ext uri="{9D8B030D-6E8A-4147-A177-3AD203B41FA5}">
                      <a16:colId xmlns:a16="http://schemas.microsoft.com/office/drawing/2014/main" val="1152951351"/>
                    </a:ext>
                  </a:extLst>
                </a:gridCol>
              </a:tblGrid>
              <a:tr h="2307675">
                <a:tc>
                  <a:txBody>
                    <a:bodyPr/>
                    <a:lstStyle/>
                    <a:p>
                      <a:pPr algn="just"/>
                      <a:endParaRPr lang="en-IN" sz="1400">
                        <a:solidFill>
                          <a:schemeClr val="tx1">
                            <a:lumMod val="75000"/>
                            <a:lumOff val="25000"/>
                          </a:schemeClr>
                        </a:solidFill>
                      </a:endParaRPr>
                    </a:p>
                  </a:txBody>
                  <a:tcPr marL="1980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1494424"/>
                  </a:ext>
                </a:extLst>
              </a:tr>
            </a:tbl>
          </a:graphicData>
        </a:graphic>
      </p:graphicFrame>
      <p:sp>
        <p:nvSpPr>
          <p:cNvPr id="43" name="TextBox 42">
            <a:extLst>
              <a:ext uri="{FF2B5EF4-FFF2-40B4-BE49-F238E27FC236}">
                <a16:creationId xmlns:a16="http://schemas.microsoft.com/office/drawing/2014/main" id="{A6BF12AD-B32C-47ED-B6D3-45D3DF41EF94}"/>
              </a:ext>
            </a:extLst>
          </p:cNvPr>
          <p:cNvSpPr txBox="1"/>
          <p:nvPr/>
        </p:nvSpPr>
        <p:spPr>
          <a:xfrm rot="16200000">
            <a:off x="-662764" y="5298611"/>
            <a:ext cx="2676971" cy="374571"/>
          </a:xfrm>
          <a:prstGeom prst="roundRect">
            <a:avLst/>
          </a:prstGeom>
          <a:solidFill>
            <a:srgbClr val="003A60"/>
          </a:solidFill>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en-US"/>
            </a:defPPr>
            <a:lvl1pPr algn="just">
              <a:defRPr b="1">
                <a:solidFill>
                  <a:schemeClr val="tx1">
                    <a:lumMod val="75000"/>
                    <a:lumOff val="25000"/>
                  </a:schemeClr>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IN" sz="1600">
                <a:solidFill>
                  <a:schemeClr val="bg1"/>
                </a:solidFill>
              </a:rPr>
              <a:t>Attract &amp; retain our talent  </a:t>
            </a:r>
          </a:p>
        </p:txBody>
      </p:sp>
      <p:sp>
        <p:nvSpPr>
          <p:cNvPr id="45" name="TextBox 44">
            <a:extLst>
              <a:ext uri="{FF2B5EF4-FFF2-40B4-BE49-F238E27FC236}">
                <a16:creationId xmlns:a16="http://schemas.microsoft.com/office/drawing/2014/main" id="{602D09FF-0D8A-483B-B29B-E565128D49D0}"/>
              </a:ext>
            </a:extLst>
          </p:cNvPr>
          <p:cNvSpPr txBox="1"/>
          <p:nvPr/>
        </p:nvSpPr>
        <p:spPr>
          <a:xfrm>
            <a:off x="1427622" y="5085636"/>
            <a:ext cx="1192716" cy="279905"/>
          </a:xfrm>
          <a:prstGeom prst="rect">
            <a:avLst/>
          </a:prstGeom>
          <a:noFill/>
        </p:spPr>
        <p:txBody>
          <a:bodyPr wrap="square" lIns="0" tIns="0" rIns="0" bIns="0" rtlCol="0" anchor="ctr">
            <a:noAutofit/>
          </a:bodyPr>
          <a:lstStyle/>
          <a:p>
            <a:r>
              <a:rPr lang="en-IN" sz="1050" b="1"/>
              <a:t>A3</a:t>
            </a:r>
            <a:r>
              <a:rPr lang="en-IN" sz="1050"/>
              <a:t> EVP Phase 1 (Attraction)</a:t>
            </a:r>
          </a:p>
        </p:txBody>
      </p:sp>
      <p:sp>
        <p:nvSpPr>
          <p:cNvPr id="48" name="TextBox 47">
            <a:extLst>
              <a:ext uri="{FF2B5EF4-FFF2-40B4-BE49-F238E27FC236}">
                <a16:creationId xmlns:a16="http://schemas.microsoft.com/office/drawing/2014/main" id="{8BF3A02F-75A8-4057-8097-1542AD8CED15}"/>
              </a:ext>
            </a:extLst>
          </p:cNvPr>
          <p:cNvSpPr txBox="1"/>
          <p:nvPr/>
        </p:nvSpPr>
        <p:spPr>
          <a:xfrm>
            <a:off x="5647323" y="4348439"/>
            <a:ext cx="1436580" cy="577081"/>
          </a:xfrm>
          <a:prstGeom prst="rect">
            <a:avLst/>
          </a:prstGeom>
          <a:noFill/>
        </p:spPr>
        <p:txBody>
          <a:bodyPr wrap="square">
            <a:spAutoFit/>
          </a:bodyPr>
          <a:lstStyle/>
          <a:p>
            <a:r>
              <a:rPr lang="en-IN" sz="1050" b="1"/>
              <a:t>A4</a:t>
            </a:r>
            <a:r>
              <a:rPr lang="en-IN" sz="1050"/>
              <a:t> Develop total reward strategy and business case  </a:t>
            </a:r>
            <a:endParaRPr lang="en-GB" sz="1050"/>
          </a:p>
        </p:txBody>
      </p:sp>
      <p:sp>
        <p:nvSpPr>
          <p:cNvPr id="49" name="TextBox 48">
            <a:extLst>
              <a:ext uri="{FF2B5EF4-FFF2-40B4-BE49-F238E27FC236}">
                <a16:creationId xmlns:a16="http://schemas.microsoft.com/office/drawing/2014/main" id="{EF820A6E-8777-4FA2-95A5-C25664C2EAC4}"/>
              </a:ext>
            </a:extLst>
          </p:cNvPr>
          <p:cNvSpPr txBox="1"/>
          <p:nvPr/>
        </p:nvSpPr>
        <p:spPr>
          <a:xfrm>
            <a:off x="1325201" y="4387686"/>
            <a:ext cx="1205894" cy="415498"/>
          </a:xfrm>
          <a:prstGeom prst="rect">
            <a:avLst/>
          </a:prstGeom>
          <a:noFill/>
        </p:spPr>
        <p:txBody>
          <a:bodyPr wrap="square">
            <a:spAutoFit/>
          </a:bodyPr>
          <a:lstStyle/>
          <a:p>
            <a:r>
              <a:rPr lang="en-IN" sz="1050" b="1"/>
              <a:t>A2</a:t>
            </a:r>
            <a:r>
              <a:rPr lang="en-IN" sz="1050"/>
              <a:t> Address reward priorities  </a:t>
            </a:r>
            <a:endParaRPr lang="en-GB" sz="1050"/>
          </a:p>
        </p:txBody>
      </p:sp>
      <p:sp>
        <p:nvSpPr>
          <p:cNvPr id="50" name="Flowchart: Decision 49">
            <a:extLst>
              <a:ext uri="{FF2B5EF4-FFF2-40B4-BE49-F238E27FC236}">
                <a16:creationId xmlns:a16="http://schemas.microsoft.com/office/drawing/2014/main" id="{8CCB0619-469B-4558-A111-EF5B2BA27F8D}"/>
              </a:ext>
            </a:extLst>
          </p:cNvPr>
          <p:cNvSpPr/>
          <p:nvPr/>
        </p:nvSpPr>
        <p:spPr>
          <a:xfrm>
            <a:off x="8027155" y="5989094"/>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51" name="TextBox 50">
            <a:extLst>
              <a:ext uri="{FF2B5EF4-FFF2-40B4-BE49-F238E27FC236}">
                <a16:creationId xmlns:a16="http://schemas.microsoft.com/office/drawing/2014/main" id="{B71EF684-A510-4E43-8B98-8C258ED3273F}"/>
              </a:ext>
            </a:extLst>
          </p:cNvPr>
          <p:cNvSpPr txBox="1"/>
          <p:nvPr/>
        </p:nvSpPr>
        <p:spPr>
          <a:xfrm>
            <a:off x="10384964" y="4356822"/>
            <a:ext cx="1534713" cy="577081"/>
          </a:xfrm>
          <a:prstGeom prst="rect">
            <a:avLst/>
          </a:prstGeom>
          <a:noFill/>
        </p:spPr>
        <p:txBody>
          <a:bodyPr wrap="square">
            <a:spAutoFit/>
          </a:bodyPr>
          <a:lstStyle/>
          <a:p>
            <a:r>
              <a:rPr lang="en-IN" sz="1050" b="1"/>
              <a:t>A7</a:t>
            </a:r>
            <a:r>
              <a:rPr lang="en-IN" sz="1050"/>
              <a:t> EVP Phase 2 (Whole Employee Journey)</a:t>
            </a:r>
            <a:endParaRPr lang="en-GB" sz="1050"/>
          </a:p>
        </p:txBody>
      </p:sp>
      <p:sp>
        <p:nvSpPr>
          <p:cNvPr id="65" name="Star: 5 Points 64">
            <a:extLst>
              <a:ext uri="{FF2B5EF4-FFF2-40B4-BE49-F238E27FC236}">
                <a16:creationId xmlns:a16="http://schemas.microsoft.com/office/drawing/2014/main" id="{4B6B6A8E-E31D-49F2-9ABC-CA576B189472}"/>
              </a:ext>
            </a:extLst>
          </p:cNvPr>
          <p:cNvSpPr/>
          <p:nvPr/>
        </p:nvSpPr>
        <p:spPr>
          <a:xfrm>
            <a:off x="11716813" y="4445782"/>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Star: 5 Points 65">
            <a:extLst>
              <a:ext uri="{FF2B5EF4-FFF2-40B4-BE49-F238E27FC236}">
                <a16:creationId xmlns:a16="http://schemas.microsoft.com/office/drawing/2014/main" id="{0A429879-BD5C-4EE9-9FCD-5E8A6A6A7E83}"/>
              </a:ext>
            </a:extLst>
          </p:cNvPr>
          <p:cNvSpPr/>
          <p:nvPr/>
        </p:nvSpPr>
        <p:spPr>
          <a:xfrm>
            <a:off x="5307436" y="4428522"/>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Star: 5 Points 68">
            <a:extLst>
              <a:ext uri="{FF2B5EF4-FFF2-40B4-BE49-F238E27FC236}">
                <a16:creationId xmlns:a16="http://schemas.microsoft.com/office/drawing/2014/main" id="{3B829CD1-C76A-4C5D-8E3C-DD046B93D6EE}"/>
              </a:ext>
            </a:extLst>
          </p:cNvPr>
          <p:cNvSpPr/>
          <p:nvPr/>
        </p:nvSpPr>
        <p:spPr>
          <a:xfrm>
            <a:off x="999808" y="4416476"/>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TextBox 75">
            <a:extLst>
              <a:ext uri="{FF2B5EF4-FFF2-40B4-BE49-F238E27FC236}">
                <a16:creationId xmlns:a16="http://schemas.microsoft.com/office/drawing/2014/main" id="{100040E3-06A1-4AA9-BFB6-F452ED2480A0}"/>
              </a:ext>
            </a:extLst>
          </p:cNvPr>
          <p:cNvSpPr txBox="1"/>
          <p:nvPr/>
        </p:nvSpPr>
        <p:spPr>
          <a:xfrm>
            <a:off x="8407956" y="5888573"/>
            <a:ext cx="1328910" cy="738664"/>
          </a:xfrm>
          <a:prstGeom prst="rect">
            <a:avLst/>
          </a:prstGeom>
          <a:noFill/>
        </p:spPr>
        <p:txBody>
          <a:bodyPr wrap="square">
            <a:spAutoFit/>
          </a:bodyPr>
          <a:lstStyle/>
          <a:p>
            <a:r>
              <a:rPr lang="en-IN" sz="1050" b="1"/>
              <a:t>A6</a:t>
            </a:r>
            <a:r>
              <a:rPr lang="en-IN" sz="1050"/>
              <a:t> Design and implement a streamlined resourcing process</a:t>
            </a:r>
            <a:endParaRPr lang="en-GB" sz="1050"/>
          </a:p>
        </p:txBody>
      </p:sp>
      <p:sp>
        <p:nvSpPr>
          <p:cNvPr id="82" name="Flowchart: Decision 81">
            <a:extLst>
              <a:ext uri="{FF2B5EF4-FFF2-40B4-BE49-F238E27FC236}">
                <a16:creationId xmlns:a16="http://schemas.microsoft.com/office/drawing/2014/main" id="{33F4BC9F-E6BB-4702-8E7D-A18D3EC3E982}"/>
              </a:ext>
            </a:extLst>
          </p:cNvPr>
          <p:cNvSpPr/>
          <p:nvPr/>
        </p:nvSpPr>
        <p:spPr>
          <a:xfrm>
            <a:off x="3488619" y="5670060"/>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83" name="TextBox 82">
            <a:extLst>
              <a:ext uri="{FF2B5EF4-FFF2-40B4-BE49-F238E27FC236}">
                <a16:creationId xmlns:a16="http://schemas.microsoft.com/office/drawing/2014/main" id="{0C4115EB-EE4F-418D-B2CD-C14FEFF01596}"/>
              </a:ext>
            </a:extLst>
          </p:cNvPr>
          <p:cNvSpPr txBox="1"/>
          <p:nvPr/>
        </p:nvSpPr>
        <p:spPr>
          <a:xfrm>
            <a:off x="3840155" y="5597686"/>
            <a:ext cx="1526473" cy="577081"/>
          </a:xfrm>
          <a:prstGeom prst="rect">
            <a:avLst/>
          </a:prstGeom>
          <a:noFill/>
        </p:spPr>
        <p:txBody>
          <a:bodyPr wrap="square">
            <a:spAutoFit/>
          </a:bodyPr>
          <a:lstStyle/>
          <a:p>
            <a:r>
              <a:rPr lang="en-IN" sz="1050" b="1"/>
              <a:t>A1 </a:t>
            </a:r>
            <a:r>
              <a:rPr lang="en-IN" sz="1050"/>
              <a:t>Delivery of recruitment improvement project</a:t>
            </a:r>
          </a:p>
        </p:txBody>
      </p:sp>
      <p:sp>
        <p:nvSpPr>
          <p:cNvPr id="84" name="Flowchart: Decision 83">
            <a:extLst>
              <a:ext uri="{FF2B5EF4-FFF2-40B4-BE49-F238E27FC236}">
                <a16:creationId xmlns:a16="http://schemas.microsoft.com/office/drawing/2014/main" id="{4BDA2690-86C9-432E-8FB8-E25740A12B60}"/>
              </a:ext>
            </a:extLst>
          </p:cNvPr>
          <p:cNvSpPr/>
          <p:nvPr/>
        </p:nvSpPr>
        <p:spPr>
          <a:xfrm>
            <a:off x="8007670" y="5292913"/>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85" name="TextBox 84">
            <a:extLst>
              <a:ext uri="{FF2B5EF4-FFF2-40B4-BE49-F238E27FC236}">
                <a16:creationId xmlns:a16="http://schemas.microsoft.com/office/drawing/2014/main" id="{936D4B61-8A3A-448F-B94C-F79300081087}"/>
              </a:ext>
            </a:extLst>
          </p:cNvPr>
          <p:cNvSpPr txBox="1"/>
          <p:nvPr/>
        </p:nvSpPr>
        <p:spPr>
          <a:xfrm>
            <a:off x="8388471" y="5192392"/>
            <a:ext cx="1328910" cy="738664"/>
          </a:xfrm>
          <a:prstGeom prst="rect">
            <a:avLst/>
          </a:prstGeom>
          <a:noFill/>
        </p:spPr>
        <p:txBody>
          <a:bodyPr wrap="square">
            <a:spAutoFit/>
          </a:bodyPr>
          <a:lstStyle/>
          <a:p>
            <a:r>
              <a:rPr lang="en-IN" sz="1050" b="1"/>
              <a:t>A5</a:t>
            </a:r>
            <a:r>
              <a:rPr lang="en-IN" sz="1050"/>
              <a:t> Design and implement a streamlined HR process</a:t>
            </a:r>
            <a:endParaRPr lang="en-GB" sz="1050"/>
          </a:p>
        </p:txBody>
      </p:sp>
      <p:sp>
        <p:nvSpPr>
          <p:cNvPr id="86" name="Star: 5 Points 85">
            <a:extLst>
              <a:ext uri="{FF2B5EF4-FFF2-40B4-BE49-F238E27FC236}">
                <a16:creationId xmlns:a16="http://schemas.microsoft.com/office/drawing/2014/main" id="{976C2FCA-8BF3-44D4-B071-25F192746501}"/>
              </a:ext>
            </a:extLst>
          </p:cNvPr>
          <p:cNvSpPr/>
          <p:nvPr/>
        </p:nvSpPr>
        <p:spPr>
          <a:xfrm>
            <a:off x="1023256" y="5030743"/>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TextBox 86">
            <a:extLst>
              <a:ext uri="{FF2B5EF4-FFF2-40B4-BE49-F238E27FC236}">
                <a16:creationId xmlns:a16="http://schemas.microsoft.com/office/drawing/2014/main" id="{1045BB55-9297-4B9E-A2A4-F4177567B70B}"/>
              </a:ext>
            </a:extLst>
          </p:cNvPr>
          <p:cNvSpPr txBox="1"/>
          <p:nvPr/>
        </p:nvSpPr>
        <p:spPr>
          <a:xfrm>
            <a:off x="999808" y="2012425"/>
            <a:ext cx="1582152" cy="577081"/>
          </a:xfrm>
          <a:prstGeom prst="rect">
            <a:avLst/>
          </a:prstGeom>
          <a:noFill/>
        </p:spPr>
        <p:txBody>
          <a:bodyPr wrap="square">
            <a:spAutoFit/>
          </a:bodyPr>
          <a:lstStyle/>
          <a:p>
            <a:r>
              <a:rPr lang="en-GB" sz="1050" i="0" u="none" strike="noStrike">
                <a:solidFill>
                  <a:schemeClr val="accent1"/>
                </a:solidFill>
                <a:effectLst/>
              </a:rPr>
              <a:t>Vaccine Task Force integrated into UKHSA</a:t>
            </a:r>
            <a:r>
              <a:rPr lang="en-GB" sz="1050">
                <a:solidFill>
                  <a:schemeClr val="accent1"/>
                </a:solidFill>
              </a:rPr>
              <a:t> - Completed</a:t>
            </a:r>
          </a:p>
        </p:txBody>
      </p:sp>
      <p:sp>
        <p:nvSpPr>
          <p:cNvPr id="88" name="TextBox 87">
            <a:extLst>
              <a:ext uri="{FF2B5EF4-FFF2-40B4-BE49-F238E27FC236}">
                <a16:creationId xmlns:a16="http://schemas.microsoft.com/office/drawing/2014/main" id="{34CE7957-8003-41D1-B3DE-80E8738441D7}"/>
              </a:ext>
            </a:extLst>
          </p:cNvPr>
          <p:cNvSpPr txBox="1"/>
          <p:nvPr/>
        </p:nvSpPr>
        <p:spPr>
          <a:xfrm>
            <a:off x="984111" y="2665277"/>
            <a:ext cx="1582152" cy="415498"/>
          </a:xfrm>
          <a:prstGeom prst="rect">
            <a:avLst/>
          </a:prstGeom>
          <a:noFill/>
        </p:spPr>
        <p:txBody>
          <a:bodyPr wrap="square">
            <a:spAutoFit/>
          </a:bodyPr>
          <a:lstStyle/>
          <a:p>
            <a:r>
              <a:rPr lang="en-GB" sz="1050" i="0" u="none" strike="noStrike">
                <a:solidFill>
                  <a:schemeClr val="accent1"/>
                </a:solidFill>
                <a:effectLst/>
              </a:rPr>
              <a:t>Rightsizing - Completed</a:t>
            </a:r>
            <a:endParaRPr lang="en-GB" sz="1050">
              <a:solidFill>
                <a:schemeClr val="accent1"/>
              </a:solidFill>
            </a:endParaRPr>
          </a:p>
        </p:txBody>
      </p:sp>
      <p:sp>
        <p:nvSpPr>
          <p:cNvPr id="89" name="TextBox 88">
            <a:extLst>
              <a:ext uri="{FF2B5EF4-FFF2-40B4-BE49-F238E27FC236}">
                <a16:creationId xmlns:a16="http://schemas.microsoft.com/office/drawing/2014/main" id="{D751FDC7-13FB-47AC-B529-E954565EF4B2}"/>
              </a:ext>
            </a:extLst>
          </p:cNvPr>
          <p:cNvSpPr txBox="1"/>
          <p:nvPr/>
        </p:nvSpPr>
        <p:spPr>
          <a:xfrm>
            <a:off x="1006145" y="3155478"/>
            <a:ext cx="1582152" cy="577081"/>
          </a:xfrm>
          <a:prstGeom prst="rect">
            <a:avLst/>
          </a:prstGeom>
          <a:noFill/>
        </p:spPr>
        <p:txBody>
          <a:bodyPr wrap="square">
            <a:spAutoFit/>
          </a:bodyPr>
          <a:lstStyle/>
          <a:p>
            <a:r>
              <a:rPr lang="en-GB" sz="1050" i="0" u="none" strike="noStrike">
                <a:solidFill>
                  <a:schemeClr val="accent1"/>
                </a:solidFill>
                <a:effectLst/>
              </a:rPr>
              <a:t>Organisation Design incl. accountability - Completed</a:t>
            </a:r>
            <a:endParaRPr lang="en-GB" sz="1050">
              <a:solidFill>
                <a:schemeClr val="accent1"/>
              </a:solidFill>
            </a:endParaRPr>
          </a:p>
        </p:txBody>
      </p:sp>
      <p:sp>
        <p:nvSpPr>
          <p:cNvPr id="90" name="TextBox 89">
            <a:extLst>
              <a:ext uri="{FF2B5EF4-FFF2-40B4-BE49-F238E27FC236}">
                <a16:creationId xmlns:a16="http://schemas.microsoft.com/office/drawing/2014/main" id="{579BB592-36C8-4949-96FC-184F823736EA}"/>
              </a:ext>
            </a:extLst>
          </p:cNvPr>
          <p:cNvSpPr txBox="1"/>
          <p:nvPr/>
        </p:nvSpPr>
        <p:spPr>
          <a:xfrm>
            <a:off x="978085" y="5597685"/>
            <a:ext cx="1582152" cy="415498"/>
          </a:xfrm>
          <a:prstGeom prst="rect">
            <a:avLst/>
          </a:prstGeom>
          <a:noFill/>
        </p:spPr>
        <p:txBody>
          <a:bodyPr wrap="square">
            <a:spAutoFit/>
          </a:bodyPr>
          <a:lstStyle/>
          <a:p>
            <a:r>
              <a:rPr lang="en-GB" sz="1050" i="0" u="none" strike="noStrike">
                <a:solidFill>
                  <a:schemeClr val="accent1"/>
                </a:solidFill>
                <a:effectLst/>
              </a:rPr>
              <a:t>In-year awards re-launch - Completed</a:t>
            </a:r>
            <a:endParaRPr lang="en-GB" sz="1050">
              <a:solidFill>
                <a:schemeClr val="accent1"/>
              </a:solidFill>
            </a:endParaRPr>
          </a:p>
        </p:txBody>
      </p:sp>
      <p:sp>
        <p:nvSpPr>
          <p:cNvPr id="3" name="Star: 5 Points 2">
            <a:extLst>
              <a:ext uri="{FF2B5EF4-FFF2-40B4-BE49-F238E27FC236}">
                <a16:creationId xmlns:a16="http://schemas.microsoft.com/office/drawing/2014/main" id="{1B097A12-87E3-51C7-EC03-A3B10F6F7320}"/>
              </a:ext>
            </a:extLst>
          </p:cNvPr>
          <p:cNvSpPr/>
          <p:nvPr/>
        </p:nvSpPr>
        <p:spPr>
          <a:xfrm>
            <a:off x="8526547" y="2037196"/>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2640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7CB1D-2D57-4A58-8C8A-FC5007E0C0FF}"/>
              </a:ext>
            </a:extLst>
          </p:cNvPr>
          <p:cNvSpPr>
            <a:spLocks noGrp="1"/>
          </p:cNvSpPr>
          <p:nvPr>
            <p:ph type="title"/>
          </p:nvPr>
        </p:nvSpPr>
        <p:spPr/>
        <p:txBody>
          <a:bodyPr/>
          <a:lstStyle/>
          <a:p>
            <a:r>
              <a:rPr lang="en-GB"/>
              <a:t>Strategic Priority Activity</a:t>
            </a:r>
          </a:p>
        </p:txBody>
      </p:sp>
      <p:graphicFrame>
        <p:nvGraphicFramePr>
          <p:cNvPr id="5" name="Table 4">
            <a:extLst>
              <a:ext uri="{FF2B5EF4-FFF2-40B4-BE49-F238E27FC236}">
                <a16:creationId xmlns:a16="http://schemas.microsoft.com/office/drawing/2014/main" id="{4444C3AD-2E1C-4455-AE75-668EFBB992CF}"/>
              </a:ext>
            </a:extLst>
          </p:cNvPr>
          <p:cNvGraphicFramePr>
            <a:graphicFrameLocks noGrp="1"/>
          </p:cNvGraphicFramePr>
          <p:nvPr>
            <p:extLst>
              <p:ext uri="{D42A27DB-BD31-4B8C-83A1-F6EECF244321}">
                <p14:modId xmlns:p14="http://schemas.microsoft.com/office/powerpoint/2010/main" val="1783451653"/>
              </p:ext>
            </p:extLst>
          </p:nvPr>
        </p:nvGraphicFramePr>
        <p:xfrm>
          <a:off x="891053" y="1119733"/>
          <a:ext cx="10969944" cy="620257"/>
        </p:xfrm>
        <a:graphic>
          <a:graphicData uri="http://schemas.openxmlformats.org/drawingml/2006/table">
            <a:tbl>
              <a:tblPr firstRow="1" bandRow="1">
                <a:effectLst>
                  <a:outerShdw blurRad="381000" dist="241300" dir="5400000" algn="t" rotWithShape="0">
                    <a:prstClr val="black">
                      <a:alpha val="5000"/>
                    </a:prstClr>
                  </a:outerShdw>
                </a:effectLst>
                <a:tableStyleId>{5C22544A-7EE6-4342-B048-85BDC9FD1C3A}</a:tableStyleId>
              </a:tblPr>
              <a:tblGrid>
                <a:gridCol w="914162">
                  <a:extLst>
                    <a:ext uri="{9D8B030D-6E8A-4147-A177-3AD203B41FA5}">
                      <a16:colId xmlns:a16="http://schemas.microsoft.com/office/drawing/2014/main" val="3120635935"/>
                    </a:ext>
                  </a:extLst>
                </a:gridCol>
                <a:gridCol w="914162">
                  <a:extLst>
                    <a:ext uri="{9D8B030D-6E8A-4147-A177-3AD203B41FA5}">
                      <a16:colId xmlns:a16="http://schemas.microsoft.com/office/drawing/2014/main" val="1330314619"/>
                    </a:ext>
                  </a:extLst>
                </a:gridCol>
                <a:gridCol w="914162">
                  <a:extLst>
                    <a:ext uri="{9D8B030D-6E8A-4147-A177-3AD203B41FA5}">
                      <a16:colId xmlns:a16="http://schemas.microsoft.com/office/drawing/2014/main" val="3777322809"/>
                    </a:ext>
                  </a:extLst>
                </a:gridCol>
                <a:gridCol w="914162">
                  <a:extLst>
                    <a:ext uri="{9D8B030D-6E8A-4147-A177-3AD203B41FA5}">
                      <a16:colId xmlns:a16="http://schemas.microsoft.com/office/drawing/2014/main" val="180049162"/>
                    </a:ext>
                  </a:extLst>
                </a:gridCol>
                <a:gridCol w="914162">
                  <a:extLst>
                    <a:ext uri="{9D8B030D-6E8A-4147-A177-3AD203B41FA5}">
                      <a16:colId xmlns:a16="http://schemas.microsoft.com/office/drawing/2014/main" val="2082495863"/>
                    </a:ext>
                  </a:extLst>
                </a:gridCol>
                <a:gridCol w="914162">
                  <a:extLst>
                    <a:ext uri="{9D8B030D-6E8A-4147-A177-3AD203B41FA5}">
                      <a16:colId xmlns:a16="http://schemas.microsoft.com/office/drawing/2014/main" val="3954530733"/>
                    </a:ext>
                  </a:extLst>
                </a:gridCol>
                <a:gridCol w="914162">
                  <a:extLst>
                    <a:ext uri="{9D8B030D-6E8A-4147-A177-3AD203B41FA5}">
                      <a16:colId xmlns:a16="http://schemas.microsoft.com/office/drawing/2014/main" val="502645419"/>
                    </a:ext>
                  </a:extLst>
                </a:gridCol>
                <a:gridCol w="914162">
                  <a:extLst>
                    <a:ext uri="{9D8B030D-6E8A-4147-A177-3AD203B41FA5}">
                      <a16:colId xmlns:a16="http://schemas.microsoft.com/office/drawing/2014/main" val="3204385830"/>
                    </a:ext>
                  </a:extLst>
                </a:gridCol>
                <a:gridCol w="914162">
                  <a:extLst>
                    <a:ext uri="{9D8B030D-6E8A-4147-A177-3AD203B41FA5}">
                      <a16:colId xmlns:a16="http://schemas.microsoft.com/office/drawing/2014/main" val="374070346"/>
                    </a:ext>
                  </a:extLst>
                </a:gridCol>
                <a:gridCol w="914162">
                  <a:extLst>
                    <a:ext uri="{9D8B030D-6E8A-4147-A177-3AD203B41FA5}">
                      <a16:colId xmlns:a16="http://schemas.microsoft.com/office/drawing/2014/main" val="2339323314"/>
                    </a:ext>
                  </a:extLst>
                </a:gridCol>
                <a:gridCol w="914162">
                  <a:extLst>
                    <a:ext uri="{9D8B030D-6E8A-4147-A177-3AD203B41FA5}">
                      <a16:colId xmlns:a16="http://schemas.microsoft.com/office/drawing/2014/main" val="2875200662"/>
                    </a:ext>
                  </a:extLst>
                </a:gridCol>
                <a:gridCol w="914162">
                  <a:extLst>
                    <a:ext uri="{9D8B030D-6E8A-4147-A177-3AD203B41FA5}">
                      <a16:colId xmlns:a16="http://schemas.microsoft.com/office/drawing/2014/main" val="2723843654"/>
                    </a:ext>
                  </a:extLst>
                </a:gridCol>
              </a:tblGrid>
              <a:tr h="620257">
                <a:tc>
                  <a:txBody>
                    <a:bodyPr/>
                    <a:lstStyle/>
                    <a:p>
                      <a:pPr algn="ctr"/>
                      <a:r>
                        <a:rPr lang="en-IN" sz="1400" b="1">
                          <a:solidFill>
                            <a:schemeClr val="tx1">
                              <a:lumMod val="75000"/>
                              <a:lumOff val="25000"/>
                            </a:schemeClr>
                          </a:solidFill>
                        </a:rPr>
                        <a:t>Jan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Feb</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Mar</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Apr</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May</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Jun</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Jul</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Aug</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Sep</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Oct</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Nov</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Dec</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3628995"/>
                  </a:ext>
                </a:extLst>
              </a:tr>
            </a:tbl>
          </a:graphicData>
        </a:graphic>
      </p:graphicFrame>
      <p:graphicFrame>
        <p:nvGraphicFramePr>
          <p:cNvPr id="6" name="Table 4">
            <a:extLst>
              <a:ext uri="{FF2B5EF4-FFF2-40B4-BE49-F238E27FC236}">
                <a16:creationId xmlns:a16="http://schemas.microsoft.com/office/drawing/2014/main" id="{3ECA93F6-6A37-4201-81F4-FB2DBAF1F2D8}"/>
              </a:ext>
            </a:extLst>
          </p:cNvPr>
          <p:cNvGraphicFramePr>
            <a:graphicFrameLocks noGrp="1"/>
          </p:cNvGraphicFramePr>
          <p:nvPr>
            <p:extLst>
              <p:ext uri="{D42A27DB-BD31-4B8C-83A1-F6EECF244321}">
                <p14:modId xmlns:p14="http://schemas.microsoft.com/office/powerpoint/2010/main" val="2460719640"/>
              </p:ext>
            </p:extLst>
          </p:nvPr>
        </p:nvGraphicFramePr>
        <p:xfrm>
          <a:off x="898173" y="1801548"/>
          <a:ext cx="10969944" cy="2105722"/>
        </p:xfrm>
        <a:graphic>
          <a:graphicData uri="http://schemas.openxmlformats.org/drawingml/2006/table">
            <a:tbl>
              <a:tblPr firstRow="1" bandRow="1">
                <a:effectLst>
                  <a:outerShdw blurRad="381000" dist="241300" dir="5400000" algn="t" rotWithShape="0">
                    <a:prstClr val="black">
                      <a:alpha val="5000"/>
                    </a:prstClr>
                  </a:outerShdw>
                </a:effectLst>
                <a:tableStyleId>{5C22544A-7EE6-4342-B048-85BDC9FD1C3A}</a:tableStyleId>
              </a:tblPr>
              <a:tblGrid>
                <a:gridCol w="10969944">
                  <a:extLst>
                    <a:ext uri="{9D8B030D-6E8A-4147-A177-3AD203B41FA5}">
                      <a16:colId xmlns:a16="http://schemas.microsoft.com/office/drawing/2014/main" val="1152951351"/>
                    </a:ext>
                  </a:extLst>
                </a:gridCol>
              </a:tblGrid>
              <a:tr h="2105722">
                <a:tc>
                  <a:txBody>
                    <a:bodyPr/>
                    <a:lstStyle/>
                    <a:p>
                      <a:pPr algn="just"/>
                      <a:endParaRPr lang="en-IN" sz="1400">
                        <a:solidFill>
                          <a:schemeClr val="tx1">
                            <a:lumMod val="75000"/>
                            <a:lumOff val="25000"/>
                          </a:schemeClr>
                        </a:solidFill>
                      </a:endParaRPr>
                    </a:p>
                  </a:txBody>
                  <a:tcPr marL="1980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1494424"/>
                  </a:ext>
                </a:extLst>
              </a:tr>
            </a:tbl>
          </a:graphicData>
        </a:graphic>
      </p:graphicFrame>
      <p:graphicFrame>
        <p:nvGraphicFramePr>
          <p:cNvPr id="7" name="Table 4">
            <a:extLst>
              <a:ext uri="{FF2B5EF4-FFF2-40B4-BE49-F238E27FC236}">
                <a16:creationId xmlns:a16="http://schemas.microsoft.com/office/drawing/2014/main" id="{5A1C04A6-7E2B-4E1B-AF58-19228DED621C}"/>
              </a:ext>
            </a:extLst>
          </p:cNvPr>
          <p:cNvGraphicFramePr>
            <a:graphicFrameLocks noGrp="1"/>
          </p:cNvGraphicFramePr>
          <p:nvPr>
            <p:extLst>
              <p:ext uri="{D42A27DB-BD31-4B8C-83A1-F6EECF244321}">
                <p14:modId xmlns:p14="http://schemas.microsoft.com/office/powerpoint/2010/main" val="2238750499"/>
              </p:ext>
            </p:extLst>
          </p:nvPr>
        </p:nvGraphicFramePr>
        <p:xfrm>
          <a:off x="891053" y="4152189"/>
          <a:ext cx="10969944" cy="2526395"/>
        </p:xfrm>
        <a:graphic>
          <a:graphicData uri="http://schemas.openxmlformats.org/drawingml/2006/table">
            <a:tbl>
              <a:tblPr firstRow="1" bandRow="1">
                <a:effectLst>
                  <a:outerShdw blurRad="381000" dist="241300" dir="5400000" algn="t" rotWithShape="0">
                    <a:prstClr val="black">
                      <a:alpha val="5000"/>
                    </a:prstClr>
                  </a:outerShdw>
                </a:effectLst>
                <a:tableStyleId>{5C22544A-7EE6-4342-B048-85BDC9FD1C3A}</a:tableStyleId>
              </a:tblPr>
              <a:tblGrid>
                <a:gridCol w="10969944">
                  <a:extLst>
                    <a:ext uri="{9D8B030D-6E8A-4147-A177-3AD203B41FA5}">
                      <a16:colId xmlns:a16="http://schemas.microsoft.com/office/drawing/2014/main" val="1152951351"/>
                    </a:ext>
                  </a:extLst>
                </a:gridCol>
              </a:tblGrid>
              <a:tr h="2526395">
                <a:tc>
                  <a:txBody>
                    <a:bodyPr/>
                    <a:lstStyle/>
                    <a:p>
                      <a:endParaRPr lang="en-IN" sz="1400">
                        <a:solidFill>
                          <a:schemeClr val="tx1">
                            <a:lumMod val="75000"/>
                            <a:lumOff val="25000"/>
                          </a:schemeClr>
                        </a:solidFill>
                      </a:endParaRPr>
                    </a:p>
                  </a:txBody>
                  <a:tcPr marL="1980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1494424"/>
                  </a:ext>
                </a:extLst>
              </a:tr>
            </a:tbl>
          </a:graphicData>
        </a:graphic>
      </p:graphicFrame>
      <p:sp>
        <p:nvSpPr>
          <p:cNvPr id="11" name="TextBox 10">
            <a:extLst>
              <a:ext uri="{FF2B5EF4-FFF2-40B4-BE49-F238E27FC236}">
                <a16:creationId xmlns:a16="http://schemas.microsoft.com/office/drawing/2014/main" id="{34622901-40C0-45D0-853F-FF13E93DBFDF}"/>
              </a:ext>
            </a:extLst>
          </p:cNvPr>
          <p:cNvSpPr txBox="1"/>
          <p:nvPr/>
        </p:nvSpPr>
        <p:spPr>
          <a:xfrm rot="16200000">
            <a:off x="-393924" y="2655202"/>
            <a:ext cx="2129565" cy="374571"/>
          </a:xfrm>
          <a:prstGeom prst="roundRect">
            <a:avLst/>
          </a:prstGeom>
          <a:solidFill>
            <a:srgbClr val="ED174F"/>
          </a:solidFill>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en-US"/>
            </a:defPPr>
            <a:lvl1pPr algn="just">
              <a:defRPr b="1">
                <a:solidFill>
                  <a:schemeClr val="tx1">
                    <a:lumMod val="75000"/>
                    <a:lumOff val="25000"/>
                  </a:schemeClr>
                </a:solidFill>
              </a:defRPr>
            </a:lvl1pPr>
          </a:lstStyle>
          <a:p>
            <a:pPr algn="ctr"/>
            <a:r>
              <a:rPr lang="en-IN" sz="1600">
                <a:solidFill>
                  <a:schemeClr val="bg1"/>
                </a:solidFill>
              </a:rPr>
              <a:t>Leaders who excel</a:t>
            </a:r>
          </a:p>
        </p:txBody>
      </p:sp>
      <p:sp>
        <p:nvSpPr>
          <p:cNvPr id="14" name="TextBox 13">
            <a:extLst>
              <a:ext uri="{FF2B5EF4-FFF2-40B4-BE49-F238E27FC236}">
                <a16:creationId xmlns:a16="http://schemas.microsoft.com/office/drawing/2014/main" id="{5BB974A5-ED95-47D6-99B8-BE083D70063F}"/>
              </a:ext>
            </a:extLst>
          </p:cNvPr>
          <p:cNvSpPr txBox="1"/>
          <p:nvPr/>
        </p:nvSpPr>
        <p:spPr>
          <a:xfrm rot="16200000">
            <a:off x="-610327" y="5216842"/>
            <a:ext cx="2572552" cy="357545"/>
          </a:xfrm>
          <a:prstGeom prst="roundRect">
            <a:avLst/>
          </a:prstGeom>
          <a:solidFill>
            <a:srgbClr val="5E2D91"/>
          </a:solidFill>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en-US"/>
            </a:defPPr>
            <a:lvl1pPr algn="just">
              <a:defRPr b="1">
                <a:solidFill>
                  <a:schemeClr val="tx1">
                    <a:lumMod val="75000"/>
                    <a:lumOff val="25000"/>
                  </a:schemeClr>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IN" sz="1500">
                <a:solidFill>
                  <a:schemeClr val="bg1"/>
                </a:solidFill>
              </a:rPr>
              <a:t>A values led organisation </a:t>
            </a:r>
          </a:p>
        </p:txBody>
      </p:sp>
      <p:sp>
        <p:nvSpPr>
          <p:cNvPr id="19" name="TextBox 18">
            <a:extLst>
              <a:ext uri="{FF2B5EF4-FFF2-40B4-BE49-F238E27FC236}">
                <a16:creationId xmlns:a16="http://schemas.microsoft.com/office/drawing/2014/main" id="{70271621-5CB8-4B9A-9F94-00F29379D55C}"/>
              </a:ext>
            </a:extLst>
          </p:cNvPr>
          <p:cNvSpPr txBox="1"/>
          <p:nvPr/>
        </p:nvSpPr>
        <p:spPr>
          <a:xfrm>
            <a:off x="5170863" y="6087229"/>
            <a:ext cx="1070192" cy="458735"/>
          </a:xfrm>
          <a:prstGeom prst="rect">
            <a:avLst/>
          </a:prstGeom>
          <a:noFill/>
        </p:spPr>
        <p:txBody>
          <a:bodyPr wrap="square" lIns="0" tIns="0" rIns="0" bIns="0" rtlCol="0" anchor="ctr">
            <a:noAutofit/>
          </a:bodyPr>
          <a:lstStyle/>
          <a:p>
            <a:r>
              <a:rPr lang="en-IN" sz="1050" b="1"/>
              <a:t>V5 </a:t>
            </a:r>
            <a:r>
              <a:rPr lang="en-IN" sz="1050"/>
              <a:t>Wellbeing Strategy Refresh</a:t>
            </a:r>
          </a:p>
        </p:txBody>
      </p:sp>
      <p:sp>
        <p:nvSpPr>
          <p:cNvPr id="20" name="TextBox 19">
            <a:extLst>
              <a:ext uri="{FF2B5EF4-FFF2-40B4-BE49-F238E27FC236}">
                <a16:creationId xmlns:a16="http://schemas.microsoft.com/office/drawing/2014/main" id="{8E13A656-5E39-4AFF-882D-76D70252131D}"/>
              </a:ext>
            </a:extLst>
          </p:cNvPr>
          <p:cNvSpPr txBox="1"/>
          <p:nvPr/>
        </p:nvSpPr>
        <p:spPr>
          <a:xfrm>
            <a:off x="3800159" y="1869198"/>
            <a:ext cx="1704147" cy="577081"/>
          </a:xfrm>
          <a:prstGeom prst="rect">
            <a:avLst/>
          </a:prstGeom>
          <a:noFill/>
        </p:spPr>
        <p:txBody>
          <a:bodyPr wrap="square">
            <a:spAutoFit/>
          </a:bodyPr>
          <a:lstStyle/>
          <a:p>
            <a:r>
              <a:rPr lang="en-IN" sz="1050" b="1"/>
              <a:t>L5</a:t>
            </a:r>
            <a:r>
              <a:rPr lang="en-IN" sz="1050"/>
              <a:t> Leadership development strategy completed</a:t>
            </a:r>
            <a:endParaRPr lang="en-GB" sz="1050"/>
          </a:p>
        </p:txBody>
      </p:sp>
      <p:sp>
        <p:nvSpPr>
          <p:cNvPr id="21" name="TextBox 20">
            <a:extLst>
              <a:ext uri="{FF2B5EF4-FFF2-40B4-BE49-F238E27FC236}">
                <a16:creationId xmlns:a16="http://schemas.microsoft.com/office/drawing/2014/main" id="{EE68B07C-CD3D-49A7-A7A8-F4144A6112FA}"/>
              </a:ext>
            </a:extLst>
          </p:cNvPr>
          <p:cNvSpPr txBox="1"/>
          <p:nvPr/>
        </p:nvSpPr>
        <p:spPr>
          <a:xfrm>
            <a:off x="10592221" y="2220859"/>
            <a:ext cx="1446459" cy="738664"/>
          </a:xfrm>
          <a:prstGeom prst="rect">
            <a:avLst/>
          </a:prstGeom>
          <a:noFill/>
        </p:spPr>
        <p:txBody>
          <a:bodyPr wrap="square">
            <a:spAutoFit/>
          </a:bodyPr>
          <a:lstStyle/>
          <a:p>
            <a:pPr algn="ctr"/>
            <a:r>
              <a:rPr lang="en-IN" sz="1050" b="1"/>
              <a:t>L7 </a:t>
            </a:r>
            <a:r>
              <a:rPr lang="en-IN" sz="1050"/>
              <a:t>Leadership development programme cascaded </a:t>
            </a:r>
          </a:p>
        </p:txBody>
      </p:sp>
      <p:sp>
        <p:nvSpPr>
          <p:cNvPr id="24" name="TextBox 23">
            <a:extLst>
              <a:ext uri="{FF2B5EF4-FFF2-40B4-BE49-F238E27FC236}">
                <a16:creationId xmlns:a16="http://schemas.microsoft.com/office/drawing/2014/main" id="{56ED88EE-D070-4CCA-A16A-226ACBDF8D5D}"/>
              </a:ext>
            </a:extLst>
          </p:cNvPr>
          <p:cNvSpPr txBox="1"/>
          <p:nvPr/>
        </p:nvSpPr>
        <p:spPr>
          <a:xfrm>
            <a:off x="3772046" y="3302623"/>
            <a:ext cx="1704147" cy="577081"/>
          </a:xfrm>
          <a:prstGeom prst="rect">
            <a:avLst/>
          </a:prstGeom>
          <a:noFill/>
        </p:spPr>
        <p:txBody>
          <a:bodyPr wrap="square">
            <a:spAutoFit/>
          </a:bodyPr>
          <a:lstStyle/>
          <a:p>
            <a:r>
              <a:rPr lang="en-IN" sz="1050" b="1"/>
              <a:t>L4 </a:t>
            </a:r>
            <a:r>
              <a:rPr lang="en-IN" sz="1050"/>
              <a:t>Quarterly Line Manager Engagement Event</a:t>
            </a:r>
            <a:endParaRPr lang="en-GB" sz="1050"/>
          </a:p>
        </p:txBody>
      </p:sp>
      <p:sp>
        <p:nvSpPr>
          <p:cNvPr id="25" name="Flowchart: Decision 24">
            <a:extLst>
              <a:ext uri="{FF2B5EF4-FFF2-40B4-BE49-F238E27FC236}">
                <a16:creationId xmlns:a16="http://schemas.microsoft.com/office/drawing/2014/main" id="{5563EBDE-18E6-48AB-9C50-790483D5ABD1}"/>
              </a:ext>
            </a:extLst>
          </p:cNvPr>
          <p:cNvSpPr/>
          <p:nvPr/>
        </p:nvSpPr>
        <p:spPr>
          <a:xfrm>
            <a:off x="3404101" y="3369152"/>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26" name="TextBox 25">
            <a:extLst>
              <a:ext uri="{FF2B5EF4-FFF2-40B4-BE49-F238E27FC236}">
                <a16:creationId xmlns:a16="http://schemas.microsoft.com/office/drawing/2014/main" id="{16FDFDDE-422C-45ED-9152-694F44401C9D}"/>
              </a:ext>
            </a:extLst>
          </p:cNvPr>
          <p:cNvSpPr txBox="1"/>
          <p:nvPr/>
        </p:nvSpPr>
        <p:spPr>
          <a:xfrm>
            <a:off x="3725225" y="5459482"/>
            <a:ext cx="1587218" cy="415498"/>
          </a:xfrm>
          <a:prstGeom prst="rect">
            <a:avLst/>
          </a:prstGeom>
          <a:noFill/>
        </p:spPr>
        <p:txBody>
          <a:bodyPr wrap="square">
            <a:spAutoFit/>
          </a:bodyPr>
          <a:lstStyle/>
          <a:p>
            <a:r>
              <a:rPr lang="en-IN" sz="1050" b="1"/>
              <a:t>V4 </a:t>
            </a:r>
            <a:r>
              <a:rPr lang="en-IN" sz="1050"/>
              <a:t>D&amp;I Strategy deployed &amp; targets met  </a:t>
            </a:r>
          </a:p>
        </p:txBody>
      </p:sp>
      <p:sp>
        <p:nvSpPr>
          <p:cNvPr id="27" name="Flowchart: Decision 26">
            <a:extLst>
              <a:ext uri="{FF2B5EF4-FFF2-40B4-BE49-F238E27FC236}">
                <a16:creationId xmlns:a16="http://schemas.microsoft.com/office/drawing/2014/main" id="{4D3A75DA-41F9-475D-8011-7BFDD72C598A}"/>
              </a:ext>
            </a:extLst>
          </p:cNvPr>
          <p:cNvSpPr/>
          <p:nvPr/>
        </p:nvSpPr>
        <p:spPr>
          <a:xfrm>
            <a:off x="3386923" y="551785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29" name="Flowchart: Decision 28">
            <a:extLst>
              <a:ext uri="{FF2B5EF4-FFF2-40B4-BE49-F238E27FC236}">
                <a16:creationId xmlns:a16="http://schemas.microsoft.com/office/drawing/2014/main" id="{21109B29-7158-4B5F-A273-33A8BA564178}"/>
              </a:ext>
            </a:extLst>
          </p:cNvPr>
          <p:cNvSpPr/>
          <p:nvPr/>
        </p:nvSpPr>
        <p:spPr>
          <a:xfrm>
            <a:off x="1676005" y="4260841"/>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30" name="Star: 5 Points 29">
            <a:extLst>
              <a:ext uri="{FF2B5EF4-FFF2-40B4-BE49-F238E27FC236}">
                <a16:creationId xmlns:a16="http://schemas.microsoft.com/office/drawing/2014/main" id="{5D6C09A0-E368-43D7-ADE7-3EC83DB3AC34}"/>
              </a:ext>
            </a:extLst>
          </p:cNvPr>
          <p:cNvSpPr/>
          <p:nvPr/>
        </p:nvSpPr>
        <p:spPr>
          <a:xfrm>
            <a:off x="3459507" y="1900322"/>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Star: 5 Points 30">
            <a:extLst>
              <a:ext uri="{FF2B5EF4-FFF2-40B4-BE49-F238E27FC236}">
                <a16:creationId xmlns:a16="http://schemas.microsoft.com/office/drawing/2014/main" id="{048F8074-A16C-440A-B646-49A49784E838}"/>
              </a:ext>
            </a:extLst>
          </p:cNvPr>
          <p:cNvSpPr/>
          <p:nvPr/>
        </p:nvSpPr>
        <p:spPr>
          <a:xfrm>
            <a:off x="11240083" y="1857378"/>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lowchart: Decision 32">
            <a:extLst>
              <a:ext uri="{FF2B5EF4-FFF2-40B4-BE49-F238E27FC236}">
                <a16:creationId xmlns:a16="http://schemas.microsoft.com/office/drawing/2014/main" id="{3A6C6B84-4746-4943-AB07-AF4EE4A26126}"/>
              </a:ext>
            </a:extLst>
          </p:cNvPr>
          <p:cNvSpPr/>
          <p:nvPr/>
        </p:nvSpPr>
        <p:spPr>
          <a:xfrm>
            <a:off x="10909224" y="226055"/>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34" name="TextBox 33">
            <a:extLst>
              <a:ext uri="{FF2B5EF4-FFF2-40B4-BE49-F238E27FC236}">
                <a16:creationId xmlns:a16="http://schemas.microsoft.com/office/drawing/2014/main" id="{7273B55C-A493-4BE7-A9CD-C5F3298F7EC1}"/>
              </a:ext>
            </a:extLst>
          </p:cNvPr>
          <p:cNvSpPr txBox="1"/>
          <p:nvPr/>
        </p:nvSpPr>
        <p:spPr>
          <a:xfrm>
            <a:off x="11281203" y="229915"/>
            <a:ext cx="734496" cy="253916"/>
          </a:xfrm>
          <a:prstGeom prst="rect">
            <a:avLst/>
          </a:prstGeom>
          <a:noFill/>
        </p:spPr>
        <p:txBody>
          <a:bodyPr wrap="none" rtlCol="0">
            <a:spAutoFit/>
          </a:bodyPr>
          <a:lstStyle/>
          <a:p>
            <a:r>
              <a:rPr lang="en-GB" sz="1050"/>
              <a:t>Milestone</a:t>
            </a:r>
          </a:p>
        </p:txBody>
      </p:sp>
      <p:sp>
        <p:nvSpPr>
          <p:cNvPr id="35" name="Star: 5 Points 34">
            <a:extLst>
              <a:ext uri="{FF2B5EF4-FFF2-40B4-BE49-F238E27FC236}">
                <a16:creationId xmlns:a16="http://schemas.microsoft.com/office/drawing/2014/main" id="{6C2BAB4C-BCA2-48BB-9F9D-E1576CD8BBEC}"/>
              </a:ext>
            </a:extLst>
          </p:cNvPr>
          <p:cNvSpPr/>
          <p:nvPr/>
        </p:nvSpPr>
        <p:spPr>
          <a:xfrm>
            <a:off x="10931528" y="555908"/>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24A68974-6D32-4BF3-9FA4-77CE5264A081}"/>
              </a:ext>
            </a:extLst>
          </p:cNvPr>
          <p:cNvSpPr txBox="1"/>
          <p:nvPr/>
        </p:nvSpPr>
        <p:spPr>
          <a:xfrm>
            <a:off x="11293462" y="555613"/>
            <a:ext cx="604653" cy="415498"/>
          </a:xfrm>
          <a:prstGeom prst="rect">
            <a:avLst/>
          </a:prstGeom>
          <a:noFill/>
        </p:spPr>
        <p:txBody>
          <a:bodyPr wrap="none" rtlCol="0">
            <a:spAutoFit/>
          </a:bodyPr>
          <a:lstStyle/>
          <a:p>
            <a:r>
              <a:rPr lang="en-GB" sz="1050"/>
              <a:t>Lead</a:t>
            </a:r>
          </a:p>
          <a:p>
            <a:r>
              <a:rPr lang="en-GB" sz="1050"/>
              <a:t>Project</a:t>
            </a:r>
          </a:p>
        </p:txBody>
      </p:sp>
      <p:sp>
        <p:nvSpPr>
          <p:cNvPr id="37" name="TextBox 36">
            <a:extLst>
              <a:ext uri="{FF2B5EF4-FFF2-40B4-BE49-F238E27FC236}">
                <a16:creationId xmlns:a16="http://schemas.microsoft.com/office/drawing/2014/main" id="{E2F95280-AE1D-4233-BDE4-5B7BB31C9198}"/>
              </a:ext>
            </a:extLst>
          </p:cNvPr>
          <p:cNvSpPr txBox="1"/>
          <p:nvPr/>
        </p:nvSpPr>
        <p:spPr>
          <a:xfrm>
            <a:off x="1946565" y="4178522"/>
            <a:ext cx="1371070" cy="415498"/>
          </a:xfrm>
          <a:prstGeom prst="rect">
            <a:avLst/>
          </a:prstGeom>
          <a:noFill/>
        </p:spPr>
        <p:txBody>
          <a:bodyPr wrap="square">
            <a:spAutoFit/>
          </a:bodyPr>
          <a:lstStyle/>
          <a:p>
            <a:pPr algn="ctr"/>
            <a:r>
              <a:rPr lang="en-IN" sz="1050" b="1"/>
              <a:t>V1 </a:t>
            </a:r>
            <a:r>
              <a:rPr lang="en-IN" sz="1050"/>
              <a:t>Organisation Action Plan (CSPS)  </a:t>
            </a:r>
          </a:p>
        </p:txBody>
      </p:sp>
      <p:sp>
        <p:nvSpPr>
          <p:cNvPr id="39" name="TextBox 38">
            <a:extLst>
              <a:ext uri="{FF2B5EF4-FFF2-40B4-BE49-F238E27FC236}">
                <a16:creationId xmlns:a16="http://schemas.microsoft.com/office/drawing/2014/main" id="{0975E54B-EC7F-42BF-9B3D-FED19F71FDEB}"/>
              </a:ext>
            </a:extLst>
          </p:cNvPr>
          <p:cNvSpPr txBox="1"/>
          <p:nvPr/>
        </p:nvSpPr>
        <p:spPr>
          <a:xfrm>
            <a:off x="5626499" y="2317537"/>
            <a:ext cx="1279600" cy="415498"/>
          </a:xfrm>
          <a:prstGeom prst="rect">
            <a:avLst/>
          </a:prstGeom>
          <a:noFill/>
        </p:spPr>
        <p:txBody>
          <a:bodyPr wrap="square">
            <a:spAutoFit/>
          </a:bodyPr>
          <a:lstStyle/>
          <a:p>
            <a:r>
              <a:rPr lang="en-IN" sz="1050" b="1"/>
              <a:t>L6 </a:t>
            </a:r>
            <a:r>
              <a:rPr lang="en-IN" sz="1050"/>
              <a:t>UKHSA Vision Development</a:t>
            </a:r>
            <a:endParaRPr lang="en-GB" sz="1050"/>
          </a:p>
        </p:txBody>
      </p:sp>
      <p:sp>
        <p:nvSpPr>
          <p:cNvPr id="41" name="TextBox 40">
            <a:extLst>
              <a:ext uri="{FF2B5EF4-FFF2-40B4-BE49-F238E27FC236}">
                <a16:creationId xmlns:a16="http://schemas.microsoft.com/office/drawing/2014/main" id="{995C97BF-60B6-49D7-9AE0-5D421ADBCF2A}"/>
              </a:ext>
            </a:extLst>
          </p:cNvPr>
          <p:cNvSpPr txBox="1"/>
          <p:nvPr/>
        </p:nvSpPr>
        <p:spPr>
          <a:xfrm>
            <a:off x="3767723" y="2776454"/>
            <a:ext cx="1074452" cy="577081"/>
          </a:xfrm>
          <a:prstGeom prst="rect">
            <a:avLst/>
          </a:prstGeom>
          <a:noFill/>
        </p:spPr>
        <p:txBody>
          <a:bodyPr wrap="square">
            <a:spAutoFit/>
          </a:bodyPr>
          <a:lstStyle/>
          <a:p>
            <a:r>
              <a:rPr lang="en-IN" sz="1050" b="1"/>
              <a:t>L3 </a:t>
            </a:r>
            <a:r>
              <a:rPr lang="en-IN" sz="1050"/>
              <a:t>Finalisation of SCS Structure</a:t>
            </a:r>
          </a:p>
        </p:txBody>
      </p:sp>
      <p:sp>
        <p:nvSpPr>
          <p:cNvPr id="43" name="Flowchart: Decision 42">
            <a:extLst>
              <a:ext uri="{FF2B5EF4-FFF2-40B4-BE49-F238E27FC236}">
                <a16:creationId xmlns:a16="http://schemas.microsoft.com/office/drawing/2014/main" id="{44C4DE99-233C-4339-ACC3-1A6534C7DE80}"/>
              </a:ext>
            </a:extLst>
          </p:cNvPr>
          <p:cNvSpPr/>
          <p:nvPr/>
        </p:nvSpPr>
        <p:spPr>
          <a:xfrm>
            <a:off x="3410296" y="2844795"/>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44" name="Flowchart: Decision 43">
            <a:extLst>
              <a:ext uri="{FF2B5EF4-FFF2-40B4-BE49-F238E27FC236}">
                <a16:creationId xmlns:a16="http://schemas.microsoft.com/office/drawing/2014/main" id="{74F7D317-5D81-4D31-B045-155870E222E2}"/>
              </a:ext>
            </a:extLst>
          </p:cNvPr>
          <p:cNvSpPr/>
          <p:nvPr/>
        </p:nvSpPr>
        <p:spPr>
          <a:xfrm>
            <a:off x="1680565" y="4621189"/>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45" name="Flowchart: Decision 44">
            <a:extLst>
              <a:ext uri="{FF2B5EF4-FFF2-40B4-BE49-F238E27FC236}">
                <a16:creationId xmlns:a16="http://schemas.microsoft.com/office/drawing/2014/main" id="{CC61ECCD-038F-45E0-8816-98D7D52B5DDF}"/>
              </a:ext>
            </a:extLst>
          </p:cNvPr>
          <p:cNvSpPr/>
          <p:nvPr/>
        </p:nvSpPr>
        <p:spPr>
          <a:xfrm>
            <a:off x="6199012" y="437299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47" name="Flowchart: Decision 46">
            <a:extLst>
              <a:ext uri="{FF2B5EF4-FFF2-40B4-BE49-F238E27FC236}">
                <a16:creationId xmlns:a16="http://schemas.microsoft.com/office/drawing/2014/main" id="{908B0C8D-119A-4515-AC4B-E3DA25D76789}"/>
              </a:ext>
            </a:extLst>
          </p:cNvPr>
          <p:cNvSpPr/>
          <p:nvPr/>
        </p:nvSpPr>
        <p:spPr>
          <a:xfrm>
            <a:off x="6193775" y="4863279"/>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49" name="Flowchart: Decision 48">
            <a:extLst>
              <a:ext uri="{FF2B5EF4-FFF2-40B4-BE49-F238E27FC236}">
                <a16:creationId xmlns:a16="http://schemas.microsoft.com/office/drawing/2014/main" id="{E7B68DB6-AE95-465C-A6C9-E8DFD4803E4A}"/>
              </a:ext>
            </a:extLst>
          </p:cNvPr>
          <p:cNvSpPr/>
          <p:nvPr/>
        </p:nvSpPr>
        <p:spPr>
          <a:xfrm>
            <a:off x="4753732" y="6177538"/>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51" name="TextBox 50">
            <a:extLst>
              <a:ext uri="{FF2B5EF4-FFF2-40B4-BE49-F238E27FC236}">
                <a16:creationId xmlns:a16="http://schemas.microsoft.com/office/drawing/2014/main" id="{CB168ACE-10CE-4158-B0BF-78D16358DFA5}"/>
              </a:ext>
            </a:extLst>
          </p:cNvPr>
          <p:cNvSpPr txBox="1"/>
          <p:nvPr/>
        </p:nvSpPr>
        <p:spPr>
          <a:xfrm>
            <a:off x="2060397" y="4548815"/>
            <a:ext cx="1456319" cy="415498"/>
          </a:xfrm>
          <a:prstGeom prst="rect">
            <a:avLst/>
          </a:prstGeom>
          <a:noFill/>
        </p:spPr>
        <p:txBody>
          <a:bodyPr wrap="square">
            <a:spAutoFit/>
          </a:bodyPr>
          <a:lstStyle/>
          <a:p>
            <a:r>
              <a:rPr lang="en-IN" sz="1050" b="1"/>
              <a:t>V2 </a:t>
            </a:r>
            <a:r>
              <a:rPr lang="en-IN" sz="1050"/>
              <a:t>Group level action plans (CSPS)</a:t>
            </a:r>
          </a:p>
        </p:txBody>
      </p:sp>
      <p:sp>
        <p:nvSpPr>
          <p:cNvPr id="52" name="TextBox 51">
            <a:extLst>
              <a:ext uri="{FF2B5EF4-FFF2-40B4-BE49-F238E27FC236}">
                <a16:creationId xmlns:a16="http://schemas.microsoft.com/office/drawing/2014/main" id="{873D62EE-4466-4819-9BD2-0790BC3496B1}"/>
              </a:ext>
            </a:extLst>
          </p:cNvPr>
          <p:cNvSpPr txBox="1"/>
          <p:nvPr/>
        </p:nvSpPr>
        <p:spPr>
          <a:xfrm>
            <a:off x="6545108" y="4367273"/>
            <a:ext cx="1284677" cy="253916"/>
          </a:xfrm>
          <a:prstGeom prst="rect">
            <a:avLst/>
          </a:prstGeom>
          <a:noFill/>
        </p:spPr>
        <p:txBody>
          <a:bodyPr wrap="square">
            <a:spAutoFit/>
          </a:bodyPr>
          <a:lstStyle/>
          <a:p>
            <a:r>
              <a:rPr lang="en-IN" sz="1050" b="1"/>
              <a:t>V6 </a:t>
            </a:r>
            <a:r>
              <a:rPr lang="en-IN" sz="1050"/>
              <a:t>People Awards</a:t>
            </a:r>
          </a:p>
        </p:txBody>
      </p:sp>
      <p:sp>
        <p:nvSpPr>
          <p:cNvPr id="54" name="TextBox 53">
            <a:extLst>
              <a:ext uri="{FF2B5EF4-FFF2-40B4-BE49-F238E27FC236}">
                <a16:creationId xmlns:a16="http://schemas.microsoft.com/office/drawing/2014/main" id="{E44ABA08-25C9-478F-BB64-46E311E9BE28}"/>
              </a:ext>
            </a:extLst>
          </p:cNvPr>
          <p:cNvSpPr txBox="1"/>
          <p:nvPr/>
        </p:nvSpPr>
        <p:spPr>
          <a:xfrm>
            <a:off x="3743737" y="4730816"/>
            <a:ext cx="1401796" cy="738664"/>
          </a:xfrm>
          <a:prstGeom prst="rect">
            <a:avLst/>
          </a:prstGeom>
          <a:noFill/>
        </p:spPr>
        <p:txBody>
          <a:bodyPr wrap="square">
            <a:spAutoFit/>
          </a:bodyPr>
          <a:lstStyle/>
          <a:p>
            <a:r>
              <a:rPr lang="en-IN" sz="1050" b="1"/>
              <a:t>V3 </a:t>
            </a:r>
            <a:r>
              <a:rPr lang="en-IN" sz="1050"/>
              <a:t>Employee engagement action plan and listening strategy</a:t>
            </a:r>
          </a:p>
        </p:txBody>
      </p:sp>
      <p:sp>
        <p:nvSpPr>
          <p:cNvPr id="58" name="TextBox 57">
            <a:extLst>
              <a:ext uri="{FF2B5EF4-FFF2-40B4-BE49-F238E27FC236}">
                <a16:creationId xmlns:a16="http://schemas.microsoft.com/office/drawing/2014/main" id="{B718517C-6FC2-4696-8571-C2BA81715CC4}"/>
              </a:ext>
            </a:extLst>
          </p:cNvPr>
          <p:cNvSpPr txBox="1"/>
          <p:nvPr/>
        </p:nvSpPr>
        <p:spPr>
          <a:xfrm>
            <a:off x="6544028" y="4737707"/>
            <a:ext cx="1319625" cy="577081"/>
          </a:xfrm>
          <a:prstGeom prst="rect">
            <a:avLst/>
          </a:prstGeom>
          <a:noFill/>
        </p:spPr>
        <p:txBody>
          <a:bodyPr wrap="square">
            <a:spAutoFit/>
          </a:bodyPr>
          <a:lstStyle/>
          <a:p>
            <a:r>
              <a:rPr lang="en-IN" sz="1050" b="1"/>
              <a:t>V7 </a:t>
            </a:r>
            <a:r>
              <a:rPr lang="en-IN" sz="1050"/>
              <a:t>Ways of working &amp; location plan implemented</a:t>
            </a:r>
          </a:p>
        </p:txBody>
      </p:sp>
      <p:sp>
        <p:nvSpPr>
          <p:cNvPr id="48" name="Star: 5 Points 47">
            <a:extLst>
              <a:ext uri="{FF2B5EF4-FFF2-40B4-BE49-F238E27FC236}">
                <a16:creationId xmlns:a16="http://schemas.microsoft.com/office/drawing/2014/main" id="{B79BE0A7-5CD6-4246-86CA-B01C8FD56ED8}"/>
              </a:ext>
            </a:extLst>
          </p:cNvPr>
          <p:cNvSpPr/>
          <p:nvPr/>
        </p:nvSpPr>
        <p:spPr>
          <a:xfrm>
            <a:off x="3408120" y="4758777"/>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id="{384FF7A1-80D8-4023-B5A3-B2A01C1A0B3C}"/>
              </a:ext>
            </a:extLst>
          </p:cNvPr>
          <p:cNvSpPr txBox="1"/>
          <p:nvPr/>
        </p:nvSpPr>
        <p:spPr>
          <a:xfrm>
            <a:off x="978722" y="1922088"/>
            <a:ext cx="1582152" cy="415498"/>
          </a:xfrm>
          <a:prstGeom prst="rect">
            <a:avLst/>
          </a:prstGeom>
          <a:noFill/>
        </p:spPr>
        <p:txBody>
          <a:bodyPr wrap="square">
            <a:spAutoFit/>
          </a:bodyPr>
          <a:lstStyle/>
          <a:p>
            <a:r>
              <a:rPr lang="en-GB" sz="1050">
                <a:solidFill>
                  <a:schemeClr val="accent1"/>
                </a:solidFill>
              </a:rPr>
              <a:t>SCS Leadership Away Day - Completed</a:t>
            </a:r>
          </a:p>
        </p:txBody>
      </p:sp>
      <p:sp>
        <p:nvSpPr>
          <p:cNvPr id="53" name="TextBox 52">
            <a:extLst>
              <a:ext uri="{FF2B5EF4-FFF2-40B4-BE49-F238E27FC236}">
                <a16:creationId xmlns:a16="http://schemas.microsoft.com/office/drawing/2014/main" id="{62A22D4B-376D-4D55-8A29-9C60587F4B7E}"/>
              </a:ext>
            </a:extLst>
          </p:cNvPr>
          <p:cNvSpPr txBox="1"/>
          <p:nvPr/>
        </p:nvSpPr>
        <p:spPr>
          <a:xfrm>
            <a:off x="947924" y="5043984"/>
            <a:ext cx="1582152" cy="577081"/>
          </a:xfrm>
          <a:prstGeom prst="rect">
            <a:avLst/>
          </a:prstGeom>
          <a:noFill/>
        </p:spPr>
        <p:txBody>
          <a:bodyPr wrap="square">
            <a:spAutoFit/>
          </a:bodyPr>
          <a:lstStyle/>
          <a:p>
            <a:r>
              <a:rPr lang="en-GB" sz="1050">
                <a:solidFill>
                  <a:schemeClr val="accent1"/>
                </a:solidFill>
              </a:rPr>
              <a:t>People Survey completed and shared - Completed</a:t>
            </a:r>
          </a:p>
        </p:txBody>
      </p:sp>
      <p:sp>
        <p:nvSpPr>
          <p:cNvPr id="55" name="TextBox 54">
            <a:extLst>
              <a:ext uri="{FF2B5EF4-FFF2-40B4-BE49-F238E27FC236}">
                <a16:creationId xmlns:a16="http://schemas.microsoft.com/office/drawing/2014/main" id="{7FBE7FC7-7174-42F5-9785-273083A4AD31}"/>
              </a:ext>
            </a:extLst>
          </p:cNvPr>
          <p:cNvSpPr txBox="1"/>
          <p:nvPr/>
        </p:nvSpPr>
        <p:spPr>
          <a:xfrm>
            <a:off x="947924" y="5653232"/>
            <a:ext cx="1582152" cy="415498"/>
          </a:xfrm>
          <a:prstGeom prst="rect">
            <a:avLst/>
          </a:prstGeom>
          <a:noFill/>
        </p:spPr>
        <p:txBody>
          <a:bodyPr wrap="square">
            <a:spAutoFit/>
          </a:bodyPr>
          <a:lstStyle/>
          <a:p>
            <a:r>
              <a:rPr lang="en-GB" sz="1050">
                <a:solidFill>
                  <a:schemeClr val="accent1"/>
                </a:solidFill>
              </a:rPr>
              <a:t>Embedding of values - Completed</a:t>
            </a:r>
          </a:p>
        </p:txBody>
      </p:sp>
      <p:sp>
        <p:nvSpPr>
          <p:cNvPr id="57" name="TextBox 56">
            <a:extLst>
              <a:ext uri="{FF2B5EF4-FFF2-40B4-BE49-F238E27FC236}">
                <a16:creationId xmlns:a16="http://schemas.microsoft.com/office/drawing/2014/main" id="{4789810E-EEE1-487A-8ED4-70DB52400AC0}"/>
              </a:ext>
            </a:extLst>
          </p:cNvPr>
          <p:cNvSpPr txBox="1"/>
          <p:nvPr/>
        </p:nvSpPr>
        <p:spPr>
          <a:xfrm>
            <a:off x="972692" y="6135151"/>
            <a:ext cx="1582152" cy="577081"/>
          </a:xfrm>
          <a:prstGeom prst="rect">
            <a:avLst/>
          </a:prstGeom>
          <a:noFill/>
        </p:spPr>
        <p:txBody>
          <a:bodyPr wrap="square">
            <a:spAutoFit/>
          </a:bodyPr>
          <a:lstStyle/>
          <a:p>
            <a:r>
              <a:rPr lang="en-GB" sz="1050">
                <a:solidFill>
                  <a:schemeClr val="accent1"/>
                </a:solidFill>
              </a:rPr>
              <a:t>Continued development of staff networks - Completed</a:t>
            </a:r>
          </a:p>
        </p:txBody>
      </p:sp>
      <p:sp>
        <p:nvSpPr>
          <p:cNvPr id="3" name="Star: 5 Points 2">
            <a:extLst>
              <a:ext uri="{FF2B5EF4-FFF2-40B4-BE49-F238E27FC236}">
                <a16:creationId xmlns:a16="http://schemas.microsoft.com/office/drawing/2014/main" id="{DD36EB68-6616-3A34-07B2-15618C254C9F}"/>
              </a:ext>
            </a:extLst>
          </p:cNvPr>
          <p:cNvSpPr/>
          <p:nvPr/>
        </p:nvSpPr>
        <p:spPr>
          <a:xfrm>
            <a:off x="5312845" y="2345897"/>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39527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7CB1D-2D57-4A58-8C8A-FC5007E0C0FF}"/>
              </a:ext>
            </a:extLst>
          </p:cNvPr>
          <p:cNvSpPr>
            <a:spLocks noGrp="1"/>
          </p:cNvSpPr>
          <p:nvPr>
            <p:ph type="title"/>
          </p:nvPr>
        </p:nvSpPr>
        <p:spPr/>
        <p:txBody>
          <a:bodyPr/>
          <a:lstStyle/>
          <a:p>
            <a:r>
              <a:rPr lang="en-GB"/>
              <a:t>Strategic Priority Activity</a:t>
            </a:r>
          </a:p>
        </p:txBody>
      </p:sp>
      <p:sp>
        <p:nvSpPr>
          <p:cNvPr id="33" name="Flowchart: Decision 32">
            <a:extLst>
              <a:ext uri="{FF2B5EF4-FFF2-40B4-BE49-F238E27FC236}">
                <a16:creationId xmlns:a16="http://schemas.microsoft.com/office/drawing/2014/main" id="{3A6C6B84-4746-4943-AB07-AF4EE4A26126}"/>
              </a:ext>
            </a:extLst>
          </p:cNvPr>
          <p:cNvSpPr/>
          <p:nvPr/>
        </p:nvSpPr>
        <p:spPr>
          <a:xfrm>
            <a:off x="10909224" y="226055"/>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34" name="TextBox 33">
            <a:extLst>
              <a:ext uri="{FF2B5EF4-FFF2-40B4-BE49-F238E27FC236}">
                <a16:creationId xmlns:a16="http://schemas.microsoft.com/office/drawing/2014/main" id="{7273B55C-A493-4BE7-A9CD-C5F3298F7EC1}"/>
              </a:ext>
            </a:extLst>
          </p:cNvPr>
          <p:cNvSpPr txBox="1"/>
          <p:nvPr/>
        </p:nvSpPr>
        <p:spPr>
          <a:xfrm>
            <a:off x="11281203" y="229915"/>
            <a:ext cx="734496" cy="253916"/>
          </a:xfrm>
          <a:prstGeom prst="rect">
            <a:avLst/>
          </a:prstGeom>
          <a:noFill/>
        </p:spPr>
        <p:txBody>
          <a:bodyPr wrap="none" rtlCol="0">
            <a:spAutoFit/>
          </a:bodyPr>
          <a:lstStyle/>
          <a:p>
            <a:r>
              <a:rPr lang="en-GB" sz="1050"/>
              <a:t>Milestone</a:t>
            </a:r>
          </a:p>
        </p:txBody>
      </p:sp>
      <p:sp>
        <p:nvSpPr>
          <p:cNvPr id="35" name="Star: 5 Points 34">
            <a:extLst>
              <a:ext uri="{FF2B5EF4-FFF2-40B4-BE49-F238E27FC236}">
                <a16:creationId xmlns:a16="http://schemas.microsoft.com/office/drawing/2014/main" id="{6C2BAB4C-BCA2-48BB-9F9D-E1576CD8BBEC}"/>
              </a:ext>
            </a:extLst>
          </p:cNvPr>
          <p:cNvSpPr/>
          <p:nvPr/>
        </p:nvSpPr>
        <p:spPr>
          <a:xfrm>
            <a:off x="10931528" y="555908"/>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24A68974-6D32-4BF3-9FA4-77CE5264A081}"/>
              </a:ext>
            </a:extLst>
          </p:cNvPr>
          <p:cNvSpPr txBox="1"/>
          <p:nvPr/>
        </p:nvSpPr>
        <p:spPr>
          <a:xfrm>
            <a:off x="11293462" y="555613"/>
            <a:ext cx="604653" cy="415498"/>
          </a:xfrm>
          <a:prstGeom prst="rect">
            <a:avLst/>
          </a:prstGeom>
          <a:noFill/>
        </p:spPr>
        <p:txBody>
          <a:bodyPr wrap="none" rtlCol="0">
            <a:spAutoFit/>
          </a:bodyPr>
          <a:lstStyle/>
          <a:p>
            <a:r>
              <a:rPr lang="en-GB" sz="1050"/>
              <a:t>Lead</a:t>
            </a:r>
          </a:p>
          <a:p>
            <a:r>
              <a:rPr lang="en-GB" sz="1050"/>
              <a:t>Project</a:t>
            </a:r>
          </a:p>
        </p:txBody>
      </p:sp>
      <p:graphicFrame>
        <p:nvGraphicFramePr>
          <p:cNvPr id="69" name="Table 4">
            <a:extLst>
              <a:ext uri="{FF2B5EF4-FFF2-40B4-BE49-F238E27FC236}">
                <a16:creationId xmlns:a16="http://schemas.microsoft.com/office/drawing/2014/main" id="{0AEBEDE9-874C-48C1-BB31-4169C26F7D50}"/>
              </a:ext>
            </a:extLst>
          </p:cNvPr>
          <p:cNvGraphicFramePr>
            <a:graphicFrameLocks noGrp="1"/>
          </p:cNvGraphicFramePr>
          <p:nvPr>
            <p:extLst>
              <p:ext uri="{D42A27DB-BD31-4B8C-83A1-F6EECF244321}">
                <p14:modId xmlns:p14="http://schemas.microsoft.com/office/powerpoint/2010/main" val="486709635"/>
              </p:ext>
            </p:extLst>
          </p:nvPr>
        </p:nvGraphicFramePr>
        <p:xfrm>
          <a:off x="881166" y="1141690"/>
          <a:ext cx="10969944" cy="620257"/>
        </p:xfrm>
        <a:graphic>
          <a:graphicData uri="http://schemas.openxmlformats.org/drawingml/2006/table">
            <a:tbl>
              <a:tblPr firstRow="1" bandRow="1">
                <a:effectLst>
                  <a:outerShdw blurRad="381000" dist="241300" dir="5400000" algn="t" rotWithShape="0">
                    <a:prstClr val="black">
                      <a:alpha val="5000"/>
                    </a:prstClr>
                  </a:outerShdw>
                </a:effectLst>
                <a:tableStyleId>{5C22544A-7EE6-4342-B048-85BDC9FD1C3A}</a:tableStyleId>
              </a:tblPr>
              <a:tblGrid>
                <a:gridCol w="914162">
                  <a:extLst>
                    <a:ext uri="{9D8B030D-6E8A-4147-A177-3AD203B41FA5}">
                      <a16:colId xmlns:a16="http://schemas.microsoft.com/office/drawing/2014/main" val="3120635935"/>
                    </a:ext>
                  </a:extLst>
                </a:gridCol>
                <a:gridCol w="914162">
                  <a:extLst>
                    <a:ext uri="{9D8B030D-6E8A-4147-A177-3AD203B41FA5}">
                      <a16:colId xmlns:a16="http://schemas.microsoft.com/office/drawing/2014/main" val="1330314619"/>
                    </a:ext>
                  </a:extLst>
                </a:gridCol>
                <a:gridCol w="914162">
                  <a:extLst>
                    <a:ext uri="{9D8B030D-6E8A-4147-A177-3AD203B41FA5}">
                      <a16:colId xmlns:a16="http://schemas.microsoft.com/office/drawing/2014/main" val="3777322809"/>
                    </a:ext>
                  </a:extLst>
                </a:gridCol>
                <a:gridCol w="914162">
                  <a:extLst>
                    <a:ext uri="{9D8B030D-6E8A-4147-A177-3AD203B41FA5}">
                      <a16:colId xmlns:a16="http://schemas.microsoft.com/office/drawing/2014/main" val="180049162"/>
                    </a:ext>
                  </a:extLst>
                </a:gridCol>
                <a:gridCol w="914162">
                  <a:extLst>
                    <a:ext uri="{9D8B030D-6E8A-4147-A177-3AD203B41FA5}">
                      <a16:colId xmlns:a16="http://schemas.microsoft.com/office/drawing/2014/main" val="2082495863"/>
                    </a:ext>
                  </a:extLst>
                </a:gridCol>
                <a:gridCol w="914162">
                  <a:extLst>
                    <a:ext uri="{9D8B030D-6E8A-4147-A177-3AD203B41FA5}">
                      <a16:colId xmlns:a16="http://schemas.microsoft.com/office/drawing/2014/main" val="3954530733"/>
                    </a:ext>
                  </a:extLst>
                </a:gridCol>
                <a:gridCol w="914162">
                  <a:extLst>
                    <a:ext uri="{9D8B030D-6E8A-4147-A177-3AD203B41FA5}">
                      <a16:colId xmlns:a16="http://schemas.microsoft.com/office/drawing/2014/main" val="502645419"/>
                    </a:ext>
                  </a:extLst>
                </a:gridCol>
                <a:gridCol w="914162">
                  <a:extLst>
                    <a:ext uri="{9D8B030D-6E8A-4147-A177-3AD203B41FA5}">
                      <a16:colId xmlns:a16="http://schemas.microsoft.com/office/drawing/2014/main" val="3204385830"/>
                    </a:ext>
                  </a:extLst>
                </a:gridCol>
                <a:gridCol w="914162">
                  <a:extLst>
                    <a:ext uri="{9D8B030D-6E8A-4147-A177-3AD203B41FA5}">
                      <a16:colId xmlns:a16="http://schemas.microsoft.com/office/drawing/2014/main" val="374070346"/>
                    </a:ext>
                  </a:extLst>
                </a:gridCol>
                <a:gridCol w="914162">
                  <a:extLst>
                    <a:ext uri="{9D8B030D-6E8A-4147-A177-3AD203B41FA5}">
                      <a16:colId xmlns:a16="http://schemas.microsoft.com/office/drawing/2014/main" val="2339323314"/>
                    </a:ext>
                  </a:extLst>
                </a:gridCol>
                <a:gridCol w="914162">
                  <a:extLst>
                    <a:ext uri="{9D8B030D-6E8A-4147-A177-3AD203B41FA5}">
                      <a16:colId xmlns:a16="http://schemas.microsoft.com/office/drawing/2014/main" val="2875200662"/>
                    </a:ext>
                  </a:extLst>
                </a:gridCol>
                <a:gridCol w="914162">
                  <a:extLst>
                    <a:ext uri="{9D8B030D-6E8A-4147-A177-3AD203B41FA5}">
                      <a16:colId xmlns:a16="http://schemas.microsoft.com/office/drawing/2014/main" val="2723843654"/>
                    </a:ext>
                  </a:extLst>
                </a:gridCol>
              </a:tblGrid>
              <a:tr h="620257">
                <a:tc>
                  <a:txBody>
                    <a:bodyPr/>
                    <a:lstStyle/>
                    <a:p>
                      <a:pPr algn="ctr"/>
                      <a:r>
                        <a:rPr lang="en-IN" sz="1400" b="1">
                          <a:solidFill>
                            <a:schemeClr val="tx1">
                              <a:lumMod val="75000"/>
                              <a:lumOff val="25000"/>
                            </a:schemeClr>
                          </a:solidFill>
                        </a:rPr>
                        <a:t>Jan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Feb</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Mar</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Apr</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May</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Jun</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Jul</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Aug</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Sep</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Oct</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Nov</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a:solidFill>
                            <a:schemeClr val="tx1">
                              <a:lumMod val="75000"/>
                              <a:lumOff val="25000"/>
                            </a:schemeClr>
                          </a:solidFill>
                        </a:rPr>
                        <a:t>Dec</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3628995"/>
                  </a:ext>
                </a:extLst>
              </a:tr>
            </a:tbl>
          </a:graphicData>
        </a:graphic>
      </p:graphicFrame>
      <p:graphicFrame>
        <p:nvGraphicFramePr>
          <p:cNvPr id="71" name="Table 4">
            <a:extLst>
              <a:ext uri="{FF2B5EF4-FFF2-40B4-BE49-F238E27FC236}">
                <a16:creationId xmlns:a16="http://schemas.microsoft.com/office/drawing/2014/main" id="{BE3B74A4-F63B-4AD0-A549-53B81912578D}"/>
              </a:ext>
            </a:extLst>
          </p:cNvPr>
          <p:cNvGraphicFramePr>
            <a:graphicFrameLocks noGrp="1"/>
          </p:cNvGraphicFramePr>
          <p:nvPr>
            <p:extLst>
              <p:ext uri="{D42A27DB-BD31-4B8C-83A1-F6EECF244321}">
                <p14:modId xmlns:p14="http://schemas.microsoft.com/office/powerpoint/2010/main" val="3267453917"/>
              </p:ext>
            </p:extLst>
          </p:nvPr>
        </p:nvGraphicFramePr>
        <p:xfrm>
          <a:off x="881166" y="1871433"/>
          <a:ext cx="10969944" cy="2401703"/>
        </p:xfrm>
        <a:graphic>
          <a:graphicData uri="http://schemas.openxmlformats.org/drawingml/2006/table">
            <a:tbl>
              <a:tblPr firstRow="1" bandRow="1">
                <a:effectLst>
                  <a:outerShdw blurRad="381000" dist="241300" dir="5400000" algn="t" rotWithShape="0">
                    <a:prstClr val="black">
                      <a:alpha val="5000"/>
                    </a:prstClr>
                  </a:outerShdw>
                </a:effectLst>
                <a:tableStyleId>{5C22544A-7EE6-4342-B048-85BDC9FD1C3A}</a:tableStyleId>
              </a:tblPr>
              <a:tblGrid>
                <a:gridCol w="10969944">
                  <a:extLst>
                    <a:ext uri="{9D8B030D-6E8A-4147-A177-3AD203B41FA5}">
                      <a16:colId xmlns:a16="http://schemas.microsoft.com/office/drawing/2014/main" val="1152951351"/>
                    </a:ext>
                  </a:extLst>
                </a:gridCol>
              </a:tblGrid>
              <a:tr h="2401703">
                <a:tc>
                  <a:txBody>
                    <a:bodyPr/>
                    <a:lstStyle/>
                    <a:p>
                      <a:endParaRPr lang="en-IN" sz="1400">
                        <a:solidFill>
                          <a:schemeClr val="tx1">
                            <a:lumMod val="75000"/>
                            <a:lumOff val="25000"/>
                          </a:schemeClr>
                        </a:solidFill>
                      </a:endParaRPr>
                    </a:p>
                  </a:txBody>
                  <a:tcPr marL="1980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1494424"/>
                  </a:ext>
                </a:extLst>
              </a:tr>
            </a:tbl>
          </a:graphicData>
        </a:graphic>
      </p:graphicFrame>
      <p:sp>
        <p:nvSpPr>
          <p:cNvPr id="78" name="TextBox 77">
            <a:extLst>
              <a:ext uri="{FF2B5EF4-FFF2-40B4-BE49-F238E27FC236}">
                <a16:creationId xmlns:a16="http://schemas.microsoft.com/office/drawing/2014/main" id="{EF3B3AD8-D43E-42D9-B0F4-C44088A3EB7F}"/>
              </a:ext>
            </a:extLst>
          </p:cNvPr>
          <p:cNvSpPr txBox="1"/>
          <p:nvPr/>
        </p:nvSpPr>
        <p:spPr>
          <a:xfrm rot="16200000">
            <a:off x="-567345" y="2895710"/>
            <a:ext cx="2416470" cy="374571"/>
          </a:xfrm>
          <a:prstGeom prst="roundRect">
            <a:avLst/>
          </a:prstGeom>
          <a:solidFill>
            <a:srgbClr val="940670"/>
          </a:solidFill>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en-US"/>
            </a:defPPr>
            <a:lvl1pPr algn="just">
              <a:defRPr b="1">
                <a:solidFill>
                  <a:schemeClr val="tx1">
                    <a:lumMod val="75000"/>
                    <a:lumOff val="25000"/>
                  </a:schemeClr>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IN" sz="1600">
                <a:solidFill>
                  <a:schemeClr val="bg1"/>
                </a:solidFill>
              </a:rPr>
              <a:t>Growing our expertise </a:t>
            </a:r>
          </a:p>
        </p:txBody>
      </p:sp>
      <p:sp>
        <p:nvSpPr>
          <p:cNvPr id="83" name="TextBox 82">
            <a:extLst>
              <a:ext uri="{FF2B5EF4-FFF2-40B4-BE49-F238E27FC236}">
                <a16:creationId xmlns:a16="http://schemas.microsoft.com/office/drawing/2014/main" id="{55696993-80A2-460C-876C-64B15C5CFF4F}"/>
              </a:ext>
            </a:extLst>
          </p:cNvPr>
          <p:cNvSpPr txBox="1"/>
          <p:nvPr/>
        </p:nvSpPr>
        <p:spPr>
          <a:xfrm>
            <a:off x="3922319" y="1995988"/>
            <a:ext cx="1415405" cy="512054"/>
          </a:xfrm>
          <a:prstGeom prst="rect">
            <a:avLst/>
          </a:prstGeom>
          <a:noFill/>
        </p:spPr>
        <p:txBody>
          <a:bodyPr wrap="square" lIns="0" tIns="0" rIns="0" bIns="0" rtlCol="0" anchor="ctr">
            <a:noAutofit/>
          </a:bodyPr>
          <a:lstStyle/>
          <a:p>
            <a:r>
              <a:rPr lang="en-IN" sz="1050" b="1"/>
              <a:t>G2</a:t>
            </a:r>
            <a:r>
              <a:rPr lang="en-IN" sz="1050"/>
              <a:t> Establish talent networks and targeted development</a:t>
            </a:r>
          </a:p>
        </p:txBody>
      </p:sp>
      <p:sp>
        <p:nvSpPr>
          <p:cNvPr id="87" name="Flowchart: Decision 86">
            <a:extLst>
              <a:ext uri="{FF2B5EF4-FFF2-40B4-BE49-F238E27FC236}">
                <a16:creationId xmlns:a16="http://schemas.microsoft.com/office/drawing/2014/main" id="{A9A30AD2-9C67-4218-A4B4-77CFF1007DB9}"/>
              </a:ext>
            </a:extLst>
          </p:cNvPr>
          <p:cNvSpPr/>
          <p:nvPr/>
        </p:nvSpPr>
        <p:spPr>
          <a:xfrm>
            <a:off x="3462761" y="3428847"/>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88" name="TextBox 87">
            <a:extLst>
              <a:ext uri="{FF2B5EF4-FFF2-40B4-BE49-F238E27FC236}">
                <a16:creationId xmlns:a16="http://schemas.microsoft.com/office/drawing/2014/main" id="{08C828E9-30EA-4848-B2F0-13CD99C6E814}"/>
              </a:ext>
            </a:extLst>
          </p:cNvPr>
          <p:cNvSpPr txBox="1"/>
          <p:nvPr/>
        </p:nvSpPr>
        <p:spPr>
          <a:xfrm>
            <a:off x="3787279" y="3451982"/>
            <a:ext cx="3030765" cy="415498"/>
          </a:xfrm>
          <a:prstGeom prst="rect">
            <a:avLst/>
          </a:prstGeom>
          <a:noFill/>
        </p:spPr>
        <p:txBody>
          <a:bodyPr wrap="square">
            <a:spAutoFit/>
          </a:bodyPr>
          <a:lstStyle/>
          <a:p>
            <a:r>
              <a:rPr lang="en-IN" sz="1050" b="1"/>
              <a:t>G1</a:t>
            </a:r>
            <a:r>
              <a:rPr lang="en-IN" sz="1050"/>
              <a:t> Develop a framework for critical skills development   </a:t>
            </a:r>
            <a:endParaRPr lang="en-GB" sz="1050"/>
          </a:p>
        </p:txBody>
      </p:sp>
      <p:sp>
        <p:nvSpPr>
          <p:cNvPr id="89" name="Flowchart: Decision 88">
            <a:extLst>
              <a:ext uri="{FF2B5EF4-FFF2-40B4-BE49-F238E27FC236}">
                <a16:creationId xmlns:a16="http://schemas.microsoft.com/office/drawing/2014/main" id="{F72B3735-34F5-4A0A-AD9A-25CE18E539A7}"/>
              </a:ext>
            </a:extLst>
          </p:cNvPr>
          <p:cNvSpPr/>
          <p:nvPr/>
        </p:nvSpPr>
        <p:spPr>
          <a:xfrm>
            <a:off x="11664518" y="2022059"/>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97" name="TextBox 96">
            <a:extLst>
              <a:ext uri="{FF2B5EF4-FFF2-40B4-BE49-F238E27FC236}">
                <a16:creationId xmlns:a16="http://schemas.microsoft.com/office/drawing/2014/main" id="{E30C7A1A-55E3-4B04-B38F-E52A60F50C15}"/>
              </a:ext>
            </a:extLst>
          </p:cNvPr>
          <p:cNvSpPr txBox="1"/>
          <p:nvPr/>
        </p:nvSpPr>
        <p:spPr>
          <a:xfrm>
            <a:off x="10623893" y="1883550"/>
            <a:ext cx="1534713" cy="577081"/>
          </a:xfrm>
          <a:prstGeom prst="rect">
            <a:avLst/>
          </a:prstGeom>
          <a:noFill/>
        </p:spPr>
        <p:txBody>
          <a:bodyPr wrap="square">
            <a:spAutoFit/>
          </a:bodyPr>
          <a:lstStyle/>
          <a:p>
            <a:r>
              <a:rPr lang="en-IN" sz="1050" b="1"/>
              <a:t>G5</a:t>
            </a:r>
            <a:r>
              <a:rPr lang="en-IN" sz="1050"/>
              <a:t> Partnership Strategy </a:t>
            </a:r>
          </a:p>
          <a:p>
            <a:r>
              <a:rPr lang="en-IN" sz="1050"/>
              <a:t>- March 2024</a:t>
            </a:r>
            <a:endParaRPr lang="en-GB" sz="1050"/>
          </a:p>
        </p:txBody>
      </p:sp>
      <p:sp>
        <p:nvSpPr>
          <p:cNvPr id="106" name="Flowchart: Decision 105">
            <a:extLst>
              <a:ext uri="{FF2B5EF4-FFF2-40B4-BE49-F238E27FC236}">
                <a16:creationId xmlns:a16="http://schemas.microsoft.com/office/drawing/2014/main" id="{0C478681-23D9-4115-95E7-ED445597EB98}"/>
              </a:ext>
            </a:extLst>
          </p:cNvPr>
          <p:cNvSpPr/>
          <p:nvPr/>
        </p:nvSpPr>
        <p:spPr>
          <a:xfrm>
            <a:off x="3457047" y="2799334"/>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107" name="TextBox 106">
            <a:extLst>
              <a:ext uri="{FF2B5EF4-FFF2-40B4-BE49-F238E27FC236}">
                <a16:creationId xmlns:a16="http://schemas.microsoft.com/office/drawing/2014/main" id="{3498EDB0-CEFA-4A6E-98DC-561BAC4D22A6}"/>
              </a:ext>
            </a:extLst>
          </p:cNvPr>
          <p:cNvSpPr txBox="1"/>
          <p:nvPr/>
        </p:nvSpPr>
        <p:spPr>
          <a:xfrm>
            <a:off x="3794967" y="2732948"/>
            <a:ext cx="1722303" cy="577081"/>
          </a:xfrm>
          <a:prstGeom prst="rect">
            <a:avLst/>
          </a:prstGeom>
          <a:noFill/>
        </p:spPr>
        <p:txBody>
          <a:bodyPr wrap="square">
            <a:spAutoFit/>
          </a:bodyPr>
          <a:lstStyle/>
          <a:p>
            <a:r>
              <a:rPr lang="en-IN" sz="1050" b="1"/>
              <a:t>G3</a:t>
            </a:r>
            <a:r>
              <a:rPr lang="en-IN" sz="1050"/>
              <a:t> Re-establish professional network forum</a:t>
            </a:r>
          </a:p>
        </p:txBody>
      </p:sp>
      <p:sp>
        <p:nvSpPr>
          <p:cNvPr id="108" name="Flowchart: Decision 107">
            <a:extLst>
              <a:ext uri="{FF2B5EF4-FFF2-40B4-BE49-F238E27FC236}">
                <a16:creationId xmlns:a16="http://schemas.microsoft.com/office/drawing/2014/main" id="{82C9B176-2484-4C91-BA37-D041D77FC96C}"/>
              </a:ext>
            </a:extLst>
          </p:cNvPr>
          <p:cNvSpPr/>
          <p:nvPr/>
        </p:nvSpPr>
        <p:spPr>
          <a:xfrm>
            <a:off x="3462761" y="2101511"/>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111" name="TextBox 110">
            <a:extLst>
              <a:ext uri="{FF2B5EF4-FFF2-40B4-BE49-F238E27FC236}">
                <a16:creationId xmlns:a16="http://schemas.microsoft.com/office/drawing/2014/main" id="{19D97036-4DDB-46BB-A095-8981D74BD29B}"/>
              </a:ext>
            </a:extLst>
          </p:cNvPr>
          <p:cNvSpPr txBox="1"/>
          <p:nvPr/>
        </p:nvSpPr>
        <p:spPr>
          <a:xfrm>
            <a:off x="10660726" y="3371191"/>
            <a:ext cx="1016270" cy="577081"/>
          </a:xfrm>
          <a:prstGeom prst="rect">
            <a:avLst/>
          </a:prstGeom>
          <a:noFill/>
        </p:spPr>
        <p:txBody>
          <a:bodyPr wrap="square">
            <a:spAutoFit/>
          </a:bodyPr>
          <a:lstStyle/>
          <a:p>
            <a:r>
              <a:rPr lang="en-IN" sz="1050" b="1"/>
              <a:t>G4</a:t>
            </a:r>
            <a:r>
              <a:rPr lang="en-IN" sz="1050"/>
              <a:t> Develop framework for career paths  </a:t>
            </a:r>
          </a:p>
        </p:txBody>
      </p:sp>
      <p:sp>
        <p:nvSpPr>
          <p:cNvPr id="112" name="Star: 5 Points 111">
            <a:extLst>
              <a:ext uri="{FF2B5EF4-FFF2-40B4-BE49-F238E27FC236}">
                <a16:creationId xmlns:a16="http://schemas.microsoft.com/office/drawing/2014/main" id="{ECCAD495-8BB5-474C-A467-E9F41261CE18}"/>
              </a:ext>
            </a:extLst>
          </p:cNvPr>
          <p:cNvSpPr/>
          <p:nvPr/>
        </p:nvSpPr>
        <p:spPr>
          <a:xfrm>
            <a:off x="11671625" y="3455880"/>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9" name="Table 4">
            <a:extLst>
              <a:ext uri="{FF2B5EF4-FFF2-40B4-BE49-F238E27FC236}">
                <a16:creationId xmlns:a16="http://schemas.microsoft.com/office/drawing/2014/main" id="{D77312B4-A6E7-4092-80E2-2FC88B8A62A9}"/>
              </a:ext>
            </a:extLst>
          </p:cNvPr>
          <p:cNvGraphicFramePr>
            <a:graphicFrameLocks noGrp="1"/>
          </p:cNvGraphicFramePr>
          <p:nvPr>
            <p:extLst>
              <p:ext uri="{D42A27DB-BD31-4B8C-83A1-F6EECF244321}">
                <p14:modId xmlns:p14="http://schemas.microsoft.com/office/powerpoint/2010/main" val="1648992125"/>
              </p:ext>
            </p:extLst>
          </p:nvPr>
        </p:nvGraphicFramePr>
        <p:xfrm>
          <a:off x="893340" y="4398637"/>
          <a:ext cx="10969944" cy="2195129"/>
        </p:xfrm>
        <a:graphic>
          <a:graphicData uri="http://schemas.openxmlformats.org/drawingml/2006/table">
            <a:tbl>
              <a:tblPr firstRow="1" bandRow="1">
                <a:effectLst>
                  <a:outerShdw blurRad="381000" dist="241300" dir="5400000" algn="t" rotWithShape="0">
                    <a:prstClr val="black">
                      <a:alpha val="5000"/>
                    </a:prstClr>
                  </a:outerShdw>
                </a:effectLst>
                <a:tableStyleId>{5C22544A-7EE6-4342-B048-85BDC9FD1C3A}</a:tableStyleId>
              </a:tblPr>
              <a:tblGrid>
                <a:gridCol w="10969944">
                  <a:extLst>
                    <a:ext uri="{9D8B030D-6E8A-4147-A177-3AD203B41FA5}">
                      <a16:colId xmlns:a16="http://schemas.microsoft.com/office/drawing/2014/main" val="1152951351"/>
                    </a:ext>
                  </a:extLst>
                </a:gridCol>
              </a:tblGrid>
              <a:tr h="2195129">
                <a:tc>
                  <a:txBody>
                    <a:bodyPr/>
                    <a:lstStyle/>
                    <a:p>
                      <a:endParaRPr lang="en-IN" sz="1400">
                        <a:solidFill>
                          <a:schemeClr val="tx1">
                            <a:lumMod val="75000"/>
                            <a:lumOff val="25000"/>
                          </a:schemeClr>
                        </a:solidFill>
                      </a:endParaRPr>
                    </a:p>
                  </a:txBody>
                  <a:tcPr marL="1980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1494424"/>
                  </a:ext>
                </a:extLst>
              </a:tr>
            </a:tbl>
          </a:graphicData>
        </a:graphic>
      </p:graphicFrame>
      <p:sp>
        <p:nvSpPr>
          <p:cNvPr id="40" name="TextBox 39">
            <a:extLst>
              <a:ext uri="{FF2B5EF4-FFF2-40B4-BE49-F238E27FC236}">
                <a16:creationId xmlns:a16="http://schemas.microsoft.com/office/drawing/2014/main" id="{6C94C58F-1AB1-4CCC-B608-181A02DEFA2A}"/>
              </a:ext>
            </a:extLst>
          </p:cNvPr>
          <p:cNvSpPr txBox="1"/>
          <p:nvPr/>
        </p:nvSpPr>
        <p:spPr>
          <a:xfrm rot="16200000">
            <a:off x="-464683" y="5300909"/>
            <a:ext cx="2211145" cy="374571"/>
          </a:xfrm>
          <a:prstGeom prst="roundRect">
            <a:avLst/>
          </a:prstGeom>
          <a:solidFill>
            <a:srgbClr val="00B3F0"/>
          </a:solidFill>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en-US"/>
            </a:defPPr>
            <a:lvl1pPr algn="just">
              <a:defRPr b="1">
                <a:solidFill>
                  <a:schemeClr val="tx1">
                    <a:lumMod val="75000"/>
                    <a:lumOff val="25000"/>
                  </a:schemeClr>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IN" sz="1600">
                <a:solidFill>
                  <a:schemeClr val="bg1"/>
                </a:solidFill>
              </a:rPr>
              <a:t>Enhancing HR value</a:t>
            </a:r>
          </a:p>
        </p:txBody>
      </p:sp>
      <p:sp>
        <p:nvSpPr>
          <p:cNvPr id="41" name="TextBox 40">
            <a:extLst>
              <a:ext uri="{FF2B5EF4-FFF2-40B4-BE49-F238E27FC236}">
                <a16:creationId xmlns:a16="http://schemas.microsoft.com/office/drawing/2014/main" id="{24ED29F6-72F4-4A4A-B86A-67DCB44FC7E4}"/>
              </a:ext>
            </a:extLst>
          </p:cNvPr>
          <p:cNvSpPr txBox="1"/>
          <p:nvPr/>
        </p:nvSpPr>
        <p:spPr>
          <a:xfrm>
            <a:off x="3320551" y="4382622"/>
            <a:ext cx="1637438" cy="353251"/>
          </a:xfrm>
          <a:prstGeom prst="rect">
            <a:avLst/>
          </a:prstGeom>
          <a:noFill/>
        </p:spPr>
        <p:txBody>
          <a:bodyPr wrap="square" lIns="0" tIns="0" rIns="0" bIns="0" rtlCol="0" anchor="ctr">
            <a:noAutofit/>
          </a:bodyPr>
          <a:lstStyle/>
          <a:p>
            <a:pPr marL="171450" indent="-171450">
              <a:buFont typeface="Arial" panose="020B0604020202020204" pitchFamily="34" charset="0"/>
              <a:buChar char="•"/>
            </a:pPr>
            <a:endParaRPr lang="en-IN" sz="900"/>
          </a:p>
        </p:txBody>
      </p:sp>
      <p:sp>
        <p:nvSpPr>
          <p:cNvPr id="42" name="Flowchart: Decision 41">
            <a:extLst>
              <a:ext uri="{FF2B5EF4-FFF2-40B4-BE49-F238E27FC236}">
                <a16:creationId xmlns:a16="http://schemas.microsoft.com/office/drawing/2014/main" id="{8E0B14E4-C3BC-49CB-B4D2-974D2C6E6044}"/>
              </a:ext>
            </a:extLst>
          </p:cNvPr>
          <p:cNvSpPr/>
          <p:nvPr/>
        </p:nvSpPr>
        <p:spPr>
          <a:xfrm>
            <a:off x="3471530" y="6087254"/>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43" name="TextBox 42">
            <a:extLst>
              <a:ext uri="{FF2B5EF4-FFF2-40B4-BE49-F238E27FC236}">
                <a16:creationId xmlns:a16="http://schemas.microsoft.com/office/drawing/2014/main" id="{49B84FB3-73ED-4797-874E-0F18A22F91FC}"/>
              </a:ext>
            </a:extLst>
          </p:cNvPr>
          <p:cNvSpPr txBox="1"/>
          <p:nvPr/>
        </p:nvSpPr>
        <p:spPr>
          <a:xfrm>
            <a:off x="3834345" y="5995920"/>
            <a:ext cx="1583938" cy="577081"/>
          </a:xfrm>
          <a:prstGeom prst="rect">
            <a:avLst/>
          </a:prstGeom>
          <a:noFill/>
        </p:spPr>
        <p:txBody>
          <a:bodyPr wrap="square">
            <a:spAutoFit/>
          </a:bodyPr>
          <a:lstStyle/>
          <a:p>
            <a:r>
              <a:rPr lang="en-IN" sz="1050" b="1"/>
              <a:t>E3 </a:t>
            </a:r>
            <a:r>
              <a:rPr lang="en-IN" sz="1050"/>
              <a:t>Develop data &amp; insight to inform workforce planning  </a:t>
            </a:r>
            <a:endParaRPr lang="en-GB" sz="1050"/>
          </a:p>
        </p:txBody>
      </p:sp>
      <p:sp>
        <p:nvSpPr>
          <p:cNvPr id="44" name="Flowchart: Decision 43">
            <a:extLst>
              <a:ext uri="{FF2B5EF4-FFF2-40B4-BE49-F238E27FC236}">
                <a16:creationId xmlns:a16="http://schemas.microsoft.com/office/drawing/2014/main" id="{550C8E2E-E5DF-49D9-92EF-2836FEBDC15C}"/>
              </a:ext>
            </a:extLst>
          </p:cNvPr>
          <p:cNvSpPr/>
          <p:nvPr/>
        </p:nvSpPr>
        <p:spPr>
          <a:xfrm>
            <a:off x="9876833" y="5071036"/>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45" name="Flowchart: Decision 44">
            <a:extLst>
              <a:ext uri="{FF2B5EF4-FFF2-40B4-BE49-F238E27FC236}">
                <a16:creationId xmlns:a16="http://schemas.microsoft.com/office/drawing/2014/main" id="{E3C36F52-9DA3-4CCA-9321-3A1126B81F96}"/>
              </a:ext>
            </a:extLst>
          </p:cNvPr>
          <p:cNvSpPr/>
          <p:nvPr/>
        </p:nvSpPr>
        <p:spPr>
          <a:xfrm>
            <a:off x="11672884" y="4496576"/>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46" name="TextBox 45">
            <a:extLst>
              <a:ext uri="{FF2B5EF4-FFF2-40B4-BE49-F238E27FC236}">
                <a16:creationId xmlns:a16="http://schemas.microsoft.com/office/drawing/2014/main" id="{17BB9917-19B6-42D4-A697-342B485C1915}"/>
              </a:ext>
            </a:extLst>
          </p:cNvPr>
          <p:cNvSpPr txBox="1"/>
          <p:nvPr/>
        </p:nvSpPr>
        <p:spPr>
          <a:xfrm>
            <a:off x="10216362" y="5033398"/>
            <a:ext cx="1193866" cy="415498"/>
          </a:xfrm>
          <a:prstGeom prst="rect">
            <a:avLst/>
          </a:prstGeom>
          <a:noFill/>
        </p:spPr>
        <p:txBody>
          <a:bodyPr wrap="square">
            <a:spAutoFit/>
          </a:bodyPr>
          <a:lstStyle/>
          <a:p>
            <a:r>
              <a:rPr lang="en-IN" sz="1050" b="1"/>
              <a:t>E8</a:t>
            </a:r>
            <a:r>
              <a:rPr lang="en-IN" sz="1050"/>
              <a:t> Move to ESS/MSS model</a:t>
            </a:r>
            <a:endParaRPr lang="en-GB" sz="1050"/>
          </a:p>
        </p:txBody>
      </p:sp>
      <p:sp>
        <p:nvSpPr>
          <p:cNvPr id="47" name="TextBox 46">
            <a:extLst>
              <a:ext uri="{FF2B5EF4-FFF2-40B4-BE49-F238E27FC236}">
                <a16:creationId xmlns:a16="http://schemas.microsoft.com/office/drawing/2014/main" id="{B6CE5479-A7C4-45E8-B3B1-FEA796695E1E}"/>
              </a:ext>
            </a:extLst>
          </p:cNvPr>
          <p:cNvSpPr txBox="1"/>
          <p:nvPr/>
        </p:nvSpPr>
        <p:spPr>
          <a:xfrm>
            <a:off x="10404684" y="4424202"/>
            <a:ext cx="1448441" cy="415498"/>
          </a:xfrm>
          <a:prstGeom prst="rect">
            <a:avLst/>
          </a:prstGeom>
          <a:noFill/>
        </p:spPr>
        <p:txBody>
          <a:bodyPr wrap="square">
            <a:spAutoFit/>
          </a:bodyPr>
          <a:lstStyle/>
          <a:p>
            <a:r>
              <a:rPr lang="en-IN" sz="1050" b="1"/>
              <a:t>E9 </a:t>
            </a:r>
            <a:r>
              <a:rPr lang="en-IN" sz="1050"/>
              <a:t>Transformation</a:t>
            </a:r>
          </a:p>
          <a:p>
            <a:r>
              <a:rPr lang="en-IN" sz="1050"/>
              <a:t>roadmap delivery </a:t>
            </a:r>
            <a:endParaRPr lang="en-GB" sz="1050"/>
          </a:p>
        </p:txBody>
      </p:sp>
      <p:sp>
        <p:nvSpPr>
          <p:cNvPr id="48" name="Star: 5 Points 47">
            <a:extLst>
              <a:ext uri="{FF2B5EF4-FFF2-40B4-BE49-F238E27FC236}">
                <a16:creationId xmlns:a16="http://schemas.microsoft.com/office/drawing/2014/main" id="{D335E4FE-1963-4912-AC1E-C91BF569D64F}"/>
              </a:ext>
            </a:extLst>
          </p:cNvPr>
          <p:cNvSpPr/>
          <p:nvPr/>
        </p:nvSpPr>
        <p:spPr>
          <a:xfrm>
            <a:off x="3451977" y="4491267"/>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2A84438B-5F22-433B-A525-31BF16EC8BA3}"/>
              </a:ext>
            </a:extLst>
          </p:cNvPr>
          <p:cNvSpPr txBox="1"/>
          <p:nvPr/>
        </p:nvSpPr>
        <p:spPr>
          <a:xfrm>
            <a:off x="3834345" y="4594609"/>
            <a:ext cx="1973041" cy="253916"/>
          </a:xfrm>
          <a:prstGeom prst="rect">
            <a:avLst/>
          </a:prstGeom>
          <a:noFill/>
        </p:spPr>
        <p:txBody>
          <a:bodyPr wrap="square" lIns="91440" tIns="45720" rIns="91440" bIns="45720" anchor="t">
            <a:spAutoFit/>
          </a:bodyPr>
          <a:lstStyle/>
          <a:p>
            <a:r>
              <a:rPr lang="en-IN" sz="1050" b="1" dirty="0"/>
              <a:t>E1</a:t>
            </a:r>
            <a:r>
              <a:rPr lang="en-IN" sz="1050" dirty="0"/>
              <a:t> Resource People Group </a:t>
            </a:r>
            <a:endParaRPr lang="en-IN" sz="1050" dirty="0">
              <a:cs typeface="Arial"/>
            </a:endParaRPr>
          </a:p>
        </p:txBody>
      </p:sp>
      <p:sp>
        <p:nvSpPr>
          <p:cNvPr id="50" name="TextBox 49">
            <a:extLst>
              <a:ext uri="{FF2B5EF4-FFF2-40B4-BE49-F238E27FC236}">
                <a16:creationId xmlns:a16="http://schemas.microsoft.com/office/drawing/2014/main" id="{AD4FEDBE-A94F-4186-A4CC-C20FFE4AF653}"/>
              </a:ext>
            </a:extLst>
          </p:cNvPr>
          <p:cNvSpPr txBox="1"/>
          <p:nvPr/>
        </p:nvSpPr>
        <p:spPr>
          <a:xfrm>
            <a:off x="927569" y="4967626"/>
            <a:ext cx="1923082" cy="1384995"/>
          </a:xfrm>
          <a:prstGeom prst="rect">
            <a:avLst/>
          </a:prstGeom>
          <a:noFill/>
        </p:spPr>
        <p:txBody>
          <a:bodyPr wrap="square" lIns="91440" tIns="45720" rIns="91440" bIns="45720" anchor="t">
            <a:spAutoFit/>
          </a:bodyPr>
          <a:lstStyle/>
          <a:p>
            <a:r>
              <a:rPr lang="en-IN" sz="1050" dirty="0">
                <a:solidFill>
                  <a:schemeClr val="accent1"/>
                </a:solidFill>
              </a:rPr>
              <a:t>Line Manager hub implemented – Completed</a:t>
            </a:r>
          </a:p>
          <a:p>
            <a:endParaRPr lang="en-IN" sz="1050" dirty="0">
              <a:solidFill>
                <a:schemeClr val="accent1"/>
              </a:solidFill>
              <a:cs typeface="Arial"/>
            </a:endParaRPr>
          </a:p>
          <a:p>
            <a:r>
              <a:rPr lang="en-IN" sz="1050" dirty="0">
                <a:solidFill>
                  <a:schemeClr val="accent1"/>
                </a:solidFill>
              </a:rPr>
              <a:t>Restructure People Group – Completed</a:t>
            </a:r>
            <a:endParaRPr lang="en-IN" sz="1050" dirty="0">
              <a:solidFill>
                <a:schemeClr val="accent1"/>
              </a:solidFill>
              <a:cs typeface="Arial"/>
            </a:endParaRPr>
          </a:p>
          <a:p>
            <a:endParaRPr lang="en-IN" sz="1050">
              <a:solidFill>
                <a:schemeClr val="accent1"/>
              </a:solidFill>
            </a:endParaRPr>
          </a:p>
          <a:p>
            <a:r>
              <a:rPr lang="en-IN" sz="1050" dirty="0" err="1">
                <a:solidFill>
                  <a:schemeClr val="accent1"/>
                </a:solidFill>
              </a:rPr>
              <a:t>MaPS</a:t>
            </a:r>
            <a:r>
              <a:rPr lang="en-IN" sz="1050" dirty="0">
                <a:solidFill>
                  <a:schemeClr val="accent1"/>
                </a:solidFill>
              </a:rPr>
              <a:t> (continued improvement) - Completed    </a:t>
            </a:r>
            <a:endParaRPr lang="en-IN" sz="1050" dirty="0">
              <a:solidFill>
                <a:schemeClr val="accent1"/>
              </a:solidFill>
              <a:cs typeface="Arial"/>
            </a:endParaRPr>
          </a:p>
        </p:txBody>
      </p:sp>
      <p:sp>
        <p:nvSpPr>
          <p:cNvPr id="52" name="Flowchart: Decision 51">
            <a:extLst>
              <a:ext uri="{FF2B5EF4-FFF2-40B4-BE49-F238E27FC236}">
                <a16:creationId xmlns:a16="http://schemas.microsoft.com/office/drawing/2014/main" id="{3F53B9F9-11BB-436F-B895-0CE1FD3BCDDC}"/>
              </a:ext>
            </a:extLst>
          </p:cNvPr>
          <p:cNvSpPr/>
          <p:nvPr/>
        </p:nvSpPr>
        <p:spPr>
          <a:xfrm>
            <a:off x="4307307" y="5276596"/>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53" name="TextBox 52">
            <a:extLst>
              <a:ext uri="{FF2B5EF4-FFF2-40B4-BE49-F238E27FC236}">
                <a16:creationId xmlns:a16="http://schemas.microsoft.com/office/drawing/2014/main" id="{0489D4BF-E296-4FC8-AED5-C145793ECE37}"/>
              </a:ext>
            </a:extLst>
          </p:cNvPr>
          <p:cNvSpPr txBox="1"/>
          <p:nvPr/>
        </p:nvSpPr>
        <p:spPr>
          <a:xfrm>
            <a:off x="4643218" y="5198629"/>
            <a:ext cx="1354334" cy="430887"/>
          </a:xfrm>
          <a:prstGeom prst="rect">
            <a:avLst/>
          </a:prstGeom>
          <a:noFill/>
        </p:spPr>
        <p:txBody>
          <a:bodyPr wrap="square">
            <a:spAutoFit/>
          </a:bodyPr>
          <a:lstStyle/>
          <a:p>
            <a:r>
              <a:rPr lang="en-IN" sz="1100" b="1"/>
              <a:t>E6</a:t>
            </a:r>
            <a:r>
              <a:rPr lang="en-IN" sz="1100"/>
              <a:t> Internal OD consultancy set-up</a:t>
            </a:r>
          </a:p>
        </p:txBody>
      </p:sp>
      <p:sp>
        <p:nvSpPr>
          <p:cNvPr id="54" name="Flowchart: Decision 53">
            <a:extLst>
              <a:ext uri="{FF2B5EF4-FFF2-40B4-BE49-F238E27FC236}">
                <a16:creationId xmlns:a16="http://schemas.microsoft.com/office/drawing/2014/main" id="{E7144733-1CBF-45A5-A7E6-7E1DEC19814B}"/>
              </a:ext>
            </a:extLst>
          </p:cNvPr>
          <p:cNvSpPr/>
          <p:nvPr/>
        </p:nvSpPr>
        <p:spPr>
          <a:xfrm>
            <a:off x="3479553" y="5668813"/>
            <a:ext cx="380800" cy="270750"/>
          </a:xfrm>
          <a:prstGeom prst="flowChartDecision">
            <a:avLst/>
          </a:prstGeom>
          <a:gradFill>
            <a:gsLst>
              <a:gs pos="0">
                <a:srgbClr val="26A59A"/>
              </a:gs>
              <a:gs pos="65000">
                <a:srgbClr val="007C91"/>
              </a:gs>
            </a:gsLst>
            <a:path path="circle">
              <a:fillToRect t="100000" r="100000"/>
            </a:path>
          </a:gradFill>
        </p:spPr>
        <p:txBody>
          <a:bodyPr vert="horz" wrap="square" lIns="0" tIns="0" rIns="91440" bIns="0" numCol="1" anchor="ctr" anchorCtr="0" compatLnSpc="1">
            <a:prstTxWarp prst="textNoShape">
              <a:avLst/>
            </a:prstTxWarp>
          </a:bodyPr>
          <a:lstStyle/>
          <a:p>
            <a:pPr marL="709102" defTabSz="914377" fontAlgn="base">
              <a:spcBef>
                <a:spcPct val="0"/>
              </a:spcBef>
              <a:spcAft>
                <a:spcPct val="0"/>
              </a:spcAft>
            </a:pPr>
            <a:endParaRPr lang="en-GB" sz="1300">
              <a:solidFill>
                <a:prstClr val="white"/>
              </a:solidFill>
              <a:latin typeface="Arial" pitchFamily="84" charset="0"/>
              <a:ea typeface="ヒラギノ角ゴ Pro W3" pitchFamily="84" charset="-128"/>
            </a:endParaRPr>
          </a:p>
        </p:txBody>
      </p:sp>
      <p:sp>
        <p:nvSpPr>
          <p:cNvPr id="55" name="TextBox 54">
            <a:extLst>
              <a:ext uri="{FF2B5EF4-FFF2-40B4-BE49-F238E27FC236}">
                <a16:creationId xmlns:a16="http://schemas.microsoft.com/office/drawing/2014/main" id="{4393674C-3891-4636-83A2-3E58C7891CE0}"/>
              </a:ext>
            </a:extLst>
          </p:cNvPr>
          <p:cNvSpPr txBox="1"/>
          <p:nvPr/>
        </p:nvSpPr>
        <p:spPr>
          <a:xfrm>
            <a:off x="3834345" y="5677953"/>
            <a:ext cx="1615480" cy="261610"/>
          </a:xfrm>
          <a:prstGeom prst="rect">
            <a:avLst/>
          </a:prstGeom>
          <a:noFill/>
        </p:spPr>
        <p:txBody>
          <a:bodyPr wrap="square">
            <a:spAutoFit/>
          </a:bodyPr>
          <a:lstStyle/>
          <a:p>
            <a:r>
              <a:rPr lang="en-IN" sz="1100" b="1"/>
              <a:t>E4 </a:t>
            </a:r>
            <a:r>
              <a:rPr lang="en-IN" sz="1100"/>
              <a:t>Payroll transition</a:t>
            </a:r>
          </a:p>
        </p:txBody>
      </p:sp>
      <p:sp>
        <p:nvSpPr>
          <p:cNvPr id="56" name="Star: 5 Points 55">
            <a:extLst>
              <a:ext uri="{FF2B5EF4-FFF2-40B4-BE49-F238E27FC236}">
                <a16:creationId xmlns:a16="http://schemas.microsoft.com/office/drawing/2014/main" id="{254B4DAD-BBCB-43D3-818C-AC6B81970609}"/>
              </a:ext>
            </a:extLst>
          </p:cNvPr>
          <p:cNvSpPr/>
          <p:nvPr/>
        </p:nvSpPr>
        <p:spPr>
          <a:xfrm>
            <a:off x="9857972" y="6019839"/>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a:extLst>
              <a:ext uri="{FF2B5EF4-FFF2-40B4-BE49-F238E27FC236}">
                <a16:creationId xmlns:a16="http://schemas.microsoft.com/office/drawing/2014/main" id="{940AFAD7-DA50-495C-99E8-73B09A729555}"/>
              </a:ext>
            </a:extLst>
          </p:cNvPr>
          <p:cNvSpPr txBox="1"/>
          <p:nvPr/>
        </p:nvSpPr>
        <p:spPr>
          <a:xfrm>
            <a:off x="10216362" y="5995920"/>
            <a:ext cx="1425934" cy="577081"/>
          </a:xfrm>
          <a:prstGeom prst="rect">
            <a:avLst/>
          </a:prstGeom>
          <a:noFill/>
        </p:spPr>
        <p:txBody>
          <a:bodyPr wrap="square">
            <a:spAutoFit/>
          </a:bodyPr>
          <a:lstStyle/>
          <a:p>
            <a:r>
              <a:rPr lang="en-IN" sz="1050" b="1"/>
              <a:t>E7 </a:t>
            </a:r>
            <a:r>
              <a:rPr lang="en-IN" sz="1050"/>
              <a:t>Strategic Workforce Planning implemented</a:t>
            </a:r>
            <a:endParaRPr lang="en-GB" sz="1050"/>
          </a:p>
        </p:txBody>
      </p:sp>
      <p:sp>
        <p:nvSpPr>
          <p:cNvPr id="58" name="TextBox 57">
            <a:extLst>
              <a:ext uri="{FF2B5EF4-FFF2-40B4-BE49-F238E27FC236}">
                <a16:creationId xmlns:a16="http://schemas.microsoft.com/office/drawing/2014/main" id="{ECA56F4D-0341-4B00-A3FF-445810085177}"/>
              </a:ext>
            </a:extLst>
          </p:cNvPr>
          <p:cNvSpPr txBox="1"/>
          <p:nvPr/>
        </p:nvSpPr>
        <p:spPr>
          <a:xfrm>
            <a:off x="927569" y="2057919"/>
            <a:ext cx="1923082" cy="415498"/>
          </a:xfrm>
          <a:prstGeom prst="rect">
            <a:avLst/>
          </a:prstGeom>
          <a:noFill/>
        </p:spPr>
        <p:txBody>
          <a:bodyPr wrap="square">
            <a:spAutoFit/>
          </a:bodyPr>
          <a:lstStyle/>
          <a:p>
            <a:r>
              <a:rPr lang="en-IN" sz="1050">
                <a:solidFill>
                  <a:schemeClr val="accent1"/>
                </a:solidFill>
              </a:rPr>
              <a:t>Job evaluations and grading support - Completed</a:t>
            </a:r>
          </a:p>
        </p:txBody>
      </p:sp>
      <p:sp>
        <p:nvSpPr>
          <p:cNvPr id="3" name="Star: 5 Points 2">
            <a:extLst>
              <a:ext uri="{FF2B5EF4-FFF2-40B4-BE49-F238E27FC236}">
                <a16:creationId xmlns:a16="http://schemas.microsoft.com/office/drawing/2014/main" id="{26E0995F-E9C0-8978-5A23-9E28460C8410}"/>
              </a:ext>
            </a:extLst>
          </p:cNvPr>
          <p:cNvSpPr/>
          <p:nvPr/>
        </p:nvSpPr>
        <p:spPr>
          <a:xfrm>
            <a:off x="3464891" y="4865809"/>
            <a:ext cx="355090" cy="35325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978A3761-50BE-656D-B0F9-8B0FE21CB722}"/>
              </a:ext>
            </a:extLst>
          </p:cNvPr>
          <p:cNvSpPr txBox="1"/>
          <p:nvPr/>
        </p:nvSpPr>
        <p:spPr>
          <a:xfrm>
            <a:off x="3847259" y="4969151"/>
            <a:ext cx="1443517" cy="253916"/>
          </a:xfrm>
          <a:prstGeom prst="rect">
            <a:avLst/>
          </a:prstGeom>
          <a:noFill/>
        </p:spPr>
        <p:txBody>
          <a:bodyPr wrap="square">
            <a:spAutoFit/>
          </a:bodyPr>
          <a:lstStyle/>
          <a:p>
            <a:r>
              <a:rPr lang="en-IN" sz="1050" b="1"/>
              <a:t>E5</a:t>
            </a:r>
            <a:r>
              <a:rPr lang="en-IN" sz="1050"/>
              <a:t> People Strategy</a:t>
            </a:r>
            <a:endParaRPr lang="en-GB" sz="1050"/>
          </a:p>
        </p:txBody>
      </p:sp>
    </p:spTree>
    <p:extLst>
      <p:ext uri="{BB962C8B-B14F-4D97-AF65-F5344CB8AC3E}">
        <p14:creationId xmlns:p14="http://schemas.microsoft.com/office/powerpoint/2010/main" val="1507431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16-9.potx" id="{FCCDE917-761C-8D46-810E-9C486E1425E5}" vid="{0BBDD5EF-1167-7B45-8C70-F265FAF40350}"/>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two 16-9.potx" id="{0EF822D2-BAA9-AE49-B727-7631E46170C4}" vid="{FD5BAFF5-2003-954E-96FA-137553C3A046}"/>
    </a:ext>
  </a:extLst>
</a:theme>
</file>

<file path=ppt/theme/theme3.xml><?xml version="1.0" encoding="utf-8"?>
<a:theme xmlns:a="http://schemas.openxmlformats.org/drawingml/2006/main" name="8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2.pptx" id="{AC987136-E668-C94A-9F0A-33167354DF77}" vid="{89CCEBA0-C083-2443-886E-26186210CE5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55A0C82D2F67542B8574381563BA4EE" ma:contentTypeVersion="6" ma:contentTypeDescription="Create a new document." ma:contentTypeScope="" ma:versionID="ce37e9ebe0519c8e09b2976e370ff46b">
  <xsd:schema xmlns:xsd="http://www.w3.org/2001/XMLSchema" xmlns:xs="http://www.w3.org/2001/XMLSchema" xmlns:p="http://schemas.microsoft.com/office/2006/metadata/properties" xmlns:ns2="0f78a3f1-94a9-4f4d-a811-2b78ada000cf" xmlns:ns3="b4526310-6fac-4063-9068-415b32e0e06d" targetNamespace="http://schemas.microsoft.com/office/2006/metadata/properties" ma:root="true" ma:fieldsID="b12246e629945c78abb5553304bdada0" ns2:_="" ns3:_="">
    <xsd:import namespace="0f78a3f1-94a9-4f4d-a811-2b78ada000cf"/>
    <xsd:import namespace="b4526310-6fac-4063-9068-415b32e0e06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78a3f1-94a9-4f4d-a811-2b78ada000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526310-6fac-4063-9068-415b32e0e06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4526310-6fac-4063-9068-415b32e0e06d">
      <UserInfo>
        <DisplayName>Izzy Phillips</DisplayName>
        <AccountId>301</AccountId>
        <AccountType/>
      </UserInfo>
      <UserInfo>
        <DisplayName>James Perkins</DisplayName>
        <AccountId>300</AccountId>
        <AccountType/>
      </UserInfo>
      <UserInfo>
        <DisplayName>Adam Hardisty</DisplayName>
        <AccountId>212</AccountId>
        <AccountType/>
      </UserInfo>
    </SharedWithUsers>
  </documentManagement>
</p:properties>
</file>

<file path=customXml/itemProps1.xml><?xml version="1.0" encoding="utf-8"?>
<ds:datastoreItem xmlns:ds="http://schemas.openxmlformats.org/officeDocument/2006/customXml" ds:itemID="{45BB8BD8-5CC7-4EC8-A133-DDAC6EE90C46}">
  <ds:schemaRefs>
    <ds:schemaRef ds:uri="http://schemas.microsoft.com/sharepoint/v3/contenttype/forms"/>
  </ds:schemaRefs>
</ds:datastoreItem>
</file>

<file path=customXml/itemProps2.xml><?xml version="1.0" encoding="utf-8"?>
<ds:datastoreItem xmlns:ds="http://schemas.openxmlformats.org/officeDocument/2006/customXml" ds:itemID="{BA58B18A-D9FE-4DB3-9CF0-BBA348108EE5}">
  <ds:schemaRefs>
    <ds:schemaRef ds:uri="0f78a3f1-94a9-4f4d-a811-2b78ada000cf"/>
    <ds:schemaRef ds:uri="b4526310-6fac-4063-9068-415b32e0e06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EA32F6F-E403-4EBB-9976-BFF0C14AC9AA}">
  <ds:schemaRefs>
    <ds:schemaRef ds:uri="http://schemas.microsoft.com/office/2006/documentManagement/types"/>
    <ds:schemaRef ds:uri="http://schemas.openxmlformats.org/package/2006/metadata/core-properties"/>
    <ds:schemaRef ds:uri="http://www.w3.org/XML/1998/namespace"/>
    <ds:schemaRef ds:uri="0f78a3f1-94a9-4f4d-a811-2b78ada000cf"/>
    <ds:schemaRef ds:uri="http://purl.org/dc/dcmitype/"/>
    <ds:schemaRef ds:uri="b4526310-6fac-4063-9068-415b32e0e06d"/>
    <ds:schemaRef ds:uri="http://purl.org/dc/elements/1.1/"/>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1694</Words>
  <Application>Microsoft Office PowerPoint</Application>
  <PresentationFormat>Widescreen</PresentationFormat>
  <Paragraphs>233</Paragraphs>
  <Slides>9</Slides>
  <Notes>4</Notes>
  <HiddenSlides>0</HiddenSlides>
  <MMClips>0</MMClips>
  <ScaleCrop>false</ScaleCrop>
  <HeadingPairs>
    <vt:vector size="4" baseType="variant">
      <vt:variant>
        <vt:lpstr>Theme</vt:lpstr>
      </vt:variant>
      <vt:variant>
        <vt:i4>4</vt:i4>
      </vt:variant>
      <vt:variant>
        <vt:lpstr>Slide Titles</vt:lpstr>
      </vt:variant>
      <vt:variant>
        <vt:i4>9</vt:i4>
      </vt:variant>
    </vt:vector>
  </HeadingPairs>
  <TitlesOfParts>
    <vt:vector size="13" baseType="lpstr">
      <vt:lpstr>Office Theme</vt:lpstr>
      <vt:lpstr>3_Office Theme</vt:lpstr>
      <vt:lpstr>8_Office Theme</vt:lpstr>
      <vt:lpstr>4_Office Theme</vt:lpstr>
      <vt:lpstr>UKHSA Advisory Board People Delivery Plan   Jac Gardner, Chief People Officer  24 January 2023 </vt:lpstr>
      <vt:lpstr>Purpose and Ask</vt:lpstr>
      <vt:lpstr>UKHSA Strategic Priorities – People Impact</vt:lpstr>
      <vt:lpstr>Our People Strategy</vt:lpstr>
      <vt:lpstr>UKHSA Strategy Alignment – Deployment to People Delivery Plan</vt:lpstr>
      <vt:lpstr>Our capacity to deliver</vt:lpstr>
      <vt:lpstr>Strategic Priority Activity</vt:lpstr>
      <vt:lpstr>Strategic Priority Activity</vt:lpstr>
      <vt:lpstr>Strategic Priority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Reward and Recognition  In-year Award and Recognition Voucher Scheme UKHSA Implementation</dc:title>
  <dc:creator>Sarah L Brown ( HR )</dc:creator>
  <cp:lastModifiedBy>Jac Gardner</cp:lastModifiedBy>
  <cp:revision>16</cp:revision>
  <dcterms:created xsi:type="dcterms:W3CDTF">2021-09-08T14:12:27Z</dcterms:created>
  <dcterms:modified xsi:type="dcterms:W3CDTF">2023-01-11T16:10:40Z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0x010100455A0C82D2F67542B8574381563BA4EE</vt:lpwstr>
  </property>
</Properties>
</file>