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  <p:sldMasterId id="2147483703" r:id="rId5"/>
    <p:sldMasterId id="2147483758" r:id="rId6"/>
  </p:sldMasterIdLst>
  <p:notesMasterIdLst>
    <p:notesMasterId r:id="rId11"/>
  </p:notesMasterIdLst>
  <p:sldIdLst>
    <p:sldId id="308" r:id="rId7"/>
    <p:sldId id="2147375289" r:id="rId8"/>
    <p:sldId id="2147375297" r:id="rId9"/>
    <p:sldId id="2147375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A9CDCB-F814-53B6-751F-2A1BAA2A82AC}" name="Jac Gardner" initials="JG" userId="S::jac.gardner@ukhsa.gov.uk::8749850e-b839-458f-9c01-e50b8a39ee6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ian Hogan" initials="SH" lastIdx="6" clrIdx="6">
    <p:extLst>
      <p:ext uri="{19B8F6BF-5375-455C-9EA6-DF929625EA0E}">
        <p15:presenceInfo xmlns:p15="http://schemas.microsoft.com/office/powerpoint/2012/main" userId="S::sian.hogan@ukhsa.gov.uk::fb8ba10d-9f74-43ac-82cc-3e7e62cbb018" providerId="AD"/>
      </p:ext>
    </p:extLst>
  </p:cmAuthor>
  <p:cmAuthor id="1" name="Sarah L Brown ( HR )" initials="SLB(H)" lastIdx="57" clrIdx="0">
    <p:extLst>
      <p:ext uri="{19B8F6BF-5375-455C-9EA6-DF929625EA0E}">
        <p15:presenceInfo xmlns:p15="http://schemas.microsoft.com/office/powerpoint/2012/main" userId="S::Sarah.L.Brown@phe.gov.uk::090a021f-eef7-4c5b-b553-50cd0d66a63c" providerId="AD"/>
      </p:ext>
    </p:extLst>
  </p:cmAuthor>
  <p:cmAuthor id="8" name="Adam Hardisty" initials="AH" lastIdx="10" clrIdx="7">
    <p:extLst>
      <p:ext uri="{19B8F6BF-5375-455C-9EA6-DF929625EA0E}">
        <p15:presenceInfo xmlns:p15="http://schemas.microsoft.com/office/powerpoint/2012/main" userId="S::Adam.Hardisty@ukhsa.gov.uk::a67f2bd8-b476-4daa-a9bc-c0d7d3184908" providerId="AD"/>
      </p:ext>
    </p:extLst>
  </p:cmAuthor>
  <p:cmAuthor id="2" name="Sonal Gosrani" initials="SG" lastIdx="16" clrIdx="1">
    <p:extLst>
      <p:ext uri="{19B8F6BF-5375-455C-9EA6-DF929625EA0E}">
        <p15:presenceInfo xmlns:p15="http://schemas.microsoft.com/office/powerpoint/2012/main" userId="S::sonal.gosrani@phe.gov.uk::3c091f3a-1b18-4fd3-977a-44cdafc7889f" providerId="AD"/>
      </p:ext>
    </p:extLst>
  </p:cmAuthor>
  <p:cmAuthor id="9" name="Jac Gardner" initials="JG" lastIdx="5" clrIdx="8">
    <p:extLst>
      <p:ext uri="{19B8F6BF-5375-455C-9EA6-DF929625EA0E}">
        <p15:presenceInfo xmlns:p15="http://schemas.microsoft.com/office/powerpoint/2012/main" userId="S::jac.gardner@ukhsa.gov.uk::8749850e-b839-458f-9c01-e50b8a39ee69" providerId="AD"/>
      </p:ext>
    </p:extLst>
  </p:cmAuthor>
  <p:cmAuthor id="3" name="Laura Ketton" initials="LK" lastIdx="24" clrIdx="2">
    <p:extLst>
      <p:ext uri="{19B8F6BF-5375-455C-9EA6-DF929625EA0E}">
        <p15:presenceInfo xmlns:p15="http://schemas.microsoft.com/office/powerpoint/2012/main" userId="S::Laura.Ketton@phe.gov.uk::42ed6abd-13f2-430f-b40b-cb364694ff57" providerId="AD"/>
      </p:ext>
    </p:extLst>
  </p:cmAuthor>
  <p:cmAuthor id="4" name="Catherine Vincent" initials="CV" lastIdx="2" clrIdx="3">
    <p:extLst>
      <p:ext uri="{19B8F6BF-5375-455C-9EA6-DF929625EA0E}">
        <p15:presenceInfo xmlns:p15="http://schemas.microsoft.com/office/powerpoint/2012/main" userId="S::Catherine.Vincent@ukhsa.gov.uk::6dd02930-8c53-4558-96d5-00be52ba0c7a" providerId="AD"/>
      </p:ext>
    </p:extLst>
  </p:cmAuthor>
  <p:cmAuthor id="5" name="Joel Pullan" initials="JP" lastIdx="28" clrIdx="4">
    <p:extLst>
      <p:ext uri="{19B8F6BF-5375-455C-9EA6-DF929625EA0E}">
        <p15:presenceInfo xmlns:p15="http://schemas.microsoft.com/office/powerpoint/2012/main" userId="S::Joel.Pullan@ukhsa.gov.uk::2c15b889-7661-4e00-b950-66815a745fb7" providerId="AD"/>
      </p:ext>
    </p:extLst>
  </p:cmAuthor>
  <p:cmAuthor id="6" name="James Owen" initials="JO" lastIdx="10" clrIdx="5">
    <p:extLst>
      <p:ext uri="{19B8F6BF-5375-455C-9EA6-DF929625EA0E}">
        <p15:presenceInfo xmlns:p15="http://schemas.microsoft.com/office/powerpoint/2012/main" userId="S::james.owen@ukhsa.gov.uk::ff9eb5be-676b-46ee-b543-a21e285b57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4B2"/>
    <a:srgbClr val="007C91"/>
    <a:srgbClr val="548235"/>
    <a:srgbClr val="A5A5A5"/>
    <a:srgbClr val="00B3F0"/>
    <a:srgbClr val="940670"/>
    <a:srgbClr val="5E2D91"/>
    <a:srgbClr val="ED174F"/>
    <a:srgbClr val="003A60"/>
    <a:srgbClr val="8A1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4660"/>
  </p:normalViewPr>
  <p:slideViewPr>
    <p:cSldViewPr snapToGrid="0">
      <p:cViewPr varScale="1">
        <p:scale>
          <a:sx n="62" d="100"/>
          <a:sy n="62" d="100"/>
        </p:scale>
        <p:origin x="5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 Gardner" userId="8749850e-b839-458f-9c01-e50b8a39ee69" providerId="ADAL" clId="{4D126815-5596-431E-9FF3-D9B4D968F8D2}"/>
    <pc:docChg chg="delSld modSld">
      <pc:chgData name="Jac Gardner" userId="8749850e-b839-458f-9c01-e50b8a39ee69" providerId="ADAL" clId="{4D126815-5596-431E-9FF3-D9B4D968F8D2}" dt="2023-01-13T18:58:02.823" v="3" actId="20577"/>
      <pc:docMkLst>
        <pc:docMk/>
      </pc:docMkLst>
      <pc:sldChg chg="modSp mod">
        <pc:chgData name="Jac Gardner" userId="8749850e-b839-458f-9c01-e50b8a39ee69" providerId="ADAL" clId="{4D126815-5596-431E-9FF3-D9B4D968F8D2}" dt="2023-01-13T18:58:02.823" v="3" actId="20577"/>
        <pc:sldMkLst>
          <pc:docMk/>
          <pc:sldMk cId="149991482" sldId="2147375290"/>
        </pc:sldMkLst>
        <pc:spChg chg="mod">
          <ac:chgData name="Jac Gardner" userId="8749850e-b839-458f-9c01-e50b8a39ee69" providerId="ADAL" clId="{4D126815-5596-431E-9FF3-D9B4D968F8D2}" dt="2023-01-13T18:58:02.823" v="3" actId="20577"/>
          <ac:spMkLst>
            <pc:docMk/>
            <pc:sldMk cId="149991482" sldId="2147375290"/>
            <ac:spMk id="6" creationId="{A89391FF-1AB4-43AC-91F8-A2C4F278E4B8}"/>
          </ac:spMkLst>
        </pc:spChg>
      </pc:sldChg>
      <pc:sldChg chg="del">
        <pc:chgData name="Jac Gardner" userId="8749850e-b839-458f-9c01-e50b8a39ee69" providerId="ADAL" clId="{4D126815-5596-431E-9FF3-D9B4D968F8D2}" dt="2023-01-13T18:55:17.932" v="0" actId="47"/>
        <pc:sldMkLst>
          <pc:docMk/>
          <pc:sldMk cId="2388477068" sldId="2147375303"/>
        </pc:sldMkLst>
      </pc:sldChg>
      <pc:sldChg chg="del">
        <pc:chgData name="Jac Gardner" userId="8749850e-b839-458f-9c01-e50b8a39ee69" providerId="ADAL" clId="{4D126815-5596-431E-9FF3-D9B4D968F8D2}" dt="2023-01-13T18:55:17.932" v="0" actId="47"/>
        <pc:sldMkLst>
          <pc:docMk/>
          <pc:sldMk cId="2389044334" sldId="2147375304"/>
        </pc:sldMkLst>
      </pc:sldChg>
      <pc:sldChg chg="del">
        <pc:chgData name="Jac Gardner" userId="8749850e-b839-458f-9c01-e50b8a39ee69" providerId="ADAL" clId="{4D126815-5596-431E-9FF3-D9B4D968F8D2}" dt="2023-01-13T18:55:17.932" v="0" actId="47"/>
        <pc:sldMkLst>
          <pc:docMk/>
          <pc:sldMk cId="2573012169" sldId="2147375305"/>
        </pc:sldMkLst>
      </pc:sldChg>
      <pc:sldChg chg="del">
        <pc:chgData name="Jac Gardner" userId="8749850e-b839-458f-9c01-e50b8a39ee69" providerId="ADAL" clId="{4D126815-5596-431E-9FF3-D9B4D968F8D2}" dt="2023-01-13T18:55:17.932" v="0" actId="47"/>
        <pc:sldMkLst>
          <pc:docMk/>
          <pc:sldMk cId="2510191056" sldId="2147375306"/>
        </pc:sldMkLst>
      </pc:sldChg>
      <pc:sldChg chg="del">
        <pc:chgData name="Jac Gardner" userId="8749850e-b839-458f-9c01-e50b8a39ee69" providerId="ADAL" clId="{4D126815-5596-431E-9FF3-D9B4D968F8D2}" dt="2023-01-13T18:55:17.932" v="0" actId="47"/>
        <pc:sldMkLst>
          <pc:docMk/>
          <pc:sldMk cId="3070732530" sldId="2147375308"/>
        </pc:sldMkLst>
      </pc:sldChg>
      <pc:sldChg chg="del">
        <pc:chgData name="Jac Gardner" userId="8749850e-b839-458f-9c01-e50b8a39ee69" providerId="ADAL" clId="{4D126815-5596-431E-9FF3-D9B4D968F8D2}" dt="2023-01-13T18:55:17.932" v="0" actId="47"/>
        <pc:sldMkLst>
          <pc:docMk/>
          <pc:sldMk cId="1808622915" sldId="2147375309"/>
        </pc:sldMkLst>
      </pc:sldChg>
      <pc:sldChg chg="del">
        <pc:chgData name="Jac Gardner" userId="8749850e-b839-458f-9c01-e50b8a39ee69" providerId="ADAL" clId="{4D126815-5596-431E-9FF3-D9B4D968F8D2}" dt="2023-01-13T18:55:17.932" v="0" actId="47"/>
        <pc:sldMkLst>
          <pc:docMk/>
          <pc:sldMk cId="4105517001" sldId="214737531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FTE</c:v>
                </c:pt>
              </c:strCache>
            </c:strRef>
          </c:tx>
          <c:spPr>
            <a:solidFill>
              <a:srgbClr val="007C9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5B5474C-8245-4F5B-B3BC-CF5B2A5A8894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E87D-411E-8F94-981D4AE5F66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0F8879B-C048-4242-A29F-C7BAB3A8CA7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87D-411E-8F94-981D4AE5F66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AA8AFAC-2A0F-47B3-BF75-03E005C683F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87D-411E-8F94-981D4AE5F66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E42EB8D-438F-4E40-992A-9AC8626131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87D-411E-8F94-981D4AE5F66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A25F317-A9A6-4F3F-A98E-643FB76D133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E87D-411E-8F94-981D4AE5F66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9DAA938-87F4-466A-BB1B-1FDA7CD903E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E87D-411E-8F94-981D4AE5F66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0BBF0EFD-256B-4D62-99E1-AC215A630AA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E87D-411E-8F94-981D4AE5F66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21D8FC68-81E2-4626-93CB-334D9F8F034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E87D-411E-8F94-981D4AE5F66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921A515C-8C88-49FB-82A0-4195969C209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E87D-411E-8F94-981D4AE5F6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1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11337.5</c:v>
                </c:pt>
                <c:pt idx="1">
                  <c:v>9925.5</c:v>
                </c:pt>
                <c:pt idx="2">
                  <c:v>9395.9</c:v>
                </c:pt>
                <c:pt idx="3">
                  <c:v>8604.1</c:v>
                </c:pt>
                <c:pt idx="4">
                  <c:v>8187.5</c:v>
                </c:pt>
                <c:pt idx="5">
                  <c:v>7283.9</c:v>
                </c:pt>
                <c:pt idx="6">
                  <c:v>6947.1</c:v>
                </c:pt>
                <c:pt idx="7">
                  <c:v>6687.7</c:v>
                </c:pt>
                <c:pt idx="8">
                  <c:v>6749.1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Sheet1!$C$2:$C$10</c15:f>
                <c15:dlblRangeCache>
                  <c:ptCount val="9"/>
                  <c:pt idx="1">
                    <c:v>-12%</c:v>
                  </c:pt>
                  <c:pt idx="2">
                    <c:v>-17%</c:v>
                  </c:pt>
                  <c:pt idx="3">
                    <c:v>-24%</c:v>
                  </c:pt>
                  <c:pt idx="4">
                    <c:v>-28%</c:v>
                  </c:pt>
                  <c:pt idx="5">
                    <c:v>-36%</c:v>
                  </c:pt>
                  <c:pt idx="6">
                    <c:v>-39%</c:v>
                  </c:pt>
                  <c:pt idx="7">
                    <c:v>-41%</c:v>
                  </c:pt>
                  <c:pt idx="8">
                    <c:v>-40%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EFB-4538-942C-90F0A4909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overlap val="-27"/>
        <c:axId val="600089648"/>
        <c:axId val="600091944"/>
      </c:barChart>
      <c:catAx>
        <c:axId val="6000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0091944"/>
        <c:crosses val="autoZero"/>
        <c:auto val="1"/>
        <c:lblAlgn val="ctr"/>
        <c:lblOffset val="100"/>
        <c:noMultiLvlLbl val="0"/>
      </c:catAx>
      <c:valAx>
        <c:axId val="600091944"/>
        <c:scaling>
          <c:orientation val="minMax"/>
          <c:max val="1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0008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</a:ln>
    <a:effectLst/>
  </c:spPr>
  <c:txPr>
    <a:bodyPr/>
    <a:lstStyle/>
    <a:p>
      <a:pPr>
        <a:defRPr sz="1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200" b="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</a:t>
            </a:r>
            <a:r>
              <a:rPr lang="en-GB" sz="1200" b="0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Recruitment Capacity and Demand (Campaigns)</a:t>
            </a:r>
            <a:endParaRPr lang="en-GB" sz="1200" b="0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Total demand</c:v>
                </c:pt>
              </c:strCache>
            </c:strRef>
          </c:tx>
          <c:spPr>
            <a:ln w="28575" cap="rnd">
              <a:solidFill>
                <a:srgbClr val="007C91"/>
              </a:solidFill>
              <a:round/>
            </a:ln>
            <a:effectLst/>
          </c:spPr>
          <c:marker>
            <c:symbol val="none"/>
          </c:marker>
          <c:cat>
            <c:strRef>
              <c:f>Sheet2!$B$2:$B$6</c:f>
              <c:strCache>
                <c:ptCount val="5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</c:strCache>
            </c:strRef>
          </c:cat>
          <c:val>
            <c:numRef>
              <c:f>Sheet2!$C$2:$C$6</c:f>
              <c:numCache>
                <c:formatCode>General</c:formatCode>
                <c:ptCount val="5"/>
                <c:pt idx="0">
                  <c:v>2700</c:v>
                </c:pt>
                <c:pt idx="1">
                  <c:v>2400</c:v>
                </c:pt>
                <c:pt idx="2">
                  <c:v>2100</c:v>
                </c:pt>
                <c:pt idx="3">
                  <c:v>2100</c:v>
                </c:pt>
                <c:pt idx="4">
                  <c:v>2050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16-4F1B-8EB7-ECC39C6B01F1}"/>
            </c:ext>
          </c:extLst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Capacity</c:v>
                </c:pt>
              </c:strCache>
            </c:strRef>
          </c:tx>
          <c:spPr>
            <a:ln w="28575" cap="rnd">
              <a:solidFill>
                <a:srgbClr val="8A1B61"/>
              </a:solidFill>
              <a:round/>
            </a:ln>
            <a:effectLst/>
          </c:spPr>
          <c:marker>
            <c:symbol val="none"/>
          </c:marker>
          <c:cat>
            <c:strRef>
              <c:f>Sheet2!$B$2:$B$6</c:f>
              <c:strCache>
                <c:ptCount val="5"/>
                <c:pt idx="0">
                  <c:v>Nov</c:v>
                </c:pt>
                <c:pt idx="1">
                  <c:v>Dec</c:v>
                </c:pt>
                <c:pt idx="2">
                  <c:v>Jan</c:v>
                </c:pt>
                <c:pt idx="3">
                  <c:v>Feb</c:v>
                </c:pt>
                <c:pt idx="4">
                  <c:v>Mar</c:v>
                </c:pt>
              </c:strCache>
            </c:strRef>
          </c:cat>
          <c:val>
            <c:numRef>
              <c:f>Sheet2!$D$2:$D$6</c:f>
              <c:numCache>
                <c:formatCode>General</c:formatCode>
                <c:ptCount val="5"/>
                <c:pt idx="0">
                  <c:v>800</c:v>
                </c:pt>
                <c:pt idx="1">
                  <c:v>600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16-4F1B-8EB7-ECC39C6B01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3108912"/>
        <c:axId val="533107272"/>
      </c:lineChart>
      <c:catAx>
        <c:axId val="53310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107272"/>
        <c:crosses val="autoZero"/>
        <c:auto val="1"/>
        <c:lblAlgn val="ctr"/>
        <c:lblOffset val="100"/>
        <c:noMultiLvlLbl val="0"/>
      </c:catAx>
      <c:valAx>
        <c:axId val="533107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3310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4399-4760-E249-A21A-E0B302D943C1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49AD-43E2-A142-9B61-FBB06C64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349AD-43E2-A142-9B61-FBB06C64E8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20D6-CED8-4F62-AA93-FCC34ADFC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955" y="2528658"/>
            <a:ext cx="10481617" cy="2387600"/>
          </a:xfrm>
        </p:spPr>
        <p:txBody>
          <a:bodyPr anchor="t"/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20692EF-1900-433C-8F64-D60308CBD349}"/>
              </a:ext>
            </a:extLst>
          </p:cNvPr>
          <p:cNvSpPr txBox="1">
            <a:spLocks/>
          </p:cNvSpPr>
          <p:nvPr userDrawn="1"/>
        </p:nvSpPr>
        <p:spPr>
          <a:xfrm>
            <a:off x="628650" y="6334075"/>
            <a:ext cx="10007606" cy="3636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236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D261-678E-4D37-979F-E28546E7144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6353C-58DD-42A6-89FD-357298F597A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26235-2942-48CC-BD48-6BCA9F18CC6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6BE190AE-7473-418E-89E9-A30B6F1693F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Presentation title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B2ECB478-6787-4DF9-98C5-838E7E1F8D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BEB2A1-D8D8-468E-80AE-1B1FD46E11E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1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058E50D-87DA-4956-99F7-B48D0BCA4F1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39784" y="1681160"/>
            <a:ext cx="5157782" cy="82391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26EA66A-99D8-4039-98A5-4F0344914A7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2057400" marR="0" lvl="4" fontAlgn="auto"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tabLst/>
              <a:defRPr lang="en-GB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lvl="4"/>
            <a:endParaRPr lang="en-GB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F3B6AAE7-C6E3-4C4A-8B1B-A0E7ED8B04D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72200" y="1681160"/>
            <a:ext cx="5183184" cy="82391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7D1AF3F0-586A-4C34-9990-957E675D6A8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2057400" marR="0" lvl="4" fontAlgn="auto"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tabLst/>
              <a:defRPr lang="en-GB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  <a:p>
            <a:pPr lvl="4"/>
            <a:endParaRPr lang="en-GB"/>
          </a:p>
        </p:txBody>
      </p:sp>
      <p:sp>
        <p:nvSpPr>
          <p:cNvPr id="6" name="Title 9">
            <a:extLst>
              <a:ext uri="{FF2B5EF4-FFF2-40B4-BE49-F238E27FC236}">
                <a16:creationId xmlns:a16="http://schemas.microsoft.com/office/drawing/2014/main" id="{622A4770-93B3-4555-B0E5-9F288DD93DA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Footer Placeholder 12">
            <a:extLst>
              <a:ext uri="{FF2B5EF4-FFF2-40B4-BE49-F238E27FC236}">
                <a16:creationId xmlns:a16="http://schemas.microsoft.com/office/drawing/2014/main" id="{DD947B27-5563-46D0-9158-F5CCABBA65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Presentation title</a:t>
            </a: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D16EBB76-4C8E-4A96-88D4-8663EC64A0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CA19A4-F133-42C6-952A-C4C7C3926B7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81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F60A4-0AB0-4D07-9671-FB1DCA31A52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id="{BA99BB56-27AD-4CD1-B3B1-1EFC4E80E8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Presentation title</a:t>
            </a:r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A9A109E2-5D14-481A-B12B-2F071B2C57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F34A9F-7398-445E-B4B1-93C8FBD0177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7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C13-0DB6-4E28-9521-FD744346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1F445-D392-4789-9479-AF028CB55CC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65E6804-E436-2947-81F5-FCC5E465C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567167"/>
            <a:ext cx="10007606" cy="363600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OFFICAL SENSITIVE - People Board Members Only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C176BFD-AF1B-334D-884D-C08E0A3D5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7999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D1AFA9E9-5EB8-42BF-B15A-3D95DDA547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3F5B0ED-A4CB-4D19-B6B8-CA9E1139E7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16581840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20D6-CED8-4F62-AA93-FCC34ADFC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955" y="2528658"/>
            <a:ext cx="10481617" cy="2387600"/>
          </a:xfrm>
        </p:spPr>
        <p:txBody>
          <a:bodyPr anchor="t"/>
          <a:lstStyle>
            <a:lvl1pPr algn="l">
              <a:defRPr sz="4000">
                <a:solidFill>
                  <a:srgbClr val="007C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36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OFFICAL SENSITIVE - People Board Members Only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0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C13-0DB6-4E28-9521-FD744346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1F445-D392-4789-9479-AF028CB55CC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65E6804-E436-2947-81F5-FCC5E465C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OFFICAL SENSITIVE - People Board Members Only</a:t>
            </a:r>
            <a:endParaRPr lang="en-GB" sz="140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C176BFD-AF1B-334D-884D-C08E0A3D5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27397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872656"/>
            <a:ext cx="12192000" cy="4985345"/>
          </a:xfrm>
          <a:prstGeom prst="rect">
            <a:avLst/>
          </a:prstGeom>
          <a:solidFill>
            <a:srgbClr val="007C9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232249"/>
            <a:ext cx="112332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5333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5760638"/>
            <a:ext cx="11233248" cy="356661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667" b="0" i="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29AF3C-0450-F444-9AF7-DBA47B14A5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331149"/>
            <a:ext cx="1248139" cy="119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0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1A6F-8510-4E38-906E-BF4A2DC20B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2950" y="2528654"/>
            <a:ext cx="10481620" cy="2387598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351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ECAB4-D07E-4AF2-91D1-8FA418FBB13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82FE7-AF21-4DD8-9E4E-F25A327C0DB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7286EBC6-B5B8-4A42-942E-DAB5024373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Presentation title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4BE5E2B7-2AE4-477E-8BE6-2CCBFFF311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B288A2-B797-445D-8562-D06FBC24BF0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0252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3503B-7986-436C-9822-A1854F9D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6" y="179416"/>
            <a:ext cx="10515600" cy="97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5904-E451-4DAC-98D7-82FCA86A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0205" y="1774826"/>
            <a:ext cx="11123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9E1E3-76D3-49B4-BA11-2CCBDA7CA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38850"/>
            <a:ext cx="10007606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OFFICAL SENSITIVE - People Board Members Only</a:t>
            </a:r>
            <a:endParaRPr lang="en-GB" sz="14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F349-A985-4FF9-9FE5-9D2B321F5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0629" y="6438850"/>
            <a:ext cx="596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4369E4-5DE7-46E5-874E-4FD437973785}" type="slidenum">
              <a:rPr lang="en-GB" smtClean="0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20489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702" r:id="rId3"/>
    <p:sldLayoutId id="2147483693" r:id="rId4"/>
    <p:sldLayoutId id="2147483706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C9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3503B-7986-436C-9822-A1854F9D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6" y="179417"/>
            <a:ext cx="11123856" cy="97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5904-E451-4DAC-98D7-82FCA86A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7" y="1774825"/>
            <a:ext cx="11123857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9E1E3-76D3-49B4-BA11-2CCBDA7CA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7627" y="6385365"/>
            <a:ext cx="10007607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OFFICAL SENSITIVE - People Board Members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F349-A985-4FF9-9FE5-9D2B321F5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0630" y="6438851"/>
            <a:ext cx="596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4369E4-5DE7-46E5-874E-4FD437973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A1116B4-46C7-4F25-A884-20EF73CB6E58}"/>
              </a:ext>
            </a:extLst>
          </p:cNvPr>
          <p:cNvSpPr txBox="1">
            <a:spLocks/>
          </p:cNvSpPr>
          <p:nvPr userDrawn="1"/>
        </p:nvSpPr>
        <p:spPr>
          <a:xfrm>
            <a:off x="726962" y="6494400"/>
            <a:ext cx="10007606" cy="363600"/>
          </a:xfrm>
          <a:prstGeom prst="rect">
            <a:avLst/>
          </a:prstGeom>
        </p:spPr>
        <p:txBody>
          <a:bodyPr lIns="91440" tIns="45720" rIns="91440" bIns="4572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rgbClr val="008080"/>
                </a:solidFill>
                <a:latin typeface="Arial"/>
                <a:cs typeface="Arial"/>
              </a:rPr>
              <a:t>OFFICIAL SENSITIVE – People Board members only</a:t>
            </a:r>
            <a:endParaRPr lang="en-GB" sz="1400">
              <a:solidFill>
                <a:srgbClr val="00808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4683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50" kern="1200">
          <a:solidFill>
            <a:srgbClr val="007C9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7C9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7C91"/>
        </a:buClr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7C9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7C9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7C9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8BB09-0A0E-424A-8AA6-2A159BC15F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5958" y="179414"/>
            <a:ext cx="11123858" cy="9726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CD65A-FDA5-42F9-AF9A-00F494D215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5958" y="1774822"/>
            <a:ext cx="11123858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C444CAD-DBE3-4AD6-9C8B-A7FA40CBAF4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838203" y="6438848"/>
            <a:ext cx="10007605" cy="3636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007C91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GB"/>
              <a:t>Presentation title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8A9D5B-C009-4AE9-AE73-4E58E3DC850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30631" y="6438848"/>
            <a:ext cx="59633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0" i="0" u="none" strike="noStrike" kern="1200" cap="none" spc="0" baseline="0">
                <a:solidFill>
                  <a:srgbClr val="007C91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fld id="{54643D8E-116F-4E53-8FE6-1995A5F759D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800" b="0" i="0" u="none" strike="noStrike" kern="1200" cap="none" spc="0" baseline="0">
          <a:solidFill>
            <a:srgbClr val="007C91"/>
          </a:solidFill>
          <a:uFillTx/>
          <a:latin typeface="Arial" pitchFamily="34"/>
          <a:cs typeface="Arial" pitchFamily="34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Clr>
          <a:srgbClr val="007C91"/>
        </a:buClr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007C91"/>
        </a:buClr>
        <a:buSzPct val="100000"/>
        <a:buFont typeface="Arial" pitchFamily="34"/>
        <a:buChar char="•"/>
        <a:tabLst/>
        <a:defRPr lang="en-US" sz="22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007C91"/>
        </a:buClr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007C91"/>
        </a:buClr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Clr>
          <a:srgbClr val="007C91"/>
        </a:buClr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000000"/>
          </a:solidFill>
          <a:uFillTx/>
          <a:latin typeface="Arial" pitchFamily="34"/>
          <a:cs typeface="Arial" pitchFamily="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chart" Target="../charts/chart1.xml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10" Type="http://schemas.openxmlformats.org/officeDocument/2006/relationships/chart" Target="../charts/chart2.xml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84C8-989C-45B4-BFA6-5E8CBF645E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4800" b="1">
                <a:latin typeface="Arial"/>
                <a:cs typeface="Arial"/>
              </a:rPr>
              <a:t>UKHSA Advisory Board</a:t>
            </a:r>
            <a:br>
              <a:rPr lang="en-GB" sz="4800" b="1"/>
            </a:br>
            <a:r>
              <a:rPr lang="en-GB" sz="4800">
                <a:latin typeface="Arial"/>
                <a:cs typeface="Arial"/>
              </a:rPr>
              <a:t>Building the UKHSA Workforce</a:t>
            </a:r>
            <a:br>
              <a:rPr lang="en-GB" sz="4800" b="1">
                <a:latin typeface="Arial"/>
                <a:cs typeface="Arial"/>
              </a:rPr>
            </a:br>
            <a:r>
              <a:rPr lang="en-GB" sz="2000">
                <a:latin typeface="Arial"/>
                <a:cs typeface="Arial"/>
              </a:rPr>
              <a:t>Jac Gardner, Chief People Officer </a:t>
            </a:r>
            <a:br>
              <a:rPr lang="en-GB" sz="2000">
                <a:latin typeface="Arial"/>
                <a:cs typeface="Arial"/>
              </a:rPr>
            </a:br>
            <a:r>
              <a:rPr lang="en-GB" sz="2000">
                <a:latin typeface="Arial"/>
                <a:cs typeface="Arial"/>
              </a:rPr>
              <a:t>24 January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7E362F-4208-44D7-83F3-A73E57C34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5903" y="481718"/>
            <a:ext cx="33432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2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13E1C98E-B726-41EE-809E-85E3CDA10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8251" y="3274322"/>
            <a:ext cx="2757839" cy="250218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2531F1D-0EEA-4449-A400-5E8BA872F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219" y="4126874"/>
            <a:ext cx="5017443" cy="25239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4FB47C-8AEF-43D5-9146-64CB6678D62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>
                <a:latin typeface="Arial"/>
                <a:cs typeface="Arial"/>
              </a:rPr>
              <a:t>Current Workforce - Overview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66041A-C877-4C59-9CCA-5911B078415E}"/>
              </a:ext>
            </a:extLst>
          </p:cNvPr>
          <p:cNvSpPr txBox="1"/>
          <p:nvPr/>
        </p:nvSpPr>
        <p:spPr>
          <a:xfrm>
            <a:off x="789956" y="1039192"/>
            <a:ext cx="2804096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just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achieved our planned 40% reduction in the workforce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 line with the Government’s “Living with Covid” strategy,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to time and budget.</a:t>
            </a:r>
          </a:p>
          <a:p>
            <a:pPr algn="just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 of November 2022, total UKHSA FTE was 6,700 –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delivered </a:t>
            </a: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5 months ahead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of target date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1877F-3D7D-491F-BED9-08FCF7E6099F}"/>
              </a:ext>
            </a:extLst>
          </p:cNvPr>
          <p:cNvSpPr txBox="1"/>
          <p:nvPr/>
        </p:nvSpPr>
        <p:spPr>
          <a:xfrm>
            <a:off x="724395" y="2790110"/>
            <a:ext cx="5176478" cy="1384995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1200">
                <a:latin typeface="Arial"/>
                <a:cs typeface="Arial"/>
              </a:rPr>
              <a:t>Alongside overall workforce reductions, we continue to </a:t>
            </a:r>
            <a:r>
              <a:rPr lang="en-GB" sz="1200" b="1">
                <a:latin typeface="Arial"/>
                <a:cs typeface="Arial"/>
              </a:rPr>
              <a:t>increase our focus on Delivery functions</a:t>
            </a:r>
            <a:r>
              <a:rPr lang="en-GB" sz="1200">
                <a:latin typeface="Arial"/>
                <a:cs typeface="Arial"/>
              </a:rPr>
              <a:t>, reduce our Enabling functions, and maintain our Policy &amp; Analysis functions. 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200">
                <a:latin typeface="Arial"/>
                <a:cs typeface="Arial"/>
              </a:rPr>
              <a:t>As of November 2022,</a:t>
            </a:r>
            <a:r>
              <a:rPr lang="en-GB" sz="1200" b="1">
                <a:latin typeface="Arial"/>
                <a:cs typeface="Arial"/>
              </a:rPr>
              <a:t> </a:t>
            </a:r>
            <a:r>
              <a:rPr lang="en-GB" sz="1200">
                <a:latin typeface="Arial"/>
                <a:cs typeface="Arial"/>
              </a:rPr>
              <a:t>approximately</a:t>
            </a:r>
            <a:r>
              <a:rPr lang="en-GB" sz="1200" b="1">
                <a:latin typeface="Arial"/>
                <a:cs typeface="Arial"/>
              </a:rPr>
              <a:t> 80% of FTE was in delivery functions.</a:t>
            </a:r>
            <a:endParaRPr lang="en-GB" sz="1200">
              <a:latin typeface="Arial"/>
              <a:cs typeface="Arial"/>
            </a:endParaRPr>
          </a:p>
          <a:p>
            <a:pPr algn="just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78ADC-1D60-4E0F-B68B-8335187251CE}"/>
              </a:ext>
            </a:extLst>
          </p:cNvPr>
          <p:cNvSpPr txBox="1"/>
          <p:nvPr/>
        </p:nvSpPr>
        <p:spPr>
          <a:xfrm>
            <a:off x="6116473" y="2875269"/>
            <a:ext cx="1956478" cy="279307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We also continue to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increase the proportion of our permanent Civil Servant workforce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reduce our reliance on off-payroll workers*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remainder of the UKHSA workforce is comprised of fixed-term Civil Servants.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050" i="1" dirty="0">
                <a:latin typeface="Arial" panose="020B0604020202020204" pitchFamily="34" charset="0"/>
                <a:cs typeface="Arial" panose="020B0604020202020204" pitchFamily="34" charset="0"/>
              </a:rPr>
              <a:t>Off-payroll workers include contractors, consultancy and agency staffing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9F15-6F3A-458E-BB6C-2BC3282AEF92}"/>
              </a:ext>
            </a:extLst>
          </p:cNvPr>
          <p:cNvSpPr txBox="1"/>
          <p:nvPr/>
        </p:nvSpPr>
        <p:spPr>
          <a:xfrm>
            <a:off x="6105538" y="5928097"/>
            <a:ext cx="576789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Despite having achieved these key workforce objectives, the largest workforce challenge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continues to be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stabilising the workforce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through recruitment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– with an immediate need to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accelerate, scale up and meet recruitment demand.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7C5720E-D6B2-4577-9D8E-8E4E8B6CAA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3601868"/>
              </p:ext>
            </p:extLst>
          </p:nvPr>
        </p:nvGraphicFramePr>
        <p:xfrm>
          <a:off x="3963616" y="1163071"/>
          <a:ext cx="7928050" cy="1461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E9860DB5-4D6A-4787-9C4B-FDC7F6D5E75B}"/>
              </a:ext>
            </a:extLst>
          </p:cNvPr>
          <p:cNvSpPr/>
          <p:nvPr/>
        </p:nvSpPr>
        <p:spPr>
          <a:xfrm>
            <a:off x="691485" y="2761496"/>
            <a:ext cx="5227860" cy="3814347"/>
          </a:xfrm>
          <a:prstGeom prst="rect">
            <a:avLst/>
          </a:prstGeom>
          <a:noFill/>
          <a:ln w="19050">
            <a:solidFill>
              <a:srgbClr val="007C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F891EB-3AD2-4EF9-B68A-B5BBEC28BB1D}"/>
              </a:ext>
            </a:extLst>
          </p:cNvPr>
          <p:cNvSpPr/>
          <p:nvPr/>
        </p:nvSpPr>
        <p:spPr>
          <a:xfrm>
            <a:off x="6040099" y="2763974"/>
            <a:ext cx="5870402" cy="3102829"/>
          </a:xfrm>
          <a:prstGeom prst="rect">
            <a:avLst/>
          </a:prstGeom>
          <a:noFill/>
          <a:ln w="19050">
            <a:solidFill>
              <a:srgbClr val="007C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BD8BF70-B093-4C74-AF90-A689E3DA88D5}"/>
              </a:ext>
            </a:extLst>
          </p:cNvPr>
          <p:cNvSpPr/>
          <p:nvPr/>
        </p:nvSpPr>
        <p:spPr>
          <a:xfrm>
            <a:off x="691486" y="898399"/>
            <a:ext cx="11219015" cy="1783986"/>
          </a:xfrm>
          <a:prstGeom prst="rect">
            <a:avLst/>
          </a:prstGeom>
          <a:noFill/>
          <a:ln w="19050">
            <a:solidFill>
              <a:srgbClr val="007C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25A0ED-6339-4E11-905C-2E6EC2FCC886}"/>
              </a:ext>
            </a:extLst>
          </p:cNvPr>
          <p:cNvSpPr txBox="1"/>
          <p:nvPr/>
        </p:nvSpPr>
        <p:spPr>
          <a:xfrm>
            <a:off x="3823855" y="933227"/>
            <a:ext cx="7941086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u="sng">
                <a:latin typeface="Arial" panose="020B0604020202020204" pitchFamily="34" charset="0"/>
                <a:cs typeface="Arial" panose="020B0604020202020204" pitchFamily="34" charset="0"/>
              </a:rPr>
              <a:t>UKHSA Total Workforce (FTE) reductions between March and November 22 (%)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C55A63-B863-4F9A-8CEB-EEAE774DFC4B}"/>
              </a:ext>
            </a:extLst>
          </p:cNvPr>
          <p:cNvSpPr txBox="1"/>
          <p:nvPr/>
        </p:nvSpPr>
        <p:spPr>
          <a:xfrm>
            <a:off x="8039610" y="2753566"/>
            <a:ext cx="3693527" cy="4308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u="sng" dirty="0">
                <a:latin typeface="Arial" panose="020B0604020202020204" pitchFamily="34" charset="0"/>
                <a:cs typeface="Arial" panose="020B0604020202020204" pitchFamily="34" charset="0"/>
              </a:rPr>
              <a:t>Permanent Civil Servant vs Off-Payroll Proportion of the workforce (%)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D8FA81-5C3B-45FD-8043-50ED2BF0F12E}"/>
              </a:ext>
            </a:extLst>
          </p:cNvPr>
          <p:cNvSpPr/>
          <p:nvPr/>
        </p:nvSpPr>
        <p:spPr>
          <a:xfrm>
            <a:off x="6040099" y="5924773"/>
            <a:ext cx="5870402" cy="651070"/>
          </a:xfrm>
          <a:prstGeom prst="rect">
            <a:avLst/>
          </a:prstGeom>
          <a:noFill/>
          <a:ln w="19050">
            <a:solidFill>
              <a:srgbClr val="007C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71BD969-B857-4448-842F-583290F280F1}"/>
              </a:ext>
            </a:extLst>
          </p:cNvPr>
          <p:cNvCxnSpPr>
            <a:cxnSpLocks/>
          </p:cNvCxnSpPr>
          <p:nvPr/>
        </p:nvCxnSpPr>
        <p:spPr>
          <a:xfrm>
            <a:off x="4682836" y="4169294"/>
            <a:ext cx="0" cy="2075319"/>
          </a:xfrm>
          <a:prstGeom prst="line">
            <a:avLst/>
          </a:prstGeom>
          <a:ln>
            <a:solidFill>
              <a:srgbClr val="007C9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9C46090-E256-4854-92A5-879149673983}"/>
              </a:ext>
            </a:extLst>
          </p:cNvPr>
          <p:cNvSpPr txBox="1"/>
          <p:nvPr/>
        </p:nvSpPr>
        <p:spPr>
          <a:xfrm>
            <a:off x="782722" y="3875593"/>
            <a:ext cx="5014797" cy="2616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100" u="sng">
                <a:latin typeface="Arial" panose="020B0604020202020204" pitchFamily="34" charset="0"/>
                <a:cs typeface="Arial" panose="020B0604020202020204" pitchFamily="34" charset="0"/>
              </a:rPr>
              <a:t>UKHSA FTE by function (%)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5CC41E2-BED1-4FDA-97F2-454B8FDBE3A6}"/>
              </a:ext>
            </a:extLst>
          </p:cNvPr>
          <p:cNvSpPr txBox="1"/>
          <p:nvPr/>
        </p:nvSpPr>
        <p:spPr>
          <a:xfrm>
            <a:off x="4701337" y="4249733"/>
            <a:ext cx="1096190" cy="4308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r>
              <a:rPr lang="en-GB" sz="1050" i="1">
                <a:latin typeface="Arial" panose="020B0604020202020204" pitchFamily="34" charset="0"/>
                <a:cs typeface="Arial" panose="020B0604020202020204" pitchFamily="34" charset="0"/>
              </a:rPr>
              <a:t>Planned end-year position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994334-3485-4DF0-BDD4-3A8DA8236D43}"/>
              </a:ext>
            </a:extLst>
          </p:cNvPr>
          <p:cNvSpPr txBox="1"/>
          <p:nvPr/>
        </p:nvSpPr>
        <p:spPr>
          <a:xfrm>
            <a:off x="1624956" y="4041950"/>
            <a:ext cx="757031" cy="4308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76% </a:t>
            </a:r>
          </a:p>
          <a:p>
            <a:pPr algn="ctr"/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80A2A7-7EF3-49A2-9D18-28A236B98AFA}"/>
              </a:ext>
            </a:extLst>
          </p:cNvPr>
          <p:cNvSpPr txBox="1"/>
          <p:nvPr/>
        </p:nvSpPr>
        <p:spPr>
          <a:xfrm>
            <a:off x="2676760" y="4464546"/>
            <a:ext cx="757031" cy="4308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79% </a:t>
            </a:r>
          </a:p>
          <a:p>
            <a:pPr algn="ctr"/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4920376-F8D5-4CE1-A1CF-D3A2EBF01B5B}"/>
              </a:ext>
            </a:extLst>
          </p:cNvPr>
          <p:cNvSpPr txBox="1"/>
          <p:nvPr/>
        </p:nvSpPr>
        <p:spPr>
          <a:xfrm>
            <a:off x="3721140" y="4657214"/>
            <a:ext cx="757031" cy="4308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80% </a:t>
            </a:r>
          </a:p>
          <a:p>
            <a:pPr algn="ctr"/>
            <a:r>
              <a:rPr lang="en-GB" sz="1050"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CB5960-528F-4E85-901C-47AC43FD2D30}"/>
              </a:ext>
            </a:extLst>
          </p:cNvPr>
          <p:cNvSpPr txBox="1"/>
          <p:nvPr/>
        </p:nvSpPr>
        <p:spPr>
          <a:xfrm>
            <a:off x="4774075" y="4677935"/>
            <a:ext cx="757031" cy="4308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050" i="1">
                <a:latin typeface="Arial" panose="020B0604020202020204" pitchFamily="34" charset="0"/>
                <a:cs typeface="Arial" panose="020B0604020202020204" pitchFamily="34" charset="0"/>
              </a:rPr>
              <a:t>83% </a:t>
            </a:r>
          </a:p>
          <a:p>
            <a:pPr algn="ctr"/>
            <a:r>
              <a:rPr lang="en-GB" sz="1050" i="1">
                <a:latin typeface="Arial" panose="020B0604020202020204" pitchFamily="34" charset="0"/>
                <a:cs typeface="Arial" panose="020B0604020202020204" pitchFamily="34" charset="0"/>
              </a:rPr>
              <a:t>Delivery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D539D6-7669-413E-B212-E420178A6DF6}"/>
              </a:ext>
            </a:extLst>
          </p:cNvPr>
          <p:cNvSpPr txBox="1"/>
          <p:nvPr/>
        </p:nvSpPr>
        <p:spPr>
          <a:xfrm rot="16200000">
            <a:off x="3513993" y="1705995"/>
            <a:ext cx="8507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>
                <a:latin typeface="Arial" panose="020B0604020202020204" pitchFamily="34" charset="0"/>
                <a:cs typeface="Arial" panose="020B0604020202020204" pitchFamily="34" charset="0"/>
              </a:rPr>
              <a:t>FTE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B45B2F-F26E-4240-AB1E-58C15ADD5D5B}"/>
              </a:ext>
            </a:extLst>
          </p:cNvPr>
          <p:cNvSpPr txBox="1"/>
          <p:nvPr/>
        </p:nvSpPr>
        <p:spPr>
          <a:xfrm>
            <a:off x="601564" y="6594056"/>
            <a:ext cx="4081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>
                <a:latin typeface="Arial" panose="020B0604020202020204" pitchFamily="34" charset="0"/>
                <a:cs typeface="Arial" panose="020B0604020202020204" pitchFamily="34" charset="0"/>
              </a:rPr>
              <a:t>All data is at end of November 22 unless otherwise specified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C39737D-8502-4FEB-844F-BBA56F68C7AC}"/>
              </a:ext>
            </a:extLst>
          </p:cNvPr>
          <p:cNvSpPr txBox="1"/>
          <p:nvPr/>
        </p:nvSpPr>
        <p:spPr>
          <a:xfrm>
            <a:off x="11031292" y="3772770"/>
            <a:ext cx="9425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Off-payroll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D9EFED5-4EAD-42BB-B135-8C881757A35A}"/>
              </a:ext>
            </a:extLst>
          </p:cNvPr>
          <p:cNvSpPr txBox="1"/>
          <p:nvPr/>
        </p:nvSpPr>
        <p:spPr>
          <a:xfrm>
            <a:off x="11224102" y="4152994"/>
            <a:ext cx="72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Fixed Term Civil Servant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006AAEE-8FE3-41A8-B1D0-491C6AE8CEDC}"/>
              </a:ext>
            </a:extLst>
          </p:cNvPr>
          <p:cNvSpPr txBox="1"/>
          <p:nvPr/>
        </p:nvSpPr>
        <p:spPr>
          <a:xfrm>
            <a:off x="7904215" y="5104544"/>
            <a:ext cx="620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Nov 22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2B560A2-6587-493F-AF2C-641118B49595}"/>
              </a:ext>
            </a:extLst>
          </p:cNvPr>
          <p:cNvSpPr txBox="1"/>
          <p:nvPr/>
        </p:nvSpPr>
        <p:spPr>
          <a:xfrm>
            <a:off x="7887881" y="3586549"/>
            <a:ext cx="6495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Mar 22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3AFD01D-DE5D-4CCB-A214-9C88A199B83B}"/>
              </a:ext>
            </a:extLst>
          </p:cNvPr>
          <p:cNvSpPr txBox="1"/>
          <p:nvPr/>
        </p:nvSpPr>
        <p:spPr>
          <a:xfrm>
            <a:off x="10269068" y="3351802"/>
            <a:ext cx="530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42%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9ED8EFD-1616-4EB0-B6B6-469F6401AE80}"/>
              </a:ext>
            </a:extLst>
          </p:cNvPr>
          <p:cNvSpPr txBox="1"/>
          <p:nvPr/>
        </p:nvSpPr>
        <p:spPr>
          <a:xfrm>
            <a:off x="9900362" y="4116464"/>
            <a:ext cx="530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8683436-1342-4FF6-9415-FE8FEF273992}"/>
              </a:ext>
            </a:extLst>
          </p:cNvPr>
          <p:cNvSpPr txBox="1"/>
          <p:nvPr/>
        </p:nvSpPr>
        <p:spPr>
          <a:xfrm>
            <a:off x="9539602" y="4537864"/>
            <a:ext cx="530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22%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F419CBF-20DD-418C-A263-7E9D6B990AA6}"/>
              </a:ext>
            </a:extLst>
          </p:cNvPr>
          <p:cNvSpPr txBox="1"/>
          <p:nvPr/>
        </p:nvSpPr>
        <p:spPr>
          <a:xfrm>
            <a:off x="10799750" y="5258050"/>
            <a:ext cx="530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54%</a:t>
            </a:r>
          </a:p>
        </p:txBody>
      </p:sp>
      <p:pic>
        <p:nvPicPr>
          <p:cNvPr id="35" name="Graphic 34" descr="User with solid fill">
            <a:extLst>
              <a:ext uri="{FF2B5EF4-FFF2-40B4-BE49-F238E27FC236}">
                <a16:creationId xmlns:a16="http://schemas.microsoft.com/office/drawing/2014/main" id="{5E2D87BD-F96A-4432-9436-4293360F4A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54785" y="4302775"/>
            <a:ext cx="259922" cy="259922"/>
          </a:xfrm>
          <a:prstGeom prst="rect">
            <a:avLst/>
          </a:prstGeom>
        </p:spPr>
      </p:pic>
      <p:pic>
        <p:nvPicPr>
          <p:cNvPr id="36" name="Graphic 35" descr="User with solid fill">
            <a:extLst>
              <a:ext uri="{FF2B5EF4-FFF2-40B4-BE49-F238E27FC236}">
                <a16:creationId xmlns:a16="http://schemas.microsoft.com/office/drawing/2014/main" id="{3A0E316D-5261-48C7-A9F5-896F6B4A13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38883" y="3753058"/>
            <a:ext cx="267873" cy="26787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3133253-CC26-47F3-A5D3-4444BB43CDB6}"/>
              </a:ext>
            </a:extLst>
          </p:cNvPr>
          <p:cNvCxnSpPr>
            <a:cxnSpLocks/>
          </p:cNvCxnSpPr>
          <p:nvPr/>
        </p:nvCxnSpPr>
        <p:spPr>
          <a:xfrm>
            <a:off x="8318976" y="3832770"/>
            <a:ext cx="1621" cy="127177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78E759F-8829-4037-AAD0-9EABAFD9EBD2}"/>
              </a:ext>
            </a:extLst>
          </p:cNvPr>
          <p:cNvSpPr txBox="1"/>
          <p:nvPr/>
        </p:nvSpPr>
        <p:spPr>
          <a:xfrm>
            <a:off x="9491829" y="4902020"/>
            <a:ext cx="530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DEF571F-5322-44F5-9041-9C8D3D217C5C}"/>
              </a:ext>
            </a:extLst>
          </p:cNvPr>
          <p:cNvSpPr txBox="1"/>
          <p:nvPr/>
        </p:nvSpPr>
        <p:spPr>
          <a:xfrm>
            <a:off x="9573999" y="3709659"/>
            <a:ext cx="530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FA5A91E-9153-4D0C-9F59-0A43EEF8FA7F}"/>
              </a:ext>
            </a:extLst>
          </p:cNvPr>
          <p:cNvSpPr txBox="1"/>
          <p:nvPr/>
        </p:nvSpPr>
        <p:spPr>
          <a:xfrm>
            <a:off x="11252530" y="4754861"/>
            <a:ext cx="72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Permanent Civil Servant</a:t>
            </a:r>
          </a:p>
        </p:txBody>
      </p:sp>
      <p:pic>
        <p:nvPicPr>
          <p:cNvPr id="52" name="Graphic 51" descr="User with solid fill">
            <a:extLst>
              <a:ext uri="{FF2B5EF4-FFF2-40B4-BE49-F238E27FC236}">
                <a16:creationId xmlns:a16="http://schemas.microsoft.com/office/drawing/2014/main" id="{2F550EC4-9624-49B2-9AA1-2929C96B78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94141" y="4751095"/>
            <a:ext cx="259922" cy="2599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E5B58-C013-4443-9894-BFFDC7AC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Challenges for the Future Workforce - Recruitment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5B3DB7-E7DC-4DB1-A6AE-6A89C6AB78E8}"/>
              </a:ext>
            </a:extLst>
          </p:cNvPr>
          <p:cNvSpPr/>
          <p:nvPr/>
        </p:nvSpPr>
        <p:spPr>
          <a:xfrm>
            <a:off x="3460273" y="1261619"/>
            <a:ext cx="1235850" cy="117554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1,000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campaigns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B7ACBB-EA69-46FF-8EB5-5DE63F3172DD}"/>
              </a:ext>
            </a:extLst>
          </p:cNvPr>
          <p:cNvSpPr/>
          <p:nvPr/>
        </p:nvSpPr>
        <p:spPr>
          <a:xfrm>
            <a:off x="4782284" y="1260672"/>
            <a:ext cx="1223578" cy="118611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680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Campaigns queued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E099D9-1867-418D-B319-0CA2F0DB50FF}"/>
              </a:ext>
            </a:extLst>
          </p:cNvPr>
          <p:cNvSpPr/>
          <p:nvPr/>
        </p:nvSpPr>
        <p:spPr>
          <a:xfrm>
            <a:off x="6081695" y="1270165"/>
            <a:ext cx="1217466" cy="117554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1,100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planning stages within Groups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2758A-4085-4031-BE1A-18EC226D1E0D}"/>
              </a:ext>
            </a:extLst>
          </p:cNvPr>
          <p:cNvSpPr txBox="1"/>
          <p:nvPr/>
        </p:nvSpPr>
        <p:spPr>
          <a:xfrm>
            <a:off x="615958" y="6572703"/>
            <a:ext cx="5370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latin typeface="Arial" panose="020B0604020202020204" pitchFamily="34" charset="0"/>
                <a:cs typeface="Arial" panose="020B0604020202020204" pitchFamily="34" charset="0"/>
              </a:rPr>
              <a:t>Recruitment data as at mid-November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0DA8720-F8E0-4A3F-B27F-8802B1D6926F}"/>
              </a:ext>
            </a:extLst>
          </p:cNvPr>
          <p:cNvSpPr txBox="1">
            <a:spLocks/>
          </p:cNvSpPr>
          <p:nvPr/>
        </p:nvSpPr>
        <p:spPr>
          <a:xfrm>
            <a:off x="760724" y="932231"/>
            <a:ext cx="2571234" cy="16720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/>
              <a:t>Recruitment continues to be the </a:t>
            </a:r>
            <a:r>
              <a:rPr lang="en-GB" sz="1200" b="1"/>
              <a:t>key priority in stabilising the UKHSA workforce</a:t>
            </a:r>
            <a:r>
              <a:rPr lang="en-GB" sz="1200"/>
              <a:t>, with a significant volume of campaigns currently live, campaigns that are ready to go live, and campaigns being planned by UKHSA Groups.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4C9E22-D919-4572-8D64-496687119D4F}"/>
              </a:ext>
            </a:extLst>
          </p:cNvPr>
          <p:cNvSpPr/>
          <p:nvPr/>
        </p:nvSpPr>
        <p:spPr>
          <a:xfrm>
            <a:off x="691486" y="898399"/>
            <a:ext cx="11219015" cy="1783986"/>
          </a:xfrm>
          <a:prstGeom prst="rect">
            <a:avLst/>
          </a:prstGeom>
          <a:noFill/>
          <a:ln w="19050">
            <a:solidFill>
              <a:srgbClr val="007C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ED4D33-94D5-49E5-90F6-FE145FAAD7BF}"/>
              </a:ext>
            </a:extLst>
          </p:cNvPr>
          <p:cNvSpPr txBox="1">
            <a:spLocks/>
          </p:cNvSpPr>
          <p:nvPr/>
        </p:nvSpPr>
        <p:spPr>
          <a:xfrm>
            <a:off x="9185579" y="869859"/>
            <a:ext cx="2724922" cy="178398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/>
              <a:t>These volumes planned are to recruit more permanent Civil Servants </a:t>
            </a:r>
            <a:r>
              <a:rPr lang="en-GB" sz="1200" b="1" dirty="0"/>
              <a:t>to replace both fixed-term contracts and contingent labour</a:t>
            </a:r>
            <a:r>
              <a:rPr lang="en-GB" sz="1200" dirty="0"/>
              <a:t> and </a:t>
            </a:r>
            <a:r>
              <a:rPr lang="en-GB" sz="1200" b="1" dirty="0"/>
              <a:t>account for turnover of approximately</a:t>
            </a:r>
            <a:r>
              <a:rPr lang="en-GB" sz="1200" dirty="0"/>
              <a:t> </a:t>
            </a:r>
            <a:r>
              <a:rPr lang="en-GB" sz="1200" b="1" dirty="0"/>
              <a:t>14%</a:t>
            </a:r>
            <a:r>
              <a:rPr lang="en-GB" sz="1200" dirty="0"/>
              <a:t>.</a:t>
            </a:r>
          </a:p>
          <a:p>
            <a:pPr marL="0" indent="0">
              <a:buNone/>
            </a:pPr>
            <a:r>
              <a:rPr lang="en-GB" sz="1200" b="1" dirty="0"/>
              <a:t> </a:t>
            </a:r>
            <a:r>
              <a:rPr lang="en-GB" sz="1200" b="1" dirty="0">
                <a:solidFill>
                  <a:srgbClr val="007C91"/>
                </a:solidFill>
              </a:rPr>
              <a:t>We are therefore anticipating no significant net increase in our end year workforce position.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D7E43D8-B994-43F7-AD40-8B727BFEA518}"/>
              </a:ext>
            </a:extLst>
          </p:cNvPr>
          <p:cNvSpPr txBox="1">
            <a:spLocks/>
          </p:cNvSpPr>
          <p:nvPr/>
        </p:nvSpPr>
        <p:spPr>
          <a:xfrm>
            <a:off x="761552" y="2842335"/>
            <a:ext cx="5666216" cy="37151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7C91"/>
              </a:buClr>
              <a:buSzPct val="100000"/>
              <a:buFont typeface="Arial" pitchFamily="34"/>
              <a:buChar char="•"/>
              <a:tabLst/>
              <a:def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/>
              <a:t>Alongside the significant pressure to respond to these levels of demand for recruitment, resourcing teams are also experiencing their own levels of attrition and instability as a permanent, enduring resourcing team is recruited to. To address these issues we have:</a:t>
            </a:r>
          </a:p>
          <a:p>
            <a:pPr lvl="1"/>
            <a:endParaRPr lang="en-GB" sz="1200" dirty="0"/>
          </a:p>
          <a:p>
            <a:pPr marL="457200" lvl="1" indent="0">
              <a:buNone/>
            </a:pPr>
            <a:r>
              <a:rPr lang="en-GB" sz="1200" dirty="0"/>
              <a:t>	</a:t>
            </a:r>
            <a:r>
              <a:rPr lang="en-GB" sz="1200" b="1" dirty="0"/>
              <a:t>Worked closely with UKHSA Groups </a:t>
            </a:r>
            <a:r>
              <a:rPr lang="en-GB" sz="1200" dirty="0"/>
              <a:t>to understand their 	workforce plans, recruitment profiles and </a:t>
            </a:r>
            <a:r>
              <a:rPr lang="en-GB" sz="1200" b="1" dirty="0"/>
              <a:t>priority roles</a:t>
            </a:r>
            <a:r>
              <a:rPr lang="en-GB" sz="1200" dirty="0"/>
              <a:t>. </a:t>
            </a:r>
          </a:p>
          <a:p>
            <a:pPr marL="457200" lvl="1" indent="0">
              <a:buNone/>
            </a:pPr>
            <a:endParaRPr lang="en-GB" sz="1200" dirty="0"/>
          </a:p>
          <a:p>
            <a:pPr marL="457200" lvl="1" indent="0">
              <a:buNone/>
            </a:pPr>
            <a:r>
              <a:rPr lang="en-GB" sz="1200" dirty="0"/>
              <a:t>	</a:t>
            </a:r>
            <a:r>
              <a:rPr lang="en-GB" sz="1200" b="1" dirty="0"/>
              <a:t>Quickly procured external support </a:t>
            </a:r>
            <a:r>
              <a:rPr lang="en-GB" sz="1200" dirty="0"/>
              <a:t>and outsourced some 	recruitment campaigns whilst our resourcing team is recruited 	into, which will </a:t>
            </a:r>
            <a:r>
              <a:rPr lang="en-GB" sz="1200" b="1" dirty="0"/>
              <a:t>address demand by March 2023 </a:t>
            </a:r>
            <a:r>
              <a:rPr lang="en-GB" sz="1200" dirty="0"/>
              <a:t>(see chart). </a:t>
            </a:r>
          </a:p>
          <a:p>
            <a:pPr lvl="1"/>
            <a:endParaRPr lang="en-GB" sz="1200" dirty="0"/>
          </a:p>
          <a:p>
            <a:pPr marL="914400" lvl="2" indent="0">
              <a:buNone/>
            </a:pPr>
            <a:r>
              <a:rPr lang="en-GB" sz="1200" b="1" dirty="0"/>
              <a:t>Improved our ways of working to</a:t>
            </a:r>
            <a:r>
              <a:rPr lang="en-GB" sz="1200" dirty="0"/>
              <a:t> account for both internal and outsourced recruitment, and to enable </a:t>
            </a:r>
            <a:r>
              <a:rPr lang="en-GB" sz="1200" b="1" dirty="0"/>
              <a:t>clearer prioritisation of campaigns</a:t>
            </a:r>
            <a:r>
              <a:rPr lang="en-GB" sz="1200" dirty="0"/>
              <a:t>. </a:t>
            </a:r>
          </a:p>
          <a:p>
            <a:pPr marL="914400" lvl="2" indent="0">
              <a:buNone/>
            </a:pPr>
            <a:endParaRPr lang="en-GB" sz="1200" dirty="0"/>
          </a:p>
          <a:p>
            <a:pPr marL="914400" lvl="2" indent="0">
              <a:buNone/>
            </a:pPr>
            <a:r>
              <a:rPr lang="en-GB" sz="1200" dirty="0"/>
              <a:t>Embedded a proactive reporting framework to enable </a:t>
            </a:r>
            <a:r>
              <a:rPr lang="en-GB" sz="1200" b="1" dirty="0"/>
              <a:t>greater oversight and tracking of campaigns, </a:t>
            </a:r>
            <a:r>
              <a:rPr lang="en-GB" sz="1200" dirty="0"/>
              <a:t>alongside regular tracking reports from our outsourced supplier.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5E4E12-429A-4107-B27D-45687B6CEF27}"/>
              </a:ext>
            </a:extLst>
          </p:cNvPr>
          <p:cNvSpPr/>
          <p:nvPr/>
        </p:nvSpPr>
        <p:spPr>
          <a:xfrm>
            <a:off x="691486" y="2804750"/>
            <a:ext cx="11219015" cy="3752742"/>
          </a:xfrm>
          <a:prstGeom prst="rect">
            <a:avLst/>
          </a:prstGeom>
          <a:noFill/>
          <a:ln w="19050">
            <a:solidFill>
              <a:srgbClr val="007C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Graphic 18" descr="Meeting">
            <a:extLst>
              <a:ext uri="{FF2B5EF4-FFF2-40B4-BE49-F238E27FC236}">
                <a16:creationId xmlns:a16="http://schemas.microsoft.com/office/drawing/2014/main" id="{2BCEFAB3-45BD-4AA9-93EC-798733F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366" y="3693264"/>
            <a:ext cx="558447" cy="558447"/>
          </a:xfrm>
          <a:prstGeom prst="rect">
            <a:avLst/>
          </a:prstGeom>
        </p:spPr>
      </p:pic>
      <p:pic>
        <p:nvPicPr>
          <p:cNvPr id="20" name="Graphic 19" descr="Exponential Graph with solid fill">
            <a:extLst>
              <a:ext uri="{FF2B5EF4-FFF2-40B4-BE49-F238E27FC236}">
                <a16:creationId xmlns:a16="http://schemas.microsoft.com/office/drawing/2014/main" id="{EB15DC18-8CCB-4DBF-9E3E-ED2F323CA6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1214" y="5814395"/>
            <a:ext cx="664750" cy="664750"/>
          </a:xfrm>
          <a:prstGeom prst="rect">
            <a:avLst/>
          </a:prstGeom>
        </p:spPr>
      </p:pic>
      <p:pic>
        <p:nvPicPr>
          <p:cNvPr id="21" name="Graphic 20" descr="Fast Forward with solid fill">
            <a:extLst>
              <a:ext uri="{FF2B5EF4-FFF2-40B4-BE49-F238E27FC236}">
                <a16:creationId xmlns:a16="http://schemas.microsoft.com/office/drawing/2014/main" id="{04BCE2F1-68AF-4C8E-86A9-4376522DF5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6546" y="4335311"/>
            <a:ext cx="664750" cy="664750"/>
          </a:xfrm>
          <a:prstGeom prst="rect">
            <a:avLst/>
          </a:prstGeom>
        </p:spPr>
      </p:pic>
      <p:pic>
        <p:nvPicPr>
          <p:cNvPr id="22" name="Graphic 21" descr="Cause And Effect with solid fill">
            <a:extLst>
              <a:ext uri="{FF2B5EF4-FFF2-40B4-BE49-F238E27FC236}">
                <a16:creationId xmlns:a16="http://schemas.microsoft.com/office/drawing/2014/main" id="{0C7D6436-4983-4D28-AD76-6563F5A7A18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7786" y="5138383"/>
            <a:ext cx="591609" cy="591609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F0EB91B-0FC2-4A6C-A186-2B0F9C5C41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061507"/>
              </p:ext>
            </p:extLst>
          </p:nvPr>
        </p:nvGraphicFramePr>
        <p:xfrm>
          <a:off x="6360164" y="2814523"/>
          <a:ext cx="5156241" cy="3269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AAC4E7-6CD9-4360-A985-383A7AF034D5}"/>
              </a:ext>
            </a:extLst>
          </p:cNvPr>
          <p:cNvCxnSpPr>
            <a:cxnSpLocks/>
          </p:cNvCxnSpPr>
          <p:nvPr/>
        </p:nvCxnSpPr>
        <p:spPr>
          <a:xfrm flipV="1">
            <a:off x="9069312" y="5377082"/>
            <a:ext cx="1784263" cy="324296"/>
          </a:xfrm>
          <a:prstGeom prst="line">
            <a:avLst/>
          </a:prstGeom>
          <a:ln w="28575">
            <a:solidFill>
              <a:srgbClr val="8A1B61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71D265-5EFB-4740-AB30-E7866672142D}"/>
              </a:ext>
            </a:extLst>
          </p:cNvPr>
          <p:cNvCxnSpPr>
            <a:cxnSpLocks/>
          </p:cNvCxnSpPr>
          <p:nvPr/>
        </p:nvCxnSpPr>
        <p:spPr>
          <a:xfrm>
            <a:off x="9069312" y="4120845"/>
            <a:ext cx="1784263" cy="706746"/>
          </a:xfrm>
          <a:prstGeom prst="line">
            <a:avLst/>
          </a:prstGeom>
          <a:ln w="28575">
            <a:solidFill>
              <a:srgbClr val="007C9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21042F0-6552-42F1-9F7F-4CF1C69C48F2}"/>
              </a:ext>
            </a:extLst>
          </p:cNvPr>
          <p:cNvCxnSpPr/>
          <p:nvPr/>
        </p:nvCxnSpPr>
        <p:spPr>
          <a:xfrm>
            <a:off x="10961761" y="4917272"/>
            <a:ext cx="0" cy="38481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E2C6300-5B19-4DED-9E50-01183E8EAC3F}"/>
              </a:ext>
            </a:extLst>
          </p:cNvPr>
          <p:cNvSpPr txBox="1"/>
          <p:nvPr/>
        </p:nvSpPr>
        <p:spPr>
          <a:xfrm>
            <a:off x="7841975" y="4709494"/>
            <a:ext cx="20478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latin typeface="Arial" panose="020B0604020202020204" pitchFamily="34" charset="0"/>
                <a:cs typeface="Arial" panose="020B0604020202020204" pitchFamily="34" charset="0"/>
              </a:rPr>
              <a:t>Permanent recruitment into the resourcing team by January offsets attrition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985B84-61B9-4C66-ABF4-93D3C6FB62DF}"/>
              </a:ext>
            </a:extLst>
          </p:cNvPr>
          <p:cNvSpPr txBox="1"/>
          <p:nvPr/>
        </p:nvSpPr>
        <p:spPr>
          <a:xfrm>
            <a:off x="11038763" y="4650062"/>
            <a:ext cx="9310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latin typeface="Arial" panose="020B0604020202020204" pitchFamily="34" charset="0"/>
                <a:cs typeface="Arial" panose="020B0604020202020204" pitchFamily="34" charset="0"/>
              </a:rPr>
              <a:t>Outsourced recruitment to close gap by March 2023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3727BA-D09E-42E0-8A3A-544B88A6A428}"/>
              </a:ext>
            </a:extLst>
          </p:cNvPr>
          <p:cNvCxnSpPr/>
          <p:nvPr/>
        </p:nvCxnSpPr>
        <p:spPr>
          <a:xfrm>
            <a:off x="9162544" y="5155568"/>
            <a:ext cx="385010" cy="311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E86A543-2CFE-4F98-A3EA-08E0499F443E}"/>
              </a:ext>
            </a:extLst>
          </p:cNvPr>
          <p:cNvSpPr txBox="1"/>
          <p:nvPr/>
        </p:nvSpPr>
        <p:spPr>
          <a:xfrm>
            <a:off x="9716097" y="3406437"/>
            <a:ext cx="197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>
                <a:latin typeface="Arial" panose="020B0604020202020204" pitchFamily="34" charset="0"/>
                <a:cs typeface="Arial" panose="020B0604020202020204" pitchFamily="34" charset="0"/>
              </a:rPr>
              <a:t>Demand addressed as campaigns progress and is accelerated by outsourced recruitment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3D300C1-314B-439D-B344-7D70B1131581}"/>
              </a:ext>
            </a:extLst>
          </p:cNvPr>
          <p:cNvCxnSpPr>
            <a:cxnSpLocks/>
          </p:cNvCxnSpPr>
          <p:nvPr/>
        </p:nvCxnSpPr>
        <p:spPr>
          <a:xfrm flipH="1">
            <a:off x="10726391" y="4150907"/>
            <a:ext cx="401989" cy="257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2F4E0A1-C50D-4D04-BF9E-FE7A102DE73C}"/>
              </a:ext>
            </a:extLst>
          </p:cNvPr>
          <p:cNvSpPr txBox="1"/>
          <p:nvPr/>
        </p:nvSpPr>
        <p:spPr>
          <a:xfrm>
            <a:off x="6388472" y="6029785"/>
            <a:ext cx="552423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cs typeface="Arial"/>
              </a:rPr>
              <a:t>Outstanding campaigns	   Campaigns addressed by outsourced recruitment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latin typeface="Arial"/>
                <a:cs typeface="Arial"/>
              </a:rPr>
              <a:t>Recruitment team capacity	   Capacity addressed by stabilising team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CFDA636-AA2B-4124-96AA-B0ADF98C4B87}"/>
              </a:ext>
            </a:extLst>
          </p:cNvPr>
          <p:cNvCxnSpPr/>
          <p:nvPr/>
        </p:nvCxnSpPr>
        <p:spPr>
          <a:xfrm>
            <a:off x="7805386" y="6144084"/>
            <a:ext cx="364286" cy="0"/>
          </a:xfrm>
          <a:prstGeom prst="line">
            <a:avLst/>
          </a:prstGeom>
          <a:ln w="28575">
            <a:solidFill>
              <a:srgbClr val="007C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7B71E59-D0C4-4D10-B1C7-9CCF6DB5BB1F}"/>
              </a:ext>
            </a:extLst>
          </p:cNvPr>
          <p:cNvCxnSpPr/>
          <p:nvPr/>
        </p:nvCxnSpPr>
        <p:spPr>
          <a:xfrm>
            <a:off x="7809502" y="6263532"/>
            <a:ext cx="364286" cy="0"/>
          </a:xfrm>
          <a:prstGeom prst="line">
            <a:avLst/>
          </a:prstGeom>
          <a:ln w="28575">
            <a:solidFill>
              <a:srgbClr val="8A1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0991F33-5808-47EB-A9ED-09D14EC8694F}"/>
              </a:ext>
            </a:extLst>
          </p:cNvPr>
          <p:cNvCxnSpPr>
            <a:cxnSpLocks/>
          </p:cNvCxnSpPr>
          <p:nvPr/>
        </p:nvCxnSpPr>
        <p:spPr>
          <a:xfrm flipV="1">
            <a:off x="10976953" y="6144084"/>
            <a:ext cx="715528" cy="610"/>
          </a:xfrm>
          <a:prstGeom prst="line">
            <a:avLst/>
          </a:prstGeom>
          <a:ln w="28575">
            <a:solidFill>
              <a:srgbClr val="007C9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AFB8300-0183-4F72-B1F8-AD7610CDA3C8}"/>
              </a:ext>
            </a:extLst>
          </p:cNvPr>
          <p:cNvCxnSpPr>
            <a:cxnSpLocks/>
          </p:cNvCxnSpPr>
          <p:nvPr/>
        </p:nvCxnSpPr>
        <p:spPr>
          <a:xfrm flipV="1">
            <a:off x="10981069" y="6263532"/>
            <a:ext cx="711412" cy="610"/>
          </a:xfrm>
          <a:prstGeom prst="line">
            <a:avLst/>
          </a:prstGeom>
          <a:ln w="28575">
            <a:solidFill>
              <a:srgbClr val="8A1B6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5D4A8C6-0966-4FB5-9AC2-6A7974A2D205}"/>
              </a:ext>
            </a:extLst>
          </p:cNvPr>
          <p:cNvSpPr/>
          <p:nvPr/>
        </p:nvSpPr>
        <p:spPr>
          <a:xfrm>
            <a:off x="7624944" y="1269640"/>
            <a:ext cx="1217466" cy="1175546"/>
          </a:xfrm>
          <a:prstGeom prst="rect">
            <a:avLst/>
          </a:prstGeom>
          <a:noFill/>
          <a:ln w="28575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which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270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Campaigns Outsourced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DBC8CC2-34DC-4A39-9C5D-919F5D7871FE}"/>
              </a:ext>
            </a:extLst>
          </p:cNvPr>
          <p:cNvSpPr/>
          <p:nvPr/>
        </p:nvSpPr>
        <p:spPr>
          <a:xfrm>
            <a:off x="7347287" y="1772392"/>
            <a:ext cx="227795" cy="181539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98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B47C-8AEF-43D5-9146-64CB6678D62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/>
                <a:cs typeface="Arial"/>
              </a:rPr>
              <a:t>Challenges for the Future Workforce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9391FF-1AB4-43AC-91F8-A2C4F278E4B8}"/>
              </a:ext>
            </a:extLst>
          </p:cNvPr>
          <p:cNvSpPr txBox="1"/>
          <p:nvPr/>
        </p:nvSpPr>
        <p:spPr>
          <a:xfrm>
            <a:off x="723901" y="961099"/>
            <a:ext cx="5344306" cy="53553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Arial"/>
                <a:cs typeface="Arial"/>
              </a:rPr>
              <a:t>Whilst we have achieved our planned workforce reduction, the organisation </a:t>
            </a:r>
            <a:r>
              <a:rPr lang="en-GB" sz="1200" b="1" dirty="0">
                <a:latin typeface="Arial"/>
                <a:cs typeface="Arial"/>
              </a:rPr>
              <a:t>continues to face challenges </a:t>
            </a:r>
            <a:r>
              <a:rPr lang="en-GB" sz="1200" dirty="0">
                <a:latin typeface="Arial"/>
                <a:cs typeface="Arial"/>
              </a:rPr>
              <a:t>which impact the </a:t>
            </a:r>
            <a:r>
              <a:rPr lang="en-GB" sz="1200" b="1" dirty="0">
                <a:latin typeface="Arial"/>
                <a:cs typeface="Arial"/>
              </a:rPr>
              <a:t>stability and shape of the workforce</a:t>
            </a:r>
            <a:r>
              <a:rPr lang="en-GB" sz="1200" dirty="0">
                <a:latin typeface="Arial"/>
                <a:cs typeface="Arial"/>
              </a:rPr>
              <a:t>:</a:t>
            </a:r>
          </a:p>
          <a:p>
            <a:endParaRPr lang="en-GB" sz="1200" dirty="0">
              <a:latin typeface="Arial"/>
              <a:cs typeface="Arial"/>
            </a:endParaRPr>
          </a:p>
          <a:p>
            <a:pPr lvl="1"/>
            <a:r>
              <a:rPr lang="en-GB" sz="1200" dirty="0">
                <a:latin typeface="Arial"/>
                <a:cs typeface="Arial"/>
              </a:rPr>
              <a:t>	UKHSA’s </a:t>
            </a:r>
            <a:r>
              <a:rPr lang="en-GB" sz="1200" b="1" dirty="0">
                <a:latin typeface="Arial"/>
                <a:cs typeface="Arial"/>
              </a:rPr>
              <a:t>future funding position is uncertain, </a:t>
            </a:r>
            <a:r>
              <a:rPr lang="en-GB" sz="1200" dirty="0">
                <a:latin typeface="Arial"/>
                <a:cs typeface="Arial"/>
              </a:rPr>
              <a:t>and we do 	not yet have an agreed budget for next financial year. Given 	the UK is facing a </a:t>
            </a:r>
            <a:r>
              <a:rPr lang="en-GB" sz="1200" b="1" dirty="0">
                <a:latin typeface="Arial"/>
                <a:cs typeface="Arial"/>
              </a:rPr>
              <a:t>difficult economic and fiscal climate</a:t>
            </a:r>
            <a:r>
              <a:rPr lang="en-GB" sz="1200" dirty="0">
                <a:latin typeface="Arial"/>
                <a:cs typeface="Arial"/>
              </a:rPr>
              <a:t>, the 	building of our future (and more permanent) Civil Servant 	workforce is </a:t>
            </a:r>
            <a:r>
              <a:rPr lang="en-GB" sz="1200" b="1" dirty="0">
                <a:latin typeface="Arial"/>
                <a:cs typeface="Arial"/>
              </a:rPr>
              <a:t>being done at risk</a:t>
            </a:r>
            <a:r>
              <a:rPr lang="en-GB" sz="1200" dirty="0">
                <a:latin typeface="Arial"/>
                <a:cs typeface="Arial"/>
              </a:rPr>
              <a:t>. </a:t>
            </a:r>
          </a:p>
          <a:p>
            <a:pPr lvl="1"/>
            <a:endParaRPr lang="en-GB" sz="1200" dirty="0">
              <a:latin typeface="Arial"/>
              <a:cs typeface="Arial"/>
            </a:endParaRPr>
          </a:p>
          <a:p>
            <a:pPr lvl="1"/>
            <a:r>
              <a:rPr lang="en-GB" sz="1200" dirty="0">
                <a:latin typeface="Arial"/>
                <a:cs typeface="Arial"/>
              </a:rPr>
              <a:t>	UKHSA continues to </a:t>
            </a:r>
            <a:r>
              <a:rPr lang="en-GB" sz="1200" b="1" dirty="0">
                <a:latin typeface="Arial"/>
                <a:cs typeface="Arial"/>
              </a:rPr>
              <a:t>support work on multiple incidents</a:t>
            </a:r>
            <a:r>
              <a:rPr lang="en-GB" sz="1200" dirty="0">
                <a:latin typeface="Arial"/>
                <a:cs typeface="Arial"/>
              </a:rPr>
              <a:t>, 	requiring a range of specialist and incident-trained resource, 	often at short notice - these ongoing demands </a:t>
            </a:r>
            <a:r>
              <a:rPr lang="en-GB" sz="1200" b="1" dirty="0">
                <a:latin typeface="Arial"/>
                <a:cs typeface="Arial"/>
              </a:rPr>
              <a:t>highlight that 	the organisation's operating model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must incorporate 	increased levels of flexibility and resilience</a:t>
            </a:r>
            <a:r>
              <a:rPr lang="en-GB" sz="1200" dirty="0">
                <a:latin typeface="Arial"/>
                <a:cs typeface="Arial"/>
              </a:rPr>
              <a:t>.</a:t>
            </a:r>
          </a:p>
          <a:p>
            <a:pPr lvl="1"/>
            <a:endParaRPr lang="en-GB" sz="1200" dirty="0">
              <a:latin typeface="Arial"/>
              <a:cs typeface="Arial"/>
            </a:endParaRPr>
          </a:p>
          <a:p>
            <a:pPr lvl="1"/>
            <a:r>
              <a:rPr lang="en-GB" sz="1200" dirty="0">
                <a:latin typeface="Arial"/>
                <a:cs typeface="Arial"/>
              </a:rPr>
              <a:t>	In line with planned recruitment activity, </a:t>
            </a:r>
            <a:r>
              <a:rPr lang="en-GB" sz="1200" b="1" dirty="0">
                <a:latin typeface="Arial"/>
                <a:cs typeface="Arial"/>
              </a:rPr>
              <a:t>accountabilities, 	teams and structures</a:t>
            </a:r>
            <a:r>
              <a:rPr lang="en-GB" sz="1200" dirty="0">
                <a:latin typeface="Arial"/>
                <a:cs typeface="Arial"/>
              </a:rPr>
              <a:t> - particularly at a senior level - are </a:t>
            </a:r>
            <a:r>
              <a:rPr lang="en-GB" sz="1200" b="1" dirty="0">
                <a:latin typeface="Arial"/>
                <a:cs typeface="Arial"/>
              </a:rPr>
              <a:t>still 	being shaped </a:t>
            </a:r>
            <a:r>
              <a:rPr lang="en-GB" sz="1200" dirty="0">
                <a:latin typeface="Arial"/>
                <a:cs typeface="Arial"/>
              </a:rPr>
              <a:t>to meet the priorities and operating model of 	UKHSA - creating </a:t>
            </a:r>
            <a:r>
              <a:rPr lang="en-GB" sz="1200" b="1" dirty="0">
                <a:latin typeface="Arial"/>
                <a:cs typeface="Arial"/>
              </a:rPr>
              <a:t>additional short-term instability</a:t>
            </a:r>
            <a:r>
              <a:rPr lang="en-GB" sz="1200" dirty="0">
                <a:latin typeface="Arial"/>
                <a:cs typeface="Arial"/>
              </a:rPr>
              <a:t>.</a:t>
            </a:r>
          </a:p>
          <a:p>
            <a:pPr lvl="1"/>
            <a:endParaRPr lang="en-GB" sz="1200" dirty="0">
              <a:latin typeface="Arial"/>
              <a:cs typeface="Arial"/>
            </a:endParaRPr>
          </a:p>
          <a:p>
            <a:pPr lvl="1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Even as we address recruitment capacity, there are challenges 	in attracting, recruiting and retaining the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specialist,	technical skills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we need due to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competitive labour markets 	and inflexibility in our pay and reward offer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especially 	within </a:t>
            </a: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, Digital, Data &amp; Technology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(DDAT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) 	Professions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ADCB87-B833-442E-A824-9350A47755B2}"/>
              </a:ext>
            </a:extLst>
          </p:cNvPr>
          <p:cNvSpPr txBox="1"/>
          <p:nvPr/>
        </p:nvSpPr>
        <p:spPr>
          <a:xfrm>
            <a:off x="6334273" y="912006"/>
            <a:ext cx="567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</a:rPr>
              <a:t>Major UKHSA Professions and Associated Sub-Professions categorised by the ability to attract, recruit and retain them across the Civil Service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04BDB46-D358-4BD7-AF3F-3AC840A97C09}"/>
              </a:ext>
            </a:extLst>
          </p:cNvPr>
          <p:cNvSpPr/>
          <p:nvPr/>
        </p:nvSpPr>
        <p:spPr>
          <a:xfrm>
            <a:off x="6326910" y="884317"/>
            <a:ext cx="5671610" cy="5654148"/>
          </a:xfrm>
          <a:prstGeom prst="rect">
            <a:avLst/>
          </a:prstGeom>
          <a:noFill/>
          <a:ln w="19050">
            <a:solidFill>
              <a:srgbClr val="007C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E02717E-5035-45AE-A139-97504F239110}"/>
              </a:ext>
            </a:extLst>
          </p:cNvPr>
          <p:cNvSpPr txBox="1"/>
          <p:nvPr/>
        </p:nvSpPr>
        <p:spPr>
          <a:xfrm>
            <a:off x="6430194" y="4804287"/>
            <a:ext cx="142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Common Cross-Civil Service Professions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E1EC14C-475E-480E-9344-935F39A50E37}"/>
              </a:ext>
            </a:extLst>
          </p:cNvPr>
          <p:cNvSpPr txBox="1"/>
          <p:nvPr/>
        </p:nvSpPr>
        <p:spPr>
          <a:xfrm>
            <a:off x="6444958" y="3336688"/>
            <a:ext cx="12336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Common Cross-Civil Service Professions (and associated  sub-professions) that are hard to attract, recruit and retain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DBC7A2-1049-406B-B98F-D578A1D109F7}"/>
              </a:ext>
            </a:extLst>
          </p:cNvPr>
          <p:cNvSpPr txBox="1"/>
          <p:nvPr/>
        </p:nvSpPr>
        <p:spPr>
          <a:xfrm>
            <a:off x="6465950" y="1715201"/>
            <a:ext cx="1337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Unique UKHSA / uncommon Civil Service Professions (and associated sub-professions) that are hard to attract, recruit and retain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DE75FE-F026-4F9D-8DE0-D78FF04FE81D}"/>
              </a:ext>
            </a:extLst>
          </p:cNvPr>
          <p:cNvCxnSpPr>
            <a:cxnSpLocks/>
          </p:cNvCxnSpPr>
          <p:nvPr/>
        </p:nvCxnSpPr>
        <p:spPr>
          <a:xfrm>
            <a:off x="7513312" y="2271420"/>
            <a:ext cx="28408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E09AAEC-8D39-4316-A96B-7D15F4A9197D}"/>
              </a:ext>
            </a:extLst>
          </p:cNvPr>
          <p:cNvCxnSpPr>
            <a:cxnSpLocks/>
          </p:cNvCxnSpPr>
          <p:nvPr/>
        </p:nvCxnSpPr>
        <p:spPr>
          <a:xfrm>
            <a:off x="7640176" y="4214120"/>
            <a:ext cx="34972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991EF3-0C87-4100-9776-DDFEE5083CB4}"/>
              </a:ext>
            </a:extLst>
          </p:cNvPr>
          <p:cNvCxnSpPr>
            <a:cxnSpLocks/>
          </p:cNvCxnSpPr>
          <p:nvPr/>
        </p:nvCxnSpPr>
        <p:spPr>
          <a:xfrm>
            <a:off x="7753177" y="4932453"/>
            <a:ext cx="4468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Graphic 30" descr="Pound with solid fill">
            <a:extLst>
              <a:ext uri="{FF2B5EF4-FFF2-40B4-BE49-F238E27FC236}">
                <a16:creationId xmlns:a16="http://schemas.microsoft.com/office/drawing/2014/main" id="{F7218CFE-3482-46A3-905F-0E5B54AA3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5639" y="1858402"/>
            <a:ext cx="607813" cy="60781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29B0AF4F-C5B6-408A-9E22-FB8A73F4FEB6}"/>
              </a:ext>
            </a:extLst>
          </p:cNvPr>
          <p:cNvSpPr txBox="1"/>
          <p:nvPr/>
        </p:nvSpPr>
        <p:spPr>
          <a:xfrm>
            <a:off x="601564" y="6594056"/>
            <a:ext cx="4081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>
                <a:latin typeface="Arial" panose="020B0604020202020204" pitchFamily="34" charset="0"/>
                <a:cs typeface="Arial" panose="020B0604020202020204" pitchFamily="34" charset="0"/>
              </a:rPr>
              <a:t>All data is at end of November 22 unless otherwise specified</a:t>
            </a:r>
          </a:p>
        </p:txBody>
      </p:sp>
      <p:pic>
        <p:nvPicPr>
          <p:cNvPr id="33" name="Graphic 32" descr="Research with solid fill">
            <a:extLst>
              <a:ext uri="{FF2B5EF4-FFF2-40B4-BE49-F238E27FC236}">
                <a16:creationId xmlns:a16="http://schemas.microsoft.com/office/drawing/2014/main" id="{46F3A196-2C41-4D6E-8D59-16E75917FF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8215" y="2977982"/>
            <a:ext cx="607813" cy="607813"/>
          </a:xfrm>
          <a:prstGeom prst="rect">
            <a:avLst/>
          </a:prstGeom>
        </p:spPr>
      </p:pic>
      <p:pic>
        <p:nvPicPr>
          <p:cNvPr id="36" name="Graphic 35" descr="Management with solid fill">
            <a:extLst>
              <a:ext uri="{FF2B5EF4-FFF2-40B4-BE49-F238E27FC236}">
                <a16:creationId xmlns:a16="http://schemas.microsoft.com/office/drawing/2014/main" id="{F29AB1FE-A8C4-4F86-AF00-9EDCD46940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8215" y="3955423"/>
            <a:ext cx="607813" cy="607813"/>
          </a:xfrm>
          <a:prstGeom prst="rect">
            <a:avLst/>
          </a:prstGeom>
        </p:spPr>
      </p:pic>
      <p:pic>
        <p:nvPicPr>
          <p:cNvPr id="53" name="Graphic 52" descr="Internet with solid fill">
            <a:extLst>
              <a:ext uri="{FF2B5EF4-FFF2-40B4-BE49-F238E27FC236}">
                <a16:creationId xmlns:a16="http://schemas.microsoft.com/office/drawing/2014/main" id="{78C23FB8-67F5-4CF2-8979-79DACACBFE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8215" y="4953301"/>
            <a:ext cx="607814" cy="607814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CE350E47-B48C-476A-A798-36EBFD6AC76C}"/>
              </a:ext>
            </a:extLst>
          </p:cNvPr>
          <p:cNvSpPr/>
          <p:nvPr/>
        </p:nvSpPr>
        <p:spPr>
          <a:xfrm>
            <a:off x="615957" y="873036"/>
            <a:ext cx="5599923" cy="5665428"/>
          </a:xfrm>
          <a:prstGeom prst="rect">
            <a:avLst/>
          </a:prstGeom>
          <a:noFill/>
          <a:ln w="19050">
            <a:solidFill>
              <a:srgbClr val="007C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6C88DF3-CC93-4964-B663-D14A8F9B5191}"/>
              </a:ext>
            </a:extLst>
          </p:cNvPr>
          <p:cNvSpPr txBox="1"/>
          <p:nvPr/>
        </p:nvSpPr>
        <p:spPr>
          <a:xfrm>
            <a:off x="6333944" y="5974451"/>
            <a:ext cx="2665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Smaller hexagons denote an associated sub-profession, hexagon size does not represent relative size of profession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E1F367-D954-4B5C-90B7-EE3391628B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9285" y="1413184"/>
            <a:ext cx="4476090" cy="495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9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HSA Presentation template 16-9.potx" id="{FCCDE917-761C-8D46-810E-9C486E1425E5}" vid="{0BBDD5EF-1167-7B45-8C70-F265FAF40350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HSA Presentation template two 16-9.potx" id="{0EF822D2-BAA9-AE49-B727-7631E46170C4}" vid="{FD5BAFF5-2003-954E-96FA-137553C3A046}"/>
    </a:ext>
  </a:extLst>
</a:theme>
</file>

<file path=ppt/theme/theme3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526310-6fac-4063-9068-415b32e0e06d">
      <UserInfo>
        <DisplayName>Jac Gardner</DisplayName>
        <AccountId>162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5A0C82D2F67542B8574381563BA4EE" ma:contentTypeVersion="6" ma:contentTypeDescription="Create a new document." ma:contentTypeScope="" ma:versionID="ce37e9ebe0519c8e09b2976e370ff46b">
  <xsd:schema xmlns:xsd="http://www.w3.org/2001/XMLSchema" xmlns:xs="http://www.w3.org/2001/XMLSchema" xmlns:p="http://schemas.microsoft.com/office/2006/metadata/properties" xmlns:ns2="0f78a3f1-94a9-4f4d-a811-2b78ada000cf" xmlns:ns3="b4526310-6fac-4063-9068-415b32e0e06d" targetNamespace="http://schemas.microsoft.com/office/2006/metadata/properties" ma:root="true" ma:fieldsID="b12246e629945c78abb5553304bdada0" ns2:_="" ns3:_="">
    <xsd:import namespace="0f78a3f1-94a9-4f4d-a811-2b78ada000cf"/>
    <xsd:import namespace="b4526310-6fac-4063-9068-415b32e0e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8a3f1-94a9-4f4d-a811-2b78ada000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26310-6fac-4063-9068-415b32e0e0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A32F6F-E403-4EBB-9976-BFF0C14AC9AA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b4526310-6fac-4063-9068-415b32e0e06d"/>
    <ds:schemaRef ds:uri="http://schemas.openxmlformats.org/package/2006/metadata/core-properties"/>
    <ds:schemaRef ds:uri="0f78a3f1-94a9-4f4d-a811-2b78ada000cf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5BB8BD8-5CC7-4EC8-A133-DDAC6EE90C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A97BEF-FEB0-4EF1-A53A-FF499B4D7E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78a3f1-94a9-4f4d-a811-2b78ada000cf"/>
    <ds:schemaRef ds:uri="b4526310-6fac-4063-9068-415b32e0e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899</Words>
  <Application>Microsoft Office PowerPoint</Application>
  <PresentationFormat>Widescreen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3_Office Theme</vt:lpstr>
      <vt:lpstr>8_Office Theme</vt:lpstr>
      <vt:lpstr>UKHSA Advisory Board Building the UKHSA Workforce Jac Gardner, Chief People Officer  24 January 2023</vt:lpstr>
      <vt:lpstr>Current Workforce - Overview</vt:lpstr>
      <vt:lpstr>Challenges for the Future Workforce - Recruitment</vt:lpstr>
      <vt:lpstr>Challenges for the Future Workforce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Reward and Recognition  In-year Award and Recognition Voucher Scheme UKHSA Implementation</dc:title>
  <dc:creator>Sarah L Brown ( HR )</dc:creator>
  <cp:lastModifiedBy>Jac Gardner</cp:lastModifiedBy>
  <cp:revision>5</cp:revision>
  <dcterms:created xsi:type="dcterms:W3CDTF">2021-09-08T14:12:27Z</dcterms:created>
  <dcterms:modified xsi:type="dcterms:W3CDTF">2023-01-13T18:58:03Z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0x010100455A0C82D2F67542B8574381563BA4EE</vt:lpwstr>
  </property>
  <property fmtid="{D5CDD505-2E9C-101B-9397-08002B2CF9AE}" pid="3" name="MediaServiceImageTags">
    <vt:lpwstr/>
  </property>
</Properties>
</file>