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8.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theme/themeOverride8.xml" ContentType="application/vnd.openxmlformats-officedocument.themeOverride+xml"/>
  <Override PartName="/ppt/notesSlides/notesSlide10.xml" ContentType="application/vnd.openxmlformats-officedocument.presentationml.notesSlide+xml"/>
  <Override PartName="/ppt/charts/chart10.xml" ContentType="application/vnd.openxmlformats-officedocument.drawingml.chart+xml"/>
  <Override PartName="/ppt/theme/themeOverride9.xml" ContentType="application/vnd.openxmlformats-officedocument.themeOverride+xml"/>
  <Override PartName="/ppt/notesSlides/notesSlide11.xml" ContentType="application/vnd.openxmlformats-officedocument.presentationml.notesSlide+xml"/>
  <Override PartName="/ppt/charts/chart11.xml" ContentType="application/vnd.openxmlformats-officedocument.drawingml.chart+xml"/>
  <Override PartName="/ppt/theme/themeOverride10.xml" ContentType="application/vnd.openxmlformats-officedocument.themeOverride+xml"/>
  <Override PartName="/ppt/notesSlides/notesSlide12.xml" ContentType="application/vnd.openxmlformats-officedocument.presentationml.notesSlide+xml"/>
  <Override PartName="/ppt/charts/chart12.xml" ContentType="application/vnd.openxmlformats-officedocument.drawingml.chart+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1" r:id="rId5"/>
    <p:sldId id="297" r:id="rId6"/>
    <p:sldId id="326" r:id="rId7"/>
    <p:sldId id="334" r:id="rId8"/>
    <p:sldId id="335" r:id="rId9"/>
    <p:sldId id="337" r:id="rId10"/>
    <p:sldId id="333" r:id="rId11"/>
    <p:sldId id="359" r:id="rId12"/>
    <p:sldId id="327" r:id="rId13"/>
    <p:sldId id="377" r:id="rId14"/>
    <p:sldId id="376" r:id="rId15"/>
    <p:sldId id="336" r:id="rId16"/>
    <p:sldId id="360" r:id="rId17"/>
    <p:sldId id="339" r:id="rId18"/>
    <p:sldId id="340" r:id="rId19"/>
    <p:sldId id="34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e Rudman" initials="JR" lastIdx="17" clrIdx="0">
    <p:extLst>
      <p:ext uri="{19B8F6BF-5375-455C-9EA6-DF929625EA0E}">
        <p15:presenceInfo xmlns:p15="http://schemas.microsoft.com/office/powerpoint/2012/main" userId="S::Jamie.Rudman@phe.gov.uk::ec4f8af5-e3d3-4eb6-bdd6-454a1d51a4b0" providerId="AD"/>
      </p:ext>
    </p:extLst>
  </p:cmAuthor>
  <p:cmAuthor id="2" name="Sarah Leaver" initials="SL" lastIdx="38" clrIdx="1">
    <p:extLst>
      <p:ext uri="{19B8F6BF-5375-455C-9EA6-DF929625EA0E}">
        <p15:presenceInfo xmlns:p15="http://schemas.microsoft.com/office/powerpoint/2012/main" userId="S::Sarah.Leaver@phe.gov.uk::f76387c1-3497-4836-8eef-9d2fd2de33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1"/>
    <a:srgbClr val="8A1B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5226" autoAdjust="0"/>
  </p:normalViewPr>
  <p:slideViewPr>
    <p:cSldViewPr snapToGrid="0">
      <p:cViewPr varScale="1">
        <p:scale>
          <a:sx n="114" d="100"/>
          <a:sy n="114" d="100"/>
        </p:scale>
        <p:origin x="546" y="102"/>
      </p:cViewPr>
      <p:guideLst>
        <p:guide orient="horz" pos="2160"/>
        <p:guide pos="3840"/>
      </p:guideLst>
    </p:cSldViewPr>
  </p:slideViewPr>
  <p:notesTextViewPr>
    <p:cViewPr>
      <p:scale>
        <a:sx n="1" d="1"/>
        <a:sy n="1" d="1"/>
      </p:scale>
      <p:origin x="0" y="0"/>
    </p:cViewPr>
  </p:notesTextViewPr>
  <p:sorterViewPr>
    <p:cViewPr>
      <p:scale>
        <a:sx n="100" d="100"/>
        <a:sy n="1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olhpafil003.hpa.org.uk\ProjectData\Proj_HCAI\ESPAUR\Annual%20Report%202023\AMR\Tables\AMR_BSI_Pathogen_rates_withmandator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oleObject" Target="file:///\\COLHPAFIL003.HPA.org.uk\ProjectData\HCAI\HPR\Enterobacter%20Serratia%20Citrobacter\2022%20data\Tables\HPR_Tables.xlsx" TargetMode="External"/><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oleObject" Target="file:///\\COLHPAFIL003.HPA.org.uk\ProjectData\HCAI\HPR\Enterobacter%20Serratia%20Citrobacter\2022%20data\Tables\HPR_Tables.xlsx"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formattedBurden_national.xlsx"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3\AMR\Tables\AMR_tables.xlsx"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822469914027055E-2"/>
          <c:y val="7.0009686757511902E-2"/>
          <c:w val="0.90165903757332677"/>
          <c:h val="0.72473749139855081"/>
        </c:manualLayout>
      </c:layout>
      <c:barChart>
        <c:barDir val="col"/>
        <c:grouping val="clustered"/>
        <c:varyColors val="0"/>
        <c:ser>
          <c:idx val="0"/>
          <c:order val="0"/>
          <c:tx>
            <c:strRef>
              <c:f>'Graph for report'!$D$1</c:f>
              <c:strCache>
                <c:ptCount val="1"/>
                <c:pt idx="0">
                  <c:v>2018</c:v>
                </c:pt>
              </c:strCache>
            </c:strRef>
          </c:tx>
          <c:spPr>
            <a:solidFill>
              <a:srgbClr val="B2BED6"/>
            </a:solidFill>
            <a:ln>
              <a:solidFill>
                <a:schemeClr val="tx1"/>
              </a:solidFill>
            </a:ln>
            <a:effectLst/>
          </c:spPr>
          <c:invertIfNegative val="0"/>
          <c:cat>
            <c:strRef>
              <c:f>'Graph for report'!$B$3:$B$10</c:f>
              <c:strCache>
                <c:ptCount val="8"/>
                <c:pt idx="0">
                  <c:v>E. coli*</c:v>
                </c:pt>
                <c:pt idx="1">
                  <c:v>K. pneumoniae</c:v>
                </c:pt>
                <c:pt idx="2">
                  <c:v>K. oxytoca</c:v>
                </c:pt>
                <c:pt idx="3">
                  <c:v>Pseudomonas spp.</c:v>
                </c:pt>
                <c:pt idx="4">
                  <c:v>Acinetobacter spp.</c:v>
                </c:pt>
                <c:pt idx="5">
                  <c:v>Enterococcus spp.</c:v>
                </c:pt>
                <c:pt idx="6">
                  <c:v>S. aureus*</c:v>
                </c:pt>
                <c:pt idx="7">
                  <c:v>S. pneumoniae</c:v>
                </c:pt>
              </c:strCache>
            </c:strRef>
          </c:cat>
          <c:val>
            <c:numRef>
              <c:f>'Graph for report'!$D$3:$D$10</c:f>
              <c:numCache>
                <c:formatCode>0.0</c:formatCode>
                <c:ptCount val="8"/>
                <c:pt idx="0" formatCode="General">
                  <c:v>76.0327717706611</c:v>
                </c:pt>
                <c:pt idx="1">
                  <c:v>12.5</c:v>
                </c:pt>
                <c:pt idx="2">
                  <c:v>2.8000000000000003</c:v>
                </c:pt>
                <c:pt idx="3">
                  <c:v>7.8000000000000007</c:v>
                </c:pt>
                <c:pt idx="4">
                  <c:v>1.7000000000000002</c:v>
                </c:pt>
                <c:pt idx="5">
                  <c:v>13.3</c:v>
                </c:pt>
                <c:pt idx="6">
                  <c:v>23.198740025229789</c:v>
                </c:pt>
                <c:pt idx="7">
                  <c:v>9</c:v>
                </c:pt>
              </c:numCache>
            </c:numRef>
          </c:val>
          <c:extLst>
            <c:ext xmlns:c16="http://schemas.microsoft.com/office/drawing/2014/chart" uri="{C3380CC4-5D6E-409C-BE32-E72D297353CC}">
              <c16:uniqueId val="{00000000-A49B-4F27-9EE0-21652523723B}"/>
            </c:ext>
          </c:extLst>
        </c:ser>
        <c:ser>
          <c:idx val="1"/>
          <c:order val="1"/>
          <c:tx>
            <c:strRef>
              <c:f>'Graph for report'!$E$1</c:f>
              <c:strCache>
                <c:ptCount val="1"/>
                <c:pt idx="0">
                  <c:v>2019</c:v>
                </c:pt>
              </c:strCache>
            </c:strRef>
          </c:tx>
          <c:spPr>
            <a:solidFill>
              <a:srgbClr val="8093BA"/>
            </a:solidFill>
            <a:ln>
              <a:solidFill>
                <a:schemeClr val="tx1"/>
              </a:solidFill>
            </a:ln>
            <a:effectLst/>
          </c:spPr>
          <c:invertIfNegative val="0"/>
          <c:cat>
            <c:strRef>
              <c:f>'Graph for report'!$B$3:$B$10</c:f>
              <c:strCache>
                <c:ptCount val="8"/>
                <c:pt idx="0">
                  <c:v>E. coli*</c:v>
                </c:pt>
                <c:pt idx="1">
                  <c:v>K. pneumoniae</c:v>
                </c:pt>
                <c:pt idx="2">
                  <c:v>K. oxytoca</c:v>
                </c:pt>
                <c:pt idx="3">
                  <c:v>Pseudomonas spp.</c:v>
                </c:pt>
                <c:pt idx="4">
                  <c:v>Acinetobacter spp.</c:v>
                </c:pt>
                <c:pt idx="5">
                  <c:v>Enterococcus spp.</c:v>
                </c:pt>
                <c:pt idx="6">
                  <c:v>S. aureus*</c:v>
                </c:pt>
                <c:pt idx="7">
                  <c:v>S. pneumoniae</c:v>
                </c:pt>
              </c:strCache>
            </c:strRef>
          </c:cat>
          <c:val>
            <c:numRef>
              <c:f>'Graph for report'!$E$3:$E$10</c:f>
              <c:numCache>
                <c:formatCode>0.0</c:formatCode>
                <c:ptCount val="8"/>
                <c:pt idx="0" formatCode="General">
                  <c:v>77.669853236524887</c:v>
                </c:pt>
                <c:pt idx="1">
                  <c:v>13.200000000000001</c:v>
                </c:pt>
                <c:pt idx="2">
                  <c:v>3</c:v>
                </c:pt>
                <c:pt idx="3">
                  <c:v>8.2000000000000011</c:v>
                </c:pt>
                <c:pt idx="4">
                  <c:v>1.8</c:v>
                </c:pt>
                <c:pt idx="5">
                  <c:v>13.600000000000001</c:v>
                </c:pt>
                <c:pt idx="6">
                  <c:v>23.410395171272437</c:v>
                </c:pt>
                <c:pt idx="7">
                  <c:v>8.8000000000000007</c:v>
                </c:pt>
              </c:numCache>
            </c:numRef>
          </c:val>
          <c:extLst>
            <c:ext xmlns:c16="http://schemas.microsoft.com/office/drawing/2014/chart" uri="{C3380CC4-5D6E-409C-BE32-E72D297353CC}">
              <c16:uniqueId val="{00000001-A49B-4F27-9EE0-21652523723B}"/>
            </c:ext>
          </c:extLst>
        </c:ser>
        <c:ser>
          <c:idx val="2"/>
          <c:order val="2"/>
          <c:tx>
            <c:strRef>
              <c:f>'Graph for report'!$F$1</c:f>
              <c:strCache>
                <c:ptCount val="1"/>
                <c:pt idx="0">
                  <c:v>2020</c:v>
                </c:pt>
              </c:strCache>
            </c:strRef>
          </c:tx>
          <c:spPr>
            <a:solidFill>
              <a:srgbClr val="4D689E"/>
            </a:solidFill>
            <a:ln>
              <a:solidFill>
                <a:schemeClr val="tx1"/>
              </a:solidFill>
            </a:ln>
            <a:effectLst/>
          </c:spPr>
          <c:invertIfNegative val="0"/>
          <c:cat>
            <c:strRef>
              <c:f>'Graph for report'!$B$3:$B$10</c:f>
              <c:strCache>
                <c:ptCount val="8"/>
                <c:pt idx="0">
                  <c:v>E. coli*</c:v>
                </c:pt>
                <c:pt idx="1">
                  <c:v>K. pneumoniae</c:v>
                </c:pt>
                <c:pt idx="2">
                  <c:v>K. oxytoca</c:v>
                </c:pt>
                <c:pt idx="3">
                  <c:v>Pseudomonas spp.</c:v>
                </c:pt>
                <c:pt idx="4">
                  <c:v>Acinetobacter spp.</c:v>
                </c:pt>
                <c:pt idx="5">
                  <c:v>Enterococcus spp.</c:v>
                </c:pt>
                <c:pt idx="6">
                  <c:v>S. aureus*</c:v>
                </c:pt>
                <c:pt idx="7">
                  <c:v>S. pneumoniae</c:v>
                </c:pt>
              </c:strCache>
            </c:strRef>
          </c:cat>
          <c:val>
            <c:numRef>
              <c:f>'Graph for report'!$F$3:$F$10</c:f>
              <c:numCache>
                <c:formatCode>0.0</c:formatCode>
                <c:ptCount val="8"/>
                <c:pt idx="0" formatCode="General">
                  <c:v>66.983037247406884</c:v>
                </c:pt>
                <c:pt idx="1">
                  <c:v>11.700000000000001</c:v>
                </c:pt>
                <c:pt idx="2">
                  <c:v>2.9000000000000004</c:v>
                </c:pt>
                <c:pt idx="3">
                  <c:v>7.4</c:v>
                </c:pt>
                <c:pt idx="4">
                  <c:v>1.5</c:v>
                </c:pt>
                <c:pt idx="5">
                  <c:v>13.3</c:v>
                </c:pt>
                <c:pt idx="6">
                  <c:v>21.449991863857168</c:v>
                </c:pt>
                <c:pt idx="7">
                  <c:v>3.6</c:v>
                </c:pt>
              </c:numCache>
            </c:numRef>
          </c:val>
          <c:extLst>
            <c:ext xmlns:c16="http://schemas.microsoft.com/office/drawing/2014/chart" uri="{C3380CC4-5D6E-409C-BE32-E72D297353CC}">
              <c16:uniqueId val="{00000002-A49B-4F27-9EE0-21652523723B}"/>
            </c:ext>
          </c:extLst>
        </c:ser>
        <c:ser>
          <c:idx val="3"/>
          <c:order val="3"/>
          <c:tx>
            <c:strRef>
              <c:f>'Graph for report'!$G$1</c:f>
              <c:strCache>
                <c:ptCount val="1"/>
                <c:pt idx="0">
                  <c:v>2021</c:v>
                </c:pt>
              </c:strCache>
            </c:strRef>
          </c:tx>
          <c:spPr>
            <a:solidFill>
              <a:srgbClr val="1A3D83"/>
            </a:solidFill>
            <a:ln>
              <a:solidFill>
                <a:schemeClr val="tx1"/>
              </a:solidFill>
            </a:ln>
            <a:effectLst/>
          </c:spPr>
          <c:invertIfNegative val="0"/>
          <c:cat>
            <c:strRef>
              <c:f>'Graph for report'!$B$3:$B$10</c:f>
              <c:strCache>
                <c:ptCount val="8"/>
                <c:pt idx="0">
                  <c:v>E. coli*</c:v>
                </c:pt>
                <c:pt idx="1">
                  <c:v>K. pneumoniae</c:v>
                </c:pt>
                <c:pt idx="2">
                  <c:v>K. oxytoca</c:v>
                </c:pt>
                <c:pt idx="3">
                  <c:v>Pseudomonas spp.</c:v>
                </c:pt>
                <c:pt idx="4">
                  <c:v>Acinetobacter spp.</c:v>
                </c:pt>
                <c:pt idx="5">
                  <c:v>Enterococcus spp.</c:v>
                </c:pt>
                <c:pt idx="6">
                  <c:v>S. aureus*</c:v>
                </c:pt>
                <c:pt idx="7">
                  <c:v>S. pneumoniae</c:v>
                </c:pt>
              </c:strCache>
            </c:strRef>
          </c:cat>
          <c:val>
            <c:numRef>
              <c:f>'Graph for report'!$G$3:$G$10</c:f>
              <c:numCache>
                <c:formatCode>0.0</c:formatCode>
                <c:ptCount val="8"/>
                <c:pt idx="0" formatCode="General">
                  <c:v>66.908766871621069</c:v>
                </c:pt>
                <c:pt idx="1">
                  <c:v>13.3</c:v>
                </c:pt>
                <c:pt idx="2">
                  <c:v>3.3000000000000003</c:v>
                </c:pt>
                <c:pt idx="3">
                  <c:v>8.4</c:v>
                </c:pt>
                <c:pt idx="4">
                  <c:v>1.9000000000000001</c:v>
                </c:pt>
                <c:pt idx="5">
                  <c:v>15.700000000000001</c:v>
                </c:pt>
                <c:pt idx="6">
                  <c:v>23.004364728517551</c:v>
                </c:pt>
                <c:pt idx="7">
                  <c:v>3.7</c:v>
                </c:pt>
              </c:numCache>
            </c:numRef>
          </c:val>
          <c:extLst>
            <c:ext xmlns:c16="http://schemas.microsoft.com/office/drawing/2014/chart" uri="{C3380CC4-5D6E-409C-BE32-E72D297353CC}">
              <c16:uniqueId val="{00000003-A49B-4F27-9EE0-21652523723B}"/>
            </c:ext>
          </c:extLst>
        </c:ser>
        <c:ser>
          <c:idx val="4"/>
          <c:order val="4"/>
          <c:tx>
            <c:strRef>
              <c:f>'Graph for report'!$H$1</c:f>
              <c:strCache>
                <c:ptCount val="1"/>
                <c:pt idx="0">
                  <c:v>2022</c:v>
                </c:pt>
              </c:strCache>
            </c:strRef>
          </c:tx>
          <c:spPr>
            <a:solidFill>
              <a:srgbClr val="002776"/>
            </a:solidFill>
            <a:ln>
              <a:solidFill>
                <a:schemeClr val="tx1"/>
              </a:solidFill>
            </a:ln>
            <a:effectLst/>
          </c:spPr>
          <c:invertIfNegative val="0"/>
          <c:cat>
            <c:strRef>
              <c:f>'Graph for report'!$B$3:$B$10</c:f>
              <c:strCache>
                <c:ptCount val="8"/>
                <c:pt idx="0">
                  <c:v>E. coli*</c:v>
                </c:pt>
                <c:pt idx="1">
                  <c:v>K. pneumoniae</c:v>
                </c:pt>
                <c:pt idx="2">
                  <c:v>K. oxytoca</c:v>
                </c:pt>
                <c:pt idx="3">
                  <c:v>Pseudomonas spp.</c:v>
                </c:pt>
                <c:pt idx="4">
                  <c:v>Acinetobacter spp.</c:v>
                </c:pt>
                <c:pt idx="5">
                  <c:v>Enterococcus spp.</c:v>
                </c:pt>
                <c:pt idx="6">
                  <c:v>S. aureus*</c:v>
                </c:pt>
                <c:pt idx="7">
                  <c:v>S. pneumoniae</c:v>
                </c:pt>
              </c:strCache>
            </c:strRef>
          </c:cat>
          <c:val>
            <c:numRef>
              <c:f>'Graph for report'!$H$3:$H$10</c:f>
              <c:numCache>
                <c:formatCode>0.0</c:formatCode>
                <c:ptCount val="8"/>
                <c:pt idx="0" formatCode="General">
                  <c:v>67.868976729994898</c:v>
                </c:pt>
                <c:pt idx="1">
                  <c:v>13.5</c:v>
                </c:pt>
                <c:pt idx="2">
                  <c:v>3.2</c:v>
                </c:pt>
                <c:pt idx="3">
                  <c:v>8.2000000000000011</c:v>
                </c:pt>
                <c:pt idx="4">
                  <c:v>2</c:v>
                </c:pt>
                <c:pt idx="5">
                  <c:v>15.100000000000001</c:v>
                </c:pt>
                <c:pt idx="6">
                  <c:v>24.238667640386659</c:v>
                </c:pt>
                <c:pt idx="7">
                  <c:v>5.9</c:v>
                </c:pt>
              </c:numCache>
            </c:numRef>
          </c:val>
          <c:extLst>
            <c:ext xmlns:c16="http://schemas.microsoft.com/office/drawing/2014/chart" uri="{C3380CC4-5D6E-409C-BE32-E72D297353CC}">
              <c16:uniqueId val="{00000004-A49B-4F27-9EE0-21652523723B}"/>
            </c:ext>
          </c:extLst>
        </c:ser>
        <c:dLbls>
          <c:showLegendKey val="0"/>
          <c:showVal val="0"/>
          <c:showCatName val="0"/>
          <c:showSerName val="0"/>
          <c:showPercent val="0"/>
          <c:showBubbleSize val="0"/>
        </c:dLbls>
        <c:gapWidth val="219"/>
        <c:axId val="778231632"/>
        <c:axId val="778237208"/>
      </c:barChart>
      <c:catAx>
        <c:axId val="77823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78237208"/>
        <c:crosses val="autoZero"/>
        <c:auto val="1"/>
        <c:lblAlgn val="ctr"/>
        <c:lblOffset val="100"/>
        <c:noMultiLvlLbl val="0"/>
      </c:catAx>
      <c:valAx>
        <c:axId val="778237208"/>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b="1">
                    <a:solidFill>
                      <a:schemeClr val="tx1"/>
                    </a:solidFill>
                  </a:rPr>
                  <a:t>rate per 100,000 population</a:t>
                </a:r>
              </a:p>
            </c:rich>
          </c:tx>
          <c:layout>
            <c:manualLayout>
              <c:xMode val="edge"/>
              <c:yMode val="edge"/>
              <c:x val="1.2594837329454509E-3"/>
              <c:y val="0.13648369443762276"/>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78231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[1]Enterobacter!$R$1</c:f>
              <c:strCache>
                <c:ptCount val="1"/>
                <c:pt idx="0">
                  <c:v>resistant</c:v>
                </c:pt>
              </c:strCache>
            </c:strRef>
          </c:tx>
          <c:spPr>
            <a:solidFill>
              <a:srgbClr val="993366"/>
            </a:solidFill>
          </c:spPr>
          <c:invertIfNegative val="0"/>
          <c:cat>
            <c:multiLvlStrRef>
              <c:f>[1]Enterobacter!$N$2:$O$31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[1]Enterobacter!$R$2:$R$31</c:f>
              <c:numCache>
                <c:formatCode>General</c:formatCode>
                <c:ptCount val="30"/>
                <c:pt idx="0">
                  <c:v>113.99999716758728</c:v>
                </c:pt>
                <c:pt idx="1">
                  <c:v>138.00000203132629</c:v>
                </c:pt>
                <c:pt idx="2">
                  <c:v>128.99999902725219</c:v>
                </c:pt>
                <c:pt idx="3">
                  <c:v>111.00000143051147</c:v>
                </c:pt>
                <c:pt idx="4">
                  <c:v>150.0000041913986</c:v>
                </c:pt>
                <c:pt idx="5">
                  <c:v>415.00000585556029</c:v>
                </c:pt>
                <c:pt idx="6">
                  <c:v>455.00000381469727</c:v>
                </c:pt>
                <c:pt idx="7">
                  <c:v>415.9999878501892</c:v>
                </c:pt>
                <c:pt idx="8">
                  <c:v>535.99998434066777</c:v>
                </c:pt>
                <c:pt idx="9">
                  <c:v>469.99999488830565</c:v>
                </c:pt>
                <c:pt idx="10">
                  <c:v>309.00000419616703</c:v>
                </c:pt>
                <c:pt idx="11">
                  <c:v>346.00000371932987</c:v>
                </c:pt>
                <c:pt idx="12">
                  <c:v>292.99999473571779</c:v>
                </c:pt>
                <c:pt idx="13">
                  <c:v>335.9999969482422</c:v>
                </c:pt>
                <c:pt idx="14">
                  <c:v>339.00000457763673</c:v>
                </c:pt>
                <c:pt idx="15">
                  <c:v>29.999999895095826</c:v>
                </c:pt>
                <c:pt idx="16">
                  <c:v>26.999999327659605</c:v>
                </c:pt>
                <c:pt idx="17">
                  <c:v>19.999999730587003</c:v>
                </c:pt>
                <c:pt idx="18">
                  <c:v>15.00000032901764</c:v>
                </c:pt>
                <c:pt idx="19">
                  <c:v>22.999999308586123</c:v>
                </c:pt>
                <c:pt idx="20">
                  <c:v>136.99999664783476</c:v>
                </c:pt>
                <c:pt idx="21">
                  <c:v>115.99999505996703</c:v>
                </c:pt>
                <c:pt idx="22">
                  <c:v>127.99999721050263</c:v>
                </c:pt>
                <c:pt idx="23">
                  <c:v>114.99999784469604</c:v>
                </c:pt>
                <c:pt idx="24">
                  <c:v>149</c:v>
                </c:pt>
                <c:pt idx="25">
                  <c:v>302.00000834465027</c:v>
                </c:pt>
                <c:pt idx="26">
                  <c:v>361.00000320434566</c:v>
                </c:pt>
                <c:pt idx="27">
                  <c:v>348.99999317169187</c:v>
                </c:pt>
                <c:pt idx="28">
                  <c:v>518.00000034332277</c:v>
                </c:pt>
                <c:pt idx="29">
                  <c:v>509.99999053955077</c:v>
                </c:pt>
              </c:numCache>
            </c:numRef>
          </c:val>
          <c:extLst>
            <c:ext xmlns:c16="http://schemas.microsoft.com/office/drawing/2014/chart" uri="{C3380CC4-5D6E-409C-BE32-E72D297353CC}">
              <c16:uniqueId val="{00000000-0B61-4A84-9792-66E989DEEBEE}"/>
            </c:ext>
          </c:extLst>
        </c:ser>
        <c:ser>
          <c:idx val="1"/>
          <c:order val="1"/>
          <c:tx>
            <c:strRef>
              <c:f>[1]Enterobacter!$Q$1</c:f>
              <c:strCache>
                <c:ptCount val="1"/>
                <c:pt idx="0">
                  <c:v>intermediate</c:v>
                </c:pt>
              </c:strCache>
            </c:strRef>
          </c:tx>
          <c:spPr>
            <a:solidFill>
              <a:srgbClr val="5B9BD5">
                <a:lumMod val="20000"/>
                <a:lumOff val="80000"/>
              </a:srgbClr>
            </a:solidFill>
          </c:spPr>
          <c:invertIfNegative val="0"/>
          <c:cat>
            <c:multiLvlStrRef>
              <c:f>[1]Enterobacter!$N$2:$O$31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[1]Enterobacter!$Q$2:$Q$31</c:f>
              <c:numCache>
                <c:formatCode>General</c:formatCode>
                <c:ptCount val="3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numCache>
            </c:numRef>
          </c:val>
          <c:extLst>
            <c:ext xmlns:c16="http://schemas.microsoft.com/office/drawing/2014/chart" uri="{C3380CC4-5D6E-409C-BE32-E72D297353CC}">
              <c16:uniqueId val="{00000001-0B61-4A84-9792-66E989DEEBEE}"/>
            </c:ext>
          </c:extLst>
        </c:ser>
        <c:ser>
          <c:idx val="2"/>
          <c:order val="2"/>
          <c:tx>
            <c:strRef>
              <c:f>[1]Enterobacter!$P$1</c:f>
              <c:strCache>
                <c:ptCount val="1"/>
                <c:pt idx="0">
                  <c:v>susceptible</c:v>
                </c:pt>
              </c:strCache>
            </c:strRef>
          </c:tx>
          <c:spPr>
            <a:solidFill>
              <a:srgbClr val="007996"/>
            </a:solidFill>
          </c:spPr>
          <c:invertIfNegative val="0"/>
          <c:cat>
            <c:multiLvlStrRef>
              <c:f>[1]Enterobacter!$N$2:$O$31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[1]Enterobacter!$P$2:$P$31</c:f>
              <c:numCache>
                <c:formatCode>General</c:formatCode>
                <c:ptCount val="30"/>
                <c:pt idx="0">
                  <c:v>1904.9999450683592</c:v>
                </c:pt>
                <c:pt idx="1">
                  <c:v>1923.0000176239014</c:v>
                </c:pt>
                <c:pt idx="2">
                  <c:v>1988.9999807739257</c:v>
                </c:pt>
                <c:pt idx="3">
                  <c:v>2388.9999389648438</c:v>
                </c:pt>
                <c:pt idx="4">
                  <c:v>2217.000007095337</c:v>
                </c:pt>
                <c:pt idx="5">
                  <c:v>1256.0000260162353</c:v>
                </c:pt>
                <c:pt idx="6">
                  <c:v>1255.9999961853027</c:v>
                </c:pt>
                <c:pt idx="7">
                  <c:v>1315.0000451660158</c:v>
                </c:pt>
                <c:pt idx="8">
                  <c:v>1515.0000547790526</c:v>
                </c:pt>
                <c:pt idx="9">
                  <c:v>1477.9999679565431</c:v>
                </c:pt>
                <c:pt idx="10">
                  <c:v>853.00004013061516</c:v>
                </c:pt>
                <c:pt idx="11">
                  <c:v>825.00001861572264</c:v>
                </c:pt>
                <c:pt idx="12">
                  <c:v>848.99996170043948</c:v>
                </c:pt>
                <c:pt idx="13">
                  <c:v>979.00000305175786</c:v>
                </c:pt>
                <c:pt idx="14">
                  <c:v>933.00004394531254</c:v>
                </c:pt>
                <c:pt idx="15">
                  <c:v>2002.9999419403077</c:v>
                </c:pt>
                <c:pt idx="16">
                  <c:v>2055.000015563965</c:v>
                </c:pt>
                <c:pt idx="17">
                  <c:v>2093.0000758361816</c:v>
                </c:pt>
                <c:pt idx="18">
                  <c:v>2495.9999398040773</c:v>
                </c:pt>
                <c:pt idx="19">
                  <c:v>2340.999913330078</c:v>
                </c:pt>
                <c:pt idx="20">
                  <c:v>1912.0000131225586</c:v>
                </c:pt>
                <c:pt idx="21">
                  <c:v>1976.0000747680663</c:v>
                </c:pt>
                <c:pt idx="22">
                  <c:v>2007.0000129699708</c:v>
                </c:pt>
                <c:pt idx="23">
                  <c:v>2432.0000507354735</c:v>
                </c:pt>
                <c:pt idx="24">
                  <c:v>2235</c:v>
                </c:pt>
                <c:pt idx="25">
                  <c:v>1635.0000470733644</c:v>
                </c:pt>
                <c:pt idx="26">
                  <c:v>1603.0000717163086</c:v>
                </c:pt>
                <c:pt idx="27">
                  <c:v>1677.0000454711915</c:v>
                </c:pt>
                <c:pt idx="28">
                  <c:v>1889.0000914764405</c:v>
                </c:pt>
                <c:pt idx="29">
                  <c:v>1774.0000094604493</c:v>
                </c:pt>
              </c:numCache>
            </c:numRef>
          </c:val>
          <c:extLst>
            <c:ext xmlns:c16="http://schemas.microsoft.com/office/drawing/2014/chart" uri="{C3380CC4-5D6E-409C-BE32-E72D297353CC}">
              <c16:uniqueId val="{00000002-0B61-4A84-9792-66E989DEEBEE}"/>
            </c:ext>
          </c:extLst>
        </c:ser>
        <c:dLbls>
          <c:showLegendKey val="0"/>
          <c:showVal val="0"/>
          <c:showCatName val="0"/>
          <c:showSerName val="0"/>
          <c:showPercent val="0"/>
          <c:showBubbleSize val="0"/>
        </c:dLbls>
        <c:gapWidth val="150"/>
        <c:overlap val="100"/>
        <c:axId val="121786368"/>
        <c:axId val="121788288"/>
      </c:barChart>
      <c:lineChart>
        <c:grouping val="standard"/>
        <c:varyColors val="0"/>
        <c:ser>
          <c:idx val="3"/>
          <c:order val="3"/>
          <c:tx>
            <c:strRef>
              <c:f>[1]Enterobacter!$S$1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4-0B61-4A84-9792-66E989DEEBEE}"/>
              </c:ext>
            </c:extLst>
          </c:dPt>
          <c:dPt>
            <c:idx val="10"/>
            <c:bubble3D val="0"/>
            <c:spPr>
              <a:ln>
                <a:noFill/>
              </a:ln>
            </c:spPr>
            <c:extLst>
              <c:ext xmlns:c16="http://schemas.microsoft.com/office/drawing/2014/chart" uri="{C3380CC4-5D6E-409C-BE32-E72D297353CC}">
                <c16:uniqueId val="{00000006-0B61-4A84-9792-66E989DEEBEE}"/>
              </c:ext>
            </c:extLst>
          </c:dPt>
          <c:dPt>
            <c:idx val="15"/>
            <c:bubble3D val="0"/>
            <c:spPr>
              <a:ln>
                <a:noFill/>
              </a:ln>
            </c:spPr>
            <c:extLst>
              <c:ext xmlns:c16="http://schemas.microsoft.com/office/drawing/2014/chart" uri="{C3380CC4-5D6E-409C-BE32-E72D297353CC}">
                <c16:uniqueId val="{00000008-0B61-4A84-9792-66E989DEEBEE}"/>
              </c:ext>
            </c:extLst>
          </c:dPt>
          <c:dPt>
            <c:idx val="20"/>
            <c:bubble3D val="0"/>
            <c:spPr>
              <a:ln>
                <a:noFill/>
              </a:ln>
            </c:spPr>
            <c:extLst>
              <c:ext xmlns:c16="http://schemas.microsoft.com/office/drawing/2014/chart" uri="{C3380CC4-5D6E-409C-BE32-E72D297353CC}">
                <c16:uniqueId val="{0000000A-0B61-4A84-9792-66E989DEEBEE}"/>
              </c:ext>
            </c:extLst>
          </c:dPt>
          <c:dPt>
            <c:idx val="25"/>
            <c:bubble3D val="0"/>
            <c:spPr>
              <a:ln>
                <a:noFill/>
              </a:ln>
            </c:spPr>
            <c:extLst>
              <c:ext xmlns:c16="http://schemas.microsoft.com/office/drawing/2014/chart" uri="{C3380CC4-5D6E-409C-BE32-E72D297353CC}">
                <c16:uniqueId val="{0000000C-0B61-4A84-9792-66E989DEEBEE}"/>
              </c:ext>
            </c:extLst>
          </c:dPt>
          <c:cat>
            <c:multiLvlStrRef>
              <c:f>[1]Enterobacter!$N$2:$O$31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[1]Enterobacter!$S$2:$S$31</c:f>
              <c:numCache>
                <c:formatCode>0</c:formatCode>
                <c:ptCount val="30"/>
                <c:pt idx="0">
                  <c:v>5.6463594436645508</c:v>
                </c:pt>
                <c:pt idx="1">
                  <c:v>6.6957788467407227</c:v>
                </c:pt>
                <c:pt idx="2">
                  <c:v>6.0906515121459961</c:v>
                </c:pt>
                <c:pt idx="3">
                  <c:v>4.440000057220459</c:v>
                </c:pt>
                <c:pt idx="4">
                  <c:v>6.3371357917785645</c:v>
                </c:pt>
                <c:pt idx="5">
                  <c:v>24.835428237915039</c:v>
                </c:pt>
                <c:pt idx="6">
                  <c:v>26.592636108398438</c:v>
                </c:pt>
                <c:pt idx="7">
                  <c:v>24.032350540161133</c:v>
                </c:pt>
                <c:pt idx="8">
                  <c:v>26.13359260559082</c:v>
                </c:pt>
                <c:pt idx="9">
                  <c:v>24.127309799194336</c:v>
                </c:pt>
                <c:pt idx="10">
                  <c:v>26.592082977294922</c:v>
                </c:pt>
                <c:pt idx="11">
                  <c:v>29.547395706176758</c:v>
                </c:pt>
                <c:pt idx="12">
                  <c:v>25.656742095947266</c:v>
                </c:pt>
                <c:pt idx="13">
                  <c:v>25.55133056640625</c:v>
                </c:pt>
                <c:pt idx="14">
                  <c:v>26.650943756103516</c:v>
                </c:pt>
                <c:pt idx="15">
                  <c:v>1.475651741027832</c:v>
                </c:pt>
                <c:pt idx="16">
                  <c:v>1.2968299388885498</c:v>
                </c:pt>
                <c:pt idx="17">
                  <c:v>0.94652152061462402</c:v>
                </c:pt>
                <c:pt idx="18">
                  <c:v>0.59737157821655273</c:v>
                </c:pt>
                <c:pt idx="19">
                  <c:v>0.97292721271514893</c:v>
                </c:pt>
                <c:pt idx="20">
                  <c:v>6.6861882209777832</c:v>
                </c:pt>
                <c:pt idx="21">
                  <c:v>5.5449328422546387</c:v>
                </c:pt>
                <c:pt idx="22">
                  <c:v>5.9953160285949707</c:v>
                </c:pt>
                <c:pt idx="23">
                  <c:v>4.5151157379150391</c:v>
                </c:pt>
                <c:pt idx="24">
                  <c:v>6.25</c:v>
                </c:pt>
                <c:pt idx="25">
                  <c:v>15.591120719909668</c:v>
                </c:pt>
                <c:pt idx="26">
                  <c:v>18.380855560302734</c:v>
                </c:pt>
                <c:pt idx="27">
                  <c:v>17.22606086730957</c:v>
                </c:pt>
                <c:pt idx="28">
                  <c:v>21.520565032958984</c:v>
                </c:pt>
                <c:pt idx="29">
                  <c:v>22.329246520996094</c:v>
                </c:pt>
              </c:numCache>
            </c:numRef>
          </c:val>
          <c:smooth val="0"/>
          <c:extLst>
            <c:ext xmlns:c16="http://schemas.microsoft.com/office/drawing/2014/chart" uri="{C3380CC4-5D6E-409C-BE32-E72D297353CC}">
              <c16:uniqueId val="{0000000D-0B61-4A84-9792-66E989DEEBEE}"/>
            </c:ext>
          </c:extLst>
        </c:ser>
        <c:dLbls>
          <c:showLegendKey val="0"/>
          <c:showVal val="0"/>
          <c:showCatName val="0"/>
          <c:showSerName val="0"/>
          <c:showPercent val="0"/>
          <c:showBubbleSize val="0"/>
        </c:dLbls>
        <c:marker val="1"/>
        <c:smooth val="0"/>
        <c:axId val="658928776"/>
        <c:axId val="658927136"/>
      </c:lineChart>
      <c:catAx>
        <c:axId val="121786368"/>
        <c:scaling>
          <c:orientation val="minMax"/>
        </c:scaling>
        <c:delete val="0"/>
        <c:axPos val="b"/>
        <c:title>
          <c:tx>
            <c:rich>
              <a:bodyPr/>
              <a:lstStyle/>
              <a:p>
                <a:pPr>
                  <a:defRPr sz="1400"/>
                </a:pPr>
                <a:r>
                  <a:rPr lang="en-US" sz="1400"/>
                  <a:t>Antibiotic by year</a:t>
                </a:r>
              </a:p>
            </c:rich>
          </c:tx>
          <c:layout>
            <c:manualLayout>
              <c:xMode val="edge"/>
              <c:yMode val="edge"/>
              <c:x val="0.41495606064245133"/>
              <c:y val="0.87479417235729628"/>
            </c:manualLayout>
          </c:layout>
          <c:overlay val="0"/>
        </c:title>
        <c:numFmt formatCode="General" sourceLinked="0"/>
        <c:majorTickMark val="out"/>
        <c:minorTickMark val="none"/>
        <c:tickLblPos val="nextTo"/>
        <c:crossAx val="121788288"/>
        <c:crosses val="autoZero"/>
        <c:auto val="1"/>
        <c:lblAlgn val="ctr"/>
        <c:lblOffset val="100"/>
        <c:noMultiLvlLbl val="0"/>
      </c:catAx>
      <c:valAx>
        <c:axId val="121788288"/>
        <c:scaling>
          <c:orientation val="minMax"/>
          <c:max val="30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4466367455210674"/>
            </c:manualLayout>
          </c:layout>
          <c:overlay val="0"/>
        </c:title>
        <c:numFmt formatCode="#,##0" sourceLinked="0"/>
        <c:majorTickMark val="out"/>
        <c:minorTickMark val="none"/>
        <c:tickLblPos val="nextTo"/>
        <c:txPr>
          <a:bodyPr/>
          <a:lstStyle/>
          <a:p>
            <a:pPr>
              <a:defRPr sz="1400"/>
            </a:pPr>
            <a:endParaRPr lang="en-US"/>
          </a:p>
        </c:txPr>
        <c:crossAx val="121786368"/>
        <c:crosses val="autoZero"/>
        <c:crossBetween val="between"/>
        <c:majorUnit val="500"/>
      </c:valAx>
      <c:valAx>
        <c:axId val="658927136"/>
        <c:scaling>
          <c:orientation val="minMax"/>
          <c:max val="50"/>
        </c:scaling>
        <c:delete val="0"/>
        <c:axPos val="r"/>
        <c:title>
          <c:tx>
            <c:rich>
              <a:bodyPr/>
              <a:lstStyle/>
              <a:p>
                <a:pPr>
                  <a:defRPr sz="1400"/>
                </a:pPr>
                <a:r>
                  <a:rPr lang="en-GB" sz="1400"/>
                  <a:t>% resistant</a:t>
                </a:r>
              </a:p>
            </c:rich>
          </c:tx>
          <c:layout>
            <c:manualLayout>
              <c:xMode val="edge"/>
              <c:yMode val="edge"/>
              <c:x val="0.97688089462369532"/>
              <c:y val="0.20854682604535804"/>
            </c:manualLayout>
          </c:layout>
          <c:overlay val="0"/>
        </c:title>
        <c:numFmt formatCode="0" sourceLinked="1"/>
        <c:majorTickMark val="out"/>
        <c:minorTickMark val="none"/>
        <c:tickLblPos val="nextTo"/>
        <c:txPr>
          <a:bodyPr/>
          <a:lstStyle/>
          <a:p>
            <a:pPr>
              <a:defRPr sz="1400"/>
            </a:pPr>
            <a:endParaRPr lang="en-US"/>
          </a:p>
        </c:txPr>
        <c:crossAx val="658928776"/>
        <c:crosses val="max"/>
        <c:crossBetween val="between"/>
        <c:majorUnit val="10"/>
      </c:valAx>
      <c:catAx>
        <c:axId val="658928776"/>
        <c:scaling>
          <c:orientation val="minMax"/>
        </c:scaling>
        <c:delete val="1"/>
        <c:axPos val="b"/>
        <c:numFmt formatCode="General" sourceLinked="1"/>
        <c:majorTickMark val="out"/>
        <c:minorTickMark val="none"/>
        <c:tickLblPos val="nextTo"/>
        <c:crossAx val="658927136"/>
        <c:crosses val="autoZero"/>
        <c:auto val="1"/>
        <c:lblAlgn val="ctr"/>
        <c:lblOffset val="100"/>
        <c:noMultiLvlLbl val="0"/>
      </c:catAx>
    </c:plotArea>
    <c:legend>
      <c:legendPos val="b"/>
      <c:layout>
        <c:manualLayout>
          <c:xMode val="edge"/>
          <c:yMode val="edge"/>
          <c:x val="0.22717111054434022"/>
          <c:y val="0.93876663559576068"/>
          <c:w val="0.53839523271981016"/>
          <c:h val="5.6018379741221785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2"/>
          <c:order val="0"/>
          <c:tx>
            <c:strRef>
              <c:f>Citrobacter!$R$1</c:f>
              <c:strCache>
                <c:ptCount val="1"/>
                <c:pt idx="0">
                  <c:v>resistant</c:v>
                </c:pt>
              </c:strCache>
            </c:strRef>
          </c:tx>
          <c:spPr>
            <a:solidFill>
              <a:srgbClr val="993366"/>
            </a:solidFill>
          </c:spPr>
          <c:invertIfNegative val="0"/>
          <c:cat>
            <c:multiLvlStrRef>
              <c:f>Citrobacter!$N$2:$O$31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Citrobacter!$R$2:$R$31</c:f>
              <c:numCache>
                <c:formatCode>General</c:formatCode>
                <c:ptCount val="30"/>
                <c:pt idx="0">
                  <c:v>27.000001244544983</c:v>
                </c:pt>
                <c:pt idx="1">
                  <c:v>28.999999542236331</c:v>
                </c:pt>
                <c:pt idx="2">
                  <c:v>23.00000011920929</c:v>
                </c:pt>
                <c:pt idx="3">
                  <c:v>44.000000214576716</c:v>
                </c:pt>
                <c:pt idx="4">
                  <c:v>25</c:v>
                </c:pt>
                <c:pt idx="5">
                  <c:v>108.99999801635741</c:v>
                </c:pt>
                <c:pt idx="6">
                  <c:v>123.00000213623046</c:v>
                </c:pt>
                <c:pt idx="7">
                  <c:v>102.00000064849854</c:v>
                </c:pt>
                <c:pt idx="8">
                  <c:v>117.99999578475952</c:v>
                </c:pt>
                <c:pt idx="9">
                  <c:v>126.9999948501587</c:v>
                </c:pt>
                <c:pt idx="10">
                  <c:v>76.00000205993652</c:v>
                </c:pt>
                <c:pt idx="11">
                  <c:v>90.000000753402702</c:v>
                </c:pt>
                <c:pt idx="12">
                  <c:v>55.999997997283934</c:v>
                </c:pt>
                <c:pt idx="13">
                  <c:v>85.999997234344477</c:v>
                </c:pt>
                <c:pt idx="14">
                  <c:v>86.000001916885381</c:v>
                </c:pt>
                <c:pt idx="15">
                  <c:v>2.000000010728836</c:v>
                </c:pt>
                <c:pt idx="16">
                  <c:v>0</c:v>
                </c:pt>
                <c:pt idx="17">
                  <c:v>2.9999999713897707</c:v>
                </c:pt>
                <c:pt idx="18">
                  <c:v>2.9999999505281449</c:v>
                </c:pt>
                <c:pt idx="19">
                  <c:v>6.0000001698732381</c:v>
                </c:pt>
                <c:pt idx="20">
                  <c:v>28.000000469684601</c:v>
                </c:pt>
                <c:pt idx="21">
                  <c:v>36.000000197887417</c:v>
                </c:pt>
                <c:pt idx="22">
                  <c:v>31.999999718666075</c:v>
                </c:pt>
                <c:pt idx="23">
                  <c:v>37.999999480247496</c:v>
                </c:pt>
                <c:pt idx="24">
                  <c:v>29.000000324249267</c:v>
                </c:pt>
                <c:pt idx="25">
                  <c:v>74.000001716613767</c:v>
                </c:pt>
                <c:pt idx="26">
                  <c:v>98.00000488281249</c:v>
                </c:pt>
                <c:pt idx="27">
                  <c:v>71.999999246597284</c:v>
                </c:pt>
                <c:pt idx="28">
                  <c:v>119.00000156402588</c:v>
                </c:pt>
                <c:pt idx="29">
                  <c:v>129.0000011444092</c:v>
                </c:pt>
              </c:numCache>
            </c:numRef>
          </c:val>
          <c:extLst>
            <c:ext xmlns:c16="http://schemas.microsoft.com/office/drawing/2014/chart" uri="{C3380CC4-5D6E-409C-BE32-E72D297353CC}">
              <c16:uniqueId val="{00000000-2366-4467-AF3B-951E464FB110}"/>
            </c:ext>
          </c:extLst>
        </c:ser>
        <c:ser>
          <c:idx val="1"/>
          <c:order val="1"/>
          <c:tx>
            <c:strRef>
              <c:f>Citrobacter!$Q$1</c:f>
              <c:strCache>
                <c:ptCount val="1"/>
                <c:pt idx="0">
                  <c:v>intermediate</c:v>
                </c:pt>
              </c:strCache>
            </c:strRef>
          </c:tx>
          <c:spPr>
            <a:solidFill>
              <a:srgbClr val="5B9BD5">
                <a:lumMod val="20000"/>
                <a:lumOff val="80000"/>
              </a:srgbClr>
            </a:solidFill>
          </c:spPr>
          <c:invertIfNegative val="0"/>
          <c:cat>
            <c:multiLvlStrRef>
              <c:f>Citrobacter!$N$2:$O$31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Citrobacter!$Q$2:$Q$31</c:f>
              <c:numCache>
                <c:formatCode>General</c:formatCode>
                <c:ptCount val="3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numCache>
            </c:numRef>
          </c:val>
          <c:extLst>
            <c:ext xmlns:c16="http://schemas.microsoft.com/office/drawing/2014/chart" uri="{C3380CC4-5D6E-409C-BE32-E72D297353CC}">
              <c16:uniqueId val="{00000001-2366-4467-AF3B-951E464FB110}"/>
            </c:ext>
          </c:extLst>
        </c:ser>
        <c:ser>
          <c:idx val="0"/>
          <c:order val="2"/>
          <c:tx>
            <c:strRef>
              <c:f>Citrobacter!$P$1</c:f>
              <c:strCache>
                <c:ptCount val="1"/>
                <c:pt idx="0">
                  <c:v>susceptible</c:v>
                </c:pt>
              </c:strCache>
            </c:strRef>
          </c:tx>
          <c:spPr>
            <a:solidFill>
              <a:srgbClr val="007996"/>
            </a:solidFill>
          </c:spPr>
          <c:invertIfNegative val="0"/>
          <c:cat>
            <c:multiLvlStrRef>
              <c:f>Citrobacter!$N$2:$O$31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Citrobacter!$P$2:$P$31</c:f>
              <c:numCache>
                <c:formatCode>General</c:formatCode>
                <c:ptCount val="30"/>
                <c:pt idx="0">
                  <c:v>1071.9999935150147</c:v>
                </c:pt>
                <c:pt idx="1">
                  <c:v>1187.0000439453124</c:v>
                </c:pt>
                <c:pt idx="2">
                  <c:v>1191.0000201416015</c:v>
                </c:pt>
                <c:pt idx="3">
                  <c:v>1285.9999649047852</c:v>
                </c:pt>
                <c:pt idx="4">
                  <c:v>1255</c:v>
                </c:pt>
                <c:pt idx="5">
                  <c:v>789.00000198364251</c:v>
                </c:pt>
                <c:pt idx="6">
                  <c:v>869.00000732421881</c:v>
                </c:pt>
                <c:pt idx="7">
                  <c:v>884.00001815795895</c:v>
                </c:pt>
                <c:pt idx="8">
                  <c:v>956.00003494262694</c:v>
                </c:pt>
                <c:pt idx="9">
                  <c:v>979.00002624511728</c:v>
                </c:pt>
                <c:pt idx="10">
                  <c:v>550.00002182006835</c:v>
                </c:pt>
                <c:pt idx="11">
                  <c:v>563.0000179290771</c:v>
                </c:pt>
                <c:pt idx="12">
                  <c:v>614.00000839233394</c:v>
                </c:pt>
                <c:pt idx="13">
                  <c:v>623.9999824523926</c:v>
                </c:pt>
                <c:pt idx="14">
                  <c:v>640.99999114990237</c:v>
                </c:pt>
                <c:pt idx="15">
                  <c:v>1079.9999774169921</c:v>
                </c:pt>
                <c:pt idx="16">
                  <c:v>1231</c:v>
                </c:pt>
                <c:pt idx="17">
                  <c:v>1194.0000114440918</c:v>
                </c:pt>
                <c:pt idx="18">
                  <c:v>1312.9999633789062</c:v>
                </c:pt>
                <c:pt idx="19">
                  <c:v>1283.9999725341797</c:v>
                </c:pt>
                <c:pt idx="20">
                  <c:v>1108.9999697113037</c:v>
                </c:pt>
                <c:pt idx="21">
                  <c:v>1212.9999610900879</c:v>
                </c:pt>
                <c:pt idx="22">
                  <c:v>1187.0000409698487</c:v>
                </c:pt>
                <c:pt idx="23">
                  <c:v>1293.0000068664551</c:v>
                </c:pt>
                <c:pt idx="24">
                  <c:v>1258.9999536132811</c:v>
                </c:pt>
                <c:pt idx="25">
                  <c:v>978.00002838134765</c:v>
                </c:pt>
                <c:pt idx="26">
                  <c:v>1069.9999951171876</c:v>
                </c:pt>
                <c:pt idx="27">
                  <c:v>1068.9999681091308</c:v>
                </c:pt>
                <c:pt idx="28">
                  <c:v>1130.0000460815431</c:v>
                </c:pt>
                <c:pt idx="29">
                  <c:v>1079.9999988555908</c:v>
                </c:pt>
              </c:numCache>
            </c:numRef>
          </c:val>
          <c:extLst>
            <c:ext xmlns:c16="http://schemas.microsoft.com/office/drawing/2014/chart" uri="{C3380CC4-5D6E-409C-BE32-E72D297353CC}">
              <c16:uniqueId val="{00000002-2366-4467-AF3B-951E464FB110}"/>
            </c:ext>
          </c:extLst>
        </c:ser>
        <c:dLbls>
          <c:showLegendKey val="0"/>
          <c:showVal val="0"/>
          <c:showCatName val="0"/>
          <c:showSerName val="0"/>
          <c:showPercent val="0"/>
          <c:showBubbleSize val="0"/>
        </c:dLbls>
        <c:gapWidth val="150"/>
        <c:overlap val="100"/>
        <c:axId val="121786368"/>
        <c:axId val="121788288"/>
      </c:barChart>
      <c:lineChart>
        <c:grouping val="standard"/>
        <c:varyColors val="0"/>
        <c:ser>
          <c:idx val="3"/>
          <c:order val="3"/>
          <c:tx>
            <c:strRef>
              <c:f>Citrobacter!$S$1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4-2366-4467-AF3B-951E464FB110}"/>
              </c:ext>
            </c:extLst>
          </c:dPt>
          <c:dPt>
            <c:idx val="10"/>
            <c:bubble3D val="0"/>
            <c:spPr>
              <a:ln>
                <a:noFill/>
              </a:ln>
            </c:spPr>
            <c:extLst>
              <c:ext xmlns:c16="http://schemas.microsoft.com/office/drawing/2014/chart" uri="{C3380CC4-5D6E-409C-BE32-E72D297353CC}">
                <c16:uniqueId val="{00000006-2366-4467-AF3B-951E464FB110}"/>
              </c:ext>
            </c:extLst>
          </c:dPt>
          <c:dPt>
            <c:idx val="15"/>
            <c:bubble3D val="0"/>
            <c:spPr>
              <a:ln>
                <a:noFill/>
              </a:ln>
            </c:spPr>
            <c:extLst>
              <c:ext xmlns:c16="http://schemas.microsoft.com/office/drawing/2014/chart" uri="{C3380CC4-5D6E-409C-BE32-E72D297353CC}">
                <c16:uniqueId val="{00000008-2366-4467-AF3B-951E464FB110}"/>
              </c:ext>
            </c:extLst>
          </c:dPt>
          <c:dPt>
            <c:idx val="20"/>
            <c:bubble3D val="0"/>
            <c:spPr>
              <a:ln>
                <a:noFill/>
              </a:ln>
            </c:spPr>
            <c:extLst>
              <c:ext xmlns:c16="http://schemas.microsoft.com/office/drawing/2014/chart" uri="{C3380CC4-5D6E-409C-BE32-E72D297353CC}">
                <c16:uniqueId val="{0000000A-2366-4467-AF3B-951E464FB110}"/>
              </c:ext>
            </c:extLst>
          </c:dPt>
          <c:dPt>
            <c:idx val="25"/>
            <c:bubble3D val="0"/>
            <c:spPr>
              <a:ln>
                <a:noFill/>
              </a:ln>
            </c:spPr>
            <c:extLst>
              <c:ext xmlns:c16="http://schemas.microsoft.com/office/drawing/2014/chart" uri="{C3380CC4-5D6E-409C-BE32-E72D297353CC}">
                <c16:uniqueId val="{0000000C-2366-4467-AF3B-951E464FB110}"/>
              </c:ext>
            </c:extLst>
          </c:dPt>
          <c:val>
            <c:numRef>
              <c:f>Citrobacter!$S$2:$S$31</c:f>
              <c:numCache>
                <c:formatCode>0%</c:formatCode>
                <c:ptCount val="30"/>
                <c:pt idx="0">
                  <c:v>2.4567790031433105E-2</c:v>
                </c:pt>
                <c:pt idx="1">
                  <c:v>2.3848683834075929E-2</c:v>
                </c:pt>
                <c:pt idx="2">
                  <c:v>1.8945634365081787E-2</c:v>
                </c:pt>
                <c:pt idx="3">
                  <c:v>3.3082706928253172E-2</c:v>
                </c:pt>
                <c:pt idx="4">
                  <c:v>1.953125E-2</c:v>
                </c:pt>
                <c:pt idx="5">
                  <c:v>0.12138084411621093</c:v>
                </c:pt>
                <c:pt idx="6">
                  <c:v>0.1239919376373291</c:v>
                </c:pt>
                <c:pt idx="7">
                  <c:v>0.1034482765197754</c:v>
                </c:pt>
                <c:pt idx="8">
                  <c:v>0.10986964225769043</c:v>
                </c:pt>
                <c:pt idx="9">
                  <c:v>0.11482820510864258</c:v>
                </c:pt>
                <c:pt idx="10">
                  <c:v>0.12140575408935547</c:v>
                </c:pt>
                <c:pt idx="11">
                  <c:v>0.1378254222869873</c:v>
                </c:pt>
                <c:pt idx="12">
                  <c:v>8.358208656311035E-2</c:v>
                </c:pt>
                <c:pt idx="13">
                  <c:v>0.12112675666809082</c:v>
                </c:pt>
                <c:pt idx="14">
                  <c:v>0.11829436302185059</c:v>
                </c:pt>
                <c:pt idx="15">
                  <c:v>1.8484288454055787E-3</c:v>
                </c:pt>
                <c:pt idx="16">
                  <c:v>0</c:v>
                </c:pt>
                <c:pt idx="17">
                  <c:v>2.5062656402587893E-3</c:v>
                </c:pt>
                <c:pt idx="18">
                  <c:v>2.2796352207660677E-3</c:v>
                </c:pt>
                <c:pt idx="19">
                  <c:v>4.6511629223823549E-3</c:v>
                </c:pt>
                <c:pt idx="20">
                  <c:v>2.4626209735870361E-2</c:v>
                </c:pt>
                <c:pt idx="21">
                  <c:v>2.8823058605194091E-2</c:v>
                </c:pt>
                <c:pt idx="22">
                  <c:v>2.6251025199890136E-2</c:v>
                </c:pt>
                <c:pt idx="23">
                  <c:v>2.8549962043762207E-2</c:v>
                </c:pt>
                <c:pt idx="24">
                  <c:v>2.2515528202056885E-2</c:v>
                </c:pt>
                <c:pt idx="25">
                  <c:v>7.0342206954956049E-2</c:v>
                </c:pt>
                <c:pt idx="26">
                  <c:v>8.3904113769531247E-2</c:v>
                </c:pt>
                <c:pt idx="27">
                  <c:v>6.3102540969848631E-2</c:v>
                </c:pt>
                <c:pt idx="28">
                  <c:v>9.5276222229003907E-2</c:v>
                </c:pt>
                <c:pt idx="29">
                  <c:v>0.10669975280761719</c:v>
                </c:pt>
              </c:numCache>
            </c:numRef>
          </c:val>
          <c:smooth val="0"/>
          <c:extLst>
            <c:ext xmlns:c16="http://schemas.microsoft.com/office/drawing/2014/chart" uri="{C3380CC4-5D6E-409C-BE32-E72D297353CC}">
              <c16:uniqueId val="{0000000D-2366-4467-AF3B-951E464FB110}"/>
            </c:ext>
          </c:extLst>
        </c:ser>
        <c:dLbls>
          <c:showLegendKey val="0"/>
          <c:showVal val="0"/>
          <c:showCatName val="0"/>
          <c:showSerName val="0"/>
          <c:showPercent val="0"/>
          <c:showBubbleSize val="0"/>
        </c:dLbls>
        <c:marker val="1"/>
        <c:smooth val="0"/>
        <c:axId val="658928776"/>
        <c:axId val="658927136"/>
      </c:lineChart>
      <c:catAx>
        <c:axId val="121786368"/>
        <c:scaling>
          <c:orientation val="minMax"/>
        </c:scaling>
        <c:delete val="0"/>
        <c:axPos val="b"/>
        <c:title>
          <c:tx>
            <c:rich>
              <a:bodyPr/>
              <a:lstStyle/>
              <a:p>
                <a:pPr>
                  <a:defRPr sz="1400"/>
                </a:pPr>
                <a:r>
                  <a:rPr lang="en-US" sz="1400"/>
                  <a:t>Antibiotic by year</a:t>
                </a:r>
              </a:p>
            </c:rich>
          </c:tx>
          <c:layout>
            <c:manualLayout>
              <c:xMode val="edge"/>
              <c:yMode val="edge"/>
              <c:x val="0.42376910491928227"/>
              <c:y val="0.87260882661442796"/>
            </c:manualLayout>
          </c:layout>
          <c:overlay val="0"/>
        </c:title>
        <c:numFmt formatCode="General" sourceLinked="0"/>
        <c:majorTickMark val="out"/>
        <c:minorTickMark val="none"/>
        <c:tickLblPos val="nextTo"/>
        <c:crossAx val="121788288"/>
        <c:crosses val="autoZero"/>
        <c:auto val="1"/>
        <c:lblAlgn val="ctr"/>
        <c:lblOffset val="100"/>
        <c:noMultiLvlLbl val="0"/>
      </c:catAx>
      <c:valAx>
        <c:axId val="121788288"/>
        <c:scaling>
          <c:orientation val="minMax"/>
          <c:max val="15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4529135432710893"/>
            </c:manualLayout>
          </c:layout>
          <c:overlay val="0"/>
        </c:title>
        <c:numFmt formatCode="#,##0" sourceLinked="0"/>
        <c:majorTickMark val="out"/>
        <c:minorTickMark val="none"/>
        <c:tickLblPos val="nextTo"/>
        <c:txPr>
          <a:bodyPr/>
          <a:lstStyle/>
          <a:p>
            <a:pPr>
              <a:defRPr sz="1400"/>
            </a:pPr>
            <a:endParaRPr lang="en-US"/>
          </a:p>
        </c:txPr>
        <c:crossAx val="121786368"/>
        <c:crosses val="autoZero"/>
        <c:crossBetween val="between"/>
        <c:majorUnit val="250"/>
      </c:valAx>
      <c:valAx>
        <c:axId val="658927136"/>
        <c:scaling>
          <c:orientation val="minMax"/>
          <c:max val="0.5"/>
          <c:min val="0"/>
        </c:scaling>
        <c:delete val="0"/>
        <c:axPos val="r"/>
        <c:title>
          <c:tx>
            <c:rich>
              <a:bodyPr/>
              <a:lstStyle/>
              <a:p>
                <a:pPr>
                  <a:defRPr sz="1400"/>
                </a:pPr>
                <a:r>
                  <a:rPr lang="en-GB" sz="1400"/>
                  <a:t>% resistant</a:t>
                </a:r>
              </a:p>
            </c:rich>
          </c:tx>
          <c:layout>
            <c:manualLayout>
              <c:xMode val="edge"/>
              <c:yMode val="edge"/>
              <c:x val="0.97753048996815162"/>
              <c:y val="0.2326991478444031"/>
            </c:manualLayout>
          </c:layout>
          <c:overlay val="0"/>
        </c:title>
        <c:numFmt formatCode="0%" sourceLinked="1"/>
        <c:majorTickMark val="out"/>
        <c:minorTickMark val="none"/>
        <c:tickLblPos val="nextTo"/>
        <c:txPr>
          <a:bodyPr/>
          <a:lstStyle/>
          <a:p>
            <a:pPr>
              <a:defRPr sz="1400"/>
            </a:pPr>
            <a:endParaRPr lang="en-US"/>
          </a:p>
        </c:txPr>
        <c:crossAx val="658928776"/>
        <c:crosses val="max"/>
        <c:crossBetween val="between"/>
        <c:majorUnit val="0.1"/>
      </c:valAx>
      <c:catAx>
        <c:axId val="658928776"/>
        <c:scaling>
          <c:orientation val="minMax"/>
        </c:scaling>
        <c:delete val="1"/>
        <c:axPos val="b"/>
        <c:numFmt formatCode="General" sourceLinked="1"/>
        <c:majorTickMark val="out"/>
        <c:minorTickMark val="none"/>
        <c:tickLblPos val="nextTo"/>
        <c:crossAx val="658927136"/>
        <c:crosses val="autoZero"/>
        <c:auto val="1"/>
        <c:lblAlgn val="ctr"/>
        <c:lblOffset val="100"/>
        <c:noMultiLvlLbl val="0"/>
      </c:catAx>
    </c:plotArea>
    <c:legend>
      <c:legendPos val="b"/>
      <c:layout>
        <c:manualLayout>
          <c:xMode val="edge"/>
          <c:yMode val="edge"/>
          <c:x val="0.24109737022345756"/>
          <c:y val="0.94770340969051947"/>
          <c:w val="0.50839394645073999"/>
          <c:h val="5.2296590309480522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Serratia!$Q$1</c:f>
              <c:strCache>
                <c:ptCount val="1"/>
                <c:pt idx="0">
                  <c:v>resistant</c:v>
                </c:pt>
              </c:strCache>
            </c:strRef>
          </c:tx>
          <c:spPr>
            <a:solidFill>
              <a:srgbClr val="993366"/>
            </a:solidFill>
          </c:spPr>
          <c:invertIfNegative val="0"/>
          <c:cat>
            <c:multiLvlStrRef>
              <c:f>Serratia!$M$2:$N$31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Serratia!$Q$2:$Q$31</c:f>
              <c:numCache>
                <c:formatCode>General</c:formatCode>
                <c:ptCount val="30"/>
                <c:pt idx="0">
                  <c:v>42.99999855518341</c:v>
                </c:pt>
                <c:pt idx="1">
                  <c:v>46.000002498626706</c:v>
                </c:pt>
                <c:pt idx="2">
                  <c:v>28.000000154972074</c:v>
                </c:pt>
                <c:pt idx="3">
                  <c:v>65.000002031326289</c:v>
                </c:pt>
                <c:pt idx="4">
                  <c:v>41.000000953674324</c:v>
                </c:pt>
                <c:pt idx="5">
                  <c:v>104.99999639511108</c:v>
                </c:pt>
                <c:pt idx="6">
                  <c:v>151.99999282836916</c:v>
                </c:pt>
                <c:pt idx="7">
                  <c:v>102.00000259399414</c:v>
                </c:pt>
                <c:pt idx="8">
                  <c:v>121.99999885559082</c:v>
                </c:pt>
                <c:pt idx="9">
                  <c:v>96.999996662139893</c:v>
                </c:pt>
                <c:pt idx="10">
                  <c:v>89.000000410079963</c:v>
                </c:pt>
                <c:pt idx="11">
                  <c:v>143.00000244140625</c:v>
                </c:pt>
                <c:pt idx="12">
                  <c:v>92.000002899169928</c:v>
                </c:pt>
                <c:pt idx="13">
                  <c:v>143.99999820709229</c:v>
                </c:pt>
                <c:pt idx="14">
                  <c:v>112.99999946594238</c:v>
                </c:pt>
                <c:pt idx="15">
                  <c:v>2.0000000739097596</c:v>
                </c:pt>
                <c:pt idx="16">
                  <c:v>1.9999999463558198</c:v>
                </c:pt>
                <c:pt idx="17">
                  <c:v>0.99999996423721316</c:v>
                </c:pt>
                <c:pt idx="18">
                  <c:v>5.0000000235438344</c:v>
                </c:pt>
                <c:pt idx="19">
                  <c:v>5.000000133514404</c:v>
                </c:pt>
                <c:pt idx="20">
                  <c:v>12.000000443458559</c:v>
                </c:pt>
                <c:pt idx="21">
                  <c:v>16.000000247955324</c:v>
                </c:pt>
                <c:pt idx="22">
                  <c:v>12.999999725818634</c:v>
                </c:pt>
                <c:pt idx="23">
                  <c:v>20.999999799728393</c:v>
                </c:pt>
                <c:pt idx="24">
                  <c:v>17.999999409914018</c:v>
                </c:pt>
                <c:pt idx="25">
                  <c:v>74.000002813339236</c:v>
                </c:pt>
                <c:pt idx="26">
                  <c:v>125.00000398635865</c:v>
                </c:pt>
                <c:pt idx="27">
                  <c:v>87.999998760223377</c:v>
                </c:pt>
                <c:pt idx="28">
                  <c:v>177.99999938964842</c:v>
                </c:pt>
                <c:pt idx="29">
                  <c:v>132.99999570846558</c:v>
                </c:pt>
              </c:numCache>
            </c:numRef>
          </c:val>
          <c:extLst>
            <c:ext xmlns:c16="http://schemas.microsoft.com/office/drawing/2014/chart" uri="{C3380CC4-5D6E-409C-BE32-E72D297353CC}">
              <c16:uniqueId val="{00000000-7968-4693-AA1F-4303ADC42007}"/>
            </c:ext>
          </c:extLst>
        </c:ser>
        <c:ser>
          <c:idx val="1"/>
          <c:order val="1"/>
          <c:tx>
            <c:strRef>
              <c:f>Serratia!$P$1</c:f>
              <c:strCache>
                <c:ptCount val="1"/>
                <c:pt idx="0">
                  <c:v>intermediate</c:v>
                </c:pt>
              </c:strCache>
            </c:strRef>
          </c:tx>
          <c:spPr>
            <a:solidFill>
              <a:srgbClr val="5B9BD5">
                <a:lumMod val="20000"/>
                <a:lumOff val="80000"/>
              </a:srgbClr>
            </a:solidFill>
          </c:spPr>
          <c:invertIfNegative val="0"/>
          <c:cat>
            <c:multiLvlStrRef>
              <c:f>Serratia!$M$2:$N$31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Serratia!$P$2:$P$31</c:f>
              <c:numCache>
                <c:formatCode>General</c:formatCode>
                <c:ptCount val="3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numCache>
            </c:numRef>
          </c:val>
          <c:extLst>
            <c:ext xmlns:c16="http://schemas.microsoft.com/office/drawing/2014/chart" uri="{C3380CC4-5D6E-409C-BE32-E72D297353CC}">
              <c16:uniqueId val="{00000001-7968-4693-AA1F-4303ADC42007}"/>
            </c:ext>
          </c:extLst>
        </c:ser>
        <c:ser>
          <c:idx val="2"/>
          <c:order val="2"/>
          <c:tx>
            <c:strRef>
              <c:f>Serratia!$O$1</c:f>
              <c:strCache>
                <c:ptCount val="1"/>
                <c:pt idx="0">
                  <c:v>susceptible</c:v>
                </c:pt>
              </c:strCache>
            </c:strRef>
          </c:tx>
          <c:spPr>
            <a:solidFill>
              <a:srgbClr val="007996"/>
            </a:solidFill>
          </c:spPr>
          <c:invertIfNegative val="0"/>
          <c:cat>
            <c:multiLvlStrRef>
              <c:f>Serratia!$M$2:$N$31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Ceftazidime</c:v>
                  </c:pt>
                  <c:pt idx="10">
                    <c:v>Cefotaxime</c:v>
                  </c:pt>
                  <c:pt idx="15">
                    <c:v>Meropenem</c:v>
                  </c:pt>
                  <c:pt idx="20">
                    <c:v>Gentamicin</c:v>
                  </c:pt>
                  <c:pt idx="25">
                    <c:v>Piperacillin\Tazobactam</c:v>
                  </c:pt>
                </c:lvl>
              </c:multiLvlStrCache>
            </c:multiLvlStrRef>
          </c:cat>
          <c:val>
            <c:numRef>
              <c:f>Serratia!$O$2:$O$31</c:f>
              <c:numCache>
                <c:formatCode>General</c:formatCode>
                <c:ptCount val="30"/>
                <c:pt idx="0">
                  <c:v>930.00002464294425</c:v>
                </c:pt>
                <c:pt idx="1">
                  <c:v>1077.999970703125</c:v>
                </c:pt>
                <c:pt idx="2">
                  <c:v>1058.9999972534181</c:v>
                </c:pt>
                <c:pt idx="3">
                  <c:v>1289.0000044250489</c:v>
                </c:pt>
                <c:pt idx="4">
                  <c:v>1159.0000305175781</c:v>
                </c:pt>
                <c:pt idx="5">
                  <c:v>707.99998809814451</c:v>
                </c:pt>
                <c:pt idx="6">
                  <c:v>769.00000717163084</c:v>
                </c:pt>
                <c:pt idx="7">
                  <c:v>745.99997314453117</c:v>
                </c:pt>
                <c:pt idx="8">
                  <c:v>974.00001159667966</c:v>
                </c:pt>
                <c:pt idx="9">
                  <c:v>868.00002174377437</c:v>
                </c:pt>
                <c:pt idx="10">
                  <c:v>472.00001564025882</c:v>
                </c:pt>
                <c:pt idx="11">
                  <c:v>464.9999975585938</c:v>
                </c:pt>
                <c:pt idx="12">
                  <c:v>461.99999710083006</c:v>
                </c:pt>
                <c:pt idx="13">
                  <c:v>526.99997619628903</c:v>
                </c:pt>
                <c:pt idx="14">
                  <c:v>499.00001220703126</c:v>
                </c:pt>
                <c:pt idx="15">
                  <c:v>993.99997558593748</c:v>
                </c:pt>
                <c:pt idx="16">
                  <c:v>1142.9999713897705</c:v>
                </c:pt>
                <c:pt idx="17">
                  <c:v>1070.9999890136719</c:v>
                </c:pt>
                <c:pt idx="18">
                  <c:v>1333.9999987792969</c:v>
                </c:pt>
                <c:pt idx="19">
                  <c:v>1210.9999755859376</c:v>
                </c:pt>
                <c:pt idx="20">
                  <c:v>984.00000549316417</c:v>
                </c:pt>
                <c:pt idx="21">
                  <c:v>1145.0000218963623</c:v>
                </c:pt>
                <c:pt idx="22">
                  <c:v>1086.0000186157226</c:v>
                </c:pt>
                <c:pt idx="23">
                  <c:v>1347.0000018310545</c:v>
                </c:pt>
                <c:pt idx="24">
                  <c:v>1196.9999759674072</c:v>
                </c:pt>
                <c:pt idx="25">
                  <c:v>813.00000564575203</c:v>
                </c:pt>
                <c:pt idx="26">
                  <c:v>972.99996459960948</c:v>
                </c:pt>
                <c:pt idx="27">
                  <c:v>969.99999114990226</c:v>
                </c:pt>
                <c:pt idx="28">
                  <c:v>1126.0000006103517</c:v>
                </c:pt>
                <c:pt idx="29">
                  <c:v>1017.0000152587891</c:v>
                </c:pt>
              </c:numCache>
            </c:numRef>
          </c:val>
          <c:extLst>
            <c:ext xmlns:c16="http://schemas.microsoft.com/office/drawing/2014/chart" uri="{C3380CC4-5D6E-409C-BE32-E72D297353CC}">
              <c16:uniqueId val="{00000002-7968-4693-AA1F-4303ADC42007}"/>
            </c:ext>
          </c:extLst>
        </c:ser>
        <c:dLbls>
          <c:showLegendKey val="0"/>
          <c:showVal val="0"/>
          <c:showCatName val="0"/>
          <c:showSerName val="0"/>
          <c:showPercent val="0"/>
          <c:showBubbleSize val="0"/>
        </c:dLbls>
        <c:gapWidth val="150"/>
        <c:overlap val="100"/>
        <c:axId val="121786368"/>
        <c:axId val="121788288"/>
      </c:barChart>
      <c:lineChart>
        <c:grouping val="standard"/>
        <c:varyColors val="0"/>
        <c:ser>
          <c:idx val="3"/>
          <c:order val="3"/>
          <c:tx>
            <c:strRef>
              <c:f>Serratia!$R$1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4-7968-4693-AA1F-4303ADC42007}"/>
              </c:ext>
            </c:extLst>
          </c:dPt>
          <c:dPt>
            <c:idx val="10"/>
            <c:bubble3D val="0"/>
            <c:spPr>
              <a:ln>
                <a:noFill/>
              </a:ln>
            </c:spPr>
            <c:extLst>
              <c:ext xmlns:c16="http://schemas.microsoft.com/office/drawing/2014/chart" uri="{C3380CC4-5D6E-409C-BE32-E72D297353CC}">
                <c16:uniqueId val="{00000006-7968-4693-AA1F-4303ADC42007}"/>
              </c:ext>
            </c:extLst>
          </c:dPt>
          <c:dPt>
            <c:idx val="15"/>
            <c:bubble3D val="0"/>
            <c:spPr>
              <a:ln>
                <a:noFill/>
              </a:ln>
            </c:spPr>
            <c:extLst>
              <c:ext xmlns:c16="http://schemas.microsoft.com/office/drawing/2014/chart" uri="{C3380CC4-5D6E-409C-BE32-E72D297353CC}">
                <c16:uniqueId val="{00000008-7968-4693-AA1F-4303ADC42007}"/>
              </c:ext>
            </c:extLst>
          </c:dPt>
          <c:dPt>
            <c:idx val="20"/>
            <c:bubble3D val="0"/>
            <c:spPr>
              <a:ln>
                <a:noFill/>
              </a:ln>
            </c:spPr>
            <c:extLst>
              <c:ext xmlns:c16="http://schemas.microsoft.com/office/drawing/2014/chart" uri="{C3380CC4-5D6E-409C-BE32-E72D297353CC}">
                <c16:uniqueId val="{0000000A-7968-4693-AA1F-4303ADC42007}"/>
              </c:ext>
            </c:extLst>
          </c:dPt>
          <c:dPt>
            <c:idx val="25"/>
            <c:bubble3D val="0"/>
            <c:spPr>
              <a:ln>
                <a:noFill/>
              </a:ln>
            </c:spPr>
            <c:extLst>
              <c:ext xmlns:c16="http://schemas.microsoft.com/office/drawing/2014/chart" uri="{C3380CC4-5D6E-409C-BE32-E72D297353CC}">
                <c16:uniqueId val="{0000000C-7968-4693-AA1F-4303ADC42007}"/>
              </c:ext>
            </c:extLst>
          </c:dPt>
          <c:val>
            <c:numRef>
              <c:f>Serratia!$R$2:$R$31</c:f>
              <c:numCache>
                <c:formatCode>0%</c:formatCode>
                <c:ptCount val="30"/>
                <c:pt idx="0">
                  <c:v>4.4193215370178222E-2</c:v>
                </c:pt>
                <c:pt idx="1">
                  <c:v>4.0925269126892087E-2</c:v>
                </c:pt>
                <c:pt idx="2">
                  <c:v>2.5758969783782958E-2</c:v>
                </c:pt>
                <c:pt idx="3">
                  <c:v>4.8005909919738771E-2</c:v>
                </c:pt>
                <c:pt idx="4">
                  <c:v>3.4166667461395267E-2</c:v>
                </c:pt>
                <c:pt idx="5">
                  <c:v>0.12915128707885742</c:v>
                </c:pt>
                <c:pt idx="6">
                  <c:v>0.16503799438476563</c:v>
                </c:pt>
                <c:pt idx="7">
                  <c:v>0.12028302192687988</c:v>
                </c:pt>
                <c:pt idx="8">
                  <c:v>0.11131386756896973</c:v>
                </c:pt>
                <c:pt idx="9">
                  <c:v>0.10051813125610351</c:v>
                </c:pt>
                <c:pt idx="10">
                  <c:v>0.15864527702331543</c:v>
                </c:pt>
                <c:pt idx="11">
                  <c:v>0.23519737243652344</c:v>
                </c:pt>
                <c:pt idx="12">
                  <c:v>0.1660649871826172</c:v>
                </c:pt>
                <c:pt idx="13">
                  <c:v>0.21460506439208984</c:v>
                </c:pt>
                <c:pt idx="14">
                  <c:v>0.18464052200317382</c:v>
                </c:pt>
                <c:pt idx="15">
                  <c:v>2.0080322027206422E-3</c:v>
                </c:pt>
                <c:pt idx="16">
                  <c:v>1.7467248439788819E-3</c:v>
                </c:pt>
                <c:pt idx="17">
                  <c:v>9.3283578753471379E-4</c:v>
                </c:pt>
                <c:pt idx="18">
                  <c:v>3.7341299653053284E-3</c:v>
                </c:pt>
                <c:pt idx="19">
                  <c:v>4.1118422150611877E-3</c:v>
                </c:pt>
                <c:pt idx="20">
                  <c:v>1.2048193216323853E-2</c:v>
                </c:pt>
                <c:pt idx="21">
                  <c:v>1.378122329711914E-2</c:v>
                </c:pt>
                <c:pt idx="22">
                  <c:v>1.1828935146331787E-2</c:v>
                </c:pt>
                <c:pt idx="23">
                  <c:v>1.5350877046585084E-2</c:v>
                </c:pt>
                <c:pt idx="24">
                  <c:v>1.4814814329147339E-2</c:v>
                </c:pt>
                <c:pt idx="25">
                  <c:v>8.3427286148071295E-2</c:v>
                </c:pt>
                <c:pt idx="26">
                  <c:v>0.11384335517883301</c:v>
                </c:pt>
                <c:pt idx="27">
                  <c:v>8.3175802230834955E-2</c:v>
                </c:pt>
                <c:pt idx="28">
                  <c:v>0.13650306701660156</c:v>
                </c:pt>
                <c:pt idx="29">
                  <c:v>0.11565217018127441</c:v>
                </c:pt>
              </c:numCache>
            </c:numRef>
          </c:val>
          <c:smooth val="0"/>
          <c:extLst>
            <c:ext xmlns:c16="http://schemas.microsoft.com/office/drawing/2014/chart" uri="{C3380CC4-5D6E-409C-BE32-E72D297353CC}">
              <c16:uniqueId val="{0000000D-7968-4693-AA1F-4303ADC42007}"/>
            </c:ext>
          </c:extLst>
        </c:ser>
        <c:dLbls>
          <c:showLegendKey val="0"/>
          <c:showVal val="0"/>
          <c:showCatName val="0"/>
          <c:showSerName val="0"/>
          <c:showPercent val="0"/>
          <c:showBubbleSize val="0"/>
        </c:dLbls>
        <c:marker val="1"/>
        <c:smooth val="0"/>
        <c:axId val="658928776"/>
        <c:axId val="658927136"/>
      </c:lineChart>
      <c:catAx>
        <c:axId val="121786368"/>
        <c:scaling>
          <c:orientation val="minMax"/>
        </c:scaling>
        <c:delete val="0"/>
        <c:axPos val="b"/>
        <c:title>
          <c:tx>
            <c:rich>
              <a:bodyPr/>
              <a:lstStyle/>
              <a:p>
                <a:pPr>
                  <a:defRPr sz="1400"/>
                </a:pPr>
                <a:r>
                  <a:rPr lang="en-US" sz="1400"/>
                  <a:t>Antibiotic by year</a:t>
                </a:r>
              </a:p>
            </c:rich>
          </c:tx>
          <c:layout>
            <c:manualLayout>
              <c:xMode val="edge"/>
              <c:yMode val="edge"/>
              <c:x val="0.43187300960251951"/>
              <c:y val="0.88253698273412995"/>
            </c:manualLayout>
          </c:layout>
          <c:overlay val="0"/>
        </c:title>
        <c:numFmt formatCode="General" sourceLinked="0"/>
        <c:majorTickMark val="out"/>
        <c:minorTickMark val="none"/>
        <c:tickLblPos val="nextTo"/>
        <c:crossAx val="121788288"/>
        <c:crosses val="autoZero"/>
        <c:auto val="1"/>
        <c:lblAlgn val="ctr"/>
        <c:lblOffset val="100"/>
        <c:noMultiLvlLbl val="0"/>
      </c:catAx>
      <c:valAx>
        <c:axId val="121788288"/>
        <c:scaling>
          <c:orientation val="minMax"/>
          <c:max val="15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7252452885836472"/>
            </c:manualLayout>
          </c:layout>
          <c:overlay val="0"/>
        </c:title>
        <c:numFmt formatCode="#,##0" sourceLinked="0"/>
        <c:majorTickMark val="out"/>
        <c:minorTickMark val="none"/>
        <c:tickLblPos val="nextTo"/>
        <c:txPr>
          <a:bodyPr/>
          <a:lstStyle/>
          <a:p>
            <a:pPr>
              <a:defRPr sz="1400"/>
            </a:pPr>
            <a:endParaRPr lang="en-US"/>
          </a:p>
        </c:txPr>
        <c:crossAx val="121786368"/>
        <c:crosses val="autoZero"/>
        <c:crossBetween val="between"/>
        <c:majorUnit val="250"/>
      </c:valAx>
      <c:valAx>
        <c:axId val="658927136"/>
        <c:scaling>
          <c:orientation val="minMax"/>
          <c:max val="0.5"/>
          <c:min val="0"/>
        </c:scaling>
        <c:delete val="0"/>
        <c:axPos val="r"/>
        <c:title>
          <c:tx>
            <c:rich>
              <a:bodyPr/>
              <a:lstStyle/>
              <a:p>
                <a:pPr>
                  <a:defRPr sz="1400"/>
                </a:pPr>
                <a:r>
                  <a:rPr lang="en-GB" sz="1400"/>
                  <a:t>% resistant</a:t>
                </a:r>
              </a:p>
            </c:rich>
          </c:tx>
          <c:layout>
            <c:manualLayout>
              <c:xMode val="edge"/>
              <c:yMode val="edge"/>
              <c:x val="0.97669621566409737"/>
              <c:y val="0.26161013539729377"/>
            </c:manualLayout>
          </c:layout>
          <c:overlay val="0"/>
        </c:title>
        <c:numFmt formatCode="0%" sourceLinked="1"/>
        <c:majorTickMark val="out"/>
        <c:minorTickMark val="none"/>
        <c:tickLblPos val="nextTo"/>
        <c:txPr>
          <a:bodyPr/>
          <a:lstStyle/>
          <a:p>
            <a:pPr>
              <a:defRPr sz="1400"/>
            </a:pPr>
            <a:endParaRPr lang="en-US"/>
          </a:p>
        </c:txPr>
        <c:crossAx val="658928776"/>
        <c:crosses val="max"/>
        <c:crossBetween val="between"/>
        <c:majorUnit val="0.1"/>
      </c:valAx>
      <c:catAx>
        <c:axId val="658928776"/>
        <c:scaling>
          <c:orientation val="minMax"/>
        </c:scaling>
        <c:delete val="1"/>
        <c:axPos val="b"/>
        <c:numFmt formatCode="General" sourceLinked="1"/>
        <c:majorTickMark val="out"/>
        <c:minorTickMark val="none"/>
        <c:tickLblPos val="nextTo"/>
        <c:crossAx val="658927136"/>
        <c:crosses val="autoZero"/>
        <c:auto val="1"/>
        <c:lblAlgn val="ctr"/>
        <c:lblOffset val="100"/>
        <c:noMultiLvlLbl val="0"/>
      </c:catAx>
    </c:plotArea>
    <c:legend>
      <c:legendPos val="b"/>
      <c:layout>
        <c:manualLayout>
          <c:xMode val="edge"/>
          <c:yMode val="edge"/>
          <c:x val="0.2326416492435085"/>
          <c:y val="0.9441954282883579"/>
          <c:w val="0.534716605442635"/>
          <c:h val="5.5804571711641951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482030212681756"/>
          <c:y val="3.1974446941914113E-2"/>
          <c:w val="0.80455140295014804"/>
          <c:h val="0.65336007657313699"/>
        </c:manualLayout>
      </c:layout>
      <c:barChart>
        <c:barDir val="col"/>
        <c:grouping val="stacked"/>
        <c:varyColors val="0"/>
        <c:ser>
          <c:idx val="2"/>
          <c:order val="0"/>
          <c:tx>
            <c:strRef>
              <c:f>'E. coli'!$E$1</c:f>
              <c:strCache>
                <c:ptCount val="1"/>
                <c:pt idx="0">
                  <c:v>resistant</c:v>
                </c:pt>
              </c:strCache>
            </c:strRef>
          </c:tx>
          <c:spPr>
            <a:solidFill>
              <a:srgbClr val="993366"/>
            </a:solidFill>
          </c:spPr>
          <c:invertIfNegative val="0"/>
          <c:cat>
            <c:multiLvlStrRef>
              <c:f>'E. coli'!$A$2:$B$36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'E. coli'!$E$2:$E$36</c:f>
              <c:numCache>
                <c:formatCode>0</c:formatCode>
                <c:ptCount val="35"/>
                <c:pt idx="0">
                  <c:v>6830</c:v>
                </c:pt>
                <c:pt idx="1">
                  <c:v>7155</c:v>
                </c:pt>
                <c:pt idx="2">
                  <c:v>5546</c:v>
                </c:pt>
                <c:pt idx="3">
                  <c:v>5408</c:v>
                </c:pt>
                <c:pt idx="4">
                  <c:v>5726</c:v>
                </c:pt>
                <c:pt idx="5">
                  <c:v>3712</c:v>
                </c:pt>
                <c:pt idx="6">
                  <c:v>3929</c:v>
                </c:pt>
                <c:pt idx="7">
                  <c:v>3211</c:v>
                </c:pt>
                <c:pt idx="8">
                  <c:v>3063</c:v>
                </c:pt>
                <c:pt idx="9">
                  <c:v>3393</c:v>
                </c:pt>
                <c:pt idx="10">
                  <c:v>4964</c:v>
                </c:pt>
                <c:pt idx="11">
                  <c:v>5352</c:v>
                </c:pt>
                <c:pt idx="12">
                  <c:v>4267</c:v>
                </c:pt>
                <c:pt idx="13">
                  <c:v>4337</c:v>
                </c:pt>
                <c:pt idx="14">
                  <c:v>4718</c:v>
                </c:pt>
                <c:pt idx="15">
                  <c:v>30</c:v>
                </c:pt>
                <c:pt idx="16">
                  <c:v>25</c:v>
                </c:pt>
                <c:pt idx="17">
                  <c:v>50</c:v>
                </c:pt>
                <c:pt idx="18">
                  <c:v>50</c:v>
                </c:pt>
                <c:pt idx="19">
                  <c:v>49</c:v>
                </c:pt>
                <c:pt idx="20">
                  <c:v>3060</c:v>
                </c:pt>
                <c:pt idx="21">
                  <c:v>3161</c:v>
                </c:pt>
                <c:pt idx="22">
                  <c:v>2660</c:v>
                </c:pt>
                <c:pt idx="23">
                  <c:v>3006</c:v>
                </c:pt>
                <c:pt idx="24">
                  <c:v>3184</c:v>
                </c:pt>
                <c:pt idx="25">
                  <c:v>14818</c:v>
                </c:pt>
                <c:pt idx="26">
                  <c:v>15574</c:v>
                </c:pt>
                <c:pt idx="27">
                  <c:v>12979</c:v>
                </c:pt>
                <c:pt idx="28">
                  <c:v>12743</c:v>
                </c:pt>
                <c:pt idx="29">
                  <c:v>12904</c:v>
                </c:pt>
                <c:pt idx="30">
                  <c:v>209</c:v>
                </c:pt>
                <c:pt idx="31">
                  <c:v>239</c:v>
                </c:pt>
                <c:pt idx="32">
                  <c:v>228</c:v>
                </c:pt>
                <c:pt idx="33">
                  <c:v>370</c:v>
                </c:pt>
                <c:pt idx="34">
                  <c:v>545</c:v>
                </c:pt>
              </c:numCache>
            </c:numRef>
          </c:val>
          <c:extLst>
            <c:ext xmlns:c16="http://schemas.microsoft.com/office/drawing/2014/chart" uri="{C3380CC4-5D6E-409C-BE32-E72D297353CC}">
              <c16:uniqueId val="{00000000-660A-4DDA-B973-B4CE56DCFDD2}"/>
            </c:ext>
          </c:extLst>
        </c:ser>
        <c:ser>
          <c:idx val="1"/>
          <c:order val="1"/>
          <c:tx>
            <c:strRef>
              <c:f>'E. coli'!$D$1</c:f>
              <c:strCache>
                <c:ptCount val="1"/>
                <c:pt idx="0">
                  <c:v>intermediate</c:v>
                </c:pt>
              </c:strCache>
            </c:strRef>
          </c:tx>
          <c:spPr>
            <a:solidFill>
              <a:srgbClr val="5B9BD5">
                <a:lumMod val="20000"/>
                <a:lumOff val="80000"/>
              </a:srgbClr>
            </a:solidFill>
          </c:spPr>
          <c:invertIfNegative val="0"/>
          <c:cat>
            <c:multiLvlStrRef>
              <c:f>'E. coli'!$A$2:$B$36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'E. coli'!$D$2:$D$36</c:f>
              <c:numCache>
                <c:formatCode>0</c:formatCode>
                <c:ptCount val="35"/>
                <c:pt idx="0">
                  <c:v>367</c:v>
                </c:pt>
                <c:pt idx="1">
                  <c:v>442</c:v>
                </c:pt>
                <c:pt idx="2">
                  <c:v>393</c:v>
                </c:pt>
                <c:pt idx="3">
                  <c:v>433</c:v>
                </c:pt>
                <c:pt idx="4">
                  <c:v>481</c:v>
                </c:pt>
                <c:pt idx="5">
                  <c:v>188</c:v>
                </c:pt>
                <c:pt idx="6">
                  <c:v>160</c:v>
                </c:pt>
                <c:pt idx="7">
                  <c:v>104</c:v>
                </c:pt>
                <c:pt idx="8">
                  <c:v>75</c:v>
                </c:pt>
                <c:pt idx="9">
                  <c:v>53</c:v>
                </c:pt>
                <c:pt idx="10">
                  <c:v>235</c:v>
                </c:pt>
                <c:pt idx="11">
                  <c:v>292</c:v>
                </c:pt>
                <c:pt idx="12">
                  <c:v>215</c:v>
                </c:pt>
                <c:pt idx="13">
                  <c:v>221</c:v>
                </c:pt>
                <c:pt idx="14">
                  <c:v>240</c:v>
                </c:pt>
                <c:pt idx="15">
                  <c:v>25</c:v>
                </c:pt>
                <c:pt idx="16">
                  <c:v>17</c:v>
                </c:pt>
                <c:pt idx="17">
                  <c:v>8</c:v>
                </c:pt>
                <c:pt idx="18">
                  <c:v>19</c:v>
                </c:pt>
                <c:pt idx="19">
                  <c:v>27</c:v>
                </c:pt>
                <c:pt idx="20">
                  <c:v>1356</c:v>
                </c:pt>
                <c:pt idx="21">
                  <c:v>958</c:v>
                </c:pt>
                <c:pt idx="22">
                  <c:v>607</c:v>
                </c:pt>
                <c:pt idx="23">
                  <c:v>543</c:v>
                </c:pt>
                <c:pt idx="24">
                  <c:v>326</c:v>
                </c:pt>
                <c:pt idx="25">
                  <c:v>71</c:v>
                </c:pt>
                <c:pt idx="26">
                  <c:v>153</c:v>
                </c:pt>
                <c:pt idx="27">
                  <c:v>118</c:v>
                </c:pt>
                <c:pt idx="28">
                  <c:v>170</c:v>
                </c:pt>
                <c:pt idx="29">
                  <c:v>223</c:v>
                </c:pt>
                <c:pt idx="30">
                  <c:v>666</c:v>
                </c:pt>
                <c:pt idx="31">
                  <c:v>675</c:v>
                </c:pt>
                <c:pt idx="32">
                  <c:v>557</c:v>
                </c:pt>
                <c:pt idx="33">
                  <c:v>436</c:v>
                </c:pt>
                <c:pt idx="34">
                  <c:v>407</c:v>
                </c:pt>
              </c:numCache>
            </c:numRef>
          </c:val>
          <c:extLst>
            <c:ext xmlns:c16="http://schemas.microsoft.com/office/drawing/2014/chart" uri="{C3380CC4-5D6E-409C-BE32-E72D297353CC}">
              <c16:uniqueId val="{00000001-660A-4DDA-B973-B4CE56DCFDD2}"/>
            </c:ext>
          </c:extLst>
        </c:ser>
        <c:ser>
          <c:idx val="0"/>
          <c:order val="2"/>
          <c:tx>
            <c:strRef>
              <c:f>'E. coli'!$C$1</c:f>
              <c:strCache>
                <c:ptCount val="1"/>
                <c:pt idx="0">
                  <c:v>susceptible</c:v>
                </c:pt>
              </c:strCache>
            </c:strRef>
          </c:tx>
          <c:spPr>
            <a:solidFill>
              <a:srgbClr val="007996"/>
            </a:solidFill>
          </c:spPr>
          <c:invertIfNegative val="0"/>
          <c:cat>
            <c:multiLvlStrRef>
              <c:f>'E. coli'!$A$2:$B$36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'E. coli'!$C$2:$C$36</c:f>
              <c:numCache>
                <c:formatCode>0</c:formatCode>
                <c:ptCount val="35"/>
                <c:pt idx="0">
                  <c:v>27486</c:v>
                </c:pt>
                <c:pt idx="1">
                  <c:v>28217</c:v>
                </c:pt>
                <c:pt idx="2">
                  <c:v>24071</c:v>
                </c:pt>
                <c:pt idx="3">
                  <c:v>25650</c:v>
                </c:pt>
                <c:pt idx="4">
                  <c:v>25719</c:v>
                </c:pt>
                <c:pt idx="5">
                  <c:v>31664</c:v>
                </c:pt>
                <c:pt idx="6">
                  <c:v>32751</c:v>
                </c:pt>
                <c:pt idx="7">
                  <c:v>27458</c:v>
                </c:pt>
                <c:pt idx="8">
                  <c:v>28934</c:v>
                </c:pt>
                <c:pt idx="9">
                  <c:v>28814</c:v>
                </c:pt>
                <c:pt idx="10">
                  <c:v>30263</c:v>
                </c:pt>
                <c:pt idx="11">
                  <c:v>31189</c:v>
                </c:pt>
                <c:pt idx="12">
                  <c:v>26160</c:v>
                </c:pt>
                <c:pt idx="13">
                  <c:v>27592</c:v>
                </c:pt>
                <c:pt idx="14">
                  <c:v>27681</c:v>
                </c:pt>
                <c:pt idx="15">
                  <c:v>35599</c:v>
                </c:pt>
                <c:pt idx="16">
                  <c:v>37012</c:v>
                </c:pt>
                <c:pt idx="17">
                  <c:v>30734</c:v>
                </c:pt>
                <c:pt idx="18">
                  <c:v>32096</c:v>
                </c:pt>
                <c:pt idx="19">
                  <c:v>32714</c:v>
                </c:pt>
                <c:pt idx="20">
                  <c:v>29688</c:v>
                </c:pt>
                <c:pt idx="21">
                  <c:v>30603</c:v>
                </c:pt>
                <c:pt idx="22">
                  <c:v>25717</c:v>
                </c:pt>
                <c:pt idx="23">
                  <c:v>26669</c:v>
                </c:pt>
                <c:pt idx="24">
                  <c:v>26774</c:v>
                </c:pt>
                <c:pt idx="25">
                  <c:v>19218</c:v>
                </c:pt>
                <c:pt idx="26">
                  <c:v>19346</c:v>
                </c:pt>
                <c:pt idx="27">
                  <c:v>16725</c:v>
                </c:pt>
                <c:pt idx="28">
                  <c:v>18051</c:v>
                </c:pt>
                <c:pt idx="29">
                  <c:v>18008</c:v>
                </c:pt>
                <c:pt idx="30">
                  <c:v>23290</c:v>
                </c:pt>
                <c:pt idx="31">
                  <c:v>24572</c:v>
                </c:pt>
                <c:pt idx="32">
                  <c:v>20371</c:v>
                </c:pt>
                <c:pt idx="33">
                  <c:v>21620</c:v>
                </c:pt>
                <c:pt idx="34">
                  <c:v>22002</c:v>
                </c:pt>
              </c:numCache>
            </c:numRef>
          </c:val>
          <c:extLst>
            <c:ext xmlns:c16="http://schemas.microsoft.com/office/drawing/2014/chart" uri="{C3380CC4-5D6E-409C-BE32-E72D297353CC}">
              <c16:uniqueId val="{00000002-660A-4DDA-B973-B4CE56DCFDD2}"/>
            </c:ext>
          </c:extLst>
        </c:ser>
        <c:ser>
          <c:idx val="3"/>
          <c:order val="3"/>
          <c:tx>
            <c:strRef>
              <c:f>'E. coli'!$F$1</c:f>
              <c:strCache>
                <c:ptCount val="1"/>
                <c:pt idx="0">
                  <c:v>not reported</c:v>
                </c:pt>
              </c:strCache>
            </c:strRef>
          </c:tx>
          <c:spPr>
            <a:solidFill>
              <a:srgbClr val="002060"/>
            </a:solidFill>
          </c:spPr>
          <c:invertIfNegative val="0"/>
          <c:cat>
            <c:multiLvlStrRef>
              <c:f>'E. coli'!$A$2:$B$36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'E. coli'!$F$2:$F$36</c:f>
              <c:numCache>
                <c:formatCode>0</c:formatCode>
                <c:ptCount val="35"/>
                <c:pt idx="0">
                  <c:v>2132</c:v>
                </c:pt>
                <c:pt idx="1">
                  <c:v>2213</c:v>
                </c:pt>
                <c:pt idx="2">
                  <c:v>1535</c:v>
                </c:pt>
                <c:pt idx="3">
                  <c:v>1429</c:v>
                </c:pt>
                <c:pt idx="4">
                  <c:v>1673</c:v>
                </c:pt>
                <c:pt idx="5">
                  <c:v>1251</c:v>
                </c:pt>
                <c:pt idx="6">
                  <c:v>1187</c:v>
                </c:pt>
                <c:pt idx="7">
                  <c:v>772</c:v>
                </c:pt>
                <c:pt idx="8">
                  <c:v>848</c:v>
                </c:pt>
                <c:pt idx="9">
                  <c:v>1339</c:v>
                </c:pt>
                <c:pt idx="10">
                  <c:v>1353</c:v>
                </c:pt>
                <c:pt idx="11">
                  <c:v>1194</c:v>
                </c:pt>
                <c:pt idx="12">
                  <c:v>903</c:v>
                </c:pt>
                <c:pt idx="13">
                  <c:v>770</c:v>
                </c:pt>
                <c:pt idx="14">
                  <c:v>960</c:v>
                </c:pt>
                <c:pt idx="15">
                  <c:v>1161</c:v>
                </c:pt>
                <c:pt idx="16">
                  <c:v>973</c:v>
                </c:pt>
                <c:pt idx="17">
                  <c:v>753</c:v>
                </c:pt>
                <c:pt idx="18">
                  <c:v>755</c:v>
                </c:pt>
                <c:pt idx="19">
                  <c:v>809</c:v>
                </c:pt>
                <c:pt idx="20">
                  <c:v>2711</c:v>
                </c:pt>
                <c:pt idx="21">
                  <c:v>3305</c:v>
                </c:pt>
                <c:pt idx="22">
                  <c:v>2561</c:v>
                </c:pt>
                <c:pt idx="23">
                  <c:v>2702</c:v>
                </c:pt>
                <c:pt idx="24">
                  <c:v>3315</c:v>
                </c:pt>
                <c:pt idx="25">
                  <c:v>2708</c:v>
                </c:pt>
                <c:pt idx="26">
                  <c:v>2954</c:v>
                </c:pt>
                <c:pt idx="27">
                  <c:v>1723</c:v>
                </c:pt>
                <c:pt idx="28">
                  <c:v>1956</c:v>
                </c:pt>
                <c:pt idx="29">
                  <c:v>2464</c:v>
                </c:pt>
                <c:pt idx="30">
                  <c:v>12650</c:v>
                </c:pt>
                <c:pt idx="31">
                  <c:v>12541</c:v>
                </c:pt>
                <c:pt idx="32">
                  <c:v>10389</c:v>
                </c:pt>
                <c:pt idx="33">
                  <c:v>10494</c:v>
                </c:pt>
                <c:pt idx="34">
                  <c:v>10645</c:v>
                </c:pt>
              </c:numCache>
            </c:numRef>
          </c:val>
          <c:extLst>
            <c:ext xmlns:c16="http://schemas.microsoft.com/office/drawing/2014/chart" uri="{C3380CC4-5D6E-409C-BE32-E72D297353CC}">
              <c16:uniqueId val="{00000003-660A-4DDA-B973-B4CE56DCFDD2}"/>
            </c:ext>
          </c:extLst>
        </c:ser>
        <c:dLbls>
          <c:showLegendKey val="0"/>
          <c:showVal val="0"/>
          <c:showCatName val="0"/>
          <c:showSerName val="0"/>
          <c:showPercent val="0"/>
          <c:showBubbleSize val="0"/>
        </c:dLbls>
        <c:gapWidth val="150"/>
        <c:overlap val="100"/>
        <c:axId val="108729088"/>
        <c:axId val="108731008"/>
      </c:barChart>
      <c:lineChart>
        <c:grouping val="standard"/>
        <c:varyColors val="0"/>
        <c:ser>
          <c:idx val="4"/>
          <c:order val="4"/>
          <c:tx>
            <c:strRef>
              <c:f>'E. coli'!$H$1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5-660A-4DDA-B973-B4CE56DCFDD2}"/>
              </c:ext>
            </c:extLst>
          </c:dPt>
          <c:dPt>
            <c:idx val="10"/>
            <c:bubble3D val="0"/>
            <c:spPr>
              <a:ln>
                <a:noFill/>
              </a:ln>
            </c:spPr>
            <c:extLst>
              <c:ext xmlns:c16="http://schemas.microsoft.com/office/drawing/2014/chart" uri="{C3380CC4-5D6E-409C-BE32-E72D297353CC}">
                <c16:uniqueId val="{00000007-660A-4DDA-B973-B4CE56DCFDD2}"/>
              </c:ext>
            </c:extLst>
          </c:dPt>
          <c:dPt>
            <c:idx val="15"/>
            <c:bubble3D val="0"/>
            <c:spPr>
              <a:ln>
                <a:noFill/>
              </a:ln>
            </c:spPr>
            <c:extLst>
              <c:ext xmlns:c16="http://schemas.microsoft.com/office/drawing/2014/chart" uri="{C3380CC4-5D6E-409C-BE32-E72D297353CC}">
                <c16:uniqueId val="{00000009-660A-4DDA-B973-B4CE56DCFDD2}"/>
              </c:ext>
            </c:extLst>
          </c:dPt>
          <c:dPt>
            <c:idx val="20"/>
            <c:bubble3D val="0"/>
            <c:spPr>
              <a:ln>
                <a:noFill/>
              </a:ln>
            </c:spPr>
            <c:extLst>
              <c:ext xmlns:c16="http://schemas.microsoft.com/office/drawing/2014/chart" uri="{C3380CC4-5D6E-409C-BE32-E72D297353CC}">
                <c16:uniqueId val="{0000000B-660A-4DDA-B973-B4CE56DCFDD2}"/>
              </c:ext>
            </c:extLst>
          </c:dPt>
          <c:dPt>
            <c:idx val="25"/>
            <c:bubble3D val="0"/>
            <c:spPr>
              <a:ln>
                <a:noFill/>
              </a:ln>
            </c:spPr>
            <c:extLst>
              <c:ext xmlns:c16="http://schemas.microsoft.com/office/drawing/2014/chart" uri="{C3380CC4-5D6E-409C-BE32-E72D297353CC}">
                <c16:uniqueId val="{0000000D-660A-4DDA-B973-B4CE56DCFDD2}"/>
              </c:ext>
            </c:extLst>
          </c:dPt>
          <c:dPt>
            <c:idx val="30"/>
            <c:bubble3D val="0"/>
            <c:spPr>
              <a:ln>
                <a:noFill/>
              </a:ln>
            </c:spPr>
            <c:extLst>
              <c:ext xmlns:c16="http://schemas.microsoft.com/office/drawing/2014/chart" uri="{C3380CC4-5D6E-409C-BE32-E72D297353CC}">
                <c16:uniqueId val="{0000000F-660A-4DDA-B973-B4CE56DCFDD2}"/>
              </c:ext>
            </c:extLst>
          </c:dPt>
          <c:cat>
            <c:multiLvlStrRef>
              <c:f>'E. coli'!$A$2:$B$36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'E. coli'!$H$2:$H$36</c:f>
              <c:numCache>
                <c:formatCode>0.0%</c:formatCode>
                <c:ptCount val="35"/>
                <c:pt idx="0">
                  <c:v>0.1969264481157916</c:v>
                </c:pt>
                <c:pt idx="1">
                  <c:v>0.19978220807505445</c:v>
                </c:pt>
                <c:pt idx="2">
                  <c:v>0.18480506497834057</c:v>
                </c:pt>
                <c:pt idx="3">
                  <c:v>0.17173160585564129</c:v>
                </c:pt>
                <c:pt idx="4">
                  <c:v>0.17935225208294181</c:v>
                </c:pt>
                <c:pt idx="5">
                  <c:v>0.10437521088741424</c:v>
                </c:pt>
                <c:pt idx="6">
                  <c:v>0.10665038002171552</c:v>
                </c:pt>
                <c:pt idx="7">
                  <c:v>0.10434471777207292</c:v>
                </c:pt>
                <c:pt idx="8">
                  <c:v>9.5503866300823151E-2</c:v>
                </c:pt>
                <c:pt idx="9">
                  <c:v>0.10517668939863609</c:v>
                </c:pt>
                <c:pt idx="10">
                  <c:v>0.13998082454458294</c:v>
                </c:pt>
                <c:pt idx="11">
                  <c:v>0.14530448239350582</c:v>
                </c:pt>
                <c:pt idx="12">
                  <c:v>0.1392533124469682</c:v>
                </c:pt>
                <c:pt idx="13">
                  <c:v>0.13489891135303267</c:v>
                </c:pt>
                <c:pt idx="14">
                  <c:v>0.14455099727320078</c:v>
                </c:pt>
                <c:pt idx="15">
                  <c:v>8.4142031749593314E-4</c:v>
                </c:pt>
                <c:pt idx="16">
                  <c:v>6.7469099152588118E-4</c:v>
                </c:pt>
                <c:pt idx="17">
                  <c:v>1.6237983891919979E-3</c:v>
                </c:pt>
                <c:pt idx="18">
                  <c:v>1.55448468832582E-3</c:v>
                </c:pt>
                <c:pt idx="19">
                  <c:v>1.4943580359865812E-3</c:v>
                </c:pt>
                <c:pt idx="20">
                  <c:v>8.9725545390570025E-2</c:v>
                </c:pt>
                <c:pt idx="21">
                  <c:v>9.103738263924889E-2</c:v>
                </c:pt>
                <c:pt idx="22">
                  <c:v>9.1774772288158987E-2</c:v>
                </c:pt>
                <c:pt idx="23">
                  <c:v>9.9477132834734264E-2</c:v>
                </c:pt>
                <c:pt idx="24">
                  <c:v>0.10513802668075552</c:v>
                </c:pt>
                <c:pt idx="25">
                  <c:v>0.43445626997390563</c:v>
                </c:pt>
                <c:pt idx="26">
                  <c:v>0.44404527699369883</c:v>
                </c:pt>
                <c:pt idx="27">
                  <c:v>0.4352156126349675</c:v>
                </c:pt>
                <c:pt idx="28">
                  <c:v>0.41154243637772897</c:v>
                </c:pt>
                <c:pt idx="29">
                  <c:v>0.41445318773084955</c:v>
                </c:pt>
                <c:pt idx="30">
                  <c:v>8.6488723360231747E-3</c:v>
                </c:pt>
                <c:pt idx="31">
                  <c:v>9.3776975594444013E-3</c:v>
                </c:pt>
                <c:pt idx="32">
                  <c:v>1.0777084515031198E-2</c:v>
                </c:pt>
                <c:pt idx="33">
                  <c:v>1.6498706858111122E-2</c:v>
                </c:pt>
                <c:pt idx="34">
                  <c:v>2.3743138450814674E-2</c:v>
                </c:pt>
              </c:numCache>
            </c:numRef>
          </c:val>
          <c:smooth val="0"/>
          <c:extLst>
            <c:ext xmlns:c16="http://schemas.microsoft.com/office/drawing/2014/chart" uri="{C3380CC4-5D6E-409C-BE32-E72D297353CC}">
              <c16:uniqueId val="{00000010-660A-4DDA-B973-B4CE56DCFDD2}"/>
            </c:ext>
          </c:extLst>
        </c:ser>
        <c:dLbls>
          <c:showLegendKey val="0"/>
          <c:showVal val="0"/>
          <c:showCatName val="0"/>
          <c:showSerName val="0"/>
          <c:showPercent val="0"/>
          <c:showBubbleSize val="0"/>
        </c:dLbls>
        <c:marker val="1"/>
        <c:smooth val="0"/>
        <c:axId val="108739200"/>
        <c:axId val="108737280"/>
      </c:lineChart>
      <c:catAx>
        <c:axId val="108729088"/>
        <c:scaling>
          <c:orientation val="minMax"/>
        </c:scaling>
        <c:delete val="0"/>
        <c:axPos val="b"/>
        <c:minorGridlines>
          <c:spPr>
            <a:ln>
              <a:noFill/>
            </a:ln>
          </c:spPr>
        </c:minorGridlines>
        <c:title>
          <c:tx>
            <c:rich>
              <a:bodyPr/>
              <a:lstStyle/>
              <a:p>
                <a:pPr>
                  <a:defRPr sz="1400"/>
                </a:pPr>
                <a:r>
                  <a:rPr lang="en-US" sz="1400"/>
                  <a:t>Antibiotic by year</a:t>
                </a:r>
              </a:p>
            </c:rich>
          </c:tx>
          <c:layout>
            <c:manualLayout>
              <c:xMode val="edge"/>
              <c:yMode val="edge"/>
              <c:x val="0.40450762199639245"/>
              <c:y val="0.87610901792096796"/>
            </c:manualLayout>
          </c:layout>
          <c:overlay val="0"/>
        </c:title>
        <c:numFmt formatCode="General" sourceLinked="0"/>
        <c:majorTickMark val="out"/>
        <c:minorTickMark val="none"/>
        <c:tickLblPos val="nextTo"/>
        <c:spPr>
          <a:ln/>
        </c:spPr>
        <c:txPr>
          <a:bodyPr rot="-5400000" vert="horz"/>
          <a:lstStyle/>
          <a:p>
            <a:pPr>
              <a:defRPr sz="1000"/>
            </a:pPr>
            <a:endParaRPr lang="en-US"/>
          </a:p>
        </c:txPr>
        <c:crossAx val="108731008"/>
        <c:crosses val="autoZero"/>
        <c:auto val="1"/>
        <c:lblAlgn val="ctr"/>
        <c:lblOffset val="100"/>
        <c:tickMarkSkip val="1"/>
        <c:noMultiLvlLbl val="0"/>
      </c:catAx>
      <c:valAx>
        <c:axId val="108731008"/>
        <c:scaling>
          <c:orientation val="minMax"/>
          <c:max val="500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7528252864306132"/>
            </c:manualLayout>
          </c:layout>
          <c:overlay val="0"/>
        </c:title>
        <c:numFmt formatCode="#,##0" sourceLinked="0"/>
        <c:majorTickMark val="out"/>
        <c:minorTickMark val="none"/>
        <c:tickLblPos val="nextTo"/>
        <c:spPr>
          <a:ln/>
        </c:spPr>
        <c:txPr>
          <a:bodyPr/>
          <a:lstStyle/>
          <a:p>
            <a:pPr>
              <a:defRPr sz="1400"/>
            </a:pPr>
            <a:endParaRPr lang="en-US"/>
          </a:p>
        </c:txPr>
        <c:crossAx val="108729088"/>
        <c:crosses val="autoZero"/>
        <c:crossBetween val="between"/>
        <c:majorUnit val="10000"/>
      </c:valAx>
      <c:valAx>
        <c:axId val="108737280"/>
        <c:scaling>
          <c:orientation val="minMax"/>
          <c:max val="0.5"/>
        </c:scaling>
        <c:delete val="0"/>
        <c:axPos val="r"/>
        <c:title>
          <c:tx>
            <c:rich>
              <a:bodyPr rot="-5400000" vert="horz"/>
              <a:lstStyle/>
              <a:p>
                <a:pPr>
                  <a:defRPr sz="1400"/>
                </a:pPr>
                <a:r>
                  <a:rPr lang="en-US" sz="1400"/>
                  <a:t>% resistant</a:t>
                </a:r>
              </a:p>
            </c:rich>
          </c:tx>
          <c:layout>
            <c:manualLayout>
              <c:xMode val="edge"/>
              <c:yMode val="edge"/>
              <c:x val="0.97231437783727837"/>
              <c:y val="0.23111191578404106"/>
            </c:manualLayout>
          </c:layout>
          <c:overlay val="0"/>
        </c:title>
        <c:numFmt formatCode="0%" sourceLinked="0"/>
        <c:majorTickMark val="out"/>
        <c:minorTickMark val="none"/>
        <c:tickLblPos val="nextTo"/>
        <c:txPr>
          <a:bodyPr/>
          <a:lstStyle/>
          <a:p>
            <a:pPr>
              <a:defRPr sz="1400"/>
            </a:pPr>
            <a:endParaRPr lang="en-US"/>
          </a:p>
        </c:txPr>
        <c:crossAx val="108739200"/>
        <c:crosses val="max"/>
        <c:crossBetween val="between"/>
        <c:majorUnit val="0.1"/>
      </c:valAx>
      <c:catAx>
        <c:axId val="108739200"/>
        <c:scaling>
          <c:orientation val="minMax"/>
        </c:scaling>
        <c:delete val="0"/>
        <c:axPos val="b"/>
        <c:majorGridlines/>
        <c:numFmt formatCode="General" sourceLinked="1"/>
        <c:majorTickMark val="none"/>
        <c:minorTickMark val="none"/>
        <c:tickLblPos val="none"/>
        <c:spPr>
          <a:ln>
            <a:noFill/>
          </a:ln>
        </c:spPr>
        <c:txPr>
          <a:bodyPr rot="0" vert="horz"/>
          <a:lstStyle/>
          <a:p>
            <a:pPr>
              <a:defRPr>
                <a:ln>
                  <a:noFill/>
                </a:ln>
              </a:defRPr>
            </a:pPr>
            <a:endParaRPr lang="en-US"/>
          </a:p>
        </c:txPr>
        <c:crossAx val="108737280"/>
        <c:crosses val="autoZero"/>
        <c:auto val="1"/>
        <c:lblAlgn val="ctr"/>
        <c:lblOffset val="100"/>
        <c:tickLblSkip val="5"/>
        <c:tickMarkSkip val="5"/>
        <c:noMultiLvlLbl val="1"/>
      </c:catAx>
    </c:plotArea>
    <c:legend>
      <c:legendPos val="b"/>
      <c:layout>
        <c:manualLayout>
          <c:xMode val="edge"/>
          <c:yMode val="edge"/>
          <c:x val="0.15179602281580359"/>
          <c:y val="0.94131357344890998"/>
          <c:w val="0.67698374082440105"/>
          <c:h val="5.8686426551089986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0585767276004509E-2"/>
          <c:y val="3.1910401695316566E-2"/>
          <c:w val="0.82320712836793364"/>
          <c:h val="0.62293889360072519"/>
        </c:manualLayout>
      </c:layout>
      <c:barChart>
        <c:barDir val="col"/>
        <c:grouping val="stacked"/>
        <c:varyColors val="0"/>
        <c:ser>
          <c:idx val="2"/>
          <c:order val="0"/>
          <c:tx>
            <c:strRef>
              <c:f>'K. pneumoniae'!$E$1</c:f>
              <c:strCache>
                <c:ptCount val="1"/>
                <c:pt idx="0">
                  <c:v>resistant</c:v>
                </c:pt>
              </c:strCache>
            </c:strRef>
          </c:tx>
          <c:spPr>
            <a:solidFill>
              <a:srgbClr val="993366"/>
            </a:solidFill>
          </c:spPr>
          <c:invertIfNegative val="0"/>
          <c:cat>
            <c:multiLvlStrRef>
              <c:f>'K. pneumoniae'!$A$2:$B$36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'K. pneumoniae'!$E$2:$E$36</c:f>
              <c:numCache>
                <c:formatCode>0</c:formatCode>
                <c:ptCount val="35"/>
                <c:pt idx="0">
                  <c:v>1021</c:v>
                </c:pt>
                <c:pt idx="1">
                  <c:v>1091</c:v>
                </c:pt>
                <c:pt idx="2">
                  <c:v>892</c:v>
                </c:pt>
                <c:pt idx="3">
                  <c:v>1101</c:v>
                </c:pt>
                <c:pt idx="4">
                  <c:v>1182</c:v>
                </c:pt>
                <c:pt idx="5">
                  <c:v>646</c:v>
                </c:pt>
                <c:pt idx="6">
                  <c:v>645</c:v>
                </c:pt>
                <c:pt idx="7">
                  <c:v>545</c:v>
                </c:pt>
                <c:pt idx="8">
                  <c:v>680</c:v>
                </c:pt>
                <c:pt idx="9">
                  <c:v>704</c:v>
                </c:pt>
                <c:pt idx="10">
                  <c:v>1038</c:v>
                </c:pt>
                <c:pt idx="11">
                  <c:v>1177</c:v>
                </c:pt>
                <c:pt idx="12">
                  <c:v>968</c:v>
                </c:pt>
                <c:pt idx="13">
                  <c:v>1171</c:v>
                </c:pt>
                <c:pt idx="14">
                  <c:v>1287</c:v>
                </c:pt>
                <c:pt idx="15">
                  <c:v>70</c:v>
                </c:pt>
                <c:pt idx="16">
                  <c:v>74</c:v>
                </c:pt>
                <c:pt idx="17">
                  <c:v>51</c:v>
                </c:pt>
                <c:pt idx="18">
                  <c:v>77</c:v>
                </c:pt>
                <c:pt idx="19">
                  <c:v>91</c:v>
                </c:pt>
                <c:pt idx="20">
                  <c:v>978</c:v>
                </c:pt>
                <c:pt idx="21">
                  <c:v>1030</c:v>
                </c:pt>
                <c:pt idx="22">
                  <c:v>987</c:v>
                </c:pt>
                <c:pt idx="23">
                  <c:v>1255</c:v>
                </c:pt>
                <c:pt idx="24">
                  <c:v>1350</c:v>
                </c:pt>
                <c:pt idx="25">
                  <c:v>2046</c:v>
                </c:pt>
                <c:pt idx="26">
                  <c:v>2151</c:v>
                </c:pt>
                <c:pt idx="27">
                  <c:v>1892</c:v>
                </c:pt>
                <c:pt idx="28">
                  <c:v>2084</c:v>
                </c:pt>
                <c:pt idx="29">
                  <c:v>2127</c:v>
                </c:pt>
                <c:pt idx="30">
                  <c:v>58</c:v>
                </c:pt>
                <c:pt idx="31">
                  <c:v>55</c:v>
                </c:pt>
                <c:pt idx="32">
                  <c:v>49</c:v>
                </c:pt>
                <c:pt idx="33">
                  <c:v>85</c:v>
                </c:pt>
                <c:pt idx="34">
                  <c:v>122</c:v>
                </c:pt>
              </c:numCache>
            </c:numRef>
          </c:val>
          <c:extLst>
            <c:ext xmlns:c16="http://schemas.microsoft.com/office/drawing/2014/chart" uri="{C3380CC4-5D6E-409C-BE32-E72D297353CC}">
              <c16:uniqueId val="{00000000-FFCC-4718-86E8-E1A249ED597D}"/>
            </c:ext>
          </c:extLst>
        </c:ser>
        <c:ser>
          <c:idx val="1"/>
          <c:order val="1"/>
          <c:tx>
            <c:strRef>
              <c:f>'K. pneumoniae'!$D$1</c:f>
              <c:strCache>
                <c:ptCount val="1"/>
                <c:pt idx="0">
                  <c:v>intermediate</c:v>
                </c:pt>
              </c:strCache>
            </c:strRef>
          </c:tx>
          <c:spPr>
            <a:solidFill>
              <a:srgbClr val="4472C4">
                <a:lumMod val="20000"/>
                <a:lumOff val="80000"/>
              </a:srgbClr>
            </a:solidFill>
          </c:spPr>
          <c:invertIfNegative val="0"/>
          <c:cat>
            <c:multiLvlStrRef>
              <c:f>'K. pneumoniae'!$A$2:$B$36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'K. pneumoniae'!$D$2:$D$36</c:f>
              <c:numCache>
                <c:formatCode>0</c:formatCode>
                <c:ptCount val="35"/>
                <c:pt idx="0">
                  <c:v>135</c:v>
                </c:pt>
                <c:pt idx="1">
                  <c:v>157</c:v>
                </c:pt>
                <c:pt idx="2">
                  <c:v>154</c:v>
                </c:pt>
                <c:pt idx="3">
                  <c:v>212</c:v>
                </c:pt>
                <c:pt idx="4">
                  <c:v>207</c:v>
                </c:pt>
                <c:pt idx="5">
                  <c:v>10</c:v>
                </c:pt>
                <c:pt idx="6">
                  <c:v>18</c:v>
                </c:pt>
                <c:pt idx="7">
                  <c:v>9</c:v>
                </c:pt>
                <c:pt idx="8">
                  <c:v>8</c:v>
                </c:pt>
                <c:pt idx="9">
                  <c:v>6</c:v>
                </c:pt>
                <c:pt idx="10">
                  <c:v>70</c:v>
                </c:pt>
                <c:pt idx="11">
                  <c:v>96</c:v>
                </c:pt>
                <c:pt idx="12">
                  <c:v>95</c:v>
                </c:pt>
                <c:pt idx="13">
                  <c:v>104</c:v>
                </c:pt>
                <c:pt idx="14">
                  <c:v>127</c:v>
                </c:pt>
                <c:pt idx="15">
                  <c:v>21</c:v>
                </c:pt>
                <c:pt idx="16">
                  <c:v>26</c:v>
                </c:pt>
                <c:pt idx="17">
                  <c:v>13</c:v>
                </c:pt>
                <c:pt idx="18">
                  <c:v>22</c:v>
                </c:pt>
                <c:pt idx="19">
                  <c:v>18</c:v>
                </c:pt>
                <c:pt idx="20">
                  <c:v>369</c:v>
                </c:pt>
                <c:pt idx="21">
                  <c:v>361</c:v>
                </c:pt>
                <c:pt idx="22">
                  <c:v>288</c:v>
                </c:pt>
                <c:pt idx="23">
                  <c:v>290</c:v>
                </c:pt>
                <c:pt idx="24">
                  <c:v>173</c:v>
                </c:pt>
                <c:pt idx="25">
                  <c:v>9</c:v>
                </c:pt>
                <c:pt idx="26">
                  <c:v>23</c:v>
                </c:pt>
                <c:pt idx="27">
                  <c:v>15</c:v>
                </c:pt>
                <c:pt idx="28">
                  <c:v>25</c:v>
                </c:pt>
                <c:pt idx="29">
                  <c:v>19</c:v>
                </c:pt>
                <c:pt idx="30">
                  <c:v>72</c:v>
                </c:pt>
                <c:pt idx="31">
                  <c:v>80</c:v>
                </c:pt>
                <c:pt idx="32">
                  <c:v>66</c:v>
                </c:pt>
                <c:pt idx="33">
                  <c:v>36</c:v>
                </c:pt>
                <c:pt idx="34">
                  <c:v>31</c:v>
                </c:pt>
              </c:numCache>
            </c:numRef>
          </c:val>
          <c:extLst>
            <c:ext xmlns:c16="http://schemas.microsoft.com/office/drawing/2014/chart" uri="{C3380CC4-5D6E-409C-BE32-E72D297353CC}">
              <c16:uniqueId val="{00000001-FFCC-4718-86E8-E1A249ED597D}"/>
            </c:ext>
          </c:extLst>
        </c:ser>
        <c:ser>
          <c:idx val="0"/>
          <c:order val="2"/>
          <c:tx>
            <c:strRef>
              <c:f>'K. pneumoniae'!$C$1</c:f>
              <c:strCache>
                <c:ptCount val="1"/>
                <c:pt idx="0">
                  <c:v>susceptible</c:v>
                </c:pt>
              </c:strCache>
            </c:strRef>
          </c:tx>
          <c:spPr>
            <a:solidFill>
              <a:srgbClr val="007996"/>
            </a:solidFill>
          </c:spPr>
          <c:invertIfNegative val="0"/>
          <c:cat>
            <c:multiLvlStrRef>
              <c:f>'K. pneumoniae'!$A$2:$B$36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'K. pneumoniae'!$C$2:$C$36</c:f>
              <c:numCache>
                <c:formatCode>0</c:formatCode>
                <c:ptCount val="35"/>
                <c:pt idx="0">
                  <c:v>5492</c:v>
                </c:pt>
                <c:pt idx="1">
                  <c:v>5773</c:v>
                </c:pt>
                <c:pt idx="2">
                  <c:v>5238</c:v>
                </c:pt>
                <c:pt idx="3">
                  <c:v>5848</c:v>
                </c:pt>
                <c:pt idx="4">
                  <c:v>5836</c:v>
                </c:pt>
                <c:pt idx="5">
                  <c:v>6049</c:v>
                </c:pt>
                <c:pt idx="6">
                  <c:v>6509</c:v>
                </c:pt>
                <c:pt idx="7">
                  <c:v>5858</c:v>
                </c:pt>
                <c:pt idx="8">
                  <c:v>6615</c:v>
                </c:pt>
                <c:pt idx="9">
                  <c:v>6581</c:v>
                </c:pt>
                <c:pt idx="10">
                  <c:v>5629</c:v>
                </c:pt>
                <c:pt idx="11">
                  <c:v>5915</c:v>
                </c:pt>
                <c:pt idx="12">
                  <c:v>5332</c:v>
                </c:pt>
                <c:pt idx="13">
                  <c:v>6033</c:v>
                </c:pt>
                <c:pt idx="14">
                  <c:v>6002</c:v>
                </c:pt>
                <c:pt idx="15">
                  <c:v>6693</c:v>
                </c:pt>
                <c:pt idx="16">
                  <c:v>7117</c:v>
                </c:pt>
                <c:pt idx="17">
                  <c:v>6360</c:v>
                </c:pt>
                <c:pt idx="18">
                  <c:v>7205</c:v>
                </c:pt>
                <c:pt idx="19">
                  <c:v>7314</c:v>
                </c:pt>
                <c:pt idx="20">
                  <c:v>5131</c:v>
                </c:pt>
                <c:pt idx="21">
                  <c:v>5413</c:v>
                </c:pt>
                <c:pt idx="22">
                  <c:v>4797</c:v>
                </c:pt>
                <c:pt idx="23">
                  <c:v>5391</c:v>
                </c:pt>
                <c:pt idx="24">
                  <c:v>5366</c:v>
                </c:pt>
                <c:pt idx="25">
                  <c:v>4458</c:v>
                </c:pt>
                <c:pt idx="26">
                  <c:v>4624</c:v>
                </c:pt>
                <c:pt idx="27">
                  <c:v>4323</c:v>
                </c:pt>
                <c:pt idx="28">
                  <c:v>4954</c:v>
                </c:pt>
                <c:pt idx="29">
                  <c:v>4912</c:v>
                </c:pt>
                <c:pt idx="30">
                  <c:v>4542</c:v>
                </c:pt>
                <c:pt idx="31">
                  <c:v>5032</c:v>
                </c:pt>
                <c:pt idx="32">
                  <c:v>4507</c:v>
                </c:pt>
                <c:pt idx="33">
                  <c:v>5198</c:v>
                </c:pt>
                <c:pt idx="34">
                  <c:v>5208</c:v>
                </c:pt>
              </c:numCache>
            </c:numRef>
          </c:val>
          <c:extLst>
            <c:ext xmlns:c16="http://schemas.microsoft.com/office/drawing/2014/chart" uri="{C3380CC4-5D6E-409C-BE32-E72D297353CC}">
              <c16:uniqueId val="{00000002-FFCC-4718-86E8-E1A249ED597D}"/>
            </c:ext>
          </c:extLst>
        </c:ser>
        <c:ser>
          <c:idx val="3"/>
          <c:order val="3"/>
          <c:tx>
            <c:strRef>
              <c:f>'K. pneumoniae'!$F$1</c:f>
              <c:strCache>
                <c:ptCount val="1"/>
                <c:pt idx="0">
                  <c:v>not reported</c:v>
                </c:pt>
              </c:strCache>
            </c:strRef>
          </c:tx>
          <c:spPr>
            <a:solidFill>
              <a:srgbClr val="002060"/>
            </a:solidFill>
          </c:spPr>
          <c:invertIfNegative val="0"/>
          <c:cat>
            <c:multiLvlStrRef>
              <c:f>'K. pneumoniae'!$A$2:$B$36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'K. pneumoniae'!$F$2:$F$36</c:f>
              <c:numCache>
                <c:formatCode>0</c:formatCode>
                <c:ptCount val="35"/>
                <c:pt idx="0">
                  <c:v>322</c:v>
                </c:pt>
                <c:pt idx="1">
                  <c:v>385</c:v>
                </c:pt>
                <c:pt idx="2">
                  <c:v>286</c:v>
                </c:pt>
                <c:pt idx="3">
                  <c:v>327</c:v>
                </c:pt>
                <c:pt idx="4">
                  <c:v>368</c:v>
                </c:pt>
                <c:pt idx="5">
                  <c:v>265</c:v>
                </c:pt>
                <c:pt idx="6">
                  <c:v>234</c:v>
                </c:pt>
                <c:pt idx="7">
                  <c:v>158</c:v>
                </c:pt>
                <c:pt idx="8">
                  <c:v>185</c:v>
                </c:pt>
                <c:pt idx="9">
                  <c:v>302</c:v>
                </c:pt>
                <c:pt idx="10">
                  <c:v>233</c:v>
                </c:pt>
                <c:pt idx="11">
                  <c:v>218</c:v>
                </c:pt>
                <c:pt idx="12">
                  <c:v>175</c:v>
                </c:pt>
                <c:pt idx="13">
                  <c:v>180</c:v>
                </c:pt>
                <c:pt idx="14">
                  <c:v>177</c:v>
                </c:pt>
                <c:pt idx="15">
                  <c:v>186</c:v>
                </c:pt>
                <c:pt idx="16">
                  <c:v>189</c:v>
                </c:pt>
                <c:pt idx="17">
                  <c:v>146</c:v>
                </c:pt>
                <c:pt idx="18">
                  <c:v>184</c:v>
                </c:pt>
                <c:pt idx="19">
                  <c:v>170</c:v>
                </c:pt>
                <c:pt idx="20">
                  <c:v>492</c:v>
                </c:pt>
                <c:pt idx="21">
                  <c:v>602</c:v>
                </c:pt>
                <c:pt idx="22">
                  <c:v>498</c:v>
                </c:pt>
                <c:pt idx="23">
                  <c:v>552</c:v>
                </c:pt>
                <c:pt idx="24">
                  <c:v>704</c:v>
                </c:pt>
                <c:pt idx="25">
                  <c:v>457</c:v>
                </c:pt>
                <c:pt idx="26">
                  <c:v>608</c:v>
                </c:pt>
                <c:pt idx="27">
                  <c:v>340</c:v>
                </c:pt>
                <c:pt idx="28">
                  <c:v>425</c:v>
                </c:pt>
                <c:pt idx="29">
                  <c:v>535</c:v>
                </c:pt>
                <c:pt idx="30">
                  <c:v>2298</c:v>
                </c:pt>
                <c:pt idx="31">
                  <c:v>2239</c:v>
                </c:pt>
                <c:pt idx="32">
                  <c:v>1948</c:v>
                </c:pt>
                <c:pt idx="33">
                  <c:v>2169</c:v>
                </c:pt>
                <c:pt idx="34">
                  <c:v>2232</c:v>
                </c:pt>
              </c:numCache>
            </c:numRef>
          </c:val>
          <c:extLst>
            <c:ext xmlns:c16="http://schemas.microsoft.com/office/drawing/2014/chart" uri="{C3380CC4-5D6E-409C-BE32-E72D297353CC}">
              <c16:uniqueId val="{00000003-FFCC-4718-86E8-E1A249ED597D}"/>
            </c:ext>
          </c:extLst>
        </c:ser>
        <c:dLbls>
          <c:showLegendKey val="0"/>
          <c:showVal val="0"/>
          <c:showCatName val="0"/>
          <c:showSerName val="0"/>
          <c:showPercent val="0"/>
          <c:showBubbleSize val="0"/>
        </c:dLbls>
        <c:gapWidth val="150"/>
        <c:overlap val="100"/>
        <c:axId val="118875264"/>
        <c:axId val="118877184"/>
      </c:barChart>
      <c:lineChart>
        <c:grouping val="standard"/>
        <c:varyColors val="0"/>
        <c:ser>
          <c:idx val="4"/>
          <c:order val="4"/>
          <c:tx>
            <c:strRef>
              <c:f>'K. pneumoniae'!$H$1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5-FFCC-4718-86E8-E1A249ED597D}"/>
              </c:ext>
            </c:extLst>
          </c:dPt>
          <c:dPt>
            <c:idx val="10"/>
            <c:bubble3D val="0"/>
            <c:spPr>
              <a:ln>
                <a:noFill/>
              </a:ln>
            </c:spPr>
            <c:extLst>
              <c:ext xmlns:c16="http://schemas.microsoft.com/office/drawing/2014/chart" uri="{C3380CC4-5D6E-409C-BE32-E72D297353CC}">
                <c16:uniqueId val="{00000007-FFCC-4718-86E8-E1A249ED597D}"/>
              </c:ext>
            </c:extLst>
          </c:dPt>
          <c:dPt>
            <c:idx val="15"/>
            <c:bubble3D val="0"/>
            <c:spPr>
              <a:ln>
                <a:noFill/>
              </a:ln>
            </c:spPr>
            <c:extLst>
              <c:ext xmlns:c16="http://schemas.microsoft.com/office/drawing/2014/chart" uri="{C3380CC4-5D6E-409C-BE32-E72D297353CC}">
                <c16:uniqueId val="{00000009-FFCC-4718-86E8-E1A249ED597D}"/>
              </c:ext>
            </c:extLst>
          </c:dPt>
          <c:dPt>
            <c:idx val="20"/>
            <c:bubble3D val="0"/>
            <c:spPr>
              <a:ln>
                <a:noFill/>
              </a:ln>
            </c:spPr>
            <c:extLst>
              <c:ext xmlns:c16="http://schemas.microsoft.com/office/drawing/2014/chart" uri="{C3380CC4-5D6E-409C-BE32-E72D297353CC}">
                <c16:uniqueId val="{0000000B-FFCC-4718-86E8-E1A249ED597D}"/>
              </c:ext>
            </c:extLst>
          </c:dPt>
          <c:dPt>
            <c:idx val="25"/>
            <c:bubble3D val="0"/>
            <c:spPr>
              <a:ln>
                <a:noFill/>
              </a:ln>
            </c:spPr>
            <c:extLst>
              <c:ext xmlns:c16="http://schemas.microsoft.com/office/drawing/2014/chart" uri="{C3380CC4-5D6E-409C-BE32-E72D297353CC}">
                <c16:uniqueId val="{0000000D-FFCC-4718-86E8-E1A249ED597D}"/>
              </c:ext>
            </c:extLst>
          </c:dPt>
          <c:dPt>
            <c:idx val="30"/>
            <c:bubble3D val="0"/>
            <c:spPr>
              <a:ln>
                <a:noFill/>
              </a:ln>
            </c:spPr>
            <c:extLst>
              <c:ext xmlns:c16="http://schemas.microsoft.com/office/drawing/2014/chart" uri="{C3380CC4-5D6E-409C-BE32-E72D297353CC}">
                <c16:uniqueId val="{0000000F-FFCC-4718-86E8-E1A249ED597D}"/>
              </c:ext>
            </c:extLst>
          </c:dPt>
          <c:cat>
            <c:multiLvlStrRef>
              <c:f>'K. pneumoniae'!$A$2:$B$36</c:f>
              <c:multiLvlStrCache>
                <c:ptCount val="3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pt idx="30">
                    <c:v>2018</c:v>
                  </c:pt>
                  <c:pt idx="31">
                    <c:v>2019</c:v>
                  </c:pt>
                  <c:pt idx="32">
                    <c:v>2020</c:v>
                  </c:pt>
                  <c:pt idx="33">
                    <c:v>2021</c:v>
                  </c:pt>
                  <c:pt idx="34">
                    <c:v>2022</c:v>
                  </c:pt>
                </c:lvl>
                <c:lvl>
                  <c:pt idx="0">
                    <c:v>ciprofloxacin</c:v>
                  </c:pt>
                  <c:pt idx="5">
                    <c:v>gentamicin</c:v>
                  </c:pt>
                  <c:pt idx="10">
                    <c:v>third- generation cephalosporins</c:v>
                  </c:pt>
                  <c:pt idx="15">
                    <c:v>carbapenem</c:v>
                  </c:pt>
                  <c:pt idx="20">
                    <c:v>piperacillin/ tazobactam</c:v>
                  </c:pt>
                  <c:pt idx="25">
                    <c:v>co-amoxiclav</c:v>
                  </c:pt>
                  <c:pt idx="30">
                    <c:v>amikacin</c:v>
                  </c:pt>
                </c:lvl>
              </c:multiLvlStrCache>
            </c:multiLvlStrRef>
          </c:cat>
          <c:val>
            <c:numRef>
              <c:f>'K. pneumoniae'!$H$2:$H$36</c:f>
              <c:numCache>
                <c:formatCode>0.0%</c:formatCode>
                <c:ptCount val="35"/>
                <c:pt idx="0">
                  <c:v>0.15358002406738869</c:v>
                </c:pt>
                <c:pt idx="1">
                  <c:v>0.15539096994730095</c:v>
                </c:pt>
                <c:pt idx="2">
                  <c:v>0.14194780394653086</c:v>
                </c:pt>
                <c:pt idx="3">
                  <c:v>0.15374947633012148</c:v>
                </c:pt>
                <c:pt idx="4">
                  <c:v>0.16359861591695501</c:v>
                </c:pt>
                <c:pt idx="5">
                  <c:v>9.6346010439970167E-2</c:v>
                </c:pt>
                <c:pt idx="6">
                  <c:v>8.9933073061907412E-2</c:v>
                </c:pt>
                <c:pt idx="7">
                  <c:v>8.4996880848409229E-2</c:v>
                </c:pt>
                <c:pt idx="8">
                  <c:v>9.3112419553608106E-2</c:v>
                </c:pt>
                <c:pt idx="9">
                  <c:v>9.6557399533671651E-2</c:v>
                </c:pt>
                <c:pt idx="10">
                  <c:v>0.13509316770186336</c:v>
                </c:pt>
                <c:pt idx="11">
                  <c:v>0.16374513077351141</c:v>
                </c:pt>
                <c:pt idx="12">
                  <c:v>0.15136825645035185</c:v>
                </c:pt>
                <c:pt idx="13">
                  <c:v>0.16023535851122059</c:v>
                </c:pt>
                <c:pt idx="14">
                  <c:v>0.17354368932038836</c:v>
                </c:pt>
                <c:pt idx="15">
                  <c:v>1.0318396226415094E-2</c:v>
                </c:pt>
                <c:pt idx="16">
                  <c:v>1.0253567964528197E-2</c:v>
                </c:pt>
                <c:pt idx="17">
                  <c:v>7.9389788293897888E-3</c:v>
                </c:pt>
                <c:pt idx="18">
                  <c:v>1.0542168674698794E-2</c:v>
                </c:pt>
                <c:pt idx="19">
                  <c:v>1.2259194395796848E-2</c:v>
                </c:pt>
                <c:pt idx="20">
                  <c:v>0.15097252238345168</c:v>
                </c:pt>
                <c:pt idx="21">
                  <c:v>0.15138154027042916</c:v>
                </c:pt>
                <c:pt idx="22">
                  <c:v>0.16254940711462451</c:v>
                </c:pt>
                <c:pt idx="23">
                  <c:v>0.18094002306805074</c:v>
                </c:pt>
                <c:pt idx="24">
                  <c:v>0.19596458121643198</c:v>
                </c:pt>
                <c:pt idx="25">
                  <c:v>0.3141409488714878</c:v>
                </c:pt>
                <c:pt idx="26">
                  <c:v>0.31641659311562226</c:v>
                </c:pt>
                <c:pt idx="27">
                  <c:v>0.30369181380417337</c:v>
                </c:pt>
                <c:pt idx="28">
                  <c:v>0.29505875690216621</c:v>
                </c:pt>
                <c:pt idx="29">
                  <c:v>0.30136015868517996</c:v>
                </c:pt>
                <c:pt idx="30">
                  <c:v>1.2414383561643835E-2</c:v>
                </c:pt>
                <c:pt idx="31">
                  <c:v>1.064447455002903E-2</c:v>
                </c:pt>
                <c:pt idx="32">
                  <c:v>1.0601471224578106E-2</c:v>
                </c:pt>
                <c:pt idx="33">
                  <c:v>1.5980447452528669E-2</c:v>
                </c:pt>
                <c:pt idx="34">
                  <c:v>2.2756948330535348E-2</c:v>
                </c:pt>
              </c:numCache>
            </c:numRef>
          </c:val>
          <c:smooth val="0"/>
          <c:extLst>
            <c:ext xmlns:c16="http://schemas.microsoft.com/office/drawing/2014/chart" uri="{C3380CC4-5D6E-409C-BE32-E72D297353CC}">
              <c16:uniqueId val="{00000010-FFCC-4718-86E8-E1A249ED597D}"/>
            </c:ext>
          </c:extLst>
        </c:ser>
        <c:dLbls>
          <c:showLegendKey val="0"/>
          <c:showVal val="0"/>
          <c:showCatName val="0"/>
          <c:showSerName val="0"/>
          <c:showPercent val="0"/>
          <c:showBubbleSize val="0"/>
        </c:dLbls>
        <c:marker val="1"/>
        <c:smooth val="0"/>
        <c:axId val="118901760"/>
        <c:axId val="118899840"/>
      </c:lineChart>
      <c:catAx>
        <c:axId val="118875264"/>
        <c:scaling>
          <c:orientation val="minMax"/>
        </c:scaling>
        <c:delete val="0"/>
        <c:axPos val="b"/>
        <c:title>
          <c:tx>
            <c:rich>
              <a:bodyPr/>
              <a:lstStyle/>
              <a:p>
                <a:pPr>
                  <a:defRPr sz="1400"/>
                </a:pPr>
                <a:r>
                  <a:rPr lang="en-US" sz="1400"/>
                  <a:t>Antibiotic by year</a:t>
                </a:r>
              </a:p>
            </c:rich>
          </c:tx>
          <c:layout>
            <c:manualLayout>
              <c:xMode val="edge"/>
              <c:yMode val="edge"/>
              <c:x val="0.41920701213926248"/>
              <c:y val="0.87270841954276723"/>
            </c:manualLayout>
          </c:layout>
          <c:overlay val="0"/>
        </c:title>
        <c:numFmt formatCode="General" sourceLinked="0"/>
        <c:majorTickMark val="none"/>
        <c:minorTickMark val="none"/>
        <c:tickLblPos val="nextTo"/>
        <c:spPr>
          <a:ln/>
        </c:spPr>
        <c:crossAx val="118877184"/>
        <c:crosses val="autoZero"/>
        <c:auto val="1"/>
        <c:lblAlgn val="ctr"/>
        <c:lblOffset val="100"/>
        <c:tickMarkSkip val="1"/>
        <c:noMultiLvlLbl val="0"/>
      </c:catAx>
      <c:valAx>
        <c:axId val="118877184"/>
        <c:scaling>
          <c:orientation val="minMax"/>
          <c:max val="100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9082358996321894"/>
            </c:manualLayout>
          </c:layout>
          <c:overlay val="0"/>
        </c:title>
        <c:numFmt formatCode="#,##0" sourceLinked="0"/>
        <c:majorTickMark val="out"/>
        <c:minorTickMark val="none"/>
        <c:tickLblPos val="nextTo"/>
        <c:txPr>
          <a:bodyPr/>
          <a:lstStyle/>
          <a:p>
            <a:pPr>
              <a:defRPr sz="1400"/>
            </a:pPr>
            <a:endParaRPr lang="en-US"/>
          </a:p>
        </c:txPr>
        <c:crossAx val="118875264"/>
        <c:crosses val="autoZero"/>
        <c:crossBetween val="between"/>
        <c:majorUnit val="2000"/>
      </c:valAx>
      <c:valAx>
        <c:axId val="118899840"/>
        <c:scaling>
          <c:orientation val="minMax"/>
          <c:max val="0.5"/>
        </c:scaling>
        <c:delete val="0"/>
        <c:axPos val="r"/>
        <c:title>
          <c:tx>
            <c:rich>
              <a:bodyPr rot="-5400000" vert="horz"/>
              <a:lstStyle/>
              <a:p>
                <a:pPr>
                  <a:defRPr sz="1400"/>
                </a:pPr>
                <a:r>
                  <a:rPr lang="en-US" sz="1400"/>
                  <a:t>% resistant</a:t>
                </a:r>
              </a:p>
            </c:rich>
          </c:tx>
          <c:layout>
            <c:manualLayout>
              <c:xMode val="edge"/>
              <c:yMode val="edge"/>
              <c:x val="0.97733634344413767"/>
              <c:y val="0.22438712039971953"/>
            </c:manualLayout>
          </c:layout>
          <c:overlay val="0"/>
        </c:title>
        <c:numFmt formatCode="0%" sourceLinked="0"/>
        <c:majorTickMark val="out"/>
        <c:minorTickMark val="none"/>
        <c:tickLblPos val="nextTo"/>
        <c:txPr>
          <a:bodyPr/>
          <a:lstStyle/>
          <a:p>
            <a:pPr>
              <a:defRPr sz="1400"/>
            </a:pPr>
            <a:endParaRPr lang="en-US"/>
          </a:p>
        </c:txPr>
        <c:crossAx val="118901760"/>
        <c:crosses val="max"/>
        <c:crossBetween val="between"/>
        <c:majorUnit val="0.1"/>
      </c:valAx>
      <c:catAx>
        <c:axId val="118901760"/>
        <c:scaling>
          <c:orientation val="minMax"/>
        </c:scaling>
        <c:delete val="0"/>
        <c:axPos val="b"/>
        <c:majorGridlines/>
        <c:numFmt formatCode="General" sourceLinked="1"/>
        <c:majorTickMark val="none"/>
        <c:minorTickMark val="none"/>
        <c:tickLblPos val="none"/>
        <c:spPr>
          <a:ln>
            <a:noFill/>
          </a:ln>
        </c:spPr>
        <c:crossAx val="118899840"/>
        <c:crosses val="autoZero"/>
        <c:auto val="1"/>
        <c:lblAlgn val="ctr"/>
        <c:lblOffset val="100"/>
        <c:tickLblSkip val="5"/>
        <c:tickMarkSkip val="5"/>
        <c:noMultiLvlLbl val="1"/>
      </c:catAx>
    </c:plotArea>
    <c:legend>
      <c:legendPos val="b"/>
      <c:layout>
        <c:manualLayout>
          <c:xMode val="edge"/>
          <c:yMode val="edge"/>
          <c:x val="0.1703439555812139"/>
          <c:y val="0.94143112314936994"/>
          <c:w val="0.66168515316070509"/>
          <c:h val="5.8568876850630065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3344516449954062E-2"/>
          <c:y val="3.223320557488267E-2"/>
          <c:w val="0.82163495807125431"/>
          <c:h val="0.69373901194927479"/>
        </c:manualLayout>
      </c:layout>
      <c:barChart>
        <c:barDir val="col"/>
        <c:grouping val="stacked"/>
        <c:varyColors val="0"/>
        <c:ser>
          <c:idx val="2"/>
          <c:order val="0"/>
          <c:tx>
            <c:strRef>
              <c:f>[3]Pseudomonas!$E$1</c:f>
              <c:strCache>
                <c:ptCount val="1"/>
                <c:pt idx="0">
                  <c:v>resistant</c:v>
                </c:pt>
              </c:strCache>
            </c:strRef>
          </c:tx>
          <c:spPr>
            <a:solidFill>
              <a:srgbClr val="993366"/>
            </a:solidFill>
          </c:spPr>
          <c:invertIfNegative val="0"/>
          <c:cat>
            <c:multiLvlStrRef>
              <c:f>Pseudomonas!$A$2:$B$26</c:f>
              <c:multiLvlStrCache>
                <c:ptCount val="2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lvl>
                <c:lvl>
                  <c:pt idx="0">
                    <c:v>ciprofloxacin</c:v>
                  </c:pt>
                  <c:pt idx="5">
                    <c:v>gentamicin</c:v>
                  </c:pt>
                  <c:pt idx="10">
                    <c:v>ceftazidime</c:v>
                  </c:pt>
                  <c:pt idx="15">
                    <c:v>carbapenem</c:v>
                  </c:pt>
                  <c:pt idx="20">
                    <c:v>piperacillin/ tazobactam</c:v>
                  </c:pt>
                </c:lvl>
              </c:multiLvlStrCache>
            </c:multiLvlStrRef>
          </c:cat>
          <c:val>
            <c:numRef>
              <c:f>Pseudomonas!$E$2:$E$26</c:f>
              <c:numCache>
                <c:formatCode>0</c:formatCode>
                <c:ptCount val="25"/>
                <c:pt idx="0">
                  <c:v>339</c:v>
                </c:pt>
                <c:pt idx="1">
                  <c:v>359</c:v>
                </c:pt>
                <c:pt idx="2">
                  <c:v>303</c:v>
                </c:pt>
                <c:pt idx="3">
                  <c:v>328</c:v>
                </c:pt>
                <c:pt idx="4">
                  <c:v>340</c:v>
                </c:pt>
                <c:pt idx="5">
                  <c:v>194</c:v>
                </c:pt>
                <c:pt idx="6">
                  <c:v>187</c:v>
                </c:pt>
                <c:pt idx="7">
                  <c:v>146</c:v>
                </c:pt>
                <c:pt idx="8">
                  <c:v>149</c:v>
                </c:pt>
                <c:pt idx="9">
                  <c:v>81</c:v>
                </c:pt>
                <c:pt idx="10">
                  <c:v>265</c:v>
                </c:pt>
                <c:pt idx="11">
                  <c:v>290</c:v>
                </c:pt>
                <c:pt idx="12">
                  <c:v>265</c:v>
                </c:pt>
                <c:pt idx="13">
                  <c:v>315</c:v>
                </c:pt>
                <c:pt idx="14">
                  <c:v>303</c:v>
                </c:pt>
                <c:pt idx="15">
                  <c:v>301</c:v>
                </c:pt>
                <c:pt idx="16">
                  <c:v>384</c:v>
                </c:pt>
                <c:pt idx="17">
                  <c:v>298</c:v>
                </c:pt>
                <c:pt idx="18">
                  <c:v>385</c:v>
                </c:pt>
                <c:pt idx="19">
                  <c:v>345</c:v>
                </c:pt>
                <c:pt idx="20">
                  <c:v>267</c:v>
                </c:pt>
                <c:pt idx="21">
                  <c:v>299</c:v>
                </c:pt>
                <c:pt idx="22">
                  <c:v>305</c:v>
                </c:pt>
                <c:pt idx="23">
                  <c:v>351</c:v>
                </c:pt>
                <c:pt idx="24">
                  <c:v>319</c:v>
                </c:pt>
              </c:numCache>
            </c:numRef>
          </c:val>
          <c:extLst>
            <c:ext xmlns:c16="http://schemas.microsoft.com/office/drawing/2014/chart" uri="{C3380CC4-5D6E-409C-BE32-E72D297353CC}">
              <c16:uniqueId val="{00000000-99B2-47B7-8E1B-C27BD472F50A}"/>
            </c:ext>
          </c:extLst>
        </c:ser>
        <c:ser>
          <c:idx val="1"/>
          <c:order val="1"/>
          <c:tx>
            <c:strRef>
              <c:f>[3]Pseudomonas!$D$1</c:f>
              <c:strCache>
                <c:ptCount val="1"/>
                <c:pt idx="0">
                  <c:v>intermediate</c:v>
                </c:pt>
              </c:strCache>
            </c:strRef>
          </c:tx>
          <c:spPr>
            <a:solidFill>
              <a:srgbClr val="5B9BD5">
                <a:lumMod val="20000"/>
                <a:lumOff val="80000"/>
              </a:srgbClr>
            </a:solidFill>
          </c:spPr>
          <c:invertIfNegative val="0"/>
          <c:cat>
            <c:multiLvlStrRef>
              <c:f>Pseudomonas!$A$2:$B$26</c:f>
              <c:multiLvlStrCache>
                <c:ptCount val="2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lvl>
                <c:lvl>
                  <c:pt idx="0">
                    <c:v>ciprofloxacin</c:v>
                  </c:pt>
                  <c:pt idx="5">
                    <c:v>gentamicin</c:v>
                  </c:pt>
                  <c:pt idx="10">
                    <c:v>ceftazidime</c:v>
                  </c:pt>
                  <c:pt idx="15">
                    <c:v>carbapenem</c:v>
                  </c:pt>
                  <c:pt idx="20">
                    <c:v>piperacillin/ tazobactam</c:v>
                  </c:pt>
                </c:lvl>
              </c:multiLvlStrCache>
            </c:multiLvlStrRef>
          </c:cat>
          <c:val>
            <c:numRef>
              <c:f>Pseudomonas!$D$2:$D$26</c:f>
              <c:numCache>
                <c:formatCode>0</c:formatCode>
                <c:ptCount val="25"/>
                <c:pt idx="0">
                  <c:v>29</c:v>
                </c:pt>
                <c:pt idx="1">
                  <c:v>15</c:v>
                </c:pt>
                <c:pt idx="2">
                  <c:v>430</c:v>
                </c:pt>
                <c:pt idx="3">
                  <c:v>1881</c:v>
                </c:pt>
                <c:pt idx="4">
                  <c:v>2824</c:v>
                </c:pt>
                <c:pt idx="5">
                  <c:v>8</c:v>
                </c:pt>
                <c:pt idx="6">
                  <c:v>2</c:v>
                </c:pt>
                <c:pt idx="7">
                  <c:v>8</c:v>
                </c:pt>
                <c:pt idx="8">
                  <c:v>50</c:v>
                </c:pt>
                <c:pt idx="9">
                  <c:v>32</c:v>
                </c:pt>
                <c:pt idx="10">
                  <c:v>14</c:v>
                </c:pt>
                <c:pt idx="11">
                  <c:v>1</c:v>
                </c:pt>
                <c:pt idx="12">
                  <c:v>412</c:v>
                </c:pt>
                <c:pt idx="13">
                  <c:v>1826</c:v>
                </c:pt>
                <c:pt idx="14">
                  <c:v>2744</c:v>
                </c:pt>
                <c:pt idx="15">
                  <c:v>142</c:v>
                </c:pt>
                <c:pt idx="16">
                  <c:v>156</c:v>
                </c:pt>
                <c:pt idx="17">
                  <c:v>228</c:v>
                </c:pt>
                <c:pt idx="18">
                  <c:v>566</c:v>
                </c:pt>
                <c:pt idx="19">
                  <c:v>1013</c:v>
                </c:pt>
                <c:pt idx="20">
                  <c:v>79</c:v>
                </c:pt>
                <c:pt idx="21">
                  <c:v>3</c:v>
                </c:pt>
                <c:pt idx="22">
                  <c:v>415</c:v>
                </c:pt>
                <c:pt idx="23">
                  <c:v>1882</c:v>
                </c:pt>
                <c:pt idx="24">
                  <c:v>2683</c:v>
                </c:pt>
              </c:numCache>
            </c:numRef>
          </c:val>
          <c:extLst>
            <c:ext xmlns:c16="http://schemas.microsoft.com/office/drawing/2014/chart" uri="{C3380CC4-5D6E-409C-BE32-E72D297353CC}">
              <c16:uniqueId val="{00000001-99B2-47B7-8E1B-C27BD472F50A}"/>
            </c:ext>
          </c:extLst>
        </c:ser>
        <c:ser>
          <c:idx val="0"/>
          <c:order val="2"/>
          <c:tx>
            <c:strRef>
              <c:f>[3]Pseudomonas!$C$1</c:f>
              <c:strCache>
                <c:ptCount val="1"/>
                <c:pt idx="0">
                  <c:v>susceptible</c:v>
                </c:pt>
              </c:strCache>
            </c:strRef>
          </c:tx>
          <c:spPr>
            <a:solidFill>
              <a:srgbClr val="007996"/>
            </a:solidFill>
          </c:spPr>
          <c:invertIfNegative val="0"/>
          <c:cat>
            <c:multiLvlStrRef>
              <c:f>Pseudomonas!$A$2:$B$26</c:f>
              <c:multiLvlStrCache>
                <c:ptCount val="2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lvl>
                <c:lvl>
                  <c:pt idx="0">
                    <c:v>ciprofloxacin</c:v>
                  </c:pt>
                  <c:pt idx="5">
                    <c:v>gentamicin</c:v>
                  </c:pt>
                  <c:pt idx="10">
                    <c:v>ceftazidime</c:v>
                  </c:pt>
                  <c:pt idx="15">
                    <c:v>carbapenem</c:v>
                  </c:pt>
                  <c:pt idx="20">
                    <c:v>piperacillin/ tazobactam</c:v>
                  </c:pt>
                </c:lvl>
              </c:multiLvlStrCache>
            </c:multiLvlStrRef>
          </c:cat>
          <c:val>
            <c:numRef>
              <c:f>Pseudomonas!$C$2:$C$26</c:f>
              <c:numCache>
                <c:formatCode>0</c:formatCode>
                <c:ptCount val="25"/>
                <c:pt idx="0">
                  <c:v>3792</c:v>
                </c:pt>
                <c:pt idx="1">
                  <c:v>4014</c:v>
                </c:pt>
                <c:pt idx="2">
                  <c:v>3293</c:v>
                </c:pt>
                <c:pt idx="3">
                  <c:v>2358</c:v>
                </c:pt>
                <c:pt idx="4">
                  <c:v>1280</c:v>
                </c:pt>
                <c:pt idx="5">
                  <c:v>4012</c:v>
                </c:pt>
                <c:pt idx="6">
                  <c:v>4247</c:v>
                </c:pt>
                <c:pt idx="7">
                  <c:v>3627</c:v>
                </c:pt>
                <c:pt idx="8">
                  <c:v>3197</c:v>
                </c:pt>
                <c:pt idx="9">
                  <c:v>2708</c:v>
                </c:pt>
                <c:pt idx="10">
                  <c:v>3819</c:v>
                </c:pt>
                <c:pt idx="11">
                  <c:v>4033</c:v>
                </c:pt>
                <c:pt idx="12">
                  <c:v>3259</c:v>
                </c:pt>
                <c:pt idx="13">
                  <c:v>2324</c:v>
                </c:pt>
                <c:pt idx="14">
                  <c:v>1330</c:v>
                </c:pt>
                <c:pt idx="15">
                  <c:v>3741</c:v>
                </c:pt>
                <c:pt idx="16">
                  <c:v>3871</c:v>
                </c:pt>
                <c:pt idx="17">
                  <c:v>3457</c:v>
                </c:pt>
                <c:pt idx="18">
                  <c:v>3617</c:v>
                </c:pt>
                <c:pt idx="19">
                  <c:v>3106</c:v>
                </c:pt>
                <c:pt idx="20">
                  <c:v>3693</c:v>
                </c:pt>
                <c:pt idx="21">
                  <c:v>3908</c:v>
                </c:pt>
                <c:pt idx="22">
                  <c:v>3123</c:v>
                </c:pt>
                <c:pt idx="23">
                  <c:v>2165</c:v>
                </c:pt>
                <c:pt idx="24">
                  <c:v>1209</c:v>
                </c:pt>
              </c:numCache>
            </c:numRef>
          </c:val>
          <c:extLst>
            <c:ext xmlns:c16="http://schemas.microsoft.com/office/drawing/2014/chart" uri="{C3380CC4-5D6E-409C-BE32-E72D297353CC}">
              <c16:uniqueId val="{00000002-99B2-47B7-8E1B-C27BD472F50A}"/>
            </c:ext>
          </c:extLst>
        </c:ser>
        <c:ser>
          <c:idx val="3"/>
          <c:order val="3"/>
          <c:tx>
            <c:strRef>
              <c:f>[3]Pseudomonas!$F$1</c:f>
              <c:strCache>
                <c:ptCount val="1"/>
                <c:pt idx="0">
                  <c:v>not reported</c:v>
                </c:pt>
              </c:strCache>
            </c:strRef>
          </c:tx>
          <c:spPr>
            <a:solidFill>
              <a:srgbClr val="002060"/>
            </a:solidFill>
          </c:spPr>
          <c:invertIfNegative val="0"/>
          <c:cat>
            <c:multiLvlStrRef>
              <c:f>Pseudomonas!$A$2:$B$26</c:f>
              <c:multiLvlStrCache>
                <c:ptCount val="2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lvl>
                <c:lvl>
                  <c:pt idx="0">
                    <c:v>ciprofloxacin</c:v>
                  </c:pt>
                  <c:pt idx="5">
                    <c:v>gentamicin</c:v>
                  </c:pt>
                  <c:pt idx="10">
                    <c:v>ceftazidime</c:v>
                  </c:pt>
                  <c:pt idx="15">
                    <c:v>carbapenem</c:v>
                  </c:pt>
                  <c:pt idx="20">
                    <c:v>piperacillin/ tazobactam</c:v>
                  </c:pt>
                </c:lvl>
              </c:multiLvlStrCache>
            </c:multiLvlStrRef>
          </c:cat>
          <c:val>
            <c:numRef>
              <c:f>Pseudomonas!$F$2:$F$26</c:f>
              <c:numCache>
                <c:formatCode>0</c:formatCode>
                <c:ptCount val="25"/>
                <c:pt idx="0">
                  <c:v>210</c:v>
                </c:pt>
                <c:pt idx="1">
                  <c:v>206</c:v>
                </c:pt>
                <c:pt idx="2">
                  <c:v>143</c:v>
                </c:pt>
                <c:pt idx="3">
                  <c:v>156</c:v>
                </c:pt>
                <c:pt idx="4">
                  <c:v>184</c:v>
                </c:pt>
                <c:pt idx="5">
                  <c:v>156</c:v>
                </c:pt>
                <c:pt idx="6">
                  <c:v>158</c:v>
                </c:pt>
                <c:pt idx="7">
                  <c:v>388</c:v>
                </c:pt>
                <c:pt idx="8">
                  <c:v>1327</c:v>
                </c:pt>
                <c:pt idx="9">
                  <c:v>1807</c:v>
                </c:pt>
                <c:pt idx="10">
                  <c:v>272</c:v>
                </c:pt>
                <c:pt idx="11">
                  <c:v>270</c:v>
                </c:pt>
                <c:pt idx="12">
                  <c:v>233</c:v>
                </c:pt>
                <c:pt idx="13">
                  <c:v>258</c:v>
                </c:pt>
                <c:pt idx="14">
                  <c:v>251</c:v>
                </c:pt>
                <c:pt idx="15">
                  <c:v>186</c:v>
                </c:pt>
                <c:pt idx="16">
                  <c:v>183</c:v>
                </c:pt>
                <c:pt idx="17">
                  <c:v>186</c:v>
                </c:pt>
                <c:pt idx="18">
                  <c:v>155</c:v>
                </c:pt>
                <c:pt idx="19">
                  <c:v>164</c:v>
                </c:pt>
                <c:pt idx="20">
                  <c:v>331</c:v>
                </c:pt>
                <c:pt idx="21">
                  <c:v>384</c:v>
                </c:pt>
                <c:pt idx="22">
                  <c:v>326</c:v>
                </c:pt>
                <c:pt idx="23">
                  <c:v>325</c:v>
                </c:pt>
                <c:pt idx="24">
                  <c:v>417</c:v>
                </c:pt>
              </c:numCache>
            </c:numRef>
          </c:val>
          <c:extLst>
            <c:ext xmlns:c16="http://schemas.microsoft.com/office/drawing/2014/chart" uri="{C3380CC4-5D6E-409C-BE32-E72D297353CC}">
              <c16:uniqueId val="{00000003-99B2-47B7-8E1B-C27BD472F50A}"/>
            </c:ext>
          </c:extLst>
        </c:ser>
        <c:dLbls>
          <c:showLegendKey val="0"/>
          <c:showVal val="0"/>
          <c:showCatName val="0"/>
          <c:showSerName val="0"/>
          <c:showPercent val="0"/>
          <c:showBubbleSize val="0"/>
        </c:dLbls>
        <c:gapWidth val="150"/>
        <c:overlap val="100"/>
        <c:axId val="121786368"/>
        <c:axId val="121788288"/>
      </c:barChart>
      <c:lineChart>
        <c:grouping val="standard"/>
        <c:varyColors val="0"/>
        <c:ser>
          <c:idx val="4"/>
          <c:order val="4"/>
          <c:tx>
            <c:strRef>
              <c:f>[3]Pseudomonas!$H$1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5-99B2-47B7-8E1B-C27BD472F50A}"/>
              </c:ext>
            </c:extLst>
          </c:dPt>
          <c:dPt>
            <c:idx val="10"/>
            <c:bubble3D val="0"/>
            <c:spPr>
              <a:ln>
                <a:noFill/>
              </a:ln>
            </c:spPr>
            <c:extLst>
              <c:ext xmlns:c16="http://schemas.microsoft.com/office/drawing/2014/chart" uri="{C3380CC4-5D6E-409C-BE32-E72D297353CC}">
                <c16:uniqueId val="{00000007-99B2-47B7-8E1B-C27BD472F50A}"/>
              </c:ext>
            </c:extLst>
          </c:dPt>
          <c:dPt>
            <c:idx val="15"/>
            <c:bubble3D val="0"/>
            <c:spPr>
              <a:ln>
                <a:noFill/>
              </a:ln>
            </c:spPr>
            <c:extLst>
              <c:ext xmlns:c16="http://schemas.microsoft.com/office/drawing/2014/chart" uri="{C3380CC4-5D6E-409C-BE32-E72D297353CC}">
                <c16:uniqueId val="{00000009-99B2-47B7-8E1B-C27BD472F50A}"/>
              </c:ext>
            </c:extLst>
          </c:dPt>
          <c:dPt>
            <c:idx val="20"/>
            <c:bubble3D val="0"/>
            <c:spPr>
              <a:ln>
                <a:noFill/>
              </a:ln>
            </c:spPr>
            <c:extLst>
              <c:ext xmlns:c16="http://schemas.microsoft.com/office/drawing/2014/chart" uri="{C3380CC4-5D6E-409C-BE32-E72D297353CC}">
                <c16:uniqueId val="{0000000B-99B2-47B7-8E1B-C27BD472F50A}"/>
              </c:ext>
            </c:extLst>
          </c:dPt>
          <c:dPt>
            <c:idx val="25"/>
            <c:bubble3D val="0"/>
            <c:spPr>
              <a:ln>
                <a:noFill/>
              </a:ln>
            </c:spPr>
            <c:extLst>
              <c:ext xmlns:c16="http://schemas.microsoft.com/office/drawing/2014/chart" uri="{C3380CC4-5D6E-409C-BE32-E72D297353CC}">
                <c16:uniqueId val="{0000000D-99B2-47B7-8E1B-C27BD472F50A}"/>
              </c:ext>
            </c:extLst>
          </c:dPt>
          <c:cat>
            <c:multiLvlStrRef>
              <c:f>[3]Pseudomonas!$A$2:$B$26</c:f>
              <c:multiLvlStrCache>
                <c:ptCount val="25"/>
                <c:lvl>
                  <c:pt idx="0">
                    <c:v>2016</c:v>
                  </c:pt>
                  <c:pt idx="1">
                    <c:v>2017</c:v>
                  </c:pt>
                  <c:pt idx="2">
                    <c:v>2018</c:v>
                  </c:pt>
                  <c:pt idx="3">
                    <c:v>2019</c:v>
                  </c:pt>
                  <c:pt idx="4">
                    <c:v>2020</c:v>
                  </c:pt>
                  <c:pt idx="5">
                    <c:v>2016</c:v>
                  </c:pt>
                  <c:pt idx="6">
                    <c:v>2017</c:v>
                  </c:pt>
                  <c:pt idx="7">
                    <c:v>2018</c:v>
                  </c:pt>
                  <c:pt idx="8">
                    <c:v>2019</c:v>
                  </c:pt>
                  <c:pt idx="9">
                    <c:v>2020</c:v>
                  </c:pt>
                  <c:pt idx="10">
                    <c:v>2016</c:v>
                  </c:pt>
                  <c:pt idx="11">
                    <c:v>2017</c:v>
                  </c:pt>
                  <c:pt idx="12">
                    <c:v>2018</c:v>
                  </c:pt>
                  <c:pt idx="13">
                    <c:v>2019</c:v>
                  </c:pt>
                  <c:pt idx="14">
                    <c:v>2020</c:v>
                  </c:pt>
                  <c:pt idx="15">
                    <c:v>2016</c:v>
                  </c:pt>
                  <c:pt idx="16">
                    <c:v>2017</c:v>
                  </c:pt>
                  <c:pt idx="17">
                    <c:v>2018</c:v>
                  </c:pt>
                  <c:pt idx="18">
                    <c:v>2019</c:v>
                  </c:pt>
                  <c:pt idx="19">
                    <c:v>2020</c:v>
                  </c:pt>
                  <c:pt idx="20">
                    <c:v>2016</c:v>
                  </c:pt>
                  <c:pt idx="21">
                    <c:v>2017</c:v>
                  </c:pt>
                  <c:pt idx="22">
                    <c:v>2018</c:v>
                  </c:pt>
                  <c:pt idx="23">
                    <c:v>2019</c:v>
                  </c:pt>
                  <c:pt idx="24">
                    <c:v>2020</c:v>
                  </c:pt>
                </c:lvl>
                <c:lvl>
                  <c:pt idx="0">
                    <c:v>ciprofloxacin</c:v>
                  </c:pt>
                  <c:pt idx="5">
                    <c:v>gentamicin</c:v>
                  </c:pt>
                  <c:pt idx="10">
                    <c:v>ceftazidime</c:v>
                  </c:pt>
                  <c:pt idx="15">
                    <c:v>carbapenem</c:v>
                  </c:pt>
                  <c:pt idx="20">
                    <c:v>piperacillin/ tazobactam</c:v>
                  </c:pt>
                </c:lvl>
              </c:multiLvlStrCache>
            </c:multiLvlStrRef>
          </c:cat>
          <c:val>
            <c:numRef>
              <c:f>Pseudomonas!$H$2:$H$26</c:f>
              <c:numCache>
                <c:formatCode>0.0%</c:formatCode>
                <c:ptCount val="25"/>
                <c:pt idx="0">
                  <c:v>8.1490384615384617E-2</c:v>
                </c:pt>
                <c:pt idx="1">
                  <c:v>8.181403828623518E-2</c:v>
                </c:pt>
                <c:pt idx="2">
                  <c:v>7.5260804769001488E-2</c:v>
                </c:pt>
                <c:pt idx="3">
                  <c:v>7.1819575213488071E-2</c:v>
                </c:pt>
                <c:pt idx="4">
                  <c:v>7.6507650765076513E-2</c:v>
                </c:pt>
                <c:pt idx="5">
                  <c:v>4.6037019458946372E-2</c:v>
                </c:pt>
                <c:pt idx="6">
                  <c:v>4.2155094679891793E-2</c:v>
                </c:pt>
                <c:pt idx="7">
                  <c:v>3.8614123247818037E-2</c:v>
                </c:pt>
                <c:pt idx="8">
                  <c:v>4.3875147232037691E-2</c:v>
                </c:pt>
                <c:pt idx="9">
                  <c:v>2.8713222261609359E-2</c:v>
                </c:pt>
                <c:pt idx="10">
                  <c:v>6.6249096603228141E-2</c:v>
                </c:pt>
                <c:pt idx="11">
                  <c:v>6.7067530064754854E-2</c:v>
                </c:pt>
                <c:pt idx="12">
                  <c:v>6.7327235772357719E-2</c:v>
                </c:pt>
                <c:pt idx="13">
                  <c:v>7.0548712206047026E-2</c:v>
                </c:pt>
                <c:pt idx="14">
                  <c:v>6.9225496915695683E-2</c:v>
                </c:pt>
                <c:pt idx="15">
                  <c:v>7.1940726577437858E-2</c:v>
                </c:pt>
                <c:pt idx="16">
                  <c:v>8.705508954885513E-2</c:v>
                </c:pt>
                <c:pt idx="17">
                  <c:v>7.4817976399698713E-2</c:v>
                </c:pt>
                <c:pt idx="18">
                  <c:v>8.4281961471103325E-2</c:v>
                </c:pt>
                <c:pt idx="19">
                  <c:v>7.7284946236559141E-2</c:v>
                </c:pt>
                <c:pt idx="20">
                  <c:v>6.6105471651398864E-2</c:v>
                </c:pt>
                <c:pt idx="21">
                  <c:v>7.1021377672209021E-2</c:v>
                </c:pt>
                <c:pt idx="22">
                  <c:v>7.9365079365079361E-2</c:v>
                </c:pt>
                <c:pt idx="23">
                  <c:v>7.9809004092769434E-2</c:v>
                </c:pt>
                <c:pt idx="24">
                  <c:v>7.5753977677511283E-2</c:v>
                </c:pt>
              </c:numCache>
            </c:numRef>
          </c:val>
          <c:smooth val="0"/>
          <c:extLst>
            <c:ext xmlns:c16="http://schemas.microsoft.com/office/drawing/2014/chart" uri="{C3380CC4-5D6E-409C-BE32-E72D297353CC}">
              <c16:uniqueId val="{0000000E-99B2-47B7-8E1B-C27BD472F50A}"/>
            </c:ext>
          </c:extLst>
        </c:ser>
        <c:dLbls>
          <c:showLegendKey val="0"/>
          <c:showVal val="0"/>
          <c:showCatName val="0"/>
          <c:showSerName val="0"/>
          <c:showPercent val="0"/>
          <c:showBubbleSize val="0"/>
        </c:dLbls>
        <c:marker val="1"/>
        <c:smooth val="0"/>
        <c:axId val="121792384"/>
        <c:axId val="121790464"/>
      </c:lineChart>
      <c:catAx>
        <c:axId val="121786368"/>
        <c:scaling>
          <c:orientation val="minMax"/>
        </c:scaling>
        <c:delete val="0"/>
        <c:axPos val="b"/>
        <c:title>
          <c:tx>
            <c:rich>
              <a:bodyPr/>
              <a:lstStyle/>
              <a:p>
                <a:pPr>
                  <a:defRPr sz="1400"/>
                </a:pPr>
                <a:r>
                  <a:rPr lang="en-US" sz="1400"/>
                  <a:t>Antibiotic by year</a:t>
                </a:r>
              </a:p>
            </c:rich>
          </c:tx>
          <c:layout>
            <c:manualLayout>
              <c:xMode val="edge"/>
              <c:yMode val="edge"/>
              <c:x val="0.43112418818617776"/>
              <c:y val="0.86552848903583557"/>
            </c:manualLayout>
          </c:layout>
          <c:overlay val="0"/>
        </c:title>
        <c:numFmt formatCode="General" sourceLinked="0"/>
        <c:majorTickMark val="out"/>
        <c:minorTickMark val="none"/>
        <c:tickLblPos val="nextTo"/>
        <c:crossAx val="121788288"/>
        <c:crosses val="autoZero"/>
        <c:auto val="1"/>
        <c:lblAlgn val="ctr"/>
        <c:lblOffset val="100"/>
        <c:tickMarkSkip val="1"/>
        <c:noMultiLvlLbl val="0"/>
      </c:catAx>
      <c:valAx>
        <c:axId val="121788288"/>
        <c:scaling>
          <c:orientation val="minMax"/>
          <c:max val="50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8965219251518123"/>
            </c:manualLayout>
          </c:layout>
          <c:overlay val="0"/>
        </c:title>
        <c:numFmt formatCode="#,##0" sourceLinked="0"/>
        <c:majorTickMark val="out"/>
        <c:minorTickMark val="none"/>
        <c:tickLblPos val="nextTo"/>
        <c:txPr>
          <a:bodyPr/>
          <a:lstStyle/>
          <a:p>
            <a:pPr>
              <a:defRPr sz="1400"/>
            </a:pPr>
            <a:endParaRPr lang="en-US"/>
          </a:p>
        </c:txPr>
        <c:crossAx val="121786368"/>
        <c:crosses val="autoZero"/>
        <c:crossBetween val="between"/>
        <c:majorUnit val="1000"/>
      </c:valAx>
      <c:valAx>
        <c:axId val="121790464"/>
        <c:scaling>
          <c:orientation val="minMax"/>
          <c:max val="0.5"/>
        </c:scaling>
        <c:delete val="0"/>
        <c:axPos val="r"/>
        <c:title>
          <c:tx>
            <c:rich>
              <a:bodyPr rot="-5400000" vert="horz"/>
              <a:lstStyle/>
              <a:p>
                <a:pPr>
                  <a:defRPr sz="1400"/>
                </a:pPr>
                <a:r>
                  <a:rPr lang="en-US" sz="1400"/>
                  <a:t>% resistant</a:t>
                </a:r>
              </a:p>
            </c:rich>
          </c:tx>
          <c:layout>
            <c:manualLayout>
              <c:xMode val="edge"/>
              <c:yMode val="edge"/>
              <c:x val="0.97733634344413767"/>
              <c:y val="0.26115934416229464"/>
            </c:manualLayout>
          </c:layout>
          <c:overlay val="0"/>
        </c:title>
        <c:numFmt formatCode="0%" sourceLinked="0"/>
        <c:majorTickMark val="out"/>
        <c:minorTickMark val="none"/>
        <c:tickLblPos val="nextTo"/>
        <c:txPr>
          <a:bodyPr/>
          <a:lstStyle/>
          <a:p>
            <a:pPr>
              <a:defRPr sz="1400"/>
            </a:pPr>
            <a:endParaRPr lang="en-US"/>
          </a:p>
        </c:txPr>
        <c:crossAx val="121792384"/>
        <c:crosses val="max"/>
        <c:crossBetween val="between"/>
        <c:minorUnit val="0.1"/>
      </c:valAx>
      <c:catAx>
        <c:axId val="121792384"/>
        <c:scaling>
          <c:orientation val="minMax"/>
        </c:scaling>
        <c:delete val="0"/>
        <c:axPos val="b"/>
        <c:majorGridlines/>
        <c:numFmt formatCode="General" sourceLinked="1"/>
        <c:majorTickMark val="none"/>
        <c:minorTickMark val="none"/>
        <c:tickLblPos val="none"/>
        <c:spPr>
          <a:ln>
            <a:noFill/>
          </a:ln>
        </c:spPr>
        <c:crossAx val="121790464"/>
        <c:crosses val="autoZero"/>
        <c:auto val="1"/>
        <c:lblAlgn val="ctr"/>
        <c:lblOffset val="100"/>
        <c:tickLblSkip val="5"/>
        <c:tickMarkSkip val="5"/>
        <c:noMultiLvlLbl val="1"/>
      </c:catAx>
    </c:plotArea>
    <c:legend>
      <c:legendPos val="b"/>
      <c:layout>
        <c:manualLayout>
          <c:xMode val="edge"/>
          <c:yMode val="edge"/>
          <c:x val="0.1703439555812139"/>
          <c:y val="0.93952034295711551"/>
          <c:w val="0.66168515316070509"/>
          <c:h val="5.778971425182524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7517430907572492E-2"/>
          <c:y val="4.9808678170547828E-2"/>
          <c:w val="0.80931626172580562"/>
          <c:h val="0.61964993983168171"/>
        </c:manualLayout>
      </c:layout>
      <c:barChart>
        <c:barDir val="col"/>
        <c:grouping val="stacked"/>
        <c:varyColors val="0"/>
        <c:ser>
          <c:idx val="2"/>
          <c:order val="0"/>
          <c:tx>
            <c:strRef>
              <c:f>'[4]S. pneumoniae'!$E$1</c:f>
              <c:strCache>
                <c:ptCount val="1"/>
                <c:pt idx="0">
                  <c:v>resistant</c:v>
                </c:pt>
              </c:strCache>
            </c:strRef>
          </c:tx>
          <c:spPr>
            <a:solidFill>
              <a:srgbClr val="993366"/>
            </a:solidFill>
          </c:spPr>
          <c:invertIfNegative val="0"/>
          <c:cat>
            <c:multiLvlStrRef>
              <c:f>'S. pneumoniae'!$A$2:$B$16</c:f>
              <c:multiLvlStrCache>
                <c:ptCount val="1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lvl>
                <c:lvl>
                  <c:pt idx="0">
                    <c:v>penicillin</c:v>
                  </c:pt>
                  <c:pt idx="5">
                    <c:v>macrolides</c:v>
                  </c:pt>
                  <c:pt idx="10">
                    <c:v>tetracycline</c:v>
                  </c:pt>
                </c:lvl>
              </c:multiLvlStrCache>
            </c:multiLvlStrRef>
          </c:cat>
          <c:val>
            <c:numRef>
              <c:f>'S. pneumoniae'!$E$2:$E$16</c:f>
              <c:numCache>
                <c:formatCode>0</c:formatCode>
                <c:ptCount val="15"/>
                <c:pt idx="0">
                  <c:v>76</c:v>
                </c:pt>
                <c:pt idx="1">
                  <c:v>70</c:v>
                </c:pt>
                <c:pt idx="2">
                  <c:v>47</c:v>
                </c:pt>
                <c:pt idx="3">
                  <c:v>41</c:v>
                </c:pt>
                <c:pt idx="4">
                  <c:v>49</c:v>
                </c:pt>
                <c:pt idx="5">
                  <c:v>302</c:v>
                </c:pt>
                <c:pt idx="6">
                  <c:v>264</c:v>
                </c:pt>
                <c:pt idx="7">
                  <c:v>136</c:v>
                </c:pt>
                <c:pt idx="8">
                  <c:v>147</c:v>
                </c:pt>
                <c:pt idx="9">
                  <c:v>171</c:v>
                </c:pt>
                <c:pt idx="10">
                  <c:v>312</c:v>
                </c:pt>
                <c:pt idx="11">
                  <c:v>306</c:v>
                </c:pt>
                <c:pt idx="12">
                  <c:v>163</c:v>
                </c:pt>
                <c:pt idx="13">
                  <c:v>154</c:v>
                </c:pt>
                <c:pt idx="14">
                  <c:v>257</c:v>
                </c:pt>
              </c:numCache>
            </c:numRef>
          </c:val>
          <c:extLst>
            <c:ext xmlns:c16="http://schemas.microsoft.com/office/drawing/2014/chart" uri="{C3380CC4-5D6E-409C-BE32-E72D297353CC}">
              <c16:uniqueId val="{00000000-719E-4257-A03E-0DB9E2F03859}"/>
            </c:ext>
          </c:extLst>
        </c:ser>
        <c:ser>
          <c:idx val="1"/>
          <c:order val="1"/>
          <c:tx>
            <c:strRef>
              <c:f>'[4]S. pneumoniae'!$D$1</c:f>
              <c:strCache>
                <c:ptCount val="1"/>
                <c:pt idx="0">
                  <c:v>intermediate</c:v>
                </c:pt>
              </c:strCache>
            </c:strRef>
          </c:tx>
          <c:spPr>
            <a:solidFill>
              <a:srgbClr val="5B9BD5">
                <a:lumMod val="20000"/>
                <a:lumOff val="80000"/>
              </a:srgbClr>
            </a:solidFill>
          </c:spPr>
          <c:invertIfNegative val="0"/>
          <c:cat>
            <c:multiLvlStrRef>
              <c:f>'S. pneumoniae'!$A$2:$B$16</c:f>
              <c:multiLvlStrCache>
                <c:ptCount val="1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lvl>
                <c:lvl>
                  <c:pt idx="0">
                    <c:v>penicillin</c:v>
                  </c:pt>
                  <c:pt idx="5">
                    <c:v>macrolides</c:v>
                  </c:pt>
                  <c:pt idx="10">
                    <c:v>tetracycline</c:v>
                  </c:pt>
                </c:lvl>
              </c:multiLvlStrCache>
            </c:multiLvlStrRef>
          </c:cat>
          <c:val>
            <c:numRef>
              <c:f>'S. pneumoniae'!$D$2:$D$16</c:f>
              <c:numCache>
                <c:formatCode>0</c:formatCode>
                <c:ptCount val="15"/>
                <c:pt idx="0">
                  <c:v>166</c:v>
                </c:pt>
                <c:pt idx="1">
                  <c:v>175</c:v>
                </c:pt>
                <c:pt idx="2">
                  <c:v>102</c:v>
                </c:pt>
                <c:pt idx="3">
                  <c:v>87</c:v>
                </c:pt>
                <c:pt idx="4">
                  <c:v>128</c:v>
                </c:pt>
                <c:pt idx="5">
                  <c:v>10</c:v>
                </c:pt>
                <c:pt idx="6">
                  <c:v>7</c:v>
                </c:pt>
                <c:pt idx="7">
                  <c:v>9</c:v>
                </c:pt>
                <c:pt idx="8">
                  <c:v>9</c:v>
                </c:pt>
                <c:pt idx="9">
                  <c:v>9</c:v>
                </c:pt>
                <c:pt idx="10">
                  <c:v>27</c:v>
                </c:pt>
                <c:pt idx="11">
                  <c:v>26</c:v>
                </c:pt>
                <c:pt idx="12">
                  <c:v>14</c:v>
                </c:pt>
                <c:pt idx="13">
                  <c:v>14</c:v>
                </c:pt>
                <c:pt idx="14">
                  <c:v>18</c:v>
                </c:pt>
              </c:numCache>
            </c:numRef>
          </c:val>
          <c:extLst>
            <c:ext xmlns:c16="http://schemas.microsoft.com/office/drawing/2014/chart" uri="{C3380CC4-5D6E-409C-BE32-E72D297353CC}">
              <c16:uniqueId val="{00000001-719E-4257-A03E-0DB9E2F03859}"/>
            </c:ext>
          </c:extLst>
        </c:ser>
        <c:ser>
          <c:idx val="0"/>
          <c:order val="2"/>
          <c:tx>
            <c:strRef>
              <c:f>'[4]S. pneumoniae'!$C$1</c:f>
              <c:strCache>
                <c:ptCount val="1"/>
                <c:pt idx="0">
                  <c:v>susceptible</c:v>
                </c:pt>
              </c:strCache>
            </c:strRef>
          </c:tx>
          <c:spPr>
            <a:solidFill>
              <a:srgbClr val="007996"/>
            </a:solidFill>
          </c:spPr>
          <c:invertIfNegative val="0"/>
          <c:cat>
            <c:multiLvlStrRef>
              <c:f>'S. pneumoniae'!$A$2:$B$16</c:f>
              <c:multiLvlStrCache>
                <c:ptCount val="1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lvl>
                <c:lvl>
                  <c:pt idx="0">
                    <c:v>penicillin</c:v>
                  </c:pt>
                  <c:pt idx="5">
                    <c:v>macrolides</c:v>
                  </c:pt>
                  <c:pt idx="10">
                    <c:v>tetracycline</c:v>
                  </c:pt>
                </c:lvl>
              </c:multiLvlStrCache>
            </c:multiLvlStrRef>
          </c:cat>
          <c:val>
            <c:numRef>
              <c:f>'S. pneumoniae'!$C$2:$C$16</c:f>
              <c:numCache>
                <c:formatCode>0</c:formatCode>
                <c:ptCount val="15"/>
                <c:pt idx="0">
                  <c:v>4290</c:v>
                </c:pt>
                <c:pt idx="1">
                  <c:v>4157</c:v>
                </c:pt>
                <c:pt idx="2">
                  <c:v>1732</c:v>
                </c:pt>
                <c:pt idx="3">
                  <c:v>1714</c:v>
                </c:pt>
                <c:pt idx="4">
                  <c:v>2782</c:v>
                </c:pt>
                <c:pt idx="5">
                  <c:v>4506</c:v>
                </c:pt>
                <c:pt idx="6">
                  <c:v>4403</c:v>
                </c:pt>
                <c:pt idx="7">
                  <c:v>1818</c:v>
                </c:pt>
                <c:pt idx="8">
                  <c:v>1863</c:v>
                </c:pt>
                <c:pt idx="9">
                  <c:v>3010</c:v>
                </c:pt>
                <c:pt idx="10">
                  <c:v>4191</c:v>
                </c:pt>
                <c:pt idx="11">
                  <c:v>4143</c:v>
                </c:pt>
                <c:pt idx="12">
                  <c:v>1688</c:v>
                </c:pt>
                <c:pt idx="13">
                  <c:v>1742</c:v>
                </c:pt>
                <c:pt idx="14">
                  <c:v>2703</c:v>
                </c:pt>
              </c:numCache>
            </c:numRef>
          </c:val>
          <c:extLst>
            <c:ext xmlns:c16="http://schemas.microsoft.com/office/drawing/2014/chart" uri="{C3380CC4-5D6E-409C-BE32-E72D297353CC}">
              <c16:uniqueId val="{00000002-719E-4257-A03E-0DB9E2F03859}"/>
            </c:ext>
          </c:extLst>
        </c:ser>
        <c:ser>
          <c:idx val="3"/>
          <c:order val="3"/>
          <c:tx>
            <c:strRef>
              <c:f>'[4]S. pneumoniae'!$F$1</c:f>
              <c:strCache>
                <c:ptCount val="1"/>
                <c:pt idx="0">
                  <c:v>not reported</c:v>
                </c:pt>
              </c:strCache>
            </c:strRef>
          </c:tx>
          <c:spPr>
            <a:solidFill>
              <a:srgbClr val="002060"/>
            </a:solidFill>
          </c:spPr>
          <c:invertIfNegative val="0"/>
          <c:cat>
            <c:multiLvlStrRef>
              <c:f>'S. pneumoniae'!$A$2:$B$16</c:f>
              <c:multiLvlStrCache>
                <c:ptCount val="15"/>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lvl>
                <c:lvl>
                  <c:pt idx="0">
                    <c:v>penicillin</c:v>
                  </c:pt>
                  <c:pt idx="5">
                    <c:v>macrolides</c:v>
                  </c:pt>
                  <c:pt idx="10">
                    <c:v>tetracycline</c:v>
                  </c:pt>
                </c:lvl>
              </c:multiLvlStrCache>
            </c:multiLvlStrRef>
          </c:cat>
          <c:val>
            <c:numRef>
              <c:f>'S. pneumoniae'!$F$2:$F$16</c:f>
              <c:numCache>
                <c:formatCode>0</c:formatCode>
                <c:ptCount val="15"/>
                <c:pt idx="0">
                  <c:v>490</c:v>
                </c:pt>
                <c:pt idx="1">
                  <c:v>499</c:v>
                </c:pt>
                <c:pt idx="2">
                  <c:v>165</c:v>
                </c:pt>
                <c:pt idx="3">
                  <c:v>257</c:v>
                </c:pt>
                <c:pt idx="4">
                  <c:v>392</c:v>
                </c:pt>
                <c:pt idx="5">
                  <c:v>204</c:v>
                </c:pt>
                <c:pt idx="6">
                  <c:v>227</c:v>
                </c:pt>
                <c:pt idx="7">
                  <c:v>83</c:v>
                </c:pt>
                <c:pt idx="8">
                  <c:v>80</c:v>
                </c:pt>
                <c:pt idx="9">
                  <c:v>161</c:v>
                </c:pt>
                <c:pt idx="10">
                  <c:v>492</c:v>
                </c:pt>
                <c:pt idx="11">
                  <c:v>426</c:v>
                </c:pt>
                <c:pt idx="12">
                  <c:v>181</c:v>
                </c:pt>
                <c:pt idx="13">
                  <c:v>189</c:v>
                </c:pt>
                <c:pt idx="14">
                  <c:v>373</c:v>
                </c:pt>
              </c:numCache>
            </c:numRef>
          </c:val>
          <c:extLst>
            <c:ext xmlns:c16="http://schemas.microsoft.com/office/drawing/2014/chart" uri="{C3380CC4-5D6E-409C-BE32-E72D297353CC}">
              <c16:uniqueId val="{00000003-719E-4257-A03E-0DB9E2F03859}"/>
            </c:ext>
          </c:extLst>
        </c:ser>
        <c:dLbls>
          <c:showLegendKey val="0"/>
          <c:showVal val="0"/>
          <c:showCatName val="0"/>
          <c:showSerName val="0"/>
          <c:showPercent val="0"/>
          <c:showBubbleSize val="0"/>
        </c:dLbls>
        <c:gapWidth val="150"/>
        <c:overlap val="100"/>
        <c:axId val="124477824"/>
        <c:axId val="124479744"/>
      </c:barChart>
      <c:lineChart>
        <c:grouping val="standard"/>
        <c:varyColors val="0"/>
        <c:ser>
          <c:idx val="4"/>
          <c:order val="4"/>
          <c:tx>
            <c:strRef>
              <c:f>'[4]S. pneumoniae'!$H$1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5-719E-4257-A03E-0DB9E2F03859}"/>
              </c:ext>
            </c:extLst>
          </c:dPt>
          <c:dPt>
            <c:idx val="10"/>
            <c:bubble3D val="0"/>
            <c:spPr>
              <a:ln>
                <a:noFill/>
              </a:ln>
            </c:spPr>
            <c:extLst>
              <c:ext xmlns:c16="http://schemas.microsoft.com/office/drawing/2014/chart" uri="{C3380CC4-5D6E-409C-BE32-E72D297353CC}">
                <c16:uniqueId val="{00000007-719E-4257-A03E-0DB9E2F03859}"/>
              </c:ext>
            </c:extLst>
          </c:dPt>
          <c:dPt>
            <c:idx val="15"/>
            <c:bubble3D val="0"/>
            <c:spPr>
              <a:ln>
                <a:noFill/>
              </a:ln>
            </c:spPr>
            <c:extLst>
              <c:ext xmlns:c16="http://schemas.microsoft.com/office/drawing/2014/chart" uri="{C3380CC4-5D6E-409C-BE32-E72D297353CC}">
                <c16:uniqueId val="{00000009-719E-4257-A03E-0DB9E2F03859}"/>
              </c:ext>
            </c:extLst>
          </c:dPt>
          <c:dPt>
            <c:idx val="20"/>
            <c:bubble3D val="0"/>
            <c:spPr>
              <a:ln>
                <a:noFill/>
              </a:ln>
            </c:spPr>
            <c:extLst>
              <c:ext xmlns:c16="http://schemas.microsoft.com/office/drawing/2014/chart" uri="{C3380CC4-5D6E-409C-BE32-E72D297353CC}">
                <c16:uniqueId val="{0000000B-719E-4257-A03E-0DB9E2F03859}"/>
              </c:ext>
            </c:extLst>
          </c:dPt>
          <c:dPt>
            <c:idx val="25"/>
            <c:bubble3D val="0"/>
            <c:spPr>
              <a:ln>
                <a:noFill/>
              </a:ln>
            </c:spPr>
            <c:extLst>
              <c:ext xmlns:c16="http://schemas.microsoft.com/office/drawing/2014/chart" uri="{C3380CC4-5D6E-409C-BE32-E72D297353CC}">
                <c16:uniqueId val="{0000000D-719E-4257-A03E-0DB9E2F03859}"/>
              </c:ext>
            </c:extLst>
          </c:dPt>
          <c:cat>
            <c:multiLvlStrRef>
              <c:f>'[4]S. pneumoniae'!$A$2:$B$16</c:f>
              <c:multiLvlStrCache>
                <c:ptCount val="15"/>
                <c:lvl>
                  <c:pt idx="0">
                    <c:v>2016</c:v>
                  </c:pt>
                  <c:pt idx="1">
                    <c:v>2017</c:v>
                  </c:pt>
                  <c:pt idx="2">
                    <c:v>2018</c:v>
                  </c:pt>
                  <c:pt idx="3">
                    <c:v>2019</c:v>
                  </c:pt>
                  <c:pt idx="4">
                    <c:v>2020</c:v>
                  </c:pt>
                  <c:pt idx="5">
                    <c:v>2016</c:v>
                  </c:pt>
                  <c:pt idx="6">
                    <c:v>2017</c:v>
                  </c:pt>
                  <c:pt idx="7">
                    <c:v>2018</c:v>
                  </c:pt>
                  <c:pt idx="8">
                    <c:v>2019</c:v>
                  </c:pt>
                  <c:pt idx="9">
                    <c:v>2020</c:v>
                  </c:pt>
                  <c:pt idx="10">
                    <c:v>2016</c:v>
                  </c:pt>
                  <c:pt idx="11">
                    <c:v>2017</c:v>
                  </c:pt>
                  <c:pt idx="12">
                    <c:v>2018</c:v>
                  </c:pt>
                  <c:pt idx="13">
                    <c:v>2019</c:v>
                  </c:pt>
                  <c:pt idx="14">
                    <c:v>2020</c:v>
                  </c:pt>
                </c:lvl>
                <c:lvl>
                  <c:pt idx="0">
                    <c:v>penicillin</c:v>
                  </c:pt>
                  <c:pt idx="5">
                    <c:v>tetracycline</c:v>
                  </c:pt>
                  <c:pt idx="10">
                    <c:v>erythromycin</c:v>
                  </c:pt>
                </c:lvl>
              </c:multiLvlStrCache>
            </c:multiLvlStrRef>
          </c:cat>
          <c:val>
            <c:numRef>
              <c:f>'S. pneumoniae'!$H$2:$H$16</c:f>
              <c:numCache>
                <c:formatCode>0.0%</c:formatCode>
                <c:ptCount val="15"/>
                <c:pt idx="0">
                  <c:v>1.6769638128861428E-2</c:v>
                </c:pt>
                <c:pt idx="1">
                  <c:v>1.5901862789641071E-2</c:v>
                </c:pt>
                <c:pt idx="2">
                  <c:v>2.4986709197235512E-2</c:v>
                </c:pt>
                <c:pt idx="3">
                  <c:v>2.2258414766558089E-2</c:v>
                </c:pt>
                <c:pt idx="4">
                  <c:v>1.6559648529908752E-2</c:v>
                </c:pt>
                <c:pt idx="5">
                  <c:v>6.2681610626816112E-2</c:v>
                </c:pt>
                <c:pt idx="6">
                  <c:v>5.6482670089858793E-2</c:v>
                </c:pt>
                <c:pt idx="7">
                  <c:v>6.9281711665817633E-2</c:v>
                </c:pt>
                <c:pt idx="8">
                  <c:v>7.280832095096583E-2</c:v>
                </c:pt>
                <c:pt idx="9">
                  <c:v>5.3605015673981189E-2</c:v>
                </c:pt>
                <c:pt idx="10">
                  <c:v>6.887417218543046E-2</c:v>
                </c:pt>
                <c:pt idx="11">
                  <c:v>6.8379888268156427E-2</c:v>
                </c:pt>
                <c:pt idx="12">
                  <c:v>8.7399463806970515E-2</c:v>
                </c:pt>
                <c:pt idx="13">
                  <c:v>8.0628272251308905E-2</c:v>
                </c:pt>
                <c:pt idx="14">
                  <c:v>8.629952988582941E-2</c:v>
                </c:pt>
              </c:numCache>
            </c:numRef>
          </c:val>
          <c:smooth val="0"/>
          <c:extLst>
            <c:ext xmlns:c16="http://schemas.microsoft.com/office/drawing/2014/chart" uri="{C3380CC4-5D6E-409C-BE32-E72D297353CC}">
              <c16:uniqueId val="{0000000E-719E-4257-A03E-0DB9E2F03859}"/>
            </c:ext>
          </c:extLst>
        </c:ser>
        <c:dLbls>
          <c:showLegendKey val="0"/>
          <c:showVal val="0"/>
          <c:showCatName val="0"/>
          <c:showSerName val="0"/>
          <c:showPercent val="0"/>
          <c:showBubbleSize val="0"/>
        </c:dLbls>
        <c:marker val="1"/>
        <c:smooth val="0"/>
        <c:axId val="124483840"/>
        <c:axId val="124481920"/>
      </c:lineChart>
      <c:catAx>
        <c:axId val="124477824"/>
        <c:scaling>
          <c:orientation val="minMax"/>
        </c:scaling>
        <c:delete val="0"/>
        <c:axPos val="b"/>
        <c:title>
          <c:tx>
            <c:rich>
              <a:bodyPr/>
              <a:lstStyle/>
              <a:p>
                <a:pPr>
                  <a:defRPr/>
                </a:pPr>
                <a:r>
                  <a:rPr lang="en-US"/>
                  <a:t>Antibiotic by year</a:t>
                </a:r>
              </a:p>
            </c:rich>
          </c:tx>
          <c:layout>
            <c:manualLayout>
              <c:xMode val="edge"/>
              <c:yMode val="edge"/>
              <c:x val="0.41266804560197323"/>
              <c:y val="0.84925126468236611"/>
            </c:manualLayout>
          </c:layout>
          <c:overlay val="0"/>
        </c:title>
        <c:numFmt formatCode="General" sourceLinked="0"/>
        <c:majorTickMark val="out"/>
        <c:minorTickMark val="none"/>
        <c:tickLblPos val="nextTo"/>
        <c:crossAx val="124479744"/>
        <c:crosses val="autoZero"/>
        <c:auto val="1"/>
        <c:lblAlgn val="ctr"/>
        <c:lblOffset val="100"/>
        <c:noMultiLvlLbl val="0"/>
      </c:catAx>
      <c:valAx>
        <c:axId val="124479744"/>
        <c:scaling>
          <c:orientation val="minMax"/>
          <c:max val="5000"/>
        </c:scaling>
        <c:delete val="0"/>
        <c:axPos val="l"/>
        <c:title>
          <c:tx>
            <c:rich>
              <a:bodyPr rot="-5400000" vert="horz"/>
              <a:lstStyle/>
              <a:p>
                <a:pPr>
                  <a:defRPr/>
                </a:pPr>
                <a:r>
                  <a:rPr lang="en-US"/>
                  <a:t>Number of reports</a:t>
                </a:r>
              </a:p>
            </c:rich>
          </c:tx>
          <c:layout>
            <c:manualLayout>
              <c:xMode val="edge"/>
              <c:yMode val="edge"/>
              <c:x val="0"/>
              <c:y val="0.18147432145396919"/>
            </c:manualLayout>
          </c:layout>
          <c:overlay val="0"/>
        </c:title>
        <c:numFmt formatCode="#,##0" sourceLinked="0"/>
        <c:majorTickMark val="out"/>
        <c:minorTickMark val="none"/>
        <c:tickLblPos val="nextTo"/>
        <c:crossAx val="124477824"/>
        <c:crosses val="autoZero"/>
        <c:crossBetween val="between"/>
        <c:majorUnit val="1000"/>
      </c:valAx>
      <c:valAx>
        <c:axId val="124481920"/>
        <c:scaling>
          <c:orientation val="minMax"/>
          <c:max val="0.5"/>
        </c:scaling>
        <c:delete val="0"/>
        <c:axPos val="r"/>
        <c:title>
          <c:tx>
            <c:rich>
              <a:bodyPr rot="-5400000" vert="horz"/>
              <a:lstStyle/>
              <a:p>
                <a:pPr>
                  <a:defRPr/>
                </a:pPr>
                <a:r>
                  <a:rPr lang="en-US"/>
                  <a:t>% rseistant</a:t>
                </a:r>
              </a:p>
            </c:rich>
          </c:tx>
          <c:layout>
            <c:manualLayout>
              <c:xMode val="edge"/>
              <c:yMode val="edge"/>
              <c:x val="0.97521121016139367"/>
              <c:y val="0.23813009363814081"/>
            </c:manualLayout>
          </c:layout>
          <c:overlay val="0"/>
        </c:title>
        <c:numFmt formatCode="0%" sourceLinked="0"/>
        <c:majorTickMark val="out"/>
        <c:minorTickMark val="none"/>
        <c:tickLblPos val="nextTo"/>
        <c:crossAx val="124483840"/>
        <c:crosses val="max"/>
        <c:crossBetween val="between"/>
        <c:majorUnit val="0.1"/>
      </c:valAx>
      <c:catAx>
        <c:axId val="124483840"/>
        <c:scaling>
          <c:orientation val="minMax"/>
        </c:scaling>
        <c:delete val="0"/>
        <c:axPos val="b"/>
        <c:majorGridlines/>
        <c:numFmt formatCode="General" sourceLinked="1"/>
        <c:majorTickMark val="none"/>
        <c:minorTickMark val="none"/>
        <c:tickLblPos val="none"/>
        <c:spPr>
          <a:ln>
            <a:noFill/>
          </a:ln>
        </c:spPr>
        <c:crossAx val="124481920"/>
        <c:crosses val="autoZero"/>
        <c:auto val="1"/>
        <c:lblAlgn val="ctr"/>
        <c:lblOffset val="100"/>
        <c:tickLblSkip val="5"/>
        <c:tickMarkSkip val="5"/>
        <c:noMultiLvlLbl val="1"/>
      </c:catAx>
    </c:plotArea>
    <c:legend>
      <c:legendPos val="b"/>
      <c:layout>
        <c:manualLayout>
          <c:xMode val="edge"/>
          <c:yMode val="edge"/>
          <c:x val="9.4319077861290776E-2"/>
          <c:y val="0.9393305270370621"/>
          <c:w val="0.84090232865272196"/>
          <c:h val="5.9353888752158822E-2"/>
        </c:manualLayout>
      </c:layout>
      <c:overlay val="0"/>
    </c:legend>
    <c:plotVisOnly val="1"/>
    <c:dispBlanksAs val="gap"/>
    <c:showDLblsOverMax val="0"/>
  </c:chart>
  <c:spPr>
    <a:ln>
      <a:noFill/>
    </a:ln>
  </c:spPr>
  <c:txPr>
    <a:bodyPr/>
    <a:lstStyle/>
    <a:p>
      <a:pPr>
        <a:defRPr sz="1400">
          <a:latin typeface="Arial" panose="020B0604020202020204" pitchFamily="34" charset="0"/>
          <a:cs typeface="Arial" panose="020B0604020202020204"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026822930046487"/>
          <c:y val="4.9808678170547828E-2"/>
          <c:w val="0.82757640496061891"/>
          <c:h val="0.67365760641911432"/>
        </c:manualLayout>
      </c:layout>
      <c:barChart>
        <c:barDir val="col"/>
        <c:grouping val="stacked"/>
        <c:varyColors val="0"/>
        <c:ser>
          <c:idx val="0"/>
          <c:order val="0"/>
          <c:tx>
            <c:strRef>
              <c:f>'AMR_2_Sa_MET (2)'!$F$1</c:f>
              <c:strCache>
                <c:ptCount val="1"/>
                <c:pt idx="0">
                  <c:v>resistant</c:v>
                </c:pt>
              </c:strCache>
            </c:strRef>
          </c:tx>
          <c:spPr>
            <a:solidFill>
              <a:srgbClr val="993366"/>
            </a:solidFill>
          </c:spPr>
          <c:invertIfNegative val="0"/>
          <c:cat>
            <c:numRef>
              <c:f>'AMR_2_Sa_MET (2)'!$A$2:$A$6</c:f>
              <c:numCache>
                <c:formatCode>0</c:formatCode>
                <c:ptCount val="5"/>
                <c:pt idx="0">
                  <c:v>2018</c:v>
                </c:pt>
                <c:pt idx="1">
                  <c:v>2019</c:v>
                </c:pt>
                <c:pt idx="2">
                  <c:v>2020</c:v>
                </c:pt>
                <c:pt idx="3">
                  <c:v>2021</c:v>
                </c:pt>
                <c:pt idx="4">
                  <c:v>2022</c:v>
                </c:pt>
              </c:numCache>
            </c:numRef>
          </c:cat>
          <c:val>
            <c:numRef>
              <c:f>'AMR_2_Sa_MET (2)'!$F$2:$F$6</c:f>
              <c:numCache>
                <c:formatCode>0</c:formatCode>
                <c:ptCount val="5"/>
                <c:pt idx="0">
                  <c:v>790</c:v>
                </c:pt>
                <c:pt idx="1">
                  <c:v>745</c:v>
                </c:pt>
                <c:pt idx="2">
                  <c:v>674</c:v>
                </c:pt>
                <c:pt idx="3">
                  <c:v>638</c:v>
                </c:pt>
                <c:pt idx="4">
                  <c:v>683</c:v>
                </c:pt>
              </c:numCache>
            </c:numRef>
          </c:val>
          <c:extLst>
            <c:ext xmlns:c16="http://schemas.microsoft.com/office/drawing/2014/chart" uri="{C3380CC4-5D6E-409C-BE32-E72D297353CC}">
              <c16:uniqueId val="{00000000-83C2-4C53-BCBA-73FA68AC6F4E}"/>
            </c:ext>
          </c:extLst>
        </c:ser>
        <c:ser>
          <c:idx val="1"/>
          <c:order val="1"/>
          <c:tx>
            <c:strRef>
              <c:f>'AMR_2_Sa_MET (2)'!$D$1</c:f>
              <c:strCache>
                <c:ptCount val="1"/>
                <c:pt idx="0">
                  <c:v>susceptible</c:v>
                </c:pt>
              </c:strCache>
            </c:strRef>
          </c:tx>
          <c:spPr>
            <a:solidFill>
              <a:srgbClr val="007996"/>
            </a:solidFill>
          </c:spPr>
          <c:invertIfNegative val="0"/>
          <c:cat>
            <c:numRef>
              <c:f>'AMR_2_Sa_MET (2)'!$A$2:$A$6</c:f>
              <c:numCache>
                <c:formatCode>0</c:formatCode>
                <c:ptCount val="5"/>
                <c:pt idx="0">
                  <c:v>2018</c:v>
                </c:pt>
                <c:pt idx="1">
                  <c:v>2019</c:v>
                </c:pt>
                <c:pt idx="2">
                  <c:v>2020</c:v>
                </c:pt>
                <c:pt idx="3">
                  <c:v>2021</c:v>
                </c:pt>
                <c:pt idx="4">
                  <c:v>2022</c:v>
                </c:pt>
              </c:numCache>
            </c:numRef>
          </c:cat>
          <c:val>
            <c:numRef>
              <c:f>'AMR_2_Sa_MET (2)'!$D$2:$D$6</c:f>
              <c:numCache>
                <c:formatCode>0</c:formatCode>
                <c:ptCount val="5"/>
                <c:pt idx="0">
                  <c:v>9747</c:v>
                </c:pt>
                <c:pt idx="1">
                  <c:v>10173</c:v>
                </c:pt>
                <c:pt idx="2">
                  <c:v>9304</c:v>
                </c:pt>
                <c:pt idx="3">
                  <c:v>10377</c:v>
                </c:pt>
                <c:pt idx="4">
                  <c:v>10777</c:v>
                </c:pt>
              </c:numCache>
            </c:numRef>
          </c:val>
          <c:extLst xmlns:c15="http://schemas.microsoft.com/office/drawing/2012/chart">
            <c:ext xmlns:c16="http://schemas.microsoft.com/office/drawing/2014/chart" uri="{C3380CC4-5D6E-409C-BE32-E72D297353CC}">
              <c16:uniqueId val="{00000001-83C2-4C53-BCBA-73FA68AC6F4E}"/>
            </c:ext>
          </c:extLst>
        </c:ser>
        <c:dLbls>
          <c:showLegendKey val="0"/>
          <c:showVal val="0"/>
          <c:showCatName val="0"/>
          <c:showSerName val="0"/>
          <c:showPercent val="0"/>
          <c:showBubbleSize val="0"/>
        </c:dLbls>
        <c:gapWidth val="150"/>
        <c:overlap val="100"/>
        <c:axId val="124477824"/>
        <c:axId val="124479744"/>
      </c:barChart>
      <c:lineChart>
        <c:grouping val="standard"/>
        <c:varyColors val="0"/>
        <c:ser>
          <c:idx val="2"/>
          <c:order val="2"/>
          <c:tx>
            <c:strRef>
              <c:f>'AMR_2_Sa_MET (2)'!$H$1</c:f>
              <c:strCache>
                <c:ptCount val="1"/>
                <c:pt idx="0">
                  <c:v>% resistant</c:v>
                </c:pt>
              </c:strCache>
            </c:strRef>
          </c:tx>
          <c:spPr>
            <a:ln>
              <a:solidFill>
                <a:sysClr val="windowText" lastClr="000000"/>
              </a:solidFill>
            </a:ln>
          </c:spPr>
          <c:marker>
            <c:symbol val="none"/>
          </c:marker>
          <c:cat>
            <c:numRef>
              <c:f>'AMR_2_Sa_MET (2)'!$A$2:$A$6</c:f>
              <c:numCache>
                <c:formatCode>0</c:formatCode>
                <c:ptCount val="5"/>
                <c:pt idx="0">
                  <c:v>2018</c:v>
                </c:pt>
                <c:pt idx="1">
                  <c:v>2019</c:v>
                </c:pt>
                <c:pt idx="2">
                  <c:v>2020</c:v>
                </c:pt>
                <c:pt idx="3">
                  <c:v>2021</c:v>
                </c:pt>
                <c:pt idx="4">
                  <c:v>2022</c:v>
                </c:pt>
              </c:numCache>
            </c:numRef>
          </c:cat>
          <c:val>
            <c:numRef>
              <c:f>'AMR_2_Sa_MET (2)'!$H$2:$H$6</c:f>
              <c:numCache>
                <c:formatCode>0%</c:formatCode>
                <c:ptCount val="5"/>
                <c:pt idx="0">
                  <c:v>7.4973901489987657E-2</c:v>
                </c:pt>
                <c:pt idx="1">
                  <c:v>6.8229691363677986E-2</c:v>
                </c:pt>
                <c:pt idx="2">
                  <c:v>6.7514775117700085E-2</c:v>
                </c:pt>
                <c:pt idx="3">
                  <c:v>5.7921016795279168E-2</c:v>
                </c:pt>
                <c:pt idx="4">
                  <c:v>5.9572612298299174E-2</c:v>
                </c:pt>
              </c:numCache>
            </c:numRef>
          </c:val>
          <c:smooth val="0"/>
          <c:extLst>
            <c:ext xmlns:c16="http://schemas.microsoft.com/office/drawing/2014/chart" uri="{C3380CC4-5D6E-409C-BE32-E72D297353CC}">
              <c16:uniqueId val="{00000002-83C2-4C53-BCBA-73FA68AC6F4E}"/>
            </c:ext>
          </c:extLst>
        </c:ser>
        <c:dLbls>
          <c:showLegendKey val="0"/>
          <c:showVal val="0"/>
          <c:showCatName val="0"/>
          <c:showSerName val="0"/>
          <c:showPercent val="0"/>
          <c:showBubbleSize val="0"/>
        </c:dLbls>
        <c:marker val="1"/>
        <c:smooth val="0"/>
        <c:axId val="681568464"/>
        <c:axId val="681569448"/>
      </c:lineChart>
      <c:catAx>
        <c:axId val="124477824"/>
        <c:scaling>
          <c:orientation val="minMax"/>
        </c:scaling>
        <c:delete val="0"/>
        <c:axPos val="b"/>
        <c:title>
          <c:tx>
            <c:rich>
              <a:bodyPr/>
              <a:lstStyle/>
              <a:p>
                <a:pPr>
                  <a:defRPr/>
                </a:pPr>
                <a:r>
                  <a:rPr lang="en-US"/>
                  <a:t>Antibiotic by year</a:t>
                </a:r>
              </a:p>
            </c:rich>
          </c:tx>
          <c:layout>
            <c:manualLayout>
              <c:xMode val="edge"/>
              <c:yMode val="edge"/>
              <c:x val="0.41591734891489451"/>
              <c:y val="0.82231376364132225"/>
            </c:manualLayout>
          </c:layout>
          <c:overlay val="0"/>
        </c:title>
        <c:numFmt formatCode="General" sourceLinked="0"/>
        <c:majorTickMark val="out"/>
        <c:minorTickMark val="none"/>
        <c:tickLblPos val="nextTo"/>
        <c:crossAx val="124479744"/>
        <c:crosses val="autoZero"/>
        <c:auto val="1"/>
        <c:lblAlgn val="ctr"/>
        <c:lblOffset val="100"/>
        <c:noMultiLvlLbl val="0"/>
      </c:catAx>
      <c:valAx>
        <c:axId val="124479744"/>
        <c:scaling>
          <c:orientation val="minMax"/>
        </c:scaling>
        <c:delete val="0"/>
        <c:axPos val="l"/>
        <c:title>
          <c:tx>
            <c:rich>
              <a:bodyPr rot="-5400000" vert="horz"/>
              <a:lstStyle/>
              <a:p>
                <a:pPr>
                  <a:defRPr/>
                </a:pPr>
                <a:r>
                  <a:rPr lang="en-US"/>
                  <a:t>Number of reports</a:t>
                </a:r>
              </a:p>
            </c:rich>
          </c:tx>
          <c:layout>
            <c:manualLayout>
              <c:xMode val="edge"/>
              <c:yMode val="edge"/>
              <c:x val="0"/>
              <c:y val="0.15428663952083677"/>
            </c:manualLayout>
          </c:layout>
          <c:overlay val="0"/>
        </c:title>
        <c:numFmt formatCode="#,##0" sourceLinked="0"/>
        <c:majorTickMark val="out"/>
        <c:minorTickMark val="none"/>
        <c:tickLblPos val="nextTo"/>
        <c:crossAx val="124477824"/>
        <c:crosses val="autoZero"/>
        <c:crossBetween val="between"/>
        <c:majorUnit val="1000"/>
      </c:valAx>
      <c:valAx>
        <c:axId val="681569448"/>
        <c:scaling>
          <c:orientation val="minMax"/>
          <c:max val="0.5"/>
        </c:scaling>
        <c:delete val="0"/>
        <c:axPos val="r"/>
        <c:numFmt formatCode="0%" sourceLinked="1"/>
        <c:majorTickMark val="out"/>
        <c:minorTickMark val="none"/>
        <c:tickLblPos val="nextTo"/>
        <c:crossAx val="681568464"/>
        <c:crosses val="max"/>
        <c:crossBetween val="between"/>
        <c:majorUnit val="0.1"/>
      </c:valAx>
      <c:catAx>
        <c:axId val="681568464"/>
        <c:scaling>
          <c:orientation val="minMax"/>
        </c:scaling>
        <c:delete val="1"/>
        <c:axPos val="b"/>
        <c:numFmt formatCode="0" sourceLinked="1"/>
        <c:majorTickMark val="out"/>
        <c:minorTickMark val="none"/>
        <c:tickLblPos val="nextTo"/>
        <c:crossAx val="681569448"/>
        <c:crosses val="autoZero"/>
        <c:auto val="1"/>
        <c:lblAlgn val="ctr"/>
        <c:lblOffset val="100"/>
        <c:noMultiLvlLbl val="0"/>
      </c:catAx>
    </c:plotArea>
    <c:legend>
      <c:legendPos val="b"/>
      <c:layout>
        <c:manualLayout>
          <c:xMode val="edge"/>
          <c:yMode val="edge"/>
          <c:x val="0.21945932778732474"/>
          <c:y val="0.91680246365819229"/>
          <c:w val="0.56755677800548909"/>
          <c:h val="8.2577008540398317E-2"/>
        </c:manualLayout>
      </c:layout>
      <c:overlay val="0"/>
    </c:legend>
    <c:plotVisOnly val="1"/>
    <c:dispBlanksAs val="gap"/>
    <c:showDLblsOverMax val="0"/>
  </c:chart>
  <c:spPr>
    <a:ln>
      <a:noFill/>
    </a:ln>
  </c:spPr>
  <c:txPr>
    <a:bodyPr/>
    <a:lstStyle/>
    <a:p>
      <a:pPr>
        <a:defRPr sz="1400">
          <a:latin typeface="Arial" panose="020B0604020202020204" pitchFamily="34" charset="0"/>
          <a:cs typeface="Arial" panose="020B060402020202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452469339388584"/>
          <c:y val="4.6037519646327393E-2"/>
          <c:w val="0.86848267164720949"/>
          <c:h val="0.71680318261578069"/>
        </c:manualLayout>
      </c:layout>
      <c:barChart>
        <c:barDir val="col"/>
        <c:grouping val="stacked"/>
        <c:varyColors val="0"/>
        <c:ser>
          <c:idx val="0"/>
          <c:order val="0"/>
          <c:tx>
            <c:strRef>
              <c:f>Burdengraph_species!$A$6</c:f>
              <c:strCache>
                <c:ptCount val="1"/>
                <c:pt idx="0">
                  <c:v>E. coli</c:v>
                </c:pt>
              </c:strCache>
            </c:strRef>
          </c:tx>
          <c:spPr>
            <a:solidFill>
              <a:srgbClr val="001F3E"/>
            </a:solid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Burdengraph_species!$C$6:$G$6</c:f>
              <c:numCache>
                <c:formatCode>0</c:formatCode>
                <c:ptCount val="5"/>
                <c:pt idx="0">
                  <c:v>12612.3779296875</c:v>
                </c:pt>
                <c:pt idx="1">
                  <c:v>13302.6875</c:v>
                </c:pt>
                <c:pt idx="2">
                  <c:v>11457.1162109375</c:v>
                </c:pt>
                <c:pt idx="3">
                  <c:v>10741.6279296875</c:v>
                </c:pt>
                <c:pt idx="4">
                  <c:v>11301.0029296875</c:v>
                </c:pt>
              </c:numCache>
            </c:numRef>
          </c:val>
          <c:extLst>
            <c:ext xmlns:c16="http://schemas.microsoft.com/office/drawing/2014/chart" uri="{C3380CC4-5D6E-409C-BE32-E72D297353CC}">
              <c16:uniqueId val="{00000000-333C-40D8-9F69-EFDCFD4AFB03}"/>
            </c:ext>
          </c:extLst>
        </c:ser>
        <c:ser>
          <c:idx val="1"/>
          <c:order val="1"/>
          <c:tx>
            <c:strRef>
              <c:f>Burdengraph_species!$A$7</c:f>
              <c:strCache>
                <c:ptCount val="1"/>
                <c:pt idx="0">
                  <c:v>K. pneumoniae</c:v>
                </c:pt>
              </c:strCache>
            </c:strRef>
          </c:tx>
          <c:spPr>
            <a:solidFill>
              <a:srgbClr val="C0C0C0"/>
            </a:solid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Burdengraph_species!$C$7:$G$7</c:f>
              <c:numCache>
                <c:formatCode>0</c:formatCode>
                <c:ptCount val="5"/>
                <c:pt idx="0">
                  <c:v>1878.508056640625</c:v>
                </c:pt>
                <c:pt idx="1">
                  <c:v>2037.39599609375</c:v>
                </c:pt>
                <c:pt idx="2">
                  <c:v>1798.716796875</c:v>
                </c:pt>
                <c:pt idx="3">
                  <c:v>2108.52880859375</c:v>
                </c:pt>
                <c:pt idx="4">
                  <c:v>2192.920166015625</c:v>
                </c:pt>
              </c:numCache>
            </c:numRef>
          </c:val>
          <c:extLst>
            <c:ext xmlns:c16="http://schemas.microsoft.com/office/drawing/2014/chart" uri="{C3380CC4-5D6E-409C-BE32-E72D297353CC}">
              <c16:uniqueId val="{00000001-333C-40D8-9F69-EFDCFD4AFB03}"/>
            </c:ext>
          </c:extLst>
        </c:ser>
        <c:ser>
          <c:idx val="2"/>
          <c:order val="2"/>
          <c:tx>
            <c:strRef>
              <c:f>Burdengraph_species!$A$8</c:f>
              <c:strCache>
                <c:ptCount val="1"/>
                <c:pt idx="0">
                  <c:v>K. oxytoca</c:v>
                </c:pt>
              </c:strCache>
            </c:strRef>
          </c:tx>
          <c:spPr>
            <a:solidFill>
              <a:sysClr val="window" lastClr="FFFFFF"/>
            </a:solid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Burdengraph_species!$C$8:$G$8</c:f>
              <c:numCache>
                <c:formatCode>0</c:formatCode>
                <c:ptCount val="5"/>
                <c:pt idx="0">
                  <c:v>165.63966369628906</c:v>
                </c:pt>
                <c:pt idx="1">
                  <c:v>145.35345458984375</c:v>
                </c:pt>
                <c:pt idx="2">
                  <c:v>154.38417053222656</c:v>
                </c:pt>
                <c:pt idx="3">
                  <c:v>123.635009765625</c:v>
                </c:pt>
                <c:pt idx="4">
                  <c:v>160.742431640625</c:v>
                </c:pt>
              </c:numCache>
            </c:numRef>
          </c:val>
          <c:extLst>
            <c:ext xmlns:c16="http://schemas.microsoft.com/office/drawing/2014/chart" uri="{C3380CC4-5D6E-409C-BE32-E72D297353CC}">
              <c16:uniqueId val="{00000002-333C-40D8-9F69-EFDCFD4AFB03}"/>
            </c:ext>
          </c:extLst>
        </c:ser>
        <c:ser>
          <c:idx val="3"/>
          <c:order val="3"/>
          <c:tx>
            <c:strRef>
              <c:f>Burdengraph_species!$A$9</c:f>
              <c:strCache>
                <c:ptCount val="1"/>
                <c:pt idx="0">
                  <c:v>Acinetobacter spp.</c:v>
                </c:pt>
              </c:strCache>
            </c:strRef>
          </c:tx>
          <c:spPr>
            <a:pattFill prst="dkVert">
              <a:fgClr>
                <a:srgbClr val="001F3E"/>
              </a:fgClr>
              <a:bgClr>
                <a:sysClr val="window" lastClr="FFFFFF"/>
              </a:bgClr>
            </a:patt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Burdengraph_species!$C$9:$G$9</c:f>
              <c:numCache>
                <c:formatCode>0</c:formatCode>
                <c:ptCount val="5"/>
                <c:pt idx="0">
                  <c:v>38.093605041503906</c:v>
                </c:pt>
                <c:pt idx="1">
                  <c:v>44.248779296875</c:v>
                </c:pt>
                <c:pt idx="2">
                  <c:v>42.329174041748047</c:v>
                </c:pt>
                <c:pt idx="3">
                  <c:v>40.305427551269531</c:v>
                </c:pt>
                <c:pt idx="4">
                  <c:v>30.168642044067383</c:v>
                </c:pt>
              </c:numCache>
            </c:numRef>
          </c:val>
          <c:extLst>
            <c:ext xmlns:c16="http://schemas.microsoft.com/office/drawing/2014/chart" uri="{C3380CC4-5D6E-409C-BE32-E72D297353CC}">
              <c16:uniqueId val="{00000003-333C-40D8-9F69-EFDCFD4AFB03}"/>
            </c:ext>
          </c:extLst>
        </c:ser>
        <c:ser>
          <c:idx val="4"/>
          <c:order val="4"/>
          <c:tx>
            <c:strRef>
              <c:f>Burdengraph_species!$A$10</c:f>
              <c:strCache>
                <c:ptCount val="1"/>
                <c:pt idx="0">
                  <c:v>Pseudomonas spp.</c:v>
                </c:pt>
              </c:strCache>
            </c:strRef>
          </c:tx>
          <c:spPr>
            <a:pattFill prst="lgCheck">
              <a:fgClr>
                <a:srgbClr val="001F3E"/>
              </a:fgClr>
              <a:bgClr>
                <a:sysClr val="window" lastClr="FFFFFF"/>
              </a:bgClr>
            </a:patt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Burdengraph_species!$C$10:$G$10</c:f>
              <c:numCache>
                <c:formatCode>0</c:formatCode>
                <c:ptCount val="5"/>
                <c:pt idx="0">
                  <c:v>404.84326171875</c:v>
                </c:pt>
                <c:pt idx="1">
                  <c:v>499.61257934570313</c:v>
                </c:pt>
                <c:pt idx="2">
                  <c:v>442.3934326171875</c:v>
                </c:pt>
                <c:pt idx="3">
                  <c:v>515.74951171875</c:v>
                </c:pt>
                <c:pt idx="4">
                  <c:v>452.66860961914063</c:v>
                </c:pt>
              </c:numCache>
            </c:numRef>
          </c:val>
          <c:extLst>
            <c:ext xmlns:c16="http://schemas.microsoft.com/office/drawing/2014/chart" uri="{C3380CC4-5D6E-409C-BE32-E72D297353CC}">
              <c16:uniqueId val="{00000004-333C-40D8-9F69-EFDCFD4AFB03}"/>
            </c:ext>
          </c:extLst>
        </c:ser>
        <c:ser>
          <c:idx val="5"/>
          <c:order val="5"/>
          <c:tx>
            <c:strRef>
              <c:f>Burdengraph_species!$A$11</c:f>
              <c:strCache>
                <c:ptCount val="1"/>
                <c:pt idx="0">
                  <c:v>Enterococcus spp.</c:v>
                </c:pt>
              </c:strCache>
            </c:strRef>
          </c:tx>
          <c:spPr>
            <a:pattFill prst="horzBrick">
              <a:fgClr>
                <a:srgbClr val="001F3E"/>
              </a:fgClr>
              <a:bgClr>
                <a:sysClr val="window" lastClr="FFFFFF"/>
              </a:bgClr>
            </a:patt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Burdengraph_species!$C$11:$G$11</c:f>
              <c:numCache>
                <c:formatCode>0</c:formatCode>
                <c:ptCount val="5"/>
                <c:pt idx="0">
                  <c:v>1367.7486572265625</c:v>
                </c:pt>
                <c:pt idx="1">
                  <c:v>1344.454345703125</c:v>
                </c:pt>
                <c:pt idx="2">
                  <c:v>1399.777099609375</c:v>
                </c:pt>
                <c:pt idx="3">
                  <c:v>1801.66064453125</c:v>
                </c:pt>
                <c:pt idx="4">
                  <c:v>1683.112548828125</c:v>
                </c:pt>
              </c:numCache>
            </c:numRef>
          </c:val>
          <c:extLst>
            <c:ext xmlns:c16="http://schemas.microsoft.com/office/drawing/2014/chart" uri="{C3380CC4-5D6E-409C-BE32-E72D297353CC}">
              <c16:uniqueId val="{00000005-333C-40D8-9F69-EFDCFD4AFB03}"/>
            </c:ext>
          </c:extLst>
        </c:ser>
        <c:ser>
          <c:idx val="6"/>
          <c:order val="6"/>
          <c:tx>
            <c:strRef>
              <c:f>Burdengraph_species!$A$12</c:f>
              <c:strCache>
                <c:ptCount val="1"/>
                <c:pt idx="0">
                  <c:v>S. aureus</c:v>
                </c:pt>
              </c:strCache>
            </c:strRef>
          </c:tx>
          <c:spPr>
            <a:pattFill prst="smCheck">
              <a:fgClr>
                <a:srgbClr val="001F3E"/>
              </a:fgClr>
              <a:bgClr>
                <a:sysClr val="window" lastClr="FFFFFF"/>
              </a:bgClr>
            </a:patt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Burdengraph_species!$C$12:$G$12</c:f>
              <c:numCache>
                <c:formatCode>0</c:formatCode>
                <c:ptCount val="5"/>
                <c:pt idx="0">
                  <c:v>870</c:v>
                </c:pt>
                <c:pt idx="1">
                  <c:v>793</c:v>
                </c:pt>
                <c:pt idx="2">
                  <c:v>683</c:v>
                </c:pt>
                <c:pt idx="3">
                  <c:v>706</c:v>
                </c:pt>
                <c:pt idx="4">
                  <c:v>757</c:v>
                </c:pt>
              </c:numCache>
            </c:numRef>
          </c:val>
          <c:extLst>
            <c:ext xmlns:c16="http://schemas.microsoft.com/office/drawing/2014/chart" uri="{C3380CC4-5D6E-409C-BE32-E72D297353CC}">
              <c16:uniqueId val="{00000006-333C-40D8-9F69-EFDCFD4AFB03}"/>
            </c:ext>
          </c:extLst>
        </c:ser>
        <c:ser>
          <c:idx val="7"/>
          <c:order val="7"/>
          <c:tx>
            <c:strRef>
              <c:f>Burdengraph_species!$A$13</c:f>
              <c:strCache>
                <c:ptCount val="1"/>
                <c:pt idx="0">
                  <c:v>S. pneumoniae</c:v>
                </c:pt>
              </c:strCache>
            </c:strRef>
          </c:tx>
          <c:spPr>
            <a:pattFill prst="pct80">
              <a:fgClr>
                <a:srgbClr val="001F3E"/>
              </a:fgClr>
              <a:bgClr>
                <a:sysClr val="window" lastClr="FFFFFF"/>
              </a:bgClr>
            </a:pattFill>
            <a:ln>
              <a:solidFill>
                <a:sysClr val="windowText" lastClr="000000"/>
              </a:solidFill>
            </a:ln>
          </c:spPr>
          <c:invertIfNegative val="0"/>
          <c:cat>
            <c:strRef>
              <c:f>Burdengraph_species!$C$5:$G$5</c:f>
              <c:strCache>
                <c:ptCount val="5"/>
                <c:pt idx="0">
                  <c:v>2018</c:v>
                </c:pt>
                <c:pt idx="1">
                  <c:v>2019</c:v>
                </c:pt>
                <c:pt idx="2">
                  <c:v>2020</c:v>
                </c:pt>
                <c:pt idx="3">
                  <c:v>2021</c:v>
                </c:pt>
                <c:pt idx="4">
                  <c:v>2022</c:v>
                </c:pt>
              </c:strCache>
            </c:strRef>
          </c:cat>
          <c:val>
            <c:numRef>
              <c:f>Burdengraph_species!$C$13:$G$13</c:f>
              <c:numCache>
                <c:formatCode>0</c:formatCode>
                <c:ptCount val="5"/>
                <c:pt idx="0">
                  <c:v>99.8048095703125</c:v>
                </c:pt>
                <c:pt idx="1">
                  <c:v>92.667495727539063</c:v>
                </c:pt>
                <c:pt idx="2">
                  <c:v>64.915855407714844</c:v>
                </c:pt>
                <c:pt idx="3">
                  <c:v>56.758800506591797</c:v>
                </c:pt>
                <c:pt idx="4">
                  <c:v>65.2880859375</c:v>
                </c:pt>
              </c:numCache>
            </c:numRef>
          </c:val>
          <c:extLst>
            <c:ext xmlns:c16="http://schemas.microsoft.com/office/drawing/2014/chart" uri="{C3380CC4-5D6E-409C-BE32-E72D297353CC}">
              <c16:uniqueId val="{00000007-333C-40D8-9F69-EFDCFD4AFB03}"/>
            </c:ext>
          </c:extLst>
        </c:ser>
        <c:dLbls>
          <c:showLegendKey val="0"/>
          <c:showVal val="0"/>
          <c:showCatName val="0"/>
          <c:showSerName val="0"/>
          <c:showPercent val="0"/>
          <c:showBubbleSize val="0"/>
        </c:dLbls>
        <c:gapWidth val="39"/>
        <c:overlap val="100"/>
        <c:axId val="81705216"/>
        <c:axId val="81715584"/>
      </c:barChart>
      <c:catAx>
        <c:axId val="81705216"/>
        <c:scaling>
          <c:orientation val="minMax"/>
        </c:scaling>
        <c:delete val="0"/>
        <c:axPos val="b"/>
        <c:title>
          <c:tx>
            <c:rich>
              <a:bodyPr/>
              <a:lstStyle/>
              <a:p>
                <a:pPr>
                  <a:defRPr sz="1400"/>
                </a:pPr>
                <a:r>
                  <a:rPr lang="en-US" sz="1400"/>
                  <a:t>Calendar year</a:t>
                </a:r>
                <a:endParaRPr lang="en-US" sz="1400" dirty="0"/>
              </a:p>
            </c:rich>
          </c:tx>
          <c:layout>
            <c:manualLayout>
              <c:xMode val="edge"/>
              <c:yMode val="edge"/>
              <c:x val="0.4164956054060322"/>
              <c:y val="0.83825730764989315"/>
            </c:manualLayout>
          </c:layout>
          <c:overlay val="0"/>
        </c:title>
        <c:numFmt formatCode="General" sourceLinked="1"/>
        <c:majorTickMark val="out"/>
        <c:minorTickMark val="none"/>
        <c:tickLblPos val="nextTo"/>
        <c:txPr>
          <a:bodyPr/>
          <a:lstStyle/>
          <a:p>
            <a:pPr>
              <a:defRPr sz="1400"/>
            </a:pPr>
            <a:endParaRPr lang="en-US"/>
          </a:p>
        </c:txPr>
        <c:crossAx val="81715584"/>
        <c:crosses val="autoZero"/>
        <c:auto val="1"/>
        <c:lblAlgn val="ctr"/>
        <c:lblOffset val="100"/>
        <c:noMultiLvlLbl val="0"/>
      </c:catAx>
      <c:valAx>
        <c:axId val="81715584"/>
        <c:scaling>
          <c:orientation val="minMax"/>
        </c:scaling>
        <c:delete val="0"/>
        <c:axPos val="l"/>
        <c:title>
          <c:tx>
            <c:rich>
              <a:bodyPr rot="-5400000" vert="horz"/>
              <a:lstStyle/>
              <a:p>
                <a:pPr>
                  <a:defRPr sz="1400"/>
                </a:pPr>
                <a:r>
                  <a:rPr lang="en-US" sz="1400"/>
                  <a:t>Number</a:t>
                </a:r>
                <a:r>
                  <a:rPr lang="en-US" sz="1400" baseline="0"/>
                  <a:t> of</a:t>
                </a:r>
                <a:r>
                  <a:rPr lang="en-US" sz="1400"/>
                  <a:t> resistant infections (estimate)</a:t>
                </a:r>
              </a:p>
            </c:rich>
          </c:tx>
          <c:layout>
            <c:manualLayout>
              <c:xMode val="edge"/>
              <c:yMode val="edge"/>
              <c:x val="0"/>
              <c:y val="2.0478944115738108E-3"/>
            </c:manualLayout>
          </c:layout>
          <c:overlay val="0"/>
        </c:title>
        <c:numFmt formatCode="#,##0" sourceLinked="0"/>
        <c:majorTickMark val="out"/>
        <c:minorTickMark val="none"/>
        <c:tickLblPos val="nextTo"/>
        <c:txPr>
          <a:bodyPr/>
          <a:lstStyle/>
          <a:p>
            <a:pPr>
              <a:defRPr sz="1400"/>
            </a:pPr>
            <a:endParaRPr lang="en-US"/>
          </a:p>
        </c:txPr>
        <c:crossAx val="81705216"/>
        <c:crosses val="autoZero"/>
        <c:crossBetween val="between"/>
      </c:valAx>
    </c:plotArea>
    <c:legend>
      <c:legendPos val="r"/>
      <c:layout>
        <c:manualLayout>
          <c:xMode val="edge"/>
          <c:yMode val="edge"/>
          <c:x val="1.6378968253968253E-2"/>
          <c:y val="0.90189084338764702"/>
          <c:w val="0.96421163050936287"/>
          <c:h val="9.8109156612353018E-2"/>
        </c:manualLayout>
      </c:layout>
      <c:overlay val="0"/>
      <c:txPr>
        <a:bodyPr/>
        <a:lstStyle/>
        <a:p>
          <a:pPr>
            <a:defRPr sz="1400" i="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2"/>
          <c:order val="0"/>
          <c:tx>
            <c:strRef>
              <c:f>'K. oxytoca2'!$E$1</c:f>
              <c:strCache>
                <c:ptCount val="1"/>
                <c:pt idx="0">
                  <c:v>resistant</c:v>
                </c:pt>
              </c:strCache>
            </c:strRef>
          </c:tx>
          <c:spPr>
            <a:solidFill>
              <a:srgbClr val="993366"/>
            </a:solidFill>
          </c:spPr>
          <c:invertIfNegative val="0"/>
          <c:cat>
            <c:multiLvlStrRef>
              <c:f>'K. oxytoca2'!$A$2:$B$31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gentamicin</c:v>
                  </c:pt>
                  <c:pt idx="10">
                    <c:v>third- generation cephalosporins</c:v>
                  </c:pt>
                  <c:pt idx="15">
                    <c:v>carbapenem</c:v>
                  </c:pt>
                  <c:pt idx="20">
                    <c:v>piperacillin/ tazobactam</c:v>
                  </c:pt>
                  <c:pt idx="25">
                    <c:v>co-amoxiclav</c:v>
                  </c:pt>
                </c:lvl>
              </c:multiLvlStrCache>
            </c:multiLvlStrRef>
          </c:cat>
          <c:val>
            <c:numRef>
              <c:f>'K. oxytoca2'!$E$2:$E$31</c:f>
              <c:numCache>
                <c:formatCode>0</c:formatCode>
                <c:ptCount val="30"/>
                <c:pt idx="0">
                  <c:v>31</c:v>
                </c:pt>
                <c:pt idx="1">
                  <c:v>27</c:v>
                </c:pt>
                <c:pt idx="2">
                  <c:v>29</c:v>
                </c:pt>
                <c:pt idx="3">
                  <c:v>20</c:v>
                </c:pt>
                <c:pt idx="4">
                  <c:v>24</c:v>
                </c:pt>
                <c:pt idx="5">
                  <c:v>34</c:v>
                </c:pt>
                <c:pt idx="6">
                  <c:v>19</c:v>
                </c:pt>
                <c:pt idx="7">
                  <c:v>19</c:v>
                </c:pt>
                <c:pt idx="8">
                  <c:v>21</c:v>
                </c:pt>
                <c:pt idx="9">
                  <c:v>16</c:v>
                </c:pt>
                <c:pt idx="10">
                  <c:v>117</c:v>
                </c:pt>
                <c:pt idx="11">
                  <c:v>94</c:v>
                </c:pt>
                <c:pt idx="12">
                  <c:v>95</c:v>
                </c:pt>
                <c:pt idx="13">
                  <c:v>75</c:v>
                </c:pt>
                <c:pt idx="14">
                  <c:v>105</c:v>
                </c:pt>
                <c:pt idx="15">
                  <c:v>3</c:v>
                </c:pt>
                <c:pt idx="16">
                  <c:v>2</c:v>
                </c:pt>
                <c:pt idx="17">
                  <c:v>2</c:v>
                </c:pt>
                <c:pt idx="18">
                  <c:v>0</c:v>
                </c:pt>
                <c:pt idx="19">
                  <c:v>5</c:v>
                </c:pt>
                <c:pt idx="20">
                  <c:v>175</c:v>
                </c:pt>
                <c:pt idx="21">
                  <c:v>150</c:v>
                </c:pt>
                <c:pt idx="22">
                  <c:v>132</c:v>
                </c:pt>
                <c:pt idx="23">
                  <c:v>160</c:v>
                </c:pt>
                <c:pt idx="24">
                  <c:v>189</c:v>
                </c:pt>
                <c:pt idx="25">
                  <c:v>263</c:v>
                </c:pt>
                <c:pt idx="26">
                  <c:v>258</c:v>
                </c:pt>
                <c:pt idx="27">
                  <c:v>217</c:v>
                </c:pt>
                <c:pt idx="28">
                  <c:v>256</c:v>
                </c:pt>
                <c:pt idx="29">
                  <c:v>256</c:v>
                </c:pt>
              </c:numCache>
            </c:numRef>
          </c:val>
          <c:extLst>
            <c:ext xmlns:c16="http://schemas.microsoft.com/office/drawing/2014/chart" uri="{C3380CC4-5D6E-409C-BE32-E72D297353CC}">
              <c16:uniqueId val="{00000000-0520-420B-A01E-64C562DF3B93}"/>
            </c:ext>
          </c:extLst>
        </c:ser>
        <c:ser>
          <c:idx val="1"/>
          <c:order val="1"/>
          <c:tx>
            <c:strRef>
              <c:f>'K. oxytoca2'!$D$1</c:f>
              <c:strCache>
                <c:ptCount val="1"/>
                <c:pt idx="0">
                  <c:v>intermediate</c:v>
                </c:pt>
              </c:strCache>
            </c:strRef>
          </c:tx>
          <c:spPr>
            <a:solidFill>
              <a:srgbClr val="5B9BD5">
                <a:lumMod val="20000"/>
                <a:lumOff val="80000"/>
              </a:srgbClr>
            </a:solidFill>
          </c:spPr>
          <c:invertIfNegative val="0"/>
          <c:cat>
            <c:multiLvlStrRef>
              <c:f>'K. oxytoca2'!$A$2:$B$31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gentamicin</c:v>
                  </c:pt>
                  <c:pt idx="10">
                    <c:v>third- generation cephalosporins</c:v>
                  </c:pt>
                  <c:pt idx="15">
                    <c:v>carbapenem</c:v>
                  </c:pt>
                  <c:pt idx="20">
                    <c:v>piperacillin/ tazobactam</c:v>
                  </c:pt>
                  <c:pt idx="25">
                    <c:v>co-amoxiclav</c:v>
                  </c:pt>
                </c:lvl>
              </c:multiLvlStrCache>
            </c:multiLvlStrRef>
          </c:cat>
          <c:val>
            <c:numRef>
              <c:f>'K. oxytoca2'!$D$2:$D$31</c:f>
              <c:numCache>
                <c:formatCode>0</c:formatCode>
                <c:ptCount val="30"/>
                <c:pt idx="0">
                  <c:v>7</c:v>
                </c:pt>
                <c:pt idx="1">
                  <c:v>5</c:v>
                </c:pt>
                <c:pt idx="2">
                  <c:v>5</c:v>
                </c:pt>
                <c:pt idx="3">
                  <c:v>5</c:v>
                </c:pt>
                <c:pt idx="4">
                  <c:v>8</c:v>
                </c:pt>
                <c:pt idx="5">
                  <c:v>2</c:v>
                </c:pt>
                <c:pt idx="6">
                  <c:v>3</c:v>
                </c:pt>
                <c:pt idx="7">
                  <c:v>5</c:v>
                </c:pt>
                <c:pt idx="8">
                  <c:v>5</c:v>
                </c:pt>
                <c:pt idx="9">
                  <c:v>5</c:v>
                </c:pt>
                <c:pt idx="10">
                  <c:v>6</c:v>
                </c:pt>
                <c:pt idx="11">
                  <c:v>8</c:v>
                </c:pt>
                <c:pt idx="12">
                  <c:v>7</c:v>
                </c:pt>
                <c:pt idx="13">
                  <c:v>8</c:v>
                </c:pt>
                <c:pt idx="14">
                  <c:v>16</c:v>
                </c:pt>
                <c:pt idx="15">
                  <c:v>4</c:v>
                </c:pt>
                <c:pt idx="16">
                  <c:v>2</c:v>
                </c:pt>
                <c:pt idx="17">
                  <c:v>0</c:v>
                </c:pt>
                <c:pt idx="18">
                  <c:v>1</c:v>
                </c:pt>
                <c:pt idx="19">
                  <c:v>1</c:v>
                </c:pt>
                <c:pt idx="20">
                  <c:v>22</c:v>
                </c:pt>
                <c:pt idx="21">
                  <c:v>22</c:v>
                </c:pt>
                <c:pt idx="22">
                  <c:v>19</c:v>
                </c:pt>
                <c:pt idx="23">
                  <c:v>14</c:v>
                </c:pt>
                <c:pt idx="24">
                  <c:v>9</c:v>
                </c:pt>
                <c:pt idx="25">
                  <c:v>1</c:v>
                </c:pt>
                <c:pt idx="26">
                  <c:v>1</c:v>
                </c:pt>
                <c:pt idx="27">
                  <c:v>3</c:v>
                </c:pt>
                <c:pt idx="28">
                  <c:v>1</c:v>
                </c:pt>
                <c:pt idx="29">
                  <c:v>3</c:v>
                </c:pt>
              </c:numCache>
            </c:numRef>
          </c:val>
          <c:extLst>
            <c:ext xmlns:c16="http://schemas.microsoft.com/office/drawing/2014/chart" uri="{C3380CC4-5D6E-409C-BE32-E72D297353CC}">
              <c16:uniqueId val="{00000001-0520-420B-A01E-64C562DF3B93}"/>
            </c:ext>
          </c:extLst>
        </c:ser>
        <c:ser>
          <c:idx val="0"/>
          <c:order val="2"/>
          <c:tx>
            <c:strRef>
              <c:f>'K. oxytoca2'!$C$1</c:f>
              <c:strCache>
                <c:ptCount val="1"/>
                <c:pt idx="0">
                  <c:v>susceptible</c:v>
                </c:pt>
              </c:strCache>
            </c:strRef>
          </c:tx>
          <c:spPr>
            <a:solidFill>
              <a:srgbClr val="007996"/>
            </a:solidFill>
          </c:spPr>
          <c:invertIfNegative val="0"/>
          <c:cat>
            <c:multiLvlStrRef>
              <c:f>'K. oxytoca2'!$A$2:$B$31</c:f>
              <c:multiLvlStrCache>
                <c:ptCount val="30"/>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2018</c:v>
                  </c:pt>
                  <c:pt idx="16">
                    <c:v>2019</c:v>
                  </c:pt>
                  <c:pt idx="17">
                    <c:v>2020</c:v>
                  </c:pt>
                  <c:pt idx="18">
                    <c:v>2021</c:v>
                  </c:pt>
                  <c:pt idx="19">
                    <c:v>2022</c:v>
                  </c:pt>
                  <c:pt idx="20">
                    <c:v>2018</c:v>
                  </c:pt>
                  <c:pt idx="21">
                    <c:v>2019</c:v>
                  </c:pt>
                  <c:pt idx="22">
                    <c:v>2020</c:v>
                  </c:pt>
                  <c:pt idx="23">
                    <c:v>2021</c:v>
                  </c:pt>
                  <c:pt idx="24">
                    <c:v>2022</c:v>
                  </c:pt>
                  <c:pt idx="25">
                    <c:v>2018</c:v>
                  </c:pt>
                  <c:pt idx="26">
                    <c:v>2019</c:v>
                  </c:pt>
                  <c:pt idx="27">
                    <c:v>2020</c:v>
                  </c:pt>
                  <c:pt idx="28">
                    <c:v>2021</c:v>
                  </c:pt>
                  <c:pt idx="29">
                    <c:v>2022</c:v>
                  </c:pt>
                </c:lvl>
                <c:lvl>
                  <c:pt idx="0">
                    <c:v>ciprofloxacin</c:v>
                  </c:pt>
                  <c:pt idx="5">
                    <c:v>gentamicin</c:v>
                  </c:pt>
                  <c:pt idx="10">
                    <c:v>third- generation cephalosporins</c:v>
                  </c:pt>
                  <c:pt idx="15">
                    <c:v>carbapenem</c:v>
                  </c:pt>
                  <c:pt idx="20">
                    <c:v>piperacillin/ tazobactam</c:v>
                  </c:pt>
                  <c:pt idx="25">
                    <c:v>co-amoxiclav</c:v>
                  </c:pt>
                </c:lvl>
              </c:multiLvlStrCache>
            </c:multiLvlStrRef>
          </c:cat>
          <c:val>
            <c:numRef>
              <c:f>'K. oxytoca2'!$C$2:$C$31</c:f>
              <c:numCache>
                <c:formatCode>0</c:formatCode>
                <c:ptCount val="30"/>
                <c:pt idx="0">
                  <c:v>1425</c:v>
                </c:pt>
                <c:pt idx="1">
                  <c:v>1531</c:v>
                </c:pt>
                <c:pt idx="2">
                  <c:v>1513</c:v>
                </c:pt>
                <c:pt idx="3">
                  <c:v>1746</c:v>
                </c:pt>
                <c:pt idx="4">
                  <c:v>1674</c:v>
                </c:pt>
                <c:pt idx="5">
                  <c:v>1456</c:v>
                </c:pt>
                <c:pt idx="6">
                  <c:v>1599</c:v>
                </c:pt>
                <c:pt idx="7">
                  <c:v>1555</c:v>
                </c:pt>
                <c:pt idx="8">
                  <c:v>1756</c:v>
                </c:pt>
                <c:pt idx="9">
                  <c:v>1696</c:v>
                </c:pt>
                <c:pt idx="10">
                  <c:v>1379</c:v>
                </c:pt>
                <c:pt idx="11">
                  <c:v>1503</c:v>
                </c:pt>
                <c:pt idx="12">
                  <c:v>1477</c:v>
                </c:pt>
                <c:pt idx="13">
                  <c:v>1727</c:v>
                </c:pt>
                <c:pt idx="14">
                  <c:v>1615</c:v>
                </c:pt>
                <c:pt idx="15">
                  <c:v>1498</c:v>
                </c:pt>
                <c:pt idx="16">
                  <c:v>1616</c:v>
                </c:pt>
                <c:pt idx="17">
                  <c:v>1575</c:v>
                </c:pt>
                <c:pt idx="18">
                  <c:v>1807</c:v>
                </c:pt>
                <c:pt idx="19">
                  <c:v>1738</c:v>
                </c:pt>
                <c:pt idx="20">
                  <c:v>1246</c:v>
                </c:pt>
                <c:pt idx="21">
                  <c:v>1347</c:v>
                </c:pt>
                <c:pt idx="22">
                  <c:v>1335</c:v>
                </c:pt>
                <c:pt idx="23">
                  <c:v>1549</c:v>
                </c:pt>
                <c:pt idx="24">
                  <c:v>1448</c:v>
                </c:pt>
                <c:pt idx="25">
                  <c:v>1172</c:v>
                </c:pt>
                <c:pt idx="26">
                  <c:v>1272</c:v>
                </c:pt>
                <c:pt idx="27">
                  <c:v>1304</c:v>
                </c:pt>
                <c:pt idx="28">
                  <c:v>1499</c:v>
                </c:pt>
                <c:pt idx="29">
                  <c:v>1408</c:v>
                </c:pt>
              </c:numCache>
            </c:numRef>
          </c:val>
          <c:extLst>
            <c:ext xmlns:c16="http://schemas.microsoft.com/office/drawing/2014/chart" uri="{C3380CC4-5D6E-409C-BE32-E72D297353CC}">
              <c16:uniqueId val="{00000002-0520-420B-A01E-64C562DF3B93}"/>
            </c:ext>
          </c:extLst>
        </c:ser>
        <c:ser>
          <c:idx val="3"/>
          <c:order val="3"/>
          <c:tx>
            <c:strRef>
              <c:f>'K. oxytoca2'!$F$1</c:f>
              <c:strCache>
                <c:ptCount val="1"/>
                <c:pt idx="0">
                  <c:v>not reported</c:v>
                </c:pt>
              </c:strCache>
            </c:strRef>
          </c:tx>
          <c:spPr>
            <a:solidFill>
              <a:srgbClr val="002060"/>
            </a:solidFill>
            <a:ln>
              <a:noFill/>
            </a:ln>
          </c:spPr>
          <c:invertIfNegative val="0"/>
          <c:dPt>
            <c:idx val="5"/>
            <c:invertIfNegative val="0"/>
            <c:bubble3D val="0"/>
            <c:extLst>
              <c:ext xmlns:c16="http://schemas.microsoft.com/office/drawing/2014/chart" uri="{C3380CC4-5D6E-409C-BE32-E72D297353CC}">
                <c16:uniqueId val="{00000003-0520-420B-A01E-64C562DF3B93}"/>
              </c:ext>
            </c:extLst>
          </c:dPt>
          <c:dPt>
            <c:idx val="10"/>
            <c:invertIfNegative val="0"/>
            <c:bubble3D val="0"/>
            <c:extLst>
              <c:ext xmlns:c16="http://schemas.microsoft.com/office/drawing/2014/chart" uri="{C3380CC4-5D6E-409C-BE32-E72D297353CC}">
                <c16:uniqueId val="{00000004-0520-420B-A01E-64C562DF3B93}"/>
              </c:ext>
            </c:extLst>
          </c:dPt>
          <c:dPt>
            <c:idx val="15"/>
            <c:invertIfNegative val="0"/>
            <c:bubble3D val="0"/>
            <c:extLst>
              <c:ext xmlns:c16="http://schemas.microsoft.com/office/drawing/2014/chart" uri="{C3380CC4-5D6E-409C-BE32-E72D297353CC}">
                <c16:uniqueId val="{00000005-0520-420B-A01E-64C562DF3B93}"/>
              </c:ext>
            </c:extLst>
          </c:dPt>
          <c:dPt>
            <c:idx val="20"/>
            <c:invertIfNegative val="0"/>
            <c:bubble3D val="0"/>
            <c:extLst>
              <c:ext xmlns:c16="http://schemas.microsoft.com/office/drawing/2014/chart" uri="{C3380CC4-5D6E-409C-BE32-E72D297353CC}">
                <c16:uniqueId val="{00000006-0520-420B-A01E-64C562DF3B93}"/>
              </c:ext>
            </c:extLst>
          </c:dPt>
          <c:dPt>
            <c:idx val="25"/>
            <c:invertIfNegative val="0"/>
            <c:bubble3D val="0"/>
            <c:extLst>
              <c:ext xmlns:c16="http://schemas.microsoft.com/office/drawing/2014/chart" uri="{C3380CC4-5D6E-409C-BE32-E72D297353CC}">
                <c16:uniqueId val="{00000007-0520-420B-A01E-64C562DF3B93}"/>
              </c:ext>
            </c:extLst>
          </c:dPt>
          <c:val>
            <c:numRef>
              <c:f>'K. oxytoca2'!$F$2:$F$31</c:f>
              <c:numCache>
                <c:formatCode>0</c:formatCode>
                <c:ptCount val="30"/>
                <c:pt idx="0">
                  <c:v>77</c:v>
                </c:pt>
                <c:pt idx="1">
                  <c:v>98</c:v>
                </c:pt>
                <c:pt idx="2">
                  <c:v>76</c:v>
                </c:pt>
                <c:pt idx="3">
                  <c:v>78</c:v>
                </c:pt>
                <c:pt idx="4">
                  <c:v>80</c:v>
                </c:pt>
                <c:pt idx="5">
                  <c:v>48</c:v>
                </c:pt>
                <c:pt idx="6">
                  <c:v>40</c:v>
                </c:pt>
                <c:pt idx="7">
                  <c:v>44</c:v>
                </c:pt>
                <c:pt idx="8">
                  <c:v>67</c:v>
                </c:pt>
                <c:pt idx="9">
                  <c:v>69</c:v>
                </c:pt>
                <c:pt idx="10">
                  <c:v>38</c:v>
                </c:pt>
                <c:pt idx="11">
                  <c:v>56</c:v>
                </c:pt>
                <c:pt idx="12">
                  <c:v>44</c:v>
                </c:pt>
                <c:pt idx="13">
                  <c:v>39</c:v>
                </c:pt>
                <c:pt idx="14">
                  <c:v>50</c:v>
                </c:pt>
                <c:pt idx="15">
                  <c:v>35</c:v>
                </c:pt>
                <c:pt idx="16">
                  <c:v>41</c:v>
                </c:pt>
                <c:pt idx="17">
                  <c:v>46</c:v>
                </c:pt>
                <c:pt idx="18">
                  <c:v>41</c:v>
                </c:pt>
                <c:pt idx="19">
                  <c:v>42</c:v>
                </c:pt>
                <c:pt idx="20">
                  <c:v>97</c:v>
                </c:pt>
                <c:pt idx="21">
                  <c:v>142</c:v>
                </c:pt>
                <c:pt idx="22">
                  <c:v>137</c:v>
                </c:pt>
                <c:pt idx="23">
                  <c:v>126</c:v>
                </c:pt>
                <c:pt idx="24">
                  <c:v>140</c:v>
                </c:pt>
                <c:pt idx="25">
                  <c:v>104</c:v>
                </c:pt>
                <c:pt idx="26">
                  <c:v>130</c:v>
                </c:pt>
                <c:pt idx="27">
                  <c:v>99</c:v>
                </c:pt>
                <c:pt idx="28">
                  <c:v>93</c:v>
                </c:pt>
                <c:pt idx="29">
                  <c:v>119</c:v>
                </c:pt>
              </c:numCache>
            </c:numRef>
          </c:val>
          <c:extLst>
            <c:ext xmlns:c16="http://schemas.microsoft.com/office/drawing/2014/chart" uri="{C3380CC4-5D6E-409C-BE32-E72D297353CC}">
              <c16:uniqueId val="{00000008-0520-420B-A01E-64C562DF3B93}"/>
            </c:ext>
          </c:extLst>
        </c:ser>
        <c:dLbls>
          <c:showLegendKey val="0"/>
          <c:showVal val="0"/>
          <c:showCatName val="0"/>
          <c:showSerName val="0"/>
          <c:showPercent val="0"/>
          <c:showBubbleSize val="0"/>
        </c:dLbls>
        <c:gapWidth val="150"/>
        <c:overlap val="100"/>
        <c:axId val="119233920"/>
        <c:axId val="119236096"/>
      </c:barChart>
      <c:lineChart>
        <c:grouping val="standard"/>
        <c:varyColors val="0"/>
        <c:ser>
          <c:idx val="4"/>
          <c:order val="4"/>
          <c:tx>
            <c:strRef>
              <c:f>'K. oxytoca2'!$G$1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A-0520-420B-A01E-64C562DF3B93}"/>
              </c:ext>
            </c:extLst>
          </c:dPt>
          <c:dPt>
            <c:idx val="10"/>
            <c:bubble3D val="0"/>
            <c:spPr>
              <a:ln>
                <a:noFill/>
              </a:ln>
            </c:spPr>
            <c:extLst>
              <c:ext xmlns:c16="http://schemas.microsoft.com/office/drawing/2014/chart" uri="{C3380CC4-5D6E-409C-BE32-E72D297353CC}">
                <c16:uniqueId val="{0000000C-0520-420B-A01E-64C562DF3B93}"/>
              </c:ext>
            </c:extLst>
          </c:dPt>
          <c:dPt>
            <c:idx val="15"/>
            <c:bubble3D val="0"/>
            <c:spPr>
              <a:ln>
                <a:noFill/>
              </a:ln>
            </c:spPr>
            <c:extLst>
              <c:ext xmlns:c16="http://schemas.microsoft.com/office/drawing/2014/chart" uri="{C3380CC4-5D6E-409C-BE32-E72D297353CC}">
                <c16:uniqueId val="{0000000E-0520-420B-A01E-64C562DF3B93}"/>
              </c:ext>
            </c:extLst>
          </c:dPt>
          <c:dPt>
            <c:idx val="20"/>
            <c:bubble3D val="0"/>
            <c:spPr>
              <a:ln>
                <a:noFill/>
              </a:ln>
            </c:spPr>
            <c:extLst>
              <c:ext xmlns:c16="http://schemas.microsoft.com/office/drawing/2014/chart" uri="{C3380CC4-5D6E-409C-BE32-E72D297353CC}">
                <c16:uniqueId val="{00000010-0520-420B-A01E-64C562DF3B93}"/>
              </c:ext>
            </c:extLst>
          </c:dPt>
          <c:dPt>
            <c:idx val="25"/>
            <c:bubble3D val="0"/>
            <c:spPr>
              <a:ln>
                <a:noFill/>
              </a:ln>
            </c:spPr>
            <c:extLst>
              <c:ext xmlns:c16="http://schemas.microsoft.com/office/drawing/2014/chart" uri="{C3380CC4-5D6E-409C-BE32-E72D297353CC}">
                <c16:uniqueId val="{00000012-0520-420B-A01E-64C562DF3B93}"/>
              </c:ext>
            </c:extLst>
          </c:dPt>
          <c:val>
            <c:numRef>
              <c:f>'K. oxytoca2'!$G$2:$G$31</c:f>
              <c:numCache>
                <c:formatCode>0.0%</c:formatCode>
                <c:ptCount val="30"/>
                <c:pt idx="0">
                  <c:v>2.5974025974025976E-2</c:v>
                </c:pt>
                <c:pt idx="1">
                  <c:v>2.0473448496481125E-2</c:v>
                </c:pt>
                <c:pt idx="2">
                  <c:v>2.197802197802198E-2</c:v>
                </c:pt>
                <c:pt idx="3">
                  <c:v>1.4116318464144552E-2</c:v>
                </c:pt>
                <c:pt idx="4">
                  <c:v>1.8757327080890972E-2</c:v>
                </c:pt>
                <c:pt idx="5">
                  <c:v>2.4128686327077747E-2</c:v>
                </c:pt>
                <c:pt idx="6">
                  <c:v>1.3571869216533004E-2</c:v>
                </c:pt>
                <c:pt idx="7">
                  <c:v>1.5199493350221659E-2</c:v>
                </c:pt>
                <c:pt idx="8">
                  <c:v>1.4590347923681257E-2</c:v>
                </c:pt>
                <c:pt idx="9">
                  <c:v>1.2230634828188701E-2</c:v>
                </c:pt>
                <c:pt idx="10">
                  <c:v>5.9093893630991462E-2</c:v>
                </c:pt>
                <c:pt idx="11">
                  <c:v>6.8872383524645503E-2</c:v>
                </c:pt>
                <c:pt idx="12">
                  <c:v>6.4597846738442058E-2</c:v>
                </c:pt>
                <c:pt idx="13">
                  <c:v>4.585635359116022E-2</c:v>
                </c:pt>
                <c:pt idx="14">
                  <c:v>6.9700460829493091E-2</c:v>
                </c:pt>
                <c:pt idx="15">
                  <c:v>4.6511627906976744E-3</c:v>
                </c:pt>
                <c:pt idx="16">
                  <c:v>2.4691358024691358E-3</c:v>
                </c:pt>
                <c:pt idx="17">
                  <c:v>1.2682308180088776E-3</c:v>
                </c:pt>
                <c:pt idx="18">
                  <c:v>5.5309734513274336E-4</c:v>
                </c:pt>
                <c:pt idx="19">
                  <c:v>3.4403669724770644E-3</c:v>
                </c:pt>
                <c:pt idx="20">
                  <c:v>0.13652113652113651</c:v>
                </c:pt>
                <c:pt idx="21">
                  <c:v>0.11323238973008558</c:v>
                </c:pt>
                <c:pt idx="22">
                  <c:v>0.10161507402422611</c:v>
                </c:pt>
                <c:pt idx="23">
                  <c:v>0.10098665118978525</c:v>
                </c:pt>
                <c:pt idx="24">
                  <c:v>0.12029161603888214</c:v>
                </c:pt>
                <c:pt idx="25">
                  <c:v>0.18384401114206128</c:v>
                </c:pt>
                <c:pt idx="26">
                  <c:v>0.16917047681254083</c:v>
                </c:pt>
                <c:pt idx="27">
                  <c:v>0.14435695538057744</c:v>
                </c:pt>
                <c:pt idx="28">
                  <c:v>0.14635535307517084</c:v>
                </c:pt>
                <c:pt idx="29">
                  <c:v>0.15536892621475704</c:v>
                </c:pt>
              </c:numCache>
            </c:numRef>
          </c:val>
          <c:smooth val="0"/>
          <c:extLst>
            <c:ext xmlns:c16="http://schemas.microsoft.com/office/drawing/2014/chart" uri="{C3380CC4-5D6E-409C-BE32-E72D297353CC}">
              <c16:uniqueId val="{00000013-0520-420B-A01E-64C562DF3B93}"/>
            </c:ext>
          </c:extLst>
        </c:ser>
        <c:dLbls>
          <c:showLegendKey val="0"/>
          <c:showVal val="0"/>
          <c:showCatName val="0"/>
          <c:showSerName val="0"/>
          <c:showPercent val="0"/>
          <c:showBubbleSize val="0"/>
        </c:dLbls>
        <c:marker val="1"/>
        <c:smooth val="0"/>
        <c:axId val="715031264"/>
        <c:axId val="715035200"/>
      </c:lineChart>
      <c:catAx>
        <c:axId val="119233920"/>
        <c:scaling>
          <c:orientation val="minMax"/>
        </c:scaling>
        <c:delete val="0"/>
        <c:axPos val="b"/>
        <c:title>
          <c:tx>
            <c:rich>
              <a:bodyPr/>
              <a:lstStyle/>
              <a:p>
                <a:pPr>
                  <a:defRPr sz="1400"/>
                </a:pPr>
                <a:r>
                  <a:rPr lang="en-US" sz="1400"/>
                  <a:t>Antibiotic by year</a:t>
                </a:r>
              </a:p>
            </c:rich>
          </c:tx>
          <c:layout>
            <c:manualLayout>
              <c:xMode val="edge"/>
              <c:yMode val="edge"/>
              <c:x val="0.43985107558920666"/>
              <c:y val="0.87248763452711964"/>
            </c:manualLayout>
          </c:layout>
          <c:overlay val="0"/>
        </c:title>
        <c:numFmt formatCode="General" sourceLinked="0"/>
        <c:majorTickMark val="out"/>
        <c:minorTickMark val="none"/>
        <c:tickLblPos val="nextTo"/>
        <c:crossAx val="119236096"/>
        <c:crosses val="autoZero"/>
        <c:auto val="1"/>
        <c:lblAlgn val="ctr"/>
        <c:lblOffset val="100"/>
        <c:tickMarkSkip val="1"/>
        <c:noMultiLvlLbl val="0"/>
      </c:catAx>
      <c:valAx>
        <c:axId val="119236096"/>
        <c:scaling>
          <c:orientation val="minMax"/>
          <c:max val="2000"/>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0"/>
              <c:y val="0.15346656683365509"/>
            </c:manualLayout>
          </c:layout>
          <c:overlay val="0"/>
        </c:title>
        <c:numFmt formatCode="#,##0" sourceLinked="0"/>
        <c:majorTickMark val="out"/>
        <c:minorTickMark val="none"/>
        <c:tickLblPos val="nextTo"/>
        <c:spPr>
          <a:ln>
            <a:solidFill>
              <a:srgbClr val="4F81BD">
                <a:alpha val="94000"/>
              </a:srgbClr>
            </a:solidFill>
          </a:ln>
        </c:spPr>
        <c:txPr>
          <a:bodyPr/>
          <a:lstStyle/>
          <a:p>
            <a:pPr>
              <a:defRPr sz="1400"/>
            </a:pPr>
            <a:endParaRPr lang="en-US"/>
          </a:p>
        </c:txPr>
        <c:crossAx val="119233920"/>
        <c:crosses val="autoZero"/>
        <c:crossBetween val="between"/>
        <c:majorUnit val="500"/>
      </c:valAx>
      <c:valAx>
        <c:axId val="715035200"/>
        <c:scaling>
          <c:orientation val="minMax"/>
          <c:max val="0.5"/>
        </c:scaling>
        <c:delete val="0"/>
        <c:axPos val="r"/>
        <c:numFmt formatCode="0%" sourceLinked="0"/>
        <c:majorTickMark val="out"/>
        <c:minorTickMark val="none"/>
        <c:tickLblPos val="nextTo"/>
        <c:txPr>
          <a:bodyPr/>
          <a:lstStyle/>
          <a:p>
            <a:pPr>
              <a:defRPr sz="1400"/>
            </a:pPr>
            <a:endParaRPr lang="en-US"/>
          </a:p>
        </c:txPr>
        <c:crossAx val="715031264"/>
        <c:crosses val="max"/>
        <c:crossBetween val="between"/>
        <c:majorUnit val="0.1"/>
      </c:valAx>
      <c:catAx>
        <c:axId val="715031264"/>
        <c:scaling>
          <c:orientation val="minMax"/>
        </c:scaling>
        <c:delete val="1"/>
        <c:axPos val="b"/>
        <c:numFmt formatCode="General" sourceLinked="1"/>
        <c:majorTickMark val="out"/>
        <c:minorTickMark val="none"/>
        <c:tickLblPos val="nextTo"/>
        <c:crossAx val="715035200"/>
        <c:crosses val="autoZero"/>
        <c:auto val="1"/>
        <c:lblAlgn val="ctr"/>
        <c:lblOffset val="100"/>
        <c:noMultiLvlLbl val="0"/>
      </c:catAx>
    </c:plotArea>
    <c:legend>
      <c:legendPos val="b"/>
      <c:layout>
        <c:manualLayout>
          <c:xMode val="edge"/>
          <c:yMode val="edge"/>
          <c:x val="0.1287132270327741"/>
          <c:y val="0.92453599399657005"/>
          <c:w val="0.79137718669321933"/>
          <c:h val="7.2795161111021203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995039682539685E-2"/>
          <c:y val="3.4410648148148149E-2"/>
          <c:w val="0.83202896825396822"/>
          <c:h val="0.64462685185185187"/>
        </c:manualLayout>
      </c:layout>
      <c:barChart>
        <c:barDir val="col"/>
        <c:grouping val="stacked"/>
        <c:varyColors val="0"/>
        <c:ser>
          <c:idx val="2"/>
          <c:order val="0"/>
          <c:tx>
            <c:strRef>
              <c:f>'\\colhpafil003.hpa.org.uk\ProjectData\Proj_HCAI\ESPAUR\Annual Report 2021\AMR\Tables\AMR\[AMR_2_tables_final.xlsx]Acinetobacter'!$E$1</c:f>
              <c:strCache>
                <c:ptCount val="1"/>
                <c:pt idx="0">
                  <c:v>resistant</c:v>
                </c:pt>
              </c:strCache>
            </c:strRef>
          </c:tx>
          <c:spPr>
            <a:solidFill>
              <a:srgbClr val="993366"/>
            </a:solidFill>
          </c:spPr>
          <c:invertIfNegative val="0"/>
          <c:cat>
            <c:multiLvlStrRef>
              <c:f>(Acinetobacter!$A$2:$B$16,Acinetobacter!$A$18:$B$26)</c:f>
              <c:multiLvlStrCache>
                <c:ptCount val="24"/>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2019</c:v>
                  </c:pt>
                  <c:pt idx="16">
                    <c:v>2020</c:v>
                  </c:pt>
                  <c:pt idx="17">
                    <c:v>2021</c:v>
                  </c:pt>
                  <c:pt idx="18">
                    <c:v>2022</c:v>
                  </c:pt>
                  <c:pt idx="19">
                    <c:v>2018</c:v>
                  </c:pt>
                  <c:pt idx="20">
                    <c:v>2019</c:v>
                  </c:pt>
                  <c:pt idx="21">
                    <c:v>2020</c:v>
                  </c:pt>
                  <c:pt idx="22">
                    <c:v>2021</c:v>
                  </c:pt>
                  <c:pt idx="23">
                    <c:v>2022</c:v>
                  </c:pt>
                </c:lvl>
                <c:lvl>
                  <c:pt idx="0">
                    <c:v>Gentamicin</c:v>
                  </c:pt>
                  <c:pt idx="5">
                    <c:v>Ciprofloxacin</c:v>
                  </c:pt>
                  <c:pt idx="10">
                    <c:v>3rd Gen Cephalosporin</c:v>
                  </c:pt>
                  <c:pt idx="19">
                    <c:v>carbapenems</c:v>
                  </c:pt>
                </c:lvl>
              </c:multiLvlStrCache>
              <c:extLst/>
            </c:multiLvlStrRef>
          </c:cat>
          <c:val>
            <c:numRef>
              <c:f>Acinetobacter!$E$2:$E$16</c:f>
              <c:numCache>
                <c:formatCode>0</c:formatCode>
                <c:ptCount val="15"/>
                <c:pt idx="0">
                  <c:v>47</c:v>
                </c:pt>
                <c:pt idx="1">
                  <c:v>47</c:v>
                </c:pt>
                <c:pt idx="2">
                  <c:v>25</c:v>
                </c:pt>
                <c:pt idx="3">
                  <c:v>37</c:v>
                </c:pt>
                <c:pt idx="4">
                  <c:v>30</c:v>
                </c:pt>
                <c:pt idx="5">
                  <c:v>33</c:v>
                </c:pt>
                <c:pt idx="6">
                  <c:v>66</c:v>
                </c:pt>
                <c:pt idx="7">
                  <c:v>58</c:v>
                </c:pt>
                <c:pt idx="8">
                  <c:v>59</c:v>
                </c:pt>
                <c:pt idx="9">
                  <c:v>51</c:v>
                </c:pt>
                <c:pt idx="10">
                  <c:v>171</c:v>
                </c:pt>
                <c:pt idx="11">
                  <c:v>165</c:v>
                </c:pt>
                <c:pt idx="12">
                  <c:v>122</c:v>
                </c:pt>
                <c:pt idx="13">
                  <c:v>128</c:v>
                </c:pt>
                <c:pt idx="14">
                  <c:v>89</c:v>
                </c:pt>
              </c:numCache>
              <c:extLst/>
            </c:numRef>
          </c:val>
          <c:extLst>
            <c:ext xmlns:c16="http://schemas.microsoft.com/office/drawing/2014/chart" uri="{C3380CC4-5D6E-409C-BE32-E72D297353CC}">
              <c16:uniqueId val="{00000000-540C-4EB4-B4BE-D3CC571D05BE}"/>
            </c:ext>
          </c:extLst>
        </c:ser>
        <c:ser>
          <c:idx val="1"/>
          <c:order val="1"/>
          <c:tx>
            <c:strRef>
              <c:f>'\\colhpafil003.hpa.org.uk\ProjectData\Proj_HCAI\ESPAUR\Annual Report 2021\AMR\Tables\AMR\[AMR_2_tables_final.xlsx]Acinetobacter'!$D$1</c:f>
              <c:strCache>
                <c:ptCount val="1"/>
                <c:pt idx="0">
                  <c:v>intermediate</c:v>
                </c:pt>
              </c:strCache>
            </c:strRef>
          </c:tx>
          <c:spPr>
            <a:solidFill>
              <a:srgbClr val="5B9BD5">
                <a:lumMod val="20000"/>
                <a:lumOff val="80000"/>
              </a:srgbClr>
            </a:solidFill>
          </c:spPr>
          <c:invertIfNegative val="0"/>
          <c:cat>
            <c:multiLvlStrRef>
              <c:f>(Acinetobacter!$A$2:$B$16,Acinetobacter!$A$18:$B$26)</c:f>
              <c:multiLvlStrCache>
                <c:ptCount val="24"/>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2019</c:v>
                  </c:pt>
                  <c:pt idx="16">
                    <c:v>2020</c:v>
                  </c:pt>
                  <c:pt idx="17">
                    <c:v>2021</c:v>
                  </c:pt>
                  <c:pt idx="18">
                    <c:v>2022</c:v>
                  </c:pt>
                  <c:pt idx="19">
                    <c:v>2018</c:v>
                  </c:pt>
                  <c:pt idx="20">
                    <c:v>2019</c:v>
                  </c:pt>
                  <c:pt idx="21">
                    <c:v>2020</c:v>
                  </c:pt>
                  <c:pt idx="22">
                    <c:v>2021</c:v>
                  </c:pt>
                  <c:pt idx="23">
                    <c:v>2022</c:v>
                  </c:pt>
                </c:lvl>
                <c:lvl>
                  <c:pt idx="0">
                    <c:v>Gentamicin</c:v>
                  </c:pt>
                  <c:pt idx="5">
                    <c:v>Ciprofloxacin</c:v>
                  </c:pt>
                  <c:pt idx="10">
                    <c:v>3rd Gen Cephalosporin</c:v>
                  </c:pt>
                  <c:pt idx="19">
                    <c:v>carbapenems</c:v>
                  </c:pt>
                </c:lvl>
              </c:multiLvlStrCache>
              <c:extLst/>
            </c:multiLvlStrRef>
          </c:cat>
          <c:val>
            <c:numRef>
              <c:f>Acinetobacter!$D$2:$D$16</c:f>
              <c:numCache>
                <c:formatCode>0</c:formatCode>
                <c:ptCount val="15"/>
                <c:pt idx="0">
                  <c:v>0</c:v>
                </c:pt>
                <c:pt idx="1">
                  <c:v>0</c:v>
                </c:pt>
                <c:pt idx="2">
                  <c:v>1</c:v>
                </c:pt>
                <c:pt idx="3">
                  <c:v>0</c:v>
                </c:pt>
                <c:pt idx="4">
                  <c:v>1</c:v>
                </c:pt>
                <c:pt idx="5">
                  <c:v>0</c:v>
                </c:pt>
                <c:pt idx="6">
                  <c:v>171</c:v>
                </c:pt>
                <c:pt idx="7">
                  <c:v>269</c:v>
                </c:pt>
                <c:pt idx="8">
                  <c:v>473</c:v>
                </c:pt>
                <c:pt idx="9">
                  <c:v>643</c:v>
                </c:pt>
                <c:pt idx="10">
                  <c:v>13</c:v>
                </c:pt>
                <c:pt idx="11">
                  <c:v>8</c:v>
                </c:pt>
                <c:pt idx="12">
                  <c:v>4</c:v>
                </c:pt>
                <c:pt idx="13">
                  <c:v>8</c:v>
                </c:pt>
                <c:pt idx="14">
                  <c:v>8</c:v>
                </c:pt>
              </c:numCache>
              <c:extLst/>
            </c:numRef>
          </c:val>
          <c:extLst>
            <c:ext xmlns:c16="http://schemas.microsoft.com/office/drawing/2014/chart" uri="{C3380CC4-5D6E-409C-BE32-E72D297353CC}">
              <c16:uniqueId val="{00000001-540C-4EB4-B4BE-D3CC571D05BE}"/>
            </c:ext>
          </c:extLst>
        </c:ser>
        <c:ser>
          <c:idx val="0"/>
          <c:order val="2"/>
          <c:tx>
            <c:strRef>
              <c:f>'\\colhpafil003.hpa.org.uk\ProjectData\Proj_HCAI\ESPAUR\Annual Report 2021\AMR\Tables\AMR\[AMR_2_tables_final.xlsx]Acinetobacter'!$C$1</c:f>
              <c:strCache>
                <c:ptCount val="1"/>
                <c:pt idx="0">
                  <c:v>susceptible</c:v>
                </c:pt>
              </c:strCache>
            </c:strRef>
          </c:tx>
          <c:spPr>
            <a:solidFill>
              <a:srgbClr val="007996"/>
            </a:solidFill>
          </c:spPr>
          <c:invertIfNegative val="0"/>
          <c:cat>
            <c:multiLvlStrRef>
              <c:f>(Acinetobacter!$A$2:$B$16,Acinetobacter!$A$18:$B$26)</c:f>
              <c:multiLvlStrCache>
                <c:ptCount val="24"/>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2019</c:v>
                  </c:pt>
                  <c:pt idx="16">
                    <c:v>2020</c:v>
                  </c:pt>
                  <c:pt idx="17">
                    <c:v>2021</c:v>
                  </c:pt>
                  <c:pt idx="18">
                    <c:v>2022</c:v>
                  </c:pt>
                  <c:pt idx="19">
                    <c:v>2018</c:v>
                  </c:pt>
                  <c:pt idx="20">
                    <c:v>2019</c:v>
                  </c:pt>
                  <c:pt idx="21">
                    <c:v>2020</c:v>
                  </c:pt>
                  <c:pt idx="22">
                    <c:v>2021</c:v>
                  </c:pt>
                  <c:pt idx="23">
                    <c:v>2022</c:v>
                  </c:pt>
                </c:lvl>
                <c:lvl>
                  <c:pt idx="0">
                    <c:v>Gentamicin</c:v>
                  </c:pt>
                  <c:pt idx="5">
                    <c:v>Ciprofloxacin</c:v>
                  </c:pt>
                  <c:pt idx="10">
                    <c:v>3rd Gen Cephalosporin</c:v>
                  </c:pt>
                  <c:pt idx="19">
                    <c:v>carbapenems</c:v>
                  </c:pt>
                </c:lvl>
              </c:multiLvlStrCache>
              <c:extLst/>
            </c:multiLvlStrRef>
          </c:cat>
          <c:val>
            <c:numRef>
              <c:f>Acinetobacter!$C$2:$C$16</c:f>
              <c:numCache>
                <c:formatCode>0</c:formatCode>
                <c:ptCount val="15"/>
                <c:pt idx="0">
                  <c:v>832</c:v>
                </c:pt>
                <c:pt idx="1">
                  <c:v>889</c:v>
                </c:pt>
                <c:pt idx="2">
                  <c:v>786</c:v>
                </c:pt>
                <c:pt idx="3">
                  <c:v>935</c:v>
                </c:pt>
                <c:pt idx="4">
                  <c:v>999</c:v>
                </c:pt>
                <c:pt idx="5">
                  <c:v>818</c:v>
                </c:pt>
                <c:pt idx="6">
                  <c:v>644</c:v>
                </c:pt>
                <c:pt idx="7">
                  <c:v>420</c:v>
                </c:pt>
                <c:pt idx="8">
                  <c:v>412</c:v>
                </c:pt>
                <c:pt idx="9">
                  <c:v>315</c:v>
                </c:pt>
                <c:pt idx="10">
                  <c:v>225</c:v>
                </c:pt>
                <c:pt idx="11">
                  <c:v>213</c:v>
                </c:pt>
                <c:pt idx="12">
                  <c:v>183</c:v>
                </c:pt>
                <c:pt idx="13">
                  <c:v>177</c:v>
                </c:pt>
                <c:pt idx="14">
                  <c:v>142</c:v>
                </c:pt>
              </c:numCache>
              <c:extLst/>
            </c:numRef>
          </c:val>
          <c:extLst>
            <c:ext xmlns:c16="http://schemas.microsoft.com/office/drawing/2014/chart" uri="{C3380CC4-5D6E-409C-BE32-E72D297353CC}">
              <c16:uniqueId val="{00000002-540C-4EB4-B4BE-D3CC571D05BE}"/>
            </c:ext>
          </c:extLst>
        </c:ser>
        <c:ser>
          <c:idx val="3"/>
          <c:order val="3"/>
          <c:tx>
            <c:strRef>
              <c:f>'\\colhpafil003.hpa.org.uk\ProjectData\Proj_HCAI\ESPAUR\Annual Report 2021\AMR\Tables\AMR\[AMR_2_tables_final.xlsx]Acinetobacter'!$F$1</c:f>
              <c:strCache>
                <c:ptCount val="1"/>
                <c:pt idx="0">
                  <c:v>not reported</c:v>
                </c:pt>
              </c:strCache>
            </c:strRef>
          </c:tx>
          <c:spPr>
            <a:solidFill>
              <a:srgbClr val="002060"/>
            </a:solidFill>
          </c:spPr>
          <c:invertIfNegative val="0"/>
          <c:cat>
            <c:multiLvlStrRef>
              <c:f>(Acinetobacter!$A$2:$B$16,Acinetobacter!$A$18:$B$26)</c:f>
              <c:multiLvlStrCache>
                <c:ptCount val="24"/>
                <c:lvl>
                  <c:pt idx="0">
                    <c:v>2018</c:v>
                  </c:pt>
                  <c:pt idx="1">
                    <c:v>2019</c:v>
                  </c:pt>
                  <c:pt idx="2">
                    <c:v>2020</c:v>
                  </c:pt>
                  <c:pt idx="3">
                    <c:v>2021</c:v>
                  </c:pt>
                  <c:pt idx="4">
                    <c:v>2022</c:v>
                  </c:pt>
                  <c:pt idx="5">
                    <c:v>2018</c:v>
                  </c:pt>
                  <c:pt idx="6">
                    <c:v>2019</c:v>
                  </c:pt>
                  <c:pt idx="7">
                    <c:v>2020</c:v>
                  </c:pt>
                  <c:pt idx="8">
                    <c:v>2021</c:v>
                  </c:pt>
                  <c:pt idx="9">
                    <c:v>2022</c:v>
                  </c:pt>
                  <c:pt idx="10">
                    <c:v>2018</c:v>
                  </c:pt>
                  <c:pt idx="11">
                    <c:v>2019</c:v>
                  </c:pt>
                  <c:pt idx="12">
                    <c:v>2020</c:v>
                  </c:pt>
                  <c:pt idx="13">
                    <c:v>2021</c:v>
                  </c:pt>
                  <c:pt idx="14">
                    <c:v>2022</c:v>
                  </c:pt>
                  <c:pt idx="15">
                    <c:v>2019</c:v>
                  </c:pt>
                  <c:pt idx="16">
                    <c:v>2020</c:v>
                  </c:pt>
                  <c:pt idx="17">
                    <c:v>2021</c:v>
                  </c:pt>
                  <c:pt idx="18">
                    <c:v>2022</c:v>
                  </c:pt>
                  <c:pt idx="19">
                    <c:v>2018</c:v>
                  </c:pt>
                  <c:pt idx="20">
                    <c:v>2019</c:v>
                  </c:pt>
                  <c:pt idx="21">
                    <c:v>2020</c:v>
                  </c:pt>
                  <c:pt idx="22">
                    <c:v>2021</c:v>
                  </c:pt>
                  <c:pt idx="23">
                    <c:v>2022</c:v>
                  </c:pt>
                </c:lvl>
                <c:lvl>
                  <c:pt idx="0">
                    <c:v>Gentamicin</c:v>
                  </c:pt>
                  <c:pt idx="5">
                    <c:v>Ciprofloxacin</c:v>
                  </c:pt>
                  <c:pt idx="10">
                    <c:v>3rd Gen Cephalosporin</c:v>
                  </c:pt>
                  <c:pt idx="19">
                    <c:v>carbapenems</c:v>
                  </c:pt>
                </c:lvl>
              </c:multiLvlStrCache>
              <c:extLst/>
            </c:multiLvlStrRef>
          </c:cat>
          <c:val>
            <c:numRef>
              <c:f>Acinetobacter!$F$2:$F$16</c:f>
              <c:numCache>
                <c:formatCode>0</c:formatCode>
                <c:ptCount val="15"/>
                <c:pt idx="0">
                  <c:v>40</c:v>
                </c:pt>
                <c:pt idx="1">
                  <c:v>65</c:v>
                </c:pt>
                <c:pt idx="2">
                  <c:v>34</c:v>
                </c:pt>
                <c:pt idx="3">
                  <c:v>73</c:v>
                </c:pt>
                <c:pt idx="4">
                  <c:v>91</c:v>
                </c:pt>
                <c:pt idx="5">
                  <c:v>68</c:v>
                </c:pt>
                <c:pt idx="6">
                  <c:v>120</c:v>
                </c:pt>
                <c:pt idx="7">
                  <c:v>99</c:v>
                </c:pt>
                <c:pt idx="8">
                  <c:v>101</c:v>
                </c:pt>
                <c:pt idx="9">
                  <c:v>112</c:v>
                </c:pt>
                <c:pt idx="10">
                  <c:v>510</c:v>
                </c:pt>
                <c:pt idx="11">
                  <c:v>615</c:v>
                </c:pt>
                <c:pt idx="12">
                  <c:v>537</c:v>
                </c:pt>
                <c:pt idx="13">
                  <c:v>732</c:v>
                </c:pt>
                <c:pt idx="14">
                  <c:v>882</c:v>
                </c:pt>
              </c:numCache>
              <c:extLst/>
            </c:numRef>
          </c:val>
          <c:extLst>
            <c:ext xmlns:c16="http://schemas.microsoft.com/office/drawing/2014/chart" uri="{C3380CC4-5D6E-409C-BE32-E72D297353CC}">
              <c16:uniqueId val="{00000003-540C-4EB4-B4BE-D3CC571D05BE}"/>
            </c:ext>
          </c:extLst>
        </c:ser>
        <c:dLbls>
          <c:showLegendKey val="0"/>
          <c:showVal val="0"/>
          <c:showCatName val="0"/>
          <c:showSerName val="0"/>
          <c:showPercent val="0"/>
          <c:showBubbleSize val="0"/>
        </c:dLbls>
        <c:gapWidth val="150"/>
        <c:overlap val="100"/>
        <c:axId val="121921920"/>
        <c:axId val="121923840"/>
      </c:barChart>
      <c:lineChart>
        <c:grouping val="standard"/>
        <c:varyColors val="0"/>
        <c:ser>
          <c:idx val="4"/>
          <c:order val="4"/>
          <c:tx>
            <c:strRef>
              <c:f>'\\colhpafil003.hpa.org.uk\ProjectData\Proj_HCAI\ESPAUR\Annual Report 2021\AMR\Tables\AMR\[AMR_2_tables_final.xlsx]Acinetobacter'!$H$1</c:f>
              <c:strCache>
                <c:ptCount val="1"/>
                <c:pt idx="0">
                  <c:v>% resistant</c:v>
                </c:pt>
              </c:strCache>
            </c:strRef>
          </c:tx>
          <c:spPr>
            <a:ln>
              <a:solidFill>
                <a:sysClr val="windowText" lastClr="000000"/>
              </a:solidFill>
            </a:ln>
          </c:spPr>
          <c:marker>
            <c:symbol val="none"/>
          </c:marker>
          <c:dPt>
            <c:idx val="5"/>
            <c:bubble3D val="0"/>
            <c:spPr>
              <a:ln>
                <a:noFill/>
              </a:ln>
            </c:spPr>
            <c:extLst>
              <c:ext xmlns:c16="http://schemas.microsoft.com/office/drawing/2014/chart" uri="{C3380CC4-5D6E-409C-BE32-E72D297353CC}">
                <c16:uniqueId val="{00000005-540C-4EB4-B4BE-D3CC571D05BE}"/>
              </c:ext>
            </c:extLst>
          </c:dPt>
          <c:dPt>
            <c:idx val="10"/>
            <c:bubble3D val="0"/>
            <c:spPr>
              <a:ln>
                <a:noFill/>
              </a:ln>
            </c:spPr>
            <c:extLst>
              <c:ext xmlns:c16="http://schemas.microsoft.com/office/drawing/2014/chart" uri="{C3380CC4-5D6E-409C-BE32-E72D297353CC}">
                <c16:uniqueId val="{00000007-540C-4EB4-B4BE-D3CC571D05BE}"/>
              </c:ext>
            </c:extLst>
          </c:dPt>
          <c:dPt>
            <c:idx val="23"/>
            <c:bubble3D val="0"/>
            <c:spPr>
              <a:ln>
                <a:noFill/>
              </a:ln>
            </c:spPr>
            <c:extLst>
              <c:ext xmlns:c16="http://schemas.microsoft.com/office/drawing/2014/chart" uri="{C3380CC4-5D6E-409C-BE32-E72D297353CC}">
                <c16:uniqueId val="{00000009-540C-4EB4-B4BE-D3CC571D05BE}"/>
              </c:ext>
            </c:extLst>
          </c:dPt>
          <c:cat>
            <c:multiLvlStrRef>
              <c:f>[3]Acinetobacter!$A$2:$B$16</c:f>
              <c:multiLvlStrCache>
                <c:ptCount val="15"/>
                <c:lvl>
                  <c:pt idx="0">
                    <c:v>2016</c:v>
                  </c:pt>
                  <c:pt idx="1">
                    <c:v>2017</c:v>
                  </c:pt>
                  <c:pt idx="2">
                    <c:v>2018</c:v>
                  </c:pt>
                  <c:pt idx="3">
                    <c:v>2019</c:v>
                  </c:pt>
                  <c:pt idx="4">
                    <c:v>2020</c:v>
                  </c:pt>
                  <c:pt idx="5">
                    <c:v>2016</c:v>
                  </c:pt>
                  <c:pt idx="6">
                    <c:v>2017</c:v>
                  </c:pt>
                  <c:pt idx="7">
                    <c:v>2018</c:v>
                  </c:pt>
                  <c:pt idx="8">
                    <c:v>2019</c:v>
                  </c:pt>
                  <c:pt idx="9">
                    <c:v>2020</c:v>
                  </c:pt>
                  <c:pt idx="10">
                    <c:v>2016</c:v>
                  </c:pt>
                  <c:pt idx="11">
                    <c:v>2017</c:v>
                  </c:pt>
                  <c:pt idx="12">
                    <c:v>2018</c:v>
                  </c:pt>
                  <c:pt idx="13">
                    <c:v>2019</c:v>
                  </c:pt>
                  <c:pt idx="14">
                    <c:v>2020</c:v>
                  </c:pt>
                </c:lvl>
                <c:lvl>
                  <c:pt idx="0">
                    <c:v>Colistin</c:v>
                  </c:pt>
                  <c:pt idx="5">
                    <c:v>Gentamicin</c:v>
                  </c:pt>
                  <c:pt idx="10">
                    <c:v>Ciprofloxacin</c:v>
                  </c:pt>
                </c:lvl>
              </c:multiLvlStrCache>
              <c:extLst/>
            </c:multiLvlStrRef>
          </c:cat>
          <c:val>
            <c:numRef>
              <c:f>Acinetobacter!$H$2:$H$16</c:f>
              <c:numCache>
                <c:formatCode>0.0%</c:formatCode>
                <c:ptCount val="15"/>
                <c:pt idx="0">
                  <c:v>5.3469852104664393E-2</c:v>
                </c:pt>
                <c:pt idx="1">
                  <c:v>5.0213675213675216E-2</c:v>
                </c:pt>
                <c:pt idx="2">
                  <c:v>3.0788177339901478E-2</c:v>
                </c:pt>
                <c:pt idx="3">
                  <c:v>3.8065843621399177E-2</c:v>
                </c:pt>
                <c:pt idx="4">
                  <c:v>2.9126213592233011E-2</c:v>
                </c:pt>
                <c:pt idx="5">
                  <c:v>3.8777908343125736E-2</c:v>
                </c:pt>
                <c:pt idx="6">
                  <c:v>7.4914869466515321E-2</c:v>
                </c:pt>
                <c:pt idx="7">
                  <c:v>7.7643908969210168E-2</c:v>
                </c:pt>
                <c:pt idx="8">
                  <c:v>6.25E-2</c:v>
                </c:pt>
                <c:pt idx="9">
                  <c:v>5.0545094152626362E-2</c:v>
                </c:pt>
                <c:pt idx="10">
                  <c:v>0.41809290953545231</c:v>
                </c:pt>
                <c:pt idx="11">
                  <c:v>0.42746113989637308</c:v>
                </c:pt>
                <c:pt idx="12">
                  <c:v>0.39482200647249188</c:v>
                </c:pt>
                <c:pt idx="13">
                  <c:v>0.40894568690095845</c:v>
                </c:pt>
                <c:pt idx="14">
                  <c:v>0.3723849372384937</c:v>
                </c:pt>
              </c:numCache>
              <c:extLst/>
            </c:numRef>
          </c:val>
          <c:smooth val="0"/>
          <c:extLst>
            <c:ext xmlns:c16="http://schemas.microsoft.com/office/drawing/2014/chart" uri="{C3380CC4-5D6E-409C-BE32-E72D297353CC}">
              <c16:uniqueId val="{0000000A-540C-4EB4-B4BE-D3CC571D05BE}"/>
            </c:ext>
          </c:extLst>
        </c:ser>
        <c:dLbls>
          <c:showLegendKey val="0"/>
          <c:showVal val="0"/>
          <c:showCatName val="0"/>
          <c:showSerName val="0"/>
          <c:showPercent val="0"/>
          <c:showBubbleSize val="0"/>
        </c:dLbls>
        <c:marker val="1"/>
        <c:smooth val="0"/>
        <c:axId val="121927936"/>
        <c:axId val="121926016"/>
      </c:lineChart>
      <c:catAx>
        <c:axId val="121921920"/>
        <c:scaling>
          <c:orientation val="minMax"/>
        </c:scaling>
        <c:delete val="0"/>
        <c:axPos val="b"/>
        <c:title>
          <c:tx>
            <c:rich>
              <a:bodyPr/>
              <a:lstStyle/>
              <a:p>
                <a:pPr>
                  <a:defRPr sz="1400"/>
                </a:pPr>
                <a:r>
                  <a:rPr lang="en-US" sz="1400"/>
                  <a:t>Antibiotic by year</a:t>
                </a:r>
              </a:p>
            </c:rich>
          </c:tx>
          <c:layout>
            <c:manualLayout>
              <c:xMode val="edge"/>
              <c:yMode val="edge"/>
              <c:x val="0.428427219041291"/>
              <c:y val="0.85720451616353766"/>
            </c:manualLayout>
          </c:layout>
          <c:overlay val="0"/>
        </c:title>
        <c:numFmt formatCode="General" sourceLinked="0"/>
        <c:majorTickMark val="out"/>
        <c:minorTickMark val="none"/>
        <c:tickLblPos val="nextTo"/>
        <c:txPr>
          <a:bodyPr rot="-5400000" vert="horz"/>
          <a:lstStyle/>
          <a:p>
            <a:pPr>
              <a:defRPr/>
            </a:pPr>
            <a:endParaRPr lang="en-US"/>
          </a:p>
        </c:txPr>
        <c:crossAx val="121923840"/>
        <c:crosses val="autoZero"/>
        <c:auto val="1"/>
        <c:lblAlgn val="ctr"/>
        <c:lblOffset val="100"/>
        <c:noMultiLvlLbl val="0"/>
      </c:catAx>
      <c:valAx>
        <c:axId val="121923840"/>
        <c:scaling>
          <c:orientation val="minMax"/>
        </c:scaling>
        <c:delete val="0"/>
        <c:axPos val="l"/>
        <c:title>
          <c:tx>
            <c:rich>
              <a:bodyPr rot="-5400000" vert="horz"/>
              <a:lstStyle/>
              <a:p>
                <a:pPr>
                  <a:defRPr sz="1400"/>
                </a:pPr>
                <a:r>
                  <a:rPr lang="en-US" sz="1400"/>
                  <a:t>Number</a:t>
                </a:r>
                <a:r>
                  <a:rPr lang="en-US" sz="1400" baseline="0"/>
                  <a:t> of</a:t>
                </a:r>
                <a:r>
                  <a:rPr lang="en-US" sz="1400"/>
                  <a:t> reports</a:t>
                </a:r>
              </a:p>
            </c:rich>
          </c:tx>
          <c:layout>
            <c:manualLayout>
              <c:xMode val="edge"/>
              <c:yMode val="edge"/>
              <c:x val="3.9056366722731895E-3"/>
              <c:y val="0.16554590842600841"/>
            </c:manualLayout>
          </c:layout>
          <c:overlay val="0"/>
        </c:title>
        <c:numFmt formatCode="#,##0" sourceLinked="0"/>
        <c:majorTickMark val="out"/>
        <c:minorTickMark val="none"/>
        <c:tickLblPos val="nextTo"/>
        <c:txPr>
          <a:bodyPr/>
          <a:lstStyle/>
          <a:p>
            <a:pPr>
              <a:defRPr sz="1400"/>
            </a:pPr>
            <a:endParaRPr lang="en-US"/>
          </a:p>
        </c:txPr>
        <c:crossAx val="121921920"/>
        <c:crosses val="autoZero"/>
        <c:crossBetween val="between"/>
      </c:valAx>
      <c:valAx>
        <c:axId val="121926016"/>
        <c:scaling>
          <c:orientation val="minMax"/>
          <c:max val="0.5"/>
        </c:scaling>
        <c:delete val="0"/>
        <c:axPos val="r"/>
        <c:title>
          <c:tx>
            <c:rich>
              <a:bodyPr rot="-5400000" vert="horz"/>
              <a:lstStyle/>
              <a:p>
                <a:pPr>
                  <a:defRPr sz="1400"/>
                </a:pPr>
                <a:r>
                  <a:rPr lang="en-US" sz="1400"/>
                  <a:t>% resistant</a:t>
                </a:r>
              </a:p>
            </c:rich>
          </c:tx>
          <c:layout>
            <c:manualLayout>
              <c:xMode val="edge"/>
              <c:yMode val="edge"/>
              <c:x val="0.97739805954509351"/>
              <c:y val="0.25009401216882693"/>
            </c:manualLayout>
          </c:layout>
          <c:overlay val="0"/>
        </c:title>
        <c:numFmt formatCode="0%" sourceLinked="0"/>
        <c:majorTickMark val="out"/>
        <c:minorTickMark val="none"/>
        <c:tickLblPos val="nextTo"/>
        <c:txPr>
          <a:bodyPr/>
          <a:lstStyle/>
          <a:p>
            <a:pPr>
              <a:defRPr sz="1400"/>
            </a:pPr>
            <a:endParaRPr lang="en-US"/>
          </a:p>
        </c:txPr>
        <c:crossAx val="121927936"/>
        <c:crosses val="max"/>
        <c:crossBetween val="between"/>
        <c:majorUnit val="0.1"/>
      </c:valAx>
      <c:catAx>
        <c:axId val="121927936"/>
        <c:scaling>
          <c:orientation val="minMax"/>
        </c:scaling>
        <c:delete val="1"/>
        <c:axPos val="b"/>
        <c:numFmt formatCode="General" sourceLinked="1"/>
        <c:majorTickMark val="out"/>
        <c:minorTickMark val="none"/>
        <c:tickLblPos val="nextTo"/>
        <c:crossAx val="121926016"/>
        <c:crosses val="autoZero"/>
        <c:auto val="1"/>
        <c:lblAlgn val="ctr"/>
        <c:lblOffset val="100"/>
        <c:noMultiLvlLbl val="0"/>
      </c:catAx>
    </c:plotArea>
    <c:legend>
      <c:legendPos val="b"/>
      <c:layout>
        <c:manualLayout>
          <c:xMode val="edge"/>
          <c:yMode val="edge"/>
          <c:x val="0.1605234046946466"/>
          <c:y val="0.91998216942418332"/>
          <c:w val="0.64759644229510971"/>
          <c:h val="7.4731922245537083E-2"/>
        </c:manualLayout>
      </c:layout>
      <c:overlay val="0"/>
      <c:txPr>
        <a:bodyPr/>
        <a:lstStyle/>
        <a:p>
          <a:pPr>
            <a:defRPr sz="1400"/>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the trend in the rate of bloodstream infection per 100,000 population for key pathogens, England 2018 to 2022</a:t>
            </a:r>
          </a:p>
          <a:p>
            <a:endParaRPr lang="en-GB" sz="1200" kern="1200" dirty="0">
              <a:solidFill>
                <a:schemeClr val="tx1"/>
              </a:solidFill>
              <a:effectLst/>
              <a:latin typeface="+mn-lt"/>
              <a:ea typeface="ヒラギノ角ゴ Pro W3" pitchFamily="84" charset="-128"/>
              <a:cs typeface="ヒラギノ角ゴ Pro W3" pitchFamily="8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Data are based on mandatory surveillance reports</a:t>
            </a:r>
          </a:p>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a:t>
            </a:fld>
            <a:endParaRPr lang="en-US"/>
          </a:p>
        </p:txBody>
      </p:sp>
    </p:spTree>
    <p:extLst>
      <p:ext uri="{BB962C8B-B14F-4D97-AF65-F5344CB8AC3E}">
        <p14:creationId xmlns:p14="http://schemas.microsoft.com/office/powerpoint/2010/main" val="2521834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Accessibility text</a:t>
            </a:r>
          </a:p>
          <a:p>
            <a:endParaRPr lang="en-GB" dirty="0"/>
          </a:p>
          <a:p>
            <a:r>
              <a:rPr lang="en-GB" b="1" dirty="0"/>
              <a:t>Title</a:t>
            </a:r>
            <a:r>
              <a:rPr lang="en-GB" dirty="0"/>
              <a:t>: Number of isolates of </a:t>
            </a:r>
            <a:r>
              <a:rPr lang="en-GB" i="1" dirty="0"/>
              <a:t>Enterobacter</a:t>
            </a:r>
            <a:r>
              <a:rPr lang="en-GB" dirty="0"/>
              <a:t> spp. bacteraemia reported and the proportion resistant to the indicated antibiotics, England 2018 to 2022 </a:t>
            </a:r>
          </a:p>
          <a:p>
            <a:endParaRPr lang="en-GB" dirty="0"/>
          </a:p>
          <a:p>
            <a:r>
              <a:rPr lang="en-GB" b="1" dirty="0"/>
              <a:t>Description</a:t>
            </a:r>
            <a:r>
              <a:rPr lang="en-GB" dirty="0"/>
              <a:t>: Graph showing the number of </a:t>
            </a:r>
            <a:r>
              <a:rPr lang="en-GB" i="1" dirty="0"/>
              <a:t>Enterobacter</a:t>
            </a:r>
            <a:r>
              <a:rPr lang="en-GB" dirty="0"/>
              <a:t> spp. bacteraemia reported by year in England between 2018 and 2022 and the number of reports with susceptibility testing and results to different key antimicrobials. The chart also shows the proportion resistant to the agents over the time period. </a:t>
            </a:r>
            <a:r>
              <a:rPr lang="en-GB" sz="1200" kern="1200" dirty="0">
                <a:solidFill>
                  <a:schemeClr val="tx1"/>
                </a:solidFill>
                <a:effectLst/>
                <a:latin typeface="+mn-lt"/>
                <a:ea typeface="ヒラギノ角ゴ Pro W3" pitchFamily="84" charset="-128"/>
                <a:cs typeface="ヒラギノ角ゴ Pro W3" pitchFamily="84" charset="-128"/>
              </a:rPr>
              <a:t> </a:t>
            </a:r>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14</a:t>
            </a:fld>
            <a:endParaRPr lang="en-US"/>
          </a:p>
        </p:txBody>
      </p:sp>
    </p:spTree>
    <p:extLst>
      <p:ext uri="{BB962C8B-B14F-4D97-AF65-F5344CB8AC3E}">
        <p14:creationId xmlns:p14="http://schemas.microsoft.com/office/powerpoint/2010/main" val="3439026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Accessibility text</a:t>
            </a:r>
          </a:p>
          <a:p>
            <a:endParaRPr lang="en-GB" dirty="0"/>
          </a:p>
          <a:p>
            <a:r>
              <a:rPr lang="en-GB" b="1" dirty="0"/>
              <a:t>Title</a:t>
            </a:r>
            <a:r>
              <a:rPr lang="en-GB" dirty="0"/>
              <a:t>: Number of isolates of</a:t>
            </a:r>
            <a:r>
              <a:rPr lang="en-GB" i="1" dirty="0"/>
              <a:t> Citrobacter </a:t>
            </a:r>
            <a:r>
              <a:rPr lang="en-GB" dirty="0"/>
              <a:t>spp. bacteraemia reported and the proportion resistant to the indicated antibiotics, England 2018 to 2022 </a:t>
            </a:r>
          </a:p>
          <a:p>
            <a:endParaRPr lang="en-GB" dirty="0"/>
          </a:p>
          <a:p>
            <a:r>
              <a:rPr lang="en-GB" b="1" dirty="0"/>
              <a:t>Description</a:t>
            </a:r>
            <a:r>
              <a:rPr lang="en-GB" dirty="0"/>
              <a:t>: Graph showing the number of </a:t>
            </a:r>
            <a:r>
              <a:rPr lang="en-GB" i="1" dirty="0"/>
              <a:t>Citrobacter </a:t>
            </a:r>
            <a:r>
              <a:rPr lang="en-GB" dirty="0"/>
              <a:t> spp. bacteraemia reported by year in England between 2018 and 2022 and the number of reports with susceptibility testing and results to different key antimicrobials. The chart also shows the proportion resistant to the agents over the time period. The resistance to each antibiotic has remained fairly stable between 2018 and 2022, with the exception of piperacillin/tazobactam that increased to 11% in 2022 from 7% in 2018.</a:t>
            </a:r>
            <a:r>
              <a:rPr lang="en-GB" sz="1200" kern="1200" dirty="0">
                <a:solidFill>
                  <a:schemeClr val="tx1"/>
                </a:solidFill>
                <a:effectLst/>
                <a:latin typeface="+mn-lt"/>
                <a:ea typeface="ヒラギノ角ゴ Pro W3" pitchFamily="84" charset="-128"/>
                <a:cs typeface="ヒラギノ角ゴ Pro W3" pitchFamily="84" charset="-128"/>
              </a:rPr>
              <a:t> Meropenem resistance has remained low, increasing from 0.2% to 0.4% between 2018 and 2022 respectively. </a:t>
            </a:r>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15</a:t>
            </a:fld>
            <a:endParaRPr lang="en-US"/>
          </a:p>
        </p:txBody>
      </p:sp>
    </p:spTree>
    <p:extLst>
      <p:ext uri="{BB962C8B-B14F-4D97-AF65-F5344CB8AC3E}">
        <p14:creationId xmlns:p14="http://schemas.microsoft.com/office/powerpoint/2010/main" val="4171517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Accessibility text</a:t>
            </a:r>
          </a:p>
          <a:p>
            <a:endParaRPr lang="en-GB" dirty="0"/>
          </a:p>
          <a:p>
            <a:r>
              <a:rPr lang="en-GB" b="1" dirty="0"/>
              <a:t>Title</a:t>
            </a:r>
            <a:r>
              <a:rPr lang="en-GB" dirty="0"/>
              <a:t>: Number of isolates of </a:t>
            </a:r>
            <a:r>
              <a:rPr lang="en-GB" i="1" dirty="0"/>
              <a:t>Serratia</a:t>
            </a:r>
            <a:r>
              <a:rPr lang="en-GB" dirty="0"/>
              <a:t> spp. bacteraemia reported and the proportion resistant to the indicated antibiotics, England 2018 to 2022 </a:t>
            </a:r>
          </a:p>
          <a:p>
            <a:endParaRPr lang="en-GB" dirty="0"/>
          </a:p>
          <a:p>
            <a:r>
              <a:rPr lang="en-GB" b="1" dirty="0"/>
              <a:t>Description</a:t>
            </a:r>
            <a:r>
              <a:rPr lang="en-GB" dirty="0"/>
              <a:t>: Graph showing the number of </a:t>
            </a:r>
            <a:r>
              <a:rPr lang="en-GB" i="1" dirty="0"/>
              <a:t>Serratia</a:t>
            </a:r>
            <a:r>
              <a:rPr lang="en-GB" dirty="0"/>
              <a:t> spp. bacteraemia reported by year in England between 2018 and 2022 and the number of reports with susceptibility testing and results to different key antimicrobials. The chart also shows the proportion resistant to the agents over the time period. There has been a increase in the number of </a:t>
            </a:r>
            <a:r>
              <a:rPr lang="en-GB" sz="1200" kern="1200" dirty="0">
                <a:solidFill>
                  <a:schemeClr val="tx1"/>
                </a:solidFill>
                <a:effectLst/>
                <a:latin typeface="+mn-lt"/>
                <a:ea typeface="ヒラギノ角ゴ Pro W3" pitchFamily="84" charset="-128"/>
                <a:cs typeface="ヒラギノ角ゴ Pro W3" pitchFamily="84" charset="-128"/>
              </a:rPr>
              <a:t>tested </a:t>
            </a:r>
            <a:r>
              <a:rPr lang="en-GB" sz="1200" i="1" kern="1200" dirty="0">
                <a:solidFill>
                  <a:schemeClr val="tx1"/>
                </a:solidFill>
                <a:effectLst/>
                <a:latin typeface="+mn-lt"/>
                <a:ea typeface="ヒラギノ角ゴ Pro W3" pitchFamily="84" charset="-128"/>
                <a:cs typeface="ヒラギノ角ゴ Pro W3" pitchFamily="84" charset="-128"/>
              </a:rPr>
              <a:t>Serratia</a:t>
            </a:r>
            <a:r>
              <a:rPr lang="en-GB" sz="1200" kern="1200" dirty="0">
                <a:solidFill>
                  <a:schemeClr val="tx1"/>
                </a:solidFill>
                <a:effectLst/>
                <a:latin typeface="+mn-lt"/>
                <a:ea typeface="ヒラギノ角ゴ Pro W3" pitchFamily="84" charset="-128"/>
                <a:cs typeface="ヒラギノ角ゴ Pro W3" pitchFamily="84" charset="-128"/>
              </a:rPr>
              <a:t> spp. reports when comparing 2018 to 2022. </a:t>
            </a:r>
            <a:r>
              <a:rPr lang="en-GB" dirty="0"/>
              <a:t>There has been an decrease in antibiotic resistance for ceftazidime, which saw a decrease from 13% in 2018 to 10% in 2022; other antibiotic resistance trends remained stable.</a:t>
            </a:r>
          </a:p>
          <a:p>
            <a:r>
              <a:rPr lang="en-GB" sz="1200" kern="1200" dirty="0">
                <a:solidFill>
                  <a:schemeClr val="tx1"/>
                </a:solidFill>
                <a:effectLst/>
                <a:latin typeface="+mn-lt"/>
                <a:ea typeface="ヒラギノ角ゴ Pro W3" pitchFamily="84" charset="-128"/>
                <a:cs typeface="ヒラギノ角ゴ Pro W3" pitchFamily="84" charset="-128"/>
              </a:rPr>
              <a:t> </a:t>
            </a:r>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16</a:t>
            </a:fld>
            <a:endParaRPr lang="en-US"/>
          </a:p>
        </p:txBody>
      </p:sp>
    </p:spTree>
    <p:extLst>
      <p:ext uri="{BB962C8B-B14F-4D97-AF65-F5344CB8AC3E}">
        <p14:creationId xmlns:p14="http://schemas.microsoft.com/office/powerpoint/2010/main" val="358202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solidFill>
                  <a:schemeClr val="tx1"/>
                </a:solidFill>
              </a:rPr>
              <a:t>E. coli </a:t>
            </a:r>
            <a:r>
              <a:rPr lang="en-GB" dirty="0">
                <a:solidFill>
                  <a:schemeClr val="tx1"/>
                </a:solidFill>
              </a:rPr>
              <a:t>against key antibiotic agents by laboratories in England between 2018 and 2022</a:t>
            </a:r>
            <a:endParaRPr lang="en-US"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t>Description</a:t>
            </a:r>
            <a:r>
              <a:rPr lang="en-GB" dirty="0"/>
              <a:t>: Graph showing the number of </a:t>
            </a:r>
            <a:r>
              <a:rPr lang="en-GB" i="1" dirty="0">
                <a:solidFill>
                  <a:schemeClr val="tx1"/>
                </a:solidFill>
              </a:rPr>
              <a:t>E. coli </a:t>
            </a:r>
            <a:r>
              <a:rPr lang="en-GB" dirty="0"/>
              <a:t>bacteraemia reported by year in England between 2018 and 2022 and the number of reports with susceptibility testing and results to different key antimicrobials. The chart also shows the proportion resistant to the agents over the time period.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a:t>
            </a:fld>
            <a:endParaRPr lang="en-US"/>
          </a:p>
        </p:txBody>
      </p:sp>
    </p:spTree>
    <p:extLst>
      <p:ext uri="{BB962C8B-B14F-4D97-AF65-F5344CB8AC3E}">
        <p14:creationId xmlns:p14="http://schemas.microsoft.com/office/powerpoint/2010/main" val="2600507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solidFill>
                  <a:schemeClr val="tx1"/>
                </a:solidFill>
              </a:rPr>
              <a:t>Klebsiella pneumoniae</a:t>
            </a:r>
            <a:r>
              <a:rPr lang="en-GB" dirty="0">
                <a:solidFill>
                  <a:schemeClr val="tx1"/>
                </a:solidFill>
              </a:rPr>
              <a:t> against key antibiotic agents by laboratories in England between 2018 and 2022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t>Description</a:t>
            </a:r>
            <a:r>
              <a:rPr lang="en-GB" dirty="0"/>
              <a:t>: Graph showing the number of </a:t>
            </a:r>
            <a:r>
              <a:rPr lang="en-GB" i="1" dirty="0">
                <a:solidFill>
                  <a:schemeClr val="tx1"/>
                </a:solidFill>
              </a:rPr>
              <a:t>Klebsiella pneumoniae</a:t>
            </a:r>
            <a:r>
              <a:rPr lang="en-GB" dirty="0">
                <a:solidFill>
                  <a:schemeClr val="tx1"/>
                </a:solidFill>
              </a:rPr>
              <a:t> </a:t>
            </a:r>
            <a:r>
              <a:rPr lang="en-GB" dirty="0"/>
              <a:t>bacteraemia reported by year in England between 2018 and 2022 and the number of reports with susceptibility testing and results to different key antimicrobials. The chart also shows the proportion resistant to the agents over the time period.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a:t>
            </a:fld>
            <a:endParaRPr lang="en-US"/>
          </a:p>
        </p:txBody>
      </p:sp>
    </p:spTree>
    <p:extLst>
      <p:ext uri="{BB962C8B-B14F-4D97-AF65-F5344CB8AC3E}">
        <p14:creationId xmlns:p14="http://schemas.microsoft.com/office/powerpoint/2010/main" val="116958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t>Pseudomonas </a:t>
            </a:r>
            <a:r>
              <a:rPr lang="en-GB" i="0" dirty="0"/>
              <a:t>spp.</a:t>
            </a:r>
            <a:r>
              <a:rPr lang="en-GB" i="0" baseline="0" dirty="0"/>
              <a:t> bacteraemia </a:t>
            </a:r>
            <a:r>
              <a:rPr lang="en-GB" dirty="0">
                <a:solidFill>
                  <a:schemeClr val="tx1"/>
                </a:solidFill>
              </a:rPr>
              <a:t>against key antibiotic agents by laboratories in England between 2018 and 2022</a:t>
            </a:r>
            <a:endParaRPr lang="en-US" dirty="0">
              <a:solidFill>
                <a:schemeClr val="tx1"/>
              </a:solidFill>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Description</a:t>
            </a:r>
            <a:r>
              <a:rPr lang="en-GB" dirty="0"/>
              <a:t>: Graph showing the number of </a:t>
            </a:r>
            <a:r>
              <a:rPr lang="en-GB" i="1" dirty="0"/>
              <a:t>Pseudomonas </a:t>
            </a:r>
            <a:r>
              <a:rPr lang="en-GB" i="0" dirty="0"/>
              <a:t>spp.</a:t>
            </a:r>
            <a:r>
              <a:rPr lang="en-GB" i="0" baseline="0" dirty="0"/>
              <a:t> </a:t>
            </a:r>
            <a:r>
              <a:rPr lang="en-GB" dirty="0"/>
              <a:t>bacteraemia reported by year in England between 2018 and 2022 and the number of reports with susceptibility testing and results to different key antimicrobials. The chart also shows the proportion resistant to the agents over the time period.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6</a:t>
            </a:fld>
            <a:endParaRPr lang="en-US"/>
          </a:p>
        </p:txBody>
      </p:sp>
    </p:spTree>
    <p:extLst>
      <p:ext uri="{BB962C8B-B14F-4D97-AF65-F5344CB8AC3E}">
        <p14:creationId xmlns:p14="http://schemas.microsoft.com/office/powerpoint/2010/main" val="1138602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Antibiotic Susceptibility Test results for </a:t>
            </a:r>
            <a:r>
              <a:rPr lang="en-GB" sz="1200" i="1" kern="1200" dirty="0">
                <a:solidFill>
                  <a:schemeClr val="tx1"/>
                </a:solidFill>
                <a:effectLst/>
                <a:latin typeface="+mn-lt"/>
                <a:ea typeface="ヒラギノ角ゴ Pro W3" pitchFamily="84" charset="-128"/>
                <a:cs typeface="ヒラギノ角ゴ Pro W3" pitchFamily="84" charset="-128"/>
              </a:rPr>
              <a:t>Streptococcus pneumoniae </a:t>
            </a:r>
            <a:r>
              <a:rPr lang="en-GB" sz="1200" kern="1200" dirty="0">
                <a:solidFill>
                  <a:schemeClr val="tx1"/>
                </a:solidFill>
                <a:effectLst/>
                <a:latin typeface="+mn-lt"/>
                <a:ea typeface="ヒラギノ角ゴ Pro W3" pitchFamily="84" charset="-128"/>
                <a:cs typeface="ヒラギノ角ゴ Pro W3" pitchFamily="84" charset="-128"/>
              </a:rPr>
              <a:t>bacteraemia against key antibiotic agents by laboratories in England between 2018 and 2022</a:t>
            </a:r>
          </a:p>
          <a:p>
            <a:endParaRPr lang="en-GB" sz="1200" kern="1200" dirty="0">
              <a:solidFill>
                <a:schemeClr val="tx1"/>
              </a:solidFill>
              <a:effectLst/>
              <a:latin typeface="+mn-lt"/>
              <a:ea typeface="ヒラギノ角ゴ Pro W3" pitchFamily="84" charset="-128"/>
              <a:cs typeface="ヒラギノ角ゴ Pro W3" pitchFamily="8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Description</a:t>
            </a:r>
            <a:r>
              <a:rPr lang="en-GB" dirty="0"/>
              <a:t>: Graph showing the number of </a:t>
            </a:r>
            <a:r>
              <a:rPr lang="en-GB" sz="1200" i="1" kern="1200" dirty="0">
                <a:solidFill>
                  <a:schemeClr val="tx1"/>
                </a:solidFill>
                <a:effectLst/>
                <a:latin typeface="+mn-lt"/>
                <a:ea typeface="ヒラギノ角ゴ Pro W3" pitchFamily="84" charset="-128"/>
                <a:cs typeface="ヒラギノ角ゴ Pro W3" pitchFamily="84" charset="-128"/>
              </a:rPr>
              <a:t>Streptococcus pneumoniae </a:t>
            </a:r>
            <a:r>
              <a:rPr lang="en-GB" dirty="0"/>
              <a:t>bacteraemia reported by year in England between 2018 and 2022 and the number of reports with susceptibility testing and results to different key antimicrobials. The chart also shows the proportion resistant to the agents over the time period. </a:t>
            </a:r>
          </a:p>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7</a:t>
            </a:fld>
            <a:endParaRPr lang="en-US"/>
          </a:p>
        </p:txBody>
      </p:sp>
    </p:spTree>
    <p:extLst>
      <p:ext uri="{BB962C8B-B14F-4D97-AF65-F5344CB8AC3E}">
        <p14:creationId xmlns:p14="http://schemas.microsoft.com/office/powerpoint/2010/main" val="3858558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Accessibility text</a:t>
            </a:r>
          </a:p>
          <a:p>
            <a:endParaRPr lang="en-GB" b="1" dirty="0"/>
          </a:p>
          <a:p>
            <a:r>
              <a:rPr lang="en-GB" b="1" dirty="0"/>
              <a:t>Title</a:t>
            </a:r>
            <a:r>
              <a:rPr lang="en-GB" dirty="0"/>
              <a:t>: Graph showing number of </a:t>
            </a:r>
            <a:r>
              <a:rPr lang="en-GB" sz="1200" kern="1200" dirty="0">
                <a:solidFill>
                  <a:schemeClr val="tx1"/>
                </a:solidFill>
                <a:effectLst/>
                <a:latin typeface="+mn-lt"/>
                <a:ea typeface="+mn-ea"/>
                <a:cs typeface="+mn-cs"/>
              </a:rPr>
              <a:t>bloodstream infections (BSI) </a:t>
            </a:r>
            <a:r>
              <a:rPr lang="en-GB" dirty="0"/>
              <a:t>of </a:t>
            </a:r>
            <a:r>
              <a:rPr lang="en-GB" i="1" dirty="0"/>
              <a:t>S. aureus</a:t>
            </a:r>
            <a:r>
              <a:rPr lang="en-GB" dirty="0"/>
              <a:t> reported and the percentage resistant to methicillin in England between 2018 and 2022</a:t>
            </a:r>
          </a:p>
          <a:p>
            <a:endParaRPr lang="en-GB" b="1" dirty="0"/>
          </a:p>
          <a:p>
            <a:r>
              <a:rPr lang="en-GB" dirty="0"/>
              <a:t>* Data are based on mandatory surveillance reports</a:t>
            </a:r>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8</a:t>
            </a:fld>
            <a:endParaRPr lang="en-US"/>
          </a:p>
        </p:txBody>
      </p:sp>
    </p:spTree>
    <p:extLst>
      <p:ext uri="{BB962C8B-B14F-4D97-AF65-F5344CB8AC3E}">
        <p14:creationId xmlns:p14="http://schemas.microsoft.com/office/powerpoint/2010/main" val="2452179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Estimated trends in burden of bloodstream infections due to antibiotic-resistant pathogens in England, 2018 to 2022</a:t>
            </a:r>
          </a:p>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a:p>
        </p:txBody>
      </p:sp>
    </p:spTree>
    <p:extLst>
      <p:ext uri="{BB962C8B-B14F-4D97-AF65-F5344CB8AC3E}">
        <p14:creationId xmlns:p14="http://schemas.microsoft.com/office/powerpoint/2010/main" val="3279124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solidFill>
                  <a:schemeClr val="tx1"/>
                </a:solidFill>
              </a:rPr>
              <a:t>Klebsiella oxytoca </a:t>
            </a:r>
            <a:r>
              <a:rPr lang="en-GB" dirty="0">
                <a:solidFill>
                  <a:schemeClr val="tx1"/>
                </a:solidFill>
              </a:rPr>
              <a:t>against key antibiotic agents by laboratories in England between 2018 and 2022</a:t>
            </a:r>
            <a:endParaRPr lang="en-US" dirty="0">
              <a:solidFill>
                <a:schemeClr val="tx1"/>
              </a:solidFill>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12</a:t>
            </a:fld>
            <a:endParaRPr lang="en-US"/>
          </a:p>
        </p:txBody>
      </p:sp>
    </p:spTree>
    <p:extLst>
      <p:ext uri="{BB962C8B-B14F-4D97-AF65-F5344CB8AC3E}">
        <p14:creationId xmlns:p14="http://schemas.microsoft.com/office/powerpoint/2010/main" val="3146239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sng"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Accessibility text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200" b="0"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1"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Title</a:t>
            </a:r>
            <a:r>
              <a:rPr kumimoji="0" lang="en-GB" sz="1200" b="0"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 Graph showing Antibiotic Susceptibility Test results for </a:t>
            </a:r>
            <a:r>
              <a:rPr kumimoji="0" lang="en-GB" sz="1200" b="0" i="1"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Acinetobacter </a:t>
            </a:r>
            <a:r>
              <a:rPr kumimoji="0" lang="en-GB" sz="1200" b="0"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spp. bacteraemia against key antibiotic agents by laboratories in England between 2018 and 2022</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200" b="1"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1"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Description</a:t>
            </a:r>
            <a:r>
              <a:rPr kumimoji="0" lang="en-GB" sz="1200" b="0"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 Graph showing the number of </a:t>
            </a:r>
            <a:r>
              <a:rPr kumimoji="0" lang="en-GB" sz="1200" b="0" i="1"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Acinetobacter </a:t>
            </a:r>
            <a:r>
              <a:rPr kumimoji="0" lang="en-GB" sz="1200" b="0"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spp. bacteraemia reported by year in England between 2018 and 2022 and the number of reports with susceptibility testing and results to gentamicin, ciprofloxacin and 3</a:t>
            </a:r>
            <a:r>
              <a:rPr kumimoji="0" lang="en-GB" sz="1200" b="0" i="0" u="none" strike="noStrike" kern="1200" cap="none" spc="0" normalizeH="0" baseline="3000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rd</a:t>
            </a:r>
            <a:r>
              <a:rPr kumimoji="0" lang="en-GB" sz="1200" b="0" i="0" u="none" strike="noStrike" kern="1200" cap="none" spc="0" normalizeH="0" baseline="0" noProof="0" dirty="0">
                <a:ln>
                  <a:noFill/>
                </a:ln>
                <a:solidFill>
                  <a:prstClr val="black"/>
                </a:solidFill>
                <a:effectLst/>
                <a:highlight>
                  <a:srgbClr val="FFFF00"/>
                </a:highlight>
                <a:uLnTx/>
                <a:uFillTx/>
                <a:latin typeface="+mn-lt"/>
                <a:ea typeface="ヒラギノ角ゴ Pro W3" pitchFamily="84" charset="-128"/>
                <a:cs typeface="ヒラギノ角ゴ Pro W3" pitchFamily="84" charset="-128"/>
              </a:rPr>
              <a:t> generation cephalosporin. The chart also shows the proportion resistant to the agents over the time period. </a:t>
            </a:r>
            <a:r>
              <a:rPr lang="en-GB" dirty="0">
                <a:highlight>
                  <a:srgbClr val="FFFF00"/>
                </a:highlight>
              </a:rPr>
              <a:t>The number of </a:t>
            </a:r>
            <a:r>
              <a:rPr lang="en-GB" i="1" dirty="0">
                <a:highlight>
                  <a:srgbClr val="FFFF00"/>
                </a:highlight>
              </a:rPr>
              <a:t>Acinetobacter</a:t>
            </a:r>
            <a:r>
              <a:rPr lang="en-GB" dirty="0">
                <a:highlight>
                  <a:srgbClr val="FFFF00"/>
                </a:highlight>
              </a:rPr>
              <a:t> spp.</a:t>
            </a:r>
            <a:r>
              <a:rPr lang="en-GB" sz="1200" kern="1200" dirty="0">
                <a:solidFill>
                  <a:schemeClr val="tx1"/>
                </a:solidFill>
                <a:effectLst/>
                <a:highlight>
                  <a:srgbClr val="FFFF00"/>
                </a:highlight>
                <a:latin typeface="+mn-lt"/>
                <a:ea typeface="+mn-ea"/>
                <a:cs typeface="+mn-cs"/>
              </a:rPr>
              <a:t> bloodstream infections (BSI) </a:t>
            </a:r>
            <a:r>
              <a:rPr lang="en-GB" dirty="0">
                <a:highlight>
                  <a:srgbClr val="FFFF00"/>
                </a:highlight>
              </a:rPr>
              <a:t>was fluctuant over the five-year period. </a:t>
            </a:r>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13</a:t>
            </a:fld>
            <a:endParaRPr lang="en-US"/>
          </a:p>
        </p:txBody>
      </p:sp>
    </p:spTree>
    <p:extLst>
      <p:ext uri="{BB962C8B-B14F-4D97-AF65-F5344CB8AC3E}">
        <p14:creationId xmlns:p14="http://schemas.microsoft.com/office/powerpoint/2010/main" val="3960537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dirty="0"/>
          </a:p>
        </p:txBody>
      </p:sp>
    </p:spTree>
    <p:extLst>
      <p:ext uri="{BB962C8B-B14F-4D97-AF65-F5344CB8AC3E}">
        <p14:creationId xmlns:p14="http://schemas.microsoft.com/office/powerpoint/2010/main" val="294236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fr-FR"/>
              <a:t>ESPAUR report 2023. Chapter 2 figure appendix</a:t>
            </a:r>
            <a:endParaRPr lang="en-GB" sz="1400" dirty="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fr-FR"/>
              <a:t>ESPAUR report 2023. Chapter 2 figure appendix</a:t>
            </a:r>
            <a:endParaRPr lang="en-GB" sz="1400" dirty="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20162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4"/>
            <a:endParaRPr lang="en-GB" dirty="0"/>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4"/>
            <a:endParaRPr lang="en-GB" dirty="0"/>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fr-FR"/>
              <a:t>ESPAUR report 2023. Chapter 2 figure appendix</a:t>
            </a:r>
            <a:endParaRPr lang="en-GB" sz="1400" dirty="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260204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fr-FR"/>
              <a:t>ESPAUR report 2023. Chapter 2 figure appendix</a:t>
            </a:r>
            <a:endParaRPr lang="en-GB" sz="1400" dirty="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3194615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0" y="2133304"/>
            <a:ext cx="12192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1"/>
            <a:ext cx="12192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744000" y="2492897"/>
            <a:ext cx="10178197"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744000" y="6021288"/>
            <a:ext cx="10178197"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4898813" cy="1812290"/>
          </a:xfrm>
          <a:prstGeom prst="rect">
            <a:avLst/>
          </a:prstGeom>
          <a:noFill/>
          <a:ln>
            <a:noFill/>
          </a:ln>
        </p:spPr>
      </p:pic>
    </p:spTree>
    <p:extLst>
      <p:ext uri="{BB962C8B-B14F-4D97-AF65-F5344CB8AC3E}">
        <p14:creationId xmlns:p14="http://schemas.microsoft.com/office/powerpoint/2010/main" val="73651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fr-FR"/>
              <a:t>ESPAUR report 2023. Chapter 2 figure appendix</a:t>
            </a:r>
            <a:endParaRPr lang="en-GB" dirty="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dirty="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955" y="2528658"/>
            <a:ext cx="10481617" cy="1007644"/>
          </a:xfrm>
        </p:spPr>
        <p:txBody>
          <a:bodyPr/>
          <a:lstStyle/>
          <a:p>
            <a:r>
              <a:rPr lang="en-GB"/>
              <a:t>Chapter 2. Antimicrobial resistance</a:t>
            </a:r>
            <a:endParaRPr lang="en-GB" dirty="0"/>
          </a:p>
        </p:txBody>
      </p:sp>
      <p:sp>
        <p:nvSpPr>
          <p:cNvPr id="3" name="Subtitle 2"/>
          <p:cNvSpPr>
            <a:spLocks noGrp="1"/>
          </p:cNvSpPr>
          <p:nvPr>
            <p:ph type="subTitle" idx="4294967295"/>
          </p:nvPr>
        </p:nvSpPr>
        <p:spPr>
          <a:xfrm>
            <a:off x="0" y="6152028"/>
            <a:ext cx="7634288" cy="409575"/>
          </a:xfrm>
        </p:spPr>
        <p:txBody>
          <a:bodyPr>
            <a:normAutofit lnSpcReduction="10000"/>
          </a:bodyPr>
          <a:lstStyle/>
          <a:p>
            <a:r>
              <a:rPr lang="en-GB" dirty="0">
                <a:solidFill>
                  <a:schemeClr val="bg1"/>
                </a:solidFill>
              </a:rPr>
              <a:t>ESPAUR </a:t>
            </a:r>
            <a:r>
              <a:rPr lang="en-GB">
                <a:solidFill>
                  <a:schemeClr val="bg1"/>
                </a:solidFill>
              </a:rPr>
              <a:t>report 2023. </a:t>
            </a:r>
            <a:r>
              <a:rPr lang="en-GB" dirty="0">
                <a:solidFill>
                  <a:schemeClr val="bg1"/>
                </a:solidFill>
              </a:rPr>
              <a:t>Chapter </a:t>
            </a:r>
            <a:r>
              <a:rPr lang="en-GB">
                <a:solidFill>
                  <a:schemeClr val="bg1"/>
                </a:solidFill>
              </a:rPr>
              <a:t>2 figure appendix</a:t>
            </a:r>
            <a:endParaRPr lang="en-GB"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40375-52D2-9EBF-4E5B-7CC1BF66C419}"/>
              </a:ext>
            </a:extLst>
          </p:cNvPr>
          <p:cNvSpPr>
            <a:spLocks noGrp="1"/>
          </p:cNvSpPr>
          <p:nvPr>
            <p:ph type="title"/>
          </p:nvPr>
        </p:nvSpPr>
        <p:spPr/>
        <p:txBody>
          <a:bodyPr vert="horz" lIns="91440" tIns="45720" rIns="91440" bIns="45720" rtlCol="0" anchor="t">
            <a:noAutofit/>
          </a:bodyPr>
          <a:lstStyle/>
          <a:p>
            <a:r>
              <a:rPr lang="en-US" sz="2400" dirty="0">
                <a:latin typeface="Arial"/>
                <a:cs typeface="Arial"/>
              </a:rPr>
              <a:t>Figure 2.11. Percentage of </a:t>
            </a:r>
            <a:r>
              <a:rPr lang="en-US" sz="2400" i="1" dirty="0">
                <a:latin typeface="Arial"/>
                <a:cs typeface="Arial"/>
              </a:rPr>
              <a:t>Candida</a:t>
            </a:r>
            <a:r>
              <a:rPr lang="en-US" sz="2400" dirty="0">
                <a:latin typeface="Arial"/>
                <a:cs typeface="Arial"/>
              </a:rPr>
              <a:t> and former </a:t>
            </a:r>
            <a:r>
              <a:rPr lang="en-US" sz="2400" i="1" dirty="0">
                <a:latin typeface="Arial"/>
                <a:cs typeface="Arial"/>
              </a:rPr>
              <a:t>Candida</a:t>
            </a:r>
            <a:r>
              <a:rPr lang="en-US" sz="2400" dirty="0">
                <a:latin typeface="Arial"/>
                <a:cs typeface="Arial"/>
              </a:rPr>
              <a:t> species combined, and </a:t>
            </a:r>
            <a:r>
              <a:rPr lang="en-US" sz="2400" i="1" dirty="0">
                <a:latin typeface="Arial"/>
                <a:cs typeface="Arial"/>
              </a:rPr>
              <a:t>C. albicans</a:t>
            </a:r>
            <a:r>
              <a:rPr lang="en-US" sz="2400" dirty="0">
                <a:latin typeface="Arial"/>
                <a:cs typeface="Arial"/>
              </a:rPr>
              <a:t> and </a:t>
            </a:r>
            <a:r>
              <a:rPr lang="en-US" sz="2400" i="1" dirty="0">
                <a:latin typeface="Arial"/>
                <a:cs typeface="Arial"/>
              </a:rPr>
              <a:t>N. </a:t>
            </a:r>
            <a:r>
              <a:rPr lang="en-US" sz="2400" i="1" err="1">
                <a:latin typeface="Arial"/>
                <a:cs typeface="Arial"/>
              </a:rPr>
              <a:t>glabratus</a:t>
            </a:r>
            <a:r>
              <a:rPr lang="en-US" sz="2400" dirty="0">
                <a:latin typeface="Arial"/>
                <a:cs typeface="Arial"/>
              </a:rPr>
              <a:t> isolates from blood assessed separately, displaying resistance to key antifungals in England, 2018 and 2022</a:t>
            </a:r>
          </a:p>
        </p:txBody>
      </p:sp>
      <p:pic>
        <p:nvPicPr>
          <p:cNvPr id="7" name="Picture 6" descr="Figure 2.11. depicts the percentage of isolates resistant to three key antifungals, comparing 2022 with 2018, for Candida and former Candida species combined, C. albicans and N. glabratus. In 2022, resistance to fluconazole was detected in 1.3% of C. albicans and 14.5% of N. glabratus isolates.">
            <a:extLst>
              <a:ext uri="{FF2B5EF4-FFF2-40B4-BE49-F238E27FC236}">
                <a16:creationId xmlns:a16="http://schemas.microsoft.com/office/drawing/2014/main" id="{47812577-854C-698F-6ED2-4652B2DCBDB7}"/>
              </a:ext>
            </a:extLst>
          </p:cNvPr>
          <p:cNvPicPr>
            <a:picLocks noChangeAspect="1"/>
          </p:cNvPicPr>
          <p:nvPr/>
        </p:nvPicPr>
        <p:blipFill>
          <a:blip r:embed="rId2"/>
          <a:stretch>
            <a:fillRect/>
          </a:stretch>
        </p:blipFill>
        <p:spPr>
          <a:xfrm>
            <a:off x="905760" y="1196039"/>
            <a:ext cx="7902338" cy="4917901"/>
          </a:xfrm>
          <a:prstGeom prst="rect">
            <a:avLst/>
          </a:prstGeom>
        </p:spPr>
      </p:pic>
      <p:sp>
        <p:nvSpPr>
          <p:cNvPr id="3" name="Footer Placeholder 2">
            <a:extLst>
              <a:ext uri="{FF2B5EF4-FFF2-40B4-BE49-F238E27FC236}">
                <a16:creationId xmlns:a16="http://schemas.microsoft.com/office/drawing/2014/main" id="{D59E8CD3-4745-8292-DA25-791777563A7E}"/>
              </a:ext>
            </a:extLst>
          </p:cNvPr>
          <p:cNvSpPr>
            <a:spLocks noGrp="1"/>
          </p:cNvSpPr>
          <p:nvPr>
            <p:ph type="ftr" sz="quarter" idx="10"/>
          </p:nvPr>
        </p:nvSpPr>
        <p:spPr/>
        <p:txBody>
          <a:bodyPr/>
          <a:lstStyle/>
          <a:p>
            <a:r>
              <a:rPr lang="fr-FR"/>
              <a:t>ESPAUR report 2023. Chapter 2 figure appendix</a:t>
            </a:r>
            <a:endParaRPr lang="en-GB" sz="1400" dirty="0"/>
          </a:p>
        </p:txBody>
      </p:sp>
      <p:sp>
        <p:nvSpPr>
          <p:cNvPr id="6" name="Slide Number Placeholder 5">
            <a:extLst>
              <a:ext uri="{FF2B5EF4-FFF2-40B4-BE49-F238E27FC236}">
                <a16:creationId xmlns:a16="http://schemas.microsoft.com/office/drawing/2014/main" id="{C758DA91-A48D-6314-1BBF-58B12F0C69CA}"/>
              </a:ext>
            </a:extLst>
          </p:cNvPr>
          <p:cNvSpPr>
            <a:spLocks noGrp="1"/>
          </p:cNvSpPr>
          <p:nvPr>
            <p:ph type="sldNum" sz="quarter" idx="11"/>
          </p:nvPr>
        </p:nvSpPr>
        <p:spPr/>
        <p:txBody>
          <a:bodyPr/>
          <a:lstStyle/>
          <a:p>
            <a:fld id="{344369E4-5DE7-46E5-874E-4FD437973785}" type="slidenum">
              <a:rPr lang="en-GB" smtClean="0"/>
              <a:pPr/>
              <a:t>10</a:t>
            </a:fld>
            <a:endParaRPr lang="en-GB" sz="1400" dirty="0"/>
          </a:p>
        </p:txBody>
      </p:sp>
    </p:spTree>
    <p:extLst>
      <p:ext uri="{BB962C8B-B14F-4D97-AF65-F5344CB8AC3E}">
        <p14:creationId xmlns:p14="http://schemas.microsoft.com/office/powerpoint/2010/main" val="89581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4E73BD0-BC49-42A2-ADCB-F9F9F536F07B}"/>
              </a:ext>
            </a:extLst>
          </p:cNvPr>
          <p:cNvSpPr>
            <a:spLocks noGrp="1"/>
          </p:cNvSpPr>
          <p:nvPr>
            <p:ph type="ctrTitle"/>
          </p:nvPr>
        </p:nvSpPr>
        <p:spPr/>
        <p:txBody>
          <a:bodyPr/>
          <a:lstStyle/>
          <a:p>
            <a:r>
              <a:rPr lang="en-GB" dirty="0"/>
              <a:t>Additional figures</a:t>
            </a:r>
            <a:br>
              <a:rPr lang="en-GB" dirty="0"/>
            </a:br>
            <a:br>
              <a:rPr lang="en-GB" dirty="0"/>
            </a:br>
            <a:endParaRPr lang="en-GB" dirty="0"/>
          </a:p>
        </p:txBody>
      </p:sp>
      <p:sp>
        <p:nvSpPr>
          <p:cNvPr id="4" name="Footer Placeholder 3">
            <a:extLst>
              <a:ext uri="{FF2B5EF4-FFF2-40B4-BE49-F238E27FC236}">
                <a16:creationId xmlns:a16="http://schemas.microsoft.com/office/drawing/2014/main" id="{8A3547BD-CE38-4793-9D46-39765902F26A}"/>
              </a:ext>
            </a:extLst>
          </p:cNvPr>
          <p:cNvSpPr>
            <a:spLocks noGrp="1"/>
          </p:cNvSpPr>
          <p:nvPr>
            <p:ph type="ftr" sz="quarter" idx="4294967295"/>
          </p:nvPr>
        </p:nvSpPr>
        <p:spPr>
          <a:xfrm>
            <a:off x="0" y="6438900"/>
            <a:ext cx="10007600" cy="363538"/>
          </a:xfrm>
        </p:spPr>
        <p:txBody>
          <a:bodyPr/>
          <a:lstStyle/>
          <a:p>
            <a:r>
              <a:rPr lang="fr-FR"/>
              <a:t>ESPAUR report 2023. Chapter 2 figure appendix</a:t>
            </a:r>
            <a:endParaRPr lang="en-GB" sz="1400" dirty="0"/>
          </a:p>
        </p:txBody>
      </p:sp>
      <p:sp>
        <p:nvSpPr>
          <p:cNvPr id="5" name="Slide Number Placeholder 4">
            <a:extLst>
              <a:ext uri="{FF2B5EF4-FFF2-40B4-BE49-F238E27FC236}">
                <a16:creationId xmlns:a16="http://schemas.microsoft.com/office/drawing/2014/main" id="{893D50AA-1981-4C28-A550-38606E811464}"/>
              </a:ext>
            </a:extLst>
          </p:cNvPr>
          <p:cNvSpPr>
            <a:spLocks noGrp="1"/>
          </p:cNvSpPr>
          <p:nvPr>
            <p:ph type="sldNum" sz="quarter" idx="4294967295"/>
          </p:nvPr>
        </p:nvSpPr>
        <p:spPr>
          <a:xfrm>
            <a:off x="0" y="6438900"/>
            <a:ext cx="596900" cy="365125"/>
          </a:xfrm>
        </p:spPr>
        <p:txBody>
          <a:bodyPr/>
          <a:lstStyle/>
          <a:p>
            <a:fld id="{344369E4-5DE7-46E5-874E-4FD437973785}" type="slidenum">
              <a:rPr lang="en-GB" smtClean="0"/>
              <a:pPr/>
              <a:t>11</a:t>
            </a:fld>
            <a:endParaRPr lang="en-GB" sz="1400" dirty="0"/>
          </a:p>
        </p:txBody>
      </p:sp>
    </p:spTree>
    <p:extLst>
      <p:ext uri="{BB962C8B-B14F-4D97-AF65-F5344CB8AC3E}">
        <p14:creationId xmlns:p14="http://schemas.microsoft.com/office/powerpoint/2010/main" val="78572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K. oxytoca</a:t>
            </a:r>
            <a:r>
              <a:rPr lang="en-GB" sz="3200" dirty="0"/>
              <a:t> bacteraemia resistance to key antimicrobials; England 2018 to 2022</a:t>
            </a:r>
          </a:p>
        </p:txBody>
      </p:sp>
      <p:graphicFrame>
        <p:nvGraphicFramePr>
          <p:cNvPr id="3" name="Chart 2">
            <a:extLst>
              <a:ext uri="{FF2B5EF4-FFF2-40B4-BE49-F238E27FC236}">
                <a16:creationId xmlns:a16="http://schemas.microsoft.com/office/drawing/2014/main" id="{29EB67A8-A82B-4FDE-81F6-1B334FACB9C5}"/>
              </a:ext>
            </a:extLst>
          </p:cNvPr>
          <p:cNvGraphicFramePr>
            <a:graphicFrameLocks/>
          </p:cNvGraphicFramePr>
          <p:nvPr>
            <p:extLst>
              <p:ext uri="{D42A27DB-BD31-4B8C-83A1-F6EECF244321}">
                <p14:modId xmlns:p14="http://schemas.microsoft.com/office/powerpoint/2010/main" val="3685110373"/>
              </p:ext>
            </p:extLst>
          </p:nvPr>
        </p:nvGraphicFramePr>
        <p:xfrm>
          <a:off x="726961" y="1287623"/>
          <a:ext cx="10409039" cy="4758613"/>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a:extLst>
              <a:ext uri="{FF2B5EF4-FFF2-40B4-BE49-F238E27FC236}">
                <a16:creationId xmlns:a16="http://schemas.microsoft.com/office/drawing/2014/main" id="{51D9CE3E-16C9-606C-5D7D-0C27FF359D52}"/>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4D4DBCE1-4E9B-626D-D5EA-9C3B43E61A33}"/>
              </a:ext>
            </a:extLst>
          </p:cNvPr>
          <p:cNvSpPr>
            <a:spLocks noGrp="1"/>
          </p:cNvSpPr>
          <p:nvPr>
            <p:ph type="sldNum" sz="quarter" idx="11"/>
          </p:nvPr>
        </p:nvSpPr>
        <p:spPr/>
        <p:txBody>
          <a:bodyPr/>
          <a:lstStyle/>
          <a:p>
            <a:fld id="{344369E4-5DE7-46E5-874E-4FD437973785}" type="slidenum">
              <a:rPr lang="en-GB" smtClean="0"/>
              <a:pPr/>
              <a:t>12</a:t>
            </a:fld>
            <a:endParaRPr lang="en-GB" sz="1400" dirty="0"/>
          </a:p>
        </p:txBody>
      </p:sp>
    </p:spTree>
    <p:extLst>
      <p:ext uri="{BB962C8B-B14F-4D97-AF65-F5344CB8AC3E}">
        <p14:creationId xmlns:p14="http://schemas.microsoft.com/office/powerpoint/2010/main" val="3258727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DC5C328-AB36-404E-99C9-D4F51697AF6F}"/>
              </a:ext>
            </a:extLst>
          </p:cNvPr>
          <p:cNvSpPr>
            <a:spLocks noGrp="1"/>
          </p:cNvSpPr>
          <p:nvPr>
            <p:ph type="title"/>
          </p:nvPr>
        </p:nvSpPr>
        <p:spPr>
          <a:xfrm>
            <a:off x="537677" y="116169"/>
            <a:ext cx="11439463" cy="972000"/>
          </a:xfrm>
        </p:spPr>
        <p:txBody>
          <a:bodyPr>
            <a:noAutofit/>
          </a:bodyPr>
          <a:lstStyle/>
          <a:p>
            <a:r>
              <a:rPr lang="en-GB" sz="3200" dirty="0"/>
              <a:t>Additional Figure 1 </a:t>
            </a:r>
            <a:r>
              <a:rPr lang="en-GB" sz="3200" i="1" dirty="0"/>
              <a:t>Acinetobacter </a:t>
            </a:r>
            <a:r>
              <a:rPr lang="en-GB" sz="3200" dirty="0"/>
              <a:t>spp. bacteraemia resistance to key antibiotics; England 2018 to 2022</a:t>
            </a:r>
          </a:p>
        </p:txBody>
      </p:sp>
      <p:graphicFrame>
        <p:nvGraphicFramePr>
          <p:cNvPr id="6" name="Chart 5">
            <a:extLst>
              <a:ext uri="{FF2B5EF4-FFF2-40B4-BE49-F238E27FC236}">
                <a16:creationId xmlns:a16="http://schemas.microsoft.com/office/drawing/2014/main" id="{82AE9B86-F40C-4C87-A2FA-EA2497CF5E1D}"/>
              </a:ext>
            </a:extLst>
          </p:cNvPr>
          <p:cNvGraphicFramePr>
            <a:graphicFrameLocks/>
          </p:cNvGraphicFramePr>
          <p:nvPr>
            <p:extLst>
              <p:ext uri="{D42A27DB-BD31-4B8C-83A1-F6EECF244321}">
                <p14:modId xmlns:p14="http://schemas.microsoft.com/office/powerpoint/2010/main" val="878445998"/>
              </p:ext>
            </p:extLst>
          </p:nvPr>
        </p:nvGraphicFramePr>
        <p:xfrm>
          <a:off x="653143" y="1268999"/>
          <a:ext cx="10935477" cy="4805229"/>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DB498AF5-36BB-4569-3600-F74C6E900E48}"/>
              </a:ext>
            </a:extLst>
          </p:cNvPr>
          <p:cNvSpPr>
            <a:spLocks noGrp="1"/>
          </p:cNvSpPr>
          <p:nvPr>
            <p:ph type="ftr" sz="quarter" idx="10"/>
          </p:nvPr>
        </p:nvSpPr>
        <p:spPr/>
        <p:txBody>
          <a:bodyPr/>
          <a:lstStyle/>
          <a:p>
            <a:r>
              <a:rPr lang="fr-FR"/>
              <a:t>ESPAUR report 2023. Chapter 2 figure appendix</a:t>
            </a:r>
            <a:endParaRPr lang="en-GB" sz="1400" dirty="0"/>
          </a:p>
        </p:txBody>
      </p:sp>
      <p:sp>
        <p:nvSpPr>
          <p:cNvPr id="5" name="Slide Number Placeholder 4">
            <a:extLst>
              <a:ext uri="{FF2B5EF4-FFF2-40B4-BE49-F238E27FC236}">
                <a16:creationId xmlns:a16="http://schemas.microsoft.com/office/drawing/2014/main" id="{DAB95E97-56F4-EEFD-4C80-2701098E6119}"/>
              </a:ext>
            </a:extLst>
          </p:cNvPr>
          <p:cNvSpPr>
            <a:spLocks noGrp="1"/>
          </p:cNvSpPr>
          <p:nvPr>
            <p:ph type="sldNum" sz="quarter" idx="11"/>
          </p:nvPr>
        </p:nvSpPr>
        <p:spPr/>
        <p:txBody>
          <a:bodyPr/>
          <a:lstStyle/>
          <a:p>
            <a:fld id="{344369E4-5DE7-46E5-874E-4FD437973785}" type="slidenum">
              <a:rPr lang="en-GB" smtClean="0"/>
              <a:pPr/>
              <a:t>13</a:t>
            </a:fld>
            <a:endParaRPr lang="en-GB" sz="1400" dirty="0"/>
          </a:p>
        </p:txBody>
      </p:sp>
    </p:spTree>
    <p:extLst>
      <p:ext uri="{BB962C8B-B14F-4D97-AF65-F5344CB8AC3E}">
        <p14:creationId xmlns:p14="http://schemas.microsoft.com/office/powerpoint/2010/main" val="429403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0F526AF-BC3E-4ADF-ACD1-EC23BF768252}"/>
              </a:ext>
            </a:extLst>
          </p:cNvPr>
          <p:cNvSpPr>
            <a:spLocks noGrp="1"/>
          </p:cNvSpPr>
          <p:nvPr>
            <p:ph type="title"/>
          </p:nvPr>
        </p:nvSpPr>
        <p:spPr>
          <a:xfrm>
            <a:off x="519448" y="98995"/>
            <a:ext cx="11153104" cy="972000"/>
          </a:xfrm>
        </p:spPr>
        <p:txBody>
          <a:bodyPr>
            <a:noAutofit/>
          </a:bodyPr>
          <a:lstStyle/>
          <a:p>
            <a:r>
              <a:rPr lang="en-GB" sz="3200" dirty="0"/>
              <a:t>Additional Figure 2 </a:t>
            </a:r>
            <a:r>
              <a:rPr lang="en-GB" sz="3200" i="1" dirty="0"/>
              <a:t>Enterobacter </a:t>
            </a:r>
            <a:r>
              <a:rPr lang="en-GB" sz="3200" dirty="0"/>
              <a:t>spp. bacteraemia resistance to key antimicrobials; England 2018 to 2022</a:t>
            </a:r>
          </a:p>
        </p:txBody>
      </p:sp>
      <p:graphicFrame>
        <p:nvGraphicFramePr>
          <p:cNvPr id="2" name="Chart 1">
            <a:extLst>
              <a:ext uri="{FF2B5EF4-FFF2-40B4-BE49-F238E27FC236}">
                <a16:creationId xmlns:a16="http://schemas.microsoft.com/office/drawing/2014/main" id="{FF689143-0DF5-4DF3-877B-075D50A1559E}"/>
              </a:ext>
            </a:extLst>
          </p:cNvPr>
          <p:cNvGraphicFramePr>
            <a:graphicFrameLocks/>
          </p:cNvGraphicFramePr>
          <p:nvPr>
            <p:extLst>
              <p:ext uri="{D42A27DB-BD31-4B8C-83A1-F6EECF244321}">
                <p14:modId xmlns:p14="http://schemas.microsoft.com/office/powerpoint/2010/main" val="1760086912"/>
              </p:ext>
            </p:extLst>
          </p:nvPr>
        </p:nvGraphicFramePr>
        <p:xfrm>
          <a:off x="643812" y="1156996"/>
          <a:ext cx="10492188" cy="487058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a:extLst>
              <a:ext uri="{FF2B5EF4-FFF2-40B4-BE49-F238E27FC236}">
                <a16:creationId xmlns:a16="http://schemas.microsoft.com/office/drawing/2014/main" id="{FD138128-7AD1-B802-50A2-CB1B04A507B9}"/>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2704C67D-E99A-0854-EE0F-3A9A340A2CA8}"/>
              </a:ext>
            </a:extLst>
          </p:cNvPr>
          <p:cNvSpPr>
            <a:spLocks noGrp="1"/>
          </p:cNvSpPr>
          <p:nvPr>
            <p:ph type="sldNum" sz="quarter" idx="11"/>
          </p:nvPr>
        </p:nvSpPr>
        <p:spPr/>
        <p:txBody>
          <a:bodyPr/>
          <a:lstStyle/>
          <a:p>
            <a:fld id="{344369E4-5DE7-46E5-874E-4FD437973785}" type="slidenum">
              <a:rPr lang="en-GB" smtClean="0"/>
              <a:pPr/>
              <a:t>14</a:t>
            </a:fld>
            <a:endParaRPr lang="en-GB" sz="1400" dirty="0"/>
          </a:p>
        </p:txBody>
      </p:sp>
    </p:spTree>
    <p:extLst>
      <p:ext uri="{BB962C8B-B14F-4D97-AF65-F5344CB8AC3E}">
        <p14:creationId xmlns:p14="http://schemas.microsoft.com/office/powerpoint/2010/main" val="2933837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5D5995-17FF-44BA-97D6-48D426621615}"/>
              </a:ext>
            </a:extLst>
          </p:cNvPr>
          <p:cNvSpPr>
            <a:spLocks noGrp="1"/>
          </p:cNvSpPr>
          <p:nvPr>
            <p:ph type="title"/>
          </p:nvPr>
        </p:nvSpPr>
        <p:spPr>
          <a:xfrm>
            <a:off x="534000" y="150557"/>
            <a:ext cx="11124000" cy="972000"/>
          </a:xfrm>
        </p:spPr>
        <p:txBody>
          <a:bodyPr>
            <a:noAutofit/>
          </a:bodyPr>
          <a:lstStyle/>
          <a:p>
            <a:r>
              <a:rPr lang="en-GB" sz="3200" dirty="0"/>
              <a:t>Additional Figure 3 </a:t>
            </a:r>
            <a:r>
              <a:rPr lang="en-GB" sz="3200" i="1" dirty="0"/>
              <a:t>Citrobacter </a:t>
            </a:r>
            <a:r>
              <a:rPr lang="en-GB" sz="3200" dirty="0"/>
              <a:t>spp. bacteraemia resistance to key antimicrobials; England 2018 to 2022</a:t>
            </a:r>
          </a:p>
        </p:txBody>
      </p:sp>
      <p:graphicFrame>
        <p:nvGraphicFramePr>
          <p:cNvPr id="2" name="Chart 1">
            <a:extLst>
              <a:ext uri="{FF2B5EF4-FFF2-40B4-BE49-F238E27FC236}">
                <a16:creationId xmlns:a16="http://schemas.microsoft.com/office/drawing/2014/main" id="{21C6792B-9C56-4BD1-A0CA-48B064C10ED2}"/>
              </a:ext>
            </a:extLst>
          </p:cNvPr>
          <p:cNvGraphicFramePr>
            <a:graphicFrameLocks/>
          </p:cNvGraphicFramePr>
          <p:nvPr>
            <p:extLst>
              <p:ext uri="{D42A27DB-BD31-4B8C-83A1-F6EECF244321}">
                <p14:modId xmlns:p14="http://schemas.microsoft.com/office/powerpoint/2010/main" val="3370242692"/>
              </p:ext>
            </p:extLst>
          </p:nvPr>
        </p:nvGraphicFramePr>
        <p:xfrm>
          <a:off x="634482" y="1259633"/>
          <a:ext cx="10795518" cy="468107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a:extLst>
              <a:ext uri="{FF2B5EF4-FFF2-40B4-BE49-F238E27FC236}">
                <a16:creationId xmlns:a16="http://schemas.microsoft.com/office/drawing/2014/main" id="{8A7BA441-2A68-B3CE-6449-6683348C1E78}"/>
              </a:ext>
            </a:extLst>
          </p:cNvPr>
          <p:cNvSpPr>
            <a:spLocks noGrp="1"/>
          </p:cNvSpPr>
          <p:nvPr>
            <p:ph type="ftr" sz="quarter" idx="10"/>
          </p:nvPr>
        </p:nvSpPr>
        <p:spPr/>
        <p:txBody>
          <a:bodyPr/>
          <a:lstStyle/>
          <a:p>
            <a:r>
              <a:rPr lang="fr-FR"/>
              <a:t>ESPAUR report 2023. Chapter 2 figure appendix</a:t>
            </a:r>
            <a:endParaRPr lang="en-GB" sz="1400" dirty="0"/>
          </a:p>
        </p:txBody>
      </p:sp>
      <p:sp>
        <p:nvSpPr>
          <p:cNvPr id="6" name="Slide Number Placeholder 5">
            <a:extLst>
              <a:ext uri="{FF2B5EF4-FFF2-40B4-BE49-F238E27FC236}">
                <a16:creationId xmlns:a16="http://schemas.microsoft.com/office/drawing/2014/main" id="{F40F9CA2-92E7-0AB6-ADCE-BE0DC3AB7852}"/>
              </a:ext>
            </a:extLst>
          </p:cNvPr>
          <p:cNvSpPr>
            <a:spLocks noGrp="1"/>
          </p:cNvSpPr>
          <p:nvPr>
            <p:ph type="sldNum" sz="quarter" idx="11"/>
          </p:nvPr>
        </p:nvSpPr>
        <p:spPr/>
        <p:txBody>
          <a:bodyPr/>
          <a:lstStyle/>
          <a:p>
            <a:fld id="{344369E4-5DE7-46E5-874E-4FD437973785}" type="slidenum">
              <a:rPr lang="en-GB" smtClean="0"/>
              <a:pPr/>
              <a:t>15</a:t>
            </a:fld>
            <a:endParaRPr lang="en-GB" sz="1400" dirty="0"/>
          </a:p>
        </p:txBody>
      </p:sp>
    </p:spTree>
    <p:extLst>
      <p:ext uri="{BB962C8B-B14F-4D97-AF65-F5344CB8AC3E}">
        <p14:creationId xmlns:p14="http://schemas.microsoft.com/office/powerpoint/2010/main" val="1790323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DD24145-E563-4373-8BE1-1895ADAF30A8}"/>
              </a:ext>
            </a:extLst>
          </p:cNvPr>
          <p:cNvSpPr>
            <a:spLocks noGrp="1"/>
          </p:cNvSpPr>
          <p:nvPr>
            <p:ph type="title"/>
          </p:nvPr>
        </p:nvSpPr>
        <p:spPr>
          <a:xfrm>
            <a:off x="534000" y="130678"/>
            <a:ext cx="11124000" cy="972000"/>
          </a:xfrm>
        </p:spPr>
        <p:txBody>
          <a:bodyPr>
            <a:noAutofit/>
          </a:bodyPr>
          <a:lstStyle/>
          <a:p>
            <a:r>
              <a:rPr lang="en-GB" sz="3200" dirty="0"/>
              <a:t>Additional Figure 4 </a:t>
            </a:r>
            <a:r>
              <a:rPr lang="en-GB" sz="3200" i="1" dirty="0"/>
              <a:t>Serratia </a:t>
            </a:r>
            <a:r>
              <a:rPr lang="en-GB" sz="3200" dirty="0"/>
              <a:t>spp. bacteraemia resistance to key antimicrobials; England 2018 to 2022</a:t>
            </a:r>
          </a:p>
        </p:txBody>
      </p:sp>
      <p:graphicFrame>
        <p:nvGraphicFramePr>
          <p:cNvPr id="2" name="Chart 1">
            <a:extLst>
              <a:ext uri="{FF2B5EF4-FFF2-40B4-BE49-F238E27FC236}">
                <a16:creationId xmlns:a16="http://schemas.microsoft.com/office/drawing/2014/main" id="{18EAEF9F-B0BC-438C-BAAA-0AEEE329F143}"/>
              </a:ext>
            </a:extLst>
          </p:cNvPr>
          <p:cNvGraphicFramePr>
            <a:graphicFrameLocks/>
          </p:cNvGraphicFramePr>
          <p:nvPr>
            <p:extLst>
              <p:ext uri="{D42A27DB-BD31-4B8C-83A1-F6EECF244321}">
                <p14:modId xmlns:p14="http://schemas.microsoft.com/office/powerpoint/2010/main" val="3710215883"/>
              </p:ext>
            </p:extLst>
          </p:nvPr>
        </p:nvGraphicFramePr>
        <p:xfrm>
          <a:off x="726961" y="1203649"/>
          <a:ext cx="10409039" cy="4889241"/>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a:extLst>
              <a:ext uri="{FF2B5EF4-FFF2-40B4-BE49-F238E27FC236}">
                <a16:creationId xmlns:a16="http://schemas.microsoft.com/office/drawing/2014/main" id="{BF6C9753-1479-33E3-7861-8688C1548AA7}"/>
              </a:ext>
            </a:extLst>
          </p:cNvPr>
          <p:cNvSpPr>
            <a:spLocks noGrp="1"/>
          </p:cNvSpPr>
          <p:nvPr>
            <p:ph type="ftr" sz="quarter" idx="10"/>
          </p:nvPr>
        </p:nvSpPr>
        <p:spPr/>
        <p:txBody>
          <a:bodyPr/>
          <a:lstStyle/>
          <a:p>
            <a:r>
              <a:rPr lang="fr-FR"/>
              <a:t>ESPAUR report 2023. Chapter 2 figure appendix</a:t>
            </a:r>
            <a:endParaRPr lang="en-GB" sz="1400" dirty="0"/>
          </a:p>
        </p:txBody>
      </p:sp>
      <p:sp>
        <p:nvSpPr>
          <p:cNvPr id="7" name="Slide Number Placeholder 6">
            <a:extLst>
              <a:ext uri="{FF2B5EF4-FFF2-40B4-BE49-F238E27FC236}">
                <a16:creationId xmlns:a16="http://schemas.microsoft.com/office/drawing/2014/main" id="{FBCD1ABD-1521-6019-7D75-3486734B1834}"/>
              </a:ext>
            </a:extLst>
          </p:cNvPr>
          <p:cNvSpPr>
            <a:spLocks noGrp="1"/>
          </p:cNvSpPr>
          <p:nvPr>
            <p:ph type="sldNum" sz="quarter" idx="11"/>
          </p:nvPr>
        </p:nvSpPr>
        <p:spPr/>
        <p:txBody>
          <a:bodyPr/>
          <a:lstStyle/>
          <a:p>
            <a:fld id="{344369E4-5DE7-46E5-874E-4FD437973785}" type="slidenum">
              <a:rPr lang="en-GB" smtClean="0"/>
              <a:pPr/>
              <a:t>16</a:t>
            </a:fld>
            <a:endParaRPr lang="en-GB" sz="1400" dirty="0"/>
          </a:p>
        </p:txBody>
      </p:sp>
    </p:spTree>
    <p:extLst>
      <p:ext uri="{BB962C8B-B14F-4D97-AF65-F5344CB8AC3E}">
        <p14:creationId xmlns:p14="http://schemas.microsoft.com/office/powerpoint/2010/main" val="405270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615955" y="1140346"/>
            <a:ext cx="11123857" cy="3832872"/>
          </a:xfrm>
        </p:spPr>
        <p:txBody>
          <a:bodyPr/>
          <a:lstStyle/>
          <a:p>
            <a:pPr marL="0" indent="0">
              <a:lnSpc>
                <a:spcPct val="100000"/>
              </a:lnSpc>
              <a:buNone/>
            </a:pPr>
            <a:r>
              <a:rPr lang="en-GB" dirty="0"/>
              <a:t>Data presented in </a:t>
            </a:r>
            <a:r>
              <a:rPr lang="en-GB"/>
              <a:t>this appendix complements </a:t>
            </a:r>
            <a:r>
              <a:rPr lang="en-GB" dirty="0"/>
              <a:t>the data presented in the ESPAUR report 2023 in </a:t>
            </a:r>
            <a:r>
              <a:rPr lang="en-GB"/>
              <a:t>Chapter 2 ‘Antimicrobial resistance and communicable disease resistance’.</a:t>
            </a:r>
          </a:p>
          <a:p>
            <a:pPr marL="0" indent="0">
              <a:lnSpc>
                <a:spcPct val="100000"/>
              </a:lnSpc>
              <a:buNone/>
            </a:pPr>
            <a:endParaRPr lang="en-GB" sz="1400" dirty="0"/>
          </a:p>
          <a:p>
            <a:pPr marL="0" indent="0">
              <a:lnSpc>
                <a:spcPct val="100000"/>
              </a:lnSpc>
              <a:buNone/>
            </a:pPr>
            <a:r>
              <a:rPr lang="en-GB" dirty="0"/>
              <a:t>The graphs use data taken from the UKHSA Second Generation Surveillance System Antimicrobial Resistance, unless otherwise </a:t>
            </a:r>
            <a:r>
              <a:rPr lang="en-GB"/>
              <a:t>noted.</a:t>
            </a:r>
          </a:p>
          <a:p>
            <a:pPr marL="0" indent="0">
              <a:lnSpc>
                <a:spcPct val="100000"/>
              </a:lnSpc>
              <a:buNone/>
            </a:pPr>
            <a:endParaRPr lang="en-GB" sz="1400" dirty="0"/>
          </a:p>
          <a:p>
            <a:pPr marL="0" indent="0">
              <a:lnSpc>
                <a:spcPct val="100000"/>
              </a:lnSpc>
              <a:buNone/>
            </a:pPr>
            <a:r>
              <a:rPr lang="en-GB" dirty="0"/>
              <a:t>For interpretation of the data please refer to the ESPAUR report 2022 to 2023.</a:t>
            </a:r>
          </a:p>
        </p:txBody>
      </p:sp>
      <p:sp>
        <p:nvSpPr>
          <p:cNvPr id="4" name="Footer Placeholder 3">
            <a:extLst>
              <a:ext uri="{FF2B5EF4-FFF2-40B4-BE49-F238E27FC236}">
                <a16:creationId xmlns:a16="http://schemas.microsoft.com/office/drawing/2014/main" id="{FB1761AF-7877-B5FA-DAD2-2E87970195EF}"/>
              </a:ext>
            </a:extLst>
          </p:cNvPr>
          <p:cNvSpPr>
            <a:spLocks noGrp="1"/>
          </p:cNvSpPr>
          <p:nvPr>
            <p:ph type="ftr" sz="quarter" idx="10"/>
          </p:nvPr>
        </p:nvSpPr>
        <p:spPr/>
        <p:txBody>
          <a:bodyPr/>
          <a:lstStyle/>
          <a:p>
            <a:r>
              <a:rPr lang="fr-FR"/>
              <a:t>ESPAUR report 2023. Chapter 2 figure appendix</a:t>
            </a:r>
            <a:endParaRPr lang="en-GB" sz="1400" dirty="0"/>
          </a:p>
        </p:txBody>
      </p:sp>
      <p:sp>
        <p:nvSpPr>
          <p:cNvPr id="5" name="Slide Number Placeholder 4">
            <a:extLst>
              <a:ext uri="{FF2B5EF4-FFF2-40B4-BE49-F238E27FC236}">
                <a16:creationId xmlns:a16="http://schemas.microsoft.com/office/drawing/2014/main" id="{B825015E-BBDD-C553-F3D6-E1976EC09820}"/>
              </a:ext>
            </a:extLst>
          </p:cNvPr>
          <p:cNvSpPr>
            <a:spLocks noGrp="1"/>
          </p:cNvSpPr>
          <p:nvPr>
            <p:ph type="sldNum" sz="quarter" idx="11"/>
          </p:nvPr>
        </p:nvSpPr>
        <p:spPr/>
        <p:txBody>
          <a:bodyPr/>
          <a:lstStyle/>
          <a:p>
            <a:fld id="{344369E4-5DE7-46E5-874E-4FD437973785}" type="slidenum">
              <a:rPr lang="en-GB" smtClean="0"/>
              <a:pPr/>
              <a:t>2</a:t>
            </a:fld>
            <a:endParaRPr lang="en-GB" sz="1400" dirty="0"/>
          </a:p>
        </p:txBody>
      </p:sp>
    </p:spTree>
    <p:extLst>
      <p:ext uri="{BB962C8B-B14F-4D97-AF65-F5344CB8AC3E}">
        <p14:creationId xmlns:p14="http://schemas.microsoft.com/office/powerpoint/2010/main" val="317630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Figure 2.1 Incidence of bloodstream infection caused by key pathogens, per 100,000 population; England 2018 to 2022</a:t>
            </a:r>
          </a:p>
        </p:txBody>
      </p:sp>
      <p:sp>
        <p:nvSpPr>
          <p:cNvPr id="3" name="TextBox 2">
            <a:extLst>
              <a:ext uri="{FF2B5EF4-FFF2-40B4-BE49-F238E27FC236}">
                <a16:creationId xmlns:a16="http://schemas.microsoft.com/office/drawing/2014/main" id="{D101084B-DD1A-4EC4-84C8-1B178DEF0CDF}"/>
              </a:ext>
            </a:extLst>
          </p:cNvPr>
          <p:cNvSpPr txBox="1"/>
          <p:nvPr/>
        </p:nvSpPr>
        <p:spPr>
          <a:xfrm>
            <a:off x="838200" y="5862207"/>
            <a:ext cx="512579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 Data taken from mandatory surveillance</a:t>
            </a:r>
          </a:p>
        </p:txBody>
      </p:sp>
      <p:sp>
        <p:nvSpPr>
          <p:cNvPr id="5" name="Footer Placeholder 3">
            <a:extLst>
              <a:ext uri="{FF2B5EF4-FFF2-40B4-BE49-F238E27FC236}">
                <a16:creationId xmlns:a16="http://schemas.microsoft.com/office/drawing/2014/main" id="{6DCC9295-3AB5-426D-BFE7-D3BF477B3306}"/>
              </a:ext>
            </a:extLst>
          </p:cNvPr>
          <p:cNvSpPr txBox="1">
            <a:spLocks/>
          </p:cNvSpPr>
          <p:nvPr/>
        </p:nvSpPr>
        <p:spPr>
          <a:xfrm>
            <a:off x="130628" y="6438850"/>
            <a:ext cx="4290451"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007C9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graphicFrame>
        <p:nvGraphicFramePr>
          <p:cNvPr id="8" name="Chart 7">
            <a:extLst>
              <a:ext uri="{FF2B5EF4-FFF2-40B4-BE49-F238E27FC236}">
                <a16:creationId xmlns:a16="http://schemas.microsoft.com/office/drawing/2014/main" id="{E5768006-83D8-4A8F-9DF6-C2B2E94AA25F}"/>
              </a:ext>
            </a:extLst>
          </p:cNvPr>
          <p:cNvGraphicFramePr>
            <a:graphicFrameLocks/>
          </p:cNvGraphicFramePr>
          <p:nvPr>
            <p:extLst>
              <p:ext uri="{D42A27DB-BD31-4B8C-83A1-F6EECF244321}">
                <p14:modId xmlns:p14="http://schemas.microsoft.com/office/powerpoint/2010/main" val="906248260"/>
              </p:ext>
            </p:extLst>
          </p:nvPr>
        </p:nvGraphicFramePr>
        <p:xfrm>
          <a:off x="793102" y="1315616"/>
          <a:ext cx="10636898" cy="4523947"/>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B2E5ED10-CE15-961C-D960-24919BF78A91}"/>
              </a:ext>
            </a:extLst>
          </p:cNvPr>
          <p:cNvSpPr>
            <a:spLocks noGrp="1"/>
          </p:cNvSpPr>
          <p:nvPr>
            <p:ph type="ftr" sz="quarter" idx="10"/>
          </p:nvPr>
        </p:nvSpPr>
        <p:spPr/>
        <p:txBody>
          <a:bodyPr/>
          <a:lstStyle/>
          <a:p>
            <a:r>
              <a:rPr lang="fr-FR"/>
              <a:t>ESPAUR report 2023. Chapter 2 figure appendix</a:t>
            </a:r>
            <a:endParaRPr lang="en-GB" sz="1400" dirty="0"/>
          </a:p>
        </p:txBody>
      </p:sp>
      <p:sp>
        <p:nvSpPr>
          <p:cNvPr id="6" name="Slide Number Placeholder 5">
            <a:extLst>
              <a:ext uri="{FF2B5EF4-FFF2-40B4-BE49-F238E27FC236}">
                <a16:creationId xmlns:a16="http://schemas.microsoft.com/office/drawing/2014/main" id="{2FB6F144-97F4-30FE-87A2-78F47550A021}"/>
              </a:ext>
            </a:extLst>
          </p:cNvPr>
          <p:cNvSpPr>
            <a:spLocks noGrp="1"/>
          </p:cNvSpPr>
          <p:nvPr>
            <p:ph type="sldNum" sz="quarter" idx="11"/>
          </p:nvPr>
        </p:nvSpPr>
        <p:spPr/>
        <p:txBody>
          <a:bodyPr/>
          <a:lstStyle/>
          <a:p>
            <a:fld id="{344369E4-5DE7-46E5-874E-4FD437973785}" type="slidenum">
              <a:rPr lang="en-GB" smtClean="0"/>
              <a:pPr/>
              <a:t>3</a:t>
            </a:fld>
            <a:endParaRPr lang="en-GB" sz="1400" dirty="0"/>
          </a:p>
        </p:txBody>
      </p:sp>
    </p:spTree>
    <p:extLst>
      <p:ext uri="{BB962C8B-B14F-4D97-AF65-F5344CB8AC3E}">
        <p14:creationId xmlns:p14="http://schemas.microsoft.com/office/powerpoint/2010/main" val="263416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Figure 2.4 (a) </a:t>
            </a:r>
            <a:r>
              <a:rPr lang="en-GB" sz="3200" i="1" dirty="0"/>
              <a:t> E. coli</a:t>
            </a:r>
            <a:r>
              <a:rPr lang="en-GB" sz="3200" dirty="0"/>
              <a:t> bacteraemia resistance to key antimicrobials; England 2018 to 2022</a:t>
            </a:r>
          </a:p>
        </p:txBody>
      </p:sp>
      <p:graphicFrame>
        <p:nvGraphicFramePr>
          <p:cNvPr id="3" name="Chart 2">
            <a:extLst>
              <a:ext uri="{FF2B5EF4-FFF2-40B4-BE49-F238E27FC236}">
                <a16:creationId xmlns:a16="http://schemas.microsoft.com/office/drawing/2014/main" id="{121C77D2-8A36-4A9F-AF6E-9A22E583F5D1}"/>
              </a:ext>
            </a:extLst>
          </p:cNvPr>
          <p:cNvGraphicFramePr>
            <a:graphicFrameLocks/>
          </p:cNvGraphicFramePr>
          <p:nvPr>
            <p:extLst>
              <p:ext uri="{D42A27DB-BD31-4B8C-83A1-F6EECF244321}">
                <p14:modId xmlns:p14="http://schemas.microsoft.com/office/powerpoint/2010/main" val="3546159192"/>
              </p:ext>
            </p:extLst>
          </p:nvPr>
        </p:nvGraphicFramePr>
        <p:xfrm>
          <a:off x="838200" y="1306285"/>
          <a:ext cx="10461170" cy="4805265"/>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a:extLst>
              <a:ext uri="{FF2B5EF4-FFF2-40B4-BE49-F238E27FC236}">
                <a16:creationId xmlns:a16="http://schemas.microsoft.com/office/drawing/2014/main" id="{8F7480D6-4AD1-6ADE-6E22-A9E1FEA53BB5}"/>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0BB25A83-6E96-B332-5C2F-2CC600307F90}"/>
              </a:ext>
            </a:extLst>
          </p:cNvPr>
          <p:cNvSpPr>
            <a:spLocks noGrp="1"/>
          </p:cNvSpPr>
          <p:nvPr>
            <p:ph type="sldNum" sz="quarter" idx="11"/>
          </p:nvPr>
        </p:nvSpPr>
        <p:spPr/>
        <p:txBody>
          <a:bodyPr/>
          <a:lstStyle/>
          <a:p>
            <a:fld id="{344369E4-5DE7-46E5-874E-4FD437973785}" type="slidenum">
              <a:rPr lang="en-GB" smtClean="0"/>
              <a:pPr/>
              <a:t>4</a:t>
            </a:fld>
            <a:endParaRPr lang="en-GB" sz="1400" dirty="0"/>
          </a:p>
        </p:txBody>
      </p:sp>
    </p:spTree>
    <p:extLst>
      <p:ext uri="{BB962C8B-B14F-4D97-AF65-F5344CB8AC3E}">
        <p14:creationId xmlns:p14="http://schemas.microsoft.com/office/powerpoint/2010/main" val="44731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Figure 2.4 (b) </a:t>
            </a:r>
            <a:r>
              <a:rPr lang="en-GB" sz="3200" i="1" dirty="0"/>
              <a:t>K. pneumoniae</a:t>
            </a:r>
            <a:r>
              <a:rPr lang="en-GB" sz="3200" dirty="0"/>
              <a:t> bacteraemia resistance to key antimicrobials; England 2018 to 2022</a:t>
            </a:r>
          </a:p>
        </p:txBody>
      </p:sp>
      <p:graphicFrame>
        <p:nvGraphicFramePr>
          <p:cNvPr id="3" name="Chart 2">
            <a:extLst>
              <a:ext uri="{FF2B5EF4-FFF2-40B4-BE49-F238E27FC236}">
                <a16:creationId xmlns:a16="http://schemas.microsoft.com/office/drawing/2014/main" id="{12742F04-4152-48F0-A9E1-D59B98A6B6C2}"/>
              </a:ext>
            </a:extLst>
          </p:cNvPr>
          <p:cNvGraphicFramePr>
            <a:graphicFrameLocks/>
          </p:cNvGraphicFramePr>
          <p:nvPr>
            <p:extLst>
              <p:ext uri="{D42A27DB-BD31-4B8C-83A1-F6EECF244321}">
                <p14:modId xmlns:p14="http://schemas.microsoft.com/office/powerpoint/2010/main" val="1736080613"/>
              </p:ext>
            </p:extLst>
          </p:nvPr>
        </p:nvGraphicFramePr>
        <p:xfrm>
          <a:off x="726961" y="1296955"/>
          <a:ext cx="10703039" cy="4767943"/>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a:extLst>
              <a:ext uri="{FF2B5EF4-FFF2-40B4-BE49-F238E27FC236}">
                <a16:creationId xmlns:a16="http://schemas.microsoft.com/office/drawing/2014/main" id="{E288B99E-4872-238A-27DC-D0C8282ECBB1}"/>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6F11C418-B796-91C4-32DE-A8BCB41FAC94}"/>
              </a:ext>
            </a:extLst>
          </p:cNvPr>
          <p:cNvSpPr>
            <a:spLocks noGrp="1"/>
          </p:cNvSpPr>
          <p:nvPr>
            <p:ph type="sldNum" sz="quarter" idx="11"/>
          </p:nvPr>
        </p:nvSpPr>
        <p:spPr/>
        <p:txBody>
          <a:bodyPr/>
          <a:lstStyle/>
          <a:p>
            <a:fld id="{344369E4-5DE7-46E5-874E-4FD437973785}" type="slidenum">
              <a:rPr lang="en-GB" smtClean="0"/>
              <a:pPr/>
              <a:t>5</a:t>
            </a:fld>
            <a:endParaRPr lang="en-GB" sz="1400" dirty="0"/>
          </a:p>
        </p:txBody>
      </p:sp>
    </p:spTree>
    <p:extLst>
      <p:ext uri="{BB962C8B-B14F-4D97-AF65-F5344CB8AC3E}">
        <p14:creationId xmlns:p14="http://schemas.microsoft.com/office/powerpoint/2010/main" val="271325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Figure 2.5 (a) </a:t>
            </a:r>
            <a:r>
              <a:rPr lang="en-GB" sz="3200" i="1" dirty="0"/>
              <a:t>Pseudomonas </a:t>
            </a:r>
            <a:r>
              <a:rPr lang="en-GB" sz="3200" dirty="0"/>
              <a:t>spp. bacteraemia resistance to key antimicrobials; England 2018 to 2022</a:t>
            </a:r>
          </a:p>
        </p:txBody>
      </p:sp>
      <p:graphicFrame>
        <p:nvGraphicFramePr>
          <p:cNvPr id="5" name="Chart 4">
            <a:extLst>
              <a:ext uri="{FF2B5EF4-FFF2-40B4-BE49-F238E27FC236}">
                <a16:creationId xmlns:a16="http://schemas.microsoft.com/office/drawing/2014/main" id="{B42479EB-4DCC-476F-A54C-5A7DE5CCF317}"/>
              </a:ext>
            </a:extLst>
          </p:cNvPr>
          <p:cNvGraphicFramePr>
            <a:graphicFrameLocks/>
          </p:cNvGraphicFramePr>
          <p:nvPr>
            <p:extLst>
              <p:ext uri="{D42A27DB-BD31-4B8C-83A1-F6EECF244321}">
                <p14:modId xmlns:p14="http://schemas.microsoft.com/office/powerpoint/2010/main" val="1624377783"/>
              </p:ext>
            </p:extLst>
          </p:nvPr>
        </p:nvGraphicFramePr>
        <p:xfrm>
          <a:off x="726961" y="1343608"/>
          <a:ext cx="10703039" cy="472129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a:extLst>
              <a:ext uri="{FF2B5EF4-FFF2-40B4-BE49-F238E27FC236}">
                <a16:creationId xmlns:a16="http://schemas.microsoft.com/office/drawing/2014/main" id="{725A93BD-C9E1-03AA-04ED-E3424BD60930}"/>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67013387-23CA-6FEE-118E-EF10F058D14E}"/>
              </a:ext>
            </a:extLst>
          </p:cNvPr>
          <p:cNvSpPr>
            <a:spLocks noGrp="1"/>
          </p:cNvSpPr>
          <p:nvPr>
            <p:ph type="sldNum" sz="quarter" idx="11"/>
          </p:nvPr>
        </p:nvSpPr>
        <p:spPr/>
        <p:txBody>
          <a:bodyPr/>
          <a:lstStyle/>
          <a:p>
            <a:fld id="{344369E4-5DE7-46E5-874E-4FD437973785}" type="slidenum">
              <a:rPr lang="en-GB" smtClean="0"/>
              <a:pPr/>
              <a:t>6</a:t>
            </a:fld>
            <a:endParaRPr lang="en-GB" sz="1400" dirty="0"/>
          </a:p>
        </p:txBody>
      </p:sp>
    </p:spTree>
    <p:extLst>
      <p:ext uri="{BB962C8B-B14F-4D97-AF65-F5344CB8AC3E}">
        <p14:creationId xmlns:p14="http://schemas.microsoft.com/office/powerpoint/2010/main" val="241005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Figure 2.9 (a) </a:t>
            </a:r>
            <a:r>
              <a:rPr lang="en-GB" sz="3200" i="1" dirty="0"/>
              <a:t>S. pneumoniae</a:t>
            </a:r>
            <a:r>
              <a:rPr lang="en-GB" sz="3200" dirty="0"/>
              <a:t> bacteraemia resistance to key antimicrobials; England 2018 to 2022</a:t>
            </a:r>
          </a:p>
        </p:txBody>
      </p:sp>
      <p:graphicFrame>
        <p:nvGraphicFramePr>
          <p:cNvPr id="7" name="Chart 6">
            <a:extLst>
              <a:ext uri="{FF2B5EF4-FFF2-40B4-BE49-F238E27FC236}">
                <a16:creationId xmlns:a16="http://schemas.microsoft.com/office/drawing/2014/main" id="{0FF09692-3963-4747-AA86-A4916B5A8090}"/>
              </a:ext>
            </a:extLst>
          </p:cNvPr>
          <p:cNvGraphicFramePr>
            <a:graphicFrameLocks/>
          </p:cNvGraphicFramePr>
          <p:nvPr>
            <p:extLst>
              <p:ext uri="{D42A27DB-BD31-4B8C-83A1-F6EECF244321}">
                <p14:modId xmlns:p14="http://schemas.microsoft.com/office/powerpoint/2010/main" val="1339397444"/>
              </p:ext>
            </p:extLst>
          </p:nvPr>
        </p:nvGraphicFramePr>
        <p:xfrm>
          <a:off x="838200" y="1250302"/>
          <a:ext cx="10297800" cy="4705134"/>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5">
            <a:extLst>
              <a:ext uri="{FF2B5EF4-FFF2-40B4-BE49-F238E27FC236}">
                <a16:creationId xmlns:a16="http://schemas.microsoft.com/office/drawing/2014/main" id="{518E1A08-AC13-28E9-9ABF-8B36F7FBD158}"/>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BAC5138B-EA02-4FEE-957A-BDCF17D5CCBD}"/>
              </a:ext>
            </a:extLst>
          </p:cNvPr>
          <p:cNvSpPr>
            <a:spLocks noGrp="1"/>
          </p:cNvSpPr>
          <p:nvPr>
            <p:ph type="sldNum" sz="quarter" idx="11"/>
          </p:nvPr>
        </p:nvSpPr>
        <p:spPr/>
        <p:txBody>
          <a:bodyPr/>
          <a:lstStyle/>
          <a:p>
            <a:fld id="{344369E4-5DE7-46E5-874E-4FD437973785}" type="slidenum">
              <a:rPr lang="en-GB" smtClean="0"/>
              <a:pPr/>
              <a:t>7</a:t>
            </a:fld>
            <a:endParaRPr lang="en-GB" sz="1400" dirty="0"/>
          </a:p>
        </p:txBody>
      </p:sp>
    </p:spTree>
    <p:extLst>
      <p:ext uri="{BB962C8B-B14F-4D97-AF65-F5344CB8AC3E}">
        <p14:creationId xmlns:p14="http://schemas.microsoft.com/office/powerpoint/2010/main" val="232246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D22130D-6C8B-4333-8777-15ACFE747EEA}"/>
              </a:ext>
            </a:extLst>
          </p:cNvPr>
          <p:cNvSpPr>
            <a:spLocks noGrp="1"/>
          </p:cNvSpPr>
          <p:nvPr>
            <p:ph type="title"/>
          </p:nvPr>
        </p:nvSpPr>
        <p:spPr>
          <a:xfrm>
            <a:off x="686873" y="54025"/>
            <a:ext cx="11124000" cy="972000"/>
          </a:xfrm>
        </p:spPr>
        <p:txBody>
          <a:bodyPr>
            <a:noAutofit/>
          </a:bodyPr>
          <a:lstStyle/>
          <a:p>
            <a:r>
              <a:rPr lang="en-GB" sz="3200" dirty="0"/>
              <a:t>Figure 2.9 (c) Number of bloodstream isolates of </a:t>
            </a:r>
            <a:r>
              <a:rPr lang="en-GB" sz="3200" i="1" dirty="0"/>
              <a:t>S. aureus </a:t>
            </a:r>
            <a:r>
              <a:rPr lang="en-GB" sz="3200" dirty="0"/>
              <a:t>reported and the percentage resistant </a:t>
            </a:r>
            <a:r>
              <a:rPr lang="en-GB" sz="3200"/>
              <a:t>to methicillin</a:t>
            </a:r>
            <a:r>
              <a:rPr lang="en-GB" sz="3200" dirty="0"/>
              <a:t>;</a:t>
            </a:r>
            <a:r>
              <a:rPr lang="en-GB" sz="3200"/>
              <a:t> </a:t>
            </a:r>
            <a:r>
              <a:rPr lang="en-GB" sz="3200" dirty="0"/>
              <a:t>England, 2018 to 2022*</a:t>
            </a:r>
          </a:p>
        </p:txBody>
      </p:sp>
      <p:graphicFrame>
        <p:nvGraphicFramePr>
          <p:cNvPr id="2" name="Chart 1">
            <a:extLst>
              <a:ext uri="{FF2B5EF4-FFF2-40B4-BE49-F238E27FC236}">
                <a16:creationId xmlns:a16="http://schemas.microsoft.com/office/drawing/2014/main" id="{4EC53683-9092-40B1-B23E-A43DD50EF647}"/>
              </a:ext>
            </a:extLst>
          </p:cNvPr>
          <p:cNvGraphicFramePr>
            <a:graphicFrameLocks/>
          </p:cNvGraphicFramePr>
          <p:nvPr>
            <p:extLst>
              <p:ext uri="{D42A27DB-BD31-4B8C-83A1-F6EECF244321}">
                <p14:modId xmlns:p14="http://schemas.microsoft.com/office/powerpoint/2010/main" val="170096126"/>
              </p:ext>
            </p:extLst>
          </p:nvPr>
        </p:nvGraphicFramePr>
        <p:xfrm>
          <a:off x="838199" y="1624195"/>
          <a:ext cx="10451841" cy="4422042"/>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B61B06D7-663A-4C3F-CF76-063C9FC84744}"/>
              </a:ext>
            </a:extLst>
          </p:cNvPr>
          <p:cNvSpPr>
            <a:spLocks noGrp="1"/>
          </p:cNvSpPr>
          <p:nvPr>
            <p:ph type="sldNum" sz="quarter" idx="11"/>
          </p:nvPr>
        </p:nvSpPr>
        <p:spPr/>
        <p:txBody>
          <a:bodyPr/>
          <a:lstStyle/>
          <a:p>
            <a:fld id="{344369E4-5DE7-46E5-874E-4FD437973785}" type="slidenum">
              <a:rPr lang="en-GB" smtClean="0"/>
              <a:pPr/>
              <a:t>8</a:t>
            </a:fld>
            <a:endParaRPr lang="en-GB" sz="1400" dirty="0"/>
          </a:p>
        </p:txBody>
      </p:sp>
      <p:sp>
        <p:nvSpPr>
          <p:cNvPr id="7" name="Footer Placeholder 6">
            <a:extLst>
              <a:ext uri="{FF2B5EF4-FFF2-40B4-BE49-F238E27FC236}">
                <a16:creationId xmlns:a16="http://schemas.microsoft.com/office/drawing/2014/main" id="{4E352496-CAB2-D40D-46CA-53AA0A57A15C}"/>
              </a:ext>
            </a:extLst>
          </p:cNvPr>
          <p:cNvSpPr>
            <a:spLocks noGrp="1"/>
          </p:cNvSpPr>
          <p:nvPr>
            <p:ph type="ftr" sz="quarter" idx="10"/>
          </p:nvPr>
        </p:nvSpPr>
        <p:spPr/>
        <p:txBody>
          <a:bodyPr/>
          <a:lstStyle/>
          <a:p>
            <a:r>
              <a:rPr lang="fr-FR"/>
              <a:t>ESPAUR report 2023. Chapter 2 figure appendix</a:t>
            </a:r>
            <a:endParaRPr lang="en-GB" sz="1400" dirty="0"/>
          </a:p>
        </p:txBody>
      </p:sp>
    </p:spTree>
    <p:extLst>
      <p:ext uri="{BB962C8B-B14F-4D97-AF65-F5344CB8AC3E}">
        <p14:creationId xmlns:p14="http://schemas.microsoft.com/office/powerpoint/2010/main" val="78523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Figure 2.2 Annual estimated burden of antibiotic-resistant BSI; England 2018 to 2022</a:t>
            </a:r>
          </a:p>
        </p:txBody>
      </p:sp>
      <p:graphicFrame>
        <p:nvGraphicFramePr>
          <p:cNvPr id="3" name="Chart 2">
            <a:extLst>
              <a:ext uri="{FF2B5EF4-FFF2-40B4-BE49-F238E27FC236}">
                <a16:creationId xmlns:a16="http://schemas.microsoft.com/office/drawing/2014/main" id="{901E208B-EC4D-4D1C-9EDE-0CDEA6AB40A9}"/>
              </a:ext>
            </a:extLst>
          </p:cNvPr>
          <p:cNvGraphicFramePr>
            <a:graphicFrameLocks/>
          </p:cNvGraphicFramePr>
          <p:nvPr>
            <p:extLst>
              <p:ext uri="{D42A27DB-BD31-4B8C-83A1-F6EECF244321}">
                <p14:modId xmlns:p14="http://schemas.microsoft.com/office/powerpoint/2010/main" val="2165066590"/>
              </p:ext>
            </p:extLst>
          </p:nvPr>
        </p:nvGraphicFramePr>
        <p:xfrm>
          <a:off x="726961" y="1222309"/>
          <a:ext cx="10409039" cy="4833257"/>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a:extLst>
              <a:ext uri="{FF2B5EF4-FFF2-40B4-BE49-F238E27FC236}">
                <a16:creationId xmlns:a16="http://schemas.microsoft.com/office/drawing/2014/main" id="{52FBE2F3-D3B1-1611-682E-64DAD563D866}"/>
              </a:ext>
            </a:extLst>
          </p:cNvPr>
          <p:cNvSpPr>
            <a:spLocks noGrp="1"/>
          </p:cNvSpPr>
          <p:nvPr>
            <p:ph type="ftr" sz="quarter" idx="10"/>
          </p:nvPr>
        </p:nvSpPr>
        <p:spPr/>
        <p:txBody>
          <a:bodyPr/>
          <a:lstStyle/>
          <a:p>
            <a:r>
              <a:rPr lang="fr-FR"/>
              <a:t>ESPAUR report 2023. Chapter 2 figure appendix</a:t>
            </a:r>
            <a:endParaRPr lang="en-GB" sz="1400" dirty="0"/>
          </a:p>
        </p:txBody>
      </p:sp>
      <p:sp>
        <p:nvSpPr>
          <p:cNvPr id="8" name="Slide Number Placeholder 7">
            <a:extLst>
              <a:ext uri="{FF2B5EF4-FFF2-40B4-BE49-F238E27FC236}">
                <a16:creationId xmlns:a16="http://schemas.microsoft.com/office/drawing/2014/main" id="{D8ED8D58-61D5-0482-09BE-33419649637C}"/>
              </a:ext>
            </a:extLst>
          </p:cNvPr>
          <p:cNvSpPr>
            <a:spLocks noGrp="1"/>
          </p:cNvSpPr>
          <p:nvPr>
            <p:ph type="sldNum" sz="quarter" idx="11"/>
          </p:nvPr>
        </p:nvSpPr>
        <p:spPr/>
        <p:txBody>
          <a:bodyPr/>
          <a:lstStyle/>
          <a:p>
            <a:fld id="{344369E4-5DE7-46E5-874E-4FD437973785}" type="slidenum">
              <a:rPr lang="en-GB" smtClean="0"/>
              <a:pPr/>
              <a:t>9</a:t>
            </a:fld>
            <a:endParaRPr lang="en-GB" sz="1400" dirty="0"/>
          </a:p>
        </p:txBody>
      </p:sp>
    </p:spTree>
    <p:extLst>
      <p:ext uri="{BB962C8B-B14F-4D97-AF65-F5344CB8AC3E}">
        <p14:creationId xmlns:p14="http://schemas.microsoft.com/office/powerpoint/2010/main" val="3685355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two 16-9.potx" id="{0EF822D2-BAA9-AE49-B727-7631E46170C4}" vid="{FD5BAFF5-2003-954E-96FA-137553C3A0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85A808E56EEA4FAD16271FB1B05F92" ma:contentTypeVersion="16" ma:contentTypeDescription="Create a new document." ma:contentTypeScope="" ma:versionID="c2f8314e9ab9ddab4c19bbb71d8a9de3">
  <xsd:schema xmlns:xsd="http://www.w3.org/2001/XMLSchema" xmlns:xs="http://www.w3.org/2001/XMLSchema" xmlns:p="http://schemas.microsoft.com/office/2006/metadata/properties" xmlns:ns2="3c5b5316-66ae-47cc-976a-0ee0c472a7cf" xmlns:ns3="17bc7af8-d4ac-47d7-9fc6-ae5f7639a944" xmlns:ns4="f65ad3d8-3c7c-46b3-9125-5bfb0d010774" targetNamespace="http://schemas.microsoft.com/office/2006/metadata/properties" ma:root="true" ma:fieldsID="68ccf4fb996f33a1486b09b9fe1f773e" ns2:_="" ns3:_="" ns4:_="">
    <xsd:import namespace="3c5b5316-66ae-47cc-976a-0ee0c472a7cf"/>
    <xsd:import namespace="17bc7af8-d4ac-47d7-9fc6-ae5f7639a944"/>
    <xsd:import namespace="f65ad3d8-3c7c-46b3-9125-5bfb0d0107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5b5316-66ae-47cc-976a-0ee0c472a7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89f538-edf0-4bde-b084-18e01efd0e8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bc7af8-d4ac-47d7-9fc6-ae5f7639a9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65ad3d8-3c7c-46b3-9125-5bfb0d010774"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20e624e5-cc3b-4fba-b192-49f79489d0d2}" ma:internalName="TaxCatchAll" ma:showField="CatchAllData" ma:web="17bc7af8-d4ac-47d7-9fc6-ae5f7639a9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c5b5316-66ae-47cc-976a-0ee0c472a7cf">
      <Terms xmlns="http://schemas.microsoft.com/office/infopath/2007/PartnerControls"/>
    </lcf76f155ced4ddcb4097134ff3c332f>
    <TaxCatchAll xmlns="f65ad3d8-3c7c-46b3-9125-5bfb0d010774" xsi:nil="true"/>
    <SharedWithUsers xmlns="17bc7af8-d4ac-47d7-9fc6-ae5f7639a944">
      <UserInfo>
        <DisplayName>Simon Port</DisplayName>
        <AccountId>230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73083A-347D-47C3-8F07-9A55BF22F5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5b5316-66ae-47cc-976a-0ee0c472a7cf"/>
    <ds:schemaRef ds:uri="17bc7af8-d4ac-47d7-9fc6-ae5f7639a944"/>
    <ds:schemaRef ds:uri="f65ad3d8-3c7c-46b3-9125-5bfb0d010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97EB1B-F979-40E8-A797-9C2FBC768E8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7bc7af8-d4ac-47d7-9fc6-ae5f7639a944"/>
    <ds:schemaRef ds:uri="f65ad3d8-3c7c-46b3-9125-5bfb0d010774"/>
    <ds:schemaRef ds:uri="http://purl.org/dc/elements/1.1/"/>
    <ds:schemaRef ds:uri="http://schemas.microsoft.com/office/2006/metadata/properties"/>
    <ds:schemaRef ds:uri="3c5b5316-66ae-47cc-976a-0ee0c472a7cf"/>
    <ds:schemaRef ds:uri="http://www.w3.org/XML/1998/namespace"/>
    <ds:schemaRef ds:uri="http://purl.org/dc/dcmitype/"/>
  </ds:schemaRefs>
</ds:datastoreItem>
</file>

<file path=customXml/itemProps3.xml><?xml version="1.0" encoding="utf-8"?>
<ds:datastoreItem xmlns:ds="http://schemas.openxmlformats.org/officeDocument/2006/customXml" ds:itemID="{DA66EAA3-6157-4A20-AB18-960E47B606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ukhsa-presentation-template-2</Template>
  <TotalTime>4513</TotalTime>
  <Words>1407</Words>
  <Application>Microsoft Office PowerPoint</Application>
  <PresentationFormat>Widescreen</PresentationFormat>
  <Paragraphs>153</Paragraphs>
  <Slides>16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Chapter 2. Antimicrobial resistance</vt:lpstr>
      <vt:lpstr>Overview</vt:lpstr>
      <vt:lpstr>Figure 2.1 Incidence of bloodstream infection caused by key pathogens, per 100,000 population; England 2018 to 2022</vt:lpstr>
      <vt:lpstr>Figure 2.4 (a)  E. coli bacteraemia resistance to key antimicrobials; England 2018 to 2022</vt:lpstr>
      <vt:lpstr>Figure 2.4 (b) K. pneumoniae bacteraemia resistance to key antimicrobials; England 2018 to 2022</vt:lpstr>
      <vt:lpstr>Figure 2.5 (a) Pseudomonas spp. bacteraemia resistance to key antimicrobials; England 2018 to 2022</vt:lpstr>
      <vt:lpstr>Figure 2.9 (a) S. pneumoniae bacteraemia resistance to key antimicrobials; England 2018 to 2022</vt:lpstr>
      <vt:lpstr>Figure 2.9 (c) Number of bloodstream isolates of S. aureus reported and the percentage resistant to methicillin; England, 2018 to 2022*</vt:lpstr>
      <vt:lpstr>Figure 2.2 Annual estimated burden of antibiotic-resistant BSI; England 2018 to 2022</vt:lpstr>
      <vt:lpstr>Figure 2.11. Percentage of Candida and former Candida species combined, and C. albicans and N. glabratus isolates from blood assessed separately, displaying resistance to key antifungals in England, 2018 and 2022</vt:lpstr>
      <vt:lpstr>Additional figures  </vt:lpstr>
      <vt:lpstr>K. oxytoca bacteraemia resistance to key antimicrobials; England 2018 to 2022</vt:lpstr>
      <vt:lpstr>Additional Figure 1 Acinetobacter spp. bacteraemia resistance to key antibiotics; England 2018 to 2022</vt:lpstr>
      <vt:lpstr>Additional Figure 2 Enterobacter spp. bacteraemia resistance to key antimicrobials; England 2018 to 2022</vt:lpstr>
      <vt:lpstr>Additional Figure 3 Citrobacter spp. bacteraemia resistance to key antimicrobials; England 2018 to 2022</vt:lpstr>
      <vt:lpstr>Additional Figure 4 Serratia spp. bacteraemia resistance to key antimicrobials; England 2018 to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ESPAUR Report 2022 to 2023, Chapter 2 figures</dc:title>
  <dc:creator>UKHSA</dc:creator>
  <cp:revision>159</cp:revision>
  <cp:lastPrinted>2021-08-09T14:01:33Z</cp:lastPrinted>
  <dcterms:created xsi:type="dcterms:W3CDTF">2021-10-14T11:24:09Z</dcterms:created>
  <dcterms:modified xsi:type="dcterms:W3CDTF">2023-10-25T08:02:30Z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0x0101004885A808E56EEA4FAD16271FB1B05F92</vt:lpwstr>
  </property>
  <property fmtid="{D5CDD505-2E9C-101B-9397-08002B2CF9AE}" pid="3" name="MediaServiceImageTags">
    <vt:lpwstr/>
  </property>
</Properties>
</file>