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notesSlides/notesSlide7.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notesSlides/notesSlide9.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notesSlides/notesSlide10.xml" ContentType="application/vnd.openxmlformats-officedocument.presentationml.notesSlide+xml"/>
  <Override PartName="/ppt/charts/chart7.xml" ContentType="application/vnd.openxmlformats-officedocument.drawingml.chart+xml"/>
  <Override PartName="/ppt/theme/themeOverride6.xml" ContentType="application/vnd.openxmlformats-officedocument.themeOverride+xml"/>
  <Override PartName="/ppt/notesSlides/notesSlide11.xml" ContentType="application/vnd.openxmlformats-officedocument.presentationml.notesSlide+xml"/>
  <Override PartName="/ppt/charts/chart8.xml" ContentType="application/vnd.openxmlformats-officedocument.drawingml.chart+xml"/>
  <Override PartName="/ppt/theme/themeOverride7.xml" ContentType="application/vnd.openxmlformats-officedocument.themeOverride+xml"/>
  <Override PartName="/ppt/notesSlides/notesSlide12.xml" ContentType="application/vnd.openxmlformats-officedocument.presentationml.notesSlide+xml"/>
  <Override PartName="/ppt/charts/chart9.xml" ContentType="application/vnd.openxmlformats-officedocument.drawingml.chart+xml"/>
  <Override PartName="/ppt/theme/themeOverride8.xml" ContentType="application/vnd.openxmlformats-officedocument.themeOverride+xml"/>
  <Override PartName="/ppt/notesSlides/notesSlide13.xml" ContentType="application/vnd.openxmlformats-officedocument.presentationml.notesSlide+xml"/>
  <Override PartName="/ppt/charts/chart10.xml" ContentType="application/vnd.openxmlformats-officedocument.drawingml.chart+xml"/>
  <Override PartName="/ppt/theme/themeOverride9.xml" ContentType="application/vnd.openxmlformats-officedocument.themeOverride+xml"/>
  <Override PartName="/ppt/notesSlides/notesSlide14.xml" ContentType="application/vnd.openxmlformats-officedocument.presentationml.notesSlide+xml"/>
  <Override PartName="/ppt/charts/chart11.xml" ContentType="application/vnd.openxmlformats-officedocument.drawingml.chart+xml"/>
  <Override PartName="/ppt/theme/themeOverride10.xml" ContentType="application/vnd.openxmlformats-officedocument.themeOverride+xml"/>
  <Override PartName="/ppt/notesSlides/notesSlide15.xml" ContentType="application/vnd.openxmlformats-officedocument.presentationml.notesSlide+xml"/>
  <Override PartName="/ppt/charts/chart12.xml" ContentType="application/vnd.openxmlformats-officedocument.drawingml.chart+xml"/>
  <Override PartName="/ppt/theme/themeOverride11.xml" ContentType="application/vnd.openxmlformats-officedocument.themeOverride+xml"/>
  <Override PartName="/ppt/notesSlides/notesSlide16.xml" ContentType="application/vnd.openxmlformats-officedocument.presentationml.notesSlide+xml"/>
  <Override PartName="/ppt/charts/chart13.xml" ContentType="application/vnd.openxmlformats-officedocument.drawingml.chart+xml"/>
  <Override PartName="/ppt/notesSlides/notesSlide17.xml" ContentType="application/vnd.openxmlformats-officedocument.presentationml.notesSlide+xml"/>
  <Override PartName="/ppt/charts/chart14.xml" ContentType="application/vnd.openxmlformats-officedocument.drawingml.chart+xml"/>
  <Override PartName="/ppt/theme/themeOverride1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16.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7.xml" ContentType="application/vnd.openxmlformats-officedocument.drawingml.chart+xml"/>
  <Override PartName="/ppt/theme/themeOverride1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8.xml" ContentType="application/vnd.openxmlformats-officedocument.drawingml.chart+xml"/>
  <Override PartName="/ppt/theme/themeOverride14.xml" ContentType="application/vnd.openxmlformats-officedocument.themeOverride+xml"/>
  <Override PartName="/ppt/notesSlides/notesSlide26.xml" ContentType="application/vnd.openxmlformats-officedocument.presentationml.notesSlide+xml"/>
  <Override PartName="/ppt/charts/chart19.xml" ContentType="application/vnd.openxmlformats-officedocument.drawingml.chart+xml"/>
  <Override PartName="/ppt/theme/themeOverride15.xml" ContentType="application/vnd.openxmlformats-officedocument.themeOverride+xml"/>
  <Override PartName="/ppt/notesSlides/notesSlide27.xml" ContentType="application/vnd.openxmlformats-officedocument.presentationml.notesSlide+xml"/>
  <Override PartName="/ppt/charts/chart20.xml" ContentType="application/vnd.openxmlformats-officedocument.drawingml.chart+xml"/>
  <Override PartName="/ppt/theme/themeOverride16.xml" ContentType="application/vnd.openxmlformats-officedocument.themeOverride+xml"/>
  <Override PartName="/ppt/notesSlides/notesSlide28.xml" ContentType="application/vnd.openxmlformats-officedocument.presentationml.notesSlide+xml"/>
  <Override PartName="/ppt/charts/chart21.xml" ContentType="application/vnd.openxmlformats-officedocument.drawingml.chart+xml"/>
  <Override PartName="/ppt/theme/themeOverride17.xml" ContentType="application/vnd.openxmlformats-officedocument.themeOverride+xml"/>
  <Override PartName="/ppt/notesSlides/notesSlide29.xml" ContentType="application/vnd.openxmlformats-officedocument.presentationml.notesSlide+xml"/>
  <Override PartName="/ppt/charts/chart22.xml" ContentType="application/vnd.openxmlformats-officedocument.drawingml.chart+xml"/>
  <Override PartName="/ppt/theme/themeOverride18.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2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5.xml" ContentType="application/vnd.openxmlformats-officedocument.presentationml.notesSlide+xml"/>
  <Override PartName="/ppt/charts/chart24.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5.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8.xml" ContentType="application/vnd.openxmlformats-officedocument.presentationml.notesSlide+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9.xml" ContentType="application/vnd.openxmlformats-officedocument.presentationml.notesSlide+xml"/>
  <Override PartName="/ppt/charts/chart27.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0.xml" ContentType="application/vnd.openxmlformats-officedocument.presentationml.notesSlide+xml"/>
  <Override PartName="/ppt/charts/chart28.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1.xml" ContentType="application/vnd.openxmlformats-officedocument.presentationml.notesSlide+xml"/>
  <Override PartName="/ppt/charts/chart2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sldIdLst>
    <p:sldId id="256" r:id="rId5"/>
    <p:sldId id="364" r:id="rId6"/>
    <p:sldId id="317" r:id="rId7"/>
    <p:sldId id="321" r:id="rId8"/>
    <p:sldId id="337" r:id="rId9"/>
    <p:sldId id="323" r:id="rId10"/>
    <p:sldId id="324" r:id="rId11"/>
    <p:sldId id="325" r:id="rId12"/>
    <p:sldId id="326" r:id="rId13"/>
    <p:sldId id="327" r:id="rId14"/>
    <p:sldId id="328" r:id="rId15"/>
    <p:sldId id="329" r:id="rId16"/>
    <p:sldId id="330" r:id="rId17"/>
    <p:sldId id="331" r:id="rId18"/>
    <p:sldId id="332" r:id="rId19"/>
    <p:sldId id="333" r:id="rId20"/>
    <p:sldId id="334" r:id="rId21"/>
    <p:sldId id="335" r:id="rId22"/>
    <p:sldId id="338" r:id="rId23"/>
    <p:sldId id="336" r:id="rId24"/>
    <p:sldId id="360" r:id="rId25"/>
    <p:sldId id="340" r:id="rId26"/>
    <p:sldId id="341" r:id="rId27"/>
    <p:sldId id="346" r:id="rId28"/>
    <p:sldId id="342" r:id="rId29"/>
    <p:sldId id="347" r:id="rId30"/>
    <p:sldId id="348" r:id="rId31"/>
    <p:sldId id="349" r:id="rId32"/>
    <p:sldId id="350" r:id="rId33"/>
    <p:sldId id="351" r:id="rId34"/>
    <p:sldId id="343" r:id="rId35"/>
    <p:sldId id="344" r:id="rId36"/>
    <p:sldId id="345" r:id="rId37"/>
    <p:sldId id="315" r:id="rId38"/>
    <p:sldId id="352" r:id="rId39"/>
    <p:sldId id="353" r:id="rId40"/>
    <p:sldId id="359" r:id="rId41"/>
    <p:sldId id="354" r:id="rId42"/>
    <p:sldId id="355" r:id="rId43"/>
    <p:sldId id="356" r:id="rId44"/>
    <p:sldId id="357" r:id="rId45"/>
    <p:sldId id="358" r:id="rId46"/>
    <p:sldId id="365" r:id="rId47"/>
    <p:sldId id="366" r:id="rId48"/>
    <p:sldId id="367" r:id="rId49"/>
    <p:sldId id="368" r:id="rId50"/>
    <p:sldId id="369" r:id="rId51"/>
    <p:sldId id="36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BA95B16-37B4-0824-899D-998F41F1D023}" name="Sabine BouAntoun" initials="SB" userId="S::Sabine.BouAntoun@ukhsa.gov.uk::19b5f56f-b377-4dfe-90b7-9ac54a079e89" providerId="AD"/>
  <p188:author id="{3E2BD63B-5540-015E-6986-4B01E4474B4F}" name="Tehreem Mohiyuddin" initials="TM" userId="S::tehreem.mohiyuddin@ukhsa.gov.uk::72b1f592-64c1-4fbb-9100-198550b77087" providerId="AD"/>
  <p188:author id="{3029D6AE-F26D-A541-A234-A6D50265E689}" name="Sabine BouAntoun" initials="SB" userId="S::sabine.bouantoun@ukhsa.gov.uk::19b5f56f-b377-4dfe-90b7-9ac54a079e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C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13B5A6-A718-4D99-87A3-27B0AABE82EB}" v="18" dt="2023-10-27T09:39:15.340"/>
    <p1510:client id="{DC6DE262-034A-29FE-39FB-413443084B9E}" v="2" dt="2023-10-27T11:17:26.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226" autoAdjust="0"/>
  </p:normalViewPr>
  <p:slideViewPr>
    <p:cSldViewPr snapToGrid="0">
      <p:cViewPr varScale="1">
        <p:scale>
          <a:sx n="82" d="100"/>
          <a:sy n="82" d="100"/>
        </p:scale>
        <p:origin x="64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hreem Mohiyuddin" userId="S::tehreem.mohiyuddin@ukhsa.gov.uk::72b1f592-64c1-4fbb-9100-198550b77087" providerId="AD" clId="Web-{20F7F7D2-B88E-B5D0-FC9F-EC289FB1A95E}"/>
    <pc:docChg chg="mod">
      <pc:chgData name="Tehreem Mohiyuddin" userId="S::tehreem.mohiyuddin@ukhsa.gov.uk::72b1f592-64c1-4fbb-9100-198550b77087" providerId="AD" clId="Web-{20F7F7D2-B88E-B5D0-FC9F-EC289FB1A95E}" dt="2023-10-25T14:52:55.881" v="1"/>
      <pc:docMkLst>
        <pc:docMk/>
      </pc:docMkLst>
      <pc:sldChg chg="addCm">
        <pc:chgData name="Tehreem Mohiyuddin" userId="S::tehreem.mohiyuddin@ukhsa.gov.uk::72b1f592-64c1-4fbb-9100-198550b77087" providerId="AD" clId="Web-{20F7F7D2-B88E-B5D0-FC9F-EC289FB1A95E}" dt="2023-10-25T14:52:55.881" v="1"/>
        <pc:sldMkLst>
          <pc:docMk/>
          <pc:sldMk cId="1726345267" sldId="333"/>
        </pc:sldMkLst>
      </pc:sldChg>
    </pc:docChg>
  </pc:docChgLst>
  <pc:docChgLst>
    <pc:chgData name="Tehreem Mohiyuddin" userId="S::tehreem.mohiyuddin@ukhsa.gov.uk::72b1f592-64c1-4fbb-9100-198550b77087" providerId="AD" clId="Web-{DC6DE262-034A-29FE-39FB-413443084B9E}"/>
    <pc:docChg chg="">
      <pc:chgData name="Tehreem Mohiyuddin" userId="S::tehreem.mohiyuddin@ukhsa.gov.uk::72b1f592-64c1-4fbb-9100-198550b77087" providerId="AD" clId="Web-{DC6DE262-034A-29FE-39FB-413443084B9E}" dt="2023-10-27T11:17:26.553" v="1"/>
      <pc:docMkLst>
        <pc:docMk/>
      </pc:docMkLst>
      <pc:sldChg chg="modCm">
        <pc:chgData name="Tehreem Mohiyuddin" userId="S::tehreem.mohiyuddin@ukhsa.gov.uk::72b1f592-64c1-4fbb-9100-198550b77087" providerId="AD" clId="Web-{DC6DE262-034A-29FE-39FB-413443084B9E}" dt="2023-10-27T11:17:26.553" v="1"/>
        <pc:sldMkLst>
          <pc:docMk/>
          <pc:sldMk cId="1726345267" sldId="333"/>
        </pc:sldMkLst>
        <pc:extLst>
          <p:ext xmlns:p="http://schemas.openxmlformats.org/presentationml/2006/main" uri="{D6D511B9-2390-475A-947B-AFAB55BFBCF1}">
            <pc226:cmChg xmlns:pc226="http://schemas.microsoft.com/office/powerpoint/2022/06/main/command" xmlns="" chg="mod modRxn">
              <pc226:chgData name="Tehreem Mohiyuddin" userId="S::tehreem.mohiyuddin@ukhsa.gov.uk::72b1f592-64c1-4fbb-9100-198550b77087" providerId="AD" clId="Web-{DC6DE262-034A-29FE-39FB-413443084B9E}" dt="2023-10-27T11:17:26.553" v="1"/>
              <pc2:cmMkLst xmlns:pc2="http://schemas.microsoft.com/office/powerpoint/2019/9/main/command">
                <pc:docMk/>
                <pc:sldMk cId="1726345267" sldId="333"/>
                <pc2:cmMk id="{19E311B0-2946-4F8D-8E60-60907D6A69EE}"/>
              </pc2:cmMkLst>
            </pc226:cmChg>
          </p:ext>
        </pc:extLst>
      </pc:sldChg>
    </pc:docChg>
  </pc:docChgLst>
  <pc:docChgLst>
    <pc:chgData name="Sabine BouAntoun" userId="S::sabine.bouantoun@ukhsa.gov.uk::19b5f56f-b377-4dfe-90b7-9ac54a079e89" providerId="AD" clId="Web-{CBB7413F-73AF-5EA5-4F13-366521ADAFDD}"/>
    <pc:docChg chg="mod">
      <pc:chgData name="Sabine BouAntoun" userId="S::sabine.bouantoun@ukhsa.gov.uk::19b5f56f-b377-4dfe-90b7-9ac54a079e89" providerId="AD" clId="Web-{CBB7413F-73AF-5EA5-4F13-366521ADAFDD}" dt="2023-10-25T17:08:56.419" v="1"/>
      <pc:docMkLst>
        <pc:docMk/>
      </pc:docMkLst>
      <pc:sldChg chg="modCm">
        <pc:chgData name="Sabine BouAntoun" userId="S::sabine.bouantoun@ukhsa.gov.uk::19b5f56f-b377-4dfe-90b7-9ac54a079e89" providerId="AD" clId="Web-{CBB7413F-73AF-5EA5-4F13-366521ADAFDD}" dt="2023-10-25T17:08:56.419" v="1"/>
        <pc:sldMkLst>
          <pc:docMk/>
          <pc:sldMk cId="1726345267" sldId="333"/>
        </pc:sldMkLst>
      </pc:sldChg>
    </pc:docChg>
  </pc:docChgLst>
  <pc:docChgLst>
    <pc:chgData name="Sabine BouAntoun" userId="19b5f56f-b377-4dfe-90b7-9ac54a079e89" providerId="ADAL" clId="{A913B5A6-A718-4D99-87A3-27B0AABE82EB}"/>
    <pc:docChg chg="custSel modSld">
      <pc:chgData name="Sabine BouAntoun" userId="19b5f56f-b377-4dfe-90b7-9ac54a079e89" providerId="ADAL" clId="{A913B5A6-A718-4D99-87A3-27B0AABE82EB}" dt="2023-10-27T09:39:32.382" v="48" actId="14100"/>
      <pc:docMkLst>
        <pc:docMk/>
      </pc:docMkLst>
      <pc:sldChg chg="addSp delSp modSp mod modCm">
        <pc:chgData name="Sabine BouAntoun" userId="19b5f56f-b377-4dfe-90b7-9ac54a079e89" providerId="ADAL" clId="{A913B5A6-A718-4D99-87A3-27B0AABE82EB}" dt="2023-10-27T09:24:46.588" v="13"/>
        <pc:sldMkLst>
          <pc:docMk/>
          <pc:sldMk cId="1726345267" sldId="333"/>
        </pc:sldMkLst>
        <pc:graphicFrameChg chg="del">
          <ac:chgData name="Sabine BouAntoun" userId="19b5f56f-b377-4dfe-90b7-9ac54a079e89" providerId="ADAL" clId="{A913B5A6-A718-4D99-87A3-27B0AABE82EB}" dt="2023-10-27T09:23:35.392" v="7" actId="478"/>
          <ac:graphicFrameMkLst>
            <pc:docMk/>
            <pc:sldMk cId="1726345267" sldId="333"/>
            <ac:graphicFrameMk id="4" creationId="{366F2827-8312-4F57-9DBC-4C1BA1E6231F}"/>
          </ac:graphicFrameMkLst>
        </pc:graphicFrameChg>
        <pc:graphicFrameChg chg="add mod">
          <ac:chgData name="Sabine BouAntoun" userId="19b5f56f-b377-4dfe-90b7-9ac54a079e89" providerId="ADAL" clId="{A913B5A6-A718-4D99-87A3-27B0AABE82EB}" dt="2023-10-27T09:23:48.089" v="12" actId="14100"/>
          <ac:graphicFrameMkLst>
            <pc:docMk/>
            <pc:sldMk cId="1726345267" sldId="333"/>
            <ac:graphicFrameMk id="5" creationId="{366F2827-8312-4F57-9DBC-4C1BA1E6231F}"/>
          </ac:graphicFrameMkLst>
        </pc:graphicFrameChg>
      </pc:sldChg>
      <pc:sldChg chg="addSp delSp modSp mod">
        <pc:chgData name="Sabine BouAntoun" userId="19b5f56f-b377-4dfe-90b7-9ac54a079e89" providerId="ADAL" clId="{A913B5A6-A718-4D99-87A3-27B0AABE82EB}" dt="2023-10-27T09:26:19.596" v="18" actId="14100"/>
        <pc:sldMkLst>
          <pc:docMk/>
          <pc:sldMk cId="2427112278" sldId="336"/>
        </pc:sldMkLst>
        <pc:graphicFrameChg chg="del">
          <ac:chgData name="Sabine BouAntoun" userId="19b5f56f-b377-4dfe-90b7-9ac54a079e89" providerId="ADAL" clId="{A913B5A6-A718-4D99-87A3-27B0AABE82EB}" dt="2023-10-27T09:25:37.944" v="14" actId="478"/>
          <ac:graphicFrameMkLst>
            <pc:docMk/>
            <pc:sldMk cId="2427112278" sldId="336"/>
            <ac:graphicFrameMk id="4" creationId="{E4454726-0A9E-47F7-AF29-F737AA633C68}"/>
          </ac:graphicFrameMkLst>
        </pc:graphicFrameChg>
        <pc:graphicFrameChg chg="add mod">
          <ac:chgData name="Sabine BouAntoun" userId="19b5f56f-b377-4dfe-90b7-9ac54a079e89" providerId="ADAL" clId="{A913B5A6-A718-4D99-87A3-27B0AABE82EB}" dt="2023-10-27T09:26:19.596" v="18" actId="14100"/>
          <ac:graphicFrameMkLst>
            <pc:docMk/>
            <pc:sldMk cId="2427112278" sldId="336"/>
            <ac:graphicFrameMk id="5" creationId="{E4454726-0A9E-47F7-AF29-F737AA633C68}"/>
          </ac:graphicFrameMkLst>
        </pc:graphicFrameChg>
      </pc:sldChg>
      <pc:sldChg chg="addSp delSp modSp mod">
        <pc:chgData name="Sabine BouAntoun" userId="19b5f56f-b377-4dfe-90b7-9ac54a079e89" providerId="ADAL" clId="{A913B5A6-A718-4D99-87A3-27B0AABE82EB}" dt="2023-10-27T09:21:23.039" v="6" actId="14100"/>
        <pc:sldMkLst>
          <pc:docMk/>
          <pc:sldMk cId="1652623302" sldId="337"/>
        </pc:sldMkLst>
        <pc:picChg chg="del mod">
          <ac:chgData name="Sabine BouAntoun" userId="19b5f56f-b377-4dfe-90b7-9ac54a079e89" providerId="ADAL" clId="{A913B5A6-A718-4D99-87A3-27B0AABE82EB}" dt="2023-10-27T09:21:04.216" v="1" actId="478"/>
          <ac:picMkLst>
            <pc:docMk/>
            <pc:sldMk cId="1652623302" sldId="337"/>
            <ac:picMk id="4" creationId="{D74F5A22-515A-D500-2A8A-65E0ACC8E275}"/>
          </ac:picMkLst>
        </pc:picChg>
        <pc:picChg chg="add mod">
          <ac:chgData name="Sabine BouAntoun" userId="19b5f56f-b377-4dfe-90b7-9ac54a079e89" providerId="ADAL" clId="{A913B5A6-A718-4D99-87A3-27B0AABE82EB}" dt="2023-10-27T09:21:23.039" v="6" actId="14100"/>
          <ac:picMkLst>
            <pc:docMk/>
            <pc:sldMk cId="1652623302" sldId="337"/>
            <ac:picMk id="5" creationId="{B3162CC4-2C85-20C0-E280-A63A2E4896BD}"/>
          </ac:picMkLst>
        </pc:picChg>
      </pc:sldChg>
      <pc:sldChg chg="addSp delSp modSp mod">
        <pc:chgData name="Sabine BouAntoun" userId="19b5f56f-b377-4dfe-90b7-9ac54a079e89" providerId="ADAL" clId="{A913B5A6-A718-4D99-87A3-27B0AABE82EB}" dt="2023-10-27T09:28:04.918" v="26" actId="1076"/>
        <pc:sldMkLst>
          <pc:docMk/>
          <pc:sldMk cId="2383515790" sldId="340"/>
        </pc:sldMkLst>
        <pc:graphicFrameChg chg="add del mod">
          <ac:chgData name="Sabine BouAntoun" userId="19b5f56f-b377-4dfe-90b7-9ac54a079e89" providerId="ADAL" clId="{A913B5A6-A718-4D99-87A3-27B0AABE82EB}" dt="2023-10-27T09:27:50.028" v="21"/>
          <ac:graphicFrameMkLst>
            <pc:docMk/>
            <pc:sldMk cId="2383515790" sldId="340"/>
            <ac:graphicFrameMk id="2" creationId="{5D3409BA-D373-2542-ECB7-581BF774634D}"/>
          </ac:graphicFrameMkLst>
        </pc:graphicFrameChg>
        <pc:picChg chg="del">
          <ac:chgData name="Sabine BouAntoun" userId="19b5f56f-b377-4dfe-90b7-9ac54a079e89" providerId="ADAL" clId="{A913B5A6-A718-4D99-87A3-27B0AABE82EB}" dt="2023-10-27T09:27:43.642" v="19" actId="478"/>
          <ac:picMkLst>
            <pc:docMk/>
            <pc:sldMk cId="2383515790" sldId="340"/>
            <ac:picMk id="5" creationId="{BD28933B-13A2-D556-9B28-35A763258A0E}"/>
          </ac:picMkLst>
        </pc:picChg>
        <pc:picChg chg="add mod">
          <ac:chgData name="Sabine BouAntoun" userId="19b5f56f-b377-4dfe-90b7-9ac54a079e89" providerId="ADAL" clId="{A913B5A6-A718-4D99-87A3-27B0AABE82EB}" dt="2023-10-27T09:28:04.918" v="26" actId="1076"/>
          <ac:picMkLst>
            <pc:docMk/>
            <pc:sldMk cId="2383515790" sldId="340"/>
            <ac:picMk id="6" creationId="{B96F128D-BDEF-AE6B-F005-5B67EEA0E86C}"/>
          </ac:picMkLst>
        </pc:picChg>
      </pc:sldChg>
      <pc:sldChg chg="addSp delSp modSp mod">
        <pc:chgData name="Sabine BouAntoun" userId="19b5f56f-b377-4dfe-90b7-9ac54a079e89" providerId="ADAL" clId="{A913B5A6-A718-4D99-87A3-27B0AABE82EB}" dt="2023-10-27T09:29:10.169" v="30" actId="1076"/>
        <pc:sldMkLst>
          <pc:docMk/>
          <pc:sldMk cId="3451049641" sldId="341"/>
        </pc:sldMkLst>
        <pc:picChg chg="add mod">
          <ac:chgData name="Sabine BouAntoun" userId="19b5f56f-b377-4dfe-90b7-9ac54a079e89" providerId="ADAL" clId="{A913B5A6-A718-4D99-87A3-27B0AABE82EB}" dt="2023-10-27T09:29:10.169" v="30" actId="1076"/>
          <ac:picMkLst>
            <pc:docMk/>
            <pc:sldMk cId="3451049641" sldId="341"/>
            <ac:picMk id="2" creationId="{59434ABA-217B-B8AC-CC19-DBA464DAB227}"/>
          </ac:picMkLst>
        </pc:picChg>
        <pc:picChg chg="del">
          <ac:chgData name="Sabine BouAntoun" userId="19b5f56f-b377-4dfe-90b7-9ac54a079e89" providerId="ADAL" clId="{A913B5A6-A718-4D99-87A3-27B0AABE82EB}" dt="2023-10-27T09:29:03.719" v="27" actId="478"/>
          <ac:picMkLst>
            <pc:docMk/>
            <pc:sldMk cId="3451049641" sldId="341"/>
            <ac:picMk id="5" creationId="{AAB7FE06-01DF-3AA9-4E9D-0A32C8F2DF77}"/>
          </ac:picMkLst>
        </pc:picChg>
      </pc:sldChg>
      <pc:sldChg chg="addSp delSp modSp mod">
        <pc:chgData name="Sabine BouAntoun" userId="19b5f56f-b377-4dfe-90b7-9ac54a079e89" providerId="ADAL" clId="{A913B5A6-A718-4D99-87A3-27B0AABE82EB}" dt="2023-10-27T09:29:55.326" v="34" actId="1076"/>
        <pc:sldMkLst>
          <pc:docMk/>
          <pc:sldMk cId="2420715803" sldId="342"/>
        </pc:sldMkLst>
        <pc:picChg chg="add mod">
          <ac:chgData name="Sabine BouAntoun" userId="19b5f56f-b377-4dfe-90b7-9ac54a079e89" providerId="ADAL" clId="{A913B5A6-A718-4D99-87A3-27B0AABE82EB}" dt="2023-10-27T09:29:55.326" v="34" actId="1076"/>
          <ac:picMkLst>
            <pc:docMk/>
            <pc:sldMk cId="2420715803" sldId="342"/>
            <ac:picMk id="3" creationId="{CAFCB508-181B-7CB9-3F7F-A95F848749EC}"/>
          </ac:picMkLst>
        </pc:picChg>
        <pc:picChg chg="del">
          <ac:chgData name="Sabine BouAntoun" userId="19b5f56f-b377-4dfe-90b7-9ac54a079e89" providerId="ADAL" clId="{A913B5A6-A718-4D99-87A3-27B0AABE82EB}" dt="2023-10-27T09:29:46.205" v="31" actId="478"/>
          <ac:picMkLst>
            <pc:docMk/>
            <pc:sldMk cId="2420715803" sldId="342"/>
            <ac:picMk id="6" creationId="{900CF8EB-5F44-E92F-A613-23C147317F35}"/>
          </ac:picMkLst>
        </pc:picChg>
      </pc:sldChg>
      <pc:sldChg chg="modSp mod">
        <pc:chgData name="Sabine BouAntoun" userId="19b5f56f-b377-4dfe-90b7-9ac54a079e89" providerId="ADAL" clId="{A913B5A6-A718-4D99-87A3-27B0AABE82EB}" dt="2023-10-27T09:30:20.843" v="37" actId="1076"/>
        <pc:sldMkLst>
          <pc:docMk/>
          <pc:sldMk cId="1395594167" sldId="343"/>
        </pc:sldMkLst>
        <pc:picChg chg="mod">
          <ac:chgData name="Sabine BouAntoun" userId="19b5f56f-b377-4dfe-90b7-9ac54a079e89" providerId="ADAL" clId="{A913B5A6-A718-4D99-87A3-27B0AABE82EB}" dt="2023-10-27T09:30:20.843" v="37" actId="1076"/>
          <ac:picMkLst>
            <pc:docMk/>
            <pc:sldMk cId="1395594167" sldId="343"/>
            <ac:picMk id="5" creationId="{42208A3C-DB62-FFB0-C543-03FE51D6C4C4}"/>
          </ac:picMkLst>
        </pc:picChg>
      </pc:sldChg>
      <pc:sldChg chg="modSp mod">
        <pc:chgData name="Sabine BouAntoun" userId="19b5f56f-b377-4dfe-90b7-9ac54a079e89" providerId="ADAL" clId="{A913B5A6-A718-4D99-87A3-27B0AABE82EB}" dt="2023-10-27T09:30:29.187" v="38" actId="14100"/>
        <pc:sldMkLst>
          <pc:docMk/>
          <pc:sldMk cId="403526548" sldId="344"/>
        </pc:sldMkLst>
        <pc:picChg chg="mod">
          <ac:chgData name="Sabine BouAntoun" userId="19b5f56f-b377-4dfe-90b7-9ac54a079e89" providerId="ADAL" clId="{A913B5A6-A718-4D99-87A3-27B0AABE82EB}" dt="2023-10-27T09:30:29.187" v="38" actId="14100"/>
          <ac:picMkLst>
            <pc:docMk/>
            <pc:sldMk cId="403526548" sldId="344"/>
            <ac:picMk id="5" creationId="{5214A219-120B-60CD-3C7E-48A4D68957EF}"/>
          </ac:picMkLst>
        </pc:picChg>
      </pc:sldChg>
      <pc:sldChg chg="modSp mod">
        <pc:chgData name="Sabine BouAntoun" userId="19b5f56f-b377-4dfe-90b7-9ac54a079e89" providerId="ADAL" clId="{A913B5A6-A718-4D99-87A3-27B0AABE82EB}" dt="2023-10-27T09:39:32.382" v="48" actId="14100"/>
        <pc:sldMkLst>
          <pc:docMk/>
          <pc:sldMk cId="2756553947" sldId="362"/>
        </pc:sldMkLst>
        <pc:picChg chg="mod">
          <ac:chgData name="Sabine BouAntoun" userId="19b5f56f-b377-4dfe-90b7-9ac54a079e89" providerId="ADAL" clId="{A913B5A6-A718-4D99-87A3-27B0AABE82EB}" dt="2023-10-27T09:39:32.382" v="48" actId="14100"/>
          <ac:picMkLst>
            <pc:docMk/>
            <pc:sldMk cId="2756553947" sldId="362"/>
            <ac:picMk id="4" creationId="{27EFAF51-DB4D-7181-BC2C-4FD43E46B70B}"/>
          </ac:picMkLst>
        </pc:picChg>
      </pc:sldChg>
      <pc:sldChg chg="modSp">
        <pc:chgData name="Sabine BouAntoun" userId="19b5f56f-b377-4dfe-90b7-9ac54a079e89" providerId="ADAL" clId="{A913B5A6-A718-4D99-87A3-27B0AABE82EB}" dt="2023-10-27T09:35:30.992" v="39" actId="14100"/>
        <pc:sldMkLst>
          <pc:docMk/>
          <pc:sldMk cId="2154198618" sldId="365"/>
        </pc:sldMkLst>
        <pc:picChg chg="mod">
          <ac:chgData name="Sabine BouAntoun" userId="19b5f56f-b377-4dfe-90b7-9ac54a079e89" providerId="ADAL" clId="{A913B5A6-A718-4D99-87A3-27B0AABE82EB}" dt="2023-10-27T09:35:30.992" v="39" actId="14100"/>
          <ac:picMkLst>
            <pc:docMk/>
            <pc:sldMk cId="2154198618" sldId="365"/>
            <ac:picMk id="2050" creationId="{5BC3B806-C048-D31A-33E7-7540E400D26E}"/>
          </ac:picMkLst>
        </pc:picChg>
      </pc:sldChg>
      <pc:sldChg chg="modSp">
        <pc:chgData name="Sabine BouAntoun" userId="19b5f56f-b377-4dfe-90b7-9ac54a079e89" providerId="ADAL" clId="{A913B5A6-A718-4D99-87A3-27B0AABE82EB}" dt="2023-10-27T09:35:35.168" v="40" actId="14100"/>
        <pc:sldMkLst>
          <pc:docMk/>
          <pc:sldMk cId="2523218603" sldId="366"/>
        </pc:sldMkLst>
        <pc:picChg chg="mod">
          <ac:chgData name="Sabine BouAntoun" userId="19b5f56f-b377-4dfe-90b7-9ac54a079e89" providerId="ADAL" clId="{A913B5A6-A718-4D99-87A3-27B0AABE82EB}" dt="2023-10-27T09:35:35.168" v="40" actId="14100"/>
          <ac:picMkLst>
            <pc:docMk/>
            <pc:sldMk cId="2523218603" sldId="366"/>
            <ac:picMk id="3074" creationId="{1446487C-F203-F6DB-17D6-E7EC49DCBCD4}"/>
          </ac:picMkLst>
        </pc:picChg>
      </pc:sldChg>
      <pc:sldChg chg="modSp">
        <pc:chgData name="Sabine BouAntoun" userId="19b5f56f-b377-4dfe-90b7-9ac54a079e89" providerId="ADAL" clId="{A913B5A6-A718-4D99-87A3-27B0AABE82EB}" dt="2023-10-27T09:39:03.209" v="44" actId="14100"/>
        <pc:sldMkLst>
          <pc:docMk/>
          <pc:sldMk cId="3753532517" sldId="367"/>
        </pc:sldMkLst>
        <pc:picChg chg="mod">
          <ac:chgData name="Sabine BouAntoun" userId="19b5f56f-b377-4dfe-90b7-9ac54a079e89" providerId="ADAL" clId="{A913B5A6-A718-4D99-87A3-27B0AABE82EB}" dt="2023-10-27T09:39:03.209" v="44" actId="14100"/>
          <ac:picMkLst>
            <pc:docMk/>
            <pc:sldMk cId="3753532517" sldId="367"/>
            <ac:picMk id="4098" creationId="{A6DAB1B5-D99B-17A9-B312-3DA4C5755B8B}"/>
          </ac:picMkLst>
        </pc:picChg>
      </pc:sldChg>
      <pc:sldChg chg="modSp">
        <pc:chgData name="Sabine BouAntoun" userId="19b5f56f-b377-4dfe-90b7-9ac54a079e89" providerId="ADAL" clId="{A913B5A6-A718-4D99-87A3-27B0AABE82EB}" dt="2023-10-27T09:39:10.146" v="46" actId="14100"/>
        <pc:sldMkLst>
          <pc:docMk/>
          <pc:sldMk cId="3392308368" sldId="368"/>
        </pc:sldMkLst>
        <pc:picChg chg="mod">
          <ac:chgData name="Sabine BouAntoun" userId="19b5f56f-b377-4dfe-90b7-9ac54a079e89" providerId="ADAL" clId="{A913B5A6-A718-4D99-87A3-27B0AABE82EB}" dt="2023-10-27T09:39:10.146" v="46" actId="14100"/>
          <ac:picMkLst>
            <pc:docMk/>
            <pc:sldMk cId="3392308368" sldId="368"/>
            <ac:picMk id="5122" creationId="{29DE31A9-BA45-5A23-ADC1-6D9FDF4D7555}"/>
          </ac:picMkLst>
        </pc:picChg>
      </pc:sldChg>
      <pc:sldChg chg="modSp">
        <pc:chgData name="Sabine BouAntoun" userId="19b5f56f-b377-4dfe-90b7-9ac54a079e89" providerId="ADAL" clId="{A913B5A6-A718-4D99-87A3-27B0AABE82EB}" dt="2023-10-27T09:39:15.338" v="47" actId="14100"/>
        <pc:sldMkLst>
          <pc:docMk/>
          <pc:sldMk cId="3373024264" sldId="369"/>
        </pc:sldMkLst>
        <pc:picChg chg="mod">
          <ac:chgData name="Sabine BouAntoun" userId="19b5f56f-b377-4dfe-90b7-9ac54a079e89" providerId="ADAL" clId="{A913B5A6-A718-4D99-87A3-27B0AABE82EB}" dt="2023-10-27T09:39:15.338" v="47" actId="14100"/>
          <ac:picMkLst>
            <pc:docMk/>
            <pc:sldMk cId="3373024264" sldId="369"/>
            <ac:picMk id="6146" creationId="{802CB7BD-C3E1-9BF1-DA62-AD257B00037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2" Type="http://schemas.openxmlformats.org/officeDocument/2006/relationships/oleObject" Target="file:///\\FILECOL17.phe.gov.uk\ProjectData\Proj_HCAI\ESPAUR\Annual%20Report%202023\AMC\Associated%20Documents\ESPAUR_AMC_Graphs_2023_UKHSA%20style.xlsx" TargetMode="External"/><Relationship Id="rId1" Type="http://schemas.openxmlformats.org/officeDocument/2006/relationships/themeOverride" Target="../theme/themeOverride11.xml"/></Relationships>
</file>

<file path=ppt/charts/_rels/chart13.xml.rels><?xml version="1.0" encoding="UTF-8" standalone="yes"?>
<Relationships xmlns="http://schemas.openxmlformats.org/package/2006/relationships"><Relationship Id="rId1" Type="http://schemas.openxmlformats.org/officeDocument/2006/relationships/oleObject" Target="file:///\\colhpafil003.hpa.org.uk\ProjectData\Proj_HCAI\ESPAUR\Annual%20Report%202023\AMC\Associated%20Documents\ESPAUR_AMC_Graphs_2023_UKHSA%20style.xlsx" TargetMode="Externa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12.xml"/></Relationships>
</file>

<file path=ppt/charts/_rels/chart15.xml.rels><?xml version="1.0" encoding="UTF-8" standalone="yes"?>
<Relationships xmlns="http://schemas.openxmlformats.org/package/2006/relationships"><Relationship Id="rId3" Type="http://schemas.openxmlformats.org/officeDocument/2006/relationships/oleObject" Target="file:///\\FILECOL17.phe.gov.uk\ProjectData\Proj_HCAI\ESPAUR\Annual%20Report%202023\AMC\Associated%20Documents\ESPAUR_AMC_Graphs_2023_UKHSA%20style.xlsx" TargetMode="External"/><Relationship Id="rId2" Type="http://schemas.microsoft.com/office/2011/relationships/chartColorStyle" Target="colors2.xml"/><Relationship Id="rId1" Type="http://schemas.microsoft.com/office/2011/relationships/chartStyle" Target="style2.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3.xml"/><Relationship Id="rId1" Type="http://schemas.microsoft.com/office/2011/relationships/chartStyle" Target="style3.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3.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4.xml"/></Relationships>
</file>

<file path=ppt/charts/_rels/chart19.xml.rels><?xml version="1.0" encoding="UTF-8" standalone="yes"?>
<Relationships xmlns="http://schemas.openxmlformats.org/package/2006/relationships"><Relationship Id="rId2" Type="http://schemas.openxmlformats.org/officeDocument/2006/relationships/oleObject" Target="file:///\\colhpafil003.hpa.org.uk\ProjectData\Proj_HCAI\ESPAUR\Annual%20Report%202023\AMC\Associated%20Documents\ESPAUR_AMC_Graphs_2023_UKHSA%20style.xlsx" TargetMode="External"/><Relationship Id="rId1" Type="http://schemas.openxmlformats.org/officeDocument/2006/relationships/themeOverride" Target="../theme/themeOverride15.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16.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17.xml"/></Relationships>
</file>

<file path=ppt/charts/_rels/chart22.xml.rels><?xml version="1.0" encoding="UTF-8" standalone="yes"?>
<Relationships xmlns="http://schemas.openxmlformats.org/package/2006/relationships"><Relationship Id="rId2" Type="http://schemas.openxmlformats.org/officeDocument/2006/relationships/oleObject" Target="file:///\\colhpafil003.hpa.org.uk\ProjectData\Proj_HCAI\ESPAUR\Annual%20Report%202023\AMC\Associated%20Documents\ESPAUR_AMC_Graphs_2023_UKHSA%20style.xlsx" TargetMode="External"/><Relationship Id="rId1" Type="http://schemas.openxmlformats.org/officeDocument/2006/relationships/themeOverride" Target="../theme/themeOverride18.xml"/></Relationships>
</file>

<file path=ppt/charts/_rels/chart23.xml.rels><?xml version="1.0" encoding="UTF-8" standalone="yes"?>
<Relationships xmlns="http://schemas.openxmlformats.org/package/2006/relationships"><Relationship Id="rId3" Type="http://schemas.openxmlformats.org/officeDocument/2006/relationships/oleObject" Target="file:///\\colhpafil003.hpa.org.uk\ProjectData\Proj_HCAI\ESPAUR\Annual%20Report%202023\AMC\Associated%20Documents\ESPAUR_AMC_Graphs_2023_UKHSA%20style.xlsx" TargetMode="External"/><Relationship Id="rId2" Type="http://schemas.microsoft.com/office/2011/relationships/chartColorStyle" Target="colors4.xml"/><Relationship Id="rId1" Type="http://schemas.microsoft.com/office/2011/relationships/chartStyle" Target="style4.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5.xml"/><Relationship Id="rId1" Type="http://schemas.microsoft.com/office/2011/relationships/chartStyle" Target="style5.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6.xml"/><Relationship Id="rId1" Type="http://schemas.microsoft.com/office/2011/relationships/chartStyle" Target="style6.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8.xml"/><Relationship Id="rId1" Type="http://schemas.microsoft.com/office/2011/relationships/chartStyle" Target="style8.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9.xml"/><Relationship Id="rId1" Type="http://schemas.microsoft.com/office/2011/relationships/chartStyle" Target="style9.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0.xml"/><Relationship Id="rId1" Type="http://schemas.microsoft.com/office/2011/relationships/chartStyle" Target="style10.xml"/></Relationships>
</file>

<file path=ppt/charts/_rels/chart3.xml.rels><?xml version="1.0" encoding="UTF-8" standalone="yes"?>
<Relationships xmlns="http://schemas.openxmlformats.org/package/2006/relationships"><Relationship Id="rId2" Type="http://schemas.openxmlformats.org/officeDocument/2006/relationships/oleObject" Target="file:///\\colhpafil003.hpa.org.uk\ProjectData\Proj_HCAI\ESPAUR\Annual%20Report%202023\AMC\Associated%20Documents\ESPAUR_AMC_Graphs_2023_UKHSA%20style.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colhpafil003.hpa.org.uk\ProjectData\Proj_HCAI\ESPAUR\Annual%20Report%202023\AMC\Associated%20Documents\ESPAUR_AMC_Graphs_2023_UKHSA%20style.xlsx"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'A.1 Total_setting'!$A$6</c:f>
              <c:strCache>
                <c:ptCount val="1"/>
                <c:pt idx="0">
                  <c:v>General Practice</c:v>
                </c:pt>
              </c:strCache>
            </c:strRef>
          </c:tx>
          <c:spPr>
            <a:solidFill>
              <a:srgbClr val="003B5C">
                <a:alpha val="96000"/>
              </a:srgbClr>
            </a:solidFill>
            <a:ln>
              <a:solidFill>
                <a:schemeClr val="tx1"/>
              </a:solidFill>
            </a:ln>
            <a:effectLst/>
          </c:spPr>
          <c:invertIfNegative val="0"/>
          <c:cat>
            <c:numRef>
              <c:f>'A.1 Total_setting'!$B$5:$F$5</c:f>
              <c:numCache>
                <c:formatCode>General</c:formatCode>
                <c:ptCount val="5"/>
                <c:pt idx="0">
                  <c:v>2018</c:v>
                </c:pt>
                <c:pt idx="1">
                  <c:v>2019</c:v>
                </c:pt>
                <c:pt idx="2">
                  <c:v>2020</c:v>
                </c:pt>
                <c:pt idx="3">
                  <c:v>2021</c:v>
                </c:pt>
                <c:pt idx="4">
                  <c:v>2022</c:v>
                </c:pt>
              </c:numCache>
            </c:numRef>
          </c:cat>
          <c:val>
            <c:numRef>
              <c:f>'A.1 Total_setting'!$B$6:$F$6</c:f>
              <c:numCache>
                <c:formatCode>0.0</c:formatCode>
                <c:ptCount val="5"/>
                <c:pt idx="0">
                  <c:v>13.206025406257057</c:v>
                </c:pt>
                <c:pt idx="1">
                  <c:v>12.853466068484177</c:v>
                </c:pt>
                <c:pt idx="2">
                  <c:v>11.649068919878983</c:v>
                </c:pt>
                <c:pt idx="3">
                  <c:v>11.495089041831942</c:v>
                </c:pt>
                <c:pt idx="4">
                  <c:v>12.507385015154131</c:v>
                </c:pt>
              </c:numCache>
            </c:numRef>
          </c:val>
          <c:extLst>
            <c:ext xmlns:c16="http://schemas.microsoft.com/office/drawing/2014/chart" uri="{C3380CC4-5D6E-409C-BE32-E72D297353CC}">
              <c16:uniqueId val="{00000000-28CB-418D-B6FA-E51D3879BF5C}"/>
            </c:ext>
          </c:extLst>
        </c:ser>
        <c:ser>
          <c:idx val="3"/>
          <c:order val="1"/>
          <c:tx>
            <c:strRef>
              <c:f>'A.1 Total_setting'!$A$9</c:f>
              <c:strCache>
                <c:ptCount val="1"/>
                <c:pt idx="0">
                  <c:v>Hospital Inpatient</c:v>
                </c:pt>
              </c:strCache>
            </c:strRef>
          </c:tx>
          <c:spPr>
            <a:solidFill>
              <a:srgbClr val="00A5DF"/>
            </a:solidFill>
            <a:ln>
              <a:solidFill>
                <a:schemeClr val="tx1"/>
              </a:solidFill>
            </a:ln>
            <a:effectLst/>
          </c:spPr>
          <c:invertIfNegative val="0"/>
          <c:cat>
            <c:numRef>
              <c:f>'A.1 Total_setting'!$B$5:$F$5</c:f>
              <c:numCache>
                <c:formatCode>General</c:formatCode>
                <c:ptCount val="5"/>
                <c:pt idx="0">
                  <c:v>2018</c:v>
                </c:pt>
                <c:pt idx="1">
                  <c:v>2019</c:v>
                </c:pt>
                <c:pt idx="2">
                  <c:v>2020</c:v>
                </c:pt>
                <c:pt idx="3">
                  <c:v>2021</c:v>
                </c:pt>
                <c:pt idx="4">
                  <c:v>2022</c:v>
                </c:pt>
              </c:numCache>
            </c:numRef>
          </c:cat>
          <c:val>
            <c:numRef>
              <c:f>'A.1 Total_setting'!$B$9:$F$9</c:f>
              <c:numCache>
                <c:formatCode>0.0</c:formatCode>
                <c:ptCount val="5"/>
                <c:pt idx="0">
                  <c:v>2.369996303437504</c:v>
                </c:pt>
                <c:pt idx="1">
                  <c:v>2.4397627652031391</c:v>
                </c:pt>
                <c:pt idx="2">
                  <c:v>2.0911540171583418</c:v>
                </c:pt>
                <c:pt idx="3">
                  <c:v>2.1186814735813426</c:v>
                </c:pt>
                <c:pt idx="4">
                  <c:v>2.2685331045628496</c:v>
                </c:pt>
              </c:numCache>
            </c:numRef>
          </c:val>
          <c:extLst>
            <c:ext xmlns:c16="http://schemas.microsoft.com/office/drawing/2014/chart" uri="{C3380CC4-5D6E-409C-BE32-E72D297353CC}">
              <c16:uniqueId val="{00000001-28CB-418D-B6FA-E51D3879BF5C}"/>
            </c:ext>
          </c:extLst>
        </c:ser>
        <c:ser>
          <c:idx val="4"/>
          <c:order val="2"/>
          <c:tx>
            <c:strRef>
              <c:f>'A.1 Total_setting'!$A$10</c:f>
              <c:strCache>
                <c:ptCount val="1"/>
                <c:pt idx="0">
                  <c:v>Hospital Outpatient</c:v>
                </c:pt>
              </c:strCache>
            </c:strRef>
          </c:tx>
          <c:spPr>
            <a:solidFill>
              <a:schemeClr val="accent1">
                <a:lumMod val="40000"/>
                <a:lumOff val="60000"/>
              </a:schemeClr>
            </a:solidFill>
            <a:ln>
              <a:solidFill>
                <a:schemeClr val="tx1"/>
              </a:solidFill>
            </a:ln>
            <a:effectLst/>
          </c:spPr>
          <c:invertIfNegative val="0"/>
          <c:cat>
            <c:numRef>
              <c:f>'A.1 Total_setting'!$B$5:$F$5</c:f>
              <c:numCache>
                <c:formatCode>General</c:formatCode>
                <c:ptCount val="5"/>
                <c:pt idx="0">
                  <c:v>2018</c:v>
                </c:pt>
                <c:pt idx="1">
                  <c:v>2019</c:v>
                </c:pt>
                <c:pt idx="2">
                  <c:v>2020</c:v>
                </c:pt>
                <c:pt idx="3">
                  <c:v>2021</c:v>
                </c:pt>
                <c:pt idx="4">
                  <c:v>2022</c:v>
                </c:pt>
              </c:numCache>
            </c:numRef>
          </c:cat>
          <c:val>
            <c:numRef>
              <c:f>'A.1 Total_setting'!$B$10:$F$10</c:f>
              <c:numCache>
                <c:formatCode>0.0</c:formatCode>
                <c:ptCount val="5"/>
                <c:pt idx="0">
                  <c:v>1.3968376361037471</c:v>
                </c:pt>
                <c:pt idx="1">
                  <c:v>1.3957552685846717</c:v>
                </c:pt>
                <c:pt idx="2">
                  <c:v>1.0288568813389412</c:v>
                </c:pt>
                <c:pt idx="3">
                  <c:v>1.0554639738039906</c:v>
                </c:pt>
                <c:pt idx="4">
                  <c:v>1.1631683921187737</c:v>
                </c:pt>
              </c:numCache>
            </c:numRef>
          </c:val>
          <c:extLst>
            <c:ext xmlns:c16="http://schemas.microsoft.com/office/drawing/2014/chart" uri="{C3380CC4-5D6E-409C-BE32-E72D297353CC}">
              <c16:uniqueId val="{00000002-28CB-418D-B6FA-E51D3879BF5C}"/>
            </c:ext>
          </c:extLst>
        </c:ser>
        <c:ser>
          <c:idx val="2"/>
          <c:order val="3"/>
          <c:tx>
            <c:strRef>
              <c:f>'A.1 Total_setting'!$A$8</c:f>
              <c:strCache>
                <c:ptCount val="1"/>
                <c:pt idx="0">
                  <c:v>Dentist</c:v>
                </c:pt>
              </c:strCache>
            </c:strRef>
          </c:tx>
          <c:spPr>
            <a:solidFill>
              <a:schemeClr val="bg1"/>
            </a:solidFill>
            <a:ln>
              <a:solidFill>
                <a:schemeClr val="tx1"/>
              </a:solidFill>
            </a:ln>
            <a:effectLst/>
          </c:spPr>
          <c:invertIfNegative val="0"/>
          <c:cat>
            <c:numRef>
              <c:f>'A.1 Total_setting'!$B$5:$F$5</c:f>
              <c:numCache>
                <c:formatCode>General</c:formatCode>
                <c:ptCount val="5"/>
                <c:pt idx="0">
                  <c:v>2018</c:v>
                </c:pt>
                <c:pt idx="1">
                  <c:v>2019</c:v>
                </c:pt>
                <c:pt idx="2">
                  <c:v>2020</c:v>
                </c:pt>
                <c:pt idx="3">
                  <c:v>2021</c:v>
                </c:pt>
                <c:pt idx="4">
                  <c:v>2022</c:v>
                </c:pt>
              </c:numCache>
            </c:numRef>
          </c:cat>
          <c:val>
            <c:numRef>
              <c:f>'A.1 Total_setting'!$B$8:$F$8</c:f>
              <c:numCache>
                <c:formatCode>0.00</c:formatCode>
                <c:ptCount val="5"/>
                <c:pt idx="0">
                  <c:v>0.64022999822918791</c:v>
                </c:pt>
                <c:pt idx="1">
                  <c:v>0.61126308378152316</c:v>
                </c:pt>
                <c:pt idx="2">
                  <c:v>0.7461418172752019</c:v>
                </c:pt>
                <c:pt idx="3">
                  <c:v>0.69399051541404333</c:v>
                </c:pt>
                <c:pt idx="4">
                  <c:v>0.64293961579096504</c:v>
                </c:pt>
              </c:numCache>
            </c:numRef>
          </c:val>
          <c:extLst>
            <c:ext xmlns:c16="http://schemas.microsoft.com/office/drawing/2014/chart" uri="{C3380CC4-5D6E-409C-BE32-E72D297353CC}">
              <c16:uniqueId val="{00000003-28CB-418D-B6FA-E51D3879BF5C}"/>
            </c:ext>
          </c:extLst>
        </c:ser>
        <c:ser>
          <c:idx val="1"/>
          <c:order val="4"/>
          <c:tx>
            <c:strRef>
              <c:f>'A.1 Total_setting'!$A$7</c:f>
              <c:strCache>
                <c:ptCount val="1"/>
                <c:pt idx="0">
                  <c:v>Other Community</c:v>
                </c:pt>
              </c:strCache>
            </c:strRef>
          </c:tx>
          <c:spPr>
            <a:pattFill prst="wdDnDiag">
              <a:fgClr>
                <a:srgbClr val="00A5DF"/>
              </a:fgClr>
              <a:bgClr>
                <a:schemeClr val="bg1"/>
              </a:bgClr>
            </a:pattFill>
            <a:ln>
              <a:solidFill>
                <a:schemeClr val="tx1"/>
              </a:solidFill>
            </a:ln>
            <a:effectLst/>
          </c:spPr>
          <c:invertIfNegative val="0"/>
          <c:cat>
            <c:numRef>
              <c:f>'A.1 Total_setting'!$B$5:$F$5</c:f>
              <c:numCache>
                <c:formatCode>General</c:formatCode>
                <c:ptCount val="5"/>
                <c:pt idx="0">
                  <c:v>2018</c:v>
                </c:pt>
                <c:pt idx="1">
                  <c:v>2019</c:v>
                </c:pt>
                <c:pt idx="2">
                  <c:v>2020</c:v>
                </c:pt>
                <c:pt idx="3">
                  <c:v>2021</c:v>
                </c:pt>
                <c:pt idx="4">
                  <c:v>2022</c:v>
                </c:pt>
              </c:numCache>
            </c:numRef>
          </c:cat>
          <c:val>
            <c:numRef>
              <c:f>'A.1 Total_setting'!$B$7:$F$7</c:f>
              <c:numCache>
                <c:formatCode>0.00</c:formatCode>
                <c:ptCount val="5"/>
                <c:pt idx="0">
                  <c:v>0.7107434269542785</c:v>
                </c:pt>
                <c:pt idx="1">
                  <c:v>0.73413104583764799</c:v>
                </c:pt>
                <c:pt idx="2">
                  <c:v>0.55818958174332822</c:v>
                </c:pt>
                <c:pt idx="3">
                  <c:v>0.65040110623273684</c:v>
                </c:pt>
                <c:pt idx="4">
                  <c:v>0.771631629066442</c:v>
                </c:pt>
              </c:numCache>
            </c:numRef>
          </c:val>
          <c:extLst>
            <c:ext xmlns:c16="http://schemas.microsoft.com/office/drawing/2014/chart" uri="{C3380CC4-5D6E-409C-BE32-E72D297353CC}">
              <c16:uniqueId val="{00000004-28CB-418D-B6FA-E51D3879BF5C}"/>
            </c:ext>
          </c:extLst>
        </c:ser>
        <c:dLbls>
          <c:showLegendKey val="0"/>
          <c:showVal val="0"/>
          <c:showCatName val="0"/>
          <c:showSerName val="0"/>
          <c:showPercent val="0"/>
          <c:showBubbleSize val="0"/>
        </c:dLbls>
        <c:gapWidth val="150"/>
        <c:overlap val="100"/>
        <c:axId val="598129760"/>
        <c:axId val="598132056"/>
      </c:barChart>
      <c:catAx>
        <c:axId val="598129760"/>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sz="1400" b="1"/>
                  <a:t>Year</a:t>
                </a:r>
              </a:p>
            </c:rich>
          </c:tx>
          <c:layout>
            <c:manualLayout>
              <c:xMode val="edge"/>
              <c:yMode val="edge"/>
              <c:x val="0.50745487262734734"/>
              <c:y val="0.86557814206786754"/>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98132056"/>
        <c:crosses val="autoZero"/>
        <c:auto val="1"/>
        <c:lblAlgn val="ctr"/>
        <c:lblOffset val="100"/>
        <c:noMultiLvlLbl val="0"/>
      </c:catAx>
      <c:valAx>
        <c:axId val="598132056"/>
        <c:scaling>
          <c:orientation val="minMax"/>
          <c:max val="20"/>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sz="1400" b="1"/>
                  <a:t>DDD per 1,000 inhabitants per day</a:t>
                </a:r>
              </a:p>
            </c:rich>
          </c:tx>
          <c:layout>
            <c:manualLayout>
              <c:xMode val="edge"/>
              <c:yMode val="edge"/>
              <c:x val="0"/>
              <c:y val="9.7759609363734581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solidFill>
              <a:srgbClr val="868686"/>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98129760"/>
        <c:crosses val="autoZero"/>
        <c:crossBetween val="between"/>
        <c:majorUnit val="5"/>
      </c:valAx>
      <c:spPr>
        <a:noFill/>
        <a:ln>
          <a:noFill/>
        </a:ln>
        <a:effectLst/>
      </c:spPr>
    </c:plotArea>
    <c:legend>
      <c:legendPos val="b"/>
      <c:layout>
        <c:manualLayout>
          <c:xMode val="edge"/>
          <c:yMode val="edge"/>
          <c:x val="0.11255106199748757"/>
          <c:y val="0.94610539040910535"/>
          <c:w val="0.78670761204440576"/>
          <c:h val="5.3894609590894635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1590310605015976E-2"/>
          <c:y val="3.4632038924726015E-2"/>
          <c:w val="0.8914606315374316"/>
          <c:h val="0.72679122536038454"/>
        </c:manualLayout>
      </c:layout>
      <c:lineChart>
        <c:grouping val="standard"/>
        <c:varyColors val="0"/>
        <c:ser>
          <c:idx val="1"/>
          <c:order val="0"/>
          <c:tx>
            <c:strRef>
              <c:f>'A.11 Aminoglycosides'!$A$6</c:f>
              <c:strCache>
                <c:ptCount val="1"/>
                <c:pt idx="0">
                  <c:v>General Practice</c:v>
                </c:pt>
              </c:strCache>
            </c:strRef>
          </c:tx>
          <c:spPr>
            <a:ln>
              <a:solidFill>
                <a:srgbClr val="FF7F32"/>
              </a:solidFill>
              <a:prstDash val="sysDash"/>
            </a:ln>
          </c:spPr>
          <c:marker>
            <c:symbol val="diamond"/>
            <c:size val="7"/>
            <c:spPr>
              <a:solidFill>
                <a:srgbClr val="FF7F32"/>
              </a:solidFill>
              <a:ln>
                <a:solidFill>
                  <a:srgbClr val="FF7F32"/>
                </a:solidFill>
                <a:prstDash val="solid"/>
              </a:ln>
            </c:spPr>
          </c:marker>
          <c:cat>
            <c:numRef>
              <c:f>'A.11 Aminoglycosides'!$B$5:$F$5</c:f>
              <c:numCache>
                <c:formatCode>General</c:formatCode>
                <c:ptCount val="5"/>
                <c:pt idx="0">
                  <c:v>2018</c:v>
                </c:pt>
                <c:pt idx="1">
                  <c:v>2019</c:v>
                </c:pt>
                <c:pt idx="2">
                  <c:v>2020</c:v>
                </c:pt>
                <c:pt idx="3">
                  <c:v>2021</c:v>
                </c:pt>
                <c:pt idx="4">
                  <c:v>2022</c:v>
                </c:pt>
              </c:numCache>
            </c:numRef>
          </c:cat>
          <c:val>
            <c:numRef>
              <c:f>'A.11 Aminoglycosides'!$B$6:$F$6</c:f>
              <c:numCache>
                <c:formatCode>0.000</c:formatCode>
                <c:ptCount val="5"/>
                <c:pt idx="0">
                  <c:v>5.0725080969393765E-3</c:v>
                </c:pt>
                <c:pt idx="1">
                  <c:v>4.9001014166059065E-3</c:v>
                </c:pt>
                <c:pt idx="2">
                  <c:v>4.3111224012468696E-3</c:v>
                </c:pt>
                <c:pt idx="3">
                  <c:v>3.5366114307122665E-3</c:v>
                </c:pt>
                <c:pt idx="4">
                  <c:v>3.0460529922344826E-3</c:v>
                </c:pt>
              </c:numCache>
            </c:numRef>
          </c:val>
          <c:smooth val="0"/>
          <c:extLst>
            <c:ext xmlns:c16="http://schemas.microsoft.com/office/drawing/2014/chart" uri="{C3380CC4-5D6E-409C-BE32-E72D297353CC}">
              <c16:uniqueId val="{00000000-2468-4B5C-923E-B66DA37D82B0}"/>
            </c:ext>
          </c:extLst>
        </c:ser>
        <c:ser>
          <c:idx val="2"/>
          <c:order val="1"/>
          <c:tx>
            <c:strRef>
              <c:f>'A.11 Aminoglycosides'!$A$7</c:f>
              <c:strCache>
                <c:ptCount val="1"/>
                <c:pt idx="0">
                  <c:v>Other Community</c:v>
                </c:pt>
              </c:strCache>
            </c:strRef>
          </c:tx>
          <c:spPr>
            <a:ln>
              <a:solidFill>
                <a:srgbClr val="FF7F32"/>
              </a:solidFill>
              <a:prstDash val="lgDashDotDot"/>
            </a:ln>
          </c:spPr>
          <c:marker>
            <c:symbol val="x"/>
            <c:size val="7"/>
            <c:spPr>
              <a:noFill/>
              <a:ln w="19050">
                <a:solidFill>
                  <a:srgbClr val="FF7F32"/>
                </a:solidFill>
                <a:prstDash val="solid"/>
              </a:ln>
            </c:spPr>
          </c:marker>
          <c:cat>
            <c:numRef>
              <c:f>'A.11 Aminoglycosides'!$B$5:$F$5</c:f>
              <c:numCache>
                <c:formatCode>General</c:formatCode>
                <c:ptCount val="5"/>
                <c:pt idx="0">
                  <c:v>2018</c:v>
                </c:pt>
                <c:pt idx="1">
                  <c:v>2019</c:v>
                </c:pt>
                <c:pt idx="2">
                  <c:v>2020</c:v>
                </c:pt>
                <c:pt idx="3">
                  <c:v>2021</c:v>
                </c:pt>
                <c:pt idx="4">
                  <c:v>2022</c:v>
                </c:pt>
              </c:numCache>
            </c:numRef>
          </c:cat>
          <c:val>
            <c:numRef>
              <c:f>'A.11 Aminoglycosides'!$B$7:$F$7</c:f>
              <c:numCache>
                <c:formatCode>0.000</c:formatCode>
                <c:ptCount val="5"/>
                <c:pt idx="0">
                  <c:v>4.8421023794986695E-6</c:v>
                </c:pt>
                <c:pt idx="1">
                  <c:v>1.9213171952969788E-5</c:v>
                </c:pt>
                <c:pt idx="2">
                  <c:v>9.2778457894127087E-6</c:v>
                </c:pt>
                <c:pt idx="3">
                  <c:v>6.8442535070545318E-6</c:v>
                </c:pt>
                <c:pt idx="4">
                  <c:v>7.8127799021388E-6</c:v>
                </c:pt>
              </c:numCache>
            </c:numRef>
          </c:val>
          <c:smooth val="0"/>
          <c:extLst>
            <c:ext xmlns:c16="http://schemas.microsoft.com/office/drawing/2014/chart" uri="{C3380CC4-5D6E-409C-BE32-E72D297353CC}">
              <c16:uniqueId val="{00000001-2468-4B5C-923E-B66DA37D82B0}"/>
            </c:ext>
          </c:extLst>
        </c:ser>
        <c:ser>
          <c:idx val="3"/>
          <c:order val="2"/>
          <c:tx>
            <c:strRef>
              <c:f>'A.11 Aminoglycosides'!$A$8</c:f>
              <c:strCache>
                <c:ptCount val="1"/>
                <c:pt idx="0">
                  <c:v>Hospital Inpatient</c:v>
                </c:pt>
              </c:strCache>
            </c:strRef>
          </c:tx>
          <c:spPr>
            <a:ln>
              <a:solidFill>
                <a:srgbClr val="00A5DF"/>
              </a:solidFill>
              <a:prstDash val="sysDot"/>
            </a:ln>
          </c:spPr>
          <c:marker>
            <c:symbol val="triangle"/>
            <c:size val="7"/>
            <c:spPr>
              <a:solidFill>
                <a:srgbClr val="00A5DF"/>
              </a:solidFill>
              <a:ln>
                <a:solidFill>
                  <a:srgbClr val="00A5DF"/>
                </a:solidFill>
                <a:prstDash val="solid"/>
              </a:ln>
            </c:spPr>
          </c:marker>
          <c:cat>
            <c:numRef>
              <c:f>'A.11 Aminoglycosides'!$B$5:$F$5</c:f>
              <c:numCache>
                <c:formatCode>General</c:formatCode>
                <c:ptCount val="5"/>
                <c:pt idx="0">
                  <c:v>2018</c:v>
                </c:pt>
                <c:pt idx="1">
                  <c:v>2019</c:v>
                </c:pt>
                <c:pt idx="2">
                  <c:v>2020</c:v>
                </c:pt>
                <c:pt idx="3">
                  <c:v>2021</c:v>
                </c:pt>
                <c:pt idx="4">
                  <c:v>2022</c:v>
                </c:pt>
              </c:numCache>
            </c:numRef>
          </c:cat>
          <c:val>
            <c:numRef>
              <c:f>'A.11 Aminoglycosides'!$B$8:$F$8</c:f>
              <c:numCache>
                <c:formatCode>0.000</c:formatCode>
                <c:ptCount val="5"/>
                <c:pt idx="0">
                  <c:v>9.0969556542784186E-2</c:v>
                </c:pt>
                <c:pt idx="1">
                  <c:v>9.1849115976519041E-2</c:v>
                </c:pt>
                <c:pt idx="2">
                  <c:v>7.3718038641752304E-2</c:v>
                </c:pt>
                <c:pt idx="3">
                  <c:v>7.6299675984213514E-2</c:v>
                </c:pt>
                <c:pt idx="4">
                  <c:v>7.5954455783572863E-2</c:v>
                </c:pt>
              </c:numCache>
            </c:numRef>
          </c:val>
          <c:smooth val="0"/>
          <c:extLst>
            <c:ext xmlns:c16="http://schemas.microsoft.com/office/drawing/2014/chart" uri="{C3380CC4-5D6E-409C-BE32-E72D297353CC}">
              <c16:uniqueId val="{00000002-2468-4B5C-923E-B66DA37D82B0}"/>
            </c:ext>
          </c:extLst>
        </c:ser>
        <c:ser>
          <c:idx val="4"/>
          <c:order val="3"/>
          <c:tx>
            <c:strRef>
              <c:f>'A.11 Aminoglycosides'!$A$9</c:f>
              <c:strCache>
                <c:ptCount val="1"/>
                <c:pt idx="0">
                  <c:v>Hospital Outpatient</c:v>
                </c:pt>
              </c:strCache>
            </c:strRef>
          </c:tx>
          <c:spPr>
            <a:ln>
              <a:solidFill>
                <a:srgbClr val="00A5DF"/>
              </a:solidFill>
              <a:prstDash val="lgDash"/>
            </a:ln>
          </c:spPr>
          <c:marker>
            <c:symbol val="circle"/>
            <c:size val="7"/>
            <c:spPr>
              <a:solidFill>
                <a:srgbClr val="00A5DF"/>
              </a:solidFill>
              <a:ln>
                <a:solidFill>
                  <a:srgbClr val="00A5DF"/>
                </a:solidFill>
                <a:prstDash val="solid"/>
              </a:ln>
            </c:spPr>
          </c:marker>
          <c:cat>
            <c:numRef>
              <c:f>'A.11 Aminoglycosides'!$B$5:$F$5</c:f>
              <c:numCache>
                <c:formatCode>General</c:formatCode>
                <c:ptCount val="5"/>
                <c:pt idx="0">
                  <c:v>2018</c:v>
                </c:pt>
                <c:pt idx="1">
                  <c:v>2019</c:v>
                </c:pt>
                <c:pt idx="2">
                  <c:v>2020</c:v>
                </c:pt>
                <c:pt idx="3">
                  <c:v>2021</c:v>
                </c:pt>
                <c:pt idx="4">
                  <c:v>2022</c:v>
                </c:pt>
              </c:numCache>
            </c:numRef>
          </c:cat>
          <c:val>
            <c:numRef>
              <c:f>'A.11 Aminoglycosides'!$B$9:$F$9</c:f>
              <c:numCache>
                <c:formatCode>0.000</c:formatCode>
                <c:ptCount val="5"/>
                <c:pt idx="0">
                  <c:v>3.2844660507114654E-2</c:v>
                </c:pt>
                <c:pt idx="1">
                  <c:v>3.1495677524381871E-2</c:v>
                </c:pt>
                <c:pt idx="2">
                  <c:v>2.8625189892274749E-2</c:v>
                </c:pt>
                <c:pt idx="3">
                  <c:v>2.667105145264842E-2</c:v>
                </c:pt>
                <c:pt idx="4">
                  <c:v>2.4141770390790726E-2</c:v>
                </c:pt>
              </c:numCache>
            </c:numRef>
          </c:val>
          <c:smooth val="0"/>
          <c:extLst>
            <c:ext xmlns:c16="http://schemas.microsoft.com/office/drawing/2014/chart" uri="{C3380CC4-5D6E-409C-BE32-E72D297353CC}">
              <c16:uniqueId val="{00000003-2468-4B5C-923E-B66DA37D82B0}"/>
            </c:ext>
          </c:extLst>
        </c:ser>
        <c:ser>
          <c:idx val="5"/>
          <c:order val="4"/>
          <c:tx>
            <c:v>Total aminoglycosides</c:v>
          </c:tx>
          <c:spPr>
            <a:ln>
              <a:solidFill>
                <a:srgbClr val="8A1B61"/>
              </a:solidFill>
            </a:ln>
          </c:spPr>
          <c:marker>
            <c:symbol val="square"/>
            <c:size val="7"/>
            <c:spPr>
              <a:solidFill>
                <a:srgbClr val="8A1B61"/>
              </a:solidFill>
              <a:ln>
                <a:solidFill>
                  <a:srgbClr val="8A1B61"/>
                </a:solidFill>
              </a:ln>
            </c:spPr>
          </c:marker>
          <c:val>
            <c:numRef>
              <c:f>'A.11 Aminoglycosides'!$B$10:$F$10</c:f>
              <c:numCache>
                <c:formatCode>0.000</c:formatCode>
                <c:ptCount val="5"/>
                <c:pt idx="0">
                  <c:v>0.12889156724921771</c:v>
                </c:pt>
                <c:pt idx="1">
                  <c:v>0.12826410808945979</c:v>
                </c:pt>
                <c:pt idx="2">
                  <c:v>0.10666362878106334</c:v>
                </c:pt>
                <c:pt idx="3">
                  <c:v>0.10651418312108125</c:v>
                </c:pt>
                <c:pt idx="4">
                  <c:v>0.10315009194650021</c:v>
                </c:pt>
              </c:numCache>
            </c:numRef>
          </c:val>
          <c:smooth val="0"/>
          <c:extLst>
            <c:ext xmlns:c16="http://schemas.microsoft.com/office/drawing/2014/chart" uri="{C3380CC4-5D6E-409C-BE32-E72D297353CC}">
              <c16:uniqueId val="{00000004-2468-4B5C-923E-B66DA37D82B0}"/>
            </c:ext>
          </c:extLst>
        </c:ser>
        <c:dLbls>
          <c:showLegendKey val="0"/>
          <c:showVal val="0"/>
          <c:showCatName val="0"/>
          <c:showSerName val="0"/>
          <c:showPercent val="0"/>
          <c:showBubbleSize val="0"/>
        </c:dLbls>
        <c:marker val="1"/>
        <c:smooth val="0"/>
        <c:axId val="123119488"/>
        <c:axId val="123130240"/>
      </c:lineChart>
      <c:catAx>
        <c:axId val="123119488"/>
        <c:scaling>
          <c:orientation val="minMax"/>
        </c:scaling>
        <c:delete val="0"/>
        <c:axPos val="b"/>
        <c:title>
          <c:tx>
            <c:rich>
              <a:bodyPr/>
              <a:lstStyle/>
              <a:p>
                <a:pPr>
                  <a:defRPr sz="1400"/>
                </a:pPr>
                <a:r>
                  <a:rPr lang="en-GB" sz="1400"/>
                  <a:t>Year</a:t>
                </a:r>
              </a:p>
            </c:rich>
          </c:tx>
          <c:layout>
            <c:manualLayout>
              <c:xMode val="edge"/>
              <c:yMode val="edge"/>
              <c:x val="0.51463819512211928"/>
              <c:y val="0.84775329666310506"/>
            </c:manualLayout>
          </c:layout>
          <c:overlay val="0"/>
        </c:title>
        <c:numFmt formatCode="General" sourceLinked="1"/>
        <c:majorTickMark val="out"/>
        <c:minorTickMark val="none"/>
        <c:tickLblPos val="nextTo"/>
        <c:txPr>
          <a:bodyPr/>
          <a:lstStyle/>
          <a:p>
            <a:pPr>
              <a:defRPr sz="1400"/>
            </a:pPr>
            <a:endParaRPr lang="en-US"/>
          </a:p>
        </c:txPr>
        <c:crossAx val="123130240"/>
        <c:crosses val="autoZero"/>
        <c:auto val="1"/>
        <c:lblAlgn val="ctr"/>
        <c:lblOffset val="100"/>
        <c:noMultiLvlLbl val="0"/>
      </c:catAx>
      <c:valAx>
        <c:axId val="123130240"/>
        <c:scaling>
          <c:orientation val="minMax"/>
        </c:scaling>
        <c:delete val="0"/>
        <c:axPos val="l"/>
        <c:title>
          <c:tx>
            <c:rich>
              <a:bodyPr rot="-5400000" vert="horz"/>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sz="1400" b="1" i="0" baseline="0">
                    <a:effectLst/>
                  </a:rPr>
                  <a:t>DDD per 1,000 inhabitants per day</a:t>
                </a:r>
                <a:endParaRPr lang="en-GB" sz="1400">
                  <a:effectLst/>
                </a:endParaRPr>
              </a:p>
            </c:rich>
          </c:tx>
          <c:layout>
            <c:manualLayout>
              <c:xMode val="edge"/>
              <c:yMode val="edge"/>
              <c:x val="0"/>
              <c:y val="6.1028488699782626E-2"/>
            </c:manualLayout>
          </c:layout>
          <c:overlay val="0"/>
        </c:title>
        <c:numFmt formatCode="0.00" sourceLinked="0"/>
        <c:majorTickMark val="out"/>
        <c:minorTickMark val="none"/>
        <c:tickLblPos val="nextTo"/>
        <c:txPr>
          <a:bodyPr/>
          <a:lstStyle/>
          <a:p>
            <a:pPr>
              <a:defRPr sz="1400"/>
            </a:pPr>
            <a:endParaRPr lang="en-US"/>
          </a:p>
        </c:txPr>
        <c:crossAx val="123119488"/>
        <c:crosses val="autoZero"/>
        <c:crossBetween val="between"/>
      </c:valAx>
      <c:spPr>
        <a:ln>
          <a:prstDash val="dash"/>
        </a:ln>
      </c:spPr>
    </c:plotArea>
    <c:legend>
      <c:legendPos val="b"/>
      <c:layout>
        <c:manualLayout>
          <c:xMode val="edge"/>
          <c:yMode val="edge"/>
          <c:x val="8.6540200239718382E-2"/>
          <c:y val="0.92108621280881575"/>
          <c:w val="0.89981830624875636"/>
          <c:h val="7.6629473544455637E-2"/>
        </c:manualLayout>
      </c:layout>
      <c:overlay val="0"/>
      <c:txPr>
        <a:bodyPr/>
        <a:lstStyle/>
        <a:p>
          <a:pPr>
            <a:defRPr sz="14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8672131958169698E-2"/>
          <c:y val="3.4632038924726015E-2"/>
          <c:w val="0.89437879010373666"/>
          <c:h val="0.69725687920834056"/>
        </c:manualLayout>
      </c:layout>
      <c:lineChart>
        <c:grouping val="standard"/>
        <c:varyColors val="0"/>
        <c:ser>
          <c:idx val="1"/>
          <c:order val="0"/>
          <c:tx>
            <c:strRef>
              <c:f>'A.13 Glycopeptides'!$B$6</c:f>
              <c:strCache>
                <c:ptCount val="1"/>
                <c:pt idx="0">
                  <c:v>Daptomycin</c:v>
                </c:pt>
              </c:strCache>
            </c:strRef>
          </c:tx>
          <c:spPr>
            <a:ln>
              <a:solidFill>
                <a:srgbClr val="FFB81C"/>
              </a:solidFill>
              <a:prstDash val="sysDot"/>
            </a:ln>
          </c:spPr>
          <c:marker>
            <c:symbol val="diamond"/>
            <c:size val="7"/>
            <c:spPr>
              <a:solidFill>
                <a:srgbClr val="FFB81C"/>
              </a:solidFill>
              <a:ln>
                <a:solidFill>
                  <a:srgbClr val="FFB81C"/>
                </a:solidFill>
                <a:prstDash val="solid"/>
              </a:ln>
            </c:spPr>
          </c:marker>
          <c:cat>
            <c:numRef>
              <c:f>'A.13 Glycopeptides'!$C$5:$G$5</c:f>
              <c:numCache>
                <c:formatCode>General</c:formatCode>
                <c:ptCount val="5"/>
                <c:pt idx="0">
                  <c:v>2018</c:v>
                </c:pt>
                <c:pt idx="1">
                  <c:v>2019</c:v>
                </c:pt>
                <c:pt idx="2">
                  <c:v>2020</c:v>
                </c:pt>
                <c:pt idx="3">
                  <c:v>2021</c:v>
                </c:pt>
                <c:pt idx="4">
                  <c:v>2022</c:v>
                </c:pt>
              </c:numCache>
            </c:numRef>
          </c:cat>
          <c:val>
            <c:numRef>
              <c:f>'A.13 Glycopeptides'!$C$6:$G$6</c:f>
              <c:numCache>
                <c:formatCode>0.000</c:formatCode>
                <c:ptCount val="5"/>
                <c:pt idx="0">
                  <c:v>7.0139652845995215E-3</c:v>
                </c:pt>
                <c:pt idx="1">
                  <c:v>7.2336631305702781E-3</c:v>
                </c:pt>
                <c:pt idx="2">
                  <c:v>6.565811344728445E-3</c:v>
                </c:pt>
                <c:pt idx="3">
                  <c:v>7.4355948838231711E-3</c:v>
                </c:pt>
                <c:pt idx="4">
                  <c:v>7.3343925572046942E-3</c:v>
                </c:pt>
              </c:numCache>
            </c:numRef>
          </c:val>
          <c:smooth val="0"/>
          <c:extLst>
            <c:ext xmlns:c16="http://schemas.microsoft.com/office/drawing/2014/chart" uri="{C3380CC4-5D6E-409C-BE32-E72D297353CC}">
              <c16:uniqueId val="{00000000-4F1F-41DA-A590-7CD9C2EFDB2A}"/>
            </c:ext>
          </c:extLst>
        </c:ser>
        <c:ser>
          <c:idx val="2"/>
          <c:order val="1"/>
          <c:tx>
            <c:strRef>
              <c:f>'A.13 Glycopeptides'!$B$7</c:f>
              <c:strCache>
                <c:ptCount val="1"/>
                <c:pt idx="0">
                  <c:v>Teicoplanin</c:v>
                </c:pt>
              </c:strCache>
            </c:strRef>
          </c:tx>
          <c:spPr>
            <a:ln>
              <a:solidFill>
                <a:srgbClr val="E40046"/>
              </a:solidFill>
              <a:prstDash val="dashDot"/>
            </a:ln>
          </c:spPr>
          <c:marker>
            <c:symbol val="x"/>
            <c:size val="7"/>
            <c:spPr>
              <a:noFill/>
              <a:ln w="19050">
                <a:solidFill>
                  <a:srgbClr val="E40046"/>
                </a:solidFill>
                <a:prstDash val="solid"/>
              </a:ln>
            </c:spPr>
          </c:marker>
          <c:cat>
            <c:numRef>
              <c:f>'A.13 Glycopeptides'!$C$5:$G$5</c:f>
              <c:numCache>
                <c:formatCode>General</c:formatCode>
                <c:ptCount val="5"/>
                <c:pt idx="0">
                  <c:v>2018</c:v>
                </c:pt>
                <c:pt idx="1">
                  <c:v>2019</c:v>
                </c:pt>
                <c:pt idx="2">
                  <c:v>2020</c:v>
                </c:pt>
                <c:pt idx="3">
                  <c:v>2021</c:v>
                </c:pt>
                <c:pt idx="4">
                  <c:v>2022</c:v>
                </c:pt>
              </c:numCache>
            </c:numRef>
          </c:cat>
          <c:val>
            <c:numRef>
              <c:f>'A.13 Glycopeptides'!$C$7:$G$7</c:f>
              <c:numCache>
                <c:formatCode>0.000</c:formatCode>
                <c:ptCount val="5"/>
                <c:pt idx="0">
                  <c:v>8.0154108957298575E-2</c:v>
                </c:pt>
                <c:pt idx="1">
                  <c:v>8.2160945575353139E-2</c:v>
                </c:pt>
                <c:pt idx="2">
                  <c:v>6.9598280016066383E-2</c:v>
                </c:pt>
                <c:pt idx="3">
                  <c:v>7.356231095868182E-2</c:v>
                </c:pt>
                <c:pt idx="4">
                  <c:v>7.5530154141976169E-2</c:v>
                </c:pt>
              </c:numCache>
            </c:numRef>
          </c:val>
          <c:smooth val="0"/>
          <c:extLst>
            <c:ext xmlns:c16="http://schemas.microsoft.com/office/drawing/2014/chart" uri="{C3380CC4-5D6E-409C-BE32-E72D297353CC}">
              <c16:uniqueId val="{00000001-4F1F-41DA-A590-7CD9C2EFDB2A}"/>
            </c:ext>
          </c:extLst>
        </c:ser>
        <c:ser>
          <c:idx val="3"/>
          <c:order val="2"/>
          <c:tx>
            <c:strRef>
              <c:f>'A.13 Glycopeptides'!$B$8</c:f>
              <c:strCache>
                <c:ptCount val="1"/>
                <c:pt idx="0">
                  <c:v>Vancomycin</c:v>
                </c:pt>
              </c:strCache>
            </c:strRef>
          </c:tx>
          <c:spPr>
            <a:ln>
              <a:solidFill>
                <a:srgbClr val="003B5C"/>
              </a:solidFill>
              <a:prstDash val="dash"/>
            </a:ln>
          </c:spPr>
          <c:marker>
            <c:symbol val="triangle"/>
            <c:size val="7"/>
            <c:spPr>
              <a:solidFill>
                <a:srgbClr val="003B5C"/>
              </a:solidFill>
              <a:ln>
                <a:solidFill>
                  <a:srgbClr val="003B5C"/>
                </a:solidFill>
                <a:prstDash val="solid"/>
              </a:ln>
            </c:spPr>
          </c:marker>
          <c:cat>
            <c:numRef>
              <c:f>'A.13 Glycopeptides'!$C$5:$G$5</c:f>
              <c:numCache>
                <c:formatCode>General</c:formatCode>
                <c:ptCount val="5"/>
                <c:pt idx="0">
                  <c:v>2018</c:v>
                </c:pt>
                <c:pt idx="1">
                  <c:v>2019</c:v>
                </c:pt>
                <c:pt idx="2">
                  <c:v>2020</c:v>
                </c:pt>
                <c:pt idx="3">
                  <c:v>2021</c:v>
                </c:pt>
                <c:pt idx="4">
                  <c:v>2022</c:v>
                </c:pt>
              </c:numCache>
            </c:numRef>
          </c:cat>
          <c:val>
            <c:numRef>
              <c:f>'A.13 Glycopeptides'!$C$8:$G$8</c:f>
              <c:numCache>
                <c:formatCode>0.000</c:formatCode>
                <c:ptCount val="5"/>
                <c:pt idx="0">
                  <c:v>2.2157145385812801E-2</c:v>
                </c:pt>
                <c:pt idx="1">
                  <c:v>2.2122859367089825E-2</c:v>
                </c:pt>
                <c:pt idx="2">
                  <c:v>2.0156630704584205E-2</c:v>
                </c:pt>
                <c:pt idx="3">
                  <c:v>2.2007466983145096E-2</c:v>
                </c:pt>
                <c:pt idx="4">
                  <c:v>2.2843149227333909E-2</c:v>
                </c:pt>
              </c:numCache>
            </c:numRef>
          </c:val>
          <c:smooth val="0"/>
          <c:extLst>
            <c:ext xmlns:c16="http://schemas.microsoft.com/office/drawing/2014/chart" uri="{C3380CC4-5D6E-409C-BE32-E72D297353CC}">
              <c16:uniqueId val="{00000002-4F1F-41DA-A590-7CD9C2EFDB2A}"/>
            </c:ext>
          </c:extLst>
        </c:ser>
        <c:ser>
          <c:idx val="4"/>
          <c:order val="3"/>
          <c:tx>
            <c:v>Total glycopeptides &amp; daptomycin</c:v>
          </c:tx>
          <c:spPr>
            <a:ln>
              <a:solidFill>
                <a:srgbClr val="00AB8E"/>
              </a:solidFill>
              <a:prstDash val="lgDash"/>
            </a:ln>
          </c:spPr>
          <c:marker>
            <c:symbol val="circle"/>
            <c:size val="7"/>
            <c:spPr>
              <a:solidFill>
                <a:srgbClr val="00AB8E"/>
              </a:solidFill>
              <a:ln>
                <a:solidFill>
                  <a:srgbClr val="00AB8E"/>
                </a:solidFill>
                <a:prstDash val="solid"/>
              </a:ln>
            </c:spPr>
          </c:marker>
          <c:val>
            <c:numRef>
              <c:f>'A.13 Glycopeptides'!$C$10:$G$10</c:f>
              <c:numCache>
                <c:formatCode>0.000</c:formatCode>
                <c:ptCount val="5"/>
                <c:pt idx="0">
                  <c:v>0.1093252196277109</c:v>
                </c:pt>
                <c:pt idx="1">
                  <c:v>0.11151746807301324</c:v>
                </c:pt>
                <c:pt idx="2">
                  <c:v>9.6320722065379033E-2</c:v>
                </c:pt>
                <c:pt idx="3">
                  <c:v>0.10300537282565009</c:v>
                </c:pt>
                <c:pt idx="4">
                  <c:v>0.10570769592651477</c:v>
                </c:pt>
              </c:numCache>
            </c:numRef>
          </c:val>
          <c:smooth val="0"/>
          <c:extLst>
            <c:ext xmlns:c16="http://schemas.microsoft.com/office/drawing/2014/chart" uri="{C3380CC4-5D6E-409C-BE32-E72D297353CC}">
              <c16:uniqueId val="{00000003-4F1F-41DA-A590-7CD9C2EFDB2A}"/>
            </c:ext>
          </c:extLst>
        </c:ser>
        <c:dLbls>
          <c:showLegendKey val="0"/>
          <c:showVal val="0"/>
          <c:showCatName val="0"/>
          <c:showSerName val="0"/>
          <c:showPercent val="0"/>
          <c:showBubbleSize val="0"/>
        </c:dLbls>
        <c:marker val="1"/>
        <c:smooth val="0"/>
        <c:axId val="123119488"/>
        <c:axId val="123130240"/>
      </c:lineChart>
      <c:catAx>
        <c:axId val="123119488"/>
        <c:scaling>
          <c:orientation val="minMax"/>
        </c:scaling>
        <c:delete val="0"/>
        <c:axPos val="b"/>
        <c:title>
          <c:tx>
            <c:rich>
              <a:bodyPr/>
              <a:lstStyle/>
              <a:p>
                <a:pPr>
                  <a:defRPr sz="1400"/>
                </a:pPr>
                <a:r>
                  <a:rPr lang="en-GB" sz="1400"/>
                  <a:t>Year</a:t>
                </a:r>
              </a:p>
            </c:rich>
          </c:tx>
          <c:layout>
            <c:manualLayout>
              <c:xMode val="edge"/>
              <c:yMode val="edge"/>
              <c:x val="0.51483029101103894"/>
              <c:y val="0.82849866573941"/>
            </c:manualLayout>
          </c:layout>
          <c:overlay val="0"/>
        </c:title>
        <c:numFmt formatCode="General" sourceLinked="1"/>
        <c:majorTickMark val="out"/>
        <c:minorTickMark val="none"/>
        <c:tickLblPos val="nextTo"/>
        <c:txPr>
          <a:bodyPr/>
          <a:lstStyle/>
          <a:p>
            <a:pPr>
              <a:defRPr sz="1400"/>
            </a:pPr>
            <a:endParaRPr lang="en-US"/>
          </a:p>
        </c:txPr>
        <c:crossAx val="123130240"/>
        <c:crosses val="autoZero"/>
        <c:auto val="1"/>
        <c:lblAlgn val="ctr"/>
        <c:lblOffset val="100"/>
        <c:noMultiLvlLbl val="0"/>
      </c:catAx>
      <c:valAx>
        <c:axId val="123130240"/>
        <c:scaling>
          <c:orientation val="minMax"/>
        </c:scaling>
        <c:delete val="0"/>
        <c:axPos val="l"/>
        <c:title>
          <c:tx>
            <c:rich>
              <a:bodyPr rot="-5400000" vert="horz"/>
              <a:lstStyle/>
              <a:p>
                <a:pPr>
                  <a:defRPr sz="1400"/>
                </a:pPr>
                <a:r>
                  <a:rPr lang="en-GB" sz="1400"/>
                  <a:t>DDD per 1,000 inhabitants per day</a:t>
                </a:r>
              </a:p>
            </c:rich>
          </c:tx>
          <c:layout>
            <c:manualLayout>
              <c:xMode val="edge"/>
              <c:yMode val="edge"/>
              <c:x val="0"/>
              <c:y val="6.696826748562304E-2"/>
            </c:manualLayout>
          </c:layout>
          <c:overlay val="0"/>
        </c:title>
        <c:numFmt formatCode="0.00" sourceLinked="0"/>
        <c:majorTickMark val="out"/>
        <c:minorTickMark val="none"/>
        <c:tickLblPos val="nextTo"/>
        <c:txPr>
          <a:bodyPr/>
          <a:lstStyle/>
          <a:p>
            <a:pPr>
              <a:defRPr sz="1400"/>
            </a:pPr>
            <a:endParaRPr lang="en-US"/>
          </a:p>
        </c:txPr>
        <c:crossAx val="123119488"/>
        <c:crosses val="autoZero"/>
        <c:crossBetween val="between"/>
      </c:valAx>
      <c:spPr>
        <a:ln>
          <a:prstDash val="dash"/>
        </a:ln>
      </c:spPr>
    </c:plotArea>
    <c:legend>
      <c:legendPos val="b"/>
      <c:layout>
        <c:manualLayout>
          <c:xMode val="edge"/>
          <c:yMode val="edge"/>
          <c:x val="9.0927744720639303E-2"/>
          <c:y val="0.92010406913591269"/>
          <c:w val="0.89981830624875636"/>
          <c:h val="7.1936025673949133E-2"/>
        </c:manualLayout>
      </c:layout>
      <c:overlay val="0"/>
      <c:txPr>
        <a:bodyPr/>
        <a:lstStyle/>
        <a:p>
          <a:pPr>
            <a:defRPr sz="14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669995282847708"/>
          <c:y val="3.4632101451666647E-2"/>
          <c:w val="0.88541964512500437"/>
          <c:h val="0.72923418164295062"/>
        </c:manualLayout>
      </c:layout>
      <c:lineChart>
        <c:grouping val="standard"/>
        <c:varyColors val="0"/>
        <c:ser>
          <c:idx val="1"/>
          <c:order val="0"/>
          <c:tx>
            <c:strRef>
              <c:f>'A.14 Colistin'!$A$6</c:f>
              <c:strCache>
                <c:ptCount val="1"/>
                <c:pt idx="0">
                  <c:v>General Practice</c:v>
                </c:pt>
              </c:strCache>
            </c:strRef>
          </c:tx>
          <c:spPr>
            <a:ln>
              <a:solidFill>
                <a:srgbClr val="FF7F32"/>
              </a:solidFill>
              <a:prstDash val="sysDash"/>
            </a:ln>
          </c:spPr>
          <c:marker>
            <c:symbol val="diamond"/>
            <c:size val="7"/>
            <c:spPr>
              <a:solidFill>
                <a:srgbClr val="FF7F32"/>
              </a:solidFill>
              <a:ln>
                <a:solidFill>
                  <a:srgbClr val="FF7F32"/>
                </a:solidFill>
                <a:prstDash val="solid"/>
              </a:ln>
            </c:spPr>
          </c:marker>
          <c:cat>
            <c:numRef>
              <c:f>'A.14 Colistin'!$B$5:$F$5</c:f>
              <c:numCache>
                <c:formatCode>General</c:formatCode>
                <c:ptCount val="5"/>
                <c:pt idx="0">
                  <c:v>2018</c:v>
                </c:pt>
                <c:pt idx="1">
                  <c:v>2019</c:v>
                </c:pt>
                <c:pt idx="2">
                  <c:v>2020</c:v>
                </c:pt>
                <c:pt idx="3">
                  <c:v>2021</c:v>
                </c:pt>
                <c:pt idx="4">
                  <c:v>2022</c:v>
                </c:pt>
              </c:numCache>
            </c:numRef>
          </c:cat>
          <c:val>
            <c:numRef>
              <c:f>'A.14 Colistin'!$B$6:$F$6</c:f>
              <c:numCache>
                <c:formatCode>0.000</c:formatCode>
                <c:ptCount val="5"/>
                <c:pt idx="0">
                  <c:v>2.0253459349307334E-2</c:v>
                </c:pt>
                <c:pt idx="1">
                  <c:v>1.9506841274925968E-2</c:v>
                </c:pt>
                <c:pt idx="2">
                  <c:v>2.0219250124445143E-2</c:v>
                </c:pt>
                <c:pt idx="3">
                  <c:v>1.8239193762213279E-2</c:v>
                </c:pt>
                <c:pt idx="4">
                  <c:v>1.7177495490582118E-2</c:v>
                </c:pt>
              </c:numCache>
            </c:numRef>
          </c:val>
          <c:smooth val="0"/>
          <c:extLst>
            <c:ext xmlns:c16="http://schemas.microsoft.com/office/drawing/2014/chart" uri="{C3380CC4-5D6E-409C-BE32-E72D297353CC}">
              <c16:uniqueId val="{00000000-728E-45CD-AAE2-DCFC71640BE7}"/>
            </c:ext>
          </c:extLst>
        </c:ser>
        <c:ser>
          <c:idx val="2"/>
          <c:order val="1"/>
          <c:tx>
            <c:strRef>
              <c:f>'A.14 Colistin'!$A$7</c:f>
              <c:strCache>
                <c:ptCount val="1"/>
                <c:pt idx="0">
                  <c:v>Other Community</c:v>
                </c:pt>
              </c:strCache>
            </c:strRef>
          </c:tx>
          <c:spPr>
            <a:ln>
              <a:solidFill>
                <a:srgbClr val="FF7F32"/>
              </a:solidFill>
              <a:prstDash val="lgDashDotDot"/>
            </a:ln>
          </c:spPr>
          <c:marker>
            <c:symbol val="x"/>
            <c:size val="7"/>
            <c:spPr>
              <a:noFill/>
              <a:ln w="19050">
                <a:solidFill>
                  <a:srgbClr val="FF7F32"/>
                </a:solidFill>
                <a:prstDash val="solid"/>
              </a:ln>
            </c:spPr>
          </c:marker>
          <c:cat>
            <c:numRef>
              <c:f>'A.14 Colistin'!$B$5:$F$5</c:f>
              <c:numCache>
                <c:formatCode>General</c:formatCode>
                <c:ptCount val="5"/>
                <c:pt idx="0">
                  <c:v>2018</c:v>
                </c:pt>
                <c:pt idx="1">
                  <c:v>2019</c:v>
                </c:pt>
                <c:pt idx="2">
                  <c:v>2020</c:v>
                </c:pt>
                <c:pt idx="3">
                  <c:v>2021</c:v>
                </c:pt>
                <c:pt idx="4">
                  <c:v>2022</c:v>
                </c:pt>
              </c:numCache>
            </c:numRef>
          </c:cat>
          <c:val>
            <c:numRef>
              <c:f>'A.14 Colistin'!$B$7:$F$7</c:f>
              <c:numCache>
                <c:formatCode>0.000</c:formatCode>
                <c:ptCount val="5"/>
                <c:pt idx="0">
                  <c:v>3.8367275289274971E-5</c:v>
                </c:pt>
                <c:pt idx="1">
                  <c:v>4.2441091563372169E-5</c:v>
                </c:pt>
                <c:pt idx="2">
                  <c:v>2.8026658441149266E-5</c:v>
                </c:pt>
                <c:pt idx="3">
                  <c:v>2.1910220105780809E-5</c:v>
                </c:pt>
                <c:pt idx="4">
                  <c:v>2.2249204867819117E-5</c:v>
                </c:pt>
              </c:numCache>
            </c:numRef>
          </c:val>
          <c:smooth val="0"/>
          <c:extLst>
            <c:ext xmlns:c16="http://schemas.microsoft.com/office/drawing/2014/chart" uri="{C3380CC4-5D6E-409C-BE32-E72D297353CC}">
              <c16:uniqueId val="{00000001-728E-45CD-AAE2-DCFC71640BE7}"/>
            </c:ext>
          </c:extLst>
        </c:ser>
        <c:ser>
          <c:idx val="3"/>
          <c:order val="2"/>
          <c:tx>
            <c:strRef>
              <c:f>'A.14 Colistin'!$A$8</c:f>
              <c:strCache>
                <c:ptCount val="1"/>
                <c:pt idx="0">
                  <c:v>Hospital Inpatient</c:v>
                </c:pt>
              </c:strCache>
            </c:strRef>
          </c:tx>
          <c:spPr>
            <a:ln>
              <a:solidFill>
                <a:srgbClr val="00A5DF"/>
              </a:solidFill>
              <a:prstDash val="sysDot"/>
            </a:ln>
          </c:spPr>
          <c:marker>
            <c:symbol val="triangle"/>
            <c:size val="7"/>
            <c:spPr>
              <a:solidFill>
                <a:srgbClr val="00A5DF"/>
              </a:solidFill>
              <a:ln>
                <a:solidFill>
                  <a:srgbClr val="00A5DF"/>
                </a:solidFill>
                <a:prstDash val="solid"/>
              </a:ln>
            </c:spPr>
          </c:marker>
          <c:cat>
            <c:numRef>
              <c:f>'A.14 Colistin'!$B$5:$F$5</c:f>
              <c:numCache>
                <c:formatCode>General</c:formatCode>
                <c:ptCount val="5"/>
                <c:pt idx="0">
                  <c:v>2018</c:v>
                </c:pt>
                <c:pt idx="1">
                  <c:v>2019</c:v>
                </c:pt>
                <c:pt idx="2">
                  <c:v>2020</c:v>
                </c:pt>
                <c:pt idx="3">
                  <c:v>2021</c:v>
                </c:pt>
                <c:pt idx="4">
                  <c:v>2022</c:v>
                </c:pt>
              </c:numCache>
            </c:numRef>
          </c:cat>
          <c:val>
            <c:numRef>
              <c:f>'A.14 Colistin'!$B$8:$F$8</c:f>
              <c:numCache>
                <c:formatCode>0.000</c:formatCode>
                <c:ptCount val="5"/>
                <c:pt idx="0">
                  <c:v>2.1891084765464086E-3</c:v>
                </c:pt>
                <c:pt idx="1">
                  <c:v>2.1287685529660649E-3</c:v>
                </c:pt>
                <c:pt idx="2">
                  <c:v>1.6098292403654568E-3</c:v>
                </c:pt>
                <c:pt idx="3">
                  <c:v>1.6270547839756233E-3</c:v>
                </c:pt>
                <c:pt idx="4">
                  <c:v>1.7108131043368502E-3</c:v>
                </c:pt>
              </c:numCache>
            </c:numRef>
          </c:val>
          <c:smooth val="0"/>
          <c:extLst>
            <c:ext xmlns:c16="http://schemas.microsoft.com/office/drawing/2014/chart" uri="{C3380CC4-5D6E-409C-BE32-E72D297353CC}">
              <c16:uniqueId val="{00000002-728E-45CD-AAE2-DCFC71640BE7}"/>
            </c:ext>
          </c:extLst>
        </c:ser>
        <c:ser>
          <c:idx val="4"/>
          <c:order val="3"/>
          <c:tx>
            <c:strRef>
              <c:f>'A.14 Colistin'!$A$9</c:f>
              <c:strCache>
                <c:ptCount val="1"/>
                <c:pt idx="0">
                  <c:v>Hospital Outpatient</c:v>
                </c:pt>
              </c:strCache>
            </c:strRef>
          </c:tx>
          <c:spPr>
            <a:ln>
              <a:solidFill>
                <a:srgbClr val="00A5DF"/>
              </a:solidFill>
              <a:prstDash val="lgDash"/>
            </a:ln>
          </c:spPr>
          <c:marker>
            <c:symbol val="circle"/>
            <c:size val="7"/>
            <c:spPr>
              <a:solidFill>
                <a:srgbClr val="00A5DF"/>
              </a:solidFill>
              <a:ln>
                <a:solidFill>
                  <a:srgbClr val="00A5DF"/>
                </a:solidFill>
                <a:prstDash val="solid"/>
              </a:ln>
            </c:spPr>
          </c:marker>
          <c:cat>
            <c:numRef>
              <c:f>'A.14 Colistin'!$B$5:$F$5</c:f>
              <c:numCache>
                <c:formatCode>General</c:formatCode>
                <c:ptCount val="5"/>
                <c:pt idx="0">
                  <c:v>2018</c:v>
                </c:pt>
                <c:pt idx="1">
                  <c:v>2019</c:v>
                </c:pt>
                <c:pt idx="2">
                  <c:v>2020</c:v>
                </c:pt>
                <c:pt idx="3">
                  <c:v>2021</c:v>
                </c:pt>
                <c:pt idx="4">
                  <c:v>2022</c:v>
                </c:pt>
              </c:numCache>
            </c:numRef>
          </c:cat>
          <c:val>
            <c:numRef>
              <c:f>'A.14 Colistin'!$B$9:$F$9</c:f>
              <c:numCache>
                <c:formatCode>0.000</c:formatCode>
                <c:ptCount val="5"/>
                <c:pt idx="0">
                  <c:v>1.6627895348609201E-2</c:v>
                </c:pt>
                <c:pt idx="1">
                  <c:v>1.8000153794344165E-2</c:v>
                </c:pt>
                <c:pt idx="2">
                  <c:v>1.8446648085533202E-2</c:v>
                </c:pt>
                <c:pt idx="3">
                  <c:v>1.7671862195381749E-2</c:v>
                </c:pt>
                <c:pt idx="4">
                  <c:v>1.6481468232912966E-2</c:v>
                </c:pt>
              </c:numCache>
            </c:numRef>
          </c:val>
          <c:smooth val="0"/>
          <c:extLst>
            <c:ext xmlns:c16="http://schemas.microsoft.com/office/drawing/2014/chart" uri="{C3380CC4-5D6E-409C-BE32-E72D297353CC}">
              <c16:uniqueId val="{00000003-728E-45CD-AAE2-DCFC71640BE7}"/>
            </c:ext>
          </c:extLst>
        </c:ser>
        <c:ser>
          <c:idx val="5"/>
          <c:order val="4"/>
          <c:tx>
            <c:v>Total colistin</c:v>
          </c:tx>
          <c:spPr>
            <a:ln>
              <a:solidFill>
                <a:srgbClr val="8A1B61"/>
              </a:solidFill>
            </a:ln>
          </c:spPr>
          <c:marker>
            <c:symbol val="square"/>
            <c:size val="7"/>
            <c:spPr>
              <a:solidFill>
                <a:srgbClr val="8A1B61"/>
              </a:solidFill>
              <a:ln>
                <a:solidFill>
                  <a:srgbClr val="8A1B61"/>
                </a:solidFill>
              </a:ln>
            </c:spPr>
          </c:marker>
          <c:val>
            <c:numRef>
              <c:f>'A.14 Colistin'!$B$10:$F$10</c:f>
              <c:numCache>
                <c:formatCode>0.000</c:formatCode>
                <c:ptCount val="5"/>
                <c:pt idx="0">
                  <c:v>3.9108830449752219E-2</c:v>
                </c:pt>
                <c:pt idx="1">
                  <c:v>3.967820471379957E-2</c:v>
                </c:pt>
                <c:pt idx="2">
                  <c:v>4.030375410878495E-2</c:v>
                </c:pt>
                <c:pt idx="3">
                  <c:v>3.7560020961676432E-2</c:v>
                </c:pt>
                <c:pt idx="4">
                  <c:v>3.5392026032699753E-2</c:v>
                </c:pt>
              </c:numCache>
            </c:numRef>
          </c:val>
          <c:smooth val="0"/>
          <c:extLst>
            <c:ext xmlns:c16="http://schemas.microsoft.com/office/drawing/2014/chart" uri="{C3380CC4-5D6E-409C-BE32-E72D297353CC}">
              <c16:uniqueId val="{00000004-728E-45CD-AAE2-DCFC71640BE7}"/>
            </c:ext>
          </c:extLst>
        </c:ser>
        <c:dLbls>
          <c:showLegendKey val="0"/>
          <c:showVal val="0"/>
          <c:showCatName val="0"/>
          <c:showSerName val="0"/>
          <c:showPercent val="0"/>
          <c:showBubbleSize val="0"/>
        </c:dLbls>
        <c:marker val="1"/>
        <c:smooth val="0"/>
        <c:axId val="123119488"/>
        <c:axId val="123130240"/>
      </c:lineChart>
      <c:catAx>
        <c:axId val="123119488"/>
        <c:scaling>
          <c:orientation val="minMax"/>
        </c:scaling>
        <c:delete val="0"/>
        <c:axPos val="b"/>
        <c:title>
          <c:tx>
            <c:rich>
              <a:bodyPr/>
              <a:lstStyle/>
              <a:p>
                <a:pPr>
                  <a:defRPr sz="1400"/>
                </a:pPr>
                <a:r>
                  <a:rPr lang="en-GB" sz="1400"/>
                  <a:t>Year</a:t>
                </a:r>
              </a:p>
            </c:rich>
          </c:tx>
          <c:layout>
            <c:manualLayout>
              <c:xMode val="edge"/>
              <c:yMode val="edge"/>
              <c:x val="0.52754183146461531"/>
              <c:y val="0.84895019457483678"/>
            </c:manualLayout>
          </c:layout>
          <c:overlay val="0"/>
        </c:title>
        <c:numFmt formatCode="General" sourceLinked="1"/>
        <c:majorTickMark val="out"/>
        <c:minorTickMark val="none"/>
        <c:tickLblPos val="nextTo"/>
        <c:txPr>
          <a:bodyPr/>
          <a:lstStyle/>
          <a:p>
            <a:pPr>
              <a:defRPr sz="1400"/>
            </a:pPr>
            <a:endParaRPr lang="en-US"/>
          </a:p>
        </c:txPr>
        <c:crossAx val="123130240"/>
        <c:crosses val="autoZero"/>
        <c:auto val="1"/>
        <c:lblAlgn val="ctr"/>
        <c:lblOffset val="100"/>
        <c:noMultiLvlLbl val="0"/>
      </c:catAx>
      <c:valAx>
        <c:axId val="123130240"/>
        <c:scaling>
          <c:orientation val="minMax"/>
        </c:scaling>
        <c:delete val="0"/>
        <c:axPos val="l"/>
        <c:title>
          <c:tx>
            <c:rich>
              <a:bodyPr rot="-5400000" vert="horz"/>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400"/>
                  <a:t>DDD per 1,000 inhabitants per day</a:t>
                </a:r>
              </a:p>
            </c:rich>
          </c:tx>
          <c:layout>
            <c:manualLayout>
              <c:xMode val="edge"/>
              <c:yMode val="edge"/>
              <c:x val="1.2572299430313146E-3"/>
              <c:y val="8.3828324797038639E-2"/>
            </c:manualLayout>
          </c:layout>
          <c:overlay val="0"/>
        </c:title>
        <c:numFmt formatCode="0.000" sourceLinked="0"/>
        <c:majorTickMark val="out"/>
        <c:minorTickMark val="none"/>
        <c:tickLblPos val="nextTo"/>
        <c:txPr>
          <a:bodyPr/>
          <a:lstStyle/>
          <a:p>
            <a:pPr>
              <a:defRPr sz="1400"/>
            </a:pPr>
            <a:endParaRPr lang="en-US"/>
          </a:p>
        </c:txPr>
        <c:crossAx val="123119488"/>
        <c:crosses val="autoZero"/>
        <c:crossBetween val="between"/>
      </c:valAx>
      <c:spPr>
        <a:ln>
          <a:prstDash val="dash"/>
        </a:ln>
      </c:spPr>
    </c:plotArea>
    <c:legend>
      <c:legendPos val="b"/>
      <c:layout>
        <c:manualLayout>
          <c:xMode val="edge"/>
          <c:yMode val="edge"/>
          <c:x val="5.0488733575885104E-2"/>
          <c:y val="0.91590768405973833"/>
          <c:w val="0.89981830624875636"/>
          <c:h val="7.1068236384216152E-2"/>
        </c:manualLayout>
      </c:layout>
      <c:overlay val="0"/>
      <c:txPr>
        <a:bodyPr/>
        <a:lstStyle/>
        <a:p>
          <a:pPr>
            <a:defRPr sz="14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1614024373061853E-2"/>
          <c:y val="4.4077240344956879E-2"/>
          <c:w val="0.83437693750107356"/>
          <c:h val="0.73931083906034312"/>
        </c:manualLayout>
      </c:layout>
      <c:barChart>
        <c:barDir val="col"/>
        <c:grouping val="clustered"/>
        <c:varyColors val="0"/>
        <c:ser>
          <c:idx val="1"/>
          <c:order val="1"/>
          <c:tx>
            <c:v>Items</c:v>
          </c:tx>
          <c:spPr>
            <a:solidFill>
              <a:srgbClr val="FF7F32"/>
            </a:solidFill>
            <a:ln>
              <a:solidFill>
                <a:srgbClr val="FF7F32"/>
              </a:solidFill>
            </a:ln>
          </c:spPr>
          <c:invertIfNegative val="0"/>
          <c:cat>
            <c:numRef>
              <c:f>'B.1 Primary'!$I$36:$M$36</c:f>
              <c:numCache>
                <c:formatCode>General</c:formatCode>
                <c:ptCount val="5"/>
                <c:pt idx="0">
                  <c:v>2018</c:v>
                </c:pt>
                <c:pt idx="1">
                  <c:v>2019</c:v>
                </c:pt>
                <c:pt idx="2">
                  <c:v>2020</c:v>
                </c:pt>
                <c:pt idx="3">
                  <c:v>2021</c:v>
                </c:pt>
                <c:pt idx="4">
                  <c:v>2022</c:v>
                </c:pt>
              </c:numCache>
            </c:numRef>
          </c:cat>
          <c:val>
            <c:numRef>
              <c:f>'B.1 Primary'!$I$40:$M$40</c:f>
              <c:numCache>
                <c:formatCode>0.000</c:formatCode>
                <c:ptCount val="5"/>
                <c:pt idx="0">
                  <c:v>1.7092032588930124</c:v>
                </c:pt>
                <c:pt idx="1">
                  <c:v>1.6596195414906276</c:v>
                </c:pt>
                <c:pt idx="2">
                  <c:v>1.4766663591505633</c:v>
                </c:pt>
                <c:pt idx="3">
                  <c:v>1.4871262245533714</c:v>
                </c:pt>
                <c:pt idx="4">
                  <c:v>1.6802268063334296</c:v>
                </c:pt>
              </c:numCache>
            </c:numRef>
          </c:val>
          <c:extLst>
            <c:ext xmlns:c16="http://schemas.microsoft.com/office/drawing/2014/chart" uri="{C3380CC4-5D6E-409C-BE32-E72D297353CC}">
              <c16:uniqueId val="{00000000-A3D2-4902-B1FD-7FCF848A4E42}"/>
            </c:ext>
          </c:extLst>
        </c:ser>
        <c:dLbls>
          <c:showLegendKey val="0"/>
          <c:showVal val="0"/>
          <c:showCatName val="0"/>
          <c:showSerName val="0"/>
          <c:showPercent val="0"/>
          <c:showBubbleSize val="0"/>
        </c:dLbls>
        <c:gapWidth val="150"/>
        <c:axId val="600619944"/>
        <c:axId val="600616336"/>
      </c:barChart>
      <c:lineChart>
        <c:grouping val="standard"/>
        <c:varyColors val="0"/>
        <c:ser>
          <c:idx val="0"/>
          <c:order val="0"/>
          <c:tx>
            <c:v>DDDs</c:v>
          </c:tx>
          <c:spPr>
            <a:ln>
              <a:solidFill>
                <a:sysClr val="windowText" lastClr="000000"/>
              </a:solidFill>
              <a:prstDash val="solid"/>
            </a:ln>
          </c:spPr>
          <c:marker>
            <c:symbol val="none"/>
          </c:marker>
          <c:cat>
            <c:numRef>
              <c:f>'B.1 Primary'!$I$36:$M$36</c:f>
              <c:numCache>
                <c:formatCode>General</c:formatCode>
                <c:ptCount val="5"/>
                <c:pt idx="0">
                  <c:v>2018</c:v>
                </c:pt>
                <c:pt idx="1">
                  <c:v>2019</c:v>
                </c:pt>
                <c:pt idx="2">
                  <c:v>2020</c:v>
                </c:pt>
                <c:pt idx="3">
                  <c:v>2021</c:v>
                </c:pt>
                <c:pt idx="4">
                  <c:v>2022</c:v>
                </c:pt>
              </c:numCache>
            </c:numRef>
          </c:cat>
          <c:val>
            <c:numRef>
              <c:f>'B.1 Primary'!$B$40:$F$40</c:f>
              <c:numCache>
                <c:formatCode>0.000</c:formatCode>
                <c:ptCount val="5"/>
                <c:pt idx="0">
                  <c:v>14.556998831440515</c:v>
                </c:pt>
                <c:pt idx="1">
                  <c:v>14.198860198103342</c:v>
                </c:pt>
                <c:pt idx="2">
                  <c:v>12.953400318897506</c:v>
                </c:pt>
                <c:pt idx="3">
                  <c:v>12.839480663478717</c:v>
                </c:pt>
                <c:pt idx="4">
                  <c:v>13.921956260011537</c:v>
                </c:pt>
              </c:numCache>
            </c:numRef>
          </c:val>
          <c:smooth val="0"/>
          <c:extLst>
            <c:ext xmlns:c16="http://schemas.microsoft.com/office/drawing/2014/chart" uri="{C3380CC4-5D6E-409C-BE32-E72D297353CC}">
              <c16:uniqueId val="{00000001-A3D2-4902-B1FD-7FCF848A4E42}"/>
            </c:ext>
          </c:extLst>
        </c:ser>
        <c:dLbls>
          <c:showLegendKey val="0"/>
          <c:showVal val="0"/>
          <c:showCatName val="0"/>
          <c:showSerName val="0"/>
          <c:showPercent val="0"/>
          <c:showBubbleSize val="0"/>
        </c:dLbls>
        <c:marker val="1"/>
        <c:smooth val="0"/>
        <c:axId val="124672640"/>
        <c:axId val="124679296"/>
      </c:lineChart>
      <c:catAx>
        <c:axId val="124672640"/>
        <c:scaling>
          <c:orientation val="minMax"/>
        </c:scaling>
        <c:delete val="0"/>
        <c:axPos val="b"/>
        <c:title>
          <c:tx>
            <c:rich>
              <a:bodyPr/>
              <a:lstStyle/>
              <a:p>
                <a:pPr>
                  <a:defRPr sz="1400"/>
                </a:pPr>
                <a:r>
                  <a:rPr lang="en-GB" sz="1400"/>
                  <a:t>Year</a:t>
                </a:r>
              </a:p>
            </c:rich>
          </c:tx>
          <c:layout>
            <c:manualLayout>
              <c:xMode val="edge"/>
              <c:yMode val="edge"/>
              <c:x val="0.47639374650710009"/>
              <c:y val="0.86088818189906569"/>
            </c:manualLayout>
          </c:layout>
          <c:overlay val="0"/>
        </c:title>
        <c:numFmt formatCode="General" sourceLinked="1"/>
        <c:majorTickMark val="out"/>
        <c:minorTickMark val="none"/>
        <c:tickLblPos val="nextTo"/>
        <c:txPr>
          <a:bodyPr/>
          <a:lstStyle/>
          <a:p>
            <a:pPr>
              <a:defRPr sz="1400"/>
            </a:pPr>
            <a:endParaRPr lang="en-US"/>
          </a:p>
        </c:txPr>
        <c:crossAx val="124679296"/>
        <c:crosses val="autoZero"/>
        <c:auto val="1"/>
        <c:lblAlgn val="ctr"/>
        <c:lblOffset val="100"/>
        <c:noMultiLvlLbl val="0"/>
      </c:catAx>
      <c:valAx>
        <c:axId val="124679296"/>
        <c:scaling>
          <c:orientation val="minMax"/>
          <c:max val="25"/>
          <c:min val="0"/>
        </c:scaling>
        <c:delete val="0"/>
        <c:axPos val="l"/>
        <c:title>
          <c:tx>
            <c:rich>
              <a:bodyPr/>
              <a:lstStyle/>
              <a:p>
                <a:pPr>
                  <a:defRPr sz="1400"/>
                </a:pPr>
                <a:r>
                  <a:rPr lang="en-GB" sz="1400"/>
                  <a:t>DDDs per 1,000 inhabitants per day</a:t>
                </a:r>
              </a:p>
            </c:rich>
          </c:tx>
          <c:layout>
            <c:manualLayout>
              <c:xMode val="edge"/>
              <c:yMode val="edge"/>
              <c:x val="0"/>
              <c:y val="9.6336340433952908E-2"/>
            </c:manualLayout>
          </c:layout>
          <c:overlay val="0"/>
        </c:title>
        <c:numFmt formatCode="0" sourceLinked="0"/>
        <c:majorTickMark val="out"/>
        <c:minorTickMark val="none"/>
        <c:tickLblPos val="nextTo"/>
        <c:txPr>
          <a:bodyPr/>
          <a:lstStyle/>
          <a:p>
            <a:pPr>
              <a:defRPr sz="1400"/>
            </a:pPr>
            <a:endParaRPr lang="en-US"/>
          </a:p>
        </c:txPr>
        <c:crossAx val="124672640"/>
        <c:crosses val="autoZero"/>
        <c:crossBetween val="between"/>
      </c:valAx>
      <c:valAx>
        <c:axId val="600616336"/>
        <c:scaling>
          <c:orientation val="minMax"/>
          <c:max val="2.5"/>
          <c:min val="0"/>
        </c:scaling>
        <c:delete val="0"/>
        <c:axPos val="r"/>
        <c:title>
          <c:tx>
            <c:rich>
              <a:bodyPr/>
              <a:lstStyle/>
              <a:p>
                <a:pPr>
                  <a:defRPr sz="1400"/>
                </a:pPr>
                <a:r>
                  <a:rPr lang="en-GB" sz="1400"/>
                  <a:t>Items per 1,000 inhabitants per day</a:t>
                </a:r>
              </a:p>
            </c:rich>
          </c:tx>
          <c:layout>
            <c:manualLayout>
              <c:xMode val="edge"/>
              <c:yMode val="edge"/>
              <c:x val="0.97646055981693247"/>
              <c:y val="8.4493132171585258E-2"/>
            </c:manualLayout>
          </c:layout>
          <c:overlay val="0"/>
        </c:title>
        <c:numFmt formatCode="0.0" sourceLinked="0"/>
        <c:majorTickMark val="out"/>
        <c:minorTickMark val="none"/>
        <c:tickLblPos val="nextTo"/>
        <c:txPr>
          <a:bodyPr/>
          <a:lstStyle/>
          <a:p>
            <a:pPr>
              <a:defRPr sz="1400"/>
            </a:pPr>
            <a:endParaRPr lang="en-US"/>
          </a:p>
        </c:txPr>
        <c:crossAx val="600619944"/>
        <c:crosses val="max"/>
        <c:crossBetween val="between"/>
      </c:valAx>
      <c:catAx>
        <c:axId val="600619944"/>
        <c:scaling>
          <c:orientation val="minMax"/>
        </c:scaling>
        <c:delete val="1"/>
        <c:axPos val="b"/>
        <c:numFmt formatCode="General" sourceLinked="1"/>
        <c:majorTickMark val="out"/>
        <c:minorTickMark val="none"/>
        <c:tickLblPos val="nextTo"/>
        <c:crossAx val="600616336"/>
        <c:crosses val="autoZero"/>
        <c:auto val="1"/>
        <c:lblAlgn val="ctr"/>
        <c:lblOffset val="100"/>
        <c:noMultiLvlLbl val="0"/>
      </c:catAx>
    </c:plotArea>
    <c:legend>
      <c:legendPos val="b"/>
      <c:overlay val="0"/>
      <c:txPr>
        <a:bodyPr/>
        <a:lstStyle/>
        <a:p>
          <a:pPr>
            <a:defRPr sz="14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0515045172366961E-2"/>
          <c:y val="4.4077140449651289E-2"/>
          <c:w val="0.91901865344583278"/>
          <c:h val="0.74081319289400971"/>
        </c:manualLayout>
      </c:layout>
      <c:lineChart>
        <c:grouping val="standard"/>
        <c:varyColors val="0"/>
        <c:ser>
          <c:idx val="6"/>
          <c:order val="0"/>
          <c:tx>
            <c:strRef>
              <c:f>'B.1 Primary'!$A$6</c:f>
              <c:strCache>
                <c:ptCount val="1"/>
                <c:pt idx="0">
                  <c:v>General Practice</c:v>
                </c:pt>
              </c:strCache>
            </c:strRef>
          </c:tx>
          <c:spPr>
            <a:ln>
              <a:solidFill>
                <a:srgbClr val="FF7F32"/>
              </a:solidFill>
              <a:prstDash val="sysDash"/>
            </a:ln>
          </c:spPr>
          <c:marker>
            <c:symbol val="diamond"/>
            <c:size val="8"/>
            <c:spPr>
              <a:solidFill>
                <a:srgbClr val="FF7F32"/>
              </a:solidFill>
              <a:ln>
                <a:solidFill>
                  <a:srgbClr val="FF7F32"/>
                </a:solidFill>
                <a:prstDash val="solid"/>
              </a:ln>
            </c:spPr>
          </c:marker>
          <c:cat>
            <c:numRef>
              <c:f>'B.1 Primary'!$B$5:$F$5</c:f>
              <c:numCache>
                <c:formatCode>General</c:formatCode>
                <c:ptCount val="5"/>
                <c:pt idx="0">
                  <c:v>2018</c:v>
                </c:pt>
                <c:pt idx="1">
                  <c:v>2019</c:v>
                </c:pt>
                <c:pt idx="2">
                  <c:v>2020</c:v>
                </c:pt>
                <c:pt idx="3">
                  <c:v>2021</c:v>
                </c:pt>
                <c:pt idx="4">
                  <c:v>2022</c:v>
                </c:pt>
              </c:numCache>
            </c:numRef>
          </c:cat>
          <c:val>
            <c:numRef>
              <c:f>'B.1 Primary'!$B$6:$F$6</c:f>
              <c:numCache>
                <c:formatCode>0.000</c:formatCode>
                <c:ptCount val="5"/>
                <c:pt idx="0">
                  <c:v>1.4667369842588869</c:v>
                </c:pt>
                <c:pt idx="1">
                  <c:v>1.4220096134067148</c:v>
                </c:pt>
                <c:pt idx="2">
                  <c:v>1.2445730962012256</c:v>
                </c:pt>
                <c:pt idx="3">
                  <c:v>1.2509689235750443</c:v>
                </c:pt>
                <c:pt idx="4">
                  <c:v>1.4353817289940167</c:v>
                </c:pt>
              </c:numCache>
            </c:numRef>
          </c:val>
          <c:smooth val="0"/>
          <c:extLst>
            <c:ext xmlns:c16="http://schemas.microsoft.com/office/drawing/2014/chart" uri="{C3380CC4-5D6E-409C-BE32-E72D297353CC}">
              <c16:uniqueId val="{00000000-F69F-4219-9191-C1B8F4D547A3}"/>
            </c:ext>
          </c:extLst>
        </c:ser>
        <c:ser>
          <c:idx val="1"/>
          <c:order val="1"/>
          <c:tx>
            <c:strRef>
              <c:f>'B.1 Primary'!$A$7</c:f>
              <c:strCache>
                <c:ptCount val="1"/>
                <c:pt idx="0">
                  <c:v>Other Community</c:v>
                </c:pt>
              </c:strCache>
            </c:strRef>
          </c:tx>
          <c:spPr>
            <a:ln>
              <a:solidFill>
                <a:srgbClr val="FF7F32"/>
              </a:solidFill>
              <a:prstDash val="lgDash"/>
            </a:ln>
          </c:spPr>
          <c:marker>
            <c:symbol val="square"/>
            <c:size val="6"/>
            <c:spPr>
              <a:solidFill>
                <a:srgbClr val="FF7F32"/>
              </a:solidFill>
              <a:ln w="19050">
                <a:solidFill>
                  <a:srgbClr val="FF7F32"/>
                </a:solidFill>
                <a:prstDash val="solid"/>
              </a:ln>
            </c:spPr>
          </c:marker>
          <c:cat>
            <c:numRef>
              <c:f>'B.1 Primary'!$B$5:$F$5</c:f>
              <c:numCache>
                <c:formatCode>General</c:formatCode>
                <c:ptCount val="5"/>
                <c:pt idx="0">
                  <c:v>2018</c:v>
                </c:pt>
                <c:pt idx="1">
                  <c:v>2019</c:v>
                </c:pt>
                <c:pt idx="2">
                  <c:v>2020</c:v>
                </c:pt>
                <c:pt idx="3">
                  <c:v>2021</c:v>
                </c:pt>
                <c:pt idx="4">
                  <c:v>2022</c:v>
                </c:pt>
              </c:numCache>
            </c:numRef>
          </c:cat>
          <c:val>
            <c:numRef>
              <c:f>'B.1 Primary'!$B$7:$F$7</c:f>
              <c:numCache>
                <c:formatCode>0.000</c:formatCode>
                <c:ptCount val="5"/>
                <c:pt idx="0">
                  <c:v>0.10650830261670308</c:v>
                </c:pt>
                <c:pt idx="1">
                  <c:v>0.1086409538577584</c:v>
                </c:pt>
                <c:pt idx="2">
                  <c:v>8.0428225349596261E-2</c:v>
                </c:pt>
                <c:pt idx="3">
                  <c:v>9.525544550239573E-2</c:v>
                </c:pt>
                <c:pt idx="4">
                  <c:v>0.1146451508897357</c:v>
                </c:pt>
              </c:numCache>
            </c:numRef>
          </c:val>
          <c:smooth val="0"/>
          <c:extLst>
            <c:ext xmlns:c16="http://schemas.microsoft.com/office/drawing/2014/chart" uri="{C3380CC4-5D6E-409C-BE32-E72D297353CC}">
              <c16:uniqueId val="{00000001-F69F-4219-9191-C1B8F4D547A3}"/>
            </c:ext>
          </c:extLst>
        </c:ser>
        <c:ser>
          <c:idx val="2"/>
          <c:order val="2"/>
          <c:tx>
            <c:strRef>
              <c:f>'B.1 Primary'!$A$8</c:f>
              <c:strCache>
                <c:ptCount val="1"/>
                <c:pt idx="0">
                  <c:v>Dentist</c:v>
                </c:pt>
              </c:strCache>
            </c:strRef>
          </c:tx>
          <c:spPr>
            <a:ln>
              <a:solidFill>
                <a:srgbClr val="FF7F32"/>
              </a:solidFill>
              <a:prstDash val="sysDot"/>
            </a:ln>
          </c:spPr>
          <c:marker>
            <c:symbol val="x"/>
            <c:size val="8"/>
            <c:spPr>
              <a:noFill/>
              <a:ln w="19050">
                <a:solidFill>
                  <a:srgbClr val="FF7F32"/>
                </a:solidFill>
                <a:prstDash val="solid"/>
              </a:ln>
            </c:spPr>
          </c:marker>
          <c:cat>
            <c:numRef>
              <c:f>'B.1 Primary'!$B$5:$F$5</c:f>
              <c:numCache>
                <c:formatCode>General</c:formatCode>
                <c:ptCount val="5"/>
                <c:pt idx="0">
                  <c:v>2018</c:v>
                </c:pt>
                <c:pt idx="1">
                  <c:v>2019</c:v>
                </c:pt>
                <c:pt idx="2">
                  <c:v>2020</c:v>
                </c:pt>
                <c:pt idx="3">
                  <c:v>2021</c:v>
                </c:pt>
                <c:pt idx="4">
                  <c:v>2022</c:v>
                </c:pt>
              </c:numCache>
            </c:numRef>
          </c:cat>
          <c:val>
            <c:numRef>
              <c:f>'B.1 Primary'!$B$8:$F$8</c:f>
              <c:numCache>
                <c:formatCode>0.000</c:formatCode>
                <c:ptCount val="5"/>
                <c:pt idx="0">
                  <c:v>0.13595797201742243</c:v>
                </c:pt>
                <c:pt idx="1">
                  <c:v>0.12896897422615439</c:v>
                </c:pt>
                <c:pt idx="2">
                  <c:v>0.15166503759974148</c:v>
                </c:pt>
                <c:pt idx="3">
                  <c:v>0.14090185547593137</c:v>
                </c:pt>
                <c:pt idx="4">
                  <c:v>0.13019992644967715</c:v>
                </c:pt>
              </c:numCache>
            </c:numRef>
          </c:val>
          <c:smooth val="0"/>
          <c:extLst>
            <c:ext xmlns:c16="http://schemas.microsoft.com/office/drawing/2014/chart" uri="{C3380CC4-5D6E-409C-BE32-E72D297353CC}">
              <c16:uniqueId val="{00000002-F69F-4219-9191-C1B8F4D547A3}"/>
            </c:ext>
          </c:extLst>
        </c:ser>
        <c:ser>
          <c:idx val="0"/>
          <c:order val="3"/>
          <c:tx>
            <c:v>Total primary care</c:v>
          </c:tx>
          <c:spPr>
            <a:ln>
              <a:solidFill>
                <a:srgbClr val="FF7F32"/>
              </a:solidFill>
              <a:prstDash val="solid"/>
            </a:ln>
          </c:spPr>
          <c:marker>
            <c:symbol val="circle"/>
            <c:size val="7"/>
            <c:spPr>
              <a:solidFill>
                <a:schemeClr val="bg1"/>
              </a:solidFill>
              <a:ln w="19050">
                <a:solidFill>
                  <a:srgbClr val="FF7F32"/>
                </a:solidFill>
                <a:prstDash val="solid"/>
              </a:ln>
            </c:spPr>
          </c:marker>
          <c:val>
            <c:numRef>
              <c:f>'B.1 Primary'!$B$9:$F$9</c:f>
              <c:numCache>
                <c:formatCode>0.000</c:formatCode>
                <c:ptCount val="5"/>
                <c:pt idx="0">
                  <c:v>1.7092032588930124</c:v>
                </c:pt>
                <c:pt idx="1">
                  <c:v>1.6596195414906276</c:v>
                </c:pt>
                <c:pt idx="2">
                  <c:v>1.4766663591505633</c:v>
                </c:pt>
                <c:pt idx="3">
                  <c:v>1.4871262245533714</c:v>
                </c:pt>
                <c:pt idx="4">
                  <c:v>1.6802268063334296</c:v>
                </c:pt>
              </c:numCache>
            </c:numRef>
          </c:val>
          <c:smooth val="0"/>
          <c:extLst>
            <c:ext xmlns:c16="http://schemas.microsoft.com/office/drawing/2014/chart" uri="{C3380CC4-5D6E-409C-BE32-E72D297353CC}">
              <c16:uniqueId val="{00000003-F69F-4219-9191-C1B8F4D547A3}"/>
            </c:ext>
          </c:extLst>
        </c:ser>
        <c:dLbls>
          <c:showLegendKey val="0"/>
          <c:showVal val="0"/>
          <c:showCatName val="0"/>
          <c:showSerName val="0"/>
          <c:showPercent val="0"/>
          <c:showBubbleSize val="0"/>
        </c:dLbls>
        <c:marker val="1"/>
        <c:smooth val="0"/>
        <c:axId val="124672640"/>
        <c:axId val="124679296"/>
      </c:lineChart>
      <c:catAx>
        <c:axId val="124672640"/>
        <c:scaling>
          <c:orientation val="minMax"/>
        </c:scaling>
        <c:delete val="0"/>
        <c:axPos val="b"/>
        <c:title>
          <c:tx>
            <c:rich>
              <a:bodyPr/>
              <a:lstStyle/>
              <a:p>
                <a:pPr>
                  <a:defRPr sz="1400"/>
                </a:pPr>
                <a:r>
                  <a:rPr lang="en-GB" sz="1400"/>
                  <a:t>Year</a:t>
                </a:r>
              </a:p>
            </c:rich>
          </c:tx>
          <c:layout>
            <c:manualLayout>
              <c:xMode val="edge"/>
              <c:yMode val="edge"/>
              <c:x val="0.514952839131122"/>
              <c:y val="0.85651033537716881"/>
            </c:manualLayout>
          </c:layout>
          <c:overlay val="0"/>
        </c:title>
        <c:numFmt formatCode="General" sourceLinked="1"/>
        <c:majorTickMark val="out"/>
        <c:minorTickMark val="none"/>
        <c:tickLblPos val="nextTo"/>
        <c:txPr>
          <a:bodyPr/>
          <a:lstStyle/>
          <a:p>
            <a:pPr>
              <a:defRPr sz="1400"/>
            </a:pPr>
            <a:endParaRPr lang="en-US"/>
          </a:p>
        </c:txPr>
        <c:crossAx val="124679296"/>
        <c:crosses val="autoZero"/>
        <c:auto val="1"/>
        <c:lblAlgn val="ctr"/>
        <c:lblOffset val="100"/>
        <c:noMultiLvlLbl val="0"/>
      </c:catAx>
      <c:valAx>
        <c:axId val="124679296"/>
        <c:scaling>
          <c:orientation val="minMax"/>
        </c:scaling>
        <c:delete val="0"/>
        <c:axPos val="l"/>
        <c:title>
          <c:tx>
            <c:rich>
              <a:bodyPr rot="-5400000" vert="horz"/>
              <a:lstStyle/>
              <a:p>
                <a:pPr>
                  <a:defRPr sz="1400">
                    <a:solidFill>
                      <a:schemeClr val="tx1"/>
                    </a:solidFill>
                  </a:defRPr>
                </a:pPr>
                <a:r>
                  <a:rPr lang="en-GB" sz="1400">
                    <a:solidFill>
                      <a:schemeClr val="tx1"/>
                    </a:solidFill>
                  </a:rPr>
                  <a:t>Items per 1,000 inhabitants per day</a:t>
                </a:r>
              </a:p>
            </c:rich>
          </c:tx>
          <c:layout>
            <c:manualLayout>
              <c:xMode val="edge"/>
              <c:yMode val="edge"/>
              <c:x val="0"/>
              <c:y val="7.6082757983637408E-2"/>
            </c:manualLayout>
          </c:layout>
          <c:overlay val="0"/>
        </c:title>
        <c:numFmt formatCode="0.0" sourceLinked="0"/>
        <c:majorTickMark val="out"/>
        <c:minorTickMark val="none"/>
        <c:tickLblPos val="nextTo"/>
        <c:txPr>
          <a:bodyPr/>
          <a:lstStyle/>
          <a:p>
            <a:pPr>
              <a:defRPr sz="1400">
                <a:solidFill>
                  <a:schemeClr val="tx1"/>
                </a:solidFill>
              </a:defRPr>
            </a:pPr>
            <a:endParaRPr lang="en-US"/>
          </a:p>
        </c:txPr>
        <c:crossAx val="124672640"/>
        <c:crosses val="autoZero"/>
        <c:crossBetween val="between"/>
      </c:valAx>
    </c:plotArea>
    <c:legend>
      <c:legendPos val="b"/>
      <c:overlay val="0"/>
      <c:txPr>
        <a:bodyPr/>
        <a:lstStyle/>
        <a:p>
          <a:pPr>
            <a:defRPr sz="14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lineChart>
        <c:grouping val="standard"/>
        <c:varyColors val="0"/>
        <c:ser>
          <c:idx val="0"/>
          <c:order val="0"/>
          <c:tx>
            <c:strRef>
              <c:f>'B.3 GP_Items_age'!$A$5</c:f>
              <c:strCache>
                <c:ptCount val="1"/>
                <c:pt idx="0">
                  <c:v>0-4</c:v>
                </c:pt>
              </c:strCache>
            </c:strRef>
          </c:tx>
          <c:spPr>
            <a:ln w="28575" cap="rnd">
              <a:solidFill>
                <a:schemeClr val="accent1">
                  <a:shade val="53000"/>
                </a:schemeClr>
              </a:solidFill>
              <a:round/>
            </a:ln>
            <a:effectLst/>
          </c:spPr>
          <c:marker>
            <c:symbol val="diamond"/>
            <c:size val="6"/>
            <c:spPr>
              <a:solidFill>
                <a:schemeClr val="accent1">
                  <a:shade val="53000"/>
                </a:schemeClr>
              </a:solidFill>
              <a:ln w="9525">
                <a:solidFill>
                  <a:schemeClr val="accent1">
                    <a:shade val="53000"/>
                  </a:schemeClr>
                </a:solidFill>
              </a:ln>
              <a:effectLst/>
            </c:spPr>
          </c:marker>
          <c:cat>
            <c:numRef>
              <c:f>'B.3 GP_Items_age'!$B$4:$F$4</c:f>
              <c:numCache>
                <c:formatCode>General</c:formatCode>
                <c:ptCount val="5"/>
                <c:pt idx="0">
                  <c:v>2018</c:v>
                </c:pt>
                <c:pt idx="1">
                  <c:v>2019</c:v>
                </c:pt>
                <c:pt idx="2">
                  <c:v>2020</c:v>
                </c:pt>
                <c:pt idx="3">
                  <c:v>2021</c:v>
                </c:pt>
                <c:pt idx="4">
                  <c:v>2022</c:v>
                </c:pt>
              </c:numCache>
            </c:numRef>
          </c:cat>
          <c:val>
            <c:numRef>
              <c:f>'B.3 GP_Items_age'!$B$5:$F$5</c:f>
              <c:numCache>
                <c:formatCode>0.00</c:formatCode>
                <c:ptCount val="5"/>
                <c:pt idx="0">
                  <c:v>1.5966048240661621</c:v>
                </c:pt>
                <c:pt idx="1">
                  <c:v>1.560336709022522</c:v>
                </c:pt>
                <c:pt idx="2">
                  <c:v>0.93829488754272461</c:v>
                </c:pt>
                <c:pt idx="3">
                  <c:v>1.5084245204925537</c:v>
                </c:pt>
                <c:pt idx="4">
                  <c:v>2.0831713676452637</c:v>
                </c:pt>
              </c:numCache>
            </c:numRef>
          </c:val>
          <c:smooth val="0"/>
          <c:extLst>
            <c:ext xmlns:c16="http://schemas.microsoft.com/office/drawing/2014/chart" uri="{C3380CC4-5D6E-409C-BE32-E72D297353CC}">
              <c16:uniqueId val="{00000000-A82B-4E29-813A-C0BBB3D51FC6}"/>
            </c:ext>
          </c:extLst>
        </c:ser>
        <c:ser>
          <c:idx val="1"/>
          <c:order val="1"/>
          <c:tx>
            <c:strRef>
              <c:f>'B.3 GP_Items_age'!$A$6</c:f>
              <c:strCache>
                <c:ptCount val="1"/>
                <c:pt idx="0">
                  <c:v>5-14</c:v>
                </c:pt>
              </c:strCache>
            </c:strRef>
          </c:tx>
          <c:spPr>
            <a:ln w="28575" cap="rnd">
              <a:solidFill>
                <a:schemeClr val="accent1">
                  <a:shade val="76000"/>
                </a:schemeClr>
              </a:solidFill>
              <a:prstDash val="sysDash"/>
              <a:round/>
            </a:ln>
            <a:effectLst/>
          </c:spPr>
          <c:marker>
            <c:symbol val="triangle"/>
            <c:size val="6"/>
            <c:spPr>
              <a:solidFill>
                <a:schemeClr val="accent1">
                  <a:shade val="76000"/>
                </a:schemeClr>
              </a:solidFill>
              <a:ln w="9525">
                <a:solidFill>
                  <a:schemeClr val="accent1">
                    <a:shade val="76000"/>
                  </a:schemeClr>
                </a:solidFill>
              </a:ln>
              <a:effectLst/>
            </c:spPr>
          </c:marker>
          <c:cat>
            <c:numRef>
              <c:f>'B.3 GP_Items_age'!$B$4:$F$4</c:f>
              <c:numCache>
                <c:formatCode>General</c:formatCode>
                <c:ptCount val="5"/>
                <c:pt idx="0">
                  <c:v>2018</c:v>
                </c:pt>
                <c:pt idx="1">
                  <c:v>2019</c:v>
                </c:pt>
                <c:pt idx="2">
                  <c:v>2020</c:v>
                </c:pt>
                <c:pt idx="3">
                  <c:v>2021</c:v>
                </c:pt>
                <c:pt idx="4">
                  <c:v>2022</c:v>
                </c:pt>
              </c:numCache>
            </c:numRef>
          </c:cat>
          <c:val>
            <c:numRef>
              <c:f>'B.3 GP_Items_age'!$B$6:$F$6</c:f>
              <c:numCache>
                <c:formatCode>0.00</c:formatCode>
                <c:ptCount val="5"/>
                <c:pt idx="0">
                  <c:v>0.81651729345321655</c:v>
                </c:pt>
                <c:pt idx="1">
                  <c:v>0.77544540166854858</c:v>
                </c:pt>
                <c:pt idx="2">
                  <c:v>0.57422339916229248</c:v>
                </c:pt>
                <c:pt idx="3">
                  <c:v>0.61975324153900146</c:v>
                </c:pt>
                <c:pt idx="4">
                  <c:v>0.98962092399597168</c:v>
                </c:pt>
              </c:numCache>
            </c:numRef>
          </c:val>
          <c:smooth val="0"/>
          <c:extLst>
            <c:ext xmlns:c16="http://schemas.microsoft.com/office/drawing/2014/chart" uri="{C3380CC4-5D6E-409C-BE32-E72D297353CC}">
              <c16:uniqueId val="{00000001-A82B-4E29-813A-C0BBB3D51FC6}"/>
            </c:ext>
          </c:extLst>
        </c:ser>
        <c:ser>
          <c:idx val="2"/>
          <c:order val="2"/>
          <c:tx>
            <c:strRef>
              <c:f>'B.3 GP_Items_age'!$A$7</c:f>
              <c:strCache>
                <c:ptCount val="1"/>
                <c:pt idx="0">
                  <c:v>15-64</c:v>
                </c:pt>
              </c:strCache>
            </c:strRef>
          </c:tx>
          <c:spPr>
            <a:ln w="28575" cap="rnd">
              <a:solidFill>
                <a:schemeClr val="accent1"/>
              </a:solidFill>
              <a:prstDash val="sysDot"/>
              <a:round/>
            </a:ln>
            <a:effectLst/>
          </c:spPr>
          <c:marker>
            <c:symbol val="circle"/>
            <c:size val="5"/>
            <c:spPr>
              <a:solidFill>
                <a:schemeClr val="accent1"/>
              </a:solidFill>
              <a:ln w="9525">
                <a:solidFill>
                  <a:schemeClr val="accent1"/>
                </a:solidFill>
              </a:ln>
              <a:effectLst/>
            </c:spPr>
          </c:marker>
          <c:cat>
            <c:numRef>
              <c:f>'B.3 GP_Items_age'!$B$4:$F$4</c:f>
              <c:numCache>
                <c:formatCode>General</c:formatCode>
                <c:ptCount val="5"/>
                <c:pt idx="0">
                  <c:v>2018</c:v>
                </c:pt>
                <c:pt idx="1">
                  <c:v>2019</c:v>
                </c:pt>
                <c:pt idx="2">
                  <c:v>2020</c:v>
                </c:pt>
                <c:pt idx="3">
                  <c:v>2021</c:v>
                </c:pt>
                <c:pt idx="4">
                  <c:v>2022</c:v>
                </c:pt>
              </c:numCache>
            </c:numRef>
          </c:cat>
          <c:val>
            <c:numRef>
              <c:f>'B.3 GP_Items_age'!$B$7:$F$7</c:f>
              <c:numCache>
                <c:formatCode>0.00</c:formatCode>
                <c:ptCount val="5"/>
                <c:pt idx="0">
                  <c:v>1.2189608812332153</c:v>
                </c:pt>
                <c:pt idx="1">
                  <c:v>1.1970400810241699</c:v>
                </c:pt>
                <c:pt idx="2">
                  <c:v>1.0971014499664307</c:v>
                </c:pt>
                <c:pt idx="3">
                  <c:v>1.1152240037918091</c:v>
                </c:pt>
                <c:pt idx="4">
                  <c:v>1.2352286577224731</c:v>
                </c:pt>
              </c:numCache>
            </c:numRef>
          </c:val>
          <c:smooth val="0"/>
          <c:extLst>
            <c:ext xmlns:c16="http://schemas.microsoft.com/office/drawing/2014/chart" uri="{C3380CC4-5D6E-409C-BE32-E72D297353CC}">
              <c16:uniqueId val="{00000002-A82B-4E29-813A-C0BBB3D51FC6}"/>
            </c:ext>
          </c:extLst>
        </c:ser>
        <c:ser>
          <c:idx val="3"/>
          <c:order val="3"/>
          <c:tx>
            <c:strRef>
              <c:f>'B.3 GP_Items_age'!$A$8</c:f>
              <c:strCache>
                <c:ptCount val="1"/>
                <c:pt idx="0">
                  <c:v>65-74</c:v>
                </c:pt>
              </c:strCache>
            </c:strRef>
          </c:tx>
          <c:spPr>
            <a:ln w="28575" cap="rnd">
              <a:solidFill>
                <a:schemeClr val="accent1">
                  <a:tint val="77000"/>
                </a:schemeClr>
              </a:solidFill>
              <a:prstDash val="lgDash"/>
              <a:round/>
            </a:ln>
            <a:effectLst/>
          </c:spPr>
          <c:marker>
            <c:symbol val="square"/>
            <c:size val="6"/>
            <c:spPr>
              <a:solidFill>
                <a:schemeClr val="accent1">
                  <a:tint val="77000"/>
                </a:schemeClr>
              </a:solidFill>
              <a:ln w="9525">
                <a:solidFill>
                  <a:schemeClr val="accent1">
                    <a:tint val="77000"/>
                  </a:schemeClr>
                </a:solidFill>
              </a:ln>
              <a:effectLst/>
            </c:spPr>
          </c:marker>
          <c:cat>
            <c:numRef>
              <c:f>'B.3 GP_Items_age'!$B$4:$F$4</c:f>
              <c:numCache>
                <c:formatCode>General</c:formatCode>
                <c:ptCount val="5"/>
                <c:pt idx="0">
                  <c:v>2018</c:v>
                </c:pt>
                <c:pt idx="1">
                  <c:v>2019</c:v>
                </c:pt>
                <c:pt idx="2">
                  <c:v>2020</c:v>
                </c:pt>
                <c:pt idx="3">
                  <c:v>2021</c:v>
                </c:pt>
                <c:pt idx="4">
                  <c:v>2022</c:v>
                </c:pt>
              </c:numCache>
            </c:numRef>
          </c:cat>
          <c:val>
            <c:numRef>
              <c:f>'B.3 GP_Items_age'!$B$8:$F$8</c:f>
              <c:numCache>
                <c:formatCode>0.00</c:formatCode>
                <c:ptCount val="5"/>
                <c:pt idx="0">
                  <c:v>2.2967770099639893</c:v>
                </c:pt>
                <c:pt idx="1">
                  <c:v>2.2370941638946533</c:v>
                </c:pt>
                <c:pt idx="2">
                  <c:v>1.9900555610656738</c:v>
                </c:pt>
                <c:pt idx="3">
                  <c:v>1.915635347366333</c:v>
                </c:pt>
                <c:pt idx="4">
                  <c:v>2.1177690029144287</c:v>
                </c:pt>
              </c:numCache>
            </c:numRef>
          </c:val>
          <c:smooth val="0"/>
          <c:extLst>
            <c:ext xmlns:c16="http://schemas.microsoft.com/office/drawing/2014/chart" uri="{C3380CC4-5D6E-409C-BE32-E72D297353CC}">
              <c16:uniqueId val="{00000003-A82B-4E29-813A-C0BBB3D51FC6}"/>
            </c:ext>
          </c:extLst>
        </c:ser>
        <c:ser>
          <c:idx val="4"/>
          <c:order val="4"/>
          <c:tx>
            <c:strRef>
              <c:f>'B.3 GP_Items_age'!$A$9</c:f>
              <c:strCache>
                <c:ptCount val="1"/>
                <c:pt idx="0">
                  <c:v>75+</c:v>
                </c:pt>
              </c:strCache>
            </c:strRef>
          </c:tx>
          <c:spPr>
            <a:ln w="28575" cap="rnd" cmpd="dbl">
              <a:solidFill>
                <a:schemeClr val="accent1">
                  <a:tint val="54000"/>
                </a:schemeClr>
              </a:solidFill>
              <a:round/>
            </a:ln>
            <a:effectLst/>
          </c:spPr>
          <c:marker>
            <c:symbol val="x"/>
            <c:size val="5"/>
            <c:spPr>
              <a:noFill/>
              <a:ln w="9525">
                <a:solidFill>
                  <a:schemeClr val="accent1">
                    <a:lumMod val="75000"/>
                  </a:schemeClr>
                </a:solidFill>
              </a:ln>
              <a:effectLst/>
            </c:spPr>
          </c:marker>
          <c:cat>
            <c:numRef>
              <c:f>'B.3 GP_Items_age'!$B$4:$F$4</c:f>
              <c:numCache>
                <c:formatCode>General</c:formatCode>
                <c:ptCount val="5"/>
                <c:pt idx="0">
                  <c:v>2018</c:v>
                </c:pt>
                <c:pt idx="1">
                  <c:v>2019</c:v>
                </c:pt>
                <c:pt idx="2">
                  <c:v>2020</c:v>
                </c:pt>
                <c:pt idx="3">
                  <c:v>2021</c:v>
                </c:pt>
                <c:pt idx="4">
                  <c:v>2022</c:v>
                </c:pt>
              </c:numCache>
            </c:numRef>
          </c:cat>
          <c:val>
            <c:numRef>
              <c:f>'B.3 GP_Items_age'!$B$9:$F$9</c:f>
              <c:numCache>
                <c:formatCode>0.00</c:formatCode>
                <c:ptCount val="5"/>
                <c:pt idx="0">
                  <c:v>3.6368949413299561</c:v>
                </c:pt>
                <c:pt idx="1">
                  <c:v>3.5239415168762207</c:v>
                </c:pt>
                <c:pt idx="2">
                  <c:v>3.2614343166351318</c:v>
                </c:pt>
                <c:pt idx="3">
                  <c:v>3.1297805309295654</c:v>
                </c:pt>
                <c:pt idx="4">
                  <c:v>3.5240623950958252</c:v>
                </c:pt>
              </c:numCache>
            </c:numRef>
          </c:val>
          <c:smooth val="0"/>
          <c:extLst>
            <c:ext xmlns:c16="http://schemas.microsoft.com/office/drawing/2014/chart" uri="{C3380CC4-5D6E-409C-BE32-E72D297353CC}">
              <c16:uniqueId val="{00000004-A82B-4E29-813A-C0BBB3D51FC6}"/>
            </c:ext>
          </c:extLst>
        </c:ser>
        <c:dLbls>
          <c:showLegendKey val="0"/>
          <c:showVal val="0"/>
          <c:showCatName val="0"/>
          <c:showSerName val="0"/>
          <c:showPercent val="0"/>
          <c:showBubbleSize val="0"/>
        </c:dLbls>
        <c:marker val="1"/>
        <c:smooth val="0"/>
        <c:axId val="583637712"/>
        <c:axId val="583634760"/>
      </c:lineChart>
      <c:catAx>
        <c:axId val="583637712"/>
        <c:scaling>
          <c:orientation val="minMax"/>
        </c:scaling>
        <c:delete val="0"/>
        <c:axPos val="b"/>
        <c:title>
          <c:tx>
            <c:rich>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b="1">
                    <a:solidFill>
                      <a:sysClr val="windowText" lastClr="000000"/>
                    </a:solidFill>
                  </a:rPr>
                  <a:t>Year</a:t>
                </a:r>
              </a:p>
            </c:rich>
          </c:tx>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rgbClr val="868686"/>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83634760"/>
        <c:crosses val="autoZero"/>
        <c:auto val="1"/>
        <c:lblAlgn val="ctr"/>
        <c:lblOffset val="100"/>
        <c:noMultiLvlLbl val="0"/>
      </c:catAx>
      <c:valAx>
        <c:axId val="583634760"/>
        <c:scaling>
          <c:orientation val="minMax"/>
        </c:scaling>
        <c:delete val="0"/>
        <c:axPos val="l"/>
        <c:title>
          <c:tx>
            <c:rich>
              <a:bodyPr rot="-54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sz="1200" b="1" i="0" baseline="0">
                    <a:effectLst/>
                  </a:rPr>
                  <a:t>Items per 1,000 inhabitants per day</a:t>
                </a:r>
                <a:endParaRPr lang="en-GB" sz="1000">
                  <a:effectLst/>
                </a:endParaRP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 sourceLinked="0"/>
        <c:majorTickMark val="out"/>
        <c:minorTickMark val="none"/>
        <c:tickLblPos val="nextTo"/>
        <c:spPr>
          <a:noFill/>
          <a:ln>
            <a:solidFill>
              <a:srgbClr val="868686"/>
            </a:solid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83637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'B.3 GP_Items_age'!$A$52</c:f>
              <c:strCache>
                <c:ptCount val="1"/>
                <c:pt idx="0">
                  <c:v>0-4</c:v>
                </c:pt>
              </c:strCache>
            </c:strRef>
          </c:tx>
          <c:spPr>
            <a:solidFill>
              <a:srgbClr val="003B5C"/>
            </a:solidFill>
            <a:ln>
              <a:solidFill>
                <a:schemeClr val="tx1"/>
              </a:solidFill>
            </a:ln>
            <a:effectLst/>
          </c:spPr>
          <c:invertIfNegative val="0"/>
          <c:cat>
            <c:numRef>
              <c:f>'B.3 GP_Items_age'!$B$51:$F$51</c:f>
              <c:numCache>
                <c:formatCode>General</c:formatCode>
                <c:ptCount val="5"/>
                <c:pt idx="0">
                  <c:v>2018</c:v>
                </c:pt>
                <c:pt idx="1">
                  <c:v>2019</c:v>
                </c:pt>
                <c:pt idx="2">
                  <c:v>2020</c:v>
                </c:pt>
                <c:pt idx="3">
                  <c:v>2021</c:v>
                </c:pt>
                <c:pt idx="4">
                  <c:v>2022</c:v>
                </c:pt>
              </c:numCache>
            </c:numRef>
          </c:cat>
          <c:val>
            <c:numRef>
              <c:f>'B.3 GP_Items_age'!$B$52:$F$52</c:f>
              <c:numCache>
                <c:formatCode>0</c:formatCode>
                <c:ptCount val="5"/>
                <c:pt idx="0">
                  <c:v>1951677</c:v>
                </c:pt>
                <c:pt idx="1">
                  <c:v>1880506</c:v>
                </c:pt>
                <c:pt idx="2">
                  <c:v>1110198</c:v>
                </c:pt>
                <c:pt idx="3">
                  <c:v>1684931</c:v>
                </c:pt>
                <c:pt idx="4">
                  <c:v>2326931</c:v>
                </c:pt>
              </c:numCache>
            </c:numRef>
          </c:val>
          <c:extLst>
            <c:ext xmlns:c16="http://schemas.microsoft.com/office/drawing/2014/chart" uri="{C3380CC4-5D6E-409C-BE32-E72D297353CC}">
              <c16:uniqueId val="{00000000-1B13-437A-9155-CFB5E2FF6460}"/>
            </c:ext>
          </c:extLst>
        </c:ser>
        <c:ser>
          <c:idx val="1"/>
          <c:order val="1"/>
          <c:tx>
            <c:strRef>
              <c:f>'B.3 GP_Items_age'!$A$53</c:f>
              <c:strCache>
                <c:ptCount val="1"/>
                <c:pt idx="0">
                  <c:v>5-14</c:v>
                </c:pt>
              </c:strCache>
            </c:strRef>
          </c:tx>
          <c:spPr>
            <a:solidFill>
              <a:srgbClr val="0070C0"/>
            </a:solidFill>
            <a:ln>
              <a:solidFill>
                <a:schemeClr val="tx1"/>
              </a:solidFill>
            </a:ln>
            <a:effectLst/>
          </c:spPr>
          <c:invertIfNegative val="0"/>
          <c:cat>
            <c:numRef>
              <c:f>'B.3 GP_Items_age'!$B$51:$F$51</c:f>
              <c:numCache>
                <c:formatCode>General</c:formatCode>
                <c:ptCount val="5"/>
                <c:pt idx="0">
                  <c:v>2018</c:v>
                </c:pt>
                <c:pt idx="1">
                  <c:v>2019</c:v>
                </c:pt>
                <c:pt idx="2">
                  <c:v>2020</c:v>
                </c:pt>
                <c:pt idx="3">
                  <c:v>2021</c:v>
                </c:pt>
                <c:pt idx="4">
                  <c:v>2022</c:v>
                </c:pt>
              </c:numCache>
            </c:numRef>
          </c:cat>
          <c:val>
            <c:numRef>
              <c:f>'B.3 GP_Items_age'!$B$53:$F$53</c:f>
              <c:numCache>
                <c:formatCode>0</c:formatCode>
                <c:ptCount val="5"/>
                <c:pt idx="0">
                  <c:v>2027383</c:v>
                </c:pt>
                <c:pt idx="1">
                  <c:v>1952159</c:v>
                </c:pt>
                <c:pt idx="2">
                  <c:v>1462910</c:v>
                </c:pt>
                <c:pt idx="3">
                  <c:v>1530279</c:v>
                </c:pt>
                <c:pt idx="4">
                  <c:v>2443547</c:v>
                </c:pt>
              </c:numCache>
            </c:numRef>
          </c:val>
          <c:extLst>
            <c:ext xmlns:c16="http://schemas.microsoft.com/office/drawing/2014/chart" uri="{C3380CC4-5D6E-409C-BE32-E72D297353CC}">
              <c16:uniqueId val="{00000001-1B13-437A-9155-CFB5E2FF6460}"/>
            </c:ext>
          </c:extLst>
        </c:ser>
        <c:ser>
          <c:idx val="2"/>
          <c:order val="2"/>
          <c:tx>
            <c:strRef>
              <c:f>'B.3 GP_Items_age'!$A$54</c:f>
              <c:strCache>
                <c:ptCount val="1"/>
                <c:pt idx="0">
                  <c:v>15-64</c:v>
                </c:pt>
              </c:strCache>
            </c:strRef>
          </c:tx>
          <c:spPr>
            <a:solidFill>
              <a:schemeClr val="accent1">
                <a:lumMod val="40000"/>
                <a:lumOff val="60000"/>
              </a:schemeClr>
            </a:solidFill>
            <a:ln>
              <a:solidFill>
                <a:schemeClr val="tx1"/>
              </a:solidFill>
            </a:ln>
            <a:effectLst/>
          </c:spPr>
          <c:invertIfNegative val="0"/>
          <c:cat>
            <c:numRef>
              <c:f>'B.3 GP_Items_age'!$B$51:$F$51</c:f>
              <c:numCache>
                <c:formatCode>General</c:formatCode>
                <c:ptCount val="5"/>
                <c:pt idx="0">
                  <c:v>2018</c:v>
                </c:pt>
                <c:pt idx="1">
                  <c:v>2019</c:v>
                </c:pt>
                <c:pt idx="2">
                  <c:v>2020</c:v>
                </c:pt>
                <c:pt idx="3">
                  <c:v>2021</c:v>
                </c:pt>
                <c:pt idx="4">
                  <c:v>2022</c:v>
                </c:pt>
              </c:numCache>
            </c:numRef>
          </c:cat>
          <c:val>
            <c:numRef>
              <c:f>'B.3 GP_Items_age'!$B$54:$F$54</c:f>
              <c:numCache>
                <c:formatCode>0</c:formatCode>
                <c:ptCount val="5"/>
                <c:pt idx="0">
                  <c:v>15873719</c:v>
                </c:pt>
                <c:pt idx="1">
                  <c:v>15626709</c:v>
                </c:pt>
                <c:pt idx="2">
                  <c:v>14374349</c:v>
                </c:pt>
                <c:pt idx="3">
                  <c:v>14765839</c:v>
                </c:pt>
                <c:pt idx="4">
                  <c:v>16354731</c:v>
                </c:pt>
              </c:numCache>
            </c:numRef>
          </c:val>
          <c:extLst>
            <c:ext xmlns:c16="http://schemas.microsoft.com/office/drawing/2014/chart" uri="{C3380CC4-5D6E-409C-BE32-E72D297353CC}">
              <c16:uniqueId val="{00000002-1B13-437A-9155-CFB5E2FF6460}"/>
            </c:ext>
          </c:extLst>
        </c:ser>
        <c:ser>
          <c:idx val="3"/>
          <c:order val="3"/>
          <c:tx>
            <c:strRef>
              <c:f>'B.3 GP_Items_age'!$A$55</c:f>
              <c:strCache>
                <c:ptCount val="1"/>
                <c:pt idx="0">
                  <c:v>65-74</c:v>
                </c:pt>
              </c:strCache>
            </c:strRef>
          </c:tx>
          <c:spPr>
            <a:solidFill>
              <a:schemeClr val="bg1"/>
            </a:solidFill>
            <a:ln>
              <a:solidFill>
                <a:schemeClr val="tx1"/>
              </a:solidFill>
            </a:ln>
            <a:effectLst/>
          </c:spPr>
          <c:invertIfNegative val="0"/>
          <c:cat>
            <c:numRef>
              <c:f>'B.3 GP_Items_age'!$B$51:$F$51</c:f>
              <c:numCache>
                <c:formatCode>General</c:formatCode>
                <c:ptCount val="5"/>
                <c:pt idx="0">
                  <c:v>2018</c:v>
                </c:pt>
                <c:pt idx="1">
                  <c:v>2019</c:v>
                </c:pt>
                <c:pt idx="2">
                  <c:v>2020</c:v>
                </c:pt>
                <c:pt idx="3">
                  <c:v>2021</c:v>
                </c:pt>
                <c:pt idx="4">
                  <c:v>2022</c:v>
                </c:pt>
              </c:numCache>
            </c:numRef>
          </c:cat>
          <c:val>
            <c:numRef>
              <c:f>'B.3 GP_Items_age'!$B$55:$F$55</c:f>
              <c:numCache>
                <c:formatCode>0</c:formatCode>
                <c:ptCount val="5"/>
                <c:pt idx="0">
                  <c:v>4653696</c:v>
                </c:pt>
                <c:pt idx="1">
                  <c:v>4556196</c:v>
                </c:pt>
                <c:pt idx="2">
                  <c:v>4069317</c:v>
                </c:pt>
                <c:pt idx="3">
                  <c:v>3894992</c:v>
                </c:pt>
                <c:pt idx="4">
                  <c:v>4305983</c:v>
                </c:pt>
              </c:numCache>
            </c:numRef>
          </c:val>
          <c:extLst>
            <c:ext xmlns:c16="http://schemas.microsoft.com/office/drawing/2014/chart" uri="{C3380CC4-5D6E-409C-BE32-E72D297353CC}">
              <c16:uniqueId val="{00000003-1B13-437A-9155-CFB5E2FF6460}"/>
            </c:ext>
          </c:extLst>
        </c:ser>
        <c:ser>
          <c:idx val="4"/>
          <c:order val="4"/>
          <c:tx>
            <c:strRef>
              <c:f>'B.3 GP_Items_age'!$A$56</c:f>
              <c:strCache>
                <c:ptCount val="1"/>
                <c:pt idx="0">
                  <c:v>75+</c:v>
                </c:pt>
              </c:strCache>
            </c:strRef>
          </c:tx>
          <c:spPr>
            <a:pattFill prst="pct10">
              <a:fgClr>
                <a:srgbClr val="003B5C"/>
              </a:fgClr>
              <a:bgClr>
                <a:schemeClr val="bg1"/>
              </a:bgClr>
            </a:pattFill>
            <a:ln>
              <a:solidFill>
                <a:schemeClr val="tx1"/>
              </a:solidFill>
            </a:ln>
            <a:effectLst/>
          </c:spPr>
          <c:invertIfNegative val="0"/>
          <c:cat>
            <c:numRef>
              <c:f>'B.3 GP_Items_age'!$B$51:$F$51</c:f>
              <c:numCache>
                <c:formatCode>General</c:formatCode>
                <c:ptCount val="5"/>
                <c:pt idx="0">
                  <c:v>2018</c:v>
                </c:pt>
                <c:pt idx="1">
                  <c:v>2019</c:v>
                </c:pt>
                <c:pt idx="2">
                  <c:v>2020</c:v>
                </c:pt>
                <c:pt idx="3">
                  <c:v>2021</c:v>
                </c:pt>
                <c:pt idx="4">
                  <c:v>2022</c:v>
                </c:pt>
              </c:numCache>
            </c:numRef>
          </c:cat>
          <c:val>
            <c:numRef>
              <c:f>'B.3 GP_Items_age'!$B$56:$F$56</c:f>
              <c:numCache>
                <c:formatCode>0</c:formatCode>
                <c:ptCount val="5"/>
                <c:pt idx="0">
                  <c:v>6152851</c:v>
                </c:pt>
                <c:pt idx="1">
                  <c:v>6149407</c:v>
                </c:pt>
                <c:pt idx="2">
                  <c:v>5796081</c:v>
                </c:pt>
                <c:pt idx="3">
                  <c:v>5603024</c:v>
                </c:pt>
                <c:pt idx="4">
                  <c:v>6308879</c:v>
                </c:pt>
              </c:numCache>
            </c:numRef>
          </c:val>
          <c:extLst>
            <c:ext xmlns:c16="http://schemas.microsoft.com/office/drawing/2014/chart" uri="{C3380CC4-5D6E-409C-BE32-E72D297353CC}">
              <c16:uniqueId val="{00000004-1B13-437A-9155-CFB5E2FF6460}"/>
            </c:ext>
          </c:extLst>
        </c:ser>
        <c:ser>
          <c:idx val="5"/>
          <c:order val="5"/>
          <c:tx>
            <c:strRef>
              <c:f>'B.3 GP_Items_age'!$A$57</c:f>
              <c:strCache>
                <c:ptCount val="1"/>
                <c:pt idx="0">
                  <c:v>Unknown</c:v>
                </c:pt>
              </c:strCache>
            </c:strRef>
          </c:tx>
          <c:spPr>
            <a:pattFill prst="wdUpDiag">
              <a:fgClr>
                <a:srgbClr val="003B5C"/>
              </a:fgClr>
              <a:bgClr>
                <a:schemeClr val="bg1"/>
              </a:bgClr>
            </a:pattFill>
            <a:ln>
              <a:solidFill>
                <a:schemeClr val="tx1"/>
              </a:solidFill>
            </a:ln>
            <a:effectLst/>
          </c:spPr>
          <c:invertIfNegative val="0"/>
          <c:cat>
            <c:numRef>
              <c:f>'B.3 GP_Items_age'!$B$51:$F$51</c:f>
              <c:numCache>
                <c:formatCode>General</c:formatCode>
                <c:ptCount val="5"/>
                <c:pt idx="0">
                  <c:v>2018</c:v>
                </c:pt>
                <c:pt idx="1">
                  <c:v>2019</c:v>
                </c:pt>
                <c:pt idx="2">
                  <c:v>2020</c:v>
                </c:pt>
                <c:pt idx="3">
                  <c:v>2021</c:v>
                </c:pt>
                <c:pt idx="4">
                  <c:v>2022</c:v>
                </c:pt>
              </c:numCache>
            </c:numRef>
          </c:cat>
          <c:val>
            <c:numRef>
              <c:f>'B.3 GP_Items_age'!$B$57:$F$57</c:f>
              <c:numCache>
                <c:formatCode>0</c:formatCode>
                <c:ptCount val="5"/>
                <c:pt idx="0">
                  <c:v>1590268</c:v>
                </c:pt>
                <c:pt idx="1">
                  <c:v>1443463</c:v>
                </c:pt>
                <c:pt idx="2">
                  <c:v>610559</c:v>
                </c:pt>
                <c:pt idx="3">
                  <c:v>409904</c:v>
                </c:pt>
                <c:pt idx="4">
                  <c:v>576000</c:v>
                </c:pt>
              </c:numCache>
            </c:numRef>
          </c:val>
          <c:extLst>
            <c:ext xmlns:c16="http://schemas.microsoft.com/office/drawing/2014/chart" uri="{C3380CC4-5D6E-409C-BE32-E72D297353CC}">
              <c16:uniqueId val="{00000005-1B13-437A-9155-CFB5E2FF6460}"/>
            </c:ext>
          </c:extLst>
        </c:ser>
        <c:dLbls>
          <c:showLegendKey val="0"/>
          <c:showVal val="0"/>
          <c:showCatName val="0"/>
          <c:showSerName val="0"/>
          <c:showPercent val="0"/>
          <c:showBubbleSize val="0"/>
        </c:dLbls>
        <c:gapWidth val="150"/>
        <c:overlap val="100"/>
        <c:axId val="438919840"/>
        <c:axId val="438916888"/>
      </c:barChart>
      <c:catAx>
        <c:axId val="438919840"/>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GB" sz="1400" b="1"/>
                  <a:t>Year</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38916888"/>
        <c:crosses val="autoZero"/>
        <c:auto val="1"/>
        <c:lblAlgn val="ctr"/>
        <c:lblOffset val="100"/>
        <c:noMultiLvlLbl val="0"/>
      </c:catAx>
      <c:valAx>
        <c:axId val="438916888"/>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GB" sz="1400" b="1"/>
                  <a:t>% items by age </a:t>
                </a:r>
              </a:p>
            </c:rich>
          </c:tx>
          <c:layout>
            <c:manualLayout>
              <c:xMode val="edge"/>
              <c:yMode val="edge"/>
              <c:x val="0"/>
              <c:y val="0.24053324345251798"/>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438919840"/>
        <c:crosses val="autoZero"/>
        <c:crossBetween val="between"/>
      </c:valAx>
      <c:spPr>
        <a:noFill/>
        <a:ln>
          <a:noFill/>
        </a:ln>
        <a:effectLst/>
      </c:spPr>
    </c:plotArea>
    <c:legend>
      <c:legendPos val="b"/>
      <c:layout>
        <c:manualLayout>
          <c:xMode val="edge"/>
          <c:yMode val="edge"/>
          <c:x val="0.28795970888294109"/>
          <c:y val="0.92817724463858264"/>
          <c:w val="0.44629084967955285"/>
          <c:h val="5.614299774330837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spPr>
            <a:ln>
              <a:solidFill>
                <a:srgbClr val="00A5DF"/>
              </a:solidFill>
              <a:prstDash val="solid"/>
            </a:ln>
          </c:spPr>
          <c:marker>
            <c:spPr>
              <a:ln w="19050">
                <a:solidFill>
                  <a:srgbClr val="00A5DF"/>
                </a:solidFill>
                <a:prstDash val="solid"/>
              </a:ln>
            </c:spPr>
          </c:marker>
          <c:dPt>
            <c:idx val="0"/>
            <c:marker>
              <c:symbol val="diamond"/>
              <c:size val="8"/>
              <c:spPr>
                <a:solidFill>
                  <a:srgbClr val="00A5DF"/>
                </a:solidFill>
                <a:ln w="19050">
                  <a:solidFill>
                    <a:srgbClr val="00A5DF"/>
                  </a:solidFill>
                  <a:prstDash val="solid"/>
                </a:ln>
              </c:spPr>
            </c:marker>
            <c:bubble3D val="0"/>
            <c:extLst>
              <c:ext xmlns:c16="http://schemas.microsoft.com/office/drawing/2014/chart" uri="{C3380CC4-5D6E-409C-BE32-E72D297353CC}">
                <c16:uniqueId val="{00000000-1FD0-4288-859A-4B8801347CF0}"/>
              </c:ext>
            </c:extLst>
          </c:dPt>
          <c:dPt>
            <c:idx val="1"/>
            <c:marker>
              <c:symbol val="diamond"/>
              <c:size val="8"/>
              <c:spPr>
                <a:solidFill>
                  <a:srgbClr val="00A5DF"/>
                </a:solidFill>
                <a:ln w="19050">
                  <a:solidFill>
                    <a:srgbClr val="00A5DF"/>
                  </a:solidFill>
                  <a:prstDash val="solid"/>
                </a:ln>
              </c:spPr>
            </c:marker>
            <c:bubble3D val="0"/>
            <c:extLst>
              <c:ext xmlns:c16="http://schemas.microsoft.com/office/drawing/2014/chart" uri="{C3380CC4-5D6E-409C-BE32-E72D297353CC}">
                <c16:uniqueId val="{00000001-1FD0-4288-859A-4B8801347CF0}"/>
              </c:ext>
            </c:extLst>
          </c:dPt>
          <c:dPt>
            <c:idx val="2"/>
            <c:marker>
              <c:symbol val="diamond"/>
              <c:size val="8"/>
              <c:spPr>
                <a:solidFill>
                  <a:srgbClr val="00A5DF"/>
                </a:solidFill>
                <a:ln w="19050">
                  <a:solidFill>
                    <a:srgbClr val="00A5DF"/>
                  </a:solidFill>
                  <a:prstDash val="solid"/>
                </a:ln>
              </c:spPr>
            </c:marker>
            <c:bubble3D val="0"/>
            <c:extLst>
              <c:ext xmlns:c16="http://schemas.microsoft.com/office/drawing/2014/chart" uri="{C3380CC4-5D6E-409C-BE32-E72D297353CC}">
                <c16:uniqueId val="{00000002-1FD0-4288-859A-4B8801347CF0}"/>
              </c:ext>
            </c:extLst>
          </c:dPt>
          <c:dPt>
            <c:idx val="3"/>
            <c:marker>
              <c:symbol val="diamond"/>
              <c:size val="8"/>
              <c:spPr>
                <a:solidFill>
                  <a:srgbClr val="00A5DF"/>
                </a:solidFill>
                <a:ln w="19050">
                  <a:solidFill>
                    <a:srgbClr val="00A5DF"/>
                  </a:solidFill>
                  <a:prstDash val="solid"/>
                </a:ln>
              </c:spPr>
            </c:marker>
            <c:bubble3D val="0"/>
            <c:extLst>
              <c:ext xmlns:c16="http://schemas.microsoft.com/office/drawing/2014/chart" uri="{C3380CC4-5D6E-409C-BE32-E72D297353CC}">
                <c16:uniqueId val="{00000003-1FD0-4288-859A-4B8801347CF0}"/>
              </c:ext>
            </c:extLst>
          </c:dPt>
          <c:dPt>
            <c:idx val="4"/>
            <c:marker>
              <c:symbol val="diamond"/>
              <c:size val="8"/>
              <c:spPr>
                <a:solidFill>
                  <a:srgbClr val="00A5DF"/>
                </a:solidFill>
                <a:ln w="19050">
                  <a:solidFill>
                    <a:srgbClr val="00A5DF"/>
                  </a:solidFill>
                  <a:prstDash val="solid"/>
                </a:ln>
              </c:spPr>
            </c:marker>
            <c:bubble3D val="0"/>
            <c:extLst>
              <c:ext xmlns:c16="http://schemas.microsoft.com/office/drawing/2014/chart" uri="{C3380CC4-5D6E-409C-BE32-E72D297353CC}">
                <c16:uniqueId val="{00000004-1FD0-4288-859A-4B8801347CF0}"/>
              </c:ext>
            </c:extLst>
          </c:dPt>
          <c:dPt>
            <c:idx val="5"/>
            <c:marker>
              <c:symbol val="square"/>
              <c:size val="7"/>
              <c:spPr>
                <a:solidFill>
                  <a:srgbClr val="00A5DF"/>
                </a:solidFill>
                <a:ln w="19050">
                  <a:solidFill>
                    <a:srgbClr val="00A5DF"/>
                  </a:solidFill>
                  <a:prstDash val="solid"/>
                </a:ln>
              </c:spPr>
            </c:marker>
            <c:bubble3D val="0"/>
            <c:spPr>
              <a:ln>
                <a:noFill/>
                <a:prstDash val="solid"/>
              </a:ln>
            </c:spPr>
            <c:extLst>
              <c:ext xmlns:c16="http://schemas.microsoft.com/office/drawing/2014/chart" uri="{C3380CC4-5D6E-409C-BE32-E72D297353CC}">
                <c16:uniqueId val="{00000006-1FD0-4288-859A-4B8801347CF0}"/>
              </c:ext>
            </c:extLst>
          </c:dPt>
          <c:dPt>
            <c:idx val="6"/>
            <c:marker>
              <c:symbol val="square"/>
              <c:size val="7"/>
              <c:spPr>
                <a:solidFill>
                  <a:srgbClr val="00A5DF"/>
                </a:solidFill>
                <a:ln w="19050">
                  <a:solidFill>
                    <a:srgbClr val="00A5DF"/>
                  </a:solidFill>
                  <a:prstDash val="solid"/>
                </a:ln>
              </c:spPr>
            </c:marker>
            <c:bubble3D val="0"/>
            <c:extLst>
              <c:ext xmlns:c16="http://schemas.microsoft.com/office/drawing/2014/chart" uri="{C3380CC4-5D6E-409C-BE32-E72D297353CC}">
                <c16:uniqueId val="{00000007-1FD0-4288-859A-4B8801347CF0}"/>
              </c:ext>
            </c:extLst>
          </c:dPt>
          <c:dPt>
            <c:idx val="7"/>
            <c:marker>
              <c:symbol val="square"/>
              <c:size val="7"/>
              <c:spPr>
                <a:solidFill>
                  <a:srgbClr val="00A5DF"/>
                </a:solidFill>
                <a:ln w="19050">
                  <a:solidFill>
                    <a:srgbClr val="00A5DF"/>
                  </a:solidFill>
                  <a:prstDash val="solid"/>
                </a:ln>
              </c:spPr>
            </c:marker>
            <c:bubble3D val="0"/>
            <c:extLst>
              <c:ext xmlns:c16="http://schemas.microsoft.com/office/drawing/2014/chart" uri="{C3380CC4-5D6E-409C-BE32-E72D297353CC}">
                <c16:uniqueId val="{00000008-1FD0-4288-859A-4B8801347CF0}"/>
              </c:ext>
            </c:extLst>
          </c:dPt>
          <c:dPt>
            <c:idx val="8"/>
            <c:marker>
              <c:symbol val="square"/>
              <c:size val="7"/>
              <c:spPr>
                <a:solidFill>
                  <a:srgbClr val="00A5DF"/>
                </a:solidFill>
                <a:ln w="19050">
                  <a:solidFill>
                    <a:srgbClr val="00A5DF"/>
                  </a:solidFill>
                  <a:prstDash val="solid"/>
                </a:ln>
              </c:spPr>
            </c:marker>
            <c:bubble3D val="0"/>
            <c:extLst>
              <c:ext xmlns:c16="http://schemas.microsoft.com/office/drawing/2014/chart" uri="{C3380CC4-5D6E-409C-BE32-E72D297353CC}">
                <c16:uniqueId val="{00000009-1FD0-4288-859A-4B8801347CF0}"/>
              </c:ext>
            </c:extLst>
          </c:dPt>
          <c:dPt>
            <c:idx val="9"/>
            <c:marker>
              <c:symbol val="square"/>
              <c:size val="7"/>
              <c:spPr>
                <a:solidFill>
                  <a:srgbClr val="00A5DF"/>
                </a:solidFill>
                <a:ln w="19050">
                  <a:solidFill>
                    <a:srgbClr val="00A5DF"/>
                  </a:solidFill>
                  <a:prstDash val="solid"/>
                </a:ln>
              </c:spPr>
            </c:marker>
            <c:bubble3D val="0"/>
            <c:extLst>
              <c:ext xmlns:c16="http://schemas.microsoft.com/office/drawing/2014/chart" uri="{C3380CC4-5D6E-409C-BE32-E72D297353CC}">
                <c16:uniqueId val="{0000000A-1FD0-4288-859A-4B8801347CF0}"/>
              </c:ext>
            </c:extLst>
          </c:dPt>
          <c:dPt>
            <c:idx val="10"/>
            <c:marker>
              <c:symbol val="triangle"/>
              <c:size val="8"/>
              <c:spPr>
                <a:solidFill>
                  <a:srgbClr val="00A5DF"/>
                </a:solidFill>
                <a:ln w="19050">
                  <a:solidFill>
                    <a:srgbClr val="00A5DF"/>
                  </a:solidFill>
                  <a:prstDash val="solid"/>
                </a:ln>
              </c:spPr>
            </c:marker>
            <c:bubble3D val="0"/>
            <c:spPr>
              <a:ln>
                <a:noFill/>
                <a:prstDash val="solid"/>
              </a:ln>
            </c:spPr>
            <c:extLst>
              <c:ext xmlns:c16="http://schemas.microsoft.com/office/drawing/2014/chart" uri="{C3380CC4-5D6E-409C-BE32-E72D297353CC}">
                <c16:uniqueId val="{0000000C-1FD0-4288-859A-4B8801347CF0}"/>
              </c:ext>
            </c:extLst>
          </c:dPt>
          <c:dPt>
            <c:idx val="11"/>
            <c:marker>
              <c:symbol val="triangle"/>
              <c:size val="8"/>
              <c:spPr>
                <a:solidFill>
                  <a:srgbClr val="00A5DF"/>
                </a:solidFill>
                <a:ln w="19050">
                  <a:solidFill>
                    <a:srgbClr val="00A5DF"/>
                  </a:solidFill>
                  <a:prstDash val="solid"/>
                </a:ln>
              </c:spPr>
            </c:marker>
            <c:bubble3D val="0"/>
            <c:extLst>
              <c:ext xmlns:c16="http://schemas.microsoft.com/office/drawing/2014/chart" uri="{C3380CC4-5D6E-409C-BE32-E72D297353CC}">
                <c16:uniqueId val="{0000000D-1FD0-4288-859A-4B8801347CF0}"/>
              </c:ext>
            </c:extLst>
          </c:dPt>
          <c:dPt>
            <c:idx val="12"/>
            <c:marker>
              <c:symbol val="triangle"/>
              <c:size val="8"/>
              <c:spPr>
                <a:solidFill>
                  <a:srgbClr val="00A5DF"/>
                </a:solidFill>
                <a:ln w="19050">
                  <a:solidFill>
                    <a:srgbClr val="00A5DF"/>
                  </a:solidFill>
                  <a:prstDash val="solid"/>
                </a:ln>
              </c:spPr>
            </c:marker>
            <c:bubble3D val="0"/>
            <c:extLst>
              <c:ext xmlns:c16="http://schemas.microsoft.com/office/drawing/2014/chart" uri="{C3380CC4-5D6E-409C-BE32-E72D297353CC}">
                <c16:uniqueId val="{0000000E-1FD0-4288-859A-4B8801347CF0}"/>
              </c:ext>
            </c:extLst>
          </c:dPt>
          <c:dPt>
            <c:idx val="13"/>
            <c:marker>
              <c:symbol val="triangle"/>
              <c:size val="8"/>
              <c:spPr>
                <a:solidFill>
                  <a:srgbClr val="00A5DF"/>
                </a:solidFill>
                <a:ln w="19050">
                  <a:solidFill>
                    <a:srgbClr val="00A5DF"/>
                  </a:solidFill>
                  <a:prstDash val="solid"/>
                </a:ln>
              </c:spPr>
            </c:marker>
            <c:bubble3D val="0"/>
            <c:extLst>
              <c:ext xmlns:c16="http://schemas.microsoft.com/office/drawing/2014/chart" uri="{C3380CC4-5D6E-409C-BE32-E72D297353CC}">
                <c16:uniqueId val="{0000000F-1FD0-4288-859A-4B8801347CF0}"/>
              </c:ext>
            </c:extLst>
          </c:dPt>
          <c:dPt>
            <c:idx val="14"/>
            <c:marker>
              <c:symbol val="triangle"/>
              <c:size val="8"/>
              <c:spPr>
                <a:solidFill>
                  <a:srgbClr val="00A5DF"/>
                </a:solidFill>
                <a:ln w="19050">
                  <a:solidFill>
                    <a:srgbClr val="00A5DF"/>
                  </a:solidFill>
                  <a:prstDash val="solid"/>
                </a:ln>
              </c:spPr>
            </c:marker>
            <c:bubble3D val="0"/>
            <c:extLst>
              <c:ext xmlns:c16="http://schemas.microsoft.com/office/drawing/2014/chart" uri="{C3380CC4-5D6E-409C-BE32-E72D297353CC}">
                <c16:uniqueId val="{00000010-1FD0-4288-859A-4B8801347CF0}"/>
              </c:ext>
            </c:extLst>
          </c:dPt>
          <c:dPt>
            <c:idx val="15"/>
            <c:marker>
              <c:symbol val="x"/>
              <c:size val="8"/>
              <c:spPr>
                <a:noFill/>
                <a:ln w="19050">
                  <a:solidFill>
                    <a:srgbClr val="00A5DF"/>
                  </a:solidFill>
                  <a:prstDash val="solid"/>
                </a:ln>
              </c:spPr>
            </c:marker>
            <c:bubble3D val="0"/>
            <c:spPr>
              <a:ln>
                <a:noFill/>
                <a:prstDash val="solid"/>
              </a:ln>
            </c:spPr>
            <c:extLst>
              <c:ext xmlns:c16="http://schemas.microsoft.com/office/drawing/2014/chart" uri="{C3380CC4-5D6E-409C-BE32-E72D297353CC}">
                <c16:uniqueId val="{00000012-1FD0-4288-859A-4B8801347CF0}"/>
              </c:ext>
            </c:extLst>
          </c:dPt>
          <c:dPt>
            <c:idx val="16"/>
            <c:marker>
              <c:symbol val="x"/>
              <c:size val="8"/>
              <c:spPr>
                <a:noFill/>
                <a:ln w="19050">
                  <a:solidFill>
                    <a:srgbClr val="00A5DF"/>
                  </a:solidFill>
                  <a:prstDash val="solid"/>
                </a:ln>
              </c:spPr>
            </c:marker>
            <c:bubble3D val="0"/>
            <c:extLst>
              <c:ext xmlns:c16="http://schemas.microsoft.com/office/drawing/2014/chart" uri="{C3380CC4-5D6E-409C-BE32-E72D297353CC}">
                <c16:uniqueId val="{00000013-1FD0-4288-859A-4B8801347CF0}"/>
              </c:ext>
            </c:extLst>
          </c:dPt>
          <c:dPt>
            <c:idx val="17"/>
            <c:marker>
              <c:symbol val="x"/>
              <c:size val="8"/>
              <c:spPr>
                <a:noFill/>
                <a:ln w="19050">
                  <a:solidFill>
                    <a:srgbClr val="00A5DF"/>
                  </a:solidFill>
                  <a:prstDash val="solid"/>
                </a:ln>
              </c:spPr>
            </c:marker>
            <c:bubble3D val="0"/>
            <c:extLst>
              <c:ext xmlns:c16="http://schemas.microsoft.com/office/drawing/2014/chart" uri="{C3380CC4-5D6E-409C-BE32-E72D297353CC}">
                <c16:uniqueId val="{00000014-1FD0-4288-859A-4B8801347CF0}"/>
              </c:ext>
            </c:extLst>
          </c:dPt>
          <c:dPt>
            <c:idx val="18"/>
            <c:marker>
              <c:symbol val="x"/>
              <c:size val="8"/>
              <c:spPr>
                <a:noFill/>
                <a:ln w="19050">
                  <a:solidFill>
                    <a:srgbClr val="00A5DF"/>
                  </a:solidFill>
                  <a:prstDash val="solid"/>
                </a:ln>
              </c:spPr>
            </c:marker>
            <c:bubble3D val="0"/>
            <c:extLst>
              <c:ext xmlns:c16="http://schemas.microsoft.com/office/drawing/2014/chart" uri="{C3380CC4-5D6E-409C-BE32-E72D297353CC}">
                <c16:uniqueId val="{00000015-1FD0-4288-859A-4B8801347CF0}"/>
              </c:ext>
            </c:extLst>
          </c:dPt>
          <c:dPt>
            <c:idx val="19"/>
            <c:marker>
              <c:symbol val="x"/>
              <c:size val="8"/>
              <c:spPr>
                <a:noFill/>
                <a:ln w="19050">
                  <a:solidFill>
                    <a:srgbClr val="00A5DF"/>
                  </a:solidFill>
                  <a:prstDash val="solid"/>
                </a:ln>
              </c:spPr>
            </c:marker>
            <c:bubble3D val="0"/>
            <c:extLst>
              <c:ext xmlns:c16="http://schemas.microsoft.com/office/drawing/2014/chart" uri="{C3380CC4-5D6E-409C-BE32-E72D297353CC}">
                <c16:uniqueId val="{00000016-1FD0-4288-859A-4B8801347CF0}"/>
              </c:ext>
            </c:extLst>
          </c:dPt>
          <c:dPt>
            <c:idx val="20"/>
            <c:marker>
              <c:symbol val="circle"/>
              <c:size val="7"/>
              <c:spPr>
                <a:solidFill>
                  <a:srgbClr val="00A5DF"/>
                </a:solidFill>
                <a:ln w="19050">
                  <a:solidFill>
                    <a:srgbClr val="00A5DF"/>
                  </a:solidFill>
                  <a:prstDash val="solid"/>
                </a:ln>
              </c:spPr>
            </c:marker>
            <c:bubble3D val="0"/>
            <c:spPr>
              <a:ln>
                <a:noFill/>
                <a:prstDash val="solid"/>
              </a:ln>
            </c:spPr>
            <c:extLst>
              <c:ext xmlns:c16="http://schemas.microsoft.com/office/drawing/2014/chart" uri="{C3380CC4-5D6E-409C-BE32-E72D297353CC}">
                <c16:uniqueId val="{00000018-1FD0-4288-859A-4B8801347CF0}"/>
              </c:ext>
            </c:extLst>
          </c:dPt>
          <c:dPt>
            <c:idx val="21"/>
            <c:marker>
              <c:symbol val="circle"/>
              <c:size val="7"/>
              <c:spPr>
                <a:solidFill>
                  <a:srgbClr val="00A5DF"/>
                </a:solidFill>
                <a:ln w="19050">
                  <a:solidFill>
                    <a:srgbClr val="00A5DF"/>
                  </a:solidFill>
                  <a:prstDash val="solid"/>
                </a:ln>
              </c:spPr>
            </c:marker>
            <c:bubble3D val="0"/>
            <c:extLst>
              <c:ext xmlns:c16="http://schemas.microsoft.com/office/drawing/2014/chart" uri="{C3380CC4-5D6E-409C-BE32-E72D297353CC}">
                <c16:uniqueId val="{00000019-1FD0-4288-859A-4B8801347CF0}"/>
              </c:ext>
            </c:extLst>
          </c:dPt>
          <c:dPt>
            <c:idx val="22"/>
            <c:marker>
              <c:symbol val="circle"/>
              <c:size val="7"/>
              <c:spPr>
                <a:solidFill>
                  <a:srgbClr val="00A5DF"/>
                </a:solidFill>
                <a:ln w="19050">
                  <a:solidFill>
                    <a:srgbClr val="00A5DF"/>
                  </a:solidFill>
                  <a:prstDash val="solid"/>
                </a:ln>
              </c:spPr>
            </c:marker>
            <c:bubble3D val="0"/>
            <c:extLst>
              <c:ext xmlns:c16="http://schemas.microsoft.com/office/drawing/2014/chart" uri="{C3380CC4-5D6E-409C-BE32-E72D297353CC}">
                <c16:uniqueId val="{0000001A-1FD0-4288-859A-4B8801347CF0}"/>
              </c:ext>
            </c:extLst>
          </c:dPt>
          <c:dPt>
            <c:idx val="23"/>
            <c:marker>
              <c:symbol val="circle"/>
              <c:size val="7"/>
              <c:spPr>
                <a:solidFill>
                  <a:srgbClr val="00A5DF"/>
                </a:solidFill>
                <a:ln w="19050">
                  <a:solidFill>
                    <a:srgbClr val="00A5DF"/>
                  </a:solidFill>
                  <a:prstDash val="solid"/>
                </a:ln>
              </c:spPr>
            </c:marker>
            <c:bubble3D val="0"/>
            <c:extLst>
              <c:ext xmlns:c16="http://schemas.microsoft.com/office/drawing/2014/chart" uri="{C3380CC4-5D6E-409C-BE32-E72D297353CC}">
                <c16:uniqueId val="{0000001B-1FD0-4288-859A-4B8801347CF0}"/>
              </c:ext>
            </c:extLst>
          </c:dPt>
          <c:dPt>
            <c:idx val="24"/>
            <c:marker>
              <c:symbol val="circle"/>
              <c:size val="7"/>
              <c:spPr>
                <a:solidFill>
                  <a:srgbClr val="00A5DF"/>
                </a:solidFill>
                <a:ln w="19050">
                  <a:solidFill>
                    <a:srgbClr val="00A5DF"/>
                  </a:solidFill>
                  <a:prstDash val="solid"/>
                </a:ln>
              </c:spPr>
            </c:marker>
            <c:bubble3D val="0"/>
            <c:extLst>
              <c:ext xmlns:c16="http://schemas.microsoft.com/office/drawing/2014/chart" uri="{C3380CC4-5D6E-409C-BE32-E72D297353CC}">
                <c16:uniqueId val="{0000001C-1FD0-4288-859A-4B8801347CF0}"/>
              </c:ext>
            </c:extLst>
          </c:dPt>
          <c:dPt>
            <c:idx val="25"/>
            <c:marker>
              <c:symbol val="diamond"/>
              <c:size val="8"/>
              <c:spPr>
                <a:noFill/>
                <a:ln w="19050">
                  <a:solidFill>
                    <a:srgbClr val="00A5DF"/>
                  </a:solidFill>
                  <a:prstDash val="solid"/>
                </a:ln>
              </c:spPr>
            </c:marker>
            <c:bubble3D val="0"/>
            <c:spPr>
              <a:ln>
                <a:noFill/>
                <a:prstDash val="solid"/>
              </a:ln>
            </c:spPr>
            <c:extLst>
              <c:ext xmlns:c16="http://schemas.microsoft.com/office/drawing/2014/chart" uri="{C3380CC4-5D6E-409C-BE32-E72D297353CC}">
                <c16:uniqueId val="{0000001E-1FD0-4288-859A-4B8801347CF0}"/>
              </c:ext>
            </c:extLst>
          </c:dPt>
          <c:dPt>
            <c:idx val="26"/>
            <c:marker>
              <c:symbol val="diamond"/>
              <c:size val="8"/>
              <c:spPr>
                <a:noFill/>
                <a:ln w="19050">
                  <a:solidFill>
                    <a:srgbClr val="00A5DF"/>
                  </a:solidFill>
                  <a:prstDash val="solid"/>
                </a:ln>
              </c:spPr>
            </c:marker>
            <c:bubble3D val="0"/>
            <c:extLst>
              <c:ext xmlns:c16="http://schemas.microsoft.com/office/drawing/2014/chart" uri="{C3380CC4-5D6E-409C-BE32-E72D297353CC}">
                <c16:uniqueId val="{0000001F-1FD0-4288-859A-4B8801347CF0}"/>
              </c:ext>
            </c:extLst>
          </c:dPt>
          <c:dPt>
            <c:idx val="27"/>
            <c:marker>
              <c:symbol val="diamond"/>
              <c:size val="8"/>
              <c:spPr>
                <a:noFill/>
                <a:ln w="19050">
                  <a:solidFill>
                    <a:srgbClr val="00A5DF"/>
                  </a:solidFill>
                  <a:prstDash val="solid"/>
                </a:ln>
              </c:spPr>
            </c:marker>
            <c:bubble3D val="0"/>
            <c:extLst>
              <c:ext xmlns:c16="http://schemas.microsoft.com/office/drawing/2014/chart" uri="{C3380CC4-5D6E-409C-BE32-E72D297353CC}">
                <c16:uniqueId val="{00000020-1FD0-4288-859A-4B8801347CF0}"/>
              </c:ext>
            </c:extLst>
          </c:dPt>
          <c:dPt>
            <c:idx val="28"/>
            <c:marker>
              <c:symbol val="diamond"/>
              <c:size val="8"/>
              <c:spPr>
                <a:noFill/>
                <a:ln w="19050">
                  <a:solidFill>
                    <a:srgbClr val="00A5DF"/>
                  </a:solidFill>
                  <a:prstDash val="solid"/>
                </a:ln>
              </c:spPr>
            </c:marker>
            <c:bubble3D val="0"/>
            <c:extLst>
              <c:ext xmlns:c16="http://schemas.microsoft.com/office/drawing/2014/chart" uri="{C3380CC4-5D6E-409C-BE32-E72D297353CC}">
                <c16:uniqueId val="{00000021-1FD0-4288-859A-4B8801347CF0}"/>
              </c:ext>
            </c:extLst>
          </c:dPt>
          <c:dPt>
            <c:idx val="29"/>
            <c:marker>
              <c:symbol val="diamond"/>
              <c:size val="8"/>
              <c:spPr>
                <a:noFill/>
                <a:ln w="19050">
                  <a:solidFill>
                    <a:srgbClr val="00A5DF"/>
                  </a:solidFill>
                  <a:prstDash val="solid"/>
                </a:ln>
              </c:spPr>
            </c:marker>
            <c:bubble3D val="0"/>
            <c:extLst>
              <c:ext xmlns:c16="http://schemas.microsoft.com/office/drawing/2014/chart" uri="{C3380CC4-5D6E-409C-BE32-E72D297353CC}">
                <c16:uniqueId val="{00000022-1FD0-4288-859A-4B8801347CF0}"/>
              </c:ext>
            </c:extLst>
          </c:dPt>
          <c:cat>
            <c:multiLvlStrRef>
              <c:f>'C.2 Trust_type'!$A$15:$B$44</c:f>
              <c:multiLvlStrCache>
                <c:ptCount val="30"/>
                <c:lvl>
                  <c:pt idx="0">
                    <c:v>2018</c:v>
                  </c:pt>
                  <c:pt idx="1">
                    <c:v>2019</c:v>
                  </c:pt>
                  <c:pt idx="2">
                    <c:v>2020</c:v>
                  </c:pt>
                  <c:pt idx="3">
                    <c:v>2021</c:v>
                  </c:pt>
                  <c:pt idx="4">
                    <c:v>2022</c:v>
                  </c:pt>
                  <c:pt idx="5">
                    <c:v>2018</c:v>
                  </c:pt>
                  <c:pt idx="6">
                    <c:v>2019</c:v>
                  </c:pt>
                  <c:pt idx="7">
                    <c:v>2020</c:v>
                  </c:pt>
                  <c:pt idx="8">
                    <c:v>2021</c:v>
                  </c:pt>
                  <c:pt idx="9">
                    <c:v>2022</c:v>
                  </c:pt>
                  <c:pt idx="10">
                    <c:v>2018</c:v>
                  </c:pt>
                  <c:pt idx="11">
                    <c:v>2019</c:v>
                  </c:pt>
                  <c:pt idx="12">
                    <c:v>2020</c:v>
                  </c:pt>
                  <c:pt idx="13">
                    <c:v>2021</c:v>
                  </c:pt>
                  <c:pt idx="14">
                    <c:v>2022</c:v>
                  </c:pt>
                  <c:pt idx="15">
                    <c:v>2018</c:v>
                  </c:pt>
                  <c:pt idx="16">
                    <c:v>2019</c:v>
                  </c:pt>
                  <c:pt idx="17">
                    <c:v>2020</c:v>
                  </c:pt>
                  <c:pt idx="18">
                    <c:v>2021</c:v>
                  </c:pt>
                  <c:pt idx="19">
                    <c:v>2022</c:v>
                  </c:pt>
                  <c:pt idx="20">
                    <c:v>2018</c:v>
                  </c:pt>
                  <c:pt idx="21">
                    <c:v>2019</c:v>
                  </c:pt>
                  <c:pt idx="22">
                    <c:v>2020</c:v>
                  </c:pt>
                  <c:pt idx="23">
                    <c:v>2021</c:v>
                  </c:pt>
                  <c:pt idx="24">
                    <c:v>2022</c:v>
                  </c:pt>
                  <c:pt idx="25">
                    <c:v>2018</c:v>
                  </c:pt>
                  <c:pt idx="26">
                    <c:v>2019</c:v>
                  </c:pt>
                  <c:pt idx="27">
                    <c:v>2020</c:v>
                  </c:pt>
                  <c:pt idx="28">
                    <c:v>2021</c:v>
                  </c:pt>
                  <c:pt idx="29">
                    <c:v>2022</c:v>
                  </c:pt>
                </c:lvl>
                <c:lvl>
                  <c:pt idx="0">
                    <c:v>Acute Small</c:v>
                  </c:pt>
                  <c:pt idx="5">
                    <c:v>Acute Medium</c:v>
                  </c:pt>
                  <c:pt idx="10">
                    <c:v>Acute Large</c:v>
                  </c:pt>
                  <c:pt idx="15">
                    <c:v>Acute Multiservice</c:v>
                  </c:pt>
                  <c:pt idx="20">
                    <c:v>Acute Specialist</c:v>
                  </c:pt>
                  <c:pt idx="25">
                    <c:v>Acute Teaching</c:v>
                  </c:pt>
                </c:lvl>
              </c:multiLvlStrCache>
            </c:multiLvlStrRef>
          </c:cat>
          <c:val>
            <c:numRef>
              <c:f>'C.2 Trust_type'!$C$15:$C$44</c:f>
              <c:numCache>
                <c:formatCode>0</c:formatCode>
                <c:ptCount val="30"/>
                <c:pt idx="0">
                  <c:v>4417.0627837757793</c:v>
                </c:pt>
                <c:pt idx="1">
                  <c:v>4276.0109808506095</c:v>
                </c:pt>
                <c:pt idx="2">
                  <c:v>4736.8463280136029</c:v>
                </c:pt>
                <c:pt idx="3">
                  <c:v>4280.1505518871036</c:v>
                </c:pt>
                <c:pt idx="4">
                  <c:v>4360.6977254636222</c:v>
                </c:pt>
                <c:pt idx="5">
                  <c:v>4423.0029469984474</c:v>
                </c:pt>
                <c:pt idx="6">
                  <c:v>4313.0933279433521</c:v>
                </c:pt>
                <c:pt idx="7">
                  <c:v>4446.7624187029505</c:v>
                </c:pt>
                <c:pt idx="8">
                  <c:v>4041.6728283842713</c:v>
                </c:pt>
                <c:pt idx="9">
                  <c:v>4371.2255314166468</c:v>
                </c:pt>
                <c:pt idx="10">
                  <c:v>4402.2840443983769</c:v>
                </c:pt>
                <c:pt idx="11">
                  <c:v>4392.6303859559121</c:v>
                </c:pt>
                <c:pt idx="12">
                  <c:v>4603.4807797829199</c:v>
                </c:pt>
                <c:pt idx="13">
                  <c:v>3857.486572697424</c:v>
                </c:pt>
                <c:pt idx="14">
                  <c:v>3942.6258283578318</c:v>
                </c:pt>
                <c:pt idx="15">
                  <c:v>3848.6576012448058</c:v>
                </c:pt>
                <c:pt idx="16">
                  <c:v>3742.6724606156349</c:v>
                </c:pt>
                <c:pt idx="17">
                  <c:v>4109.5947645526612</c:v>
                </c:pt>
                <c:pt idx="18">
                  <c:v>3634.6324081310013</c:v>
                </c:pt>
                <c:pt idx="19">
                  <c:v>4153.5326272883976</c:v>
                </c:pt>
                <c:pt idx="20">
                  <c:v>3762.6445472797204</c:v>
                </c:pt>
                <c:pt idx="21">
                  <c:v>3557.836476694094</c:v>
                </c:pt>
                <c:pt idx="22">
                  <c:v>4006.998221346943</c:v>
                </c:pt>
                <c:pt idx="23">
                  <c:v>3570.6815554210461</c:v>
                </c:pt>
                <c:pt idx="24">
                  <c:v>3237.3158171892619</c:v>
                </c:pt>
                <c:pt idx="25">
                  <c:v>4882.3155594210202</c:v>
                </c:pt>
                <c:pt idx="26">
                  <c:v>4885.3193842866394</c:v>
                </c:pt>
                <c:pt idx="27">
                  <c:v>5071.2128794353121</c:v>
                </c:pt>
                <c:pt idx="28">
                  <c:v>4674.3671318974903</c:v>
                </c:pt>
                <c:pt idx="29">
                  <c:v>4894.3232338280377</c:v>
                </c:pt>
              </c:numCache>
            </c:numRef>
          </c:val>
          <c:smooth val="1"/>
          <c:extLst>
            <c:ext xmlns:c16="http://schemas.microsoft.com/office/drawing/2014/chart" uri="{C3380CC4-5D6E-409C-BE32-E72D297353CC}">
              <c16:uniqueId val="{00000023-1FD0-4288-859A-4B8801347CF0}"/>
            </c:ext>
          </c:extLst>
        </c:ser>
        <c:dLbls>
          <c:showLegendKey val="0"/>
          <c:showVal val="0"/>
          <c:showCatName val="0"/>
          <c:showSerName val="0"/>
          <c:showPercent val="0"/>
          <c:showBubbleSize val="0"/>
        </c:dLbls>
        <c:marker val="1"/>
        <c:smooth val="0"/>
        <c:axId val="131670784"/>
        <c:axId val="131672704"/>
      </c:lineChart>
      <c:catAx>
        <c:axId val="131670784"/>
        <c:scaling>
          <c:orientation val="minMax"/>
        </c:scaling>
        <c:delete val="0"/>
        <c:axPos val="b"/>
        <c:title>
          <c:tx>
            <c:rich>
              <a:bodyPr/>
              <a:lstStyle/>
              <a:p>
                <a:pPr>
                  <a:defRPr sz="1400"/>
                </a:pPr>
                <a:r>
                  <a:rPr lang="en-GB" sz="1400"/>
                  <a:t>Trust type</a:t>
                </a:r>
              </a:p>
            </c:rich>
          </c:tx>
          <c:layout>
            <c:manualLayout>
              <c:xMode val="edge"/>
              <c:yMode val="edge"/>
              <c:x val="0.49170768908123769"/>
              <c:y val="0.94919453779323393"/>
            </c:manualLayout>
          </c:layout>
          <c:overlay val="0"/>
        </c:title>
        <c:numFmt formatCode="General" sourceLinked="0"/>
        <c:majorTickMark val="out"/>
        <c:minorTickMark val="none"/>
        <c:tickLblPos val="nextTo"/>
        <c:crossAx val="131672704"/>
        <c:crosses val="autoZero"/>
        <c:auto val="1"/>
        <c:lblAlgn val="ctr"/>
        <c:lblOffset val="100"/>
        <c:noMultiLvlLbl val="0"/>
      </c:catAx>
      <c:valAx>
        <c:axId val="131672704"/>
        <c:scaling>
          <c:orientation val="minMax"/>
          <c:min val="0"/>
        </c:scaling>
        <c:delete val="0"/>
        <c:axPos val="l"/>
        <c:title>
          <c:tx>
            <c:rich>
              <a:bodyPr rot="-5400000" vert="horz"/>
              <a:lstStyle/>
              <a:p>
                <a:pPr>
                  <a:defRPr sz="1400"/>
                </a:pPr>
                <a:r>
                  <a:rPr lang="en-GB" sz="1400"/>
                  <a:t>DDDs per 1,000 admissions</a:t>
                </a:r>
              </a:p>
            </c:rich>
          </c:tx>
          <c:layout>
            <c:manualLayout>
              <c:xMode val="edge"/>
              <c:yMode val="edge"/>
              <c:x val="0"/>
              <c:y val="0.14704879730273951"/>
            </c:manualLayout>
          </c:layout>
          <c:overlay val="0"/>
        </c:title>
        <c:numFmt formatCode="#,##0" sourceLinked="0"/>
        <c:majorTickMark val="out"/>
        <c:minorTickMark val="none"/>
        <c:tickLblPos val="nextTo"/>
        <c:txPr>
          <a:bodyPr/>
          <a:lstStyle/>
          <a:p>
            <a:pPr>
              <a:defRPr sz="1400"/>
            </a:pPr>
            <a:endParaRPr lang="en-US"/>
          </a:p>
        </c:txPr>
        <c:crossAx val="131670784"/>
        <c:crosses val="autoZero"/>
        <c:crossBetween val="between"/>
      </c:valAx>
      <c:spPr>
        <a:ln>
          <a:noFill/>
        </a:ln>
      </c:spPr>
    </c:plotArea>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4155282927095093E-2"/>
          <c:y val="2.9207396372750705E-2"/>
          <c:w val="0.91234919228941869"/>
          <c:h val="0.74402094610761516"/>
        </c:manualLayout>
      </c:layout>
      <c:lineChart>
        <c:grouping val="standard"/>
        <c:varyColors val="0"/>
        <c:ser>
          <c:idx val="3"/>
          <c:order val="0"/>
          <c:tx>
            <c:v>Total colistin</c:v>
          </c:tx>
          <c:spPr>
            <a:ln>
              <a:solidFill>
                <a:srgbClr val="00A5DF"/>
              </a:solidFill>
            </a:ln>
          </c:spPr>
          <c:marker>
            <c:symbol val="diamond"/>
            <c:size val="8"/>
            <c:spPr>
              <a:solidFill>
                <a:srgbClr val="00A5DF"/>
              </a:solidFill>
              <a:ln w="19050">
                <a:solidFill>
                  <a:srgbClr val="00A5DF"/>
                </a:solidFill>
              </a:ln>
            </c:spPr>
          </c:marker>
          <c:cat>
            <c:numRef>
              <c:f>'C.4 Colistin_route'!$B$5:$F$5</c:f>
              <c:numCache>
                <c:formatCode>General</c:formatCode>
                <c:ptCount val="5"/>
                <c:pt idx="0">
                  <c:v>2018</c:v>
                </c:pt>
                <c:pt idx="1">
                  <c:v>2019</c:v>
                </c:pt>
                <c:pt idx="2">
                  <c:v>2020</c:v>
                </c:pt>
                <c:pt idx="3">
                  <c:v>2021</c:v>
                </c:pt>
                <c:pt idx="4">
                  <c:v>2022</c:v>
                </c:pt>
              </c:numCache>
            </c:numRef>
          </c:cat>
          <c:val>
            <c:numRef>
              <c:f>'C.4 Colistin_route'!$B$6:$F$6</c:f>
              <c:numCache>
                <c:formatCode>0.000</c:formatCode>
                <c:ptCount val="5"/>
                <c:pt idx="0">
                  <c:v>23.549042492726585</c:v>
                </c:pt>
                <c:pt idx="1">
                  <c:v>24.568310556182041</c:v>
                </c:pt>
                <c:pt idx="2">
                  <c:v>31.545391948859105</c:v>
                </c:pt>
                <c:pt idx="3">
                  <c:v>26.805305560395936</c:v>
                </c:pt>
                <c:pt idx="4">
                  <c:v>24.312646945541019</c:v>
                </c:pt>
              </c:numCache>
            </c:numRef>
          </c:val>
          <c:smooth val="0"/>
          <c:extLst>
            <c:ext xmlns:c16="http://schemas.microsoft.com/office/drawing/2014/chart" uri="{C3380CC4-5D6E-409C-BE32-E72D297353CC}">
              <c16:uniqueId val="{00000000-51EF-433D-94FA-6F2BEFE8E8B4}"/>
            </c:ext>
          </c:extLst>
        </c:ser>
        <c:ser>
          <c:idx val="0"/>
          <c:order val="1"/>
          <c:tx>
            <c:strRef>
              <c:f>'C.4 Colistin_route'!$A$7</c:f>
              <c:strCache>
                <c:ptCount val="1"/>
                <c:pt idx="0">
                  <c:v>Parenteral</c:v>
                </c:pt>
              </c:strCache>
            </c:strRef>
          </c:tx>
          <c:spPr>
            <a:ln>
              <a:solidFill>
                <a:srgbClr val="00A5DF"/>
              </a:solidFill>
              <a:prstDash val="lgDash"/>
            </a:ln>
          </c:spPr>
          <c:marker>
            <c:symbol val="x"/>
            <c:size val="8"/>
            <c:spPr>
              <a:solidFill>
                <a:srgbClr val="00A5DF"/>
              </a:solidFill>
              <a:ln>
                <a:solidFill>
                  <a:srgbClr val="00A5DF"/>
                </a:solidFill>
                <a:prstDash val="solid"/>
              </a:ln>
            </c:spPr>
          </c:marker>
          <c:cat>
            <c:numRef>
              <c:f>'C.4 Colistin_route'!$B$5:$F$5</c:f>
              <c:numCache>
                <c:formatCode>General</c:formatCode>
                <c:ptCount val="5"/>
                <c:pt idx="0">
                  <c:v>2018</c:v>
                </c:pt>
                <c:pt idx="1">
                  <c:v>2019</c:v>
                </c:pt>
                <c:pt idx="2">
                  <c:v>2020</c:v>
                </c:pt>
                <c:pt idx="3">
                  <c:v>2021</c:v>
                </c:pt>
                <c:pt idx="4">
                  <c:v>2022</c:v>
                </c:pt>
              </c:numCache>
            </c:numRef>
          </c:cat>
          <c:val>
            <c:numRef>
              <c:f>'C.4 Colistin_route'!$B$7:$F$7</c:f>
              <c:numCache>
                <c:formatCode>0.000</c:formatCode>
                <c:ptCount val="5"/>
                <c:pt idx="0">
                  <c:v>10.574119363722275</c:v>
                </c:pt>
                <c:pt idx="1">
                  <c:v>11.115517306014226</c:v>
                </c:pt>
                <c:pt idx="2">
                  <c:v>13.359961909038248</c:v>
                </c:pt>
                <c:pt idx="3">
                  <c:v>11.738360997333075</c:v>
                </c:pt>
                <c:pt idx="4">
                  <c:v>11.028952291252608</c:v>
                </c:pt>
              </c:numCache>
            </c:numRef>
          </c:val>
          <c:smooth val="0"/>
          <c:extLst>
            <c:ext xmlns:c16="http://schemas.microsoft.com/office/drawing/2014/chart" uri="{C3380CC4-5D6E-409C-BE32-E72D297353CC}">
              <c16:uniqueId val="{00000001-51EF-433D-94FA-6F2BEFE8E8B4}"/>
            </c:ext>
          </c:extLst>
        </c:ser>
        <c:ser>
          <c:idx val="4"/>
          <c:order val="2"/>
          <c:tx>
            <c:strRef>
              <c:f>'C.4 Colistin_route'!$A$8</c:f>
              <c:strCache>
                <c:ptCount val="1"/>
                <c:pt idx="0">
                  <c:v>Inhaled</c:v>
                </c:pt>
              </c:strCache>
            </c:strRef>
          </c:tx>
          <c:spPr>
            <a:ln>
              <a:solidFill>
                <a:srgbClr val="00A5DF"/>
              </a:solidFill>
              <a:prstDash val="sysDot"/>
            </a:ln>
          </c:spPr>
          <c:marker>
            <c:symbol val="triangle"/>
            <c:size val="8"/>
            <c:spPr>
              <a:solidFill>
                <a:srgbClr val="00A5DF"/>
              </a:solidFill>
              <a:ln>
                <a:solidFill>
                  <a:srgbClr val="00A5DF"/>
                </a:solidFill>
                <a:prstDash val="solid"/>
              </a:ln>
            </c:spPr>
          </c:marker>
          <c:cat>
            <c:numRef>
              <c:f>'C.4 Colistin_route'!$B$5:$F$5</c:f>
              <c:numCache>
                <c:formatCode>General</c:formatCode>
                <c:ptCount val="5"/>
                <c:pt idx="0">
                  <c:v>2018</c:v>
                </c:pt>
                <c:pt idx="1">
                  <c:v>2019</c:v>
                </c:pt>
                <c:pt idx="2">
                  <c:v>2020</c:v>
                </c:pt>
                <c:pt idx="3">
                  <c:v>2021</c:v>
                </c:pt>
                <c:pt idx="4">
                  <c:v>2022</c:v>
                </c:pt>
              </c:numCache>
            </c:numRef>
          </c:cat>
          <c:val>
            <c:numRef>
              <c:f>'C.4 Colistin_route'!$B$8:$F$8</c:f>
              <c:numCache>
                <c:formatCode>0.000</c:formatCode>
                <c:ptCount val="5"/>
                <c:pt idx="0">
                  <c:v>12.97492312900431</c:v>
                </c:pt>
                <c:pt idx="1">
                  <c:v>13.452793250167815</c:v>
                </c:pt>
                <c:pt idx="2">
                  <c:v>18.185430039820858</c:v>
                </c:pt>
                <c:pt idx="3">
                  <c:v>15.066944563062862</c:v>
                </c:pt>
                <c:pt idx="4">
                  <c:v>13.283694654288411</c:v>
                </c:pt>
              </c:numCache>
            </c:numRef>
          </c:val>
          <c:smooth val="0"/>
          <c:extLst>
            <c:ext xmlns:c16="http://schemas.microsoft.com/office/drawing/2014/chart" uri="{C3380CC4-5D6E-409C-BE32-E72D297353CC}">
              <c16:uniqueId val="{00000002-51EF-433D-94FA-6F2BEFE8E8B4}"/>
            </c:ext>
          </c:extLst>
        </c:ser>
        <c:dLbls>
          <c:showLegendKey val="0"/>
          <c:showVal val="0"/>
          <c:showCatName val="0"/>
          <c:showSerName val="0"/>
          <c:showPercent val="0"/>
          <c:showBubbleSize val="0"/>
        </c:dLbls>
        <c:marker val="1"/>
        <c:smooth val="0"/>
        <c:axId val="132272512"/>
        <c:axId val="132274816"/>
      </c:lineChart>
      <c:catAx>
        <c:axId val="132272512"/>
        <c:scaling>
          <c:orientation val="minMax"/>
        </c:scaling>
        <c:delete val="0"/>
        <c:axPos val="b"/>
        <c:title>
          <c:tx>
            <c:rich>
              <a:bodyPr/>
              <a:lstStyle/>
              <a:p>
                <a:pPr>
                  <a:defRPr sz="1400">
                    <a:solidFill>
                      <a:schemeClr val="tx1"/>
                    </a:solidFill>
                  </a:defRPr>
                </a:pPr>
                <a:r>
                  <a:rPr lang="en-GB" sz="1400">
                    <a:solidFill>
                      <a:schemeClr val="tx1"/>
                    </a:solidFill>
                  </a:rPr>
                  <a:t>Year</a:t>
                </a:r>
              </a:p>
            </c:rich>
          </c:tx>
          <c:layout>
            <c:manualLayout>
              <c:xMode val="edge"/>
              <c:yMode val="edge"/>
              <c:x val="0.51500822461607298"/>
              <c:y val="0.8501455580092111"/>
            </c:manualLayout>
          </c:layout>
          <c:overlay val="0"/>
        </c:title>
        <c:numFmt formatCode="General" sourceLinked="1"/>
        <c:majorTickMark val="out"/>
        <c:minorTickMark val="none"/>
        <c:tickLblPos val="nextTo"/>
        <c:txPr>
          <a:bodyPr/>
          <a:lstStyle/>
          <a:p>
            <a:pPr>
              <a:defRPr sz="1400"/>
            </a:pPr>
            <a:endParaRPr lang="en-US"/>
          </a:p>
        </c:txPr>
        <c:crossAx val="132274816"/>
        <c:crosses val="autoZero"/>
        <c:auto val="1"/>
        <c:lblAlgn val="ctr"/>
        <c:lblOffset val="100"/>
        <c:noMultiLvlLbl val="0"/>
      </c:catAx>
      <c:valAx>
        <c:axId val="132274816"/>
        <c:scaling>
          <c:orientation val="minMax"/>
        </c:scaling>
        <c:delete val="0"/>
        <c:axPos val="l"/>
        <c:title>
          <c:tx>
            <c:rich>
              <a:bodyPr rot="-5400000" vert="horz"/>
              <a:lstStyle/>
              <a:p>
                <a:pPr>
                  <a:defRPr sz="1400"/>
                </a:pPr>
                <a:r>
                  <a:rPr lang="en-GB" sz="1400"/>
                  <a:t>DDD per 1,000 admissions</a:t>
                </a:r>
              </a:p>
            </c:rich>
          </c:tx>
          <c:layout>
            <c:manualLayout>
              <c:xMode val="edge"/>
              <c:yMode val="edge"/>
              <c:x val="1.6548948879863769E-4"/>
              <c:y val="0.10908264375017526"/>
            </c:manualLayout>
          </c:layout>
          <c:overlay val="0"/>
        </c:title>
        <c:numFmt formatCode="0" sourceLinked="0"/>
        <c:majorTickMark val="out"/>
        <c:minorTickMark val="none"/>
        <c:tickLblPos val="nextTo"/>
        <c:txPr>
          <a:bodyPr/>
          <a:lstStyle/>
          <a:p>
            <a:pPr>
              <a:defRPr sz="1400">
                <a:solidFill>
                  <a:schemeClr val="tx1"/>
                </a:solidFill>
              </a:defRPr>
            </a:pPr>
            <a:endParaRPr lang="en-US"/>
          </a:p>
        </c:txPr>
        <c:crossAx val="132272512"/>
        <c:crosses val="autoZero"/>
        <c:crossBetween val="between"/>
      </c:valAx>
    </c:plotArea>
    <c:legend>
      <c:legendPos val="b"/>
      <c:overlay val="0"/>
      <c:txPr>
        <a:bodyPr/>
        <a:lstStyle/>
        <a:p>
          <a:pPr>
            <a:defRPr sz="14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2"/>
          <c:order val="0"/>
          <c:spPr>
            <a:ln>
              <a:solidFill>
                <a:srgbClr val="00A5DF"/>
              </a:solidFill>
            </a:ln>
          </c:spPr>
          <c:marker>
            <c:spPr>
              <a:ln w="19050">
                <a:solidFill>
                  <a:srgbClr val="00A5DF"/>
                </a:solidFill>
              </a:ln>
            </c:spPr>
          </c:marker>
          <c:dPt>
            <c:idx val="0"/>
            <c:marker>
              <c:symbol val="diamond"/>
              <c:size val="8"/>
              <c:spPr>
                <a:solidFill>
                  <a:srgbClr val="00A5DF"/>
                </a:solidFill>
                <a:ln w="19050">
                  <a:solidFill>
                    <a:srgbClr val="00A5DF"/>
                  </a:solidFill>
                </a:ln>
              </c:spPr>
            </c:marker>
            <c:bubble3D val="0"/>
            <c:extLst>
              <c:ext xmlns:c16="http://schemas.microsoft.com/office/drawing/2014/chart" uri="{C3380CC4-5D6E-409C-BE32-E72D297353CC}">
                <c16:uniqueId val="{00000000-8E76-4A5D-944C-4E080FB21A5F}"/>
              </c:ext>
            </c:extLst>
          </c:dPt>
          <c:dPt>
            <c:idx val="1"/>
            <c:marker>
              <c:symbol val="diamond"/>
              <c:size val="8"/>
              <c:spPr>
                <a:solidFill>
                  <a:srgbClr val="00A5DF"/>
                </a:solidFill>
                <a:ln w="19050">
                  <a:solidFill>
                    <a:srgbClr val="00A5DF"/>
                  </a:solidFill>
                </a:ln>
              </c:spPr>
            </c:marker>
            <c:bubble3D val="0"/>
            <c:extLst>
              <c:ext xmlns:c16="http://schemas.microsoft.com/office/drawing/2014/chart" uri="{C3380CC4-5D6E-409C-BE32-E72D297353CC}">
                <c16:uniqueId val="{00000001-8E76-4A5D-944C-4E080FB21A5F}"/>
              </c:ext>
            </c:extLst>
          </c:dPt>
          <c:dPt>
            <c:idx val="2"/>
            <c:marker>
              <c:symbol val="diamond"/>
              <c:size val="8"/>
              <c:spPr>
                <a:solidFill>
                  <a:srgbClr val="00A5DF"/>
                </a:solidFill>
                <a:ln w="19050">
                  <a:solidFill>
                    <a:srgbClr val="00A5DF"/>
                  </a:solidFill>
                </a:ln>
              </c:spPr>
            </c:marker>
            <c:bubble3D val="0"/>
            <c:extLst>
              <c:ext xmlns:c16="http://schemas.microsoft.com/office/drawing/2014/chart" uri="{C3380CC4-5D6E-409C-BE32-E72D297353CC}">
                <c16:uniqueId val="{00000002-8E76-4A5D-944C-4E080FB21A5F}"/>
              </c:ext>
            </c:extLst>
          </c:dPt>
          <c:dPt>
            <c:idx val="3"/>
            <c:marker>
              <c:symbol val="diamond"/>
              <c:size val="8"/>
              <c:spPr>
                <a:solidFill>
                  <a:srgbClr val="00A5DF"/>
                </a:solidFill>
                <a:ln w="19050">
                  <a:solidFill>
                    <a:srgbClr val="00A5DF"/>
                  </a:solidFill>
                </a:ln>
              </c:spPr>
            </c:marker>
            <c:bubble3D val="0"/>
            <c:extLst>
              <c:ext xmlns:c16="http://schemas.microsoft.com/office/drawing/2014/chart" uri="{C3380CC4-5D6E-409C-BE32-E72D297353CC}">
                <c16:uniqueId val="{00000003-8E76-4A5D-944C-4E080FB21A5F}"/>
              </c:ext>
            </c:extLst>
          </c:dPt>
          <c:dPt>
            <c:idx val="4"/>
            <c:marker>
              <c:symbol val="diamond"/>
              <c:size val="8"/>
              <c:spPr>
                <a:solidFill>
                  <a:srgbClr val="00A5DF"/>
                </a:solidFill>
                <a:ln w="19050">
                  <a:solidFill>
                    <a:srgbClr val="00A5DF"/>
                  </a:solidFill>
                </a:ln>
              </c:spPr>
            </c:marker>
            <c:bubble3D val="0"/>
            <c:extLst>
              <c:ext xmlns:c16="http://schemas.microsoft.com/office/drawing/2014/chart" uri="{C3380CC4-5D6E-409C-BE32-E72D297353CC}">
                <c16:uniqueId val="{00000004-8E76-4A5D-944C-4E080FB21A5F}"/>
              </c:ext>
            </c:extLst>
          </c:dPt>
          <c:dPt>
            <c:idx val="5"/>
            <c:marker>
              <c:symbol val="square"/>
              <c:size val="7"/>
              <c:spPr>
                <a:solidFill>
                  <a:srgbClr val="00A5DF"/>
                </a:solidFill>
                <a:ln w="19050">
                  <a:solidFill>
                    <a:srgbClr val="00A5DF"/>
                  </a:solidFill>
                </a:ln>
              </c:spPr>
            </c:marker>
            <c:bubble3D val="0"/>
            <c:spPr>
              <a:ln>
                <a:noFill/>
              </a:ln>
            </c:spPr>
            <c:extLst>
              <c:ext xmlns:c16="http://schemas.microsoft.com/office/drawing/2014/chart" uri="{C3380CC4-5D6E-409C-BE32-E72D297353CC}">
                <c16:uniqueId val="{00000006-8E76-4A5D-944C-4E080FB21A5F}"/>
              </c:ext>
            </c:extLst>
          </c:dPt>
          <c:dPt>
            <c:idx val="6"/>
            <c:marker>
              <c:symbol val="square"/>
              <c:size val="7"/>
              <c:spPr>
                <a:solidFill>
                  <a:srgbClr val="00A5DF"/>
                </a:solidFill>
                <a:ln w="19050">
                  <a:solidFill>
                    <a:srgbClr val="00A5DF"/>
                  </a:solidFill>
                </a:ln>
              </c:spPr>
            </c:marker>
            <c:bubble3D val="0"/>
            <c:extLst>
              <c:ext xmlns:c16="http://schemas.microsoft.com/office/drawing/2014/chart" uri="{C3380CC4-5D6E-409C-BE32-E72D297353CC}">
                <c16:uniqueId val="{00000007-8E76-4A5D-944C-4E080FB21A5F}"/>
              </c:ext>
            </c:extLst>
          </c:dPt>
          <c:dPt>
            <c:idx val="7"/>
            <c:marker>
              <c:symbol val="square"/>
              <c:size val="7"/>
              <c:spPr>
                <a:solidFill>
                  <a:srgbClr val="00A5DF"/>
                </a:solidFill>
                <a:ln w="19050">
                  <a:solidFill>
                    <a:srgbClr val="00A5DF"/>
                  </a:solidFill>
                </a:ln>
              </c:spPr>
            </c:marker>
            <c:bubble3D val="0"/>
            <c:extLst>
              <c:ext xmlns:c16="http://schemas.microsoft.com/office/drawing/2014/chart" uri="{C3380CC4-5D6E-409C-BE32-E72D297353CC}">
                <c16:uniqueId val="{00000008-8E76-4A5D-944C-4E080FB21A5F}"/>
              </c:ext>
            </c:extLst>
          </c:dPt>
          <c:dPt>
            <c:idx val="8"/>
            <c:marker>
              <c:symbol val="square"/>
              <c:size val="7"/>
              <c:spPr>
                <a:solidFill>
                  <a:srgbClr val="00A5DF"/>
                </a:solidFill>
                <a:ln w="19050">
                  <a:solidFill>
                    <a:srgbClr val="00A5DF"/>
                  </a:solidFill>
                </a:ln>
              </c:spPr>
            </c:marker>
            <c:bubble3D val="0"/>
            <c:extLst>
              <c:ext xmlns:c16="http://schemas.microsoft.com/office/drawing/2014/chart" uri="{C3380CC4-5D6E-409C-BE32-E72D297353CC}">
                <c16:uniqueId val="{00000009-8E76-4A5D-944C-4E080FB21A5F}"/>
              </c:ext>
            </c:extLst>
          </c:dPt>
          <c:dPt>
            <c:idx val="9"/>
            <c:marker>
              <c:symbol val="square"/>
              <c:size val="7"/>
              <c:spPr>
                <a:solidFill>
                  <a:srgbClr val="00A5DF"/>
                </a:solidFill>
                <a:ln w="19050">
                  <a:solidFill>
                    <a:srgbClr val="00A5DF"/>
                  </a:solidFill>
                </a:ln>
              </c:spPr>
            </c:marker>
            <c:bubble3D val="0"/>
            <c:extLst>
              <c:ext xmlns:c16="http://schemas.microsoft.com/office/drawing/2014/chart" uri="{C3380CC4-5D6E-409C-BE32-E72D297353CC}">
                <c16:uniqueId val="{0000000A-8E76-4A5D-944C-4E080FB21A5F}"/>
              </c:ext>
            </c:extLst>
          </c:dPt>
          <c:dPt>
            <c:idx val="10"/>
            <c:marker>
              <c:symbol val="triangle"/>
              <c:size val="7"/>
              <c:spPr>
                <a:solidFill>
                  <a:srgbClr val="00A5DF"/>
                </a:solidFill>
                <a:ln w="19050">
                  <a:solidFill>
                    <a:srgbClr val="00A5DF"/>
                  </a:solidFill>
                </a:ln>
              </c:spPr>
            </c:marker>
            <c:bubble3D val="0"/>
            <c:spPr>
              <a:ln>
                <a:noFill/>
              </a:ln>
            </c:spPr>
            <c:extLst>
              <c:ext xmlns:c16="http://schemas.microsoft.com/office/drawing/2014/chart" uri="{C3380CC4-5D6E-409C-BE32-E72D297353CC}">
                <c16:uniqueId val="{0000000C-8E76-4A5D-944C-4E080FB21A5F}"/>
              </c:ext>
            </c:extLst>
          </c:dPt>
          <c:dPt>
            <c:idx val="11"/>
            <c:marker>
              <c:spPr>
                <a:solidFill>
                  <a:srgbClr val="00A5DF"/>
                </a:solidFill>
                <a:ln w="19050">
                  <a:solidFill>
                    <a:srgbClr val="00A5DF"/>
                  </a:solidFill>
                </a:ln>
              </c:spPr>
            </c:marker>
            <c:bubble3D val="0"/>
            <c:extLst>
              <c:ext xmlns:c16="http://schemas.microsoft.com/office/drawing/2014/chart" uri="{C3380CC4-5D6E-409C-BE32-E72D297353CC}">
                <c16:uniqueId val="{0000000D-8E76-4A5D-944C-4E080FB21A5F}"/>
              </c:ext>
            </c:extLst>
          </c:dPt>
          <c:dPt>
            <c:idx val="12"/>
            <c:marker>
              <c:symbol val="triangle"/>
              <c:size val="7"/>
              <c:spPr>
                <a:solidFill>
                  <a:srgbClr val="00A5DF"/>
                </a:solidFill>
                <a:ln w="19050">
                  <a:solidFill>
                    <a:srgbClr val="00A5DF"/>
                  </a:solidFill>
                </a:ln>
              </c:spPr>
            </c:marker>
            <c:bubble3D val="0"/>
            <c:extLst>
              <c:ext xmlns:c16="http://schemas.microsoft.com/office/drawing/2014/chart" uri="{C3380CC4-5D6E-409C-BE32-E72D297353CC}">
                <c16:uniqueId val="{0000000E-8E76-4A5D-944C-4E080FB21A5F}"/>
              </c:ext>
            </c:extLst>
          </c:dPt>
          <c:dPt>
            <c:idx val="13"/>
            <c:marker>
              <c:spPr>
                <a:solidFill>
                  <a:srgbClr val="00A5DF"/>
                </a:solidFill>
                <a:ln w="19050">
                  <a:solidFill>
                    <a:srgbClr val="00A5DF"/>
                  </a:solidFill>
                </a:ln>
              </c:spPr>
            </c:marker>
            <c:bubble3D val="0"/>
            <c:extLst>
              <c:ext xmlns:c16="http://schemas.microsoft.com/office/drawing/2014/chart" uri="{C3380CC4-5D6E-409C-BE32-E72D297353CC}">
                <c16:uniqueId val="{0000000F-8E76-4A5D-944C-4E080FB21A5F}"/>
              </c:ext>
            </c:extLst>
          </c:dPt>
          <c:dPt>
            <c:idx val="14"/>
            <c:marker>
              <c:spPr>
                <a:solidFill>
                  <a:srgbClr val="00A5DF"/>
                </a:solidFill>
                <a:ln w="19050">
                  <a:solidFill>
                    <a:srgbClr val="00A5DF"/>
                  </a:solidFill>
                </a:ln>
              </c:spPr>
            </c:marker>
            <c:bubble3D val="0"/>
            <c:extLst>
              <c:ext xmlns:c16="http://schemas.microsoft.com/office/drawing/2014/chart" uri="{C3380CC4-5D6E-409C-BE32-E72D297353CC}">
                <c16:uniqueId val="{00000010-8E76-4A5D-944C-4E080FB21A5F}"/>
              </c:ext>
            </c:extLst>
          </c:dPt>
          <c:dPt>
            <c:idx val="15"/>
            <c:marker>
              <c:symbol val="x"/>
              <c:size val="8"/>
              <c:spPr>
                <a:noFill/>
                <a:ln w="19050">
                  <a:solidFill>
                    <a:srgbClr val="00A5DF"/>
                  </a:solidFill>
                </a:ln>
              </c:spPr>
            </c:marker>
            <c:bubble3D val="0"/>
            <c:spPr>
              <a:ln>
                <a:noFill/>
              </a:ln>
            </c:spPr>
            <c:extLst>
              <c:ext xmlns:c16="http://schemas.microsoft.com/office/drawing/2014/chart" uri="{C3380CC4-5D6E-409C-BE32-E72D297353CC}">
                <c16:uniqueId val="{00000012-8E76-4A5D-944C-4E080FB21A5F}"/>
              </c:ext>
            </c:extLst>
          </c:dPt>
          <c:dPt>
            <c:idx val="16"/>
            <c:marker>
              <c:symbol val="x"/>
              <c:size val="8"/>
              <c:spPr>
                <a:noFill/>
                <a:ln w="19050">
                  <a:solidFill>
                    <a:srgbClr val="00A5DF"/>
                  </a:solidFill>
                </a:ln>
              </c:spPr>
            </c:marker>
            <c:bubble3D val="0"/>
            <c:extLst>
              <c:ext xmlns:c16="http://schemas.microsoft.com/office/drawing/2014/chart" uri="{C3380CC4-5D6E-409C-BE32-E72D297353CC}">
                <c16:uniqueId val="{00000013-8E76-4A5D-944C-4E080FB21A5F}"/>
              </c:ext>
            </c:extLst>
          </c:dPt>
          <c:dPt>
            <c:idx val="17"/>
            <c:marker>
              <c:symbol val="x"/>
              <c:size val="8"/>
              <c:spPr>
                <a:noFill/>
                <a:ln w="19050">
                  <a:solidFill>
                    <a:srgbClr val="00A5DF"/>
                  </a:solidFill>
                </a:ln>
              </c:spPr>
            </c:marker>
            <c:bubble3D val="0"/>
            <c:extLst>
              <c:ext xmlns:c16="http://schemas.microsoft.com/office/drawing/2014/chart" uri="{C3380CC4-5D6E-409C-BE32-E72D297353CC}">
                <c16:uniqueId val="{00000014-8E76-4A5D-944C-4E080FB21A5F}"/>
              </c:ext>
            </c:extLst>
          </c:dPt>
          <c:dPt>
            <c:idx val="18"/>
            <c:marker>
              <c:symbol val="x"/>
              <c:size val="8"/>
              <c:spPr>
                <a:noFill/>
                <a:ln w="19050">
                  <a:solidFill>
                    <a:srgbClr val="00A5DF"/>
                  </a:solidFill>
                </a:ln>
              </c:spPr>
            </c:marker>
            <c:bubble3D val="0"/>
            <c:extLst>
              <c:ext xmlns:c16="http://schemas.microsoft.com/office/drawing/2014/chart" uri="{C3380CC4-5D6E-409C-BE32-E72D297353CC}">
                <c16:uniqueId val="{00000015-8E76-4A5D-944C-4E080FB21A5F}"/>
              </c:ext>
            </c:extLst>
          </c:dPt>
          <c:dPt>
            <c:idx val="19"/>
            <c:marker>
              <c:symbol val="x"/>
              <c:size val="8"/>
              <c:spPr>
                <a:noFill/>
                <a:ln w="19050">
                  <a:solidFill>
                    <a:srgbClr val="00A5DF"/>
                  </a:solidFill>
                </a:ln>
              </c:spPr>
            </c:marker>
            <c:bubble3D val="0"/>
            <c:extLst>
              <c:ext xmlns:c16="http://schemas.microsoft.com/office/drawing/2014/chart" uri="{C3380CC4-5D6E-409C-BE32-E72D297353CC}">
                <c16:uniqueId val="{00000016-8E76-4A5D-944C-4E080FB21A5F}"/>
              </c:ext>
            </c:extLst>
          </c:dPt>
          <c:dPt>
            <c:idx val="20"/>
            <c:marker>
              <c:symbol val="circle"/>
              <c:size val="7"/>
              <c:spPr>
                <a:solidFill>
                  <a:srgbClr val="00A5DF"/>
                </a:solidFill>
                <a:ln w="19050">
                  <a:solidFill>
                    <a:srgbClr val="00A5DF"/>
                  </a:solidFill>
                </a:ln>
              </c:spPr>
            </c:marker>
            <c:bubble3D val="0"/>
            <c:spPr>
              <a:ln>
                <a:noFill/>
              </a:ln>
            </c:spPr>
            <c:extLst>
              <c:ext xmlns:c16="http://schemas.microsoft.com/office/drawing/2014/chart" uri="{C3380CC4-5D6E-409C-BE32-E72D297353CC}">
                <c16:uniqueId val="{00000018-8E76-4A5D-944C-4E080FB21A5F}"/>
              </c:ext>
            </c:extLst>
          </c:dPt>
          <c:dPt>
            <c:idx val="21"/>
            <c:marker>
              <c:symbol val="circle"/>
              <c:size val="7"/>
              <c:spPr>
                <a:solidFill>
                  <a:srgbClr val="00A5DF"/>
                </a:solidFill>
                <a:ln w="19050">
                  <a:solidFill>
                    <a:srgbClr val="00A5DF"/>
                  </a:solidFill>
                </a:ln>
              </c:spPr>
            </c:marker>
            <c:bubble3D val="0"/>
            <c:extLst>
              <c:ext xmlns:c16="http://schemas.microsoft.com/office/drawing/2014/chart" uri="{C3380CC4-5D6E-409C-BE32-E72D297353CC}">
                <c16:uniqueId val="{00000019-8E76-4A5D-944C-4E080FB21A5F}"/>
              </c:ext>
            </c:extLst>
          </c:dPt>
          <c:dPt>
            <c:idx val="22"/>
            <c:marker>
              <c:symbol val="circle"/>
              <c:size val="7"/>
              <c:spPr>
                <a:solidFill>
                  <a:srgbClr val="00A5DF"/>
                </a:solidFill>
                <a:ln w="19050">
                  <a:solidFill>
                    <a:srgbClr val="00A5DF"/>
                  </a:solidFill>
                </a:ln>
              </c:spPr>
            </c:marker>
            <c:bubble3D val="0"/>
            <c:extLst>
              <c:ext xmlns:c16="http://schemas.microsoft.com/office/drawing/2014/chart" uri="{C3380CC4-5D6E-409C-BE32-E72D297353CC}">
                <c16:uniqueId val="{0000001A-8E76-4A5D-944C-4E080FB21A5F}"/>
              </c:ext>
            </c:extLst>
          </c:dPt>
          <c:dPt>
            <c:idx val="23"/>
            <c:marker>
              <c:symbol val="circle"/>
              <c:size val="7"/>
              <c:spPr>
                <a:solidFill>
                  <a:srgbClr val="00A5DF"/>
                </a:solidFill>
                <a:ln w="19050">
                  <a:solidFill>
                    <a:srgbClr val="00A5DF"/>
                  </a:solidFill>
                </a:ln>
              </c:spPr>
            </c:marker>
            <c:bubble3D val="0"/>
            <c:extLst>
              <c:ext xmlns:c16="http://schemas.microsoft.com/office/drawing/2014/chart" uri="{C3380CC4-5D6E-409C-BE32-E72D297353CC}">
                <c16:uniqueId val="{0000001B-8E76-4A5D-944C-4E080FB21A5F}"/>
              </c:ext>
            </c:extLst>
          </c:dPt>
          <c:dPt>
            <c:idx val="24"/>
            <c:marker>
              <c:symbol val="circle"/>
              <c:size val="7"/>
              <c:spPr>
                <a:solidFill>
                  <a:srgbClr val="00A5DF"/>
                </a:solidFill>
                <a:ln w="19050">
                  <a:solidFill>
                    <a:srgbClr val="00A5DF"/>
                  </a:solidFill>
                </a:ln>
              </c:spPr>
            </c:marker>
            <c:bubble3D val="0"/>
            <c:extLst>
              <c:ext xmlns:c16="http://schemas.microsoft.com/office/drawing/2014/chart" uri="{C3380CC4-5D6E-409C-BE32-E72D297353CC}">
                <c16:uniqueId val="{0000001C-8E76-4A5D-944C-4E080FB21A5F}"/>
              </c:ext>
            </c:extLst>
          </c:dPt>
          <c:dPt>
            <c:idx val="25"/>
            <c:marker>
              <c:symbol val="diamond"/>
              <c:size val="8"/>
              <c:spPr>
                <a:noFill/>
                <a:ln w="19050">
                  <a:solidFill>
                    <a:srgbClr val="00A5DF"/>
                  </a:solidFill>
                </a:ln>
              </c:spPr>
            </c:marker>
            <c:bubble3D val="0"/>
            <c:spPr>
              <a:ln>
                <a:noFill/>
              </a:ln>
            </c:spPr>
            <c:extLst>
              <c:ext xmlns:c16="http://schemas.microsoft.com/office/drawing/2014/chart" uri="{C3380CC4-5D6E-409C-BE32-E72D297353CC}">
                <c16:uniqueId val="{0000001E-8E76-4A5D-944C-4E080FB21A5F}"/>
              </c:ext>
            </c:extLst>
          </c:dPt>
          <c:dPt>
            <c:idx val="26"/>
            <c:marker>
              <c:symbol val="diamond"/>
              <c:size val="8"/>
              <c:spPr>
                <a:noFill/>
                <a:ln w="19050">
                  <a:solidFill>
                    <a:srgbClr val="00A5DF"/>
                  </a:solidFill>
                </a:ln>
              </c:spPr>
            </c:marker>
            <c:bubble3D val="0"/>
            <c:extLst>
              <c:ext xmlns:c16="http://schemas.microsoft.com/office/drawing/2014/chart" uri="{C3380CC4-5D6E-409C-BE32-E72D297353CC}">
                <c16:uniqueId val="{0000001F-8E76-4A5D-944C-4E080FB21A5F}"/>
              </c:ext>
            </c:extLst>
          </c:dPt>
          <c:dPt>
            <c:idx val="27"/>
            <c:marker>
              <c:symbol val="diamond"/>
              <c:size val="8"/>
              <c:spPr>
                <a:noFill/>
                <a:ln w="19050">
                  <a:solidFill>
                    <a:srgbClr val="00A5DF"/>
                  </a:solidFill>
                </a:ln>
              </c:spPr>
            </c:marker>
            <c:bubble3D val="0"/>
            <c:extLst>
              <c:ext xmlns:c16="http://schemas.microsoft.com/office/drawing/2014/chart" uri="{C3380CC4-5D6E-409C-BE32-E72D297353CC}">
                <c16:uniqueId val="{00000020-8E76-4A5D-944C-4E080FB21A5F}"/>
              </c:ext>
            </c:extLst>
          </c:dPt>
          <c:dPt>
            <c:idx val="28"/>
            <c:marker>
              <c:symbol val="diamond"/>
              <c:size val="8"/>
              <c:spPr>
                <a:noFill/>
                <a:ln w="19050">
                  <a:solidFill>
                    <a:srgbClr val="00A5DF"/>
                  </a:solidFill>
                </a:ln>
              </c:spPr>
            </c:marker>
            <c:bubble3D val="0"/>
            <c:extLst>
              <c:ext xmlns:c16="http://schemas.microsoft.com/office/drawing/2014/chart" uri="{C3380CC4-5D6E-409C-BE32-E72D297353CC}">
                <c16:uniqueId val="{00000021-8E76-4A5D-944C-4E080FB21A5F}"/>
              </c:ext>
            </c:extLst>
          </c:dPt>
          <c:dPt>
            <c:idx val="29"/>
            <c:marker>
              <c:symbol val="diamond"/>
              <c:size val="8"/>
              <c:spPr>
                <a:noFill/>
                <a:ln w="19050">
                  <a:solidFill>
                    <a:srgbClr val="00A5DF"/>
                  </a:solidFill>
                </a:ln>
              </c:spPr>
            </c:marker>
            <c:bubble3D val="0"/>
            <c:extLst>
              <c:ext xmlns:c16="http://schemas.microsoft.com/office/drawing/2014/chart" uri="{C3380CC4-5D6E-409C-BE32-E72D297353CC}">
                <c16:uniqueId val="{00000022-8E76-4A5D-944C-4E080FB21A5F}"/>
              </c:ext>
            </c:extLst>
          </c:dPt>
          <c:dPt>
            <c:idx val="30"/>
            <c:marker>
              <c:symbol val="square"/>
              <c:size val="7"/>
              <c:spPr>
                <a:noFill/>
                <a:ln w="19050">
                  <a:solidFill>
                    <a:srgbClr val="00A5DF"/>
                  </a:solidFill>
                </a:ln>
              </c:spPr>
            </c:marker>
            <c:bubble3D val="0"/>
            <c:spPr>
              <a:ln>
                <a:noFill/>
              </a:ln>
            </c:spPr>
            <c:extLst>
              <c:ext xmlns:c16="http://schemas.microsoft.com/office/drawing/2014/chart" uri="{C3380CC4-5D6E-409C-BE32-E72D297353CC}">
                <c16:uniqueId val="{00000024-8E76-4A5D-944C-4E080FB21A5F}"/>
              </c:ext>
            </c:extLst>
          </c:dPt>
          <c:dPt>
            <c:idx val="31"/>
            <c:marker>
              <c:symbol val="square"/>
              <c:size val="7"/>
              <c:spPr>
                <a:noFill/>
                <a:ln w="19050">
                  <a:solidFill>
                    <a:srgbClr val="00A5DF"/>
                  </a:solidFill>
                </a:ln>
              </c:spPr>
            </c:marker>
            <c:bubble3D val="0"/>
            <c:extLst>
              <c:ext xmlns:c16="http://schemas.microsoft.com/office/drawing/2014/chart" uri="{C3380CC4-5D6E-409C-BE32-E72D297353CC}">
                <c16:uniqueId val="{00000025-8E76-4A5D-944C-4E080FB21A5F}"/>
              </c:ext>
            </c:extLst>
          </c:dPt>
          <c:dPt>
            <c:idx val="32"/>
            <c:marker>
              <c:symbol val="square"/>
              <c:size val="7"/>
              <c:spPr>
                <a:noFill/>
                <a:ln w="19050">
                  <a:solidFill>
                    <a:srgbClr val="00A5DF"/>
                  </a:solidFill>
                </a:ln>
              </c:spPr>
            </c:marker>
            <c:bubble3D val="0"/>
            <c:extLst>
              <c:ext xmlns:c16="http://schemas.microsoft.com/office/drawing/2014/chart" uri="{C3380CC4-5D6E-409C-BE32-E72D297353CC}">
                <c16:uniqueId val="{00000026-8E76-4A5D-944C-4E080FB21A5F}"/>
              </c:ext>
            </c:extLst>
          </c:dPt>
          <c:dPt>
            <c:idx val="33"/>
            <c:marker>
              <c:symbol val="square"/>
              <c:size val="7"/>
              <c:spPr>
                <a:noFill/>
                <a:ln w="19050">
                  <a:solidFill>
                    <a:srgbClr val="00A5DF"/>
                  </a:solidFill>
                </a:ln>
              </c:spPr>
            </c:marker>
            <c:bubble3D val="0"/>
            <c:extLst>
              <c:ext xmlns:c16="http://schemas.microsoft.com/office/drawing/2014/chart" uri="{C3380CC4-5D6E-409C-BE32-E72D297353CC}">
                <c16:uniqueId val="{00000027-8E76-4A5D-944C-4E080FB21A5F}"/>
              </c:ext>
            </c:extLst>
          </c:dPt>
          <c:dPt>
            <c:idx val="34"/>
            <c:marker>
              <c:symbol val="square"/>
              <c:size val="7"/>
              <c:spPr>
                <a:noFill/>
                <a:ln w="19050">
                  <a:solidFill>
                    <a:srgbClr val="00A5DF"/>
                  </a:solidFill>
                </a:ln>
              </c:spPr>
            </c:marker>
            <c:bubble3D val="0"/>
            <c:extLst>
              <c:ext xmlns:c16="http://schemas.microsoft.com/office/drawing/2014/chart" uri="{C3380CC4-5D6E-409C-BE32-E72D297353CC}">
                <c16:uniqueId val="{00000028-8E76-4A5D-944C-4E080FB21A5F}"/>
              </c:ext>
            </c:extLst>
          </c:dPt>
          <c:cat>
            <c:multiLvlStrRef>
              <c:f>'C.5 Colistin_type'!$A$15:$B$49</c:f>
              <c:multiLvlStrCache>
                <c:ptCount val="35"/>
                <c:lvl>
                  <c:pt idx="0">
                    <c:v>2018</c:v>
                  </c:pt>
                  <c:pt idx="1">
                    <c:v>2019</c:v>
                  </c:pt>
                  <c:pt idx="2">
                    <c:v>2020</c:v>
                  </c:pt>
                  <c:pt idx="3">
                    <c:v>2021</c:v>
                  </c:pt>
                  <c:pt idx="4">
                    <c:v>2022</c:v>
                  </c:pt>
                  <c:pt idx="5">
                    <c:v>2018</c:v>
                  </c:pt>
                  <c:pt idx="6">
                    <c:v>2019</c:v>
                  </c:pt>
                  <c:pt idx="7">
                    <c:v>2020</c:v>
                  </c:pt>
                  <c:pt idx="8">
                    <c:v>2021</c:v>
                  </c:pt>
                  <c:pt idx="9">
                    <c:v>2022</c:v>
                  </c:pt>
                  <c:pt idx="10">
                    <c:v>2018</c:v>
                  </c:pt>
                  <c:pt idx="11">
                    <c:v>2019</c:v>
                  </c:pt>
                  <c:pt idx="12">
                    <c:v>2020</c:v>
                  </c:pt>
                  <c:pt idx="13">
                    <c:v>2021</c:v>
                  </c:pt>
                  <c:pt idx="14">
                    <c:v>2022</c:v>
                  </c:pt>
                  <c:pt idx="15">
                    <c:v>2018</c:v>
                  </c:pt>
                  <c:pt idx="16">
                    <c:v>2019</c:v>
                  </c:pt>
                  <c:pt idx="17">
                    <c:v>2020</c:v>
                  </c:pt>
                  <c:pt idx="18">
                    <c:v>2021</c:v>
                  </c:pt>
                  <c:pt idx="19">
                    <c:v>2022</c:v>
                  </c:pt>
                  <c:pt idx="20">
                    <c:v>2018</c:v>
                  </c:pt>
                  <c:pt idx="21">
                    <c:v>2019</c:v>
                  </c:pt>
                  <c:pt idx="22">
                    <c:v>2020</c:v>
                  </c:pt>
                  <c:pt idx="23">
                    <c:v>2021</c:v>
                  </c:pt>
                  <c:pt idx="24">
                    <c:v>2022</c:v>
                  </c:pt>
                  <c:pt idx="25">
                    <c:v>2018</c:v>
                  </c:pt>
                  <c:pt idx="26">
                    <c:v>2019</c:v>
                  </c:pt>
                  <c:pt idx="27">
                    <c:v>2020</c:v>
                  </c:pt>
                  <c:pt idx="28">
                    <c:v>2021</c:v>
                  </c:pt>
                  <c:pt idx="29">
                    <c:v>2022</c:v>
                  </c:pt>
                  <c:pt idx="30">
                    <c:v>2018</c:v>
                  </c:pt>
                  <c:pt idx="31">
                    <c:v>2019</c:v>
                  </c:pt>
                  <c:pt idx="32">
                    <c:v>2020</c:v>
                  </c:pt>
                  <c:pt idx="33">
                    <c:v>2021</c:v>
                  </c:pt>
                  <c:pt idx="34">
                    <c:v>2022</c:v>
                  </c:pt>
                </c:lvl>
                <c:lvl>
                  <c:pt idx="0">
                    <c:v>Acute Small</c:v>
                  </c:pt>
                  <c:pt idx="5">
                    <c:v>Acute Medium</c:v>
                  </c:pt>
                  <c:pt idx="10">
                    <c:v>Acute Large</c:v>
                  </c:pt>
                  <c:pt idx="15">
                    <c:v>Acute Multiservice</c:v>
                  </c:pt>
                  <c:pt idx="20">
                    <c:v>Acute Specialist</c:v>
                  </c:pt>
                  <c:pt idx="25">
                    <c:v>Acute Teaching</c:v>
                  </c:pt>
                  <c:pt idx="30">
                    <c:v>Total</c:v>
                  </c:pt>
                </c:lvl>
              </c:multiLvlStrCache>
            </c:multiLvlStrRef>
          </c:cat>
          <c:val>
            <c:numRef>
              <c:f>'C.5 Colistin_type'!$C$15:$C$49</c:f>
              <c:numCache>
                <c:formatCode>0.0</c:formatCode>
                <c:ptCount val="35"/>
                <c:pt idx="0">
                  <c:v>7.7706035253359005</c:v>
                </c:pt>
                <c:pt idx="1">
                  <c:v>6.2691113282926381</c:v>
                </c:pt>
                <c:pt idx="2">
                  <c:v>6.6464019806007855</c:v>
                </c:pt>
                <c:pt idx="3">
                  <c:v>4.8189709542202763</c:v>
                </c:pt>
                <c:pt idx="4">
                  <c:v>4.5999754085205495</c:v>
                </c:pt>
                <c:pt idx="5">
                  <c:v>4.6173469116911292</c:v>
                </c:pt>
                <c:pt idx="6">
                  <c:v>3.8772343451273628</c:v>
                </c:pt>
                <c:pt idx="7">
                  <c:v>4.6141536304494366</c:v>
                </c:pt>
                <c:pt idx="8">
                  <c:v>4.3304654567909893</c:v>
                </c:pt>
                <c:pt idx="9">
                  <c:v>3.6512882042079582</c:v>
                </c:pt>
                <c:pt idx="10">
                  <c:v>8.9853474444389576</c:v>
                </c:pt>
                <c:pt idx="11">
                  <c:v>8.7540032691613305</c:v>
                </c:pt>
                <c:pt idx="12">
                  <c:v>10.779312209691852</c:v>
                </c:pt>
                <c:pt idx="13">
                  <c:v>6.8969304432685021</c:v>
                </c:pt>
                <c:pt idx="14">
                  <c:v>6.8949189047125401</c:v>
                </c:pt>
                <c:pt idx="15">
                  <c:v>3.4250720925629139</c:v>
                </c:pt>
                <c:pt idx="16">
                  <c:v>2.9465800300240517</c:v>
                </c:pt>
                <c:pt idx="17">
                  <c:v>2.7479176372289658</c:v>
                </c:pt>
                <c:pt idx="18">
                  <c:v>2.2220632284879684</c:v>
                </c:pt>
                <c:pt idx="19">
                  <c:v>1.7249987311661243</c:v>
                </c:pt>
                <c:pt idx="20">
                  <c:v>84.875708069419488</c:v>
                </c:pt>
                <c:pt idx="21">
                  <c:v>77.308475331636146</c:v>
                </c:pt>
                <c:pt idx="22">
                  <c:v>88.405469104647636</c:v>
                </c:pt>
                <c:pt idx="23">
                  <c:v>75.644091421738267</c:v>
                </c:pt>
                <c:pt idx="24">
                  <c:v>56.897608321625739</c:v>
                </c:pt>
                <c:pt idx="25">
                  <c:v>40.003637146313849</c:v>
                </c:pt>
                <c:pt idx="26">
                  <c:v>43.615541385235701</c:v>
                </c:pt>
                <c:pt idx="27">
                  <c:v>58.222294945364411</c:v>
                </c:pt>
                <c:pt idx="28">
                  <c:v>50.833265788460267</c:v>
                </c:pt>
                <c:pt idx="29">
                  <c:v>46.011343597783707</c:v>
                </c:pt>
                <c:pt idx="30">
                  <c:v>23.549042492726585</c:v>
                </c:pt>
                <c:pt idx="31">
                  <c:v>24.568310556182041</c:v>
                </c:pt>
                <c:pt idx="32">
                  <c:v>31.545391948859105</c:v>
                </c:pt>
                <c:pt idx="33">
                  <c:v>26.805305560395936</c:v>
                </c:pt>
                <c:pt idx="34">
                  <c:v>24.312646945541019</c:v>
                </c:pt>
              </c:numCache>
            </c:numRef>
          </c:val>
          <c:smooth val="0"/>
          <c:extLst>
            <c:ext xmlns:c16="http://schemas.microsoft.com/office/drawing/2014/chart" uri="{C3380CC4-5D6E-409C-BE32-E72D297353CC}">
              <c16:uniqueId val="{00000029-8E76-4A5D-944C-4E080FB21A5F}"/>
            </c:ext>
          </c:extLst>
        </c:ser>
        <c:dLbls>
          <c:showLegendKey val="0"/>
          <c:showVal val="0"/>
          <c:showCatName val="0"/>
          <c:showSerName val="0"/>
          <c:showPercent val="0"/>
          <c:showBubbleSize val="0"/>
        </c:dLbls>
        <c:marker val="1"/>
        <c:smooth val="0"/>
        <c:axId val="132422656"/>
        <c:axId val="132437120"/>
      </c:lineChart>
      <c:catAx>
        <c:axId val="132422656"/>
        <c:scaling>
          <c:orientation val="minMax"/>
        </c:scaling>
        <c:delete val="0"/>
        <c:axPos val="b"/>
        <c:title>
          <c:tx>
            <c:rich>
              <a:bodyPr/>
              <a:lstStyle/>
              <a:p>
                <a:pPr>
                  <a:defRPr sz="1400"/>
                </a:pPr>
                <a:r>
                  <a:rPr lang="en-GB" sz="1400"/>
                  <a:t>Trust type</a:t>
                </a:r>
              </a:p>
            </c:rich>
          </c:tx>
          <c:layout>
            <c:manualLayout>
              <c:xMode val="edge"/>
              <c:yMode val="edge"/>
              <c:x val="0.48186315680543662"/>
              <c:y val="0.95449062591548883"/>
            </c:manualLayout>
          </c:layout>
          <c:overlay val="0"/>
        </c:title>
        <c:numFmt formatCode="General" sourceLinked="1"/>
        <c:majorTickMark val="out"/>
        <c:minorTickMark val="none"/>
        <c:tickLblPos val="nextTo"/>
        <c:crossAx val="132437120"/>
        <c:crosses val="autoZero"/>
        <c:auto val="1"/>
        <c:lblAlgn val="ctr"/>
        <c:lblOffset val="100"/>
        <c:noMultiLvlLbl val="0"/>
      </c:catAx>
      <c:valAx>
        <c:axId val="132437120"/>
        <c:scaling>
          <c:orientation val="minMax"/>
        </c:scaling>
        <c:delete val="0"/>
        <c:axPos val="l"/>
        <c:title>
          <c:tx>
            <c:rich>
              <a:bodyPr rot="-5400000" vert="horz"/>
              <a:lstStyle/>
              <a:p>
                <a:pPr>
                  <a:defRPr sz="1400"/>
                </a:pPr>
                <a:r>
                  <a:rPr lang="en-GB" sz="1400"/>
                  <a:t>DDD per 1,000 admissions</a:t>
                </a:r>
              </a:p>
            </c:rich>
          </c:tx>
          <c:layout>
            <c:manualLayout>
              <c:xMode val="edge"/>
              <c:yMode val="edge"/>
              <c:x val="0"/>
              <c:y val="0.12967377581222431"/>
            </c:manualLayout>
          </c:layout>
          <c:overlay val="0"/>
        </c:title>
        <c:numFmt formatCode="#,##0" sourceLinked="0"/>
        <c:majorTickMark val="out"/>
        <c:minorTickMark val="none"/>
        <c:tickLblPos val="nextTo"/>
        <c:txPr>
          <a:bodyPr/>
          <a:lstStyle/>
          <a:p>
            <a:pPr>
              <a:defRPr sz="1400"/>
            </a:pPr>
            <a:endParaRPr lang="en-US"/>
          </a:p>
        </c:txPr>
        <c:crossAx val="132422656"/>
        <c:crosses val="autoZero"/>
        <c:crossBetween val="between"/>
      </c:valAx>
      <c:spPr>
        <a:ln>
          <a:noFill/>
        </a:ln>
      </c:spPr>
    </c:plotArea>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3680055826790039E-2"/>
          <c:y val="3.4632038924726015E-2"/>
          <c:w val="0.91937074557772447"/>
          <c:h val="0.71226919145790701"/>
        </c:manualLayout>
      </c:layout>
      <c:lineChart>
        <c:grouping val="standard"/>
        <c:varyColors val="0"/>
        <c:ser>
          <c:idx val="1"/>
          <c:order val="0"/>
          <c:tx>
            <c:strRef>
              <c:f>'A.4 Penicillins'!$B$5</c:f>
              <c:strCache>
                <c:ptCount val="1"/>
                <c:pt idx="0">
                  <c:v>Amoxicillin</c:v>
                </c:pt>
              </c:strCache>
            </c:strRef>
          </c:tx>
          <c:spPr>
            <a:ln>
              <a:solidFill>
                <a:srgbClr val="FFB81C"/>
              </a:solidFill>
              <a:prstDash val="sysDot"/>
            </a:ln>
          </c:spPr>
          <c:marker>
            <c:symbol val="diamond"/>
            <c:size val="7"/>
            <c:spPr>
              <a:solidFill>
                <a:srgbClr val="FFB81C"/>
              </a:solidFill>
              <a:ln>
                <a:solidFill>
                  <a:srgbClr val="FFB81C"/>
                </a:solidFill>
                <a:prstDash val="solid"/>
              </a:ln>
            </c:spPr>
          </c:marker>
          <c:cat>
            <c:numRef>
              <c:f>'A.4 Penicillins'!$C$4:$G$4</c:f>
              <c:numCache>
                <c:formatCode>General</c:formatCode>
                <c:ptCount val="5"/>
                <c:pt idx="0">
                  <c:v>2018</c:v>
                </c:pt>
                <c:pt idx="1">
                  <c:v>2019</c:v>
                </c:pt>
                <c:pt idx="2">
                  <c:v>2020</c:v>
                </c:pt>
                <c:pt idx="3">
                  <c:v>2021</c:v>
                </c:pt>
                <c:pt idx="4">
                  <c:v>2022</c:v>
                </c:pt>
              </c:numCache>
            </c:numRef>
          </c:cat>
          <c:val>
            <c:numRef>
              <c:f>'A.4 Penicillins'!$C$5:$G$5</c:f>
              <c:numCache>
                <c:formatCode>0.000</c:formatCode>
                <c:ptCount val="5"/>
                <c:pt idx="0">
                  <c:v>3.062757448646785</c:v>
                </c:pt>
                <c:pt idx="1">
                  <c:v>2.980194228659145</c:v>
                </c:pt>
                <c:pt idx="2">
                  <c:v>2.3000073958636054</c:v>
                </c:pt>
                <c:pt idx="3">
                  <c:v>2.4105949706782202</c:v>
                </c:pt>
                <c:pt idx="4">
                  <c:v>2.9391489349711275</c:v>
                </c:pt>
              </c:numCache>
            </c:numRef>
          </c:val>
          <c:smooth val="0"/>
          <c:extLst>
            <c:ext xmlns:c16="http://schemas.microsoft.com/office/drawing/2014/chart" uri="{C3380CC4-5D6E-409C-BE32-E72D297353CC}">
              <c16:uniqueId val="{00000000-217B-4CDD-A407-EA8E6FE2D2F2}"/>
            </c:ext>
          </c:extLst>
        </c:ser>
        <c:ser>
          <c:idx val="2"/>
          <c:order val="1"/>
          <c:tx>
            <c:strRef>
              <c:f>'A.4 Penicillins'!$B$6</c:f>
              <c:strCache>
                <c:ptCount val="1"/>
                <c:pt idx="0">
                  <c:v>Co-amoxiclav </c:v>
                </c:pt>
              </c:strCache>
            </c:strRef>
          </c:tx>
          <c:spPr>
            <a:ln>
              <a:solidFill>
                <a:srgbClr val="E40046"/>
              </a:solidFill>
              <a:prstDash val="dashDot"/>
            </a:ln>
          </c:spPr>
          <c:marker>
            <c:symbol val="x"/>
            <c:size val="7"/>
            <c:spPr>
              <a:noFill/>
              <a:ln w="19050">
                <a:solidFill>
                  <a:srgbClr val="E40046"/>
                </a:solidFill>
                <a:prstDash val="solid"/>
              </a:ln>
            </c:spPr>
          </c:marker>
          <c:cat>
            <c:numRef>
              <c:f>'A.4 Penicillins'!$C$4:$G$4</c:f>
              <c:numCache>
                <c:formatCode>General</c:formatCode>
                <c:ptCount val="5"/>
                <c:pt idx="0">
                  <c:v>2018</c:v>
                </c:pt>
                <c:pt idx="1">
                  <c:v>2019</c:v>
                </c:pt>
                <c:pt idx="2">
                  <c:v>2020</c:v>
                </c:pt>
                <c:pt idx="3">
                  <c:v>2021</c:v>
                </c:pt>
                <c:pt idx="4">
                  <c:v>2022</c:v>
                </c:pt>
              </c:numCache>
            </c:numRef>
          </c:cat>
          <c:val>
            <c:numRef>
              <c:f>'A.4 Penicillins'!$C$6:$G$6</c:f>
              <c:numCache>
                <c:formatCode>0.000</c:formatCode>
                <c:ptCount val="5"/>
                <c:pt idx="0">
                  <c:v>1.0481962565790202</c:v>
                </c:pt>
                <c:pt idx="1">
                  <c:v>1.0311191897773115</c:v>
                </c:pt>
                <c:pt idx="2">
                  <c:v>0.9289142001399322</c:v>
                </c:pt>
                <c:pt idx="3">
                  <c:v>0.93778721145041644</c:v>
                </c:pt>
                <c:pt idx="4">
                  <c:v>0.98530763263443077</c:v>
                </c:pt>
              </c:numCache>
            </c:numRef>
          </c:val>
          <c:smooth val="0"/>
          <c:extLst>
            <c:ext xmlns:c16="http://schemas.microsoft.com/office/drawing/2014/chart" uri="{C3380CC4-5D6E-409C-BE32-E72D297353CC}">
              <c16:uniqueId val="{00000001-217B-4CDD-A407-EA8E6FE2D2F2}"/>
            </c:ext>
          </c:extLst>
        </c:ser>
        <c:ser>
          <c:idx val="3"/>
          <c:order val="2"/>
          <c:tx>
            <c:strRef>
              <c:f>'A.4 Penicillins'!$B$7</c:f>
              <c:strCache>
                <c:ptCount val="1"/>
                <c:pt idx="0">
                  <c:v>Flucloxacillin</c:v>
                </c:pt>
              </c:strCache>
            </c:strRef>
          </c:tx>
          <c:spPr>
            <a:ln>
              <a:solidFill>
                <a:srgbClr val="003B5C"/>
              </a:solidFill>
              <a:prstDash val="dash"/>
            </a:ln>
          </c:spPr>
          <c:marker>
            <c:symbol val="triangle"/>
            <c:size val="7"/>
            <c:spPr>
              <a:solidFill>
                <a:srgbClr val="003B5C"/>
              </a:solidFill>
              <a:ln>
                <a:solidFill>
                  <a:srgbClr val="003B5C"/>
                </a:solidFill>
                <a:prstDash val="solid"/>
              </a:ln>
            </c:spPr>
          </c:marker>
          <c:cat>
            <c:numRef>
              <c:f>'A.4 Penicillins'!$C$4:$G$4</c:f>
              <c:numCache>
                <c:formatCode>General</c:formatCode>
                <c:ptCount val="5"/>
                <c:pt idx="0">
                  <c:v>2018</c:v>
                </c:pt>
                <c:pt idx="1">
                  <c:v>2019</c:v>
                </c:pt>
                <c:pt idx="2">
                  <c:v>2020</c:v>
                </c:pt>
                <c:pt idx="3">
                  <c:v>2021</c:v>
                </c:pt>
                <c:pt idx="4">
                  <c:v>2022</c:v>
                </c:pt>
              </c:numCache>
            </c:numRef>
          </c:cat>
          <c:val>
            <c:numRef>
              <c:f>'A.4 Penicillins'!$C$7:$G$7</c:f>
              <c:numCache>
                <c:formatCode>0.000</c:formatCode>
                <c:ptCount val="5"/>
                <c:pt idx="0">
                  <c:v>1.8552937637151983</c:v>
                </c:pt>
                <c:pt idx="1">
                  <c:v>1.7992662537823318</c:v>
                </c:pt>
                <c:pt idx="2">
                  <c:v>1.657451967168607</c:v>
                </c:pt>
                <c:pt idx="3">
                  <c:v>1.648716540028051</c:v>
                </c:pt>
                <c:pt idx="4">
                  <c:v>1.6564813560030345</c:v>
                </c:pt>
              </c:numCache>
            </c:numRef>
          </c:val>
          <c:smooth val="0"/>
          <c:extLst>
            <c:ext xmlns:c16="http://schemas.microsoft.com/office/drawing/2014/chart" uri="{C3380CC4-5D6E-409C-BE32-E72D297353CC}">
              <c16:uniqueId val="{00000002-217B-4CDD-A407-EA8E6FE2D2F2}"/>
            </c:ext>
          </c:extLst>
        </c:ser>
        <c:ser>
          <c:idx val="4"/>
          <c:order val="3"/>
          <c:tx>
            <c:strRef>
              <c:f>'A.4 Penicillins'!$B$8</c:f>
              <c:strCache>
                <c:ptCount val="1"/>
                <c:pt idx="0">
                  <c:v>Phenoxymethylpenicillin</c:v>
                </c:pt>
              </c:strCache>
            </c:strRef>
          </c:tx>
          <c:spPr>
            <a:ln>
              <a:solidFill>
                <a:srgbClr val="00AB8E"/>
              </a:solidFill>
              <a:prstDash val="lgDash"/>
            </a:ln>
          </c:spPr>
          <c:marker>
            <c:symbol val="circle"/>
            <c:size val="7"/>
            <c:spPr>
              <a:solidFill>
                <a:srgbClr val="00AB8E"/>
              </a:solidFill>
              <a:ln>
                <a:solidFill>
                  <a:srgbClr val="00AB8E"/>
                </a:solidFill>
                <a:prstDash val="solid"/>
              </a:ln>
            </c:spPr>
          </c:marker>
          <c:cat>
            <c:numRef>
              <c:f>'A.4 Penicillins'!$C$4:$G$4</c:f>
              <c:numCache>
                <c:formatCode>General</c:formatCode>
                <c:ptCount val="5"/>
                <c:pt idx="0">
                  <c:v>2018</c:v>
                </c:pt>
                <c:pt idx="1">
                  <c:v>2019</c:v>
                </c:pt>
                <c:pt idx="2">
                  <c:v>2020</c:v>
                </c:pt>
                <c:pt idx="3">
                  <c:v>2021</c:v>
                </c:pt>
                <c:pt idx="4">
                  <c:v>2022</c:v>
                </c:pt>
              </c:numCache>
            </c:numRef>
          </c:cat>
          <c:val>
            <c:numRef>
              <c:f>'A.4 Penicillins'!$C$8:$G$8</c:f>
              <c:numCache>
                <c:formatCode>0.000</c:formatCode>
                <c:ptCount val="5"/>
                <c:pt idx="0">
                  <c:v>0.87387137811882676</c:v>
                </c:pt>
                <c:pt idx="1">
                  <c:v>0.82428332758487644</c:v>
                </c:pt>
                <c:pt idx="2">
                  <c:v>0.67487533685610446</c:v>
                </c:pt>
                <c:pt idx="3">
                  <c:v>0.68044846093872025</c:v>
                </c:pt>
                <c:pt idx="4">
                  <c:v>0.96254845217749718</c:v>
                </c:pt>
              </c:numCache>
            </c:numRef>
          </c:val>
          <c:smooth val="0"/>
          <c:extLst>
            <c:ext xmlns:c16="http://schemas.microsoft.com/office/drawing/2014/chart" uri="{C3380CC4-5D6E-409C-BE32-E72D297353CC}">
              <c16:uniqueId val="{00000003-217B-4CDD-A407-EA8E6FE2D2F2}"/>
            </c:ext>
          </c:extLst>
        </c:ser>
        <c:ser>
          <c:idx val="5"/>
          <c:order val="4"/>
          <c:tx>
            <c:strRef>
              <c:f>'A.4 Penicillins'!$B$9</c:f>
              <c:strCache>
                <c:ptCount val="1"/>
                <c:pt idx="0">
                  <c:v>Piperacillin/tazobactam </c:v>
                </c:pt>
              </c:strCache>
            </c:strRef>
          </c:tx>
          <c:spPr>
            <a:ln>
              <a:solidFill>
                <a:srgbClr val="84BD00"/>
              </a:solidFill>
              <a:prstDash val="lgDashDot"/>
            </a:ln>
          </c:spPr>
          <c:marker>
            <c:symbol val="triangle"/>
            <c:size val="7"/>
            <c:spPr>
              <a:solidFill>
                <a:srgbClr val="84BD00"/>
              </a:solidFill>
              <a:ln>
                <a:solidFill>
                  <a:srgbClr val="84BD00"/>
                </a:solidFill>
                <a:prstDash val="lgDashDot"/>
              </a:ln>
            </c:spPr>
          </c:marker>
          <c:cat>
            <c:numRef>
              <c:f>'A.4 Penicillins'!$C$4:$G$4</c:f>
              <c:numCache>
                <c:formatCode>General</c:formatCode>
                <c:ptCount val="5"/>
                <c:pt idx="0">
                  <c:v>2018</c:v>
                </c:pt>
                <c:pt idx="1">
                  <c:v>2019</c:v>
                </c:pt>
                <c:pt idx="2">
                  <c:v>2020</c:v>
                </c:pt>
                <c:pt idx="3">
                  <c:v>2021</c:v>
                </c:pt>
                <c:pt idx="4">
                  <c:v>2022</c:v>
                </c:pt>
              </c:numCache>
            </c:numRef>
          </c:cat>
          <c:val>
            <c:numRef>
              <c:f>'A.4 Penicillins'!$C$9:$G$9</c:f>
              <c:numCache>
                <c:formatCode>0.000</c:formatCode>
                <c:ptCount val="5"/>
                <c:pt idx="0">
                  <c:v>7.0240360857050876E-2</c:v>
                </c:pt>
                <c:pt idx="1">
                  <c:v>7.8717116104677132E-2</c:v>
                </c:pt>
                <c:pt idx="2">
                  <c:v>7.4238476825238209E-2</c:v>
                </c:pt>
                <c:pt idx="3">
                  <c:v>8.0811729419567158E-2</c:v>
                </c:pt>
                <c:pt idx="4">
                  <c:v>8.7730266476700791E-2</c:v>
                </c:pt>
              </c:numCache>
            </c:numRef>
          </c:val>
          <c:smooth val="0"/>
          <c:extLst>
            <c:ext xmlns:c16="http://schemas.microsoft.com/office/drawing/2014/chart" uri="{C3380CC4-5D6E-409C-BE32-E72D297353CC}">
              <c16:uniqueId val="{00000004-217B-4CDD-A407-EA8E6FE2D2F2}"/>
            </c:ext>
          </c:extLst>
        </c:ser>
        <c:ser>
          <c:idx val="6"/>
          <c:order val="5"/>
          <c:tx>
            <c:strRef>
              <c:f>'A.4 Penicillins'!$B$10</c:f>
              <c:strCache>
                <c:ptCount val="1"/>
                <c:pt idx="0">
                  <c:v>Pivmecillinam</c:v>
                </c:pt>
              </c:strCache>
            </c:strRef>
          </c:tx>
          <c:spPr>
            <a:ln>
              <a:solidFill>
                <a:srgbClr val="007C91"/>
              </a:solidFill>
            </a:ln>
          </c:spPr>
          <c:marker>
            <c:symbol val="diamond"/>
            <c:size val="7"/>
            <c:spPr>
              <a:solidFill>
                <a:srgbClr val="007C91"/>
              </a:solidFill>
              <a:ln>
                <a:solidFill>
                  <a:srgbClr val="007C91"/>
                </a:solidFill>
              </a:ln>
            </c:spPr>
          </c:marker>
          <c:cat>
            <c:numRef>
              <c:f>'A.4 Penicillins'!$C$4:$G$4</c:f>
              <c:numCache>
                <c:formatCode>General</c:formatCode>
                <c:ptCount val="5"/>
                <c:pt idx="0">
                  <c:v>2018</c:v>
                </c:pt>
                <c:pt idx="1">
                  <c:v>2019</c:v>
                </c:pt>
                <c:pt idx="2">
                  <c:v>2020</c:v>
                </c:pt>
                <c:pt idx="3">
                  <c:v>2021</c:v>
                </c:pt>
                <c:pt idx="4">
                  <c:v>2022</c:v>
                </c:pt>
              </c:numCache>
            </c:numRef>
          </c:cat>
          <c:val>
            <c:numRef>
              <c:f>'A.4 Penicillins'!$C$10:$G$10</c:f>
              <c:numCache>
                <c:formatCode>0.000</c:formatCode>
                <c:ptCount val="5"/>
                <c:pt idx="0">
                  <c:v>7.153557345424133E-2</c:v>
                </c:pt>
                <c:pt idx="1">
                  <c:v>7.9183535812811456E-2</c:v>
                </c:pt>
                <c:pt idx="2">
                  <c:v>8.8682544414538711E-2</c:v>
                </c:pt>
                <c:pt idx="3">
                  <c:v>8.8273414578003084E-2</c:v>
                </c:pt>
                <c:pt idx="4">
                  <c:v>9.1096910589909541E-2</c:v>
                </c:pt>
              </c:numCache>
            </c:numRef>
          </c:val>
          <c:smooth val="0"/>
          <c:extLst>
            <c:ext xmlns:c16="http://schemas.microsoft.com/office/drawing/2014/chart" uri="{C3380CC4-5D6E-409C-BE32-E72D297353CC}">
              <c16:uniqueId val="{00000005-217B-4CDD-A407-EA8E6FE2D2F2}"/>
            </c:ext>
          </c:extLst>
        </c:ser>
        <c:ser>
          <c:idx val="7"/>
          <c:order val="6"/>
          <c:tx>
            <c:strRef>
              <c:f>'A.4 Penicillins'!$B$11</c:f>
              <c:strCache>
                <c:ptCount val="1"/>
                <c:pt idx="0">
                  <c:v>Temocillin</c:v>
                </c:pt>
              </c:strCache>
            </c:strRef>
          </c:tx>
          <c:spPr>
            <a:ln>
              <a:solidFill>
                <a:srgbClr val="8A1B61"/>
              </a:solidFill>
              <a:prstDash val="lgDashDotDot"/>
            </a:ln>
          </c:spPr>
          <c:marker>
            <c:symbol val="circle"/>
            <c:size val="7"/>
            <c:spPr>
              <a:solidFill>
                <a:srgbClr val="8A1B61"/>
              </a:solidFill>
              <a:ln>
                <a:solidFill>
                  <a:srgbClr val="8A1B61"/>
                </a:solidFill>
                <a:prstDash val="lgDashDotDot"/>
              </a:ln>
            </c:spPr>
          </c:marker>
          <c:cat>
            <c:numRef>
              <c:f>'A.4 Penicillins'!$C$4:$G$4</c:f>
              <c:numCache>
                <c:formatCode>General</c:formatCode>
                <c:ptCount val="5"/>
                <c:pt idx="0">
                  <c:v>2018</c:v>
                </c:pt>
                <c:pt idx="1">
                  <c:v>2019</c:v>
                </c:pt>
                <c:pt idx="2">
                  <c:v>2020</c:v>
                </c:pt>
                <c:pt idx="3">
                  <c:v>2021</c:v>
                </c:pt>
                <c:pt idx="4">
                  <c:v>2022</c:v>
                </c:pt>
              </c:numCache>
            </c:numRef>
          </c:cat>
          <c:val>
            <c:numRef>
              <c:f>'A.4 Penicillins'!$C$11:$G$11</c:f>
              <c:numCache>
                <c:formatCode>0.000</c:formatCode>
                <c:ptCount val="5"/>
                <c:pt idx="0">
                  <c:v>3.6002254084905871E-3</c:v>
                </c:pt>
                <c:pt idx="1">
                  <c:v>3.3698808938993352E-3</c:v>
                </c:pt>
                <c:pt idx="2">
                  <c:v>2.3502612471260065E-3</c:v>
                </c:pt>
                <c:pt idx="3">
                  <c:v>2.2536762622866746E-3</c:v>
                </c:pt>
                <c:pt idx="4">
                  <c:v>2.3153350509623749E-3</c:v>
                </c:pt>
              </c:numCache>
            </c:numRef>
          </c:val>
          <c:smooth val="0"/>
          <c:extLst>
            <c:ext xmlns:c16="http://schemas.microsoft.com/office/drawing/2014/chart" uri="{C3380CC4-5D6E-409C-BE32-E72D297353CC}">
              <c16:uniqueId val="{00000006-217B-4CDD-A407-EA8E6FE2D2F2}"/>
            </c:ext>
          </c:extLst>
        </c:ser>
        <c:ser>
          <c:idx val="0"/>
          <c:order val="7"/>
          <c:tx>
            <c:v>Total penicillins</c:v>
          </c:tx>
          <c:spPr>
            <a:ln>
              <a:solidFill>
                <a:srgbClr val="582C83"/>
              </a:solidFill>
              <a:prstDash val="sysDash"/>
            </a:ln>
          </c:spPr>
          <c:marker>
            <c:symbol val="x"/>
            <c:size val="7"/>
            <c:spPr>
              <a:solidFill>
                <a:srgbClr val="582C83"/>
              </a:solidFill>
              <a:ln w="19050">
                <a:solidFill>
                  <a:srgbClr val="582C83"/>
                </a:solidFill>
              </a:ln>
            </c:spPr>
          </c:marker>
          <c:val>
            <c:numRef>
              <c:f>'A.4 Penicillins'!$C$13:$G$13</c:f>
              <c:numCache>
                <c:formatCode>0.000</c:formatCode>
                <c:ptCount val="5"/>
                <c:pt idx="0">
                  <c:v>7.0260627385381262</c:v>
                </c:pt>
                <c:pt idx="1">
                  <c:v>6.8325138643776038</c:v>
                </c:pt>
                <c:pt idx="2">
                  <c:v>5.7526080979717626</c:v>
                </c:pt>
                <c:pt idx="3">
                  <c:v>5.8715882750105113</c:v>
                </c:pt>
                <c:pt idx="4">
                  <c:v>6.7479149615456215</c:v>
                </c:pt>
              </c:numCache>
            </c:numRef>
          </c:val>
          <c:smooth val="0"/>
          <c:extLst>
            <c:ext xmlns:c16="http://schemas.microsoft.com/office/drawing/2014/chart" uri="{C3380CC4-5D6E-409C-BE32-E72D297353CC}">
              <c16:uniqueId val="{00000007-217B-4CDD-A407-EA8E6FE2D2F2}"/>
            </c:ext>
          </c:extLst>
        </c:ser>
        <c:dLbls>
          <c:showLegendKey val="0"/>
          <c:showVal val="0"/>
          <c:showCatName val="0"/>
          <c:showSerName val="0"/>
          <c:showPercent val="0"/>
          <c:showBubbleSize val="0"/>
        </c:dLbls>
        <c:marker val="1"/>
        <c:smooth val="0"/>
        <c:axId val="123119488"/>
        <c:axId val="123130240"/>
      </c:lineChart>
      <c:catAx>
        <c:axId val="123119488"/>
        <c:scaling>
          <c:orientation val="minMax"/>
        </c:scaling>
        <c:delete val="0"/>
        <c:axPos val="b"/>
        <c:title>
          <c:tx>
            <c:rich>
              <a:bodyPr/>
              <a:lstStyle/>
              <a:p>
                <a:pPr>
                  <a:defRPr sz="1400"/>
                </a:pPr>
                <a:r>
                  <a:rPr lang="en-GB" sz="1400"/>
                  <a:t>Year</a:t>
                </a:r>
              </a:p>
            </c:rich>
          </c:tx>
          <c:layout>
            <c:manualLayout>
              <c:xMode val="edge"/>
              <c:yMode val="edge"/>
              <c:x val="0.50100093581830507"/>
              <c:y val="0.81843461944910922"/>
            </c:manualLayout>
          </c:layout>
          <c:overlay val="0"/>
        </c:title>
        <c:numFmt formatCode="General" sourceLinked="1"/>
        <c:majorTickMark val="out"/>
        <c:minorTickMark val="none"/>
        <c:tickLblPos val="nextTo"/>
        <c:txPr>
          <a:bodyPr/>
          <a:lstStyle/>
          <a:p>
            <a:pPr>
              <a:defRPr sz="1400"/>
            </a:pPr>
            <a:endParaRPr lang="en-US"/>
          </a:p>
        </c:txPr>
        <c:crossAx val="123130240"/>
        <c:crosses val="autoZero"/>
        <c:auto val="1"/>
        <c:lblAlgn val="ctr"/>
        <c:lblOffset val="100"/>
        <c:noMultiLvlLbl val="0"/>
      </c:catAx>
      <c:valAx>
        <c:axId val="123130240"/>
        <c:scaling>
          <c:orientation val="minMax"/>
        </c:scaling>
        <c:delete val="0"/>
        <c:axPos val="l"/>
        <c:title>
          <c:tx>
            <c:rich>
              <a:bodyPr rot="-5400000" vert="horz"/>
              <a:lstStyle/>
              <a:p>
                <a:pPr>
                  <a:defRPr sz="1400"/>
                </a:pPr>
                <a:r>
                  <a:rPr lang="en-GB" sz="1400"/>
                  <a:t>DDD per 1,000 inhabitants per day</a:t>
                </a:r>
              </a:p>
            </c:rich>
          </c:tx>
          <c:layout>
            <c:manualLayout>
              <c:xMode val="edge"/>
              <c:yMode val="edge"/>
              <c:x val="0"/>
              <c:y val="7.2000129239386812E-2"/>
            </c:manualLayout>
          </c:layout>
          <c:overlay val="0"/>
        </c:title>
        <c:numFmt formatCode="0" sourceLinked="0"/>
        <c:majorTickMark val="out"/>
        <c:minorTickMark val="none"/>
        <c:tickLblPos val="nextTo"/>
        <c:txPr>
          <a:bodyPr/>
          <a:lstStyle/>
          <a:p>
            <a:pPr>
              <a:defRPr sz="1400">
                <a:solidFill>
                  <a:schemeClr val="tx1"/>
                </a:solidFill>
              </a:defRPr>
            </a:pPr>
            <a:endParaRPr lang="en-US"/>
          </a:p>
        </c:txPr>
        <c:crossAx val="123119488"/>
        <c:crosses val="autoZero"/>
        <c:crossBetween val="between"/>
      </c:valAx>
      <c:spPr>
        <a:ln>
          <a:prstDash val="dash"/>
        </a:ln>
      </c:spPr>
    </c:plotArea>
    <c:legend>
      <c:legendPos val="b"/>
      <c:layout>
        <c:manualLayout>
          <c:xMode val="edge"/>
          <c:yMode val="edge"/>
          <c:x val="9.332576408608928E-2"/>
          <c:y val="0.87684688206039108"/>
          <c:w val="0.89981830624875636"/>
          <c:h val="0.11012890052743855"/>
        </c:manualLayout>
      </c:layout>
      <c:overlay val="0"/>
      <c:txPr>
        <a:bodyPr/>
        <a:lstStyle/>
        <a:p>
          <a:pPr>
            <a:defRPr sz="14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2829764786812953E-2"/>
          <c:y val="2.9207293970143496E-2"/>
          <c:w val="0.9215915502616312"/>
          <c:h val="0.76868156283688083"/>
        </c:manualLayout>
      </c:layout>
      <c:lineChart>
        <c:grouping val="standard"/>
        <c:varyColors val="0"/>
        <c:ser>
          <c:idx val="3"/>
          <c:order val="0"/>
          <c:tx>
            <c:strRef>
              <c:f>'C.9 Carbapenems'!$B$6</c:f>
              <c:strCache>
                <c:ptCount val="1"/>
                <c:pt idx="0">
                  <c:v>Meropenem</c:v>
                </c:pt>
              </c:strCache>
            </c:strRef>
          </c:tx>
          <c:spPr>
            <a:ln>
              <a:solidFill>
                <a:srgbClr val="00A5DF"/>
              </a:solidFill>
            </a:ln>
          </c:spPr>
          <c:marker>
            <c:symbol val="diamond"/>
            <c:size val="8"/>
            <c:spPr>
              <a:solidFill>
                <a:srgbClr val="00A5DF"/>
              </a:solidFill>
              <a:ln>
                <a:solidFill>
                  <a:srgbClr val="00A5DF"/>
                </a:solidFill>
              </a:ln>
            </c:spPr>
          </c:marker>
          <c:cat>
            <c:numRef>
              <c:f>'C.9 Carbapenems'!$C$5:$G$5</c:f>
              <c:numCache>
                <c:formatCode>General</c:formatCode>
                <c:ptCount val="5"/>
                <c:pt idx="0">
                  <c:v>2018</c:v>
                </c:pt>
                <c:pt idx="1">
                  <c:v>2019</c:v>
                </c:pt>
                <c:pt idx="2">
                  <c:v>2020</c:v>
                </c:pt>
                <c:pt idx="3">
                  <c:v>2021</c:v>
                </c:pt>
                <c:pt idx="4">
                  <c:v>2022</c:v>
                </c:pt>
              </c:numCache>
            </c:numRef>
          </c:cat>
          <c:val>
            <c:numRef>
              <c:f>'C.9 Carbapenems'!$C$6:$G$6</c:f>
              <c:numCache>
                <c:formatCode>0.0</c:formatCode>
                <c:ptCount val="5"/>
                <c:pt idx="0">
                  <c:v>53.765831788958167</c:v>
                </c:pt>
                <c:pt idx="1">
                  <c:v>52.011447526088887</c:v>
                </c:pt>
                <c:pt idx="2">
                  <c:v>59.399672110754182</c:v>
                </c:pt>
                <c:pt idx="3">
                  <c:v>54.555050684426533</c:v>
                </c:pt>
                <c:pt idx="4">
                  <c:v>52.438419953401535</c:v>
                </c:pt>
              </c:numCache>
            </c:numRef>
          </c:val>
          <c:smooth val="0"/>
          <c:extLst>
            <c:ext xmlns:c16="http://schemas.microsoft.com/office/drawing/2014/chart" uri="{C3380CC4-5D6E-409C-BE32-E72D297353CC}">
              <c16:uniqueId val="{00000000-C3C1-4041-8BCA-ADDD377AFDA2}"/>
            </c:ext>
          </c:extLst>
        </c:ser>
        <c:ser>
          <c:idx val="0"/>
          <c:order val="1"/>
          <c:tx>
            <c:strRef>
              <c:f>'C.9 Carbapenems'!$B$7</c:f>
              <c:strCache>
                <c:ptCount val="1"/>
                <c:pt idx="0">
                  <c:v>Ertapenem</c:v>
                </c:pt>
              </c:strCache>
            </c:strRef>
          </c:tx>
          <c:spPr>
            <a:ln>
              <a:solidFill>
                <a:srgbClr val="00A5DF"/>
              </a:solidFill>
              <a:prstDash val="sysDot"/>
            </a:ln>
          </c:spPr>
          <c:marker>
            <c:symbol val="x"/>
            <c:size val="7"/>
            <c:spPr>
              <a:solidFill>
                <a:srgbClr val="00A5DF"/>
              </a:solidFill>
              <a:ln w="19050">
                <a:solidFill>
                  <a:srgbClr val="00A5DF"/>
                </a:solidFill>
                <a:prstDash val="solid"/>
              </a:ln>
            </c:spPr>
          </c:marker>
          <c:cat>
            <c:numRef>
              <c:f>'C.9 Carbapenems'!$C$5:$G$5</c:f>
              <c:numCache>
                <c:formatCode>General</c:formatCode>
                <c:ptCount val="5"/>
                <c:pt idx="0">
                  <c:v>2018</c:v>
                </c:pt>
                <c:pt idx="1">
                  <c:v>2019</c:v>
                </c:pt>
                <c:pt idx="2">
                  <c:v>2020</c:v>
                </c:pt>
                <c:pt idx="3">
                  <c:v>2021</c:v>
                </c:pt>
                <c:pt idx="4">
                  <c:v>2022</c:v>
                </c:pt>
              </c:numCache>
            </c:numRef>
          </c:cat>
          <c:val>
            <c:numRef>
              <c:f>'C.9 Carbapenems'!$C$7:$G$7</c:f>
              <c:numCache>
                <c:formatCode>0.0</c:formatCode>
                <c:ptCount val="5"/>
                <c:pt idx="0">
                  <c:v>10.375874054981978</c:v>
                </c:pt>
                <c:pt idx="1">
                  <c:v>9.9721216404868755</c:v>
                </c:pt>
                <c:pt idx="2">
                  <c:v>12.055536472180393</c:v>
                </c:pt>
                <c:pt idx="3">
                  <c:v>10.768986381473951</c:v>
                </c:pt>
                <c:pt idx="4">
                  <c:v>11.079193955418305</c:v>
                </c:pt>
              </c:numCache>
            </c:numRef>
          </c:val>
          <c:smooth val="0"/>
          <c:extLst>
            <c:ext xmlns:c16="http://schemas.microsoft.com/office/drawing/2014/chart" uri="{C3380CC4-5D6E-409C-BE32-E72D297353CC}">
              <c16:uniqueId val="{00000001-C3C1-4041-8BCA-ADDD377AFDA2}"/>
            </c:ext>
          </c:extLst>
        </c:ser>
        <c:ser>
          <c:idx val="4"/>
          <c:order val="2"/>
          <c:tx>
            <c:strRef>
              <c:f>'C.9 Carbapenems'!$B$8</c:f>
              <c:strCache>
                <c:ptCount val="1"/>
                <c:pt idx="0">
                  <c:v>Imipenem/cilastin</c:v>
                </c:pt>
              </c:strCache>
            </c:strRef>
          </c:tx>
          <c:spPr>
            <a:ln>
              <a:solidFill>
                <a:srgbClr val="00A5DF"/>
              </a:solidFill>
              <a:prstDash val="lgDash"/>
            </a:ln>
          </c:spPr>
          <c:marker>
            <c:symbol val="triangle"/>
            <c:size val="7"/>
            <c:spPr>
              <a:solidFill>
                <a:srgbClr val="00A5DF"/>
              </a:solidFill>
              <a:ln w="19050">
                <a:solidFill>
                  <a:srgbClr val="00A5DF"/>
                </a:solidFill>
                <a:prstDash val="solid"/>
              </a:ln>
            </c:spPr>
          </c:marker>
          <c:cat>
            <c:numRef>
              <c:f>'C.9 Carbapenems'!$C$5:$G$5</c:f>
              <c:numCache>
                <c:formatCode>General</c:formatCode>
                <c:ptCount val="5"/>
                <c:pt idx="0">
                  <c:v>2018</c:v>
                </c:pt>
                <c:pt idx="1">
                  <c:v>2019</c:v>
                </c:pt>
                <c:pt idx="2">
                  <c:v>2020</c:v>
                </c:pt>
                <c:pt idx="3">
                  <c:v>2021</c:v>
                </c:pt>
                <c:pt idx="4">
                  <c:v>2022</c:v>
                </c:pt>
              </c:numCache>
            </c:numRef>
          </c:cat>
          <c:val>
            <c:numRef>
              <c:f>'C.9 Carbapenems'!$C$8:$G$8</c:f>
              <c:numCache>
                <c:formatCode>0.0</c:formatCode>
                <c:ptCount val="5"/>
                <c:pt idx="0">
                  <c:v>0.42067956909158966</c:v>
                </c:pt>
                <c:pt idx="1">
                  <c:v>0.38229339643839921</c:v>
                </c:pt>
                <c:pt idx="2">
                  <c:v>0.33175717871927191</c:v>
                </c:pt>
                <c:pt idx="3">
                  <c:v>0.29036417944735149</c:v>
                </c:pt>
                <c:pt idx="4">
                  <c:v>0.24202470069758419</c:v>
                </c:pt>
              </c:numCache>
            </c:numRef>
          </c:val>
          <c:smooth val="0"/>
          <c:extLst>
            <c:ext xmlns:c16="http://schemas.microsoft.com/office/drawing/2014/chart" uri="{C3380CC4-5D6E-409C-BE32-E72D297353CC}">
              <c16:uniqueId val="{00000002-C3C1-4041-8BCA-ADDD377AFDA2}"/>
            </c:ext>
          </c:extLst>
        </c:ser>
        <c:dLbls>
          <c:showLegendKey val="0"/>
          <c:showVal val="0"/>
          <c:showCatName val="0"/>
          <c:showSerName val="0"/>
          <c:showPercent val="0"/>
          <c:showBubbleSize val="0"/>
        </c:dLbls>
        <c:marker val="1"/>
        <c:smooth val="0"/>
        <c:axId val="132241664"/>
        <c:axId val="132244224"/>
      </c:lineChart>
      <c:catAx>
        <c:axId val="132241664"/>
        <c:scaling>
          <c:orientation val="minMax"/>
        </c:scaling>
        <c:delete val="0"/>
        <c:axPos val="b"/>
        <c:title>
          <c:tx>
            <c:rich>
              <a:bodyPr/>
              <a:lstStyle/>
              <a:p>
                <a:pPr>
                  <a:defRPr sz="1400"/>
                </a:pPr>
                <a:r>
                  <a:rPr lang="en-GB" sz="1400"/>
                  <a:t>Year</a:t>
                </a:r>
              </a:p>
            </c:rich>
          </c:tx>
          <c:layout>
            <c:manualLayout>
              <c:xMode val="edge"/>
              <c:yMode val="edge"/>
              <c:x val="0.51083390347312663"/>
              <c:y val="0.87339503836408927"/>
            </c:manualLayout>
          </c:layout>
          <c:overlay val="0"/>
        </c:title>
        <c:numFmt formatCode="General" sourceLinked="1"/>
        <c:majorTickMark val="out"/>
        <c:minorTickMark val="none"/>
        <c:tickLblPos val="nextTo"/>
        <c:txPr>
          <a:bodyPr/>
          <a:lstStyle/>
          <a:p>
            <a:pPr>
              <a:defRPr sz="1400"/>
            </a:pPr>
            <a:endParaRPr lang="en-US"/>
          </a:p>
        </c:txPr>
        <c:crossAx val="132244224"/>
        <c:crosses val="autoZero"/>
        <c:auto val="1"/>
        <c:lblAlgn val="ctr"/>
        <c:lblOffset val="100"/>
        <c:noMultiLvlLbl val="0"/>
      </c:catAx>
      <c:valAx>
        <c:axId val="132244224"/>
        <c:scaling>
          <c:orientation val="minMax"/>
        </c:scaling>
        <c:delete val="0"/>
        <c:axPos val="l"/>
        <c:title>
          <c:tx>
            <c:rich>
              <a:bodyPr rot="-5400000" vert="horz"/>
              <a:lstStyle/>
              <a:p>
                <a:pPr>
                  <a:defRPr sz="1400"/>
                </a:pPr>
                <a:r>
                  <a:rPr lang="en-GB" sz="1400"/>
                  <a:t>DDD per 1,000 admissions</a:t>
                </a:r>
              </a:p>
            </c:rich>
          </c:tx>
          <c:layout>
            <c:manualLayout>
              <c:xMode val="edge"/>
              <c:yMode val="edge"/>
              <c:x val="0"/>
              <c:y val="0.11758780995949053"/>
            </c:manualLayout>
          </c:layout>
          <c:overlay val="0"/>
        </c:title>
        <c:numFmt formatCode="0" sourceLinked="0"/>
        <c:majorTickMark val="out"/>
        <c:minorTickMark val="none"/>
        <c:tickLblPos val="nextTo"/>
        <c:txPr>
          <a:bodyPr/>
          <a:lstStyle/>
          <a:p>
            <a:pPr>
              <a:defRPr sz="1400"/>
            </a:pPr>
            <a:endParaRPr lang="en-US"/>
          </a:p>
        </c:txPr>
        <c:crossAx val="132241664"/>
        <c:crosses val="autoZero"/>
        <c:crossBetween val="between"/>
      </c:valAx>
    </c:plotArea>
    <c:legend>
      <c:legendPos val="b"/>
      <c:layout>
        <c:manualLayout>
          <c:xMode val="edge"/>
          <c:yMode val="edge"/>
          <c:x val="0.31349898619118766"/>
          <c:y val="0.94489618121097718"/>
          <c:w val="0.46092502137030206"/>
          <c:h val="4.9923891781128098E-2"/>
        </c:manualLayout>
      </c:layout>
      <c:overlay val="0"/>
      <c:txPr>
        <a:bodyPr/>
        <a:lstStyle/>
        <a:p>
          <a:pPr>
            <a:defRPr sz="14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9570248224469939E-2"/>
          <c:y val="3.3330173926376536E-2"/>
          <c:w val="0.9073659950318449"/>
          <c:h val="0.7303378607020885"/>
        </c:manualLayout>
      </c:layout>
      <c:lineChart>
        <c:grouping val="standard"/>
        <c:varyColors val="0"/>
        <c:ser>
          <c:idx val="2"/>
          <c:order val="0"/>
          <c:spPr>
            <a:ln>
              <a:solidFill>
                <a:srgbClr val="00A5DF"/>
              </a:solidFill>
            </a:ln>
          </c:spPr>
          <c:marker>
            <c:spPr>
              <a:ln>
                <a:solidFill>
                  <a:srgbClr val="00A5DF"/>
                </a:solidFill>
              </a:ln>
            </c:spPr>
          </c:marker>
          <c:dPt>
            <c:idx val="0"/>
            <c:marker>
              <c:symbol val="diamond"/>
              <c:size val="8"/>
              <c:spPr>
                <a:solidFill>
                  <a:srgbClr val="00A5DF"/>
                </a:solidFill>
                <a:ln>
                  <a:solidFill>
                    <a:srgbClr val="00A5DF"/>
                  </a:solidFill>
                </a:ln>
              </c:spPr>
            </c:marker>
            <c:bubble3D val="0"/>
            <c:extLst>
              <c:ext xmlns:c16="http://schemas.microsoft.com/office/drawing/2014/chart" uri="{C3380CC4-5D6E-409C-BE32-E72D297353CC}">
                <c16:uniqueId val="{00000000-74AC-4B6F-A86F-C3EE379FBC24}"/>
              </c:ext>
            </c:extLst>
          </c:dPt>
          <c:dPt>
            <c:idx val="1"/>
            <c:marker>
              <c:symbol val="diamond"/>
              <c:size val="8"/>
              <c:spPr>
                <a:solidFill>
                  <a:srgbClr val="00A5DF"/>
                </a:solidFill>
                <a:ln>
                  <a:solidFill>
                    <a:srgbClr val="00A5DF"/>
                  </a:solidFill>
                </a:ln>
              </c:spPr>
            </c:marker>
            <c:bubble3D val="0"/>
            <c:extLst>
              <c:ext xmlns:c16="http://schemas.microsoft.com/office/drawing/2014/chart" uri="{C3380CC4-5D6E-409C-BE32-E72D297353CC}">
                <c16:uniqueId val="{00000001-74AC-4B6F-A86F-C3EE379FBC24}"/>
              </c:ext>
            </c:extLst>
          </c:dPt>
          <c:dPt>
            <c:idx val="2"/>
            <c:marker>
              <c:symbol val="diamond"/>
              <c:size val="8"/>
              <c:spPr>
                <a:solidFill>
                  <a:srgbClr val="00A5DF"/>
                </a:solidFill>
                <a:ln>
                  <a:solidFill>
                    <a:srgbClr val="00A5DF"/>
                  </a:solidFill>
                </a:ln>
              </c:spPr>
            </c:marker>
            <c:bubble3D val="0"/>
            <c:extLst>
              <c:ext xmlns:c16="http://schemas.microsoft.com/office/drawing/2014/chart" uri="{C3380CC4-5D6E-409C-BE32-E72D297353CC}">
                <c16:uniqueId val="{00000002-74AC-4B6F-A86F-C3EE379FBC24}"/>
              </c:ext>
            </c:extLst>
          </c:dPt>
          <c:dPt>
            <c:idx val="3"/>
            <c:marker>
              <c:symbol val="diamond"/>
              <c:size val="8"/>
              <c:spPr>
                <a:solidFill>
                  <a:srgbClr val="00A5DF"/>
                </a:solidFill>
                <a:ln>
                  <a:solidFill>
                    <a:srgbClr val="00A5DF"/>
                  </a:solidFill>
                </a:ln>
              </c:spPr>
            </c:marker>
            <c:bubble3D val="0"/>
            <c:extLst>
              <c:ext xmlns:c16="http://schemas.microsoft.com/office/drawing/2014/chart" uri="{C3380CC4-5D6E-409C-BE32-E72D297353CC}">
                <c16:uniqueId val="{00000003-74AC-4B6F-A86F-C3EE379FBC24}"/>
              </c:ext>
            </c:extLst>
          </c:dPt>
          <c:dPt>
            <c:idx val="4"/>
            <c:marker>
              <c:symbol val="diamond"/>
              <c:size val="8"/>
              <c:spPr>
                <a:solidFill>
                  <a:srgbClr val="00A5DF"/>
                </a:solidFill>
                <a:ln>
                  <a:solidFill>
                    <a:srgbClr val="00A5DF"/>
                  </a:solidFill>
                </a:ln>
              </c:spPr>
            </c:marker>
            <c:bubble3D val="0"/>
            <c:extLst>
              <c:ext xmlns:c16="http://schemas.microsoft.com/office/drawing/2014/chart" uri="{C3380CC4-5D6E-409C-BE32-E72D297353CC}">
                <c16:uniqueId val="{00000004-74AC-4B6F-A86F-C3EE379FBC24}"/>
              </c:ext>
            </c:extLst>
          </c:dPt>
          <c:dPt>
            <c:idx val="5"/>
            <c:marker>
              <c:symbol val="square"/>
              <c:size val="7"/>
              <c:spPr>
                <a:solidFill>
                  <a:srgbClr val="00A5DF"/>
                </a:solidFill>
                <a:ln>
                  <a:solidFill>
                    <a:srgbClr val="00A5DF"/>
                  </a:solidFill>
                </a:ln>
              </c:spPr>
            </c:marker>
            <c:bubble3D val="0"/>
            <c:spPr>
              <a:ln>
                <a:noFill/>
              </a:ln>
            </c:spPr>
            <c:extLst>
              <c:ext xmlns:c16="http://schemas.microsoft.com/office/drawing/2014/chart" uri="{C3380CC4-5D6E-409C-BE32-E72D297353CC}">
                <c16:uniqueId val="{00000006-74AC-4B6F-A86F-C3EE379FBC24}"/>
              </c:ext>
            </c:extLst>
          </c:dPt>
          <c:dPt>
            <c:idx val="6"/>
            <c:marker>
              <c:symbol val="square"/>
              <c:size val="7"/>
              <c:spPr>
                <a:solidFill>
                  <a:srgbClr val="00A5DF"/>
                </a:solidFill>
                <a:ln>
                  <a:solidFill>
                    <a:srgbClr val="00A5DF"/>
                  </a:solidFill>
                </a:ln>
              </c:spPr>
            </c:marker>
            <c:bubble3D val="0"/>
            <c:extLst>
              <c:ext xmlns:c16="http://schemas.microsoft.com/office/drawing/2014/chart" uri="{C3380CC4-5D6E-409C-BE32-E72D297353CC}">
                <c16:uniqueId val="{00000007-74AC-4B6F-A86F-C3EE379FBC24}"/>
              </c:ext>
            </c:extLst>
          </c:dPt>
          <c:dPt>
            <c:idx val="7"/>
            <c:marker>
              <c:symbol val="square"/>
              <c:size val="7"/>
              <c:spPr>
                <a:solidFill>
                  <a:srgbClr val="00A5DF"/>
                </a:solidFill>
                <a:ln>
                  <a:solidFill>
                    <a:srgbClr val="00A5DF"/>
                  </a:solidFill>
                </a:ln>
              </c:spPr>
            </c:marker>
            <c:bubble3D val="0"/>
            <c:extLst>
              <c:ext xmlns:c16="http://schemas.microsoft.com/office/drawing/2014/chart" uri="{C3380CC4-5D6E-409C-BE32-E72D297353CC}">
                <c16:uniqueId val="{00000008-74AC-4B6F-A86F-C3EE379FBC24}"/>
              </c:ext>
            </c:extLst>
          </c:dPt>
          <c:dPt>
            <c:idx val="8"/>
            <c:marker>
              <c:symbol val="square"/>
              <c:size val="7"/>
              <c:spPr>
                <a:solidFill>
                  <a:srgbClr val="00A5DF"/>
                </a:solidFill>
                <a:ln>
                  <a:solidFill>
                    <a:srgbClr val="00A5DF"/>
                  </a:solidFill>
                </a:ln>
              </c:spPr>
            </c:marker>
            <c:bubble3D val="0"/>
            <c:extLst>
              <c:ext xmlns:c16="http://schemas.microsoft.com/office/drawing/2014/chart" uri="{C3380CC4-5D6E-409C-BE32-E72D297353CC}">
                <c16:uniqueId val="{00000009-74AC-4B6F-A86F-C3EE379FBC24}"/>
              </c:ext>
            </c:extLst>
          </c:dPt>
          <c:dPt>
            <c:idx val="9"/>
            <c:marker>
              <c:symbol val="square"/>
              <c:size val="7"/>
              <c:spPr>
                <a:solidFill>
                  <a:srgbClr val="00A5DF"/>
                </a:solidFill>
                <a:ln>
                  <a:solidFill>
                    <a:srgbClr val="00A5DF"/>
                  </a:solidFill>
                </a:ln>
              </c:spPr>
            </c:marker>
            <c:bubble3D val="0"/>
            <c:extLst>
              <c:ext xmlns:c16="http://schemas.microsoft.com/office/drawing/2014/chart" uri="{C3380CC4-5D6E-409C-BE32-E72D297353CC}">
                <c16:uniqueId val="{0000000A-74AC-4B6F-A86F-C3EE379FBC24}"/>
              </c:ext>
            </c:extLst>
          </c:dPt>
          <c:dPt>
            <c:idx val="10"/>
            <c:marker>
              <c:symbol val="triangle"/>
              <c:size val="7"/>
              <c:spPr>
                <a:solidFill>
                  <a:srgbClr val="00A5DF"/>
                </a:solidFill>
                <a:ln>
                  <a:solidFill>
                    <a:srgbClr val="00A5DF"/>
                  </a:solidFill>
                </a:ln>
              </c:spPr>
            </c:marker>
            <c:bubble3D val="0"/>
            <c:spPr>
              <a:ln>
                <a:noFill/>
              </a:ln>
            </c:spPr>
            <c:extLst>
              <c:ext xmlns:c16="http://schemas.microsoft.com/office/drawing/2014/chart" uri="{C3380CC4-5D6E-409C-BE32-E72D297353CC}">
                <c16:uniqueId val="{0000000C-74AC-4B6F-A86F-C3EE379FBC24}"/>
              </c:ext>
            </c:extLst>
          </c:dPt>
          <c:dPt>
            <c:idx val="11"/>
            <c:marker>
              <c:spPr>
                <a:solidFill>
                  <a:srgbClr val="00A5DF"/>
                </a:solidFill>
                <a:ln>
                  <a:solidFill>
                    <a:srgbClr val="00A5DF"/>
                  </a:solidFill>
                </a:ln>
              </c:spPr>
            </c:marker>
            <c:bubble3D val="0"/>
            <c:extLst>
              <c:ext xmlns:c16="http://schemas.microsoft.com/office/drawing/2014/chart" uri="{C3380CC4-5D6E-409C-BE32-E72D297353CC}">
                <c16:uniqueId val="{0000000D-74AC-4B6F-A86F-C3EE379FBC24}"/>
              </c:ext>
            </c:extLst>
          </c:dPt>
          <c:dPt>
            <c:idx val="12"/>
            <c:marker>
              <c:symbol val="triangle"/>
              <c:size val="7"/>
              <c:spPr>
                <a:solidFill>
                  <a:srgbClr val="00A5DF"/>
                </a:solidFill>
                <a:ln>
                  <a:solidFill>
                    <a:srgbClr val="00A5DF"/>
                  </a:solidFill>
                </a:ln>
              </c:spPr>
            </c:marker>
            <c:bubble3D val="0"/>
            <c:extLst>
              <c:ext xmlns:c16="http://schemas.microsoft.com/office/drawing/2014/chart" uri="{C3380CC4-5D6E-409C-BE32-E72D297353CC}">
                <c16:uniqueId val="{0000000E-74AC-4B6F-A86F-C3EE379FBC24}"/>
              </c:ext>
            </c:extLst>
          </c:dPt>
          <c:dPt>
            <c:idx val="13"/>
            <c:marker>
              <c:symbol val="triangle"/>
              <c:size val="7"/>
              <c:spPr>
                <a:solidFill>
                  <a:srgbClr val="00A5DF"/>
                </a:solidFill>
                <a:ln>
                  <a:solidFill>
                    <a:srgbClr val="00A5DF"/>
                  </a:solidFill>
                </a:ln>
              </c:spPr>
            </c:marker>
            <c:bubble3D val="0"/>
            <c:extLst>
              <c:ext xmlns:c16="http://schemas.microsoft.com/office/drawing/2014/chart" uri="{C3380CC4-5D6E-409C-BE32-E72D297353CC}">
                <c16:uniqueId val="{0000000F-74AC-4B6F-A86F-C3EE379FBC24}"/>
              </c:ext>
            </c:extLst>
          </c:dPt>
          <c:dPt>
            <c:idx val="14"/>
            <c:marker>
              <c:symbol val="triangle"/>
              <c:size val="7"/>
              <c:spPr>
                <a:solidFill>
                  <a:srgbClr val="00A5DF"/>
                </a:solidFill>
                <a:ln>
                  <a:solidFill>
                    <a:srgbClr val="00A5DF"/>
                  </a:solidFill>
                </a:ln>
              </c:spPr>
            </c:marker>
            <c:bubble3D val="0"/>
            <c:extLst>
              <c:ext xmlns:c16="http://schemas.microsoft.com/office/drawing/2014/chart" uri="{C3380CC4-5D6E-409C-BE32-E72D297353CC}">
                <c16:uniqueId val="{00000010-74AC-4B6F-A86F-C3EE379FBC24}"/>
              </c:ext>
            </c:extLst>
          </c:dPt>
          <c:dPt>
            <c:idx val="15"/>
            <c:marker>
              <c:symbol val="x"/>
              <c:size val="8"/>
              <c:spPr>
                <a:noFill/>
                <a:ln w="19050">
                  <a:solidFill>
                    <a:srgbClr val="00A5DF"/>
                  </a:solidFill>
                </a:ln>
              </c:spPr>
            </c:marker>
            <c:bubble3D val="0"/>
            <c:spPr>
              <a:ln>
                <a:noFill/>
              </a:ln>
            </c:spPr>
            <c:extLst>
              <c:ext xmlns:c16="http://schemas.microsoft.com/office/drawing/2014/chart" uri="{C3380CC4-5D6E-409C-BE32-E72D297353CC}">
                <c16:uniqueId val="{00000012-74AC-4B6F-A86F-C3EE379FBC24}"/>
              </c:ext>
            </c:extLst>
          </c:dPt>
          <c:dPt>
            <c:idx val="16"/>
            <c:marker>
              <c:symbol val="x"/>
              <c:size val="8"/>
              <c:spPr>
                <a:noFill/>
                <a:ln w="19050">
                  <a:solidFill>
                    <a:srgbClr val="00A5DF"/>
                  </a:solidFill>
                </a:ln>
              </c:spPr>
            </c:marker>
            <c:bubble3D val="0"/>
            <c:extLst>
              <c:ext xmlns:c16="http://schemas.microsoft.com/office/drawing/2014/chart" uri="{C3380CC4-5D6E-409C-BE32-E72D297353CC}">
                <c16:uniqueId val="{00000013-74AC-4B6F-A86F-C3EE379FBC24}"/>
              </c:ext>
            </c:extLst>
          </c:dPt>
          <c:dPt>
            <c:idx val="17"/>
            <c:marker>
              <c:symbol val="x"/>
              <c:size val="8"/>
              <c:spPr>
                <a:noFill/>
                <a:ln w="19050">
                  <a:solidFill>
                    <a:srgbClr val="00A5DF"/>
                  </a:solidFill>
                </a:ln>
              </c:spPr>
            </c:marker>
            <c:bubble3D val="0"/>
            <c:extLst>
              <c:ext xmlns:c16="http://schemas.microsoft.com/office/drawing/2014/chart" uri="{C3380CC4-5D6E-409C-BE32-E72D297353CC}">
                <c16:uniqueId val="{00000014-74AC-4B6F-A86F-C3EE379FBC24}"/>
              </c:ext>
            </c:extLst>
          </c:dPt>
          <c:dPt>
            <c:idx val="18"/>
            <c:marker>
              <c:symbol val="x"/>
              <c:size val="8"/>
              <c:spPr>
                <a:noFill/>
                <a:ln w="19050">
                  <a:solidFill>
                    <a:srgbClr val="00A5DF"/>
                  </a:solidFill>
                </a:ln>
              </c:spPr>
            </c:marker>
            <c:bubble3D val="0"/>
            <c:extLst>
              <c:ext xmlns:c16="http://schemas.microsoft.com/office/drawing/2014/chart" uri="{C3380CC4-5D6E-409C-BE32-E72D297353CC}">
                <c16:uniqueId val="{00000015-74AC-4B6F-A86F-C3EE379FBC24}"/>
              </c:ext>
            </c:extLst>
          </c:dPt>
          <c:dPt>
            <c:idx val="19"/>
            <c:marker>
              <c:symbol val="x"/>
              <c:size val="8"/>
              <c:spPr>
                <a:noFill/>
                <a:ln w="19050">
                  <a:solidFill>
                    <a:srgbClr val="00A5DF"/>
                  </a:solidFill>
                </a:ln>
              </c:spPr>
            </c:marker>
            <c:bubble3D val="0"/>
            <c:extLst>
              <c:ext xmlns:c16="http://schemas.microsoft.com/office/drawing/2014/chart" uri="{C3380CC4-5D6E-409C-BE32-E72D297353CC}">
                <c16:uniqueId val="{00000016-74AC-4B6F-A86F-C3EE379FBC24}"/>
              </c:ext>
            </c:extLst>
          </c:dPt>
          <c:dPt>
            <c:idx val="20"/>
            <c:marker>
              <c:symbol val="circle"/>
              <c:size val="7"/>
              <c:spPr>
                <a:solidFill>
                  <a:srgbClr val="00A5DF"/>
                </a:solidFill>
                <a:ln>
                  <a:solidFill>
                    <a:srgbClr val="00A5DF"/>
                  </a:solidFill>
                </a:ln>
              </c:spPr>
            </c:marker>
            <c:bubble3D val="0"/>
            <c:spPr>
              <a:ln>
                <a:noFill/>
              </a:ln>
            </c:spPr>
            <c:extLst>
              <c:ext xmlns:c16="http://schemas.microsoft.com/office/drawing/2014/chart" uri="{C3380CC4-5D6E-409C-BE32-E72D297353CC}">
                <c16:uniqueId val="{00000018-74AC-4B6F-A86F-C3EE379FBC24}"/>
              </c:ext>
            </c:extLst>
          </c:dPt>
          <c:dPt>
            <c:idx val="21"/>
            <c:marker>
              <c:symbol val="circle"/>
              <c:size val="7"/>
              <c:spPr>
                <a:solidFill>
                  <a:srgbClr val="00A5DF"/>
                </a:solidFill>
                <a:ln>
                  <a:solidFill>
                    <a:srgbClr val="00A5DF"/>
                  </a:solidFill>
                </a:ln>
              </c:spPr>
            </c:marker>
            <c:bubble3D val="0"/>
            <c:extLst>
              <c:ext xmlns:c16="http://schemas.microsoft.com/office/drawing/2014/chart" uri="{C3380CC4-5D6E-409C-BE32-E72D297353CC}">
                <c16:uniqueId val="{00000019-74AC-4B6F-A86F-C3EE379FBC24}"/>
              </c:ext>
            </c:extLst>
          </c:dPt>
          <c:dPt>
            <c:idx val="22"/>
            <c:marker>
              <c:symbol val="circle"/>
              <c:size val="7"/>
              <c:spPr>
                <a:solidFill>
                  <a:srgbClr val="00A5DF"/>
                </a:solidFill>
                <a:ln>
                  <a:solidFill>
                    <a:srgbClr val="00A5DF"/>
                  </a:solidFill>
                </a:ln>
              </c:spPr>
            </c:marker>
            <c:bubble3D val="0"/>
            <c:extLst>
              <c:ext xmlns:c16="http://schemas.microsoft.com/office/drawing/2014/chart" uri="{C3380CC4-5D6E-409C-BE32-E72D297353CC}">
                <c16:uniqueId val="{0000001A-74AC-4B6F-A86F-C3EE379FBC24}"/>
              </c:ext>
            </c:extLst>
          </c:dPt>
          <c:dPt>
            <c:idx val="23"/>
            <c:marker>
              <c:symbol val="circle"/>
              <c:size val="7"/>
              <c:spPr>
                <a:solidFill>
                  <a:srgbClr val="00A5DF"/>
                </a:solidFill>
                <a:ln>
                  <a:solidFill>
                    <a:srgbClr val="00A5DF"/>
                  </a:solidFill>
                </a:ln>
              </c:spPr>
            </c:marker>
            <c:bubble3D val="0"/>
            <c:extLst>
              <c:ext xmlns:c16="http://schemas.microsoft.com/office/drawing/2014/chart" uri="{C3380CC4-5D6E-409C-BE32-E72D297353CC}">
                <c16:uniqueId val="{0000001B-74AC-4B6F-A86F-C3EE379FBC24}"/>
              </c:ext>
            </c:extLst>
          </c:dPt>
          <c:dPt>
            <c:idx val="24"/>
            <c:marker>
              <c:symbol val="circle"/>
              <c:size val="7"/>
              <c:spPr>
                <a:solidFill>
                  <a:srgbClr val="00A5DF"/>
                </a:solidFill>
                <a:ln>
                  <a:solidFill>
                    <a:srgbClr val="00A5DF"/>
                  </a:solidFill>
                </a:ln>
              </c:spPr>
            </c:marker>
            <c:bubble3D val="0"/>
            <c:extLst>
              <c:ext xmlns:c16="http://schemas.microsoft.com/office/drawing/2014/chart" uri="{C3380CC4-5D6E-409C-BE32-E72D297353CC}">
                <c16:uniqueId val="{0000001C-74AC-4B6F-A86F-C3EE379FBC24}"/>
              </c:ext>
            </c:extLst>
          </c:dPt>
          <c:dPt>
            <c:idx val="25"/>
            <c:marker>
              <c:symbol val="diamond"/>
              <c:size val="8"/>
              <c:spPr>
                <a:noFill/>
                <a:ln w="19050">
                  <a:solidFill>
                    <a:srgbClr val="00A5DF"/>
                  </a:solidFill>
                </a:ln>
              </c:spPr>
            </c:marker>
            <c:bubble3D val="0"/>
            <c:spPr>
              <a:ln>
                <a:noFill/>
              </a:ln>
            </c:spPr>
            <c:extLst>
              <c:ext xmlns:c16="http://schemas.microsoft.com/office/drawing/2014/chart" uri="{C3380CC4-5D6E-409C-BE32-E72D297353CC}">
                <c16:uniqueId val="{0000001E-74AC-4B6F-A86F-C3EE379FBC24}"/>
              </c:ext>
            </c:extLst>
          </c:dPt>
          <c:dPt>
            <c:idx val="26"/>
            <c:marker>
              <c:symbol val="diamond"/>
              <c:size val="8"/>
              <c:spPr>
                <a:noFill/>
                <a:ln w="19050">
                  <a:solidFill>
                    <a:srgbClr val="00A5DF"/>
                  </a:solidFill>
                </a:ln>
              </c:spPr>
            </c:marker>
            <c:bubble3D val="0"/>
            <c:extLst>
              <c:ext xmlns:c16="http://schemas.microsoft.com/office/drawing/2014/chart" uri="{C3380CC4-5D6E-409C-BE32-E72D297353CC}">
                <c16:uniqueId val="{0000001F-74AC-4B6F-A86F-C3EE379FBC24}"/>
              </c:ext>
            </c:extLst>
          </c:dPt>
          <c:dPt>
            <c:idx val="27"/>
            <c:marker>
              <c:symbol val="diamond"/>
              <c:size val="8"/>
              <c:spPr>
                <a:noFill/>
                <a:ln w="19050">
                  <a:solidFill>
                    <a:srgbClr val="00A5DF"/>
                  </a:solidFill>
                </a:ln>
              </c:spPr>
            </c:marker>
            <c:bubble3D val="0"/>
            <c:extLst>
              <c:ext xmlns:c16="http://schemas.microsoft.com/office/drawing/2014/chart" uri="{C3380CC4-5D6E-409C-BE32-E72D297353CC}">
                <c16:uniqueId val="{00000020-74AC-4B6F-A86F-C3EE379FBC24}"/>
              </c:ext>
            </c:extLst>
          </c:dPt>
          <c:dPt>
            <c:idx val="28"/>
            <c:marker>
              <c:symbol val="diamond"/>
              <c:size val="8"/>
              <c:spPr>
                <a:noFill/>
                <a:ln w="19050">
                  <a:solidFill>
                    <a:srgbClr val="00A5DF"/>
                  </a:solidFill>
                </a:ln>
              </c:spPr>
            </c:marker>
            <c:bubble3D val="0"/>
            <c:extLst>
              <c:ext xmlns:c16="http://schemas.microsoft.com/office/drawing/2014/chart" uri="{C3380CC4-5D6E-409C-BE32-E72D297353CC}">
                <c16:uniqueId val="{00000021-74AC-4B6F-A86F-C3EE379FBC24}"/>
              </c:ext>
            </c:extLst>
          </c:dPt>
          <c:dPt>
            <c:idx val="29"/>
            <c:marker>
              <c:symbol val="diamond"/>
              <c:size val="8"/>
              <c:spPr>
                <a:noFill/>
                <a:ln w="19050">
                  <a:solidFill>
                    <a:srgbClr val="00A5DF"/>
                  </a:solidFill>
                </a:ln>
              </c:spPr>
            </c:marker>
            <c:bubble3D val="0"/>
            <c:extLst>
              <c:ext xmlns:c16="http://schemas.microsoft.com/office/drawing/2014/chart" uri="{C3380CC4-5D6E-409C-BE32-E72D297353CC}">
                <c16:uniqueId val="{00000022-74AC-4B6F-A86F-C3EE379FBC24}"/>
              </c:ext>
            </c:extLst>
          </c:dPt>
          <c:cat>
            <c:multiLvlStrRef>
              <c:f>'C.10 Carbpaenems_type'!$A$15:$B$44</c:f>
              <c:multiLvlStrCache>
                <c:ptCount val="30"/>
                <c:lvl>
                  <c:pt idx="0">
                    <c:v>2018</c:v>
                  </c:pt>
                  <c:pt idx="1">
                    <c:v>2019</c:v>
                  </c:pt>
                  <c:pt idx="2">
                    <c:v>2020</c:v>
                  </c:pt>
                  <c:pt idx="3">
                    <c:v>2021</c:v>
                  </c:pt>
                  <c:pt idx="4">
                    <c:v>2022</c:v>
                  </c:pt>
                  <c:pt idx="5">
                    <c:v>2018</c:v>
                  </c:pt>
                  <c:pt idx="6">
                    <c:v>2019</c:v>
                  </c:pt>
                  <c:pt idx="7">
                    <c:v>2020</c:v>
                  </c:pt>
                  <c:pt idx="8">
                    <c:v>2021</c:v>
                  </c:pt>
                  <c:pt idx="9">
                    <c:v>2022</c:v>
                  </c:pt>
                  <c:pt idx="10">
                    <c:v>2018</c:v>
                  </c:pt>
                  <c:pt idx="11">
                    <c:v>2019</c:v>
                  </c:pt>
                  <c:pt idx="12">
                    <c:v>2020</c:v>
                  </c:pt>
                  <c:pt idx="13">
                    <c:v>2021</c:v>
                  </c:pt>
                  <c:pt idx="14">
                    <c:v>2022</c:v>
                  </c:pt>
                  <c:pt idx="15">
                    <c:v>2018</c:v>
                  </c:pt>
                  <c:pt idx="16">
                    <c:v>2019</c:v>
                  </c:pt>
                  <c:pt idx="17">
                    <c:v>2020</c:v>
                  </c:pt>
                  <c:pt idx="18">
                    <c:v>2021</c:v>
                  </c:pt>
                  <c:pt idx="19">
                    <c:v>2022</c:v>
                  </c:pt>
                  <c:pt idx="20">
                    <c:v>2018</c:v>
                  </c:pt>
                  <c:pt idx="21">
                    <c:v>2019</c:v>
                  </c:pt>
                  <c:pt idx="22">
                    <c:v>2020</c:v>
                  </c:pt>
                  <c:pt idx="23">
                    <c:v>2021</c:v>
                  </c:pt>
                  <c:pt idx="24">
                    <c:v>2022</c:v>
                  </c:pt>
                  <c:pt idx="25">
                    <c:v>2018</c:v>
                  </c:pt>
                  <c:pt idx="26">
                    <c:v>2019</c:v>
                  </c:pt>
                  <c:pt idx="27">
                    <c:v>2020</c:v>
                  </c:pt>
                  <c:pt idx="28">
                    <c:v>2021</c:v>
                  </c:pt>
                  <c:pt idx="29">
                    <c:v>2022</c:v>
                  </c:pt>
                </c:lvl>
                <c:lvl>
                  <c:pt idx="0">
                    <c:v>Acute Small</c:v>
                  </c:pt>
                  <c:pt idx="5">
                    <c:v>Acute Medium</c:v>
                  </c:pt>
                  <c:pt idx="10">
                    <c:v>Acute Large</c:v>
                  </c:pt>
                  <c:pt idx="15">
                    <c:v>Acute Multiservice</c:v>
                  </c:pt>
                  <c:pt idx="20">
                    <c:v>Acute Specialist</c:v>
                  </c:pt>
                  <c:pt idx="25">
                    <c:v>Acute Teaching</c:v>
                  </c:pt>
                </c:lvl>
              </c:multiLvlStrCache>
            </c:multiLvlStrRef>
          </c:cat>
          <c:val>
            <c:numRef>
              <c:f>'C.10 Carbpaenems_type'!$C$15:$C$44</c:f>
              <c:numCache>
                <c:formatCode>0.0</c:formatCode>
                <c:ptCount val="30"/>
                <c:pt idx="0">
                  <c:v>57.523376185621601</c:v>
                </c:pt>
                <c:pt idx="1">
                  <c:v>56.874868319166126</c:v>
                </c:pt>
                <c:pt idx="2">
                  <c:v>70.677702492917888</c:v>
                </c:pt>
                <c:pt idx="3">
                  <c:v>57.169381286745192</c:v>
                </c:pt>
                <c:pt idx="4">
                  <c:v>52.868172940565273</c:v>
                </c:pt>
                <c:pt idx="5">
                  <c:v>47.509535773468087</c:v>
                </c:pt>
                <c:pt idx="6">
                  <c:v>44.81378402543487</c:v>
                </c:pt>
                <c:pt idx="7">
                  <c:v>52.418254298274405</c:v>
                </c:pt>
                <c:pt idx="8">
                  <c:v>49.900669692375232</c:v>
                </c:pt>
                <c:pt idx="9">
                  <c:v>52.018879455630668</c:v>
                </c:pt>
                <c:pt idx="10">
                  <c:v>49.360845235176384</c:v>
                </c:pt>
                <c:pt idx="11">
                  <c:v>49.031084768590517</c:v>
                </c:pt>
                <c:pt idx="12">
                  <c:v>57.834435825803666</c:v>
                </c:pt>
                <c:pt idx="13">
                  <c:v>51.441894888645038</c:v>
                </c:pt>
                <c:pt idx="14">
                  <c:v>50.60148615349317</c:v>
                </c:pt>
                <c:pt idx="15">
                  <c:v>39.150214604625944</c:v>
                </c:pt>
                <c:pt idx="16">
                  <c:v>40.077614151872694</c:v>
                </c:pt>
                <c:pt idx="17">
                  <c:v>47.096969187259674</c:v>
                </c:pt>
                <c:pt idx="18">
                  <c:v>51.387144491076469</c:v>
                </c:pt>
                <c:pt idx="19">
                  <c:v>63.52444215118885</c:v>
                </c:pt>
                <c:pt idx="20">
                  <c:v>120.66953410115093</c:v>
                </c:pt>
                <c:pt idx="21">
                  <c:v>88.686747789150104</c:v>
                </c:pt>
                <c:pt idx="22">
                  <c:v>78.188294932246208</c:v>
                </c:pt>
                <c:pt idx="23">
                  <c:v>61.410408257273957</c:v>
                </c:pt>
                <c:pt idx="24">
                  <c:v>62.834211145414884</c:v>
                </c:pt>
                <c:pt idx="25">
                  <c:v>78.800433877629985</c:v>
                </c:pt>
                <c:pt idx="26">
                  <c:v>77.102907367763692</c:v>
                </c:pt>
                <c:pt idx="27">
                  <c:v>88.281055515675689</c:v>
                </c:pt>
                <c:pt idx="28">
                  <c:v>83.335139049493591</c:v>
                </c:pt>
                <c:pt idx="29">
                  <c:v>78.907220225672063</c:v>
                </c:pt>
              </c:numCache>
            </c:numRef>
          </c:val>
          <c:smooth val="0"/>
          <c:extLst>
            <c:ext xmlns:c16="http://schemas.microsoft.com/office/drawing/2014/chart" uri="{C3380CC4-5D6E-409C-BE32-E72D297353CC}">
              <c16:uniqueId val="{00000023-74AC-4B6F-A86F-C3EE379FBC24}"/>
            </c:ext>
          </c:extLst>
        </c:ser>
        <c:dLbls>
          <c:showLegendKey val="0"/>
          <c:showVal val="0"/>
          <c:showCatName val="0"/>
          <c:showSerName val="0"/>
          <c:showPercent val="0"/>
          <c:showBubbleSize val="0"/>
        </c:dLbls>
        <c:marker val="1"/>
        <c:smooth val="0"/>
        <c:axId val="132838528"/>
        <c:axId val="132840448"/>
      </c:lineChart>
      <c:catAx>
        <c:axId val="132838528"/>
        <c:scaling>
          <c:orientation val="minMax"/>
        </c:scaling>
        <c:delete val="0"/>
        <c:axPos val="b"/>
        <c:title>
          <c:tx>
            <c:rich>
              <a:bodyPr/>
              <a:lstStyle/>
              <a:p>
                <a:pPr>
                  <a:defRPr sz="1400"/>
                </a:pPr>
                <a:r>
                  <a:rPr lang="en-GB" sz="1400"/>
                  <a:t>Trust type</a:t>
                </a:r>
              </a:p>
            </c:rich>
          </c:tx>
          <c:layout>
            <c:manualLayout>
              <c:xMode val="edge"/>
              <c:yMode val="edge"/>
              <c:x val="0.49170768908123769"/>
              <c:y val="0.94919453779323393"/>
            </c:manualLayout>
          </c:layout>
          <c:overlay val="0"/>
        </c:title>
        <c:numFmt formatCode="General" sourceLinked="1"/>
        <c:majorTickMark val="out"/>
        <c:minorTickMark val="none"/>
        <c:tickLblPos val="nextTo"/>
        <c:crossAx val="132840448"/>
        <c:crosses val="autoZero"/>
        <c:auto val="1"/>
        <c:lblAlgn val="ctr"/>
        <c:lblOffset val="100"/>
        <c:noMultiLvlLbl val="0"/>
      </c:catAx>
      <c:valAx>
        <c:axId val="132840448"/>
        <c:scaling>
          <c:orientation val="minMax"/>
        </c:scaling>
        <c:delete val="0"/>
        <c:axPos val="l"/>
        <c:title>
          <c:tx>
            <c:rich>
              <a:bodyPr rot="-5400000" vert="horz"/>
              <a:lstStyle/>
              <a:p>
                <a:pPr>
                  <a:defRPr sz="1400"/>
                </a:pPr>
                <a:r>
                  <a:rPr lang="en-GB" sz="1400"/>
                  <a:t>DDD per 1,000 admissions</a:t>
                </a:r>
              </a:p>
            </c:rich>
          </c:tx>
          <c:layout>
            <c:manualLayout>
              <c:xMode val="edge"/>
              <c:yMode val="edge"/>
              <c:x val="0"/>
              <c:y val="0.14824019326563195"/>
            </c:manualLayout>
          </c:layout>
          <c:overlay val="0"/>
        </c:title>
        <c:numFmt formatCode="0" sourceLinked="0"/>
        <c:majorTickMark val="out"/>
        <c:minorTickMark val="none"/>
        <c:tickLblPos val="nextTo"/>
        <c:txPr>
          <a:bodyPr/>
          <a:lstStyle/>
          <a:p>
            <a:pPr>
              <a:defRPr sz="1400"/>
            </a:pPr>
            <a:endParaRPr lang="en-US"/>
          </a:p>
        </c:txPr>
        <c:crossAx val="132838528"/>
        <c:crosses val="autoZero"/>
        <c:crossBetween val="between"/>
      </c:valAx>
      <c:spPr>
        <a:ln>
          <a:noFill/>
        </a:ln>
      </c:spPr>
    </c:plotArea>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1"/>
          <c:order val="0"/>
          <c:spPr>
            <a:ln>
              <a:solidFill>
                <a:srgbClr val="00A5DF"/>
              </a:solidFill>
            </a:ln>
          </c:spPr>
          <c:marker>
            <c:spPr>
              <a:ln>
                <a:solidFill>
                  <a:srgbClr val="00A5DF"/>
                </a:solidFill>
              </a:ln>
            </c:spPr>
          </c:marker>
          <c:dPt>
            <c:idx val="0"/>
            <c:marker>
              <c:symbol val="diamond"/>
              <c:size val="8"/>
              <c:spPr>
                <a:solidFill>
                  <a:srgbClr val="00A5DF"/>
                </a:solidFill>
                <a:ln>
                  <a:solidFill>
                    <a:srgbClr val="00A5DF"/>
                  </a:solidFill>
                </a:ln>
              </c:spPr>
            </c:marker>
            <c:bubble3D val="0"/>
            <c:extLst>
              <c:ext xmlns:c16="http://schemas.microsoft.com/office/drawing/2014/chart" uri="{C3380CC4-5D6E-409C-BE32-E72D297353CC}">
                <c16:uniqueId val="{00000000-FACA-4CFC-887F-D737B1F106CF}"/>
              </c:ext>
            </c:extLst>
          </c:dPt>
          <c:dPt>
            <c:idx val="1"/>
            <c:marker>
              <c:symbol val="diamond"/>
              <c:size val="8"/>
              <c:spPr>
                <a:solidFill>
                  <a:srgbClr val="00A5DF"/>
                </a:solidFill>
                <a:ln>
                  <a:solidFill>
                    <a:srgbClr val="00A5DF"/>
                  </a:solidFill>
                </a:ln>
              </c:spPr>
            </c:marker>
            <c:bubble3D val="0"/>
            <c:extLst>
              <c:ext xmlns:c16="http://schemas.microsoft.com/office/drawing/2014/chart" uri="{C3380CC4-5D6E-409C-BE32-E72D297353CC}">
                <c16:uniqueId val="{00000001-FACA-4CFC-887F-D737B1F106CF}"/>
              </c:ext>
            </c:extLst>
          </c:dPt>
          <c:dPt>
            <c:idx val="2"/>
            <c:marker>
              <c:symbol val="diamond"/>
              <c:size val="8"/>
              <c:spPr>
                <a:solidFill>
                  <a:srgbClr val="00A5DF"/>
                </a:solidFill>
                <a:ln>
                  <a:solidFill>
                    <a:srgbClr val="00A5DF"/>
                  </a:solidFill>
                </a:ln>
              </c:spPr>
            </c:marker>
            <c:bubble3D val="0"/>
            <c:extLst>
              <c:ext xmlns:c16="http://schemas.microsoft.com/office/drawing/2014/chart" uri="{C3380CC4-5D6E-409C-BE32-E72D297353CC}">
                <c16:uniqueId val="{00000002-FACA-4CFC-887F-D737B1F106CF}"/>
              </c:ext>
            </c:extLst>
          </c:dPt>
          <c:dPt>
            <c:idx val="3"/>
            <c:marker>
              <c:symbol val="diamond"/>
              <c:size val="8"/>
              <c:spPr>
                <a:solidFill>
                  <a:srgbClr val="00A5DF"/>
                </a:solidFill>
                <a:ln>
                  <a:solidFill>
                    <a:srgbClr val="00A5DF"/>
                  </a:solidFill>
                </a:ln>
              </c:spPr>
            </c:marker>
            <c:bubble3D val="0"/>
            <c:extLst>
              <c:ext xmlns:c16="http://schemas.microsoft.com/office/drawing/2014/chart" uri="{C3380CC4-5D6E-409C-BE32-E72D297353CC}">
                <c16:uniqueId val="{00000003-FACA-4CFC-887F-D737B1F106CF}"/>
              </c:ext>
            </c:extLst>
          </c:dPt>
          <c:dPt>
            <c:idx val="4"/>
            <c:marker>
              <c:symbol val="diamond"/>
              <c:size val="8"/>
              <c:spPr>
                <a:solidFill>
                  <a:srgbClr val="00A5DF"/>
                </a:solidFill>
                <a:ln>
                  <a:solidFill>
                    <a:srgbClr val="00A5DF"/>
                  </a:solidFill>
                </a:ln>
              </c:spPr>
            </c:marker>
            <c:bubble3D val="0"/>
            <c:extLst>
              <c:ext xmlns:c16="http://schemas.microsoft.com/office/drawing/2014/chart" uri="{C3380CC4-5D6E-409C-BE32-E72D297353CC}">
                <c16:uniqueId val="{00000004-FACA-4CFC-887F-D737B1F106CF}"/>
              </c:ext>
            </c:extLst>
          </c:dPt>
          <c:dPt>
            <c:idx val="5"/>
            <c:marker>
              <c:spPr>
                <a:solidFill>
                  <a:srgbClr val="00A5DF"/>
                </a:solidFill>
                <a:ln>
                  <a:noFill/>
                </a:ln>
              </c:spPr>
            </c:marker>
            <c:bubble3D val="0"/>
            <c:spPr>
              <a:ln>
                <a:noFill/>
              </a:ln>
            </c:spPr>
            <c:extLst>
              <c:ext xmlns:c16="http://schemas.microsoft.com/office/drawing/2014/chart" uri="{C3380CC4-5D6E-409C-BE32-E72D297353CC}">
                <c16:uniqueId val="{00000006-FACA-4CFC-887F-D737B1F106CF}"/>
              </c:ext>
            </c:extLst>
          </c:dPt>
          <c:dPt>
            <c:idx val="6"/>
            <c:marker>
              <c:spPr>
                <a:solidFill>
                  <a:srgbClr val="00A5DF"/>
                </a:solidFill>
                <a:ln>
                  <a:solidFill>
                    <a:srgbClr val="00A5DF"/>
                  </a:solidFill>
                </a:ln>
              </c:spPr>
            </c:marker>
            <c:bubble3D val="0"/>
            <c:extLst>
              <c:ext xmlns:c16="http://schemas.microsoft.com/office/drawing/2014/chart" uri="{C3380CC4-5D6E-409C-BE32-E72D297353CC}">
                <c16:uniqueId val="{00000007-FACA-4CFC-887F-D737B1F106CF}"/>
              </c:ext>
            </c:extLst>
          </c:dPt>
          <c:dPt>
            <c:idx val="7"/>
            <c:marker>
              <c:symbol val="square"/>
              <c:size val="7"/>
              <c:spPr>
                <a:solidFill>
                  <a:srgbClr val="00A5DF"/>
                </a:solidFill>
                <a:ln>
                  <a:solidFill>
                    <a:srgbClr val="00A5DF"/>
                  </a:solidFill>
                </a:ln>
              </c:spPr>
            </c:marker>
            <c:bubble3D val="0"/>
            <c:extLst>
              <c:ext xmlns:c16="http://schemas.microsoft.com/office/drawing/2014/chart" uri="{C3380CC4-5D6E-409C-BE32-E72D297353CC}">
                <c16:uniqueId val="{00000008-FACA-4CFC-887F-D737B1F106CF}"/>
              </c:ext>
            </c:extLst>
          </c:dPt>
          <c:dPt>
            <c:idx val="8"/>
            <c:marker>
              <c:symbol val="square"/>
              <c:size val="7"/>
              <c:spPr>
                <a:solidFill>
                  <a:srgbClr val="00A5DF"/>
                </a:solidFill>
                <a:ln>
                  <a:solidFill>
                    <a:srgbClr val="00A5DF"/>
                  </a:solidFill>
                </a:ln>
              </c:spPr>
            </c:marker>
            <c:bubble3D val="0"/>
            <c:extLst>
              <c:ext xmlns:c16="http://schemas.microsoft.com/office/drawing/2014/chart" uri="{C3380CC4-5D6E-409C-BE32-E72D297353CC}">
                <c16:uniqueId val="{00000009-FACA-4CFC-887F-D737B1F106CF}"/>
              </c:ext>
            </c:extLst>
          </c:dPt>
          <c:dPt>
            <c:idx val="9"/>
            <c:marker>
              <c:symbol val="square"/>
              <c:size val="7"/>
              <c:spPr>
                <a:solidFill>
                  <a:srgbClr val="00A5DF"/>
                </a:solidFill>
                <a:ln>
                  <a:solidFill>
                    <a:srgbClr val="00A5DF"/>
                  </a:solidFill>
                </a:ln>
              </c:spPr>
            </c:marker>
            <c:bubble3D val="0"/>
            <c:extLst>
              <c:ext xmlns:c16="http://schemas.microsoft.com/office/drawing/2014/chart" uri="{C3380CC4-5D6E-409C-BE32-E72D297353CC}">
                <c16:uniqueId val="{0000000A-FACA-4CFC-887F-D737B1F106CF}"/>
              </c:ext>
            </c:extLst>
          </c:dPt>
          <c:dPt>
            <c:idx val="10"/>
            <c:marker>
              <c:symbol val="triangle"/>
              <c:size val="8"/>
              <c:spPr>
                <a:solidFill>
                  <a:srgbClr val="00A5DF"/>
                </a:solidFill>
                <a:ln>
                  <a:solidFill>
                    <a:srgbClr val="00A5DF"/>
                  </a:solidFill>
                </a:ln>
              </c:spPr>
            </c:marker>
            <c:bubble3D val="0"/>
            <c:spPr>
              <a:ln>
                <a:noFill/>
              </a:ln>
            </c:spPr>
            <c:extLst>
              <c:ext xmlns:c16="http://schemas.microsoft.com/office/drawing/2014/chart" uri="{C3380CC4-5D6E-409C-BE32-E72D297353CC}">
                <c16:uniqueId val="{0000000C-FACA-4CFC-887F-D737B1F106CF}"/>
              </c:ext>
            </c:extLst>
          </c:dPt>
          <c:dPt>
            <c:idx val="11"/>
            <c:marker>
              <c:symbol val="triangle"/>
              <c:size val="8"/>
              <c:spPr>
                <a:solidFill>
                  <a:srgbClr val="00A5DF"/>
                </a:solidFill>
                <a:ln>
                  <a:solidFill>
                    <a:srgbClr val="00A5DF"/>
                  </a:solidFill>
                </a:ln>
              </c:spPr>
            </c:marker>
            <c:bubble3D val="0"/>
            <c:extLst>
              <c:ext xmlns:c16="http://schemas.microsoft.com/office/drawing/2014/chart" uri="{C3380CC4-5D6E-409C-BE32-E72D297353CC}">
                <c16:uniqueId val="{0000000D-FACA-4CFC-887F-D737B1F106CF}"/>
              </c:ext>
            </c:extLst>
          </c:dPt>
          <c:dPt>
            <c:idx val="12"/>
            <c:marker>
              <c:symbol val="triangle"/>
              <c:size val="8"/>
              <c:spPr>
                <a:solidFill>
                  <a:srgbClr val="00A5DF"/>
                </a:solidFill>
                <a:ln>
                  <a:solidFill>
                    <a:srgbClr val="00A5DF"/>
                  </a:solidFill>
                </a:ln>
              </c:spPr>
            </c:marker>
            <c:bubble3D val="0"/>
            <c:extLst>
              <c:ext xmlns:c16="http://schemas.microsoft.com/office/drawing/2014/chart" uri="{C3380CC4-5D6E-409C-BE32-E72D297353CC}">
                <c16:uniqueId val="{0000000E-FACA-4CFC-887F-D737B1F106CF}"/>
              </c:ext>
            </c:extLst>
          </c:dPt>
          <c:dPt>
            <c:idx val="13"/>
            <c:marker>
              <c:symbol val="triangle"/>
              <c:size val="8"/>
              <c:spPr>
                <a:solidFill>
                  <a:srgbClr val="00A5DF"/>
                </a:solidFill>
                <a:ln>
                  <a:solidFill>
                    <a:srgbClr val="00A5DF"/>
                  </a:solidFill>
                </a:ln>
              </c:spPr>
            </c:marker>
            <c:bubble3D val="0"/>
            <c:extLst>
              <c:ext xmlns:c16="http://schemas.microsoft.com/office/drawing/2014/chart" uri="{C3380CC4-5D6E-409C-BE32-E72D297353CC}">
                <c16:uniqueId val="{0000000F-FACA-4CFC-887F-D737B1F106CF}"/>
              </c:ext>
            </c:extLst>
          </c:dPt>
          <c:dPt>
            <c:idx val="14"/>
            <c:marker>
              <c:symbol val="triangle"/>
              <c:size val="8"/>
              <c:spPr>
                <a:solidFill>
                  <a:srgbClr val="00A5DF"/>
                </a:solidFill>
                <a:ln>
                  <a:solidFill>
                    <a:srgbClr val="00A5DF"/>
                  </a:solidFill>
                </a:ln>
              </c:spPr>
            </c:marker>
            <c:bubble3D val="0"/>
            <c:extLst>
              <c:ext xmlns:c16="http://schemas.microsoft.com/office/drawing/2014/chart" uri="{C3380CC4-5D6E-409C-BE32-E72D297353CC}">
                <c16:uniqueId val="{00000010-FACA-4CFC-887F-D737B1F106CF}"/>
              </c:ext>
            </c:extLst>
          </c:dPt>
          <c:dPt>
            <c:idx val="15"/>
            <c:marker>
              <c:symbol val="x"/>
              <c:size val="8"/>
              <c:spPr>
                <a:noFill/>
                <a:ln w="19050">
                  <a:solidFill>
                    <a:srgbClr val="00A5DF"/>
                  </a:solidFill>
                </a:ln>
              </c:spPr>
            </c:marker>
            <c:bubble3D val="0"/>
            <c:spPr>
              <a:ln>
                <a:noFill/>
              </a:ln>
            </c:spPr>
            <c:extLst>
              <c:ext xmlns:c16="http://schemas.microsoft.com/office/drawing/2014/chart" uri="{C3380CC4-5D6E-409C-BE32-E72D297353CC}">
                <c16:uniqueId val="{00000012-FACA-4CFC-887F-D737B1F106CF}"/>
              </c:ext>
            </c:extLst>
          </c:dPt>
          <c:dPt>
            <c:idx val="16"/>
            <c:marker>
              <c:symbol val="x"/>
              <c:size val="8"/>
              <c:spPr>
                <a:noFill/>
                <a:ln w="19050">
                  <a:solidFill>
                    <a:srgbClr val="00A5DF"/>
                  </a:solidFill>
                </a:ln>
              </c:spPr>
            </c:marker>
            <c:bubble3D val="0"/>
            <c:extLst>
              <c:ext xmlns:c16="http://schemas.microsoft.com/office/drawing/2014/chart" uri="{C3380CC4-5D6E-409C-BE32-E72D297353CC}">
                <c16:uniqueId val="{00000013-FACA-4CFC-887F-D737B1F106CF}"/>
              </c:ext>
            </c:extLst>
          </c:dPt>
          <c:dPt>
            <c:idx val="17"/>
            <c:marker>
              <c:symbol val="x"/>
              <c:size val="8"/>
              <c:spPr>
                <a:noFill/>
                <a:ln w="19050">
                  <a:solidFill>
                    <a:srgbClr val="00A5DF"/>
                  </a:solidFill>
                </a:ln>
              </c:spPr>
            </c:marker>
            <c:bubble3D val="0"/>
            <c:extLst>
              <c:ext xmlns:c16="http://schemas.microsoft.com/office/drawing/2014/chart" uri="{C3380CC4-5D6E-409C-BE32-E72D297353CC}">
                <c16:uniqueId val="{00000014-FACA-4CFC-887F-D737B1F106CF}"/>
              </c:ext>
            </c:extLst>
          </c:dPt>
          <c:dPt>
            <c:idx val="18"/>
            <c:marker>
              <c:symbol val="x"/>
              <c:size val="8"/>
              <c:spPr>
                <a:noFill/>
                <a:ln w="19050">
                  <a:solidFill>
                    <a:srgbClr val="00A5DF"/>
                  </a:solidFill>
                </a:ln>
              </c:spPr>
            </c:marker>
            <c:bubble3D val="0"/>
            <c:extLst>
              <c:ext xmlns:c16="http://schemas.microsoft.com/office/drawing/2014/chart" uri="{C3380CC4-5D6E-409C-BE32-E72D297353CC}">
                <c16:uniqueId val="{00000015-FACA-4CFC-887F-D737B1F106CF}"/>
              </c:ext>
            </c:extLst>
          </c:dPt>
          <c:dPt>
            <c:idx val="19"/>
            <c:marker>
              <c:symbol val="x"/>
              <c:size val="8"/>
              <c:spPr>
                <a:noFill/>
                <a:ln w="19050">
                  <a:solidFill>
                    <a:srgbClr val="00A5DF"/>
                  </a:solidFill>
                </a:ln>
              </c:spPr>
            </c:marker>
            <c:bubble3D val="0"/>
            <c:extLst>
              <c:ext xmlns:c16="http://schemas.microsoft.com/office/drawing/2014/chart" uri="{C3380CC4-5D6E-409C-BE32-E72D297353CC}">
                <c16:uniqueId val="{00000016-FACA-4CFC-887F-D737B1F106CF}"/>
              </c:ext>
            </c:extLst>
          </c:dPt>
          <c:dPt>
            <c:idx val="20"/>
            <c:marker>
              <c:symbol val="circle"/>
              <c:size val="7"/>
              <c:spPr>
                <a:solidFill>
                  <a:srgbClr val="00A5DF"/>
                </a:solidFill>
                <a:ln w="9525">
                  <a:solidFill>
                    <a:srgbClr val="00A5DF"/>
                  </a:solidFill>
                </a:ln>
              </c:spPr>
            </c:marker>
            <c:bubble3D val="0"/>
            <c:spPr>
              <a:ln>
                <a:noFill/>
              </a:ln>
            </c:spPr>
            <c:extLst>
              <c:ext xmlns:c16="http://schemas.microsoft.com/office/drawing/2014/chart" uri="{C3380CC4-5D6E-409C-BE32-E72D297353CC}">
                <c16:uniqueId val="{00000018-FACA-4CFC-887F-D737B1F106CF}"/>
              </c:ext>
            </c:extLst>
          </c:dPt>
          <c:dPt>
            <c:idx val="21"/>
            <c:marker>
              <c:symbol val="circle"/>
              <c:size val="7"/>
              <c:spPr>
                <a:solidFill>
                  <a:srgbClr val="00A5DF"/>
                </a:solidFill>
                <a:ln>
                  <a:solidFill>
                    <a:srgbClr val="00A5DF"/>
                  </a:solidFill>
                </a:ln>
              </c:spPr>
            </c:marker>
            <c:bubble3D val="0"/>
            <c:extLst>
              <c:ext xmlns:c16="http://schemas.microsoft.com/office/drawing/2014/chart" uri="{C3380CC4-5D6E-409C-BE32-E72D297353CC}">
                <c16:uniqueId val="{00000019-FACA-4CFC-887F-D737B1F106CF}"/>
              </c:ext>
            </c:extLst>
          </c:dPt>
          <c:dPt>
            <c:idx val="22"/>
            <c:marker>
              <c:symbol val="circle"/>
              <c:size val="7"/>
              <c:spPr>
                <a:solidFill>
                  <a:srgbClr val="00A5DF"/>
                </a:solidFill>
                <a:ln>
                  <a:solidFill>
                    <a:srgbClr val="00A5DF"/>
                  </a:solidFill>
                </a:ln>
              </c:spPr>
            </c:marker>
            <c:bubble3D val="0"/>
            <c:extLst>
              <c:ext xmlns:c16="http://schemas.microsoft.com/office/drawing/2014/chart" uri="{C3380CC4-5D6E-409C-BE32-E72D297353CC}">
                <c16:uniqueId val="{0000001A-FACA-4CFC-887F-D737B1F106CF}"/>
              </c:ext>
            </c:extLst>
          </c:dPt>
          <c:dPt>
            <c:idx val="23"/>
            <c:marker>
              <c:symbol val="circle"/>
              <c:size val="7"/>
              <c:spPr>
                <a:solidFill>
                  <a:srgbClr val="00A5DF"/>
                </a:solidFill>
                <a:ln>
                  <a:solidFill>
                    <a:srgbClr val="00A5DF"/>
                  </a:solidFill>
                </a:ln>
              </c:spPr>
            </c:marker>
            <c:bubble3D val="0"/>
            <c:extLst>
              <c:ext xmlns:c16="http://schemas.microsoft.com/office/drawing/2014/chart" uri="{C3380CC4-5D6E-409C-BE32-E72D297353CC}">
                <c16:uniqueId val="{0000001B-FACA-4CFC-887F-D737B1F106CF}"/>
              </c:ext>
            </c:extLst>
          </c:dPt>
          <c:dPt>
            <c:idx val="24"/>
            <c:marker>
              <c:symbol val="circle"/>
              <c:size val="7"/>
              <c:spPr>
                <a:solidFill>
                  <a:srgbClr val="00A5DF"/>
                </a:solidFill>
                <a:ln>
                  <a:solidFill>
                    <a:srgbClr val="00A5DF"/>
                  </a:solidFill>
                </a:ln>
              </c:spPr>
            </c:marker>
            <c:bubble3D val="0"/>
            <c:extLst>
              <c:ext xmlns:c16="http://schemas.microsoft.com/office/drawing/2014/chart" uri="{C3380CC4-5D6E-409C-BE32-E72D297353CC}">
                <c16:uniqueId val="{0000001C-FACA-4CFC-887F-D737B1F106CF}"/>
              </c:ext>
            </c:extLst>
          </c:dPt>
          <c:dPt>
            <c:idx val="25"/>
            <c:marker>
              <c:symbol val="diamond"/>
              <c:size val="8"/>
              <c:spPr>
                <a:noFill/>
                <a:ln w="19050">
                  <a:solidFill>
                    <a:srgbClr val="00A5DF"/>
                  </a:solidFill>
                </a:ln>
              </c:spPr>
            </c:marker>
            <c:bubble3D val="0"/>
            <c:spPr>
              <a:ln>
                <a:noFill/>
              </a:ln>
            </c:spPr>
            <c:extLst>
              <c:ext xmlns:c16="http://schemas.microsoft.com/office/drawing/2014/chart" uri="{C3380CC4-5D6E-409C-BE32-E72D297353CC}">
                <c16:uniqueId val="{0000001E-FACA-4CFC-887F-D737B1F106CF}"/>
              </c:ext>
            </c:extLst>
          </c:dPt>
          <c:dPt>
            <c:idx val="26"/>
            <c:marker>
              <c:symbol val="diamond"/>
              <c:size val="8"/>
              <c:spPr>
                <a:noFill/>
                <a:ln w="19050">
                  <a:solidFill>
                    <a:srgbClr val="00A5DF"/>
                  </a:solidFill>
                </a:ln>
              </c:spPr>
            </c:marker>
            <c:bubble3D val="0"/>
            <c:extLst>
              <c:ext xmlns:c16="http://schemas.microsoft.com/office/drawing/2014/chart" uri="{C3380CC4-5D6E-409C-BE32-E72D297353CC}">
                <c16:uniqueId val="{0000001F-FACA-4CFC-887F-D737B1F106CF}"/>
              </c:ext>
            </c:extLst>
          </c:dPt>
          <c:dPt>
            <c:idx val="27"/>
            <c:marker>
              <c:symbol val="diamond"/>
              <c:size val="8"/>
              <c:spPr>
                <a:noFill/>
                <a:ln w="19050">
                  <a:solidFill>
                    <a:srgbClr val="00A5DF"/>
                  </a:solidFill>
                </a:ln>
              </c:spPr>
            </c:marker>
            <c:bubble3D val="0"/>
            <c:extLst>
              <c:ext xmlns:c16="http://schemas.microsoft.com/office/drawing/2014/chart" uri="{C3380CC4-5D6E-409C-BE32-E72D297353CC}">
                <c16:uniqueId val="{00000020-FACA-4CFC-887F-D737B1F106CF}"/>
              </c:ext>
            </c:extLst>
          </c:dPt>
          <c:dPt>
            <c:idx val="28"/>
            <c:marker>
              <c:symbol val="diamond"/>
              <c:size val="8"/>
              <c:spPr>
                <a:noFill/>
                <a:ln w="19050">
                  <a:solidFill>
                    <a:srgbClr val="00A5DF"/>
                  </a:solidFill>
                </a:ln>
              </c:spPr>
            </c:marker>
            <c:bubble3D val="0"/>
            <c:extLst>
              <c:ext xmlns:c16="http://schemas.microsoft.com/office/drawing/2014/chart" uri="{C3380CC4-5D6E-409C-BE32-E72D297353CC}">
                <c16:uniqueId val="{00000021-FACA-4CFC-887F-D737B1F106CF}"/>
              </c:ext>
            </c:extLst>
          </c:dPt>
          <c:dPt>
            <c:idx val="29"/>
            <c:marker>
              <c:symbol val="diamond"/>
              <c:size val="8"/>
              <c:spPr>
                <a:noFill/>
                <a:ln w="19050">
                  <a:solidFill>
                    <a:srgbClr val="00A5DF"/>
                  </a:solidFill>
                </a:ln>
              </c:spPr>
            </c:marker>
            <c:bubble3D val="0"/>
            <c:extLst>
              <c:ext xmlns:c16="http://schemas.microsoft.com/office/drawing/2014/chart" uri="{C3380CC4-5D6E-409C-BE32-E72D297353CC}">
                <c16:uniqueId val="{00000022-FACA-4CFC-887F-D737B1F106CF}"/>
              </c:ext>
            </c:extLst>
          </c:dPt>
          <c:cat>
            <c:multiLvlStrRef>
              <c:f>'C.7 Piptaz_type'!$A$16:$B$45</c:f>
              <c:multiLvlStrCache>
                <c:ptCount val="30"/>
                <c:lvl>
                  <c:pt idx="0">
                    <c:v>2018</c:v>
                  </c:pt>
                  <c:pt idx="1">
                    <c:v>2019</c:v>
                  </c:pt>
                  <c:pt idx="2">
                    <c:v>2020</c:v>
                  </c:pt>
                  <c:pt idx="3">
                    <c:v>2021</c:v>
                  </c:pt>
                  <c:pt idx="4">
                    <c:v>2022</c:v>
                  </c:pt>
                  <c:pt idx="5">
                    <c:v>2018</c:v>
                  </c:pt>
                  <c:pt idx="6">
                    <c:v>2019</c:v>
                  </c:pt>
                  <c:pt idx="7">
                    <c:v>2020</c:v>
                  </c:pt>
                  <c:pt idx="8">
                    <c:v>2021</c:v>
                  </c:pt>
                  <c:pt idx="9">
                    <c:v>2022</c:v>
                  </c:pt>
                  <c:pt idx="10">
                    <c:v>2018</c:v>
                  </c:pt>
                  <c:pt idx="11">
                    <c:v>2019</c:v>
                  </c:pt>
                  <c:pt idx="12">
                    <c:v>2020</c:v>
                  </c:pt>
                  <c:pt idx="13">
                    <c:v>2021</c:v>
                  </c:pt>
                  <c:pt idx="14">
                    <c:v>2022</c:v>
                  </c:pt>
                  <c:pt idx="15">
                    <c:v>2018</c:v>
                  </c:pt>
                  <c:pt idx="16">
                    <c:v>2019</c:v>
                  </c:pt>
                  <c:pt idx="17">
                    <c:v>2020</c:v>
                  </c:pt>
                  <c:pt idx="18">
                    <c:v>2021</c:v>
                  </c:pt>
                  <c:pt idx="19">
                    <c:v>2022</c:v>
                  </c:pt>
                  <c:pt idx="20">
                    <c:v>2018</c:v>
                  </c:pt>
                  <c:pt idx="21">
                    <c:v>2019</c:v>
                  </c:pt>
                  <c:pt idx="22">
                    <c:v>2020</c:v>
                  </c:pt>
                  <c:pt idx="23">
                    <c:v>2021</c:v>
                  </c:pt>
                  <c:pt idx="24">
                    <c:v>2022</c:v>
                  </c:pt>
                  <c:pt idx="25">
                    <c:v>2018</c:v>
                  </c:pt>
                  <c:pt idx="26">
                    <c:v>2019</c:v>
                  </c:pt>
                  <c:pt idx="27">
                    <c:v>2020</c:v>
                  </c:pt>
                  <c:pt idx="28">
                    <c:v>2021</c:v>
                  </c:pt>
                  <c:pt idx="29">
                    <c:v>2022</c:v>
                  </c:pt>
                </c:lvl>
                <c:lvl>
                  <c:pt idx="0">
                    <c:v>Acute Small</c:v>
                  </c:pt>
                  <c:pt idx="5">
                    <c:v>Acute Medium</c:v>
                  </c:pt>
                  <c:pt idx="10">
                    <c:v>Acute Large</c:v>
                  </c:pt>
                  <c:pt idx="15">
                    <c:v>Acute Multiservice</c:v>
                  </c:pt>
                  <c:pt idx="20">
                    <c:v>Acute Specialist</c:v>
                  </c:pt>
                  <c:pt idx="25">
                    <c:v>Acute Teaching</c:v>
                  </c:pt>
                </c:lvl>
              </c:multiLvlStrCache>
            </c:multiLvlStrRef>
          </c:cat>
          <c:val>
            <c:numRef>
              <c:f>'C.7 Piptaz_type'!$C$16:$C$45</c:f>
              <c:numCache>
                <c:formatCode>0.0</c:formatCode>
                <c:ptCount val="30"/>
                <c:pt idx="0">
                  <c:v>85.349461957172025</c:v>
                </c:pt>
                <c:pt idx="1">
                  <c:v>100.08610610011965</c:v>
                </c:pt>
                <c:pt idx="2">
                  <c:v>132.25273972004652</c:v>
                </c:pt>
                <c:pt idx="3">
                  <c:v>128.90446868282743</c:v>
                </c:pt>
                <c:pt idx="4">
                  <c:v>136.83580146264285</c:v>
                </c:pt>
                <c:pt idx="5">
                  <c:v>81.842659125104547</c:v>
                </c:pt>
                <c:pt idx="6">
                  <c:v>95.668899061856791</c:v>
                </c:pt>
                <c:pt idx="7">
                  <c:v>113.62434908188879</c:v>
                </c:pt>
                <c:pt idx="8">
                  <c:v>106.69111770344898</c:v>
                </c:pt>
                <c:pt idx="9">
                  <c:v>113.57694804901257</c:v>
                </c:pt>
                <c:pt idx="10">
                  <c:v>84.269222763832659</c:v>
                </c:pt>
                <c:pt idx="11">
                  <c:v>86.554205517517403</c:v>
                </c:pt>
                <c:pt idx="12">
                  <c:v>105.39773347694427</c:v>
                </c:pt>
                <c:pt idx="13">
                  <c:v>98.733836895524291</c:v>
                </c:pt>
                <c:pt idx="14">
                  <c:v>103.86349669564515</c:v>
                </c:pt>
                <c:pt idx="15">
                  <c:v>138.74327713251114</c:v>
                </c:pt>
                <c:pt idx="16">
                  <c:v>127.89890563488007</c:v>
                </c:pt>
                <c:pt idx="17">
                  <c:v>144.16468530893326</c:v>
                </c:pt>
                <c:pt idx="18">
                  <c:v>131.42598786950111</c:v>
                </c:pt>
                <c:pt idx="19">
                  <c:v>130.74875092506409</c:v>
                </c:pt>
                <c:pt idx="20">
                  <c:v>72.988014629110694</c:v>
                </c:pt>
                <c:pt idx="21">
                  <c:v>63.348975927336141</c:v>
                </c:pt>
                <c:pt idx="22">
                  <c:v>71.74039053870365</c:v>
                </c:pt>
                <c:pt idx="23">
                  <c:v>68.206294542935211</c:v>
                </c:pt>
                <c:pt idx="24">
                  <c:v>67.209509836509824</c:v>
                </c:pt>
                <c:pt idx="25">
                  <c:v>89.525118091230979</c:v>
                </c:pt>
                <c:pt idx="26">
                  <c:v>97.441373514709994</c:v>
                </c:pt>
                <c:pt idx="27">
                  <c:v>117.09910673927516</c:v>
                </c:pt>
                <c:pt idx="28">
                  <c:v>114.77974916691892</c:v>
                </c:pt>
                <c:pt idx="29">
                  <c:v>118.43515894812299</c:v>
                </c:pt>
              </c:numCache>
            </c:numRef>
          </c:val>
          <c:smooth val="0"/>
          <c:extLst>
            <c:ext xmlns:c16="http://schemas.microsoft.com/office/drawing/2014/chart" uri="{C3380CC4-5D6E-409C-BE32-E72D297353CC}">
              <c16:uniqueId val="{00000023-FACA-4CFC-887F-D737B1F106CF}"/>
            </c:ext>
          </c:extLst>
        </c:ser>
        <c:dLbls>
          <c:showLegendKey val="0"/>
          <c:showVal val="0"/>
          <c:showCatName val="0"/>
          <c:showSerName val="0"/>
          <c:showPercent val="0"/>
          <c:showBubbleSize val="0"/>
        </c:dLbls>
        <c:marker val="1"/>
        <c:smooth val="0"/>
        <c:axId val="125221888"/>
        <c:axId val="125232256"/>
      </c:lineChart>
      <c:catAx>
        <c:axId val="125221888"/>
        <c:scaling>
          <c:orientation val="minMax"/>
        </c:scaling>
        <c:delete val="0"/>
        <c:axPos val="b"/>
        <c:title>
          <c:tx>
            <c:rich>
              <a:bodyPr/>
              <a:lstStyle/>
              <a:p>
                <a:pPr>
                  <a:defRPr sz="1400"/>
                </a:pPr>
                <a:r>
                  <a:rPr lang="en-GB" sz="1400"/>
                  <a:t>Trust type</a:t>
                </a:r>
              </a:p>
            </c:rich>
          </c:tx>
          <c:layout>
            <c:manualLayout>
              <c:xMode val="edge"/>
              <c:yMode val="edge"/>
              <c:x val="0.49170768908123769"/>
              <c:y val="0.94919453779323393"/>
            </c:manualLayout>
          </c:layout>
          <c:overlay val="0"/>
        </c:title>
        <c:numFmt formatCode="General" sourceLinked="1"/>
        <c:majorTickMark val="out"/>
        <c:minorTickMark val="none"/>
        <c:tickLblPos val="nextTo"/>
        <c:crossAx val="125232256"/>
        <c:crosses val="autoZero"/>
        <c:auto val="1"/>
        <c:lblAlgn val="ctr"/>
        <c:lblOffset val="100"/>
        <c:noMultiLvlLbl val="0"/>
      </c:catAx>
      <c:valAx>
        <c:axId val="125232256"/>
        <c:scaling>
          <c:orientation val="minMax"/>
        </c:scaling>
        <c:delete val="0"/>
        <c:axPos val="l"/>
        <c:title>
          <c:tx>
            <c:rich>
              <a:bodyPr rot="-5400000" vert="horz"/>
              <a:lstStyle/>
              <a:p>
                <a:pPr>
                  <a:defRPr sz="1400"/>
                </a:pPr>
                <a:r>
                  <a:rPr lang="en-GB" sz="1400"/>
                  <a:t>DDD per 1,000 admissions</a:t>
                </a:r>
              </a:p>
            </c:rich>
          </c:tx>
          <c:layout>
            <c:manualLayout>
              <c:xMode val="edge"/>
              <c:yMode val="edge"/>
              <c:x val="1.030065476476697E-3"/>
              <c:y val="0.13554870041949435"/>
            </c:manualLayout>
          </c:layout>
          <c:overlay val="0"/>
        </c:title>
        <c:numFmt formatCode="0" sourceLinked="0"/>
        <c:majorTickMark val="out"/>
        <c:minorTickMark val="none"/>
        <c:tickLblPos val="nextTo"/>
        <c:txPr>
          <a:bodyPr/>
          <a:lstStyle/>
          <a:p>
            <a:pPr>
              <a:defRPr sz="1400"/>
            </a:pPr>
            <a:endParaRPr lang="en-US"/>
          </a:p>
        </c:txPr>
        <c:crossAx val="125221888"/>
        <c:crosses val="autoZero"/>
        <c:crossBetween val="between"/>
      </c:valAx>
      <c:spPr>
        <a:ln>
          <a:noFill/>
        </a:ln>
      </c:spPr>
    </c:plotArea>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696139604726857E-2"/>
          <c:y val="0.11557963641581231"/>
          <c:w val="0.81356883703144089"/>
          <c:h val="0.7336655773106916"/>
        </c:manualLayout>
      </c:layout>
      <c:lineChart>
        <c:grouping val="stacked"/>
        <c:varyColors val="0"/>
        <c:ser>
          <c:idx val="2"/>
          <c:order val="0"/>
          <c:tx>
            <c:strRef>
              <c:f>'F.5.DWTotalBroad'!$D$3</c:f>
              <c:strCache>
                <c:ptCount val="1"/>
                <c:pt idx="0">
                  <c:v>Broad-spectrum rate</c:v>
                </c:pt>
              </c:strCache>
            </c:strRef>
          </c:tx>
          <c:spPr>
            <a:ln w="19050" cap="rnd">
              <a:solidFill>
                <a:srgbClr val="007C91"/>
              </a:solidFill>
              <a:round/>
            </a:ln>
            <a:effectLst/>
          </c:spPr>
          <c:marker>
            <c:symbol val="circle"/>
            <c:size val="5"/>
            <c:spPr>
              <a:solidFill>
                <a:srgbClr val="007C91"/>
              </a:solidFill>
              <a:ln w="9525">
                <a:solidFill>
                  <a:srgbClr val="007C91"/>
                </a:solidFill>
              </a:ln>
              <a:effectLst/>
            </c:spPr>
          </c:marker>
          <c:cat>
            <c:numRef>
              <c:f>'F.5.DWTotalBroad'!$A$4:$A$8</c:f>
              <c:numCache>
                <c:formatCode>0</c:formatCode>
                <c:ptCount val="5"/>
                <c:pt idx="0">
                  <c:v>2018</c:v>
                </c:pt>
                <c:pt idx="1">
                  <c:v>2019</c:v>
                </c:pt>
                <c:pt idx="2">
                  <c:v>2020</c:v>
                </c:pt>
                <c:pt idx="3">
                  <c:v>2021</c:v>
                </c:pt>
                <c:pt idx="4">
                  <c:v>2022</c:v>
                </c:pt>
              </c:numCache>
            </c:numRef>
          </c:cat>
          <c:val>
            <c:numRef>
              <c:f>'F.5.DWTotalBroad'!$D$4:$D$8</c:f>
              <c:numCache>
                <c:formatCode>0.000</c:formatCode>
                <c:ptCount val="5"/>
                <c:pt idx="0">
                  <c:v>0.13787578481196761</c:v>
                </c:pt>
                <c:pt idx="1">
                  <c:v>0.12768733602734983</c:v>
                </c:pt>
                <c:pt idx="2">
                  <c:v>0.12585445718286792</c:v>
                </c:pt>
                <c:pt idx="3">
                  <c:v>0.12380978372563334</c:v>
                </c:pt>
                <c:pt idx="4">
                  <c:v>0.12595376234628475</c:v>
                </c:pt>
              </c:numCache>
            </c:numRef>
          </c:val>
          <c:smooth val="0"/>
          <c:extLst>
            <c:ext xmlns:c16="http://schemas.microsoft.com/office/drawing/2014/chart" uri="{C3380CC4-5D6E-409C-BE32-E72D297353CC}">
              <c16:uniqueId val="{00000000-B84C-4459-92BB-7E636DD78B1F}"/>
            </c:ext>
          </c:extLst>
        </c:ser>
        <c:dLbls>
          <c:showLegendKey val="0"/>
          <c:showVal val="0"/>
          <c:showCatName val="0"/>
          <c:showSerName val="0"/>
          <c:showPercent val="0"/>
          <c:showBubbleSize val="0"/>
        </c:dLbls>
        <c:marker val="1"/>
        <c:smooth val="0"/>
        <c:axId val="687698384"/>
        <c:axId val="687698712"/>
      </c:lineChart>
      <c:lineChart>
        <c:grouping val="stacked"/>
        <c:varyColors val="0"/>
        <c:ser>
          <c:idx val="0"/>
          <c:order val="1"/>
          <c:tx>
            <c:strRef>
              <c:f>'F.5.DWTotalBroad'!$F$3</c:f>
              <c:strCache>
                <c:ptCount val="1"/>
                <c:pt idx="0">
                  <c:v>Proportion</c:v>
                </c:pt>
              </c:strCache>
            </c:strRef>
          </c:tx>
          <c:spPr>
            <a:ln w="19050" cap="rnd">
              <a:solidFill>
                <a:srgbClr val="8A1B61"/>
              </a:solidFill>
              <a:prstDash val="sysDot"/>
              <a:round/>
            </a:ln>
            <a:effectLst/>
          </c:spPr>
          <c:marker>
            <c:symbol val="triangle"/>
            <c:size val="5"/>
            <c:spPr>
              <a:solidFill>
                <a:srgbClr val="8A1B61"/>
              </a:solidFill>
              <a:ln w="9525">
                <a:solidFill>
                  <a:srgbClr val="8A1B61"/>
                </a:solidFill>
              </a:ln>
              <a:effectLst/>
            </c:spPr>
          </c:marker>
          <c:cat>
            <c:numRef>
              <c:f>'F.5.DWTotalBroad'!$A$4:$A$8</c:f>
              <c:numCache>
                <c:formatCode>0</c:formatCode>
                <c:ptCount val="5"/>
                <c:pt idx="0">
                  <c:v>2018</c:v>
                </c:pt>
                <c:pt idx="1">
                  <c:v>2019</c:v>
                </c:pt>
                <c:pt idx="2">
                  <c:v>2020</c:v>
                </c:pt>
                <c:pt idx="3">
                  <c:v>2021</c:v>
                </c:pt>
                <c:pt idx="4">
                  <c:v>2022</c:v>
                </c:pt>
              </c:numCache>
            </c:numRef>
          </c:cat>
          <c:val>
            <c:numRef>
              <c:f>'F.5.DWTotalBroad'!$F$4:$F$8</c:f>
              <c:numCache>
                <c:formatCode>0.00</c:formatCode>
                <c:ptCount val="5"/>
                <c:pt idx="0">
                  <c:v>8.0666694175934968</c:v>
                </c:pt>
                <c:pt idx="1">
                  <c:v>7.6937713131328289</c:v>
                </c:pt>
                <c:pt idx="2">
                  <c:v>8.5228588092457578</c:v>
                </c:pt>
                <c:pt idx="3">
                  <c:v>8.3254377243556714</c:v>
                </c:pt>
                <c:pt idx="4">
                  <c:v>7.496186030575565</c:v>
                </c:pt>
              </c:numCache>
            </c:numRef>
          </c:val>
          <c:smooth val="0"/>
          <c:extLst>
            <c:ext xmlns:c16="http://schemas.microsoft.com/office/drawing/2014/chart" uri="{C3380CC4-5D6E-409C-BE32-E72D297353CC}">
              <c16:uniqueId val="{00000001-B84C-4459-92BB-7E636DD78B1F}"/>
            </c:ext>
          </c:extLst>
        </c:ser>
        <c:dLbls>
          <c:showLegendKey val="0"/>
          <c:showVal val="0"/>
          <c:showCatName val="0"/>
          <c:showSerName val="0"/>
          <c:showPercent val="0"/>
          <c:showBubbleSize val="0"/>
        </c:dLbls>
        <c:marker val="1"/>
        <c:smooth val="0"/>
        <c:axId val="662788080"/>
        <c:axId val="662785128"/>
      </c:lineChart>
      <c:catAx>
        <c:axId val="687698384"/>
        <c:scaling>
          <c:orientation val="minMax"/>
        </c:scaling>
        <c:delete val="0"/>
        <c:axPos val="b"/>
        <c:title>
          <c:tx>
            <c:rich>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GB" sz="1400" b="1"/>
                  <a:t>Year</a:t>
                </a:r>
              </a:p>
            </c:rich>
          </c:tx>
          <c:layout>
            <c:manualLayout>
              <c:xMode val="edge"/>
              <c:yMode val="edge"/>
              <c:x val="0.47003311042092205"/>
              <c:y val="0.9402046129929101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1"/>
        <c:majorTickMark val="out"/>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87698712"/>
        <c:crosses val="autoZero"/>
        <c:auto val="1"/>
        <c:lblAlgn val="ctr"/>
        <c:lblOffset val="100"/>
        <c:noMultiLvlLbl val="0"/>
      </c:catAx>
      <c:valAx>
        <c:axId val="687698712"/>
        <c:scaling>
          <c:orientation val="minMax"/>
          <c:min val="8.0000000000000016E-2"/>
        </c:scaling>
        <c:delete val="0"/>
        <c:axPos val="l"/>
        <c:title>
          <c:tx>
            <c:rich>
              <a:bodyPr rot="-5400000" spcFirstLastPara="1" vertOverflow="ellipsis" vert="horz" wrap="square" anchor="ctr" anchorCtr="1"/>
              <a:lstStyle/>
              <a:p>
                <a:pPr algn="ctr" rtl="0">
                  <a:defRPr sz="1400" b="1" i="0" u="none" strike="noStrike" kern="1200" baseline="0">
                    <a:solidFill>
                      <a:schemeClr val="tx1"/>
                    </a:solidFill>
                    <a:latin typeface="Arial" panose="020B0604020202020204" pitchFamily="34" charset="0"/>
                    <a:ea typeface="+mn-ea"/>
                    <a:cs typeface="Arial" panose="020B0604020202020204" pitchFamily="34" charset="0"/>
                  </a:defRPr>
                </a:pPr>
                <a:r>
                  <a:rPr lang="en-GB" sz="1400" b="1">
                    <a:solidFill>
                      <a:schemeClr val="tx1"/>
                    </a:solidFill>
                  </a:rPr>
                  <a:t>Items per 1,000 inhabitants per day</a:t>
                </a:r>
              </a:p>
              <a:p>
                <a:pPr algn="ctr" rtl="0">
                  <a:defRPr sz="1400" b="1"/>
                </a:pPr>
                <a:endParaRPr lang="en-GB" sz="1400" b="1">
                  <a:solidFill>
                    <a:schemeClr val="tx1"/>
                  </a:solidFill>
                </a:endParaRPr>
              </a:p>
            </c:rich>
          </c:tx>
          <c:layout>
            <c:manualLayout>
              <c:xMode val="edge"/>
              <c:yMode val="edge"/>
              <c:x val="0"/>
              <c:y val="0.14556644485084735"/>
            </c:manualLayout>
          </c:layout>
          <c:overlay val="0"/>
          <c:spPr>
            <a:noFill/>
            <a:ln>
              <a:noFill/>
            </a:ln>
            <a:effectLst/>
          </c:spPr>
          <c:txPr>
            <a:bodyPr rot="-5400000" spcFirstLastPara="1" vertOverflow="ellipsis" vert="horz" wrap="square" anchor="ctr" anchorCtr="1"/>
            <a:lstStyle/>
            <a:p>
              <a:pPr algn="ctr" rtl="0">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0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87698384"/>
        <c:crosses val="autoZero"/>
        <c:crossBetween val="between"/>
      </c:valAx>
      <c:valAx>
        <c:axId val="662785128"/>
        <c:scaling>
          <c:orientation val="minMax"/>
          <c:max val="12"/>
        </c:scaling>
        <c:delete val="0"/>
        <c:axPos val="r"/>
        <c:title>
          <c:tx>
            <c:rich>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r>
                  <a:rPr lang="en-GB" sz="1600" b="1"/>
                  <a:t>Broad-spectrum antibiotics as a </a:t>
                </a:r>
              </a:p>
              <a:p>
                <a:pPr>
                  <a:defRPr sz="1600" b="1"/>
                </a:pPr>
                <a:r>
                  <a:rPr lang="en-GB" sz="1600" b="1"/>
                  <a:t>proportion of total antibiotics (%)</a:t>
                </a:r>
              </a:p>
            </c:rich>
          </c:tx>
          <c:layout>
            <c:manualLayout>
              <c:xMode val="edge"/>
              <c:yMode val="edge"/>
              <c:x val="0.95285635673447311"/>
              <c:y val="0.125097682757109"/>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662788080"/>
        <c:crosses val="max"/>
        <c:crossBetween val="between"/>
        <c:majorUnit val="2"/>
      </c:valAx>
      <c:catAx>
        <c:axId val="662788080"/>
        <c:scaling>
          <c:orientation val="minMax"/>
        </c:scaling>
        <c:delete val="1"/>
        <c:axPos val="b"/>
        <c:numFmt formatCode="0" sourceLinked="1"/>
        <c:majorTickMark val="out"/>
        <c:minorTickMark val="none"/>
        <c:tickLblPos val="nextTo"/>
        <c:crossAx val="662785128"/>
        <c:crosses val="autoZero"/>
        <c:auto val="1"/>
        <c:lblAlgn val="ctr"/>
        <c:lblOffset val="100"/>
        <c:noMultiLvlLbl val="0"/>
      </c:catAx>
      <c:spPr>
        <a:noFill/>
        <a:ln>
          <a:noFill/>
        </a:ln>
        <a:effectLst/>
      </c:spPr>
    </c:plotArea>
    <c:legend>
      <c:legendPos val="b"/>
      <c:layout>
        <c:manualLayout>
          <c:xMode val="edge"/>
          <c:yMode val="edge"/>
          <c:x val="0.32984452092485333"/>
          <c:y val="4.3900043646734797E-2"/>
          <c:w val="0.34012766867638999"/>
          <c:h val="6.617693376563224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v>Community</c:v>
          </c:tx>
          <c:spPr>
            <a:solidFill>
              <a:srgbClr val="003B5C"/>
            </a:solidFill>
            <a:ln>
              <a:noFill/>
            </a:ln>
            <a:effectLst/>
          </c:spPr>
          <c:invertIfNegative val="0"/>
          <c:cat>
            <c:strRef>
              <c:f>totalDDDsbyyear!$H$2:$H$6</c:f>
              <c:strCache>
                <c:ptCount val="5"/>
                <c:pt idx="0">
                  <c:v>2018</c:v>
                </c:pt>
                <c:pt idx="1">
                  <c:v>2019</c:v>
                </c:pt>
                <c:pt idx="2">
                  <c:v>2020</c:v>
                </c:pt>
                <c:pt idx="3">
                  <c:v>2021</c:v>
                </c:pt>
                <c:pt idx="4">
                  <c:v>2022</c:v>
                </c:pt>
              </c:strCache>
            </c:strRef>
          </c:cat>
          <c:val>
            <c:numRef>
              <c:f>totalDDDsbyyear!$D$2:$D$6</c:f>
              <c:numCache>
                <c:formatCode>0.00</c:formatCode>
                <c:ptCount val="5"/>
                <c:pt idx="0">
                  <c:v>1.1319174766540501</c:v>
                </c:pt>
                <c:pt idx="1">
                  <c:v>1.0955302715301514</c:v>
                </c:pt>
                <c:pt idx="2">
                  <c:v>0.83764046430587702</c:v>
                </c:pt>
                <c:pt idx="3">
                  <c:v>0.89554882049560547</c:v>
                </c:pt>
                <c:pt idx="4">
                  <c:v>0.99766665697097778</c:v>
                </c:pt>
              </c:numCache>
            </c:numRef>
          </c:val>
          <c:extLst>
            <c:ext xmlns:c16="http://schemas.microsoft.com/office/drawing/2014/chart" uri="{C3380CC4-5D6E-409C-BE32-E72D297353CC}">
              <c16:uniqueId val="{00000000-EEC1-410D-81FA-D645C32016DC}"/>
            </c:ext>
          </c:extLst>
        </c:ser>
        <c:ser>
          <c:idx val="1"/>
          <c:order val="1"/>
          <c:tx>
            <c:v>Hospital</c:v>
          </c:tx>
          <c:spPr>
            <a:solidFill>
              <a:srgbClr val="CCE5E9"/>
            </a:solidFill>
            <a:ln>
              <a:noFill/>
            </a:ln>
            <a:effectLst/>
          </c:spPr>
          <c:invertIfNegative val="0"/>
          <c:cat>
            <c:strRef>
              <c:f>totalDDDsbyyear!$H$2:$H$6</c:f>
              <c:strCache>
                <c:ptCount val="5"/>
                <c:pt idx="0">
                  <c:v>2018</c:v>
                </c:pt>
                <c:pt idx="1">
                  <c:v>2019</c:v>
                </c:pt>
                <c:pt idx="2">
                  <c:v>2020</c:v>
                </c:pt>
                <c:pt idx="3">
                  <c:v>2021</c:v>
                </c:pt>
                <c:pt idx="4">
                  <c:v>2022</c:v>
                </c:pt>
              </c:strCache>
            </c:strRef>
          </c:cat>
          <c:val>
            <c:numRef>
              <c:f>totalDDDsbyyear!$K$2:$K$6</c:f>
              <c:numCache>
                <c:formatCode>General</c:formatCode>
                <c:ptCount val="5"/>
                <c:pt idx="0">
                  <c:v>0.14114581048488617</c:v>
                </c:pt>
                <c:pt idx="1">
                  <c:v>0.14268296957015991</c:v>
                </c:pt>
                <c:pt idx="2">
                  <c:v>0.12413105368614197</c:v>
                </c:pt>
                <c:pt idx="3">
                  <c:v>0.13512764871120453</c:v>
                </c:pt>
                <c:pt idx="4">
                  <c:v>0.13502863049507141</c:v>
                </c:pt>
              </c:numCache>
            </c:numRef>
          </c:val>
          <c:extLst>
            <c:ext xmlns:c16="http://schemas.microsoft.com/office/drawing/2014/chart" uri="{C3380CC4-5D6E-409C-BE32-E72D297353CC}">
              <c16:uniqueId val="{00000001-EEC1-410D-81FA-D645C32016DC}"/>
            </c:ext>
          </c:extLst>
        </c:ser>
        <c:dLbls>
          <c:showLegendKey val="0"/>
          <c:showVal val="0"/>
          <c:showCatName val="0"/>
          <c:showSerName val="0"/>
          <c:showPercent val="0"/>
          <c:showBubbleSize val="0"/>
        </c:dLbls>
        <c:gapWidth val="75"/>
        <c:overlap val="100"/>
        <c:axId val="1059286128"/>
        <c:axId val="1059286456"/>
      </c:barChart>
      <c:catAx>
        <c:axId val="1059286128"/>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mn-cs"/>
                  </a:defRPr>
                </a:pPr>
                <a:r>
                  <a:rPr lang="en-US" sz="1400" b="1"/>
                  <a:t>Year</a:t>
                </a:r>
              </a:p>
            </c:rich>
          </c:tx>
          <c:layout>
            <c:manualLayout>
              <c:xMode val="edge"/>
              <c:yMode val="edge"/>
              <c:x val="0.51107813658888168"/>
              <c:y val="0.85704534000080446"/>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Arial" panose="020B0604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crossAx val="1059286456"/>
        <c:crosses val="autoZero"/>
        <c:auto val="1"/>
        <c:lblAlgn val="ctr"/>
        <c:lblOffset val="100"/>
        <c:noMultiLvlLbl val="0"/>
      </c:catAx>
      <c:valAx>
        <c:axId val="1059286456"/>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mn-cs"/>
                  </a:defRPr>
                </a:pPr>
                <a:r>
                  <a:rPr lang="en-US" sz="1400" b="1">
                    <a:solidFill>
                      <a:schemeClr val="tx1"/>
                    </a:solidFill>
                  </a:rPr>
                  <a:t>DDDs per 1,000 population per day</a:t>
                </a:r>
              </a:p>
            </c:rich>
          </c:tx>
          <c:layout>
            <c:manualLayout>
              <c:xMode val="edge"/>
              <c:yMode val="edge"/>
              <c:x val="0"/>
              <c:y val="5.9219050227441054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crossAx val="1059286128"/>
        <c:crosses val="autoZero"/>
        <c:crossBetween val="between"/>
      </c:valAx>
      <c:spPr>
        <a:noFill/>
        <a:ln>
          <a:noFill/>
        </a:ln>
        <a:effectLst/>
      </c:spPr>
    </c:plotArea>
    <c:legend>
      <c:legendPos val="b"/>
      <c:layout>
        <c:manualLayout>
          <c:xMode val="edge"/>
          <c:yMode val="edge"/>
          <c:x val="0.37807099998284005"/>
          <c:y val="0.93844619055687017"/>
          <c:w val="0.21722204320859367"/>
          <c:h val="6.1553809443129812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baseline="0">
          <a:solidFill>
            <a:sysClr val="windowText" lastClr="000000"/>
          </a:solidFill>
          <a:latin typeface="Arial" panose="020B0604020202020204" pitchFamily="34" charset="0"/>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8772095905616868E-2"/>
          <c:y val="5.1566307698365517E-2"/>
          <c:w val="0.89893484928316858"/>
          <c:h val="0.80965281690380486"/>
        </c:manualLayout>
      </c:layout>
      <c:barChart>
        <c:barDir val="col"/>
        <c:grouping val="clustered"/>
        <c:varyColors val="0"/>
        <c:ser>
          <c:idx val="0"/>
          <c:order val="0"/>
          <c:spPr>
            <a:solidFill>
              <a:srgbClr val="003B5C"/>
            </a:solidFill>
            <a:ln>
              <a:noFill/>
            </a:ln>
            <a:effectLst/>
          </c:spPr>
          <c:invertIfNegative val="0"/>
          <c:cat>
            <c:numRef>
              <c:f>totalDDDsbyyear!$A$2:$A$6</c:f>
              <c:numCache>
                <c:formatCode>0</c:formatCode>
                <c:ptCount val="5"/>
                <c:pt idx="0">
                  <c:v>2018</c:v>
                </c:pt>
                <c:pt idx="1">
                  <c:v>2019</c:v>
                </c:pt>
                <c:pt idx="2">
                  <c:v>2020</c:v>
                </c:pt>
                <c:pt idx="3">
                  <c:v>2021</c:v>
                </c:pt>
                <c:pt idx="4">
                  <c:v>2022</c:v>
                </c:pt>
              </c:numCache>
            </c:numRef>
          </c:cat>
          <c:val>
            <c:numRef>
              <c:f>totalDDDsbyyear!$D$2:$D$6</c:f>
              <c:numCache>
                <c:formatCode>0.00</c:formatCode>
                <c:ptCount val="5"/>
                <c:pt idx="0">
                  <c:v>1.1319174766540501</c:v>
                </c:pt>
                <c:pt idx="1">
                  <c:v>1.0955302715301514</c:v>
                </c:pt>
                <c:pt idx="2">
                  <c:v>0.83764046430587702</c:v>
                </c:pt>
                <c:pt idx="3">
                  <c:v>0.89554882049560547</c:v>
                </c:pt>
                <c:pt idx="4">
                  <c:v>0.99766665697097778</c:v>
                </c:pt>
              </c:numCache>
            </c:numRef>
          </c:val>
          <c:extLst>
            <c:ext xmlns:c16="http://schemas.microsoft.com/office/drawing/2014/chart" uri="{C3380CC4-5D6E-409C-BE32-E72D297353CC}">
              <c16:uniqueId val="{00000000-30FC-4CC7-A9B0-C6EAF05512B7}"/>
            </c:ext>
          </c:extLst>
        </c:ser>
        <c:dLbls>
          <c:showLegendKey val="0"/>
          <c:showVal val="0"/>
          <c:showCatName val="0"/>
          <c:showSerName val="0"/>
          <c:showPercent val="0"/>
          <c:showBubbleSize val="0"/>
        </c:dLbls>
        <c:gapWidth val="75"/>
        <c:overlap val="-27"/>
        <c:axId val="888500912"/>
        <c:axId val="888501568"/>
      </c:barChart>
      <c:catAx>
        <c:axId val="888500912"/>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r>
                  <a:rPr lang="en-US" sz="1400" b="1"/>
                  <a:t>Year</a:t>
                </a:r>
              </a:p>
            </c:rich>
          </c:tx>
          <c:layout>
            <c:manualLayout>
              <c:xMode val="edge"/>
              <c:yMode val="edge"/>
              <c:x val="0.51401881836730168"/>
              <c:y val="0.94625146214768585"/>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crossAx val="888501568"/>
        <c:crosses val="autoZero"/>
        <c:auto val="1"/>
        <c:lblAlgn val="ctr"/>
        <c:lblOffset val="100"/>
        <c:noMultiLvlLbl val="0"/>
      </c:catAx>
      <c:valAx>
        <c:axId val="888501568"/>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r>
                  <a:rPr lang="en-US" sz="1400" b="1"/>
                  <a:t>DDDs per 1,000 population per day</a:t>
                </a:r>
              </a:p>
            </c:rich>
          </c:tx>
          <c:layout>
            <c:manualLayout>
              <c:xMode val="edge"/>
              <c:yMode val="edge"/>
              <c:x val="0"/>
              <c:y val="4.2472578983672474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crossAx val="888500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aseline="0">
          <a:solidFill>
            <a:sysClr val="windowText" lastClr="000000"/>
          </a:solidFill>
          <a:latin typeface="Arial" panose="020B0604020202020204" pitchFamily="34" charset="0"/>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9.0692881269974476E-2"/>
          <c:y val="3.1493797594290295E-2"/>
          <c:w val="0.89277519852548992"/>
          <c:h val="0.7580074506832899"/>
        </c:manualLayout>
      </c:layout>
      <c:barChart>
        <c:barDir val="col"/>
        <c:grouping val="clustered"/>
        <c:varyColors val="0"/>
        <c:ser>
          <c:idx val="0"/>
          <c:order val="0"/>
          <c:tx>
            <c:v>2018</c:v>
          </c:tx>
          <c:spPr>
            <a:solidFill>
              <a:srgbClr val="7FBDC8"/>
            </a:solidFill>
            <a:ln>
              <a:solidFill>
                <a:schemeClr val="tx1"/>
              </a:solidFill>
            </a:ln>
            <a:effectLst/>
          </c:spPr>
          <c:invertIfNegative val="0"/>
          <c:cat>
            <c:strRef>
              <c:f>(DDDsbyatc5_name!$A$4:$A$5,DDDsbyatc5_name!$A$7,DDDsbyatc5_name!$A$9,DDDsbyatc5_name!$A$11)</c:f>
              <c:strCache>
                <c:ptCount val="5"/>
                <c:pt idx="0">
                  <c:v>Fluconazole</c:v>
                </c:pt>
                <c:pt idx="1">
                  <c:v>Griseofulvin</c:v>
                </c:pt>
                <c:pt idx="2">
                  <c:v>Itraconazole</c:v>
                </c:pt>
                <c:pt idx="3">
                  <c:v>Nystatin</c:v>
                </c:pt>
                <c:pt idx="4">
                  <c:v>Terbinafine</c:v>
                </c:pt>
              </c:strCache>
              <c:extLst/>
            </c:strRef>
          </c:cat>
          <c:val>
            <c:numRef>
              <c:f>(DDDsbyatc5_name!$G$4:$G$5,DDDsbyatc5_name!$G$7,DDDsbyatc5_name!$G$9,DDDsbyatc5_name!$G$11)</c:f>
              <c:numCache>
                <c:formatCode>0.0</c:formatCode>
                <c:ptCount val="5"/>
                <c:pt idx="0">
                  <c:v>7.9703882336616516E-2</c:v>
                </c:pt>
                <c:pt idx="1">
                  <c:v>7.1245417930185795E-3</c:v>
                </c:pt>
                <c:pt idx="2">
                  <c:v>0.10419797897338867</c:v>
                </c:pt>
                <c:pt idx="3">
                  <c:v>7.6985955238342285E-2</c:v>
                </c:pt>
                <c:pt idx="4">
                  <c:v>0.86245042085647583</c:v>
                </c:pt>
              </c:numCache>
              <c:extLst/>
            </c:numRef>
          </c:val>
          <c:extLst>
            <c:ext xmlns:c16="http://schemas.microsoft.com/office/drawing/2014/chart" uri="{C3380CC4-5D6E-409C-BE32-E72D297353CC}">
              <c16:uniqueId val="{00000000-C121-4A7A-A225-89B6F7803DAD}"/>
            </c:ext>
          </c:extLst>
        </c:ser>
        <c:ser>
          <c:idx val="1"/>
          <c:order val="1"/>
          <c:tx>
            <c:v>2019</c:v>
          </c:tx>
          <c:spPr>
            <a:solidFill>
              <a:srgbClr val="66B0BD"/>
            </a:solidFill>
            <a:ln>
              <a:solidFill>
                <a:schemeClr val="tx1"/>
              </a:solidFill>
            </a:ln>
            <a:effectLst/>
          </c:spPr>
          <c:invertIfNegative val="0"/>
          <c:cat>
            <c:strRef>
              <c:f>(DDDsbyatc5_name!$A$4:$A$5,DDDsbyatc5_name!$A$7,DDDsbyatc5_name!$A$9,DDDsbyatc5_name!$A$11)</c:f>
              <c:strCache>
                <c:ptCount val="5"/>
                <c:pt idx="0">
                  <c:v>Fluconazole</c:v>
                </c:pt>
                <c:pt idx="1">
                  <c:v>Griseofulvin</c:v>
                </c:pt>
                <c:pt idx="2">
                  <c:v>Itraconazole</c:v>
                </c:pt>
                <c:pt idx="3">
                  <c:v>Nystatin</c:v>
                </c:pt>
                <c:pt idx="4">
                  <c:v>Terbinafine</c:v>
                </c:pt>
              </c:strCache>
              <c:extLst/>
            </c:strRef>
          </c:cat>
          <c:val>
            <c:numRef>
              <c:f>(DDDsbyatc5_name!$H$4:$H$5,DDDsbyatc5_name!$H$7,DDDsbyatc5_name!$H$9,DDDsbyatc5_name!$H$11)</c:f>
              <c:numCache>
                <c:formatCode>0.0</c:formatCode>
                <c:ptCount val="5"/>
                <c:pt idx="0">
                  <c:v>8.058137446641922E-2</c:v>
                </c:pt>
                <c:pt idx="1">
                  <c:v>6.5102283842861652E-3</c:v>
                </c:pt>
                <c:pt idx="2">
                  <c:v>0.10109542310237885</c:v>
                </c:pt>
                <c:pt idx="3">
                  <c:v>7.2123683989048004E-2</c:v>
                </c:pt>
                <c:pt idx="4">
                  <c:v>0.83409440517425537</c:v>
                </c:pt>
              </c:numCache>
              <c:extLst/>
            </c:numRef>
          </c:val>
          <c:extLst>
            <c:ext xmlns:c16="http://schemas.microsoft.com/office/drawing/2014/chart" uri="{C3380CC4-5D6E-409C-BE32-E72D297353CC}">
              <c16:uniqueId val="{00000001-C121-4A7A-A225-89B6F7803DAD}"/>
            </c:ext>
          </c:extLst>
        </c:ser>
        <c:ser>
          <c:idx val="2"/>
          <c:order val="2"/>
          <c:tx>
            <c:v>2020</c:v>
          </c:tx>
          <c:spPr>
            <a:solidFill>
              <a:srgbClr val="4DA4B2"/>
            </a:solidFill>
            <a:ln>
              <a:solidFill>
                <a:schemeClr val="tx1"/>
              </a:solidFill>
            </a:ln>
            <a:effectLst/>
          </c:spPr>
          <c:invertIfNegative val="0"/>
          <c:cat>
            <c:strRef>
              <c:f>(DDDsbyatc5_name!$A$4:$A$5,DDDsbyatc5_name!$A$7,DDDsbyatc5_name!$A$9,DDDsbyatc5_name!$A$11)</c:f>
              <c:strCache>
                <c:ptCount val="5"/>
                <c:pt idx="0">
                  <c:v>Fluconazole</c:v>
                </c:pt>
                <c:pt idx="1">
                  <c:v>Griseofulvin</c:v>
                </c:pt>
                <c:pt idx="2">
                  <c:v>Itraconazole</c:v>
                </c:pt>
                <c:pt idx="3">
                  <c:v>Nystatin</c:v>
                </c:pt>
                <c:pt idx="4">
                  <c:v>Terbinafine</c:v>
                </c:pt>
              </c:strCache>
              <c:extLst/>
            </c:strRef>
          </c:cat>
          <c:val>
            <c:numRef>
              <c:f>(DDDsbyatc5_name!$I$4:$I$5,DDDsbyatc5_name!$I$7,DDDsbyatc5_name!$I$9,DDDsbyatc5_name!$I$11)</c:f>
              <c:numCache>
                <c:formatCode>0.0</c:formatCode>
                <c:ptCount val="5"/>
                <c:pt idx="0">
                  <c:v>8.0280005931854248E-2</c:v>
                </c:pt>
                <c:pt idx="1">
                  <c:v>4.830528050661087E-3</c:v>
                </c:pt>
                <c:pt idx="2">
                  <c:v>8.4026671946048737E-2</c:v>
                </c:pt>
                <c:pt idx="3">
                  <c:v>6.6520564258098602E-2</c:v>
                </c:pt>
                <c:pt idx="4">
                  <c:v>0.6006816029548645</c:v>
                </c:pt>
              </c:numCache>
              <c:extLst/>
            </c:numRef>
          </c:val>
          <c:extLst>
            <c:ext xmlns:c16="http://schemas.microsoft.com/office/drawing/2014/chart" uri="{C3380CC4-5D6E-409C-BE32-E72D297353CC}">
              <c16:uniqueId val="{00000002-C121-4A7A-A225-89B6F7803DAD}"/>
            </c:ext>
          </c:extLst>
        </c:ser>
        <c:ser>
          <c:idx val="3"/>
          <c:order val="3"/>
          <c:tx>
            <c:v>2021</c:v>
          </c:tx>
          <c:spPr>
            <a:solidFill>
              <a:srgbClr val="3396A7"/>
            </a:solidFill>
            <a:ln>
              <a:solidFill>
                <a:schemeClr val="tx1"/>
              </a:solidFill>
            </a:ln>
            <a:effectLst/>
          </c:spPr>
          <c:invertIfNegative val="0"/>
          <c:cat>
            <c:strRef>
              <c:f>(DDDsbyatc5_name!$A$4:$A$5,DDDsbyatc5_name!$A$7,DDDsbyatc5_name!$A$9,DDDsbyatc5_name!$A$11)</c:f>
              <c:strCache>
                <c:ptCount val="5"/>
                <c:pt idx="0">
                  <c:v>Fluconazole</c:v>
                </c:pt>
                <c:pt idx="1">
                  <c:v>Griseofulvin</c:v>
                </c:pt>
                <c:pt idx="2">
                  <c:v>Itraconazole</c:v>
                </c:pt>
                <c:pt idx="3">
                  <c:v>Nystatin</c:v>
                </c:pt>
                <c:pt idx="4">
                  <c:v>Terbinafine</c:v>
                </c:pt>
              </c:strCache>
              <c:extLst/>
            </c:strRef>
          </c:cat>
          <c:val>
            <c:numRef>
              <c:f>(DDDsbyatc5_name!$J$4:$J$5,DDDsbyatc5_name!$J$7,DDDsbyatc5_name!$J$9,DDDsbyatc5_name!$J$11)</c:f>
              <c:numCache>
                <c:formatCode>0.0</c:formatCode>
                <c:ptCount val="5"/>
                <c:pt idx="0">
                  <c:v>7.92645663022995E-2</c:v>
                </c:pt>
                <c:pt idx="1">
                  <c:v>4.0731960907578468E-3</c:v>
                </c:pt>
                <c:pt idx="2">
                  <c:v>7.9869039356708527E-2</c:v>
                </c:pt>
                <c:pt idx="3">
                  <c:v>6.0395069420337677E-2</c:v>
                </c:pt>
                <c:pt idx="4">
                  <c:v>0.67078810930252075</c:v>
                </c:pt>
              </c:numCache>
              <c:extLst/>
            </c:numRef>
          </c:val>
          <c:extLst>
            <c:ext xmlns:c16="http://schemas.microsoft.com/office/drawing/2014/chart" uri="{C3380CC4-5D6E-409C-BE32-E72D297353CC}">
              <c16:uniqueId val="{00000003-C121-4A7A-A225-89B6F7803DAD}"/>
            </c:ext>
          </c:extLst>
        </c:ser>
        <c:ser>
          <c:idx val="4"/>
          <c:order val="4"/>
          <c:tx>
            <c:v>2022</c:v>
          </c:tx>
          <c:spPr>
            <a:solidFill>
              <a:srgbClr val="007C91"/>
            </a:solidFill>
            <a:ln>
              <a:solidFill>
                <a:schemeClr val="tx1"/>
              </a:solidFill>
            </a:ln>
            <a:effectLst/>
          </c:spPr>
          <c:invertIfNegative val="0"/>
          <c:cat>
            <c:strRef>
              <c:f>(DDDsbyatc5_name!$A$4:$A$5,DDDsbyatc5_name!$A$7,DDDsbyatc5_name!$A$9,DDDsbyatc5_name!$A$11)</c:f>
              <c:strCache>
                <c:ptCount val="5"/>
                <c:pt idx="0">
                  <c:v>Fluconazole</c:v>
                </c:pt>
                <c:pt idx="1">
                  <c:v>Griseofulvin</c:v>
                </c:pt>
                <c:pt idx="2">
                  <c:v>Itraconazole</c:v>
                </c:pt>
                <c:pt idx="3">
                  <c:v>Nystatin</c:v>
                </c:pt>
                <c:pt idx="4">
                  <c:v>Terbinafine</c:v>
                </c:pt>
              </c:strCache>
              <c:extLst/>
            </c:strRef>
          </c:cat>
          <c:val>
            <c:numRef>
              <c:f>(DDDsbyatc5_name!$K$4:$K$5,DDDsbyatc5_name!$K$7,DDDsbyatc5_name!$K$9,DDDsbyatc5_name!$K$11)</c:f>
              <c:numCache>
                <c:formatCode>0.0</c:formatCode>
                <c:ptCount val="5"/>
                <c:pt idx="0">
                  <c:v>8.1929109990596771E-2</c:v>
                </c:pt>
                <c:pt idx="1">
                  <c:v>3.7785724271088839E-3</c:v>
                </c:pt>
                <c:pt idx="2">
                  <c:v>7.9823680222034454E-2</c:v>
                </c:pt>
                <c:pt idx="3">
                  <c:v>5.9541754424571991E-2</c:v>
                </c:pt>
                <c:pt idx="4">
                  <c:v>0.77142876386642456</c:v>
                </c:pt>
              </c:numCache>
              <c:extLst/>
            </c:numRef>
          </c:val>
          <c:extLst>
            <c:ext xmlns:c16="http://schemas.microsoft.com/office/drawing/2014/chart" uri="{C3380CC4-5D6E-409C-BE32-E72D297353CC}">
              <c16:uniqueId val="{00000004-C121-4A7A-A225-89B6F7803DAD}"/>
            </c:ext>
          </c:extLst>
        </c:ser>
        <c:dLbls>
          <c:showLegendKey val="0"/>
          <c:showVal val="0"/>
          <c:showCatName val="0"/>
          <c:showSerName val="0"/>
          <c:showPercent val="0"/>
          <c:showBubbleSize val="0"/>
        </c:dLbls>
        <c:gapWidth val="219"/>
        <c:axId val="900541656"/>
        <c:axId val="900544280"/>
      </c:barChart>
      <c:catAx>
        <c:axId val="900541656"/>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r>
                  <a:rPr lang="en-US" sz="1400" b="1"/>
                  <a:t>Drug name</a:t>
                </a:r>
              </a:p>
            </c:rich>
          </c:tx>
          <c:layout>
            <c:manualLayout>
              <c:xMode val="edge"/>
              <c:yMode val="edge"/>
              <c:x val="0.46692163184000002"/>
              <c:y val="0.86076760833202115"/>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mn-cs"/>
              </a:defRPr>
            </a:pPr>
            <a:endParaRPr lang="en-US"/>
          </a:p>
        </c:txPr>
        <c:crossAx val="900544280"/>
        <c:crosses val="autoZero"/>
        <c:auto val="1"/>
        <c:lblAlgn val="ctr"/>
        <c:lblOffset val="100"/>
        <c:noMultiLvlLbl val="0"/>
      </c:catAx>
      <c:valAx>
        <c:axId val="900544280"/>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r>
                  <a:rPr lang="en-US" sz="1400" b="1"/>
                  <a:t>DDDs per 1,000 population per day</a:t>
                </a:r>
              </a:p>
            </c:rich>
          </c:tx>
          <c:layout>
            <c:manualLayout>
              <c:xMode val="edge"/>
              <c:yMode val="edge"/>
              <c:x val="1.8272891914853889E-4"/>
              <c:y val="3.3926694516120896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crossAx val="900541656"/>
        <c:crosses val="autoZero"/>
        <c:crossBetween val="between"/>
      </c:valAx>
      <c:spPr>
        <a:noFill/>
        <a:ln>
          <a:noFill/>
        </a:ln>
        <a:effectLst/>
      </c:spPr>
    </c:plotArea>
    <c:legend>
      <c:legendPos val="b"/>
      <c:layout>
        <c:manualLayout>
          <c:xMode val="edge"/>
          <c:yMode val="edge"/>
          <c:x val="0.2651061723885566"/>
          <c:y val="0.93242580815288845"/>
          <c:w val="0.47937202594652484"/>
          <c:h val="6.7545870705299257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baseline="0">
          <a:solidFill>
            <a:sysClr val="windowText" lastClr="000000"/>
          </a:solidFill>
          <a:latin typeface="Arial" panose="020B0604020202020204" pitchFamily="34" charset="0"/>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3B5C"/>
            </a:solidFill>
            <a:ln>
              <a:noFill/>
            </a:ln>
            <a:effectLst/>
          </c:spPr>
          <c:invertIfNegative val="0"/>
          <c:cat>
            <c:strRef>
              <c:f>totalDDDsbyyear!$A$2:$A$6</c:f>
              <c:strCache>
                <c:ptCount val="5"/>
                <c:pt idx="0">
                  <c:v>2018</c:v>
                </c:pt>
                <c:pt idx="1">
                  <c:v>2019</c:v>
                </c:pt>
                <c:pt idx="2">
                  <c:v>2020</c:v>
                </c:pt>
                <c:pt idx="3">
                  <c:v>2021</c:v>
                </c:pt>
                <c:pt idx="4">
                  <c:v>2022</c:v>
                </c:pt>
              </c:strCache>
            </c:strRef>
          </c:cat>
          <c:val>
            <c:numRef>
              <c:f>totalDDDsbyyear!$F$2:$F$6</c:f>
              <c:numCache>
                <c:formatCode>0</c:formatCode>
                <c:ptCount val="5"/>
                <c:pt idx="0">
                  <c:v>178.586669921875</c:v>
                </c:pt>
                <c:pt idx="1">
                  <c:v>176.08676147460938</c:v>
                </c:pt>
                <c:pt idx="2">
                  <c:v>197.32133483886719</c:v>
                </c:pt>
                <c:pt idx="3">
                  <c:v>189.44100952148438</c:v>
                </c:pt>
                <c:pt idx="4">
                  <c:v>182.21444702148438</c:v>
                </c:pt>
              </c:numCache>
            </c:numRef>
          </c:val>
          <c:extLst>
            <c:ext xmlns:c16="http://schemas.microsoft.com/office/drawing/2014/chart" uri="{C3380CC4-5D6E-409C-BE32-E72D297353CC}">
              <c16:uniqueId val="{00000000-F3C0-44AB-B251-57B86CB41B31}"/>
            </c:ext>
          </c:extLst>
        </c:ser>
        <c:dLbls>
          <c:showLegendKey val="0"/>
          <c:showVal val="0"/>
          <c:showCatName val="0"/>
          <c:showSerName val="0"/>
          <c:showPercent val="0"/>
          <c:showBubbleSize val="0"/>
        </c:dLbls>
        <c:gapWidth val="75"/>
        <c:axId val="933075528"/>
        <c:axId val="933077824"/>
      </c:barChart>
      <c:catAx>
        <c:axId val="933075528"/>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r>
                  <a:rPr lang="en-US" sz="1400" b="1"/>
                  <a:t>Year</a:t>
                </a:r>
              </a:p>
            </c:rich>
          </c:tx>
          <c:layout>
            <c:manualLayout>
              <c:xMode val="edge"/>
              <c:yMode val="edge"/>
              <c:x val="0.51025304315406927"/>
              <c:y val="0.94276766002234447"/>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crossAx val="933077824"/>
        <c:crosses val="autoZero"/>
        <c:auto val="1"/>
        <c:lblAlgn val="ctr"/>
        <c:lblOffset val="100"/>
        <c:noMultiLvlLbl val="0"/>
      </c:catAx>
      <c:valAx>
        <c:axId val="933077824"/>
        <c:scaling>
          <c:orientation val="minMax"/>
          <c:max val="200"/>
          <c:min val="0"/>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r>
                  <a:rPr lang="en-US" sz="1400" b="1"/>
                  <a:t>DDDs per 1,000 admissions</a:t>
                </a:r>
              </a:p>
            </c:rich>
          </c:tx>
          <c:layout>
            <c:manualLayout>
              <c:xMode val="edge"/>
              <c:yMode val="edge"/>
              <c:x val="7.0710642441857373E-4"/>
              <c:y val="0.1675512687245989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crossAx val="9330755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baseline="0">
          <a:solidFill>
            <a:sysClr val="windowText" lastClr="000000"/>
          </a:solidFill>
          <a:latin typeface="Arial" panose="020B0604020202020204" pitchFamily="34" charset="0"/>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2018</c:v>
          </c:tx>
          <c:spPr>
            <a:solidFill>
              <a:srgbClr val="7FBDC8"/>
            </a:solidFill>
            <a:ln>
              <a:solidFill>
                <a:schemeClr val="tx1"/>
              </a:solidFill>
            </a:ln>
            <a:effectLst/>
          </c:spPr>
          <c:invertIfNegative val="0"/>
          <c:cat>
            <c:strRef>
              <c:f>(DDDsbydrug!$A$2:$A$9,DDDsbydrug!$A$11:$A$13)</c:f>
              <c:strCache>
                <c:ptCount val="11"/>
                <c:pt idx="0">
                  <c:v>Amphotericin B</c:v>
                </c:pt>
                <c:pt idx="1">
                  <c:v>Anidulafungin</c:v>
                </c:pt>
                <c:pt idx="2">
                  <c:v>Caspofungin</c:v>
                </c:pt>
                <c:pt idx="3">
                  <c:v>Fluconazole</c:v>
                </c:pt>
                <c:pt idx="4">
                  <c:v>Flucytosine</c:v>
                </c:pt>
                <c:pt idx="5">
                  <c:v>Isavuconazole</c:v>
                </c:pt>
                <c:pt idx="6">
                  <c:v>Itraconazole</c:v>
                </c:pt>
                <c:pt idx="7">
                  <c:v>Micafungin</c:v>
                </c:pt>
                <c:pt idx="8">
                  <c:v>Posaconazole</c:v>
                </c:pt>
                <c:pt idx="9">
                  <c:v>Terbinafine</c:v>
                </c:pt>
                <c:pt idx="10">
                  <c:v>Voriconazole</c:v>
                </c:pt>
              </c:strCache>
              <c:extLst/>
            </c:strRef>
          </c:cat>
          <c:val>
            <c:numRef>
              <c:f>(DDDsbydrug!$G$2:$G$9,DDDsbydrug!$G$11:$G$13)</c:f>
              <c:numCache>
                <c:formatCode>0</c:formatCode>
                <c:ptCount val="11"/>
                <c:pt idx="0">
                  <c:v>25.179643630981445</c:v>
                </c:pt>
                <c:pt idx="1">
                  <c:v>2.8420717716217041</c:v>
                </c:pt>
                <c:pt idx="2">
                  <c:v>4.6105875968933105</c:v>
                </c:pt>
                <c:pt idx="3">
                  <c:v>65.921676635742188</c:v>
                </c:pt>
                <c:pt idx="4">
                  <c:v>0.18236565589904785</c:v>
                </c:pt>
                <c:pt idx="5">
                  <c:v>5.1205739974975586</c:v>
                </c:pt>
                <c:pt idx="6">
                  <c:v>24.263673782348633</c:v>
                </c:pt>
                <c:pt idx="7">
                  <c:v>2.5944504737854004</c:v>
                </c:pt>
                <c:pt idx="8">
                  <c:v>29.026937484741211</c:v>
                </c:pt>
                <c:pt idx="9">
                  <c:v>10.562479019165039</c:v>
                </c:pt>
                <c:pt idx="10">
                  <c:v>16.448348999023438</c:v>
                </c:pt>
              </c:numCache>
              <c:extLst/>
            </c:numRef>
          </c:val>
          <c:extLst>
            <c:ext xmlns:c16="http://schemas.microsoft.com/office/drawing/2014/chart" uri="{C3380CC4-5D6E-409C-BE32-E72D297353CC}">
              <c16:uniqueId val="{00000000-0918-4942-8B3A-24DDF5E742BB}"/>
            </c:ext>
          </c:extLst>
        </c:ser>
        <c:ser>
          <c:idx val="1"/>
          <c:order val="1"/>
          <c:tx>
            <c:v>2019</c:v>
          </c:tx>
          <c:spPr>
            <a:solidFill>
              <a:srgbClr val="66B0BD"/>
            </a:solidFill>
            <a:ln>
              <a:solidFill>
                <a:schemeClr val="tx1"/>
              </a:solidFill>
            </a:ln>
            <a:effectLst/>
          </c:spPr>
          <c:invertIfNegative val="0"/>
          <c:cat>
            <c:strRef>
              <c:f>(DDDsbydrug!$A$2:$A$9,DDDsbydrug!$A$11:$A$13)</c:f>
              <c:strCache>
                <c:ptCount val="11"/>
                <c:pt idx="0">
                  <c:v>Amphotericin B</c:v>
                </c:pt>
                <c:pt idx="1">
                  <c:v>Anidulafungin</c:v>
                </c:pt>
                <c:pt idx="2">
                  <c:v>Caspofungin</c:v>
                </c:pt>
                <c:pt idx="3">
                  <c:v>Fluconazole</c:v>
                </c:pt>
                <c:pt idx="4">
                  <c:v>Flucytosine</c:v>
                </c:pt>
                <c:pt idx="5">
                  <c:v>Isavuconazole</c:v>
                </c:pt>
                <c:pt idx="6">
                  <c:v>Itraconazole</c:v>
                </c:pt>
                <c:pt idx="7">
                  <c:v>Micafungin</c:v>
                </c:pt>
                <c:pt idx="8">
                  <c:v>Posaconazole</c:v>
                </c:pt>
                <c:pt idx="9">
                  <c:v>Terbinafine</c:v>
                </c:pt>
                <c:pt idx="10">
                  <c:v>Voriconazole</c:v>
                </c:pt>
              </c:strCache>
              <c:extLst/>
            </c:strRef>
          </c:cat>
          <c:val>
            <c:numRef>
              <c:f>(DDDsbydrug!$H$2:$H$9,DDDsbydrug!$H$11:$H$13)</c:f>
              <c:numCache>
                <c:formatCode>0</c:formatCode>
                <c:ptCount val="11"/>
                <c:pt idx="0">
                  <c:v>26.6710205078125</c:v>
                </c:pt>
                <c:pt idx="1">
                  <c:v>3.5974011421203613</c:v>
                </c:pt>
                <c:pt idx="2">
                  <c:v>5.3705763816833496</c:v>
                </c:pt>
                <c:pt idx="3">
                  <c:v>63.711200714111328</c:v>
                </c:pt>
                <c:pt idx="4">
                  <c:v>0.24518130719661713</c:v>
                </c:pt>
                <c:pt idx="5">
                  <c:v>5.1519804000854492</c:v>
                </c:pt>
                <c:pt idx="6">
                  <c:v>22.301984786987305</c:v>
                </c:pt>
                <c:pt idx="7">
                  <c:v>1.7621222734451294</c:v>
                </c:pt>
                <c:pt idx="8">
                  <c:v>28.508859634399414</c:v>
                </c:pt>
                <c:pt idx="9">
                  <c:v>9.8007373809814453</c:v>
                </c:pt>
                <c:pt idx="10">
                  <c:v>16.59672737121582</c:v>
                </c:pt>
              </c:numCache>
              <c:extLst/>
            </c:numRef>
          </c:val>
          <c:extLst>
            <c:ext xmlns:c16="http://schemas.microsoft.com/office/drawing/2014/chart" uri="{C3380CC4-5D6E-409C-BE32-E72D297353CC}">
              <c16:uniqueId val="{00000001-0918-4942-8B3A-24DDF5E742BB}"/>
            </c:ext>
          </c:extLst>
        </c:ser>
        <c:ser>
          <c:idx val="2"/>
          <c:order val="2"/>
          <c:tx>
            <c:v>2020</c:v>
          </c:tx>
          <c:spPr>
            <a:solidFill>
              <a:srgbClr val="4DA4B2"/>
            </a:solidFill>
            <a:ln>
              <a:solidFill>
                <a:schemeClr val="tx1"/>
              </a:solidFill>
            </a:ln>
            <a:effectLst/>
          </c:spPr>
          <c:invertIfNegative val="0"/>
          <c:cat>
            <c:strRef>
              <c:f>(DDDsbydrug!$A$2:$A$9,DDDsbydrug!$A$11:$A$13)</c:f>
              <c:strCache>
                <c:ptCount val="11"/>
                <c:pt idx="0">
                  <c:v>Amphotericin B</c:v>
                </c:pt>
                <c:pt idx="1">
                  <c:v>Anidulafungin</c:v>
                </c:pt>
                <c:pt idx="2">
                  <c:v>Caspofungin</c:v>
                </c:pt>
                <c:pt idx="3">
                  <c:v>Fluconazole</c:v>
                </c:pt>
                <c:pt idx="4">
                  <c:v>Flucytosine</c:v>
                </c:pt>
                <c:pt idx="5">
                  <c:v>Isavuconazole</c:v>
                </c:pt>
                <c:pt idx="6">
                  <c:v>Itraconazole</c:v>
                </c:pt>
                <c:pt idx="7">
                  <c:v>Micafungin</c:v>
                </c:pt>
                <c:pt idx="8">
                  <c:v>Posaconazole</c:v>
                </c:pt>
                <c:pt idx="9">
                  <c:v>Terbinafine</c:v>
                </c:pt>
                <c:pt idx="10">
                  <c:v>Voriconazole</c:v>
                </c:pt>
              </c:strCache>
              <c:extLst/>
            </c:strRef>
          </c:cat>
          <c:val>
            <c:numRef>
              <c:f>(DDDsbydrug!$I$2:$I$9,DDDsbydrug!$I$11:$I$13)</c:f>
              <c:numCache>
                <c:formatCode>0</c:formatCode>
                <c:ptCount val="11"/>
                <c:pt idx="0">
                  <c:v>29.152532577514648</c:v>
                </c:pt>
                <c:pt idx="1">
                  <c:v>5.9557623863220215</c:v>
                </c:pt>
                <c:pt idx="2">
                  <c:v>6.7411403656005859</c:v>
                </c:pt>
                <c:pt idx="3">
                  <c:v>73.834259033203125</c:v>
                </c:pt>
                <c:pt idx="4">
                  <c:v>0.33250680565834045</c:v>
                </c:pt>
                <c:pt idx="5">
                  <c:v>6.2130589485168457</c:v>
                </c:pt>
                <c:pt idx="6">
                  <c:v>17.835697174072266</c:v>
                </c:pt>
                <c:pt idx="7">
                  <c:v>1.294074535369873</c:v>
                </c:pt>
                <c:pt idx="8">
                  <c:v>41.641910552978516</c:v>
                </c:pt>
                <c:pt idx="9">
                  <c:v>9.4297609329223633</c:v>
                </c:pt>
                <c:pt idx="10">
                  <c:v>18.581939697265625</c:v>
                </c:pt>
              </c:numCache>
              <c:extLst/>
            </c:numRef>
          </c:val>
          <c:extLst>
            <c:ext xmlns:c16="http://schemas.microsoft.com/office/drawing/2014/chart" uri="{C3380CC4-5D6E-409C-BE32-E72D297353CC}">
              <c16:uniqueId val="{00000002-0918-4942-8B3A-24DDF5E742BB}"/>
            </c:ext>
          </c:extLst>
        </c:ser>
        <c:ser>
          <c:idx val="3"/>
          <c:order val="3"/>
          <c:tx>
            <c:v>2021</c:v>
          </c:tx>
          <c:spPr>
            <a:solidFill>
              <a:srgbClr val="3396A7"/>
            </a:solidFill>
            <a:ln>
              <a:solidFill>
                <a:schemeClr val="tx1"/>
              </a:solidFill>
            </a:ln>
            <a:effectLst/>
          </c:spPr>
          <c:invertIfNegative val="0"/>
          <c:cat>
            <c:strRef>
              <c:f>(DDDsbydrug!$A$2:$A$9,DDDsbydrug!$A$11:$A$13)</c:f>
              <c:strCache>
                <c:ptCount val="11"/>
                <c:pt idx="0">
                  <c:v>Amphotericin B</c:v>
                </c:pt>
                <c:pt idx="1">
                  <c:v>Anidulafungin</c:v>
                </c:pt>
                <c:pt idx="2">
                  <c:v>Caspofungin</c:v>
                </c:pt>
                <c:pt idx="3">
                  <c:v>Fluconazole</c:v>
                </c:pt>
                <c:pt idx="4">
                  <c:v>Flucytosine</c:v>
                </c:pt>
                <c:pt idx="5">
                  <c:v>Isavuconazole</c:v>
                </c:pt>
                <c:pt idx="6">
                  <c:v>Itraconazole</c:v>
                </c:pt>
                <c:pt idx="7">
                  <c:v>Micafungin</c:v>
                </c:pt>
                <c:pt idx="8">
                  <c:v>Posaconazole</c:v>
                </c:pt>
                <c:pt idx="9">
                  <c:v>Terbinafine</c:v>
                </c:pt>
                <c:pt idx="10">
                  <c:v>Voriconazole</c:v>
                </c:pt>
              </c:strCache>
              <c:extLst/>
            </c:strRef>
          </c:cat>
          <c:val>
            <c:numRef>
              <c:f>(DDDsbydrug!$J$2:$J$9,DDDsbydrug!$J$11:$J$13)</c:f>
              <c:numCache>
                <c:formatCode>0</c:formatCode>
                <c:ptCount val="11"/>
                <c:pt idx="0" formatCode="0.0">
                  <c:v>31.248075485229492</c:v>
                </c:pt>
                <c:pt idx="1">
                  <c:v>6.0623164176940918</c:v>
                </c:pt>
                <c:pt idx="2">
                  <c:v>6.9132943153381348</c:v>
                </c:pt>
                <c:pt idx="3">
                  <c:v>67.009742736816406</c:v>
                </c:pt>
                <c:pt idx="4">
                  <c:v>0.1919238269329071</c:v>
                </c:pt>
                <c:pt idx="5">
                  <c:v>4.7979493141174316</c:v>
                </c:pt>
                <c:pt idx="6">
                  <c:v>14.941619873046875</c:v>
                </c:pt>
                <c:pt idx="7">
                  <c:v>1.8406920433044434</c:v>
                </c:pt>
                <c:pt idx="8">
                  <c:v>41.76556396484375</c:v>
                </c:pt>
                <c:pt idx="9">
                  <c:v>9.3296127319335938</c:v>
                </c:pt>
                <c:pt idx="10">
                  <c:v>18.436582565307617</c:v>
                </c:pt>
              </c:numCache>
              <c:extLst/>
            </c:numRef>
          </c:val>
          <c:extLst>
            <c:ext xmlns:c16="http://schemas.microsoft.com/office/drawing/2014/chart" uri="{C3380CC4-5D6E-409C-BE32-E72D297353CC}">
              <c16:uniqueId val="{00000003-0918-4942-8B3A-24DDF5E742BB}"/>
            </c:ext>
          </c:extLst>
        </c:ser>
        <c:ser>
          <c:idx val="4"/>
          <c:order val="4"/>
          <c:tx>
            <c:v>2022</c:v>
          </c:tx>
          <c:spPr>
            <a:solidFill>
              <a:srgbClr val="1A899C"/>
            </a:solidFill>
            <a:ln>
              <a:solidFill>
                <a:schemeClr val="tx1"/>
              </a:solidFill>
            </a:ln>
            <a:effectLst/>
          </c:spPr>
          <c:invertIfNegative val="0"/>
          <c:cat>
            <c:strRef>
              <c:f>(DDDsbydrug!$A$2:$A$9,DDDsbydrug!$A$11:$A$13)</c:f>
              <c:strCache>
                <c:ptCount val="11"/>
                <c:pt idx="0">
                  <c:v>Amphotericin B</c:v>
                </c:pt>
                <c:pt idx="1">
                  <c:v>Anidulafungin</c:v>
                </c:pt>
                <c:pt idx="2">
                  <c:v>Caspofungin</c:v>
                </c:pt>
                <c:pt idx="3">
                  <c:v>Fluconazole</c:v>
                </c:pt>
                <c:pt idx="4">
                  <c:v>Flucytosine</c:v>
                </c:pt>
                <c:pt idx="5">
                  <c:v>Isavuconazole</c:v>
                </c:pt>
                <c:pt idx="6">
                  <c:v>Itraconazole</c:v>
                </c:pt>
                <c:pt idx="7">
                  <c:v>Micafungin</c:v>
                </c:pt>
                <c:pt idx="8">
                  <c:v>Posaconazole</c:v>
                </c:pt>
                <c:pt idx="9">
                  <c:v>Terbinafine</c:v>
                </c:pt>
                <c:pt idx="10">
                  <c:v>Voriconazole</c:v>
                </c:pt>
              </c:strCache>
              <c:extLst/>
            </c:strRef>
          </c:cat>
          <c:val>
            <c:numRef>
              <c:f>(DDDsbydrug!$K$2:$K$9,DDDsbydrug!$K$11:$K$13)</c:f>
              <c:numCache>
                <c:formatCode>0</c:formatCode>
                <c:ptCount val="11"/>
                <c:pt idx="0">
                  <c:v>25.260869979858398</c:v>
                </c:pt>
                <c:pt idx="1">
                  <c:v>6.1093554496765137</c:v>
                </c:pt>
                <c:pt idx="2">
                  <c:v>6.1686272621154785</c:v>
                </c:pt>
                <c:pt idx="3">
                  <c:v>67.998130798339844</c:v>
                </c:pt>
                <c:pt idx="4">
                  <c:v>0.18112494051456451</c:v>
                </c:pt>
                <c:pt idx="5">
                  <c:v>5.0294075012207031</c:v>
                </c:pt>
                <c:pt idx="6">
                  <c:v>14.73529052734375</c:v>
                </c:pt>
                <c:pt idx="7">
                  <c:v>1.4412077665328979</c:v>
                </c:pt>
                <c:pt idx="8">
                  <c:v>42.787120819091797</c:v>
                </c:pt>
                <c:pt idx="9">
                  <c:v>10.303960800170898</c:v>
                </c:pt>
                <c:pt idx="10">
                  <c:v>16.634668350219727</c:v>
                </c:pt>
              </c:numCache>
              <c:extLst/>
            </c:numRef>
          </c:val>
          <c:extLst>
            <c:ext xmlns:c16="http://schemas.microsoft.com/office/drawing/2014/chart" uri="{C3380CC4-5D6E-409C-BE32-E72D297353CC}">
              <c16:uniqueId val="{00000004-0918-4942-8B3A-24DDF5E742BB}"/>
            </c:ext>
          </c:extLst>
        </c:ser>
        <c:dLbls>
          <c:showLegendKey val="0"/>
          <c:showVal val="0"/>
          <c:showCatName val="0"/>
          <c:showSerName val="0"/>
          <c:showPercent val="0"/>
          <c:showBubbleSize val="0"/>
        </c:dLbls>
        <c:gapWidth val="219"/>
        <c:axId val="950512056"/>
        <c:axId val="950507464"/>
      </c:barChart>
      <c:catAx>
        <c:axId val="950512056"/>
        <c:scaling>
          <c:orientation val="minMax"/>
        </c:scaling>
        <c:delete val="0"/>
        <c:axPos val="b"/>
        <c:title>
          <c:tx>
            <c:rich>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r>
                  <a:rPr lang="en-US" sz="1400" b="1"/>
                  <a:t>Drug name</a:t>
                </a:r>
              </a:p>
            </c:rich>
          </c:tx>
          <c:layout>
            <c:manualLayout>
              <c:xMode val="edge"/>
              <c:yMode val="edge"/>
              <c:x val="0.44546343436068386"/>
              <c:y val="0.85863041098438186"/>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mn-cs"/>
              </a:defRPr>
            </a:pPr>
            <a:endParaRPr lang="en-US"/>
          </a:p>
        </c:txPr>
        <c:crossAx val="950507464"/>
        <c:crosses val="autoZero"/>
        <c:auto val="1"/>
        <c:lblAlgn val="ctr"/>
        <c:lblOffset val="100"/>
        <c:noMultiLvlLbl val="0"/>
      </c:catAx>
      <c:valAx>
        <c:axId val="950507464"/>
        <c:scaling>
          <c:orientation val="minMax"/>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r>
                  <a:rPr lang="en-US" sz="1400" b="1"/>
                  <a:t>DDDs per 1,000 admissions</a:t>
                </a:r>
              </a:p>
            </c:rich>
          </c:tx>
          <c:layout>
            <c:manualLayout>
              <c:xMode val="edge"/>
              <c:yMode val="edge"/>
              <c:x val="0"/>
              <c:y val="9.2933192809119283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crossAx val="950512056"/>
        <c:crosses val="autoZero"/>
        <c:crossBetween val="between"/>
      </c:valAx>
      <c:spPr>
        <a:noFill/>
        <a:ln>
          <a:noFill/>
        </a:ln>
        <a:effectLst/>
      </c:spPr>
    </c:plotArea>
    <c:legend>
      <c:legendPos val="b"/>
      <c:layout>
        <c:manualLayout>
          <c:xMode val="edge"/>
          <c:yMode val="edge"/>
          <c:x val="0.32472918843298698"/>
          <c:y val="0.941768239461092"/>
          <c:w val="0.34050095050383228"/>
          <c:h val="5.564179703496084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baseline="0">
          <a:solidFill>
            <a:sysClr val="windowText" lastClr="000000"/>
          </a:solidFill>
          <a:latin typeface="Arial" panose="020B0604020202020204" pitchFamily="34" charset="0"/>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300748209400383"/>
          <c:y val="3.7264688769901348E-2"/>
          <c:w val="0.71402499291902433"/>
          <c:h val="0.82011528652474885"/>
        </c:manualLayout>
      </c:layout>
      <c:barChart>
        <c:barDir val="bar"/>
        <c:grouping val="clustered"/>
        <c:varyColors val="0"/>
        <c:ser>
          <c:idx val="0"/>
          <c:order val="0"/>
          <c:spPr>
            <a:solidFill>
              <a:srgbClr val="003B5C"/>
            </a:solidFill>
            <a:ln>
              <a:solidFill>
                <a:schemeClr val="tx1"/>
              </a:solidFill>
            </a:ln>
            <a:effectLst/>
          </c:spPr>
          <c:invertIfNegative val="0"/>
          <c:cat>
            <c:strRef>
              <c:f>DDDsbySpecialty!$A$2:$A$21</c:f>
              <c:strCache>
                <c:ptCount val="20"/>
                <c:pt idx="0">
                  <c:v>Accident and Emergency</c:v>
                </c:pt>
                <c:pt idx="1">
                  <c:v>General Surgery</c:v>
                </c:pt>
                <c:pt idx="2">
                  <c:v>Neurosurgery</c:v>
                </c:pt>
                <c:pt idx="3">
                  <c:v>Cardiology</c:v>
                </c:pt>
                <c:pt idx="4">
                  <c:v>Oral and ENT</c:v>
                </c:pt>
                <c:pt idx="5">
                  <c:v>Geriatrics</c:v>
                </c:pt>
                <c:pt idx="6">
                  <c:v>Paediatrics</c:v>
                </c:pt>
                <c:pt idx="7">
                  <c:v>Endocrinology</c:v>
                </c:pt>
                <c:pt idx="8">
                  <c:v>Neurology</c:v>
                </c:pt>
                <c:pt idx="9">
                  <c:v>Rehabilitation</c:v>
                </c:pt>
                <c:pt idx="10">
                  <c:v>Cardio-Thoracic Surgery</c:v>
                </c:pt>
                <c:pt idx="11">
                  <c:v>Nephrology</c:v>
                </c:pt>
                <c:pt idx="12">
                  <c:v>Radiology and Imaging</c:v>
                </c:pt>
                <c:pt idx="13">
                  <c:v>Dermatology</c:v>
                </c:pt>
                <c:pt idx="14">
                  <c:v>Medical Oncology</c:v>
                </c:pt>
                <c:pt idx="15">
                  <c:v>Respiratory Medicine</c:v>
                </c:pt>
                <c:pt idx="16">
                  <c:v>Infectious Disease</c:v>
                </c:pt>
                <c:pt idx="17">
                  <c:v>Clinical Immunology and Allergy</c:v>
                </c:pt>
                <c:pt idx="18">
                  <c:v>Intensive Care Medicine</c:v>
                </c:pt>
                <c:pt idx="19">
                  <c:v>Haematology</c:v>
                </c:pt>
              </c:strCache>
            </c:strRef>
          </c:cat>
          <c:val>
            <c:numRef>
              <c:f>DDDsbySpecialty!$N$2:$N$21</c:f>
              <c:numCache>
                <c:formatCode>0</c:formatCode>
                <c:ptCount val="20"/>
                <c:pt idx="0">
                  <c:v>72.198348999023438</c:v>
                </c:pt>
                <c:pt idx="1">
                  <c:v>72.241279602050781</c:v>
                </c:pt>
                <c:pt idx="2">
                  <c:v>83.879188537597656</c:v>
                </c:pt>
                <c:pt idx="3">
                  <c:v>84.236587524414063</c:v>
                </c:pt>
                <c:pt idx="4">
                  <c:v>92.648345947265625</c:v>
                </c:pt>
                <c:pt idx="5">
                  <c:v>125.24798583984375</c:v>
                </c:pt>
                <c:pt idx="6">
                  <c:v>141.96063232421875</c:v>
                </c:pt>
                <c:pt idx="7">
                  <c:v>154.15348815917969</c:v>
                </c:pt>
                <c:pt idx="8">
                  <c:v>167.86669921875</c:v>
                </c:pt>
                <c:pt idx="9">
                  <c:v>218.32264709472656</c:v>
                </c:pt>
                <c:pt idx="10">
                  <c:v>261.57720947265625</c:v>
                </c:pt>
                <c:pt idx="11">
                  <c:v>333.34848022460938</c:v>
                </c:pt>
                <c:pt idx="12">
                  <c:v>441.783447265625</c:v>
                </c:pt>
                <c:pt idx="13">
                  <c:v>557.177734375</c:v>
                </c:pt>
                <c:pt idx="14">
                  <c:v>578.36651611328125</c:v>
                </c:pt>
                <c:pt idx="15">
                  <c:v>704.87017822265625</c:v>
                </c:pt>
                <c:pt idx="16">
                  <c:v>1182.541748046875</c:v>
                </c:pt>
                <c:pt idx="17">
                  <c:v>2032.01953125</c:v>
                </c:pt>
                <c:pt idx="18">
                  <c:v>10354.3310546875</c:v>
                </c:pt>
                <c:pt idx="19">
                  <c:v>13122.908203125</c:v>
                </c:pt>
              </c:numCache>
            </c:numRef>
          </c:val>
          <c:extLst>
            <c:ext xmlns:c16="http://schemas.microsoft.com/office/drawing/2014/chart" uri="{C3380CC4-5D6E-409C-BE32-E72D297353CC}">
              <c16:uniqueId val="{00000000-58A2-4FD9-AD7B-2ACFA168135A}"/>
            </c:ext>
          </c:extLst>
        </c:ser>
        <c:dLbls>
          <c:showLegendKey val="0"/>
          <c:showVal val="0"/>
          <c:showCatName val="0"/>
          <c:showSerName val="0"/>
          <c:showPercent val="0"/>
          <c:showBubbleSize val="0"/>
        </c:dLbls>
        <c:gapWidth val="75"/>
        <c:axId val="814490792"/>
        <c:axId val="808890904"/>
      </c:barChart>
      <c:catAx>
        <c:axId val="8144907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mn-cs"/>
              </a:defRPr>
            </a:pPr>
            <a:endParaRPr lang="en-US"/>
          </a:p>
        </c:txPr>
        <c:crossAx val="808890904"/>
        <c:crosses val="autoZero"/>
        <c:auto val="1"/>
        <c:lblAlgn val="ctr"/>
        <c:lblOffset val="100"/>
        <c:noMultiLvlLbl val="0"/>
      </c:catAx>
      <c:valAx>
        <c:axId val="808890904"/>
        <c:scaling>
          <c:orientation val="minMax"/>
          <c:max val="15000"/>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mn-cs"/>
                  </a:defRPr>
                </a:pPr>
                <a:r>
                  <a:rPr lang="en-US" sz="1400" b="1"/>
                  <a:t>DDDs per 1,000 admissions</a:t>
                </a:r>
              </a:p>
            </c:rich>
          </c:tx>
          <c:layout>
            <c:manualLayout>
              <c:xMode val="edge"/>
              <c:yMode val="edge"/>
              <c:x val="0.47727062401261611"/>
              <c:y val="0.9465140534172853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814490792"/>
        <c:crosses val="autoZero"/>
        <c:crossBetween val="between"/>
        <c:majorUnit val="2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baseline="0">
          <a:latin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2245350057911018E-2"/>
          <c:y val="3.4632038924726015E-2"/>
          <c:w val="0.917754649942089"/>
          <c:h val="0.69725687920834056"/>
        </c:manualLayout>
      </c:layout>
      <c:lineChart>
        <c:grouping val="standard"/>
        <c:varyColors val="0"/>
        <c:ser>
          <c:idx val="1"/>
          <c:order val="0"/>
          <c:tx>
            <c:strRef>
              <c:f>'A.5 Cephalosporins'!$B$6</c:f>
              <c:strCache>
                <c:ptCount val="1"/>
                <c:pt idx="0">
                  <c:v>Cefaclor</c:v>
                </c:pt>
              </c:strCache>
            </c:strRef>
          </c:tx>
          <c:spPr>
            <a:ln>
              <a:solidFill>
                <a:srgbClr val="8A1B61"/>
              </a:solidFill>
              <a:prstDash val="lgDashDotDot"/>
            </a:ln>
          </c:spPr>
          <c:marker>
            <c:symbol val="diamond"/>
            <c:size val="7"/>
            <c:spPr>
              <a:solidFill>
                <a:srgbClr val="8A1B61"/>
              </a:solidFill>
              <a:ln>
                <a:solidFill>
                  <a:srgbClr val="8A1B61"/>
                </a:solidFill>
                <a:prstDash val="lgDashDotDot"/>
              </a:ln>
            </c:spPr>
          </c:marker>
          <c:cat>
            <c:numRef>
              <c:f>'A.5 Cephalosporins'!$C$5:$G$5</c:f>
              <c:numCache>
                <c:formatCode>General</c:formatCode>
                <c:ptCount val="5"/>
                <c:pt idx="0">
                  <c:v>2018</c:v>
                </c:pt>
                <c:pt idx="1">
                  <c:v>2019</c:v>
                </c:pt>
                <c:pt idx="2">
                  <c:v>2020</c:v>
                </c:pt>
                <c:pt idx="3">
                  <c:v>2021</c:v>
                </c:pt>
                <c:pt idx="4">
                  <c:v>2022</c:v>
                </c:pt>
              </c:numCache>
            </c:numRef>
          </c:cat>
          <c:val>
            <c:numRef>
              <c:f>'A.5 Cephalosporins'!$C$6:$G$6</c:f>
              <c:numCache>
                <c:formatCode>0.000</c:formatCode>
                <c:ptCount val="5"/>
                <c:pt idx="0">
                  <c:v>6.5363754820850772E-3</c:v>
                </c:pt>
                <c:pt idx="1">
                  <c:v>5.7405422527665451E-3</c:v>
                </c:pt>
                <c:pt idx="2">
                  <c:v>4.2762815983365954E-3</c:v>
                </c:pt>
                <c:pt idx="3">
                  <c:v>3.143469363827478E-3</c:v>
                </c:pt>
                <c:pt idx="4">
                  <c:v>2.984670980882953E-3</c:v>
                </c:pt>
              </c:numCache>
            </c:numRef>
          </c:val>
          <c:smooth val="0"/>
          <c:extLst>
            <c:ext xmlns:c16="http://schemas.microsoft.com/office/drawing/2014/chart" uri="{C3380CC4-5D6E-409C-BE32-E72D297353CC}">
              <c16:uniqueId val="{00000000-DB2B-4280-8EC8-D62AEB6F06D6}"/>
            </c:ext>
          </c:extLst>
        </c:ser>
        <c:ser>
          <c:idx val="2"/>
          <c:order val="1"/>
          <c:tx>
            <c:strRef>
              <c:f>'A.5 Cephalosporins'!$B$7</c:f>
              <c:strCache>
                <c:ptCount val="1"/>
                <c:pt idx="0">
                  <c:v>Cefalexin</c:v>
                </c:pt>
              </c:strCache>
            </c:strRef>
          </c:tx>
          <c:spPr>
            <a:ln>
              <a:solidFill>
                <a:srgbClr val="E40046"/>
              </a:solidFill>
              <a:prstDash val="dashDot"/>
            </a:ln>
          </c:spPr>
          <c:marker>
            <c:symbol val="x"/>
            <c:size val="7"/>
            <c:spPr>
              <a:noFill/>
              <a:ln w="19050">
                <a:solidFill>
                  <a:srgbClr val="E40046"/>
                </a:solidFill>
                <a:prstDash val="solid"/>
              </a:ln>
            </c:spPr>
          </c:marker>
          <c:cat>
            <c:numRef>
              <c:f>'A.5 Cephalosporins'!$C$5:$G$5</c:f>
              <c:numCache>
                <c:formatCode>General</c:formatCode>
                <c:ptCount val="5"/>
                <c:pt idx="0">
                  <c:v>2018</c:v>
                </c:pt>
                <c:pt idx="1">
                  <c:v>2019</c:v>
                </c:pt>
                <c:pt idx="2">
                  <c:v>2020</c:v>
                </c:pt>
                <c:pt idx="3">
                  <c:v>2021</c:v>
                </c:pt>
                <c:pt idx="4">
                  <c:v>2022</c:v>
                </c:pt>
              </c:numCache>
            </c:numRef>
          </c:cat>
          <c:val>
            <c:numRef>
              <c:f>'A.5 Cephalosporins'!$C$7:$G$7</c:f>
              <c:numCache>
                <c:formatCode>0.000</c:formatCode>
                <c:ptCount val="5"/>
                <c:pt idx="0">
                  <c:v>0.18691822957341997</c:v>
                </c:pt>
                <c:pt idx="1">
                  <c:v>0.18543327139471799</c:v>
                </c:pt>
                <c:pt idx="2">
                  <c:v>0.19388081478620967</c:v>
                </c:pt>
                <c:pt idx="3">
                  <c:v>0.20442250457104638</c:v>
                </c:pt>
                <c:pt idx="4">
                  <c:v>0.2187384086079609</c:v>
                </c:pt>
              </c:numCache>
            </c:numRef>
          </c:val>
          <c:smooth val="0"/>
          <c:extLst>
            <c:ext xmlns:c16="http://schemas.microsoft.com/office/drawing/2014/chart" uri="{C3380CC4-5D6E-409C-BE32-E72D297353CC}">
              <c16:uniqueId val="{00000001-DB2B-4280-8EC8-D62AEB6F06D6}"/>
            </c:ext>
          </c:extLst>
        </c:ser>
        <c:ser>
          <c:idx val="3"/>
          <c:order val="2"/>
          <c:tx>
            <c:strRef>
              <c:f>'A.5 Cephalosporins'!$B$8</c:f>
              <c:strCache>
                <c:ptCount val="1"/>
                <c:pt idx="0">
                  <c:v>Cefotaxime</c:v>
                </c:pt>
              </c:strCache>
            </c:strRef>
          </c:tx>
          <c:spPr>
            <a:ln>
              <a:solidFill>
                <a:srgbClr val="003B5C"/>
              </a:solidFill>
              <a:prstDash val="dash"/>
            </a:ln>
          </c:spPr>
          <c:marker>
            <c:symbol val="triangle"/>
            <c:size val="7"/>
            <c:spPr>
              <a:solidFill>
                <a:srgbClr val="003B5C"/>
              </a:solidFill>
              <a:ln>
                <a:solidFill>
                  <a:srgbClr val="003B5C"/>
                </a:solidFill>
                <a:prstDash val="solid"/>
              </a:ln>
            </c:spPr>
          </c:marker>
          <c:cat>
            <c:numRef>
              <c:f>'A.5 Cephalosporins'!$C$5:$G$5</c:f>
              <c:numCache>
                <c:formatCode>General</c:formatCode>
                <c:ptCount val="5"/>
                <c:pt idx="0">
                  <c:v>2018</c:v>
                </c:pt>
                <c:pt idx="1">
                  <c:v>2019</c:v>
                </c:pt>
                <c:pt idx="2">
                  <c:v>2020</c:v>
                </c:pt>
                <c:pt idx="3">
                  <c:v>2021</c:v>
                </c:pt>
                <c:pt idx="4">
                  <c:v>2022</c:v>
                </c:pt>
              </c:numCache>
            </c:numRef>
          </c:cat>
          <c:val>
            <c:numRef>
              <c:f>'A.5 Cephalosporins'!$C$8:$G$8</c:f>
              <c:numCache>
                <c:formatCode>0.000</c:formatCode>
                <c:ptCount val="5"/>
                <c:pt idx="0">
                  <c:v>1.9118562006811501E-2</c:v>
                </c:pt>
                <c:pt idx="1">
                  <c:v>1.824457866207041E-2</c:v>
                </c:pt>
                <c:pt idx="2">
                  <c:v>1.6875764843786278E-2</c:v>
                </c:pt>
                <c:pt idx="3">
                  <c:v>1.6178239935548788E-2</c:v>
                </c:pt>
                <c:pt idx="4">
                  <c:v>1.6549821212681337E-2</c:v>
                </c:pt>
              </c:numCache>
            </c:numRef>
          </c:val>
          <c:smooth val="0"/>
          <c:extLst>
            <c:ext xmlns:c16="http://schemas.microsoft.com/office/drawing/2014/chart" uri="{C3380CC4-5D6E-409C-BE32-E72D297353CC}">
              <c16:uniqueId val="{00000002-DB2B-4280-8EC8-D62AEB6F06D6}"/>
            </c:ext>
          </c:extLst>
        </c:ser>
        <c:ser>
          <c:idx val="4"/>
          <c:order val="3"/>
          <c:tx>
            <c:strRef>
              <c:f>'A.5 Cephalosporins'!$B$9</c:f>
              <c:strCache>
                <c:ptCount val="1"/>
                <c:pt idx="0">
                  <c:v>Cefradine</c:v>
                </c:pt>
              </c:strCache>
            </c:strRef>
          </c:tx>
          <c:spPr>
            <a:ln>
              <a:solidFill>
                <a:srgbClr val="00AB8E"/>
              </a:solidFill>
              <a:prstDash val="lgDash"/>
            </a:ln>
          </c:spPr>
          <c:marker>
            <c:symbol val="circle"/>
            <c:size val="7"/>
            <c:spPr>
              <a:solidFill>
                <a:srgbClr val="00AB8E"/>
              </a:solidFill>
              <a:ln>
                <a:solidFill>
                  <a:srgbClr val="00AB8E"/>
                </a:solidFill>
                <a:prstDash val="lgDash"/>
              </a:ln>
            </c:spPr>
          </c:marker>
          <c:cat>
            <c:numRef>
              <c:f>'A.5 Cephalosporins'!$C$5:$G$5</c:f>
              <c:numCache>
                <c:formatCode>General</c:formatCode>
                <c:ptCount val="5"/>
                <c:pt idx="0">
                  <c:v>2018</c:v>
                </c:pt>
                <c:pt idx="1">
                  <c:v>2019</c:v>
                </c:pt>
                <c:pt idx="2">
                  <c:v>2020</c:v>
                </c:pt>
                <c:pt idx="3">
                  <c:v>2021</c:v>
                </c:pt>
                <c:pt idx="4">
                  <c:v>2022</c:v>
                </c:pt>
              </c:numCache>
            </c:numRef>
          </c:cat>
          <c:val>
            <c:numRef>
              <c:f>'A.5 Cephalosporins'!$C$9:$G$9</c:f>
              <c:numCache>
                <c:formatCode>0.000</c:formatCode>
                <c:ptCount val="5"/>
                <c:pt idx="0">
                  <c:v>1.0893556330387355E-2</c:v>
                </c:pt>
                <c:pt idx="1">
                  <c:v>9.2967370785750347E-3</c:v>
                </c:pt>
                <c:pt idx="2">
                  <c:v>8.4634119507880357E-3</c:v>
                </c:pt>
                <c:pt idx="3">
                  <c:v>7.6951846161295023E-3</c:v>
                </c:pt>
                <c:pt idx="4">
                  <c:v>7.1753522642614698E-3</c:v>
                </c:pt>
              </c:numCache>
            </c:numRef>
          </c:val>
          <c:smooth val="0"/>
          <c:extLst>
            <c:ext xmlns:c16="http://schemas.microsoft.com/office/drawing/2014/chart" uri="{C3380CC4-5D6E-409C-BE32-E72D297353CC}">
              <c16:uniqueId val="{00000003-DB2B-4280-8EC8-D62AEB6F06D6}"/>
            </c:ext>
          </c:extLst>
        </c:ser>
        <c:ser>
          <c:idx val="5"/>
          <c:order val="4"/>
          <c:tx>
            <c:strRef>
              <c:f>'A.5 Cephalosporins'!$B$10</c:f>
              <c:strCache>
                <c:ptCount val="1"/>
                <c:pt idx="0">
                  <c:v>Ceftazidime</c:v>
                </c:pt>
              </c:strCache>
            </c:strRef>
          </c:tx>
          <c:spPr>
            <a:ln>
              <a:solidFill>
                <a:srgbClr val="84BD00"/>
              </a:solidFill>
              <a:prstDash val="lgDashDot"/>
            </a:ln>
          </c:spPr>
          <c:marker>
            <c:symbol val="triangle"/>
            <c:size val="7"/>
            <c:spPr>
              <a:solidFill>
                <a:srgbClr val="84BD00"/>
              </a:solidFill>
              <a:ln>
                <a:solidFill>
                  <a:srgbClr val="84BD00"/>
                </a:solidFill>
                <a:prstDash val="lgDashDot"/>
              </a:ln>
            </c:spPr>
          </c:marker>
          <c:cat>
            <c:numRef>
              <c:f>'A.5 Cephalosporins'!$C$5:$G$5</c:f>
              <c:numCache>
                <c:formatCode>General</c:formatCode>
                <c:ptCount val="5"/>
                <c:pt idx="0">
                  <c:v>2018</c:v>
                </c:pt>
                <c:pt idx="1">
                  <c:v>2019</c:v>
                </c:pt>
                <c:pt idx="2">
                  <c:v>2020</c:v>
                </c:pt>
                <c:pt idx="3">
                  <c:v>2021</c:v>
                </c:pt>
                <c:pt idx="4">
                  <c:v>2022</c:v>
                </c:pt>
              </c:numCache>
            </c:numRef>
          </c:cat>
          <c:val>
            <c:numRef>
              <c:f>'A.5 Cephalosporins'!$C$10:$G$10</c:f>
              <c:numCache>
                <c:formatCode>0.000</c:formatCode>
                <c:ptCount val="5"/>
                <c:pt idx="0">
                  <c:v>1.4446377610423021E-2</c:v>
                </c:pt>
                <c:pt idx="1">
                  <c:v>1.4248451954865994E-2</c:v>
                </c:pt>
                <c:pt idx="2">
                  <c:v>9.7942932762154489E-3</c:v>
                </c:pt>
                <c:pt idx="3">
                  <c:v>9.061592964078477E-3</c:v>
                </c:pt>
                <c:pt idx="4">
                  <c:v>8.7712948481980524E-3</c:v>
                </c:pt>
              </c:numCache>
            </c:numRef>
          </c:val>
          <c:smooth val="0"/>
          <c:extLst>
            <c:ext xmlns:c16="http://schemas.microsoft.com/office/drawing/2014/chart" uri="{C3380CC4-5D6E-409C-BE32-E72D297353CC}">
              <c16:uniqueId val="{00000004-DB2B-4280-8EC8-D62AEB6F06D6}"/>
            </c:ext>
          </c:extLst>
        </c:ser>
        <c:ser>
          <c:idx val="6"/>
          <c:order val="5"/>
          <c:tx>
            <c:strRef>
              <c:f>'A.5 Cephalosporins'!$B$11</c:f>
              <c:strCache>
                <c:ptCount val="1"/>
                <c:pt idx="0">
                  <c:v>Ceftriaxone</c:v>
                </c:pt>
              </c:strCache>
            </c:strRef>
          </c:tx>
          <c:spPr>
            <a:ln>
              <a:solidFill>
                <a:srgbClr val="007C91"/>
              </a:solidFill>
            </a:ln>
          </c:spPr>
          <c:marker>
            <c:symbol val="diamond"/>
            <c:size val="7"/>
            <c:spPr>
              <a:solidFill>
                <a:srgbClr val="007C91"/>
              </a:solidFill>
              <a:ln>
                <a:solidFill>
                  <a:srgbClr val="007C91"/>
                </a:solidFill>
              </a:ln>
            </c:spPr>
          </c:marker>
          <c:cat>
            <c:numRef>
              <c:f>'A.5 Cephalosporins'!$C$5:$G$5</c:f>
              <c:numCache>
                <c:formatCode>General</c:formatCode>
                <c:ptCount val="5"/>
                <c:pt idx="0">
                  <c:v>2018</c:v>
                </c:pt>
                <c:pt idx="1">
                  <c:v>2019</c:v>
                </c:pt>
                <c:pt idx="2">
                  <c:v>2020</c:v>
                </c:pt>
                <c:pt idx="3">
                  <c:v>2021</c:v>
                </c:pt>
                <c:pt idx="4">
                  <c:v>2022</c:v>
                </c:pt>
              </c:numCache>
            </c:numRef>
          </c:cat>
          <c:val>
            <c:numRef>
              <c:f>'A.5 Cephalosporins'!$C$11:$G$11</c:f>
              <c:numCache>
                <c:formatCode>0.000</c:formatCode>
                <c:ptCount val="5"/>
                <c:pt idx="0">
                  <c:v>4.4827395072303489E-2</c:v>
                </c:pt>
                <c:pt idx="1">
                  <c:v>4.5242534373247878E-2</c:v>
                </c:pt>
                <c:pt idx="2">
                  <c:v>4.2539939967620288E-2</c:v>
                </c:pt>
                <c:pt idx="3">
                  <c:v>4.0830270203832342E-2</c:v>
                </c:pt>
                <c:pt idx="4">
                  <c:v>4.6733349153844195E-2</c:v>
                </c:pt>
              </c:numCache>
            </c:numRef>
          </c:val>
          <c:smooth val="0"/>
          <c:extLst>
            <c:ext xmlns:c16="http://schemas.microsoft.com/office/drawing/2014/chart" uri="{C3380CC4-5D6E-409C-BE32-E72D297353CC}">
              <c16:uniqueId val="{00000005-DB2B-4280-8EC8-D62AEB6F06D6}"/>
            </c:ext>
          </c:extLst>
        </c:ser>
        <c:ser>
          <c:idx val="7"/>
          <c:order val="6"/>
          <c:tx>
            <c:strRef>
              <c:f>'A.5 Cephalosporins'!$B$12</c:f>
              <c:strCache>
                <c:ptCount val="1"/>
                <c:pt idx="0">
                  <c:v>Cefuroxime</c:v>
                </c:pt>
              </c:strCache>
            </c:strRef>
          </c:tx>
          <c:spPr>
            <a:ln>
              <a:solidFill>
                <a:srgbClr val="FFB81C"/>
              </a:solidFill>
              <a:prstDash val="sysDot"/>
            </a:ln>
          </c:spPr>
          <c:marker>
            <c:symbol val="circle"/>
            <c:size val="7"/>
            <c:spPr>
              <a:solidFill>
                <a:srgbClr val="FFB81C"/>
              </a:solidFill>
              <a:ln>
                <a:solidFill>
                  <a:srgbClr val="FFB81C"/>
                </a:solidFill>
                <a:prstDash val="solid"/>
              </a:ln>
            </c:spPr>
          </c:marker>
          <c:cat>
            <c:numRef>
              <c:f>'A.5 Cephalosporins'!$C$5:$G$5</c:f>
              <c:numCache>
                <c:formatCode>General</c:formatCode>
                <c:ptCount val="5"/>
                <c:pt idx="0">
                  <c:v>2018</c:v>
                </c:pt>
                <c:pt idx="1">
                  <c:v>2019</c:v>
                </c:pt>
                <c:pt idx="2">
                  <c:v>2020</c:v>
                </c:pt>
                <c:pt idx="3">
                  <c:v>2021</c:v>
                </c:pt>
                <c:pt idx="4">
                  <c:v>2022</c:v>
                </c:pt>
              </c:numCache>
            </c:numRef>
          </c:cat>
          <c:val>
            <c:numRef>
              <c:f>'A.5 Cephalosporins'!$C$12:$G$12</c:f>
              <c:numCache>
                <c:formatCode>0.000</c:formatCode>
                <c:ptCount val="5"/>
                <c:pt idx="0">
                  <c:v>3.7837660078976543E-2</c:v>
                </c:pt>
                <c:pt idx="1">
                  <c:v>3.7600844588436044E-2</c:v>
                </c:pt>
                <c:pt idx="2">
                  <c:v>3.0722993487981295E-2</c:v>
                </c:pt>
                <c:pt idx="3">
                  <c:v>3.2635802476202541E-2</c:v>
                </c:pt>
                <c:pt idx="4">
                  <c:v>3.5398837318875997E-2</c:v>
                </c:pt>
              </c:numCache>
            </c:numRef>
          </c:val>
          <c:smooth val="0"/>
          <c:extLst>
            <c:ext xmlns:c16="http://schemas.microsoft.com/office/drawing/2014/chart" uri="{C3380CC4-5D6E-409C-BE32-E72D297353CC}">
              <c16:uniqueId val="{00000006-DB2B-4280-8EC8-D62AEB6F06D6}"/>
            </c:ext>
          </c:extLst>
        </c:ser>
        <c:ser>
          <c:idx val="0"/>
          <c:order val="7"/>
          <c:tx>
            <c:v>Total cephalosporins</c:v>
          </c:tx>
          <c:spPr>
            <a:ln>
              <a:solidFill>
                <a:srgbClr val="582C83"/>
              </a:solidFill>
              <a:prstDash val="sysDash"/>
            </a:ln>
          </c:spPr>
          <c:marker>
            <c:symbol val="x"/>
            <c:size val="7"/>
            <c:spPr>
              <a:solidFill>
                <a:srgbClr val="582C83"/>
              </a:solidFill>
              <a:ln w="19050">
                <a:solidFill>
                  <a:srgbClr val="582C83"/>
                </a:solidFill>
              </a:ln>
            </c:spPr>
          </c:marker>
          <c:val>
            <c:numRef>
              <c:f>'A.5 Cephalosporins'!$C$14:$G$14</c:f>
              <c:numCache>
                <c:formatCode>0.000</c:formatCode>
                <c:ptCount val="5"/>
                <c:pt idx="0">
                  <c:v>0.32434984360881369</c:v>
                </c:pt>
                <c:pt idx="1">
                  <c:v>0.31828273418711495</c:v>
                </c:pt>
                <c:pt idx="2">
                  <c:v>0.30887830957813289</c:v>
                </c:pt>
                <c:pt idx="3">
                  <c:v>0.31614512395214017</c:v>
                </c:pt>
                <c:pt idx="4">
                  <c:v>0.33934330240588834</c:v>
                </c:pt>
              </c:numCache>
            </c:numRef>
          </c:val>
          <c:smooth val="0"/>
          <c:extLst>
            <c:ext xmlns:c16="http://schemas.microsoft.com/office/drawing/2014/chart" uri="{C3380CC4-5D6E-409C-BE32-E72D297353CC}">
              <c16:uniqueId val="{00000007-DB2B-4280-8EC8-D62AEB6F06D6}"/>
            </c:ext>
          </c:extLst>
        </c:ser>
        <c:dLbls>
          <c:showLegendKey val="0"/>
          <c:showVal val="0"/>
          <c:showCatName val="0"/>
          <c:showSerName val="0"/>
          <c:showPercent val="0"/>
          <c:showBubbleSize val="0"/>
        </c:dLbls>
        <c:marker val="1"/>
        <c:smooth val="0"/>
        <c:axId val="123119488"/>
        <c:axId val="123130240"/>
      </c:lineChart>
      <c:catAx>
        <c:axId val="123119488"/>
        <c:scaling>
          <c:orientation val="minMax"/>
        </c:scaling>
        <c:delete val="0"/>
        <c:axPos val="b"/>
        <c:title>
          <c:tx>
            <c:rich>
              <a:bodyPr/>
              <a:lstStyle/>
              <a:p>
                <a:pPr>
                  <a:defRPr sz="1400"/>
                </a:pPr>
                <a:r>
                  <a:rPr lang="en-GB" sz="1400"/>
                  <a:t>Year</a:t>
                </a:r>
              </a:p>
            </c:rich>
          </c:tx>
          <c:layout>
            <c:manualLayout>
              <c:xMode val="edge"/>
              <c:yMode val="edge"/>
              <c:x val="0.51924605815494984"/>
              <c:y val="0.80361146045189413"/>
            </c:manualLayout>
          </c:layout>
          <c:overlay val="0"/>
        </c:title>
        <c:numFmt formatCode="General" sourceLinked="1"/>
        <c:majorTickMark val="out"/>
        <c:minorTickMark val="none"/>
        <c:tickLblPos val="nextTo"/>
        <c:txPr>
          <a:bodyPr/>
          <a:lstStyle/>
          <a:p>
            <a:pPr>
              <a:defRPr sz="1400"/>
            </a:pPr>
            <a:endParaRPr lang="en-US"/>
          </a:p>
        </c:txPr>
        <c:crossAx val="123130240"/>
        <c:crosses val="autoZero"/>
        <c:auto val="1"/>
        <c:lblAlgn val="ctr"/>
        <c:lblOffset val="100"/>
        <c:noMultiLvlLbl val="0"/>
      </c:catAx>
      <c:valAx>
        <c:axId val="123130240"/>
        <c:scaling>
          <c:orientation val="minMax"/>
        </c:scaling>
        <c:delete val="0"/>
        <c:axPos val="l"/>
        <c:title>
          <c:tx>
            <c:rich>
              <a:bodyPr rot="-5400000" vert="horz"/>
              <a:lstStyle/>
              <a:p>
                <a:pPr>
                  <a:defRPr sz="1400"/>
                </a:pPr>
                <a:r>
                  <a:rPr lang="en-GB" sz="1400"/>
                  <a:t>DDD per 1,000 inhabitants per day</a:t>
                </a:r>
              </a:p>
            </c:rich>
          </c:tx>
          <c:layout>
            <c:manualLayout>
              <c:xMode val="edge"/>
              <c:yMode val="edge"/>
              <c:x val="0"/>
              <c:y val="6.0838450257648384E-2"/>
            </c:manualLayout>
          </c:layout>
          <c:overlay val="0"/>
        </c:title>
        <c:numFmt formatCode="0.0" sourceLinked="0"/>
        <c:majorTickMark val="out"/>
        <c:minorTickMark val="none"/>
        <c:tickLblPos val="nextTo"/>
        <c:txPr>
          <a:bodyPr/>
          <a:lstStyle/>
          <a:p>
            <a:pPr>
              <a:defRPr sz="1400"/>
            </a:pPr>
            <a:endParaRPr lang="en-US"/>
          </a:p>
        </c:txPr>
        <c:crossAx val="123119488"/>
        <c:crosses val="autoZero"/>
        <c:crossBetween val="between"/>
        <c:majorUnit val="0.1"/>
      </c:valAx>
      <c:spPr>
        <a:ln>
          <a:prstDash val="dash"/>
        </a:ln>
      </c:spPr>
    </c:plotArea>
    <c:legend>
      <c:legendPos val="b"/>
      <c:layout>
        <c:manualLayout>
          <c:xMode val="edge"/>
          <c:yMode val="edge"/>
          <c:x val="5.0488733575885104E-2"/>
          <c:y val="0.88012916875452374"/>
          <c:w val="0.89981830624875636"/>
          <c:h val="0.10684649256395393"/>
        </c:manualLayout>
      </c:layout>
      <c:overlay val="0"/>
      <c:txPr>
        <a:bodyPr/>
        <a:lstStyle/>
        <a:p>
          <a:pPr>
            <a:defRPr sz="14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2930545776370476E-2"/>
          <c:y val="3.4632038924726015E-2"/>
          <c:w val="0.90012034705143262"/>
          <c:h val="0.69725687920834056"/>
        </c:manualLayout>
      </c:layout>
      <c:lineChart>
        <c:grouping val="standard"/>
        <c:varyColors val="0"/>
        <c:ser>
          <c:idx val="1"/>
          <c:order val="0"/>
          <c:tx>
            <c:strRef>
              <c:f>'A.6 Tetracyclines'!$B$6</c:f>
              <c:strCache>
                <c:ptCount val="1"/>
                <c:pt idx="0">
                  <c:v>Demeclocycline</c:v>
                </c:pt>
              </c:strCache>
            </c:strRef>
          </c:tx>
          <c:spPr>
            <a:ln>
              <a:solidFill>
                <a:srgbClr val="FFB81C"/>
              </a:solidFill>
              <a:prstDash val="sysDot"/>
            </a:ln>
          </c:spPr>
          <c:marker>
            <c:symbol val="diamond"/>
            <c:size val="7"/>
            <c:spPr>
              <a:solidFill>
                <a:srgbClr val="FFB81C"/>
              </a:solidFill>
              <a:ln>
                <a:solidFill>
                  <a:srgbClr val="FFB81C"/>
                </a:solidFill>
                <a:prstDash val="sysDot"/>
              </a:ln>
            </c:spPr>
          </c:marker>
          <c:cat>
            <c:numRef>
              <c:f>'A.6 Tetracyclines'!$C$5:$G$5</c:f>
              <c:numCache>
                <c:formatCode>General</c:formatCode>
                <c:ptCount val="5"/>
                <c:pt idx="0">
                  <c:v>2018</c:v>
                </c:pt>
                <c:pt idx="1">
                  <c:v>2019</c:v>
                </c:pt>
                <c:pt idx="2">
                  <c:v>2020</c:v>
                </c:pt>
                <c:pt idx="3">
                  <c:v>2021</c:v>
                </c:pt>
                <c:pt idx="4">
                  <c:v>2022</c:v>
                </c:pt>
              </c:numCache>
            </c:numRef>
          </c:cat>
          <c:val>
            <c:numRef>
              <c:f>'A.6 Tetracyclines'!$C$6:$G$6</c:f>
              <c:numCache>
                <c:formatCode>0.000</c:formatCode>
                <c:ptCount val="5"/>
                <c:pt idx="0">
                  <c:v>7.547104628134349E-3</c:v>
                </c:pt>
                <c:pt idx="1">
                  <c:v>6.9781111950177888E-3</c:v>
                </c:pt>
                <c:pt idx="2">
                  <c:v>6.5628354145133017E-3</c:v>
                </c:pt>
                <c:pt idx="3">
                  <c:v>6.5631423547998224E-3</c:v>
                </c:pt>
                <c:pt idx="4">
                  <c:v>6.4154062117900423E-3</c:v>
                </c:pt>
              </c:numCache>
            </c:numRef>
          </c:val>
          <c:smooth val="0"/>
          <c:extLst>
            <c:ext xmlns:c16="http://schemas.microsoft.com/office/drawing/2014/chart" uri="{C3380CC4-5D6E-409C-BE32-E72D297353CC}">
              <c16:uniqueId val="{00000000-EE2C-47D0-98A8-A18FB4CE8725}"/>
            </c:ext>
          </c:extLst>
        </c:ser>
        <c:ser>
          <c:idx val="2"/>
          <c:order val="1"/>
          <c:tx>
            <c:strRef>
              <c:f>'A.6 Tetracyclines'!$B$7</c:f>
              <c:strCache>
                <c:ptCount val="1"/>
                <c:pt idx="0">
                  <c:v>Doxycycline</c:v>
                </c:pt>
              </c:strCache>
            </c:strRef>
          </c:tx>
          <c:spPr>
            <a:ln>
              <a:solidFill>
                <a:srgbClr val="E40046"/>
              </a:solidFill>
              <a:prstDash val="dashDot"/>
            </a:ln>
          </c:spPr>
          <c:marker>
            <c:symbol val="x"/>
            <c:size val="7"/>
            <c:spPr>
              <a:noFill/>
              <a:ln w="19050">
                <a:solidFill>
                  <a:srgbClr val="E40046"/>
                </a:solidFill>
                <a:prstDash val="solid"/>
              </a:ln>
            </c:spPr>
          </c:marker>
          <c:cat>
            <c:numRef>
              <c:f>'A.6 Tetracyclines'!$C$5:$G$5</c:f>
              <c:numCache>
                <c:formatCode>General</c:formatCode>
                <c:ptCount val="5"/>
                <c:pt idx="0">
                  <c:v>2018</c:v>
                </c:pt>
                <c:pt idx="1">
                  <c:v>2019</c:v>
                </c:pt>
                <c:pt idx="2">
                  <c:v>2020</c:v>
                </c:pt>
                <c:pt idx="3">
                  <c:v>2021</c:v>
                </c:pt>
                <c:pt idx="4">
                  <c:v>2022</c:v>
                </c:pt>
              </c:numCache>
            </c:numRef>
          </c:cat>
          <c:val>
            <c:numRef>
              <c:f>'A.6 Tetracyclines'!$C$7:$G$7</c:f>
              <c:numCache>
                <c:formatCode>0.000</c:formatCode>
                <c:ptCount val="5"/>
                <c:pt idx="0">
                  <c:v>2.3815276382622779</c:v>
                </c:pt>
                <c:pt idx="1">
                  <c:v>2.5927814143410188</c:v>
                </c:pt>
                <c:pt idx="2">
                  <c:v>2.3760266574602209</c:v>
                </c:pt>
                <c:pt idx="3">
                  <c:v>2.427145146380056</c:v>
                </c:pt>
                <c:pt idx="4">
                  <c:v>2.738678250467296</c:v>
                </c:pt>
              </c:numCache>
            </c:numRef>
          </c:val>
          <c:smooth val="0"/>
          <c:extLst>
            <c:ext xmlns:c16="http://schemas.microsoft.com/office/drawing/2014/chart" uri="{C3380CC4-5D6E-409C-BE32-E72D297353CC}">
              <c16:uniqueId val="{00000001-EE2C-47D0-98A8-A18FB4CE8725}"/>
            </c:ext>
          </c:extLst>
        </c:ser>
        <c:ser>
          <c:idx val="3"/>
          <c:order val="2"/>
          <c:tx>
            <c:strRef>
              <c:f>'A.6 Tetracyclines'!$B$8</c:f>
              <c:strCache>
                <c:ptCount val="1"/>
                <c:pt idx="0">
                  <c:v>Lymecycline</c:v>
                </c:pt>
              </c:strCache>
            </c:strRef>
          </c:tx>
          <c:spPr>
            <a:ln>
              <a:solidFill>
                <a:srgbClr val="003B5C"/>
              </a:solidFill>
              <a:prstDash val="dash"/>
            </a:ln>
          </c:spPr>
          <c:marker>
            <c:symbol val="triangle"/>
            <c:size val="7"/>
            <c:spPr>
              <a:solidFill>
                <a:srgbClr val="003B5C"/>
              </a:solidFill>
              <a:ln w="19050">
                <a:solidFill>
                  <a:srgbClr val="003B5C"/>
                </a:solidFill>
                <a:prstDash val="solid"/>
              </a:ln>
            </c:spPr>
          </c:marker>
          <c:cat>
            <c:numRef>
              <c:f>'A.6 Tetracyclines'!$C$5:$G$5</c:f>
              <c:numCache>
                <c:formatCode>General</c:formatCode>
                <c:ptCount val="5"/>
                <c:pt idx="0">
                  <c:v>2018</c:v>
                </c:pt>
                <c:pt idx="1">
                  <c:v>2019</c:v>
                </c:pt>
                <c:pt idx="2">
                  <c:v>2020</c:v>
                </c:pt>
                <c:pt idx="3">
                  <c:v>2021</c:v>
                </c:pt>
                <c:pt idx="4">
                  <c:v>2022</c:v>
                </c:pt>
              </c:numCache>
            </c:numRef>
          </c:cat>
          <c:val>
            <c:numRef>
              <c:f>'A.6 Tetracyclines'!$C$8:$G$8</c:f>
              <c:numCache>
                <c:formatCode>0.000</c:formatCode>
                <c:ptCount val="5"/>
                <c:pt idx="0">
                  <c:v>1.6725434580930028</c:v>
                </c:pt>
                <c:pt idx="1">
                  <c:v>1.6810138281654474</c:v>
                </c:pt>
                <c:pt idx="2">
                  <c:v>1.5684752799265311</c:v>
                </c:pt>
                <c:pt idx="3">
                  <c:v>1.552062336549362</c:v>
                </c:pt>
                <c:pt idx="4">
                  <c:v>1.4325359711229382</c:v>
                </c:pt>
              </c:numCache>
            </c:numRef>
          </c:val>
          <c:smooth val="0"/>
          <c:extLst>
            <c:ext xmlns:c16="http://schemas.microsoft.com/office/drawing/2014/chart" uri="{C3380CC4-5D6E-409C-BE32-E72D297353CC}">
              <c16:uniqueId val="{00000002-EE2C-47D0-98A8-A18FB4CE8725}"/>
            </c:ext>
          </c:extLst>
        </c:ser>
        <c:ser>
          <c:idx val="4"/>
          <c:order val="3"/>
          <c:tx>
            <c:strRef>
              <c:f>'A.6 Tetracyclines'!$B$9</c:f>
              <c:strCache>
                <c:ptCount val="1"/>
                <c:pt idx="0">
                  <c:v>Minocycline</c:v>
                </c:pt>
              </c:strCache>
            </c:strRef>
          </c:tx>
          <c:spPr>
            <a:ln>
              <a:solidFill>
                <a:srgbClr val="00AB8E"/>
              </a:solidFill>
              <a:prstDash val="lgDash"/>
            </a:ln>
          </c:spPr>
          <c:marker>
            <c:symbol val="circle"/>
            <c:size val="7"/>
            <c:spPr>
              <a:solidFill>
                <a:srgbClr val="00AB8E"/>
              </a:solidFill>
              <a:ln>
                <a:solidFill>
                  <a:srgbClr val="00AB8E"/>
                </a:solidFill>
                <a:prstDash val="solid"/>
              </a:ln>
            </c:spPr>
          </c:marker>
          <c:cat>
            <c:numRef>
              <c:f>'A.6 Tetracyclines'!$C$5:$G$5</c:f>
              <c:numCache>
                <c:formatCode>General</c:formatCode>
                <c:ptCount val="5"/>
                <c:pt idx="0">
                  <c:v>2018</c:v>
                </c:pt>
                <c:pt idx="1">
                  <c:v>2019</c:v>
                </c:pt>
                <c:pt idx="2">
                  <c:v>2020</c:v>
                </c:pt>
                <c:pt idx="3">
                  <c:v>2021</c:v>
                </c:pt>
                <c:pt idx="4">
                  <c:v>2022</c:v>
                </c:pt>
              </c:numCache>
            </c:numRef>
          </c:cat>
          <c:val>
            <c:numRef>
              <c:f>'A.6 Tetracyclines'!$C$9:$G$9</c:f>
              <c:numCache>
                <c:formatCode>0.000</c:formatCode>
                <c:ptCount val="5"/>
                <c:pt idx="0">
                  <c:v>3.5649766264775451E-2</c:v>
                </c:pt>
                <c:pt idx="1">
                  <c:v>2.9867132188844181E-2</c:v>
                </c:pt>
                <c:pt idx="2">
                  <c:v>2.2978097065490033E-2</c:v>
                </c:pt>
                <c:pt idx="3">
                  <c:v>1.8973430316410855E-2</c:v>
                </c:pt>
                <c:pt idx="4">
                  <c:v>1.6153469250818731E-2</c:v>
                </c:pt>
              </c:numCache>
            </c:numRef>
          </c:val>
          <c:smooth val="0"/>
          <c:extLst>
            <c:ext xmlns:c16="http://schemas.microsoft.com/office/drawing/2014/chart" uri="{C3380CC4-5D6E-409C-BE32-E72D297353CC}">
              <c16:uniqueId val="{00000003-EE2C-47D0-98A8-A18FB4CE8725}"/>
            </c:ext>
          </c:extLst>
        </c:ser>
        <c:ser>
          <c:idx val="5"/>
          <c:order val="4"/>
          <c:tx>
            <c:strRef>
              <c:f>'A.6 Tetracyclines'!$B$10</c:f>
              <c:strCache>
                <c:ptCount val="1"/>
                <c:pt idx="0">
                  <c:v>Oxytetracycline</c:v>
                </c:pt>
              </c:strCache>
            </c:strRef>
          </c:tx>
          <c:spPr>
            <a:ln>
              <a:solidFill>
                <a:srgbClr val="84BD00"/>
              </a:solidFill>
              <a:prstDash val="lgDashDot"/>
            </a:ln>
          </c:spPr>
          <c:marker>
            <c:symbol val="triangle"/>
            <c:size val="7"/>
            <c:spPr>
              <a:solidFill>
                <a:srgbClr val="84BD00"/>
              </a:solidFill>
              <a:ln>
                <a:solidFill>
                  <a:srgbClr val="84BD00"/>
                </a:solidFill>
                <a:prstDash val="lgDashDot"/>
              </a:ln>
            </c:spPr>
          </c:marker>
          <c:cat>
            <c:numRef>
              <c:f>'A.6 Tetracyclines'!$C$5:$G$5</c:f>
              <c:numCache>
                <c:formatCode>General</c:formatCode>
                <c:ptCount val="5"/>
                <c:pt idx="0">
                  <c:v>2018</c:v>
                </c:pt>
                <c:pt idx="1">
                  <c:v>2019</c:v>
                </c:pt>
                <c:pt idx="2">
                  <c:v>2020</c:v>
                </c:pt>
                <c:pt idx="3">
                  <c:v>2021</c:v>
                </c:pt>
                <c:pt idx="4">
                  <c:v>2022</c:v>
                </c:pt>
              </c:numCache>
            </c:numRef>
          </c:cat>
          <c:val>
            <c:numRef>
              <c:f>'A.6 Tetracyclines'!$C$10:$G$10</c:f>
              <c:numCache>
                <c:formatCode>0.000</c:formatCode>
                <c:ptCount val="5"/>
                <c:pt idx="0">
                  <c:v>0.49119985394258237</c:v>
                </c:pt>
                <c:pt idx="1">
                  <c:v>0.41485668758242156</c:v>
                </c:pt>
                <c:pt idx="2">
                  <c:v>0.35245982058059511</c:v>
                </c:pt>
                <c:pt idx="3">
                  <c:v>0.30062379614196022</c:v>
                </c:pt>
                <c:pt idx="4">
                  <c:v>0.25211762873692312</c:v>
                </c:pt>
              </c:numCache>
            </c:numRef>
          </c:val>
          <c:smooth val="0"/>
          <c:extLst>
            <c:ext xmlns:c16="http://schemas.microsoft.com/office/drawing/2014/chart" uri="{C3380CC4-5D6E-409C-BE32-E72D297353CC}">
              <c16:uniqueId val="{00000004-EE2C-47D0-98A8-A18FB4CE8725}"/>
            </c:ext>
          </c:extLst>
        </c:ser>
        <c:ser>
          <c:idx val="6"/>
          <c:order val="5"/>
          <c:tx>
            <c:strRef>
              <c:f>'A.6 Tetracyclines'!$B$11</c:f>
              <c:strCache>
                <c:ptCount val="1"/>
                <c:pt idx="0">
                  <c:v>Tetracycline</c:v>
                </c:pt>
              </c:strCache>
            </c:strRef>
          </c:tx>
          <c:spPr>
            <a:ln>
              <a:solidFill>
                <a:srgbClr val="007C91"/>
              </a:solidFill>
            </a:ln>
          </c:spPr>
          <c:marker>
            <c:symbol val="diamond"/>
            <c:size val="7"/>
            <c:spPr>
              <a:solidFill>
                <a:srgbClr val="007C91"/>
              </a:solidFill>
              <a:ln>
                <a:solidFill>
                  <a:srgbClr val="007C91"/>
                </a:solidFill>
              </a:ln>
            </c:spPr>
          </c:marker>
          <c:cat>
            <c:numRef>
              <c:f>'A.6 Tetracyclines'!$C$5:$G$5</c:f>
              <c:numCache>
                <c:formatCode>General</c:formatCode>
                <c:ptCount val="5"/>
                <c:pt idx="0">
                  <c:v>2018</c:v>
                </c:pt>
                <c:pt idx="1">
                  <c:v>2019</c:v>
                </c:pt>
                <c:pt idx="2">
                  <c:v>2020</c:v>
                </c:pt>
                <c:pt idx="3">
                  <c:v>2021</c:v>
                </c:pt>
                <c:pt idx="4">
                  <c:v>2022</c:v>
                </c:pt>
              </c:numCache>
            </c:numRef>
          </c:cat>
          <c:val>
            <c:numRef>
              <c:f>'A.6 Tetracyclines'!$C$11:$G$11</c:f>
              <c:numCache>
                <c:formatCode>0.000</c:formatCode>
                <c:ptCount val="5"/>
                <c:pt idx="0">
                  <c:v>2.6852723386639354E-2</c:v>
                </c:pt>
                <c:pt idx="1">
                  <c:v>2.4244589523270577E-2</c:v>
                </c:pt>
                <c:pt idx="2">
                  <c:v>2.317925684633515E-2</c:v>
                </c:pt>
                <c:pt idx="3">
                  <c:v>2.1871385339785832E-2</c:v>
                </c:pt>
                <c:pt idx="4">
                  <c:v>1.9999236836497403E-2</c:v>
                </c:pt>
              </c:numCache>
            </c:numRef>
          </c:val>
          <c:smooth val="0"/>
          <c:extLst>
            <c:ext xmlns:c16="http://schemas.microsoft.com/office/drawing/2014/chart" uri="{C3380CC4-5D6E-409C-BE32-E72D297353CC}">
              <c16:uniqueId val="{00000005-EE2C-47D0-98A8-A18FB4CE8725}"/>
            </c:ext>
          </c:extLst>
        </c:ser>
        <c:ser>
          <c:idx val="7"/>
          <c:order val="6"/>
          <c:tx>
            <c:strRef>
              <c:f>'A.6 Tetracyclines'!$B$12</c:f>
              <c:strCache>
                <c:ptCount val="1"/>
                <c:pt idx="0">
                  <c:v>Tigecycline</c:v>
                </c:pt>
              </c:strCache>
            </c:strRef>
          </c:tx>
          <c:spPr>
            <a:ln>
              <a:solidFill>
                <a:srgbClr val="8A1B61"/>
              </a:solidFill>
              <a:prstDash val="lgDashDotDot"/>
            </a:ln>
          </c:spPr>
          <c:marker>
            <c:symbol val="circle"/>
            <c:size val="7"/>
            <c:spPr>
              <a:solidFill>
                <a:srgbClr val="8A1B61"/>
              </a:solidFill>
              <a:ln>
                <a:solidFill>
                  <a:srgbClr val="8A1B61"/>
                </a:solidFill>
                <a:prstDash val="lgDashDotDot"/>
              </a:ln>
            </c:spPr>
          </c:marker>
          <c:cat>
            <c:numRef>
              <c:f>'A.6 Tetracyclines'!$C$5:$G$5</c:f>
              <c:numCache>
                <c:formatCode>General</c:formatCode>
                <c:ptCount val="5"/>
                <c:pt idx="0">
                  <c:v>2018</c:v>
                </c:pt>
                <c:pt idx="1">
                  <c:v>2019</c:v>
                </c:pt>
                <c:pt idx="2">
                  <c:v>2020</c:v>
                </c:pt>
                <c:pt idx="3">
                  <c:v>2021</c:v>
                </c:pt>
                <c:pt idx="4">
                  <c:v>2022</c:v>
                </c:pt>
              </c:numCache>
            </c:numRef>
          </c:cat>
          <c:val>
            <c:numRef>
              <c:f>'A.6 Tetracyclines'!$C$12:$G$12</c:f>
              <c:numCache>
                <c:formatCode>0.000</c:formatCode>
                <c:ptCount val="5"/>
                <c:pt idx="0">
                  <c:v>4.1348619391783359E-3</c:v>
                </c:pt>
                <c:pt idx="1">
                  <c:v>4.1733198209215061E-3</c:v>
                </c:pt>
                <c:pt idx="2">
                  <c:v>3.5301243753735889E-3</c:v>
                </c:pt>
                <c:pt idx="3">
                  <c:v>3.740594327407365E-3</c:v>
                </c:pt>
                <c:pt idx="4">
                  <c:v>3.7731852546940559E-3</c:v>
                </c:pt>
              </c:numCache>
            </c:numRef>
          </c:val>
          <c:smooth val="0"/>
          <c:extLst>
            <c:ext xmlns:c16="http://schemas.microsoft.com/office/drawing/2014/chart" uri="{C3380CC4-5D6E-409C-BE32-E72D297353CC}">
              <c16:uniqueId val="{00000006-EE2C-47D0-98A8-A18FB4CE8725}"/>
            </c:ext>
          </c:extLst>
        </c:ser>
        <c:ser>
          <c:idx val="0"/>
          <c:order val="7"/>
          <c:tx>
            <c:v>Total tetracyclines</c:v>
          </c:tx>
          <c:spPr>
            <a:ln>
              <a:solidFill>
                <a:srgbClr val="582C83"/>
              </a:solidFill>
              <a:prstDash val="sysDash"/>
            </a:ln>
          </c:spPr>
          <c:marker>
            <c:symbol val="x"/>
            <c:size val="7"/>
            <c:spPr>
              <a:solidFill>
                <a:srgbClr val="582C83"/>
              </a:solidFill>
              <a:ln w="19050">
                <a:solidFill>
                  <a:srgbClr val="582C83"/>
                </a:solidFill>
              </a:ln>
            </c:spPr>
          </c:marker>
          <c:val>
            <c:numRef>
              <c:f>'A.6 Tetracyclines'!$C$14:$G$14</c:f>
              <c:numCache>
                <c:formatCode>0.000</c:formatCode>
                <c:ptCount val="5"/>
                <c:pt idx="0">
                  <c:v>4.6194554065165905</c:v>
                </c:pt>
                <c:pt idx="1">
                  <c:v>4.7539150828169419</c:v>
                </c:pt>
                <c:pt idx="2">
                  <c:v>4.3532120716690592</c:v>
                </c:pt>
                <c:pt idx="3">
                  <c:v>4.330979831409782</c:v>
                </c:pt>
                <c:pt idx="4">
                  <c:v>4.4696731478809575</c:v>
                </c:pt>
              </c:numCache>
            </c:numRef>
          </c:val>
          <c:smooth val="0"/>
          <c:extLst>
            <c:ext xmlns:c16="http://schemas.microsoft.com/office/drawing/2014/chart" uri="{C3380CC4-5D6E-409C-BE32-E72D297353CC}">
              <c16:uniqueId val="{00000007-EE2C-47D0-98A8-A18FB4CE8725}"/>
            </c:ext>
          </c:extLst>
        </c:ser>
        <c:dLbls>
          <c:showLegendKey val="0"/>
          <c:showVal val="0"/>
          <c:showCatName val="0"/>
          <c:showSerName val="0"/>
          <c:showPercent val="0"/>
          <c:showBubbleSize val="0"/>
        </c:dLbls>
        <c:marker val="1"/>
        <c:smooth val="0"/>
        <c:axId val="123119488"/>
        <c:axId val="123130240"/>
      </c:lineChart>
      <c:catAx>
        <c:axId val="123119488"/>
        <c:scaling>
          <c:orientation val="minMax"/>
        </c:scaling>
        <c:delete val="0"/>
        <c:axPos val="b"/>
        <c:title>
          <c:tx>
            <c:rich>
              <a:bodyPr/>
              <a:lstStyle/>
              <a:p>
                <a:pPr>
                  <a:defRPr sz="1400"/>
                </a:pPr>
                <a:r>
                  <a:rPr lang="en-GB" sz="1400"/>
                  <a:t>Year</a:t>
                </a:r>
              </a:p>
            </c:rich>
          </c:tx>
          <c:layout>
            <c:manualLayout>
              <c:xMode val="edge"/>
              <c:yMode val="edge"/>
              <c:x val="0.51095787687051142"/>
              <c:y val="0.81304385992576822"/>
            </c:manualLayout>
          </c:layout>
          <c:overlay val="0"/>
        </c:title>
        <c:numFmt formatCode="General" sourceLinked="1"/>
        <c:majorTickMark val="out"/>
        <c:minorTickMark val="none"/>
        <c:tickLblPos val="nextTo"/>
        <c:txPr>
          <a:bodyPr/>
          <a:lstStyle/>
          <a:p>
            <a:pPr>
              <a:defRPr sz="1400"/>
            </a:pPr>
            <a:endParaRPr lang="en-US"/>
          </a:p>
        </c:txPr>
        <c:crossAx val="123130240"/>
        <c:crosses val="autoZero"/>
        <c:auto val="1"/>
        <c:lblAlgn val="ctr"/>
        <c:lblOffset val="100"/>
        <c:noMultiLvlLbl val="0"/>
      </c:catAx>
      <c:valAx>
        <c:axId val="123130240"/>
        <c:scaling>
          <c:orientation val="minMax"/>
        </c:scaling>
        <c:delete val="0"/>
        <c:axPos val="l"/>
        <c:title>
          <c:tx>
            <c:rich>
              <a:bodyPr rot="-5400000" vert="horz"/>
              <a:lstStyle/>
              <a:p>
                <a:pPr>
                  <a:defRPr sz="1400"/>
                </a:pPr>
                <a:r>
                  <a:rPr lang="en-GB" sz="1400"/>
                  <a:t>DDD per 1,000 inhabitants per day</a:t>
                </a:r>
              </a:p>
            </c:rich>
          </c:tx>
          <c:layout>
            <c:manualLayout>
              <c:xMode val="edge"/>
              <c:yMode val="edge"/>
              <c:x val="0"/>
              <c:y val="7.1113018588578228E-2"/>
            </c:manualLayout>
          </c:layout>
          <c:overlay val="0"/>
        </c:title>
        <c:numFmt formatCode="0.0" sourceLinked="0"/>
        <c:majorTickMark val="out"/>
        <c:minorTickMark val="none"/>
        <c:tickLblPos val="nextTo"/>
        <c:txPr>
          <a:bodyPr/>
          <a:lstStyle/>
          <a:p>
            <a:pPr>
              <a:defRPr sz="1400"/>
            </a:pPr>
            <a:endParaRPr lang="en-US"/>
          </a:p>
        </c:txPr>
        <c:crossAx val="123119488"/>
        <c:crosses val="autoZero"/>
        <c:crossBetween val="between"/>
      </c:valAx>
      <c:spPr>
        <a:ln>
          <a:prstDash val="dash"/>
        </a:ln>
      </c:spPr>
    </c:plotArea>
    <c:legend>
      <c:legendPos val="b"/>
      <c:layout>
        <c:manualLayout>
          <c:xMode val="edge"/>
          <c:yMode val="edge"/>
          <c:x val="5.0488733575885104E-2"/>
          <c:y val="0.88023608737051484"/>
          <c:w val="0.89981830624875636"/>
          <c:h val="0.10673968665979205"/>
        </c:manualLayout>
      </c:layout>
      <c:overlay val="0"/>
      <c:txPr>
        <a:bodyPr/>
        <a:lstStyle/>
        <a:p>
          <a:pPr>
            <a:defRPr sz="14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5103152768184323E-2"/>
          <c:y val="2.0009461347895535E-2"/>
          <c:w val="0.89794762166781783"/>
          <c:h val="0.71516809607700604"/>
        </c:manualLayout>
      </c:layout>
      <c:lineChart>
        <c:grouping val="standard"/>
        <c:varyColors val="0"/>
        <c:ser>
          <c:idx val="1"/>
          <c:order val="0"/>
          <c:tx>
            <c:strRef>
              <c:f>'A.7 Quinolones'!$B$6</c:f>
              <c:strCache>
                <c:ptCount val="1"/>
                <c:pt idx="0">
                  <c:v>Ciprofloxacin</c:v>
                </c:pt>
              </c:strCache>
            </c:strRef>
          </c:tx>
          <c:spPr>
            <a:ln>
              <a:solidFill>
                <a:srgbClr val="FFB81C"/>
              </a:solidFill>
              <a:prstDash val="sysDot"/>
            </a:ln>
          </c:spPr>
          <c:marker>
            <c:symbol val="diamond"/>
            <c:size val="7"/>
            <c:spPr>
              <a:solidFill>
                <a:srgbClr val="FFB81C"/>
              </a:solidFill>
              <a:ln>
                <a:solidFill>
                  <a:srgbClr val="FFB81C"/>
                </a:solidFill>
                <a:prstDash val="solid"/>
              </a:ln>
            </c:spPr>
          </c:marker>
          <c:cat>
            <c:numRef>
              <c:f>'A.7 Quinolones'!$C$5:$G$5</c:f>
              <c:numCache>
                <c:formatCode>General</c:formatCode>
                <c:ptCount val="5"/>
                <c:pt idx="0">
                  <c:v>2018</c:v>
                </c:pt>
                <c:pt idx="1">
                  <c:v>2019</c:v>
                </c:pt>
                <c:pt idx="2">
                  <c:v>2020</c:v>
                </c:pt>
                <c:pt idx="3">
                  <c:v>2021</c:v>
                </c:pt>
                <c:pt idx="4">
                  <c:v>2022</c:v>
                </c:pt>
              </c:numCache>
            </c:numRef>
          </c:cat>
          <c:val>
            <c:numRef>
              <c:f>'A.7 Quinolones'!$C$6:$G$6</c:f>
              <c:numCache>
                <c:formatCode>0.000</c:formatCode>
                <c:ptCount val="5"/>
                <c:pt idx="0">
                  <c:v>0.42680323193510195</c:v>
                </c:pt>
                <c:pt idx="1">
                  <c:v>0.38108744543787398</c:v>
                </c:pt>
                <c:pt idx="2">
                  <c:v>0.33836142999768104</c:v>
                </c:pt>
                <c:pt idx="3">
                  <c:v>0.32588981113176807</c:v>
                </c:pt>
                <c:pt idx="4">
                  <c:v>0.32629241762069405</c:v>
                </c:pt>
              </c:numCache>
            </c:numRef>
          </c:val>
          <c:smooth val="0"/>
          <c:extLst>
            <c:ext xmlns:c16="http://schemas.microsoft.com/office/drawing/2014/chart" uri="{C3380CC4-5D6E-409C-BE32-E72D297353CC}">
              <c16:uniqueId val="{00000000-3BCE-44CC-B639-EAF2A764D9F3}"/>
            </c:ext>
          </c:extLst>
        </c:ser>
        <c:ser>
          <c:idx val="2"/>
          <c:order val="1"/>
          <c:tx>
            <c:strRef>
              <c:f>'A.7 Quinolones'!$B$7</c:f>
              <c:strCache>
                <c:ptCount val="1"/>
                <c:pt idx="0">
                  <c:v>Levofloxacin</c:v>
                </c:pt>
              </c:strCache>
            </c:strRef>
          </c:tx>
          <c:spPr>
            <a:ln>
              <a:solidFill>
                <a:srgbClr val="E40046"/>
              </a:solidFill>
              <a:prstDash val="dashDot"/>
            </a:ln>
          </c:spPr>
          <c:marker>
            <c:symbol val="x"/>
            <c:size val="7"/>
            <c:spPr>
              <a:noFill/>
              <a:ln w="19050">
                <a:solidFill>
                  <a:srgbClr val="E40046"/>
                </a:solidFill>
                <a:prstDash val="solid"/>
              </a:ln>
            </c:spPr>
          </c:marker>
          <c:cat>
            <c:numRef>
              <c:f>'A.7 Quinolones'!$C$5:$G$5</c:f>
              <c:numCache>
                <c:formatCode>General</c:formatCode>
                <c:ptCount val="5"/>
                <c:pt idx="0">
                  <c:v>2018</c:v>
                </c:pt>
                <c:pt idx="1">
                  <c:v>2019</c:v>
                </c:pt>
                <c:pt idx="2">
                  <c:v>2020</c:v>
                </c:pt>
                <c:pt idx="3">
                  <c:v>2021</c:v>
                </c:pt>
                <c:pt idx="4">
                  <c:v>2022</c:v>
                </c:pt>
              </c:numCache>
            </c:numRef>
          </c:cat>
          <c:val>
            <c:numRef>
              <c:f>'A.7 Quinolones'!$C$7:$G$7</c:f>
              <c:numCache>
                <c:formatCode>0.000</c:formatCode>
                <c:ptCount val="5"/>
                <c:pt idx="0">
                  <c:v>7.8234750784623941E-2</c:v>
                </c:pt>
                <c:pt idx="1">
                  <c:v>7.8521999146346388E-2</c:v>
                </c:pt>
                <c:pt idx="2">
                  <c:v>6.6937272624087996E-2</c:v>
                </c:pt>
                <c:pt idx="3">
                  <c:v>6.8236165257306247E-2</c:v>
                </c:pt>
                <c:pt idx="4">
                  <c:v>7.6232212886417017E-2</c:v>
                </c:pt>
              </c:numCache>
            </c:numRef>
          </c:val>
          <c:smooth val="0"/>
          <c:extLst>
            <c:ext xmlns:c16="http://schemas.microsoft.com/office/drawing/2014/chart" uri="{C3380CC4-5D6E-409C-BE32-E72D297353CC}">
              <c16:uniqueId val="{00000001-3BCE-44CC-B639-EAF2A764D9F3}"/>
            </c:ext>
          </c:extLst>
        </c:ser>
        <c:ser>
          <c:idx val="3"/>
          <c:order val="2"/>
          <c:tx>
            <c:strRef>
              <c:f>'A.7 Quinolones'!$B$8</c:f>
              <c:strCache>
                <c:ptCount val="1"/>
                <c:pt idx="0">
                  <c:v>Moxifloxacin</c:v>
                </c:pt>
              </c:strCache>
            </c:strRef>
          </c:tx>
          <c:spPr>
            <a:ln>
              <a:solidFill>
                <a:srgbClr val="003B5C"/>
              </a:solidFill>
              <a:prstDash val="dash"/>
            </a:ln>
          </c:spPr>
          <c:marker>
            <c:symbol val="triangle"/>
            <c:size val="7"/>
            <c:spPr>
              <a:solidFill>
                <a:srgbClr val="003B5C"/>
              </a:solidFill>
              <a:ln>
                <a:solidFill>
                  <a:srgbClr val="003B5C"/>
                </a:solidFill>
                <a:prstDash val="solid"/>
              </a:ln>
            </c:spPr>
          </c:marker>
          <c:cat>
            <c:numRef>
              <c:f>'A.7 Quinolones'!$C$5:$G$5</c:f>
              <c:numCache>
                <c:formatCode>General</c:formatCode>
                <c:ptCount val="5"/>
                <c:pt idx="0">
                  <c:v>2018</c:v>
                </c:pt>
                <c:pt idx="1">
                  <c:v>2019</c:v>
                </c:pt>
                <c:pt idx="2">
                  <c:v>2020</c:v>
                </c:pt>
                <c:pt idx="3">
                  <c:v>2021</c:v>
                </c:pt>
                <c:pt idx="4">
                  <c:v>2022</c:v>
                </c:pt>
              </c:numCache>
            </c:numRef>
          </c:cat>
          <c:val>
            <c:numRef>
              <c:f>'A.7 Quinolones'!$C$8:$G$8</c:f>
              <c:numCache>
                <c:formatCode>0.000</c:formatCode>
                <c:ptCount val="5"/>
                <c:pt idx="0">
                  <c:v>1.6288895937339731E-2</c:v>
                </c:pt>
                <c:pt idx="1">
                  <c:v>1.4946293887341353E-2</c:v>
                </c:pt>
                <c:pt idx="2">
                  <c:v>1.5241488468834774E-2</c:v>
                </c:pt>
                <c:pt idx="3">
                  <c:v>1.2016514686331789E-2</c:v>
                </c:pt>
                <c:pt idx="4">
                  <c:v>1.1881233720130085E-2</c:v>
                </c:pt>
              </c:numCache>
            </c:numRef>
          </c:val>
          <c:smooth val="0"/>
          <c:extLst>
            <c:ext xmlns:c16="http://schemas.microsoft.com/office/drawing/2014/chart" uri="{C3380CC4-5D6E-409C-BE32-E72D297353CC}">
              <c16:uniqueId val="{00000002-3BCE-44CC-B639-EAF2A764D9F3}"/>
            </c:ext>
          </c:extLst>
        </c:ser>
        <c:ser>
          <c:idx val="4"/>
          <c:order val="3"/>
          <c:tx>
            <c:strRef>
              <c:f>'A.7 Quinolones'!$B$9</c:f>
              <c:strCache>
                <c:ptCount val="1"/>
                <c:pt idx="0">
                  <c:v>Nalidixic acid</c:v>
                </c:pt>
              </c:strCache>
            </c:strRef>
          </c:tx>
          <c:spPr>
            <a:ln>
              <a:solidFill>
                <a:srgbClr val="00AB8E"/>
              </a:solidFill>
              <a:prstDash val="lgDash"/>
            </a:ln>
          </c:spPr>
          <c:marker>
            <c:symbol val="circle"/>
            <c:size val="7"/>
            <c:spPr>
              <a:solidFill>
                <a:srgbClr val="00AB8E"/>
              </a:solidFill>
              <a:ln>
                <a:solidFill>
                  <a:srgbClr val="00AB8E"/>
                </a:solidFill>
                <a:prstDash val="lgDash"/>
              </a:ln>
            </c:spPr>
          </c:marker>
          <c:cat>
            <c:numRef>
              <c:f>'A.7 Quinolones'!$C$5:$G$5</c:f>
              <c:numCache>
                <c:formatCode>General</c:formatCode>
                <c:ptCount val="5"/>
                <c:pt idx="0">
                  <c:v>2018</c:v>
                </c:pt>
                <c:pt idx="1">
                  <c:v>2019</c:v>
                </c:pt>
                <c:pt idx="2">
                  <c:v>2020</c:v>
                </c:pt>
                <c:pt idx="3">
                  <c:v>2021</c:v>
                </c:pt>
                <c:pt idx="4">
                  <c:v>2022</c:v>
                </c:pt>
              </c:numCache>
            </c:numRef>
          </c:cat>
          <c:val>
            <c:numRef>
              <c:f>'A.7 Quinolones'!$C$9:$G$9</c:f>
              <c:numCache>
                <c:formatCode>0.000</c:formatCode>
                <c:ptCount val="5"/>
                <c:pt idx="0">
                  <c:v>3.3014333666869788E-7</c:v>
                </c:pt>
                <c:pt idx="1">
                  <c:v>0</c:v>
                </c:pt>
                <c:pt idx="2">
                  <c:v>0</c:v>
                </c:pt>
                <c:pt idx="3">
                  <c:v>0</c:v>
                </c:pt>
                <c:pt idx="4">
                  <c:v>0</c:v>
                </c:pt>
              </c:numCache>
            </c:numRef>
          </c:val>
          <c:smooth val="0"/>
          <c:extLst>
            <c:ext xmlns:c16="http://schemas.microsoft.com/office/drawing/2014/chart" uri="{C3380CC4-5D6E-409C-BE32-E72D297353CC}">
              <c16:uniqueId val="{00000003-3BCE-44CC-B639-EAF2A764D9F3}"/>
            </c:ext>
          </c:extLst>
        </c:ser>
        <c:ser>
          <c:idx val="5"/>
          <c:order val="4"/>
          <c:tx>
            <c:strRef>
              <c:f>'A.7 Quinolones'!$B$10</c:f>
              <c:strCache>
                <c:ptCount val="1"/>
                <c:pt idx="0">
                  <c:v>Norfloxacin</c:v>
                </c:pt>
              </c:strCache>
            </c:strRef>
          </c:tx>
          <c:spPr>
            <a:ln>
              <a:solidFill>
                <a:srgbClr val="84BD00"/>
              </a:solidFill>
              <a:prstDash val="lgDashDot"/>
            </a:ln>
          </c:spPr>
          <c:marker>
            <c:symbol val="triangle"/>
            <c:size val="7"/>
            <c:spPr>
              <a:solidFill>
                <a:srgbClr val="84BD00"/>
              </a:solidFill>
              <a:ln>
                <a:solidFill>
                  <a:srgbClr val="84BD00"/>
                </a:solidFill>
                <a:prstDash val="lgDashDot"/>
              </a:ln>
            </c:spPr>
          </c:marker>
          <c:cat>
            <c:numRef>
              <c:f>'A.7 Quinolones'!$C$5:$G$5</c:f>
              <c:numCache>
                <c:formatCode>General</c:formatCode>
                <c:ptCount val="5"/>
                <c:pt idx="0">
                  <c:v>2018</c:v>
                </c:pt>
                <c:pt idx="1">
                  <c:v>2019</c:v>
                </c:pt>
                <c:pt idx="2">
                  <c:v>2020</c:v>
                </c:pt>
                <c:pt idx="3">
                  <c:v>2021</c:v>
                </c:pt>
                <c:pt idx="4">
                  <c:v>2022</c:v>
                </c:pt>
              </c:numCache>
            </c:numRef>
          </c:cat>
          <c:val>
            <c:numRef>
              <c:f>'A.7 Quinolones'!$C$10:$G$10</c:f>
              <c:numCache>
                <c:formatCode>0.000</c:formatCode>
                <c:ptCount val="5"/>
                <c:pt idx="0">
                  <c:v>1.301058208014183E-5</c:v>
                </c:pt>
                <c:pt idx="1">
                  <c:v>9.6309063906119263E-6</c:v>
                </c:pt>
                <c:pt idx="2">
                  <c:v>3.3841785523236467E-5</c:v>
                </c:pt>
                <c:pt idx="3">
                  <c:v>8.5714588067276054E-6</c:v>
                </c:pt>
                <c:pt idx="4">
                  <c:v>3.3898425044753822E-6</c:v>
                </c:pt>
              </c:numCache>
            </c:numRef>
          </c:val>
          <c:smooth val="0"/>
          <c:extLst>
            <c:ext xmlns:c16="http://schemas.microsoft.com/office/drawing/2014/chart" uri="{C3380CC4-5D6E-409C-BE32-E72D297353CC}">
              <c16:uniqueId val="{00000004-3BCE-44CC-B639-EAF2A764D9F3}"/>
            </c:ext>
          </c:extLst>
        </c:ser>
        <c:ser>
          <c:idx val="6"/>
          <c:order val="5"/>
          <c:tx>
            <c:strRef>
              <c:f>'A.7 Quinolones'!$B$11</c:f>
              <c:strCache>
                <c:ptCount val="1"/>
                <c:pt idx="0">
                  <c:v>Ofloxacin</c:v>
                </c:pt>
              </c:strCache>
            </c:strRef>
          </c:tx>
          <c:spPr>
            <a:ln>
              <a:solidFill>
                <a:srgbClr val="007C91"/>
              </a:solidFill>
            </a:ln>
          </c:spPr>
          <c:marker>
            <c:symbol val="diamond"/>
            <c:size val="7"/>
            <c:spPr>
              <a:solidFill>
                <a:srgbClr val="007C91"/>
              </a:solidFill>
              <a:ln>
                <a:solidFill>
                  <a:srgbClr val="007C91"/>
                </a:solidFill>
              </a:ln>
            </c:spPr>
          </c:marker>
          <c:cat>
            <c:numRef>
              <c:f>'A.7 Quinolones'!$C$5:$G$5</c:f>
              <c:numCache>
                <c:formatCode>General</c:formatCode>
                <c:ptCount val="5"/>
                <c:pt idx="0">
                  <c:v>2018</c:v>
                </c:pt>
                <c:pt idx="1">
                  <c:v>2019</c:v>
                </c:pt>
                <c:pt idx="2">
                  <c:v>2020</c:v>
                </c:pt>
                <c:pt idx="3">
                  <c:v>2021</c:v>
                </c:pt>
                <c:pt idx="4">
                  <c:v>2022</c:v>
                </c:pt>
              </c:numCache>
            </c:numRef>
          </c:cat>
          <c:val>
            <c:numRef>
              <c:f>'A.7 Quinolones'!$C$11:$G$11</c:f>
              <c:numCache>
                <c:formatCode>0.000</c:formatCode>
                <c:ptCount val="5"/>
                <c:pt idx="0">
                  <c:v>4.4038331051410751E-2</c:v>
                </c:pt>
                <c:pt idx="1">
                  <c:v>3.8570778370868197E-2</c:v>
                </c:pt>
                <c:pt idx="2">
                  <c:v>4.1636691641963708E-2</c:v>
                </c:pt>
                <c:pt idx="3">
                  <c:v>4.2200899898901412E-2</c:v>
                </c:pt>
                <c:pt idx="4">
                  <c:v>4.1129869486290715E-2</c:v>
                </c:pt>
              </c:numCache>
            </c:numRef>
          </c:val>
          <c:smooth val="0"/>
          <c:extLst>
            <c:ext xmlns:c16="http://schemas.microsoft.com/office/drawing/2014/chart" uri="{C3380CC4-5D6E-409C-BE32-E72D297353CC}">
              <c16:uniqueId val="{00000005-3BCE-44CC-B639-EAF2A764D9F3}"/>
            </c:ext>
          </c:extLst>
        </c:ser>
        <c:ser>
          <c:idx val="7"/>
          <c:order val="6"/>
          <c:tx>
            <c:v>Total quinolones</c:v>
          </c:tx>
          <c:spPr>
            <a:ln>
              <a:solidFill>
                <a:srgbClr val="8A1B61"/>
              </a:solidFill>
              <a:prstDash val="lgDashDotDot"/>
            </a:ln>
          </c:spPr>
          <c:marker>
            <c:symbol val="circle"/>
            <c:size val="7"/>
            <c:spPr>
              <a:solidFill>
                <a:srgbClr val="8A1B61"/>
              </a:solidFill>
              <a:ln>
                <a:solidFill>
                  <a:srgbClr val="8A1B61"/>
                </a:solidFill>
                <a:prstDash val="lgDashDotDot"/>
              </a:ln>
            </c:spPr>
          </c:marker>
          <c:val>
            <c:numRef>
              <c:f>'A.7 Quinolones'!$C$13:$G$13</c:f>
              <c:numCache>
                <c:formatCode>0.000</c:formatCode>
                <c:ptCount val="5"/>
                <c:pt idx="0">
                  <c:v>0.56537855043389318</c:v>
                </c:pt>
                <c:pt idx="1">
                  <c:v>0.51313614774882055</c:v>
                </c:pt>
                <c:pt idx="2">
                  <c:v>0.46221072451809075</c:v>
                </c:pt>
                <c:pt idx="3">
                  <c:v>0.44835196243311426</c:v>
                </c:pt>
                <c:pt idx="4">
                  <c:v>0.45553912355603632</c:v>
                </c:pt>
              </c:numCache>
            </c:numRef>
          </c:val>
          <c:smooth val="0"/>
          <c:extLst>
            <c:ext xmlns:c16="http://schemas.microsoft.com/office/drawing/2014/chart" uri="{C3380CC4-5D6E-409C-BE32-E72D297353CC}">
              <c16:uniqueId val="{00000006-3BCE-44CC-B639-EAF2A764D9F3}"/>
            </c:ext>
          </c:extLst>
        </c:ser>
        <c:dLbls>
          <c:showLegendKey val="0"/>
          <c:showVal val="0"/>
          <c:showCatName val="0"/>
          <c:showSerName val="0"/>
          <c:showPercent val="0"/>
          <c:showBubbleSize val="0"/>
        </c:dLbls>
        <c:marker val="1"/>
        <c:smooth val="0"/>
        <c:axId val="123119488"/>
        <c:axId val="123130240"/>
      </c:lineChart>
      <c:catAx>
        <c:axId val="123119488"/>
        <c:scaling>
          <c:orientation val="minMax"/>
        </c:scaling>
        <c:delete val="0"/>
        <c:axPos val="b"/>
        <c:title>
          <c:tx>
            <c:rich>
              <a:bodyPr/>
              <a:lstStyle/>
              <a:p>
                <a:pPr>
                  <a:defRPr sz="1400"/>
                </a:pPr>
                <a:r>
                  <a:rPr lang="en-GB" sz="1400"/>
                  <a:t>Year</a:t>
                </a:r>
              </a:p>
            </c:rich>
          </c:tx>
          <c:layout>
            <c:manualLayout>
              <c:xMode val="edge"/>
              <c:yMode val="edge"/>
              <c:x val="0.51172108596649368"/>
              <c:y val="0.81927898726505799"/>
            </c:manualLayout>
          </c:layout>
          <c:overlay val="0"/>
        </c:title>
        <c:numFmt formatCode="General" sourceLinked="1"/>
        <c:majorTickMark val="out"/>
        <c:minorTickMark val="none"/>
        <c:tickLblPos val="nextTo"/>
        <c:txPr>
          <a:bodyPr/>
          <a:lstStyle/>
          <a:p>
            <a:pPr>
              <a:defRPr sz="1400"/>
            </a:pPr>
            <a:endParaRPr lang="en-US"/>
          </a:p>
        </c:txPr>
        <c:crossAx val="123130240"/>
        <c:crosses val="autoZero"/>
        <c:auto val="1"/>
        <c:lblAlgn val="ctr"/>
        <c:lblOffset val="100"/>
        <c:noMultiLvlLbl val="0"/>
      </c:catAx>
      <c:valAx>
        <c:axId val="123130240"/>
        <c:scaling>
          <c:orientation val="minMax"/>
        </c:scaling>
        <c:delete val="0"/>
        <c:axPos val="l"/>
        <c:title>
          <c:tx>
            <c:rich>
              <a:bodyPr rot="-5400000" vert="horz"/>
              <a:lstStyle/>
              <a:p>
                <a:pPr>
                  <a:defRPr sz="1400"/>
                </a:pPr>
                <a:r>
                  <a:rPr lang="en-GB" sz="1400"/>
                  <a:t>DDD per 1,000 inhabitants per day</a:t>
                </a:r>
              </a:p>
            </c:rich>
          </c:tx>
          <c:layout>
            <c:manualLayout>
              <c:xMode val="edge"/>
              <c:yMode val="edge"/>
              <c:x val="0"/>
              <c:y val="7.0047818749317536E-2"/>
            </c:manualLayout>
          </c:layout>
          <c:overlay val="0"/>
        </c:title>
        <c:numFmt formatCode="0.0" sourceLinked="0"/>
        <c:majorTickMark val="out"/>
        <c:minorTickMark val="none"/>
        <c:tickLblPos val="nextTo"/>
        <c:txPr>
          <a:bodyPr/>
          <a:lstStyle/>
          <a:p>
            <a:pPr>
              <a:defRPr sz="1400"/>
            </a:pPr>
            <a:endParaRPr lang="en-US"/>
          </a:p>
        </c:txPr>
        <c:crossAx val="123119488"/>
        <c:crosses val="autoZero"/>
        <c:crossBetween val="between"/>
      </c:valAx>
      <c:spPr>
        <a:ln>
          <a:prstDash val="dash"/>
        </a:ln>
      </c:spPr>
    </c:plotArea>
    <c:legend>
      <c:legendPos val="b"/>
      <c:layout>
        <c:manualLayout>
          <c:xMode val="edge"/>
          <c:yMode val="edge"/>
          <c:x val="5.0488733575885104E-2"/>
          <c:y val="0.90539014762603987"/>
          <c:w val="0.89981830624875636"/>
          <c:h val="9.4609852373960177E-2"/>
        </c:manualLayout>
      </c:layout>
      <c:overlay val="0"/>
      <c:txPr>
        <a:bodyPr/>
        <a:lstStyle/>
        <a:p>
          <a:pPr>
            <a:defRPr sz="14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9291679179419913E-2"/>
          <c:y val="3.4632038924726015E-2"/>
          <c:w val="0.92028476935126913"/>
          <c:h val="0.74814354030560015"/>
        </c:manualLayout>
      </c:layout>
      <c:lineChart>
        <c:grouping val="standard"/>
        <c:varyColors val="0"/>
        <c:ser>
          <c:idx val="1"/>
          <c:order val="0"/>
          <c:tx>
            <c:strRef>
              <c:f>'A.8 Macrolides'!$B$6</c:f>
              <c:strCache>
                <c:ptCount val="1"/>
                <c:pt idx="0">
                  <c:v>Azithromycin</c:v>
                </c:pt>
              </c:strCache>
            </c:strRef>
          </c:tx>
          <c:spPr>
            <a:ln>
              <a:solidFill>
                <a:srgbClr val="FFB81C"/>
              </a:solidFill>
              <a:prstDash val="sysDot"/>
            </a:ln>
          </c:spPr>
          <c:marker>
            <c:symbol val="diamond"/>
            <c:size val="7"/>
            <c:spPr>
              <a:solidFill>
                <a:srgbClr val="FFB81C"/>
              </a:solidFill>
              <a:ln>
                <a:solidFill>
                  <a:srgbClr val="FFB81C"/>
                </a:solidFill>
                <a:prstDash val="solid"/>
              </a:ln>
            </c:spPr>
          </c:marker>
          <c:cat>
            <c:numRef>
              <c:f>'A.8 Macrolides'!$C$5:$G$5</c:f>
              <c:numCache>
                <c:formatCode>General</c:formatCode>
                <c:ptCount val="5"/>
                <c:pt idx="0">
                  <c:v>2018</c:v>
                </c:pt>
                <c:pt idx="1">
                  <c:v>2019</c:v>
                </c:pt>
                <c:pt idx="2">
                  <c:v>2020</c:v>
                </c:pt>
                <c:pt idx="3">
                  <c:v>2021</c:v>
                </c:pt>
                <c:pt idx="4">
                  <c:v>2022</c:v>
                </c:pt>
              </c:numCache>
            </c:numRef>
          </c:cat>
          <c:val>
            <c:numRef>
              <c:f>'A.8 Macrolides'!$C$6:$G$6</c:f>
              <c:numCache>
                <c:formatCode>0.000</c:formatCode>
                <c:ptCount val="5"/>
                <c:pt idx="0">
                  <c:v>0.52962617370926068</c:v>
                </c:pt>
                <c:pt idx="1">
                  <c:v>0.54389852097799229</c:v>
                </c:pt>
                <c:pt idx="2">
                  <c:v>0.56133172505199269</c:v>
                </c:pt>
                <c:pt idx="3">
                  <c:v>0.52009232869215083</c:v>
                </c:pt>
                <c:pt idx="4">
                  <c:v>0.53044910333375483</c:v>
                </c:pt>
              </c:numCache>
            </c:numRef>
          </c:val>
          <c:smooth val="0"/>
          <c:extLst>
            <c:ext xmlns:c16="http://schemas.microsoft.com/office/drawing/2014/chart" uri="{C3380CC4-5D6E-409C-BE32-E72D297353CC}">
              <c16:uniqueId val="{00000000-6543-4F3A-99C7-27C52386C8CA}"/>
            </c:ext>
          </c:extLst>
        </c:ser>
        <c:ser>
          <c:idx val="2"/>
          <c:order val="1"/>
          <c:tx>
            <c:strRef>
              <c:f>'A.8 Macrolides'!$B$7</c:f>
              <c:strCache>
                <c:ptCount val="1"/>
                <c:pt idx="0">
                  <c:v>Clarithromycin</c:v>
                </c:pt>
              </c:strCache>
            </c:strRef>
          </c:tx>
          <c:spPr>
            <a:ln>
              <a:solidFill>
                <a:srgbClr val="E40046"/>
              </a:solidFill>
              <a:prstDash val="dashDot"/>
            </a:ln>
          </c:spPr>
          <c:marker>
            <c:symbol val="x"/>
            <c:size val="7"/>
            <c:spPr>
              <a:noFill/>
              <a:ln w="19050">
                <a:solidFill>
                  <a:srgbClr val="E40046"/>
                </a:solidFill>
                <a:prstDash val="solid"/>
              </a:ln>
            </c:spPr>
          </c:marker>
          <c:cat>
            <c:numRef>
              <c:f>'A.8 Macrolides'!$C$5:$G$5</c:f>
              <c:numCache>
                <c:formatCode>General</c:formatCode>
                <c:ptCount val="5"/>
                <c:pt idx="0">
                  <c:v>2018</c:v>
                </c:pt>
                <c:pt idx="1">
                  <c:v>2019</c:v>
                </c:pt>
                <c:pt idx="2">
                  <c:v>2020</c:v>
                </c:pt>
                <c:pt idx="3">
                  <c:v>2021</c:v>
                </c:pt>
                <c:pt idx="4">
                  <c:v>2022</c:v>
                </c:pt>
              </c:numCache>
            </c:numRef>
          </c:cat>
          <c:val>
            <c:numRef>
              <c:f>'A.8 Macrolides'!$C$7:$G$7</c:f>
              <c:numCache>
                <c:formatCode>0.000</c:formatCode>
                <c:ptCount val="5"/>
                <c:pt idx="0">
                  <c:v>1.7247034582910286</c:v>
                </c:pt>
                <c:pt idx="1">
                  <c:v>1.6448205829098532</c:v>
                </c:pt>
                <c:pt idx="2">
                  <c:v>1.3232033374876842</c:v>
                </c:pt>
                <c:pt idx="3">
                  <c:v>1.2511713694221207</c:v>
                </c:pt>
                <c:pt idx="4">
                  <c:v>1.4382526935972495</c:v>
                </c:pt>
              </c:numCache>
            </c:numRef>
          </c:val>
          <c:smooth val="0"/>
          <c:extLst>
            <c:ext xmlns:c16="http://schemas.microsoft.com/office/drawing/2014/chart" uri="{C3380CC4-5D6E-409C-BE32-E72D297353CC}">
              <c16:uniqueId val="{00000001-6543-4F3A-99C7-27C52386C8CA}"/>
            </c:ext>
          </c:extLst>
        </c:ser>
        <c:ser>
          <c:idx val="3"/>
          <c:order val="2"/>
          <c:tx>
            <c:strRef>
              <c:f>'A.8 Macrolides'!$B$8</c:f>
              <c:strCache>
                <c:ptCount val="1"/>
                <c:pt idx="0">
                  <c:v>Erythromycin</c:v>
                </c:pt>
              </c:strCache>
            </c:strRef>
          </c:tx>
          <c:spPr>
            <a:ln>
              <a:solidFill>
                <a:srgbClr val="003B5C"/>
              </a:solidFill>
              <a:prstDash val="dash"/>
            </a:ln>
          </c:spPr>
          <c:marker>
            <c:symbol val="triangle"/>
            <c:size val="7"/>
            <c:spPr>
              <a:solidFill>
                <a:srgbClr val="003B5C"/>
              </a:solidFill>
              <a:ln>
                <a:solidFill>
                  <a:srgbClr val="003B5C"/>
                </a:solidFill>
                <a:prstDash val="solid"/>
              </a:ln>
            </c:spPr>
          </c:marker>
          <c:cat>
            <c:numRef>
              <c:f>'A.8 Macrolides'!$C$5:$G$5</c:f>
              <c:numCache>
                <c:formatCode>General</c:formatCode>
                <c:ptCount val="5"/>
                <c:pt idx="0">
                  <c:v>2018</c:v>
                </c:pt>
                <c:pt idx="1">
                  <c:v>2019</c:v>
                </c:pt>
                <c:pt idx="2">
                  <c:v>2020</c:v>
                </c:pt>
                <c:pt idx="3">
                  <c:v>2021</c:v>
                </c:pt>
                <c:pt idx="4">
                  <c:v>2022</c:v>
                </c:pt>
              </c:numCache>
            </c:numRef>
          </c:cat>
          <c:val>
            <c:numRef>
              <c:f>'A.8 Macrolides'!$C$8:$G$8</c:f>
              <c:numCache>
                <c:formatCode>0.000</c:formatCode>
                <c:ptCount val="5"/>
                <c:pt idx="0">
                  <c:v>0.51980852791994181</c:v>
                </c:pt>
                <c:pt idx="1">
                  <c:v>0.44414593932517654</c:v>
                </c:pt>
                <c:pt idx="2">
                  <c:v>0.37796666256930589</c:v>
                </c:pt>
                <c:pt idx="3">
                  <c:v>0.34828542173004973</c:v>
                </c:pt>
                <c:pt idx="4">
                  <c:v>0.33405479500268953</c:v>
                </c:pt>
              </c:numCache>
            </c:numRef>
          </c:val>
          <c:smooth val="0"/>
          <c:extLst>
            <c:ext xmlns:c16="http://schemas.microsoft.com/office/drawing/2014/chart" uri="{C3380CC4-5D6E-409C-BE32-E72D297353CC}">
              <c16:uniqueId val="{00000002-6543-4F3A-99C7-27C52386C8CA}"/>
            </c:ext>
          </c:extLst>
        </c:ser>
        <c:ser>
          <c:idx val="4"/>
          <c:order val="3"/>
          <c:tx>
            <c:strRef>
              <c:f>'A.8 Macrolides'!$B$9</c:f>
              <c:strCache>
                <c:ptCount val="1"/>
                <c:pt idx="0">
                  <c:v>Telithromycin</c:v>
                </c:pt>
              </c:strCache>
            </c:strRef>
          </c:tx>
          <c:spPr>
            <a:ln>
              <a:solidFill>
                <a:srgbClr val="00AB8E"/>
              </a:solidFill>
              <a:prstDash val="lgDash"/>
            </a:ln>
          </c:spPr>
          <c:marker>
            <c:symbol val="circle"/>
            <c:size val="7"/>
            <c:spPr>
              <a:solidFill>
                <a:srgbClr val="00AB8E"/>
              </a:solidFill>
              <a:ln>
                <a:solidFill>
                  <a:srgbClr val="00AB8E"/>
                </a:solidFill>
                <a:prstDash val="solid"/>
              </a:ln>
            </c:spPr>
          </c:marker>
          <c:cat>
            <c:numRef>
              <c:f>'A.8 Macrolides'!$C$5:$G$5</c:f>
              <c:numCache>
                <c:formatCode>General</c:formatCode>
                <c:ptCount val="5"/>
                <c:pt idx="0">
                  <c:v>2018</c:v>
                </c:pt>
                <c:pt idx="1">
                  <c:v>2019</c:v>
                </c:pt>
                <c:pt idx="2">
                  <c:v>2020</c:v>
                </c:pt>
                <c:pt idx="3">
                  <c:v>2021</c:v>
                </c:pt>
                <c:pt idx="4">
                  <c:v>2022</c:v>
                </c:pt>
              </c:numCache>
            </c:numRef>
          </c:cat>
          <c:val>
            <c:numRef>
              <c:f>'A.8 Macrolides'!$C$9:$G$9</c:f>
              <c:numCache>
                <c:formatCode>0.000</c:formatCode>
                <c:ptCount val="5"/>
                <c:pt idx="0">
                  <c:v>0</c:v>
                </c:pt>
                <c:pt idx="1">
                  <c:v>0</c:v>
                </c:pt>
                <c:pt idx="2">
                  <c:v>0</c:v>
                </c:pt>
                <c:pt idx="3">
                  <c:v>0</c:v>
                </c:pt>
                <c:pt idx="4">
                  <c:v>0</c:v>
                </c:pt>
              </c:numCache>
            </c:numRef>
          </c:val>
          <c:smooth val="0"/>
          <c:extLst>
            <c:ext xmlns:c16="http://schemas.microsoft.com/office/drawing/2014/chart" uri="{C3380CC4-5D6E-409C-BE32-E72D297353CC}">
              <c16:uniqueId val="{00000003-6543-4F3A-99C7-27C52386C8CA}"/>
            </c:ext>
          </c:extLst>
        </c:ser>
        <c:ser>
          <c:idx val="5"/>
          <c:order val="4"/>
          <c:tx>
            <c:v>Total macrolides</c:v>
          </c:tx>
          <c:spPr>
            <a:ln>
              <a:solidFill>
                <a:srgbClr val="84BD00"/>
              </a:solidFill>
            </a:ln>
          </c:spPr>
          <c:marker>
            <c:symbol val="triangle"/>
            <c:size val="7"/>
            <c:spPr>
              <a:solidFill>
                <a:srgbClr val="84BD00"/>
              </a:solidFill>
              <a:ln>
                <a:solidFill>
                  <a:srgbClr val="84BD00"/>
                </a:solidFill>
              </a:ln>
            </c:spPr>
          </c:marker>
          <c:val>
            <c:numRef>
              <c:f>'A.8 Macrolides'!$C$11:$G$11</c:f>
              <c:numCache>
                <c:formatCode>0.000</c:formatCode>
                <c:ptCount val="5"/>
                <c:pt idx="0">
                  <c:v>2.8781756347275356</c:v>
                </c:pt>
                <c:pt idx="1">
                  <c:v>2.7355051085904196</c:v>
                </c:pt>
                <c:pt idx="2">
                  <c:v>2.35295171164565</c:v>
                </c:pt>
                <c:pt idx="3">
                  <c:v>2.2055740060742712</c:v>
                </c:pt>
                <c:pt idx="4">
                  <c:v>2.3916716236929223</c:v>
                </c:pt>
              </c:numCache>
            </c:numRef>
          </c:val>
          <c:smooth val="0"/>
          <c:extLst>
            <c:ext xmlns:c16="http://schemas.microsoft.com/office/drawing/2014/chart" uri="{C3380CC4-5D6E-409C-BE32-E72D297353CC}">
              <c16:uniqueId val="{00000004-6543-4F3A-99C7-27C52386C8CA}"/>
            </c:ext>
          </c:extLst>
        </c:ser>
        <c:dLbls>
          <c:showLegendKey val="0"/>
          <c:showVal val="0"/>
          <c:showCatName val="0"/>
          <c:showSerName val="0"/>
          <c:showPercent val="0"/>
          <c:showBubbleSize val="0"/>
        </c:dLbls>
        <c:marker val="1"/>
        <c:smooth val="0"/>
        <c:axId val="123119488"/>
        <c:axId val="123130240"/>
      </c:lineChart>
      <c:catAx>
        <c:axId val="123119488"/>
        <c:scaling>
          <c:orientation val="minMax"/>
        </c:scaling>
        <c:delete val="0"/>
        <c:axPos val="b"/>
        <c:title>
          <c:tx>
            <c:rich>
              <a:bodyPr/>
              <a:lstStyle/>
              <a:p>
                <a:pPr>
                  <a:defRPr sz="1400"/>
                </a:pPr>
                <a:r>
                  <a:rPr lang="en-GB" sz="1400"/>
                  <a:t>Year</a:t>
                </a:r>
              </a:p>
            </c:rich>
          </c:tx>
          <c:layout>
            <c:manualLayout>
              <c:xMode val="edge"/>
              <c:yMode val="edge"/>
              <c:x val="0.51842876439617247"/>
              <c:y val="0.86569521325295651"/>
            </c:manualLayout>
          </c:layout>
          <c:overlay val="0"/>
        </c:title>
        <c:numFmt formatCode="General" sourceLinked="1"/>
        <c:majorTickMark val="out"/>
        <c:minorTickMark val="none"/>
        <c:tickLblPos val="nextTo"/>
        <c:txPr>
          <a:bodyPr/>
          <a:lstStyle/>
          <a:p>
            <a:pPr>
              <a:defRPr sz="1400"/>
            </a:pPr>
            <a:endParaRPr lang="en-US"/>
          </a:p>
        </c:txPr>
        <c:crossAx val="123130240"/>
        <c:crosses val="autoZero"/>
        <c:auto val="1"/>
        <c:lblAlgn val="ctr"/>
        <c:lblOffset val="100"/>
        <c:noMultiLvlLbl val="0"/>
      </c:catAx>
      <c:valAx>
        <c:axId val="123130240"/>
        <c:scaling>
          <c:orientation val="minMax"/>
        </c:scaling>
        <c:delete val="0"/>
        <c:axPos val="l"/>
        <c:title>
          <c:tx>
            <c:rich>
              <a:bodyPr rot="-5400000" vert="horz"/>
              <a:lstStyle/>
              <a:p>
                <a:pPr>
                  <a:defRPr sz="1400"/>
                </a:pPr>
                <a:r>
                  <a:rPr lang="en-GB" sz="1400"/>
                  <a:t>DDD per 1,000 inhabitants per day</a:t>
                </a:r>
              </a:p>
            </c:rich>
          </c:tx>
          <c:layout>
            <c:manualLayout>
              <c:xMode val="edge"/>
              <c:yMode val="edge"/>
              <c:x val="0"/>
              <c:y val="9.2016549727891209E-2"/>
            </c:manualLayout>
          </c:layout>
          <c:overlay val="0"/>
        </c:title>
        <c:numFmt formatCode="0.0" sourceLinked="0"/>
        <c:majorTickMark val="out"/>
        <c:minorTickMark val="none"/>
        <c:tickLblPos val="nextTo"/>
        <c:txPr>
          <a:bodyPr/>
          <a:lstStyle/>
          <a:p>
            <a:pPr>
              <a:defRPr sz="1400"/>
            </a:pPr>
            <a:endParaRPr lang="en-US"/>
          </a:p>
        </c:txPr>
        <c:crossAx val="123119488"/>
        <c:crosses val="autoZero"/>
        <c:crossBetween val="between"/>
      </c:valAx>
      <c:spPr>
        <a:ln>
          <a:prstDash val="dash"/>
        </a:ln>
      </c:spPr>
    </c:plotArea>
    <c:legend>
      <c:legendPos val="b"/>
      <c:layout>
        <c:manualLayout>
          <c:xMode val="edge"/>
          <c:yMode val="edge"/>
          <c:x val="4.9308287564772381E-2"/>
          <c:y val="0.92802950621958569"/>
          <c:w val="0.89981830624875636"/>
          <c:h val="7.1667978900087956E-2"/>
        </c:manualLayout>
      </c:layout>
      <c:overlay val="0"/>
      <c:txPr>
        <a:bodyPr/>
        <a:lstStyle/>
        <a:p>
          <a:pPr>
            <a:defRPr sz="14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469702001542434E-2"/>
          <c:y val="3.4632038924726015E-2"/>
          <c:w val="0.90303632113423782"/>
          <c:h val="0.69725687920834056"/>
        </c:manualLayout>
      </c:layout>
      <c:lineChart>
        <c:grouping val="standard"/>
        <c:varyColors val="0"/>
        <c:ser>
          <c:idx val="1"/>
          <c:order val="0"/>
          <c:tx>
            <c:strRef>
              <c:f>'A.9 Sulfonamides &amp; Trim'!$A$5</c:f>
              <c:strCache>
                <c:ptCount val="1"/>
                <c:pt idx="0">
                  <c:v>General Practice</c:v>
                </c:pt>
              </c:strCache>
            </c:strRef>
          </c:tx>
          <c:spPr>
            <a:ln>
              <a:solidFill>
                <a:srgbClr val="FF7F32"/>
              </a:solidFill>
              <a:prstDash val="sysDash"/>
            </a:ln>
          </c:spPr>
          <c:marker>
            <c:symbol val="diamond"/>
            <c:size val="7"/>
            <c:spPr>
              <a:solidFill>
                <a:srgbClr val="FF7F32"/>
              </a:solidFill>
              <a:ln>
                <a:solidFill>
                  <a:srgbClr val="FF7F32"/>
                </a:solidFill>
                <a:prstDash val="solid"/>
              </a:ln>
            </c:spPr>
          </c:marker>
          <c:cat>
            <c:numRef>
              <c:f>'A.9 Sulfonamides &amp; Trim'!$B$4:$F$4</c:f>
              <c:numCache>
                <c:formatCode>General</c:formatCode>
                <c:ptCount val="5"/>
                <c:pt idx="0">
                  <c:v>2018</c:v>
                </c:pt>
                <c:pt idx="1">
                  <c:v>2019</c:v>
                </c:pt>
                <c:pt idx="2">
                  <c:v>2020</c:v>
                </c:pt>
                <c:pt idx="3">
                  <c:v>2021</c:v>
                </c:pt>
                <c:pt idx="4">
                  <c:v>2022</c:v>
                </c:pt>
              </c:numCache>
            </c:numRef>
          </c:cat>
          <c:val>
            <c:numRef>
              <c:f>'A.9 Sulfonamides &amp; Trim'!$B$5:$F$5</c:f>
              <c:numCache>
                <c:formatCode>0.000</c:formatCode>
                <c:ptCount val="5"/>
                <c:pt idx="0">
                  <c:v>0.62813126388580454</c:v>
                </c:pt>
                <c:pt idx="1">
                  <c:v>0.55733697980720431</c:v>
                </c:pt>
                <c:pt idx="2">
                  <c:v>0.54743297296874793</c:v>
                </c:pt>
                <c:pt idx="3">
                  <c:v>0.52053143109054378</c:v>
                </c:pt>
                <c:pt idx="4">
                  <c:v>0.52271132695628797</c:v>
                </c:pt>
              </c:numCache>
            </c:numRef>
          </c:val>
          <c:smooth val="0"/>
          <c:extLst>
            <c:ext xmlns:c16="http://schemas.microsoft.com/office/drawing/2014/chart" uri="{C3380CC4-5D6E-409C-BE32-E72D297353CC}">
              <c16:uniqueId val="{00000000-68C9-4FF6-8E24-323594323E2A}"/>
            </c:ext>
          </c:extLst>
        </c:ser>
        <c:ser>
          <c:idx val="2"/>
          <c:order val="1"/>
          <c:tx>
            <c:strRef>
              <c:f>'A.9 Sulfonamides &amp; Trim'!$A$6</c:f>
              <c:strCache>
                <c:ptCount val="1"/>
                <c:pt idx="0">
                  <c:v>Other Community</c:v>
                </c:pt>
              </c:strCache>
            </c:strRef>
          </c:tx>
          <c:spPr>
            <a:ln>
              <a:solidFill>
                <a:srgbClr val="FF7F32"/>
              </a:solidFill>
              <a:prstDash val="lgDashDotDot"/>
            </a:ln>
          </c:spPr>
          <c:marker>
            <c:symbol val="x"/>
            <c:size val="7"/>
            <c:spPr>
              <a:noFill/>
              <a:ln w="19050">
                <a:solidFill>
                  <a:srgbClr val="FF7F32"/>
                </a:solidFill>
                <a:prstDash val="solid"/>
              </a:ln>
            </c:spPr>
          </c:marker>
          <c:cat>
            <c:numRef>
              <c:f>'A.9 Sulfonamides &amp; Trim'!$B$4:$F$4</c:f>
              <c:numCache>
                <c:formatCode>General</c:formatCode>
                <c:ptCount val="5"/>
                <c:pt idx="0">
                  <c:v>2018</c:v>
                </c:pt>
                <c:pt idx="1">
                  <c:v>2019</c:v>
                </c:pt>
                <c:pt idx="2">
                  <c:v>2020</c:v>
                </c:pt>
                <c:pt idx="3">
                  <c:v>2021</c:v>
                </c:pt>
                <c:pt idx="4">
                  <c:v>2022</c:v>
                </c:pt>
              </c:numCache>
            </c:numRef>
          </c:cat>
          <c:val>
            <c:numRef>
              <c:f>'A.9 Sulfonamides &amp; Trim'!$B$6:$F$6</c:f>
              <c:numCache>
                <c:formatCode>0.000</c:formatCode>
                <c:ptCount val="5"/>
                <c:pt idx="0">
                  <c:v>2.8584281357289854E-2</c:v>
                </c:pt>
                <c:pt idx="1">
                  <c:v>2.3386179268527485E-2</c:v>
                </c:pt>
                <c:pt idx="2">
                  <c:v>1.9434317241638688E-2</c:v>
                </c:pt>
                <c:pt idx="3">
                  <c:v>1.9882727662274391E-2</c:v>
                </c:pt>
                <c:pt idx="4">
                  <c:v>2.0377778254626389E-2</c:v>
                </c:pt>
              </c:numCache>
            </c:numRef>
          </c:val>
          <c:smooth val="0"/>
          <c:extLst>
            <c:ext xmlns:c16="http://schemas.microsoft.com/office/drawing/2014/chart" uri="{C3380CC4-5D6E-409C-BE32-E72D297353CC}">
              <c16:uniqueId val="{00000001-68C9-4FF6-8E24-323594323E2A}"/>
            </c:ext>
          </c:extLst>
        </c:ser>
        <c:ser>
          <c:idx val="3"/>
          <c:order val="2"/>
          <c:tx>
            <c:strRef>
              <c:f>'A.9 Sulfonamides &amp; Trim'!$A$7</c:f>
              <c:strCache>
                <c:ptCount val="1"/>
                <c:pt idx="0">
                  <c:v>Hospital Inpatient</c:v>
                </c:pt>
              </c:strCache>
            </c:strRef>
          </c:tx>
          <c:spPr>
            <a:ln>
              <a:solidFill>
                <a:srgbClr val="00A5DF"/>
              </a:solidFill>
              <a:prstDash val="sysDot"/>
            </a:ln>
          </c:spPr>
          <c:marker>
            <c:symbol val="triangle"/>
            <c:size val="7"/>
            <c:spPr>
              <a:solidFill>
                <a:srgbClr val="00A5DF"/>
              </a:solidFill>
              <a:ln>
                <a:solidFill>
                  <a:srgbClr val="00A5DF"/>
                </a:solidFill>
                <a:prstDash val="solid"/>
              </a:ln>
            </c:spPr>
          </c:marker>
          <c:cat>
            <c:numRef>
              <c:f>'A.9 Sulfonamides &amp; Trim'!$B$4:$F$4</c:f>
              <c:numCache>
                <c:formatCode>General</c:formatCode>
                <c:ptCount val="5"/>
                <c:pt idx="0">
                  <c:v>2018</c:v>
                </c:pt>
                <c:pt idx="1">
                  <c:v>2019</c:v>
                </c:pt>
                <c:pt idx="2">
                  <c:v>2020</c:v>
                </c:pt>
                <c:pt idx="3">
                  <c:v>2021</c:v>
                </c:pt>
                <c:pt idx="4">
                  <c:v>2022</c:v>
                </c:pt>
              </c:numCache>
            </c:numRef>
          </c:cat>
          <c:val>
            <c:numRef>
              <c:f>'A.9 Sulfonamides &amp; Trim'!$B$7:$F$7</c:f>
              <c:numCache>
                <c:formatCode>0.000</c:formatCode>
                <c:ptCount val="5"/>
                <c:pt idx="0">
                  <c:v>8.6626201179677231E-2</c:v>
                </c:pt>
                <c:pt idx="1">
                  <c:v>8.7010520412349024E-2</c:v>
                </c:pt>
                <c:pt idx="2">
                  <c:v>8.6437039990514219E-2</c:v>
                </c:pt>
                <c:pt idx="3">
                  <c:v>9.3524447582630899E-2</c:v>
                </c:pt>
                <c:pt idx="4">
                  <c:v>0.10358524625511301</c:v>
                </c:pt>
              </c:numCache>
            </c:numRef>
          </c:val>
          <c:smooth val="0"/>
          <c:extLst>
            <c:ext xmlns:c16="http://schemas.microsoft.com/office/drawing/2014/chart" uri="{C3380CC4-5D6E-409C-BE32-E72D297353CC}">
              <c16:uniqueId val="{00000002-68C9-4FF6-8E24-323594323E2A}"/>
            </c:ext>
          </c:extLst>
        </c:ser>
        <c:ser>
          <c:idx val="4"/>
          <c:order val="3"/>
          <c:tx>
            <c:strRef>
              <c:f>'A.9 Sulfonamides &amp; Trim'!$A$8</c:f>
              <c:strCache>
                <c:ptCount val="1"/>
                <c:pt idx="0">
                  <c:v>Hospital Outpatient</c:v>
                </c:pt>
              </c:strCache>
            </c:strRef>
          </c:tx>
          <c:spPr>
            <a:ln>
              <a:solidFill>
                <a:srgbClr val="00A5DF"/>
              </a:solidFill>
              <a:prstDash val="lgDash"/>
            </a:ln>
          </c:spPr>
          <c:marker>
            <c:symbol val="circle"/>
            <c:size val="7"/>
            <c:spPr>
              <a:solidFill>
                <a:srgbClr val="00A5DF"/>
              </a:solidFill>
              <a:ln>
                <a:solidFill>
                  <a:srgbClr val="00A5DF"/>
                </a:solidFill>
                <a:prstDash val="solid"/>
              </a:ln>
            </c:spPr>
          </c:marker>
          <c:cat>
            <c:numRef>
              <c:f>'A.9 Sulfonamides &amp; Trim'!$B$4:$F$4</c:f>
              <c:numCache>
                <c:formatCode>General</c:formatCode>
                <c:ptCount val="5"/>
                <c:pt idx="0">
                  <c:v>2018</c:v>
                </c:pt>
                <c:pt idx="1">
                  <c:v>2019</c:v>
                </c:pt>
                <c:pt idx="2">
                  <c:v>2020</c:v>
                </c:pt>
                <c:pt idx="3">
                  <c:v>2021</c:v>
                </c:pt>
                <c:pt idx="4">
                  <c:v>2022</c:v>
                </c:pt>
              </c:numCache>
            </c:numRef>
          </c:cat>
          <c:val>
            <c:numRef>
              <c:f>'A.9 Sulfonamides &amp; Trim'!$B$8:$F$8</c:f>
              <c:numCache>
                <c:formatCode>0.000</c:formatCode>
                <c:ptCount val="5"/>
                <c:pt idx="0">
                  <c:v>0.10964883584347263</c:v>
                </c:pt>
                <c:pt idx="1">
                  <c:v>0.11185106321693894</c:v>
                </c:pt>
                <c:pt idx="2">
                  <c:v>9.7702826103856388E-2</c:v>
                </c:pt>
                <c:pt idx="3">
                  <c:v>0.10309842685262138</c:v>
                </c:pt>
                <c:pt idx="4">
                  <c:v>0.11036263496026577</c:v>
                </c:pt>
              </c:numCache>
            </c:numRef>
          </c:val>
          <c:smooth val="0"/>
          <c:extLst>
            <c:ext xmlns:c16="http://schemas.microsoft.com/office/drawing/2014/chart" uri="{C3380CC4-5D6E-409C-BE32-E72D297353CC}">
              <c16:uniqueId val="{00000003-68C9-4FF6-8E24-323594323E2A}"/>
            </c:ext>
          </c:extLst>
        </c:ser>
        <c:ser>
          <c:idx val="5"/>
          <c:order val="4"/>
          <c:tx>
            <c:v>Total sulfonamides &amp; trimethoprim</c:v>
          </c:tx>
          <c:spPr>
            <a:ln>
              <a:solidFill>
                <a:srgbClr val="8A1B61"/>
              </a:solidFill>
            </a:ln>
          </c:spPr>
          <c:marker>
            <c:symbol val="square"/>
            <c:size val="7"/>
            <c:spPr>
              <a:solidFill>
                <a:srgbClr val="8A1B61"/>
              </a:solidFill>
              <a:ln>
                <a:solidFill>
                  <a:srgbClr val="8A1B61"/>
                </a:solidFill>
              </a:ln>
            </c:spPr>
          </c:marker>
          <c:val>
            <c:numRef>
              <c:f>'A.9 Sulfonamides &amp; Trim'!$B$9:$F$9</c:f>
              <c:numCache>
                <c:formatCode>0.000</c:formatCode>
                <c:ptCount val="5"/>
                <c:pt idx="0">
                  <c:v>0.85299058226624425</c:v>
                </c:pt>
                <c:pt idx="1">
                  <c:v>0.77958474270501976</c:v>
                </c:pt>
                <c:pt idx="2">
                  <c:v>0.75100715630475723</c:v>
                </c:pt>
                <c:pt idx="3">
                  <c:v>0.73703703318807046</c:v>
                </c:pt>
                <c:pt idx="4">
                  <c:v>0.75703698642629313</c:v>
                </c:pt>
              </c:numCache>
            </c:numRef>
          </c:val>
          <c:smooth val="0"/>
          <c:extLst>
            <c:ext xmlns:c16="http://schemas.microsoft.com/office/drawing/2014/chart" uri="{C3380CC4-5D6E-409C-BE32-E72D297353CC}">
              <c16:uniqueId val="{00000004-68C9-4FF6-8E24-323594323E2A}"/>
            </c:ext>
          </c:extLst>
        </c:ser>
        <c:dLbls>
          <c:showLegendKey val="0"/>
          <c:showVal val="0"/>
          <c:showCatName val="0"/>
          <c:showSerName val="0"/>
          <c:showPercent val="0"/>
          <c:showBubbleSize val="0"/>
        </c:dLbls>
        <c:marker val="1"/>
        <c:smooth val="0"/>
        <c:axId val="123119488"/>
        <c:axId val="123130240"/>
      </c:lineChart>
      <c:catAx>
        <c:axId val="123119488"/>
        <c:scaling>
          <c:orientation val="minMax"/>
        </c:scaling>
        <c:delete val="0"/>
        <c:axPos val="b"/>
        <c:title>
          <c:tx>
            <c:rich>
              <a:bodyPr/>
              <a:lstStyle/>
              <a:p>
                <a:pPr>
                  <a:defRPr sz="1400"/>
                </a:pPr>
                <a:r>
                  <a:rPr lang="en-GB" sz="1400"/>
                  <a:t>Year</a:t>
                </a:r>
              </a:p>
            </c:rich>
          </c:tx>
          <c:layout>
            <c:manualLayout>
              <c:xMode val="edge"/>
              <c:yMode val="edge"/>
              <c:x val="0.51551591964039722"/>
              <c:y val="0.81568236374397451"/>
            </c:manualLayout>
          </c:layout>
          <c:overlay val="0"/>
        </c:title>
        <c:numFmt formatCode="General" sourceLinked="1"/>
        <c:majorTickMark val="out"/>
        <c:minorTickMark val="none"/>
        <c:tickLblPos val="nextTo"/>
        <c:txPr>
          <a:bodyPr/>
          <a:lstStyle/>
          <a:p>
            <a:pPr>
              <a:defRPr sz="1400"/>
            </a:pPr>
            <a:endParaRPr lang="en-US"/>
          </a:p>
        </c:txPr>
        <c:crossAx val="123130240"/>
        <c:crosses val="autoZero"/>
        <c:auto val="1"/>
        <c:lblAlgn val="ctr"/>
        <c:lblOffset val="100"/>
        <c:noMultiLvlLbl val="0"/>
      </c:catAx>
      <c:valAx>
        <c:axId val="123130240"/>
        <c:scaling>
          <c:orientation val="minMax"/>
        </c:scaling>
        <c:delete val="0"/>
        <c:axPos val="l"/>
        <c:title>
          <c:tx>
            <c:rich>
              <a:bodyPr rot="-5400000" vert="horz"/>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400"/>
                  <a:t>DDD per 1,000 inhabitants per day</a:t>
                </a:r>
              </a:p>
            </c:rich>
          </c:tx>
          <c:layout>
            <c:manualLayout>
              <c:xMode val="edge"/>
              <c:yMode val="edge"/>
              <c:x val="0"/>
              <c:y val="3.4632730740588459E-2"/>
            </c:manualLayout>
          </c:layout>
          <c:overlay val="0"/>
        </c:title>
        <c:numFmt formatCode="0.0" sourceLinked="0"/>
        <c:majorTickMark val="out"/>
        <c:minorTickMark val="none"/>
        <c:tickLblPos val="nextTo"/>
        <c:txPr>
          <a:bodyPr/>
          <a:lstStyle/>
          <a:p>
            <a:pPr>
              <a:defRPr sz="1400"/>
            </a:pPr>
            <a:endParaRPr lang="en-US"/>
          </a:p>
        </c:txPr>
        <c:crossAx val="123119488"/>
        <c:crosses val="autoZero"/>
        <c:crossBetween val="between"/>
      </c:valAx>
      <c:spPr>
        <a:ln>
          <a:prstDash val="dash"/>
        </a:ln>
      </c:spPr>
    </c:plotArea>
    <c:legend>
      <c:legendPos val="b"/>
      <c:layout>
        <c:manualLayout>
          <c:xMode val="edge"/>
          <c:yMode val="edge"/>
          <c:x val="9.8483530820070234E-2"/>
          <c:y val="0.88460691898372124"/>
          <c:w val="0.89981830624875636"/>
          <c:h val="0.10236879089929594"/>
        </c:manualLayout>
      </c:layout>
      <c:overlay val="0"/>
      <c:txPr>
        <a:bodyPr/>
        <a:lstStyle/>
        <a:p>
          <a:pPr>
            <a:defRPr sz="14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75237545600593E-2"/>
          <c:y val="3.4632038924726015E-2"/>
          <c:w val="0.89552718078624594"/>
          <c:h val="0.72008862643999483"/>
        </c:manualLayout>
      </c:layout>
      <c:lineChart>
        <c:grouping val="standard"/>
        <c:varyColors val="0"/>
        <c:ser>
          <c:idx val="1"/>
          <c:order val="0"/>
          <c:tx>
            <c:strRef>
              <c:f>'A.10 Nitrofurantoin'!$A$6</c:f>
              <c:strCache>
                <c:ptCount val="1"/>
                <c:pt idx="0">
                  <c:v>General Practice</c:v>
                </c:pt>
              </c:strCache>
            </c:strRef>
          </c:tx>
          <c:spPr>
            <a:ln>
              <a:solidFill>
                <a:srgbClr val="FF7F32"/>
              </a:solidFill>
              <a:prstDash val="lgDashDot"/>
            </a:ln>
          </c:spPr>
          <c:marker>
            <c:symbol val="diamond"/>
            <c:size val="8"/>
            <c:spPr>
              <a:solidFill>
                <a:srgbClr val="FF7F32"/>
              </a:solidFill>
              <a:ln w="9525">
                <a:solidFill>
                  <a:srgbClr val="FF7F32"/>
                </a:solidFill>
                <a:prstDash val="solid"/>
              </a:ln>
            </c:spPr>
          </c:marker>
          <c:cat>
            <c:numRef>
              <c:f>'A.10 Nitrofurantoin'!$B$5:$F$5</c:f>
              <c:numCache>
                <c:formatCode>General</c:formatCode>
                <c:ptCount val="5"/>
                <c:pt idx="0">
                  <c:v>2018</c:v>
                </c:pt>
                <c:pt idx="1">
                  <c:v>2019</c:v>
                </c:pt>
                <c:pt idx="2">
                  <c:v>2020</c:v>
                </c:pt>
                <c:pt idx="3">
                  <c:v>2021</c:v>
                </c:pt>
                <c:pt idx="4">
                  <c:v>2022</c:v>
                </c:pt>
              </c:numCache>
            </c:numRef>
          </c:cat>
          <c:val>
            <c:numRef>
              <c:f>'A.10 Nitrofurantoin'!$B$6:$F$6</c:f>
              <c:numCache>
                <c:formatCode>0.000</c:formatCode>
                <c:ptCount val="5"/>
                <c:pt idx="0">
                  <c:v>0.77417663625070077</c:v>
                </c:pt>
                <c:pt idx="1">
                  <c:v>0.80515536561368961</c:v>
                </c:pt>
                <c:pt idx="2">
                  <c:v>0.84257207491768149</c:v>
                </c:pt>
                <c:pt idx="3">
                  <c:v>0.95666023755904861</c:v>
                </c:pt>
                <c:pt idx="4">
                  <c:v>1.0570151983485889</c:v>
                </c:pt>
              </c:numCache>
            </c:numRef>
          </c:val>
          <c:smooth val="0"/>
          <c:extLst>
            <c:ext xmlns:c16="http://schemas.microsoft.com/office/drawing/2014/chart" uri="{C3380CC4-5D6E-409C-BE32-E72D297353CC}">
              <c16:uniqueId val="{00000000-35C0-4F89-82DA-59E2045C4CD5}"/>
            </c:ext>
          </c:extLst>
        </c:ser>
        <c:ser>
          <c:idx val="2"/>
          <c:order val="1"/>
          <c:tx>
            <c:strRef>
              <c:f>'A.10 Nitrofurantoin'!$A$7</c:f>
              <c:strCache>
                <c:ptCount val="1"/>
                <c:pt idx="0">
                  <c:v>Other Community</c:v>
                </c:pt>
              </c:strCache>
            </c:strRef>
          </c:tx>
          <c:spPr>
            <a:ln>
              <a:solidFill>
                <a:srgbClr val="FF7F32"/>
              </a:solidFill>
              <a:prstDash val="dash"/>
            </a:ln>
          </c:spPr>
          <c:marker>
            <c:symbol val="x"/>
            <c:size val="8"/>
            <c:spPr>
              <a:noFill/>
              <a:ln w="19050">
                <a:solidFill>
                  <a:srgbClr val="FF7F32"/>
                </a:solidFill>
                <a:prstDash val="solid"/>
              </a:ln>
            </c:spPr>
          </c:marker>
          <c:cat>
            <c:numRef>
              <c:f>'A.10 Nitrofurantoin'!$B$5:$F$5</c:f>
              <c:numCache>
                <c:formatCode>General</c:formatCode>
                <c:ptCount val="5"/>
                <c:pt idx="0">
                  <c:v>2018</c:v>
                </c:pt>
                <c:pt idx="1">
                  <c:v>2019</c:v>
                </c:pt>
                <c:pt idx="2">
                  <c:v>2020</c:v>
                </c:pt>
                <c:pt idx="3">
                  <c:v>2021</c:v>
                </c:pt>
                <c:pt idx="4">
                  <c:v>2022</c:v>
                </c:pt>
              </c:numCache>
            </c:numRef>
          </c:cat>
          <c:val>
            <c:numRef>
              <c:f>'A.10 Nitrofurantoin'!$B$7:$F$7</c:f>
              <c:numCache>
                <c:formatCode>0.000</c:formatCode>
                <c:ptCount val="5"/>
                <c:pt idx="0">
                  <c:v>2.8254135533757108E-2</c:v>
                </c:pt>
                <c:pt idx="1">
                  <c:v>3.2263496614573839E-2</c:v>
                </c:pt>
                <c:pt idx="2">
                  <c:v>4.0992959949525343E-2</c:v>
                </c:pt>
                <c:pt idx="3">
                  <c:v>5.3922734996051602E-2</c:v>
                </c:pt>
                <c:pt idx="4">
                  <c:v>6.6658908618024704E-2</c:v>
                </c:pt>
              </c:numCache>
            </c:numRef>
          </c:val>
          <c:smooth val="0"/>
          <c:extLst>
            <c:ext xmlns:c16="http://schemas.microsoft.com/office/drawing/2014/chart" uri="{C3380CC4-5D6E-409C-BE32-E72D297353CC}">
              <c16:uniqueId val="{00000001-35C0-4F89-82DA-59E2045C4CD5}"/>
            </c:ext>
          </c:extLst>
        </c:ser>
        <c:ser>
          <c:idx val="3"/>
          <c:order val="2"/>
          <c:tx>
            <c:strRef>
              <c:f>'A.10 Nitrofurantoin'!$A$8</c:f>
              <c:strCache>
                <c:ptCount val="1"/>
                <c:pt idx="0">
                  <c:v>Hospital Inpatient</c:v>
                </c:pt>
              </c:strCache>
            </c:strRef>
          </c:tx>
          <c:spPr>
            <a:ln>
              <a:solidFill>
                <a:srgbClr val="00A5DF"/>
              </a:solidFill>
              <a:prstDash val="sysDot"/>
            </a:ln>
          </c:spPr>
          <c:marker>
            <c:symbol val="triangle"/>
            <c:size val="7"/>
            <c:spPr>
              <a:solidFill>
                <a:srgbClr val="00A5DF"/>
              </a:solidFill>
              <a:ln>
                <a:solidFill>
                  <a:srgbClr val="00A5DF"/>
                </a:solidFill>
                <a:prstDash val="solid"/>
              </a:ln>
            </c:spPr>
          </c:marker>
          <c:cat>
            <c:numRef>
              <c:f>'A.10 Nitrofurantoin'!$B$5:$F$5</c:f>
              <c:numCache>
                <c:formatCode>General</c:formatCode>
                <c:ptCount val="5"/>
                <c:pt idx="0">
                  <c:v>2018</c:v>
                </c:pt>
                <c:pt idx="1">
                  <c:v>2019</c:v>
                </c:pt>
                <c:pt idx="2">
                  <c:v>2020</c:v>
                </c:pt>
                <c:pt idx="3">
                  <c:v>2021</c:v>
                </c:pt>
                <c:pt idx="4">
                  <c:v>2022</c:v>
                </c:pt>
              </c:numCache>
            </c:numRef>
          </c:cat>
          <c:val>
            <c:numRef>
              <c:f>'A.10 Nitrofurantoin'!$B$8:$F$8</c:f>
              <c:numCache>
                <c:formatCode>0.000</c:formatCode>
                <c:ptCount val="5"/>
                <c:pt idx="0">
                  <c:v>3.1397243786015966E-2</c:v>
                </c:pt>
                <c:pt idx="1">
                  <c:v>3.6536773421561253E-2</c:v>
                </c:pt>
                <c:pt idx="2">
                  <c:v>4.0887375796602433E-2</c:v>
                </c:pt>
                <c:pt idx="3">
                  <c:v>4.5414123534818981E-2</c:v>
                </c:pt>
                <c:pt idx="4">
                  <c:v>5.4392998202191671E-2</c:v>
                </c:pt>
              </c:numCache>
            </c:numRef>
          </c:val>
          <c:smooth val="0"/>
          <c:extLst>
            <c:ext xmlns:c16="http://schemas.microsoft.com/office/drawing/2014/chart" uri="{C3380CC4-5D6E-409C-BE32-E72D297353CC}">
              <c16:uniqueId val="{00000002-35C0-4F89-82DA-59E2045C4CD5}"/>
            </c:ext>
          </c:extLst>
        </c:ser>
        <c:ser>
          <c:idx val="4"/>
          <c:order val="3"/>
          <c:tx>
            <c:strRef>
              <c:f>'A.10 Nitrofurantoin'!$A$9</c:f>
              <c:strCache>
                <c:ptCount val="1"/>
                <c:pt idx="0">
                  <c:v>Hospital Outpatient</c:v>
                </c:pt>
              </c:strCache>
            </c:strRef>
          </c:tx>
          <c:spPr>
            <a:ln>
              <a:solidFill>
                <a:srgbClr val="00A5DF"/>
              </a:solidFill>
              <a:prstDash val="lgDash"/>
            </a:ln>
          </c:spPr>
          <c:marker>
            <c:symbol val="circle"/>
            <c:size val="7"/>
            <c:spPr>
              <a:solidFill>
                <a:srgbClr val="00A5DF"/>
              </a:solidFill>
              <a:ln>
                <a:solidFill>
                  <a:srgbClr val="00A5DF"/>
                </a:solidFill>
                <a:prstDash val="solid"/>
              </a:ln>
            </c:spPr>
          </c:marker>
          <c:cat>
            <c:numRef>
              <c:f>'A.10 Nitrofurantoin'!$B$5:$F$5</c:f>
              <c:numCache>
                <c:formatCode>General</c:formatCode>
                <c:ptCount val="5"/>
                <c:pt idx="0">
                  <c:v>2018</c:v>
                </c:pt>
                <c:pt idx="1">
                  <c:v>2019</c:v>
                </c:pt>
                <c:pt idx="2">
                  <c:v>2020</c:v>
                </c:pt>
                <c:pt idx="3">
                  <c:v>2021</c:v>
                </c:pt>
                <c:pt idx="4">
                  <c:v>2022</c:v>
                </c:pt>
              </c:numCache>
            </c:numRef>
          </c:cat>
          <c:val>
            <c:numRef>
              <c:f>'A.10 Nitrofurantoin'!$B$9:$F$9</c:f>
              <c:numCache>
                <c:formatCode>0.000</c:formatCode>
                <c:ptCount val="5"/>
                <c:pt idx="0">
                  <c:v>3.1793629477800664E-2</c:v>
                </c:pt>
                <c:pt idx="1">
                  <c:v>3.2129304277587471E-2</c:v>
                </c:pt>
                <c:pt idx="2">
                  <c:v>3.4338245136899051E-2</c:v>
                </c:pt>
                <c:pt idx="3">
                  <c:v>3.766440238500092E-2</c:v>
                </c:pt>
                <c:pt idx="4">
                  <c:v>4.1112533947391894E-2</c:v>
                </c:pt>
              </c:numCache>
            </c:numRef>
          </c:val>
          <c:smooth val="0"/>
          <c:extLst>
            <c:ext xmlns:c16="http://schemas.microsoft.com/office/drawing/2014/chart" uri="{C3380CC4-5D6E-409C-BE32-E72D297353CC}">
              <c16:uniqueId val="{00000003-35C0-4F89-82DA-59E2045C4CD5}"/>
            </c:ext>
          </c:extLst>
        </c:ser>
        <c:ser>
          <c:idx val="5"/>
          <c:order val="4"/>
          <c:tx>
            <c:v>Total nitrofurantoin</c:v>
          </c:tx>
          <c:spPr>
            <a:ln>
              <a:solidFill>
                <a:srgbClr val="8A1B61"/>
              </a:solidFill>
            </a:ln>
          </c:spPr>
          <c:marker>
            <c:symbol val="square"/>
            <c:size val="7"/>
            <c:spPr>
              <a:solidFill>
                <a:srgbClr val="8A1B61"/>
              </a:solidFill>
              <a:ln>
                <a:solidFill>
                  <a:srgbClr val="8A1B61"/>
                </a:solidFill>
              </a:ln>
            </c:spPr>
          </c:marker>
          <c:val>
            <c:numRef>
              <c:f>'A.10 Nitrofurantoin'!$B$10:$F$10</c:f>
              <c:numCache>
                <c:formatCode>0.000</c:formatCode>
                <c:ptCount val="5"/>
                <c:pt idx="0">
                  <c:v>0.86562164504827444</c:v>
                </c:pt>
                <c:pt idx="1">
                  <c:v>0.90608493992741213</c:v>
                </c:pt>
                <c:pt idx="2">
                  <c:v>0.95879065580070832</c:v>
                </c:pt>
                <c:pt idx="3">
                  <c:v>1.0936614984749202</c:v>
                </c:pt>
                <c:pt idx="4">
                  <c:v>1.2191796391161971</c:v>
                </c:pt>
              </c:numCache>
            </c:numRef>
          </c:val>
          <c:smooth val="0"/>
          <c:extLst>
            <c:ext xmlns:c16="http://schemas.microsoft.com/office/drawing/2014/chart" uri="{C3380CC4-5D6E-409C-BE32-E72D297353CC}">
              <c16:uniqueId val="{00000004-35C0-4F89-82DA-59E2045C4CD5}"/>
            </c:ext>
          </c:extLst>
        </c:ser>
        <c:dLbls>
          <c:showLegendKey val="0"/>
          <c:showVal val="0"/>
          <c:showCatName val="0"/>
          <c:showSerName val="0"/>
          <c:showPercent val="0"/>
          <c:showBubbleSize val="0"/>
        </c:dLbls>
        <c:marker val="1"/>
        <c:smooth val="0"/>
        <c:axId val="123119488"/>
        <c:axId val="123130240"/>
      </c:lineChart>
      <c:catAx>
        <c:axId val="123119488"/>
        <c:scaling>
          <c:orientation val="minMax"/>
        </c:scaling>
        <c:delete val="0"/>
        <c:axPos val="b"/>
        <c:title>
          <c:tx>
            <c:rich>
              <a:bodyPr/>
              <a:lstStyle/>
              <a:p>
                <a:pPr>
                  <a:defRPr sz="1400"/>
                </a:pPr>
                <a:r>
                  <a:rPr lang="en-GB" sz="1400"/>
                  <a:t>Year</a:t>
                </a:r>
              </a:p>
            </c:rich>
          </c:tx>
          <c:layout>
            <c:manualLayout>
              <c:xMode val="edge"/>
              <c:yMode val="edge"/>
              <c:x val="0.51616193528004695"/>
              <c:y val="0.84136310692721661"/>
            </c:manualLayout>
          </c:layout>
          <c:overlay val="0"/>
        </c:title>
        <c:numFmt formatCode="General" sourceLinked="1"/>
        <c:majorTickMark val="out"/>
        <c:minorTickMark val="none"/>
        <c:tickLblPos val="nextTo"/>
        <c:txPr>
          <a:bodyPr/>
          <a:lstStyle/>
          <a:p>
            <a:pPr>
              <a:defRPr sz="1400"/>
            </a:pPr>
            <a:endParaRPr lang="en-US"/>
          </a:p>
        </c:txPr>
        <c:crossAx val="123130240"/>
        <c:crosses val="autoZero"/>
        <c:auto val="1"/>
        <c:lblAlgn val="ctr"/>
        <c:lblOffset val="100"/>
        <c:noMultiLvlLbl val="0"/>
      </c:catAx>
      <c:valAx>
        <c:axId val="123130240"/>
        <c:scaling>
          <c:orientation val="minMax"/>
        </c:scaling>
        <c:delete val="0"/>
        <c:axPos val="l"/>
        <c:title>
          <c:tx>
            <c:rich>
              <a:bodyPr rot="-5400000" vert="horz"/>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sz="1400" b="1" i="0" baseline="0">
                    <a:effectLst/>
                  </a:rPr>
                  <a:t>DDD per 1,000 inhabitants per day</a:t>
                </a:r>
                <a:endParaRPr lang="en-GB" sz="1400">
                  <a:effectLst/>
                </a:endParaRPr>
              </a:p>
            </c:rich>
          </c:tx>
          <c:layout>
            <c:manualLayout>
              <c:xMode val="edge"/>
              <c:yMode val="edge"/>
              <c:x val="0"/>
              <c:y val="6.5850795246915769E-2"/>
            </c:manualLayout>
          </c:layout>
          <c:overlay val="0"/>
        </c:title>
        <c:numFmt formatCode="0.0" sourceLinked="0"/>
        <c:majorTickMark val="out"/>
        <c:minorTickMark val="none"/>
        <c:tickLblPos val="nextTo"/>
        <c:txPr>
          <a:bodyPr/>
          <a:lstStyle/>
          <a:p>
            <a:pPr>
              <a:defRPr sz="1400"/>
            </a:pPr>
            <a:endParaRPr lang="en-US"/>
          </a:p>
        </c:txPr>
        <c:crossAx val="123119488"/>
        <c:crosses val="autoZero"/>
        <c:crossBetween val="between"/>
      </c:valAx>
      <c:spPr>
        <a:ln>
          <a:prstDash val="dash"/>
        </a:ln>
      </c:spPr>
    </c:plotArea>
    <c:legend>
      <c:legendPos val="b"/>
      <c:layout>
        <c:manualLayout>
          <c:xMode val="edge"/>
          <c:yMode val="edge"/>
          <c:x val="8.2196683436097706E-2"/>
          <c:y val="0.90245917996173131"/>
          <c:w val="0.89981830624875636"/>
          <c:h val="8.4516520677138912E-2"/>
        </c:manualLayout>
      </c:layout>
      <c:overlay val="0"/>
      <c:txPr>
        <a:bodyPr/>
        <a:lstStyle/>
        <a:p>
          <a:pPr>
            <a:defRPr sz="14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7133943089052668E-2"/>
          <c:y val="3.4632038924726015E-2"/>
          <c:w val="0.90286605691094735"/>
          <c:h val="0.69725687920834056"/>
        </c:manualLayout>
      </c:layout>
      <c:lineChart>
        <c:grouping val="standard"/>
        <c:varyColors val="0"/>
        <c:ser>
          <c:idx val="1"/>
          <c:order val="0"/>
          <c:tx>
            <c:strRef>
              <c:f>'A.11 Aminoglycosides'!$A$6</c:f>
              <c:strCache>
                <c:ptCount val="1"/>
                <c:pt idx="0">
                  <c:v>General Practice</c:v>
                </c:pt>
              </c:strCache>
            </c:strRef>
          </c:tx>
          <c:spPr>
            <a:ln>
              <a:solidFill>
                <a:srgbClr val="FF7F32"/>
              </a:solidFill>
              <a:prstDash val="sysDash"/>
            </a:ln>
          </c:spPr>
          <c:marker>
            <c:symbol val="diamond"/>
            <c:size val="7"/>
            <c:spPr>
              <a:solidFill>
                <a:srgbClr val="FF7F32"/>
              </a:solidFill>
              <a:ln>
                <a:solidFill>
                  <a:srgbClr val="FF7F32"/>
                </a:solidFill>
                <a:prstDash val="solid"/>
              </a:ln>
            </c:spPr>
          </c:marker>
          <c:cat>
            <c:numRef>
              <c:f>'A.11 Aminoglycosides'!$B$5:$F$5</c:f>
              <c:numCache>
                <c:formatCode>General</c:formatCode>
                <c:ptCount val="5"/>
                <c:pt idx="0">
                  <c:v>2018</c:v>
                </c:pt>
                <c:pt idx="1">
                  <c:v>2019</c:v>
                </c:pt>
                <c:pt idx="2">
                  <c:v>2020</c:v>
                </c:pt>
                <c:pt idx="3">
                  <c:v>2021</c:v>
                </c:pt>
                <c:pt idx="4">
                  <c:v>2022</c:v>
                </c:pt>
              </c:numCache>
            </c:numRef>
          </c:cat>
          <c:val>
            <c:numRef>
              <c:f>'A.11 Aminoglycosides'!$B$6:$F$6</c:f>
              <c:numCache>
                <c:formatCode>0.000</c:formatCode>
                <c:ptCount val="5"/>
                <c:pt idx="0">
                  <c:v>5.0725080969393765E-3</c:v>
                </c:pt>
                <c:pt idx="1">
                  <c:v>4.9001014166059065E-3</c:v>
                </c:pt>
                <c:pt idx="2">
                  <c:v>4.3111224012468696E-3</c:v>
                </c:pt>
                <c:pt idx="3">
                  <c:v>3.5366114307122665E-3</c:v>
                </c:pt>
                <c:pt idx="4">
                  <c:v>3.0460529922344826E-3</c:v>
                </c:pt>
              </c:numCache>
            </c:numRef>
          </c:val>
          <c:smooth val="0"/>
          <c:extLst>
            <c:ext xmlns:c16="http://schemas.microsoft.com/office/drawing/2014/chart" uri="{C3380CC4-5D6E-409C-BE32-E72D297353CC}">
              <c16:uniqueId val="{00000000-D579-4E7B-A002-08F1BD7E27E4}"/>
            </c:ext>
          </c:extLst>
        </c:ser>
        <c:ser>
          <c:idx val="2"/>
          <c:order val="1"/>
          <c:tx>
            <c:strRef>
              <c:f>'A.11 Aminoglycosides'!$A$7</c:f>
              <c:strCache>
                <c:ptCount val="1"/>
                <c:pt idx="0">
                  <c:v>Other Community</c:v>
                </c:pt>
              </c:strCache>
            </c:strRef>
          </c:tx>
          <c:spPr>
            <a:ln>
              <a:solidFill>
                <a:srgbClr val="FF7F32"/>
              </a:solidFill>
              <a:prstDash val="lgDashDotDot"/>
            </a:ln>
          </c:spPr>
          <c:marker>
            <c:symbol val="x"/>
            <c:size val="7"/>
            <c:spPr>
              <a:noFill/>
              <a:ln w="19050">
                <a:solidFill>
                  <a:srgbClr val="FF7F32"/>
                </a:solidFill>
                <a:prstDash val="solid"/>
              </a:ln>
            </c:spPr>
          </c:marker>
          <c:cat>
            <c:numRef>
              <c:f>'A.11 Aminoglycosides'!$B$5:$F$5</c:f>
              <c:numCache>
                <c:formatCode>General</c:formatCode>
                <c:ptCount val="5"/>
                <c:pt idx="0">
                  <c:v>2018</c:v>
                </c:pt>
                <c:pt idx="1">
                  <c:v>2019</c:v>
                </c:pt>
                <c:pt idx="2">
                  <c:v>2020</c:v>
                </c:pt>
                <c:pt idx="3">
                  <c:v>2021</c:v>
                </c:pt>
                <c:pt idx="4">
                  <c:v>2022</c:v>
                </c:pt>
              </c:numCache>
            </c:numRef>
          </c:cat>
          <c:val>
            <c:numRef>
              <c:f>'A.11 Aminoglycosides'!$B$7:$F$7</c:f>
              <c:numCache>
                <c:formatCode>0.000</c:formatCode>
                <c:ptCount val="5"/>
                <c:pt idx="0">
                  <c:v>4.8421023794986695E-6</c:v>
                </c:pt>
                <c:pt idx="1">
                  <c:v>1.9213171952969788E-5</c:v>
                </c:pt>
                <c:pt idx="2">
                  <c:v>9.2778457894127087E-6</c:v>
                </c:pt>
                <c:pt idx="3">
                  <c:v>6.8442535070545318E-6</c:v>
                </c:pt>
                <c:pt idx="4">
                  <c:v>7.8127799021388E-6</c:v>
                </c:pt>
              </c:numCache>
            </c:numRef>
          </c:val>
          <c:smooth val="0"/>
          <c:extLst>
            <c:ext xmlns:c16="http://schemas.microsoft.com/office/drawing/2014/chart" uri="{C3380CC4-5D6E-409C-BE32-E72D297353CC}">
              <c16:uniqueId val="{00000001-D579-4E7B-A002-08F1BD7E27E4}"/>
            </c:ext>
          </c:extLst>
        </c:ser>
        <c:ser>
          <c:idx val="3"/>
          <c:order val="2"/>
          <c:tx>
            <c:strRef>
              <c:f>'A.11 Aminoglycosides'!$A$8</c:f>
              <c:strCache>
                <c:ptCount val="1"/>
                <c:pt idx="0">
                  <c:v>Hospital Inpatient</c:v>
                </c:pt>
              </c:strCache>
            </c:strRef>
          </c:tx>
          <c:spPr>
            <a:ln>
              <a:solidFill>
                <a:srgbClr val="00A5DF"/>
              </a:solidFill>
              <a:prstDash val="sysDot"/>
            </a:ln>
          </c:spPr>
          <c:marker>
            <c:symbol val="triangle"/>
            <c:size val="7"/>
            <c:spPr>
              <a:solidFill>
                <a:srgbClr val="00A5DF"/>
              </a:solidFill>
              <a:ln>
                <a:solidFill>
                  <a:srgbClr val="00A5DF"/>
                </a:solidFill>
                <a:prstDash val="solid"/>
              </a:ln>
            </c:spPr>
          </c:marker>
          <c:cat>
            <c:numRef>
              <c:f>'A.11 Aminoglycosides'!$B$5:$F$5</c:f>
              <c:numCache>
                <c:formatCode>General</c:formatCode>
                <c:ptCount val="5"/>
                <c:pt idx="0">
                  <c:v>2018</c:v>
                </c:pt>
                <c:pt idx="1">
                  <c:v>2019</c:v>
                </c:pt>
                <c:pt idx="2">
                  <c:v>2020</c:v>
                </c:pt>
                <c:pt idx="3">
                  <c:v>2021</c:v>
                </c:pt>
                <c:pt idx="4">
                  <c:v>2022</c:v>
                </c:pt>
              </c:numCache>
            </c:numRef>
          </c:cat>
          <c:val>
            <c:numRef>
              <c:f>'A.11 Aminoglycosides'!$B$8:$F$8</c:f>
              <c:numCache>
                <c:formatCode>0.000</c:formatCode>
                <c:ptCount val="5"/>
                <c:pt idx="0">
                  <c:v>9.0969556542784186E-2</c:v>
                </c:pt>
                <c:pt idx="1">
                  <c:v>9.1849115976519041E-2</c:v>
                </c:pt>
                <c:pt idx="2">
                  <c:v>7.3718038641752304E-2</c:v>
                </c:pt>
                <c:pt idx="3">
                  <c:v>7.6299675984213514E-2</c:v>
                </c:pt>
                <c:pt idx="4">
                  <c:v>7.5954455783572863E-2</c:v>
                </c:pt>
              </c:numCache>
            </c:numRef>
          </c:val>
          <c:smooth val="0"/>
          <c:extLst>
            <c:ext xmlns:c16="http://schemas.microsoft.com/office/drawing/2014/chart" uri="{C3380CC4-5D6E-409C-BE32-E72D297353CC}">
              <c16:uniqueId val="{00000002-D579-4E7B-A002-08F1BD7E27E4}"/>
            </c:ext>
          </c:extLst>
        </c:ser>
        <c:ser>
          <c:idx val="4"/>
          <c:order val="3"/>
          <c:tx>
            <c:strRef>
              <c:f>'A.11 Aminoglycosides'!$A$9</c:f>
              <c:strCache>
                <c:ptCount val="1"/>
                <c:pt idx="0">
                  <c:v>Hospital Outpatient</c:v>
                </c:pt>
              </c:strCache>
            </c:strRef>
          </c:tx>
          <c:spPr>
            <a:ln>
              <a:solidFill>
                <a:srgbClr val="00A5DF"/>
              </a:solidFill>
              <a:prstDash val="lgDash"/>
            </a:ln>
          </c:spPr>
          <c:marker>
            <c:symbol val="circle"/>
            <c:size val="7"/>
            <c:spPr>
              <a:solidFill>
                <a:srgbClr val="00A5DF"/>
              </a:solidFill>
              <a:ln>
                <a:solidFill>
                  <a:srgbClr val="00A5DF"/>
                </a:solidFill>
                <a:prstDash val="solid"/>
              </a:ln>
            </c:spPr>
          </c:marker>
          <c:cat>
            <c:numRef>
              <c:f>'A.11 Aminoglycosides'!$B$5:$F$5</c:f>
              <c:numCache>
                <c:formatCode>General</c:formatCode>
                <c:ptCount val="5"/>
                <c:pt idx="0">
                  <c:v>2018</c:v>
                </c:pt>
                <c:pt idx="1">
                  <c:v>2019</c:v>
                </c:pt>
                <c:pt idx="2">
                  <c:v>2020</c:v>
                </c:pt>
                <c:pt idx="3">
                  <c:v>2021</c:v>
                </c:pt>
                <c:pt idx="4">
                  <c:v>2022</c:v>
                </c:pt>
              </c:numCache>
            </c:numRef>
          </c:cat>
          <c:val>
            <c:numRef>
              <c:f>'A.11 Aminoglycosides'!$B$9:$F$9</c:f>
              <c:numCache>
                <c:formatCode>0.000</c:formatCode>
                <c:ptCount val="5"/>
                <c:pt idx="0">
                  <c:v>3.2844660507114654E-2</c:v>
                </c:pt>
                <c:pt idx="1">
                  <c:v>3.1495677524381871E-2</c:v>
                </c:pt>
                <c:pt idx="2">
                  <c:v>2.8625189892274749E-2</c:v>
                </c:pt>
                <c:pt idx="3">
                  <c:v>2.667105145264842E-2</c:v>
                </c:pt>
                <c:pt idx="4">
                  <c:v>2.4141770390790726E-2</c:v>
                </c:pt>
              </c:numCache>
            </c:numRef>
          </c:val>
          <c:smooth val="0"/>
          <c:extLst>
            <c:ext xmlns:c16="http://schemas.microsoft.com/office/drawing/2014/chart" uri="{C3380CC4-5D6E-409C-BE32-E72D297353CC}">
              <c16:uniqueId val="{00000003-D579-4E7B-A002-08F1BD7E27E4}"/>
            </c:ext>
          </c:extLst>
        </c:ser>
        <c:ser>
          <c:idx val="5"/>
          <c:order val="4"/>
          <c:tx>
            <c:v>Total aminoglycosides</c:v>
          </c:tx>
          <c:spPr>
            <a:ln>
              <a:solidFill>
                <a:srgbClr val="8A1B61"/>
              </a:solidFill>
            </a:ln>
          </c:spPr>
          <c:marker>
            <c:symbol val="square"/>
            <c:size val="7"/>
            <c:spPr>
              <a:solidFill>
                <a:srgbClr val="8A1B61"/>
              </a:solidFill>
              <a:ln>
                <a:solidFill>
                  <a:srgbClr val="8A1B61"/>
                </a:solidFill>
              </a:ln>
            </c:spPr>
          </c:marker>
          <c:val>
            <c:numRef>
              <c:f>'A.11 Aminoglycosides'!$B$10:$F$10</c:f>
              <c:numCache>
                <c:formatCode>0.000</c:formatCode>
                <c:ptCount val="5"/>
                <c:pt idx="0">
                  <c:v>0.12889156724921771</c:v>
                </c:pt>
                <c:pt idx="1">
                  <c:v>0.12826410808945979</c:v>
                </c:pt>
                <c:pt idx="2">
                  <c:v>0.10666362878106334</c:v>
                </c:pt>
                <c:pt idx="3">
                  <c:v>0.10651418312108125</c:v>
                </c:pt>
                <c:pt idx="4">
                  <c:v>0.10315009194650021</c:v>
                </c:pt>
              </c:numCache>
            </c:numRef>
          </c:val>
          <c:smooth val="0"/>
          <c:extLst>
            <c:ext xmlns:c16="http://schemas.microsoft.com/office/drawing/2014/chart" uri="{C3380CC4-5D6E-409C-BE32-E72D297353CC}">
              <c16:uniqueId val="{00000004-D579-4E7B-A002-08F1BD7E27E4}"/>
            </c:ext>
          </c:extLst>
        </c:ser>
        <c:dLbls>
          <c:showLegendKey val="0"/>
          <c:showVal val="0"/>
          <c:showCatName val="0"/>
          <c:showSerName val="0"/>
          <c:showPercent val="0"/>
          <c:showBubbleSize val="0"/>
        </c:dLbls>
        <c:marker val="1"/>
        <c:smooth val="0"/>
        <c:axId val="123119488"/>
        <c:axId val="123130240"/>
      </c:lineChart>
      <c:catAx>
        <c:axId val="123119488"/>
        <c:scaling>
          <c:orientation val="minMax"/>
        </c:scaling>
        <c:delete val="0"/>
        <c:axPos val="b"/>
        <c:title>
          <c:tx>
            <c:rich>
              <a:bodyPr/>
              <a:lstStyle/>
              <a:p>
                <a:pPr>
                  <a:defRPr sz="1400"/>
                </a:pPr>
                <a:r>
                  <a:rPr lang="en-GB" sz="1400"/>
                  <a:t>Year</a:t>
                </a:r>
              </a:p>
            </c:rich>
          </c:tx>
          <c:layout>
            <c:manualLayout>
              <c:xMode val="edge"/>
              <c:yMode val="edge"/>
              <c:x val="0.52526929549913459"/>
              <c:y val="0.81827388203808948"/>
            </c:manualLayout>
          </c:layout>
          <c:overlay val="0"/>
        </c:title>
        <c:numFmt formatCode="General" sourceLinked="1"/>
        <c:majorTickMark val="out"/>
        <c:minorTickMark val="none"/>
        <c:tickLblPos val="nextTo"/>
        <c:txPr>
          <a:bodyPr/>
          <a:lstStyle/>
          <a:p>
            <a:pPr>
              <a:defRPr sz="1400"/>
            </a:pPr>
            <a:endParaRPr lang="en-US"/>
          </a:p>
        </c:txPr>
        <c:crossAx val="123130240"/>
        <c:crosses val="autoZero"/>
        <c:auto val="1"/>
        <c:lblAlgn val="ctr"/>
        <c:lblOffset val="100"/>
        <c:noMultiLvlLbl val="0"/>
      </c:catAx>
      <c:valAx>
        <c:axId val="123130240"/>
        <c:scaling>
          <c:orientation val="minMax"/>
        </c:scaling>
        <c:delete val="0"/>
        <c:axPos val="l"/>
        <c:title>
          <c:tx>
            <c:rich>
              <a:bodyPr rot="-5400000" vert="horz"/>
              <a:lstStyle/>
              <a:p>
                <a:pPr marL="0" marR="0" lvl="0" indent="0" algn="ctr" defTabSz="914400" rtl="0" eaLnBrk="1" fontAlgn="auto" latinLnBrk="0" hangingPunct="1">
                  <a:lnSpc>
                    <a:spcPct val="100000"/>
                  </a:lnSpc>
                  <a:spcBef>
                    <a:spcPts val="0"/>
                  </a:spcBef>
                  <a:spcAft>
                    <a:spcPts val="0"/>
                  </a:spcAft>
                  <a:buClrTx/>
                  <a:buSzTx/>
                  <a:buFontTx/>
                  <a:buNone/>
                  <a:tabLst/>
                  <a:defRPr sz="1400" b="1"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GB" sz="1400" b="1" i="0" baseline="0">
                    <a:effectLst/>
                  </a:rPr>
                  <a:t>DDD per 1,000 inhabitants per day</a:t>
                </a:r>
                <a:endParaRPr lang="en-GB" sz="1400">
                  <a:effectLst/>
                </a:endParaRPr>
              </a:p>
            </c:rich>
          </c:tx>
          <c:layout>
            <c:manualLayout>
              <c:xMode val="edge"/>
              <c:yMode val="edge"/>
              <c:x val="0"/>
              <c:y val="5.6645725468341949E-2"/>
            </c:manualLayout>
          </c:layout>
          <c:overlay val="0"/>
        </c:title>
        <c:numFmt formatCode="0.00" sourceLinked="0"/>
        <c:majorTickMark val="out"/>
        <c:minorTickMark val="none"/>
        <c:tickLblPos val="nextTo"/>
        <c:txPr>
          <a:bodyPr/>
          <a:lstStyle/>
          <a:p>
            <a:pPr>
              <a:defRPr sz="1400"/>
            </a:pPr>
            <a:endParaRPr lang="en-US"/>
          </a:p>
        </c:txPr>
        <c:crossAx val="123119488"/>
        <c:crosses val="autoZero"/>
        <c:crossBetween val="between"/>
      </c:valAx>
      <c:spPr>
        <a:ln>
          <a:prstDash val="dash"/>
        </a:ln>
      </c:spPr>
    </c:plotArea>
    <c:legend>
      <c:legendPos val="b"/>
      <c:layout>
        <c:manualLayout>
          <c:xMode val="edge"/>
          <c:yMode val="edge"/>
          <c:x val="5.9285931846847481E-2"/>
          <c:y val="0.91076757213859427"/>
          <c:w val="0.93877710965100902"/>
          <c:h val="7.6208236403341081E-2"/>
        </c:manualLayout>
      </c:layout>
      <c:overlay val="0"/>
      <c:txPr>
        <a:bodyPr/>
        <a:lstStyle/>
        <a:p>
          <a:pPr>
            <a:defRPr sz="1400"/>
          </a:pPr>
          <a:endParaRPr lang="en-US"/>
        </a:p>
      </c:txPr>
    </c:legend>
    <c:plotVisOnly val="1"/>
    <c:dispBlanksAs val="gap"/>
    <c:showDLblsOverMax val="0"/>
  </c:chart>
  <c:spPr>
    <a:ln>
      <a:noFill/>
    </a:ln>
  </c:spPr>
  <c:txPr>
    <a:bodyPr/>
    <a:lstStyle/>
    <a:p>
      <a:pPr>
        <a:defRPr sz="1200">
          <a:latin typeface="Arial" panose="020B0604020202020204" pitchFamily="34" charset="0"/>
          <a:cs typeface="Arial" panose="020B0604020202020204"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withinLinearReversed" id="21">
  <a:schemeClr val="accent1"/>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F94399-4760-E249-A21A-E0B302D943C1}" type="datetimeFigureOut">
              <a:rPr lang="en-US" smtClean="0"/>
              <a:t>10/27/2023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349AD-43E2-A142-9B61-FBB06C64E86F}" type="slidenum">
              <a:rPr lang="en-US" smtClean="0"/>
              <a:t>‹#›</a:t>
            </a:fld>
            <a:endParaRPr lang="en-US"/>
          </a:p>
        </p:txBody>
      </p:sp>
    </p:spTree>
    <p:extLst>
      <p:ext uri="{BB962C8B-B14F-4D97-AF65-F5344CB8AC3E}">
        <p14:creationId xmlns:p14="http://schemas.microsoft.com/office/powerpoint/2010/main" val="280939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C9349AD-43E2-A142-9B61-FBB06C64E86F}" type="slidenum">
              <a:rPr lang="en-US" smtClean="0"/>
              <a:t>1</a:t>
            </a:fld>
            <a:endParaRPr lang="en-US"/>
          </a:p>
        </p:txBody>
      </p:sp>
    </p:spTree>
    <p:extLst>
      <p:ext uri="{BB962C8B-B14F-4D97-AF65-F5344CB8AC3E}">
        <p14:creationId xmlns:p14="http://schemas.microsoft.com/office/powerpoint/2010/main" val="2949207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11</a:t>
            </a:fld>
            <a:endParaRPr lang="en-US"/>
          </a:p>
        </p:txBody>
      </p:sp>
    </p:spTree>
    <p:extLst>
      <p:ext uri="{BB962C8B-B14F-4D97-AF65-F5344CB8AC3E}">
        <p14:creationId xmlns:p14="http://schemas.microsoft.com/office/powerpoint/2010/main" val="3902628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12</a:t>
            </a:fld>
            <a:endParaRPr lang="en-US"/>
          </a:p>
        </p:txBody>
      </p:sp>
    </p:spTree>
    <p:extLst>
      <p:ext uri="{BB962C8B-B14F-4D97-AF65-F5344CB8AC3E}">
        <p14:creationId xmlns:p14="http://schemas.microsoft.com/office/powerpoint/2010/main" val="16203320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13</a:t>
            </a:fld>
            <a:endParaRPr lang="en-US"/>
          </a:p>
        </p:txBody>
      </p:sp>
    </p:spTree>
    <p:extLst>
      <p:ext uri="{BB962C8B-B14F-4D97-AF65-F5344CB8AC3E}">
        <p14:creationId xmlns:p14="http://schemas.microsoft.com/office/powerpoint/2010/main" val="1511257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14</a:t>
            </a:fld>
            <a:endParaRPr lang="en-US"/>
          </a:p>
        </p:txBody>
      </p:sp>
    </p:spTree>
    <p:extLst>
      <p:ext uri="{BB962C8B-B14F-4D97-AF65-F5344CB8AC3E}">
        <p14:creationId xmlns:p14="http://schemas.microsoft.com/office/powerpoint/2010/main" val="2467124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15</a:t>
            </a:fld>
            <a:endParaRPr lang="en-US"/>
          </a:p>
        </p:txBody>
      </p:sp>
    </p:spTree>
    <p:extLst>
      <p:ext uri="{BB962C8B-B14F-4D97-AF65-F5344CB8AC3E}">
        <p14:creationId xmlns:p14="http://schemas.microsoft.com/office/powerpoint/2010/main" val="39818907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16</a:t>
            </a:fld>
            <a:endParaRPr lang="en-US"/>
          </a:p>
        </p:txBody>
      </p:sp>
    </p:spTree>
    <p:extLst>
      <p:ext uri="{BB962C8B-B14F-4D97-AF65-F5344CB8AC3E}">
        <p14:creationId xmlns:p14="http://schemas.microsoft.com/office/powerpoint/2010/main" val="2045258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17</a:t>
            </a:fld>
            <a:endParaRPr lang="en-US"/>
          </a:p>
        </p:txBody>
      </p:sp>
    </p:spTree>
    <p:extLst>
      <p:ext uri="{BB962C8B-B14F-4D97-AF65-F5344CB8AC3E}">
        <p14:creationId xmlns:p14="http://schemas.microsoft.com/office/powerpoint/2010/main" val="1523258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18</a:t>
            </a:fld>
            <a:endParaRPr lang="en-US"/>
          </a:p>
        </p:txBody>
      </p:sp>
    </p:spTree>
    <p:extLst>
      <p:ext uri="{BB962C8B-B14F-4D97-AF65-F5344CB8AC3E}">
        <p14:creationId xmlns:p14="http://schemas.microsoft.com/office/powerpoint/2010/main" val="2977990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752">
              <a:defRPr/>
            </a:pPr>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19</a:t>
            </a:fld>
            <a:endParaRPr lang="en-US"/>
          </a:p>
        </p:txBody>
      </p:sp>
    </p:spTree>
    <p:extLst>
      <p:ext uri="{BB962C8B-B14F-4D97-AF65-F5344CB8AC3E}">
        <p14:creationId xmlns:p14="http://schemas.microsoft.com/office/powerpoint/2010/main" val="796550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20</a:t>
            </a:fld>
            <a:endParaRPr lang="en-US"/>
          </a:p>
        </p:txBody>
      </p:sp>
    </p:spTree>
    <p:extLst>
      <p:ext uri="{BB962C8B-B14F-4D97-AF65-F5344CB8AC3E}">
        <p14:creationId xmlns:p14="http://schemas.microsoft.com/office/powerpoint/2010/main" val="2645705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3</a:t>
            </a:fld>
            <a:endParaRPr lang="en-US"/>
          </a:p>
        </p:txBody>
      </p:sp>
    </p:spTree>
    <p:extLst>
      <p:ext uri="{BB962C8B-B14F-4D97-AF65-F5344CB8AC3E}">
        <p14:creationId xmlns:p14="http://schemas.microsoft.com/office/powerpoint/2010/main" val="3922580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21</a:t>
            </a:fld>
            <a:endParaRPr lang="en-US"/>
          </a:p>
        </p:txBody>
      </p:sp>
    </p:spTree>
    <p:extLst>
      <p:ext uri="{BB962C8B-B14F-4D97-AF65-F5344CB8AC3E}">
        <p14:creationId xmlns:p14="http://schemas.microsoft.com/office/powerpoint/2010/main" val="1421842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22</a:t>
            </a:fld>
            <a:endParaRPr lang="en-US"/>
          </a:p>
        </p:txBody>
      </p:sp>
    </p:spTree>
    <p:extLst>
      <p:ext uri="{BB962C8B-B14F-4D97-AF65-F5344CB8AC3E}">
        <p14:creationId xmlns:p14="http://schemas.microsoft.com/office/powerpoint/2010/main" val="2648229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23</a:t>
            </a:fld>
            <a:endParaRPr lang="en-US"/>
          </a:p>
        </p:txBody>
      </p:sp>
    </p:spTree>
    <p:extLst>
      <p:ext uri="{BB962C8B-B14F-4D97-AF65-F5344CB8AC3E}">
        <p14:creationId xmlns:p14="http://schemas.microsoft.com/office/powerpoint/2010/main" val="4047014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24</a:t>
            </a:fld>
            <a:endParaRPr lang="en-US"/>
          </a:p>
        </p:txBody>
      </p:sp>
    </p:spTree>
    <p:extLst>
      <p:ext uri="{BB962C8B-B14F-4D97-AF65-F5344CB8AC3E}">
        <p14:creationId xmlns:p14="http://schemas.microsoft.com/office/powerpoint/2010/main" val="2650109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25</a:t>
            </a:fld>
            <a:endParaRPr lang="en-US"/>
          </a:p>
        </p:txBody>
      </p:sp>
    </p:spTree>
    <p:extLst>
      <p:ext uri="{BB962C8B-B14F-4D97-AF65-F5344CB8AC3E}">
        <p14:creationId xmlns:p14="http://schemas.microsoft.com/office/powerpoint/2010/main" val="277273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26</a:t>
            </a:fld>
            <a:endParaRPr lang="en-US"/>
          </a:p>
        </p:txBody>
      </p:sp>
    </p:spTree>
    <p:extLst>
      <p:ext uri="{BB962C8B-B14F-4D97-AF65-F5344CB8AC3E}">
        <p14:creationId xmlns:p14="http://schemas.microsoft.com/office/powerpoint/2010/main" val="4195173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27</a:t>
            </a:fld>
            <a:endParaRPr lang="en-US"/>
          </a:p>
        </p:txBody>
      </p:sp>
    </p:spTree>
    <p:extLst>
      <p:ext uri="{BB962C8B-B14F-4D97-AF65-F5344CB8AC3E}">
        <p14:creationId xmlns:p14="http://schemas.microsoft.com/office/powerpoint/2010/main" val="3633846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28</a:t>
            </a:fld>
            <a:endParaRPr lang="en-US"/>
          </a:p>
        </p:txBody>
      </p:sp>
    </p:spTree>
    <p:extLst>
      <p:ext uri="{BB962C8B-B14F-4D97-AF65-F5344CB8AC3E}">
        <p14:creationId xmlns:p14="http://schemas.microsoft.com/office/powerpoint/2010/main" val="1568345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29</a:t>
            </a:fld>
            <a:endParaRPr lang="en-US"/>
          </a:p>
        </p:txBody>
      </p:sp>
    </p:spTree>
    <p:extLst>
      <p:ext uri="{BB962C8B-B14F-4D97-AF65-F5344CB8AC3E}">
        <p14:creationId xmlns:p14="http://schemas.microsoft.com/office/powerpoint/2010/main" val="41766645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30</a:t>
            </a:fld>
            <a:endParaRPr lang="en-US"/>
          </a:p>
        </p:txBody>
      </p:sp>
    </p:spTree>
    <p:extLst>
      <p:ext uri="{BB962C8B-B14F-4D97-AF65-F5344CB8AC3E}">
        <p14:creationId xmlns:p14="http://schemas.microsoft.com/office/powerpoint/2010/main" val="2712761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4</a:t>
            </a:fld>
            <a:endParaRPr lang="en-US"/>
          </a:p>
        </p:txBody>
      </p:sp>
    </p:spTree>
    <p:extLst>
      <p:ext uri="{BB962C8B-B14F-4D97-AF65-F5344CB8AC3E}">
        <p14:creationId xmlns:p14="http://schemas.microsoft.com/office/powerpoint/2010/main" val="29963584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31</a:t>
            </a:fld>
            <a:endParaRPr lang="en-US"/>
          </a:p>
        </p:txBody>
      </p:sp>
    </p:spTree>
    <p:extLst>
      <p:ext uri="{BB962C8B-B14F-4D97-AF65-F5344CB8AC3E}">
        <p14:creationId xmlns:p14="http://schemas.microsoft.com/office/powerpoint/2010/main" val="28123202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a:defRPr/>
            </a:pPr>
            <a:r>
              <a:rPr lang="en-US"/>
              <a:t>ESPAUR - AMU</a:t>
            </a:r>
          </a:p>
        </p:txBody>
      </p:sp>
      <p:sp>
        <p:nvSpPr>
          <p:cNvPr id="5" name="Slide Number Placeholder 4"/>
          <p:cNvSpPr>
            <a:spLocks noGrp="1"/>
          </p:cNvSpPr>
          <p:nvPr>
            <p:ph type="sldNum" sz="quarter" idx="5"/>
          </p:nvPr>
        </p:nvSpPr>
        <p:spPr/>
        <p:txBody>
          <a:bodyPr/>
          <a:lstStyle/>
          <a:p>
            <a:pPr>
              <a:defRPr/>
            </a:pPr>
            <a:fld id="{9AE0CBF3-2A0A-4409-B599-FEFEAF974B88}" type="slidenum">
              <a:rPr lang="en-US" smtClean="0"/>
              <a:pPr>
                <a:defRPr/>
              </a:pPr>
              <a:t>32</a:t>
            </a:fld>
            <a:endParaRPr lang="en-US"/>
          </a:p>
        </p:txBody>
      </p:sp>
    </p:spTree>
    <p:extLst>
      <p:ext uri="{BB962C8B-B14F-4D97-AF65-F5344CB8AC3E}">
        <p14:creationId xmlns:p14="http://schemas.microsoft.com/office/powerpoint/2010/main" val="3298782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33</a:t>
            </a:fld>
            <a:endParaRPr lang="en-US"/>
          </a:p>
        </p:txBody>
      </p:sp>
    </p:spTree>
    <p:extLst>
      <p:ext uri="{BB962C8B-B14F-4D97-AF65-F5344CB8AC3E}">
        <p14:creationId xmlns:p14="http://schemas.microsoft.com/office/powerpoint/2010/main" val="1299502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34</a:t>
            </a:fld>
            <a:endParaRPr lang="en-US"/>
          </a:p>
        </p:txBody>
      </p:sp>
    </p:spTree>
    <p:extLst>
      <p:ext uri="{BB962C8B-B14F-4D97-AF65-F5344CB8AC3E}">
        <p14:creationId xmlns:p14="http://schemas.microsoft.com/office/powerpoint/2010/main" val="3287958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35</a:t>
            </a:fld>
            <a:endParaRPr lang="en-US"/>
          </a:p>
        </p:txBody>
      </p:sp>
    </p:spTree>
    <p:extLst>
      <p:ext uri="{BB962C8B-B14F-4D97-AF65-F5344CB8AC3E}">
        <p14:creationId xmlns:p14="http://schemas.microsoft.com/office/powerpoint/2010/main" val="2096179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36</a:t>
            </a:fld>
            <a:endParaRPr lang="en-US"/>
          </a:p>
        </p:txBody>
      </p:sp>
    </p:spTree>
    <p:extLst>
      <p:ext uri="{BB962C8B-B14F-4D97-AF65-F5344CB8AC3E}">
        <p14:creationId xmlns:p14="http://schemas.microsoft.com/office/powerpoint/2010/main" val="2755002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37</a:t>
            </a:fld>
            <a:endParaRPr lang="en-US"/>
          </a:p>
        </p:txBody>
      </p:sp>
    </p:spTree>
    <p:extLst>
      <p:ext uri="{BB962C8B-B14F-4D97-AF65-F5344CB8AC3E}">
        <p14:creationId xmlns:p14="http://schemas.microsoft.com/office/powerpoint/2010/main" val="13215234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38</a:t>
            </a:fld>
            <a:endParaRPr lang="en-US"/>
          </a:p>
        </p:txBody>
      </p:sp>
    </p:spTree>
    <p:extLst>
      <p:ext uri="{BB962C8B-B14F-4D97-AF65-F5344CB8AC3E}">
        <p14:creationId xmlns:p14="http://schemas.microsoft.com/office/powerpoint/2010/main" val="1536533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39</a:t>
            </a:fld>
            <a:endParaRPr lang="en-US"/>
          </a:p>
        </p:txBody>
      </p:sp>
    </p:spTree>
    <p:extLst>
      <p:ext uri="{BB962C8B-B14F-4D97-AF65-F5344CB8AC3E}">
        <p14:creationId xmlns:p14="http://schemas.microsoft.com/office/powerpoint/2010/main" val="5765258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40</a:t>
            </a:fld>
            <a:endParaRPr lang="en-US"/>
          </a:p>
        </p:txBody>
      </p:sp>
    </p:spTree>
    <p:extLst>
      <p:ext uri="{BB962C8B-B14F-4D97-AF65-F5344CB8AC3E}">
        <p14:creationId xmlns:p14="http://schemas.microsoft.com/office/powerpoint/2010/main" val="4168859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5</a:t>
            </a:fld>
            <a:endParaRPr lang="en-US"/>
          </a:p>
        </p:txBody>
      </p:sp>
    </p:spTree>
    <p:extLst>
      <p:ext uri="{BB962C8B-B14F-4D97-AF65-F5344CB8AC3E}">
        <p14:creationId xmlns:p14="http://schemas.microsoft.com/office/powerpoint/2010/main" val="15939887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41</a:t>
            </a:fld>
            <a:endParaRPr lang="en-US"/>
          </a:p>
        </p:txBody>
      </p:sp>
    </p:spTree>
    <p:extLst>
      <p:ext uri="{BB962C8B-B14F-4D97-AF65-F5344CB8AC3E}">
        <p14:creationId xmlns:p14="http://schemas.microsoft.com/office/powerpoint/2010/main" val="1998375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42</a:t>
            </a:fld>
            <a:endParaRPr lang="en-US"/>
          </a:p>
        </p:txBody>
      </p:sp>
    </p:spTree>
    <p:extLst>
      <p:ext uri="{BB962C8B-B14F-4D97-AF65-F5344CB8AC3E}">
        <p14:creationId xmlns:p14="http://schemas.microsoft.com/office/powerpoint/2010/main" val="31132708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43</a:t>
            </a:fld>
            <a:endParaRPr lang="en-US"/>
          </a:p>
        </p:txBody>
      </p:sp>
    </p:spTree>
    <p:extLst>
      <p:ext uri="{BB962C8B-B14F-4D97-AF65-F5344CB8AC3E}">
        <p14:creationId xmlns:p14="http://schemas.microsoft.com/office/powerpoint/2010/main" val="12675785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44</a:t>
            </a:fld>
            <a:endParaRPr lang="en-US"/>
          </a:p>
        </p:txBody>
      </p:sp>
    </p:spTree>
    <p:extLst>
      <p:ext uri="{BB962C8B-B14F-4D97-AF65-F5344CB8AC3E}">
        <p14:creationId xmlns:p14="http://schemas.microsoft.com/office/powerpoint/2010/main" val="31092692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45</a:t>
            </a:fld>
            <a:endParaRPr lang="en-US"/>
          </a:p>
        </p:txBody>
      </p:sp>
    </p:spTree>
    <p:extLst>
      <p:ext uri="{BB962C8B-B14F-4D97-AF65-F5344CB8AC3E}">
        <p14:creationId xmlns:p14="http://schemas.microsoft.com/office/powerpoint/2010/main" val="1181255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46</a:t>
            </a:fld>
            <a:endParaRPr lang="en-US"/>
          </a:p>
        </p:txBody>
      </p:sp>
    </p:spTree>
    <p:extLst>
      <p:ext uri="{BB962C8B-B14F-4D97-AF65-F5344CB8AC3E}">
        <p14:creationId xmlns:p14="http://schemas.microsoft.com/office/powerpoint/2010/main" val="8176448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47</a:t>
            </a:fld>
            <a:endParaRPr lang="en-US"/>
          </a:p>
        </p:txBody>
      </p:sp>
    </p:spTree>
    <p:extLst>
      <p:ext uri="{BB962C8B-B14F-4D97-AF65-F5344CB8AC3E}">
        <p14:creationId xmlns:p14="http://schemas.microsoft.com/office/powerpoint/2010/main" val="19294368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48</a:t>
            </a:fld>
            <a:endParaRPr lang="en-US"/>
          </a:p>
        </p:txBody>
      </p:sp>
    </p:spTree>
    <p:extLst>
      <p:ext uri="{BB962C8B-B14F-4D97-AF65-F5344CB8AC3E}">
        <p14:creationId xmlns:p14="http://schemas.microsoft.com/office/powerpoint/2010/main" val="495619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6</a:t>
            </a:fld>
            <a:endParaRPr lang="en-US"/>
          </a:p>
        </p:txBody>
      </p:sp>
    </p:spTree>
    <p:extLst>
      <p:ext uri="{BB962C8B-B14F-4D97-AF65-F5344CB8AC3E}">
        <p14:creationId xmlns:p14="http://schemas.microsoft.com/office/powerpoint/2010/main" val="2070907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7</a:t>
            </a:fld>
            <a:endParaRPr lang="en-US"/>
          </a:p>
        </p:txBody>
      </p:sp>
    </p:spTree>
    <p:extLst>
      <p:ext uri="{BB962C8B-B14F-4D97-AF65-F5344CB8AC3E}">
        <p14:creationId xmlns:p14="http://schemas.microsoft.com/office/powerpoint/2010/main" val="384908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8</a:t>
            </a:fld>
            <a:endParaRPr lang="en-US"/>
          </a:p>
        </p:txBody>
      </p:sp>
    </p:spTree>
    <p:extLst>
      <p:ext uri="{BB962C8B-B14F-4D97-AF65-F5344CB8AC3E}">
        <p14:creationId xmlns:p14="http://schemas.microsoft.com/office/powerpoint/2010/main" val="2052381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9</a:t>
            </a:fld>
            <a:endParaRPr lang="en-US"/>
          </a:p>
        </p:txBody>
      </p:sp>
    </p:spTree>
    <p:extLst>
      <p:ext uri="{BB962C8B-B14F-4D97-AF65-F5344CB8AC3E}">
        <p14:creationId xmlns:p14="http://schemas.microsoft.com/office/powerpoint/2010/main" val="4254051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10"/>
          </p:nvPr>
        </p:nvSpPr>
        <p:spPr/>
        <p:txBody>
          <a:bodyPr/>
          <a:lstStyle/>
          <a:p>
            <a:pPr>
              <a:defRPr/>
            </a:pPr>
            <a:r>
              <a:rPr lang="en-US"/>
              <a:t>ESPAUR - AMU</a:t>
            </a:r>
          </a:p>
        </p:txBody>
      </p:sp>
      <p:sp>
        <p:nvSpPr>
          <p:cNvPr id="5" name="Slide Number Placeholder 4"/>
          <p:cNvSpPr>
            <a:spLocks noGrp="1"/>
          </p:cNvSpPr>
          <p:nvPr>
            <p:ph type="sldNum" sz="quarter" idx="11"/>
          </p:nvPr>
        </p:nvSpPr>
        <p:spPr/>
        <p:txBody>
          <a:bodyPr/>
          <a:lstStyle/>
          <a:p>
            <a:pPr>
              <a:defRPr/>
            </a:pPr>
            <a:fld id="{9AE0CBF3-2A0A-4409-B599-FEFEAF974B88}" type="slidenum">
              <a:rPr lang="en-US" smtClean="0"/>
              <a:pPr>
                <a:defRPr/>
              </a:pPr>
              <a:t>10</a:t>
            </a:fld>
            <a:endParaRPr lang="en-US"/>
          </a:p>
        </p:txBody>
      </p:sp>
    </p:spTree>
    <p:extLst>
      <p:ext uri="{BB962C8B-B14F-4D97-AF65-F5344CB8AC3E}">
        <p14:creationId xmlns:p14="http://schemas.microsoft.com/office/powerpoint/2010/main" val="4269483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420D6-CED8-4F62-AA93-FCC34ADFC569}"/>
              </a:ext>
            </a:extLst>
          </p:cNvPr>
          <p:cNvSpPr>
            <a:spLocks noGrp="1"/>
          </p:cNvSpPr>
          <p:nvPr>
            <p:ph type="ctrTitle"/>
          </p:nvPr>
        </p:nvSpPr>
        <p:spPr>
          <a:xfrm>
            <a:off x="512955" y="2528658"/>
            <a:ext cx="10481617" cy="2387600"/>
          </a:xfrm>
        </p:spPr>
        <p:txBody>
          <a:bodyPr anchor="t"/>
          <a:lstStyle>
            <a:lvl1pPr algn="l">
              <a:defRPr sz="4000">
                <a:solidFill>
                  <a:srgbClr val="007C91"/>
                </a:solidFill>
              </a:defRPr>
            </a:lvl1pPr>
          </a:lstStyle>
          <a:p>
            <a:r>
              <a:rPr lang="en-US"/>
              <a:t>Click to edit Master title style</a:t>
            </a:r>
            <a:endParaRPr lang="en-GB" dirty="0"/>
          </a:p>
        </p:txBody>
      </p:sp>
    </p:spTree>
    <p:extLst>
      <p:ext uri="{BB962C8B-B14F-4D97-AF65-F5344CB8AC3E}">
        <p14:creationId xmlns:p14="http://schemas.microsoft.com/office/powerpoint/2010/main" val="2942364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41C13-0DB6-4E28-9521-FD744346DDC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F51F445-D392-4789-9479-AF028CB55CC0}"/>
              </a:ext>
            </a:extLst>
          </p:cNvPr>
          <p:cNvSpPr>
            <a:spLocks noGrp="1"/>
          </p:cNvSpPr>
          <p:nvPr>
            <p:ph idx="1" hasCustomPrompt="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Footer Placeholder 8">
            <a:extLst>
              <a:ext uri="{FF2B5EF4-FFF2-40B4-BE49-F238E27FC236}">
                <a16:creationId xmlns:a16="http://schemas.microsoft.com/office/drawing/2014/main" id="{C65E6804-E436-2947-81F5-FCC5E465C142}"/>
              </a:ext>
            </a:extLst>
          </p:cNvPr>
          <p:cNvSpPr>
            <a:spLocks noGrp="1"/>
          </p:cNvSpPr>
          <p:nvPr>
            <p:ph type="ftr" sz="quarter" idx="10"/>
          </p:nvPr>
        </p:nvSpPr>
        <p:spPr/>
        <p:txBody>
          <a:bodyPr/>
          <a:lstStyle/>
          <a:p>
            <a:r>
              <a:rPr lang="fr-FR"/>
              <a:t>ESPAUR report 2023. Chapter 3 figure appendix</a:t>
            </a:r>
            <a:endParaRPr lang="en-GB" sz="1400" dirty="0"/>
          </a:p>
        </p:txBody>
      </p:sp>
      <p:sp>
        <p:nvSpPr>
          <p:cNvPr id="10" name="Slide Number Placeholder 9">
            <a:extLst>
              <a:ext uri="{FF2B5EF4-FFF2-40B4-BE49-F238E27FC236}">
                <a16:creationId xmlns:a16="http://schemas.microsoft.com/office/drawing/2014/main" id="{4C176BFD-AF1B-334D-884D-C08E0A3D509C}"/>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7999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8ADD9-C943-418A-9D35-CC865F95F6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2914506-EEE5-4D8C-850E-4F0922B6B431}"/>
              </a:ext>
            </a:extLst>
          </p:cNvPr>
          <p:cNvSpPr>
            <a:spLocks noGrp="1"/>
          </p:cNvSpPr>
          <p:nvPr>
            <p:ph sz="half" idx="1" hasCustomPrompt="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B5046333-AC78-4EDE-9D8D-21DCF6FCEA55}"/>
              </a:ext>
            </a:extLst>
          </p:cNvPr>
          <p:cNvSpPr>
            <a:spLocks noGrp="1"/>
          </p:cNvSpPr>
          <p:nvPr>
            <p:ph sz="half" idx="2" hasCustomPrompt="1"/>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Footer Placeholder 9">
            <a:extLst>
              <a:ext uri="{FF2B5EF4-FFF2-40B4-BE49-F238E27FC236}">
                <a16:creationId xmlns:a16="http://schemas.microsoft.com/office/drawing/2014/main" id="{AE4E894C-2A2B-A74C-BFBD-B15007757C8B}"/>
              </a:ext>
            </a:extLst>
          </p:cNvPr>
          <p:cNvSpPr>
            <a:spLocks noGrp="1"/>
          </p:cNvSpPr>
          <p:nvPr>
            <p:ph type="ftr" sz="quarter" idx="10"/>
          </p:nvPr>
        </p:nvSpPr>
        <p:spPr/>
        <p:txBody>
          <a:bodyPr/>
          <a:lstStyle/>
          <a:p>
            <a:r>
              <a:rPr lang="fr-FR"/>
              <a:t>ESPAUR report 2023. Chapter 3 figure appendix</a:t>
            </a:r>
            <a:endParaRPr lang="en-GB" sz="1400" dirty="0"/>
          </a:p>
        </p:txBody>
      </p:sp>
      <p:sp>
        <p:nvSpPr>
          <p:cNvPr id="11" name="Slide Number Placeholder 10">
            <a:extLst>
              <a:ext uri="{FF2B5EF4-FFF2-40B4-BE49-F238E27FC236}">
                <a16:creationId xmlns:a16="http://schemas.microsoft.com/office/drawing/2014/main" id="{05D39806-AD25-A04F-9636-F009A170C8CD}"/>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016229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E6C20DF-56A1-44A9-A429-8B05468D2A41}"/>
              </a:ext>
            </a:extLst>
          </p:cNvPr>
          <p:cNvSpPr>
            <a:spLocks noGrp="1"/>
          </p:cNvSpPr>
          <p:nvPr>
            <p:ph type="body" idx="1"/>
          </p:nvPr>
        </p:nvSpPr>
        <p:spPr>
          <a:xfrm>
            <a:off x="839788" y="1681163"/>
            <a:ext cx="5157787"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BA82AB-E9DB-425C-9352-E0A272AD0E42}"/>
              </a:ext>
            </a:extLst>
          </p:cNvPr>
          <p:cNvSpPr>
            <a:spLocks noGrp="1"/>
          </p:cNvSpPr>
          <p:nvPr>
            <p:ph sz="half" idx="2" hasCustomPrompt="1"/>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5" name="Text Placeholder 4">
            <a:extLst>
              <a:ext uri="{FF2B5EF4-FFF2-40B4-BE49-F238E27FC236}">
                <a16:creationId xmlns:a16="http://schemas.microsoft.com/office/drawing/2014/main" id="{E4FD6833-A055-4CE8-AB12-41A1997D9B75}"/>
              </a:ext>
            </a:extLst>
          </p:cNvPr>
          <p:cNvSpPr>
            <a:spLocks noGrp="1"/>
          </p:cNvSpPr>
          <p:nvPr>
            <p:ph type="body" sz="quarter" idx="3"/>
          </p:nvPr>
        </p:nvSpPr>
        <p:spPr>
          <a:xfrm>
            <a:off x="6172200" y="1681163"/>
            <a:ext cx="5183188" cy="823912"/>
          </a:xfrm>
        </p:spPr>
        <p:txBody>
          <a:bodyPr anchor="t"/>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6F2F5E-B4CD-46C2-B6AC-8052CF2B36A5}"/>
              </a:ext>
            </a:extLst>
          </p:cNvPr>
          <p:cNvSpPr>
            <a:spLocks noGrp="1"/>
          </p:cNvSpPr>
          <p:nvPr>
            <p:ph sz="quarter" idx="4" hasCustomPrompt="1"/>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a:p>
            <a:pPr lvl="4"/>
            <a:endParaRPr lang="en-GB" dirty="0"/>
          </a:p>
        </p:txBody>
      </p:sp>
      <p:sp>
        <p:nvSpPr>
          <p:cNvPr id="10" name="Title 9">
            <a:extLst>
              <a:ext uri="{FF2B5EF4-FFF2-40B4-BE49-F238E27FC236}">
                <a16:creationId xmlns:a16="http://schemas.microsoft.com/office/drawing/2014/main" id="{3503C25A-9D93-4F4F-8253-B7AB9B2BC6B1}"/>
              </a:ext>
            </a:extLst>
          </p:cNvPr>
          <p:cNvSpPr>
            <a:spLocks noGrp="1"/>
          </p:cNvSpPr>
          <p:nvPr>
            <p:ph type="title"/>
          </p:nvPr>
        </p:nvSpPr>
        <p:spPr/>
        <p:txBody>
          <a:bodyPr/>
          <a:lstStyle/>
          <a:p>
            <a:r>
              <a:rPr lang="en-US"/>
              <a:t>Click to edit Master title style</a:t>
            </a:r>
          </a:p>
        </p:txBody>
      </p:sp>
      <p:sp>
        <p:nvSpPr>
          <p:cNvPr id="13" name="Footer Placeholder 12">
            <a:extLst>
              <a:ext uri="{FF2B5EF4-FFF2-40B4-BE49-F238E27FC236}">
                <a16:creationId xmlns:a16="http://schemas.microsoft.com/office/drawing/2014/main" id="{CB930E85-4B03-2D45-B847-D4398F5F9147}"/>
              </a:ext>
            </a:extLst>
          </p:cNvPr>
          <p:cNvSpPr>
            <a:spLocks noGrp="1"/>
          </p:cNvSpPr>
          <p:nvPr>
            <p:ph type="ftr" sz="quarter" idx="10"/>
          </p:nvPr>
        </p:nvSpPr>
        <p:spPr/>
        <p:txBody>
          <a:bodyPr/>
          <a:lstStyle/>
          <a:p>
            <a:r>
              <a:rPr lang="fr-FR"/>
              <a:t>ESPAUR report 2023. Chapter 3 figure appendix</a:t>
            </a:r>
            <a:endParaRPr lang="en-GB" sz="1400" dirty="0"/>
          </a:p>
        </p:txBody>
      </p:sp>
      <p:sp>
        <p:nvSpPr>
          <p:cNvPr id="14" name="Slide Number Placeholder 13">
            <a:extLst>
              <a:ext uri="{FF2B5EF4-FFF2-40B4-BE49-F238E27FC236}">
                <a16:creationId xmlns:a16="http://schemas.microsoft.com/office/drawing/2014/main" id="{5E1D73D8-44E6-D54F-8151-2BDA8CF08C55}"/>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26020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BC75E-5812-48FD-BCBD-1235D22F0081}"/>
              </a:ext>
            </a:extLst>
          </p:cNvPr>
          <p:cNvSpPr>
            <a:spLocks noGrp="1"/>
          </p:cNvSpPr>
          <p:nvPr>
            <p:ph type="title"/>
          </p:nvPr>
        </p:nvSpPr>
        <p:spPr/>
        <p:txBody>
          <a:bodyPr/>
          <a:lstStyle/>
          <a:p>
            <a:r>
              <a:rPr lang="en-US"/>
              <a:t>Click to edit Master title style</a:t>
            </a:r>
            <a:endParaRPr lang="en-GB"/>
          </a:p>
        </p:txBody>
      </p:sp>
      <p:sp>
        <p:nvSpPr>
          <p:cNvPr id="8" name="Footer Placeholder 7">
            <a:extLst>
              <a:ext uri="{FF2B5EF4-FFF2-40B4-BE49-F238E27FC236}">
                <a16:creationId xmlns:a16="http://schemas.microsoft.com/office/drawing/2014/main" id="{0980B7E6-3A31-244C-8D5C-297872DC3E19}"/>
              </a:ext>
            </a:extLst>
          </p:cNvPr>
          <p:cNvSpPr>
            <a:spLocks noGrp="1"/>
          </p:cNvSpPr>
          <p:nvPr>
            <p:ph type="ftr" sz="quarter" idx="10"/>
          </p:nvPr>
        </p:nvSpPr>
        <p:spPr/>
        <p:txBody>
          <a:bodyPr/>
          <a:lstStyle/>
          <a:p>
            <a:r>
              <a:rPr lang="fr-FR"/>
              <a:t>ESPAUR report 2023. Chapter 3 figure appendix</a:t>
            </a:r>
            <a:endParaRPr lang="en-GB" sz="1400" dirty="0"/>
          </a:p>
        </p:txBody>
      </p:sp>
      <p:sp>
        <p:nvSpPr>
          <p:cNvPr id="9" name="Slide Number Placeholder 8">
            <a:extLst>
              <a:ext uri="{FF2B5EF4-FFF2-40B4-BE49-F238E27FC236}">
                <a16:creationId xmlns:a16="http://schemas.microsoft.com/office/drawing/2014/main" id="{FF38D384-66F4-D748-9499-51EC5883028E}"/>
              </a:ext>
            </a:extLst>
          </p:cNvPr>
          <p:cNvSpPr>
            <a:spLocks noGrp="1"/>
          </p:cNvSpPr>
          <p:nvPr>
            <p:ph type="sldNum" sz="quarter" idx="11"/>
          </p:nvPr>
        </p:nvSpPr>
        <p:spPr/>
        <p:txBody>
          <a:bodyPr/>
          <a:lstStyle/>
          <a:p>
            <a:fld id="{344369E4-5DE7-46E5-874E-4FD437973785}" type="slidenum">
              <a:rPr lang="en-GB" smtClean="0"/>
              <a:pPr/>
              <a:t>‹#›</a:t>
            </a:fld>
            <a:endParaRPr lang="en-GB" sz="1400" dirty="0"/>
          </a:p>
        </p:txBody>
      </p:sp>
    </p:spTree>
    <p:extLst>
      <p:ext uri="{BB962C8B-B14F-4D97-AF65-F5344CB8AC3E}">
        <p14:creationId xmlns:p14="http://schemas.microsoft.com/office/powerpoint/2010/main" val="31946152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503B-7986-436C-9822-A1854F9D9A9B}"/>
              </a:ext>
            </a:extLst>
          </p:cNvPr>
          <p:cNvSpPr>
            <a:spLocks noGrp="1"/>
          </p:cNvSpPr>
          <p:nvPr>
            <p:ph type="title"/>
          </p:nvPr>
        </p:nvSpPr>
        <p:spPr>
          <a:xfrm>
            <a:off x="615956" y="179416"/>
            <a:ext cx="11123856" cy="972607"/>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CF05904-E451-4DAC-98D7-82FCA86A4A8E}"/>
              </a:ext>
            </a:extLst>
          </p:cNvPr>
          <p:cNvSpPr>
            <a:spLocks noGrp="1"/>
          </p:cNvSpPr>
          <p:nvPr>
            <p:ph type="body" idx="1"/>
          </p:nvPr>
        </p:nvSpPr>
        <p:spPr>
          <a:xfrm>
            <a:off x="615955" y="1774826"/>
            <a:ext cx="1112385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Footer Placeholder 4">
            <a:extLst>
              <a:ext uri="{FF2B5EF4-FFF2-40B4-BE49-F238E27FC236}">
                <a16:creationId xmlns:a16="http://schemas.microsoft.com/office/drawing/2014/main" id="{78A9E1E3-76D3-49B4-BA11-2CCBDA7CADC2}"/>
              </a:ext>
            </a:extLst>
          </p:cNvPr>
          <p:cNvSpPr>
            <a:spLocks noGrp="1"/>
          </p:cNvSpPr>
          <p:nvPr>
            <p:ph type="ftr" sz="quarter" idx="3"/>
          </p:nvPr>
        </p:nvSpPr>
        <p:spPr>
          <a:xfrm>
            <a:off x="838200" y="6438850"/>
            <a:ext cx="10007606" cy="363600"/>
          </a:xfrm>
          <a:prstGeom prst="rect">
            <a:avLst/>
          </a:prstGeom>
        </p:spPr>
        <p:txBody>
          <a:bodyPr vert="horz" lIns="91440" tIns="45720" rIns="91440" bIns="45720" rtlCol="0" anchor="ctr"/>
          <a:lstStyle>
            <a:lvl1pPr algn="l">
              <a:defRPr sz="1400">
                <a:solidFill>
                  <a:srgbClr val="007C91"/>
                </a:solidFill>
                <a:latin typeface="Arial" panose="020B0604020202020204" pitchFamily="34" charset="0"/>
                <a:cs typeface="Arial" panose="020B0604020202020204" pitchFamily="34" charset="0"/>
              </a:defRPr>
            </a:lvl1pPr>
          </a:lstStyle>
          <a:p>
            <a:r>
              <a:rPr lang="fr-FR"/>
              <a:t>ESPAUR report 2023. Chapter 3 figure appendix</a:t>
            </a:r>
            <a:endParaRPr lang="en-GB" dirty="0"/>
          </a:p>
        </p:txBody>
      </p:sp>
      <p:sp>
        <p:nvSpPr>
          <p:cNvPr id="6" name="Slide Number Placeholder 5">
            <a:extLst>
              <a:ext uri="{FF2B5EF4-FFF2-40B4-BE49-F238E27FC236}">
                <a16:creationId xmlns:a16="http://schemas.microsoft.com/office/drawing/2014/main" id="{1BF5F349-A985-4FF9-9FE5-9D2B321F5687}"/>
              </a:ext>
            </a:extLst>
          </p:cNvPr>
          <p:cNvSpPr>
            <a:spLocks noGrp="1"/>
          </p:cNvSpPr>
          <p:nvPr>
            <p:ph type="sldNum" sz="quarter" idx="4"/>
          </p:nvPr>
        </p:nvSpPr>
        <p:spPr>
          <a:xfrm>
            <a:off x="130629" y="6438850"/>
            <a:ext cx="596332" cy="365125"/>
          </a:xfrm>
          <a:prstGeom prst="rect">
            <a:avLst/>
          </a:prstGeom>
        </p:spPr>
        <p:txBody>
          <a:bodyPr vert="horz" lIns="91440" tIns="45720" rIns="91440" bIns="45720" rtlCol="0" anchor="ctr"/>
          <a:lstStyle>
            <a:lvl1pPr algn="r">
              <a:defRPr sz="1400">
                <a:solidFill>
                  <a:srgbClr val="007C91"/>
                </a:solidFill>
                <a:latin typeface="Arial" panose="020B0604020202020204" pitchFamily="34" charset="0"/>
                <a:cs typeface="Arial" panose="020B0604020202020204" pitchFamily="34" charset="0"/>
              </a:defRPr>
            </a:lvl1pPr>
          </a:lstStyle>
          <a:p>
            <a:fld id="{344369E4-5DE7-46E5-874E-4FD437973785}" type="slidenum">
              <a:rPr lang="en-GB" smtClean="0"/>
              <a:pPr/>
              <a:t>‹#›</a:t>
            </a:fld>
            <a:endParaRPr lang="en-GB" dirty="0"/>
          </a:p>
        </p:txBody>
      </p:sp>
    </p:spTree>
    <p:extLst>
      <p:ext uri="{BB962C8B-B14F-4D97-AF65-F5344CB8AC3E}">
        <p14:creationId xmlns:p14="http://schemas.microsoft.com/office/powerpoint/2010/main" val="1204892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Lst>
  <p:hf hdr="0" dt="0"/>
  <p:txStyles>
    <p:titleStyle>
      <a:lvl1pPr algn="l" defTabSz="914400" rtl="0" eaLnBrk="1" latinLnBrk="0" hangingPunct="1">
        <a:lnSpc>
          <a:spcPct val="90000"/>
        </a:lnSpc>
        <a:spcBef>
          <a:spcPct val="0"/>
        </a:spcBef>
        <a:buNone/>
        <a:defRPr sz="3800" kern="1200">
          <a:solidFill>
            <a:srgbClr val="007C9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911FF-4D56-4ABC-AC80-510EE2B25062}"/>
              </a:ext>
            </a:extLst>
          </p:cNvPr>
          <p:cNvSpPr>
            <a:spLocks noGrp="1"/>
          </p:cNvSpPr>
          <p:nvPr>
            <p:ph type="ctrTitle"/>
          </p:nvPr>
        </p:nvSpPr>
        <p:spPr>
          <a:xfrm>
            <a:off x="512955" y="2528658"/>
            <a:ext cx="10481617" cy="900342"/>
          </a:xfrm>
        </p:spPr>
        <p:txBody>
          <a:bodyPr>
            <a:normAutofit fontScale="90000"/>
          </a:bodyPr>
          <a:lstStyle/>
          <a:p>
            <a:r>
              <a:rPr lang="en-GB" sz="5000"/>
              <a:t>Chapter 3: Antimicrobial consumption</a:t>
            </a:r>
            <a:br>
              <a:rPr lang="en-GB" dirty="0"/>
            </a:br>
            <a:br>
              <a:rPr lang="en-GB" dirty="0"/>
            </a:br>
            <a:br>
              <a:rPr lang="en-GB"/>
            </a:br>
            <a:br>
              <a:rPr lang="en-GB" dirty="0"/>
            </a:br>
            <a:br>
              <a:rPr lang="en-GB" dirty="0"/>
            </a:br>
            <a:endParaRPr lang="en-GB" dirty="0"/>
          </a:p>
        </p:txBody>
      </p:sp>
      <p:sp>
        <p:nvSpPr>
          <p:cNvPr id="3" name="Subtitle 2">
            <a:extLst>
              <a:ext uri="{FF2B5EF4-FFF2-40B4-BE49-F238E27FC236}">
                <a16:creationId xmlns:a16="http://schemas.microsoft.com/office/drawing/2014/main" id="{A508445D-DE05-432A-8012-191FE4F98B7D}"/>
              </a:ext>
            </a:extLst>
          </p:cNvPr>
          <p:cNvSpPr txBox="1">
            <a:spLocks/>
          </p:cNvSpPr>
          <p:nvPr/>
        </p:nvSpPr>
        <p:spPr>
          <a:xfrm>
            <a:off x="0" y="6239580"/>
            <a:ext cx="7634288" cy="4095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rgbClr val="007C9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7C91"/>
              </a:buClr>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7C9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7C9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7C91"/>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ESPAUR </a:t>
            </a:r>
            <a:r>
              <a:rPr lang="en-GB">
                <a:solidFill>
                  <a:schemeClr val="bg1"/>
                </a:solidFill>
              </a:rPr>
              <a:t>report 2023. Chapter 3 figure </a:t>
            </a:r>
            <a:r>
              <a:rPr lang="en-GB" dirty="0">
                <a:solidFill>
                  <a:schemeClr val="bg1"/>
                </a:solidFill>
              </a:rPr>
              <a:t>a</a:t>
            </a:r>
            <a:r>
              <a:rPr lang="en-GB">
                <a:solidFill>
                  <a:schemeClr val="bg1"/>
                </a:solidFill>
              </a:rPr>
              <a:t>ppendix</a:t>
            </a:r>
            <a:endParaRPr lang="en-GB" dirty="0">
              <a:solidFill>
                <a:schemeClr val="bg1"/>
              </a:solidFill>
            </a:endParaRPr>
          </a:p>
        </p:txBody>
      </p:sp>
    </p:spTree>
    <p:extLst>
      <p:ext uri="{BB962C8B-B14F-4D97-AF65-F5344CB8AC3E}">
        <p14:creationId xmlns:p14="http://schemas.microsoft.com/office/powerpoint/2010/main" val="3780442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16DA48D-35E4-4679-9E31-0A681EA4DC0F}"/>
              </a:ext>
            </a:extLst>
          </p:cNvPr>
          <p:cNvSpPr>
            <a:spLocks noGrp="1"/>
          </p:cNvSpPr>
          <p:nvPr>
            <p:ph type="title"/>
          </p:nvPr>
        </p:nvSpPr>
        <p:spPr/>
        <p:txBody>
          <a:bodyPr>
            <a:normAutofit/>
          </a:bodyPr>
          <a:lstStyle/>
          <a:p>
            <a:pPr>
              <a:lnSpc>
                <a:spcPct val="100000"/>
              </a:lnSpc>
            </a:pPr>
            <a:r>
              <a:rPr lang="en-GB" sz="2600" dirty="0"/>
              <a:t>Consumption of macrolides, expressed as DDDs per 1,000 inhabitants per day, England, 2018 to 2023</a:t>
            </a:r>
          </a:p>
        </p:txBody>
      </p:sp>
      <p:sp>
        <p:nvSpPr>
          <p:cNvPr id="2" name="Footer Placeholder 1">
            <a:extLst>
              <a:ext uri="{FF2B5EF4-FFF2-40B4-BE49-F238E27FC236}">
                <a16:creationId xmlns:a16="http://schemas.microsoft.com/office/drawing/2014/main" id="{3C863314-8623-4729-9C9D-5A32EA882D11}"/>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0B15E848-0B6C-4017-8AB4-9DDD48F91F10}"/>
              </a:ext>
            </a:extLst>
          </p:cNvPr>
          <p:cNvSpPr>
            <a:spLocks noGrp="1"/>
          </p:cNvSpPr>
          <p:nvPr>
            <p:ph type="sldNum" sz="quarter" idx="11"/>
          </p:nvPr>
        </p:nvSpPr>
        <p:spPr/>
        <p:txBody>
          <a:bodyPr/>
          <a:lstStyle/>
          <a:p>
            <a:fld id="{344369E4-5DE7-46E5-874E-4FD437973785}" type="slidenum">
              <a:rPr lang="en-GB" smtClean="0"/>
              <a:pPr/>
              <a:t>10</a:t>
            </a:fld>
            <a:endParaRPr lang="en-GB" sz="1400" dirty="0"/>
          </a:p>
        </p:txBody>
      </p:sp>
      <p:graphicFrame>
        <p:nvGraphicFramePr>
          <p:cNvPr id="4" name="Chart 3" descr="Marcolides consumption has decreased from 2.878 to 2.392 DID during the last 5 years. The most commonly used macrolide was clarithromycin, increased between 2021 to 2022 from 1.251 to 1.438 DID. The second most commonly prescribed macrolide was Azithromycin, which has increased between 2021 to 2022  from 0.520 to 0.530.">
            <a:extLst>
              <a:ext uri="{FF2B5EF4-FFF2-40B4-BE49-F238E27FC236}">
                <a16:creationId xmlns:a16="http://schemas.microsoft.com/office/drawing/2014/main" id="{DDB209BD-EA40-4759-8201-952A12846ACD}"/>
              </a:ext>
            </a:extLst>
          </p:cNvPr>
          <p:cNvGraphicFramePr>
            <a:graphicFrameLocks/>
          </p:cNvGraphicFramePr>
          <p:nvPr>
            <p:extLst>
              <p:ext uri="{D42A27DB-BD31-4B8C-83A1-F6EECF244321}">
                <p14:modId xmlns:p14="http://schemas.microsoft.com/office/powerpoint/2010/main" val="2797185267"/>
              </p:ext>
            </p:extLst>
          </p:nvPr>
        </p:nvGraphicFramePr>
        <p:xfrm>
          <a:off x="726960" y="1222698"/>
          <a:ext cx="10759023" cy="499149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7068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6B42C0-A3D2-446F-9C88-18C414631542}"/>
              </a:ext>
            </a:extLst>
          </p:cNvPr>
          <p:cNvSpPr>
            <a:spLocks noGrp="1"/>
          </p:cNvSpPr>
          <p:nvPr>
            <p:ph type="title"/>
          </p:nvPr>
        </p:nvSpPr>
        <p:spPr/>
        <p:txBody>
          <a:bodyPr>
            <a:noAutofit/>
          </a:bodyPr>
          <a:lstStyle/>
          <a:p>
            <a:pPr>
              <a:lnSpc>
                <a:spcPct val="100000"/>
              </a:lnSpc>
            </a:pPr>
            <a:r>
              <a:rPr lang="en-GB" sz="2600" dirty="0"/>
              <a:t>Consumption of </a:t>
            </a:r>
            <a:r>
              <a:rPr lang="en-GB" sz="2600" dirty="0" err="1"/>
              <a:t>sulfonamides</a:t>
            </a:r>
            <a:r>
              <a:rPr lang="en-GB" sz="2600" dirty="0"/>
              <a:t> and trimethoprim by prescriber setting, expressed as DDDs per 1,000 inhabitants per day, England, 2018 to 2022</a:t>
            </a:r>
          </a:p>
        </p:txBody>
      </p:sp>
      <p:sp>
        <p:nvSpPr>
          <p:cNvPr id="2" name="Footer Placeholder 1">
            <a:extLst>
              <a:ext uri="{FF2B5EF4-FFF2-40B4-BE49-F238E27FC236}">
                <a16:creationId xmlns:a16="http://schemas.microsoft.com/office/drawing/2014/main" id="{49278D26-8840-4493-88F0-ACC243CCE07E}"/>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A2DEECB5-1EB1-45A8-ACA4-22B8C87C1325}"/>
              </a:ext>
            </a:extLst>
          </p:cNvPr>
          <p:cNvSpPr>
            <a:spLocks noGrp="1"/>
          </p:cNvSpPr>
          <p:nvPr>
            <p:ph type="sldNum" sz="quarter" idx="11"/>
          </p:nvPr>
        </p:nvSpPr>
        <p:spPr/>
        <p:txBody>
          <a:bodyPr/>
          <a:lstStyle/>
          <a:p>
            <a:fld id="{344369E4-5DE7-46E5-874E-4FD437973785}" type="slidenum">
              <a:rPr lang="en-GB" smtClean="0"/>
              <a:pPr/>
              <a:t>11</a:t>
            </a:fld>
            <a:endParaRPr lang="en-GB" sz="1400" dirty="0"/>
          </a:p>
        </p:txBody>
      </p:sp>
      <p:graphicFrame>
        <p:nvGraphicFramePr>
          <p:cNvPr id="4" name="Chart 3" descr="Overall sulfonamides and trimethoprim consumption has decreased from 0.853 to 0.757 DID. The GP setting prescribed the most sulphonamides and trimethoprim, and is the main driver (0.628 to 0.523 DID) of the overall observed reduction.">
            <a:extLst>
              <a:ext uri="{FF2B5EF4-FFF2-40B4-BE49-F238E27FC236}">
                <a16:creationId xmlns:a16="http://schemas.microsoft.com/office/drawing/2014/main" id="{65082927-74D4-4AEE-A62F-48C6ECD86C5A}"/>
              </a:ext>
            </a:extLst>
          </p:cNvPr>
          <p:cNvGraphicFramePr>
            <a:graphicFrameLocks/>
          </p:cNvGraphicFramePr>
          <p:nvPr>
            <p:extLst>
              <p:ext uri="{D42A27DB-BD31-4B8C-83A1-F6EECF244321}">
                <p14:modId xmlns:p14="http://schemas.microsoft.com/office/powerpoint/2010/main" val="3674198759"/>
              </p:ext>
            </p:extLst>
          </p:nvPr>
        </p:nvGraphicFramePr>
        <p:xfrm>
          <a:off x="726960" y="1152023"/>
          <a:ext cx="10849083" cy="50248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5525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0C52882-519D-4763-A903-1ACCA8B9DC8A}"/>
              </a:ext>
            </a:extLst>
          </p:cNvPr>
          <p:cNvSpPr>
            <a:spLocks noGrp="1"/>
          </p:cNvSpPr>
          <p:nvPr>
            <p:ph type="title"/>
          </p:nvPr>
        </p:nvSpPr>
        <p:spPr/>
        <p:txBody>
          <a:bodyPr>
            <a:normAutofit/>
          </a:bodyPr>
          <a:lstStyle/>
          <a:p>
            <a:pPr>
              <a:lnSpc>
                <a:spcPct val="100000"/>
              </a:lnSpc>
            </a:pPr>
            <a:r>
              <a:rPr lang="en-GB" sz="2600" dirty="0"/>
              <a:t>Consumption of nitrofurantoin by prescriber setting, expressed as DDDs per 1,000 inhabitants per day, England, 2018 to 2022</a:t>
            </a:r>
          </a:p>
        </p:txBody>
      </p:sp>
      <p:sp>
        <p:nvSpPr>
          <p:cNvPr id="2" name="Footer Placeholder 1">
            <a:extLst>
              <a:ext uri="{FF2B5EF4-FFF2-40B4-BE49-F238E27FC236}">
                <a16:creationId xmlns:a16="http://schemas.microsoft.com/office/drawing/2014/main" id="{F3404062-4044-4CCF-A78C-A2C81618EE37}"/>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156FA5B3-9541-4EEB-A506-E973CC8EF476}"/>
              </a:ext>
            </a:extLst>
          </p:cNvPr>
          <p:cNvSpPr>
            <a:spLocks noGrp="1"/>
          </p:cNvSpPr>
          <p:nvPr>
            <p:ph type="sldNum" sz="quarter" idx="11"/>
          </p:nvPr>
        </p:nvSpPr>
        <p:spPr/>
        <p:txBody>
          <a:bodyPr/>
          <a:lstStyle/>
          <a:p>
            <a:fld id="{344369E4-5DE7-46E5-874E-4FD437973785}" type="slidenum">
              <a:rPr lang="en-GB" smtClean="0"/>
              <a:pPr/>
              <a:t>12</a:t>
            </a:fld>
            <a:endParaRPr lang="en-GB" sz="1400" dirty="0"/>
          </a:p>
        </p:txBody>
      </p:sp>
      <p:graphicFrame>
        <p:nvGraphicFramePr>
          <p:cNvPr id="4" name="Chart 3" descr="Nitrofurantoin consumption has increased from 0.866 to 1.219 DID. Nitrofurantoin was prescribed the most in the GP settings, and is the main driver (0.774 to 1.057 DID) of the overall observed increase.">
            <a:extLst>
              <a:ext uri="{FF2B5EF4-FFF2-40B4-BE49-F238E27FC236}">
                <a16:creationId xmlns:a16="http://schemas.microsoft.com/office/drawing/2014/main" id="{62A4E24F-BAA8-466D-97BF-337A5D5EC233}"/>
              </a:ext>
            </a:extLst>
          </p:cNvPr>
          <p:cNvGraphicFramePr>
            <a:graphicFrameLocks/>
          </p:cNvGraphicFramePr>
          <p:nvPr>
            <p:extLst>
              <p:ext uri="{D42A27DB-BD31-4B8C-83A1-F6EECF244321}">
                <p14:modId xmlns:p14="http://schemas.microsoft.com/office/powerpoint/2010/main" val="4159832673"/>
              </p:ext>
            </p:extLst>
          </p:nvPr>
        </p:nvGraphicFramePr>
        <p:xfrm>
          <a:off x="726961" y="1152022"/>
          <a:ext cx="10413790" cy="50061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52340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080000F-4472-4E2F-866F-F2B05F8564AB}"/>
              </a:ext>
            </a:extLst>
          </p:cNvPr>
          <p:cNvSpPr>
            <a:spLocks noGrp="1"/>
          </p:cNvSpPr>
          <p:nvPr>
            <p:ph type="title"/>
          </p:nvPr>
        </p:nvSpPr>
        <p:spPr>
          <a:xfrm>
            <a:off x="534072" y="81752"/>
            <a:ext cx="11123856" cy="972607"/>
          </a:xfrm>
        </p:spPr>
        <p:txBody>
          <a:bodyPr>
            <a:noAutofit/>
          </a:bodyPr>
          <a:lstStyle/>
          <a:p>
            <a:pPr>
              <a:lnSpc>
                <a:spcPct val="100000"/>
              </a:lnSpc>
            </a:pPr>
            <a:r>
              <a:rPr lang="en-GB" sz="2600" dirty="0"/>
              <a:t>Consumption of aminoglycosides by prescriber setting, expressed as DDDs per 1,000 inhabitants per day, England, 2018 to 2022</a:t>
            </a:r>
          </a:p>
        </p:txBody>
      </p:sp>
      <p:sp>
        <p:nvSpPr>
          <p:cNvPr id="2" name="Footer Placeholder 1">
            <a:extLst>
              <a:ext uri="{FF2B5EF4-FFF2-40B4-BE49-F238E27FC236}">
                <a16:creationId xmlns:a16="http://schemas.microsoft.com/office/drawing/2014/main" id="{86A7CC79-E4FF-4EEF-B06D-9781909EAC0A}"/>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55BE6C0D-7641-4A68-A38B-359EEFE5051F}"/>
              </a:ext>
            </a:extLst>
          </p:cNvPr>
          <p:cNvSpPr>
            <a:spLocks noGrp="1"/>
          </p:cNvSpPr>
          <p:nvPr>
            <p:ph type="sldNum" sz="quarter" idx="11"/>
          </p:nvPr>
        </p:nvSpPr>
        <p:spPr/>
        <p:txBody>
          <a:bodyPr/>
          <a:lstStyle/>
          <a:p>
            <a:fld id="{344369E4-5DE7-46E5-874E-4FD437973785}" type="slidenum">
              <a:rPr lang="en-GB" smtClean="0"/>
              <a:pPr/>
              <a:t>13</a:t>
            </a:fld>
            <a:endParaRPr lang="en-GB" sz="1400" dirty="0"/>
          </a:p>
        </p:txBody>
      </p:sp>
      <p:graphicFrame>
        <p:nvGraphicFramePr>
          <p:cNvPr id="4" name="Chart 3" descr="Aminoglycosides consumption has decreased from 0.129 to 0.103 DID. Aminoglycosides are mainly prescribed in hospital inpatients, which has decreased from 0.091 to 0.076 DID between 2018 to 2022. The second most prescribed setting was in hospital outpatients, which has also decreased (0.033 to 0.024 DID) in 2018 to 2022. Consumption of aminoglycosides has decreased in the GP setting (0.005 to 0.003) and is consumed on low levels in the other community setting (&lt;0.001).">
            <a:extLst>
              <a:ext uri="{FF2B5EF4-FFF2-40B4-BE49-F238E27FC236}">
                <a16:creationId xmlns:a16="http://schemas.microsoft.com/office/drawing/2014/main" id="{4B536D7D-E6D4-4400-9A72-222115C7701B}"/>
              </a:ext>
            </a:extLst>
          </p:cNvPr>
          <p:cNvGraphicFramePr>
            <a:graphicFrameLocks/>
          </p:cNvGraphicFramePr>
          <p:nvPr>
            <p:extLst>
              <p:ext uri="{D42A27DB-BD31-4B8C-83A1-F6EECF244321}">
                <p14:modId xmlns:p14="http://schemas.microsoft.com/office/powerpoint/2010/main" val="3288715210"/>
              </p:ext>
            </p:extLst>
          </p:nvPr>
        </p:nvGraphicFramePr>
        <p:xfrm>
          <a:off x="726961" y="1182610"/>
          <a:ext cx="10118844" cy="49382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2875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D859F6C-02A7-40F3-9BF7-E4196B5305B8}"/>
              </a:ext>
            </a:extLst>
          </p:cNvPr>
          <p:cNvSpPr>
            <a:spLocks noGrp="1"/>
          </p:cNvSpPr>
          <p:nvPr>
            <p:ph type="title"/>
          </p:nvPr>
        </p:nvSpPr>
        <p:spPr/>
        <p:txBody>
          <a:bodyPr>
            <a:normAutofit fontScale="90000"/>
          </a:bodyPr>
          <a:lstStyle/>
          <a:p>
            <a:pPr>
              <a:lnSpc>
                <a:spcPct val="100000"/>
              </a:lnSpc>
            </a:pPr>
            <a:r>
              <a:rPr lang="en-GB" sz="2800" dirty="0"/>
              <a:t>Consumption of parenteral glycopeptides and daptomycin by prescriber setting, expressed as DDDs per 1,000 inhabitants per day, England, 2018 to 2022</a:t>
            </a:r>
          </a:p>
        </p:txBody>
      </p:sp>
      <p:sp>
        <p:nvSpPr>
          <p:cNvPr id="2" name="Footer Placeholder 1">
            <a:extLst>
              <a:ext uri="{FF2B5EF4-FFF2-40B4-BE49-F238E27FC236}">
                <a16:creationId xmlns:a16="http://schemas.microsoft.com/office/drawing/2014/main" id="{FC8596F7-0655-4262-8593-6D72C93AC48D}"/>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4073F497-B70E-442C-9BC5-F12781E63C3A}"/>
              </a:ext>
            </a:extLst>
          </p:cNvPr>
          <p:cNvSpPr>
            <a:spLocks noGrp="1"/>
          </p:cNvSpPr>
          <p:nvPr>
            <p:ph type="sldNum" sz="quarter" idx="11"/>
          </p:nvPr>
        </p:nvSpPr>
        <p:spPr/>
        <p:txBody>
          <a:bodyPr/>
          <a:lstStyle/>
          <a:p>
            <a:fld id="{344369E4-5DE7-46E5-874E-4FD437973785}" type="slidenum">
              <a:rPr lang="en-GB" smtClean="0"/>
              <a:pPr/>
              <a:t>14</a:t>
            </a:fld>
            <a:endParaRPr lang="en-GB" sz="1400" dirty="0"/>
          </a:p>
        </p:txBody>
      </p:sp>
      <p:graphicFrame>
        <p:nvGraphicFramePr>
          <p:cNvPr id="4" name="Chart 3" descr="Consumption of parenteral glycopeptides and daptomycin has increased from 2020 to 2022  (0.096 to 0.106 DID). This decrease was mainly driven by the increased observed in hospital Inpatients, which has increased in 2021 to 2022 from 0.090 to 0.093 DID. Hospital outpatients has reduced to (0.012 DID in 2022).">
            <a:extLst>
              <a:ext uri="{FF2B5EF4-FFF2-40B4-BE49-F238E27FC236}">
                <a16:creationId xmlns:a16="http://schemas.microsoft.com/office/drawing/2014/main" id="{4B536D7D-E6D4-4400-9A72-222115C7701B}"/>
              </a:ext>
            </a:extLst>
          </p:cNvPr>
          <p:cNvGraphicFramePr>
            <a:graphicFrameLocks/>
          </p:cNvGraphicFramePr>
          <p:nvPr>
            <p:extLst>
              <p:ext uri="{D42A27DB-BD31-4B8C-83A1-F6EECF244321}">
                <p14:modId xmlns:p14="http://schemas.microsoft.com/office/powerpoint/2010/main" val="475180869"/>
              </p:ext>
            </p:extLst>
          </p:nvPr>
        </p:nvGraphicFramePr>
        <p:xfrm>
          <a:off x="726961" y="1465441"/>
          <a:ext cx="10740361" cy="47300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46523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71BC2E6-0936-4439-BCF8-CE4AA71BFF66}"/>
              </a:ext>
            </a:extLst>
          </p:cNvPr>
          <p:cNvSpPr>
            <a:spLocks noGrp="1"/>
          </p:cNvSpPr>
          <p:nvPr>
            <p:ph type="title"/>
          </p:nvPr>
        </p:nvSpPr>
        <p:spPr/>
        <p:txBody>
          <a:bodyPr>
            <a:normAutofit/>
          </a:bodyPr>
          <a:lstStyle/>
          <a:p>
            <a:pPr>
              <a:lnSpc>
                <a:spcPct val="100000"/>
              </a:lnSpc>
            </a:pPr>
            <a:r>
              <a:rPr lang="en-GB" sz="2600" dirty="0"/>
              <a:t>Consumption of parenteral glycopeptides and daptomycin, expressed as DDDs per 1,000 inhabitants per day, England, 2018 to 2022</a:t>
            </a:r>
          </a:p>
        </p:txBody>
      </p:sp>
      <p:sp>
        <p:nvSpPr>
          <p:cNvPr id="2" name="Footer Placeholder 1">
            <a:extLst>
              <a:ext uri="{FF2B5EF4-FFF2-40B4-BE49-F238E27FC236}">
                <a16:creationId xmlns:a16="http://schemas.microsoft.com/office/drawing/2014/main" id="{5C830A86-6F84-4631-9E1D-3EAAFD7F1CD4}"/>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E39EA5A4-4F59-4247-A4AD-F20D2A989808}"/>
              </a:ext>
            </a:extLst>
          </p:cNvPr>
          <p:cNvSpPr>
            <a:spLocks noGrp="1"/>
          </p:cNvSpPr>
          <p:nvPr>
            <p:ph type="sldNum" sz="quarter" idx="11"/>
          </p:nvPr>
        </p:nvSpPr>
        <p:spPr/>
        <p:txBody>
          <a:bodyPr/>
          <a:lstStyle/>
          <a:p>
            <a:fld id="{344369E4-5DE7-46E5-874E-4FD437973785}" type="slidenum">
              <a:rPr lang="en-GB" smtClean="0"/>
              <a:pPr/>
              <a:t>15</a:t>
            </a:fld>
            <a:endParaRPr lang="en-GB" sz="1400" dirty="0"/>
          </a:p>
        </p:txBody>
      </p:sp>
      <p:graphicFrame>
        <p:nvGraphicFramePr>
          <p:cNvPr id="4" name="Chart 3">
            <a:extLst>
              <a:ext uri="{FF2B5EF4-FFF2-40B4-BE49-F238E27FC236}">
                <a16:creationId xmlns:a16="http://schemas.microsoft.com/office/drawing/2014/main" id="{77354CA9-9714-4012-AEA5-7DE363222491}"/>
              </a:ext>
            </a:extLst>
          </p:cNvPr>
          <p:cNvGraphicFramePr>
            <a:graphicFrameLocks/>
          </p:cNvGraphicFramePr>
          <p:nvPr>
            <p:extLst>
              <p:ext uri="{D42A27DB-BD31-4B8C-83A1-F6EECF244321}">
                <p14:modId xmlns:p14="http://schemas.microsoft.com/office/powerpoint/2010/main" val="3874849671"/>
              </p:ext>
            </p:extLst>
          </p:nvPr>
        </p:nvGraphicFramePr>
        <p:xfrm>
          <a:off x="757096" y="1152023"/>
          <a:ext cx="10677808" cy="50155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38804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FAC423-04D0-4533-ABEC-80D81942AD54}"/>
              </a:ext>
            </a:extLst>
          </p:cNvPr>
          <p:cNvSpPr>
            <a:spLocks noGrp="1"/>
          </p:cNvSpPr>
          <p:nvPr>
            <p:ph type="title"/>
          </p:nvPr>
        </p:nvSpPr>
        <p:spPr/>
        <p:txBody>
          <a:bodyPr>
            <a:normAutofit/>
          </a:bodyPr>
          <a:lstStyle/>
          <a:p>
            <a:r>
              <a:rPr lang="en-GB" sz="2600" dirty="0"/>
              <a:t>Consumption of colistin in by prescriber setting, expressed as DDDs per 1,000 inhabitants per day, England, 2018 to 2022</a:t>
            </a:r>
          </a:p>
        </p:txBody>
      </p:sp>
      <p:sp>
        <p:nvSpPr>
          <p:cNvPr id="2" name="Footer Placeholder 1">
            <a:extLst>
              <a:ext uri="{FF2B5EF4-FFF2-40B4-BE49-F238E27FC236}">
                <a16:creationId xmlns:a16="http://schemas.microsoft.com/office/drawing/2014/main" id="{8ABBA4EB-4C44-47BE-8853-FD325AA06E4B}"/>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431FCB6B-CB2A-483D-8605-FE637A80A54A}"/>
              </a:ext>
            </a:extLst>
          </p:cNvPr>
          <p:cNvSpPr>
            <a:spLocks noGrp="1"/>
          </p:cNvSpPr>
          <p:nvPr>
            <p:ph type="sldNum" sz="quarter" idx="11"/>
          </p:nvPr>
        </p:nvSpPr>
        <p:spPr/>
        <p:txBody>
          <a:bodyPr/>
          <a:lstStyle/>
          <a:p>
            <a:fld id="{344369E4-5DE7-46E5-874E-4FD437973785}" type="slidenum">
              <a:rPr lang="en-GB" smtClean="0"/>
              <a:pPr/>
              <a:t>16</a:t>
            </a:fld>
            <a:endParaRPr lang="en-GB" sz="1400" dirty="0"/>
          </a:p>
        </p:txBody>
      </p:sp>
      <p:graphicFrame>
        <p:nvGraphicFramePr>
          <p:cNvPr id="5" name="Chart 4">
            <a:extLst>
              <a:ext uri="{FF2B5EF4-FFF2-40B4-BE49-F238E27FC236}">
                <a16:creationId xmlns:a16="http://schemas.microsoft.com/office/drawing/2014/main" id="{366F2827-8312-4F57-9DBC-4C1BA1E6231F}"/>
              </a:ext>
            </a:extLst>
          </p:cNvPr>
          <p:cNvGraphicFramePr>
            <a:graphicFrameLocks/>
          </p:cNvGraphicFramePr>
          <p:nvPr>
            <p:extLst>
              <p:ext uri="{D42A27DB-BD31-4B8C-83A1-F6EECF244321}">
                <p14:modId xmlns:p14="http://schemas.microsoft.com/office/powerpoint/2010/main" val="1349632503"/>
              </p:ext>
            </p:extLst>
          </p:nvPr>
        </p:nvGraphicFramePr>
        <p:xfrm>
          <a:off x="838199" y="1152023"/>
          <a:ext cx="10479834" cy="51630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263452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00A0E46-D6AA-46EB-AA9E-996D4DAD8A15}"/>
              </a:ext>
            </a:extLst>
          </p:cNvPr>
          <p:cNvSpPr>
            <a:spLocks noGrp="1"/>
          </p:cNvSpPr>
          <p:nvPr>
            <p:ph type="title"/>
          </p:nvPr>
        </p:nvSpPr>
        <p:spPr/>
        <p:txBody>
          <a:bodyPr>
            <a:noAutofit/>
          </a:bodyPr>
          <a:lstStyle/>
          <a:p>
            <a:pPr>
              <a:lnSpc>
                <a:spcPct val="100000"/>
              </a:lnSpc>
            </a:pPr>
            <a:r>
              <a:rPr lang="en-GB" sz="2600" dirty="0"/>
              <a:t>Total antibiotic consumption in primary care, expressed as items and DDDs </a:t>
            </a:r>
            <a:r>
              <a:rPr lang="en-GB" sz="2600"/>
              <a:t>per 1,000 </a:t>
            </a:r>
            <a:r>
              <a:rPr lang="en-GB" sz="2600" dirty="0"/>
              <a:t>inhabitants per day, England, 2018 to 2022</a:t>
            </a:r>
          </a:p>
        </p:txBody>
      </p:sp>
      <p:sp>
        <p:nvSpPr>
          <p:cNvPr id="2" name="Footer Placeholder 1">
            <a:extLst>
              <a:ext uri="{FF2B5EF4-FFF2-40B4-BE49-F238E27FC236}">
                <a16:creationId xmlns:a16="http://schemas.microsoft.com/office/drawing/2014/main" id="{0EF37EFF-0BCB-457A-AFDE-8BC876EED1C0}"/>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B9398758-437C-4AF9-88E7-551875B4A7DA}"/>
              </a:ext>
            </a:extLst>
          </p:cNvPr>
          <p:cNvSpPr>
            <a:spLocks noGrp="1"/>
          </p:cNvSpPr>
          <p:nvPr>
            <p:ph type="sldNum" sz="quarter" idx="11"/>
          </p:nvPr>
        </p:nvSpPr>
        <p:spPr/>
        <p:txBody>
          <a:bodyPr/>
          <a:lstStyle/>
          <a:p>
            <a:fld id="{344369E4-5DE7-46E5-874E-4FD437973785}" type="slidenum">
              <a:rPr lang="en-GB" smtClean="0"/>
              <a:pPr/>
              <a:t>17</a:t>
            </a:fld>
            <a:endParaRPr lang="en-GB" sz="1400" dirty="0"/>
          </a:p>
        </p:txBody>
      </p:sp>
      <p:graphicFrame>
        <p:nvGraphicFramePr>
          <p:cNvPr id="4" name="Chart 3" descr="Total antibiotic consumption (per 1,000 inhabitants per day) in primary care with items in columns, overlay with DDDs as the line. Consumption measured in both DDDs have increased over the two-year period; DDD have decreased from 12.839 to 13.922 and whilst items have also increased from 1.487  to 1.680 between 2021 to 2022.">
            <a:extLst>
              <a:ext uri="{FF2B5EF4-FFF2-40B4-BE49-F238E27FC236}">
                <a16:creationId xmlns:a16="http://schemas.microsoft.com/office/drawing/2014/main" id="{FE57A5B5-7193-4ACE-93F0-D473A5B4EB94}"/>
              </a:ext>
            </a:extLst>
          </p:cNvPr>
          <p:cNvGraphicFramePr>
            <a:graphicFrameLocks/>
          </p:cNvGraphicFramePr>
          <p:nvPr>
            <p:extLst>
              <p:ext uri="{D42A27DB-BD31-4B8C-83A1-F6EECF244321}">
                <p14:modId xmlns:p14="http://schemas.microsoft.com/office/powerpoint/2010/main" val="1426061836"/>
              </p:ext>
            </p:extLst>
          </p:nvPr>
        </p:nvGraphicFramePr>
        <p:xfrm>
          <a:off x="726960" y="1152024"/>
          <a:ext cx="10304833" cy="501280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76126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FF721F6-B536-4D19-B7EF-F11835587EEE}"/>
              </a:ext>
            </a:extLst>
          </p:cNvPr>
          <p:cNvSpPr>
            <a:spLocks noGrp="1"/>
          </p:cNvSpPr>
          <p:nvPr>
            <p:ph type="title"/>
          </p:nvPr>
        </p:nvSpPr>
        <p:spPr>
          <a:xfrm>
            <a:off x="615956" y="179416"/>
            <a:ext cx="10898020" cy="972607"/>
          </a:xfrm>
        </p:spPr>
        <p:txBody>
          <a:bodyPr>
            <a:noAutofit/>
          </a:bodyPr>
          <a:lstStyle/>
          <a:p>
            <a:pPr>
              <a:lnSpc>
                <a:spcPct val="100000"/>
              </a:lnSpc>
            </a:pPr>
            <a:r>
              <a:rPr lang="en-GB" sz="2600" dirty="0"/>
              <a:t>Antibiotic items in primary care by prescriber group, expressed as items per 1,000 inhabitants per day, England, 2018 to 2022</a:t>
            </a:r>
          </a:p>
        </p:txBody>
      </p:sp>
      <p:sp>
        <p:nvSpPr>
          <p:cNvPr id="2" name="Footer Placeholder 1">
            <a:extLst>
              <a:ext uri="{FF2B5EF4-FFF2-40B4-BE49-F238E27FC236}">
                <a16:creationId xmlns:a16="http://schemas.microsoft.com/office/drawing/2014/main" id="{7F37B206-D436-4825-97A8-E3FB0CF5253B}"/>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352590AC-C8C2-4A3B-866C-3FCD230B44A7}"/>
              </a:ext>
            </a:extLst>
          </p:cNvPr>
          <p:cNvSpPr>
            <a:spLocks noGrp="1"/>
          </p:cNvSpPr>
          <p:nvPr>
            <p:ph type="sldNum" sz="quarter" idx="11"/>
          </p:nvPr>
        </p:nvSpPr>
        <p:spPr/>
        <p:txBody>
          <a:bodyPr/>
          <a:lstStyle/>
          <a:p>
            <a:fld id="{344369E4-5DE7-46E5-874E-4FD437973785}" type="slidenum">
              <a:rPr lang="en-GB" smtClean="0"/>
              <a:pPr/>
              <a:t>18</a:t>
            </a:fld>
            <a:endParaRPr lang="en-GB" sz="1400" dirty="0"/>
          </a:p>
        </p:txBody>
      </p:sp>
      <p:graphicFrame>
        <p:nvGraphicFramePr>
          <p:cNvPr id="4" name="Chart 3" descr="There has been an overall decrease of antibiotic items prescribed in primary care over the last five-years.  There was an increase in 2021 to 2022 (from 1.251 to 1.435 DID). This is mainly driven by the items prescribed in the GP settings, which has been increasing from 2021 to 2022  (from 1.251 to 1.435 DID). Antibiotic items are prescribed  in dental practices reduce to (0.130 DID in 2022) and increase in other community (0.115 DID in 2022).">
            <a:extLst>
              <a:ext uri="{FF2B5EF4-FFF2-40B4-BE49-F238E27FC236}">
                <a16:creationId xmlns:a16="http://schemas.microsoft.com/office/drawing/2014/main" id="{3804BD69-1618-4C18-AC5D-B0AF08E3DB91}"/>
              </a:ext>
            </a:extLst>
          </p:cNvPr>
          <p:cNvGraphicFramePr>
            <a:graphicFrameLocks/>
          </p:cNvGraphicFramePr>
          <p:nvPr>
            <p:extLst>
              <p:ext uri="{D42A27DB-BD31-4B8C-83A1-F6EECF244321}">
                <p14:modId xmlns:p14="http://schemas.microsoft.com/office/powerpoint/2010/main" val="1604421172"/>
              </p:ext>
            </p:extLst>
          </p:nvPr>
        </p:nvGraphicFramePr>
        <p:xfrm>
          <a:off x="726961" y="1231270"/>
          <a:ext cx="10787015" cy="48149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0485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descr="Note: p-value for trend from 2013 to 2017; + where trend is statistically significant trend (p&lt;0.05)&#10;">
            <a:extLst>
              <a:ext uri="{FF2B5EF4-FFF2-40B4-BE49-F238E27FC236}">
                <a16:creationId xmlns:a16="http://schemas.microsoft.com/office/drawing/2014/main" id="{52EE36D4-8E1B-4F2C-ABDD-4C10B28203D3}"/>
              </a:ext>
            </a:extLst>
          </p:cNvPr>
          <p:cNvSpPr/>
          <p:nvPr/>
        </p:nvSpPr>
        <p:spPr>
          <a:xfrm>
            <a:off x="688906" y="5341083"/>
            <a:ext cx="10377199" cy="95410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 Statistically significant </a:t>
            </a:r>
            <a:r>
              <a:rPr lang="en-GB" sz="1400" i="1" dirty="0">
                <a:latin typeface="Arial" panose="020B0604020202020204" pitchFamily="34" charset="0"/>
                <a:cs typeface="Arial" panose="020B0604020202020204" pitchFamily="34" charset="0"/>
              </a:rPr>
              <a:t>p</a:t>
            </a:r>
            <a:r>
              <a:rPr lang="en-GB" sz="1400" dirty="0">
                <a:latin typeface="Arial" panose="020B0604020202020204" pitchFamily="34" charset="0"/>
                <a:cs typeface="Arial" panose="020B0604020202020204" pitchFamily="34" charset="0"/>
              </a:rPr>
              <a:t>-value (</a:t>
            </a:r>
            <a:r>
              <a:rPr lang="en-GB" sz="1400" i="1" dirty="0">
                <a:latin typeface="Arial" panose="020B0604020202020204" pitchFamily="34" charset="0"/>
                <a:cs typeface="Arial" panose="020B0604020202020204" pitchFamily="34" charset="0"/>
              </a:rPr>
              <a:t>p</a:t>
            </a:r>
            <a:r>
              <a:rPr lang="en-GB" sz="1400" dirty="0">
                <a:latin typeface="Arial" panose="020B0604020202020204" pitchFamily="34" charset="0"/>
                <a:cs typeface="Arial" panose="020B0604020202020204" pitchFamily="34" charset="0"/>
              </a:rPr>
              <a:t>&lt;0.05) for trend from 2018 to 2022.</a:t>
            </a:r>
          </a:p>
          <a:p>
            <a:r>
              <a:rPr lang="en-GB" sz="1400" dirty="0">
                <a:latin typeface="Arial" panose="020B0604020202020204" pitchFamily="34" charset="0"/>
                <a:cs typeface="Arial" panose="020B0604020202020204" pitchFamily="34" charset="0"/>
              </a:rPr>
              <a:t>^ Anti-Clostridioides difficile agents: oral vancomycin and fidaxomicin.</a:t>
            </a:r>
          </a:p>
          <a:p>
            <a:r>
              <a:rPr lang="en-GB" sz="1400" dirty="0">
                <a:latin typeface="Arial" panose="020B0604020202020204" pitchFamily="34" charset="0"/>
                <a:cs typeface="Arial" panose="020B0604020202020204" pitchFamily="34" charset="0"/>
              </a:rPr>
              <a:t>* Other </a:t>
            </a:r>
            <a:r>
              <a:rPr lang="en-GB" sz="1400" dirty="0" err="1">
                <a:latin typeface="Arial" panose="020B0604020202020204" pitchFamily="34" charset="0"/>
                <a:cs typeface="Arial" panose="020B0604020202020204" pitchFamily="34" charset="0"/>
              </a:rPr>
              <a:t>antibacterials</a:t>
            </a:r>
            <a:r>
              <a:rPr lang="en-GB" sz="1400" dirty="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rPr>
              <a:t>ATC third </a:t>
            </a:r>
            <a:r>
              <a:rPr lang="en-GB" sz="1400" dirty="0">
                <a:latin typeface="Arial" panose="020B0604020202020204" pitchFamily="34" charset="0"/>
                <a:cs typeface="Arial" panose="020B0604020202020204" pitchFamily="34" charset="0"/>
              </a:rPr>
              <a:t>level pharmacological subgroup ‘J01X’) include: glycopeptide </a:t>
            </a:r>
            <a:r>
              <a:rPr lang="en-GB" sz="1400" dirty="0" err="1">
                <a:latin typeface="Arial" panose="020B0604020202020204" pitchFamily="34" charset="0"/>
                <a:cs typeface="Arial" panose="020B0604020202020204" pitchFamily="34" charset="0"/>
              </a:rPr>
              <a:t>antibacterials</a:t>
            </a:r>
            <a:r>
              <a:rPr lang="en-GB" sz="1400" dirty="0">
                <a:latin typeface="Arial" panose="020B0604020202020204" pitchFamily="34" charset="0"/>
                <a:cs typeface="Arial" panose="020B0604020202020204" pitchFamily="34" charset="0"/>
              </a:rPr>
              <a:t>, polymyxin, steroid </a:t>
            </a:r>
            <a:r>
              <a:rPr lang="en-GB" sz="1400" dirty="0" err="1">
                <a:latin typeface="Arial" panose="020B0604020202020204" pitchFamily="34" charset="0"/>
                <a:cs typeface="Arial" panose="020B0604020202020204" pitchFamily="34" charset="0"/>
              </a:rPr>
              <a:t>antibacterials</a:t>
            </a:r>
            <a:r>
              <a:rPr lang="en-GB" sz="1400" dirty="0">
                <a:latin typeface="Arial" panose="020B0604020202020204" pitchFamily="34" charset="0"/>
                <a:cs typeface="Arial" panose="020B0604020202020204" pitchFamily="34" charset="0"/>
              </a:rPr>
              <a:t>, imidazole derivatives, nitrofuran derivatives, other </a:t>
            </a:r>
            <a:r>
              <a:rPr lang="en-GB" sz="1400" dirty="0" err="1">
                <a:latin typeface="Arial" panose="020B0604020202020204" pitchFamily="34" charset="0"/>
                <a:cs typeface="Arial" panose="020B0604020202020204" pitchFamily="34" charset="0"/>
              </a:rPr>
              <a:t>antibacterials</a:t>
            </a:r>
            <a:r>
              <a:rPr lang="en-GB" sz="1400" dirty="0">
                <a:latin typeface="Arial" panose="020B0604020202020204" pitchFamily="34" charset="0"/>
                <a:cs typeface="Arial" panose="020B0604020202020204" pitchFamily="34" charset="0"/>
              </a:rPr>
              <a:t> </a:t>
            </a:r>
          </a:p>
        </p:txBody>
      </p:sp>
      <p:sp>
        <p:nvSpPr>
          <p:cNvPr id="12" name="Title 11">
            <a:extLst>
              <a:ext uri="{FF2B5EF4-FFF2-40B4-BE49-F238E27FC236}">
                <a16:creationId xmlns:a16="http://schemas.microsoft.com/office/drawing/2014/main" id="{639776D6-A9F5-4FC4-B367-E9A25C6899B7}"/>
              </a:ext>
            </a:extLst>
          </p:cNvPr>
          <p:cNvSpPr>
            <a:spLocks noGrp="1"/>
          </p:cNvSpPr>
          <p:nvPr>
            <p:ph type="title"/>
          </p:nvPr>
        </p:nvSpPr>
        <p:spPr>
          <a:xfrm>
            <a:off x="615956" y="179417"/>
            <a:ext cx="11123856" cy="786194"/>
          </a:xfrm>
        </p:spPr>
        <p:txBody>
          <a:bodyPr>
            <a:noAutofit/>
          </a:bodyPr>
          <a:lstStyle/>
          <a:p>
            <a:pPr>
              <a:lnSpc>
                <a:spcPct val="100000"/>
              </a:lnSpc>
            </a:pPr>
            <a:r>
              <a:rPr lang="en-GB" sz="2600" dirty="0"/>
              <a:t>Antibiotic items prescribed by GP, expressed as items per 1,000 inhabitants per day, England, 2018 to 2022</a:t>
            </a:r>
          </a:p>
        </p:txBody>
      </p:sp>
      <p:sp>
        <p:nvSpPr>
          <p:cNvPr id="2" name="Footer Placeholder 1">
            <a:extLst>
              <a:ext uri="{FF2B5EF4-FFF2-40B4-BE49-F238E27FC236}">
                <a16:creationId xmlns:a16="http://schemas.microsoft.com/office/drawing/2014/main" id="{991D30EB-D6D2-43DB-A5DD-6BCAFC1B5C02}"/>
              </a:ext>
            </a:extLst>
          </p:cNvPr>
          <p:cNvSpPr>
            <a:spLocks noGrp="1"/>
          </p:cNvSpPr>
          <p:nvPr>
            <p:ph type="ftr" sz="quarter" idx="10"/>
          </p:nvPr>
        </p:nvSpPr>
        <p:spPr/>
        <p:txBody>
          <a:bodyPr/>
          <a:lstStyle/>
          <a:p>
            <a:r>
              <a:rPr lang="fr-FR"/>
              <a:t>ESPAUR report 2023. Chapter 3 figure appendix</a:t>
            </a:r>
            <a:endParaRPr lang="en-GB" sz="1400" dirty="0"/>
          </a:p>
        </p:txBody>
      </p:sp>
      <p:sp>
        <p:nvSpPr>
          <p:cNvPr id="4" name="Slide Number Placeholder 3">
            <a:extLst>
              <a:ext uri="{FF2B5EF4-FFF2-40B4-BE49-F238E27FC236}">
                <a16:creationId xmlns:a16="http://schemas.microsoft.com/office/drawing/2014/main" id="{F71AED04-0D1F-472A-B619-6398DCD93852}"/>
              </a:ext>
            </a:extLst>
          </p:cNvPr>
          <p:cNvSpPr>
            <a:spLocks noGrp="1"/>
          </p:cNvSpPr>
          <p:nvPr>
            <p:ph type="sldNum" sz="quarter" idx="11"/>
          </p:nvPr>
        </p:nvSpPr>
        <p:spPr/>
        <p:txBody>
          <a:bodyPr/>
          <a:lstStyle/>
          <a:p>
            <a:fld id="{344369E4-5DE7-46E5-874E-4FD437973785}" type="slidenum">
              <a:rPr lang="en-GB" smtClean="0"/>
              <a:pPr/>
              <a:t>19</a:t>
            </a:fld>
            <a:endParaRPr lang="en-GB" sz="1400" dirty="0"/>
          </a:p>
        </p:txBody>
      </p:sp>
      <p:pic>
        <p:nvPicPr>
          <p:cNvPr id="6" name="Picture 5" descr="Total antibiotic items prescribed by GP by antibiotic groups from 2018 to 2022, with trend and p-values for trend.&#10;1. Penicillins (excluding β-lactamase inhibitors), decreasing trend from 0.649 to 0.641, p-value is not statistically significant at 0.672 &#10;2. Penicillins (β-lactamase inhibitor combinations only), decreasing trend from 0.061 to 0.054, p-value is statistically significant at 0.034&#10;3. First and second-generation cephalosporins, increasing trend from 0.037 to 0.040, p-value is not statistically significant at 0.099&#10;4. Third, fourth and fifth-generation cephalosporins, remained stable at &lt;0.001, p-value is statistically significant at &lt;0.005&#10;5. Carbapenems, remained stable at &lt;0.001, p-value is  not statistically significant at 0.078&#10;6. Tetracyclines, increasing trend from 0.205 to 0.227, p-value is not statistically significant at 0.564&#10;7. Macrolides, lincosamides and streptogramins, decreasing trend from 0.174 to 0.153, p-value is not statistically significant at 0.192&#10;8. Sulfonamides and trimethoprim, decreasing trend from 0.097 to 0.079 p-value is not statistically significant at 0.064&#10;9. Quinolone antibacterials, decreased from 0.030  to 0.021, p-value is statistically significant at 0.009&#10;10. Anti-Clostridioides difficile agents, remained stable at &lt;0.001, p-value is  statistically significant at 0.018&#10;11. Oral metronidazole, decreasing trend from 0.027 to 0.023, but p-value is statistically significant at &lt;0.001&#10;12. Other antibacterials (full list in chapter annex), increasing trend from 0.187 to 0.198, p-value is not statistically significant at 0.200&#10;">
            <a:extLst>
              <a:ext uri="{FF2B5EF4-FFF2-40B4-BE49-F238E27FC236}">
                <a16:creationId xmlns:a16="http://schemas.microsoft.com/office/drawing/2014/main" id="{F9E50545-61C1-739A-6EED-E1D54FE4AB26}"/>
              </a:ext>
            </a:extLst>
          </p:cNvPr>
          <p:cNvPicPr>
            <a:picLocks noChangeAspect="1"/>
          </p:cNvPicPr>
          <p:nvPr/>
        </p:nvPicPr>
        <p:blipFill>
          <a:blip r:embed="rId3"/>
          <a:stretch>
            <a:fillRect/>
          </a:stretch>
        </p:blipFill>
        <p:spPr>
          <a:xfrm>
            <a:off x="838200" y="1081010"/>
            <a:ext cx="7249803" cy="4105275"/>
          </a:xfrm>
          <a:prstGeom prst="rect">
            <a:avLst/>
          </a:prstGeom>
        </p:spPr>
      </p:pic>
    </p:spTree>
    <p:extLst>
      <p:ext uri="{BB962C8B-B14F-4D97-AF65-F5344CB8AC3E}">
        <p14:creationId xmlns:p14="http://schemas.microsoft.com/office/powerpoint/2010/main" val="2227816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C5C77-DB15-4F63-9EAA-17239223D1FE}"/>
              </a:ext>
            </a:extLst>
          </p:cNvPr>
          <p:cNvSpPr>
            <a:spLocks noGrp="1"/>
          </p:cNvSpPr>
          <p:nvPr>
            <p:ph type="title"/>
          </p:nvPr>
        </p:nvSpPr>
        <p:spPr/>
        <p:txBody>
          <a:bodyPr/>
          <a:lstStyle/>
          <a:p>
            <a:r>
              <a:rPr lang="en-GB" dirty="0"/>
              <a:t>Introduction</a:t>
            </a:r>
          </a:p>
        </p:txBody>
      </p:sp>
      <p:sp>
        <p:nvSpPr>
          <p:cNvPr id="3" name="Content Placeholder 2">
            <a:extLst>
              <a:ext uri="{FF2B5EF4-FFF2-40B4-BE49-F238E27FC236}">
                <a16:creationId xmlns:a16="http://schemas.microsoft.com/office/drawing/2014/main" id="{A60DBBA4-B58D-4F84-8084-0F6F88A96E70}"/>
              </a:ext>
            </a:extLst>
          </p:cNvPr>
          <p:cNvSpPr>
            <a:spLocks noGrp="1"/>
          </p:cNvSpPr>
          <p:nvPr>
            <p:ph idx="1"/>
          </p:nvPr>
        </p:nvSpPr>
        <p:spPr>
          <a:xfrm>
            <a:off x="653279" y="1214986"/>
            <a:ext cx="11123857" cy="3123745"/>
          </a:xfrm>
        </p:spPr>
        <p:txBody>
          <a:bodyPr vert="horz" lIns="91440" tIns="45720" rIns="91440" bIns="45720" rtlCol="0" anchor="t">
            <a:normAutofit/>
          </a:bodyPr>
          <a:lstStyle/>
          <a:p>
            <a:pPr marL="0" indent="0">
              <a:lnSpc>
                <a:spcPct val="100000"/>
              </a:lnSpc>
              <a:buNone/>
            </a:pPr>
            <a:r>
              <a:rPr lang="en-GB" dirty="0"/>
              <a:t>Data presented in </a:t>
            </a:r>
            <a:r>
              <a:rPr lang="en-GB"/>
              <a:t>this appendix complements </a:t>
            </a:r>
            <a:r>
              <a:rPr lang="en-GB" dirty="0"/>
              <a:t>the data </a:t>
            </a:r>
            <a:r>
              <a:rPr lang="en-GB"/>
              <a:t>presented in </a:t>
            </a:r>
            <a:r>
              <a:rPr lang="en-GB" dirty="0"/>
              <a:t>the ESPAUR report 2022 to 2023, </a:t>
            </a:r>
            <a:r>
              <a:rPr lang="en-GB"/>
              <a:t>Chapter 3 ‘Antimicrobial consumption’.</a:t>
            </a:r>
          </a:p>
          <a:p>
            <a:pPr marL="0" indent="0">
              <a:lnSpc>
                <a:spcPct val="100000"/>
              </a:lnSpc>
              <a:buNone/>
            </a:pPr>
            <a:endParaRPr lang="en-GB" sz="1400" dirty="0"/>
          </a:p>
          <a:p>
            <a:pPr marL="0" indent="0">
              <a:lnSpc>
                <a:spcPct val="100000"/>
              </a:lnSpc>
              <a:buNone/>
            </a:pPr>
            <a:r>
              <a:rPr lang="en-GB" dirty="0">
                <a:latin typeface="Arial"/>
                <a:cs typeface="Arial"/>
              </a:rPr>
              <a:t>Data sources and method details are </a:t>
            </a:r>
            <a:r>
              <a:rPr lang="en-GB">
                <a:latin typeface="Arial"/>
                <a:cs typeface="Arial"/>
              </a:rPr>
              <a:t>available in </a:t>
            </a:r>
            <a:r>
              <a:rPr lang="en-GB" dirty="0">
                <a:latin typeface="Arial"/>
                <a:cs typeface="Arial"/>
              </a:rPr>
              <a:t>the </a:t>
            </a:r>
            <a:r>
              <a:rPr lang="en-GB">
                <a:latin typeface="Arial"/>
                <a:cs typeface="Arial"/>
              </a:rPr>
              <a:t>Chapter Annexe.</a:t>
            </a:r>
          </a:p>
          <a:p>
            <a:pPr marL="0" indent="0">
              <a:lnSpc>
                <a:spcPct val="100000"/>
              </a:lnSpc>
              <a:buNone/>
            </a:pPr>
            <a:endParaRPr lang="en-GB" sz="1800" dirty="0">
              <a:latin typeface="Arial"/>
              <a:cs typeface="Arial"/>
            </a:endParaRPr>
          </a:p>
          <a:p>
            <a:pPr marL="0" indent="0">
              <a:lnSpc>
                <a:spcPct val="100000"/>
              </a:lnSpc>
              <a:buNone/>
            </a:pPr>
            <a:r>
              <a:rPr lang="en-GB" dirty="0"/>
              <a:t>For interpretation of the data presented here, please refer to the ESPAUR report 2022 to 2023, Chapter </a:t>
            </a:r>
            <a:r>
              <a:rPr lang="en-GB"/>
              <a:t>3 ‘Antimicrobial consumption’.</a:t>
            </a:r>
            <a:endParaRPr lang="en-GB" dirty="0"/>
          </a:p>
          <a:p>
            <a:endParaRPr lang="en-GB" dirty="0"/>
          </a:p>
        </p:txBody>
      </p:sp>
      <p:sp>
        <p:nvSpPr>
          <p:cNvPr id="4" name="Footer Placeholder 3">
            <a:extLst>
              <a:ext uri="{FF2B5EF4-FFF2-40B4-BE49-F238E27FC236}">
                <a16:creationId xmlns:a16="http://schemas.microsoft.com/office/drawing/2014/main" id="{B83E0696-2314-4511-A47C-1E633C979C22}"/>
              </a:ext>
            </a:extLst>
          </p:cNvPr>
          <p:cNvSpPr>
            <a:spLocks noGrp="1"/>
          </p:cNvSpPr>
          <p:nvPr>
            <p:ph type="ftr" sz="quarter" idx="10"/>
          </p:nvPr>
        </p:nvSpPr>
        <p:spPr/>
        <p:txBody>
          <a:bodyPr/>
          <a:lstStyle/>
          <a:p>
            <a:r>
              <a:rPr lang="fr-FR"/>
              <a:t>ESPAUR report 2023. Chapter 3 figure appendix</a:t>
            </a:r>
            <a:endParaRPr lang="en-GB" sz="1400" dirty="0"/>
          </a:p>
        </p:txBody>
      </p:sp>
      <p:sp>
        <p:nvSpPr>
          <p:cNvPr id="5" name="Slide Number Placeholder 4">
            <a:extLst>
              <a:ext uri="{FF2B5EF4-FFF2-40B4-BE49-F238E27FC236}">
                <a16:creationId xmlns:a16="http://schemas.microsoft.com/office/drawing/2014/main" id="{B68461FA-94B0-4CE9-BE73-AD8F0FC94660}"/>
              </a:ext>
            </a:extLst>
          </p:cNvPr>
          <p:cNvSpPr>
            <a:spLocks noGrp="1"/>
          </p:cNvSpPr>
          <p:nvPr>
            <p:ph type="sldNum" sz="quarter" idx="11"/>
          </p:nvPr>
        </p:nvSpPr>
        <p:spPr/>
        <p:txBody>
          <a:bodyPr/>
          <a:lstStyle/>
          <a:p>
            <a:fld id="{344369E4-5DE7-46E5-874E-4FD437973785}" type="slidenum">
              <a:rPr lang="en-GB" smtClean="0"/>
              <a:pPr/>
              <a:t>2</a:t>
            </a:fld>
            <a:endParaRPr lang="en-GB" sz="1400" dirty="0"/>
          </a:p>
        </p:txBody>
      </p:sp>
    </p:spTree>
    <p:extLst>
      <p:ext uri="{BB962C8B-B14F-4D97-AF65-F5344CB8AC3E}">
        <p14:creationId xmlns:p14="http://schemas.microsoft.com/office/powerpoint/2010/main" val="3965736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F1A7214-BB32-47E3-B386-7DFF3CCEA8EA}"/>
              </a:ext>
            </a:extLst>
          </p:cNvPr>
          <p:cNvSpPr>
            <a:spLocks noGrp="1"/>
          </p:cNvSpPr>
          <p:nvPr>
            <p:ph type="title"/>
          </p:nvPr>
        </p:nvSpPr>
        <p:spPr>
          <a:xfrm>
            <a:off x="615956" y="179416"/>
            <a:ext cx="11123856" cy="874943"/>
          </a:xfrm>
        </p:spPr>
        <p:txBody>
          <a:bodyPr>
            <a:noAutofit/>
          </a:bodyPr>
          <a:lstStyle/>
          <a:p>
            <a:pPr>
              <a:lnSpc>
                <a:spcPct val="100000"/>
              </a:lnSpc>
            </a:pPr>
            <a:r>
              <a:rPr lang="en-GB" sz="2600" dirty="0"/>
              <a:t>Total consumption in items in general practices by age group, expressed as items per 1,000 inhabitants per day, England, 2018 to 2022</a:t>
            </a:r>
          </a:p>
        </p:txBody>
      </p:sp>
      <p:sp>
        <p:nvSpPr>
          <p:cNvPr id="2" name="Footer Placeholder 1">
            <a:extLst>
              <a:ext uri="{FF2B5EF4-FFF2-40B4-BE49-F238E27FC236}">
                <a16:creationId xmlns:a16="http://schemas.microsoft.com/office/drawing/2014/main" id="{0210A336-77EA-479F-A5FD-D1B31F3B8A45}"/>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1DC0484B-1173-499D-8437-4DDE0AFCC2B2}"/>
              </a:ext>
            </a:extLst>
          </p:cNvPr>
          <p:cNvSpPr>
            <a:spLocks noGrp="1"/>
          </p:cNvSpPr>
          <p:nvPr>
            <p:ph type="sldNum" sz="quarter" idx="11"/>
          </p:nvPr>
        </p:nvSpPr>
        <p:spPr/>
        <p:txBody>
          <a:bodyPr/>
          <a:lstStyle/>
          <a:p>
            <a:fld id="{344369E4-5DE7-46E5-874E-4FD437973785}" type="slidenum">
              <a:rPr lang="en-GB" smtClean="0"/>
              <a:pPr/>
              <a:t>20</a:t>
            </a:fld>
            <a:endParaRPr lang="en-GB" sz="1400" dirty="0"/>
          </a:p>
        </p:txBody>
      </p:sp>
      <p:graphicFrame>
        <p:nvGraphicFramePr>
          <p:cNvPr id="5" name="Chart 4">
            <a:extLst>
              <a:ext uri="{FF2B5EF4-FFF2-40B4-BE49-F238E27FC236}">
                <a16:creationId xmlns:a16="http://schemas.microsoft.com/office/drawing/2014/main" id="{E4454726-0A9E-47F7-AF29-F737AA633C68}"/>
              </a:ext>
            </a:extLst>
          </p:cNvPr>
          <p:cNvGraphicFramePr>
            <a:graphicFrameLocks/>
          </p:cNvGraphicFramePr>
          <p:nvPr>
            <p:extLst>
              <p:ext uri="{D42A27DB-BD31-4B8C-83A1-F6EECF244321}">
                <p14:modId xmlns:p14="http://schemas.microsoft.com/office/powerpoint/2010/main" val="4167399528"/>
              </p:ext>
            </p:extLst>
          </p:nvPr>
        </p:nvGraphicFramePr>
        <p:xfrm>
          <a:off x="1457646" y="1294024"/>
          <a:ext cx="9478209" cy="46541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7112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F1A7214-BB32-47E3-B386-7DFF3CCEA8EA}"/>
              </a:ext>
            </a:extLst>
          </p:cNvPr>
          <p:cNvSpPr>
            <a:spLocks noGrp="1"/>
          </p:cNvSpPr>
          <p:nvPr>
            <p:ph type="title"/>
          </p:nvPr>
        </p:nvSpPr>
        <p:spPr>
          <a:xfrm>
            <a:off x="615956" y="179416"/>
            <a:ext cx="11123856" cy="841799"/>
          </a:xfrm>
        </p:spPr>
        <p:txBody>
          <a:bodyPr>
            <a:noAutofit/>
          </a:bodyPr>
          <a:lstStyle/>
          <a:p>
            <a:pPr>
              <a:lnSpc>
                <a:spcPct val="100000"/>
              </a:lnSpc>
            </a:pPr>
            <a:r>
              <a:rPr lang="en-GB" sz="2600" dirty="0"/>
              <a:t>Percentage of items in general practices by age group, England, 2018 to 2022 </a:t>
            </a:r>
          </a:p>
        </p:txBody>
      </p:sp>
      <p:sp>
        <p:nvSpPr>
          <p:cNvPr id="2" name="Footer Placeholder 1">
            <a:extLst>
              <a:ext uri="{FF2B5EF4-FFF2-40B4-BE49-F238E27FC236}">
                <a16:creationId xmlns:a16="http://schemas.microsoft.com/office/drawing/2014/main" id="{19AB722C-8421-4B78-BED7-0D64C69F4689}"/>
              </a:ext>
            </a:extLst>
          </p:cNvPr>
          <p:cNvSpPr>
            <a:spLocks noGrp="1"/>
          </p:cNvSpPr>
          <p:nvPr>
            <p:ph type="ftr" sz="quarter" idx="10"/>
          </p:nvPr>
        </p:nvSpPr>
        <p:spPr/>
        <p:txBody>
          <a:bodyPr/>
          <a:lstStyle/>
          <a:p>
            <a:r>
              <a:rPr lang="fr-FR"/>
              <a:t>ESPAUR report 2023. Chapter 3 figure appendix</a:t>
            </a:r>
            <a:endParaRPr lang="en-GB" sz="1400" dirty="0"/>
          </a:p>
        </p:txBody>
      </p:sp>
      <p:sp>
        <p:nvSpPr>
          <p:cNvPr id="4" name="Slide Number Placeholder 3">
            <a:extLst>
              <a:ext uri="{FF2B5EF4-FFF2-40B4-BE49-F238E27FC236}">
                <a16:creationId xmlns:a16="http://schemas.microsoft.com/office/drawing/2014/main" id="{6C7651BF-47C6-417F-AF45-D2998839F76C}"/>
              </a:ext>
            </a:extLst>
          </p:cNvPr>
          <p:cNvSpPr>
            <a:spLocks noGrp="1"/>
          </p:cNvSpPr>
          <p:nvPr>
            <p:ph type="sldNum" sz="quarter" idx="11"/>
          </p:nvPr>
        </p:nvSpPr>
        <p:spPr/>
        <p:txBody>
          <a:bodyPr/>
          <a:lstStyle/>
          <a:p>
            <a:fld id="{344369E4-5DE7-46E5-874E-4FD437973785}" type="slidenum">
              <a:rPr lang="en-GB" smtClean="0"/>
              <a:pPr/>
              <a:t>21</a:t>
            </a:fld>
            <a:endParaRPr lang="en-GB" sz="1400" dirty="0"/>
          </a:p>
        </p:txBody>
      </p:sp>
      <p:graphicFrame>
        <p:nvGraphicFramePr>
          <p:cNvPr id="5" name="Chart 4" descr="Percentage of items in general practices by age group:&#10;&#10;Percentage of prescriptions across the age groups were greatest within the 15-64 age category (50.6% in 2022), and lowest across the 0-4 and 5-14 (7.2% and 7.6% in 2022, respectively)&#10;">
            <a:extLst>
              <a:ext uri="{FF2B5EF4-FFF2-40B4-BE49-F238E27FC236}">
                <a16:creationId xmlns:a16="http://schemas.microsoft.com/office/drawing/2014/main" id="{FEB65FC1-98BB-61E7-E9D4-519A43B4AAB8}"/>
              </a:ext>
            </a:extLst>
          </p:cNvPr>
          <p:cNvGraphicFramePr>
            <a:graphicFrameLocks/>
          </p:cNvGraphicFramePr>
          <p:nvPr>
            <p:extLst>
              <p:ext uri="{D42A27DB-BD31-4B8C-83A1-F6EECF244321}">
                <p14:modId xmlns:p14="http://schemas.microsoft.com/office/powerpoint/2010/main" val="1689614288"/>
              </p:ext>
            </p:extLst>
          </p:nvPr>
        </p:nvGraphicFramePr>
        <p:xfrm>
          <a:off x="726961" y="1177136"/>
          <a:ext cx="10292492" cy="48597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1993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02B1E0C-2DFF-4095-8AE2-64167D575DC1}"/>
              </a:ext>
            </a:extLst>
          </p:cNvPr>
          <p:cNvSpPr>
            <a:spLocks noGrp="1"/>
          </p:cNvSpPr>
          <p:nvPr>
            <p:ph type="title"/>
          </p:nvPr>
        </p:nvSpPr>
        <p:spPr>
          <a:xfrm>
            <a:off x="615956" y="179416"/>
            <a:ext cx="10356844" cy="972607"/>
          </a:xfrm>
        </p:spPr>
        <p:txBody>
          <a:bodyPr>
            <a:noAutofit/>
          </a:bodyPr>
          <a:lstStyle/>
          <a:p>
            <a:pPr>
              <a:lnSpc>
                <a:spcPct val="100000"/>
              </a:lnSpc>
            </a:pPr>
            <a:r>
              <a:rPr lang="en-GB" sz="2600" dirty="0"/>
              <a:t>Other community antimicrobial consumption by setting, expressed as items per 1,000 inhabitants per day, England, 2018 to 2022</a:t>
            </a:r>
          </a:p>
        </p:txBody>
      </p:sp>
      <p:sp>
        <p:nvSpPr>
          <p:cNvPr id="3" name="Footer Placeholder 2">
            <a:extLst>
              <a:ext uri="{FF2B5EF4-FFF2-40B4-BE49-F238E27FC236}">
                <a16:creationId xmlns:a16="http://schemas.microsoft.com/office/drawing/2014/main" id="{4BB92C44-4848-449A-898E-FD2B2A21B685}"/>
              </a:ext>
            </a:extLst>
          </p:cNvPr>
          <p:cNvSpPr>
            <a:spLocks noGrp="1"/>
          </p:cNvSpPr>
          <p:nvPr>
            <p:ph type="ftr" sz="quarter" idx="10"/>
          </p:nvPr>
        </p:nvSpPr>
        <p:spPr/>
        <p:txBody>
          <a:bodyPr/>
          <a:lstStyle/>
          <a:p>
            <a:r>
              <a:rPr lang="fr-FR"/>
              <a:t>ESPAUR report 2023. Chapter 3 figure appendix</a:t>
            </a:r>
            <a:endParaRPr lang="en-GB" sz="1400" dirty="0"/>
          </a:p>
        </p:txBody>
      </p:sp>
      <p:sp>
        <p:nvSpPr>
          <p:cNvPr id="4" name="Slide Number Placeholder 3">
            <a:extLst>
              <a:ext uri="{FF2B5EF4-FFF2-40B4-BE49-F238E27FC236}">
                <a16:creationId xmlns:a16="http://schemas.microsoft.com/office/drawing/2014/main" id="{D2633B2D-0A4E-4A68-B93B-07338F659050}"/>
              </a:ext>
            </a:extLst>
          </p:cNvPr>
          <p:cNvSpPr>
            <a:spLocks noGrp="1"/>
          </p:cNvSpPr>
          <p:nvPr>
            <p:ph type="sldNum" sz="quarter" idx="11"/>
          </p:nvPr>
        </p:nvSpPr>
        <p:spPr/>
        <p:txBody>
          <a:bodyPr/>
          <a:lstStyle/>
          <a:p>
            <a:fld id="{344369E4-5DE7-46E5-874E-4FD437973785}" type="slidenum">
              <a:rPr lang="en-GB" smtClean="0"/>
              <a:pPr/>
              <a:t>22</a:t>
            </a:fld>
            <a:endParaRPr lang="en-GB" sz="1400" dirty="0"/>
          </a:p>
        </p:txBody>
      </p:sp>
      <p:pic>
        <p:nvPicPr>
          <p:cNvPr id="6" name="Picture 5">
            <a:extLst>
              <a:ext uri="{FF2B5EF4-FFF2-40B4-BE49-F238E27FC236}">
                <a16:creationId xmlns:a16="http://schemas.microsoft.com/office/drawing/2014/main" id="{B96F128D-BDEF-AE6B-F005-5B67EEA0E86C}"/>
              </a:ext>
            </a:extLst>
          </p:cNvPr>
          <p:cNvPicPr>
            <a:picLocks noChangeAspect="1"/>
          </p:cNvPicPr>
          <p:nvPr/>
        </p:nvPicPr>
        <p:blipFill>
          <a:blip r:embed="rId3"/>
          <a:stretch>
            <a:fillRect/>
          </a:stretch>
        </p:blipFill>
        <p:spPr>
          <a:xfrm>
            <a:off x="726961" y="1267101"/>
            <a:ext cx="7130474" cy="4323798"/>
          </a:xfrm>
          <a:prstGeom prst="rect">
            <a:avLst/>
          </a:prstGeom>
        </p:spPr>
      </p:pic>
    </p:spTree>
    <p:extLst>
      <p:ext uri="{BB962C8B-B14F-4D97-AF65-F5344CB8AC3E}">
        <p14:creationId xmlns:p14="http://schemas.microsoft.com/office/powerpoint/2010/main" val="23835157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descr="Note: p-value for trend from 2013 to 2017; + where trend is statistically significant trend (p&lt;0.05)&#10;">
            <a:extLst>
              <a:ext uri="{FF2B5EF4-FFF2-40B4-BE49-F238E27FC236}">
                <a16:creationId xmlns:a16="http://schemas.microsoft.com/office/drawing/2014/main" id="{9433ABBB-A238-4AEC-8F75-AC9C37182B0B}"/>
              </a:ext>
            </a:extLst>
          </p:cNvPr>
          <p:cNvSpPr/>
          <p:nvPr/>
        </p:nvSpPr>
        <p:spPr>
          <a:xfrm>
            <a:off x="726961" y="5394926"/>
            <a:ext cx="8069231" cy="30777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Note: + Statistically significant </a:t>
            </a:r>
            <a:r>
              <a:rPr lang="en-GB" sz="1400" i="1" dirty="0">
                <a:latin typeface="Arial" panose="020B0604020202020204" pitchFamily="34" charset="0"/>
                <a:cs typeface="Arial" panose="020B0604020202020204" pitchFamily="34" charset="0"/>
              </a:rPr>
              <a:t>p</a:t>
            </a:r>
            <a:r>
              <a:rPr lang="en-GB" sz="1400" dirty="0">
                <a:latin typeface="Arial" panose="020B0604020202020204" pitchFamily="34" charset="0"/>
                <a:cs typeface="Arial" panose="020B0604020202020204" pitchFamily="34" charset="0"/>
              </a:rPr>
              <a:t>-value (</a:t>
            </a:r>
            <a:r>
              <a:rPr lang="en-GB" sz="1400" i="1" dirty="0">
                <a:latin typeface="Arial" panose="020B0604020202020204" pitchFamily="34" charset="0"/>
                <a:cs typeface="Arial" panose="020B0604020202020204" pitchFamily="34" charset="0"/>
              </a:rPr>
              <a:t>p</a:t>
            </a:r>
            <a:r>
              <a:rPr lang="en-GB" sz="1400" dirty="0">
                <a:latin typeface="Arial" panose="020B0604020202020204" pitchFamily="34" charset="0"/>
                <a:cs typeface="Arial" panose="020B0604020202020204" pitchFamily="34" charset="0"/>
              </a:rPr>
              <a:t>&lt;0.05) for trend from 2018 to 2022.</a:t>
            </a:r>
          </a:p>
        </p:txBody>
      </p:sp>
      <p:sp>
        <p:nvSpPr>
          <p:cNvPr id="13" name="Title 12">
            <a:extLst>
              <a:ext uri="{FF2B5EF4-FFF2-40B4-BE49-F238E27FC236}">
                <a16:creationId xmlns:a16="http://schemas.microsoft.com/office/drawing/2014/main" id="{54645D71-008B-4B0B-B4DC-9CE16F70AD0D}"/>
              </a:ext>
            </a:extLst>
          </p:cNvPr>
          <p:cNvSpPr>
            <a:spLocks noGrp="1"/>
          </p:cNvSpPr>
          <p:nvPr>
            <p:ph type="title"/>
          </p:nvPr>
        </p:nvSpPr>
        <p:spPr/>
        <p:txBody>
          <a:bodyPr>
            <a:noAutofit/>
          </a:bodyPr>
          <a:lstStyle/>
          <a:p>
            <a:pPr>
              <a:lnSpc>
                <a:spcPct val="100000"/>
              </a:lnSpc>
            </a:pPr>
            <a:r>
              <a:rPr lang="en-GB" sz="2600" dirty="0"/>
              <a:t>Dental antibiotic consumption for the most commonly used antibiotics, expressed as DDDs and items per 1,000 inhabitants per day, 2018 to 2022 </a:t>
            </a:r>
          </a:p>
        </p:txBody>
      </p:sp>
      <p:sp>
        <p:nvSpPr>
          <p:cNvPr id="3" name="Footer Placeholder 2">
            <a:extLst>
              <a:ext uri="{FF2B5EF4-FFF2-40B4-BE49-F238E27FC236}">
                <a16:creationId xmlns:a16="http://schemas.microsoft.com/office/drawing/2014/main" id="{7605E653-8C70-4D5D-94A5-D320AD07CD79}"/>
              </a:ext>
            </a:extLst>
          </p:cNvPr>
          <p:cNvSpPr>
            <a:spLocks noGrp="1"/>
          </p:cNvSpPr>
          <p:nvPr>
            <p:ph type="ftr" sz="quarter" idx="10"/>
          </p:nvPr>
        </p:nvSpPr>
        <p:spPr/>
        <p:txBody>
          <a:bodyPr/>
          <a:lstStyle/>
          <a:p>
            <a:r>
              <a:rPr lang="fr-FR"/>
              <a:t>ESPAUR report 2023. Chapter 3 figure appendix</a:t>
            </a:r>
            <a:endParaRPr lang="en-GB" sz="1400" dirty="0"/>
          </a:p>
        </p:txBody>
      </p:sp>
      <p:sp>
        <p:nvSpPr>
          <p:cNvPr id="4" name="Slide Number Placeholder 3">
            <a:extLst>
              <a:ext uri="{FF2B5EF4-FFF2-40B4-BE49-F238E27FC236}">
                <a16:creationId xmlns:a16="http://schemas.microsoft.com/office/drawing/2014/main" id="{67D327F8-4D95-4DFA-AF8C-A13D3EB4787E}"/>
              </a:ext>
            </a:extLst>
          </p:cNvPr>
          <p:cNvSpPr>
            <a:spLocks noGrp="1"/>
          </p:cNvSpPr>
          <p:nvPr>
            <p:ph type="sldNum" sz="quarter" idx="11"/>
          </p:nvPr>
        </p:nvSpPr>
        <p:spPr/>
        <p:txBody>
          <a:bodyPr/>
          <a:lstStyle/>
          <a:p>
            <a:fld id="{344369E4-5DE7-46E5-874E-4FD437973785}" type="slidenum">
              <a:rPr lang="en-GB" smtClean="0"/>
              <a:pPr/>
              <a:t>23</a:t>
            </a:fld>
            <a:endParaRPr lang="en-GB" sz="1400" dirty="0"/>
          </a:p>
        </p:txBody>
      </p:sp>
      <p:pic>
        <p:nvPicPr>
          <p:cNvPr id="2" name="Picture 1">
            <a:extLst>
              <a:ext uri="{FF2B5EF4-FFF2-40B4-BE49-F238E27FC236}">
                <a16:creationId xmlns:a16="http://schemas.microsoft.com/office/drawing/2014/main" id="{59434ABA-217B-B8AC-CC19-DBA464DAB227}"/>
              </a:ext>
            </a:extLst>
          </p:cNvPr>
          <p:cNvPicPr>
            <a:picLocks noChangeAspect="1"/>
          </p:cNvPicPr>
          <p:nvPr/>
        </p:nvPicPr>
        <p:blipFill>
          <a:blip r:embed="rId3"/>
          <a:stretch>
            <a:fillRect/>
          </a:stretch>
        </p:blipFill>
        <p:spPr>
          <a:xfrm>
            <a:off x="726961" y="1362263"/>
            <a:ext cx="7919582" cy="3296516"/>
          </a:xfrm>
          <a:prstGeom prst="rect">
            <a:avLst/>
          </a:prstGeom>
        </p:spPr>
      </p:pic>
    </p:spTree>
    <p:extLst>
      <p:ext uri="{BB962C8B-B14F-4D97-AF65-F5344CB8AC3E}">
        <p14:creationId xmlns:p14="http://schemas.microsoft.com/office/powerpoint/2010/main" val="3451049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3DE2CD3-EE44-40CB-999E-D1B3764C1F5A}"/>
              </a:ext>
            </a:extLst>
          </p:cNvPr>
          <p:cNvSpPr>
            <a:spLocks noGrp="1"/>
          </p:cNvSpPr>
          <p:nvPr>
            <p:ph type="title"/>
          </p:nvPr>
        </p:nvSpPr>
        <p:spPr>
          <a:xfrm>
            <a:off x="615956" y="179416"/>
            <a:ext cx="10916681" cy="972607"/>
          </a:xfrm>
        </p:spPr>
        <p:txBody>
          <a:bodyPr>
            <a:noAutofit/>
          </a:bodyPr>
          <a:lstStyle/>
          <a:p>
            <a:pPr>
              <a:lnSpc>
                <a:spcPct val="100000"/>
              </a:lnSpc>
            </a:pPr>
            <a:r>
              <a:rPr lang="en-GB" sz="2600" dirty="0"/>
              <a:t>Antibiotic prescribing in </a:t>
            </a:r>
            <a:r>
              <a:rPr lang="en-GB" sz="2600"/>
              <a:t>acute trusts</a:t>
            </a:r>
            <a:r>
              <a:rPr lang="en-GB" sz="2600" dirty="0"/>
              <a:t>, </a:t>
            </a:r>
            <a:r>
              <a:rPr lang="en-GB" sz="2600"/>
              <a:t>by trust </a:t>
            </a:r>
            <a:r>
              <a:rPr lang="en-GB" sz="2600" dirty="0"/>
              <a:t>type, expressed as DDDs per 1,000 admissions, England, 2018 to 2022</a:t>
            </a:r>
          </a:p>
        </p:txBody>
      </p:sp>
      <p:sp>
        <p:nvSpPr>
          <p:cNvPr id="2" name="Footer Placeholder 1">
            <a:extLst>
              <a:ext uri="{FF2B5EF4-FFF2-40B4-BE49-F238E27FC236}">
                <a16:creationId xmlns:a16="http://schemas.microsoft.com/office/drawing/2014/main" id="{C6A9DF62-A4D9-442F-AD84-2A2A800F3747}"/>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A26298F1-504E-4C87-857C-DA007B787746}"/>
              </a:ext>
            </a:extLst>
          </p:cNvPr>
          <p:cNvSpPr>
            <a:spLocks noGrp="1"/>
          </p:cNvSpPr>
          <p:nvPr>
            <p:ph type="sldNum" sz="quarter" idx="11"/>
          </p:nvPr>
        </p:nvSpPr>
        <p:spPr/>
        <p:txBody>
          <a:bodyPr/>
          <a:lstStyle/>
          <a:p>
            <a:fld id="{344369E4-5DE7-46E5-874E-4FD437973785}" type="slidenum">
              <a:rPr lang="en-GB" smtClean="0"/>
              <a:pPr/>
              <a:t>24</a:t>
            </a:fld>
            <a:endParaRPr lang="en-GB" sz="1400" dirty="0"/>
          </a:p>
        </p:txBody>
      </p:sp>
      <p:graphicFrame>
        <p:nvGraphicFramePr>
          <p:cNvPr id="4" name="Chart 3" descr="Acute small Trusts consumption increased slightly to 4361 DDDs per 1,000 admissions in 2022.&#10;Acute medium Trusts consumption increased slightly to 4371 DDDs per 1,000 admissions in  2022. &#10;Acute large Trusts consumption increased slightly to 3943 DDDs per 1,000 admissions in 2022.&#10;Consumption in acute multiservice Trusts increased to 4154 DDDs per 1,000 admissions in 2022.&#10;Acute specialist Trusts consumption has decreased to 3237 DDDs per 1,000 admissions in 2022. &#10;Acute teaching Trusts consumption has increased to 4894 DDDs per 1,000 admissions in 2022. &#10;">
            <a:extLst>
              <a:ext uri="{FF2B5EF4-FFF2-40B4-BE49-F238E27FC236}">
                <a16:creationId xmlns:a16="http://schemas.microsoft.com/office/drawing/2014/main" id="{094DA049-D135-44B7-BCE3-67CAB7C2315E}"/>
              </a:ext>
            </a:extLst>
          </p:cNvPr>
          <p:cNvGraphicFramePr>
            <a:graphicFrameLocks/>
          </p:cNvGraphicFramePr>
          <p:nvPr>
            <p:extLst>
              <p:ext uri="{D42A27DB-BD31-4B8C-83A1-F6EECF244321}">
                <p14:modId xmlns:p14="http://schemas.microsoft.com/office/powerpoint/2010/main" val="940823956"/>
              </p:ext>
            </p:extLst>
          </p:nvPr>
        </p:nvGraphicFramePr>
        <p:xfrm>
          <a:off x="726961" y="1223803"/>
          <a:ext cx="10116493" cy="49810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6788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Note: p-value for trend from 2013 to 2017; + where trend is statistically significant trend (p&lt;0.05)&#10;">
            <a:extLst>
              <a:ext uri="{FF2B5EF4-FFF2-40B4-BE49-F238E27FC236}">
                <a16:creationId xmlns:a16="http://schemas.microsoft.com/office/drawing/2014/main" id="{7F6ED66E-CD67-4A7E-AD6E-3EBBE1AA8FED}"/>
              </a:ext>
            </a:extLst>
          </p:cNvPr>
          <p:cNvSpPr/>
          <p:nvPr/>
        </p:nvSpPr>
        <p:spPr>
          <a:xfrm>
            <a:off x="726961" y="5585955"/>
            <a:ext cx="9844623" cy="830997"/>
          </a:xfrm>
          <a:prstGeom prst="rect">
            <a:avLst/>
          </a:prstGeom>
        </p:spPr>
        <p:txBody>
          <a:bodyPr wrap="square">
            <a:spAutoFit/>
          </a:bodyPr>
          <a:lstStyle/>
          <a:p>
            <a:r>
              <a:rPr lang="en-GB" sz="1200" dirty="0"/>
              <a:t>+ Statistically significant </a:t>
            </a:r>
            <a:r>
              <a:rPr lang="en-GB" sz="1200" i="1" dirty="0"/>
              <a:t>p</a:t>
            </a:r>
            <a:r>
              <a:rPr lang="en-GB" sz="1200" dirty="0"/>
              <a:t>-value (</a:t>
            </a:r>
            <a:r>
              <a:rPr lang="en-GB" sz="1200" i="1" dirty="0"/>
              <a:t>p</a:t>
            </a:r>
            <a:r>
              <a:rPr lang="en-GB" sz="1200" dirty="0"/>
              <a:t>&lt;0.05) for trend from 2018 to 2022.</a:t>
            </a:r>
          </a:p>
          <a:p>
            <a:r>
              <a:rPr lang="en-GB" sz="1200" dirty="0"/>
              <a:t>^ Anti-Clostridioides difficile agents: oral vancomycin and fidaxomicin.</a:t>
            </a:r>
          </a:p>
          <a:p>
            <a:r>
              <a:rPr lang="en-GB" sz="1200" dirty="0"/>
              <a:t>* Other </a:t>
            </a:r>
            <a:r>
              <a:rPr lang="en-GB" sz="1200" dirty="0" err="1"/>
              <a:t>antibacterials</a:t>
            </a:r>
            <a:r>
              <a:rPr lang="en-GB" sz="1200" dirty="0"/>
              <a:t> (ATC 3rd level pharmacological subgroup ‘J01X’) include: glycopeptide </a:t>
            </a:r>
            <a:r>
              <a:rPr lang="en-GB" sz="1200" dirty="0" err="1"/>
              <a:t>antibacterials</a:t>
            </a:r>
            <a:r>
              <a:rPr lang="en-GB" sz="1200" dirty="0"/>
              <a:t>, polymyxin, steroid </a:t>
            </a:r>
            <a:r>
              <a:rPr lang="en-GB" sz="1200" dirty="0" err="1"/>
              <a:t>antibacterials</a:t>
            </a:r>
            <a:r>
              <a:rPr lang="en-GB" sz="1200" dirty="0"/>
              <a:t>, imidazole derivatives, nitrofuran derivatives, other </a:t>
            </a:r>
            <a:r>
              <a:rPr lang="en-GB" sz="1200" dirty="0" err="1"/>
              <a:t>antibacterials</a:t>
            </a:r>
            <a:r>
              <a:rPr lang="en-GB" sz="1200" dirty="0"/>
              <a:t>.</a:t>
            </a:r>
          </a:p>
        </p:txBody>
      </p:sp>
      <p:sp>
        <p:nvSpPr>
          <p:cNvPr id="11" name="Title 10">
            <a:extLst>
              <a:ext uri="{FF2B5EF4-FFF2-40B4-BE49-F238E27FC236}">
                <a16:creationId xmlns:a16="http://schemas.microsoft.com/office/drawing/2014/main" id="{C62C1609-C515-446D-AE3A-58DDE3303318}"/>
              </a:ext>
            </a:extLst>
          </p:cNvPr>
          <p:cNvSpPr>
            <a:spLocks noGrp="1"/>
          </p:cNvSpPr>
          <p:nvPr>
            <p:ph type="title"/>
          </p:nvPr>
        </p:nvSpPr>
        <p:spPr/>
        <p:txBody>
          <a:bodyPr>
            <a:normAutofit/>
          </a:bodyPr>
          <a:lstStyle/>
          <a:p>
            <a:pPr>
              <a:lnSpc>
                <a:spcPct val="100000"/>
              </a:lnSpc>
            </a:pPr>
            <a:r>
              <a:rPr lang="en-GB" sz="2600" dirty="0"/>
              <a:t>Antibiotic consumption </a:t>
            </a:r>
            <a:r>
              <a:rPr lang="en-GB" sz="2600"/>
              <a:t>in trusts</a:t>
            </a:r>
            <a:r>
              <a:rPr lang="en-GB" sz="2600" dirty="0"/>
              <a:t>, by antibiotic group, expressed as DDDs per 1,000 admissions, England, 2018 to 2022</a:t>
            </a:r>
          </a:p>
        </p:txBody>
      </p:sp>
      <p:sp>
        <p:nvSpPr>
          <p:cNvPr id="2" name="Footer Placeholder 1">
            <a:extLst>
              <a:ext uri="{FF2B5EF4-FFF2-40B4-BE49-F238E27FC236}">
                <a16:creationId xmlns:a16="http://schemas.microsoft.com/office/drawing/2014/main" id="{32D7479D-C061-426A-87FD-D4DF8F9D8B0E}"/>
              </a:ext>
            </a:extLst>
          </p:cNvPr>
          <p:cNvSpPr>
            <a:spLocks noGrp="1"/>
          </p:cNvSpPr>
          <p:nvPr>
            <p:ph type="ftr" sz="quarter" idx="10"/>
          </p:nvPr>
        </p:nvSpPr>
        <p:spPr/>
        <p:txBody>
          <a:bodyPr/>
          <a:lstStyle/>
          <a:p>
            <a:r>
              <a:rPr lang="fr-FR"/>
              <a:t>ESPAUR report 2023. Chapter 3 figure appendix</a:t>
            </a:r>
            <a:endParaRPr lang="en-GB" sz="1400" dirty="0"/>
          </a:p>
        </p:txBody>
      </p:sp>
      <p:sp>
        <p:nvSpPr>
          <p:cNvPr id="4" name="Slide Number Placeholder 3">
            <a:extLst>
              <a:ext uri="{FF2B5EF4-FFF2-40B4-BE49-F238E27FC236}">
                <a16:creationId xmlns:a16="http://schemas.microsoft.com/office/drawing/2014/main" id="{637CA64C-B554-42F1-9137-147E087E2EAA}"/>
              </a:ext>
            </a:extLst>
          </p:cNvPr>
          <p:cNvSpPr>
            <a:spLocks noGrp="1"/>
          </p:cNvSpPr>
          <p:nvPr>
            <p:ph type="sldNum" sz="quarter" idx="11"/>
          </p:nvPr>
        </p:nvSpPr>
        <p:spPr/>
        <p:txBody>
          <a:bodyPr/>
          <a:lstStyle/>
          <a:p>
            <a:fld id="{344369E4-5DE7-46E5-874E-4FD437973785}" type="slidenum">
              <a:rPr lang="en-GB" smtClean="0"/>
              <a:pPr/>
              <a:t>25</a:t>
            </a:fld>
            <a:endParaRPr lang="en-GB" sz="1400" dirty="0"/>
          </a:p>
        </p:txBody>
      </p:sp>
      <p:pic>
        <p:nvPicPr>
          <p:cNvPr id="3" name="Picture 2">
            <a:extLst>
              <a:ext uri="{FF2B5EF4-FFF2-40B4-BE49-F238E27FC236}">
                <a16:creationId xmlns:a16="http://schemas.microsoft.com/office/drawing/2014/main" id="{CAFCB508-181B-7CB9-3F7F-A95F848749EC}"/>
              </a:ext>
            </a:extLst>
          </p:cNvPr>
          <p:cNvPicPr>
            <a:picLocks noChangeAspect="1"/>
          </p:cNvPicPr>
          <p:nvPr/>
        </p:nvPicPr>
        <p:blipFill>
          <a:blip r:embed="rId3"/>
          <a:stretch>
            <a:fillRect/>
          </a:stretch>
        </p:blipFill>
        <p:spPr>
          <a:xfrm>
            <a:off x="838200" y="1122353"/>
            <a:ext cx="6602845" cy="4493272"/>
          </a:xfrm>
          <a:prstGeom prst="rect">
            <a:avLst/>
          </a:prstGeom>
        </p:spPr>
      </p:pic>
    </p:spTree>
    <p:extLst>
      <p:ext uri="{BB962C8B-B14F-4D97-AF65-F5344CB8AC3E}">
        <p14:creationId xmlns:p14="http://schemas.microsoft.com/office/powerpoint/2010/main" val="2420715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4C642E9-CD33-4108-8014-B6A38BD9B52C}"/>
              </a:ext>
            </a:extLst>
          </p:cNvPr>
          <p:cNvSpPr>
            <a:spLocks noGrp="1"/>
          </p:cNvSpPr>
          <p:nvPr>
            <p:ph type="title"/>
          </p:nvPr>
        </p:nvSpPr>
        <p:spPr/>
        <p:txBody>
          <a:bodyPr>
            <a:noAutofit/>
          </a:bodyPr>
          <a:lstStyle/>
          <a:p>
            <a:pPr>
              <a:lnSpc>
                <a:spcPct val="100000"/>
              </a:lnSpc>
            </a:pPr>
            <a:r>
              <a:rPr lang="en-GB" sz="2600" dirty="0"/>
              <a:t>Consumption of colistin in secondary care by administration route, expressed as DDDs per 1,000 admissions, England, 2018 to 2022</a:t>
            </a:r>
          </a:p>
        </p:txBody>
      </p:sp>
      <p:sp>
        <p:nvSpPr>
          <p:cNvPr id="2" name="Footer Placeholder 1">
            <a:extLst>
              <a:ext uri="{FF2B5EF4-FFF2-40B4-BE49-F238E27FC236}">
                <a16:creationId xmlns:a16="http://schemas.microsoft.com/office/drawing/2014/main" id="{693F6E4C-F0B7-43C1-AEFF-04DD7B127A0C}"/>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DF1A6F59-EABF-4113-BE7F-08AE3C914618}"/>
              </a:ext>
            </a:extLst>
          </p:cNvPr>
          <p:cNvSpPr>
            <a:spLocks noGrp="1"/>
          </p:cNvSpPr>
          <p:nvPr>
            <p:ph type="sldNum" sz="quarter" idx="11"/>
          </p:nvPr>
        </p:nvSpPr>
        <p:spPr/>
        <p:txBody>
          <a:bodyPr/>
          <a:lstStyle/>
          <a:p>
            <a:fld id="{344369E4-5DE7-46E5-874E-4FD437973785}" type="slidenum">
              <a:rPr lang="en-GB" smtClean="0"/>
              <a:pPr/>
              <a:t>26</a:t>
            </a:fld>
            <a:endParaRPr lang="en-GB" sz="1400" dirty="0"/>
          </a:p>
        </p:txBody>
      </p:sp>
      <p:graphicFrame>
        <p:nvGraphicFramePr>
          <p:cNvPr id="4" name="Chart 3" descr="In secondary care, colistin consumption has increase in 2018 to 2022 from 23.5 to 24.3 DDDs per 1,000 admissions. The inhaled route (13.28 DDDs per 1,000 admissions) was used more than the parenteral route (11.03 DDDs per 1,000 admissions) in 2022.">
            <a:extLst>
              <a:ext uri="{FF2B5EF4-FFF2-40B4-BE49-F238E27FC236}">
                <a16:creationId xmlns:a16="http://schemas.microsoft.com/office/drawing/2014/main" id="{B8FC5532-F1D2-4241-AD9A-8C13FDAEE320}"/>
              </a:ext>
            </a:extLst>
          </p:cNvPr>
          <p:cNvGraphicFramePr>
            <a:graphicFrameLocks/>
          </p:cNvGraphicFramePr>
          <p:nvPr>
            <p:extLst>
              <p:ext uri="{D42A27DB-BD31-4B8C-83A1-F6EECF244321}">
                <p14:modId xmlns:p14="http://schemas.microsoft.com/office/powerpoint/2010/main" val="2488394543"/>
              </p:ext>
            </p:extLst>
          </p:nvPr>
        </p:nvGraphicFramePr>
        <p:xfrm>
          <a:off x="838199" y="1263191"/>
          <a:ext cx="9928123" cy="48856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2029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BF4EDBE-4EB0-48AF-9CCF-02189139A5A0}"/>
              </a:ext>
            </a:extLst>
          </p:cNvPr>
          <p:cNvSpPr>
            <a:spLocks noGrp="1"/>
          </p:cNvSpPr>
          <p:nvPr>
            <p:ph type="title"/>
          </p:nvPr>
        </p:nvSpPr>
        <p:spPr>
          <a:xfrm>
            <a:off x="615956" y="179416"/>
            <a:ext cx="10688291" cy="972607"/>
          </a:xfrm>
        </p:spPr>
        <p:txBody>
          <a:bodyPr>
            <a:normAutofit/>
          </a:bodyPr>
          <a:lstStyle/>
          <a:p>
            <a:pPr>
              <a:lnSpc>
                <a:spcPct val="100000"/>
              </a:lnSpc>
            </a:pPr>
            <a:r>
              <a:rPr lang="en-GB" sz="2600" dirty="0"/>
              <a:t>Consumption of colistin in secondary care by Trust type, expressed as DDDs per 1,000 admissions, England, 2018 to 2022</a:t>
            </a:r>
          </a:p>
        </p:txBody>
      </p:sp>
      <p:sp>
        <p:nvSpPr>
          <p:cNvPr id="2" name="Footer Placeholder 1">
            <a:extLst>
              <a:ext uri="{FF2B5EF4-FFF2-40B4-BE49-F238E27FC236}">
                <a16:creationId xmlns:a16="http://schemas.microsoft.com/office/drawing/2014/main" id="{E2173524-C3AC-44E3-B9A0-374DC81E5402}"/>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679BF9F4-F092-4D88-91E7-4BD92A007E06}"/>
              </a:ext>
            </a:extLst>
          </p:cNvPr>
          <p:cNvSpPr>
            <a:spLocks noGrp="1"/>
          </p:cNvSpPr>
          <p:nvPr>
            <p:ph type="sldNum" sz="quarter" idx="11"/>
          </p:nvPr>
        </p:nvSpPr>
        <p:spPr/>
        <p:txBody>
          <a:bodyPr/>
          <a:lstStyle/>
          <a:p>
            <a:fld id="{344369E4-5DE7-46E5-874E-4FD437973785}" type="slidenum">
              <a:rPr lang="en-GB" smtClean="0"/>
              <a:pPr/>
              <a:t>27</a:t>
            </a:fld>
            <a:endParaRPr lang="en-GB" sz="1400" dirty="0"/>
          </a:p>
        </p:txBody>
      </p:sp>
      <p:graphicFrame>
        <p:nvGraphicFramePr>
          <p:cNvPr id="4" name="Chart 3" descr="Colistin was consumed the most in specialist Trusts, which has decreased between 2021 to 2022 from 26.8 to 24.3 DDDs per 1,000 admissions. The consumption of colistin has decreased across all settings in acute specialise, teaching, medium, large and small acute Trusts, whereas decreases in usage was observed in multiservice Trusts types.">
            <a:extLst>
              <a:ext uri="{FF2B5EF4-FFF2-40B4-BE49-F238E27FC236}">
                <a16:creationId xmlns:a16="http://schemas.microsoft.com/office/drawing/2014/main" id="{F4674536-27B5-4A54-88B9-93AEFC5C3BDE}"/>
              </a:ext>
            </a:extLst>
          </p:cNvPr>
          <p:cNvGraphicFramePr>
            <a:graphicFrameLocks/>
          </p:cNvGraphicFramePr>
          <p:nvPr>
            <p:extLst>
              <p:ext uri="{D42A27DB-BD31-4B8C-83A1-F6EECF244321}">
                <p14:modId xmlns:p14="http://schemas.microsoft.com/office/powerpoint/2010/main" val="3313661105"/>
              </p:ext>
            </p:extLst>
          </p:nvPr>
        </p:nvGraphicFramePr>
        <p:xfrm>
          <a:off x="726961" y="1278294"/>
          <a:ext cx="10320484" cy="47959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88357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FE3ED53-94C4-4A8A-A24C-F5507FD28A08}"/>
              </a:ext>
            </a:extLst>
          </p:cNvPr>
          <p:cNvSpPr>
            <a:spLocks noGrp="1"/>
          </p:cNvSpPr>
          <p:nvPr>
            <p:ph type="title"/>
          </p:nvPr>
        </p:nvSpPr>
        <p:spPr/>
        <p:txBody>
          <a:bodyPr>
            <a:normAutofit/>
          </a:bodyPr>
          <a:lstStyle/>
          <a:p>
            <a:pPr>
              <a:lnSpc>
                <a:spcPct val="100000"/>
              </a:lnSpc>
            </a:pPr>
            <a:r>
              <a:rPr lang="en-GB" sz="2600" dirty="0"/>
              <a:t>Consumption of carbapenems in secondary care, expressed as DDDs per 1,000 admissions, England, 2018 to 2022</a:t>
            </a:r>
          </a:p>
        </p:txBody>
      </p:sp>
      <p:sp>
        <p:nvSpPr>
          <p:cNvPr id="2" name="Footer Placeholder 1">
            <a:extLst>
              <a:ext uri="{FF2B5EF4-FFF2-40B4-BE49-F238E27FC236}">
                <a16:creationId xmlns:a16="http://schemas.microsoft.com/office/drawing/2014/main" id="{6C7BB25F-06E9-4580-B9D3-D511712AA4B1}"/>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8D319CB6-A300-4498-8C2A-7FE2448F9AAD}"/>
              </a:ext>
            </a:extLst>
          </p:cNvPr>
          <p:cNvSpPr>
            <a:spLocks noGrp="1"/>
          </p:cNvSpPr>
          <p:nvPr>
            <p:ph type="sldNum" sz="quarter" idx="11"/>
          </p:nvPr>
        </p:nvSpPr>
        <p:spPr/>
        <p:txBody>
          <a:bodyPr/>
          <a:lstStyle/>
          <a:p>
            <a:fld id="{344369E4-5DE7-46E5-874E-4FD437973785}" type="slidenum">
              <a:rPr lang="en-GB" smtClean="0"/>
              <a:pPr/>
              <a:t>28</a:t>
            </a:fld>
            <a:endParaRPr lang="en-GB" sz="1400" dirty="0"/>
          </a:p>
        </p:txBody>
      </p:sp>
      <p:graphicFrame>
        <p:nvGraphicFramePr>
          <p:cNvPr id="4" name="Chart 3" descr="In secondary care, meropenem was the highest consumed carbapenem, although a small decrease in usage was observed (from 53.8 to 52.4 DDDs per 1,000 admissions). Ertapenem usage has increased (from 10.4 to 11.1 DDDs per 1,000 admissions). Imipenem/cilastin is used in low levels (0.2 DDDs per 1,000 admissions in 2022).">
            <a:extLst>
              <a:ext uri="{FF2B5EF4-FFF2-40B4-BE49-F238E27FC236}">
                <a16:creationId xmlns:a16="http://schemas.microsoft.com/office/drawing/2014/main" id="{5B123B36-A4DA-4333-9976-28DB344D22A5}"/>
              </a:ext>
            </a:extLst>
          </p:cNvPr>
          <p:cNvGraphicFramePr>
            <a:graphicFrameLocks/>
          </p:cNvGraphicFramePr>
          <p:nvPr>
            <p:extLst>
              <p:ext uri="{D42A27DB-BD31-4B8C-83A1-F6EECF244321}">
                <p14:modId xmlns:p14="http://schemas.microsoft.com/office/powerpoint/2010/main" val="1688100414"/>
              </p:ext>
            </p:extLst>
          </p:nvPr>
        </p:nvGraphicFramePr>
        <p:xfrm>
          <a:off x="726961" y="1152023"/>
          <a:ext cx="10688899" cy="49035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320759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9B7280-CE87-422F-8408-47C4EF5FB0A0}"/>
              </a:ext>
            </a:extLst>
          </p:cNvPr>
          <p:cNvSpPr>
            <a:spLocks noGrp="1"/>
          </p:cNvSpPr>
          <p:nvPr>
            <p:ph type="title"/>
          </p:nvPr>
        </p:nvSpPr>
        <p:spPr/>
        <p:txBody>
          <a:bodyPr>
            <a:noAutofit/>
          </a:bodyPr>
          <a:lstStyle/>
          <a:p>
            <a:pPr>
              <a:lnSpc>
                <a:spcPct val="100000"/>
              </a:lnSpc>
            </a:pPr>
            <a:r>
              <a:rPr lang="en-GB" sz="2600" dirty="0"/>
              <a:t>Consumption of carbapenems in secondary care </a:t>
            </a:r>
            <a:r>
              <a:rPr lang="en-GB" sz="2600"/>
              <a:t>by trust </a:t>
            </a:r>
            <a:r>
              <a:rPr lang="en-GB" sz="2600" dirty="0"/>
              <a:t>type, expressed as DDDs per 1,000 admissions, England, 2018 to 2022</a:t>
            </a:r>
          </a:p>
        </p:txBody>
      </p:sp>
      <p:sp>
        <p:nvSpPr>
          <p:cNvPr id="2" name="Footer Placeholder 1">
            <a:extLst>
              <a:ext uri="{FF2B5EF4-FFF2-40B4-BE49-F238E27FC236}">
                <a16:creationId xmlns:a16="http://schemas.microsoft.com/office/drawing/2014/main" id="{DF7C0662-40B0-4110-8472-C46F112B4286}"/>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3EF5E2F1-239A-4F71-9291-341898C9D72B}"/>
              </a:ext>
            </a:extLst>
          </p:cNvPr>
          <p:cNvSpPr>
            <a:spLocks noGrp="1"/>
          </p:cNvSpPr>
          <p:nvPr>
            <p:ph type="sldNum" sz="quarter" idx="11"/>
          </p:nvPr>
        </p:nvSpPr>
        <p:spPr/>
        <p:txBody>
          <a:bodyPr/>
          <a:lstStyle/>
          <a:p>
            <a:fld id="{344369E4-5DE7-46E5-874E-4FD437973785}" type="slidenum">
              <a:rPr lang="en-GB" smtClean="0"/>
              <a:pPr/>
              <a:t>29</a:t>
            </a:fld>
            <a:endParaRPr lang="en-GB" sz="1400" dirty="0"/>
          </a:p>
        </p:txBody>
      </p:sp>
      <p:graphicFrame>
        <p:nvGraphicFramePr>
          <p:cNvPr id="4" name="Chart 3" descr="In secondary care, total carbapenem consumption has decreased from 64.6 to 63.9 DDDs per 1,000 admissions 2018 to 2022. By Trust type, carbapenems were used the most in specialist Trusts and it has decreased from 120.7 in 2018 to 62.8 in 2022 DDDs per 1,000 admissions. Consumption in other Trust types have increased over the pass 5 years, with the exception of acute small, acute teaching and acute large Trust types.">
            <a:extLst>
              <a:ext uri="{FF2B5EF4-FFF2-40B4-BE49-F238E27FC236}">
                <a16:creationId xmlns:a16="http://schemas.microsoft.com/office/drawing/2014/main" id="{00000000-0008-0000-1D00-000003000000}"/>
              </a:ext>
            </a:extLst>
          </p:cNvPr>
          <p:cNvGraphicFramePr>
            <a:graphicFrameLocks/>
          </p:cNvGraphicFramePr>
          <p:nvPr>
            <p:extLst>
              <p:ext uri="{D42A27DB-BD31-4B8C-83A1-F6EECF244321}">
                <p14:modId xmlns:p14="http://schemas.microsoft.com/office/powerpoint/2010/main" val="1583000807"/>
              </p:ext>
            </p:extLst>
          </p:nvPr>
        </p:nvGraphicFramePr>
        <p:xfrm>
          <a:off x="726961" y="1152022"/>
          <a:ext cx="10693708" cy="488488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52730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F1090A2-3A3F-4761-857E-D1795EA7AA87}"/>
              </a:ext>
            </a:extLst>
          </p:cNvPr>
          <p:cNvSpPr>
            <a:spLocks noGrp="1"/>
          </p:cNvSpPr>
          <p:nvPr>
            <p:ph type="title"/>
          </p:nvPr>
        </p:nvSpPr>
        <p:spPr>
          <a:xfrm>
            <a:off x="615956" y="179416"/>
            <a:ext cx="11123856" cy="972607"/>
          </a:xfrm>
        </p:spPr>
        <p:txBody>
          <a:bodyPr>
            <a:normAutofit/>
          </a:bodyPr>
          <a:lstStyle/>
          <a:p>
            <a:pPr>
              <a:lnSpc>
                <a:spcPct val="100000"/>
              </a:lnSpc>
            </a:pPr>
            <a:r>
              <a:rPr lang="en-GB" sz="2600" dirty="0"/>
              <a:t>Total antibiotic consumption by prescriber setting, expressed as DDDs per 1,000 inhabitants per day, England, 2018 to 2022</a:t>
            </a:r>
          </a:p>
        </p:txBody>
      </p:sp>
      <p:sp>
        <p:nvSpPr>
          <p:cNvPr id="2" name="Footer Placeholder 1">
            <a:extLst>
              <a:ext uri="{FF2B5EF4-FFF2-40B4-BE49-F238E27FC236}">
                <a16:creationId xmlns:a16="http://schemas.microsoft.com/office/drawing/2014/main" id="{F656EC65-5EB6-4412-B2E9-0D25190F4DAE}"/>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5737C4C0-FC24-437E-B018-DF66ACB6FDE4}"/>
              </a:ext>
            </a:extLst>
          </p:cNvPr>
          <p:cNvSpPr>
            <a:spLocks noGrp="1"/>
          </p:cNvSpPr>
          <p:nvPr>
            <p:ph type="sldNum" sz="quarter" idx="11"/>
          </p:nvPr>
        </p:nvSpPr>
        <p:spPr/>
        <p:txBody>
          <a:bodyPr/>
          <a:lstStyle/>
          <a:p>
            <a:fld id="{344369E4-5DE7-46E5-874E-4FD437973785}" type="slidenum">
              <a:rPr lang="en-GB" smtClean="0"/>
              <a:pPr/>
              <a:t>3</a:t>
            </a:fld>
            <a:endParaRPr lang="en-GB" sz="1400" dirty="0"/>
          </a:p>
        </p:txBody>
      </p:sp>
      <p:graphicFrame>
        <p:nvGraphicFramePr>
          <p:cNvPr id="7" name="Chart 6" descr="Total antibiotic consumption by settings: general practice, hospital inpatient, hospital outpatient, dentist and other community, from 2018 to 2022. ">
            <a:extLst>
              <a:ext uri="{FF2B5EF4-FFF2-40B4-BE49-F238E27FC236}">
                <a16:creationId xmlns:a16="http://schemas.microsoft.com/office/drawing/2014/main" id="{EE444124-7A13-4538-90F4-6F29A7A488E8}"/>
              </a:ext>
            </a:extLst>
          </p:cNvPr>
          <p:cNvGraphicFramePr>
            <a:graphicFrameLocks/>
          </p:cNvGraphicFramePr>
          <p:nvPr>
            <p:extLst>
              <p:ext uri="{D42A27DB-BD31-4B8C-83A1-F6EECF244321}">
                <p14:modId xmlns:p14="http://schemas.microsoft.com/office/powerpoint/2010/main" val="1434565496"/>
              </p:ext>
            </p:extLst>
          </p:nvPr>
        </p:nvGraphicFramePr>
        <p:xfrm>
          <a:off x="726961" y="1152024"/>
          <a:ext cx="10731031" cy="50625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01326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52DAE84-0AEB-44BE-AFF7-96B98A1D4BCD}"/>
              </a:ext>
            </a:extLst>
          </p:cNvPr>
          <p:cNvSpPr>
            <a:spLocks noGrp="1"/>
          </p:cNvSpPr>
          <p:nvPr>
            <p:ph type="title"/>
          </p:nvPr>
        </p:nvSpPr>
        <p:spPr/>
        <p:txBody>
          <a:bodyPr>
            <a:noAutofit/>
          </a:bodyPr>
          <a:lstStyle/>
          <a:p>
            <a:pPr>
              <a:lnSpc>
                <a:spcPct val="100000"/>
              </a:lnSpc>
            </a:pPr>
            <a:r>
              <a:rPr lang="en-GB" sz="2600" dirty="0"/>
              <a:t>Consumption of piperacillin/tazobactam in secondary care by trust type, expressed as DDDs per 1,000 admissions, England, 2018 to 2022</a:t>
            </a:r>
          </a:p>
        </p:txBody>
      </p:sp>
      <p:sp>
        <p:nvSpPr>
          <p:cNvPr id="2" name="Footer Placeholder 1">
            <a:extLst>
              <a:ext uri="{FF2B5EF4-FFF2-40B4-BE49-F238E27FC236}">
                <a16:creationId xmlns:a16="http://schemas.microsoft.com/office/drawing/2014/main" id="{E2B82C3B-6C0F-4404-81DB-3B466C0227B2}"/>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83660DF2-8C88-4925-8A6E-A11409B6DEA4}"/>
              </a:ext>
            </a:extLst>
          </p:cNvPr>
          <p:cNvSpPr>
            <a:spLocks noGrp="1"/>
          </p:cNvSpPr>
          <p:nvPr>
            <p:ph type="sldNum" sz="quarter" idx="11"/>
          </p:nvPr>
        </p:nvSpPr>
        <p:spPr/>
        <p:txBody>
          <a:bodyPr/>
          <a:lstStyle/>
          <a:p>
            <a:fld id="{344369E4-5DE7-46E5-874E-4FD437973785}" type="slidenum">
              <a:rPr lang="en-GB" smtClean="0"/>
              <a:pPr/>
              <a:t>30</a:t>
            </a:fld>
            <a:endParaRPr lang="en-GB" sz="1400" dirty="0"/>
          </a:p>
        </p:txBody>
      </p:sp>
      <p:graphicFrame>
        <p:nvGraphicFramePr>
          <p:cNvPr id="4" name="Chart 3" descr="Piperacillin/tazobactam usage by acute trust type: small, medium, large, multiservice, specialist and teaching. &#10;&#10;Usage has decreased slightly in across all settings. The highest consumption was in acute small in 2022, with 136.8 DDDs per 1,000 admissions&#10;">
            <a:extLst>
              <a:ext uri="{FF2B5EF4-FFF2-40B4-BE49-F238E27FC236}">
                <a16:creationId xmlns:a16="http://schemas.microsoft.com/office/drawing/2014/main" id="{7D77A91D-51A7-4AA7-96CE-77FF7A84674E}"/>
              </a:ext>
            </a:extLst>
          </p:cNvPr>
          <p:cNvGraphicFramePr>
            <a:graphicFrameLocks/>
          </p:cNvGraphicFramePr>
          <p:nvPr>
            <p:extLst>
              <p:ext uri="{D42A27DB-BD31-4B8C-83A1-F6EECF244321}">
                <p14:modId xmlns:p14="http://schemas.microsoft.com/office/powerpoint/2010/main" val="3741716064"/>
              </p:ext>
            </p:extLst>
          </p:nvPr>
        </p:nvGraphicFramePr>
        <p:xfrm>
          <a:off x="726961" y="1314354"/>
          <a:ext cx="10502245" cy="46012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28060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descr="Note: p-value for trend from 2013 to 2017; + where trend is statistically significant trend (p&lt;0.05)&#10;">
            <a:extLst>
              <a:ext uri="{FF2B5EF4-FFF2-40B4-BE49-F238E27FC236}">
                <a16:creationId xmlns:a16="http://schemas.microsoft.com/office/drawing/2014/main" id="{F7CF10E0-07D2-4300-AAE0-8652ABDE522C}"/>
              </a:ext>
            </a:extLst>
          </p:cNvPr>
          <p:cNvSpPr/>
          <p:nvPr/>
        </p:nvSpPr>
        <p:spPr>
          <a:xfrm>
            <a:off x="726961" y="4902668"/>
            <a:ext cx="7483978" cy="738664"/>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Note: </a:t>
            </a:r>
          </a:p>
          <a:p>
            <a:r>
              <a:rPr lang="en-GB" sz="1400" dirty="0">
                <a:latin typeface="Arial" panose="020B0604020202020204" pitchFamily="34" charset="0"/>
                <a:cs typeface="Arial" panose="020B0604020202020204" pitchFamily="34" charset="0"/>
              </a:rPr>
              <a:t>+ Statistically significant </a:t>
            </a:r>
            <a:r>
              <a:rPr lang="en-GB" sz="1400" i="1" dirty="0">
                <a:latin typeface="Arial" panose="020B0604020202020204" pitchFamily="34" charset="0"/>
                <a:cs typeface="Arial" panose="020B0604020202020204" pitchFamily="34" charset="0"/>
              </a:rPr>
              <a:t>p</a:t>
            </a:r>
            <a:r>
              <a:rPr lang="en-GB" sz="1400" dirty="0">
                <a:latin typeface="Arial" panose="020B0604020202020204" pitchFamily="34" charset="0"/>
                <a:cs typeface="Arial" panose="020B0604020202020204" pitchFamily="34" charset="0"/>
              </a:rPr>
              <a:t>-value (</a:t>
            </a:r>
            <a:r>
              <a:rPr lang="en-GB" sz="1400" i="1" dirty="0">
                <a:latin typeface="Arial" panose="020B0604020202020204" pitchFamily="34" charset="0"/>
                <a:cs typeface="Arial" panose="020B0604020202020204" pitchFamily="34" charset="0"/>
              </a:rPr>
              <a:t>p</a:t>
            </a:r>
            <a:r>
              <a:rPr lang="en-GB" sz="1400" dirty="0">
                <a:latin typeface="Arial" panose="020B0604020202020204" pitchFamily="34" charset="0"/>
                <a:cs typeface="Arial" panose="020B0604020202020204" pitchFamily="34" charset="0"/>
              </a:rPr>
              <a:t>&lt;0.05) for trend from 2018 to 2022.</a:t>
            </a:r>
          </a:p>
          <a:p>
            <a:r>
              <a:rPr lang="en-GB" sz="1400" dirty="0">
                <a:latin typeface="Arial" panose="020B0604020202020204" pitchFamily="34" charset="0"/>
                <a:cs typeface="Arial" panose="020B0604020202020204" pitchFamily="34" charset="0"/>
              </a:rPr>
              <a:t>- Not authorised for use in the UK.</a:t>
            </a:r>
          </a:p>
        </p:txBody>
      </p:sp>
      <p:sp>
        <p:nvSpPr>
          <p:cNvPr id="15" name="Title 14">
            <a:extLst>
              <a:ext uri="{FF2B5EF4-FFF2-40B4-BE49-F238E27FC236}">
                <a16:creationId xmlns:a16="http://schemas.microsoft.com/office/drawing/2014/main" id="{7B2357CD-F995-4219-ACDF-287ED576D9A5}"/>
              </a:ext>
            </a:extLst>
          </p:cNvPr>
          <p:cNvSpPr>
            <a:spLocks noGrp="1"/>
          </p:cNvSpPr>
          <p:nvPr>
            <p:ph type="title"/>
          </p:nvPr>
        </p:nvSpPr>
        <p:spPr/>
        <p:txBody>
          <a:bodyPr>
            <a:normAutofit/>
          </a:bodyPr>
          <a:lstStyle/>
          <a:p>
            <a:pPr>
              <a:lnSpc>
                <a:spcPct val="100000"/>
              </a:lnSpc>
            </a:pPr>
            <a:r>
              <a:rPr lang="en-GB" sz="2600" dirty="0"/>
              <a:t>Quinolone </a:t>
            </a:r>
            <a:r>
              <a:rPr lang="en-GB" sz="2600" dirty="0" err="1"/>
              <a:t>antibacterials</a:t>
            </a:r>
            <a:r>
              <a:rPr lang="en-GB" sz="2600" dirty="0"/>
              <a:t> and cephalosporins consumption </a:t>
            </a:r>
            <a:r>
              <a:rPr lang="en-GB" sz="2600"/>
              <a:t>in trusts</a:t>
            </a:r>
            <a:r>
              <a:rPr lang="en-GB" sz="2600" dirty="0"/>
              <a:t>, expressed as DDDs per 1,000 admissions, England, 2018 to 2022 </a:t>
            </a:r>
          </a:p>
        </p:txBody>
      </p:sp>
      <p:sp>
        <p:nvSpPr>
          <p:cNvPr id="3" name="Footer Placeholder 2">
            <a:extLst>
              <a:ext uri="{FF2B5EF4-FFF2-40B4-BE49-F238E27FC236}">
                <a16:creationId xmlns:a16="http://schemas.microsoft.com/office/drawing/2014/main" id="{86C51271-319C-4EB7-A96E-A3CF10418DD8}"/>
              </a:ext>
            </a:extLst>
          </p:cNvPr>
          <p:cNvSpPr>
            <a:spLocks noGrp="1"/>
          </p:cNvSpPr>
          <p:nvPr>
            <p:ph type="ftr" sz="quarter" idx="10"/>
          </p:nvPr>
        </p:nvSpPr>
        <p:spPr/>
        <p:txBody>
          <a:bodyPr/>
          <a:lstStyle/>
          <a:p>
            <a:r>
              <a:rPr lang="fr-FR"/>
              <a:t>ESPAUR report 2023. Chapter 3 figure appendix</a:t>
            </a:r>
            <a:endParaRPr lang="en-GB" sz="1400" dirty="0"/>
          </a:p>
        </p:txBody>
      </p:sp>
      <p:sp>
        <p:nvSpPr>
          <p:cNvPr id="4" name="Slide Number Placeholder 3">
            <a:extLst>
              <a:ext uri="{FF2B5EF4-FFF2-40B4-BE49-F238E27FC236}">
                <a16:creationId xmlns:a16="http://schemas.microsoft.com/office/drawing/2014/main" id="{36A16CCF-5500-47E7-AEBD-BFF94F525A5E}"/>
              </a:ext>
            </a:extLst>
          </p:cNvPr>
          <p:cNvSpPr>
            <a:spLocks noGrp="1"/>
          </p:cNvSpPr>
          <p:nvPr>
            <p:ph type="sldNum" sz="quarter" idx="11"/>
          </p:nvPr>
        </p:nvSpPr>
        <p:spPr/>
        <p:txBody>
          <a:bodyPr/>
          <a:lstStyle/>
          <a:p>
            <a:fld id="{344369E4-5DE7-46E5-874E-4FD437973785}" type="slidenum">
              <a:rPr lang="en-GB" smtClean="0"/>
              <a:pPr/>
              <a:t>31</a:t>
            </a:fld>
            <a:endParaRPr lang="en-GB" sz="1400" dirty="0"/>
          </a:p>
        </p:txBody>
      </p:sp>
      <p:pic>
        <p:nvPicPr>
          <p:cNvPr id="5" name="Picture 4" descr="Consumption of quinolone antibacterials and cephalosporins including ciprofloxacin, levofloxacin, cefuroxime, ceftazidime/avibactam and ceftolozane/tazobactam have all increased in secondary care from 2018 to 2022. However, cefotaxime and ceftazidime has decreased in 2022.&#10; &#10;Ciprofloxacin was consumed the most in 2022 (191.8 DDDs per 1,000 admissions), followed by levofloxacin (79.4 DDDs per 1,000 admissions). Ceftriaxone (61.2 DDDs per 1,000 admissions)&#10;Ceftazidime/avibactam (0.9 DDDs per 1,000 admissions) and ceftolozane/tazobactam (0.4 DDDs per 1,000 admissions) were used in low volumes.&#10;">
            <a:extLst>
              <a:ext uri="{FF2B5EF4-FFF2-40B4-BE49-F238E27FC236}">
                <a16:creationId xmlns:a16="http://schemas.microsoft.com/office/drawing/2014/main" id="{42208A3C-DB62-FFB0-C543-03FE51D6C4C4}"/>
              </a:ext>
            </a:extLst>
          </p:cNvPr>
          <p:cNvPicPr>
            <a:picLocks noChangeAspect="1"/>
          </p:cNvPicPr>
          <p:nvPr/>
        </p:nvPicPr>
        <p:blipFill>
          <a:blip r:embed="rId3"/>
          <a:stretch>
            <a:fillRect/>
          </a:stretch>
        </p:blipFill>
        <p:spPr>
          <a:xfrm>
            <a:off x="726961" y="1821320"/>
            <a:ext cx="7631948" cy="2916860"/>
          </a:xfrm>
          <a:prstGeom prst="rect">
            <a:avLst/>
          </a:prstGeom>
        </p:spPr>
      </p:pic>
    </p:spTree>
    <p:extLst>
      <p:ext uri="{BB962C8B-B14F-4D97-AF65-F5344CB8AC3E}">
        <p14:creationId xmlns:p14="http://schemas.microsoft.com/office/powerpoint/2010/main" val="13955941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102F93F-AB63-4B92-99C4-B8043507AEAA}"/>
              </a:ext>
            </a:extLst>
          </p:cNvPr>
          <p:cNvSpPr>
            <a:spLocks noGrp="1"/>
          </p:cNvSpPr>
          <p:nvPr>
            <p:ph type="title"/>
          </p:nvPr>
        </p:nvSpPr>
        <p:spPr>
          <a:xfrm>
            <a:off x="615956" y="179416"/>
            <a:ext cx="10229850" cy="972607"/>
          </a:xfrm>
        </p:spPr>
        <p:txBody>
          <a:bodyPr>
            <a:noAutofit/>
          </a:bodyPr>
          <a:lstStyle/>
          <a:p>
            <a:pPr>
              <a:lnSpc>
                <a:spcPct val="100000"/>
              </a:lnSpc>
            </a:pPr>
            <a:r>
              <a:rPr lang="en-GB" sz="2600" dirty="0"/>
              <a:t>Prescribing in secondary care by speciality, expressed as DDDs per admissions, England, 2018 to 2022</a:t>
            </a:r>
          </a:p>
        </p:txBody>
      </p:sp>
      <p:sp>
        <p:nvSpPr>
          <p:cNvPr id="2" name="Footer Placeholder 1">
            <a:extLst>
              <a:ext uri="{FF2B5EF4-FFF2-40B4-BE49-F238E27FC236}">
                <a16:creationId xmlns:a16="http://schemas.microsoft.com/office/drawing/2014/main" id="{82F84CCE-3098-48D8-89DE-4305493E9651}"/>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DE54E14D-2710-42F8-ABEF-0F17139A69EA}"/>
              </a:ext>
            </a:extLst>
          </p:cNvPr>
          <p:cNvSpPr>
            <a:spLocks noGrp="1"/>
          </p:cNvSpPr>
          <p:nvPr>
            <p:ph type="sldNum" sz="quarter" idx="11"/>
          </p:nvPr>
        </p:nvSpPr>
        <p:spPr/>
        <p:txBody>
          <a:bodyPr/>
          <a:lstStyle/>
          <a:p>
            <a:fld id="{344369E4-5DE7-46E5-874E-4FD437973785}" type="slidenum">
              <a:rPr lang="en-GB" smtClean="0"/>
              <a:pPr/>
              <a:t>32</a:t>
            </a:fld>
            <a:endParaRPr lang="en-GB" sz="1400" dirty="0"/>
          </a:p>
        </p:txBody>
      </p:sp>
      <p:pic>
        <p:nvPicPr>
          <p:cNvPr id="5" name="Picture 4" descr="The highest consumption by secondary care specialist group was Intensive Care Unit (62.2 DDDs per admission in 2022), followed by AE/Non-specific out-patient department (21.4 DDDs per admission in 2022). The lowest consumptions were observed in paediatric (2.1 DDDs per admission in 2022) and specialist surgery (1.8 DDDs per admission in 2022).">
            <a:extLst>
              <a:ext uri="{FF2B5EF4-FFF2-40B4-BE49-F238E27FC236}">
                <a16:creationId xmlns:a16="http://schemas.microsoft.com/office/drawing/2014/main" id="{5214A219-120B-60CD-3C7E-48A4D68957EF}"/>
              </a:ext>
            </a:extLst>
          </p:cNvPr>
          <p:cNvPicPr>
            <a:picLocks noChangeAspect="1"/>
          </p:cNvPicPr>
          <p:nvPr/>
        </p:nvPicPr>
        <p:blipFill>
          <a:blip r:embed="rId3"/>
          <a:stretch>
            <a:fillRect/>
          </a:stretch>
        </p:blipFill>
        <p:spPr>
          <a:xfrm>
            <a:off x="726961" y="1237437"/>
            <a:ext cx="6680603" cy="3253041"/>
          </a:xfrm>
          <a:prstGeom prst="rect">
            <a:avLst/>
          </a:prstGeom>
        </p:spPr>
      </p:pic>
    </p:spTree>
    <p:extLst>
      <p:ext uri="{BB962C8B-B14F-4D97-AF65-F5344CB8AC3E}">
        <p14:creationId xmlns:p14="http://schemas.microsoft.com/office/powerpoint/2010/main" val="403526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49E935A-9B13-4B5A-8709-001E526CCE92}"/>
              </a:ext>
            </a:extLst>
          </p:cNvPr>
          <p:cNvSpPr>
            <a:spLocks noGrp="1"/>
          </p:cNvSpPr>
          <p:nvPr>
            <p:ph type="title"/>
          </p:nvPr>
        </p:nvSpPr>
        <p:spPr>
          <a:xfrm>
            <a:off x="615956" y="179416"/>
            <a:ext cx="11123856" cy="1164192"/>
          </a:xfrm>
        </p:spPr>
        <p:txBody>
          <a:bodyPr>
            <a:noAutofit/>
          </a:bodyPr>
          <a:lstStyle/>
          <a:p>
            <a:pPr>
              <a:lnSpc>
                <a:spcPct val="100000"/>
              </a:lnSpc>
            </a:pPr>
            <a:r>
              <a:rPr lang="en-GB" sz="2600" dirty="0"/>
              <a:t>Proportion of all prescribing attributed to piperacillin/tazobactam, carbapenems and colistin in secondary care by speciality, expressed as DDDs per admissions, England, 2022</a:t>
            </a:r>
          </a:p>
        </p:txBody>
      </p:sp>
      <p:sp>
        <p:nvSpPr>
          <p:cNvPr id="2" name="Footer Placeholder 1">
            <a:extLst>
              <a:ext uri="{FF2B5EF4-FFF2-40B4-BE49-F238E27FC236}">
                <a16:creationId xmlns:a16="http://schemas.microsoft.com/office/drawing/2014/main" id="{4636D846-3D51-4EF8-9656-1EEACEB018B4}"/>
              </a:ext>
            </a:extLst>
          </p:cNvPr>
          <p:cNvSpPr>
            <a:spLocks noGrp="1"/>
          </p:cNvSpPr>
          <p:nvPr>
            <p:ph type="ftr" sz="quarter" idx="10"/>
          </p:nvPr>
        </p:nvSpPr>
        <p:spPr/>
        <p:txBody>
          <a:bodyPr/>
          <a:lstStyle/>
          <a:p>
            <a:r>
              <a:rPr lang="fr-FR"/>
              <a:t>ESPAUR report 2023. Chapter 3 figure appendix</a:t>
            </a:r>
            <a:endParaRPr lang="en-GB" sz="1400" dirty="0"/>
          </a:p>
        </p:txBody>
      </p:sp>
      <p:sp>
        <p:nvSpPr>
          <p:cNvPr id="4" name="Slide Number Placeholder 3">
            <a:extLst>
              <a:ext uri="{FF2B5EF4-FFF2-40B4-BE49-F238E27FC236}">
                <a16:creationId xmlns:a16="http://schemas.microsoft.com/office/drawing/2014/main" id="{1CA836C6-CAEC-48DF-997C-031F6EB02261}"/>
              </a:ext>
            </a:extLst>
          </p:cNvPr>
          <p:cNvSpPr>
            <a:spLocks noGrp="1"/>
          </p:cNvSpPr>
          <p:nvPr>
            <p:ph type="sldNum" sz="quarter" idx="11"/>
          </p:nvPr>
        </p:nvSpPr>
        <p:spPr/>
        <p:txBody>
          <a:bodyPr/>
          <a:lstStyle/>
          <a:p>
            <a:fld id="{344369E4-5DE7-46E5-874E-4FD437973785}" type="slidenum">
              <a:rPr lang="en-GB" smtClean="0"/>
              <a:pPr/>
              <a:t>33</a:t>
            </a:fld>
            <a:endParaRPr lang="en-GB" sz="1400" dirty="0"/>
          </a:p>
        </p:txBody>
      </p:sp>
      <p:pic>
        <p:nvPicPr>
          <p:cNvPr id="10" name="Picture 9" descr="For piperacillin/tazobactam, the highest prescribing occurred in ICU (62.2%). The highest carbapenems prescribing also occurred in ICU (5.3%), whereas the highest colistin prescribing was in paediatrics (2.1%).">
            <a:extLst>
              <a:ext uri="{FF2B5EF4-FFF2-40B4-BE49-F238E27FC236}">
                <a16:creationId xmlns:a16="http://schemas.microsoft.com/office/drawing/2014/main" id="{9B5D3682-758A-CFF2-1787-A09243694CCA}"/>
              </a:ext>
            </a:extLst>
          </p:cNvPr>
          <p:cNvPicPr>
            <a:picLocks noChangeAspect="1"/>
          </p:cNvPicPr>
          <p:nvPr/>
        </p:nvPicPr>
        <p:blipFill>
          <a:blip r:embed="rId3"/>
          <a:stretch>
            <a:fillRect/>
          </a:stretch>
        </p:blipFill>
        <p:spPr>
          <a:xfrm>
            <a:off x="726961" y="1550006"/>
            <a:ext cx="8139350" cy="3516515"/>
          </a:xfrm>
          <a:prstGeom prst="rect">
            <a:avLst/>
          </a:prstGeom>
        </p:spPr>
      </p:pic>
    </p:spTree>
    <p:extLst>
      <p:ext uri="{BB962C8B-B14F-4D97-AF65-F5344CB8AC3E}">
        <p14:creationId xmlns:p14="http://schemas.microsoft.com/office/powerpoint/2010/main" val="1257290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A3DF69-E928-4FB5-AAA3-223E59AF3FA8}"/>
              </a:ext>
            </a:extLst>
          </p:cNvPr>
          <p:cNvSpPr/>
          <p:nvPr/>
        </p:nvSpPr>
        <p:spPr>
          <a:xfrm>
            <a:off x="726961" y="5508214"/>
            <a:ext cx="5599194" cy="400110"/>
          </a:xfrm>
          <a:prstGeom prst="rect">
            <a:avLst/>
          </a:prstGeom>
        </p:spPr>
        <p:txBody>
          <a:bodyPr wrap="square">
            <a:spAutoFit/>
          </a:bodyPr>
          <a:lstStyle/>
          <a:p>
            <a:r>
              <a:rPr lang="en-GB" sz="2000" baseline="30000" dirty="0">
                <a:latin typeface="Arial" panose="020B0604020202020204" pitchFamily="34" charset="0"/>
                <a:ea typeface="Times New Roman" panose="02020603050405020304" pitchFamily="18" charset="0"/>
                <a:cs typeface="Times New Roman" panose="02020603050405020304" pitchFamily="18" charset="0"/>
              </a:rPr>
              <a:t>Note: Total DID </a:t>
            </a:r>
            <a:r>
              <a:rPr lang="en-GB" sz="2000" baseline="30000">
                <a:latin typeface="Arial" panose="020B0604020202020204" pitchFamily="34" charset="0"/>
                <a:ea typeface="Times New Roman" panose="02020603050405020304" pitchFamily="18" charset="0"/>
                <a:cs typeface="Times New Roman" panose="02020603050405020304" pitchFamily="18" charset="0"/>
              </a:rPr>
              <a:t>and primary </a:t>
            </a:r>
            <a:r>
              <a:rPr lang="en-GB" sz="2000" baseline="30000" dirty="0">
                <a:latin typeface="Arial" panose="020B0604020202020204" pitchFamily="34" charset="0"/>
                <a:ea typeface="Times New Roman" panose="02020603050405020304" pitchFamily="18" charset="0"/>
                <a:cs typeface="Times New Roman" panose="02020603050405020304" pitchFamily="18" charset="0"/>
              </a:rPr>
              <a:t>care DID </a:t>
            </a:r>
            <a:r>
              <a:rPr lang="en-GB" sz="2000" baseline="30000">
                <a:latin typeface="Arial" panose="020B0604020202020204" pitchFamily="34" charset="0"/>
                <a:ea typeface="Times New Roman" panose="02020603050405020304" pitchFamily="18" charset="0"/>
                <a:cs typeface="Times New Roman" panose="02020603050405020304" pitchFamily="18" charset="0"/>
              </a:rPr>
              <a:t>excludes dental practice data.</a:t>
            </a:r>
            <a:endParaRPr lang="en-GB" sz="2000" dirty="0"/>
          </a:p>
        </p:txBody>
      </p:sp>
      <p:sp>
        <p:nvSpPr>
          <p:cNvPr id="13" name="Title 12">
            <a:extLst>
              <a:ext uri="{FF2B5EF4-FFF2-40B4-BE49-F238E27FC236}">
                <a16:creationId xmlns:a16="http://schemas.microsoft.com/office/drawing/2014/main" id="{AB9CA302-9ED3-4754-8D95-2C14F4119394}"/>
              </a:ext>
            </a:extLst>
          </p:cNvPr>
          <p:cNvSpPr>
            <a:spLocks noGrp="1"/>
          </p:cNvSpPr>
          <p:nvPr>
            <p:ph type="title"/>
          </p:nvPr>
        </p:nvSpPr>
        <p:spPr>
          <a:xfrm>
            <a:off x="615956" y="179416"/>
            <a:ext cx="10870028" cy="972607"/>
          </a:xfrm>
        </p:spPr>
        <p:txBody>
          <a:bodyPr>
            <a:normAutofit/>
          </a:bodyPr>
          <a:lstStyle/>
          <a:p>
            <a:pPr>
              <a:lnSpc>
                <a:spcPct val="100000"/>
              </a:lnSpc>
            </a:pPr>
            <a:r>
              <a:rPr lang="en-GB" sz="2600" dirty="0"/>
              <a:t>Total antibiotic consumption by UKHSA centres, expressed as DDDs per 1,000 inhabitants per day (DID), England, 2018 to 2022</a:t>
            </a:r>
          </a:p>
        </p:txBody>
      </p:sp>
      <p:sp>
        <p:nvSpPr>
          <p:cNvPr id="2" name="Footer Placeholder 1">
            <a:extLst>
              <a:ext uri="{FF2B5EF4-FFF2-40B4-BE49-F238E27FC236}">
                <a16:creationId xmlns:a16="http://schemas.microsoft.com/office/drawing/2014/main" id="{EE4E1152-C6BA-4EE2-89C1-FA212A0977A6}"/>
              </a:ext>
            </a:extLst>
          </p:cNvPr>
          <p:cNvSpPr>
            <a:spLocks noGrp="1"/>
          </p:cNvSpPr>
          <p:nvPr>
            <p:ph type="ftr" sz="quarter" idx="10"/>
          </p:nvPr>
        </p:nvSpPr>
        <p:spPr/>
        <p:txBody>
          <a:bodyPr/>
          <a:lstStyle/>
          <a:p>
            <a:r>
              <a:rPr lang="fr-FR">
                <a:latin typeface="Arial"/>
                <a:cs typeface="Arial"/>
              </a:rPr>
              <a:t>ESPAUR report 2023. Chapter 3 figure appendix</a:t>
            </a:r>
            <a:endParaRPr lang="en-GB" sz="1400" dirty="0">
              <a:latin typeface="Arial"/>
              <a:cs typeface="Arial"/>
            </a:endParaRPr>
          </a:p>
        </p:txBody>
      </p:sp>
      <p:sp>
        <p:nvSpPr>
          <p:cNvPr id="3" name="Slide Number Placeholder 2">
            <a:extLst>
              <a:ext uri="{FF2B5EF4-FFF2-40B4-BE49-F238E27FC236}">
                <a16:creationId xmlns:a16="http://schemas.microsoft.com/office/drawing/2014/main" id="{21AFA153-6D84-47F7-89F3-5D542B4F8509}"/>
              </a:ext>
            </a:extLst>
          </p:cNvPr>
          <p:cNvSpPr>
            <a:spLocks noGrp="1"/>
          </p:cNvSpPr>
          <p:nvPr>
            <p:ph type="sldNum" sz="quarter" idx="11"/>
          </p:nvPr>
        </p:nvSpPr>
        <p:spPr/>
        <p:txBody>
          <a:bodyPr/>
          <a:lstStyle/>
          <a:p>
            <a:fld id="{344369E4-5DE7-46E5-874E-4FD437973785}" type="slidenum">
              <a:rPr lang="en-GB" smtClean="0"/>
              <a:pPr/>
              <a:t>34</a:t>
            </a:fld>
            <a:endParaRPr lang="en-GB" sz="1400" dirty="0"/>
          </a:p>
        </p:txBody>
      </p:sp>
      <p:pic>
        <p:nvPicPr>
          <p:cNvPr id="4" name="Picture 3" descr="Regional variation for primary and secondary care antibiotic consumption by UKHSA centres in England between 2018 to 2022. Total, primary and secondary care antibiotic consumption presented as DID rates, by UKHSA centres from 2018 to 2022.">
            <a:extLst>
              <a:ext uri="{FF2B5EF4-FFF2-40B4-BE49-F238E27FC236}">
                <a16:creationId xmlns:a16="http://schemas.microsoft.com/office/drawing/2014/main" id="{5504FFB2-15AE-EA68-2BEC-54F1443FDCF0}"/>
              </a:ext>
            </a:extLst>
          </p:cNvPr>
          <p:cNvPicPr>
            <a:picLocks noChangeAspect="1"/>
          </p:cNvPicPr>
          <p:nvPr/>
        </p:nvPicPr>
        <p:blipFill>
          <a:blip r:embed="rId3"/>
          <a:stretch>
            <a:fillRect/>
          </a:stretch>
        </p:blipFill>
        <p:spPr>
          <a:xfrm>
            <a:off x="726961" y="1152023"/>
            <a:ext cx="10871188" cy="4147765"/>
          </a:xfrm>
          <a:prstGeom prst="rect">
            <a:avLst/>
          </a:prstGeom>
          <a:ln>
            <a:noFill/>
          </a:ln>
        </p:spPr>
      </p:pic>
    </p:spTree>
    <p:extLst>
      <p:ext uri="{BB962C8B-B14F-4D97-AF65-F5344CB8AC3E}">
        <p14:creationId xmlns:p14="http://schemas.microsoft.com/office/powerpoint/2010/main" val="478370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9CA302-9ED3-4754-8D95-2C14F4119394}"/>
              </a:ext>
            </a:extLst>
          </p:cNvPr>
          <p:cNvSpPr>
            <a:spLocks noGrp="1"/>
          </p:cNvSpPr>
          <p:nvPr>
            <p:ph type="title"/>
          </p:nvPr>
        </p:nvSpPr>
        <p:spPr>
          <a:xfrm>
            <a:off x="615956" y="233441"/>
            <a:ext cx="11123856" cy="972607"/>
          </a:xfrm>
        </p:spPr>
        <p:txBody>
          <a:bodyPr>
            <a:normAutofit/>
          </a:bodyPr>
          <a:lstStyle/>
          <a:p>
            <a:pPr>
              <a:lnSpc>
                <a:spcPct val="100000"/>
              </a:lnSpc>
            </a:pPr>
            <a:r>
              <a:rPr lang="en-GB" sz="2600" dirty="0"/>
              <a:t>Total broad spectrum items and rate prescribed in primary care, expressed as items per 1,000 inhabitants per day, England, 2018 to 2022</a:t>
            </a:r>
          </a:p>
        </p:txBody>
      </p:sp>
      <p:sp>
        <p:nvSpPr>
          <p:cNvPr id="2" name="Footer Placeholder 1">
            <a:extLst>
              <a:ext uri="{FF2B5EF4-FFF2-40B4-BE49-F238E27FC236}">
                <a16:creationId xmlns:a16="http://schemas.microsoft.com/office/drawing/2014/main" id="{702722DD-D7A7-4076-A104-D618C962FC0C}"/>
              </a:ext>
            </a:extLst>
          </p:cNvPr>
          <p:cNvSpPr>
            <a:spLocks noGrp="1"/>
          </p:cNvSpPr>
          <p:nvPr>
            <p:ph type="ftr" sz="quarter" idx="10"/>
          </p:nvPr>
        </p:nvSpPr>
        <p:spPr>
          <a:xfrm>
            <a:off x="838200" y="6492875"/>
            <a:ext cx="10007606" cy="363600"/>
          </a:xfrm>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439028FA-E167-40F4-B6F2-508A5CD8B764}"/>
              </a:ext>
            </a:extLst>
          </p:cNvPr>
          <p:cNvSpPr>
            <a:spLocks noGrp="1"/>
          </p:cNvSpPr>
          <p:nvPr>
            <p:ph type="sldNum" sz="quarter" idx="11"/>
          </p:nvPr>
        </p:nvSpPr>
        <p:spPr>
          <a:xfrm>
            <a:off x="130629" y="6492875"/>
            <a:ext cx="596332" cy="365125"/>
          </a:xfrm>
        </p:spPr>
        <p:txBody>
          <a:bodyPr/>
          <a:lstStyle/>
          <a:p>
            <a:fld id="{344369E4-5DE7-46E5-874E-4FD437973785}" type="slidenum">
              <a:rPr lang="en-GB" smtClean="0"/>
              <a:pPr/>
              <a:t>35</a:t>
            </a:fld>
            <a:endParaRPr lang="en-GB" sz="1400" dirty="0"/>
          </a:p>
        </p:txBody>
      </p:sp>
      <p:graphicFrame>
        <p:nvGraphicFramePr>
          <p:cNvPr id="4" name="Chart 3" descr="Total broad spectrum items, rate and proportion, expressed as  items (per 1,000 inhabitants per day) from 2018 to 2022: A slight rise in broad spectrum antibiotic use within primary care 1.7% between 2018 and 2022">
            <a:extLst>
              <a:ext uri="{FF2B5EF4-FFF2-40B4-BE49-F238E27FC236}">
                <a16:creationId xmlns:a16="http://schemas.microsoft.com/office/drawing/2014/main" id="{B779C8F8-5FD7-4FE3-99C8-480F0648C235}"/>
              </a:ext>
            </a:extLst>
          </p:cNvPr>
          <p:cNvGraphicFramePr>
            <a:graphicFrameLocks/>
          </p:cNvGraphicFramePr>
          <p:nvPr>
            <p:extLst>
              <p:ext uri="{D42A27DB-BD31-4B8C-83A1-F6EECF244321}">
                <p14:modId xmlns:p14="http://schemas.microsoft.com/office/powerpoint/2010/main" val="1001730960"/>
              </p:ext>
            </p:extLst>
          </p:nvPr>
        </p:nvGraphicFramePr>
        <p:xfrm>
          <a:off x="726961" y="1206048"/>
          <a:ext cx="10721700" cy="46899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78918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9CA302-9ED3-4754-8D95-2C14F4119394}"/>
              </a:ext>
            </a:extLst>
          </p:cNvPr>
          <p:cNvSpPr>
            <a:spLocks noGrp="1"/>
          </p:cNvSpPr>
          <p:nvPr>
            <p:ph type="title"/>
          </p:nvPr>
        </p:nvSpPr>
        <p:spPr>
          <a:xfrm>
            <a:off x="615956" y="179417"/>
            <a:ext cx="11123856" cy="930926"/>
          </a:xfrm>
        </p:spPr>
        <p:txBody>
          <a:bodyPr>
            <a:noAutofit/>
          </a:bodyPr>
          <a:lstStyle/>
          <a:p>
            <a:pPr>
              <a:lnSpc>
                <a:spcPct val="100000"/>
              </a:lnSpc>
            </a:pPr>
            <a:r>
              <a:rPr lang="en-GB" sz="2600" dirty="0"/>
              <a:t>Total consumption of systemic antifungals in the community and acute hospitals in England, expressed as DDDs per 1,000 population per day, 2018 to 2022</a:t>
            </a:r>
          </a:p>
        </p:txBody>
      </p:sp>
      <p:sp>
        <p:nvSpPr>
          <p:cNvPr id="2" name="Footer Placeholder 1">
            <a:extLst>
              <a:ext uri="{FF2B5EF4-FFF2-40B4-BE49-F238E27FC236}">
                <a16:creationId xmlns:a16="http://schemas.microsoft.com/office/drawing/2014/main" id="{1DEF68FB-780F-430A-B699-BBCA9396F1E3}"/>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893FD7C6-EE74-4434-BCCD-F88EF8607360}"/>
              </a:ext>
            </a:extLst>
          </p:cNvPr>
          <p:cNvSpPr>
            <a:spLocks noGrp="1"/>
          </p:cNvSpPr>
          <p:nvPr>
            <p:ph type="sldNum" sz="quarter" idx="11"/>
          </p:nvPr>
        </p:nvSpPr>
        <p:spPr/>
        <p:txBody>
          <a:bodyPr/>
          <a:lstStyle/>
          <a:p>
            <a:fld id="{344369E4-5DE7-46E5-874E-4FD437973785}" type="slidenum">
              <a:rPr lang="en-GB" smtClean="0"/>
              <a:pPr/>
              <a:t>36</a:t>
            </a:fld>
            <a:endParaRPr lang="en-GB" sz="1400" dirty="0"/>
          </a:p>
        </p:txBody>
      </p:sp>
      <p:graphicFrame>
        <p:nvGraphicFramePr>
          <p:cNvPr id="4" name="Chart 3" descr="Total prescribing of antifungals separated out into community and hospital settings. Overall prescribing, expressed as DDDs per 1,000 inhabitants per day, shows a decreasing trend from 2018 to 2022. There was a more pronounced decrease from 2018 to 2020, and prescribing increased from 2020 into 2022. This trend is mainly driven by changes in community prescribing.">
            <a:extLst>
              <a:ext uri="{FF2B5EF4-FFF2-40B4-BE49-F238E27FC236}">
                <a16:creationId xmlns:a16="http://schemas.microsoft.com/office/drawing/2014/main" id="{90D10960-E41F-8CE3-CDDF-E6DE0F5449BC}"/>
              </a:ext>
            </a:extLst>
          </p:cNvPr>
          <p:cNvGraphicFramePr>
            <a:graphicFrameLocks/>
          </p:cNvGraphicFramePr>
          <p:nvPr>
            <p:extLst>
              <p:ext uri="{D42A27DB-BD31-4B8C-83A1-F6EECF244321}">
                <p14:modId xmlns:p14="http://schemas.microsoft.com/office/powerpoint/2010/main" val="2232637441"/>
              </p:ext>
            </p:extLst>
          </p:nvPr>
        </p:nvGraphicFramePr>
        <p:xfrm>
          <a:off x="744477" y="1474237"/>
          <a:ext cx="10489580" cy="46746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27956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9CA302-9ED3-4754-8D95-2C14F4119394}"/>
              </a:ext>
            </a:extLst>
          </p:cNvPr>
          <p:cNvSpPr>
            <a:spLocks noGrp="1"/>
          </p:cNvSpPr>
          <p:nvPr>
            <p:ph type="title"/>
          </p:nvPr>
        </p:nvSpPr>
        <p:spPr>
          <a:xfrm>
            <a:off x="615956" y="179416"/>
            <a:ext cx="11123856" cy="1149537"/>
          </a:xfrm>
        </p:spPr>
        <p:txBody>
          <a:bodyPr>
            <a:noAutofit/>
          </a:bodyPr>
          <a:lstStyle/>
          <a:p>
            <a:pPr>
              <a:lnSpc>
                <a:spcPct val="100000"/>
              </a:lnSpc>
            </a:pPr>
            <a:r>
              <a:rPr lang="en-GB" sz="2600" dirty="0"/>
              <a:t>Total consumption (primary and secondary care) of systemic antifungals for UKHSA centres, expressed as DDDs per 1,000 inhabitants per day, (a) 2018, and (b) 2022</a:t>
            </a:r>
          </a:p>
        </p:txBody>
      </p:sp>
      <p:sp>
        <p:nvSpPr>
          <p:cNvPr id="2" name="Footer Placeholder 1">
            <a:extLst>
              <a:ext uri="{FF2B5EF4-FFF2-40B4-BE49-F238E27FC236}">
                <a16:creationId xmlns:a16="http://schemas.microsoft.com/office/drawing/2014/main" id="{AE59C9BB-5061-4C68-A7EB-CBD8B6089621}"/>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31CD1C50-EC30-46B5-8DFE-8504757495F5}"/>
              </a:ext>
            </a:extLst>
          </p:cNvPr>
          <p:cNvSpPr>
            <a:spLocks noGrp="1"/>
          </p:cNvSpPr>
          <p:nvPr>
            <p:ph type="sldNum" sz="quarter" idx="11"/>
          </p:nvPr>
        </p:nvSpPr>
        <p:spPr/>
        <p:txBody>
          <a:bodyPr/>
          <a:lstStyle/>
          <a:p>
            <a:fld id="{344369E4-5DE7-46E5-874E-4FD437973785}" type="slidenum">
              <a:rPr lang="en-GB" smtClean="0"/>
              <a:pPr/>
              <a:t>37</a:t>
            </a:fld>
            <a:endParaRPr lang="en-GB" sz="1400" dirty="0"/>
          </a:p>
        </p:txBody>
      </p:sp>
      <p:grpSp>
        <p:nvGrpSpPr>
          <p:cNvPr id="9" name="Group 8" descr="Two maps of England showing the total consumption of antifungals as DDDs per 1,000 inhabitants per day in (a) 2018 and (b) 2022 for the UKHSA centres. The 2022 map has lower rates than 2018 in all regions. The region with the highest rate is the North West in both years, whilst the West Midlands is the region with the lowest rate in both years.">
            <a:extLst>
              <a:ext uri="{FF2B5EF4-FFF2-40B4-BE49-F238E27FC236}">
                <a16:creationId xmlns:a16="http://schemas.microsoft.com/office/drawing/2014/main" id="{2B530D7C-990F-3996-AF37-99E467333B59}"/>
              </a:ext>
            </a:extLst>
          </p:cNvPr>
          <p:cNvGrpSpPr/>
          <p:nvPr/>
        </p:nvGrpSpPr>
        <p:grpSpPr>
          <a:xfrm>
            <a:off x="838200" y="1479010"/>
            <a:ext cx="9149544" cy="4690414"/>
            <a:chOff x="822042" y="1525440"/>
            <a:chExt cx="9149544" cy="4690414"/>
          </a:xfrm>
        </p:grpSpPr>
        <p:sp>
          <p:nvSpPr>
            <p:cNvPr id="10" name="Rectangle 9">
              <a:extLst>
                <a:ext uri="{FF2B5EF4-FFF2-40B4-BE49-F238E27FC236}">
                  <a16:creationId xmlns:a16="http://schemas.microsoft.com/office/drawing/2014/main" id="{2F580B4A-9961-4F22-8EC3-09F6CA1FC5DB}"/>
                </a:ext>
              </a:extLst>
            </p:cNvPr>
            <p:cNvSpPr/>
            <p:nvPr/>
          </p:nvSpPr>
          <p:spPr>
            <a:xfrm>
              <a:off x="822042" y="1655261"/>
              <a:ext cx="7864758" cy="4560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endParaRPr lang="en-GB"/>
            </a:p>
          </p:txBody>
        </p:sp>
        <p:pic>
          <p:nvPicPr>
            <p:cNvPr id="5" name="Picture 4" descr="A map of England showing the total consumption of antifungals as DDDs per 1,000 inhabitants per day in 2018 ">
              <a:extLst>
                <a:ext uri="{FF2B5EF4-FFF2-40B4-BE49-F238E27FC236}">
                  <a16:creationId xmlns:a16="http://schemas.microsoft.com/office/drawing/2014/main" id="{CA670442-48AF-1B9D-0803-EDC01F4F09EF}"/>
                </a:ext>
              </a:extLst>
            </p:cNvPr>
            <p:cNvPicPr>
              <a:picLocks noChangeAspect="1"/>
            </p:cNvPicPr>
            <p:nvPr/>
          </p:nvPicPr>
          <p:blipFill rotWithShape="1">
            <a:blip r:embed="rId3">
              <a:extLst>
                <a:ext uri="{28A0092B-C50C-407E-A947-70E740481C1C}">
                  <a14:useLocalDpi xmlns:a14="http://schemas.microsoft.com/office/drawing/2010/main" val="0"/>
                </a:ext>
              </a:extLst>
            </a:blip>
            <a:srcRect b="5801"/>
            <a:stretch/>
          </p:blipFill>
          <p:spPr>
            <a:xfrm>
              <a:off x="1208450" y="1655261"/>
              <a:ext cx="4446434" cy="4188491"/>
            </a:xfrm>
            <a:prstGeom prst="rect">
              <a:avLst/>
            </a:prstGeom>
          </p:spPr>
        </p:pic>
        <p:sp>
          <p:nvSpPr>
            <p:cNvPr id="17" name="TextBox 9">
              <a:extLst>
                <a:ext uri="{FF2B5EF4-FFF2-40B4-BE49-F238E27FC236}">
                  <a16:creationId xmlns:a16="http://schemas.microsoft.com/office/drawing/2014/main" id="{3D00C916-5E3E-4B0D-9991-5C09EAE14FEC}"/>
                </a:ext>
              </a:extLst>
            </p:cNvPr>
            <p:cNvSpPr txBox="1"/>
            <p:nvPr/>
          </p:nvSpPr>
          <p:spPr>
            <a:xfrm>
              <a:off x="1469186" y="1525440"/>
              <a:ext cx="611638" cy="848996"/>
            </a:xfrm>
            <a:prstGeom prst="rect">
              <a:avLst/>
            </a:prstGeom>
            <a:noFill/>
            <a:ln w="9525" cmpd="sng">
              <a:noFill/>
            </a:ln>
            <a:effectLst/>
          </p:spPr>
          <p:txBody>
            <a:bodyPr wrap="square" rtlCol="0" anchor="t"/>
            <a:lstStyle/>
            <a:p>
              <a:pPr>
                <a:lnSpc>
                  <a:spcPts val="1600"/>
                </a:lnSpc>
                <a:spcBef>
                  <a:spcPts val="600"/>
                </a:spcBef>
              </a:pPr>
              <a:r>
                <a:rPr lang="en-GB" sz="1600" b="1" dirty="0">
                  <a:solidFill>
                    <a:srgbClr val="000000"/>
                  </a:solidFill>
                  <a:effectLst/>
                  <a:latin typeface="Arial" panose="020B0604020202020204" pitchFamily="34" charset="0"/>
                  <a:ea typeface="Courier New" panose="02070309020205020404" pitchFamily="49" charset="0"/>
                  <a:cs typeface="Courier New" panose="02070309020205020404" pitchFamily="49" charset="0"/>
                </a:rPr>
                <a:t>(a)</a:t>
              </a:r>
              <a:endParaRPr lang="en-GB" sz="1200" dirty="0">
                <a:effectLst/>
                <a:latin typeface="Symbol" panose="05050102010706020507" pitchFamily="18" charset="2"/>
                <a:ea typeface="Courier New" panose="02070309020205020404" pitchFamily="49" charset="0"/>
                <a:cs typeface="Courier New" panose="02070309020205020404" pitchFamily="49" charset="0"/>
              </a:endParaRPr>
            </a:p>
          </p:txBody>
        </p:sp>
        <p:pic>
          <p:nvPicPr>
            <p:cNvPr id="8" name="Picture 7" descr="A map of England showing the total consumption of antifungals as DDDs per 1,000 inhabitants per day in 2022 ">
              <a:extLst>
                <a:ext uri="{FF2B5EF4-FFF2-40B4-BE49-F238E27FC236}">
                  <a16:creationId xmlns:a16="http://schemas.microsoft.com/office/drawing/2014/main" id="{489AA613-6D07-4FE6-6E4F-C1625158949D}"/>
                </a:ext>
              </a:extLst>
            </p:cNvPr>
            <p:cNvPicPr>
              <a:picLocks noChangeAspect="1"/>
            </p:cNvPicPr>
            <p:nvPr/>
          </p:nvPicPr>
          <p:blipFill rotWithShape="1">
            <a:blip r:embed="rId4">
              <a:extLst>
                <a:ext uri="{28A0092B-C50C-407E-A947-70E740481C1C}">
                  <a14:useLocalDpi xmlns:a14="http://schemas.microsoft.com/office/drawing/2010/main" val="0"/>
                </a:ext>
              </a:extLst>
            </a:blip>
            <a:srcRect b="5851"/>
            <a:stretch/>
          </p:blipFill>
          <p:spPr>
            <a:xfrm>
              <a:off x="5522798" y="1655261"/>
              <a:ext cx="4448788" cy="4188491"/>
            </a:xfrm>
            <a:prstGeom prst="rect">
              <a:avLst/>
            </a:prstGeom>
          </p:spPr>
        </p:pic>
      </p:grpSp>
      <p:sp>
        <p:nvSpPr>
          <p:cNvPr id="15" name="TextBox 9">
            <a:extLst>
              <a:ext uri="{FF2B5EF4-FFF2-40B4-BE49-F238E27FC236}">
                <a16:creationId xmlns:a16="http://schemas.microsoft.com/office/drawing/2014/main" id="{249AADF4-17FD-4182-85A5-AA8D747152F7}"/>
              </a:ext>
            </a:extLst>
          </p:cNvPr>
          <p:cNvSpPr txBox="1"/>
          <p:nvPr/>
        </p:nvSpPr>
        <p:spPr>
          <a:xfrm>
            <a:off x="5197196" y="1479010"/>
            <a:ext cx="686309" cy="750692"/>
          </a:xfrm>
          <a:prstGeom prst="rect">
            <a:avLst/>
          </a:prstGeom>
          <a:noFill/>
          <a:ln w="9525" cmpd="sng">
            <a:noFill/>
          </a:ln>
          <a:effectLst/>
        </p:spPr>
        <p:txBody>
          <a:bodyPr wrap="square" rtlCol="0" anchor="t"/>
          <a:lstStyle/>
          <a:p>
            <a:pPr>
              <a:lnSpc>
                <a:spcPts val="1600"/>
              </a:lnSpc>
              <a:spcBef>
                <a:spcPts val="600"/>
              </a:spcBef>
            </a:pPr>
            <a:r>
              <a:rPr lang="en-GB" sz="1600" b="1" dirty="0">
                <a:solidFill>
                  <a:srgbClr val="000000"/>
                </a:solidFill>
                <a:effectLst/>
                <a:latin typeface="Arial" panose="020B0604020202020204" pitchFamily="34" charset="0"/>
                <a:ea typeface="Courier New" panose="02070309020205020404" pitchFamily="49" charset="0"/>
                <a:cs typeface="Courier New" panose="02070309020205020404" pitchFamily="49" charset="0"/>
              </a:rPr>
              <a:t>(b)</a:t>
            </a:r>
            <a:endParaRPr lang="en-GB" sz="1200" dirty="0">
              <a:effectLst/>
              <a:latin typeface="Symbol" panose="05050102010706020507" pitchFamily="18" charset="2"/>
              <a:ea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741816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9CA302-9ED3-4754-8D95-2C14F4119394}"/>
              </a:ext>
            </a:extLst>
          </p:cNvPr>
          <p:cNvSpPr>
            <a:spLocks noGrp="1"/>
          </p:cNvSpPr>
          <p:nvPr>
            <p:ph type="title"/>
          </p:nvPr>
        </p:nvSpPr>
        <p:spPr/>
        <p:txBody>
          <a:bodyPr>
            <a:normAutofit/>
          </a:bodyPr>
          <a:lstStyle/>
          <a:p>
            <a:pPr>
              <a:lnSpc>
                <a:spcPct val="100000"/>
              </a:lnSpc>
            </a:pPr>
            <a:r>
              <a:rPr lang="en-GB" sz="2600" dirty="0"/>
              <a:t>Total consumption of systemic antifungals in the community in England, expressed as DDDs per 1,000 population per day, 2018 to 2022</a:t>
            </a:r>
          </a:p>
        </p:txBody>
      </p:sp>
      <p:sp>
        <p:nvSpPr>
          <p:cNvPr id="2" name="Footer Placeholder 1">
            <a:extLst>
              <a:ext uri="{FF2B5EF4-FFF2-40B4-BE49-F238E27FC236}">
                <a16:creationId xmlns:a16="http://schemas.microsoft.com/office/drawing/2014/main" id="{35D0E8CD-3D35-44EE-9551-0FBFA22AF03B}"/>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0A54BD7A-37C8-42BC-A537-6E192368B376}"/>
              </a:ext>
            </a:extLst>
          </p:cNvPr>
          <p:cNvSpPr>
            <a:spLocks noGrp="1"/>
          </p:cNvSpPr>
          <p:nvPr>
            <p:ph type="sldNum" sz="quarter" idx="11"/>
          </p:nvPr>
        </p:nvSpPr>
        <p:spPr/>
        <p:txBody>
          <a:bodyPr/>
          <a:lstStyle/>
          <a:p>
            <a:fld id="{344369E4-5DE7-46E5-874E-4FD437973785}" type="slidenum">
              <a:rPr lang="en-GB" smtClean="0"/>
              <a:pPr/>
              <a:t>38</a:t>
            </a:fld>
            <a:endParaRPr lang="en-GB" sz="1400" dirty="0"/>
          </a:p>
        </p:txBody>
      </p:sp>
      <p:graphicFrame>
        <p:nvGraphicFramePr>
          <p:cNvPr id="4" name="Chart 3" descr="Prescribing of antifungals in community setting in England, as DDDs per 1,000 inhabitants per day from 2018 to 2022. Overall prescribing, expressed as DDDs per 1,000 inhabitants per day, shows a decreasing trend from 2018 to 2022. There was a more pronounced decrease from 2018 to 2020, and prescribing increased from 2020 into 2022.">
            <a:extLst>
              <a:ext uri="{FF2B5EF4-FFF2-40B4-BE49-F238E27FC236}">
                <a16:creationId xmlns:a16="http://schemas.microsoft.com/office/drawing/2014/main" id="{FDF3FB69-CDB3-A318-4D9E-8EB492D82C84}"/>
              </a:ext>
            </a:extLst>
          </p:cNvPr>
          <p:cNvGraphicFramePr>
            <a:graphicFrameLocks/>
          </p:cNvGraphicFramePr>
          <p:nvPr>
            <p:extLst>
              <p:ext uri="{D42A27DB-BD31-4B8C-83A1-F6EECF244321}">
                <p14:modId xmlns:p14="http://schemas.microsoft.com/office/powerpoint/2010/main" val="1533906647"/>
              </p:ext>
            </p:extLst>
          </p:nvPr>
        </p:nvGraphicFramePr>
        <p:xfrm>
          <a:off x="754988" y="1152023"/>
          <a:ext cx="10320449" cy="45130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236819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9CA302-9ED3-4754-8D95-2C14F4119394}"/>
              </a:ext>
            </a:extLst>
          </p:cNvPr>
          <p:cNvSpPr>
            <a:spLocks noGrp="1"/>
          </p:cNvSpPr>
          <p:nvPr>
            <p:ph type="title"/>
          </p:nvPr>
        </p:nvSpPr>
        <p:spPr/>
        <p:txBody>
          <a:bodyPr>
            <a:normAutofit/>
          </a:bodyPr>
          <a:lstStyle/>
          <a:p>
            <a:pPr>
              <a:lnSpc>
                <a:spcPct val="100000"/>
              </a:lnSpc>
            </a:pPr>
            <a:r>
              <a:rPr lang="en-GB" sz="2600" dirty="0"/>
              <a:t>Total consumption of systemic antifungals by drug in the community in England, expressed as DDDs per 1,000 population per day, 2018 to 2022</a:t>
            </a:r>
          </a:p>
        </p:txBody>
      </p:sp>
      <p:sp>
        <p:nvSpPr>
          <p:cNvPr id="2" name="Footer Placeholder 1">
            <a:extLst>
              <a:ext uri="{FF2B5EF4-FFF2-40B4-BE49-F238E27FC236}">
                <a16:creationId xmlns:a16="http://schemas.microsoft.com/office/drawing/2014/main" id="{EFBE41B1-E14D-49D6-B1FF-7D231FBF2A0A}"/>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AFB2CD4B-6CCC-410D-BCCB-B3D763801F91}"/>
              </a:ext>
            </a:extLst>
          </p:cNvPr>
          <p:cNvSpPr>
            <a:spLocks noGrp="1"/>
          </p:cNvSpPr>
          <p:nvPr>
            <p:ph type="sldNum" sz="quarter" idx="11"/>
          </p:nvPr>
        </p:nvSpPr>
        <p:spPr/>
        <p:txBody>
          <a:bodyPr/>
          <a:lstStyle/>
          <a:p>
            <a:fld id="{344369E4-5DE7-46E5-874E-4FD437973785}" type="slidenum">
              <a:rPr lang="en-GB" smtClean="0"/>
              <a:pPr/>
              <a:t>39</a:t>
            </a:fld>
            <a:endParaRPr lang="en-GB" sz="1400" dirty="0"/>
          </a:p>
        </p:txBody>
      </p:sp>
      <p:graphicFrame>
        <p:nvGraphicFramePr>
          <p:cNvPr id="4" name="Chart 3" descr="Bar chart depicting systemic antifungal prescribing, as DDDs per 1000 inhabitants per day, in the community in England 2018 to 2022 for five main antifungals. Griseofulvin, Itraconazole and Nystatin all show decreasing trends from 2018 to 2022. Terbinafine was the most frequently prescribed drug in the community (0.77 DDDs/1,000 inhabitants/day in 2022), and was the only one of these drugs to increase from 2020 into 2022. Unlike the other drugs Fluconazole remained steady throughout the time period.">
            <a:extLst>
              <a:ext uri="{FF2B5EF4-FFF2-40B4-BE49-F238E27FC236}">
                <a16:creationId xmlns:a16="http://schemas.microsoft.com/office/drawing/2014/main" id="{C8AF1CB1-BB51-9095-5802-821F316CB2D7}"/>
              </a:ext>
            </a:extLst>
          </p:cNvPr>
          <p:cNvGraphicFramePr>
            <a:graphicFrameLocks/>
          </p:cNvGraphicFramePr>
          <p:nvPr>
            <p:extLst>
              <p:ext uri="{D42A27DB-BD31-4B8C-83A1-F6EECF244321}">
                <p14:modId xmlns:p14="http://schemas.microsoft.com/office/powerpoint/2010/main" val="919507837"/>
              </p:ext>
            </p:extLst>
          </p:nvPr>
        </p:nvGraphicFramePr>
        <p:xfrm>
          <a:off x="726961" y="1152023"/>
          <a:ext cx="10600402" cy="48388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67171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descr="Note: p-value for trend from 2013 to 2017; + where trend is statistically significant trend (p&lt;0.05)&#10;"/>
          <p:cNvSpPr/>
          <p:nvPr/>
        </p:nvSpPr>
        <p:spPr>
          <a:xfrm>
            <a:off x="699932" y="5482036"/>
            <a:ext cx="9535749" cy="954107"/>
          </a:xfrm>
          <a:prstGeom prst="rect">
            <a:avLst/>
          </a:prstGeom>
        </p:spPr>
        <p:txBody>
          <a:bodyPr wrap="square">
            <a:spAutoFit/>
          </a:bodyPr>
          <a:lstStyle/>
          <a:p>
            <a:r>
              <a:rPr lang="en-GB" sz="1400" dirty="0">
                <a:latin typeface="Arial" panose="020B0604020202020204" pitchFamily="34" charset="0"/>
                <a:cs typeface="Arial" panose="020B0604020202020204" pitchFamily="34" charset="0"/>
              </a:rPr>
              <a:t>+ Statistically significant </a:t>
            </a:r>
            <a:r>
              <a:rPr lang="en-GB" sz="1400" i="1" dirty="0">
                <a:latin typeface="Arial" panose="020B0604020202020204" pitchFamily="34" charset="0"/>
                <a:cs typeface="Arial" panose="020B0604020202020204" pitchFamily="34" charset="0"/>
              </a:rPr>
              <a:t>p</a:t>
            </a:r>
            <a:r>
              <a:rPr lang="en-GB" sz="1400" dirty="0">
                <a:latin typeface="Arial" panose="020B0604020202020204" pitchFamily="34" charset="0"/>
                <a:cs typeface="Arial" panose="020B0604020202020204" pitchFamily="34" charset="0"/>
              </a:rPr>
              <a:t>-value (</a:t>
            </a:r>
            <a:r>
              <a:rPr lang="en-GB" sz="1400" i="1" dirty="0">
                <a:latin typeface="Arial" panose="020B0604020202020204" pitchFamily="34" charset="0"/>
                <a:cs typeface="Arial" panose="020B0604020202020204" pitchFamily="34" charset="0"/>
              </a:rPr>
              <a:t>p</a:t>
            </a:r>
            <a:r>
              <a:rPr lang="en-GB" sz="1400" dirty="0">
                <a:latin typeface="Arial" panose="020B0604020202020204" pitchFamily="34" charset="0"/>
                <a:cs typeface="Arial" panose="020B0604020202020204" pitchFamily="34" charset="0"/>
              </a:rPr>
              <a:t>&lt;0.05) for trend from 2017 to 2021.</a:t>
            </a:r>
          </a:p>
          <a:p>
            <a:r>
              <a:rPr lang="en-GB" sz="1400" dirty="0">
                <a:latin typeface="Arial" panose="020B0604020202020204" pitchFamily="34" charset="0"/>
                <a:cs typeface="Arial" panose="020B0604020202020204" pitchFamily="34" charset="0"/>
              </a:rPr>
              <a:t>^ Anti-Clostridioides difficile agents: oral vancomycin and fidaxomicin.</a:t>
            </a:r>
          </a:p>
          <a:p>
            <a:r>
              <a:rPr lang="en-GB" sz="1400" dirty="0">
                <a:latin typeface="Arial" panose="020B0604020202020204" pitchFamily="34" charset="0"/>
                <a:cs typeface="Arial" panose="020B0604020202020204" pitchFamily="34" charset="0"/>
              </a:rPr>
              <a:t>* Other </a:t>
            </a:r>
            <a:r>
              <a:rPr lang="en-GB" sz="1400" dirty="0" err="1">
                <a:latin typeface="Arial" panose="020B0604020202020204" pitchFamily="34" charset="0"/>
                <a:cs typeface="Arial" panose="020B0604020202020204" pitchFamily="34" charset="0"/>
              </a:rPr>
              <a:t>antibacterials</a:t>
            </a:r>
            <a:r>
              <a:rPr lang="en-GB" sz="1400" dirty="0">
                <a:latin typeface="Arial" panose="020B0604020202020204" pitchFamily="34" charset="0"/>
                <a:cs typeface="Arial" panose="020B0604020202020204" pitchFamily="34" charset="0"/>
              </a:rPr>
              <a:t> (ATC 3rd level pharmacological subgroup ‘J01X’) include: glycopeptide </a:t>
            </a:r>
            <a:r>
              <a:rPr lang="en-GB" sz="1400" dirty="0" err="1">
                <a:latin typeface="Arial" panose="020B0604020202020204" pitchFamily="34" charset="0"/>
                <a:cs typeface="Arial" panose="020B0604020202020204" pitchFamily="34" charset="0"/>
              </a:rPr>
              <a:t>antibacterials</a:t>
            </a:r>
            <a:r>
              <a:rPr lang="en-GB" sz="1400" dirty="0">
                <a:latin typeface="Arial" panose="020B0604020202020204" pitchFamily="34" charset="0"/>
                <a:cs typeface="Arial" panose="020B0604020202020204" pitchFamily="34" charset="0"/>
              </a:rPr>
              <a:t>, polymyxin, steroid </a:t>
            </a:r>
            <a:r>
              <a:rPr lang="en-GB" sz="1400" dirty="0" err="1">
                <a:latin typeface="Arial" panose="020B0604020202020204" pitchFamily="34" charset="0"/>
                <a:cs typeface="Arial" panose="020B0604020202020204" pitchFamily="34" charset="0"/>
              </a:rPr>
              <a:t>antibacterials</a:t>
            </a:r>
            <a:r>
              <a:rPr lang="en-GB" sz="1400" dirty="0">
                <a:latin typeface="Arial" panose="020B0604020202020204" pitchFamily="34" charset="0"/>
                <a:cs typeface="Arial" panose="020B0604020202020204" pitchFamily="34" charset="0"/>
              </a:rPr>
              <a:t>, imidazole derivatives, nitrofuran derivatives, other </a:t>
            </a:r>
            <a:r>
              <a:rPr lang="en-GB" sz="1400" dirty="0" err="1">
                <a:latin typeface="Arial" panose="020B0604020202020204" pitchFamily="34" charset="0"/>
                <a:cs typeface="Arial" panose="020B0604020202020204" pitchFamily="34" charset="0"/>
              </a:rPr>
              <a:t>antibacterials</a:t>
            </a:r>
            <a:r>
              <a:rPr lang="en-GB" sz="1400" dirty="0">
                <a:latin typeface="Arial" panose="020B0604020202020204" pitchFamily="34" charset="0"/>
                <a:cs typeface="Arial" panose="020B0604020202020204" pitchFamily="34" charset="0"/>
              </a:rPr>
              <a:t> </a:t>
            </a:r>
          </a:p>
        </p:txBody>
      </p:sp>
      <p:sp>
        <p:nvSpPr>
          <p:cNvPr id="12" name="Title 1">
            <a:extLst>
              <a:ext uri="{FF2B5EF4-FFF2-40B4-BE49-F238E27FC236}">
                <a16:creationId xmlns:a16="http://schemas.microsoft.com/office/drawing/2014/main" id="{3D234B8B-8525-4018-8952-126258050DF3}"/>
              </a:ext>
            </a:extLst>
          </p:cNvPr>
          <p:cNvSpPr txBox="1">
            <a:spLocks/>
          </p:cNvSpPr>
          <p:nvPr/>
        </p:nvSpPr>
        <p:spPr>
          <a:xfrm>
            <a:off x="615956" y="179416"/>
            <a:ext cx="11123856" cy="97260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800" kern="1200">
                <a:solidFill>
                  <a:srgbClr val="007C91"/>
                </a:solidFill>
                <a:latin typeface="Arial" panose="020B0604020202020204" pitchFamily="34" charset="0"/>
                <a:ea typeface="+mj-ea"/>
                <a:cs typeface="Arial" panose="020B0604020202020204" pitchFamily="34" charset="0"/>
              </a:defRPr>
            </a:lvl1pPr>
          </a:lstStyle>
          <a:p>
            <a:pPr>
              <a:lnSpc>
                <a:spcPct val="100000"/>
              </a:lnSpc>
            </a:pPr>
            <a:r>
              <a:rPr lang="en-GB" sz="2600" dirty="0"/>
              <a:t>Total antibiotic consumption by antibiotic groups, expressed as DDDs per 1,000 inhabitants per day, England, 2018 to 2022</a:t>
            </a:r>
          </a:p>
        </p:txBody>
      </p:sp>
      <p:sp>
        <p:nvSpPr>
          <p:cNvPr id="2" name="Footer Placeholder 1">
            <a:extLst>
              <a:ext uri="{FF2B5EF4-FFF2-40B4-BE49-F238E27FC236}">
                <a16:creationId xmlns:a16="http://schemas.microsoft.com/office/drawing/2014/main" id="{24BDBE2A-BBB1-45DE-B90A-7AB8B97F3A6F}"/>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5B284DDC-D003-459C-BF12-CE8F17D13D54}"/>
              </a:ext>
            </a:extLst>
          </p:cNvPr>
          <p:cNvSpPr>
            <a:spLocks noGrp="1"/>
          </p:cNvSpPr>
          <p:nvPr>
            <p:ph type="sldNum" sz="quarter" idx="11"/>
          </p:nvPr>
        </p:nvSpPr>
        <p:spPr/>
        <p:txBody>
          <a:bodyPr/>
          <a:lstStyle/>
          <a:p>
            <a:fld id="{344369E4-5DE7-46E5-874E-4FD437973785}" type="slidenum">
              <a:rPr lang="en-GB" smtClean="0"/>
              <a:pPr/>
              <a:t>4</a:t>
            </a:fld>
            <a:endParaRPr lang="en-GB" sz="1400" dirty="0"/>
          </a:p>
        </p:txBody>
      </p:sp>
      <p:pic>
        <p:nvPicPr>
          <p:cNvPr id="5" name="Picture 4" descr="Total antibiotic consumption by antibiotic groups from 2018 to 2022, with trend and p-values for trend.&#10;1. Penicillins (excluding β-lactamase inhibitors), decreasing trend from 5.901 to 4.852, between 2018 to 2021; with an increase in 2022 to 5.674 DDDs per 1,000 inhabitants per day p-value is not statistically significant at 0.517&#10;2. Penicillins (β-lactamase inhibitor combinations only),  decreasing trend from 1.125 to 1.020; with an increase between 2021 to 2022 from 1.020 to 1.073 respectively, p-value is not statistically significant at 0.312&#10;3. First and second-generation cephalosporins, increasing trend from 0.244 to 0.265, p-value is not statistically significant at 0.1555&#10;4. Third, fourth and fifth-generation cephalosporins, decreasing trend from 0.080 to 0.068, between 2018 to 2021; however in 2022 it increased slightly to 0.074  p-value is not statistically significant at 0.177&#10;5. Carbapenems, decreasing trend from 0.053 to 0.048 in 2018 to 2021 and with an increase in 2022 to 0.049 p-value is not statistically significant at 0.199&#10;6. Tetracyclines, decreasing trend from 4.619 to 4.326 in 2018 to 2021 with an increase in 2022 to 4.470, p-value is not statistically significant at 0.250&#10;7. Macrolides, lincosamides and streptogramins, decreasing trend in 2018 to 2021 from 2.878 to 2.206 with an increase in 2022 to 2.392, p-value is not statistically significant at 0.073&#10;8. Sulfonamides and trimethoprim, decreasing trend in 2018 to 2021  from 0.853 to 0.737 with an increase in 2022 to 0.757, p-value is not statistically significant at 0.099&#10;9. Quinolone antibacterials, decreased from 0.565 in 2018 to 0.448 in 2021, then increased in 2022 to 0.456  , p-value is not statistically significant at 0.035&#10;10. Anti-Clostridioides difficile agents (includes oral vancomycin and fidaxomicin), increasing trend from 0.004 to 0.007 s statistically significant at 0.026&#10;11. Oral metronidazole, decreasing  trend from 0.308 to 0.278 statically  significant at 0.035&#10;12. Other antibacterials (ATC 3rd level pharmacological subgroup ‘J01X’) include: glycopeptide antibacterials, polymyxin, steroid antibacterials, imidazole derivatives, nitrofuran derivatives, other antibacterials (full list in chapter annex), increasing trend from 1.398 to 1.643, p-value is statistically significant at 0.037">
            <a:extLst>
              <a:ext uri="{FF2B5EF4-FFF2-40B4-BE49-F238E27FC236}">
                <a16:creationId xmlns:a16="http://schemas.microsoft.com/office/drawing/2014/main" id="{ABEBDE0D-2EA0-FDDB-6D2A-C4A9E252D562}"/>
              </a:ext>
            </a:extLst>
          </p:cNvPr>
          <p:cNvPicPr>
            <a:picLocks noChangeAspect="1"/>
          </p:cNvPicPr>
          <p:nvPr/>
        </p:nvPicPr>
        <p:blipFill>
          <a:blip r:embed="rId3"/>
          <a:stretch>
            <a:fillRect/>
          </a:stretch>
        </p:blipFill>
        <p:spPr>
          <a:xfrm>
            <a:off x="726961" y="1186061"/>
            <a:ext cx="8547094" cy="4252913"/>
          </a:xfrm>
          <a:prstGeom prst="rect">
            <a:avLst/>
          </a:prstGeom>
        </p:spPr>
      </p:pic>
    </p:spTree>
    <p:extLst>
      <p:ext uri="{BB962C8B-B14F-4D97-AF65-F5344CB8AC3E}">
        <p14:creationId xmlns:p14="http://schemas.microsoft.com/office/powerpoint/2010/main" val="1073172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9CA302-9ED3-4754-8D95-2C14F4119394}"/>
              </a:ext>
            </a:extLst>
          </p:cNvPr>
          <p:cNvSpPr>
            <a:spLocks noGrp="1"/>
          </p:cNvSpPr>
          <p:nvPr>
            <p:ph type="title"/>
          </p:nvPr>
        </p:nvSpPr>
        <p:spPr>
          <a:xfrm>
            <a:off x="615956" y="179416"/>
            <a:ext cx="11123856" cy="941461"/>
          </a:xfrm>
        </p:spPr>
        <p:txBody>
          <a:bodyPr>
            <a:normAutofit/>
          </a:bodyPr>
          <a:lstStyle/>
          <a:p>
            <a:pPr>
              <a:lnSpc>
                <a:spcPct val="100000"/>
              </a:lnSpc>
            </a:pPr>
            <a:r>
              <a:rPr lang="en-GB" sz="2600" dirty="0"/>
              <a:t>Total consumption of systemic antifungals in NHS Acute </a:t>
            </a:r>
            <a:r>
              <a:rPr lang="en-GB" sz="2600"/>
              <a:t>hospital trusts </a:t>
            </a:r>
            <a:r>
              <a:rPr lang="en-GB" sz="2600" dirty="0"/>
              <a:t>in England, expressed as DDDs per 1,000 admissions, 2018 to 2022</a:t>
            </a:r>
          </a:p>
        </p:txBody>
      </p:sp>
      <p:sp>
        <p:nvSpPr>
          <p:cNvPr id="2" name="Footer Placeholder 1">
            <a:extLst>
              <a:ext uri="{FF2B5EF4-FFF2-40B4-BE49-F238E27FC236}">
                <a16:creationId xmlns:a16="http://schemas.microsoft.com/office/drawing/2014/main" id="{CF0A78CD-C40E-4421-8397-8008EE11915D}"/>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7275C435-729A-4DEA-9490-EDB7F0CFB847}"/>
              </a:ext>
            </a:extLst>
          </p:cNvPr>
          <p:cNvSpPr>
            <a:spLocks noGrp="1"/>
          </p:cNvSpPr>
          <p:nvPr>
            <p:ph type="sldNum" sz="quarter" idx="11"/>
          </p:nvPr>
        </p:nvSpPr>
        <p:spPr/>
        <p:txBody>
          <a:bodyPr/>
          <a:lstStyle/>
          <a:p>
            <a:fld id="{344369E4-5DE7-46E5-874E-4FD437973785}" type="slidenum">
              <a:rPr lang="en-GB" smtClean="0"/>
              <a:pPr/>
              <a:t>40</a:t>
            </a:fld>
            <a:endParaRPr lang="en-GB" sz="1400" dirty="0"/>
          </a:p>
        </p:txBody>
      </p:sp>
      <p:graphicFrame>
        <p:nvGraphicFramePr>
          <p:cNvPr id="4" name="Chart 3" descr="Bar chart depicting systemic antifungal prescribing, as DDDs per 1000 admissions, in NHS acute Trusts in England 2018 to 2022. Total consumption of antifungals in NHS acute Trusts in 2022 was 182 DDDs per 1,000 admissions. From 2018 to 2019 the prescribing rate of antifungals in hospitals decreased slightly, before increasing markedly in 2020, followed by year-on-year decreases into 2022.  The rate in 2022 was above that of 2018.">
            <a:extLst>
              <a:ext uri="{FF2B5EF4-FFF2-40B4-BE49-F238E27FC236}">
                <a16:creationId xmlns:a16="http://schemas.microsoft.com/office/drawing/2014/main" id="{9C0FA243-9AB5-5849-6369-4A65CC6C08E2}"/>
              </a:ext>
            </a:extLst>
          </p:cNvPr>
          <p:cNvGraphicFramePr>
            <a:graphicFrameLocks/>
          </p:cNvGraphicFramePr>
          <p:nvPr>
            <p:extLst>
              <p:ext uri="{D42A27DB-BD31-4B8C-83A1-F6EECF244321}">
                <p14:modId xmlns:p14="http://schemas.microsoft.com/office/powerpoint/2010/main" val="3723865188"/>
              </p:ext>
            </p:extLst>
          </p:nvPr>
        </p:nvGraphicFramePr>
        <p:xfrm>
          <a:off x="838200" y="1203649"/>
          <a:ext cx="10302551" cy="46821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420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9CA302-9ED3-4754-8D95-2C14F4119394}"/>
              </a:ext>
            </a:extLst>
          </p:cNvPr>
          <p:cNvSpPr>
            <a:spLocks noGrp="1"/>
          </p:cNvSpPr>
          <p:nvPr>
            <p:ph type="title"/>
          </p:nvPr>
        </p:nvSpPr>
        <p:spPr/>
        <p:txBody>
          <a:bodyPr>
            <a:normAutofit/>
          </a:bodyPr>
          <a:lstStyle/>
          <a:p>
            <a:pPr>
              <a:lnSpc>
                <a:spcPct val="100000"/>
              </a:lnSpc>
            </a:pPr>
            <a:r>
              <a:rPr lang="en-GB" sz="2600" dirty="0"/>
              <a:t>Total consumption of antifungals by drug in </a:t>
            </a:r>
            <a:r>
              <a:rPr lang="en-GB" sz="2600"/>
              <a:t>NHS acute hospital trusts</a:t>
            </a:r>
            <a:r>
              <a:rPr lang="en-GB" sz="2600" dirty="0"/>
              <a:t>, 2018 to 2022</a:t>
            </a:r>
          </a:p>
        </p:txBody>
      </p:sp>
      <p:sp>
        <p:nvSpPr>
          <p:cNvPr id="2" name="Footer Placeholder 1">
            <a:extLst>
              <a:ext uri="{FF2B5EF4-FFF2-40B4-BE49-F238E27FC236}">
                <a16:creationId xmlns:a16="http://schemas.microsoft.com/office/drawing/2014/main" id="{D7A43704-746E-460B-B7CF-953D2905B773}"/>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5183E08F-7778-41E9-BA0D-D4C1ACC7EB94}"/>
              </a:ext>
            </a:extLst>
          </p:cNvPr>
          <p:cNvSpPr>
            <a:spLocks noGrp="1"/>
          </p:cNvSpPr>
          <p:nvPr>
            <p:ph type="sldNum" sz="quarter" idx="11"/>
          </p:nvPr>
        </p:nvSpPr>
        <p:spPr/>
        <p:txBody>
          <a:bodyPr/>
          <a:lstStyle/>
          <a:p>
            <a:fld id="{344369E4-5DE7-46E5-874E-4FD437973785}" type="slidenum">
              <a:rPr lang="en-GB" smtClean="0"/>
              <a:pPr/>
              <a:t>41</a:t>
            </a:fld>
            <a:endParaRPr lang="en-GB" sz="1400" dirty="0"/>
          </a:p>
        </p:txBody>
      </p:sp>
      <p:graphicFrame>
        <p:nvGraphicFramePr>
          <p:cNvPr id="4" name="Chart 3" descr="Bar chart depicting systemic antifungal prescribing, as DDDs per 1000 admissions, in NHS hospitals in England from 2018 to 2022 for 11 antifungals: amphotericin B, anidulafungin, caspofungin, fluconazole, isavuconazole, itraconazole, micafungin, posaconazole, terbinafine and voriconazole.&#10;Fluconazole was the most prescribed antifungal in 2022, followed by posaconazole and amphotericin B.&#10;Between 2021 and 2022, there was an increase in DDDs/1,000 admissions for anidulafungin, fluconazole, isavuconazole, posaconazole and terbinafine. All other drugs either stayed level or decreased.  There was a notable decrease in amphotericin B use from 2021 to 2022.">
            <a:extLst>
              <a:ext uri="{FF2B5EF4-FFF2-40B4-BE49-F238E27FC236}">
                <a16:creationId xmlns:a16="http://schemas.microsoft.com/office/drawing/2014/main" id="{409352EB-E12D-B796-BDCA-334580CF3543}"/>
              </a:ext>
            </a:extLst>
          </p:cNvPr>
          <p:cNvGraphicFramePr>
            <a:graphicFrameLocks/>
          </p:cNvGraphicFramePr>
          <p:nvPr>
            <p:extLst>
              <p:ext uri="{D42A27DB-BD31-4B8C-83A1-F6EECF244321}">
                <p14:modId xmlns:p14="http://schemas.microsoft.com/office/powerpoint/2010/main" val="3928989712"/>
              </p:ext>
            </p:extLst>
          </p:nvPr>
        </p:nvGraphicFramePr>
        <p:xfrm>
          <a:off x="838200" y="1152024"/>
          <a:ext cx="10283889" cy="49035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0109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9CA302-9ED3-4754-8D95-2C14F4119394}"/>
              </a:ext>
            </a:extLst>
          </p:cNvPr>
          <p:cNvSpPr>
            <a:spLocks noGrp="1"/>
          </p:cNvSpPr>
          <p:nvPr>
            <p:ph type="title"/>
          </p:nvPr>
        </p:nvSpPr>
        <p:spPr>
          <a:xfrm>
            <a:off x="615956" y="179416"/>
            <a:ext cx="10849083" cy="972607"/>
          </a:xfrm>
        </p:spPr>
        <p:txBody>
          <a:bodyPr>
            <a:normAutofit/>
          </a:bodyPr>
          <a:lstStyle/>
          <a:p>
            <a:pPr>
              <a:lnSpc>
                <a:spcPct val="100000"/>
              </a:lnSpc>
            </a:pPr>
            <a:r>
              <a:rPr lang="en-GB" sz="2600" dirty="0"/>
              <a:t>Antifungal consumption in </a:t>
            </a:r>
            <a:r>
              <a:rPr lang="en-GB" sz="2600"/>
              <a:t>NHS acute hospital trusts </a:t>
            </a:r>
            <a:r>
              <a:rPr lang="en-GB" sz="2600" dirty="0"/>
              <a:t>top 20 specialities, 2022</a:t>
            </a:r>
          </a:p>
        </p:txBody>
      </p:sp>
      <p:sp>
        <p:nvSpPr>
          <p:cNvPr id="2" name="Footer Placeholder 1">
            <a:extLst>
              <a:ext uri="{FF2B5EF4-FFF2-40B4-BE49-F238E27FC236}">
                <a16:creationId xmlns:a16="http://schemas.microsoft.com/office/drawing/2014/main" id="{C69E47B4-EC83-42B5-B4F7-925DEA87D9DC}"/>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331D7FC8-A2C8-4DCA-8C00-F69F76D28DC9}"/>
              </a:ext>
            </a:extLst>
          </p:cNvPr>
          <p:cNvSpPr>
            <a:spLocks noGrp="1"/>
          </p:cNvSpPr>
          <p:nvPr>
            <p:ph type="sldNum" sz="quarter" idx="11"/>
          </p:nvPr>
        </p:nvSpPr>
        <p:spPr/>
        <p:txBody>
          <a:bodyPr/>
          <a:lstStyle/>
          <a:p>
            <a:fld id="{344369E4-5DE7-46E5-874E-4FD437973785}" type="slidenum">
              <a:rPr lang="en-GB" smtClean="0"/>
              <a:pPr/>
              <a:t>42</a:t>
            </a:fld>
            <a:endParaRPr lang="en-GB" sz="1400" dirty="0"/>
          </a:p>
        </p:txBody>
      </p:sp>
      <p:graphicFrame>
        <p:nvGraphicFramePr>
          <p:cNvPr id="4" name="Chart 3" descr="Antifungal prescribing rate in NHS hospitals for the 20 highest prescribing specialties in 2022.  Haematology had the highest usage (13,123 DDDs per 1,000 admissions), followed by Clinical Intensive Care Medicine (10,354 DDDs per 1,000 admissions). The lowest prescribing specialty from the top twenty was accident and emergency (27 DDDs per 1,000 admissions).">
            <a:extLst>
              <a:ext uri="{FF2B5EF4-FFF2-40B4-BE49-F238E27FC236}">
                <a16:creationId xmlns:a16="http://schemas.microsoft.com/office/drawing/2014/main" id="{A4B8093D-2DF4-EBC5-B7CC-2143F2C41416}"/>
              </a:ext>
            </a:extLst>
          </p:cNvPr>
          <p:cNvGraphicFramePr>
            <a:graphicFrameLocks/>
          </p:cNvGraphicFramePr>
          <p:nvPr>
            <p:extLst>
              <p:ext uri="{D42A27DB-BD31-4B8C-83A1-F6EECF244321}">
                <p14:modId xmlns:p14="http://schemas.microsoft.com/office/powerpoint/2010/main" val="1092672489"/>
              </p:ext>
            </p:extLst>
          </p:nvPr>
        </p:nvGraphicFramePr>
        <p:xfrm>
          <a:off x="615955" y="1054359"/>
          <a:ext cx="10341089" cy="53844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141325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9CA302-9ED3-4754-8D95-2C14F4119394}"/>
              </a:ext>
            </a:extLst>
          </p:cNvPr>
          <p:cNvSpPr>
            <a:spLocks noGrp="1"/>
          </p:cNvSpPr>
          <p:nvPr>
            <p:ph type="title"/>
          </p:nvPr>
        </p:nvSpPr>
        <p:spPr>
          <a:xfrm>
            <a:off x="615956" y="233441"/>
            <a:ext cx="11123856" cy="972607"/>
          </a:xfrm>
        </p:spPr>
        <p:txBody>
          <a:bodyPr>
            <a:normAutofit/>
          </a:bodyPr>
          <a:lstStyle/>
          <a:p>
            <a:pPr>
              <a:lnSpc>
                <a:spcPct val="100000"/>
              </a:lnSpc>
            </a:pPr>
            <a:r>
              <a:rPr lang="en-GB" sz="2600"/>
              <a:t>Antiviral consumption: total </a:t>
            </a:r>
            <a:r>
              <a:rPr lang="en-GB" sz="2600" dirty="0"/>
              <a:t>number of </a:t>
            </a:r>
            <a:r>
              <a:rPr lang="en-GB" sz="2600" dirty="0" err="1"/>
              <a:t>Blueteq</a:t>
            </a:r>
            <a:r>
              <a:rPr lang="en-GB" sz="2600" dirty="0"/>
              <a:t> treatment requests in England in 2022, by therapeutic</a:t>
            </a:r>
          </a:p>
        </p:txBody>
      </p:sp>
      <p:sp>
        <p:nvSpPr>
          <p:cNvPr id="2" name="Footer Placeholder 1">
            <a:extLst>
              <a:ext uri="{FF2B5EF4-FFF2-40B4-BE49-F238E27FC236}">
                <a16:creationId xmlns:a16="http://schemas.microsoft.com/office/drawing/2014/main" id="{702722DD-D7A7-4076-A104-D618C962FC0C}"/>
              </a:ext>
            </a:extLst>
          </p:cNvPr>
          <p:cNvSpPr>
            <a:spLocks noGrp="1"/>
          </p:cNvSpPr>
          <p:nvPr>
            <p:ph type="ftr" sz="quarter" idx="10"/>
          </p:nvPr>
        </p:nvSpPr>
        <p:spPr>
          <a:xfrm>
            <a:off x="838200" y="6492875"/>
            <a:ext cx="10007606" cy="363600"/>
          </a:xfrm>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439028FA-E167-40F4-B6F2-508A5CD8B764}"/>
              </a:ext>
            </a:extLst>
          </p:cNvPr>
          <p:cNvSpPr>
            <a:spLocks noGrp="1"/>
          </p:cNvSpPr>
          <p:nvPr>
            <p:ph type="sldNum" sz="quarter" idx="11"/>
          </p:nvPr>
        </p:nvSpPr>
        <p:spPr>
          <a:xfrm>
            <a:off x="130629" y="6492875"/>
            <a:ext cx="596332" cy="365125"/>
          </a:xfrm>
        </p:spPr>
        <p:txBody>
          <a:bodyPr/>
          <a:lstStyle/>
          <a:p>
            <a:fld id="{344369E4-5DE7-46E5-874E-4FD437973785}" type="slidenum">
              <a:rPr lang="en-GB" smtClean="0"/>
              <a:pPr/>
              <a:t>43</a:t>
            </a:fld>
            <a:endParaRPr lang="en-GB" sz="1400" dirty="0"/>
          </a:p>
        </p:txBody>
      </p:sp>
      <p:pic>
        <p:nvPicPr>
          <p:cNvPr id="2050" name="Picture 2" descr="Bar chart for total number of Blueteq treatment request in England. Sotrovimab had the highest number of treatment requests (39,063, 36%), followed by nirmatrelvir plus ritonavir (35,859, 33%)">
            <a:extLst>
              <a:ext uri="{FF2B5EF4-FFF2-40B4-BE49-F238E27FC236}">
                <a16:creationId xmlns:a16="http://schemas.microsoft.com/office/drawing/2014/main" id="{5BC3B806-C048-D31A-33E7-7540E400D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960" y="1206048"/>
            <a:ext cx="6118457" cy="228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198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9CA302-9ED3-4754-8D95-2C14F4119394}"/>
              </a:ext>
            </a:extLst>
          </p:cNvPr>
          <p:cNvSpPr>
            <a:spLocks noGrp="1"/>
          </p:cNvSpPr>
          <p:nvPr>
            <p:ph type="title"/>
          </p:nvPr>
        </p:nvSpPr>
        <p:spPr>
          <a:xfrm>
            <a:off x="615956" y="233441"/>
            <a:ext cx="11123856" cy="972607"/>
          </a:xfrm>
        </p:spPr>
        <p:txBody>
          <a:bodyPr>
            <a:normAutofit/>
          </a:bodyPr>
          <a:lstStyle/>
          <a:p>
            <a:pPr>
              <a:lnSpc>
                <a:spcPct val="100000"/>
              </a:lnSpc>
            </a:pPr>
            <a:r>
              <a:rPr lang="en-GB" sz="2600"/>
              <a:t>Antiviral consumption: number </a:t>
            </a:r>
            <a:r>
              <a:rPr lang="en-GB" sz="2600" dirty="0"/>
              <a:t>of </a:t>
            </a:r>
            <a:r>
              <a:rPr lang="en-GB" sz="2600" dirty="0" err="1"/>
              <a:t>Blueteq</a:t>
            </a:r>
            <a:r>
              <a:rPr lang="en-GB" sz="2600" dirty="0"/>
              <a:t> treatment requests in England by therapeutic and month from January to </a:t>
            </a:r>
            <a:r>
              <a:rPr lang="en-GB" sz="2600"/>
              <a:t>December 2022</a:t>
            </a:r>
            <a:endParaRPr lang="en-GB" sz="2600" dirty="0"/>
          </a:p>
        </p:txBody>
      </p:sp>
      <p:sp>
        <p:nvSpPr>
          <p:cNvPr id="2" name="Footer Placeholder 1">
            <a:extLst>
              <a:ext uri="{FF2B5EF4-FFF2-40B4-BE49-F238E27FC236}">
                <a16:creationId xmlns:a16="http://schemas.microsoft.com/office/drawing/2014/main" id="{702722DD-D7A7-4076-A104-D618C962FC0C}"/>
              </a:ext>
            </a:extLst>
          </p:cNvPr>
          <p:cNvSpPr>
            <a:spLocks noGrp="1"/>
          </p:cNvSpPr>
          <p:nvPr>
            <p:ph type="ftr" sz="quarter" idx="10"/>
          </p:nvPr>
        </p:nvSpPr>
        <p:spPr>
          <a:xfrm>
            <a:off x="838200" y="6492875"/>
            <a:ext cx="10007606" cy="363600"/>
          </a:xfrm>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439028FA-E167-40F4-B6F2-508A5CD8B764}"/>
              </a:ext>
            </a:extLst>
          </p:cNvPr>
          <p:cNvSpPr>
            <a:spLocks noGrp="1"/>
          </p:cNvSpPr>
          <p:nvPr>
            <p:ph type="sldNum" sz="quarter" idx="11"/>
          </p:nvPr>
        </p:nvSpPr>
        <p:spPr>
          <a:xfrm>
            <a:off x="130629" y="6492875"/>
            <a:ext cx="596332" cy="365125"/>
          </a:xfrm>
        </p:spPr>
        <p:txBody>
          <a:bodyPr/>
          <a:lstStyle/>
          <a:p>
            <a:fld id="{344369E4-5DE7-46E5-874E-4FD437973785}" type="slidenum">
              <a:rPr lang="en-GB" smtClean="0"/>
              <a:pPr/>
              <a:t>44</a:t>
            </a:fld>
            <a:endParaRPr lang="en-GB" sz="1400" dirty="0"/>
          </a:p>
        </p:txBody>
      </p:sp>
      <p:pic>
        <p:nvPicPr>
          <p:cNvPr id="3074" name="Picture 2" descr="Number of Blueteq treatment request by month. Peaks in usage generally followed peaks in COVID-19 cases.">
            <a:extLst>
              <a:ext uri="{FF2B5EF4-FFF2-40B4-BE49-F238E27FC236}">
                <a16:creationId xmlns:a16="http://schemas.microsoft.com/office/drawing/2014/main" id="{1446487C-F203-F6DB-17D6-E7EC49DCB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960" y="1386374"/>
            <a:ext cx="6118457" cy="254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2186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9CA302-9ED3-4754-8D95-2C14F4119394}"/>
              </a:ext>
            </a:extLst>
          </p:cNvPr>
          <p:cNvSpPr>
            <a:spLocks noGrp="1"/>
          </p:cNvSpPr>
          <p:nvPr>
            <p:ph type="title"/>
          </p:nvPr>
        </p:nvSpPr>
        <p:spPr>
          <a:xfrm>
            <a:off x="615956" y="233441"/>
            <a:ext cx="11123856" cy="972607"/>
          </a:xfrm>
        </p:spPr>
        <p:txBody>
          <a:bodyPr>
            <a:normAutofit/>
          </a:bodyPr>
          <a:lstStyle/>
          <a:p>
            <a:pPr>
              <a:lnSpc>
                <a:spcPct val="100000"/>
              </a:lnSpc>
            </a:pPr>
            <a:r>
              <a:rPr lang="en-GB" sz="2600"/>
              <a:t>Antiviral consumption: rate </a:t>
            </a:r>
            <a:r>
              <a:rPr lang="en-GB" sz="2600" dirty="0"/>
              <a:t>of </a:t>
            </a:r>
            <a:r>
              <a:rPr lang="en-GB" sz="2600" dirty="0" err="1"/>
              <a:t>Blueteq</a:t>
            </a:r>
            <a:r>
              <a:rPr lang="en-GB" sz="2600" dirty="0"/>
              <a:t> treatment requests per 100,000 COVID-19 cases in England by therapeutic and age group </a:t>
            </a:r>
            <a:r>
              <a:rPr lang="en-GB" sz="2600"/>
              <a:t>in 2022</a:t>
            </a:r>
            <a:endParaRPr lang="en-GB" sz="2600" dirty="0"/>
          </a:p>
        </p:txBody>
      </p:sp>
      <p:sp>
        <p:nvSpPr>
          <p:cNvPr id="2" name="Footer Placeholder 1">
            <a:extLst>
              <a:ext uri="{FF2B5EF4-FFF2-40B4-BE49-F238E27FC236}">
                <a16:creationId xmlns:a16="http://schemas.microsoft.com/office/drawing/2014/main" id="{702722DD-D7A7-4076-A104-D618C962FC0C}"/>
              </a:ext>
            </a:extLst>
          </p:cNvPr>
          <p:cNvSpPr>
            <a:spLocks noGrp="1"/>
          </p:cNvSpPr>
          <p:nvPr>
            <p:ph type="ftr" sz="quarter" idx="10"/>
          </p:nvPr>
        </p:nvSpPr>
        <p:spPr>
          <a:xfrm>
            <a:off x="838200" y="6492875"/>
            <a:ext cx="10007606" cy="363600"/>
          </a:xfrm>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439028FA-E167-40F4-B6F2-508A5CD8B764}"/>
              </a:ext>
            </a:extLst>
          </p:cNvPr>
          <p:cNvSpPr>
            <a:spLocks noGrp="1"/>
          </p:cNvSpPr>
          <p:nvPr>
            <p:ph type="sldNum" sz="quarter" idx="11"/>
          </p:nvPr>
        </p:nvSpPr>
        <p:spPr>
          <a:xfrm>
            <a:off x="130629" y="6492875"/>
            <a:ext cx="596332" cy="365125"/>
          </a:xfrm>
        </p:spPr>
        <p:txBody>
          <a:bodyPr/>
          <a:lstStyle/>
          <a:p>
            <a:fld id="{344369E4-5DE7-46E5-874E-4FD437973785}" type="slidenum">
              <a:rPr lang="en-GB" smtClean="0"/>
              <a:pPr/>
              <a:t>45</a:t>
            </a:fld>
            <a:endParaRPr lang="en-GB" sz="1400" dirty="0"/>
          </a:p>
        </p:txBody>
      </p:sp>
      <p:pic>
        <p:nvPicPr>
          <p:cNvPr id="4098" name="Picture 2" descr="Bar chart showing the rate of Blueteq treatment requests per 100,000 COVID-19 cases in England by Therapeutic. &#10;&#10;The rate of use of all COVID-19 therapeutics was highest in older age groups.">
            <a:extLst>
              <a:ext uri="{FF2B5EF4-FFF2-40B4-BE49-F238E27FC236}">
                <a16:creationId xmlns:a16="http://schemas.microsoft.com/office/drawing/2014/main" id="{A6DAB1B5-D99B-17A9-B312-3DA4C5755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962" y="1206049"/>
            <a:ext cx="5598338" cy="272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532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9CA302-9ED3-4754-8D95-2C14F4119394}"/>
              </a:ext>
            </a:extLst>
          </p:cNvPr>
          <p:cNvSpPr>
            <a:spLocks noGrp="1"/>
          </p:cNvSpPr>
          <p:nvPr>
            <p:ph type="title"/>
          </p:nvPr>
        </p:nvSpPr>
        <p:spPr>
          <a:xfrm>
            <a:off x="615956" y="233441"/>
            <a:ext cx="11123856" cy="972607"/>
          </a:xfrm>
        </p:spPr>
        <p:txBody>
          <a:bodyPr>
            <a:normAutofit/>
          </a:bodyPr>
          <a:lstStyle/>
          <a:p>
            <a:pPr>
              <a:lnSpc>
                <a:spcPct val="100000"/>
              </a:lnSpc>
            </a:pPr>
            <a:r>
              <a:rPr lang="en-GB" sz="2600"/>
              <a:t>Antiviral consumption: rate </a:t>
            </a:r>
            <a:r>
              <a:rPr lang="en-GB" sz="2600" dirty="0"/>
              <a:t>of </a:t>
            </a:r>
            <a:r>
              <a:rPr lang="en-GB" sz="2600" dirty="0" err="1"/>
              <a:t>Blueteq</a:t>
            </a:r>
            <a:r>
              <a:rPr lang="en-GB" sz="2600" dirty="0"/>
              <a:t> treatment requests per 100,000 COVID-19 cases in England by therapeutic and UKHSA region in 2022</a:t>
            </a:r>
          </a:p>
        </p:txBody>
      </p:sp>
      <p:sp>
        <p:nvSpPr>
          <p:cNvPr id="2" name="Footer Placeholder 1">
            <a:extLst>
              <a:ext uri="{FF2B5EF4-FFF2-40B4-BE49-F238E27FC236}">
                <a16:creationId xmlns:a16="http://schemas.microsoft.com/office/drawing/2014/main" id="{702722DD-D7A7-4076-A104-D618C962FC0C}"/>
              </a:ext>
            </a:extLst>
          </p:cNvPr>
          <p:cNvSpPr>
            <a:spLocks noGrp="1"/>
          </p:cNvSpPr>
          <p:nvPr>
            <p:ph type="ftr" sz="quarter" idx="10"/>
          </p:nvPr>
        </p:nvSpPr>
        <p:spPr>
          <a:xfrm>
            <a:off x="838200" y="6492875"/>
            <a:ext cx="10007606" cy="363600"/>
          </a:xfrm>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439028FA-E167-40F4-B6F2-508A5CD8B764}"/>
              </a:ext>
            </a:extLst>
          </p:cNvPr>
          <p:cNvSpPr>
            <a:spLocks noGrp="1"/>
          </p:cNvSpPr>
          <p:nvPr>
            <p:ph type="sldNum" sz="quarter" idx="11"/>
          </p:nvPr>
        </p:nvSpPr>
        <p:spPr>
          <a:xfrm>
            <a:off x="130629" y="6492875"/>
            <a:ext cx="596332" cy="365125"/>
          </a:xfrm>
        </p:spPr>
        <p:txBody>
          <a:bodyPr/>
          <a:lstStyle/>
          <a:p>
            <a:fld id="{344369E4-5DE7-46E5-874E-4FD437973785}" type="slidenum">
              <a:rPr lang="en-GB" smtClean="0"/>
              <a:pPr/>
              <a:t>46</a:t>
            </a:fld>
            <a:endParaRPr lang="en-GB" sz="1400" dirty="0"/>
          </a:p>
        </p:txBody>
      </p:sp>
      <p:pic>
        <p:nvPicPr>
          <p:cNvPr id="5122" name="Picture 2" descr="Bar chart showing the rate of Blueteq treatment requests per 100,000 COVID-19 cases in England by Therapeutics.  London had the highest use of remdesivir (419 treatment requests per 100,000 COVID-19 cases)">
            <a:extLst>
              <a:ext uri="{FF2B5EF4-FFF2-40B4-BE49-F238E27FC236}">
                <a16:creationId xmlns:a16="http://schemas.microsoft.com/office/drawing/2014/main" id="{29DE31A9-BA45-5A23-ADC1-6D9FDF4D75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962" y="1206048"/>
            <a:ext cx="5799674" cy="262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3083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9CA302-9ED3-4754-8D95-2C14F4119394}"/>
              </a:ext>
            </a:extLst>
          </p:cNvPr>
          <p:cNvSpPr>
            <a:spLocks noGrp="1"/>
          </p:cNvSpPr>
          <p:nvPr>
            <p:ph type="title"/>
          </p:nvPr>
        </p:nvSpPr>
        <p:spPr>
          <a:xfrm>
            <a:off x="615956" y="233441"/>
            <a:ext cx="11123856" cy="972607"/>
          </a:xfrm>
        </p:spPr>
        <p:txBody>
          <a:bodyPr>
            <a:normAutofit/>
          </a:bodyPr>
          <a:lstStyle/>
          <a:p>
            <a:pPr>
              <a:lnSpc>
                <a:spcPct val="100000"/>
              </a:lnSpc>
            </a:pPr>
            <a:r>
              <a:rPr lang="en-GB" sz="2600"/>
              <a:t>Antiviral consumption: rate </a:t>
            </a:r>
            <a:r>
              <a:rPr lang="en-GB" sz="2600" dirty="0"/>
              <a:t>of </a:t>
            </a:r>
            <a:r>
              <a:rPr lang="en-GB" sz="2600" dirty="0" err="1"/>
              <a:t>Blueteq</a:t>
            </a:r>
            <a:r>
              <a:rPr lang="en-GB" sz="2600" dirty="0"/>
              <a:t> treatment requests per 100,000 COVID-19 cases in England by therapeutic and IMD in 2022</a:t>
            </a:r>
          </a:p>
        </p:txBody>
      </p:sp>
      <p:sp>
        <p:nvSpPr>
          <p:cNvPr id="2" name="Footer Placeholder 1">
            <a:extLst>
              <a:ext uri="{FF2B5EF4-FFF2-40B4-BE49-F238E27FC236}">
                <a16:creationId xmlns:a16="http://schemas.microsoft.com/office/drawing/2014/main" id="{702722DD-D7A7-4076-A104-D618C962FC0C}"/>
              </a:ext>
            </a:extLst>
          </p:cNvPr>
          <p:cNvSpPr>
            <a:spLocks noGrp="1"/>
          </p:cNvSpPr>
          <p:nvPr>
            <p:ph type="ftr" sz="quarter" idx="10"/>
          </p:nvPr>
        </p:nvSpPr>
        <p:spPr>
          <a:xfrm>
            <a:off x="838200" y="6492875"/>
            <a:ext cx="10007606" cy="363600"/>
          </a:xfrm>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439028FA-E167-40F4-B6F2-508A5CD8B764}"/>
              </a:ext>
            </a:extLst>
          </p:cNvPr>
          <p:cNvSpPr>
            <a:spLocks noGrp="1"/>
          </p:cNvSpPr>
          <p:nvPr>
            <p:ph type="sldNum" sz="quarter" idx="11"/>
          </p:nvPr>
        </p:nvSpPr>
        <p:spPr>
          <a:xfrm>
            <a:off x="130629" y="6492875"/>
            <a:ext cx="596332" cy="365125"/>
          </a:xfrm>
        </p:spPr>
        <p:txBody>
          <a:bodyPr/>
          <a:lstStyle/>
          <a:p>
            <a:fld id="{344369E4-5DE7-46E5-874E-4FD437973785}" type="slidenum">
              <a:rPr lang="en-GB" smtClean="0"/>
              <a:pPr/>
              <a:t>47</a:t>
            </a:fld>
            <a:endParaRPr lang="en-GB" sz="1400" dirty="0"/>
          </a:p>
        </p:txBody>
      </p:sp>
      <p:pic>
        <p:nvPicPr>
          <p:cNvPr id="6146" name="Picture 2" descr="The use of each therapeutic in 2022 varied by IMD, a statistic used to measure relative deprivation">
            <a:extLst>
              <a:ext uri="{FF2B5EF4-FFF2-40B4-BE49-F238E27FC236}">
                <a16:creationId xmlns:a16="http://schemas.microsoft.com/office/drawing/2014/main" id="{802CB7BD-C3E1-9BF1-DA62-AD257B0003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06048"/>
            <a:ext cx="6753837" cy="315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0242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B9CA302-9ED3-4754-8D95-2C14F4119394}"/>
              </a:ext>
            </a:extLst>
          </p:cNvPr>
          <p:cNvSpPr>
            <a:spLocks noGrp="1"/>
          </p:cNvSpPr>
          <p:nvPr>
            <p:ph type="title"/>
          </p:nvPr>
        </p:nvSpPr>
        <p:spPr>
          <a:xfrm>
            <a:off x="615956" y="179417"/>
            <a:ext cx="9349138" cy="866774"/>
          </a:xfrm>
        </p:spPr>
        <p:txBody>
          <a:bodyPr>
            <a:normAutofit fontScale="90000"/>
          </a:bodyPr>
          <a:lstStyle/>
          <a:p>
            <a:r>
              <a:rPr lang="en-GB" sz="2600" dirty="0"/>
              <a:t>Antimalarial consumption: Total antimalarial consumption in England, expressed as DDDs per 1,000 inhabitants per day, 2018 to 2022 </a:t>
            </a:r>
          </a:p>
        </p:txBody>
      </p:sp>
      <p:sp>
        <p:nvSpPr>
          <p:cNvPr id="2" name="Footer Placeholder 1">
            <a:extLst>
              <a:ext uri="{FF2B5EF4-FFF2-40B4-BE49-F238E27FC236}">
                <a16:creationId xmlns:a16="http://schemas.microsoft.com/office/drawing/2014/main" id="{952CF222-BA04-49EF-8338-AD70C986982E}"/>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8908D9EE-3A84-4C62-8B80-7415FCEF754F}"/>
              </a:ext>
            </a:extLst>
          </p:cNvPr>
          <p:cNvSpPr>
            <a:spLocks noGrp="1"/>
          </p:cNvSpPr>
          <p:nvPr>
            <p:ph type="sldNum" sz="quarter" idx="11"/>
          </p:nvPr>
        </p:nvSpPr>
        <p:spPr/>
        <p:txBody>
          <a:bodyPr/>
          <a:lstStyle/>
          <a:p>
            <a:fld id="{344369E4-5DE7-46E5-874E-4FD437973785}" type="slidenum">
              <a:rPr lang="en-GB" smtClean="0"/>
              <a:pPr/>
              <a:t>48</a:t>
            </a:fld>
            <a:endParaRPr lang="en-GB" sz="1400" dirty="0"/>
          </a:p>
        </p:txBody>
      </p:sp>
      <p:pic>
        <p:nvPicPr>
          <p:cNvPr id="4" name="Picture 3">
            <a:extLst>
              <a:ext uri="{FF2B5EF4-FFF2-40B4-BE49-F238E27FC236}">
                <a16:creationId xmlns:a16="http://schemas.microsoft.com/office/drawing/2014/main" id="{27EFAF51-DB4D-7181-BC2C-4FD43E46B70B}"/>
              </a:ext>
            </a:extLst>
          </p:cNvPr>
          <p:cNvPicPr>
            <a:picLocks noChangeAspect="1"/>
          </p:cNvPicPr>
          <p:nvPr/>
        </p:nvPicPr>
        <p:blipFill>
          <a:blip r:embed="rId3"/>
          <a:stretch>
            <a:fillRect/>
          </a:stretch>
        </p:blipFill>
        <p:spPr>
          <a:xfrm>
            <a:off x="726962" y="1074792"/>
            <a:ext cx="7016078" cy="2731206"/>
          </a:xfrm>
          <a:prstGeom prst="rect">
            <a:avLst/>
          </a:prstGeom>
        </p:spPr>
      </p:pic>
      <p:pic>
        <p:nvPicPr>
          <p:cNvPr id="11" name="Picture 10">
            <a:extLst>
              <a:ext uri="{FF2B5EF4-FFF2-40B4-BE49-F238E27FC236}">
                <a16:creationId xmlns:a16="http://schemas.microsoft.com/office/drawing/2014/main" id="{96347A91-8736-DD7B-2FAB-8EEDF8F0D1CF}"/>
              </a:ext>
            </a:extLst>
          </p:cNvPr>
          <p:cNvPicPr>
            <a:picLocks noChangeAspect="1"/>
          </p:cNvPicPr>
          <p:nvPr/>
        </p:nvPicPr>
        <p:blipFill>
          <a:blip r:embed="rId4"/>
          <a:stretch>
            <a:fillRect/>
          </a:stretch>
        </p:blipFill>
        <p:spPr>
          <a:xfrm>
            <a:off x="714278" y="4143153"/>
            <a:ext cx="6613207" cy="998013"/>
          </a:xfrm>
          <a:prstGeom prst="rect">
            <a:avLst/>
          </a:prstGeom>
        </p:spPr>
      </p:pic>
    </p:spTree>
    <p:extLst>
      <p:ext uri="{BB962C8B-B14F-4D97-AF65-F5344CB8AC3E}">
        <p14:creationId xmlns:p14="http://schemas.microsoft.com/office/powerpoint/2010/main" val="2756553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AC8735D-9DD2-47EB-835B-5D4375276E71}"/>
              </a:ext>
            </a:extLst>
          </p:cNvPr>
          <p:cNvSpPr>
            <a:spLocks noGrp="1"/>
          </p:cNvSpPr>
          <p:nvPr>
            <p:ph type="title"/>
          </p:nvPr>
        </p:nvSpPr>
        <p:spPr/>
        <p:txBody>
          <a:bodyPr>
            <a:noAutofit/>
          </a:bodyPr>
          <a:lstStyle/>
          <a:p>
            <a:pPr>
              <a:lnSpc>
                <a:spcPct val="100000"/>
              </a:lnSpc>
            </a:pPr>
            <a:r>
              <a:rPr lang="en-GB" sz="2600" dirty="0"/>
              <a:t>Total antibiotic consumption by antibiotic groups and prescriber settings, expressed as DDDs per 1,000 inhabitants per day, England, 2022</a:t>
            </a:r>
          </a:p>
        </p:txBody>
      </p:sp>
      <p:sp>
        <p:nvSpPr>
          <p:cNvPr id="2" name="Footer Placeholder 1">
            <a:extLst>
              <a:ext uri="{FF2B5EF4-FFF2-40B4-BE49-F238E27FC236}">
                <a16:creationId xmlns:a16="http://schemas.microsoft.com/office/drawing/2014/main" id="{34150D0F-EE53-410B-8AA4-05F7AD3731B6}"/>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3F61693C-3912-4D53-95D4-BB46A970EE39}"/>
              </a:ext>
            </a:extLst>
          </p:cNvPr>
          <p:cNvSpPr>
            <a:spLocks noGrp="1"/>
          </p:cNvSpPr>
          <p:nvPr>
            <p:ph type="sldNum" sz="quarter" idx="11"/>
          </p:nvPr>
        </p:nvSpPr>
        <p:spPr/>
        <p:txBody>
          <a:bodyPr/>
          <a:lstStyle/>
          <a:p>
            <a:fld id="{344369E4-5DE7-46E5-874E-4FD437973785}" type="slidenum">
              <a:rPr lang="en-GB" smtClean="0"/>
              <a:pPr/>
              <a:t>5</a:t>
            </a:fld>
            <a:endParaRPr lang="en-GB" sz="1400" dirty="0"/>
          </a:p>
        </p:txBody>
      </p:sp>
      <p:pic>
        <p:nvPicPr>
          <p:cNvPr id="5" name="Picture 4">
            <a:extLst>
              <a:ext uri="{FF2B5EF4-FFF2-40B4-BE49-F238E27FC236}">
                <a16:creationId xmlns:a16="http://schemas.microsoft.com/office/drawing/2014/main" id="{B3162CC4-2C85-20C0-E280-A63A2E4896BD}"/>
              </a:ext>
            </a:extLst>
          </p:cNvPr>
          <p:cNvPicPr>
            <a:picLocks noChangeAspect="1"/>
          </p:cNvPicPr>
          <p:nvPr/>
        </p:nvPicPr>
        <p:blipFill>
          <a:blip r:embed="rId3"/>
          <a:stretch>
            <a:fillRect/>
          </a:stretch>
        </p:blipFill>
        <p:spPr>
          <a:xfrm>
            <a:off x="726962" y="1126623"/>
            <a:ext cx="8786494" cy="4971019"/>
          </a:xfrm>
          <a:prstGeom prst="rect">
            <a:avLst/>
          </a:prstGeom>
        </p:spPr>
      </p:pic>
    </p:spTree>
    <p:extLst>
      <p:ext uri="{BB962C8B-B14F-4D97-AF65-F5344CB8AC3E}">
        <p14:creationId xmlns:p14="http://schemas.microsoft.com/office/powerpoint/2010/main" val="1652623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69FAB0F-5AB4-4ED9-8837-3D372AD35722}"/>
              </a:ext>
            </a:extLst>
          </p:cNvPr>
          <p:cNvSpPr>
            <a:spLocks noGrp="1"/>
          </p:cNvSpPr>
          <p:nvPr>
            <p:ph type="title"/>
          </p:nvPr>
        </p:nvSpPr>
        <p:spPr>
          <a:xfrm>
            <a:off x="615956" y="179417"/>
            <a:ext cx="11123856" cy="921596"/>
          </a:xfrm>
        </p:spPr>
        <p:txBody>
          <a:bodyPr>
            <a:normAutofit/>
          </a:bodyPr>
          <a:lstStyle/>
          <a:p>
            <a:pPr>
              <a:lnSpc>
                <a:spcPct val="100000"/>
              </a:lnSpc>
            </a:pPr>
            <a:r>
              <a:rPr lang="en-GB" sz="2600" dirty="0"/>
              <a:t>Consumption of the most commonly utilised penicillin, expressed as DDDs per 1,000 inhabitants per day, England, 2018 to 2022</a:t>
            </a:r>
          </a:p>
        </p:txBody>
      </p:sp>
      <p:sp>
        <p:nvSpPr>
          <p:cNvPr id="2" name="Footer Placeholder 1">
            <a:extLst>
              <a:ext uri="{FF2B5EF4-FFF2-40B4-BE49-F238E27FC236}">
                <a16:creationId xmlns:a16="http://schemas.microsoft.com/office/drawing/2014/main" id="{7D6D43CC-80FF-4464-AA16-DE8F132DE203}"/>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9E3D8E28-851E-4711-B61F-213FCFA9F4C6}"/>
              </a:ext>
            </a:extLst>
          </p:cNvPr>
          <p:cNvSpPr>
            <a:spLocks noGrp="1"/>
          </p:cNvSpPr>
          <p:nvPr>
            <p:ph type="sldNum" sz="quarter" idx="11"/>
          </p:nvPr>
        </p:nvSpPr>
        <p:spPr/>
        <p:txBody>
          <a:bodyPr/>
          <a:lstStyle/>
          <a:p>
            <a:fld id="{344369E4-5DE7-46E5-874E-4FD437973785}" type="slidenum">
              <a:rPr lang="en-GB" smtClean="0"/>
              <a:pPr/>
              <a:t>6</a:t>
            </a:fld>
            <a:endParaRPr lang="en-GB" sz="1400" dirty="0"/>
          </a:p>
        </p:txBody>
      </p:sp>
      <p:graphicFrame>
        <p:nvGraphicFramePr>
          <p:cNvPr id="4" name="Chart 3" descr="Penicillin consumption has decreased from 7.026 to 6.748 DID during the last 5 years.  Amoxicillin was the most commonly used and has decreased from 3.063 to 2.939 DID. This was followed by flucloxacillin, which have also decreased (1.855 to 1.656 DID).">
            <a:extLst>
              <a:ext uri="{FF2B5EF4-FFF2-40B4-BE49-F238E27FC236}">
                <a16:creationId xmlns:a16="http://schemas.microsoft.com/office/drawing/2014/main" id="{2D6DDF2A-07A3-4EB8-8738-5EFD5E3D2B4C}"/>
              </a:ext>
            </a:extLst>
          </p:cNvPr>
          <p:cNvGraphicFramePr>
            <a:graphicFrameLocks/>
          </p:cNvGraphicFramePr>
          <p:nvPr>
            <p:extLst>
              <p:ext uri="{D42A27DB-BD31-4B8C-83A1-F6EECF244321}">
                <p14:modId xmlns:p14="http://schemas.microsoft.com/office/powerpoint/2010/main" val="1155303400"/>
              </p:ext>
            </p:extLst>
          </p:nvPr>
        </p:nvGraphicFramePr>
        <p:xfrm>
          <a:off x="759494" y="1101013"/>
          <a:ext cx="10673012" cy="50758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82376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6221EC3-A412-4C0C-9C37-AA2E18EE2C0F}"/>
              </a:ext>
            </a:extLst>
          </p:cNvPr>
          <p:cNvSpPr>
            <a:spLocks noGrp="1"/>
          </p:cNvSpPr>
          <p:nvPr>
            <p:ph type="title"/>
          </p:nvPr>
        </p:nvSpPr>
        <p:spPr/>
        <p:txBody>
          <a:bodyPr>
            <a:noAutofit/>
          </a:bodyPr>
          <a:lstStyle/>
          <a:p>
            <a:pPr>
              <a:lnSpc>
                <a:spcPct val="100000"/>
              </a:lnSpc>
            </a:pPr>
            <a:r>
              <a:rPr lang="en-GB" sz="2600" dirty="0"/>
              <a:t>Consumption of the most commonly utilised cephalosporins expressed as DDDs per 1,000 inhabitants per day, England, 2018 to 2022</a:t>
            </a:r>
          </a:p>
        </p:txBody>
      </p:sp>
      <p:sp>
        <p:nvSpPr>
          <p:cNvPr id="2" name="Footer Placeholder 1">
            <a:extLst>
              <a:ext uri="{FF2B5EF4-FFF2-40B4-BE49-F238E27FC236}">
                <a16:creationId xmlns:a16="http://schemas.microsoft.com/office/drawing/2014/main" id="{5B1EE944-A4C5-4847-A755-5BAA6156C5CD}"/>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B586ECBE-A182-4B68-B443-0B9526789BC3}"/>
              </a:ext>
            </a:extLst>
          </p:cNvPr>
          <p:cNvSpPr>
            <a:spLocks noGrp="1"/>
          </p:cNvSpPr>
          <p:nvPr>
            <p:ph type="sldNum" sz="quarter" idx="11"/>
          </p:nvPr>
        </p:nvSpPr>
        <p:spPr/>
        <p:txBody>
          <a:bodyPr/>
          <a:lstStyle/>
          <a:p>
            <a:fld id="{344369E4-5DE7-46E5-874E-4FD437973785}" type="slidenum">
              <a:rPr lang="en-GB" smtClean="0"/>
              <a:pPr/>
              <a:t>7</a:t>
            </a:fld>
            <a:endParaRPr lang="en-GB" sz="1400" dirty="0"/>
          </a:p>
        </p:txBody>
      </p:sp>
      <p:graphicFrame>
        <p:nvGraphicFramePr>
          <p:cNvPr id="4" name="Chart 3" descr="Cephalosporin consumption has increased from 0.324 to 0.0339 DID during the last 5 years. The most commonly used cephalosporin was cefalexin and has increased from 0.187 to 0.219 DID in 2018 to 2022.  The second most commonly prescribed cephalosporin was ceftriaxone, which has increased from 0.045 to 0.047 DID between 2018 to 2022.">
            <a:extLst>
              <a:ext uri="{FF2B5EF4-FFF2-40B4-BE49-F238E27FC236}">
                <a16:creationId xmlns:a16="http://schemas.microsoft.com/office/drawing/2014/main" id="{DFC01CA0-AB52-4923-9617-0EF368EDD14C}"/>
              </a:ext>
            </a:extLst>
          </p:cNvPr>
          <p:cNvGraphicFramePr>
            <a:graphicFrameLocks/>
          </p:cNvGraphicFramePr>
          <p:nvPr>
            <p:extLst>
              <p:ext uri="{D42A27DB-BD31-4B8C-83A1-F6EECF244321}">
                <p14:modId xmlns:p14="http://schemas.microsoft.com/office/powerpoint/2010/main" val="147908199"/>
              </p:ext>
            </p:extLst>
          </p:nvPr>
        </p:nvGraphicFramePr>
        <p:xfrm>
          <a:off x="726961" y="1152023"/>
          <a:ext cx="10330505" cy="500618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8491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descr="Tetracycline consumption has decreased from 4.619 to 4.470 DID during the last 5 years. The most commonly used tetracycline was doxycycline, which has increased from 2.341 to 2.423 DID in 2017 to 2021. The second most commonly prescribed tetracycline was lymecycline, which slightly decreased from 1.707 in 2017 to 1.5552 in 2021.">
            <a:extLst>
              <a:ext uri="{FF2B5EF4-FFF2-40B4-BE49-F238E27FC236}">
                <a16:creationId xmlns:a16="http://schemas.microsoft.com/office/drawing/2014/main" id="{046D87CA-3172-48B5-8D6D-2B8507A96386}"/>
              </a:ext>
            </a:extLst>
          </p:cNvPr>
          <p:cNvSpPr>
            <a:spLocks noGrp="1"/>
          </p:cNvSpPr>
          <p:nvPr>
            <p:ph type="title"/>
          </p:nvPr>
        </p:nvSpPr>
        <p:spPr/>
        <p:txBody>
          <a:bodyPr>
            <a:normAutofit/>
          </a:bodyPr>
          <a:lstStyle/>
          <a:p>
            <a:pPr>
              <a:lnSpc>
                <a:spcPct val="100000"/>
              </a:lnSpc>
            </a:pPr>
            <a:r>
              <a:rPr lang="en-GB" sz="2600" dirty="0"/>
              <a:t>Consumption of tetracyclines, expressed as DDDs per 1,000 inhabitants per day, England, 2018 to 2022</a:t>
            </a:r>
          </a:p>
        </p:txBody>
      </p:sp>
      <p:sp>
        <p:nvSpPr>
          <p:cNvPr id="2" name="Footer Placeholder 1">
            <a:extLst>
              <a:ext uri="{FF2B5EF4-FFF2-40B4-BE49-F238E27FC236}">
                <a16:creationId xmlns:a16="http://schemas.microsoft.com/office/drawing/2014/main" id="{698544B2-EB06-4E6C-BCC7-E7395B34AD15}"/>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8F3A0F9B-AA52-4210-BC2C-890122BBE2C2}"/>
              </a:ext>
            </a:extLst>
          </p:cNvPr>
          <p:cNvSpPr>
            <a:spLocks noGrp="1"/>
          </p:cNvSpPr>
          <p:nvPr>
            <p:ph type="sldNum" sz="quarter" idx="11"/>
          </p:nvPr>
        </p:nvSpPr>
        <p:spPr/>
        <p:txBody>
          <a:bodyPr/>
          <a:lstStyle/>
          <a:p>
            <a:fld id="{344369E4-5DE7-46E5-874E-4FD437973785}" type="slidenum">
              <a:rPr lang="en-GB" smtClean="0"/>
              <a:pPr/>
              <a:t>8</a:t>
            </a:fld>
            <a:endParaRPr lang="en-GB" sz="1400" dirty="0"/>
          </a:p>
        </p:txBody>
      </p:sp>
      <p:graphicFrame>
        <p:nvGraphicFramePr>
          <p:cNvPr id="6" name="Chart 5" descr="Tetracycline consumption has decreased from 4.619 to 4.470 DID during the last 5 years. The most commonly used tetracycline was doxycycline, which has increased from 2.382 to 2.739 DID in 2018 to 2022. The second most commonly prescribed tetracycline was lymecycline, which slightly decreased from 1.673  in 2018 to 1.433 in 2022.">
            <a:extLst>
              <a:ext uri="{FF2B5EF4-FFF2-40B4-BE49-F238E27FC236}">
                <a16:creationId xmlns:a16="http://schemas.microsoft.com/office/drawing/2014/main" id="{5CC04B46-8DCB-4962-9ECA-E68F7A0E4321}"/>
              </a:ext>
            </a:extLst>
          </p:cNvPr>
          <p:cNvGraphicFramePr>
            <a:graphicFrameLocks/>
          </p:cNvGraphicFramePr>
          <p:nvPr>
            <p:extLst>
              <p:ext uri="{D42A27DB-BD31-4B8C-83A1-F6EECF244321}">
                <p14:modId xmlns:p14="http://schemas.microsoft.com/office/powerpoint/2010/main" val="3134846442"/>
              </p:ext>
            </p:extLst>
          </p:nvPr>
        </p:nvGraphicFramePr>
        <p:xfrm>
          <a:off x="726962" y="1152023"/>
          <a:ext cx="10833668" cy="49781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78397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4050508-2B87-4C9F-ADB9-62F00F266F7C}"/>
              </a:ext>
            </a:extLst>
          </p:cNvPr>
          <p:cNvSpPr>
            <a:spLocks noGrp="1"/>
          </p:cNvSpPr>
          <p:nvPr>
            <p:ph type="title"/>
          </p:nvPr>
        </p:nvSpPr>
        <p:spPr/>
        <p:txBody>
          <a:bodyPr>
            <a:normAutofit/>
          </a:bodyPr>
          <a:lstStyle/>
          <a:p>
            <a:pPr>
              <a:lnSpc>
                <a:spcPct val="100000"/>
              </a:lnSpc>
            </a:pPr>
            <a:r>
              <a:rPr lang="en-GB" sz="2600" dirty="0"/>
              <a:t>Consumption of quinolones, expressed as DDDs per 1,000 inhabitants per day, England 2018 to 2022</a:t>
            </a:r>
          </a:p>
        </p:txBody>
      </p:sp>
      <p:sp>
        <p:nvSpPr>
          <p:cNvPr id="2" name="Footer Placeholder 1">
            <a:extLst>
              <a:ext uri="{FF2B5EF4-FFF2-40B4-BE49-F238E27FC236}">
                <a16:creationId xmlns:a16="http://schemas.microsoft.com/office/drawing/2014/main" id="{8F1E8203-011C-4B56-886E-A0AB0F11E529}"/>
              </a:ext>
            </a:extLst>
          </p:cNvPr>
          <p:cNvSpPr>
            <a:spLocks noGrp="1"/>
          </p:cNvSpPr>
          <p:nvPr>
            <p:ph type="ftr" sz="quarter" idx="10"/>
          </p:nvPr>
        </p:nvSpPr>
        <p:spPr/>
        <p:txBody>
          <a:bodyPr/>
          <a:lstStyle/>
          <a:p>
            <a:r>
              <a:rPr lang="fr-FR"/>
              <a:t>ESPAUR report 2023. Chapter 3 figure appendix</a:t>
            </a:r>
            <a:endParaRPr lang="en-GB" sz="1400" dirty="0"/>
          </a:p>
        </p:txBody>
      </p:sp>
      <p:sp>
        <p:nvSpPr>
          <p:cNvPr id="3" name="Slide Number Placeholder 2">
            <a:extLst>
              <a:ext uri="{FF2B5EF4-FFF2-40B4-BE49-F238E27FC236}">
                <a16:creationId xmlns:a16="http://schemas.microsoft.com/office/drawing/2014/main" id="{381D571B-F1FF-4017-AEA3-776CD6935F22}"/>
              </a:ext>
            </a:extLst>
          </p:cNvPr>
          <p:cNvSpPr>
            <a:spLocks noGrp="1"/>
          </p:cNvSpPr>
          <p:nvPr>
            <p:ph type="sldNum" sz="quarter" idx="11"/>
          </p:nvPr>
        </p:nvSpPr>
        <p:spPr/>
        <p:txBody>
          <a:bodyPr/>
          <a:lstStyle/>
          <a:p>
            <a:fld id="{344369E4-5DE7-46E5-874E-4FD437973785}" type="slidenum">
              <a:rPr lang="en-GB" smtClean="0"/>
              <a:pPr/>
              <a:t>9</a:t>
            </a:fld>
            <a:endParaRPr lang="en-GB" sz="1400" dirty="0"/>
          </a:p>
        </p:txBody>
      </p:sp>
      <p:graphicFrame>
        <p:nvGraphicFramePr>
          <p:cNvPr id="4" name="Chart 3" descr="Quinolone consumption has decreased from 0.565 to 0.456 DID during the last 5 years. The most commonly used quinolone was ciprofloxacin, which has decreased from 0.427 to 0.326 DID. The second most commonly prescribed quinolone was levofloxacin, which has increased from  0.068 in 2021 to 0.076 in 2022. ">
            <a:extLst>
              <a:ext uri="{FF2B5EF4-FFF2-40B4-BE49-F238E27FC236}">
                <a16:creationId xmlns:a16="http://schemas.microsoft.com/office/drawing/2014/main" id="{684E9C18-2691-49F5-8BE9-E1D65E55B186}"/>
              </a:ext>
            </a:extLst>
          </p:cNvPr>
          <p:cNvGraphicFramePr>
            <a:graphicFrameLocks/>
          </p:cNvGraphicFramePr>
          <p:nvPr>
            <p:extLst>
              <p:ext uri="{D42A27DB-BD31-4B8C-83A1-F6EECF244321}">
                <p14:modId xmlns:p14="http://schemas.microsoft.com/office/powerpoint/2010/main" val="2632712784"/>
              </p:ext>
            </p:extLst>
          </p:nvPr>
        </p:nvGraphicFramePr>
        <p:xfrm>
          <a:off x="726961" y="1222844"/>
          <a:ext cx="10833667" cy="49633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503179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KHSA Presentation template two 16-9.potx" id="{0EF822D2-BAA9-AE49-B727-7631E46170C4}" vid="{FD5BAFF5-2003-954E-96FA-137553C3A0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Public Health England">
    <a:dk1>
      <a:sysClr val="windowText" lastClr="000000"/>
    </a:dk1>
    <a:lt1>
      <a:sysClr val="window" lastClr="FFFFFF"/>
    </a:lt1>
    <a:dk2>
      <a:srgbClr val="009966"/>
    </a:dk2>
    <a:lt2>
      <a:srgbClr val="98002E"/>
    </a:lt2>
    <a:accent1>
      <a:srgbClr val="11175E"/>
    </a:accent1>
    <a:accent2>
      <a:srgbClr val="D8B5A3"/>
    </a:accent2>
    <a:accent3>
      <a:srgbClr val="F9A25E"/>
    </a:accent3>
    <a:accent4>
      <a:srgbClr val="EEB111"/>
    </a:accent4>
    <a:accent5>
      <a:srgbClr val="00B274"/>
    </a:accent5>
    <a:accent6>
      <a:srgbClr val="A7A9AC"/>
    </a:accent6>
    <a:hlink>
      <a:srgbClr val="000000"/>
    </a:hlink>
    <a:folHlink>
      <a:srgbClr val="00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65ad3d8-3c7c-46b3-9125-5bfb0d010774" xsi:nil="true"/>
    <lcf76f155ced4ddcb4097134ff3c332f xmlns="3c5b5316-66ae-47cc-976a-0ee0c472a7cf">
      <Terms xmlns="http://schemas.microsoft.com/office/infopath/2007/PartnerControls"/>
    </lcf76f155ced4ddcb4097134ff3c332f>
    <MediaLengthInSeconds xmlns="3c5b5316-66ae-47cc-976a-0ee0c472a7cf" xsi:nil="true"/>
    <SharedWithUsers xmlns="17bc7af8-d4ac-47d7-9fc6-ae5f7639a944">
      <UserInfo>
        <DisplayName>Simon Port</DisplayName>
        <AccountId>230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85A808E56EEA4FAD16271FB1B05F92" ma:contentTypeVersion="16" ma:contentTypeDescription="Create a new document." ma:contentTypeScope="" ma:versionID="c2f8314e9ab9ddab4c19bbb71d8a9de3">
  <xsd:schema xmlns:xsd="http://www.w3.org/2001/XMLSchema" xmlns:xs="http://www.w3.org/2001/XMLSchema" xmlns:p="http://schemas.microsoft.com/office/2006/metadata/properties" xmlns:ns2="3c5b5316-66ae-47cc-976a-0ee0c472a7cf" xmlns:ns3="17bc7af8-d4ac-47d7-9fc6-ae5f7639a944" xmlns:ns4="f65ad3d8-3c7c-46b3-9125-5bfb0d010774" targetNamespace="http://schemas.microsoft.com/office/2006/metadata/properties" ma:root="true" ma:fieldsID="68ccf4fb996f33a1486b09b9fe1f773e" ns2:_="" ns3:_="" ns4:_="">
    <xsd:import namespace="3c5b5316-66ae-47cc-976a-0ee0c472a7cf"/>
    <xsd:import namespace="17bc7af8-d4ac-47d7-9fc6-ae5f7639a944"/>
    <xsd:import namespace="f65ad3d8-3c7c-46b3-9125-5bfb0d0107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5b5316-66ae-47cc-976a-0ee0c472a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289f538-edf0-4bde-b084-18e01efd0e8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bc7af8-d4ac-47d7-9fc6-ae5f7639a94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5ad3d8-3c7c-46b3-9125-5bfb0d010774"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20e624e5-cc3b-4fba-b192-49f79489d0d2}" ma:internalName="TaxCatchAll" ma:showField="CatchAllData" ma:web="17bc7af8-d4ac-47d7-9fc6-ae5f7639a9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24994AA-7EE9-40E1-A207-CABFB73F36EB}">
  <ds:schemaRefs>
    <ds:schemaRef ds:uri="http://schemas.microsoft.com/office/2006/metadata/properties"/>
    <ds:schemaRef ds:uri="http://purl.org/dc/terms/"/>
    <ds:schemaRef ds:uri="http://schemas.microsoft.com/office/infopath/2007/PartnerControls"/>
    <ds:schemaRef ds:uri="http://schemas.microsoft.com/office/2006/documentManagement/types"/>
    <ds:schemaRef ds:uri="17bc7af8-d4ac-47d7-9fc6-ae5f7639a944"/>
    <ds:schemaRef ds:uri="3c5b5316-66ae-47cc-976a-0ee0c472a7cf"/>
    <ds:schemaRef ds:uri="f65ad3d8-3c7c-46b3-9125-5bfb0d010774"/>
    <ds:schemaRef ds:uri="http://purl.org/dc/elements/1.1/"/>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3517061E-DF46-4646-9BAF-E42168657A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5b5316-66ae-47cc-976a-0ee0c472a7cf"/>
    <ds:schemaRef ds:uri="17bc7af8-d4ac-47d7-9fc6-ae5f7639a944"/>
    <ds:schemaRef ds:uri="f65ad3d8-3c7c-46b3-9125-5bfb0d0107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0F2025B-5286-48B7-873E-D4E781FBED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ukhsa-presentation-template-2</Template>
  <TotalTime>7717</TotalTime>
  <Words>2107</Words>
  <Application>Microsoft Office PowerPoint</Application>
  <PresentationFormat>Widescreen</PresentationFormat>
  <Paragraphs>319</Paragraphs>
  <Slides>48</Slides>
  <Notes>47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48</vt:i4>
      </vt:variant>
    </vt:vector>
  </HeadingPairs>
  <TitlesOfParts>
    <vt:vector size="52" baseType="lpstr">
      <vt:lpstr>Arial</vt:lpstr>
      <vt:lpstr>Calibri</vt:lpstr>
      <vt:lpstr>Symbol</vt:lpstr>
      <vt:lpstr>Office Theme</vt:lpstr>
      <vt:lpstr>Chapter 3: Antimicrobial consumption     </vt:lpstr>
      <vt:lpstr>Introduction</vt:lpstr>
      <vt:lpstr>Total antibiotic consumption by prescriber setting, expressed as DDDs per 1,000 inhabitants per day, England, 2018 to 2022</vt:lpstr>
      <vt:lpstr>PowerPoint Presentation</vt:lpstr>
      <vt:lpstr>Total antibiotic consumption by antibiotic groups and prescriber settings, expressed as DDDs per 1,000 inhabitants per day, England, 2022</vt:lpstr>
      <vt:lpstr>Consumption of the most commonly utilised penicillin, expressed as DDDs per 1,000 inhabitants per day, England, 2018 to 2022</vt:lpstr>
      <vt:lpstr>Consumption of the most commonly utilised cephalosporins expressed as DDDs per 1,000 inhabitants per day, England, 2018 to 2022</vt:lpstr>
      <vt:lpstr>Consumption of tetracyclines, expressed as DDDs per 1,000 inhabitants per day, England, 2018 to 2022</vt:lpstr>
      <vt:lpstr>Consumption of quinolones, expressed as DDDs per 1,000 inhabitants per day, England 2018 to 2022</vt:lpstr>
      <vt:lpstr>Consumption of macrolides, expressed as DDDs per 1,000 inhabitants per day, England, 2018 to 2023</vt:lpstr>
      <vt:lpstr>Consumption of sulfonamides and trimethoprim by prescriber setting, expressed as DDDs per 1,000 inhabitants per day, England, 2018 to 2022</vt:lpstr>
      <vt:lpstr>Consumption of nitrofurantoin by prescriber setting, expressed as DDDs per 1,000 inhabitants per day, England, 2018 to 2022</vt:lpstr>
      <vt:lpstr>Consumption of aminoglycosides by prescriber setting, expressed as DDDs per 1,000 inhabitants per day, England, 2018 to 2022</vt:lpstr>
      <vt:lpstr>Consumption of parenteral glycopeptides and daptomycin by prescriber setting, expressed as DDDs per 1,000 inhabitants per day, England, 2018 to 2022</vt:lpstr>
      <vt:lpstr>Consumption of parenteral glycopeptides and daptomycin, expressed as DDDs per 1,000 inhabitants per day, England, 2018 to 2022</vt:lpstr>
      <vt:lpstr>Consumption of colistin in by prescriber setting, expressed as DDDs per 1,000 inhabitants per day, England, 2018 to 2022</vt:lpstr>
      <vt:lpstr>Total antibiotic consumption in primary care, expressed as items and DDDs per 1,000 inhabitants per day, England, 2018 to 2022</vt:lpstr>
      <vt:lpstr>Antibiotic items in primary care by prescriber group, expressed as items per 1,000 inhabitants per day, England, 2018 to 2022</vt:lpstr>
      <vt:lpstr>Antibiotic items prescribed by GP, expressed as items per 1,000 inhabitants per day, England, 2018 to 2022</vt:lpstr>
      <vt:lpstr>Total consumption in items in general practices by age group, expressed as items per 1,000 inhabitants per day, England, 2018 to 2022</vt:lpstr>
      <vt:lpstr>Percentage of items in general practices by age group, England, 2018 to 2022 </vt:lpstr>
      <vt:lpstr>Other community antimicrobial consumption by setting, expressed as items per 1,000 inhabitants per day, England, 2018 to 2022</vt:lpstr>
      <vt:lpstr>Dental antibiotic consumption for the most commonly used antibiotics, expressed as DDDs and items per 1,000 inhabitants per day, 2018 to 2022 </vt:lpstr>
      <vt:lpstr>Antibiotic prescribing in acute trusts, by trust type, expressed as DDDs per 1,000 admissions, England, 2018 to 2022</vt:lpstr>
      <vt:lpstr>Antibiotic consumption in trusts, by antibiotic group, expressed as DDDs per 1,000 admissions, England, 2018 to 2022</vt:lpstr>
      <vt:lpstr>Consumption of colistin in secondary care by administration route, expressed as DDDs per 1,000 admissions, England, 2018 to 2022</vt:lpstr>
      <vt:lpstr>Consumption of colistin in secondary care by Trust type, expressed as DDDs per 1,000 admissions, England, 2018 to 2022</vt:lpstr>
      <vt:lpstr>Consumption of carbapenems in secondary care, expressed as DDDs per 1,000 admissions, England, 2018 to 2022</vt:lpstr>
      <vt:lpstr>Consumption of carbapenems in secondary care by trust type, expressed as DDDs per 1,000 admissions, England, 2018 to 2022</vt:lpstr>
      <vt:lpstr>Consumption of piperacillin/tazobactam in secondary care by trust type, expressed as DDDs per 1,000 admissions, England, 2018 to 2022</vt:lpstr>
      <vt:lpstr>Quinolone antibacterials and cephalosporins consumption in trusts, expressed as DDDs per 1,000 admissions, England, 2018 to 2022 </vt:lpstr>
      <vt:lpstr>Prescribing in secondary care by speciality, expressed as DDDs per admissions, England, 2018 to 2022</vt:lpstr>
      <vt:lpstr>Proportion of all prescribing attributed to piperacillin/tazobactam, carbapenems and colistin in secondary care by speciality, expressed as DDDs per admissions, England, 2022</vt:lpstr>
      <vt:lpstr>Total antibiotic consumption by UKHSA centres, expressed as DDDs per 1,000 inhabitants per day (DID), England, 2018 to 2022</vt:lpstr>
      <vt:lpstr>Total broad spectrum items and rate prescribed in primary care, expressed as items per 1,000 inhabitants per day, England, 2018 to 2022</vt:lpstr>
      <vt:lpstr>Total consumption of systemic antifungals in the community and acute hospitals in England, expressed as DDDs per 1,000 population per day, 2018 to 2022</vt:lpstr>
      <vt:lpstr>Total consumption (primary and secondary care) of systemic antifungals for UKHSA centres, expressed as DDDs per 1,000 inhabitants per day, (a) 2018, and (b) 2022</vt:lpstr>
      <vt:lpstr>Total consumption of systemic antifungals in the community in England, expressed as DDDs per 1,000 population per day, 2018 to 2022</vt:lpstr>
      <vt:lpstr>Total consumption of systemic antifungals by drug in the community in England, expressed as DDDs per 1,000 population per day, 2018 to 2022</vt:lpstr>
      <vt:lpstr>Total consumption of systemic antifungals in NHS Acute hospital trusts in England, expressed as DDDs per 1,000 admissions, 2018 to 2022</vt:lpstr>
      <vt:lpstr>Total consumption of antifungals by drug in NHS acute hospital trusts, 2018 to 2022</vt:lpstr>
      <vt:lpstr>Antifungal consumption in NHS acute hospital trusts top 20 specialities, 2022</vt:lpstr>
      <vt:lpstr>Antiviral consumption: total number of Blueteq treatment requests in England in 2022, by therapeutic</vt:lpstr>
      <vt:lpstr>Antiviral consumption: number of Blueteq treatment requests in England by therapeutic and month from January to December 2022</vt:lpstr>
      <vt:lpstr>Antiviral consumption: rate of Blueteq treatment requests per 100,000 COVID-19 cases in England by therapeutic and age group in 2022</vt:lpstr>
      <vt:lpstr>Antiviral consumption: rate of Blueteq treatment requests per 100,000 COVID-19 cases in England by therapeutic and UKHSA region in 2022</vt:lpstr>
      <vt:lpstr>Antiviral consumption: rate of Blueteq treatment requests per 100,000 COVID-19 cases in England by therapeutic and IMD in 2022</vt:lpstr>
      <vt:lpstr>Antimalarial consumption: Total antimalarial consumption in England, expressed as DDDs per 1,000 inhabitants per day, 2018 to 2022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ESPAUR report 2022: Chapter 3 figure appendix</dc:title>
  <dc:creator>UKHSA</dc:creator>
  <cp:lastModifiedBy>Simon Port</cp:lastModifiedBy>
  <cp:revision>193</cp:revision>
  <cp:lastPrinted>2021-08-09T14:01:33Z</cp:lastPrinted>
  <dcterms:created xsi:type="dcterms:W3CDTF">2021-10-20T09:13:54Z</dcterms:created>
  <dcterms:modified xsi:type="dcterms:W3CDTF">2023-10-27T11:52:51Z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0x0101004885A808E56EEA4FAD16271FB1B05F92</vt:lpwstr>
  </property>
  <property fmtid="{D5CDD505-2E9C-101B-9397-08002B2CF9AE}" pid="3" name="Order">
    <vt:lpwstr>132300.000000000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