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8.xml" ContentType="application/vnd.openxmlformats-officedocument.presentationml.slide+xml"/>
  <Override PartName="/ppt/diagrams/data2.xml" ContentType="application/vnd.openxmlformats-officedocument.drawingml.diagramData+xml"/>
  <Override PartName="/ppt/diagrams/data1.xml" ContentType="application/vnd.openxmlformats-officedocument.drawingml.diagramData+xml"/>
  <Override PartName="/ppt/slides/slide9.xml" ContentType="application/vnd.openxmlformats-officedocument.presentationml.slide+xml"/>
  <Override PartName="/ppt/presentation.xml" ContentType="application/vnd.openxmlformats-officedocument.presentationml.presentation.main+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diagrams/drawing2.xml" ContentType="application/vnd.ms-office.drawingml.diagramDrawing+xml"/>
  <Override PartName="/ppt/diagrams/quickStyle2.xml" ContentType="application/vnd.openxmlformats-officedocument.drawingml.diagramStyle+xml"/>
  <Override PartName="/ppt/diagrams/layout1.xml" ContentType="application/vnd.openxmlformats-officedocument.drawingml.diagramLayout+xml"/>
  <Override PartName="/ppt/theme/theme3.xml" ContentType="application/vnd.openxmlformats-officedocument.theme+xml"/>
  <Override PartName="/ppt/diagrams/colors2.xml" ContentType="application/vnd.openxmlformats-officedocument.drawingml.diagramColors+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diagrams/quickStyle1.xml" ContentType="application/vnd.openxmlformats-officedocument.drawingml.diagramStyle+xml"/>
  <Override PartName="/ppt/theme/theme2.xml" ContentType="application/vnd.openxmlformats-officedocument.theme+xml"/>
  <Override PartName="/ppt/diagrams/layout2.xml" ContentType="application/vnd.openxmlformats-officedocument.drawingml.diagramLayout+xml"/>
  <Override PartName="/ppt/diagrams/colors1.xml" ContentType="application/vnd.openxmlformats-officedocument.drawingml.diagramColors+xml"/>
  <Override PartName="/ppt/diagrams/drawing1.xml" ContentType="application/vnd.ms-office.drawingml.diagramDrawing+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customXml/itemProps1.xml" ContentType="application/vnd.openxmlformats-officedocument.customXmlProperties+xml"/>
  <Override PartName="/docProps/core.xml" ContentType="application/vnd.openxmlformats-package.core-properties+xml"/>
  <Override PartName="/customXml/itemProps4.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docProps/custom.xml" ContentType="application/vnd.openxmlformats-officedocument.custom-properties+xml"/>
  <Override PartName="/customXml/itemProps5.xml" ContentType="application/vnd.openxmlformats-officedocument.customXmlProperties+xml"/>
  <Override PartName="/customXml/itemProps6.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15"/>
  </p:notesMasterIdLst>
  <p:handoutMasterIdLst>
    <p:handoutMasterId r:id="rId16"/>
  </p:handoutMasterIdLst>
  <p:sldIdLst>
    <p:sldId id="828" r:id="rId6"/>
    <p:sldId id="829" r:id="rId7"/>
    <p:sldId id="827" r:id="rId8"/>
    <p:sldId id="830" r:id="rId9"/>
    <p:sldId id="831" r:id="rId10"/>
    <p:sldId id="832" r:id="rId11"/>
    <p:sldId id="833" r:id="rId12"/>
    <p:sldId id="834" r:id="rId13"/>
    <p:sldId id="835" r:id="rId14"/>
  </p:sldIdLst>
  <p:sldSz cx="9906000" cy="6858000" type="A4"/>
  <p:notesSz cx="6808788" cy="99409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570">
          <p15:clr>
            <a:srgbClr val="A4A3A4"/>
          </p15:clr>
        </p15:guide>
        <p15:guide id="2" orient="horz" pos="4110">
          <p15:clr>
            <a:srgbClr val="A4A3A4"/>
          </p15:clr>
        </p15:guide>
        <p15:guide id="3" orient="horz" pos="119">
          <p15:clr>
            <a:srgbClr val="A4A3A4"/>
          </p15:clr>
        </p15:guide>
        <p15:guide id="4" orient="horz" pos="663">
          <p15:clr>
            <a:srgbClr val="A4A3A4"/>
          </p15:clr>
        </p15:guide>
        <p15:guide id="5" orient="horz" pos="164">
          <p15:clr>
            <a:srgbClr val="A4A3A4"/>
          </p15:clr>
        </p15:guide>
        <p15:guide id="6" orient="horz" pos="482">
          <p15:clr>
            <a:srgbClr val="A4A3A4"/>
          </p15:clr>
        </p15:guide>
        <p15:guide id="7" orient="horz" pos="2478">
          <p15:clr>
            <a:srgbClr val="A4A3A4"/>
          </p15:clr>
        </p15:guide>
        <p15:guide id="8" orient="horz" pos="3249">
          <p15:clr>
            <a:srgbClr val="A4A3A4"/>
          </p15:clr>
        </p15:guide>
        <p15:guide id="9" orient="horz" pos="1162">
          <p15:clr>
            <a:srgbClr val="A4A3A4"/>
          </p15:clr>
        </p15:guide>
        <p15:guide id="10" pos="172">
          <p15:clr>
            <a:srgbClr val="A4A3A4"/>
          </p15:clr>
        </p15:guide>
        <p15:guide id="11" pos="2167">
          <p15:clr>
            <a:srgbClr val="A4A3A4"/>
          </p15:clr>
        </p15:guide>
        <p15:guide id="12" pos="4572">
          <p15:clr>
            <a:srgbClr val="A4A3A4"/>
          </p15:clr>
        </p15:guide>
        <p15:guide id="13" pos="6023">
          <p15:clr>
            <a:srgbClr val="A4A3A4"/>
          </p15:clr>
        </p15:guide>
        <p15:guide id="14" pos="3120">
          <p15:clr>
            <a:srgbClr val="A4A3A4"/>
          </p15:clr>
        </p15:guide>
        <p15:guide id="15" pos="2394">
          <p15:clr>
            <a:srgbClr val="A4A3A4"/>
          </p15:clr>
        </p15:guide>
        <p15:guide id="16" pos="1124">
          <p15:clr>
            <a:srgbClr val="A4A3A4"/>
          </p15:clr>
        </p15:guide>
        <p15:guide id="17" pos="5297">
          <p15:clr>
            <a:srgbClr val="A4A3A4"/>
          </p15:clr>
        </p15:guide>
        <p15:guide id="18" pos="1170">
          <p15:clr>
            <a:srgbClr val="A4A3A4"/>
          </p15:clr>
        </p15:guide>
        <p15:guide id="19" pos="398">
          <p15:clr>
            <a:srgbClr val="A4A3A4"/>
          </p15:clr>
        </p15:guide>
        <p15:guide id="20" pos="5932">
          <p15:clr>
            <a:srgbClr val="A4A3A4"/>
          </p15:clr>
        </p15:guide>
        <p15:guide id="21" pos="943">
          <p15:clr>
            <a:srgbClr val="A4A3A4"/>
          </p15:clr>
        </p15:guide>
        <p15:guide id="22" pos="4027">
          <p15:clr>
            <a:srgbClr val="A4A3A4"/>
          </p15:clr>
        </p15:guide>
        <p15:guide id="23" pos="4209">
          <p15:clr>
            <a:srgbClr val="A4A3A4"/>
          </p15:clr>
        </p15:guide>
        <p15:guide id="24" pos="4390">
          <p15:clr>
            <a:srgbClr val="A4A3A4"/>
          </p15:clr>
        </p15:guide>
        <p15:guide id="25" pos="2666">
          <p15:clr>
            <a:srgbClr val="A4A3A4"/>
          </p15:clr>
        </p15:guide>
        <p15:guide id="26" pos="5569">
          <p15:clr>
            <a:srgbClr val="A4A3A4"/>
          </p15:clr>
        </p15:guide>
        <p15:guide id="27" pos="3528">
          <p15:clr>
            <a:srgbClr val="A4A3A4"/>
          </p15:clr>
        </p15:guide>
        <p15:guide id="28" pos="262">
          <p15:clr>
            <a:srgbClr val="A4A3A4"/>
          </p15:clr>
        </p15:guide>
        <p15:guide id="29" pos="502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illips Michael (PPD)" initials="PM(" lastIdx="10" clrIdx="0">
    <p:extLst>
      <p:ext uri="{19B8F6BF-5375-455C-9EA6-DF929625EA0E}">
        <p15:presenceInfo xmlns:p15="http://schemas.microsoft.com/office/powerpoint/2012/main" userId="S-1-5-21-2000478354-507921405-839522115-536103" providerId="AD"/>
      </p:ext>
    </p:extLst>
  </p:cmAuthor>
  <p:cmAuthor id="2" name="Daniels Richard" initials="DR" lastIdx="9" clrIdx="1">
    <p:extLst>
      <p:ext uri="{19B8F6BF-5375-455C-9EA6-DF929625EA0E}">
        <p15:presenceInfo xmlns:p15="http://schemas.microsoft.com/office/powerpoint/2012/main" userId="S-1-5-21-2000478354-507921405-839522115-6193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23B3"/>
    <a:srgbClr val="1CB03F"/>
    <a:srgbClr val="FF9500"/>
    <a:srgbClr val="B47800"/>
    <a:srgbClr val="632523"/>
    <a:srgbClr val="2E6E1C"/>
    <a:srgbClr val="1A7066"/>
    <a:srgbClr val="E6E0EC"/>
    <a:srgbClr val="298329"/>
    <a:srgbClr val="007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32" autoAdjust="0"/>
    <p:restoredTop sz="92456" autoAdjust="0"/>
  </p:normalViewPr>
  <p:slideViewPr>
    <p:cSldViewPr snapToObjects="1">
      <p:cViewPr varScale="1">
        <p:scale>
          <a:sx n="108" d="100"/>
          <a:sy n="108" d="100"/>
        </p:scale>
        <p:origin x="869" y="96"/>
      </p:cViewPr>
      <p:guideLst>
        <p:guide orient="horz" pos="1570"/>
        <p:guide orient="horz" pos="4110"/>
        <p:guide orient="horz" pos="119"/>
        <p:guide orient="horz" pos="663"/>
        <p:guide orient="horz" pos="164"/>
        <p:guide orient="horz" pos="482"/>
        <p:guide orient="horz" pos="2478"/>
        <p:guide orient="horz" pos="3249"/>
        <p:guide orient="horz" pos="1162"/>
        <p:guide pos="172"/>
        <p:guide pos="2167"/>
        <p:guide pos="4572"/>
        <p:guide pos="6023"/>
        <p:guide pos="3120"/>
        <p:guide pos="2394"/>
        <p:guide pos="1124"/>
        <p:guide pos="5297"/>
        <p:guide pos="1170"/>
        <p:guide pos="398"/>
        <p:guide pos="5932"/>
        <p:guide pos="943"/>
        <p:guide pos="4027"/>
        <p:guide pos="4209"/>
        <p:guide pos="4390"/>
        <p:guide pos="2666"/>
        <p:guide pos="5569"/>
        <p:guide pos="3528"/>
        <p:guide pos="262"/>
        <p:guide pos="5025"/>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23" Type="http://schemas.openxmlformats.org/officeDocument/2006/relationships/customXml" Target="../customXml/item6.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ustomXml" Target="../customXml/item5.xml"/></Relationships>
</file>

<file path=ppt/diagrams/_rels/data1.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1EE666-9D33-4444-BD9E-1D2D01697291}" type="doc">
      <dgm:prSet loTypeId="urn:microsoft.com/office/officeart/2005/8/layout/vList5" loCatId="list" qsTypeId="urn:microsoft.com/office/officeart/2005/8/quickstyle/simple5" qsCatId="simple" csTypeId="urn:microsoft.com/office/officeart/2005/8/colors/accent4_3" csCatId="accent4" phldr="1"/>
      <dgm:spPr/>
      <dgm:t>
        <a:bodyPr/>
        <a:lstStyle/>
        <a:p>
          <a:endParaRPr lang="en-US"/>
        </a:p>
      </dgm:t>
    </dgm:pt>
    <dgm:pt modelId="{CC04D254-5393-46C8-A32B-AD1241787171}">
      <dgm:prSet phldrT="[Text]" custT="1"/>
      <dgm:spPr/>
      <dgm:t>
        <a:bodyPr/>
        <a:lstStyle/>
        <a:p>
          <a:r>
            <a:rPr lang="en-GB" sz="1000" b="1" dirty="0">
              <a:solidFill>
                <a:schemeClr val="bg1"/>
              </a:solidFill>
              <a:latin typeface="Arial" panose="020B0604020202020204" pitchFamily="34" charset="0"/>
              <a:cs typeface="Arial" panose="020B0604020202020204" pitchFamily="34" charset="0"/>
              <a:hlinkClick xmlns:r="http://schemas.openxmlformats.org/officeDocument/2006/relationships" r:id="rId1" action="ppaction://hlinksldjump"/>
            </a:rPr>
            <a:t>Slide 1</a:t>
          </a:r>
          <a:endParaRPr lang="en-US" sz="1000" b="1" dirty="0">
            <a:solidFill>
              <a:schemeClr val="bg1"/>
            </a:solidFill>
            <a:latin typeface="Arial" panose="020B0604020202020204" pitchFamily="34" charset="0"/>
            <a:cs typeface="Arial" panose="020B0604020202020204" pitchFamily="34" charset="0"/>
          </a:endParaRPr>
        </a:p>
      </dgm:t>
    </dgm:pt>
    <dgm:pt modelId="{89B5A733-C3A8-4D7C-BB7C-71F498F095B7}" type="parTrans" cxnId="{D57A59B8-4EC3-4DEE-B83A-587787CBA965}">
      <dgm:prSet/>
      <dgm:spPr/>
      <dgm:t>
        <a:bodyPr/>
        <a:lstStyle/>
        <a:p>
          <a:endParaRPr lang="en-US" sz="1000">
            <a:latin typeface="Arial" panose="020B0604020202020204" pitchFamily="34" charset="0"/>
            <a:cs typeface="Arial" panose="020B0604020202020204" pitchFamily="34" charset="0"/>
          </a:endParaRPr>
        </a:p>
      </dgm:t>
    </dgm:pt>
    <dgm:pt modelId="{27187D87-FB55-4D09-A71C-8174B6BEF196}" type="sibTrans" cxnId="{D57A59B8-4EC3-4DEE-B83A-587787CBA965}">
      <dgm:prSet/>
      <dgm:spPr/>
      <dgm:t>
        <a:bodyPr/>
        <a:lstStyle/>
        <a:p>
          <a:endParaRPr lang="en-US" sz="1000">
            <a:latin typeface="Arial" panose="020B0604020202020204" pitchFamily="34" charset="0"/>
            <a:cs typeface="Arial" panose="020B0604020202020204" pitchFamily="34" charset="0"/>
          </a:endParaRPr>
        </a:p>
      </dgm:t>
    </dgm:pt>
    <dgm:pt modelId="{E794F74C-84B8-4057-8F02-BD67664C8987}">
      <dgm:prSet phldrT="[Text]" custT="1"/>
      <dgm:spPr/>
      <dgm:t>
        <a:bodyPr lIns="144000" rIns="144000"/>
        <a:lstStyle/>
        <a:p>
          <a:r>
            <a:rPr lang="en-GB" sz="1000" b="0" i="0" u="none" dirty="0">
              <a:latin typeface="Arial" panose="020B0604020202020204" pitchFamily="34" charset="0"/>
              <a:cs typeface="Arial" panose="020B0604020202020204" pitchFamily="34" charset="0"/>
            </a:rPr>
            <a:t>Home Office Risk Assurance Reviews</a:t>
          </a:r>
          <a:endParaRPr lang="en-US" sz="1000" dirty="0">
            <a:latin typeface="Arial" panose="020B0604020202020204" pitchFamily="34" charset="0"/>
            <a:cs typeface="Arial" panose="020B0604020202020204" pitchFamily="34" charset="0"/>
          </a:endParaRPr>
        </a:p>
      </dgm:t>
    </dgm:pt>
    <dgm:pt modelId="{E06EC0B3-CA99-4268-829F-3F0E3FE98462}" type="parTrans" cxnId="{0AEC45FB-BC6B-42A5-9AB1-73BD033DB3E9}">
      <dgm:prSet/>
      <dgm:spPr/>
      <dgm:t>
        <a:bodyPr/>
        <a:lstStyle/>
        <a:p>
          <a:endParaRPr lang="en-US" sz="1000">
            <a:latin typeface="Arial" panose="020B0604020202020204" pitchFamily="34" charset="0"/>
            <a:cs typeface="Arial" panose="020B0604020202020204" pitchFamily="34" charset="0"/>
          </a:endParaRPr>
        </a:p>
      </dgm:t>
    </dgm:pt>
    <dgm:pt modelId="{E8054798-8820-440B-8ECC-18EDD737755A}" type="sibTrans" cxnId="{0AEC45FB-BC6B-42A5-9AB1-73BD033DB3E9}">
      <dgm:prSet/>
      <dgm:spPr/>
      <dgm:t>
        <a:bodyPr/>
        <a:lstStyle/>
        <a:p>
          <a:endParaRPr lang="en-US" sz="1000">
            <a:latin typeface="Arial" panose="020B0604020202020204" pitchFamily="34" charset="0"/>
            <a:cs typeface="Arial" panose="020B0604020202020204" pitchFamily="34" charset="0"/>
          </a:endParaRPr>
        </a:p>
      </dgm:t>
    </dgm:pt>
    <dgm:pt modelId="{A88D061F-8C9E-43E6-9859-D08F6F4D5C86}">
      <dgm:prSet phldrT="[Text]" custT="1"/>
      <dgm:spPr/>
      <dgm:t>
        <a:bodyPr lIns="144000" rIns="144000"/>
        <a:lstStyle/>
        <a:p>
          <a:pPr>
            <a:buFont typeface="Arial" panose="020B0604020202020204" pitchFamily="34" charset="0"/>
            <a:buChar char="•"/>
          </a:pPr>
          <a:r>
            <a:rPr lang="en-GB" sz="1000" dirty="0">
              <a:latin typeface="Arial" panose="020B0604020202020204" pitchFamily="34" charset="0"/>
              <a:cs typeface="Arial" panose="020B0604020202020204" pitchFamily="34" charset="0"/>
            </a:rPr>
            <a:t>Introduction</a:t>
          </a:r>
        </a:p>
      </dgm:t>
    </dgm:pt>
    <dgm:pt modelId="{B1F8711D-7C83-442F-A645-EDE38424DB8D}" type="parTrans" cxnId="{11359A76-A190-4669-B0DF-FCA13C0C049F}">
      <dgm:prSet/>
      <dgm:spPr/>
      <dgm:t>
        <a:bodyPr/>
        <a:lstStyle/>
        <a:p>
          <a:endParaRPr lang="en-US" sz="1000">
            <a:latin typeface="Arial" panose="020B0604020202020204" pitchFamily="34" charset="0"/>
            <a:cs typeface="Arial" panose="020B0604020202020204" pitchFamily="34" charset="0"/>
          </a:endParaRPr>
        </a:p>
      </dgm:t>
    </dgm:pt>
    <dgm:pt modelId="{0A745AB0-7062-42BA-B799-DDA0DD1DB88A}" type="sibTrans" cxnId="{11359A76-A190-4669-B0DF-FCA13C0C049F}">
      <dgm:prSet/>
      <dgm:spPr/>
      <dgm:t>
        <a:bodyPr/>
        <a:lstStyle/>
        <a:p>
          <a:endParaRPr lang="en-US" sz="1000">
            <a:latin typeface="Arial" panose="020B0604020202020204" pitchFamily="34" charset="0"/>
            <a:cs typeface="Arial" panose="020B0604020202020204" pitchFamily="34" charset="0"/>
          </a:endParaRPr>
        </a:p>
      </dgm:t>
    </dgm:pt>
    <dgm:pt modelId="{9DBB26DB-3A7E-438E-8CE8-100EB63B083B}">
      <dgm:prSet custT="1"/>
      <dgm:spPr/>
      <dgm:t>
        <a:bodyPr/>
        <a:lstStyle/>
        <a:p>
          <a:r>
            <a:rPr lang="en-GB" sz="1000" b="1" dirty="0">
              <a:solidFill>
                <a:schemeClr val="bg1"/>
              </a:solidFill>
              <a:latin typeface="Arial" panose="020B0604020202020204" pitchFamily="34" charset="0"/>
              <a:cs typeface="Arial" panose="020B0604020202020204" pitchFamily="34" charset="0"/>
              <a:hlinkClick xmlns:r="http://schemas.openxmlformats.org/officeDocument/2006/relationships" r:id="rId2" action="ppaction://hlinksldjump"/>
            </a:rPr>
            <a:t>Slide 2</a:t>
          </a:r>
          <a:endParaRPr lang="en-GB" sz="1000" b="1" dirty="0">
            <a:solidFill>
              <a:schemeClr val="bg1"/>
            </a:solidFill>
            <a:latin typeface="Arial" panose="020B0604020202020204" pitchFamily="34" charset="0"/>
            <a:cs typeface="Arial" panose="020B0604020202020204" pitchFamily="34" charset="0"/>
          </a:endParaRPr>
        </a:p>
      </dgm:t>
    </dgm:pt>
    <dgm:pt modelId="{BAF8F829-5B1D-4385-BD85-21AD155CD83B}" type="parTrans" cxnId="{47A21B6D-DC99-4D0F-8F35-2842D4C7F33D}">
      <dgm:prSet/>
      <dgm:spPr/>
      <dgm:t>
        <a:bodyPr/>
        <a:lstStyle/>
        <a:p>
          <a:endParaRPr lang="en-US" sz="1000">
            <a:latin typeface="Arial" panose="020B0604020202020204" pitchFamily="34" charset="0"/>
            <a:cs typeface="Arial" panose="020B0604020202020204" pitchFamily="34" charset="0"/>
          </a:endParaRPr>
        </a:p>
      </dgm:t>
    </dgm:pt>
    <dgm:pt modelId="{99773E22-E61E-4D8B-9AFD-B3955B23D3A9}" type="sibTrans" cxnId="{47A21B6D-DC99-4D0F-8F35-2842D4C7F33D}">
      <dgm:prSet/>
      <dgm:spPr/>
      <dgm:t>
        <a:bodyPr/>
        <a:lstStyle/>
        <a:p>
          <a:endParaRPr lang="en-US" sz="1000">
            <a:latin typeface="Arial" panose="020B0604020202020204" pitchFamily="34" charset="0"/>
            <a:cs typeface="Arial" panose="020B0604020202020204" pitchFamily="34" charset="0"/>
          </a:endParaRPr>
        </a:p>
      </dgm:t>
    </dgm:pt>
    <dgm:pt modelId="{52861B4B-FC9D-4935-97A8-C2C5A173C44F}">
      <dgm:prSet custT="1"/>
      <dgm:spPr/>
      <dgm:t>
        <a:bodyPr lIns="144000" rIns="144000"/>
        <a:lstStyle/>
        <a:p>
          <a:r>
            <a:rPr lang="en-GB" sz="1000" dirty="0">
              <a:latin typeface="Arial" panose="020B0604020202020204" pitchFamily="34" charset="0"/>
              <a:cs typeface="Arial" panose="020B0604020202020204" pitchFamily="34" charset="0"/>
            </a:rPr>
            <a:t>Assurance and the Project Delivery Lifecycle</a:t>
          </a:r>
        </a:p>
      </dgm:t>
    </dgm:pt>
    <dgm:pt modelId="{7B22158F-2376-4FEF-871E-D45E7B9AD732}" type="parTrans" cxnId="{4FB44ACA-9130-47C7-93E6-E15EDFD46556}">
      <dgm:prSet/>
      <dgm:spPr/>
      <dgm:t>
        <a:bodyPr/>
        <a:lstStyle/>
        <a:p>
          <a:endParaRPr lang="en-US" sz="1000">
            <a:latin typeface="Arial" panose="020B0604020202020204" pitchFamily="34" charset="0"/>
            <a:cs typeface="Arial" panose="020B0604020202020204" pitchFamily="34" charset="0"/>
          </a:endParaRPr>
        </a:p>
      </dgm:t>
    </dgm:pt>
    <dgm:pt modelId="{FA9488CA-44FF-4F95-B2E8-90413649DB13}" type="sibTrans" cxnId="{4FB44ACA-9130-47C7-93E6-E15EDFD46556}">
      <dgm:prSet/>
      <dgm:spPr/>
      <dgm:t>
        <a:bodyPr/>
        <a:lstStyle/>
        <a:p>
          <a:endParaRPr lang="en-US" sz="1000">
            <a:latin typeface="Arial" panose="020B0604020202020204" pitchFamily="34" charset="0"/>
            <a:cs typeface="Arial" panose="020B0604020202020204" pitchFamily="34" charset="0"/>
          </a:endParaRPr>
        </a:p>
      </dgm:t>
    </dgm:pt>
    <dgm:pt modelId="{8EC97C84-330D-4025-B4B6-728BF8B2DCB1}">
      <dgm:prSet custT="1"/>
      <dgm:spPr/>
      <dgm:t>
        <a:bodyPr/>
        <a:lstStyle/>
        <a:p>
          <a:r>
            <a:rPr lang="en-GB" sz="1000" b="1" dirty="0">
              <a:solidFill>
                <a:schemeClr val="bg1"/>
              </a:solidFill>
              <a:latin typeface="Arial" panose="020B0604020202020204" pitchFamily="34" charset="0"/>
              <a:cs typeface="Arial" panose="020B0604020202020204" pitchFamily="34" charset="0"/>
              <a:hlinkClick xmlns:r="http://schemas.openxmlformats.org/officeDocument/2006/relationships" r:id="rId3" action="ppaction://hlinksldjump"/>
            </a:rPr>
            <a:t>Slide 3</a:t>
          </a:r>
          <a:endParaRPr lang="en-GB" sz="1000" b="1" dirty="0">
            <a:solidFill>
              <a:schemeClr val="bg1"/>
            </a:solidFill>
            <a:latin typeface="Arial" panose="020B0604020202020204" pitchFamily="34" charset="0"/>
            <a:cs typeface="Arial" panose="020B0604020202020204" pitchFamily="34" charset="0"/>
          </a:endParaRPr>
        </a:p>
      </dgm:t>
    </dgm:pt>
    <dgm:pt modelId="{E4A1F1E8-B1E0-4A3C-B1A9-C3B50E9CB005}" type="parTrans" cxnId="{F03A448C-1AA9-4DA0-9F63-F9BCDFBECEA7}">
      <dgm:prSet/>
      <dgm:spPr/>
      <dgm:t>
        <a:bodyPr/>
        <a:lstStyle/>
        <a:p>
          <a:endParaRPr lang="en-US" sz="1000">
            <a:latin typeface="Arial" panose="020B0604020202020204" pitchFamily="34" charset="0"/>
            <a:cs typeface="Arial" panose="020B0604020202020204" pitchFamily="34" charset="0"/>
          </a:endParaRPr>
        </a:p>
      </dgm:t>
    </dgm:pt>
    <dgm:pt modelId="{EEBBF87F-B90C-4D19-A3CD-E5168B4206A9}" type="sibTrans" cxnId="{F03A448C-1AA9-4DA0-9F63-F9BCDFBECEA7}">
      <dgm:prSet/>
      <dgm:spPr/>
      <dgm:t>
        <a:bodyPr/>
        <a:lstStyle/>
        <a:p>
          <a:endParaRPr lang="en-US" sz="1000">
            <a:latin typeface="Arial" panose="020B0604020202020204" pitchFamily="34" charset="0"/>
            <a:cs typeface="Arial" panose="020B0604020202020204" pitchFamily="34" charset="0"/>
          </a:endParaRPr>
        </a:p>
      </dgm:t>
    </dgm:pt>
    <dgm:pt modelId="{F117FF39-AE9F-4C4C-8E15-A0F9DEAE718C}">
      <dgm:prSet custT="1"/>
      <dgm:spPr/>
      <dgm:t>
        <a:bodyPr lIns="144000" rIns="144000"/>
        <a:lstStyle/>
        <a:p>
          <a:r>
            <a:rPr lang="en-GB" sz="1000" dirty="0">
              <a:latin typeface="Arial" panose="020B0604020202020204" pitchFamily="34" charset="0"/>
              <a:cs typeface="Arial" panose="020B0604020202020204" pitchFamily="34" charset="0"/>
            </a:rPr>
            <a:t>Gateway Reviews: Milestone Assurance</a:t>
          </a:r>
        </a:p>
      </dgm:t>
    </dgm:pt>
    <dgm:pt modelId="{752A4D30-4D26-46E2-8C35-544F17ECBE58}" type="parTrans" cxnId="{50ED65A5-8FF8-483F-9C96-8D7EB9135FFC}">
      <dgm:prSet/>
      <dgm:spPr/>
      <dgm:t>
        <a:bodyPr/>
        <a:lstStyle/>
        <a:p>
          <a:endParaRPr lang="en-US" sz="1000">
            <a:latin typeface="Arial" panose="020B0604020202020204" pitchFamily="34" charset="0"/>
            <a:cs typeface="Arial" panose="020B0604020202020204" pitchFamily="34" charset="0"/>
          </a:endParaRPr>
        </a:p>
      </dgm:t>
    </dgm:pt>
    <dgm:pt modelId="{3E1B7109-EC85-4C4C-9BCB-269F2FF181E5}" type="sibTrans" cxnId="{50ED65A5-8FF8-483F-9C96-8D7EB9135FFC}">
      <dgm:prSet/>
      <dgm:spPr/>
      <dgm:t>
        <a:bodyPr/>
        <a:lstStyle/>
        <a:p>
          <a:endParaRPr lang="en-US" sz="1000">
            <a:latin typeface="Arial" panose="020B0604020202020204" pitchFamily="34" charset="0"/>
            <a:cs typeface="Arial" panose="020B0604020202020204" pitchFamily="34" charset="0"/>
          </a:endParaRPr>
        </a:p>
      </dgm:t>
    </dgm:pt>
    <dgm:pt modelId="{B27D0244-2BB4-4A27-A1E0-17458985D6FA}">
      <dgm:prSet custT="1"/>
      <dgm:spPr/>
      <dgm:t>
        <a:bodyPr/>
        <a:lstStyle/>
        <a:p>
          <a:r>
            <a:rPr lang="en-GB" sz="1000" b="1" dirty="0">
              <a:solidFill>
                <a:schemeClr val="bg1"/>
              </a:solidFill>
              <a:latin typeface="Arial" panose="020B0604020202020204" pitchFamily="34" charset="0"/>
              <a:cs typeface="Arial" panose="020B0604020202020204" pitchFamily="34" charset="0"/>
              <a:hlinkClick xmlns:r="http://schemas.openxmlformats.org/officeDocument/2006/relationships" r:id="rId4" action="ppaction://hlinksldjump"/>
            </a:rPr>
            <a:t>Slide 4</a:t>
          </a:r>
          <a:endParaRPr lang="en-GB" sz="1000" b="1" dirty="0">
            <a:solidFill>
              <a:schemeClr val="bg1"/>
            </a:solidFill>
            <a:latin typeface="Arial" panose="020B0604020202020204" pitchFamily="34" charset="0"/>
            <a:cs typeface="Arial" panose="020B0604020202020204" pitchFamily="34" charset="0"/>
          </a:endParaRPr>
        </a:p>
      </dgm:t>
    </dgm:pt>
    <dgm:pt modelId="{BA36E9AA-C10A-4FA6-B6EE-9C1A04676533}" type="parTrans" cxnId="{67857BCB-34FB-43C6-93A4-22068997E71B}">
      <dgm:prSet/>
      <dgm:spPr/>
      <dgm:t>
        <a:bodyPr/>
        <a:lstStyle/>
        <a:p>
          <a:endParaRPr lang="en-US" sz="1000">
            <a:latin typeface="Arial" panose="020B0604020202020204" pitchFamily="34" charset="0"/>
            <a:cs typeface="Arial" panose="020B0604020202020204" pitchFamily="34" charset="0"/>
          </a:endParaRPr>
        </a:p>
      </dgm:t>
    </dgm:pt>
    <dgm:pt modelId="{C970BBCB-78F4-421A-99D2-28A678852B88}" type="sibTrans" cxnId="{67857BCB-34FB-43C6-93A4-22068997E71B}">
      <dgm:prSet/>
      <dgm:spPr/>
      <dgm:t>
        <a:bodyPr/>
        <a:lstStyle/>
        <a:p>
          <a:endParaRPr lang="en-US" sz="1000">
            <a:latin typeface="Arial" panose="020B0604020202020204" pitchFamily="34" charset="0"/>
            <a:cs typeface="Arial" panose="020B0604020202020204" pitchFamily="34" charset="0"/>
          </a:endParaRPr>
        </a:p>
      </dgm:t>
    </dgm:pt>
    <dgm:pt modelId="{50F4144E-C57F-466F-8F4E-1F675417747F}">
      <dgm:prSet custT="1"/>
      <dgm:spPr/>
      <dgm:t>
        <a:bodyPr lIns="144000" rIns="144000"/>
        <a:lstStyle/>
        <a:p>
          <a:r>
            <a:rPr lang="en-GB" sz="1000" dirty="0">
              <a:latin typeface="Arial" panose="020B0604020202020204" pitchFamily="34" charset="0"/>
              <a:cs typeface="Arial" panose="020B0604020202020204" pitchFamily="34" charset="0"/>
            </a:rPr>
            <a:t>Gateway Reviews: Strategic Assurance</a:t>
          </a:r>
        </a:p>
      </dgm:t>
    </dgm:pt>
    <dgm:pt modelId="{AC5CD608-F2AE-4C19-993F-84BDF0F27732}" type="parTrans" cxnId="{DE083706-8ACF-4BD6-8240-F5EC28A0A6C7}">
      <dgm:prSet/>
      <dgm:spPr/>
      <dgm:t>
        <a:bodyPr/>
        <a:lstStyle/>
        <a:p>
          <a:endParaRPr lang="en-US" sz="1000">
            <a:latin typeface="Arial" panose="020B0604020202020204" pitchFamily="34" charset="0"/>
            <a:cs typeface="Arial" panose="020B0604020202020204" pitchFamily="34" charset="0"/>
          </a:endParaRPr>
        </a:p>
      </dgm:t>
    </dgm:pt>
    <dgm:pt modelId="{E92A258E-055E-45F1-817C-385C78AC1361}" type="sibTrans" cxnId="{DE083706-8ACF-4BD6-8240-F5EC28A0A6C7}">
      <dgm:prSet/>
      <dgm:spPr/>
      <dgm:t>
        <a:bodyPr/>
        <a:lstStyle/>
        <a:p>
          <a:endParaRPr lang="en-US" sz="1000">
            <a:latin typeface="Arial" panose="020B0604020202020204" pitchFamily="34" charset="0"/>
            <a:cs typeface="Arial" panose="020B0604020202020204" pitchFamily="34" charset="0"/>
          </a:endParaRPr>
        </a:p>
      </dgm:t>
    </dgm:pt>
    <dgm:pt modelId="{6FD6D1B8-17D1-4423-B76E-1B74EB27EDD4}">
      <dgm:prSet custT="1"/>
      <dgm:spPr/>
      <dgm:t>
        <a:bodyPr/>
        <a:lstStyle/>
        <a:p>
          <a:r>
            <a:rPr lang="en-GB" sz="1000" b="1" dirty="0">
              <a:solidFill>
                <a:schemeClr val="bg1"/>
              </a:solidFill>
              <a:latin typeface="Arial" panose="020B0604020202020204" pitchFamily="34" charset="0"/>
              <a:cs typeface="Arial" panose="020B0604020202020204" pitchFamily="34" charset="0"/>
              <a:hlinkClick xmlns:r="http://schemas.openxmlformats.org/officeDocument/2006/relationships" r:id="rId5" action="ppaction://hlinksldjump"/>
            </a:rPr>
            <a:t>Slides 5</a:t>
          </a:r>
          <a:r>
            <a:rPr lang="en-GB" sz="1000" b="1" dirty="0">
              <a:solidFill>
                <a:schemeClr val="bg1"/>
              </a:solidFill>
              <a:latin typeface="Arial" panose="020B0604020202020204" pitchFamily="34" charset="0"/>
              <a:cs typeface="Arial" panose="020B0604020202020204" pitchFamily="34" charset="0"/>
            </a:rPr>
            <a:t> </a:t>
          </a:r>
        </a:p>
      </dgm:t>
    </dgm:pt>
    <dgm:pt modelId="{9AF4F0F4-48E3-4D3D-A7BB-4A815A8AEB7B}" type="parTrans" cxnId="{11E44544-970D-47F7-B624-53DA16283D32}">
      <dgm:prSet/>
      <dgm:spPr/>
      <dgm:t>
        <a:bodyPr/>
        <a:lstStyle/>
        <a:p>
          <a:endParaRPr lang="en-US" sz="1000">
            <a:latin typeface="Arial" panose="020B0604020202020204" pitchFamily="34" charset="0"/>
            <a:cs typeface="Arial" panose="020B0604020202020204" pitchFamily="34" charset="0"/>
          </a:endParaRPr>
        </a:p>
      </dgm:t>
    </dgm:pt>
    <dgm:pt modelId="{172CF1DD-9FFD-4BEF-AA06-5717A8FF6AD6}" type="sibTrans" cxnId="{11E44544-970D-47F7-B624-53DA16283D32}">
      <dgm:prSet/>
      <dgm:spPr/>
      <dgm:t>
        <a:bodyPr/>
        <a:lstStyle/>
        <a:p>
          <a:endParaRPr lang="en-US" sz="1000">
            <a:latin typeface="Arial" panose="020B0604020202020204" pitchFamily="34" charset="0"/>
            <a:cs typeface="Arial" panose="020B0604020202020204" pitchFamily="34" charset="0"/>
          </a:endParaRPr>
        </a:p>
      </dgm:t>
    </dgm:pt>
    <dgm:pt modelId="{2A19A69F-3703-4B27-8A47-E1A1822724CC}">
      <dgm:prSet custT="1"/>
      <dgm:spPr/>
      <dgm:t>
        <a:bodyPr lIns="144000" rIns="144000"/>
        <a:lstStyle/>
        <a:p>
          <a:r>
            <a:rPr lang="en-GB" sz="1000" dirty="0">
              <a:latin typeface="Arial" panose="020B0604020202020204" pitchFamily="34" charset="0"/>
              <a:cs typeface="Arial" panose="020B0604020202020204" pitchFamily="34" charset="0"/>
            </a:rPr>
            <a:t>Home Office Readiness Assessments</a:t>
          </a:r>
        </a:p>
      </dgm:t>
    </dgm:pt>
    <dgm:pt modelId="{23E29E4C-4F5F-437F-91EB-60F4FDF018FF}" type="parTrans" cxnId="{F18DA5BF-1D30-4492-B085-B7C98DFE0E3A}">
      <dgm:prSet/>
      <dgm:spPr/>
      <dgm:t>
        <a:bodyPr/>
        <a:lstStyle/>
        <a:p>
          <a:endParaRPr lang="en-US" sz="1000">
            <a:latin typeface="Arial" panose="020B0604020202020204" pitchFamily="34" charset="0"/>
            <a:cs typeface="Arial" panose="020B0604020202020204" pitchFamily="34" charset="0"/>
          </a:endParaRPr>
        </a:p>
      </dgm:t>
    </dgm:pt>
    <dgm:pt modelId="{04A8FDC1-EDEC-4768-9A69-1F5C8D73FA2D}" type="sibTrans" cxnId="{F18DA5BF-1D30-4492-B085-B7C98DFE0E3A}">
      <dgm:prSet/>
      <dgm:spPr/>
      <dgm:t>
        <a:bodyPr/>
        <a:lstStyle/>
        <a:p>
          <a:endParaRPr lang="en-US" sz="1000">
            <a:latin typeface="Arial" panose="020B0604020202020204" pitchFamily="34" charset="0"/>
            <a:cs typeface="Arial" panose="020B0604020202020204" pitchFamily="34" charset="0"/>
          </a:endParaRPr>
        </a:p>
      </dgm:t>
    </dgm:pt>
    <dgm:pt modelId="{22D83078-B831-4EA8-8459-C9D8D26765BB}">
      <dgm:prSet custT="1"/>
      <dgm:spPr/>
      <dgm:t>
        <a:bodyPr/>
        <a:lstStyle/>
        <a:p>
          <a:r>
            <a:rPr lang="en-GB" sz="1000" b="1" dirty="0">
              <a:solidFill>
                <a:schemeClr val="bg1"/>
              </a:solidFill>
              <a:latin typeface="Arial" panose="020B0604020202020204" pitchFamily="34" charset="0"/>
              <a:cs typeface="Arial" panose="020B0604020202020204" pitchFamily="34" charset="0"/>
              <a:hlinkClick xmlns:r="http://schemas.openxmlformats.org/officeDocument/2006/relationships" r:id="rId6" action="ppaction://hlinksldjump"/>
            </a:rPr>
            <a:t>Slide 6</a:t>
          </a:r>
          <a:endParaRPr lang="en-GB" sz="1000" b="1" dirty="0">
            <a:solidFill>
              <a:schemeClr val="bg1"/>
            </a:solidFill>
            <a:latin typeface="Arial" panose="020B0604020202020204" pitchFamily="34" charset="0"/>
            <a:cs typeface="Arial" panose="020B0604020202020204" pitchFamily="34" charset="0"/>
          </a:endParaRPr>
        </a:p>
      </dgm:t>
    </dgm:pt>
    <dgm:pt modelId="{BBC21C70-8B50-4A49-81D5-C09FC88944EE}" type="parTrans" cxnId="{D330A2B6-A884-4141-97B3-BFFBEDEC8E83}">
      <dgm:prSet/>
      <dgm:spPr/>
      <dgm:t>
        <a:bodyPr/>
        <a:lstStyle/>
        <a:p>
          <a:endParaRPr lang="en-US" sz="1000">
            <a:latin typeface="Arial" panose="020B0604020202020204" pitchFamily="34" charset="0"/>
            <a:cs typeface="Arial" panose="020B0604020202020204" pitchFamily="34" charset="0"/>
          </a:endParaRPr>
        </a:p>
      </dgm:t>
    </dgm:pt>
    <dgm:pt modelId="{978FDF13-45A2-4A82-871A-25FBEDE10341}" type="sibTrans" cxnId="{D330A2B6-A884-4141-97B3-BFFBEDEC8E83}">
      <dgm:prSet/>
      <dgm:spPr/>
      <dgm:t>
        <a:bodyPr/>
        <a:lstStyle/>
        <a:p>
          <a:endParaRPr lang="en-US" sz="1000">
            <a:latin typeface="Arial" panose="020B0604020202020204" pitchFamily="34" charset="0"/>
            <a:cs typeface="Arial" panose="020B0604020202020204" pitchFamily="34" charset="0"/>
          </a:endParaRPr>
        </a:p>
      </dgm:t>
    </dgm:pt>
    <dgm:pt modelId="{06FA5533-AA7F-4DF7-B3CB-78AF50AEB068}">
      <dgm:prSet custT="1"/>
      <dgm:spPr/>
      <dgm:t>
        <a:bodyPr lIns="144000" rIns="144000"/>
        <a:lstStyle/>
        <a:p>
          <a:r>
            <a:rPr lang="en-GB" sz="1000" b="0" dirty="0">
              <a:latin typeface="Arial" panose="020B0604020202020204" pitchFamily="34" charset="0"/>
              <a:cs typeface="Arial" panose="020B0604020202020204" pitchFamily="34" charset="0"/>
            </a:rPr>
            <a:t>Home Office and IPA Additional Assurance Interventions</a:t>
          </a:r>
        </a:p>
      </dgm:t>
    </dgm:pt>
    <dgm:pt modelId="{543635D3-63A1-4D12-B82B-72BCA137F8D5}" type="parTrans" cxnId="{FE6F4F04-764E-4941-988E-FF2810C51158}">
      <dgm:prSet/>
      <dgm:spPr/>
      <dgm:t>
        <a:bodyPr/>
        <a:lstStyle/>
        <a:p>
          <a:endParaRPr lang="en-US" sz="1000">
            <a:latin typeface="Arial" panose="020B0604020202020204" pitchFamily="34" charset="0"/>
            <a:cs typeface="Arial" panose="020B0604020202020204" pitchFamily="34" charset="0"/>
          </a:endParaRPr>
        </a:p>
      </dgm:t>
    </dgm:pt>
    <dgm:pt modelId="{43457C88-0792-4209-B56A-DA75DD5BC392}" type="sibTrans" cxnId="{FE6F4F04-764E-4941-988E-FF2810C51158}">
      <dgm:prSet/>
      <dgm:spPr/>
      <dgm:t>
        <a:bodyPr/>
        <a:lstStyle/>
        <a:p>
          <a:endParaRPr lang="en-US" sz="1000">
            <a:latin typeface="Arial" panose="020B0604020202020204" pitchFamily="34" charset="0"/>
            <a:cs typeface="Arial" panose="020B0604020202020204" pitchFamily="34" charset="0"/>
          </a:endParaRPr>
        </a:p>
      </dgm:t>
    </dgm:pt>
    <dgm:pt modelId="{16F7FD2D-4A59-475E-B4FC-23880276F54A}">
      <dgm:prSet custT="1"/>
      <dgm:spPr/>
      <dgm:t>
        <a:bodyPr/>
        <a:lstStyle/>
        <a:p>
          <a:r>
            <a:rPr lang="en-GB" sz="1000" b="1" dirty="0">
              <a:solidFill>
                <a:schemeClr val="bg1"/>
              </a:solidFill>
              <a:latin typeface="Arial" panose="020B0604020202020204" pitchFamily="34" charset="0"/>
              <a:cs typeface="Arial" panose="020B0604020202020204" pitchFamily="34" charset="0"/>
              <a:hlinkClick xmlns:r="http://schemas.openxmlformats.org/officeDocument/2006/relationships" r:id="rId7" action="ppaction://hlinksldjump"/>
            </a:rPr>
            <a:t>Slide 7</a:t>
          </a:r>
          <a:endParaRPr lang="en-GB" sz="1000" b="1" dirty="0">
            <a:solidFill>
              <a:schemeClr val="bg1"/>
            </a:solidFill>
            <a:latin typeface="Arial" panose="020B0604020202020204" pitchFamily="34" charset="0"/>
            <a:cs typeface="Arial" panose="020B0604020202020204" pitchFamily="34" charset="0"/>
          </a:endParaRPr>
        </a:p>
      </dgm:t>
    </dgm:pt>
    <dgm:pt modelId="{7E10190D-5BF5-4BC4-A3E6-A0BE1C264BE6}" type="parTrans" cxnId="{CA353C86-C68F-4149-B188-B1554ED7EA6B}">
      <dgm:prSet/>
      <dgm:spPr/>
      <dgm:t>
        <a:bodyPr/>
        <a:lstStyle/>
        <a:p>
          <a:endParaRPr lang="en-US" sz="1000">
            <a:latin typeface="Arial" panose="020B0604020202020204" pitchFamily="34" charset="0"/>
            <a:cs typeface="Arial" panose="020B0604020202020204" pitchFamily="34" charset="0"/>
          </a:endParaRPr>
        </a:p>
      </dgm:t>
    </dgm:pt>
    <dgm:pt modelId="{E7214036-307B-41A9-B418-60397762C049}" type="sibTrans" cxnId="{CA353C86-C68F-4149-B188-B1554ED7EA6B}">
      <dgm:prSet/>
      <dgm:spPr/>
      <dgm:t>
        <a:bodyPr/>
        <a:lstStyle/>
        <a:p>
          <a:endParaRPr lang="en-US" sz="1000">
            <a:latin typeface="Arial" panose="020B0604020202020204" pitchFamily="34" charset="0"/>
            <a:cs typeface="Arial" panose="020B0604020202020204" pitchFamily="34" charset="0"/>
          </a:endParaRPr>
        </a:p>
      </dgm:t>
    </dgm:pt>
    <dgm:pt modelId="{3128594C-0AEE-4708-8EFC-06E0E6E9F412}">
      <dgm:prSet phldrT="[Text]" custT="1"/>
      <dgm:spPr/>
      <dgm:t>
        <a:bodyPr/>
        <a:lstStyle/>
        <a:p>
          <a:r>
            <a:rPr lang="en-US" sz="1000" b="1" dirty="0">
              <a:solidFill>
                <a:schemeClr val="bg1"/>
              </a:solidFill>
              <a:latin typeface="Arial" panose="020B0604020202020204" pitchFamily="34" charset="0"/>
              <a:cs typeface="Arial" panose="020B0604020202020204" pitchFamily="34" charset="0"/>
              <a:hlinkClick xmlns:r="http://schemas.openxmlformats.org/officeDocument/2006/relationships" r:id="rId8" action="ppaction://hlinksldjump"/>
            </a:rPr>
            <a:t>Slide 8</a:t>
          </a:r>
          <a:endParaRPr lang="en-US" sz="1000" b="1" dirty="0">
            <a:solidFill>
              <a:schemeClr val="bg1"/>
            </a:solidFill>
            <a:latin typeface="Arial" panose="020B0604020202020204" pitchFamily="34" charset="0"/>
            <a:cs typeface="Arial" panose="020B0604020202020204" pitchFamily="34" charset="0"/>
          </a:endParaRPr>
        </a:p>
      </dgm:t>
    </dgm:pt>
    <dgm:pt modelId="{361DBC2B-FC2E-42AC-A38B-C04F1CA79475}" type="parTrans" cxnId="{30B8CD32-81AD-4828-A4A7-C230065C6933}">
      <dgm:prSet/>
      <dgm:spPr/>
      <dgm:t>
        <a:bodyPr/>
        <a:lstStyle/>
        <a:p>
          <a:endParaRPr lang="en-US"/>
        </a:p>
      </dgm:t>
    </dgm:pt>
    <dgm:pt modelId="{1CA19F66-9549-415C-ACDD-E04BA474499D}" type="sibTrans" cxnId="{30B8CD32-81AD-4828-A4A7-C230065C6933}">
      <dgm:prSet/>
      <dgm:spPr/>
      <dgm:t>
        <a:bodyPr/>
        <a:lstStyle/>
        <a:p>
          <a:endParaRPr lang="en-US"/>
        </a:p>
      </dgm:t>
    </dgm:pt>
    <dgm:pt modelId="{41E740CA-78EF-4DA7-A6CF-870391E729E8}">
      <dgm:prSet phldrT="[Text]" custT="1"/>
      <dgm:spPr/>
      <dgm:t>
        <a:bodyPr lIns="144000" rIns="144000"/>
        <a:lstStyle/>
        <a:p>
          <a:r>
            <a:rPr lang="en-US" sz="1000" dirty="0">
              <a:latin typeface="Arial" panose="020B0604020202020204" pitchFamily="34" charset="0"/>
              <a:cs typeface="Arial" panose="020B0604020202020204" pitchFamily="34" charset="0"/>
            </a:rPr>
            <a:t>Project Internal: First Line of Assurance</a:t>
          </a:r>
        </a:p>
      </dgm:t>
    </dgm:pt>
    <dgm:pt modelId="{EC335CAC-3E5F-4238-84B2-4BE78849E986}" type="parTrans" cxnId="{60595F32-AC46-4BF9-8929-2FFE90E6E9A7}">
      <dgm:prSet/>
      <dgm:spPr/>
      <dgm:t>
        <a:bodyPr/>
        <a:lstStyle/>
        <a:p>
          <a:endParaRPr lang="en-US"/>
        </a:p>
      </dgm:t>
    </dgm:pt>
    <dgm:pt modelId="{E79E851B-DD24-4779-8AAE-B30FE713AFB2}" type="sibTrans" cxnId="{60595F32-AC46-4BF9-8929-2FFE90E6E9A7}">
      <dgm:prSet/>
      <dgm:spPr/>
      <dgm:t>
        <a:bodyPr/>
        <a:lstStyle/>
        <a:p>
          <a:endParaRPr lang="en-US"/>
        </a:p>
      </dgm:t>
    </dgm:pt>
    <dgm:pt modelId="{C9939770-8E1C-4E96-947A-5406E7AD5FD5}" type="pres">
      <dgm:prSet presAssocID="{D31EE666-9D33-4444-BD9E-1D2D01697291}" presName="Name0" presStyleCnt="0">
        <dgm:presLayoutVars>
          <dgm:dir/>
          <dgm:animLvl val="lvl"/>
          <dgm:resizeHandles val="exact"/>
        </dgm:presLayoutVars>
      </dgm:prSet>
      <dgm:spPr/>
    </dgm:pt>
    <dgm:pt modelId="{A44013C3-5159-4C3E-A268-E3EC07FA4446}" type="pres">
      <dgm:prSet presAssocID="{CC04D254-5393-46C8-A32B-AD1241787171}" presName="linNode" presStyleCnt="0"/>
      <dgm:spPr/>
    </dgm:pt>
    <dgm:pt modelId="{4FE48F49-27F4-4F09-BC92-E7E6006CD037}" type="pres">
      <dgm:prSet presAssocID="{CC04D254-5393-46C8-A32B-AD1241787171}" presName="parentText" presStyleLbl="node1" presStyleIdx="0" presStyleCnt="8" custScaleX="46905" custLinFactNeighborX="-1047">
        <dgm:presLayoutVars>
          <dgm:chMax val="1"/>
          <dgm:bulletEnabled val="1"/>
        </dgm:presLayoutVars>
      </dgm:prSet>
      <dgm:spPr/>
    </dgm:pt>
    <dgm:pt modelId="{2519707F-7984-4629-B451-65A6D6016562}" type="pres">
      <dgm:prSet presAssocID="{CC04D254-5393-46C8-A32B-AD1241787171}" presName="descendantText" presStyleLbl="alignAccFollowNode1" presStyleIdx="0" presStyleCnt="8">
        <dgm:presLayoutVars>
          <dgm:bulletEnabled val="1"/>
        </dgm:presLayoutVars>
      </dgm:prSet>
      <dgm:spPr/>
    </dgm:pt>
    <dgm:pt modelId="{D8436A8F-6316-4375-837F-2CDF4D193114}" type="pres">
      <dgm:prSet presAssocID="{27187D87-FB55-4D09-A71C-8174B6BEF196}" presName="sp" presStyleCnt="0"/>
      <dgm:spPr/>
    </dgm:pt>
    <dgm:pt modelId="{4F2C3D16-88E7-4797-8B5B-7BA5CADC2D95}" type="pres">
      <dgm:prSet presAssocID="{9DBB26DB-3A7E-438E-8CE8-100EB63B083B}" presName="linNode" presStyleCnt="0"/>
      <dgm:spPr/>
    </dgm:pt>
    <dgm:pt modelId="{54037F36-41EE-4EF2-A268-F990FCCFA570}" type="pres">
      <dgm:prSet presAssocID="{9DBB26DB-3A7E-438E-8CE8-100EB63B083B}" presName="parentText" presStyleLbl="node1" presStyleIdx="1" presStyleCnt="8" custScaleX="46905" custLinFactNeighborX="-1047">
        <dgm:presLayoutVars>
          <dgm:chMax val="1"/>
          <dgm:bulletEnabled val="1"/>
        </dgm:presLayoutVars>
      </dgm:prSet>
      <dgm:spPr/>
    </dgm:pt>
    <dgm:pt modelId="{8E2B3093-A6BC-4439-AF25-499285293049}" type="pres">
      <dgm:prSet presAssocID="{9DBB26DB-3A7E-438E-8CE8-100EB63B083B}" presName="descendantText" presStyleLbl="alignAccFollowNode1" presStyleIdx="1" presStyleCnt="8">
        <dgm:presLayoutVars>
          <dgm:bulletEnabled val="1"/>
        </dgm:presLayoutVars>
      </dgm:prSet>
      <dgm:spPr/>
    </dgm:pt>
    <dgm:pt modelId="{E944C069-FB85-430C-8A91-714F34D28923}" type="pres">
      <dgm:prSet presAssocID="{99773E22-E61E-4D8B-9AFD-B3955B23D3A9}" presName="sp" presStyleCnt="0"/>
      <dgm:spPr/>
    </dgm:pt>
    <dgm:pt modelId="{613C6656-EDC7-4DCB-A33B-4205204041BB}" type="pres">
      <dgm:prSet presAssocID="{8EC97C84-330D-4025-B4B6-728BF8B2DCB1}" presName="linNode" presStyleCnt="0"/>
      <dgm:spPr/>
    </dgm:pt>
    <dgm:pt modelId="{7B6F4A0E-7919-40C7-BFF4-1DFB0EE1EF37}" type="pres">
      <dgm:prSet presAssocID="{8EC97C84-330D-4025-B4B6-728BF8B2DCB1}" presName="parentText" presStyleLbl="node1" presStyleIdx="2" presStyleCnt="8" custScaleX="46905" custLinFactNeighborX="-1047">
        <dgm:presLayoutVars>
          <dgm:chMax val="1"/>
          <dgm:bulletEnabled val="1"/>
        </dgm:presLayoutVars>
      </dgm:prSet>
      <dgm:spPr/>
    </dgm:pt>
    <dgm:pt modelId="{769F54A9-295B-4EBA-AF08-0ABF6B114602}" type="pres">
      <dgm:prSet presAssocID="{8EC97C84-330D-4025-B4B6-728BF8B2DCB1}" presName="descendantText" presStyleLbl="alignAccFollowNode1" presStyleIdx="2" presStyleCnt="8">
        <dgm:presLayoutVars>
          <dgm:bulletEnabled val="1"/>
        </dgm:presLayoutVars>
      </dgm:prSet>
      <dgm:spPr/>
    </dgm:pt>
    <dgm:pt modelId="{20C6EA1E-AEE0-40DE-8387-2B34C005C485}" type="pres">
      <dgm:prSet presAssocID="{EEBBF87F-B90C-4D19-A3CD-E5168B4206A9}" presName="sp" presStyleCnt="0"/>
      <dgm:spPr/>
    </dgm:pt>
    <dgm:pt modelId="{7C55E981-8701-4C7C-A9AD-CAC29DAB3888}" type="pres">
      <dgm:prSet presAssocID="{B27D0244-2BB4-4A27-A1E0-17458985D6FA}" presName="linNode" presStyleCnt="0"/>
      <dgm:spPr/>
    </dgm:pt>
    <dgm:pt modelId="{9B589115-0AE3-4794-B236-C92054E3125D}" type="pres">
      <dgm:prSet presAssocID="{B27D0244-2BB4-4A27-A1E0-17458985D6FA}" presName="parentText" presStyleLbl="node1" presStyleIdx="3" presStyleCnt="8" custScaleX="46905" custLinFactNeighborX="-1047">
        <dgm:presLayoutVars>
          <dgm:chMax val="1"/>
          <dgm:bulletEnabled val="1"/>
        </dgm:presLayoutVars>
      </dgm:prSet>
      <dgm:spPr/>
    </dgm:pt>
    <dgm:pt modelId="{F871D882-4CB6-4080-8B23-406EBC51F56D}" type="pres">
      <dgm:prSet presAssocID="{B27D0244-2BB4-4A27-A1E0-17458985D6FA}" presName="descendantText" presStyleLbl="alignAccFollowNode1" presStyleIdx="3" presStyleCnt="8">
        <dgm:presLayoutVars>
          <dgm:bulletEnabled val="1"/>
        </dgm:presLayoutVars>
      </dgm:prSet>
      <dgm:spPr/>
    </dgm:pt>
    <dgm:pt modelId="{18C8ED02-8508-4BF9-811B-C6C853129C63}" type="pres">
      <dgm:prSet presAssocID="{C970BBCB-78F4-421A-99D2-28A678852B88}" presName="sp" presStyleCnt="0"/>
      <dgm:spPr/>
    </dgm:pt>
    <dgm:pt modelId="{F64488C4-5E75-4617-9AAD-E2D1F43E6157}" type="pres">
      <dgm:prSet presAssocID="{6FD6D1B8-17D1-4423-B76E-1B74EB27EDD4}" presName="linNode" presStyleCnt="0"/>
      <dgm:spPr/>
    </dgm:pt>
    <dgm:pt modelId="{F90F54D5-3A2C-444B-A531-FA69E6B3E200}" type="pres">
      <dgm:prSet presAssocID="{6FD6D1B8-17D1-4423-B76E-1B74EB27EDD4}" presName="parentText" presStyleLbl="node1" presStyleIdx="4" presStyleCnt="8" custScaleX="46905" custLinFactNeighborX="-1047">
        <dgm:presLayoutVars>
          <dgm:chMax val="1"/>
          <dgm:bulletEnabled val="1"/>
        </dgm:presLayoutVars>
      </dgm:prSet>
      <dgm:spPr/>
    </dgm:pt>
    <dgm:pt modelId="{6B23E92B-654B-4458-A1F3-F74B7353F9EA}" type="pres">
      <dgm:prSet presAssocID="{6FD6D1B8-17D1-4423-B76E-1B74EB27EDD4}" presName="descendantText" presStyleLbl="alignAccFollowNode1" presStyleIdx="4" presStyleCnt="8">
        <dgm:presLayoutVars>
          <dgm:bulletEnabled val="1"/>
        </dgm:presLayoutVars>
      </dgm:prSet>
      <dgm:spPr/>
    </dgm:pt>
    <dgm:pt modelId="{FDF0DEF6-AC53-4EEA-B765-17B744DE8FE7}" type="pres">
      <dgm:prSet presAssocID="{172CF1DD-9FFD-4BEF-AA06-5717A8FF6AD6}" presName="sp" presStyleCnt="0"/>
      <dgm:spPr/>
    </dgm:pt>
    <dgm:pt modelId="{1F122565-1B8F-40FD-B96C-A76D6EB13108}" type="pres">
      <dgm:prSet presAssocID="{22D83078-B831-4EA8-8459-C9D8D26765BB}" presName="linNode" presStyleCnt="0"/>
      <dgm:spPr/>
    </dgm:pt>
    <dgm:pt modelId="{4AAB9E75-87DA-4F07-A3BF-A467A769906D}" type="pres">
      <dgm:prSet presAssocID="{22D83078-B831-4EA8-8459-C9D8D26765BB}" presName="parentText" presStyleLbl="node1" presStyleIdx="5" presStyleCnt="8" custScaleX="46905" custLinFactNeighborX="-1047">
        <dgm:presLayoutVars>
          <dgm:chMax val="1"/>
          <dgm:bulletEnabled val="1"/>
        </dgm:presLayoutVars>
      </dgm:prSet>
      <dgm:spPr/>
    </dgm:pt>
    <dgm:pt modelId="{8BF6EB5F-C894-4A78-A26A-82A89A996764}" type="pres">
      <dgm:prSet presAssocID="{22D83078-B831-4EA8-8459-C9D8D26765BB}" presName="descendantText" presStyleLbl="alignAccFollowNode1" presStyleIdx="5" presStyleCnt="8">
        <dgm:presLayoutVars>
          <dgm:bulletEnabled val="1"/>
        </dgm:presLayoutVars>
      </dgm:prSet>
      <dgm:spPr/>
    </dgm:pt>
    <dgm:pt modelId="{3975A944-FE58-4678-81FE-A16B635FC59D}" type="pres">
      <dgm:prSet presAssocID="{978FDF13-45A2-4A82-871A-25FBEDE10341}" presName="sp" presStyleCnt="0"/>
      <dgm:spPr/>
    </dgm:pt>
    <dgm:pt modelId="{0F565DC7-527E-4BFC-8D3D-915F4A8EB83F}" type="pres">
      <dgm:prSet presAssocID="{16F7FD2D-4A59-475E-B4FC-23880276F54A}" presName="linNode" presStyleCnt="0"/>
      <dgm:spPr/>
    </dgm:pt>
    <dgm:pt modelId="{9CB0D682-82F7-420C-AF2C-DA31E2D82041}" type="pres">
      <dgm:prSet presAssocID="{16F7FD2D-4A59-475E-B4FC-23880276F54A}" presName="parentText" presStyleLbl="node1" presStyleIdx="6" presStyleCnt="8" custScaleX="46905" custLinFactNeighborX="-1047">
        <dgm:presLayoutVars>
          <dgm:chMax val="1"/>
          <dgm:bulletEnabled val="1"/>
        </dgm:presLayoutVars>
      </dgm:prSet>
      <dgm:spPr/>
    </dgm:pt>
    <dgm:pt modelId="{4DE9B66F-C3F7-4275-9FDD-BCA05EE03331}" type="pres">
      <dgm:prSet presAssocID="{16F7FD2D-4A59-475E-B4FC-23880276F54A}" presName="descendantText" presStyleLbl="alignAccFollowNode1" presStyleIdx="6" presStyleCnt="8">
        <dgm:presLayoutVars>
          <dgm:bulletEnabled val="1"/>
        </dgm:presLayoutVars>
      </dgm:prSet>
      <dgm:spPr/>
    </dgm:pt>
    <dgm:pt modelId="{A99FDCAA-BE3D-4F8B-B363-EBB211BA66C9}" type="pres">
      <dgm:prSet presAssocID="{E7214036-307B-41A9-B418-60397762C049}" presName="sp" presStyleCnt="0"/>
      <dgm:spPr/>
    </dgm:pt>
    <dgm:pt modelId="{4D1E0114-2A5E-4F1F-982E-61B3C0AC20D2}" type="pres">
      <dgm:prSet presAssocID="{3128594C-0AEE-4708-8EFC-06E0E6E9F412}" presName="linNode" presStyleCnt="0"/>
      <dgm:spPr/>
    </dgm:pt>
    <dgm:pt modelId="{EFBA139C-58AA-445D-B9F4-A38E4779985D}" type="pres">
      <dgm:prSet presAssocID="{3128594C-0AEE-4708-8EFC-06E0E6E9F412}" presName="parentText" presStyleLbl="node1" presStyleIdx="7" presStyleCnt="8" custScaleX="46905" custLinFactNeighborX="-1047">
        <dgm:presLayoutVars>
          <dgm:chMax val="1"/>
          <dgm:bulletEnabled val="1"/>
        </dgm:presLayoutVars>
      </dgm:prSet>
      <dgm:spPr/>
    </dgm:pt>
    <dgm:pt modelId="{4B50D69D-0642-4C95-AE01-DDB4CC7B91C2}" type="pres">
      <dgm:prSet presAssocID="{3128594C-0AEE-4708-8EFC-06E0E6E9F412}" presName="descendantText" presStyleLbl="alignAccFollowNode1" presStyleIdx="7" presStyleCnt="8">
        <dgm:presLayoutVars>
          <dgm:bulletEnabled val="1"/>
        </dgm:presLayoutVars>
      </dgm:prSet>
      <dgm:spPr/>
    </dgm:pt>
  </dgm:ptLst>
  <dgm:cxnLst>
    <dgm:cxn modelId="{FE6F4F04-764E-4941-988E-FF2810C51158}" srcId="{22D83078-B831-4EA8-8459-C9D8D26765BB}" destId="{06FA5533-AA7F-4DF7-B3CB-78AF50AEB068}" srcOrd="0" destOrd="0" parTransId="{543635D3-63A1-4D12-B82B-72BCA137F8D5}" sibTransId="{43457C88-0792-4209-B56A-DA75DD5BC392}"/>
    <dgm:cxn modelId="{DE083706-8ACF-4BD6-8240-F5EC28A0A6C7}" srcId="{B27D0244-2BB4-4A27-A1E0-17458985D6FA}" destId="{50F4144E-C57F-466F-8F4E-1F675417747F}" srcOrd="0" destOrd="0" parTransId="{AC5CD608-F2AE-4C19-993F-84BDF0F27732}" sibTransId="{E92A258E-055E-45F1-817C-385C78AC1361}"/>
    <dgm:cxn modelId="{84411807-E89F-4215-8F14-4F405B0D1F49}" type="presOf" srcId="{F117FF39-AE9F-4C4C-8E15-A0F9DEAE718C}" destId="{769F54A9-295B-4EBA-AF08-0ABF6B114602}" srcOrd="0" destOrd="0" presId="urn:microsoft.com/office/officeart/2005/8/layout/vList5"/>
    <dgm:cxn modelId="{3B421726-877E-432F-AD92-04505CCD329C}" type="presOf" srcId="{16F7FD2D-4A59-475E-B4FC-23880276F54A}" destId="{9CB0D682-82F7-420C-AF2C-DA31E2D82041}" srcOrd="0" destOrd="0" presId="urn:microsoft.com/office/officeart/2005/8/layout/vList5"/>
    <dgm:cxn modelId="{CEB26026-D71D-4D3C-B7B7-2D76C43F5698}" type="presOf" srcId="{E794F74C-84B8-4057-8F02-BD67664C8987}" destId="{4DE9B66F-C3F7-4275-9FDD-BCA05EE03331}" srcOrd="0" destOrd="0" presId="urn:microsoft.com/office/officeart/2005/8/layout/vList5"/>
    <dgm:cxn modelId="{1EF6522A-5F16-4CCE-82A2-52DCBBE31FB5}" type="presOf" srcId="{3128594C-0AEE-4708-8EFC-06E0E6E9F412}" destId="{EFBA139C-58AA-445D-B9F4-A38E4779985D}" srcOrd="0" destOrd="0" presId="urn:microsoft.com/office/officeart/2005/8/layout/vList5"/>
    <dgm:cxn modelId="{33CB5C2F-7F12-45E9-AEE2-7AC62A7441EF}" type="presOf" srcId="{A88D061F-8C9E-43E6-9859-D08F6F4D5C86}" destId="{2519707F-7984-4629-B451-65A6D6016562}" srcOrd="0" destOrd="0" presId="urn:microsoft.com/office/officeart/2005/8/layout/vList5"/>
    <dgm:cxn modelId="{60595F32-AC46-4BF9-8929-2FFE90E6E9A7}" srcId="{3128594C-0AEE-4708-8EFC-06E0E6E9F412}" destId="{41E740CA-78EF-4DA7-A6CF-870391E729E8}" srcOrd="0" destOrd="0" parTransId="{EC335CAC-3E5F-4238-84B2-4BE78849E986}" sibTransId="{E79E851B-DD24-4779-8AAE-B30FE713AFB2}"/>
    <dgm:cxn modelId="{30B8CD32-81AD-4828-A4A7-C230065C6933}" srcId="{D31EE666-9D33-4444-BD9E-1D2D01697291}" destId="{3128594C-0AEE-4708-8EFC-06E0E6E9F412}" srcOrd="7" destOrd="0" parTransId="{361DBC2B-FC2E-42AC-A38B-C04F1CA79475}" sibTransId="{1CA19F66-9549-415C-ACDD-E04BA474499D}"/>
    <dgm:cxn modelId="{28A24C3F-EEED-4DCE-BBF2-EAA737ED1E63}" type="presOf" srcId="{9DBB26DB-3A7E-438E-8CE8-100EB63B083B}" destId="{54037F36-41EE-4EF2-A268-F990FCCFA570}" srcOrd="0" destOrd="0" presId="urn:microsoft.com/office/officeart/2005/8/layout/vList5"/>
    <dgm:cxn modelId="{11E44544-970D-47F7-B624-53DA16283D32}" srcId="{D31EE666-9D33-4444-BD9E-1D2D01697291}" destId="{6FD6D1B8-17D1-4423-B76E-1B74EB27EDD4}" srcOrd="4" destOrd="0" parTransId="{9AF4F0F4-48E3-4D3D-A7BB-4A815A8AEB7B}" sibTransId="{172CF1DD-9FFD-4BEF-AA06-5717A8FF6AD6}"/>
    <dgm:cxn modelId="{E219CB66-CE72-425D-80F6-9D5EC019BC9E}" type="presOf" srcId="{CC04D254-5393-46C8-A32B-AD1241787171}" destId="{4FE48F49-27F4-4F09-BC92-E7E6006CD037}" srcOrd="0" destOrd="0" presId="urn:microsoft.com/office/officeart/2005/8/layout/vList5"/>
    <dgm:cxn modelId="{47A21B6D-DC99-4D0F-8F35-2842D4C7F33D}" srcId="{D31EE666-9D33-4444-BD9E-1D2D01697291}" destId="{9DBB26DB-3A7E-438E-8CE8-100EB63B083B}" srcOrd="1" destOrd="0" parTransId="{BAF8F829-5B1D-4385-BD85-21AD155CD83B}" sibTransId="{99773E22-E61E-4D8B-9AFD-B3955B23D3A9}"/>
    <dgm:cxn modelId="{83006C4E-F2BD-412B-8666-EC61E6E481B2}" type="presOf" srcId="{22D83078-B831-4EA8-8459-C9D8D26765BB}" destId="{4AAB9E75-87DA-4F07-A3BF-A467A769906D}" srcOrd="0" destOrd="0" presId="urn:microsoft.com/office/officeart/2005/8/layout/vList5"/>
    <dgm:cxn modelId="{97C00B51-33F6-490B-B46F-8659C01298F7}" type="presOf" srcId="{06FA5533-AA7F-4DF7-B3CB-78AF50AEB068}" destId="{8BF6EB5F-C894-4A78-A26A-82A89A996764}" srcOrd="0" destOrd="0" presId="urn:microsoft.com/office/officeart/2005/8/layout/vList5"/>
    <dgm:cxn modelId="{58B39176-7F1F-4961-96EB-A1857A6D2C71}" type="presOf" srcId="{2A19A69F-3703-4B27-8A47-E1A1822724CC}" destId="{6B23E92B-654B-4458-A1F3-F74B7353F9EA}" srcOrd="0" destOrd="0" presId="urn:microsoft.com/office/officeart/2005/8/layout/vList5"/>
    <dgm:cxn modelId="{11359A76-A190-4669-B0DF-FCA13C0C049F}" srcId="{CC04D254-5393-46C8-A32B-AD1241787171}" destId="{A88D061F-8C9E-43E6-9859-D08F6F4D5C86}" srcOrd="0" destOrd="0" parTransId="{B1F8711D-7C83-442F-A645-EDE38424DB8D}" sibTransId="{0A745AB0-7062-42BA-B799-DDA0DD1DB88A}"/>
    <dgm:cxn modelId="{7B336377-E3E9-4D2B-B448-7D56C869C597}" type="presOf" srcId="{6FD6D1B8-17D1-4423-B76E-1B74EB27EDD4}" destId="{F90F54D5-3A2C-444B-A531-FA69E6B3E200}" srcOrd="0" destOrd="0" presId="urn:microsoft.com/office/officeart/2005/8/layout/vList5"/>
    <dgm:cxn modelId="{C3A91178-33C0-4CFE-BE4D-0C0593153F49}" type="presOf" srcId="{52861B4B-FC9D-4935-97A8-C2C5A173C44F}" destId="{8E2B3093-A6BC-4439-AF25-499285293049}" srcOrd="0" destOrd="0" presId="urn:microsoft.com/office/officeart/2005/8/layout/vList5"/>
    <dgm:cxn modelId="{CA353C86-C68F-4149-B188-B1554ED7EA6B}" srcId="{D31EE666-9D33-4444-BD9E-1D2D01697291}" destId="{16F7FD2D-4A59-475E-B4FC-23880276F54A}" srcOrd="6" destOrd="0" parTransId="{7E10190D-5BF5-4BC4-A3E6-A0BE1C264BE6}" sibTransId="{E7214036-307B-41A9-B418-60397762C049}"/>
    <dgm:cxn modelId="{F03A448C-1AA9-4DA0-9F63-F9BCDFBECEA7}" srcId="{D31EE666-9D33-4444-BD9E-1D2D01697291}" destId="{8EC97C84-330D-4025-B4B6-728BF8B2DCB1}" srcOrd="2" destOrd="0" parTransId="{E4A1F1E8-B1E0-4A3C-B1A9-C3B50E9CB005}" sibTransId="{EEBBF87F-B90C-4D19-A3CD-E5168B4206A9}"/>
    <dgm:cxn modelId="{9269F7A0-392C-4E97-82F6-5000334DB254}" type="presOf" srcId="{41E740CA-78EF-4DA7-A6CF-870391E729E8}" destId="{4B50D69D-0642-4C95-AE01-DDB4CC7B91C2}" srcOrd="0" destOrd="0" presId="urn:microsoft.com/office/officeart/2005/8/layout/vList5"/>
    <dgm:cxn modelId="{50ED65A5-8FF8-483F-9C96-8D7EB9135FFC}" srcId="{8EC97C84-330D-4025-B4B6-728BF8B2DCB1}" destId="{F117FF39-AE9F-4C4C-8E15-A0F9DEAE718C}" srcOrd="0" destOrd="0" parTransId="{752A4D30-4D26-46E2-8C35-544F17ECBE58}" sibTransId="{3E1B7109-EC85-4C4C-9BCB-269F2FF181E5}"/>
    <dgm:cxn modelId="{AB20E1AB-C463-43DB-9052-C067B2336A40}" type="presOf" srcId="{B27D0244-2BB4-4A27-A1E0-17458985D6FA}" destId="{9B589115-0AE3-4794-B236-C92054E3125D}" srcOrd="0" destOrd="0" presId="urn:microsoft.com/office/officeart/2005/8/layout/vList5"/>
    <dgm:cxn modelId="{D330A2B6-A884-4141-97B3-BFFBEDEC8E83}" srcId="{D31EE666-9D33-4444-BD9E-1D2D01697291}" destId="{22D83078-B831-4EA8-8459-C9D8D26765BB}" srcOrd="5" destOrd="0" parTransId="{BBC21C70-8B50-4A49-81D5-C09FC88944EE}" sibTransId="{978FDF13-45A2-4A82-871A-25FBEDE10341}"/>
    <dgm:cxn modelId="{D57A59B8-4EC3-4DEE-B83A-587787CBA965}" srcId="{D31EE666-9D33-4444-BD9E-1D2D01697291}" destId="{CC04D254-5393-46C8-A32B-AD1241787171}" srcOrd="0" destOrd="0" parTransId="{89B5A733-C3A8-4D7C-BB7C-71F498F095B7}" sibTransId="{27187D87-FB55-4D09-A71C-8174B6BEF196}"/>
    <dgm:cxn modelId="{BEAB27B9-C890-4BFE-85F2-964B15391A97}" type="presOf" srcId="{50F4144E-C57F-466F-8F4E-1F675417747F}" destId="{F871D882-4CB6-4080-8B23-406EBC51F56D}" srcOrd="0" destOrd="0" presId="urn:microsoft.com/office/officeart/2005/8/layout/vList5"/>
    <dgm:cxn modelId="{F18DA5BF-1D30-4492-B085-B7C98DFE0E3A}" srcId="{6FD6D1B8-17D1-4423-B76E-1B74EB27EDD4}" destId="{2A19A69F-3703-4B27-8A47-E1A1822724CC}" srcOrd="0" destOrd="0" parTransId="{23E29E4C-4F5F-437F-91EB-60F4FDF018FF}" sibTransId="{04A8FDC1-EDEC-4768-9A69-1F5C8D73FA2D}"/>
    <dgm:cxn modelId="{1B3518C5-5ABC-414F-AAEF-3150FAF5D5F6}" type="presOf" srcId="{D31EE666-9D33-4444-BD9E-1D2D01697291}" destId="{C9939770-8E1C-4E96-947A-5406E7AD5FD5}" srcOrd="0" destOrd="0" presId="urn:microsoft.com/office/officeart/2005/8/layout/vList5"/>
    <dgm:cxn modelId="{4FB44ACA-9130-47C7-93E6-E15EDFD46556}" srcId="{9DBB26DB-3A7E-438E-8CE8-100EB63B083B}" destId="{52861B4B-FC9D-4935-97A8-C2C5A173C44F}" srcOrd="0" destOrd="0" parTransId="{7B22158F-2376-4FEF-871E-D45E7B9AD732}" sibTransId="{FA9488CA-44FF-4F95-B2E8-90413649DB13}"/>
    <dgm:cxn modelId="{67857BCB-34FB-43C6-93A4-22068997E71B}" srcId="{D31EE666-9D33-4444-BD9E-1D2D01697291}" destId="{B27D0244-2BB4-4A27-A1E0-17458985D6FA}" srcOrd="3" destOrd="0" parTransId="{BA36E9AA-C10A-4FA6-B6EE-9C1A04676533}" sibTransId="{C970BBCB-78F4-421A-99D2-28A678852B88}"/>
    <dgm:cxn modelId="{E16BD2CE-D5DA-4C29-8346-927FED8E582F}" type="presOf" srcId="{8EC97C84-330D-4025-B4B6-728BF8B2DCB1}" destId="{7B6F4A0E-7919-40C7-BFF4-1DFB0EE1EF37}" srcOrd="0" destOrd="0" presId="urn:microsoft.com/office/officeart/2005/8/layout/vList5"/>
    <dgm:cxn modelId="{0AEC45FB-BC6B-42A5-9AB1-73BD033DB3E9}" srcId="{16F7FD2D-4A59-475E-B4FC-23880276F54A}" destId="{E794F74C-84B8-4057-8F02-BD67664C8987}" srcOrd="0" destOrd="0" parTransId="{E06EC0B3-CA99-4268-829F-3F0E3FE98462}" sibTransId="{E8054798-8820-440B-8ECC-18EDD737755A}"/>
    <dgm:cxn modelId="{B0E14AE5-274E-4DC2-9202-17821A151115}" type="presParOf" srcId="{C9939770-8E1C-4E96-947A-5406E7AD5FD5}" destId="{A44013C3-5159-4C3E-A268-E3EC07FA4446}" srcOrd="0" destOrd="0" presId="urn:microsoft.com/office/officeart/2005/8/layout/vList5"/>
    <dgm:cxn modelId="{F41AA49B-05E4-44D7-9702-FB0EA97A073B}" type="presParOf" srcId="{A44013C3-5159-4C3E-A268-E3EC07FA4446}" destId="{4FE48F49-27F4-4F09-BC92-E7E6006CD037}" srcOrd="0" destOrd="0" presId="urn:microsoft.com/office/officeart/2005/8/layout/vList5"/>
    <dgm:cxn modelId="{284A182C-2519-407A-8112-AE079632CEA4}" type="presParOf" srcId="{A44013C3-5159-4C3E-A268-E3EC07FA4446}" destId="{2519707F-7984-4629-B451-65A6D6016562}" srcOrd="1" destOrd="0" presId="urn:microsoft.com/office/officeart/2005/8/layout/vList5"/>
    <dgm:cxn modelId="{B16183A2-5416-48D9-B66E-1E95EEBCCB28}" type="presParOf" srcId="{C9939770-8E1C-4E96-947A-5406E7AD5FD5}" destId="{D8436A8F-6316-4375-837F-2CDF4D193114}" srcOrd="1" destOrd="0" presId="urn:microsoft.com/office/officeart/2005/8/layout/vList5"/>
    <dgm:cxn modelId="{60E45C9B-DD77-48B9-BDC1-E1EC1FD12CC4}" type="presParOf" srcId="{C9939770-8E1C-4E96-947A-5406E7AD5FD5}" destId="{4F2C3D16-88E7-4797-8B5B-7BA5CADC2D95}" srcOrd="2" destOrd="0" presId="urn:microsoft.com/office/officeart/2005/8/layout/vList5"/>
    <dgm:cxn modelId="{78C83558-6B00-4AA5-B98F-D24B5E9C5F64}" type="presParOf" srcId="{4F2C3D16-88E7-4797-8B5B-7BA5CADC2D95}" destId="{54037F36-41EE-4EF2-A268-F990FCCFA570}" srcOrd="0" destOrd="0" presId="urn:microsoft.com/office/officeart/2005/8/layout/vList5"/>
    <dgm:cxn modelId="{13A596EC-BCB1-4806-8028-83B3B69663A8}" type="presParOf" srcId="{4F2C3D16-88E7-4797-8B5B-7BA5CADC2D95}" destId="{8E2B3093-A6BC-4439-AF25-499285293049}" srcOrd="1" destOrd="0" presId="urn:microsoft.com/office/officeart/2005/8/layout/vList5"/>
    <dgm:cxn modelId="{8ADDD0AE-8C85-4B3E-8CA4-3A6773331935}" type="presParOf" srcId="{C9939770-8E1C-4E96-947A-5406E7AD5FD5}" destId="{E944C069-FB85-430C-8A91-714F34D28923}" srcOrd="3" destOrd="0" presId="urn:microsoft.com/office/officeart/2005/8/layout/vList5"/>
    <dgm:cxn modelId="{28ABDC20-B46B-4DEF-AA59-4DC35E3F2E1C}" type="presParOf" srcId="{C9939770-8E1C-4E96-947A-5406E7AD5FD5}" destId="{613C6656-EDC7-4DCB-A33B-4205204041BB}" srcOrd="4" destOrd="0" presId="urn:microsoft.com/office/officeart/2005/8/layout/vList5"/>
    <dgm:cxn modelId="{87C556D2-BC0A-4D2D-8307-EC7C25BCD966}" type="presParOf" srcId="{613C6656-EDC7-4DCB-A33B-4205204041BB}" destId="{7B6F4A0E-7919-40C7-BFF4-1DFB0EE1EF37}" srcOrd="0" destOrd="0" presId="urn:microsoft.com/office/officeart/2005/8/layout/vList5"/>
    <dgm:cxn modelId="{1CDFD390-3D79-4A6E-8CAE-383ABD016051}" type="presParOf" srcId="{613C6656-EDC7-4DCB-A33B-4205204041BB}" destId="{769F54A9-295B-4EBA-AF08-0ABF6B114602}" srcOrd="1" destOrd="0" presId="urn:microsoft.com/office/officeart/2005/8/layout/vList5"/>
    <dgm:cxn modelId="{7104A43E-2B31-4E8D-81FE-1A2E3EE8CD27}" type="presParOf" srcId="{C9939770-8E1C-4E96-947A-5406E7AD5FD5}" destId="{20C6EA1E-AEE0-40DE-8387-2B34C005C485}" srcOrd="5" destOrd="0" presId="urn:microsoft.com/office/officeart/2005/8/layout/vList5"/>
    <dgm:cxn modelId="{57C8D9D3-6770-4878-BE9F-430AF2920BFF}" type="presParOf" srcId="{C9939770-8E1C-4E96-947A-5406E7AD5FD5}" destId="{7C55E981-8701-4C7C-A9AD-CAC29DAB3888}" srcOrd="6" destOrd="0" presId="urn:microsoft.com/office/officeart/2005/8/layout/vList5"/>
    <dgm:cxn modelId="{DEDD68A8-64D8-4BF7-AA5F-9FFBB7FD0310}" type="presParOf" srcId="{7C55E981-8701-4C7C-A9AD-CAC29DAB3888}" destId="{9B589115-0AE3-4794-B236-C92054E3125D}" srcOrd="0" destOrd="0" presId="urn:microsoft.com/office/officeart/2005/8/layout/vList5"/>
    <dgm:cxn modelId="{070EA888-69CC-46FA-B024-5061B1DCC717}" type="presParOf" srcId="{7C55E981-8701-4C7C-A9AD-CAC29DAB3888}" destId="{F871D882-4CB6-4080-8B23-406EBC51F56D}" srcOrd="1" destOrd="0" presId="urn:microsoft.com/office/officeart/2005/8/layout/vList5"/>
    <dgm:cxn modelId="{3F98FD04-0C16-49A3-8510-2A5BCE1261BF}" type="presParOf" srcId="{C9939770-8E1C-4E96-947A-5406E7AD5FD5}" destId="{18C8ED02-8508-4BF9-811B-C6C853129C63}" srcOrd="7" destOrd="0" presId="urn:microsoft.com/office/officeart/2005/8/layout/vList5"/>
    <dgm:cxn modelId="{69B7175A-0DC9-4EB4-9251-63979D8C521B}" type="presParOf" srcId="{C9939770-8E1C-4E96-947A-5406E7AD5FD5}" destId="{F64488C4-5E75-4617-9AAD-E2D1F43E6157}" srcOrd="8" destOrd="0" presId="urn:microsoft.com/office/officeart/2005/8/layout/vList5"/>
    <dgm:cxn modelId="{1B17E367-4A4C-47C4-AC54-471E8327E066}" type="presParOf" srcId="{F64488C4-5E75-4617-9AAD-E2D1F43E6157}" destId="{F90F54D5-3A2C-444B-A531-FA69E6B3E200}" srcOrd="0" destOrd="0" presId="urn:microsoft.com/office/officeart/2005/8/layout/vList5"/>
    <dgm:cxn modelId="{207278B0-F27E-43DB-B01B-2841065C8941}" type="presParOf" srcId="{F64488C4-5E75-4617-9AAD-E2D1F43E6157}" destId="{6B23E92B-654B-4458-A1F3-F74B7353F9EA}" srcOrd="1" destOrd="0" presId="urn:microsoft.com/office/officeart/2005/8/layout/vList5"/>
    <dgm:cxn modelId="{EE4E3FB9-406A-4E6B-B44D-C2B95E25D8EA}" type="presParOf" srcId="{C9939770-8E1C-4E96-947A-5406E7AD5FD5}" destId="{FDF0DEF6-AC53-4EEA-B765-17B744DE8FE7}" srcOrd="9" destOrd="0" presId="urn:microsoft.com/office/officeart/2005/8/layout/vList5"/>
    <dgm:cxn modelId="{3183B97D-573B-4BEA-995E-988A9C64E7D2}" type="presParOf" srcId="{C9939770-8E1C-4E96-947A-5406E7AD5FD5}" destId="{1F122565-1B8F-40FD-B96C-A76D6EB13108}" srcOrd="10" destOrd="0" presId="urn:microsoft.com/office/officeart/2005/8/layout/vList5"/>
    <dgm:cxn modelId="{F8F2A6D2-139D-4CB4-8D32-EBC2D9C2533F}" type="presParOf" srcId="{1F122565-1B8F-40FD-B96C-A76D6EB13108}" destId="{4AAB9E75-87DA-4F07-A3BF-A467A769906D}" srcOrd="0" destOrd="0" presId="urn:microsoft.com/office/officeart/2005/8/layout/vList5"/>
    <dgm:cxn modelId="{F01566DC-39C3-4FC2-86B6-AB78D6E8D1E0}" type="presParOf" srcId="{1F122565-1B8F-40FD-B96C-A76D6EB13108}" destId="{8BF6EB5F-C894-4A78-A26A-82A89A996764}" srcOrd="1" destOrd="0" presId="urn:microsoft.com/office/officeart/2005/8/layout/vList5"/>
    <dgm:cxn modelId="{56E7C7DB-B426-4091-BB2E-4E82FF15FD79}" type="presParOf" srcId="{C9939770-8E1C-4E96-947A-5406E7AD5FD5}" destId="{3975A944-FE58-4678-81FE-A16B635FC59D}" srcOrd="11" destOrd="0" presId="urn:microsoft.com/office/officeart/2005/8/layout/vList5"/>
    <dgm:cxn modelId="{14739CD5-49FE-4BBA-9014-D3CF6D6EBC87}" type="presParOf" srcId="{C9939770-8E1C-4E96-947A-5406E7AD5FD5}" destId="{0F565DC7-527E-4BFC-8D3D-915F4A8EB83F}" srcOrd="12" destOrd="0" presId="urn:microsoft.com/office/officeart/2005/8/layout/vList5"/>
    <dgm:cxn modelId="{F13DEE96-FE88-4603-85DC-FC9FE7BD0161}" type="presParOf" srcId="{0F565DC7-527E-4BFC-8D3D-915F4A8EB83F}" destId="{9CB0D682-82F7-420C-AF2C-DA31E2D82041}" srcOrd="0" destOrd="0" presId="urn:microsoft.com/office/officeart/2005/8/layout/vList5"/>
    <dgm:cxn modelId="{8117BDDC-6076-4D24-BF98-41E5A049575D}" type="presParOf" srcId="{0F565DC7-527E-4BFC-8D3D-915F4A8EB83F}" destId="{4DE9B66F-C3F7-4275-9FDD-BCA05EE03331}" srcOrd="1" destOrd="0" presId="urn:microsoft.com/office/officeart/2005/8/layout/vList5"/>
    <dgm:cxn modelId="{69C51C9C-EF5E-47BF-AE48-79112B5997FF}" type="presParOf" srcId="{C9939770-8E1C-4E96-947A-5406E7AD5FD5}" destId="{A99FDCAA-BE3D-4F8B-B363-EBB211BA66C9}" srcOrd="13" destOrd="0" presId="urn:microsoft.com/office/officeart/2005/8/layout/vList5"/>
    <dgm:cxn modelId="{1989E437-3479-422C-ABCD-98E5338626C5}" type="presParOf" srcId="{C9939770-8E1C-4E96-947A-5406E7AD5FD5}" destId="{4D1E0114-2A5E-4F1F-982E-61B3C0AC20D2}" srcOrd="14" destOrd="0" presId="urn:microsoft.com/office/officeart/2005/8/layout/vList5"/>
    <dgm:cxn modelId="{7F55908C-6794-4D95-BB83-FC4EFF1BE0FB}" type="presParOf" srcId="{4D1E0114-2A5E-4F1F-982E-61B3C0AC20D2}" destId="{EFBA139C-58AA-445D-B9F4-A38E4779985D}" srcOrd="0" destOrd="0" presId="urn:microsoft.com/office/officeart/2005/8/layout/vList5"/>
    <dgm:cxn modelId="{511A8074-9609-4726-870A-D235EC1690BF}" type="presParOf" srcId="{4D1E0114-2A5E-4F1F-982E-61B3C0AC20D2}" destId="{4B50D69D-0642-4C95-AE01-DDB4CC7B91C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183C24-50A0-4804-84E2-84763B4A1FD4}" type="doc">
      <dgm:prSet loTypeId="urn:microsoft.com/office/officeart/2005/8/layout/chevron1" loCatId="process" qsTypeId="urn:microsoft.com/office/officeart/2005/8/quickstyle/simple1" qsCatId="simple" csTypeId="urn:microsoft.com/office/officeart/2005/8/colors/colorful1" csCatId="colorful" phldr="1"/>
      <dgm:spPr/>
    </dgm:pt>
    <dgm:pt modelId="{CA5DD6BC-178D-40D1-8CAA-A5B3B5A28BFD}">
      <dgm:prSet phldrT="[Text]"/>
      <dgm:spPr/>
      <dgm:t>
        <a:bodyPr/>
        <a:lstStyle/>
        <a:p>
          <a:r>
            <a:rPr lang="en-GB" dirty="0">
              <a:latin typeface="Arial" panose="020B0604020202020204" pitchFamily="34" charset="0"/>
              <a:cs typeface="Arial" panose="020B0604020202020204" pitchFamily="34" charset="0"/>
            </a:rPr>
            <a:t>Feasibility (Idea)</a:t>
          </a:r>
        </a:p>
      </dgm:t>
    </dgm:pt>
    <dgm:pt modelId="{8B10D268-CA67-4911-8D13-C2AF4226BC6A}" type="parTrans" cxnId="{2A769B2F-9F07-4922-98F2-5AF08DF29AAE}">
      <dgm:prSet/>
      <dgm:spPr/>
      <dgm:t>
        <a:bodyPr/>
        <a:lstStyle/>
        <a:p>
          <a:endParaRPr lang="en-GB"/>
        </a:p>
      </dgm:t>
    </dgm:pt>
    <dgm:pt modelId="{BFDF0EB2-E651-4FBB-832F-EE0E94E1B34B}" type="sibTrans" cxnId="{2A769B2F-9F07-4922-98F2-5AF08DF29AAE}">
      <dgm:prSet/>
      <dgm:spPr/>
      <dgm:t>
        <a:bodyPr/>
        <a:lstStyle/>
        <a:p>
          <a:endParaRPr lang="en-GB"/>
        </a:p>
      </dgm:t>
    </dgm:pt>
    <dgm:pt modelId="{63BAF8A2-B509-45F8-BAE0-AFAD445A507B}">
      <dgm:prSet phldrT="[Text]"/>
      <dgm:spPr/>
      <dgm:t>
        <a:bodyPr/>
        <a:lstStyle/>
        <a:p>
          <a:r>
            <a:rPr lang="en-GB" dirty="0">
              <a:latin typeface="Arial" panose="020B0604020202020204" pitchFamily="34" charset="0"/>
              <a:cs typeface="Arial" panose="020B0604020202020204" pitchFamily="34" charset="0"/>
            </a:rPr>
            <a:t>Appraise and Select (Initiation)</a:t>
          </a:r>
        </a:p>
      </dgm:t>
    </dgm:pt>
    <dgm:pt modelId="{46F2B719-37E1-4CE5-A457-569C664B0F0C}" type="parTrans" cxnId="{27793E34-C73F-49DB-88B2-2AF987B49D03}">
      <dgm:prSet/>
      <dgm:spPr/>
      <dgm:t>
        <a:bodyPr/>
        <a:lstStyle/>
        <a:p>
          <a:endParaRPr lang="en-US"/>
        </a:p>
      </dgm:t>
    </dgm:pt>
    <dgm:pt modelId="{5833A6A4-14F4-4352-B9A1-1DCE513D346B}" type="sibTrans" cxnId="{27793E34-C73F-49DB-88B2-2AF987B49D03}">
      <dgm:prSet/>
      <dgm:spPr/>
      <dgm:t>
        <a:bodyPr/>
        <a:lstStyle/>
        <a:p>
          <a:endParaRPr lang="en-US"/>
        </a:p>
      </dgm:t>
    </dgm:pt>
    <dgm:pt modelId="{B4FF5786-DD14-4B16-9B89-F5D1004E6EB7}">
      <dgm:prSet phldrT="[Text]"/>
      <dgm:spPr/>
      <dgm:t>
        <a:bodyPr/>
        <a:lstStyle/>
        <a:p>
          <a:r>
            <a:rPr lang="en-GB" dirty="0">
              <a:latin typeface="Arial" panose="020B0604020202020204" pitchFamily="34" charset="0"/>
              <a:cs typeface="Arial" panose="020B0604020202020204" pitchFamily="34" charset="0"/>
            </a:rPr>
            <a:t>Define (Investment approval)</a:t>
          </a:r>
        </a:p>
      </dgm:t>
    </dgm:pt>
    <dgm:pt modelId="{D6762410-ABAA-4ABE-A929-4A3EB1A1A5ED}" type="parTrans" cxnId="{9A2AEE9B-038B-435D-92A4-9251DA7EC669}">
      <dgm:prSet/>
      <dgm:spPr/>
      <dgm:t>
        <a:bodyPr/>
        <a:lstStyle/>
        <a:p>
          <a:endParaRPr lang="en-US"/>
        </a:p>
      </dgm:t>
    </dgm:pt>
    <dgm:pt modelId="{82DB5CD3-9692-4AA4-9751-443F0FA014F9}" type="sibTrans" cxnId="{9A2AEE9B-038B-435D-92A4-9251DA7EC669}">
      <dgm:prSet/>
      <dgm:spPr/>
      <dgm:t>
        <a:bodyPr/>
        <a:lstStyle/>
        <a:p>
          <a:endParaRPr lang="en-US"/>
        </a:p>
      </dgm:t>
    </dgm:pt>
    <dgm:pt modelId="{E47E9BC1-F7A1-444A-99DF-34518C18676B}">
      <dgm:prSet/>
      <dgm:spPr/>
      <dgm:t>
        <a:bodyPr/>
        <a:lstStyle/>
        <a:p>
          <a:r>
            <a:rPr lang="en-GB" dirty="0">
              <a:latin typeface="Arial" panose="020B0604020202020204" pitchFamily="34" charset="0"/>
              <a:cs typeface="Arial" panose="020B0604020202020204" pitchFamily="34" charset="0"/>
            </a:rPr>
            <a:t>Deliver</a:t>
          </a:r>
        </a:p>
      </dgm:t>
    </dgm:pt>
    <dgm:pt modelId="{6DEF1212-5872-4AAE-9B41-A77AFAF2EE82}" type="parTrans" cxnId="{757EEFF1-46D4-4A96-B2BD-AA1033C88BD9}">
      <dgm:prSet/>
      <dgm:spPr/>
      <dgm:t>
        <a:bodyPr/>
        <a:lstStyle/>
        <a:p>
          <a:endParaRPr lang="en-US"/>
        </a:p>
      </dgm:t>
    </dgm:pt>
    <dgm:pt modelId="{450982D2-08C2-411E-8452-492C7903083B}" type="sibTrans" cxnId="{757EEFF1-46D4-4A96-B2BD-AA1033C88BD9}">
      <dgm:prSet/>
      <dgm:spPr/>
      <dgm:t>
        <a:bodyPr/>
        <a:lstStyle/>
        <a:p>
          <a:endParaRPr lang="en-US"/>
        </a:p>
      </dgm:t>
    </dgm:pt>
    <dgm:pt modelId="{80B3C8F0-AD11-45C6-8CAA-F206411C9BCC}">
      <dgm:prSet/>
      <dgm:spPr/>
      <dgm:t>
        <a:bodyPr/>
        <a:lstStyle/>
        <a:p>
          <a:r>
            <a:rPr lang="en-GB" dirty="0">
              <a:latin typeface="Arial" panose="020B0604020202020204" pitchFamily="34" charset="0"/>
              <a:cs typeface="Arial" panose="020B0604020202020204" pitchFamily="34" charset="0"/>
            </a:rPr>
            <a:t>Operate, embed  &amp; close</a:t>
          </a:r>
        </a:p>
      </dgm:t>
    </dgm:pt>
    <dgm:pt modelId="{2D855B20-DEBF-4736-A53F-876D9F90AA4C}" type="parTrans" cxnId="{546D4CA9-432D-414B-BF65-46D310054F79}">
      <dgm:prSet/>
      <dgm:spPr/>
      <dgm:t>
        <a:bodyPr/>
        <a:lstStyle/>
        <a:p>
          <a:endParaRPr lang="en-US"/>
        </a:p>
      </dgm:t>
    </dgm:pt>
    <dgm:pt modelId="{10ED5AD3-A7C0-4AAE-9646-67DC0ABAED84}" type="sibTrans" cxnId="{546D4CA9-432D-414B-BF65-46D310054F79}">
      <dgm:prSet/>
      <dgm:spPr/>
      <dgm:t>
        <a:bodyPr/>
        <a:lstStyle/>
        <a:p>
          <a:endParaRPr lang="en-US"/>
        </a:p>
      </dgm:t>
    </dgm:pt>
    <dgm:pt modelId="{6A6679E2-3837-4BE1-8E0E-13D9ED110D76}">
      <dgm:prSet/>
      <dgm:spPr/>
      <dgm:t>
        <a:bodyPr/>
        <a:lstStyle/>
        <a:p>
          <a:r>
            <a:rPr lang="en-GB" dirty="0">
              <a:latin typeface="Arial" panose="020B0604020202020204" pitchFamily="34" charset="0"/>
              <a:cs typeface="Arial" panose="020B0604020202020204" pitchFamily="34" charset="0"/>
            </a:rPr>
            <a:t>Benefits realisation</a:t>
          </a:r>
        </a:p>
      </dgm:t>
    </dgm:pt>
    <dgm:pt modelId="{598CB3ED-60C2-4627-9B58-BAB693A8C984}" type="parTrans" cxnId="{11895DED-98C1-4DB0-9932-FB4CCAF68704}">
      <dgm:prSet/>
      <dgm:spPr/>
      <dgm:t>
        <a:bodyPr/>
        <a:lstStyle/>
        <a:p>
          <a:endParaRPr lang="en-US"/>
        </a:p>
      </dgm:t>
    </dgm:pt>
    <dgm:pt modelId="{CFDBBDF0-DD94-4E46-B2AF-B62E90791062}" type="sibTrans" cxnId="{11895DED-98C1-4DB0-9932-FB4CCAF68704}">
      <dgm:prSet/>
      <dgm:spPr/>
      <dgm:t>
        <a:bodyPr/>
        <a:lstStyle/>
        <a:p>
          <a:endParaRPr lang="en-US"/>
        </a:p>
      </dgm:t>
    </dgm:pt>
    <dgm:pt modelId="{10ACA2C4-F711-4680-B08D-77F69496DAD5}" type="pres">
      <dgm:prSet presAssocID="{B2183C24-50A0-4804-84E2-84763B4A1FD4}" presName="Name0" presStyleCnt="0">
        <dgm:presLayoutVars>
          <dgm:dir/>
          <dgm:animLvl val="lvl"/>
          <dgm:resizeHandles val="exact"/>
        </dgm:presLayoutVars>
      </dgm:prSet>
      <dgm:spPr/>
    </dgm:pt>
    <dgm:pt modelId="{C508FC79-297B-4D4A-8FB8-E157328900FC}" type="pres">
      <dgm:prSet presAssocID="{CA5DD6BC-178D-40D1-8CAA-A5B3B5A28BFD}" presName="parTxOnly" presStyleLbl="node1" presStyleIdx="0" presStyleCnt="6" custLinFactNeighborX="29470" custLinFactNeighborY="-1206">
        <dgm:presLayoutVars>
          <dgm:chMax val="0"/>
          <dgm:chPref val="0"/>
          <dgm:bulletEnabled val="1"/>
        </dgm:presLayoutVars>
      </dgm:prSet>
      <dgm:spPr/>
    </dgm:pt>
    <dgm:pt modelId="{276E8767-7DDF-4E9E-AB56-D83B797DF722}" type="pres">
      <dgm:prSet presAssocID="{BFDF0EB2-E651-4FBB-832F-EE0E94E1B34B}" presName="parTxOnlySpace" presStyleCnt="0"/>
      <dgm:spPr/>
    </dgm:pt>
    <dgm:pt modelId="{068E9DBB-C895-4FAF-890B-D8E5B19B184B}" type="pres">
      <dgm:prSet presAssocID="{63BAF8A2-B509-45F8-BAE0-AFAD445A507B}" presName="parTxOnly" presStyleLbl="node1" presStyleIdx="1" presStyleCnt="6">
        <dgm:presLayoutVars>
          <dgm:chMax val="0"/>
          <dgm:chPref val="0"/>
          <dgm:bulletEnabled val="1"/>
        </dgm:presLayoutVars>
      </dgm:prSet>
      <dgm:spPr/>
    </dgm:pt>
    <dgm:pt modelId="{AB99039E-6879-4A10-8CC2-E636AB14D996}" type="pres">
      <dgm:prSet presAssocID="{5833A6A4-14F4-4352-B9A1-1DCE513D346B}" presName="parTxOnlySpace" presStyleCnt="0"/>
      <dgm:spPr/>
    </dgm:pt>
    <dgm:pt modelId="{39F86FA2-7945-48AB-836E-C5535CB494A1}" type="pres">
      <dgm:prSet presAssocID="{B4FF5786-DD14-4B16-9B89-F5D1004E6EB7}" presName="parTxOnly" presStyleLbl="node1" presStyleIdx="2" presStyleCnt="6">
        <dgm:presLayoutVars>
          <dgm:chMax val="0"/>
          <dgm:chPref val="0"/>
          <dgm:bulletEnabled val="1"/>
        </dgm:presLayoutVars>
      </dgm:prSet>
      <dgm:spPr/>
    </dgm:pt>
    <dgm:pt modelId="{54516FDB-094D-4E98-9A30-6EA194FD7E81}" type="pres">
      <dgm:prSet presAssocID="{82DB5CD3-9692-4AA4-9751-443F0FA014F9}" presName="parTxOnlySpace" presStyleCnt="0"/>
      <dgm:spPr/>
    </dgm:pt>
    <dgm:pt modelId="{00D9626C-4A69-4795-A55B-8A8D74C12CBA}" type="pres">
      <dgm:prSet presAssocID="{E47E9BC1-F7A1-444A-99DF-34518C18676B}" presName="parTxOnly" presStyleLbl="node1" presStyleIdx="3" presStyleCnt="6">
        <dgm:presLayoutVars>
          <dgm:chMax val="0"/>
          <dgm:chPref val="0"/>
          <dgm:bulletEnabled val="1"/>
        </dgm:presLayoutVars>
      </dgm:prSet>
      <dgm:spPr/>
    </dgm:pt>
    <dgm:pt modelId="{3E1FF801-C94F-4C7C-9845-234DDF3E1368}" type="pres">
      <dgm:prSet presAssocID="{450982D2-08C2-411E-8452-492C7903083B}" presName="parTxOnlySpace" presStyleCnt="0"/>
      <dgm:spPr/>
    </dgm:pt>
    <dgm:pt modelId="{B362850D-1E0E-4CB0-A158-5443D55DDE8D}" type="pres">
      <dgm:prSet presAssocID="{80B3C8F0-AD11-45C6-8CAA-F206411C9BCC}" presName="parTxOnly" presStyleLbl="node1" presStyleIdx="4" presStyleCnt="6">
        <dgm:presLayoutVars>
          <dgm:chMax val="0"/>
          <dgm:chPref val="0"/>
          <dgm:bulletEnabled val="1"/>
        </dgm:presLayoutVars>
      </dgm:prSet>
      <dgm:spPr/>
    </dgm:pt>
    <dgm:pt modelId="{08AFEF66-D735-4364-AC0A-06FC4D3DFE75}" type="pres">
      <dgm:prSet presAssocID="{10ED5AD3-A7C0-4AAE-9646-67DC0ABAED84}" presName="parTxOnlySpace" presStyleCnt="0"/>
      <dgm:spPr/>
    </dgm:pt>
    <dgm:pt modelId="{B2EF92AD-E5F8-4949-9ADE-6107946AD51A}" type="pres">
      <dgm:prSet presAssocID="{6A6679E2-3837-4BE1-8E0E-13D9ED110D76}" presName="parTxOnly" presStyleLbl="node1" presStyleIdx="5" presStyleCnt="6">
        <dgm:presLayoutVars>
          <dgm:chMax val="0"/>
          <dgm:chPref val="0"/>
          <dgm:bulletEnabled val="1"/>
        </dgm:presLayoutVars>
      </dgm:prSet>
      <dgm:spPr/>
    </dgm:pt>
  </dgm:ptLst>
  <dgm:cxnLst>
    <dgm:cxn modelId="{D4687621-F7DC-46F6-A971-7CA4542FC0F1}" type="presOf" srcId="{80B3C8F0-AD11-45C6-8CAA-F206411C9BCC}" destId="{B362850D-1E0E-4CB0-A158-5443D55DDE8D}" srcOrd="0" destOrd="0" presId="urn:microsoft.com/office/officeart/2005/8/layout/chevron1"/>
    <dgm:cxn modelId="{2A769B2F-9F07-4922-98F2-5AF08DF29AAE}" srcId="{B2183C24-50A0-4804-84E2-84763B4A1FD4}" destId="{CA5DD6BC-178D-40D1-8CAA-A5B3B5A28BFD}" srcOrd="0" destOrd="0" parTransId="{8B10D268-CA67-4911-8D13-C2AF4226BC6A}" sibTransId="{BFDF0EB2-E651-4FBB-832F-EE0E94E1B34B}"/>
    <dgm:cxn modelId="{27793E34-C73F-49DB-88B2-2AF987B49D03}" srcId="{B2183C24-50A0-4804-84E2-84763B4A1FD4}" destId="{63BAF8A2-B509-45F8-BAE0-AFAD445A507B}" srcOrd="1" destOrd="0" parTransId="{46F2B719-37E1-4CE5-A457-569C664B0F0C}" sibTransId="{5833A6A4-14F4-4352-B9A1-1DCE513D346B}"/>
    <dgm:cxn modelId="{E9BF9584-609D-4984-AB63-CB274D8549CE}" type="presOf" srcId="{6A6679E2-3837-4BE1-8E0E-13D9ED110D76}" destId="{B2EF92AD-E5F8-4949-9ADE-6107946AD51A}" srcOrd="0" destOrd="0" presId="urn:microsoft.com/office/officeart/2005/8/layout/chevron1"/>
    <dgm:cxn modelId="{BC018597-CB85-4EA7-8304-3011F4ED633F}" type="presOf" srcId="{B4FF5786-DD14-4B16-9B89-F5D1004E6EB7}" destId="{39F86FA2-7945-48AB-836E-C5535CB494A1}" srcOrd="0" destOrd="0" presId="urn:microsoft.com/office/officeart/2005/8/layout/chevron1"/>
    <dgm:cxn modelId="{9A2AEE9B-038B-435D-92A4-9251DA7EC669}" srcId="{B2183C24-50A0-4804-84E2-84763B4A1FD4}" destId="{B4FF5786-DD14-4B16-9B89-F5D1004E6EB7}" srcOrd="2" destOrd="0" parTransId="{D6762410-ABAA-4ABE-A929-4A3EB1A1A5ED}" sibTransId="{82DB5CD3-9692-4AA4-9751-443F0FA014F9}"/>
    <dgm:cxn modelId="{A362A99D-D874-4486-8283-1F4E4C4C26EA}" type="presOf" srcId="{63BAF8A2-B509-45F8-BAE0-AFAD445A507B}" destId="{068E9DBB-C895-4FAF-890B-D8E5B19B184B}" srcOrd="0" destOrd="0" presId="urn:microsoft.com/office/officeart/2005/8/layout/chevron1"/>
    <dgm:cxn modelId="{546D4CA9-432D-414B-BF65-46D310054F79}" srcId="{B2183C24-50A0-4804-84E2-84763B4A1FD4}" destId="{80B3C8F0-AD11-45C6-8CAA-F206411C9BCC}" srcOrd="4" destOrd="0" parTransId="{2D855B20-DEBF-4736-A53F-876D9F90AA4C}" sibTransId="{10ED5AD3-A7C0-4AAE-9646-67DC0ABAED84}"/>
    <dgm:cxn modelId="{11895DED-98C1-4DB0-9932-FB4CCAF68704}" srcId="{B2183C24-50A0-4804-84E2-84763B4A1FD4}" destId="{6A6679E2-3837-4BE1-8E0E-13D9ED110D76}" srcOrd="5" destOrd="0" parTransId="{598CB3ED-60C2-4627-9B58-BAB693A8C984}" sibTransId="{CFDBBDF0-DD94-4E46-B2AF-B62E90791062}"/>
    <dgm:cxn modelId="{757EEFF1-46D4-4A96-B2BD-AA1033C88BD9}" srcId="{B2183C24-50A0-4804-84E2-84763B4A1FD4}" destId="{E47E9BC1-F7A1-444A-99DF-34518C18676B}" srcOrd="3" destOrd="0" parTransId="{6DEF1212-5872-4AAE-9B41-A77AFAF2EE82}" sibTransId="{450982D2-08C2-411E-8452-492C7903083B}"/>
    <dgm:cxn modelId="{24A4F7F4-D56E-4C65-8FCF-5CD5D212C447}" type="presOf" srcId="{B2183C24-50A0-4804-84E2-84763B4A1FD4}" destId="{10ACA2C4-F711-4680-B08D-77F69496DAD5}" srcOrd="0" destOrd="0" presId="urn:microsoft.com/office/officeart/2005/8/layout/chevron1"/>
    <dgm:cxn modelId="{E2B194F7-ABC7-4697-AD46-CC8BB7D42FD7}" type="presOf" srcId="{CA5DD6BC-178D-40D1-8CAA-A5B3B5A28BFD}" destId="{C508FC79-297B-4D4A-8FB8-E157328900FC}" srcOrd="0" destOrd="0" presId="urn:microsoft.com/office/officeart/2005/8/layout/chevron1"/>
    <dgm:cxn modelId="{02C01BFE-8EB7-4AD6-BF78-E49CB54BE06D}" type="presOf" srcId="{E47E9BC1-F7A1-444A-99DF-34518C18676B}" destId="{00D9626C-4A69-4795-A55B-8A8D74C12CBA}" srcOrd="0" destOrd="0" presId="urn:microsoft.com/office/officeart/2005/8/layout/chevron1"/>
    <dgm:cxn modelId="{2F4A81C7-3432-48F6-B91C-9DC606D0157F}" type="presParOf" srcId="{10ACA2C4-F711-4680-B08D-77F69496DAD5}" destId="{C508FC79-297B-4D4A-8FB8-E157328900FC}" srcOrd="0" destOrd="0" presId="urn:microsoft.com/office/officeart/2005/8/layout/chevron1"/>
    <dgm:cxn modelId="{26D37CCA-BA3F-42D9-B373-22F468650509}" type="presParOf" srcId="{10ACA2C4-F711-4680-B08D-77F69496DAD5}" destId="{276E8767-7DDF-4E9E-AB56-D83B797DF722}" srcOrd="1" destOrd="0" presId="urn:microsoft.com/office/officeart/2005/8/layout/chevron1"/>
    <dgm:cxn modelId="{CF4AE51D-9FE7-41FA-9306-D378F8121CC3}" type="presParOf" srcId="{10ACA2C4-F711-4680-B08D-77F69496DAD5}" destId="{068E9DBB-C895-4FAF-890B-D8E5B19B184B}" srcOrd="2" destOrd="0" presId="urn:microsoft.com/office/officeart/2005/8/layout/chevron1"/>
    <dgm:cxn modelId="{A9BBFD48-CE28-4462-ABB7-20231F8A74E5}" type="presParOf" srcId="{10ACA2C4-F711-4680-B08D-77F69496DAD5}" destId="{AB99039E-6879-4A10-8CC2-E636AB14D996}" srcOrd="3" destOrd="0" presId="urn:microsoft.com/office/officeart/2005/8/layout/chevron1"/>
    <dgm:cxn modelId="{0F29715B-C4B2-4601-9B6F-C2FEC6C4F740}" type="presParOf" srcId="{10ACA2C4-F711-4680-B08D-77F69496DAD5}" destId="{39F86FA2-7945-48AB-836E-C5535CB494A1}" srcOrd="4" destOrd="0" presId="urn:microsoft.com/office/officeart/2005/8/layout/chevron1"/>
    <dgm:cxn modelId="{34EB6CC7-F372-4E4F-A7A6-B6E2933E190D}" type="presParOf" srcId="{10ACA2C4-F711-4680-B08D-77F69496DAD5}" destId="{54516FDB-094D-4E98-9A30-6EA194FD7E81}" srcOrd="5" destOrd="0" presId="urn:microsoft.com/office/officeart/2005/8/layout/chevron1"/>
    <dgm:cxn modelId="{A61B0BBE-20A0-4153-864F-34BDF13286DF}" type="presParOf" srcId="{10ACA2C4-F711-4680-B08D-77F69496DAD5}" destId="{00D9626C-4A69-4795-A55B-8A8D74C12CBA}" srcOrd="6" destOrd="0" presId="urn:microsoft.com/office/officeart/2005/8/layout/chevron1"/>
    <dgm:cxn modelId="{BC0B6065-5B7E-4F1C-A8C9-031E6DC97664}" type="presParOf" srcId="{10ACA2C4-F711-4680-B08D-77F69496DAD5}" destId="{3E1FF801-C94F-4C7C-9845-234DDF3E1368}" srcOrd="7" destOrd="0" presId="urn:microsoft.com/office/officeart/2005/8/layout/chevron1"/>
    <dgm:cxn modelId="{021CAE0B-624C-4189-8160-4EE05418C320}" type="presParOf" srcId="{10ACA2C4-F711-4680-B08D-77F69496DAD5}" destId="{B362850D-1E0E-4CB0-A158-5443D55DDE8D}" srcOrd="8" destOrd="0" presId="urn:microsoft.com/office/officeart/2005/8/layout/chevron1"/>
    <dgm:cxn modelId="{9601FF67-FA76-43A4-8359-717902F33F53}" type="presParOf" srcId="{10ACA2C4-F711-4680-B08D-77F69496DAD5}" destId="{08AFEF66-D735-4364-AC0A-06FC4D3DFE75}" srcOrd="9" destOrd="0" presId="urn:microsoft.com/office/officeart/2005/8/layout/chevron1"/>
    <dgm:cxn modelId="{FE1AA304-9EAC-4596-B64F-4A7472ACCFB5}" type="presParOf" srcId="{10ACA2C4-F711-4680-B08D-77F69496DAD5}" destId="{B2EF92AD-E5F8-4949-9ADE-6107946AD51A}" srcOrd="1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19707F-7984-4629-B451-65A6D6016562}">
      <dsp:nvSpPr>
        <dsp:cNvPr id="0" name=""/>
        <dsp:cNvSpPr/>
      </dsp:nvSpPr>
      <dsp:spPr>
        <a:xfrm rot="5400000">
          <a:off x="2505393" y="-1249769"/>
          <a:ext cx="347061" cy="2933652"/>
        </a:xfrm>
        <a:prstGeom prst="round2SameRect">
          <a:avLst/>
        </a:prstGeom>
        <a:solidFill>
          <a:schemeClr val="accent4">
            <a:alpha val="90000"/>
            <a:tint val="40000"/>
            <a:hueOff val="0"/>
            <a:satOff val="0"/>
            <a:lumOff val="0"/>
            <a:alphaOff val="0"/>
          </a:schemeClr>
        </a:solidFill>
        <a:ln w="9525" cap="flat" cmpd="sng" algn="ctr">
          <a:solidFill>
            <a:schemeClr val="accent4">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4000" tIns="123825" rIns="144000" bIns="123825" numCol="1" spcCol="1270" anchor="ctr" anchorCtr="0">
          <a:noAutofit/>
        </a:bodyPr>
        <a:lstStyle/>
        <a:p>
          <a:pPr marL="57150" lvl="1" indent="-57150" algn="l" defTabSz="444500">
            <a:lnSpc>
              <a:spcPct val="90000"/>
            </a:lnSpc>
            <a:spcBef>
              <a:spcPct val="0"/>
            </a:spcBef>
            <a:spcAft>
              <a:spcPct val="15000"/>
            </a:spcAft>
            <a:buFont typeface="Arial" panose="020B0604020202020204" pitchFamily="34" charset="0"/>
            <a:buChar char="•"/>
          </a:pPr>
          <a:r>
            <a:rPr lang="en-GB" sz="1000" kern="1200" dirty="0">
              <a:latin typeface="Arial" panose="020B0604020202020204" pitchFamily="34" charset="0"/>
              <a:cs typeface="Arial" panose="020B0604020202020204" pitchFamily="34" charset="0"/>
            </a:rPr>
            <a:t>Introduction</a:t>
          </a:r>
        </a:p>
      </dsp:txBody>
      <dsp:txXfrm rot="-5400000">
        <a:off x="1212098" y="60468"/>
        <a:ext cx="2916710" cy="313177"/>
      </dsp:txXfrm>
    </dsp:sp>
    <dsp:sp modelId="{4FE48F49-27F4-4F09-BC92-E7E6006CD037}">
      <dsp:nvSpPr>
        <dsp:cNvPr id="0" name=""/>
        <dsp:cNvSpPr/>
      </dsp:nvSpPr>
      <dsp:spPr>
        <a:xfrm>
          <a:off x="407366" y="143"/>
          <a:ext cx="774016" cy="433826"/>
        </a:xfrm>
        <a:prstGeom prst="roundRect">
          <a:avLst/>
        </a:prstGeom>
        <a:gradFill rotWithShape="0">
          <a:gsLst>
            <a:gs pos="0">
              <a:schemeClr val="accent4">
                <a:shade val="80000"/>
                <a:hueOff val="0"/>
                <a:satOff val="0"/>
                <a:lumOff val="0"/>
                <a:alphaOff val="0"/>
                <a:shade val="51000"/>
                <a:satMod val="130000"/>
              </a:schemeClr>
            </a:gs>
            <a:gs pos="80000">
              <a:schemeClr val="accent4">
                <a:shade val="80000"/>
                <a:hueOff val="0"/>
                <a:satOff val="0"/>
                <a:lumOff val="0"/>
                <a:alphaOff val="0"/>
                <a:shade val="93000"/>
                <a:satMod val="130000"/>
              </a:schemeClr>
            </a:gs>
            <a:gs pos="100000">
              <a:schemeClr val="accent4">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19050" rIns="38100" bIns="19050" numCol="1" spcCol="1270" anchor="ctr" anchorCtr="0">
          <a:noAutofit/>
        </a:bodyPr>
        <a:lstStyle/>
        <a:p>
          <a:pPr marL="0" lvl="0" indent="0" algn="ctr" defTabSz="444500">
            <a:lnSpc>
              <a:spcPct val="90000"/>
            </a:lnSpc>
            <a:spcBef>
              <a:spcPct val="0"/>
            </a:spcBef>
            <a:spcAft>
              <a:spcPct val="35000"/>
            </a:spcAft>
            <a:buNone/>
          </a:pPr>
          <a:r>
            <a:rPr lang="en-GB" sz="1000" b="1" kern="1200" dirty="0">
              <a:solidFill>
                <a:schemeClr val="bg1"/>
              </a:solidFill>
              <a:latin typeface="Arial" panose="020B0604020202020204" pitchFamily="34" charset="0"/>
              <a:cs typeface="Arial" panose="020B0604020202020204" pitchFamily="34" charset="0"/>
              <a:hlinkClick xmlns:r="http://schemas.openxmlformats.org/officeDocument/2006/relationships" r:id=""/>
            </a:rPr>
            <a:t>Slide 1</a:t>
          </a:r>
          <a:endParaRPr lang="en-US" sz="1000" b="1" kern="1200" dirty="0">
            <a:solidFill>
              <a:schemeClr val="bg1"/>
            </a:solidFill>
            <a:latin typeface="Arial" panose="020B0604020202020204" pitchFamily="34" charset="0"/>
            <a:cs typeface="Arial" panose="020B0604020202020204" pitchFamily="34" charset="0"/>
          </a:endParaRPr>
        </a:p>
      </dsp:txBody>
      <dsp:txXfrm>
        <a:off x="428544" y="21321"/>
        <a:ext cx="731660" cy="391470"/>
      </dsp:txXfrm>
    </dsp:sp>
    <dsp:sp modelId="{8E2B3093-A6BC-4439-AF25-499285293049}">
      <dsp:nvSpPr>
        <dsp:cNvPr id="0" name=""/>
        <dsp:cNvSpPr/>
      </dsp:nvSpPr>
      <dsp:spPr>
        <a:xfrm rot="5400000">
          <a:off x="2505393" y="-794251"/>
          <a:ext cx="347061" cy="2933652"/>
        </a:xfrm>
        <a:prstGeom prst="round2SameRect">
          <a:avLst/>
        </a:prstGeom>
        <a:solidFill>
          <a:schemeClr val="accent4">
            <a:alpha val="90000"/>
            <a:tint val="40000"/>
            <a:hueOff val="0"/>
            <a:satOff val="0"/>
            <a:lumOff val="0"/>
            <a:alphaOff val="0"/>
          </a:schemeClr>
        </a:solidFill>
        <a:ln w="9525" cap="flat" cmpd="sng" algn="ctr">
          <a:solidFill>
            <a:schemeClr val="accent4">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4000" tIns="123825" rIns="144000" bIns="123825" numCol="1" spcCol="1270" anchor="ctr" anchorCtr="0">
          <a:noAutofit/>
        </a:bodyPr>
        <a:lstStyle/>
        <a:p>
          <a:pPr marL="57150" lvl="1" indent="-57150" algn="l" defTabSz="444500">
            <a:lnSpc>
              <a:spcPct val="90000"/>
            </a:lnSpc>
            <a:spcBef>
              <a:spcPct val="0"/>
            </a:spcBef>
            <a:spcAft>
              <a:spcPct val="15000"/>
            </a:spcAft>
            <a:buChar char="•"/>
          </a:pPr>
          <a:r>
            <a:rPr lang="en-GB" sz="1000" kern="1200" dirty="0">
              <a:latin typeface="Arial" panose="020B0604020202020204" pitchFamily="34" charset="0"/>
              <a:cs typeface="Arial" panose="020B0604020202020204" pitchFamily="34" charset="0"/>
            </a:rPr>
            <a:t>Assurance and the Project Delivery Lifecycle</a:t>
          </a:r>
        </a:p>
      </dsp:txBody>
      <dsp:txXfrm rot="-5400000">
        <a:off x="1212098" y="515986"/>
        <a:ext cx="2916710" cy="313177"/>
      </dsp:txXfrm>
    </dsp:sp>
    <dsp:sp modelId="{54037F36-41EE-4EF2-A268-F990FCCFA570}">
      <dsp:nvSpPr>
        <dsp:cNvPr id="0" name=""/>
        <dsp:cNvSpPr/>
      </dsp:nvSpPr>
      <dsp:spPr>
        <a:xfrm>
          <a:off x="407366" y="455661"/>
          <a:ext cx="774016" cy="433826"/>
        </a:xfrm>
        <a:prstGeom prst="roundRect">
          <a:avLst/>
        </a:prstGeom>
        <a:gradFill rotWithShape="0">
          <a:gsLst>
            <a:gs pos="0">
              <a:schemeClr val="accent4">
                <a:shade val="80000"/>
                <a:hueOff val="-25223"/>
                <a:satOff val="-624"/>
                <a:lumOff val="3570"/>
                <a:alphaOff val="0"/>
                <a:shade val="51000"/>
                <a:satMod val="130000"/>
              </a:schemeClr>
            </a:gs>
            <a:gs pos="80000">
              <a:schemeClr val="accent4">
                <a:shade val="80000"/>
                <a:hueOff val="-25223"/>
                <a:satOff val="-624"/>
                <a:lumOff val="3570"/>
                <a:alphaOff val="0"/>
                <a:shade val="93000"/>
                <a:satMod val="130000"/>
              </a:schemeClr>
            </a:gs>
            <a:gs pos="100000">
              <a:schemeClr val="accent4">
                <a:shade val="80000"/>
                <a:hueOff val="-25223"/>
                <a:satOff val="-624"/>
                <a:lumOff val="357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19050" rIns="38100" bIns="19050" numCol="1" spcCol="1270" anchor="ctr" anchorCtr="0">
          <a:noAutofit/>
        </a:bodyPr>
        <a:lstStyle/>
        <a:p>
          <a:pPr marL="0" lvl="0" indent="0" algn="ctr" defTabSz="444500">
            <a:lnSpc>
              <a:spcPct val="90000"/>
            </a:lnSpc>
            <a:spcBef>
              <a:spcPct val="0"/>
            </a:spcBef>
            <a:spcAft>
              <a:spcPct val="35000"/>
            </a:spcAft>
            <a:buNone/>
          </a:pPr>
          <a:r>
            <a:rPr lang="en-GB" sz="1000" b="1" kern="1200" dirty="0">
              <a:solidFill>
                <a:schemeClr val="bg1"/>
              </a:solidFill>
              <a:latin typeface="Arial" panose="020B0604020202020204" pitchFamily="34" charset="0"/>
              <a:cs typeface="Arial" panose="020B0604020202020204" pitchFamily="34" charset="0"/>
              <a:hlinkClick xmlns:r="http://schemas.openxmlformats.org/officeDocument/2006/relationships" r:id=""/>
            </a:rPr>
            <a:t>Slide 2</a:t>
          </a:r>
          <a:endParaRPr lang="en-GB" sz="1000" b="1" kern="1200" dirty="0">
            <a:solidFill>
              <a:schemeClr val="bg1"/>
            </a:solidFill>
            <a:latin typeface="Arial" panose="020B0604020202020204" pitchFamily="34" charset="0"/>
            <a:cs typeface="Arial" panose="020B0604020202020204" pitchFamily="34" charset="0"/>
          </a:endParaRPr>
        </a:p>
      </dsp:txBody>
      <dsp:txXfrm>
        <a:off x="428544" y="476839"/>
        <a:ext cx="731660" cy="391470"/>
      </dsp:txXfrm>
    </dsp:sp>
    <dsp:sp modelId="{769F54A9-295B-4EBA-AF08-0ABF6B114602}">
      <dsp:nvSpPr>
        <dsp:cNvPr id="0" name=""/>
        <dsp:cNvSpPr/>
      </dsp:nvSpPr>
      <dsp:spPr>
        <a:xfrm rot="5400000">
          <a:off x="2505393" y="-338732"/>
          <a:ext cx="347061" cy="2933652"/>
        </a:xfrm>
        <a:prstGeom prst="round2SameRect">
          <a:avLst/>
        </a:prstGeom>
        <a:solidFill>
          <a:schemeClr val="accent4">
            <a:alpha val="90000"/>
            <a:tint val="40000"/>
            <a:hueOff val="0"/>
            <a:satOff val="0"/>
            <a:lumOff val="0"/>
            <a:alphaOff val="0"/>
          </a:schemeClr>
        </a:solidFill>
        <a:ln w="9525" cap="flat" cmpd="sng" algn="ctr">
          <a:solidFill>
            <a:schemeClr val="accent4">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4000" tIns="123825" rIns="144000" bIns="123825" numCol="1" spcCol="1270" anchor="ctr" anchorCtr="0">
          <a:noAutofit/>
        </a:bodyPr>
        <a:lstStyle/>
        <a:p>
          <a:pPr marL="57150" lvl="1" indent="-57150" algn="l" defTabSz="444500">
            <a:lnSpc>
              <a:spcPct val="90000"/>
            </a:lnSpc>
            <a:spcBef>
              <a:spcPct val="0"/>
            </a:spcBef>
            <a:spcAft>
              <a:spcPct val="15000"/>
            </a:spcAft>
            <a:buChar char="•"/>
          </a:pPr>
          <a:r>
            <a:rPr lang="en-GB" sz="1000" kern="1200" dirty="0">
              <a:latin typeface="Arial" panose="020B0604020202020204" pitchFamily="34" charset="0"/>
              <a:cs typeface="Arial" panose="020B0604020202020204" pitchFamily="34" charset="0"/>
            </a:rPr>
            <a:t>Gateway Reviews: Milestone Assurance</a:t>
          </a:r>
        </a:p>
      </dsp:txBody>
      <dsp:txXfrm rot="-5400000">
        <a:off x="1212098" y="971505"/>
        <a:ext cx="2916710" cy="313177"/>
      </dsp:txXfrm>
    </dsp:sp>
    <dsp:sp modelId="{7B6F4A0E-7919-40C7-BFF4-1DFB0EE1EF37}">
      <dsp:nvSpPr>
        <dsp:cNvPr id="0" name=""/>
        <dsp:cNvSpPr/>
      </dsp:nvSpPr>
      <dsp:spPr>
        <a:xfrm>
          <a:off x="407366" y="911179"/>
          <a:ext cx="774016" cy="433826"/>
        </a:xfrm>
        <a:prstGeom prst="roundRect">
          <a:avLst/>
        </a:prstGeom>
        <a:gradFill rotWithShape="0">
          <a:gsLst>
            <a:gs pos="0">
              <a:schemeClr val="accent4">
                <a:shade val="80000"/>
                <a:hueOff val="-50445"/>
                <a:satOff val="-1247"/>
                <a:lumOff val="7139"/>
                <a:alphaOff val="0"/>
                <a:shade val="51000"/>
                <a:satMod val="130000"/>
              </a:schemeClr>
            </a:gs>
            <a:gs pos="80000">
              <a:schemeClr val="accent4">
                <a:shade val="80000"/>
                <a:hueOff val="-50445"/>
                <a:satOff val="-1247"/>
                <a:lumOff val="7139"/>
                <a:alphaOff val="0"/>
                <a:shade val="93000"/>
                <a:satMod val="130000"/>
              </a:schemeClr>
            </a:gs>
            <a:gs pos="100000">
              <a:schemeClr val="accent4">
                <a:shade val="80000"/>
                <a:hueOff val="-50445"/>
                <a:satOff val="-1247"/>
                <a:lumOff val="713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19050" rIns="38100" bIns="19050" numCol="1" spcCol="1270" anchor="ctr" anchorCtr="0">
          <a:noAutofit/>
        </a:bodyPr>
        <a:lstStyle/>
        <a:p>
          <a:pPr marL="0" lvl="0" indent="0" algn="ctr" defTabSz="444500">
            <a:lnSpc>
              <a:spcPct val="90000"/>
            </a:lnSpc>
            <a:spcBef>
              <a:spcPct val="0"/>
            </a:spcBef>
            <a:spcAft>
              <a:spcPct val="35000"/>
            </a:spcAft>
            <a:buNone/>
          </a:pPr>
          <a:r>
            <a:rPr lang="en-GB" sz="1000" b="1" kern="1200" dirty="0">
              <a:solidFill>
                <a:schemeClr val="bg1"/>
              </a:solidFill>
              <a:latin typeface="Arial" panose="020B0604020202020204" pitchFamily="34" charset="0"/>
              <a:cs typeface="Arial" panose="020B0604020202020204" pitchFamily="34" charset="0"/>
              <a:hlinkClick xmlns:r="http://schemas.openxmlformats.org/officeDocument/2006/relationships" r:id=""/>
            </a:rPr>
            <a:t>Slide 3</a:t>
          </a:r>
          <a:endParaRPr lang="en-GB" sz="1000" b="1" kern="1200" dirty="0">
            <a:solidFill>
              <a:schemeClr val="bg1"/>
            </a:solidFill>
            <a:latin typeface="Arial" panose="020B0604020202020204" pitchFamily="34" charset="0"/>
            <a:cs typeface="Arial" panose="020B0604020202020204" pitchFamily="34" charset="0"/>
          </a:endParaRPr>
        </a:p>
      </dsp:txBody>
      <dsp:txXfrm>
        <a:off x="428544" y="932357"/>
        <a:ext cx="731660" cy="391470"/>
      </dsp:txXfrm>
    </dsp:sp>
    <dsp:sp modelId="{F871D882-4CB6-4080-8B23-406EBC51F56D}">
      <dsp:nvSpPr>
        <dsp:cNvPr id="0" name=""/>
        <dsp:cNvSpPr/>
      </dsp:nvSpPr>
      <dsp:spPr>
        <a:xfrm rot="5400000">
          <a:off x="2505393" y="116785"/>
          <a:ext cx="347061" cy="2933652"/>
        </a:xfrm>
        <a:prstGeom prst="round2SameRect">
          <a:avLst/>
        </a:prstGeom>
        <a:solidFill>
          <a:schemeClr val="accent4">
            <a:alpha val="90000"/>
            <a:tint val="40000"/>
            <a:hueOff val="0"/>
            <a:satOff val="0"/>
            <a:lumOff val="0"/>
            <a:alphaOff val="0"/>
          </a:schemeClr>
        </a:solidFill>
        <a:ln w="9525" cap="flat" cmpd="sng" algn="ctr">
          <a:solidFill>
            <a:schemeClr val="accent4">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4000" tIns="123825" rIns="144000" bIns="123825" numCol="1" spcCol="1270" anchor="ctr" anchorCtr="0">
          <a:noAutofit/>
        </a:bodyPr>
        <a:lstStyle/>
        <a:p>
          <a:pPr marL="57150" lvl="1" indent="-57150" algn="l" defTabSz="444500">
            <a:lnSpc>
              <a:spcPct val="90000"/>
            </a:lnSpc>
            <a:spcBef>
              <a:spcPct val="0"/>
            </a:spcBef>
            <a:spcAft>
              <a:spcPct val="15000"/>
            </a:spcAft>
            <a:buChar char="•"/>
          </a:pPr>
          <a:r>
            <a:rPr lang="en-GB" sz="1000" kern="1200" dirty="0">
              <a:latin typeface="Arial" panose="020B0604020202020204" pitchFamily="34" charset="0"/>
              <a:cs typeface="Arial" panose="020B0604020202020204" pitchFamily="34" charset="0"/>
            </a:rPr>
            <a:t>Gateway Reviews: Strategic Assurance</a:t>
          </a:r>
        </a:p>
      </dsp:txBody>
      <dsp:txXfrm rot="-5400000">
        <a:off x="1212098" y="1427022"/>
        <a:ext cx="2916710" cy="313177"/>
      </dsp:txXfrm>
    </dsp:sp>
    <dsp:sp modelId="{9B589115-0AE3-4794-B236-C92054E3125D}">
      <dsp:nvSpPr>
        <dsp:cNvPr id="0" name=""/>
        <dsp:cNvSpPr/>
      </dsp:nvSpPr>
      <dsp:spPr>
        <a:xfrm>
          <a:off x="407366" y="1366698"/>
          <a:ext cx="774016" cy="433826"/>
        </a:xfrm>
        <a:prstGeom prst="roundRect">
          <a:avLst/>
        </a:prstGeom>
        <a:gradFill rotWithShape="0">
          <a:gsLst>
            <a:gs pos="0">
              <a:schemeClr val="accent4">
                <a:shade val="80000"/>
                <a:hueOff val="-75668"/>
                <a:satOff val="-1871"/>
                <a:lumOff val="10709"/>
                <a:alphaOff val="0"/>
                <a:shade val="51000"/>
                <a:satMod val="130000"/>
              </a:schemeClr>
            </a:gs>
            <a:gs pos="80000">
              <a:schemeClr val="accent4">
                <a:shade val="80000"/>
                <a:hueOff val="-75668"/>
                <a:satOff val="-1871"/>
                <a:lumOff val="10709"/>
                <a:alphaOff val="0"/>
                <a:shade val="93000"/>
                <a:satMod val="130000"/>
              </a:schemeClr>
            </a:gs>
            <a:gs pos="100000">
              <a:schemeClr val="accent4">
                <a:shade val="80000"/>
                <a:hueOff val="-75668"/>
                <a:satOff val="-1871"/>
                <a:lumOff val="1070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19050" rIns="38100" bIns="19050" numCol="1" spcCol="1270" anchor="ctr" anchorCtr="0">
          <a:noAutofit/>
        </a:bodyPr>
        <a:lstStyle/>
        <a:p>
          <a:pPr marL="0" lvl="0" indent="0" algn="ctr" defTabSz="444500">
            <a:lnSpc>
              <a:spcPct val="90000"/>
            </a:lnSpc>
            <a:spcBef>
              <a:spcPct val="0"/>
            </a:spcBef>
            <a:spcAft>
              <a:spcPct val="35000"/>
            </a:spcAft>
            <a:buNone/>
          </a:pPr>
          <a:r>
            <a:rPr lang="en-GB" sz="1000" b="1" kern="1200" dirty="0">
              <a:solidFill>
                <a:schemeClr val="bg1"/>
              </a:solidFill>
              <a:latin typeface="Arial" panose="020B0604020202020204" pitchFamily="34" charset="0"/>
              <a:cs typeface="Arial" panose="020B0604020202020204" pitchFamily="34" charset="0"/>
              <a:hlinkClick xmlns:r="http://schemas.openxmlformats.org/officeDocument/2006/relationships" r:id=""/>
            </a:rPr>
            <a:t>Slide 4</a:t>
          </a:r>
          <a:endParaRPr lang="en-GB" sz="1000" b="1" kern="1200" dirty="0">
            <a:solidFill>
              <a:schemeClr val="bg1"/>
            </a:solidFill>
            <a:latin typeface="Arial" panose="020B0604020202020204" pitchFamily="34" charset="0"/>
            <a:cs typeface="Arial" panose="020B0604020202020204" pitchFamily="34" charset="0"/>
          </a:endParaRPr>
        </a:p>
      </dsp:txBody>
      <dsp:txXfrm>
        <a:off x="428544" y="1387876"/>
        <a:ext cx="731660" cy="391470"/>
      </dsp:txXfrm>
    </dsp:sp>
    <dsp:sp modelId="{6B23E92B-654B-4458-A1F3-F74B7353F9EA}">
      <dsp:nvSpPr>
        <dsp:cNvPr id="0" name=""/>
        <dsp:cNvSpPr/>
      </dsp:nvSpPr>
      <dsp:spPr>
        <a:xfrm rot="5400000">
          <a:off x="2505393" y="572303"/>
          <a:ext cx="347061" cy="2933652"/>
        </a:xfrm>
        <a:prstGeom prst="round2SameRect">
          <a:avLst/>
        </a:prstGeom>
        <a:solidFill>
          <a:schemeClr val="accent4">
            <a:alpha val="90000"/>
            <a:tint val="40000"/>
            <a:hueOff val="0"/>
            <a:satOff val="0"/>
            <a:lumOff val="0"/>
            <a:alphaOff val="0"/>
          </a:schemeClr>
        </a:solidFill>
        <a:ln w="9525" cap="flat" cmpd="sng" algn="ctr">
          <a:solidFill>
            <a:schemeClr val="accent4">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4000" tIns="123825" rIns="144000" bIns="123825" numCol="1" spcCol="1270" anchor="ctr" anchorCtr="0">
          <a:noAutofit/>
        </a:bodyPr>
        <a:lstStyle/>
        <a:p>
          <a:pPr marL="57150" lvl="1" indent="-57150" algn="l" defTabSz="444500">
            <a:lnSpc>
              <a:spcPct val="90000"/>
            </a:lnSpc>
            <a:spcBef>
              <a:spcPct val="0"/>
            </a:spcBef>
            <a:spcAft>
              <a:spcPct val="15000"/>
            </a:spcAft>
            <a:buChar char="•"/>
          </a:pPr>
          <a:r>
            <a:rPr lang="en-GB" sz="1000" kern="1200" dirty="0">
              <a:latin typeface="Arial" panose="020B0604020202020204" pitchFamily="34" charset="0"/>
              <a:cs typeface="Arial" panose="020B0604020202020204" pitchFamily="34" charset="0"/>
            </a:rPr>
            <a:t>Home Office Readiness Assessments</a:t>
          </a:r>
        </a:p>
      </dsp:txBody>
      <dsp:txXfrm rot="-5400000">
        <a:off x="1212098" y="1882540"/>
        <a:ext cx="2916710" cy="313177"/>
      </dsp:txXfrm>
    </dsp:sp>
    <dsp:sp modelId="{F90F54D5-3A2C-444B-A531-FA69E6B3E200}">
      <dsp:nvSpPr>
        <dsp:cNvPr id="0" name=""/>
        <dsp:cNvSpPr/>
      </dsp:nvSpPr>
      <dsp:spPr>
        <a:xfrm>
          <a:off x="407366" y="1822216"/>
          <a:ext cx="774016" cy="433826"/>
        </a:xfrm>
        <a:prstGeom prst="roundRect">
          <a:avLst/>
        </a:prstGeom>
        <a:gradFill rotWithShape="0">
          <a:gsLst>
            <a:gs pos="0">
              <a:schemeClr val="accent4">
                <a:shade val="80000"/>
                <a:hueOff val="-100890"/>
                <a:satOff val="-2494"/>
                <a:lumOff val="14279"/>
                <a:alphaOff val="0"/>
                <a:shade val="51000"/>
                <a:satMod val="130000"/>
              </a:schemeClr>
            </a:gs>
            <a:gs pos="80000">
              <a:schemeClr val="accent4">
                <a:shade val="80000"/>
                <a:hueOff val="-100890"/>
                <a:satOff val="-2494"/>
                <a:lumOff val="14279"/>
                <a:alphaOff val="0"/>
                <a:shade val="93000"/>
                <a:satMod val="130000"/>
              </a:schemeClr>
            </a:gs>
            <a:gs pos="100000">
              <a:schemeClr val="accent4">
                <a:shade val="80000"/>
                <a:hueOff val="-100890"/>
                <a:satOff val="-2494"/>
                <a:lumOff val="1427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19050" rIns="38100" bIns="19050" numCol="1" spcCol="1270" anchor="ctr" anchorCtr="0">
          <a:noAutofit/>
        </a:bodyPr>
        <a:lstStyle/>
        <a:p>
          <a:pPr marL="0" lvl="0" indent="0" algn="ctr" defTabSz="444500">
            <a:lnSpc>
              <a:spcPct val="90000"/>
            </a:lnSpc>
            <a:spcBef>
              <a:spcPct val="0"/>
            </a:spcBef>
            <a:spcAft>
              <a:spcPct val="35000"/>
            </a:spcAft>
            <a:buNone/>
          </a:pPr>
          <a:r>
            <a:rPr lang="en-GB" sz="1000" b="1" kern="1200" dirty="0">
              <a:solidFill>
                <a:schemeClr val="bg1"/>
              </a:solidFill>
              <a:latin typeface="Arial" panose="020B0604020202020204" pitchFamily="34" charset="0"/>
              <a:cs typeface="Arial" panose="020B0604020202020204" pitchFamily="34" charset="0"/>
              <a:hlinkClick xmlns:r="http://schemas.openxmlformats.org/officeDocument/2006/relationships" r:id=""/>
            </a:rPr>
            <a:t>Slides 5</a:t>
          </a:r>
          <a:r>
            <a:rPr lang="en-GB" sz="1000" b="1" kern="1200" dirty="0">
              <a:solidFill>
                <a:schemeClr val="bg1"/>
              </a:solidFill>
              <a:latin typeface="Arial" panose="020B0604020202020204" pitchFamily="34" charset="0"/>
              <a:cs typeface="Arial" panose="020B0604020202020204" pitchFamily="34" charset="0"/>
            </a:rPr>
            <a:t> </a:t>
          </a:r>
        </a:p>
      </dsp:txBody>
      <dsp:txXfrm>
        <a:off x="428544" y="1843394"/>
        <a:ext cx="731660" cy="391470"/>
      </dsp:txXfrm>
    </dsp:sp>
    <dsp:sp modelId="{8BF6EB5F-C894-4A78-A26A-82A89A996764}">
      <dsp:nvSpPr>
        <dsp:cNvPr id="0" name=""/>
        <dsp:cNvSpPr/>
      </dsp:nvSpPr>
      <dsp:spPr>
        <a:xfrm rot="5400000">
          <a:off x="2505393" y="1027821"/>
          <a:ext cx="347061" cy="2933652"/>
        </a:xfrm>
        <a:prstGeom prst="round2SameRect">
          <a:avLst/>
        </a:prstGeom>
        <a:solidFill>
          <a:schemeClr val="accent4">
            <a:alpha val="90000"/>
            <a:tint val="40000"/>
            <a:hueOff val="0"/>
            <a:satOff val="0"/>
            <a:lumOff val="0"/>
            <a:alphaOff val="0"/>
          </a:schemeClr>
        </a:solidFill>
        <a:ln w="9525" cap="flat" cmpd="sng" algn="ctr">
          <a:solidFill>
            <a:schemeClr val="accent4">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4000" tIns="123825" rIns="144000" bIns="123825" numCol="1" spcCol="1270" anchor="ctr" anchorCtr="0">
          <a:noAutofit/>
        </a:bodyPr>
        <a:lstStyle/>
        <a:p>
          <a:pPr marL="57150" lvl="1" indent="-57150" algn="l" defTabSz="444500">
            <a:lnSpc>
              <a:spcPct val="90000"/>
            </a:lnSpc>
            <a:spcBef>
              <a:spcPct val="0"/>
            </a:spcBef>
            <a:spcAft>
              <a:spcPct val="15000"/>
            </a:spcAft>
            <a:buChar char="•"/>
          </a:pPr>
          <a:r>
            <a:rPr lang="en-GB" sz="1000" b="0" kern="1200" dirty="0">
              <a:latin typeface="Arial" panose="020B0604020202020204" pitchFamily="34" charset="0"/>
              <a:cs typeface="Arial" panose="020B0604020202020204" pitchFamily="34" charset="0"/>
            </a:rPr>
            <a:t>Home Office and IPA Additional Assurance Interventions</a:t>
          </a:r>
        </a:p>
      </dsp:txBody>
      <dsp:txXfrm rot="-5400000">
        <a:off x="1212098" y="2338058"/>
        <a:ext cx="2916710" cy="313177"/>
      </dsp:txXfrm>
    </dsp:sp>
    <dsp:sp modelId="{4AAB9E75-87DA-4F07-A3BF-A467A769906D}">
      <dsp:nvSpPr>
        <dsp:cNvPr id="0" name=""/>
        <dsp:cNvSpPr/>
      </dsp:nvSpPr>
      <dsp:spPr>
        <a:xfrm>
          <a:off x="407366" y="2277734"/>
          <a:ext cx="774016" cy="433826"/>
        </a:xfrm>
        <a:prstGeom prst="roundRect">
          <a:avLst/>
        </a:prstGeom>
        <a:gradFill rotWithShape="0">
          <a:gsLst>
            <a:gs pos="0">
              <a:schemeClr val="accent4">
                <a:shade val="80000"/>
                <a:hueOff val="-126113"/>
                <a:satOff val="-3118"/>
                <a:lumOff val="17849"/>
                <a:alphaOff val="0"/>
                <a:shade val="51000"/>
                <a:satMod val="130000"/>
              </a:schemeClr>
            </a:gs>
            <a:gs pos="80000">
              <a:schemeClr val="accent4">
                <a:shade val="80000"/>
                <a:hueOff val="-126113"/>
                <a:satOff val="-3118"/>
                <a:lumOff val="17849"/>
                <a:alphaOff val="0"/>
                <a:shade val="93000"/>
                <a:satMod val="130000"/>
              </a:schemeClr>
            </a:gs>
            <a:gs pos="100000">
              <a:schemeClr val="accent4">
                <a:shade val="80000"/>
                <a:hueOff val="-126113"/>
                <a:satOff val="-3118"/>
                <a:lumOff val="1784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19050" rIns="38100" bIns="19050" numCol="1" spcCol="1270" anchor="ctr" anchorCtr="0">
          <a:noAutofit/>
        </a:bodyPr>
        <a:lstStyle/>
        <a:p>
          <a:pPr marL="0" lvl="0" indent="0" algn="ctr" defTabSz="444500">
            <a:lnSpc>
              <a:spcPct val="90000"/>
            </a:lnSpc>
            <a:spcBef>
              <a:spcPct val="0"/>
            </a:spcBef>
            <a:spcAft>
              <a:spcPct val="35000"/>
            </a:spcAft>
            <a:buNone/>
          </a:pPr>
          <a:r>
            <a:rPr lang="en-GB" sz="1000" b="1" kern="1200" dirty="0">
              <a:solidFill>
                <a:schemeClr val="bg1"/>
              </a:solidFill>
              <a:latin typeface="Arial" panose="020B0604020202020204" pitchFamily="34" charset="0"/>
              <a:cs typeface="Arial" panose="020B0604020202020204" pitchFamily="34" charset="0"/>
              <a:hlinkClick xmlns:r="http://schemas.openxmlformats.org/officeDocument/2006/relationships" r:id=""/>
            </a:rPr>
            <a:t>Slide 6</a:t>
          </a:r>
          <a:endParaRPr lang="en-GB" sz="1000" b="1" kern="1200" dirty="0">
            <a:solidFill>
              <a:schemeClr val="bg1"/>
            </a:solidFill>
            <a:latin typeface="Arial" panose="020B0604020202020204" pitchFamily="34" charset="0"/>
            <a:cs typeface="Arial" panose="020B0604020202020204" pitchFamily="34" charset="0"/>
          </a:endParaRPr>
        </a:p>
      </dsp:txBody>
      <dsp:txXfrm>
        <a:off x="428544" y="2298912"/>
        <a:ext cx="731660" cy="391470"/>
      </dsp:txXfrm>
    </dsp:sp>
    <dsp:sp modelId="{4DE9B66F-C3F7-4275-9FDD-BCA05EE03331}">
      <dsp:nvSpPr>
        <dsp:cNvPr id="0" name=""/>
        <dsp:cNvSpPr/>
      </dsp:nvSpPr>
      <dsp:spPr>
        <a:xfrm rot="5400000">
          <a:off x="2505393" y="1483339"/>
          <a:ext cx="347061" cy="2933652"/>
        </a:xfrm>
        <a:prstGeom prst="round2SameRect">
          <a:avLst/>
        </a:prstGeom>
        <a:solidFill>
          <a:schemeClr val="accent4">
            <a:alpha val="90000"/>
            <a:tint val="40000"/>
            <a:hueOff val="0"/>
            <a:satOff val="0"/>
            <a:lumOff val="0"/>
            <a:alphaOff val="0"/>
          </a:schemeClr>
        </a:solidFill>
        <a:ln w="9525" cap="flat" cmpd="sng" algn="ctr">
          <a:solidFill>
            <a:schemeClr val="accent4">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4000" tIns="123825" rIns="144000" bIns="123825" numCol="1" spcCol="1270" anchor="ctr" anchorCtr="0">
          <a:noAutofit/>
        </a:bodyPr>
        <a:lstStyle/>
        <a:p>
          <a:pPr marL="57150" lvl="1" indent="-57150" algn="l" defTabSz="444500">
            <a:lnSpc>
              <a:spcPct val="90000"/>
            </a:lnSpc>
            <a:spcBef>
              <a:spcPct val="0"/>
            </a:spcBef>
            <a:spcAft>
              <a:spcPct val="15000"/>
            </a:spcAft>
            <a:buChar char="•"/>
          </a:pPr>
          <a:r>
            <a:rPr lang="en-GB" sz="1000" b="0" i="0" u="none" kern="1200" dirty="0">
              <a:latin typeface="Arial" panose="020B0604020202020204" pitchFamily="34" charset="0"/>
              <a:cs typeface="Arial" panose="020B0604020202020204" pitchFamily="34" charset="0"/>
            </a:rPr>
            <a:t>Home Office Risk Assurance Reviews</a:t>
          </a:r>
          <a:endParaRPr lang="en-US" sz="1000" kern="1200" dirty="0">
            <a:latin typeface="Arial" panose="020B0604020202020204" pitchFamily="34" charset="0"/>
            <a:cs typeface="Arial" panose="020B0604020202020204" pitchFamily="34" charset="0"/>
          </a:endParaRPr>
        </a:p>
      </dsp:txBody>
      <dsp:txXfrm rot="-5400000">
        <a:off x="1212098" y="2793576"/>
        <a:ext cx="2916710" cy="313177"/>
      </dsp:txXfrm>
    </dsp:sp>
    <dsp:sp modelId="{9CB0D682-82F7-420C-AF2C-DA31E2D82041}">
      <dsp:nvSpPr>
        <dsp:cNvPr id="0" name=""/>
        <dsp:cNvSpPr/>
      </dsp:nvSpPr>
      <dsp:spPr>
        <a:xfrm>
          <a:off x="407366" y="2733252"/>
          <a:ext cx="774016" cy="433826"/>
        </a:xfrm>
        <a:prstGeom prst="roundRect">
          <a:avLst/>
        </a:prstGeom>
        <a:gradFill rotWithShape="0">
          <a:gsLst>
            <a:gs pos="0">
              <a:schemeClr val="accent4">
                <a:shade val="80000"/>
                <a:hueOff val="-151335"/>
                <a:satOff val="-3741"/>
                <a:lumOff val="21418"/>
                <a:alphaOff val="0"/>
                <a:shade val="51000"/>
                <a:satMod val="130000"/>
              </a:schemeClr>
            </a:gs>
            <a:gs pos="80000">
              <a:schemeClr val="accent4">
                <a:shade val="80000"/>
                <a:hueOff val="-151335"/>
                <a:satOff val="-3741"/>
                <a:lumOff val="21418"/>
                <a:alphaOff val="0"/>
                <a:shade val="93000"/>
                <a:satMod val="130000"/>
              </a:schemeClr>
            </a:gs>
            <a:gs pos="100000">
              <a:schemeClr val="accent4">
                <a:shade val="80000"/>
                <a:hueOff val="-151335"/>
                <a:satOff val="-3741"/>
                <a:lumOff val="2141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19050" rIns="38100" bIns="19050" numCol="1" spcCol="1270" anchor="ctr" anchorCtr="0">
          <a:noAutofit/>
        </a:bodyPr>
        <a:lstStyle/>
        <a:p>
          <a:pPr marL="0" lvl="0" indent="0" algn="ctr" defTabSz="444500">
            <a:lnSpc>
              <a:spcPct val="90000"/>
            </a:lnSpc>
            <a:spcBef>
              <a:spcPct val="0"/>
            </a:spcBef>
            <a:spcAft>
              <a:spcPct val="35000"/>
            </a:spcAft>
            <a:buNone/>
          </a:pPr>
          <a:r>
            <a:rPr lang="en-GB" sz="1000" b="1" kern="1200" dirty="0">
              <a:solidFill>
                <a:schemeClr val="bg1"/>
              </a:solidFill>
              <a:latin typeface="Arial" panose="020B0604020202020204" pitchFamily="34" charset="0"/>
              <a:cs typeface="Arial" panose="020B0604020202020204" pitchFamily="34" charset="0"/>
              <a:hlinkClick xmlns:r="http://schemas.openxmlformats.org/officeDocument/2006/relationships" r:id=""/>
            </a:rPr>
            <a:t>Slide 7</a:t>
          </a:r>
          <a:endParaRPr lang="en-GB" sz="1000" b="1" kern="1200" dirty="0">
            <a:solidFill>
              <a:schemeClr val="bg1"/>
            </a:solidFill>
            <a:latin typeface="Arial" panose="020B0604020202020204" pitchFamily="34" charset="0"/>
            <a:cs typeface="Arial" panose="020B0604020202020204" pitchFamily="34" charset="0"/>
          </a:endParaRPr>
        </a:p>
      </dsp:txBody>
      <dsp:txXfrm>
        <a:off x="428544" y="2754430"/>
        <a:ext cx="731660" cy="391470"/>
      </dsp:txXfrm>
    </dsp:sp>
    <dsp:sp modelId="{4B50D69D-0642-4C95-AE01-DDB4CC7B91C2}">
      <dsp:nvSpPr>
        <dsp:cNvPr id="0" name=""/>
        <dsp:cNvSpPr/>
      </dsp:nvSpPr>
      <dsp:spPr>
        <a:xfrm rot="5400000">
          <a:off x="2505393" y="1938857"/>
          <a:ext cx="347061" cy="2933652"/>
        </a:xfrm>
        <a:prstGeom prst="round2SameRect">
          <a:avLst/>
        </a:prstGeom>
        <a:solidFill>
          <a:schemeClr val="accent4">
            <a:alpha val="90000"/>
            <a:tint val="40000"/>
            <a:hueOff val="0"/>
            <a:satOff val="0"/>
            <a:lumOff val="0"/>
            <a:alphaOff val="0"/>
          </a:schemeClr>
        </a:solidFill>
        <a:ln w="9525" cap="flat" cmpd="sng" algn="ctr">
          <a:solidFill>
            <a:schemeClr val="accent4">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44000" tIns="123825" rIns="14400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a:latin typeface="Arial" panose="020B0604020202020204" pitchFamily="34" charset="0"/>
              <a:cs typeface="Arial" panose="020B0604020202020204" pitchFamily="34" charset="0"/>
            </a:rPr>
            <a:t>Project Internal: First Line of Assurance</a:t>
          </a:r>
        </a:p>
      </dsp:txBody>
      <dsp:txXfrm rot="-5400000">
        <a:off x="1212098" y="3249094"/>
        <a:ext cx="2916710" cy="313177"/>
      </dsp:txXfrm>
    </dsp:sp>
    <dsp:sp modelId="{EFBA139C-58AA-445D-B9F4-A38E4779985D}">
      <dsp:nvSpPr>
        <dsp:cNvPr id="0" name=""/>
        <dsp:cNvSpPr/>
      </dsp:nvSpPr>
      <dsp:spPr>
        <a:xfrm>
          <a:off x="407366" y="3188770"/>
          <a:ext cx="774016" cy="433826"/>
        </a:xfrm>
        <a:prstGeom prst="roundRect">
          <a:avLst/>
        </a:prstGeom>
        <a:gradFill rotWithShape="0">
          <a:gsLst>
            <a:gs pos="0">
              <a:schemeClr val="accent4">
                <a:shade val="80000"/>
                <a:hueOff val="-176558"/>
                <a:satOff val="-4365"/>
                <a:lumOff val="24988"/>
                <a:alphaOff val="0"/>
                <a:shade val="51000"/>
                <a:satMod val="130000"/>
              </a:schemeClr>
            </a:gs>
            <a:gs pos="80000">
              <a:schemeClr val="accent4">
                <a:shade val="80000"/>
                <a:hueOff val="-176558"/>
                <a:satOff val="-4365"/>
                <a:lumOff val="24988"/>
                <a:alphaOff val="0"/>
                <a:shade val="93000"/>
                <a:satMod val="130000"/>
              </a:schemeClr>
            </a:gs>
            <a:gs pos="100000">
              <a:schemeClr val="accent4">
                <a:shade val="80000"/>
                <a:hueOff val="-176558"/>
                <a:satOff val="-4365"/>
                <a:lumOff val="2498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19050" rIns="38100" bIns="1905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bg1"/>
              </a:solidFill>
              <a:latin typeface="Arial" panose="020B0604020202020204" pitchFamily="34" charset="0"/>
              <a:cs typeface="Arial" panose="020B0604020202020204" pitchFamily="34" charset="0"/>
              <a:hlinkClick xmlns:r="http://schemas.openxmlformats.org/officeDocument/2006/relationships" r:id=""/>
            </a:rPr>
            <a:t>Slide 8</a:t>
          </a:r>
          <a:endParaRPr lang="en-US" sz="1000" b="1" kern="1200" dirty="0">
            <a:solidFill>
              <a:schemeClr val="bg1"/>
            </a:solidFill>
            <a:latin typeface="Arial" panose="020B0604020202020204" pitchFamily="34" charset="0"/>
            <a:cs typeface="Arial" panose="020B0604020202020204" pitchFamily="34" charset="0"/>
          </a:endParaRPr>
        </a:p>
      </dsp:txBody>
      <dsp:txXfrm>
        <a:off x="428544" y="3209948"/>
        <a:ext cx="731660" cy="3914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08FC79-297B-4D4A-8FB8-E157328900FC}">
      <dsp:nvSpPr>
        <dsp:cNvPr id="0" name=""/>
        <dsp:cNvSpPr/>
      </dsp:nvSpPr>
      <dsp:spPr>
        <a:xfrm>
          <a:off x="47529" y="1695040"/>
          <a:ext cx="1477992" cy="591196"/>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Arial" panose="020B0604020202020204" pitchFamily="34" charset="0"/>
              <a:cs typeface="Arial" panose="020B0604020202020204" pitchFamily="34" charset="0"/>
            </a:rPr>
            <a:t>Feasibility (Idea)</a:t>
          </a:r>
        </a:p>
      </dsp:txBody>
      <dsp:txXfrm>
        <a:off x="343127" y="1695040"/>
        <a:ext cx="886796" cy="591196"/>
      </dsp:txXfrm>
    </dsp:sp>
    <dsp:sp modelId="{068E9DBB-C895-4FAF-890B-D8E5B19B184B}">
      <dsp:nvSpPr>
        <dsp:cNvPr id="0" name=""/>
        <dsp:cNvSpPr/>
      </dsp:nvSpPr>
      <dsp:spPr>
        <a:xfrm>
          <a:off x="1334166" y="1702170"/>
          <a:ext cx="1477992" cy="591196"/>
        </a:xfrm>
        <a:prstGeom prst="chevr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Arial" panose="020B0604020202020204" pitchFamily="34" charset="0"/>
              <a:cs typeface="Arial" panose="020B0604020202020204" pitchFamily="34" charset="0"/>
            </a:rPr>
            <a:t>Appraise and Select (Initiation)</a:t>
          </a:r>
        </a:p>
      </dsp:txBody>
      <dsp:txXfrm>
        <a:off x="1629764" y="1702170"/>
        <a:ext cx="886796" cy="591196"/>
      </dsp:txXfrm>
    </dsp:sp>
    <dsp:sp modelId="{39F86FA2-7945-48AB-836E-C5535CB494A1}">
      <dsp:nvSpPr>
        <dsp:cNvPr id="0" name=""/>
        <dsp:cNvSpPr/>
      </dsp:nvSpPr>
      <dsp:spPr>
        <a:xfrm>
          <a:off x="2664359" y="1702170"/>
          <a:ext cx="1477992" cy="591196"/>
        </a:xfrm>
        <a:prstGeom prst="chevr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Arial" panose="020B0604020202020204" pitchFamily="34" charset="0"/>
              <a:cs typeface="Arial" panose="020B0604020202020204" pitchFamily="34" charset="0"/>
            </a:rPr>
            <a:t>Define (Investment approval)</a:t>
          </a:r>
        </a:p>
      </dsp:txBody>
      <dsp:txXfrm>
        <a:off x="2959957" y="1702170"/>
        <a:ext cx="886796" cy="591196"/>
      </dsp:txXfrm>
    </dsp:sp>
    <dsp:sp modelId="{00D9626C-4A69-4795-A55B-8A8D74C12CBA}">
      <dsp:nvSpPr>
        <dsp:cNvPr id="0" name=""/>
        <dsp:cNvSpPr/>
      </dsp:nvSpPr>
      <dsp:spPr>
        <a:xfrm>
          <a:off x="3994552" y="1702170"/>
          <a:ext cx="1477992" cy="591196"/>
        </a:xfrm>
        <a:prstGeom prst="chevr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Arial" panose="020B0604020202020204" pitchFamily="34" charset="0"/>
              <a:cs typeface="Arial" panose="020B0604020202020204" pitchFamily="34" charset="0"/>
            </a:rPr>
            <a:t>Deliver</a:t>
          </a:r>
        </a:p>
      </dsp:txBody>
      <dsp:txXfrm>
        <a:off x="4290150" y="1702170"/>
        <a:ext cx="886796" cy="591196"/>
      </dsp:txXfrm>
    </dsp:sp>
    <dsp:sp modelId="{B362850D-1E0E-4CB0-A158-5443D55DDE8D}">
      <dsp:nvSpPr>
        <dsp:cNvPr id="0" name=""/>
        <dsp:cNvSpPr/>
      </dsp:nvSpPr>
      <dsp:spPr>
        <a:xfrm>
          <a:off x="5324745" y="1702170"/>
          <a:ext cx="1477992" cy="591196"/>
        </a:xfrm>
        <a:prstGeom prst="chevron">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Arial" panose="020B0604020202020204" pitchFamily="34" charset="0"/>
              <a:cs typeface="Arial" panose="020B0604020202020204" pitchFamily="34" charset="0"/>
            </a:rPr>
            <a:t>Operate, embed  &amp; close</a:t>
          </a:r>
        </a:p>
      </dsp:txBody>
      <dsp:txXfrm>
        <a:off x="5620343" y="1702170"/>
        <a:ext cx="886796" cy="591196"/>
      </dsp:txXfrm>
    </dsp:sp>
    <dsp:sp modelId="{B2EF92AD-E5F8-4949-9ADE-6107946AD51A}">
      <dsp:nvSpPr>
        <dsp:cNvPr id="0" name=""/>
        <dsp:cNvSpPr/>
      </dsp:nvSpPr>
      <dsp:spPr>
        <a:xfrm>
          <a:off x="6654938" y="1702170"/>
          <a:ext cx="1477992" cy="591196"/>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Arial" panose="020B0604020202020204" pitchFamily="34" charset="0"/>
              <a:cs typeface="Arial" panose="020B0604020202020204" pitchFamily="34" charset="0"/>
            </a:rPr>
            <a:t>Benefits realisation</a:t>
          </a:r>
        </a:p>
      </dsp:txBody>
      <dsp:txXfrm>
        <a:off x="6950536" y="1702170"/>
        <a:ext cx="886796" cy="59119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FD260CF-4119-4409-87B0-583818AC0EA5}"/>
              </a:ext>
            </a:extLst>
          </p:cNvPr>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1E1C0836-E324-4E97-9EDD-3289F80CD6C1}"/>
              </a:ext>
            </a:extLst>
          </p:cNvPr>
          <p:cNvSpPr>
            <a:spLocks noGrp="1"/>
          </p:cNvSpPr>
          <p:nvPr>
            <p:ph type="dt" sz="quarter" idx="1"/>
          </p:nvPr>
        </p:nvSpPr>
        <p:spPr>
          <a:xfrm>
            <a:off x="3856038" y="0"/>
            <a:ext cx="2951162" cy="498475"/>
          </a:xfrm>
          <a:prstGeom prst="rect">
            <a:avLst/>
          </a:prstGeom>
        </p:spPr>
        <p:txBody>
          <a:bodyPr vert="horz" lIns="91440" tIns="45720" rIns="91440" bIns="45720" rtlCol="0"/>
          <a:lstStyle>
            <a:lvl1pPr algn="r">
              <a:defRPr sz="1200"/>
            </a:lvl1pPr>
          </a:lstStyle>
          <a:p>
            <a:fld id="{F2C87E96-2651-4973-905C-7E00C598A212}" type="datetimeFigureOut">
              <a:rPr lang="en-GB" smtClean="0"/>
              <a:t>15/08/2018</a:t>
            </a:fld>
            <a:endParaRPr lang="en-GB"/>
          </a:p>
        </p:txBody>
      </p:sp>
      <p:sp>
        <p:nvSpPr>
          <p:cNvPr id="4" name="Footer Placeholder 3">
            <a:extLst>
              <a:ext uri="{FF2B5EF4-FFF2-40B4-BE49-F238E27FC236}">
                <a16:creationId xmlns:a16="http://schemas.microsoft.com/office/drawing/2014/main" id="{A28B7A31-B70F-44CE-895E-83284E747CED}"/>
              </a:ext>
            </a:extLst>
          </p:cNvPr>
          <p:cNvSpPr>
            <a:spLocks noGrp="1"/>
          </p:cNvSpPr>
          <p:nvPr>
            <p:ph type="ftr" sz="quarter" idx="2"/>
          </p:nvPr>
        </p:nvSpPr>
        <p:spPr>
          <a:xfrm>
            <a:off x="0" y="9442450"/>
            <a:ext cx="2951163"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F441C78E-3965-461E-BC4B-6F974CB50D5E}"/>
              </a:ext>
            </a:extLst>
          </p:cNvPr>
          <p:cNvSpPr>
            <a:spLocks noGrp="1"/>
          </p:cNvSpPr>
          <p:nvPr>
            <p:ph type="sldNum" sz="quarter" idx="3"/>
          </p:nvPr>
        </p:nvSpPr>
        <p:spPr>
          <a:xfrm>
            <a:off x="3856038" y="9442450"/>
            <a:ext cx="2951162" cy="498475"/>
          </a:xfrm>
          <a:prstGeom prst="rect">
            <a:avLst/>
          </a:prstGeom>
        </p:spPr>
        <p:txBody>
          <a:bodyPr vert="horz" lIns="91440" tIns="45720" rIns="91440" bIns="45720" rtlCol="0" anchor="b"/>
          <a:lstStyle>
            <a:lvl1pPr algn="r">
              <a:defRPr sz="1200"/>
            </a:lvl1pPr>
          </a:lstStyle>
          <a:p>
            <a:fld id="{7C565EC1-0930-4F79-813E-2EE14126C384}" type="slidenum">
              <a:rPr lang="en-GB" smtClean="0"/>
              <a:t>‹#›</a:t>
            </a:fld>
            <a:endParaRPr lang="en-GB"/>
          </a:p>
        </p:txBody>
      </p:sp>
    </p:spTree>
    <p:extLst>
      <p:ext uri="{BB962C8B-B14F-4D97-AF65-F5344CB8AC3E}">
        <p14:creationId xmlns:p14="http://schemas.microsoft.com/office/powerpoint/2010/main" val="29952397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217" cy="497524"/>
          </a:xfrm>
          <a:prstGeom prst="rect">
            <a:avLst/>
          </a:prstGeom>
        </p:spPr>
        <p:txBody>
          <a:bodyPr vert="horz" lIns="91568" tIns="45784" rIns="91568" bIns="45784" rtlCol="0"/>
          <a:lstStyle>
            <a:lvl1pPr algn="l" fontAlgn="auto">
              <a:spcBef>
                <a:spcPts val="0"/>
              </a:spcBef>
              <a:spcAft>
                <a:spcPts val="0"/>
              </a:spcAft>
              <a:defRPr sz="1200" dirty="0">
                <a:latin typeface="+mn-lt"/>
                <a:cs typeface="+mn-cs"/>
              </a:defRPr>
            </a:lvl1pPr>
          </a:lstStyle>
          <a:p>
            <a:pPr>
              <a:defRPr/>
            </a:pPr>
            <a:endParaRPr lang="en-GB" dirty="0"/>
          </a:p>
        </p:txBody>
      </p:sp>
      <p:sp>
        <p:nvSpPr>
          <p:cNvPr id="3" name="Date Placeholder 2"/>
          <p:cNvSpPr>
            <a:spLocks noGrp="1"/>
          </p:cNvSpPr>
          <p:nvPr>
            <p:ph type="dt" idx="1"/>
          </p:nvPr>
        </p:nvSpPr>
        <p:spPr>
          <a:xfrm>
            <a:off x="3855981" y="0"/>
            <a:ext cx="2951217" cy="497524"/>
          </a:xfrm>
          <a:prstGeom prst="rect">
            <a:avLst/>
          </a:prstGeom>
        </p:spPr>
        <p:txBody>
          <a:bodyPr vert="horz" lIns="91568" tIns="45784" rIns="91568" bIns="45784" rtlCol="0"/>
          <a:lstStyle>
            <a:lvl1pPr algn="r" fontAlgn="auto">
              <a:spcBef>
                <a:spcPts val="0"/>
              </a:spcBef>
              <a:spcAft>
                <a:spcPts val="0"/>
              </a:spcAft>
              <a:defRPr sz="1200">
                <a:latin typeface="+mn-lt"/>
                <a:cs typeface="+mn-cs"/>
              </a:defRPr>
            </a:lvl1pPr>
          </a:lstStyle>
          <a:p>
            <a:pPr>
              <a:defRPr/>
            </a:pPr>
            <a:fld id="{7B7820BA-8E64-468E-AB73-0E71CAAF4E3B}" type="datetimeFigureOut">
              <a:rPr lang="en-GB"/>
              <a:pPr>
                <a:defRPr/>
              </a:pPr>
              <a:t>15/08/2018</a:t>
            </a:fld>
            <a:endParaRPr lang="en-GB" dirty="0"/>
          </a:p>
        </p:txBody>
      </p:sp>
      <p:sp>
        <p:nvSpPr>
          <p:cNvPr id="4" name="Slide Image Placeholder 3"/>
          <p:cNvSpPr>
            <a:spLocks noGrp="1" noRot="1" noChangeAspect="1"/>
          </p:cNvSpPr>
          <p:nvPr>
            <p:ph type="sldImg" idx="2"/>
          </p:nvPr>
        </p:nvSpPr>
        <p:spPr>
          <a:xfrm>
            <a:off x="712788" y="746125"/>
            <a:ext cx="5383212" cy="3727450"/>
          </a:xfrm>
          <a:prstGeom prst="rect">
            <a:avLst/>
          </a:prstGeom>
          <a:noFill/>
          <a:ln w="12700">
            <a:solidFill>
              <a:prstClr val="black"/>
            </a:solidFill>
          </a:ln>
        </p:spPr>
        <p:txBody>
          <a:bodyPr vert="horz" lIns="91568" tIns="45784" rIns="91568" bIns="45784" rtlCol="0" anchor="ctr"/>
          <a:lstStyle/>
          <a:p>
            <a:pPr lvl="0"/>
            <a:endParaRPr lang="en-GB" noProof="0" dirty="0"/>
          </a:p>
        </p:txBody>
      </p:sp>
      <p:sp>
        <p:nvSpPr>
          <p:cNvPr id="5" name="Notes Placeholder 4"/>
          <p:cNvSpPr>
            <a:spLocks noGrp="1"/>
          </p:cNvSpPr>
          <p:nvPr>
            <p:ph type="body" sz="quarter" idx="3"/>
          </p:nvPr>
        </p:nvSpPr>
        <p:spPr>
          <a:xfrm>
            <a:off x="680562" y="4722497"/>
            <a:ext cx="5447666" cy="4472939"/>
          </a:xfrm>
          <a:prstGeom prst="rect">
            <a:avLst/>
          </a:prstGeom>
        </p:spPr>
        <p:txBody>
          <a:bodyPr vert="horz" lIns="91568" tIns="45784" rIns="91568" bIns="4578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41812"/>
            <a:ext cx="2951217" cy="497524"/>
          </a:xfrm>
          <a:prstGeom prst="rect">
            <a:avLst/>
          </a:prstGeom>
        </p:spPr>
        <p:txBody>
          <a:bodyPr vert="horz" lIns="91568" tIns="45784" rIns="91568" bIns="45784" rtlCol="0" anchor="b"/>
          <a:lstStyle>
            <a:lvl1pPr algn="l" fontAlgn="auto">
              <a:spcBef>
                <a:spcPts val="0"/>
              </a:spcBef>
              <a:spcAft>
                <a:spcPts val="0"/>
              </a:spcAft>
              <a:defRPr sz="1200" dirty="0">
                <a:latin typeface="+mn-lt"/>
                <a:cs typeface="+mn-cs"/>
              </a:defRPr>
            </a:lvl1pPr>
          </a:lstStyle>
          <a:p>
            <a:pPr>
              <a:defRPr/>
            </a:pPr>
            <a:endParaRPr lang="en-GB" dirty="0"/>
          </a:p>
        </p:txBody>
      </p:sp>
      <p:sp>
        <p:nvSpPr>
          <p:cNvPr id="7" name="Slide Number Placeholder 6"/>
          <p:cNvSpPr>
            <a:spLocks noGrp="1"/>
          </p:cNvSpPr>
          <p:nvPr>
            <p:ph type="sldNum" sz="quarter" idx="5"/>
          </p:nvPr>
        </p:nvSpPr>
        <p:spPr>
          <a:xfrm>
            <a:off x="3855981" y="9441812"/>
            <a:ext cx="2951217" cy="497524"/>
          </a:xfrm>
          <a:prstGeom prst="rect">
            <a:avLst/>
          </a:prstGeom>
        </p:spPr>
        <p:txBody>
          <a:bodyPr vert="horz" lIns="91568" tIns="45784" rIns="91568" bIns="45784" rtlCol="0" anchor="b"/>
          <a:lstStyle>
            <a:lvl1pPr algn="r" fontAlgn="auto">
              <a:spcBef>
                <a:spcPts val="0"/>
              </a:spcBef>
              <a:spcAft>
                <a:spcPts val="0"/>
              </a:spcAft>
              <a:defRPr sz="1200">
                <a:latin typeface="+mn-lt"/>
                <a:cs typeface="+mn-cs"/>
              </a:defRPr>
            </a:lvl1pPr>
          </a:lstStyle>
          <a:p>
            <a:pPr>
              <a:defRPr/>
            </a:pPr>
            <a:fld id="{0611EA20-EFE2-4E77-8722-4A8DDC99E487}" type="slidenum">
              <a:rPr lang="en-GB"/>
              <a:pPr>
                <a:defRPr/>
              </a:pPr>
              <a:t>‹#›</a:t>
            </a:fld>
            <a:endParaRPr lang="en-GB" dirty="0"/>
          </a:p>
        </p:txBody>
      </p:sp>
    </p:spTree>
    <p:extLst>
      <p:ext uri="{BB962C8B-B14F-4D97-AF65-F5344CB8AC3E}">
        <p14:creationId xmlns:p14="http://schemas.microsoft.com/office/powerpoint/2010/main" val="31405058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2765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944F7A5-A861-4EED-AC61-523AA8577414}" type="slidenum">
              <a:rPr lang="en-GB" altLang="en-US">
                <a:solidFill>
                  <a:srgbClr val="000000"/>
                </a:solidFill>
                <a:latin typeface="Calibri" panose="020F0502020204030204" pitchFamily="34" charset="0"/>
                <a:ea typeface="MS PGothic" panose="020B0600070205080204" pitchFamily="34" charset="-128"/>
              </a:rPr>
              <a:pPr eaLnBrk="1" hangingPunct="1"/>
              <a:t>1</a:t>
            </a:fld>
            <a:endParaRPr lang="en-GB" altLang="en-US">
              <a:solidFill>
                <a:srgbClr val="000000"/>
              </a:solidFill>
              <a:latin typeface="Calibri" panose="020F0502020204030204" pitchFamily="34" charset="0"/>
              <a:ea typeface="MS PGothic" panose="020B0600070205080204" pitchFamily="34" charset="-128"/>
            </a:endParaRPr>
          </a:p>
        </p:txBody>
      </p:sp>
    </p:spTree>
    <p:extLst>
      <p:ext uri="{BB962C8B-B14F-4D97-AF65-F5344CB8AC3E}">
        <p14:creationId xmlns:p14="http://schemas.microsoft.com/office/powerpoint/2010/main" val="2229536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have mapped the assurance reviews and HO approval points on the project delivery lifecycle.  As you can see there are reviews for all the major milestones or stages.  For projects with a long delivery phase you would expect to have an annual review such as a PAR or a health check to make sure that reviews are on track.  </a:t>
            </a:r>
          </a:p>
          <a:p>
            <a:endParaRPr lang="en-GB" dirty="0"/>
          </a:p>
          <a:p>
            <a:r>
              <a:rPr lang="en-GB" dirty="0"/>
              <a:t>There may also be other bespoke assurance interventions along the way and it’s all underpinned by the first line </a:t>
            </a:r>
            <a:r>
              <a:rPr lang="en-GB"/>
              <a:t>of assurance </a:t>
            </a:r>
            <a:endParaRPr lang="en-GB" dirty="0"/>
          </a:p>
          <a:p>
            <a:endParaRPr lang="en-GB" dirty="0"/>
          </a:p>
          <a:p>
            <a:r>
              <a:rPr lang="en-GB" dirty="0"/>
              <a:t>This schematic could help you to construct the basis of an IAAP for your programme or project.  </a:t>
            </a:r>
          </a:p>
        </p:txBody>
      </p:sp>
      <p:sp>
        <p:nvSpPr>
          <p:cNvPr id="4" name="Slide Number Placeholder 3"/>
          <p:cNvSpPr>
            <a:spLocks noGrp="1"/>
          </p:cNvSpPr>
          <p:nvPr>
            <p:ph type="sldNum" sz="quarter" idx="10"/>
          </p:nvPr>
        </p:nvSpPr>
        <p:spPr/>
        <p:txBody>
          <a:bodyPr/>
          <a:lstStyle/>
          <a:p>
            <a:fld id="{C3A79857-7D80-40BC-9704-CF75836CC5F3}" type="slidenum">
              <a:rPr lang="en-GB" smtClean="0"/>
              <a:t>3</a:t>
            </a:fld>
            <a:endParaRPr lang="en-GB"/>
          </a:p>
        </p:txBody>
      </p:sp>
    </p:spTree>
    <p:extLst>
      <p:ext uri="{BB962C8B-B14F-4D97-AF65-F5344CB8AC3E}">
        <p14:creationId xmlns:p14="http://schemas.microsoft.com/office/powerpoint/2010/main" val="37762351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2" descr="F:\COSI_SHR\Publications Print and Design\Brand Management\Home Office\Templates\New\PowerPoint\Home Office horizontal.png">
            <a:extLst>
              <a:ext uri="{FF2B5EF4-FFF2-40B4-BE49-F238E27FC236}">
                <a16:creationId xmlns:a16="http://schemas.microsoft.com/office/drawing/2014/main" id="{50F43E2A-49B5-43F2-B551-060DD3AC4DF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5300" y="6367463"/>
            <a:ext cx="1601127"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23732"/>
            <a:ext cx="8915400" cy="634082"/>
          </a:xfrm>
          <a:prstGeom prst="rect">
            <a:avLst/>
          </a:prstGeom>
        </p:spPr>
        <p:txBody>
          <a:bodyPr/>
          <a:lstStyle>
            <a:lvl1pPr algn="l">
              <a:defRPr sz="2800">
                <a:solidFill>
                  <a:srgbClr val="7030A0"/>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495300" y="1124744"/>
            <a:ext cx="8915400" cy="5112567"/>
          </a:xfrm>
          <a:prstGeom prst="rect">
            <a:avLst/>
          </a:prstGeom>
        </p:spPr>
        <p:txBody>
          <a:bodyPr/>
          <a:lstStyle>
            <a:lvl1pPr>
              <a:defRPr sz="18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a:xfrm>
            <a:off x="3384550" y="6356351"/>
            <a:ext cx="3136900" cy="365125"/>
          </a:xfrm>
          <a:prstGeom prst="rect">
            <a:avLst/>
          </a:prstGeom>
        </p:spPr>
        <p:txBody>
          <a:bodyPr/>
          <a:lstStyle>
            <a:lvl1pPr>
              <a:defRPr/>
            </a:lvl1pPr>
          </a:lstStyle>
          <a:p>
            <a:pPr>
              <a:defRPr/>
            </a:pPr>
            <a:endParaRPr lang="en-GB"/>
          </a:p>
        </p:txBody>
      </p:sp>
      <p:cxnSp>
        <p:nvCxnSpPr>
          <p:cNvPr id="7" name="Straight Connector 6">
            <a:extLst>
              <a:ext uri="{FF2B5EF4-FFF2-40B4-BE49-F238E27FC236}">
                <a16:creationId xmlns:a16="http://schemas.microsoft.com/office/drawing/2014/main" id="{A5FC98D4-2D3B-4FFC-8BA0-42903A0F4B35}"/>
              </a:ext>
            </a:extLst>
          </p:cNvPr>
          <p:cNvCxnSpPr/>
          <p:nvPr userDrawn="1"/>
        </p:nvCxnSpPr>
        <p:spPr>
          <a:xfrm>
            <a:off x="0" y="836712"/>
            <a:ext cx="9906000" cy="0"/>
          </a:xfrm>
          <a:prstGeom prst="line">
            <a:avLst/>
          </a:prstGeom>
          <a:ln w="38100">
            <a:solidFill>
              <a:srgbClr val="8F23B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5514554"/>
      </p:ext>
    </p:extLst>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cxnSp>
        <p:nvCxnSpPr>
          <p:cNvPr id="5" name="Straight Connector 4"/>
          <p:cNvCxnSpPr/>
          <p:nvPr userDrawn="1"/>
        </p:nvCxnSpPr>
        <p:spPr>
          <a:xfrm>
            <a:off x="0" y="850780"/>
            <a:ext cx="9906000" cy="0"/>
          </a:xfrm>
          <a:prstGeom prst="line">
            <a:avLst/>
          </a:prstGeom>
          <a:ln w="38100">
            <a:solidFill>
              <a:srgbClr val="8F23B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88504" y="225478"/>
            <a:ext cx="9273481" cy="633600"/>
          </a:xfrm>
          <a:prstGeom prst="rect">
            <a:avLst/>
          </a:prstGeom>
          <a:noFill/>
        </p:spPr>
        <p:txBody>
          <a:bodyPr anchor="ctr"/>
          <a:lstStyle>
            <a:lvl1pPr algn="l">
              <a:defRPr sz="2800">
                <a:solidFill>
                  <a:srgbClr val="7030A0"/>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1994355233"/>
      </p:ext>
    </p:extLst>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507340" y="765175"/>
            <a:ext cx="9398661"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07340" y="0"/>
            <a:ext cx="9398661" cy="648000"/>
          </a:xfrm>
          <a:noFill/>
          <a:ln w="9525">
            <a:noFill/>
            <a:miter lim="800000"/>
            <a:headEnd/>
            <a:tailEnd/>
          </a:ln>
        </p:spPr>
        <p:txBody>
          <a:bodyPr/>
          <a:lstStyle>
            <a:lvl1pPr>
              <a:defRPr lang="en-GB" sz="2400" b="0">
                <a:solidFill>
                  <a:srgbClr val="7030A0"/>
                </a:solidFill>
              </a:defRPr>
            </a:lvl1pPr>
          </a:lstStyle>
          <a:p>
            <a:pPr lvl="0"/>
            <a:r>
              <a:rPr lang="en-US"/>
              <a:t>Click to edit Master title style</a:t>
            </a:r>
            <a:endParaRPr lang="en-GB"/>
          </a:p>
        </p:txBody>
      </p:sp>
      <p:sp>
        <p:nvSpPr>
          <p:cNvPr id="4" name="Footer Placeholder 4"/>
          <p:cNvSpPr>
            <a:spLocks noGrp="1"/>
          </p:cNvSpPr>
          <p:nvPr>
            <p:ph type="ftr" sz="quarter" idx="10"/>
          </p:nvPr>
        </p:nvSpPr>
        <p:spPr>
          <a:xfrm>
            <a:off x="3384550" y="6356351"/>
            <a:ext cx="3136900" cy="365125"/>
          </a:xfrm>
          <a:prstGeom prst="rect">
            <a:avLst/>
          </a:prstGeom>
        </p:spPr>
        <p:txBody>
          <a:bodyPr lIns="91429" tIns="45715" rIns="91429" bIns="45715"/>
          <a:lstStyle>
            <a:lvl1pPr fontAlgn="auto">
              <a:spcBef>
                <a:spcPts val="0"/>
              </a:spcBef>
              <a:spcAft>
                <a:spcPts val="0"/>
              </a:spcAft>
              <a:defRPr dirty="0">
                <a:latin typeface="+mn-lt"/>
                <a:cs typeface="+mn-cs"/>
              </a:defRPr>
            </a:lvl1pPr>
          </a:lstStyle>
          <a:p>
            <a:pPr>
              <a:defRPr/>
            </a:pPr>
            <a:endParaRPr lang="en-GB"/>
          </a:p>
        </p:txBody>
      </p:sp>
      <p:sp>
        <p:nvSpPr>
          <p:cNvPr id="5" name="Slide Number Placeholder 5"/>
          <p:cNvSpPr>
            <a:spLocks noGrp="1"/>
          </p:cNvSpPr>
          <p:nvPr>
            <p:ph type="sldNum" sz="quarter" idx="11"/>
          </p:nvPr>
        </p:nvSpPr>
        <p:spPr/>
        <p:txBody>
          <a:bodyPr/>
          <a:lstStyle>
            <a:lvl1pPr>
              <a:defRPr/>
            </a:lvl1pPr>
          </a:lstStyle>
          <a:p>
            <a:fld id="{3F5FEB9F-CF54-47A3-9656-77EE773E2777}" type="slidenum">
              <a:rPr lang="en-GB" altLang="en-US"/>
              <a:pPr/>
              <a:t>‹#›</a:t>
            </a:fld>
            <a:endParaRPr lang="en-GB" altLang="en-US"/>
          </a:p>
        </p:txBody>
      </p:sp>
      <p:sp>
        <p:nvSpPr>
          <p:cNvPr id="6" name="Date Placeholder 3"/>
          <p:cNvSpPr>
            <a:spLocks noGrp="1"/>
          </p:cNvSpPr>
          <p:nvPr>
            <p:ph type="dt" sz="half" idx="12"/>
          </p:nvPr>
        </p:nvSpPr>
        <p:spPr>
          <a:xfrm>
            <a:off x="495300" y="6356351"/>
            <a:ext cx="2311400" cy="365125"/>
          </a:xfrm>
          <a:prstGeom prst="rect">
            <a:avLst/>
          </a:prstGeom>
        </p:spPr>
        <p:txBody>
          <a:bodyPr lIns="91429" tIns="45715" rIns="91429" bIns="45715"/>
          <a:lstStyle>
            <a:lvl1pPr fontAlgn="auto">
              <a:spcBef>
                <a:spcPts val="0"/>
              </a:spcBef>
              <a:spcAft>
                <a:spcPts val="0"/>
              </a:spcAft>
              <a:defRPr dirty="0">
                <a:latin typeface="+mn-lt"/>
                <a:cs typeface="+mn-cs"/>
              </a:defRPr>
            </a:lvl1pPr>
          </a:lstStyle>
          <a:p>
            <a:pPr>
              <a:defRPr/>
            </a:pPr>
            <a:endParaRPr lang="en-GB"/>
          </a:p>
        </p:txBody>
      </p:sp>
    </p:spTree>
    <p:extLst>
      <p:ext uri="{BB962C8B-B14F-4D97-AF65-F5344CB8AC3E}">
        <p14:creationId xmlns:p14="http://schemas.microsoft.com/office/powerpoint/2010/main" val="17585346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8624888" y="6524625"/>
            <a:ext cx="863600" cy="246063"/>
          </a:xfrm>
          <a:prstGeom prst="rect">
            <a:avLst/>
          </a:prstGeom>
          <a:noFill/>
        </p:spPr>
        <p:txBody>
          <a:bodyPr>
            <a:spAutoFit/>
          </a:bodyPr>
          <a:lstStyle/>
          <a:p>
            <a:pPr algn="r" fontAlgn="auto">
              <a:spcBef>
                <a:spcPts val="0"/>
              </a:spcBef>
              <a:spcAft>
                <a:spcPts val="0"/>
              </a:spcAft>
              <a:defRPr/>
            </a:pPr>
            <a:fld id="{592E565F-DA05-475E-AA7A-083666965B8A}" type="slidenum">
              <a:rPr lang="en-GB" sz="1000">
                <a:solidFill>
                  <a:schemeClr val="tx1">
                    <a:lumMod val="75000"/>
                    <a:lumOff val="25000"/>
                  </a:schemeClr>
                </a:solidFill>
                <a:latin typeface="Arial" pitchFamily="34" charset="0"/>
                <a:cs typeface="Arial" pitchFamily="34" charset="0"/>
              </a:rPr>
              <a:pPr algn="r" fontAlgn="auto">
                <a:spcBef>
                  <a:spcPts val="0"/>
                </a:spcBef>
                <a:spcAft>
                  <a:spcPts val="0"/>
                </a:spcAft>
                <a:defRPr/>
              </a:pPr>
              <a:t>‹#›</a:t>
            </a:fld>
            <a:endParaRPr lang="en-GB" sz="1000" dirty="0">
              <a:solidFill>
                <a:schemeClr val="tx1">
                  <a:lumMod val="75000"/>
                  <a:lumOff val="25000"/>
                </a:schemeClr>
              </a:solidFill>
              <a:latin typeface="Arial" pitchFamily="34" charset="0"/>
              <a:cs typeface="Arial" pitchFamily="34" charset="0"/>
            </a:endParaRPr>
          </a:p>
        </p:txBody>
      </p:sp>
      <p:sp>
        <p:nvSpPr>
          <p:cNvPr id="3" name="Rectangle 2"/>
          <p:cNvSpPr/>
          <p:nvPr userDrawn="1"/>
        </p:nvSpPr>
        <p:spPr>
          <a:xfrm>
            <a:off x="273050" y="548680"/>
            <a:ext cx="9288463" cy="59045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Lst>
  <p:transition spd="slow">
    <p:fade thruBlk="1"/>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image" Target="../media/image4.jpeg"/><Relationship Id="rId4" Type="http://schemas.openxmlformats.org/officeDocument/2006/relationships/diagramLayout" Target="../diagrams/layout2.xml"/><Relationship Id="rId9"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hyperlink" Target="https://www.gov.uk/government/publications/ogc-gateway-review-2-delivery-strategy-guidance-and-templates" TargetMode="External"/><Relationship Id="rId7" Type="http://schemas.openxmlformats.org/officeDocument/2006/relationships/hyperlink" Target="https://www.gov.uk/government/publications/exit-review-report-template" TargetMode="External"/><Relationship Id="rId2" Type="http://schemas.openxmlformats.org/officeDocument/2006/relationships/hyperlink" Target="https://www.gov.uk/government/publications/ogc-gateway-review-1-business-justification-guidance-and-templates" TargetMode="External"/><Relationship Id="rId1" Type="http://schemas.openxmlformats.org/officeDocument/2006/relationships/slideLayout" Target="../slideLayouts/slideLayout2.xml"/><Relationship Id="rId6" Type="http://schemas.openxmlformats.org/officeDocument/2006/relationships/hyperlink" Target="https://www.gov.uk/government/publications/ogc-gateway-review-5-operations-review-guidance-and-templates" TargetMode="External"/><Relationship Id="rId5" Type="http://schemas.openxmlformats.org/officeDocument/2006/relationships/hyperlink" Target="https://www.gov.uk/government/publications/ogc-gateway-review-4-readiness-for-service-guidance-and-templates" TargetMode="External"/><Relationship Id="rId4" Type="http://schemas.openxmlformats.org/officeDocument/2006/relationships/hyperlink" Target="https://www.gov.uk/government/publications/ogc-gateway-review-3-investment-decision-guidance-and-template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gov.uk/government/publications/project-assessment-review-guidance-and-templates" TargetMode="External"/><Relationship Id="rId2" Type="http://schemas.openxmlformats.org/officeDocument/2006/relationships/hyperlink" Target="https://www.gov.uk/government/publications/project-validation-review-guidance-and-templates" TargetMode="External"/><Relationship Id="rId1" Type="http://schemas.openxmlformats.org/officeDocument/2006/relationships/slideLayout" Target="../slideLayouts/slideLayout2.xml"/><Relationship Id="rId4" Type="http://schemas.openxmlformats.org/officeDocument/2006/relationships/hyperlink" Target="https://www.gov.uk/government/publications/ogc-gateway-review-0-strategic-assessment-guidance-and-template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gov.uk/government/publications/assurance-of-action-plan-guidance-and-templates" TargetMode="External"/><Relationship Id="rId2" Type="http://schemas.openxmlformats.org/officeDocument/2006/relationships/hyperlink" Target="https://www.gov.uk/government/publications/critical-friend-review-report-templat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txBox="1">
            <a:spLocks/>
          </p:cNvSpPr>
          <p:nvPr/>
        </p:nvSpPr>
        <p:spPr bwMode="auto">
          <a:xfrm>
            <a:off x="1208088" y="4077568"/>
            <a:ext cx="806539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3600" b="1" dirty="0">
                <a:solidFill>
                  <a:srgbClr val="7030A0"/>
                </a:solidFill>
              </a:rPr>
              <a:t>Home Office Assurance Toolkit</a:t>
            </a:r>
            <a:endParaRPr lang="en-GB" altLang="en-US" sz="2800" i="1" dirty="0">
              <a:solidFill>
                <a:srgbClr val="7030A0"/>
              </a:solidFill>
            </a:endParaRPr>
          </a:p>
          <a:p>
            <a:pPr eaLnBrk="1" hangingPunct="1"/>
            <a:endParaRPr lang="en-GB" altLang="en-US" sz="2400" dirty="0">
              <a:solidFill>
                <a:srgbClr val="8F23B3"/>
              </a:solidFill>
            </a:endParaRPr>
          </a:p>
          <a:p>
            <a:pPr eaLnBrk="1" hangingPunct="1"/>
            <a:endParaRPr lang="en-GB" altLang="en-US" sz="2400" dirty="0">
              <a:solidFill>
                <a:srgbClr val="8F23B3"/>
              </a:solidFill>
            </a:endParaRPr>
          </a:p>
          <a:p>
            <a:pPr eaLnBrk="1" hangingPunct="1"/>
            <a:r>
              <a:rPr lang="en-GB" altLang="en-US" sz="2400" dirty="0">
                <a:solidFill>
                  <a:srgbClr val="7030A0"/>
                </a:solidFill>
              </a:rPr>
              <a:t>Portfolio and Project Delivery Directorate (PPD)</a:t>
            </a:r>
          </a:p>
          <a:p>
            <a:pPr eaLnBrk="1" hangingPunct="1"/>
            <a:r>
              <a:rPr lang="en-GB" altLang="en-US" sz="2400" dirty="0">
                <a:solidFill>
                  <a:srgbClr val="7030A0"/>
                </a:solidFill>
              </a:rPr>
              <a:t>August 2018, </a:t>
            </a:r>
            <a:r>
              <a:rPr lang="en-GB" altLang="en-US" sz="2400">
                <a:solidFill>
                  <a:srgbClr val="7030A0"/>
                </a:solidFill>
              </a:rPr>
              <a:t>version 1.2</a:t>
            </a:r>
            <a:endParaRPr lang="en-GB" altLang="en-US" sz="2400" dirty="0">
              <a:solidFill>
                <a:srgbClr val="7030A0"/>
              </a:solidFill>
            </a:endParaRPr>
          </a:p>
        </p:txBody>
      </p:sp>
      <p:graphicFrame>
        <p:nvGraphicFramePr>
          <p:cNvPr id="5" name="Diagram 4">
            <a:extLst>
              <a:ext uri="{FF2B5EF4-FFF2-40B4-BE49-F238E27FC236}">
                <a16:creationId xmlns:a16="http://schemas.microsoft.com/office/drawing/2014/main" id="{CE0116B9-21F1-4BC6-A3FD-F0FE5B282F54}"/>
              </a:ext>
            </a:extLst>
          </p:cNvPr>
          <p:cNvGraphicFramePr/>
          <p:nvPr>
            <p:extLst>
              <p:ext uri="{D42A27DB-BD31-4B8C-83A1-F6EECF244321}">
                <p14:modId xmlns:p14="http://schemas.microsoft.com/office/powerpoint/2010/main" val="2700270794"/>
              </p:ext>
            </p:extLst>
          </p:nvPr>
        </p:nvGraphicFramePr>
        <p:xfrm>
          <a:off x="5481736" y="22284"/>
          <a:ext cx="4583832" cy="36227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64837626"/>
      </p:ext>
    </p:extLst>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0B3D5-D976-4856-9A26-83476EBCD7C9}"/>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5D9D1BF0-3DE5-471C-A1ED-B0CDA3BF8855}"/>
              </a:ext>
            </a:extLst>
          </p:cNvPr>
          <p:cNvSpPr>
            <a:spLocks noGrp="1"/>
          </p:cNvSpPr>
          <p:nvPr>
            <p:ph idx="1"/>
          </p:nvPr>
        </p:nvSpPr>
        <p:spPr/>
        <p:txBody>
          <a:bodyPr/>
          <a:lstStyle/>
          <a:p>
            <a:r>
              <a:rPr lang="en-GB" sz="1200" dirty="0"/>
              <a:t>This toolkit summarises the assurance interventions available to projects and programmes in the Home Office</a:t>
            </a:r>
          </a:p>
          <a:p>
            <a:r>
              <a:rPr lang="en-GB" sz="1200" dirty="0"/>
              <a:t>The aim of project assurance interventions and reviews is to test whether a project is delivering to agreed time, cost and quality. Other assurance activities can focus on narrower elements of a project’s work, for example, risk management or stakeholder engagement.</a:t>
            </a:r>
          </a:p>
          <a:p>
            <a:r>
              <a:rPr lang="en-GB" sz="1200" dirty="0"/>
              <a:t>Home Office programmes and projects are subject to the ‘three lines of assurance’ model as set out in the draft  Infrastructure and Projects Authority (IPA) Functional Standards for Project Delivery; the SROs are accountable for ensuring that appropriate assurance arrangements are in place:</a:t>
            </a:r>
          </a:p>
          <a:p>
            <a:pPr lvl="1"/>
            <a:r>
              <a:rPr lang="en-GB" sz="1200" i="1" dirty="0"/>
              <a:t>1</a:t>
            </a:r>
            <a:r>
              <a:rPr lang="en-GB" sz="1200" i="1" baseline="30000" dirty="0"/>
              <a:t>st</a:t>
            </a:r>
            <a:r>
              <a:rPr lang="en-GB" sz="1200" i="1" dirty="0"/>
              <a:t> line  of assurance; internal to the project, undertaken by management team and business area portfolio management.</a:t>
            </a:r>
          </a:p>
          <a:p>
            <a:pPr lvl="1"/>
            <a:r>
              <a:rPr lang="en-GB" sz="1200" i="1" dirty="0"/>
              <a:t>2</a:t>
            </a:r>
            <a:r>
              <a:rPr lang="en-GB" sz="1200" i="1" baseline="30000" dirty="0"/>
              <a:t>nd</a:t>
            </a:r>
            <a:r>
              <a:rPr lang="en-GB" sz="1200" i="1" dirty="0"/>
              <a:t> line of assurance; internal to the department, undertaken by HO assurance providers (includes PPD, Commercial Directorate, and Digital, Data and Technology (DDaT)).</a:t>
            </a:r>
          </a:p>
          <a:p>
            <a:pPr lvl="1"/>
            <a:r>
              <a:rPr lang="en-GB" sz="1200" i="1" dirty="0"/>
              <a:t>3</a:t>
            </a:r>
            <a:r>
              <a:rPr lang="en-GB" sz="1200" i="1" baseline="30000" dirty="0"/>
              <a:t>rd</a:t>
            </a:r>
            <a:r>
              <a:rPr lang="en-GB" sz="1200" i="1" dirty="0"/>
              <a:t> line Assurance; undertaken by corporate or external assurance providers (includes Government Internal Audit Agency (GIAA), IPA, Government Digital Service (GDS), Her Majesty’s Treasury (HMT) and National Audit Office (NAO)). What constitutes 3rd line of assurance interventions will depend on the complexity of the project; for instance smaller projects are unlikely to be subject to external assurance. </a:t>
            </a:r>
          </a:p>
          <a:p>
            <a:r>
              <a:rPr lang="en-GB" sz="1200" dirty="0"/>
              <a:t>The Home Office approach to assurance is detailed in the Home Office’s Integrated Assurance and Approval Strategy and associated assurance guidance.  </a:t>
            </a:r>
          </a:p>
          <a:p>
            <a:r>
              <a:rPr lang="en-GB" sz="1200" dirty="0"/>
              <a:t>Assurance interventions include the OGC Gateway™ assurance process and assurance interventions that can be tailored and applied proportionately to a project depending on its size, risk, nature and requirements. These include</a:t>
            </a:r>
          </a:p>
          <a:p>
            <a:pPr lvl="1"/>
            <a:r>
              <a:rPr lang="en-GB" sz="1200" dirty="0"/>
              <a:t>Readiness assessments</a:t>
            </a:r>
          </a:p>
          <a:p>
            <a:pPr lvl="1"/>
            <a:r>
              <a:rPr lang="en-GB" sz="1200" dirty="0"/>
              <a:t>risk assurance interventions, </a:t>
            </a:r>
          </a:p>
          <a:p>
            <a:pPr lvl="1"/>
            <a:r>
              <a:rPr lang="en-GB" sz="1200" dirty="0"/>
              <a:t>Additional assurance interventions, and </a:t>
            </a:r>
          </a:p>
          <a:p>
            <a:pPr lvl="1"/>
            <a:r>
              <a:rPr lang="en-GB" sz="1200" dirty="0"/>
              <a:t>project internal assurance.</a:t>
            </a:r>
          </a:p>
          <a:p>
            <a:r>
              <a:rPr lang="en-GB" sz="1200" dirty="0"/>
              <a:t>This toolkit provides an overview of the various assurance interventions including activities that should be in place within projects to provide internal 1</a:t>
            </a:r>
            <a:r>
              <a:rPr lang="en-GB" sz="1200" baseline="30000" dirty="0"/>
              <a:t>st</a:t>
            </a:r>
            <a:r>
              <a:rPr lang="en-GB" sz="1200" dirty="0"/>
              <a:t> line of assurance.</a:t>
            </a:r>
          </a:p>
        </p:txBody>
      </p:sp>
    </p:spTree>
    <p:extLst>
      <p:ext uri="{BB962C8B-B14F-4D97-AF65-F5344CB8AC3E}">
        <p14:creationId xmlns:p14="http://schemas.microsoft.com/office/powerpoint/2010/main" val="1443248577"/>
      </p:ext>
    </p:extLst>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C2420582-CB7C-43CB-A6C1-792F7C8E52BB}"/>
              </a:ext>
            </a:extLst>
          </p:cNvPr>
          <p:cNvSpPr>
            <a:spLocks noGrp="1"/>
          </p:cNvSpPr>
          <p:nvPr>
            <p:ph type="title"/>
          </p:nvPr>
        </p:nvSpPr>
        <p:spPr>
          <a:xfrm>
            <a:off x="488504" y="116641"/>
            <a:ext cx="9255548" cy="648063"/>
          </a:xfrm>
        </p:spPr>
        <p:txBody>
          <a:bodyPr/>
          <a:lstStyle/>
          <a:p>
            <a:r>
              <a:rPr lang="en-GB" sz="2400" dirty="0"/>
              <a:t>Assurance Interventions and the Project Delivery Lifecycle</a:t>
            </a:r>
          </a:p>
        </p:txBody>
      </p:sp>
      <p:graphicFrame>
        <p:nvGraphicFramePr>
          <p:cNvPr id="5" name="Diagram 4"/>
          <p:cNvGraphicFramePr/>
          <p:nvPr>
            <p:extLst>
              <p:ext uri="{D42A27DB-BD31-4B8C-83A1-F6EECF244321}">
                <p14:modId xmlns:p14="http://schemas.microsoft.com/office/powerpoint/2010/main" val="1943062122"/>
              </p:ext>
            </p:extLst>
          </p:nvPr>
        </p:nvGraphicFramePr>
        <p:xfrm>
          <a:off x="1280592" y="-747464"/>
          <a:ext cx="8136904" cy="39955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6897216" y="1628800"/>
            <a:ext cx="792088" cy="1008112"/>
          </a:xfrm>
          <a:prstGeom prst="rect">
            <a:avLst/>
          </a:prstGeom>
          <a:solidFill>
            <a:schemeClr val="accent6">
              <a:lumMod val="60000"/>
              <a:lumOff val="40000"/>
            </a:schemeClr>
          </a:solid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050" dirty="0">
                <a:solidFill>
                  <a:schemeClr val="tx1"/>
                </a:solidFill>
                <a:latin typeface="Arial" panose="020B0604020202020204" pitchFamily="34" charset="0"/>
                <a:cs typeface="Arial" panose="020B0604020202020204" pitchFamily="34" charset="0"/>
              </a:rPr>
              <a:t>Gate 5 (operations), Exit Review</a:t>
            </a:r>
          </a:p>
        </p:txBody>
      </p:sp>
      <p:sp>
        <p:nvSpPr>
          <p:cNvPr id="7" name="Rectangle 6"/>
          <p:cNvSpPr/>
          <p:nvPr/>
        </p:nvSpPr>
        <p:spPr>
          <a:xfrm>
            <a:off x="5745176" y="1628800"/>
            <a:ext cx="792000" cy="1008112"/>
          </a:xfrm>
          <a:prstGeom prst="rect">
            <a:avLst/>
          </a:prstGeom>
          <a:solidFill>
            <a:schemeClr val="accent5">
              <a:lumMod val="40000"/>
              <a:lumOff val="60000"/>
            </a:schemeClr>
          </a:solid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050" dirty="0">
                <a:solidFill>
                  <a:schemeClr val="tx1"/>
                </a:solidFill>
                <a:latin typeface="Arial" panose="020B0604020202020204" pitchFamily="34" charset="0"/>
                <a:cs typeface="Arial" panose="020B0604020202020204" pitchFamily="34" charset="0"/>
              </a:rPr>
              <a:t>Gateway 4 Readiness for service</a:t>
            </a:r>
          </a:p>
        </p:txBody>
      </p:sp>
      <p:sp>
        <p:nvSpPr>
          <p:cNvPr id="8" name="Rectangle 7"/>
          <p:cNvSpPr/>
          <p:nvPr/>
        </p:nvSpPr>
        <p:spPr>
          <a:xfrm>
            <a:off x="3846894" y="1628800"/>
            <a:ext cx="792000" cy="1008112"/>
          </a:xfrm>
          <a:prstGeom prst="rect">
            <a:avLst/>
          </a:prstGeom>
          <a:gradFill flip="none" rotWithShape="1">
            <a:gsLst>
              <a:gs pos="36000">
                <a:schemeClr val="accent3">
                  <a:lumMod val="60000"/>
                  <a:lumOff val="40000"/>
                </a:schemeClr>
              </a:gs>
              <a:gs pos="86000">
                <a:schemeClr val="accent4">
                  <a:lumMod val="60000"/>
                  <a:lumOff val="40000"/>
                </a:schemeClr>
              </a:gs>
            </a:gsLst>
            <a:lin ang="0" scaled="1"/>
            <a:tileRect/>
          </a:grad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defTabSz="914290" fontAlgn="auto">
              <a:spcBef>
                <a:spcPts val="0"/>
              </a:spcBef>
              <a:spcAft>
                <a:spcPts val="0"/>
              </a:spcAft>
              <a:defRPr/>
            </a:pPr>
            <a:r>
              <a:rPr lang="en-GB" sz="1050" dirty="0">
                <a:solidFill>
                  <a:schemeClr val="tx1"/>
                </a:solidFill>
                <a:latin typeface="Arial" panose="020B0604020202020204" pitchFamily="34" charset="0"/>
                <a:cs typeface="Arial" panose="020B0604020202020204" pitchFamily="34" charset="0"/>
              </a:rPr>
              <a:t>Gate 2 Delivery Strategy</a:t>
            </a:r>
          </a:p>
        </p:txBody>
      </p:sp>
      <p:sp>
        <p:nvSpPr>
          <p:cNvPr id="9" name="Rectangle 8"/>
          <p:cNvSpPr/>
          <p:nvPr/>
        </p:nvSpPr>
        <p:spPr>
          <a:xfrm>
            <a:off x="2072680" y="1628800"/>
            <a:ext cx="792088" cy="1008112"/>
          </a:xfrm>
          <a:prstGeom prst="rect">
            <a:avLst/>
          </a:prstGeom>
          <a:gradFill>
            <a:gsLst>
              <a:gs pos="41000">
                <a:schemeClr val="accent2">
                  <a:lumMod val="60000"/>
                  <a:lumOff val="40000"/>
                </a:schemeClr>
              </a:gs>
              <a:gs pos="86000">
                <a:schemeClr val="accent3">
                  <a:lumMod val="60000"/>
                  <a:lumOff val="40000"/>
                </a:schemeClr>
              </a:gs>
            </a:gsLst>
            <a:lin ang="0" scaled="1"/>
          </a:grad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90" fontAlgn="auto">
              <a:spcBef>
                <a:spcPts val="0"/>
              </a:spcBef>
              <a:spcAft>
                <a:spcPts val="0"/>
              </a:spcAft>
              <a:defRPr/>
            </a:pPr>
            <a:r>
              <a:rPr lang="en-GB" sz="1050" dirty="0">
                <a:solidFill>
                  <a:schemeClr val="tx1"/>
                </a:solidFill>
                <a:latin typeface="Arial" panose="020B0604020202020204" pitchFamily="34" charset="0"/>
                <a:cs typeface="Arial" panose="020B0604020202020204" pitchFamily="34" charset="0"/>
              </a:rPr>
              <a:t>Project Validation Review (PVR)</a:t>
            </a:r>
          </a:p>
        </p:txBody>
      </p:sp>
      <p:sp>
        <p:nvSpPr>
          <p:cNvPr id="10" name="Rectangle 9"/>
          <p:cNvSpPr/>
          <p:nvPr/>
        </p:nvSpPr>
        <p:spPr>
          <a:xfrm>
            <a:off x="6897216" y="2780928"/>
            <a:ext cx="792088" cy="1008112"/>
          </a:xfrm>
          <a:prstGeom prst="rect">
            <a:avLst/>
          </a:prstGeom>
          <a:solidFill>
            <a:schemeClr val="accent6">
              <a:lumMod val="60000"/>
              <a:lumOff val="40000"/>
            </a:schemeClr>
          </a:solid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latin typeface="Arial" panose="020B0604020202020204" pitchFamily="34" charset="0"/>
                <a:cs typeface="Arial" panose="020B0604020202020204" pitchFamily="34" charset="0"/>
              </a:rPr>
              <a:t>Gate 0 Review</a:t>
            </a:r>
          </a:p>
        </p:txBody>
      </p:sp>
      <p:sp>
        <p:nvSpPr>
          <p:cNvPr id="11" name="Rectangle 10"/>
          <p:cNvSpPr/>
          <p:nvPr/>
        </p:nvSpPr>
        <p:spPr>
          <a:xfrm>
            <a:off x="5745176" y="2780928"/>
            <a:ext cx="792000" cy="1008112"/>
          </a:xfrm>
          <a:prstGeom prst="rect">
            <a:avLst/>
          </a:prstGeom>
          <a:solidFill>
            <a:schemeClr val="accent5">
              <a:lumMod val="40000"/>
              <a:lumOff val="60000"/>
            </a:schemeClr>
          </a:solid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defTabSz="914290" fontAlgn="auto">
              <a:spcBef>
                <a:spcPts val="0"/>
              </a:spcBef>
              <a:spcAft>
                <a:spcPts val="0"/>
              </a:spcAft>
              <a:defRPr/>
            </a:pPr>
            <a:r>
              <a:rPr lang="en-GB" sz="1050" dirty="0">
                <a:solidFill>
                  <a:schemeClr val="tx1"/>
                </a:solidFill>
                <a:latin typeface="Arial" panose="020B0604020202020204" pitchFamily="34" charset="0"/>
                <a:cs typeface="Arial" panose="020B0604020202020204" pitchFamily="34" charset="0"/>
              </a:rPr>
              <a:t>PAR or Gate 0</a:t>
            </a:r>
          </a:p>
        </p:txBody>
      </p:sp>
      <p:sp>
        <p:nvSpPr>
          <p:cNvPr id="12" name="Rectangle 11"/>
          <p:cNvSpPr/>
          <p:nvPr/>
        </p:nvSpPr>
        <p:spPr>
          <a:xfrm>
            <a:off x="3842339" y="2780928"/>
            <a:ext cx="792000" cy="1008112"/>
          </a:xfrm>
          <a:prstGeom prst="rect">
            <a:avLst/>
          </a:prstGeom>
          <a:gradFill flip="none" rotWithShape="1">
            <a:gsLst>
              <a:gs pos="36000">
                <a:schemeClr val="accent3">
                  <a:lumMod val="60000"/>
                  <a:lumOff val="40000"/>
                </a:schemeClr>
              </a:gs>
              <a:gs pos="86000">
                <a:schemeClr val="accent4">
                  <a:lumMod val="60000"/>
                  <a:lumOff val="40000"/>
                </a:schemeClr>
              </a:gs>
            </a:gsLst>
            <a:lin ang="0" scaled="1"/>
            <a:tileRect/>
          </a:grad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defTabSz="914290" fontAlgn="auto">
              <a:spcBef>
                <a:spcPts val="0"/>
              </a:spcBef>
              <a:spcAft>
                <a:spcPts val="0"/>
              </a:spcAft>
              <a:defRPr/>
            </a:pPr>
            <a:r>
              <a:rPr lang="en-GB" sz="1050" dirty="0">
                <a:solidFill>
                  <a:schemeClr val="tx1"/>
                </a:solidFill>
                <a:latin typeface="Arial" panose="020B0604020202020204" pitchFamily="34" charset="0"/>
                <a:cs typeface="Arial" panose="020B0604020202020204" pitchFamily="34" charset="0"/>
              </a:rPr>
              <a:t>PAR or Gate 0</a:t>
            </a:r>
          </a:p>
        </p:txBody>
      </p:sp>
      <p:sp>
        <p:nvSpPr>
          <p:cNvPr id="13" name="Rectangle 12"/>
          <p:cNvSpPr/>
          <p:nvPr/>
        </p:nvSpPr>
        <p:spPr>
          <a:xfrm>
            <a:off x="2072680" y="2780928"/>
            <a:ext cx="792088" cy="1008112"/>
          </a:xfrm>
          <a:prstGeom prst="rect">
            <a:avLst/>
          </a:prstGeom>
          <a:gradFill>
            <a:gsLst>
              <a:gs pos="41000">
                <a:schemeClr val="accent2">
                  <a:lumMod val="60000"/>
                  <a:lumOff val="40000"/>
                </a:schemeClr>
              </a:gs>
              <a:gs pos="86000">
                <a:schemeClr val="accent3">
                  <a:lumMod val="60000"/>
                  <a:lumOff val="40000"/>
                </a:schemeClr>
              </a:gs>
            </a:gsLst>
            <a:lin ang="0" scaled="1"/>
          </a:grad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90" fontAlgn="auto">
              <a:spcBef>
                <a:spcPts val="0"/>
              </a:spcBef>
              <a:spcAft>
                <a:spcPts val="0"/>
              </a:spcAft>
              <a:defRPr/>
            </a:pPr>
            <a:r>
              <a:rPr lang="en-GB" sz="1050" dirty="0">
                <a:solidFill>
                  <a:schemeClr val="tx1"/>
                </a:solidFill>
                <a:latin typeface="Arial" panose="020B0604020202020204" pitchFamily="34" charset="0"/>
                <a:cs typeface="Arial" panose="020B0604020202020204" pitchFamily="34" charset="0"/>
              </a:rPr>
              <a:t>Project Validation Review (PVR)</a:t>
            </a:r>
          </a:p>
        </p:txBody>
      </p:sp>
      <p:sp>
        <p:nvSpPr>
          <p:cNvPr id="26" name="Rectangle 25"/>
          <p:cNvSpPr/>
          <p:nvPr/>
        </p:nvSpPr>
        <p:spPr>
          <a:xfrm>
            <a:off x="2936776" y="1628800"/>
            <a:ext cx="792088" cy="1008112"/>
          </a:xfrm>
          <a:prstGeom prst="rect">
            <a:avLst/>
          </a:prstGeom>
          <a:solidFill>
            <a:schemeClr val="accent3">
              <a:lumMod val="60000"/>
              <a:lumOff val="40000"/>
            </a:schemeClr>
          </a:solid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defTabSz="914290" fontAlgn="auto">
              <a:spcBef>
                <a:spcPts val="0"/>
              </a:spcBef>
              <a:spcAft>
                <a:spcPts val="0"/>
              </a:spcAft>
              <a:defRPr/>
            </a:pPr>
            <a:r>
              <a:rPr lang="en-GB" sz="1050" dirty="0">
                <a:solidFill>
                  <a:schemeClr val="tx1"/>
                </a:solidFill>
                <a:latin typeface="Arial" panose="020B0604020202020204" pitchFamily="34" charset="0"/>
                <a:cs typeface="Arial" panose="020B0604020202020204" pitchFamily="34" charset="0"/>
              </a:rPr>
              <a:t>Gate 1 Business Justification</a:t>
            </a:r>
          </a:p>
        </p:txBody>
      </p:sp>
      <p:sp>
        <p:nvSpPr>
          <p:cNvPr id="27" name="Rectangle 26"/>
          <p:cNvSpPr/>
          <p:nvPr/>
        </p:nvSpPr>
        <p:spPr>
          <a:xfrm>
            <a:off x="4736976" y="1628800"/>
            <a:ext cx="792000" cy="1008112"/>
          </a:xfrm>
          <a:prstGeom prst="rect">
            <a:avLst/>
          </a:prstGeom>
          <a:solidFill>
            <a:schemeClr val="accent4">
              <a:lumMod val="60000"/>
              <a:lumOff val="40000"/>
            </a:schemeClr>
          </a:solid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defTabSz="914290" fontAlgn="auto">
              <a:spcBef>
                <a:spcPts val="0"/>
              </a:spcBef>
              <a:spcAft>
                <a:spcPts val="0"/>
              </a:spcAft>
              <a:defRPr/>
            </a:pPr>
            <a:r>
              <a:rPr lang="en-GB" sz="1050" dirty="0">
                <a:solidFill>
                  <a:schemeClr val="tx1"/>
                </a:solidFill>
                <a:latin typeface="Arial" panose="020B0604020202020204" pitchFamily="34" charset="0"/>
                <a:cs typeface="Arial" panose="020B0604020202020204" pitchFamily="34" charset="0"/>
              </a:rPr>
              <a:t>Gate 3 Investment Decision</a:t>
            </a:r>
          </a:p>
        </p:txBody>
      </p:sp>
      <p:sp>
        <p:nvSpPr>
          <p:cNvPr id="28" name="Rectangle 27"/>
          <p:cNvSpPr/>
          <p:nvPr/>
        </p:nvSpPr>
        <p:spPr>
          <a:xfrm>
            <a:off x="2936776" y="2780928"/>
            <a:ext cx="792088" cy="1008112"/>
          </a:xfrm>
          <a:prstGeom prst="rect">
            <a:avLst/>
          </a:prstGeom>
          <a:solidFill>
            <a:schemeClr val="accent3">
              <a:lumMod val="60000"/>
              <a:lumOff val="40000"/>
            </a:schemeClr>
          </a:solid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914290" fontAlgn="auto">
              <a:spcBef>
                <a:spcPts val="0"/>
              </a:spcBef>
              <a:spcAft>
                <a:spcPts val="0"/>
              </a:spcAft>
              <a:defRPr/>
            </a:pPr>
            <a:r>
              <a:rPr lang="en-GB" sz="1050" dirty="0">
                <a:solidFill>
                  <a:schemeClr val="tx1"/>
                </a:solidFill>
                <a:latin typeface="Arial" panose="020B0604020202020204" pitchFamily="34" charset="0"/>
                <a:cs typeface="Arial" panose="020B0604020202020204" pitchFamily="34" charset="0"/>
              </a:rPr>
              <a:t>Project Assessment  (PAR) or Gate 0 (strategic Assessment)</a:t>
            </a:r>
          </a:p>
        </p:txBody>
      </p:sp>
      <p:sp>
        <p:nvSpPr>
          <p:cNvPr id="29" name="Rectangle 28"/>
          <p:cNvSpPr/>
          <p:nvPr/>
        </p:nvSpPr>
        <p:spPr>
          <a:xfrm>
            <a:off x="4736976" y="2780928"/>
            <a:ext cx="792000" cy="1008112"/>
          </a:xfrm>
          <a:prstGeom prst="rect">
            <a:avLst/>
          </a:prstGeom>
          <a:solidFill>
            <a:schemeClr val="accent4">
              <a:lumMod val="60000"/>
              <a:lumOff val="40000"/>
            </a:schemeClr>
          </a:solid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defTabSz="914290" fontAlgn="auto">
              <a:spcBef>
                <a:spcPts val="0"/>
              </a:spcBef>
              <a:spcAft>
                <a:spcPts val="0"/>
              </a:spcAft>
              <a:defRPr/>
            </a:pPr>
            <a:r>
              <a:rPr lang="en-GB" sz="1050" dirty="0">
                <a:solidFill>
                  <a:schemeClr val="tx1"/>
                </a:solidFill>
                <a:latin typeface="Arial" panose="020B0604020202020204" pitchFamily="34" charset="0"/>
                <a:cs typeface="Arial" panose="020B0604020202020204" pitchFamily="34" charset="0"/>
              </a:rPr>
              <a:t>PAR or Gate 0</a:t>
            </a:r>
          </a:p>
        </p:txBody>
      </p:sp>
      <p:sp>
        <p:nvSpPr>
          <p:cNvPr id="30" name="Rectangle 29"/>
          <p:cNvSpPr/>
          <p:nvPr/>
        </p:nvSpPr>
        <p:spPr>
          <a:xfrm>
            <a:off x="8184225" y="2780928"/>
            <a:ext cx="792088" cy="1008112"/>
          </a:xfrm>
          <a:prstGeom prst="rect">
            <a:avLst/>
          </a:prstGeom>
          <a:solidFill>
            <a:schemeClr val="accent2">
              <a:lumMod val="60000"/>
              <a:lumOff val="40000"/>
            </a:schemeClr>
          </a:solid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050" dirty="0">
                <a:solidFill>
                  <a:schemeClr val="tx1"/>
                </a:solidFill>
                <a:latin typeface="Arial" panose="020B0604020202020204" pitchFamily="34" charset="0"/>
                <a:cs typeface="Arial" panose="020B0604020202020204" pitchFamily="34" charset="0"/>
              </a:rPr>
              <a:t>Gate 0 with focus on benefits realisation</a:t>
            </a:r>
          </a:p>
        </p:txBody>
      </p:sp>
      <p:sp>
        <p:nvSpPr>
          <p:cNvPr id="25" name="Rectangle 24">
            <a:extLst>
              <a:ext uri="{FF2B5EF4-FFF2-40B4-BE49-F238E27FC236}">
                <a16:creationId xmlns:a16="http://schemas.microsoft.com/office/drawing/2014/main" id="{5E989746-86FA-44B6-914E-753528BD3FE1}"/>
              </a:ext>
            </a:extLst>
          </p:cNvPr>
          <p:cNvSpPr/>
          <p:nvPr/>
        </p:nvSpPr>
        <p:spPr>
          <a:xfrm>
            <a:off x="8157356" y="1628800"/>
            <a:ext cx="792088" cy="1008112"/>
          </a:xfrm>
          <a:prstGeom prst="rect">
            <a:avLst/>
          </a:prstGeom>
          <a:solidFill>
            <a:schemeClr val="accent2">
              <a:lumMod val="60000"/>
              <a:lumOff val="40000"/>
            </a:schemeClr>
          </a:solid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GB" sz="1050" dirty="0">
                <a:solidFill>
                  <a:schemeClr val="tx1"/>
                </a:solidFill>
                <a:latin typeface="Arial" panose="020B0604020202020204" pitchFamily="34" charset="0"/>
                <a:cs typeface="Arial" panose="020B0604020202020204" pitchFamily="34" charset="0"/>
              </a:rPr>
              <a:t>Gate 5 (benefits realisation)</a:t>
            </a:r>
          </a:p>
        </p:txBody>
      </p:sp>
      <p:sp>
        <p:nvSpPr>
          <p:cNvPr id="40" name="Oval 39">
            <a:extLst>
              <a:ext uri="{FF2B5EF4-FFF2-40B4-BE49-F238E27FC236}">
                <a16:creationId xmlns:a16="http://schemas.microsoft.com/office/drawing/2014/main" id="{E0215C1A-2F0C-493D-9CAE-E8090CB708B5}"/>
              </a:ext>
            </a:extLst>
          </p:cNvPr>
          <p:cNvSpPr/>
          <p:nvPr/>
        </p:nvSpPr>
        <p:spPr>
          <a:xfrm>
            <a:off x="1885831" y="4077128"/>
            <a:ext cx="504000" cy="504000"/>
          </a:xfrm>
          <a:prstGeom prst="ellipse">
            <a:avLst/>
          </a:prstGeom>
          <a:blipFill>
            <a:blip r:embed="rId8"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l="-8000" r="-8000"/>
            </a:stretch>
          </a:blipFill>
        </p:spPr>
        <p:style>
          <a:lnRef idx="2">
            <a:schemeClr val="accent4">
              <a:shade val="80000"/>
              <a:hueOff val="0"/>
              <a:satOff val="0"/>
              <a:lumOff val="0"/>
              <a:alphaOff val="0"/>
            </a:schemeClr>
          </a:lnRef>
          <a:fillRef idx="1">
            <a:scrgbClr r="0" g="0" b="0"/>
          </a:fillRef>
          <a:effectRef idx="0">
            <a:schemeClr val="accent4">
              <a:tint val="40000"/>
              <a:hueOff val="0"/>
              <a:satOff val="0"/>
              <a:lumOff val="0"/>
              <a:alphaOff val="0"/>
            </a:schemeClr>
          </a:effectRef>
          <a:fontRef idx="minor">
            <a:schemeClr val="lt1">
              <a:hueOff val="0"/>
              <a:satOff val="0"/>
              <a:lumOff val="0"/>
              <a:alphaOff val="0"/>
            </a:schemeClr>
          </a:fontRef>
        </p:style>
      </p:sp>
      <p:sp>
        <p:nvSpPr>
          <p:cNvPr id="42" name="Oval 41">
            <a:extLst>
              <a:ext uri="{FF2B5EF4-FFF2-40B4-BE49-F238E27FC236}">
                <a16:creationId xmlns:a16="http://schemas.microsoft.com/office/drawing/2014/main" id="{A0DAC2B4-5497-45E4-AE41-A1A3192C80B6}"/>
              </a:ext>
            </a:extLst>
          </p:cNvPr>
          <p:cNvSpPr/>
          <p:nvPr/>
        </p:nvSpPr>
        <p:spPr>
          <a:xfrm>
            <a:off x="3584848" y="4077128"/>
            <a:ext cx="504000" cy="504000"/>
          </a:xfrm>
          <a:prstGeom prst="ellipse">
            <a:avLst/>
          </a:prstGeom>
          <a:blipFill>
            <a:blip r:embed="rId9"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l="-7000" r="-7000"/>
            </a:stretch>
          </a:blipFill>
        </p:spPr>
        <p:style>
          <a:lnRef idx="2">
            <a:schemeClr val="accent4">
              <a:shade val="80000"/>
              <a:hueOff val="0"/>
              <a:satOff val="0"/>
              <a:lumOff val="0"/>
              <a:alphaOff val="0"/>
            </a:schemeClr>
          </a:lnRef>
          <a:fillRef idx="1">
            <a:scrgbClr r="0" g="0" b="0"/>
          </a:fillRef>
          <a:effectRef idx="0">
            <a:schemeClr val="accent4">
              <a:tint val="40000"/>
              <a:hueOff val="0"/>
              <a:satOff val="0"/>
              <a:lumOff val="0"/>
              <a:alphaOff val="0"/>
            </a:schemeClr>
          </a:effectRef>
          <a:fontRef idx="minor">
            <a:schemeClr val="lt1">
              <a:hueOff val="0"/>
              <a:satOff val="0"/>
              <a:lumOff val="0"/>
              <a:alphaOff val="0"/>
            </a:schemeClr>
          </a:fontRef>
        </p:style>
      </p:sp>
      <p:sp>
        <p:nvSpPr>
          <p:cNvPr id="45" name="Oval 44">
            <a:extLst>
              <a:ext uri="{FF2B5EF4-FFF2-40B4-BE49-F238E27FC236}">
                <a16:creationId xmlns:a16="http://schemas.microsoft.com/office/drawing/2014/main" id="{06CA254A-8945-4A35-95EC-FABE37FEFDB2}"/>
              </a:ext>
            </a:extLst>
          </p:cNvPr>
          <p:cNvSpPr/>
          <p:nvPr/>
        </p:nvSpPr>
        <p:spPr>
          <a:xfrm>
            <a:off x="6249144" y="4077072"/>
            <a:ext cx="504000" cy="504000"/>
          </a:xfrm>
          <a:prstGeom prst="ellipse">
            <a:avLst/>
          </a:prstGeom>
          <a:blipFill>
            <a:blip r:embed="rId10"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l="-10000" r="-10000"/>
            </a:stretch>
          </a:blipFill>
        </p:spPr>
        <p:style>
          <a:lnRef idx="2">
            <a:schemeClr val="accent4">
              <a:shade val="80000"/>
              <a:hueOff val="0"/>
              <a:satOff val="0"/>
              <a:lumOff val="0"/>
              <a:alphaOff val="0"/>
            </a:schemeClr>
          </a:lnRef>
          <a:fillRef idx="1">
            <a:scrgbClr r="0" g="0" b="0"/>
          </a:fillRef>
          <a:effectRef idx="0">
            <a:schemeClr val="accent4">
              <a:tint val="40000"/>
              <a:hueOff val="0"/>
              <a:satOff val="0"/>
              <a:lumOff val="0"/>
              <a:alphaOff val="0"/>
            </a:schemeClr>
          </a:effectRef>
          <a:fontRef idx="minor">
            <a:schemeClr val="lt1">
              <a:hueOff val="0"/>
              <a:satOff val="0"/>
              <a:lumOff val="0"/>
              <a:alphaOff val="0"/>
            </a:schemeClr>
          </a:fontRef>
        </p:style>
      </p:sp>
      <p:sp>
        <p:nvSpPr>
          <p:cNvPr id="31" name="TextBox 30"/>
          <p:cNvSpPr txBox="1"/>
          <p:nvPr/>
        </p:nvSpPr>
        <p:spPr>
          <a:xfrm>
            <a:off x="272480" y="1700808"/>
            <a:ext cx="1584000" cy="5047536"/>
          </a:xfrm>
          <a:prstGeom prst="rect">
            <a:avLst/>
          </a:prstGeom>
          <a:noFill/>
        </p:spPr>
        <p:txBody>
          <a:bodyPr wrap="square" lIns="0" rIns="0" rtlCol="0">
            <a:spAutoFit/>
          </a:bodyPr>
          <a:lstStyle/>
          <a:p>
            <a:pPr algn="ctr"/>
            <a:r>
              <a:rPr lang="en-GB" sz="1400" dirty="0"/>
              <a:t>Gateway: Milestone  Assurance</a:t>
            </a:r>
          </a:p>
          <a:p>
            <a:pPr algn="ctr"/>
            <a:endParaRPr lang="en-GB" sz="1400" dirty="0"/>
          </a:p>
          <a:p>
            <a:pPr algn="ctr"/>
            <a:endParaRPr lang="en-GB" sz="1400" dirty="0"/>
          </a:p>
          <a:p>
            <a:pPr algn="ctr"/>
            <a:endParaRPr lang="en-GB" sz="1400" dirty="0"/>
          </a:p>
          <a:p>
            <a:pPr algn="ctr"/>
            <a:r>
              <a:rPr lang="en-GB" sz="1400" dirty="0"/>
              <a:t>Gateway: Strategic and Programme</a:t>
            </a:r>
          </a:p>
          <a:p>
            <a:pPr algn="ctr"/>
            <a:r>
              <a:rPr lang="en-GB" sz="1400" dirty="0"/>
              <a:t>Assurance</a:t>
            </a:r>
          </a:p>
          <a:p>
            <a:pPr algn="ctr"/>
            <a:endParaRPr lang="en-GB" sz="1400" dirty="0"/>
          </a:p>
          <a:p>
            <a:pPr algn="ctr"/>
            <a:endParaRPr lang="en-GB" sz="1400" dirty="0"/>
          </a:p>
          <a:p>
            <a:pPr algn="ctr"/>
            <a:endParaRPr lang="en-GB" sz="1400" dirty="0"/>
          </a:p>
          <a:p>
            <a:pPr algn="ctr"/>
            <a:r>
              <a:rPr lang="en-GB" sz="1400" dirty="0"/>
              <a:t>Readiness Assessments</a:t>
            </a:r>
          </a:p>
          <a:p>
            <a:pPr algn="ctr"/>
            <a:endParaRPr lang="en-GB" sz="1400" dirty="0"/>
          </a:p>
          <a:p>
            <a:pPr algn="ctr"/>
            <a:endParaRPr lang="en-GB" sz="1400" dirty="0"/>
          </a:p>
          <a:p>
            <a:pPr algn="ctr"/>
            <a:r>
              <a:rPr lang="en-GB" sz="1400" dirty="0"/>
              <a:t>Tailored Assurance Interventions</a:t>
            </a:r>
          </a:p>
          <a:p>
            <a:pPr algn="ctr"/>
            <a:endParaRPr lang="en-GB" sz="1400" dirty="0"/>
          </a:p>
          <a:p>
            <a:pPr algn="ctr"/>
            <a:r>
              <a:rPr lang="en-GB" sz="1400" dirty="0"/>
              <a:t>Risk Assurance Interventions</a:t>
            </a:r>
          </a:p>
          <a:p>
            <a:pPr algn="ctr"/>
            <a:endParaRPr lang="en-GB" sz="1400" dirty="0"/>
          </a:p>
          <a:p>
            <a:pPr algn="ctr"/>
            <a:r>
              <a:rPr lang="en-GB" sz="1400" dirty="0"/>
              <a:t>Project Internal Assurance</a:t>
            </a:r>
          </a:p>
        </p:txBody>
      </p:sp>
      <p:sp>
        <p:nvSpPr>
          <p:cNvPr id="46" name="Rectangle 45">
            <a:extLst>
              <a:ext uri="{FF2B5EF4-FFF2-40B4-BE49-F238E27FC236}">
                <a16:creationId xmlns:a16="http://schemas.microsoft.com/office/drawing/2014/main" id="{718A61B2-4EC4-4814-B38E-757CEC200C7C}"/>
              </a:ext>
            </a:extLst>
          </p:cNvPr>
          <p:cNvSpPr/>
          <p:nvPr/>
        </p:nvSpPr>
        <p:spPr>
          <a:xfrm>
            <a:off x="2072680" y="4869160"/>
            <a:ext cx="5976664" cy="488561"/>
          </a:xfrm>
          <a:prstGeom prst="rect">
            <a:avLst/>
          </a:prstGeom>
          <a:gradFill>
            <a:gsLst>
              <a:gs pos="21000">
                <a:schemeClr val="accent3">
                  <a:lumMod val="60000"/>
                  <a:lumOff val="40000"/>
                </a:schemeClr>
              </a:gs>
              <a:gs pos="6000">
                <a:schemeClr val="accent2">
                  <a:lumMod val="60000"/>
                  <a:lumOff val="40000"/>
                </a:schemeClr>
              </a:gs>
              <a:gs pos="96000">
                <a:schemeClr val="accent6">
                  <a:lumMod val="60000"/>
                  <a:lumOff val="40000"/>
                </a:schemeClr>
              </a:gs>
              <a:gs pos="75000">
                <a:schemeClr val="accent5">
                  <a:lumMod val="60000"/>
                  <a:lumOff val="40000"/>
                </a:schemeClr>
              </a:gs>
              <a:gs pos="46000">
                <a:schemeClr val="accent4">
                  <a:lumMod val="60000"/>
                  <a:lumOff val="4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latin typeface="Arial" panose="020B0604020202020204" pitchFamily="34" charset="0"/>
                <a:cs typeface="Arial" panose="020B0604020202020204" pitchFamily="34" charset="0"/>
              </a:rPr>
              <a:t>Health Check, Critical Friend, Assurance of Plans, Technical Assurance, Cluster of (technical) Reviews</a:t>
            </a:r>
          </a:p>
        </p:txBody>
      </p:sp>
      <p:sp>
        <p:nvSpPr>
          <p:cNvPr id="47" name="Rectangle 46">
            <a:extLst>
              <a:ext uri="{FF2B5EF4-FFF2-40B4-BE49-F238E27FC236}">
                <a16:creationId xmlns:a16="http://schemas.microsoft.com/office/drawing/2014/main" id="{50D0A55F-58B7-4E89-8751-8505D6431F0D}"/>
              </a:ext>
            </a:extLst>
          </p:cNvPr>
          <p:cNvSpPr/>
          <p:nvPr/>
        </p:nvSpPr>
        <p:spPr>
          <a:xfrm>
            <a:off x="2072680" y="5517232"/>
            <a:ext cx="5976664" cy="488561"/>
          </a:xfrm>
          <a:prstGeom prst="rect">
            <a:avLst/>
          </a:prstGeom>
          <a:gradFill>
            <a:gsLst>
              <a:gs pos="21000">
                <a:schemeClr val="accent3">
                  <a:lumMod val="60000"/>
                  <a:lumOff val="40000"/>
                </a:schemeClr>
              </a:gs>
              <a:gs pos="6000">
                <a:schemeClr val="accent2">
                  <a:lumMod val="60000"/>
                  <a:lumOff val="40000"/>
                </a:schemeClr>
              </a:gs>
              <a:gs pos="96000">
                <a:schemeClr val="accent6">
                  <a:lumMod val="60000"/>
                  <a:lumOff val="40000"/>
                </a:schemeClr>
              </a:gs>
              <a:gs pos="75000">
                <a:schemeClr val="accent5">
                  <a:lumMod val="60000"/>
                  <a:lumOff val="40000"/>
                </a:schemeClr>
              </a:gs>
              <a:gs pos="46000">
                <a:schemeClr val="accent4">
                  <a:lumMod val="60000"/>
                  <a:lumOff val="4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latin typeface="Arial" panose="020B0604020202020204" pitchFamily="34" charset="0"/>
                <a:cs typeface="Arial" panose="020B0604020202020204" pitchFamily="34" charset="0"/>
              </a:rPr>
              <a:t>Facilitated events such as Devil’s Advocate, Black Swan, Risk Identification Techniques, ‘Pre Mortem’</a:t>
            </a:r>
          </a:p>
        </p:txBody>
      </p:sp>
      <p:sp>
        <p:nvSpPr>
          <p:cNvPr id="48" name="Rectangle 47">
            <a:extLst>
              <a:ext uri="{FF2B5EF4-FFF2-40B4-BE49-F238E27FC236}">
                <a16:creationId xmlns:a16="http://schemas.microsoft.com/office/drawing/2014/main" id="{30686CF2-7223-41FD-BA70-5400364138F8}"/>
              </a:ext>
            </a:extLst>
          </p:cNvPr>
          <p:cNvSpPr/>
          <p:nvPr/>
        </p:nvSpPr>
        <p:spPr>
          <a:xfrm>
            <a:off x="2072680" y="6165304"/>
            <a:ext cx="5976664" cy="488561"/>
          </a:xfrm>
          <a:prstGeom prst="rect">
            <a:avLst/>
          </a:prstGeom>
          <a:gradFill>
            <a:gsLst>
              <a:gs pos="21000">
                <a:schemeClr val="accent3">
                  <a:lumMod val="60000"/>
                  <a:lumOff val="40000"/>
                </a:schemeClr>
              </a:gs>
              <a:gs pos="6000">
                <a:schemeClr val="accent2">
                  <a:lumMod val="60000"/>
                  <a:lumOff val="40000"/>
                </a:schemeClr>
              </a:gs>
              <a:gs pos="96000">
                <a:schemeClr val="accent6">
                  <a:lumMod val="60000"/>
                  <a:lumOff val="40000"/>
                </a:schemeClr>
              </a:gs>
              <a:gs pos="75000">
                <a:schemeClr val="accent5">
                  <a:lumMod val="60000"/>
                  <a:lumOff val="40000"/>
                </a:schemeClr>
              </a:gs>
              <a:gs pos="46000">
                <a:schemeClr val="accent4">
                  <a:lumMod val="60000"/>
                  <a:lumOff val="40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latin typeface="Arial" panose="020B0604020202020204" pitchFamily="34" charset="0"/>
                <a:cs typeface="Arial" panose="020B0604020202020204" pitchFamily="34" charset="0"/>
              </a:rPr>
              <a:t>Review by Local Business Design Authority/Business Analyst, internal project governance, proactive risk and issues management, dashboard reporting and  project self-assessment</a:t>
            </a:r>
          </a:p>
        </p:txBody>
      </p:sp>
    </p:spTree>
    <p:extLst>
      <p:ext uri="{BB962C8B-B14F-4D97-AF65-F5344CB8AC3E}">
        <p14:creationId xmlns:p14="http://schemas.microsoft.com/office/powerpoint/2010/main" val="3743883515"/>
      </p:ext>
    </p:extLst>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14CB1-97AF-4203-8506-203B30838D45}"/>
              </a:ext>
            </a:extLst>
          </p:cNvPr>
          <p:cNvSpPr>
            <a:spLocks noGrp="1"/>
          </p:cNvSpPr>
          <p:nvPr>
            <p:ph type="title"/>
          </p:nvPr>
        </p:nvSpPr>
        <p:spPr/>
        <p:txBody>
          <a:bodyPr/>
          <a:lstStyle/>
          <a:p>
            <a:r>
              <a:rPr lang="en-GB" dirty="0"/>
              <a:t>Gateway Reviews: Milestone Assurance</a:t>
            </a:r>
          </a:p>
        </p:txBody>
      </p:sp>
      <p:graphicFrame>
        <p:nvGraphicFramePr>
          <p:cNvPr id="4" name="Content Placeholder 3">
            <a:extLst>
              <a:ext uri="{FF2B5EF4-FFF2-40B4-BE49-F238E27FC236}">
                <a16:creationId xmlns:a16="http://schemas.microsoft.com/office/drawing/2014/main" id="{97C105EE-F671-432B-9055-0838F330BE1C}"/>
              </a:ext>
            </a:extLst>
          </p:cNvPr>
          <p:cNvGraphicFramePr>
            <a:graphicFrameLocks noGrp="1"/>
          </p:cNvGraphicFramePr>
          <p:nvPr>
            <p:ph idx="1"/>
            <p:extLst>
              <p:ext uri="{D42A27DB-BD31-4B8C-83A1-F6EECF244321}">
                <p14:modId xmlns:p14="http://schemas.microsoft.com/office/powerpoint/2010/main" val="3862924096"/>
              </p:ext>
            </p:extLst>
          </p:nvPr>
        </p:nvGraphicFramePr>
        <p:xfrm>
          <a:off x="495300" y="1052736"/>
          <a:ext cx="8915400" cy="5699080"/>
        </p:xfrm>
        <a:graphic>
          <a:graphicData uri="http://schemas.openxmlformats.org/drawingml/2006/table">
            <a:tbl>
              <a:tblPr firstRow="1" bandRow="1">
                <a:tableStyleId>{ED083AE6-46FA-4A59-8FB0-9F97EB10719F}</a:tableStyleId>
              </a:tblPr>
              <a:tblGrid>
                <a:gridCol w="929308">
                  <a:extLst>
                    <a:ext uri="{9D8B030D-6E8A-4147-A177-3AD203B41FA5}">
                      <a16:colId xmlns:a16="http://schemas.microsoft.com/office/drawing/2014/main" val="37777420"/>
                    </a:ext>
                  </a:extLst>
                </a:gridCol>
                <a:gridCol w="4896544">
                  <a:extLst>
                    <a:ext uri="{9D8B030D-6E8A-4147-A177-3AD203B41FA5}">
                      <a16:colId xmlns:a16="http://schemas.microsoft.com/office/drawing/2014/main" val="3955577169"/>
                    </a:ext>
                  </a:extLst>
                </a:gridCol>
                <a:gridCol w="1944216">
                  <a:extLst>
                    <a:ext uri="{9D8B030D-6E8A-4147-A177-3AD203B41FA5}">
                      <a16:colId xmlns:a16="http://schemas.microsoft.com/office/drawing/2014/main" val="2452587974"/>
                    </a:ext>
                  </a:extLst>
                </a:gridCol>
                <a:gridCol w="1145332">
                  <a:extLst>
                    <a:ext uri="{9D8B030D-6E8A-4147-A177-3AD203B41FA5}">
                      <a16:colId xmlns:a16="http://schemas.microsoft.com/office/drawing/2014/main" val="3886160724"/>
                    </a:ext>
                  </a:extLst>
                </a:gridCol>
              </a:tblGrid>
              <a:tr h="370840">
                <a:tc>
                  <a:txBody>
                    <a:bodyPr/>
                    <a:lstStyle/>
                    <a:p>
                      <a:r>
                        <a:rPr lang="en-GB" dirty="0"/>
                        <a:t>Review</a:t>
                      </a:r>
                    </a:p>
                  </a:txBody>
                  <a:tcPr/>
                </a:tc>
                <a:tc>
                  <a:txBody>
                    <a:bodyPr/>
                    <a:lstStyle/>
                    <a:p>
                      <a:r>
                        <a:rPr lang="en-GB" dirty="0"/>
                        <a:t>Purpose</a:t>
                      </a:r>
                    </a:p>
                  </a:txBody>
                  <a:tcPr/>
                </a:tc>
                <a:tc>
                  <a:txBody>
                    <a:bodyPr/>
                    <a:lstStyle/>
                    <a:p>
                      <a:r>
                        <a:rPr lang="en-GB" dirty="0"/>
                        <a:t>Format</a:t>
                      </a:r>
                    </a:p>
                  </a:txBody>
                  <a:tcPr/>
                </a:tc>
                <a:tc>
                  <a:txBody>
                    <a:bodyPr/>
                    <a:lstStyle/>
                    <a:p>
                      <a:r>
                        <a:rPr lang="en-GB" dirty="0"/>
                        <a:t>Output</a:t>
                      </a:r>
                    </a:p>
                  </a:txBody>
                  <a:tcPr/>
                </a:tc>
                <a:extLst>
                  <a:ext uri="{0D108BD9-81ED-4DB2-BD59-A6C34878D82A}">
                    <a16:rowId xmlns:a16="http://schemas.microsoft.com/office/drawing/2014/main" val="524126882"/>
                  </a:ext>
                </a:extLst>
              </a:tr>
              <a:tr h="370840">
                <a:tc>
                  <a:txBody>
                    <a:bodyPr/>
                    <a:lstStyle/>
                    <a:p>
                      <a:r>
                        <a:rPr lang="en-GB" sz="1000" dirty="0">
                          <a:latin typeface="Arial" panose="020B0604020202020204" pitchFamily="34" charset="0"/>
                          <a:cs typeface="Arial" panose="020B0604020202020204" pitchFamily="34" charset="0"/>
                          <a:hlinkClick r:id="rId2"/>
                        </a:rPr>
                        <a:t>Gate 1</a:t>
                      </a:r>
                      <a:endParaRPr lang="en-GB" sz="1000" dirty="0">
                        <a:latin typeface="Arial" panose="020B0604020202020204" pitchFamily="34" charset="0"/>
                        <a:cs typeface="Arial" panose="020B0604020202020204" pitchFamily="34" charset="0"/>
                      </a:endParaRPr>
                    </a:p>
                  </a:txBody>
                  <a:tcPr marL="36000" marR="36000" marT="36000" marB="36000"/>
                </a:tc>
                <a:tc>
                  <a:txBody>
                    <a:bodyPr/>
                    <a:lstStyle/>
                    <a:p>
                      <a:r>
                        <a:rPr lang="en-GB" sz="1000" b="1" dirty="0">
                          <a:latin typeface="Arial" panose="020B0604020202020204" pitchFamily="34" charset="0"/>
                          <a:cs typeface="Arial" panose="020B0604020202020204" pitchFamily="34" charset="0"/>
                        </a:rPr>
                        <a:t>Business Justification</a:t>
                      </a:r>
                      <a:r>
                        <a:rPr lang="en-GB" sz="1000" dirty="0">
                          <a:latin typeface="Arial" panose="020B0604020202020204" pitchFamily="34" charset="0"/>
                          <a:cs typeface="Arial" panose="020B0604020202020204" pitchFamily="34" charset="0"/>
                        </a:rPr>
                        <a:t>: This is the first project review, which investigates the Strategic Business Case and proposed way forward to confirm that the project is achievable and likely to deliver what is required. The review checks that: stakeholders approve the intended benefits from the project linkage with programme and organisational objectives is clear the optimum balance of cost, benefits and risk has been identified. </a:t>
                      </a:r>
                    </a:p>
                  </a:txBody>
                  <a:tcPr marL="36000" marR="36000" marT="36000" marB="36000"/>
                </a:tc>
                <a:tc>
                  <a:txBody>
                    <a:bodyPr/>
                    <a:lstStyle/>
                    <a:p>
                      <a:r>
                        <a:rPr lang="en-GB" sz="1000" dirty="0">
                          <a:latin typeface="Arial" panose="020B0604020202020204" pitchFamily="34" charset="0"/>
                          <a:cs typeface="Arial" panose="020B0604020202020204" pitchFamily="34" charset="0"/>
                        </a:rPr>
                        <a:t>Document review, interviews with key stakeholders over 2 to 4 days, 1 day report writing, site visit (if appropriate)</a:t>
                      </a:r>
                    </a:p>
                  </a:txBody>
                  <a:tcPr/>
                </a:tc>
                <a:tc>
                  <a:txBody>
                    <a:bodyPr/>
                    <a:lstStyle/>
                    <a:p>
                      <a:r>
                        <a:rPr lang="en-GB" sz="1000" dirty="0">
                          <a:latin typeface="Arial" panose="020B0604020202020204" pitchFamily="34" charset="0"/>
                          <a:cs typeface="Arial" panose="020B0604020202020204" pitchFamily="34" charset="0"/>
                        </a:rPr>
                        <a:t>Report and Delivery Confidence</a:t>
                      </a:r>
                    </a:p>
                  </a:txBody>
                  <a:tcPr/>
                </a:tc>
                <a:extLst>
                  <a:ext uri="{0D108BD9-81ED-4DB2-BD59-A6C34878D82A}">
                    <a16:rowId xmlns:a16="http://schemas.microsoft.com/office/drawing/2014/main" val="562462637"/>
                  </a:ext>
                </a:extLst>
              </a:tr>
              <a:tr h="370840">
                <a:tc>
                  <a:txBody>
                    <a:bodyPr/>
                    <a:lstStyle/>
                    <a:p>
                      <a:r>
                        <a:rPr lang="en-GB" sz="1000" dirty="0">
                          <a:latin typeface="Arial" panose="020B0604020202020204" pitchFamily="34" charset="0"/>
                          <a:cs typeface="Arial" panose="020B0604020202020204" pitchFamily="34" charset="0"/>
                          <a:hlinkClick r:id="rId3"/>
                        </a:rPr>
                        <a:t>Gate 2</a:t>
                      </a:r>
                      <a:endParaRPr lang="en-GB" sz="1000" dirty="0">
                        <a:latin typeface="Arial" panose="020B0604020202020204" pitchFamily="34" charset="0"/>
                        <a:cs typeface="Arial" panose="020B0604020202020204" pitchFamily="34" charset="0"/>
                      </a:endParaRPr>
                    </a:p>
                  </a:txBody>
                  <a:tcPr marL="36000" marR="36000" marT="36000" marB="36000"/>
                </a:tc>
                <a:tc>
                  <a:txBody>
                    <a:bodyPr/>
                    <a:lstStyle/>
                    <a:p>
                      <a:r>
                        <a:rPr lang="en-GB" sz="1000" b="1" dirty="0">
                          <a:latin typeface="Arial" panose="020B0604020202020204" pitchFamily="34" charset="0"/>
                          <a:cs typeface="Arial" panose="020B0604020202020204" pitchFamily="34" charset="0"/>
                        </a:rPr>
                        <a:t>Delivery Strategy</a:t>
                      </a:r>
                      <a:r>
                        <a:rPr lang="en-GB" sz="1000" dirty="0">
                          <a:latin typeface="Arial" panose="020B0604020202020204" pitchFamily="34" charset="0"/>
                          <a:cs typeface="Arial" panose="020B0604020202020204" pitchFamily="34" charset="0"/>
                        </a:rPr>
                        <a:t>:  This review investigates the assumptions in the Outline Business Case and proposed approach for delivering the project. If there is a procurement, the delivery strategy will include details of the sourcing options, proposed procurement route and supporting information. The review will also check that plans for implementation are in place.</a:t>
                      </a:r>
                    </a:p>
                  </a:txBody>
                  <a:tcPr marL="36000" marR="36000" marT="36000" marB="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Document review, interviews with key stakeholders </a:t>
                      </a:r>
                      <a:r>
                        <a:rPr lang="en-GB" sz="1000" dirty="0">
                          <a:latin typeface="Arial" panose="020B0604020202020204" pitchFamily="34" charset="0"/>
                          <a:cs typeface="Arial" panose="020B0604020202020204" pitchFamily="34" charset="0"/>
                        </a:rPr>
                        <a:t>over 2 to 4 days, 1 day report writing</a:t>
                      </a: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site visit (if appropriate)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Report and Delivery Confidence</a:t>
                      </a: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3962860161"/>
                  </a:ext>
                </a:extLst>
              </a:tr>
              <a:tr h="370840">
                <a:tc>
                  <a:txBody>
                    <a:bodyPr/>
                    <a:lstStyle/>
                    <a:p>
                      <a:r>
                        <a:rPr lang="en-GB" sz="1000" dirty="0">
                          <a:latin typeface="Arial" panose="020B0604020202020204" pitchFamily="34" charset="0"/>
                          <a:cs typeface="Arial" panose="020B0604020202020204" pitchFamily="34" charset="0"/>
                          <a:hlinkClick r:id="rId4"/>
                        </a:rPr>
                        <a:t>Gate 3</a:t>
                      </a:r>
                      <a:endParaRPr lang="en-GB" sz="1000" dirty="0">
                        <a:latin typeface="Arial" panose="020B0604020202020204" pitchFamily="34" charset="0"/>
                        <a:cs typeface="Arial" panose="020B0604020202020204" pitchFamily="34" charset="0"/>
                      </a:endParaRPr>
                    </a:p>
                  </a:txBody>
                  <a:tcPr marL="36000" marR="36000" marT="36000" marB="36000"/>
                </a:tc>
                <a:tc>
                  <a:txBody>
                    <a:bodyPr/>
                    <a:lstStyle/>
                    <a:p>
                      <a:r>
                        <a:rPr lang="en-GB" sz="1000" b="1" dirty="0">
                          <a:latin typeface="Arial" panose="020B0604020202020204" pitchFamily="34" charset="0"/>
                          <a:cs typeface="Arial" panose="020B0604020202020204" pitchFamily="34" charset="0"/>
                        </a:rPr>
                        <a:t>Investment Decision</a:t>
                      </a:r>
                      <a:r>
                        <a:rPr lang="en-GB" sz="1000" dirty="0">
                          <a:latin typeface="Arial" panose="020B0604020202020204" pitchFamily="34" charset="0"/>
                          <a:cs typeface="Arial" panose="020B0604020202020204" pitchFamily="34" charset="0"/>
                        </a:rPr>
                        <a:t>: This review investigates the Full Business Case and the governance arrangements for the investment decision to confirm that the project is still required, affordable and achievable. The review also checks that implementation plans are robust.</a:t>
                      </a:r>
                    </a:p>
                  </a:txBody>
                  <a:tcPr marL="36000" marR="36000" marT="36000" marB="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Document review, interviews with key stakeholders </a:t>
                      </a:r>
                      <a:r>
                        <a:rPr lang="en-GB" sz="1000" dirty="0">
                          <a:latin typeface="Arial" panose="020B0604020202020204" pitchFamily="34" charset="0"/>
                          <a:cs typeface="Arial" panose="020B0604020202020204" pitchFamily="34" charset="0"/>
                        </a:rPr>
                        <a:t>over 2 to 4 days, 1 day report writing</a:t>
                      </a: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site visit (if appropriate)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Report and Delivery Confidence</a:t>
                      </a: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3443067543"/>
                  </a:ext>
                </a:extLst>
              </a:tr>
              <a:tr h="370840">
                <a:tc>
                  <a:txBody>
                    <a:bodyPr/>
                    <a:lstStyle/>
                    <a:p>
                      <a:r>
                        <a:rPr lang="en-GB" sz="1000" dirty="0">
                          <a:latin typeface="Arial" panose="020B0604020202020204" pitchFamily="34" charset="0"/>
                          <a:cs typeface="Arial" panose="020B0604020202020204" pitchFamily="34" charset="0"/>
                          <a:hlinkClick r:id="rId5"/>
                        </a:rPr>
                        <a:t>Gate 4</a:t>
                      </a:r>
                      <a:endParaRPr lang="en-GB" sz="1000" dirty="0">
                        <a:latin typeface="Arial" panose="020B0604020202020204" pitchFamily="34" charset="0"/>
                        <a:cs typeface="Arial" panose="020B0604020202020204" pitchFamily="34" charset="0"/>
                      </a:endParaRPr>
                    </a:p>
                  </a:txBody>
                  <a:tcPr marL="36000" marR="36000" marT="36000" marB="36000"/>
                </a:tc>
                <a:tc>
                  <a:txBody>
                    <a:bodyPr/>
                    <a:lstStyle/>
                    <a:p>
                      <a:r>
                        <a:rPr lang="en-GB" sz="1000" b="1" dirty="0">
                          <a:latin typeface="Arial" panose="020B0604020202020204" pitchFamily="34" charset="0"/>
                          <a:cs typeface="Arial" panose="020B0604020202020204" pitchFamily="34" charset="0"/>
                        </a:rPr>
                        <a:t>Readiness for Service</a:t>
                      </a:r>
                      <a:r>
                        <a:rPr lang="en-GB" sz="1000" dirty="0">
                          <a:latin typeface="Arial" panose="020B0604020202020204" pitchFamily="34" charset="0"/>
                          <a:cs typeface="Arial" panose="020B0604020202020204" pitchFamily="34" charset="0"/>
                        </a:rPr>
                        <a:t>: his review investigates the organisation’s readiness to make the transition from the specification/solution to implementation; where appropriate it will assess the capabilities of delivery partners and service providers. The review also confirms that ownership of the project is clearly identified after handover to operational services</a:t>
                      </a:r>
                    </a:p>
                  </a:txBody>
                  <a:tcPr marL="36000" marR="36000" marT="36000" marB="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Document review, interviews with key stakeholders </a:t>
                      </a:r>
                      <a:r>
                        <a:rPr lang="en-GB" sz="1000" dirty="0">
                          <a:latin typeface="Arial" panose="020B0604020202020204" pitchFamily="34" charset="0"/>
                          <a:cs typeface="Arial" panose="020B0604020202020204" pitchFamily="34" charset="0"/>
                        </a:rPr>
                        <a:t>over 2 to 4 days, 1 day report writing</a:t>
                      </a: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site visit (if appropriate)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Report and Delivery Confidence</a:t>
                      </a: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3199671062"/>
                  </a:ext>
                </a:extLst>
              </a:tr>
              <a:tr h="370840">
                <a:tc>
                  <a:txBody>
                    <a:bodyPr/>
                    <a:lstStyle/>
                    <a:p>
                      <a:r>
                        <a:rPr lang="en-GB" sz="1000" dirty="0">
                          <a:latin typeface="Arial" panose="020B0604020202020204" pitchFamily="34" charset="0"/>
                          <a:cs typeface="Arial" panose="020B0604020202020204" pitchFamily="34" charset="0"/>
                          <a:hlinkClick r:id="rId6"/>
                        </a:rPr>
                        <a:t>Gate 5</a:t>
                      </a:r>
                      <a:endParaRPr lang="en-GB" sz="1000" dirty="0">
                        <a:latin typeface="Arial" panose="020B0604020202020204" pitchFamily="34" charset="0"/>
                        <a:cs typeface="Arial" panose="020B0604020202020204" pitchFamily="34" charset="0"/>
                      </a:endParaRPr>
                    </a:p>
                  </a:txBody>
                  <a:tcPr marL="36000" marR="36000" marT="36000" marB="36000"/>
                </a:tc>
                <a:tc>
                  <a:txBody>
                    <a:bodyPr/>
                    <a:lstStyle/>
                    <a:p>
                      <a:r>
                        <a:rPr lang="en-GB" sz="1000" b="1" dirty="0">
                          <a:latin typeface="Arial" panose="020B0604020202020204" pitchFamily="34" charset="0"/>
                          <a:cs typeface="Arial" panose="020B0604020202020204" pitchFamily="34" charset="0"/>
                        </a:rPr>
                        <a:t>Operations Overview</a:t>
                      </a:r>
                      <a:r>
                        <a:rPr lang="en-GB" sz="1000" b="1" baseline="0" dirty="0">
                          <a:latin typeface="Arial" panose="020B0604020202020204" pitchFamily="34" charset="0"/>
                          <a:cs typeface="Arial" panose="020B0604020202020204" pitchFamily="34" charset="0"/>
                        </a:rPr>
                        <a:t> and Benefits Realisation</a:t>
                      </a:r>
                      <a:r>
                        <a:rPr lang="en-GB" sz="1000" baseline="0" dirty="0">
                          <a:latin typeface="Arial" panose="020B0604020202020204" pitchFamily="34" charset="0"/>
                          <a:cs typeface="Arial" panose="020B0604020202020204" pitchFamily="34" charset="0"/>
                        </a:rPr>
                        <a:t>: This review confirms that the benefits set out in the Business Case are being achieved and that the operational service (or facility) is running smoothly. The review is repeated throughout the life of the service, with the first review typically 6-12 months after handover to the new owner and a final review shortly before the end of a service contract. The review can also be used on a one-off basis, to check that a project has delivered its intended outputs. </a:t>
                      </a:r>
                      <a:endParaRPr lang="en-GB" sz="1000" dirty="0">
                        <a:latin typeface="Arial" panose="020B0604020202020204" pitchFamily="34" charset="0"/>
                        <a:cs typeface="Arial" panose="020B0604020202020204" pitchFamily="34" charset="0"/>
                      </a:endParaRPr>
                    </a:p>
                  </a:txBody>
                  <a:tcPr marL="36000" marR="36000" marT="36000" marB="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Document review, interviews with key stakeholders </a:t>
                      </a:r>
                      <a:r>
                        <a:rPr lang="en-GB" sz="1000" dirty="0">
                          <a:latin typeface="Arial" panose="020B0604020202020204" pitchFamily="34" charset="0"/>
                          <a:cs typeface="Arial" panose="020B0604020202020204" pitchFamily="34" charset="0"/>
                        </a:rPr>
                        <a:t>over 2 to 3 days, 1 day report writing</a:t>
                      </a: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site visit (if appropriate)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Report and Delivery Confidence</a:t>
                      </a:r>
                    </a:p>
                  </a:txBody>
                  <a:tcPr/>
                </a:tc>
                <a:extLst>
                  <a:ext uri="{0D108BD9-81ED-4DB2-BD59-A6C34878D82A}">
                    <a16:rowId xmlns:a16="http://schemas.microsoft.com/office/drawing/2014/main" val="2904213602"/>
                  </a:ext>
                </a:extLst>
              </a:tr>
              <a:tr h="370840">
                <a:tc>
                  <a:txBody>
                    <a:bodyPr/>
                    <a:lstStyle/>
                    <a:p>
                      <a:r>
                        <a:rPr lang="en-GB" sz="1000" dirty="0">
                          <a:latin typeface="Arial" panose="020B0604020202020204" pitchFamily="34" charset="0"/>
                          <a:cs typeface="Arial" panose="020B0604020202020204" pitchFamily="34" charset="0"/>
                          <a:hlinkClick r:id="rId7"/>
                        </a:rPr>
                        <a:t>Exit Review</a:t>
                      </a:r>
                      <a:endParaRPr lang="en-GB" sz="1000" dirty="0">
                        <a:latin typeface="Arial" panose="020B0604020202020204" pitchFamily="34" charset="0"/>
                        <a:cs typeface="Arial" panose="020B0604020202020204" pitchFamily="34" charset="0"/>
                      </a:endParaRPr>
                    </a:p>
                  </a:txBody>
                  <a:tcPr marL="36000" marR="36000" marT="36000" marB="36000"/>
                </a:tc>
                <a:tc>
                  <a:txBody>
                    <a:bodyPr/>
                    <a:lstStyle/>
                    <a:p>
                      <a:r>
                        <a:rPr lang="en-GB" sz="1000" b="1" dirty="0">
                          <a:latin typeface="Arial" panose="020B0604020202020204" pitchFamily="34" charset="0"/>
                          <a:cs typeface="Arial" panose="020B0604020202020204" pitchFamily="34" charset="0"/>
                        </a:rPr>
                        <a:t>Exit Reviews </a:t>
                      </a:r>
                      <a:r>
                        <a:rPr lang="en-GB" sz="1000" dirty="0">
                          <a:latin typeface="Arial" panose="020B0604020202020204" pitchFamily="34" charset="0"/>
                          <a:cs typeface="Arial" panose="020B0604020202020204" pitchFamily="34" charset="0"/>
                        </a:rPr>
                        <a:t>confirm that there is a realistic and agreed overall programme closure plan, that there will be appropriate, and agreed, post-closure governance to monitor any continuing spend and the delivery of benefits; that all actions arising from previous assurance recommendations have been completed appropriately or an agreed action plan is in place and that the programme has sufficiently delivered the policy objectives originally agreed.</a:t>
                      </a:r>
                    </a:p>
                  </a:txBody>
                  <a:tcPr marL="36000" marR="36000" marT="36000" marB="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Document review, interview with some key stakeholders up to </a:t>
                      </a:r>
                      <a:r>
                        <a:rPr lang="en-GB" sz="1000" dirty="0">
                          <a:latin typeface="Arial" panose="020B0604020202020204" pitchFamily="34" charset="0"/>
                          <a:cs typeface="Arial" panose="020B0604020202020204" pitchFamily="34" charset="0"/>
                        </a:rPr>
                        <a:t>2 days, 1 day report writing</a:t>
                      </a: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Report and Delivery Confidence</a:t>
                      </a:r>
                    </a:p>
                  </a:txBody>
                  <a:tcPr/>
                </a:tc>
                <a:extLst>
                  <a:ext uri="{0D108BD9-81ED-4DB2-BD59-A6C34878D82A}">
                    <a16:rowId xmlns:a16="http://schemas.microsoft.com/office/drawing/2014/main" val="3970288398"/>
                  </a:ext>
                </a:extLst>
              </a:tr>
            </a:tbl>
          </a:graphicData>
        </a:graphic>
      </p:graphicFrame>
    </p:spTree>
    <p:extLst>
      <p:ext uri="{BB962C8B-B14F-4D97-AF65-F5344CB8AC3E}">
        <p14:creationId xmlns:p14="http://schemas.microsoft.com/office/powerpoint/2010/main" val="3140274316"/>
      </p:ext>
    </p:extLst>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14CB1-97AF-4203-8506-203B30838D45}"/>
              </a:ext>
            </a:extLst>
          </p:cNvPr>
          <p:cNvSpPr>
            <a:spLocks noGrp="1"/>
          </p:cNvSpPr>
          <p:nvPr>
            <p:ph type="title"/>
          </p:nvPr>
        </p:nvSpPr>
        <p:spPr/>
        <p:txBody>
          <a:bodyPr/>
          <a:lstStyle/>
          <a:p>
            <a:r>
              <a:rPr lang="en-GB" dirty="0"/>
              <a:t>Gateway Reviews: Strategic Assurance</a:t>
            </a:r>
          </a:p>
        </p:txBody>
      </p:sp>
      <p:graphicFrame>
        <p:nvGraphicFramePr>
          <p:cNvPr id="4" name="Content Placeholder 3">
            <a:extLst>
              <a:ext uri="{FF2B5EF4-FFF2-40B4-BE49-F238E27FC236}">
                <a16:creationId xmlns:a16="http://schemas.microsoft.com/office/drawing/2014/main" id="{97C105EE-F671-432B-9055-0838F330BE1C}"/>
              </a:ext>
            </a:extLst>
          </p:cNvPr>
          <p:cNvGraphicFramePr>
            <a:graphicFrameLocks noGrp="1"/>
          </p:cNvGraphicFramePr>
          <p:nvPr>
            <p:ph idx="1"/>
            <p:extLst>
              <p:ext uri="{D42A27DB-BD31-4B8C-83A1-F6EECF244321}">
                <p14:modId xmlns:p14="http://schemas.microsoft.com/office/powerpoint/2010/main" val="814527255"/>
              </p:ext>
            </p:extLst>
          </p:nvPr>
        </p:nvGraphicFramePr>
        <p:xfrm>
          <a:off x="495300" y="1052736"/>
          <a:ext cx="8915400" cy="3939640"/>
        </p:xfrm>
        <a:graphic>
          <a:graphicData uri="http://schemas.openxmlformats.org/drawingml/2006/table">
            <a:tbl>
              <a:tblPr firstRow="1" bandRow="1">
                <a:tableStyleId>{ED083AE6-46FA-4A59-8FB0-9F97EB10719F}</a:tableStyleId>
              </a:tblPr>
              <a:tblGrid>
                <a:gridCol w="929308">
                  <a:extLst>
                    <a:ext uri="{9D8B030D-6E8A-4147-A177-3AD203B41FA5}">
                      <a16:colId xmlns:a16="http://schemas.microsoft.com/office/drawing/2014/main" val="37777420"/>
                    </a:ext>
                  </a:extLst>
                </a:gridCol>
                <a:gridCol w="4896544">
                  <a:extLst>
                    <a:ext uri="{9D8B030D-6E8A-4147-A177-3AD203B41FA5}">
                      <a16:colId xmlns:a16="http://schemas.microsoft.com/office/drawing/2014/main" val="3955577169"/>
                    </a:ext>
                  </a:extLst>
                </a:gridCol>
                <a:gridCol w="1944216">
                  <a:extLst>
                    <a:ext uri="{9D8B030D-6E8A-4147-A177-3AD203B41FA5}">
                      <a16:colId xmlns:a16="http://schemas.microsoft.com/office/drawing/2014/main" val="2452587974"/>
                    </a:ext>
                  </a:extLst>
                </a:gridCol>
                <a:gridCol w="1145332">
                  <a:extLst>
                    <a:ext uri="{9D8B030D-6E8A-4147-A177-3AD203B41FA5}">
                      <a16:colId xmlns:a16="http://schemas.microsoft.com/office/drawing/2014/main" val="3886160724"/>
                    </a:ext>
                  </a:extLst>
                </a:gridCol>
              </a:tblGrid>
              <a:tr h="370840">
                <a:tc>
                  <a:txBody>
                    <a:bodyPr/>
                    <a:lstStyle/>
                    <a:p>
                      <a:r>
                        <a:rPr lang="en-GB" dirty="0"/>
                        <a:t>Review</a:t>
                      </a:r>
                    </a:p>
                  </a:txBody>
                  <a:tcPr/>
                </a:tc>
                <a:tc>
                  <a:txBody>
                    <a:bodyPr/>
                    <a:lstStyle/>
                    <a:p>
                      <a:r>
                        <a:rPr lang="en-GB" dirty="0"/>
                        <a:t>Purpose</a:t>
                      </a:r>
                    </a:p>
                  </a:txBody>
                  <a:tcPr/>
                </a:tc>
                <a:tc>
                  <a:txBody>
                    <a:bodyPr/>
                    <a:lstStyle/>
                    <a:p>
                      <a:r>
                        <a:rPr lang="en-GB" dirty="0"/>
                        <a:t>Format</a:t>
                      </a:r>
                    </a:p>
                  </a:txBody>
                  <a:tcPr/>
                </a:tc>
                <a:tc>
                  <a:txBody>
                    <a:bodyPr/>
                    <a:lstStyle/>
                    <a:p>
                      <a:r>
                        <a:rPr lang="en-GB" dirty="0"/>
                        <a:t>Output</a:t>
                      </a:r>
                    </a:p>
                  </a:txBody>
                  <a:tcPr/>
                </a:tc>
                <a:extLst>
                  <a:ext uri="{0D108BD9-81ED-4DB2-BD59-A6C34878D82A}">
                    <a16:rowId xmlns:a16="http://schemas.microsoft.com/office/drawing/2014/main" val="5241268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solidFill>
                            <a:schemeClr val="tx1"/>
                          </a:solidFill>
                          <a:latin typeface="Arial" panose="020B0604020202020204" pitchFamily="34" charset="0"/>
                          <a:cs typeface="Arial" panose="020B0604020202020204" pitchFamily="34" charset="0"/>
                          <a:hlinkClick r:id="rId2"/>
                        </a:rPr>
                        <a:t>Project Validation Review (PVR)</a:t>
                      </a:r>
                      <a:endParaRPr lang="en-GB" sz="1000" dirty="0">
                        <a:solidFill>
                          <a:schemeClr val="tx1"/>
                        </a:solidFill>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txBody>
                  <a:tcPr marL="36000" marR="36000" marT="36000" marB="36000"/>
                </a:tc>
                <a:tc>
                  <a:txBody>
                    <a:bodyPr/>
                    <a:lstStyle/>
                    <a:p>
                      <a:r>
                        <a:rPr lang="en-GB" sz="1000" dirty="0">
                          <a:latin typeface="Arial" panose="020B0604020202020204" pitchFamily="34" charset="0"/>
                          <a:cs typeface="Arial" panose="020B0604020202020204" pitchFamily="34" charset="0"/>
                        </a:rPr>
                        <a:t>The </a:t>
                      </a:r>
                      <a:r>
                        <a:rPr lang="en-GB" sz="1000" b="1" dirty="0">
                          <a:latin typeface="Arial" panose="020B0604020202020204" pitchFamily="34" charset="0"/>
                          <a:cs typeface="Arial" panose="020B0604020202020204" pitchFamily="34" charset="0"/>
                        </a:rPr>
                        <a:t>Project Validation Review </a:t>
                      </a:r>
                      <a:r>
                        <a:rPr lang="en-GB" sz="1000" dirty="0">
                          <a:latin typeface="Arial" panose="020B0604020202020204" pitchFamily="34" charset="0"/>
                          <a:cs typeface="Arial" panose="020B0604020202020204" pitchFamily="34" charset="0"/>
                        </a:rPr>
                        <a:t>should be applied at the initiation of any change project, preferably sufficiently early to ensure its findings can be reflected in the initial business case. The short, usually workshop-based, review enables:</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The alignment of the project’s objectives with organisation’s wider change portfolio; </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Support to the project being set-up (to deliver to time, quality, and budget) before fully developing its strategic options (in its feasibility/discovery stage); </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The sharing of views, opportunities and risks with key stakeholders, and </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Consideration of early strategic delivery options and standards.</a:t>
                      </a:r>
                    </a:p>
                  </a:txBody>
                  <a:tcPr marL="36000" marR="36000" marT="36000" marB="36000"/>
                </a:tc>
                <a:tc>
                  <a:txBody>
                    <a:bodyPr/>
                    <a:lstStyle/>
                    <a:p>
                      <a:r>
                        <a:rPr lang="en-GB" sz="1000" dirty="0">
                          <a:latin typeface="Arial" panose="020B0604020202020204" pitchFamily="34" charset="0"/>
                          <a:cs typeface="Arial" panose="020B0604020202020204" pitchFamily="34" charset="0"/>
                        </a:rPr>
                        <a:t>Document review, workshops with stakeholders over 1 day, 1 day report writing</a:t>
                      </a:r>
                    </a:p>
                  </a:txBody>
                  <a:tcPr/>
                </a:tc>
                <a:tc>
                  <a:txBody>
                    <a:bodyPr/>
                    <a:lstStyle/>
                    <a:p>
                      <a:r>
                        <a:rPr lang="en-GB" sz="1000" dirty="0">
                          <a:latin typeface="Arial" panose="020B0604020202020204" pitchFamily="34" charset="0"/>
                          <a:cs typeface="Arial" panose="020B0604020202020204" pitchFamily="34" charset="0"/>
                        </a:rPr>
                        <a:t>Report</a:t>
                      </a:r>
                    </a:p>
                  </a:txBody>
                  <a:tcPr/>
                </a:tc>
                <a:extLst>
                  <a:ext uri="{0D108BD9-81ED-4DB2-BD59-A6C34878D82A}">
                    <a16:rowId xmlns:a16="http://schemas.microsoft.com/office/drawing/2014/main" val="5624626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solidFill>
                            <a:schemeClr val="tx1"/>
                          </a:solidFill>
                          <a:latin typeface="Arial" panose="020B0604020202020204" pitchFamily="34" charset="0"/>
                          <a:cs typeface="Arial" panose="020B0604020202020204" pitchFamily="34" charset="0"/>
                          <a:hlinkClick r:id="rId3"/>
                        </a:rPr>
                        <a:t>Project Assessment Review (PAR)</a:t>
                      </a:r>
                      <a:endParaRPr lang="en-GB" sz="1000" dirty="0">
                        <a:latin typeface="Arial" panose="020B0604020202020204" pitchFamily="34" charset="0"/>
                        <a:cs typeface="Arial" panose="020B0604020202020204" pitchFamily="34" charset="0"/>
                      </a:endParaRPr>
                    </a:p>
                  </a:txBody>
                  <a:tcPr marL="36000" marR="36000" marT="36000" marB="36000"/>
                </a:tc>
                <a:tc>
                  <a:txBody>
                    <a:bodyPr/>
                    <a:lstStyle/>
                    <a:p>
                      <a:r>
                        <a:rPr lang="en-GB" sz="1000" dirty="0">
                          <a:latin typeface="Arial" panose="020B0604020202020204" pitchFamily="34" charset="0"/>
                          <a:cs typeface="Arial" panose="020B0604020202020204" pitchFamily="34" charset="0"/>
                        </a:rPr>
                        <a:t>The </a:t>
                      </a:r>
                      <a:r>
                        <a:rPr lang="en-GB" sz="1000" b="1" dirty="0">
                          <a:latin typeface="Arial" panose="020B0604020202020204" pitchFamily="34" charset="0"/>
                          <a:cs typeface="Arial" panose="020B0604020202020204" pitchFamily="34" charset="0"/>
                        </a:rPr>
                        <a:t>Project Assessment Review </a:t>
                      </a:r>
                      <a:r>
                        <a:rPr lang="en-GB" sz="1000" dirty="0">
                          <a:latin typeface="Arial" panose="020B0604020202020204" pitchFamily="34" charset="0"/>
                          <a:cs typeface="Arial" panose="020B0604020202020204" pitchFamily="34" charset="0"/>
                        </a:rPr>
                        <a:t>is a flexible assurance review used whenever bespoke Terms of Reference are required to meet the specific assurance needs of a project or programme. Examples of what a PAR can provide include:</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A deeper investigation of known issue areas or analysis of a project in difficulty to determine the root cause(s) of failure,</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A broad strategic analysis across a number of complex issues and/or cross-government dependencies,</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Identification of potential cost savings.</a:t>
                      </a:r>
                    </a:p>
                  </a:txBody>
                  <a:tcPr marL="36000" marR="36000" marT="36000" marB="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Document review, issues workshop if required and interviews with key stakeholders </a:t>
                      </a:r>
                      <a:r>
                        <a:rPr lang="en-GB" sz="1000" dirty="0">
                          <a:latin typeface="Arial" panose="020B0604020202020204" pitchFamily="34" charset="0"/>
                          <a:cs typeface="Arial" panose="020B0604020202020204" pitchFamily="34" charset="0"/>
                        </a:rPr>
                        <a:t>over 2 to 4 days, 1 day report writing</a:t>
                      </a: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site visit (if appropriate)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Report and Delivery Confidence</a:t>
                      </a: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3962860161"/>
                  </a:ext>
                </a:extLst>
              </a:tr>
              <a:tr h="370840">
                <a:tc>
                  <a:txBody>
                    <a:bodyPr/>
                    <a:lstStyle/>
                    <a:p>
                      <a:r>
                        <a:rPr lang="en-GB" sz="1000" dirty="0">
                          <a:latin typeface="Arial" panose="020B0604020202020204" pitchFamily="34" charset="0"/>
                          <a:cs typeface="Arial" panose="020B0604020202020204" pitchFamily="34" charset="0"/>
                          <a:hlinkClick r:id="rId4"/>
                        </a:rPr>
                        <a:t>Gate 0</a:t>
                      </a:r>
                      <a:endParaRPr lang="en-GB" sz="1000" dirty="0">
                        <a:latin typeface="Arial" panose="020B0604020202020204" pitchFamily="34" charset="0"/>
                        <a:cs typeface="Arial" panose="020B0604020202020204" pitchFamily="34" charset="0"/>
                      </a:endParaRPr>
                    </a:p>
                  </a:txBody>
                  <a:tcPr marL="36000" marR="36000" marT="36000" marB="36000"/>
                </a:tc>
                <a:tc>
                  <a:txBody>
                    <a:bodyPr/>
                    <a:lstStyle/>
                    <a:p>
                      <a:r>
                        <a:rPr lang="en-GB" sz="1000" b="1" dirty="0">
                          <a:latin typeface="Arial" panose="020B0604020202020204" pitchFamily="34" charset="0"/>
                          <a:cs typeface="Arial" panose="020B0604020202020204" pitchFamily="34" charset="0"/>
                        </a:rPr>
                        <a:t>Strategic Assessment</a:t>
                      </a:r>
                      <a:r>
                        <a:rPr lang="en-GB" sz="1000" dirty="0">
                          <a:latin typeface="Arial" panose="020B0604020202020204" pitchFamily="34" charset="0"/>
                          <a:cs typeface="Arial" panose="020B0604020202020204" pitchFamily="34" charset="0"/>
                        </a:rPr>
                        <a:t>: this is a programme-only review that sets the programme in the wider policy or corporate context. This review investigates the direction and planned outcomes of the programme, together with the progress of its constituent projects. It can be applied to any type of programme, including policy and organisational change. The review is repeated throughout the life of the programme from start-up to closure.</a:t>
                      </a:r>
                    </a:p>
                  </a:txBody>
                  <a:tcPr marL="36000" marR="36000" marT="36000" marB="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Document review, interviews with key stakeholders </a:t>
                      </a:r>
                      <a:r>
                        <a:rPr lang="en-GB" sz="1000" dirty="0">
                          <a:latin typeface="Arial" panose="020B0604020202020204" pitchFamily="34" charset="0"/>
                          <a:cs typeface="Arial" panose="020B0604020202020204" pitchFamily="34" charset="0"/>
                        </a:rPr>
                        <a:t>over 2 to 4 days, 1 day report writing</a:t>
                      </a: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site visit (if appropriate)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Report and Delivery Confidence</a:t>
                      </a:r>
                    </a:p>
                  </a:txBody>
                  <a:tcPr/>
                </a:tc>
                <a:extLst>
                  <a:ext uri="{0D108BD9-81ED-4DB2-BD59-A6C34878D82A}">
                    <a16:rowId xmlns:a16="http://schemas.microsoft.com/office/drawing/2014/main" val="3443067543"/>
                  </a:ext>
                </a:extLst>
              </a:tr>
            </a:tbl>
          </a:graphicData>
        </a:graphic>
      </p:graphicFrame>
    </p:spTree>
    <p:extLst>
      <p:ext uri="{BB962C8B-B14F-4D97-AF65-F5344CB8AC3E}">
        <p14:creationId xmlns:p14="http://schemas.microsoft.com/office/powerpoint/2010/main" val="173789713"/>
      </p:ext>
    </p:extLst>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14CB1-97AF-4203-8506-203B30838D45}"/>
              </a:ext>
            </a:extLst>
          </p:cNvPr>
          <p:cNvSpPr>
            <a:spLocks noGrp="1"/>
          </p:cNvSpPr>
          <p:nvPr>
            <p:ph type="title"/>
          </p:nvPr>
        </p:nvSpPr>
        <p:spPr/>
        <p:txBody>
          <a:bodyPr/>
          <a:lstStyle/>
          <a:p>
            <a:r>
              <a:rPr lang="en-GB" dirty="0"/>
              <a:t>Home Office Readiness Assessments</a:t>
            </a:r>
          </a:p>
        </p:txBody>
      </p:sp>
      <p:graphicFrame>
        <p:nvGraphicFramePr>
          <p:cNvPr id="4" name="Content Placeholder 3">
            <a:extLst>
              <a:ext uri="{FF2B5EF4-FFF2-40B4-BE49-F238E27FC236}">
                <a16:creationId xmlns:a16="http://schemas.microsoft.com/office/drawing/2014/main" id="{97C105EE-F671-432B-9055-0838F330BE1C}"/>
              </a:ext>
            </a:extLst>
          </p:cNvPr>
          <p:cNvGraphicFramePr>
            <a:graphicFrameLocks noGrp="1"/>
          </p:cNvGraphicFramePr>
          <p:nvPr>
            <p:ph idx="1"/>
            <p:extLst>
              <p:ext uri="{D42A27DB-BD31-4B8C-83A1-F6EECF244321}">
                <p14:modId xmlns:p14="http://schemas.microsoft.com/office/powerpoint/2010/main" val="380332500"/>
              </p:ext>
            </p:extLst>
          </p:nvPr>
        </p:nvGraphicFramePr>
        <p:xfrm>
          <a:off x="495300" y="1052736"/>
          <a:ext cx="8915400" cy="4435720"/>
        </p:xfrm>
        <a:graphic>
          <a:graphicData uri="http://schemas.openxmlformats.org/drawingml/2006/table">
            <a:tbl>
              <a:tblPr firstRow="1" bandRow="1">
                <a:tableStyleId>{ED083AE6-46FA-4A59-8FB0-9F97EB10719F}</a:tableStyleId>
              </a:tblPr>
              <a:tblGrid>
                <a:gridCol w="929308">
                  <a:extLst>
                    <a:ext uri="{9D8B030D-6E8A-4147-A177-3AD203B41FA5}">
                      <a16:colId xmlns:a16="http://schemas.microsoft.com/office/drawing/2014/main" val="37777420"/>
                    </a:ext>
                  </a:extLst>
                </a:gridCol>
                <a:gridCol w="2664296">
                  <a:extLst>
                    <a:ext uri="{9D8B030D-6E8A-4147-A177-3AD203B41FA5}">
                      <a16:colId xmlns:a16="http://schemas.microsoft.com/office/drawing/2014/main" val="3955577169"/>
                    </a:ext>
                  </a:extLst>
                </a:gridCol>
                <a:gridCol w="2232248">
                  <a:extLst>
                    <a:ext uri="{9D8B030D-6E8A-4147-A177-3AD203B41FA5}">
                      <a16:colId xmlns:a16="http://schemas.microsoft.com/office/drawing/2014/main" val="2452587974"/>
                    </a:ext>
                  </a:extLst>
                </a:gridCol>
                <a:gridCol w="3089548">
                  <a:extLst>
                    <a:ext uri="{9D8B030D-6E8A-4147-A177-3AD203B41FA5}">
                      <a16:colId xmlns:a16="http://schemas.microsoft.com/office/drawing/2014/main" val="3886160724"/>
                    </a:ext>
                  </a:extLst>
                </a:gridCol>
              </a:tblGrid>
              <a:tr h="370840">
                <a:tc>
                  <a:txBody>
                    <a:bodyPr/>
                    <a:lstStyle/>
                    <a:p>
                      <a:r>
                        <a:rPr lang="en-GB" dirty="0"/>
                        <a:t>Stage</a:t>
                      </a:r>
                    </a:p>
                  </a:txBody>
                  <a:tcPr/>
                </a:tc>
                <a:tc>
                  <a:txBody>
                    <a:bodyPr/>
                    <a:lstStyle/>
                    <a:p>
                      <a:r>
                        <a:rPr lang="en-GB" dirty="0"/>
                        <a:t>Purpose</a:t>
                      </a:r>
                    </a:p>
                  </a:txBody>
                  <a:tcPr/>
                </a:tc>
                <a:tc>
                  <a:txBody>
                    <a:bodyPr/>
                    <a:lstStyle/>
                    <a:p>
                      <a:r>
                        <a:rPr lang="en-GB" dirty="0"/>
                        <a:t>Format</a:t>
                      </a:r>
                    </a:p>
                  </a:txBody>
                  <a:tcPr/>
                </a:tc>
                <a:tc>
                  <a:txBody>
                    <a:bodyPr/>
                    <a:lstStyle/>
                    <a:p>
                      <a:r>
                        <a:rPr lang="en-GB" dirty="0"/>
                        <a:t>Output</a:t>
                      </a:r>
                    </a:p>
                  </a:txBody>
                  <a:tcPr/>
                </a:tc>
                <a:extLst>
                  <a:ext uri="{0D108BD9-81ED-4DB2-BD59-A6C34878D82A}">
                    <a16:rowId xmlns:a16="http://schemas.microsoft.com/office/drawing/2014/main" val="524126882"/>
                  </a:ext>
                </a:extLst>
              </a:tr>
              <a:tr h="370840">
                <a:tc>
                  <a:txBody>
                    <a:bodyPr/>
                    <a:lstStyle/>
                    <a:p>
                      <a:r>
                        <a:rPr lang="en-GB" sz="1000" dirty="0">
                          <a:latin typeface="Arial" panose="020B0604020202020204" pitchFamily="34" charset="0"/>
                          <a:cs typeface="Arial" panose="020B0604020202020204" pitchFamily="34" charset="0"/>
                        </a:rPr>
                        <a:t>Ideas / Initiation Phase</a:t>
                      </a:r>
                    </a:p>
                  </a:txBody>
                  <a:tcPr marL="36000" marR="36000" marT="36000" marB="36000"/>
                </a:tc>
                <a:tc>
                  <a:txBody>
                    <a:bodyPr/>
                    <a:lstStyle/>
                    <a:p>
                      <a:r>
                        <a:rPr lang="en-GB" sz="1000" b="1" dirty="0">
                          <a:latin typeface="Arial" panose="020B0604020202020204" pitchFamily="34" charset="0"/>
                          <a:cs typeface="Arial" panose="020B0604020202020204" pitchFamily="34" charset="0"/>
                        </a:rPr>
                        <a:t>The Initiation Readiness Assessment </a:t>
                      </a:r>
                      <a:r>
                        <a:rPr lang="en-GB" sz="1000" dirty="0">
                          <a:latin typeface="Arial" panose="020B0604020202020204" pitchFamily="34" charset="0"/>
                          <a:cs typeface="Arial" panose="020B0604020202020204" pitchFamily="34" charset="0"/>
                        </a:rPr>
                        <a:t>supports project initiation to help the development of projects ahead of the formal assurance and approval process.  It replaces the PPD whiteboard.</a:t>
                      </a:r>
                    </a:p>
                    <a:p>
                      <a:endParaRPr lang="en-GB" sz="1000" dirty="0">
                        <a:latin typeface="Arial" panose="020B0604020202020204" pitchFamily="34" charset="0"/>
                        <a:cs typeface="Arial" panose="020B0604020202020204" pitchFamily="34" charset="0"/>
                      </a:endParaRPr>
                    </a:p>
                  </a:txBody>
                  <a:tcPr marL="36000" marR="36000" marT="36000" marB="36000"/>
                </a:tc>
                <a:tc>
                  <a:txBody>
                    <a:bodyPr/>
                    <a:lstStyle/>
                    <a:p>
                      <a:r>
                        <a:rPr lang="en-GB" sz="1000" dirty="0">
                          <a:latin typeface="Arial" panose="020B0604020202020204" pitchFamily="34" charset="0"/>
                          <a:cs typeface="Arial" panose="020B0604020202020204" pitchFamily="34" charset="0"/>
                        </a:rPr>
                        <a:t>90 minute workshop, examining:</a:t>
                      </a:r>
                    </a:p>
                    <a:p>
                      <a:pPr marL="171450" lvl="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Strategic Fit</a:t>
                      </a:r>
                    </a:p>
                    <a:p>
                      <a:pPr marL="171450" lvl="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Benefits</a:t>
                      </a:r>
                    </a:p>
                    <a:p>
                      <a:pPr marL="171450" lvl="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Affordability</a:t>
                      </a:r>
                    </a:p>
                    <a:p>
                      <a:pPr marL="171450" lvl="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Deliverability</a:t>
                      </a:r>
                    </a:p>
                  </a:txBody>
                  <a:tcPr/>
                </a:tc>
                <a:tc>
                  <a:txBody>
                    <a:bodyPr/>
                    <a:lstStyle/>
                    <a:p>
                      <a:pPr marL="342900" lvl="0" indent="-342900">
                        <a:spcAft>
                          <a:spcPts val="0"/>
                        </a:spcAft>
                        <a:buFont typeface="Symbol" panose="05050102010706020507" pitchFamily="18" charset="2"/>
                        <a:buChar char=""/>
                      </a:pPr>
                      <a:r>
                        <a:rPr lang="en-GB" sz="1000" dirty="0">
                          <a:latin typeface="Arial" panose="020B0604020202020204" pitchFamily="34" charset="0"/>
                          <a:ea typeface="Times New Roman" panose="02020603050405020304" pitchFamily="18" charset="0"/>
                          <a:cs typeface="Arial" panose="020B0604020202020204" pitchFamily="34" charset="0"/>
                        </a:rPr>
                        <a:t>Notes of initiative, decisions, key issues, actions</a:t>
                      </a:r>
                    </a:p>
                    <a:p>
                      <a:pPr marL="342900" lvl="0" indent="-342900">
                        <a:spcAft>
                          <a:spcPts val="0"/>
                        </a:spcAft>
                        <a:buFont typeface="Symbol" panose="05050102010706020507" pitchFamily="18" charset="2"/>
                        <a:buChar char=""/>
                      </a:pPr>
                      <a:r>
                        <a:rPr lang="en-GB" sz="1000" dirty="0">
                          <a:latin typeface="Arial" panose="020B0604020202020204" pitchFamily="34" charset="0"/>
                          <a:ea typeface="Times New Roman" panose="02020603050405020304" pitchFamily="18" charset="0"/>
                          <a:cs typeface="Arial" panose="020B0604020202020204" pitchFamily="34" charset="0"/>
                        </a:rPr>
                        <a:t>Recommendation for portfolio adoption/tier</a:t>
                      </a:r>
                    </a:p>
                    <a:p>
                      <a:pPr marL="342900" lvl="0" indent="-342900">
                        <a:spcAft>
                          <a:spcPts val="0"/>
                        </a:spcAft>
                        <a:buFont typeface="Symbol" panose="05050102010706020507" pitchFamily="18" charset="2"/>
                        <a:buChar char=""/>
                      </a:pPr>
                      <a:r>
                        <a:rPr lang="en-GB" sz="1000" dirty="0">
                          <a:latin typeface="Arial" panose="020B0604020202020204" pitchFamily="34" charset="0"/>
                          <a:ea typeface="Times New Roman" panose="02020603050405020304" pitchFamily="18" charset="0"/>
                          <a:cs typeface="Arial" panose="020B0604020202020204" pitchFamily="34" charset="0"/>
                        </a:rPr>
                        <a:t>Integrated assurance and approval approach</a:t>
                      </a:r>
                    </a:p>
                    <a:p>
                      <a:pPr marL="342900" lvl="0" indent="-342900">
                        <a:spcAft>
                          <a:spcPts val="0"/>
                        </a:spcAft>
                        <a:buFont typeface="Symbol" panose="05050102010706020507" pitchFamily="18" charset="2"/>
                        <a:buChar char=""/>
                      </a:pPr>
                      <a:r>
                        <a:rPr lang="en-GB" sz="1000" dirty="0">
                          <a:latin typeface="Arial" panose="020B0604020202020204" pitchFamily="34" charset="0"/>
                          <a:ea typeface="Times New Roman" panose="02020603050405020304" pitchFamily="18" charset="0"/>
                          <a:cs typeface="Arial" panose="020B0604020202020204" pitchFamily="34" charset="0"/>
                        </a:rPr>
                        <a:t>Detailed approach to next approval point</a:t>
                      </a:r>
                    </a:p>
                    <a:p>
                      <a:pPr marL="342900" lvl="0" indent="-342900">
                        <a:spcAft>
                          <a:spcPts val="0"/>
                        </a:spcAft>
                        <a:buFont typeface="Symbol" panose="05050102010706020507" pitchFamily="18" charset="2"/>
                        <a:buChar char=""/>
                      </a:pPr>
                      <a:r>
                        <a:rPr lang="en-GB" sz="1000" dirty="0">
                          <a:latin typeface="Arial" panose="020B0604020202020204" pitchFamily="34" charset="0"/>
                          <a:ea typeface="Times New Roman" panose="02020603050405020304" pitchFamily="18" charset="0"/>
                          <a:cs typeface="Arial" panose="020B0604020202020204" pitchFamily="34" charset="0"/>
                        </a:rPr>
                        <a:t>Initial contact with key assurance and scrutineer colleagues</a:t>
                      </a:r>
                    </a:p>
                  </a:txBody>
                  <a:tcPr/>
                </a:tc>
                <a:extLst>
                  <a:ext uri="{0D108BD9-81ED-4DB2-BD59-A6C34878D82A}">
                    <a16:rowId xmlns:a16="http://schemas.microsoft.com/office/drawing/2014/main" val="5624626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Arial" panose="020B0604020202020204" pitchFamily="34" charset="0"/>
                          <a:cs typeface="Arial" panose="020B0604020202020204" pitchFamily="34" charset="0"/>
                        </a:rPr>
                        <a:t>Delivery Phase</a:t>
                      </a:r>
                    </a:p>
                  </a:txBody>
                  <a:tcPr marL="36000" marR="36000" marT="36000" marB="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latin typeface="Arial" panose="020B0604020202020204" pitchFamily="34" charset="0"/>
                          <a:cs typeface="Arial" panose="020B0604020202020204" pitchFamily="34" charset="0"/>
                        </a:rPr>
                        <a:t>The Delivery Readiness As</a:t>
                      </a:r>
                      <a:r>
                        <a:rPr lang="en-GB" sz="1000" dirty="0">
                          <a:latin typeface="Arial" panose="020B0604020202020204" pitchFamily="34" charset="0"/>
                          <a:cs typeface="Arial" panose="020B0604020202020204" pitchFamily="34" charset="0"/>
                        </a:rPr>
                        <a:t>sessment provides deeper scrutiny of investment proposals before consideration by the Portfolio Investment and Change (PIC) Committee.</a:t>
                      </a:r>
                    </a:p>
                  </a:txBody>
                  <a:tcPr marL="36000" marR="36000" marT="36000" marB="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Arial" panose="020B0604020202020204" pitchFamily="34" charset="0"/>
                          <a:cs typeface="Arial" panose="020B0604020202020204" pitchFamily="34" charset="0"/>
                        </a:rPr>
                        <a:t>90 minute workshop,</a:t>
                      </a:r>
                      <a:r>
                        <a:rPr lang="en-GB" altLang="en-US" sz="1000" dirty="0">
                          <a:latin typeface="Arial" panose="020B0604020202020204" pitchFamily="34" charset="0"/>
                          <a:cs typeface="Arial" panose="020B0604020202020204" pitchFamily="34" charset="0"/>
                        </a:rPr>
                        <a:t> focusing  on obtaining the necessary assurance for PIC on the reliability of the programme’s cost estimates and profile, programme specific issues and that the optimum approach is being pursued to meet its priority requirements and to support any discussions  on affordability.</a:t>
                      </a:r>
                      <a:r>
                        <a:rPr lang="en-GB" altLang="en-US" sz="1000" dirty="0">
                          <a:solidFill>
                            <a:srgbClr val="44546A"/>
                          </a:solidFill>
                          <a:latin typeface="Arial" panose="020B0604020202020204" pitchFamily="34" charset="0"/>
                          <a:ea typeface="Calibri" panose="020F0502020204030204" pitchFamily="34" charset="0"/>
                          <a:cs typeface="Arial" panose="020B0604020202020204" pitchFamily="34" charset="0"/>
                        </a:rPr>
                        <a:t> </a:t>
                      </a:r>
                      <a:endParaRPr lang="en-GB" altLang="en-US" sz="1000" dirty="0">
                        <a:solidFill>
                          <a:schemeClr val="tx1"/>
                        </a:solidFill>
                        <a:latin typeface="Arial" panose="020B0604020202020204" pitchFamily="34" charset="0"/>
                        <a:cs typeface="Arial" panose="020B0604020202020204" pitchFamily="34" charset="0"/>
                      </a:endParaRPr>
                    </a:p>
                  </a:txBody>
                  <a:tcPr/>
                </a:tc>
                <a:tc>
                  <a:txBody>
                    <a:bodyPr/>
                    <a:lstStyle/>
                    <a:p>
                      <a:pPr marL="342900" lvl="0" indent="-342900">
                        <a:spcAft>
                          <a:spcPts val="0"/>
                        </a:spcAft>
                        <a:buFont typeface="Symbol" panose="05050102010706020507" pitchFamily="18" charset="2"/>
                        <a:buChar char=""/>
                      </a:pPr>
                      <a:r>
                        <a:rPr lang="en-GB" sz="1000" dirty="0">
                          <a:latin typeface="Arial" panose="020B0604020202020204" pitchFamily="34" charset="0"/>
                          <a:ea typeface="Times New Roman" panose="02020603050405020304" pitchFamily="18" charset="0"/>
                          <a:cs typeface="Arial" panose="020B0604020202020204" pitchFamily="34" charset="0"/>
                        </a:rPr>
                        <a:t>Approval to proceed to PIC</a:t>
                      </a:r>
                    </a:p>
                    <a:p>
                      <a:pPr marL="342900" lvl="0" indent="-342900">
                        <a:spcAft>
                          <a:spcPts val="0"/>
                        </a:spcAft>
                        <a:buFont typeface="Symbol" panose="05050102010706020507" pitchFamily="18" charset="2"/>
                        <a:buChar char=""/>
                      </a:pPr>
                      <a:r>
                        <a:rPr lang="en-GB" sz="1000" dirty="0">
                          <a:latin typeface="Arial" panose="020B0604020202020204" pitchFamily="34" charset="0"/>
                          <a:ea typeface="Times New Roman" panose="02020603050405020304" pitchFamily="18" charset="0"/>
                          <a:cs typeface="Arial" panose="020B0604020202020204" pitchFamily="34" charset="0"/>
                        </a:rPr>
                        <a:t>Notes of initiative, decisions, key issues, actions</a:t>
                      </a:r>
                    </a:p>
                    <a:p>
                      <a:pPr marL="342900" lvl="0" indent="-342900">
                        <a:spcAft>
                          <a:spcPts val="0"/>
                        </a:spcAft>
                        <a:buFont typeface="Symbol" panose="05050102010706020507" pitchFamily="18" charset="2"/>
                        <a:buChar char=""/>
                      </a:pPr>
                      <a:r>
                        <a:rPr lang="en-GB" sz="1000" dirty="0">
                          <a:latin typeface="Arial" panose="020B0604020202020204" pitchFamily="34" charset="0"/>
                          <a:ea typeface="Times New Roman" panose="02020603050405020304" pitchFamily="18" charset="0"/>
                          <a:cs typeface="Arial" panose="020B0604020202020204" pitchFamily="34" charset="0"/>
                        </a:rPr>
                        <a:t>High level Investment Appraisal including potential PIC recommendations</a:t>
                      </a:r>
                    </a:p>
                    <a:p>
                      <a:pPr marL="342900" lvl="0" indent="-342900">
                        <a:spcAft>
                          <a:spcPts val="0"/>
                        </a:spcAft>
                        <a:buFont typeface="Symbol" panose="05050102010706020507" pitchFamily="18" charset="2"/>
                        <a:buChar char=""/>
                      </a:pPr>
                      <a:r>
                        <a:rPr lang="en-GB" sz="1000" dirty="0">
                          <a:latin typeface="Arial" panose="020B0604020202020204" pitchFamily="34" charset="0"/>
                          <a:ea typeface="Times New Roman" panose="02020603050405020304" pitchFamily="18" charset="0"/>
                          <a:cs typeface="Arial" panose="020B0604020202020204" pitchFamily="34" charset="0"/>
                        </a:rPr>
                        <a:t>Confirmed Integrated Assurance and Approval Plan </a:t>
                      </a:r>
                    </a:p>
                    <a:p>
                      <a:pPr marL="342900" lvl="0" indent="-342900">
                        <a:spcAft>
                          <a:spcPts val="0"/>
                        </a:spcAft>
                        <a:buFont typeface="Symbol" panose="05050102010706020507" pitchFamily="18" charset="2"/>
                        <a:buChar char=""/>
                      </a:pPr>
                      <a:r>
                        <a:rPr lang="en-GB" sz="1000" dirty="0">
                          <a:latin typeface="Arial" panose="020B0604020202020204" pitchFamily="34" charset="0"/>
                          <a:ea typeface="Times New Roman" panose="02020603050405020304" pitchFamily="18" charset="0"/>
                          <a:cs typeface="Arial" panose="020B0604020202020204" pitchFamily="34" charset="0"/>
                        </a:rPr>
                        <a:t>Detailed approach to next approval point</a:t>
                      </a: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3962860161"/>
                  </a:ext>
                </a:extLst>
              </a:tr>
              <a:tr h="370840">
                <a:tc>
                  <a:txBody>
                    <a:bodyPr/>
                    <a:lstStyle/>
                    <a:p>
                      <a:r>
                        <a:rPr lang="en-GB" sz="1000" dirty="0" err="1">
                          <a:latin typeface="Arial" panose="020B0604020202020204" pitchFamily="34" charset="0"/>
                          <a:cs typeface="Arial" panose="020B0604020202020204" pitchFamily="34" charset="0"/>
                        </a:rPr>
                        <a:t>BaU</a:t>
                      </a:r>
                      <a:r>
                        <a:rPr lang="en-GB" sz="1000" dirty="0">
                          <a:latin typeface="Arial" panose="020B0604020202020204" pitchFamily="34" charset="0"/>
                          <a:cs typeface="Arial" panose="020B0604020202020204" pitchFamily="34" charset="0"/>
                        </a:rPr>
                        <a:t> Transition/ Closure Phase</a:t>
                      </a:r>
                    </a:p>
                  </a:txBody>
                  <a:tcPr marL="36000" marR="36000" marT="36000" marB="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latin typeface="Arial" panose="020B0604020202020204" pitchFamily="34" charset="0"/>
                          <a:cs typeface="Arial" panose="020B0604020202020204" pitchFamily="34" charset="0"/>
                        </a:rPr>
                        <a:t>The Transition to </a:t>
                      </a:r>
                      <a:r>
                        <a:rPr lang="en-GB" sz="1000" b="1" dirty="0" err="1">
                          <a:latin typeface="Arial" panose="020B0604020202020204" pitchFamily="34" charset="0"/>
                          <a:cs typeface="Arial" panose="020B0604020202020204" pitchFamily="34" charset="0"/>
                        </a:rPr>
                        <a:t>BaU</a:t>
                      </a:r>
                      <a:r>
                        <a:rPr lang="en-GB" sz="1000" b="1" dirty="0">
                          <a:latin typeface="Arial" panose="020B0604020202020204" pitchFamily="34" charset="0"/>
                          <a:cs typeface="Arial" panose="020B0604020202020204" pitchFamily="34" charset="0"/>
                        </a:rPr>
                        <a:t>/Closure Readiness Assessment </a:t>
                      </a:r>
                      <a:r>
                        <a:rPr lang="en-GB" sz="1000" dirty="0">
                          <a:latin typeface="Arial" panose="020B0604020202020204" pitchFamily="34" charset="0"/>
                          <a:cs typeface="Arial" panose="020B0604020202020204" pitchFamily="34" charset="0"/>
                        </a:rPr>
                        <a:t>assures plans for closure and transition to </a:t>
                      </a:r>
                      <a:r>
                        <a:rPr lang="en-GB" sz="1000" dirty="0" err="1">
                          <a:latin typeface="Arial" panose="020B0604020202020204" pitchFamily="34" charset="0"/>
                          <a:cs typeface="Arial" panose="020B0604020202020204" pitchFamily="34" charset="0"/>
                        </a:rPr>
                        <a:t>BaU</a:t>
                      </a:r>
                      <a:r>
                        <a:rPr lang="en-GB" sz="1000" dirty="0">
                          <a:latin typeface="Arial" panose="020B0604020202020204" pitchFamily="34" charset="0"/>
                          <a:cs typeface="Arial" panose="020B0604020202020204" pitchFamily="34" charset="0"/>
                        </a:rPr>
                        <a:t> before PIC agrees closure (transition readiness assessment sits alongside other assurance interventions at closure and projects should select the most appropriate assurance intervention(s) in consultation with the PPD assurance team)</a:t>
                      </a:r>
                    </a:p>
                    <a:p>
                      <a:endParaRPr lang="en-GB" sz="1000" dirty="0">
                        <a:latin typeface="Arial" panose="020B0604020202020204" pitchFamily="34" charset="0"/>
                        <a:cs typeface="Arial" panose="020B0604020202020204" pitchFamily="34" charset="0"/>
                      </a:endParaRPr>
                    </a:p>
                  </a:txBody>
                  <a:tcPr marL="36000" marR="36000" marT="36000" marB="36000"/>
                </a:tc>
                <a:tc>
                  <a:txBody>
                    <a:bodyPr/>
                    <a:lstStyle/>
                    <a:p>
                      <a:r>
                        <a:rPr lang="en-GB" sz="1000" dirty="0">
                          <a:latin typeface="Arial" panose="020B0604020202020204" pitchFamily="34" charset="0"/>
                          <a:cs typeface="Arial" panose="020B0604020202020204" pitchFamily="34" charset="0"/>
                        </a:rPr>
                        <a:t>90 minute workshop, confirming:</a:t>
                      </a:r>
                    </a:p>
                    <a:p>
                      <a:pPr marL="171450" lvl="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Readiness for closure</a:t>
                      </a:r>
                    </a:p>
                    <a:p>
                      <a:pPr marL="171450" lvl="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Transition plans</a:t>
                      </a:r>
                    </a:p>
                    <a:p>
                      <a:pPr marL="171450" lvl="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Resource hand back plans</a:t>
                      </a:r>
                    </a:p>
                    <a:p>
                      <a:pPr marL="171450" lvl="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Asset handback plans</a:t>
                      </a:r>
                    </a:p>
                    <a:p>
                      <a:pPr marL="171450" lvl="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BAU Arrangements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tc>
                <a:tc>
                  <a:txBody>
                    <a:bodyPr/>
                    <a:lstStyle/>
                    <a:p>
                      <a:pPr marL="342900" lvl="0" indent="-342900">
                        <a:spcAft>
                          <a:spcPts val="0"/>
                        </a:spcAft>
                        <a:buFont typeface="Symbol" panose="05050102010706020507" pitchFamily="18" charset="2"/>
                        <a:buChar char=""/>
                      </a:pPr>
                      <a:r>
                        <a:rPr lang="en-GB" sz="1000" dirty="0">
                          <a:latin typeface="Arial" panose="020B0604020202020204" pitchFamily="34" charset="0"/>
                          <a:ea typeface="Times New Roman" panose="02020603050405020304" pitchFamily="18" charset="0"/>
                          <a:cs typeface="Arial" panose="020B0604020202020204" pitchFamily="34" charset="0"/>
                        </a:rPr>
                        <a:t>Closure plan, including PIC appearance timing</a:t>
                      </a:r>
                    </a:p>
                    <a:p>
                      <a:pPr marL="342900" lvl="0" indent="-342900">
                        <a:spcAft>
                          <a:spcPts val="0"/>
                        </a:spcAft>
                        <a:buFont typeface="Symbol" panose="05050102010706020507" pitchFamily="18" charset="2"/>
                        <a:buChar char=""/>
                      </a:pPr>
                      <a:r>
                        <a:rPr lang="en-GB" sz="1000" dirty="0">
                          <a:latin typeface="Arial" panose="020B0604020202020204" pitchFamily="34" charset="0"/>
                          <a:ea typeface="Times New Roman" panose="02020603050405020304" pitchFamily="18" charset="0"/>
                          <a:cs typeface="Arial" panose="020B0604020202020204" pitchFamily="34" charset="0"/>
                        </a:rPr>
                        <a:t>Resource (finance and people)  hand back plans</a:t>
                      </a:r>
                    </a:p>
                    <a:p>
                      <a:pPr marL="342900" lvl="0" indent="-342900">
                        <a:spcAft>
                          <a:spcPts val="0"/>
                        </a:spcAft>
                        <a:buFont typeface="Symbol" panose="05050102010706020507" pitchFamily="18" charset="2"/>
                        <a:buChar char=""/>
                      </a:pPr>
                      <a:r>
                        <a:rPr lang="en-GB" sz="1000" dirty="0">
                          <a:latin typeface="Arial" panose="020B0604020202020204" pitchFamily="34" charset="0"/>
                          <a:ea typeface="Times New Roman" panose="02020603050405020304" pitchFamily="18" charset="0"/>
                          <a:cs typeface="Arial" panose="020B0604020202020204" pitchFamily="34" charset="0"/>
                        </a:rPr>
                        <a:t>Notes of initiative</a:t>
                      </a:r>
                      <a:r>
                        <a:rPr lang="en-GB" sz="1000" strike="sngStrike" dirty="0">
                          <a:latin typeface="Arial" panose="020B0604020202020204" pitchFamily="34" charset="0"/>
                          <a:ea typeface="Times New Roman" panose="02020603050405020304" pitchFamily="18" charset="0"/>
                          <a:cs typeface="Arial" panose="020B0604020202020204" pitchFamily="34" charset="0"/>
                        </a:rPr>
                        <a:t>, </a:t>
                      </a:r>
                      <a:r>
                        <a:rPr lang="en-GB" sz="1000" dirty="0">
                          <a:latin typeface="Arial" panose="020B0604020202020204" pitchFamily="34" charset="0"/>
                          <a:ea typeface="Times New Roman" panose="02020603050405020304" pitchFamily="18" charset="0"/>
                          <a:cs typeface="Arial" panose="020B0604020202020204" pitchFamily="34" charset="0"/>
                        </a:rPr>
                        <a:t>decisions, key issues, actions</a:t>
                      </a:r>
                    </a:p>
                    <a:p>
                      <a:pPr marL="342900" lvl="0" indent="-342900">
                        <a:spcAft>
                          <a:spcPts val="0"/>
                        </a:spcAft>
                        <a:buFont typeface="Symbol" panose="05050102010706020507" pitchFamily="18" charset="2"/>
                        <a:buChar char=""/>
                      </a:pPr>
                      <a:r>
                        <a:rPr lang="en-GB" sz="1000" dirty="0">
                          <a:latin typeface="Arial" panose="020B0604020202020204" pitchFamily="34" charset="0"/>
                          <a:ea typeface="Times New Roman" panose="02020603050405020304" pitchFamily="18" charset="0"/>
                          <a:cs typeface="Arial" panose="020B0604020202020204" pitchFamily="34" charset="0"/>
                        </a:rPr>
                        <a:t>Lessons learnt and PIR arrangements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3443067543"/>
                  </a:ext>
                </a:extLst>
              </a:tr>
            </a:tbl>
          </a:graphicData>
        </a:graphic>
      </p:graphicFrame>
      <p:sp>
        <p:nvSpPr>
          <p:cNvPr id="3" name="Rectangle 2">
            <a:extLst>
              <a:ext uri="{FF2B5EF4-FFF2-40B4-BE49-F238E27FC236}">
                <a16:creationId xmlns:a16="http://schemas.microsoft.com/office/drawing/2014/main" id="{776D1456-51F8-4DD8-B15F-92A057029F80}"/>
              </a:ext>
            </a:extLst>
          </p:cNvPr>
          <p:cNvSpPr/>
          <p:nvPr/>
        </p:nvSpPr>
        <p:spPr>
          <a:xfrm>
            <a:off x="560512" y="5661248"/>
            <a:ext cx="8850188" cy="954107"/>
          </a:xfrm>
          <a:prstGeom prst="rect">
            <a:avLst/>
          </a:prstGeom>
        </p:spPr>
        <p:txBody>
          <a:bodyPr wrap="square">
            <a:spAutoFit/>
          </a:bodyPr>
          <a:lstStyle/>
          <a:p>
            <a:r>
              <a:rPr lang="en-GB" sz="1400" dirty="0"/>
              <a:t>Readiness assessments aim to:</a:t>
            </a:r>
          </a:p>
          <a:p>
            <a:pPr marL="742950" lvl="1" indent="-285750">
              <a:buFont typeface="Arial" panose="020B0604020202020204" pitchFamily="34" charset="0"/>
              <a:buChar char="•"/>
            </a:pPr>
            <a:r>
              <a:rPr lang="en-GB" sz="1400" dirty="0"/>
              <a:t>Bring together key partners from business areas and Corporate Services for an open discussion</a:t>
            </a:r>
          </a:p>
          <a:p>
            <a:pPr marL="742950" lvl="1" indent="-285750">
              <a:buFont typeface="Arial" panose="020B0604020202020204" pitchFamily="34" charset="0"/>
              <a:buChar char="•"/>
            </a:pPr>
            <a:r>
              <a:rPr lang="en-GB" sz="1400" dirty="0"/>
              <a:t>Explore key issues appropriate for the project stage before formal assurance and approval</a:t>
            </a:r>
          </a:p>
          <a:p>
            <a:pPr marL="742950" lvl="1" indent="-285750">
              <a:buFont typeface="Arial" panose="020B0604020202020204" pitchFamily="34" charset="0"/>
              <a:buChar char="•"/>
            </a:pPr>
            <a:r>
              <a:rPr lang="en-GB" sz="1400" dirty="0"/>
              <a:t>Provide support for projects to address issues directly with key partners</a:t>
            </a:r>
          </a:p>
        </p:txBody>
      </p:sp>
    </p:spTree>
    <p:extLst>
      <p:ext uri="{BB962C8B-B14F-4D97-AF65-F5344CB8AC3E}">
        <p14:creationId xmlns:p14="http://schemas.microsoft.com/office/powerpoint/2010/main" val="2634238257"/>
      </p:ext>
    </p:extLst>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14CB1-97AF-4203-8506-203B30838D45}"/>
              </a:ext>
            </a:extLst>
          </p:cNvPr>
          <p:cNvSpPr>
            <a:spLocks noGrp="1"/>
          </p:cNvSpPr>
          <p:nvPr>
            <p:ph type="title"/>
          </p:nvPr>
        </p:nvSpPr>
        <p:spPr>
          <a:xfrm>
            <a:off x="495300" y="223732"/>
            <a:ext cx="9210228" cy="634082"/>
          </a:xfrm>
        </p:spPr>
        <p:txBody>
          <a:bodyPr/>
          <a:lstStyle/>
          <a:p>
            <a:r>
              <a:rPr lang="en-GB" dirty="0"/>
              <a:t>Home Office and IPA Additional Assurance Interventions</a:t>
            </a:r>
          </a:p>
        </p:txBody>
      </p:sp>
      <p:graphicFrame>
        <p:nvGraphicFramePr>
          <p:cNvPr id="4" name="Content Placeholder 3">
            <a:extLst>
              <a:ext uri="{FF2B5EF4-FFF2-40B4-BE49-F238E27FC236}">
                <a16:creationId xmlns:a16="http://schemas.microsoft.com/office/drawing/2014/main" id="{97C105EE-F671-432B-9055-0838F330BE1C}"/>
              </a:ext>
            </a:extLst>
          </p:cNvPr>
          <p:cNvGraphicFramePr>
            <a:graphicFrameLocks noGrp="1"/>
          </p:cNvGraphicFramePr>
          <p:nvPr>
            <p:ph idx="1"/>
            <p:extLst>
              <p:ext uri="{D42A27DB-BD31-4B8C-83A1-F6EECF244321}">
                <p14:modId xmlns:p14="http://schemas.microsoft.com/office/powerpoint/2010/main" val="2457112024"/>
              </p:ext>
            </p:extLst>
          </p:nvPr>
        </p:nvGraphicFramePr>
        <p:xfrm>
          <a:off x="495300" y="1052736"/>
          <a:ext cx="8915400" cy="5186680"/>
        </p:xfrm>
        <a:graphic>
          <a:graphicData uri="http://schemas.openxmlformats.org/drawingml/2006/table">
            <a:tbl>
              <a:tblPr firstRow="1" bandRow="1">
                <a:tableStyleId>{ED083AE6-46FA-4A59-8FB0-9F97EB10719F}</a:tableStyleId>
              </a:tblPr>
              <a:tblGrid>
                <a:gridCol w="929308">
                  <a:extLst>
                    <a:ext uri="{9D8B030D-6E8A-4147-A177-3AD203B41FA5}">
                      <a16:colId xmlns:a16="http://schemas.microsoft.com/office/drawing/2014/main" val="37777420"/>
                    </a:ext>
                  </a:extLst>
                </a:gridCol>
                <a:gridCol w="4536504">
                  <a:extLst>
                    <a:ext uri="{9D8B030D-6E8A-4147-A177-3AD203B41FA5}">
                      <a16:colId xmlns:a16="http://schemas.microsoft.com/office/drawing/2014/main" val="3955577169"/>
                    </a:ext>
                  </a:extLst>
                </a:gridCol>
                <a:gridCol w="2088232">
                  <a:extLst>
                    <a:ext uri="{9D8B030D-6E8A-4147-A177-3AD203B41FA5}">
                      <a16:colId xmlns:a16="http://schemas.microsoft.com/office/drawing/2014/main" val="2452587974"/>
                    </a:ext>
                  </a:extLst>
                </a:gridCol>
                <a:gridCol w="1361356">
                  <a:extLst>
                    <a:ext uri="{9D8B030D-6E8A-4147-A177-3AD203B41FA5}">
                      <a16:colId xmlns:a16="http://schemas.microsoft.com/office/drawing/2014/main" val="3886160724"/>
                    </a:ext>
                  </a:extLst>
                </a:gridCol>
              </a:tblGrid>
              <a:tr h="370840">
                <a:tc>
                  <a:txBody>
                    <a:bodyPr/>
                    <a:lstStyle/>
                    <a:p>
                      <a:r>
                        <a:rPr lang="en-GB" dirty="0"/>
                        <a:t>Review</a:t>
                      </a:r>
                    </a:p>
                  </a:txBody>
                  <a:tcPr/>
                </a:tc>
                <a:tc>
                  <a:txBody>
                    <a:bodyPr/>
                    <a:lstStyle/>
                    <a:p>
                      <a:r>
                        <a:rPr lang="en-GB" dirty="0"/>
                        <a:t>Purpose</a:t>
                      </a:r>
                    </a:p>
                  </a:txBody>
                  <a:tcPr/>
                </a:tc>
                <a:tc>
                  <a:txBody>
                    <a:bodyPr/>
                    <a:lstStyle/>
                    <a:p>
                      <a:r>
                        <a:rPr lang="en-GB" dirty="0"/>
                        <a:t>Format</a:t>
                      </a:r>
                    </a:p>
                  </a:txBody>
                  <a:tcPr/>
                </a:tc>
                <a:tc>
                  <a:txBody>
                    <a:bodyPr/>
                    <a:lstStyle/>
                    <a:p>
                      <a:r>
                        <a:rPr lang="en-GB" dirty="0"/>
                        <a:t>Output</a:t>
                      </a:r>
                    </a:p>
                  </a:txBody>
                  <a:tcPr/>
                </a:tc>
                <a:extLst>
                  <a:ext uri="{0D108BD9-81ED-4DB2-BD59-A6C34878D82A}">
                    <a16:rowId xmlns:a16="http://schemas.microsoft.com/office/drawing/2014/main" val="524126882"/>
                  </a:ext>
                </a:extLst>
              </a:tr>
              <a:tr h="370840">
                <a:tc>
                  <a:txBody>
                    <a:bodyPr/>
                    <a:lstStyle/>
                    <a:p>
                      <a:r>
                        <a:rPr lang="en-GB" sz="1000" dirty="0">
                          <a:latin typeface="Arial" panose="020B0604020202020204" pitchFamily="34" charset="0"/>
                          <a:cs typeface="Arial" panose="020B0604020202020204" pitchFamily="34" charset="0"/>
                        </a:rPr>
                        <a:t>Health Check</a:t>
                      </a:r>
                    </a:p>
                  </a:txBody>
                  <a:tcPr marL="36000" marR="36000" marT="36000" marB="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kern="1200" dirty="0">
                          <a:latin typeface="Arial" panose="020B0604020202020204" pitchFamily="34" charset="0"/>
                          <a:cs typeface="Arial" panose="020B0604020202020204" pitchFamily="34" charset="0"/>
                        </a:rPr>
                        <a:t>A Health Check</a:t>
                      </a:r>
                      <a:r>
                        <a:rPr lang="en-GB" sz="1000" kern="1200" dirty="0">
                          <a:latin typeface="Arial" panose="020B0604020202020204" pitchFamily="34" charset="0"/>
                          <a:cs typeface="Arial" panose="020B0604020202020204" pitchFamily="34" charset="0"/>
                        </a:rPr>
                        <a:t> assure the SRO that the project is on the right track regarding documentation, stakeholder engagement etc. </a:t>
                      </a:r>
                      <a:endParaRPr lang="en-GB" sz="1000" kern="1200" dirty="0">
                        <a:solidFill>
                          <a:schemeClr val="dk1"/>
                        </a:solidFill>
                        <a:latin typeface="Arial" panose="020B0604020202020204" pitchFamily="34" charset="0"/>
                        <a:ea typeface="+mn-ea"/>
                        <a:cs typeface="Arial" panose="020B0604020202020204" pitchFamily="34" charset="0"/>
                      </a:endParaRPr>
                    </a:p>
                    <a:p>
                      <a:endParaRPr lang="en-GB" sz="1000" dirty="0">
                        <a:latin typeface="Arial" panose="020B0604020202020204" pitchFamily="34" charset="0"/>
                        <a:cs typeface="Arial" panose="020B0604020202020204" pitchFamily="34" charset="0"/>
                      </a:endParaRPr>
                    </a:p>
                  </a:txBody>
                  <a:tcPr marL="36000" marR="36000" marT="36000" marB="36000"/>
                </a:tc>
                <a:tc>
                  <a:txBody>
                    <a:bodyPr/>
                    <a:lstStyle/>
                    <a:p>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Document review, interviews with key stakeholders </a:t>
                      </a:r>
                      <a:r>
                        <a:rPr lang="en-GB" sz="1000" dirty="0">
                          <a:latin typeface="Arial" panose="020B0604020202020204" pitchFamily="34" charset="0"/>
                          <a:cs typeface="Arial" panose="020B0604020202020204" pitchFamily="34" charset="0"/>
                        </a:rPr>
                        <a:t>over 2 to 4 days, 1 day report writing</a:t>
                      </a:r>
                    </a:p>
                  </a:txBody>
                  <a:tcPr/>
                </a:tc>
                <a:tc>
                  <a:txBody>
                    <a:bodyPr/>
                    <a:lstStyle/>
                    <a:p>
                      <a:pPr marL="0" lvl="0" indent="0">
                        <a:spcAft>
                          <a:spcPts val="0"/>
                        </a:spcAft>
                        <a:buFont typeface="Symbol" panose="05050102010706020507" pitchFamily="18" charset="2"/>
                        <a:buNone/>
                      </a:pPr>
                      <a:r>
                        <a:rPr lang="en-GB" sz="1000" dirty="0">
                          <a:latin typeface="Arial" panose="020B0604020202020204" pitchFamily="34" charset="0"/>
                          <a:ea typeface="Times New Roman" panose="02020603050405020304" pitchFamily="18" charset="0"/>
                          <a:cs typeface="Arial" panose="020B0604020202020204" pitchFamily="34" charset="0"/>
                        </a:rPr>
                        <a:t>Delivery confidence and recommendation</a:t>
                      </a:r>
                    </a:p>
                  </a:txBody>
                  <a:tcPr/>
                </a:tc>
                <a:extLst>
                  <a:ext uri="{0D108BD9-81ED-4DB2-BD59-A6C34878D82A}">
                    <a16:rowId xmlns:a16="http://schemas.microsoft.com/office/drawing/2014/main" val="5624626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Arial" panose="020B0604020202020204" pitchFamily="34" charset="0"/>
                          <a:cs typeface="Arial" panose="020B0604020202020204" pitchFamily="34" charset="0"/>
                          <a:hlinkClick r:id="rId2"/>
                        </a:rPr>
                        <a:t>Critical Friend</a:t>
                      </a:r>
                      <a:endParaRPr lang="en-GB" sz="1000" dirty="0">
                        <a:latin typeface="Arial" panose="020B0604020202020204" pitchFamily="34" charset="0"/>
                        <a:cs typeface="Arial" panose="020B0604020202020204" pitchFamily="34" charset="0"/>
                      </a:endParaRPr>
                    </a:p>
                  </a:txBody>
                  <a:tcPr marL="36000" marR="36000" marT="36000" marB="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latin typeface="Arial" panose="020B0604020202020204" pitchFamily="34" charset="0"/>
                          <a:cs typeface="Arial" panose="020B0604020202020204" pitchFamily="34" charset="0"/>
                        </a:rPr>
                        <a:t>A Critical Friend review </a:t>
                      </a:r>
                      <a:r>
                        <a:rPr lang="en-GB" sz="1000" dirty="0">
                          <a:latin typeface="Arial" panose="020B0604020202020204" pitchFamily="34" charset="0"/>
                          <a:cs typeface="Arial" panose="020B0604020202020204" pitchFamily="34" charset="0"/>
                        </a:rPr>
                        <a:t>examines specific areas of concern, perhaps requiring specialist skills by the reviewers e.g. IT, Commercial. To assure that the project is on track at key points and/or to provide specific insight.</a:t>
                      </a:r>
                    </a:p>
                  </a:txBody>
                  <a:tcPr marL="36000" marR="36000" marT="36000" marB="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000" dirty="0">
                          <a:solidFill>
                            <a:schemeClr val="tx1"/>
                          </a:solidFill>
                          <a:latin typeface="Arial" panose="020B0604020202020204" pitchFamily="34" charset="0"/>
                          <a:cs typeface="Arial" panose="020B0604020202020204" pitchFamily="34" charset="0"/>
                        </a:rPr>
                        <a:t>Flexible interviews (e.g. an intense period over a week or could be a day here and there over a longer period) </a:t>
                      </a:r>
                    </a:p>
                  </a:txBody>
                  <a:tcPr/>
                </a:tc>
                <a:tc>
                  <a:txBody>
                    <a:bodyPr/>
                    <a:lstStyle/>
                    <a:p>
                      <a:pPr marL="0" lvl="0" indent="0">
                        <a:spcAft>
                          <a:spcPts val="0"/>
                        </a:spcAft>
                        <a:buFont typeface="Symbol" panose="05050102010706020507" pitchFamily="18" charset="2"/>
                        <a:buNone/>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Recommendations to the SRO</a:t>
                      </a:r>
                    </a:p>
                  </a:txBody>
                  <a:tcPr/>
                </a:tc>
                <a:extLst>
                  <a:ext uri="{0D108BD9-81ED-4DB2-BD59-A6C34878D82A}">
                    <a16:rowId xmlns:a16="http://schemas.microsoft.com/office/drawing/2014/main" val="3962860161"/>
                  </a:ext>
                </a:extLst>
              </a:tr>
              <a:tr h="370840">
                <a:tc>
                  <a:txBody>
                    <a:bodyPr/>
                    <a:lstStyle/>
                    <a:p>
                      <a:r>
                        <a:rPr lang="en-GB" sz="1000" dirty="0">
                          <a:latin typeface="Arial" panose="020B0604020202020204" pitchFamily="34" charset="0"/>
                          <a:cs typeface="Arial" panose="020B0604020202020204" pitchFamily="34" charset="0"/>
                        </a:rPr>
                        <a:t>Assurance of Plans</a:t>
                      </a:r>
                    </a:p>
                  </a:txBody>
                  <a:tcPr marL="36000" marR="36000" marT="36000" marB="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kern="1200" dirty="0">
                          <a:latin typeface="Arial" panose="020B0604020202020204" pitchFamily="34" charset="0"/>
                          <a:cs typeface="Arial" panose="020B0604020202020204" pitchFamily="34" charset="0"/>
                        </a:rPr>
                        <a:t>An Assurance of Plans </a:t>
                      </a:r>
                      <a:r>
                        <a:rPr lang="en-GB" sz="1000" kern="1200" dirty="0">
                          <a:latin typeface="Arial" panose="020B0604020202020204" pitchFamily="34" charset="0"/>
                          <a:cs typeface="Arial" panose="020B0604020202020204" pitchFamily="34" charset="0"/>
                        </a:rPr>
                        <a:t>provides external assessment of </a:t>
                      </a:r>
                      <a:r>
                        <a:rPr lang="en-GB" sz="1000" kern="1200" baseline="0" dirty="0">
                          <a:latin typeface="Arial" panose="020B0604020202020204" pitchFamily="34" charset="0"/>
                          <a:cs typeface="Arial" panose="020B0604020202020204" pitchFamily="34" charset="0"/>
                        </a:rPr>
                        <a:t>plans e and confirms that they are realistic and all dependencies have been captured</a:t>
                      </a:r>
                      <a:endParaRPr lang="en-GB" sz="1000" kern="1200" dirty="0">
                        <a:solidFill>
                          <a:schemeClr val="dk1"/>
                        </a:solidFill>
                        <a:latin typeface="Arial" panose="020B0604020202020204" pitchFamily="34" charset="0"/>
                        <a:ea typeface="+mn-ea"/>
                        <a:cs typeface="Arial" panose="020B0604020202020204" pitchFamily="34" charset="0"/>
                      </a:endParaRPr>
                    </a:p>
                  </a:txBody>
                  <a:tcPr marL="36000" marR="36000" marT="36000" marB="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Review of planning by an independent planning specialist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Report and recommendations</a:t>
                      </a:r>
                    </a:p>
                  </a:txBody>
                  <a:tcPr/>
                </a:tc>
                <a:extLst>
                  <a:ext uri="{0D108BD9-81ED-4DB2-BD59-A6C34878D82A}">
                    <a16:rowId xmlns:a16="http://schemas.microsoft.com/office/drawing/2014/main" val="3443067543"/>
                  </a:ext>
                </a:extLst>
              </a:tr>
              <a:tr h="370840">
                <a:tc>
                  <a:txBody>
                    <a:bodyPr/>
                    <a:lstStyle/>
                    <a:p>
                      <a:r>
                        <a:rPr lang="en-GB" sz="1000" dirty="0">
                          <a:latin typeface="Arial" panose="020B0604020202020204" pitchFamily="34" charset="0"/>
                          <a:cs typeface="Arial" panose="020B0604020202020204" pitchFamily="34" charset="0"/>
                        </a:rPr>
                        <a:t>Technical Assurance</a:t>
                      </a:r>
                    </a:p>
                  </a:txBody>
                  <a:tcPr marL="36000" marR="36000" marT="36000" marB="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kern="1200" dirty="0">
                          <a:latin typeface="Arial" panose="020B0604020202020204" pitchFamily="34" charset="0"/>
                          <a:cs typeface="Arial" panose="020B0604020202020204" pitchFamily="34" charset="0"/>
                        </a:rPr>
                        <a:t>Technical Assurance </a:t>
                      </a:r>
                      <a:r>
                        <a:rPr lang="en-GB" sz="1000" kern="1200" dirty="0">
                          <a:latin typeface="Arial" panose="020B0604020202020204" pitchFamily="34" charset="0"/>
                          <a:cs typeface="Arial" panose="020B0604020202020204" pitchFamily="34" charset="0"/>
                        </a:rPr>
                        <a:t>assess a particular technical</a:t>
                      </a:r>
                      <a:r>
                        <a:rPr lang="en-GB" sz="1000" kern="1200" baseline="0" dirty="0">
                          <a:latin typeface="Arial" panose="020B0604020202020204" pitchFamily="34" charset="0"/>
                          <a:cs typeface="Arial" panose="020B0604020202020204" pitchFamily="34" charset="0"/>
                        </a:rPr>
                        <a:t> aspect of the project, e.g. Telecommunications for  ESMCP, using external and independent expertise</a:t>
                      </a:r>
                      <a:endParaRPr lang="en-GB" sz="1000" kern="1200" dirty="0">
                        <a:solidFill>
                          <a:schemeClr val="dk1"/>
                        </a:solidFill>
                        <a:latin typeface="Arial" panose="020B0604020202020204" pitchFamily="34" charset="0"/>
                        <a:ea typeface="+mn-ea"/>
                        <a:cs typeface="Arial" panose="020B0604020202020204" pitchFamily="34" charset="0"/>
                      </a:endParaRPr>
                    </a:p>
                  </a:txBody>
                  <a:tcPr marL="36000" marR="36000" marT="36000" marB="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Document review, technical review and stakeholder interviews over an agreed period; this may require buying in relevant technical expertise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Report and recommendations</a:t>
                      </a:r>
                    </a:p>
                  </a:txBody>
                  <a:tcPr/>
                </a:tc>
                <a:extLst>
                  <a:ext uri="{0D108BD9-81ED-4DB2-BD59-A6C34878D82A}">
                    <a16:rowId xmlns:a16="http://schemas.microsoft.com/office/drawing/2014/main" val="1020752920"/>
                  </a:ext>
                </a:extLst>
              </a:tr>
              <a:tr h="370840">
                <a:tc>
                  <a:txBody>
                    <a:bodyPr/>
                    <a:lstStyle/>
                    <a:p>
                      <a:r>
                        <a:rPr lang="en-GB" sz="1000" dirty="0">
                          <a:latin typeface="Arial" panose="020B0604020202020204" pitchFamily="34" charset="0"/>
                          <a:cs typeface="Arial" panose="020B0604020202020204" pitchFamily="34" charset="0"/>
                        </a:rPr>
                        <a:t>Cluster of (technical) reviews</a:t>
                      </a:r>
                    </a:p>
                  </a:txBody>
                  <a:tcPr marL="36000" marR="36000" marT="36000" marB="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dk1"/>
                          </a:solidFill>
                          <a:latin typeface="Arial" panose="020B0604020202020204" pitchFamily="34" charset="0"/>
                          <a:ea typeface="+mn-ea"/>
                          <a:cs typeface="Arial" panose="020B0604020202020204" pitchFamily="34" charset="0"/>
                        </a:rPr>
                        <a:t>A Cluster of Reviews </a:t>
                      </a:r>
                      <a:r>
                        <a:rPr lang="en-GB" sz="1000" kern="1200" baseline="0" dirty="0">
                          <a:solidFill>
                            <a:schemeClr val="dk1"/>
                          </a:solidFill>
                          <a:latin typeface="Arial" panose="020B0604020202020204" pitchFamily="34" charset="0"/>
                          <a:ea typeface="+mn-ea"/>
                          <a:cs typeface="Arial" panose="020B0604020202020204" pitchFamily="34" charset="0"/>
                        </a:rPr>
                        <a:t>simultaneously assess various technical aspects of a project and bring together into a ‘review of reviews’ report led by the RTL for the technical reviews</a:t>
                      </a:r>
                      <a:endParaRPr lang="en-GB" sz="1000" kern="1200" dirty="0">
                        <a:solidFill>
                          <a:schemeClr val="dk1"/>
                        </a:solidFill>
                        <a:latin typeface="Arial" panose="020B0604020202020204" pitchFamily="34" charset="0"/>
                        <a:ea typeface="+mn-ea"/>
                        <a:cs typeface="Arial" panose="020B0604020202020204" pitchFamily="34" charset="0"/>
                      </a:endParaRPr>
                    </a:p>
                  </a:txBody>
                  <a:tcPr marL="36000" marR="36000" marT="36000" marB="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Document review, technical reviews into various technical aspects of the project and stakeholder interviews; this may require buying in relevant technical expertise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Report and recommendations</a:t>
                      </a:r>
                    </a:p>
                  </a:txBody>
                  <a:tcPr/>
                </a:tc>
                <a:extLst>
                  <a:ext uri="{0D108BD9-81ED-4DB2-BD59-A6C34878D82A}">
                    <a16:rowId xmlns:a16="http://schemas.microsoft.com/office/drawing/2014/main" val="3871903721"/>
                  </a:ext>
                </a:extLst>
              </a:tr>
              <a:tr h="370840">
                <a:tc>
                  <a:txBody>
                    <a:bodyPr/>
                    <a:lstStyle/>
                    <a:p>
                      <a:r>
                        <a:rPr lang="en-GB" sz="1000" dirty="0">
                          <a:latin typeface="Arial" panose="020B0604020202020204" pitchFamily="34" charset="0"/>
                          <a:cs typeface="Arial" panose="020B0604020202020204" pitchFamily="34" charset="0"/>
                          <a:hlinkClick r:id="rId3"/>
                        </a:rPr>
                        <a:t>Assurance of Action Plan (AAP)</a:t>
                      </a:r>
                      <a:endParaRPr lang="en-GB" sz="1000" dirty="0">
                        <a:latin typeface="Arial" panose="020B0604020202020204" pitchFamily="34" charset="0"/>
                        <a:cs typeface="Arial" panose="020B0604020202020204" pitchFamily="34" charset="0"/>
                      </a:endParaRPr>
                    </a:p>
                  </a:txBody>
                  <a:tcPr marL="36000" marR="36000" marT="36000" marB="36000"/>
                </a:tc>
                <a:tc>
                  <a:txBody>
                    <a:bodyPr/>
                    <a:lstStyle/>
                    <a:p>
                      <a:r>
                        <a:rPr lang="en-GB" sz="1000" b="1" dirty="0">
                          <a:latin typeface="Arial" panose="020B0604020202020204" pitchFamily="34" charset="0"/>
                          <a:cs typeface="Arial" panose="020B0604020202020204" pitchFamily="34" charset="0"/>
                        </a:rPr>
                        <a:t>An Assurance of Action Plan review </a:t>
                      </a:r>
                      <a:r>
                        <a:rPr lang="en-GB" sz="1000" dirty="0">
                          <a:latin typeface="Arial" panose="020B0604020202020204" pitchFamily="34" charset="0"/>
                          <a:cs typeface="Arial" panose="020B0604020202020204" pitchFamily="34" charset="0"/>
                        </a:rPr>
                        <a:t>follows an assurance review, where delivery confidence has been assessed as Red or Amber/Red.  It</a:t>
                      </a:r>
                      <a:r>
                        <a:rPr lang="en-GB" sz="1000" b="1" dirty="0">
                          <a:latin typeface="Arial" panose="020B0604020202020204" pitchFamily="34" charset="0"/>
                          <a:cs typeface="Arial" panose="020B0604020202020204" pitchFamily="34" charset="0"/>
                        </a:rPr>
                        <a:t> </a:t>
                      </a:r>
                      <a:r>
                        <a:rPr lang="en-GB" sz="1000" dirty="0">
                          <a:latin typeface="Arial" panose="020B0604020202020204" pitchFamily="34" charset="0"/>
                          <a:cs typeface="Arial" panose="020B0604020202020204" pitchFamily="34" charset="0"/>
                        </a:rPr>
                        <a:t>re-assesses a Delivery Confidence Assessment in the light of actions taken. Timing-wise, this will generally be after the project has had an opportunity to plan how to address the review recommendations; this is normally within two to three months of the original review, but this may vary with the project context and circumstances.</a:t>
                      </a:r>
                    </a:p>
                  </a:txBody>
                  <a:tcPr marL="36000" marR="36000" marT="36000" marB="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Arial" panose="020B0604020202020204" pitchFamily="34" charset="0"/>
                          <a:cs typeface="Arial" panose="020B0604020202020204" pitchFamily="34" charset="0"/>
                        </a:rPr>
                        <a:t>Consideration of previous review report, action plan, documents as required; 1 day in total for interviews and report writing</a:t>
                      </a: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Report focussing on the effectiveness of actions to address previous review recommendations and delivery confidence assessment</a:t>
                      </a:r>
                    </a:p>
                  </a:txBody>
                  <a:tcPr/>
                </a:tc>
                <a:extLst>
                  <a:ext uri="{0D108BD9-81ED-4DB2-BD59-A6C34878D82A}">
                    <a16:rowId xmlns:a16="http://schemas.microsoft.com/office/drawing/2014/main" val="439576538"/>
                  </a:ext>
                </a:extLst>
              </a:tr>
            </a:tbl>
          </a:graphicData>
        </a:graphic>
      </p:graphicFrame>
    </p:spTree>
    <p:extLst>
      <p:ext uri="{BB962C8B-B14F-4D97-AF65-F5344CB8AC3E}">
        <p14:creationId xmlns:p14="http://schemas.microsoft.com/office/powerpoint/2010/main" val="734695143"/>
      </p:ext>
    </p:extLst>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14CB1-97AF-4203-8506-203B30838D45}"/>
              </a:ext>
            </a:extLst>
          </p:cNvPr>
          <p:cNvSpPr>
            <a:spLocks noGrp="1"/>
          </p:cNvSpPr>
          <p:nvPr>
            <p:ph type="title"/>
          </p:nvPr>
        </p:nvSpPr>
        <p:spPr/>
        <p:txBody>
          <a:bodyPr/>
          <a:lstStyle/>
          <a:p>
            <a:r>
              <a:rPr lang="en-GB" dirty="0"/>
              <a:t>Home Office Risk Assurance Reviews</a:t>
            </a:r>
          </a:p>
        </p:txBody>
      </p:sp>
      <p:graphicFrame>
        <p:nvGraphicFramePr>
          <p:cNvPr id="4" name="Content Placeholder 3">
            <a:extLst>
              <a:ext uri="{FF2B5EF4-FFF2-40B4-BE49-F238E27FC236}">
                <a16:creationId xmlns:a16="http://schemas.microsoft.com/office/drawing/2014/main" id="{97C105EE-F671-432B-9055-0838F330BE1C}"/>
              </a:ext>
            </a:extLst>
          </p:cNvPr>
          <p:cNvGraphicFramePr>
            <a:graphicFrameLocks noGrp="1"/>
          </p:cNvGraphicFramePr>
          <p:nvPr>
            <p:ph idx="1"/>
            <p:extLst>
              <p:ext uri="{D42A27DB-BD31-4B8C-83A1-F6EECF244321}">
                <p14:modId xmlns:p14="http://schemas.microsoft.com/office/powerpoint/2010/main" val="1971597008"/>
              </p:ext>
            </p:extLst>
          </p:nvPr>
        </p:nvGraphicFramePr>
        <p:xfrm>
          <a:off x="495300" y="1052736"/>
          <a:ext cx="8915400" cy="4333240"/>
        </p:xfrm>
        <a:graphic>
          <a:graphicData uri="http://schemas.openxmlformats.org/drawingml/2006/table">
            <a:tbl>
              <a:tblPr firstRow="1" bandRow="1">
                <a:tableStyleId>{ED083AE6-46FA-4A59-8FB0-9F97EB10719F}</a:tableStyleId>
              </a:tblPr>
              <a:tblGrid>
                <a:gridCol w="929308">
                  <a:extLst>
                    <a:ext uri="{9D8B030D-6E8A-4147-A177-3AD203B41FA5}">
                      <a16:colId xmlns:a16="http://schemas.microsoft.com/office/drawing/2014/main" val="37777420"/>
                    </a:ext>
                  </a:extLst>
                </a:gridCol>
                <a:gridCol w="2952328">
                  <a:extLst>
                    <a:ext uri="{9D8B030D-6E8A-4147-A177-3AD203B41FA5}">
                      <a16:colId xmlns:a16="http://schemas.microsoft.com/office/drawing/2014/main" val="3955577169"/>
                    </a:ext>
                  </a:extLst>
                </a:gridCol>
                <a:gridCol w="2808312">
                  <a:extLst>
                    <a:ext uri="{9D8B030D-6E8A-4147-A177-3AD203B41FA5}">
                      <a16:colId xmlns:a16="http://schemas.microsoft.com/office/drawing/2014/main" val="2452587974"/>
                    </a:ext>
                  </a:extLst>
                </a:gridCol>
                <a:gridCol w="2225452">
                  <a:extLst>
                    <a:ext uri="{9D8B030D-6E8A-4147-A177-3AD203B41FA5}">
                      <a16:colId xmlns:a16="http://schemas.microsoft.com/office/drawing/2014/main" val="3886160724"/>
                    </a:ext>
                  </a:extLst>
                </a:gridCol>
              </a:tblGrid>
              <a:tr h="370840">
                <a:tc>
                  <a:txBody>
                    <a:bodyPr/>
                    <a:lstStyle/>
                    <a:p>
                      <a:r>
                        <a:rPr lang="en-GB" dirty="0"/>
                        <a:t>Review</a:t>
                      </a:r>
                    </a:p>
                  </a:txBody>
                  <a:tcPr/>
                </a:tc>
                <a:tc>
                  <a:txBody>
                    <a:bodyPr/>
                    <a:lstStyle/>
                    <a:p>
                      <a:r>
                        <a:rPr lang="en-GB" dirty="0"/>
                        <a:t>Purpose</a:t>
                      </a:r>
                    </a:p>
                  </a:txBody>
                  <a:tcPr/>
                </a:tc>
                <a:tc>
                  <a:txBody>
                    <a:bodyPr/>
                    <a:lstStyle/>
                    <a:p>
                      <a:r>
                        <a:rPr lang="en-GB" dirty="0"/>
                        <a:t>Format</a:t>
                      </a:r>
                    </a:p>
                  </a:txBody>
                  <a:tcPr/>
                </a:tc>
                <a:tc>
                  <a:txBody>
                    <a:bodyPr/>
                    <a:lstStyle/>
                    <a:p>
                      <a:r>
                        <a:rPr lang="en-GB" dirty="0"/>
                        <a:t>Output</a:t>
                      </a:r>
                    </a:p>
                  </a:txBody>
                  <a:tcPr/>
                </a:tc>
                <a:extLst>
                  <a:ext uri="{0D108BD9-81ED-4DB2-BD59-A6C34878D82A}">
                    <a16:rowId xmlns:a16="http://schemas.microsoft.com/office/drawing/2014/main" val="524126882"/>
                  </a:ext>
                </a:extLst>
              </a:tr>
              <a:tr h="370840">
                <a:tc>
                  <a:txBody>
                    <a:bodyPr/>
                    <a:lstStyle/>
                    <a:p>
                      <a:pPr marL="0" algn="l" defTabSz="914290" rtl="0" eaLnBrk="1" latinLnBrk="0" hangingPunct="1"/>
                      <a:r>
                        <a:rPr lang="en-GB" sz="1000" kern="1200" dirty="0">
                          <a:latin typeface="Arial" panose="020B0604020202020204" pitchFamily="34" charset="0"/>
                          <a:cs typeface="Arial" panose="020B0604020202020204" pitchFamily="34" charset="0"/>
                        </a:rPr>
                        <a:t>‘Devil’s Advocate’</a:t>
                      </a:r>
                      <a:endParaRPr lang="en-GB" sz="1000" kern="1200" dirty="0">
                        <a:solidFill>
                          <a:schemeClr val="dk1"/>
                        </a:solidFill>
                        <a:latin typeface="Arial" panose="020B0604020202020204" pitchFamily="34" charset="0"/>
                        <a:ea typeface="+mn-ea"/>
                        <a:cs typeface="Arial" panose="020B0604020202020204" pitchFamily="34" charset="0"/>
                      </a:endParaRPr>
                    </a:p>
                  </a:txBody>
                  <a:tcPr marL="18000" marR="18000" marT="0" marB="0"/>
                </a:tc>
                <a:tc>
                  <a:txBody>
                    <a:bodyPr/>
                    <a:lstStyle/>
                    <a:p>
                      <a:pPr marL="0" algn="l" defTabSz="914290" rtl="0" eaLnBrk="1" latinLnBrk="0" hangingPunct="1"/>
                      <a:r>
                        <a:rPr lang="en-GB" sz="1000" b="1" kern="1200" dirty="0">
                          <a:latin typeface="Arial" panose="020B0604020202020204" pitchFamily="34" charset="0"/>
                          <a:cs typeface="Arial" panose="020B0604020202020204" pitchFamily="34" charset="0"/>
                        </a:rPr>
                        <a:t>A Devil’s Advocate </a:t>
                      </a:r>
                      <a:r>
                        <a:rPr lang="en-GB" sz="1000" kern="1200" dirty="0">
                          <a:latin typeface="Arial" panose="020B0604020202020204" pitchFamily="34" charset="0"/>
                          <a:cs typeface="Arial" panose="020B0604020202020204" pitchFamily="34" charset="0"/>
                        </a:rPr>
                        <a:t>challenges assumptions and plans. this can provide independent critical thought to improve decision making</a:t>
                      </a:r>
                      <a:endParaRPr lang="en-GB" sz="1000" kern="1200" dirty="0">
                        <a:solidFill>
                          <a:schemeClr val="dk1"/>
                        </a:solidFill>
                        <a:latin typeface="Arial" panose="020B0604020202020204" pitchFamily="34" charset="0"/>
                        <a:ea typeface="+mn-ea"/>
                        <a:cs typeface="Arial" panose="020B0604020202020204" pitchFamily="34" charset="0"/>
                      </a:endParaRPr>
                    </a:p>
                  </a:txBody>
                  <a:tcPr marL="18000" marR="18000" marT="0" marB="0"/>
                </a:tc>
                <a:tc>
                  <a:txBody>
                    <a:bodyPr/>
                    <a:lstStyle/>
                    <a:p>
                      <a:r>
                        <a:rPr lang="en-GB" sz="1000" dirty="0">
                          <a:latin typeface="Arial" panose="020B0604020202020204" pitchFamily="34" charset="0"/>
                          <a:cs typeface="Arial" panose="020B0604020202020204" pitchFamily="34" charset="0"/>
                        </a:rPr>
                        <a:t>Facilitated workshop</a:t>
                      </a: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this may require buying in relevant facilitation expertise</a:t>
                      </a:r>
                      <a:endParaRPr lang="en-GB" sz="1000" dirty="0">
                        <a:latin typeface="Arial" panose="020B0604020202020204" pitchFamily="34" charset="0"/>
                        <a:cs typeface="Arial" panose="020B0604020202020204" pitchFamily="34" charset="0"/>
                      </a:endParaRPr>
                    </a:p>
                  </a:txBody>
                  <a:tcPr marL="18000" marR="18000" marT="0" marB="0"/>
                </a:tc>
                <a:tc>
                  <a:txBody>
                    <a:bodyPr/>
                    <a:lstStyle/>
                    <a:p>
                      <a:pPr marL="0" algn="l" defTabSz="914290" rtl="0" eaLnBrk="1" latinLnBrk="0" hangingPunct="1"/>
                      <a:r>
                        <a:rPr lang="en-GB" sz="1000" kern="1200" dirty="0">
                          <a:solidFill>
                            <a:schemeClr val="dk1"/>
                          </a:solidFill>
                          <a:latin typeface="Arial" panose="020B0604020202020204" pitchFamily="34" charset="0"/>
                          <a:ea typeface="+mn-ea"/>
                          <a:cs typeface="Arial" panose="020B0604020202020204" pitchFamily="34" charset="0"/>
                        </a:rPr>
                        <a:t>Tested and de-risked</a:t>
                      </a:r>
                      <a:r>
                        <a:rPr lang="en-GB" sz="1000" kern="1200" baseline="0" dirty="0">
                          <a:solidFill>
                            <a:schemeClr val="dk1"/>
                          </a:solidFill>
                          <a:latin typeface="Arial" panose="020B0604020202020204" pitchFamily="34" charset="0"/>
                          <a:ea typeface="+mn-ea"/>
                          <a:cs typeface="Arial" panose="020B0604020202020204" pitchFamily="34" charset="0"/>
                        </a:rPr>
                        <a:t> plans</a:t>
                      </a:r>
                      <a:endParaRPr lang="en-GB" sz="1000" kern="1200" dirty="0">
                        <a:solidFill>
                          <a:schemeClr val="dk1"/>
                        </a:solidFill>
                        <a:latin typeface="Arial" panose="020B0604020202020204" pitchFamily="34" charset="0"/>
                        <a:ea typeface="+mn-ea"/>
                        <a:cs typeface="Arial" panose="020B0604020202020204" pitchFamily="34" charset="0"/>
                      </a:endParaRPr>
                    </a:p>
                  </a:txBody>
                  <a:tcPr marL="18000" marR="18000" marT="0" marB="0"/>
                </a:tc>
                <a:extLst>
                  <a:ext uri="{0D108BD9-81ED-4DB2-BD59-A6C34878D82A}">
                    <a16:rowId xmlns:a16="http://schemas.microsoft.com/office/drawing/2014/main" val="562462637"/>
                  </a:ext>
                </a:extLst>
              </a:tr>
              <a:tr h="370840">
                <a:tc>
                  <a:txBody>
                    <a:bodyPr/>
                    <a:lstStyle/>
                    <a:p>
                      <a:pPr marL="0" algn="l" defTabSz="914290" rtl="0" eaLnBrk="1" latinLnBrk="0" hangingPunct="1"/>
                      <a:r>
                        <a:rPr lang="en-GB" sz="1000" kern="1200" dirty="0">
                          <a:latin typeface="Arial" panose="020B0604020202020204" pitchFamily="34" charset="0"/>
                          <a:cs typeface="Arial" panose="020B0604020202020204" pitchFamily="34" charset="0"/>
                        </a:rPr>
                        <a:t>‘Pre-mortem’ session</a:t>
                      </a:r>
                      <a:endParaRPr lang="en-GB" sz="1000" kern="1200" dirty="0">
                        <a:solidFill>
                          <a:schemeClr val="dk1"/>
                        </a:solidFill>
                        <a:latin typeface="Arial" panose="020B0604020202020204" pitchFamily="34" charset="0"/>
                        <a:ea typeface="+mn-ea"/>
                        <a:cs typeface="Arial" panose="020B0604020202020204" pitchFamily="34" charset="0"/>
                      </a:endParaRPr>
                    </a:p>
                  </a:txBody>
                  <a:tcPr marL="18000" marR="18000" marT="0" marB="0"/>
                </a:tc>
                <a:tc>
                  <a:txBody>
                    <a:bodyPr/>
                    <a:lstStyle/>
                    <a:p>
                      <a:pPr marL="0" algn="l" defTabSz="914290" rtl="0" eaLnBrk="1" latinLnBrk="0" hangingPunct="1"/>
                      <a:r>
                        <a:rPr lang="en-GB" sz="1000" b="1" kern="1200" dirty="0">
                          <a:latin typeface="Arial" panose="020B0604020202020204" pitchFamily="34" charset="0"/>
                          <a:cs typeface="Arial" panose="020B0604020202020204" pitchFamily="34" charset="0"/>
                        </a:rPr>
                        <a:t>A Pre-mortem </a:t>
                      </a:r>
                      <a:r>
                        <a:rPr lang="en-GB" sz="1000" kern="1200" dirty="0">
                          <a:latin typeface="Arial" panose="020B0604020202020204" pitchFamily="34" charset="0"/>
                          <a:cs typeface="Arial" panose="020B0604020202020204" pitchFamily="34" charset="0"/>
                        </a:rPr>
                        <a:t>enables decision makers and project teams to imagine that their project has failed and work back from that to identify the possible reasons why it has failed</a:t>
                      </a:r>
                      <a:r>
                        <a:rPr lang="en-GB" sz="1000" kern="1200" baseline="0" dirty="0">
                          <a:latin typeface="Arial" panose="020B0604020202020204" pitchFamily="34" charset="0"/>
                          <a:cs typeface="Arial" panose="020B0604020202020204" pitchFamily="34" charset="0"/>
                        </a:rPr>
                        <a:t> and use those to develop a more realistic project plan</a:t>
                      </a:r>
                      <a:endParaRPr lang="en-GB" sz="1000" kern="1200" dirty="0">
                        <a:solidFill>
                          <a:schemeClr val="dk1"/>
                        </a:solidFill>
                        <a:latin typeface="Arial" panose="020B0604020202020204" pitchFamily="34" charset="0"/>
                        <a:ea typeface="+mn-ea"/>
                        <a:cs typeface="Arial" panose="020B0604020202020204" pitchFamily="34" charset="0"/>
                      </a:endParaRPr>
                    </a:p>
                  </a:txBody>
                  <a:tcPr marL="18000" marR="18000" marT="0" marB="0"/>
                </a:tc>
                <a:tc>
                  <a:txBody>
                    <a:bodyPr/>
                    <a:lstStyle/>
                    <a:p>
                      <a:r>
                        <a:rPr lang="en-GB" sz="1000" dirty="0">
                          <a:latin typeface="Arial" panose="020B0604020202020204" pitchFamily="34" charset="0"/>
                          <a:cs typeface="Arial" panose="020B0604020202020204" pitchFamily="34" charset="0"/>
                        </a:rPr>
                        <a:t>Facilitated workshop for decision makers and project team</a:t>
                      </a: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this may require buying in relevant facilitation expertise</a:t>
                      </a:r>
                      <a:endParaRPr lang="en-GB" sz="1000" dirty="0">
                        <a:latin typeface="Arial" panose="020B0604020202020204" pitchFamily="34" charset="0"/>
                        <a:cs typeface="Arial" panose="020B0604020202020204" pitchFamily="34" charset="0"/>
                      </a:endParaRPr>
                    </a:p>
                  </a:txBody>
                  <a:tcPr marL="18000" marR="18000" marT="0" marB="0"/>
                </a:tc>
                <a:tc>
                  <a:txBody>
                    <a:bodyPr/>
                    <a:lstStyle/>
                    <a:p>
                      <a:pPr marL="0" algn="l" defTabSz="914290" rtl="0" eaLnBrk="1" latinLnBrk="0" hangingPunct="1"/>
                      <a:r>
                        <a:rPr lang="en-GB" sz="1000" kern="1200" dirty="0">
                          <a:latin typeface="Arial" panose="020B0604020202020204" pitchFamily="34" charset="0"/>
                          <a:cs typeface="Arial" panose="020B0604020202020204" pitchFamily="34" charset="0"/>
                        </a:rPr>
                        <a:t>Framework for project plan and outline risk</a:t>
                      </a:r>
                      <a:r>
                        <a:rPr lang="en-GB" sz="1000" kern="1200" baseline="0" dirty="0">
                          <a:latin typeface="Arial" panose="020B0604020202020204" pitchFamily="34" charset="0"/>
                          <a:cs typeface="Arial" panose="020B0604020202020204" pitchFamily="34" charset="0"/>
                        </a:rPr>
                        <a:t> register</a:t>
                      </a:r>
                      <a:endParaRPr lang="en-GB" sz="1000" kern="1200" dirty="0">
                        <a:solidFill>
                          <a:schemeClr val="dk1"/>
                        </a:solidFill>
                        <a:latin typeface="Arial" panose="020B0604020202020204" pitchFamily="34" charset="0"/>
                        <a:ea typeface="+mn-ea"/>
                        <a:cs typeface="Arial" panose="020B0604020202020204" pitchFamily="34" charset="0"/>
                      </a:endParaRPr>
                    </a:p>
                  </a:txBody>
                  <a:tcPr marL="18000" marR="18000" marT="0" marB="0"/>
                </a:tc>
                <a:extLst>
                  <a:ext uri="{0D108BD9-81ED-4DB2-BD59-A6C34878D82A}">
                    <a16:rowId xmlns:a16="http://schemas.microsoft.com/office/drawing/2014/main" val="1349770641"/>
                  </a:ext>
                </a:extLst>
              </a:tr>
              <a:tr h="370840">
                <a:tc>
                  <a:txBody>
                    <a:bodyPr/>
                    <a:lstStyle/>
                    <a:p>
                      <a:pPr marL="0" algn="l" defTabSz="914290" rtl="0" eaLnBrk="1" latinLnBrk="0" hangingPunct="1"/>
                      <a:r>
                        <a:rPr lang="en-GB" sz="1000" kern="1200" dirty="0">
                          <a:solidFill>
                            <a:schemeClr val="dk1"/>
                          </a:solidFill>
                          <a:latin typeface="Arial" panose="020B0604020202020204" pitchFamily="34" charset="0"/>
                          <a:ea typeface="+mn-ea"/>
                          <a:cs typeface="Arial" panose="020B0604020202020204" pitchFamily="34" charset="0"/>
                        </a:rPr>
                        <a:t>Black</a:t>
                      </a:r>
                      <a:r>
                        <a:rPr lang="en-GB" sz="1000" kern="1200" baseline="0" dirty="0">
                          <a:solidFill>
                            <a:schemeClr val="dk1"/>
                          </a:solidFill>
                          <a:latin typeface="Arial" panose="020B0604020202020204" pitchFamily="34" charset="0"/>
                          <a:ea typeface="+mn-ea"/>
                          <a:cs typeface="Arial" panose="020B0604020202020204" pitchFamily="34" charset="0"/>
                        </a:rPr>
                        <a:t> Swan</a:t>
                      </a:r>
                      <a:endParaRPr lang="en-GB" sz="1000" kern="1200" dirty="0">
                        <a:solidFill>
                          <a:schemeClr val="dk1"/>
                        </a:solidFill>
                        <a:latin typeface="Arial" panose="020B0604020202020204" pitchFamily="34" charset="0"/>
                        <a:ea typeface="+mn-ea"/>
                        <a:cs typeface="Arial" panose="020B0604020202020204" pitchFamily="34" charset="0"/>
                      </a:endParaRPr>
                    </a:p>
                  </a:txBody>
                  <a:tcPr marL="18000" marR="18000" marT="0" marB="0"/>
                </a:tc>
                <a:tc>
                  <a:txBody>
                    <a:bodyPr/>
                    <a:lstStyle/>
                    <a:p>
                      <a:pPr marL="0" marR="0" lvl="0" indent="0" algn="l" defTabSz="91429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latin typeface="Arial" panose="020B0604020202020204" pitchFamily="34" charset="0"/>
                          <a:ea typeface="+mn-ea"/>
                          <a:cs typeface="Arial" panose="020B0604020202020204" pitchFamily="34" charset="0"/>
                        </a:rPr>
                        <a:t>A Black Swan event refers to a highly improbable occurrence with three characteristics: It is impossible to predict, it carries a massive impact and its shock value is stunning because people could never conceive of such an event occurring. </a:t>
                      </a:r>
                      <a:r>
                        <a:rPr lang="en-GB" sz="1000" b="1" kern="1200" dirty="0">
                          <a:solidFill>
                            <a:schemeClr val="tx1"/>
                          </a:solidFill>
                          <a:latin typeface="Arial" panose="020B0604020202020204" pitchFamily="34" charset="0"/>
                          <a:ea typeface="+mn-ea"/>
                          <a:cs typeface="Arial" panose="020B0604020202020204" pitchFamily="34" charset="0"/>
                        </a:rPr>
                        <a:t>Learning from Black Swan events </a:t>
                      </a:r>
                      <a:r>
                        <a:rPr lang="en-GB" sz="1000" kern="1200" dirty="0">
                          <a:solidFill>
                            <a:schemeClr val="tx1"/>
                          </a:solidFill>
                          <a:latin typeface="Arial" panose="020B0604020202020204" pitchFamily="34" charset="0"/>
                          <a:ea typeface="+mn-ea"/>
                          <a:cs typeface="Arial" panose="020B0604020202020204" pitchFamily="34" charset="0"/>
                        </a:rPr>
                        <a:t>is an approach to building robustness against negative events by identifying the unpredictable </a:t>
                      </a:r>
                    </a:p>
                  </a:txBody>
                  <a:tcPr marL="18000" marR="18000" marT="0" marB="0"/>
                </a:tc>
                <a:tc>
                  <a:txBody>
                    <a:bodyPr/>
                    <a:lstStyle/>
                    <a:p>
                      <a:r>
                        <a:rPr lang="en-GB" sz="1000" dirty="0">
                          <a:latin typeface="Arial" panose="020B0604020202020204" pitchFamily="34" charset="0"/>
                          <a:cs typeface="Arial" panose="020B0604020202020204" pitchFamily="34" charset="0"/>
                        </a:rPr>
                        <a:t>Facilitated workshop</a:t>
                      </a: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this may require  buying in relevant facilitation expertise</a:t>
                      </a:r>
                      <a:endParaRPr lang="en-GB" sz="1000" dirty="0">
                        <a:latin typeface="Arial" panose="020B0604020202020204" pitchFamily="34" charset="0"/>
                        <a:cs typeface="Arial" panose="020B0604020202020204" pitchFamily="34" charset="0"/>
                      </a:endParaRPr>
                    </a:p>
                  </a:txBody>
                  <a:tcPr marL="18000" marR="18000" marT="0" marB="0"/>
                </a:tc>
                <a:tc>
                  <a:txBody>
                    <a:bodyPr/>
                    <a:lstStyle/>
                    <a:p>
                      <a:pPr marL="0" marR="0" lvl="0" indent="0" algn="l" defTabSz="914290" rtl="0" eaLnBrk="1" fontAlgn="auto" latinLnBrk="0" hangingPunct="1">
                        <a:lnSpc>
                          <a:spcPct val="100000"/>
                        </a:lnSpc>
                        <a:spcBef>
                          <a:spcPts val="0"/>
                        </a:spcBef>
                        <a:spcAft>
                          <a:spcPts val="0"/>
                        </a:spcAft>
                        <a:buClrTx/>
                        <a:buSzTx/>
                        <a:buFontTx/>
                        <a:buNone/>
                        <a:tabLst/>
                        <a:defRPr/>
                      </a:pPr>
                      <a:r>
                        <a:rPr lang="en-GB" sz="1000" kern="1200" dirty="0">
                          <a:latin typeface="Arial" panose="020B0604020202020204" pitchFamily="34" charset="0"/>
                          <a:cs typeface="Arial" panose="020B0604020202020204" pitchFamily="34" charset="0"/>
                        </a:rPr>
                        <a:t>Framework for outline risk</a:t>
                      </a:r>
                      <a:r>
                        <a:rPr lang="en-GB" sz="1000" kern="1200" baseline="0" dirty="0">
                          <a:latin typeface="Arial" panose="020B0604020202020204" pitchFamily="34" charset="0"/>
                          <a:cs typeface="Arial" panose="020B0604020202020204" pitchFamily="34" charset="0"/>
                        </a:rPr>
                        <a:t> register</a:t>
                      </a:r>
                      <a:endParaRPr lang="en-GB" sz="1000" kern="1200" dirty="0">
                        <a:solidFill>
                          <a:schemeClr val="dk1"/>
                        </a:solidFill>
                        <a:latin typeface="Arial" panose="020B0604020202020204" pitchFamily="34" charset="0"/>
                        <a:ea typeface="+mn-ea"/>
                        <a:cs typeface="Arial" panose="020B0604020202020204" pitchFamily="34" charset="0"/>
                      </a:endParaRPr>
                    </a:p>
                  </a:txBody>
                  <a:tcPr marL="18000" marR="18000" marT="0" marB="0"/>
                </a:tc>
                <a:extLst>
                  <a:ext uri="{0D108BD9-81ED-4DB2-BD59-A6C34878D82A}">
                    <a16:rowId xmlns:a16="http://schemas.microsoft.com/office/drawing/2014/main" val="3962860161"/>
                  </a:ext>
                </a:extLst>
              </a:tr>
              <a:tr h="370840">
                <a:tc>
                  <a:txBody>
                    <a:bodyPr/>
                    <a:lstStyle/>
                    <a:p>
                      <a:pPr marL="0" algn="l" defTabSz="914290" rtl="0" eaLnBrk="1" latinLnBrk="0" hangingPunct="1"/>
                      <a:r>
                        <a:rPr lang="en-GB" sz="1000" kern="1200" dirty="0">
                          <a:solidFill>
                            <a:schemeClr val="dk1"/>
                          </a:solidFill>
                          <a:latin typeface="Arial" panose="020B0604020202020204" pitchFamily="34" charset="0"/>
                          <a:ea typeface="+mn-ea"/>
                          <a:cs typeface="Arial" panose="020B0604020202020204" pitchFamily="34" charset="0"/>
                        </a:rPr>
                        <a:t>Risk Identification</a:t>
                      </a:r>
                      <a:r>
                        <a:rPr lang="en-GB" sz="1000" kern="1200" baseline="0" dirty="0">
                          <a:solidFill>
                            <a:schemeClr val="dk1"/>
                          </a:solidFill>
                          <a:latin typeface="Arial" panose="020B0604020202020204" pitchFamily="34" charset="0"/>
                          <a:ea typeface="+mn-ea"/>
                          <a:cs typeface="Arial" panose="020B0604020202020204" pitchFamily="34" charset="0"/>
                        </a:rPr>
                        <a:t> </a:t>
                      </a:r>
                      <a:r>
                        <a:rPr lang="en-GB" sz="1000" kern="1200" dirty="0">
                          <a:solidFill>
                            <a:schemeClr val="dk1"/>
                          </a:solidFill>
                          <a:latin typeface="Arial" panose="020B0604020202020204" pitchFamily="34" charset="0"/>
                          <a:ea typeface="+mn-ea"/>
                          <a:cs typeface="Arial" panose="020B0604020202020204" pitchFamily="34" charset="0"/>
                        </a:rPr>
                        <a:t>Techniques</a:t>
                      </a:r>
                    </a:p>
                  </a:txBody>
                  <a:tcPr marL="18000" marR="18000" marT="0" marB="0"/>
                </a:tc>
                <a:tc>
                  <a:txBody>
                    <a:bodyPr/>
                    <a:lstStyle/>
                    <a:p>
                      <a:pPr marL="0" marR="0" lvl="0" indent="0" algn="l" defTabSz="91429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latin typeface="Arial" panose="020B0604020202020204" pitchFamily="34" charset="0"/>
                          <a:ea typeface="+mn-ea"/>
                          <a:cs typeface="Arial" panose="020B0604020202020204" pitchFamily="34" charset="0"/>
                        </a:rPr>
                        <a:t>Risk Identification Techniques</a:t>
                      </a:r>
                      <a:r>
                        <a:rPr lang="en-GB" sz="1000" kern="1200" dirty="0">
                          <a:solidFill>
                            <a:schemeClr val="tx1"/>
                          </a:solidFill>
                          <a:latin typeface="Arial" panose="020B0604020202020204" pitchFamily="34" charset="0"/>
                          <a:ea typeface="+mn-ea"/>
                          <a:cs typeface="Arial" panose="020B0604020202020204" pitchFamily="34" charset="0"/>
                        </a:rPr>
                        <a:t> include but are not limited to; cost and time estimating, decision tree, Delphi technique, expert judgment expected monetary value analysis, interviewing, historical records and Monte Carlo Analysis</a:t>
                      </a:r>
                      <a:endParaRPr lang="en-GB" sz="1000" kern="1200" dirty="0">
                        <a:solidFill>
                          <a:srgbClr val="FF0000"/>
                        </a:solidFill>
                        <a:latin typeface="Arial" panose="020B0604020202020204" pitchFamily="34" charset="0"/>
                        <a:ea typeface="+mn-ea"/>
                        <a:cs typeface="Arial" panose="020B0604020202020204" pitchFamily="34" charset="0"/>
                      </a:endParaRPr>
                    </a:p>
                  </a:txBody>
                  <a:tcPr marL="18000" marR="1800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Arial" panose="020B0604020202020204" pitchFamily="34" charset="0"/>
                          <a:cs typeface="Arial" panose="020B0604020202020204" pitchFamily="34" charset="0"/>
                        </a:rPr>
                        <a:t>Facilitated workshop</a:t>
                      </a: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this may require buying in relevant facilitation expertise</a:t>
                      </a:r>
                      <a:endParaRPr lang="en-GB" sz="1000" dirty="0">
                        <a:latin typeface="Arial" panose="020B0604020202020204" pitchFamily="34" charset="0"/>
                        <a:cs typeface="Arial" panose="020B0604020202020204" pitchFamily="34" charset="0"/>
                      </a:endParaRPr>
                    </a:p>
                  </a:txBody>
                  <a:tcPr marL="18000" marR="18000" marT="0" marB="0"/>
                </a:tc>
                <a:tc>
                  <a:txBody>
                    <a:bodyPr/>
                    <a:lstStyle/>
                    <a:p>
                      <a:pPr marL="0" marR="0" lvl="0" indent="0" algn="l" defTabSz="914290" rtl="0" eaLnBrk="1" fontAlgn="auto" latinLnBrk="0" hangingPunct="1">
                        <a:lnSpc>
                          <a:spcPct val="100000"/>
                        </a:lnSpc>
                        <a:spcBef>
                          <a:spcPts val="0"/>
                        </a:spcBef>
                        <a:spcAft>
                          <a:spcPts val="0"/>
                        </a:spcAft>
                        <a:buClrTx/>
                        <a:buSzTx/>
                        <a:buFontTx/>
                        <a:buNone/>
                        <a:tabLst/>
                        <a:defRPr/>
                      </a:pPr>
                      <a:r>
                        <a:rPr lang="en-GB" sz="1000" kern="1200" dirty="0">
                          <a:latin typeface="Arial" panose="020B0604020202020204" pitchFamily="34" charset="0"/>
                          <a:cs typeface="Arial" panose="020B0604020202020204" pitchFamily="34" charset="0"/>
                        </a:rPr>
                        <a:t>Framework for project plan and outline risk</a:t>
                      </a:r>
                      <a:r>
                        <a:rPr lang="en-GB" sz="1000" kern="1200" baseline="0" dirty="0">
                          <a:latin typeface="Arial" panose="020B0604020202020204" pitchFamily="34" charset="0"/>
                          <a:cs typeface="Arial" panose="020B0604020202020204" pitchFamily="34" charset="0"/>
                        </a:rPr>
                        <a:t> register</a:t>
                      </a:r>
                      <a:endParaRPr lang="en-GB" sz="1000" kern="1200" dirty="0">
                        <a:solidFill>
                          <a:schemeClr val="dk1"/>
                        </a:solidFill>
                        <a:latin typeface="Arial" panose="020B0604020202020204" pitchFamily="34" charset="0"/>
                        <a:ea typeface="+mn-ea"/>
                        <a:cs typeface="Arial" panose="020B0604020202020204" pitchFamily="34" charset="0"/>
                      </a:endParaRPr>
                    </a:p>
                  </a:txBody>
                  <a:tcPr marL="18000" marR="18000" marT="0" marB="0"/>
                </a:tc>
                <a:extLst>
                  <a:ext uri="{0D108BD9-81ED-4DB2-BD59-A6C34878D82A}">
                    <a16:rowId xmlns:a16="http://schemas.microsoft.com/office/drawing/2014/main" val="3443067543"/>
                  </a:ext>
                </a:extLst>
              </a:tr>
              <a:tr h="370840">
                <a:tc>
                  <a:txBody>
                    <a:bodyPr/>
                    <a:lstStyle/>
                    <a:p>
                      <a:pPr marL="0" algn="l" defTabSz="914290" rtl="0" eaLnBrk="1" latinLnBrk="0" hangingPunct="1"/>
                      <a:r>
                        <a:rPr lang="en-GB" sz="1000" kern="1200" dirty="0">
                          <a:solidFill>
                            <a:schemeClr val="dk1"/>
                          </a:solidFill>
                          <a:latin typeface="Arial" panose="020B0604020202020204" pitchFamily="34" charset="0"/>
                          <a:ea typeface="+mn-ea"/>
                          <a:cs typeface="Arial" panose="020B0604020202020204" pitchFamily="34" charset="0"/>
                        </a:rPr>
                        <a:t>Risk assurance review</a:t>
                      </a:r>
                    </a:p>
                  </a:txBody>
                  <a:tcPr marL="18000" marR="18000" marT="0" marB="0"/>
                </a:tc>
                <a:tc>
                  <a:txBody>
                    <a:bodyPr/>
                    <a:lstStyle/>
                    <a:p>
                      <a:pPr marL="0" marR="0" lvl="0" indent="0" algn="l" defTabSz="91429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latin typeface="Arial" panose="020B0604020202020204" pitchFamily="34" charset="0"/>
                          <a:ea typeface="+mn-ea"/>
                          <a:cs typeface="Arial" panose="020B0604020202020204" pitchFamily="34" charset="0"/>
                        </a:rPr>
                        <a:t>Risk Assurance Reviews </a:t>
                      </a:r>
                      <a:r>
                        <a:rPr lang="en-GB" sz="1000" kern="1200" dirty="0">
                          <a:solidFill>
                            <a:schemeClr val="tx1"/>
                          </a:solidFill>
                          <a:latin typeface="Arial" panose="020B0604020202020204" pitchFamily="34" charset="0"/>
                          <a:ea typeface="+mn-ea"/>
                          <a:cs typeface="Arial" panose="020B0604020202020204" pitchFamily="34" charset="0"/>
                        </a:rPr>
                        <a:t>provide PIC with the assurance that risks are being managed across the Home Office Change Portfolio and in line with the departmental standards set by Corporate Risk Management Team.</a:t>
                      </a:r>
                    </a:p>
                  </a:txBody>
                  <a:tcPr marL="18000" marR="1800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Arial" panose="020B0604020202020204" pitchFamily="34" charset="0"/>
                          <a:cs typeface="Arial" panose="020B0604020202020204" pitchFamily="34" charset="0"/>
                        </a:rPr>
                        <a:t>Review of some key relevant documents, interviews with stakeholders and report; </a:t>
                      </a: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may require buying in relevant facilitation expertise</a:t>
                      </a:r>
                      <a:endParaRPr lang="en-GB" sz="1000" dirty="0">
                        <a:latin typeface="Arial" panose="020B0604020202020204" pitchFamily="34" charset="0"/>
                        <a:cs typeface="Arial" panose="020B0604020202020204" pitchFamily="34" charset="0"/>
                      </a:endParaRPr>
                    </a:p>
                  </a:txBody>
                  <a:tcPr marL="18000" marR="18000" marT="0" marB="0"/>
                </a:tc>
                <a:tc>
                  <a:txBody>
                    <a:bodyPr/>
                    <a:lstStyle/>
                    <a:p>
                      <a:pPr marL="0" marR="0" lvl="0" indent="0" algn="l" defTabSz="914290" rtl="0" eaLnBrk="1" fontAlgn="auto" latinLnBrk="0" hangingPunct="1">
                        <a:lnSpc>
                          <a:spcPct val="100000"/>
                        </a:lnSpc>
                        <a:spcBef>
                          <a:spcPts val="0"/>
                        </a:spcBef>
                        <a:spcAft>
                          <a:spcPts val="0"/>
                        </a:spcAft>
                        <a:buClrTx/>
                        <a:buSzTx/>
                        <a:buFontTx/>
                        <a:buNone/>
                        <a:tabLst/>
                        <a:defRPr/>
                      </a:pPr>
                      <a:r>
                        <a:rPr lang="en-GB" sz="1000" kern="1200" dirty="0">
                          <a:solidFill>
                            <a:schemeClr val="dk1"/>
                          </a:solidFill>
                          <a:latin typeface="Arial" panose="020B0604020202020204" pitchFamily="34" charset="0"/>
                          <a:ea typeface="+mn-ea"/>
                          <a:cs typeface="Arial" panose="020B0604020202020204" pitchFamily="34" charset="0"/>
                        </a:rPr>
                        <a:t>Recommendations to SRO</a:t>
                      </a:r>
                    </a:p>
                  </a:txBody>
                  <a:tcPr marL="18000" marR="18000" marT="0" marB="0"/>
                </a:tc>
                <a:extLst>
                  <a:ext uri="{0D108BD9-81ED-4DB2-BD59-A6C34878D82A}">
                    <a16:rowId xmlns:a16="http://schemas.microsoft.com/office/drawing/2014/main" val="2369675658"/>
                  </a:ext>
                </a:extLst>
              </a:tr>
            </a:tbl>
          </a:graphicData>
        </a:graphic>
      </p:graphicFrame>
    </p:spTree>
    <p:extLst>
      <p:ext uri="{BB962C8B-B14F-4D97-AF65-F5344CB8AC3E}">
        <p14:creationId xmlns:p14="http://schemas.microsoft.com/office/powerpoint/2010/main" val="3998260431"/>
      </p:ext>
    </p:extLst>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14CB1-97AF-4203-8506-203B30838D45}"/>
              </a:ext>
            </a:extLst>
          </p:cNvPr>
          <p:cNvSpPr>
            <a:spLocks noGrp="1"/>
          </p:cNvSpPr>
          <p:nvPr>
            <p:ph type="title"/>
          </p:nvPr>
        </p:nvSpPr>
        <p:spPr/>
        <p:txBody>
          <a:bodyPr/>
          <a:lstStyle/>
          <a:p>
            <a:r>
              <a:rPr lang="en-GB" dirty="0"/>
              <a:t>Project Internal: First Line of Assurance</a:t>
            </a:r>
          </a:p>
        </p:txBody>
      </p:sp>
      <p:graphicFrame>
        <p:nvGraphicFramePr>
          <p:cNvPr id="4" name="Content Placeholder 3">
            <a:extLst>
              <a:ext uri="{FF2B5EF4-FFF2-40B4-BE49-F238E27FC236}">
                <a16:creationId xmlns:a16="http://schemas.microsoft.com/office/drawing/2014/main" id="{97C105EE-F671-432B-9055-0838F330BE1C}"/>
              </a:ext>
            </a:extLst>
          </p:cNvPr>
          <p:cNvGraphicFramePr>
            <a:graphicFrameLocks noGrp="1"/>
          </p:cNvGraphicFramePr>
          <p:nvPr>
            <p:ph idx="1"/>
            <p:extLst>
              <p:ext uri="{D42A27DB-BD31-4B8C-83A1-F6EECF244321}">
                <p14:modId xmlns:p14="http://schemas.microsoft.com/office/powerpoint/2010/main" val="215747317"/>
              </p:ext>
            </p:extLst>
          </p:nvPr>
        </p:nvGraphicFramePr>
        <p:xfrm>
          <a:off x="495300" y="1196752"/>
          <a:ext cx="8915400" cy="3546040"/>
        </p:xfrm>
        <a:graphic>
          <a:graphicData uri="http://schemas.openxmlformats.org/drawingml/2006/table">
            <a:tbl>
              <a:tblPr firstRow="1" bandRow="1">
                <a:tableStyleId>{ED083AE6-46FA-4A59-8FB0-9F97EB10719F}</a:tableStyleId>
              </a:tblPr>
              <a:tblGrid>
                <a:gridCol w="2182745">
                  <a:extLst>
                    <a:ext uri="{9D8B030D-6E8A-4147-A177-3AD203B41FA5}">
                      <a16:colId xmlns:a16="http://schemas.microsoft.com/office/drawing/2014/main" val="37777420"/>
                    </a:ext>
                  </a:extLst>
                </a:gridCol>
                <a:gridCol w="4363187">
                  <a:extLst>
                    <a:ext uri="{9D8B030D-6E8A-4147-A177-3AD203B41FA5}">
                      <a16:colId xmlns:a16="http://schemas.microsoft.com/office/drawing/2014/main" val="3955577169"/>
                    </a:ext>
                  </a:extLst>
                </a:gridCol>
                <a:gridCol w="2369468">
                  <a:extLst>
                    <a:ext uri="{9D8B030D-6E8A-4147-A177-3AD203B41FA5}">
                      <a16:colId xmlns:a16="http://schemas.microsoft.com/office/drawing/2014/main" val="3886160724"/>
                    </a:ext>
                  </a:extLst>
                </a:gridCol>
              </a:tblGrid>
              <a:tr h="370840">
                <a:tc>
                  <a:txBody>
                    <a:bodyPr/>
                    <a:lstStyle/>
                    <a:p>
                      <a:r>
                        <a:rPr lang="en-GB" dirty="0"/>
                        <a:t>Activity</a:t>
                      </a:r>
                    </a:p>
                  </a:txBody>
                  <a:tcPr/>
                </a:tc>
                <a:tc>
                  <a:txBody>
                    <a:bodyPr/>
                    <a:lstStyle/>
                    <a:p>
                      <a:r>
                        <a:rPr lang="en-GB" dirty="0"/>
                        <a:t>Purpose</a:t>
                      </a:r>
                    </a:p>
                  </a:txBody>
                  <a:tcPr/>
                </a:tc>
                <a:tc>
                  <a:txBody>
                    <a:bodyPr/>
                    <a:lstStyle/>
                    <a:p>
                      <a:r>
                        <a:rPr lang="en-GB" dirty="0"/>
                        <a:t>Output</a:t>
                      </a:r>
                    </a:p>
                  </a:txBody>
                  <a:tcPr/>
                </a:tc>
                <a:extLst>
                  <a:ext uri="{0D108BD9-81ED-4DB2-BD59-A6C34878D82A}">
                    <a16:rowId xmlns:a16="http://schemas.microsoft.com/office/drawing/2014/main" val="524126882"/>
                  </a:ext>
                </a:extLst>
              </a:tr>
              <a:tr h="370840">
                <a:tc>
                  <a:txBody>
                    <a:bodyPr/>
                    <a:lstStyle/>
                    <a:p>
                      <a:r>
                        <a:rPr lang="en-GB" sz="1000" dirty="0">
                          <a:latin typeface="Arial" panose="020B0604020202020204" pitchFamily="34" charset="0"/>
                          <a:cs typeface="Arial" panose="020B0604020202020204" pitchFamily="34" charset="0"/>
                        </a:rPr>
                        <a:t>Local Business</a:t>
                      </a:r>
                      <a:r>
                        <a:rPr lang="en-GB" sz="1000" baseline="0" dirty="0">
                          <a:latin typeface="Arial" panose="020B0604020202020204" pitchFamily="34" charset="0"/>
                          <a:cs typeface="Arial" panose="020B0604020202020204" pitchFamily="34" charset="0"/>
                        </a:rPr>
                        <a:t> Design Authority/ Business Analyst review</a:t>
                      </a:r>
                      <a:endParaRPr lang="en-GB" sz="1000" dirty="0">
                        <a:latin typeface="Arial" panose="020B0604020202020204" pitchFamily="34" charset="0"/>
                        <a:cs typeface="Arial" panose="020B0604020202020204" pitchFamily="34" charset="0"/>
                      </a:endParaRPr>
                    </a:p>
                  </a:txBody>
                  <a:tcPr marL="36000" marR="36000" marT="36000" marB="36000"/>
                </a:tc>
                <a:tc>
                  <a:txBody>
                    <a:bodyPr/>
                    <a:lstStyle/>
                    <a:p>
                      <a:r>
                        <a:rPr lang="en-GB" sz="1000" b="1" dirty="0">
                          <a:latin typeface="Arial" panose="020B0604020202020204" pitchFamily="34" charset="0"/>
                          <a:cs typeface="Arial" panose="020B0604020202020204" pitchFamily="34" charset="0"/>
                        </a:rPr>
                        <a:t>Business Design Authorities </a:t>
                      </a:r>
                      <a:r>
                        <a:rPr lang="en-GB" sz="1000" b="0" dirty="0">
                          <a:latin typeface="Arial" panose="020B0604020202020204" pitchFamily="34" charset="0"/>
                          <a:cs typeface="Arial" panose="020B0604020202020204" pitchFamily="34" charset="0"/>
                        </a:rPr>
                        <a:t>and</a:t>
                      </a:r>
                      <a:r>
                        <a:rPr lang="en-GB" sz="1000" b="1" dirty="0">
                          <a:latin typeface="Arial" panose="020B0604020202020204" pitchFamily="34" charset="0"/>
                          <a:cs typeface="Arial" panose="020B0604020202020204" pitchFamily="34" charset="0"/>
                        </a:rPr>
                        <a:t> Business Analysts </a:t>
                      </a:r>
                      <a:r>
                        <a:rPr lang="en-GB" sz="1000" dirty="0">
                          <a:latin typeface="Arial" panose="020B0604020202020204" pitchFamily="34" charset="0"/>
                          <a:cs typeface="Arial" panose="020B0604020202020204" pitchFamily="34" charset="0"/>
                        </a:rPr>
                        <a:t>assure alignment with</a:t>
                      </a:r>
                      <a:r>
                        <a:rPr lang="en-GB" sz="1000" baseline="0" dirty="0">
                          <a:latin typeface="Arial" panose="020B0604020202020204" pitchFamily="34" charset="0"/>
                          <a:cs typeface="Arial" panose="020B0604020202020204" pitchFamily="34" charset="0"/>
                        </a:rPr>
                        <a:t> government policy and departmental objectives</a:t>
                      </a:r>
                    </a:p>
                  </a:txBody>
                  <a:tcPr marL="36000" marR="36000" marT="36000" marB="36000"/>
                </a:tc>
                <a:tc>
                  <a:txBody>
                    <a:bodyPr/>
                    <a:lstStyle/>
                    <a:p>
                      <a:r>
                        <a:rPr lang="en-GB" sz="1000" dirty="0">
                          <a:latin typeface="Arial" panose="020B0604020202020204" pitchFamily="34" charset="0"/>
                          <a:cs typeface="Arial" panose="020B0604020202020204" pitchFamily="34" charset="0"/>
                        </a:rPr>
                        <a:t>High level design and dependency</a:t>
                      </a:r>
                      <a:r>
                        <a:rPr lang="en-GB" sz="1000" baseline="0" dirty="0">
                          <a:latin typeface="Arial" panose="020B0604020202020204" pitchFamily="34" charset="0"/>
                          <a:cs typeface="Arial" panose="020B0604020202020204" pitchFamily="34" charset="0"/>
                        </a:rPr>
                        <a:t> mapping</a:t>
                      </a:r>
                      <a:endParaRPr lang="en-GB" sz="1000" dirty="0">
                        <a:latin typeface="Arial" panose="020B0604020202020204" pitchFamily="34" charset="0"/>
                        <a:cs typeface="Arial" panose="020B0604020202020204" pitchFamily="34" charset="0"/>
                      </a:endParaRPr>
                    </a:p>
                  </a:txBody>
                  <a:tcPr marL="36000" marR="36000" marT="36000" marB="36000"/>
                </a:tc>
                <a:extLst>
                  <a:ext uri="{0D108BD9-81ED-4DB2-BD59-A6C34878D82A}">
                    <a16:rowId xmlns:a16="http://schemas.microsoft.com/office/drawing/2014/main" val="562462637"/>
                  </a:ext>
                </a:extLst>
              </a:tr>
              <a:tr h="370840">
                <a:tc>
                  <a:txBody>
                    <a:bodyPr/>
                    <a:lstStyle/>
                    <a:p>
                      <a:r>
                        <a:rPr lang="en-GB" sz="1000" dirty="0">
                          <a:latin typeface="Arial" panose="020B0604020202020204" pitchFamily="34" charset="0"/>
                          <a:cs typeface="Arial" panose="020B0604020202020204" pitchFamily="34" charset="0"/>
                        </a:rPr>
                        <a:t>Risk</a:t>
                      </a:r>
                      <a:r>
                        <a:rPr lang="en-GB" sz="1000" baseline="0" dirty="0">
                          <a:latin typeface="Arial" panose="020B0604020202020204" pitchFamily="34" charset="0"/>
                          <a:cs typeface="Arial" panose="020B0604020202020204" pitchFamily="34" charset="0"/>
                        </a:rPr>
                        <a:t> register in place and risks proactively managed</a:t>
                      </a:r>
                      <a:endParaRPr lang="en-GB" sz="1000" dirty="0">
                        <a:latin typeface="Arial" panose="020B0604020202020204" pitchFamily="34" charset="0"/>
                        <a:cs typeface="Arial" panose="020B0604020202020204" pitchFamily="34" charset="0"/>
                      </a:endParaRPr>
                    </a:p>
                  </a:txBody>
                  <a:tcPr marL="36000" marR="36000" marT="36000" marB="36000"/>
                </a:tc>
                <a:tc>
                  <a:txBody>
                    <a:bodyPr/>
                    <a:lstStyle/>
                    <a:p>
                      <a:pPr marL="0" indent="0">
                        <a:buFont typeface="Arial" panose="020B0604020202020204" pitchFamily="34" charset="0"/>
                        <a:buNone/>
                      </a:pPr>
                      <a:r>
                        <a:rPr lang="en-GB" sz="1000" dirty="0">
                          <a:latin typeface="Arial" panose="020B0604020202020204" pitchFamily="34" charset="0"/>
                          <a:cs typeface="Arial" panose="020B0604020202020204" pitchFamily="34" charset="0"/>
                        </a:rPr>
                        <a:t>Robust </a:t>
                      </a:r>
                      <a:r>
                        <a:rPr lang="en-GB" sz="1000" b="1" dirty="0">
                          <a:latin typeface="Arial" panose="020B0604020202020204" pitchFamily="34" charset="0"/>
                          <a:cs typeface="Arial" panose="020B0604020202020204" pitchFamily="34" charset="0"/>
                        </a:rPr>
                        <a:t>Risk Registers </a:t>
                      </a:r>
                      <a:r>
                        <a:rPr lang="en-GB" sz="1000" dirty="0">
                          <a:latin typeface="Arial" panose="020B0604020202020204" pitchFamily="34" charset="0"/>
                          <a:cs typeface="Arial" panose="020B0604020202020204" pitchFamily="34" charset="0"/>
                        </a:rPr>
                        <a:t>confirm that benefits can be realised and risks managed within the organisation’s risk appetite</a:t>
                      </a:r>
                    </a:p>
                  </a:txBody>
                  <a:tcPr marL="36000" marR="36000" marT="36000" marB="36000"/>
                </a:tc>
                <a:tc>
                  <a:txBody>
                    <a:bodyPr/>
                    <a:lstStyle/>
                    <a:p>
                      <a:r>
                        <a:rPr lang="en-GB" sz="1000" dirty="0">
                          <a:latin typeface="Arial" panose="020B0604020202020204" pitchFamily="34" charset="0"/>
                          <a:cs typeface="Arial" panose="020B0604020202020204" pitchFamily="34" charset="0"/>
                        </a:rPr>
                        <a:t>Unviable work is terminated</a:t>
                      </a:r>
                    </a:p>
                  </a:txBody>
                  <a:tcPr marL="36000" marR="36000" marT="36000" marB="36000"/>
                </a:tc>
                <a:extLst>
                  <a:ext uri="{0D108BD9-81ED-4DB2-BD59-A6C34878D82A}">
                    <a16:rowId xmlns:a16="http://schemas.microsoft.com/office/drawing/2014/main" val="3962860161"/>
                  </a:ext>
                </a:extLst>
              </a:tr>
              <a:tr h="370840">
                <a:tc>
                  <a:txBody>
                    <a:bodyPr/>
                    <a:lstStyle/>
                    <a:p>
                      <a:r>
                        <a:rPr lang="en-GB" sz="1000" dirty="0">
                          <a:latin typeface="Arial" panose="020B0604020202020204" pitchFamily="34" charset="0"/>
                          <a:cs typeface="Arial" panose="020B0604020202020204" pitchFamily="34" charset="0"/>
                        </a:rPr>
                        <a:t>Project</a:t>
                      </a:r>
                      <a:r>
                        <a:rPr lang="en-GB" sz="1000" baseline="0" dirty="0">
                          <a:latin typeface="Arial" panose="020B0604020202020204" pitchFamily="34" charset="0"/>
                          <a:cs typeface="Arial" panose="020B0604020202020204" pitchFamily="34" charset="0"/>
                        </a:rPr>
                        <a:t>/Programme Governance in place</a:t>
                      </a:r>
                      <a:endParaRPr lang="en-GB" sz="1000" dirty="0">
                        <a:latin typeface="Arial" panose="020B0604020202020204" pitchFamily="34" charset="0"/>
                        <a:cs typeface="Arial" panose="020B0604020202020204" pitchFamily="34" charset="0"/>
                      </a:endParaRPr>
                    </a:p>
                  </a:txBody>
                  <a:tcPr marL="36000" marR="36000" marT="36000" marB="36000"/>
                </a:tc>
                <a:tc>
                  <a:txBody>
                    <a:bodyPr/>
                    <a:lstStyle/>
                    <a:p>
                      <a:pPr marL="0" marR="0" lvl="0" indent="0" algn="l" defTabSz="914290" rtl="0" eaLnBrk="1" fontAlgn="auto" latinLnBrk="0" hangingPunct="1">
                        <a:lnSpc>
                          <a:spcPct val="100000"/>
                        </a:lnSpc>
                        <a:spcBef>
                          <a:spcPts val="0"/>
                        </a:spcBef>
                        <a:spcAft>
                          <a:spcPts val="0"/>
                        </a:spcAft>
                        <a:buClrTx/>
                        <a:buSzTx/>
                        <a:buFontTx/>
                        <a:buNone/>
                        <a:tabLst/>
                        <a:defRPr/>
                      </a:pPr>
                      <a:r>
                        <a:rPr lang="en-GB" sz="1000" b="1" dirty="0">
                          <a:latin typeface="Arial" panose="020B0604020202020204" pitchFamily="34" charset="0"/>
                          <a:cs typeface="Arial" panose="020B0604020202020204" pitchFamily="34" charset="0"/>
                        </a:rPr>
                        <a:t>Governance, management frameworks and c</a:t>
                      </a:r>
                      <a:r>
                        <a:rPr lang="en-GB" sz="1000" dirty="0">
                          <a:latin typeface="Arial" panose="020B0604020202020204" pitchFamily="34" charset="0"/>
                          <a:cs typeface="Arial" panose="020B0604020202020204" pitchFamily="34" charset="0"/>
                        </a:rPr>
                        <a:t>ontrols are proportionate and appropriate to the work and the level of prevailing risk. </a:t>
                      </a:r>
                    </a:p>
                  </a:txBody>
                  <a:tcPr marL="36000" marR="36000" marT="36000" marB="36000"/>
                </a:tc>
                <a:tc>
                  <a:txBody>
                    <a:bodyPr/>
                    <a:lstStyle/>
                    <a:p>
                      <a:pPr marL="0" marR="0" lvl="0" indent="0" algn="l" defTabSz="914290" rtl="0" eaLnBrk="1" fontAlgn="auto" latinLnBrk="0" hangingPunct="1">
                        <a:lnSpc>
                          <a:spcPct val="100000"/>
                        </a:lnSpc>
                        <a:spcBef>
                          <a:spcPts val="0"/>
                        </a:spcBef>
                        <a:spcAft>
                          <a:spcPts val="0"/>
                        </a:spcAft>
                        <a:buClrTx/>
                        <a:buSzTx/>
                        <a:buFontTx/>
                        <a:buNone/>
                        <a:tabLst/>
                        <a:defRPr/>
                      </a:pPr>
                      <a:r>
                        <a:rPr lang="en-GB" sz="1000" dirty="0">
                          <a:latin typeface="Arial" panose="020B0604020202020204" pitchFamily="34" charset="0"/>
                          <a:cs typeface="Arial" panose="020B0604020202020204" pitchFamily="34" charset="0"/>
                        </a:rPr>
                        <a:t>Accountabilities and responsibilities across all management levels are aligned, consistent and traceable</a:t>
                      </a:r>
                    </a:p>
                  </a:txBody>
                  <a:tcPr marL="36000" marR="36000" marT="36000" marB="36000"/>
                </a:tc>
                <a:extLst>
                  <a:ext uri="{0D108BD9-81ED-4DB2-BD59-A6C34878D82A}">
                    <a16:rowId xmlns:a16="http://schemas.microsoft.com/office/drawing/2014/main" val="3443067543"/>
                  </a:ext>
                </a:extLst>
              </a:tr>
              <a:tr h="370840">
                <a:tc>
                  <a:txBody>
                    <a:bodyPr/>
                    <a:lstStyle/>
                    <a:p>
                      <a:r>
                        <a:rPr lang="en-GB" sz="1000" dirty="0">
                          <a:latin typeface="Arial" panose="020B0604020202020204" pitchFamily="34" charset="0"/>
                          <a:cs typeface="Arial" panose="020B0604020202020204" pitchFamily="34" charset="0"/>
                        </a:rPr>
                        <a:t>Resourcing Strategy</a:t>
                      </a:r>
                    </a:p>
                  </a:txBody>
                  <a:tcPr marL="36000" marR="36000" marT="36000" marB="36000"/>
                </a:tc>
                <a:tc>
                  <a:txBody>
                    <a:bodyPr/>
                    <a:lstStyle/>
                    <a:p>
                      <a:pPr marL="0" marR="0" lvl="0" indent="0" algn="l" defTabSz="914290" rtl="0" eaLnBrk="1" fontAlgn="auto" latinLnBrk="0" hangingPunct="1">
                        <a:lnSpc>
                          <a:spcPct val="100000"/>
                        </a:lnSpc>
                        <a:spcBef>
                          <a:spcPts val="0"/>
                        </a:spcBef>
                        <a:spcAft>
                          <a:spcPts val="0"/>
                        </a:spcAft>
                        <a:buClrTx/>
                        <a:buSzTx/>
                        <a:buFontTx/>
                        <a:buNone/>
                        <a:tabLst/>
                        <a:defRPr/>
                      </a:pPr>
                      <a:r>
                        <a:rPr lang="en-GB" sz="1000" dirty="0">
                          <a:latin typeface="Arial" panose="020B0604020202020204" pitchFamily="34" charset="0"/>
                          <a:cs typeface="Arial" panose="020B0604020202020204" pitchFamily="34" charset="0"/>
                        </a:rPr>
                        <a:t>A </a:t>
                      </a:r>
                      <a:r>
                        <a:rPr lang="en-GB" sz="1000" b="1" dirty="0">
                          <a:latin typeface="Arial" panose="020B0604020202020204" pitchFamily="34" charset="0"/>
                          <a:cs typeface="Arial" panose="020B0604020202020204" pitchFamily="34" charset="0"/>
                        </a:rPr>
                        <a:t>Resource Strategy </a:t>
                      </a:r>
                      <a:r>
                        <a:rPr lang="en-GB" sz="1000" dirty="0">
                          <a:latin typeface="Arial" panose="020B0604020202020204" pitchFamily="34" charset="0"/>
                          <a:cs typeface="Arial" panose="020B0604020202020204" pitchFamily="34" charset="0"/>
                        </a:rPr>
                        <a:t>defines how work is assigned to skilled and competent people, working in multi-disciplinary teams</a:t>
                      </a:r>
                    </a:p>
                  </a:txBody>
                  <a:tcPr marL="36000" marR="36000" marT="36000" marB="36000"/>
                </a:tc>
                <a:tc>
                  <a:txBody>
                    <a:bodyPr/>
                    <a:lstStyle/>
                    <a:p>
                      <a:pPr marL="0" marR="0" lvl="0" indent="0" algn="l" defTabSz="914290" rtl="0" eaLnBrk="1" fontAlgn="auto" latinLnBrk="0" hangingPunct="1">
                        <a:lnSpc>
                          <a:spcPct val="100000"/>
                        </a:lnSpc>
                        <a:spcBef>
                          <a:spcPts val="0"/>
                        </a:spcBef>
                        <a:spcAft>
                          <a:spcPts val="0"/>
                        </a:spcAft>
                        <a:buClrTx/>
                        <a:buSzTx/>
                        <a:buFontTx/>
                        <a:buNone/>
                        <a:tabLst/>
                        <a:defRPr/>
                      </a:pPr>
                      <a:r>
                        <a:rPr lang="en-GB" sz="1000" dirty="0">
                          <a:latin typeface="Arial" panose="020B0604020202020204" pitchFamily="34" charset="0"/>
                          <a:cs typeface="Arial" panose="020B0604020202020204" pitchFamily="34" charset="0"/>
                        </a:rPr>
                        <a:t>Resourcing strategy in place and</a:t>
                      </a:r>
                      <a:r>
                        <a:rPr lang="en-GB" sz="1000" baseline="0" dirty="0">
                          <a:latin typeface="Arial" panose="020B0604020202020204" pitchFamily="34" charset="0"/>
                          <a:cs typeface="Arial" panose="020B0604020202020204" pitchFamily="34" charset="0"/>
                        </a:rPr>
                        <a:t> regularly reviewed by relevant board meeting</a:t>
                      </a:r>
                      <a:endParaRPr lang="en-GB" sz="1000" dirty="0">
                        <a:latin typeface="Arial" panose="020B0604020202020204" pitchFamily="34" charset="0"/>
                        <a:cs typeface="Arial" panose="020B0604020202020204" pitchFamily="34" charset="0"/>
                      </a:endParaRPr>
                    </a:p>
                    <a:p>
                      <a:pPr marL="0" marR="0" lvl="0" indent="0" algn="l" defTabSz="914290" rtl="0" eaLnBrk="1" fontAlgn="auto" latinLnBrk="0" hangingPunct="1">
                        <a:lnSpc>
                          <a:spcPct val="100000"/>
                        </a:lnSpc>
                        <a:spcBef>
                          <a:spcPts val="0"/>
                        </a:spcBef>
                        <a:spcAft>
                          <a:spcPts val="0"/>
                        </a:spcAft>
                        <a:buClrTx/>
                        <a:buSzTx/>
                        <a:buFontTx/>
                        <a:buNone/>
                        <a:tabLst/>
                        <a:defRPr/>
                      </a:pPr>
                      <a:endParaRPr lang="en-GB" sz="1000" dirty="0">
                        <a:latin typeface="Arial" panose="020B0604020202020204" pitchFamily="34" charset="0"/>
                        <a:cs typeface="Arial" panose="020B0604020202020204" pitchFamily="34" charset="0"/>
                      </a:endParaRPr>
                    </a:p>
                  </a:txBody>
                  <a:tcPr marL="36000" marR="36000" marT="36000" marB="36000"/>
                </a:tc>
                <a:extLst>
                  <a:ext uri="{0D108BD9-81ED-4DB2-BD59-A6C34878D82A}">
                    <a16:rowId xmlns:a16="http://schemas.microsoft.com/office/drawing/2014/main" val="3671127591"/>
                  </a:ext>
                </a:extLst>
              </a:tr>
              <a:tr h="370840">
                <a:tc>
                  <a:txBody>
                    <a:bodyPr/>
                    <a:lstStyle/>
                    <a:p>
                      <a:r>
                        <a:rPr lang="en-GB" sz="1000" dirty="0">
                          <a:latin typeface="Arial" panose="020B0604020202020204" pitchFamily="34" charset="0"/>
                          <a:cs typeface="Arial" panose="020B0604020202020204" pitchFamily="34" charset="0"/>
                        </a:rPr>
                        <a:t>Regular reporting to relevant board</a:t>
                      </a:r>
                    </a:p>
                  </a:txBody>
                  <a:tcPr marL="36000" marR="36000" marT="36000" marB="36000"/>
                </a:tc>
                <a:tc>
                  <a:txBody>
                    <a:bodyPr/>
                    <a:lstStyle/>
                    <a:p>
                      <a:pPr marL="0" marR="0" lvl="0" indent="0" algn="l" defTabSz="914290" rtl="0" eaLnBrk="1" fontAlgn="auto" latinLnBrk="0" hangingPunct="1">
                        <a:lnSpc>
                          <a:spcPct val="100000"/>
                        </a:lnSpc>
                        <a:spcBef>
                          <a:spcPts val="0"/>
                        </a:spcBef>
                        <a:spcAft>
                          <a:spcPts val="0"/>
                        </a:spcAft>
                        <a:buClrTx/>
                        <a:buSzTx/>
                        <a:buFontTx/>
                        <a:buNone/>
                        <a:tabLst/>
                        <a:defRPr/>
                      </a:pPr>
                      <a:r>
                        <a:rPr lang="en-GB" sz="1000" b="1" dirty="0">
                          <a:latin typeface="Arial" panose="020B0604020202020204" pitchFamily="34" charset="0"/>
                          <a:cs typeface="Arial" panose="020B0604020202020204" pitchFamily="34" charset="0"/>
                        </a:rPr>
                        <a:t>Reporting </a:t>
                      </a:r>
                      <a:r>
                        <a:rPr lang="en-GB" sz="1000" dirty="0">
                          <a:latin typeface="Arial" panose="020B0604020202020204" pitchFamily="34" charset="0"/>
                          <a:cs typeface="Arial" panose="020B0604020202020204" pitchFamily="34" charset="0"/>
                        </a:rPr>
                        <a:t>ensures that outcomes and enabling outputs will meet the need, and be validated by stakeholders.</a:t>
                      </a:r>
                    </a:p>
                    <a:p>
                      <a:pPr marL="0" marR="0" lvl="0" indent="0" algn="l" defTabSz="914290" rtl="0" eaLnBrk="1" fontAlgn="auto" latinLnBrk="0" hangingPunct="1">
                        <a:lnSpc>
                          <a:spcPct val="100000"/>
                        </a:lnSpc>
                        <a:spcBef>
                          <a:spcPts val="0"/>
                        </a:spcBef>
                        <a:spcAft>
                          <a:spcPts val="0"/>
                        </a:spcAft>
                        <a:buClrTx/>
                        <a:buSzTx/>
                        <a:buFontTx/>
                        <a:buNone/>
                        <a:tabLst/>
                        <a:defRPr/>
                      </a:pPr>
                      <a:endParaRPr lang="en-GB" sz="1000" dirty="0">
                        <a:latin typeface="Arial" panose="020B0604020202020204" pitchFamily="34" charset="0"/>
                        <a:cs typeface="Arial" panose="020B0604020202020204" pitchFamily="34" charset="0"/>
                      </a:endParaRPr>
                    </a:p>
                  </a:txBody>
                  <a:tcPr marL="36000" marR="36000" marT="36000" marB="36000"/>
                </a:tc>
                <a:tc>
                  <a:txBody>
                    <a:bodyPr/>
                    <a:lstStyle/>
                    <a:p>
                      <a:pPr marL="0" marR="0" lvl="0" indent="0" algn="l" defTabSz="914290" rtl="0" eaLnBrk="1" fontAlgn="auto" latinLnBrk="0" hangingPunct="1">
                        <a:lnSpc>
                          <a:spcPct val="100000"/>
                        </a:lnSpc>
                        <a:spcBef>
                          <a:spcPts val="0"/>
                        </a:spcBef>
                        <a:spcAft>
                          <a:spcPts val="0"/>
                        </a:spcAft>
                        <a:buClrTx/>
                        <a:buSzTx/>
                        <a:buFontTx/>
                        <a:buNone/>
                        <a:tabLst/>
                        <a:defRPr/>
                      </a:pPr>
                      <a:r>
                        <a:rPr lang="en-GB" sz="1000" dirty="0">
                          <a:latin typeface="Arial" panose="020B0604020202020204" pitchFamily="34" charset="0"/>
                          <a:cs typeface="Arial" panose="020B0604020202020204" pitchFamily="34" charset="0"/>
                        </a:rPr>
                        <a:t>Decisions are made and documented, issues are flagged and acted upon</a:t>
                      </a:r>
                    </a:p>
                  </a:txBody>
                  <a:tcPr marL="36000" marR="36000" marT="36000" marB="36000"/>
                </a:tc>
                <a:extLst>
                  <a:ext uri="{0D108BD9-81ED-4DB2-BD59-A6C34878D82A}">
                    <a16:rowId xmlns:a16="http://schemas.microsoft.com/office/drawing/2014/main" val="709712451"/>
                  </a:ext>
                </a:extLst>
              </a:tr>
              <a:tr h="370840">
                <a:tc>
                  <a:txBody>
                    <a:bodyPr/>
                    <a:lstStyle/>
                    <a:p>
                      <a:r>
                        <a:rPr lang="en-GB" sz="1000" dirty="0">
                          <a:latin typeface="Arial" panose="020B0604020202020204" pitchFamily="34" charset="0"/>
                          <a:cs typeface="Arial" panose="020B0604020202020204" pitchFamily="34" charset="0"/>
                        </a:rPr>
                        <a:t>Project Self-Assessment</a:t>
                      </a:r>
                    </a:p>
                  </a:txBody>
                  <a:tcPr marL="36000" marR="36000" marT="36000" marB="36000"/>
                </a:tc>
                <a:tc>
                  <a:txBody>
                    <a:bodyPr/>
                    <a:lstStyle/>
                    <a:p>
                      <a:pPr marL="0" marR="0" lvl="0" indent="0" algn="l" defTabSz="914290" rtl="0" eaLnBrk="1" fontAlgn="auto" latinLnBrk="0" hangingPunct="1">
                        <a:lnSpc>
                          <a:spcPct val="100000"/>
                        </a:lnSpc>
                        <a:spcBef>
                          <a:spcPts val="0"/>
                        </a:spcBef>
                        <a:spcAft>
                          <a:spcPts val="0"/>
                        </a:spcAft>
                        <a:buClrTx/>
                        <a:buSzTx/>
                        <a:buFontTx/>
                        <a:buNone/>
                        <a:tabLst/>
                        <a:defRPr/>
                      </a:pPr>
                      <a:r>
                        <a:rPr lang="en-GB" sz="1000" b="1" dirty="0">
                          <a:latin typeface="Arial" panose="020B0604020202020204" pitchFamily="34" charset="0"/>
                          <a:cs typeface="Arial" panose="020B0604020202020204" pitchFamily="34" charset="0"/>
                        </a:rPr>
                        <a:t>Project Self-Assessments</a:t>
                      </a:r>
                      <a:r>
                        <a:rPr lang="en-GB" sz="1000" dirty="0">
                          <a:latin typeface="Arial" panose="020B0604020202020204" pitchFamily="34" charset="0"/>
                          <a:cs typeface="Arial" panose="020B0604020202020204" pitchFamily="34" charset="0"/>
                        </a:rPr>
                        <a:t> should be arranged and managed by the project manager to assure a particular area of the project; they include self-assessments (using a </a:t>
                      </a:r>
                      <a:r>
                        <a:rPr lang="en-GB" sz="1000">
                          <a:latin typeface="Arial" panose="020B0604020202020204" pitchFamily="34" charset="0"/>
                          <a:cs typeface="Arial" panose="020B0604020202020204" pitchFamily="34" charset="0"/>
                        </a:rPr>
                        <a:t>PPD template) </a:t>
                      </a:r>
                      <a:r>
                        <a:rPr lang="en-GB" sz="1000" dirty="0">
                          <a:latin typeface="Arial" panose="020B0604020202020204" pitchFamily="34" charset="0"/>
                          <a:cs typeface="Arial" panose="020B0604020202020204" pitchFamily="34" charset="0"/>
                        </a:rPr>
                        <a:t>before major milestones and assurance interventions (such as initiation and closure)</a:t>
                      </a:r>
                    </a:p>
                  </a:txBody>
                  <a:tcPr marL="36000" marR="36000" marT="36000" marB="36000"/>
                </a:tc>
                <a:tc>
                  <a:txBody>
                    <a:bodyPr/>
                    <a:lstStyle/>
                    <a:p>
                      <a:pPr marL="0" marR="0" lvl="0" indent="0" algn="l" defTabSz="914290" rtl="0" eaLnBrk="1" fontAlgn="auto" latinLnBrk="0" hangingPunct="1">
                        <a:lnSpc>
                          <a:spcPct val="100000"/>
                        </a:lnSpc>
                        <a:spcBef>
                          <a:spcPts val="0"/>
                        </a:spcBef>
                        <a:spcAft>
                          <a:spcPts val="0"/>
                        </a:spcAft>
                        <a:buClrTx/>
                        <a:buSzTx/>
                        <a:buFontTx/>
                        <a:buNone/>
                        <a:tabLst/>
                        <a:defRPr/>
                      </a:pPr>
                      <a:r>
                        <a:rPr lang="en-GB" sz="1000" dirty="0">
                          <a:latin typeface="Arial" panose="020B0604020202020204" pitchFamily="34" charset="0"/>
                          <a:cs typeface="Arial" panose="020B0604020202020204" pitchFamily="34" charset="0"/>
                        </a:rPr>
                        <a:t>Reports and completed self-assessment templates</a:t>
                      </a:r>
                    </a:p>
                  </a:txBody>
                  <a:tcPr marL="36000" marR="36000" marT="36000" marB="36000"/>
                </a:tc>
                <a:extLst>
                  <a:ext uri="{0D108BD9-81ED-4DB2-BD59-A6C34878D82A}">
                    <a16:rowId xmlns:a16="http://schemas.microsoft.com/office/drawing/2014/main" val="1359455442"/>
                  </a:ext>
                </a:extLst>
              </a:tr>
            </a:tbl>
          </a:graphicData>
        </a:graphic>
      </p:graphicFrame>
    </p:spTree>
    <p:extLst>
      <p:ext uri="{BB962C8B-B14F-4D97-AF65-F5344CB8AC3E}">
        <p14:creationId xmlns:p14="http://schemas.microsoft.com/office/powerpoint/2010/main" val="189470447"/>
      </p:ext>
    </p:extLst>
  </p:cSld>
  <p:clrMapOvr>
    <a:masterClrMapping/>
  </p:clrMapOvr>
  <p:transition spd="slow">
    <p:fade thruBlk="1"/>
  </p:transition>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_x0020_Category xmlns="6118b057-8ff5-44e4-b1de-321b26ad5719">Uncategorised</Info_x0020_Category>
    <Comments_x002f_Notes xmlns="6118b057-8ff5-44e4-b1de-321b26ad5719" xsi:nil="true"/>
    <maf4a2b474f24e67b1854128efeaea11 xmlns="6118b057-8ff5-44e4-b1de-321b26ad5719">
      <Terms xmlns="http://schemas.microsoft.com/office/infopath/2007/PartnerControls"/>
    </maf4a2b474f24e67b1854128efeaea11>
    <l2078078221f456b8ea3107004ee053b xmlns="6118b057-8ff5-44e4-b1de-321b26ad5719">
      <Terms xmlns="http://schemas.microsoft.com/office/infopath/2007/PartnerControls">
        <TermInfo xmlns="http://schemas.microsoft.com/office/infopath/2007/PartnerControls">
          <TermName xmlns="http://schemas.microsoft.com/office/infopath/2007/PartnerControls">Non Specific</TermName>
          <TermId xmlns="http://schemas.microsoft.com/office/infopath/2007/PartnerControls">6e3be155-6747-46d3-ae25-d84508c9cef7</TermId>
        </TermInfo>
      </Terms>
    </l2078078221f456b8ea3107004ee053b>
    <hdfd6f1666ea48029fc6f2caf7b1ea09 xmlns="6118b057-8ff5-44e4-b1de-321b26ad5719">
      <Terms xmlns="http://schemas.microsoft.com/office/infopath/2007/PartnerControls">
        <TermInfo xmlns="http://schemas.microsoft.com/office/infopath/2007/PartnerControls">
          <TermName xmlns="http://schemas.microsoft.com/office/infopath/2007/PartnerControls">Capabilities and Resources Group</TermName>
          <TermId xmlns="http://schemas.microsoft.com/office/infopath/2007/PartnerControls">d06be01d-00a1-4048-a6c4-c027f34bc366</TermId>
        </TermInfo>
      </Terms>
    </hdfd6f1666ea48029fc6f2caf7b1ea09>
    <m0f9d390c1784539aad941718875bcfb xmlns="6118b057-8ff5-44e4-b1de-321b26ad5719">
      <Terms xmlns="http://schemas.microsoft.com/office/infopath/2007/PartnerControls">
        <TermInfo xmlns="http://schemas.microsoft.com/office/infopath/2007/PartnerControls">
          <TermName xmlns="http://schemas.microsoft.com/office/infopath/2007/PartnerControls">Portfolio and Project Delivery Directorate</TermName>
          <TermId xmlns="http://schemas.microsoft.com/office/infopath/2007/PartnerControls">be85fb57-3de2-46a4-b668-d440a421daeb</TermId>
        </TermInfo>
      </Terms>
    </m0f9d390c1784539aad941718875bcfb>
    <ef90e051e7884a3585973f9f74a503ff xmlns="6118b057-8ff5-44e4-b1de-321b26ad5719">
      <Terms xmlns="http://schemas.microsoft.com/office/infopath/2007/PartnerControls">
        <TermInfo xmlns="http://schemas.microsoft.com/office/infopath/2007/PartnerControls">
          <TermName xmlns="http://schemas.microsoft.com/office/infopath/2007/PartnerControls">Corporate Management</TermName>
          <TermId xmlns="http://schemas.microsoft.com/office/infopath/2007/PartnerControls">93ef41ef-4682-4fab-bd2c-afa4579842cf</TermId>
        </TermInfo>
      </Terms>
    </ef90e051e7884a3585973f9f74a503ff>
    <Copyright xmlns="6118b057-8ff5-44e4-b1de-321b26ad5719">Crown</Copyright>
    <j320027d57b24c76af7dbc86a1024d5b xmlns="6118b057-8ff5-44e4-b1de-321b26ad5719">
      <Terms xmlns="http://schemas.microsoft.com/office/infopath/2007/PartnerControls">
        <TermInfo xmlns="http://schemas.microsoft.com/office/infopath/2007/PartnerControls">
          <TermName xmlns="http://schemas.microsoft.com/office/infopath/2007/PartnerControls">HOPROCGV-4-1</TermName>
          <TermId xmlns="http://schemas.microsoft.com/office/infopath/2007/PartnerControls">1b1ee9be-358b-42ee-b37b-8c2a2bd5e2f2</TermId>
        </TermInfo>
      </Terms>
    </j320027d57b24c76af7dbc86a1024d5b>
    <Government_x0020_Classification_x0020_Marking xmlns="6118b057-8ff5-44e4-b1de-321b26ad5719">Official</Government_x0020_Classification_x0020_Marking>
    <TaxCatchAll xmlns="6118b057-8ff5-44e4-b1de-321b26ad5719">
      <Value>20</Value>
      <Value>19</Value>
      <Value>18</Value>
      <Value>17</Value>
      <Value>16</Value>
      <Value>1</Value>
    </TaxCatchAll>
    <Item_x0020_Owner xmlns="6118b057-8ff5-44e4-b1de-321b26ad5719" xsi:nil="true"/>
    <Original_x0020_Creation_x0020_Date xmlns="6118b057-8ff5-44e4-b1de-321b26ad5719" xsi:nil="true"/>
    <Closure_x0020_Date xmlns="6118b057-8ff5-44e4-b1de-321b26ad5719" xsi:nil="true"/>
    <b99f654170d7414fbed3ae1b88b536ed xmlns="6118b057-8ff5-44e4-b1de-321b26ad5719">
      <Terms xmlns="http://schemas.microsoft.com/office/infopath/2007/PartnerControls">
        <TermInfo xmlns="http://schemas.microsoft.com/office/infopath/2007/PartnerControls">
          <TermName xmlns="http://schemas.microsoft.com/office/infopath/2007/PartnerControls">Business Planning and Performance</TermName>
          <TermId xmlns="http://schemas.microsoft.com/office/infopath/2007/PartnerControls">7e1db4db-6f9e-448c-a03a-9ccf1c3ce9d4</TermId>
        </TermInfo>
      </Terms>
    </b99f654170d7414fbed3ae1b88b536ed>
    <_dlc_DocId xmlns="6118b057-8ff5-44e4-b1de-321b26ad5719">HOPROCGV-11-5818</_dlc_DocId>
    <_dlc_ExpireDateSaved xmlns="http://schemas.microsoft.com/sharepoint/v3" xsi:nil="true"/>
    <_dlc_DocIdUrl xmlns="6118b057-8ff5-44e4-b1de-321b26ad5719">
      <Url>http://teams.t02.fgcs.local/sites/PROCGV/PPDPROC/_layouts/DocIdRedir.aspx?ID=HOPROCGV-11-5818</Url>
      <Description>HOPROCGV-11-5818</Description>
    </_dlc_DocIdUrl>
    <_dlc_ExpireDate xmlns="http://schemas.microsoft.com/sharepoint/v3">2019-09-27T10:11:25+00:00</_dlc_ExpireDate>
    <_dlc_Exempt xmlns="http://schemas.microsoft.com/sharepoint/v3">false</_dlc_Exempt>
    <_dlc_DocIdPersistId xmlns="6118b057-8ff5-44e4-b1de-321b26ad5719">false</_dlc_DocIdPersistId>
  </documentManagement>
</p:properties>
</file>

<file path=customXml/item3.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Assembly>Microsoft.Office.Policy, Version=14.0.0.0, Culture=neutral, PublicKeyToken=71e9bce111e9429c</Assembly>
    <Class>Microsoft.Office.RecordsManagement.Internal.UpdateExpireDate</Class>
    <Data/>
    <Filter/>
  </Receiver>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SharedContentType xmlns="Microsoft.SharePoint.Taxonomy.ContentTypeSync" SourceId="47c09a6c-e0e3-4477-ae9b-2effd2a8cb0c" ContentTypeId="0x01010013C1D610CEDDE9499BC03C1C1CDDDA230601" PreviousValue="true"/>
</file>

<file path=customXml/item5.xml><?xml version="1.0" encoding="utf-8"?>
<?mso-contentType ?>
<p:Policy xmlns:p="office.server.policy" id="" local="true">
  <p:Name>Prcs Master CT</p:Name>
  <p:Description/>
  <p:Statement/>
  <p:PolicyItems>
    <p:PolicyItem featureId="Microsoft.Office.RecordsManagement.PolicyFeatures.Expiration" staticId="0x01010013C1D610CEDDE9499BC03C1C1CDDDA2306|-1567044647" UniqueId="55db811e-d141-4d95-a508-b84109a16988">
      <p:Name>Retention</p:Name>
      <p:Description>Automatic scheduling of content for processing, and performing a retention action on content that has reached its due date.</p:Description>
      <p:CustomData>
        <Schedules nextStageId="2">
          <Schedule type="Default">
            <stages>
              <data stageId="1">
                <formula id="Microsoft.Office.RecordsManagement.PolicyFeatures.Expiration.Formula.BuiltIn">
                  <number>1</number>
                  <property>Modified</property>
                  <propertyId>28cf69c5-fa48-462a-b5cd-27b6f9d2bd5f</propertyId>
                  <period>years</period>
                </formula>
                <action type="action" id="Microsoft.Office.RecordsManagement.PolicyFeatures.Expiration.Action.SubmitFileLink" destnExplanation="Transferred due to organizational policy" destnId="b21f39a7-5732-402e-88cc-c3bfb8103f0e" destnName="Records Centre" destnUrl="http://records.t02.fgcs.local/_vti_bin/officialfile.asmx"/>
              </data>
            </stages>
          </Schedule>
        </Schedules>
      </p:CustomData>
    </p:PolicyItem>
  </p:PolicyItems>
</p:Policy>
</file>

<file path=customXml/item6.xml><?xml version="1.0" encoding="utf-8"?>
<ct:contentTypeSchema xmlns:ct="http://schemas.microsoft.com/office/2006/metadata/contentType" xmlns:ma="http://schemas.microsoft.com/office/2006/metadata/properties/metaAttributes" ct:_="" ma:_="" ma:contentTypeName="Prcs Document" ma:contentTypeID="0x01010013C1D610CEDDE9499BC03C1C1CDDDA23060100B186F69B8021F74DA7DA537BFF72B667" ma:contentTypeVersion="30" ma:contentTypeDescription="Process Support Document" ma:contentTypeScope="" ma:versionID="809a2bdd0985df40e8fab08ed49670dd">
  <xsd:schema xmlns:xsd="http://www.w3.org/2001/XMLSchema" xmlns:xs="http://www.w3.org/2001/XMLSchema" xmlns:p="http://schemas.microsoft.com/office/2006/metadata/properties" xmlns:ns1="6118b057-8ff5-44e4-b1de-321b26ad5719" xmlns:ns2="http://schemas.microsoft.com/sharepoint/v3" targetNamespace="http://schemas.microsoft.com/office/2006/metadata/properties" ma:root="true" ma:fieldsID="834c9a549007a0f9cc1f88548dc7548d" ns1:_="" ns2:_="">
    <xsd:import namespace="6118b057-8ff5-44e4-b1de-321b26ad5719"/>
    <xsd:import namespace="http://schemas.microsoft.com/sharepoint/v3"/>
    <xsd:element name="properties">
      <xsd:complexType>
        <xsd:sequence>
          <xsd:element name="documentManagement">
            <xsd:complexType>
              <xsd:all>
                <xsd:element ref="ns1:Info_x0020_Category" minOccurs="0"/>
                <xsd:element ref="ns1:Government_x0020_Classification_x0020_Marking" minOccurs="0"/>
                <xsd:element ref="ns1:Copyright"/>
                <xsd:element ref="ns1:Comments_x002f_Notes" minOccurs="0"/>
                <xsd:element ref="ns1:Item_x0020_Owner" minOccurs="0"/>
                <xsd:element ref="ns1:Original_x0020_Creation_x0020_Date" minOccurs="0"/>
                <xsd:element ref="ns1:Closure_x0020_Date" minOccurs="0"/>
                <xsd:element ref="ns1:hdfd6f1666ea48029fc6f2caf7b1ea09" minOccurs="0"/>
                <xsd:element ref="ns1:m0f9d390c1784539aad941718875bcfb" minOccurs="0"/>
                <xsd:element ref="ns1:ef90e051e7884a3585973f9f74a503ff" minOccurs="0"/>
                <xsd:element ref="ns1:_dlc_DocId" minOccurs="0"/>
                <xsd:element ref="ns1:b99f654170d7414fbed3ae1b88b536ed" minOccurs="0"/>
                <xsd:element ref="ns1:_dlc_DocIdUrl" minOccurs="0"/>
                <xsd:element ref="ns1:maf4a2b474f24e67b1854128efeaea11" minOccurs="0"/>
                <xsd:element ref="ns1:_dlc_DocIdPersistId" minOccurs="0"/>
                <xsd:element ref="ns1:l2078078221f456b8ea3107004ee053b" minOccurs="0"/>
                <xsd:element ref="ns1:TaxCatchAll" minOccurs="0"/>
                <xsd:element ref="ns1:TaxCatchAllLabel" minOccurs="0"/>
                <xsd:element ref="ns1:j320027d57b24c76af7dbc86a1024d5b" minOccurs="0"/>
                <xsd:element ref="ns2:_dlc_ExpireDateSaved" minOccurs="0"/>
                <xsd:element ref="ns2:_dlc_ExpireDate" minOccurs="0"/>
                <xsd:element ref="ns2:_dlc_Exemp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18b057-8ff5-44e4-b1de-321b26ad5719" elementFormDefault="qualified">
    <xsd:import namespace="http://schemas.microsoft.com/office/2006/documentManagement/types"/>
    <xsd:import namespace="http://schemas.microsoft.com/office/infopath/2007/PartnerControls"/>
    <xsd:element name="Info_x0020_Category" ma:index="4" nillable="true" ma:displayName="Info Category" ma:default="Uncategorised" ma:description="Please select a category for this item." ma:format="Dropdown" ma:internalName="Info_x0020_Category">
      <xsd:simpleType>
        <xsd:restriction base="dms:Choice">
          <xsd:enumeration value="Uncategorised"/>
        </xsd:restriction>
      </xsd:simpleType>
    </xsd:element>
    <xsd:element name="Government_x0020_Classification_x0020_Marking" ma:index="5" nillable="true" ma:displayName="Government Classification Marking" ma:default="Official" ma:description="Choose the Government Security Classification for this item." ma:format="Dropdown" ma:internalName="Government_x0020_Classification_x0020_Marking">
      <xsd:simpleType>
        <xsd:restriction base="dms:Choice">
          <xsd:enumeration value="Official"/>
          <xsd:enumeration value="Official Sensitive"/>
        </xsd:restriction>
      </xsd:simpleType>
    </xsd:element>
    <xsd:element name="Copyright" ma:index="6" ma:displayName="Copyright" ma:default="Crown" ma:description="Please select the appropriate category of copyright that applies to this item." ma:format="Dropdown" ma:internalName="Copyright">
      <xsd:simpleType>
        <xsd:restriction base="dms:Choice">
          <xsd:enumeration value="Crown"/>
          <xsd:enumeration value="Parliamentary"/>
          <xsd:enumeration value="Third Party"/>
          <xsd:enumeration value="Orphan Works"/>
          <xsd:enumeration value="Other"/>
          <xsd:enumeration value="Media"/>
        </xsd:restriction>
      </xsd:simpleType>
    </xsd:element>
    <xsd:element name="Comments_x002f_Notes" ma:index="12" nillable="true" ma:displayName="Comments/Notes" ma:description="Please enter any comments or notes about the item." ma:internalName="Comments_x002F_Notes">
      <xsd:simpleType>
        <xsd:restriction base="dms:Note">
          <xsd:maxLength value="255"/>
        </xsd:restriction>
      </xsd:simpleType>
    </xsd:element>
    <xsd:element name="Item_x0020_Owner" ma:index="13" nillable="true" ma:displayName="Item Owner" ma:description="Please select the item's information asset owner." ma:internalName="Item_x0020_Owner">
      <xsd:simpleType>
        <xsd:restriction base="dms:Text">
          <xsd:maxLength value="255"/>
        </xsd:restriction>
      </xsd:simpleType>
    </xsd:element>
    <xsd:element name="Original_x0020_Creation_x0020_Date" ma:index="14" nillable="true" ma:displayName="Original Creation Date" ma:description="Please enter the date the item was created." ma:format="DateOnly" ma:internalName="Original_x0020_Creation_x0020_Date">
      <xsd:simpleType>
        <xsd:restriction base="dms:DateTime"/>
      </xsd:simpleType>
    </xsd:element>
    <xsd:element name="Closure_x0020_Date" ma:index="15" nillable="true" ma:displayName="Closure Date" ma:description="i-Manager use only - DO NOT COMPLETE THIS FIELD UNLESS AUTHORISED TO DO SO." ma:format="DateOnly" ma:internalName="Closure_x0020_Date">
      <xsd:simpleType>
        <xsd:restriction base="dms:DateTime"/>
      </xsd:simpleType>
    </xsd:element>
    <xsd:element name="hdfd6f1666ea48029fc6f2caf7b1ea09" ma:index="18" ma:taxonomy="true" ma:internalName="hdfd6f1666ea48029fc6f2caf7b1ea09" ma:taxonomyFieldName="Directorate_x002F_Group_x0020_Level" ma:displayName="Directorate/Group Level" ma:default="" ma:fieldId="{1dfd6f16-66ea-4802-9fc6-f2caf7b1ea09}" ma:sspId="47c09a6c-e0e3-4477-ae9b-2effd2a8cb0c" ma:termSetId="7c40e07d-a8c6-442d-8992-78ca5c25dbe7" ma:anchorId="00000000-0000-0000-0000-000000000000" ma:open="false" ma:isKeyword="false">
      <xsd:complexType>
        <xsd:sequence>
          <xsd:element ref="pc:Terms" minOccurs="0" maxOccurs="1"/>
        </xsd:sequence>
      </xsd:complexType>
    </xsd:element>
    <xsd:element name="m0f9d390c1784539aad941718875bcfb" ma:index="20" ma:taxonomy="true" ma:internalName="m0f9d390c1784539aad941718875bcfb" ma:taxonomyFieldName="Business_x0020_Unit_x0020_Level" ma:displayName="Business Unit Level" ma:default="" ma:fieldId="{60f9d390-c178-4539-aad9-41718875bcfb}" ma:sspId="47c09a6c-e0e3-4477-ae9b-2effd2a8cb0c" ma:termSetId="6b89081f-8096-4155-9011-96b902dd8b4f" ma:anchorId="00000000-0000-0000-0000-000000000000" ma:open="false" ma:isKeyword="false">
      <xsd:complexType>
        <xsd:sequence>
          <xsd:element ref="pc:Terms" minOccurs="0" maxOccurs="1"/>
        </xsd:sequence>
      </xsd:complexType>
    </xsd:element>
    <xsd:element name="ef90e051e7884a3585973f9f74a503ff" ma:index="22" ma:taxonomy="true" ma:internalName="ef90e051e7884a3585973f9f74a503ff" ma:taxonomyFieldName="Business_x0020_Function_x0020_Level_x0020_1" ma:displayName="Business Function Level 1" ma:default="" ma:fieldId="{ef90e051-e788-4a35-8597-3f9f74a503ff}" ma:sspId="47c09a6c-e0e3-4477-ae9b-2effd2a8cb0c" ma:termSetId="f4453744-44d1-47b2-882b-26a65024bb96" ma:anchorId="00000000-0000-0000-0000-000000000000" ma:open="false" ma:isKeyword="false">
      <xsd:complexType>
        <xsd:sequence>
          <xsd:element ref="pc:Terms" minOccurs="0" maxOccurs="1"/>
        </xsd:sequence>
      </xsd:complexType>
    </xsd:element>
    <xsd:element name="_dlc_DocId" ma:index="23" nillable="true" ma:displayName="Document ID Value" ma:description="The value of the document ID assigned to this item." ma:internalName="_dlc_DocId" ma:readOnly="true">
      <xsd:simpleType>
        <xsd:restriction base="dms:Text"/>
      </xsd:simpleType>
    </xsd:element>
    <xsd:element name="b99f654170d7414fbed3ae1b88b536ed" ma:index="24" nillable="true" ma:taxonomy="true" ma:internalName="b99f654170d7414fbed3ae1b88b536ed" ma:taxonomyFieldName="Business_x0020_Function_x0020_Level_x0020_2" ma:displayName="Business Function Level 2" ma:default="" ma:fieldId="{b99f6541-70d7-414f-bed3-ae1b88b536ed}" ma:sspId="47c09a6c-e0e3-4477-ae9b-2effd2a8cb0c" ma:termSetId="e3e89a05-d7e9-4663-a0b2-7f2a3f2527d5" ma:anchorId="00000000-0000-0000-0000-000000000000" ma:open="false" ma:isKeyword="false">
      <xsd:complexType>
        <xsd:sequence>
          <xsd:element ref="pc:Terms" minOccurs="0" maxOccurs="1"/>
        </xsd:sequence>
      </xsd:complexType>
    </xsd:element>
    <xsd:element name="_dlc_DocIdUrl" ma:index="2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maf4a2b474f24e67b1854128efeaea11" ma:index="26" nillable="true" ma:taxonomy="true" ma:internalName="maf4a2b474f24e67b1854128efeaea11" ma:taxonomyFieldName="Business_x0020_Function_x0020_Level_x0020_3" ma:displayName="Business Function Level 3" ma:default="" ma:fieldId="{6af4a2b4-74f2-4e67-b185-4128efeaea11}" ma:sspId="47c09a6c-e0e3-4477-ae9b-2effd2a8cb0c" ma:termSetId="2e8674d0-4868-4683-bdd7-5633d45f45c7" ma:anchorId="00000000-0000-0000-0000-000000000000" ma:open="false" ma:isKeyword="false">
      <xsd:complexType>
        <xsd:sequence>
          <xsd:element ref="pc:Terms" minOccurs="0" maxOccurs="1"/>
        </xsd:sequence>
      </xsd:complexType>
    </xsd:element>
    <xsd:element name="_dlc_DocIdPersistId" ma:index="27" nillable="true" ma:displayName="Persist ID" ma:description="Keep ID on add." ma:hidden="true" ma:internalName="_dlc_DocIdPersistId" ma:readOnly="true">
      <xsd:simpleType>
        <xsd:restriction base="dms:Boolean"/>
      </xsd:simpleType>
    </xsd:element>
    <xsd:element name="l2078078221f456b8ea3107004ee053b" ma:index="28" ma:taxonomy="true" ma:internalName="l2078078221f456b8ea3107004ee053b" ma:taxonomyFieldName="Content_x0020_Classification" ma:displayName="Content Classification" ma:default="1;#Non Specific|6e3be155-6747-46d3-ae25-d84508c9cef7" ma:fieldId="{52078078-221f-456b-8ea3-107004ee053b}" ma:sspId="47c09a6c-e0e3-4477-ae9b-2effd2a8cb0c" ma:termSetId="846e7f7d-bb72-4a9c-b080-9467ae819ce6" ma:anchorId="00000000-0000-0000-0000-000000000000" ma:open="false" ma:isKeyword="false">
      <xsd:complexType>
        <xsd:sequence>
          <xsd:element ref="pc:Terms" minOccurs="0" maxOccurs="1"/>
        </xsd:sequence>
      </xsd:complexType>
    </xsd:element>
    <xsd:element name="TaxCatchAll" ma:index="29" nillable="true" ma:displayName="Taxonomy Catch All Column" ma:description="" ma:hidden="true" ma:list="{79dec358-26f8-4e4c-983b-12d0919db35d}" ma:internalName="TaxCatchAll" ma:showField="CatchAllData" ma:web="381df988-1803-4516-a65f-405795b137d5">
      <xsd:complexType>
        <xsd:complexContent>
          <xsd:extension base="dms:MultiChoiceLookup">
            <xsd:sequence>
              <xsd:element name="Value" type="dms:Lookup" maxOccurs="unbounded" minOccurs="0" nillable="true"/>
            </xsd:sequence>
          </xsd:extension>
        </xsd:complexContent>
      </xsd:complexType>
    </xsd:element>
    <xsd:element name="TaxCatchAllLabel" ma:index="30" nillable="true" ma:displayName="Taxonomy Catch All Column1" ma:description="" ma:hidden="true" ma:list="{79dec358-26f8-4e4c-983b-12d0919db35d}" ma:internalName="TaxCatchAllLabel" ma:readOnly="true" ma:showField="CatchAllDataLabel" ma:web="381df988-1803-4516-a65f-405795b137d5">
      <xsd:complexType>
        <xsd:complexContent>
          <xsd:extension base="dms:MultiChoiceLookup">
            <xsd:sequence>
              <xsd:element name="Value" type="dms:Lookup" maxOccurs="unbounded" minOccurs="0" nillable="true"/>
            </xsd:sequence>
          </xsd:extension>
        </xsd:complexContent>
      </xsd:complexType>
    </xsd:element>
    <xsd:element name="j320027d57b24c76af7dbc86a1024d5b" ma:index="32" ma:taxonomy="true" ma:internalName="j320027d57b24c76af7dbc86a1024d5b" ma:taxonomyFieldName="Prcs_x0020_Site_x0020_ID" ma:displayName="Prcs Site ID" ma:default="7;#Not Configured|703647ec-6a97-4f31-92b2-079f223b3818" ma:fieldId="{3320027d-57b2-4c76-af7d-bc86a1024d5b}" ma:sspId="47c09a6c-e0e3-4477-ae9b-2effd2a8cb0c" ma:termSetId="4f00fc4b-977d-40f0-83f7-638456b12b70"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pireDateSaved" ma:index="34" nillable="true" ma:displayName="Original Expiration Date" ma:hidden="true" ma:internalName="_dlc_ExpireDateSaved" ma:readOnly="true">
      <xsd:simpleType>
        <xsd:restriction base="dms:DateTime"/>
      </xsd:simpleType>
    </xsd:element>
    <xsd:element name="_dlc_ExpireDate" ma:index="35" nillable="true" ma:displayName="Expiration Date" ma:description="" ma:hidden="true" ma:indexed="true" ma:internalName="_dlc_ExpireDate" ma:readOnly="true">
      <xsd:simpleType>
        <xsd:restriction base="dms:DateTime"/>
      </xsd:simpleType>
    </xsd:element>
    <xsd:element name="_dlc_Exempt" ma:index="36" nillable="true" ma:displayName="Exempt from Policy" ma:hidden="true" ma:internalName="_dlc_Exempt"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1" ma:displayName="Content Typ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5230CA-0006-4F59-907C-3E26EBD5A65C}"/>
</file>

<file path=customXml/itemProps2.xml><?xml version="1.0" encoding="utf-8"?>
<ds:datastoreItem xmlns:ds="http://schemas.openxmlformats.org/officeDocument/2006/customXml" ds:itemID="{C21E61C1-8952-4F6E-A71B-E1F1BE78B50E}"/>
</file>

<file path=customXml/itemProps3.xml><?xml version="1.0" encoding="utf-8"?>
<ds:datastoreItem xmlns:ds="http://schemas.openxmlformats.org/officeDocument/2006/customXml" ds:itemID="{4DDA2EDE-602C-4AF2-B7E6-984342646891}"/>
</file>

<file path=customXml/itemProps4.xml><?xml version="1.0" encoding="utf-8"?>
<ds:datastoreItem xmlns:ds="http://schemas.openxmlformats.org/officeDocument/2006/customXml" ds:itemID="{55000C98-DBDC-4C45-9109-7945EAFD19CE}"/>
</file>

<file path=customXml/itemProps5.xml><?xml version="1.0" encoding="utf-8"?>
<ds:datastoreItem xmlns:ds="http://schemas.openxmlformats.org/officeDocument/2006/customXml" ds:itemID="{6B4E046E-0A14-4A92-B11A-3EB2D72B1452}"/>
</file>

<file path=customXml/itemProps6.xml><?xml version="1.0" encoding="utf-8"?>
<ds:datastoreItem xmlns:ds="http://schemas.openxmlformats.org/officeDocument/2006/customXml" ds:itemID="{95F5AEBE-27A9-4BE7-8FF1-6BCDE7F8CFCA}"/>
</file>

<file path=docProps/app.xml><?xml version="1.0" encoding="utf-8"?>
<Properties xmlns="http://schemas.openxmlformats.org/officeDocument/2006/extended-properties" xmlns:vt="http://schemas.openxmlformats.org/officeDocument/2006/docPropsVTypes">
  <TotalTime>21733</TotalTime>
  <Words>2603</Words>
  <Application>Microsoft Office PowerPoint</Application>
  <PresentationFormat>A4 Paper (210x297 mm)</PresentationFormat>
  <Paragraphs>253</Paragraphs>
  <Slides>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MS PGothic</vt:lpstr>
      <vt:lpstr>Arial</vt:lpstr>
      <vt:lpstr>Calibri</vt:lpstr>
      <vt:lpstr>Symbol</vt:lpstr>
      <vt:lpstr>Times New Roman</vt:lpstr>
      <vt:lpstr>Office Theme</vt:lpstr>
      <vt:lpstr>PowerPoint Presentation</vt:lpstr>
      <vt:lpstr>Introduction</vt:lpstr>
      <vt:lpstr>Assurance Interventions and the Project Delivery Lifecycle</vt:lpstr>
      <vt:lpstr>Gateway Reviews: Milestone Assurance</vt:lpstr>
      <vt:lpstr>Gateway Reviews: Strategic Assurance</vt:lpstr>
      <vt:lpstr>Home Office Readiness Assessments</vt:lpstr>
      <vt:lpstr>Home Office and IPA Additional Assurance Interventions</vt:lpstr>
      <vt:lpstr>Home Office Risk Assurance Reviews</vt:lpstr>
      <vt:lpstr>Project Internal: First Line of Assurance</vt:lpstr>
    </vt:vector>
  </TitlesOfParts>
  <Company>Home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Christian Heard</dc:creator>
  <dc:description/>
  <cp:lastModifiedBy>Von Hornhardt Bettina</cp:lastModifiedBy>
  <cp:revision>2430</cp:revision>
  <cp:lastPrinted>2018-07-24T08:30:58Z</cp:lastPrinted>
  <dcterms:created xsi:type="dcterms:W3CDTF">2015-06-22T11:33:30Z</dcterms:created>
  <dcterms:modified xsi:type="dcterms:W3CDTF">2018-08-15T14:45:46Z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0x01010013C1D610CEDDE9499BC03C1C1CDDDA23060100B186F69B8021F74DA7DA537BFF72B667</vt:lpwstr>
  </property>
  <property fmtid="{D5CDD505-2E9C-101B-9397-08002B2CF9AE}" pid="3" name="Directorate/Group Level">
    <vt:lpwstr>16;#Capabilities and Resources Group|d06be01d-00a1-4048-a6c4-c027f34bc366</vt:lpwstr>
  </property>
  <property fmtid="{D5CDD505-2E9C-101B-9397-08002B2CF9AE}" pid="5" name="Content Classification">
    <vt:lpwstr>1;#Non Specific|6e3be155-6747-46d3-ae25-d84508c9cef7</vt:lpwstr>
  </property>
  <property fmtid="{D5CDD505-2E9C-101B-9397-08002B2CF9AE}" pid="6" name="Business Function Level 1">
    <vt:lpwstr>18;#Corporate Management|93ef41ef-4682-4fab-bd2c-afa4579842cf</vt:lpwstr>
  </property>
  <property fmtid="{D5CDD505-2E9C-101B-9397-08002B2CF9AE}" pid="7" name="Business Unit Level">
    <vt:lpwstr>17;#Portfolio and Project Delivery Directorate|be85fb57-3de2-46a4-b668-d440a421daeb</vt:lpwstr>
  </property>
  <property fmtid="{D5CDD505-2E9C-101B-9397-08002B2CF9AE}" pid="8" name="Prcs Site ID">
    <vt:lpwstr>20;#HOPROCGV-4-1|1b1ee9be-358b-42ee-b37b-8c2a2bd5e2f2</vt:lpwstr>
  </property>
  <property fmtid="{D5CDD505-2E9C-101B-9397-08002B2CF9AE}" pid="9" name="Business Function Level 2">
    <vt:lpwstr>19;#Business Planning and Performance|7e1db4db-6f9e-448c-a03a-9ccf1c3ce9d4</vt:lpwstr>
  </property>
  <property fmtid="{D5CDD505-2E9C-101B-9397-08002B2CF9AE}" pid="10" name="_dlc_policyId">
    <vt:lpwstr>0x01010013C1D610CEDDE9499BC03C1C1CDDDA2306|-1567044647</vt:lpwstr>
  </property>
  <property fmtid="{D5CDD505-2E9C-101B-9397-08002B2CF9AE}" pid="11" name="ItemRetentionFormula">
    <vt:lpwstr>&lt;formula id="Microsoft.Office.RecordsManagement.PolicyFeatures.Expiration.Formula.BuiltIn"&gt;&lt;number&gt;1&lt;/number&gt;&lt;property&gt;Modified&lt;/property&gt;&lt;propertyId&gt;28cf69c5-fa48-462a-b5cd-27b6f9d2bd5f&lt;/propertyId&gt;&lt;period&gt;years&lt;/period&gt;&lt;/formula&gt;</vt:lpwstr>
  </property>
  <property fmtid="{D5CDD505-2E9C-101B-9397-08002B2CF9AE}" pid="12" name="_dlc_DocIdItemGuid">
    <vt:lpwstr>573275a7-76bf-48fd-a5eb-5cfd5df7b11e</vt:lpwstr>
  </property>
  <property fmtid="{D5CDD505-2E9C-101B-9397-08002B2CF9AE}" pid="13" name="dlc_EmailMailbox">
    <vt:lpwstr/>
  </property>
  <property fmtid="{D5CDD505-2E9C-101B-9397-08002B2CF9AE}" pid="14" name="dlc_EmailBCC">
    <vt:lpwstr/>
  </property>
  <property fmtid="{D5CDD505-2E9C-101B-9397-08002B2CF9AE}" pid="16" name="ol_Department">
    <vt:lpwstr/>
  </property>
  <property fmtid="{D5CDD505-2E9C-101B-9397-08002B2CF9AE}" pid="17" name="WorkState">
    <vt:lpwstr/>
  </property>
  <property fmtid="{D5CDD505-2E9C-101B-9397-08002B2CF9AE}" pid="18" name="WorkCountry">
    <vt:lpwstr/>
  </property>
  <property fmtid="{D5CDD505-2E9C-101B-9397-08002B2CF9AE}" pid="19" name="xd_ProgID">
    <vt:lpwstr/>
  </property>
  <property fmtid="{D5CDD505-2E9C-101B-9397-08002B2CF9AE}" pid="20" name="dlc_EmailCC">
    <vt:lpwstr/>
  </property>
  <property fmtid="{D5CDD505-2E9C-101B-9397-08002B2CF9AE}" pid="21" name="dlc_EmailSubject">
    <vt:lpwstr/>
  </property>
  <property fmtid="{D5CDD505-2E9C-101B-9397-08002B2CF9AE}" pid="22" name="Location">
    <vt:lpwstr/>
  </property>
  <property fmtid="{D5CDD505-2E9C-101B-9397-08002B2CF9AE}" pid="23" name="_SourceUrl">
    <vt:lpwstr/>
  </property>
  <property fmtid="{D5CDD505-2E9C-101B-9397-08002B2CF9AE}" pid="24" name="_SharedFileIndex">
    <vt:lpwstr/>
  </property>
  <property fmtid="{D5CDD505-2E9C-101B-9397-08002B2CF9AE}" pid="25" name="Folder Description">
    <vt:lpwstr/>
  </property>
  <property fmtid="{D5CDD505-2E9C-101B-9397-08002B2CF9AE}" pid="26" name="dlc_EmailTo">
    <vt:lpwstr/>
  </property>
  <property fmtid="{D5CDD505-2E9C-101B-9397-08002B2CF9AE}" pid="28" name="WorkAddress">
    <vt:lpwstr/>
  </property>
  <property fmtid="{D5CDD505-2E9C-101B-9397-08002B2CF9AE}" pid="29" name="WorkCity">
    <vt:lpwstr/>
  </property>
  <property fmtid="{D5CDD505-2E9C-101B-9397-08002B2CF9AE}" pid="30" name="cx_originalversion">
    <vt:lpwstr>1.2</vt:lpwstr>
  </property>
  <property fmtid="{D5CDD505-2E9C-101B-9397-08002B2CF9AE}" pid="31" name="TemplateUrl">
    <vt:lpwstr/>
  </property>
  <property fmtid="{D5CDD505-2E9C-101B-9397-08002B2CF9AE}" pid="32" name="WorkZip">
    <vt:lpwstr/>
  </property>
  <property fmtid="{D5CDD505-2E9C-101B-9397-08002B2CF9AE}" pid="33" name="IconOverlay">
    <vt:lpwstr/>
  </property>
  <property fmtid="{D5CDD505-2E9C-101B-9397-08002B2CF9AE}" pid="34" name="Deleted">
    <vt:lpwstr/>
  </property>
  <property fmtid="{D5CDD505-2E9C-101B-9397-08002B2CF9AE}" pid="35" name="FileReference">
    <vt:lpwstr/>
  </property>
  <property fmtid="{D5CDD505-2E9C-101B-9397-08002B2CF9AE}" pid="36" name="FileDescription">
    <vt:lpwstr/>
  </property>
  <property fmtid="{D5CDD505-2E9C-101B-9397-08002B2CF9AE}" pid="37" name="dlc_EmailFrom">
    <vt:lpwstr/>
  </property>
  <property fmtid="{D5CDD505-2E9C-101B-9397-08002B2CF9AE}" pid="38" name="Office">
    <vt:lpwstr/>
  </property>
  <property fmtid="{D5CDD505-2E9C-101B-9397-08002B2CF9AE}" pid="39" name="URL">
    <vt:lpwstr/>
  </property>
  <property fmtid="{D5CDD505-2E9C-101B-9397-08002B2CF9AE}" pid="40" name="xd_Signature">
    <vt:bool>false</vt:bool>
  </property>
  <property fmtid="{D5CDD505-2E9C-101B-9397-08002B2CF9AE}" pid="41" name="CX_RelocationTimestamp">
    <vt:lpwstr>2018-09-24T11:09:29Z</vt:lpwstr>
  </property>
  <property fmtid="{D5CDD505-2E9C-101B-9397-08002B2CF9AE}" pid="42" name="CX_RelocationUser">
    <vt:lpwstr>Chris Plausin</vt:lpwstr>
  </property>
  <property fmtid="{D5CDD505-2E9C-101B-9397-08002B2CF9AE}" pid="43" name="CX_RelocationOperation">
    <vt:lpwstr>Copy</vt:lpwstr>
  </property>
  <property fmtid="{D5CDD505-2E9C-101B-9397-08002B2CF9AE}" pid="46" name="Business Function Level 3">
    <vt:lpwstr/>
  </property>
</Properties>
</file>