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9" r:id="rId2"/>
  </p:sldMasterIdLst>
  <p:notesMasterIdLst>
    <p:notesMasterId r:id="rId16"/>
  </p:notesMasterIdLst>
  <p:sldIdLst>
    <p:sldId id="258" r:id="rId3"/>
    <p:sldId id="326" r:id="rId4"/>
    <p:sldId id="322" r:id="rId5"/>
    <p:sldId id="331" r:id="rId6"/>
    <p:sldId id="332" r:id="rId7"/>
    <p:sldId id="336" r:id="rId8"/>
    <p:sldId id="333" r:id="rId9"/>
    <p:sldId id="334" r:id="rId10"/>
    <p:sldId id="335" r:id="rId11"/>
    <p:sldId id="262" r:id="rId12"/>
    <p:sldId id="338" r:id="rId13"/>
    <p:sldId id="266" r:id="rId14"/>
    <p:sldId id="268" r:id="rId1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95AE"/>
    <a:srgbClr val="0085B1"/>
    <a:srgbClr val="EBF6F9"/>
    <a:srgbClr val="007E9C"/>
    <a:srgbClr val="007F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2" autoAdjust="0"/>
    <p:restoredTop sz="85610" autoAdjust="0"/>
  </p:normalViewPr>
  <p:slideViewPr>
    <p:cSldViewPr snapToGrid="0">
      <p:cViewPr varScale="1">
        <p:scale>
          <a:sx n="43" d="100"/>
          <a:sy n="43" d="100"/>
        </p:scale>
        <p:origin x="48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1" d="100"/>
          <a:sy n="61" d="100"/>
        </p:scale>
        <p:origin x="2928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06737C-6110-4B79-B43F-61B97131ADEF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2AE0A5-BEE5-4800-898E-1461BBD025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951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A5737-4C16-4F83-B309-1EF69DB94CA7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5806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AE0A5-BEE5-4800-898E-1461BBD0259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53135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AE0A5-BEE5-4800-898E-1461BBD02591}" type="slidenum">
              <a:rPr lang="en-GB" smtClean="0">
                <a:solidFill>
                  <a:prstClr val="black"/>
                </a:solidFill>
              </a:rPr>
              <a:pPr/>
              <a:t>11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2652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AE0A5-BEE5-4800-898E-1461BBD0259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4921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AE0A5-BEE5-4800-898E-1461BBD0259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3497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AE0A5-BEE5-4800-898E-1461BBD02591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550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5F80A-725D-4D2A-BD03-36245E8D6571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29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AE0A5-BEE5-4800-898E-1461BBD0259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225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AE0A5-BEE5-4800-898E-1461BBD0259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423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AE0A5-BEE5-4800-898E-1461BBD0259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9532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AE0A5-BEE5-4800-898E-1461BBD0259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2322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AE0A5-BEE5-4800-898E-1461BBD0259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01174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AE0A5-BEE5-4800-898E-1461BBD0259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664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96343" y="586582"/>
            <a:ext cx="8240487" cy="2387600"/>
          </a:xfrm>
        </p:spPr>
        <p:txBody>
          <a:bodyPr anchor="b">
            <a:noAutofit/>
          </a:bodyPr>
          <a:lstStyle>
            <a:lvl1pPr algn="r">
              <a:defRPr sz="3750" b="0" i="0" baseline="0">
                <a:solidFill>
                  <a:srgbClr val="EE3A2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Click to edit Cover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96343" y="3066257"/>
            <a:ext cx="8240487" cy="1655762"/>
          </a:xfrm>
        </p:spPr>
        <p:txBody>
          <a:bodyPr/>
          <a:lstStyle>
            <a:lvl1pPr marL="0" indent="0" algn="r">
              <a:spcBef>
                <a:spcPts val="300"/>
              </a:spcBef>
              <a:buNone/>
              <a:defRPr sz="1800" b="0" i="0">
                <a:solidFill>
                  <a:srgbClr val="2195AE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Cover subtitle style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 hasCustomPrompt="1"/>
          </p:nvPr>
        </p:nvSpPr>
        <p:spPr>
          <a:xfrm>
            <a:off x="478973" y="6072984"/>
            <a:ext cx="3766457" cy="554037"/>
          </a:xfrm>
        </p:spPr>
        <p:txBody>
          <a:bodyPr>
            <a:normAutofit/>
          </a:bodyPr>
          <a:lstStyle>
            <a:lvl1pPr marL="0" indent="0">
              <a:buNone/>
              <a:defRPr sz="1050" baseline="0">
                <a:solidFill>
                  <a:srgbClr val="555555"/>
                </a:solidFill>
              </a:defRPr>
            </a:lvl1pPr>
          </a:lstStyle>
          <a:p>
            <a:pPr lvl="0"/>
            <a:r>
              <a:rPr lang="en-US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767533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0CB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4098">
            <a:off x="-21937122" y="-5432470"/>
            <a:ext cx="50666932" cy="21268303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2834640" y="586582"/>
            <a:ext cx="8802189" cy="2387600"/>
          </a:xfrm>
        </p:spPr>
        <p:txBody>
          <a:bodyPr anchor="b">
            <a:noAutofit/>
          </a:bodyPr>
          <a:lstStyle>
            <a:lvl1pPr algn="r">
              <a:defRPr sz="375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Click to edit Divider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96343" y="3066257"/>
            <a:ext cx="8240487" cy="1655762"/>
          </a:xfrm>
        </p:spPr>
        <p:txBody>
          <a:bodyPr/>
          <a:lstStyle>
            <a:lvl1pPr marL="0" indent="0" algn="r">
              <a:spcBef>
                <a:spcPts val="300"/>
              </a:spcBef>
              <a:buNone/>
              <a:defRPr sz="18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Divider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839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F3C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4098">
            <a:off x="-21937122" y="-5432470"/>
            <a:ext cx="50666932" cy="21268303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2980944" y="586582"/>
            <a:ext cx="8655885" cy="2387600"/>
          </a:xfrm>
        </p:spPr>
        <p:txBody>
          <a:bodyPr anchor="b">
            <a:noAutofit/>
          </a:bodyPr>
          <a:lstStyle>
            <a:lvl1pPr algn="r">
              <a:defRPr sz="375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Click to edit Divider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96343" y="3066257"/>
            <a:ext cx="8240487" cy="1655762"/>
          </a:xfrm>
        </p:spPr>
        <p:txBody>
          <a:bodyPr/>
          <a:lstStyle>
            <a:lvl1pPr marL="0" indent="0" algn="r">
              <a:spcBef>
                <a:spcPts val="300"/>
              </a:spcBef>
              <a:buNone/>
              <a:defRPr sz="18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Divider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105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n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0"/>
            <a:ext cx="12352867" cy="6858000"/>
          </a:xfrm>
          <a:prstGeom prst="rect">
            <a:avLst/>
          </a:prstGeom>
          <a:solidFill>
            <a:srgbClr val="EE3A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766" y="2984352"/>
            <a:ext cx="2783335" cy="88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470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96343" y="586582"/>
            <a:ext cx="8240486" cy="2387600"/>
          </a:xfrm>
        </p:spPr>
        <p:txBody>
          <a:bodyPr anchor="b">
            <a:noAutofit/>
          </a:bodyPr>
          <a:lstStyle>
            <a:lvl1pPr algn="r">
              <a:defRPr sz="5000" b="0" i="0" baseline="0">
                <a:solidFill>
                  <a:srgbClr val="EE3A2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Click to edit Cover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96343" y="3066257"/>
            <a:ext cx="8240486" cy="1655762"/>
          </a:xfrm>
        </p:spPr>
        <p:txBody>
          <a:bodyPr/>
          <a:lstStyle>
            <a:lvl1pPr marL="0" indent="0" algn="r">
              <a:spcBef>
                <a:spcPts val="400"/>
              </a:spcBef>
              <a:buNone/>
              <a:defRPr sz="2400" b="0" i="0">
                <a:solidFill>
                  <a:srgbClr val="2195A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Cover subtitle style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 hasCustomPrompt="1"/>
          </p:nvPr>
        </p:nvSpPr>
        <p:spPr>
          <a:xfrm>
            <a:off x="478972" y="6072982"/>
            <a:ext cx="3766457" cy="554037"/>
          </a:xfrm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rgbClr val="555555"/>
                </a:solidFill>
              </a:defRPr>
            </a:lvl1pPr>
          </a:lstStyle>
          <a:p>
            <a:pPr lvl="0"/>
            <a:r>
              <a:rPr lang="en-US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101339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3396343" y="586582"/>
            <a:ext cx="8240486" cy="2387600"/>
          </a:xfrm>
        </p:spPr>
        <p:txBody>
          <a:bodyPr anchor="b">
            <a:noAutofit/>
          </a:bodyPr>
          <a:lstStyle>
            <a:lvl1pPr algn="r">
              <a:defRPr sz="50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Click to edit Cover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96343" y="3066257"/>
            <a:ext cx="8240486" cy="1655762"/>
          </a:xfrm>
        </p:spPr>
        <p:txBody>
          <a:bodyPr/>
          <a:lstStyle>
            <a:lvl1pPr marL="0" indent="0" algn="r">
              <a:spcBef>
                <a:spcPts val="400"/>
              </a:spcBef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Cover subtitle style</a:t>
            </a:r>
            <a:endParaRPr lang="en-US" dirty="0"/>
          </a:p>
        </p:txBody>
      </p:sp>
      <p:sp>
        <p:nvSpPr>
          <p:cNvPr id="10" name="Content Placeholder 14"/>
          <p:cNvSpPr>
            <a:spLocks noGrp="1"/>
          </p:cNvSpPr>
          <p:nvPr>
            <p:ph sz="quarter" idx="13" hasCustomPrompt="1"/>
          </p:nvPr>
        </p:nvSpPr>
        <p:spPr>
          <a:xfrm>
            <a:off x="478972" y="6072982"/>
            <a:ext cx="3766457" cy="554037"/>
          </a:xfrm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date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634" y="5752738"/>
            <a:ext cx="2426196" cy="77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69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470357" y="586582"/>
            <a:ext cx="6166471" cy="2387600"/>
          </a:xfrm>
        </p:spPr>
        <p:txBody>
          <a:bodyPr anchor="b">
            <a:noAutofit/>
          </a:bodyPr>
          <a:lstStyle>
            <a:lvl1pPr algn="r">
              <a:defRPr sz="50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Cover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70357" y="3066257"/>
            <a:ext cx="6166472" cy="1655762"/>
          </a:xfrm>
        </p:spPr>
        <p:txBody>
          <a:bodyPr/>
          <a:lstStyle>
            <a:lvl1pPr marL="0" indent="0" algn="r">
              <a:spcBef>
                <a:spcPts val="400"/>
              </a:spcBef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Cover subtitle style</a:t>
            </a:r>
            <a:endParaRPr lang="en-US" dirty="0"/>
          </a:p>
        </p:txBody>
      </p:sp>
      <p:sp>
        <p:nvSpPr>
          <p:cNvPr id="9" name="Content Placeholder 14"/>
          <p:cNvSpPr>
            <a:spLocks noGrp="1"/>
          </p:cNvSpPr>
          <p:nvPr>
            <p:ph sz="quarter" idx="13" hasCustomPrompt="1"/>
          </p:nvPr>
        </p:nvSpPr>
        <p:spPr>
          <a:xfrm>
            <a:off x="478972" y="6072982"/>
            <a:ext cx="3766457" cy="554037"/>
          </a:xfrm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777393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7457" y="365125"/>
            <a:ext cx="11451772" cy="1325563"/>
          </a:xfrm>
        </p:spPr>
        <p:txBody>
          <a:bodyPr>
            <a:noAutofit/>
          </a:bodyPr>
          <a:lstStyle>
            <a:lvl1pPr>
              <a:defRPr b="0" i="0" baseline="0">
                <a:solidFill>
                  <a:srgbClr val="EE3A2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7457" y="1825625"/>
            <a:ext cx="11451772" cy="4351338"/>
          </a:xfrm>
        </p:spPr>
        <p:txBody>
          <a:bodyPr/>
          <a:lstStyle>
            <a:lvl1pPr>
              <a:defRPr b="0" i="0" baseline="0">
                <a:solidFill>
                  <a:srgbClr val="555555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b="0" i="0" baseline="0">
                <a:solidFill>
                  <a:srgbClr val="555555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b="0" i="0" baseline="0">
                <a:solidFill>
                  <a:srgbClr val="555555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b="0" i="0" baseline="0">
                <a:solidFill>
                  <a:srgbClr val="555555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b="0" i="0" baseline="0">
                <a:solidFill>
                  <a:srgbClr val="555555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948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37457" y="365125"/>
            <a:ext cx="11451772" cy="1325563"/>
          </a:xfrm>
        </p:spPr>
        <p:txBody>
          <a:bodyPr>
            <a:noAutofit/>
          </a:bodyPr>
          <a:lstStyle>
            <a:lvl1pPr>
              <a:defRPr b="0" i="0" baseline="0">
                <a:solidFill>
                  <a:srgbClr val="EE3A2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7457" y="1825625"/>
            <a:ext cx="11451772" cy="4351338"/>
          </a:xfrm>
        </p:spPr>
        <p:txBody>
          <a:bodyPr/>
          <a:lstStyle>
            <a:lvl1pPr>
              <a:defRPr b="0" i="0" baseline="0">
                <a:solidFill>
                  <a:srgbClr val="555555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b="0" i="0" baseline="0">
                <a:solidFill>
                  <a:srgbClr val="555555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b="0" i="0" baseline="0">
                <a:solidFill>
                  <a:srgbClr val="555555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b="0" i="0" baseline="0">
                <a:solidFill>
                  <a:srgbClr val="555555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b="0" i="0" baseline="0">
                <a:solidFill>
                  <a:srgbClr val="555555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305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37457" y="365125"/>
            <a:ext cx="11451772" cy="1325563"/>
          </a:xfrm>
        </p:spPr>
        <p:txBody>
          <a:bodyPr>
            <a:noAutofit/>
          </a:bodyPr>
          <a:lstStyle>
            <a:lvl1pPr>
              <a:defRPr b="0" i="0" baseline="0">
                <a:solidFill>
                  <a:srgbClr val="EE3A2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7457" y="1825625"/>
            <a:ext cx="5540829" cy="4351338"/>
          </a:xfrm>
        </p:spPr>
        <p:txBody>
          <a:bodyPr/>
          <a:lstStyle>
            <a:lvl1pPr>
              <a:defRPr b="0" i="0" baseline="0">
                <a:solidFill>
                  <a:srgbClr val="555555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b="0" i="0" baseline="0">
                <a:solidFill>
                  <a:srgbClr val="555555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b="0" i="0" baseline="0">
                <a:solidFill>
                  <a:srgbClr val="555555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b="0" i="0" baseline="0">
                <a:solidFill>
                  <a:srgbClr val="555555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b="0" i="0" baseline="0">
                <a:solidFill>
                  <a:srgbClr val="555555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226629" y="1825625"/>
            <a:ext cx="5562600" cy="4351338"/>
          </a:xfrm>
        </p:spPr>
        <p:txBody>
          <a:bodyPr/>
          <a:lstStyle>
            <a:lvl1pPr>
              <a:defRPr b="0" i="0" baseline="0">
                <a:solidFill>
                  <a:srgbClr val="555555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b="0" i="0" baseline="0">
                <a:solidFill>
                  <a:srgbClr val="555555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b="0" i="0" baseline="0">
                <a:solidFill>
                  <a:srgbClr val="555555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b="0" i="0" baseline="0">
                <a:solidFill>
                  <a:srgbClr val="555555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b="0" i="0" baseline="0">
                <a:solidFill>
                  <a:srgbClr val="555555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379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37458" y="1824037"/>
            <a:ext cx="5540828" cy="681037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195A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26628" y="1824035"/>
            <a:ext cx="5562601" cy="68104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195A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37457" y="365125"/>
            <a:ext cx="11451772" cy="1325563"/>
          </a:xfrm>
        </p:spPr>
        <p:txBody>
          <a:bodyPr>
            <a:noAutofit/>
          </a:bodyPr>
          <a:lstStyle>
            <a:lvl1pPr>
              <a:defRPr b="0" i="0" baseline="0">
                <a:solidFill>
                  <a:srgbClr val="EE3A2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0" hasCustomPrompt="1"/>
          </p:nvPr>
        </p:nvSpPr>
        <p:spPr>
          <a:xfrm>
            <a:off x="337457" y="2505075"/>
            <a:ext cx="5540829" cy="3671888"/>
          </a:xfrm>
        </p:spPr>
        <p:txBody>
          <a:bodyPr/>
          <a:lstStyle>
            <a:lvl1pPr>
              <a:defRPr b="0" i="0" baseline="0">
                <a:solidFill>
                  <a:srgbClr val="555555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b="0" i="0" baseline="0">
                <a:solidFill>
                  <a:srgbClr val="555555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b="0" i="0" baseline="0">
                <a:solidFill>
                  <a:srgbClr val="555555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b="0" i="0" baseline="0">
                <a:solidFill>
                  <a:srgbClr val="555555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b="0" i="0" baseline="0">
                <a:solidFill>
                  <a:srgbClr val="555555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1" hasCustomPrompt="1"/>
          </p:nvPr>
        </p:nvSpPr>
        <p:spPr>
          <a:xfrm>
            <a:off x="6226629" y="2505073"/>
            <a:ext cx="5562600" cy="3671889"/>
          </a:xfrm>
        </p:spPr>
        <p:txBody>
          <a:bodyPr/>
          <a:lstStyle>
            <a:lvl1pPr>
              <a:defRPr b="0" i="0" baseline="0">
                <a:solidFill>
                  <a:srgbClr val="555555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b="0" i="0" baseline="0">
                <a:solidFill>
                  <a:srgbClr val="555555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b="0" i="0" baseline="0">
                <a:solidFill>
                  <a:srgbClr val="555555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b="0" i="0" baseline="0">
                <a:solidFill>
                  <a:srgbClr val="555555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b="0" i="0" baseline="0">
                <a:solidFill>
                  <a:srgbClr val="555555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38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3396343" y="586582"/>
            <a:ext cx="8240487" cy="2387600"/>
          </a:xfrm>
        </p:spPr>
        <p:txBody>
          <a:bodyPr anchor="b">
            <a:noAutofit/>
          </a:bodyPr>
          <a:lstStyle>
            <a:lvl1pPr algn="r">
              <a:defRPr sz="375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Click to edit Cover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96343" y="3066257"/>
            <a:ext cx="8240487" cy="1655762"/>
          </a:xfrm>
        </p:spPr>
        <p:txBody>
          <a:bodyPr/>
          <a:lstStyle>
            <a:lvl1pPr marL="0" indent="0" algn="r">
              <a:spcBef>
                <a:spcPts val="300"/>
              </a:spcBef>
              <a:buNone/>
              <a:defRPr sz="18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Cover subtitle style</a:t>
            </a:r>
            <a:endParaRPr lang="en-US" dirty="0"/>
          </a:p>
        </p:txBody>
      </p:sp>
      <p:sp>
        <p:nvSpPr>
          <p:cNvPr id="10" name="Content Placeholder 14"/>
          <p:cNvSpPr>
            <a:spLocks noGrp="1"/>
          </p:cNvSpPr>
          <p:nvPr>
            <p:ph sz="quarter" idx="13" hasCustomPrompt="1"/>
          </p:nvPr>
        </p:nvSpPr>
        <p:spPr>
          <a:xfrm>
            <a:off x="478973" y="6072984"/>
            <a:ext cx="3766457" cy="554037"/>
          </a:xfrm>
        </p:spPr>
        <p:txBody>
          <a:bodyPr>
            <a:normAutofit/>
          </a:bodyPr>
          <a:lstStyle>
            <a:lvl1pPr marL="0" indent="0">
              <a:buNone/>
              <a:defRPr sz="10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date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635" y="5752740"/>
            <a:ext cx="2426196" cy="77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3707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E3A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4098">
            <a:off x="-21937123" y="-5432470"/>
            <a:ext cx="50666932" cy="21268303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2414016" y="586582"/>
            <a:ext cx="9222813" cy="2387600"/>
          </a:xfrm>
        </p:spPr>
        <p:txBody>
          <a:bodyPr anchor="b">
            <a:noAutofit/>
          </a:bodyPr>
          <a:lstStyle>
            <a:lvl1pPr algn="r">
              <a:defRPr sz="50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Click to edit Divider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96343" y="3066257"/>
            <a:ext cx="8240486" cy="1655762"/>
          </a:xfrm>
        </p:spPr>
        <p:txBody>
          <a:bodyPr/>
          <a:lstStyle>
            <a:lvl1pPr marL="0" indent="0" algn="r">
              <a:spcBef>
                <a:spcPts val="400"/>
              </a:spcBef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Divider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738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195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4098">
            <a:off x="-21937123" y="-5432470"/>
            <a:ext cx="50666932" cy="21268303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2871216" y="586582"/>
            <a:ext cx="8765613" cy="2387600"/>
          </a:xfrm>
        </p:spPr>
        <p:txBody>
          <a:bodyPr anchor="b">
            <a:noAutofit/>
          </a:bodyPr>
          <a:lstStyle>
            <a:lvl1pPr algn="r">
              <a:defRPr sz="50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Click to edit Divider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96343" y="3066257"/>
            <a:ext cx="8240486" cy="1655762"/>
          </a:xfrm>
        </p:spPr>
        <p:txBody>
          <a:bodyPr/>
          <a:lstStyle>
            <a:lvl1pPr marL="0" indent="0" algn="r">
              <a:spcBef>
                <a:spcPts val="400"/>
              </a:spcBef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Divider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1191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0CB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4098">
            <a:off x="-21937123" y="-5432470"/>
            <a:ext cx="50666932" cy="21268303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2834640" y="586582"/>
            <a:ext cx="8802189" cy="2387600"/>
          </a:xfrm>
        </p:spPr>
        <p:txBody>
          <a:bodyPr anchor="b">
            <a:noAutofit/>
          </a:bodyPr>
          <a:lstStyle>
            <a:lvl1pPr algn="r">
              <a:defRPr sz="50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Click to edit Divider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96343" y="3066257"/>
            <a:ext cx="8240486" cy="1655762"/>
          </a:xfrm>
        </p:spPr>
        <p:txBody>
          <a:bodyPr/>
          <a:lstStyle>
            <a:lvl1pPr marL="0" indent="0" algn="r">
              <a:spcBef>
                <a:spcPts val="400"/>
              </a:spcBef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Divider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6632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F3C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4098">
            <a:off x="-21937123" y="-5432470"/>
            <a:ext cx="50666932" cy="21268303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2980944" y="586582"/>
            <a:ext cx="8655885" cy="2387600"/>
          </a:xfrm>
        </p:spPr>
        <p:txBody>
          <a:bodyPr anchor="b">
            <a:noAutofit/>
          </a:bodyPr>
          <a:lstStyle>
            <a:lvl1pPr algn="r">
              <a:defRPr sz="50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Click to edit Divider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96343" y="3066257"/>
            <a:ext cx="8240486" cy="1655762"/>
          </a:xfrm>
        </p:spPr>
        <p:txBody>
          <a:bodyPr/>
          <a:lstStyle>
            <a:lvl1pPr marL="0" indent="0" algn="r">
              <a:spcBef>
                <a:spcPts val="400"/>
              </a:spcBef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Divider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3138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n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352867" cy="6858000"/>
          </a:xfrm>
          <a:prstGeom prst="rect">
            <a:avLst/>
          </a:prstGeom>
          <a:solidFill>
            <a:srgbClr val="EE3A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765" y="2984350"/>
            <a:ext cx="2783335" cy="88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256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5B19A9FC-BDB2-4912-A1E5-E90EBE563BE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9775" y="540002"/>
            <a:ext cx="11112000" cy="563696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7320BA3-D2D8-423A-A9BA-11BDE9611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42770-298F-4A05-AC19-71EBAFD4AFB7}" type="slidenum">
              <a:rPr lang="en-GB" smtClean="0">
                <a:solidFill>
                  <a:srgbClr val="555555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55555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389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470358" y="586582"/>
            <a:ext cx="6166471" cy="2387600"/>
          </a:xfrm>
        </p:spPr>
        <p:txBody>
          <a:bodyPr anchor="b">
            <a:noAutofit/>
          </a:bodyPr>
          <a:lstStyle>
            <a:lvl1pPr algn="r">
              <a:defRPr sz="375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Cover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70357" y="3066257"/>
            <a:ext cx="6166472" cy="1655762"/>
          </a:xfrm>
        </p:spPr>
        <p:txBody>
          <a:bodyPr/>
          <a:lstStyle>
            <a:lvl1pPr marL="0" indent="0" algn="r">
              <a:spcBef>
                <a:spcPts val="300"/>
              </a:spcBef>
              <a:buNone/>
              <a:defRPr sz="18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Cover subtitle style</a:t>
            </a:r>
            <a:endParaRPr lang="en-US" dirty="0"/>
          </a:p>
        </p:txBody>
      </p:sp>
      <p:sp>
        <p:nvSpPr>
          <p:cNvPr id="9" name="Content Placeholder 14"/>
          <p:cNvSpPr>
            <a:spLocks noGrp="1"/>
          </p:cNvSpPr>
          <p:nvPr>
            <p:ph sz="quarter" idx="13" hasCustomPrompt="1"/>
          </p:nvPr>
        </p:nvSpPr>
        <p:spPr>
          <a:xfrm>
            <a:off x="478973" y="6072984"/>
            <a:ext cx="3766457" cy="554037"/>
          </a:xfrm>
        </p:spPr>
        <p:txBody>
          <a:bodyPr>
            <a:normAutofit/>
          </a:bodyPr>
          <a:lstStyle>
            <a:lvl1pPr marL="0" indent="0">
              <a:buNone/>
              <a:defRPr sz="10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3208457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7458" y="365127"/>
            <a:ext cx="11451772" cy="1325563"/>
          </a:xfrm>
        </p:spPr>
        <p:txBody>
          <a:bodyPr>
            <a:noAutofit/>
          </a:bodyPr>
          <a:lstStyle>
            <a:lvl1pPr>
              <a:defRPr b="0" i="0" baseline="0">
                <a:solidFill>
                  <a:srgbClr val="EE3A2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7458" y="1825625"/>
            <a:ext cx="11451772" cy="4351338"/>
          </a:xfrm>
        </p:spPr>
        <p:txBody>
          <a:bodyPr/>
          <a:lstStyle>
            <a:lvl1pPr>
              <a:defRPr b="0" i="0" baseline="0">
                <a:solidFill>
                  <a:srgbClr val="555555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b="0" i="0" baseline="0">
                <a:solidFill>
                  <a:srgbClr val="555555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b="0" i="0" baseline="0">
                <a:solidFill>
                  <a:srgbClr val="555555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b="0" i="0" baseline="0">
                <a:solidFill>
                  <a:srgbClr val="555555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b="0" i="0" baseline="0">
                <a:solidFill>
                  <a:srgbClr val="555555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90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37458" y="365127"/>
            <a:ext cx="11451772" cy="1325563"/>
          </a:xfrm>
        </p:spPr>
        <p:txBody>
          <a:bodyPr>
            <a:noAutofit/>
          </a:bodyPr>
          <a:lstStyle>
            <a:lvl1pPr>
              <a:defRPr b="0" i="0" baseline="0">
                <a:solidFill>
                  <a:srgbClr val="EE3A2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7458" y="1825625"/>
            <a:ext cx="11451772" cy="4351338"/>
          </a:xfrm>
        </p:spPr>
        <p:txBody>
          <a:bodyPr/>
          <a:lstStyle>
            <a:lvl1pPr>
              <a:defRPr b="0" i="0" baseline="0">
                <a:solidFill>
                  <a:srgbClr val="555555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b="0" i="0" baseline="0">
                <a:solidFill>
                  <a:srgbClr val="555555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b="0" i="0" baseline="0">
                <a:solidFill>
                  <a:srgbClr val="555555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b="0" i="0" baseline="0">
                <a:solidFill>
                  <a:srgbClr val="555555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b="0" i="0" baseline="0">
                <a:solidFill>
                  <a:srgbClr val="555555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109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37458" y="365127"/>
            <a:ext cx="11451772" cy="1325563"/>
          </a:xfrm>
        </p:spPr>
        <p:txBody>
          <a:bodyPr>
            <a:noAutofit/>
          </a:bodyPr>
          <a:lstStyle>
            <a:lvl1pPr>
              <a:defRPr b="0" i="0" baseline="0">
                <a:solidFill>
                  <a:srgbClr val="EE3A2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7458" y="1825625"/>
            <a:ext cx="5540829" cy="4351338"/>
          </a:xfrm>
        </p:spPr>
        <p:txBody>
          <a:bodyPr/>
          <a:lstStyle>
            <a:lvl1pPr>
              <a:defRPr b="0" i="0" baseline="0">
                <a:solidFill>
                  <a:srgbClr val="555555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b="0" i="0" baseline="0">
                <a:solidFill>
                  <a:srgbClr val="555555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b="0" i="0" baseline="0">
                <a:solidFill>
                  <a:srgbClr val="555555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b="0" i="0" baseline="0">
                <a:solidFill>
                  <a:srgbClr val="555555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b="0" i="0" baseline="0">
                <a:solidFill>
                  <a:srgbClr val="555555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226629" y="1825625"/>
            <a:ext cx="5562600" cy="4351338"/>
          </a:xfrm>
        </p:spPr>
        <p:txBody>
          <a:bodyPr/>
          <a:lstStyle>
            <a:lvl1pPr>
              <a:defRPr b="0" i="0" baseline="0">
                <a:solidFill>
                  <a:srgbClr val="555555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b="0" i="0" baseline="0">
                <a:solidFill>
                  <a:srgbClr val="555555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b="0" i="0" baseline="0">
                <a:solidFill>
                  <a:srgbClr val="555555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b="0" i="0" baseline="0">
                <a:solidFill>
                  <a:srgbClr val="555555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b="0" i="0" baseline="0">
                <a:solidFill>
                  <a:srgbClr val="555555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410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37459" y="1824039"/>
            <a:ext cx="5540828" cy="681037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2195AE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edit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26629" y="1824035"/>
            <a:ext cx="5562601" cy="681040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2195AE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edit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37458" y="365127"/>
            <a:ext cx="11451772" cy="1325563"/>
          </a:xfrm>
        </p:spPr>
        <p:txBody>
          <a:bodyPr>
            <a:noAutofit/>
          </a:bodyPr>
          <a:lstStyle>
            <a:lvl1pPr>
              <a:defRPr b="0" i="0" baseline="0">
                <a:solidFill>
                  <a:srgbClr val="EE3A2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0" hasCustomPrompt="1"/>
          </p:nvPr>
        </p:nvSpPr>
        <p:spPr>
          <a:xfrm>
            <a:off x="337458" y="2505075"/>
            <a:ext cx="5540829" cy="3671888"/>
          </a:xfrm>
        </p:spPr>
        <p:txBody>
          <a:bodyPr/>
          <a:lstStyle>
            <a:lvl1pPr>
              <a:defRPr b="0" i="0" baseline="0">
                <a:solidFill>
                  <a:srgbClr val="555555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b="0" i="0" baseline="0">
                <a:solidFill>
                  <a:srgbClr val="555555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b="0" i="0" baseline="0">
                <a:solidFill>
                  <a:srgbClr val="555555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b="0" i="0" baseline="0">
                <a:solidFill>
                  <a:srgbClr val="555555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b="0" i="0" baseline="0">
                <a:solidFill>
                  <a:srgbClr val="555555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1" hasCustomPrompt="1"/>
          </p:nvPr>
        </p:nvSpPr>
        <p:spPr>
          <a:xfrm>
            <a:off x="6226629" y="2505075"/>
            <a:ext cx="5562600" cy="3671889"/>
          </a:xfrm>
        </p:spPr>
        <p:txBody>
          <a:bodyPr/>
          <a:lstStyle>
            <a:lvl1pPr>
              <a:defRPr b="0" i="0" baseline="0">
                <a:solidFill>
                  <a:srgbClr val="555555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b="0" i="0" baseline="0">
                <a:solidFill>
                  <a:srgbClr val="555555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b="0" i="0" baseline="0">
                <a:solidFill>
                  <a:srgbClr val="555555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b="0" i="0" baseline="0">
                <a:solidFill>
                  <a:srgbClr val="555555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b="0" i="0" baseline="0">
                <a:solidFill>
                  <a:srgbClr val="555555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374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E3A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4098">
            <a:off x="-21937122" y="-5432470"/>
            <a:ext cx="50666932" cy="21268303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2414016" y="586582"/>
            <a:ext cx="9222813" cy="2387600"/>
          </a:xfrm>
        </p:spPr>
        <p:txBody>
          <a:bodyPr anchor="b">
            <a:noAutofit/>
          </a:bodyPr>
          <a:lstStyle>
            <a:lvl1pPr algn="r">
              <a:defRPr sz="375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Click to edit Divider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96343" y="3066257"/>
            <a:ext cx="8240487" cy="1655762"/>
          </a:xfrm>
        </p:spPr>
        <p:txBody>
          <a:bodyPr/>
          <a:lstStyle>
            <a:lvl1pPr marL="0" indent="0" algn="r">
              <a:spcBef>
                <a:spcPts val="300"/>
              </a:spcBef>
              <a:buNone/>
              <a:defRPr sz="18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Divider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807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195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4098">
            <a:off x="-21937122" y="-5432470"/>
            <a:ext cx="50666932" cy="21268303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2871216" y="586582"/>
            <a:ext cx="8765613" cy="2387600"/>
          </a:xfrm>
        </p:spPr>
        <p:txBody>
          <a:bodyPr anchor="b">
            <a:noAutofit/>
          </a:bodyPr>
          <a:lstStyle>
            <a:lvl1pPr algn="r">
              <a:defRPr sz="375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Click to edit Divider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96343" y="3066257"/>
            <a:ext cx="8240487" cy="1655762"/>
          </a:xfrm>
        </p:spPr>
        <p:txBody>
          <a:bodyPr/>
          <a:lstStyle>
            <a:lvl1pPr marL="0" indent="0" algn="r">
              <a:spcBef>
                <a:spcPts val="300"/>
              </a:spcBef>
              <a:buNone/>
              <a:defRPr sz="18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Divider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90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A0744-5CC0-C74A-BE2A-662DE43966FA}" type="datetimeFigureOut">
              <a:rPr lang="en-US" smtClean="0">
                <a:solidFill>
                  <a:srgbClr val="555555">
                    <a:tint val="75000"/>
                  </a:srgbClr>
                </a:solidFill>
              </a:rPr>
              <a:pPr/>
              <a:t>10/20/2021</a:t>
            </a:fld>
            <a:endParaRPr lang="en-US">
              <a:solidFill>
                <a:srgbClr val="55555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55555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26667-4FE2-374C-AF0A-CB12B1E350B3}" type="slidenum">
              <a:rPr lang="en-US" smtClean="0">
                <a:solidFill>
                  <a:srgbClr val="555555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55555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904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00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00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A0744-5CC0-C74A-BE2A-662DE43966FA}" type="datetimeFigureOut">
              <a:rPr lang="en-US" smtClean="0">
                <a:solidFill>
                  <a:srgbClr val="555555">
                    <a:tint val="75000"/>
                  </a:srgbClr>
                </a:solidFill>
              </a:rPr>
              <a:pPr/>
              <a:t>10/20/2021</a:t>
            </a:fld>
            <a:endParaRPr lang="en-US">
              <a:solidFill>
                <a:srgbClr val="55555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55555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26667-4FE2-374C-AF0A-CB12B1E350B3}" type="slidenum">
              <a:rPr lang="en-US" smtClean="0">
                <a:solidFill>
                  <a:srgbClr val="555555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55555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025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4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4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journals.physiology.org/doi/full/10.1152/japplphysiol.00209.2019@apsselect.2019.6.issue-10" TargetMode="External"/><Relationship Id="rId13" Type="http://schemas.openxmlformats.org/officeDocument/2006/relationships/hyperlink" Target="https://bmcsportsscimedrehabil.biomedcentral.com/articles/10.1186/s13102-021-00254-8" TargetMode="External"/><Relationship Id="rId3" Type="http://schemas.openxmlformats.org/officeDocument/2006/relationships/hyperlink" Target="https://www.ncbi.nlm.nih.gov/pubmed/27007113" TargetMode="External"/><Relationship Id="rId7" Type="http://schemas.openxmlformats.org/officeDocument/2006/relationships/hyperlink" Target="https://academic.oup.com/eurjpc/article/25/2/190/5926097?login=true" TargetMode="External"/><Relationship Id="rId12" Type="http://schemas.openxmlformats.org/officeDocument/2006/relationships/hyperlink" Target="https://www.jstage.jst.go.jp/article/jat/advpub/0/advpub_42937/_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journals.sagepub.com/doi/pdf/10.1177/2047487317731164?casa_token=9-0RmOMZSJwAAAAA:5UkqTHyliMbrr0ViJbA_i_cwujnHeZqotJZfgMauIxlmgiVlF7OEl97R2ykEvYKQfqfs5OR4TtOjXQ" TargetMode="External"/><Relationship Id="rId11" Type="http://schemas.openxmlformats.org/officeDocument/2006/relationships/hyperlink" Target="https://www.sciencedirect.com/science/article/pii/S188875461500101X" TargetMode="External"/><Relationship Id="rId5" Type="http://schemas.openxmlformats.org/officeDocument/2006/relationships/hyperlink" Target="https://www.ncbi.nlm.nih.gov/pubmed/19276981" TargetMode="External"/><Relationship Id="rId10" Type="http://schemas.openxmlformats.org/officeDocument/2006/relationships/hyperlink" Target="https://www.ncbi.nlm.nih.gov/pubmed/21549260" TargetMode="External"/><Relationship Id="rId4" Type="http://schemas.openxmlformats.org/officeDocument/2006/relationships/hyperlink" Target="https://www.ncbi.nlm.nih.gov/pubmed/21793327" TargetMode="External"/><Relationship Id="rId9" Type="http://schemas.openxmlformats.org/officeDocument/2006/relationships/hyperlink" Target="http://www.internationaljournalofcardiology.com/article/S0167-5273(13)00482-8/abstract" TargetMode="External"/><Relationship Id="rId1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6.png"/><Relationship Id="rId5" Type="http://schemas.openxmlformats.org/officeDocument/2006/relationships/hyperlink" Target="http://www.gnjournal.com/article/S0197-4572(14)00346-2/abstract" TargetMode="External"/><Relationship Id="rId4" Type="http://schemas.openxmlformats.org/officeDocument/2006/relationships/hyperlink" Target="http://onlinelibrary.wiley.com/doi/10.1111/ajag.12076/ful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35759" y="2200274"/>
            <a:ext cx="9194241" cy="735807"/>
          </a:xfrm>
        </p:spPr>
        <p:txBody>
          <a:bodyPr/>
          <a:lstStyle/>
          <a:p>
            <a:r>
              <a:rPr lang="en-GB" sz="3200" b="1" dirty="0" smtClean="0"/>
              <a:t>Health and Wellbeing </a:t>
            </a:r>
            <a:br>
              <a:rPr lang="en-GB" sz="3200" b="1" dirty="0" smtClean="0"/>
            </a:br>
            <a:r>
              <a:rPr lang="en-GB" sz="3200" b="1" dirty="0" smtClean="0"/>
              <a:t>Benefits of Swimming:</a:t>
            </a:r>
            <a:endParaRPr lang="en-GB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6971" y="2936081"/>
            <a:ext cx="7903029" cy="524668"/>
          </a:xfrm>
        </p:spPr>
        <p:txBody>
          <a:bodyPr/>
          <a:lstStyle/>
          <a:p>
            <a:r>
              <a:rPr lang="en-GB" sz="2700" b="1" i="1" dirty="0" err="1" smtClean="0"/>
              <a:t>YoHPAKE</a:t>
            </a:r>
            <a:r>
              <a:rPr lang="en-GB" sz="2700" b="1" i="1" dirty="0" smtClean="0"/>
              <a:t> Lunchtime Knowledge Session</a:t>
            </a:r>
          </a:p>
          <a:p>
            <a:r>
              <a:rPr lang="en-GB" sz="2700" b="1" i="1" dirty="0" smtClean="0"/>
              <a:t>20</a:t>
            </a:r>
            <a:r>
              <a:rPr lang="en-GB" sz="2700" b="1" i="1" baseline="30000" dirty="0" smtClean="0"/>
              <a:t>th</a:t>
            </a:r>
            <a:r>
              <a:rPr lang="en-GB" sz="2700" b="1" i="1" dirty="0" smtClean="0"/>
              <a:t> Oct 2021 </a:t>
            </a:r>
            <a:endParaRPr lang="en-GB" sz="2700" b="1" i="1" dirty="0"/>
          </a:p>
        </p:txBody>
      </p:sp>
    </p:spTree>
    <p:extLst>
      <p:ext uri="{BB962C8B-B14F-4D97-AF65-F5344CB8AC3E}">
        <p14:creationId xmlns:p14="http://schemas.microsoft.com/office/powerpoint/2010/main" val="420893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95325" y="43566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3600" dirty="0">
                <a:solidFill>
                  <a:srgbClr val="FFFFFF"/>
                </a:solidFill>
                <a:latin typeface="Arial" charset="0"/>
                <a:cs typeface="Arial" charset="0"/>
              </a:rPr>
              <a:t>Value of Swimming (2019)</a:t>
            </a:r>
            <a:br>
              <a:rPr lang="en-GB" sz="3600" dirty="0">
                <a:solidFill>
                  <a:srgbClr val="FFFFFF"/>
                </a:solidFill>
                <a:latin typeface="Arial" charset="0"/>
                <a:cs typeface="Arial" charset="0"/>
              </a:rPr>
            </a:b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0660" y="3368236"/>
            <a:ext cx="4840353" cy="242017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95325" y="1226344"/>
            <a:ext cx="5978744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Key </a:t>
            </a:r>
            <a:r>
              <a:rPr lang="en-GB" sz="2800" dirty="0" smtClean="0">
                <a:solidFill>
                  <a:schemeClr val="bg1"/>
                </a:solidFill>
              </a:rPr>
              <a:t>messages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• Swimming </a:t>
            </a:r>
            <a:r>
              <a:rPr lang="en-GB" dirty="0">
                <a:solidFill>
                  <a:schemeClr val="bg1"/>
                </a:solidFill>
              </a:rPr>
              <a:t>in England saves the health and social care system over £357 million pounds a year. </a:t>
            </a:r>
            <a:endParaRPr lang="en-GB" dirty="0" smtClean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• Of </a:t>
            </a:r>
            <a:r>
              <a:rPr lang="en-GB" dirty="0">
                <a:solidFill>
                  <a:schemeClr val="bg1"/>
                </a:solidFill>
              </a:rPr>
              <a:t>this, over £139 million pounds of savings alone are made in dementia health and social care</a:t>
            </a:r>
            <a:r>
              <a:rPr lang="en-GB" dirty="0" smtClean="0">
                <a:solidFill>
                  <a:schemeClr val="bg1"/>
                </a:solidFill>
              </a:rPr>
              <a:t>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• Over </a:t>
            </a:r>
            <a:r>
              <a:rPr lang="en-GB" dirty="0">
                <a:solidFill>
                  <a:schemeClr val="bg1"/>
                </a:solidFill>
              </a:rPr>
              <a:t>£51 million is down to reduced GP and psychotherapy visits of adult swimmers (16+) compared to non-swimmers</a:t>
            </a:r>
            <a:r>
              <a:rPr lang="en-GB" dirty="0" smtClean="0">
                <a:solidFill>
                  <a:schemeClr val="bg1"/>
                </a:solidFill>
              </a:rPr>
              <a:t>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With </a:t>
            </a:r>
            <a:r>
              <a:rPr lang="en-GB" dirty="0">
                <a:solidFill>
                  <a:schemeClr val="bg1"/>
                </a:solidFill>
              </a:rPr>
              <a:t>70 per cent of the NHS budget being spent on chronic diseases, increased swimming participation would further ease the pressures on health and social care spending.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2298" y="1358992"/>
            <a:ext cx="2197076" cy="219400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95325" y="6096501"/>
            <a:ext cx="64411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https://www.swimming.org/swimengland/value-of-swimming/</a:t>
            </a:r>
          </a:p>
        </p:txBody>
      </p:sp>
    </p:spTree>
    <p:extLst>
      <p:ext uri="{BB962C8B-B14F-4D97-AF65-F5344CB8AC3E}">
        <p14:creationId xmlns:p14="http://schemas.microsoft.com/office/powerpoint/2010/main" val="147600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95325" y="435662"/>
            <a:ext cx="81369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Decade of Decline Report (Sept 2021)</a:t>
            </a:r>
            <a:r>
              <a:rPr lang="en-GB" sz="3600" dirty="0">
                <a:solidFill>
                  <a:srgbClr val="FFFFFF"/>
                </a:solidFill>
                <a:latin typeface="Arial" charset="0"/>
                <a:cs typeface="Arial" charset="0"/>
              </a:rPr>
              <a:t/>
            </a:r>
            <a:br>
              <a:rPr lang="en-GB" sz="3600" dirty="0">
                <a:solidFill>
                  <a:srgbClr val="FFFFFF"/>
                </a:solidFill>
                <a:latin typeface="Arial" charset="0"/>
                <a:cs typeface="Arial" charset="0"/>
              </a:rPr>
            </a:b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695325" y="1592104"/>
            <a:ext cx="5313469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Key </a:t>
            </a:r>
            <a:r>
              <a:rPr lang="en-GB" sz="2800" dirty="0" smtClean="0">
                <a:solidFill>
                  <a:schemeClr val="bg1"/>
                </a:solidFill>
              </a:rPr>
              <a:t>messages</a:t>
            </a:r>
          </a:p>
          <a:p>
            <a:endParaRPr lang="en-GB" dirty="0" smtClean="0">
              <a:solidFill>
                <a:schemeClr val="bg1"/>
              </a:solidFill>
            </a:endParaRPr>
          </a:p>
          <a:p>
            <a:endParaRPr lang="en-GB" dirty="0" smtClean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Based on current pool build trends, the number of available pools </a:t>
            </a:r>
            <a:r>
              <a:rPr lang="en-GB" dirty="0" smtClean="0">
                <a:solidFill>
                  <a:schemeClr val="bg1"/>
                </a:solidFill>
              </a:rPr>
              <a:t>could decrease </a:t>
            </a:r>
            <a:r>
              <a:rPr lang="en-GB" dirty="0">
                <a:solidFill>
                  <a:schemeClr val="bg1"/>
                </a:solidFill>
              </a:rPr>
              <a:t>by more </a:t>
            </a:r>
            <a:r>
              <a:rPr lang="en-GB" dirty="0" smtClean="0">
                <a:solidFill>
                  <a:schemeClr val="bg1"/>
                </a:solidFill>
              </a:rPr>
              <a:t>than 40% by </a:t>
            </a:r>
            <a:r>
              <a:rPr lang="en-GB" dirty="0">
                <a:solidFill>
                  <a:schemeClr val="bg1"/>
                </a:solidFill>
              </a:rPr>
              <a:t>the end of the </a:t>
            </a:r>
            <a:r>
              <a:rPr lang="en-GB" dirty="0" smtClean="0">
                <a:solidFill>
                  <a:schemeClr val="bg1"/>
                </a:solidFill>
              </a:rPr>
              <a:t>decade (2,000 pools)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3 million people not able to get into a pool to swim</a:t>
            </a:r>
          </a:p>
          <a:p>
            <a:endParaRPr lang="en-GB" dirty="0" smtClean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9271" y="1358992"/>
            <a:ext cx="3924299" cy="28889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0088" y="3418608"/>
            <a:ext cx="3114209" cy="311420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03034" y="5543896"/>
            <a:ext cx="6070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https://www.swimming.org/swimengland/decadeofdecline/</a:t>
            </a:r>
          </a:p>
        </p:txBody>
      </p:sp>
    </p:spTree>
    <p:extLst>
      <p:ext uri="{BB962C8B-B14F-4D97-AF65-F5344CB8AC3E}">
        <p14:creationId xmlns:p14="http://schemas.microsoft.com/office/powerpoint/2010/main" val="300635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3009" y="633821"/>
            <a:ext cx="7991480" cy="56547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744" y="420269"/>
            <a:ext cx="3505462" cy="103058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85825" y="499586"/>
            <a:ext cx="448496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 smtClean="0">
                <a:solidFill>
                  <a:schemeClr val="accent3"/>
                </a:solidFill>
                <a:latin typeface="Arial" charset="0"/>
                <a:cs typeface="Arial" charset="0"/>
              </a:rPr>
              <a:t>Water Wellbeing Programme </a:t>
            </a:r>
            <a:r>
              <a:rPr lang="en-GB" sz="3600" dirty="0">
                <a:solidFill>
                  <a:schemeClr val="accent3"/>
                </a:solidFill>
                <a:latin typeface="Arial" charset="0"/>
                <a:cs typeface="Arial" charset="0"/>
              </a:rPr>
              <a:t>(</a:t>
            </a:r>
            <a:r>
              <a:rPr lang="en-GB" sz="3600" dirty="0" smtClean="0">
                <a:solidFill>
                  <a:schemeClr val="accent3"/>
                </a:solidFill>
                <a:latin typeface="Arial" charset="0"/>
                <a:cs typeface="Arial" charset="0"/>
              </a:rPr>
              <a:t>2018- )</a:t>
            </a:r>
            <a:r>
              <a:rPr lang="en-GB" sz="3600" dirty="0">
                <a:solidFill>
                  <a:schemeClr val="accent3"/>
                </a:solidFill>
                <a:latin typeface="Arial" charset="0"/>
                <a:cs typeface="Arial" charset="0"/>
              </a:rPr>
              <a:t/>
            </a:r>
            <a:br>
              <a:rPr lang="en-GB" sz="3600" dirty="0">
                <a:solidFill>
                  <a:schemeClr val="accent3"/>
                </a:solidFill>
                <a:latin typeface="Arial" charset="0"/>
                <a:cs typeface="Arial" charset="0"/>
              </a:rPr>
            </a:b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6771" y="1976914"/>
            <a:ext cx="395868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Building on all previous learning</a:t>
            </a:r>
          </a:p>
          <a:p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47 pilot sites in England + 1 each in Scotland / Wales / Northern Ireland</a:t>
            </a:r>
          </a:p>
          <a:p>
            <a:endParaRPr lang="en-GB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Accessible and welcoming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Personalised offers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Demonstrating impact and sharing good practice</a:t>
            </a:r>
            <a:endParaRPr lang="en-GB" sz="2000" dirty="0"/>
          </a:p>
        </p:txBody>
      </p:sp>
      <p:sp>
        <p:nvSpPr>
          <p:cNvPr id="12" name="Rectangle 11"/>
          <p:cNvSpPr/>
          <p:nvPr/>
        </p:nvSpPr>
        <p:spPr>
          <a:xfrm>
            <a:off x="885825" y="5704338"/>
            <a:ext cx="4730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https://www.swimming.org/swimengland/health-and-wellbeing/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621" y="4569075"/>
            <a:ext cx="2916855" cy="29168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808" y="5598551"/>
            <a:ext cx="1167354" cy="97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89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82207" y="1046686"/>
            <a:ext cx="2775578" cy="735807"/>
          </a:xfrm>
        </p:spPr>
        <p:txBody>
          <a:bodyPr/>
          <a:lstStyle/>
          <a:p>
            <a:r>
              <a:rPr lang="en-GB" b="1" dirty="0" smtClean="0"/>
              <a:t>Thank you!</a:t>
            </a:r>
            <a:endParaRPr lang="en-GB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4227" y="1782493"/>
            <a:ext cx="1798476" cy="3785944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3810921" y="2640459"/>
            <a:ext cx="7865263" cy="2735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300"/>
              </a:spcBef>
              <a:buFont typeface="Arial"/>
              <a:buNone/>
              <a:defRPr sz="1800" b="0" i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400" b="1" dirty="0" smtClean="0"/>
              <a:t>health@swimming.org </a:t>
            </a:r>
            <a:endParaRPr lang="en-GB" sz="2400" b="1" dirty="0"/>
          </a:p>
          <a:p>
            <a:pPr algn="l"/>
            <a:endParaRPr lang="en-GB" sz="2400" b="1" dirty="0" smtClean="0"/>
          </a:p>
          <a:p>
            <a:pPr algn="l"/>
            <a:endParaRPr lang="en-GB" sz="2400" b="1" dirty="0" smtClean="0"/>
          </a:p>
          <a:p>
            <a:pPr algn="l"/>
            <a:endParaRPr lang="en-GB" sz="2400" b="1" dirty="0" smtClean="0"/>
          </a:p>
          <a:p>
            <a:pPr algn="l"/>
            <a:r>
              <a:rPr lang="en-GB" sz="2400" b="1" dirty="0" smtClean="0"/>
              <a:t>https</a:t>
            </a:r>
            <a:r>
              <a:rPr lang="en-GB" sz="2400" b="1" dirty="0"/>
              <a:t>://www.swimming.org/swimengland/health-and-wellbeing</a:t>
            </a:r>
            <a:r>
              <a:rPr lang="en-GB" sz="2400" b="1" dirty="0" smtClean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48173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3708" y="2362741"/>
            <a:ext cx="6842927" cy="2220687"/>
          </a:xfrm>
        </p:spPr>
        <p:txBody>
          <a:bodyPr/>
          <a:lstStyle/>
          <a:p>
            <a:pPr algn="l"/>
            <a:r>
              <a:rPr lang="en-GB" b="1" dirty="0" smtClean="0"/>
              <a:t>Myth: Swimming and aquatic activity are simply alternative forms of exercise to land based options. </a:t>
            </a:r>
            <a:endParaRPr lang="en-GB" b="1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7214716" y="4883499"/>
            <a:ext cx="4765347" cy="1805212"/>
          </a:xfrm>
          <a:prstGeom prst="rect">
            <a:avLst/>
          </a:prstGeom>
          <a:solidFill>
            <a:srgbClr val="2195AE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300"/>
              </a:spcBef>
              <a:buFont typeface="Arial"/>
              <a:buNone/>
              <a:defRPr sz="1800" b="0" i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/>
              <a:t>Swimming </a:t>
            </a:r>
            <a:r>
              <a:rPr lang="en-GB" sz="2400" dirty="0" smtClean="0"/>
              <a:t>is </a:t>
            </a:r>
            <a:r>
              <a:rPr lang="en-GB" sz="2400" dirty="0"/>
              <a:t>the number 1 participated sport for adults with a </a:t>
            </a:r>
            <a:r>
              <a:rPr lang="en-GB" sz="2400" dirty="0" smtClean="0"/>
              <a:t>long term health condition or impairment</a:t>
            </a:r>
            <a:endParaRPr lang="en-GB" sz="2400" dirty="0"/>
          </a:p>
          <a:p>
            <a:pPr algn="ctr"/>
            <a:r>
              <a:rPr lang="en-GB" sz="2400" dirty="0" smtClean="0"/>
              <a:t>Swim England insights, 2019</a:t>
            </a:r>
          </a:p>
          <a:p>
            <a:pPr algn="ctr"/>
            <a:endParaRPr lang="en-GB" sz="2400" dirty="0" smtClean="0">
              <a:solidFill>
                <a:srgbClr val="FFFFFF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668102" y="708547"/>
            <a:ext cx="3858572" cy="1396583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300"/>
              </a:spcBef>
              <a:buFont typeface="Arial"/>
              <a:buNone/>
              <a:defRPr sz="1800" b="0" i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 smtClean="0"/>
              <a:t>More than </a:t>
            </a:r>
            <a:r>
              <a:rPr lang="en-GB" sz="2400" b="1" dirty="0" smtClean="0"/>
              <a:t>185,000 people</a:t>
            </a:r>
            <a:r>
              <a:rPr lang="en-GB" sz="2400" dirty="0" smtClean="0"/>
              <a:t> attend adult swimming lessons in the UK.</a:t>
            </a:r>
          </a:p>
          <a:p>
            <a:pPr algn="ctr"/>
            <a:r>
              <a:rPr lang="en-GB" sz="1600" dirty="0" smtClean="0"/>
              <a:t>Swim England insights, 2018</a:t>
            </a:r>
          </a:p>
          <a:p>
            <a:pPr algn="ctr"/>
            <a:endParaRPr lang="en-GB" sz="2400" dirty="0" smtClean="0">
              <a:solidFill>
                <a:srgbClr val="FFFFFF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384836" y="2800699"/>
            <a:ext cx="4425105" cy="1387231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300"/>
              </a:spcBef>
              <a:buFont typeface="Arial"/>
              <a:buNone/>
              <a:defRPr sz="1800" b="0" i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 smtClean="0"/>
              <a:t>It’s estimated that </a:t>
            </a:r>
            <a:r>
              <a:rPr lang="en-GB" sz="2400" b="1" dirty="0" smtClean="0"/>
              <a:t>almost a quarter</a:t>
            </a:r>
            <a:r>
              <a:rPr lang="en-GB" sz="2400" dirty="0" smtClean="0"/>
              <a:t> of adult non-swimmers would like to learn how.</a:t>
            </a:r>
            <a:endParaRPr lang="en-GB" sz="2400" dirty="0" smtClean="0">
              <a:solidFill>
                <a:srgbClr val="FFFFFF"/>
              </a:solidFill>
            </a:endParaRPr>
          </a:p>
          <a:p>
            <a:pPr algn="ctr"/>
            <a:r>
              <a:rPr lang="en-GB" sz="1600" dirty="0" smtClean="0">
                <a:solidFill>
                  <a:srgbClr val="FFFFFF"/>
                </a:solidFill>
              </a:rPr>
              <a:t>Swim England insights, 2018</a:t>
            </a:r>
            <a:endParaRPr lang="en-GB" sz="1600" dirty="0">
              <a:solidFill>
                <a:srgbClr val="FFFFFF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45531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705" y="240436"/>
            <a:ext cx="8968615" cy="1325563"/>
          </a:xfrm>
        </p:spPr>
        <p:txBody>
          <a:bodyPr>
            <a:normAutofit/>
          </a:bodyPr>
          <a:lstStyle/>
          <a:p>
            <a:r>
              <a:rPr lang="en-GB" sz="4000" dirty="0" smtClean="0"/>
              <a:t>The benefits of swimming for people with long term health conditions 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705" y="2032896"/>
            <a:ext cx="7746441" cy="2709206"/>
          </a:xfrm>
        </p:spPr>
        <p:txBody>
          <a:bodyPr/>
          <a:lstStyle/>
          <a:p>
            <a:pPr lvl="0"/>
            <a:r>
              <a:rPr lang="en-GB" sz="2100" i="1" dirty="0"/>
              <a:t>Water-based exercise has been demonstrated to offer several specific advantages compared to </a:t>
            </a:r>
            <a:r>
              <a:rPr lang="en-GB" sz="2100" i="1" dirty="0" smtClean="0"/>
              <a:t>land-based</a:t>
            </a:r>
            <a:r>
              <a:rPr lang="en-GB" sz="2100" i="1" dirty="0"/>
              <a:t> </a:t>
            </a:r>
            <a:r>
              <a:rPr lang="en-GB" sz="2100" i="1" dirty="0" smtClean="0"/>
              <a:t>exercise </a:t>
            </a:r>
            <a:r>
              <a:rPr lang="en-GB" sz="2100" i="1" dirty="0"/>
              <a:t>due to the weight-bearing benefits of </a:t>
            </a:r>
            <a:r>
              <a:rPr lang="en-GB" sz="2100" b="1" i="1" dirty="0">
                <a:solidFill>
                  <a:srgbClr val="FF0000"/>
                </a:solidFill>
              </a:rPr>
              <a:t>buoyancy</a:t>
            </a:r>
            <a:r>
              <a:rPr lang="en-GB" sz="2100" i="1" dirty="0"/>
              <a:t> and the </a:t>
            </a:r>
            <a:r>
              <a:rPr lang="en-GB" sz="2100" b="1" i="1" dirty="0">
                <a:solidFill>
                  <a:srgbClr val="FF0000"/>
                </a:solidFill>
              </a:rPr>
              <a:t>viscosity</a:t>
            </a:r>
            <a:r>
              <a:rPr lang="en-GB" sz="2100" i="1" dirty="0"/>
              <a:t> (friction) of water offering greater resistance and calorific expenditure compared to similar movements performed on land. </a:t>
            </a:r>
            <a:r>
              <a:rPr lang="en-GB" sz="2100" b="1" i="1" dirty="0">
                <a:solidFill>
                  <a:srgbClr val="FF0000"/>
                </a:solidFill>
              </a:rPr>
              <a:t>Hydrostatic pressure</a:t>
            </a:r>
            <a:r>
              <a:rPr lang="en-GB" sz="2100" i="1" dirty="0"/>
              <a:t> has also been demonstrated to reduce swelling, improve circulation and modulate paid </a:t>
            </a:r>
            <a:r>
              <a:rPr lang="en-GB" sz="2100" i="1" dirty="0" smtClean="0"/>
              <a:t>responses</a:t>
            </a:r>
            <a:r>
              <a:rPr lang="en-GB" sz="2100" i="1" dirty="0"/>
              <a:t> </a:t>
            </a:r>
            <a:r>
              <a:rPr lang="en-GB" sz="2100" i="1" dirty="0" smtClean="0"/>
              <a:t>and the </a:t>
            </a:r>
            <a:r>
              <a:rPr lang="en-GB" sz="2100" b="1" i="1" dirty="0" smtClean="0">
                <a:solidFill>
                  <a:srgbClr val="FF0000"/>
                </a:solidFill>
              </a:rPr>
              <a:t>thermodynamic effects </a:t>
            </a:r>
            <a:r>
              <a:rPr lang="en-GB" sz="2100" i="1" dirty="0" smtClean="0"/>
              <a:t>of water show that immersion alone can have health enhancing benefits.</a:t>
            </a:r>
            <a:endParaRPr lang="en-GB" sz="2100" dirty="0"/>
          </a:p>
          <a:p>
            <a:endParaRPr lang="en-GB" sz="2100" dirty="0"/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xmlns="" xmlns:lc="http://schemas.openxmlformats.org/drawingml/2006/lockedCanvas" id="{AC8058FE-2E21-4E8F-8187-3113093D51B5}"/>
              </a:ext>
            </a:extLst>
          </p:cNvPr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811" y="1565999"/>
            <a:ext cx="2820589" cy="360440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371646" y="5637302"/>
            <a:ext cx="112907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i="1" dirty="0">
                <a:solidFill>
                  <a:srgbClr val="555555"/>
                </a:solidFill>
              </a:rPr>
              <a:t>W</a:t>
            </a:r>
            <a:r>
              <a:rPr lang="en-GB" sz="2400" b="1" i="1" dirty="0" smtClean="0">
                <a:solidFill>
                  <a:srgbClr val="555555"/>
                </a:solidFill>
              </a:rPr>
              <a:t>ater-based </a:t>
            </a:r>
            <a:r>
              <a:rPr lang="en-GB" sz="2400" b="1" i="1" dirty="0">
                <a:solidFill>
                  <a:srgbClr val="555555"/>
                </a:solidFill>
              </a:rPr>
              <a:t>exercise prescription should be a key consideration for all health care professionals, providers and </a:t>
            </a:r>
            <a:r>
              <a:rPr lang="en-GB" sz="2400" b="1" i="1" dirty="0" smtClean="0">
                <a:solidFill>
                  <a:srgbClr val="555555"/>
                </a:solidFill>
              </a:rPr>
              <a:t>commissioners!</a:t>
            </a:r>
            <a:endParaRPr lang="en-GB" sz="2400" b="1" dirty="0">
              <a:solidFill>
                <a:srgbClr val="555555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6636" y="4847239"/>
            <a:ext cx="75095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https://www.swimming.org/swimengland/health-and-wellbeing-benefits-of-swimming/</a:t>
            </a:r>
          </a:p>
        </p:txBody>
      </p:sp>
    </p:spTree>
    <p:extLst>
      <p:ext uri="{BB962C8B-B14F-4D97-AF65-F5344CB8AC3E}">
        <p14:creationId xmlns:p14="http://schemas.microsoft.com/office/powerpoint/2010/main" val="210510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Swimming and mortality rate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457" y="1825625"/>
            <a:ext cx="5922666" cy="4351338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Chase et al 2008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40,547 male swimmers</a:t>
            </a:r>
          </a:p>
          <a:p>
            <a:r>
              <a:rPr lang="en-GB" dirty="0" smtClean="0"/>
              <a:t>Lower mortality rate than general population</a:t>
            </a:r>
          </a:p>
          <a:p>
            <a:r>
              <a:rPr lang="en-GB" dirty="0" smtClean="0"/>
              <a:t>…But also lower than sedentary, walkers or runners</a:t>
            </a:r>
          </a:p>
          <a:p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340510" y="2506662"/>
            <a:ext cx="5922666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0" i="0" kern="1200" baseline="0">
                <a:solidFill>
                  <a:srgbClr val="555555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 baseline="0">
                <a:solidFill>
                  <a:srgbClr val="555555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 baseline="0">
                <a:solidFill>
                  <a:srgbClr val="555555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/>
              <a:buChar char="•"/>
              <a:defRPr sz="1800" b="0" i="0" kern="1200" baseline="0">
                <a:solidFill>
                  <a:srgbClr val="555555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/>
              <a:buChar char="•"/>
              <a:defRPr sz="1800" b="0" i="0" kern="1200" baseline="0">
                <a:solidFill>
                  <a:srgbClr val="555555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b="1" dirty="0" err="1" smtClean="0"/>
              <a:t>Oja</a:t>
            </a:r>
            <a:r>
              <a:rPr lang="en-GB" b="1" dirty="0" smtClean="0"/>
              <a:t> et al 2015</a:t>
            </a:r>
          </a:p>
          <a:p>
            <a:pPr marL="0" indent="0">
              <a:buFont typeface="Arial"/>
              <a:buNone/>
            </a:pPr>
            <a:endParaRPr lang="en-GB" dirty="0" smtClean="0"/>
          </a:p>
          <a:p>
            <a:r>
              <a:rPr lang="en-GB" dirty="0" smtClean="0"/>
              <a:t>28% lower all cause mortality</a:t>
            </a:r>
          </a:p>
          <a:p>
            <a:r>
              <a:rPr lang="en-GB" dirty="0" smtClean="0"/>
              <a:t>41% CVD mortality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715" y="428813"/>
            <a:ext cx="2523749" cy="252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715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Swimming and </a:t>
            </a:r>
            <a:br>
              <a:rPr lang="en-GB" dirty="0" smtClean="0"/>
            </a:br>
            <a:r>
              <a:rPr lang="en-GB" dirty="0" smtClean="0"/>
              <a:t>physiological benefits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457" y="2102671"/>
            <a:ext cx="5279572" cy="491681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Anti-hypertensive properties</a:t>
            </a:r>
          </a:p>
          <a:p>
            <a:pPr lvl="1"/>
            <a:r>
              <a:rPr lang="en-GB" sz="2000" dirty="0"/>
              <a:t>Reduction in BP in hypertensives of varying severity</a:t>
            </a:r>
          </a:p>
          <a:p>
            <a:pPr lvl="1"/>
            <a:r>
              <a:rPr lang="en-GB" sz="2000" dirty="0"/>
              <a:t>Improvements in vascular </a:t>
            </a:r>
            <a:r>
              <a:rPr lang="en-GB" sz="2000" dirty="0" smtClean="0"/>
              <a:t>function</a:t>
            </a:r>
            <a:endParaRPr lang="en-GB" sz="2000" dirty="0"/>
          </a:p>
          <a:p>
            <a:pPr marL="0" lvl="0" indent="0" algn="r">
              <a:lnSpc>
                <a:spcPct val="100000"/>
              </a:lnSpc>
              <a:spcBef>
                <a:spcPts val="0"/>
              </a:spcBef>
              <a:buNone/>
            </a:pPr>
            <a:endParaRPr lang="en-GB" sz="1400" dirty="0" smtClean="0">
              <a:solidFill>
                <a:prstClr val="black"/>
              </a:solidFill>
              <a:latin typeface="Arial" panose="020B0604020202020204"/>
              <a:ea typeface="+mn-ea"/>
              <a:cs typeface="+mn-cs"/>
              <a:hlinkClick r:id="rId3"/>
            </a:endParaRPr>
          </a:p>
          <a:p>
            <a:pPr marL="0" lv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 dirty="0" smtClean="0">
                <a:solidFill>
                  <a:prstClr val="black"/>
                </a:solidFill>
                <a:latin typeface="Arial" panose="020B0604020202020204"/>
                <a:ea typeface="+mn-ea"/>
                <a:cs typeface="+mn-cs"/>
                <a:hlinkClick r:id="rId3"/>
              </a:rPr>
              <a:t>Bartels </a:t>
            </a:r>
            <a:r>
              <a:rPr lang="en-GB" sz="1400" dirty="0">
                <a:solidFill>
                  <a:prstClr val="black"/>
                </a:solidFill>
                <a:latin typeface="Arial" panose="020B0604020202020204"/>
                <a:ea typeface="+mn-ea"/>
                <a:cs typeface="+mn-cs"/>
                <a:hlinkClick r:id="rId3"/>
              </a:rPr>
              <a:t>et al (2016) </a:t>
            </a:r>
            <a:r>
              <a:rPr lang="en-GB" sz="1400" dirty="0">
                <a:solidFill>
                  <a:prstClr val="black"/>
                </a:solidFill>
                <a:latin typeface="Arial" panose="020B0604020202020204"/>
                <a:ea typeface="+mn-ea"/>
                <a:cs typeface="+mn-cs"/>
                <a:hlinkClick r:id="rId4"/>
              </a:rPr>
              <a:t>Chen et al (2010) </a:t>
            </a:r>
            <a:endParaRPr lang="en-GB" sz="1400" dirty="0" smtClean="0">
              <a:solidFill>
                <a:prstClr val="black"/>
              </a:solidFill>
              <a:latin typeface="Arial" panose="020B0604020202020204"/>
              <a:ea typeface="+mn-ea"/>
              <a:cs typeface="+mn-cs"/>
            </a:endParaRPr>
          </a:p>
          <a:p>
            <a:pPr marL="0" lv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 dirty="0" smtClean="0">
                <a:solidFill>
                  <a:prstClr val="black"/>
                </a:solidFill>
                <a:latin typeface="Arial" panose="020B0604020202020204"/>
                <a:ea typeface="+mn-ea"/>
                <a:cs typeface="+mn-cs"/>
                <a:hlinkClick r:id="rId5"/>
              </a:rPr>
              <a:t>Laurent </a:t>
            </a:r>
            <a:r>
              <a:rPr lang="en-GB" sz="1400" dirty="0">
                <a:solidFill>
                  <a:prstClr val="black"/>
                </a:solidFill>
                <a:latin typeface="Arial" panose="020B0604020202020204"/>
                <a:ea typeface="+mn-ea"/>
                <a:cs typeface="+mn-cs"/>
                <a:hlinkClick r:id="rId5"/>
              </a:rPr>
              <a:t>et al (2009)</a:t>
            </a:r>
            <a:r>
              <a:rPr lang="en-GB" sz="1400" dirty="0">
                <a:solidFill>
                  <a:prstClr val="black"/>
                </a:solidFill>
                <a:latin typeface="Arial" panose="020B0604020202020204"/>
                <a:ea typeface="+mn-ea"/>
                <a:cs typeface="+mn-cs"/>
              </a:rPr>
              <a:t> </a:t>
            </a:r>
            <a:r>
              <a:rPr lang="en-GB" sz="1400" dirty="0">
                <a:solidFill>
                  <a:prstClr val="black"/>
                </a:solidFill>
                <a:latin typeface="Arial" panose="020B0604020202020204"/>
                <a:ea typeface="+mn-ea"/>
                <a:cs typeface="+mn-cs"/>
                <a:hlinkClick r:id="rId6"/>
              </a:rPr>
              <a:t>Igarashi &amp; </a:t>
            </a:r>
            <a:r>
              <a:rPr lang="en-GB" sz="1400" dirty="0" err="1">
                <a:solidFill>
                  <a:prstClr val="black"/>
                </a:solidFill>
                <a:latin typeface="Arial" panose="020B0604020202020204"/>
                <a:ea typeface="+mn-ea"/>
                <a:cs typeface="+mn-cs"/>
                <a:hlinkClick r:id="rId6"/>
              </a:rPr>
              <a:t>Nogami</a:t>
            </a:r>
            <a:r>
              <a:rPr lang="en-GB" sz="1400" dirty="0">
                <a:solidFill>
                  <a:prstClr val="black"/>
                </a:solidFill>
                <a:latin typeface="Arial" panose="020B0604020202020204"/>
                <a:ea typeface="+mn-ea"/>
                <a:cs typeface="+mn-cs"/>
                <a:hlinkClick r:id="rId6"/>
              </a:rPr>
              <a:t> (2018)</a:t>
            </a:r>
            <a:r>
              <a:rPr lang="en-GB" sz="1400" dirty="0">
                <a:solidFill>
                  <a:prstClr val="black"/>
                </a:solidFill>
                <a:latin typeface="Arial" panose="020B0604020202020204"/>
                <a:ea typeface="+mn-ea"/>
                <a:cs typeface="+mn-cs"/>
              </a:rPr>
              <a:t>, </a:t>
            </a:r>
            <a:endParaRPr lang="en-GB" sz="1400" dirty="0" smtClean="0">
              <a:solidFill>
                <a:prstClr val="black"/>
              </a:solidFill>
              <a:latin typeface="Arial" panose="020B0604020202020204"/>
              <a:ea typeface="+mn-ea"/>
              <a:cs typeface="+mn-cs"/>
            </a:endParaRPr>
          </a:p>
          <a:p>
            <a:pPr marL="0" lv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 dirty="0" err="1" smtClean="0">
                <a:solidFill>
                  <a:prstClr val="black"/>
                </a:solidFill>
                <a:latin typeface="Arial" panose="020B0604020202020204"/>
                <a:ea typeface="+mn-ea"/>
                <a:cs typeface="+mn-cs"/>
                <a:hlinkClick r:id="rId7"/>
              </a:rPr>
              <a:t>Igariashi</a:t>
            </a:r>
            <a:r>
              <a:rPr lang="en-GB" sz="1400" dirty="0" smtClean="0">
                <a:solidFill>
                  <a:prstClr val="black"/>
                </a:solidFill>
                <a:latin typeface="Arial" panose="020B0604020202020204"/>
                <a:ea typeface="+mn-ea"/>
                <a:cs typeface="+mn-cs"/>
                <a:hlinkClick r:id="rId7"/>
              </a:rPr>
              <a:t> </a:t>
            </a:r>
            <a:r>
              <a:rPr lang="en-GB" sz="1400" dirty="0">
                <a:solidFill>
                  <a:prstClr val="black"/>
                </a:solidFill>
                <a:latin typeface="Arial" panose="020B0604020202020204"/>
                <a:ea typeface="+mn-ea"/>
                <a:cs typeface="+mn-cs"/>
                <a:hlinkClick r:id="rId7"/>
              </a:rPr>
              <a:t>&amp; </a:t>
            </a:r>
            <a:r>
              <a:rPr lang="en-GB" sz="1400" dirty="0" err="1">
                <a:solidFill>
                  <a:prstClr val="black"/>
                </a:solidFill>
                <a:latin typeface="Arial" panose="020B0604020202020204"/>
                <a:ea typeface="+mn-ea"/>
                <a:cs typeface="+mn-cs"/>
                <a:hlinkClick r:id="rId7"/>
              </a:rPr>
              <a:t>Nogami</a:t>
            </a:r>
            <a:r>
              <a:rPr lang="en-GB" sz="1400" dirty="0">
                <a:solidFill>
                  <a:prstClr val="black"/>
                </a:solidFill>
                <a:latin typeface="Arial" panose="020B0604020202020204"/>
                <a:ea typeface="+mn-ea"/>
                <a:cs typeface="+mn-cs"/>
                <a:hlinkClick r:id="rId7"/>
              </a:rPr>
              <a:t> (2020)</a:t>
            </a:r>
            <a:r>
              <a:rPr lang="en-GB" sz="1400" dirty="0">
                <a:solidFill>
                  <a:prstClr val="black"/>
                </a:solidFill>
                <a:latin typeface="Arial" panose="020B0604020202020204"/>
                <a:ea typeface="+mn-ea"/>
                <a:cs typeface="+mn-cs"/>
              </a:rPr>
              <a:t> </a:t>
            </a:r>
            <a:r>
              <a:rPr lang="en-GB" sz="1400" dirty="0">
                <a:solidFill>
                  <a:prstClr val="black"/>
                </a:solidFill>
                <a:latin typeface="Arial" panose="020B0604020202020204"/>
                <a:ea typeface="+mn-ea"/>
                <a:cs typeface="+mn-cs"/>
                <a:hlinkClick r:id="rId8"/>
              </a:rPr>
              <a:t>Park, </a:t>
            </a:r>
            <a:r>
              <a:rPr lang="en-GB" sz="1400" dirty="0" err="1">
                <a:solidFill>
                  <a:prstClr val="black"/>
                </a:solidFill>
                <a:latin typeface="Arial" panose="020B0604020202020204"/>
                <a:ea typeface="+mn-ea"/>
                <a:cs typeface="+mn-cs"/>
                <a:hlinkClick r:id="rId8"/>
              </a:rPr>
              <a:t>Kwak</a:t>
            </a:r>
            <a:r>
              <a:rPr lang="en-GB" sz="1400" dirty="0">
                <a:solidFill>
                  <a:prstClr val="black"/>
                </a:solidFill>
                <a:latin typeface="Arial" panose="020B0604020202020204"/>
                <a:ea typeface="+mn-ea"/>
                <a:cs typeface="+mn-cs"/>
                <a:hlinkClick r:id="rId8"/>
              </a:rPr>
              <a:t> &amp; </a:t>
            </a:r>
            <a:r>
              <a:rPr lang="en-GB" sz="1400" dirty="0" err="1">
                <a:solidFill>
                  <a:prstClr val="black"/>
                </a:solidFill>
                <a:latin typeface="Arial" panose="020B0604020202020204"/>
                <a:ea typeface="+mn-ea"/>
                <a:cs typeface="+mn-cs"/>
                <a:hlinkClick r:id="rId8"/>
              </a:rPr>
              <a:t>Pekas</a:t>
            </a:r>
            <a:r>
              <a:rPr lang="en-GB" sz="1400" dirty="0">
                <a:solidFill>
                  <a:prstClr val="black"/>
                </a:solidFill>
                <a:latin typeface="Arial" panose="020B0604020202020204"/>
                <a:ea typeface="+mn-ea"/>
                <a:cs typeface="+mn-cs"/>
                <a:hlinkClick r:id="rId8"/>
              </a:rPr>
              <a:t> (2019)</a:t>
            </a:r>
            <a:endParaRPr lang="en-GB" sz="1400" dirty="0">
              <a:solidFill>
                <a:prstClr val="black"/>
              </a:solidFill>
              <a:latin typeface="Arial" panose="020B0604020202020204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455985" y="4903848"/>
            <a:ext cx="5922666" cy="22741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0" i="0" kern="1200" baseline="0">
                <a:solidFill>
                  <a:srgbClr val="555555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 baseline="0">
                <a:solidFill>
                  <a:srgbClr val="555555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 baseline="0">
                <a:solidFill>
                  <a:srgbClr val="555555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/>
              <a:buChar char="•"/>
              <a:defRPr sz="1800" b="0" i="0" kern="1200" baseline="0">
                <a:solidFill>
                  <a:srgbClr val="555555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/>
              <a:buChar char="•"/>
              <a:defRPr sz="1800" b="0" i="0" kern="1200" baseline="0">
                <a:solidFill>
                  <a:srgbClr val="555555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dirty="0" smtClean="0"/>
              <a:t>Obesity?</a:t>
            </a:r>
          </a:p>
          <a:p>
            <a:pPr lvl="1"/>
            <a:r>
              <a:rPr lang="en-GB" sz="2000" dirty="0" smtClean="0"/>
              <a:t>Variable </a:t>
            </a:r>
            <a:r>
              <a:rPr lang="en-GB" sz="2000" dirty="0"/>
              <a:t>results: weight, %age body fat and fat distribution</a:t>
            </a:r>
          </a:p>
          <a:p>
            <a:pPr marL="0" lvl="0" indent="0" algn="r">
              <a:lnSpc>
                <a:spcPct val="100000"/>
              </a:lnSpc>
              <a:spcBef>
                <a:spcPts val="0"/>
              </a:spcBef>
              <a:buNone/>
            </a:pPr>
            <a:endParaRPr lang="en-GB" sz="1400" dirty="0" smtClean="0">
              <a:solidFill>
                <a:prstClr val="black"/>
              </a:solidFill>
              <a:latin typeface="Calibri" panose="020F0502020204030204"/>
              <a:ea typeface="+mn-ea"/>
              <a:cs typeface="+mn-cs"/>
              <a:hlinkClick r:id="rId9"/>
            </a:endParaRPr>
          </a:p>
          <a:p>
            <a:pPr marL="0" lv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  <a:hlinkClick r:id="rId9"/>
              </a:rPr>
              <a:t>Lazar </a:t>
            </a:r>
            <a:r>
              <a:rPr lang="en-GB" sz="1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  <a:hlinkClick r:id="rId9"/>
              </a:rPr>
              <a:t>et al (2013) </a:t>
            </a:r>
            <a:r>
              <a:rPr lang="en-GB" sz="1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  <a:hlinkClick r:id="rId10"/>
              </a:rPr>
              <a:t>Meredith-Jones et al (2011)</a:t>
            </a:r>
            <a:endParaRPr lang="en-GB" sz="14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marL="0" indent="0">
              <a:buFont typeface="Arial"/>
              <a:buNone/>
            </a:pP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63343" y="2711005"/>
            <a:ext cx="5922666" cy="3118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0" i="0" kern="1200" baseline="0">
                <a:solidFill>
                  <a:srgbClr val="555555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 baseline="0">
                <a:solidFill>
                  <a:srgbClr val="555555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 baseline="0">
                <a:solidFill>
                  <a:srgbClr val="555555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/>
              <a:buChar char="•"/>
              <a:defRPr sz="1800" b="0" i="0" kern="1200" baseline="0">
                <a:solidFill>
                  <a:srgbClr val="555555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/>
              <a:buChar char="•"/>
              <a:defRPr sz="1800" b="0" i="0" kern="1200" baseline="0">
                <a:solidFill>
                  <a:srgbClr val="555555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dirty="0" smtClean="0"/>
              <a:t>Lipid and Glycaemic profile</a:t>
            </a:r>
          </a:p>
          <a:p>
            <a:pPr lvl="1"/>
            <a:r>
              <a:rPr lang="en-GB" sz="2000" dirty="0"/>
              <a:t>Augmented atrial pressure in immersion causes hormonal/neural adjustments suppressing RAAS</a:t>
            </a:r>
          </a:p>
          <a:p>
            <a:pPr lvl="1"/>
            <a:r>
              <a:rPr lang="en-GB" sz="2000" dirty="0"/>
              <a:t>?? Superiority to land based </a:t>
            </a:r>
            <a:r>
              <a:rPr lang="en-GB" sz="2000" dirty="0" smtClean="0"/>
              <a:t>exercise</a:t>
            </a:r>
          </a:p>
          <a:p>
            <a:pPr marL="457200" lvl="1" indent="0" algn="r">
              <a:lnSpc>
                <a:spcPct val="100000"/>
              </a:lnSpc>
              <a:spcBef>
                <a:spcPts val="0"/>
              </a:spcBef>
              <a:buNone/>
            </a:pPr>
            <a:endParaRPr lang="en-GB" sz="1000" dirty="0" smtClean="0">
              <a:solidFill>
                <a:prstClr val="black"/>
              </a:solidFill>
              <a:latin typeface="Calibri" panose="020F0502020204030204"/>
              <a:ea typeface="+mn-ea"/>
              <a:cs typeface="+mn-cs"/>
              <a:hlinkClick r:id="rId9"/>
            </a:endParaRPr>
          </a:p>
          <a:p>
            <a:pPr marL="0" lv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  <a:hlinkClick r:id="rId9"/>
              </a:rPr>
              <a:t>Lazar </a:t>
            </a:r>
            <a:r>
              <a:rPr lang="en-GB" sz="1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  <a:hlinkClick r:id="rId9"/>
              </a:rPr>
              <a:t>et al (2013) </a:t>
            </a:r>
            <a:r>
              <a:rPr lang="en-GB" sz="14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  <a:hlinkClick r:id="rId11"/>
              </a:rPr>
              <a:t>Delevatti</a:t>
            </a:r>
            <a:r>
              <a:rPr lang="en-GB" sz="1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  <a:hlinkClick r:id="rId11"/>
              </a:rPr>
              <a:t> et al (2015)</a:t>
            </a:r>
            <a:r>
              <a:rPr lang="en-GB" sz="1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endParaRPr lang="en-GB" sz="1400" dirty="0" smtClean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marL="0" lv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  <a:hlinkClick r:id="rId12"/>
              </a:rPr>
              <a:t>Igarashi </a:t>
            </a:r>
            <a:r>
              <a:rPr lang="en-GB" sz="1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  <a:hlinkClick r:id="rId12"/>
              </a:rPr>
              <a:t>&amp; </a:t>
            </a:r>
            <a:r>
              <a:rPr lang="en-GB" sz="14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  <a:hlinkClick r:id="rId12"/>
              </a:rPr>
              <a:t>Nogami</a:t>
            </a:r>
            <a:r>
              <a:rPr lang="en-GB" sz="1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  <a:hlinkClick r:id="rId12"/>
              </a:rPr>
              <a:t> (2018a)</a:t>
            </a:r>
            <a:r>
              <a:rPr lang="en-GB" sz="1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GB" sz="1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  <a:hlinkClick r:id="rId13"/>
              </a:rPr>
              <a:t>Omar et al (2021)</a:t>
            </a:r>
            <a:endParaRPr lang="en-GB" sz="14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endParaRPr lang="en-GB" sz="2400" dirty="0"/>
          </a:p>
          <a:p>
            <a:pPr marL="0" indent="0">
              <a:buFont typeface="Arial"/>
              <a:buNone/>
            </a:pP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059" y="114351"/>
            <a:ext cx="2523749" cy="252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359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Swimming and MSK health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37457" y="1825625"/>
            <a:ext cx="5922666" cy="4351338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Barker et al 2014</a:t>
            </a:r>
          </a:p>
          <a:p>
            <a:r>
              <a:rPr lang="en-GB" dirty="0" smtClean="0"/>
              <a:t>Meta-analysis </a:t>
            </a:r>
            <a:r>
              <a:rPr lang="en-GB" dirty="0"/>
              <a:t>of 26 RCT/QRT investigating effects of aquatic exercise on mixed MSK conditions</a:t>
            </a:r>
          </a:p>
          <a:p>
            <a:r>
              <a:rPr lang="en-GB" dirty="0" smtClean="0"/>
              <a:t>Water = Land</a:t>
            </a:r>
          </a:p>
          <a:p>
            <a:r>
              <a:rPr lang="en-GB" dirty="0"/>
              <a:t>Improvements in pain, function and </a:t>
            </a:r>
            <a:r>
              <a:rPr lang="en-GB" dirty="0" err="1"/>
              <a:t>QoL</a:t>
            </a:r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269334" y="3064746"/>
            <a:ext cx="5519895" cy="34237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0" i="0" kern="1200" baseline="0">
                <a:solidFill>
                  <a:srgbClr val="555555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 baseline="0">
                <a:solidFill>
                  <a:srgbClr val="555555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 baseline="0">
                <a:solidFill>
                  <a:srgbClr val="555555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/>
              <a:buChar char="•"/>
              <a:defRPr sz="1800" b="0" i="0" kern="1200" baseline="0">
                <a:solidFill>
                  <a:srgbClr val="555555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/>
              <a:buChar char="•"/>
              <a:defRPr sz="1800" b="0" i="0" kern="1200" baseline="0">
                <a:solidFill>
                  <a:srgbClr val="555555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b="1" dirty="0" err="1" smtClean="0"/>
              <a:t>Alkatan</a:t>
            </a:r>
            <a:r>
              <a:rPr lang="en-GB" b="1" dirty="0" smtClean="0"/>
              <a:t> et al 2016</a:t>
            </a:r>
          </a:p>
          <a:p>
            <a:r>
              <a:rPr lang="en-GB" dirty="0"/>
              <a:t>48 </a:t>
            </a:r>
            <a:r>
              <a:rPr lang="en-GB" dirty="0" smtClean="0"/>
              <a:t>adults with osteoarthritis, 12 week programme</a:t>
            </a:r>
          </a:p>
          <a:p>
            <a:r>
              <a:rPr lang="en-GB" dirty="0"/>
              <a:t>Enhanced effects on vascular function </a:t>
            </a:r>
            <a:r>
              <a:rPr lang="en-GB" dirty="0" smtClean="0"/>
              <a:t>and </a:t>
            </a:r>
            <a:r>
              <a:rPr lang="en-GB" dirty="0"/>
              <a:t>inflammatory </a:t>
            </a:r>
            <a:r>
              <a:rPr lang="en-GB" dirty="0" smtClean="0"/>
              <a:t>markers (relevant </a:t>
            </a:r>
            <a:r>
              <a:rPr lang="en-GB" dirty="0"/>
              <a:t>to OA pathogenesis and </a:t>
            </a:r>
            <a:r>
              <a:rPr lang="en-GB" dirty="0" smtClean="0"/>
              <a:t>progression)</a:t>
            </a:r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127" y="365125"/>
            <a:ext cx="2523749" cy="252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740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Swimming and frailty &amp; falls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69440" y="2885826"/>
            <a:ext cx="2975150" cy="22741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0" i="0" kern="1200" baseline="0">
                <a:solidFill>
                  <a:srgbClr val="555555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 baseline="0">
                <a:solidFill>
                  <a:srgbClr val="555555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 baseline="0">
                <a:solidFill>
                  <a:srgbClr val="555555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/>
              <a:buChar char="•"/>
              <a:defRPr sz="1800" b="0" i="0" kern="1200" baseline="0">
                <a:solidFill>
                  <a:srgbClr val="555555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/>
              <a:buChar char="•"/>
              <a:defRPr sz="1800" b="0" i="0" kern="1200" baseline="0">
                <a:solidFill>
                  <a:srgbClr val="555555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Lower postural sway</a:t>
            </a:r>
          </a:p>
          <a:p>
            <a:endParaRPr lang="en-GB" dirty="0" smtClean="0"/>
          </a:p>
          <a:p>
            <a:r>
              <a:rPr lang="en-GB" dirty="0" smtClean="0"/>
              <a:t>Faster narrow walk test</a:t>
            </a:r>
          </a:p>
          <a:p>
            <a:pPr marL="0" indent="0">
              <a:buFont typeface="Arial"/>
              <a:buNone/>
            </a:pP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1" r="14132" b="-304"/>
          <a:stretch/>
        </p:blipFill>
        <p:spPr>
          <a:xfrm>
            <a:off x="709245" y="2597293"/>
            <a:ext cx="6511992" cy="28511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052" y="365125"/>
            <a:ext cx="2523749" cy="252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509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Swimming and dementia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556090" y="2856002"/>
            <a:ext cx="2975150" cy="19800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0" i="0" kern="1200" baseline="0">
                <a:solidFill>
                  <a:srgbClr val="555555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 baseline="0">
                <a:solidFill>
                  <a:srgbClr val="555555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 baseline="0">
                <a:solidFill>
                  <a:srgbClr val="555555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/>
              <a:buChar char="•"/>
              <a:defRPr sz="1800" b="0" i="0" kern="1200" baseline="0">
                <a:solidFill>
                  <a:srgbClr val="555555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/>
              <a:buChar char="•"/>
              <a:defRPr sz="1800" b="0" i="0" kern="1200" baseline="0">
                <a:solidFill>
                  <a:srgbClr val="555555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dirty="0" smtClean="0"/>
              <a:t>9.9 million cases diagnosed globally each year</a:t>
            </a:r>
          </a:p>
          <a:p>
            <a:pPr marL="0" indent="0">
              <a:buFont typeface="Arial"/>
              <a:buNone/>
            </a:pPr>
            <a:endParaRPr lang="en-GB" dirty="0"/>
          </a:p>
          <a:p>
            <a:pPr marL="0" indent="0">
              <a:buFont typeface="Arial"/>
              <a:buNone/>
            </a:pPr>
            <a:endParaRPr lang="en-GB" dirty="0" smtClean="0"/>
          </a:p>
          <a:p>
            <a:pPr marL="0" indent="0">
              <a:buFont typeface="Arial"/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754" y="1979220"/>
            <a:ext cx="6691028" cy="285684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13481" y="4970706"/>
            <a:ext cx="32214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400" dirty="0">
                <a:solidFill>
                  <a:prstClr val="black"/>
                </a:solidFill>
                <a:latin typeface="Calibri" panose="020F0502020204030204"/>
                <a:hlinkClick r:id="rId4"/>
              </a:rPr>
              <a:t>Neville et al (2014), </a:t>
            </a:r>
            <a:r>
              <a:rPr lang="en-GB" sz="1400" dirty="0" err="1">
                <a:solidFill>
                  <a:prstClr val="black"/>
                </a:solidFill>
                <a:latin typeface="Calibri" panose="020F0502020204030204"/>
                <a:hlinkClick r:id="rId5"/>
              </a:rPr>
              <a:t>Henwood</a:t>
            </a:r>
            <a:r>
              <a:rPr lang="en-GB" sz="1400" dirty="0">
                <a:solidFill>
                  <a:prstClr val="black"/>
                </a:solidFill>
                <a:latin typeface="Calibri" panose="020F0502020204030204"/>
                <a:hlinkClick r:id="rId5"/>
              </a:rPr>
              <a:t> et al (2015)</a:t>
            </a:r>
            <a:endParaRPr lang="en-GB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090" y="365125"/>
            <a:ext cx="2416711" cy="241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59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162" b="12301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17318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Swim England 1">
      <a:dk1>
        <a:srgbClr val="555555"/>
      </a:dk1>
      <a:lt1>
        <a:srgbClr val="FFFFFF"/>
      </a:lt1>
      <a:dk2>
        <a:srgbClr val="000000"/>
      </a:dk2>
      <a:lt2>
        <a:srgbClr val="EEEEEE"/>
      </a:lt2>
      <a:accent1>
        <a:srgbClr val="7FCDE2"/>
      </a:accent1>
      <a:accent2>
        <a:srgbClr val="2095AE"/>
      </a:accent2>
      <a:accent3>
        <a:srgbClr val="EE3A24"/>
      </a:accent3>
      <a:accent4>
        <a:srgbClr val="FFFFFF"/>
      </a:accent4>
      <a:accent5>
        <a:srgbClr val="FFFFFF"/>
      </a:accent5>
      <a:accent6>
        <a:srgbClr val="FFFFFF"/>
      </a:accent6>
      <a:hlink>
        <a:srgbClr val="2095AE"/>
      </a:hlink>
      <a:folHlink>
        <a:srgbClr val="7FCD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 master Presentation (002).potx [Read-Only]" id="{28476EE8-7EF8-4E6B-B7F3-AA574FEED6EA}" vid="{CE552176-606E-4C09-AB86-91AE3C7DCB54}"/>
    </a:ext>
  </a:extLst>
</a:theme>
</file>

<file path=ppt/theme/theme2.xml><?xml version="1.0" encoding="utf-8"?>
<a:theme xmlns:a="http://schemas.openxmlformats.org/drawingml/2006/main" name="5_Office Theme">
  <a:themeElements>
    <a:clrScheme name="Swim England 1">
      <a:dk1>
        <a:srgbClr val="555555"/>
      </a:dk1>
      <a:lt1>
        <a:srgbClr val="FFFFFF"/>
      </a:lt1>
      <a:dk2>
        <a:srgbClr val="000000"/>
      </a:dk2>
      <a:lt2>
        <a:srgbClr val="EEEEEE"/>
      </a:lt2>
      <a:accent1>
        <a:srgbClr val="7FCDE2"/>
      </a:accent1>
      <a:accent2>
        <a:srgbClr val="2095AE"/>
      </a:accent2>
      <a:accent3>
        <a:srgbClr val="EE3A24"/>
      </a:accent3>
      <a:accent4>
        <a:srgbClr val="FFFFFF"/>
      </a:accent4>
      <a:accent5>
        <a:srgbClr val="FFFFFF"/>
      </a:accent5>
      <a:accent6>
        <a:srgbClr val="FFFFFF"/>
      </a:accent6>
      <a:hlink>
        <a:srgbClr val="2095AE"/>
      </a:hlink>
      <a:folHlink>
        <a:srgbClr val="7FCD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 master Presentation (002).potx" id="{F8F6B246-2941-4EC6-9BEF-3CA5855FE3C2}" vid="{045E4847-11A4-49FA-94FC-32A314E8F7E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1003</TotalTime>
  <Words>669</Words>
  <Application>Microsoft Office PowerPoint</Application>
  <PresentationFormat>Widescreen</PresentationFormat>
  <Paragraphs>108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1_Office Theme</vt:lpstr>
      <vt:lpstr>5_Office Theme</vt:lpstr>
      <vt:lpstr>Health and Wellbeing  Benefits of Swimming:</vt:lpstr>
      <vt:lpstr>Myth: Swimming and aquatic activity are simply alternative forms of exercise to land based options. </vt:lpstr>
      <vt:lpstr>The benefits of swimming for people with long term health conditions </vt:lpstr>
      <vt:lpstr>Swimming and mortality rate</vt:lpstr>
      <vt:lpstr>Swimming and  physiological benefits</vt:lpstr>
      <vt:lpstr>Swimming and MSK health</vt:lpstr>
      <vt:lpstr>Swimming and frailty &amp; falls</vt:lpstr>
      <vt:lpstr>Swimming and dementia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Company>Amatuer Swimming Association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Power</dc:creator>
  <cp:lastModifiedBy>Andrew Power</cp:lastModifiedBy>
  <cp:revision>97</cp:revision>
  <cp:lastPrinted>2021-09-01T15:03:07Z</cp:lastPrinted>
  <dcterms:created xsi:type="dcterms:W3CDTF">2021-07-30T12:30:50Z</dcterms:created>
  <dcterms:modified xsi:type="dcterms:W3CDTF">2021-10-20T06:13:40Z</dcterms:modified>
</cp:coreProperties>
</file>