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embeddedFontLst>
    <p:embeddedFont>
      <p:font typeface="Cabin"/>
      <p:regular r:id="rId20"/>
      <p:bold r:id="rId21"/>
      <p:italic r:id="rId22"/>
      <p:boldItalic r:id="rId23"/>
    </p:embeddedFont>
    <p:embeddedFont>
      <p:font typeface="Helvetica Neue" panose="02000503000000020004" pitchFamily="2" charset="0"/>
      <p:regular r:id="rId24"/>
      <p:bold r:id="rId25"/>
      <p:italic r:id="rId26"/>
      <p:boldItalic r:id="rId27"/>
    </p:embeddedFont>
    <p:embeddedFont>
      <p:font typeface="Gill Sans" panose="020B0502020104020203" pitchFamily="34" charset="-79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67674"/>
  </p:normalViewPr>
  <p:slideViewPr>
    <p:cSldViewPr snapToGrid="0" snapToObjects="1">
      <p:cViewPr varScale="1">
        <p:scale>
          <a:sx n="100" d="100"/>
          <a:sy n="100" d="100"/>
        </p:scale>
        <p:origin x="1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0c24589d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g80c24589d2_0_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997a4e8e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997a4e8e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These courses are just finshing their second private beta test - will be live on the Academy’s Gov.uk site soon for individuals to book on one, some or all.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have new people who would benefit, please get in touch - we can arrange closed events at times that work for you.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31f82dc3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g631f82dc37_0_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ee6ff540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g7ee6ff5409_0_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</a:rPr>
              <a:t>Blended courses for senior leaders. 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</a:rPr>
              <a:t>For DDaT - know there is a need for more ‘point of need’ learning - and more at practitioner level. 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</a:rPr>
              <a:t>How do we have the most meaningful impact to support the function at this critical time?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0c24589d2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g80c24589d2_0_1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Think about - roles you need training for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Skills you need - </a:t>
            </a:r>
            <a:r>
              <a:rPr lang="en-GB" sz="1800" dirty="0">
                <a:solidFill>
                  <a:schemeClr val="dk1"/>
                </a:solidFill>
              </a:rPr>
              <a:t>in </a:t>
            </a:r>
            <a:r>
              <a:rPr lang="en-GB" sz="1800" dirty="0" err="1">
                <a:solidFill>
                  <a:schemeClr val="dk1"/>
                </a:solidFill>
              </a:rPr>
              <a:t>DDaT</a:t>
            </a:r>
            <a:r>
              <a:rPr lang="en-GB" sz="1800" dirty="0">
                <a:solidFill>
                  <a:schemeClr val="dk1"/>
                </a:solidFill>
              </a:rPr>
              <a:t> but also wider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Levels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Method - is online best? Self-paced? Etc.</a:t>
            </a:r>
            <a:endParaRPr sz="18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57954e331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757954e331_0_4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GB"/>
              <a:t>Any questions?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d42026b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g10d42026b8_2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GB" sz="1800"/>
              <a:t>Thanks!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997a4e8e6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8997a4e8e6_4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d42026b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Google Shape;81;g10d42026b8_2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endParaRPr sz="16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2317d0aa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g62317d0aa9_0_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31f82dc3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" name="Google Shape;91;g631f82dc37_0_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6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328cb041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Google Shape;96;g6328cb041a_0_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GB" sz="1800" dirty="0"/>
              <a:t>We have 12 core courses - generally broken down into these three levels.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GB" sz="1800" dirty="0"/>
              <a:t>Foundation and awareness training - in core things like agile ways of working, UCD, AI in </a:t>
            </a:r>
            <a:r>
              <a:rPr lang="en-GB" sz="1800" dirty="0" err="1"/>
              <a:t>gov</a:t>
            </a:r>
            <a:r>
              <a:rPr lang="en-GB" sz="1800" dirty="0"/>
              <a:t> - for people from different professions who need to build their understanding, or want to start using traditionally ‘digital’ ways of working - most commonly working in agile. 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GB" sz="1800" dirty="0"/>
              <a:t>Or a start on the journey to becoming </a:t>
            </a:r>
            <a:r>
              <a:rPr lang="en-GB" sz="1800" dirty="0" err="1"/>
              <a:t>DDaT</a:t>
            </a:r>
            <a:r>
              <a:rPr lang="en-GB" sz="1800" dirty="0"/>
              <a:t> professionals. 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GB" sz="1800" dirty="0"/>
              <a:t>Practitioner / Working level - we train people in specific roles that are now part of government’s </a:t>
            </a:r>
            <a:r>
              <a:rPr lang="en-GB" sz="1800" dirty="0" err="1"/>
              <a:t>DDaT</a:t>
            </a:r>
            <a:r>
              <a:rPr lang="en-GB" sz="1800" dirty="0"/>
              <a:t> profession - e.g. UR, BA, DM. 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GB" sz="1800" dirty="0"/>
              <a:t>And we do leadership training - practical training for people who are managing multidisciplinary teams working in agile, and</a:t>
            </a:r>
            <a:r>
              <a:rPr lang="en-GB" sz="1800" dirty="0">
                <a:solidFill>
                  <a:schemeClr val="dk1"/>
                </a:solidFill>
              </a:rPr>
              <a:t> new training for Service Owners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GB" sz="1800" dirty="0"/>
              <a:t>and we have a new course for SCS-equivalent - people who are leaders in </a:t>
            </a:r>
            <a:r>
              <a:rPr lang="en-GB" sz="1800" dirty="0" err="1"/>
              <a:t>gov</a:t>
            </a:r>
            <a:r>
              <a:rPr lang="en-GB" sz="1800" dirty="0"/>
              <a:t> but not in </a:t>
            </a:r>
            <a:r>
              <a:rPr lang="en-GB" sz="1800" dirty="0" err="1"/>
              <a:t>DDaT</a:t>
            </a:r>
            <a:r>
              <a:rPr lang="en-GB" sz="1800" dirty="0"/>
              <a:t>, and need to understand the profession, how it works and how they can lead in relation to digital. 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GB" sz="1800" dirty="0"/>
              <a:t>Very popular already, helping bring government’s approach to digital public services closer together, and try to remove any remaining silos - “digital is over there…”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GB" sz="1800" dirty="0"/>
              <a:t>All courses funded by the organisations that use them, allowing us to scale.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0c24589d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0c24589d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0c4331b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0c4331b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Timeline of DABB - what it covers - starts with Service Standards - why they are so important, why it’s not just ‘digital’ and why it runs through everything. The other modules hang off those service standards.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GB" dirty="0">
                <a:solidFill>
                  <a:schemeClr val="dk1"/>
                </a:solidFill>
              </a:rPr>
              <a:t>The Service Standard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GB" dirty="0">
                <a:solidFill>
                  <a:schemeClr val="dk1"/>
                </a:solidFill>
              </a:rPr>
              <a:t>Agile delivery phases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GB" dirty="0">
                <a:solidFill>
                  <a:schemeClr val="dk1"/>
                </a:solidFill>
              </a:rPr>
              <a:t>Multi-disciplinary teams and the </a:t>
            </a:r>
            <a:r>
              <a:rPr lang="en-GB" dirty="0" err="1">
                <a:solidFill>
                  <a:schemeClr val="dk1"/>
                </a:solidFill>
              </a:rPr>
              <a:t>DDaT</a:t>
            </a:r>
            <a:r>
              <a:rPr lang="en-GB" dirty="0">
                <a:solidFill>
                  <a:schemeClr val="dk1"/>
                </a:solidFill>
              </a:rPr>
              <a:t> framework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GB" dirty="0">
                <a:solidFill>
                  <a:schemeClr val="dk1"/>
                </a:solidFill>
              </a:rPr>
              <a:t>Understanding user needs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GB" dirty="0">
                <a:solidFill>
                  <a:schemeClr val="dk1"/>
                </a:solidFill>
              </a:rPr>
              <a:t>Digital Accessibility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GB" dirty="0">
                <a:solidFill>
                  <a:schemeClr val="dk1"/>
                </a:solidFill>
              </a:rPr>
              <a:t>Introduction to  Agile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GB" dirty="0">
                <a:solidFill>
                  <a:schemeClr val="dk1"/>
                </a:solidFill>
              </a:rPr>
              <a:t>Agile/ Scrum/ Kanban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GB" dirty="0">
                <a:solidFill>
                  <a:schemeClr val="dk1"/>
                </a:solidFill>
              </a:rPr>
              <a:t>User stories and Backlog refinement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GB" dirty="0">
                <a:solidFill>
                  <a:schemeClr val="dk1"/>
                </a:solidFill>
              </a:rPr>
              <a:t>Identity in government: an introduction (webinar)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GB" dirty="0">
                <a:solidFill>
                  <a:schemeClr val="dk1"/>
                </a:solidFill>
              </a:rPr>
              <a:t>Metrics and Measurement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0c4331b2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0c4331b2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Key thing is to make the learning impactful - interactive - elements of gamification. Starts the conversation and ensures people are engaged throughout.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 padlet exercise, group uses ‘likes’ to vote on matching activities and ‘things people say’ to each of the phases.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0c4331b2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0c4331b2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DDaT capability framework. Matching roles to job families in a speed game.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Feedback and evaluation shows that the interactivity is what people enjoy most - what sets this apart from online training people are used to.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But - challenge is scalability. So while this approach works for some learning needs - others can be done in a more traditional e-learning style - we run one session on identity as a webinar.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055" y="725805"/>
            <a:ext cx="5474400" cy="10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AND_BODY_2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>
            <a:spLocks noGrp="1"/>
          </p:cNvSpPr>
          <p:nvPr>
            <p:ph type="title"/>
          </p:nvPr>
        </p:nvSpPr>
        <p:spPr>
          <a:xfrm>
            <a:off x="457200" y="205740"/>
            <a:ext cx="82353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5400" marR="0" lvl="0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25400" marR="0" lvl="1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25400" marR="0" lvl="2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5400" marR="0" lvl="3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5400" marR="0" lvl="4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400" marR="0" lvl="5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5400" marR="0" lvl="6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5400" marR="0" lvl="7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5400" marR="0" lvl="8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35300" cy="39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sz="19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sz="19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sz="19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sz="19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sz="19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sz="19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sz="19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sz="19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sz="19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1350000" cy="1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t" anchorCtr="0">
            <a:noAutofit/>
          </a:bodyPr>
          <a:lstStyle>
            <a:lvl1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2540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25400" marR="0" lvl="2" indent="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5400" marR="0" lvl="3" indent="469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5400" marR="0" lvl="4" indent="622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400" marR="0" lvl="5" indent="622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5400" marR="0" lvl="6" indent="622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5400" marR="0" lvl="7" indent="622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5400" marR="0" lvl="8" indent="622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1350000" cy="1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50" tIns="41150" rIns="41150" bIns="41150" anchor="t" anchorCtr="0">
            <a:noAutofit/>
          </a:bodyPr>
          <a:lstStyle>
            <a:lvl1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2540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25400" marR="0" lvl="2" indent="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5400" marR="0" lvl="3" indent="469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5400" marR="0" lvl="4" indent="622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400" marR="0" lvl="5" indent="622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5400" marR="0" lvl="6" indent="622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5400" marR="0" lvl="7" indent="622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5400" marR="0" lvl="8" indent="622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sldNum" idx="12"/>
          </p:nvPr>
        </p:nvSpPr>
        <p:spPr>
          <a:xfrm>
            <a:off x="4429125" y="4892040"/>
            <a:ext cx="2916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Autofit/>
          </a:bodyPr>
          <a:lstStyle>
            <a:lvl1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254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25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54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54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4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5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5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54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25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Title Slide 3">
  <p:cSld name="TITLE_3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685800" y="1383506"/>
            <a:ext cx="7772400" cy="15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660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762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479379" y="4860811"/>
            <a:ext cx="1704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050" tIns="21050" rIns="21050" bIns="210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457200" y="205740"/>
            <a:ext cx="82353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5400" marR="0" lvl="0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25400" marR="0" lvl="1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25400" marR="0" lvl="2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5400" marR="0" lvl="3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5400" marR="0" lvl="4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400" marR="0" lvl="5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5400" marR="0" lvl="6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5400" marR="0" lvl="7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5400" marR="0" lvl="8" indent="-12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35300" cy="39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sz="19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sz="19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sz="19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sz="19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sz="19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sz="19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sz="19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sz="19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Char char="•"/>
              <a:defRPr sz="19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1350000" cy="1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250" tIns="41250" rIns="41250" bIns="41250" anchor="t" anchorCtr="0">
            <a:noAutofit/>
          </a:bodyPr>
          <a:lstStyle>
            <a:lvl1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2540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25400" marR="0" lvl="2" indent="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5400" marR="0" lvl="3" indent="469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5400" marR="0" lvl="4" indent="622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400" marR="0" lvl="5" indent="622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5400" marR="0" lvl="6" indent="622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5400" marR="0" lvl="7" indent="622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5400" marR="0" lvl="8" indent="622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1350000" cy="1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250" tIns="41250" rIns="41250" bIns="41250" anchor="t" anchorCtr="0">
            <a:noAutofit/>
          </a:bodyPr>
          <a:lstStyle>
            <a:lvl1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25400" marR="0" lvl="1" indent="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25400" marR="0" lvl="2" indent="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5400" marR="0" lvl="3" indent="469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5400" marR="0" lvl="4" indent="622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400" marR="0" lvl="5" indent="622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5400" marR="0" lvl="6" indent="622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5400" marR="0" lvl="7" indent="622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5400" marR="0" lvl="8" indent="622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1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ldNum" idx="12"/>
          </p:nvPr>
        </p:nvSpPr>
        <p:spPr>
          <a:xfrm>
            <a:off x="4429125" y="4892040"/>
            <a:ext cx="2916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900" tIns="22900" rIns="22900" bIns="22900" anchor="t" anchorCtr="0">
            <a:noAutofit/>
          </a:bodyPr>
          <a:lstStyle>
            <a:lvl1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254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25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254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54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4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5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5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54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25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">
  <p:cSld name="Text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>
            <a:spLocks noGrp="1"/>
          </p:cNvSpPr>
          <p:nvPr>
            <p:ph type="sldNum" idx="12"/>
          </p:nvPr>
        </p:nvSpPr>
        <p:spPr>
          <a:xfrm>
            <a:off x="8481633" y="4860403"/>
            <a:ext cx="165900" cy="1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8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8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8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8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8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8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8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8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8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4"/>
          <p:cNvSpPr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008BCC"/>
          </a:solidFill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/>
          <a:p>
            <a:pPr marL="25400" marR="254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ill Sans"/>
              <a:buNone/>
            </a:pPr>
            <a:endParaRPr sz="3100" b="0" i="1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Google Shape;49;p14"/>
          <p:cNvSpPr/>
          <p:nvPr/>
        </p:nvSpPr>
        <p:spPr>
          <a:xfrm>
            <a:off x="5909310" y="474345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  <a:endParaRPr sz="600"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1"/>
          </p:nvPr>
        </p:nvSpPr>
        <p:spPr>
          <a:xfrm>
            <a:off x="508635" y="4778"/>
            <a:ext cx="8126700" cy="46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25400" lvl="1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Char char="•"/>
              <a:defRPr sz="19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25400" lvl="2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Char char="•"/>
              <a:defRPr sz="19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25400" lvl="3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Char char="•"/>
              <a:defRPr sz="19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25400" lvl="4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Char char="•"/>
              <a:defRPr sz="19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25400" lvl="5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Char char="•"/>
              <a:defRPr sz="19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25400" lvl="6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Char char="•"/>
              <a:defRPr sz="19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25400" lvl="7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Char char="•"/>
              <a:defRPr sz="19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25400" lvl="8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Char char="•"/>
              <a:defRPr sz="19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cho/Dot (1) Above Center">
  <p:cSld name="Echo/Dot (1) Above Center">
    <p:bg>
      <p:bgPr>
        <a:solidFill>
          <a:srgbClr val="EBEBEB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5" descr="Echo_Center_Listeni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5"/>
          <p:cNvSpPr txBox="1"/>
          <p:nvPr/>
        </p:nvSpPr>
        <p:spPr>
          <a:xfrm>
            <a:off x="7881182" y="4932013"/>
            <a:ext cx="10047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lang="en-GB"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AMAZON CONFIDENTIAL</a:t>
            </a:r>
            <a:endParaRPr sz="500"/>
          </a:p>
        </p:txBody>
      </p:sp>
      <p:sp>
        <p:nvSpPr>
          <p:cNvPr id="54" name="Google Shape;54;p15"/>
          <p:cNvSpPr txBox="1"/>
          <p:nvPr/>
        </p:nvSpPr>
        <p:spPr>
          <a:xfrm>
            <a:off x="147923" y="4933950"/>
            <a:ext cx="6084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r>
              <a:rPr lang="en-GB"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Designer Name</a:t>
            </a:r>
            <a:endParaRPr sz="500"/>
          </a:p>
        </p:txBody>
      </p:sp>
      <p:sp>
        <p:nvSpPr>
          <p:cNvPr id="55" name="Google Shape;55;p15"/>
          <p:cNvSpPr txBox="1">
            <a:spLocks noGrp="1"/>
          </p:cNvSpPr>
          <p:nvPr>
            <p:ph type="sldNum" idx="12"/>
          </p:nvPr>
        </p:nvSpPr>
        <p:spPr>
          <a:xfrm>
            <a:off x="8928487" y="4933950"/>
            <a:ext cx="1323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slide 1">
  <p:cSld name="Heading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E89CA"/>
          </a:solidFill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/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8" name="Google Shape;58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slide 1 1">
  <p:cSld name="CUSTOM_2">
    <p:bg>
      <p:bgPr>
        <a:solidFill>
          <a:srgbClr val="1D70B8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9" cy="514570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7"/>
          <p:cNvSpPr txBox="1"/>
          <p:nvPr/>
        </p:nvSpPr>
        <p:spPr>
          <a:xfrm>
            <a:off x="360000" y="4046300"/>
            <a:ext cx="13164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Digital, Data </a:t>
            </a:r>
            <a:br>
              <a:rPr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Technology Profession</a:t>
            </a:r>
            <a:endParaRPr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2" name="Google Shape;62;p17"/>
          <p:cNvCxnSpPr/>
          <p:nvPr/>
        </p:nvCxnSpPr>
        <p:spPr>
          <a:xfrm>
            <a:off x="2807250" y="326175"/>
            <a:ext cx="216900" cy="30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17"/>
          <p:cNvSpPr txBox="1"/>
          <p:nvPr/>
        </p:nvSpPr>
        <p:spPr>
          <a:xfrm>
            <a:off x="360000" y="308000"/>
            <a:ext cx="1220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Capability Wednesday </a:t>
            </a:r>
            <a:endParaRPr sz="16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sldNum" idx="12"/>
          </p:nvPr>
        </p:nvSpPr>
        <p:spPr>
          <a:xfrm>
            <a:off x="4429125" y="4892040"/>
            <a:ext cx="2916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slide">
  <p:cSld name="CUSTOM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D70B8"/>
          </a:solidFill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/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0" i="0" u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">
  <p:cSld name="CUSTOM_1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1D70B8"/>
          </a:solidFill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/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0" i="0" u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" name="Google Shape;12;p4"/>
          <p:cNvSpPr txBox="1"/>
          <p:nvPr/>
        </p:nvSpPr>
        <p:spPr>
          <a:xfrm>
            <a:off x="5909310" y="472059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 b="0" i="0" u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  <a:endParaRPr sz="6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1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slide 1">
  <p:cSld name="Text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2E89CA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</a:pPr>
            <a:endParaRPr sz="31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" name="Google Shape;16;p6"/>
          <p:cNvSpPr/>
          <p:nvPr/>
        </p:nvSpPr>
        <p:spPr>
          <a:xfrm>
            <a:off x="5909309" y="4720868"/>
            <a:ext cx="27204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1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  <a:endParaRPr sz="1400"/>
          </a:p>
        </p:txBody>
      </p:sp>
      <p:sp>
        <p:nvSpPr>
          <p:cNvPr id="17" name="Google Shape;17;p6"/>
          <p:cNvSpPr txBox="1">
            <a:spLocks noGrp="1"/>
          </p:cNvSpPr>
          <p:nvPr>
            <p:ph type="sldNum" idx="12"/>
          </p:nvPr>
        </p:nvSpPr>
        <p:spPr>
          <a:xfrm>
            <a:off x="4419600" y="4627562"/>
            <a:ext cx="21336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Title Slide">
  <p:cSld name="TITLE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title"/>
          </p:nvPr>
        </p:nvSpPr>
        <p:spPr>
          <a:xfrm>
            <a:off x="685800" y="1383506"/>
            <a:ext cx="7772400" cy="15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660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762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sldNum" idx="12"/>
          </p:nvPr>
        </p:nvSpPr>
        <p:spPr>
          <a:xfrm>
            <a:off x="8479379" y="4860811"/>
            <a:ext cx="1704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050" tIns="21050" rIns="21050" bIns="210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Title Slide 1">
  <p:cSld name="TITLE_2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685800" y="1383506"/>
            <a:ext cx="7772400" cy="15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660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762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sldNum" idx="12"/>
          </p:nvPr>
        </p:nvSpPr>
        <p:spPr>
          <a:xfrm>
            <a:off x="8479379" y="4860811"/>
            <a:ext cx="1704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050" tIns="21050" rIns="21050" bIns="2105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- Title Slide 2">
  <p:cSld name="TITLE_AND_BODY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>
            <a:spLocks noGrp="1"/>
          </p:cNvSpPr>
          <p:nvPr>
            <p:ph type="title"/>
          </p:nvPr>
        </p:nvSpPr>
        <p:spPr>
          <a:xfrm>
            <a:off x="685800" y="1502330"/>
            <a:ext cx="7772400" cy="1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660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762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3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sldNum" idx="12"/>
          </p:nvPr>
        </p:nvSpPr>
        <p:spPr>
          <a:xfrm>
            <a:off x="8478485" y="4630646"/>
            <a:ext cx="1722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075" tIns="22075" rIns="22075" bIns="220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Helvetica Neue"/>
              <a:buNone/>
              <a:defRPr sz="8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  <a:defRPr sz="4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  <a:defRPr sz="4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  <a:defRPr sz="4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  <a:defRPr sz="4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  <a:defRPr sz="4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  <a:defRPr sz="4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  <a:defRPr sz="4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  <a:defRPr sz="4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  <a:defRPr sz="4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Char char="•"/>
              <a:defRPr sz="19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Char char="•"/>
              <a:defRPr sz="19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Char char="•"/>
              <a:defRPr sz="19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Char char="•"/>
              <a:defRPr sz="19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Char char="•"/>
              <a:defRPr sz="19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Char char="•"/>
              <a:defRPr sz="19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Char char="•"/>
              <a:defRPr sz="19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Char char="•"/>
              <a:defRPr sz="19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Char char="•"/>
              <a:defRPr sz="19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4429125" y="4892040"/>
            <a:ext cx="2916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Y7KdXB6Gwkg9WlLQ_NWfn2rHB5GdMt9r/vie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>
            <a:spLocks noGrp="1"/>
          </p:cNvSpPr>
          <p:nvPr>
            <p:ph type="title"/>
          </p:nvPr>
        </p:nvSpPr>
        <p:spPr>
          <a:xfrm>
            <a:off x="2807250" y="1545500"/>
            <a:ext cx="6056700" cy="3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25400" lvl="0" indent="-12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Helvetica Neue"/>
              <a:buNone/>
            </a:pPr>
            <a:endParaRPr sz="5800"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58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L&amp;D: the GDS Academy's refreshed online course offer</a:t>
            </a:r>
            <a:endParaRPr sz="5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" name="Google Shape;75;p20"/>
          <p:cNvSpPr txBox="1"/>
          <p:nvPr/>
        </p:nvSpPr>
        <p:spPr>
          <a:xfrm>
            <a:off x="368750" y="755600"/>
            <a:ext cx="10647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4875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#6</a:t>
            </a:r>
            <a:endParaRPr sz="64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0"/>
          <p:cNvSpPr txBox="1"/>
          <p:nvPr/>
        </p:nvSpPr>
        <p:spPr>
          <a:xfrm>
            <a:off x="2807250" y="499675"/>
            <a:ext cx="41775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 Schagen</a:t>
            </a:r>
            <a:endParaRPr sz="1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 Academy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Wednesday 10 June 2020 at 11:00am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20"/>
          <p:cNvSpPr txBox="1"/>
          <p:nvPr/>
        </p:nvSpPr>
        <p:spPr>
          <a:xfrm>
            <a:off x="-1529800" y="1891175"/>
            <a:ext cx="6938400" cy="8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0"/>
          <p:cNvSpPr txBox="1"/>
          <p:nvPr/>
        </p:nvSpPr>
        <p:spPr>
          <a:xfrm>
            <a:off x="225075" y="1628250"/>
            <a:ext cx="2241300" cy="243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1D70B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Hi. Welcome. We will start soon.</a:t>
            </a:r>
            <a:endParaRPr b="1">
              <a:solidFill>
                <a:srgbClr val="1D70B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1D70B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Introduce yourself in text chat.</a:t>
            </a:r>
            <a:endParaRPr b="1">
              <a:solidFill>
                <a:srgbClr val="1D70B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1800"/>
              </a:spcBef>
              <a:spcAft>
                <a:spcPts val="0"/>
              </a:spcAft>
              <a:buClr>
                <a:srgbClr val="1D70B8"/>
              </a:buClr>
              <a:buSzPts val="1400"/>
              <a:buFont typeface="Helvetica Neue"/>
              <a:buChar char="●"/>
            </a:pPr>
            <a:r>
              <a:rPr lang="en-GB" b="1">
                <a:solidFill>
                  <a:srgbClr val="1D70B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 </a:t>
            </a:r>
            <a:endParaRPr b="1">
              <a:solidFill>
                <a:srgbClr val="1D70B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D70B8"/>
              </a:buClr>
              <a:buSzPts val="1400"/>
              <a:buFont typeface="Helvetica Neue"/>
              <a:buChar char="●"/>
            </a:pPr>
            <a:r>
              <a:rPr lang="en-GB" b="1">
                <a:solidFill>
                  <a:srgbClr val="1D70B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department </a:t>
            </a:r>
            <a:endParaRPr b="1">
              <a:solidFill>
                <a:srgbClr val="1D70B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D70B8"/>
              </a:buClr>
              <a:buSzPts val="1400"/>
              <a:buFont typeface="Helvetica Neue"/>
              <a:buChar char="●"/>
            </a:pPr>
            <a:r>
              <a:rPr lang="en-GB" b="1">
                <a:solidFill>
                  <a:srgbClr val="1D70B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 role</a:t>
            </a:r>
            <a:endParaRPr b="1">
              <a:solidFill>
                <a:srgbClr val="1D70B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3125" y="0"/>
            <a:ext cx="959406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 txBox="1">
            <a:spLocks noGrp="1"/>
          </p:cNvSpPr>
          <p:nvPr>
            <p:ph type="title"/>
          </p:nvPr>
        </p:nvSpPr>
        <p:spPr>
          <a:xfrm>
            <a:off x="508500" y="0"/>
            <a:ext cx="8127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5" tIns="20575" rIns="20575" bIns="20575" anchor="ctr" anchorCtr="0">
            <a:noAutofit/>
          </a:bodyPr>
          <a:lstStyle/>
          <a:p>
            <a:pPr marL="2540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7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What’s coming...</a:t>
            </a:r>
            <a:endParaRPr sz="7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1D70B8"/>
          </a:solidFill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/>
          <a:p>
            <a:pPr marL="0" marR="0" lvl="0" indent="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Gill Sans"/>
              <a:buNone/>
            </a:pPr>
            <a:endParaRPr sz="31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5" name="Google Shape;135;p31"/>
          <p:cNvSpPr/>
          <p:nvPr/>
        </p:nvSpPr>
        <p:spPr>
          <a:xfrm>
            <a:off x="5909310" y="474345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elvetica Neue"/>
              <a:buNone/>
            </a:pPr>
            <a:r>
              <a:rPr lang="en-GB" sz="1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  <a:endParaRPr sz="600"/>
          </a:p>
        </p:txBody>
      </p:sp>
      <p:sp>
        <p:nvSpPr>
          <p:cNvPr id="136" name="Google Shape;136;p31"/>
          <p:cNvSpPr/>
          <p:nvPr/>
        </p:nvSpPr>
        <p:spPr>
          <a:xfrm>
            <a:off x="508635" y="2061329"/>
            <a:ext cx="81267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Helvetica Neue"/>
              <a:buNone/>
            </a:pPr>
            <a:r>
              <a:rPr lang="en-GB" sz="3100">
                <a:latin typeface="Helvetica Neue"/>
                <a:ea typeface="Helvetica Neue"/>
                <a:cs typeface="Helvetica Neue"/>
                <a:sym typeface="Helvetica Neue"/>
              </a:rPr>
              <a:t>Leadership - SCS level</a:t>
            </a:r>
            <a:endParaRPr sz="3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Helvetica Neue"/>
              <a:buNone/>
            </a:pPr>
            <a:endParaRPr sz="3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Helvetica Neue"/>
              <a:buNone/>
            </a:pPr>
            <a:r>
              <a:rPr lang="en-GB" sz="3100">
                <a:latin typeface="Helvetica Neue"/>
                <a:ea typeface="Helvetica Neue"/>
                <a:cs typeface="Helvetica Neue"/>
                <a:sym typeface="Helvetica Neue"/>
              </a:rPr>
              <a:t>DDaT practitioners - how do we support?</a:t>
            </a:r>
            <a:endParaRPr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2"/>
          <p:cNvSpPr/>
          <p:nvPr/>
        </p:nvSpPr>
        <p:spPr>
          <a:xfrm>
            <a:off x="0" y="4629150"/>
            <a:ext cx="9144000" cy="514500"/>
          </a:xfrm>
          <a:prstGeom prst="rect">
            <a:avLst/>
          </a:prstGeom>
          <a:solidFill>
            <a:srgbClr val="1D70B8"/>
          </a:solidFill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/>
          <a:p>
            <a:pPr marL="0" marR="0" lvl="0" indent="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Gill Sans"/>
              <a:buNone/>
            </a:pPr>
            <a:endParaRPr sz="31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Google Shape;142;p32"/>
          <p:cNvSpPr/>
          <p:nvPr/>
        </p:nvSpPr>
        <p:spPr>
          <a:xfrm>
            <a:off x="5909310" y="474345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elvetica Neue"/>
              <a:buNone/>
            </a:pPr>
            <a:r>
              <a:rPr lang="en-GB" sz="1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  <a:endParaRPr sz="600"/>
          </a:p>
        </p:txBody>
      </p:sp>
      <p:sp>
        <p:nvSpPr>
          <p:cNvPr id="143" name="Google Shape;143;p32"/>
          <p:cNvSpPr/>
          <p:nvPr/>
        </p:nvSpPr>
        <p:spPr>
          <a:xfrm>
            <a:off x="508635" y="2061329"/>
            <a:ext cx="81267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Helvetica Neue"/>
              <a:buNone/>
            </a:pPr>
            <a:r>
              <a:rPr lang="en-GB" sz="3100">
                <a:latin typeface="Helvetica Neue"/>
                <a:ea typeface="Helvetica Neue"/>
                <a:cs typeface="Helvetica Neue"/>
                <a:sym typeface="Helvetica Neue"/>
              </a:rPr>
              <a:t>What do you need? </a:t>
            </a:r>
            <a:endParaRPr sz="3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Helvetica Neue"/>
              <a:buNone/>
            </a:pPr>
            <a:r>
              <a:rPr lang="en-GB" sz="3100">
                <a:latin typeface="Helvetica Neue"/>
                <a:ea typeface="Helvetica Neue"/>
                <a:cs typeface="Helvetica Neue"/>
                <a:sym typeface="Helvetica Neue"/>
              </a:rPr>
              <a:t>How do you want to access it?</a:t>
            </a:r>
            <a:endParaRPr sz="3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Helvetica Neue"/>
              <a:buNone/>
            </a:pPr>
            <a:endParaRPr sz="3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Helvetica Neue"/>
              <a:buNone/>
            </a:pPr>
            <a:r>
              <a:rPr lang="en-GB" sz="3100">
                <a:latin typeface="Helvetica Neue"/>
                <a:ea typeface="Helvetica Neue"/>
                <a:cs typeface="Helvetica Neue"/>
                <a:sym typeface="Helvetica Neue"/>
              </a:rPr>
              <a:t>Now?</a:t>
            </a:r>
            <a:endParaRPr sz="3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Helvetica Neue"/>
              <a:buNone/>
            </a:pPr>
            <a:endParaRPr sz="3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Helvetica Neue"/>
              <a:buNone/>
            </a:pPr>
            <a:r>
              <a:rPr lang="en-GB" sz="3100">
                <a:latin typeface="Helvetica Neue"/>
                <a:ea typeface="Helvetica Neue"/>
                <a:cs typeface="Helvetica Neue"/>
                <a:sym typeface="Helvetica Neue"/>
              </a:rPr>
              <a:t>Going forward?</a:t>
            </a:r>
            <a:endParaRPr sz="3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3"/>
          <p:cNvSpPr txBox="1"/>
          <p:nvPr/>
        </p:nvSpPr>
        <p:spPr>
          <a:xfrm>
            <a:off x="533397" y="0"/>
            <a:ext cx="8096400" cy="4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Helvetica Neue"/>
              <a:buNone/>
            </a:pPr>
            <a:r>
              <a:rPr lang="en-GB" sz="3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Visit us:</a:t>
            </a:r>
            <a:endParaRPr sz="3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Helvetica Neue"/>
              <a:buNone/>
            </a:pPr>
            <a:r>
              <a:rPr lang="en-GB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www.gov.uk/gdsacademy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Helvetica Neue"/>
              <a:buNone/>
            </a:pP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Helvetica Neue"/>
              <a:buNone/>
            </a:pPr>
            <a:r>
              <a:rPr lang="en-GB" sz="3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 us:</a:t>
            </a:r>
            <a:endParaRPr sz="3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Helvetica Neue"/>
              <a:buNone/>
            </a:pPr>
            <a:r>
              <a:rPr lang="en-GB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gds.academy@digital.cabinet-office.gov.uk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Helvetica Neue"/>
              <a:buNone/>
            </a:pP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Helvetica Neue"/>
              <a:buNone/>
            </a:pPr>
            <a:r>
              <a:rPr lang="en-GB" sz="3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 us on twitter:</a:t>
            </a:r>
            <a:endParaRPr sz="3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Helvetica Neue"/>
              <a:buNone/>
            </a:pPr>
            <a:r>
              <a:rPr lang="en-GB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@GDSacademy</a:t>
            </a: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508635" y="2183130"/>
            <a:ext cx="7772400" cy="2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b" anchorCtr="0">
            <a:noAutofit/>
          </a:bodyPr>
          <a:lstStyle/>
          <a:p>
            <a:pPr marL="2540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lang="en-GB" sz="3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Thanks!</a:t>
            </a:r>
            <a:endParaRPr sz="3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540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bin"/>
              <a:buNone/>
            </a:pPr>
            <a:endParaRPr sz="3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540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lang="en-GB" sz="3200">
                <a:latin typeface="Helvetica Neue"/>
                <a:ea typeface="Helvetica Neue"/>
                <a:cs typeface="Helvetica Neue"/>
                <a:sym typeface="Helvetica Neue"/>
              </a:rPr>
              <a:t>Paul Schagen</a:t>
            </a:r>
            <a:endParaRPr sz="3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540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</a:t>
            </a:r>
            <a:r>
              <a:rPr lang="en-GB" sz="3200">
                <a:latin typeface="Helvetica Neue"/>
                <a:ea typeface="Helvetica Neue"/>
                <a:cs typeface="Helvetica Neue"/>
                <a:sym typeface="Helvetica Neue"/>
              </a:rPr>
              <a:t>PaulistaSchagen</a:t>
            </a:r>
            <a:endParaRPr sz="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>
            <a:spLocks noGrp="1"/>
          </p:cNvSpPr>
          <p:nvPr>
            <p:ph type="title"/>
          </p:nvPr>
        </p:nvSpPr>
        <p:spPr>
          <a:xfrm>
            <a:off x="2807250" y="1545500"/>
            <a:ext cx="6056700" cy="3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5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Highlights from the April 2020 workforce commission</a:t>
            </a:r>
            <a:endParaRPr sz="5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Google Shape;159;p35"/>
          <p:cNvSpPr txBox="1"/>
          <p:nvPr/>
        </p:nvSpPr>
        <p:spPr>
          <a:xfrm>
            <a:off x="368750" y="755600"/>
            <a:ext cx="10647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74875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#7</a:t>
            </a:r>
            <a:endParaRPr sz="64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5"/>
          <p:cNvSpPr txBox="1"/>
          <p:nvPr/>
        </p:nvSpPr>
        <p:spPr>
          <a:xfrm>
            <a:off x="2807250" y="499675"/>
            <a:ext cx="41775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Sarah Benariba</a:t>
            </a:r>
            <a:endParaRPr sz="1800" b="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Workforce insights and analysis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Wednesday 24 June 2020 at 11:00am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5"/>
          <p:cNvSpPr txBox="1"/>
          <p:nvPr/>
        </p:nvSpPr>
        <p:spPr>
          <a:xfrm>
            <a:off x="-1529800" y="1891175"/>
            <a:ext cx="6938400" cy="8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08635" y="2183130"/>
            <a:ext cx="7772400" cy="2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endParaRPr sz="32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endParaRPr sz="32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lang="en-GB" sz="3200" b="1">
                <a:latin typeface="Helvetica Neue"/>
                <a:ea typeface="Helvetica Neue"/>
                <a:cs typeface="Helvetica Neue"/>
                <a:sym typeface="Helvetica Neue"/>
              </a:rPr>
              <a:t>Paul Schagen</a:t>
            </a:r>
            <a:endParaRPr sz="32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lang="en-GB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 Academy</a:t>
            </a:r>
            <a:br>
              <a:rPr lang="en-GB"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Government Digital Service</a:t>
            </a:r>
            <a:br>
              <a:rPr lang="en-GB"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@</a:t>
            </a:r>
            <a:r>
              <a:rPr lang="en-GB" sz="3200">
                <a:latin typeface="Helvetica Neue"/>
                <a:ea typeface="Helvetica Neue"/>
                <a:cs typeface="Helvetica Neue"/>
                <a:sym typeface="Helvetica Neue"/>
              </a:rPr>
              <a:t>GDSacademy</a:t>
            </a:r>
            <a:endParaRPr sz="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2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0" y="-731520"/>
            <a:ext cx="9144000" cy="609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title"/>
          </p:nvPr>
        </p:nvSpPr>
        <p:spPr>
          <a:xfrm>
            <a:off x="508500" y="0"/>
            <a:ext cx="8127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5" tIns="20575" rIns="20575" bIns="20575" anchor="ctr" anchorCtr="0">
            <a:noAutofit/>
          </a:bodyPr>
          <a:lstStyle/>
          <a:p>
            <a:pPr marL="25400" marR="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en-GB" sz="7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Current offer</a:t>
            </a:r>
            <a:endParaRPr sz="7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4"/>
          <p:cNvPicPr preferRelativeResize="0"/>
          <p:nvPr/>
        </p:nvPicPr>
        <p:blipFill rotWithShape="1">
          <a:blip r:embed="rId3">
            <a:alphaModFix/>
          </a:blip>
          <a:srcRect l="7865" r="34261"/>
          <a:stretch/>
        </p:blipFill>
        <p:spPr>
          <a:xfrm>
            <a:off x="4611300" y="-2150"/>
            <a:ext cx="4018349" cy="462840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514350" y="-2143"/>
            <a:ext cx="3580500" cy="4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lang="en-GB" sz="3200">
                <a:latin typeface="Helvetica Neue"/>
                <a:ea typeface="Helvetica Neue"/>
                <a:cs typeface="Helvetica Neue"/>
                <a:sym typeface="Helvetica Neue"/>
              </a:rPr>
              <a:t>12 classroom courses</a:t>
            </a: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lang="en-GB" sz="3200">
                <a:latin typeface="Helvetica Neue"/>
                <a:ea typeface="Helvetica Neue"/>
                <a:cs typeface="Helvetica Neue"/>
                <a:sym typeface="Helvetica Neue"/>
              </a:rPr>
              <a:t>Foundation</a:t>
            </a: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lang="en-GB" sz="3200">
                <a:latin typeface="Helvetica Neue"/>
                <a:ea typeface="Helvetica Neue"/>
                <a:cs typeface="Helvetica Neue"/>
                <a:sym typeface="Helvetica Neue"/>
              </a:rPr>
              <a:t>Working level</a:t>
            </a: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lang="en-GB" sz="3200">
                <a:latin typeface="Helvetica Neue"/>
                <a:ea typeface="Helvetica Neue"/>
                <a:cs typeface="Helvetica Neue"/>
                <a:sym typeface="Helvetica Neue"/>
              </a:rPr>
              <a:t>Leadership </a:t>
            </a: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endParaRPr sz="3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>
            <a:off x="508635" y="4778"/>
            <a:ext cx="8126700" cy="46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Live online learning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Support for remote teams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Digital &amp; Agile Basics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3125" y="0"/>
            <a:ext cx="959406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7"/>
          <p:cNvPicPr preferRelativeResize="0"/>
          <p:nvPr/>
        </p:nvPicPr>
        <p:blipFill rotWithShape="1">
          <a:blip r:embed="rId3">
            <a:alphaModFix/>
          </a:blip>
          <a:srcRect b="5347"/>
          <a:stretch/>
        </p:blipFill>
        <p:spPr>
          <a:xfrm>
            <a:off x="-132650" y="0"/>
            <a:ext cx="95312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8" title="MDT game clip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DS Presentation Template 16:9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365C0"/>
      </a:accent4>
      <a:accent5>
        <a:srgbClr val="00882B"/>
      </a:accent5>
      <a:accent6>
        <a:srgbClr val="FFFF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172C1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Microsoft Macintosh PowerPoint</Application>
  <PresentationFormat>On-screen Show (16:9)</PresentationFormat>
  <Paragraphs>96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Cabin</vt:lpstr>
      <vt:lpstr>Helvetica Neue</vt:lpstr>
      <vt:lpstr>Gill Sans</vt:lpstr>
      <vt:lpstr>GDS Presentation Template 16:9</vt:lpstr>
      <vt:lpstr>White</vt:lpstr>
      <vt:lpstr> L&amp;D: the GDS Academy's refreshed online course offer</vt:lpstr>
      <vt:lpstr>  Paul Schagen GDS Academy Government Digital Service @GDSacademy</vt:lpstr>
      <vt:lpstr>PowerPoint Presentation</vt:lpstr>
      <vt:lpstr>Current offer</vt:lpstr>
      <vt:lpstr>12 classroom courses  Foundation Working level Leadership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coming...</vt:lpstr>
      <vt:lpstr>PowerPoint Presentation</vt:lpstr>
      <vt:lpstr>PowerPoint Presentation</vt:lpstr>
      <vt:lpstr>PowerPoint Presentation</vt:lpstr>
      <vt:lpstr>Thanks!  Paul Schagen @PaulistaSchagen</vt:lpstr>
      <vt:lpstr>Highlights from the April 2020 workforce commission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L&amp;D: the GDS Academy's refreshed online course offer</dc:title>
  <cp:lastModifiedBy>Microsoft Office User</cp:lastModifiedBy>
  <cp:revision>1</cp:revision>
  <dcterms:modified xsi:type="dcterms:W3CDTF">2020-06-11T10:35:56Z</dcterms:modified>
</cp:coreProperties>
</file>