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5"/>
    <p:sldMasterId id="2147483677" r:id="rId6"/>
    <p:sldMasterId id="2147483678" r:id="rId7"/>
    <p:sldMasterId id="21474836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5143500" cx="9144000"/>
  <p:notesSz cx="6858000" cy="9144000"/>
  <p:embeddedFontLst>
    <p:embeddedFont>
      <p:font typeface="Roboto"/>
      <p:regular r:id="rId33"/>
      <p:bold r:id="rId34"/>
      <p:italic r:id="rId35"/>
      <p:boldItalic r:id="rId36"/>
    </p:embeddedFont>
    <p:embeddedFont>
      <p:font typeface="Cabin"/>
      <p:regular r:id="rId37"/>
      <p:bold r:id="rId38"/>
      <p:italic r:id="rId39"/>
      <p:boldItalic r:id="rId40"/>
    </p:embeddedFont>
    <p:embeddedFont>
      <p:font typeface="Helvetica Neue"/>
      <p:regular r:id="rId41"/>
      <p:bold r:id="rId42"/>
      <p:italic r:id="rId43"/>
      <p:boldItalic r:id="rId44"/>
    </p:embeddedFont>
    <p:embeddedFont>
      <p:font typeface="Gill Sans"/>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B1AFFF-0717-488D-848D-3C7DCE1D0C5F}">
  <a:tblStyle styleId="{45B1AFFF-0717-488D-848D-3C7DCE1D0C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Italic.fntdata"/><Relationship Id="rId20" Type="http://schemas.openxmlformats.org/officeDocument/2006/relationships/slide" Target="slides/slide11.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3.xml"/><Relationship Id="rId44" Type="http://schemas.openxmlformats.org/officeDocument/2006/relationships/font" Target="fonts/HelveticaNeue-boldItalic.fntdata"/><Relationship Id="rId21" Type="http://schemas.openxmlformats.org/officeDocument/2006/relationships/slide" Target="slides/slide12.xml"/><Relationship Id="rId43" Type="http://schemas.openxmlformats.org/officeDocument/2006/relationships/font" Target="fonts/HelveticaNeue-italic.fntdata"/><Relationship Id="rId24" Type="http://schemas.openxmlformats.org/officeDocument/2006/relationships/slide" Target="slides/slide15.xml"/><Relationship Id="rId46" Type="http://schemas.openxmlformats.org/officeDocument/2006/relationships/font" Target="fonts/GillSans-bold.fntdata"/><Relationship Id="rId23" Type="http://schemas.openxmlformats.org/officeDocument/2006/relationships/slide" Target="slides/slide14.xml"/><Relationship Id="rId45"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Roboto-regular.fntdata"/><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Roboto-italic.fntdata"/><Relationship Id="rId12" Type="http://schemas.openxmlformats.org/officeDocument/2006/relationships/slide" Target="slides/slide3.xml"/><Relationship Id="rId34" Type="http://schemas.openxmlformats.org/officeDocument/2006/relationships/font" Target="fonts/Roboto-bold.fntdata"/><Relationship Id="rId15" Type="http://schemas.openxmlformats.org/officeDocument/2006/relationships/slide" Target="slides/slide6.xml"/><Relationship Id="rId37" Type="http://schemas.openxmlformats.org/officeDocument/2006/relationships/font" Target="fonts/Cabin-regular.fntdata"/><Relationship Id="rId14" Type="http://schemas.openxmlformats.org/officeDocument/2006/relationships/slide" Target="slides/slide5.xml"/><Relationship Id="rId36" Type="http://schemas.openxmlformats.org/officeDocument/2006/relationships/font" Target="fonts/Roboto-boldItalic.fntdata"/><Relationship Id="rId17" Type="http://schemas.openxmlformats.org/officeDocument/2006/relationships/slide" Target="slides/slide8.xml"/><Relationship Id="rId39" Type="http://schemas.openxmlformats.org/officeDocument/2006/relationships/font" Target="fonts/Cabin-italic.fntdata"/><Relationship Id="rId16" Type="http://schemas.openxmlformats.org/officeDocument/2006/relationships/slide" Target="slides/slide7.xml"/><Relationship Id="rId38" Type="http://schemas.openxmlformats.org/officeDocument/2006/relationships/font" Target="fonts/Cabin-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ross-government-recruitment@digital.cabinet-office.gov.uk" TargetMode="External"/><Relationship Id="rId3" Type="http://schemas.openxmlformats.org/officeDocument/2006/relationships/hyperlink" Target="mailto:gds-experts@digital.cabinet-office.gov.uk" TargetMode="External"/><Relationship Id="rId4" Type="http://schemas.openxmlformats.org/officeDocument/2006/relationships/hyperlink" Target="https://docs.google.com/presentation/d/1ZiXU-TSZMYRR7OeggqrjrzH3WWSpOk9Dw11GbxCkcBw/edit#slide=id.g763580b6ab_0_114"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4125c9a8a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g84125c9a8a_0_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8f7cf7f4b_0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88f7cf7f4b_0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8f7cf7f4b_0_5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g88f7cf7f4b_0_5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300">
                <a:solidFill>
                  <a:schemeClr val="dk1"/>
                </a:solidFill>
              </a:rPr>
              <a:t>Therefore there is potential for DDaT to move into working remotely on a more frequent basis.</a:t>
            </a:r>
            <a:endParaRPr b="1" sz="1100">
              <a:solidFill>
                <a:schemeClr val="dk1"/>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9262d5af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89262d5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8f7cf7f4b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88f7cf7f4b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88f7cf7f4b_0_5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g88f7cf7f4b_0_5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8f7cf7f4b_0_7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g88f7cf7f4b_0_7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There has been an overall increase in the number of reported DDaT vacancies over time, as we collect more data from organisations.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Despite the lowest number of vacancies reported in March 2019, there has been a steady increase and a significant spike in April 2020 - possibly due to business planning across organisations.</a:t>
            </a:r>
            <a:endParaRPr b="1" sz="1100">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88f7cf7f4b_0_9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g88f7cf7f4b_0_9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
              <a:solidFill>
                <a:schemeClr val="dk1"/>
              </a:solidFill>
            </a:endParaRPr>
          </a:p>
          <a:p>
            <a:pPr indent="0" lvl="0" marL="0" rtl="0" algn="l">
              <a:spcBef>
                <a:spcPts val="0"/>
              </a:spcBef>
              <a:spcAft>
                <a:spcPts val="0"/>
              </a:spcAft>
              <a:buClr>
                <a:schemeClr val="dk1"/>
              </a:buClr>
              <a:buSzPts val="1100"/>
              <a:buFont typeface="Arial"/>
              <a:buNone/>
            </a:pPr>
            <a:r>
              <a:rPr lang="en-GB" sz="300">
                <a:solidFill>
                  <a:schemeClr val="dk1"/>
                </a:solidFill>
              </a:rPr>
              <a:t>We </a:t>
            </a:r>
            <a:r>
              <a:rPr lang="en-GB" sz="300">
                <a:solidFill>
                  <a:schemeClr val="dk1"/>
                </a:solidFill>
              </a:rPr>
              <a:t>continue</a:t>
            </a:r>
            <a:r>
              <a:rPr lang="en-GB" sz="300">
                <a:solidFill>
                  <a:schemeClr val="dk1"/>
                </a:solidFill>
              </a:rPr>
              <a:t> to monitor vacancies to identify which roles are in demand, as well as how this demand can be met across government.</a:t>
            </a:r>
            <a:endParaRPr sz="3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GDS offer </a:t>
            </a:r>
            <a:r>
              <a:rPr lang="en-GB" sz="1000" u="sng">
                <a:solidFill>
                  <a:schemeClr val="hlink"/>
                </a:solidFill>
                <a:hlinkClick r:id="rId2"/>
              </a:rPr>
              <a:t>cross-government recruitment </a:t>
            </a:r>
            <a:r>
              <a:rPr lang="en-GB" sz="1000">
                <a:solidFill>
                  <a:schemeClr val="dk1"/>
                </a:solidFill>
              </a:rPr>
              <a:t>and </a:t>
            </a:r>
            <a:r>
              <a:rPr lang="en-GB" sz="1000" u="sng">
                <a:solidFill>
                  <a:schemeClr val="hlink"/>
                </a:solidFill>
                <a:hlinkClick r:id="rId3"/>
              </a:rPr>
              <a:t>Expert Services</a:t>
            </a:r>
            <a:r>
              <a:rPr lang="en-GB" sz="1000">
                <a:solidFill>
                  <a:schemeClr val="dk1"/>
                </a:solidFill>
              </a:rPr>
              <a:t> to departments who struggle to recruit for specialist DDaT roles.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Support is dependent on departmental needs and roles in demand. For additional information on meeting demand, please refer to the</a:t>
            </a:r>
            <a:r>
              <a:rPr lang="en-GB" sz="1000" u="sng">
                <a:solidFill>
                  <a:schemeClr val="hlink"/>
                </a:solidFill>
                <a:hlinkClick r:id="rId4"/>
              </a:rPr>
              <a:t> November 2019 Highlights Deck</a:t>
            </a:r>
            <a:r>
              <a:rPr lang="en-GB" sz="1000">
                <a:solidFill>
                  <a:schemeClr val="dk1"/>
                </a:solidFill>
              </a:rPr>
              <a:t>.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88f7cf7f4b_0_6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g88f7cf7f4b_0_6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500"/>
              <a:t>We continue to track location across the DDaT Profession to identify existing hubs across the UK, as well as potential locations for future hubs.</a:t>
            </a:r>
            <a:endParaRPr sz="1500"/>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8f7cf7f4b_0_10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g88f7cf7f4b_0_10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The framework is being piloted with a small number of organisations.SCS Pay is currently in development and is expected to be finalised later in the year.</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8f7cf7f4b_0_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88f7cf7f4b_0_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GB"/>
              <a:t>E.g. UR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8f7cf7f4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8f7cf7f4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increase in reported DDaT Profession headcount is due to an increase in organisations contributing to the commission over time and better data quality.</a:t>
            </a:r>
            <a:endParaRPr>
              <a:solidFill>
                <a:schemeClr val="dk1"/>
              </a:solidFill>
            </a:endParaRPr>
          </a:p>
          <a:p>
            <a:pPr indent="0" lvl="0" marL="0" rtl="0" algn="l">
              <a:spcBef>
                <a:spcPts val="0"/>
              </a:spcBef>
              <a:spcAft>
                <a:spcPts val="0"/>
              </a:spcAft>
              <a:buNone/>
            </a:pPr>
            <a:r>
              <a:rPr b="1" lang="en-GB"/>
              <a:t> THANK YOU!</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88f7cf7f4b_0_8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g88f7cf7f4b_0_8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500"/>
              <a:buFont typeface="Helvetica Neue"/>
              <a:buNone/>
            </a:pPr>
            <a:r>
              <a:rPr lang="en-GB" sz="1300"/>
              <a:t>Our understanding of the DDaT Function is still developing. We intend to focus future commissions on getting a better view of DDaT roles across the Function.</a:t>
            </a:r>
            <a:endParaRPr sz="1300"/>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8a7eaf267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g8a7eaf267a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chemeClr val="dk1"/>
                </a:solidFill>
              </a:rPr>
              <a:t>We’re offering support with commissions (recharge), happy to answer Qs/have calls around this. Currently in talks with analysis function, security etc. / Location insights (future re-charge model) / bespoke analysis/ pay modelling (future re-charge model)</a:t>
            </a: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8f7cf7f4b_0_9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g88f7cf7f4b_0_90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a7eaf267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8a7eaf267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8f7cf7f4b_0_4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8f7cf7f4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We’re now a profession of about </a:t>
            </a:r>
            <a:r>
              <a:rPr b="1" lang="en-GB"/>
              <a:t>18,417 people across gov</a:t>
            </a:r>
            <a:endParaRPr b="1"/>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Wherever possible our role to is find </a:t>
            </a:r>
            <a:r>
              <a:rPr b="1" i="1" lang="en-GB">
                <a:solidFill>
                  <a:schemeClr val="dk1"/>
                </a:solidFill>
              </a:rPr>
              <a:t>common solutions to common problems</a:t>
            </a:r>
            <a:r>
              <a:rPr lang="en-GB">
                <a:solidFill>
                  <a:schemeClr val="dk1"/>
                </a:solidFill>
              </a:rPr>
              <a:t> across the Profession and help </a:t>
            </a:r>
            <a:r>
              <a:rPr b="1" lang="en-GB">
                <a:solidFill>
                  <a:schemeClr val="dk1"/>
                </a:solidFill>
              </a:rPr>
              <a:t>join-up</a:t>
            </a:r>
            <a:r>
              <a:rPr lang="en-GB">
                <a:solidFill>
                  <a:schemeClr val="dk1"/>
                </a:solidFill>
              </a:rPr>
              <a:t> between the different departments...</a:t>
            </a:r>
            <a:endParaRPr/>
          </a:p>
          <a:p>
            <a:pPr indent="0" lvl="0" marL="0" rtl="0" algn="l">
              <a:spcBef>
                <a:spcPts val="0"/>
              </a:spcBef>
              <a:spcAft>
                <a:spcPts val="0"/>
              </a:spcAft>
              <a:buNone/>
            </a:pPr>
            <a:r>
              <a:t/>
            </a:r>
            <a:endParaRPr/>
          </a:p>
          <a:p>
            <a:pPr indent="0" lvl="0" marL="0" rtl="0" algn="l">
              <a:lnSpc>
                <a:spcPct val="114000"/>
              </a:lnSpc>
              <a:spcBef>
                <a:spcPts val="300"/>
              </a:spcBef>
              <a:spcAft>
                <a:spcPts val="0"/>
              </a:spcAft>
              <a:buClr>
                <a:schemeClr val="dk1"/>
              </a:buClr>
              <a:buSzPts val="1100"/>
              <a:buFont typeface="Arial"/>
              <a:buNone/>
            </a:pPr>
            <a:r>
              <a:rPr lang="en-GB">
                <a:solidFill>
                  <a:schemeClr val="dk1"/>
                </a:solidFill>
              </a:rPr>
              <a:t>...to help </a:t>
            </a:r>
            <a:r>
              <a:rPr b="1" lang="en-GB">
                <a:solidFill>
                  <a:schemeClr val="dk1"/>
                </a:solidFill>
              </a:rPr>
              <a:t>attract, develop and retain</a:t>
            </a:r>
            <a:r>
              <a:rPr lang="en-GB">
                <a:solidFill>
                  <a:schemeClr val="dk1"/>
                </a:solidFill>
              </a:rPr>
              <a:t> the right people and skills to transform public services.  Our overall aim is to position government as a </a:t>
            </a:r>
            <a:r>
              <a:rPr b="1" lang="en-GB">
                <a:solidFill>
                  <a:schemeClr val="dk1"/>
                </a:solidFill>
              </a:rPr>
              <a:t>destination of choice for digital, data and technology professionals.</a:t>
            </a:r>
            <a:endParaRPr>
              <a:solidFill>
                <a:schemeClr val="dk1"/>
              </a:solidFill>
            </a:endParaRPr>
          </a:p>
          <a:p>
            <a:pPr indent="0" lvl="0" marL="0" rtl="0" algn="l">
              <a:lnSpc>
                <a:spcPct val="114000"/>
              </a:lnSpc>
              <a:spcBef>
                <a:spcPts val="1000"/>
              </a:spcBef>
              <a:spcAft>
                <a:spcPts val="0"/>
              </a:spcAft>
              <a:buClr>
                <a:schemeClr val="dk1"/>
              </a:buClr>
              <a:buSzPts val="1100"/>
              <a:buFont typeface="Arial"/>
              <a:buNone/>
            </a:pPr>
            <a:r>
              <a:rPr lang="en-GB">
                <a:solidFill>
                  <a:schemeClr val="dk1"/>
                </a:solidFill>
              </a:rPr>
              <a:t>To do that, we run cross government early </a:t>
            </a:r>
            <a:r>
              <a:rPr b="1" lang="en-GB">
                <a:solidFill>
                  <a:schemeClr val="dk1"/>
                </a:solidFill>
              </a:rPr>
              <a:t>talent and apprenticeship programmes</a:t>
            </a:r>
            <a:r>
              <a:rPr lang="en-GB">
                <a:solidFill>
                  <a:schemeClr val="dk1"/>
                </a:solidFill>
              </a:rPr>
              <a:t>.</a:t>
            </a:r>
            <a:endParaRPr>
              <a:solidFill>
                <a:schemeClr val="dk1"/>
              </a:solidFill>
            </a:endParaRPr>
          </a:p>
          <a:p>
            <a:pPr indent="0" lvl="0" marL="0" rtl="0" algn="l">
              <a:lnSpc>
                <a:spcPct val="114000"/>
              </a:lnSpc>
              <a:spcBef>
                <a:spcPts val="1000"/>
              </a:spcBef>
              <a:spcAft>
                <a:spcPts val="0"/>
              </a:spcAft>
              <a:buClr>
                <a:schemeClr val="dk1"/>
              </a:buClr>
              <a:buSzPts val="1100"/>
              <a:buFont typeface="Arial"/>
              <a:buNone/>
            </a:pPr>
            <a:r>
              <a:rPr lang="en-GB">
                <a:solidFill>
                  <a:schemeClr val="dk1"/>
                </a:solidFill>
              </a:rPr>
              <a:t>And we support the development of </a:t>
            </a:r>
            <a:r>
              <a:rPr b="1" lang="en-GB">
                <a:solidFill>
                  <a:schemeClr val="dk1"/>
                </a:solidFill>
              </a:rPr>
              <a:t>DDaT communities of practice</a:t>
            </a:r>
            <a:r>
              <a:rPr lang="en-GB">
                <a:solidFill>
                  <a:schemeClr val="dk1"/>
                </a:solidFill>
              </a:rPr>
              <a:t>, which bring together practitioners from across government to</a:t>
            </a:r>
            <a:r>
              <a:rPr b="1" lang="en-GB">
                <a:solidFill>
                  <a:schemeClr val="dk1"/>
                </a:solidFill>
              </a:rPr>
              <a:t> promote innovation and share best practice across</a:t>
            </a:r>
            <a:r>
              <a:rPr lang="en-GB">
                <a:solidFill>
                  <a:schemeClr val="dk1"/>
                </a:solidFill>
              </a:rPr>
              <a:t> organisational boundaries.</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8f7cf7f4b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88f7cf7f4b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8f7cf7f4b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g88f7cf7f4b_0_1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2100" lvl="0" marL="457200" rtl="0" algn="l">
              <a:spcBef>
                <a:spcPts val="0"/>
              </a:spcBef>
              <a:spcAft>
                <a:spcPts val="0"/>
              </a:spcAft>
              <a:buClr>
                <a:schemeClr val="dk1"/>
              </a:buClr>
              <a:buSzPts val="1000"/>
              <a:buChar char="●"/>
            </a:pPr>
            <a:r>
              <a:rPr lang="en-GB" sz="1000">
                <a:solidFill>
                  <a:schemeClr val="dk1"/>
                </a:solidFill>
              </a:rPr>
              <a:t>Due to the impact of COVID-19 on organisations across government, at a time when personnel are working remotely, the data in this deck has been collected by workforce planners and capability leads as best as they can.</a:t>
            </a:r>
            <a:endParaRPr sz="4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A number of organisations may have categorised all their DDaT roles or Business as Usual (BAU) critical roles as being critical from the above definition.</a:t>
            </a:r>
            <a:endParaRPr sz="1000">
              <a:solidFill>
                <a:schemeClr val="dk1"/>
              </a:solidFill>
            </a:endParaRPr>
          </a:p>
          <a:p>
            <a:pPr indent="-292100" lvl="0" marL="457200" rtl="0" algn="l">
              <a:spcBef>
                <a:spcPts val="0"/>
              </a:spcBef>
              <a:spcAft>
                <a:spcPts val="0"/>
              </a:spcAft>
              <a:buClr>
                <a:schemeClr val="dk1"/>
              </a:buClr>
              <a:buSzPts val="1000"/>
              <a:buChar char="●"/>
            </a:pPr>
            <a:r>
              <a:rPr lang="en-GB" sz="1000">
                <a:solidFill>
                  <a:schemeClr val="dk1"/>
                </a:solidFill>
              </a:rPr>
              <a:t>This data excludes organisations who did not report critical roles or supply data against the ‘COVID-19’ data field: MOD, HO, DCMS, DHSC, HMT, HMLR, FCO, Scottish Government, Companies House and CMA.</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8f7cf7f4b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88f7cf7f4b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500"/>
              <a:buFont typeface="Helvetica Neue"/>
              <a:buNone/>
            </a:pPr>
            <a:r>
              <a:rPr lang="en-GB" sz="1200">
                <a:latin typeface="Helvetica Neue"/>
                <a:ea typeface="Helvetica Neue"/>
                <a:cs typeface="Helvetica Neue"/>
                <a:sym typeface="Helvetica Neue"/>
              </a:rPr>
              <a:t>with digital being at the heart of the response.</a:t>
            </a:r>
            <a:endParaRPr sz="1200">
              <a:latin typeface="Helvetica Neue"/>
              <a:ea typeface="Helvetica Neue"/>
              <a:cs typeface="Helvetica Neue"/>
              <a:sym typeface="Helvetica Neue"/>
            </a:endParaRPr>
          </a:p>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8f7cf7f4b_0_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g88f7cf7f4b_0_2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100">
                <a:solidFill>
                  <a:schemeClr val="dk1"/>
                </a:solidFill>
                <a:highlight>
                  <a:srgbClr val="FFFFFF"/>
                </a:highlight>
              </a:rPr>
              <a:t>SD - </a:t>
            </a:r>
            <a:r>
              <a:rPr lang="en-GB" sz="1200">
                <a:solidFill>
                  <a:schemeClr val="dk1"/>
                </a:solidFill>
              </a:rPr>
              <a:t>This aligns with historical workforce data around demand.</a:t>
            </a:r>
            <a:endParaRPr b="1" sz="12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8f7cf7f4b_0_9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g88f7cf7f4b_0_9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solidFill>
                  <a:schemeClr val="dk1"/>
                </a:solidFill>
              </a:rPr>
              <a:t>It can be understood that number of critical vacancies are  a direct result of COVID-19 and will need to be urgently filled. </a:t>
            </a:r>
            <a:endParaRPr>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8f7cf7f4b_0_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g88f7cf7f4b_0_20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100">
                <a:solidFill>
                  <a:schemeClr val="dk1"/>
                </a:solidFill>
                <a:highlight>
                  <a:srgbClr val="FFFFFF"/>
                </a:highlight>
              </a:rPr>
              <a:t>Moe - COVID-19 other sources of data: SD consistent top role across these</a:t>
            </a:r>
            <a:endParaRPr b="1" sz="1100">
              <a:solidFill>
                <a:schemeClr val="dk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s" type="picTx">
  <p:cSld name="PICTURE_WITH_CAPTION_TEXT">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592455" y="878205"/>
            <a:ext cx="5474400" cy="1079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p:cSld name="CUSTOM">
    <p:spTree>
      <p:nvGrpSpPr>
        <p:cNvPr id="52" name="Shape 52"/>
        <p:cNvGrpSpPr/>
        <p:nvPr/>
      </p:nvGrpSpPr>
      <p:grpSpPr>
        <a:xfrm>
          <a:off x="0" y="0"/>
          <a:ext cx="0" cy="0"/>
          <a:chOff x="0" y="0"/>
          <a:chExt cx="0" cy="0"/>
        </a:xfrm>
      </p:grpSpPr>
      <p:sp>
        <p:nvSpPr>
          <p:cNvPr id="53" name="Google Shape;53;p14"/>
          <p:cNvSpPr txBox="1"/>
          <p:nvPr/>
        </p:nvSpPr>
        <p:spPr>
          <a:xfrm>
            <a:off x="0" y="0"/>
            <a:ext cx="9144000" cy="5143500"/>
          </a:xfrm>
          <a:prstGeom prst="rect">
            <a:avLst/>
          </a:prstGeom>
          <a:solidFill>
            <a:srgbClr val="2E89CA"/>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CUSTOM_1">
    <p:spTree>
      <p:nvGrpSpPr>
        <p:cNvPr id="54" name="Shape 54"/>
        <p:cNvGrpSpPr/>
        <p:nvPr/>
      </p:nvGrpSpPr>
      <p:grpSpPr>
        <a:xfrm>
          <a:off x="0" y="0"/>
          <a:ext cx="0" cy="0"/>
          <a:chOff x="0" y="0"/>
          <a:chExt cx="0" cy="0"/>
        </a:xfrm>
      </p:grpSpPr>
      <p:sp>
        <p:nvSpPr>
          <p:cNvPr id="55" name="Google Shape;55;p15"/>
          <p:cNvSpPr txBox="1"/>
          <p:nvPr/>
        </p:nvSpPr>
        <p:spPr>
          <a:xfrm>
            <a:off x="0" y="4629150"/>
            <a:ext cx="9144000" cy="514500"/>
          </a:xfrm>
          <a:prstGeom prst="rect">
            <a:avLst/>
          </a:prstGeom>
          <a:solidFill>
            <a:srgbClr val="2E89CA"/>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56" name="Google Shape;56;p15"/>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a:solidFill>
                  <a:srgbClr val="FFFFFF"/>
                </a:solidFill>
                <a:latin typeface="Helvetica Neue"/>
                <a:ea typeface="Helvetica Neue"/>
                <a:cs typeface="Helvetica Neue"/>
                <a:sym typeface="Helvetica Neue"/>
              </a:rPr>
              <a:t>GDS</a:t>
            </a:r>
            <a:endParaRPr sz="6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 Title Slide">
  <p:cSld name="TITLE_1">
    <p:spTree>
      <p:nvGrpSpPr>
        <p:cNvPr id="57" name="Shape 57"/>
        <p:cNvGrpSpPr/>
        <p:nvPr/>
      </p:nvGrpSpPr>
      <p:grpSpPr>
        <a:xfrm>
          <a:off x="0" y="0"/>
          <a:ext cx="0" cy="0"/>
          <a:chOff x="0" y="0"/>
          <a:chExt cx="0" cy="0"/>
        </a:xfrm>
      </p:grpSpPr>
      <p:sp>
        <p:nvSpPr>
          <p:cNvPr id="58" name="Google Shape;58;p16"/>
          <p:cNvSpPr txBox="1"/>
          <p:nvPr>
            <p:ph type="title"/>
          </p:nvPr>
        </p:nvSpPr>
        <p:spPr>
          <a:xfrm>
            <a:off x="685800" y="1383506"/>
            <a:ext cx="7772400" cy="15312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2pPr>
            <a:lvl3pPr indent="190500" lvl="2"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3pPr>
            <a:lvl4pPr indent="279400" lvl="3"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4pPr>
            <a:lvl5pPr indent="381000" lvl="4"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5pPr>
            <a:lvl6pPr indent="469900" lvl="5"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6pPr>
            <a:lvl7pPr indent="571500" lvl="6"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7pPr>
            <a:lvl8pPr indent="660400" lvl="7"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8pPr>
            <a:lvl9pPr indent="762000" lvl="8" marL="0" marR="0" rtl="0" algn="l">
              <a:lnSpc>
                <a:spcPct val="100000"/>
              </a:lnSpc>
              <a:spcBef>
                <a:spcPts val="0"/>
              </a:spcBef>
              <a:spcAft>
                <a:spcPts val="0"/>
              </a:spcAft>
              <a:buClr>
                <a:srgbClr val="000000"/>
              </a:buClr>
              <a:buSzPts val="2800"/>
              <a:buFont typeface="Helvetica Neue"/>
              <a:buNone/>
              <a:defRPr b="0" i="0" sz="3500" u="none" cap="none" strike="noStrike">
                <a:solidFill>
                  <a:srgbClr val="000000"/>
                </a:solidFill>
                <a:latin typeface="Helvetica Neue"/>
                <a:ea typeface="Helvetica Neue"/>
                <a:cs typeface="Helvetica Neue"/>
                <a:sym typeface="Helvetica Neue"/>
              </a:defRPr>
            </a:lvl9pPr>
          </a:lstStyle>
          <a:p/>
        </p:txBody>
      </p:sp>
      <p:sp>
        <p:nvSpPr>
          <p:cNvPr id="59" name="Google Shape;59;p16"/>
          <p:cNvSpPr txBox="1"/>
          <p:nvPr>
            <p:ph idx="12" type="sldNum"/>
          </p:nvPr>
        </p:nvSpPr>
        <p:spPr>
          <a:xfrm>
            <a:off x="8473473" y="4863260"/>
            <a:ext cx="182100" cy="166500"/>
          </a:xfrm>
          <a:prstGeom prst="rect">
            <a:avLst/>
          </a:prstGeom>
          <a:noFill/>
          <a:ln>
            <a:noFill/>
          </a:ln>
        </p:spPr>
        <p:txBody>
          <a:bodyPr anchorCtr="0" anchor="ctr" bIns="21050" lIns="21050" spcFirstLastPara="1" rIns="21050" wrap="square" tIns="21050">
            <a:noAutofit/>
          </a:bodyPr>
          <a:lstStyle>
            <a:lvl1pPr indent="0" lvl="0"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1pPr>
            <a:lvl2pPr indent="0" lvl="1"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2pPr>
            <a:lvl3pPr indent="0" lvl="2"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3pPr>
            <a:lvl4pPr indent="0" lvl="3"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4pPr>
            <a:lvl5pPr indent="0" lvl="4"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5pPr>
            <a:lvl6pPr indent="0" lvl="5"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6pPr>
            <a:lvl7pPr indent="0" lvl="6"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7pPr>
            <a:lvl8pPr indent="0" lvl="7"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8pPr>
            <a:lvl9pPr indent="0" lvl="8" marL="0" marR="0" rtl="0" algn="ctr">
              <a:lnSpc>
                <a:spcPct val="100000"/>
              </a:lnSpc>
              <a:spcBef>
                <a:spcPts val="0"/>
              </a:spcBef>
              <a:spcAft>
                <a:spcPts val="0"/>
              </a:spcAft>
              <a:buClr>
                <a:srgbClr val="999999"/>
              </a:buClr>
              <a:buFont typeface="Calibri"/>
              <a:buNone/>
              <a:defRPr b="0" i="0" sz="900" u="none" cap="none" strike="noStrike">
                <a:solidFill>
                  <a:srgbClr val="99999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1">
  <p:cSld name="Text slide">
    <p:spTree>
      <p:nvGrpSpPr>
        <p:cNvPr id="60" name="Shape 60"/>
        <p:cNvGrpSpPr/>
        <p:nvPr/>
      </p:nvGrpSpPr>
      <p:grpSpPr>
        <a:xfrm>
          <a:off x="0" y="0"/>
          <a:ext cx="0" cy="0"/>
          <a:chOff x="0" y="0"/>
          <a:chExt cx="0" cy="0"/>
        </a:xfrm>
      </p:grpSpPr>
      <p:sp>
        <p:nvSpPr>
          <p:cNvPr id="61" name="Google Shape;61;p17"/>
          <p:cNvSpPr/>
          <p:nvPr/>
        </p:nvSpPr>
        <p:spPr>
          <a:xfrm>
            <a:off x="0" y="4629150"/>
            <a:ext cx="9144000" cy="514500"/>
          </a:xfrm>
          <a:prstGeom prst="rect">
            <a:avLst/>
          </a:prstGeom>
          <a:solidFill>
            <a:srgbClr val="2E89C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Font typeface="Cabin"/>
              <a:buNone/>
            </a:pPr>
            <a:r>
              <a:t/>
            </a:r>
            <a:endParaRPr b="0" i="0" sz="3100" u="none" cap="none" strike="noStrike">
              <a:solidFill>
                <a:srgbClr val="000000"/>
              </a:solidFill>
              <a:latin typeface="Cabin"/>
              <a:ea typeface="Cabin"/>
              <a:cs typeface="Cabin"/>
              <a:sym typeface="Cabin"/>
            </a:endParaRPr>
          </a:p>
        </p:txBody>
      </p:sp>
      <p:sp>
        <p:nvSpPr>
          <p:cNvPr id="62" name="Google Shape;62;p17"/>
          <p:cNvSpPr/>
          <p:nvPr/>
        </p:nvSpPr>
        <p:spPr>
          <a:xfrm>
            <a:off x="5909307" y="4720866"/>
            <a:ext cx="2720400" cy="285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cap="none" strike="noStrike">
                <a:solidFill>
                  <a:srgbClr val="FFFFFF"/>
                </a:solidFill>
                <a:latin typeface="Helvetica Neue"/>
                <a:ea typeface="Helvetica Neue"/>
                <a:cs typeface="Helvetica Neue"/>
                <a:sym typeface="Helvetica Neue"/>
              </a:rPr>
              <a:t>GDS</a:t>
            </a:r>
            <a:endParaRPr/>
          </a:p>
        </p:txBody>
      </p:sp>
      <p:sp>
        <p:nvSpPr>
          <p:cNvPr id="63" name="Google Shape;63;p17"/>
          <p:cNvSpPr txBox="1"/>
          <p:nvPr>
            <p:ph idx="12" type="sldNum"/>
          </p:nvPr>
        </p:nvSpPr>
        <p:spPr>
          <a:xfrm>
            <a:off x="6279583" y="4635154"/>
            <a:ext cx="273600" cy="264300"/>
          </a:xfrm>
          <a:prstGeom prst="rect">
            <a:avLst/>
          </a:prstGeom>
          <a:noFill/>
          <a:ln>
            <a:noFill/>
          </a:ln>
        </p:spPr>
        <p:txBody>
          <a:bodyPr anchorCtr="0" anchor="ctr" bIns="45675" lIns="45675" spcFirstLastPara="1" rIns="45675" wrap="square" tIns="45675">
            <a:noAutofit/>
          </a:bodyPr>
          <a:lstStyle>
            <a:lvl1pPr indent="0" lvl="0"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65" name="Shape 65"/>
        <p:cNvGrpSpPr/>
        <p:nvPr/>
      </p:nvGrpSpPr>
      <p:grpSpPr>
        <a:xfrm>
          <a:off x="0" y="0"/>
          <a:ext cx="0" cy="0"/>
          <a:chOff x="0" y="0"/>
          <a:chExt cx="0" cy="0"/>
        </a:xfrm>
      </p:grpSpPr>
      <p:pic>
        <p:nvPicPr>
          <p:cNvPr id="66" name="Google Shape;66;p19"/>
          <p:cNvPicPr preferRelativeResize="0"/>
          <p:nvPr/>
        </p:nvPicPr>
        <p:blipFill rotWithShape="1">
          <a:blip r:embed="rId2">
            <a:alphaModFix/>
          </a:blip>
          <a:srcRect b="0" l="0" r="0" t="0"/>
          <a:stretch/>
        </p:blipFill>
        <p:spPr>
          <a:xfrm>
            <a:off x="440055" y="725805"/>
            <a:ext cx="5474400" cy="1079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p:cSld name="CUSTOM">
    <p:bg>
      <p:bgPr>
        <a:solidFill>
          <a:srgbClr val="1D70B8"/>
        </a:solidFill>
      </p:bgPr>
    </p:bg>
    <p:spTree>
      <p:nvGrpSpPr>
        <p:cNvPr id="67" name="Shape 6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1">
  <p:cSld name="CUSTOM_2">
    <p:bg>
      <p:bgPr>
        <a:solidFill>
          <a:srgbClr val="1D70B8"/>
        </a:solidFill>
      </p:bgPr>
    </p:bg>
    <p:spTree>
      <p:nvGrpSpPr>
        <p:cNvPr id="68" name="Shape 68"/>
        <p:cNvGrpSpPr/>
        <p:nvPr/>
      </p:nvGrpSpPr>
      <p:grpSpPr>
        <a:xfrm>
          <a:off x="0" y="0"/>
          <a:ext cx="0" cy="0"/>
          <a:chOff x="0" y="0"/>
          <a:chExt cx="0" cy="0"/>
        </a:xfrm>
      </p:grpSpPr>
      <p:pic>
        <p:nvPicPr>
          <p:cNvPr id="69" name="Google Shape;69;p21"/>
          <p:cNvPicPr preferRelativeResize="0"/>
          <p:nvPr/>
        </p:nvPicPr>
        <p:blipFill>
          <a:blip r:embed="rId2">
            <a:alphaModFix/>
          </a:blip>
          <a:stretch>
            <a:fillRect/>
          </a:stretch>
        </p:blipFill>
        <p:spPr>
          <a:xfrm>
            <a:off x="0" y="0"/>
            <a:ext cx="9143999" cy="5145703"/>
          </a:xfrm>
          <a:prstGeom prst="rect">
            <a:avLst/>
          </a:prstGeom>
          <a:noFill/>
          <a:ln>
            <a:noFill/>
          </a:ln>
        </p:spPr>
      </p:pic>
      <p:sp>
        <p:nvSpPr>
          <p:cNvPr id="70" name="Google Shape;70;p21"/>
          <p:cNvSpPr txBox="1"/>
          <p:nvPr/>
        </p:nvSpPr>
        <p:spPr>
          <a:xfrm>
            <a:off x="360000" y="4046300"/>
            <a:ext cx="1316400" cy="7899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rPr lang="en-GB">
                <a:solidFill>
                  <a:srgbClr val="FFFFFF"/>
                </a:solidFill>
                <a:latin typeface="Helvetica Neue"/>
                <a:ea typeface="Helvetica Neue"/>
                <a:cs typeface="Helvetica Neue"/>
                <a:sym typeface="Helvetica Neue"/>
              </a:rPr>
              <a:t>Digital, Data </a:t>
            </a:r>
            <a:br>
              <a:rPr lang="en-GB">
                <a:solidFill>
                  <a:srgbClr val="FFFFFF"/>
                </a:solidFill>
                <a:latin typeface="Helvetica Neue"/>
                <a:ea typeface="Helvetica Neue"/>
                <a:cs typeface="Helvetica Neue"/>
                <a:sym typeface="Helvetica Neue"/>
              </a:rPr>
            </a:br>
            <a:r>
              <a:rPr lang="en-GB">
                <a:solidFill>
                  <a:srgbClr val="FFFFFF"/>
                </a:solidFill>
                <a:latin typeface="Helvetica Neue"/>
                <a:ea typeface="Helvetica Neue"/>
                <a:cs typeface="Helvetica Neue"/>
                <a:sym typeface="Helvetica Neue"/>
              </a:rPr>
              <a:t>and Technology Profession</a:t>
            </a:r>
            <a:endParaRPr>
              <a:solidFill>
                <a:srgbClr val="FFFFFF"/>
              </a:solidFill>
              <a:latin typeface="Helvetica Neue"/>
              <a:ea typeface="Helvetica Neue"/>
              <a:cs typeface="Helvetica Neue"/>
              <a:sym typeface="Helvetica Neue"/>
            </a:endParaRPr>
          </a:p>
        </p:txBody>
      </p:sp>
      <p:cxnSp>
        <p:nvCxnSpPr>
          <p:cNvPr id="71" name="Google Shape;71;p21"/>
          <p:cNvCxnSpPr/>
          <p:nvPr/>
        </p:nvCxnSpPr>
        <p:spPr>
          <a:xfrm>
            <a:off x="2807250" y="326175"/>
            <a:ext cx="216900" cy="3000"/>
          </a:xfrm>
          <a:prstGeom prst="straightConnector1">
            <a:avLst/>
          </a:prstGeom>
          <a:noFill/>
          <a:ln cap="flat" cmpd="sng" w="38100">
            <a:solidFill>
              <a:srgbClr val="FFFFFF"/>
            </a:solidFill>
            <a:prstDash val="solid"/>
            <a:round/>
            <a:headEnd len="med" w="med" type="none"/>
            <a:tailEnd len="med" w="med" type="none"/>
          </a:ln>
        </p:spPr>
      </p:cxnSp>
      <p:sp>
        <p:nvSpPr>
          <p:cNvPr id="72" name="Google Shape;72;p21"/>
          <p:cNvSpPr txBox="1"/>
          <p:nvPr/>
        </p:nvSpPr>
        <p:spPr>
          <a:xfrm>
            <a:off x="360000" y="308000"/>
            <a:ext cx="1220400" cy="447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600">
                <a:solidFill>
                  <a:srgbClr val="FFFFFF"/>
                </a:solidFill>
                <a:latin typeface="Helvetica Neue"/>
                <a:ea typeface="Helvetica Neue"/>
                <a:cs typeface="Helvetica Neue"/>
                <a:sym typeface="Helvetica Neue"/>
              </a:rPr>
              <a:t>Capability Wednesday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1 1">
  <p:cSld name="CUSTOM_2_1">
    <p:bg>
      <p:bgPr>
        <a:solidFill>
          <a:srgbClr val="1D70B8"/>
        </a:solidFill>
      </p:bgPr>
    </p:bg>
    <p:spTree>
      <p:nvGrpSpPr>
        <p:cNvPr id="73" name="Shape 73"/>
        <p:cNvGrpSpPr/>
        <p:nvPr/>
      </p:nvGrpSpPr>
      <p:grpSpPr>
        <a:xfrm>
          <a:off x="0" y="0"/>
          <a:ext cx="0" cy="0"/>
          <a:chOff x="0" y="0"/>
          <a:chExt cx="0" cy="0"/>
        </a:xfrm>
      </p:grpSpPr>
      <p:grpSp>
        <p:nvGrpSpPr>
          <p:cNvPr id="74" name="Google Shape;74;p22"/>
          <p:cNvGrpSpPr/>
          <p:nvPr/>
        </p:nvGrpSpPr>
        <p:grpSpPr>
          <a:xfrm>
            <a:off x="0" y="0"/>
            <a:ext cx="9142793" cy="5143306"/>
            <a:chOff x="0" y="0"/>
            <a:chExt cx="9142793" cy="5143306"/>
          </a:xfrm>
        </p:grpSpPr>
        <p:pic>
          <p:nvPicPr>
            <p:cNvPr id="75" name="Google Shape;75;p22"/>
            <p:cNvPicPr preferRelativeResize="0"/>
            <p:nvPr/>
          </p:nvPicPr>
          <p:blipFill rotWithShape="1">
            <a:blip r:embed="rId2">
              <a:alphaModFix/>
            </a:blip>
            <a:srcRect b="0" l="11974" r="28302" t="0"/>
            <a:stretch/>
          </p:blipFill>
          <p:spPr>
            <a:xfrm>
              <a:off x="264000" y="285750"/>
              <a:ext cx="1316398" cy="1102100"/>
            </a:xfrm>
            <a:prstGeom prst="rect">
              <a:avLst/>
            </a:prstGeom>
            <a:noFill/>
            <a:ln>
              <a:noFill/>
            </a:ln>
          </p:spPr>
        </p:pic>
        <p:sp>
          <p:nvSpPr>
            <p:cNvPr id="76" name="Google Shape;76;p22"/>
            <p:cNvSpPr/>
            <p:nvPr/>
          </p:nvSpPr>
          <p:spPr>
            <a:xfrm>
              <a:off x="0" y="0"/>
              <a:ext cx="9142793" cy="5143306"/>
            </a:xfrm>
            <a:custGeom>
              <a:rect b="b" l="l" r="r" t="t"/>
              <a:pathLst>
                <a:path extrusionOk="0" h="160340" w="285022">
                  <a:moveTo>
                    <a:pt x="28011" y="9612"/>
                  </a:moveTo>
                  <a:cubicBezTo>
                    <a:pt x="30161" y="9612"/>
                    <a:pt x="32329" y="10031"/>
                    <a:pt x="34393" y="10894"/>
                  </a:cubicBezTo>
                  <a:cubicBezTo>
                    <a:pt x="40631" y="13459"/>
                    <a:pt x="44685" y="19540"/>
                    <a:pt x="44653" y="26254"/>
                  </a:cubicBezTo>
                  <a:cubicBezTo>
                    <a:pt x="44653" y="35437"/>
                    <a:pt x="37211" y="42848"/>
                    <a:pt x="28059" y="42880"/>
                  </a:cubicBezTo>
                  <a:cubicBezTo>
                    <a:pt x="21313" y="42880"/>
                    <a:pt x="15264" y="38826"/>
                    <a:pt x="12668" y="32619"/>
                  </a:cubicBezTo>
                  <a:cubicBezTo>
                    <a:pt x="10102" y="26380"/>
                    <a:pt x="11528" y="19255"/>
                    <a:pt x="16278" y="14473"/>
                  </a:cubicBezTo>
                  <a:cubicBezTo>
                    <a:pt x="19449" y="11301"/>
                    <a:pt x="23693" y="9612"/>
                    <a:pt x="28011" y="9612"/>
                  </a:cubicBezTo>
                  <a:close/>
                  <a:moveTo>
                    <a:pt x="0" y="0"/>
                  </a:moveTo>
                  <a:lnTo>
                    <a:pt x="0" y="160340"/>
                  </a:lnTo>
                  <a:lnTo>
                    <a:pt x="285022" y="160340"/>
                  </a:lnTo>
                  <a:lnTo>
                    <a:pt x="285022" y="0"/>
                  </a:lnTo>
                  <a:close/>
                </a:path>
              </a:pathLst>
            </a:custGeom>
            <a:solidFill>
              <a:srgbClr val="1D7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 name="Google Shape;77;p22"/>
          <p:cNvPicPr preferRelativeResize="0"/>
          <p:nvPr/>
        </p:nvPicPr>
        <p:blipFill>
          <a:blip r:embed="rId3">
            <a:alphaModFix amt="50000"/>
          </a:blip>
          <a:stretch>
            <a:fillRect/>
          </a:stretch>
        </p:blipFill>
        <p:spPr>
          <a:xfrm>
            <a:off x="0" y="0"/>
            <a:ext cx="9143999" cy="5145703"/>
          </a:xfrm>
          <a:prstGeom prst="rect">
            <a:avLst/>
          </a:prstGeom>
          <a:noFill/>
          <a:ln>
            <a:noFill/>
          </a:ln>
        </p:spPr>
      </p:pic>
      <p:sp>
        <p:nvSpPr>
          <p:cNvPr id="78" name="Google Shape;78;p22"/>
          <p:cNvSpPr txBox="1"/>
          <p:nvPr/>
        </p:nvSpPr>
        <p:spPr>
          <a:xfrm>
            <a:off x="360000" y="4046300"/>
            <a:ext cx="1316400" cy="7899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rPr lang="en-GB">
                <a:solidFill>
                  <a:srgbClr val="FFFFFF"/>
                </a:solidFill>
                <a:latin typeface="Helvetica Neue"/>
                <a:ea typeface="Helvetica Neue"/>
                <a:cs typeface="Helvetica Neue"/>
                <a:sym typeface="Helvetica Neue"/>
              </a:rPr>
              <a:t>Digital, Data </a:t>
            </a:r>
            <a:br>
              <a:rPr lang="en-GB">
                <a:solidFill>
                  <a:srgbClr val="FFFFFF"/>
                </a:solidFill>
                <a:latin typeface="Helvetica Neue"/>
                <a:ea typeface="Helvetica Neue"/>
                <a:cs typeface="Helvetica Neue"/>
                <a:sym typeface="Helvetica Neue"/>
              </a:rPr>
            </a:br>
            <a:r>
              <a:rPr lang="en-GB">
                <a:solidFill>
                  <a:srgbClr val="FFFFFF"/>
                </a:solidFill>
                <a:latin typeface="Helvetica Neue"/>
                <a:ea typeface="Helvetica Neue"/>
                <a:cs typeface="Helvetica Neue"/>
                <a:sym typeface="Helvetica Neue"/>
              </a:rPr>
              <a:t>and Technology Profession</a:t>
            </a:r>
            <a:endParaRPr>
              <a:solidFill>
                <a:srgbClr val="FFFFFF"/>
              </a:solidFill>
              <a:latin typeface="Helvetica Neue"/>
              <a:ea typeface="Helvetica Neue"/>
              <a:cs typeface="Helvetica Neue"/>
              <a:sym typeface="Helvetica Neue"/>
            </a:endParaRPr>
          </a:p>
        </p:txBody>
      </p:sp>
      <p:cxnSp>
        <p:nvCxnSpPr>
          <p:cNvPr id="79" name="Google Shape;79;p22"/>
          <p:cNvCxnSpPr/>
          <p:nvPr/>
        </p:nvCxnSpPr>
        <p:spPr>
          <a:xfrm>
            <a:off x="2807250" y="326175"/>
            <a:ext cx="216900" cy="3000"/>
          </a:xfrm>
          <a:prstGeom prst="straightConnector1">
            <a:avLst/>
          </a:prstGeom>
          <a:noFill/>
          <a:ln cap="flat" cmpd="sng" w="38100">
            <a:solidFill>
              <a:srgbClr val="FFFFFF"/>
            </a:solidFill>
            <a:prstDash val="solid"/>
            <a:round/>
            <a:headEnd len="med" w="med" type="none"/>
            <a:tailEnd len="med" w="med" type="none"/>
          </a:ln>
        </p:spPr>
      </p:cxnSp>
      <p:sp>
        <p:nvSpPr>
          <p:cNvPr id="80" name="Google Shape;80;p22"/>
          <p:cNvSpPr txBox="1"/>
          <p:nvPr/>
        </p:nvSpPr>
        <p:spPr>
          <a:xfrm>
            <a:off x="360000" y="2347850"/>
            <a:ext cx="1220400" cy="447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600">
                <a:solidFill>
                  <a:srgbClr val="FFFFFF"/>
                </a:solidFill>
                <a:latin typeface="Helvetica Neue"/>
                <a:ea typeface="Helvetica Neue"/>
                <a:cs typeface="Helvetica Neue"/>
                <a:sym typeface="Helvetica Neue"/>
              </a:rPr>
              <a:t>Capability Wednesday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CUSTOM_1">
    <p:spTree>
      <p:nvGrpSpPr>
        <p:cNvPr id="81" name="Shape 81"/>
        <p:cNvGrpSpPr/>
        <p:nvPr/>
      </p:nvGrpSpPr>
      <p:grpSpPr>
        <a:xfrm>
          <a:off x="0" y="0"/>
          <a:ext cx="0" cy="0"/>
          <a:chOff x="0" y="0"/>
          <a:chExt cx="0" cy="0"/>
        </a:xfrm>
      </p:grpSpPr>
      <p:sp>
        <p:nvSpPr>
          <p:cNvPr id="82" name="Google Shape;82;p23"/>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83" name="Google Shape;83;p23"/>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a:solidFill>
                  <a:srgbClr val="FFFFFF"/>
                </a:solidFill>
                <a:latin typeface="Helvetica Neue"/>
                <a:ea typeface="Helvetica Neue"/>
                <a:cs typeface="Helvetica Neue"/>
                <a:sym typeface="Helvetica Neue"/>
              </a:rPr>
              <a:t>GDS</a:t>
            </a:r>
            <a:endParaRPr sz="6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_1_1">
    <p:spTree>
      <p:nvGrpSpPr>
        <p:cNvPr id="84" name="Shape 8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spTree>
      <p:nvGrpSpPr>
        <p:cNvPr id="85" name="Shape 85"/>
        <p:cNvGrpSpPr/>
        <p:nvPr/>
      </p:nvGrpSpPr>
      <p:grpSpPr>
        <a:xfrm>
          <a:off x="0" y="0"/>
          <a:ext cx="0" cy="0"/>
          <a:chOff x="0" y="0"/>
          <a:chExt cx="0" cy="0"/>
        </a:xfrm>
      </p:grpSpPr>
      <p:sp>
        <p:nvSpPr>
          <p:cNvPr id="86" name="Google Shape;86;p2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7" name="Google Shape;87;p25"/>
          <p:cNvSpPr txBox="1"/>
          <p:nvPr>
            <p:ph idx="1" type="body"/>
          </p:nvPr>
        </p:nvSpPr>
        <p:spPr>
          <a:xfrm>
            <a:off x="457200" y="1200150"/>
            <a:ext cx="8229600" cy="3725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8" name="Google Shape;88;p25"/>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93" name="Shape 93"/>
        <p:cNvGrpSpPr/>
        <p:nvPr/>
      </p:nvGrpSpPr>
      <p:grpSpPr>
        <a:xfrm>
          <a:off x="0" y="0"/>
          <a:ext cx="0" cy="0"/>
          <a:chOff x="0" y="0"/>
          <a:chExt cx="0" cy="0"/>
        </a:xfrm>
      </p:grpSpPr>
      <p:sp>
        <p:nvSpPr>
          <p:cNvPr id="94" name="Google Shape;94;p27"/>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95" name="Google Shape;95;p27"/>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96" name="Google Shape;96;p27"/>
          <p:cNvSpPr txBox="1"/>
          <p:nvPr>
            <p:ph idx="10" type="dt"/>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97" name="Google Shape;97;p27"/>
          <p:cNvSpPr txBox="1"/>
          <p:nvPr>
            <p:ph idx="11" type="ftr"/>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98" name="Google Shape;98;p27"/>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1pPr>
            <a:lvl2pPr indent="0" lvl="1"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2pPr>
            <a:lvl3pPr indent="0" lvl="2"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3pPr>
            <a:lvl4pPr indent="0" lvl="3"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4pPr>
            <a:lvl5pPr indent="0" lvl="4"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5pPr>
            <a:lvl6pPr indent="0" lvl="5"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6pPr>
            <a:lvl7pPr indent="0" lvl="6"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7pPr>
            <a:lvl8pPr indent="0" lvl="7"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8pPr>
            <a:lvl9pPr indent="0" lvl="8"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9pPr>
          </a:lstStyle>
          <a:p>
            <a:pPr indent="0" lvl="0" marL="2540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TITLE_AND_BODY_1">
    <p:spTree>
      <p:nvGrpSpPr>
        <p:cNvPr id="99" name="Shape 99"/>
        <p:cNvGrpSpPr/>
        <p:nvPr/>
      </p:nvGrpSpPr>
      <p:grpSpPr>
        <a:xfrm>
          <a:off x="0" y="0"/>
          <a:ext cx="0" cy="0"/>
          <a:chOff x="0" y="0"/>
          <a:chExt cx="0" cy="0"/>
        </a:xfrm>
      </p:grpSpPr>
      <p:sp>
        <p:nvSpPr>
          <p:cNvPr id="100" name="Google Shape;100;p28"/>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900"/>
              <a:buFont typeface="Gill Sans"/>
              <a:buNone/>
              <a:defRPr b="0" i="0" sz="1900" u="none" cap="none" strike="noStrike">
                <a:solidFill>
                  <a:srgbClr val="000000"/>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9"/>
          <p:cNvSpPr txBox="1"/>
          <p:nvPr>
            <p:ph type="ctrTitle"/>
          </p:nvPr>
        </p:nvSpPr>
        <p:spPr>
          <a:xfrm>
            <a:off x="311708" y="744575"/>
            <a:ext cx="8520600" cy="2052600"/>
          </a:xfrm>
          <a:prstGeom prst="rect">
            <a:avLst/>
          </a:prstGeom>
        </p:spPr>
        <p:txBody>
          <a:bodyPr anchorCtr="0" anchor="b" bIns="41150" lIns="41150" spcFirstLastPara="1" rIns="41150" wrap="square" tIns="4115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9"/>
          <p:cNvSpPr txBox="1"/>
          <p:nvPr>
            <p:ph idx="1" type="subTitle"/>
          </p:nvPr>
        </p:nvSpPr>
        <p:spPr>
          <a:xfrm>
            <a:off x="311700" y="2834125"/>
            <a:ext cx="8520600" cy="792600"/>
          </a:xfrm>
          <a:prstGeom prst="rect">
            <a:avLst/>
          </a:prstGeom>
        </p:spPr>
        <p:txBody>
          <a:bodyPr anchorCtr="0" anchor="t" bIns="41150" lIns="41150" spcFirstLastPara="1" rIns="41150" wrap="square" tIns="41150">
            <a:noAutofit/>
          </a:bodyPr>
          <a:lstStyle>
            <a:lvl1pPr lvl="0" rtl="0" algn="ctr">
              <a:lnSpc>
                <a:spcPct val="100000"/>
              </a:lnSpc>
              <a:spcBef>
                <a:spcPts val="1300"/>
              </a:spcBef>
              <a:spcAft>
                <a:spcPts val="0"/>
              </a:spcAft>
              <a:buSzPts val="2800"/>
              <a:buNone/>
              <a:defRPr sz="2800"/>
            </a:lvl1pPr>
            <a:lvl2pPr lvl="1" rtl="0" algn="ctr">
              <a:lnSpc>
                <a:spcPct val="100000"/>
              </a:lnSpc>
              <a:spcBef>
                <a:spcPts val="1300"/>
              </a:spcBef>
              <a:spcAft>
                <a:spcPts val="0"/>
              </a:spcAft>
              <a:buSzPts val="2800"/>
              <a:buNone/>
              <a:defRPr sz="2800"/>
            </a:lvl2pPr>
            <a:lvl3pPr lvl="2" rtl="0" algn="ctr">
              <a:lnSpc>
                <a:spcPct val="100000"/>
              </a:lnSpc>
              <a:spcBef>
                <a:spcPts val="1300"/>
              </a:spcBef>
              <a:spcAft>
                <a:spcPts val="0"/>
              </a:spcAft>
              <a:buSzPts val="2800"/>
              <a:buNone/>
              <a:defRPr sz="2800"/>
            </a:lvl3pPr>
            <a:lvl4pPr lvl="3" rtl="0" algn="ctr">
              <a:lnSpc>
                <a:spcPct val="100000"/>
              </a:lnSpc>
              <a:spcBef>
                <a:spcPts val="1300"/>
              </a:spcBef>
              <a:spcAft>
                <a:spcPts val="0"/>
              </a:spcAft>
              <a:buSzPts val="2800"/>
              <a:buNone/>
              <a:defRPr sz="2800"/>
            </a:lvl4pPr>
            <a:lvl5pPr lvl="4" rtl="0" algn="ctr">
              <a:lnSpc>
                <a:spcPct val="100000"/>
              </a:lnSpc>
              <a:spcBef>
                <a:spcPts val="1300"/>
              </a:spcBef>
              <a:spcAft>
                <a:spcPts val="0"/>
              </a:spcAft>
              <a:buSzPts val="2800"/>
              <a:buNone/>
              <a:defRPr sz="2800"/>
            </a:lvl5pPr>
            <a:lvl6pPr lvl="5" rtl="0" algn="ctr">
              <a:lnSpc>
                <a:spcPct val="100000"/>
              </a:lnSpc>
              <a:spcBef>
                <a:spcPts val="1300"/>
              </a:spcBef>
              <a:spcAft>
                <a:spcPts val="0"/>
              </a:spcAft>
              <a:buSzPts val="2800"/>
              <a:buNone/>
              <a:defRPr sz="2800"/>
            </a:lvl6pPr>
            <a:lvl7pPr lvl="6" rtl="0" algn="ctr">
              <a:lnSpc>
                <a:spcPct val="100000"/>
              </a:lnSpc>
              <a:spcBef>
                <a:spcPts val="1300"/>
              </a:spcBef>
              <a:spcAft>
                <a:spcPts val="0"/>
              </a:spcAft>
              <a:buSzPts val="2800"/>
              <a:buNone/>
              <a:defRPr sz="2800"/>
            </a:lvl7pPr>
            <a:lvl8pPr lvl="7" rtl="0" algn="ctr">
              <a:lnSpc>
                <a:spcPct val="100000"/>
              </a:lnSpc>
              <a:spcBef>
                <a:spcPts val="1300"/>
              </a:spcBef>
              <a:spcAft>
                <a:spcPts val="0"/>
              </a:spcAft>
              <a:buSzPts val="2800"/>
              <a:buNone/>
              <a:defRPr sz="2800"/>
            </a:lvl8pPr>
            <a:lvl9pPr lvl="8" rtl="0" algn="ctr">
              <a:lnSpc>
                <a:spcPct val="100000"/>
              </a:lnSpc>
              <a:spcBef>
                <a:spcPts val="1300"/>
              </a:spcBef>
              <a:spcAft>
                <a:spcPts val="0"/>
              </a:spcAft>
              <a:buSzPts val="2800"/>
              <a:buNone/>
              <a:defRPr sz="2800"/>
            </a:lvl9pPr>
          </a:lstStyle>
          <a:p/>
        </p:txBody>
      </p:sp>
      <p:sp>
        <p:nvSpPr>
          <p:cNvPr id="104" name="Google Shape;104;p29"/>
          <p:cNvSpPr txBox="1"/>
          <p:nvPr>
            <p:ph idx="12" type="sldNum"/>
          </p:nvPr>
        </p:nvSpPr>
        <p:spPr>
          <a:xfrm>
            <a:off x="8472458" y="4663217"/>
            <a:ext cx="548700" cy="393600"/>
          </a:xfrm>
          <a:prstGeom prst="rect">
            <a:avLst/>
          </a:prstGeom>
        </p:spPr>
        <p:txBody>
          <a:bodyPr anchorCtr="0" anchor="t" bIns="22850" lIns="22850" spcFirstLastPara="1" rIns="22850" wrap="square" tIns="2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1">
  <p:cSld name="CUSTOM_1_1">
    <p:spTree>
      <p:nvGrpSpPr>
        <p:cNvPr id="105" name="Shape 105"/>
        <p:cNvGrpSpPr/>
        <p:nvPr/>
      </p:nvGrpSpPr>
      <p:grpSpPr>
        <a:xfrm>
          <a:off x="0" y="0"/>
          <a:ext cx="0" cy="0"/>
          <a:chOff x="0" y="0"/>
          <a:chExt cx="0" cy="0"/>
        </a:xfrm>
      </p:grpSpPr>
      <p:sp>
        <p:nvSpPr>
          <p:cNvPr id="106" name="Google Shape;106;p30"/>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107" name="Google Shape;107;p30"/>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DDaT Profession</a:t>
            </a:r>
            <a:endParaRPr sz="6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112" name="Shape 112"/>
        <p:cNvGrpSpPr/>
        <p:nvPr/>
      </p:nvGrpSpPr>
      <p:grpSpPr>
        <a:xfrm>
          <a:off x="0" y="0"/>
          <a:ext cx="0" cy="0"/>
          <a:chOff x="0" y="0"/>
          <a:chExt cx="0" cy="0"/>
        </a:xfrm>
      </p:grpSpPr>
      <p:sp>
        <p:nvSpPr>
          <p:cNvPr id="113" name="Google Shape;113;p32"/>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114" name="Google Shape;114;p32"/>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115" name="Google Shape;115;p32"/>
          <p:cNvSpPr txBox="1"/>
          <p:nvPr>
            <p:ph idx="10" type="dt"/>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116" name="Google Shape;116;p32"/>
          <p:cNvSpPr txBox="1"/>
          <p:nvPr>
            <p:ph idx="11" type="ftr"/>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117" name="Google Shape;117;p32"/>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1pPr>
            <a:lvl2pPr indent="0" lvl="1"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2pPr>
            <a:lvl3pPr indent="0" lvl="2"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3pPr>
            <a:lvl4pPr indent="0" lvl="3"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4pPr>
            <a:lvl5pPr indent="0" lvl="4"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5pPr>
            <a:lvl6pPr indent="0" lvl="5"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6pPr>
            <a:lvl7pPr indent="0" lvl="6"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7pPr>
            <a:lvl8pPr indent="0" lvl="7"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8pPr>
            <a:lvl9pPr indent="0" lvl="8"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9pPr>
          </a:lstStyle>
          <a:p>
            <a:pPr indent="0" lvl="0" marL="25400" rtl="0" algn="ctr">
              <a:spcBef>
                <a:spcPts val="0"/>
              </a:spcBef>
              <a:spcAft>
                <a:spcPts val="0"/>
              </a:spcAft>
              <a:buNone/>
            </a:pPr>
            <a:fld id="{00000000-1234-1234-1234-123412341234}" type="slidenum">
              <a:rPr lang="en-GB"/>
              <a:t>‹#›</a:t>
            </a:fld>
            <a:endParaRPr/>
          </a:p>
        </p:txBody>
      </p:sp>
      <p:sp>
        <p:nvSpPr>
          <p:cNvPr id="118" name="Google Shape;118;p32"/>
          <p:cNvSpPr txBox="1"/>
          <p:nvPr/>
        </p:nvSpPr>
        <p:spPr>
          <a:xfrm>
            <a:off x="0" y="4629150"/>
            <a:ext cx="9144000" cy="514500"/>
          </a:xfrm>
          <a:prstGeom prst="rect">
            <a:avLst/>
          </a:prstGeom>
          <a:solidFill>
            <a:srgbClr val="2E89CA"/>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119" name="Google Shape;119;p32"/>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DDaT Profession </a:t>
            </a:r>
            <a:endParaRPr sz="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64" name="Shape 6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89" name="Shape 89"/>
        <p:cNvGrpSpPr/>
        <p:nvPr/>
      </p:nvGrpSpPr>
      <p:grpSpPr>
        <a:xfrm>
          <a:off x="0" y="0"/>
          <a:ext cx="0" cy="0"/>
          <a:chOff x="0" y="0"/>
          <a:chExt cx="0" cy="0"/>
        </a:xfrm>
      </p:grpSpPr>
      <p:sp>
        <p:nvSpPr>
          <p:cNvPr id="90" name="Google Shape;90;p26"/>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91" name="Google Shape;91;p26"/>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92" name="Google Shape;92;p26"/>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1pPr>
            <a:lvl2pPr indent="0" lvl="1"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2pPr>
            <a:lvl3pPr indent="0" lvl="2"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3pPr>
            <a:lvl4pPr indent="0" lvl="3"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4pPr>
            <a:lvl5pPr indent="0" lvl="4"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5pPr>
            <a:lvl6pPr indent="0" lvl="5"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6pPr>
            <a:lvl7pPr indent="0" lvl="6"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7pPr>
            <a:lvl8pPr indent="0" lvl="7"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8pPr>
            <a:lvl9pPr indent="0" lvl="8"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GB"/>
              <a:t>‹#›</a:t>
            </a:fld>
            <a:endParaRPr sz="6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08" name="Shape 108"/>
        <p:cNvGrpSpPr/>
        <p:nvPr/>
      </p:nvGrpSpPr>
      <p:grpSpPr>
        <a:xfrm>
          <a:off x="0" y="0"/>
          <a:ext cx="0" cy="0"/>
          <a:chOff x="0" y="0"/>
          <a:chExt cx="0" cy="0"/>
        </a:xfrm>
      </p:grpSpPr>
      <p:sp>
        <p:nvSpPr>
          <p:cNvPr id="109" name="Google Shape;109;p31"/>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110" name="Google Shape;110;p31"/>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111" name="Google Shape;111;p31"/>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1pPr>
            <a:lvl2pPr indent="0" lvl="1"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2pPr>
            <a:lvl3pPr indent="0" lvl="2"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3pPr>
            <a:lvl4pPr indent="0" lvl="3"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4pPr>
            <a:lvl5pPr indent="0" lvl="4"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5pPr>
            <a:lvl6pPr indent="0" lvl="5"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6pPr>
            <a:lvl7pPr indent="0" lvl="6"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7pPr>
            <a:lvl8pPr indent="0" lvl="7"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8pPr>
            <a:lvl9pPr indent="0" lvl="8"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GB"/>
              <a:t>‹#›</a:t>
            </a:fld>
            <a:endParaRPr sz="6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hyperlink" Target="mailto:adam.sales@digital.cabinet-office.gov.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33"/>
          <p:cNvSpPr txBox="1"/>
          <p:nvPr>
            <p:ph type="title"/>
          </p:nvPr>
        </p:nvSpPr>
        <p:spPr>
          <a:xfrm>
            <a:off x="2807250" y="1545500"/>
            <a:ext cx="5828400" cy="3413400"/>
          </a:xfrm>
          <a:prstGeom prst="rect">
            <a:avLst/>
          </a:prstGeom>
          <a:noFill/>
          <a:ln>
            <a:noFill/>
          </a:ln>
        </p:spPr>
        <p:txBody>
          <a:bodyPr anchorCtr="0" anchor="b" bIns="0" lIns="0" spcFirstLastPara="1" rIns="0" wrap="square" tIns="0">
            <a:noAutofit/>
          </a:bodyPr>
          <a:lstStyle/>
          <a:p>
            <a:pPr indent="-12700" lvl="0" marL="25400" marR="0" rtl="0" algn="l">
              <a:lnSpc>
                <a:spcPct val="80000"/>
              </a:lnSpc>
              <a:spcBef>
                <a:spcPts val="0"/>
              </a:spcBef>
              <a:spcAft>
                <a:spcPts val="0"/>
              </a:spcAft>
              <a:buClr>
                <a:srgbClr val="FFFFFF"/>
              </a:buClr>
              <a:buFont typeface="Helvetica Neue"/>
              <a:buNone/>
            </a:pPr>
            <a:r>
              <a:rPr b="1" lang="en-GB" sz="5800">
                <a:solidFill>
                  <a:srgbClr val="FFFFFF"/>
                </a:solidFill>
                <a:latin typeface="Helvetica Neue"/>
                <a:ea typeface="Helvetica Neue"/>
                <a:cs typeface="Helvetica Neue"/>
                <a:sym typeface="Helvetica Neue"/>
              </a:rPr>
              <a:t>DDaT Workforce</a:t>
            </a:r>
            <a:endParaRPr b="1" sz="5800">
              <a:solidFill>
                <a:srgbClr val="FFFFFF"/>
              </a:solidFill>
              <a:latin typeface="Helvetica Neue"/>
              <a:ea typeface="Helvetica Neue"/>
              <a:cs typeface="Helvetica Neue"/>
              <a:sym typeface="Helvetica Neue"/>
            </a:endParaRPr>
          </a:p>
          <a:p>
            <a:pPr indent="-12700" lvl="0" marL="25400" marR="0" rtl="0" algn="l">
              <a:lnSpc>
                <a:spcPct val="80000"/>
              </a:lnSpc>
              <a:spcBef>
                <a:spcPts val="0"/>
              </a:spcBef>
              <a:spcAft>
                <a:spcPts val="0"/>
              </a:spcAft>
              <a:buClr>
                <a:srgbClr val="FFFFFF"/>
              </a:buClr>
              <a:buFont typeface="Helvetica Neue"/>
              <a:buNone/>
            </a:pPr>
            <a:r>
              <a:rPr b="1" lang="en-GB" sz="5800">
                <a:solidFill>
                  <a:srgbClr val="FFFFFF"/>
                </a:solidFill>
                <a:latin typeface="Helvetica Neue"/>
                <a:ea typeface="Helvetica Neue"/>
                <a:cs typeface="Helvetica Neue"/>
                <a:sym typeface="Helvetica Neue"/>
              </a:rPr>
              <a:t>Highlights</a:t>
            </a:r>
            <a:endParaRPr b="1" sz="5800">
              <a:solidFill>
                <a:srgbClr val="FFFFFF"/>
              </a:solidFill>
              <a:latin typeface="Helvetica Neue"/>
              <a:ea typeface="Helvetica Neue"/>
              <a:cs typeface="Helvetica Neue"/>
              <a:sym typeface="Helvetica Neue"/>
            </a:endParaRPr>
          </a:p>
          <a:p>
            <a:pPr indent="-596900" lvl="0" marL="457200" marR="0" rtl="0" algn="l">
              <a:lnSpc>
                <a:spcPct val="80000"/>
              </a:lnSpc>
              <a:spcBef>
                <a:spcPts val="0"/>
              </a:spcBef>
              <a:spcAft>
                <a:spcPts val="0"/>
              </a:spcAft>
              <a:buClr>
                <a:srgbClr val="FFFFFF"/>
              </a:buClr>
              <a:buSzPts val="5800"/>
              <a:buFont typeface="Helvetica Neue"/>
              <a:buChar char="-"/>
            </a:pPr>
            <a:r>
              <a:rPr b="1" lang="en-GB" sz="5800">
                <a:solidFill>
                  <a:srgbClr val="FFFFFF"/>
                </a:solidFill>
                <a:latin typeface="Helvetica Neue"/>
                <a:ea typeface="Helvetica Neue"/>
                <a:cs typeface="Helvetica Neue"/>
                <a:sym typeface="Helvetica Neue"/>
              </a:rPr>
              <a:t>April 2020 </a:t>
            </a:r>
            <a:endParaRPr b="1" sz="5800">
              <a:solidFill>
                <a:srgbClr val="FFFFFF"/>
              </a:solidFill>
              <a:latin typeface="Helvetica Neue"/>
              <a:ea typeface="Helvetica Neue"/>
              <a:cs typeface="Helvetica Neue"/>
              <a:sym typeface="Helvetica Neue"/>
            </a:endParaRPr>
          </a:p>
        </p:txBody>
      </p:sp>
      <p:sp>
        <p:nvSpPr>
          <p:cNvPr id="125" name="Google Shape;125;p33"/>
          <p:cNvSpPr txBox="1"/>
          <p:nvPr/>
        </p:nvSpPr>
        <p:spPr>
          <a:xfrm>
            <a:off x="368750" y="755600"/>
            <a:ext cx="1064700" cy="789900"/>
          </a:xfrm>
          <a:prstGeom prst="rect">
            <a:avLst/>
          </a:prstGeom>
          <a:noFill/>
          <a:ln>
            <a:noFill/>
          </a:ln>
        </p:spPr>
        <p:txBody>
          <a:bodyPr anchorCtr="0" anchor="t" bIns="0" lIns="0" spcFirstLastPara="1" rIns="74875" wrap="square" tIns="0">
            <a:noAutofit/>
          </a:bodyPr>
          <a:lstStyle/>
          <a:p>
            <a:pPr indent="0" lvl="0" marL="0" rtl="0" algn="l">
              <a:lnSpc>
                <a:spcPct val="80000"/>
              </a:lnSpc>
              <a:spcBef>
                <a:spcPts val="0"/>
              </a:spcBef>
              <a:spcAft>
                <a:spcPts val="0"/>
              </a:spcAft>
              <a:buClr>
                <a:schemeClr val="dk1"/>
              </a:buClr>
              <a:buSzPts val="1100"/>
              <a:buFont typeface="Arial"/>
              <a:buNone/>
            </a:pPr>
            <a:r>
              <a:rPr b="1" lang="en-GB" sz="6400">
                <a:solidFill>
                  <a:srgbClr val="FFFFFF"/>
                </a:solidFill>
                <a:latin typeface="Helvetica Neue"/>
                <a:ea typeface="Helvetica Neue"/>
                <a:cs typeface="Helvetica Neue"/>
                <a:sym typeface="Helvetica Neue"/>
              </a:rPr>
              <a:t>#7</a:t>
            </a:r>
            <a:endParaRPr b="1" sz="64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26" name="Google Shape;126;p33"/>
          <p:cNvSpPr txBox="1"/>
          <p:nvPr/>
        </p:nvSpPr>
        <p:spPr>
          <a:xfrm>
            <a:off x="2807250" y="499675"/>
            <a:ext cx="4177500" cy="7899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800">
                <a:solidFill>
                  <a:srgbClr val="FFFFFF"/>
                </a:solidFill>
                <a:latin typeface="Helvetica Neue"/>
                <a:ea typeface="Helvetica Neue"/>
                <a:cs typeface="Helvetica Neue"/>
                <a:sym typeface="Helvetica Neue"/>
              </a:rPr>
              <a:t>Sarah Benariba</a:t>
            </a:r>
            <a:endParaRPr b="1"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rPr lang="en-GB" sz="1800">
                <a:solidFill>
                  <a:srgbClr val="FFFFFF"/>
                </a:solidFill>
                <a:latin typeface="Helvetica Neue"/>
                <a:ea typeface="Helvetica Neue"/>
                <a:cs typeface="Helvetica Neue"/>
                <a:sym typeface="Helvetica Neue"/>
              </a:rPr>
              <a:t>DDaT </a:t>
            </a:r>
            <a:r>
              <a:rPr lang="en-GB" sz="1800">
                <a:solidFill>
                  <a:srgbClr val="FFFFFF"/>
                </a:solidFill>
                <a:latin typeface="Helvetica Neue"/>
                <a:ea typeface="Helvetica Neue"/>
                <a:cs typeface="Helvetica Neue"/>
                <a:sym typeface="Helvetica Neue"/>
              </a:rPr>
              <a:t>Workforce Insights Lead</a:t>
            </a:r>
            <a:endParaRPr sz="18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800"/>
          </a:p>
        </p:txBody>
      </p:sp>
      <p:sp>
        <p:nvSpPr>
          <p:cNvPr id="127" name="Google Shape;127;p33"/>
          <p:cNvSpPr txBox="1"/>
          <p:nvPr/>
        </p:nvSpPr>
        <p:spPr>
          <a:xfrm>
            <a:off x="225075" y="1628250"/>
            <a:ext cx="2241300" cy="2433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800"/>
              </a:spcBef>
              <a:spcAft>
                <a:spcPts val="0"/>
              </a:spcAft>
              <a:buNone/>
            </a:pPr>
            <a:r>
              <a:rPr b="1" lang="en-GB">
                <a:solidFill>
                  <a:srgbClr val="1D70B8"/>
                </a:solidFill>
                <a:latin typeface="Helvetica Neue"/>
                <a:ea typeface="Helvetica Neue"/>
                <a:cs typeface="Helvetica Neue"/>
                <a:sym typeface="Helvetica Neue"/>
              </a:rPr>
              <a:t>Hi, welcome. We will start soon.</a:t>
            </a:r>
            <a:endParaRPr b="1">
              <a:solidFill>
                <a:srgbClr val="1D70B8"/>
              </a:solidFill>
              <a:latin typeface="Helvetica Neue"/>
              <a:ea typeface="Helvetica Neue"/>
              <a:cs typeface="Helvetica Neue"/>
              <a:sym typeface="Helvetica Neue"/>
            </a:endParaRPr>
          </a:p>
          <a:p>
            <a:pPr indent="0" lvl="0" marL="0" rtl="0" algn="l">
              <a:spcBef>
                <a:spcPts val="1800"/>
              </a:spcBef>
              <a:spcAft>
                <a:spcPts val="0"/>
              </a:spcAft>
              <a:buNone/>
            </a:pPr>
            <a:r>
              <a:rPr b="1" lang="en-GB">
                <a:solidFill>
                  <a:srgbClr val="1D70B8"/>
                </a:solidFill>
                <a:latin typeface="Helvetica Neue"/>
                <a:ea typeface="Helvetica Neue"/>
                <a:cs typeface="Helvetica Neue"/>
                <a:sym typeface="Helvetica Neue"/>
              </a:rPr>
              <a:t>Please introduce yourself in text chat.</a:t>
            </a:r>
            <a:endParaRPr b="1">
              <a:solidFill>
                <a:srgbClr val="1D70B8"/>
              </a:solidFill>
              <a:latin typeface="Helvetica Neue"/>
              <a:ea typeface="Helvetica Neue"/>
              <a:cs typeface="Helvetica Neue"/>
              <a:sym typeface="Helvetica Neue"/>
            </a:endParaRPr>
          </a:p>
          <a:p>
            <a:pPr indent="-317500" lvl="0" marL="457200" rtl="0" algn="l">
              <a:spcBef>
                <a:spcPts val="1800"/>
              </a:spcBef>
              <a:spcAft>
                <a:spcPts val="0"/>
              </a:spcAft>
              <a:buClr>
                <a:srgbClr val="1D70B8"/>
              </a:buClr>
              <a:buSzPts val="1400"/>
              <a:buFont typeface="Helvetica Neue"/>
              <a:buChar char="●"/>
            </a:pPr>
            <a:r>
              <a:rPr b="1" lang="en-GB">
                <a:solidFill>
                  <a:srgbClr val="1D70B8"/>
                </a:solidFill>
                <a:latin typeface="Helvetica Neue"/>
                <a:ea typeface="Helvetica Neue"/>
                <a:cs typeface="Helvetica Neue"/>
                <a:sym typeface="Helvetica Neue"/>
              </a:rPr>
              <a:t>Name </a:t>
            </a:r>
            <a:endParaRPr b="1">
              <a:solidFill>
                <a:srgbClr val="1D70B8"/>
              </a:solidFill>
              <a:latin typeface="Helvetica Neue"/>
              <a:ea typeface="Helvetica Neue"/>
              <a:cs typeface="Helvetica Neue"/>
              <a:sym typeface="Helvetica Neue"/>
            </a:endParaRPr>
          </a:p>
          <a:p>
            <a:pPr indent="-317500" lvl="0" marL="457200" rtl="0" algn="l">
              <a:spcBef>
                <a:spcPts val="0"/>
              </a:spcBef>
              <a:spcAft>
                <a:spcPts val="0"/>
              </a:spcAft>
              <a:buClr>
                <a:srgbClr val="1D70B8"/>
              </a:buClr>
              <a:buSzPts val="1400"/>
              <a:buFont typeface="Helvetica Neue"/>
              <a:buChar char="●"/>
            </a:pPr>
            <a:r>
              <a:rPr b="1" lang="en-GB">
                <a:solidFill>
                  <a:srgbClr val="1D70B8"/>
                </a:solidFill>
                <a:latin typeface="Helvetica Neue"/>
                <a:ea typeface="Helvetica Neue"/>
                <a:cs typeface="Helvetica Neue"/>
                <a:sym typeface="Helvetica Neue"/>
              </a:rPr>
              <a:t>Department </a:t>
            </a:r>
            <a:endParaRPr b="1">
              <a:solidFill>
                <a:srgbClr val="1D70B8"/>
              </a:solidFill>
              <a:latin typeface="Helvetica Neue"/>
              <a:ea typeface="Helvetica Neue"/>
              <a:cs typeface="Helvetica Neue"/>
              <a:sym typeface="Helvetica Neue"/>
            </a:endParaRPr>
          </a:p>
          <a:p>
            <a:pPr indent="-317500" lvl="0" marL="457200" rtl="0" algn="l">
              <a:spcBef>
                <a:spcPts val="0"/>
              </a:spcBef>
              <a:spcAft>
                <a:spcPts val="0"/>
              </a:spcAft>
              <a:buClr>
                <a:srgbClr val="1D70B8"/>
              </a:buClr>
              <a:buSzPts val="1400"/>
              <a:buFont typeface="Helvetica Neue"/>
              <a:buChar char="●"/>
            </a:pPr>
            <a:r>
              <a:rPr b="1" lang="en-GB">
                <a:solidFill>
                  <a:srgbClr val="1D70B8"/>
                </a:solidFill>
                <a:latin typeface="Helvetica Neue"/>
                <a:ea typeface="Helvetica Neue"/>
                <a:cs typeface="Helvetica Neue"/>
                <a:sym typeface="Helvetica Neue"/>
              </a:rPr>
              <a:t>Your role</a:t>
            </a:r>
            <a:endParaRPr b="1">
              <a:solidFill>
                <a:srgbClr val="1D70B8"/>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221" name="Shape 221"/>
        <p:cNvGrpSpPr/>
        <p:nvPr/>
      </p:nvGrpSpPr>
      <p:grpSpPr>
        <a:xfrm>
          <a:off x="0" y="0"/>
          <a:ext cx="0" cy="0"/>
          <a:chOff x="0" y="0"/>
          <a:chExt cx="0" cy="0"/>
        </a:xfrm>
      </p:grpSpPr>
      <p:sp>
        <p:nvSpPr>
          <p:cNvPr id="222" name="Google Shape;222;p42"/>
          <p:cNvSpPr txBox="1"/>
          <p:nvPr/>
        </p:nvSpPr>
        <p:spPr>
          <a:xfrm>
            <a:off x="533400" y="61450"/>
            <a:ext cx="82188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How does the DDaT Profession compare to other </a:t>
            </a:r>
            <a:r>
              <a:rPr b="1" lang="en-GB" sz="6000">
                <a:solidFill>
                  <a:srgbClr val="FFFFFF"/>
                </a:solidFill>
                <a:latin typeface="Helvetica Neue"/>
                <a:ea typeface="Helvetica Neue"/>
                <a:cs typeface="Helvetica Neue"/>
                <a:sym typeface="Helvetica Neue"/>
              </a:rPr>
              <a:t>indust</a:t>
            </a:r>
            <a:r>
              <a:rPr b="1" lang="en-GB" sz="6000">
                <a:solidFill>
                  <a:srgbClr val="FFFFFF"/>
                </a:solidFill>
                <a:latin typeface="Helvetica Neue"/>
                <a:ea typeface="Helvetica Neue"/>
                <a:cs typeface="Helvetica Neue"/>
                <a:sym typeface="Helvetica Neue"/>
              </a:rPr>
              <a:t>ries?</a:t>
            </a:r>
            <a:endParaRPr b="1" sz="6000">
              <a:solidFill>
                <a:srgbClr val="FFFFFF"/>
              </a:solidFill>
              <a:latin typeface="Helvetica Neue"/>
              <a:ea typeface="Helvetica Neue"/>
              <a:cs typeface="Helvetica Neue"/>
              <a:sym typeface="Helvetica Neue"/>
            </a:endParaRPr>
          </a:p>
        </p:txBody>
      </p:sp>
      <p:sp>
        <p:nvSpPr>
          <p:cNvPr id="223" name="Google Shape;223;p42"/>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24" name="Google Shape;224;p42"/>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28" name="Shape 228"/>
        <p:cNvGrpSpPr/>
        <p:nvPr/>
      </p:nvGrpSpPr>
      <p:grpSpPr>
        <a:xfrm>
          <a:off x="0" y="0"/>
          <a:ext cx="0" cy="0"/>
          <a:chOff x="0" y="0"/>
          <a:chExt cx="0" cy="0"/>
        </a:xfrm>
      </p:grpSpPr>
      <p:sp>
        <p:nvSpPr>
          <p:cNvPr id="229" name="Google Shape;229;p43"/>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30" name="Google Shape;230;p43"/>
          <p:cNvSpPr txBox="1"/>
          <p:nvPr/>
        </p:nvSpPr>
        <p:spPr>
          <a:xfrm>
            <a:off x="120250" y="132875"/>
            <a:ext cx="4526100" cy="514500"/>
          </a:xfrm>
          <a:prstGeom prst="rect">
            <a:avLst/>
          </a:prstGeom>
          <a:noFill/>
          <a:ln>
            <a:noFill/>
          </a:ln>
        </p:spPr>
        <p:txBody>
          <a:bodyPr anchorCtr="0" anchor="t" bIns="17150" lIns="17150" spcFirstLastPara="1" rIns="17150" wrap="square" tIns="17150">
            <a:no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An external look at remote working</a:t>
            </a:r>
            <a:endParaRPr sz="15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p:txBody>
      </p:sp>
      <p:sp>
        <p:nvSpPr>
          <p:cNvPr id="231" name="Google Shape;231;p43"/>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pic>
        <p:nvPicPr>
          <p:cNvPr id="232" name="Google Shape;232;p43"/>
          <p:cNvPicPr preferRelativeResize="0"/>
          <p:nvPr/>
        </p:nvPicPr>
        <p:blipFill>
          <a:blip r:embed="rId3">
            <a:alphaModFix/>
          </a:blip>
          <a:stretch>
            <a:fillRect/>
          </a:stretch>
        </p:blipFill>
        <p:spPr>
          <a:xfrm>
            <a:off x="4511900" y="184900"/>
            <a:ext cx="4525974" cy="4348101"/>
          </a:xfrm>
          <a:prstGeom prst="rect">
            <a:avLst/>
          </a:prstGeom>
          <a:noFill/>
          <a:ln cap="flat" cmpd="sng" w="9525">
            <a:solidFill>
              <a:schemeClr val="dk2"/>
            </a:solidFill>
            <a:prstDash val="solid"/>
            <a:round/>
            <a:headEnd len="sm" w="sm" type="none"/>
            <a:tailEnd len="sm" w="sm" type="none"/>
          </a:ln>
        </p:spPr>
      </p:pic>
      <p:sp>
        <p:nvSpPr>
          <p:cNvPr id="233" name="Google Shape;233;p43"/>
          <p:cNvSpPr txBox="1"/>
          <p:nvPr/>
        </p:nvSpPr>
        <p:spPr>
          <a:xfrm>
            <a:off x="120250" y="700925"/>
            <a:ext cx="4114800" cy="3211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GB" sz="1700">
                <a:solidFill>
                  <a:schemeClr val="dk1"/>
                </a:solidFill>
              </a:rPr>
              <a:t>Approximately 44% of jobs in the UK can be carried out at home or remotely. </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8</a:t>
            </a:r>
            <a:r>
              <a:rPr lang="en-GB" sz="1700">
                <a:solidFill>
                  <a:schemeClr val="dk1"/>
                </a:solidFill>
              </a:rPr>
              <a:t>8% of DDaT Profession roles are currently reported as working remotely - this</a:t>
            </a:r>
            <a:r>
              <a:rPr lang="en-GB" sz="1700">
                <a:solidFill>
                  <a:schemeClr val="dk1"/>
                </a:solidFill>
              </a:rPr>
              <a:t> is double the national statistic.</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DDaT falls into one of the top 5 global industries proven to be able to work remotely.</a:t>
            </a:r>
            <a:endParaRPr sz="18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i="1" sz="13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237" name="Shape 237"/>
        <p:cNvGrpSpPr/>
        <p:nvPr/>
      </p:nvGrpSpPr>
      <p:grpSpPr>
        <a:xfrm>
          <a:off x="0" y="0"/>
          <a:ext cx="0" cy="0"/>
          <a:chOff x="0" y="0"/>
          <a:chExt cx="0" cy="0"/>
        </a:xfrm>
      </p:grpSpPr>
      <p:sp>
        <p:nvSpPr>
          <p:cNvPr id="238" name="Google Shape;238;p44"/>
          <p:cNvSpPr txBox="1"/>
          <p:nvPr/>
        </p:nvSpPr>
        <p:spPr>
          <a:xfrm>
            <a:off x="533400" y="61450"/>
            <a:ext cx="70503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Any questions?</a:t>
            </a:r>
            <a:endParaRPr b="1" sz="6000">
              <a:solidFill>
                <a:srgbClr val="FFFFFF"/>
              </a:solidFill>
              <a:latin typeface="Helvetica Neue"/>
              <a:ea typeface="Helvetica Neue"/>
              <a:cs typeface="Helvetica Neue"/>
              <a:sym typeface="Helvetica Neue"/>
            </a:endParaRPr>
          </a:p>
        </p:txBody>
      </p:sp>
      <p:sp>
        <p:nvSpPr>
          <p:cNvPr id="239" name="Google Shape;239;p44"/>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40" name="Google Shape;240;p44"/>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244" name="Shape 244"/>
        <p:cNvGrpSpPr/>
        <p:nvPr/>
      </p:nvGrpSpPr>
      <p:grpSpPr>
        <a:xfrm>
          <a:off x="0" y="0"/>
          <a:ext cx="0" cy="0"/>
          <a:chOff x="0" y="0"/>
          <a:chExt cx="0" cy="0"/>
        </a:xfrm>
      </p:grpSpPr>
      <p:sp>
        <p:nvSpPr>
          <p:cNvPr id="245" name="Google Shape;245;p45"/>
          <p:cNvSpPr txBox="1"/>
          <p:nvPr/>
        </p:nvSpPr>
        <p:spPr>
          <a:xfrm>
            <a:off x="533400" y="61450"/>
            <a:ext cx="47097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A view from the top</a:t>
            </a:r>
            <a:endParaRPr b="1" sz="6000">
              <a:solidFill>
                <a:srgbClr val="FFFFFF"/>
              </a:solidFill>
              <a:latin typeface="Helvetica Neue"/>
              <a:ea typeface="Helvetica Neue"/>
              <a:cs typeface="Helvetica Neue"/>
              <a:sym typeface="Helvetica Neue"/>
            </a:endParaRPr>
          </a:p>
        </p:txBody>
      </p:sp>
      <p:sp>
        <p:nvSpPr>
          <p:cNvPr id="246" name="Google Shape;246;p45"/>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47" name="Google Shape;247;p45"/>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45"/>
          <p:cNvPicPr preferRelativeResize="0"/>
          <p:nvPr/>
        </p:nvPicPr>
        <p:blipFill>
          <a:blip r:embed="rId3">
            <a:alphaModFix/>
          </a:blip>
          <a:stretch>
            <a:fillRect/>
          </a:stretch>
        </p:blipFill>
        <p:spPr>
          <a:xfrm>
            <a:off x="5132586" y="979300"/>
            <a:ext cx="3184876" cy="31848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52" name="Shape 252"/>
        <p:cNvGrpSpPr/>
        <p:nvPr/>
      </p:nvGrpSpPr>
      <p:grpSpPr>
        <a:xfrm>
          <a:off x="0" y="0"/>
          <a:ext cx="0" cy="0"/>
          <a:chOff x="0" y="0"/>
          <a:chExt cx="0" cy="0"/>
        </a:xfrm>
      </p:grpSpPr>
      <p:sp>
        <p:nvSpPr>
          <p:cNvPr id="253" name="Google Shape;253;p46"/>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54" name="Google Shape;254;p46"/>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255" name="Google Shape;255;p46"/>
          <p:cNvSpPr txBox="1"/>
          <p:nvPr/>
        </p:nvSpPr>
        <p:spPr>
          <a:xfrm>
            <a:off x="162000" y="97800"/>
            <a:ext cx="83340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chemeClr val="dk1"/>
                </a:solidFill>
              </a:rPr>
              <a:t>DDaT Profession Job Family breakdown</a:t>
            </a:r>
            <a:endParaRPr sz="1900"/>
          </a:p>
        </p:txBody>
      </p:sp>
      <p:pic>
        <p:nvPicPr>
          <p:cNvPr descr="A bar chart showing the headcount per Digital, Data and Technology job families. The Technical job family has the largest headcount at 6000, IT Operations at 5000, Product and Delivery at 4000, User Centred Design at 1500, QAT at  1000 and Data is below 1000.&#10;&#10;This chart is linked to the original data source sheet." id="256" name="Google Shape;256;p46"/>
          <p:cNvPicPr preferRelativeResize="0"/>
          <p:nvPr/>
        </p:nvPicPr>
        <p:blipFill rotWithShape="1">
          <a:blip r:embed="rId3">
            <a:alphaModFix/>
          </a:blip>
          <a:srcRect b="0" l="0" r="0" t="0"/>
          <a:stretch/>
        </p:blipFill>
        <p:spPr>
          <a:xfrm>
            <a:off x="1060350" y="555450"/>
            <a:ext cx="6918150" cy="4277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60" name="Shape 260"/>
        <p:cNvGrpSpPr/>
        <p:nvPr/>
      </p:nvGrpSpPr>
      <p:grpSpPr>
        <a:xfrm>
          <a:off x="0" y="0"/>
          <a:ext cx="0" cy="0"/>
          <a:chOff x="0" y="0"/>
          <a:chExt cx="0" cy="0"/>
        </a:xfrm>
      </p:grpSpPr>
      <p:sp>
        <p:nvSpPr>
          <p:cNvPr id="261" name="Google Shape;261;p47"/>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62" name="Google Shape;262;p47"/>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263" name="Google Shape;263;p47"/>
          <p:cNvSpPr txBox="1"/>
          <p:nvPr/>
        </p:nvSpPr>
        <p:spPr>
          <a:xfrm>
            <a:off x="89925" y="62425"/>
            <a:ext cx="38856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chemeClr val="dk1"/>
                </a:solidFill>
              </a:rPr>
              <a:t>DDaT Profession vacancy trend</a:t>
            </a:r>
            <a:endParaRPr sz="1300"/>
          </a:p>
        </p:txBody>
      </p:sp>
      <p:pic>
        <p:nvPicPr>
          <p:cNvPr id="264" name="Google Shape;264;p47" title="Chart"/>
          <p:cNvPicPr preferRelativeResize="0"/>
          <p:nvPr/>
        </p:nvPicPr>
        <p:blipFill rotWithShape="1">
          <a:blip r:embed="rId3">
            <a:alphaModFix/>
          </a:blip>
          <a:srcRect b="0" l="0" r="0" t="8223"/>
          <a:stretch/>
        </p:blipFill>
        <p:spPr>
          <a:xfrm>
            <a:off x="996025" y="465925"/>
            <a:ext cx="7107774" cy="40323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68" name="Shape 268"/>
        <p:cNvGrpSpPr/>
        <p:nvPr/>
      </p:nvGrpSpPr>
      <p:grpSpPr>
        <a:xfrm>
          <a:off x="0" y="0"/>
          <a:ext cx="0" cy="0"/>
          <a:chOff x="0" y="0"/>
          <a:chExt cx="0" cy="0"/>
        </a:xfrm>
      </p:grpSpPr>
      <p:sp>
        <p:nvSpPr>
          <p:cNvPr id="269" name="Google Shape;269;p48"/>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70" name="Google Shape;270;p48"/>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271" name="Google Shape;271;p48"/>
          <p:cNvSpPr txBox="1"/>
          <p:nvPr/>
        </p:nvSpPr>
        <p:spPr>
          <a:xfrm>
            <a:off x="307825" y="59825"/>
            <a:ext cx="5385900" cy="2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t>Top 10 in demand roles (vacancy numbers)</a:t>
            </a:r>
            <a:endParaRPr b="1" sz="2000"/>
          </a:p>
        </p:txBody>
      </p:sp>
      <p:pic>
        <p:nvPicPr>
          <p:cNvPr id="272" name="Google Shape;272;p48"/>
          <p:cNvPicPr preferRelativeResize="0"/>
          <p:nvPr/>
        </p:nvPicPr>
        <p:blipFill rotWithShape="1">
          <a:blip r:embed="rId3">
            <a:alphaModFix/>
          </a:blip>
          <a:srcRect b="5372" l="12047" r="14762" t="26968"/>
          <a:stretch/>
        </p:blipFill>
        <p:spPr>
          <a:xfrm>
            <a:off x="1425450" y="533555"/>
            <a:ext cx="6074699" cy="40763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76" name="Shape 276"/>
        <p:cNvGrpSpPr/>
        <p:nvPr/>
      </p:nvGrpSpPr>
      <p:grpSpPr>
        <a:xfrm>
          <a:off x="0" y="0"/>
          <a:ext cx="0" cy="0"/>
          <a:chOff x="0" y="0"/>
          <a:chExt cx="0" cy="0"/>
        </a:xfrm>
      </p:grpSpPr>
      <p:sp>
        <p:nvSpPr>
          <p:cNvPr id="277" name="Google Shape;277;p49"/>
          <p:cNvSpPr txBox="1"/>
          <p:nvPr/>
        </p:nvSpPr>
        <p:spPr>
          <a:xfrm>
            <a:off x="0" y="0"/>
            <a:ext cx="9144000" cy="5143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pic>
        <p:nvPicPr>
          <p:cNvPr id="278" name="Google Shape;278;p49"/>
          <p:cNvPicPr preferRelativeResize="0"/>
          <p:nvPr/>
        </p:nvPicPr>
        <p:blipFill rotWithShape="1">
          <a:blip r:embed="rId3">
            <a:alphaModFix/>
          </a:blip>
          <a:srcRect b="2651" l="8012" r="0" t="21596"/>
          <a:stretch/>
        </p:blipFill>
        <p:spPr>
          <a:xfrm>
            <a:off x="4031925" y="0"/>
            <a:ext cx="5112075" cy="5143501"/>
          </a:xfrm>
          <a:prstGeom prst="rect">
            <a:avLst/>
          </a:prstGeom>
          <a:noFill/>
          <a:ln>
            <a:noFill/>
          </a:ln>
        </p:spPr>
      </p:pic>
      <p:sp>
        <p:nvSpPr>
          <p:cNvPr id="279" name="Google Shape;279;p49"/>
          <p:cNvSpPr txBox="1"/>
          <p:nvPr/>
        </p:nvSpPr>
        <p:spPr>
          <a:xfrm>
            <a:off x="269825" y="823275"/>
            <a:ext cx="4515000" cy="35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FFFFFF"/>
                </a:solidFill>
              </a:rPr>
              <a:t>Although 19% of DDaT Professionals are based in London, the DDaT footprint is widespread across all regions, making up 66% of the total workforce.</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rPr lang="en-GB" sz="2000">
                <a:solidFill>
                  <a:srgbClr val="FFFFFF"/>
                </a:solidFill>
              </a:rPr>
              <a:t>Updated location guidance is available to support organisations with their location strategy.</a:t>
            </a:r>
            <a:endParaRPr sz="2000">
              <a:solidFill>
                <a:srgbClr val="FFFFFF"/>
              </a:solidFill>
            </a:endParaRPr>
          </a:p>
          <a:p>
            <a:pPr indent="0" lvl="0" marL="0" rtl="0" algn="l">
              <a:spcBef>
                <a:spcPts val="0"/>
              </a:spcBef>
              <a:spcAft>
                <a:spcPts val="0"/>
              </a:spcAft>
              <a:buNone/>
            </a:pPr>
            <a:r>
              <a:t/>
            </a:r>
            <a:endParaRPr sz="17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280" name="Google Shape;280;p49"/>
          <p:cNvSpPr txBox="1"/>
          <p:nvPr/>
        </p:nvSpPr>
        <p:spPr>
          <a:xfrm>
            <a:off x="269825" y="199425"/>
            <a:ext cx="3000000" cy="7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rgbClr val="FFFFFF"/>
                </a:solidFill>
              </a:rPr>
              <a:t>Location</a:t>
            </a:r>
            <a:endParaRPr sz="23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84" name="Shape 284"/>
        <p:cNvGrpSpPr/>
        <p:nvPr/>
      </p:nvGrpSpPr>
      <p:grpSpPr>
        <a:xfrm>
          <a:off x="0" y="0"/>
          <a:ext cx="0" cy="0"/>
          <a:chOff x="0" y="0"/>
          <a:chExt cx="0" cy="0"/>
        </a:xfrm>
      </p:grpSpPr>
      <p:sp>
        <p:nvSpPr>
          <p:cNvPr id="285" name="Google Shape;285;p50"/>
          <p:cNvSpPr txBox="1"/>
          <p:nvPr/>
        </p:nvSpPr>
        <p:spPr>
          <a:xfrm>
            <a:off x="0" y="0"/>
            <a:ext cx="9144000" cy="4613700"/>
          </a:xfrm>
          <a:prstGeom prst="rect">
            <a:avLst/>
          </a:prstGeom>
          <a:solidFill>
            <a:srgbClr val="EBEAEA"/>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pic>
        <p:nvPicPr>
          <p:cNvPr id="286" name="Google Shape;286;p50"/>
          <p:cNvPicPr preferRelativeResize="0"/>
          <p:nvPr/>
        </p:nvPicPr>
        <p:blipFill rotWithShape="1">
          <a:blip r:embed="rId3">
            <a:alphaModFix/>
          </a:blip>
          <a:srcRect b="5434" l="0" r="2448" t="3074"/>
          <a:stretch/>
        </p:blipFill>
        <p:spPr>
          <a:xfrm>
            <a:off x="1960160" y="0"/>
            <a:ext cx="7114590" cy="5143500"/>
          </a:xfrm>
          <a:prstGeom prst="rect">
            <a:avLst/>
          </a:prstGeom>
          <a:noFill/>
          <a:ln>
            <a:noFill/>
          </a:ln>
        </p:spPr>
      </p:pic>
      <p:sp>
        <p:nvSpPr>
          <p:cNvPr id="287" name="Google Shape;287;p50"/>
          <p:cNvSpPr txBox="1"/>
          <p:nvPr/>
        </p:nvSpPr>
        <p:spPr>
          <a:xfrm>
            <a:off x="86350" y="0"/>
            <a:ext cx="1873800" cy="28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SCS Framework guidance example:</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For more information,</a:t>
            </a:r>
            <a:endParaRPr/>
          </a:p>
          <a:p>
            <a:pPr indent="0" lvl="0" marL="0" rtl="0" algn="l">
              <a:spcBef>
                <a:spcPts val="0"/>
              </a:spcBef>
              <a:spcAft>
                <a:spcPts val="0"/>
              </a:spcAft>
              <a:buNone/>
            </a:pPr>
            <a:r>
              <a:rPr lang="en-GB"/>
              <a:t>Please contact </a:t>
            </a:r>
            <a:br>
              <a:rPr lang="en-GB"/>
            </a:br>
            <a:r>
              <a:rPr lang="en-GB" u="sng">
                <a:solidFill>
                  <a:schemeClr val="hlink"/>
                </a:solidFill>
                <a:hlinkClick r:id="rId4"/>
              </a:rPr>
              <a:t>Adam Sales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291" name="Shape 291"/>
        <p:cNvGrpSpPr/>
        <p:nvPr/>
      </p:nvGrpSpPr>
      <p:grpSpPr>
        <a:xfrm>
          <a:off x="0" y="0"/>
          <a:ext cx="0" cy="0"/>
          <a:chOff x="0" y="0"/>
          <a:chExt cx="0" cy="0"/>
        </a:xfrm>
      </p:grpSpPr>
      <p:sp>
        <p:nvSpPr>
          <p:cNvPr id="292" name="Google Shape;292;p51"/>
          <p:cNvSpPr txBox="1"/>
          <p:nvPr/>
        </p:nvSpPr>
        <p:spPr>
          <a:xfrm>
            <a:off x="533400" y="61450"/>
            <a:ext cx="82188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You asked. We listened. </a:t>
            </a:r>
            <a:endParaRPr b="1" sz="6000">
              <a:solidFill>
                <a:srgbClr val="FFFFFF"/>
              </a:solidFill>
              <a:latin typeface="Helvetica Neue"/>
              <a:ea typeface="Helvetica Neue"/>
              <a:cs typeface="Helvetica Neue"/>
              <a:sym typeface="Helvetica Neue"/>
            </a:endParaRPr>
          </a:p>
        </p:txBody>
      </p:sp>
      <p:sp>
        <p:nvSpPr>
          <p:cNvPr id="293" name="Google Shape;293;p51"/>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294" name="Google Shape;294;p51"/>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34"/>
          <p:cNvSpPr txBox="1"/>
          <p:nvPr/>
        </p:nvSpPr>
        <p:spPr>
          <a:xfrm>
            <a:off x="0" y="0"/>
            <a:ext cx="8203800" cy="6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dk1"/>
                </a:solidFill>
              </a:rPr>
              <a:t>DDaT Profession reported </a:t>
            </a:r>
            <a:r>
              <a:rPr b="1" lang="en-GB" sz="1600">
                <a:solidFill>
                  <a:schemeClr val="dk1"/>
                </a:solidFill>
              </a:rPr>
              <a:t>headcount </a:t>
            </a:r>
            <a:endParaRPr sz="1200"/>
          </a:p>
        </p:txBody>
      </p:sp>
      <p:pic>
        <p:nvPicPr>
          <p:cNvPr id="133" name="Google Shape;133;p34" title="Chart"/>
          <p:cNvPicPr preferRelativeResize="0"/>
          <p:nvPr/>
        </p:nvPicPr>
        <p:blipFill>
          <a:blip r:embed="rId3">
            <a:alphaModFix/>
          </a:blip>
          <a:stretch>
            <a:fillRect/>
          </a:stretch>
        </p:blipFill>
        <p:spPr>
          <a:xfrm>
            <a:off x="668625" y="380675"/>
            <a:ext cx="7608924" cy="47048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98" name="Shape 298"/>
        <p:cNvGrpSpPr/>
        <p:nvPr/>
      </p:nvGrpSpPr>
      <p:grpSpPr>
        <a:xfrm>
          <a:off x="0" y="0"/>
          <a:ext cx="0" cy="0"/>
          <a:chOff x="0" y="0"/>
          <a:chExt cx="0" cy="0"/>
        </a:xfrm>
      </p:grpSpPr>
      <p:sp>
        <p:nvSpPr>
          <p:cNvPr id="299" name="Google Shape;299;p52"/>
          <p:cNvSpPr/>
          <p:nvPr/>
        </p:nvSpPr>
        <p:spPr>
          <a:xfrm>
            <a:off x="50300" y="159000"/>
            <a:ext cx="9032400" cy="43581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2"/>
          <p:cNvSpPr txBox="1"/>
          <p:nvPr/>
        </p:nvSpPr>
        <p:spPr>
          <a:xfrm>
            <a:off x="0" y="0"/>
            <a:ext cx="9144000" cy="5143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301" name="Google Shape;301;p52"/>
          <p:cNvSpPr txBox="1"/>
          <p:nvPr>
            <p:ph type="title"/>
          </p:nvPr>
        </p:nvSpPr>
        <p:spPr>
          <a:xfrm>
            <a:off x="240750" y="263825"/>
            <a:ext cx="8662500" cy="4307100"/>
          </a:xfrm>
          <a:prstGeom prst="rect">
            <a:avLst/>
          </a:prstGeom>
          <a:noFill/>
          <a:ln cap="flat" cmpd="sng" w="19050">
            <a:solidFill>
              <a:srgbClr val="FFFFFF"/>
            </a:solidFill>
            <a:prstDash val="solid"/>
            <a:round/>
            <a:headEnd len="sm" w="sm" type="none"/>
            <a:tailEnd len="sm" w="sm" type="none"/>
          </a:ln>
        </p:spPr>
        <p:txBody>
          <a:bodyPr anchorCtr="0" anchor="ctr" bIns="20575" lIns="20575" spcFirstLastPara="1" rIns="20575" wrap="square" tIns="20575">
            <a:noAutofit/>
          </a:bodyPr>
          <a:lstStyle/>
          <a:p>
            <a:pPr indent="0" lvl="0" marL="0" rtl="0" algn="l">
              <a:spcBef>
                <a:spcPts val="0"/>
              </a:spcBef>
              <a:spcAft>
                <a:spcPts val="0"/>
              </a:spcAft>
              <a:buClr>
                <a:schemeClr val="lt1"/>
              </a:buClr>
              <a:buSzPts val="1500"/>
              <a:buFont typeface="Helvetica Neue"/>
              <a:buNone/>
            </a:pPr>
            <a:r>
              <a:t/>
            </a:r>
            <a:endParaRPr b="1" sz="2400">
              <a:solidFill>
                <a:schemeClr val="lt1"/>
              </a:solidFill>
              <a:latin typeface="Arial"/>
              <a:ea typeface="Arial"/>
              <a:cs typeface="Arial"/>
              <a:sym typeface="Arial"/>
            </a:endParaRPr>
          </a:p>
          <a:p>
            <a:pPr indent="0" lvl="0" marL="0" rtl="0" algn="l">
              <a:spcBef>
                <a:spcPts val="0"/>
              </a:spcBef>
              <a:spcAft>
                <a:spcPts val="0"/>
              </a:spcAft>
              <a:buClr>
                <a:schemeClr val="lt1"/>
              </a:buClr>
              <a:buSzPts val="1500"/>
              <a:buFont typeface="Helvetica Neue"/>
              <a:buNone/>
            </a:pPr>
            <a:r>
              <a:rPr b="1" lang="en-GB" sz="2400">
                <a:solidFill>
                  <a:schemeClr val="lt1"/>
                </a:solidFill>
                <a:latin typeface="Arial"/>
                <a:ea typeface="Arial"/>
                <a:cs typeface="Arial"/>
                <a:sym typeface="Arial"/>
              </a:rPr>
              <a:t>Key priorities for the </a:t>
            </a:r>
            <a:r>
              <a:rPr b="1" lang="en-GB" sz="2400">
                <a:solidFill>
                  <a:schemeClr val="lt1"/>
                </a:solidFill>
                <a:latin typeface="Arial"/>
                <a:ea typeface="Arial"/>
                <a:cs typeface="Arial"/>
                <a:sym typeface="Arial"/>
              </a:rPr>
              <a:t>next</a:t>
            </a:r>
            <a:r>
              <a:rPr b="1" lang="en-GB" sz="2400">
                <a:solidFill>
                  <a:schemeClr val="lt1"/>
                </a:solidFill>
                <a:latin typeface="Arial"/>
                <a:ea typeface="Arial"/>
                <a:cs typeface="Arial"/>
                <a:sym typeface="Arial"/>
              </a:rPr>
              <a:t> commission include:</a:t>
            </a:r>
            <a:endParaRPr b="1" sz="2400">
              <a:solidFill>
                <a:schemeClr val="lt1"/>
              </a:solidFill>
              <a:latin typeface="Arial"/>
              <a:ea typeface="Arial"/>
              <a:cs typeface="Arial"/>
              <a:sym typeface="Arial"/>
            </a:endParaRPr>
          </a:p>
          <a:p>
            <a:pPr indent="0" lvl="0" marL="0" rtl="0" algn="l">
              <a:spcBef>
                <a:spcPts val="0"/>
              </a:spcBef>
              <a:spcAft>
                <a:spcPts val="0"/>
              </a:spcAft>
              <a:buClr>
                <a:schemeClr val="lt1"/>
              </a:buClr>
              <a:buSzPts val="1500"/>
              <a:buFont typeface="Helvetica Neue"/>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Char char="●"/>
            </a:pPr>
            <a:r>
              <a:rPr b="1" lang="en-GB" sz="2100">
                <a:solidFill>
                  <a:schemeClr val="lt1"/>
                </a:solidFill>
                <a:latin typeface="Arial"/>
                <a:ea typeface="Arial"/>
                <a:cs typeface="Arial"/>
                <a:sym typeface="Arial"/>
              </a:rPr>
              <a:t>DDaT Function data:</a:t>
            </a:r>
            <a:r>
              <a:rPr lang="en-GB" sz="2100">
                <a:solidFill>
                  <a:schemeClr val="lt1"/>
                </a:solidFill>
                <a:latin typeface="Arial"/>
                <a:ea typeface="Arial"/>
                <a:cs typeface="Arial"/>
                <a:sym typeface="Arial"/>
              </a:rPr>
              <a:t> A focus on broader enabling roles as well as the Profession.</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Char char="●"/>
            </a:pPr>
            <a:r>
              <a:rPr b="1" lang="en-GB" sz="2100">
                <a:solidFill>
                  <a:schemeClr val="lt1"/>
                </a:solidFill>
                <a:latin typeface="Arial"/>
                <a:ea typeface="Arial"/>
                <a:cs typeface="Arial"/>
                <a:sym typeface="Arial"/>
              </a:rPr>
              <a:t>Improved SCS data</a:t>
            </a:r>
            <a:r>
              <a:rPr lang="en-GB" sz="2100">
                <a:solidFill>
                  <a:schemeClr val="lt1"/>
                </a:solidFill>
                <a:latin typeface="Arial"/>
                <a:ea typeface="Arial"/>
                <a:cs typeface="Arial"/>
                <a:sym typeface="Arial"/>
              </a:rPr>
              <a:t>: We will ask planners to map SCS roles to inform our SCS capability-based pay model.</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Char char="●"/>
            </a:pPr>
            <a:r>
              <a:rPr b="1" lang="en-GB" sz="2100">
                <a:solidFill>
                  <a:schemeClr val="lt1"/>
                </a:solidFill>
                <a:latin typeface="Arial"/>
                <a:ea typeface="Arial"/>
                <a:cs typeface="Arial"/>
                <a:sym typeface="Arial"/>
              </a:rPr>
              <a:t>Improved diversity data:</a:t>
            </a:r>
            <a:r>
              <a:rPr lang="en-GB" sz="2100">
                <a:solidFill>
                  <a:schemeClr val="lt1"/>
                </a:solidFill>
                <a:latin typeface="Arial"/>
                <a:ea typeface="Arial"/>
                <a:cs typeface="Arial"/>
                <a:sym typeface="Arial"/>
              </a:rPr>
              <a:t> In order to further understand this space, we need better data.</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Char char="●"/>
            </a:pPr>
            <a:r>
              <a:rPr b="1" lang="en-GB" sz="2100">
                <a:solidFill>
                  <a:schemeClr val="lt1"/>
                </a:solidFill>
                <a:latin typeface="Arial"/>
                <a:ea typeface="Arial"/>
                <a:cs typeface="Arial"/>
                <a:sym typeface="Arial"/>
              </a:rPr>
              <a:t>Focus on data - Security &amp; Data: </a:t>
            </a:r>
            <a:r>
              <a:rPr lang="en-GB" sz="2100">
                <a:solidFill>
                  <a:schemeClr val="lt1"/>
                </a:solidFill>
                <a:latin typeface="Arial"/>
                <a:ea typeface="Arial"/>
                <a:cs typeface="Arial"/>
                <a:sym typeface="Arial"/>
              </a:rPr>
              <a:t>We will collect aim to collect data on security</a:t>
            </a:r>
            <a:r>
              <a:rPr lang="en-GB" sz="2100">
                <a:solidFill>
                  <a:schemeClr val="lt1"/>
                </a:solidFill>
                <a:latin typeface="Arial"/>
                <a:ea typeface="Arial"/>
                <a:cs typeface="Arial"/>
                <a:sym typeface="Arial"/>
              </a:rPr>
              <a:t> and data roles </a:t>
            </a:r>
            <a:r>
              <a:rPr lang="en-GB" sz="2100">
                <a:solidFill>
                  <a:schemeClr val="lt1"/>
                </a:solidFill>
                <a:latin typeface="Arial"/>
                <a:ea typeface="Arial"/>
                <a:cs typeface="Arial"/>
                <a:sym typeface="Arial"/>
              </a:rPr>
              <a:t>in response to</a:t>
            </a:r>
            <a:r>
              <a:rPr lang="en-GB" sz="2100">
                <a:solidFill>
                  <a:schemeClr val="lt1"/>
                </a:solidFill>
                <a:latin typeface="Arial"/>
                <a:ea typeface="Arial"/>
                <a:cs typeface="Arial"/>
                <a:sym typeface="Arial"/>
              </a:rPr>
              <a:t> streamlining workforce data requests.</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305" name="Shape 305"/>
        <p:cNvGrpSpPr/>
        <p:nvPr/>
      </p:nvGrpSpPr>
      <p:grpSpPr>
        <a:xfrm>
          <a:off x="0" y="0"/>
          <a:ext cx="0" cy="0"/>
          <a:chOff x="0" y="0"/>
          <a:chExt cx="0" cy="0"/>
        </a:xfrm>
      </p:grpSpPr>
      <p:sp>
        <p:nvSpPr>
          <p:cNvPr id="306" name="Google Shape;306;p53"/>
          <p:cNvSpPr/>
          <p:nvPr/>
        </p:nvSpPr>
        <p:spPr>
          <a:xfrm>
            <a:off x="50300" y="159000"/>
            <a:ext cx="9032400" cy="43581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3"/>
          <p:cNvSpPr txBox="1"/>
          <p:nvPr/>
        </p:nvSpPr>
        <p:spPr>
          <a:xfrm>
            <a:off x="0" y="0"/>
            <a:ext cx="9144000" cy="5143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308" name="Google Shape;308;p53"/>
          <p:cNvSpPr txBox="1"/>
          <p:nvPr>
            <p:ph type="title"/>
          </p:nvPr>
        </p:nvSpPr>
        <p:spPr>
          <a:xfrm>
            <a:off x="373750" y="0"/>
            <a:ext cx="8898900" cy="4358100"/>
          </a:xfrm>
          <a:prstGeom prst="rect">
            <a:avLst/>
          </a:prstGeom>
          <a:noFill/>
          <a:ln cap="flat" cmpd="sng" w="19050">
            <a:solidFill>
              <a:srgbClr val="FFFFFF"/>
            </a:solidFill>
            <a:prstDash val="solid"/>
            <a:round/>
            <a:headEnd len="sm" w="sm" type="none"/>
            <a:tailEnd len="sm" w="sm" type="none"/>
          </a:ln>
        </p:spPr>
        <p:txBody>
          <a:bodyPr anchorCtr="0" anchor="ctr" bIns="20575" lIns="20575" spcFirstLastPara="1" rIns="20575" wrap="square" tIns="20575">
            <a:noAutofit/>
          </a:bodyPr>
          <a:lstStyle/>
          <a:p>
            <a:pPr indent="0" lvl="0" marL="0" rtl="0" algn="l">
              <a:spcBef>
                <a:spcPts val="0"/>
              </a:spcBef>
              <a:spcAft>
                <a:spcPts val="0"/>
              </a:spcAft>
              <a:buClr>
                <a:schemeClr val="lt1"/>
              </a:buClr>
              <a:buSzPts val="1500"/>
              <a:buFont typeface="Helvetica Neue"/>
              <a:buNone/>
            </a:pPr>
            <a:r>
              <a:rPr b="1" lang="en-GB" sz="2600">
                <a:solidFill>
                  <a:schemeClr val="lt1"/>
                </a:solidFill>
                <a:latin typeface="Arial"/>
                <a:ea typeface="Arial"/>
                <a:cs typeface="Arial"/>
                <a:sym typeface="Arial"/>
              </a:rPr>
              <a:t>Our service offer</a:t>
            </a:r>
            <a:endParaRPr b="1" sz="2600">
              <a:solidFill>
                <a:schemeClr val="lt1"/>
              </a:solidFill>
              <a:latin typeface="Arial"/>
              <a:ea typeface="Arial"/>
              <a:cs typeface="Arial"/>
              <a:sym typeface="Arial"/>
            </a:endParaRPr>
          </a:p>
          <a:p>
            <a:pPr indent="0" lvl="0" marL="0" rtl="0" algn="l">
              <a:spcBef>
                <a:spcPts val="0"/>
              </a:spcBef>
              <a:spcAft>
                <a:spcPts val="0"/>
              </a:spcAft>
              <a:buClr>
                <a:schemeClr val="lt1"/>
              </a:buClr>
              <a:buSzPts val="1500"/>
              <a:buFont typeface="Helvetica Neue"/>
              <a:buNone/>
            </a:pPr>
            <a:r>
              <a:t/>
            </a:r>
            <a:endParaRPr b="1" sz="24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Char char="●"/>
            </a:pPr>
            <a:r>
              <a:rPr lang="en-GB" sz="2100">
                <a:solidFill>
                  <a:schemeClr val="lt1"/>
                </a:solidFill>
                <a:latin typeface="Arial"/>
                <a:ea typeface="Arial"/>
                <a:cs typeface="Arial"/>
                <a:sym typeface="Arial"/>
              </a:rPr>
              <a:t>Support with data commissions (recharge model)</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lang="en-GB" sz="2100">
                <a:solidFill>
                  <a:schemeClr val="lt1"/>
                </a:solidFill>
                <a:latin typeface="Arial"/>
                <a:ea typeface="Arial"/>
                <a:cs typeface="Arial"/>
                <a:sym typeface="Arial"/>
              </a:rPr>
              <a:t>Pay modelling</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lang="en-GB" sz="2100">
                <a:solidFill>
                  <a:schemeClr val="lt1"/>
                </a:solidFill>
                <a:latin typeface="Arial"/>
                <a:ea typeface="Arial"/>
                <a:cs typeface="Arial"/>
                <a:sym typeface="Arial"/>
              </a:rPr>
              <a:t>Location insights</a:t>
            </a:r>
            <a:endParaRPr sz="2100">
              <a:solidFill>
                <a:schemeClr val="lt1"/>
              </a:solidFill>
              <a:latin typeface="Arial"/>
              <a:ea typeface="Arial"/>
              <a:cs typeface="Arial"/>
              <a:sym typeface="Arial"/>
            </a:endParaRPr>
          </a:p>
          <a:p>
            <a:pPr indent="0" lvl="0" marL="457200" rtl="0" algn="l">
              <a:spcBef>
                <a:spcPts val="0"/>
              </a:spcBef>
              <a:spcAft>
                <a:spcPts val="0"/>
              </a:spcAft>
              <a:buNone/>
            </a:pPr>
            <a:r>
              <a:t/>
            </a:r>
            <a:endParaRPr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lang="en-GB" sz="2100">
                <a:solidFill>
                  <a:schemeClr val="lt1"/>
                </a:solidFill>
                <a:latin typeface="Arial"/>
                <a:ea typeface="Arial"/>
                <a:cs typeface="Arial"/>
                <a:sym typeface="Arial"/>
              </a:rPr>
              <a:t>Bespoke analysis </a:t>
            </a:r>
            <a:endParaRPr sz="21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312" name="Shape 312"/>
        <p:cNvGrpSpPr/>
        <p:nvPr/>
      </p:nvGrpSpPr>
      <p:grpSpPr>
        <a:xfrm>
          <a:off x="0" y="0"/>
          <a:ext cx="0" cy="0"/>
          <a:chOff x="0" y="0"/>
          <a:chExt cx="0" cy="0"/>
        </a:xfrm>
      </p:grpSpPr>
      <p:sp>
        <p:nvSpPr>
          <p:cNvPr id="313" name="Google Shape;313;p54"/>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314" name="Google Shape;314;p54"/>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315" name="Google Shape;315;p54"/>
          <p:cNvSpPr/>
          <p:nvPr/>
        </p:nvSpPr>
        <p:spPr>
          <a:xfrm rot="-858017">
            <a:off x="6503226" y="2056398"/>
            <a:ext cx="1515767" cy="77335"/>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4"/>
          <p:cNvSpPr/>
          <p:nvPr/>
        </p:nvSpPr>
        <p:spPr>
          <a:xfrm rot="-858017">
            <a:off x="3652168" y="2046548"/>
            <a:ext cx="1515767" cy="77335"/>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4"/>
          <p:cNvSpPr/>
          <p:nvPr/>
        </p:nvSpPr>
        <p:spPr>
          <a:xfrm rot="-2089665">
            <a:off x="3602169" y="2165790"/>
            <a:ext cx="188580" cy="207608"/>
          </a:xfrm>
          <a:prstGeom prst="ellipse">
            <a:avLst/>
          </a:prstGeom>
          <a:solidFill>
            <a:srgbClr val="FFFFFF"/>
          </a:solidFill>
          <a:ln cap="flat" cmpd="sng" w="38100">
            <a:solidFill>
              <a:srgbClr val="0C5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4"/>
          <p:cNvSpPr/>
          <p:nvPr/>
        </p:nvSpPr>
        <p:spPr>
          <a:xfrm rot="-858017">
            <a:off x="801118" y="2046548"/>
            <a:ext cx="1515767" cy="77335"/>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4"/>
          <p:cNvSpPr/>
          <p:nvPr/>
        </p:nvSpPr>
        <p:spPr>
          <a:xfrm rot="-2089665">
            <a:off x="4998555" y="1796782"/>
            <a:ext cx="188580" cy="207736"/>
          </a:xfrm>
          <a:prstGeom prst="ellipse">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4"/>
          <p:cNvSpPr txBox="1"/>
          <p:nvPr/>
        </p:nvSpPr>
        <p:spPr>
          <a:xfrm>
            <a:off x="5151050" y="2600759"/>
            <a:ext cx="3333600" cy="603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800">
                <a:latin typeface="Roboto"/>
                <a:ea typeface="Roboto"/>
                <a:cs typeface="Roboto"/>
                <a:sym typeface="Roboto"/>
              </a:rPr>
              <a:t>30th October 2020</a:t>
            </a:r>
            <a:endParaRPr/>
          </a:p>
        </p:txBody>
      </p:sp>
      <p:sp>
        <p:nvSpPr>
          <p:cNvPr id="321" name="Google Shape;321;p54"/>
          <p:cNvSpPr txBox="1"/>
          <p:nvPr/>
        </p:nvSpPr>
        <p:spPr>
          <a:xfrm>
            <a:off x="134500" y="158075"/>
            <a:ext cx="41799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rPr>
              <a:t>Upcoming </a:t>
            </a:r>
            <a:r>
              <a:rPr b="1" lang="en-GB" sz="2000">
                <a:solidFill>
                  <a:schemeClr val="dk1"/>
                </a:solidFill>
              </a:rPr>
              <a:t>data return dates</a:t>
            </a:r>
            <a:endParaRPr sz="2000"/>
          </a:p>
        </p:txBody>
      </p:sp>
      <p:sp>
        <p:nvSpPr>
          <p:cNvPr id="322" name="Google Shape;322;p54"/>
          <p:cNvSpPr/>
          <p:nvPr/>
        </p:nvSpPr>
        <p:spPr>
          <a:xfrm flipH="1" rot="-9745908">
            <a:off x="2316982" y="2044420"/>
            <a:ext cx="1335804" cy="81194"/>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4"/>
          <p:cNvSpPr txBox="1"/>
          <p:nvPr/>
        </p:nvSpPr>
        <p:spPr>
          <a:xfrm>
            <a:off x="2116650" y="2625339"/>
            <a:ext cx="3159600" cy="554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1800">
                <a:solidFill>
                  <a:srgbClr val="666666"/>
                </a:solidFill>
                <a:latin typeface="Roboto"/>
                <a:ea typeface="Roboto"/>
                <a:cs typeface="Roboto"/>
                <a:sym typeface="Roboto"/>
              </a:rPr>
              <a:t>29th November 2019</a:t>
            </a:r>
            <a:endParaRPr b="1">
              <a:solidFill>
                <a:srgbClr val="666666"/>
              </a:solidFill>
            </a:endParaRPr>
          </a:p>
        </p:txBody>
      </p:sp>
      <p:sp>
        <p:nvSpPr>
          <p:cNvPr id="324" name="Google Shape;324;p54"/>
          <p:cNvSpPr/>
          <p:nvPr/>
        </p:nvSpPr>
        <p:spPr>
          <a:xfrm rot="-2089665">
            <a:off x="2268124" y="1754931"/>
            <a:ext cx="188580" cy="207608"/>
          </a:xfrm>
          <a:prstGeom prst="ellipse">
            <a:avLst/>
          </a:prstGeom>
          <a:solidFill>
            <a:srgbClr val="FFFFFF"/>
          </a:solidFill>
          <a:ln cap="flat" cmpd="sng" w="38100">
            <a:solidFill>
              <a:srgbClr val="0C5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4"/>
          <p:cNvSpPr txBox="1"/>
          <p:nvPr/>
        </p:nvSpPr>
        <p:spPr>
          <a:xfrm>
            <a:off x="695625" y="1020249"/>
            <a:ext cx="3333600" cy="603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800">
                <a:solidFill>
                  <a:srgbClr val="5E5E5E"/>
                </a:solidFill>
                <a:latin typeface="Roboto"/>
                <a:ea typeface="Roboto"/>
                <a:cs typeface="Roboto"/>
                <a:sym typeface="Roboto"/>
              </a:rPr>
              <a:t>31st March 2019</a:t>
            </a:r>
            <a:endParaRPr/>
          </a:p>
        </p:txBody>
      </p:sp>
      <p:sp>
        <p:nvSpPr>
          <p:cNvPr id="326" name="Google Shape;326;p54"/>
          <p:cNvSpPr/>
          <p:nvPr/>
        </p:nvSpPr>
        <p:spPr>
          <a:xfrm rot="-858287">
            <a:off x="3747483" y="2056404"/>
            <a:ext cx="1304031" cy="77335"/>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4"/>
          <p:cNvSpPr/>
          <p:nvPr/>
        </p:nvSpPr>
        <p:spPr>
          <a:xfrm>
            <a:off x="5571850" y="2516145"/>
            <a:ext cx="2662200" cy="773100"/>
          </a:xfrm>
          <a:prstGeom prst="ellipse">
            <a:avLst/>
          </a:prstGeom>
          <a:noFill/>
          <a:ln cap="flat" cmpd="sng" w="38100">
            <a:solidFill>
              <a:srgbClr val="0C58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328" name="Google Shape;328;p54"/>
          <p:cNvSpPr/>
          <p:nvPr/>
        </p:nvSpPr>
        <p:spPr>
          <a:xfrm flipH="1" rot="-9745908">
            <a:off x="5111107" y="2065645"/>
            <a:ext cx="1335804" cy="81194"/>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4"/>
          <p:cNvSpPr/>
          <p:nvPr/>
        </p:nvSpPr>
        <p:spPr>
          <a:xfrm rot="-2089665">
            <a:off x="4998444" y="1796765"/>
            <a:ext cx="188580" cy="207608"/>
          </a:xfrm>
          <a:prstGeom prst="ellipse">
            <a:avLst/>
          </a:prstGeom>
          <a:solidFill>
            <a:srgbClr val="FFFFFF"/>
          </a:solidFill>
          <a:ln cap="flat" cmpd="sng" w="38100">
            <a:solidFill>
              <a:srgbClr val="0C5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4"/>
          <p:cNvSpPr/>
          <p:nvPr/>
        </p:nvSpPr>
        <p:spPr>
          <a:xfrm rot="-2089665">
            <a:off x="6372694" y="2165790"/>
            <a:ext cx="188580" cy="207608"/>
          </a:xfrm>
          <a:prstGeom prst="ellipse">
            <a:avLst/>
          </a:prstGeom>
          <a:solidFill>
            <a:srgbClr val="FFFFFF"/>
          </a:solidFill>
          <a:ln cap="flat" cmpd="sng" w="38100">
            <a:solidFill>
              <a:srgbClr val="0C5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4"/>
          <p:cNvSpPr txBox="1"/>
          <p:nvPr/>
        </p:nvSpPr>
        <p:spPr>
          <a:xfrm>
            <a:off x="3669050" y="1050063"/>
            <a:ext cx="30000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666666"/>
                </a:solidFill>
                <a:latin typeface="Roboto"/>
                <a:ea typeface="Roboto"/>
                <a:cs typeface="Roboto"/>
                <a:sym typeface="Roboto"/>
              </a:rPr>
              <a:t>24th April 2020</a:t>
            </a:r>
            <a:endParaRPr b="1">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335" name="Shape 335"/>
        <p:cNvGrpSpPr/>
        <p:nvPr/>
      </p:nvGrpSpPr>
      <p:grpSpPr>
        <a:xfrm>
          <a:off x="0" y="0"/>
          <a:ext cx="0" cy="0"/>
          <a:chOff x="0" y="0"/>
          <a:chExt cx="0" cy="0"/>
        </a:xfrm>
      </p:grpSpPr>
      <p:sp>
        <p:nvSpPr>
          <p:cNvPr id="336" name="Google Shape;336;p55"/>
          <p:cNvSpPr txBox="1"/>
          <p:nvPr/>
        </p:nvSpPr>
        <p:spPr>
          <a:xfrm>
            <a:off x="533400" y="61450"/>
            <a:ext cx="70503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Thank you</a:t>
            </a:r>
            <a:endParaRPr b="1" sz="6000">
              <a:solidFill>
                <a:srgbClr val="FFFFFF"/>
              </a:solidFill>
              <a:latin typeface="Helvetica Neue"/>
              <a:ea typeface="Helvetica Neue"/>
              <a:cs typeface="Helvetica Neue"/>
              <a:sym typeface="Helvetica Neue"/>
            </a:endParaRPr>
          </a:p>
          <a:p>
            <a:pPr indent="-609600" lvl="0" marL="457200" marR="0" rtl="0" algn="l">
              <a:lnSpc>
                <a:spcPct val="100000"/>
              </a:lnSpc>
              <a:spcBef>
                <a:spcPts val="0"/>
              </a:spcBef>
              <a:spcAft>
                <a:spcPts val="0"/>
              </a:spcAft>
              <a:buClr>
                <a:srgbClr val="FFFFFF"/>
              </a:buClr>
              <a:buSzPts val="6000"/>
              <a:buFont typeface="Helvetica Neue"/>
              <a:buChar char="-"/>
            </a:pPr>
            <a:r>
              <a:rPr b="1" lang="en-GB" sz="6000">
                <a:solidFill>
                  <a:srgbClr val="FFFFFF"/>
                </a:solidFill>
                <a:latin typeface="Helvetica Neue"/>
                <a:ea typeface="Helvetica Neue"/>
                <a:cs typeface="Helvetica Neue"/>
                <a:sym typeface="Helvetica Neue"/>
              </a:rPr>
              <a:t>a</a:t>
            </a:r>
            <a:r>
              <a:rPr b="1" lang="en-GB" sz="6000">
                <a:solidFill>
                  <a:srgbClr val="FFFFFF"/>
                </a:solidFill>
                <a:latin typeface="Helvetica Neue"/>
                <a:ea typeface="Helvetica Neue"/>
                <a:cs typeface="Helvetica Neue"/>
                <a:sym typeface="Helvetica Neue"/>
              </a:rPr>
              <a:t>ny questions?</a:t>
            </a:r>
            <a:endParaRPr b="1" sz="6000">
              <a:solidFill>
                <a:srgbClr val="FFFFFF"/>
              </a:solidFill>
              <a:latin typeface="Helvetica Neue"/>
              <a:ea typeface="Helvetica Neue"/>
              <a:cs typeface="Helvetica Neue"/>
              <a:sym typeface="Helvetica Neue"/>
            </a:endParaRPr>
          </a:p>
        </p:txBody>
      </p:sp>
      <p:sp>
        <p:nvSpPr>
          <p:cNvPr id="337" name="Google Shape;337;p55"/>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338" name="Google Shape;338;p55"/>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5"/>
          <p:cNvSpPr txBox="1"/>
          <p:nvPr/>
        </p:nvSpPr>
        <p:spPr>
          <a:xfrm>
            <a:off x="4738450" y="1541300"/>
            <a:ext cx="4356900" cy="218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 </a:t>
            </a:r>
            <a:r>
              <a:rPr b="1" lang="en-GB" sz="4200"/>
              <a:t> </a:t>
            </a:r>
            <a:endParaRPr b="1" sz="4200"/>
          </a:p>
          <a:p>
            <a:pPr indent="0" lvl="0" marL="0" rtl="0" algn="l">
              <a:spcBef>
                <a:spcPts val="0"/>
              </a:spcBef>
              <a:spcAft>
                <a:spcPts val="0"/>
              </a:spcAft>
              <a:buNone/>
            </a:pPr>
            <a:r>
              <a:rPr b="1" lang="en-GB" sz="3400"/>
              <a:t>18,417 </a:t>
            </a:r>
            <a:endParaRPr b="1" sz="3400"/>
          </a:p>
          <a:p>
            <a:pPr indent="0" lvl="0" marL="0" rtl="0" algn="l">
              <a:spcBef>
                <a:spcPts val="0"/>
              </a:spcBef>
              <a:spcAft>
                <a:spcPts val="0"/>
              </a:spcAft>
              <a:buNone/>
            </a:pPr>
            <a:r>
              <a:rPr b="1" lang="en-GB" sz="3400"/>
              <a:t>DDaT  Professionals</a:t>
            </a:r>
            <a:endParaRPr b="1" sz="3400"/>
          </a:p>
        </p:txBody>
      </p:sp>
      <p:sp>
        <p:nvSpPr>
          <p:cNvPr id="139" name="Google Shape;139;p35"/>
          <p:cNvSpPr txBox="1"/>
          <p:nvPr/>
        </p:nvSpPr>
        <p:spPr>
          <a:xfrm>
            <a:off x="2608275" y="4614675"/>
            <a:ext cx="5766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DWP</a:t>
            </a:r>
            <a:endParaRPr b="1" sz="1000">
              <a:solidFill>
                <a:srgbClr val="FFFFFF"/>
              </a:solidFill>
              <a:latin typeface="Helvetica Neue"/>
              <a:ea typeface="Helvetica Neue"/>
              <a:cs typeface="Helvetica Neue"/>
              <a:sym typeface="Helvetica Neue"/>
            </a:endParaRPr>
          </a:p>
        </p:txBody>
      </p:sp>
      <p:grpSp>
        <p:nvGrpSpPr>
          <p:cNvPr id="140" name="Google Shape;140;p35"/>
          <p:cNvGrpSpPr/>
          <p:nvPr/>
        </p:nvGrpSpPr>
        <p:grpSpPr>
          <a:xfrm>
            <a:off x="-68250" y="38475"/>
            <a:ext cx="4806700" cy="5066552"/>
            <a:chOff x="336675" y="38475"/>
            <a:chExt cx="4806700" cy="5066552"/>
          </a:xfrm>
        </p:grpSpPr>
        <p:pic>
          <p:nvPicPr>
            <p:cNvPr id="141" name="Google Shape;141;p35"/>
            <p:cNvPicPr preferRelativeResize="0"/>
            <p:nvPr/>
          </p:nvPicPr>
          <p:blipFill rotWithShape="1">
            <a:blip r:embed="rId3">
              <a:alphaModFix/>
            </a:blip>
            <a:srcRect b="2207" l="5189" r="5189" t="2226"/>
            <a:stretch/>
          </p:blipFill>
          <p:spPr>
            <a:xfrm>
              <a:off x="336675" y="38475"/>
              <a:ext cx="4753602" cy="5066552"/>
            </a:xfrm>
            <a:prstGeom prst="rect">
              <a:avLst/>
            </a:prstGeom>
            <a:noFill/>
            <a:ln>
              <a:noFill/>
            </a:ln>
          </p:spPr>
        </p:pic>
        <p:sp>
          <p:nvSpPr>
            <p:cNvPr id="142" name="Google Shape;142;p35"/>
            <p:cNvSpPr txBox="1"/>
            <p:nvPr/>
          </p:nvSpPr>
          <p:spPr>
            <a:xfrm>
              <a:off x="1192625" y="855275"/>
              <a:ext cx="9963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HMRC</a:t>
              </a:r>
              <a:endParaRPr b="1" sz="1000">
                <a:solidFill>
                  <a:srgbClr val="FFFFFF"/>
                </a:solidFill>
                <a:latin typeface="Helvetica Neue"/>
                <a:ea typeface="Helvetica Neue"/>
                <a:cs typeface="Helvetica Neue"/>
                <a:sym typeface="Helvetica Neue"/>
              </a:endParaRPr>
            </a:p>
          </p:txBody>
        </p:sp>
        <p:sp>
          <p:nvSpPr>
            <p:cNvPr id="143" name="Google Shape;143;p35"/>
            <p:cNvSpPr txBox="1"/>
            <p:nvPr/>
          </p:nvSpPr>
          <p:spPr>
            <a:xfrm>
              <a:off x="2839200" y="855275"/>
              <a:ext cx="576600" cy="3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HOME</a:t>
              </a:r>
              <a:br>
                <a:rPr b="1" lang="en-GB" sz="1000">
                  <a:solidFill>
                    <a:srgbClr val="FFFFFF"/>
                  </a:solidFill>
                  <a:latin typeface="Helvetica Neue"/>
                  <a:ea typeface="Helvetica Neue"/>
                  <a:cs typeface="Helvetica Neue"/>
                  <a:sym typeface="Helvetica Neue"/>
                </a:rPr>
              </a:br>
              <a:r>
                <a:rPr b="1" lang="en-GB" sz="1000">
                  <a:solidFill>
                    <a:srgbClr val="FFFFFF"/>
                  </a:solidFill>
                  <a:latin typeface="Helvetica Neue"/>
                  <a:ea typeface="Helvetica Neue"/>
                  <a:cs typeface="Helvetica Neue"/>
                  <a:sym typeface="Helvetica Neue"/>
                </a:rPr>
                <a:t>OFFICE</a:t>
              </a:r>
              <a:endParaRPr b="1" sz="1000">
                <a:solidFill>
                  <a:srgbClr val="FFFFFF"/>
                </a:solidFill>
                <a:latin typeface="Helvetica Neue"/>
                <a:ea typeface="Helvetica Neue"/>
                <a:cs typeface="Helvetica Neue"/>
                <a:sym typeface="Helvetica Neue"/>
              </a:endParaRPr>
            </a:p>
          </p:txBody>
        </p:sp>
        <p:sp>
          <p:nvSpPr>
            <p:cNvPr id="144" name="Google Shape;144;p35"/>
            <p:cNvSpPr txBox="1"/>
            <p:nvPr/>
          </p:nvSpPr>
          <p:spPr>
            <a:xfrm>
              <a:off x="3557275" y="1321900"/>
              <a:ext cx="576600" cy="3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3189C9"/>
                  </a:solidFill>
                  <a:latin typeface="Helvetica Neue"/>
                  <a:ea typeface="Helvetica Neue"/>
                  <a:cs typeface="Helvetica Neue"/>
                  <a:sym typeface="Helvetica Neue"/>
                </a:rPr>
                <a:t>CABINET</a:t>
              </a:r>
              <a:endParaRPr b="1" sz="1000">
                <a:solidFill>
                  <a:srgbClr val="3189C9"/>
                </a:solidFill>
                <a:latin typeface="Helvetica Neue"/>
                <a:ea typeface="Helvetica Neue"/>
                <a:cs typeface="Helvetica Neue"/>
                <a:sym typeface="Helvetica Neue"/>
              </a:endParaRPr>
            </a:p>
            <a:p>
              <a:pPr indent="0" lvl="0" marL="0" rtl="0" algn="l">
                <a:spcBef>
                  <a:spcPts val="0"/>
                </a:spcBef>
                <a:spcAft>
                  <a:spcPts val="0"/>
                </a:spcAft>
                <a:buNone/>
              </a:pPr>
              <a:r>
                <a:rPr b="1" lang="en-GB" sz="1000">
                  <a:solidFill>
                    <a:srgbClr val="3189C9"/>
                  </a:solidFill>
                  <a:latin typeface="Helvetica Neue"/>
                  <a:ea typeface="Helvetica Neue"/>
                  <a:cs typeface="Helvetica Neue"/>
                  <a:sym typeface="Helvetica Neue"/>
                </a:rPr>
                <a:t>OFFICE</a:t>
              </a:r>
              <a:endParaRPr b="1" sz="1000">
                <a:solidFill>
                  <a:srgbClr val="3189C9"/>
                </a:solidFill>
                <a:latin typeface="Helvetica Neue"/>
                <a:ea typeface="Helvetica Neue"/>
                <a:cs typeface="Helvetica Neue"/>
                <a:sym typeface="Helvetica Neue"/>
              </a:endParaRPr>
            </a:p>
          </p:txBody>
        </p:sp>
        <p:sp>
          <p:nvSpPr>
            <p:cNvPr id="145" name="Google Shape;145;p35"/>
            <p:cNvSpPr txBox="1"/>
            <p:nvPr/>
          </p:nvSpPr>
          <p:spPr>
            <a:xfrm rot="2037596">
              <a:off x="1839906" y="1998332"/>
              <a:ext cx="335653" cy="14919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BEIS</a:t>
              </a:r>
              <a:endParaRPr b="1" sz="1000">
                <a:solidFill>
                  <a:srgbClr val="FFFFFF"/>
                </a:solidFill>
                <a:latin typeface="Helvetica Neue"/>
                <a:ea typeface="Helvetica Neue"/>
                <a:cs typeface="Helvetica Neue"/>
                <a:sym typeface="Helvetica Neue"/>
              </a:endParaRPr>
            </a:p>
          </p:txBody>
        </p:sp>
        <p:sp>
          <p:nvSpPr>
            <p:cNvPr id="146" name="Google Shape;146;p35"/>
            <p:cNvSpPr txBox="1"/>
            <p:nvPr/>
          </p:nvSpPr>
          <p:spPr>
            <a:xfrm>
              <a:off x="1490825" y="2120975"/>
              <a:ext cx="3357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MOJ</a:t>
              </a:r>
              <a:endParaRPr b="1" sz="1000">
                <a:solidFill>
                  <a:srgbClr val="FFFFFF"/>
                </a:solidFill>
                <a:latin typeface="Helvetica Neue"/>
                <a:ea typeface="Helvetica Neue"/>
                <a:cs typeface="Helvetica Neue"/>
                <a:sym typeface="Helvetica Neue"/>
              </a:endParaRPr>
            </a:p>
          </p:txBody>
        </p:sp>
        <p:sp>
          <p:nvSpPr>
            <p:cNvPr id="147" name="Google Shape;147;p35"/>
            <p:cNvSpPr txBox="1"/>
            <p:nvPr/>
          </p:nvSpPr>
          <p:spPr>
            <a:xfrm>
              <a:off x="1685500" y="2430500"/>
              <a:ext cx="3357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DFE</a:t>
              </a:r>
              <a:endParaRPr b="1" sz="1000">
                <a:solidFill>
                  <a:srgbClr val="FFFFFF"/>
                </a:solidFill>
                <a:latin typeface="Helvetica Neue"/>
                <a:ea typeface="Helvetica Neue"/>
                <a:cs typeface="Helvetica Neue"/>
                <a:sym typeface="Helvetica Neue"/>
              </a:endParaRPr>
            </a:p>
          </p:txBody>
        </p:sp>
        <p:sp>
          <p:nvSpPr>
            <p:cNvPr id="148" name="Google Shape;148;p35"/>
            <p:cNvSpPr txBox="1"/>
            <p:nvPr/>
          </p:nvSpPr>
          <p:spPr>
            <a:xfrm rot="-1945938">
              <a:off x="3085167" y="2024491"/>
              <a:ext cx="576167" cy="14898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DCMS</a:t>
              </a:r>
              <a:endParaRPr b="1" sz="1000">
                <a:solidFill>
                  <a:srgbClr val="004481"/>
                </a:solidFill>
                <a:latin typeface="Helvetica Neue"/>
                <a:ea typeface="Helvetica Neue"/>
                <a:cs typeface="Helvetica Neue"/>
                <a:sym typeface="Helvetica Neue"/>
              </a:endParaRPr>
            </a:p>
          </p:txBody>
        </p:sp>
        <p:sp>
          <p:nvSpPr>
            <p:cNvPr id="149" name="Google Shape;149;p35"/>
            <p:cNvSpPr txBox="1"/>
            <p:nvPr/>
          </p:nvSpPr>
          <p:spPr>
            <a:xfrm>
              <a:off x="3981475" y="2392675"/>
              <a:ext cx="5766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DEFRA</a:t>
              </a:r>
              <a:endParaRPr b="1" sz="1000">
                <a:solidFill>
                  <a:srgbClr val="FFFFFF"/>
                </a:solidFill>
                <a:latin typeface="Helvetica Neue"/>
                <a:ea typeface="Helvetica Neue"/>
                <a:cs typeface="Helvetica Neue"/>
                <a:sym typeface="Helvetica Neue"/>
              </a:endParaRPr>
            </a:p>
          </p:txBody>
        </p:sp>
        <p:sp>
          <p:nvSpPr>
            <p:cNvPr id="150" name="Google Shape;150;p35"/>
            <p:cNvSpPr txBox="1"/>
            <p:nvPr/>
          </p:nvSpPr>
          <p:spPr>
            <a:xfrm>
              <a:off x="1108900" y="2802750"/>
              <a:ext cx="5766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MOD</a:t>
              </a:r>
              <a:endParaRPr b="1" sz="1000">
                <a:solidFill>
                  <a:srgbClr val="FFFFFF"/>
                </a:solidFill>
                <a:latin typeface="Helvetica Neue"/>
                <a:ea typeface="Helvetica Neue"/>
                <a:cs typeface="Helvetica Neue"/>
                <a:sym typeface="Helvetica Neue"/>
              </a:endParaRPr>
            </a:p>
          </p:txBody>
        </p:sp>
        <p:sp>
          <p:nvSpPr>
            <p:cNvPr id="151" name="Google Shape;151;p35"/>
            <p:cNvSpPr txBox="1"/>
            <p:nvPr/>
          </p:nvSpPr>
          <p:spPr>
            <a:xfrm rot="-11050">
              <a:off x="4210073" y="1746461"/>
              <a:ext cx="933305" cy="315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SCOTTISH GOVERNMENT</a:t>
              </a:r>
              <a:endParaRPr b="1" sz="1000">
                <a:solidFill>
                  <a:srgbClr val="004481"/>
                </a:solidFill>
                <a:latin typeface="Helvetica Neue"/>
                <a:ea typeface="Helvetica Neue"/>
                <a:cs typeface="Helvetica Neue"/>
                <a:sym typeface="Helvetica Neue"/>
              </a:endParaRPr>
            </a:p>
          </p:txBody>
        </p:sp>
        <p:sp>
          <p:nvSpPr>
            <p:cNvPr id="152" name="Google Shape;152;p35"/>
            <p:cNvSpPr txBox="1"/>
            <p:nvPr/>
          </p:nvSpPr>
          <p:spPr>
            <a:xfrm>
              <a:off x="3503750" y="2698925"/>
              <a:ext cx="3357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ONS</a:t>
              </a:r>
              <a:endParaRPr b="1" sz="1000">
                <a:solidFill>
                  <a:srgbClr val="FFFFFF"/>
                </a:solidFill>
                <a:latin typeface="Helvetica Neue"/>
                <a:ea typeface="Helvetica Neue"/>
                <a:cs typeface="Helvetica Neue"/>
                <a:sym typeface="Helvetica Neue"/>
              </a:endParaRPr>
            </a:p>
          </p:txBody>
        </p:sp>
        <p:sp>
          <p:nvSpPr>
            <p:cNvPr id="153" name="Google Shape;153;p35"/>
            <p:cNvSpPr txBox="1"/>
            <p:nvPr/>
          </p:nvSpPr>
          <p:spPr>
            <a:xfrm>
              <a:off x="1192625" y="3797025"/>
              <a:ext cx="5766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DFT</a:t>
              </a:r>
              <a:endParaRPr b="1" sz="1000">
                <a:solidFill>
                  <a:srgbClr val="FFFFFF"/>
                </a:solidFill>
                <a:latin typeface="Helvetica Neue"/>
                <a:ea typeface="Helvetica Neue"/>
                <a:cs typeface="Helvetica Neue"/>
                <a:sym typeface="Helvetica Neue"/>
              </a:endParaRPr>
            </a:p>
          </p:txBody>
        </p:sp>
        <p:sp>
          <p:nvSpPr>
            <p:cNvPr id="154" name="Google Shape;154;p35"/>
            <p:cNvSpPr txBox="1"/>
            <p:nvPr/>
          </p:nvSpPr>
          <p:spPr>
            <a:xfrm rot="1524261">
              <a:off x="3252175" y="2919023"/>
              <a:ext cx="576219" cy="14907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DFID</a:t>
              </a:r>
              <a:endParaRPr b="1" sz="1000">
                <a:solidFill>
                  <a:srgbClr val="004481"/>
                </a:solidFill>
                <a:latin typeface="Helvetica Neue"/>
                <a:ea typeface="Helvetica Neue"/>
                <a:cs typeface="Helvetica Neue"/>
                <a:sym typeface="Helvetica Neue"/>
              </a:endParaRPr>
            </a:p>
          </p:txBody>
        </p:sp>
        <p:sp>
          <p:nvSpPr>
            <p:cNvPr id="155" name="Google Shape;155;p35"/>
            <p:cNvSpPr txBox="1"/>
            <p:nvPr/>
          </p:nvSpPr>
          <p:spPr>
            <a:xfrm rot="2560742">
              <a:off x="3042505" y="3070626"/>
              <a:ext cx="576199" cy="14901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DIT</a:t>
              </a:r>
              <a:endParaRPr b="1" sz="1000">
                <a:solidFill>
                  <a:srgbClr val="004481"/>
                </a:solidFill>
                <a:latin typeface="Helvetica Neue"/>
                <a:ea typeface="Helvetica Neue"/>
                <a:cs typeface="Helvetica Neue"/>
                <a:sym typeface="Helvetica Neue"/>
              </a:endParaRPr>
            </a:p>
          </p:txBody>
        </p:sp>
        <p:sp>
          <p:nvSpPr>
            <p:cNvPr id="156" name="Google Shape;156;p35"/>
            <p:cNvSpPr txBox="1"/>
            <p:nvPr/>
          </p:nvSpPr>
          <p:spPr>
            <a:xfrm rot="-4446227">
              <a:off x="2196114" y="3281235"/>
              <a:ext cx="576132" cy="14925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MHCLG</a:t>
              </a:r>
              <a:endParaRPr b="1" sz="1000">
                <a:solidFill>
                  <a:srgbClr val="004481"/>
                </a:solidFill>
                <a:latin typeface="Helvetica Neue"/>
                <a:ea typeface="Helvetica Neue"/>
                <a:cs typeface="Helvetica Neue"/>
                <a:sym typeface="Helvetica Neue"/>
              </a:endParaRPr>
            </a:p>
          </p:txBody>
        </p:sp>
        <p:sp>
          <p:nvSpPr>
            <p:cNvPr id="157" name="Google Shape;157;p35"/>
            <p:cNvSpPr txBox="1"/>
            <p:nvPr/>
          </p:nvSpPr>
          <p:spPr>
            <a:xfrm rot="-11050">
              <a:off x="1685498" y="3825521"/>
              <a:ext cx="933305" cy="437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004481"/>
                  </a:solidFill>
                  <a:latin typeface="Helvetica Neue"/>
                  <a:ea typeface="Helvetica Neue"/>
                  <a:cs typeface="Helvetica Neue"/>
                  <a:sym typeface="Helvetica Neue"/>
                </a:rPr>
                <a:t>HM</a:t>
              </a:r>
              <a:br>
                <a:rPr b="1" lang="en-GB" sz="1000">
                  <a:solidFill>
                    <a:srgbClr val="004481"/>
                  </a:solidFill>
                  <a:latin typeface="Helvetica Neue"/>
                  <a:ea typeface="Helvetica Neue"/>
                  <a:cs typeface="Helvetica Neue"/>
                  <a:sym typeface="Helvetica Neue"/>
                </a:rPr>
              </a:br>
              <a:r>
                <a:rPr b="1" lang="en-GB" sz="1000">
                  <a:solidFill>
                    <a:srgbClr val="004481"/>
                  </a:solidFill>
                  <a:latin typeface="Helvetica Neue"/>
                  <a:ea typeface="Helvetica Neue"/>
                  <a:cs typeface="Helvetica Neue"/>
                  <a:sym typeface="Helvetica Neue"/>
                </a:rPr>
                <a:t>LAND REGISTRY</a:t>
              </a:r>
              <a:endParaRPr b="1" sz="1000">
                <a:solidFill>
                  <a:srgbClr val="004481"/>
                </a:solidFill>
                <a:latin typeface="Helvetica Neue"/>
                <a:ea typeface="Helvetica Neue"/>
                <a:cs typeface="Helvetica Neue"/>
                <a:sym typeface="Helvetica Neue"/>
              </a:endParaRPr>
            </a:p>
          </p:txBody>
        </p:sp>
      </p:grpSp>
      <p:sp>
        <p:nvSpPr>
          <p:cNvPr id="158" name="Google Shape;158;p35"/>
          <p:cNvSpPr txBox="1"/>
          <p:nvPr/>
        </p:nvSpPr>
        <p:spPr>
          <a:xfrm>
            <a:off x="2249900" y="4465575"/>
            <a:ext cx="576600" cy="149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000">
                <a:solidFill>
                  <a:srgbClr val="FFFFFF"/>
                </a:solidFill>
                <a:latin typeface="Helvetica Neue"/>
                <a:ea typeface="Helvetica Neue"/>
                <a:cs typeface="Helvetica Neue"/>
                <a:sym typeface="Helvetica Neue"/>
              </a:rPr>
              <a:t>DWP</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162" name="Shape 162"/>
        <p:cNvGrpSpPr/>
        <p:nvPr/>
      </p:nvGrpSpPr>
      <p:grpSpPr>
        <a:xfrm>
          <a:off x="0" y="0"/>
          <a:ext cx="0" cy="0"/>
          <a:chOff x="0" y="0"/>
          <a:chExt cx="0" cy="0"/>
        </a:xfrm>
      </p:grpSpPr>
      <p:sp>
        <p:nvSpPr>
          <p:cNvPr id="163" name="Google Shape;163;p36"/>
          <p:cNvSpPr txBox="1"/>
          <p:nvPr/>
        </p:nvSpPr>
        <p:spPr>
          <a:xfrm>
            <a:off x="533400" y="61450"/>
            <a:ext cx="70029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DDaT critical roles:</a:t>
            </a:r>
            <a:endParaRPr b="1" sz="60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1500"/>
              <a:buFont typeface="Helvetica Neue"/>
              <a:buNone/>
            </a:pPr>
            <a:r>
              <a:rPr b="1" lang="en-GB" sz="6000">
                <a:solidFill>
                  <a:srgbClr val="FFFFFF"/>
                </a:solidFill>
                <a:latin typeface="Helvetica Neue"/>
                <a:ea typeface="Helvetica Neue"/>
                <a:cs typeface="Helvetica Neue"/>
                <a:sym typeface="Helvetica Neue"/>
              </a:rPr>
              <a:t>COVID-19</a:t>
            </a:r>
            <a:endParaRPr b="1" sz="6000">
              <a:solidFill>
                <a:srgbClr val="FFFFFF"/>
              </a:solidFill>
              <a:latin typeface="Helvetica Neue"/>
              <a:ea typeface="Helvetica Neue"/>
              <a:cs typeface="Helvetica Neue"/>
              <a:sym typeface="Helvetica Neue"/>
            </a:endParaRPr>
          </a:p>
        </p:txBody>
      </p:sp>
      <p:sp>
        <p:nvSpPr>
          <p:cNvPr id="164" name="Google Shape;164;p36"/>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165" name="Google Shape;165;p36"/>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69" name="Shape 169"/>
        <p:cNvGrpSpPr/>
        <p:nvPr/>
      </p:nvGrpSpPr>
      <p:grpSpPr>
        <a:xfrm>
          <a:off x="0" y="0"/>
          <a:ext cx="0" cy="0"/>
          <a:chOff x="0" y="0"/>
          <a:chExt cx="0" cy="0"/>
        </a:xfrm>
      </p:grpSpPr>
      <p:sp>
        <p:nvSpPr>
          <p:cNvPr id="170" name="Google Shape;170;p37"/>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171" name="Google Shape;171;p37"/>
          <p:cNvSpPr txBox="1"/>
          <p:nvPr/>
        </p:nvSpPr>
        <p:spPr>
          <a:xfrm>
            <a:off x="326775" y="205000"/>
            <a:ext cx="8708400" cy="4276800"/>
          </a:xfrm>
          <a:prstGeom prst="rect">
            <a:avLst/>
          </a:prstGeom>
          <a:noFill/>
          <a:ln>
            <a:noFill/>
          </a:ln>
        </p:spPr>
        <p:txBody>
          <a:bodyPr anchorCtr="0" anchor="t" bIns="17150" lIns="17150" spcFirstLastPara="1" rIns="17150" wrap="square" tIns="17150">
            <a:noAutofit/>
          </a:bodyPr>
          <a:lstStyle/>
          <a:p>
            <a:pPr indent="0" lvl="0" marL="0" rtl="0" algn="l">
              <a:spcBef>
                <a:spcPts val="0"/>
              </a:spcBef>
              <a:spcAft>
                <a:spcPts val="0"/>
              </a:spcAft>
              <a:buClr>
                <a:schemeClr val="dk1"/>
              </a:buClr>
              <a:buSzPts val="1100"/>
              <a:buFont typeface="Arial"/>
              <a:buNone/>
            </a:pPr>
            <a:r>
              <a:t/>
            </a:r>
            <a:endParaRPr b="1" sz="2200">
              <a:solidFill>
                <a:schemeClr val="dk1"/>
              </a:solidFill>
            </a:endParaRPr>
          </a:p>
          <a:p>
            <a:pPr indent="0" lvl="0" marL="0" rtl="0" algn="l">
              <a:spcBef>
                <a:spcPts val="0"/>
              </a:spcBef>
              <a:spcAft>
                <a:spcPts val="0"/>
              </a:spcAft>
              <a:buClr>
                <a:schemeClr val="dk1"/>
              </a:buClr>
              <a:buSzPts val="1100"/>
              <a:buFont typeface="Arial"/>
              <a:buNone/>
            </a:pPr>
            <a:r>
              <a:t/>
            </a:r>
            <a:endParaRPr b="1" sz="2200">
              <a:solidFill>
                <a:schemeClr val="dk1"/>
              </a:solidFill>
            </a:endParaRPr>
          </a:p>
          <a:p>
            <a:pPr indent="0" lvl="0" marL="0" rtl="0" algn="l">
              <a:spcBef>
                <a:spcPts val="0"/>
              </a:spcBef>
              <a:spcAft>
                <a:spcPts val="0"/>
              </a:spcAft>
              <a:buClr>
                <a:schemeClr val="dk1"/>
              </a:buClr>
              <a:buSzPts val="1100"/>
              <a:buFont typeface="Arial"/>
              <a:buNone/>
            </a:pPr>
            <a:r>
              <a:t/>
            </a:r>
            <a:endParaRPr b="1" sz="2100">
              <a:solidFill>
                <a:schemeClr val="dk1"/>
              </a:solidFill>
            </a:endParaRPr>
          </a:p>
          <a:p>
            <a:pPr indent="0" lvl="0" marL="0" rtl="0" algn="l">
              <a:spcBef>
                <a:spcPts val="0"/>
              </a:spcBef>
              <a:spcAft>
                <a:spcPts val="0"/>
              </a:spcAft>
              <a:buClr>
                <a:schemeClr val="dk1"/>
              </a:buClr>
              <a:buSzPts val="1100"/>
              <a:buFont typeface="Arial"/>
              <a:buNone/>
            </a:pPr>
            <a:r>
              <a:t/>
            </a:r>
            <a:endParaRPr b="1" sz="2600">
              <a:solidFill>
                <a:schemeClr val="dk1"/>
              </a:solidFill>
            </a:endParaRPr>
          </a:p>
          <a:p>
            <a:pPr indent="0" lvl="0" marL="0" rtl="0" algn="l">
              <a:spcBef>
                <a:spcPts val="0"/>
              </a:spcBef>
              <a:spcAft>
                <a:spcPts val="0"/>
              </a:spcAft>
              <a:buNone/>
            </a:pPr>
            <a:r>
              <a:rPr b="1" lang="en-GB" sz="3000">
                <a:solidFill>
                  <a:schemeClr val="dk1"/>
                </a:solidFill>
              </a:rPr>
              <a:t>‘Critical’</a:t>
            </a:r>
            <a:r>
              <a:rPr lang="en-GB" sz="3000">
                <a:solidFill>
                  <a:schemeClr val="dk1"/>
                </a:solidFill>
              </a:rPr>
              <a:t> =  roles which are </a:t>
            </a:r>
            <a:r>
              <a:rPr lang="en-GB" sz="3000">
                <a:solidFill>
                  <a:schemeClr val="dk1"/>
                </a:solidFill>
              </a:rPr>
              <a:t>working on the delivery of COVID-19 services and critical to the delivery of national infrastructure</a:t>
            </a:r>
            <a:endParaRPr i="1" sz="3000">
              <a:solidFill>
                <a:schemeClr val="dk1"/>
              </a:solidFill>
            </a:endParaRPr>
          </a:p>
          <a:p>
            <a:pPr indent="0" lvl="0" marL="0" rtl="0" algn="l">
              <a:spcBef>
                <a:spcPts val="0"/>
              </a:spcBef>
              <a:spcAft>
                <a:spcPts val="0"/>
              </a:spcAft>
              <a:buNone/>
            </a:pPr>
            <a:r>
              <a:t/>
            </a:r>
            <a:endParaRPr i="1" sz="2600">
              <a:solidFill>
                <a:schemeClr val="dk1"/>
              </a:solidFill>
            </a:endParaRPr>
          </a:p>
          <a:p>
            <a:pPr indent="0" lvl="0" marL="0" rtl="0" algn="l">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p:txBody>
      </p:sp>
      <p:sp>
        <p:nvSpPr>
          <p:cNvPr id="172" name="Google Shape;172;p37"/>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70B8"/>
        </a:solidFill>
      </p:bgPr>
    </p:bg>
    <p:spTree>
      <p:nvGrpSpPr>
        <p:cNvPr id="176" name="Shape 176"/>
        <p:cNvGrpSpPr/>
        <p:nvPr/>
      </p:nvGrpSpPr>
      <p:grpSpPr>
        <a:xfrm>
          <a:off x="0" y="0"/>
          <a:ext cx="0" cy="0"/>
          <a:chOff x="0" y="0"/>
          <a:chExt cx="0" cy="0"/>
        </a:xfrm>
      </p:grpSpPr>
      <p:sp>
        <p:nvSpPr>
          <p:cNvPr id="177" name="Google Shape;177;p38"/>
          <p:cNvSpPr txBox="1"/>
          <p:nvPr/>
        </p:nvSpPr>
        <p:spPr>
          <a:xfrm>
            <a:off x="533400" y="61450"/>
            <a:ext cx="8218800" cy="5077800"/>
          </a:xfrm>
          <a:prstGeom prst="rect">
            <a:avLst/>
          </a:prstGeom>
          <a:noFill/>
          <a:ln>
            <a:noFill/>
          </a:ln>
        </p:spPr>
        <p:txBody>
          <a:bodyPr anchorCtr="0" anchor="ctr" bIns="20575" lIns="20575" spcFirstLastPara="1" rIns="20575" wrap="square" tIns="20575">
            <a:noAutofit/>
          </a:bodyPr>
          <a:lstStyle/>
          <a:p>
            <a:pPr indent="0" lvl="0" marL="0" marR="0" rtl="0" algn="l">
              <a:lnSpc>
                <a:spcPct val="100000"/>
              </a:lnSpc>
              <a:spcBef>
                <a:spcPts val="0"/>
              </a:spcBef>
              <a:spcAft>
                <a:spcPts val="0"/>
              </a:spcAft>
              <a:buClr>
                <a:srgbClr val="FFFFFF"/>
              </a:buClr>
              <a:buSzPts val="1500"/>
              <a:buFont typeface="Helvetica Neue"/>
              <a:buNone/>
            </a:pPr>
            <a:r>
              <a:rPr b="1" lang="en-GB" sz="4700">
                <a:solidFill>
                  <a:srgbClr val="FFFFFF"/>
                </a:solidFill>
                <a:latin typeface="Helvetica Neue"/>
                <a:ea typeface="Helvetica Neue"/>
                <a:cs typeface="Helvetica Neue"/>
                <a:sym typeface="Helvetica Neue"/>
              </a:rPr>
              <a:t>77 new services have been created across government in response to COVID-19 </a:t>
            </a:r>
            <a:endParaRPr b="1" sz="4700">
              <a:solidFill>
                <a:srgbClr val="FFFFFF"/>
              </a:solidFill>
              <a:latin typeface="Helvetica Neue"/>
              <a:ea typeface="Helvetica Neue"/>
              <a:cs typeface="Helvetica Neue"/>
              <a:sym typeface="Helvetica Neue"/>
            </a:endParaRPr>
          </a:p>
        </p:txBody>
      </p:sp>
      <p:sp>
        <p:nvSpPr>
          <p:cNvPr id="178" name="Google Shape;178;p38"/>
          <p:cNvSpPr txBox="1"/>
          <p:nvPr/>
        </p:nvSpPr>
        <p:spPr>
          <a:xfrm>
            <a:off x="6061876" y="3651350"/>
            <a:ext cx="13263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Helvetica Neue"/>
              <a:ea typeface="Helvetica Neue"/>
              <a:cs typeface="Helvetica Neue"/>
              <a:sym typeface="Helvetica Neue"/>
            </a:endParaRPr>
          </a:p>
        </p:txBody>
      </p:sp>
      <p:sp>
        <p:nvSpPr>
          <p:cNvPr id="179" name="Google Shape;179;p38"/>
          <p:cNvSpPr txBox="1"/>
          <p:nvPr/>
        </p:nvSpPr>
        <p:spPr>
          <a:xfrm>
            <a:off x="4736775" y="4103975"/>
            <a:ext cx="381000" cy="4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83" name="Shape 183"/>
        <p:cNvGrpSpPr/>
        <p:nvPr/>
      </p:nvGrpSpPr>
      <p:grpSpPr>
        <a:xfrm>
          <a:off x="0" y="0"/>
          <a:ext cx="0" cy="0"/>
          <a:chOff x="0" y="0"/>
          <a:chExt cx="0" cy="0"/>
        </a:xfrm>
      </p:grpSpPr>
      <p:sp>
        <p:nvSpPr>
          <p:cNvPr id="184" name="Google Shape;184;p39"/>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185" name="Google Shape;185;p39"/>
          <p:cNvSpPr txBox="1"/>
          <p:nvPr/>
        </p:nvSpPr>
        <p:spPr>
          <a:xfrm>
            <a:off x="0" y="772275"/>
            <a:ext cx="6177600" cy="325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sz="1800">
                <a:solidFill>
                  <a:schemeClr val="dk1"/>
                </a:solidFill>
              </a:rPr>
              <a:t>1</a:t>
            </a:r>
            <a:r>
              <a:rPr lang="en-GB" sz="1800">
                <a:solidFill>
                  <a:schemeClr val="dk1"/>
                </a:solidFill>
              </a:rPr>
              <a:t>7.6% of the DDaT Profession is reported as being in critical roles, helping to deliver COVID-19 related services across government.</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34% of critical roles are in the Technical job family. </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Software Developer is the highest-filled critical (as well as non-critical) role in the DDaT Profession.</a:t>
            </a:r>
            <a:endParaRPr sz="1800">
              <a:solidFill>
                <a:schemeClr val="dk1"/>
              </a:solidFill>
            </a:endParaRPr>
          </a:p>
          <a:p>
            <a:pPr indent="0" lvl="0" marL="457200" rtl="0" algn="l">
              <a:spcBef>
                <a:spcPts val="0"/>
              </a:spcBef>
              <a:spcAft>
                <a:spcPts val="0"/>
              </a:spcAft>
              <a:buClr>
                <a:schemeClr val="dk1"/>
              </a:buClr>
              <a:buSzPts val="1100"/>
              <a:buFont typeface="Arial"/>
              <a:buNone/>
            </a:pPr>
            <a:br>
              <a:rPr b="1" lang="en-GB" sz="1650">
                <a:solidFill>
                  <a:schemeClr val="dk1"/>
                </a:solidFill>
              </a:rPr>
            </a:br>
            <a:endParaRPr b="1" sz="1650">
              <a:solidFill>
                <a:schemeClr val="dk1"/>
              </a:solidFill>
            </a:endParaRPr>
          </a:p>
          <a:p>
            <a:pPr indent="0" lvl="0" marL="0" rtl="0" algn="l">
              <a:spcBef>
                <a:spcPts val="0"/>
              </a:spcBef>
              <a:spcAft>
                <a:spcPts val="0"/>
              </a:spcAft>
              <a:buClr>
                <a:schemeClr val="dk1"/>
              </a:buClr>
              <a:buSzPts val="1100"/>
              <a:buFont typeface="Arial"/>
              <a:buNone/>
            </a:pPr>
            <a:r>
              <a:t/>
            </a:r>
            <a:endParaRPr b="1" sz="1650">
              <a:solidFill>
                <a:schemeClr val="dk1"/>
              </a:solidFill>
            </a:endParaRPr>
          </a:p>
          <a:p>
            <a:pPr indent="0" lvl="0" marL="0" rtl="0" algn="l">
              <a:spcBef>
                <a:spcPts val="0"/>
              </a:spcBef>
              <a:spcAft>
                <a:spcPts val="0"/>
              </a:spcAft>
              <a:buNone/>
            </a:pPr>
            <a:r>
              <a:t/>
            </a:r>
            <a:endParaRPr>
              <a:latin typeface="Cabin"/>
              <a:ea typeface="Cabin"/>
              <a:cs typeface="Cabin"/>
              <a:sym typeface="Cabin"/>
            </a:endParaRPr>
          </a:p>
        </p:txBody>
      </p:sp>
      <p:sp>
        <p:nvSpPr>
          <p:cNvPr id="186" name="Google Shape;186;p39"/>
          <p:cNvSpPr txBox="1"/>
          <p:nvPr/>
        </p:nvSpPr>
        <p:spPr>
          <a:xfrm>
            <a:off x="114475" y="121550"/>
            <a:ext cx="6525000" cy="281400"/>
          </a:xfrm>
          <a:prstGeom prst="rect">
            <a:avLst/>
          </a:prstGeom>
          <a:noFill/>
          <a:ln>
            <a:noFill/>
          </a:ln>
        </p:spPr>
        <p:txBody>
          <a:bodyPr anchorCtr="0" anchor="t" bIns="17150" lIns="17150" spcFirstLastPara="1" rIns="17150" wrap="square" tIns="17150">
            <a:noAutofit/>
          </a:bodyPr>
          <a:lstStyle/>
          <a:p>
            <a:pPr indent="0" lvl="0" marL="0" rtl="0" algn="l">
              <a:spcBef>
                <a:spcPts val="0"/>
              </a:spcBef>
              <a:spcAft>
                <a:spcPts val="0"/>
              </a:spcAft>
              <a:buNone/>
            </a:pPr>
            <a:r>
              <a:rPr b="1" lang="en-GB" sz="2000">
                <a:solidFill>
                  <a:schemeClr val="dk1"/>
                </a:solidFill>
              </a:rPr>
              <a:t>Critical roles: COVID-19 high level statistics</a:t>
            </a:r>
            <a:endParaRPr b="1" sz="2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p:txBody>
      </p:sp>
      <p:sp>
        <p:nvSpPr>
          <p:cNvPr id="187" name="Google Shape;187;p39"/>
          <p:cNvSpPr txBox="1"/>
          <p:nvPr/>
        </p:nvSpPr>
        <p:spPr>
          <a:xfrm>
            <a:off x="0" y="4600400"/>
            <a:ext cx="9144000" cy="5430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grpSp>
        <p:nvGrpSpPr>
          <p:cNvPr id="188" name="Google Shape;188;p39"/>
          <p:cNvGrpSpPr/>
          <p:nvPr/>
        </p:nvGrpSpPr>
        <p:grpSpPr>
          <a:xfrm>
            <a:off x="6261701" y="-7"/>
            <a:ext cx="2683577" cy="4593457"/>
            <a:chOff x="6823150" y="-36563"/>
            <a:chExt cx="2340669" cy="4680038"/>
          </a:xfrm>
        </p:grpSpPr>
        <p:sp>
          <p:nvSpPr>
            <p:cNvPr id="189" name="Google Shape;189;p39"/>
            <p:cNvSpPr/>
            <p:nvPr/>
          </p:nvSpPr>
          <p:spPr>
            <a:xfrm>
              <a:off x="6823150" y="14175"/>
              <a:ext cx="2234700" cy="4629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9"/>
            <p:cNvSpPr txBox="1"/>
            <p:nvPr/>
          </p:nvSpPr>
          <p:spPr>
            <a:xfrm>
              <a:off x="6856519" y="-36563"/>
              <a:ext cx="23073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t>% of DDaT Profession in Critical roles  </a:t>
              </a:r>
              <a:endParaRPr sz="1000"/>
            </a:p>
          </p:txBody>
        </p:sp>
      </p:grpSp>
      <p:sp>
        <p:nvSpPr>
          <p:cNvPr id="191" name="Google Shape;191;p39"/>
          <p:cNvSpPr txBox="1"/>
          <p:nvPr/>
        </p:nvSpPr>
        <p:spPr>
          <a:xfrm>
            <a:off x="6323850" y="4329450"/>
            <a:ext cx="1169400" cy="2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dk1"/>
                </a:solidFill>
              </a:rPr>
              <a:t>*Blank = unreported</a:t>
            </a:r>
            <a:endParaRPr sz="800">
              <a:solidFill>
                <a:schemeClr val="dk1"/>
              </a:solidFill>
            </a:endParaRPr>
          </a:p>
        </p:txBody>
      </p:sp>
      <p:pic>
        <p:nvPicPr>
          <p:cNvPr id="192" name="Google Shape;192;p39"/>
          <p:cNvPicPr preferRelativeResize="0"/>
          <p:nvPr/>
        </p:nvPicPr>
        <p:blipFill rotWithShape="1">
          <a:blip r:embed="rId3">
            <a:alphaModFix/>
          </a:blip>
          <a:srcRect b="0" l="0" r="65686" t="14770"/>
          <a:stretch/>
        </p:blipFill>
        <p:spPr>
          <a:xfrm>
            <a:off x="6898726" y="208651"/>
            <a:ext cx="1570200" cy="4386701"/>
          </a:xfrm>
          <a:prstGeom prst="rect">
            <a:avLst/>
          </a:prstGeom>
          <a:noFill/>
          <a:ln>
            <a:noFill/>
          </a:ln>
        </p:spPr>
      </p:pic>
      <p:sp>
        <p:nvSpPr>
          <p:cNvPr id="193" name="Google Shape;193;p39"/>
          <p:cNvSpPr txBox="1"/>
          <p:nvPr/>
        </p:nvSpPr>
        <p:spPr>
          <a:xfrm>
            <a:off x="6015050" y="4594750"/>
            <a:ext cx="3000000" cy="30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solidFill>
                  <a:schemeClr val="lt1"/>
                </a:solidFill>
                <a:latin typeface="Helvetica Neue"/>
                <a:ea typeface="Helvetica Neue"/>
                <a:cs typeface="Helvetica Neue"/>
                <a:sym typeface="Helvetica Neue"/>
              </a:rPr>
              <a:t>DDaT Profession</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97" name="Shape 197"/>
        <p:cNvGrpSpPr/>
        <p:nvPr/>
      </p:nvGrpSpPr>
      <p:grpSpPr>
        <a:xfrm>
          <a:off x="0" y="0"/>
          <a:ext cx="0" cy="0"/>
          <a:chOff x="0" y="0"/>
          <a:chExt cx="0" cy="0"/>
        </a:xfrm>
      </p:grpSpPr>
      <p:sp>
        <p:nvSpPr>
          <p:cNvPr id="198" name="Google Shape;198;p40"/>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199" name="Google Shape;199;p40"/>
          <p:cNvSpPr txBox="1"/>
          <p:nvPr/>
        </p:nvSpPr>
        <p:spPr>
          <a:xfrm>
            <a:off x="206375" y="148650"/>
            <a:ext cx="3820200" cy="447900"/>
          </a:xfrm>
          <a:prstGeom prst="rect">
            <a:avLst/>
          </a:prstGeom>
          <a:noFill/>
          <a:ln>
            <a:noFill/>
          </a:ln>
        </p:spPr>
        <p:txBody>
          <a:bodyPr anchorCtr="0" anchor="t" bIns="17150" lIns="17150" spcFirstLastPara="1" rIns="17150" wrap="square" tIns="17150">
            <a:no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Critical vacancies: COVID-19</a:t>
            </a:r>
            <a:endParaRPr b="1" sz="2000">
              <a:solidFill>
                <a:schemeClr val="dk1"/>
              </a:solidFill>
            </a:endParaRPr>
          </a:p>
          <a:p>
            <a:pPr indent="0" lvl="0" marL="0" rtl="0" algn="l">
              <a:spcBef>
                <a:spcPts val="0"/>
              </a:spcBef>
              <a:spcAft>
                <a:spcPts val="0"/>
              </a:spcAft>
              <a:buClr>
                <a:schemeClr val="dk1"/>
              </a:buClr>
              <a:buSzPts val="1100"/>
              <a:buFont typeface="Arial"/>
              <a:buNone/>
            </a:pPr>
            <a:r>
              <a:t/>
            </a:r>
            <a:endParaRPr b="1" sz="1300">
              <a:solidFill>
                <a:schemeClr val="dk1"/>
              </a:solidFill>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p:txBody>
      </p:sp>
      <p:sp>
        <p:nvSpPr>
          <p:cNvPr id="200" name="Google Shape;200;p40"/>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
        <p:nvSpPr>
          <p:cNvPr id="201" name="Google Shape;201;p40"/>
          <p:cNvSpPr txBox="1"/>
          <p:nvPr/>
        </p:nvSpPr>
        <p:spPr>
          <a:xfrm>
            <a:off x="95675" y="650925"/>
            <a:ext cx="3067200" cy="3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dk1"/>
                </a:solidFill>
              </a:rPr>
              <a:t>Of reported vacancies, </a:t>
            </a:r>
            <a:r>
              <a:rPr lang="en-GB" sz="1700">
                <a:solidFill>
                  <a:schemeClr val="dk1"/>
                </a:solidFill>
              </a:rPr>
              <a:t>5% of DDaT roles were reported as ‘critical’</a:t>
            </a:r>
            <a:r>
              <a:rPr lang="en-GB" sz="1700">
                <a:solidFill>
                  <a:schemeClr val="dk1"/>
                </a:solidFill>
              </a:rPr>
              <a:t>:</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Infrastructure Engineer</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Software Developer</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IT Service Manager</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Technical Architect</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Business Analyst</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Content Designer </a:t>
            </a:r>
            <a:endParaRPr sz="17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grpSp>
        <p:nvGrpSpPr>
          <p:cNvPr id="202" name="Google Shape;202;p40"/>
          <p:cNvGrpSpPr/>
          <p:nvPr/>
        </p:nvGrpSpPr>
        <p:grpSpPr>
          <a:xfrm>
            <a:off x="3181782" y="698772"/>
            <a:ext cx="5780263" cy="3153367"/>
            <a:chOff x="4282225" y="111450"/>
            <a:chExt cx="4749600" cy="2460300"/>
          </a:xfrm>
        </p:grpSpPr>
        <p:sp>
          <p:nvSpPr>
            <p:cNvPr id="203" name="Google Shape;203;p40"/>
            <p:cNvSpPr/>
            <p:nvPr/>
          </p:nvSpPr>
          <p:spPr>
            <a:xfrm>
              <a:off x="4282225" y="111450"/>
              <a:ext cx="4749600" cy="246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40"/>
            <p:cNvPicPr preferRelativeResize="0"/>
            <p:nvPr/>
          </p:nvPicPr>
          <p:blipFill rotWithShape="1">
            <a:blip r:embed="rId3">
              <a:alphaModFix/>
            </a:blip>
            <a:srcRect b="5836" l="2313" r="22813" t="24603"/>
            <a:stretch/>
          </p:blipFill>
          <p:spPr>
            <a:xfrm>
              <a:off x="4417600" y="146575"/>
              <a:ext cx="3433075" cy="2387175"/>
            </a:xfrm>
            <a:prstGeom prst="rect">
              <a:avLst/>
            </a:prstGeom>
            <a:noFill/>
            <a:ln>
              <a:noFill/>
            </a:ln>
          </p:spPr>
        </p:pic>
      </p:grpSp>
      <p:grpSp>
        <p:nvGrpSpPr>
          <p:cNvPr id="205" name="Google Shape;205;p40"/>
          <p:cNvGrpSpPr/>
          <p:nvPr/>
        </p:nvGrpSpPr>
        <p:grpSpPr>
          <a:xfrm>
            <a:off x="7101875" y="739975"/>
            <a:ext cx="1812700" cy="3048825"/>
            <a:chOff x="7149725" y="148650"/>
            <a:chExt cx="1812700" cy="3048825"/>
          </a:xfrm>
        </p:grpSpPr>
        <p:sp>
          <p:nvSpPr>
            <p:cNvPr id="206" name="Google Shape;206;p40"/>
            <p:cNvSpPr txBox="1"/>
            <p:nvPr/>
          </p:nvSpPr>
          <p:spPr>
            <a:xfrm>
              <a:off x="7790925" y="2853675"/>
              <a:ext cx="1171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t>All DDaT Vacancies</a:t>
              </a:r>
              <a:endParaRPr b="1" sz="800"/>
            </a:p>
            <a:p>
              <a:pPr indent="0" lvl="0" marL="0" rtl="0" algn="l">
                <a:spcBef>
                  <a:spcPts val="0"/>
                </a:spcBef>
                <a:spcAft>
                  <a:spcPts val="0"/>
                </a:spcAft>
                <a:buNone/>
              </a:pPr>
              <a:r>
                <a:rPr lang="en-GB" sz="800"/>
                <a:t>*Blank = unreported</a:t>
              </a:r>
              <a:endParaRPr sz="800"/>
            </a:p>
          </p:txBody>
        </p:sp>
        <p:pic>
          <p:nvPicPr>
            <p:cNvPr id="207" name="Google Shape;207;p40"/>
            <p:cNvPicPr preferRelativeResize="0"/>
            <p:nvPr/>
          </p:nvPicPr>
          <p:blipFill rotWithShape="1">
            <a:blip r:embed="rId4">
              <a:alphaModFix/>
            </a:blip>
            <a:srcRect b="76674" l="84197" r="3190" t="11316"/>
            <a:stretch/>
          </p:blipFill>
          <p:spPr>
            <a:xfrm>
              <a:off x="7149725" y="148650"/>
              <a:ext cx="1812700" cy="1191201"/>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11" name="Shape 211"/>
        <p:cNvGrpSpPr/>
        <p:nvPr/>
      </p:nvGrpSpPr>
      <p:grpSpPr>
        <a:xfrm>
          <a:off x="0" y="0"/>
          <a:ext cx="0" cy="0"/>
          <a:chOff x="0" y="0"/>
          <a:chExt cx="0" cy="0"/>
        </a:xfrm>
      </p:grpSpPr>
      <p:sp>
        <p:nvSpPr>
          <p:cNvPr id="212" name="Google Shape;212;p41"/>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13" name="Google Shape;213;p41"/>
          <p:cNvSpPr txBox="1"/>
          <p:nvPr/>
        </p:nvSpPr>
        <p:spPr>
          <a:xfrm>
            <a:off x="431250" y="130550"/>
            <a:ext cx="6352200" cy="421800"/>
          </a:xfrm>
          <a:prstGeom prst="rect">
            <a:avLst/>
          </a:prstGeom>
          <a:noFill/>
          <a:ln>
            <a:noFill/>
          </a:ln>
        </p:spPr>
        <p:txBody>
          <a:bodyPr anchorCtr="0" anchor="t" bIns="17150" lIns="17150" spcFirstLastPara="1" rIns="17150" wrap="square" tIns="17150">
            <a:noAutofit/>
          </a:bodyPr>
          <a:lstStyle/>
          <a:p>
            <a:pPr indent="0" lvl="0" marL="0" rtl="0" algn="l">
              <a:spcBef>
                <a:spcPts val="0"/>
              </a:spcBef>
              <a:spcAft>
                <a:spcPts val="0"/>
              </a:spcAft>
              <a:buNone/>
            </a:pPr>
            <a:r>
              <a:rPr b="1" lang="en-GB" sz="2000">
                <a:solidFill>
                  <a:schemeClr val="dk1"/>
                </a:solidFill>
              </a:rPr>
              <a:t>Top 10 Critical roles: COVID-19</a:t>
            </a:r>
            <a:endParaRPr b="1" sz="2000">
              <a:solidFill>
                <a:schemeClr val="dk1"/>
              </a:solidFill>
            </a:endParaRPr>
          </a:p>
          <a:p>
            <a:pPr indent="0" lvl="0" marL="0" rtl="0" algn="l">
              <a:spcBef>
                <a:spcPts val="0"/>
              </a:spcBef>
              <a:spcAft>
                <a:spcPts val="0"/>
              </a:spcAft>
              <a:buNone/>
            </a:pPr>
            <a:r>
              <a:t/>
            </a:r>
            <a:endParaRPr b="1" sz="1600">
              <a:solidFill>
                <a:schemeClr val="dk1"/>
              </a:solidFill>
            </a:endParaRPr>
          </a:p>
          <a:p>
            <a:pPr indent="0" lvl="0" marL="457200" rtl="0" algn="l">
              <a:spcBef>
                <a:spcPts val="0"/>
              </a:spcBef>
              <a:spcAft>
                <a:spcPts val="0"/>
              </a:spcAft>
              <a:buNone/>
            </a:pPr>
            <a:br>
              <a:rPr b="1" lang="en-GB" sz="1650">
                <a:solidFill>
                  <a:schemeClr val="dk1"/>
                </a:solidFill>
              </a:rPr>
            </a:br>
            <a:endParaRPr b="1" sz="1650">
              <a:solidFill>
                <a:schemeClr val="dk1"/>
              </a:solidFill>
            </a:endParaRPr>
          </a:p>
          <a:p>
            <a:pPr indent="0" lvl="0" marL="0" rtl="0" algn="l">
              <a:spcBef>
                <a:spcPts val="0"/>
              </a:spcBef>
              <a:spcAft>
                <a:spcPts val="0"/>
              </a:spcAft>
              <a:buNone/>
            </a:pPr>
            <a:r>
              <a:t/>
            </a:r>
            <a:endParaRPr b="1" sz="1650">
              <a:solidFill>
                <a:schemeClr val="dk1"/>
              </a:solidFill>
            </a:endParaRPr>
          </a:p>
          <a:p>
            <a:pPr indent="0" lvl="0" marL="0" rtl="0" algn="l">
              <a:spcBef>
                <a:spcPts val="0"/>
              </a:spcBef>
              <a:spcAft>
                <a:spcPts val="0"/>
              </a:spcAft>
              <a:buNone/>
            </a:pPr>
            <a:r>
              <a:t/>
            </a:r>
            <a:endParaRPr b="1" sz="1650">
              <a:solidFill>
                <a:schemeClr val="dk1"/>
              </a:solidFill>
            </a:endParaRPr>
          </a:p>
          <a:p>
            <a:pPr indent="0" lvl="0" marL="0" rtl="0" algn="l">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Font typeface="Helvetica Neue"/>
              <a:buNone/>
            </a:pPr>
            <a:r>
              <a:t/>
            </a:r>
            <a:endParaRPr b="1" sz="3600">
              <a:solidFill>
                <a:srgbClr val="FFFFFF"/>
              </a:solidFill>
              <a:latin typeface="Helvetica Neue"/>
              <a:ea typeface="Helvetica Neue"/>
              <a:cs typeface="Helvetica Neue"/>
              <a:sym typeface="Helvetica Neue"/>
            </a:endParaRPr>
          </a:p>
        </p:txBody>
      </p:sp>
      <p:sp>
        <p:nvSpPr>
          <p:cNvPr id="214" name="Google Shape;214;p41"/>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pic>
        <p:nvPicPr>
          <p:cNvPr id="215" name="Google Shape;215;p41"/>
          <p:cNvPicPr preferRelativeResize="0"/>
          <p:nvPr/>
        </p:nvPicPr>
        <p:blipFill rotWithShape="1">
          <a:blip r:embed="rId3">
            <a:alphaModFix/>
          </a:blip>
          <a:srcRect b="27765" l="12218" r="22228" t="24097"/>
          <a:stretch/>
        </p:blipFill>
        <p:spPr>
          <a:xfrm>
            <a:off x="329825" y="504500"/>
            <a:ext cx="6214586" cy="4080676"/>
          </a:xfrm>
          <a:prstGeom prst="rect">
            <a:avLst/>
          </a:prstGeom>
          <a:noFill/>
          <a:ln>
            <a:noFill/>
          </a:ln>
        </p:spPr>
      </p:pic>
      <p:sp>
        <p:nvSpPr>
          <p:cNvPr id="216" name="Google Shape;216;p41"/>
          <p:cNvSpPr txBox="1"/>
          <p:nvPr/>
        </p:nvSpPr>
        <p:spPr>
          <a:xfrm>
            <a:off x="6678550" y="4286725"/>
            <a:ext cx="25149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t>*Including filled and vacant positions</a:t>
            </a:r>
            <a:endParaRPr b="1" sz="1000"/>
          </a:p>
        </p:txBody>
      </p:sp>
      <p:graphicFrame>
        <p:nvGraphicFramePr>
          <p:cNvPr id="217" name="Google Shape;217;p41"/>
          <p:cNvGraphicFramePr/>
          <p:nvPr/>
        </p:nvGraphicFramePr>
        <p:xfrm>
          <a:off x="6678550" y="504500"/>
          <a:ext cx="3000000" cy="3000000"/>
        </p:xfrm>
        <a:graphic>
          <a:graphicData uri="http://schemas.openxmlformats.org/drawingml/2006/table">
            <a:tbl>
              <a:tblPr>
                <a:noFill/>
                <a:tableStyleId>{45B1AFFF-0717-488D-848D-3C7DCE1D0C5F}</a:tableStyleId>
              </a:tblPr>
              <a:tblGrid>
                <a:gridCol w="1313025"/>
                <a:gridCol w="1087275"/>
              </a:tblGrid>
              <a:tr h="200025">
                <a:tc>
                  <a:txBody>
                    <a:bodyPr/>
                    <a:lstStyle/>
                    <a:p>
                      <a:pPr indent="0" lvl="0" marL="0" rtl="0" algn="ctr">
                        <a:lnSpc>
                          <a:spcPct val="115000"/>
                        </a:lnSpc>
                        <a:spcBef>
                          <a:spcPts val="0"/>
                        </a:spcBef>
                        <a:spcAft>
                          <a:spcPts val="0"/>
                        </a:spcAft>
                        <a:buNone/>
                      </a:pPr>
                      <a:r>
                        <a:rPr b="1" lang="en-GB" sz="1000"/>
                        <a:t>Job Family</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GB" sz="1000"/>
                        <a:t>Critical Role %</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r>
              <a:tr h="200025">
                <a:tc>
                  <a:txBody>
                    <a:bodyPr/>
                    <a:lstStyle/>
                    <a:p>
                      <a:pPr indent="0" lvl="0" marL="0" rtl="0" algn="ctr">
                        <a:lnSpc>
                          <a:spcPct val="115000"/>
                        </a:lnSpc>
                        <a:spcBef>
                          <a:spcPts val="0"/>
                        </a:spcBef>
                        <a:spcAft>
                          <a:spcPts val="0"/>
                        </a:spcAft>
                        <a:buNone/>
                      </a:pPr>
                      <a:r>
                        <a:rPr lang="en-GB" sz="1000"/>
                        <a:t>Technical</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34%</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200025">
                <a:tc>
                  <a:txBody>
                    <a:bodyPr/>
                    <a:lstStyle/>
                    <a:p>
                      <a:pPr indent="0" lvl="0" marL="0" rtl="0" algn="ctr">
                        <a:lnSpc>
                          <a:spcPct val="115000"/>
                        </a:lnSpc>
                        <a:spcBef>
                          <a:spcPts val="0"/>
                        </a:spcBef>
                        <a:spcAft>
                          <a:spcPts val="0"/>
                        </a:spcAft>
                        <a:buNone/>
                      </a:pPr>
                      <a:r>
                        <a:rPr lang="en-GB" sz="1000"/>
                        <a:t>IT Operations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31%</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323850">
                <a:tc>
                  <a:txBody>
                    <a:bodyPr/>
                    <a:lstStyle/>
                    <a:p>
                      <a:pPr indent="0" lvl="0" marL="0" rtl="0" algn="ctr">
                        <a:lnSpc>
                          <a:spcPct val="115000"/>
                        </a:lnSpc>
                        <a:spcBef>
                          <a:spcPts val="0"/>
                        </a:spcBef>
                        <a:spcAft>
                          <a:spcPts val="0"/>
                        </a:spcAft>
                        <a:buNone/>
                      </a:pPr>
                      <a:r>
                        <a:rPr lang="en-GB" sz="1000"/>
                        <a:t>Product and Delivery</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16%</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323850">
                <a:tc>
                  <a:txBody>
                    <a:bodyPr/>
                    <a:lstStyle/>
                    <a:p>
                      <a:pPr indent="0" lvl="0" marL="0" rtl="0" algn="ctr">
                        <a:lnSpc>
                          <a:spcPct val="115000"/>
                        </a:lnSpc>
                        <a:spcBef>
                          <a:spcPts val="0"/>
                        </a:spcBef>
                        <a:spcAft>
                          <a:spcPts val="0"/>
                        </a:spcAft>
                        <a:buNone/>
                      </a:pPr>
                      <a:r>
                        <a:rPr lang="en-GB" sz="1000"/>
                        <a:t>User Centred Design</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9%</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200025">
                <a:tc>
                  <a:txBody>
                    <a:bodyPr/>
                    <a:lstStyle/>
                    <a:p>
                      <a:pPr indent="0" lvl="0" marL="0" rtl="0" algn="ctr">
                        <a:lnSpc>
                          <a:spcPct val="115000"/>
                        </a:lnSpc>
                        <a:spcBef>
                          <a:spcPts val="0"/>
                        </a:spcBef>
                        <a:spcAft>
                          <a:spcPts val="0"/>
                        </a:spcAft>
                        <a:buNone/>
                      </a:pPr>
                      <a:r>
                        <a:rPr lang="en-GB" sz="1000"/>
                        <a:t>QAT</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6%</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200025">
                <a:tc>
                  <a:txBody>
                    <a:bodyPr/>
                    <a:lstStyle/>
                    <a:p>
                      <a:pPr indent="0" lvl="0" marL="0" rtl="0" algn="ctr">
                        <a:lnSpc>
                          <a:spcPct val="115000"/>
                        </a:lnSpc>
                        <a:spcBef>
                          <a:spcPts val="0"/>
                        </a:spcBef>
                        <a:spcAft>
                          <a:spcPts val="0"/>
                        </a:spcAft>
                        <a:buNone/>
                      </a:pPr>
                      <a:r>
                        <a:rPr lang="en-GB" sz="1000"/>
                        <a:t>Data</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000"/>
                        <a:t>4%</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