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5"/>
    <p:sldMasterId id="2147483680" r:id="rId6"/>
    <p:sldMasterId id="214748368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y="5143500" cx="9144000"/>
  <p:notesSz cx="6858000" cy="9144000"/>
  <p:embeddedFontLst>
    <p:embeddedFont>
      <p:font typeface="Cabin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Gill San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91887E-B160-4716-A168-F03B4EB45955}">
  <a:tblStyle styleId="{B591887E-B160-4716-A168-F03B4EB459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regular.fntdata"/><Relationship Id="rId22" Type="http://schemas.openxmlformats.org/officeDocument/2006/relationships/font" Target="fonts/Cabin-italic.fntdata"/><Relationship Id="rId21" Type="http://schemas.openxmlformats.org/officeDocument/2006/relationships/font" Target="fonts/Cabin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Cabin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GillSans-regular.fntdata"/><Relationship Id="rId27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GillSans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c3dae831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g9c3dae831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0da5420ed_1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a0da5420ed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06fb23e23_0_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ga06fb23e23_0_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/>
              <a:t>James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6fb23e23_0_2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a06fb23e23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Due to release a standard commission but due to special circumstances, we had to  gear it towards COVID-10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06fb23e23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a06fb23e23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/>
              <a:t>Wednesday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06fb23e23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a06fb23e2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06fb23e2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06fb23e2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0da5420e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0da5420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06fb23e2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06fb23e2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06fb23e23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ga06fb23e23_0_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/>
              <a:t>Isabella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06fb23e23_0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a06fb23e23_0_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s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2455" y="878205"/>
            <a:ext cx="5474400" cy="10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slide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CUSTOM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" name="Google Shape;56;p15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0" i="0" lang="en-GB" sz="190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- Title Slide">
  <p:cSld name="TITLE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905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794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810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699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715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6604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7620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8473473" y="4863260"/>
            <a:ext cx="1821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050" lIns="21050" spcFirstLastPara="1" rIns="21050" wrap="square" tIns="21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b="0" i="0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b="0" i="0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b="0" i="0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b="0" i="0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b="0" i="0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b="0" i="0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b="0" i="0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b="0" i="0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b="0" i="0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Text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" name="Google Shape;62;p17"/>
          <p:cNvSpPr/>
          <p:nvPr/>
        </p:nvSpPr>
        <p:spPr>
          <a:xfrm>
            <a:off x="5909307" y="4720866"/>
            <a:ext cx="27204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/>
          </a:p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6279583" y="4635154"/>
            <a:ext cx="2736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055" y="725805"/>
            <a:ext cx="5474400" cy="10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slide">
  <p:cSld name="CUSTOM">
    <p:bg>
      <p:bgPr>
        <a:solidFill>
          <a:srgbClr val="1D70B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slide 1">
  <p:cSld name="CUSTOM_2">
    <p:bg>
      <p:bgPr>
        <a:solidFill>
          <a:srgbClr val="1D70B8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570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1"/>
          <p:cNvSpPr txBox="1"/>
          <p:nvPr/>
        </p:nvSpPr>
        <p:spPr>
          <a:xfrm>
            <a:off x="360000" y="4046300"/>
            <a:ext cx="13164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Digital, Data </a:t>
            </a:r>
            <a:b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Technology Profession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1" name="Google Shape;71;p21"/>
          <p:cNvCxnSpPr/>
          <p:nvPr/>
        </p:nvCxnSpPr>
        <p:spPr>
          <a:xfrm>
            <a:off x="2807250" y="326175"/>
            <a:ext cx="216900" cy="30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21"/>
          <p:cNvSpPr txBox="1"/>
          <p:nvPr/>
        </p:nvSpPr>
        <p:spPr>
          <a:xfrm>
            <a:off x="360000" y="308000"/>
            <a:ext cx="1220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Capability Wednesday </a:t>
            </a:r>
            <a:endParaRPr b="1"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slide 1 1">
  <p:cSld name="CUSTOM_2_1">
    <p:bg>
      <p:bgPr>
        <a:solidFill>
          <a:srgbClr val="1D70B8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2"/>
          <p:cNvGrpSpPr/>
          <p:nvPr/>
        </p:nvGrpSpPr>
        <p:grpSpPr>
          <a:xfrm>
            <a:off x="0" y="0"/>
            <a:ext cx="9142793" cy="5143306"/>
            <a:chOff x="0" y="0"/>
            <a:chExt cx="9142793" cy="5143306"/>
          </a:xfrm>
        </p:grpSpPr>
        <p:pic>
          <p:nvPicPr>
            <p:cNvPr id="75" name="Google Shape;75;p22"/>
            <p:cNvPicPr preferRelativeResize="0"/>
            <p:nvPr/>
          </p:nvPicPr>
          <p:blipFill rotWithShape="1">
            <a:blip r:embed="rId2">
              <a:alphaModFix/>
            </a:blip>
            <a:srcRect b="0" l="11974" r="28302" t="0"/>
            <a:stretch/>
          </p:blipFill>
          <p:spPr>
            <a:xfrm>
              <a:off x="264000" y="285750"/>
              <a:ext cx="1316398" cy="110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22"/>
            <p:cNvSpPr/>
            <p:nvPr/>
          </p:nvSpPr>
          <p:spPr>
            <a:xfrm>
              <a:off x="0" y="0"/>
              <a:ext cx="9142793" cy="5143306"/>
            </a:xfrm>
            <a:custGeom>
              <a:rect b="b" l="l" r="r" t="t"/>
              <a:pathLst>
                <a:path extrusionOk="0" h="160340" w="285022">
                  <a:moveTo>
                    <a:pt x="28011" y="9612"/>
                  </a:moveTo>
                  <a:cubicBezTo>
                    <a:pt x="30161" y="9612"/>
                    <a:pt x="32329" y="10031"/>
                    <a:pt x="34393" y="10894"/>
                  </a:cubicBezTo>
                  <a:cubicBezTo>
                    <a:pt x="40631" y="13459"/>
                    <a:pt x="44685" y="19540"/>
                    <a:pt x="44653" y="26254"/>
                  </a:cubicBezTo>
                  <a:cubicBezTo>
                    <a:pt x="44653" y="35437"/>
                    <a:pt x="37211" y="42848"/>
                    <a:pt x="28059" y="42880"/>
                  </a:cubicBezTo>
                  <a:cubicBezTo>
                    <a:pt x="21313" y="42880"/>
                    <a:pt x="15264" y="38826"/>
                    <a:pt x="12668" y="32619"/>
                  </a:cubicBezTo>
                  <a:cubicBezTo>
                    <a:pt x="10102" y="26380"/>
                    <a:pt x="11528" y="19255"/>
                    <a:pt x="16278" y="14473"/>
                  </a:cubicBezTo>
                  <a:cubicBezTo>
                    <a:pt x="19449" y="11301"/>
                    <a:pt x="23693" y="9612"/>
                    <a:pt x="28011" y="9612"/>
                  </a:cubicBezTo>
                  <a:close/>
                  <a:moveTo>
                    <a:pt x="0" y="0"/>
                  </a:moveTo>
                  <a:lnTo>
                    <a:pt x="0" y="160340"/>
                  </a:lnTo>
                  <a:lnTo>
                    <a:pt x="285022" y="160340"/>
                  </a:lnTo>
                  <a:lnTo>
                    <a:pt x="285022" y="0"/>
                  </a:lnTo>
                  <a:close/>
                </a:path>
              </a:pathLst>
            </a:custGeom>
            <a:solidFill>
              <a:srgbClr val="1D7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7" name="Google Shape;77;p2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3999" cy="514570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2"/>
          <p:cNvSpPr txBox="1"/>
          <p:nvPr/>
        </p:nvSpPr>
        <p:spPr>
          <a:xfrm>
            <a:off x="360000" y="4046300"/>
            <a:ext cx="13164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Digital, Data </a:t>
            </a:r>
            <a:b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Technology Profession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9" name="Google Shape;79;p22"/>
          <p:cNvCxnSpPr/>
          <p:nvPr/>
        </p:nvCxnSpPr>
        <p:spPr>
          <a:xfrm>
            <a:off x="2807250" y="326175"/>
            <a:ext cx="216900" cy="30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22"/>
          <p:cNvSpPr txBox="1"/>
          <p:nvPr/>
        </p:nvSpPr>
        <p:spPr>
          <a:xfrm>
            <a:off x="360000" y="2347850"/>
            <a:ext cx="1220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Capability Wednesday </a:t>
            </a:r>
            <a:endParaRPr b="1"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CUSTOM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Google Shape;83;p23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0" i="0" lang="en-GB" sz="190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Text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1" name="Google Shape;91;p26"/>
          <p:cNvSpPr txBox="1"/>
          <p:nvPr/>
        </p:nvSpPr>
        <p:spPr>
          <a:xfrm>
            <a:off x="5909310" y="4720589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1800"/>
          </a:p>
        </p:txBody>
      </p:sp>
      <p:sp>
        <p:nvSpPr>
          <p:cNvPr id="92" name="Google Shape;92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AND_BODY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055" y="725805"/>
            <a:ext cx="5474400" cy="10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/>
          <p:nvPr>
            <p:ph type="title"/>
          </p:nvPr>
        </p:nvSpPr>
        <p:spPr>
          <a:xfrm>
            <a:off x="457200" y="205740"/>
            <a:ext cx="82353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50" lIns="41150" spcFirstLastPara="1" rIns="41150" wrap="square" tIns="41150">
            <a:noAutofit/>
          </a:bodyPr>
          <a:lstStyle>
            <a:lvl1pPr indent="-1270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" lvl="1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" lvl="2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" lvl="3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" lvl="4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2700" lvl="5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700" lvl="6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2700" lvl="7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2700" lvl="8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457200" y="1200150"/>
            <a:ext cx="82353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50" lIns="41150" spcFirstLastPara="1" rIns="41150" wrap="square" tIns="4115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2" name="Google Shape;102;p29"/>
          <p:cNvSpPr txBox="1"/>
          <p:nvPr>
            <p:ph idx="10" type="dt"/>
          </p:nvPr>
        </p:nvSpPr>
        <p:spPr>
          <a:xfrm>
            <a:off x="0" y="0"/>
            <a:ext cx="1350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50" lIns="41150" spcFirstLastPara="1" rIns="41150" wrap="square" tIns="41150">
            <a:noAutofit/>
          </a:bodyPr>
          <a:lstStyle>
            <a:lvl1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152400" lvl="1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317500" lvl="2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469900" lvl="3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622300" lvl="4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622300" lvl="5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622300" lvl="6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622300" lvl="7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622300" lvl="8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3" name="Google Shape;103;p29"/>
          <p:cNvSpPr txBox="1"/>
          <p:nvPr>
            <p:ph idx="11" type="ftr"/>
          </p:nvPr>
        </p:nvSpPr>
        <p:spPr>
          <a:xfrm>
            <a:off x="0" y="0"/>
            <a:ext cx="1350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50" lIns="41150" spcFirstLastPara="1" rIns="41150" wrap="square" tIns="41150">
            <a:noAutofit/>
          </a:bodyPr>
          <a:lstStyle>
            <a:lvl1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152400" lvl="1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317500" lvl="2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469900" lvl="3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622300" lvl="4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622300" lvl="5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622300" lvl="6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622300" lvl="7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622300" lvl="8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3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4" name="Google Shape;104;p29"/>
          <p:cNvSpPr txBox="1"/>
          <p:nvPr>
            <p:ph idx="12" type="sldNum"/>
          </p:nvPr>
        </p:nvSpPr>
        <p:spPr>
          <a:xfrm>
            <a:off x="4429125" y="4892040"/>
            <a:ext cx="2916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>
            <a:lvl1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2540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/>
          <p:nvPr>
            <p:ph idx="12" type="sldNum"/>
          </p:nvPr>
        </p:nvSpPr>
        <p:spPr>
          <a:xfrm>
            <a:off x="4429125" y="4892040"/>
            <a:ext cx="2916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b="0" i="0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b="0" i="0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b="0" i="0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b="0" i="0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b="0" i="0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b="0" i="0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b="0" i="0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b="0" i="0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b="0" i="0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1150" lIns="41150" spcFirstLastPara="1" rIns="41150" wrap="square" tIns="41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1150" lIns="41150" spcFirstLastPara="1" rIns="41150" wrap="square" tIns="41150">
            <a:noAutofit/>
          </a:bodyPr>
          <a:lstStyle>
            <a:lvl1pPr lvl="0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22850" lIns="22850" spcFirstLastPara="1" rIns="22850" wrap="square" tIns="228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CUSTOM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3" name="Google Shape;113;p32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DDaT Profession</a:t>
            </a:r>
            <a:endParaRPr sz="6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CUSTOM_1_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6" name="Google Shape;116;p33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0" i="0" lang="en-GB" sz="190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">
  <p:cSld name="CUSTOM_1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9" name="Google Shape;119;p34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0" i="0" lang="en-GB" sz="190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/>
          <p:nvPr>
            <p:ph type="title"/>
          </p:nvPr>
        </p:nvSpPr>
        <p:spPr>
          <a:xfrm>
            <a:off x="457200" y="205740"/>
            <a:ext cx="82353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50" lIns="41150" spcFirstLastPara="1" rIns="41150" wrap="square" tIns="41150">
            <a:noAutofit/>
          </a:bodyPr>
          <a:lstStyle>
            <a:lvl1pPr indent="-1270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" lvl="1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" lvl="2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" lvl="3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" lvl="4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2700" lvl="5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700" lvl="6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2700" lvl="7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2700" lvl="8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4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7" name="Google Shape;97;p28"/>
          <p:cNvSpPr txBox="1"/>
          <p:nvPr>
            <p:ph idx="1" type="body"/>
          </p:nvPr>
        </p:nvSpPr>
        <p:spPr>
          <a:xfrm>
            <a:off x="457200" y="1200150"/>
            <a:ext cx="82353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50" lIns="41150" spcFirstLastPara="1" rIns="41150" wrap="square" tIns="4115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b="0" i="0" sz="1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8" name="Google Shape;98;p28"/>
          <p:cNvSpPr txBox="1"/>
          <p:nvPr>
            <p:ph idx="12" type="sldNum"/>
          </p:nvPr>
        </p:nvSpPr>
        <p:spPr>
          <a:xfrm>
            <a:off x="4429125" y="4892040"/>
            <a:ext cx="2916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b="0" i="0" sz="1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Zv47Ux36XC0gveW0k9PHD_7W2Lx5jKzhYl42eOxeUdI/edit?usp=sharing" TargetMode="External"/><Relationship Id="rId5" Type="http://schemas.openxmlformats.org/officeDocument/2006/relationships/hyperlink" Target="https://docs.google.com/document/d/17S-sLYpQPl_xf8HsZaayaqNlwND_CKgm3Y2N3nx7yw8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5"/>
          <p:cNvSpPr txBox="1"/>
          <p:nvPr>
            <p:ph type="title"/>
          </p:nvPr>
        </p:nvSpPr>
        <p:spPr>
          <a:xfrm>
            <a:off x="508635" y="2183130"/>
            <a:ext cx="7772400" cy="24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1" lang="en-GB" sz="3600">
                <a:latin typeface="Helvetica Neue"/>
                <a:ea typeface="Helvetica Neue"/>
                <a:cs typeface="Helvetica Neue"/>
                <a:sym typeface="Helvetica Neue"/>
              </a:rPr>
              <a:t>DDaT Capability Framework Team: Change request process </a:t>
            </a:r>
            <a:endParaRPr b="1"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br>
              <a:rPr b="0" i="0" lang="en-GB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70B8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/>
          <p:nvPr/>
        </p:nvSpPr>
        <p:spPr>
          <a:xfrm>
            <a:off x="533400" y="61450"/>
            <a:ext cx="7050300" cy="50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575" lIns="20575" spcFirstLastPara="1" rIns="20575" wrap="square" tIns="20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1" lang="en-GB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Annex</a:t>
            </a:r>
            <a:endParaRPr b="1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44"/>
          <p:cNvSpPr txBox="1"/>
          <p:nvPr/>
        </p:nvSpPr>
        <p:spPr>
          <a:xfrm>
            <a:off x="6061876" y="3651350"/>
            <a:ext cx="1326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44"/>
          <p:cNvSpPr txBox="1"/>
          <p:nvPr/>
        </p:nvSpPr>
        <p:spPr>
          <a:xfrm>
            <a:off x="4736775" y="4103975"/>
            <a:ext cx="3810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"/>
          <p:cNvSpPr txBox="1"/>
          <p:nvPr/>
        </p:nvSpPr>
        <p:spPr>
          <a:xfrm>
            <a:off x="367400" y="816425"/>
            <a:ext cx="85215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5"/>
          <p:cNvSpPr txBox="1"/>
          <p:nvPr/>
        </p:nvSpPr>
        <p:spPr>
          <a:xfrm>
            <a:off x="935678" y="141375"/>
            <a:ext cx="714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5DAB"/>
                </a:solidFill>
              </a:rPr>
              <a:t>Governance Process: Roles and Responsibilities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5"/>
          <p:cNvSpPr txBox="1"/>
          <p:nvPr/>
        </p:nvSpPr>
        <p:spPr>
          <a:xfrm>
            <a:off x="309825" y="676225"/>
            <a:ext cx="8320500" cy="3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DDaT Capability Framework Team</a:t>
            </a:r>
            <a:r>
              <a:rPr lang="en-GB"/>
              <a:t> : manage end to end change request process. Triage request with Head of Community. POC with requestor, Community Manager, GOV.UK and network.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Community Manager</a:t>
            </a:r>
            <a:r>
              <a:rPr lang="en-GB"/>
              <a:t>: organises and facilitates Community Review Boards (including outputs) and coordinates triage meetings.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Heads of Community</a:t>
            </a:r>
            <a:r>
              <a:rPr lang="en-GB"/>
              <a:t>: triage change requests, act as sponsor for change progressing to implementation phase. Final sign off on major changes.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Community Review Boards</a:t>
            </a:r>
            <a:r>
              <a:rPr lang="en-GB"/>
              <a:t> (</a:t>
            </a:r>
            <a:r>
              <a:rPr i="1" lang="en-GB"/>
              <a:t>made up be relevant members of the community for the change/job family along with content</a:t>
            </a:r>
            <a:r>
              <a:rPr lang="en-GB"/>
              <a:t>). Develop content of change requests, identify issues, user considerations.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Head of DDaT Capability Team</a:t>
            </a:r>
            <a:r>
              <a:rPr lang="en-GB"/>
              <a:t>: acts as joint final sign off on major changes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Content</a:t>
            </a:r>
            <a:r>
              <a:rPr lang="en-GB"/>
              <a:t>: ensure adoption of UCD principles, support development of change requests through community review boards, final content sign off and publish to GOV.UK.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Pay Lead</a:t>
            </a:r>
            <a:r>
              <a:rPr lang="en-GB"/>
              <a:t>: ensure alignment of pay to relevant pay grouping. Engage departments on pay.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70B8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 txBox="1"/>
          <p:nvPr/>
        </p:nvSpPr>
        <p:spPr>
          <a:xfrm>
            <a:off x="533400" y="61450"/>
            <a:ext cx="7002900" cy="50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575" lIns="20575" spcFirstLastPara="1" rIns="20575" wrap="square" tIns="2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r>
              <a:rPr b="1" lang="en-GB" sz="6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Governance Process</a:t>
            </a:r>
            <a:endParaRPr b="1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36"/>
          <p:cNvSpPr txBox="1"/>
          <p:nvPr/>
        </p:nvSpPr>
        <p:spPr>
          <a:xfrm>
            <a:off x="6061876" y="3651350"/>
            <a:ext cx="1326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36"/>
          <p:cNvSpPr txBox="1"/>
          <p:nvPr/>
        </p:nvSpPr>
        <p:spPr>
          <a:xfrm>
            <a:off x="4736775" y="4103975"/>
            <a:ext cx="3810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7"/>
          <p:cNvSpPr txBox="1"/>
          <p:nvPr/>
        </p:nvSpPr>
        <p:spPr>
          <a:xfrm>
            <a:off x="373850" y="816425"/>
            <a:ext cx="85215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User story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As a user or stakeholder of the Capability Framework I need to know how I make a request for change, how the change request is assessed and how long it takes for a change request to be actioned.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" name="Google Shape;137;p37"/>
          <p:cNvSpPr txBox="1"/>
          <p:nvPr/>
        </p:nvSpPr>
        <p:spPr>
          <a:xfrm>
            <a:off x="452878" y="236875"/>
            <a:ext cx="714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5DAB"/>
                </a:solidFill>
              </a:rPr>
              <a:t>Governance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/>
          <p:nvPr/>
        </p:nvSpPr>
        <p:spPr>
          <a:xfrm>
            <a:off x="67865" y="1200526"/>
            <a:ext cx="1707000" cy="848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endParaRPr/>
          </a:p>
        </p:txBody>
      </p:sp>
      <p:sp>
        <p:nvSpPr>
          <p:cNvPr id="143" name="Google Shape;143;p38"/>
          <p:cNvSpPr/>
          <p:nvPr/>
        </p:nvSpPr>
        <p:spPr>
          <a:xfrm>
            <a:off x="1871400" y="1200526"/>
            <a:ext cx="1707000" cy="848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FFFFFF"/>
                </a:solidFill>
              </a:rPr>
              <a:t>Triage</a:t>
            </a:r>
            <a:endParaRPr/>
          </a:p>
        </p:txBody>
      </p:sp>
      <p:sp>
        <p:nvSpPr>
          <p:cNvPr id="144" name="Google Shape;144;p38"/>
          <p:cNvSpPr/>
          <p:nvPr/>
        </p:nvSpPr>
        <p:spPr>
          <a:xfrm>
            <a:off x="3674935" y="1200526"/>
            <a:ext cx="1707000" cy="848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FFFFFF"/>
                </a:solidFill>
              </a:rPr>
              <a:t>Implementation</a:t>
            </a:r>
            <a:endParaRPr/>
          </a:p>
        </p:txBody>
      </p:sp>
      <p:sp>
        <p:nvSpPr>
          <p:cNvPr id="145" name="Google Shape;145;p38"/>
          <p:cNvSpPr/>
          <p:nvPr/>
        </p:nvSpPr>
        <p:spPr>
          <a:xfrm>
            <a:off x="1713750" y="2442325"/>
            <a:ext cx="5471700" cy="848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1" lang="en-GB">
                <a:solidFill>
                  <a:srgbClr val="FFFFFF"/>
                </a:solidFill>
              </a:rPr>
              <a:t>Five</a:t>
            </a:r>
            <a:r>
              <a:rPr b="1" i="1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Step Process</a:t>
            </a:r>
            <a:endParaRPr/>
          </a:p>
        </p:txBody>
      </p:sp>
      <p:sp>
        <p:nvSpPr>
          <p:cNvPr id="146" name="Google Shape;146;p38"/>
          <p:cNvSpPr/>
          <p:nvPr/>
        </p:nvSpPr>
        <p:spPr>
          <a:xfrm>
            <a:off x="5478450" y="1200500"/>
            <a:ext cx="1707000" cy="848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FFFFFF"/>
                </a:solidFill>
              </a:rPr>
              <a:t>Completion</a:t>
            </a:r>
            <a:endParaRPr/>
          </a:p>
        </p:txBody>
      </p:sp>
      <p:sp>
        <p:nvSpPr>
          <p:cNvPr id="147" name="Google Shape;147;p38"/>
          <p:cNvSpPr txBox="1"/>
          <p:nvPr/>
        </p:nvSpPr>
        <p:spPr>
          <a:xfrm>
            <a:off x="640300" y="417450"/>
            <a:ext cx="753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5DAB"/>
                </a:solidFill>
              </a:rPr>
              <a:t>The change request process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8"/>
          <p:cNvSpPr/>
          <p:nvPr/>
        </p:nvSpPr>
        <p:spPr>
          <a:xfrm>
            <a:off x="7281975" y="1200525"/>
            <a:ext cx="1707000" cy="819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FFFFFF"/>
                </a:solidFill>
              </a:rPr>
              <a:t>Notification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 txBox="1"/>
          <p:nvPr/>
        </p:nvSpPr>
        <p:spPr>
          <a:xfrm>
            <a:off x="200890" y="220610"/>
            <a:ext cx="55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5DAB"/>
                </a:solidFill>
              </a:rPr>
              <a:t>Step 2: Triage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9"/>
          <p:cNvSpPr txBox="1"/>
          <p:nvPr/>
        </p:nvSpPr>
        <p:spPr>
          <a:xfrm>
            <a:off x="1467175" y="3415150"/>
            <a:ext cx="37080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9"/>
          <p:cNvSpPr txBox="1"/>
          <p:nvPr/>
        </p:nvSpPr>
        <p:spPr>
          <a:xfrm>
            <a:off x="360275" y="682300"/>
            <a:ext cx="74703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Head of Community</a:t>
            </a:r>
            <a:r>
              <a:rPr lang="en-GB"/>
              <a:t> working with </a:t>
            </a:r>
            <a:r>
              <a:rPr b="1" lang="en-GB"/>
              <a:t>DDaT Capability Framework Team </a:t>
            </a:r>
            <a:r>
              <a:rPr lang="en-GB"/>
              <a:t>triage the request according to a set of criteria. Evidence is submitted using the change request form and supplemented by the DDaT Capability Framework Team.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9"/>
          <p:cNvSpPr txBox="1"/>
          <p:nvPr/>
        </p:nvSpPr>
        <p:spPr>
          <a:xfrm>
            <a:off x="461125" y="1729400"/>
            <a:ext cx="7124400" cy="2197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Criteria: evidence provided by requestor 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Is this a specialist skill role needed for build, design or delivery of digital products Services?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What is the main reason/ motivation behind the request?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If new role: how does this role link to an existing or potential career pathway?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If this isn’t a specialist role -how is it critical to functional delivery?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Do we have enough detail to begin implementation process (e.g. content of change request).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Criteria: evidence provided by DDaT Capability Framework Team 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Is there a clear cross government need?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What patterns/ trends are we seeing in the wider market relating to this request? 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00" y="734675"/>
            <a:ext cx="6752877" cy="33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 txBox="1"/>
          <p:nvPr/>
        </p:nvSpPr>
        <p:spPr>
          <a:xfrm>
            <a:off x="200890" y="220610"/>
            <a:ext cx="55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5DAB"/>
                </a:solidFill>
              </a:rPr>
              <a:t>Change Request Form</a:t>
            </a:r>
            <a:r>
              <a:rPr lang="en-GB" sz="2400">
                <a:solidFill>
                  <a:srgbClr val="005DAB"/>
                </a:solidFill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0"/>
          <p:cNvSpPr txBox="1"/>
          <p:nvPr/>
        </p:nvSpPr>
        <p:spPr>
          <a:xfrm>
            <a:off x="7000875" y="3408575"/>
            <a:ext cx="19596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here</a:t>
            </a:r>
            <a:r>
              <a:rPr lang="en-GB"/>
              <a:t> for Change request form.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here</a:t>
            </a:r>
            <a:r>
              <a:rPr lang="en-GB"/>
              <a:t> for Content change request form. </a:t>
            </a:r>
            <a:endParaRPr/>
          </a:p>
        </p:txBody>
      </p:sp>
      <p:sp>
        <p:nvSpPr>
          <p:cNvPr id="164" name="Google Shape;164;p40"/>
          <p:cNvSpPr txBox="1"/>
          <p:nvPr/>
        </p:nvSpPr>
        <p:spPr>
          <a:xfrm>
            <a:off x="7000875" y="877650"/>
            <a:ext cx="20616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forms to be sent to   ddatprofession@digital.cabinet-office.gov.uk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/>
          <p:nvPr/>
        </p:nvSpPr>
        <p:spPr>
          <a:xfrm>
            <a:off x="209025" y="930975"/>
            <a:ext cx="1570500" cy="12174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Triaged with HOC- sponsor change progressing to implementation</a:t>
            </a:r>
            <a:endParaRPr/>
          </a:p>
        </p:txBody>
      </p:sp>
      <p:sp>
        <p:nvSpPr>
          <p:cNvPr id="170" name="Google Shape;170;p41"/>
          <p:cNvSpPr/>
          <p:nvPr/>
        </p:nvSpPr>
        <p:spPr>
          <a:xfrm>
            <a:off x="1894750" y="930975"/>
            <a:ext cx="1570500" cy="1217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Community Review Board: review, amend and develop content</a:t>
            </a:r>
            <a:endParaRPr/>
          </a:p>
        </p:txBody>
      </p:sp>
      <p:sp>
        <p:nvSpPr>
          <p:cNvPr id="171" name="Google Shape;171;p41"/>
          <p:cNvSpPr/>
          <p:nvPr/>
        </p:nvSpPr>
        <p:spPr>
          <a:xfrm>
            <a:off x="5344325" y="902125"/>
            <a:ext cx="1570500" cy="1217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Pay alignment </a:t>
            </a:r>
            <a:endParaRPr/>
          </a:p>
        </p:txBody>
      </p:sp>
      <p:sp>
        <p:nvSpPr>
          <p:cNvPr id="172" name="Google Shape;172;p41"/>
          <p:cNvSpPr/>
          <p:nvPr/>
        </p:nvSpPr>
        <p:spPr>
          <a:xfrm>
            <a:off x="159400" y="2729125"/>
            <a:ext cx="1570500" cy="12174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Head of Community &amp; Head of DDaT Cap Team sign off </a:t>
            </a:r>
            <a:endParaRPr/>
          </a:p>
        </p:txBody>
      </p:sp>
      <p:sp>
        <p:nvSpPr>
          <p:cNvPr id="173" name="Google Shape;173;p41"/>
          <p:cNvSpPr/>
          <p:nvPr/>
        </p:nvSpPr>
        <p:spPr>
          <a:xfrm>
            <a:off x="1827875" y="2747700"/>
            <a:ext cx="1570500" cy="121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needed FLG/DTLN awareness</a:t>
            </a:r>
            <a:endParaRPr/>
          </a:p>
        </p:txBody>
      </p:sp>
      <p:sp>
        <p:nvSpPr>
          <p:cNvPr id="174" name="Google Shape;174;p41"/>
          <p:cNvSpPr/>
          <p:nvPr/>
        </p:nvSpPr>
        <p:spPr>
          <a:xfrm>
            <a:off x="3545025" y="2747700"/>
            <a:ext cx="1570500" cy="1217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Completion</a:t>
            </a:r>
            <a:endParaRPr/>
          </a:p>
        </p:txBody>
      </p:sp>
      <p:sp>
        <p:nvSpPr>
          <p:cNvPr id="175" name="Google Shape;175;p41"/>
          <p:cNvSpPr txBox="1"/>
          <p:nvPr/>
        </p:nvSpPr>
        <p:spPr>
          <a:xfrm>
            <a:off x="346090" y="280485"/>
            <a:ext cx="55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5DAB"/>
                </a:solidFill>
              </a:rPr>
              <a:t>Implementation: major changes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1"/>
          <p:cNvSpPr/>
          <p:nvPr/>
        </p:nvSpPr>
        <p:spPr>
          <a:xfrm>
            <a:off x="3580475" y="930975"/>
            <a:ext cx="1570500" cy="1217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 Content Review</a:t>
            </a:r>
            <a:endParaRPr/>
          </a:p>
        </p:txBody>
      </p:sp>
      <p:sp>
        <p:nvSpPr>
          <p:cNvPr id="177" name="Google Shape;177;p41"/>
          <p:cNvSpPr/>
          <p:nvPr/>
        </p:nvSpPr>
        <p:spPr>
          <a:xfrm>
            <a:off x="6993025" y="902125"/>
            <a:ext cx="1570500" cy="1217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Cross profession alignment</a:t>
            </a:r>
            <a:endParaRPr/>
          </a:p>
        </p:txBody>
      </p:sp>
      <p:sp>
        <p:nvSpPr>
          <p:cNvPr id="178" name="Google Shape;178;p41"/>
          <p:cNvSpPr txBox="1"/>
          <p:nvPr/>
        </p:nvSpPr>
        <p:spPr>
          <a:xfrm>
            <a:off x="252250" y="4121075"/>
            <a:ext cx="7945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Minor changes go for content development, alignment where needed and final sign off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/>
          <p:nvPr/>
        </p:nvSpPr>
        <p:spPr>
          <a:xfrm>
            <a:off x="367400" y="816425"/>
            <a:ext cx="85215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84" name="Google Shape;184;p42"/>
          <p:cNvSpPr txBox="1"/>
          <p:nvPr/>
        </p:nvSpPr>
        <p:spPr>
          <a:xfrm>
            <a:off x="784200" y="240250"/>
            <a:ext cx="757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5DAB"/>
                </a:solidFill>
              </a:rPr>
              <a:t>Governance Process: Timeline for Change Requests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5" name="Google Shape;185;p42"/>
          <p:cNvGraphicFramePr/>
          <p:nvPr/>
        </p:nvGraphicFramePr>
        <p:xfrm>
          <a:off x="500950" y="10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{B591887E-B160-4716-A168-F03B4EB45955}</a:tableStyleId>
              </a:tblPr>
              <a:tblGrid>
                <a:gridCol w="2063600"/>
                <a:gridCol w="2063600"/>
                <a:gridCol w="2063600"/>
                <a:gridCol w="2063600"/>
              </a:tblGrid>
              <a:tr h="58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Requests submitted by end of month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Requests sized, backlog management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Triage to Completion (4-6 weeks)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GOV.UK publication &amp; Assets</a:t>
                      </a:r>
                      <a:endParaRPr b="1" sz="1100"/>
                    </a:p>
                  </a:txBody>
                  <a:tcPr marT="91425" marB="91425" marR="91425" marL="91425"/>
                </a:tc>
              </a:tr>
              <a:tr h="58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February 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March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April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May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42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May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June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July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August 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42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August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September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October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November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42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November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December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January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February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58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Who’s involved?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Capability Framework Team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HOC, Content &amp; Community Members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Content 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/>
          <p:nvPr/>
        </p:nvSpPr>
        <p:spPr>
          <a:xfrm>
            <a:off x="357200" y="918475"/>
            <a:ext cx="8521500" cy="3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3"/>
          <p:cNvSpPr txBox="1"/>
          <p:nvPr/>
        </p:nvSpPr>
        <p:spPr>
          <a:xfrm>
            <a:off x="200890" y="220610"/>
            <a:ext cx="55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5DAB"/>
                </a:solidFill>
              </a:rPr>
              <a:t>Our ask of you as a change requestor</a:t>
            </a:r>
            <a:r>
              <a:rPr lang="en-GB" sz="2400">
                <a:solidFill>
                  <a:srgbClr val="005DAB"/>
                </a:solidFill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2" name="Google Shape;192;p43"/>
          <p:cNvGraphicFramePr/>
          <p:nvPr/>
        </p:nvGraphicFramePr>
        <p:xfrm>
          <a:off x="832275" y="120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{B591887E-B160-4716-A168-F03B4EB45955}</a:tableStyleId>
              </a:tblPr>
              <a:tblGrid>
                <a:gridCol w="3739725"/>
                <a:gridCol w="3739725"/>
              </a:tblGrid>
              <a:tr h="49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CHANGE REQUESTS FOR CAPABILITY FRAMEWORK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2E89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DEADLINES FOR CHANGE REQUESTS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2E89CA"/>
                    </a:solidFill>
                  </a:tcPr>
                </a:tc>
              </a:tr>
              <a:tr h="22391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GB"/>
                        <a:t>Complete Change request form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GB"/>
                        <a:t>Detailed information on the nature of the request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GB"/>
                        <a:t>Involvement with Communities of Practice in reviewing content changes.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/>
                        <a:t>End of February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/>
                        <a:t>End of May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/>
                        <a:t>End of August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/>
                        <a:t>End of November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DS Presentation Template 16:9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365C0"/>
      </a:accent4>
      <a:accent5>
        <a:srgbClr val="00882B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365C0"/>
      </a:accent4>
      <a:accent5>
        <a:srgbClr val="00882B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