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30"/>
  </p:notesMasterIdLst>
  <p:handoutMasterIdLst>
    <p:handoutMasterId r:id="rId31"/>
  </p:handoutMasterIdLst>
  <p:sldIdLst>
    <p:sldId id="414" r:id="rId2"/>
    <p:sldId id="497" r:id="rId3"/>
    <p:sldId id="502" r:id="rId4"/>
    <p:sldId id="501" r:id="rId5"/>
    <p:sldId id="503" r:id="rId6"/>
    <p:sldId id="538" r:id="rId7"/>
    <p:sldId id="504" r:id="rId8"/>
    <p:sldId id="505" r:id="rId9"/>
    <p:sldId id="506" r:id="rId10"/>
    <p:sldId id="507" r:id="rId11"/>
    <p:sldId id="528" r:id="rId12"/>
    <p:sldId id="529" r:id="rId13"/>
    <p:sldId id="540" r:id="rId14"/>
    <p:sldId id="509" r:id="rId15"/>
    <p:sldId id="511" r:id="rId16"/>
    <p:sldId id="512" r:id="rId17"/>
    <p:sldId id="536" r:id="rId18"/>
    <p:sldId id="531" r:id="rId19"/>
    <p:sldId id="520" r:id="rId20"/>
    <p:sldId id="534" r:id="rId21"/>
    <p:sldId id="535" r:id="rId22"/>
    <p:sldId id="537" r:id="rId23"/>
    <p:sldId id="515" r:id="rId24"/>
    <p:sldId id="516" r:id="rId25"/>
    <p:sldId id="530" r:id="rId26"/>
    <p:sldId id="518" r:id="rId27"/>
    <p:sldId id="533" r:id="rId28"/>
    <p:sldId id="526" r:id="rId29"/>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A396"/>
    <a:srgbClr val="FE5000"/>
    <a:srgbClr val="10069F"/>
    <a:srgbClr val="008264"/>
    <a:srgbClr val="BB29BB"/>
    <a:srgbClr val="1B9589"/>
    <a:srgbClr val="65428A"/>
    <a:srgbClr val="FD6E03"/>
    <a:srgbClr val="EC008C"/>
    <a:srgbClr val="20B2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66405" autoAdjust="0"/>
  </p:normalViewPr>
  <p:slideViewPr>
    <p:cSldViewPr>
      <p:cViewPr varScale="1">
        <p:scale>
          <a:sx n="45" d="100"/>
          <a:sy n="45" d="100"/>
        </p:scale>
        <p:origin x="1182" y="4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2970"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lang="en-GB"/>
          </a:p>
        </p:txBody>
      </p:sp>
      <p:sp>
        <p:nvSpPr>
          <p:cNvPr id="3" name="Date Placeholder 2"/>
          <p:cNvSpPr>
            <a:spLocks noGrp="1"/>
          </p:cNvSpPr>
          <p:nvPr>
            <p:ph type="dt" sz="quarter" idx="1"/>
          </p:nvPr>
        </p:nvSpPr>
        <p:spPr>
          <a:xfrm>
            <a:off x="3850294" y="0"/>
            <a:ext cx="2945862" cy="495793"/>
          </a:xfrm>
          <a:prstGeom prst="rect">
            <a:avLst/>
          </a:prstGeom>
        </p:spPr>
        <p:txBody>
          <a:bodyPr vert="horz" lIns="88221" tIns="44111" rIns="88221" bIns="44111" rtlCol="0"/>
          <a:lstStyle>
            <a:lvl1pPr algn="r">
              <a:defRPr sz="1200"/>
            </a:lvl1pPr>
          </a:lstStyle>
          <a:p>
            <a:fld id="{7D9BA138-BF39-4080-B6E9-2A62EF460E57}" type="datetimeFigureOut">
              <a:rPr lang="en-GB" smtClean="0"/>
              <a:t>21/06/2019</a:t>
            </a:fld>
            <a:endParaRPr lang="en-GB"/>
          </a:p>
        </p:txBody>
      </p:sp>
      <p:sp>
        <p:nvSpPr>
          <p:cNvPr id="4" name="Footer Placeholder 3"/>
          <p:cNvSpPr>
            <a:spLocks noGrp="1"/>
          </p:cNvSpPr>
          <p:nvPr>
            <p:ph type="ftr" sz="quarter" idx="2"/>
          </p:nvPr>
        </p:nvSpPr>
        <p:spPr>
          <a:xfrm>
            <a:off x="0" y="9429305"/>
            <a:ext cx="2945862" cy="495793"/>
          </a:xfrm>
          <a:prstGeom prst="rect">
            <a:avLst/>
          </a:prstGeom>
        </p:spPr>
        <p:txBody>
          <a:bodyPr vert="horz" lIns="88221" tIns="44111" rIns="88221" bIns="44111" rtlCol="0" anchor="b"/>
          <a:lstStyle>
            <a:lvl1pPr algn="l">
              <a:defRPr sz="1200"/>
            </a:lvl1pPr>
          </a:lstStyle>
          <a:p>
            <a:endParaRPr lang="en-GB"/>
          </a:p>
        </p:txBody>
      </p:sp>
      <p:sp>
        <p:nvSpPr>
          <p:cNvPr id="5" name="Slide Number Placeholder 4"/>
          <p:cNvSpPr>
            <a:spLocks noGrp="1"/>
          </p:cNvSpPr>
          <p:nvPr>
            <p:ph type="sldNum" sz="quarter" idx="3"/>
          </p:nvPr>
        </p:nvSpPr>
        <p:spPr>
          <a:xfrm>
            <a:off x="3850294" y="9429305"/>
            <a:ext cx="2945862" cy="495793"/>
          </a:xfrm>
          <a:prstGeom prst="rect">
            <a:avLst/>
          </a:prstGeom>
        </p:spPr>
        <p:txBody>
          <a:bodyPr vert="horz" lIns="88221" tIns="44111" rIns="88221" bIns="44111" rtlCol="0" anchor="b"/>
          <a:lstStyle>
            <a:lvl1pPr algn="r">
              <a:defRPr sz="1200"/>
            </a:lvl1pPr>
          </a:lstStyle>
          <a:p>
            <a:fld id="{DCA61A1F-9880-46DC-9F07-5F099A46790B}" type="slidenum">
              <a:rPr lang="en-GB" smtClean="0"/>
              <a:t>‹#›</a:t>
            </a:fld>
            <a:endParaRPr lang="en-GB"/>
          </a:p>
        </p:txBody>
      </p:sp>
    </p:spTree>
    <p:extLst>
      <p:ext uri="{BB962C8B-B14F-4D97-AF65-F5344CB8AC3E}">
        <p14:creationId xmlns:p14="http://schemas.microsoft.com/office/powerpoint/2010/main" val="2604299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idx="1"/>
          </p:nvPr>
        </p:nvSpPr>
        <p:spPr>
          <a:xfrm>
            <a:off x="3850444" y="1"/>
            <a:ext cx="2945659" cy="496332"/>
          </a:xfrm>
          <a:prstGeom prst="rect">
            <a:avLst/>
          </a:prstGeom>
        </p:spPr>
        <p:txBody>
          <a:bodyPr vert="horz" lIns="91432" tIns="45716" rIns="91432" bIns="45716" rtlCol="0"/>
          <a:lstStyle>
            <a:lvl1pPr algn="r">
              <a:defRPr sz="1200"/>
            </a:lvl1pPr>
          </a:lstStyle>
          <a:p>
            <a:fld id="{9705289D-81F9-4D12-85EA-244D074710DB}" type="datetimeFigureOut">
              <a:rPr lang="en-GB" smtClean="0"/>
              <a:pPr/>
              <a:t>21/06/2019</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32" tIns="45716" rIns="91432" bIns="45716" rtlCol="0" anchor="ctr"/>
          <a:lstStyle/>
          <a:p>
            <a:endParaRPr lang="en-GB" dirty="0"/>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32" tIns="45716" rIns="91432" bIns="457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32" tIns="45716" rIns="91432"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32" tIns="45716" rIns="91432" bIns="45716" rtlCol="0" anchor="b"/>
          <a:lstStyle>
            <a:lvl1pPr algn="r">
              <a:defRPr sz="1200"/>
            </a:lvl1pPr>
          </a:lstStyle>
          <a:p>
            <a:fld id="{11E8A896-B728-4C02-A7C0-F83A607C4DA8}" type="slidenum">
              <a:rPr lang="en-GB" smtClean="0"/>
              <a:pPr/>
              <a:t>‹#›</a:t>
            </a:fld>
            <a:endParaRPr lang="en-GB" dirty="0"/>
          </a:p>
        </p:txBody>
      </p:sp>
    </p:spTree>
    <p:extLst>
      <p:ext uri="{BB962C8B-B14F-4D97-AF65-F5344CB8AC3E}">
        <p14:creationId xmlns:p14="http://schemas.microsoft.com/office/powerpoint/2010/main" val="1131265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ellbeing.eastriding.gov.uk/find/?entry=wellington_house_hull_and_east_yorkshire_mind_015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nhs.uk/Tools/Pages/smokefree.aspx"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nhs.uk/quit"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0"/>
            <a:r>
              <a:rPr lang="en-GB" sz="1200" kern="1200" dirty="0" smtClean="0">
                <a:solidFill>
                  <a:schemeClr val="tx1"/>
                </a:solidFill>
                <a:effectLst/>
                <a:latin typeface="+mn-lt"/>
                <a:ea typeface="+mn-ea"/>
                <a:cs typeface="+mn-cs"/>
              </a:rPr>
              <a:t>Put 1 each of the 4 A3 printouts from the MECC Link website on tables.</a:t>
            </a:r>
          </a:p>
          <a:p>
            <a:pPr lvl="0"/>
            <a:r>
              <a:rPr lang="en-GB" sz="1200" kern="1200" dirty="0" smtClean="0">
                <a:solidFill>
                  <a:schemeClr val="tx1"/>
                </a:solidFill>
                <a:effectLst/>
                <a:latin typeface="+mn-lt"/>
                <a:ea typeface="+mn-ea"/>
                <a:cs typeface="+mn-cs"/>
              </a:rPr>
              <a:t>Slide 1</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Prompt - advise the learners of:</a:t>
            </a:r>
          </a:p>
          <a:p>
            <a:pPr lvl="0"/>
            <a:r>
              <a:rPr lang="en-GB" sz="1200" kern="1200" dirty="0" smtClean="0">
                <a:solidFill>
                  <a:schemeClr val="tx1"/>
                </a:solidFill>
                <a:effectLst/>
                <a:latin typeface="+mn-lt"/>
                <a:ea typeface="+mn-ea"/>
                <a:cs typeface="+mn-cs"/>
              </a:rPr>
              <a:t>Health, Safety and Fire details for the venue.</a:t>
            </a:r>
          </a:p>
          <a:p>
            <a:pPr lvl="0"/>
            <a:r>
              <a:rPr lang="en-GB" sz="1200" kern="1200" dirty="0" smtClean="0">
                <a:solidFill>
                  <a:schemeClr val="tx1"/>
                </a:solidFill>
                <a:effectLst/>
                <a:latin typeface="+mn-lt"/>
                <a:ea typeface="+mn-ea"/>
                <a:cs typeface="+mn-cs"/>
              </a:rPr>
              <a:t>Location of toilets, etc. </a:t>
            </a:r>
          </a:p>
          <a:p>
            <a:pPr lvl="0"/>
            <a:r>
              <a:rPr lang="en-GB" sz="1200" kern="1200" dirty="0" smtClean="0">
                <a:solidFill>
                  <a:schemeClr val="tx1"/>
                </a:solidFill>
                <a:effectLst/>
                <a:latin typeface="+mn-lt"/>
                <a:ea typeface="+mn-ea"/>
                <a:cs typeface="+mn-cs"/>
              </a:rPr>
              <a:t>Mobile phones – preferably off, but as a minimum on silent.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Welcome to the </a:t>
            </a:r>
            <a:r>
              <a:rPr lang="en-GB" sz="1200" b="1" kern="1200" dirty="0" smtClean="0">
                <a:solidFill>
                  <a:schemeClr val="tx1"/>
                </a:solidFill>
                <a:effectLst/>
                <a:latin typeface="+mn-lt"/>
                <a:ea typeface="+mn-ea"/>
                <a:cs typeface="+mn-cs"/>
              </a:rPr>
              <a:t>Healthy Chats (Wellbeing and You)</a:t>
            </a:r>
            <a:r>
              <a:rPr lang="en-GB" sz="1200" kern="1200" dirty="0" smtClean="0">
                <a:solidFill>
                  <a:schemeClr val="tx1"/>
                </a:solidFill>
                <a:effectLst/>
                <a:latin typeface="+mn-lt"/>
                <a:ea typeface="+mn-ea"/>
                <a:cs typeface="+mn-cs"/>
              </a:rPr>
              <a:t> session, which enables you to learn more about the </a:t>
            </a:r>
            <a:r>
              <a:rPr lang="en-GB" sz="1200" i="1" kern="1200" dirty="0" smtClean="0">
                <a:solidFill>
                  <a:schemeClr val="tx1"/>
                </a:solidFill>
                <a:effectLst/>
                <a:latin typeface="+mn-lt"/>
                <a:ea typeface="+mn-ea"/>
                <a:cs typeface="+mn-cs"/>
              </a:rPr>
              <a:t>healthy chat</a:t>
            </a:r>
            <a:r>
              <a:rPr lang="en-GB" sz="1200" kern="1200" dirty="0" smtClean="0">
                <a:solidFill>
                  <a:schemeClr val="tx1"/>
                </a:solidFill>
                <a:effectLst/>
                <a:latin typeface="+mn-lt"/>
                <a:ea typeface="+mn-ea"/>
                <a:cs typeface="+mn-cs"/>
              </a:rPr>
              <a:t> initiative and how this supports the public health agenda.</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Evidence suggests that adoption of the Making Every Contact Count (MECC) approaches across health and care could potentially have a significant impact on the health of our population.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event last for up to 2 hours </a:t>
            </a:r>
            <a:r>
              <a:rPr lang="en-GB" sz="1200" i="1" kern="1200" dirty="0" smtClean="0">
                <a:solidFill>
                  <a:schemeClr val="tx1"/>
                </a:solidFill>
                <a:effectLst/>
                <a:latin typeface="+mn-lt"/>
                <a:ea typeface="+mn-ea"/>
                <a:cs typeface="+mn-cs"/>
              </a:rPr>
              <a:t>[Revise time based on the number of learners and their background / experience]</a:t>
            </a:r>
            <a:r>
              <a:rPr lang="en-GB" sz="1200" kern="1200" dirty="0" smtClean="0">
                <a:solidFill>
                  <a:schemeClr val="tx1"/>
                </a:solidFill>
                <a:effectLst/>
                <a:latin typeface="+mn-lt"/>
                <a:ea typeface="+mn-ea"/>
                <a:cs typeface="+mn-cs"/>
              </a:rPr>
              <a:t> and includes opportunities for you to get involved in discussions and share your ideas and thoughts.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 will start off by looking at what we are trying to achieve with this event by reviewing the Aim and Learning Outcomes.</a:t>
            </a:r>
          </a:p>
          <a:p>
            <a:endParaRPr lang="en-US" altLang="en-US" dirty="0"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889" indent="-285726" eaLnBrk="0" hangingPunct="0">
              <a:defRPr>
                <a:solidFill>
                  <a:schemeClr val="tx1"/>
                </a:solidFill>
                <a:latin typeface="Arial" charset="0"/>
              </a:defRPr>
            </a:lvl2pPr>
            <a:lvl3pPr marL="1142907" indent="-228581" eaLnBrk="0" hangingPunct="0">
              <a:defRPr>
                <a:solidFill>
                  <a:schemeClr val="tx1"/>
                </a:solidFill>
                <a:latin typeface="Arial" charset="0"/>
              </a:defRPr>
            </a:lvl3pPr>
            <a:lvl4pPr marL="1600070" indent="-228581" eaLnBrk="0" hangingPunct="0">
              <a:defRPr>
                <a:solidFill>
                  <a:schemeClr val="tx1"/>
                </a:solidFill>
                <a:latin typeface="Arial" charset="0"/>
              </a:defRPr>
            </a:lvl4pPr>
            <a:lvl5pPr marL="2057232" indent="-228581" eaLnBrk="0" hangingPunct="0">
              <a:defRPr>
                <a:solidFill>
                  <a:schemeClr val="tx1"/>
                </a:solidFill>
                <a:latin typeface="Arial" charset="0"/>
              </a:defRPr>
            </a:lvl5pPr>
            <a:lvl6pPr marL="2514395" indent="-228581" eaLnBrk="0" fontAlgn="base" hangingPunct="0">
              <a:spcBef>
                <a:spcPct val="0"/>
              </a:spcBef>
              <a:spcAft>
                <a:spcPct val="0"/>
              </a:spcAft>
              <a:defRPr>
                <a:solidFill>
                  <a:schemeClr val="tx1"/>
                </a:solidFill>
                <a:latin typeface="Arial" charset="0"/>
              </a:defRPr>
            </a:lvl6pPr>
            <a:lvl7pPr marL="2971559" indent="-228581" eaLnBrk="0" fontAlgn="base" hangingPunct="0">
              <a:spcBef>
                <a:spcPct val="0"/>
              </a:spcBef>
              <a:spcAft>
                <a:spcPct val="0"/>
              </a:spcAft>
              <a:defRPr>
                <a:solidFill>
                  <a:schemeClr val="tx1"/>
                </a:solidFill>
                <a:latin typeface="Arial" charset="0"/>
              </a:defRPr>
            </a:lvl7pPr>
            <a:lvl8pPr marL="3428722" indent="-228581" eaLnBrk="0" fontAlgn="base" hangingPunct="0">
              <a:spcBef>
                <a:spcPct val="0"/>
              </a:spcBef>
              <a:spcAft>
                <a:spcPct val="0"/>
              </a:spcAft>
              <a:defRPr>
                <a:solidFill>
                  <a:schemeClr val="tx1"/>
                </a:solidFill>
                <a:latin typeface="Arial" charset="0"/>
              </a:defRPr>
            </a:lvl8pPr>
            <a:lvl9pPr marL="3885884" indent="-228581" eaLnBrk="0" fontAlgn="base" hangingPunct="0">
              <a:spcBef>
                <a:spcPct val="0"/>
              </a:spcBef>
              <a:spcAft>
                <a:spcPct val="0"/>
              </a:spcAft>
              <a:defRPr>
                <a:solidFill>
                  <a:schemeClr val="tx1"/>
                </a:solidFill>
                <a:latin typeface="Arial" charset="0"/>
              </a:defRPr>
            </a:lvl9pPr>
          </a:lstStyle>
          <a:p>
            <a:pPr eaLnBrk="1" hangingPunct="1"/>
            <a:fld id="{71D913F0-BAA7-4587-830B-49604AC8621D}" type="slidenum">
              <a:rPr lang="en-GB" altLang="en-US" smtClean="0"/>
              <a:pPr eaLnBrk="1" hangingPunct="1"/>
              <a:t>1</a:t>
            </a:fld>
            <a:endParaRPr lang="en-GB" altLang="en-US" smtClean="0"/>
          </a:p>
        </p:txBody>
      </p:sp>
    </p:spTree>
    <p:extLst>
      <p:ext uri="{BB962C8B-B14F-4D97-AF65-F5344CB8AC3E}">
        <p14:creationId xmlns:p14="http://schemas.microsoft.com/office/powerpoint/2010/main" val="15272584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10</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The slide appears with an image of ‘Edna’ with 2 speech bubbles;</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I’m happy as I am!</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What is it you are happy about?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 3</a:t>
            </a:r>
            <a:r>
              <a:rPr lang="en-GB" sz="1200" i="1" kern="1200" baseline="30000" dirty="0" smtClean="0">
                <a:solidFill>
                  <a:schemeClr val="tx1"/>
                </a:solidFill>
                <a:effectLst/>
                <a:latin typeface="+mn-lt"/>
                <a:ea typeface="+mn-ea"/>
                <a:cs typeface="+mn-cs"/>
              </a:rPr>
              <a:t>rd</a:t>
            </a:r>
            <a:r>
              <a:rPr lang="en-GB" sz="1200" i="1" kern="1200" dirty="0" smtClean="0">
                <a:solidFill>
                  <a:schemeClr val="tx1"/>
                </a:solidFill>
                <a:effectLst/>
                <a:latin typeface="+mn-lt"/>
                <a:ea typeface="+mn-ea"/>
                <a:cs typeface="+mn-cs"/>
              </a:rPr>
              <a:t> speech bubble automatically appears on the slide after a few seconds of the slide showing;</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Although I live on my own, I have my pet dog, Bella. I like to take her for walks, which gets me out and is helping me to lose weight. I’ve lost 2 stone so far and I’m seeing more people who also walk their dogs. Before I got Bella I was very lonely.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 should never become complacent and always consider that things could be done better, differently or not at all.  However, the key is to consider and check that it is right, it works well and it does not need changing.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some circumstances, something may not be perfect, but it is working well for now so it can be reviewed in the future.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 need to </a:t>
            </a:r>
            <a:r>
              <a:rPr lang="en-GB" sz="1200" b="1" kern="1200" dirty="0" smtClean="0">
                <a:solidFill>
                  <a:schemeClr val="tx1"/>
                </a:solidFill>
                <a:effectLst/>
                <a:latin typeface="+mn-lt"/>
                <a:ea typeface="+mn-ea"/>
                <a:cs typeface="+mn-cs"/>
              </a:rPr>
              <a:t>keep</a:t>
            </a:r>
            <a:r>
              <a:rPr lang="en-GB" sz="1200" kern="1200" dirty="0" smtClean="0">
                <a:solidFill>
                  <a:schemeClr val="tx1"/>
                </a:solidFill>
                <a:effectLst/>
                <a:latin typeface="+mn-lt"/>
                <a:ea typeface="+mn-ea"/>
                <a:cs typeface="+mn-cs"/>
              </a:rPr>
              <a:t> the things that are working well or those that do not need to change yet.  These are mainly positive things that are achieving a good outcome.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may be: where you live, where you work, personal relationships, social life, activities, hobbies, interests, etc.</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You may wish to add additional and / or specific examples that support the particular learners and their background / experience.</a:t>
            </a:r>
            <a:endParaRPr lang="en-GB" sz="1200" kern="1200" dirty="0" smtClean="0">
              <a:solidFill>
                <a:schemeClr val="tx1"/>
              </a:solidFill>
              <a:effectLst/>
              <a:latin typeface="+mn-lt"/>
              <a:ea typeface="+mn-ea"/>
              <a:cs typeface="+mn-cs"/>
            </a:endParaRPr>
          </a:p>
          <a:p>
            <a:r>
              <a:rPr lang="en-GB"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will now look at a scenario to put this theory into practice.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Set the scene as follows:</a:t>
            </a:r>
          </a:p>
          <a:p>
            <a:r>
              <a:rPr lang="en-GB" sz="1200" kern="1200" dirty="0" smtClean="0">
                <a:solidFill>
                  <a:schemeClr val="tx1"/>
                </a:solidFill>
                <a:effectLst/>
                <a:latin typeface="+mn-lt"/>
                <a:ea typeface="+mn-ea"/>
                <a:cs typeface="+mn-cs"/>
              </a:rPr>
              <a:t>We will now look at Edna, she has made some positive changes to her life that is improving her wellbeing; </a:t>
            </a:r>
          </a:p>
          <a:p>
            <a:pPr lvl="0"/>
            <a:r>
              <a:rPr lang="en-GB" sz="1200" kern="1200" dirty="0" smtClean="0">
                <a:solidFill>
                  <a:schemeClr val="tx1"/>
                </a:solidFill>
                <a:effectLst/>
                <a:latin typeface="+mn-lt"/>
                <a:ea typeface="+mn-ea"/>
                <a:cs typeface="+mn-cs"/>
              </a:rPr>
              <a:t>Managing weight</a:t>
            </a:r>
          </a:p>
          <a:p>
            <a:pPr lvl="0"/>
            <a:r>
              <a:rPr lang="en-GB" sz="1200" kern="1200" dirty="0" smtClean="0">
                <a:solidFill>
                  <a:schemeClr val="tx1"/>
                </a:solidFill>
                <a:effectLst/>
                <a:latin typeface="+mn-lt"/>
                <a:ea typeface="+mn-ea"/>
                <a:cs typeface="+mn-cs"/>
              </a:rPr>
              <a:t>Increased physical activity</a:t>
            </a:r>
          </a:p>
          <a:p>
            <a:pPr lvl="0"/>
            <a:r>
              <a:rPr lang="en-GB" sz="1200" kern="1200" dirty="0" smtClean="0">
                <a:solidFill>
                  <a:schemeClr val="tx1"/>
                </a:solidFill>
                <a:effectLst/>
                <a:latin typeface="+mn-lt"/>
                <a:ea typeface="+mn-ea"/>
                <a:cs typeface="+mn-cs"/>
              </a:rPr>
              <a:t>Improved mobility</a:t>
            </a:r>
          </a:p>
          <a:p>
            <a:pPr lvl="0"/>
            <a:r>
              <a:rPr lang="en-GB" sz="1200" kern="1200" dirty="0" smtClean="0">
                <a:solidFill>
                  <a:schemeClr val="tx1"/>
                </a:solidFill>
                <a:effectLst/>
                <a:latin typeface="+mn-lt"/>
                <a:ea typeface="+mn-ea"/>
                <a:cs typeface="+mn-cs"/>
              </a:rPr>
              <a:t>Reduced loneliness/isolation</a:t>
            </a:r>
          </a:p>
          <a:p>
            <a:r>
              <a:rPr lang="en-GB" sz="1200" kern="1200" dirty="0" smtClean="0">
                <a:solidFill>
                  <a:schemeClr val="tx1"/>
                </a:solidFill>
                <a:effectLst/>
                <a:latin typeface="+mn-lt"/>
                <a:ea typeface="+mn-ea"/>
                <a:cs typeface="+mn-cs"/>
              </a:rPr>
              <a:t>Therefore Edna needs to Keep going out for walks with Bella as it is clearly improving her well-being in several ways. </a:t>
            </a: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10</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11</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The slide appears with an image of ‘Peter’.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3 clicks to reveal slide content;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1 – I’m comfortable with things as they are.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What is it you are comfortable with?</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2 – My asthma is getting better as I have reduced the number of cigarettes from 35 a day to 20 a day in the last 12 months.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3 – Think how well you have done so far, how about setting a goal to reduce the number by 5 every 3 months for the rest of the year?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I never thought about it like that.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have just looked the concept of keeping things that working well.  We will now move on and look at the concept of </a:t>
            </a:r>
            <a:r>
              <a:rPr lang="en-GB" sz="1200" b="1" kern="1200" dirty="0" smtClean="0">
                <a:solidFill>
                  <a:schemeClr val="tx1"/>
                </a:solidFill>
                <a:effectLst/>
                <a:latin typeface="+mn-lt"/>
                <a:ea typeface="+mn-ea"/>
                <a:cs typeface="+mn-cs"/>
              </a:rPr>
              <a:t>develop</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We should never assume that just because something is not as good as it should be it has to be abandoned.  Some things may be OK, but not perfect.  So, we should consider:</a:t>
            </a:r>
          </a:p>
          <a:p>
            <a:endParaRPr lang="en-GB" sz="1200" kern="1200" dirty="0" smtClean="0">
              <a:solidFill>
                <a:schemeClr val="tx1"/>
              </a:solidFill>
              <a:effectLst/>
              <a:latin typeface="+mn-lt"/>
              <a:ea typeface="+mn-ea"/>
              <a:cs typeface="+mn-cs"/>
            </a:endParaRPr>
          </a:p>
          <a:p>
            <a:pPr lvl="0"/>
            <a:r>
              <a:rPr lang="en-GB" dirty="0" smtClean="0">
                <a:effectLst/>
              </a:rPr>
              <a:t>How can we may them better?</a:t>
            </a:r>
          </a:p>
          <a:p>
            <a:pPr lvl="0"/>
            <a:r>
              <a:rPr lang="en-GB" dirty="0" smtClean="0">
                <a:effectLst/>
              </a:rPr>
              <a:t>If a small change has worked well, what would a bigger change do?</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Develop seeks to celebrate what has worked well and look to continue this and make it even better.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You may wish to add additional and / or specific examples that support the particular learners and their background / experience.</a:t>
            </a:r>
            <a:endParaRPr lang="en-GB" sz="1200" kern="1200" dirty="0" smtClean="0">
              <a:solidFill>
                <a:schemeClr val="tx1"/>
              </a:solidFill>
              <a:effectLst/>
              <a:latin typeface="+mn-lt"/>
              <a:ea typeface="+mn-ea"/>
              <a:cs typeface="+mn-cs"/>
            </a:endParaRPr>
          </a:p>
          <a:p>
            <a:r>
              <a:rPr lang="en-GB"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will now look at a scenario to put this theory into practice.</a:t>
            </a:r>
          </a:p>
          <a:p>
            <a:r>
              <a:rPr lang="en-GB" sz="1200" i="1" kern="1200" dirty="0" smtClean="0">
                <a:solidFill>
                  <a:schemeClr val="tx1"/>
                </a:solidFill>
                <a:effectLst/>
                <a:latin typeface="+mn-lt"/>
                <a:ea typeface="+mn-ea"/>
                <a:cs typeface="+mn-cs"/>
              </a:rPr>
              <a:t>The scenario is based around a simulated conversation.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Set the scene as follows: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Peter is a smoker and suffers from asthma.  He has reduced the number of cigarettes he smokes each day.</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Walkthrough the simulated conversation with the learners by reading out the content of the speech bubbles.  Each stage of the conversation is revealed by a single click.</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Address any questions or queries the learners may have.</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11</a:t>
            </a:fld>
            <a:endParaRPr lang="en-GB" dirty="0"/>
          </a:p>
        </p:txBody>
      </p:sp>
    </p:spTree>
    <p:extLst>
      <p:ext uri="{BB962C8B-B14F-4D97-AF65-F5344CB8AC3E}">
        <p14:creationId xmlns:p14="http://schemas.microsoft.com/office/powerpoint/2010/main" val="2806669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12</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The slide appears with an image of ‘Betty’.</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2 clicks to reveal slide content;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1 – It’s always worked this way. I don’t want to go into a home, I like my independence and I manage!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2 – We are not saying you need to go into a home – I can see you have great pride in running your home. Have you thought about places where you have your own independence, such as a flat or bungalow, but have support available when you need it? Some also have activities, such as coffee mornings and community cafes. Would you like me to get you some more information or even visit one of them?</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us now consider the final concept of </a:t>
            </a:r>
            <a:r>
              <a:rPr lang="en-GB" sz="1200" b="1" kern="1200" dirty="0" smtClean="0">
                <a:solidFill>
                  <a:schemeClr val="tx1"/>
                </a:solidFill>
                <a:effectLst/>
                <a:latin typeface="+mn-lt"/>
                <a:ea typeface="+mn-ea"/>
                <a:cs typeface="+mn-cs"/>
              </a:rPr>
              <a:t>Let Go</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There are times when things are not working well or may be out of date.  If this applies we should be looking to changing them.  This could be: stopping, changing or replacing.  Although this may sound easy and straight forward, as we have already discussed, change affects people in different ways.  Therefore, it may not be easy for people to stop doing something, change the way things are done or replace them.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Let Go</a:t>
            </a:r>
            <a:r>
              <a:rPr lang="en-GB" sz="1200" kern="1200" dirty="0" smtClean="0">
                <a:solidFill>
                  <a:schemeClr val="tx1"/>
                </a:solidFill>
                <a:effectLst/>
                <a:latin typeface="+mn-lt"/>
                <a:ea typeface="+mn-ea"/>
                <a:cs typeface="+mn-cs"/>
              </a:rPr>
              <a:t> seeks to stop doing things that are not working well or out of date.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It is important that we address the anxiety or concerns people may have about letting go of something otherwise this could be a barrier to moving forward.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You may wish to add additional and / or specific examples that support the particular learners and their background / experience.</a:t>
            </a:r>
            <a:endParaRPr lang="en-GB" sz="1200" kern="1200" dirty="0" smtClean="0">
              <a:solidFill>
                <a:schemeClr val="tx1"/>
              </a:solidFill>
              <a:effectLst/>
              <a:latin typeface="+mn-lt"/>
              <a:ea typeface="+mn-ea"/>
              <a:cs typeface="+mn-cs"/>
            </a:endParaRPr>
          </a:p>
          <a:p>
            <a:r>
              <a:rPr lang="en-GB" sz="1200" u="none" strike="noStrike"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We will now look at a scenario to put this theory into practice.</a:t>
            </a:r>
          </a:p>
          <a:p>
            <a:r>
              <a:rPr lang="en-GB" sz="1200" i="1" kern="1200" dirty="0" smtClean="0">
                <a:solidFill>
                  <a:schemeClr val="tx1"/>
                </a:solidFill>
                <a:effectLst/>
                <a:latin typeface="+mn-lt"/>
                <a:ea typeface="+mn-ea"/>
                <a:cs typeface="+mn-cs"/>
              </a:rPr>
              <a:t>The scenario is based around a simulated conversation.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Set the scene as follows: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Betty is aged 66 and has limited mobility, but can walk with walking sticks.  She doesn’t like to use a wheelchair or walker, as she is very proud and feel they are for old people.  She has lived in her 3 bedroom Council house for the last 40 years.  Her husband died 2 years ago and she has 2 children – 1 local, but doesn’t see them often due to their own health problems.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Betty’s house has some adaptations, but she has always been reluctant to make further changes.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Betty has not been eating well as she is struggling with the size of the house and moving around.  She has also reduced the volume of fluid she is drinking as it takes time to get to the toilet, even when using her stair lift.  Betty is very upset as she has stress incontinence and recently she has not been able to get to the toilet in time.</a:t>
            </a:r>
          </a:p>
          <a:p>
            <a:endParaRPr lang="en-GB" baseline="0" dirty="0" smtClean="0"/>
          </a:p>
          <a:p>
            <a:r>
              <a:rPr lang="en-GB" sz="1200" i="1" kern="1200" dirty="0" smtClean="0">
                <a:solidFill>
                  <a:schemeClr val="tx1"/>
                </a:solidFill>
                <a:effectLst/>
                <a:latin typeface="+mn-lt"/>
                <a:ea typeface="+mn-ea"/>
                <a:cs typeface="+mn-cs"/>
              </a:rPr>
              <a:t>Walkthrough the simulated conversation with the learners by reading out the content of the speech bubbles.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Address any questions or queries the learners may have.</a:t>
            </a:r>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12</a:t>
            </a:fld>
            <a:endParaRPr lang="en-GB" dirty="0"/>
          </a:p>
        </p:txBody>
      </p:sp>
    </p:spTree>
    <p:extLst>
      <p:ext uri="{BB962C8B-B14F-4D97-AF65-F5344CB8AC3E}">
        <p14:creationId xmlns:p14="http://schemas.microsoft.com/office/powerpoint/2010/main" val="1373507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LR3 – Keep, Develop, Let Go</a:t>
            </a:r>
          </a:p>
          <a:p>
            <a:pPr lvl="0"/>
            <a:r>
              <a:rPr lang="en-GB" sz="1200" kern="1200" dirty="0" smtClean="0">
                <a:solidFill>
                  <a:schemeClr val="tx1"/>
                </a:solidFill>
                <a:effectLst/>
                <a:latin typeface="+mn-lt"/>
                <a:ea typeface="+mn-ea"/>
                <a:cs typeface="+mn-cs"/>
              </a:rPr>
              <a:t>Slide 13</a:t>
            </a:r>
          </a:p>
          <a:p>
            <a:r>
              <a:rPr lang="en-GB" sz="1200" i="1" kern="1200" dirty="0" smtClean="0">
                <a:solidFill>
                  <a:schemeClr val="tx1"/>
                </a:solidFill>
                <a:effectLst/>
                <a:latin typeface="+mn-lt"/>
                <a:ea typeface="+mn-ea"/>
                <a:cs typeface="+mn-cs"/>
              </a:rPr>
              <a:t>Introduce the activity by reading out the slide content;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Consider each of these areas (Keep, Develop, Let Go) and set yourself a goal or target.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Delegates to use LR3 for this activity.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Advise delegates that this activity is personal to themselves and they will not be required to read out/share the content of their work with anyone else.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Taking the opportunity to undertake this activity within the session enables delegates to experience the application of this approach as well as provide them with further opportunity to see how it can be used.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Following completion of this activity, facilitate feedback from either each table in turn or from the group as a whole. </a:t>
            </a:r>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13</a:t>
            </a:fld>
            <a:endParaRPr lang="en-GB" dirty="0"/>
          </a:p>
        </p:txBody>
      </p:sp>
    </p:spTree>
    <p:extLst>
      <p:ext uri="{BB962C8B-B14F-4D97-AF65-F5344CB8AC3E}">
        <p14:creationId xmlns:p14="http://schemas.microsoft.com/office/powerpoint/2010/main" val="3163947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Flipchart paper and pens</a:t>
            </a:r>
          </a:p>
          <a:p>
            <a:pPr lvl="0"/>
            <a:r>
              <a:rPr lang="en-GB" sz="1200" kern="1200" dirty="0" smtClean="0">
                <a:solidFill>
                  <a:schemeClr val="tx1"/>
                </a:solidFill>
                <a:effectLst/>
                <a:latin typeface="+mn-lt"/>
                <a:ea typeface="+mn-ea"/>
                <a:cs typeface="+mn-cs"/>
              </a:rPr>
              <a:t>Slide 14</a:t>
            </a:r>
          </a:p>
          <a:p>
            <a:r>
              <a:rPr lang="en-GB" sz="1200" kern="1200" dirty="0" smtClean="0">
                <a:solidFill>
                  <a:schemeClr val="tx1"/>
                </a:solidFill>
                <a:effectLst/>
                <a:latin typeface="+mn-lt"/>
                <a:ea typeface="+mn-ea"/>
                <a:cs typeface="+mn-cs"/>
              </a:rPr>
              <a:t>We now move on a look at the knowledge and skills needed to communication well and have effective conversations.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Depending on the learner’s background / experience, you may wish to adopt a different introduction to this area / topic.</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Let us just take a moment to consider the Oxford English Dictionary definition of communication.  Communication is defined as:</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…the imparting or exchange of information by speaking, writing or using some other medium…</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Effective communication is critical when we are working with others.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In Groups, take 5 minutes to discuss:</a:t>
            </a:r>
          </a:p>
          <a:p>
            <a:pPr lvl="0"/>
            <a:r>
              <a:rPr lang="en-GB" dirty="0" smtClean="0">
                <a:effectLst/>
              </a:rPr>
              <a:t>Why is communication important?</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The activity seeks to promote discussion and the generation of view, opinions, etc. from the learners.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Key points to elicit are:</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To know and understand the person you are communicating with.</a:t>
            </a:r>
            <a:endParaRPr lang="en-GB" dirty="0" smtClean="0">
              <a:effectLst/>
            </a:endParaRPr>
          </a:p>
          <a:p>
            <a:pPr lvl="0"/>
            <a:r>
              <a:rPr lang="en-GB" sz="1200" i="1" kern="1200" dirty="0" smtClean="0">
                <a:solidFill>
                  <a:schemeClr val="tx1"/>
                </a:solidFill>
                <a:effectLst/>
                <a:latin typeface="+mn-lt"/>
                <a:ea typeface="+mn-ea"/>
                <a:cs typeface="+mn-cs"/>
              </a:rPr>
              <a:t>To know what they want.</a:t>
            </a:r>
            <a:endParaRPr lang="en-GB" dirty="0" smtClean="0">
              <a:effectLst/>
            </a:endParaRPr>
          </a:p>
          <a:p>
            <a:pPr lvl="0"/>
            <a:r>
              <a:rPr lang="en-GB" sz="1200" i="1" kern="1200" dirty="0" smtClean="0">
                <a:solidFill>
                  <a:schemeClr val="tx1"/>
                </a:solidFill>
                <a:effectLst/>
                <a:latin typeface="+mn-lt"/>
                <a:ea typeface="+mn-ea"/>
                <a:cs typeface="+mn-cs"/>
              </a:rPr>
              <a:t>To know what they do not want.</a:t>
            </a:r>
            <a:endParaRPr lang="en-GB" dirty="0" smtClean="0">
              <a:effectLst/>
            </a:endParaRPr>
          </a:p>
          <a:p>
            <a:pPr lvl="0"/>
            <a:r>
              <a:rPr lang="en-GB" sz="1200" i="1" kern="1200" dirty="0" smtClean="0">
                <a:solidFill>
                  <a:schemeClr val="tx1"/>
                </a:solidFill>
                <a:effectLst/>
                <a:latin typeface="+mn-lt"/>
                <a:ea typeface="+mn-ea"/>
                <a:cs typeface="+mn-cs"/>
              </a:rPr>
              <a:t>To know what they already do.</a:t>
            </a:r>
            <a:endParaRPr lang="en-GB" dirty="0" smtClean="0">
              <a:effectLst/>
            </a:endParaRPr>
          </a:p>
          <a:p>
            <a:pPr lvl="0"/>
            <a:r>
              <a:rPr lang="en-GB" sz="1200" i="1" kern="1200" dirty="0" smtClean="0">
                <a:solidFill>
                  <a:schemeClr val="tx1"/>
                </a:solidFill>
                <a:effectLst/>
                <a:latin typeface="+mn-lt"/>
                <a:ea typeface="+mn-ea"/>
                <a:cs typeface="+mn-cs"/>
              </a:rPr>
              <a:t>Fact finding.</a:t>
            </a:r>
            <a:endParaRPr lang="en-GB" dirty="0" smtClean="0">
              <a:effectLst/>
            </a:endParaRPr>
          </a:p>
          <a:p>
            <a:pPr lvl="0"/>
            <a:r>
              <a:rPr lang="en-GB" sz="1200" i="1" kern="1200" dirty="0" smtClean="0">
                <a:solidFill>
                  <a:schemeClr val="tx1"/>
                </a:solidFill>
                <a:effectLst/>
                <a:latin typeface="+mn-lt"/>
                <a:ea typeface="+mn-ea"/>
                <a:cs typeface="+mn-cs"/>
              </a:rPr>
              <a:t>Building a relationship.</a:t>
            </a:r>
            <a:endParaRPr lang="en-GB" dirty="0" smtClean="0">
              <a:effectLst/>
            </a:endParaRPr>
          </a:p>
          <a:p>
            <a:pPr lvl="0"/>
            <a:r>
              <a:rPr lang="en-GB" sz="1200" i="1" kern="1200" dirty="0" smtClean="0">
                <a:solidFill>
                  <a:schemeClr val="tx1"/>
                </a:solidFill>
                <a:effectLst/>
                <a:latin typeface="+mn-lt"/>
                <a:ea typeface="+mn-ea"/>
                <a:cs typeface="+mn-cs"/>
              </a:rPr>
              <a:t>To give appropriate responses.</a:t>
            </a:r>
            <a:endParaRPr lang="en-GB" dirty="0" smtClean="0">
              <a:effectLst/>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Review and discuss the responses generated by the learners and address any concerns or queries.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Highlight that the key principle of a healthy chat is effective communication – the ability to provide information that is relevant and appropriate to the person.  This is only known if when you involve the person.</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14</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15</a:t>
            </a:r>
          </a:p>
          <a:p>
            <a:r>
              <a:rPr lang="en-GB" sz="1200" kern="1200" dirty="0" smtClean="0">
                <a:solidFill>
                  <a:schemeClr val="tx1"/>
                </a:solidFill>
                <a:effectLst/>
                <a:latin typeface="+mn-lt"/>
                <a:ea typeface="+mn-ea"/>
                <a:cs typeface="+mn-cs"/>
              </a:rPr>
              <a:t>Let us take a moment to consider communication and how it can be impacted.</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You may wish to introduce the diagram as a component of the Shannon and Weaver model of communication, which was created in 1940 by Claud Elwood Shannon and Warren Weaver.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Review the diagram and explain: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i="1" kern="1200" dirty="0" smtClean="0">
                <a:solidFill>
                  <a:schemeClr val="tx1"/>
                </a:solidFill>
                <a:effectLst/>
                <a:latin typeface="+mn-lt"/>
                <a:ea typeface="+mn-ea"/>
                <a:cs typeface="+mn-cs"/>
              </a:rPr>
              <a:t>Sender (Information Source)</a:t>
            </a: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The sender is person who creates the message, chooses the channel and sends it.</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Encoder (Transmitter)</a:t>
            </a:r>
            <a:br>
              <a:rPr lang="en-GB" sz="1200" b="1"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The sender thinks about what the message is and then </a:t>
            </a:r>
            <a:r>
              <a:rPr lang="en-GB" sz="1200" b="1" i="1" kern="1200" dirty="0" smtClean="0">
                <a:solidFill>
                  <a:schemeClr val="tx1"/>
                </a:solidFill>
                <a:effectLst/>
                <a:latin typeface="+mn-lt"/>
                <a:ea typeface="+mn-ea"/>
                <a:cs typeface="+mn-cs"/>
              </a:rPr>
              <a:t>encodes</a:t>
            </a:r>
            <a:r>
              <a:rPr lang="en-GB" sz="1200" b="1"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it by choosing the words, letters, numbers, etc.</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Channel</a:t>
            </a: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This is the method used to send the message, e.g. Letter, email, telephone, face-to-face conversation, etc.</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Decoder (Receiver)</a:t>
            </a: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The person receiving the message needs to decode the words, letters, number, etc. sent to translate the message.</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Receiver (Destination)</a:t>
            </a: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The person receiving the message reviews the translated message and checks that they understand what it means, what needs to be done and if a response is needed.</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Noise</a:t>
            </a: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err="1" smtClean="0">
                <a:solidFill>
                  <a:schemeClr val="tx1"/>
                </a:solidFill>
                <a:effectLst/>
                <a:latin typeface="+mn-lt"/>
                <a:ea typeface="+mn-ea"/>
                <a:cs typeface="+mn-cs"/>
              </a:rPr>
              <a:t>Noise</a:t>
            </a:r>
            <a:r>
              <a:rPr lang="en-GB" sz="1200" i="1" kern="1200" dirty="0" smtClean="0">
                <a:solidFill>
                  <a:schemeClr val="tx1"/>
                </a:solidFill>
                <a:effectLst/>
                <a:latin typeface="+mn-lt"/>
                <a:ea typeface="+mn-ea"/>
                <a:cs typeface="+mn-cs"/>
              </a:rPr>
              <a:t> can be physical disturbances like environment, people, etc. that prevent the message from being sent and received correctly.</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
            </a:r>
            <a:br>
              <a:rPr lang="en-GB" sz="1200" i="1" kern="1200" dirty="0" smtClean="0">
                <a:solidFill>
                  <a:schemeClr val="tx1"/>
                </a:solidFill>
                <a:effectLst/>
                <a:latin typeface="+mn-lt"/>
                <a:ea typeface="+mn-ea"/>
                <a:cs typeface="+mn-cs"/>
              </a:rPr>
            </a:br>
            <a:r>
              <a:rPr lang="en-GB" sz="1200" i="1" kern="1200" dirty="0" smtClean="0">
                <a:solidFill>
                  <a:schemeClr val="tx1"/>
                </a:solidFill>
                <a:effectLst/>
                <a:latin typeface="+mn-lt"/>
                <a:ea typeface="+mn-ea"/>
                <a:cs typeface="+mn-cs"/>
              </a:rPr>
              <a:t>It can also be judgements about others based on your own views and opinions, which prevent you from sending or receiving a message effectively.</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Address any concerns or queries the learners may have.</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15</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Flipchart paper and pens.</a:t>
            </a:r>
          </a:p>
          <a:p>
            <a:pPr lvl="0"/>
            <a:r>
              <a:rPr lang="en-GB" sz="1200" kern="1200" dirty="0" smtClean="0">
                <a:solidFill>
                  <a:schemeClr val="tx1"/>
                </a:solidFill>
                <a:effectLst/>
                <a:latin typeface="+mn-lt"/>
                <a:ea typeface="+mn-ea"/>
                <a:cs typeface="+mn-cs"/>
              </a:rPr>
              <a:t>Slide 16</a:t>
            </a:r>
          </a:p>
          <a:p>
            <a:r>
              <a:rPr lang="en-GB" sz="1200" kern="1200" dirty="0" smtClean="0">
                <a:solidFill>
                  <a:schemeClr val="tx1"/>
                </a:solidFill>
                <a:effectLst/>
                <a:latin typeface="+mn-lt"/>
                <a:ea typeface="+mn-ea"/>
                <a:cs typeface="+mn-cs"/>
              </a:rPr>
              <a:t>Let us now look at communication a little more and let us think about what is good and how we can make it better.</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Introduce the group activity by explaining  the learner instructions on the PowerPoint Slide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Groups, take 10 minutes to discuss:</a:t>
            </a:r>
          </a:p>
          <a:p>
            <a:pPr lvl="0"/>
            <a:r>
              <a:rPr lang="en-GB" dirty="0" smtClean="0">
                <a:effectLst/>
              </a:rPr>
              <a:t>What do you think is good communication?</a:t>
            </a:r>
          </a:p>
          <a:p>
            <a:pPr lvl="0"/>
            <a:r>
              <a:rPr lang="en-GB" dirty="0" smtClean="0">
                <a:effectLst/>
              </a:rPr>
              <a:t>What can you do to improve communication?</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Once the activity it complete, facilitate a discussion to review the learner’s findings.  You may wish to note these on Flipchart to aid the discussion.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feedback / review aspect of this activity will vary depending on the size of the group and their background / experience.   Judge the approach to adopt and the guidelines / points below will assist in running the activity effectively.</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16</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17</a:t>
            </a:r>
          </a:p>
          <a:p>
            <a:r>
              <a:rPr lang="en-GB" sz="1200" kern="1200" dirty="0" smtClean="0">
                <a:solidFill>
                  <a:schemeClr val="tx1"/>
                </a:solidFill>
                <a:effectLst/>
                <a:latin typeface="+mn-lt"/>
                <a:ea typeface="+mn-ea"/>
                <a:cs typeface="+mn-cs"/>
              </a:rPr>
              <a:t>The slide appears blank.</a:t>
            </a:r>
          </a:p>
          <a:p>
            <a:r>
              <a:rPr lang="en-GB" sz="1200" kern="1200" dirty="0" smtClean="0">
                <a:solidFill>
                  <a:schemeClr val="tx1"/>
                </a:solidFill>
                <a:effectLst/>
                <a:latin typeface="+mn-lt"/>
                <a:ea typeface="+mn-ea"/>
                <a:cs typeface="+mn-cs"/>
              </a:rPr>
              <a:t>6 clicks to reveal the slide contents;</a:t>
            </a:r>
          </a:p>
          <a:p>
            <a:r>
              <a:rPr lang="en-GB" sz="1200" kern="1200" dirty="0" smtClean="0">
                <a:solidFill>
                  <a:schemeClr val="tx1"/>
                </a:solidFill>
                <a:effectLst/>
                <a:latin typeface="+mn-lt"/>
                <a:ea typeface="+mn-ea"/>
                <a:cs typeface="+mn-cs"/>
              </a:rPr>
              <a:t>Click 1 – Tone </a:t>
            </a:r>
          </a:p>
          <a:p>
            <a:r>
              <a:rPr lang="en-GB" sz="1200" kern="1200" dirty="0" smtClean="0">
                <a:solidFill>
                  <a:schemeClr val="tx1"/>
                </a:solidFill>
                <a:effectLst/>
                <a:latin typeface="+mn-lt"/>
                <a:ea typeface="+mn-ea"/>
                <a:cs typeface="+mn-cs"/>
              </a:rPr>
              <a:t>Click 2 – Volume</a:t>
            </a:r>
          </a:p>
          <a:p>
            <a:r>
              <a:rPr lang="en-GB" sz="1200" kern="1200" dirty="0" smtClean="0">
                <a:solidFill>
                  <a:schemeClr val="tx1"/>
                </a:solidFill>
                <a:effectLst/>
                <a:latin typeface="+mn-lt"/>
                <a:ea typeface="+mn-ea"/>
                <a:cs typeface="+mn-cs"/>
              </a:rPr>
              <a:t>Click 3 – Body language</a:t>
            </a:r>
          </a:p>
          <a:p>
            <a:r>
              <a:rPr lang="en-GB" sz="1200" kern="1200" dirty="0" smtClean="0">
                <a:solidFill>
                  <a:schemeClr val="tx1"/>
                </a:solidFill>
                <a:effectLst/>
                <a:latin typeface="+mn-lt"/>
                <a:ea typeface="+mn-ea"/>
                <a:cs typeface="+mn-cs"/>
              </a:rPr>
              <a:t>Click 4 – Active Listening</a:t>
            </a:r>
          </a:p>
          <a:p>
            <a:r>
              <a:rPr lang="en-GB" sz="1200" kern="1200" dirty="0" smtClean="0">
                <a:solidFill>
                  <a:schemeClr val="tx1"/>
                </a:solidFill>
                <a:effectLst/>
                <a:latin typeface="+mn-lt"/>
                <a:ea typeface="+mn-ea"/>
                <a:cs typeface="+mn-cs"/>
              </a:rPr>
              <a:t>Click 5 – Questioning</a:t>
            </a:r>
          </a:p>
          <a:p>
            <a:r>
              <a:rPr lang="en-GB" sz="1200" kern="1200" dirty="0" smtClean="0">
                <a:solidFill>
                  <a:schemeClr val="tx1"/>
                </a:solidFill>
                <a:effectLst/>
                <a:latin typeface="+mn-lt"/>
                <a:ea typeface="+mn-ea"/>
                <a:cs typeface="+mn-cs"/>
              </a:rPr>
              <a:t>Click 6 – TED approach</a:t>
            </a:r>
          </a:p>
          <a:p>
            <a:r>
              <a:rPr lang="en-GB" sz="1200" kern="1200" dirty="0" smtClean="0">
                <a:solidFill>
                  <a:schemeClr val="tx1"/>
                </a:solidFill>
                <a:effectLst/>
                <a:latin typeface="+mn-lt"/>
                <a:ea typeface="+mn-ea"/>
                <a:cs typeface="+mn-cs"/>
              </a:rPr>
              <a:t> </a:t>
            </a:r>
          </a:p>
          <a:p>
            <a:pPr lvl="0"/>
            <a:r>
              <a:rPr lang="en-GB" sz="1200" b="1" i="1" kern="1200" dirty="0" smtClean="0">
                <a:solidFill>
                  <a:schemeClr val="tx1"/>
                </a:solidFill>
                <a:effectLst/>
                <a:latin typeface="+mn-lt"/>
                <a:ea typeface="+mn-ea"/>
                <a:cs typeface="+mn-cs"/>
              </a:rPr>
              <a:t>How we speak</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dirty="0" smtClean="0">
              <a:effectLst/>
            </a:endParaRPr>
          </a:p>
          <a:p>
            <a:pPr lvl="1"/>
            <a:r>
              <a:rPr lang="en-GB" sz="1200" b="1" i="1" kern="1200" dirty="0" smtClean="0">
                <a:solidFill>
                  <a:schemeClr val="tx1"/>
                </a:solidFill>
                <a:effectLst/>
                <a:latin typeface="+mn-lt"/>
                <a:ea typeface="+mn-ea"/>
                <a:cs typeface="+mn-cs"/>
              </a:rPr>
              <a:t>Tone</a:t>
            </a:r>
            <a:r>
              <a:rPr lang="en-GB" sz="1200" i="1" kern="1200" dirty="0" smtClean="0">
                <a:solidFill>
                  <a:schemeClr val="tx1"/>
                </a:solidFill>
                <a:effectLst/>
                <a:latin typeface="+mn-lt"/>
                <a:ea typeface="+mn-ea"/>
                <a:cs typeface="+mn-cs"/>
              </a:rPr>
              <a:t> - your voice should portray energy and enthusiasm when you speak, which provides a positive tone to a message.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dirty="0" smtClean="0">
              <a:effectLst/>
            </a:endParaRPr>
          </a:p>
          <a:p>
            <a:r>
              <a:rPr lang="en-GB" sz="1200" i="1" kern="1200" dirty="0" smtClean="0">
                <a:solidFill>
                  <a:schemeClr val="tx1"/>
                </a:solidFill>
                <a:effectLst/>
                <a:latin typeface="+mn-lt"/>
                <a:ea typeface="+mn-ea"/>
                <a:cs typeface="+mn-cs"/>
              </a:rPr>
              <a:t>A monotone voice does not keep attention for very long and often leads minds to drift off onto other things.  A confident voice helps keep attention and people takes what they hear seriously.</a:t>
            </a:r>
            <a:endParaRPr lang="en-GB" dirty="0" smtClean="0">
              <a:effectLst/>
            </a:endParaRPr>
          </a:p>
          <a:p>
            <a:r>
              <a:rPr lang="en-GB" sz="1200" i="1" kern="1200" dirty="0" smtClean="0">
                <a:solidFill>
                  <a:schemeClr val="tx1"/>
                </a:solidFill>
                <a:effectLst/>
                <a:latin typeface="+mn-lt"/>
                <a:ea typeface="+mn-ea"/>
                <a:cs typeface="+mn-cs"/>
              </a:rPr>
              <a:t> </a:t>
            </a:r>
            <a:endParaRPr lang="en-GB" dirty="0" smtClean="0">
              <a:effectLst/>
            </a:endParaRPr>
          </a:p>
          <a:p>
            <a:pPr lvl="1"/>
            <a:r>
              <a:rPr lang="en-GB" sz="1200" b="1" i="1" kern="1200" dirty="0" smtClean="0">
                <a:solidFill>
                  <a:schemeClr val="tx1"/>
                </a:solidFill>
                <a:effectLst/>
                <a:latin typeface="+mn-lt"/>
                <a:ea typeface="+mn-ea"/>
                <a:cs typeface="+mn-cs"/>
              </a:rPr>
              <a:t>Volume</a:t>
            </a:r>
            <a:r>
              <a:rPr lang="en-GB" sz="1200" i="1" kern="1200" dirty="0" smtClean="0">
                <a:solidFill>
                  <a:schemeClr val="tx1"/>
                </a:solidFill>
                <a:effectLst/>
                <a:latin typeface="+mn-lt"/>
                <a:ea typeface="+mn-ea"/>
                <a:cs typeface="+mn-cs"/>
              </a:rPr>
              <a:t> - we are less likely to listen or take a message seriously when a person speaks softly and can hardly be heard.  On the other hand if a person speaks very loudly, we do listen – we have no choice – but we may be more aware of the volume than the content of the message.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People who speak very softly can find it hard to increase their volume.  They believe they are shouting when in fact they are simply being heard clearly.</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People who speak very loudly may be equally unaware of it.  It may be that they have had to speak up to be heard, they may not hear very well, or they may find it a useful took to talk over others in an aggressive manner.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Body Language</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r>
              <a:rPr lang="en-GB" sz="1200" i="1" kern="1200" dirty="0" smtClean="0">
                <a:solidFill>
                  <a:schemeClr val="tx1"/>
                </a:solidFill>
                <a:effectLst/>
                <a:latin typeface="+mn-lt"/>
                <a:ea typeface="+mn-ea"/>
                <a:cs typeface="+mn-cs"/>
              </a:rPr>
              <a:t>In order to create the right impression, you have to be aware of your body language, especially if you feel less than comfortable with the person or people you are interacting with.  There are occasions when you may say positive words, even with a positive tone of voice, but your body language gives a very different message.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When sitting, sit upright with your body against the back of the chair and feet flat on the floor.  This gives the impression of taking up space and been confident.</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Sitting with your feet flat on the floor in front of you also makes it more difficult to lean forward, which is some instances can appear aggressive.</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Stand balanced equally on both feet gives the impression that you are taking up more space.</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Be aware of personal space. If you notice someone moving back as you move forward, you may be too close.</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Generally, woman feel more comfortable standing opposite the person they are talking to.  Men feel more comfortable at an angle.</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Use positive open hand movements.</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Pointing with a finger or pen can appear aggressive.</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Make eye contact.  Some people feel unconfutable doing this because they think it is too much like staring.  If you feel like this, simply look at the point between their eyebrows and they will still think you are looking straight at them.</a:t>
            </a:r>
            <a:endParaRPr lang="en-GB" sz="1200" kern="1200" dirty="0" smtClean="0">
              <a:solidFill>
                <a:schemeClr val="tx1"/>
              </a:solidFill>
              <a:effectLst/>
              <a:latin typeface="+mn-lt"/>
              <a:ea typeface="+mn-ea"/>
              <a:cs typeface="+mn-cs"/>
            </a:endParaRPr>
          </a:p>
          <a:p>
            <a:pPr lvl="1"/>
            <a:r>
              <a:rPr lang="en-GB" sz="1200" i="1" kern="1200" dirty="0" smtClean="0">
                <a:solidFill>
                  <a:schemeClr val="tx1"/>
                </a:solidFill>
                <a:effectLst/>
                <a:latin typeface="+mn-lt"/>
                <a:ea typeface="+mn-ea"/>
                <a:cs typeface="+mn-cs"/>
              </a:rPr>
              <a:t>One of the most effective body language techniques to build rapport is what is known as mirroring behaviour.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dirty="0" smtClean="0">
              <a:effectLst/>
            </a:endParaRPr>
          </a:p>
          <a:p>
            <a:pPr lvl="0"/>
            <a:r>
              <a:rPr lang="en-GB" sz="1200" b="1" i="1" kern="1200" dirty="0" smtClean="0">
                <a:solidFill>
                  <a:schemeClr val="tx1"/>
                </a:solidFill>
                <a:effectLst/>
                <a:latin typeface="+mn-lt"/>
                <a:ea typeface="+mn-ea"/>
                <a:cs typeface="+mn-cs"/>
              </a:rPr>
              <a:t>Listening</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r>
              <a:rPr lang="en-GB" sz="1200" i="1" kern="1200" dirty="0" smtClean="0">
                <a:solidFill>
                  <a:schemeClr val="tx1"/>
                </a:solidFill>
                <a:effectLst/>
                <a:latin typeface="+mn-lt"/>
                <a:ea typeface="+mn-ea"/>
                <a:cs typeface="+mn-cs"/>
              </a:rPr>
              <a:t>People switch in and out of listening all of the time.  Listening generally falls into 3 areas:</a:t>
            </a:r>
            <a:endParaRPr lang="en-GB" dirty="0" smtClean="0">
              <a:effectLst/>
            </a:endParaRPr>
          </a:p>
          <a:p>
            <a:pPr lvl="1"/>
            <a:r>
              <a:rPr lang="en-GB" sz="1200" i="1" kern="1200" dirty="0" smtClean="0">
                <a:solidFill>
                  <a:schemeClr val="tx1"/>
                </a:solidFill>
                <a:effectLst/>
                <a:latin typeface="+mn-lt"/>
                <a:ea typeface="+mn-ea"/>
                <a:cs typeface="+mn-cs"/>
              </a:rPr>
              <a:t>Passive</a:t>
            </a:r>
            <a:endParaRPr lang="en-GB" dirty="0" smtClean="0">
              <a:effectLst/>
            </a:endParaRPr>
          </a:p>
          <a:p>
            <a:pPr lvl="1"/>
            <a:r>
              <a:rPr lang="en-GB" sz="1200" i="1" kern="1200" dirty="0" smtClean="0">
                <a:solidFill>
                  <a:schemeClr val="tx1"/>
                </a:solidFill>
                <a:effectLst/>
                <a:latin typeface="+mn-lt"/>
                <a:ea typeface="+mn-ea"/>
                <a:cs typeface="+mn-cs"/>
              </a:rPr>
              <a:t>Surface / selective</a:t>
            </a:r>
            <a:endParaRPr lang="en-GB" dirty="0" smtClean="0">
              <a:effectLst/>
            </a:endParaRPr>
          </a:p>
          <a:p>
            <a:pPr lvl="1"/>
            <a:r>
              <a:rPr lang="en-GB" sz="1200" i="1" kern="1200" dirty="0" smtClean="0">
                <a:solidFill>
                  <a:schemeClr val="tx1"/>
                </a:solidFill>
                <a:effectLst/>
                <a:latin typeface="+mn-lt"/>
                <a:ea typeface="+mn-ea"/>
                <a:cs typeface="+mn-cs"/>
              </a:rPr>
              <a:t>Active</a:t>
            </a:r>
            <a:endParaRPr lang="en-GB" dirty="0" smtClean="0">
              <a:effectLst/>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Active listening is the most effective and productive.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How do they feel when they are not listened to or interrupted or spoken over?  Listening makes the other person feel good and gives them confidence in you – builds your relationship – more inclined to come to you.  Techniques that reinforce active listening are: summarising and reflecting.</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GB" sz="1200" b="1" i="1" kern="1200" dirty="0" smtClean="0">
                <a:solidFill>
                  <a:schemeClr val="tx1"/>
                </a:solidFill>
                <a:effectLst/>
                <a:latin typeface="+mn-lt"/>
                <a:ea typeface="+mn-ea"/>
                <a:cs typeface="+mn-cs"/>
              </a:rPr>
              <a:t>Questioning</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dirty="0" smtClean="0">
              <a:effectLst/>
            </a:endParaRPr>
          </a:p>
          <a:p>
            <a:pPr lvl="1"/>
            <a:r>
              <a:rPr lang="en-GB" sz="1200" b="1" i="1" kern="1200" dirty="0" smtClean="0">
                <a:solidFill>
                  <a:schemeClr val="tx1"/>
                </a:solidFill>
                <a:effectLst/>
                <a:latin typeface="+mn-lt"/>
                <a:ea typeface="+mn-ea"/>
                <a:cs typeface="+mn-cs"/>
              </a:rPr>
              <a:t>Open</a:t>
            </a:r>
            <a:r>
              <a:rPr lang="en-GB" sz="1200" i="1" kern="1200" dirty="0" smtClean="0">
                <a:solidFill>
                  <a:schemeClr val="tx1"/>
                </a:solidFill>
                <a:effectLst/>
                <a:latin typeface="+mn-lt"/>
                <a:ea typeface="+mn-ea"/>
                <a:cs typeface="+mn-cs"/>
              </a:rPr>
              <a:t> - what, who, where, when, how, why.  Used to find out more detail.  Be careful of why – ask them why not to over use ‘why’ – can sound accusatory.</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dirty="0" smtClean="0">
              <a:effectLst/>
            </a:endParaRPr>
          </a:p>
          <a:p>
            <a:pPr lvl="1"/>
            <a:r>
              <a:rPr lang="en-GB" sz="1200" b="1" i="1" kern="1200" dirty="0" smtClean="0">
                <a:solidFill>
                  <a:schemeClr val="tx1"/>
                </a:solidFill>
                <a:effectLst/>
                <a:latin typeface="+mn-lt"/>
                <a:ea typeface="+mn-ea"/>
                <a:cs typeface="+mn-cs"/>
              </a:rPr>
              <a:t>Closed</a:t>
            </a:r>
            <a:r>
              <a:rPr lang="en-GB" sz="1200" i="1" kern="1200" dirty="0" smtClean="0">
                <a:solidFill>
                  <a:schemeClr val="tx1"/>
                </a:solidFill>
                <a:effectLst/>
                <a:latin typeface="+mn-lt"/>
                <a:ea typeface="+mn-ea"/>
                <a:cs typeface="+mn-cs"/>
              </a:rPr>
              <a:t> - did, is it, can?  Used to check things out / confirm things / bring a conversation back on track.</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GB" sz="1200" b="1" i="1" kern="1200" dirty="0" smtClean="0">
                <a:solidFill>
                  <a:schemeClr val="tx1"/>
                </a:solidFill>
                <a:effectLst/>
                <a:latin typeface="+mn-lt"/>
                <a:ea typeface="+mn-ea"/>
                <a:cs typeface="+mn-cs"/>
              </a:rPr>
              <a:t>Extending</a:t>
            </a:r>
            <a:r>
              <a:rPr lang="en-GB" sz="1200" i="1" kern="1200" dirty="0" smtClean="0">
                <a:solidFill>
                  <a:schemeClr val="tx1"/>
                </a:solidFill>
                <a:effectLst/>
                <a:latin typeface="+mn-lt"/>
                <a:ea typeface="+mn-ea"/>
                <a:cs typeface="+mn-cs"/>
              </a:rPr>
              <a:t> - these probe or invite further exploration.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GB" sz="1200" b="1" i="1" kern="1200" dirty="0" smtClean="0">
                <a:solidFill>
                  <a:schemeClr val="tx1"/>
                </a:solidFill>
                <a:effectLst/>
                <a:latin typeface="+mn-lt"/>
                <a:ea typeface="+mn-ea"/>
                <a:cs typeface="+mn-cs"/>
              </a:rPr>
              <a:t>Linking Questions</a:t>
            </a:r>
            <a:r>
              <a:rPr lang="en-GB" sz="1200" i="1" kern="1200" dirty="0" smtClean="0">
                <a:solidFill>
                  <a:schemeClr val="tx1"/>
                </a:solidFill>
                <a:effectLst/>
                <a:latin typeface="+mn-lt"/>
                <a:ea typeface="+mn-ea"/>
                <a:cs typeface="+mn-cs"/>
              </a:rPr>
              <a:t> - these pick up from a previous response to move on in a desired direction. They create a smooth, logical flow but depend on active listening and attention to the structure of the interview.</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1"/>
            <a:r>
              <a:rPr lang="en-GB" sz="1200" b="1" i="1" kern="1200" dirty="0" smtClean="0">
                <a:solidFill>
                  <a:schemeClr val="tx1"/>
                </a:solidFill>
                <a:effectLst/>
                <a:latin typeface="+mn-lt"/>
                <a:ea typeface="+mn-ea"/>
                <a:cs typeface="+mn-cs"/>
              </a:rPr>
              <a:t>Clarifying Questions</a:t>
            </a:r>
            <a:r>
              <a:rPr lang="en-GB" sz="1200" i="1" kern="1200" dirty="0" smtClean="0">
                <a:solidFill>
                  <a:schemeClr val="tx1"/>
                </a:solidFill>
                <a:effectLst/>
                <a:latin typeface="+mn-lt"/>
                <a:ea typeface="+mn-ea"/>
                <a:cs typeface="+mn-cs"/>
              </a:rPr>
              <a:t> - these check your understanding.</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Explain the TED approach to question formation, i.e. Tell, Explain, and Describe.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As you have conversations, be aware of their reaction to you – verbal and non-verbal – as well as your own reaction to them.</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impression you create is made up from what you say (the words), your tone of voice (the music), and your body language (the dance).  Research shows that 55% of our impact on others comes from our body language, 38% from our tone of voice and only 7% from the words we use!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17</a:t>
            </a:fld>
            <a:endParaRPr lang="en-GB" dirty="0"/>
          </a:p>
        </p:txBody>
      </p:sp>
    </p:spTree>
    <p:extLst>
      <p:ext uri="{BB962C8B-B14F-4D97-AF65-F5344CB8AC3E}">
        <p14:creationId xmlns:p14="http://schemas.microsoft.com/office/powerpoint/2010/main" val="110402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East Riding Public Health materials and any other resources identified as appropriate by the Trainer / Presenter in line with the national One You imitative.</a:t>
            </a:r>
          </a:p>
          <a:p>
            <a:pPr lvl="0"/>
            <a:r>
              <a:rPr lang="en-GB" sz="1200" kern="1200" dirty="0" smtClean="0">
                <a:solidFill>
                  <a:schemeClr val="tx1"/>
                </a:solidFill>
                <a:effectLst/>
                <a:latin typeface="+mn-lt"/>
                <a:ea typeface="+mn-ea"/>
                <a:cs typeface="+mn-cs"/>
              </a:rPr>
              <a:t>Slide 18</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This area / topic of the training enables discussion and review of healthy choices and the various sources of information / resources available.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Depending on the facilities / resources available within the delivery venue, the Trainer / Presenter will determine the approach adopted with this area / topic.</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Where possible, have access to the Internet to show the learners the Health and Wellbeing East Riding Website: happyandwell.me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Also consider accessing other Public Health resources as required.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If no internet is available, simply work from the slide to give an outline of the website explaining that the website has been created by the East Riding of Yorkshire Council Public Health team to support the social prescribing</a:t>
            </a:r>
            <a:r>
              <a:rPr lang="en-GB" sz="1200" kern="120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project and make sure everyone has access to reliable wellbeing information and local services.</a:t>
            </a:r>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Find your way to health and wellbeing.</a:t>
            </a:r>
          </a:p>
          <a:p>
            <a:r>
              <a:rPr lang="en-GB" sz="1200" kern="1200" dirty="0" smtClean="0">
                <a:solidFill>
                  <a:schemeClr val="tx1"/>
                </a:solidFill>
                <a:effectLst/>
                <a:latin typeface="+mn-lt"/>
                <a:ea typeface="+mn-ea"/>
                <a:cs typeface="+mn-cs"/>
              </a:rPr>
              <a:t>This website has been created by the East Riding of Yorkshire Council Public Health team to support the social prescribing project and make sure everyone has access to reliable wellbeing information and local services. The categories used include be active, take notice, connect, learn and give, taken from the Five Ways to Wellbeing created by </a:t>
            </a:r>
            <a:r>
              <a:rPr lang="en-GB" sz="1200" u="sng" kern="1200" dirty="0" smtClean="0">
                <a:solidFill>
                  <a:schemeClr val="tx1"/>
                </a:solidFill>
                <a:effectLst/>
                <a:latin typeface="+mn-lt"/>
                <a:ea typeface="+mn-ea"/>
                <a:cs typeface="+mn-cs"/>
                <a:hlinkClick r:id="rId3"/>
              </a:rPr>
              <a:t>Mind</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Do you live or work in the East Riding of Yorkshire? This website can help you find your own, personal path to being happy and well. Search by keyword to find local and national services, as well as social, sport and support groups to help you thrive in all aspects of your life.</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Are you looking to improve your wellbeing to feel happier and more productive? Do you want to find like-minded people and services that can support your physical health and mental wellbeing? Then this website is for you! East Riding Health and Wellbeing is a directory of local health services and social groups. It has plenty of information on self-care and where to get help, from quitting smoking to mental health, and parent support to being less lonely.</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What is social prescribing?</a:t>
            </a:r>
          </a:p>
          <a:p>
            <a:r>
              <a:rPr lang="en-GB" sz="1200" kern="1200" dirty="0" smtClean="0">
                <a:solidFill>
                  <a:schemeClr val="tx1"/>
                </a:solidFill>
                <a:effectLst/>
                <a:latin typeface="+mn-lt"/>
                <a:ea typeface="+mn-ea"/>
                <a:cs typeface="+mn-cs"/>
              </a:rPr>
              <a:t>Social prescribing is about linking residents with local community groups and services that offer support and advice to help them, improving self-care and tackling the social causes of ill health and wellbeing. Following a successful trial in early 2018, social prescribing has been rolled out across all GP Practices in the East Riding.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pilot found a number of people regularly visiting their GP had underlying non-medical issues that, if dealt with, could reduce reliance on medical interventions and help those with existing long-term or complex conditions to better manage them.</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Link workers, based in GP practices, can spend more time getting to the cause of the issues unlike GP's who have an allotted rather than a GP who has an allotted time. Together, you and your link worker will co-design and agree a personalised plan of action.</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Social Prescribing does not replace medical services but instead works with them and the patient to identify and deal with underlying issues that hinder the person's quality of life and health and wellbeing.</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East Riding of Yorkshire Council is one of many organisations involved in the social prescribing service locally. Others include:</a:t>
            </a:r>
          </a:p>
          <a:p>
            <a:r>
              <a:rPr lang="en-GB" sz="1200" kern="1200" dirty="0" smtClean="0">
                <a:solidFill>
                  <a:schemeClr val="tx1"/>
                </a:solidFill>
                <a:effectLst/>
                <a:latin typeface="+mn-lt"/>
                <a:ea typeface="+mn-ea"/>
                <a:cs typeface="+mn-cs"/>
              </a:rPr>
              <a:t>Humber NHS Foundation Trust</a:t>
            </a:r>
          </a:p>
          <a:p>
            <a:r>
              <a:rPr lang="en-GB" sz="1200" kern="1200" dirty="0" smtClean="0">
                <a:solidFill>
                  <a:schemeClr val="tx1"/>
                </a:solidFill>
                <a:effectLst/>
                <a:latin typeface="+mn-lt"/>
                <a:ea typeface="+mn-ea"/>
                <a:cs typeface="+mn-cs"/>
              </a:rPr>
              <a:t>HEY MIND</a:t>
            </a:r>
          </a:p>
          <a:p>
            <a:r>
              <a:rPr lang="en-GB" sz="1200" kern="1200" dirty="0" smtClean="0">
                <a:solidFill>
                  <a:schemeClr val="tx1"/>
                </a:solidFill>
                <a:effectLst/>
                <a:latin typeface="+mn-lt"/>
                <a:ea typeface="+mn-ea"/>
                <a:cs typeface="+mn-cs"/>
              </a:rPr>
              <a:t>East Riding GP</a:t>
            </a:r>
          </a:p>
          <a:p>
            <a:r>
              <a:rPr lang="en-GB" sz="1200" kern="1200" dirty="0" smtClean="0">
                <a:solidFill>
                  <a:schemeClr val="tx1"/>
                </a:solidFill>
                <a:effectLst/>
                <a:latin typeface="+mn-lt"/>
                <a:ea typeface="+mn-ea"/>
                <a:cs typeface="+mn-cs"/>
              </a:rPr>
              <a:t>HEY Smile Foundation</a:t>
            </a: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18</a:t>
            </a:fld>
            <a:endParaRPr lang="en-GB" dirty="0"/>
          </a:p>
        </p:txBody>
      </p:sp>
    </p:spTree>
    <p:extLst>
      <p:ext uri="{BB962C8B-B14F-4D97-AF65-F5344CB8AC3E}">
        <p14:creationId xmlns:p14="http://schemas.microsoft.com/office/powerpoint/2010/main" val="1691222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A3 print outs from this website on tables </a:t>
            </a:r>
          </a:p>
          <a:p>
            <a:pPr lvl="0"/>
            <a:r>
              <a:rPr lang="en-GB" sz="1200" kern="1200" dirty="0" smtClean="0">
                <a:solidFill>
                  <a:schemeClr val="tx1"/>
                </a:solidFill>
                <a:effectLst/>
                <a:latin typeface="+mn-lt"/>
                <a:ea typeface="+mn-ea"/>
                <a:cs typeface="+mn-cs"/>
              </a:rPr>
              <a:t>Trainer table information </a:t>
            </a:r>
          </a:p>
          <a:p>
            <a:pPr lvl="0"/>
            <a:r>
              <a:rPr lang="en-GB" sz="1200" kern="1200" dirty="0" smtClean="0">
                <a:solidFill>
                  <a:schemeClr val="tx1"/>
                </a:solidFill>
                <a:effectLst/>
                <a:latin typeface="+mn-lt"/>
                <a:ea typeface="+mn-ea"/>
                <a:cs typeface="+mn-cs"/>
              </a:rPr>
              <a:t>Slide 19</a:t>
            </a:r>
          </a:p>
          <a:p>
            <a:r>
              <a:rPr lang="en-GB" sz="1200" kern="1200" dirty="0" smtClean="0">
                <a:solidFill>
                  <a:schemeClr val="tx1"/>
                </a:solidFill>
                <a:effectLst/>
                <a:latin typeface="+mn-lt"/>
                <a:ea typeface="+mn-ea"/>
                <a:cs typeface="+mn-cs"/>
              </a:rPr>
              <a:t>The slide appears with an image of a screenshot from the MECC Link website along with several topic areas on this site.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This area / topic of the training enables discussion and review of healthy choices and the various sources of information / resources available.  It may be useful to refer to the Yorkshire and Humber Public Health Network </a:t>
            </a:r>
            <a:r>
              <a:rPr lang="en-GB" sz="1200" i="1" kern="1200" dirty="0" err="1" smtClean="0">
                <a:solidFill>
                  <a:schemeClr val="tx1"/>
                </a:solidFill>
                <a:effectLst/>
                <a:latin typeface="+mn-lt"/>
                <a:ea typeface="+mn-ea"/>
                <a:cs typeface="+mn-cs"/>
              </a:rPr>
              <a:t>MECCLink</a:t>
            </a:r>
            <a:r>
              <a:rPr lang="en-GB" sz="1200" i="1" kern="1200" dirty="0" smtClean="0">
                <a:solidFill>
                  <a:schemeClr val="tx1"/>
                </a:solidFill>
                <a:effectLst/>
                <a:latin typeface="+mn-lt"/>
                <a:ea typeface="+mn-ea"/>
                <a:cs typeface="+mn-cs"/>
              </a:rPr>
              <a:t> site available on http://www.mecclink.co.uk/.</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Base information is provided by East Riding Public Health to assist in the discussions.  However, Trainers / Presentations may wish to review the timings to allow greater emphasis on particular topics that may be of a higher priority or prominence for the learners.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It is recommended that between 3 to 10 minutes is allowed for each topic as time allows.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Information on the A3 sheets of paper placed on each table contains information taken directly from the Ask, Assist, and Act model detailed within this website.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Delegates are to review each of the 4 resources on their tables.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These topics can be tailored to suit specific needs of the learners.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MECC Link  - Simple Signposting to Better Health and Wellbeing</a:t>
            </a:r>
          </a:p>
          <a:p>
            <a:r>
              <a:rPr lang="en-GB" sz="1200" kern="1200" dirty="0" smtClean="0">
                <a:solidFill>
                  <a:schemeClr val="tx1"/>
                </a:solidFill>
                <a:effectLst/>
                <a:latin typeface="+mn-lt"/>
                <a:ea typeface="+mn-ea"/>
                <a:cs typeface="+mn-cs"/>
              </a:rPr>
              <a:t>What is MECC Link?</a:t>
            </a:r>
          </a:p>
          <a:p>
            <a:r>
              <a:rPr lang="en-GB" sz="1200" kern="1200" dirty="0" smtClean="0">
                <a:solidFill>
                  <a:schemeClr val="tx1"/>
                </a:solidFill>
                <a:effectLst/>
                <a:latin typeface="+mn-lt"/>
                <a:ea typeface="+mn-ea"/>
                <a:cs typeface="+mn-cs"/>
              </a:rPr>
              <a:t>MECC Link is a simple but flexible online tool that has been carefully designed to support an approach to positive behaviour change called 'Making Every Contact Count' (MECC). MECC Link helps you to raise awareness, motivate and signpost people to help them to improve their health and wellbeing. MECC Link gives you access a full range of signposting information for health improvement, including self-care and national and local support services...and it does this all in one place by providing:</a:t>
            </a:r>
          </a:p>
          <a:p>
            <a:pPr lvl="0"/>
            <a:r>
              <a:rPr lang="en-GB" sz="1200" kern="1200" dirty="0" smtClean="0">
                <a:solidFill>
                  <a:schemeClr val="tx1"/>
                </a:solidFill>
                <a:effectLst/>
                <a:latin typeface="+mn-lt"/>
                <a:ea typeface="+mn-ea"/>
                <a:cs typeface="+mn-cs"/>
              </a:rPr>
              <a:t>Easily accessible information on key healthy lifestyle topics</a:t>
            </a:r>
          </a:p>
          <a:p>
            <a:pPr lvl="0"/>
            <a:r>
              <a:rPr lang="en-GB" sz="1200" kern="1200" dirty="0" smtClean="0">
                <a:solidFill>
                  <a:schemeClr val="tx1"/>
                </a:solidFill>
                <a:effectLst/>
                <a:latin typeface="+mn-lt"/>
                <a:ea typeface="+mn-ea"/>
                <a:cs typeface="+mn-cs"/>
              </a:rPr>
              <a:t>Suggested open questions using the Ask, Assist, Act model</a:t>
            </a:r>
          </a:p>
          <a:p>
            <a:pPr lvl="0"/>
            <a:r>
              <a:rPr lang="en-GB" sz="1200" kern="1200" dirty="0" smtClean="0">
                <a:solidFill>
                  <a:schemeClr val="tx1"/>
                </a:solidFill>
                <a:effectLst/>
                <a:latin typeface="+mn-lt"/>
                <a:ea typeface="+mn-ea"/>
                <a:cs typeface="+mn-cs"/>
              </a:rPr>
              <a:t>Information on a range of primary Self-care tools and resources</a:t>
            </a:r>
          </a:p>
          <a:p>
            <a:pPr lvl="0"/>
            <a:r>
              <a:rPr lang="en-GB" sz="1200" kern="1200" dirty="0" smtClean="0">
                <a:solidFill>
                  <a:schemeClr val="tx1"/>
                </a:solidFill>
                <a:effectLst/>
                <a:latin typeface="+mn-lt"/>
                <a:ea typeface="+mn-ea"/>
                <a:cs typeface="+mn-cs"/>
              </a:rPr>
              <a:t>Signposting to recommended national and local support services.</a:t>
            </a:r>
          </a:p>
          <a:p>
            <a:r>
              <a:rPr lang="en-GB" sz="1200" b="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 does MECC Link work?</a:t>
            </a:r>
          </a:p>
          <a:p>
            <a:r>
              <a:rPr lang="en-GB" sz="1200" kern="1200" dirty="0" smtClean="0">
                <a:solidFill>
                  <a:schemeClr val="tx1"/>
                </a:solidFill>
                <a:effectLst/>
                <a:latin typeface="+mn-lt"/>
                <a:ea typeface="+mn-ea"/>
                <a:cs typeface="+mn-cs"/>
              </a:rPr>
              <a:t>MECC Link a mobile/tablet enabled website designed in recognition that MECC conversations are often opportunistic. Once you have selected 'Your Region' you can then access a full list of positive actions that people can take to improve their health and wellbeing. You can use the ASK, ASSIST and ACT section to help support your conversations or at the touch of button you can go direct to range of primary signposting information on self-care, national and local support services.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Smoking – Alcohol – Mental Wellbeing – Suicide Prevention – Healthy Diet and Healthy Weight – Physical Activity – Sexual Health – Social Isolation and Loneliness – Falls and Frailty – Affordable Warmth – Problem Gambling – Fire Safety and Prevention – Oral Health</a:t>
            </a:r>
          </a:p>
          <a:p>
            <a:pPr marL="0" indent="0">
              <a:buFont typeface="Arial" panose="020B0604020202020204" pitchFamily="34" charset="0"/>
              <a:buNone/>
            </a:pPr>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19</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a:t>
            </a:r>
          </a:p>
          <a:p>
            <a:r>
              <a:rPr lang="en-GB" sz="1200" kern="1200" dirty="0" smtClean="0">
                <a:solidFill>
                  <a:schemeClr val="tx1"/>
                </a:solidFill>
                <a:effectLst/>
                <a:latin typeface="+mn-lt"/>
                <a:ea typeface="+mn-ea"/>
                <a:cs typeface="+mn-cs"/>
              </a:rPr>
              <a:t>This activity aims to equip learners with the knowledge and skills to hold a wellbeing conversation and signpost people to lifestyle support services that are of benefit.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Depending on the audience, it may be of benefit to highlight the following:</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does not mean that we are seeking for you to become public health expert or a health trainer, but simply to enable you to provide support and signpost people that may benefit from lifestyle information.</a:t>
            </a:r>
          </a:p>
          <a:p>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2</a:t>
            </a:fld>
            <a:endParaRPr lang="en-GB" dirty="0"/>
          </a:p>
        </p:txBody>
      </p:sp>
    </p:spTree>
    <p:extLst>
      <p:ext uri="{BB962C8B-B14F-4D97-AF65-F5344CB8AC3E}">
        <p14:creationId xmlns:p14="http://schemas.microsoft.com/office/powerpoint/2010/main" val="35569556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20</a:t>
            </a:r>
          </a:p>
          <a:p>
            <a:r>
              <a:rPr lang="en-GB" sz="1200" i="1" kern="1200" dirty="0" smtClean="0">
                <a:solidFill>
                  <a:schemeClr val="tx1"/>
                </a:solidFill>
                <a:effectLst/>
                <a:latin typeface="+mn-lt"/>
                <a:ea typeface="+mn-ea"/>
                <a:cs typeface="+mn-cs"/>
              </a:rPr>
              <a:t>The slide appears blank.</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This is an example of the Ask, Assist and Act model can be used for a healthy chat in relation to stopping smoking and is taken from the MECC Link Website.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3 clicks to reveal the slide contents;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1 – Ask – Have you ever thought of stopping or tried to stop before?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average smoker could save £140 each month, £1680 a year by quitting, what would you do with that extra money?</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2 – Assist – State that the best way of stopping smoking is with a combination of medication and specialist support. Do you think you would benefit from the services your local stop smoking service can offer?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Click 3 – Call the Smoke-Free National Helpline to speak to a trained expert advisor. Smoke-Free has lots of free support e.g. smart phone app, email programme or text messages that will keep you focused. You can also speak to your G.P, Pharmacist or local Stop Smoking Service for expert advice on stop smoking medications.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Did you know giving up smoking significantly increase your chances of living a longer healthier lifestyle, even if you have smoked for 40 years!</a:t>
            </a:r>
          </a:p>
          <a:p>
            <a:r>
              <a:rPr lang="en-GB" sz="1200" kern="1200" dirty="0" smtClean="0">
                <a:solidFill>
                  <a:schemeClr val="tx1"/>
                </a:solidFill>
                <a:effectLst/>
                <a:latin typeface="+mn-lt"/>
                <a:ea typeface="+mn-ea"/>
                <a:cs typeface="+mn-cs"/>
              </a:rPr>
              <a:t>It is never to late to think about stopping, it will make a drastic improvement to your lifestyle and health in ways you might not expect.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Benefits of quitting </a:t>
            </a:r>
          </a:p>
          <a:p>
            <a:r>
              <a:rPr lang="en-GB" sz="1200" kern="1200" dirty="0" smtClean="0">
                <a:solidFill>
                  <a:schemeClr val="tx1"/>
                </a:solidFill>
                <a:effectLst/>
                <a:latin typeface="+mn-lt"/>
                <a:ea typeface="+mn-ea"/>
                <a:cs typeface="+mn-cs"/>
              </a:rPr>
              <a:t>After 20 minutes your blood pressure and pulse return to normal</a:t>
            </a:r>
          </a:p>
          <a:p>
            <a:r>
              <a:rPr lang="en-GB" sz="1200" kern="1200" dirty="0" smtClean="0">
                <a:solidFill>
                  <a:schemeClr val="tx1"/>
                </a:solidFill>
                <a:effectLst/>
                <a:latin typeface="+mn-lt"/>
                <a:ea typeface="+mn-ea"/>
                <a:cs typeface="+mn-cs"/>
              </a:rPr>
              <a:t>After 24 hours your lungs start to clear </a:t>
            </a:r>
          </a:p>
          <a:p>
            <a:r>
              <a:rPr lang="en-GB" sz="1200" kern="1200" dirty="0" smtClean="0">
                <a:solidFill>
                  <a:schemeClr val="tx1"/>
                </a:solidFill>
                <a:effectLst/>
                <a:latin typeface="+mn-lt"/>
                <a:ea typeface="+mn-ea"/>
                <a:cs typeface="+mn-cs"/>
              </a:rPr>
              <a:t>After two days your body is nicotine-free and your sense of taste and smell improve </a:t>
            </a:r>
          </a:p>
          <a:p>
            <a:r>
              <a:rPr lang="en-GB" sz="1200" kern="1200" dirty="0" smtClean="0">
                <a:solidFill>
                  <a:schemeClr val="tx1"/>
                </a:solidFill>
                <a:effectLst/>
                <a:latin typeface="+mn-lt"/>
                <a:ea typeface="+mn-ea"/>
                <a:cs typeface="+mn-cs"/>
              </a:rPr>
              <a:t>After three days you can breathe more easily, and your energy increases.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Ask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Have you ever thought of stopping or tried to stop before?</a:t>
            </a:r>
          </a:p>
          <a:p>
            <a:r>
              <a:rPr lang="en-GB" sz="1200" kern="1200" dirty="0" smtClean="0">
                <a:solidFill>
                  <a:schemeClr val="tx1"/>
                </a:solidFill>
                <a:effectLst/>
                <a:latin typeface="+mn-lt"/>
                <a:ea typeface="+mn-ea"/>
                <a:cs typeface="+mn-cs"/>
              </a:rPr>
              <a:t>The average smoker could save £140 each month (£1680 per year) by quitting, what would you do with that extra money?</a:t>
            </a:r>
          </a:p>
          <a:p>
            <a:r>
              <a:rPr lang="en-GB" sz="1200" kern="1200" dirty="0" smtClean="0">
                <a:solidFill>
                  <a:schemeClr val="tx1"/>
                </a:solidFill>
                <a:effectLst/>
                <a:latin typeface="+mn-lt"/>
                <a:ea typeface="+mn-ea"/>
                <a:cs typeface="+mn-cs"/>
              </a:rPr>
              <a:t>Remember to personalise the benefits.  Is the person saving for a holiday, or a new home? Do they have children or grandchildren they would like to run around with?</a:t>
            </a:r>
          </a:p>
          <a:p>
            <a:r>
              <a:rPr lang="en-GB" sz="1200" kern="1200" dirty="0" smtClean="0">
                <a:solidFill>
                  <a:schemeClr val="tx1"/>
                </a:solidFill>
                <a:effectLst/>
                <a:latin typeface="+mn-lt"/>
                <a:ea typeface="+mn-ea"/>
                <a:cs typeface="+mn-cs"/>
              </a:rPr>
              <a:t>Assist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State that the best way of stopping smoking is with a combination of medication and specialist support.</a:t>
            </a:r>
          </a:p>
          <a:p>
            <a:r>
              <a:rPr lang="en-GB" sz="1200" kern="1200" dirty="0" smtClean="0">
                <a:solidFill>
                  <a:schemeClr val="tx1"/>
                </a:solidFill>
                <a:effectLst/>
                <a:latin typeface="+mn-lt"/>
                <a:ea typeface="+mn-ea"/>
                <a:cs typeface="+mn-cs"/>
              </a:rPr>
              <a:t>Studies show that you are four times more likely to quit smoking if you do it through a specialist support service.</a:t>
            </a:r>
          </a:p>
          <a:p>
            <a:r>
              <a:rPr lang="en-GB" sz="1200" kern="1200" dirty="0" smtClean="0">
                <a:solidFill>
                  <a:schemeClr val="tx1"/>
                </a:solidFill>
                <a:effectLst/>
                <a:latin typeface="+mn-lt"/>
                <a:ea typeface="+mn-ea"/>
                <a:cs typeface="+mn-cs"/>
              </a:rPr>
              <a:t>Services are free and they provide one to one support. </a:t>
            </a:r>
          </a:p>
          <a:p>
            <a:r>
              <a:rPr lang="en-GB" sz="1200" kern="1200" dirty="0" smtClean="0">
                <a:solidFill>
                  <a:schemeClr val="tx1"/>
                </a:solidFill>
                <a:effectLst/>
                <a:latin typeface="+mn-lt"/>
                <a:ea typeface="+mn-ea"/>
                <a:cs typeface="+mn-cs"/>
              </a:rPr>
              <a:t>Local stop smoking services staffed by expert advisers provide a range of proven methods to help you quit.</a:t>
            </a:r>
          </a:p>
          <a:p>
            <a:r>
              <a:rPr lang="en-GB" sz="1200" kern="1200" dirty="0" smtClean="0">
                <a:solidFill>
                  <a:schemeClr val="tx1"/>
                </a:solidFill>
                <a:effectLst/>
                <a:latin typeface="+mn-lt"/>
                <a:ea typeface="+mn-ea"/>
                <a:cs typeface="+mn-cs"/>
              </a:rPr>
              <a:t>Do you think you would benefit from the services your local stop smoking service can offer?</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Act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Call the free </a:t>
            </a:r>
            <a:r>
              <a:rPr lang="en-GB" sz="1200" kern="1200" dirty="0" err="1" smtClean="0">
                <a:solidFill>
                  <a:schemeClr val="tx1"/>
                </a:solidFill>
                <a:effectLst/>
                <a:latin typeface="+mn-lt"/>
                <a:ea typeface="+mn-ea"/>
                <a:cs typeface="+mn-cs"/>
              </a:rPr>
              <a:t>Smokefree</a:t>
            </a:r>
            <a:r>
              <a:rPr lang="en-GB" sz="1200" kern="1200" dirty="0" smtClean="0">
                <a:solidFill>
                  <a:schemeClr val="tx1"/>
                </a:solidFill>
                <a:effectLst/>
                <a:latin typeface="+mn-lt"/>
                <a:ea typeface="+mn-ea"/>
                <a:cs typeface="+mn-cs"/>
              </a:rPr>
              <a:t> National Helpline to speak to a trained, expert adviser on 0300 123 1044. All lines are open Monday to Friday 9am to 8pm and Saturday and Sunday 11am to 4pm*.</a:t>
            </a:r>
          </a:p>
          <a:p>
            <a:r>
              <a:rPr lang="en-GB" sz="1200" kern="1200" dirty="0" err="1" smtClean="0">
                <a:solidFill>
                  <a:schemeClr val="tx1"/>
                </a:solidFill>
                <a:effectLst/>
                <a:latin typeface="+mn-lt"/>
                <a:ea typeface="+mn-ea"/>
                <a:cs typeface="+mn-cs"/>
              </a:rPr>
              <a:t>Smokefree</a:t>
            </a:r>
            <a:r>
              <a:rPr lang="en-GB" sz="1200" kern="1200" dirty="0" smtClean="0">
                <a:solidFill>
                  <a:schemeClr val="tx1"/>
                </a:solidFill>
                <a:effectLst/>
                <a:latin typeface="+mn-lt"/>
                <a:ea typeface="+mn-ea"/>
                <a:cs typeface="+mn-cs"/>
              </a:rPr>
              <a:t> has lots of free support this includes a </a:t>
            </a:r>
            <a:r>
              <a:rPr lang="en-GB" sz="1200" u="sng" kern="1200" dirty="0" smtClean="0">
                <a:solidFill>
                  <a:schemeClr val="tx1"/>
                </a:solidFill>
                <a:effectLst/>
                <a:latin typeface="+mn-lt"/>
                <a:ea typeface="+mn-ea"/>
                <a:cs typeface="+mn-cs"/>
                <a:hlinkClick r:id="rId3"/>
              </a:rPr>
              <a:t>smartphone app</a:t>
            </a:r>
            <a:r>
              <a:rPr lang="en-GB" sz="1200" kern="1200" dirty="0" smtClean="0">
                <a:solidFill>
                  <a:schemeClr val="tx1"/>
                </a:solidFill>
                <a:effectLst/>
                <a:latin typeface="+mn-lt"/>
                <a:ea typeface="+mn-ea"/>
                <a:cs typeface="+mn-cs"/>
              </a:rPr>
              <a:t>, email programme or text messages that will keep you focused wherever you are.</a:t>
            </a:r>
          </a:p>
          <a:p>
            <a:r>
              <a:rPr lang="en-GB" sz="1200" kern="1200" dirty="0" smtClean="0">
                <a:solidFill>
                  <a:schemeClr val="tx1"/>
                </a:solidFill>
                <a:effectLst/>
                <a:latin typeface="+mn-lt"/>
                <a:ea typeface="+mn-ea"/>
                <a:cs typeface="+mn-cs"/>
              </a:rPr>
              <a:t>You can also speak to your doctor, pharmacy team or local Stop Smoking Service for expert advice on stop smoking medicines.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Self-care</a:t>
            </a:r>
          </a:p>
          <a:p>
            <a:r>
              <a:rPr lang="en-GB" sz="1200" kern="1200" dirty="0" smtClean="0">
                <a:solidFill>
                  <a:schemeClr val="tx1"/>
                </a:solidFill>
                <a:effectLst/>
                <a:latin typeface="+mn-lt"/>
                <a:ea typeface="+mn-ea"/>
                <a:cs typeface="+mn-cs"/>
              </a:rPr>
              <a:t>Download the NHS </a:t>
            </a:r>
            <a:r>
              <a:rPr lang="en-GB" sz="1200" u="sng" kern="1200" dirty="0" err="1" smtClean="0">
                <a:solidFill>
                  <a:schemeClr val="tx1"/>
                </a:solidFill>
                <a:effectLst/>
                <a:latin typeface="+mn-lt"/>
                <a:ea typeface="+mn-ea"/>
                <a:cs typeface="+mn-cs"/>
                <a:hlinkClick r:id="rId3"/>
              </a:rPr>
              <a:t>Smokefree</a:t>
            </a:r>
            <a:r>
              <a:rPr lang="en-GB" sz="1200" u="sng" kern="1200" dirty="0" smtClean="0">
                <a:solidFill>
                  <a:schemeClr val="tx1"/>
                </a:solidFill>
                <a:effectLst/>
                <a:latin typeface="+mn-lt"/>
                <a:ea typeface="+mn-ea"/>
                <a:cs typeface="+mn-cs"/>
                <a:hlinkClick r:id="rId3"/>
              </a:rPr>
              <a:t> app</a:t>
            </a:r>
            <a:r>
              <a:rPr lang="en-GB" sz="1200" kern="1200" dirty="0" smtClean="0">
                <a:solidFill>
                  <a:schemeClr val="tx1"/>
                </a:solidFill>
                <a:effectLst/>
                <a:latin typeface="+mn-lt"/>
                <a:ea typeface="+mn-ea"/>
                <a:cs typeface="+mn-cs"/>
              </a:rPr>
              <a:t> from iTunes or google play</a:t>
            </a:r>
          </a:p>
          <a:p>
            <a:r>
              <a:rPr lang="en-GB" sz="1200" kern="1200" dirty="0" smtClean="0">
                <a:solidFill>
                  <a:schemeClr val="tx1"/>
                </a:solidFill>
                <a:effectLst/>
                <a:latin typeface="+mn-lt"/>
                <a:ea typeface="+mn-ea"/>
                <a:cs typeface="+mn-cs"/>
              </a:rPr>
              <a:t>Get further information from the National Health Service </a:t>
            </a:r>
            <a:r>
              <a:rPr lang="en-GB" sz="1200" u="sng" kern="1200" dirty="0" smtClean="0">
                <a:solidFill>
                  <a:schemeClr val="tx1"/>
                </a:solidFill>
                <a:effectLst/>
                <a:latin typeface="+mn-lt"/>
                <a:ea typeface="+mn-ea"/>
                <a:cs typeface="+mn-cs"/>
                <a:hlinkClick r:id="rId4"/>
              </a:rPr>
              <a:t>www.nhs.uk/quit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Consider using e-cigarettes to stop smoking</a:t>
            </a:r>
          </a:p>
          <a:p>
            <a:r>
              <a:rPr lang="en-GB" sz="1200" kern="1200" dirty="0" smtClean="0">
                <a:solidFill>
                  <a:schemeClr val="tx1"/>
                </a:solidFill>
                <a:effectLst/>
                <a:latin typeface="+mn-lt"/>
                <a:ea typeface="+mn-ea"/>
                <a:cs typeface="+mn-cs"/>
              </a:rPr>
              <a:t>Millions have used </a:t>
            </a:r>
            <a:r>
              <a:rPr lang="en-GB" sz="1200" kern="1200" dirty="0" err="1" smtClean="0">
                <a:solidFill>
                  <a:schemeClr val="tx1"/>
                </a:solidFill>
                <a:effectLst/>
                <a:latin typeface="+mn-lt"/>
                <a:ea typeface="+mn-ea"/>
                <a:cs typeface="+mn-cs"/>
              </a:rPr>
              <a:t>Smokefree</a:t>
            </a:r>
            <a:r>
              <a:rPr lang="en-GB" sz="1200" kern="1200" dirty="0" smtClean="0">
                <a:solidFill>
                  <a:schemeClr val="tx1"/>
                </a:solidFill>
                <a:effectLst/>
                <a:latin typeface="+mn-lt"/>
                <a:ea typeface="+mn-ea"/>
                <a:cs typeface="+mn-cs"/>
              </a:rPr>
              <a:t> support to help them stop smoking. Choose from an app, email, SMS and face-to-face guidance.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Emphasise that quitting will the best thing they will ever do and the NHS </a:t>
            </a:r>
            <a:r>
              <a:rPr lang="en-GB" sz="1200" kern="1200" dirty="0" err="1" smtClean="0">
                <a:solidFill>
                  <a:schemeClr val="tx1"/>
                </a:solidFill>
                <a:effectLst/>
                <a:latin typeface="+mn-lt"/>
                <a:ea typeface="+mn-ea"/>
                <a:cs typeface="+mn-cs"/>
              </a:rPr>
              <a:t>Smokefree</a:t>
            </a:r>
            <a:r>
              <a:rPr lang="en-GB" sz="1200" kern="1200" dirty="0" smtClean="0">
                <a:solidFill>
                  <a:schemeClr val="tx1"/>
                </a:solidFill>
                <a:effectLst/>
                <a:latin typeface="+mn-lt"/>
                <a:ea typeface="+mn-ea"/>
                <a:cs typeface="+mn-cs"/>
              </a:rPr>
              <a:t> service can provide the friendly and helpful support they need to quit for good. </a:t>
            </a:r>
          </a:p>
          <a:p>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20</a:t>
            </a:fld>
            <a:endParaRPr lang="en-GB" dirty="0"/>
          </a:p>
        </p:txBody>
      </p:sp>
    </p:spTree>
    <p:extLst>
      <p:ext uri="{BB962C8B-B14F-4D97-AF65-F5344CB8AC3E}">
        <p14:creationId xmlns:p14="http://schemas.microsoft.com/office/powerpoint/2010/main" val="22552779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Embedded video clip – 1:38 seconds</a:t>
            </a:r>
          </a:p>
          <a:p>
            <a:pPr lvl="0"/>
            <a:r>
              <a:rPr lang="en-GB" sz="1200" kern="1200" dirty="0" smtClean="0">
                <a:solidFill>
                  <a:schemeClr val="tx1"/>
                </a:solidFill>
                <a:effectLst/>
                <a:latin typeface="+mn-lt"/>
                <a:ea typeface="+mn-ea"/>
                <a:cs typeface="+mn-cs"/>
              </a:rPr>
              <a:t>Slide 21</a:t>
            </a:r>
          </a:p>
          <a:p>
            <a:r>
              <a:rPr lang="en-GB" sz="1200" kern="1200" dirty="0" smtClean="0">
                <a:solidFill>
                  <a:schemeClr val="tx1"/>
                </a:solidFill>
                <a:effectLst/>
                <a:latin typeface="+mn-lt"/>
                <a:ea typeface="+mn-ea"/>
                <a:cs typeface="+mn-cs"/>
              </a:rPr>
              <a:t>The video plays once the play icon is pressed.</a:t>
            </a:r>
          </a:p>
          <a:p>
            <a:r>
              <a:rPr lang="en-GB" sz="1200" kern="1200" dirty="0" smtClean="0">
                <a:solidFill>
                  <a:schemeClr val="tx1"/>
                </a:solidFill>
                <a:effectLst/>
                <a:latin typeface="+mn-lt"/>
                <a:ea typeface="+mn-ea"/>
                <a:cs typeface="+mn-cs"/>
              </a:rPr>
              <a:t>The video is a demonstration of a healthy chat taking place using the Ask, Assist and Act model as detailed within the MECC Link website.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Facilitate a whole group discussion following this video.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Other videos could be used to tailor the session to the needs of the delegates.</a:t>
            </a:r>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21</a:t>
            </a:fld>
            <a:endParaRPr lang="en-GB" dirty="0"/>
          </a:p>
        </p:txBody>
      </p:sp>
    </p:spTree>
    <p:extLst>
      <p:ext uri="{BB962C8B-B14F-4D97-AF65-F5344CB8AC3E}">
        <p14:creationId xmlns:p14="http://schemas.microsoft.com/office/powerpoint/2010/main" val="2521923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Embedded video clip – 2:22 seconds</a:t>
            </a:r>
          </a:p>
          <a:p>
            <a:pPr lvl="0"/>
            <a:r>
              <a:rPr lang="en-GB" sz="1200" kern="1200" dirty="0" smtClean="0">
                <a:solidFill>
                  <a:schemeClr val="tx1"/>
                </a:solidFill>
                <a:effectLst/>
                <a:latin typeface="+mn-lt"/>
                <a:ea typeface="+mn-ea"/>
                <a:cs typeface="+mn-cs"/>
              </a:rPr>
              <a:t>Slide 22</a:t>
            </a:r>
          </a:p>
          <a:p>
            <a:r>
              <a:rPr lang="en-GB" sz="1200" kern="1200" dirty="0" smtClean="0">
                <a:solidFill>
                  <a:schemeClr val="tx1"/>
                </a:solidFill>
                <a:effectLst/>
                <a:latin typeface="+mn-lt"/>
                <a:ea typeface="+mn-ea"/>
                <a:cs typeface="+mn-cs"/>
              </a:rPr>
              <a:t>The video plays once the play icon is pressed.</a:t>
            </a:r>
          </a:p>
          <a:p>
            <a:r>
              <a:rPr lang="en-GB" sz="1200" kern="1200" dirty="0" smtClean="0">
                <a:solidFill>
                  <a:schemeClr val="tx1"/>
                </a:solidFill>
                <a:effectLst/>
                <a:latin typeface="+mn-lt"/>
                <a:ea typeface="+mn-ea"/>
                <a:cs typeface="+mn-cs"/>
              </a:rPr>
              <a:t>The video is a demonstration of a healthy chat taking place using the Ask, Assist and Act model as detailed within the MECC Link website.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Facilitate a whole group discussion following this video.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Other videos could be used to tailor the session to the needs of the delegates.</a:t>
            </a:r>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22</a:t>
            </a:fld>
            <a:endParaRPr lang="en-GB" dirty="0"/>
          </a:p>
        </p:txBody>
      </p:sp>
    </p:spTree>
    <p:extLst>
      <p:ext uri="{BB962C8B-B14F-4D97-AF65-F5344CB8AC3E}">
        <p14:creationId xmlns:p14="http://schemas.microsoft.com/office/powerpoint/2010/main" val="791308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LR4 – Scenario Observer Notes</a:t>
            </a:r>
          </a:p>
          <a:p>
            <a:pPr lvl="0"/>
            <a:r>
              <a:rPr lang="en-GB" sz="1200" kern="1200" dirty="0" smtClean="0">
                <a:solidFill>
                  <a:schemeClr val="tx1"/>
                </a:solidFill>
                <a:effectLst/>
                <a:latin typeface="+mn-lt"/>
                <a:ea typeface="+mn-ea"/>
                <a:cs typeface="+mn-cs"/>
              </a:rPr>
              <a:t>Slide 23</a:t>
            </a:r>
          </a:p>
          <a:p>
            <a:r>
              <a:rPr lang="en-GB" sz="1200" kern="1200" dirty="0" smtClean="0">
                <a:solidFill>
                  <a:schemeClr val="tx1"/>
                </a:solidFill>
                <a:effectLst/>
                <a:latin typeface="+mn-lt"/>
                <a:ea typeface="+mn-ea"/>
                <a:cs typeface="+mn-cs"/>
              </a:rPr>
              <a:t>You are now going to be given a scenario which requires you to work in groups of 3 to undertake a health chat in response to this scenario. </a:t>
            </a:r>
          </a:p>
          <a:p>
            <a:r>
              <a:rPr lang="en-GB" sz="1200" kern="1200" dirty="0" smtClean="0">
                <a:solidFill>
                  <a:schemeClr val="tx1"/>
                </a:solidFill>
                <a:effectLst/>
                <a:latin typeface="+mn-lt"/>
                <a:ea typeface="+mn-ea"/>
                <a:cs typeface="+mn-cs"/>
              </a:rPr>
              <a:t>Consider what has been covered within this session, e.g. active listening skills, communication skills, body language etc. and have a healthy chat.</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1 person undertakes the role of Elsie, 1 as Sharon the befriender and the 3</a:t>
            </a:r>
            <a:r>
              <a:rPr lang="en-GB" sz="1200" kern="1200" baseline="30000" dirty="0" smtClean="0">
                <a:solidFill>
                  <a:schemeClr val="tx1"/>
                </a:solidFill>
                <a:effectLst/>
                <a:latin typeface="+mn-lt"/>
                <a:ea typeface="+mn-ea"/>
                <a:cs typeface="+mn-cs"/>
              </a:rPr>
              <a:t>rd</a:t>
            </a:r>
            <a:r>
              <a:rPr lang="en-GB" sz="1200" kern="1200" dirty="0" smtClean="0">
                <a:solidFill>
                  <a:schemeClr val="tx1"/>
                </a:solidFill>
                <a:effectLst/>
                <a:latin typeface="+mn-lt"/>
                <a:ea typeface="+mn-ea"/>
                <a:cs typeface="+mn-cs"/>
              </a:rPr>
              <a:t> person as the observer.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There is 5 minutes allocated for each person to undertake each role with constructive feedback being given by as part of the observer role. </a:t>
            </a:r>
          </a:p>
          <a:p>
            <a:r>
              <a:rPr lang="en-GB" sz="1200" kern="1200" dirty="0" smtClean="0">
                <a:solidFill>
                  <a:schemeClr val="tx1"/>
                </a:solidFill>
                <a:effectLst/>
                <a:latin typeface="+mn-lt"/>
                <a:ea typeface="+mn-ea"/>
                <a:cs typeface="+mn-cs"/>
              </a:rPr>
              <a:t>The observer role focuses on the Keep and Develop aspects of the healthy chat.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scenario is over the following 3 slides. </a:t>
            </a: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The trainer has flexibility to determine the approach taken with the applying the skills part of this course.  Slides 24 to 26 deal with a scenario which can be: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Reviewed and managed as a collective group discussion.</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Reviewed as a group and then allow learners to role play.  This may or may not include the option of having 1 learner take on the role of observer whilst 2 others carry out the role play.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scenario can be tailored to suit the needs of the delegates. </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23</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24</a:t>
            </a:r>
          </a:p>
          <a:p>
            <a:r>
              <a:rPr lang="en-GB" sz="1200" kern="1200" dirty="0" smtClean="0">
                <a:solidFill>
                  <a:schemeClr val="tx1"/>
                </a:solidFill>
                <a:effectLst/>
                <a:latin typeface="+mn-lt"/>
                <a:ea typeface="+mn-ea"/>
                <a:cs typeface="+mn-cs"/>
              </a:rPr>
              <a:t>Elsie is 68 and lives on her own since her husband died 5 years ago. She is visited by Sharon her befriender on a regular basis.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Her health is generally good, but Sharon has noticed Elsie has a cough which has got progressively worse over the last 4 weeks. </a:t>
            </a:r>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24</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25</a:t>
            </a:r>
          </a:p>
          <a:p>
            <a:r>
              <a:rPr lang="en-GB" sz="1200" kern="1200" dirty="0" smtClean="0">
                <a:solidFill>
                  <a:schemeClr val="tx1"/>
                </a:solidFill>
                <a:effectLst/>
                <a:latin typeface="+mn-lt"/>
                <a:ea typeface="+mn-ea"/>
                <a:cs typeface="+mn-cs"/>
              </a:rPr>
              <a:t>Elsie’s cough continues to get worse. One morning she is out shopping with Sharon when she becomes severely short of breath. She starts coughing and sees blood on her hands. </a:t>
            </a:r>
            <a:endParaRPr lang="en-GB" i="0" u="none"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25</a:t>
            </a:fld>
            <a:endParaRPr lang="en-GB" dirty="0"/>
          </a:p>
        </p:txBody>
      </p:sp>
    </p:spTree>
    <p:extLst>
      <p:ext uri="{BB962C8B-B14F-4D97-AF65-F5344CB8AC3E}">
        <p14:creationId xmlns:p14="http://schemas.microsoft.com/office/powerpoint/2010/main" val="1863244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26</a:t>
            </a:r>
          </a:p>
          <a:p>
            <a:r>
              <a:rPr lang="en-GB" sz="1200" kern="1200" dirty="0" smtClean="0">
                <a:solidFill>
                  <a:schemeClr val="tx1"/>
                </a:solidFill>
                <a:effectLst/>
                <a:latin typeface="+mn-lt"/>
                <a:ea typeface="+mn-ea"/>
                <a:cs typeface="+mn-cs"/>
              </a:rPr>
              <a:t>Sharon is worried and feels she needs to discuss her concerns with Elsie. What could Sharon do now?</a:t>
            </a:r>
          </a:p>
          <a:p>
            <a:r>
              <a:rPr lang="en-GB" sz="1200" kern="1200" dirty="0" smtClean="0">
                <a:solidFill>
                  <a:schemeClr val="tx1"/>
                </a:solidFill>
                <a:effectLst/>
                <a:latin typeface="+mn-lt"/>
                <a:ea typeface="+mn-ea"/>
                <a:cs typeface="+mn-cs"/>
              </a:rPr>
              <a:t>Work in groups of 3 to have a healthy chat as Sharon, Elsie and an observer who will provide constructive feedback.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Facilitate whole group feedback on how the healthy chats went and the constructive feedback from an observer’s perspective. </a:t>
            </a:r>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26</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27</a:t>
            </a:r>
          </a:p>
          <a:p>
            <a:r>
              <a:rPr lang="en-GB" sz="1200" kern="1200" dirty="0" smtClean="0">
                <a:solidFill>
                  <a:schemeClr val="tx1"/>
                </a:solidFill>
                <a:effectLst/>
                <a:latin typeface="+mn-lt"/>
                <a:ea typeface="+mn-ea"/>
                <a:cs typeface="+mn-cs"/>
              </a:rPr>
              <a:t>Healthy Chats, simple sign posting to better health and wellbeing, because there’s only one you. </a:t>
            </a:r>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27</a:t>
            </a:fld>
            <a:endParaRPr lang="en-GB" dirty="0"/>
          </a:p>
        </p:txBody>
      </p:sp>
    </p:spTree>
    <p:extLst>
      <p:ext uri="{BB962C8B-B14F-4D97-AF65-F5344CB8AC3E}">
        <p14:creationId xmlns:p14="http://schemas.microsoft.com/office/powerpoint/2010/main" val="8020763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28</a:t>
            </a:r>
          </a:p>
          <a:p>
            <a:r>
              <a:rPr lang="en-GB" sz="1200" kern="1200" dirty="0" smtClean="0">
                <a:solidFill>
                  <a:schemeClr val="tx1"/>
                </a:solidFill>
                <a:effectLst/>
                <a:latin typeface="+mn-lt"/>
                <a:ea typeface="+mn-ea"/>
                <a:cs typeface="+mn-cs"/>
              </a:rPr>
              <a:t>That brings us to the end of the session, let us recap on the learning outcomes set out at the start.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Learning outcomes recap:</a:t>
            </a:r>
          </a:p>
          <a:p>
            <a:pPr lvl="0"/>
            <a:r>
              <a:rPr lang="en-GB" sz="1200" kern="1200" dirty="0" smtClean="0">
                <a:solidFill>
                  <a:schemeClr val="tx1"/>
                </a:solidFill>
                <a:effectLst/>
                <a:latin typeface="+mn-lt"/>
                <a:ea typeface="+mn-ea"/>
                <a:cs typeface="+mn-cs"/>
              </a:rPr>
              <a:t>Define what public health is and how the Healthy Chat approach supports this. </a:t>
            </a:r>
          </a:p>
          <a:p>
            <a:pPr lvl="0"/>
            <a:r>
              <a:rPr lang="en-GB" sz="1200" kern="1200" dirty="0" smtClean="0">
                <a:solidFill>
                  <a:schemeClr val="tx1"/>
                </a:solidFill>
                <a:effectLst/>
                <a:latin typeface="+mn-lt"/>
                <a:ea typeface="+mn-ea"/>
                <a:cs typeface="+mn-cs"/>
              </a:rPr>
              <a:t>Define what change is, why it occurs and how to respond </a:t>
            </a:r>
          </a:p>
          <a:p>
            <a:pPr lvl="0"/>
            <a:r>
              <a:rPr lang="en-GB" sz="1200" kern="1200" dirty="0" smtClean="0">
                <a:solidFill>
                  <a:schemeClr val="tx1"/>
                </a:solidFill>
                <a:effectLst/>
                <a:latin typeface="+mn-lt"/>
                <a:ea typeface="+mn-ea"/>
                <a:cs typeface="+mn-cs"/>
              </a:rPr>
              <a:t>Describe how to structure and carry out a constructive wellbeing conversation </a:t>
            </a:r>
          </a:p>
          <a:p>
            <a:pPr lvl="0"/>
            <a:r>
              <a:rPr lang="en-GB" sz="1200" kern="1200" dirty="0" smtClean="0">
                <a:solidFill>
                  <a:schemeClr val="tx1"/>
                </a:solidFill>
                <a:effectLst/>
                <a:latin typeface="+mn-lt"/>
                <a:ea typeface="+mn-ea"/>
                <a:cs typeface="+mn-cs"/>
              </a:rPr>
              <a:t>Define the benefits of healthy choices</a:t>
            </a:r>
          </a:p>
          <a:p>
            <a:pPr lvl="0"/>
            <a:r>
              <a:rPr lang="en-GB" sz="1200" kern="1200" dirty="0" smtClean="0">
                <a:solidFill>
                  <a:schemeClr val="tx1"/>
                </a:solidFill>
                <a:effectLst/>
                <a:latin typeface="+mn-lt"/>
                <a:ea typeface="+mn-ea"/>
                <a:cs typeface="+mn-cs"/>
              </a:rPr>
              <a:t>Choose the appropriate information source about wellbeing topics</a:t>
            </a:r>
          </a:p>
          <a:p>
            <a:pPr lvl="0"/>
            <a:r>
              <a:rPr lang="en-GB" sz="1200" kern="1200" dirty="0" smtClean="0">
                <a:solidFill>
                  <a:schemeClr val="tx1"/>
                </a:solidFill>
                <a:effectLst/>
                <a:latin typeface="+mn-lt"/>
                <a:ea typeface="+mn-ea"/>
                <a:cs typeface="+mn-cs"/>
              </a:rPr>
              <a:t>Implement effective wellbeing conversations and signpost people to appropriate services.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Are there any questions?</a:t>
            </a:r>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28</a:t>
            </a:fld>
            <a:endParaRPr lang="en-GB" dirty="0"/>
          </a:p>
        </p:txBody>
      </p:sp>
    </p:spTree>
    <p:extLst>
      <p:ext uri="{BB962C8B-B14F-4D97-AF65-F5344CB8AC3E}">
        <p14:creationId xmlns:p14="http://schemas.microsoft.com/office/powerpoint/2010/main" val="3316156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3</a:t>
            </a:r>
          </a:p>
          <a:p>
            <a:r>
              <a:rPr lang="en-GB" sz="1200" kern="1200" dirty="0" smtClean="0">
                <a:solidFill>
                  <a:schemeClr val="tx1"/>
                </a:solidFill>
                <a:effectLst/>
                <a:latin typeface="+mn-lt"/>
                <a:ea typeface="+mn-ea"/>
                <a:cs typeface="+mn-cs"/>
              </a:rPr>
              <a:t>By the end of this activity, learners will be able to:</a:t>
            </a:r>
          </a:p>
          <a:p>
            <a:pPr lvl="0"/>
            <a:r>
              <a:rPr lang="en-GB" sz="1200" kern="1200" dirty="0" smtClean="0">
                <a:solidFill>
                  <a:schemeClr val="tx1"/>
                </a:solidFill>
                <a:effectLst/>
                <a:latin typeface="+mn-lt"/>
                <a:ea typeface="+mn-ea"/>
                <a:cs typeface="+mn-cs"/>
              </a:rPr>
              <a:t>Define what public health is and how the Healthy Chat approach supports this.</a:t>
            </a:r>
          </a:p>
          <a:p>
            <a:pPr lvl="0"/>
            <a:r>
              <a:rPr lang="en-GB" sz="1200" kern="1200" dirty="0" smtClean="0">
                <a:solidFill>
                  <a:schemeClr val="tx1"/>
                </a:solidFill>
                <a:effectLst/>
                <a:latin typeface="+mn-lt"/>
                <a:ea typeface="+mn-ea"/>
                <a:cs typeface="+mn-cs"/>
              </a:rPr>
              <a:t>Define what change is, why it occurs and how to respond.</a:t>
            </a:r>
          </a:p>
          <a:p>
            <a:pPr lvl="0"/>
            <a:r>
              <a:rPr lang="en-GB" sz="1200" kern="1200" dirty="0" smtClean="0">
                <a:solidFill>
                  <a:schemeClr val="tx1"/>
                </a:solidFill>
                <a:effectLst/>
                <a:latin typeface="+mn-lt"/>
                <a:ea typeface="+mn-ea"/>
                <a:cs typeface="+mn-cs"/>
              </a:rPr>
              <a:t>Describe how to structure and carry out a constructive wellbeing conversation.</a:t>
            </a:r>
          </a:p>
          <a:p>
            <a:pPr lvl="0"/>
            <a:r>
              <a:rPr lang="en-GB" sz="1200" kern="1200" dirty="0" smtClean="0">
                <a:solidFill>
                  <a:schemeClr val="tx1"/>
                </a:solidFill>
                <a:effectLst/>
                <a:latin typeface="+mn-lt"/>
                <a:ea typeface="+mn-ea"/>
                <a:cs typeface="+mn-cs"/>
              </a:rPr>
              <a:t>Define the benefits of healthy choices.</a:t>
            </a:r>
          </a:p>
          <a:p>
            <a:pPr lvl="0"/>
            <a:r>
              <a:rPr lang="en-GB" sz="1200" kern="1200" dirty="0" smtClean="0">
                <a:solidFill>
                  <a:schemeClr val="tx1"/>
                </a:solidFill>
                <a:effectLst/>
                <a:latin typeface="+mn-lt"/>
                <a:ea typeface="+mn-ea"/>
                <a:cs typeface="+mn-cs"/>
              </a:rPr>
              <a:t>Choose the appropriate information source about wellbeing topics.</a:t>
            </a:r>
          </a:p>
          <a:p>
            <a:pPr lvl="0"/>
            <a:r>
              <a:rPr lang="en-GB" sz="1200" kern="1200" dirty="0" smtClean="0">
                <a:solidFill>
                  <a:schemeClr val="tx1"/>
                </a:solidFill>
                <a:effectLst/>
                <a:latin typeface="+mn-lt"/>
                <a:ea typeface="+mn-ea"/>
                <a:cs typeface="+mn-cs"/>
              </a:rPr>
              <a:t>Implement effective wellbeing conversations and signpost people to appropriate services.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Prompt - </a:t>
            </a:r>
            <a:r>
              <a:rPr lang="en-GB" sz="1200" i="1" kern="1200" dirty="0" smtClean="0">
                <a:solidFill>
                  <a:schemeClr val="tx1"/>
                </a:solidFill>
                <a:effectLst/>
                <a:latin typeface="+mn-lt"/>
                <a:ea typeface="+mn-ea"/>
                <a:cs typeface="+mn-cs"/>
              </a:rPr>
              <a:t>Take the opportunity to check that the learners understand the Learning Outcomes and identify if there are any other areas / topics they may wish to include, subject to agreement.</a:t>
            </a:r>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3</a:t>
            </a:fld>
            <a:endParaRPr lang="en-GB" dirty="0"/>
          </a:p>
        </p:txBody>
      </p:sp>
    </p:spTree>
    <p:extLst>
      <p:ext uri="{BB962C8B-B14F-4D97-AF65-F5344CB8AC3E}">
        <p14:creationId xmlns:p14="http://schemas.microsoft.com/office/powerpoint/2010/main" val="3462718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4</a:t>
            </a:r>
          </a:p>
          <a:p>
            <a:pPr lvl="0"/>
            <a:r>
              <a:rPr lang="en-GB" sz="1200" kern="1200" dirty="0" smtClean="0">
                <a:solidFill>
                  <a:schemeClr val="tx1"/>
                </a:solidFill>
                <a:effectLst/>
                <a:latin typeface="+mn-lt"/>
                <a:ea typeface="+mn-ea"/>
                <a:cs typeface="+mn-cs"/>
              </a:rPr>
              <a:t>What is Public Health?</a:t>
            </a:r>
          </a:p>
          <a:p>
            <a:pPr lvl="0"/>
            <a:r>
              <a:rPr lang="en-GB" sz="1200" kern="1200" dirty="0" smtClean="0">
                <a:solidFill>
                  <a:schemeClr val="tx1"/>
                </a:solidFill>
                <a:effectLst/>
                <a:latin typeface="+mn-lt"/>
                <a:ea typeface="+mn-ea"/>
                <a:cs typeface="+mn-cs"/>
              </a:rPr>
              <a:t>Embedded Audio Clip – 40 seconds.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Use the audio clip to open up the topic and set the scene for the following.  The audio clip is embedded within the MS PowerPoint Presentation and requires the Trainer / Facilitator to click the play button for it to start.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Public health is about helping people to stay healthy and protecting them from threats to their health.</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Sometimes public health activities involve helping individuals, at other times they involve dealing with wider factors that have an impact on the health of many people, for example an age-group, an ethnic group, a locality, or a country.</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Address any queries the learners may have.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4</a:t>
            </a:fld>
            <a:endParaRPr lang="en-GB" dirty="0"/>
          </a:p>
        </p:txBody>
      </p:sp>
    </p:spTree>
    <p:extLst>
      <p:ext uri="{BB962C8B-B14F-4D97-AF65-F5344CB8AC3E}">
        <p14:creationId xmlns:p14="http://schemas.microsoft.com/office/powerpoint/2010/main" val="2786102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5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Highlight / Key Point:</a:t>
            </a:r>
          </a:p>
          <a:p>
            <a:r>
              <a:rPr lang="en-GB" sz="1200" kern="1200" dirty="0" smtClean="0">
                <a:solidFill>
                  <a:schemeClr val="tx1"/>
                </a:solidFill>
                <a:effectLst/>
                <a:latin typeface="+mn-lt"/>
                <a:ea typeface="+mn-ea"/>
                <a:cs typeface="+mn-cs"/>
              </a:rPr>
              <a:t>3 clicks to reveal slide content;</a:t>
            </a:r>
          </a:p>
          <a:p>
            <a:pPr lvl="0"/>
            <a:r>
              <a:rPr lang="en-GB" sz="1200" kern="1200" dirty="0" smtClean="0">
                <a:solidFill>
                  <a:schemeClr val="tx1"/>
                </a:solidFill>
                <a:effectLst/>
                <a:latin typeface="+mn-lt"/>
                <a:ea typeface="+mn-ea"/>
                <a:cs typeface="+mn-cs"/>
              </a:rPr>
              <a:t>Making Every Contact Count</a:t>
            </a:r>
          </a:p>
          <a:p>
            <a:pPr lvl="0"/>
            <a:r>
              <a:rPr lang="en-GB" sz="1200" kern="1200" dirty="0" smtClean="0">
                <a:solidFill>
                  <a:schemeClr val="tx1"/>
                </a:solidFill>
                <a:effectLst/>
                <a:latin typeface="+mn-lt"/>
                <a:ea typeface="+mn-ea"/>
                <a:cs typeface="+mn-cs"/>
              </a:rPr>
              <a:t>Healthy Chats</a:t>
            </a:r>
          </a:p>
          <a:p>
            <a:pPr lvl="0"/>
            <a:r>
              <a:rPr lang="en-GB" sz="1200" kern="1200" dirty="0" smtClean="0">
                <a:solidFill>
                  <a:schemeClr val="tx1"/>
                </a:solidFill>
                <a:effectLst/>
                <a:latin typeface="+mn-lt"/>
                <a:ea typeface="+mn-ea"/>
                <a:cs typeface="+mn-cs"/>
              </a:rPr>
              <a:t>Wellbeing and You</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Making Every Contact Count (MECC) is a national programme that has been developed to encourage people to access health and wellbeing support services. MECC is </a:t>
            </a:r>
            <a:r>
              <a:rPr lang="en-GB" sz="1200" b="1" kern="1200" dirty="0" smtClean="0">
                <a:solidFill>
                  <a:schemeClr val="tx1"/>
                </a:solidFill>
                <a:effectLst/>
                <a:latin typeface="+mn-lt"/>
                <a:ea typeface="+mn-ea"/>
                <a:cs typeface="+mn-cs"/>
              </a:rPr>
              <a:t>not</a:t>
            </a:r>
            <a:r>
              <a:rPr lang="en-GB" sz="1200" kern="1200" dirty="0" smtClean="0">
                <a:solidFill>
                  <a:schemeClr val="tx1"/>
                </a:solidFill>
                <a:effectLst/>
                <a:latin typeface="+mn-lt"/>
                <a:ea typeface="+mn-ea"/>
                <a:cs typeface="+mn-cs"/>
              </a:rPr>
              <a:t> aimed at telling someone how to live their life, instead it encourages conversations based on behaviour change.  This can be from brief advice, to encouraging people to access specific and / or specialist services, such as health trainers, etc.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MECC is an approach to behaviour change that uses the millions of day-to-day interactions that organisations and individuals have with other people to support them in making positive changes to their physical and mental health and wellbeing.</a:t>
            </a:r>
          </a:p>
          <a:p>
            <a:endParaRPr lang="en-GB" dirty="0" smtClean="0"/>
          </a:p>
          <a:p>
            <a:r>
              <a:rPr lang="en-GB" sz="1200" kern="1200" dirty="0" smtClean="0">
                <a:solidFill>
                  <a:schemeClr val="tx1"/>
                </a:solidFill>
                <a:effectLst/>
                <a:latin typeface="+mn-lt"/>
                <a:ea typeface="+mn-ea"/>
                <a:cs typeface="+mn-cs"/>
              </a:rPr>
              <a:t>It supports the opportunistic delivery of consistent and concise healthy lifestyle information and enables individuals to engage in conversations about their health at scale across organisations and populations.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Making changes such as stopping smoking, improving diet, increasing physical activity, losing weight and reducing alcohol consumption can help people to reduce their risk of poor health significantly.</a:t>
            </a:r>
          </a:p>
          <a:p>
            <a:r>
              <a:rPr lang="en-GB" sz="1200" kern="1200" dirty="0" smtClean="0">
                <a:solidFill>
                  <a:schemeClr val="tx1"/>
                </a:solidFill>
                <a:effectLst/>
                <a:latin typeface="+mn-lt"/>
                <a:ea typeface="+mn-ea"/>
                <a:cs typeface="+mn-cs"/>
              </a:rPr>
              <a:t>The goal is to empower people to make healthier lifestyle choices and improve their overall wellbeing.  </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Healthy chat</a:t>
            </a:r>
            <a:r>
              <a:rPr lang="en-GB" sz="1200" kern="1200" dirty="0" smtClean="0">
                <a:solidFill>
                  <a:schemeClr val="tx1"/>
                </a:solidFill>
                <a:effectLst/>
                <a:latin typeface="+mn-lt"/>
                <a:ea typeface="+mn-ea"/>
                <a:cs typeface="+mn-cs"/>
              </a:rPr>
              <a:t> is the East Riding’s approach to Making Every Contact Count and seeks to reduce the risk of poor health through the promotion of positive wellbeing conversations.</a:t>
            </a:r>
          </a:p>
          <a:p>
            <a:endParaRPr lang="en-GB"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5</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6</a:t>
            </a:r>
          </a:p>
          <a:p>
            <a:pPr lvl="0"/>
            <a:r>
              <a:rPr lang="en-GB" sz="1200" kern="1200" dirty="0" smtClean="0">
                <a:solidFill>
                  <a:schemeClr val="tx1"/>
                </a:solidFill>
                <a:effectLst/>
                <a:latin typeface="+mn-lt"/>
                <a:ea typeface="+mn-ea"/>
                <a:cs typeface="+mn-cs"/>
              </a:rPr>
              <a:t>LR1 – What is MECC?</a:t>
            </a:r>
          </a:p>
          <a:p>
            <a:pPr lvl="0"/>
            <a:r>
              <a:rPr lang="en-GB" sz="1200" kern="1200" dirty="0" smtClean="0">
                <a:solidFill>
                  <a:schemeClr val="tx1"/>
                </a:solidFill>
                <a:effectLst/>
                <a:latin typeface="+mn-lt"/>
                <a:ea typeface="+mn-ea"/>
                <a:cs typeface="+mn-cs"/>
              </a:rPr>
              <a:t>LR2 – What are the benefits?</a:t>
            </a:r>
          </a:p>
          <a:p>
            <a:r>
              <a:rPr lang="en-GB" sz="1200" kern="1200" dirty="0" smtClean="0">
                <a:solidFill>
                  <a:schemeClr val="tx1"/>
                </a:solidFill>
                <a:effectLst/>
                <a:latin typeface="+mn-lt"/>
                <a:ea typeface="+mn-ea"/>
                <a:cs typeface="+mn-cs"/>
              </a:rPr>
              <a:t>The slide appears with the image of LR1 showing. </a:t>
            </a:r>
          </a:p>
          <a:p>
            <a:pPr marL="0" indent="0">
              <a:buFont typeface="Wingdings" panose="05000000000000000000" pitchFamily="2" charset="2"/>
              <a:buNone/>
            </a:pPr>
            <a:endParaRPr lang="en-GB" dirty="0" smtClean="0"/>
          </a:p>
          <a:p>
            <a:r>
              <a:rPr lang="en-GB" sz="1200" kern="1200" dirty="0" smtClean="0">
                <a:solidFill>
                  <a:schemeClr val="tx1"/>
                </a:solidFill>
                <a:effectLst/>
                <a:latin typeface="+mn-lt"/>
                <a:ea typeface="+mn-ea"/>
                <a:cs typeface="+mn-cs"/>
              </a:rPr>
              <a:t>Highlight / Key Point:</a:t>
            </a:r>
          </a:p>
          <a:p>
            <a:r>
              <a:rPr lang="en-GB" sz="1200" kern="1200" dirty="0" smtClean="0">
                <a:solidFill>
                  <a:schemeClr val="tx1"/>
                </a:solidFill>
                <a:effectLst/>
                <a:latin typeface="+mn-lt"/>
                <a:ea typeface="+mn-ea"/>
                <a:cs typeface="+mn-cs"/>
              </a:rPr>
              <a:t>5 clicks to reveal slide content</a:t>
            </a:r>
          </a:p>
          <a:p>
            <a:pPr lvl="0"/>
            <a:r>
              <a:rPr lang="en-GB" sz="1200" kern="1200" dirty="0" smtClean="0">
                <a:solidFill>
                  <a:schemeClr val="tx1"/>
                </a:solidFill>
                <a:effectLst/>
                <a:latin typeface="+mn-lt"/>
                <a:ea typeface="+mn-ea"/>
                <a:cs typeface="+mn-cs"/>
              </a:rPr>
              <a:t>Organisational benefits – supports core responsibilities towards their local population’s health and wellbeing.</a:t>
            </a:r>
          </a:p>
          <a:p>
            <a:pPr lvl="0"/>
            <a:r>
              <a:rPr lang="en-GB" sz="1200" kern="1200" dirty="0" smtClean="0">
                <a:solidFill>
                  <a:schemeClr val="tx1"/>
                </a:solidFill>
                <a:effectLst/>
                <a:latin typeface="+mn-lt"/>
                <a:ea typeface="+mn-ea"/>
                <a:cs typeface="+mn-cs"/>
              </a:rPr>
              <a:t>Community benefits – improves access to healthy lifestyle advice, supporting collaborative communities.</a:t>
            </a:r>
          </a:p>
          <a:p>
            <a:pPr lvl="0"/>
            <a:r>
              <a:rPr lang="en-GB" sz="1200" kern="1200" dirty="0" smtClean="0">
                <a:solidFill>
                  <a:schemeClr val="tx1"/>
                </a:solidFill>
                <a:effectLst/>
                <a:latin typeface="+mn-lt"/>
                <a:ea typeface="+mn-ea"/>
                <a:cs typeface="+mn-cs"/>
              </a:rPr>
              <a:t>Staff benefits – having competence and confidence to deliver healthy lifestyle messages.</a:t>
            </a:r>
          </a:p>
          <a:p>
            <a:pPr lvl="0"/>
            <a:r>
              <a:rPr lang="en-GB" sz="1200" kern="1200" dirty="0" smtClean="0">
                <a:solidFill>
                  <a:schemeClr val="tx1"/>
                </a:solidFill>
                <a:effectLst/>
                <a:latin typeface="+mn-lt"/>
                <a:ea typeface="+mn-ea"/>
                <a:cs typeface="+mn-cs"/>
              </a:rPr>
              <a:t>National benefits – helps tackle health inequalities.</a:t>
            </a:r>
          </a:p>
          <a:p>
            <a:pPr lvl="0"/>
            <a:r>
              <a:rPr lang="en-GB" sz="1200" kern="1200" dirty="0" smtClean="0">
                <a:solidFill>
                  <a:schemeClr val="tx1"/>
                </a:solidFill>
                <a:effectLst/>
                <a:latin typeface="+mn-lt"/>
                <a:ea typeface="+mn-ea"/>
                <a:cs typeface="+mn-cs"/>
              </a:rPr>
              <a:t>Individual benefits – seeking support and taking action to improve their lifestyle.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There are clearly identified benefits in using MECC approaches at every available opportunity;</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Organisational benefits: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Implementing MECC can support organisations in meeting their core responsibilities towards their local population’s health and wellbeing and to meet obligations within the NHS standard contract. </a:t>
            </a:r>
          </a:p>
          <a:p>
            <a:r>
              <a:rPr lang="en-GB" sz="1200" kern="1200" dirty="0" smtClean="0">
                <a:solidFill>
                  <a:schemeClr val="tx1"/>
                </a:solidFill>
                <a:effectLst/>
                <a:latin typeface="+mn-lt"/>
                <a:ea typeface="+mn-ea"/>
                <a:cs typeface="+mn-cs"/>
              </a:rPr>
              <a:t>It can assist organisations in meeting responsibilities towards their workforces, for example by improving staff awareness of health and wellbeing issues; and in enhancing staff skills, confidence and motivation and potentially bring improvements to staff health and wellbeing. </a:t>
            </a:r>
          </a:p>
          <a:p>
            <a:r>
              <a:rPr lang="en-GB" sz="1200" kern="1200" dirty="0" smtClean="0">
                <a:solidFill>
                  <a:schemeClr val="tx1"/>
                </a:solidFill>
                <a:effectLst/>
                <a:latin typeface="+mn-lt"/>
                <a:ea typeface="+mn-ea"/>
                <a:cs typeface="+mn-cs"/>
              </a:rPr>
              <a:t>MECC activity can be incorporated as part of existing health improvement or workforce improvement initiatives, for example, when tackling access to healthier food options.</a:t>
            </a:r>
          </a:p>
          <a:p>
            <a:pPr marL="0" indent="0">
              <a:buFont typeface="Wingdings" panose="05000000000000000000" pitchFamily="2" charset="2"/>
              <a:buNone/>
            </a:pPr>
            <a:endParaRPr lang="en-GB" dirty="0" smtClean="0"/>
          </a:p>
          <a:p>
            <a:r>
              <a:rPr lang="en-GB" sz="1200" i="1" kern="1200" dirty="0" smtClean="0">
                <a:solidFill>
                  <a:schemeClr val="tx1"/>
                </a:solidFill>
                <a:effectLst/>
                <a:latin typeface="+mn-lt"/>
                <a:ea typeface="+mn-ea"/>
                <a:cs typeface="+mn-cs"/>
              </a:rPr>
              <a:t>Community and local health economy benefits: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benefits of MECC can include improving access to healthy lifestyles advice improvement in morbidity and mortality risk factors within a local population; and cost savings for organisations and the local health economy. </a:t>
            </a:r>
          </a:p>
          <a:p>
            <a:r>
              <a:rPr lang="en-GB" sz="1200" kern="1200" dirty="0" smtClean="0">
                <a:solidFill>
                  <a:schemeClr val="tx1"/>
                </a:solidFill>
                <a:effectLst/>
                <a:latin typeface="+mn-lt"/>
                <a:ea typeface="+mn-ea"/>
                <a:cs typeface="+mn-cs"/>
              </a:rPr>
              <a:t>It can also support health improvement activity within local communities, and provide an approach that reaches out to community members and groups. MECC can provide a lever to support communities in collaborating together.</a:t>
            </a:r>
          </a:p>
          <a:p>
            <a:pPr marL="0" indent="0">
              <a:buFont typeface="Wingdings" panose="05000000000000000000" pitchFamily="2" charset="2"/>
              <a:buNone/>
            </a:pPr>
            <a:endParaRPr lang="en-GB" dirty="0" smtClean="0"/>
          </a:p>
          <a:p>
            <a:r>
              <a:rPr lang="en-GB" sz="1200" i="1" kern="1200" dirty="0" smtClean="0">
                <a:solidFill>
                  <a:schemeClr val="tx1"/>
                </a:solidFill>
                <a:effectLst/>
                <a:latin typeface="+mn-lt"/>
                <a:ea typeface="+mn-ea"/>
                <a:cs typeface="+mn-cs"/>
              </a:rPr>
              <a:t>Staff benefits: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staff, MECC means having the competence and confidence to deliver healthy lifestyle messages and the encouragement for people to change their behaviour and to signpost to local services that can support them to change.</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National/Population benefits: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It provides a means of maximising the benefit from existing resources for improving population health. For example, it can include advice on low or no-cost activity, such as persuading parents to walk their children to school; or, as part of physical activity advice, encouraging increased use of existing community resources such as leisure centres and swimming pools. </a:t>
            </a:r>
          </a:p>
          <a:p>
            <a:r>
              <a:rPr lang="en-GB" sz="1200" kern="1200" dirty="0" smtClean="0">
                <a:solidFill>
                  <a:schemeClr val="tx1"/>
                </a:solidFill>
                <a:effectLst/>
                <a:latin typeface="+mn-lt"/>
                <a:ea typeface="+mn-ea"/>
                <a:cs typeface="+mn-cs"/>
              </a:rPr>
              <a:t>MECC can be effective in helping to tackle health inequalities and the impact of the wider determinants of health, through supporting individual behaviour change. For example, some local services are using the MECC plus approach to engage local populations in managing debt, action towards gaining employment or in tackling housing issues. </a:t>
            </a:r>
          </a:p>
          <a:p>
            <a:r>
              <a:rPr lang="en-GB" sz="1200" kern="1200" dirty="0" smtClean="0">
                <a:solidFill>
                  <a:schemeClr val="tx1"/>
                </a:solidFill>
                <a:effectLst/>
                <a:latin typeface="+mn-lt"/>
                <a:ea typeface="+mn-ea"/>
                <a:cs typeface="+mn-cs"/>
              </a:rPr>
              <a:t>The population level approach of MECC can also help address equity of access, by engaging those who will not have otherwise engaged in a ‘healthy conversation’ or considered accessing specialised local support services, such as for weight management.</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Individual benefits: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For individuals, MECC means seeking support and taking action to improve their own lifestyle by eating well, maintaining a healthy weight, drinking alcohol sensibly, exercising regularly, not smoking and looking after their wellbeing and mental health.</a:t>
            </a:r>
            <a:endParaRPr lang="en-GB" dirty="0"/>
          </a:p>
        </p:txBody>
      </p:sp>
      <p:sp>
        <p:nvSpPr>
          <p:cNvPr id="4" name="Slide Number Placeholder 3"/>
          <p:cNvSpPr>
            <a:spLocks noGrp="1"/>
          </p:cNvSpPr>
          <p:nvPr>
            <p:ph type="sldNum" sz="quarter" idx="10"/>
          </p:nvPr>
        </p:nvSpPr>
        <p:spPr/>
        <p:txBody>
          <a:bodyPr/>
          <a:lstStyle/>
          <a:p>
            <a:fld id="{11E8A896-B728-4C02-A7C0-F83A607C4DA8}" type="slidenum">
              <a:rPr lang="en-GB" smtClean="0"/>
              <a:pPr/>
              <a:t>6</a:t>
            </a:fld>
            <a:endParaRPr lang="en-GB" dirty="0"/>
          </a:p>
        </p:txBody>
      </p:sp>
    </p:spTree>
    <p:extLst>
      <p:ext uri="{BB962C8B-B14F-4D97-AF65-F5344CB8AC3E}">
        <p14:creationId xmlns:p14="http://schemas.microsoft.com/office/powerpoint/2010/main" val="566329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Flip chart paper and pens</a:t>
            </a:r>
          </a:p>
          <a:p>
            <a:pPr lvl="0"/>
            <a:r>
              <a:rPr lang="en-GB" sz="1200" kern="1200" dirty="0" smtClean="0">
                <a:solidFill>
                  <a:schemeClr val="tx1"/>
                </a:solidFill>
                <a:effectLst/>
                <a:latin typeface="+mn-lt"/>
                <a:ea typeface="+mn-ea"/>
                <a:cs typeface="+mn-cs"/>
              </a:rPr>
              <a:t>Slide 7</a:t>
            </a:r>
          </a:p>
          <a:p>
            <a:r>
              <a:rPr lang="en-GB" sz="1200" kern="1200" dirty="0" smtClean="0">
                <a:solidFill>
                  <a:schemeClr val="tx1"/>
                </a:solidFill>
                <a:effectLst/>
                <a:latin typeface="+mn-lt"/>
                <a:ea typeface="+mn-ea"/>
                <a:cs typeface="+mn-cs"/>
              </a:rPr>
              <a:t>We will now look at change and start by considering why it occurs.</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First of all let us take a moment to consider the Oxford English Dictionary definition of change:</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…make or become different…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Introduce the activity by reading out the learner instructions on the slide;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Groups, take 10 minutes to discuss:</a:t>
            </a:r>
          </a:p>
          <a:p>
            <a:pPr lvl="0"/>
            <a:r>
              <a:rPr lang="en-GB" dirty="0" smtClean="0">
                <a:effectLst/>
              </a:rPr>
              <a:t>What does change mean to you?</a:t>
            </a:r>
          </a:p>
          <a:p>
            <a:pPr lvl="0"/>
            <a:r>
              <a:rPr lang="en-GB" dirty="0" smtClean="0">
                <a:effectLst/>
              </a:rPr>
              <a:t>How does it make you feel?</a:t>
            </a:r>
          </a:p>
          <a:p>
            <a:r>
              <a:rPr lang="en-GB" sz="1200" i="1" kern="1200" dirty="0" smtClean="0">
                <a:solidFill>
                  <a:schemeClr val="tx1"/>
                </a:solidFill>
                <a:effectLst/>
                <a:latin typeface="+mn-lt"/>
                <a:ea typeface="+mn-ea"/>
                <a:cs typeface="+mn-cs"/>
              </a:rPr>
              <a:t>Delegates can either work in table groups or pairs.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activity seeks to promote discussion and the generation of view, opinions, etc. from the learners about change.  This should be considered within the context of:</a:t>
            </a:r>
          </a:p>
          <a:p>
            <a:pPr lvl="0"/>
            <a:r>
              <a:rPr lang="en-GB" dirty="0" smtClean="0">
                <a:effectLst/>
              </a:rPr>
              <a:t>Learners as individuals</a:t>
            </a:r>
          </a:p>
          <a:p>
            <a:pPr lvl="0"/>
            <a:r>
              <a:rPr lang="en-GB" dirty="0" smtClean="0">
                <a:effectLst/>
              </a:rPr>
              <a:t>Learners as professionals</a:t>
            </a:r>
          </a:p>
          <a:p>
            <a:pPr lvl="0"/>
            <a:r>
              <a:rPr lang="en-GB" dirty="0" smtClean="0">
                <a:effectLst/>
              </a:rPr>
              <a:t>Others</a:t>
            </a:r>
          </a:p>
          <a:p>
            <a:r>
              <a:rPr lang="en-GB" sz="1200" kern="1200" dirty="0" smtClean="0">
                <a:solidFill>
                  <a:schemeClr val="tx1"/>
                </a:solidFill>
                <a:effectLst/>
                <a:latin typeface="+mn-lt"/>
                <a:ea typeface="+mn-ea"/>
                <a:cs typeface="+mn-cs"/>
              </a:rPr>
              <a:t> </a:t>
            </a:r>
          </a:p>
          <a:p>
            <a:r>
              <a:rPr lang="en-GB" sz="1200" i="1" kern="1200" dirty="0" smtClean="0">
                <a:solidFill>
                  <a:schemeClr val="tx1"/>
                </a:solidFill>
                <a:effectLst/>
                <a:latin typeface="+mn-lt"/>
                <a:ea typeface="+mn-ea"/>
                <a:cs typeface="+mn-cs"/>
              </a:rPr>
              <a:t>Once the activity is complete, facilitate delegate feedback either by asking each table in turn to feedback or take feedback from the group as a whole.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key points are: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Change means different things to different people.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Change can be positive and negative.</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Change often generates an emotional response, which can be a barrier to moving forward unless it is addressed.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What may mean little to one person can be life changing for another.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Use Slide 8 to help facilitate the review of the findings.</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7</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8  </a:t>
            </a:r>
          </a:p>
          <a:p>
            <a:r>
              <a:rPr lang="en-GB" sz="1200" kern="1200" dirty="0" smtClean="0">
                <a:solidFill>
                  <a:schemeClr val="tx1"/>
                </a:solidFill>
                <a:effectLst/>
                <a:latin typeface="+mn-lt"/>
                <a:ea typeface="+mn-ea"/>
                <a:cs typeface="+mn-cs"/>
              </a:rPr>
              <a:t>Highlight / Key Point:</a:t>
            </a:r>
          </a:p>
          <a:p>
            <a:r>
              <a:rPr lang="en-GB" sz="1200" i="1" kern="1200" dirty="0" smtClean="0">
                <a:solidFill>
                  <a:schemeClr val="tx1"/>
                </a:solidFill>
                <a:effectLst/>
                <a:latin typeface="+mn-lt"/>
                <a:ea typeface="+mn-ea"/>
                <a:cs typeface="+mn-cs"/>
              </a:rPr>
              <a:t>The slide animations will automatically trigger once the slide is active / opened.</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Use this slide during the facilitated discussion following the group activity in Slide 7.  You may wish to use Flipchart to collect and note responses from learners.</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The key points are:</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Change means different things to different people.</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Change can be positive and negative.</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Change often generates an emotional response, which can be a barrier to moving forward unless it is addressed.</a:t>
            </a:r>
            <a:endParaRPr lang="en-GB" sz="1200" kern="1200" dirty="0" smtClean="0">
              <a:solidFill>
                <a:schemeClr val="tx1"/>
              </a:solidFill>
              <a:effectLst/>
              <a:latin typeface="+mn-lt"/>
              <a:ea typeface="+mn-ea"/>
              <a:cs typeface="+mn-cs"/>
            </a:endParaRPr>
          </a:p>
          <a:p>
            <a:pPr lvl="0"/>
            <a:r>
              <a:rPr lang="en-GB" sz="1200" i="1" kern="1200" dirty="0" smtClean="0">
                <a:solidFill>
                  <a:schemeClr val="tx1"/>
                </a:solidFill>
                <a:effectLst/>
                <a:latin typeface="+mn-lt"/>
                <a:ea typeface="+mn-ea"/>
                <a:cs typeface="+mn-cs"/>
              </a:rPr>
              <a:t>What may mean little to one person can be life changing for another.</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Discuss and respond to the learners responses.</a:t>
            </a:r>
            <a:endParaRPr lang="en-GB" sz="1200" kern="1200" dirty="0" smtClean="0">
              <a:solidFill>
                <a:schemeClr val="tx1"/>
              </a:solidFill>
              <a:effectLst/>
              <a:latin typeface="+mn-lt"/>
              <a:ea typeface="+mn-ea"/>
              <a:cs typeface="+mn-cs"/>
            </a:endParaRPr>
          </a:p>
          <a:p>
            <a:endParaRPr lang="en-GB" baseline="0" dirty="0" smtClean="0"/>
          </a:p>
        </p:txBody>
      </p:sp>
      <p:sp>
        <p:nvSpPr>
          <p:cNvPr id="4" name="Slide Number Placeholder 3"/>
          <p:cNvSpPr>
            <a:spLocks noGrp="1"/>
          </p:cNvSpPr>
          <p:nvPr>
            <p:ph type="sldNum" sz="quarter" idx="10"/>
          </p:nvPr>
        </p:nvSpPr>
        <p:spPr/>
        <p:txBody>
          <a:bodyPr/>
          <a:lstStyle/>
          <a:p>
            <a:fld id="{11E8A896-B728-4C02-A7C0-F83A607C4DA8}" type="slidenum">
              <a:rPr lang="en-GB" smtClean="0"/>
              <a:pPr/>
              <a:t>8</a:t>
            </a:fld>
            <a:endParaRPr lang="en-GB" dirty="0"/>
          </a:p>
        </p:txBody>
      </p:sp>
    </p:spTree>
    <p:extLst>
      <p:ext uri="{BB962C8B-B14F-4D97-AF65-F5344CB8AC3E}">
        <p14:creationId xmlns:p14="http://schemas.microsoft.com/office/powerpoint/2010/main" val="27226646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Slide 9</a:t>
            </a:r>
          </a:p>
          <a:p>
            <a:r>
              <a:rPr lang="en-GB" sz="1200" kern="1200" dirty="0" smtClean="0">
                <a:solidFill>
                  <a:schemeClr val="tx1"/>
                </a:solidFill>
                <a:effectLst/>
                <a:latin typeface="+mn-lt"/>
                <a:ea typeface="+mn-ea"/>
                <a:cs typeface="+mn-cs"/>
              </a:rPr>
              <a:t>We are now going to look at change a little more and introduce an approach you can adopt personally and with others.  </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This approach considers change and places into 3 distinct areas:</a:t>
            </a:r>
          </a:p>
          <a:p>
            <a:pPr lvl="0"/>
            <a:r>
              <a:rPr lang="en-GB" sz="1200" kern="1200" dirty="0" smtClean="0">
                <a:solidFill>
                  <a:schemeClr val="tx1"/>
                </a:solidFill>
                <a:effectLst/>
                <a:latin typeface="+mn-lt"/>
                <a:ea typeface="+mn-ea"/>
                <a:cs typeface="+mn-cs"/>
              </a:rPr>
              <a:t>Keep</a:t>
            </a:r>
          </a:p>
          <a:p>
            <a:pPr lvl="0"/>
            <a:r>
              <a:rPr lang="en-GB" sz="1200" kern="1200" dirty="0" smtClean="0">
                <a:solidFill>
                  <a:schemeClr val="tx1"/>
                </a:solidFill>
                <a:effectLst/>
                <a:latin typeface="+mn-lt"/>
                <a:ea typeface="+mn-ea"/>
                <a:cs typeface="+mn-cs"/>
              </a:rPr>
              <a:t>Develop</a:t>
            </a:r>
          </a:p>
          <a:p>
            <a:pPr lvl="0"/>
            <a:r>
              <a:rPr lang="en-GB" sz="1200" kern="1200" dirty="0" smtClean="0">
                <a:solidFill>
                  <a:schemeClr val="tx1"/>
                </a:solidFill>
                <a:effectLst/>
                <a:latin typeface="+mn-lt"/>
                <a:ea typeface="+mn-ea"/>
                <a:cs typeface="+mn-cs"/>
              </a:rPr>
              <a:t>Let Go</a:t>
            </a:r>
          </a:p>
          <a:p>
            <a:r>
              <a:rPr lang="en-GB" sz="1200" kern="120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The areas help to look at change objectively and how we can overcome resistance and move forward.</a:t>
            </a:r>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E8A896-B728-4C02-A7C0-F83A607C4DA8}" type="slidenum">
              <a:rPr lang="en-GB" smtClean="0"/>
              <a:pPr/>
              <a:t>9</a:t>
            </a:fld>
            <a:endParaRPr lang="en-GB" dirty="0"/>
          </a:p>
        </p:txBody>
      </p:sp>
    </p:spTree>
    <p:extLst>
      <p:ext uri="{BB962C8B-B14F-4D97-AF65-F5344CB8AC3E}">
        <p14:creationId xmlns:p14="http://schemas.microsoft.com/office/powerpoint/2010/main" val="27226646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t" anchorCtr="0">
            <a:noAutofit/>
          </a:bodyPr>
          <a:lstStyle>
            <a:lvl1pPr algn="l">
              <a:defRPr lang="en-GB" sz="5400" b="1" kern="1200" dirty="0">
                <a:solidFill>
                  <a:schemeClr val="bg1"/>
                </a:solidFill>
                <a:latin typeface="Gill Sans MT" panose="020B0502020104020203" pitchFamily="34" charset="0"/>
                <a:ea typeface="+mj-ea"/>
                <a:cs typeface="+mj-cs"/>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1988840"/>
            <a:ext cx="8229600" cy="4137323"/>
          </a:xfrm>
          <a:prstGeom prst="rect">
            <a:avLst/>
          </a:prstGeom>
        </p:spPr>
        <p:txBody>
          <a:bodyPr/>
          <a:lstStyle>
            <a:lvl1pPr>
              <a:defRPr lang="en-US" sz="2600" b="1" kern="1200" dirty="0" smtClean="0">
                <a:solidFill>
                  <a:schemeClr val="bg1"/>
                </a:solidFill>
                <a:latin typeface="Gill Sans MT" panose="020B0502020104020203" pitchFamily="34" charset="0"/>
                <a:ea typeface="+mn-ea"/>
                <a:cs typeface="+mn-cs"/>
              </a:defRPr>
            </a:lvl1pPr>
            <a:lvl2pPr>
              <a:defRPr sz="2400">
                <a:solidFill>
                  <a:schemeClr val="bg1"/>
                </a:solidFill>
                <a:latin typeface="Gill Sans MT" panose="020B0502020104020203" pitchFamily="34" charset="0"/>
              </a:defRPr>
            </a:lvl2pPr>
            <a:lvl3pPr>
              <a:defRPr sz="2200">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2" name="Picture 2" descr="U:\Current Live Work\CSDS18 Corporate Style Guide\Stationery\Powerpoint\Artwork\New-footer-artwork.png"/>
          <p:cNvPicPr>
            <a:picLocks noChangeAspect="1" noChangeArrowheads="1"/>
          </p:cNvPicPr>
          <p:nvPr userDrawn="1"/>
        </p:nvPicPr>
        <p:blipFill>
          <a:blip r:embed="rId2" cstate="print"/>
          <a:srcRect/>
          <a:stretch>
            <a:fillRect/>
          </a:stretch>
        </p:blipFill>
        <p:spPr bwMode="auto">
          <a:xfrm>
            <a:off x="0" y="6303264"/>
            <a:ext cx="9144000" cy="554736"/>
          </a:xfrm>
          <a:prstGeom prst="rect">
            <a:avLst/>
          </a:prstGeom>
          <a:noFill/>
        </p:spPr>
      </p:pic>
      <p:sp>
        <p:nvSpPr>
          <p:cNvPr id="16" name="Text Placeholder 15"/>
          <p:cNvSpPr>
            <a:spLocks noGrp="1"/>
          </p:cNvSpPr>
          <p:nvPr>
            <p:ph type="body" sz="quarter" idx="11" hasCustomPrompt="1"/>
          </p:nvPr>
        </p:nvSpPr>
        <p:spPr>
          <a:xfrm>
            <a:off x="468313" y="1053108"/>
            <a:ext cx="6264275" cy="647700"/>
          </a:xfrm>
          <a:prstGeom prst="rect">
            <a:avLst/>
          </a:prstGeom>
        </p:spPr>
        <p:txBody>
          <a:bodyPr/>
          <a:lstStyle>
            <a:lvl1pPr marL="0" indent="0">
              <a:buNone/>
              <a:defRPr>
                <a:solidFill>
                  <a:srgbClr val="92D050"/>
                </a:solidFill>
                <a:latin typeface="Gill Sans MT" panose="020B0502020104020203" pitchFamily="34" charset="0"/>
              </a:defRPr>
            </a:lvl1pPr>
          </a:lstStyle>
          <a:p>
            <a:r>
              <a:rPr lang="en-GB" sz="3200" dirty="0" smtClean="0">
                <a:solidFill>
                  <a:srgbClr val="92D050"/>
                </a:solidFill>
                <a:latin typeface="Gill Sans MT" panose="020B0502020104020203" pitchFamily="34" charset="0"/>
              </a:rPr>
              <a:t>Click to edit underline</a:t>
            </a:r>
            <a:endParaRPr lang="en-GB" sz="3200" dirty="0">
              <a:solidFill>
                <a:srgbClr val="92D050"/>
              </a:solidFill>
              <a:latin typeface="Gill Sans MT" panose="020B0502020104020203" pitchFamily="34" charset="0"/>
            </a:endParaRPr>
          </a:p>
        </p:txBody>
      </p:sp>
      <p:pic>
        <p:nvPicPr>
          <p:cNvPr id="7" name="Picture 2" descr="H:\Health Intelligence\Logo &amp; PH Identity\Final - external use (outside of council) P&amp;D\logo_for_externals g&amp;www.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1516"/>
            <a:ext cx="9144000" cy="75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32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7" name="Title 1"/>
          <p:cNvSpPr>
            <a:spLocks noGrp="1"/>
          </p:cNvSpPr>
          <p:nvPr>
            <p:ph type="title"/>
          </p:nvPr>
        </p:nvSpPr>
        <p:spPr>
          <a:xfrm>
            <a:off x="457200" y="274638"/>
            <a:ext cx="8229600" cy="1143000"/>
          </a:xfrm>
          <a:prstGeom prst="rect">
            <a:avLst/>
          </a:prstGeom>
        </p:spPr>
        <p:txBody>
          <a:bodyPr anchor="t" anchorCtr="0">
            <a:noAutofit/>
          </a:bodyPr>
          <a:lstStyle>
            <a:lvl1pPr algn="l">
              <a:defRPr lang="en-GB" sz="5400" b="1" kern="1200" dirty="0">
                <a:solidFill>
                  <a:schemeClr val="bg1"/>
                </a:solidFill>
                <a:latin typeface="Gill Sans MT" panose="020B0502020104020203" pitchFamily="34" charset="0"/>
                <a:ea typeface="+mj-ea"/>
                <a:cs typeface="+mj-cs"/>
              </a:defRPr>
            </a:lvl1pPr>
          </a:lstStyle>
          <a:p>
            <a:r>
              <a:rPr lang="en-US" dirty="0" smtClean="0"/>
              <a:t>Click to edit Master title style</a:t>
            </a:r>
            <a:endParaRPr lang="en-GB" dirty="0"/>
          </a:p>
        </p:txBody>
      </p:sp>
      <p:sp>
        <p:nvSpPr>
          <p:cNvPr id="18" name="Content Placeholder 2"/>
          <p:cNvSpPr>
            <a:spLocks noGrp="1"/>
          </p:cNvSpPr>
          <p:nvPr>
            <p:ph idx="1"/>
          </p:nvPr>
        </p:nvSpPr>
        <p:spPr>
          <a:xfrm>
            <a:off x="457200" y="1988840"/>
            <a:ext cx="8229600" cy="4137323"/>
          </a:xfrm>
          <a:prstGeom prst="rect">
            <a:avLst/>
          </a:prstGeom>
        </p:spPr>
        <p:txBody>
          <a:bodyPr/>
          <a:lstStyle>
            <a:lvl1pPr>
              <a:defRPr lang="en-US" sz="2600" b="1" kern="1200" dirty="0" smtClean="0">
                <a:solidFill>
                  <a:schemeClr val="bg1"/>
                </a:solidFill>
                <a:latin typeface="Gill Sans MT" panose="020B0502020104020203" pitchFamily="34" charset="0"/>
                <a:ea typeface="+mn-ea"/>
                <a:cs typeface="+mn-cs"/>
              </a:defRPr>
            </a:lvl1pPr>
            <a:lvl2pPr>
              <a:defRPr sz="2400">
                <a:solidFill>
                  <a:schemeClr val="bg1"/>
                </a:solidFill>
                <a:latin typeface="Gill Sans MT" panose="020B0502020104020203" pitchFamily="34" charset="0"/>
              </a:defRPr>
            </a:lvl2pPr>
            <a:lvl3pPr>
              <a:defRPr sz="2200">
                <a:solidFill>
                  <a:schemeClr val="bg1"/>
                </a:solidFill>
                <a:latin typeface="Gill Sans MT" panose="020B0502020104020203" pitchFamily="34" charset="0"/>
              </a:defRPr>
            </a:lvl3pPr>
            <a:lvl4pPr>
              <a:defRPr>
                <a:solidFill>
                  <a:schemeClr val="bg1"/>
                </a:solidFill>
                <a:latin typeface="Gill Sans MT" panose="020B0502020104020203" pitchFamily="34" charset="0"/>
              </a:defRPr>
            </a:lvl4pPr>
            <a:lvl5pPr>
              <a:defRPr>
                <a:solidFill>
                  <a:schemeClr val="bg1"/>
                </a:solidFill>
                <a:latin typeface="Gill Sans MT" panose="020B05020201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pic>
        <p:nvPicPr>
          <p:cNvPr id="19" name="Picture 2" descr="U:\Current Live Work\CSDS18 Corporate Style Guide\Stationery\Powerpoint\Artwork\New-footer-artwork.png"/>
          <p:cNvPicPr>
            <a:picLocks noChangeAspect="1" noChangeArrowheads="1"/>
          </p:cNvPicPr>
          <p:nvPr userDrawn="1"/>
        </p:nvPicPr>
        <p:blipFill>
          <a:blip r:embed="rId2" cstate="print"/>
          <a:srcRect/>
          <a:stretch>
            <a:fillRect/>
          </a:stretch>
        </p:blipFill>
        <p:spPr bwMode="auto">
          <a:xfrm>
            <a:off x="0" y="6303264"/>
            <a:ext cx="9144000" cy="554736"/>
          </a:xfrm>
          <a:prstGeom prst="rect">
            <a:avLst/>
          </a:prstGeom>
          <a:noFill/>
        </p:spPr>
      </p:pic>
      <p:sp>
        <p:nvSpPr>
          <p:cNvPr id="20" name="Text Placeholder 15"/>
          <p:cNvSpPr>
            <a:spLocks noGrp="1"/>
          </p:cNvSpPr>
          <p:nvPr>
            <p:ph type="body" sz="quarter" idx="11" hasCustomPrompt="1"/>
          </p:nvPr>
        </p:nvSpPr>
        <p:spPr>
          <a:xfrm>
            <a:off x="468313" y="1053108"/>
            <a:ext cx="6264275" cy="647700"/>
          </a:xfrm>
          <a:prstGeom prst="rect">
            <a:avLst/>
          </a:prstGeom>
        </p:spPr>
        <p:txBody>
          <a:bodyPr/>
          <a:lstStyle>
            <a:lvl1pPr marL="0" indent="0">
              <a:buNone/>
              <a:defRPr>
                <a:solidFill>
                  <a:srgbClr val="92D050"/>
                </a:solidFill>
                <a:latin typeface="Gill Sans MT" panose="020B0502020104020203" pitchFamily="34" charset="0"/>
              </a:defRPr>
            </a:lvl1pPr>
          </a:lstStyle>
          <a:p>
            <a:r>
              <a:rPr lang="en-GB" sz="3200" dirty="0" smtClean="0">
                <a:solidFill>
                  <a:srgbClr val="92D050"/>
                </a:solidFill>
                <a:latin typeface="Gill Sans MT" panose="020B0502020104020203" pitchFamily="34" charset="0"/>
              </a:rPr>
              <a:t>Click to edit underline</a:t>
            </a:r>
            <a:endParaRPr lang="en-GB" sz="3200" dirty="0">
              <a:solidFill>
                <a:srgbClr val="92D050"/>
              </a:solidFill>
              <a:latin typeface="Gill Sans MT" panose="020B0502020104020203" pitchFamily="34" charset="0"/>
            </a:endParaRPr>
          </a:p>
        </p:txBody>
      </p:sp>
      <p:pic>
        <p:nvPicPr>
          <p:cNvPr id="6" name="Picture 2" descr="H:\Health Intelligence\Logo &amp; PH Identity\Final - external use (outside of council) P&amp;D\logo_for_externals g&amp;www.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101516"/>
            <a:ext cx="9144000" cy="75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12963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1"/>
          <p:cNvSpPr txBox="1">
            <a:spLocks/>
          </p:cNvSpPr>
          <p:nvPr userDrawn="1"/>
        </p:nvSpPr>
        <p:spPr>
          <a:xfrm>
            <a:off x="457200" y="274638"/>
            <a:ext cx="8229600" cy="1143000"/>
          </a:xfrm>
          <a:prstGeom prst="rect">
            <a:avLst/>
          </a:prstGeom>
        </p:spPr>
        <p:txBody>
          <a:bodyPr anchor="t" anchorCtr="0">
            <a:noAutofit/>
          </a:bodyPr>
          <a:lstStyle>
            <a:lvl1pPr algn="l" defTabSz="914400" rtl="0" eaLnBrk="1" latinLnBrk="0" hangingPunct="1">
              <a:spcBef>
                <a:spcPct val="0"/>
              </a:spcBef>
              <a:buNone/>
              <a:defRPr lang="en-GB" sz="5400" b="1" kern="1200" dirty="0">
                <a:solidFill>
                  <a:schemeClr val="bg1"/>
                </a:solidFill>
                <a:latin typeface="Gill Sans MT" panose="020B0502020104020203" pitchFamily="34" charset="0"/>
                <a:ea typeface="+mj-ea"/>
                <a:cs typeface="+mj-cs"/>
              </a:defRPr>
            </a:lvl1pPr>
          </a:lstStyle>
          <a:p>
            <a:r>
              <a:rPr lang="en-GB" dirty="0" smtClean="0"/>
              <a:t>Click to edit Master title style</a:t>
            </a:r>
            <a:endParaRPr lang="en-GB" dirty="0"/>
          </a:p>
        </p:txBody>
      </p:sp>
      <p:sp>
        <p:nvSpPr>
          <p:cNvPr id="15" name="Content Placeholder 2"/>
          <p:cNvSpPr txBox="1">
            <a:spLocks/>
          </p:cNvSpPr>
          <p:nvPr userDrawn="1"/>
        </p:nvSpPr>
        <p:spPr>
          <a:xfrm>
            <a:off x="457200" y="1988840"/>
            <a:ext cx="8229600" cy="413732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lang="en-US" sz="2600" b="1" kern="1200" dirty="0" smtClean="0">
                <a:solidFill>
                  <a:schemeClr val="bg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bg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200" kern="1200">
                <a:solidFill>
                  <a:schemeClr val="bg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bg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GB" dirty="0"/>
          </a:p>
        </p:txBody>
      </p:sp>
      <p:pic>
        <p:nvPicPr>
          <p:cNvPr id="16" name="Picture 2" descr="U:\Current Live Work\CSDS18 Corporate Style Guide\Stationery\Powerpoint\Artwork\New-footer-artwork.png"/>
          <p:cNvPicPr>
            <a:picLocks noChangeAspect="1" noChangeArrowheads="1"/>
          </p:cNvPicPr>
          <p:nvPr userDrawn="1"/>
        </p:nvPicPr>
        <p:blipFill>
          <a:blip r:embed="rId4" cstate="print"/>
          <a:srcRect/>
          <a:stretch>
            <a:fillRect/>
          </a:stretch>
        </p:blipFill>
        <p:spPr bwMode="auto">
          <a:xfrm>
            <a:off x="0" y="6303264"/>
            <a:ext cx="9144000" cy="554736"/>
          </a:xfrm>
          <a:prstGeom prst="rect">
            <a:avLst/>
          </a:prstGeom>
          <a:noFill/>
        </p:spPr>
      </p:pic>
      <p:sp>
        <p:nvSpPr>
          <p:cNvPr id="17" name="Text Placeholder 15"/>
          <p:cNvSpPr txBox="1">
            <a:spLocks/>
          </p:cNvSpPr>
          <p:nvPr userDrawn="1"/>
        </p:nvSpPr>
        <p:spPr>
          <a:xfrm>
            <a:off x="468313" y="1053108"/>
            <a:ext cx="6264275" cy="647700"/>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smtClean="0">
                <a:solidFill>
                  <a:srgbClr val="92D050"/>
                </a:solidFill>
                <a:latin typeface="Gill Sans MT" panose="020B0502020104020203" pitchFamily="34" charset="0"/>
              </a:rPr>
              <a:t>Click to edit underline</a:t>
            </a:r>
            <a:endParaRPr lang="en-GB" dirty="0">
              <a:solidFill>
                <a:srgbClr val="92D050"/>
              </a:solidFill>
              <a:latin typeface="Gill Sans MT" panose="020B0502020104020203" pitchFamily="34" charset="0"/>
            </a:endParaRPr>
          </a:p>
        </p:txBody>
      </p:sp>
      <p:pic>
        <p:nvPicPr>
          <p:cNvPr id="6" name="Picture 2" descr="H:\Health Intelligence\Logo &amp; PH Identity\Final - external use (outside of council) P&amp;D\logo_for_externals g&amp;www.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6101516"/>
            <a:ext cx="9144000" cy="756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504246"/>
      </p:ext>
    </p:extLst>
  </p:cSld>
  <p:clrMap bg1="lt1" tx1="dk1" bg2="lt2" tx2="dk2" accent1="accent1" accent2="accent2" accent3="accent3" accent4="accent4" accent5="accent5" accent6="accent6" hlink="hlink" folHlink="folHlink"/>
  <p:sldLayoutIdLst>
    <p:sldLayoutId id="2147483842" r:id="rId1"/>
    <p:sldLayoutId id="2147483847"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3.png"/><Relationship Id="rId7" Type="http://schemas.openxmlformats.org/officeDocument/2006/relationships/hyperlink" Target="https://www.google.co.uk/url?sa=i&amp;rct=j&amp;q=&amp;esrc=s&amp;source=images&amp;cd=&amp;cad=rja&amp;uact=8&amp;ved=0ahUKEwi1kbnxwYTVAhVHCsAKHQfvByYQjRwIBw&amp;url=https://www.gov.uk/government/publications/health-matters-midlife-approaches-to-reduce-dementia-risk/health-matters-midlife-approaches-to-reduce-dementia-risk&amp;psig=AFQjCNFXMKX5Hn9o2sPXIvjCFLhUCgUxMw&amp;ust=1499975383909498"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4.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mecclink.co.uk/"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google.co.uk/url?sa=i&amp;rct=j&amp;q=&amp;esrc=s&amp;source=images&amp;cd=&amp;cad=rja&amp;uact=8&amp;ved=0ahUKEwi1kbnxwYTVAhVHCsAKHQfvByYQjRwIBw&amp;url=https://www.gov.uk/government/publications/health-matters-midlife-approaches-to-reduce-dementia-risk/health-matters-midlife-approaches-to-reduce-dementia-risk&amp;psig=AFQjCNFXMKX5Hn9o2sPXIvjCFLhUCgUxMw&amp;ust=1499975383909498"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189090" y="1355864"/>
            <a:ext cx="8964488" cy="707886"/>
          </a:xfrm>
          <a:prstGeom prst="rect">
            <a:avLst/>
          </a:prstGeom>
        </p:spPr>
        <p:txBody>
          <a:bodyPr wrap="square">
            <a:spAutoFit/>
          </a:bodyPr>
          <a:lstStyle/>
          <a:p>
            <a:pPr>
              <a:defRPr/>
            </a:pPr>
            <a:r>
              <a:rPr lang="en-GB" altLang="en-US" sz="4000" b="1" dirty="0" smtClean="0">
                <a:solidFill>
                  <a:srgbClr val="1B9589"/>
                </a:solidFill>
                <a:latin typeface="Gill Sans MT" panose="020B0502020104020203" pitchFamily="34" charset="0"/>
              </a:rPr>
              <a:t>Healthy Chats</a:t>
            </a:r>
            <a:endParaRPr lang="en-GB" sz="4000" b="1" dirty="0">
              <a:solidFill>
                <a:srgbClr val="1B9589"/>
              </a:solidFill>
              <a:latin typeface="Gill Sans MT" panose="020B0502020104020203" pitchFamily="34" charset="0"/>
            </a:endParaRPr>
          </a:p>
        </p:txBody>
      </p:sp>
      <p:sp>
        <p:nvSpPr>
          <p:cNvPr id="2052" name="TextBox 1"/>
          <p:cNvSpPr txBox="1">
            <a:spLocks noChangeArrowheads="1"/>
          </p:cNvSpPr>
          <p:nvPr/>
        </p:nvSpPr>
        <p:spPr bwMode="auto">
          <a:xfrm>
            <a:off x="179512" y="2063750"/>
            <a:ext cx="84969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GB" sz="3200" i="1" dirty="0" smtClean="0">
                <a:solidFill>
                  <a:srgbClr val="92D050"/>
                </a:solidFill>
                <a:latin typeface="Gill Sans MT" panose="020B0502020104020203" pitchFamily="34" charset="0"/>
              </a:rPr>
              <a:t>(Wellbeing and You)</a:t>
            </a:r>
          </a:p>
        </p:txBody>
      </p:sp>
      <p:pic>
        <p:nvPicPr>
          <p:cNvPr id="1029" name="Picture 5" descr="U:\Current Live Work\CSDS18 Corporate Style Guide\Stationery\Powerpoint\Artwork\Social-icons.png"/>
          <p:cNvPicPr>
            <a:picLocks noChangeAspect="1" noChangeArrowheads="1"/>
          </p:cNvPicPr>
          <p:nvPr/>
        </p:nvPicPr>
        <p:blipFill>
          <a:blip r:embed="rId3" cstate="print"/>
          <a:srcRect/>
          <a:stretch>
            <a:fillRect/>
          </a:stretch>
        </p:blipFill>
        <p:spPr bwMode="auto">
          <a:xfrm>
            <a:off x="17136888" y="6481192"/>
            <a:ext cx="1208708" cy="211524"/>
          </a:xfrm>
          <a:prstGeom prst="rect">
            <a:avLst/>
          </a:prstGeom>
          <a:noFill/>
        </p:spPr>
      </p:pic>
      <p:pic>
        <p:nvPicPr>
          <p:cNvPr id="18" name="Picture 2" descr="U:\Current Live Work\CSDS18 Corporate Style Guide\Stationery\Powerpoint\Artwork\New-footer-artwork.png"/>
          <p:cNvPicPr>
            <a:picLocks noChangeAspect="1" noChangeArrowheads="1"/>
          </p:cNvPicPr>
          <p:nvPr/>
        </p:nvPicPr>
        <p:blipFill>
          <a:blip r:embed="rId4" cstate="print"/>
          <a:srcRect/>
          <a:stretch>
            <a:fillRect/>
          </a:stretch>
        </p:blipFill>
        <p:spPr bwMode="auto">
          <a:xfrm>
            <a:off x="0" y="6303264"/>
            <a:ext cx="9144000" cy="554736"/>
          </a:xfrm>
          <a:prstGeom prst="rect">
            <a:avLst/>
          </a:prstGeom>
          <a:noFill/>
        </p:spPr>
      </p:pic>
      <p:pic>
        <p:nvPicPr>
          <p:cNvPr id="1026" name="Picture 2" descr="Y:\Marketing\corporate_logos\ERYC_200dpi_jpe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28232" y="260648"/>
            <a:ext cx="3067050" cy="5313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Health Intelligence\Logo &amp; PH Identity\Final - external use (outside of council) P&amp;D\logo_for_externals g&amp;ww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01516"/>
            <a:ext cx="9144000" cy="75648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Related image">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82">
            <a:off x="4359078" y="2627925"/>
            <a:ext cx="3672408"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8518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452320" y="138621"/>
            <a:ext cx="1577365" cy="1562187"/>
            <a:chOff x="506066" y="464083"/>
            <a:chExt cx="2083195" cy="2093139"/>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66" y="464083"/>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47500" y="963589"/>
              <a:ext cx="1600325" cy="618574"/>
            </a:xfrm>
            <a:prstGeom prst="rect">
              <a:avLst/>
            </a:prstGeom>
            <a:noFill/>
          </p:spPr>
          <p:txBody>
            <a:bodyPr wrap="square" lIns="0" tIns="0" rIns="0" bIns="0" rtlCol="0">
              <a:spAutoFit/>
            </a:bodyPr>
            <a:lstStyle/>
            <a:p>
              <a:pPr algn="ctr"/>
              <a:r>
                <a:rPr lang="en-GB" sz="1500" dirty="0" smtClean="0">
                  <a:solidFill>
                    <a:srgbClr val="008264"/>
                  </a:solidFill>
                  <a:latin typeface="Gill Sans MT" panose="020B0502020104020203" pitchFamily="34" charset="0"/>
                </a:rPr>
                <a:t>I’m happy as I am…</a:t>
              </a:r>
              <a:endParaRPr lang="en-GB" sz="1500" dirty="0">
                <a:solidFill>
                  <a:srgbClr val="008264"/>
                </a:solidFill>
                <a:latin typeface="Gill Sans MT" panose="020B0502020104020203" pitchFamily="34" charset="0"/>
              </a:endParaRPr>
            </a:p>
          </p:txBody>
        </p:sp>
      </p:grpSp>
      <p:sp>
        <p:nvSpPr>
          <p:cNvPr id="14" name="Text Placeholder 3"/>
          <p:cNvSpPr>
            <a:spLocks noGrp="1"/>
          </p:cNvSpPr>
          <p:nvPr>
            <p:ph type="body" sz="quarter" idx="11"/>
          </p:nvPr>
        </p:nvSpPr>
        <p:spPr>
          <a:xfrm>
            <a:off x="422235" y="332656"/>
            <a:ext cx="4752528" cy="581397"/>
          </a:xfrm>
        </p:spPr>
        <p:txBody>
          <a:bodyPr/>
          <a:lstStyle/>
          <a:p>
            <a:r>
              <a:rPr lang="en-GB" b="1" dirty="0" smtClean="0">
                <a:solidFill>
                  <a:srgbClr val="1DA396"/>
                </a:solidFill>
              </a:rPr>
              <a:t>Keep</a:t>
            </a:r>
          </a:p>
          <a:p>
            <a:r>
              <a:rPr lang="en-GB" sz="3000" dirty="0" smtClean="0"/>
              <a:t>Working well…Edna</a:t>
            </a:r>
            <a:endParaRPr lang="en-GB" sz="3000" dirty="0"/>
          </a:p>
        </p:txBody>
      </p:sp>
      <p:sp>
        <p:nvSpPr>
          <p:cNvPr id="8" name="Rounded Rectangular Callout 7"/>
          <p:cNvSpPr/>
          <p:nvPr/>
        </p:nvSpPr>
        <p:spPr>
          <a:xfrm>
            <a:off x="539552" y="4052375"/>
            <a:ext cx="7992888" cy="1598315"/>
          </a:xfrm>
          <a:prstGeom prst="wedgeRoundRectCallout">
            <a:avLst>
              <a:gd name="adj1" fmla="val -52523"/>
              <a:gd name="adj2" fmla="val 32359"/>
              <a:gd name="adj3" fmla="val 16667"/>
            </a:avLst>
          </a:prstGeom>
          <a:solidFill>
            <a:schemeClr val="bg1"/>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Although I live on my own, I have my pet dog, Bella.  I like to take her for walks, which gets me out and is helping me to lose weight.   I’ve lost 2 stone so far and I’m seeing more people who also walk their dogs.  Before I got Bella I was very lonely.</a:t>
            </a:r>
            <a:endParaRPr lang="en-GB" sz="2000" dirty="0">
              <a:solidFill>
                <a:srgbClr val="10069F"/>
              </a:solidFill>
              <a:latin typeface="Gill Sans MT" panose="020B0502020104020203" pitchFamily="34" charset="0"/>
            </a:endParaRPr>
          </a:p>
        </p:txBody>
      </p:sp>
      <p:grpSp>
        <p:nvGrpSpPr>
          <p:cNvPr id="3" name="Group 2"/>
          <p:cNvGrpSpPr/>
          <p:nvPr/>
        </p:nvGrpSpPr>
        <p:grpSpPr>
          <a:xfrm>
            <a:off x="2627784" y="1916832"/>
            <a:ext cx="2232248" cy="717279"/>
            <a:chOff x="539552" y="2362576"/>
            <a:chExt cx="2232248" cy="717279"/>
          </a:xfrm>
        </p:grpSpPr>
        <p:sp>
          <p:nvSpPr>
            <p:cNvPr id="4" name="Rounded Rectangular Callout 3"/>
            <p:cNvSpPr/>
            <p:nvPr/>
          </p:nvSpPr>
          <p:spPr>
            <a:xfrm>
              <a:off x="539552" y="2362576"/>
              <a:ext cx="2232248" cy="717279"/>
            </a:xfrm>
            <a:prstGeom prst="wedgeRoundRectCallout">
              <a:avLst>
                <a:gd name="adj1" fmla="val -57506"/>
                <a:gd name="adj2" fmla="val 30662"/>
                <a:gd name="adj3" fmla="val 16667"/>
              </a:avLst>
            </a:prstGeom>
            <a:solidFill>
              <a:schemeClr val="bg1"/>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I’m happy as I am!</a:t>
              </a:r>
              <a:endParaRPr lang="en-GB" sz="2000" dirty="0">
                <a:solidFill>
                  <a:srgbClr val="10069F"/>
                </a:solidFill>
                <a:latin typeface="Gill Sans MT" panose="020B0502020104020203" pitchFamily="34" charset="0"/>
              </a:endParaRPr>
            </a:p>
          </p:txBody>
        </p:sp>
        <p:sp>
          <p:nvSpPr>
            <p:cNvPr id="9" name="Rounded Rectangular Callout 8"/>
            <p:cNvSpPr/>
            <p:nvPr/>
          </p:nvSpPr>
          <p:spPr>
            <a:xfrm>
              <a:off x="539552" y="2362576"/>
              <a:ext cx="2232248" cy="717279"/>
            </a:xfrm>
            <a:prstGeom prst="wedgeRoundRectCallout">
              <a:avLst>
                <a:gd name="adj1" fmla="val -57506"/>
                <a:gd name="adj2" fmla="val 30662"/>
                <a:gd name="adj3" fmla="val 16667"/>
              </a:avLst>
            </a:prstGeom>
            <a:solidFill>
              <a:srgbClr val="10069F">
                <a:alpha val="10000"/>
              </a:srgbClr>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I’m happy as I am!</a:t>
              </a:r>
              <a:endParaRPr lang="en-GB" sz="2000" dirty="0">
                <a:solidFill>
                  <a:srgbClr val="10069F"/>
                </a:solidFill>
                <a:latin typeface="Gill Sans MT" panose="020B0502020104020203" pitchFamily="34" charset="0"/>
              </a:endParaRPr>
            </a:p>
          </p:txBody>
        </p:sp>
      </p:grpSp>
      <p:grpSp>
        <p:nvGrpSpPr>
          <p:cNvPr id="5" name="Group 4"/>
          <p:cNvGrpSpPr/>
          <p:nvPr/>
        </p:nvGrpSpPr>
        <p:grpSpPr>
          <a:xfrm>
            <a:off x="4716016" y="2924944"/>
            <a:ext cx="3816424" cy="724787"/>
            <a:chOff x="4716016" y="2880555"/>
            <a:chExt cx="3816424" cy="724787"/>
          </a:xfrm>
        </p:grpSpPr>
        <p:sp>
          <p:nvSpPr>
            <p:cNvPr id="7" name="Rounded Rectangular Callout 6"/>
            <p:cNvSpPr/>
            <p:nvPr/>
          </p:nvSpPr>
          <p:spPr>
            <a:xfrm>
              <a:off x="4716016" y="2880555"/>
              <a:ext cx="3816424" cy="717279"/>
            </a:xfrm>
            <a:prstGeom prst="wedgeRoundRectCallout">
              <a:avLst>
                <a:gd name="adj1" fmla="val 53858"/>
                <a:gd name="adj2" fmla="val 30239"/>
                <a:gd name="adj3" fmla="val 16667"/>
              </a:avLst>
            </a:prstGeom>
            <a:solidFill>
              <a:schemeClr val="bg1"/>
            </a:solidFill>
            <a:ln>
              <a:solidFill>
                <a:srgbClr val="008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008264"/>
                  </a:solidFill>
                  <a:latin typeface="Gill Sans MT" panose="020B0502020104020203" pitchFamily="34" charset="0"/>
                </a:rPr>
                <a:t>What is it you are happy about?</a:t>
              </a:r>
              <a:endParaRPr lang="en-GB" sz="2000" dirty="0">
                <a:solidFill>
                  <a:srgbClr val="008264"/>
                </a:solidFill>
                <a:latin typeface="Gill Sans MT" panose="020B0502020104020203" pitchFamily="34" charset="0"/>
              </a:endParaRPr>
            </a:p>
          </p:txBody>
        </p:sp>
        <p:sp>
          <p:nvSpPr>
            <p:cNvPr id="10" name="Rounded Rectangular Callout 9"/>
            <p:cNvSpPr/>
            <p:nvPr/>
          </p:nvSpPr>
          <p:spPr>
            <a:xfrm>
              <a:off x="4716016" y="2888063"/>
              <a:ext cx="3816424" cy="717279"/>
            </a:xfrm>
            <a:prstGeom prst="wedgeRoundRectCallout">
              <a:avLst>
                <a:gd name="adj1" fmla="val 53858"/>
                <a:gd name="adj2" fmla="val 30239"/>
                <a:gd name="adj3" fmla="val 16667"/>
              </a:avLst>
            </a:prstGeom>
            <a:solidFill>
              <a:srgbClr val="008264">
                <a:alpha val="15000"/>
              </a:srgbClr>
            </a:solidFill>
            <a:ln>
              <a:solidFill>
                <a:srgbClr val="008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008264"/>
                  </a:solidFill>
                  <a:latin typeface="Gill Sans MT" panose="020B0502020104020203" pitchFamily="34" charset="0"/>
                </a:rPr>
                <a:t>What is it you are happy about?</a:t>
              </a:r>
              <a:endParaRPr lang="en-GB" sz="2000" dirty="0">
                <a:solidFill>
                  <a:srgbClr val="008264"/>
                </a:solidFill>
                <a:latin typeface="Gill Sans MT" panose="020B0502020104020203" pitchFamily="34" charset="0"/>
              </a:endParaRPr>
            </a:p>
          </p:txBody>
        </p:sp>
      </p:grpSp>
      <p:pic>
        <p:nvPicPr>
          <p:cNvPr id="2" name="Picture 1"/>
          <p:cNvPicPr>
            <a:picLocks noChangeAspect="1"/>
          </p:cNvPicPr>
          <p:nvPr/>
        </p:nvPicPr>
        <p:blipFill>
          <a:blip r:embed="rId4"/>
          <a:stretch>
            <a:fillRect/>
          </a:stretch>
        </p:blipFill>
        <p:spPr>
          <a:xfrm>
            <a:off x="422235" y="1783090"/>
            <a:ext cx="1847850" cy="1724025"/>
          </a:xfrm>
          <a:prstGeom prst="rect">
            <a:avLst/>
          </a:prstGeom>
          <a:ln>
            <a:noFill/>
          </a:ln>
          <a:effectLst>
            <a:softEdge rad="112500"/>
          </a:effectLst>
        </p:spPr>
      </p:pic>
    </p:spTree>
    <p:extLst>
      <p:ext uri="{BB962C8B-B14F-4D97-AF65-F5344CB8AC3E}">
        <p14:creationId xmlns:p14="http://schemas.microsoft.com/office/powerpoint/2010/main" val="35233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236296" y="138621"/>
            <a:ext cx="1793389" cy="1706203"/>
            <a:chOff x="506066" y="464083"/>
            <a:chExt cx="2083195" cy="2093139"/>
          </a:xfrm>
        </p:grpSpPr>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66" y="464083"/>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47500" y="1019140"/>
              <a:ext cx="1600325" cy="566362"/>
            </a:xfrm>
            <a:prstGeom prst="rect">
              <a:avLst/>
            </a:prstGeom>
            <a:noFill/>
          </p:spPr>
          <p:txBody>
            <a:bodyPr wrap="square" lIns="0" tIns="0" rIns="0" bIns="0" rtlCol="0">
              <a:spAutoFit/>
            </a:bodyPr>
            <a:lstStyle/>
            <a:p>
              <a:pPr algn="ctr"/>
              <a:r>
                <a:rPr lang="en-GB" sz="1500" dirty="0" smtClean="0">
                  <a:solidFill>
                    <a:srgbClr val="008264"/>
                  </a:solidFill>
                  <a:latin typeface="Gill Sans MT" panose="020B0502020104020203" pitchFamily="34" charset="0"/>
                </a:rPr>
                <a:t>I’m comfortable with things</a:t>
              </a:r>
              <a:endParaRPr lang="en-GB" sz="1500" dirty="0">
                <a:solidFill>
                  <a:srgbClr val="008264"/>
                </a:solidFill>
                <a:latin typeface="Gill Sans MT" panose="020B0502020104020203" pitchFamily="34" charset="0"/>
              </a:endParaRPr>
            </a:p>
          </p:txBody>
        </p:sp>
      </p:grpSp>
      <p:sp>
        <p:nvSpPr>
          <p:cNvPr id="14" name="Text Placeholder 3"/>
          <p:cNvSpPr>
            <a:spLocks noGrp="1"/>
          </p:cNvSpPr>
          <p:nvPr>
            <p:ph type="body" sz="quarter" idx="11"/>
          </p:nvPr>
        </p:nvSpPr>
        <p:spPr>
          <a:xfrm>
            <a:off x="323528" y="224326"/>
            <a:ext cx="4752528" cy="581397"/>
          </a:xfrm>
        </p:spPr>
        <p:txBody>
          <a:bodyPr/>
          <a:lstStyle/>
          <a:p>
            <a:r>
              <a:rPr lang="en-GB" b="1" dirty="0" smtClean="0">
                <a:solidFill>
                  <a:srgbClr val="1DA396"/>
                </a:solidFill>
              </a:rPr>
              <a:t>Develop</a:t>
            </a:r>
          </a:p>
          <a:p>
            <a:r>
              <a:rPr lang="en-GB" sz="3000" dirty="0" smtClean="0"/>
              <a:t>Enhancing success…Peter</a:t>
            </a:r>
            <a:endParaRPr lang="en-GB" sz="3000" dirty="0"/>
          </a:p>
        </p:txBody>
      </p:sp>
      <p:sp>
        <p:nvSpPr>
          <p:cNvPr id="4" name="Rounded Rectangular Callout 3"/>
          <p:cNvSpPr/>
          <p:nvPr/>
        </p:nvSpPr>
        <p:spPr>
          <a:xfrm>
            <a:off x="2555776" y="1373522"/>
            <a:ext cx="3600400" cy="831342"/>
          </a:xfrm>
          <a:prstGeom prst="wedgeRoundRectCallout">
            <a:avLst>
              <a:gd name="adj1" fmla="val -57506"/>
              <a:gd name="adj2" fmla="val 30662"/>
              <a:gd name="adj3" fmla="val 16667"/>
            </a:avLst>
          </a:prstGeom>
          <a:solidFill>
            <a:schemeClr val="accent6">
              <a:lumMod val="20000"/>
              <a:lumOff val="80000"/>
            </a:schemeClr>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I’m comfortable with things as they are.</a:t>
            </a:r>
            <a:endParaRPr lang="en-GB" sz="2000" dirty="0">
              <a:solidFill>
                <a:srgbClr val="10069F"/>
              </a:solidFill>
              <a:latin typeface="Gill Sans MT" panose="020B0502020104020203" pitchFamily="34" charset="0"/>
            </a:endParaRPr>
          </a:p>
        </p:txBody>
      </p:sp>
      <p:grpSp>
        <p:nvGrpSpPr>
          <p:cNvPr id="5" name="Group 4"/>
          <p:cNvGrpSpPr/>
          <p:nvPr/>
        </p:nvGrpSpPr>
        <p:grpSpPr>
          <a:xfrm>
            <a:off x="5040406" y="2351680"/>
            <a:ext cx="3830881" cy="717280"/>
            <a:chOff x="4711969" y="1901405"/>
            <a:chExt cx="3830881" cy="717280"/>
          </a:xfrm>
        </p:grpSpPr>
        <p:sp>
          <p:nvSpPr>
            <p:cNvPr id="7" name="Rounded Rectangular Callout 6"/>
            <p:cNvSpPr/>
            <p:nvPr/>
          </p:nvSpPr>
          <p:spPr>
            <a:xfrm>
              <a:off x="4711969" y="1901406"/>
              <a:ext cx="3816424" cy="717279"/>
            </a:xfrm>
            <a:prstGeom prst="wedgeRoundRectCallout">
              <a:avLst>
                <a:gd name="adj1" fmla="val 53858"/>
                <a:gd name="adj2" fmla="val 30239"/>
                <a:gd name="adj3" fmla="val 16667"/>
              </a:avLst>
            </a:prstGeom>
            <a:solidFill>
              <a:schemeClr val="bg1"/>
            </a:solidFill>
            <a:ln>
              <a:solidFill>
                <a:srgbClr val="008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a:solidFill>
                    <a:srgbClr val="008264"/>
                  </a:solidFill>
                  <a:latin typeface="Gill Sans MT" panose="020B0502020104020203" pitchFamily="34" charset="0"/>
                </a:rPr>
                <a:t>What is it you </a:t>
              </a:r>
              <a:r>
                <a:rPr lang="en-GB" sz="2000" dirty="0" smtClean="0">
                  <a:solidFill>
                    <a:srgbClr val="008264"/>
                  </a:solidFill>
                  <a:latin typeface="Gill Sans MT" panose="020B0502020104020203" pitchFamily="34" charset="0"/>
                </a:rPr>
                <a:t>are comfortable </a:t>
              </a:r>
              <a:r>
                <a:rPr lang="en-GB" sz="2000" dirty="0">
                  <a:solidFill>
                    <a:srgbClr val="008264"/>
                  </a:solidFill>
                  <a:latin typeface="Gill Sans MT" panose="020B0502020104020203" pitchFamily="34" charset="0"/>
                </a:rPr>
                <a:t>with?</a:t>
              </a:r>
            </a:p>
          </p:txBody>
        </p:sp>
        <p:sp>
          <p:nvSpPr>
            <p:cNvPr id="10" name="Rounded Rectangular Callout 9"/>
            <p:cNvSpPr/>
            <p:nvPr/>
          </p:nvSpPr>
          <p:spPr>
            <a:xfrm>
              <a:off x="4726426" y="1901405"/>
              <a:ext cx="3816424" cy="717279"/>
            </a:xfrm>
            <a:prstGeom prst="wedgeRoundRectCallout">
              <a:avLst>
                <a:gd name="adj1" fmla="val 53858"/>
                <a:gd name="adj2" fmla="val 30239"/>
                <a:gd name="adj3" fmla="val 16667"/>
              </a:avLst>
            </a:prstGeom>
            <a:solidFill>
              <a:srgbClr val="008264">
                <a:alpha val="15000"/>
              </a:srgbClr>
            </a:solidFill>
            <a:ln>
              <a:solidFill>
                <a:srgbClr val="008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008264"/>
                  </a:solidFill>
                  <a:latin typeface="Gill Sans MT" panose="020B0502020104020203" pitchFamily="34" charset="0"/>
                </a:rPr>
                <a:t>What is it you are comfortable with</a:t>
              </a:r>
              <a:endParaRPr lang="en-GB" sz="2000" dirty="0">
                <a:solidFill>
                  <a:srgbClr val="008264"/>
                </a:solidFill>
                <a:latin typeface="Gill Sans MT" panose="020B0502020104020203" pitchFamily="34" charset="0"/>
              </a:endParaRPr>
            </a:p>
          </p:txBody>
        </p:sp>
      </p:grpSp>
      <p:grpSp>
        <p:nvGrpSpPr>
          <p:cNvPr id="3" name="Group 2"/>
          <p:cNvGrpSpPr/>
          <p:nvPr/>
        </p:nvGrpSpPr>
        <p:grpSpPr>
          <a:xfrm>
            <a:off x="323528" y="3212976"/>
            <a:ext cx="7996935" cy="936104"/>
            <a:chOff x="535505" y="2852936"/>
            <a:chExt cx="7996935" cy="936104"/>
          </a:xfrm>
        </p:grpSpPr>
        <p:sp>
          <p:nvSpPr>
            <p:cNvPr id="15" name="Rounded Rectangular Callout 14"/>
            <p:cNvSpPr/>
            <p:nvPr/>
          </p:nvSpPr>
          <p:spPr>
            <a:xfrm>
              <a:off x="535505" y="2852936"/>
              <a:ext cx="7992888" cy="936104"/>
            </a:xfrm>
            <a:prstGeom prst="wedgeRoundRectCallout">
              <a:avLst>
                <a:gd name="adj1" fmla="val -52523"/>
                <a:gd name="adj2" fmla="val 32359"/>
                <a:gd name="adj3" fmla="val 16667"/>
              </a:avLst>
            </a:prstGeom>
            <a:solidFill>
              <a:schemeClr val="bg1"/>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My asthma is getting better as I have reduced the number of cigarettes from 35 a day to 20 a day in the last 12 months.</a:t>
              </a:r>
              <a:endParaRPr lang="en-GB" sz="2000" dirty="0">
                <a:solidFill>
                  <a:srgbClr val="10069F"/>
                </a:solidFill>
                <a:latin typeface="Gill Sans MT" panose="020B0502020104020203" pitchFamily="34" charset="0"/>
              </a:endParaRPr>
            </a:p>
          </p:txBody>
        </p:sp>
        <p:sp>
          <p:nvSpPr>
            <p:cNvPr id="8" name="Rounded Rectangular Callout 7"/>
            <p:cNvSpPr/>
            <p:nvPr/>
          </p:nvSpPr>
          <p:spPr>
            <a:xfrm>
              <a:off x="539552" y="2852936"/>
              <a:ext cx="7992888" cy="936104"/>
            </a:xfrm>
            <a:prstGeom prst="wedgeRoundRectCallout">
              <a:avLst>
                <a:gd name="adj1" fmla="val -52523"/>
                <a:gd name="adj2" fmla="val 32359"/>
                <a:gd name="adj3" fmla="val 16667"/>
              </a:avLst>
            </a:prstGeom>
            <a:solidFill>
              <a:srgbClr val="10069F">
                <a:alpha val="10000"/>
              </a:srgbClr>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My asthma is getting better as I have reduced the number of cigarettes from 35 a day to 20 a day in the last 12 months.</a:t>
              </a:r>
              <a:endParaRPr lang="en-GB" sz="2000" dirty="0">
                <a:solidFill>
                  <a:srgbClr val="10069F"/>
                </a:solidFill>
                <a:latin typeface="Gill Sans MT" panose="020B0502020104020203" pitchFamily="34" charset="0"/>
              </a:endParaRPr>
            </a:p>
          </p:txBody>
        </p:sp>
      </p:grpSp>
      <p:sp>
        <p:nvSpPr>
          <p:cNvPr id="17" name="Rounded Rectangular Callout 16"/>
          <p:cNvSpPr/>
          <p:nvPr/>
        </p:nvSpPr>
        <p:spPr>
          <a:xfrm>
            <a:off x="1596773" y="4293096"/>
            <a:ext cx="7200800" cy="790687"/>
          </a:xfrm>
          <a:prstGeom prst="wedgeRoundRectCallout">
            <a:avLst>
              <a:gd name="adj1" fmla="val 53858"/>
              <a:gd name="adj2" fmla="val 30239"/>
              <a:gd name="adj3" fmla="val 16667"/>
            </a:avLst>
          </a:prstGeom>
          <a:solidFill>
            <a:schemeClr val="accent1">
              <a:lumMod val="20000"/>
              <a:lumOff val="80000"/>
            </a:schemeClr>
          </a:solidFill>
          <a:ln>
            <a:solidFill>
              <a:srgbClr val="008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008264"/>
                </a:solidFill>
                <a:latin typeface="Gill Sans MT" panose="020B0502020104020203" pitchFamily="34" charset="0"/>
              </a:rPr>
              <a:t>Think how well you have done so far, how about setting a goal to reduce the number by 5 every 3 months for the next year?</a:t>
            </a:r>
            <a:endParaRPr lang="en-GB" sz="2000" dirty="0">
              <a:solidFill>
                <a:srgbClr val="008264"/>
              </a:solidFill>
              <a:latin typeface="Gill Sans MT" panose="020B0502020104020203" pitchFamily="34" charset="0"/>
            </a:endParaRPr>
          </a:p>
        </p:txBody>
      </p:sp>
      <p:sp>
        <p:nvSpPr>
          <p:cNvPr id="19" name="Rounded Rectangular Callout 18"/>
          <p:cNvSpPr/>
          <p:nvPr/>
        </p:nvSpPr>
        <p:spPr>
          <a:xfrm>
            <a:off x="251144" y="5229199"/>
            <a:ext cx="3892028" cy="634943"/>
          </a:xfrm>
          <a:prstGeom prst="wedgeRoundRectCallout">
            <a:avLst>
              <a:gd name="adj1" fmla="val -52523"/>
              <a:gd name="adj2" fmla="val 32359"/>
              <a:gd name="adj3" fmla="val 16667"/>
            </a:avLst>
          </a:prstGeom>
          <a:solidFill>
            <a:schemeClr val="tx1">
              <a:lumMod val="85000"/>
              <a:lumOff val="15000"/>
              <a:alpha val="10000"/>
            </a:schemeClr>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I never thought about it like that.</a:t>
            </a:r>
            <a:endParaRPr lang="en-GB" sz="2000" dirty="0">
              <a:solidFill>
                <a:srgbClr val="10069F"/>
              </a:solidFill>
              <a:latin typeface="Gill Sans MT" panose="020B0502020104020203" pitchFamily="34" charset="0"/>
            </a:endParaRPr>
          </a:p>
        </p:txBody>
      </p:sp>
      <p:pic>
        <p:nvPicPr>
          <p:cNvPr id="2" name="Picture 1"/>
          <p:cNvPicPr>
            <a:picLocks noChangeAspect="1"/>
          </p:cNvPicPr>
          <p:nvPr/>
        </p:nvPicPr>
        <p:blipFill>
          <a:blip r:embed="rId4"/>
          <a:stretch>
            <a:fillRect/>
          </a:stretch>
        </p:blipFill>
        <p:spPr>
          <a:xfrm>
            <a:off x="297355" y="1412776"/>
            <a:ext cx="1826373" cy="1689822"/>
          </a:xfrm>
          <a:prstGeom prst="rect">
            <a:avLst/>
          </a:prstGeom>
          <a:ln>
            <a:noFill/>
          </a:ln>
          <a:effectLst>
            <a:softEdge rad="112500"/>
          </a:effectLst>
        </p:spPr>
      </p:pic>
    </p:spTree>
    <p:extLst>
      <p:ext uri="{BB962C8B-B14F-4D97-AF65-F5344CB8AC3E}">
        <p14:creationId xmlns:p14="http://schemas.microsoft.com/office/powerpoint/2010/main" val="89508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p:cNvSpPr>
            <a:spLocks noGrp="1"/>
          </p:cNvSpPr>
          <p:nvPr>
            <p:ph type="body" sz="quarter" idx="11"/>
          </p:nvPr>
        </p:nvSpPr>
        <p:spPr>
          <a:xfrm>
            <a:off x="323528" y="116632"/>
            <a:ext cx="4752528" cy="581397"/>
          </a:xfrm>
        </p:spPr>
        <p:txBody>
          <a:bodyPr/>
          <a:lstStyle/>
          <a:p>
            <a:r>
              <a:rPr lang="en-GB" b="1" dirty="0" smtClean="0">
                <a:solidFill>
                  <a:srgbClr val="1DA396"/>
                </a:solidFill>
              </a:rPr>
              <a:t>Let Go</a:t>
            </a:r>
          </a:p>
          <a:p>
            <a:r>
              <a:rPr lang="en-GB" sz="3000" dirty="0" smtClean="0"/>
              <a:t>Moving forward…Betty</a:t>
            </a:r>
            <a:endParaRPr lang="en-GB" sz="3000" dirty="0"/>
          </a:p>
        </p:txBody>
      </p:sp>
      <p:grpSp>
        <p:nvGrpSpPr>
          <p:cNvPr id="16" name="Group 15"/>
          <p:cNvGrpSpPr/>
          <p:nvPr/>
        </p:nvGrpSpPr>
        <p:grpSpPr>
          <a:xfrm>
            <a:off x="7266012" y="35007"/>
            <a:ext cx="1793389" cy="1706203"/>
            <a:chOff x="506066" y="464083"/>
            <a:chExt cx="2083195" cy="2093139"/>
          </a:xfrm>
        </p:grpSpPr>
        <p:pic>
          <p:nvPicPr>
            <p:cNvPr id="1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066" y="464083"/>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757000" y="1019140"/>
              <a:ext cx="1590825" cy="566362"/>
            </a:xfrm>
            <a:prstGeom prst="rect">
              <a:avLst/>
            </a:prstGeom>
            <a:noFill/>
          </p:spPr>
          <p:txBody>
            <a:bodyPr wrap="square" lIns="0" tIns="0" rIns="0" bIns="0" rtlCol="0">
              <a:spAutoFit/>
            </a:bodyPr>
            <a:lstStyle/>
            <a:p>
              <a:pPr algn="ctr"/>
              <a:r>
                <a:rPr lang="en-GB" sz="1500" dirty="0" smtClean="0">
                  <a:solidFill>
                    <a:srgbClr val="008264"/>
                  </a:solidFill>
                  <a:latin typeface="Gill Sans MT" panose="020B0502020104020203" pitchFamily="34" charset="0"/>
                </a:rPr>
                <a:t>Its always worked this way</a:t>
              </a:r>
              <a:endParaRPr lang="en-GB" sz="1500" dirty="0">
                <a:solidFill>
                  <a:srgbClr val="008264"/>
                </a:solidFill>
                <a:latin typeface="Gill Sans MT" panose="020B0502020104020203" pitchFamily="34" charset="0"/>
              </a:endParaRPr>
            </a:p>
          </p:txBody>
        </p:sp>
      </p:grpSp>
      <p:grpSp>
        <p:nvGrpSpPr>
          <p:cNvPr id="3" name="Group 2"/>
          <p:cNvGrpSpPr/>
          <p:nvPr/>
        </p:nvGrpSpPr>
        <p:grpSpPr>
          <a:xfrm>
            <a:off x="1907704" y="1340768"/>
            <a:ext cx="6708383" cy="991988"/>
            <a:chOff x="542771" y="1428900"/>
            <a:chExt cx="6708383" cy="991988"/>
          </a:xfrm>
        </p:grpSpPr>
        <p:sp>
          <p:nvSpPr>
            <p:cNvPr id="22" name="Rounded Rectangular Callout 21"/>
            <p:cNvSpPr/>
            <p:nvPr/>
          </p:nvSpPr>
          <p:spPr>
            <a:xfrm>
              <a:off x="557629" y="1428900"/>
              <a:ext cx="6693525" cy="991735"/>
            </a:xfrm>
            <a:prstGeom prst="wedgeRoundRectCallout">
              <a:avLst>
                <a:gd name="adj1" fmla="val -55043"/>
                <a:gd name="adj2" fmla="val 30662"/>
                <a:gd name="adj3" fmla="val 16667"/>
              </a:avLst>
            </a:prstGeom>
            <a:solidFill>
              <a:schemeClr val="bg1"/>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endParaRPr lang="en-GB" sz="2000" dirty="0">
                <a:solidFill>
                  <a:srgbClr val="10069F"/>
                </a:solidFill>
                <a:latin typeface="Gill Sans MT" panose="020B0502020104020203" pitchFamily="34" charset="0"/>
              </a:endParaRPr>
            </a:p>
          </p:txBody>
        </p:sp>
        <p:sp>
          <p:nvSpPr>
            <p:cNvPr id="23" name="Rounded Rectangular Callout 22"/>
            <p:cNvSpPr/>
            <p:nvPr/>
          </p:nvSpPr>
          <p:spPr>
            <a:xfrm>
              <a:off x="542771" y="1428900"/>
              <a:ext cx="6693525" cy="991988"/>
            </a:xfrm>
            <a:prstGeom prst="wedgeRoundRectCallout">
              <a:avLst>
                <a:gd name="adj1" fmla="val -55266"/>
                <a:gd name="adj2" fmla="val 30662"/>
                <a:gd name="adj3" fmla="val 16667"/>
              </a:avLst>
            </a:prstGeom>
            <a:solidFill>
              <a:srgbClr val="10069F">
                <a:alpha val="10000"/>
              </a:srgbClr>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It’s </a:t>
              </a:r>
              <a:r>
                <a:rPr lang="en-GB" sz="2000" dirty="0">
                  <a:solidFill>
                    <a:srgbClr val="10069F"/>
                  </a:solidFill>
                  <a:latin typeface="Gill Sans MT" panose="020B0502020104020203" pitchFamily="34" charset="0"/>
                </a:rPr>
                <a:t>always worked this way.   I don’t want to </a:t>
              </a:r>
              <a:r>
                <a:rPr lang="en-GB" sz="2000" dirty="0" smtClean="0">
                  <a:solidFill>
                    <a:srgbClr val="10069F"/>
                  </a:solidFill>
                  <a:latin typeface="Gill Sans MT" panose="020B0502020104020203" pitchFamily="34" charset="0"/>
                </a:rPr>
                <a:t>go </a:t>
              </a:r>
              <a:r>
                <a:rPr lang="en-GB" sz="2000" dirty="0">
                  <a:solidFill>
                    <a:srgbClr val="10069F"/>
                  </a:solidFill>
                  <a:latin typeface="Gill Sans MT" panose="020B0502020104020203" pitchFamily="34" charset="0"/>
                </a:rPr>
                <a:t>into a home, I like my independence and I </a:t>
              </a:r>
              <a:r>
                <a:rPr lang="en-GB" sz="2000" dirty="0" smtClean="0">
                  <a:solidFill>
                    <a:srgbClr val="10069F"/>
                  </a:solidFill>
                  <a:latin typeface="Gill Sans MT" panose="020B0502020104020203" pitchFamily="34" charset="0"/>
                </a:rPr>
                <a:t>manage!</a:t>
              </a:r>
              <a:endParaRPr lang="en-GB" sz="2000" dirty="0">
                <a:solidFill>
                  <a:srgbClr val="10069F"/>
                </a:solidFill>
                <a:latin typeface="Gill Sans MT" panose="020B0502020104020203" pitchFamily="34" charset="0"/>
              </a:endParaRPr>
            </a:p>
          </p:txBody>
        </p:sp>
      </p:grpSp>
      <p:grpSp>
        <p:nvGrpSpPr>
          <p:cNvPr id="4" name="Group 3"/>
          <p:cNvGrpSpPr/>
          <p:nvPr/>
        </p:nvGrpSpPr>
        <p:grpSpPr>
          <a:xfrm>
            <a:off x="852590" y="2543271"/>
            <a:ext cx="7998963" cy="3478017"/>
            <a:chOff x="542771" y="2636912"/>
            <a:chExt cx="7985623" cy="3241732"/>
          </a:xfrm>
        </p:grpSpPr>
        <p:sp>
          <p:nvSpPr>
            <p:cNvPr id="24" name="Rounded Rectangular Callout 23"/>
            <p:cNvSpPr/>
            <p:nvPr/>
          </p:nvSpPr>
          <p:spPr>
            <a:xfrm>
              <a:off x="542772" y="2636912"/>
              <a:ext cx="7985622" cy="2260751"/>
            </a:xfrm>
            <a:prstGeom prst="wedgeRoundRectCallout">
              <a:avLst>
                <a:gd name="adj1" fmla="val 53858"/>
                <a:gd name="adj2" fmla="val 30239"/>
                <a:gd name="adj3" fmla="val 16667"/>
              </a:avLst>
            </a:prstGeom>
            <a:solidFill>
              <a:schemeClr val="accent6">
                <a:lumMod val="20000"/>
                <a:lumOff val="80000"/>
              </a:schemeClr>
            </a:solidFill>
            <a:ln>
              <a:solidFill>
                <a:srgbClr val="0082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008264"/>
                  </a:solidFill>
                  <a:latin typeface="Gill Sans MT" panose="020B0502020104020203" pitchFamily="34" charset="0"/>
                </a:rPr>
                <a:t>We are not saying you need to go into a home – I can see you have great pride in running your home.  Have you thought about places where you have your own independence,  such as a flat or bungalow, but have support available when you need it? Some also have activities, such as coffee mornings and community cafés.  Would you like me to get you some more information or even visit one of them?</a:t>
              </a:r>
              <a:endParaRPr lang="en-GB" sz="2000" dirty="0">
                <a:solidFill>
                  <a:srgbClr val="008264"/>
                </a:solidFill>
                <a:latin typeface="Gill Sans MT" panose="020B0502020104020203" pitchFamily="34" charset="0"/>
              </a:endParaRPr>
            </a:p>
          </p:txBody>
        </p:sp>
        <p:sp>
          <p:nvSpPr>
            <p:cNvPr id="26" name="Rounded Rectangular Callout 25"/>
            <p:cNvSpPr/>
            <p:nvPr/>
          </p:nvSpPr>
          <p:spPr>
            <a:xfrm>
              <a:off x="542771" y="5014548"/>
              <a:ext cx="7594307" cy="864096"/>
            </a:xfrm>
            <a:prstGeom prst="wedgeRoundRectCallout">
              <a:avLst>
                <a:gd name="adj1" fmla="val -52523"/>
                <a:gd name="adj2" fmla="val 32359"/>
                <a:gd name="adj3" fmla="val 16667"/>
              </a:avLst>
            </a:prstGeom>
            <a:solidFill>
              <a:schemeClr val="bg1">
                <a:alpha val="10000"/>
              </a:schemeClr>
            </a:solidFill>
            <a:ln>
              <a:solidFill>
                <a:srgbClr val="1006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4000"/>
                </a:lnSpc>
              </a:pPr>
              <a:r>
                <a:rPr lang="en-GB" sz="2000" dirty="0" smtClean="0">
                  <a:solidFill>
                    <a:srgbClr val="10069F"/>
                  </a:solidFill>
                  <a:latin typeface="Gill Sans MT" panose="020B0502020104020203" pitchFamily="34" charset="0"/>
                </a:rPr>
                <a:t>So I would still have my own place?… mmm… get me some more information and I will have a think about it and maybe have a look</a:t>
              </a:r>
              <a:r>
                <a:rPr lang="en-GB" sz="2000" dirty="0">
                  <a:solidFill>
                    <a:srgbClr val="10069F"/>
                  </a:solidFill>
                  <a:latin typeface="Gill Sans MT" panose="020B0502020104020203" pitchFamily="34" charset="0"/>
                </a:rPr>
                <a:t>.</a:t>
              </a:r>
            </a:p>
          </p:txBody>
        </p:sp>
      </p:grpSp>
      <p:pic>
        <p:nvPicPr>
          <p:cNvPr id="2" name="Picture 1"/>
          <p:cNvPicPr>
            <a:picLocks noChangeAspect="1"/>
          </p:cNvPicPr>
          <p:nvPr/>
        </p:nvPicPr>
        <p:blipFill>
          <a:blip r:embed="rId4"/>
          <a:stretch>
            <a:fillRect/>
          </a:stretch>
        </p:blipFill>
        <p:spPr>
          <a:xfrm>
            <a:off x="179512" y="1196752"/>
            <a:ext cx="1368152" cy="1414196"/>
          </a:xfrm>
          <a:prstGeom prst="rect">
            <a:avLst/>
          </a:prstGeom>
          <a:ln>
            <a:noFill/>
          </a:ln>
          <a:effectLst>
            <a:softEdge rad="112500"/>
          </a:effectLst>
        </p:spPr>
      </p:pic>
    </p:spTree>
    <p:extLst>
      <p:ext uri="{BB962C8B-B14F-4D97-AF65-F5344CB8AC3E}">
        <p14:creationId xmlns:p14="http://schemas.microsoft.com/office/powerpoint/2010/main" val="40395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14425" y="1700808"/>
            <a:ext cx="7083102" cy="2819400"/>
            <a:chOff x="1160366" y="2072895"/>
            <a:chExt cx="7083102" cy="28194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366" y="2139570"/>
              <a:ext cx="17621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638" y="2181806"/>
              <a:ext cx="17621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918" y="2072895"/>
              <a:ext cx="21145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4740224">
              <a:off x="1751594" y="2612125"/>
              <a:ext cx="1262211" cy="492443"/>
            </a:xfrm>
            <a:prstGeom prst="rect">
              <a:avLst/>
            </a:prstGeom>
            <a:noFill/>
          </p:spPr>
          <p:txBody>
            <a:bodyPr wrap="square" rtlCol="0">
              <a:spAutoFit/>
            </a:bodyPr>
            <a:lstStyle/>
            <a:p>
              <a:r>
                <a:rPr lang="en-GB" sz="2600" b="1" dirty="0" smtClean="0">
                  <a:latin typeface="Gill Sans MT" panose="020B0502020104020203" pitchFamily="34" charset="0"/>
                </a:rPr>
                <a:t>Keep</a:t>
              </a:r>
              <a:endParaRPr lang="en-GB" sz="2600" b="1" dirty="0">
                <a:latin typeface="Gill Sans MT" panose="020B0502020104020203" pitchFamily="34" charset="0"/>
              </a:endParaRPr>
            </a:p>
          </p:txBody>
        </p:sp>
        <p:sp>
          <p:nvSpPr>
            <p:cNvPr id="17" name="TextBox 16"/>
            <p:cNvSpPr txBox="1"/>
            <p:nvPr/>
          </p:nvSpPr>
          <p:spPr>
            <a:xfrm rot="5205853">
              <a:off x="4001258" y="2909190"/>
              <a:ext cx="1540075" cy="492443"/>
            </a:xfrm>
            <a:prstGeom prst="rect">
              <a:avLst/>
            </a:prstGeom>
            <a:noFill/>
          </p:spPr>
          <p:txBody>
            <a:bodyPr wrap="square" rtlCol="0">
              <a:spAutoFit/>
            </a:bodyPr>
            <a:lstStyle/>
            <a:p>
              <a:r>
                <a:rPr lang="en-GB" sz="2600" b="1" dirty="0" smtClean="0">
                  <a:latin typeface="Gill Sans MT" panose="020B0502020104020203" pitchFamily="34" charset="0"/>
                </a:rPr>
                <a:t>Develop</a:t>
              </a:r>
              <a:endParaRPr lang="en-GB" sz="2600" b="1" dirty="0">
                <a:latin typeface="Gill Sans MT" panose="020B0502020104020203" pitchFamily="34" charset="0"/>
              </a:endParaRPr>
            </a:p>
          </p:txBody>
        </p:sp>
        <p:sp>
          <p:nvSpPr>
            <p:cNvPr id="24" name="TextBox 23"/>
            <p:cNvSpPr txBox="1"/>
            <p:nvPr/>
          </p:nvSpPr>
          <p:spPr>
            <a:xfrm rot="5701239">
              <a:off x="7039699" y="2734270"/>
              <a:ext cx="1540075" cy="492443"/>
            </a:xfrm>
            <a:prstGeom prst="rect">
              <a:avLst/>
            </a:prstGeom>
            <a:noFill/>
          </p:spPr>
          <p:txBody>
            <a:bodyPr wrap="square" rtlCol="0">
              <a:spAutoFit/>
            </a:bodyPr>
            <a:lstStyle/>
            <a:p>
              <a:r>
                <a:rPr lang="en-GB" sz="2600" b="1" dirty="0" smtClean="0">
                  <a:latin typeface="Gill Sans MT" panose="020B0502020104020203" pitchFamily="34" charset="0"/>
                </a:rPr>
                <a:t>Let Go</a:t>
              </a:r>
              <a:endParaRPr lang="en-GB" sz="2600" b="1" dirty="0">
                <a:latin typeface="Gill Sans MT" panose="020B0502020104020203" pitchFamily="34" charset="0"/>
              </a:endParaRPr>
            </a:p>
          </p:txBody>
        </p:sp>
      </p:grpSp>
      <p:sp>
        <p:nvSpPr>
          <p:cNvPr id="25" name="Text Placeholder 3"/>
          <p:cNvSpPr>
            <a:spLocks noGrp="1"/>
          </p:cNvSpPr>
          <p:nvPr>
            <p:ph type="body" sz="quarter" idx="11"/>
          </p:nvPr>
        </p:nvSpPr>
        <p:spPr>
          <a:xfrm>
            <a:off x="323528" y="332656"/>
            <a:ext cx="8064896" cy="581397"/>
          </a:xfrm>
        </p:spPr>
        <p:txBody>
          <a:bodyPr/>
          <a:lstStyle/>
          <a:p>
            <a:r>
              <a:rPr lang="en-GB" b="1" dirty="0" smtClean="0">
                <a:solidFill>
                  <a:srgbClr val="1DA396"/>
                </a:solidFill>
              </a:rPr>
              <a:t>Keep, Develop and Let Go</a:t>
            </a:r>
          </a:p>
          <a:p>
            <a:r>
              <a:rPr lang="en-GB" sz="3000" dirty="0" smtClean="0"/>
              <a:t>Considering change…</a:t>
            </a:r>
            <a:endParaRPr lang="en-GB" sz="3000" dirty="0"/>
          </a:p>
        </p:txBody>
      </p:sp>
      <p:sp>
        <p:nvSpPr>
          <p:cNvPr id="4" name="Rectangle 3"/>
          <p:cNvSpPr/>
          <p:nvPr/>
        </p:nvSpPr>
        <p:spPr>
          <a:xfrm>
            <a:off x="348487" y="4916687"/>
            <a:ext cx="8153734" cy="646331"/>
          </a:xfrm>
          <a:prstGeom prst="rect">
            <a:avLst/>
          </a:prstGeom>
        </p:spPr>
        <p:txBody>
          <a:bodyPr wrap="square">
            <a:spAutoFit/>
          </a:bodyPr>
          <a:lstStyle/>
          <a:p>
            <a:pPr marL="285750" indent="-285750">
              <a:lnSpc>
                <a:spcPct val="150000"/>
              </a:lnSpc>
              <a:spcAft>
                <a:spcPts val="0"/>
              </a:spcAft>
              <a:buFont typeface="Wingdings" panose="05000000000000000000" pitchFamily="2" charset="2"/>
              <a:buChar char="§"/>
            </a:pPr>
            <a:r>
              <a:rPr lang="en-GB" sz="2400" dirty="0">
                <a:latin typeface="Gill Sans MT" panose="020B0502020104020203" pitchFamily="34" charset="0"/>
                <a:ea typeface="Calibri" panose="020F0502020204030204" pitchFamily="34" charset="0"/>
                <a:cs typeface="Cordia New"/>
              </a:rPr>
              <a:t>Consider each of </a:t>
            </a:r>
            <a:r>
              <a:rPr lang="en-GB" sz="2400" dirty="0" smtClean="0">
                <a:latin typeface="Gill Sans MT" panose="020B0502020104020203" pitchFamily="34" charset="0"/>
                <a:ea typeface="Calibri" panose="020F0502020204030204" pitchFamily="34" charset="0"/>
                <a:cs typeface="Cordia New"/>
              </a:rPr>
              <a:t>these areas </a:t>
            </a:r>
            <a:r>
              <a:rPr lang="en-GB" sz="2400" dirty="0">
                <a:latin typeface="Gill Sans MT" panose="020B0502020104020203" pitchFamily="34" charset="0"/>
                <a:ea typeface="Calibri" panose="020F0502020204030204" pitchFamily="34" charset="0"/>
                <a:cs typeface="Cordia New"/>
              </a:rPr>
              <a:t>and set yourself a goal or </a:t>
            </a:r>
            <a:r>
              <a:rPr lang="en-GB" sz="2400" dirty="0" smtClean="0">
                <a:latin typeface="Gill Sans MT" panose="020B0502020104020203" pitchFamily="34" charset="0"/>
                <a:ea typeface="Calibri" panose="020F0502020204030204" pitchFamily="34" charset="0"/>
                <a:cs typeface="Cordia New"/>
              </a:rPr>
              <a:t>target</a:t>
            </a:r>
            <a:endParaRPr lang="en-GB" sz="2400" dirty="0">
              <a:effectLst/>
              <a:latin typeface="Gill Sans MT" panose="020B0502020104020203" pitchFamily="34" charset="0"/>
              <a:ea typeface="Calibri" panose="020F0502020204030204" pitchFamily="34" charset="0"/>
              <a:cs typeface="Cordia New"/>
            </a:endParaRPr>
          </a:p>
        </p:txBody>
      </p:sp>
    </p:spTree>
    <p:extLst>
      <p:ext uri="{BB962C8B-B14F-4D97-AF65-F5344CB8AC3E}">
        <p14:creationId xmlns:p14="http://schemas.microsoft.com/office/powerpoint/2010/main" val="37881707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51520" y="274638"/>
            <a:ext cx="8229600" cy="706090"/>
          </a:xfrm>
        </p:spPr>
        <p:txBody>
          <a:bodyPr/>
          <a:lstStyle/>
          <a:p>
            <a:r>
              <a:rPr lang="en-GB" sz="3200" dirty="0" smtClean="0">
                <a:solidFill>
                  <a:srgbClr val="1B9589"/>
                </a:solidFill>
              </a:rPr>
              <a:t>Conversations with You</a:t>
            </a:r>
            <a:endParaRPr lang="en-GB" sz="3200" dirty="0">
              <a:solidFill>
                <a:srgbClr val="1B9589"/>
              </a:solidFill>
            </a:endParaRPr>
          </a:p>
        </p:txBody>
      </p:sp>
      <p:sp>
        <p:nvSpPr>
          <p:cNvPr id="9" name="Text Placeholder 3"/>
          <p:cNvSpPr txBox="1">
            <a:spLocks/>
          </p:cNvSpPr>
          <p:nvPr/>
        </p:nvSpPr>
        <p:spPr>
          <a:xfrm>
            <a:off x="323528" y="764704"/>
            <a:ext cx="6264275" cy="5760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rgbClr val="92D050"/>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000" dirty="0" smtClean="0"/>
              <a:t>What’s it all about?</a:t>
            </a:r>
            <a:endParaRPr lang="en-GB" sz="3000" dirty="0"/>
          </a:p>
        </p:txBody>
      </p:sp>
      <p:sp>
        <p:nvSpPr>
          <p:cNvPr id="5" name="TextBox 4"/>
          <p:cNvSpPr txBox="1"/>
          <p:nvPr/>
        </p:nvSpPr>
        <p:spPr>
          <a:xfrm>
            <a:off x="611560" y="2278614"/>
            <a:ext cx="3528392" cy="2246769"/>
          </a:xfrm>
          <a:prstGeom prst="rect">
            <a:avLst/>
          </a:prstGeom>
          <a:noFill/>
        </p:spPr>
        <p:txBody>
          <a:bodyPr wrap="square" rtlCol="0">
            <a:spAutoFit/>
          </a:bodyPr>
          <a:lstStyle/>
          <a:p>
            <a:r>
              <a:rPr lang="en-GB" sz="2800" dirty="0" smtClean="0">
                <a:latin typeface="Gill Sans MT" panose="020B0502020104020203" pitchFamily="34" charset="0"/>
              </a:rPr>
              <a:t>In Groups, take 5 minutes to discuss;</a:t>
            </a:r>
          </a:p>
          <a:p>
            <a:pPr marL="457200" indent="-457200">
              <a:buFont typeface="Wingdings" panose="05000000000000000000" pitchFamily="2" charset="2"/>
              <a:buChar char="§"/>
            </a:pPr>
            <a:r>
              <a:rPr lang="en-GB" sz="2800" i="1" dirty="0" smtClean="0">
                <a:latin typeface="Gill Sans MT" panose="020B0502020104020203" pitchFamily="34" charset="0"/>
              </a:rPr>
              <a:t>Why is communication important</a:t>
            </a:r>
            <a:r>
              <a:rPr lang="en-GB" sz="2800" dirty="0" smtClean="0">
                <a:latin typeface="Gill Sans MT" panose="020B0502020104020203" pitchFamily="34" charset="0"/>
              </a:rPr>
              <a:t>?</a:t>
            </a:r>
            <a:endParaRPr lang="en-GB" sz="2800" dirty="0">
              <a:latin typeface="Gill Sans MT" panose="020B0502020104020203"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80671">
            <a:off x="4860032" y="2311068"/>
            <a:ext cx="3009900" cy="2705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40559579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76293" y="1901272"/>
            <a:ext cx="2561618" cy="1823872"/>
          </a:xfrm>
          <a:prstGeom prst="rect">
            <a:avLst/>
          </a:prstGeom>
        </p:spPr>
      </p:pic>
      <p:cxnSp>
        <p:nvCxnSpPr>
          <p:cNvPr id="7" name="Straight Arrow Connector 6"/>
          <p:cNvCxnSpPr/>
          <p:nvPr/>
        </p:nvCxnSpPr>
        <p:spPr>
          <a:xfrm>
            <a:off x="755576" y="1988840"/>
            <a:ext cx="1224136" cy="0"/>
          </a:xfrm>
          <a:prstGeom prst="straightConnector1">
            <a:avLst/>
          </a:prstGeom>
          <a:ln w="82550">
            <a:solidFill>
              <a:srgbClr val="008264"/>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267744" y="2564904"/>
            <a:ext cx="1224136" cy="0"/>
          </a:xfrm>
          <a:prstGeom prst="straightConnector1">
            <a:avLst/>
          </a:prstGeom>
          <a:ln w="82550">
            <a:solidFill>
              <a:srgbClr val="00826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44619" y="1988840"/>
            <a:ext cx="1224136" cy="0"/>
          </a:xfrm>
          <a:prstGeom prst="straightConnector1">
            <a:avLst/>
          </a:prstGeom>
          <a:ln w="82550">
            <a:solidFill>
              <a:srgbClr val="00826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338471" y="2564904"/>
            <a:ext cx="1224136" cy="0"/>
          </a:xfrm>
          <a:prstGeom prst="straightConnector1">
            <a:avLst/>
          </a:prstGeom>
          <a:ln w="82550">
            <a:solidFill>
              <a:srgbClr val="00826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6948264" y="1988840"/>
            <a:ext cx="1224136" cy="0"/>
          </a:xfrm>
          <a:prstGeom prst="straightConnector1">
            <a:avLst/>
          </a:prstGeom>
          <a:ln w="82550">
            <a:solidFill>
              <a:srgbClr val="008264"/>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55576" y="2027194"/>
            <a:ext cx="1224136" cy="400110"/>
          </a:xfrm>
          <a:prstGeom prst="rect">
            <a:avLst/>
          </a:prstGeom>
          <a:noFill/>
        </p:spPr>
        <p:txBody>
          <a:bodyPr wrap="square" rtlCol="0">
            <a:spAutoFit/>
          </a:bodyPr>
          <a:lstStyle/>
          <a:p>
            <a:r>
              <a:rPr lang="en-GB" sz="2000" dirty="0" smtClean="0">
                <a:latin typeface="Gill Sans MT" panose="020B0502020104020203" pitchFamily="34" charset="0"/>
              </a:rPr>
              <a:t>Sender</a:t>
            </a:r>
            <a:endParaRPr lang="en-GB" sz="2000" dirty="0">
              <a:latin typeface="Gill Sans MT" panose="020B0502020104020203" pitchFamily="34" charset="0"/>
            </a:endParaRPr>
          </a:p>
        </p:txBody>
      </p:sp>
      <p:sp>
        <p:nvSpPr>
          <p:cNvPr id="15" name="TextBox 14"/>
          <p:cNvSpPr txBox="1"/>
          <p:nvPr/>
        </p:nvSpPr>
        <p:spPr>
          <a:xfrm>
            <a:off x="2267744" y="2139710"/>
            <a:ext cx="1224136" cy="400110"/>
          </a:xfrm>
          <a:prstGeom prst="rect">
            <a:avLst/>
          </a:prstGeom>
          <a:noFill/>
        </p:spPr>
        <p:txBody>
          <a:bodyPr wrap="square" rtlCol="0">
            <a:spAutoFit/>
          </a:bodyPr>
          <a:lstStyle/>
          <a:p>
            <a:r>
              <a:rPr lang="en-GB" sz="2000" dirty="0" smtClean="0">
                <a:latin typeface="Gill Sans MT" panose="020B0502020104020203" pitchFamily="34" charset="0"/>
              </a:rPr>
              <a:t>Encoder</a:t>
            </a:r>
            <a:endParaRPr lang="en-GB" sz="2000" dirty="0">
              <a:latin typeface="Gill Sans MT" panose="020B0502020104020203" pitchFamily="34" charset="0"/>
            </a:endParaRPr>
          </a:p>
        </p:txBody>
      </p:sp>
      <p:sp>
        <p:nvSpPr>
          <p:cNvPr id="16" name="TextBox 15"/>
          <p:cNvSpPr txBox="1"/>
          <p:nvPr/>
        </p:nvSpPr>
        <p:spPr>
          <a:xfrm>
            <a:off x="3844619" y="1994220"/>
            <a:ext cx="1224136" cy="400110"/>
          </a:xfrm>
          <a:prstGeom prst="rect">
            <a:avLst/>
          </a:prstGeom>
          <a:noFill/>
        </p:spPr>
        <p:txBody>
          <a:bodyPr wrap="square" rtlCol="0">
            <a:spAutoFit/>
          </a:bodyPr>
          <a:lstStyle/>
          <a:p>
            <a:r>
              <a:rPr lang="en-GB" sz="2000" dirty="0" smtClean="0">
                <a:latin typeface="Gill Sans MT" panose="020B0502020104020203" pitchFamily="34" charset="0"/>
              </a:rPr>
              <a:t>Channel</a:t>
            </a:r>
            <a:endParaRPr lang="en-GB" sz="2000" dirty="0">
              <a:latin typeface="Gill Sans MT" panose="020B0502020104020203" pitchFamily="34" charset="0"/>
            </a:endParaRPr>
          </a:p>
        </p:txBody>
      </p:sp>
      <p:sp>
        <p:nvSpPr>
          <p:cNvPr id="17" name="TextBox 16"/>
          <p:cNvSpPr txBox="1"/>
          <p:nvPr/>
        </p:nvSpPr>
        <p:spPr>
          <a:xfrm>
            <a:off x="5287728" y="2138459"/>
            <a:ext cx="1224136" cy="400110"/>
          </a:xfrm>
          <a:prstGeom prst="rect">
            <a:avLst/>
          </a:prstGeom>
          <a:noFill/>
        </p:spPr>
        <p:txBody>
          <a:bodyPr wrap="square" rtlCol="0">
            <a:spAutoFit/>
          </a:bodyPr>
          <a:lstStyle/>
          <a:p>
            <a:r>
              <a:rPr lang="en-GB" sz="2000" dirty="0" smtClean="0">
                <a:latin typeface="Gill Sans MT" panose="020B0502020104020203" pitchFamily="34" charset="0"/>
              </a:rPr>
              <a:t>Decoder</a:t>
            </a:r>
            <a:endParaRPr lang="en-GB" sz="2000" dirty="0">
              <a:latin typeface="Gill Sans MT" panose="020B0502020104020203" pitchFamily="34" charset="0"/>
            </a:endParaRPr>
          </a:p>
        </p:txBody>
      </p:sp>
      <p:sp>
        <p:nvSpPr>
          <p:cNvPr id="18" name="TextBox 17"/>
          <p:cNvSpPr txBox="1"/>
          <p:nvPr/>
        </p:nvSpPr>
        <p:spPr>
          <a:xfrm>
            <a:off x="6930008" y="1988840"/>
            <a:ext cx="1224136" cy="400110"/>
          </a:xfrm>
          <a:prstGeom prst="rect">
            <a:avLst/>
          </a:prstGeom>
          <a:noFill/>
        </p:spPr>
        <p:txBody>
          <a:bodyPr wrap="square" rtlCol="0">
            <a:spAutoFit/>
          </a:bodyPr>
          <a:lstStyle/>
          <a:p>
            <a:r>
              <a:rPr lang="en-GB" sz="2000" dirty="0" smtClean="0">
                <a:latin typeface="Gill Sans MT" panose="020B0502020104020203" pitchFamily="34" charset="0"/>
              </a:rPr>
              <a:t>Receiver</a:t>
            </a:r>
            <a:endParaRPr lang="en-GB" sz="2000" dirty="0">
              <a:latin typeface="Gill Sans MT" panose="020B0502020104020203" pitchFamily="34" charset="0"/>
            </a:endParaRPr>
          </a:p>
        </p:txBody>
      </p:sp>
      <p:cxnSp>
        <p:nvCxnSpPr>
          <p:cNvPr id="19" name="Straight Arrow Connector 18"/>
          <p:cNvCxnSpPr/>
          <p:nvPr/>
        </p:nvCxnSpPr>
        <p:spPr>
          <a:xfrm>
            <a:off x="7560332" y="2996952"/>
            <a:ext cx="0" cy="1656184"/>
          </a:xfrm>
          <a:prstGeom prst="straightConnector1">
            <a:avLst/>
          </a:prstGeom>
          <a:ln w="82550">
            <a:solidFill>
              <a:srgbClr val="008264"/>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259632" y="2996952"/>
            <a:ext cx="0" cy="1656184"/>
          </a:xfrm>
          <a:prstGeom prst="straightConnector1">
            <a:avLst/>
          </a:prstGeom>
          <a:ln w="82550">
            <a:solidFill>
              <a:srgbClr val="008264"/>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068755" y="4740738"/>
            <a:ext cx="2315477" cy="0"/>
          </a:xfrm>
          <a:prstGeom prst="straightConnector1">
            <a:avLst/>
          </a:prstGeom>
          <a:ln w="82550">
            <a:solidFill>
              <a:srgbClr val="00826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797914" y="4540683"/>
            <a:ext cx="1224136" cy="400110"/>
          </a:xfrm>
          <a:prstGeom prst="rect">
            <a:avLst/>
          </a:prstGeom>
          <a:noFill/>
        </p:spPr>
        <p:txBody>
          <a:bodyPr wrap="square" rtlCol="0">
            <a:spAutoFit/>
          </a:bodyPr>
          <a:lstStyle/>
          <a:p>
            <a:pPr algn="ctr"/>
            <a:r>
              <a:rPr lang="en-GB" sz="2000" dirty="0" smtClean="0">
                <a:latin typeface="Gill Sans MT" panose="020B0502020104020203" pitchFamily="34" charset="0"/>
              </a:rPr>
              <a:t>Feedback</a:t>
            </a:r>
            <a:endParaRPr lang="en-GB" sz="2000" dirty="0">
              <a:latin typeface="Gill Sans MT" panose="020B0502020104020203" pitchFamily="34" charset="0"/>
            </a:endParaRPr>
          </a:p>
        </p:txBody>
      </p:sp>
      <p:cxnSp>
        <p:nvCxnSpPr>
          <p:cNvPr id="23" name="Straight Arrow Connector 22"/>
          <p:cNvCxnSpPr/>
          <p:nvPr/>
        </p:nvCxnSpPr>
        <p:spPr>
          <a:xfrm>
            <a:off x="1367644" y="4740738"/>
            <a:ext cx="2315477" cy="0"/>
          </a:xfrm>
          <a:prstGeom prst="straightConnector1">
            <a:avLst/>
          </a:prstGeom>
          <a:ln w="82550">
            <a:solidFill>
              <a:srgbClr val="008264"/>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797914" y="3110975"/>
            <a:ext cx="1224136" cy="400110"/>
          </a:xfrm>
          <a:prstGeom prst="rect">
            <a:avLst/>
          </a:prstGeom>
          <a:noFill/>
        </p:spPr>
        <p:txBody>
          <a:bodyPr wrap="square" rtlCol="0">
            <a:spAutoFit/>
          </a:bodyPr>
          <a:lstStyle/>
          <a:p>
            <a:pPr algn="ctr"/>
            <a:r>
              <a:rPr lang="en-GB" sz="2000" i="1" dirty="0" smtClean="0">
                <a:latin typeface="Gill Sans MT" panose="020B0502020104020203" pitchFamily="34" charset="0"/>
              </a:rPr>
              <a:t>Noise</a:t>
            </a:r>
            <a:endParaRPr lang="en-GB" sz="2000" i="1" dirty="0">
              <a:latin typeface="Gill Sans MT" panose="020B0502020104020203" pitchFamily="34" charset="0"/>
            </a:endParaRPr>
          </a:p>
        </p:txBody>
      </p:sp>
      <p:sp>
        <p:nvSpPr>
          <p:cNvPr id="25" name="Text Placeholder 3"/>
          <p:cNvSpPr>
            <a:spLocks noGrp="1"/>
          </p:cNvSpPr>
          <p:nvPr>
            <p:ph type="body" sz="quarter" idx="11"/>
          </p:nvPr>
        </p:nvSpPr>
        <p:spPr>
          <a:xfrm>
            <a:off x="324654" y="250726"/>
            <a:ext cx="8064896" cy="581397"/>
          </a:xfrm>
        </p:spPr>
        <p:txBody>
          <a:bodyPr/>
          <a:lstStyle/>
          <a:p>
            <a:r>
              <a:rPr lang="en-GB" b="1" dirty="0" smtClean="0">
                <a:solidFill>
                  <a:srgbClr val="1DA396"/>
                </a:solidFill>
              </a:rPr>
              <a:t>Communication</a:t>
            </a:r>
          </a:p>
          <a:p>
            <a:r>
              <a:rPr lang="en-GB" sz="3000" dirty="0" smtClean="0"/>
              <a:t>Conversations</a:t>
            </a:r>
          </a:p>
        </p:txBody>
      </p:sp>
      <p:sp>
        <p:nvSpPr>
          <p:cNvPr id="26" name="TextBox 25"/>
          <p:cNvSpPr txBox="1"/>
          <p:nvPr/>
        </p:nvSpPr>
        <p:spPr>
          <a:xfrm>
            <a:off x="1259632" y="5123319"/>
            <a:ext cx="7331968" cy="276999"/>
          </a:xfrm>
          <a:prstGeom prst="rect">
            <a:avLst/>
          </a:prstGeom>
          <a:noFill/>
        </p:spPr>
        <p:txBody>
          <a:bodyPr wrap="square" rtlCol="0">
            <a:spAutoFit/>
          </a:bodyPr>
          <a:lstStyle/>
          <a:p>
            <a:pPr algn="r"/>
            <a:r>
              <a:rPr lang="en-GB" sz="1200" i="1" dirty="0">
                <a:latin typeface="Gill Sans MT" panose="020B0502020104020203" pitchFamily="34" charset="0"/>
              </a:rPr>
              <a:t>Mathematical </a:t>
            </a:r>
            <a:r>
              <a:rPr lang="en-GB" sz="1200" i="1" dirty="0" smtClean="0">
                <a:latin typeface="Gill Sans MT" panose="020B0502020104020203" pitchFamily="34" charset="0"/>
              </a:rPr>
              <a:t>(Information</a:t>
            </a:r>
            <a:r>
              <a:rPr lang="en-GB" sz="1200" i="1" dirty="0">
                <a:latin typeface="Gill Sans MT" panose="020B0502020104020203" pitchFamily="34" charset="0"/>
              </a:rPr>
              <a:t>) </a:t>
            </a:r>
            <a:r>
              <a:rPr lang="en-GB" sz="1200" i="1" dirty="0" smtClean="0">
                <a:latin typeface="Gill Sans MT" panose="020B0502020104020203" pitchFamily="34" charset="0"/>
              </a:rPr>
              <a:t>Model </a:t>
            </a:r>
            <a:r>
              <a:rPr lang="en-GB" sz="1200" i="1" dirty="0">
                <a:latin typeface="Gill Sans MT" panose="020B0502020104020203" pitchFamily="34" charset="0"/>
              </a:rPr>
              <a:t>of </a:t>
            </a:r>
            <a:r>
              <a:rPr lang="en-GB" sz="1200" i="1" dirty="0" smtClean="0">
                <a:latin typeface="Gill Sans MT" panose="020B0502020104020203" pitchFamily="34" charset="0"/>
              </a:rPr>
              <a:t>Communication – Shannon CE and Weaver, W 1949</a:t>
            </a:r>
            <a:endParaRPr lang="en-GB" sz="1200" i="1" dirty="0">
              <a:latin typeface="Gill Sans MT" panose="020B0502020104020203" pitchFamily="34" charset="0"/>
            </a:endParaRPr>
          </a:p>
        </p:txBody>
      </p:sp>
    </p:spTree>
    <p:extLst>
      <p:ext uri="{BB962C8B-B14F-4D97-AF65-F5344CB8AC3E}">
        <p14:creationId xmlns:p14="http://schemas.microsoft.com/office/powerpoint/2010/main" val="32428445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3"/>
          <p:cNvSpPr>
            <a:spLocks noGrp="1"/>
          </p:cNvSpPr>
          <p:nvPr>
            <p:ph type="body" sz="quarter" idx="11"/>
          </p:nvPr>
        </p:nvSpPr>
        <p:spPr>
          <a:xfrm>
            <a:off x="323528" y="317700"/>
            <a:ext cx="8064896" cy="581397"/>
          </a:xfrm>
        </p:spPr>
        <p:txBody>
          <a:bodyPr/>
          <a:lstStyle/>
          <a:p>
            <a:r>
              <a:rPr lang="en-GB" b="1" dirty="0" smtClean="0">
                <a:solidFill>
                  <a:srgbClr val="1DA396"/>
                </a:solidFill>
              </a:rPr>
              <a:t>Communication</a:t>
            </a:r>
            <a:endParaRPr lang="en-GB" b="1" dirty="0">
              <a:solidFill>
                <a:srgbClr val="1DA396"/>
              </a:solidFill>
            </a:endParaRPr>
          </a:p>
          <a:p>
            <a:r>
              <a:rPr lang="en-GB" sz="3000" dirty="0" smtClean="0"/>
              <a:t>Doing it Well!</a:t>
            </a:r>
            <a:endParaRPr lang="en-GB" sz="3000" dirty="0"/>
          </a:p>
        </p:txBody>
      </p:sp>
      <p:sp>
        <p:nvSpPr>
          <p:cNvPr id="19" name="TextBox 18"/>
          <p:cNvSpPr txBox="1"/>
          <p:nvPr/>
        </p:nvSpPr>
        <p:spPr>
          <a:xfrm>
            <a:off x="622350" y="1916832"/>
            <a:ext cx="4453706" cy="2677656"/>
          </a:xfrm>
          <a:prstGeom prst="rect">
            <a:avLst/>
          </a:prstGeom>
          <a:noFill/>
        </p:spPr>
        <p:txBody>
          <a:bodyPr wrap="square" rtlCol="0">
            <a:spAutoFit/>
          </a:bodyPr>
          <a:lstStyle/>
          <a:p>
            <a:r>
              <a:rPr lang="en-GB" sz="2800" dirty="0" smtClean="0">
                <a:latin typeface="Gill Sans MT" panose="020B0502020104020203" pitchFamily="34" charset="0"/>
              </a:rPr>
              <a:t>In Groups, take 10 minutes to discus:</a:t>
            </a:r>
          </a:p>
          <a:p>
            <a:pPr marL="457200" indent="-457200">
              <a:buFont typeface="Wingdings" panose="05000000000000000000" pitchFamily="2" charset="2"/>
              <a:buChar char="§"/>
            </a:pPr>
            <a:r>
              <a:rPr lang="en-GB" sz="2800" i="1" dirty="0" smtClean="0">
                <a:latin typeface="Gill Sans MT" panose="020B0502020104020203" pitchFamily="34" charset="0"/>
              </a:rPr>
              <a:t>What do you think is good communication?</a:t>
            </a:r>
          </a:p>
          <a:p>
            <a:pPr marL="457200" indent="-457200">
              <a:buFont typeface="Wingdings" panose="05000000000000000000" pitchFamily="2" charset="2"/>
              <a:buChar char="§"/>
            </a:pPr>
            <a:r>
              <a:rPr lang="en-GB" sz="2800" i="1" dirty="0" smtClean="0">
                <a:latin typeface="Gill Sans MT" panose="020B0502020104020203" pitchFamily="34" charset="0"/>
              </a:rPr>
              <a:t>What can you do to improve communication?</a:t>
            </a:r>
            <a:endParaRPr lang="en-GB" sz="2800" dirty="0">
              <a:latin typeface="Gill Sans MT" panose="020B0502020104020203"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74459">
            <a:off x="5405165" y="1772718"/>
            <a:ext cx="3253833" cy="296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23563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7827" y="304057"/>
            <a:ext cx="4572000" cy="1046440"/>
          </a:xfrm>
          <a:prstGeom prst="rect">
            <a:avLst/>
          </a:prstGeom>
        </p:spPr>
        <p:txBody>
          <a:bodyPr>
            <a:spAutoFit/>
          </a:bodyPr>
          <a:lstStyle/>
          <a:p>
            <a:r>
              <a:rPr lang="en-GB" sz="3200" b="1" dirty="0">
                <a:solidFill>
                  <a:srgbClr val="1DA396"/>
                </a:solidFill>
                <a:latin typeface="Gill Sans MT" panose="020B0502020104020203" pitchFamily="34" charset="0"/>
              </a:rPr>
              <a:t>Communication</a:t>
            </a:r>
          </a:p>
          <a:p>
            <a:r>
              <a:rPr lang="en-GB" sz="3000" dirty="0">
                <a:solidFill>
                  <a:srgbClr val="92D050"/>
                </a:solidFill>
                <a:latin typeface="Gill Sans MT" panose="020B0502020104020203" pitchFamily="34" charset="0"/>
              </a:rPr>
              <a:t>Doing it Well!</a:t>
            </a:r>
          </a:p>
        </p:txBody>
      </p:sp>
      <p:grpSp>
        <p:nvGrpSpPr>
          <p:cNvPr id="20" name="Group 19"/>
          <p:cNvGrpSpPr/>
          <p:nvPr/>
        </p:nvGrpSpPr>
        <p:grpSpPr>
          <a:xfrm>
            <a:off x="2861552" y="1582353"/>
            <a:ext cx="2592288" cy="2093139"/>
            <a:chOff x="2859888" y="1847981"/>
            <a:chExt cx="2592288" cy="2093139"/>
          </a:xfrm>
        </p:grpSpPr>
        <p:sp>
          <p:nvSpPr>
            <p:cNvPr id="7" name="TextBox 6"/>
            <p:cNvSpPr txBox="1"/>
            <p:nvPr/>
          </p:nvSpPr>
          <p:spPr>
            <a:xfrm rot="20909701">
              <a:off x="2859888" y="2439389"/>
              <a:ext cx="2592288" cy="461665"/>
            </a:xfrm>
            <a:prstGeom prst="rect">
              <a:avLst/>
            </a:prstGeom>
            <a:noFill/>
          </p:spPr>
          <p:txBody>
            <a:bodyPr wrap="square" rtlCol="0">
              <a:spAutoFit/>
            </a:bodyPr>
            <a:lstStyle/>
            <a:p>
              <a:pPr algn="ctr"/>
              <a:r>
                <a:rPr lang="en-GB" sz="2400" dirty="0" smtClean="0">
                  <a:latin typeface="Gill Sans MT" panose="020B0502020104020203" pitchFamily="34" charset="0"/>
                </a:rPr>
                <a:t>Body language </a:t>
              </a:r>
              <a:endParaRPr lang="en-GB" sz="2400" dirty="0">
                <a:latin typeface="Gill Sans MT" panose="020B0502020104020203" pitchFamily="34" charset="0"/>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0463" flipH="1">
              <a:off x="3172422" y="1847981"/>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2" name="Group 21"/>
          <p:cNvGrpSpPr/>
          <p:nvPr/>
        </p:nvGrpSpPr>
        <p:grpSpPr>
          <a:xfrm>
            <a:off x="6303204" y="3107855"/>
            <a:ext cx="2466313" cy="2093139"/>
            <a:chOff x="8132438" y="2454536"/>
            <a:chExt cx="2466313" cy="2093139"/>
          </a:xfrm>
        </p:grpSpPr>
        <p:sp>
          <p:nvSpPr>
            <p:cNvPr id="9" name="TextBox 8"/>
            <p:cNvSpPr txBox="1"/>
            <p:nvPr/>
          </p:nvSpPr>
          <p:spPr>
            <a:xfrm rot="20970672">
              <a:off x="8132438" y="3012713"/>
              <a:ext cx="2466313" cy="461665"/>
            </a:xfrm>
            <a:prstGeom prst="rect">
              <a:avLst/>
            </a:prstGeom>
            <a:noFill/>
          </p:spPr>
          <p:txBody>
            <a:bodyPr wrap="square" rtlCol="0">
              <a:spAutoFit/>
            </a:bodyPr>
            <a:lstStyle/>
            <a:p>
              <a:pPr algn="ctr"/>
              <a:r>
                <a:rPr lang="en-GB" sz="2400" dirty="0" smtClean="0">
                  <a:latin typeface="Gill Sans MT" panose="020B0502020104020203" pitchFamily="34" charset="0"/>
                </a:rPr>
                <a:t>Questioning </a:t>
              </a:r>
              <a:endParaRPr lang="en-GB" sz="2400" dirty="0">
                <a:latin typeface="Gill Sans MT" panose="020B0502020104020203" pitchFamily="34" charset="0"/>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0463" flipH="1">
              <a:off x="8340402" y="2454536"/>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5213832" y="615495"/>
            <a:ext cx="3168352" cy="2093139"/>
            <a:chOff x="9098055" y="2445207"/>
            <a:chExt cx="3168352" cy="2093139"/>
          </a:xfrm>
        </p:grpSpPr>
        <p:sp>
          <p:nvSpPr>
            <p:cNvPr id="6" name="TextBox 5"/>
            <p:cNvSpPr txBox="1"/>
            <p:nvPr/>
          </p:nvSpPr>
          <p:spPr>
            <a:xfrm rot="20981201">
              <a:off x="9098055" y="3060987"/>
              <a:ext cx="3168352" cy="461665"/>
            </a:xfrm>
            <a:prstGeom prst="rect">
              <a:avLst/>
            </a:prstGeom>
            <a:noFill/>
          </p:spPr>
          <p:txBody>
            <a:bodyPr wrap="square" rtlCol="0">
              <a:spAutoFit/>
            </a:bodyPr>
            <a:lstStyle/>
            <a:p>
              <a:pPr algn="ctr"/>
              <a:r>
                <a:rPr lang="en-GB" sz="2400" dirty="0">
                  <a:latin typeface="Gill Sans MT" panose="020B0502020104020203" pitchFamily="34" charset="0"/>
                </a:rPr>
                <a:t>V</a:t>
              </a:r>
              <a:r>
                <a:rPr lang="en-GB" sz="2400" dirty="0" smtClean="0">
                  <a:latin typeface="Gill Sans MT" panose="020B0502020104020203" pitchFamily="34" charset="0"/>
                </a:rPr>
                <a:t>olume</a:t>
              </a:r>
              <a:endParaRPr lang="en-GB" sz="2400" dirty="0">
                <a:latin typeface="Gill Sans MT" panose="020B0502020104020203" pitchFamily="34" charset="0"/>
              </a:endParaRPr>
            </a:p>
          </p:txBody>
        </p:sp>
        <p:pic>
          <p:nvPicPr>
            <p:cNvPr id="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0463" flipH="1">
              <a:off x="9640635" y="2445207"/>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698353" y="3822269"/>
            <a:ext cx="2141532" cy="2093139"/>
            <a:chOff x="698353" y="3822269"/>
            <a:chExt cx="2141532" cy="2093139"/>
          </a:xfrm>
        </p:grpSpPr>
        <p:sp>
          <p:nvSpPr>
            <p:cNvPr id="8" name="TextBox 7"/>
            <p:cNvSpPr txBox="1"/>
            <p:nvPr/>
          </p:nvSpPr>
          <p:spPr>
            <a:xfrm rot="20861294">
              <a:off x="698353" y="4442106"/>
              <a:ext cx="2110496" cy="461665"/>
            </a:xfrm>
            <a:prstGeom prst="rect">
              <a:avLst/>
            </a:prstGeom>
            <a:noFill/>
          </p:spPr>
          <p:txBody>
            <a:bodyPr wrap="square" rtlCol="0">
              <a:spAutoFit/>
            </a:bodyPr>
            <a:lstStyle/>
            <a:p>
              <a:r>
                <a:rPr lang="en-GB" sz="2400" dirty="0" smtClean="0">
                  <a:latin typeface="Gill Sans MT" panose="020B0502020104020203" pitchFamily="34" charset="0"/>
                </a:rPr>
                <a:t>Active listening </a:t>
              </a:r>
              <a:endParaRPr lang="en-GB" sz="2400" dirty="0">
                <a:latin typeface="Gill Sans MT" panose="020B0502020104020203" pitchFamily="34" charset="0"/>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0463" flipH="1">
              <a:off x="756690" y="3822269"/>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4" name="Group 23"/>
          <p:cNvGrpSpPr/>
          <p:nvPr/>
        </p:nvGrpSpPr>
        <p:grpSpPr>
          <a:xfrm>
            <a:off x="3956123" y="4102994"/>
            <a:ext cx="2185835" cy="2093139"/>
            <a:chOff x="3956123" y="4102994"/>
            <a:chExt cx="2185835" cy="2093139"/>
          </a:xfrm>
        </p:grpSpPr>
        <p:sp>
          <p:nvSpPr>
            <p:cNvPr id="10" name="TextBox 9"/>
            <p:cNvSpPr txBox="1"/>
            <p:nvPr/>
          </p:nvSpPr>
          <p:spPr>
            <a:xfrm rot="20846941">
              <a:off x="3956123" y="4694367"/>
              <a:ext cx="2185835" cy="461665"/>
            </a:xfrm>
            <a:prstGeom prst="rect">
              <a:avLst/>
            </a:prstGeom>
            <a:noFill/>
          </p:spPr>
          <p:txBody>
            <a:bodyPr wrap="square" rtlCol="0">
              <a:spAutoFit/>
            </a:bodyPr>
            <a:lstStyle/>
            <a:p>
              <a:r>
                <a:rPr lang="en-GB" sz="2400" dirty="0" smtClean="0">
                  <a:latin typeface="Gill Sans MT" panose="020B0502020104020203" pitchFamily="34" charset="0"/>
                </a:rPr>
                <a:t>TED approach</a:t>
              </a:r>
              <a:endParaRPr lang="en-GB" sz="2400" dirty="0">
                <a:latin typeface="Gill Sans MT" panose="020B0502020104020203" pitchFamily="34" charset="0"/>
              </a:endParaRPr>
            </a:p>
          </p:txBody>
        </p:sp>
        <p:pic>
          <p:nvPicPr>
            <p:cNvPr id="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0463" flipH="1">
              <a:off x="4007443" y="4102994"/>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518888" y="1456135"/>
            <a:ext cx="2090398" cy="2093139"/>
            <a:chOff x="518888" y="1456135"/>
            <a:chExt cx="2090398" cy="2093139"/>
          </a:xfrm>
        </p:grpSpPr>
        <p:pic>
          <p:nvPicPr>
            <p:cNvPr id="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90463" flipH="1">
              <a:off x="526091" y="1456135"/>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rot="20842968">
              <a:off x="518888" y="2062920"/>
              <a:ext cx="1886736" cy="461665"/>
            </a:xfrm>
            <a:prstGeom prst="rect">
              <a:avLst/>
            </a:prstGeom>
            <a:noFill/>
          </p:spPr>
          <p:txBody>
            <a:bodyPr wrap="square" rtlCol="0">
              <a:spAutoFit/>
            </a:bodyPr>
            <a:lstStyle/>
            <a:p>
              <a:pPr algn="ctr"/>
              <a:r>
                <a:rPr lang="en-GB" sz="2400" dirty="0" smtClean="0">
                  <a:latin typeface="Gill Sans MT" panose="020B0502020104020203" pitchFamily="34" charset="0"/>
                </a:rPr>
                <a:t>Tone</a:t>
              </a:r>
              <a:endParaRPr lang="en-GB" sz="2400" dirty="0">
                <a:latin typeface="Gill Sans MT" panose="020B0502020104020203" pitchFamily="34" charset="0"/>
              </a:endParaRPr>
            </a:p>
          </p:txBody>
        </p:sp>
      </p:grpSp>
    </p:spTree>
    <p:extLst>
      <p:ext uri="{BB962C8B-B14F-4D97-AF65-F5344CB8AC3E}">
        <p14:creationId xmlns:p14="http://schemas.microsoft.com/office/powerpoint/2010/main" val="3068068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up)">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706090"/>
          </a:xfrm>
        </p:spPr>
        <p:txBody>
          <a:bodyPr/>
          <a:lstStyle/>
          <a:p>
            <a:r>
              <a:rPr lang="en-GB" sz="3200" dirty="0" smtClean="0">
                <a:solidFill>
                  <a:srgbClr val="1B9589"/>
                </a:solidFill>
              </a:rPr>
              <a:t>Wellbeing</a:t>
            </a:r>
            <a:endParaRPr lang="en-GB" sz="3200" dirty="0">
              <a:solidFill>
                <a:srgbClr val="1B9589"/>
              </a:solidFill>
            </a:endParaRPr>
          </a:p>
        </p:txBody>
      </p:sp>
      <p:sp>
        <p:nvSpPr>
          <p:cNvPr id="5" name="Text Placeholder 3"/>
          <p:cNvSpPr txBox="1">
            <a:spLocks/>
          </p:cNvSpPr>
          <p:nvPr/>
        </p:nvSpPr>
        <p:spPr>
          <a:xfrm>
            <a:off x="467544" y="764704"/>
            <a:ext cx="6264275" cy="5760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rgbClr val="92D050"/>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000" dirty="0" smtClean="0"/>
              <a:t>Health and Wellbeing East Riding</a:t>
            </a:r>
            <a:endParaRPr lang="en-GB" sz="3000" dirty="0"/>
          </a:p>
        </p:txBody>
      </p:sp>
      <p:sp>
        <p:nvSpPr>
          <p:cNvPr id="4" name="Rectangle 3"/>
          <p:cNvSpPr/>
          <p:nvPr/>
        </p:nvSpPr>
        <p:spPr>
          <a:xfrm>
            <a:off x="755574" y="5675703"/>
            <a:ext cx="7416823" cy="646331"/>
          </a:xfrm>
          <a:prstGeom prst="rect">
            <a:avLst/>
          </a:prstGeom>
        </p:spPr>
        <p:txBody>
          <a:bodyPr wrap="square">
            <a:spAutoFit/>
          </a:bodyPr>
          <a:lstStyle/>
          <a:p>
            <a:pPr algn="ctr"/>
            <a:r>
              <a:rPr lang="en-GB" dirty="0">
                <a:latin typeface="Gill Sans MT" panose="020B0502020104020203" pitchFamily="34" charset="0"/>
              </a:rPr>
              <a:t>h</a:t>
            </a:r>
            <a:r>
              <a:rPr lang="en-GB" dirty="0" smtClean="0">
                <a:latin typeface="Gill Sans MT" panose="020B0502020104020203" pitchFamily="34" charset="0"/>
              </a:rPr>
              <a:t>appyandwell.me</a:t>
            </a:r>
            <a:endParaRPr lang="en-GB" dirty="0">
              <a:latin typeface="Gill Sans MT" panose="020B0502020104020203" pitchFamily="34" charset="0"/>
            </a:endParaRPr>
          </a:p>
          <a:p>
            <a:pPr algn="ctr"/>
            <a:endParaRPr lang="en-GB" dirty="0" smtClean="0">
              <a:latin typeface="Gill Sans MT" panose="020B0502020104020203" pitchFamily="34" charset="0"/>
            </a:endParaRPr>
          </a:p>
        </p:txBody>
      </p:sp>
      <p:grpSp>
        <p:nvGrpSpPr>
          <p:cNvPr id="12" name="Group 11"/>
          <p:cNvGrpSpPr/>
          <p:nvPr/>
        </p:nvGrpSpPr>
        <p:grpSpPr>
          <a:xfrm>
            <a:off x="1547663" y="1268760"/>
            <a:ext cx="5832648" cy="4339848"/>
            <a:chOff x="1728788" y="1340768"/>
            <a:chExt cx="5147468" cy="3567614"/>
          </a:xfrm>
        </p:grpSpPr>
        <p:pic>
          <p:nvPicPr>
            <p:cNvPr id="3" name="Picture 2"/>
            <p:cNvPicPr>
              <a:picLocks noChangeAspect="1"/>
            </p:cNvPicPr>
            <p:nvPr/>
          </p:nvPicPr>
          <p:blipFill>
            <a:blip r:embed="rId3"/>
            <a:stretch>
              <a:fillRect/>
            </a:stretch>
          </p:blipFill>
          <p:spPr>
            <a:xfrm>
              <a:off x="1728789" y="1340768"/>
              <a:ext cx="5147467" cy="1949650"/>
            </a:xfrm>
            <a:prstGeom prst="rect">
              <a:avLst/>
            </a:prstGeom>
            <a:ln>
              <a:solidFill>
                <a:srgbClr val="1DA396"/>
              </a:solidFill>
            </a:ln>
          </p:spPr>
        </p:pic>
        <p:pic>
          <p:nvPicPr>
            <p:cNvPr id="11" name="Picture 10"/>
            <p:cNvPicPr>
              <a:picLocks noChangeAspect="1"/>
            </p:cNvPicPr>
            <p:nvPr/>
          </p:nvPicPr>
          <p:blipFill>
            <a:blip r:embed="rId4"/>
            <a:stretch>
              <a:fillRect/>
            </a:stretch>
          </p:blipFill>
          <p:spPr>
            <a:xfrm>
              <a:off x="1728788" y="3279550"/>
              <a:ext cx="5147467" cy="1628832"/>
            </a:xfrm>
            <a:prstGeom prst="rect">
              <a:avLst/>
            </a:prstGeom>
            <a:ln>
              <a:solidFill>
                <a:srgbClr val="1DA396"/>
              </a:solidFill>
            </a:ln>
          </p:spPr>
        </p:pic>
      </p:grpSp>
    </p:spTree>
    <p:extLst>
      <p:ext uri="{BB962C8B-B14F-4D97-AF65-F5344CB8AC3E}">
        <p14:creationId xmlns:p14="http://schemas.microsoft.com/office/powerpoint/2010/main" val="34581592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251520" y="260648"/>
            <a:ext cx="8229600" cy="706090"/>
          </a:xfrm>
        </p:spPr>
        <p:txBody>
          <a:bodyPr/>
          <a:lstStyle/>
          <a:p>
            <a:r>
              <a:rPr lang="en-GB" sz="3200" dirty="0" smtClean="0">
                <a:solidFill>
                  <a:srgbClr val="1B9589"/>
                </a:solidFill>
              </a:rPr>
              <a:t>Wellbeing</a:t>
            </a:r>
            <a:endParaRPr lang="en-GB" sz="3200" dirty="0">
              <a:solidFill>
                <a:srgbClr val="1B9589"/>
              </a:solidFill>
            </a:endParaRPr>
          </a:p>
        </p:txBody>
      </p:sp>
      <p:sp>
        <p:nvSpPr>
          <p:cNvPr id="5" name="Text Placeholder 3"/>
          <p:cNvSpPr txBox="1">
            <a:spLocks/>
          </p:cNvSpPr>
          <p:nvPr/>
        </p:nvSpPr>
        <p:spPr>
          <a:xfrm>
            <a:off x="251520" y="692696"/>
            <a:ext cx="6264275" cy="5760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rgbClr val="92D050"/>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000" dirty="0" smtClean="0"/>
              <a:t>Healthy choices – MECC Link</a:t>
            </a:r>
            <a:endParaRPr lang="en-GB" sz="30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3" y="1222148"/>
            <a:ext cx="5040560" cy="4439100"/>
          </a:xfrm>
          <a:prstGeom prst="rect">
            <a:avLst/>
          </a:prstGeom>
          <a:noFill/>
          <a:ln w="9525">
            <a:solidFill>
              <a:schemeClr val="tx1"/>
            </a:solidFill>
            <a:miter lim="800000"/>
            <a:headEnd/>
            <a:tailEnd/>
          </a:ln>
          <a:effectLst>
            <a:innerShdw blurRad="63500" dist="50800" dir="2700000">
              <a:prstClr val="black">
                <a:alpha val="50000"/>
              </a:prstClr>
            </a:inn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657908" y="5723964"/>
            <a:ext cx="7416823" cy="369332"/>
          </a:xfrm>
          <a:prstGeom prst="rect">
            <a:avLst/>
          </a:prstGeom>
        </p:spPr>
        <p:txBody>
          <a:bodyPr wrap="square">
            <a:spAutoFit/>
          </a:bodyPr>
          <a:lstStyle/>
          <a:p>
            <a:pPr algn="ctr"/>
            <a:r>
              <a:rPr lang="en-GB" dirty="0">
                <a:latin typeface="Gill Sans MT" panose="020B0502020104020203" pitchFamily="34" charset="0"/>
                <a:hlinkClick r:id="rId4"/>
              </a:rPr>
              <a:t>http://www.mecclink.co.uk</a:t>
            </a:r>
            <a:r>
              <a:rPr lang="en-GB" dirty="0" smtClean="0">
                <a:latin typeface="Gill Sans MT" panose="020B0502020104020203" pitchFamily="34" charset="0"/>
                <a:hlinkClick r:id="rId4"/>
              </a:rPr>
              <a:t>/</a:t>
            </a:r>
            <a:endParaRPr lang="en-GB" dirty="0">
              <a:latin typeface="Gill Sans MT" panose="020B0502020104020203" pitchFamily="34" charset="0"/>
            </a:endParaRPr>
          </a:p>
        </p:txBody>
      </p:sp>
      <p:sp>
        <p:nvSpPr>
          <p:cNvPr id="3" name="TextBox 2"/>
          <p:cNvSpPr txBox="1"/>
          <p:nvPr/>
        </p:nvSpPr>
        <p:spPr>
          <a:xfrm>
            <a:off x="430155" y="2549865"/>
            <a:ext cx="1080120" cy="378624"/>
          </a:xfrm>
          <a:prstGeom prst="rect">
            <a:avLst/>
          </a:prstGeom>
          <a:noFill/>
        </p:spPr>
        <p:txBody>
          <a:bodyPr wrap="square" rtlCol="0">
            <a:spAutoFit/>
          </a:bodyPr>
          <a:lstStyle/>
          <a:p>
            <a:r>
              <a:rPr lang="en-GB" dirty="0" smtClean="0"/>
              <a:t>Smoking</a:t>
            </a:r>
            <a:endParaRPr lang="en-GB" dirty="0"/>
          </a:p>
        </p:txBody>
      </p:sp>
      <p:sp>
        <p:nvSpPr>
          <p:cNvPr id="4" name="TextBox 3"/>
          <p:cNvSpPr txBox="1"/>
          <p:nvPr/>
        </p:nvSpPr>
        <p:spPr>
          <a:xfrm>
            <a:off x="7102623" y="4202552"/>
            <a:ext cx="1944216" cy="369332"/>
          </a:xfrm>
          <a:prstGeom prst="rect">
            <a:avLst/>
          </a:prstGeom>
          <a:noFill/>
        </p:spPr>
        <p:txBody>
          <a:bodyPr wrap="square" rtlCol="0">
            <a:spAutoFit/>
          </a:bodyPr>
          <a:lstStyle/>
          <a:p>
            <a:r>
              <a:rPr lang="en-GB" dirty="0" smtClean="0"/>
              <a:t>Suicide Prevention</a:t>
            </a:r>
            <a:endParaRPr lang="en-GB" dirty="0"/>
          </a:p>
        </p:txBody>
      </p:sp>
      <p:sp>
        <p:nvSpPr>
          <p:cNvPr id="6" name="TextBox 5"/>
          <p:cNvSpPr txBox="1"/>
          <p:nvPr/>
        </p:nvSpPr>
        <p:spPr>
          <a:xfrm>
            <a:off x="7055328" y="5075550"/>
            <a:ext cx="2016224" cy="369332"/>
          </a:xfrm>
          <a:prstGeom prst="rect">
            <a:avLst/>
          </a:prstGeom>
          <a:noFill/>
        </p:spPr>
        <p:txBody>
          <a:bodyPr wrap="square" rtlCol="0">
            <a:spAutoFit/>
          </a:bodyPr>
          <a:lstStyle/>
          <a:p>
            <a:r>
              <a:rPr lang="en-GB" dirty="0" smtClean="0"/>
              <a:t>Affordable Warmth</a:t>
            </a:r>
            <a:endParaRPr lang="en-GB" dirty="0"/>
          </a:p>
        </p:txBody>
      </p:sp>
      <p:sp>
        <p:nvSpPr>
          <p:cNvPr id="7" name="TextBox 6"/>
          <p:cNvSpPr txBox="1"/>
          <p:nvPr/>
        </p:nvSpPr>
        <p:spPr>
          <a:xfrm>
            <a:off x="35497" y="3416836"/>
            <a:ext cx="1944216" cy="369332"/>
          </a:xfrm>
          <a:prstGeom prst="rect">
            <a:avLst/>
          </a:prstGeom>
          <a:noFill/>
        </p:spPr>
        <p:txBody>
          <a:bodyPr wrap="square" rtlCol="0">
            <a:spAutoFit/>
          </a:bodyPr>
          <a:lstStyle/>
          <a:p>
            <a:r>
              <a:rPr lang="en-GB" dirty="0" smtClean="0"/>
              <a:t>Mental Wellbeing </a:t>
            </a:r>
            <a:endParaRPr lang="en-GB" dirty="0"/>
          </a:p>
        </p:txBody>
      </p:sp>
      <p:sp>
        <p:nvSpPr>
          <p:cNvPr id="9" name="TextBox 8"/>
          <p:cNvSpPr txBox="1"/>
          <p:nvPr/>
        </p:nvSpPr>
        <p:spPr>
          <a:xfrm>
            <a:off x="7343800" y="1695031"/>
            <a:ext cx="1800200" cy="369332"/>
          </a:xfrm>
          <a:prstGeom prst="rect">
            <a:avLst/>
          </a:prstGeom>
          <a:noFill/>
        </p:spPr>
        <p:txBody>
          <a:bodyPr wrap="square" rtlCol="0">
            <a:spAutoFit/>
          </a:bodyPr>
          <a:lstStyle/>
          <a:p>
            <a:r>
              <a:rPr lang="en-GB" dirty="0" smtClean="0"/>
              <a:t>Healthy Weight</a:t>
            </a:r>
            <a:endParaRPr lang="en-GB" dirty="0"/>
          </a:p>
        </p:txBody>
      </p:sp>
      <p:sp>
        <p:nvSpPr>
          <p:cNvPr id="10" name="TextBox 9"/>
          <p:cNvSpPr txBox="1"/>
          <p:nvPr/>
        </p:nvSpPr>
        <p:spPr>
          <a:xfrm>
            <a:off x="486365" y="1695031"/>
            <a:ext cx="1080120" cy="369332"/>
          </a:xfrm>
          <a:prstGeom prst="rect">
            <a:avLst/>
          </a:prstGeom>
          <a:noFill/>
        </p:spPr>
        <p:txBody>
          <a:bodyPr wrap="square" rtlCol="0">
            <a:spAutoFit/>
          </a:bodyPr>
          <a:lstStyle/>
          <a:p>
            <a:r>
              <a:rPr lang="en-GB" dirty="0" smtClean="0"/>
              <a:t>Alcohol</a:t>
            </a:r>
            <a:endParaRPr lang="en-GB" dirty="0"/>
          </a:p>
        </p:txBody>
      </p:sp>
      <p:sp>
        <p:nvSpPr>
          <p:cNvPr id="12" name="TextBox 11"/>
          <p:cNvSpPr txBox="1"/>
          <p:nvPr/>
        </p:nvSpPr>
        <p:spPr>
          <a:xfrm>
            <a:off x="179513" y="4246193"/>
            <a:ext cx="1656184" cy="369332"/>
          </a:xfrm>
          <a:prstGeom prst="rect">
            <a:avLst/>
          </a:prstGeom>
          <a:noFill/>
        </p:spPr>
        <p:txBody>
          <a:bodyPr wrap="square" rtlCol="0">
            <a:spAutoFit/>
          </a:bodyPr>
          <a:lstStyle/>
          <a:p>
            <a:r>
              <a:rPr lang="en-GB" dirty="0" smtClean="0"/>
              <a:t>Sexual Health </a:t>
            </a:r>
            <a:endParaRPr lang="en-GB" dirty="0"/>
          </a:p>
        </p:txBody>
      </p:sp>
      <p:sp>
        <p:nvSpPr>
          <p:cNvPr id="13" name="TextBox 12"/>
          <p:cNvSpPr txBox="1"/>
          <p:nvPr/>
        </p:nvSpPr>
        <p:spPr>
          <a:xfrm>
            <a:off x="7343800" y="2560846"/>
            <a:ext cx="1872208" cy="369332"/>
          </a:xfrm>
          <a:prstGeom prst="rect">
            <a:avLst/>
          </a:prstGeom>
          <a:noFill/>
        </p:spPr>
        <p:txBody>
          <a:bodyPr wrap="square" rtlCol="0">
            <a:spAutoFit/>
          </a:bodyPr>
          <a:lstStyle/>
          <a:p>
            <a:r>
              <a:rPr lang="en-GB" dirty="0" smtClean="0"/>
              <a:t>Falls and Frailty</a:t>
            </a:r>
            <a:endParaRPr lang="en-GB" dirty="0"/>
          </a:p>
        </p:txBody>
      </p:sp>
      <p:sp>
        <p:nvSpPr>
          <p:cNvPr id="14" name="TextBox 13"/>
          <p:cNvSpPr txBox="1"/>
          <p:nvPr/>
        </p:nvSpPr>
        <p:spPr>
          <a:xfrm>
            <a:off x="73137" y="5075550"/>
            <a:ext cx="1925096" cy="369332"/>
          </a:xfrm>
          <a:prstGeom prst="rect">
            <a:avLst/>
          </a:prstGeom>
          <a:noFill/>
        </p:spPr>
        <p:txBody>
          <a:bodyPr wrap="square" rtlCol="0">
            <a:spAutoFit/>
          </a:bodyPr>
          <a:lstStyle/>
          <a:p>
            <a:r>
              <a:rPr lang="en-GB" dirty="0" smtClean="0"/>
              <a:t>Physical Activity</a:t>
            </a:r>
            <a:endParaRPr lang="en-GB" dirty="0"/>
          </a:p>
        </p:txBody>
      </p:sp>
      <p:sp>
        <p:nvSpPr>
          <p:cNvPr id="15" name="TextBox 14"/>
          <p:cNvSpPr txBox="1"/>
          <p:nvPr/>
        </p:nvSpPr>
        <p:spPr>
          <a:xfrm>
            <a:off x="7317344" y="3416836"/>
            <a:ext cx="1728192" cy="369332"/>
          </a:xfrm>
          <a:prstGeom prst="rect">
            <a:avLst/>
          </a:prstGeom>
          <a:noFill/>
        </p:spPr>
        <p:txBody>
          <a:bodyPr wrap="square" rtlCol="0">
            <a:spAutoFit/>
          </a:bodyPr>
          <a:lstStyle/>
          <a:p>
            <a:r>
              <a:rPr lang="en-GB" dirty="0" smtClean="0"/>
              <a:t>Social Isolation</a:t>
            </a:r>
            <a:endParaRPr lang="en-GB" dirty="0"/>
          </a:p>
        </p:txBody>
      </p:sp>
    </p:spTree>
    <p:extLst>
      <p:ext uri="{BB962C8B-B14F-4D97-AF65-F5344CB8AC3E}">
        <p14:creationId xmlns:p14="http://schemas.microsoft.com/office/powerpoint/2010/main" val="1573270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4048"/>
            <a:ext cx="8229600" cy="706090"/>
          </a:xfrm>
        </p:spPr>
        <p:txBody>
          <a:bodyPr/>
          <a:lstStyle/>
          <a:p>
            <a:r>
              <a:rPr lang="en-GB" sz="3200" dirty="0" smtClean="0">
                <a:solidFill>
                  <a:srgbClr val="1B9589"/>
                </a:solidFill>
              </a:rPr>
              <a:t>About Healthy Chats (Wellbeing and You)</a:t>
            </a:r>
            <a:endParaRPr lang="en-GB" sz="3200" dirty="0">
              <a:solidFill>
                <a:srgbClr val="1B9589"/>
              </a:solidFill>
            </a:endParaRPr>
          </a:p>
        </p:txBody>
      </p:sp>
      <p:sp>
        <p:nvSpPr>
          <p:cNvPr id="4" name="Text Placeholder 3"/>
          <p:cNvSpPr>
            <a:spLocks noGrp="1"/>
          </p:cNvSpPr>
          <p:nvPr>
            <p:ph type="body" sz="quarter" idx="11"/>
          </p:nvPr>
        </p:nvSpPr>
        <p:spPr>
          <a:xfrm>
            <a:off x="201543" y="837498"/>
            <a:ext cx="6264275" cy="576064"/>
          </a:xfrm>
        </p:spPr>
        <p:txBody>
          <a:bodyPr/>
          <a:lstStyle/>
          <a:p>
            <a:r>
              <a:rPr lang="en-GB" sz="3000" dirty="0" smtClean="0"/>
              <a:t>Aim and Learning Outcomes</a:t>
            </a:r>
            <a:endParaRPr lang="en-GB" sz="3000" dirty="0"/>
          </a:p>
        </p:txBody>
      </p:sp>
      <p:grpSp>
        <p:nvGrpSpPr>
          <p:cNvPr id="3" name="Group 2"/>
          <p:cNvGrpSpPr/>
          <p:nvPr/>
        </p:nvGrpSpPr>
        <p:grpSpPr>
          <a:xfrm>
            <a:off x="395536" y="2276872"/>
            <a:ext cx="8423389" cy="1740355"/>
            <a:chOff x="382137" y="1719559"/>
            <a:chExt cx="8423389" cy="1740355"/>
          </a:xfrm>
        </p:grpSpPr>
        <p:sp>
          <p:nvSpPr>
            <p:cNvPr id="8" name="Rounded Rectangle 7"/>
            <p:cNvSpPr/>
            <p:nvPr/>
          </p:nvSpPr>
          <p:spPr>
            <a:xfrm>
              <a:off x="382137" y="1731722"/>
              <a:ext cx="8379725" cy="1728192"/>
            </a:xfrm>
            <a:prstGeom prst="roundRect">
              <a:avLst>
                <a:gd name="adj" fmla="val 3579"/>
              </a:avLst>
            </a:prstGeom>
            <a:solidFill>
              <a:srgbClr val="1B998D"/>
            </a:solidFill>
            <a:ln w="6350">
              <a:solidFill>
                <a:srgbClr val="146E65"/>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7" name="TextBox 6"/>
            <p:cNvSpPr txBox="1"/>
            <p:nvPr/>
          </p:nvSpPr>
          <p:spPr>
            <a:xfrm>
              <a:off x="425801" y="1719559"/>
              <a:ext cx="8379725" cy="1592744"/>
            </a:xfrm>
            <a:prstGeom prst="rect">
              <a:avLst/>
            </a:prstGeom>
            <a:noFill/>
          </p:spPr>
          <p:txBody>
            <a:bodyPr wrap="square" rtlCol="0">
              <a:spAutoFit/>
            </a:bodyPr>
            <a:lstStyle/>
            <a:p>
              <a:pPr>
                <a:lnSpc>
                  <a:spcPct val="125000"/>
                </a:lnSpc>
              </a:pPr>
              <a:r>
                <a:rPr lang="en-GB" sz="2600" dirty="0" smtClean="0">
                  <a:solidFill>
                    <a:srgbClr val="FFFFFF"/>
                  </a:solidFill>
                  <a:latin typeface="Gill Sans MT" panose="020B0502020104020203" pitchFamily="34" charset="0"/>
                </a:rPr>
                <a:t>This </a:t>
              </a:r>
              <a:r>
                <a:rPr lang="en-GB" sz="2600" dirty="0">
                  <a:solidFill>
                    <a:srgbClr val="FFFFFF"/>
                  </a:solidFill>
                  <a:latin typeface="Gill Sans MT" panose="020B0502020104020203" pitchFamily="34" charset="0"/>
                </a:rPr>
                <a:t>activity aims to equip learners with the knowledge and skills to hold a wellbeing conversation and signpost people </a:t>
              </a:r>
              <a:r>
                <a:rPr lang="en-GB" sz="2600" dirty="0" smtClean="0">
                  <a:solidFill>
                    <a:srgbClr val="FFFFFF"/>
                  </a:solidFill>
                  <a:latin typeface="Gill Sans MT" panose="020B0502020104020203" pitchFamily="34" charset="0"/>
                </a:rPr>
                <a:t>to lifestyle </a:t>
              </a:r>
              <a:r>
                <a:rPr lang="en-GB" sz="2600" dirty="0">
                  <a:solidFill>
                    <a:srgbClr val="FFFFFF"/>
                  </a:solidFill>
                  <a:latin typeface="Gill Sans MT" panose="020B0502020104020203" pitchFamily="34" charset="0"/>
                </a:rPr>
                <a:t>support services that are of benefit.</a:t>
              </a:r>
              <a:endParaRPr lang="en-GB" sz="2600" dirty="0">
                <a:solidFill>
                  <a:srgbClr val="000000"/>
                </a:solidFill>
              </a:endParaRPr>
            </a:p>
          </p:txBody>
        </p:sp>
      </p:grpSp>
    </p:spTree>
    <p:extLst>
      <p:ext uri="{BB962C8B-B14F-4D97-AF65-F5344CB8AC3E}">
        <p14:creationId xmlns:p14="http://schemas.microsoft.com/office/powerpoint/2010/main" val="40179376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263550"/>
            <a:ext cx="7704856" cy="1046440"/>
          </a:xfrm>
          <a:prstGeom prst="rect">
            <a:avLst/>
          </a:prstGeom>
          <a:noFill/>
        </p:spPr>
        <p:txBody>
          <a:bodyPr wrap="square" rtlCol="0">
            <a:spAutoFit/>
          </a:bodyPr>
          <a:lstStyle/>
          <a:p>
            <a:r>
              <a:rPr lang="en-GB" sz="3200" b="1" dirty="0" smtClean="0">
                <a:solidFill>
                  <a:srgbClr val="1DA396"/>
                </a:solidFill>
                <a:latin typeface="Gill Sans MT" panose="020B0502020104020203" pitchFamily="34" charset="0"/>
              </a:rPr>
              <a:t>Wellbeing</a:t>
            </a:r>
          </a:p>
          <a:p>
            <a:r>
              <a:rPr lang="en-GB" sz="3000" dirty="0" smtClean="0">
                <a:solidFill>
                  <a:srgbClr val="92D050"/>
                </a:solidFill>
                <a:latin typeface="Gill Sans MT" panose="020B0502020104020203" pitchFamily="34" charset="0"/>
              </a:rPr>
              <a:t>Healthy choices – stopping smoking example</a:t>
            </a:r>
            <a:endParaRPr lang="en-GB" sz="3000" dirty="0">
              <a:solidFill>
                <a:srgbClr val="92D050"/>
              </a:solidFill>
              <a:latin typeface="Gill Sans MT" panose="020B0502020104020203" pitchFamily="34" charset="0"/>
            </a:endParaRPr>
          </a:p>
        </p:txBody>
      </p:sp>
      <p:sp>
        <p:nvSpPr>
          <p:cNvPr id="6" name="TextBox 5"/>
          <p:cNvSpPr txBox="1"/>
          <p:nvPr/>
        </p:nvSpPr>
        <p:spPr>
          <a:xfrm>
            <a:off x="395536" y="1580726"/>
            <a:ext cx="8496944" cy="1046440"/>
          </a:xfrm>
          <a:prstGeom prst="rect">
            <a:avLst/>
          </a:prstGeom>
          <a:noFill/>
        </p:spPr>
        <p:txBody>
          <a:bodyPr wrap="square" rtlCol="0">
            <a:spAutoFit/>
          </a:bodyPr>
          <a:lstStyle/>
          <a:p>
            <a:r>
              <a:rPr lang="en-GB" sz="2200" b="1" dirty="0" smtClean="0">
                <a:solidFill>
                  <a:srgbClr val="1DA396"/>
                </a:solidFill>
                <a:latin typeface="Gill Sans MT" panose="020B0502020104020203" pitchFamily="34" charset="0"/>
              </a:rPr>
              <a:t>Ask - </a:t>
            </a:r>
            <a:r>
              <a:rPr lang="en-GB" sz="2000" dirty="0" smtClean="0">
                <a:latin typeface="Gill Sans MT" panose="020B0502020104020203" pitchFamily="34" charset="0"/>
              </a:rPr>
              <a:t>Have </a:t>
            </a:r>
            <a:r>
              <a:rPr lang="en-GB" sz="2000" dirty="0">
                <a:latin typeface="Gill Sans MT" panose="020B0502020104020203" pitchFamily="34" charset="0"/>
              </a:rPr>
              <a:t>you ever thought of stopping or tried to stop before</a:t>
            </a:r>
            <a:r>
              <a:rPr lang="en-GB" sz="2000" dirty="0" smtClean="0">
                <a:latin typeface="Gill Sans MT" panose="020B0502020104020203" pitchFamily="34" charset="0"/>
              </a:rPr>
              <a:t>?</a:t>
            </a:r>
          </a:p>
          <a:p>
            <a:r>
              <a:rPr lang="en-GB" sz="2000" dirty="0" smtClean="0">
                <a:latin typeface="Gill Sans MT" panose="020B0502020104020203" pitchFamily="34" charset="0"/>
              </a:rPr>
              <a:t>The average smoker could save £140 each month £1680 a year by quitting, what would you do with that extra money?</a:t>
            </a:r>
            <a:endParaRPr lang="en-GB" sz="2000" dirty="0">
              <a:latin typeface="Gill Sans MT" panose="020B0502020104020203" pitchFamily="34" charset="0"/>
            </a:endParaRPr>
          </a:p>
        </p:txBody>
      </p:sp>
      <p:sp>
        <p:nvSpPr>
          <p:cNvPr id="7" name="TextBox 6"/>
          <p:cNvSpPr txBox="1"/>
          <p:nvPr/>
        </p:nvSpPr>
        <p:spPr>
          <a:xfrm>
            <a:off x="395536" y="2853445"/>
            <a:ext cx="8352928" cy="1046440"/>
          </a:xfrm>
          <a:prstGeom prst="rect">
            <a:avLst/>
          </a:prstGeom>
          <a:noFill/>
        </p:spPr>
        <p:txBody>
          <a:bodyPr wrap="square" rtlCol="0">
            <a:spAutoFit/>
          </a:bodyPr>
          <a:lstStyle/>
          <a:p>
            <a:r>
              <a:rPr lang="en-GB" sz="2200" b="1" dirty="0" smtClean="0">
                <a:solidFill>
                  <a:srgbClr val="1DA396"/>
                </a:solidFill>
                <a:latin typeface="Gill Sans MT" panose="020B0502020104020203" pitchFamily="34" charset="0"/>
              </a:rPr>
              <a:t>Assist – </a:t>
            </a:r>
            <a:r>
              <a:rPr lang="en-GB" sz="2000" dirty="0" smtClean="0">
                <a:latin typeface="Gill Sans MT" panose="020B0502020104020203" pitchFamily="34" charset="0"/>
              </a:rPr>
              <a:t>State that the best way of stopping smoking is with a combination of medication and specialist support. Do you think you would benefit from the services your local stop smoking service can offer?</a:t>
            </a:r>
            <a:endParaRPr lang="en-GB" sz="2000" dirty="0">
              <a:latin typeface="Gill Sans MT" panose="020B0502020104020203" pitchFamily="34" charset="0"/>
            </a:endParaRPr>
          </a:p>
        </p:txBody>
      </p:sp>
      <p:sp>
        <p:nvSpPr>
          <p:cNvPr id="9" name="TextBox 8"/>
          <p:cNvSpPr txBox="1"/>
          <p:nvPr/>
        </p:nvSpPr>
        <p:spPr>
          <a:xfrm>
            <a:off x="395536" y="4149080"/>
            <a:ext cx="8352928" cy="1661993"/>
          </a:xfrm>
          <a:prstGeom prst="rect">
            <a:avLst/>
          </a:prstGeom>
          <a:noFill/>
        </p:spPr>
        <p:txBody>
          <a:bodyPr wrap="square" rtlCol="0">
            <a:spAutoFit/>
          </a:bodyPr>
          <a:lstStyle/>
          <a:p>
            <a:r>
              <a:rPr lang="en-GB" sz="2200" b="1" dirty="0" smtClean="0">
                <a:solidFill>
                  <a:srgbClr val="1DA396"/>
                </a:solidFill>
                <a:latin typeface="Gill Sans MT" panose="020B0502020104020203" pitchFamily="34" charset="0"/>
              </a:rPr>
              <a:t>Act – </a:t>
            </a:r>
            <a:r>
              <a:rPr lang="en-GB" sz="2000" dirty="0" smtClean="0">
                <a:latin typeface="Gill Sans MT" panose="020B0502020104020203" pitchFamily="34" charset="0"/>
              </a:rPr>
              <a:t>Call the Smoke-free National Helpline to speak to a trained expert adviser. Smoke-free has lots of free support e.g. smartphone app, email programme or text messages that will keep you focused. You can also speak to your G.P, Pharmacist or local Stop Smoking Service for expert advice on stop smoking medicines. </a:t>
            </a:r>
          </a:p>
        </p:txBody>
      </p:sp>
    </p:spTree>
    <p:extLst>
      <p:ext uri="{BB962C8B-B14F-4D97-AF65-F5344CB8AC3E}">
        <p14:creationId xmlns:p14="http://schemas.microsoft.com/office/powerpoint/2010/main" val="302482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fade">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116632"/>
            <a:ext cx="7632848" cy="584775"/>
          </a:xfrm>
          <a:prstGeom prst="rect">
            <a:avLst/>
          </a:prstGeom>
          <a:noFill/>
        </p:spPr>
        <p:txBody>
          <a:bodyPr wrap="square" rtlCol="0">
            <a:spAutoFit/>
          </a:bodyPr>
          <a:lstStyle/>
          <a:p>
            <a:r>
              <a:rPr lang="en-GB" sz="3200" b="1" dirty="0" smtClean="0">
                <a:solidFill>
                  <a:srgbClr val="1DA396"/>
                </a:solidFill>
                <a:latin typeface="Gill Sans MT" panose="020B0502020104020203" pitchFamily="34" charset="0"/>
              </a:rPr>
              <a:t>Healthy Chat – </a:t>
            </a:r>
            <a:r>
              <a:rPr lang="en-GB" sz="3200" b="1" dirty="0" smtClean="0">
                <a:solidFill>
                  <a:srgbClr val="92D050"/>
                </a:solidFill>
                <a:latin typeface="Gill Sans MT" panose="020B0502020104020203" pitchFamily="34" charset="0"/>
              </a:rPr>
              <a:t>Ask Assist Act</a:t>
            </a:r>
          </a:p>
        </p:txBody>
      </p:sp>
      <p:pic>
        <p:nvPicPr>
          <p:cNvPr id="6" name="Making Every Contact Count (MECC) - Physical Activity Scenari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45423"/>
            <a:ext cx="9144000" cy="5143500"/>
          </a:xfrm>
          <a:prstGeom prst="rect">
            <a:avLst/>
          </a:prstGeom>
        </p:spPr>
      </p:pic>
    </p:spTree>
    <p:extLst>
      <p:ext uri="{BB962C8B-B14F-4D97-AF65-F5344CB8AC3E}">
        <p14:creationId xmlns:p14="http://schemas.microsoft.com/office/powerpoint/2010/main" val="9514301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9512" y="116632"/>
            <a:ext cx="7272808" cy="584775"/>
          </a:xfrm>
          <a:prstGeom prst="rect">
            <a:avLst/>
          </a:prstGeom>
          <a:noFill/>
        </p:spPr>
        <p:txBody>
          <a:bodyPr wrap="square" rtlCol="0">
            <a:spAutoFit/>
          </a:bodyPr>
          <a:lstStyle/>
          <a:p>
            <a:r>
              <a:rPr lang="en-GB" sz="3200" b="1" dirty="0" smtClean="0">
                <a:solidFill>
                  <a:srgbClr val="1DA396"/>
                </a:solidFill>
                <a:latin typeface="Gill Sans MT" panose="020B0502020104020203" pitchFamily="34" charset="0"/>
              </a:rPr>
              <a:t>Healthy Chat – </a:t>
            </a:r>
            <a:r>
              <a:rPr lang="en-GB" sz="3200" b="1" dirty="0" smtClean="0">
                <a:solidFill>
                  <a:srgbClr val="92D050"/>
                </a:solidFill>
                <a:latin typeface="Gill Sans MT" panose="020B0502020104020203" pitchFamily="34" charset="0"/>
              </a:rPr>
              <a:t>Ask Assist Act</a:t>
            </a:r>
            <a:endParaRPr lang="en-GB" sz="3200" b="1" dirty="0">
              <a:solidFill>
                <a:srgbClr val="92D050"/>
              </a:solidFill>
              <a:latin typeface="Gill Sans MT" panose="020B0502020104020203" pitchFamily="34" charset="0"/>
            </a:endParaRPr>
          </a:p>
        </p:txBody>
      </p:sp>
      <p:pic>
        <p:nvPicPr>
          <p:cNvPr id="6" name="MECC in General Practice Nursing - Falls &amp; Social Isol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57250"/>
            <a:ext cx="9144000" cy="5143500"/>
          </a:xfrm>
          <a:prstGeom prst="rect">
            <a:avLst/>
          </a:prstGeom>
        </p:spPr>
      </p:pic>
    </p:spTree>
    <p:extLst>
      <p:ext uri="{BB962C8B-B14F-4D97-AF65-F5344CB8AC3E}">
        <p14:creationId xmlns:p14="http://schemas.microsoft.com/office/powerpoint/2010/main" val="10918773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706090"/>
          </a:xfrm>
        </p:spPr>
        <p:txBody>
          <a:bodyPr/>
          <a:lstStyle/>
          <a:p>
            <a:r>
              <a:rPr lang="en-GB" sz="3200" dirty="0" smtClean="0">
                <a:solidFill>
                  <a:srgbClr val="1B9589"/>
                </a:solidFill>
              </a:rPr>
              <a:t>Wellbeing Conversations</a:t>
            </a:r>
            <a:endParaRPr lang="en-GB" sz="3200" dirty="0">
              <a:solidFill>
                <a:srgbClr val="1B9589"/>
              </a:solidFill>
            </a:endParaRPr>
          </a:p>
        </p:txBody>
      </p:sp>
      <p:sp>
        <p:nvSpPr>
          <p:cNvPr id="5" name="Text Placeholder 3"/>
          <p:cNvSpPr txBox="1">
            <a:spLocks/>
          </p:cNvSpPr>
          <p:nvPr/>
        </p:nvSpPr>
        <p:spPr>
          <a:xfrm>
            <a:off x="467544" y="764704"/>
            <a:ext cx="6264275" cy="5760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rgbClr val="92D050"/>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000" dirty="0" smtClean="0"/>
              <a:t>Applying the skills</a:t>
            </a:r>
            <a:endParaRPr lang="en-GB" sz="3000"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183813"/>
            <a:ext cx="3384376" cy="30416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2" name="Picture 1"/>
          <p:cNvPicPr>
            <a:picLocks noChangeAspect="1"/>
          </p:cNvPicPr>
          <p:nvPr/>
        </p:nvPicPr>
        <p:blipFill>
          <a:blip r:embed="rId4"/>
          <a:stretch>
            <a:fillRect/>
          </a:stretch>
        </p:blipFill>
        <p:spPr>
          <a:xfrm rot="205790">
            <a:off x="5316114" y="1953305"/>
            <a:ext cx="2341588" cy="3280797"/>
          </a:xfrm>
          <a:prstGeom prst="rect">
            <a:avLst/>
          </a:prstGeom>
          <a:ln>
            <a:solidFill>
              <a:schemeClr val="bg2">
                <a:lumMod val="75000"/>
              </a:schemeClr>
            </a:solid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1685753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1"/>
          </p:nvPr>
        </p:nvSpPr>
        <p:spPr>
          <a:xfrm>
            <a:off x="251520" y="906053"/>
            <a:ext cx="8064896" cy="581397"/>
          </a:xfrm>
        </p:spPr>
        <p:txBody>
          <a:bodyPr/>
          <a:lstStyle/>
          <a:p>
            <a:r>
              <a:rPr lang="en-GB" sz="3000" dirty="0" smtClean="0"/>
              <a:t>Elsie</a:t>
            </a:r>
            <a:endParaRPr lang="en-GB" sz="3000" dirty="0"/>
          </a:p>
        </p:txBody>
      </p:sp>
      <p:grpSp>
        <p:nvGrpSpPr>
          <p:cNvPr id="2" name="Group 1"/>
          <p:cNvGrpSpPr/>
          <p:nvPr/>
        </p:nvGrpSpPr>
        <p:grpSpPr>
          <a:xfrm>
            <a:off x="2774488" y="1196752"/>
            <a:ext cx="5961719" cy="4110525"/>
            <a:chOff x="2915816" y="315559"/>
            <a:chExt cx="5961719" cy="4110525"/>
          </a:xfrm>
        </p:grpSpPr>
        <p:sp>
          <p:nvSpPr>
            <p:cNvPr id="11" name="Rounded Rectangle 10"/>
            <p:cNvSpPr/>
            <p:nvPr/>
          </p:nvSpPr>
          <p:spPr>
            <a:xfrm>
              <a:off x="2915816" y="315559"/>
              <a:ext cx="5961719" cy="3747971"/>
            </a:xfrm>
            <a:prstGeom prst="roundRect">
              <a:avLst>
                <a:gd name="adj" fmla="val 3579"/>
              </a:avLst>
            </a:prstGeom>
            <a:solidFill>
              <a:srgbClr val="1B998D"/>
            </a:solidFill>
            <a:ln w="6350">
              <a:solidFill>
                <a:srgbClr val="146E65"/>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2" name="TextBox 11"/>
            <p:cNvSpPr txBox="1"/>
            <p:nvPr/>
          </p:nvSpPr>
          <p:spPr>
            <a:xfrm>
              <a:off x="2915816" y="332656"/>
              <a:ext cx="5961719" cy="4093428"/>
            </a:xfrm>
            <a:prstGeom prst="rect">
              <a:avLst/>
            </a:prstGeom>
            <a:noFill/>
          </p:spPr>
          <p:txBody>
            <a:bodyPr wrap="square" rtlCol="0">
              <a:spAutoFit/>
            </a:bodyPr>
            <a:lstStyle/>
            <a:p>
              <a:pPr>
                <a:lnSpc>
                  <a:spcPct val="125000"/>
                </a:lnSpc>
              </a:pPr>
              <a:r>
                <a:rPr lang="en-GB" sz="2600" dirty="0" smtClean="0">
                  <a:solidFill>
                    <a:srgbClr val="FFFFFF"/>
                  </a:solidFill>
                  <a:latin typeface="Gill Sans MT" panose="020B0502020104020203" pitchFamily="34" charset="0"/>
                </a:rPr>
                <a:t>Elsie is 68 and lives on her own since her husband died 5 years ago.  She is visited by Sharon her befriender on a regular basis.  </a:t>
              </a:r>
            </a:p>
            <a:p>
              <a:pPr>
                <a:lnSpc>
                  <a:spcPct val="125000"/>
                </a:lnSpc>
              </a:pPr>
              <a:endParaRPr lang="en-GB" sz="2600" dirty="0">
                <a:solidFill>
                  <a:srgbClr val="FFFFFF"/>
                </a:solidFill>
                <a:latin typeface="Gill Sans MT" panose="020B0502020104020203" pitchFamily="34" charset="0"/>
              </a:endParaRPr>
            </a:p>
            <a:p>
              <a:pPr>
                <a:lnSpc>
                  <a:spcPct val="125000"/>
                </a:lnSpc>
              </a:pPr>
              <a:r>
                <a:rPr lang="en-GB" sz="2600" dirty="0" smtClean="0">
                  <a:solidFill>
                    <a:srgbClr val="FFFFFF"/>
                  </a:solidFill>
                  <a:latin typeface="Gill Sans MT" panose="020B0502020104020203" pitchFamily="34" charset="0"/>
                </a:rPr>
                <a:t>Her health is generally good, but Sharon has noticed Elise has a cough which has got  progressively worse over the last 4 weeks.</a:t>
              </a:r>
              <a:endParaRPr lang="en-GB" sz="2600" dirty="0">
                <a:solidFill>
                  <a:srgbClr val="000000"/>
                </a:solidFill>
              </a:endParaRPr>
            </a:p>
          </p:txBody>
        </p:sp>
      </p:gr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38189"/>
            <a:ext cx="2666984" cy="25289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1520" y="309451"/>
            <a:ext cx="3888432" cy="584775"/>
          </a:xfrm>
          <a:prstGeom prst="rect">
            <a:avLst/>
          </a:prstGeom>
          <a:noFill/>
        </p:spPr>
        <p:txBody>
          <a:bodyPr wrap="square" rtlCol="0">
            <a:spAutoFit/>
          </a:bodyPr>
          <a:lstStyle/>
          <a:p>
            <a:r>
              <a:rPr lang="en-GB" sz="3200" b="1" dirty="0" smtClean="0">
                <a:solidFill>
                  <a:srgbClr val="1DA396"/>
                </a:solidFill>
                <a:latin typeface="Gill Sans MT" panose="020B0502020104020203" pitchFamily="34" charset="0"/>
              </a:rPr>
              <a:t>Healthy Chat</a:t>
            </a:r>
            <a:endParaRPr lang="en-GB" sz="3200" b="1" dirty="0">
              <a:solidFill>
                <a:srgbClr val="1DA396"/>
              </a:solidFill>
              <a:latin typeface="Gill Sans MT" panose="020B0502020104020203" pitchFamily="34" charset="0"/>
            </a:endParaRPr>
          </a:p>
        </p:txBody>
      </p:sp>
    </p:spTree>
    <p:extLst>
      <p:ext uri="{BB962C8B-B14F-4D97-AF65-F5344CB8AC3E}">
        <p14:creationId xmlns:p14="http://schemas.microsoft.com/office/powerpoint/2010/main" val="15876999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1"/>
          </p:nvPr>
        </p:nvSpPr>
        <p:spPr>
          <a:xfrm>
            <a:off x="323528" y="404665"/>
            <a:ext cx="8064896" cy="936104"/>
          </a:xfrm>
        </p:spPr>
        <p:txBody>
          <a:bodyPr/>
          <a:lstStyle/>
          <a:p>
            <a:r>
              <a:rPr lang="en-GB" b="1" dirty="0" smtClean="0">
                <a:solidFill>
                  <a:srgbClr val="1DA396"/>
                </a:solidFill>
              </a:rPr>
              <a:t>Healthy Chat</a:t>
            </a:r>
          </a:p>
          <a:p>
            <a:r>
              <a:rPr lang="en-GB" sz="3000" dirty="0" smtClean="0"/>
              <a:t>Elsie</a:t>
            </a:r>
            <a:endParaRPr lang="en-GB" sz="3000" dirty="0"/>
          </a:p>
        </p:txBody>
      </p:sp>
      <p:grpSp>
        <p:nvGrpSpPr>
          <p:cNvPr id="2" name="Group 1"/>
          <p:cNvGrpSpPr/>
          <p:nvPr/>
        </p:nvGrpSpPr>
        <p:grpSpPr>
          <a:xfrm>
            <a:off x="2741199" y="1652436"/>
            <a:ext cx="6251944" cy="2952328"/>
            <a:chOff x="2915817" y="315559"/>
            <a:chExt cx="6041505" cy="2681393"/>
          </a:xfrm>
        </p:grpSpPr>
        <p:sp>
          <p:nvSpPr>
            <p:cNvPr id="11" name="Rounded Rectangle 10"/>
            <p:cNvSpPr/>
            <p:nvPr/>
          </p:nvSpPr>
          <p:spPr>
            <a:xfrm>
              <a:off x="2915817" y="315559"/>
              <a:ext cx="5981646" cy="2681393"/>
            </a:xfrm>
            <a:prstGeom prst="roundRect">
              <a:avLst>
                <a:gd name="adj" fmla="val 3579"/>
              </a:avLst>
            </a:prstGeom>
            <a:solidFill>
              <a:srgbClr val="1B998D"/>
            </a:solidFill>
            <a:ln w="6350">
              <a:solidFill>
                <a:srgbClr val="146E65"/>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2" name="TextBox 11"/>
            <p:cNvSpPr txBox="1"/>
            <p:nvPr/>
          </p:nvSpPr>
          <p:spPr>
            <a:xfrm>
              <a:off x="2995603" y="478727"/>
              <a:ext cx="5961719" cy="2355057"/>
            </a:xfrm>
            <a:prstGeom prst="rect">
              <a:avLst/>
            </a:prstGeom>
            <a:noFill/>
          </p:spPr>
          <p:txBody>
            <a:bodyPr wrap="square" rtlCol="0">
              <a:spAutoFit/>
            </a:bodyPr>
            <a:lstStyle/>
            <a:p>
              <a:pPr>
                <a:lnSpc>
                  <a:spcPct val="125000"/>
                </a:lnSpc>
              </a:pPr>
              <a:r>
                <a:rPr lang="en-GB" sz="2600" dirty="0" smtClean="0">
                  <a:solidFill>
                    <a:srgbClr val="FFFFFF"/>
                  </a:solidFill>
                  <a:latin typeface="Gill Sans MT" panose="020B0502020104020203" pitchFamily="34" charset="0"/>
                </a:rPr>
                <a:t>Elsie’s cough continues to get worse.  One morning she is out shopping with Sharon when she becomes severely  short of breath.  She starts coughing and sees blood on her hands.</a:t>
              </a:r>
              <a:endParaRPr lang="en-GB" sz="2600" dirty="0">
                <a:solidFill>
                  <a:srgbClr val="000000"/>
                </a:solidFill>
              </a:endParaRPr>
            </a:p>
          </p:txBody>
        </p:sp>
      </p:gr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038189"/>
            <a:ext cx="2666984" cy="25289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3417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p:cNvSpPr>
            <a:spLocks noGrp="1"/>
          </p:cNvSpPr>
          <p:nvPr>
            <p:ph type="body" sz="quarter" idx="11"/>
          </p:nvPr>
        </p:nvSpPr>
        <p:spPr>
          <a:xfrm>
            <a:off x="260129" y="254164"/>
            <a:ext cx="8064896" cy="1153769"/>
          </a:xfrm>
        </p:spPr>
        <p:txBody>
          <a:bodyPr/>
          <a:lstStyle/>
          <a:p>
            <a:r>
              <a:rPr lang="en-GB" b="1" dirty="0" smtClean="0">
                <a:solidFill>
                  <a:srgbClr val="1DA396"/>
                </a:solidFill>
              </a:rPr>
              <a:t>Healthy Chat</a:t>
            </a:r>
          </a:p>
          <a:p>
            <a:r>
              <a:rPr lang="en-GB" sz="3000" dirty="0" smtClean="0"/>
              <a:t>Elsie</a:t>
            </a:r>
          </a:p>
          <a:p>
            <a:endParaRPr lang="en-GB" sz="3000" dirty="0" smtClean="0"/>
          </a:p>
          <a:p>
            <a:endParaRPr lang="en-GB" sz="3000" dirty="0" smtClean="0"/>
          </a:p>
        </p:txBody>
      </p:sp>
      <p:grpSp>
        <p:nvGrpSpPr>
          <p:cNvPr id="2" name="Group 1"/>
          <p:cNvGrpSpPr/>
          <p:nvPr/>
        </p:nvGrpSpPr>
        <p:grpSpPr>
          <a:xfrm>
            <a:off x="2915816" y="1196752"/>
            <a:ext cx="6081334" cy="4303982"/>
            <a:chOff x="2915816" y="315560"/>
            <a:chExt cx="6081334" cy="4303982"/>
          </a:xfrm>
        </p:grpSpPr>
        <p:sp>
          <p:nvSpPr>
            <p:cNvPr id="11" name="Rounded Rectangle 10"/>
            <p:cNvSpPr/>
            <p:nvPr/>
          </p:nvSpPr>
          <p:spPr>
            <a:xfrm>
              <a:off x="2915816" y="315560"/>
              <a:ext cx="6081334" cy="3803846"/>
            </a:xfrm>
            <a:prstGeom prst="roundRect">
              <a:avLst>
                <a:gd name="adj" fmla="val 3579"/>
              </a:avLst>
            </a:prstGeom>
            <a:solidFill>
              <a:srgbClr val="1B998D"/>
            </a:solidFill>
            <a:ln w="6350">
              <a:solidFill>
                <a:srgbClr val="146E65"/>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12" name="TextBox 11"/>
            <p:cNvSpPr txBox="1"/>
            <p:nvPr/>
          </p:nvSpPr>
          <p:spPr>
            <a:xfrm>
              <a:off x="3035431" y="526114"/>
              <a:ext cx="5961719" cy="4093428"/>
            </a:xfrm>
            <a:prstGeom prst="rect">
              <a:avLst/>
            </a:prstGeom>
            <a:noFill/>
          </p:spPr>
          <p:txBody>
            <a:bodyPr wrap="square" rtlCol="0">
              <a:spAutoFit/>
            </a:bodyPr>
            <a:lstStyle/>
            <a:p>
              <a:pPr>
                <a:lnSpc>
                  <a:spcPct val="125000"/>
                </a:lnSpc>
              </a:pPr>
              <a:r>
                <a:rPr lang="en-GB" sz="2600" dirty="0" smtClean="0">
                  <a:solidFill>
                    <a:srgbClr val="FFFFFF"/>
                  </a:solidFill>
                  <a:latin typeface="Gill Sans MT" panose="020B0502020104020203" pitchFamily="34" charset="0"/>
                </a:rPr>
                <a:t>Sharon is worried and feels she needs to discuss her concerns with Elsie.  </a:t>
              </a:r>
            </a:p>
            <a:p>
              <a:pPr>
                <a:lnSpc>
                  <a:spcPct val="125000"/>
                </a:lnSpc>
              </a:pPr>
              <a:endParaRPr lang="en-GB" sz="2600" dirty="0">
                <a:solidFill>
                  <a:srgbClr val="FFFFFF"/>
                </a:solidFill>
                <a:latin typeface="Gill Sans MT" panose="020B0502020104020203" pitchFamily="34" charset="0"/>
              </a:endParaRPr>
            </a:p>
            <a:p>
              <a:pPr>
                <a:lnSpc>
                  <a:spcPct val="125000"/>
                </a:lnSpc>
              </a:pPr>
              <a:r>
                <a:rPr lang="en-GB" sz="2600" dirty="0" smtClean="0">
                  <a:solidFill>
                    <a:srgbClr val="FFFFFF"/>
                  </a:solidFill>
                  <a:latin typeface="Gill Sans MT" panose="020B0502020104020203" pitchFamily="34" charset="0"/>
                </a:rPr>
                <a:t>What </a:t>
              </a:r>
              <a:r>
                <a:rPr lang="en-GB" sz="2600" dirty="0">
                  <a:solidFill>
                    <a:srgbClr val="FFFFFF"/>
                  </a:solidFill>
                  <a:latin typeface="Gill Sans MT" panose="020B0502020104020203" pitchFamily="34" charset="0"/>
                </a:rPr>
                <a:t>c</a:t>
              </a:r>
              <a:r>
                <a:rPr lang="en-GB" sz="2600" dirty="0" smtClean="0">
                  <a:solidFill>
                    <a:srgbClr val="FFFFFF"/>
                  </a:solidFill>
                  <a:latin typeface="Gill Sans MT" panose="020B0502020104020203" pitchFamily="34" charset="0"/>
                </a:rPr>
                <a:t>ould Sharon do now?</a:t>
              </a:r>
            </a:p>
            <a:p>
              <a:pPr>
                <a:lnSpc>
                  <a:spcPct val="125000"/>
                </a:lnSpc>
              </a:pPr>
              <a:r>
                <a:rPr lang="en-GB" sz="2600" dirty="0" smtClean="0">
                  <a:solidFill>
                    <a:srgbClr val="FFFFFF"/>
                  </a:solidFill>
                  <a:latin typeface="Gill Sans MT" panose="020B0502020104020203" pitchFamily="34" charset="0"/>
                </a:rPr>
                <a:t>Work in groups of 3 to have a healthy chat as Sharon, Elsie and an observer who will provide constructive feedback. </a:t>
              </a:r>
              <a:endParaRPr lang="en-GB" sz="2600" dirty="0">
                <a:solidFill>
                  <a:srgbClr val="FFFFFF"/>
                </a:solidFill>
                <a:latin typeface="Gill Sans MT" panose="020B0502020104020203" pitchFamily="34" charset="0"/>
              </a:endParaRPr>
            </a:p>
            <a:p>
              <a:pPr>
                <a:lnSpc>
                  <a:spcPct val="125000"/>
                </a:lnSpc>
              </a:pPr>
              <a:endParaRPr lang="en-GB" sz="2600" dirty="0" smtClean="0">
                <a:solidFill>
                  <a:srgbClr val="FFFFFF"/>
                </a:solidFill>
                <a:latin typeface="Gill Sans MT" panose="020B0502020104020203" pitchFamily="34" charset="0"/>
              </a:endParaRPr>
            </a:p>
          </p:txBody>
        </p:sp>
      </p:gr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32" y="2058569"/>
            <a:ext cx="2666984" cy="252892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9185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62176" y="1443553"/>
            <a:ext cx="8605832" cy="523220"/>
          </a:xfrm>
          <a:prstGeom prst="rect">
            <a:avLst/>
          </a:prstGeom>
          <a:noFill/>
        </p:spPr>
        <p:txBody>
          <a:bodyPr wrap="square" rtlCol="0">
            <a:spAutoFit/>
          </a:bodyPr>
          <a:lstStyle/>
          <a:p>
            <a:r>
              <a:rPr lang="en-GB" sz="2800" b="1" dirty="0" smtClean="0">
                <a:solidFill>
                  <a:srgbClr val="92D050"/>
                </a:solidFill>
                <a:latin typeface="Gill Sans MT" panose="020B0502020104020203" pitchFamily="34" charset="0"/>
              </a:rPr>
              <a:t>Simple sign posting to better health and wellbeing</a:t>
            </a:r>
            <a:endParaRPr lang="en-GB" sz="2800" b="1" dirty="0">
              <a:solidFill>
                <a:srgbClr val="92D050"/>
              </a:solidFill>
              <a:latin typeface="Gill Sans MT" panose="020B0502020104020203" pitchFamily="34" charset="0"/>
            </a:endParaRPr>
          </a:p>
        </p:txBody>
      </p:sp>
      <p:pic>
        <p:nvPicPr>
          <p:cNvPr id="7" name="Picture 11" descr="Related imag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15282">
            <a:off x="2617903" y="2777258"/>
            <a:ext cx="3672408"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51520" y="260648"/>
            <a:ext cx="3528392" cy="584775"/>
          </a:xfrm>
          <a:prstGeom prst="rect">
            <a:avLst/>
          </a:prstGeom>
          <a:noFill/>
        </p:spPr>
        <p:txBody>
          <a:bodyPr wrap="square" rtlCol="0">
            <a:spAutoFit/>
          </a:bodyPr>
          <a:lstStyle/>
          <a:p>
            <a:r>
              <a:rPr lang="en-GB" sz="3200" b="1" dirty="0" smtClean="0">
                <a:solidFill>
                  <a:srgbClr val="1DA396"/>
                </a:solidFill>
                <a:latin typeface="Gill Sans MT" panose="020B0502020104020203" pitchFamily="34" charset="0"/>
              </a:rPr>
              <a:t>Healthy Chats…</a:t>
            </a:r>
            <a:endParaRPr lang="en-GB" sz="3200" b="1" dirty="0">
              <a:solidFill>
                <a:srgbClr val="1DA396"/>
              </a:solidFill>
              <a:latin typeface="Gill Sans MT" panose="020B0502020104020203" pitchFamily="34" charset="0"/>
            </a:endParaRPr>
          </a:p>
        </p:txBody>
      </p:sp>
    </p:spTree>
    <p:extLst>
      <p:ext uri="{BB962C8B-B14F-4D97-AF65-F5344CB8AC3E}">
        <p14:creationId xmlns:p14="http://schemas.microsoft.com/office/powerpoint/2010/main" val="6444865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0746" y="476671"/>
            <a:ext cx="8379725" cy="5472609"/>
          </a:xfrm>
          <a:prstGeom prst="roundRect">
            <a:avLst>
              <a:gd name="adj" fmla="val 1988"/>
            </a:avLst>
          </a:prstGeom>
          <a:solidFill>
            <a:srgbClr val="1B998D"/>
          </a:solidFill>
          <a:ln w="6350">
            <a:solidFill>
              <a:srgbClr val="146E65"/>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7" name="TextBox 6"/>
          <p:cNvSpPr txBox="1"/>
          <p:nvPr/>
        </p:nvSpPr>
        <p:spPr>
          <a:xfrm>
            <a:off x="451586" y="476671"/>
            <a:ext cx="8379724" cy="5593839"/>
          </a:xfrm>
          <a:prstGeom prst="rect">
            <a:avLst/>
          </a:prstGeom>
          <a:noFill/>
        </p:spPr>
        <p:txBody>
          <a:bodyPr wrap="square" rtlCol="0">
            <a:spAutoFit/>
          </a:bodyPr>
          <a:lstStyle/>
          <a:p>
            <a:pPr>
              <a:lnSpc>
                <a:spcPct val="125000"/>
              </a:lnSpc>
            </a:pPr>
            <a:r>
              <a:rPr lang="en-GB" sz="2600" dirty="0" smtClean="0">
                <a:solidFill>
                  <a:schemeClr val="bg1"/>
                </a:solidFill>
                <a:latin typeface="Gill Sans MT" panose="020B0502020104020203" pitchFamily="34" charset="0"/>
              </a:rPr>
              <a:t>Learning outcomes recap:</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Define </a:t>
            </a:r>
            <a:r>
              <a:rPr lang="en-GB" sz="2600" dirty="0">
                <a:solidFill>
                  <a:schemeClr val="bg1"/>
                </a:solidFill>
                <a:latin typeface="Gill Sans MT" panose="020B0502020104020203" pitchFamily="34" charset="0"/>
              </a:rPr>
              <a:t>what public health is and how the </a:t>
            </a:r>
            <a:r>
              <a:rPr lang="en-GB" sz="2600" dirty="0" smtClean="0">
                <a:solidFill>
                  <a:schemeClr val="bg1"/>
                </a:solidFill>
                <a:latin typeface="Gill Sans MT" panose="020B0502020104020203" pitchFamily="34" charset="0"/>
              </a:rPr>
              <a:t>Healthy Chat approach </a:t>
            </a:r>
            <a:r>
              <a:rPr lang="en-GB" sz="2600" dirty="0">
                <a:solidFill>
                  <a:schemeClr val="bg1"/>
                </a:solidFill>
                <a:latin typeface="Gill Sans MT" panose="020B0502020104020203" pitchFamily="34" charset="0"/>
              </a:rPr>
              <a:t>supports </a:t>
            </a:r>
            <a:r>
              <a:rPr lang="en-GB" sz="2600" dirty="0" smtClean="0">
                <a:solidFill>
                  <a:schemeClr val="bg1"/>
                </a:solidFill>
                <a:latin typeface="Gill Sans MT" panose="020B0502020104020203" pitchFamily="34" charset="0"/>
              </a:rPr>
              <a:t>this</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Define </a:t>
            </a:r>
            <a:r>
              <a:rPr lang="en-GB" sz="2600" dirty="0">
                <a:solidFill>
                  <a:schemeClr val="bg1"/>
                </a:solidFill>
                <a:latin typeface="Gill Sans MT" panose="020B0502020104020203" pitchFamily="34" charset="0"/>
              </a:rPr>
              <a:t>what change is, why it occurs and how to </a:t>
            </a:r>
            <a:r>
              <a:rPr lang="en-GB" sz="2600" dirty="0" smtClean="0">
                <a:solidFill>
                  <a:schemeClr val="bg1"/>
                </a:solidFill>
                <a:latin typeface="Gill Sans MT" panose="020B0502020104020203" pitchFamily="34" charset="0"/>
              </a:rPr>
              <a:t>respond</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Describe </a:t>
            </a:r>
            <a:r>
              <a:rPr lang="en-GB" sz="2600" dirty="0">
                <a:solidFill>
                  <a:schemeClr val="bg1"/>
                </a:solidFill>
                <a:latin typeface="Gill Sans MT" panose="020B0502020104020203" pitchFamily="34" charset="0"/>
              </a:rPr>
              <a:t>how to structure and carry out a constructive wellbeing </a:t>
            </a:r>
            <a:r>
              <a:rPr lang="en-GB" sz="2600" dirty="0" smtClean="0">
                <a:solidFill>
                  <a:schemeClr val="bg1"/>
                </a:solidFill>
                <a:latin typeface="Gill Sans MT" panose="020B0502020104020203" pitchFamily="34" charset="0"/>
              </a:rPr>
              <a:t>conversation</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Define </a:t>
            </a:r>
            <a:r>
              <a:rPr lang="en-GB" sz="2600" dirty="0">
                <a:solidFill>
                  <a:schemeClr val="bg1"/>
                </a:solidFill>
                <a:latin typeface="Gill Sans MT" panose="020B0502020104020203" pitchFamily="34" charset="0"/>
              </a:rPr>
              <a:t>the benefits of healthy </a:t>
            </a:r>
            <a:r>
              <a:rPr lang="en-GB" sz="2600" dirty="0" smtClean="0">
                <a:solidFill>
                  <a:schemeClr val="bg1"/>
                </a:solidFill>
                <a:latin typeface="Gill Sans MT" panose="020B0502020104020203" pitchFamily="34" charset="0"/>
              </a:rPr>
              <a:t>choices</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Choose </a:t>
            </a:r>
            <a:r>
              <a:rPr lang="en-GB" sz="2600" dirty="0">
                <a:solidFill>
                  <a:schemeClr val="bg1"/>
                </a:solidFill>
                <a:latin typeface="Gill Sans MT" panose="020B0502020104020203" pitchFamily="34" charset="0"/>
              </a:rPr>
              <a:t>the appropriate information source about wellbeing </a:t>
            </a:r>
            <a:r>
              <a:rPr lang="en-GB" sz="2600" dirty="0" smtClean="0">
                <a:solidFill>
                  <a:schemeClr val="bg1"/>
                </a:solidFill>
                <a:latin typeface="Gill Sans MT" panose="020B0502020104020203" pitchFamily="34" charset="0"/>
              </a:rPr>
              <a:t>topics</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Implement </a:t>
            </a:r>
            <a:r>
              <a:rPr lang="en-GB" sz="2600" dirty="0">
                <a:solidFill>
                  <a:schemeClr val="bg1"/>
                </a:solidFill>
                <a:latin typeface="Gill Sans MT" panose="020B0502020104020203" pitchFamily="34" charset="0"/>
              </a:rPr>
              <a:t>effective wellbeing conversations and signpost people to appropriate </a:t>
            </a:r>
            <a:r>
              <a:rPr lang="en-GB" sz="2600" dirty="0" smtClean="0">
                <a:solidFill>
                  <a:schemeClr val="bg1"/>
                </a:solidFill>
                <a:latin typeface="Gill Sans MT" panose="020B0502020104020203" pitchFamily="34" charset="0"/>
              </a:rPr>
              <a:t>services</a:t>
            </a:r>
            <a:endParaRPr lang="en-GB" sz="2600" dirty="0">
              <a:solidFill>
                <a:schemeClr val="bg1"/>
              </a:solidFill>
            </a:endParaRPr>
          </a:p>
        </p:txBody>
      </p:sp>
    </p:spTree>
    <p:extLst>
      <p:ext uri="{BB962C8B-B14F-4D97-AF65-F5344CB8AC3E}">
        <p14:creationId xmlns:p14="http://schemas.microsoft.com/office/powerpoint/2010/main" val="4025670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40746" y="476671"/>
            <a:ext cx="8379725" cy="5472609"/>
          </a:xfrm>
          <a:prstGeom prst="roundRect">
            <a:avLst>
              <a:gd name="adj" fmla="val 1988"/>
            </a:avLst>
          </a:prstGeom>
          <a:solidFill>
            <a:srgbClr val="1B998D"/>
          </a:solidFill>
          <a:ln w="6350">
            <a:solidFill>
              <a:srgbClr val="146E65"/>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FFFFFF"/>
              </a:solidFill>
            </a:endParaRPr>
          </a:p>
        </p:txBody>
      </p:sp>
      <p:sp>
        <p:nvSpPr>
          <p:cNvPr id="7" name="TextBox 6"/>
          <p:cNvSpPr txBox="1"/>
          <p:nvPr/>
        </p:nvSpPr>
        <p:spPr>
          <a:xfrm>
            <a:off x="451586" y="476671"/>
            <a:ext cx="8379724" cy="5593839"/>
          </a:xfrm>
          <a:prstGeom prst="rect">
            <a:avLst/>
          </a:prstGeom>
          <a:noFill/>
        </p:spPr>
        <p:txBody>
          <a:bodyPr wrap="square" rtlCol="0">
            <a:spAutoFit/>
          </a:bodyPr>
          <a:lstStyle/>
          <a:p>
            <a:pPr>
              <a:lnSpc>
                <a:spcPct val="125000"/>
              </a:lnSpc>
            </a:pPr>
            <a:r>
              <a:rPr lang="en-GB" sz="2600" dirty="0" smtClean="0">
                <a:solidFill>
                  <a:schemeClr val="bg1"/>
                </a:solidFill>
                <a:latin typeface="Gill Sans MT" panose="020B0502020104020203" pitchFamily="34" charset="0"/>
              </a:rPr>
              <a:t>By </a:t>
            </a:r>
            <a:r>
              <a:rPr lang="en-GB" sz="2600" dirty="0">
                <a:solidFill>
                  <a:schemeClr val="bg1"/>
                </a:solidFill>
                <a:latin typeface="Gill Sans MT" panose="020B0502020104020203" pitchFamily="34" charset="0"/>
              </a:rPr>
              <a:t>the end of this activity, learners will be able to:</a:t>
            </a: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Define </a:t>
            </a:r>
            <a:r>
              <a:rPr lang="en-GB" sz="2600" dirty="0">
                <a:solidFill>
                  <a:schemeClr val="bg1"/>
                </a:solidFill>
                <a:latin typeface="Gill Sans MT" panose="020B0502020104020203" pitchFamily="34" charset="0"/>
              </a:rPr>
              <a:t>what public health is and how the </a:t>
            </a:r>
            <a:r>
              <a:rPr lang="en-GB" sz="2600" dirty="0" smtClean="0">
                <a:solidFill>
                  <a:schemeClr val="bg1"/>
                </a:solidFill>
                <a:latin typeface="Gill Sans MT" panose="020B0502020104020203" pitchFamily="34" charset="0"/>
              </a:rPr>
              <a:t>Healthy Chat approach </a:t>
            </a:r>
            <a:r>
              <a:rPr lang="en-GB" sz="2600" dirty="0">
                <a:solidFill>
                  <a:schemeClr val="bg1"/>
                </a:solidFill>
                <a:latin typeface="Gill Sans MT" panose="020B0502020104020203" pitchFamily="34" charset="0"/>
              </a:rPr>
              <a:t>supports </a:t>
            </a:r>
            <a:r>
              <a:rPr lang="en-GB" sz="2600" dirty="0" smtClean="0">
                <a:solidFill>
                  <a:schemeClr val="bg1"/>
                </a:solidFill>
                <a:latin typeface="Gill Sans MT" panose="020B0502020104020203" pitchFamily="34" charset="0"/>
              </a:rPr>
              <a:t>this</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Define </a:t>
            </a:r>
            <a:r>
              <a:rPr lang="en-GB" sz="2600" dirty="0">
                <a:solidFill>
                  <a:schemeClr val="bg1"/>
                </a:solidFill>
                <a:latin typeface="Gill Sans MT" panose="020B0502020104020203" pitchFamily="34" charset="0"/>
              </a:rPr>
              <a:t>what change is, why it occurs and how to </a:t>
            </a:r>
            <a:r>
              <a:rPr lang="en-GB" sz="2600" dirty="0" smtClean="0">
                <a:solidFill>
                  <a:schemeClr val="bg1"/>
                </a:solidFill>
                <a:latin typeface="Gill Sans MT" panose="020B0502020104020203" pitchFamily="34" charset="0"/>
              </a:rPr>
              <a:t>respond</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Describe </a:t>
            </a:r>
            <a:r>
              <a:rPr lang="en-GB" sz="2600" dirty="0">
                <a:solidFill>
                  <a:schemeClr val="bg1"/>
                </a:solidFill>
                <a:latin typeface="Gill Sans MT" panose="020B0502020104020203" pitchFamily="34" charset="0"/>
              </a:rPr>
              <a:t>how to structure and carry out a constructive wellbeing </a:t>
            </a:r>
            <a:r>
              <a:rPr lang="en-GB" sz="2600" dirty="0" smtClean="0">
                <a:solidFill>
                  <a:schemeClr val="bg1"/>
                </a:solidFill>
                <a:latin typeface="Gill Sans MT" panose="020B0502020104020203" pitchFamily="34" charset="0"/>
              </a:rPr>
              <a:t>conversation</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Define </a:t>
            </a:r>
            <a:r>
              <a:rPr lang="en-GB" sz="2600" dirty="0">
                <a:solidFill>
                  <a:schemeClr val="bg1"/>
                </a:solidFill>
                <a:latin typeface="Gill Sans MT" panose="020B0502020104020203" pitchFamily="34" charset="0"/>
              </a:rPr>
              <a:t>the benefits of healthy </a:t>
            </a:r>
            <a:r>
              <a:rPr lang="en-GB" sz="2600" dirty="0" smtClean="0">
                <a:solidFill>
                  <a:schemeClr val="bg1"/>
                </a:solidFill>
                <a:latin typeface="Gill Sans MT" panose="020B0502020104020203" pitchFamily="34" charset="0"/>
              </a:rPr>
              <a:t>choices</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Choose </a:t>
            </a:r>
            <a:r>
              <a:rPr lang="en-GB" sz="2600" dirty="0">
                <a:solidFill>
                  <a:schemeClr val="bg1"/>
                </a:solidFill>
                <a:latin typeface="Gill Sans MT" panose="020B0502020104020203" pitchFamily="34" charset="0"/>
              </a:rPr>
              <a:t>the appropriate information source about wellbeing </a:t>
            </a:r>
            <a:r>
              <a:rPr lang="en-GB" sz="2600" dirty="0" smtClean="0">
                <a:solidFill>
                  <a:schemeClr val="bg1"/>
                </a:solidFill>
                <a:latin typeface="Gill Sans MT" panose="020B0502020104020203" pitchFamily="34" charset="0"/>
              </a:rPr>
              <a:t>topics</a:t>
            </a:r>
            <a:endParaRPr lang="en-GB" sz="2600" dirty="0">
              <a:solidFill>
                <a:schemeClr val="bg1"/>
              </a:solidFill>
              <a:latin typeface="Gill Sans MT" panose="020B0502020104020203" pitchFamily="34" charset="0"/>
            </a:endParaRPr>
          </a:p>
          <a:p>
            <a:pPr marL="457200" indent="-457200">
              <a:lnSpc>
                <a:spcPct val="125000"/>
              </a:lnSpc>
              <a:buFont typeface="Wingdings" panose="05000000000000000000" pitchFamily="2" charset="2"/>
              <a:buChar char="§"/>
            </a:pPr>
            <a:r>
              <a:rPr lang="en-GB" sz="2600" dirty="0" smtClean="0">
                <a:solidFill>
                  <a:schemeClr val="bg1"/>
                </a:solidFill>
                <a:latin typeface="Gill Sans MT" panose="020B0502020104020203" pitchFamily="34" charset="0"/>
              </a:rPr>
              <a:t>Implement </a:t>
            </a:r>
            <a:r>
              <a:rPr lang="en-GB" sz="2600" dirty="0">
                <a:solidFill>
                  <a:schemeClr val="bg1"/>
                </a:solidFill>
                <a:latin typeface="Gill Sans MT" panose="020B0502020104020203" pitchFamily="34" charset="0"/>
              </a:rPr>
              <a:t>effective wellbeing conversations and signpost people to appropriate </a:t>
            </a:r>
            <a:r>
              <a:rPr lang="en-GB" sz="2600" dirty="0" smtClean="0">
                <a:solidFill>
                  <a:schemeClr val="bg1"/>
                </a:solidFill>
                <a:latin typeface="Gill Sans MT" panose="020B0502020104020203" pitchFamily="34" charset="0"/>
              </a:rPr>
              <a:t>services</a:t>
            </a:r>
            <a:endParaRPr lang="en-GB" sz="2600" dirty="0">
              <a:solidFill>
                <a:schemeClr val="bg1"/>
              </a:solidFill>
            </a:endParaRPr>
          </a:p>
        </p:txBody>
      </p:sp>
    </p:spTree>
    <p:extLst>
      <p:ext uri="{BB962C8B-B14F-4D97-AF65-F5344CB8AC3E}">
        <p14:creationId xmlns:p14="http://schemas.microsoft.com/office/powerpoint/2010/main" val="14090694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2"/>
            <a:ext cx="8229600" cy="432048"/>
          </a:xfrm>
        </p:spPr>
        <p:txBody>
          <a:bodyPr/>
          <a:lstStyle/>
          <a:p>
            <a:r>
              <a:rPr lang="en-GB" sz="3200" dirty="0" smtClean="0">
                <a:solidFill>
                  <a:srgbClr val="1B9589"/>
                </a:solidFill>
              </a:rPr>
              <a:t>Public Health and You</a:t>
            </a:r>
            <a:endParaRPr lang="en-GB" sz="3200" dirty="0">
              <a:solidFill>
                <a:srgbClr val="1B9589"/>
              </a:solidFill>
            </a:endParaRPr>
          </a:p>
        </p:txBody>
      </p:sp>
      <p:sp>
        <p:nvSpPr>
          <p:cNvPr id="4" name="Text Placeholder 3"/>
          <p:cNvSpPr>
            <a:spLocks noGrp="1"/>
          </p:cNvSpPr>
          <p:nvPr>
            <p:ph type="body" sz="quarter" idx="11"/>
          </p:nvPr>
        </p:nvSpPr>
        <p:spPr>
          <a:xfrm>
            <a:off x="179512" y="548680"/>
            <a:ext cx="6264275" cy="576064"/>
          </a:xfrm>
        </p:spPr>
        <p:txBody>
          <a:bodyPr/>
          <a:lstStyle/>
          <a:p>
            <a:r>
              <a:rPr lang="en-GB" sz="3000" dirty="0" smtClean="0"/>
              <a:t>What is Public Health?</a:t>
            </a:r>
            <a:endParaRPr lang="en-GB" sz="3000" dirty="0"/>
          </a:p>
        </p:txBody>
      </p:sp>
      <p:pic>
        <p:nvPicPr>
          <p:cNvPr id="5" name="What is Public Health">
            <a:hlinkClick r:id="" action="ppaction://media"/>
          </p:cNvPr>
          <p:cNvPicPr>
            <a:picLocks noChangeAspect="1"/>
          </p:cNvPicPr>
          <p:nvPr>
            <a:videoFile r:link="rId1"/>
            <p:extLst>
              <p:ext uri="{DAA4B4D4-6D71-4841-9C94-3DE7FCFB9230}">
                <p14:media xmlns:p14="http://schemas.microsoft.com/office/powerpoint/2010/main" r:embed="rId2">
                  <p14:trim end="151071.5777"/>
                </p14:media>
              </p:ext>
            </p:extLst>
          </p:nvPr>
        </p:nvPicPr>
        <p:blipFill>
          <a:blip r:embed="rId5"/>
          <a:stretch>
            <a:fillRect/>
          </a:stretch>
        </p:blipFill>
        <p:spPr>
          <a:xfrm>
            <a:off x="0" y="969680"/>
            <a:ext cx="9144000" cy="5143500"/>
          </a:xfrm>
          <a:prstGeom prst="rect">
            <a:avLst/>
          </a:prstGeom>
        </p:spPr>
      </p:pic>
    </p:spTree>
    <p:extLst>
      <p:ext uri="{BB962C8B-B14F-4D97-AF65-F5344CB8AC3E}">
        <p14:creationId xmlns:p14="http://schemas.microsoft.com/office/powerpoint/2010/main" val="297575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253761" y="223171"/>
            <a:ext cx="8064896" cy="598037"/>
          </a:xfrm>
        </p:spPr>
        <p:txBody>
          <a:bodyPr/>
          <a:lstStyle/>
          <a:p>
            <a:r>
              <a:rPr lang="en-GB" b="1" dirty="0" smtClean="0">
                <a:solidFill>
                  <a:srgbClr val="1DA396"/>
                </a:solidFill>
              </a:rPr>
              <a:t>Making Every Contact Count </a:t>
            </a:r>
          </a:p>
        </p:txBody>
      </p:sp>
      <p:grpSp>
        <p:nvGrpSpPr>
          <p:cNvPr id="2" name="Group 1"/>
          <p:cNvGrpSpPr/>
          <p:nvPr/>
        </p:nvGrpSpPr>
        <p:grpSpPr>
          <a:xfrm>
            <a:off x="243962" y="1466218"/>
            <a:ext cx="3291511" cy="3004374"/>
            <a:chOff x="611560" y="1648905"/>
            <a:chExt cx="3419955" cy="3436279"/>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648905"/>
              <a:ext cx="3419955" cy="3436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848186" y="2498455"/>
              <a:ext cx="2914646" cy="1019544"/>
            </a:xfrm>
            <a:prstGeom prst="rect">
              <a:avLst/>
            </a:prstGeom>
            <a:noFill/>
          </p:spPr>
          <p:txBody>
            <a:bodyPr wrap="square" rtlCol="0">
              <a:spAutoFit/>
            </a:bodyPr>
            <a:lstStyle/>
            <a:p>
              <a:pPr algn="ctr">
                <a:lnSpc>
                  <a:spcPct val="125000"/>
                </a:lnSpc>
              </a:pPr>
              <a:r>
                <a:rPr lang="en-GB" sz="2200" dirty="0" smtClean="0">
                  <a:solidFill>
                    <a:srgbClr val="FE5000"/>
                  </a:solidFill>
                  <a:latin typeface="Verdana" panose="020B0604030504040204" pitchFamily="34" charset="0"/>
                  <a:ea typeface="Verdana" panose="020B0604030504040204" pitchFamily="34" charset="0"/>
                  <a:cs typeface="Verdana" panose="020B0604030504040204" pitchFamily="34" charset="0"/>
                </a:rPr>
                <a:t>Making Every Contact Count</a:t>
              </a:r>
              <a:endParaRPr lang="en-GB" sz="2200" dirty="0">
                <a:solidFill>
                  <a:srgbClr val="FE500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
          <p:cNvGrpSpPr/>
          <p:nvPr/>
        </p:nvGrpSpPr>
        <p:grpSpPr>
          <a:xfrm>
            <a:off x="2843808" y="3054754"/>
            <a:ext cx="3194970" cy="3035773"/>
            <a:chOff x="4900818" y="2131895"/>
            <a:chExt cx="3451347" cy="3467821"/>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818" y="2131895"/>
              <a:ext cx="3451347" cy="346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5134177" y="3205626"/>
              <a:ext cx="3029096" cy="534839"/>
            </a:xfrm>
            <a:prstGeom prst="rect">
              <a:avLst/>
            </a:prstGeom>
            <a:noFill/>
          </p:spPr>
          <p:txBody>
            <a:bodyPr wrap="square" rtlCol="0">
              <a:spAutoFit/>
            </a:bodyPr>
            <a:lstStyle/>
            <a:p>
              <a:pPr algn="ctr">
                <a:lnSpc>
                  <a:spcPct val="125000"/>
                </a:lnSpc>
              </a:pPr>
              <a:r>
                <a:rPr lang="en-GB" sz="2200" dirty="0" smtClean="0">
                  <a:solidFill>
                    <a:srgbClr val="FE5000"/>
                  </a:solidFill>
                  <a:latin typeface="Verdana" panose="020B0604030504040204" pitchFamily="34" charset="0"/>
                  <a:ea typeface="Verdana" panose="020B0604030504040204" pitchFamily="34" charset="0"/>
                  <a:cs typeface="Verdana" panose="020B0604030504040204" pitchFamily="34" charset="0"/>
                </a:rPr>
                <a:t>Wellbeing and You</a:t>
              </a:r>
              <a:endParaRPr lang="en-GB" sz="2200" dirty="0">
                <a:solidFill>
                  <a:srgbClr val="FE5000"/>
                </a:solidFill>
                <a:latin typeface="Verdana" panose="020B0604030504040204" pitchFamily="34" charset="0"/>
                <a:ea typeface="Verdana" panose="020B0604030504040204" pitchFamily="34" charset="0"/>
                <a:cs typeface="Verdana" panose="020B0604030504040204" pitchFamily="34" charset="0"/>
              </a:endParaRPr>
            </a:p>
          </p:txBody>
        </p:sp>
      </p:grpSp>
      <p:grpSp>
        <p:nvGrpSpPr>
          <p:cNvPr id="9" name="Group 8"/>
          <p:cNvGrpSpPr/>
          <p:nvPr/>
        </p:nvGrpSpPr>
        <p:grpSpPr>
          <a:xfrm>
            <a:off x="5652120" y="1508082"/>
            <a:ext cx="3270471" cy="3354235"/>
            <a:chOff x="5023728" y="2131895"/>
            <a:chExt cx="3451347" cy="3467821"/>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3728" y="2131895"/>
              <a:ext cx="3451347" cy="3467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5284727" y="3230165"/>
              <a:ext cx="2914646" cy="532983"/>
            </a:xfrm>
            <a:prstGeom prst="rect">
              <a:avLst/>
            </a:prstGeom>
            <a:noFill/>
          </p:spPr>
          <p:txBody>
            <a:bodyPr wrap="square" rtlCol="0">
              <a:spAutoFit/>
            </a:bodyPr>
            <a:lstStyle/>
            <a:p>
              <a:pPr algn="ctr">
                <a:lnSpc>
                  <a:spcPct val="125000"/>
                </a:lnSpc>
              </a:pPr>
              <a:r>
                <a:rPr lang="en-GB" sz="2200" dirty="0" smtClean="0">
                  <a:solidFill>
                    <a:srgbClr val="FD6E03"/>
                  </a:solidFill>
                  <a:latin typeface="Verdana" panose="020B0604030504040204" pitchFamily="34" charset="0"/>
                  <a:ea typeface="Verdana" panose="020B0604030504040204" pitchFamily="34" charset="0"/>
                  <a:cs typeface="Verdana" panose="020B0604030504040204" pitchFamily="34" charset="0"/>
                </a:rPr>
                <a:t>Healthy </a:t>
              </a:r>
              <a:r>
                <a:rPr lang="en-GB" sz="2200" dirty="0" smtClean="0">
                  <a:solidFill>
                    <a:srgbClr val="FE5000"/>
                  </a:solidFill>
                  <a:latin typeface="Verdana" panose="020B0604030504040204" pitchFamily="34" charset="0"/>
                  <a:ea typeface="Verdana" panose="020B0604030504040204" pitchFamily="34" charset="0"/>
                  <a:cs typeface="Verdana" panose="020B0604030504040204" pitchFamily="34" charset="0"/>
                </a:rPr>
                <a:t>Chats</a:t>
              </a:r>
              <a:endParaRPr lang="en-GB" sz="2200" dirty="0">
                <a:solidFill>
                  <a:srgbClr val="FE5000"/>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5" name="TextBox 4"/>
          <p:cNvSpPr txBox="1"/>
          <p:nvPr/>
        </p:nvSpPr>
        <p:spPr>
          <a:xfrm>
            <a:off x="256241" y="732438"/>
            <a:ext cx="7352680" cy="553998"/>
          </a:xfrm>
          <a:prstGeom prst="rect">
            <a:avLst/>
          </a:prstGeom>
          <a:noFill/>
        </p:spPr>
        <p:txBody>
          <a:bodyPr wrap="square" rtlCol="0">
            <a:spAutoFit/>
          </a:bodyPr>
          <a:lstStyle/>
          <a:p>
            <a:r>
              <a:rPr lang="en-GB" sz="3000" dirty="0">
                <a:solidFill>
                  <a:srgbClr val="92D050"/>
                </a:solidFill>
                <a:latin typeface="Gill Sans MT" panose="020B0502020104020203" pitchFamily="34" charset="0"/>
              </a:rPr>
              <a:t>East Riding's Healthy Chat Approach</a:t>
            </a:r>
          </a:p>
        </p:txBody>
      </p:sp>
    </p:spTree>
    <p:extLst>
      <p:ext uri="{BB962C8B-B14F-4D97-AF65-F5344CB8AC3E}">
        <p14:creationId xmlns:p14="http://schemas.microsoft.com/office/powerpoint/2010/main" val="1859355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520" y="188640"/>
            <a:ext cx="7992888" cy="1077218"/>
          </a:xfrm>
          <a:prstGeom prst="rect">
            <a:avLst/>
          </a:prstGeom>
          <a:noFill/>
        </p:spPr>
        <p:txBody>
          <a:bodyPr wrap="square" rtlCol="0">
            <a:spAutoFit/>
          </a:bodyPr>
          <a:lstStyle/>
          <a:p>
            <a:r>
              <a:rPr lang="en-GB" sz="3200" b="1" dirty="0" smtClean="0">
                <a:solidFill>
                  <a:srgbClr val="1DA396"/>
                </a:solidFill>
                <a:latin typeface="Gill Sans MT" panose="020B0502020104020203" pitchFamily="34" charset="0"/>
              </a:rPr>
              <a:t>Making Every Contact Count</a:t>
            </a:r>
          </a:p>
          <a:p>
            <a:r>
              <a:rPr lang="en-GB" sz="3000" dirty="0" smtClean="0">
                <a:solidFill>
                  <a:srgbClr val="92D050"/>
                </a:solidFill>
                <a:latin typeface="Gill Sans MT" panose="020B0502020104020203" pitchFamily="34" charset="0"/>
              </a:rPr>
              <a:t>The Benefits…</a:t>
            </a:r>
            <a:endParaRPr lang="en-GB" sz="3000" dirty="0">
              <a:solidFill>
                <a:srgbClr val="92D050"/>
              </a:solidFill>
              <a:latin typeface="Gill Sans MT" panose="020B0502020104020203" pitchFamily="34" charset="0"/>
            </a:endParaRPr>
          </a:p>
        </p:txBody>
      </p:sp>
      <p:pic>
        <p:nvPicPr>
          <p:cNvPr id="7" name="Picture 6"/>
          <p:cNvPicPr>
            <a:picLocks noChangeAspect="1"/>
          </p:cNvPicPr>
          <p:nvPr/>
        </p:nvPicPr>
        <p:blipFill>
          <a:blip r:embed="rId3"/>
          <a:stretch>
            <a:fillRect/>
          </a:stretch>
        </p:blipFill>
        <p:spPr>
          <a:xfrm rot="448384">
            <a:off x="5652030" y="2232459"/>
            <a:ext cx="2232429" cy="3127854"/>
          </a:xfrm>
          <a:prstGeom prst="rect">
            <a:avLst/>
          </a:prstGeom>
          <a:ln>
            <a:solidFill>
              <a:schemeClr val="tx2">
                <a:lumMod val="60000"/>
                <a:lumOff val="40000"/>
              </a:schemeClr>
            </a:solidFill>
          </a:ln>
          <a:effectLst>
            <a:outerShdw blurRad="76200" dir="18900000" sy="23000" kx="-1200000" algn="bl" rotWithShape="0">
              <a:prstClr val="black">
                <a:alpha val="20000"/>
              </a:prstClr>
            </a:outerShdw>
          </a:effectLst>
        </p:spPr>
      </p:pic>
      <p:sp>
        <p:nvSpPr>
          <p:cNvPr id="2" name="TextBox 1"/>
          <p:cNvSpPr txBox="1"/>
          <p:nvPr/>
        </p:nvSpPr>
        <p:spPr>
          <a:xfrm>
            <a:off x="251520" y="1411117"/>
            <a:ext cx="5188642" cy="4770537"/>
          </a:xfrm>
          <a:prstGeom prst="rect">
            <a:avLst/>
          </a:prstGeom>
          <a:noFill/>
        </p:spPr>
        <p:txBody>
          <a:bodyPr wrap="square" rtlCol="0">
            <a:spAutoFit/>
          </a:bodyPr>
          <a:lstStyle/>
          <a:p>
            <a:pPr marL="285750" indent="-285750">
              <a:buFont typeface="Wingdings" panose="05000000000000000000" pitchFamily="2" charset="2"/>
              <a:buChar char="§"/>
            </a:pPr>
            <a:r>
              <a:rPr lang="en-GB" sz="2200" dirty="0" smtClean="0">
                <a:latin typeface="Gill Sans MT" panose="020B0502020104020203" pitchFamily="34" charset="0"/>
              </a:rPr>
              <a:t>Organisational benefits – supports core responsibilities towards their local populations health and wellbeing.</a:t>
            </a:r>
          </a:p>
          <a:p>
            <a:pPr marL="285750" indent="-285750">
              <a:buFont typeface="Wingdings" panose="05000000000000000000" pitchFamily="2" charset="2"/>
              <a:buChar char="§"/>
            </a:pPr>
            <a:r>
              <a:rPr lang="en-GB" sz="2200" dirty="0" smtClean="0">
                <a:latin typeface="Gill Sans MT" panose="020B0502020104020203" pitchFamily="34" charset="0"/>
              </a:rPr>
              <a:t>Community benefits – improves access to healthy lifestyle advice, supporting collaborative communities.</a:t>
            </a:r>
          </a:p>
          <a:p>
            <a:pPr marL="285750" indent="-285750">
              <a:buFont typeface="Wingdings" panose="05000000000000000000" pitchFamily="2" charset="2"/>
              <a:buChar char="§"/>
            </a:pPr>
            <a:r>
              <a:rPr lang="en-GB" sz="2200" dirty="0" smtClean="0">
                <a:latin typeface="Gill Sans MT" panose="020B0502020104020203" pitchFamily="34" charset="0"/>
              </a:rPr>
              <a:t>Staff benefits – having competence and confidence to deliver healthy lifestyle messages.</a:t>
            </a:r>
          </a:p>
          <a:p>
            <a:pPr marL="285750" indent="-285750">
              <a:buFont typeface="Wingdings" panose="05000000000000000000" pitchFamily="2" charset="2"/>
              <a:buChar char="§"/>
            </a:pPr>
            <a:r>
              <a:rPr lang="en-GB" sz="2200" dirty="0" smtClean="0">
                <a:latin typeface="Gill Sans MT" panose="020B0502020104020203" pitchFamily="34" charset="0"/>
              </a:rPr>
              <a:t>National benefits – helps tackle health inequalities.</a:t>
            </a:r>
          </a:p>
          <a:p>
            <a:pPr marL="285750" indent="-285750">
              <a:buFont typeface="Wingdings" panose="05000000000000000000" pitchFamily="2" charset="2"/>
              <a:buChar char="§"/>
            </a:pPr>
            <a:r>
              <a:rPr lang="en-GB" sz="2200" dirty="0" smtClean="0">
                <a:latin typeface="Gill Sans MT" panose="020B0502020104020203" pitchFamily="34" charset="0"/>
              </a:rPr>
              <a:t>Individual benefits – seeking support and taking action to improve their lifestyle. </a:t>
            </a:r>
          </a:p>
          <a:p>
            <a:pPr marL="285750" indent="-285750">
              <a:buFont typeface="Wingdings" panose="05000000000000000000" pitchFamily="2" charset="2"/>
              <a:buChar char="§"/>
            </a:pPr>
            <a:endParaRPr lang="en-GB" dirty="0"/>
          </a:p>
        </p:txBody>
      </p:sp>
    </p:spTree>
    <p:extLst>
      <p:ext uri="{BB962C8B-B14F-4D97-AF65-F5344CB8AC3E}">
        <p14:creationId xmlns:p14="http://schemas.microsoft.com/office/powerpoint/2010/main" val="2809643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323528" y="260648"/>
            <a:ext cx="8229600" cy="706090"/>
          </a:xfrm>
        </p:spPr>
        <p:txBody>
          <a:bodyPr/>
          <a:lstStyle/>
          <a:p>
            <a:r>
              <a:rPr lang="en-GB" sz="3200" dirty="0" smtClean="0">
                <a:solidFill>
                  <a:srgbClr val="1B9589"/>
                </a:solidFill>
              </a:rPr>
              <a:t>Change and You</a:t>
            </a:r>
            <a:endParaRPr lang="en-GB" sz="3200" dirty="0">
              <a:solidFill>
                <a:srgbClr val="1B9589"/>
              </a:solidFill>
            </a:endParaRPr>
          </a:p>
        </p:txBody>
      </p:sp>
      <p:sp>
        <p:nvSpPr>
          <p:cNvPr id="9" name="Text Placeholder 3"/>
          <p:cNvSpPr txBox="1">
            <a:spLocks/>
          </p:cNvSpPr>
          <p:nvPr/>
        </p:nvSpPr>
        <p:spPr>
          <a:xfrm>
            <a:off x="323528" y="764704"/>
            <a:ext cx="6264275" cy="576064"/>
          </a:xfrm>
          <a:prstGeom prst="rect">
            <a:avLst/>
          </a:prstGeom>
        </p:spPr>
        <p:txBody>
          <a:bodyPr/>
          <a:lstStyle>
            <a:lvl1pPr marL="0" indent="0" algn="l" defTabSz="914400" rtl="0" eaLnBrk="1" latinLnBrk="0" hangingPunct="1">
              <a:spcBef>
                <a:spcPct val="20000"/>
              </a:spcBef>
              <a:buFont typeface="Arial" panose="020B0604020202020204" pitchFamily="34" charset="0"/>
              <a:buNone/>
              <a:defRPr sz="3200" kern="1200">
                <a:solidFill>
                  <a:srgbClr val="92D050"/>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sz="3000" dirty="0" smtClean="0"/>
              <a:t>Change and why it occurs</a:t>
            </a:r>
            <a:endParaRPr lang="en-GB" sz="3000" dirty="0"/>
          </a:p>
        </p:txBody>
      </p:sp>
      <p:sp>
        <p:nvSpPr>
          <p:cNvPr id="7" name="TextBox 6"/>
          <p:cNvSpPr txBox="1"/>
          <p:nvPr/>
        </p:nvSpPr>
        <p:spPr>
          <a:xfrm>
            <a:off x="539552" y="2348544"/>
            <a:ext cx="4392488" cy="2548455"/>
          </a:xfrm>
          <a:prstGeom prst="rect">
            <a:avLst/>
          </a:prstGeom>
          <a:noFill/>
        </p:spPr>
        <p:txBody>
          <a:bodyPr wrap="square" rtlCol="0">
            <a:spAutoFit/>
          </a:bodyPr>
          <a:lstStyle/>
          <a:p>
            <a:pPr>
              <a:lnSpc>
                <a:spcPct val="114000"/>
              </a:lnSpc>
            </a:pPr>
            <a:r>
              <a:rPr lang="en-GB" sz="2800" dirty="0" smtClean="0">
                <a:latin typeface="Gill Sans MT" panose="020B0502020104020203" pitchFamily="34" charset="0"/>
              </a:rPr>
              <a:t>In Groups, take 10 minutes to discuss:</a:t>
            </a:r>
          </a:p>
          <a:p>
            <a:pPr marL="457200" indent="-457200">
              <a:lnSpc>
                <a:spcPct val="114000"/>
              </a:lnSpc>
              <a:buFont typeface="Wingdings" panose="05000000000000000000" pitchFamily="2" charset="2"/>
              <a:buChar char="§"/>
            </a:pPr>
            <a:r>
              <a:rPr lang="en-GB" sz="2800" i="1" dirty="0" smtClean="0">
                <a:latin typeface="Gill Sans MT" panose="020B0502020104020203" pitchFamily="34" charset="0"/>
              </a:rPr>
              <a:t>What does change mean to you?</a:t>
            </a:r>
          </a:p>
          <a:p>
            <a:pPr marL="457200" indent="-457200">
              <a:lnSpc>
                <a:spcPct val="114000"/>
              </a:lnSpc>
              <a:buFont typeface="Wingdings" panose="05000000000000000000" pitchFamily="2" charset="2"/>
              <a:buChar char="§"/>
            </a:pPr>
            <a:r>
              <a:rPr lang="en-GB" sz="2800" i="1" dirty="0" smtClean="0">
                <a:latin typeface="Gill Sans MT" panose="020B0502020104020203" pitchFamily="34" charset="0"/>
              </a:rPr>
              <a:t>How does it make you feel?</a:t>
            </a:r>
            <a:endParaRPr lang="en-GB" sz="2800" dirty="0">
              <a:latin typeface="Gill Sans MT" panose="020B0502020104020203" pitchFamily="34" charset="0"/>
            </a:endParaRPr>
          </a:p>
        </p:txBody>
      </p:sp>
      <p:pic>
        <p:nvPicPr>
          <p:cNvPr id="2" name="Picture 1"/>
          <p:cNvPicPr>
            <a:picLocks noChangeAspect="1"/>
          </p:cNvPicPr>
          <p:nvPr/>
        </p:nvPicPr>
        <p:blipFill>
          <a:blip r:embed="rId3"/>
          <a:stretch>
            <a:fillRect/>
          </a:stretch>
        </p:blipFill>
        <p:spPr>
          <a:xfrm rot="490729">
            <a:off x="5385376" y="2852190"/>
            <a:ext cx="3210753" cy="15411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454106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rot="20990463" flipH="1">
            <a:off x="449049" y="3240296"/>
            <a:ext cx="2083195" cy="2093139"/>
            <a:chOff x="506066" y="464083"/>
            <a:chExt cx="2083195" cy="2093139"/>
          </a:xfrm>
        </p:grpSpPr>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066" y="464083"/>
              <a:ext cx="2083195" cy="20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60191" y="963589"/>
              <a:ext cx="1600324" cy="615553"/>
            </a:xfrm>
            <a:prstGeom prst="rect">
              <a:avLst/>
            </a:prstGeom>
            <a:noFill/>
          </p:spPr>
          <p:txBody>
            <a:bodyPr wrap="square" lIns="0" tIns="0" rIns="0" bIns="0" rtlCol="0">
              <a:spAutoFit/>
            </a:bodyPr>
            <a:lstStyle/>
            <a:p>
              <a:r>
                <a:rPr lang="en-GB" sz="2000" dirty="0" smtClean="0">
                  <a:solidFill>
                    <a:srgbClr val="008264"/>
                  </a:solidFill>
                  <a:latin typeface="Gill Sans MT" panose="020B0502020104020203" pitchFamily="34" charset="0"/>
                </a:rPr>
                <a:t>I’m happy as I am…</a:t>
              </a:r>
              <a:endParaRPr lang="en-GB" sz="2000" dirty="0">
                <a:solidFill>
                  <a:srgbClr val="008264"/>
                </a:solidFill>
                <a:latin typeface="Gill Sans MT" panose="020B0502020104020203" pitchFamily="34" charset="0"/>
              </a:endParaRPr>
            </a:p>
          </p:txBody>
        </p:sp>
      </p:grpSp>
      <p:pic>
        <p:nvPicPr>
          <p:cNvPr id="1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592" y="315516"/>
            <a:ext cx="2587251" cy="259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282298" y="1079926"/>
            <a:ext cx="2076151" cy="615553"/>
          </a:xfrm>
          <a:prstGeom prst="rect">
            <a:avLst/>
          </a:prstGeom>
          <a:noFill/>
        </p:spPr>
        <p:txBody>
          <a:bodyPr wrap="square" lIns="0" tIns="0" rIns="0" bIns="0" rtlCol="0">
            <a:spAutoFit/>
          </a:bodyPr>
          <a:lstStyle/>
          <a:p>
            <a:r>
              <a:rPr lang="en-GB" sz="2000" dirty="0" smtClean="0">
                <a:solidFill>
                  <a:srgbClr val="FE5000"/>
                </a:solidFill>
                <a:latin typeface="Gill Sans MT" panose="020B0502020104020203" pitchFamily="34" charset="0"/>
              </a:rPr>
              <a:t>I’m comfortable with things…</a:t>
            </a:r>
            <a:endParaRPr lang="en-GB" sz="2000" dirty="0">
              <a:solidFill>
                <a:srgbClr val="FE5000"/>
              </a:solidFill>
              <a:latin typeface="Gill Sans MT" panose="020B0502020104020203" pitchFamily="34" charset="0"/>
            </a:endParaRPr>
          </a:p>
        </p:txBody>
      </p:sp>
      <p:pic>
        <p:nvPicPr>
          <p:cNvPr id="2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7044" y="87901"/>
            <a:ext cx="2587251" cy="259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TextBox 20"/>
          <p:cNvSpPr txBox="1"/>
          <p:nvPr/>
        </p:nvSpPr>
        <p:spPr>
          <a:xfrm>
            <a:off x="4415224" y="852311"/>
            <a:ext cx="2076151" cy="615553"/>
          </a:xfrm>
          <a:prstGeom prst="rect">
            <a:avLst/>
          </a:prstGeom>
          <a:noFill/>
        </p:spPr>
        <p:txBody>
          <a:bodyPr wrap="square" lIns="0" tIns="0" rIns="0" bIns="0" rtlCol="0">
            <a:spAutoFit/>
          </a:bodyPr>
          <a:lstStyle/>
          <a:p>
            <a:r>
              <a:rPr lang="en-GB" sz="2000" dirty="0" smtClean="0">
                <a:solidFill>
                  <a:srgbClr val="10069F"/>
                </a:solidFill>
                <a:latin typeface="Gill Sans MT" panose="020B0502020104020203" pitchFamily="34" charset="0"/>
              </a:rPr>
              <a:t>My plans are based on how it is now…</a:t>
            </a:r>
            <a:endParaRPr lang="en-GB" sz="2000" dirty="0">
              <a:solidFill>
                <a:srgbClr val="10069F"/>
              </a:solidFill>
              <a:latin typeface="Gill Sans MT" panose="020B0502020104020203" pitchFamily="34" charset="0"/>
            </a:endParaRPr>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31447">
            <a:off x="6268879" y="1941578"/>
            <a:ext cx="2587251" cy="2599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rot="531447">
            <a:off x="6695243" y="2721073"/>
            <a:ext cx="2076151" cy="615553"/>
          </a:xfrm>
          <a:prstGeom prst="rect">
            <a:avLst/>
          </a:prstGeom>
          <a:noFill/>
        </p:spPr>
        <p:txBody>
          <a:bodyPr wrap="square" lIns="0" tIns="0" rIns="0" bIns="0" rtlCol="0">
            <a:spAutoFit/>
          </a:bodyPr>
          <a:lstStyle/>
          <a:p>
            <a:r>
              <a:rPr lang="en-GB" sz="2000" dirty="0" smtClean="0">
                <a:solidFill>
                  <a:srgbClr val="BB29BB"/>
                </a:solidFill>
                <a:latin typeface="Gill Sans MT" panose="020B0502020104020203" pitchFamily="34" charset="0"/>
              </a:rPr>
              <a:t>Its always worked this way…</a:t>
            </a:r>
            <a:endParaRPr lang="en-GB" sz="2000" dirty="0">
              <a:solidFill>
                <a:srgbClr val="BB29BB"/>
              </a:solidFill>
              <a:latin typeface="Gill Sans MT" panose="020B0502020104020203"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1776" y="2724054"/>
            <a:ext cx="2238706" cy="3207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3671584"/>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800"/>
                            </p:stCondLst>
                            <p:childTnLst>
                              <p:par>
                                <p:cTn id="9" presetID="10" presetClass="entr" presetSubtype="0" fill="hold" nodeType="afterEffect">
                                  <p:stCondLst>
                                    <p:cond delay="3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grpId="0" nodeType="withEffect">
                                  <p:stCondLst>
                                    <p:cond delay="30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childTnLst>
                          </p:cTn>
                        </p:par>
                        <p:par>
                          <p:cTn id="15" fill="hold">
                            <p:stCondLst>
                              <p:cond delay="1600"/>
                            </p:stCondLst>
                            <p:childTnLst>
                              <p:par>
                                <p:cTn id="16" presetID="10" presetClass="entr" presetSubtype="0" fill="hold" nodeType="afterEffect">
                                  <p:stCondLst>
                                    <p:cond delay="30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30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p:stCondLst>
                              <p:cond delay="2400"/>
                            </p:stCondLst>
                            <p:childTnLst>
                              <p:par>
                                <p:cTn id="23" presetID="10" presetClass="entr" presetSubtype="0" fill="hold" nodeType="afterEffect">
                                  <p:stCondLst>
                                    <p:cond delay="30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160366" y="2072895"/>
            <a:ext cx="7083102" cy="2819400"/>
            <a:chOff x="1160366" y="2072895"/>
            <a:chExt cx="7083102" cy="281940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366" y="2139570"/>
              <a:ext cx="17621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638" y="2181806"/>
              <a:ext cx="176212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918" y="2072895"/>
              <a:ext cx="211455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4740224">
              <a:off x="1751594" y="2612125"/>
              <a:ext cx="1262211" cy="492443"/>
            </a:xfrm>
            <a:prstGeom prst="rect">
              <a:avLst/>
            </a:prstGeom>
            <a:noFill/>
          </p:spPr>
          <p:txBody>
            <a:bodyPr wrap="square" rtlCol="0">
              <a:spAutoFit/>
            </a:bodyPr>
            <a:lstStyle/>
            <a:p>
              <a:r>
                <a:rPr lang="en-GB" sz="2600" b="1" dirty="0" smtClean="0">
                  <a:latin typeface="Gill Sans MT" panose="020B0502020104020203" pitchFamily="34" charset="0"/>
                </a:rPr>
                <a:t>Keep</a:t>
              </a:r>
              <a:endParaRPr lang="en-GB" sz="2600" b="1" dirty="0">
                <a:latin typeface="Gill Sans MT" panose="020B0502020104020203" pitchFamily="34" charset="0"/>
              </a:endParaRPr>
            </a:p>
          </p:txBody>
        </p:sp>
        <p:sp>
          <p:nvSpPr>
            <p:cNvPr id="17" name="TextBox 16"/>
            <p:cNvSpPr txBox="1"/>
            <p:nvPr/>
          </p:nvSpPr>
          <p:spPr>
            <a:xfrm rot="5205853">
              <a:off x="4001258" y="2909190"/>
              <a:ext cx="1540075" cy="492443"/>
            </a:xfrm>
            <a:prstGeom prst="rect">
              <a:avLst/>
            </a:prstGeom>
            <a:noFill/>
          </p:spPr>
          <p:txBody>
            <a:bodyPr wrap="square" rtlCol="0">
              <a:spAutoFit/>
            </a:bodyPr>
            <a:lstStyle/>
            <a:p>
              <a:r>
                <a:rPr lang="en-GB" sz="2600" b="1" dirty="0" smtClean="0">
                  <a:latin typeface="Gill Sans MT" panose="020B0502020104020203" pitchFamily="34" charset="0"/>
                </a:rPr>
                <a:t>Develop</a:t>
              </a:r>
              <a:endParaRPr lang="en-GB" sz="2600" b="1" dirty="0">
                <a:latin typeface="Gill Sans MT" panose="020B0502020104020203" pitchFamily="34" charset="0"/>
              </a:endParaRPr>
            </a:p>
          </p:txBody>
        </p:sp>
        <p:sp>
          <p:nvSpPr>
            <p:cNvPr id="24" name="TextBox 23"/>
            <p:cNvSpPr txBox="1"/>
            <p:nvPr/>
          </p:nvSpPr>
          <p:spPr>
            <a:xfrm rot="5701239">
              <a:off x="7039699" y="2734270"/>
              <a:ext cx="1540075" cy="492443"/>
            </a:xfrm>
            <a:prstGeom prst="rect">
              <a:avLst/>
            </a:prstGeom>
            <a:noFill/>
          </p:spPr>
          <p:txBody>
            <a:bodyPr wrap="square" rtlCol="0">
              <a:spAutoFit/>
            </a:bodyPr>
            <a:lstStyle/>
            <a:p>
              <a:r>
                <a:rPr lang="en-GB" sz="2600" b="1" dirty="0" smtClean="0">
                  <a:latin typeface="Gill Sans MT" panose="020B0502020104020203" pitchFamily="34" charset="0"/>
                </a:rPr>
                <a:t>Let Go</a:t>
              </a:r>
              <a:endParaRPr lang="en-GB" sz="2600" b="1" dirty="0">
                <a:latin typeface="Gill Sans MT" panose="020B0502020104020203" pitchFamily="34" charset="0"/>
              </a:endParaRPr>
            </a:p>
          </p:txBody>
        </p:sp>
      </p:grpSp>
      <p:sp>
        <p:nvSpPr>
          <p:cNvPr id="25" name="Text Placeholder 3"/>
          <p:cNvSpPr>
            <a:spLocks noGrp="1"/>
          </p:cNvSpPr>
          <p:nvPr>
            <p:ph type="body" sz="quarter" idx="11"/>
          </p:nvPr>
        </p:nvSpPr>
        <p:spPr>
          <a:xfrm>
            <a:off x="323528" y="332656"/>
            <a:ext cx="8064896" cy="581397"/>
          </a:xfrm>
        </p:spPr>
        <p:txBody>
          <a:bodyPr/>
          <a:lstStyle/>
          <a:p>
            <a:r>
              <a:rPr lang="en-GB" b="1" dirty="0" smtClean="0">
                <a:solidFill>
                  <a:srgbClr val="1DA396"/>
                </a:solidFill>
              </a:rPr>
              <a:t>Keep, Develop and Let Go</a:t>
            </a:r>
          </a:p>
          <a:p>
            <a:r>
              <a:rPr lang="en-GB" sz="3000" dirty="0" smtClean="0"/>
              <a:t>Considering change…</a:t>
            </a:r>
            <a:endParaRPr lang="en-GB" sz="3000" dirty="0"/>
          </a:p>
        </p:txBody>
      </p:sp>
    </p:spTree>
    <p:extLst>
      <p:ext uri="{BB962C8B-B14F-4D97-AF65-F5344CB8AC3E}">
        <p14:creationId xmlns:p14="http://schemas.microsoft.com/office/powerpoint/2010/main" val="288603110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2">
      <a:dk1>
        <a:srgbClr val="000000"/>
      </a:dk1>
      <a:lt1>
        <a:srgbClr val="FFFFFF"/>
      </a:lt1>
      <a:dk2>
        <a:srgbClr val="434342"/>
      </a:dk2>
      <a:lt2>
        <a:srgbClr val="CDD7D9"/>
      </a:lt2>
      <a:accent1>
        <a:srgbClr val="08A1D9"/>
      </a:accent1>
      <a:accent2>
        <a:srgbClr val="00B050"/>
      </a:accent2>
      <a:accent3>
        <a:srgbClr val="08A1D9"/>
      </a:accent3>
      <a:accent4>
        <a:srgbClr val="FFFF00"/>
      </a:accent4>
      <a:accent5>
        <a:srgbClr val="0070C0"/>
      </a:accent5>
      <a:accent6>
        <a:srgbClr val="FFC000"/>
      </a:accent6>
      <a:hlink>
        <a:srgbClr val="7030A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8135</TotalTime>
  <Words>2633</Words>
  <Application>Microsoft Office PowerPoint</Application>
  <PresentationFormat>On-screen Show (4:3)</PresentationFormat>
  <Paragraphs>717</Paragraphs>
  <Slides>28</Slides>
  <Notes>28</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Cordia New</vt:lpstr>
      <vt:lpstr>Gill Sans MT</vt:lpstr>
      <vt:lpstr>Verdana</vt:lpstr>
      <vt:lpstr>Wingdings</vt:lpstr>
      <vt:lpstr>Office Theme</vt:lpstr>
      <vt:lpstr>PowerPoint Presentation</vt:lpstr>
      <vt:lpstr>About Healthy Chats (Wellbeing and You)</vt:lpstr>
      <vt:lpstr>PowerPoint Presentation</vt:lpstr>
      <vt:lpstr>Public Health and You</vt:lpstr>
      <vt:lpstr>PowerPoint Presentation</vt:lpstr>
      <vt:lpstr>PowerPoint Presentation</vt:lpstr>
      <vt:lpstr>Change and You</vt:lpstr>
      <vt:lpstr>PowerPoint Presentation</vt:lpstr>
      <vt:lpstr>PowerPoint Presentation</vt:lpstr>
      <vt:lpstr>PowerPoint Presentation</vt:lpstr>
      <vt:lpstr>PowerPoint Presentation</vt:lpstr>
      <vt:lpstr>PowerPoint Presentation</vt:lpstr>
      <vt:lpstr>PowerPoint Presentation</vt:lpstr>
      <vt:lpstr>Conversations with You</vt:lpstr>
      <vt:lpstr>PowerPoint Presentation</vt:lpstr>
      <vt:lpstr>PowerPoint Presentation</vt:lpstr>
      <vt:lpstr>PowerPoint Presentation</vt:lpstr>
      <vt:lpstr>Wellbeing</vt:lpstr>
      <vt:lpstr>Wellbeing</vt:lpstr>
      <vt:lpstr>PowerPoint Presentation</vt:lpstr>
      <vt:lpstr>PowerPoint Presentation</vt:lpstr>
      <vt:lpstr>PowerPoint Presentation</vt:lpstr>
      <vt:lpstr>Wellbeing Conversations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PC Installer2</cp:lastModifiedBy>
  <cp:revision>505</cp:revision>
  <cp:lastPrinted>2019-06-17T15:03:15Z</cp:lastPrinted>
  <dcterms:created xsi:type="dcterms:W3CDTF">2014-07-21T16:00:29Z</dcterms:created>
  <dcterms:modified xsi:type="dcterms:W3CDTF">2019-06-21T14:07:16Z</dcterms:modified>
</cp:coreProperties>
</file>