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6" r:id="rId5"/>
    <p:sldMasterId id="2147483903" r:id="rId6"/>
    <p:sldMasterId id="2147483915" r:id="rId7"/>
    <p:sldMasterId id="2147483918" r:id="rId8"/>
  </p:sldMasterIdLst>
  <p:notesMasterIdLst>
    <p:notesMasterId r:id="rId40"/>
  </p:notesMasterIdLst>
  <p:sldIdLst>
    <p:sldId id="261" r:id="rId9"/>
    <p:sldId id="323" r:id="rId10"/>
    <p:sldId id="336" r:id="rId11"/>
    <p:sldId id="341" r:id="rId12"/>
    <p:sldId id="342" r:id="rId13"/>
    <p:sldId id="327" r:id="rId14"/>
    <p:sldId id="339" r:id="rId15"/>
    <p:sldId id="326" r:id="rId16"/>
    <p:sldId id="313" r:id="rId17"/>
    <p:sldId id="667" r:id="rId18"/>
    <p:sldId id="390" r:id="rId19"/>
    <p:sldId id="263" r:id="rId20"/>
    <p:sldId id="625" r:id="rId21"/>
    <p:sldId id="666" r:id="rId22"/>
    <p:sldId id="676" r:id="rId23"/>
    <p:sldId id="677" r:id="rId24"/>
    <p:sldId id="668" r:id="rId25"/>
    <p:sldId id="680" r:id="rId26"/>
    <p:sldId id="669" r:id="rId27"/>
    <p:sldId id="678" r:id="rId28"/>
    <p:sldId id="670" r:id="rId29"/>
    <p:sldId id="671" r:id="rId30"/>
    <p:sldId id="672" r:id="rId31"/>
    <p:sldId id="679" r:id="rId32"/>
    <p:sldId id="673" r:id="rId33"/>
    <p:sldId id="674" r:id="rId34"/>
    <p:sldId id="335" r:id="rId35"/>
    <p:sldId id="329" r:id="rId36"/>
    <p:sldId id="330" r:id="rId37"/>
    <p:sldId id="332" r:id="rId38"/>
    <p:sldId id="675"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zhat Ali" initials="N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2024" autoAdjust="0"/>
  </p:normalViewPr>
  <p:slideViewPr>
    <p:cSldViewPr>
      <p:cViewPr varScale="1">
        <p:scale>
          <a:sx n="52" d="100"/>
          <a:sy n="52" d="100"/>
        </p:scale>
        <p:origin x="16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5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10/15/2019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hub.net/group/the-muslim-network-collaboration/group-hom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341659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2721832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214789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41910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221330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28511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hub is </a:t>
            </a:r>
            <a:r>
              <a:rPr lang="en-GB" sz="1200" b="0" i="0" kern="1200" dirty="0">
                <a:solidFill>
                  <a:schemeClr val="tx1"/>
                </a:solidFill>
                <a:effectLst/>
                <a:latin typeface="+mn-lt"/>
                <a:ea typeface="+mn-ea"/>
                <a:cs typeface="+mn-cs"/>
              </a:rPr>
              <a:t>a free to use platform for public service professionals to share knowledge, experiences and learning. </a:t>
            </a:r>
            <a:r>
              <a:rPr lang="en-GB" sz="1200" kern="1200" dirty="0">
                <a:solidFill>
                  <a:schemeClr val="tx1"/>
                </a:solidFill>
                <a:effectLst/>
                <a:latin typeface="+mn-lt"/>
                <a:ea typeface="+mn-ea"/>
                <a:cs typeface="+mn-cs"/>
              </a:rPr>
              <a:t>The MSK team has recently developed a </a:t>
            </a:r>
            <a:r>
              <a:rPr lang="en-GB" sz="1200" u="sng" kern="1200" dirty="0">
                <a:solidFill>
                  <a:schemeClr val="tx1"/>
                </a:solidFill>
                <a:effectLst/>
                <a:latin typeface="+mn-lt"/>
                <a:ea typeface="+mn-ea"/>
                <a:cs typeface="+mn-cs"/>
                <a:hlinkClick r:id="rId3"/>
              </a:rPr>
              <a:t>Knowledge hub site</a:t>
            </a:r>
            <a:r>
              <a:rPr lang="en-GB" sz="1200" kern="1200" dirty="0">
                <a:solidFill>
                  <a:schemeClr val="tx1"/>
                </a:solidFill>
                <a:effectLst/>
                <a:latin typeface="+mn-lt"/>
                <a:ea typeface="+mn-ea"/>
                <a:cs typeface="+mn-cs"/>
              </a:rPr>
              <a:t>, with the aim of raising awareness, enhancing and reinforcing communications, and ensuring a wider reach. Join the group to share knowledge and keep up-to-date with the latest news, events and resources.  An account must be set-up with knowledge hub  in order to access the page. </a:t>
            </a:r>
            <a:endParaRPr lang="en-GB" dirty="0"/>
          </a:p>
        </p:txBody>
      </p:sp>
      <p:sp>
        <p:nvSpPr>
          <p:cNvPr id="4" name="Slide Number Placeholder 3"/>
          <p:cNvSpPr>
            <a:spLocks noGrp="1"/>
          </p:cNvSpPr>
          <p:nvPr>
            <p:ph type="sldNum" sz="quarter" idx="10"/>
          </p:nvPr>
        </p:nvSpPr>
        <p:spPr/>
        <p:txBody>
          <a:bodyPr/>
          <a:lstStyle/>
          <a:p>
            <a:fld id="{54C8BE91-4D36-4F14-B187-226230F53082}" type="slidenum">
              <a:rPr lang="en-GB" smtClean="0"/>
              <a:t>28</a:t>
            </a:fld>
            <a:endParaRPr lang="en-GB"/>
          </a:p>
        </p:txBody>
      </p:sp>
    </p:spTree>
    <p:extLst>
      <p:ext uri="{BB962C8B-B14F-4D97-AF65-F5344CB8AC3E}">
        <p14:creationId xmlns:p14="http://schemas.microsoft.com/office/powerpoint/2010/main" val="366313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15557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312618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70811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228519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r>
              <a:rPr lang="en-GB" baseline="0" dirty="0"/>
              <a:t>There is increasing recognition that older people should be seen as positive assets, and that given the right framework across the system, ageing can be seen as an exciting and challenging stage of life, with opportunities, financial security and connectedness, resilience and the ability to live independently. Personal choice is key.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67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351654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279811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130784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273950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Irrespective of wealth or geography</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271486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21756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334969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a:spLocks noChangeArrowheads="1"/>
          </p:cNvSpPr>
          <p:nvPr userDrawn="1"/>
        </p:nvSpPr>
        <p:spPr bwMode="auto">
          <a:xfrm>
            <a:off x="0" y="1628821"/>
            <a:ext cx="9144000" cy="144463"/>
          </a:xfrm>
          <a:prstGeom prst="rect">
            <a:avLst/>
          </a:prstGeom>
          <a:solidFill>
            <a:srgbClr val="00AE9E"/>
          </a:solidFill>
          <a:ln>
            <a:noFill/>
          </a:ln>
        </p:spPr>
        <p:txBody>
          <a:bodyPr anchor="ctr"/>
          <a:lstStyle>
            <a:lvl1pPr eaLnBrk="0" hangingPunct="0">
              <a:defRPr sz="2400">
                <a:solidFill>
                  <a:schemeClr val="tx1"/>
                </a:solidFill>
                <a:latin typeface="Arial" charset="0"/>
                <a:ea typeface="ヒラギノ角ゴ Pro W3" pitchFamily="-48" charset="-128"/>
              </a:defRPr>
            </a:lvl1pPr>
            <a:lvl2pPr marL="742950" indent="-285750" eaLnBrk="0" hangingPunct="0">
              <a:defRPr sz="2400">
                <a:solidFill>
                  <a:schemeClr val="tx1"/>
                </a:solidFill>
                <a:latin typeface="Arial" charset="0"/>
                <a:ea typeface="ヒラギノ角ゴ Pro W3" pitchFamily="-48" charset="-128"/>
              </a:defRPr>
            </a:lvl2pPr>
            <a:lvl3pPr marL="1143000" indent="-228600" eaLnBrk="0" hangingPunct="0">
              <a:defRPr sz="2400">
                <a:solidFill>
                  <a:schemeClr val="tx1"/>
                </a:solidFill>
                <a:latin typeface="Arial" charset="0"/>
                <a:ea typeface="ヒラギノ角ゴ Pro W3" pitchFamily="-48" charset="-128"/>
              </a:defRPr>
            </a:lvl3pPr>
            <a:lvl4pPr marL="1600200" indent="-228600" eaLnBrk="0" hangingPunct="0">
              <a:defRPr sz="2400">
                <a:solidFill>
                  <a:schemeClr val="tx1"/>
                </a:solidFill>
                <a:latin typeface="Arial" charset="0"/>
                <a:ea typeface="ヒラギノ角ゴ Pro W3" pitchFamily="-48" charset="-128"/>
              </a:defRPr>
            </a:lvl4pPr>
            <a:lvl5pPr marL="2057400" indent="-228600" eaLnBrk="0" hangingPunct="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lgn="ctr" eaLnBrk="1" hangingPunct="1">
              <a:defRPr/>
            </a:pPr>
            <a:endParaRPr lang="en-US" altLang="en-US" sz="1800">
              <a:solidFill>
                <a:srgbClr val="FFFFFF"/>
              </a:solidFill>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902"/>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85612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normAutofit/>
          </a:bodyPr>
          <a:lstStyle>
            <a:lvl1pPr>
              <a:defRPr sz="3600" b="1"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5"/>
            <a:ext cx="8028000" cy="4064455"/>
          </a:xfrm>
        </p:spPr>
        <p:txBody>
          <a:bodyPr/>
          <a:lstStyle>
            <a:lvl1pPr>
              <a:spcBef>
                <a:spcPts val="1200"/>
              </a:spcBef>
              <a:buFont typeface="Arial"/>
              <a:buChar char="•"/>
              <a:defRPr sz="2800" b="0">
                <a:solidFill>
                  <a:schemeClr val="tx1"/>
                </a:solidFill>
              </a:defRPr>
            </a:lvl1pPr>
            <a:lvl2pPr>
              <a:buFont typeface="Arial"/>
              <a:buChar char="•"/>
              <a:defRPr sz="2800"/>
            </a:lvl2pPr>
            <a:lvl4pPr>
              <a:defRPr sz="2400"/>
            </a:lvl4pPr>
            <a:lvl5pPr>
              <a:defRPr sz="2000"/>
            </a:lvl5pPr>
            <a:lvl6pPr>
              <a:buFont typeface="Arial"/>
              <a:buChar char="•"/>
              <a:defRPr sz="2000"/>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937D1D0F-0E49-4666-BC75-DD7F8CE62D9E}" type="slidenum">
              <a:rPr lang="en-US">
                <a:solidFill>
                  <a:prstClr val="white"/>
                </a:solidFill>
              </a:rPr>
              <a:pPr>
                <a:defRPr/>
              </a:pPr>
              <a:t>‹#›</a:t>
            </a:fld>
            <a:endParaRPr lang="en-US">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a:solidFill>
                <a:prstClr val="white"/>
              </a:solidFill>
            </a:endParaRPr>
          </a:p>
        </p:txBody>
      </p:sp>
    </p:spTree>
    <p:extLst>
      <p:ext uri="{BB962C8B-B14F-4D97-AF65-F5344CB8AC3E}">
        <p14:creationId xmlns:p14="http://schemas.microsoft.com/office/powerpoint/2010/main" val="2545806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0D3A1A10-E280-4AA8-B4A9-8A374DFDC9C5}" type="slidenum">
              <a:rPr lang="en-US">
                <a:solidFill>
                  <a:prstClr val="white"/>
                </a:solidFill>
              </a:rPr>
              <a:pPr>
                <a:defRPr/>
              </a:pPr>
              <a:t>‹#›</a:t>
            </a:fld>
            <a:endParaRPr lang="en-US">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1500610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931FEF07-2814-490E-8FD7-2FF72BEDCDFD}" type="slidenum">
              <a:rPr lang="en-US">
                <a:solidFill>
                  <a:prstClr val="white"/>
                </a:solidFill>
              </a:rPr>
              <a:pPr>
                <a:defRPr/>
              </a:pPr>
              <a:t>‹#›</a:t>
            </a:fld>
            <a:endParaRPr lang="en-US">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2231515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5FA30429-7D42-4D36-8422-940036698049}" type="slidenum">
              <a:rPr lang="en-US">
                <a:solidFill>
                  <a:prstClr val="white"/>
                </a:solidFill>
              </a:rPr>
              <a:pPr>
                <a:defRPr/>
              </a:pPr>
              <a:t>‹#›</a:t>
            </a:fld>
            <a:endParaRPr lang="en-US">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14458620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6E9E2DEB-E671-40DD-A848-4C3553063958}" type="slidenum">
              <a:rPr lang="en-US">
                <a:solidFill>
                  <a:prstClr val="white"/>
                </a:solidFill>
              </a:rPr>
              <a:pPr>
                <a:defRPr/>
              </a:pPr>
              <a:t>‹#›</a:t>
            </a:fld>
            <a:endParaRPr lang="en-US">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8980310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4"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a:solidFill>
                  <a:prstClr val="white"/>
                </a:solidFill>
              </a:rPr>
              <a:t>  </a:t>
            </a:r>
            <a:fld id="{31FDF4C8-7915-400D-950C-FC62C4325B4F}" type="slidenum">
              <a:rPr lang="en-US">
                <a:solidFill>
                  <a:prstClr val="white"/>
                </a:solidFill>
              </a:rPr>
              <a:pPr>
                <a:defRPr/>
              </a:pPr>
              <a:t>‹#›</a:t>
            </a:fld>
            <a:endParaRPr lang="en-US">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737118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p:nvPr userDrawn="1"/>
        </p:nvSpPr>
        <p:spPr>
          <a:xfrm>
            <a:off x="0" y="1628821"/>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73"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a:solidFill>
                  <a:prstClr val="white"/>
                </a:solidFill>
              </a:rPr>
              <a:t>  </a:t>
            </a:r>
            <a:fld id="{5C603DB6-C454-49FF-A295-42F1269802B5}" type="slidenum">
              <a:rPr lang="en-US">
                <a:solidFill>
                  <a:prstClr val="white"/>
                </a:solidFill>
              </a:rPr>
              <a:pPr>
                <a:defRPr/>
              </a:pPr>
              <a:t>‹#›</a:t>
            </a:fld>
            <a:endParaRPr lang="en-US">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a:solidFill>
                <a:prstClr val="white"/>
              </a:solidFill>
            </a:endParaRPr>
          </a:p>
        </p:txBody>
      </p:sp>
    </p:spTree>
    <p:extLst>
      <p:ext uri="{BB962C8B-B14F-4D97-AF65-F5344CB8AC3E}">
        <p14:creationId xmlns:p14="http://schemas.microsoft.com/office/powerpoint/2010/main" val="4445092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Consensus statement on healthy ageing launch 16.10.2019</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4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a:solidFill>
                  <a:prstClr val="white"/>
                </a:solidFill>
              </a:rPr>
              <a:t>  </a:t>
            </a:r>
            <a:fld id="{EBD9E76B-E5C2-4D97-9AF8-73F751B65E8C}" type="slidenum">
              <a:rPr lang="en-US">
                <a:solidFill>
                  <a:prstClr val="white"/>
                </a:solidFill>
              </a:rPr>
              <a:pPr>
                <a:defRPr/>
              </a:pPr>
              <a:t>‹#›</a:t>
            </a:fld>
            <a:endParaRPr lang="en-US">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6837357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Table Placeholder 2"/>
          <p:cNvSpPr>
            <a:spLocks noGrp="1"/>
          </p:cNvSpPr>
          <p:nvPr>
            <p:ph type="tbl" idx="1"/>
          </p:nvPr>
        </p:nvSpPr>
        <p:spPr>
          <a:xfrm>
            <a:off x="287348" y="1727200"/>
            <a:ext cx="8307387" cy="4114800"/>
          </a:xfrm>
        </p:spPr>
        <p:txBody>
          <a:bodyPr/>
          <a:lstStyle/>
          <a:p>
            <a:pPr lvl="0"/>
            <a:endParaRPr lang="en-GB" noProof="0"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GB">
              <a:solidFill>
                <a:prstClr val="black"/>
              </a:solidFill>
              <a:ea typeface="ヒラギノ角ゴ Pro W3" pitchFamily="-48" charset="-128"/>
              <a:cs typeface="+mn-cs"/>
            </a:endParaRPr>
          </a:p>
        </p:txBody>
      </p:sp>
      <p:sp>
        <p:nvSpPr>
          <p:cNvPr id="5" name="Rectangle 6"/>
          <p:cNvSpPr>
            <a:spLocks noGrp="1" noChangeArrowheads="1"/>
          </p:cNvSpPr>
          <p:nvPr>
            <p:ph type="ftr" sz="quarter" idx="11"/>
          </p:nvPr>
        </p:nvSpPr>
        <p:spPr/>
        <p:txBody>
          <a:bodyPr/>
          <a:lstStyle>
            <a:lvl1pPr>
              <a:defRPr/>
            </a:lvl1pPr>
          </a:lstStyle>
          <a:p>
            <a:pPr>
              <a:defRPr/>
            </a:pPr>
            <a:r>
              <a:rPr lang="en-GB">
                <a:solidFill>
                  <a:prstClr val="white"/>
                </a:solidFill>
              </a:rPr>
              <a:t>Consensus statement on healthy ageing launch 16.10.2019</a:t>
            </a:r>
          </a:p>
        </p:txBody>
      </p:sp>
      <p:sp>
        <p:nvSpPr>
          <p:cNvPr id="6" name="Rectangle 7"/>
          <p:cNvSpPr>
            <a:spLocks noGrp="1" noChangeArrowheads="1"/>
          </p:cNvSpPr>
          <p:nvPr>
            <p:ph type="sldNum" sz="quarter" idx="12"/>
          </p:nvPr>
        </p:nvSpPr>
        <p:spPr/>
        <p:txBody>
          <a:bodyPr/>
          <a:lstStyle>
            <a:lvl1pPr>
              <a:defRPr/>
            </a:lvl1pPr>
          </a:lstStyle>
          <a:p>
            <a:pPr>
              <a:defRPr/>
            </a:pPr>
            <a:fld id="{46188E8B-F657-40D1-9A9B-348261DF30F8}"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5430446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3333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en-US" sz="1800">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lIns="91424" tIns="45712" rIns="91424" bIns="45712" anchor="ctr">
            <a:prstTxWarp prst="textNoShape">
              <a:avLst/>
            </a:prstTxWarp>
          </a:bodyPr>
          <a:lstStyle/>
          <a:p>
            <a:pPr algn="ctr" defTabSz="914242" fontAlgn="auto">
              <a:spcBef>
                <a:spcPts val="0"/>
              </a:spcBef>
              <a:spcAft>
                <a:spcPts val="0"/>
              </a:spcAft>
              <a:defRPr/>
            </a:pPr>
            <a:endParaRPr lang="en-US" sz="1800">
              <a:solidFill>
                <a:prstClr val="white"/>
              </a:solidFill>
              <a:latin typeface="Arial"/>
              <a:cs typeface="+mn-cs"/>
            </a:endParaRPr>
          </a:p>
        </p:txBody>
      </p:sp>
      <p:sp>
        <p:nvSpPr>
          <p:cNvPr id="2" name="Title 1"/>
          <p:cNvSpPr>
            <a:spLocks noGrp="1"/>
          </p:cNvSpPr>
          <p:nvPr>
            <p:ph type="ctrTitle"/>
          </p:nvPr>
        </p:nvSpPr>
        <p:spPr>
          <a:xfrm>
            <a:off x="558000" y="2492932"/>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120" indent="0" algn="ctr">
              <a:buNone/>
              <a:defRPr>
                <a:solidFill>
                  <a:schemeClr val="tx1">
                    <a:tint val="75000"/>
                  </a:schemeClr>
                </a:solidFill>
              </a:defRPr>
            </a:lvl2pPr>
            <a:lvl3pPr marL="914242" indent="0" algn="ctr">
              <a:buNone/>
              <a:defRPr>
                <a:solidFill>
                  <a:schemeClr val="tx1">
                    <a:tint val="75000"/>
                  </a:schemeClr>
                </a:solidFill>
              </a:defRPr>
            </a:lvl3pPr>
            <a:lvl4pPr marL="1371364" indent="0" algn="ctr">
              <a:buNone/>
              <a:defRPr>
                <a:solidFill>
                  <a:schemeClr val="tx1">
                    <a:tint val="75000"/>
                  </a:schemeClr>
                </a:solidFill>
              </a:defRPr>
            </a:lvl4pPr>
            <a:lvl5pPr marL="1828484" indent="0" algn="ctr">
              <a:buNone/>
              <a:defRPr>
                <a:solidFill>
                  <a:schemeClr val="tx1">
                    <a:tint val="75000"/>
                  </a:schemeClr>
                </a:solidFill>
              </a:defRPr>
            </a:lvl5pPr>
            <a:lvl6pPr marL="2285605" indent="0" algn="ctr">
              <a:buNone/>
              <a:defRPr>
                <a:solidFill>
                  <a:schemeClr val="tx1">
                    <a:tint val="75000"/>
                  </a:schemeClr>
                </a:solidFill>
              </a:defRPr>
            </a:lvl6pPr>
            <a:lvl7pPr marL="2742725" indent="0" algn="ctr">
              <a:buNone/>
              <a:defRPr>
                <a:solidFill>
                  <a:schemeClr val="tx1">
                    <a:tint val="75000"/>
                  </a:schemeClr>
                </a:solidFill>
              </a:defRPr>
            </a:lvl7pPr>
            <a:lvl8pPr marL="3199846" indent="0" algn="ctr">
              <a:buNone/>
              <a:defRPr>
                <a:solidFill>
                  <a:schemeClr val="tx1">
                    <a:tint val="75000"/>
                  </a:schemeClr>
                </a:solidFill>
              </a:defRPr>
            </a:lvl8pPr>
            <a:lvl9pPr marL="3656968"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9863100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5"/>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4"/>
          <p:cNvSpPr>
            <a:spLocks noChangeArrowheads="1"/>
          </p:cNvSpPr>
          <p:nvPr userDrawn="1"/>
        </p:nvSpPr>
        <p:spPr bwMode="auto">
          <a:xfrm>
            <a:off x="0" y="1988842"/>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350">
              <a:solidFill>
                <a:schemeClr val="lt1"/>
              </a:solidFill>
              <a:latin typeface="+mn-lt"/>
              <a:ea typeface="+mn-ea"/>
              <a:cs typeface="+mn-cs"/>
            </a:endParaRPr>
          </a:p>
        </p:txBody>
      </p:sp>
      <p:sp>
        <p:nvSpPr>
          <p:cNvPr id="2" name="Title 1"/>
          <p:cNvSpPr>
            <a:spLocks noGrp="1"/>
          </p:cNvSpPr>
          <p:nvPr>
            <p:ph type="ctrTitle"/>
          </p:nvPr>
        </p:nvSpPr>
        <p:spPr>
          <a:xfrm>
            <a:off x="558000" y="2492898"/>
            <a:ext cx="7633648" cy="1724503"/>
          </a:xfrm>
          <a:ln>
            <a:noFill/>
          </a:ln>
        </p:spPr>
        <p:txBody>
          <a:bodyPr anchor="t">
            <a:noAutofit/>
          </a:bodyPr>
          <a:lstStyle>
            <a:lvl1pPr algn="l">
              <a:defRPr sz="3375"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1500" b="0" i="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397913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normAutofit/>
          </a:bodyPr>
          <a:lstStyle>
            <a:lvl1pPr>
              <a:defRPr sz="27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8"/>
            <a:ext cx="8028000" cy="4739679"/>
          </a:xfrm>
        </p:spPr>
        <p:txBody>
          <a:bodyPr/>
          <a:lstStyle>
            <a:lvl1pPr marL="3572" indent="-3572">
              <a:lnSpc>
                <a:spcPct val="114000"/>
              </a:lnSpc>
              <a:spcBef>
                <a:spcPts val="0"/>
              </a:spcBef>
              <a:defRPr sz="135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7"/>
            <a:ext cx="9144000" cy="549275"/>
          </a:xfrm>
        </p:spPr>
        <p:txBody>
          <a:bodyPr/>
          <a:lstStyle>
            <a:lvl1pPr>
              <a:defRPr/>
            </a:lvl1pPr>
          </a:lstStyle>
          <a:p>
            <a:pPr marL="398860">
              <a:defRPr/>
            </a:pPr>
            <a:r>
              <a:rPr lang="en-US"/>
              <a:t>  </a:t>
            </a:r>
            <a:fld id="{2565FA6D-D4C8-4C4C-AC4B-3269734D34D8}" type="slidenum">
              <a:rPr lang="en-US" smtClean="0"/>
              <a:pPr marL="398860">
                <a:defRPr/>
              </a:pPr>
              <a:t>‹#›</a:t>
            </a:fld>
            <a:endParaRPr lang="en-US" dirty="0"/>
          </a:p>
        </p:txBody>
      </p:sp>
      <p:sp>
        <p:nvSpPr>
          <p:cNvPr id="6" name="Footer Placeholder 5"/>
          <p:cNvSpPr>
            <a:spLocks noGrp="1"/>
          </p:cNvSpPr>
          <p:nvPr>
            <p:ph type="ftr" sz="quarter" idx="11"/>
          </p:nvPr>
        </p:nvSpPr>
        <p:spPr/>
        <p:txBody>
          <a:bodyPr/>
          <a:lstStyle>
            <a:lvl1pPr marL="129779" indent="0" algn="l">
              <a:defRPr sz="900" baseline="0">
                <a:solidFill>
                  <a:schemeClr val="bg1"/>
                </a:solidFill>
                <a:latin typeface="Arial" pitchFamily="34" charset="0"/>
              </a:defRPr>
            </a:lvl1pPr>
          </a:lstStyle>
          <a:p>
            <a:pPr>
              <a:defRPr/>
            </a:pPr>
            <a:r>
              <a:rPr lang="en-GB"/>
              <a:t>Consensus statement on healthy ageing launch 16.10.2019</a:t>
            </a:r>
            <a:endParaRPr lang="en-US" dirty="0"/>
          </a:p>
        </p:txBody>
      </p:sp>
    </p:spTree>
    <p:extLst>
      <p:ext uri="{BB962C8B-B14F-4D97-AF65-F5344CB8AC3E}">
        <p14:creationId xmlns:p14="http://schemas.microsoft.com/office/powerpoint/2010/main" val="3404945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5"/>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4"/>
          <p:cNvSpPr>
            <a:spLocks noChangeArrowheads="1"/>
          </p:cNvSpPr>
          <p:nvPr userDrawn="1"/>
        </p:nvSpPr>
        <p:spPr bwMode="auto">
          <a:xfrm>
            <a:off x="0" y="1988842"/>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350">
              <a:solidFill>
                <a:schemeClr val="lt1"/>
              </a:solidFill>
              <a:latin typeface="+mn-lt"/>
              <a:ea typeface="+mn-ea"/>
              <a:cs typeface="+mn-cs"/>
            </a:endParaRPr>
          </a:p>
        </p:txBody>
      </p:sp>
      <p:sp>
        <p:nvSpPr>
          <p:cNvPr id="2" name="Title 1"/>
          <p:cNvSpPr>
            <a:spLocks noGrp="1"/>
          </p:cNvSpPr>
          <p:nvPr>
            <p:ph type="ctrTitle"/>
          </p:nvPr>
        </p:nvSpPr>
        <p:spPr>
          <a:xfrm>
            <a:off x="558000" y="2492898"/>
            <a:ext cx="7633648" cy="1724503"/>
          </a:xfrm>
          <a:ln>
            <a:noFill/>
          </a:ln>
        </p:spPr>
        <p:txBody>
          <a:bodyPr anchor="t">
            <a:noAutofit/>
          </a:bodyPr>
          <a:lstStyle>
            <a:lvl1pPr algn="l">
              <a:defRPr sz="3375"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1500" b="0" i="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29942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362533"/>
            <a:ext cx="8028000" cy="648072"/>
          </a:xfrm>
        </p:spPr>
        <p:txBody>
          <a:bodyPr anchor="t" anchorCtr="0">
            <a:normAutofit/>
          </a:bodyPr>
          <a:lstStyle>
            <a:lvl1pPr>
              <a:defRPr sz="27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196752"/>
            <a:ext cx="8028000" cy="4968552"/>
          </a:xfrm>
        </p:spPr>
        <p:txBody>
          <a:bodyPr/>
          <a:lstStyle>
            <a:lvl1pPr marL="3572" indent="-3572">
              <a:lnSpc>
                <a:spcPct val="114000"/>
              </a:lnSpc>
              <a:spcBef>
                <a:spcPts val="0"/>
              </a:spcBef>
              <a:defRPr sz="135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7"/>
            <a:ext cx="9144000" cy="549275"/>
          </a:xfrm>
        </p:spPr>
        <p:txBody>
          <a:bodyPr/>
          <a:lstStyle>
            <a:lvl1pPr>
              <a:defRPr/>
            </a:lvl1pPr>
          </a:lstStyle>
          <a:p>
            <a:pPr marL="398860">
              <a:defRPr/>
            </a:pPr>
            <a:r>
              <a:rPr lang="en-US"/>
              <a:t>  </a:t>
            </a:r>
            <a:fld id="{2565FA6D-D4C8-4C4C-AC4B-3269734D34D8}" type="slidenum">
              <a:rPr lang="en-US" smtClean="0"/>
              <a:pPr marL="398860">
                <a:defRPr/>
              </a:pPr>
              <a:t>‹#›</a:t>
            </a:fld>
            <a:endParaRPr lang="en-US" dirty="0"/>
          </a:p>
        </p:txBody>
      </p:sp>
      <p:sp>
        <p:nvSpPr>
          <p:cNvPr id="6" name="Footer Placeholder 5"/>
          <p:cNvSpPr>
            <a:spLocks noGrp="1"/>
          </p:cNvSpPr>
          <p:nvPr>
            <p:ph type="ftr" sz="quarter" idx="11"/>
          </p:nvPr>
        </p:nvSpPr>
        <p:spPr/>
        <p:txBody>
          <a:bodyPr/>
          <a:lstStyle>
            <a:lvl1pPr marL="129779" indent="0" algn="l">
              <a:defRPr sz="900" baseline="0">
                <a:solidFill>
                  <a:schemeClr val="bg1"/>
                </a:solidFill>
                <a:latin typeface="Arial" pitchFamily="34" charset="0"/>
              </a:defRPr>
            </a:lvl1pPr>
          </a:lstStyle>
          <a:p>
            <a:pPr>
              <a:defRPr/>
            </a:pPr>
            <a:r>
              <a:rPr lang="en-GB"/>
              <a:t>Consensus statement on healthy ageing launch 16.10.2019</a:t>
            </a:r>
            <a:endParaRPr lang="en-US" dirty="0"/>
          </a:p>
        </p:txBody>
      </p:sp>
    </p:spTree>
    <p:extLst>
      <p:ext uri="{BB962C8B-B14F-4D97-AF65-F5344CB8AC3E}">
        <p14:creationId xmlns:p14="http://schemas.microsoft.com/office/powerpoint/2010/main" val="533535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prstClr val="white"/>
              </a:solidFill>
              <a:latin typeface="Arial"/>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6435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2565FA6D-D4C8-4C4C-AC4B-3269734D34D8}"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a:solidFill>
                <a:prstClr val="white"/>
              </a:solidFill>
            </a:endParaRPr>
          </a:p>
        </p:txBody>
      </p:sp>
    </p:spTree>
    <p:extLst>
      <p:ext uri="{BB962C8B-B14F-4D97-AF65-F5344CB8AC3E}">
        <p14:creationId xmlns:p14="http://schemas.microsoft.com/office/powerpoint/2010/main" val="291120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F71B5A3E-AB5C-4394-BB97-07D04CB99A29}"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5565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BAADB3B0-2D09-4AA3-A340-09780B82849B}"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397604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55FD54BE-53AE-43A8-A8D2-A8E4EFCA2A62}"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30409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3C92E8B8-980F-4FD9-89A2-235B13F5AFD1}"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67227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D02A3ABA-32EC-4D50-B075-F06DC786BAF9}"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327345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Consensus statement on healthy ageing launch 16.10.2019</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solidFill>
                  <a:prstClr val="white"/>
                </a:solidFill>
              </a:rPr>
              <a:t>  </a:t>
            </a:r>
            <a:fld id="{45F8D313-CCBE-49D6-A3BC-57B1848DFB52}" type="slidenum">
              <a:rPr lang="en-US" smtClean="0">
                <a:solidFill>
                  <a:prstClr val="white"/>
                </a:solidFill>
              </a:rPr>
              <a:pPr>
                <a:defRPr/>
              </a:pPr>
              <a:t>‹#›</a:t>
            </a:fld>
            <a:r>
              <a:rPr lang="en-US" dirty="0">
                <a:solidFill>
                  <a:prstClr val="white"/>
                </a:solidFill>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solidFill>
                  <a:prstClr val="white"/>
                </a:solidFill>
              </a:rPr>
              <a:t>Consensus statement on healthy ageing launch 16.10.2019</a:t>
            </a:r>
            <a:endParaRPr lang="en-US" dirty="0">
              <a:solidFill>
                <a:prstClr val="white"/>
              </a:solidFill>
            </a:endParaRPr>
          </a:p>
        </p:txBody>
      </p:sp>
    </p:spTree>
    <p:extLst>
      <p:ext uri="{BB962C8B-B14F-4D97-AF65-F5344CB8AC3E}">
        <p14:creationId xmlns:p14="http://schemas.microsoft.com/office/powerpoint/2010/main" val="23349606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6"/>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71"/>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Arial" pitchFamily="84" charset="0"/>
                <a:ea typeface="ヒラギノ角ゴ Pro W3" pitchFamily="84" charset="-128"/>
                <a:cs typeface="ヒラギノ角ゴ Pro W3" pitchFamily="84" charset="-128"/>
              </a:defRPr>
            </a:lvl1pPr>
          </a:lstStyle>
          <a:p>
            <a:pPr>
              <a:defRPr/>
            </a:pPr>
            <a:r>
              <a:rPr lang="en-US">
                <a:solidFill>
                  <a:prstClr val="white"/>
                </a:solidFill>
              </a:rPr>
              <a:t>  </a:t>
            </a:r>
            <a:fld id="{A6C200C5-6877-44EF-9BC0-E005BCE56F1F}" type="slidenum">
              <a:rPr lang="en-US">
                <a:solidFill>
                  <a:prstClr val="white"/>
                </a:solidFill>
              </a:rPr>
              <a:pPr>
                <a:defRPr/>
              </a:pPr>
              <a:t>‹#›</a:t>
            </a:fld>
            <a:r>
              <a:rPr lang="en-US">
                <a:solidFill>
                  <a:prstClr val="white"/>
                </a:solidFill>
              </a:rPr>
              <a:t> </a:t>
            </a:r>
          </a:p>
        </p:txBody>
      </p:sp>
      <p:sp>
        <p:nvSpPr>
          <p:cNvPr id="6" name="Footer Placeholder 5"/>
          <p:cNvSpPr>
            <a:spLocks noGrp="1"/>
          </p:cNvSpPr>
          <p:nvPr>
            <p:ph type="ftr" sz="quarter" idx="3"/>
          </p:nvPr>
        </p:nvSpPr>
        <p:spPr>
          <a:xfrm>
            <a:off x="900115" y="6308771"/>
            <a:ext cx="8064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solidFill>
                  <a:prstClr val="white"/>
                </a:solidFill>
              </a:rPr>
              <a:t>Consensus statement on healthy ageing launch 16.10.2019</a:t>
            </a:r>
            <a:endParaRPr lang="en-US">
              <a:solidFill>
                <a:prstClr val="white"/>
              </a:solidFill>
            </a:endParaRPr>
          </a:p>
        </p:txBody>
      </p:sp>
    </p:spTree>
    <p:extLst>
      <p:ext uri="{BB962C8B-B14F-4D97-AF65-F5344CB8AC3E}">
        <p14:creationId xmlns:p14="http://schemas.microsoft.com/office/powerpoint/2010/main" val="355399119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fade/>
  </p:transition>
  <p:hf hdr="0" dt="0"/>
  <p:txStyles>
    <p:titleStyle>
      <a:lvl1pPr algn="l" rtl="0" eaLnBrk="0" fontAlgn="base" hangingPunct="0">
        <a:spcBef>
          <a:spcPct val="0"/>
        </a:spcBef>
        <a:spcAft>
          <a:spcPct val="0"/>
        </a:spcAft>
        <a:defRPr sz="3600" b="1"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a:buChar char="•"/>
        <a:defRPr sz="2400" kern="120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buFont typeface="Arial"/>
        <a:buChar char="•"/>
        <a:defRPr sz="2400"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charset="0"/>
        <a:buChar char="•"/>
        <a:defRPr sz="20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charset="0"/>
        <a:buChar char="•"/>
        <a:defRPr sz="18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 typeface="Arial"/>
        <a:buChar char="•"/>
        <a:defRPr sz="18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2"/>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7"/>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9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7"/>
            <a:ext cx="8064375" cy="549275"/>
          </a:xfrm>
          <a:prstGeom prst="rect">
            <a:avLst/>
          </a:prstGeom>
        </p:spPr>
        <p:txBody>
          <a:bodyPr vert="horz" lIns="0" tIns="0" rIns="0" bIns="0" rtlCol="0" anchor="ctr"/>
          <a:lstStyle>
            <a:lvl1pPr algn="l" fontAlgn="auto">
              <a:spcBef>
                <a:spcPts val="0"/>
              </a:spcBef>
              <a:spcAft>
                <a:spcPts val="0"/>
              </a:spcAft>
              <a:defRPr sz="900" baseline="0">
                <a:solidFill>
                  <a:schemeClr val="bg1"/>
                </a:solidFill>
                <a:latin typeface="Arial" pitchFamily="34" charset="0"/>
                <a:ea typeface="+mn-ea"/>
                <a:cs typeface="+mn-cs"/>
              </a:defRPr>
            </a:lvl1pPr>
          </a:lstStyle>
          <a:p>
            <a:pPr>
              <a:defRPr/>
            </a:pPr>
            <a:r>
              <a:rPr lang="en-GB"/>
              <a:t>Consensus statement on healthy ageing launch 16.10.2019</a:t>
            </a:r>
            <a:endParaRPr lang="en-US" dirty="0"/>
          </a:p>
        </p:txBody>
      </p:sp>
    </p:spTree>
    <p:extLst>
      <p:ext uri="{BB962C8B-B14F-4D97-AF65-F5344CB8AC3E}">
        <p14:creationId xmlns:p14="http://schemas.microsoft.com/office/powerpoint/2010/main" val="2967190728"/>
      </p:ext>
    </p:extLst>
  </p:cSld>
  <p:clrMap bg1="lt1" tx1="dk1" bg2="lt2" tx2="dk2" accent1="accent1" accent2="accent2" accent3="accent3" accent4="accent4" accent5="accent5" accent6="accent6" hlink="hlink" folHlink="folHlink"/>
  <p:sldLayoutIdLst>
    <p:sldLayoutId id="2147483916" r:id="rId1"/>
    <p:sldLayoutId id="2147483917" r:id="rId2"/>
  </p:sldLayoutIdLst>
  <p:hf hdr="0" dt="0"/>
  <p:txStyles>
    <p:titleStyle>
      <a:lvl1pPr algn="l" rtl="0" eaLnBrk="0" fontAlgn="base" hangingPunct="0">
        <a:spcBef>
          <a:spcPct val="0"/>
        </a:spcBef>
        <a:spcAft>
          <a:spcPct val="0"/>
        </a:spcAft>
        <a:defRPr sz="3000" kern="1200" spc="-113">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5pPr>
      <a:lvl6pPr marL="3429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6pPr>
      <a:lvl7pPr marL="6858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7pPr>
      <a:lvl8pPr marL="10287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8pPr>
      <a:lvl9pPr marL="13716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9pPr>
    </p:titleStyle>
    <p:bodyStyle>
      <a:lvl1pPr marL="257175" indent="-257175" algn="l" rtl="0" eaLnBrk="0" fontAlgn="base" hangingPunct="0">
        <a:spcBef>
          <a:spcPts val="9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265510" indent="-132160" algn="l" rtl="0" eaLnBrk="0" fontAlgn="base" hangingPunct="0">
        <a:spcBef>
          <a:spcPts val="450"/>
        </a:spcBef>
        <a:spcAft>
          <a:spcPct val="0"/>
        </a:spcAft>
        <a:defRPr kern="1200" baseline="0">
          <a:solidFill>
            <a:schemeClr val="tx1"/>
          </a:solidFill>
          <a:latin typeface="Arial" pitchFamily="34" charset="0"/>
          <a:ea typeface="ヒラギノ角ゴ Pro W3" pitchFamily="84" charset="-128"/>
          <a:cs typeface="+mn-cs"/>
        </a:defRPr>
      </a:lvl2pPr>
      <a:lvl3pPr marL="161925" indent="-161925" algn="l" rtl="0" eaLnBrk="0" fontAlgn="base" hangingPunct="0">
        <a:spcBef>
          <a:spcPts val="45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469106" indent="-142875" algn="l" rtl="0" eaLnBrk="0" fontAlgn="base" hangingPunct="0">
        <a:spcBef>
          <a:spcPts val="450"/>
        </a:spcBef>
        <a:spcAft>
          <a:spcPct val="0"/>
        </a:spcAft>
        <a:buFont typeface="Arial" pitchFamily="34" charset="0"/>
        <a:buChar char="•"/>
        <a:defRPr sz="1200" kern="1200">
          <a:solidFill>
            <a:schemeClr val="tx1"/>
          </a:solidFill>
          <a:latin typeface="Arial" pitchFamily="34" charset="0"/>
          <a:ea typeface="ヒラギノ角ゴ Pro W3" pitchFamily="84" charset="-128"/>
          <a:cs typeface="+mn-cs"/>
        </a:defRPr>
      </a:lvl4pPr>
      <a:lvl5pPr marL="804863" indent="-133350" algn="l" rtl="0" eaLnBrk="0" fontAlgn="base" hangingPunct="0">
        <a:spcBef>
          <a:spcPct val="20000"/>
        </a:spcBef>
        <a:spcAft>
          <a:spcPct val="0"/>
        </a:spcAft>
        <a:buFont typeface="Arial" pitchFamily="34" charset="0"/>
        <a:buChar char="•"/>
        <a:defRPr sz="1125" kern="1200">
          <a:solidFill>
            <a:schemeClr val="tx1"/>
          </a:solidFill>
          <a:latin typeface="Arial" pitchFamily="34" charset="0"/>
          <a:ea typeface="ヒラギノ角ゴ Pro W3" pitchFamily="84" charset="-128"/>
          <a:cs typeface="+mn-cs"/>
        </a:defRPr>
      </a:lvl5pPr>
      <a:lvl6pPr marL="1140619" indent="-140494" algn="l" defTabSz="685800" rtl="0" eaLnBrk="1" latinLnBrk="0" hangingPunct="1">
        <a:spcBef>
          <a:spcPct val="20000"/>
        </a:spcBef>
        <a:buFontTx/>
        <a:buNone/>
        <a:defRPr sz="1050" kern="1200" baseline="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2"/>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7"/>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9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7"/>
            <a:ext cx="8064375" cy="549275"/>
          </a:xfrm>
          <a:prstGeom prst="rect">
            <a:avLst/>
          </a:prstGeom>
        </p:spPr>
        <p:txBody>
          <a:bodyPr vert="horz" lIns="0" tIns="0" rIns="0" bIns="0" rtlCol="0" anchor="ctr"/>
          <a:lstStyle>
            <a:lvl1pPr algn="l" fontAlgn="auto">
              <a:spcBef>
                <a:spcPts val="0"/>
              </a:spcBef>
              <a:spcAft>
                <a:spcPts val="0"/>
              </a:spcAft>
              <a:defRPr sz="900" baseline="0">
                <a:solidFill>
                  <a:schemeClr val="bg1"/>
                </a:solidFill>
                <a:latin typeface="Arial" pitchFamily="34" charset="0"/>
                <a:ea typeface="+mn-ea"/>
                <a:cs typeface="+mn-cs"/>
              </a:defRPr>
            </a:lvl1pPr>
          </a:lstStyle>
          <a:p>
            <a:pPr>
              <a:defRPr/>
            </a:pPr>
            <a:r>
              <a:rPr lang="en-GB"/>
              <a:t>Consensus statement on healthy ageing launch 16.10.2019</a:t>
            </a:r>
            <a:endParaRPr lang="en-US" dirty="0"/>
          </a:p>
        </p:txBody>
      </p:sp>
    </p:spTree>
    <p:extLst>
      <p:ext uri="{BB962C8B-B14F-4D97-AF65-F5344CB8AC3E}">
        <p14:creationId xmlns:p14="http://schemas.microsoft.com/office/powerpoint/2010/main" val="1407619032"/>
      </p:ext>
    </p:extLst>
  </p:cSld>
  <p:clrMap bg1="lt1" tx1="dk1" bg2="lt2" tx2="dk2" accent1="accent1" accent2="accent2" accent3="accent3" accent4="accent4" accent5="accent5" accent6="accent6" hlink="hlink" folHlink="folHlink"/>
  <p:sldLayoutIdLst>
    <p:sldLayoutId id="2147483919" r:id="rId1"/>
    <p:sldLayoutId id="2147483920" r:id="rId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0" fontAlgn="base" hangingPunct="0">
        <a:spcBef>
          <a:spcPct val="0"/>
        </a:spcBef>
        <a:spcAft>
          <a:spcPct val="0"/>
        </a:spcAft>
        <a:defRPr sz="3000" kern="1200" spc="-113">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5pPr>
      <a:lvl6pPr marL="3429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6pPr>
      <a:lvl7pPr marL="6858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7pPr>
      <a:lvl8pPr marL="10287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8pPr>
      <a:lvl9pPr marL="1371600" algn="l" rtl="0" fontAlgn="base">
        <a:spcBef>
          <a:spcPct val="0"/>
        </a:spcBef>
        <a:spcAft>
          <a:spcPct val="0"/>
        </a:spcAft>
        <a:defRPr sz="3000">
          <a:solidFill>
            <a:schemeClr val="tx2"/>
          </a:solidFill>
          <a:latin typeface="Arial" pitchFamily="84" charset="0"/>
          <a:ea typeface="ヒラギノ角ゴ Pro W3" pitchFamily="84" charset="-128"/>
          <a:cs typeface="ヒラギノ角ゴ Pro W3" pitchFamily="84" charset="-128"/>
        </a:defRPr>
      </a:lvl9pPr>
    </p:titleStyle>
    <p:bodyStyle>
      <a:lvl1pPr marL="257175" indent="-257175" algn="l" rtl="0" eaLnBrk="0" fontAlgn="base" hangingPunct="0">
        <a:spcBef>
          <a:spcPts val="9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265510" indent="-132160" algn="l" rtl="0" eaLnBrk="0" fontAlgn="base" hangingPunct="0">
        <a:spcBef>
          <a:spcPts val="450"/>
        </a:spcBef>
        <a:spcAft>
          <a:spcPct val="0"/>
        </a:spcAft>
        <a:defRPr kern="1200" baseline="0">
          <a:solidFill>
            <a:schemeClr val="tx1"/>
          </a:solidFill>
          <a:latin typeface="Arial" pitchFamily="34" charset="0"/>
          <a:ea typeface="ヒラギノ角ゴ Pro W3" pitchFamily="84" charset="-128"/>
          <a:cs typeface="+mn-cs"/>
        </a:defRPr>
      </a:lvl2pPr>
      <a:lvl3pPr marL="161925" indent="-161925" algn="l" rtl="0" eaLnBrk="0" fontAlgn="base" hangingPunct="0">
        <a:spcBef>
          <a:spcPts val="45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469106" indent="-142875" algn="l" rtl="0" eaLnBrk="0" fontAlgn="base" hangingPunct="0">
        <a:spcBef>
          <a:spcPts val="450"/>
        </a:spcBef>
        <a:spcAft>
          <a:spcPct val="0"/>
        </a:spcAft>
        <a:buFont typeface="Arial" pitchFamily="34" charset="0"/>
        <a:buChar char="•"/>
        <a:defRPr sz="1200" kern="1200">
          <a:solidFill>
            <a:schemeClr val="tx1"/>
          </a:solidFill>
          <a:latin typeface="Arial" pitchFamily="34" charset="0"/>
          <a:ea typeface="ヒラギノ角ゴ Pro W3" pitchFamily="84" charset="-128"/>
          <a:cs typeface="+mn-cs"/>
        </a:defRPr>
      </a:lvl4pPr>
      <a:lvl5pPr marL="804863" indent="-133350" algn="l" rtl="0" eaLnBrk="0" fontAlgn="base" hangingPunct="0">
        <a:spcBef>
          <a:spcPct val="20000"/>
        </a:spcBef>
        <a:spcAft>
          <a:spcPct val="0"/>
        </a:spcAft>
        <a:buFont typeface="Arial" pitchFamily="34" charset="0"/>
        <a:buChar char="•"/>
        <a:defRPr sz="1125" kern="1200">
          <a:solidFill>
            <a:schemeClr val="tx1"/>
          </a:solidFill>
          <a:latin typeface="Arial" pitchFamily="34" charset="0"/>
          <a:ea typeface="ヒラギノ角ゴ Pro W3" pitchFamily="84" charset="-128"/>
          <a:cs typeface="+mn-cs"/>
        </a:defRPr>
      </a:lvl5pPr>
      <a:lvl6pPr marL="1140619" indent="-140494" algn="l" defTabSz="685800" rtl="0" eaLnBrk="1" latinLnBrk="0" hangingPunct="1">
        <a:spcBef>
          <a:spcPct val="20000"/>
        </a:spcBef>
        <a:buFontTx/>
        <a:buNone/>
        <a:defRPr sz="1050" kern="1200" baseline="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mailto:ageingwell@phe.gov.uk"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khub.net/group/healthy-agein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8190464" cy="2160240"/>
          </a:xfrm>
        </p:spPr>
        <p:txBody>
          <a:bodyPr/>
          <a:lstStyle/>
          <a:p>
            <a:pPr algn="ctr"/>
            <a:r>
              <a:rPr lang="en-GB" dirty="0"/>
              <a:t>Consensus statement on healthy ageing</a:t>
            </a:r>
          </a:p>
        </p:txBody>
      </p:sp>
      <p:sp>
        <p:nvSpPr>
          <p:cNvPr id="3" name="Subtitle 2"/>
          <p:cNvSpPr>
            <a:spLocks noGrp="1"/>
          </p:cNvSpPr>
          <p:nvPr>
            <p:ph type="subTitle" idx="1"/>
          </p:nvPr>
        </p:nvSpPr>
        <p:spPr>
          <a:xfrm>
            <a:off x="558000" y="5157192"/>
            <a:ext cx="8334480" cy="1202432"/>
          </a:xfrm>
        </p:spPr>
        <p:txBody>
          <a:bodyPr>
            <a:normAutofit/>
          </a:bodyPr>
          <a:lstStyle/>
          <a:p>
            <a:r>
              <a:rPr lang="en-GB" sz="2800" b="1" dirty="0"/>
              <a:t>Thank you for joining the webinar </a:t>
            </a:r>
          </a:p>
          <a:p>
            <a:r>
              <a:rPr lang="en-GB" sz="2800" b="1" dirty="0"/>
              <a:t>The session will start at 15:00</a:t>
            </a:r>
          </a:p>
        </p:txBody>
      </p:sp>
      <p:pic>
        <p:nvPicPr>
          <p:cNvPr id="4" name="Picture 3">
            <a:extLst>
              <a:ext uri="{FF2B5EF4-FFF2-40B4-BE49-F238E27FC236}">
                <a16:creationId xmlns:a16="http://schemas.microsoft.com/office/drawing/2014/main" id="{B81F3C39-7622-425C-9286-63E0B9A5213B}"/>
              </a:ext>
            </a:extLst>
          </p:cNvPr>
          <p:cNvPicPr>
            <a:picLocks noChangeAspect="1"/>
          </p:cNvPicPr>
          <p:nvPr/>
        </p:nvPicPr>
        <p:blipFill>
          <a:blip r:embed="rId3"/>
          <a:stretch>
            <a:fillRect/>
          </a:stretch>
        </p:blipFill>
        <p:spPr>
          <a:xfrm>
            <a:off x="6660232" y="519044"/>
            <a:ext cx="1896020" cy="7315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655F3E-320E-4D82-A9CC-07423F9FEDC7}"/>
              </a:ext>
            </a:extLst>
          </p:cNvPr>
          <p:cNvSpPr txBox="1"/>
          <p:nvPr/>
        </p:nvSpPr>
        <p:spPr>
          <a:xfrm>
            <a:off x="1293019" y="4871685"/>
            <a:ext cx="2408873" cy="187615"/>
          </a:xfrm>
          <a:prstGeom prst="rect">
            <a:avLst/>
          </a:prstGeom>
          <a:noFill/>
        </p:spPr>
        <p:txBody>
          <a:bodyPr wrap="square" rtlCol="0">
            <a:spAutoFit/>
          </a:bodyPr>
          <a:lstStyle/>
          <a:p>
            <a:pPr defTabSz="514350" fontAlgn="auto">
              <a:spcBef>
                <a:spcPts val="0"/>
              </a:spcBef>
              <a:spcAft>
                <a:spcPts val="0"/>
              </a:spcAft>
              <a:defRPr/>
            </a:pPr>
            <a:r>
              <a:rPr lang="en-GB" sz="619" dirty="0">
                <a:solidFill>
                  <a:srgbClr val="515151"/>
                </a:solidFill>
                <a:latin typeface="HelveticaNeueLT Std" panose="020B0604020202020204" pitchFamily="34" charset="0"/>
                <a:cs typeface="+mn-cs"/>
              </a:rPr>
              <a:t>Source: PHE analysis of ONS mortality data</a:t>
            </a:r>
          </a:p>
        </p:txBody>
      </p:sp>
      <p:sp>
        <p:nvSpPr>
          <p:cNvPr id="9" name="Footer Placeholder 4">
            <a:extLst>
              <a:ext uri="{FF2B5EF4-FFF2-40B4-BE49-F238E27FC236}">
                <a16:creationId xmlns:a16="http://schemas.microsoft.com/office/drawing/2014/main" id="{9F30B331-9737-4FEE-89E3-00FA9FAF4202}"/>
              </a:ext>
            </a:extLst>
          </p:cNvPr>
          <p:cNvSpPr>
            <a:spLocks noGrp="1"/>
          </p:cNvSpPr>
          <p:nvPr>
            <p:ph type="ftr" sz="quarter" idx="11"/>
          </p:nvPr>
        </p:nvSpPr>
        <p:spPr>
          <a:xfrm>
            <a:off x="1818086" y="5588795"/>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10" name="Title 1">
            <a:extLst>
              <a:ext uri="{FF2B5EF4-FFF2-40B4-BE49-F238E27FC236}">
                <a16:creationId xmlns:a16="http://schemas.microsoft.com/office/drawing/2014/main" id="{1573D6E0-D9E3-41EA-AA23-A699252B5B1C}"/>
              </a:ext>
            </a:extLst>
          </p:cNvPr>
          <p:cNvSpPr txBox="1">
            <a:spLocks/>
          </p:cNvSpPr>
          <p:nvPr/>
        </p:nvSpPr>
        <p:spPr>
          <a:xfrm>
            <a:off x="467544" y="492708"/>
            <a:ext cx="5333573" cy="364541"/>
          </a:xfrm>
          <a:prstGeom prst="rect">
            <a:avLst/>
          </a:prstGeom>
        </p:spPr>
        <p:txBody>
          <a:bodyPr vert="horz" lIns="0" tIns="0" rIns="0" bIns="0" rtlCol="0" anchor="t" anchorCtr="0">
            <a:noAutofit/>
          </a:bodyPr>
          <a:lstStyle>
            <a:lvl1pPr algn="l" rtl="0" eaLnBrk="0" fontAlgn="base" hangingPunct="0">
              <a:spcBef>
                <a:spcPct val="0"/>
              </a:spcBef>
              <a:spcAft>
                <a:spcPct val="0"/>
              </a:spcAft>
              <a:defRPr sz="36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defTabSz="685800"/>
            <a:r>
              <a:rPr lang="en-GB" sz="2400" spc="-113" dirty="0"/>
              <a:t>The inequality gap in disability-free life expectancy</a:t>
            </a:r>
          </a:p>
        </p:txBody>
      </p:sp>
      <p:pic>
        <p:nvPicPr>
          <p:cNvPr id="4" name="Content Placeholder 3">
            <a:extLst>
              <a:ext uri="{FF2B5EF4-FFF2-40B4-BE49-F238E27FC236}">
                <a16:creationId xmlns:a16="http://schemas.microsoft.com/office/drawing/2014/main" id="{36ECF133-FB79-49C1-832C-E6D7A3D18411}"/>
              </a:ext>
            </a:extLst>
          </p:cNvPr>
          <p:cNvPicPr>
            <a:picLocks noGrp="1" noChangeAspect="1"/>
          </p:cNvPicPr>
          <p:nvPr>
            <p:ph idx="1"/>
          </p:nvPr>
        </p:nvPicPr>
        <p:blipFill>
          <a:blip r:embed="rId2"/>
          <a:stretch>
            <a:fillRect/>
          </a:stretch>
        </p:blipFill>
        <p:spPr>
          <a:xfrm>
            <a:off x="543336" y="1556792"/>
            <a:ext cx="8090299" cy="4245769"/>
          </a:xfrm>
          <a:prstGeom prst="rect">
            <a:avLst/>
          </a:prstGeom>
        </p:spPr>
      </p:pic>
      <p:sp>
        <p:nvSpPr>
          <p:cNvPr id="14" name="Slide Number Placeholder 3">
            <a:extLst>
              <a:ext uri="{FF2B5EF4-FFF2-40B4-BE49-F238E27FC236}">
                <a16:creationId xmlns:a16="http://schemas.microsoft.com/office/drawing/2014/main" id="{C0A83CCD-8594-422A-907F-4AF3EEB2439B}"/>
              </a:ext>
            </a:extLst>
          </p:cNvPr>
          <p:cNvSpPr>
            <a:spLocks noGrp="1"/>
          </p:cNvSpPr>
          <p:nvPr>
            <p:ph type="sldNum" sz="quarter" idx="10"/>
          </p:nvPr>
        </p:nvSpPr>
        <p:spPr>
          <a:xfrm>
            <a:off x="0" y="6308725"/>
            <a:ext cx="9144000" cy="549275"/>
          </a:xfrm>
        </p:spPr>
        <p:txBody>
          <a:bodyPr/>
          <a:lstStyle/>
          <a:p>
            <a:pPr>
              <a:defRPr/>
            </a:pPr>
            <a:r>
              <a:rPr lang="en-US" dirty="0">
                <a:solidFill>
                  <a:prstClr val="white"/>
                </a:solidFill>
              </a:rPr>
              <a:t>  </a:t>
            </a:r>
            <a:fld id="{2565FA6D-D4C8-4C4C-AC4B-3269734D34D8}" type="slidenum">
              <a:rPr lang="en-US" smtClean="0">
                <a:solidFill>
                  <a:prstClr val="white"/>
                </a:solidFill>
              </a:rPr>
              <a:pPr>
                <a:defRPr/>
              </a:pPr>
              <a:t>10</a:t>
            </a:fld>
            <a:endParaRPr lang="en-US" dirty="0">
              <a:solidFill>
                <a:prstClr val="white"/>
              </a:solidFill>
            </a:endParaRPr>
          </a:p>
        </p:txBody>
      </p:sp>
      <p:sp>
        <p:nvSpPr>
          <p:cNvPr id="15" name="Footer Placeholder 4">
            <a:extLst>
              <a:ext uri="{FF2B5EF4-FFF2-40B4-BE49-F238E27FC236}">
                <a16:creationId xmlns:a16="http://schemas.microsoft.com/office/drawing/2014/main" id="{5F58E031-9B52-4C0B-9880-554C98422827}"/>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Tree>
    <p:extLst>
      <p:ext uri="{BB962C8B-B14F-4D97-AF65-F5344CB8AC3E}">
        <p14:creationId xmlns:p14="http://schemas.microsoft.com/office/powerpoint/2010/main" val="2747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9EBE5E-2A6B-46FD-9540-F11769BED8FB}"/>
              </a:ext>
            </a:extLst>
          </p:cNvPr>
          <p:cNvSpPr txBox="1"/>
          <p:nvPr/>
        </p:nvSpPr>
        <p:spPr>
          <a:xfrm>
            <a:off x="5705548" y="183596"/>
            <a:ext cx="3024336" cy="923330"/>
          </a:xfrm>
          <a:prstGeom prst="rect">
            <a:avLst/>
          </a:prstGeom>
          <a:solidFill>
            <a:schemeClr val="accent3">
              <a:lumMod val="40000"/>
              <a:lumOff val="60000"/>
            </a:schemeClr>
          </a:solidFill>
        </p:spPr>
        <p:txBody>
          <a:bodyPr wrap="square" rtlCol="0">
            <a:spAutoFit/>
          </a:bodyPr>
          <a:lstStyle/>
          <a:p>
            <a:pPr defTabSz="685800"/>
            <a:r>
              <a:rPr lang="en-GB" sz="1350" b="1" dirty="0">
                <a:solidFill>
                  <a:prstClr val="black"/>
                </a:solidFill>
              </a:rPr>
              <a:t>The influence on health outcomes: </a:t>
            </a:r>
          </a:p>
          <a:p>
            <a:pPr marL="257175" indent="-257175" defTabSz="685800">
              <a:buFont typeface="Arial" panose="020B0604020202020204" pitchFamily="34" charset="0"/>
              <a:buChar char="•"/>
            </a:pPr>
            <a:r>
              <a:rPr lang="en-GB" sz="1350" dirty="0">
                <a:solidFill>
                  <a:prstClr val="black"/>
                </a:solidFill>
              </a:rPr>
              <a:t>30% healthcare factors</a:t>
            </a:r>
          </a:p>
          <a:p>
            <a:pPr marL="257175" indent="-257175" defTabSz="685800">
              <a:buFont typeface="Arial" panose="020B0604020202020204" pitchFamily="34" charset="0"/>
              <a:buChar char="•"/>
            </a:pPr>
            <a:r>
              <a:rPr lang="en-GB" sz="1350" dirty="0">
                <a:solidFill>
                  <a:prstClr val="black"/>
                </a:solidFill>
              </a:rPr>
              <a:t>20% behaviours</a:t>
            </a:r>
          </a:p>
          <a:p>
            <a:pPr marL="257175" indent="-257175" defTabSz="685800">
              <a:buFont typeface="Arial" panose="020B0604020202020204" pitchFamily="34" charset="0"/>
              <a:buChar char="•"/>
            </a:pPr>
            <a:r>
              <a:rPr lang="en-GB" sz="1350" dirty="0">
                <a:solidFill>
                  <a:prstClr val="black"/>
                </a:solidFill>
              </a:rPr>
              <a:t>50% the wider environment</a:t>
            </a:r>
          </a:p>
        </p:txBody>
      </p:sp>
      <p:sp>
        <p:nvSpPr>
          <p:cNvPr id="2" name="Title 1"/>
          <p:cNvSpPr>
            <a:spLocks noGrp="1"/>
          </p:cNvSpPr>
          <p:nvPr>
            <p:ph type="title"/>
          </p:nvPr>
        </p:nvSpPr>
        <p:spPr/>
        <p:txBody>
          <a:bodyPr>
            <a:normAutofit/>
          </a:bodyPr>
          <a:lstStyle/>
          <a:p>
            <a:r>
              <a:rPr lang="en-GB" sz="2400" dirty="0"/>
              <a:t>What is productive healthy ageing?</a:t>
            </a:r>
          </a:p>
        </p:txBody>
      </p:sp>
      <p:pic>
        <p:nvPicPr>
          <p:cNvPr id="7" name="Content Placeholder 7" descr="C:\Users\sanjay.tanday\Desktop\6.4040_PHE_Health Matters November_Online_960x640_72dpi4.png"/>
          <p:cNvPicPr>
            <a:picLocks noGrp="1"/>
          </p:cNvPicPr>
          <p:nvPr>
            <p:ph idx="1"/>
          </p:nvPr>
        </p:nvPicPr>
        <p:blipFill rotWithShape="1">
          <a:blip r:embed="rId3">
            <a:extLst>
              <a:ext uri="{28A0092B-C50C-407E-A947-70E740481C1C}">
                <a14:useLocalDpi xmlns:a14="http://schemas.microsoft.com/office/drawing/2010/main" val="0"/>
              </a:ext>
            </a:extLst>
          </a:blip>
          <a:srcRect t="13483"/>
          <a:stretch/>
        </p:blipFill>
        <p:spPr bwMode="auto">
          <a:xfrm>
            <a:off x="675536" y="1192761"/>
            <a:ext cx="8028000" cy="4893825"/>
          </a:xfrm>
          <a:prstGeom prst="rect">
            <a:avLst/>
          </a:prstGeom>
          <a:noFill/>
          <a:ln>
            <a:noFill/>
          </a:ln>
        </p:spPr>
      </p:pic>
      <p:sp>
        <p:nvSpPr>
          <p:cNvPr id="11" name="Slide Number Placeholder 3">
            <a:extLst>
              <a:ext uri="{FF2B5EF4-FFF2-40B4-BE49-F238E27FC236}">
                <a16:creationId xmlns:a16="http://schemas.microsoft.com/office/drawing/2014/main" id="{BB7A3D10-D5AB-4A17-A53A-DA03CCE21735}"/>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11</a:t>
            </a:fld>
            <a:endParaRPr lang="en-US" dirty="0">
              <a:solidFill>
                <a:prstClr val="white"/>
              </a:solidFill>
            </a:endParaRPr>
          </a:p>
        </p:txBody>
      </p:sp>
      <p:sp>
        <p:nvSpPr>
          <p:cNvPr id="12" name="Footer Placeholder 4">
            <a:extLst>
              <a:ext uri="{FF2B5EF4-FFF2-40B4-BE49-F238E27FC236}">
                <a16:creationId xmlns:a16="http://schemas.microsoft.com/office/drawing/2014/main" id="{42AA22D7-28BE-4C97-992C-A4769833860C}"/>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3" name="Footer Placeholder 2">
            <a:extLst>
              <a:ext uri="{FF2B5EF4-FFF2-40B4-BE49-F238E27FC236}">
                <a16:creationId xmlns:a16="http://schemas.microsoft.com/office/drawing/2014/main" id="{0F9835AB-E9A1-46EE-9299-155B1B9D3D91}"/>
              </a:ext>
            </a:extLst>
          </p:cNvPr>
          <p:cNvSpPr>
            <a:spLocks noGrp="1"/>
          </p:cNvSpPr>
          <p:nvPr>
            <p:ph type="ftr" sz="quarter" idx="11"/>
          </p:nvPr>
        </p:nvSpPr>
        <p:spPr/>
        <p:txBody>
          <a:bodyPr/>
          <a:lstStyle/>
          <a:p>
            <a:pPr>
              <a:defRPr/>
            </a:pPr>
            <a:r>
              <a:rPr lang="en-GB"/>
              <a:t>Consensus statement on healthy ageing launch 16.10.2019</a:t>
            </a:r>
            <a:endParaRPr lang="en-US" dirty="0"/>
          </a:p>
        </p:txBody>
      </p:sp>
      <p:sp>
        <p:nvSpPr>
          <p:cNvPr id="4" name="Slide Number Placeholder 3">
            <a:extLst>
              <a:ext uri="{FF2B5EF4-FFF2-40B4-BE49-F238E27FC236}">
                <a16:creationId xmlns:a16="http://schemas.microsoft.com/office/drawing/2014/main" id="{01A61BC0-644A-4E05-8C0A-3712358EE152}"/>
              </a:ext>
            </a:extLst>
          </p:cNvPr>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11</a:t>
            </a:fld>
            <a:endParaRPr lang="en-US" dirty="0"/>
          </a:p>
        </p:txBody>
      </p:sp>
    </p:spTree>
    <p:extLst>
      <p:ext uri="{BB962C8B-B14F-4D97-AF65-F5344CB8AC3E}">
        <p14:creationId xmlns:p14="http://schemas.microsoft.com/office/powerpoint/2010/main" val="59785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landscape – now is the time!</a:t>
            </a:r>
          </a:p>
        </p:txBody>
      </p:sp>
      <p:sp>
        <p:nvSpPr>
          <p:cNvPr id="3" name="Content Placeholder 2"/>
          <p:cNvSpPr>
            <a:spLocks noGrp="1"/>
          </p:cNvSpPr>
          <p:nvPr>
            <p:ph idx="1"/>
          </p:nvPr>
        </p:nvSpPr>
        <p:spPr>
          <a:xfrm>
            <a:off x="395536" y="1268760"/>
            <a:ext cx="8028000" cy="3554759"/>
          </a:xfrm>
        </p:spPr>
        <p:txBody>
          <a:bodyPr/>
          <a:lstStyle/>
          <a:p>
            <a:pPr>
              <a:spcAft>
                <a:spcPts val="1800"/>
              </a:spcAft>
            </a:pPr>
            <a:r>
              <a:rPr lang="en-GB" sz="2000" b="1" dirty="0"/>
              <a:t>Industrial Strategy (2018) </a:t>
            </a:r>
            <a:r>
              <a:rPr lang="en-GB" sz="2000" dirty="0"/>
              <a:t>– Grand Challenge on Ageing sets out the vision for everyone to have 5 extra years of healthy and independent life by 2035, whilst inequalities are reduced</a:t>
            </a:r>
          </a:p>
          <a:p>
            <a:pPr>
              <a:spcAft>
                <a:spcPts val="1800"/>
              </a:spcAft>
            </a:pPr>
            <a:r>
              <a:rPr lang="en-GB" sz="2000" b="1" dirty="0"/>
              <a:t>NHS Long Term plan (2018) – </a:t>
            </a:r>
            <a:r>
              <a:rPr lang="en-GB" sz="2000" dirty="0"/>
              <a:t>prevention increased, including for people living with frailty, dementia and range of risk factors </a:t>
            </a:r>
          </a:p>
          <a:p>
            <a:pPr>
              <a:spcAft>
                <a:spcPts val="1800"/>
              </a:spcAft>
            </a:pPr>
            <a:r>
              <a:rPr lang="en-GB" sz="2000" b="1" dirty="0"/>
              <a:t>WHO (2019) – </a:t>
            </a:r>
            <a:r>
              <a:rPr lang="en-GB" sz="2000" dirty="0"/>
              <a:t>proposal for a decade of healthy ageing 2020-2030</a:t>
            </a:r>
          </a:p>
          <a:p>
            <a:pPr>
              <a:spcAft>
                <a:spcPts val="900"/>
              </a:spcAft>
            </a:pPr>
            <a:r>
              <a:rPr lang="en-GB" sz="2000" b="1" dirty="0"/>
              <a:t>Prevention Green Paper (2019) – </a:t>
            </a:r>
            <a:r>
              <a:rPr lang="en-GB" sz="2000" dirty="0"/>
              <a:t>specific focus on “Active Ageing”, </a:t>
            </a:r>
            <a:r>
              <a:rPr lang="en-GB" sz="2000" dirty="0">
                <a:solidFill>
                  <a:schemeClr val="bg2">
                    <a:lumMod val="75000"/>
                  </a:schemeClr>
                </a:solidFill>
              </a:rPr>
              <a:t>Healthy Ageing Consensus Statement</a:t>
            </a:r>
            <a:r>
              <a:rPr lang="en-GB" sz="2000" dirty="0"/>
              <a:t>, Decade of Healthy Ageing</a:t>
            </a:r>
          </a:p>
        </p:txBody>
      </p:sp>
      <p:sp>
        <p:nvSpPr>
          <p:cNvPr id="4" name="Slide Number Placeholder 3"/>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12</a:t>
            </a:fld>
            <a:endParaRPr lang="en-US" dirty="0"/>
          </a:p>
        </p:txBody>
      </p:sp>
      <p:sp>
        <p:nvSpPr>
          <p:cNvPr id="7" name="Slide Number Placeholder 3">
            <a:extLst>
              <a:ext uri="{FF2B5EF4-FFF2-40B4-BE49-F238E27FC236}">
                <a16:creationId xmlns:a16="http://schemas.microsoft.com/office/drawing/2014/main" id="{67B7A326-CB54-4491-A392-5F0059ECE611}"/>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12</a:t>
            </a:fld>
            <a:endParaRPr lang="en-US" dirty="0">
              <a:solidFill>
                <a:prstClr val="white"/>
              </a:solidFill>
            </a:endParaRPr>
          </a:p>
        </p:txBody>
      </p:sp>
      <p:sp>
        <p:nvSpPr>
          <p:cNvPr id="8" name="Footer Placeholder 4">
            <a:extLst>
              <a:ext uri="{FF2B5EF4-FFF2-40B4-BE49-F238E27FC236}">
                <a16:creationId xmlns:a16="http://schemas.microsoft.com/office/drawing/2014/main" id="{3A839817-7F6E-4631-8401-9CEE1A8B4564}"/>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5" name="Footer Placeholder 4">
            <a:extLst>
              <a:ext uri="{FF2B5EF4-FFF2-40B4-BE49-F238E27FC236}">
                <a16:creationId xmlns:a16="http://schemas.microsoft.com/office/drawing/2014/main" id="{EEA925E3-8E00-44F8-856B-BD7FD989A774}"/>
              </a:ext>
            </a:extLst>
          </p:cNvPr>
          <p:cNvSpPr>
            <a:spLocks noGrp="1"/>
          </p:cNvSpPr>
          <p:nvPr>
            <p:ph type="ftr" sz="quarter" idx="11"/>
          </p:nvPr>
        </p:nvSpPr>
        <p:spPr/>
        <p:txBody>
          <a:bodyPr/>
          <a:lstStyle/>
          <a:p>
            <a:pPr>
              <a:defRPr/>
            </a:pPr>
            <a:r>
              <a:rPr lang="en-GB"/>
              <a:t>Consensus statement on healthy ageing launch 16.10.2019</a:t>
            </a:r>
            <a:endParaRPr lang="en-US" dirty="0"/>
          </a:p>
        </p:txBody>
      </p:sp>
    </p:spTree>
    <p:extLst>
      <p:ext uri="{BB962C8B-B14F-4D97-AF65-F5344CB8AC3E}">
        <p14:creationId xmlns:p14="http://schemas.microsoft.com/office/powerpoint/2010/main" val="136419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56AE-32E3-4080-B66C-628F4798F1DB}"/>
              </a:ext>
            </a:extLst>
          </p:cNvPr>
          <p:cNvSpPr>
            <a:spLocks noGrp="1"/>
          </p:cNvSpPr>
          <p:nvPr>
            <p:ph type="title"/>
          </p:nvPr>
        </p:nvSpPr>
        <p:spPr/>
        <p:txBody>
          <a:bodyPr>
            <a:normAutofit/>
          </a:bodyPr>
          <a:lstStyle/>
          <a:p>
            <a:r>
              <a:rPr lang="en-GB" sz="2400" dirty="0"/>
              <a:t>Healthy Ageing Consensus Statement </a:t>
            </a:r>
          </a:p>
        </p:txBody>
      </p:sp>
      <p:sp>
        <p:nvSpPr>
          <p:cNvPr id="3" name="Content Placeholder 2">
            <a:extLst>
              <a:ext uri="{FF2B5EF4-FFF2-40B4-BE49-F238E27FC236}">
                <a16:creationId xmlns:a16="http://schemas.microsoft.com/office/drawing/2014/main" id="{90349F13-3296-4C2D-82A9-66BE5F5B8C09}"/>
              </a:ext>
            </a:extLst>
          </p:cNvPr>
          <p:cNvSpPr>
            <a:spLocks noGrp="1"/>
          </p:cNvSpPr>
          <p:nvPr>
            <p:ph idx="1"/>
          </p:nvPr>
        </p:nvSpPr>
        <p:spPr>
          <a:xfrm>
            <a:off x="395536" y="1565793"/>
            <a:ext cx="8190464" cy="3726414"/>
          </a:xfrm>
        </p:spPr>
        <p:txBody>
          <a:bodyPr/>
          <a:lstStyle/>
          <a:p>
            <a:pPr marL="542925" indent="-542925">
              <a:spcAft>
                <a:spcPts val="1800"/>
              </a:spcAft>
              <a:buFont typeface="+mj-lt"/>
              <a:buAutoNum type="arabicPeriod"/>
            </a:pPr>
            <a:r>
              <a:rPr lang="en-GB" sz="2000" dirty="0"/>
              <a:t>Putting prevention first and ensuring timely access to services and support when needed</a:t>
            </a:r>
          </a:p>
          <a:p>
            <a:pPr marL="542925" indent="-542925">
              <a:spcAft>
                <a:spcPts val="1800"/>
              </a:spcAft>
              <a:buFont typeface="+mj-lt"/>
              <a:buAutoNum type="arabicPeriod"/>
            </a:pPr>
            <a:r>
              <a:rPr lang="en-GB" sz="2000" dirty="0"/>
              <a:t>Removing barriers and creating more opportunities for older adults to contribute to society</a:t>
            </a:r>
          </a:p>
          <a:p>
            <a:pPr marL="542925" indent="-542925">
              <a:spcAft>
                <a:spcPts val="1800"/>
              </a:spcAft>
              <a:buFont typeface="+mj-lt"/>
              <a:buAutoNum type="arabicPeriod"/>
            </a:pPr>
            <a:r>
              <a:rPr lang="en-GB" sz="2000" dirty="0"/>
              <a:t>Ensuring good homes and communities</a:t>
            </a:r>
          </a:p>
          <a:p>
            <a:pPr marL="542925" indent="-542925">
              <a:spcAft>
                <a:spcPts val="1800"/>
              </a:spcAft>
              <a:buFont typeface="+mj-lt"/>
              <a:buAutoNum type="arabicPeriod"/>
            </a:pPr>
            <a:r>
              <a:rPr lang="en-GB" sz="2000" dirty="0"/>
              <a:t>Narrowing inequalities</a:t>
            </a:r>
          </a:p>
          <a:p>
            <a:pPr marL="542925" indent="-542925">
              <a:spcAft>
                <a:spcPts val="450"/>
              </a:spcAft>
              <a:buFont typeface="+mj-lt"/>
              <a:buAutoNum type="arabicPeriod"/>
            </a:pPr>
            <a:r>
              <a:rPr lang="en-GB" sz="2000" dirty="0"/>
              <a:t>Challenging ageist and negative language, culture and practices </a:t>
            </a:r>
          </a:p>
        </p:txBody>
      </p:sp>
      <p:sp>
        <p:nvSpPr>
          <p:cNvPr id="14" name="Slide Number Placeholder 3">
            <a:extLst>
              <a:ext uri="{FF2B5EF4-FFF2-40B4-BE49-F238E27FC236}">
                <a16:creationId xmlns:a16="http://schemas.microsoft.com/office/drawing/2014/main" id="{DAB98F78-4255-4B36-BD92-BB5470DE253F}"/>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13</a:t>
            </a:fld>
            <a:endParaRPr lang="en-US" dirty="0">
              <a:solidFill>
                <a:prstClr val="white"/>
              </a:solidFill>
            </a:endParaRPr>
          </a:p>
        </p:txBody>
      </p:sp>
      <p:sp>
        <p:nvSpPr>
          <p:cNvPr id="15" name="Footer Placeholder 4">
            <a:extLst>
              <a:ext uri="{FF2B5EF4-FFF2-40B4-BE49-F238E27FC236}">
                <a16:creationId xmlns:a16="http://schemas.microsoft.com/office/drawing/2014/main" id="{A69A8AE9-F4CA-4CC9-AAD4-291FA035BB65}"/>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Consensus statement on healthy ageing launch 16.10.2019</a:t>
            </a:r>
            <a:endParaRPr lang="en-US" dirty="0">
              <a:solidFill>
                <a:prstClr val="white"/>
              </a:solidFill>
            </a:endParaRPr>
          </a:p>
        </p:txBody>
      </p:sp>
      <p:sp>
        <p:nvSpPr>
          <p:cNvPr id="4" name="Footer Placeholder 3">
            <a:extLst>
              <a:ext uri="{FF2B5EF4-FFF2-40B4-BE49-F238E27FC236}">
                <a16:creationId xmlns:a16="http://schemas.microsoft.com/office/drawing/2014/main" id="{E96D0365-7A54-46AC-979B-A3D91698F94F}"/>
              </a:ext>
            </a:extLst>
          </p:cNvPr>
          <p:cNvSpPr>
            <a:spLocks noGrp="1"/>
          </p:cNvSpPr>
          <p:nvPr>
            <p:ph type="ftr" sz="quarter" idx="11"/>
          </p:nvPr>
        </p:nvSpPr>
        <p:spPr/>
        <p:txBody>
          <a:bodyPr/>
          <a:lstStyle/>
          <a:p>
            <a:pPr>
              <a:defRPr/>
            </a:pPr>
            <a:r>
              <a:rPr lang="en-GB"/>
              <a:t>Consensus statement on healthy ageing launch 16.10.2019</a:t>
            </a:r>
            <a:endParaRPr lang="en-US" dirty="0"/>
          </a:p>
        </p:txBody>
      </p:sp>
      <p:sp>
        <p:nvSpPr>
          <p:cNvPr id="5" name="Slide Number Placeholder 4">
            <a:extLst>
              <a:ext uri="{FF2B5EF4-FFF2-40B4-BE49-F238E27FC236}">
                <a16:creationId xmlns:a16="http://schemas.microsoft.com/office/drawing/2014/main" id="{856214F9-ADB0-415C-8CFF-7CC0379C054F}"/>
              </a:ext>
            </a:extLst>
          </p:cNvPr>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13</a:t>
            </a:fld>
            <a:endParaRPr lang="en-US" dirty="0"/>
          </a:p>
        </p:txBody>
      </p:sp>
    </p:spTree>
    <p:extLst>
      <p:ext uri="{BB962C8B-B14F-4D97-AF65-F5344CB8AC3E}">
        <p14:creationId xmlns:p14="http://schemas.microsoft.com/office/powerpoint/2010/main" val="140351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14</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5" y="421719"/>
            <a:ext cx="7111430" cy="486054"/>
          </a:xfrm>
        </p:spPr>
        <p:txBody>
          <a:bodyPr>
            <a:noAutofit/>
          </a:bodyPr>
          <a:lstStyle/>
          <a:p>
            <a:r>
              <a:rPr lang="en-GB" sz="2800" dirty="0"/>
              <a:t>Putting prevention first and ensuring timely access to services and support when needed</a:t>
            </a:r>
            <a:endParaRPr lang="en-GB" dirty="0"/>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14</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Consensus statement on healthy ageing launch 16.10.2019</a:t>
            </a:r>
            <a:endParaRPr lang="en-US" dirty="0">
              <a:solidFill>
                <a:prstClr val="white"/>
              </a:solidFill>
            </a:endParaRP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44500" indent="-444500">
              <a:spcAft>
                <a:spcPts val="1800"/>
              </a:spcAft>
              <a:buFont typeface="Wingdings" panose="05000000000000000000" pitchFamily="2" charset="2"/>
              <a:buChar char="Ø"/>
            </a:pPr>
            <a:r>
              <a:rPr lang="en-GB" sz="2000" dirty="0"/>
              <a:t>Renewed focus on social determinants of health</a:t>
            </a:r>
          </a:p>
          <a:p>
            <a:pPr marL="444500" indent="-444500">
              <a:spcAft>
                <a:spcPts val="1800"/>
              </a:spcAft>
              <a:buFont typeface="Wingdings" panose="05000000000000000000" pitchFamily="2" charset="2"/>
              <a:buChar char="Ø"/>
            </a:pPr>
            <a:r>
              <a:rPr lang="en-GB" sz="2000" dirty="0"/>
              <a:t>Access to individual-level interventions to support healthier behaviours</a:t>
            </a:r>
          </a:p>
          <a:p>
            <a:pPr marL="444500" indent="-444500">
              <a:spcAft>
                <a:spcPts val="1800"/>
              </a:spcAft>
              <a:buFont typeface="Wingdings" panose="05000000000000000000" pitchFamily="2" charset="2"/>
              <a:buChar char="Ø"/>
            </a:pPr>
            <a:r>
              <a:rPr lang="en-GB" sz="2000" dirty="0"/>
              <a:t>Population-level policies across government</a:t>
            </a:r>
          </a:p>
          <a:p>
            <a:pPr marL="444500" indent="-444500">
              <a:spcAft>
                <a:spcPts val="1800"/>
              </a:spcAft>
              <a:buFont typeface="Wingdings" panose="05000000000000000000" pitchFamily="2" charset="2"/>
              <a:buChar char="Ø"/>
            </a:pPr>
            <a:r>
              <a:rPr lang="en-GB" sz="2000" dirty="0"/>
              <a:t>Timely access to health, care and rehabilitation services</a:t>
            </a:r>
          </a:p>
          <a:p>
            <a:pPr marL="444500" indent="-444500">
              <a:buFont typeface="Wingdings" panose="05000000000000000000" pitchFamily="2" charset="2"/>
              <a:buChar char="Ø"/>
            </a:pPr>
            <a:r>
              <a:rPr lang="en-GB" sz="2000" dirty="0"/>
              <a:t>Timely access to personalised support and adaptations to maintain independence.</a:t>
            </a:r>
          </a:p>
          <a:p>
            <a:endParaRPr lang="en-GB" sz="2000" dirty="0"/>
          </a:p>
          <a:p>
            <a:r>
              <a:rPr lang="en-GB" sz="2000" dirty="0"/>
              <a:t> </a:t>
            </a:r>
          </a:p>
          <a:p>
            <a:endParaRPr lang="en-GB" sz="2000" dirty="0"/>
          </a:p>
        </p:txBody>
      </p:sp>
    </p:spTree>
    <p:extLst>
      <p:ext uri="{BB962C8B-B14F-4D97-AF65-F5344CB8AC3E}">
        <p14:creationId xmlns:p14="http://schemas.microsoft.com/office/powerpoint/2010/main" val="211287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15</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pic>
        <p:nvPicPr>
          <p:cNvPr id="8" name="Picture 7">
            <a:extLst>
              <a:ext uri="{FF2B5EF4-FFF2-40B4-BE49-F238E27FC236}">
                <a16:creationId xmlns:a16="http://schemas.microsoft.com/office/drawing/2014/main" id="{6BEDCB5A-80C1-4FC9-B37E-52B370F78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6793"/>
            <a:ext cx="9144000" cy="5144414"/>
          </a:xfrm>
          <a:prstGeom prst="rect">
            <a:avLst/>
          </a:prstGeom>
        </p:spPr>
      </p:pic>
      <p:sp>
        <p:nvSpPr>
          <p:cNvPr id="10" name="Title 1">
            <a:extLst>
              <a:ext uri="{FF2B5EF4-FFF2-40B4-BE49-F238E27FC236}">
                <a16:creationId xmlns:a16="http://schemas.microsoft.com/office/drawing/2014/main" id="{9E703256-9F73-414A-B850-EB103C5C703F}"/>
              </a:ext>
            </a:extLst>
          </p:cNvPr>
          <p:cNvSpPr>
            <a:spLocks noGrp="1"/>
          </p:cNvSpPr>
          <p:nvPr>
            <p:ph type="title"/>
          </p:nvPr>
        </p:nvSpPr>
        <p:spPr>
          <a:xfrm>
            <a:off x="444784" y="421719"/>
            <a:ext cx="8159664" cy="435074"/>
          </a:xfrm>
        </p:spPr>
        <p:txBody>
          <a:bodyPr>
            <a:noAutofit/>
          </a:bodyPr>
          <a:lstStyle/>
          <a:p>
            <a:r>
              <a:rPr lang="en-GB" sz="2800" b="0" dirty="0"/>
              <a:t>Removing barriers and creating more opportunities for older adults to contribute to society</a:t>
            </a:r>
            <a:endParaRPr lang="en-GB" b="0" dirty="0"/>
          </a:p>
        </p:txBody>
      </p:sp>
    </p:spTree>
    <p:extLst>
      <p:ext uri="{BB962C8B-B14F-4D97-AF65-F5344CB8AC3E}">
        <p14:creationId xmlns:p14="http://schemas.microsoft.com/office/powerpoint/2010/main" val="13487892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16</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pic>
        <p:nvPicPr>
          <p:cNvPr id="8" name="Picture 7">
            <a:extLst>
              <a:ext uri="{FF2B5EF4-FFF2-40B4-BE49-F238E27FC236}">
                <a16:creationId xmlns:a16="http://schemas.microsoft.com/office/drawing/2014/main" id="{D3519280-ECA4-4F72-98E0-21B3C2823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307"/>
            <a:ext cx="9144000" cy="5143385"/>
          </a:xfrm>
          <a:prstGeom prst="rect">
            <a:avLst/>
          </a:prstGeom>
        </p:spPr>
      </p:pic>
      <p:sp>
        <p:nvSpPr>
          <p:cNvPr id="10" name="Title 1">
            <a:extLst>
              <a:ext uri="{FF2B5EF4-FFF2-40B4-BE49-F238E27FC236}">
                <a16:creationId xmlns:a16="http://schemas.microsoft.com/office/drawing/2014/main" id="{CBF24603-A52F-4FB5-8B83-2D1D341477C2}"/>
              </a:ext>
            </a:extLst>
          </p:cNvPr>
          <p:cNvSpPr>
            <a:spLocks noGrp="1"/>
          </p:cNvSpPr>
          <p:nvPr>
            <p:ph type="title"/>
          </p:nvPr>
        </p:nvSpPr>
        <p:spPr>
          <a:xfrm>
            <a:off x="444784" y="421719"/>
            <a:ext cx="8231672" cy="435588"/>
          </a:xfrm>
        </p:spPr>
        <p:txBody>
          <a:bodyPr>
            <a:noAutofit/>
          </a:bodyPr>
          <a:lstStyle/>
          <a:p>
            <a:r>
              <a:rPr lang="en-GB" sz="2800" b="0" dirty="0"/>
              <a:t>Removing barriers and creating more opportunities for older adults to contribute to society</a:t>
            </a:r>
            <a:endParaRPr lang="en-GB" b="0" dirty="0"/>
          </a:p>
        </p:txBody>
      </p:sp>
    </p:spTree>
    <p:extLst>
      <p:ext uri="{BB962C8B-B14F-4D97-AF65-F5344CB8AC3E}">
        <p14:creationId xmlns:p14="http://schemas.microsoft.com/office/powerpoint/2010/main" val="25496905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17</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r>
              <a:rPr lang="en-GB" sz="2800" dirty="0"/>
              <a:t>Removing barriers and creating more opportunities for older adults to contribute to society</a:t>
            </a:r>
            <a:endParaRPr lang="en-GB" dirty="0"/>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17</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44500" indent="-444500">
              <a:spcAft>
                <a:spcPts val="1800"/>
              </a:spcAft>
              <a:buFont typeface="Wingdings" panose="05000000000000000000" pitchFamily="2" charset="2"/>
              <a:buChar char="Ø"/>
            </a:pPr>
            <a:r>
              <a:rPr lang="en-GB" sz="2000" dirty="0"/>
              <a:t>Workplaces that support health at work</a:t>
            </a:r>
          </a:p>
          <a:p>
            <a:pPr marL="444500" indent="-444500">
              <a:spcAft>
                <a:spcPts val="1800"/>
              </a:spcAft>
              <a:buFont typeface="Wingdings" panose="05000000000000000000" pitchFamily="2" charset="2"/>
              <a:buChar char="Ø"/>
            </a:pPr>
            <a:r>
              <a:rPr lang="en-GB" sz="2000" dirty="0"/>
              <a:t>Flexibility in roles to support those with caring responsibilities or who want to volunteer</a:t>
            </a:r>
          </a:p>
          <a:p>
            <a:pPr marL="444500" indent="-444500">
              <a:spcAft>
                <a:spcPts val="1800"/>
              </a:spcAft>
              <a:buFont typeface="Wingdings" panose="05000000000000000000" pitchFamily="2" charset="2"/>
              <a:buChar char="Ø"/>
            </a:pPr>
            <a:r>
              <a:rPr lang="en-GB" sz="2000" dirty="0"/>
              <a:t>Employer policies to recruit, develop, promote and retain staff of every age</a:t>
            </a:r>
          </a:p>
          <a:p>
            <a:pPr marL="444500" indent="-444500">
              <a:spcAft>
                <a:spcPts val="1800"/>
              </a:spcAft>
              <a:buFont typeface="Wingdings" panose="05000000000000000000" pitchFamily="2" charset="2"/>
              <a:buChar char="Ø"/>
            </a:pPr>
            <a:r>
              <a:rPr lang="en-GB" sz="2000" dirty="0"/>
              <a:t>Extended range of opportunities for people to engage with creative, learning and cultural activities and to volunteer</a:t>
            </a:r>
          </a:p>
          <a:p>
            <a:pPr>
              <a:spcAft>
                <a:spcPts val="1800"/>
              </a:spcAft>
            </a:pPr>
            <a:r>
              <a:rPr lang="en-GB" sz="2000" dirty="0"/>
              <a:t> </a:t>
            </a:r>
          </a:p>
          <a:p>
            <a:pPr>
              <a:spcAft>
                <a:spcPts val="1800"/>
              </a:spcAft>
            </a:pPr>
            <a:endParaRPr lang="en-GB" sz="2000" dirty="0"/>
          </a:p>
        </p:txBody>
      </p:sp>
    </p:spTree>
    <p:extLst>
      <p:ext uri="{BB962C8B-B14F-4D97-AF65-F5344CB8AC3E}">
        <p14:creationId xmlns:p14="http://schemas.microsoft.com/office/powerpoint/2010/main" val="248934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18</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sp>
        <p:nvSpPr>
          <p:cNvPr id="7" name="Title 1">
            <a:extLst>
              <a:ext uri="{FF2B5EF4-FFF2-40B4-BE49-F238E27FC236}">
                <a16:creationId xmlns:a16="http://schemas.microsoft.com/office/drawing/2014/main" id="{2EBF75A0-98EE-4196-868A-F91EF3CEE433}"/>
              </a:ext>
            </a:extLst>
          </p:cNvPr>
          <p:cNvSpPr>
            <a:spLocks noGrp="1"/>
          </p:cNvSpPr>
          <p:nvPr>
            <p:ph type="title"/>
          </p:nvPr>
        </p:nvSpPr>
        <p:spPr>
          <a:xfrm>
            <a:off x="444784" y="421719"/>
            <a:ext cx="7583599" cy="486054"/>
          </a:xfrm>
        </p:spPr>
        <p:txBody>
          <a:bodyPr>
            <a:noAutofit/>
          </a:bodyPr>
          <a:lstStyle/>
          <a:p>
            <a:pPr>
              <a:spcAft>
                <a:spcPts val="450"/>
              </a:spcAft>
            </a:pPr>
            <a:r>
              <a:rPr lang="en-GB" sz="2800" b="0" dirty="0"/>
              <a:t>Ensuring good homes and communities</a:t>
            </a:r>
          </a:p>
        </p:txBody>
      </p:sp>
      <p:pic>
        <p:nvPicPr>
          <p:cNvPr id="5" name="Picture 4">
            <a:extLst>
              <a:ext uri="{FF2B5EF4-FFF2-40B4-BE49-F238E27FC236}">
                <a16:creationId xmlns:a16="http://schemas.microsoft.com/office/drawing/2014/main" id="{23A5FD08-ACBD-4AE5-B3F0-8F52B7EB3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307"/>
            <a:ext cx="9144000" cy="5143385"/>
          </a:xfrm>
          <a:prstGeom prst="rect">
            <a:avLst/>
          </a:prstGeom>
        </p:spPr>
      </p:pic>
    </p:spTree>
    <p:extLst>
      <p:ext uri="{BB962C8B-B14F-4D97-AF65-F5344CB8AC3E}">
        <p14:creationId xmlns:p14="http://schemas.microsoft.com/office/powerpoint/2010/main" val="14106376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19</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Ensuring good homes and communities</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19</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44500" indent="-444500">
              <a:spcAft>
                <a:spcPts val="1800"/>
              </a:spcAft>
              <a:buFont typeface="Wingdings" panose="05000000000000000000" pitchFamily="2" charset="2"/>
              <a:buChar char="Ø"/>
            </a:pPr>
            <a:r>
              <a:rPr lang="en-GB" sz="2000" dirty="0"/>
              <a:t>Improve quality of existing mainstream housing, including private rented</a:t>
            </a:r>
          </a:p>
          <a:p>
            <a:pPr marL="444500" indent="-444500">
              <a:spcAft>
                <a:spcPts val="1800"/>
              </a:spcAft>
              <a:buFont typeface="Wingdings" panose="05000000000000000000" pitchFamily="2" charset="2"/>
              <a:buChar char="Ø"/>
            </a:pPr>
            <a:r>
              <a:rPr lang="en-GB" sz="2000" dirty="0"/>
              <a:t>Future-proof new homes to be accessible and adaptable</a:t>
            </a:r>
          </a:p>
          <a:p>
            <a:pPr marL="444500" indent="-444500">
              <a:spcAft>
                <a:spcPts val="1800"/>
              </a:spcAft>
              <a:buFont typeface="Wingdings" panose="05000000000000000000" pitchFamily="2" charset="2"/>
              <a:buChar char="Ø"/>
            </a:pPr>
            <a:r>
              <a:rPr lang="en-GB" sz="2000" dirty="0"/>
              <a:t>More diverse housing options to meet the needs of older adults across all tenures</a:t>
            </a:r>
          </a:p>
          <a:p>
            <a:pPr marL="444500" indent="-444500">
              <a:spcAft>
                <a:spcPts val="1800"/>
              </a:spcAft>
              <a:buFont typeface="Wingdings" panose="05000000000000000000" pitchFamily="2" charset="2"/>
              <a:buChar char="Ø"/>
            </a:pPr>
            <a:r>
              <a:rPr lang="en-GB" sz="2000" dirty="0"/>
              <a:t>Support low-income owner-occupiers to access funds to repair and improve homes</a:t>
            </a:r>
          </a:p>
        </p:txBody>
      </p:sp>
    </p:spTree>
    <p:extLst>
      <p:ext uri="{BB962C8B-B14F-4D97-AF65-F5344CB8AC3E}">
        <p14:creationId xmlns:p14="http://schemas.microsoft.com/office/powerpoint/2010/main" val="397012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8272-8A89-42B8-AFFD-B8045E97CB0A}"/>
              </a:ext>
            </a:extLst>
          </p:cNvPr>
          <p:cNvSpPr>
            <a:spLocks noGrp="1"/>
          </p:cNvSpPr>
          <p:nvPr>
            <p:ph type="title"/>
          </p:nvPr>
        </p:nvSpPr>
        <p:spPr>
          <a:xfrm>
            <a:off x="2267744" y="822699"/>
            <a:ext cx="8028000" cy="648072"/>
          </a:xfrm>
        </p:spPr>
        <p:txBody>
          <a:bodyPr/>
          <a:lstStyle/>
          <a:p>
            <a:r>
              <a:rPr lang="en-GB" dirty="0"/>
              <a:t>Housekeeping Rules </a:t>
            </a:r>
          </a:p>
        </p:txBody>
      </p:sp>
      <p:sp>
        <p:nvSpPr>
          <p:cNvPr id="3" name="Content Placeholder 2">
            <a:extLst>
              <a:ext uri="{FF2B5EF4-FFF2-40B4-BE49-F238E27FC236}">
                <a16:creationId xmlns:a16="http://schemas.microsoft.com/office/drawing/2014/main" id="{32095AA0-8E4B-4A37-97CF-4F11FCACC20A}"/>
              </a:ext>
            </a:extLst>
          </p:cNvPr>
          <p:cNvSpPr>
            <a:spLocks noGrp="1"/>
          </p:cNvSpPr>
          <p:nvPr>
            <p:ph idx="1"/>
          </p:nvPr>
        </p:nvSpPr>
        <p:spPr>
          <a:xfrm>
            <a:off x="558000" y="1484784"/>
            <a:ext cx="8028000" cy="4235623"/>
          </a:xfrm>
        </p:spPr>
        <p:txBody>
          <a:bodyPr/>
          <a:lstStyle/>
          <a:p>
            <a:endParaRPr lang="en-GB" sz="1200" dirty="0">
              <a:solidFill>
                <a:srgbClr val="000000"/>
              </a:solidFill>
            </a:endParaRPr>
          </a:p>
          <a:p>
            <a:pPr>
              <a:buFont typeface="Arial" panose="020B0604020202020204" pitchFamily="34" charset="0"/>
              <a:buChar char="•"/>
            </a:pPr>
            <a:r>
              <a:rPr lang="en-GB" sz="2400" dirty="0"/>
              <a:t>Please keep your skype and phones on </a:t>
            </a:r>
            <a:r>
              <a:rPr lang="en-GB" sz="2400" b="1" dirty="0"/>
              <a:t>MUTE</a:t>
            </a:r>
            <a:endParaRPr lang="en-GB" sz="2400" dirty="0"/>
          </a:p>
          <a:p>
            <a:r>
              <a:rPr lang="en-GB" sz="2400" dirty="0"/>
              <a:t>•	Please note that this session will be recorded</a:t>
            </a:r>
          </a:p>
          <a:p>
            <a:r>
              <a:rPr lang="en-GB" sz="2400" dirty="0"/>
              <a:t>•	This is an interactive session and questions can be asked via the skype messaging system. </a:t>
            </a:r>
          </a:p>
          <a:p>
            <a:r>
              <a:rPr lang="en-GB" sz="2400" dirty="0"/>
              <a:t>•	Please note that everyone can see your questions </a:t>
            </a:r>
          </a:p>
          <a:p>
            <a:r>
              <a:rPr lang="en-GB" sz="2400" dirty="0"/>
              <a:t>•	We will aim to answer your questions after the presentations.</a:t>
            </a:r>
          </a:p>
          <a:p>
            <a:r>
              <a:rPr lang="en-GB" sz="2400" dirty="0"/>
              <a:t>•	We will post the Q&amp;A, the presentation and recording on the K-hub after the webinar</a:t>
            </a:r>
            <a:r>
              <a:rPr lang="en-GB" sz="1600" dirty="0"/>
              <a:t> </a:t>
            </a:r>
          </a:p>
          <a:p>
            <a:r>
              <a:rPr lang="en-GB" sz="1100" dirty="0"/>
              <a:t> </a:t>
            </a:r>
            <a:endParaRPr lang="en-GB" dirty="0"/>
          </a:p>
        </p:txBody>
      </p:sp>
      <p:sp>
        <p:nvSpPr>
          <p:cNvPr id="4" name="Slide Number Placeholder 3">
            <a:extLst>
              <a:ext uri="{FF2B5EF4-FFF2-40B4-BE49-F238E27FC236}">
                <a16:creationId xmlns:a16="http://schemas.microsoft.com/office/drawing/2014/main" id="{60AB3FAA-A0C7-4BE7-9C3B-E73D34A9C5A6}"/>
              </a:ext>
            </a:extLst>
          </p:cNvPr>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z="900" smtClean="0">
                <a:solidFill>
                  <a:prstClr val="white"/>
                </a:solidFill>
              </a:rPr>
              <a:pPr>
                <a:defRPr/>
              </a:pPr>
              <a:t>2</a:t>
            </a:fld>
            <a:endParaRPr lang="en-US" sz="900" dirty="0">
              <a:solidFill>
                <a:prstClr val="white"/>
              </a:solidFill>
            </a:endParaRPr>
          </a:p>
        </p:txBody>
      </p:sp>
      <p:sp>
        <p:nvSpPr>
          <p:cNvPr id="5" name="Footer Placeholder 4">
            <a:extLst>
              <a:ext uri="{FF2B5EF4-FFF2-40B4-BE49-F238E27FC236}">
                <a16:creationId xmlns:a16="http://schemas.microsoft.com/office/drawing/2014/main" id="{5322A720-EE05-4042-8345-CBF0272140DB}"/>
              </a:ext>
            </a:extLst>
          </p:cNvPr>
          <p:cNvSpPr>
            <a:spLocks noGrp="1"/>
          </p:cNvSpPr>
          <p:nvPr>
            <p:ph type="ftr" sz="quarter" idx="11"/>
          </p:nvPr>
        </p:nvSpPr>
        <p:spPr/>
        <p:txBody>
          <a:bodyPr/>
          <a:lstStyle/>
          <a:p>
            <a:pPr>
              <a:defRPr/>
            </a:pPr>
            <a:r>
              <a:rPr lang="en-US" sz="900" dirty="0">
                <a:solidFill>
                  <a:prstClr val="white"/>
                </a:solidFill>
              </a:rPr>
              <a:t>Consensus statement on healthy ageing launch 16.10.2019</a:t>
            </a:r>
          </a:p>
        </p:txBody>
      </p:sp>
    </p:spTree>
    <p:extLst>
      <p:ext uri="{BB962C8B-B14F-4D97-AF65-F5344CB8AC3E}">
        <p14:creationId xmlns:p14="http://schemas.microsoft.com/office/powerpoint/2010/main" val="182213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20</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pic>
        <p:nvPicPr>
          <p:cNvPr id="3" name="Picture 2">
            <a:extLst>
              <a:ext uri="{FF2B5EF4-FFF2-40B4-BE49-F238E27FC236}">
                <a16:creationId xmlns:a16="http://schemas.microsoft.com/office/drawing/2014/main" id="{4DE018CA-8BE1-48A5-B1D4-55E6F025B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307"/>
            <a:ext cx="9144000" cy="5143385"/>
          </a:xfrm>
          <a:prstGeom prst="rect">
            <a:avLst/>
          </a:prstGeom>
        </p:spPr>
      </p:pic>
      <p:sp>
        <p:nvSpPr>
          <p:cNvPr id="7" name="Title 1">
            <a:extLst>
              <a:ext uri="{FF2B5EF4-FFF2-40B4-BE49-F238E27FC236}">
                <a16:creationId xmlns:a16="http://schemas.microsoft.com/office/drawing/2014/main" id="{2EBF75A0-98EE-4196-868A-F91EF3CEE433}"/>
              </a:ext>
            </a:extLst>
          </p:cNvPr>
          <p:cNvSpPr>
            <a:spLocks noGrp="1"/>
          </p:cNvSpPr>
          <p:nvPr>
            <p:ph type="title"/>
          </p:nvPr>
        </p:nvSpPr>
        <p:spPr>
          <a:xfrm>
            <a:off x="444784" y="421719"/>
            <a:ext cx="7583599" cy="486054"/>
          </a:xfrm>
        </p:spPr>
        <p:txBody>
          <a:bodyPr>
            <a:noAutofit/>
          </a:bodyPr>
          <a:lstStyle/>
          <a:p>
            <a:pPr>
              <a:spcAft>
                <a:spcPts val="450"/>
              </a:spcAft>
            </a:pPr>
            <a:r>
              <a:rPr lang="en-GB" sz="2800" b="0" dirty="0"/>
              <a:t>Ensuring good homes and communities</a:t>
            </a:r>
          </a:p>
        </p:txBody>
      </p:sp>
    </p:spTree>
    <p:extLst>
      <p:ext uri="{BB962C8B-B14F-4D97-AF65-F5344CB8AC3E}">
        <p14:creationId xmlns:p14="http://schemas.microsoft.com/office/powerpoint/2010/main" val="32966555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21</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Ensuring good homes and communities</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21</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0" indent="0">
              <a:spcAft>
                <a:spcPts val="1800"/>
              </a:spcAft>
            </a:pPr>
            <a:r>
              <a:rPr lang="en-GB" sz="2000" dirty="0"/>
              <a:t>Support people to remain connected as they age:</a:t>
            </a:r>
          </a:p>
          <a:p>
            <a:pPr marL="444500" indent="-444500">
              <a:spcAft>
                <a:spcPts val="1800"/>
              </a:spcAft>
              <a:buFont typeface="Wingdings" panose="05000000000000000000" pitchFamily="2" charset="2"/>
              <a:buChar char="Ø"/>
            </a:pPr>
            <a:r>
              <a:rPr lang="en-GB" sz="2000" dirty="0"/>
              <a:t>Accessible transport links</a:t>
            </a:r>
          </a:p>
          <a:p>
            <a:pPr marL="444500" indent="-444500">
              <a:spcAft>
                <a:spcPts val="1800"/>
              </a:spcAft>
              <a:buFont typeface="Wingdings" panose="05000000000000000000" pitchFamily="2" charset="2"/>
              <a:buChar char="Ø"/>
            </a:pPr>
            <a:r>
              <a:rPr lang="en-GB" sz="2000" dirty="0"/>
              <a:t>Good quality green spaces</a:t>
            </a:r>
          </a:p>
          <a:p>
            <a:pPr marL="444500" indent="-444500">
              <a:spcAft>
                <a:spcPts val="1800"/>
              </a:spcAft>
              <a:buFont typeface="Wingdings" panose="05000000000000000000" pitchFamily="2" charset="2"/>
              <a:buChar char="Ø"/>
            </a:pPr>
            <a:r>
              <a:rPr lang="en-GB" sz="2000" dirty="0"/>
              <a:t>Maintain services and facilities as close to people’s homes as possible</a:t>
            </a:r>
          </a:p>
          <a:p>
            <a:pPr marL="444500" indent="-444500">
              <a:spcAft>
                <a:spcPts val="1800"/>
              </a:spcAft>
              <a:buFont typeface="Wingdings" panose="05000000000000000000" pitchFamily="2" charset="2"/>
              <a:buChar char="Ø"/>
            </a:pPr>
            <a:r>
              <a:rPr lang="en-GB" sz="2000" dirty="0"/>
              <a:t>Adopt range of community-centred approaches that support and encourage community participation among people of all ages.</a:t>
            </a:r>
          </a:p>
        </p:txBody>
      </p:sp>
    </p:spTree>
    <p:extLst>
      <p:ext uri="{BB962C8B-B14F-4D97-AF65-F5344CB8AC3E}">
        <p14:creationId xmlns:p14="http://schemas.microsoft.com/office/powerpoint/2010/main" val="208719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22</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Narrowing inequalities</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22</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0" indent="0">
              <a:spcAft>
                <a:spcPts val="1800"/>
              </a:spcAft>
            </a:pPr>
            <a:r>
              <a:rPr lang="en-GB" sz="2000" dirty="0"/>
              <a:t>Act across the lifecourse to ensure everybody has the same opportunities to achieve:</a:t>
            </a:r>
          </a:p>
          <a:p>
            <a:pPr marL="444500" indent="-444500">
              <a:spcAft>
                <a:spcPts val="1800"/>
              </a:spcAft>
              <a:buFont typeface="Wingdings" panose="05000000000000000000" pitchFamily="2" charset="2"/>
              <a:buChar char="Ø"/>
            </a:pPr>
            <a:r>
              <a:rPr lang="en-GB" sz="2000" dirty="0"/>
              <a:t>A good education</a:t>
            </a:r>
          </a:p>
          <a:p>
            <a:pPr marL="444500" indent="-444500">
              <a:spcAft>
                <a:spcPts val="1800"/>
              </a:spcAft>
              <a:buFont typeface="Wingdings" panose="05000000000000000000" pitchFamily="2" charset="2"/>
              <a:buChar char="Ø"/>
            </a:pPr>
            <a:r>
              <a:rPr lang="en-GB" sz="2000" dirty="0"/>
              <a:t>Good work</a:t>
            </a:r>
          </a:p>
          <a:p>
            <a:pPr marL="444500" indent="-444500">
              <a:spcAft>
                <a:spcPts val="1800"/>
              </a:spcAft>
              <a:buFont typeface="Wingdings" panose="05000000000000000000" pitchFamily="2" charset="2"/>
              <a:buChar char="Ø"/>
            </a:pPr>
            <a:r>
              <a:rPr lang="en-GB" sz="2000" dirty="0"/>
              <a:t>Financial security</a:t>
            </a:r>
          </a:p>
          <a:p>
            <a:pPr marL="444500" indent="-444500">
              <a:spcAft>
                <a:spcPts val="1800"/>
              </a:spcAft>
              <a:buFont typeface="Wingdings" panose="05000000000000000000" pitchFamily="2" charset="2"/>
              <a:buChar char="Ø"/>
            </a:pPr>
            <a:r>
              <a:rPr lang="en-GB" sz="2000" dirty="0"/>
              <a:t>A decent home</a:t>
            </a:r>
          </a:p>
          <a:p>
            <a:pPr marL="444500" indent="-444500">
              <a:spcAft>
                <a:spcPts val="1800"/>
              </a:spcAft>
              <a:buFont typeface="Wingdings" panose="05000000000000000000" pitchFamily="2" charset="2"/>
              <a:buChar char="Ø"/>
            </a:pPr>
            <a:r>
              <a:rPr lang="en-GB" sz="2000" dirty="0"/>
              <a:t>Meaningful connections</a:t>
            </a:r>
          </a:p>
          <a:p>
            <a:pPr marL="444500" indent="-444500">
              <a:spcAft>
                <a:spcPts val="1800"/>
              </a:spcAft>
              <a:buFont typeface="Wingdings" panose="05000000000000000000" pitchFamily="2" charset="2"/>
              <a:buChar char="Ø"/>
            </a:pPr>
            <a:r>
              <a:rPr lang="en-GB" sz="2000" dirty="0"/>
              <a:t>Access to timely and appropriate health and social care services</a:t>
            </a:r>
          </a:p>
          <a:p>
            <a:pPr marL="444500" indent="-444500">
              <a:spcAft>
                <a:spcPts val="1800"/>
              </a:spcAft>
              <a:buFont typeface="Wingdings" panose="05000000000000000000" pitchFamily="2" charset="2"/>
              <a:buChar char="Ø"/>
            </a:pPr>
            <a:endParaRPr lang="en-GB" sz="2000" dirty="0"/>
          </a:p>
        </p:txBody>
      </p:sp>
    </p:spTree>
    <p:extLst>
      <p:ext uri="{BB962C8B-B14F-4D97-AF65-F5344CB8AC3E}">
        <p14:creationId xmlns:p14="http://schemas.microsoft.com/office/powerpoint/2010/main" val="181613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23</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Challenging ageist and negative language, culture and practices </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  </a:t>
            </a:r>
            <a:fld id="{2565FA6D-D4C8-4C4C-AC4B-3269734D34D8}" type="slidenum">
              <a:rPr lang="en-US" smtClean="0">
                <a:solidFill>
                  <a:prstClr val="white"/>
                </a:solidFill>
              </a:rPr>
              <a:pPr>
                <a:defRPr/>
              </a:pPr>
              <a:t>23</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solidFill>
                  <a:prstClr val="white"/>
                </a:solidFill>
              </a:rPr>
              <a:t>Consensus statement on healthy ageing launch 16.10.2019</a:t>
            </a: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57200" indent="-457200">
              <a:spcAft>
                <a:spcPts val="1800"/>
              </a:spcAft>
              <a:buFont typeface="Wingdings" panose="05000000000000000000" pitchFamily="2" charset="2"/>
              <a:buChar char="Ø"/>
            </a:pPr>
            <a:r>
              <a:rPr lang="en-GB" sz="2000" dirty="0"/>
              <a:t>Offer a more realistic and representative picture of later life that values ageing and older people</a:t>
            </a:r>
          </a:p>
          <a:p>
            <a:pPr marL="457200" indent="-457200">
              <a:spcAft>
                <a:spcPts val="1800"/>
              </a:spcAft>
              <a:buFont typeface="Wingdings" panose="05000000000000000000" pitchFamily="2" charset="2"/>
              <a:buChar char="Ø"/>
            </a:pPr>
            <a:r>
              <a:rPr lang="en-GB" sz="2000" dirty="0"/>
              <a:t>Recognise the diversity of backgrounds, experience and ambition of the millions of people who are older</a:t>
            </a:r>
          </a:p>
          <a:p>
            <a:pPr marL="457200" indent="-457200">
              <a:spcAft>
                <a:spcPts val="1800"/>
              </a:spcAft>
              <a:buFont typeface="Wingdings" panose="05000000000000000000" pitchFamily="2" charset="2"/>
              <a:buChar char="Ø"/>
            </a:pPr>
            <a:r>
              <a:rPr lang="en-GB" sz="2000" dirty="0"/>
              <a:t>Celebrate the successes and benefits of an ageing population.</a:t>
            </a:r>
          </a:p>
          <a:p>
            <a:pPr marL="457200" indent="-457200">
              <a:spcAft>
                <a:spcPts val="1800"/>
              </a:spcAft>
              <a:buFont typeface="Wingdings" panose="05000000000000000000" pitchFamily="2" charset="2"/>
              <a:buChar char="Ø"/>
            </a:pPr>
            <a:endParaRPr lang="en-GB" sz="2000" dirty="0"/>
          </a:p>
          <a:p>
            <a:pPr marL="0" indent="0">
              <a:spcAft>
                <a:spcPts val="1800"/>
              </a:spcAft>
            </a:pPr>
            <a:endParaRPr lang="en-GB" sz="2000" dirty="0"/>
          </a:p>
        </p:txBody>
      </p:sp>
    </p:spTree>
    <p:extLst>
      <p:ext uri="{BB962C8B-B14F-4D97-AF65-F5344CB8AC3E}">
        <p14:creationId xmlns:p14="http://schemas.microsoft.com/office/powerpoint/2010/main" val="79506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24</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pic>
        <p:nvPicPr>
          <p:cNvPr id="5" name="Picture 4">
            <a:extLst>
              <a:ext uri="{FF2B5EF4-FFF2-40B4-BE49-F238E27FC236}">
                <a16:creationId xmlns:a16="http://schemas.microsoft.com/office/drawing/2014/main" id="{16CC8BEB-63D4-4AEC-9A97-00545A919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6793"/>
            <a:ext cx="9144000" cy="5144414"/>
          </a:xfrm>
          <a:prstGeom prst="rect">
            <a:avLst/>
          </a:prstGeom>
        </p:spPr>
      </p:pic>
      <p:sp>
        <p:nvSpPr>
          <p:cNvPr id="7" name="Title 1">
            <a:extLst>
              <a:ext uri="{FF2B5EF4-FFF2-40B4-BE49-F238E27FC236}">
                <a16:creationId xmlns:a16="http://schemas.microsoft.com/office/drawing/2014/main" id="{BE36E621-B54E-45E8-9EF6-1A889BC476D2}"/>
              </a:ext>
            </a:extLst>
          </p:cNvPr>
          <p:cNvSpPr>
            <a:spLocks noGrp="1"/>
          </p:cNvSpPr>
          <p:nvPr>
            <p:ph type="title"/>
          </p:nvPr>
        </p:nvSpPr>
        <p:spPr>
          <a:xfrm>
            <a:off x="444784" y="421719"/>
            <a:ext cx="7583599" cy="486054"/>
          </a:xfrm>
        </p:spPr>
        <p:txBody>
          <a:bodyPr>
            <a:noAutofit/>
          </a:bodyPr>
          <a:lstStyle/>
          <a:p>
            <a:pPr>
              <a:spcAft>
                <a:spcPts val="450"/>
              </a:spcAft>
            </a:pPr>
            <a:r>
              <a:rPr lang="en-GB" sz="2800" b="0" dirty="0"/>
              <a:t>Challenging ageist and negative language, culture and practices </a:t>
            </a:r>
          </a:p>
        </p:txBody>
      </p:sp>
    </p:spTree>
    <p:extLst>
      <p:ext uri="{BB962C8B-B14F-4D97-AF65-F5344CB8AC3E}">
        <p14:creationId xmlns:p14="http://schemas.microsoft.com/office/powerpoint/2010/main" val="325617540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25</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What next?</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25</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Consensus statement on healthy ageing launch 16.10.2019</a:t>
            </a:r>
            <a:endParaRPr lang="en-US" dirty="0">
              <a:solidFill>
                <a:prstClr val="white"/>
              </a:solidFill>
            </a:endParaRP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57200" indent="-457200">
              <a:spcAft>
                <a:spcPts val="1800"/>
              </a:spcAft>
              <a:buFont typeface="Wingdings" panose="05000000000000000000" pitchFamily="2" charset="2"/>
              <a:buChar char="Ø"/>
            </a:pPr>
            <a:r>
              <a:rPr lang="en-GB" sz="2000" dirty="0"/>
              <a:t>Promote the five commitments with other national bodies, the private sector and amongst local organisations to encourage signatories and action</a:t>
            </a:r>
          </a:p>
          <a:p>
            <a:pPr marL="457200" indent="-457200">
              <a:spcAft>
                <a:spcPts val="1800"/>
              </a:spcAft>
              <a:buFont typeface="Wingdings" panose="05000000000000000000" pitchFamily="2" charset="2"/>
              <a:buChar char="Ø"/>
            </a:pPr>
            <a:r>
              <a:rPr lang="en-GB" sz="2000" dirty="0"/>
              <a:t>Explore broadening to UK-wide</a:t>
            </a:r>
          </a:p>
          <a:p>
            <a:pPr marL="457200" indent="-457200">
              <a:spcAft>
                <a:spcPts val="1800"/>
              </a:spcAft>
              <a:buFont typeface="Wingdings" panose="05000000000000000000" pitchFamily="2" charset="2"/>
              <a:buChar char="Ø"/>
            </a:pPr>
            <a:r>
              <a:rPr lang="en-GB" sz="2000" dirty="0"/>
              <a:t>Follow up with signatories to capture good practice that will inspire others</a:t>
            </a:r>
          </a:p>
          <a:p>
            <a:pPr marL="457200" indent="-457200">
              <a:spcAft>
                <a:spcPts val="1800"/>
              </a:spcAft>
              <a:buFont typeface="Wingdings" panose="05000000000000000000" pitchFamily="2" charset="2"/>
              <a:buChar char="Ø"/>
            </a:pPr>
            <a:r>
              <a:rPr lang="en-GB" sz="2000" dirty="0"/>
              <a:t>Relaunch the statement in a year’s time to highlight progress</a:t>
            </a:r>
          </a:p>
          <a:p>
            <a:pPr marL="0" indent="0">
              <a:spcAft>
                <a:spcPts val="1800"/>
              </a:spcAft>
            </a:pPr>
            <a:endParaRPr lang="en-GB" sz="2000" dirty="0"/>
          </a:p>
        </p:txBody>
      </p:sp>
    </p:spTree>
    <p:extLst>
      <p:ext uri="{BB962C8B-B14F-4D97-AF65-F5344CB8AC3E}">
        <p14:creationId xmlns:p14="http://schemas.microsoft.com/office/powerpoint/2010/main" val="91764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398860" defTabSz="685800">
              <a:defRPr/>
            </a:pPr>
            <a:r>
              <a:rPr lang="en-US">
                <a:solidFill>
                  <a:prstClr val="white"/>
                </a:solidFill>
              </a:rPr>
              <a:t>  </a:t>
            </a:r>
            <a:fld id="{2565FA6D-D4C8-4C4C-AC4B-3269734D34D8}" type="slidenum">
              <a:rPr lang="en-US">
                <a:solidFill>
                  <a:prstClr val="white"/>
                </a:solidFill>
              </a:rPr>
              <a:pPr marL="398860" defTabSz="685800">
                <a:defRPr/>
              </a:pPr>
              <a:t>26</a:t>
            </a:fld>
            <a:endParaRPr lang="en-US" dirty="0">
              <a:solidFill>
                <a:prstClr val="white"/>
              </a:solidFill>
            </a:endParaRPr>
          </a:p>
        </p:txBody>
      </p:sp>
      <p:sp>
        <p:nvSpPr>
          <p:cNvPr id="7" name="Footer Placeholder 4">
            <a:extLst>
              <a:ext uri="{FF2B5EF4-FFF2-40B4-BE49-F238E27FC236}">
                <a16:creationId xmlns:a16="http://schemas.microsoft.com/office/drawing/2014/main" id="{01F7BBD1-3C09-4756-BA61-62D234312341}"/>
              </a:ext>
            </a:extLst>
          </p:cNvPr>
          <p:cNvSpPr>
            <a:spLocks noGrp="1"/>
          </p:cNvSpPr>
          <p:nvPr>
            <p:ph type="ftr" sz="quarter" idx="11"/>
          </p:nvPr>
        </p:nvSpPr>
        <p:spPr>
          <a:xfrm>
            <a:off x="976360" y="5597923"/>
            <a:ext cx="6048281" cy="411956"/>
          </a:xfrm>
        </p:spPr>
        <p:txBody>
          <a:bodyPr/>
          <a:lstStyle/>
          <a:p>
            <a:pPr defTabSz="685800">
              <a:defRPr/>
            </a:pPr>
            <a:r>
              <a:rPr lang="en-GB">
                <a:solidFill>
                  <a:prstClr val="white"/>
                </a:solidFill>
              </a:rPr>
              <a:t>Consensus statement on healthy ageing launch 16.10.2019</a:t>
            </a:r>
            <a:endParaRPr lang="en-US" dirty="0">
              <a:solidFill>
                <a:prstClr val="white"/>
              </a:solidFill>
            </a:endParaRPr>
          </a:p>
        </p:txBody>
      </p:sp>
      <p:sp>
        <p:nvSpPr>
          <p:cNvPr id="6" name="Title 1">
            <a:extLst>
              <a:ext uri="{FF2B5EF4-FFF2-40B4-BE49-F238E27FC236}">
                <a16:creationId xmlns:a16="http://schemas.microsoft.com/office/drawing/2014/main" id="{671817B3-4E4F-47AA-932C-FABBBC5ACECF}"/>
              </a:ext>
            </a:extLst>
          </p:cNvPr>
          <p:cNvSpPr>
            <a:spLocks noGrp="1"/>
          </p:cNvSpPr>
          <p:nvPr>
            <p:ph type="title"/>
          </p:nvPr>
        </p:nvSpPr>
        <p:spPr>
          <a:xfrm>
            <a:off x="444784" y="421719"/>
            <a:ext cx="7583599" cy="486054"/>
          </a:xfrm>
        </p:spPr>
        <p:txBody>
          <a:bodyPr>
            <a:noAutofit/>
          </a:bodyPr>
          <a:lstStyle/>
          <a:p>
            <a:pPr>
              <a:spcAft>
                <a:spcPts val="450"/>
              </a:spcAft>
            </a:pPr>
            <a:r>
              <a:rPr lang="en-GB" sz="2800" dirty="0"/>
              <a:t>What next?</a:t>
            </a:r>
          </a:p>
        </p:txBody>
      </p:sp>
      <p:sp>
        <p:nvSpPr>
          <p:cNvPr id="12" name="Slide Number Placeholder 3">
            <a:extLst>
              <a:ext uri="{FF2B5EF4-FFF2-40B4-BE49-F238E27FC236}">
                <a16:creationId xmlns:a16="http://schemas.microsoft.com/office/drawing/2014/main" id="{5728EC58-E01D-4561-BAF6-5642EE0C76DD}"/>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9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26</a:t>
            </a:fld>
            <a:endParaRPr lang="en-US" dirty="0">
              <a:solidFill>
                <a:prstClr val="white"/>
              </a:solidFill>
            </a:endParaRPr>
          </a:p>
        </p:txBody>
      </p:sp>
      <p:sp>
        <p:nvSpPr>
          <p:cNvPr id="13" name="Footer Placeholder 4">
            <a:extLst>
              <a:ext uri="{FF2B5EF4-FFF2-40B4-BE49-F238E27FC236}">
                <a16:creationId xmlns:a16="http://schemas.microsoft.com/office/drawing/2014/main" id="{CDD7075C-D489-470A-A846-38DC3BAB2FC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29779" indent="0" algn="l" rtl="0" fontAlgn="auto">
              <a:spcBef>
                <a:spcPts val="0"/>
              </a:spcBef>
              <a:spcAft>
                <a:spcPts val="0"/>
              </a:spcAft>
              <a:defRPr sz="9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Consensus statement on healthy ageing launch 16.10.2019</a:t>
            </a:r>
            <a:endParaRPr lang="en-US" dirty="0">
              <a:solidFill>
                <a:prstClr val="white"/>
              </a:solidFill>
            </a:endParaRPr>
          </a:p>
        </p:txBody>
      </p:sp>
      <p:sp>
        <p:nvSpPr>
          <p:cNvPr id="14" name="Content Placeholder 2">
            <a:extLst>
              <a:ext uri="{FF2B5EF4-FFF2-40B4-BE49-F238E27FC236}">
                <a16:creationId xmlns:a16="http://schemas.microsoft.com/office/drawing/2014/main" id="{F267E0D4-F797-4DAB-9D01-86C6D6A95BCD}"/>
              </a:ext>
            </a:extLst>
          </p:cNvPr>
          <p:cNvSpPr>
            <a:spLocks noGrp="1"/>
          </p:cNvSpPr>
          <p:nvPr>
            <p:ph idx="1"/>
          </p:nvPr>
        </p:nvSpPr>
        <p:spPr>
          <a:xfrm>
            <a:off x="467544" y="1628800"/>
            <a:ext cx="8028000" cy="4523655"/>
          </a:xfrm>
        </p:spPr>
        <p:txBody>
          <a:bodyPr/>
          <a:lstStyle/>
          <a:p>
            <a:pPr marL="457200" indent="-457200">
              <a:spcAft>
                <a:spcPts val="1800"/>
              </a:spcAft>
              <a:buFont typeface="Wingdings" panose="05000000000000000000" pitchFamily="2" charset="2"/>
              <a:buChar char="Ø"/>
            </a:pPr>
            <a:r>
              <a:rPr lang="en-GB" sz="2000" dirty="0"/>
              <a:t>Produce resources in support of each of the five commitments covering the top line evidence and good practice examples from signatories </a:t>
            </a:r>
          </a:p>
          <a:p>
            <a:pPr marL="457200" indent="-457200">
              <a:spcAft>
                <a:spcPts val="1800"/>
              </a:spcAft>
              <a:buFont typeface="Wingdings" panose="05000000000000000000" pitchFamily="2" charset="2"/>
              <a:buChar char="Ø"/>
            </a:pPr>
            <a:r>
              <a:rPr lang="en-GB" sz="2000" dirty="0"/>
              <a:t>Publish a reference document to underpin the consensus statement itself, setting out the relevant evidence for each of the commitments. </a:t>
            </a:r>
          </a:p>
        </p:txBody>
      </p:sp>
    </p:spTree>
    <p:extLst>
      <p:ext uri="{BB962C8B-B14F-4D97-AF65-F5344CB8AC3E}">
        <p14:creationId xmlns:p14="http://schemas.microsoft.com/office/powerpoint/2010/main" val="277180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7FDE-8000-4CD8-A98D-369160E6B193}"/>
              </a:ext>
            </a:extLst>
          </p:cNvPr>
          <p:cNvSpPr>
            <a:spLocks noGrp="1"/>
          </p:cNvSpPr>
          <p:nvPr>
            <p:ph type="title"/>
          </p:nvPr>
        </p:nvSpPr>
        <p:spPr>
          <a:xfrm>
            <a:off x="558000" y="372657"/>
            <a:ext cx="8028000" cy="648072"/>
          </a:xfrm>
        </p:spPr>
        <p:txBody>
          <a:bodyPr>
            <a:normAutofit/>
          </a:bodyPr>
          <a:lstStyle/>
          <a:p>
            <a:r>
              <a:rPr lang="en-GB" sz="2800" b="0" dirty="0"/>
              <a:t>Call to Action</a:t>
            </a:r>
          </a:p>
        </p:txBody>
      </p:sp>
      <p:sp>
        <p:nvSpPr>
          <p:cNvPr id="3" name="Content Placeholder 2">
            <a:extLst>
              <a:ext uri="{FF2B5EF4-FFF2-40B4-BE49-F238E27FC236}">
                <a16:creationId xmlns:a16="http://schemas.microsoft.com/office/drawing/2014/main" id="{8C1AD664-CA18-47D6-95A8-358AD4EE88A9}"/>
              </a:ext>
            </a:extLst>
          </p:cNvPr>
          <p:cNvSpPr>
            <a:spLocks noGrp="1"/>
          </p:cNvSpPr>
          <p:nvPr>
            <p:ph idx="1"/>
          </p:nvPr>
        </p:nvSpPr>
        <p:spPr>
          <a:xfrm>
            <a:off x="558000" y="3284984"/>
            <a:ext cx="8028000" cy="4064455"/>
          </a:xfrm>
        </p:spPr>
        <p:txBody>
          <a:bodyPr/>
          <a:lstStyle/>
          <a:p>
            <a:pPr lvl="0">
              <a:spcAft>
                <a:spcPts val="1800"/>
              </a:spcAft>
              <a:buFont typeface="Wingdings" panose="05000000000000000000" pitchFamily="2" charset="2"/>
              <a:buChar char="Ø"/>
            </a:pPr>
            <a:r>
              <a:rPr lang="en-GB" sz="2000" dirty="0"/>
              <a:t>Raise awareness of the consensus statement and the five commitments. </a:t>
            </a:r>
          </a:p>
          <a:p>
            <a:pPr lvl="0">
              <a:spcAft>
                <a:spcPts val="1800"/>
              </a:spcAft>
              <a:buFont typeface="Wingdings" panose="05000000000000000000" pitchFamily="2" charset="2"/>
              <a:buChar char="Ø"/>
            </a:pPr>
            <a:r>
              <a:rPr lang="en-GB" sz="2000" dirty="0"/>
              <a:t>Use and raise awareness of the available resources to inform practice and impact.</a:t>
            </a:r>
          </a:p>
          <a:p>
            <a:pPr lvl="0">
              <a:spcAft>
                <a:spcPts val="1800"/>
              </a:spcAft>
              <a:buFont typeface="Wingdings" panose="05000000000000000000" pitchFamily="2" charset="2"/>
              <a:buChar char="Ø"/>
            </a:pPr>
            <a:r>
              <a:rPr lang="en-GB" sz="2000" dirty="0"/>
              <a:t>Join our Healthy Ageing K-hub community today.</a:t>
            </a:r>
          </a:p>
        </p:txBody>
      </p:sp>
      <p:sp>
        <p:nvSpPr>
          <p:cNvPr id="4" name="Slide Number Placeholder 3">
            <a:extLst>
              <a:ext uri="{FF2B5EF4-FFF2-40B4-BE49-F238E27FC236}">
                <a16:creationId xmlns:a16="http://schemas.microsoft.com/office/drawing/2014/main" id="{9396CDB0-3171-4652-84CB-3730B191100C}"/>
              </a:ext>
            </a:extLst>
          </p:cNvPr>
          <p:cNvSpPr>
            <a:spLocks noGrp="1"/>
          </p:cNvSpPr>
          <p:nvPr>
            <p:ph type="sldNum" sz="quarter" idx="10"/>
          </p:nvPr>
        </p:nvSpPr>
        <p:spPr/>
        <p:txBody>
          <a:bodyPr/>
          <a:lstStyle/>
          <a:p>
            <a:pPr>
              <a:defRPr/>
            </a:pPr>
            <a:r>
              <a:rPr lang="en-US">
                <a:solidFill>
                  <a:prstClr val="white"/>
                </a:solidFill>
              </a:rPr>
              <a:t>  </a:t>
            </a:r>
            <a:fld id="{937D1D0F-0E49-4666-BC75-DD7F8CE62D9E}" type="slidenum">
              <a:rPr lang="en-US" smtClean="0">
                <a:solidFill>
                  <a:prstClr val="white"/>
                </a:solidFill>
              </a:rPr>
              <a:pPr>
                <a:defRPr/>
              </a:pPr>
              <a:t>27</a:t>
            </a:fld>
            <a:endParaRPr lang="en-US">
              <a:solidFill>
                <a:prstClr val="white"/>
              </a:solidFill>
            </a:endParaRPr>
          </a:p>
        </p:txBody>
      </p:sp>
      <p:sp>
        <p:nvSpPr>
          <p:cNvPr id="5" name="Footer Placeholder 4">
            <a:extLst>
              <a:ext uri="{FF2B5EF4-FFF2-40B4-BE49-F238E27FC236}">
                <a16:creationId xmlns:a16="http://schemas.microsoft.com/office/drawing/2014/main" id="{F17A42AC-D5CF-42A4-81DD-CD43FA96544E}"/>
              </a:ext>
            </a:extLst>
          </p:cNvPr>
          <p:cNvSpPr>
            <a:spLocks noGrp="1"/>
          </p:cNvSpPr>
          <p:nvPr>
            <p:ph type="ftr" sz="quarter" idx="11"/>
          </p:nvPr>
        </p:nvSpPr>
        <p:spPr/>
        <p:txBody>
          <a:bodyPr/>
          <a:lstStyle/>
          <a:p>
            <a:pPr>
              <a:defRPr/>
            </a:pPr>
            <a:r>
              <a:rPr lang="en-GB">
                <a:solidFill>
                  <a:prstClr val="white"/>
                </a:solidFill>
              </a:rPr>
              <a:t>Consensus statement on healthy ageing launch 16.10.2019</a:t>
            </a:r>
            <a:endParaRPr lang="en-US">
              <a:solidFill>
                <a:prstClr val="white"/>
              </a:solidFill>
            </a:endParaRPr>
          </a:p>
        </p:txBody>
      </p:sp>
      <p:sp>
        <p:nvSpPr>
          <p:cNvPr id="6" name="Slide Number Placeholder 3">
            <a:extLst>
              <a:ext uri="{FF2B5EF4-FFF2-40B4-BE49-F238E27FC236}">
                <a16:creationId xmlns:a16="http://schemas.microsoft.com/office/drawing/2014/main" id="{FBB2EF3B-42B4-4A22-9D4B-3240B4D31082}"/>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27</a:t>
            </a:fld>
            <a:endParaRPr lang="en-US" dirty="0">
              <a:solidFill>
                <a:prstClr val="white"/>
              </a:solidFill>
            </a:endParaRPr>
          </a:p>
        </p:txBody>
      </p:sp>
      <p:sp>
        <p:nvSpPr>
          <p:cNvPr id="7" name="Footer Placeholder 4">
            <a:extLst>
              <a:ext uri="{FF2B5EF4-FFF2-40B4-BE49-F238E27FC236}">
                <a16:creationId xmlns:a16="http://schemas.microsoft.com/office/drawing/2014/main" id="{8B8B7AEF-46C2-41C3-9A64-55E8FB5401BF}"/>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z="900" dirty="0">
                <a:solidFill>
                  <a:prstClr val="white"/>
                </a:solidFill>
              </a:rPr>
              <a:t>Consensus statement on healthy ageing launch 16.10.2019</a:t>
            </a:r>
          </a:p>
        </p:txBody>
      </p:sp>
      <p:sp>
        <p:nvSpPr>
          <p:cNvPr id="8" name="TextBox 7">
            <a:extLst>
              <a:ext uri="{FF2B5EF4-FFF2-40B4-BE49-F238E27FC236}">
                <a16:creationId xmlns:a16="http://schemas.microsoft.com/office/drawing/2014/main" id="{13BF50D7-13B4-4CAB-8E4D-10AA230A96A0}"/>
              </a:ext>
            </a:extLst>
          </p:cNvPr>
          <p:cNvSpPr txBox="1"/>
          <p:nvPr/>
        </p:nvSpPr>
        <p:spPr>
          <a:xfrm>
            <a:off x="558000" y="1669134"/>
            <a:ext cx="8100007" cy="1077218"/>
          </a:xfrm>
          <a:prstGeom prst="rect">
            <a:avLst/>
          </a:prstGeom>
          <a:solidFill>
            <a:schemeClr val="bg2"/>
          </a:solidFill>
        </p:spPr>
        <p:txBody>
          <a:bodyPr wrap="square" rtlCol="0">
            <a:spAutoFit/>
          </a:bodyPr>
          <a:lstStyle/>
          <a:p>
            <a:pPr algn="ctr" defTabSz="685800"/>
            <a:r>
              <a:rPr lang="en-GB" sz="3200" dirty="0">
                <a:solidFill>
                  <a:prstClr val="white"/>
                </a:solidFill>
              </a:rPr>
              <a:t>Sign up to the consensus! </a:t>
            </a:r>
            <a:r>
              <a:rPr lang="en-GB" sz="3200" b="1" dirty="0">
                <a:solidFill>
                  <a:prstClr val="white"/>
                </a:solidFill>
                <a:hlinkClick r:id="rId3">
                  <a:extLst>
                    <a:ext uri="{A12FA001-AC4F-418D-AE19-62706E023703}">
                      <ahyp:hlinkClr xmlns:ahyp="http://schemas.microsoft.com/office/drawing/2018/hyperlinkcolor" val="tx"/>
                    </a:ext>
                  </a:extLst>
                </a:hlinkClick>
              </a:rPr>
              <a:t>ageingwell@phe.gov.uk</a:t>
            </a:r>
            <a:r>
              <a:rPr lang="en-GB" sz="3200" b="1" dirty="0">
                <a:solidFill>
                  <a:prstClr val="white"/>
                </a:solidFill>
              </a:rPr>
              <a:t> </a:t>
            </a:r>
          </a:p>
        </p:txBody>
      </p:sp>
    </p:spTree>
    <p:extLst>
      <p:ext uri="{BB962C8B-B14F-4D97-AF65-F5344CB8AC3E}">
        <p14:creationId xmlns:p14="http://schemas.microsoft.com/office/powerpoint/2010/main" val="19225924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5365"/>
            <a:ext cx="8229600" cy="4525963"/>
          </a:xfrm>
        </p:spPr>
        <p:txBody>
          <a:bodyPr>
            <a:normAutofit/>
          </a:bodyPr>
          <a:lstStyle/>
          <a:p>
            <a:r>
              <a:rPr lang="en-GB" sz="2000" dirty="0"/>
              <a:t>The PHE Life Course team has developed a Knowledge hub site.</a:t>
            </a:r>
          </a:p>
          <a:p>
            <a:r>
              <a:rPr lang="en-GB" sz="2000" dirty="0"/>
              <a:t>Join the group to </a:t>
            </a:r>
            <a:r>
              <a:rPr lang="en-GB" sz="2000" b="1" dirty="0"/>
              <a:t>share knowledge </a:t>
            </a:r>
            <a:r>
              <a:rPr lang="en-GB" sz="2000" dirty="0"/>
              <a:t>and </a:t>
            </a:r>
            <a:r>
              <a:rPr lang="en-GB" sz="2000" b="1" dirty="0"/>
              <a:t>keep up-to-date </a:t>
            </a:r>
            <a:r>
              <a:rPr lang="en-GB" sz="2000" dirty="0"/>
              <a:t>with the latest news, events and resources.</a:t>
            </a:r>
          </a:p>
          <a:p>
            <a:r>
              <a:rPr lang="en-GB" sz="2000" dirty="0"/>
              <a:t>Please note that any information or activity posted via this forum by others does not necessarily represent the view, or have the endorsement of PHE, unless expressly identified as such.</a:t>
            </a:r>
          </a:p>
          <a:p>
            <a:r>
              <a:rPr lang="en-GB" sz="2000" dirty="0"/>
              <a:t>An account must be set-up in order to access the page. </a:t>
            </a:r>
          </a:p>
          <a:p>
            <a:r>
              <a:rPr lang="en-GB" sz="2000" dirty="0"/>
              <a:t>Free access: </a:t>
            </a:r>
            <a:r>
              <a:rPr lang="en-GB" sz="2000" dirty="0">
                <a:hlinkClick r:id="rId3"/>
              </a:rPr>
              <a:t>https://khub.net/group/healthy-ageing</a:t>
            </a:r>
            <a:r>
              <a:rPr lang="en-GB" sz="2000"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109"/>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8"/>
          <p:cNvSpPr txBox="1">
            <a:spLocks/>
          </p:cNvSpPr>
          <p:nvPr/>
        </p:nvSpPr>
        <p:spPr>
          <a:xfrm>
            <a:off x="452118" y="466727"/>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800" i="0" u="none" strike="noStrike" kern="1200" cap="none" spc="-150" normalizeH="0" baseline="0" noProof="0" dirty="0">
                <a:ln>
                  <a:noFill/>
                </a:ln>
                <a:solidFill>
                  <a:srgbClr val="00AE9E"/>
                </a:solidFill>
                <a:effectLst/>
                <a:uLnTx/>
                <a:uFillTx/>
                <a:latin typeface="Arial" pitchFamily="34" charset="0"/>
                <a:ea typeface="ヒラギノ角ゴ Pro W3" pitchFamily="84" charset="-128"/>
              </a:rPr>
              <a:t>Knowledge</a:t>
            </a:r>
            <a:r>
              <a:rPr lang="en-GB" sz="2800" dirty="0"/>
              <a:t> H</a:t>
            </a:r>
            <a:r>
              <a:rPr kumimoji="0" lang="en-GB" sz="2800" i="0" u="none" strike="noStrike" kern="1200" cap="none" spc="-150" normalizeH="0" baseline="0" noProof="0" dirty="0" err="1">
                <a:ln>
                  <a:noFill/>
                </a:ln>
                <a:solidFill>
                  <a:srgbClr val="00AE9E"/>
                </a:solidFill>
                <a:effectLst/>
                <a:uLnTx/>
                <a:uFillTx/>
                <a:latin typeface="Arial" pitchFamily="34" charset="0"/>
                <a:ea typeface="ヒラギノ角ゴ Pro W3" pitchFamily="84" charset="-128"/>
              </a:rPr>
              <a:t>ub</a:t>
            </a:r>
            <a:r>
              <a:rPr kumimoji="0" lang="en-GB" sz="2800" i="0" u="none" strike="noStrike" kern="1200" cap="none" spc="-150" normalizeH="0" baseline="0" noProof="0" dirty="0">
                <a:ln>
                  <a:noFill/>
                </a:ln>
                <a:solidFill>
                  <a:srgbClr val="00AE9E"/>
                </a:solidFill>
                <a:effectLst/>
                <a:uLnTx/>
                <a:uFillTx/>
                <a:latin typeface="Arial" pitchFamily="34" charset="0"/>
                <a:ea typeface="ヒラギノ角ゴ Pro W3" pitchFamily="84" charset="-128"/>
              </a:rPr>
              <a:t> Site</a:t>
            </a:r>
          </a:p>
        </p:txBody>
      </p:sp>
      <p:pic>
        <p:nvPicPr>
          <p:cNvPr id="2054" name="Picture 6" descr="Image result for knowledge hu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725" y="1142137"/>
            <a:ext cx="2978763" cy="53203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B8D3DEDA-B5D0-4644-8762-3FE68717155F}"/>
              </a:ext>
            </a:extLst>
          </p:cNvPr>
          <p:cNvSpPr>
            <a:spLocks noGrp="1"/>
          </p:cNvSpPr>
          <p:nvPr>
            <p:ph type="sldNum" sz="quarter" idx="10"/>
          </p:nvPr>
        </p:nvSpPr>
        <p:spPr>
          <a:xfrm>
            <a:off x="0" y="6308725"/>
            <a:ext cx="9144000" cy="549275"/>
          </a:xfrm>
        </p:spPr>
        <p:txBody>
          <a:bodyPr/>
          <a:lstStyle/>
          <a:p>
            <a:pPr>
              <a:defRPr/>
            </a:pPr>
            <a:r>
              <a:rPr lang="en-US">
                <a:solidFill>
                  <a:prstClr val="white"/>
                </a:solidFill>
              </a:rPr>
              <a:t>  </a:t>
            </a:r>
            <a:fld id="{2565FA6D-D4C8-4C4C-AC4B-3269734D34D8}" type="slidenum">
              <a:rPr lang="en-US" smtClean="0">
                <a:solidFill>
                  <a:prstClr val="white"/>
                </a:solidFill>
              </a:rPr>
              <a:pPr>
                <a:defRPr/>
              </a:pPr>
              <a:t>28</a:t>
            </a:fld>
            <a:endParaRPr lang="en-US" dirty="0">
              <a:solidFill>
                <a:prstClr val="white"/>
              </a:solidFill>
            </a:endParaRPr>
          </a:p>
        </p:txBody>
      </p:sp>
      <p:sp>
        <p:nvSpPr>
          <p:cNvPr id="7" name="Footer Placeholder 4">
            <a:extLst>
              <a:ext uri="{FF2B5EF4-FFF2-40B4-BE49-F238E27FC236}">
                <a16:creationId xmlns:a16="http://schemas.microsoft.com/office/drawing/2014/main" id="{4D236669-71A1-43DF-98C2-9986D2A967EE}"/>
              </a:ext>
            </a:extLst>
          </p:cNvPr>
          <p:cNvSpPr>
            <a:spLocks noGrp="1"/>
          </p:cNvSpPr>
          <p:nvPr>
            <p:ph type="ftr" sz="quarter" idx="11"/>
          </p:nvPr>
        </p:nvSpPr>
        <p:spPr>
          <a:xfrm>
            <a:off x="900115" y="6308771"/>
            <a:ext cx="8064500" cy="549275"/>
          </a:xfrm>
        </p:spPr>
        <p:txBody>
          <a:bodyPr/>
          <a:lstStyle/>
          <a:p>
            <a:pPr>
              <a:defRPr/>
            </a:pPr>
            <a:r>
              <a:rPr lang="en-GB">
                <a:solidFill>
                  <a:prstClr val="white"/>
                </a:solidFill>
              </a:rPr>
              <a:t>Consensus statement on healthy ageing launch 16.10.2019</a:t>
            </a:r>
            <a:endParaRPr lang="en-US" dirty="0">
              <a:solidFill>
                <a:prstClr val="white"/>
              </a:solidFill>
            </a:endParaRPr>
          </a:p>
        </p:txBody>
      </p:sp>
      <p:sp>
        <p:nvSpPr>
          <p:cNvPr id="9" name="Slide Number Placeholder 3">
            <a:extLst>
              <a:ext uri="{FF2B5EF4-FFF2-40B4-BE49-F238E27FC236}">
                <a16:creationId xmlns:a16="http://schemas.microsoft.com/office/drawing/2014/main" id="{D08D9AD7-2B81-415E-A173-BC34735E2F21}"/>
              </a:ext>
            </a:extLst>
          </p:cNvPr>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a:solidFill>
                  <a:prstClr val="white"/>
                </a:solidFill>
              </a:rPr>
              <a:t>  </a:t>
            </a:r>
            <a:fld id="{2565FA6D-D4C8-4C4C-AC4B-3269734D34D8}" type="slidenum">
              <a:rPr lang="en-US" smtClean="0">
                <a:solidFill>
                  <a:prstClr val="white"/>
                </a:solidFill>
              </a:rPr>
              <a:pPr>
                <a:defRPr/>
              </a:pPr>
              <a:t>28</a:t>
            </a:fld>
            <a:endParaRPr lang="en-US" dirty="0">
              <a:solidFill>
                <a:prstClr val="white"/>
              </a:solidFill>
            </a:endParaRPr>
          </a:p>
        </p:txBody>
      </p:sp>
      <p:sp>
        <p:nvSpPr>
          <p:cNvPr id="10" name="Footer Placeholder 4">
            <a:extLst>
              <a:ext uri="{FF2B5EF4-FFF2-40B4-BE49-F238E27FC236}">
                <a16:creationId xmlns:a16="http://schemas.microsoft.com/office/drawing/2014/main" id="{F84B5CA6-4DE9-4164-8E3B-6C764747B803}"/>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z="900" dirty="0">
                <a:solidFill>
                  <a:prstClr val="white"/>
                </a:solidFill>
              </a:rPr>
              <a:t>Consensus statement on healthy ageing launch 16.10.2019</a:t>
            </a:r>
          </a:p>
        </p:txBody>
      </p:sp>
    </p:spTree>
    <p:extLst>
      <p:ext uri="{BB962C8B-B14F-4D97-AF65-F5344CB8AC3E}">
        <p14:creationId xmlns:p14="http://schemas.microsoft.com/office/powerpoint/2010/main" val="40286822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6FCC481-4F66-4728-B421-605B7089DB42}"/>
              </a:ext>
            </a:extLst>
          </p:cNvPr>
          <p:cNvPicPr>
            <a:picLocks noChangeAspect="1"/>
          </p:cNvPicPr>
          <p:nvPr/>
        </p:nvPicPr>
        <p:blipFill rotWithShape="1">
          <a:blip r:embed="rId3"/>
          <a:srcRect l="11185" t="16659" r="12418" b="5201"/>
          <a:stretch/>
        </p:blipFill>
        <p:spPr>
          <a:xfrm>
            <a:off x="-28099" y="3068960"/>
            <a:ext cx="5176163" cy="2978001"/>
          </a:xfrm>
          <a:prstGeom prst="rect">
            <a:avLst/>
          </a:prstGeom>
        </p:spPr>
      </p:pic>
      <p:pic>
        <p:nvPicPr>
          <p:cNvPr id="23" name="Picture 22">
            <a:extLst>
              <a:ext uri="{FF2B5EF4-FFF2-40B4-BE49-F238E27FC236}">
                <a16:creationId xmlns:a16="http://schemas.microsoft.com/office/drawing/2014/main" id="{2276D4B0-5914-4F6B-93AB-C5E5B4521DC3}"/>
              </a:ext>
            </a:extLst>
          </p:cNvPr>
          <p:cNvPicPr>
            <a:picLocks noChangeAspect="1"/>
          </p:cNvPicPr>
          <p:nvPr/>
        </p:nvPicPr>
        <p:blipFill rotWithShape="1">
          <a:blip r:embed="rId4"/>
          <a:srcRect l="9844" t="8539" r="11413" b="12415"/>
          <a:stretch/>
        </p:blipFill>
        <p:spPr>
          <a:xfrm>
            <a:off x="-108520" y="164704"/>
            <a:ext cx="5270903" cy="2976264"/>
          </a:xfrm>
          <a:prstGeom prst="rect">
            <a:avLst/>
          </a:prstGeom>
        </p:spPr>
      </p:pic>
      <p:sp>
        <p:nvSpPr>
          <p:cNvPr id="6" name="Content Placeholder 2">
            <a:extLst>
              <a:ext uri="{FF2B5EF4-FFF2-40B4-BE49-F238E27FC236}">
                <a16:creationId xmlns:a16="http://schemas.microsoft.com/office/drawing/2014/main" id="{D1F47069-B137-4132-8BD8-854F01539EAD}"/>
              </a:ext>
            </a:extLst>
          </p:cNvPr>
          <p:cNvSpPr txBox="1">
            <a:spLocks/>
          </p:cNvSpPr>
          <p:nvPr/>
        </p:nvSpPr>
        <p:spPr>
          <a:xfrm>
            <a:off x="5076056" y="131443"/>
            <a:ext cx="3888559" cy="6681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t>     Healthy Ageing </a:t>
            </a:r>
          </a:p>
          <a:p>
            <a:pPr algn="l"/>
            <a:r>
              <a:rPr lang="en-GB" sz="3200" b="1" dirty="0"/>
              <a:t>      K-Hub</a:t>
            </a:r>
          </a:p>
          <a:p>
            <a:pPr algn="l"/>
            <a:endParaRPr lang="en-GB" sz="2800" b="1" dirty="0"/>
          </a:p>
          <a:p>
            <a:pPr marL="358775" indent="-358775" algn="l">
              <a:buFont typeface="+mj-lt"/>
              <a:buAutoNum type="arabicPeriod"/>
            </a:pPr>
            <a:r>
              <a:rPr lang="en-GB" sz="2000" dirty="0"/>
              <a:t>Facilitators – Life Course Team</a:t>
            </a:r>
          </a:p>
          <a:p>
            <a:pPr marL="358775" indent="-358775" algn="l">
              <a:buFont typeface="+mj-lt"/>
              <a:buAutoNum type="arabicPeriod"/>
            </a:pPr>
            <a:r>
              <a:rPr lang="en-GB" sz="2000" dirty="0"/>
              <a:t>Forum – interactions/ threads on questions, issues raised etc</a:t>
            </a:r>
          </a:p>
          <a:p>
            <a:pPr marL="358775" indent="-358775" algn="l">
              <a:buFont typeface="+mj-lt"/>
              <a:buAutoNum type="arabicPeriod"/>
            </a:pPr>
            <a:r>
              <a:rPr lang="en-GB" sz="2000" dirty="0"/>
              <a:t>Group Blogs – Life Course Team set out professional perspectives on issues not PHE representative. </a:t>
            </a:r>
          </a:p>
          <a:p>
            <a:pPr marL="358775" indent="-358775" algn="l">
              <a:buFont typeface="+mj-lt"/>
              <a:buAutoNum type="arabicPeriod"/>
            </a:pPr>
            <a:r>
              <a:rPr lang="en-GB" sz="2000" dirty="0"/>
              <a:t>Events – Posting MSK related events</a:t>
            </a:r>
          </a:p>
          <a:p>
            <a:pPr marL="358775" indent="-358775" algn="l">
              <a:buFont typeface="+mj-lt"/>
              <a:buAutoNum type="arabicPeriod"/>
            </a:pPr>
            <a:r>
              <a:rPr lang="en-GB" sz="2000" dirty="0"/>
              <a:t>Announcements –Facilitators post updates to keep things moving.  </a:t>
            </a:r>
          </a:p>
        </p:txBody>
      </p:sp>
      <p:sp>
        <p:nvSpPr>
          <p:cNvPr id="7" name="Oval 6">
            <a:extLst>
              <a:ext uri="{FF2B5EF4-FFF2-40B4-BE49-F238E27FC236}">
                <a16:creationId xmlns:a16="http://schemas.microsoft.com/office/drawing/2014/main" id="{A1D2C29A-2A6F-4DCF-B668-5C8B6D25FF96}"/>
              </a:ext>
            </a:extLst>
          </p:cNvPr>
          <p:cNvSpPr/>
          <p:nvPr/>
        </p:nvSpPr>
        <p:spPr>
          <a:xfrm>
            <a:off x="395536" y="332656"/>
            <a:ext cx="534317" cy="5398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DCD9271F-C031-4CBB-BC04-1CA7E1B9C7F5}"/>
              </a:ext>
            </a:extLst>
          </p:cNvPr>
          <p:cNvSpPr/>
          <p:nvPr/>
        </p:nvSpPr>
        <p:spPr>
          <a:xfrm>
            <a:off x="1798559" y="404664"/>
            <a:ext cx="397177" cy="5035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AD709CF-8A73-4692-97CA-220FEB369C49}"/>
              </a:ext>
            </a:extLst>
          </p:cNvPr>
          <p:cNvSpPr/>
          <p:nvPr/>
        </p:nvSpPr>
        <p:spPr>
          <a:xfrm>
            <a:off x="1373387" y="332656"/>
            <a:ext cx="390301" cy="5398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B31DF394-1FB5-41A3-9151-2B8DEECB7F7F}"/>
              </a:ext>
            </a:extLst>
          </p:cNvPr>
          <p:cNvSpPr/>
          <p:nvPr/>
        </p:nvSpPr>
        <p:spPr>
          <a:xfrm>
            <a:off x="2603828" y="2993049"/>
            <a:ext cx="959589" cy="4357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C0193B83-3CBB-4462-98B2-FDB6B9BCBECF}"/>
              </a:ext>
            </a:extLst>
          </p:cNvPr>
          <p:cNvSpPr/>
          <p:nvPr/>
        </p:nvSpPr>
        <p:spPr>
          <a:xfrm>
            <a:off x="2267744" y="6309320"/>
            <a:ext cx="864096" cy="418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ontent Placeholder 2">
            <a:extLst>
              <a:ext uri="{FF2B5EF4-FFF2-40B4-BE49-F238E27FC236}">
                <a16:creationId xmlns:a16="http://schemas.microsoft.com/office/drawing/2014/main" id="{6569FCF6-583B-4022-96C6-125BDE7413CD}"/>
              </a:ext>
            </a:extLst>
          </p:cNvPr>
          <p:cNvSpPr txBox="1">
            <a:spLocks/>
          </p:cNvSpPr>
          <p:nvPr/>
        </p:nvSpPr>
        <p:spPr>
          <a:xfrm>
            <a:off x="1115616" y="692696"/>
            <a:ext cx="395536" cy="439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3</a:t>
            </a:r>
          </a:p>
        </p:txBody>
      </p:sp>
      <p:sp>
        <p:nvSpPr>
          <p:cNvPr id="13" name="Oval 12">
            <a:extLst>
              <a:ext uri="{FF2B5EF4-FFF2-40B4-BE49-F238E27FC236}">
                <a16:creationId xmlns:a16="http://schemas.microsoft.com/office/drawing/2014/main" id="{C9EFF6B0-B259-4B78-881D-022465024D3E}"/>
              </a:ext>
            </a:extLst>
          </p:cNvPr>
          <p:cNvSpPr/>
          <p:nvPr/>
        </p:nvSpPr>
        <p:spPr>
          <a:xfrm>
            <a:off x="1259632" y="2128315"/>
            <a:ext cx="534317" cy="5398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ontent Placeholder 2">
            <a:extLst>
              <a:ext uri="{FF2B5EF4-FFF2-40B4-BE49-F238E27FC236}">
                <a16:creationId xmlns:a16="http://schemas.microsoft.com/office/drawing/2014/main" id="{8EF32634-81D2-4E9A-9DFC-A3658C413CD1}"/>
              </a:ext>
            </a:extLst>
          </p:cNvPr>
          <p:cNvSpPr txBox="1">
            <a:spLocks/>
          </p:cNvSpPr>
          <p:nvPr/>
        </p:nvSpPr>
        <p:spPr>
          <a:xfrm>
            <a:off x="791935" y="692696"/>
            <a:ext cx="395689" cy="520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2</a:t>
            </a:r>
          </a:p>
        </p:txBody>
      </p:sp>
      <p:sp>
        <p:nvSpPr>
          <p:cNvPr id="16" name="Content Placeholder 2">
            <a:extLst>
              <a:ext uri="{FF2B5EF4-FFF2-40B4-BE49-F238E27FC236}">
                <a16:creationId xmlns:a16="http://schemas.microsoft.com/office/drawing/2014/main" id="{B955B1B3-0CD6-4C1E-B9A8-2B4C2A94A749}"/>
              </a:ext>
            </a:extLst>
          </p:cNvPr>
          <p:cNvSpPr txBox="1">
            <a:spLocks/>
          </p:cNvSpPr>
          <p:nvPr/>
        </p:nvSpPr>
        <p:spPr>
          <a:xfrm>
            <a:off x="2161472" y="459760"/>
            <a:ext cx="322296" cy="3769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4</a:t>
            </a:r>
          </a:p>
        </p:txBody>
      </p:sp>
      <p:sp>
        <p:nvSpPr>
          <p:cNvPr id="17" name="Content Placeholder 2">
            <a:extLst>
              <a:ext uri="{FF2B5EF4-FFF2-40B4-BE49-F238E27FC236}">
                <a16:creationId xmlns:a16="http://schemas.microsoft.com/office/drawing/2014/main" id="{A26436FE-116D-4271-A9CD-15DD40E88287}"/>
              </a:ext>
            </a:extLst>
          </p:cNvPr>
          <p:cNvSpPr txBox="1">
            <a:spLocks/>
          </p:cNvSpPr>
          <p:nvPr/>
        </p:nvSpPr>
        <p:spPr>
          <a:xfrm>
            <a:off x="1620520" y="2541430"/>
            <a:ext cx="346858" cy="4357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1</a:t>
            </a:r>
          </a:p>
        </p:txBody>
      </p:sp>
      <p:sp>
        <p:nvSpPr>
          <p:cNvPr id="18" name="Content Placeholder 2">
            <a:extLst>
              <a:ext uri="{FF2B5EF4-FFF2-40B4-BE49-F238E27FC236}">
                <a16:creationId xmlns:a16="http://schemas.microsoft.com/office/drawing/2014/main" id="{9DA6F05C-BA9B-4E30-BB23-55B374649A8A}"/>
              </a:ext>
            </a:extLst>
          </p:cNvPr>
          <p:cNvSpPr txBox="1">
            <a:spLocks/>
          </p:cNvSpPr>
          <p:nvPr/>
        </p:nvSpPr>
        <p:spPr>
          <a:xfrm>
            <a:off x="3294035" y="6287643"/>
            <a:ext cx="395689" cy="520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5</a:t>
            </a:r>
          </a:p>
        </p:txBody>
      </p:sp>
      <p:sp>
        <p:nvSpPr>
          <p:cNvPr id="19" name="Content Placeholder 2">
            <a:extLst>
              <a:ext uri="{FF2B5EF4-FFF2-40B4-BE49-F238E27FC236}">
                <a16:creationId xmlns:a16="http://schemas.microsoft.com/office/drawing/2014/main" id="{66ED8F19-0377-4276-AEAC-46E8C4978C64}"/>
              </a:ext>
            </a:extLst>
          </p:cNvPr>
          <p:cNvSpPr txBox="1">
            <a:spLocks/>
          </p:cNvSpPr>
          <p:nvPr/>
        </p:nvSpPr>
        <p:spPr>
          <a:xfrm>
            <a:off x="3471923" y="2840800"/>
            <a:ext cx="343830" cy="42050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FF0000"/>
                </a:solidFill>
              </a:rPr>
              <a:t>5</a:t>
            </a:r>
          </a:p>
        </p:txBody>
      </p:sp>
      <p:sp>
        <p:nvSpPr>
          <p:cNvPr id="2" name="Footer Placeholder 1">
            <a:extLst>
              <a:ext uri="{FF2B5EF4-FFF2-40B4-BE49-F238E27FC236}">
                <a16:creationId xmlns:a16="http://schemas.microsoft.com/office/drawing/2014/main" id="{27907CEE-EAFD-40C6-9CA2-8AF3EED4F034}"/>
              </a:ext>
            </a:extLst>
          </p:cNvPr>
          <p:cNvSpPr>
            <a:spLocks noGrp="1"/>
          </p:cNvSpPr>
          <p:nvPr>
            <p:ph type="ftr" sz="quarter" idx="11"/>
          </p:nvPr>
        </p:nvSpPr>
        <p:spPr/>
        <p:txBody>
          <a:bodyPr/>
          <a:lstStyle/>
          <a:p>
            <a:pPr>
              <a:defRPr/>
            </a:pPr>
            <a:r>
              <a:rPr lang="en-GB">
                <a:solidFill>
                  <a:prstClr val="white"/>
                </a:solidFill>
              </a:rPr>
              <a:t>Consensus statement on healthy ageing launch 16.10.2019</a:t>
            </a:r>
            <a:endParaRPr lang="en-US">
              <a:solidFill>
                <a:prstClr val="white"/>
              </a:solidFill>
            </a:endParaRPr>
          </a:p>
        </p:txBody>
      </p:sp>
      <p:sp>
        <p:nvSpPr>
          <p:cNvPr id="3" name="Slide Number Placeholder 2">
            <a:extLst>
              <a:ext uri="{FF2B5EF4-FFF2-40B4-BE49-F238E27FC236}">
                <a16:creationId xmlns:a16="http://schemas.microsoft.com/office/drawing/2014/main" id="{ED1E442D-EE4C-4DCA-B47F-3E3255292967}"/>
              </a:ext>
            </a:extLst>
          </p:cNvPr>
          <p:cNvSpPr>
            <a:spLocks noGrp="1"/>
          </p:cNvSpPr>
          <p:nvPr>
            <p:ph type="sldNum" sz="quarter" idx="10"/>
          </p:nvPr>
        </p:nvSpPr>
        <p:spPr/>
        <p:txBody>
          <a:bodyPr/>
          <a:lstStyle/>
          <a:p>
            <a:pPr>
              <a:defRPr/>
            </a:pPr>
            <a:r>
              <a:rPr lang="en-US">
                <a:solidFill>
                  <a:prstClr val="white"/>
                </a:solidFill>
              </a:rPr>
              <a:t>  </a:t>
            </a:r>
            <a:fld id="{937D1D0F-0E49-4666-BC75-DD7F8CE62D9E}" type="slidenum">
              <a:rPr lang="en-US" smtClean="0">
                <a:solidFill>
                  <a:prstClr val="white"/>
                </a:solidFill>
              </a:rPr>
              <a:pPr>
                <a:defRPr/>
              </a:pPr>
              <a:t>29</a:t>
            </a:fld>
            <a:endParaRPr lang="en-US">
              <a:solidFill>
                <a:prstClr val="white"/>
              </a:solidFill>
            </a:endParaRPr>
          </a:p>
        </p:txBody>
      </p:sp>
    </p:spTree>
    <p:extLst>
      <p:ext uri="{BB962C8B-B14F-4D97-AF65-F5344CB8AC3E}">
        <p14:creationId xmlns:p14="http://schemas.microsoft.com/office/powerpoint/2010/main" val="2504135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A432-A25C-469C-9502-D6D8FBA1F56A}"/>
              </a:ext>
            </a:extLst>
          </p:cNvPr>
          <p:cNvSpPr>
            <a:spLocks noGrp="1"/>
          </p:cNvSpPr>
          <p:nvPr>
            <p:ph type="title"/>
          </p:nvPr>
        </p:nvSpPr>
        <p:spPr>
          <a:xfrm rot="10800000" flipV="1">
            <a:off x="1907704" y="260648"/>
            <a:ext cx="4248472" cy="1152128"/>
          </a:xfrm>
        </p:spPr>
        <p:txBody>
          <a:bodyPr/>
          <a:lstStyle/>
          <a:p>
            <a:pPr algn="ctr"/>
            <a:r>
              <a:rPr lang="en-GB" dirty="0"/>
              <a:t>	Outline </a:t>
            </a:r>
          </a:p>
        </p:txBody>
      </p:sp>
      <p:sp>
        <p:nvSpPr>
          <p:cNvPr id="3" name="Content Placeholder 2">
            <a:extLst>
              <a:ext uri="{FF2B5EF4-FFF2-40B4-BE49-F238E27FC236}">
                <a16:creationId xmlns:a16="http://schemas.microsoft.com/office/drawing/2014/main" id="{799E8B62-61C8-47D8-9BE5-06E1D936CC65}"/>
              </a:ext>
            </a:extLst>
          </p:cNvPr>
          <p:cNvSpPr>
            <a:spLocks noGrp="1"/>
          </p:cNvSpPr>
          <p:nvPr>
            <p:ph idx="1"/>
          </p:nvPr>
        </p:nvSpPr>
        <p:spPr>
          <a:xfrm>
            <a:off x="251520" y="837009"/>
            <a:ext cx="8496944" cy="5183981"/>
          </a:xfrm>
        </p:spPr>
        <p:txBody>
          <a:bodyPr/>
          <a:lstStyle/>
          <a:p>
            <a:pPr marL="0" indent="0"/>
            <a:r>
              <a:rPr lang="en-GB" sz="2000" dirty="0"/>
              <a:t>Welcome, overview of webinar and introduction to the PHE/Centre for Ageing Better partnership</a:t>
            </a:r>
          </a:p>
          <a:p>
            <a:endParaRPr lang="en-GB" sz="500" dirty="0"/>
          </a:p>
          <a:p>
            <a:pPr>
              <a:buFont typeface="Arial" panose="020B0604020202020204" pitchFamily="34" charset="0"/>
              <a:buChar char="•"/>
            </a:pPr>
            <a:r>
              <a:rPr lang="en-GB" sz="2000" b="1" dirty="0"/>
              <a:t>Prof Yvonne Doyle</a:t>
            </a:r>
            <a:r>
              <a:rPr lang="en-GB" sz="2000" dirty="0"/>
              <a:t>, </a:t>
            </a:r>
            <a:r>
              <a:rPr lang="en-GB" dirty="0"/>
              <a:t>Medical Director &amp; Director for Health Protection</a:t>
            </a:r>
            <a:r>
              <a:rPr lang="en-GB" sz="2000" dirty="0"/>
              <a:t>, PHE</a:t>
            </a:r>
          </a:p>
          <a:p>
            <a:pPr>
              <a:buFont typeface="Arial" panose="020B0604020202020204" pitchFamily="34" charset="0"/>
              <a:buChar char="•"/>
            </a:pPr>
            <a:r>
              <a:rPr lang="en-GB" sz="2000" dirty="0"/>
              <a:t>Introduction to the consensus statement on healthy ageing,             </a:t>
            </a:r>
            <a:r>
              <a:rPr lang="en-GB" sz="2000" b="1" dirty="0"/>
              <a:t>Dame Carol Black</a:t>
            </a:r>
            <a:r>
              <a:rPr lang="en-GB" sz="2000" dirty="0"/>
              <a:t>, chair, Centre for Ageing Better</a:t>
            </a:r>
          </a:p>
          <a:p>
            <a:pPr>
              <a:buFont typeface="Arial" panose="020B0604020202020204" pitchFamily="34" charset="0"/>
              <a:buChar char="•"/>
            </a:pPr>
            <a:r>
              <a:rPr lang="en-GB" sz="2000" dirty="0"/>
              <a:t>The importance of the consensus statement to system partners,</a:t>
            </a:r>
            <a:r>
              <a:rPr lang="en-GB" b="1" dirty="0"/>
              <a:t> </a:t>
            </a:r>
            <a:br>
              <a:rPr lang="en-GB" b="1" dirty="0"/>
            </a:br>
            <a:r>
              <a:rPr lang="en-GB" b="1" dirty="0"/>
              <a:t>Prof Martin Vernon</a:t>
            </a:r>
            <a:r>
              <a:rPr lang="en-GB" dirty="0"/>
              <a:t>, NHSE clinical lead for older people, </a:t>
            </a:r>
            <a:r>
              <a:rPr lang="en-GB" b="1" dirty="0"/>
              <a:t>Mandy Murphy</a:t>
            </a:r>
            <a:r>
              <a:rPr lang="en-GB" dirty="0"/>
              <a:t>, director, Council for Work and Health</a:t>
            </a:r>
            <a:endParaRPr lang="en-GB" sz="2000" dirty="0"/>
          </a:p>
          <a:p>
            <a:pPr>
              <a:buFont typeface="Arial" panose="020B0604020202020204" pitchFamily="34" charset="0"/>
              <a:buChar char="•"/>
            </a:pPr>
            <a:r>
              <a:rPr lang="en-GB" sz="2000" dirty="0"/>
              <a:t>The consensus statement commitments and next steps, </a:t>
            </a:r>
            <a:br>
              <a:rPr lang="en-GB" sz="2000" dirty="0"/>
            </a:br>
            <a:r>
              <a:rPr lang="en-GB" sz="2000" b="1" dirty="0"/>
              <a:t>Dr Alison Giles</a:t>
            </a:r>
            <a:r>
              <a:rPr lang="en-GB" sz="2000" dirty="0"/>
              <a:t>, associate director, PHE and Centre for Ageing Better</a:t>
            </a:r>
            <a:endParaRPr lang="en-GB" sz="2000" i="1" dirty="0"/>
          </a:p>
          <a:p>
            <a:pPr>
              <a:buFont typeface="Arial" panose="020B0604020202020204" pitchFamily="34" charset="0"/>
              <a:buChar char="•"/>
            </a:pPr>
            <a:r>
              <a:rPr lang="en-GB" sz="2000" dirty="0"/>
              <a:t>Panel Q and A – </a:t>
            </a:r>
            <a:r>
              <a:rPr lang="en-GB" sz="2000" b="1" dirty="0"/>
              <a:t>Audience</a:t>
            </a:r>
            <a:r>
              <a:rPr lang="en-GB" sz="2000" dirty="0"/>
              <a:t> </a:t>
            </a:r>
          </a:p>
          <a:p>
            <a:pPr>
              <a:buFont typeface="Arial" panose="020B0604020202020204" pitchFamily="34" charset="0"/>
              <a:buChar char="•"/>
            </a:pPr>
            <a:r>
              <a:rPr lang="en-GB" sz="2000" dirty="0"/>
              <a:t>Webinar closing remarks, </a:t>
            </a:r>
            <a:r>
              <a:rPr lang="en-GB" sz="2000" b="1" dirty="0"/>
              <a:t>Dame Carol Black</a:t>
            </a:r>
            <a:endParaRPr lang="en-GB" dirty="0"/>
          </a:p>
        </p:txBody>
      </p:sp>
      <p:sp>
        <p:nvSpPr>
          <p:cNvPr id="4" name="Slide Number Placeholder 3">
            <a:extLst>
              <a:ext uri="{FF2B5EF4-FFF2-40B4-BE49-F238E27FC236}">
                <a16:creationId xmlns:a16="http://schemas.microsoft.com/office/drawing/2014/main" id="{0CE98392-D9E5-41BF-8BE8-6765FE5E3E6C}"/>
              </a:ext>
            </a:extLst>
          </p:cNvPr>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z="900" smtClean="0">
                <a:solidFill>
                  <a:prstClr val="white"/>
                </a:solidFill>
              </a:rPr>
              <a:pPr>
                <a:defRPr/>
              </a:pPr>
              <a:t>3</a:t>
            </a:fld>
            <a:endParaRPr lang="en-US" sz="900" dirty="0">
              <a:solidFill>
                <a:prstClr val="white"/>
              </a:solidFill>
            </a:endParaRPr>
          </a:p>
        </p:txBody>
      </p:sp>
      <p:sp>
        <p:nvSpPr>
          <p:cNvPr id="6" name="Footer Placeholder 4">
            <a:extLst>
              <a:ext uri="{FF2B5EF4-FFF2-40B4-BE49-F238E27FC236}">
                <a16:creationId xmlns:a16="http://schemas.microsoft.com/office/drawing/2014/main" id="{309342F0-5FC3-4B57-BF19-0DC9F1184904}"/>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spTree>
    <p:extLst>
      <p:ext uri="{BB962C8B-B14F-4D97-AF65-F5344CB8AC3E}">
        <p14:creationId xmlns:p14="http://schemas.microsoft.com/office/powerpoint/2010/main" val="1568874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5CDE-A756-4C4A-BB05-2DC43D3252E5}"/>
              </a:ext>
            </a:extLst>
          </p:cNvPr>
          <p:cNvSpPr>
            <a:spLocks noGrp="1"/>
          </p:cNvSpPr>
          <p:nvPr>
            <p:ph type="title"/>
          </p:nvPr>
        </p:nvSpPr>
        <p:spPr>
          <a:xfrm>
            <a:off x="395536" y="506873"/>
            <a:ext cx="8028000" cy="648072"/>
          </a:xfrm>
        </p:spPr>
        <p:txBody>
          <a:bodyPr>
            <a:normAutofit/>
          </a:bodyPr>
          <a:lstStyle/>
          <a:p>
            <a:r>
              <a:rPr lang="en-GB" sz="2800" dirty="0"/>
              <a:t>Healthy Ageing Finger tips Profile</a:t>
            </a:r>
          </a:p>
        </p:txBody>
      </p:sp>
      <p:sp>
        <p:nvSpPr>
          <p:cNvPr id="4" name="Slide Number Placeholder 3">
            <a:extLst>
              <a:ext uri="{FF2B5EF4-FFF2-40B4-BE49-F238E27FC236}">
                <a16:creationId xmlns:a16="http://schemas.microsoft.com/office/drawing/2014/main" id="{B449B260-7A17-4923-8833-3EA685646A7C}"/>
              </a:ext>
            </a:extLst>
          </p:cNvPr>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z="900" smtClean="0">
                <a:solidFill>
                  <a:prstClr val="white"/>
                </a:solidFill>
              </a:rPr>
              <a:pPr>
                <a:defRPr/>
              </a:pPr>
              <a:t>30</a:t>
            </a:fld>
            <a:endParaRPr lang="en-US" sz="900" dirty="0">
              <a:solidFill>
                <a:prstClr val="white"/>
              </a:solidFill>
            </a:endParaRPr>
          </a:p>
        </p:txBody>
      </p:sp>
      <p:sp>
        <p:nvSpPr>
          <p:cNvPr id="9" name="Footer Placeholder 4">
            <a:extLst>
              <a:ext uri="{FF2B5EF4-FFF2-40B4-BE49-F238E27FC236}">
                <a16:creationId xmlns:a16="http://schemas.microsoft.com/office/drawing/2014/main" id="{6FB6D16E-1785-4338-B80C-7CA8C975C3B4}"/>
              </a:ext>
            </a:extLst>
          </p:cNvPr>
          <p:cNvSpPr txBox="1">
            <a:spLocks/>
          </p:cNvSpPr>
          <p:nvPr/>
        </p:nvSpPr>
        <p:spPr>
          <a:xfrm>
            <a:off x="946212"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z="900" dirty="0">
                <a:solidFill>
                  <a:prstClr val="white"/>
                </a:solidFill>
              </a:rPr>
              <a:t>Consensus statement on healthy ageing launch 16.10.2019</a:t>
            </a:r>
          </a:p>
        </p:txBody>
      </p:sp>
      <p:pic>
        <p:nvPicPr>
          <p:cNvPr id="5" name="Picture 4">
            <a:extLst>
              <a:ext uri="{FF2B5EF4-FFF2-40B4-BE49-F238E27FC236}">
                <a16:creationId xmlns:a16="http://schemas.microsoft.com/office/drawing/2014/main" id="{458FE357-3FEA-41F9-B3E3-5AC222300F92}"/>
              </a:ext>
            </a:extLst>
          </p:cNvPr>
          <p:cNvPicPr>
            <a:picLocks noChangeAspect="1"/>
          </p:cNvPicPr>
          <p:nvPr/>
        </p:nvPicPr>
        <p:blipFill rotWithShape="1">
          <a:blip r:embed="rId3"/>
          <a:srcRect l="15351" t="8000" r="16926" b="9401"/>
          <a:stretch/>
        </p:blipFill>
        <p:spPr>
          <a:xfrm>
            <a:off x="1532004" y="1412776"/>
            <a:ext cx="5755063" cy="4236272"/>
          </a:xfrm>
          <a:prstGeom prst="rect">
            <a:avLst/>
          </a:prstGeom>
        </p:spPr>
      </p:pic>
    </p:spTree>
    <p:extLst>
      <p:ext uri="{BB962C8B-B14F-4D97-AF65-F5344CB8AC3E}">
        <p14:creationId xmlns:p14="http://schemas.microsoft.com/office/powerpoint/2010/main" val="342078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88" y="3284984"/>
            <a:ext cx="8190464" cy="2160240"/>
          </a:xfrm>
        </p:spPr>
        <p:txBody>
          <a:bodyPr/>
          <a:lstStyle/>
          <a:p>
            <a:pPr algn="ctr"/>
            <a:r>
              <a:rPr lang="en-GB" sz="3600" dirty="0"/>
              <a:t>Thank you.</a:t>
            </a:r>
            <a:br>
              <a:rPr lang="en-GB" sz="3600" dirty="0"/>
            </a:br>
            <a:r>
              <a:rPr lang="en-GB" sz="3600" dirty="0"/>
              <a:t>       Questions and comments </a:t>
            </a:r>
            <a:br>
              <a:rPr lang="en-GB" dirty="0"/>
            </a:br>
            <a:endParaRPr lang="en-GB" dirty="0"/>
          </a:p>
        </p:txBody>
      </p:sp>
      <p:pic>
        <p:nvPicPr>
          <p:cNvPr id="4" name="Picture 3">
            <a:extLst>
              <a:ext uri="{FF2B5EF4-FFF2-40B4-BE49-F238E27FC236}">
                <a16:creationId xmlns:a16="http://schemas.microsoft.com/office/drawing/2014/main" id="{B81F3C39-7622-425C-9286-63E0B9A5213B}"/>
              </a:ext>
            </a:extLst>
          </p:cNvPr>
          <p:cNvPicPr>
            <a:picLocks noChangeAspect="1"/>
          </p:cNvPicPr>
          <p:nvPr/>
        </p:nvPicPr>
        <p:blipFill>
          <a:blip r:embed="rId3"/>
          <a:stretch>
            <a:fillRect/>
          </a:stretch>
        </p:blipFill>
        <p:spPr>
          <a:xfrm>
            <a:off x="6660232" y="519044"/>
            <a:ext cx="1896020" cy="731583"/>
          </a:xfrm>
          <a:prstGeom prst="rect">
            <a:avLst/>
          </a:prstGeom>
        </p:spPr>
      </p:pic>
    </p:spTree>
    <p:extLst>
      <p:ext uri="{BB962C8B-B14F-4D97-AF65-F5344CB8AC3E}">
        <p14:creationId xmlns:p14="http://schemas.microsoft.com/office/powerpoint/2010/main" val="151967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FFE0-883F-4501-807D-7B9653AA80DD}"/>
              </a:ext>
            </a:extLst>
          </p:cNvPr>
          <p:cNvSpPr>
            <a:spLocks noGrp="1"/>
          </p:cNvSpPr>
          <p:nvPr>
            <p:ph type="ctrTitle"/>
          </p:nvPr>
        </p:nvSpPr>
        <p:spPr/>
        <p:txBody>
          <a:bodyPr/>
          <a:lstStyle/>
          <a:p>
            <a:r>
              <a:rPr lang="en-GB" sz="4800" dirty="0"/>
              <a:t>Professor Yvonne Doyle </a:t>
            </a:r>
            <a:br>
              <a:rPr lang="en-GB" sz="4800" dirty="0"/>
            </a:br>
            <a:r>
              <a:rPr lang="en-GB" sz="2800" dirty="0"/>
              <a:t>Medical Director &amp; Director for Health Protection Public Health England</a:t>
            </a:r>
            <a:br>
              <a:rPr lang="en-GB" sz="2800" dirty="0"/>
            </a:br>
            <a:endParaRPr lang="en-GB" sz="2800" dirty="0"/>
          </a:p>
        </p:txBody>
      </p:sp>
      <p:pic>
        <p:nvPicPr>
          <p:cNvPr id="6" name="Picture 5">
            <a:extLst>
              <a:ext uri="{FF2B5EF4-FFF2-40B4-BE49-F238E27FC236}">
                <a16:creationId xmlns:a16="http://schemas.microsoft.com/office/drawing/2014/main" id="{EAD23B84-AB55-4296-B767-6A77ADC22A76}"/>
              </a:ext>
            </a:extLst>
          </p:cNvPr>
          <p:cNvPicPr>
            <a:picLocks noChangeAspect="1"/>
          </p:cNvPicPr>
          <p:nvPr/>
        </p:nvPicPr>
        <p:blipFill>
          <a:blip r:embed="rId2"/>
          <a:stretch>
            <a:fillRect/>
          </a:stretch>
        </p:blipFill>
        <p:spPr>
          <a:xfrm>
            <a:off x="6732240" y="404664"/>
            <a:ext cx="1896020" cy="731583"/>
          </a:xfrm>
          <a:prstGeom prst="rect">
            <a:avLst/>
          </a:prstGeom>
        </p:spPr>
      </p:pic>
    </p:spTree>
    <p:extLst>
      <p:ext uri="{BB962C8B-B14F-4D97-AF65-F5344CB8AC3E}">
        <p14:creationId xmlns:p14="http://schemas.microsoft.com/office/powerpoint/2010/main" val="7867525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FFE0-883F-4501-807D-7B9653AA80DD}"/>
              </a:ext>
            </a:extLst>
          </p:cNvPr>
          <p:cNvSpPr>
            <a:spLocks noGrp="1"/>
          </p:cNvSpPr>
          <p:nvPr>
            <p:ph type="ctrTitle"/>
          </p:nvPr>
        </p:nvSpPr>
        <p:spPr/>
        <p:txBody>
          <a:bodyPr/>
          <a:lstStyle/>
          <a:p>
            <a:r>
              <a:rPr lang="en-GB" sz="4800" dirty="0"/>
              <a:t>Dame Carol Black</a:t>
            </a:r>
            <a:br>
              <a:rPr lang="en-GB" sz="2800" dirty="0"/>
            </a:br>
            <a:r>
              <a:rPr lang="en-GB" sz="2800" dirty="0"/>
              <a:t>Chair, Centre for Ageing Better</a:t>
            </a:r>
            <a:br>
              <a:rPr lang="en-GB" sz="2800" dirty="0"/>
            </a:br>
            <a:endParaRPr lang="en-GB" sz="2800" dirty="0"/>
          </a:p>
        </p:txBody>
      </p:sp>
      <p:pic>
        <p:nvPicPr>
          <p:cNvPr id="6" name="Picture 5">
            <a:extLst>
              <a:ext uri="{FF2B5EF4-FFF2-40B4-BE49-F238E27FC236}">
                <a16:creationId xmlns:a16="http://schemas.microsoft.com/office/drawing/2014/main" id="{EAD23B84-AB55-4296-B767-6A77ADC22A76}"/>
              </a:ext>
            </a:extLst>
          </p:cNvPr>
          <p:cNvPicPr>
            <a:picLocks noChangeAspect="1"/>
          </p:cNvPicPr>
          <p:nvPr/>
        </p:nvPicPr>
        <p:blipFill>
          <a:blip r:embed="rId2"/>
          <a:stretch>
            <a:fillRect/>
          </a:stretch>
        </p:blipFill>
        <p:spPr>
          <a:xfrm>
            <a:off x="6732240" y="404664"/>
            <a:ext cx="1896020" cy="731583"/>
          </a:xfrm>
          <a:prstGeom prst="rect">
            <a:avLst/>
          </a:prstGeom>
        </p:spPr>
      </p:pic>
    </p:spTree>
    <p:extLst>
      <p:ext uri="{BB962C8B-B14F-4D97-AF65-F5344CB8AC3E}">
        <p14:creationId xmlns:p14="http://schemas.microsoft.com/office/powerpoint/2010/main" val="1040580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FFE0-883F-4501-807D-7B9653AA80DD}"/>
              </a:ext>
            </a:extLst>
          </p:cNvPr>
          <p:cNvSpPr>
            <a:spLocks noGrp="1"/>
          </p:cNvSpPr>
          <p:nvPr>
            <p:ph type="ctrTitle"/>
          </p:nvPr>
        </p:nvSpPr>
        <p:spPr/>
        <p:txBody>
          <a:bodyPr/>
          <a:lstStyle/>
          <a:p>
            <a:r>
              <a:rPr lang="en-GB" sz="4800" dirty="0"/>
              <a:t>Prof Martin Vernon </a:t>
            </a:r>
            <a:br>
              <a:rPr lang="en-GB" sz="4800" dirty="0"/>
            </a:br>
            <a:r>
              <a:rPr lang="en-GB" sz="2800" dirty="0"/>
              <a:t>NHSE clinical director for older people</a:t>
            </a:r>
            <a:br>
              <a:rPr lang="en-GB" sz="2800" dirty="0"/>
            </a:br>
            <a:endParaRPr lang="en-GB" sz="2800" dirty="0"/>
          </a:p>
        </p:txBody>
      </p:sp>
      <p:pic>
        <p:nvPicPr>
          <p:cNvPr id="6" name="Picture 5">
            <a:extLst>
              <a:ext uri="{FF2B5EF4-FFF2-40B4-BE49-F238E27FC236}">
                <a16:creationId xmlns:a16="http://schemas.microsoft.com/office/drawing/2014/main" id="{EAD23B84-AB55-4296-B767-6A77ADC22A76}"/>
              </a:ext>
            </a:extLst>
          </p:cNvPr>
          <p:cNvPicPr>
            <a:picLocks noChangeAspect="1"/>
          </p:cNvPicPr>
          <p:nvPr/>
        </p:nvPicPr>
        <p:blipFill>
          <a:blip r:embed="rId2"/>
          <a:stretch>
            <a:fillRect/>
          </a:stretch>
        </p:blipFill>
        <p:spPr>
          <a:xfrm>
            <a:off x="6732240" y="404664"/>
            <a:ext cx="1896020" cy="731583"/>
          </a:xfrm>
          <a:prstGeom prst="rect">
            <a:avLst/>
          </a:prstGeom>
        </p:spPr>
      </p:pic>
    </p:spTree>
    <p:extLst>
      <p:ext uri="{BB962C8B-B14F-4D97-AF65-F5344CB8AC3E}">
        <p14:creationId xmlns:p14="http://schemas.microsoft.com/office/powerpoint/2010/main" val="25124330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FFE0-883F-4501-807D-7B9653AA80DD}"/>
              </a:ext>
            </a:extLst>
          </p:cNvPr>
          <p:cNvSpPr>
            <a:spLocks noGrp="1"/>
          </p:cNvSpPr>
          <p:nvPr>
            <p:ph type="ctrTitle"/>
          </p:nvPr>
        </p:nvSpPr>
        <p:spPr/>
        <p:txBody>
          <a:bodyPr/>
          <a:lstStyle/>
          <a:p>
            <a:r>
              <a:rPr lang="en-GB" sz="4800" dirty="0"/>
              <a:t>Mandy Murphy</a:t>
            </a:r>
            <a:br>
              <a:rPr lang="en-GB" sz="4800" dirty="0"/>
            </a:br>
            <a:r>
              <a:rPr lang="en-GB" sz="2800" dirty="0"/>
              <a:t>Director, Council for Work &amp; Health</a:t>
            </a:r>
            <a:br>
              <a:rPr lang="en-GB" sz="2800" dirty="0"/>
            </a:br>
            <a:endParaRPr lang="en-GB" sz="2800" dirty="0"/>
          </a:p>
        </p:txBody>
      </p:sp>
      <p:pic>
        <p:nvPicPr>
          <p:cNvPr id="3" name="Picture 2">
            <a:extLst>
              <a:ext uri="{FF2B5EF4-FFF2-40B4-BE49-F238E27FC236}">
                <a16:creationId xmlns:a16="http://schemas.microsoft.com/office/drawing/2014/main" id="{BFD2C39D-4212-45A4-93E1-512794AEB303}"/>
              </a:ext>
            </a:extLst>
          </p:cNvPr>
          <p:cNvPicPr>
            <a:picLocks noChangeAspect="1"/>
          </p:cNvPicPr>
          <p:nvPr/>
        </p:nvPicPr>
        <p:blipFill>
          <a:blip r:embed="rId2"/>
          <a:stretch>
            <a:fillRect/>
          </a:stretch>
        </p:blipFill>
        <p:spPr>
          <a:xfrm>
            <a:off x="6732240" y="404664"/>
            <a:ext cx="1896020" cy="731583"/>
          </a:xfrm>
          <a:prstGeom prst="rect">
            <a:avLst/>
          </a:prstGeom>
        </p:spPr>
      </p:pic>
    </p:spTree>
    <p:extLst>
      <p:ext uri="{BB962C8B-B14F-4D97-AF65-F5344CB8AC3E}">
        <p14:creationId xmlns:p14="http://schemas.microsoft.com/office/powerpoint/2010/main" val="4925024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18CE-FE8D-467F-8053-092E371AA526}"/>
              </a:ext>
            </a:extLst>
          </p:cNvPr>
          <p:cNvSpPr>
            <a:spLocks noGrp="1"/>
          </p:cNvSpPr>
          <p:nvPr>
            <p:ph type="ctrTitle"/>
          </p:nvPr>
        </p:nvSpPr>
        <p:spPr/>
        <p:txBody>
          <a:bodyPr/>
          <a:lstStyle/>
          <a:p>
            <a:r>
              <a:rPr lang="en-GB" sz="4400" dirty="0"/>
              <a:t>The consensus statement on healthy ageing</a:t>
            </a:r>
            <a:r>
              <a:rPr lang="en-GB" sz="3600" dirty="0"/>
              <a:t>  </a:t>
            </a:r>
            <a:br>
              <a:rPr lang="en-GB" sz="4800" dirty="0"/>
            </a:br>
            <a:endParaRPr lang="en-GB" dirty="0"/>
          </a:p>
        </p:txBody>
      </p:sp>
      <p:sp>
        <p:nvSpPr>
          <p:cNvPr id="3" name="Subtitle 2">
            <a:extLst>
              <a:ext uri="{FF2B5EF4-FFF2-40B4-BE49-F238E27FC236}">
                <a16:creationId xmlns:a16="http://schemas.microsoft.com/office/drawing/2014/main" id="{007563D9-9E2A-4FCB-B2B3-F3E992DED2C5}"/>
              </a:ext>
            </a:extLst>
          </p:cNvPr>
          <p:cNvSpPr>
            <a:spLocks noGrp="1"/>
          </p:cNvSpPr>
          <p:nvPr>
            <p:ph type="subTitle" idx="1"/>
          </p:nvPr>
        </p:nvSpPr>
        <p:spPr/>
        <p:txBody>
          <a:bodyPr>
            <a:noAutofit/>
          </a:bodyPr>
          <a:lstStyle/>
          <a:p>
            <a:r>
              <a:rPr lang="en-GB" sz="2800" dirty="0"/>
              <a:t>Dr Alison Giles, associate director, PHE and Centre for Ageing Better</a:t>
            </a:r>
          </a:p>
        </p:txBody>
      </p:sp>
      <p:pic>
        <p:nvPicPr>
          <p:cNvPr id="4" name="Picture 3">
            <a:extLst>
              <a:ext uri="{FF2B5EF4-FFF2-40B4-BE49-F238E27FC236}">
                <a16:creationId xmlns:a16="http://schemas.microsoft.com/office/drawing/2014/main" id="{025A868A-FAA1-4292-A607-844B19D12F74}"/>
              </a:ext>
            </a:extLst>
          </p:cNvPr>
          <p:cNvPicPr>
            <a:picLocks noChangeAspect="1"/>
          </p:cNvPicPr>
          <p:nvPr/>
        </p:nvPicPr>
        <p:blipFill>
          <a:blip r:embed="rId2"/>
          <a:stretch>
            <a:fillRect/>
          </a:stretch>
        </p:blipFill>
        <p:spPr>
          <a:xfrm>
            <a:off x="6804248" y="329059"/>
            <a:ext cx="1896020" cy="731583"/>
          </a:xfrm>
          <a:prstGeom prst="rect">
            <a:avLst/>
          </a:prstGeom>
        </p:spPr>
      </p:pic>
    </p:spTree>
    <p:extLst>
      <p:ext uri="{BB962C8B-B14F-4D97-AF65-F5344CB8AC3E}">
        <p14:creationId xmlns:p14="http://schemas.microsoft.com/office/powerpoint/2010/main" val="9306413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028000" cy="1008112"/>
          </a:xfrm>
        </p:spPr>
        <p:txBody>
          <a:bodyPr>
            <a:normAutofit fontScale="90000"/>
          </a:bodyPr>
          <a:lstStyle/>
          <a:p>
            <a:pPr algn="ctr"/>
            <a:br>
              <a:rPr lang="en-GB" dirty="0"/>
            </a:br>
            <a:r>
              <a:rPr lang="en-GB" dirty="0"/>
              <a:t>Vision</a:t>
            </a:r>
          </a:p>
        </p:txBody>
      </p:sp>
      <p:sp>
        <p:nvSpPr>
          <p:cNvPr id="4" name="Slide Number Placeholder 3"/>
          <p:cNvSpPr>
            <a:spLocks noGrp="1"/>
          </p:cNvSpPr>
          <p:nvPr>
            <p:ph type="sldNum" sz="quarter" idx="10"/>
          </p:nvPr>
        </p:nvSpPr>
        <p:spPr/>
        <p:txBody>
          <a:bodyPr/>
          <a:lstStyle/>
          <a:p>
            <a:pPr>
              <a:defRPr/>
            </a:pPr>
            <a:r>
              <a:rPr lang="en-US" dirty="0">
                <a:solidFill>
                  <a:prstClr val="white"/>
                </a:solidFill>
              </a:rPr>
              <a:t>  </a:t>
            </a:r>
            <a:fld id="{0D3A1A10-E280-4AA8-B4A9-8A374DFDC9C5}" type="slidenum">
              <a:rPr lang="en-US" sz="900" smtClean="0">
                <a:solidFill>
                  <a:prstClr val="white"/>
                </a:solidFill>
              </a:rPr>
              <a:pPr>
                <a:defRPr/>
              </a:pPr>
              <a:t>9</a:t>
            </a:fld>
            <a:endParaRPr lang="en-US" sz="900" dirty="0">
              <a:solidFill>
                <a:prstClr val="white"/>
              </a:solidFill>
            </a:endParaRPr>
          </a:p>
        </p:txBody>
      </p:sp>
      <p:sp>
        <p:nvSpPr>
          <p:cNvPr id="6" name="Footer Placeholder 4">
            <a:extLst>
              <a:ext uri="{FF2B5EF4-FFF2-40B4-BE49-F238E27FC236}">
                <a16:creationId xmlns:a16="http://schemas.microsoft.com/office/drawing/2014/main" id="{C4A0464D-62DB-4483-9FC3-8C7BE40B0605}"/>
              </a:ext>
            </a:extLst>
          </p:cNvPr>
          <p:cNvSpPr>
            <a:spLocks noGrp="1"/>
          </p:cNvSpPr>
          <p:nvPr>
            <p:ph type="ftr" sz="quarter" idx="11"/>
          </p:nvPr>
        </p:nvSpPr>
        <p:spPr>
          <a:xfrm>
            <a:off x="900113" y="6308725"/>
            <a:ext cx="8064375" cy="549275"/>
          </a:xfrm>
        </p:spPr>
        <p:txBody>
          <a:bodyPr/>
          <a:lstStyle/>
          <a:p>
            <a:pPr>
              <a:defRPr/>
            </a:pPr>
            <a:r>
              <a:rPr lang="en-US" sz="900" dirty="0">
                <a:solidFill>
                  <a:prstClr val="white"/>
                </a:solidFill>
              </a:rPr>
              <a:t>Consensus statement on healthy ageing launch 16.10.2019</a:t>
            </a:r>
          </a:p>
        </p:txBody>
      </p:sp>
      <p:sp>
        <p:nvSpPr>
          <p:cNvPr id="9" name="Rectangle 8">
            <a:extLst>
              <a:ext uri="{FF2B5EF4-FFF2-40B4-BE49-F238E27FC236}">
                <a16:creationId xmlns:a16="http://schemas.microsoft.com/office/drawing/2014/main" id="{40F65224-D0F8-477F-9A9C-ADDD47C80492}"/>
              </a:ext>
            </a:extLst>
          </p:cNvPr>
          <p:cNvSpPr/>
          <p:nvPr/>
        </p:nvSpPr>
        <p:spPr>
          <a:xfrm>
            <a:off x="1187624" y="2290633"/>
            <a:ext cx="6768752" cy="1380378"/>
          </a:xfrm>
          <a:prstGeom prst="rect">
            <a:avLst/>
          </a:prstGeom>
          <a:solidFill>
            <a:schemeClr val="bg2"/>
          </a:solidFill>
        </p:spPr>
        <p:txBody>
          <a:bodyPr wrap="square">
            <a:spAutoFit/>
          </a:bodyPr>
          <a:lstStyle/>
          <a:p>
            <a:pPr algn="ctr" defTabSz="685800">
              <a:lnSpc>
                <a:spcPct val="107000"/>
              </a:lnSpc>
              <a:spcAft>
                <a:spcPts val="600"/>
              </a:spcAft>
            </a:pPr>
            <a:r>
              <a:rPr lang="en-GB" sz="4000" dirty="0">
                <a:solidFill>
                  <a:prstClr val="white"/>
                </a:solidFill>
                <a:latin typeface="Calibri" panose="020F0502020204030204" pitchFamily="34" charset="0"/>
                <a:ea typeface="Calibri" panose="020F0502020204030204" pitchFamily="34" charset="0"/>
                <a:cs typeface="Times New Roman" panose="02020603050405020304" pitchFamily="18" charset="0"/>
              </a:rPr>
              <a:t>We want England to be the best place in the world to grow old </a:t>
            </a:r>
          </a:p>
        </p:txBody>
      </p:sp>
    </p:spTree>
    <p:extLst>
      <p:ext uri="{BB962C8B-B14F-4D97-AF65-F5344CB8AC3E}">
        <p14:creationId xmlns:p14="http://schemas.microsoft.com/office/powerpoint/2010/main" val="839374859"/>
      </p:ext>
    </p:extLst>
  </p:cSld>
  <p:clrMapOvr>
    <a:masterClrMapping/>
  </p:clrMapOvr>
  <p:transition>
    <p:fade/>
  </p:transition>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C80E07A8A3B40B170DE6AEE9F3484" ma:contentTypeVersion="9" ma:contentTypeDescription="Create a new document." ma:contentTypeScope="" ma:versionID="fa8c5ab782975eae2208ebdfe67de3dd">
  <xsd:schema xmlns:xsd="http://www.w3.org/2001/XMLSchema" xmlns:xs="http://www.w3.org/2001/XMLSchema" xmlns:p="http://schemas.microsoft.com/office/2006/metadata/properties" xmlns:ns3="6410fe44-f9ca-4328-a76c-f24da52db91a" xmlns:ns4="fb73f285-b9c2-44b4-be10-d8ec146e0d52" targetNamespace="http://schemas.microsoft.com/office/2006/metadata/properties" ma:root="true" ma:fieldsID="f59d176c0445572c1e47b9c0b7feeebb" ns3:_="" ns4:_="">
    <xsd:import namespace="6410fe44-f9ca-4328-a76c-f24da52db91a"/>
    <xsd:import namespace="fb73f285-b9c2-44b4-be10-d8ec146e0d5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0fe44-f9ca-4328-a76c-f24da52db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73f285-b9c2-44b4-be10-d8ec146e0d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F94A86-7701-4B75-B631-2473E22D4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0fe44-f9ca-4328-a76c-f24da52db91a"/>
    <ds:schemaRef ds:uri="fb73f285-b9c2-44b4-be10-d8ec146e0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E21BA55E-5A15-436E-A8C3-DCB566ECEBCE}">
  <ds:schemaRefs>
    <ds:schemaRef ds:uri="http://purl.org/dc/terms/"/>
    <ds:schemaRef ds:uri="6410fe44-f9ca-4328-a76c-f24da52db91a"/>
    <ds:schemaRef ds:uri="http://schemas.microsoft.com/office/2006/documentManagement/types"/>
    <ds:schemaRef ds:uri="fb73f285-b9c2-44b4-be10-d8ec146e0d52"/>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8872</TotalTime>
  <Words>1455</Words>
  <Application>Microsoft Office PowerPoint</Application>
  <PresentationFormat>On-screen Show (4:3)</PresentationFormat>
  <Paragraphs>220</Paragraphs>
  <Slides>31</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31</vt:i4>
      </vt:variant>
    </vt:vector>
  </HeadingPairs>
  <TitlesOfParts>
    <vt:vector size="40" baseType="lpstr">
      <vt:lpstr>Arial</vt:lpstr>
      <vt:lpstr>Calibri</vt:lpstr>
      <vt:lpstr>HelveticaNeueLT Std</vt:lpstr>
      <vt:lpstr>Wingdings</vt:lpstr>
      <vt:lpstr>Office Theme</vt:lpstr>
      <vt:lpstr>1_Office Theme</vt:lpstr>
      <vt:lpstr>13_Office Theme</vt:lpstr>
      <vt:lpstr>2_Office Theme</vt:lpstr>
      <vt:lpstr>3_Office Theme</vt:lpstr>
      <vt:lpstr>Consensus statement on healthy ageing</vt:lpstr>
      <vt:lpstr>Housekeeping Rules </vt:lpstr>
      <vt:lpstr> Outline </vt:lpstr>
      <vt:lpstr>Professor Yvonne Doyle  Medical Director &amp; Director for Health Protection Public Health England </vt:lpstr>
      <vt:lpstr>Dame Carol Black Chair, Centre for Ageing Better </vt:lpstr>
      <vt:lpstr>Prof Martin Vernon  NHSE clinical director for older people </vt:lpstr>
      <vt:lpstr>Mandy Murphy Director, Council for Work &amp; Health </vt:lpstr>
      <vt:lpstr>The consensus statement on healthy ageing   </vt:lpstr>
      <vt:lpstr> Vision</vt:lpstr>
      <vt:lpstr>PowerPoint Presentation</vt:lpstr>
      <vt:lpstr>What is productive healthy ageing?</vt:lpstr>
      <vt:lpstr>Policy landscape – now is the time!</vt:lpstr>
      <vt:lpstr>Healthy Ageing Consensus Statement </vt:lpstr>
      <vt:lpstr>Putting prevention first and ensuring timely access to services and support when needed</vt:lpstr>
      <vt:lpstr>Removing barriers and creating more opportunities for older adults to contribute to society</vt:lpstr>
      <vt:lpstr>Removing barriers and creating more opportunities for older adults to contribute to society</vt:lpstr>
      <vt:lpstr>Removing barriers and creating more opportunities for older adults to contribute to society</vt:lpstr>
      <vt:lpstr>Ensuring good homes and communities</vt:lpstr>
      <vt:lpstr>Ensuring good homes and communities</vt:lpstr>
      <vt:lpstr>Ensuring good homes and communities</vt:lpstr>
      <vt:lpstr>Ensuring good homes and communities</vt:lpstr>
      <vt:lpstr>Narrowing inequalities</vt:lpstr>
      <vt:lpstr>Challenging ageist and negative language, culture and practices </vt:lpstr>
      <vt:lpstr>Challenging ageist and negative language, culture and practices </vt:lpstr>
      <vt:lpstr>What next?</vt:lpstr>
      <vt:lpstr>What next?</vt:lpstr>
      <vt:lpstr>Call to Action</vt:lpstr>
      <vt:lpstr>PowerPoint Presentation</vt:lpstr>
      <vt:lpstr>PowerPoint Presentation</vt:lpstr>
      <vt:lpstr>Healthy Ageing Finger tips Profile</vt:lpstr>
      <vt:lpstr>Thank you.        Questions and comments  </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Samir Qadery</dc:creator>
  <cp:lastModifiedBy>Alison Giles</cp:lastModifiedBy>
  <cp:revision>322</cp:revision>
  <dcterms:created xsi:type="dcterms:W3CDTF">2012-10-10T09:02:29Z</dcterms:created>
  <dcterms:modified xsi:type="dcterms:W3CDTF">2019-10-15T15:32:53Z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0x0101001AFC80E07A8A3B40B170DE6AEE9F3484</vt:lpwstr>
  </property>
</Properties>
</file>