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22"/>
  </p:notesMasterIdLst>
  <p:sldIdLst>
    <p:sldId id="277" r:id="rId2"/>
    <p:sldId id="292" r:id="rId3"/>
    <p:sldId id="288" r:id="rId4"/>
    <p:sldId id="289" r:id="rId5"/>
    <p:sldId id="290" r:id="rId6"/>
    <p:sldId id="291" r:id="rId7"/>
    <p:sldId id="295" r:id="rId8"/>
    <p:sldId id="278" r:id="rId9"/>
    <p:sldId id="279" r:id="rId10"/>
    <p:sldId id="280" r:id="rId11"/>
    <p:sldId id="281" r:id="rId12"/>
    <p:sldId id="282" r:id="rId13"/>
    <p:sldId id="283" r:id="rId14"/>
    <p:sldId id="284" r:id="rId15"/>
    <p:sldId id="285" r:id="rId16"/>
    <p:sldId id="286" r:id="rId17"/>
    <p:sldId id="293" r:id="rId18"/>
    <p:sldId id="287" r:id="rId19"/>
    <p:sldId id="273" r:id="rId20"/>
    <p:sldId id="274" r:id="rId21"/>
  </p:sldIdLst>
  <p:sldSz cx="9906000" cy="6858000" type="A4"/>
  <p:notesSz cx="6808788" cy="9940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hireen Mathrani" initials="SM" lastIdx="5" clrIdx="0">
    <p:extLst>
      <p:ext uri="{19B8F6BF-5375-455C-9EA6-DF929625EA0E}">
        <p15:presenceInfo xmlns:p15="http://schemas.microsoft.com/office/powerpoint/2012/main" userId="S-1-5-21-3685816821-1215056363-1987234180-8812" providerId="AD"/>
      </p:ext>
    </p:extLst>
  </p:cmAuthor>
  <p:cmAuthor id="2" name="Shireen Mathrani" initials="SM [2]" lastIdx="2" clrIdx="1">
    <p:extLst>
      <p:ext uri="{19B8F6BF-5375-455C-9EA6-DF929625EA0E}">
        <p15:presenceInfo xmlns:p15="http://schemas.microsoft.com/office/powerpoint/2012/main" userId="08a455fa07a10e9f" providerId="Windows Live"/>
      </p:ext>
    </p:extLst>
  </p:cmAuthor>
  <p:cmAuthor id="3" name="Catherine Bray" initials="CB" lastIdx="30" clrIdx="2">
    <p:extLst>
      <p:ext uri="{19B8F6BF-5375-455C-9EA6-DF929625EA0E}">
        <p15:presenceInfo xmlns:p15="http://schemas.microsoft.com/office/powerpoint/2012/main" userId="S-1-5-21-3685816821-1215056363-1987234180-9497" providerId="AD"/>
      </p:ext>
    </p:extLst>
  </p:cmAuthor>
  <p:cmAuthor id="4" name="Paul Niblett" initials="PN" lastIdx="31" clrIdx="3">
    <p:extLst>
      <p:ext uri="{19B8F6BF-5375-455C-9EA6-DF929625EA0E}">
        <p15:presenceInfo xmlns:p15="http://schemas.microsoft.com/office/powerpoint/2012/main" userId="S-1-5-21-3685816821-1215056363-1987234180-4225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8002E"/>
    <a:srgbClr val="009966"/>
    <a:srgbClr val="00AE9E"/>
    <a:srgbClr val="BFE2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p:restoredLeft sz="8393" autoAdjust="0"/>
    <p:restoredTop sz="87755" autoAdjust="0"/>
  </p:normalViewPr>
  <p:slideViewPr>
    <p:cSldViewPr snapToGrid="0">
      <p:cViewPr varScale="1">
        <p:scale>
          <a:sx n="100" d="100"/>
          <a:sy n="100" d="100"/>
        </p:scale>
        <p:origin x="2364" y="90"/>
      </p:cViewPr>
      <p:guideLst>
        <p:guide orient="horz" pos="2183"/>
        <p:guide pos="3120"/>
      </p:guideLst>
    </p:cSldViewPr>
  </p:slideViewPr>
  <p:notesTextViewPr>
    <p:cViewPr>
      <p:scale>
        <a:sx n="150" d="100"/>
        <a:sy n="150" d="100"/>
      </p:scale>
      <p:origin x="0" y="0"/>
    </p:cViewPr>
  </p:notesTextViewPr>
  <p:gridSpacing cx="108000" cy="1080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475" cy="49877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6737" y="0"/>
            <a:ext cx="2950475" cy="498773"/>
          </a:xfrm>
          <a:prstGeom prst="rect">
            <a:avLst/>
          </a:prstGeom>
        </p:spPr>
        <p:txBody>
          <a:bodyPr vert="horz" lIns="91440" tIns="45720" rIns="91440" bIns="45720" rtlCol="0"/>
          <a:lstStyle>
            <a:lvl1pPr algn="r">
              <a:defRPr sz="1200"/>
            </a:lvl1pPr>
          </a:lstStyle>
          <a:p>
            <a:fld id="{9E6464E8-6EA7-4FB5-A476-3CADF7B5E9AD}" type="datetimeFigureOut">
              <a:rPr lang="en-GB" smtClean="0"/>
              <a:t>25/07/2019</a:t>
            </a:fld>
            <a:endParaRPr lang="en-GB"/>
          </a:p>
        </p:txBody>
      </p:sp>
      <p:sp>
        <p:nvSpPr>
          <p:cNvPr id="4" name="Slide Image Placeholder 3"/>
          <p:cNvSpPr>
            <a:spLocks noGrp="1" noRot="1" noChangeAspect="1"/>
          </p:cNvSpPr>
          <p:nvPr>
            <p:ph type="sldImg" idx="2"/>
          </p:nvPr>
        </p:nvSpPr>
        <p:spPr>
          <a:xfrm>
            <a:off x="982663" y="1243013"/>
            <a:ext cx="4843462" cy="33543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0879" y="4784070"/>
            <a:ext cx="5447030" cy="3914239"/>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2154"/>
            <a:ext cx="2950475" cy="49877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6737" y="9442154"/>
            <a:ext cx="2950475" cy="498772"/>
          </a:xfrm>
          <a:prstGeom prst="rect">
            <a:avLst/>
          </a:prstGeom>
        </p:spPr>
        <p:txBody>
          <a:bodyPr vert="horz" lIns="91440" tIns="45720" rIns="91440" bIns="45720" rtlCol="0" anchor="b"/>
          <a:lstStyle>
            <a:lvl1pPr algn="r">
              <a:defRPr sz="1200"/>
            </a:lvl1pPr>
          </a:lstStyle>
          <a:p>
            <a:fld id="{E2B86605-BA55-4B08-AC58-8B2608676CC3}" type="slidenum">
              <a:rPr lang="en-GB" smtClean="0"/>
              <a:t>‹#›</a:t>
            </a:fld>
            <a:endParaRPr lang="en-GB"/>
          </a:p>
        </p:txBody>
      </p:sp>
    </p:spTree>
    <p:extLst>
      <p:ext uri="{BB962C8B-B14F-4D97-AF65-F5344CB8AC3E}">
        <p14:creationId xmlns:p14="http://schemas.microsoft.com/office/powerpoint/2010/main" val="28734468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2B86605-BA55-4B08-AC58-8B2608676CC3}" type="slidenum">
              <a:rPr lang="en-GB" smtClean="0"/>
              <a:t>1</a:t>
            </a:fld>
            <a:endParaRPr lang="en-GB"/>
          </a:p>
        </p:txBody>
      </p:sp>
    </p:spTree>
    <p:extLst>
      <p:ext uri="{BB962C8B-B14F-4D97-AF65-F5344CB8AC3E}">
        <p14:creationId xmlns:p14="http://schemas.microsoft.com/office/powerpoint/2010/main" val="12221572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The regression analysis provides statistics that calculate the change (increase or decrease)  per year for each group. Those with the biggest annual change are listed first in the lists below.</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i="0" u="sng"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sng" kern="1200" dirty="0">
                <a:solidFill>
                  <a:schemeClr val="tx1"/>
                </a:solidFill>
                <a:effectLst/>
                <a:latin typeface="+mn-lt"/>
                <a:ea typeface="+mn-ea"/>
                <a:cs typeface="+mn-cs"/>
              </a:rPr>
              <a:t>Reception</a:t>
            </a:r>
            <a:r>
              <a:rPr lang="en-GB" sz="1200" b="0" i="0" u="sng" kern="1200" baseline="0" dirty="0">
                <a:solidFill>
                  <a:schemeClr val="tx1"/>
                </a:solidFill>
                <a:effectLst/>
                <a:latin typeface="+mn-lt"/>
                <a:ea typeface="+mn-ea"/>
                <a:cs typeface="+mn-cs"/>
              </a:rPr>
              <a:t> girls by deprivation quintile</a:t>
            </a:r>
            <a:endParaRPr lang="en-GB" sz="1200" b="0" i="0" u="sng" kern="1200" dirty="0">
              <a:solidFill>
                <a:schemeClr val="tx1"/>
              </a:solidFill>
              <a:effectLst/>
              <a:latin typeface="+mn-lt"/>
              <a:ea typeface="+mn-ea"/>
              <a:cs typeface="+mn-cs"/>
            </a:endParaRPr>
          </a:p>
          <a:p>
            <a:endParaRPr lang="en-GB" dirty="0"/>
          </a:p>
          <a:p>
            <a:r>
              <a:rPr lang="en-GB" sz="1200" kern="1200" dirty="0">
                <a:solidFill>
                  <a:schemeClr val="tx1"/>
                </a:solidFill>
                <a:effectLst/>
                <a:latin typeface="+mn-lt"/>
                <a:ea typeface="+mn-ea"/>
                <a:cs typeface="+mn-cs"/>
              </a:rPr>
              <a:t>The following groups had a significant annual increase in weight category prevalence over the time period, greatest estimated increase first: Reception Girls quintile 1 severely obese; Reception Girls quintile 1 excess weight; Reception Girls quintile 1 overweight; Reception Girls quintile 1 obese.  </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The following groups had a significant annual decrease in weight category prevalence over the time period, greatest estimated decrease first: Reception Girls quintile 5 underweight; Reception Girls quintile 1 underweight; Reception Girls quintile 4 underweight; Reception Girls quintile 3 underweight; Reception Girls quintile 2 underweight; Reception Girls quintile 5 obese; Reception Girls quintile 5 excess weight.</a:t>
            </a:r>
          </a:p>
          <a:p>
            <a:endParaRPr lang="en-GB" dirty="0"/>
          </a:p>
        </p:txBody>
      </p:sp>
      <p:sp>
        <p:nvSpPr>
          <p:cNvPr id="4" name="Slide Number Placeholder 3"/>
          <p:cNvSpPr>
            <a:spLocks noGrp="1"/>
          </p:cNvSpPr>
          <p:nvPr>
            <p:ph type="sldNum" sz="quarter" idx="10"/>
          </p:nvPr>
        </p:nvSpPr>
        <p:spPr/>
        <p:txBody>
          <a:bodyPr/>
          <a:lstStyle/>
          <a:p>
            <a:fld id="{E2B86605-BA55-4B08-AC58-8B2608676CC3}" type="slidenum">
              <a:rPr lang="en-GB" smtClean="0"/>
              <a:t>10</a:t>
            </a:fld>
            <a:endParaRPr lang="en-GB"/>
          </a:p>
        </p:txBody>
      </p:sp>
    </p:spTree>
    <p:extLst>
      <p:ext uri="{BB962C8B-B14F-4D97-AF65-F5344CB8AC3E}">
        <p14:creationId xmlns:p14="http://schemas.microsoft.com/office/powerpoint/2010/main" val="12043302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The regression analysis provides statistics that calculate the change (increase or decrease)  per year for each group. Those with the biggest annual change are listed first in the lists below.</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u="sng"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u="sng" kern="1200" dirty="0">
                <a:solidFill>
                  <a:schemeClr val="tx1"/>
                </a:solidFill>
                <a:effectLst/>
                <a:latin typeface="+mn-lt"/>
                <a:ea typeface="+mn-ea"/>
                <a:cs typeface="+mn-cs"/>
              </a:rPr>
              <a:t>Year 6 boys by deprivation quintile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u="sng"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The following groups had a significant annual increase in weight category prevalence over the time period, greatest estimated increase first: Year 6 Boys quintile 1 severely obese; Year 6 Boys quintile 1 obese; Year 6 Boys quintile 2 severely obese; Year 6 Boys quintile 1 excess weight; Year 6 Boys quintile 2 obese; Year 6 Boys quintile 5 underweight; Year 6 Boys quintile 3 severely obese; Year 6 Boys quintile 4 underweight; Year 6 Boys quintile 2 excess weight; Year 6 Boys quintile 4 severely obese; Year 6 Boys quintile 3 obese; Year 6 Boys quintile 3 excess weight.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The following groups had a significant annual decrease in weight category prevalence over the time period, greatest estimated decrease first: Year 6 Boys quintile 5 excess weight; Year 6 Boys quintile 5 obese; Year 6 Boys quintile 5 overweight; Year 6 Boys quintile 4 overweight.</a:t>
            </a:r>
            <a:endParaRPr lang="en-GB" sz="1200" u="sng" kern="1200" dirty="0">
              <a:solidFill>
                <a:schemeClr val="tx1"/>
              </a:solidFill>
              <a:effectLst/>
              <a:latin typeface="+mn-lt"/>
              <a:ea typeface="+mn-ea"/>
              <a:cs typeface="+mn-cs"/>
            </a:endParaRPr>
          </a:p>
          <a:p>
            <a:endParaRPr lang="en-GB" dirty="0"/>
          </a:p>
          <a:p>
            <a:endParaRPr lang="en-GB" dirty="0"/>
          </a:p>
        </p:txBody>
      </p:sp>
      <p:sp>
        <p:nvSpPr>
          <p:cNvPr id="4" name="Slide Number Placeholder 3"/>
          <p:cNvSpPr>
            <a:spLocks noGrp="1"/>
          </p:cNvSpPr>
          <p:nvPr>
            <p:ph type="sldNum" sz="quarter" idx="10"/>
          </p:nvPr>
        </p:nvSpPr>
        <p:spPr/>
        <p:txBody>
          <a:bodyPr/>
          <a:lstStyle/>
          <a:p>
            <a:fld id="{E2B86605-BA55-4B08-AC58-8B2608676CC3}" type="slidenum">
              <a:rPr lang="en-GB" smtClean="0"/>
              <a:t>11</a:t>
            </a:fld>
            <a:endParaRPr lang="en-GB"/>
          </a:p>
        </p:txBody>
      </p:sp>
    </p:spTree>
    <p:extLst>
      <p:ext uri="{BB962C8B-B14F-4D97-AF65-F5344CB8AC3E}">
        <p14:creationId xmlns:p14="http://schemas.microsoft.com/office/powerpoint/2010/main" val="19042659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The regression analysis provides statistics that calculate the change (increase or decrease)  per year for each group. Those with the biggest annual change are listed first in the lists below.</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u="sng"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u="sng" dirty="0"/>
              <a:t>Year 6 girls by</a:t>
            </a:r>
            <a:r>
              <a:rPr lang="en-GB" u="sng" baseline="0" dirty="0"/>
              <a:t> deprivation quintile</a:t>
            </a:r>
            <a:endParaRPr lang="en-GB" u="sng" dirty="0"/>
          </a:p>
          <a:p>
            <a:endParaRPr lang="en-GB" dirty="0"/>
          </a:p>
          <a:p>
            <a:r>
              <a:rPr lang="en-GB" sz="1200" kern="1200" dirty="0">
                <a:solidFill>
                  <a:schemeClr val="tx1"/>
                </a:solidFill>
                <a:effectLst/>
                <a:latin typeface="+mn-lt"/>
                <a:ea typeface="+mn-ea"/>
                <a:cs typeface="+mn-cs"/>
              </a:rPr>
              <a:t>The following groups had a significant annual increase in weight category prevalence over the time period, greatest estimated increase first: Year 6 Girls quintile 1 severely obese; Year 6 Girls quintile 2 severely obese; Year 6 Girls quintile 1 obese; Year 6 Girls quintile 3 severely obese; Year 6 Girls quintile 1 excess weight; Year 6 Girls quintile 2 obese; Year 6 Girls quintile 2 excess weight; Year 6 Girls quintile 3 obese; Year 6 Girls quintile 3 excess weight; Year 6 Girls quintile 1 overweight.  </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The following groups had a significant annual decrease in weight category prevalence over the time period, greatest estimated decrease first: Year 6 Girls quintile 1 underweight; Year 6 Girls quintile 5 excess weight; Year 6 Girls quintile 5 overweight; Year 6 Girls quintile 5 obese.</a:t>
            </a:r>
          </a:p>
        </p:txBody>
      </p:sp>
      <p:sp>
        <p:nvSpPr>
          <p:cNvPr id="4" name="Slide Number Placeholder 3"/>
          <p:cNvSpPr>
            <a:spLocks noGrp="1"/>
          </p:cNvSpPr>
          <p:nvPr>
            <p:ph type="sldNum" sz="quarter" idx="10"/>
          </p:nvPr>
        </p:nvSpPr>
        <p:spPr/>
        <p:txBody>
          <a:bodyPr/>
          <a:lstStyle/>
          <a:p>
            <a:fld id="{E2B86605-BA55-4B08-AC58-8B2608676CC3}" type="slidenum">
              <a:rPr lang="en-GB" smtClean="0"/>
              <a:t>12</a:t>
            </a:fld>
            <a:endParaRPr lang="en-GB"/>
          </a:p>
        </p:txBody>
      </p:sp>
    </p:spTree>
    <p:extLst>
      <p:ext uri="{BB962C8B-B14F-4D97-AF65-F5344CB8AC3E}">
        <p14:creationId xmlns:p14="http://schemas.microsoft.com/office/powerpoint/2010/main" val="21159675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The regression analysis provides statistics that calculate the change (increase or decrease)  per year for each group. Those with the biggest annual change are listed first in the lists below.</a:t>
            </a:r>
            <a:endParaRPr lang="en-GB" u="sng"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u="sng"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u="sng" dirty="0"/>
              <a:t>Reception boys by ethnic group</a:t>
            </a:r>
          </a:p>
          <a:p>
            <a:r>
              <a:rPr lang="en-GB" dirty="0">
                <a:effectLst/>
              </a:rPr>
              <a:t>There were no groups with a significant annual increase in weight category prevalence over the time period. </a:t>
            </a:r>
          </a:p>
          <a:p>
            <a:endParaRPr lang="en-GB" dirty="0">
              <a:effectLst/>
            </a:endParaRPr>
          </a:p>
          <a:p>
            <a:r>
              <a:rPr lang="en-GB" dirty="0">
                <a:effectLst/>
              </a:rPr>
              <a:t>The following groups had a significant annual decrease in weight category prevalence over the time period, greatest estimated decrease first: Reception Boys Indian obese; Reception Boys Indian severely obese; Reception Boys Black - Caribbean obese; Reception Boys White - British underweight; Reception Boys Indian excess weight; Reception Boys Black - Caribbean excess weight; Reception Boys Bangladeshi excess weight; Reception Boys Bangladeshi obese; Reception Boys White - British excess weight; Reception Boys White - British overweight; Reception Boys White - British obese. </a:t>
            </a:r>
            <a:br>
              <a:rPr lang="en-GB" dirty="0"/>
            </a:br>
            <a:endParaRPr lang="en-GB" dirty="0"/>
          </a:p>
          <a:p>
            <a:endParaRPr lang="en-GB" dirty="0"/>
          </a:p>
        </p:txBody>
      </p:sp>
      <p:sp>
        <p:nvSpPr>
          <p:cNvPr id="4" name="Slide Number Placeholder 3"/>
          <p:cNvSpPr>
            <a:spLocks noGrp="1"/>
          </p:cNvSpPr>
          <p:nvPr>
            <p:ph type="sldNum" sz="quarter" idx="10"/>
          </p:nvPr>
        </p:nvSpPr>
        <p:spPr/>
        <p:txBody>
          <a:bodyPr/>
          <a:lstStyle/>
          <a:p>
            <a:fld id="{E2B86605-BA55-4B08-AC58-8B2608676CC3}" type="slidenum">
              <a:rPr lang="en-GB" smtClean="0"/>
              <a:t>13</a:t>
            </a:fld>
            <a:endParaRPr lang="en-GB"/>
          </a:p>
        </p:txBody>
      </p:sp>
    </p:spTree>
    <p:extLst>
      <p:ext uri="{BB962C8B-B14F-4D97-AF65-F5344CB8AC3E}">
        <p14:creationId xmlns:p14="http://schemas.microsoft.com/office/powerpoint/2010/main" val="17779698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The regression analysis provides statistics that calculate the change (increase or decrease)  per year for each group. Those with the biggest annual change are listed first in the lists below.</a:t>
            </a:r>
            <a:endParaRPr lang="en-GB" u="sng"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u="sng"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u="sng" dirty="0"/>
              <a:t>Reception girls by ethnic group</a:t>
            </a:r>
          </a:p>
          <a:p>
            <a:r>
              <a:rPr lang="en-GB" dirty="0">
                <a:effectLst/>
              </a:rPr>
              <a:t>The following groups had a significant annual increase in weight category prevalence over the time period, greatest estimated increase first: Reception Girls Chinese excess weight; Reception Girls White - British severely obese; Reception Girls White - British obese; Reception Girls White - British excess weight; Reception Girls White - British overweight. </a:t>
            </a:r>
          </a:p>
          <a:p>
            <a:endParaRPr lang="en-GB" dirty="0">
              <a:effectLst/>
            </a:endParaRPr>
          </a:p>
          <a:p>
            <a:r>
              <a:rPr lang="en-GB" dirty="0">
                <a:effectLst/>
              </a:rPr>
              <a:t>The following groups had a significant annual decrease in weight category prevalence over the time period, greatest estimated decrease first: Reception Girls White - British underweight; Reception Girls Pakistani underweight; Reception Girls Indian severely obese; Reception Girls Indian obese; Reception Girls Indian excess weight. </a:t>
            </a:r>
          </a:p>
          <a:p>
            <a:br>
              <a:rPr lang="en-GB" dirty="0"/>
            </a:br>
            <a:endParaRPr lang="en-GB" dirty="0"/>
          </a:p>
          <a:p>
            <a:endParaRPr lang="en-GB" dirty="0"/>
          </a:p>
        </p:txBody>
      </p:sp>
      <p:sp>
        <p:nvSpPr>
          <p:cNvPr id="4" name="Slide Number Placeholder 3"/>
          <p:cNvSpPr>
            <a:spLocks noGrp="1"/>
          </p:cNvSpPr>
          <p:nvPr>
            <p:ph type="sldNum" sz="quarter" idx="10"/>
          </p:nvPr>
        </p:nvSpPr>
        <p:spPr/>
        <p:txBody>
          <a:bodyPr/>
          <a:lstStyle/>
          <a:p>
            <a:fld id="{E2B86605-BA55-4B08-AC58-8B2608676CC3}" type="slidenum">
              <a:rPr lang="en-GB" smtClean="0"/>
              <a:t>14</a:t>
            </a:fld>
            <a:endParaRPr lang="en-GB"/>
          </a:p>
        </p:txBody>
      </p:sp>
    </p:spTree>
    <p:extLst>
      <p:ext uri="{BB962C8B-B14F-4D97-AF65-F5344CB8AC3E}">
        <p14:creationId xmlns:p14="http://schemas.microsoft.com/office/powerpoint/2010/main" val="42299582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The regression analysis provides statistics that calculate the change (increase or decrease)  per year for each group. Those with the biggest annual change are listed first in the lists below.</a:t>
            </a:r>
            <a:endParaRPr lang="en-GB" u="sng"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u="sng"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u="sng" dirty="0"/>
              <a:t>Year 6 boys by ethnic group</a:t>
            </a:r>
          </a:p>
          <a:p>
            <a:endParaRPr lang="en-GB" dirty="0"/>
          </a:p>
          <a:p>
            <a:r>
              <a:rPr lang="en-GB" dirty="0">
                <a:effectLst/>
              </a:rPr>
              <a:t>The following groups had a significant annual increase in weight category prevalence over the time period, greatest estimated increase first: Year 6 Boys Chinese obese; Year 6 Boys Pakistani severely obese; Year 6 Boys Black - African severely obese; Year 6 Boys Bangladeshi obese; Year 6 Boys Pakistani obese; Year 6 Boys Bangladeshi severely obese; Year 6 Boys Bangladeshi excess weight; Year 6 Boys Pakistani excess weight; Year 6 Boys Black - African obese; Year 6 Boys Black - Caribbean severely obese; Year 6 Boys Black - African excess weight; Year 6 Boys Indian excess weight; Year 6 Boys White - British severely obese; Year 6 Boys Indian obese; Year 6 Boys Black - Caribbean obese; Year 6 Boys Black - Caribbean excess weight; Year 6 Boys White - British obese. </a:t>
            </a:r>
          </a:p>
          <a:p>
            <a:endParaRPr lang="en-GB" dirty="0">
              <a:effectLst/>
            </a:endParaRPr>
          </a:p>
          <a:p>
            <a:r>
              <a:rPr lang="en-GB" dirty="0">
                <a:effectLst/>
              </a:rPr>
              <a:t>The following groups had a significant annual decrease in weight category prevalence over the time period, greatest estimated decrease first: Year 6 Boys Pakistani underweight; Year 6 Boys White - British overweight. </a:t>
            </a:r>
          </a:p>
          <a:p>
            <a:br>
              <a:rPr lang="en-GB" dirty="0"/>
            </a:br>
            <a:endParaRPr lang="en-GB" dirty="0"/>
          </a:p>
        </p:txBody>
      </p:sp>
      <p:sp>
        <p:nvSpPr>
          <p:cNvPr id="4" name="Slide Number Placeholder 3"/>
          <p:cNvSpPr>
            <a:spLocks noGrp="1"/>
          </p:cNvSpPr>
          <p:nvPr>
            <p:ph type="sldNum" sz="quarter" idx="10"/>
          </p:nvPr>
        </p:nvSpPr>
        <p:spPr/>
        <p:txBody>
          <a:bodyPr/>
          <a:lstStyle/>
          <a:p>
            <a:fld id="{E2B86605-BA55-4B08-AC58-8B2608676CC3}" type="slidenum">
              <a:rPr lang="en-GB" smtClean="0"/>
              <a:t>15</a:t>
            </a:fld>
            <a:endParaRPr lang="en-GB"/>
          </a:p>
        </p:txBody>
      </p:sp>
    </p:spTree>
    <p:extLst>
      <p:ext uri="{BB962C8B-B14F-4D97-AF65-F5344CB8AC3E}">
        <p14:creationId xmlns:p14="http://schemas.microsoft.com/office/powerpoint/2010/main" val="2637325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The regression analysis provides statistics that calculate the change (increase or decrease)  per year for each group. Those with the biggest annual change are listed first in the lists below.</a:t>
            </a:r>
            <a:endParaRPr lang="en-GB" u="sng"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u="sng"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u="sng" dirty="0"/>
              <a:t>Year 6 girls</a:t>
            </a:r>
            <a:r>
              <a:rPr lang="en-GB" u="sng" baseline="0" dirty="0"/>
              <a:t> by ethnic group</a:t>
            </a:r>
            <a:endParaRPr lang="en-GB" u="sng" dirty="0"/>
          </a:p>
          <a:p>
            <a:endParaRPr lang="en-GB" dirty="0"/>
          </a:p>
          <a:p>
            <a:r>
              <a:rPr lang="en-GB" dirty="0">
                <a:effectLst/>
              </a:rPr>
              <a:t>The following groups had a significant annual increase in weight category prevalence over the time period, greatest estimated increase first: Year 6 Girls Bangladeshi obese; Year 6 Girls Black - Caribbean severely obese; Year 6 Girls Bangladeshi excess weight; Year 6 Girls Pakistani obese; Year 6 Girls Black - African severely obese; Year 6 Girls Pakistani severely obese; Year 6 Girls Pakistani excess weight; Year 6 Girls Black - African obese; Year 6 Girls Black - African excess weight; Year 6 Girls Indian obese; Year 6 Girls Indian excess weight; Year 6 Girls White - British severely obese; Year 6 Girls Black - Caribbean excess weight; Year 6 Girls Black - Caribbean obese; Year 6 Girls White - British obese; Year 6 Girls White - British excess weight. </a:t>
            </a:r>
          </a:p>
          <a:p>
            <a:endParaRPr lang="en-GB" dirty="0">
              <a:effectLst/>
            </a:endParaRPr>
          </a:p>
          <a:p>
            <a:r>
              <a:rPr lang="en-GB" dirty="0">
                <a:effectLst/>
              </a:rPr>
              <a:t>The following groups had a significant annual decrease in weight category prevalence over the time period, greatest estimated decrease first: Year 6 Girls Pakistani underweight; Year 6 Girls Indian underweight; Year 6 Girls White - British overweight.</a:t>
            </a:r>
          </a:p>
        </p:txBody>
      </p:sp>
      <p:sp>
        <p:nvSpPr>
          <p:cNvPr id="4" name="Slide Number Placeholder 3"/>
          <p:cNvSpPr>
            <a:spLocks noGrp="1"/>
          </p:cNvSpPr>
          <p:nvPr>
            <p:ph type="sldNum" sz="quarter" idx="10"/>
          </p:nvPr>
        </p:nvSpPr>
        <p:spPr/>
        <p:txBody>
          <a:bodyPr/>
          <a:lstStyle/>
          <a:p>
            <a:fld id="{E2B86605-BA55-4B08-AC58-8B2608676CC3}" type="slidenum">
              <a:rPr lang="en-GB" smtClean="0"/>
              <a:t>16</a:t>
            </a:fld>
            <a:endParaRPr lang="en-GB"/>
          </a:p>
        </p:txBody>
      </p:sp>
    </p:spTree>
    <p:extLst>
      <p:ext uri="{BB962C8B-B14F-4D97-AF65-F5344CB8AC3E}">
        <p14:creationId xmlns:p14="http://schemas.microsoft.com/office/powerpoint/2010/main" val="605309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a:t>Linear regression models were used to assess the significance of the trend for </a:t>
            </a:r>
            <a:r>
              <a:rPr lang="en-GB" dirty="0"/>
              <a:t>slope index of inequality (SII)</a:t>
            </a:r>
            <a:r>
              <a:rPr lang="en-GB" sz="1200" dirty="0"/>
              <a:t>. No Bonferroni correction was applied.</a:t>
            </a:r>
            <a:endParaRPr lang="en-GB" sz="1200" kern="1200" baseline="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indent="0" algn="l" defTabSz="914400" rtl="0" eaLnBrk="1" fontAlgn="auto" latinLnBrk="0" hangingPunct="1">
              <a:lnSpc>
                <a:spcPct val="100000"/>
              </a:lnSpc>
              <a:spcBef>
                <a:spcPts val="0"/>
              </a:spcBef>
              <a:spcAft>
                <a:spcPts val="0"/>
              </a:spcAft>
              <a:buClrTx/>
              <a:buSzTx/>
              <a:buFontTx/>
              <a:buNone/>
              <a:tabLst/>
              <a:defRPr/>
            </a:pPr>
            <a:r>
              <a:rPr lang="en-GB" dirty="0"/>
              <a:t>The slope index of inequality for obesity is a measure of the difference in obesity prevalence between the most and least deprived deciles of the population. </a:t>
            </a:r>
            <a:r>
              <a:rPr lang="en-GB" sz="1200" kern="1200" dirty="0">
                <a:solidFill>
                  <a:schemeClr val="tx1"/>
                </a:solidFill>
                <a:effectLst/>
                <a:latin typeface="+mn-lt"/>
                <a:ea typeface="+mn-ea"/>
                <a:cs typeface="+mn-cs"/>
              </a:rPr>
              <a:t>The higher the value of the SII, the greater the inequality.</a:t>
            </a:r>
            <a:r>
              <a:rPr lang="en-GB" dirty="0"/>
              <a:t> </a:t>
            </a:r>
            <a:r>
              <a:rPr lang="en-GB" sz="1200" dirty="0"/>
              <a:t>The SII is greater in Year 6 boys and girls than in Reception boys and girls, and has been increasing at a faster rate in Year 6 than in Reception.</a:t>
            </a:r>
          </a:p>
          <a:p>
            <a:endParaRPr lang="en-GB" dirty="0"/>
          </a:p>
          <a:p>
            <a:r>
              <a:rPr lang="en-GB" dirty="0"/>
              <a:t>For further information on the SII see:</a:t>
            </a:r>
          </a:p>
          <a:p>
            <a:endParaRPr lang="en-GB" b="1" dirty="0"/>
          </a:p>
          <a:p>
            <a:r>
              <a:rPr lang="en-GB" b="0" dirty="0"/>
              <a:t>Regidor E. Measures of health inequalities: part 2. Journal of Epidemiology &amp; Community Health 2004;58:900-903</a:t>
            </a:r>
            <a:endParaRPr lang="en-GB" b="0" baseline="0" dirty="0"/>
          </a:p>
          <a:p>
            <a:endParaRPr lang="en-GB" dirty="0"/>
          </a:p>
        </p:txBody>
      </p:sp>
      <p:sp>
        <p:nvSpPr>
          <p:cNvPr id="4" name="Slide Number Placeholder 3"/>
          <p:cNvSpPr>
            <a:spLocks noGrp="1"/>
          </p:cNvSpPr>
          <p:nvPr>
            <p:ph type="sldNum" sz="quarter" idx="10"/>
          </p:nvPr>
        </p:nvSpPr>
        <p:spPr/>
        <p:txBody>
          <a:bodyPr/>
          <a:lstStyle/>
          <a:p>
            <a:fld id="{E2B86605-BA55-4B08-AC58-8B2608676CC3}" type="slidenum">
              <a:rPr lang="en-GB" smtClean="0"/>
              <a:t>18</a:t>
            </a:fld>
            <a:endParaRPr lang="en-GB"/>
          </a:p>
        </p:txBody>
      </p:sp>
    </p:spTree>
    <p:extLst>
      <p:ext uri="{BB962C8B-B14F-4D97-AF65-F5344CB8AC3E}">
        <p14:creationId xmlns:p14="http://schemas.microsoft.com/office/powerpoint/2010/main" val="19750403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2B86605-BA55-4B08-AC58-8B2608676CC3}" type="slidenum">
              <a:rPr lang="en-GB" smtClean="0"/>
              <a:t>19</a:t>
            </a:fld>
            <a:endParaRPr lang="en-GB"/>
          </a:p>
        </p:txBody>
      </p:sp>
    </p:spTree>
    <p:extLst>
      <p:ext uri="{BB962C8B-B14F-4D97-AF65-F5344CB8AC3E}">
        <p14:creationId xmlns:p14="http://schemas.microsoft.com/office/powerpoint/2010/main" val="11999282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2B86605-BA55-4B08-AC58-8B2608676CC3}" type="slidenum">
              <a:rPr lang="en-GB" smtClean="0"/>
              <a:t>20</a:t>
            </a:fld>
            <a:endParaRPr lang="en-GB"/>
          </a:p>
        </p:txBody>
      </p:sp>
    </p:spTree>
    <p:extLst>
      <p:ext uri="{BB962C8B-B14F-4D97-AF65-F5344CB8AC3E}">
        <p14:creationId xmlns:p14="http://schemas.microsoft.com/office/powerpoint/2010/main" val="19788030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47F75A4-3649-4832-9265-9F1EA009DC9F}" type="slidenum">
              <a:rPr lang="en-GB" smtClean="0"/>
              <a:t>2</a:t>
            </a:fld>
            <a:endParaRPr lang="en-GB" dirty="0"/>
          </a:p>
        </p:txBody>
      </p:sp>
    </p:spTree>
    <p:extLst>
      <p:ext uri="{BB962C8B-B14F-4D97-AF65-F5344CB8AC3E}">
        <p14:creationId xmlns:p14="http://schemas.microsoft.com/office/powerpoint/2010/main" val="40425090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kern="1200" dirty="0">
              <a:solidFill>
                <a:schemeClr val="tx1"/>
              </a:solidFill>
              <a:effectLst/>
              <a:latin typeface="+mn-lt"/>
              <a:ea typeface="+mn-ea"/>
              <a:cs typeface="+mn-cs"/>
            </a:endParaRPr>
          </a:p>
          <a:p>
            <a:r>
              <a:rPr lang="en-GB" sz="1200" kern="1200" baseline="0" dirty="0">
                <a:solidFill>
                  <a:schemeClr val="tx1"/>
                </a:solidFill>
                <a:effectLst/>
                <a:latin typeface="+mn-lt"/>
                <a:ea typeface="+mn-ea"/>
                <a:cs typeface="+mn-cs"/>
              </a:rPr>
              <a:t>R software was used to conduct the analyses and produce all of the charts in this slide pack:</a:t>
            </a:r>
          </a:p>
          <a:p>
            <a:endParaRPr lang="en-GB" sz="1200" kern="1200" baseline="0" dirty="0">
              <a:solidFill>
                <a:schemeClr val="tx1"/>
              </a:solidFill>
              <a:effectLst/>
              <a:latin typeface="+mn-lt"/>
              <a:ea typeface="+mn-ea"/>
              <a:cs typeface="+mn-cs"/>
            </a:endParaRPr>
          </a:p>
          <a:p>
            <a:r>
              <a:rPr lang="en-GB" dirty="0">
                <a:effectLst/>
              </a:rPr>
              <a:t>R Core Team (2017). R: A language and environment for statistical computing. R Foundation for Statistical Computing, Vienna, Austria. URL https://www.R-project.org/</a:t>
            </a:r>
          </a:p>
          <a:p>
            <a:endParaRPr lang="en-GB" sz="1200" kern="1200" baseline="0" dirty="0">
              <a:solidFill>
                <a:schemeClr val="tx1"/>
              </a:solidFill>
              <a:effectLst/>
              <a:latin typeface="+mn-lt"/>
              <a:ea typeface="+mn-ea"/>
              <a:cs typeface="+mn-cs"/>
            </a:endParaRPr>
          </a:p>
          <a:p>
            <a:r>
              <a:rPr lang="en-GB" sz="1200" dirty="0"/>
              <a:t>A logistic regression model and the Bonferroni correction was not applied to Slope Index of Inequality (SII)  (slide 16). Linear regression was used to assess the significance of the trends for SII.</a:t>
            </a:r>
            <a:endParaRPr lang="en-GB" sz="1200" kern="1200" baseline="0" dirty="0">
              <a:solidFill>
                <a:schemeClr val="tx1"/>
              </a:solidFill>
              <a:effectLst/>
              <a:latin typeface="+mn-lt"/>
              <a:ea typeface="+mn-ea"/>
              <a:cs typeface="+mn-cs"/>
            </a:endParaRPr>
          </a:p>
          <a:p>
            <a:endParaRPr lang="en-GB" sz="1200" kern="1200" baseline="0" dirty="0">
              <a:solidFill>
                <a:schemeClr val="tx1"/>
              </a:solidFill>
              <a:effectLst/>
              <a:latin typeface="+mn-lt"/>
              <a:ea typeface="+mn-ea"/>
              <a:cs typeface="+mn-cs"/>
            </a:endParaRPr>
          </a:p>
          <a:p>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547F75A4-3649-4832-9265-9F1EA009DC9F}" type="slidenum">
              <a:rPr lang="en-GB" smtClean="0"/>
              <a:t>3</a:t>
            </a:fld>
            <a:endParaRPr lang="en-GB" dirty="0"/>
          </a:p>
        </p:txBody>
      </p:sp>
    </p:spTree>
    <p:extLst>
      <p:ext uri="{BB962C8B-B14F-4D97-AF65-F5344CB8AC3E}">
        <p14:creationId xmlns:p14="http://schemas.microsoft.com/office/powerpoint/2010/main" val="14506230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Assessing the BMI of children is more complicated than for adults because a child’s BMI changes as they mature. Growth patterns differ between boys and girls, so both the age and sex of a child needs to be taken into account when estimating whether BMI is too high or too low. In England the British 1990 growth reference (UK90) for BMI is recommended for use to determine weight status according to a child’s age and sex. Each child’s BMI is calculated and compared with the BMI distribution for children of their age and sex from the UK90 growth reference.</a:t>
            </a:r>
          </a:p>
        </p:txBody>
      </p:sp>
      <p:sp>
        <p:nvSpPr>
          <p:cNvPr id="4" name="Slide Number Placeholder 3"/>
          <p:cNvSpPr>
            <a:spLocks noGrp="1"/>
          </p:cNvSpPr>
          <p:nvPr>
            <p:ph type="sldNum" sz="quarter" idx="10"/>
          </p:nvPr>
        </p:nvSpPr>
        <p:spPr/>
        <p:txBody>
          <a:bodyPr/>
          <a:lstStyle/>
          <a:p>
            <a:fld id="{547F75A4-3649-4832-9265-9F1EA009DC9F}" type="slidenum">
              <a:rPr lang="en-GB" smtClean="0"/>
              <a:t>4</a:t>
            </a:fld>
            <a:endParaRPr lang="en-GB" dirty="0"/>
          </a:p>
        </p:txBody>
      </p:sp>
    </p:spTree>
    <p:extLst>
      <p:ext uri="{BB962C8B-B14F-4D97-AF65-F5344CB8AC3E}">
        <p14:creationId xmlns:p14="http://schemas.microsoft.com/office/powerpoint/2010/main" val="20492425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Overweight has not been given a red or green rating that would indicate whether it was “bad” (red) or “good” (green). </a:t>
            </a:r>
            <a:r>
              <a:rPr lang="en-GB" sz="1200" b="0" i="0" kern="1200" dirty="0">
                <a:solidFill>
                  <a:schemeClr val="tx1"/>
                </a:solidFill>
                <a:effectLst/>
                <a:latin typeface="+mn-lt"/>
                <a:ea typeface="+mn-ea"/>
                <a:cs typeface="+mn-cs"/>
              </a:rPr>
              <a:t>Increases or decreases in overweight prevalence over time, compared with other weight categories will highlight shifts in the BMI distribution of the population measured. For example an increase in overweight prevalence alongside a decrease in obesity prevalence is a positive change, whereas an increase in overweight prevalence alongside a decrease in the prevalence of healthy weight is an unhealthy change in the population. </a:t>
            </a:r>
            <a:r>
              <a:rPr lang="en-GB" sz="1200" kern="1200" dirty="0">
                <a:solidFill>
                  <a:schemeClr val="tx1"/>
                </a:solidFill>
                <a:effectLst/>
                <a:latin typeface="+mn-lt"/>
                <a:ea typeface="+mn-ea"/>
                <a:cs typeface="+mn-cs"/>
              </a:rPr>
              <a:t>Therefore a clear direction as to what is considered good or bad is not possible for ‘overweight’ on its own and should be considered with other weight categories.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547F75A4-3649-4832-9265-9F1EA009DC9F}" type="slidenum">
              <a:rPr lang="en-GB" smtClean="0"/>
              <a:t>5</a:t>
            </a:fld>
            <a:endParaRPr lang="en-GB" dirty="0"/>
          </a:p>
        </p:txBody>
      </p:sp>
    </p:spTree>
    <p:extLst>
      <p:ext uri="{BB962C8B-B14F-4D97-AF65-F5344CB8AC3E}">
        <p14:creationId xmlns:p14="http://schemas.microsoft.com/office/powerpoint/2010/main" val="24616301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47F75A4-3649-4832-9265-9F1EA009DC9F}" type="slidenum">
              <a:rPr lang="en-GB" smtClean="0"/>
              <a:t>6</a:t>
            </a:fld>
            <a:endParaRPr lang="en-GB" dirty="0"/>
          </a:p>
        </p:txBody>
      </p:sp>
    </p:spTree>
    <p:extLst>
      <p:ext uri="{BB962C8B-B14F-4D97-AF65-F5344CB8AC3E}">
        <p14:creationId xmlns:p14="http://schemas.microsoft.com/office/powerpoint/2010/main" val="41718937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47F75A4-3649-4832-9265-9F1EA009DC9F}" type="slidenum">
              <a:rPr lang="en-GB" smtClean="0"/>
              <a:t>7</a:t>
            </a:fld>
            <a:endParaRPr lang="en-GB" dirty="0"/>
          </a:p>
        </p:txBody>
      </p:sp>
    </p:spTree>
    <p:extLst>
      <p:ext uri="{BB962C8B-B14F-4D97-AF65-F5344CB8AC3E}">
        <p14:creationId xmlns:p14="http://schemas.microsoft.com/office/powerpoint/2010/main" val="25384367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The regression analysis provides statistics that calculate the change (increase or decrease)  per year for each group. Those with the biggest annual change are listed first in the lists below.</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The following groups had a significant annual increase in weight category prevalence over the time period, greatest estimated increase first: Year 6 Boys severely obese; Year 6 Girls severely obese; Year 6 Boys obese; Year 6 Girls obese; Year 6 Boys excess weight; Year 6 Girls excess weight; Reception Girls overweight; Reception Girls excess weight.  </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The following groups had a significant annual decrease in weight category prevalence over the time period, greatest estimated decrease first: Reception Girls underweight; Reception Boys underweight; Reception Boys excess weight; Reception Boys obese; Reception Boys overweight; Year 6 Girls underweight; Reception Boys severely obese; Year 6 Boys overweight.</a:t>
            </a:r>
          </a:p>
        </p:txBody>
      </p:sp>
      <p:sp>
        <p:nvSpPr>
          <p:cNvPr id="4" name="Slide Number Placeholder 3"/>
          <p:cNvSpPr>
            <a:spLocks noGrp="1"/>
          </p:cNvSpPr>
          <p:nvPr>
            <p:ph type="sldNum" sz="quarter" idx="10"/>
          </p:nvPr>
        </p:nvSpPr>
        <p:spPr/>
        <p:txBody>
          <a:bodyPr/>
          <a:lstStyle/>
          <a:p>
            <a:fld id="{E2B86605-BA55-4B08-AC58-8B2608676CC3}" type="slidenum">
              <a:rPr lang="en-GB" smtClean="0"/>
              <a:t>8</a:t>
            </a:fld>
            <a:endParaRPr lang="en-GB"/>
          </a:p>
        </p:txBody>
      </p:sp>
    </p:spTree>
    <p:extLst>
      <p:ext uri="{BB962C8B-B14F-4D97-AF65-F5344CB8AC3E}">
        <p14:creationId xmlns:p14="http://schemas.microsoft.com/office/powerpoint/2010/main" val="21049344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The regression analysis provides statistics that calculate the change (increase or decrease)  per year for each group. Those with the biggest annual change are listed first in the lists below.</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i="0" u="sng"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sng" kern="1200" dirty="0">
                <a:solidFill>
                  <a:schemeClr val="tx1"/>
                </a:solidFill>
                <a:effectLst/>
                <a:latin typeface="+mn-lt"/>
                <a:ea typeface="+mn-ea"/>
                <a:cs typeface="+mn-cs"/>
              </a:rPr>
              <a:t>Reception</a:t>
            </a:r>
            <a:r>
              <a:rPr lang="en-GB" sz="1200" b="0" i="0" u="sng" kern="1200" baseline="0" dirty="0">
                <a:solidFill>
                  <a:schemeClr val="tx1"/>
                </a:solidFill>
                <a:effectLst/>
                <a:latin typeface="+mn-lt"/>
                <a:ea typeface="+mn-ea"/>
                <a:cs typeface="+mn-cs"/>
              </a:rPr>
              <a:t> boys by deprivation quintile</a:t>
            </a:r>
            <a:endParaRPr lang="en-GB" sz="1200" b="0" i="0" u="sng" kern="1200" dirty="0">
              <a:solidFill>
                <a:schemeClr val="tx1"/>
              </a:solidFill>
              <a:effectLst/>
              <a:latin typeface="+mn-lt"/>
              <a:ea typeface="+mn-ea"/>
              <a:cs typeface="+mn-cs"/>
            </a:endParaRPr>
          </a:p>
          <a:p>
            <a:endParaRPr lang="en-GB" dirty="0"/>
          </a:p>
          <a:p>
            <a:r>
              <a:rPr lang="en-GB" sz="1200" kern="1200" dirty="0">
                <a:solidFill>
                  <a:schemeClr val="tx1"/>
                </a:solidFill>
                <a:effectLst/>
                <a:latin typeface="+mn-lt"/>
                <a:ea typeface="+mn-ea"/>
                <a:cs typeface="+mn-cs"/>
              </a:rPr>
              <a:t>There were no groups with a significant annual increase in weight category prevalence over the time period.  </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The following groups had a significant annual decrease in weight category prevalence over the time period, greatest estimated decrease first: Reception Boys quintile 5 obese; Reception Boys quintile 5 excess weight; Reception Boys quintile 1 underweight; Reception Boys quintile 5 severely obese; Reception Boys quintile 4 obese; Reception Boys quintile 4 severely obese; Reception Boys quintile 4 excess weight; Reception Boys quintile 5 overweight; Reception Boys quintile 3 obese; Reception Boys quintile 4 overweight; Reception Boys quintile 3 excess weight; Reception Boys quintile 2 excess weight; Reception Boys quintile 3 overweight; Reception Boys quintile 2 overweight; Reception Boys quintile 2 obese; Reception Boys quintile 1 overweight.</a:t>
            </a:r>
          </a:p>
        </p:txBody>
      </p:sp>
      <p:sp>
        <p:nvSpPr>
          <p:cNvPr id="4" name="Slide Number Placeholder 3"/>
          <p:cNvSpPr>
            <a:spLocks noGrp="1"/>
          </p:cNvSpPr>
          <p:nvPr>
            <p:ph type="sldNum" sz="quarter" idx="10"/>
          </p:nvPr>
        </p:nvSpPr>
        <p:spPr/>
        <p:txBody>
          <a:bodyPr/>
          <a:lstStyle/>
          <a:p>
            <a:fld id="{E2B86605-BA55-4B08-AC58-8B2608676CC3}" type="slidenum">
              <a:rPr lang="en-GB" smtClean="0"/>
              <a:t>9</a:t>
            </a:fld>
            <a:endParaRPr lang="en-GB"/>
          </a:p>
        </p:txBody>
      </p:sp>
    </p:spTree>
    <p:extLst>
      <p:ext uri="{BB962C8B-B14F-4D97-AF65-F5344CB8AC3E}">
        <p14:creationId xmlns:p14="http://schemas.microsoft.com/office/powerpoint/2010/main" val="420276927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4" name="Rectangle 3"/>
          <p:cNvSpPr/>
          <p:nvPr/>
        </p:nvSpPr>
        <p:spPr>
          <a:xfrm>
            <a:off x="0" y="1773238"/>
            <a:ext cx="9906000" cy="508476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618"/>
          </a:p>
        </p:txBody>
      </p:sp>
      <p:sp>
        <p:nvSpPr>
          <p:cNvPr id="5" name="Rectangle 4"/>
          <p:cNvSpPr/>
          <p:nvPr/>
        </p:nvSpPr>
        <p:spPr>
          <a:xfrm>
            <a:off x="0" y="1628775"/>
            <a:ext cx="9906000" cy="144463"/>
          </a:xfrm>
          <a:prstGeom prst="rect">
            <a:avLst/>
          </a:prstGeom>
          <a:solidFill>
            <a:srgbClr val="00AE9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618"/>
          </a:p>
        </p:txBody>
      </p:sp>
      <p:pic>
        <p:nvPicPr>
          <p:cNvPr id="6" name="Picture 9" descr="PHE_3268_SML_AW.png"/>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719138" y="373063"/>
            <a:ext cx="1439862" cy="896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04500" y="2132864"/>
            <a:ext cx="8269785" cy="2084543"/>
          </a:xfrm>
          <a:ln>
            <a:noFill/>
          </a:ln>
        </p:spPr>
        <p:txBody>
          <a:bodyPr anchor="t">
            <a:noAutofit/>
          </a:bodyPr>
          <a:lstStyle>
            <a:lvl1pPr algn="l">
              <a:defRPr sz="3656" baseline="0">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604500" y="5445224"/>
            <a:ext cx="8269785" cy="914400"/>
          </a:xfrm>
        </p:spPr>
        <p:txBody>
          <a:bodyPr anchor="b"/>
          <a:lstStyle>
            <a:lvl1pPr marL="0" indent="0" algn="l">
              <a:spcBef>
                <a:spcPts val="0"/>
              </a:spcBef>
              <a:buNone/>
              <a:defRPr sz="1625" b="0" i="0">
                <a:solidFill>
                  <a:schemeClr val="bg1"/>
                </a:solidFill>
              </a:defRPr>
            </a:lvl1pPr>
            <a:lvl2pPr marL="156716" indent="0" algn="ctr">
              <a:buNone/>
              <a:defRPr>
                <a:solidFill>
                  <a:schemeClr val="tx1">
                    <a:tint val="75000"/>
                  </a:schemeClr>
                </a:solidFill>
              </a:defRPr>
            </a:lvl2pPr>
            <a:lvl3pPr marL="313432" indent="0" algn="ctr">
              <a:buNone/>
              <a:defRPr>
                <a:solidFill>
                  <a:schemeClr val="tx1">
                    <a:tint val="75000"/>
                  </a:schemeClr>
                </a:solidFill>
              </a:defRPr>
            </a:lvl3pPr>
            <a:lvl4pPr marL="470148" indent="0" algn="ctr">
              <a:buNone/>
              <a:defRPr>
                <a:solidFill>
                  <a:schemeClr val="tx1">
                    <a:tint val="75000"/>
                  </a:schemeClr>
                </a:solidFill>
              </a:defRPr>
            </a:lvl4pPr>
            <a:lvl5pPr marL="626864" indent="0" algn="ctr">
              <a:buNone/>
              <a:defRPr>
                <a:solidFill>
                  <a:schemeClr val="tx1">
                    <a:tint val="75000"/>
                  </a:schemeClr>
                </a:solidFill>
              </a:defRPr>
            </a:lvl5pPr>
            <a:lvl6pPr marL="783580" indent="0" algn="ctr">
              <a:buNone/>
              <a:defRPr>
                <a:solidFill>
                  <a:schemeClr val="tx1">
                    <a:tint val="75000"/>
                  </a:schemeClr>
                </a:solidFill>
              </a:defRPr>
            </a:lvl6pPr>
            <a:lvl7pPr marL="940297" indent="0" algn="ctr">
              <a:buNone/>
              <a:defRPr>
                <a:solidFill>
                  <a:schemeClr val="tx1">
                    <a:tint val="75000"/>
                  </a:schemeClr>
                </a:solidFill>
              </a:defRPr>
            </a:lvl7pPr>
            <a:lvl8pPr marL="1097012" indent="0" algn="ctr">
              <a:buNone/>
              <a:defRPr>
                <a:solidFill>
                  <a:schemeClr val="tx1">
                    <a:tint val="75000"/>
                  </a:schemeClr>
                </a:solidFill>
              </a:defRPr>
            </a:lvl8pPr>
            <a:lvl9pPr marL="1253728"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42545327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Title and Text">
    <p:spTree>
      <p:nvGrpSpPr>
        <p:cNvPr id="1" name=""/>
        <p:cNvGrpSpPr/>
        <p:nvPr/>
      </p:nvGrpSpPr>
      <p:grpSpPr>
        <a:xfrm>
          <a:off x="0" y="0"/>
          <a:ext cx="0" cy="0"/>
          <a:chOff x="0" y="0"/>
          <a:chExt cx="0" cy="0"/>
        </a:xfrm>
      </p:grpSpPr>
      <p:sp>
        <p:nvSpPr>
          <p:cNvPr id="4" name="Rectangle 3"/>
          <p:cNvSpPr/>
          <p:nvPr/>
        </p:nvSpPr>
        <p:spPr>
          <a:xfrm>
            <a:off x="0" y="6308725"/>
            <a:ext cx="9906000" cy="549275"/>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618"/>
          </a:p>
        </p:txBody>
      </p:sp>
      <p:pic>
        <p:nvPicPr>
          <p:cNvPr id="5" name="Picture 9" descr="PHE_3268_SML_AW.png"/>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719138" y="373063"/>
            <a:ext cx="1439862" cy="896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34731" y="249286"/>
            <a:ext cx="6786754" cy="1143000"/>
          </a:xfrm>
        </p:spPr>
        <p:txBody>
          <a:bodyPr/>
          <a:lstStyle>
            <a:lvl1pPr>
              <a:defRPr sz="3250"/>
            </a:lvl1pPr>
          </a:lstStyle>
          <a:p>
            <a:r>
              <a:rPr lang="en-US"/>
              <a:t>Click to edit Master title style</a:t>
            </a:r>
            <a:endParaRPr lang="en-GB" dirty="0"/>
          </a:p>
        </p:txBody>
      </p:sp>
      <p:sp>
        <p:nvSpPr>
          <p:cNvPr id="10" name="Text Placeholder 9"/>
          <p:cNvSpPr>
            <a:spLocks noGrp="1"/>
          </p:cNvSpPr>
          <p:nvPr>
            <p:ph type="body" sz="quarter" idx="13"/>
          </p:nvPr>
        </p:nvSpPr>
        <p:spPr>
          <a:xfrm>
            <a:off x="584517" y="1700213"/>
            <a:ext cx="8736756" cy="3744912"/>
          </a:xfrm>
        </p:spPr>
        <p:txBody>
          <a:bodyPr/>
          <a:lstStyle>
            <a:lvl1pPr>
              <a:defRPr sz="1463">
                <a:ln>
                  <a:noFill/>
                </a:ln>
                <a:solidFill>
                  <a:sysClr val="windowText" lastClr="000000"/>
                </a:solidFill>
              </a:defRPr>
            </a:lvl1pPr>
            <a:lvl2pPr>
              <a:defRPr sz="1463">
                <a:ln>
                  <a:noFill/>
                </a:ln>
                <a:solidFill>
                  <a:sysClr val="windowText" lastClr="000000"/>
                </a:solidFill>
              </a:defRPr>
            </a:lvl2pPr>
            <a:lvl3pPr>
              <a:defRPr sz="1463">
                <a:ln>
                  <a:noFill/>
                </a:ln>
                <a:solidFill>
                  <a:sysClr val="windowText" lastClr="000000"/>
                </a:solidFill>
              </a:defRPr>
            </a:lvl3pPr>
            <a:lvl4pPr>
              <a:defRPr sz="1463">
                <a:ln>
                  <a:noFill/>
                </a:ln>
                <a:solidFill>
                  <a:sysClr val="windowText" lastClr="000000"/>
                </a:solidFill>
              </a:defRPr>
            </a:lvl4pPr>
            <a:lvl5pPr>
              <a:defRPr sz="1463">
                <a:ln>
                  <a:noFill/>
                </a:ln>
                <a:solidFill>
                  <a:sysClr val="windowText" lastClr="00000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Footer Placeholder 4"/>
          <p:cNvSpPr>
            <a:spLocks noGrp="1"/>
          </p:cNvSpPr>
          <p:nvPr>
            <p:ph type="ftr" sz="quarter" idx="15"/>
          </p:nvPr>
        </p:nvSpPr>
        <p:spPr/>
        <p:txBody>
          <a:bodyPr/>
          <a:lstStyle>
            <a:lvl1pPr>
              <a:defRPr/>
            </a:lvl1pPr>
          </a:lstStyle>
          <a:p>
            <a:endParaRPr lang="en-GB" dirty="0"/>
          </a:p>
        </p:txBody>
      </p:sp>
      <p:sp>
        <p:nvSpPr>
          <p:cNvPr id="9" name="Footer Placeholder 4">
            <a:extLst>
              <a:ext uri="{FF2B5EF4-FFF2-40B4-BE49-F238E27FC236}">
                <a16:creationId xmlns:a16="http://schemas.microsoft.com/office/drawing/2014/main" id="{95BB6F43-38C1-4F0A-8CDA-11DA1BF9EEE5}"/>
              </a:ext>
            </a:extLst>
          </p:cNvPr>
          <p:cNvSpPr txBox="1">
            <a:spLocks/>
          </p:cNvSpPr>
          <p:nvPr userDrawn="1"/>
        </p:nvSpPr>
        <p:spPr>
          <a:xfrm>
            <a:off x="1127125" y="6308725"/>
            <a:ext cx="8345488" cy="549275"/>
          </a:xfrm>
          <a:prstGeom prst="rect">
            <a:avLst/>
          </a:prstGeom>
        </p:spPr>
        <p:txBody>
          <a:bodyPr vert="horz" lIns="0" tIns="0" rIns="0" bIns="0" rtlCol="0" anchor="ctr"/>
          <a:lstStyle>
            <a:defPPr>
              <a:defRPr lang="en-US"/>
            </a:defPPr>
            <a:lvl1pPr marL="0" algn="l" defTabSz="914400" rtl="0" eaLnBrk="1" fontAlgn="auto" latinLnBrk="0" hangingPunct="1">
              <a:spcBef>
                <a:spcPts val="0"/>
              </a:spcBef>
              <a:spcAft>
                <a:spcPts val="0"/>
              </a:spcAft>
              <a:defRPr sz="1200" kern="1200" baseline="0">
                <a:solidFill>
                  <a:schemeClr val="bg1"/>
                </a:solidFill>
                <a:latin typeface="Arial"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a:t>NCMP Trends 2006 to 2007 and 2017 to 2018</a:t>
            </a:r>
          </a:p>
        </p:txBody>
      </p:sp>
    </p:spTree>
    <p:extLst>
      <p:ext uri="{BB962C8B-B14F-4D97-AF65-F5344CB8AC3E}">
        <p14:creationId xmlns:p14="http://schemas.microsoft.com/office/powerpoint/2010/main" val="38201340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1 line) and Content">
    <p:spTree>
      <p:nvGrpSpPr>
        <p:cNvPr id="1" name=""/>
        <p:cNvGrpSpPr/>
        <p:nvPr/>
      </p:nvGrpSpPr>
      <p:grpSpPr>
        <a:xfrm>
          <a:off x="0" y="0"/>
          <a:ext cx="0" cy="0"/>
          <a:chOff x="0" y="0"/>
          <a:chExt cx="0" cy="0"/>
        </a:xfrm>
      </p:grpSpPr>
      <p:pic>
        <p:nvPicPr>
          <p:cNvPr id="4" name="Picture 9" descr="PHE_3268_SML_AW.png"/>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719138" y="373063"/>
            <a:ext cx="1439862" cy="896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4500" y="1368000"/>
            <a:ext cx="8697000" cy="648072"/>
          </a:xfrm>
        </p:spPr>
        <p:txBody>
          <a:bodyPr anchor="t" anchorCtr="0"/>
          <a:lstStyle>
            <a:lvl1pPr>
              <a:defRPr sz="1372" baseline="0">
                <a:solidFill>
                  <a:schemeClr val="tx2"/>
                </a:solidFill>
                <a:latin typeface="Arial"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604500" y="2088005"/>
            <a:ext cx="8697000" cy="4064455"/>
          </a:xfrm>
        </p:spPr>
        <p:txBody>
          <a:bodyPr/>
          <a:lstStyle>
            <a:lvl1pPr>
              <a:spcBef>
                <a:spcPts val="411"/>
              </a:spcBef>
              <a:defRPr sz="618" b="0">
                <a:solidFill>
                  <a:schemeClr val="tx1"/>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5"/>
          <p:cNvSpPr>
            <a:spLocks noGrp="1"/>
          </p:cNvSpPr>
          <p:nvPr>
            <p:ph type="sldNum" sz="quarter" idx="10"/>
          </p:nvPr>
        </p:nvSpPr>
        <p:spPr/>
        <p:txBody>
          <a:bodyPr/>
          <a:lstStyle>
            <a:lvl1pPr>
              <a:defRPr/>
            </a:lvl1pPr>
          </a:lstStyle>
          <a:p>
            <a:fld id="{7B65FF55-A8D8-448D-AA35-8E09A3343249}" type="slidenum">
              <a:rPr lang="en-GB" smtClean="0"/>
              <a:t>‹#›</a:t>
            </a:fld>
            <a:endParaRPr lang="en-GB"/>
          </a:p>
        </p:txBody>
      </p:sp>
      <p:sp>
        <p:nvSpPr>
          <p:cNvPr id="6" name="Footer Placeholder 5"/>
          <p:cNvSpPr>
            <a:spLocks noGrp="1"/>
          </p:cNvSpPr>
          <p:nvPr>
            <p:ph type="ftr" sz="quarter" idx="11"/>
          </p:nvPr>
        </p:nvSpPr>
        <p:spPr>
          <a:xfrm>
            <a:off x="974725" y="6308725"/>
            <a:ext cx="8345488" cy="549275"/>
          </a:xfrm>
        </p:spPr>
        <p:txBody>
          <a:bodyPr/>
          <a:lstStyle>
            <a:lvl1pPr algn="l">
              <a:defRPr sz="411" baseline="0">
                <a:solidFill>
                  <a:schemeClr val="bg1"/>
                </a:solidFill>
                <a:latin typeface="Arial" pitchFamily="34" charset="0"/>
              </a:defRPr>
            </a:lvl1pPr>
          </a:lstStyle>
          <a:p>
            <a:endParaRPr lang="en-GB"/>
          </a:p>
        </p:txBody>
      </p:sp>
    </p:spTree>
    <p:extLst>
      <p:ext uri="{BB962C8B-B14F-4D97-AF65-F5344CB8AC3E}">
        <p14:creationId xmlns:p14="http://schemas.microsoft.com/office/powerpoint/2010/main" val="19162396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2 lines) and Content">
    <p:spTree>
      <p:nvGrpSpPr>
        <p:cNvPr id="1" name=""/>
        <p:cNvGrpSpPr/>
        <p:nvPr/>
      </p:nvGrpSpPr>
      <p:grpSpPr>
        <a:xfrm>
          <a:off x="0" y="0"/>
          <a:ext cx="0" cy="0"/>
          <a:chOff x="0" y="0"/>
          <a:chExt cx="0" cy="0"/>
        </a:xfrm>
      </p:grpSpPr>
      <p:pic>
        <p:nvPicPr>
          <p:cNvPr id="4" name="Picture 9" descr="PHE_3268_SML_AW.png"/>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719138" y="373063"/>
            <a:ext cx="1439862" cy="896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288704" y="227531"/>
            <a:ext cx="7200800" cy="1188000"/>
          </a:xfrm>
        </p:spPr>
        <p:txBody>
          <a:bodyPr anchor="t" anchorCtr="0"/>
          <a:lstStyle>
            <a:lvl1pPr>
              <a:defRPr sz="1372" baseline="0">
                <a:solidFill>
                  <a:schemeClr val="tx2"/>
                </a:solidFill>
                <a:latin typeface="Arial"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719138" y="1556792"/>
            <a:ext cx="6394102" cy="4680520"/>
          </a:xfrm>
        </p:spPr>
        <p:txBody>
          <a:bodyPr/>
          <a:lstStyle>
            <a:lvl1pPr>
              <a:spcBef>
                <a:spcPts val="411"/>
              </a:spcBef>
              <a:defRPr>
                <a:solidFill>
                  <a:schemeClr val="tx2"/>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5"/>
          <p:cNvSpPr>
            <a:spLocks noGrp="1"/>
          </p:cNvSpPr>
          <p:nvPr>
            <p:ph type="sldNum" sz="quarter" idx="10"/>
          </p:nvPr>
        </p:nvSpPr>
        <p:spPr/>
        <p:txBody>
          <a:bodyPr/>
          <a:lstStyle>
            <a:lvl1pPr>
              <a:defRPr/>
            </a:lvl1pPr>
          </a:lstStyle>
          <a:p>
            <a:fld id="{7B65FF55-A8D8-448D-AA35-8E09A3343249}" type="slidenum">
              <a:rPr lang="en-GB" smtClean="0"/>
              <a:t>‹#›</a:t>
            </a:fld>
            <a:endParaRPr lang="en-GB"/>
          </a:p>
        </p:txBody>
      </p:sp>
      <p:sp>
        <p:nvSpPr>
          <p:cNvPr id="6" name="Footer Placeholder 5"/>
          <p:cNvSpPr>
            <a:spLocks noGrp="1"/>
          </p:cNvSpPr>
          <p:nvPr>
            <p:ph type="ftr" sz="quarter" idx="11"/>
          </p:nvPr>
        </p:nvSpPr>
        <p:spPr/>
        <p:txBody>
          <a:bodyPr/>
          <a:lstStyle>
            <a:lvl1pPr algn="l">
              <a:defRPr sz="411" baseline="0">
                <a:solidFill>
                  <a:schemeClr val="bg1"/>
                </a:solidFill>
                <a:latin typeface="Arial" pitchFamily="34" charset="0"/>
              </a:defRPr>
            </a:lvl1pPr>
          </a:lstStyle>
          <a:p>
            <a:endParaRPr lang="en-GB"/>
          </a:p>
        </p:txBody>
      </p:sp>
    </p:spTree>
    <p:extLst>
      <p:ext uri="{BB962C8B-B14F-4D97-AF65-F5344CB8AC3E}">
        <p14:creationId xmlns:p14="http://schemas.microsoft.com/office/powerpoint/2010/main" val="10613077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1 line) and Two Col Content">
    <p:spTree>
      <p:nvGrpSpPr>
        <p:cNvPr id="1" name=""/>
        <p:cNvGrpSpPr/>
        <p:nvPr/>
      </p:nvGrpSpPr>
      <p:grpSpPr>
        <a:xfrm>
          <a:off x="0" y="0"/>
          <a:ext cx="0" cy="0"/>
          <a:chOff x="0" y="0"/>
          <a:chExt cx="0" cy="0"/>
        </a:xfrm>
      </p:grpSpPr>
      <p:pic>
        <p:nvPicPr>
          <p:cNvPr id="5" name="Picture 9" descr="PHE_3268_SML_AW.png"/>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719138" y="373063"/>
            <a:ext cx="1439862" cy="896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4500" y="1368000"/>
            <a:ext cx="8697000" cy="648000"/>
          </a:xfrm>
        </p:spPr>
        <p:txBody>
          <a:bodyPr anchor="t" anchorCtr="0"/>
          <a:lstStyle/>
          <a:p>
            <a:r>
              <a:rPr lang="en-US"/>
              <a:t>Click to edit Master title style</a:t>
            </a:r>
            <a:endParaRPr lang="en-US" dirty="0"/>
          </a:p>
        </p:txBody>
      </p:sp>
      <p:sp>
        <p:nvSpPr>
          <p:cNvPr id="3" name="Content Placeholder 2"/>
          <p:cNvSpPr>
            <a:spLocks noGrp="1"/>
          </p:cNvSpPr>
          <p:nvPr>
            <p:ph sz="half" idx="1"/>
          </p:nvPr>
        </p:nvSpPr>
        <p:spPr>
          <a:xfrm>
            <a:off x="604500" y="2088000"/>
            <a:ext cx="4251000" cy="4068000"/>
          </a:xfrm>
        </p:spPr>
        <p:txBody>
          <a:bodyPr/>
          <a:lstStyle>
            <a:lvl1pPr>
              <a:defRPr sz="618" baseline="0"/>
            </a:lvl1pPr>
            <a:lvl2pPr>
              <a:defRPr sz="618"/>
            </a:lvl2pPr>
            <a:lvl3pPr>
              <a:defRPr sz="618"/>
            </a:lvl3pPr>
            <a:lvl4pPr>
              <a:defRPr sz="548"/>
            </a:lvl4pPr>
            <a:lvl5pPr>
              <a:defRPr sz="548"/>
            </a:lvl5pPr>
            <a:lvl6pPr>
              <a:defRPr sz="618"/>
            </a:lvl6pPr>
            <a:lvl7pPr>
              <a:defRPr sz="618"/>
            </a:lvl7pPr>
            <a:lvl8pPr>
              <a:defRPr sz="618"/>
            </a:lvl8pPr>
            <a:lvl9pPr>
              <a:defRPr sz="61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50500" y="2088000"/>
            <a:ext cx="4251000" cy="4068000"/>
          </a:xfrm>
        </p:spPr>
        <p:txBody>
          <a:bodyPr/>
          <a:lstStyle>
            <a:lvl1pPr>
              <a:defRPr sz="618" baseline="0"/>
            </a:lvl1pPr>
            <a:lvl2pPr>
              <a:defRPr sz="618"/>
            </a:lvl2pPr>
            <a:lvl3pPr>
              <a:defRPr sz="618"/>
            </a:lvl3pPr>
            <a:lvl4pPr>
              <a:defRPr sz="548"/>
            </a:lvl4pPr>
            <a:lvl5pPr>
              <a:defRPr sz="548"/>
            </a:lvl5pPr>
            <a:lvl6pPr>
              <a:defRPr sz="618"/>
            </a:lvl6pPr>
            <a:lvl7pPr>
              <a:defRPr sz="618"/>
            </a:lvl7pPr>
            <a:lvl8pPr>
              <a:defRPr sz="618"/>
            </a:lvl8pPr>
            <a:lvl9pPr>
              <a:defRPr sz="61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0"/>
          </p:nvPr>
        </p:nvSpPr>
        <p:spPr/>
        <p:txBody>
          <a:bodyPr/>
          <a:lstStyle>
            <a:lvl1pPr>
              <a:defRPr/>
            </a:lvl1pPr>
          </a:lstStyle>
          <a:p>
            <a:fld id="{7B65FF55-A8D8-448D-AA35-8E09A3343249}" type="slidenum">
              <a:rPr lang="en-GB" smtClean="0"/>
              <a:t>‹#›</a:t>
            </a:fld>
            <a:endParaRPr lang="en-GB"/>
          </a:p>
        </p:txBody>
      </p:sp>
      <p:sp>
        <p:nvSpPr>
          <p:cNvPr id="7" name="Footer Placeholder 5"/>
          <p:cNvSpPr>
            <a:spLocks noGrp="1"/>
          </p:cNvSpPr>
          <p:nvPr>
            <p:ph type="ftr" sz="quarter" idx="11"/>
          </p:nvPr>
        </p:nvSpPr>
        <p:spPr/>
        <p:txBody>
          <a:bodyPr/>
          <a:lstStyle>
            <a:lvl1pPr algn="l">
              <a:defRPr sz="411" baseline="0">
                <a:solidFill>
                  <a:schemeClr val="bg1"/>
                </a:solidFill>
                <a:latin typeface="Arial" pitchFamily="34" charset="0"/>
              </a:defRPr>
            </a:lvl1pPr>
          </a:lstStyle>
          <a:p>
            <a:endParaRPr lang="en-GB"/>
          </a:p>
        </p:txBody>
      </p:sp>
    </p:spTree>
    <p:extLst>
      <p:ext uri="{BB962C8B-B14F-4D97-AF65-F5344CB8AC3E}">
        <p14:creationId xmlns:p14="http://schemas.microsoft.com/office/powerpoint/2010/main" val="33403058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itle (2 lines) and Two Col Content">
    <p:spTree>
      <p:nvGrpSpPr>
        <p:cNvPr id="1" name=""/>
        <p:cNvGrpSpPr/>
        <p:nvPr/>
      </p:nvGrpSpPr>
      <p:grpSpPr>
        <a:xfrm>
          <a:off x="0" y="0"/>
          <a:ext cx="0" cy="0"/>
          <a:chOff x="0" y="0"/>
          <a:chExt cx="0" cy="0"/>
        </a:xfrm>
      </p:grpSpPr>
      <p:pic>
        <p:nvPicPr>
          <p:cNvPr id="5" name="Picture 9" descr="PHE_3268_SML_AW.png"/>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719138" y="373063"/>
            <a:ext cx="1439862" cy="896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4500" y="1368000"/>
            <a:ext cx="8697000" cy="1188000"/>
          </a:xfrm>
        </p:spPr>
        <p:txBody>
          <a:bodyPr anchor="t" anchorCtr="0"/>
          <a:lstStyle/>
          <a:p>
            <a:r>
              <a:rPr lang="en-US"/>
              <a:t>Click to edit Master title style</a:t>
            </a:r>
            <a:endParaRPr lang="en-US" dirty="0"/>
          </a:p>
        </p:txBody>
      </p:sp>
      <p:sp>
        <p:nvSpPr>
          <p:cNvPr id="3" name="Content Placeholder 2"/>
          <p:cNvSpPr>
            <a:spLocks noGrp="1"/>
          </p:cNvSpPr>
          <p:nvPr>
            <p:ph sz="half" idx="1"/>
          </p:nvPr>
        </p:nvSpPr>
        <p:spPr>
          <a:xfrm>
            <a:off x="604500" y="2628000"/>
            <a:ext cx="4251000" cy="3564000"/>
          </a:xfrm>
        </p:spPr>
        <p:txBody>
          <a:bodyPr/>
          <a:lstStyle>
            <a:lvl1pPr>
              <a:defRPr sz="618" baseline="0"/>
            </a:lvl1pPr>
            <a:lvl2pPr>
              <a:defRPr sz="618"/>
            </a:lvl2pPr>
            <a:lvl3pPr>
              <a:defRPr sz="618"/>
            </a:lvl3pPr>
            <a:lvl4pPr>
              <a:defRPr sz="548"/>
            </a:lvl4pPr>
            <a:lvl5pPr>
              <a:defRPr sz="548"/>
            </a:lvl5pPr>
            <a:lvl6pPr>
              <a:defRPr sz="618"/>
            </a:lvl6pPr>
            <a:lvl7pPr>
              <a:defRPr sz="618"/>
            </a:lvl7pPr>
            <a:lvl8pPr>
              <a:defRPr sz="618"/>
            </a:lvl8pPr>
            <a:lvl9pPr>
              <a:defRPr sz="61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50500" y="2628000"/>
            <a:ext cx="4251000" cy="3564000"/>
          </a:xfrm>
        </p:spPr>
        <p:txBody>
          <a:bodyPr/>
          <a:lstStyle>
            <a:lvl1pPr>
              <a:defRPr sz="618" baseline="0"/>
            </a:lvl1pPr>
            <a:lvl2pPr>
              <a:defRPr sz="618"/>
            </a:lvl2pPr>
            <a:lvl3pPr>
              <a:defRPr sz="618"/>
            </a:lvl3pPr>
            <a:lvl4pPr>
              <a:defRPr sz="548"/>
            </a:lvl4pPr>
            <a:lvl5pPr>
              <a:defRPr sz="548"/>
            </a:lvl5pPr>
            <a:lvl6pPr>
              <a:defRPr sz="618"/>
            </a:lvl6pPr>
            <a:lvl7pPr>
              <a:defRPr sz="618"/>
            </a:lvl7pPr>
            <a:lvl8pPr>
              <a:defRPr sz="618"/>
            </a:lvl8pPr>
            <a:lvl9pPr>
              <a:defRPr sz="61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0"/>
          </p:nvPr>
        </p:nvSpPr>
        <p:spPr/>
        <p:txBody>
          <a:bodyPr/>
          <a:lstStyle>
            <a:lvl1pPr>
              <a:defRPr/>
            </a:lvl1pPr>
          </a:lstStyle>
          <a:p>
            <a:fld id="{7B65FF55-A8D8-448D-AA35-8E09A3343249}" type="slidenum">
              <a:rPr lang="en-GB" smtClean="0"/>
              <a:t>‹#›</a:t>
            </a:fld>
            <a:endParaRPr lang="en-GB"/>
          </a:p>
        </p:txBody>
      </p:sp>
      <p:sp>
        <p:nvSpPr>
          <p:cNvPr id="7" name="Footer Placeholder 5"/>
          <p:cNvSpPr>
            <a:spLocks noGrp="1"/>
          </p:cNvSpPr>
          <p:nvPr>
            <p:ph type="ftr" sz="quarter" idx="11"/>
          </p:nvPr>
        </p:nvSpPr>
        <p:spPr/>
        <p:txBody>
          <a:bodyPr/>
          <a:lstStyle>
            <a:lvl1pPr algn="l">
              <a:defRPr sz="411" baseline="0">
                <a:solidFill>
                  <a:schemeClr val="bg1"/>
                </a:solidFill>
                <a:latin typeface="Arial" pitchFamily="34" charset="0"/>
              </a:defRPr>
            </a:lvl1pPr>
          </a:lstStyle>
          <a:p>
            <a:endParaRPr lang="en-GB"/>
          </a:p>
        </p:txBody>
      </p:sp>
    </p:spTree>
    <p:extLst>
      <p:ext uri="{BB962C8B-B14F-4D97-AF65-F5344CB8AC3E}">
        <p14:creationId xmlns:p14="http://schemas.microsoft.com/office/powerpoint/2010/main" val="378634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ntent Only">
    <p:spTree>
      <p:nvGrpSpPr>
        <p:cNvPr id="1" name=""/>
        <p:cNvGrpSpPr/>
        <p:nvPr/>
      </p:nvGrpSpPr>
      <p:grpSpPr>
        <a:xfrm>
          <a:off x="0" y="0"/>
          <a:ext cx="0" cy="0"/>
          <a:chOff x="0" y="0"/>
          <a:chExt cx="0" cy="0"/>
        </a:xfrm>
      </p:grpSpPr>
      <p:pic>
        <p:nvPicPr>
          <p:cNvPr id="4" name="Picture 9" descr="PHE_3268_SML_AW.png"/>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719138" y="373063"/>
            <a:ext cx="1439862" cy="896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604500" y="1367999"/>
            <a:ext cx="8697000" cy="4788000"/>
          </a:xfrm>
        </p:spPr>
        <p:txBody>
          <a:bodyPr/>
          <a:lstStyle>
            <a:lvl1pPr>
              <a:spcBef>
                <a:spcPts val="411"/>
              </a:spcBef>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5"/>
          <p:cNvSpPr>
            <a:spLocks noGrp="1"/>
          </p:cNvSpPr>
          <p:nvPr>
            <p:ph type="sldNum" sz="quarter" idx="10"/>
          </p:nvPr>
        </p:nvSpPr>
        <p:spPr/>
        <p:txBody>
          <a:bodyPr/>
          <a:lstStyle>
            <a:lvl1pPr>
              <a:defRPr/>
            </a:lvl1pPr>
          </a:lstStyle>
          <a:p>
            <a:fld id="{7B65FF55-A8D8-448D-AA35-8E09A3343249}" type="slidenum">
              <a:rPr lang="en-GB" smtClean="0"/>
              <a:t>‹#›</a:t>
            </a:fld>
            <a:endParaRPr lang="en-GB"/>
          </a:p>
        </p:txBody>
      </p:sp>
      <p:sp>
        <p:nvSpPr>
          <p:cNvPr id="6" name="Footer Placeholder 5"/>
          <p:cNvSpPr>
            <a:spLocks noGrp="1"/>
          </p:cNvSpPr>
          <p:nvPr>
            <p:ph type="ftr" sz="quarter" idx="11"/>
          </p:nvPr>
        </p:nvSpPr>
        <p:spPr>
          <a:xfrm>
            <a:off x="974725" y="6308725"/>
            <a:ext cx="8345488" cy="549275"/>
          </a:xfrm>
        </p:spPr>
        <p:txBody>
          <a:bodyPr/>
          <a:lstStyle>
            <a:lvl1pPr algn="l">
              <a:defRPr sz="411" baseline="0">
                <a:solidFill>
                  <a:schemeClr val="bg1"/>
                </a:solidFill>
                <a:latin typeface="Arial" pitchFamily="34" charset="0"/>
              </a:defRPr>
            </a:lvl1pPr>
          </a:lstStyle>
          <a:p>
            <a:endParaRPr lang="en-GB"/>
          </a:p>
        </p:txBody>
      </p:sp>
    </p:spTree>
    <p:extLst>
      <p:ext uri="{BB962C8B-B14F-4D97-AF65-F5344CB8AC3E}">
        <p14:creationId xmlns:p14="http://schemas.microsoft.com/office/powerpoint/2010/main" val="25661032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6" name="Slide Number Placeholder 5"/>
          <p:cNvSpPr>
            <a:spLocks noGrp="1"/>
          </p:cNvSpPr>
          <p:nvPr>
            <p:ph type="sldNum" sz="quarter" idx="10"/>
          </p:nvPr>
        </p:nvSpPr>
        <p:spPr>
          <a:xfrm>
            <a:off x="0" y="6308725"/>
            <a:ext cx="9906000" cy="549275"/>
          </a:xfrm>
        </p:spPr>
        <p:txBody>
          <a:bodyPr/>
          <a:lstStyle>
            <a:lvl1pPr>
              <a:defRPr sz="1200"/>
            </a:lvl1pPr>
          </a:lstStyle>
          <a:p>
            <a:fld id="{7B65FF55-A8D8-448D-AA35-8E09A3343249}" type="slidenum">
              <a:rPr lang="en-GB" smtClean="0"/>
              <a:pPr/>
              <a:t>‹#›</a:t>
            </a:fld>
            <a:endParaRPr lang="en-GB" dirty="0"/>
          </a:p>
        </p:txBody>
      </p:sp>
      <p:pic>
        <p:nvPicPr>
          <p:cNvPr id="5" name="Picture 9" descr="PHE_3268_SML_AW.png"/>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704528" y="306217"/>
            <a:ext cx="1439862" cy="896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216696" y="260630"/>
            <a:ext cx="7056784" cy="670396"/>
          </a:xfrm>
        </p:spPr>
        <p:txBody>
          <a:bodyPr anchor="t" anchorCtr="0">
            <a:normAutofit/>
          </a:bodyPr>
          <a:lstStyle>
            <a:lvl1pPr algn="l">
              <a:defRPr sz="2000" b="0" i="0" spc="0" baseline="0">
                <a:latin typeface="Arial" pitchFamily="34" charset="0"/>
              </a:defRPr>
            </a:lvl1pPr>
          </a:lstStyle>
          <a:p>
            <a:r>
              <a:rPr lang="en-US" dirty="0"/>
              <a:t>Click to edit Master title style</a:t>
            </a:r>
          </a:p>
        </p:txBody>
      </p:sp>
      <p:sp>
        <p:nvSpPr>
          <p:cNvPr id="7" name="Footer Placeholder 5"/>
          <p:cNvSpPr>
            <a:spLocks noGrp="1"/>
          </p:cNvSpPr>
          <p:nvPr>
            <p:ph type="ftr" sz="quarter" idx="11"/>
          </p:nvPr>
        </p:nvSpPr>
        <p:spPr>
          <a:xfrm>
            <a:off x="974725" y="6308725"/>
            <a:ext cx="8345488" cy="549275"/>
          </a:xfrm>
        </p:spPr>
        <p:txBody>
          <a:bodyPr/>
          <a:lstStyle>
            <a:lvl1pPr algn="l">
              <a:defRPr sz="1200" baseline="0">
                <a:solidFill>
                  <a:schemeClr val="bg1"/>
                </a:solidFill>
                <a:latin typeface="Arial" pitchFamily="34" charset="0"/>
              </a:defRPr>
            </a:lvl1pPr>
          </a:lstStyle>
          <a:p>
            <a:endParaRPr lang="en-GB" dirty="0"/>
          </a:p>
        </p:txBody>
      </p:sp>
      <p:sp>
        <p:nvSpPr>
          <p:cNvPr id="4" name="Picture Placeholder 3"/>
          <p:cNvSpPr>
            <a:spLocks noGrp="1"/>
          </p:cNvSpPr>
          <p:nvPr>
            <p:ph type="pic" sz="quarter" idx="12"/>
          </p:nvPr>
        </p:nvSpPr>
        <p:spPr>
          <a:xfrm>
            <a:off x="1496616" y="1268760"/>
            <a:ext cx="7632700" cy="4962525"/>
          </a:xfrm>
        </p:spPr>
        <p:txBody>
          <a:bodyPr/>
          <a:lstStyle/>
          <a:p>
            <a:endParaRPr lang="en-GB"/>
          </a:p>
        </p:txBody>
      </p:sp>
    </p:spTree>
    <p:extLst>
      <p:ext uri="{BB962C8B-B14F-4D97-AF65-F5344CB8AC3E}">
        <p14:creationId xmlns:p14="http://schemas.microsoft.com/office/powerpoint/2010/main" val="41014675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Title Only">
    <p:spTree>
      <p:nvGrpSpPr>
        <p:cNvPr id="1" name=""/>
        <p:cNvGrpSpPr/>
        <p:nvPr/>
      </p:nvGrpSpPr>
      <p:grpSpPr>
        <a:xfrm>
          <a:off x="0" y="0"/>
          <a:ext cx="0" cy="0"/>
          <a:chOff x="0" y="0"/>
          <a:chExt cx="0" cy="0"/>
        </a:xfrm>
      </p:grpSpPr>
      <p:sp>
        <p:nvSpPr>
          <p:cNvPr id="3" name="Rectangle 2"/>
          <p:cNvSpPr/>
          <p:nvPr/>
        </p:nvSpPr>
        <p:spPr>
          <a:xfrm>
            <a:off x="0" y="6308725"/>
            <a:ext cx="9906000" cy="549275"/>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618"/>
          </a:p>
        </p:txBody>
      </p:sp>
      <p:pic>
        <p:nvPicPr>
          <p:cNvPr id="4" name="Picture 9" descr="PHE_3268_SML_AW.png"/>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719138" y="373063"/>
            <a:ext cx="1439862" cy="896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itle 1"/>
          <p:cNvSpPr>
            <a:spLocks noGrp="1"/>
          </p:cNvSpPr>
          <p:nvPr>
            <p:ph type="title"/>
          </p:nvPr>
        </p:nvSpPr>
        <p:spPr>
          <a:xfrm>
            <a:off x="2554233" y="274638"/>
            <a:ext cx="6747267" cy="1143000"/>
          </a:xfrm>
        </p:spPr>
        <p:txBody>
          <a:bodyPr/>
          <a:lstStyle>
            <a:lvl1pPr>
              <a:defRPr sz="3250"/>
            </a:lvl1pPr>
          </a:lstStyle>
          <a:p>
            <a:r>
              <a:rPr lang="en-US"/>
              <a:t>Click to edit Master title style</a:t>
            </a:r>
            <a:endParaRPr lang="en-GB"/>
          </a:p>
        </p:txBody>
      </p:sp>
      <p:sp>
        <p:nvSpPr>
          <p:cNvPr id="5" name="Date Placeholder 2"/>
          <p:cNvSpPr>
            <a:spLocks noGrp="1"/>
          </p:cNvSpPr>
          <p:nvPr>
            <p:ph type="dt" sz="half" idx="10"/>
          </p:nvPr>
        </p:nvSpPr>
        <p:spPr>
          <a:xfrm>
            <a:off x="495300" y="6356350"/>
            <a:ext cx="2311400" cy="365125"/>
          </a:xfrm>
          <a:prstGeom prst="rect">
            <a:avLst/>
          </a:prstGeom>
        </p:spPr>
        <p:txBody>
          <a:bodyPr/>
          <a:lstStyle>
            <a:lvl1pPr eaLnBrk="1" fontAlgn="auto" hangingPunct="1">
              <a:spcBef>
                <a:spcPts val="0"/>
              </a:spcBef>
              <a:spcAft>
                <a:spcPts val="0"/>
              </a:spcAft>
              <a:defRPr>
                <a:latin typeface="+mn-lt"/>
              </a:defRPr>
            </a:lvl1pPr>
          </a:lstStyle>
          <a:p>
            <a:endParaRPr lang="en-GB"/>
          </a:p>
        </p:txBody>
      </p:sp>
      <p:sp>
        <p:nvSpPr>
          <p:cNvPr id="6" name="Footer Placeholder 3"/>
          <p:cNvSpPr>
            <a:spLocks noGrp="1"/>
          </p:cNvSpPr>
          <p:nvPr>
            <p:ph type="ftr" sz="quarter" idx="11"/>
          </p:nvPr>
        </p:nvSpPr>
        <p:spPr/>
        <p:txBody>
          <a:bodyPr/>
          <a:lstStyle>
            <a:lvl1pPr>
              <a:defRPr/>
            </a:lvl1pPr>
          </a:lstStyle>
          <a:p>
            <a:endParaRPr lang="en-GB"/>
          </a:p>
        </p:txBody>
      </p:sp>
    </p:spTree>
    <p:extLst>
      <p:ext uri="{BB962C8B-B14F-4D97-AF65-F5344CB8AC3E}">
        <p14:creationId xmlns:p14="http://schemas.microsoft.com/office/powerpoint/2010/main" val="3547356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1"/>
          <p:cNvSpPr/>
          <p:nvPr/>
        </p:nvSpPr>
        <p:spPr>
          <a:xfrm>
            <a:off x="0" y="6308725"/>
            <a:ext cx="9906000" cy="549275"/>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618"/>
          </a:p>
        </p:txBody>
      </p:sp>
      <p:sp>
        <p:nvSpPr>
          <p:cNvPr id="3" name="Date Placeholder 1"/>
          <p:cNvSpPr>
            <a:spLocks noGrp="1"/>
          </p:cNvSpPr>
          <p:nvPr>
            <p:ph type="dt" sz="half" idx="10"/>
          </p:nvPr>
        </p:nvSpPr>
        <p:spPr>
          <a:xfrm>
            <a:off x="495300" y="6356350"/>
            <a:ext cx="2311400" cy="365125"/>
          </a:xfrm>
          <a:prstGeom prst="rect">
            <a:avLst/>
          </a:prstGeom>
        </p:spPr>
        <p:txBody>
          <a:bodyPr/>
          <a:lstStyle>
            <a:lvl1pPr eaLnBrk="1" fontAlgn="auto" hangingPunct="1">
              <a:spcBef>
                <a:spcPts val="0"/>
              </a:spcBef>
              <a:spcAft>
                <a:spcPts val="0"/>
              </a:spcAft>
              <a:defRPr>
                <a:latin typeface="+mn-lt"/>
              </a:defRPr>
            </a:lvl1pPr>
          </a:lstStyle>
          <a:p>
            <a:endParaRPr lang="en-GB"/>
          </a:p>
        </p:txBody>
      </p:sp>
      <p:sp>
        <p:nvSpPr>
          <p:cNvPr id="4" name="Footer Placeholder 2"/>
          <p:cNvSpPr>
            <a:spLocks noGrp="1"/>
          </p:cNvSpPr>
          <p:nvPr>
            <p:ph type="ftr" sz="quarter" idx="11"/>
          </p:nvPr>
        </p:nvSpPr>
        <p:spPr/>
        <p:txBody>
          <a:bodyPr/>
          <a:lstStyle>
            <a:lvl1pPr>
              <a:defRPr/>
            </a:lvl1pPr>
          </a:lstStyle>
          <a:p>
            <a:endParaRPr lang="en-GB"/>
          </a:p>
        </p:txBody>
      </p:sp>
    </p:spTree>
    <p:extLst>
      <p:ext uri="{BB962C8B-B14F-4D97-AF65-F5344CB8AC3E}">
        <p14:creationId xmlns:p14="http://schemas.microsoft.com/office/powerpoint/2010/main" val="22224251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4838" y="274638"/>
            <a:ext cx="8696325" cy="1143000"/>
          </a:xfrm>
          <a:prstGeom prst="rect">
            <a:avLst/>
          </a:prstGeom>
        </p:spPr>
        <p:txBody>
          <a:bodyPr vert="horz" lIns="0" tIns="0" rIns="0" bIns="0" rtlCol="0" anchor="ctr">
            <a:normAutofit/>
          </a:bodyPr>
          <a:lstStyle/>
          <a:p>
            <a:r>
              <a:rPr lang="en-US"/>
              <a:t>Click to edit Master title style</a:t>
            </a:r>
            <a:endParaRPr lang="en-US" dirty="0"/>
          </a:p>
        </p:txBody>
      </p:sp>
      <p:sp>
        <p:nvSpPr>
          <p:cNvPr id="1027" name="Text Placeholder 2"/>
          <p:cNvSpPr>
            <a:spLocks noGrp="1"/>
          </p:cNvSpPr>
          <p:nvPr>
            <p:ph type="body" idx="1"/>
          </p:nvPr>
        </p:nvSpPr>
        <p:spPr bwMode="auto">
          <a:xfrm>
            <a:off x="604838" y="1600200"/>
            <a:ext cx="8696325"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 name="Slide Number Placeholder 5"/>
          <p:cNvSpPr>
            <a:spLocks noGrp="1"/>
          </p:cNvSpPr>
          <p:nvPr>
            <p:ph type="sldNum" sz="quarter" idx="4"/>
          </p:nvPr>
        </p:nvSpPr>
        <p:spPr>
          <a:xfrm>
            <a:off x="0" y="6308725"/>
            <a:ext cx="9906000" cy="549275"/>
          </a:xfrm>
          <a:prstGeom prst="rect">
            <a:avLst/>
          </a:prstGeom>
          <a:solidFill>
            <a:schemeClr val="bg2"/>
          </a:solidFill>
        </p:spPr>
        <p:txBody>
          <a:bodyPr vert="horz" wrap="square" lIns="0" tIns="0" rIns="91440" bIns="0" numCol="1" anchor="ctr" anchorCtr="0" compatLnSpc="1">
            <a:prstTxWarp prst="textNoShape">
              <a:avLst/>
            </a:prstTxWarp>
          </a:bodyPr>
          <a:lstStyle>
            <a:lvl1pPr marL="184150" eaLnBrk="1" hangingPunct="1">
              <a:defRPr sz="400">
                <a:solidFill>
                  <a:schemeClr val="bg1"/>
                </a:solidFill>
              </a:defRPr>
            </a:lvl1pPr>
          </a:lstStyle>
          <a:p>
            <a:fld id="{7B65FF55-A8D8-448D-AA35-8E09A3343249}" type="slidenum">
              <a:rPr lang="en-GB" smtClean="0"/>
              <a:t>‹#›</a:t>
            </a:fld>
            <a:endParaRPr lang="en-GB"/>
          </a:p>
        </p:txBody>
      </p:sp>
      <p:sp>
        <p:nvSpPr>
          <p:cNvPr id="6" name="Footer Placeholder 5"/>
          <p:cNvSpPr>
            <a:spLocks noGrp="1"/>
          </p:cNvSpPr>
          <p:nvPr>
            <p:ph type="ftr" sz="quarter" idx="3"/>
          </p:nvPr>
        </p:nvSpPr>
        <p:spPr>
          <a:xfrm>
            <a:off x="974725" y="6308725"/>
            <a:ext cx="8347075" cy="549275"/>
          </a:xfrm>
          <a:prstGeom prst="rect">
            <a:avLst/>
          </a:prstGeom>
        </p:spPr>
        <p:txBody>
          <a:bodyPr vert="horz" lIns="0" tIns="0" rIns="0" bIns="0" rtlCol="0" anchor="ctr"/>
          <a:lstStyle>
            <a:lvl1pPr algn="l" eaLnBrk="1" fontAlgn="auto" hangingPunct="1">
              <a:spcBef>
                <a:spcPts val="0"/>
              </a:spcBef>
              <a:spcAft>
                <a:spcPts val="0"/>
              </a:spcAft>
              <a:defRPr sz="411" baseline="0">
                <a:solidFill>
                  <a:schemeClr val="bg1"/>
                </a:solidFill>
                <a:latin typeface="Arial" pitchFamily="34" charset="0"/>
              </a:defRPr>
            </a:lvl1pPr>
          </a:lstStyle>
          <a:p>
            <a:endParaRPr lang="en-GB"/>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3" r:id="rId8"/>
    <p:sldLayoutId id="2147483674" r:id="rId9"/>
    <p:sldLayoutId id="2147483675" r:id="rId10"/>
  </p:sldLayoutIdLst>
  <p:hf hdr="0" ftr="0" dt="0"/>
  <p:txStyles>
    <p:titleStyle>
      <a:lvl1pPr algn="l" defTabSz="312738" rtl="0" eaLnBrk="1" fontAlgn="base" hangingPunct="1">
        <a:spcBef>
          <a:spcPct val="0"/>
        </a:spcBef>
        <a:spcAft>
          <a:spcPct val="0"/>
        </a:spcAft>
        <a:defRPr sz="1300" kern="1200" spc="-52">
          <a:solidFill>
            <a:schemeClr val="tx2"/>
          </a:solidFill>
          <a:latin typeface="+mj-lt"/>
          <a:ea typeface="+mj-ea"/>
          <a:cs typeface="+mj-cs"/>
        </a:defRPr>
      </a:lvl1pPr>
      <a:lvl2pPr algn="l" defTabSz="312738" rtl="0" eaLnBrk="1" fontAlgn="base" hangingPunct="1">
        <a:spcBef>
          <a:spcPct val="0"/>
        </a:spcBef>
        <a:spcAft>
          <a:spcPct val="0"/>
        </a:spcAft>
        <a:defRPr sz="1300">
          <a:solidFill>
            <a:schemeClr val="tx2"/>
          </a:solidFill>
          <a:latin typeface="Arial" panose="020B0604020202020204" pitchFamily="34" charset="0"/>
        </a:defRPr>
      </a:lvl2pPr>
      <a:lvl3pPr algn="l" defTabSz="312738" rtl="0" eaLnBrk="1" fontAlgn="base" hangingPunct="1">
        <a:spcBef>
          <a:spcPct val="0"/>
        </a:spcBef>
        <a:spcAft>
          <a:spcPct val="0"/>
        </a:spcAft>
        <a:defRPr sz="1300">
          <a:solidFill>
            <a:schemeClr val="tx2"/>
          </a:solidFill>
          <a:latin typeface="Arial" panose="020B0604020202020204" pitchFamily="34" charset="0"/>
        </a:defRPr>
      </a:lvl3pPr>
      <a:lvl4pPr algn="l" defTabSz="312738" rtl="0" eaLnBrk="1" fontAlgn="base" hangingPunct="1">
        <a:spcBef>
          <a:spcPct val="0"/>
        </a:spcBef>
        <a:spcAft>
          <a:spcPct val="0"/>
        </a:spcAft>
        <a:defRPr sz="1300">
          <a:solidFill>
            <a:schemeClr val="tx2"/>
          </a:solidFill>
          <a:latin typeface="Arial" panose="020B0604020202020204" pitchFamily="34" charset="0"/>
        </a:defRPr>
      </a:lvl4pPr>
      <a:lvl5pPr algn="l" defTabSz="312738" rtl="0" eaLnBrk="1" fontAlgn="base" hangingPunct="1">
        <a:spcBef>
          <a:spcPct val="0"/>
        </a:spcBef>
        <a:spcAft>
          <a:spcPct val="0"/>
        </a:spcAft>
        <a:defRPr sz="1300">
          <a:solidFill>
            <a:schemeClr val="tx2"/>
          </a:solidFill>
          <a:latin typeface="Arial" panose="020B0604020202020204" pitchFamily="34" charset="0"/>
        </a:defRPr>
      </a:lvl5pPr>
      <a:lvl6pPr marL="371475" algn="l" defTabSz="313432" rtl="0" eaLnBrk="1" fontAlgn="base" hangingPunct="1">
        <a:spcBef>
          <a:spcPct val="0"/>
        </a:spcBef>
        <a:spcAft>
          <a:spcPct val="0"/>
        </a:spcAft>
        <a:defRPr sz="1300">
          <a:solidFill>
            <a:schemeClr val="tx2"/>
          </a:solidFill>
          <a:latin typeface="Arial" panose="020B0604020202020204" pitchFamily="34" charset="0"/>
        </a:defRPr>
      </a:lvl6pPr>
      <a:lvl7pPr marL="742950" algn="l" defTabSz="313432" rtl="0" eaLnBrk="1" fontAlgn="base" hangingPunct="1">
        <a:spcBef>
          <a:spcPct val="0"/>
        </a:spcBef>
        <a:spcAft>
          <a:spcPct val="0"/>
        </a:spcAft>
        <a:defRPr sz="1300">
          <a:solidFill>
            <a:schemeClr val="tx2"/>
          </a:solidFill>
          <a:latin typeface="Arial" panose="020B0604020202020204" pitchFamily="34" charset="0"/>
        </a:defRPr>
      </a:lvl7pPr>
      <a:lvl8pPr marL="1114425" algn="l" defTabSz="313432" rtl="0" eaLnBrk="1" fontAlgn="base" hangingPunct="1">
        <a:spcBef>
          <a:spcPct val="0"/>
        </a:spcBef>
        <a:spcAft>
          <a:spcPct val="0"/>
        </a:spcAft>
        <a:defRPr sz="1300">
          <a:solidFill>
            <a:schemeClr val="tx2"/>
          </a:solidFill>
          <a:latin typeface="Arial" panose="020B0604020202020204" pitchFamily="34" charset="0"/>
        </a:defRPr>
      </a:lvl8pPr>
      <a:lvl9pPr marL="1485900" algn="l" defTabSz="313432" rtl="0" eaLnBrk="1" fontAlgn="base" hangingPunct="1">
        <a:spcBef>
          <a:spcPct val="0"/>
        </a:spcBef>
        <a:spcAft>
          <a:spcPct val="0"/>
        </a:spcAft>
        <a:defRPr sz="1300">
          <a:solidFill>
            <a:schemeClr val="tx2"/>
          </a:solidFill>
          <a:latin typeface="Arial" panose="020B0604020202020204" pitchFamily="34" charset="0"/>
        </a:defRPr>
      </a:lvl9pPr>
    </p:titleStyle>
    <p:bodyStyle>
      <a:lvl1pPr algn="l" defTabSz="312738" rtl="0" eaLnBrk="1" fontAlgn="base" hangingPunct="1">
        <a:spcBef>
          <a:spcPts val="400"/>
        </a:spcBef>
        <a:spcAft>
          <a:spcPct val="0"/>
        </a:spcAft>
        <a:buFont typeface="Arial" charset="0"/>
        <a:defRPr sz="500" kern="1200">
          <a:solidFill>
            <a:schemeClr val="tx2"/>
          </a:solidFill>
          <a:latin typeface="Arial" pitchFamily="34" charset="0"/>
          <a:ea typeface="+mn-ea"/>
          <a:cs typeface="+mn-cs"/>
        </a:defRPr>
      </a:lvl1pPr>
      <a:lvl2pPr algn="l" defTabSz="312738" rtl="0" eaLnBrk="1" fontAlgn="base" hangingPunct="1">
        <a:spcBef>
          <a:spcPts val="200"/>
        </a:spcBef>
        <a:spcAft>
          <a:spcPct val="0"/>
        </a:spcAft>
        <a:defRPr sz="500" kern="1200">
          <a:solidFill>
            <a:schemeClr val="tx1"/>
          </a:solidFill>
          <a:latin typeface="Arial" pitchFamily="34" charset="0"/>
          <a:ea typeface="+mn-ea"/>
          <a:cs typeface="+mn-cs"/>
        </a:defRPr>
      </a:lvl2pPr>
      <a:lvl3pPr marL="73025" indent="-73025" algn="l" defTabSz="312738" rtl="0" eaLnBrk="1" fontAlgn="base" hangingPunct="1">
        <a:spcBef>
          <a:spcPts val="200"/>
        </a:spcBef>
        <a:spcAft>
          <a:spcPct val="0"/>
        </a:spcAft>
        <a:buFont typeface="Arial" charset="0"/>
        <a:buChar char="•"/>
        <a:defRPr sz="500" kern="1200">
          <a:solidFill>
            <a:schemeClr val="tx1"/>
          </a:solidFill>
          <a:latin typeface="Arial" pitchFamily="34" charset="0"/>
          <a:ea typeface="+mn-ea"/>
          <a:cs typeface="+mn-cs"/>
        </a:defRPr>
      </a:lvl3pPr>
      <a:lvl4pPr marL="307975" indent="-96838" algn="l" defTabSz="312738" rtl="0" eaLnBrk="1" fontAlgn="base" hangingPunct="1">
        <a:spcBef>
          <a:spcPts val="200"/>
        </a:spcBef>
        <a:spcAft>
          <a:spcPct val="0"/>
        </a:spcAft>
        <a:buFont typeface="Arial" charset="0"/>
        <a:buChar char="–"/>
        <a:defRPr sz="400" kern="1200">
          <a:solidFill>
            <a:schemeClr val="tx1"/>
          </a:solidFill>
          <a:latin typeface="Arial" pitchFamily="34" charset="0"/>
          <a:ea typeface="+mn-ea"/>
          <a:cs typeface="+mn-cs"/>
        </a:defRPr>
      </a:lvl4pPr>
      <a:lvl5pPr marL="307975" indent="-96838" algn="l" defTabSz="312738" rtl="0" eaLnBrk="1" fontAlgn="base" hangingPunct="1">
        <a:spcBef>
          <a:spcPct val="20000"/>
        </a:spcBef>
        <a:spcAft>
          <a:spcPct val="0"/>
        </a:spcAft>
        <a:buFont typeface="Arial" charset="0"/>
        <a:buAutoNum type="arabicPeriod"/>
        <a:defRPr sz="400" kern="1200">
          <a:solidFill>
            <a:schemeClr val="tx1"/>
          </a:solidFill>
          <a:latin typeface="Arial" pitchFamily="34" charset="0"/>
          <a:ea typeface="+mn-ea"/>
          <a:cs typeface="+mn-cs"/>
        </a:defRPr>
      </a:lvl5pPr>
      <a:lvl6pPr marL="861938" indent="-78358" algn="l" defTabSz="313432" rtl="0" eaLnBrk="1" latinLnBrk="0" hangingPunct="1">
        <a:spcBef>
          <a:spcPct val="20000"/>
        </a:spcBef>
        <a:buFont typeface="Arial" pitchFamily="34" charset="0"/>
        <a:buChar char="•"/>
        <a:defRPr sz="686" kern="1200">
          <a:solidFill>
            <a:schemeClr val="tx1"/>
          </a:solidFill>
          <a:latin typeface="+mn-lt"/>
          <a:ea typeface="+mn-ea"/>
          <a:cs typeface="+mn-cs"/>
        </a:defRPr>
      </a:lvl6pPr>
      <a:lvl7pPr marL="1018655" indent="-78358" algn="l" defTabSz="313432" rtl="0" eaLnBrk="1" latinLnBrk="0" hangingPunct="1">
        <a:spcBef>
          <a:spcPct val="20000"/>
        </a:spcBef>
        <a:buFont typeface="Arial" pitchFamily="34" charset="0"/>
        <a:buChar char="•"/>
        <a:defRPr sz="686" kern="1200">
          <a:solidFill>
            <a:schemeClr val="tx1"/>
          </a:solidFill>
          <a:latin typeface="+mn-lt"/>
          <a:ea typeface="+mn-ea"/>
          <a:cs typeface="+mn-cs"/>
        </a:defRPr>
      </a:lvl7pPr>
      <a:lvl8pPr marL="1175371" indent="-78358" algn="l" defTabSz="313432" rtl="0" eaLnBrk="1" latinLnBrk="0" hangingPunct="1">
        <a:spcBef>
          <a:spcPct val="20000"/>
        </a:spcBef>
        <a:buFont typeface="Arial" pitchFamily="34" charset="0"/>
        <a:buChar char="•"/>
        <a:defRPr sz="686" kern="1200">
          <a:solidFill>
            <a:schemeClr val="tx1"/>
          </a:solidFill>
          <a:latin typeface="+mn-lt"/>
          <a:ea typeface="+mn-ea"/>
          <a:cs typeface="+mn-cs"/>
        </a:defRPr>
      </a:lvl8pPr>
      <a:lvl9pPr marL="1332086" indent="-78358" algn="l" defTabSz="313432" rtl="0" eaLnBrk="1" latinLnBrk="0" hangingPunct="1">
        <a:spcBef>
          <a:spcPct val="20000"/>
        </a:spcBef>
        <a:buFont typeface="Arial" pitchFamily="34" charset="0"/>
        <a:buChar char="•"/>
        <a:defRPr sz="686" kern="1200">
          <a:solidFill>
            <a:schemeClr val="tx1"/>
          </a:solidFill>
          <a:latin typeface="+mn-lt"/>
          <a:ea typeface="+mn-ea"/>
          <a:cs typeface="+mn-cs"/>
        </a:defRPr>
      </a:lvl9pPr>
    </p:bodyStyle>
    <p:otherStyle>
      <a:defPPr>
        <a:defRPr lang="en-US"/>
      </a:defPPr>
      <a:lvl1pPr marL="0" algn="l" defTabSz="313432" rtl="0" eaLnBrk="1" latinLnBrk="0" hangingPunct="1">
        <a:defRPr sz="618" kern="1200">
          <a:solidFill>
            <a:schemeClr val="tx1"/>
          </a:solidFill>
          <a:latin typeface="+mn-lt"/>
          <a:ea typeface="+mn-ea"/>
          <a:cs typeface="+mn-cs"/>
        </a:defRPr>
      </a:lvl1pPr>
      <a:lvl2pPr marL="156716" algn="l" defTabSz="313432" rtl="0" eaLnBrk="1" latinLnBrk="0" hangingPunct="1">
        <a:defRPr sz="618" kern="1200">
          <a:solidFill>
            <a:schemeClr val="tx1"/>
          </a:solidFill>
          <a:latin typeface="+mn-lt"/>
          <a:ea typeface="+mn-ea"/>
          <a:cs typeface="+mn-cs"/>
        </a:defRPr>
      </a:lvl2pPr>
      <a:lvl3pPr marL="313432" algn="l" defTabSz="313432" rtl="0" eaLnBrk="1" latinLnBrk="0" hangingPunct="1">
        <a:defRPr sz="618" kern="1200">
          <a:solidFill>
            <a:schemeClr val="tx1"/>
          </a:solidFill>
          <a:latin typeface="+mn-lt"/>
          <a:ea typeface="+mn-ea"/>
          <a:cs typeface="+mn-cs"/>
        </a:defRPr>
      </a:lvl3pPr>
      <a:lvl4pPr marL="470148" algn="l" defTabSz="313432" rtl="0" eaLnBrk="1" latinLnBrk="0" hangingPunct="1">
        <a:defRPr sz="618" kern="1200">
          <a:solidFill>
            <a:schemeClr val="tx1"/>
          </a:solidFill>
          <a:latin typeface="+mn-lt"/>
          <a:ea typeface="+mn-ea"/>
          <a:cs typeface="+mn-cs"/>
        </a:defRPr>
      </a:lvl4pPr>
      <a:lvl5pPr marL="626864" algn="l" defTabSz="313432" rtl="0" eaLnBrk="1" latinLnBrk="0" hangingPunct="1">
        <a:defRPr sz="618" kern="1200">
          <a:solidFill>
            <a:schemeClr val="tx1"/>
          </a:solidFill>
          <a:latin typeface="+mn-lt"/>
          <a:ea typeface="+mn-ea"/>
          <a:cs typeface="+mn-cs"/>
        </a:defRPr>
      </a:lvl5pPr>
      <a:lvl6pPr marL="783580" algn="l" defTabSz="313432" rtl="0" eaLnBrk="1" latinLnBrk="0" hangingPunct="1">
        <a:defRPr sz="618" kern="1200">
          <a:solidFill>
            <a:schemeClr val="tx1"/>
          </a:solidFill>
          <a:latin typeface="+mn-lt"/>
          <a:ea typeface="+mn-ea"/>
          <a:cs typeface="+mn-cs"/>
        </a:defRPr>
      </a:lvl6pPr>
      <a:lvl7pPr marL="940297" algn="l" defTabSz="313432" rtl="0" eaLnBrk="1" latinLnBrk="0" hangingPunct="1">
        <a:defRPr sz="618" kern="1200">
          <a:solidFill>
            <a:schemeClr val="tx1"/>
          </a:solidFill>
          <a:latin typeface="+mn-lt"/>
          <a:ea typeface="+mn-ea"/>
          <a:cs typeface="+mn-cs"/>
        </a:defRPr>
      </a:lvl7pPr>
      <a:lvl8pPr marL="1097012" algn="l" defTabSz="313432" rtl="0" eaLnBrk="1" latinLnBrk="0" hangingPunct="1">
        <a:defRPr sz="618" kern="1200">
          <a:solidFill>
            <a:schemeClr val="tx1"/>
          </a:solidFill>
          <a:latin typeface="+mn-lt"/>
          <a:ea typeface="+mn-ea"/>
          <a:cs typeface="+mn-cs"/>
        </a:defRPr>
      </a:lvl8pPr>
      <a:lvl9pPr marL="1253728" algn="l" defTabSz="313432" rtl="0" eaLnBrk="1" latinLnBrk="0" hangingPunct="1">
        <a:defRPr sz="61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8.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10.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10.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10.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10.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10.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6.xml"/><Relationship Id="rId1" Type="http://schemas.openxmlformats.org/officeDocument/2006/relationships/slideLayout" Target="../slideLayouts/slideLayout10.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7.xml"/><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9.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0.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04528" y="2132857"/>
            <a:ext cx="8424936" cy="1131044"/>
          </a:xfrm>
          <a:solidFill>
            <a:srgbClr val="FFFFFF">
              <a:alpha val="0"/>
            </a:srgbClr>
          </a:solidFill>
        </p:spPr>
        <p:txBody>
          <a:bodyPr/>
          <a:lstStyle/>
          <a:p>
            <a:r>
              <a:rPr lang="en-GB" sz="3800" dirty="0"/>
              <a:t>Trends in children's body mass index between 2006 to 2007 and 2017 to 2018</a:t>
            </a:r>
            <a:endParaRPr sz="3800" dirty="0"/>
          </a:p>
        </p:txBody>
      </p:sp>
      <p:sp>
        <p:nvSpPr>
          <p:cNvPr id="3" name="Subtitle 2"/>
          <p:cNvSpPr>
            <a:spLocks noGrp="1"/>
          </p:cNvSpPr>
          <p:nvPr>
            <p:ph type="subTitle" idx="1"/>
          </p:nvPr>
        </p:nvSpPr>
        <p:spPr>
          <a:xfrm>
            <a:off x="680700" y="6032500"/>
            <a:ext cx="8269785" cy="327124"/>
          </a:xfrm>
          <a:solidFill>
            <a:srgbClr val="FFFFFF">
              <a:alpha val="0"/>
            </a:srgbClr>
          </a:solidFill>
        </p:spPr>
        <p:txBody>
          <a:bodyPr/>
          <a:lstStyle/>
          <a:p>
            <a:r>
              <a:rPr lang="en-GB" dirty="0"/>
              <a:t>Analysis of data from the National Child Measurement Programme July 2019</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
          <p:cNvPicPr/>
          <p:nvPr/>
        </p:nvPicPr>
        <p:blipFill rotWithShape="1">
          <a:blip r:embed="rId3" cstate="print"/>
          <a:srcRect r="15990"/>
          <a:stretch/>
        </p:blipFill>
        <p:spPr>
          <a:xfrm>
            <a:off x="776536" y="1280120"/>
            <a:ext cx="7488833" cy="4981303"/>
          </a:xfrm>
          <a:prstGeom prst="rect">
            <a:avLst/>
          </a:prstGeom>
        </p:spPr>
      </p:pic>
      <p:sp>
        <p:nvSpPr>
          <p:cNvPr id="3" name="Title 1"/>
          <p:cNvSpPr>
            <a:spLocks noGrp="1"/>
          </p:cNvSpPr>
          <p:nvPr>
            <p:ph type="title"/>
          </p:nvPr>
        </p:nvSpPr>
        <p:spPr>
          <a:xfrm>
            <a:off x="2528833" y="249238"/>
            <a:ext cx="6747267" cy="1143000"/>
          </a:xfrm>
          <a:solidFill>
            <a:srgbClr val="FFFFFF">
              <a:alpha val="0"/>
            </a:srgbClr>
          </a:solidFill>
        </p:spPr>
        <p:txBody>
          <a:bodyPr>
            <a:normAutofit/>
          </a:bodyPr>
          <a:lstStyle/>
          <a:p>
            <a:r>
              <a:rPr sz="3200" dirty="0">
                <a:solidFill>
                  <a:srgbClr val="98002E"/>
                </a:solidFill>
              </a:rPr>
              <a:t>Reception Girls weight category prevalence by deprivation quintile</a:t>
            </a:r>
          </a:p>
        </p:txBody>
      </p:sp>
      <p:sp>
        <p:nvSpPr>
          <p:cNvPr id="4" name="Slide Number Placeholder 5"/>
          <p:cNvSpPr>
            <a:spLocks noGrp="1"/>
          </p:cNvSpPr>
          <p:nvPr>
            <p:ph type="sldNum" sz="quarter" idx="4294967295"/>
          </p:nvPr>
        </p:nvSpPr>
        <p:spPr>
          <a:xfrm>
            <a:off x="-29028" y="6308725"/>
            <a:ext cx="805564" cy="549275"/>
          </a:xfrm>
          <a:noFill/>
        </p:spPr>
        <p:txBody>
          <a:bodyPr/>
          <a:lstStyle/>
          <a:p>
            <a:fld id="{D2461F17-2742-4DA1-B100-A1F7450259F7}" type="slidenum">
              <a:rPr lang="en-GB" sz="1200" smtClean="0"/>
              <a:t>10</a:t>
            </a:fld>
            <a:endParaRPr sz="1200" dirty="0"/>
          </a:p>
        </p:txBody>
      </p:sp>
      <p:pic>
        <p:nvPicPr>
          <p:cNvPr id="9" name="Picture 8">
            <a:extLst>
              <a:ext uri="{FF2B5EF4-FFF2-40B4-BE49-F238E27FC236}">
                <a16:creationId xmlns:a16="http://schemas.microsoft.com/office/drawing/2014/main" id="{F757BB3A-4D97-4E3D-B4BD-3070E7033753}"/>
              </a:ext>
            </a:extLst>
          </p:cNvPr>
          <p:cNvPicPr>
            <a:picLocks noChangeAspect="1"/>
          </p:cNvPicPr>
          <p:nvPr/>
        </p:nvPicPr>
        <p:blipFill rotWithShape="1">
          <a:blip r:embed="rId4">
            <a:extLst>
              <a:ext uri="{28A0092B-C50C-407E-A947-70E740481C1C}">
                <a14:useLocalDpi xmlns:a14="http://schemas.microsoft.com/office/drawing/2010/main" val="0"/>
              </a:ext>
            </a:extLst>
          </a:blip>
          <a:srcRect l="82160" t="26454" r="1543" b="37754"/>
          <a:stretch/>
        </p:blipFill>
        <p:spPr>
          <a:xfrm>
            <a:off x="8247245" y="1412776"/>
            <a:ext cx="1341342" cy="1800200"/>
          </a:xfrm>
          <a:prstGeom prst="rect">
            <a:avLst/>
          </a:prstGeom>
        </p:spPr>
      </p:pic>
      <p:sp>
        <p:nvSpPr>
          <p:cNvPr id="8" name="Rectangle 7">
            <a:extLst>
              <a:ext uri="{FF2B5EF4-FFF2-40B4-BE49-F238E27FC236}">
                <a16:creationId xmlns:a16="http://schemas.microsoft.com/office/drawing/2014/main" id="{E34ABACB-6D38-482F-86CC-7E6490F9ADB7}"/>
              </a:ext>
            </a:extLst>
          </p:cNvPr>
          <p:cNvSpPr/>
          <p:nvPr/>
        </p:nvSpPr>
        <p:spPr>
          <a:xfrm>
            <a:off x="8290769" y="3242568"/>
            <a:ext cx="1512000" cy="2304256"/>
          </a:xfrm>
          <a:prstGeom prst="rect">
            <a:avLst/>
          </a:prstGeom>
          <a:noFill/>
          <a:ln w="6350" cap="sq">
            <a:solidFill>
              <a:schemeClr val="bg1">
                <a:lumMod val="75000"/>
              </a:schemeClr>
            </a:solidFill>
            <a:prstDash val="sysDot"/>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r>
              <a:rPr lang="en-GB" sz="1100" b="1" dirty="0"/>
              <a:t>Upward trends in </a:t>
            </a:r>
            <a:r>
              <a:rPr lang="en-GB" sz="1100" dirty="0"/>
              <a:t>excess weight, obesity, severe obesity and overweight in girls in quintile 1</a:t>
            </a:r>
          </a:p>
          <a:p>
            <a:endParaRPr lang="en-GB" sz="1100" dirty="0"/>
          </a:p>
          <a:p>
            <a:r>
              <a:rPr lang="en-GB" sz="1100" b="1" dirty="0"/>
              <a:t>Downward trends in </a:t>
            </a:r>
            <a:r>
              <a:rPr lang="en-GB" sz="1100" dirty="0"/>
              <a:t>excess weight and obesity in girls in quintile 5 and underweight in girls in quintiles 1 to 5</a:t>
            </a:r>
          </a:p>
        </p:txBody>
      </p:sp>
      <p:grpSp>
        <p:nvGrpSpPr>
          <p:cNvPr id="7" name="Group 6">
            <a:extLst>
              <a:ext uri="{FF2B5EF4-FFF2-40B4-BE49-F238E27FC236}">
                <a16:creationId xmlns:a16="http://schemas.microsoft.com/office/drawing/2014/main" id="{BD0F8A4E-0E5F-43B5-96E2-D59EF038F283}"/>
              </a:ext>
            </a:extLst>
          </p:cNvPr>
          <p:cNvGrpSpPr/>
          <p:nvPr/>
        </p:nvGrpSpPr>
        <p:grpSpPr>
          <a:xfrm>
            <a:off x="4304928" y="5743154"/>
            <a:ext cx="1296144" cy="278134"/>
            <a:chOff x="4304928" y="5743154"/>
            <a:chExt cx="1296144" cy="278134"/>
          </a:xfrm>
        </p:grpSpPr>
        <p:sp>
          <p:nvSpPr>
            <p:cNvPr id="5" name="Rectangle 4">
              <a:extLst>
                <a:ext uri="{FF2B5EF4-FFF2-40B4-BE49-F238E27FC236}">
                  <a16:creationId xmlns:a16="http://schemas.microsoft.com/office/drawing/2014/main" id="{0E87ACA9-F2DA-4BA1-9F0C-EB6BE2EC9BE0}"/>
                </a:ext>
              </a:extLst>
            </p:cNvPr>
            <p:cNvSpPr/>
            <p:nvPr/>
          </p:nvSpPr>
          <p:spPr>
            <a:xfrm>
              <a:off x="4520952" y="5743154"/>
              <a:ext cx="720080" cy="27813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a:extLst>
                <a:ext uri="{FF2B5EF4-FFF2-40B4-BE49-F238E27FC236}">
                  <a16:creationId xmlns:a16="http://schemas.microsoft.com/office/drawing/2014/main" id="{19536AF4-C5DA-4ABA-B35C-DB91FC6229C8}"/>
                </a:ext>
              </a:extLst>
            </p:cNvPr>
            <p:cNvSpPr txBox="1"/>
            <p:nvPr/>
          </p:nvSpPr>
          <p:spPr>
            <a:xfrm>
              <a:off x="4304928" y="5790456"/>
              <a:ext cx="1296144" cy="230832"/>
            </a:xfrm>
            <a:prstGeom prst="rect">
              <a:avLst/>
            </a:prstGeom>
            <a:solidFill>
              <a:schemeClr val="bg1"/>
            </a:solidFill>
          </p:spPr>
          <p:txBody>
            <a:bodyPr wrap="square" bIns="0" rtlCol="0" anchor="b" anchorCtr="0">
              <a:spAutoFit/>
            </a:bodyPr>
            <a:lstStyle/>
            <a:p>
              <a:pPr algn="ctr"/>
              <a:r>
                <a:rPr lang="en-GB" sz="1200" dirty="0">
                  <a:solidFill>
                    <a:srgbClr val="98002E"/>
                  </a:solidFill>
                </a:rPr>
                <a:t>Year</a:t>
              </a:r>
            </a:p>
          </p:txBody>
        </p:sp>
      </p:grpSp>
      <p:grpSp>
        <p:nvGrpSpPr>
          <p:cNvPr id="12" name="Group 11">
            <a:extLst>
              <a:ext uri="{FF2B5EF4-FFF2-40B4-BE49-F238E27FC236}">
                <a16:creationId xmlns:a16="http://schemas.microsoft.com/office/drawing/2014/main" id="{1A0B4173-4142-4AE6-B7F0-0AAE09675BA0}"/>
              </a:ext>
            </a:extLst>
          </p:cNvPr>
          <p:cNvGrpSpPr/>
          <p:nvPr/>
        </p:nvGrpSpPr>
        <p:grpSpPr>
          <a:xfrm>
            <a:off x="704528" y="2348878"/>
            <a:ext cx="272254" cy="1944218"/>
            <a:chOff x="704528" y="2348878"/>
            <a:chExt cx="272254" cy="1944218"/>
          </a:xfrm>
        </p:grpSpPr>
        <p:sp>
          <p:nvSpPr>
            <p:cNvPr id="13" name="Rectangle 12">
              <a:extLst>
                <a:ext uri="{FF2B5EF4-FFF2-40B4-BE49-F238E27FC236}">
                  <a16:creationId xmlns:a16="http://schemas.microsoft.com/office/drawing/2014/main" id="{0B8AFF0E-2BBA-4B74-9DDB-74B5FD785DDF}"/>
                </a:ext>
              </a:extLst>
            </p:cNvPr>
            <p:cNvSpPr/>
            <p:nvPr/>
          </p:nvSpPr>
          <p:spPr>
            <a:xfrm>
              <a:off x="745949" y="2600908"/>
              <a:ext cx="230833" cy="165618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a:solidFill>
                    <a:schemeClr val="bg1"/>
                  </a:solidFill>
                </a:ln>
                <a:solidFill>
                  <a:schemeClr val="bg1"/>
                </a:solidFill>
              </a:endParaRPr>
            </a:p>
          </p:txBody>
        </p:sp>
        <p:sp>
          <p:nvSpPr>
            <p:cNvPr id="14" name="TextBox 13">
              <a:extLst>
                <a:ext uri="{FF2B5EF4-FFF2-40B4-BE49-F238E27FC236}">
                  <a16:creationId xmlns:a16="http://schemas.microsoft.com/office/drawing/2014/main" id="{249BB17A-B1F6-4A06-ADC9-283259685B40}"/>
                </a:ext>
              </a:extLst>
            </p:cNvPr>
            <p:cNvSpPr txBox="1"/>
            <p:nvPr/>
          </p:nvSpPr>
          <p:spPr>
            <a:xfrm rot="16200000">
              <a:off x="-152165" y="3205571"/>
              <a:ext cx="1944218" cy="230832"/>
            </a:xfrm>
            <a:prstGeom prst="rect">
              <a:avLst/>
            </a:prstGeom>
            <a:solidFill>
              <a:schemeClr val="bg1"/>
            </a:solidFill>
          </p:spPr>
          <p:txBody>
            <a:bodyPr wrap="square" bIns="0" rtlCol="0" anchor="b" anchorCtr="0">
              <a:spAutoFit/>
            </a:bodyPr>
            <a:lstStyle/>
            <a:p>
              <a:r>
                <a:rPr lang="en-GB" sz="1200" dirty="0">
                  <a:solidFill>
                    <a:srgbClr val="98002E"/>
                  </a:solidFill>
                </a:rPr>
                <a:t>Percentage of children</a:t>
              </a:r>
            </a:p>
          </p:txBody>
        </p:sp>
      </p:grpSp>
      <p:grpSp>
        <p:nvGrpSpPr>
          <p:cNvPr id="17" name="Group 16">
            <a:extLst>
              <a:ext uri="{FF2B5EF4-FFF2-40B4-BE49-F238E27FC236}">
                <a16:creationId xmlns:a16="http://schemas.microsoft.com/office/drawing/2014/main" id="{AD50B6D6-E0CD-4B9B-A6A2-529097B1B184}"/>
              </a:ext>
            </a:extLst>
          </p:cNvPr>
          <p:cNvGrpSpPr/>
          <p:nvPr/>
        </p:nvGrpSpPr>
        <p:grpSpPr>
          <a:xfrm>
            <a:off x="4304928" y="5703833"/>
            <a:ext cx="1296144" cy="317455"/>
            <a:chOff x="4304928" y="5703833"/>
            <a:chExt cx="1296144" cy="317455"/>
          </a:xfrm>
        </p:grpSpPr>
        <p:sp>
          <p:nvSpPr>
            <p:cNvPr id="18" name="Rectangle 17">
              <a:extLst>
                <a:ext uri="{FF2B5EF4-FFF2-40B4-BE49-F238E27FC236}">
                  <a16:creationId xmlns:a16="http://schemas.microsoft.com/office/drawing/2014/main" id="{EA9BCC9B-FE2B-4DF1-AE10-7087C38D7BC0}"/>
                </a:ext>
              </a:extLst>
            </p:cNvPr>
            <p:cNvSpPr/>
            <p:nvPr/>
          </p:nvSpPr>
          <p:spPr>
            <a:xfrm>
              <a:off x="4304928" y="5703833"/>
              <a:ext cx="707876" cy="26161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TextBox 18">
              <a:extLst>
                <a:ext uri="{FF2B5EF4-FFF2-40B4-BE49-F238E27FC236}">
                  <a16:creationId xmlns:a16="http://schemas.microsoft.com/office/drawing/2014/main" id="{77D886B3-7D68-4262-8E53-25DACE5B4932}"/>
                </a:ext>
              </a:extLst>
            </p:cNvPr>
            <p:cNvSpPr txBox="1"/>
            <p:nvPr/>
          </p:nvSpPr>
          <p:spPr>
            <a:xfrm>
              <a:off x="4304928" y="5790456"/>
              <a:ext cx="1296144" cy="230832"/>
            </a:xfrm>
            <a:prstGeom prst="rect">
              <a:avLst/>
            </a:prstGeom>
            <a:solidFill>
              <a:schemeClr val="bg1"/>
            </a:solidFill>
          </p:spPr>
          <p:txBody>
            <a:bodyPr wrap="square" bIns="0" rtlCol="0" anchor="b" anchorCtr="0">
              <a:spAutoFit/>
            </a:bodyPr>
            <a:lstStyle/>
            <a:p>
              <a:pPr algn="ctr"/>
              <a:r>
                <a:rPr lang="en-GB" sz="1200" dirty="0">
                  <a:solidFill>
                    <a:srgbClr val="98002E"/>
                  </a:solidFill>
                </a:rPr>
                <a:t>Year</a:t>
              </a:r>
            </a:p>
          </p:txBody>
        </p:sp>
      </p:grpSp>
      <p:grpSp>
        <p:nvGrpSpPr>
          <p:cNvPr id="24" name="Group 23">
            <a:extLst>
              <a:ext uri="{FF2B5EF4-FFF2-40B4-BE49-F238E27FC236}">
                <a16:creationId xmlns:a16="http://schemas.microsoft.com/office/drawing/2014/main" id="{9C9CA6E2-6210-4149-9DBF-B4EF715061A0}"/>
              </a:ext>
            </a:extLst>
          </p:cNvPr>
          <p:cNvGrpSpPr/>
          <p:nvPr/>
        </p:nvGrpSpPr>
        <p:grpSpPr>
          <a:xfrm>
            <a:off x="3464074" y="5865459"/>
            <a:ext cx="4850346" cy="388153"/>
            <a:chOff x="3368824" y="5865459"/>
            <a:chExt cx="4850346" cy="388153"/>
          </a:xfrm>
        </p:grpSpPr>
        <p:sp>
          <p:nvSpPr>
            <p:cNvPr id="25" name="Rectangle 24">
              <a:extLst>
                <a:ext uri="{FF2B5EF4-FFF2-40B4-BE49-F238E27FC236}">
                  <a16:creationId xmlns:a16="http://schemas.microsoft.com/office/drawing/2014/main" id="{E009BAD4-F6A5-49AA-9BA6-AA9C0D2E8292}"/>
                </a:ext>
              </a:extLst>
            </p:cNvPr>
            <p:cNvSpPr/>
            <p:nvPr/>
          </p:nvSpPr>
          <p:spPr>
            <a:xfrm>
              <a:off x="5520084" y="5865459"/>
              <a:ext cx="2699085" cy="23083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6" name="TextBox 25">
              <a:extLst>
                <a:ext uri="{FF2B5EF4-FFF2-40B4-BE49-F238E27FC236}">
                  <a16:creationId xmlns:a16="http://schemas.microsoft.com/office/drawing/2014/main" id="{6C0DD9FF-8359-4BC2-A035-E52CCC1D7788}"/>
                </a:ext>
              </a:extLst>
            </p:cNvPr>
            <p:cNvSpPr txBox="1"/>
            <p:nvPr/>
          </p:nvSpPr>
          <p:spPr>
            <a:xfrm>
              <a:off x="3368824" y="6007391"/>
              <a:ext cx="4850346" cy="246221"/>
            </a:xfrm>
            <a:prstGeom prst="rect">
              <a:avLst/>
            </a:prstGeom>
            <a:solidFill>
              <a:schemeClr val="bg1"/>
            </a:solidFill>
          </p:spPr>
          <p:txBody>
            <a:bodyPr wrap="square" rtlCol="0">
              <a:spAutoFit/>
            </a:bodyPr>
            <a:lstStyle/>
            <a:p>
              <a:pPr algn="r"/>
              <a:r>
                <a:rPr lang="en-GB" sz="1000" dirty="0"/>
                <a:t>Significant upward or downward linear trends are indicated with a dashed line</a:t>
              </a:r>
            </a:p>
          </p:txBody>
        </p:sp>
      </p:grpSp>
      <p:sp>
        <p:nvSpPr>
          <p:cNvPr id="27" name="TextBox 26">
            <a:extLst>
              <a:ext uri="{FF2B5EF4-FFF2-40B4-BE49-F238E27FC236}">
                <a16:creationId xmlns:a16="http://schemas.microsoft.com/office/drawing/2014/main" id="{EB6AE2C4-C663-4F59-97BD-B7DA5E7654F0}"/>
              </a:ext>
            </a:extLst>
          </p:cNvPr>
          <p:cNvSpPr txBox="1"/>
          <p:nvPr/>
        </p:nvSpPr>
        <p:spPr>
          <a:xfrm>
            <a:off x="1037771" y="6444862"/>
            <a:ext cx="5283200" cy="276999"/>
          </a:xfrm>
          <a:prstGeom prst="rect">
            <a:avLst/>
          </a:prstGeom>
          <a:noFill/>
        </p:spPr>
        <p:txBody>
          <a:bodyPr wrap="square" rtlCol="0">
            <a:spAutoFit/>
          </a:bodyPr>
          <a:lstStyle/>
          <a:p>
            <a:r>
              <a:rPr lang="en-GB" sz="1200" dirty="0">
                <a:solidFill>
                  <a:schemeClr val="bg1"/>
                </a:solidFill>
              </a:rPr>
              <a:t>NCMP Trends 2006 to 2007 and 2017 to 2018</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
          <p:cNvPicPr/>
          <p:nvPr/>
        </p:nvPicPr>
        <p:blipFill rotWithShape="1">
          <a:blip r:embed="rId3" cstate="print"/>
          <a:srcRect r="16002"/>
          <a:stretch/>
        </p:blipFill>
        <p:spPr>
          <a:xfrm>
            <a:off x="776536" y="1279525"/>
            <a:ext cx="7488833" cy="4981962"/>
          </a:xfrm>
          <a:prstGeom prst="rect">
            <a:avLst/>
          </a:prstGeom>
        </p:spPr>
      </p:pic>
      <p:sp>
        <p:nvSpPr>
          <p:cNvPr id="3" name="Title 1"/>
          <p:cNvSpPr>
            <a:spLocks noGrp="1"/>
          </p:cNvSpPr>
          <p:nvPr>
            <p:ph type="title"/>
          </p:nvPr>
        </p:nvSpPr>
        <p:spPr>
          <a:solidFill>
            <a:srgbClr val="FFFFFF">
              <a:alpha val="0"/>
            </a:srgbClr>
          </a:solidFill>
        </p:spPr>
        <p:txBody>
          <a:bodyPr>
            <a:normAutofit/>
          </a:bodyPr>
          <a:lstStyle/>
          <a:p>
            <a:r>
              <a:rPr sz="3200" dirty="0">
                <a:solidFill>
                  <a:srgbClr val="98002E"/>
                </a:solidFill>
              </a:rPr>
              <a:t>Year 6 Boys weight category prevalence by deprivation quintile</a:t>
            </a:r>
          </a:p>
        </p:txBody>
      </p:sp>
      <p:sp>
        <p:nvSpPr>
          <p:cNvPr id="4" name="Slide Number Placeholder 5"/>
          <p:cNvSpPr>
            <a:spLocks noGrp="1"/>
          </p:cNvSpPr>
          <p:nvPr>
            <p:ph type="sldNum" sz="quarter" idx="4294967295"/>
          </p:nvPr>
        </p:nvSpPr>
        <p:spPr>
          <a:xfrm>
            <a:off x="-24039" y="6308725"/>
            <a:ext cx="769988" cy="549275"/>
          </a:xfrm>
          <a:solidFill>
            <a:srgbClr val="FFFFFF">
              <a:alpha val="0"/>
            </a:srgbClr>
          </a:solidFill>
        </p:spPr>
        <p:txBody>
          <a:bodyPr/>
          <a:lstStyle/>
          <a:p>
            <a:fld id="{D2461F17-2742-4DA1-B100-A1F7450259F7}" type="slidenum">
              <a:rPr lang="en-GB" sz="1200"/>
              <a:pPr/>
              <a:t>11</a:t>
            </a:fld>
            <a:endParaRPr lang="en-GB" sz="1200" dirty="0"/>
          </a:p>
        </p:txBody>
      </p:sp>
      <p:pic>
        <p:nvPicPr>
          <p:cNvPr id="9" name="Picture 8">
            <a:extLst>
              <a:ext uri="{FF2B5EF4-FFF2-40B4-BE49-F238E27FC236}">
                <a16:creationId xmlns:a16="http://schemas.microsoft.com/office/drawing/2014/main" id="{3770FFBE-2CD6-46C8-BE32-3BAFB5BE4318}"/>
              </a:ext>
            </a:extLst>
          </p:cNvPr>
          <p:cNvPicPr>
            <a:picLocks noChangeAspect="1"/>
          </p:cNvPicPr>
          <p:nvPr/>
        </p:nvPicPr>
        <p:blipFill rotWithShape="1">
          <a:blip r:embed="rId4">
            <a:extLst>
              <a:ext uri="{28A0092B-C50C-407E-A947-70E740481C1C}">
                <a14:useLocalDpi xmlns:a14="http://schemas.microsoft.com/office/drawing/2010/main" val="0"/>
              </a:ext>
            </a:extLst>
          </a:blip>
          <a:srcRect l="82160" t="26454" r="1543" b="37754"/>
          <a:stretch/>
        </p:blipFill>
        <p:spPr>
          <a:xfrm>
            <a:off x="8247245" y="1412776"/>
            <a:ext cx="1341342" cy="1800200"/>
          </a:xfrm>
          <a:prstGeom prst="rect">
            <a:avLst/>
          </a:prstGeom>
        </p:spPr>
      </p:pic>
      <p:sp>
        <p:nvSpPr>
          <p:cNvPr id="8" name="TextBox 7">
            <a:extLst>
              <a:ext uri="{FF2B5EF4-FFF2-40B4-BE49-F238E27FC236}">
                <a16:creationId xmlns:a16="http://schemas.microsoft.com/office/drawing/2014/main" id="{09C8B243-7B2D-4FBB-AEE2-BAF761879897}"/>
              </a:ext>
            </a:extLst>
          </p:cNvPr>
          <p:cNvSpPr txBox="1"/>
          <p:nvPr/>
        </p:nvSpPr>
        <p:spPr>
          <a:xfrm>
            <a:off x="4304928" y="5790456"/>
            <a:ext cx="1296144" cy="230832"/>
          </a:xfrm>
          <a:prstGeom prst="rect">
            <a:avLst/>
          </a:prstGeom>
          <a:solidFill>
            <a:schemeClr val="bg1"/>
          </a:solidFill>
        </p:spPr>
        <p:txBody>
          <a:bodyPr wrap="square" bIns="0" rtlCol="0" anchor="b" anchorCtr="0">
            <a:spAutoFit/>
          </a:bodyPr>
          <a:lstStyle/>
          <a:p>
            <a:pPr algn="ctr"/>
            <a:r>
              <a:rPr lang="en-GB" sz="1200" dirty="0">
                <a:solidFill>
                  <a:srgbClr val="98002E"/>
                </a:solidFill>
              </a:rPr>
              <a:t>Year</a:t>
            </a:r>
          </a:p>
        </p:txBody>
      </p:sp>
      <p:grpSp>
        <p:nvGrpSpPr>
          <p:cNvPr id="12" name="Group 11">
            <a:extLst>
              <a:ext uri="{FF2B5EF4-FFF2-40B4-BE49-F238E27FC236}">
                <a16:creationId xmlns:a16="http://schemas.microsoft.com/office/drawing/2014/main" id="{1F1EDD83-2A13-4DF9-895E-8F5956476883}"/>
              </a:ext>
            </a:extLst>
          </p:cNvPr>
          <p:cNvGrpSpPr/>
          <p:nvPr/>
        </p:nvGrpSpPr>
        <p:grpSpPr>
          <a:xfrm>
            <a:off x="704528" y="2348878"/>
            <a:ext cx="272254" cy="1944218"/>
            <a:chOff x="704528" y="2348878"/>
            <a:chExt cx="272254" cy="1944218"/>
          </a:xfrm>
        </p:grpSpPr>
        <p:sp>
          <p:nvSpPr>
            <p:cNvPr id="13" name="Rectangle 12">
              <a:extLst>
                <a:ext uri="{FF2B5EF4-FFF2-40B4-BE49-F238E27FC236}">
                  <a16:creationId xmlns:a16="http://schemas.microsoft.com/office/drawing/2014/main" id="{C92CC6F6-E0ED-4689-AAEB-CDBF42F9409F}"/>
                </a:ext>
              </a:extLst>
            </p:cNvPr>
            <p:cNvSpPr/>
            <p:nvPr/>
          </p:nvSpPr>
          <p:spPr>
            <a:xfrm>
              <a:off x="745949" y="2600908"/>
              <a:ext cx="230833" cy="165618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a:solidFill>
                    <a:schemeClr val="bg1"/>
                  </a:solidFill>
                </a:ln>
                <a:solidFill>
                  <a:schemeClr val="bg1"/>
                </a:solidFill>
              </a:endParaRPr>
            </a:p>
          </p:txBody>
        </p:sp>
        <p:sp>
          <p:nvSpPr>
            <p:cNvPr id="14" name="TextBox 13">
              <a:extLst>
                <a:ext uri="{FF2B5EF4-FFF2-40B4-BE49-F238E27FC236}">
                  <a16:creationId xmlns:a16="http://schemas.microsoft.com/office/drawing/2014/main" id="{2D3DFEAA-124F-44E4-8FB1-B2883ECC87E1}"/>
                </a:ext>
              </a:extLst>
            </p:cNvPr>
            <p:cNvSpPr txBox="1"/>
            <p:nvPr/>
          </p:nvSpPr>
          <p:spPr>
            <a:xfrm rot="16200000">
              <a:off x="-152165" y="3205571"/>
              <a:ext cx="1944218" cy="230832"/>
            </a:xfrm>
            <a:prstGeom prst="rect">
              <a:avLst/>
            </a:prstGeom>
            <a:solidFill>
              <a:schemeClr val="bg1"/>
            </a:solidFill>
          </p:spPr>
          <p:txBody>
            <a:bodyPr wrap="square" bIns="0" rtlCol="0" anchor="b" anchorCtr="0">
              <a:spAutoFit/>
            </a:bodyPr>
            <a:lstStyle/>
            <a:p>
              <a:r>
                <a:rPr lang="en-GB" sz="1200" dirty="0">
                  <a:solidFill>
                    <a:srgbClr val="98002E"/>
                  </a:solidFill>
                </a:rPr>
                <a:t>Percentage of children</a:t>
              </a:r>
            </a:p>
          </p:txBody>
        </p:sp>
      </p:grpSp>
      <p:grpSp>
        <p:nvGrpSpPr>
          <p:cNvPr id="15" name="Group 14">
            <a:extLst>
              <a:ext uri="{FF2B5EF4-FFF2-40B4-BE49-F238E27FC236}">
                <a16:creationId xmlns:a16="http://schemas.microsoft.com/office/drawing/2014/main" id="{DA829061-614C-42C7-A25C-7CD73B1490B3}"/>
              </a:ext>
            </a:extLst>
          </p:cNvPr>
          <p:cNvGrpSpPr/>
          <p:nvPr/>
        </p:nvGrpSpPr>
        <p:grpSpPr>
          <a:xfrm>
            <a:off x="4304928" y="5743154"/>
            <a:ext cx="1296144" cy="278134"/>
            <a:chOff x="4304928" y="5743154"/>
            <a:chExt cx="1296144" cy="278134"/>
          </a:xfrm>
        </p:grpSpPr>
        <p:sp>
          <p:nvSpPr>
            <p:cNvPr id="16" name="Rectangle 15">
              <a:extLst>
                <a:ext uri="{FF2B5EF4-FFF2-40B4-BE49-F238E27FC236}">
                  <a16:creationId xmlns:a16="http://schemas.microsoft.com/office/drawing/2014/main" id="{B348C00C-C7EB-42C5-B8F6-B397AD8F37A2}"/>
                </a:ext>
              </a:extLst>
            </p:cNvPr>
            <p:cNvSpPr/>
            <p:nvPr/>
          </p:nvSpPr>
          <p:spPr>
            <a:xfrm>
              <a:off x="4520952" y="5743154"/>
              <a:ext cx="720080" cy="27813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Box 16">
              <a:extLst>
                <a:ext uri="{FF2B5EF4-FFF2-40B4-BE49-F238E27FC236}">
                  <a16:creationId xmlns:a16="http://schemas.microsoft.com/office/drawing/2014/main" id="{C660DF27-902C-4FEB-8AE4-4004F6A68589}"/>
                </a:ext>
              </a:extLst>
            </p:cNvPr>
            <p:cNvSpPr txBox="1"/>
            <p:nvPr/>
          </p:nvSpPr>
          <p:spPr>
            <a:xfrm>
              <a:off x="4304928" y="5790456"/>
              <a:ext cx="1296144" cy="230832"/>
            </a:xfrm>
            <a:prstGeom prst="rect">
              <a:avLst/>
            </a:prstGeom>
            <a:solidFill>
              <a:schemeClr val="bg1"/>
            </a:solidFill>
          </p:spPr>
          <p:txBody>
            <a:bodyPr wrap="square" bIns="0" rtlCol="0" anchor="b" anchorCtr="0">
              <a:spAutoFit/>
            </a:bodyPr>
            <a:lstStyle/>
            <a:p>
              <a:pPr algn="ctr"/>
              <a:r>
                <a:rPr lang="en-GB" sz="1200" dirty="0">
                  <a:solidFill>
                    <a:srgbClr val="98002E"/>
                  </a:solidFill>
                </a:rPr>
                <a:t>Year</a:t>
              </a:r>
            </a:p>
          </p:txBody>
        </p:sp>
      </p:grpSp>
      <p:grpSp>
        <p:nvGrpSpPr>
          <p:cNvPr id="22" name="Group 21">
            <a:extLst>
              <a:ext uri="{FF2B5EF4-FFF2-40B4-BE49-F238E27FC236}">
                <a16:creationId xmlns:a16="http://schemas.microsoft.com/office/drawing/2014/main" id="{3B71EF65-C4A6-4A61-9672-3770151DDAAE}"/>
              </a:ext>
            </a:extLst>
          </p:cNvPr>
          <p:cNvGrpSpPr/>
          <p:nvPr/>
        </p:nvGrpSpPr>
        <p:grpSpPr>
          <a:xfrm>
            <a:off x="4304928" y="5703833"/>
            <a:ext cx="1296144" cy="317455"/>
            <a:chOff x="4304928" y="5703833"/>
            <a:chExt cx="1296144" cy="317455"/>
          </a:xfrm>
        </p:grpSpPr>
        <p:sp>
          <p:nvSpPr>
            <p:cNvPr id="23" name="Rectangle 22">
              <a:extLst>
                <a:ext uri="{FF2B5EF4-FFF2-40B4-BE49-F238E27FC236}">
                  <a16:creationId xmlns:a16="http://schemas.microsoft.com/office/drawing/2014/main" id="{5A87566D-D2D6-4FCD-BE09-2FA1E0DD9C70}"/>
                </a:ext>
              </a:extLst>
            </p:cNvPr>
            <p:cNvSpPr/>
            <p:nvPr/>
          </p:nvSpPr>
          <p:spPr>
            <a:xfrm>
              <a:off x="4304928" y="5703833"/>
              <a:ext cx="707876" cy="26161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TextBox 23">
              <a:extLst>
                <a:ext uri="{FF2B5EF4-FFF2-40B4-BE49-F238E27FC236}">
                  <a16:creationId xmlns:a16="http://schemas.microsoft.com/office/drawing/2014/main" id="{C7AE844B-DAC0-4A1E-B1F0-06E6FC3A1A44}"/>
                </a:ext>
              </a:extLst>
            </p:cNvPr>
            <p:cNvSpPr txBox="1"/>
            <p:nvPr/>
          </p:nvSpPr>
          <p:spPr>
            <a:xfrm>
              <a:off x="4304928" y="5790456"/>
              <a:ext cx="1296144" cy="230832"/>
            </a:xfrm>
            <a:prstGeom prst="rect">
              <a:avLst/>
            </a:prstGeom>
            <a:solidFill>
              <a:schemeClr val="bg1"/>
            </a:solidFill>
          </p:spPr>
          <p:txBody>
            <a:bodyPr wrap="square" bIns="0" rtlCol="0" anchor="b" anchorCtr="0">
              <a:spAutoFit/>
            </a:bodyPr>
            <a:lstStyle/>
            <a:p>
              <a:pPr algn="ctr"/>
              <a:r>
                <a:rPr lang="en-GB" sz="1200" dirty="0">
                  <a:solidFill>
                    <a:srgbClr val="98002E"/>
                  </a:solidFill>
                </a:rPr>
                <a:t>Year</a:t>
              </a:r>
            </a:p>
          </p:txBody>
        </p:sp>
      </p:grpSp>
      <p:grpSp>
        <p:nvGrpSpPr>
          <p:cNvPr id="29" name="Group 28">
            <a:extLst>
              <a:ext uri="{FF2B5EF4-FFF2-40B4-BE49-F238E27FC236}">
                <a16:creationId xmlns:a16="http://schemas.microsoft.com/office/drawing/2014/main" id="{D0D96C5D-7AF5-4058-8AE5-80CBC7F0457E}"/>
              </a:ext>
            </a:extLst>
          </p:cNvPr>
          <p:cNvGrpSpPr/>
          <p:nvPr/>
        </p:nvGrpSpPr>
        <p:grpSpPr>
          <a:xfrm>
            <a:off x="3464074" y="5865459"/>
            <a:ext cx="4850346" cy="388153"/>
            <a:chOff x="3368824" y="5865459"/>
            <a:chExt cx="4850346" cy="388153"/>
          </a:xfrm>
        </p:grpSpPr>
        <p:sp>
          <p:nvSpPr>
            <p:cNvPr id="30" name="Rectangle 29">
              <a:extLst>
                <a:ext uri="{FF2B5EF4-FFF2-40B4-BE49-F238E27FC236}">
                  <a16:creationId xmlns:a16="http://schemas.microsoft.com/office/drawing/2014/main" id="{7CD95C9E-DBD2-4D26-9B59-3FDE3B913811}"/>
                </a:ext>
              </a:extLst>
            </p:cNvPr>
            <p:cNvSpPr/>
            <p:nvPr/>
          </p:nvSpPr>
          <p:spPr>
            <a:xfrm>
              <a:off x="5520084" y="5865459"/>
              <a:ext cx="2699085" cy="23083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1" name="TextBox 30">
              <a:extLst>
                <a:ext uri="{FF2B5EF4-FFF2-40B4-BE49-F238E27FC236}">
                  <a16:creationId xmlns:a16="http://schemas.microsoft.com/office/drawing/2014/main" id="{04508B56-C735-4109-84FA-CF2F3B649FD5}"/>
                </a:ext>
              </a:extLst>
            </p:cNvPr>
            <p:cNvSpPr txBox="1"/>
            <p:nvPr/>
          </p:nvSpPr>
          <p:spPr>
            <a:xfrm>
              <a:off x="3368824" y="6007391"/>
              <a:ext cx="4850346" cy="246221"/>
            </a:xfrm>
            <a:prstGeom prst="rect">
              <a:avLst/>
            </a:prstGeom>
            <a:solidFill>
              <a:schemeClr val="bg1"/>
            </a:solidFill>
          </p:spPr>
          <p:txBody>
            <a:bodyPr wrap="square" rtlCol="0">
              <a:spAutoFit/>
            </a:bodyPr>
            <a:lstStyle/>
            <a:p>
              <a:pPr algn="r"/>
              <a:r>
                <a:rPr lang="en-GB" sz="1000" dirty="0"/>
                <a:t>Significant upward or downward linear trends are indicated with a dashed line</a:t>
              </a:r>
            </a:p>
          </p:txBody>
        </p:sp>
      </p:grpSp>
      <p:sp>
        <p:nvSpPr>
          <p:cNvPr id="11" name="Rectangle 10">
            <a:extLst>
              <a:ext uri="{FF2B5EF4-FFF2-40B4-BE49-F238E27FC236}">
                <a16:creationId xmlns:a16="http://schemas.microsoft.com/office/drawing/2014/main" id="{67C3D8CB-45E7-4BA7-BE67-5C90804E8E63}"/>
              </a:ext>
            </a:extLst>
          </p:cNvPr>
          <p:cNvSpPr/>
          <p:nvPr/>
        </p:nvSpPr>
        <p:spPr>
          <a:xfrm>
            <a:off x="8291465" y="3226445"/>
            <a:ext cx="1512000" cy="2667719"/>
          </a:xfrm>
          <a:prstGeom prst="rect">
            <a:avLst/>
          </a:prstGeom>
          <a:noFill/>
          <a:ln w="6350" cap="sq">
            <a:solidFill>
              <a:schemeClr val="bg1">
                <a:lumMod val="75000"/>
              </a:schemeClr>
            </a:solidFill>
            <a:prstDash val="sysDot"/>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r>
              <a:rPr lang="en-GB" sz="1100" b="1" dirty="0"/>
              <a:t>Upward trends in </a:t>
            </a:r>
            <a:r>
              <a:rPr lang="en-GB" sz="1100" dirty="0"/>
              <a:t>excess weight, and obesity in boys in quintiles 1 to 3; severe obesity in boys in quintiles 1 to 4; and underweight in quintiles 4 and 5</a:t>
            </a:r>
          </a:p>
          <a:p>
            <a:endParaRPr lang="en-GB" sz="1100" dirty="0"/>
          </a:p>
          <a:p>
            <a:r>
              <a:rPr lang="en-GB" sz="1100" b="1" dirty="0"/>
              <a:t>Downward trends in </a:t>
            </a:r>
            <a:r>
              <a:rPr lang="en-GB" sz="1100" dirty="0"/>
              <a:t>excess weight obesity, overweight in boys in quintile 5;  and overweight in boys in quintile 4</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
          <p:cNvPicPr/>
          <p:nvPr/>
        </p:nvPicPr>
        <p:blipFill rotWithShape="1">
          <a:blip r:embed="rId3" cstate="print"/>
          <a:srcRect r="16002"/>
          <a:stretch/>
        </p:blipFill>
        <p:spPr>
          <a:xfrm>
            <a:off x="776536" y="1279525"/>
            <a:ext cx="7488832" cy="4981962"/>
          </a:xfrm>
          <a:prstGeom prst="rect">
            <a:avLst/>
          </a:prstGeom>
        </p:spPr>
      </p:pic>
      <p:sp>
        <p:nvSpPr>
          <p:cNvPr id="3" name="Title 1"/>
          <p:cNvSpPr>
            <a:spLocks noGrp="1"/>
          </p:cNvSpPr>
          <p:nvPr>
            <p:ph type="title"/>
          </p:nvPr>
        </p:nvSpPr>
        <p:spPr>
          <a:solidFill>
            <a:srgbClr val="FFFFFF">
              <a:alpha val="0"/>
            </a:srgbClr>
          </a:solidFill>
        </p:spPr>
        <p:txBody>
          <a:bodyPr>
            <a:normAutofit/>
          </a:bodyPr>
          <a:lstStyle/>
          <a:p>
            <a:r>
              <a:rPr sz="3200" dirty="0">
                <a:solidFill>
                  <a:srgbClr val="98002E"/>
                </a:solidFill>
              </a:rPr>
              <a:t>Year 6 Girls weight category prevalence by deprivation quintile</a:t>
            </a:r>
          </a:p>
        </p:txBody>
      </p:sp>
      <p:pic>
        <p:nvPicPr>
          <p:cNvPr id="9" name="Picture 8">
            <a:extLst>
              <a:ext uri="{FF2B5EF4-FFF2-40B4-BE49-F238E27FC236}">
                <a16:creationId xmlns:a16="http://schemas.microsoft.com/office/drawing/2014/main" id="{B9699F68-0450-47F0-B894-FD2AF334E4E7}"/>
              </a:ext>
            </a:extLst>
          </p:cNvPr>
          <p:cNvPicPr>
            <a:picLocks noChangeAspect="1"/>
          </p:cNvPicPr>
          <p:nvPr/>
        </p:nvPicPr>
        <p:blipFill rotWithShape="1">
          <a:blip r:embed="rId4">
            <a:extLst>
              <a:ext uri="{28A0092B-C50C-407E-A947-70E740481C1C}">
                <a14:useLocalDpi xmlns:a14="http://schemas.microsoft.com/office/drawing/2010/main" val="0"/>
              </a:ext>
            </a:extLst>
          </a:blip>
          <a:srcRect l="82160" t="26454" r="1543" b="37754"/>
          <a:stretch/>
        </p:blipFill>
        <p:spPr>
          <a:xfrm>
            <a:off x="8247245" y="1412776"/>
            <a:ext cx="1341342" cy="1800200"/>
          </a:xfrm>
          <a:prstGeom prst="rect">
            <a:avLst/>
          </a:prstGeom>
        </p:spPr>
      </p:pic>
      <p:grpSp>
        <p:nvGrpSpPr>
          <p:cNvPr id="12" name="Group 11">
            <a:extLst>
              <a:ext uri="{FF2B5EF4-FFF2-40B4-BE49-F238E27FC236}">
                <a16:creationId xmlns:a16="http://schemas.microsoft.com/office/drawing/2014/main" id="{476EAAF7-EE2F-4CD3-AEBD-7204E3E9E868}"/>
              </a:ext>
            </a:extLst>
          </p:cNvPr>
          <p:cNvGrpSpPr/>
          <p:nvPr/>
        </p:nvGrpSpPr>
        <p:grpSpPr>
          <a:xfrm>
            <a:off x="704528" y="2348878"/>
            <a:ext cx="272254" cy="1944218"/>
            <a:chOff x="704528" y="2348878"/>
            <a:chExt cx="272254" cy="1944218"/>
          </a:xfrm>
        </p:grpSpPr>
        <p:sp>
          <p:nvSpPr>
            <p:cNvPr id="13" name="Rectangle 12">
              <a:extLst>
                <a:ext uri="{FF2B5EF4-FFF2-40B4-BE49-F238E27FC236}">
                  <a16:creationId xmlns:a16="http://schemas.microsoft.com/office/drawing/2014/main" id="{7277BCCF-829A-412D-BF9B-E7EBF9733A85}"/>
                </a:ext>
              </a:extLst>
            </p:cNvPr>
            <p:cNvSpPr/>
            <p:nvPr/>
          </p:nvSpPr>
          <p:spPr>
            <a:xfrm>
              <a:off x="745949" y="2600908"/>
              <a:ext cx="230833" cy="165618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a:solidFill>
                    <a:schemeClr val="bg1"/>
                  </a:solidFill>
                </a:ln>
                <a:solidFill>
                  <a:schemeClr val="bg1"/>
                </a:solidFill>
              </a:endParaRPr>
            </a:p>
          </p:txBody>
        </p:sp>
        <p:sp>
          <p:nvSpPr>
            <p:cNvPr id="14" name="TextBox 13">
              <a:extLst>
                <a:ext uri="{FF2B5EF4-FFF2-40B4-BE49-F238E27FC236}">
                  <a16:creationId xmlns:a16="http://schemas.microsoft.com/office/drawing/2014/main" id="{E1661DA4-1328-4393-B3BE-8C663027F8AE}"/>
                </a:ext>
              </a:extLst>
            </p:cNvPr>
            <p:cNvSpPr txBox="1"/>
            <p:nvPr/>
          </p:nvSpPr>
          <p:spPr>
            <a:xfrm rot="16200000">
              <a:off x="-152165" y="3205571"/>
              <a:ext cx="1944218" cy="230832"/>
            </a:xfrm>
            <a:prstGeom prst="rect">
              <a:avLst/>
            </a:prstGeom>
            <a:solidFill>
              <a:schemeClr val="bg1"/>
            </a:solidFill>
          </p:spPr>
          <p:txBody>
            <a:bodyPr wrap="square" bIns="0" rtlCol="0" anchor="b" anchorCtr="0">
              <a:spAutoFit/>
            </a:bodyPr>
            <a:lstStyle/>
            <a:p>
              <a:r>
                <a:rPr lang="en-GB" sz="1200" dirty="0">
                  <a:solidFill>
                    <a:srgbClr val="98002E"/>
                  </a:solidFill>
                </a:rPr>
                <a:t>Percentage of children</a:t>
              </a:r>
            </a:p>
          </p:txBody>
        </p:sp>
      </p:grpSp>
      <p:grpSp>
        <p:nvGrpSpPr>
          <p:cNvPr id="15" name="Group 14">
            <a:extLst>
              <a:ext uri="{FF2B5EF4-FFF2-40B4-BE49-F238E27FC236}">
                <a16:creationId xmlns:a16="http://schemas.microsoft.com/office/drawing/2014/main" id="{A2AE5EC4-FDC4-4627-ACF7-C4638399232D}"/>
              </a:ext>
            </a:extLst>
          </p:cNvPr>
          <p:cNvGrpSpPr/>
          <p:nvPr/>
        </p:nvGrpSpPr>
        <p:grpSpPr>
          <a:xfrm>
            <a:off x="4304928" y="5743154"/>
            <a:ext cx="1296144" cy="278134"/>
            <a:chOff x="4304928" y="5743154"/>
            <a:chExt cx="1296144" cy="278134"/>
          </a:xfrm>
        </p:grpSpPr>
        <p:sp>
          <p:nvSpPr>
            <p:cNvPr id="16" name="Rectangle 15">
              <a:extLst>
                <a:ext uri="{FF2B5EF4-FFF2-40B4-BE49-F238E27FC236}">
                  <a16:creationId xmlns:a16="http://schemas.microsoft.com/office/drawing/2014/main" id="{23611B21-2EC9-4D01-8125-2294FD81B062}"/>
                </a:ext>
              </a:extLst>
            </p:cNvPr>
            <p:cNvSpPr/>
            <p:nvPr/>
          </p:nvSpPr>
          <p:spPr>
            <a:xfrm>
              <a:off x="4520952" y="5743154"/>
              <a:ext cx="720080" cy="27813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Box 16">
              <a:extLst>
                <a:ext uri="{FF2B5EF4-FFF2-40B4-BE49-F238E27FC236}">
                  <a16:creationId xmlns:a16="http://schemas.microsoft.com/office/drawing/2014/main" id="{B9BC48FC-0E29-4BF7-885A-A858C7E9B4DD}"/>
                </a:ext>
              </a:extLst>
            </p:cNvPr>
            <p:cNvSpPr txBox="1"/>
            <p:nvPr/>
          </p:nvSpPr>
          <p:spPr>
            <a:xfrm>
              <a:off x="4304928" y="5790456"/>
              <a:ext cx="1296144" cy="230832"/>
            </a:xfrm>
            <a:prstGeom prst="rect">
              <a:avLst/>
            </a:prstGeom>
            <a:solidFill>
              <a:schemeClr val="bg1"/>
            </a:solidFill>
          </p:spPr>
          <p:txBody>
            <a:bodyPr wrap="square" bIns="0" rtlCol="0" anchor="b" anchorCtr="0">
              <a:spAutoFit/>
            </a:bodyPr>
            <a:lstStyle/>
            <a:p>
              <a:pPr algn="ctr"/>
              <a:r>
                <a:rPr lang="en-GB" sz="1200" dirty="0">
                  <a:solidFill>
                    <a:srgbClr val="98002E"/>
                  </a:solidFill>
                </a:rPr>
                <a:t>Year</a:t>
              </a:r>
            </a:p>
          </p:txBody>
        </p:sp>
      </p:grpSp>
      <p:grpSp>
        <p:nvGrpSpPr>
          <p:cNvPr id="22" name="Group 21">
            <a:extLst>
              <a:ext uri="{FF2B5EF4-FFF2-40B4-BE49-F238E27FC236}">
                <a16:creationId xmlns:a16="http://schemas.microsoft.com/office/drawing/2014/main" id="{0C7AB7B4-3D8F-4ABF-B2FC-E8661A2B3D65}"/>
              </a:ext>
            </a:extLst>
          </p:cNvPr>
          <p:cNvGrpSpPr/>
          <p:nvPr/>
        </p:nvGrpSpPr>
        <p:grpSpPr>
          <a:xfrm>
            <a:off x="4304928" y="5703833"/>
            <a:ext cx="1296144" cy="317455"/>
            <a:chOff x="4304928" y="5703833"/>
            <a:chExt cx="1296144" cy="317455"/>
          </a:xfrm>
        </p:grpSpPr>
        <p:sp>
          <p:nvSpPr>
            <p:cNvPr id="23" name="Rectangle 22">
              <a:extLst>
                <a:ext uri="{FF2B5EF4-FFF2-40B4-BE49-F238E27FC236}">
                  <a16:creationId xmlns:a16="http://schemas.microsoft.com/office/drawing/2014/main" id="{991CD89F-625E-4555-9770-FC241D86F47B}"/>
                </a:ext>
              </a:extLst>
            </p:cNvPr>
            <p:cNvSpPr/>
            <p:nvPr/>
          </p:nvSpPr>
          <p:spPr>
            <a:xfrm>
              <a:off x="4304928" y="5703833"/>
              <a:ext cx="707876" cy="26161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TextBox 23">
              <a:extLst>
                <a:ext uri="{FF2B5EF4-FFF2-40B4-BE49-F238E27FC236}">
                  <a16:creationId xmlns:a16="http://schemas.microsoft.com/office/drawing/2014/main" id="{F24DBE95-3860-4905-A806-69DB4EC4CB8F}"/>
                </a:ext>
              </a:extLst>
            </p:cNvPr>
            <p:cNvSpPr txBox="1"/>
            <p:nvPr/>
          </p:nvSpPr>
          <p:spPr>
            <a:xfrm>
              <a:off x="4304928" y="5790456"/>
              <a:ext cx="1296144" cy="230832"/>
            </a:xfrm>
            <a:prstGeom prst="rect">
              <a:avLst/>
            </a:prstGeom>
            <a:solidFill>
              <a:schemeClr val="bg1"/>
            </a:solidFill>
          </p:spPr>
          <p:txBody>
            <a:bodyPr wrap="square" bIns="0" rtlCol="0" anchor="b" anchorCtr="0">
              <a:spAutoFit/>
            </a:bodyPr>
            <a:lstStyle/>
            <a:p>
              <a:pPr algn="ctr"/>
              <a:r>
                <a:rPr lang="en-GB" sz="1200" dirty="0">
                  <a:solidFill>
                    <a:srgbClr val="98002E"/>
                  </a:solidFill>
                </a:rPr>
                <a:t>Year</a:t>
              </a:r>
            </a:p>
          </p:txBody>
        </p:sp>
      </p:grpSp>
      <p:grpSp>
        <p:nvGrpSpPr>
          <p:cNvPr id="29" name="Group 28">
            <a:extLst>
              <a:ext uri="{FF2B5EF4-FFF2-40B4-BE49-F238E27FC236}">
                <a16:creationId xmlns:a16="http://schemas.microsoft.com/office/drawing/2014/main" id="{B8211872-5E37-4472-B4AB-DC82501B80AC}"/>
              </a:ext>
            </a:extLst>
          </p:cNvPr>
          <p:cNvGrpSpPr/>
          <p:nvPr/>
        </p:nvGrpSpPr>
        <p:grpSpPr>
          <a:xfrm>
            <a:off x="3464074" y="5865459"/>
            <a:ext cx="4850346" cy="388153"/>
            <a:chOff x="3368824" y="5865459"/>
            <a:chExt cx="4850346" cy="388153"/>
          </a:xfrm>
        </p:grpSpPr>
        <p:sp>
          <p:nvSpPr>
            <p:cNvPr id="30" name="Rectangle 29">
              <a:extLst>
                <a:ext uri="{FF2B5EF4-FFF2-40B4-BE49-F238E27FC236}">
                  <a16:creationId xmlns:a16="http://schemas.microsoft.com/office/drawing/2014/main" id="{E3B71C6C-C83E-47FB-B2A8-12CFAA4EC593}"/>
                </a:ext>
              </a:extLst>
            </p:cNvPr>
            <p:cNvSpPr/>
            <p:nvPr/>
          </p:nvSpPr>
          <p:spPr>
            <a:xfrm>
              <a:off x="5520084" y="5865459"/>
              <a:ext cx="2699085" cy="23083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1" name="TextBox 30">
              <a:extLst>
                <a:ext uri="{FF2B5EF4-FFF2-40B4-BE49-F238E27FC236}">
                  <a16:creationId xmlns:a16="http://schemas.microsoft.com/office/drawing/2014/main" id="{F86ADAE0-5875-43B8-BF09-D2009154D595}"/>
                </a:ext>
              </a:extLst>
            </p:cNvPr>
            <p:cNvSpPr txBox="1"/>
            <p:nvPr/>
          </p:nvSpPr>
          <p:spPr>
            <a:xfrm>
              <a:off x="3368824" y="6007391"/>
              <a:ext cx="4850346" cy="246221"/>
            </a:xfrm>
            <a:prstGeom prst="rect">
              <a:avLst/>
            </a:prstGeom>
            <a:solidFill>
              <a:schemeClr val="bg1"/>
            </a:solidFill>
          </p:spPr>
          <p:txBody>
            <a:bodyPr wrap="square" rtlCol="0">
              <a:spAutoFit/>
            </a:bodyPr>
            <a:lstStyle/>
            <a:p>
              <a:pPr algn="r"/>
              <a:r>
                <a:rPr lang="en-GB" sz="1000" dirty="0"/>
                <a:t>Significant upward or downward linear trends are indicated with a dashed line</a:t>
              </a:r>
            </a:p>
          </p:txBody>
        </p:sp>
      </p:grpSp>
      <p:sp>
        <p:nvSpPr>
          <p:cNvPr id="32" name="Slide Number Placeholder 5">
            <a:extLst>
              <a:ext uri="{FF2B5EF4-FFF2-40B4-BE49-F238E27FC236}">
                <a16:creationId xmlns:a16="http://schemas.microsoft.com/office/drawing/2014/main" id="{48A08C3A-179F-4C75-BC9D-AD1903210451}"/>
              </a:ext>
            </a:extLst>
          </p:cNvPr>
          <p:cNvSpPr txBox="1">
            <a:spLocks/>
          </p:cNvSpPr>
          <p:nvPr/>
        </p:nvSpPr>
        <p:spPr>
          <a:xfrm>
            <a:off x="161472" y="6308725"/>
            <a:ext cx="615064" cy="549275"/>
          </a:xfrm>
          <a:prstGeom prst="rect">
            <a:avLst/>
          </a:prstGeom>
          <a:noFill/>
        </p:spPr>
        <p:txBody>
          <a:bodyPr lIns="0" tIns="0" bIns="0" anchor="ctr" anchorCtr="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F8D1709-6D09-4B88-8078-2815A193A105}" type="slidenum">
              <a:rPr lang="en-GB" sz="1200" smtClean="0">
                <a:solidFill>
                  <a:schemeClr val="bg1"/>
                </a:solidFill>
              </a:rPr>
              <a:pPr/>
              <a:t>12</a:t>
            </a:fld>
            <a:endParaRPr lang="en-GB" sz="1200" dirty="0">
              <a:solidFill>
                <a:schemeClr val="bg1"/>
              </a:solidFill>
            </a:endParaRPr>
          </a:p>
        </p:txBody>
      </p:sp>
      <p:sp>
        <p:nvSpPr>
          <p:cNvPr id="8" name="Rectangle 7">
            <a:extLst>
              <a:ext uri="{FF2B5EF4-FFF2-40B4-BE49-F238E27FC236}">
                <a16:creationId xmlns:a16="http://schemas.microsoft.com/office/drawing/2014/main" id="{3CD94D2D-F5F1-4E22-AA1E-E06EF4D9AC4D}"/>
              </a:ext>
            </a:extLst>
          </p:cNvPr>
          <p:cNvSpPr/>
          <p:nvPr/>
        </p:nvSpPr>
        <p:spPr>
          <a:xfrm>
            <a:off x="8291465" y="3202857"/>
            <a:ext cx="1512000" cy="2739729"/>
          </a:xfrm>
          <a:prstGeom prst="rect">
            <a:avLst/>
          </a:prstGeom>
          <a:noFill/>
          <a:ln w="6350" cap="sq">
            <a:solidFill>
              <a:schemeClr val="bg1">
                <a:lumMod val="75000"/>
              </a:schemeClr>
            </a:solidFill>
            <a:prstDash val="sysDot"/>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r>
              <a:rPr lang="en-GB" sz="1100" b="1" dirty="0"/>
              <a:t>Upward trends in </a:t>
            </a:r>
            <a:r>
              <a:rPr lang="en-GB" sz="1100" dirty="0"/>
              <a:t>excess weight, obesity and severe obesity in girls in quintiles 1 to 3; and overweight in girls in quintile 1</a:t>
            </a:r>
          </a:p>
          <a:p>
            <a:endParaRPr lang="en-GB" sz="1100" dirty="0"/>
          </a:p>
          <a:p>
            <a:r>
              <a:rPr lang="en-GB" sz="1100" b="1" dirty="0"/>
              <a:t>Downward trends in </a:t>
            </a:r>
            <a:r>
              <a:rPr lang="en-GB" sz="1100" dirty="0"/>
              <a:t>excess weight obesity, and overweight in girls in quintile 5;  and underweight in girls in quintile 1</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
          <p:cNvPicPr/>
          <p:nvPr/>
        </p:nvPicPr>
        <p:blipFill rotWithShape="1">
          <a:blip r:embed="rId3" cstate="print"/>
          <a:srcRect r="13601"/>
          <a:stretch/>
        </p:blipFill>
        <p:spPr>
          <a:xfrm>
            <a:off x="836846" y="1268760"/>
            <a:ext cx="7487830" cy="4842908"/>
          </a:xfrm>
          <a:prstGeom prst="rect">
            <a:avLst/>
          </a:prstGeom>
        </p:spPr>
      </p:pic>
      <p:sp>
        <p:nvSpPr>
          <p:cNvPr id="3" name="Title 1"/>
          <p:cNvSpPr>
            <a:spLocks noGrp="1"/>
          </p:cNvSpPr>
          <p:nvPr>
            <p:ph type="title"/>
          </p:nvPr>
        </p:nvSpPr>
        <p:spPr>
          <a:solidFill>
            <a:srgbClr val="FFFFFF">
              <a:alpha val="0"/>
            </a:srgbClr>
          </a:solidFill>
        </p:spPr>
        <p:txBody>
          <a:bodyPr>
            <a:normAutofit/>
          </a:bodyPr>
          <a:lstStyle/>
          <a:p>
            <a:r>
              <a:rPr sz="3200" dirty="0">
                <a:solidFill>
                  <a:srgbClr val="98002E"/>
                </a:solidFill>
              </a:rPr>
              <a:t>Reception Boys weight category prevalence by ethnic group</a:t>
            </a:r>
          </a:p>
        </p:txBody>
      </p:sp>
      <p:sp>
        <p:nvSpPr>
          <p:cNvPr id="6" name="Text Box 19">
            <a:extLst>
              <a:ext uri="{FF2B5EF4-FFF2-40B4-BE49-F238E27FC236}">
                <a16:creationId xmlns:a16="http://schemas.microsoft.com/office/drawing/2014/main" id="{DE5817A8-98CE-4E67-8455-0A84F5B849D7}"/>
              </a:ext>
            </a:extLst>
          </p:cNvPr>
          <p:cNvSpPr txBox="1"/>
          <p:nvPr/>
        </p:nvSpPr>
        <p:spPr>
          <a:xfrm>
            <a:off x="8286576" y="3183384"/>
            <a:ext cx="1368000" cy="2592288"/>
          </a:xfrm>
          <a:prstGeom prst="rect">
            <a:avLst/>
          </a:prstGeom>
          <a:noFill/>
          <a:ln w="6350" cap="sq">
            <a:solidFill>
              <a:schemeClr val="bg1">
                <a:lumMod val="75000"/>
              </a:schemeClr>
            </a:solidFill>
            <a:prstDash val="sysDot"/>
          </a:ln>
          <a:effectLst/>
        </p:spPr>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a:spcAft>
                <a:spcPts val="0"/>
              </a:spcAft>
              <a:defRPr sz="900">
                <a:ea typeface="Times New Roman"/>
              </a:defRPr>
            </a:lvl1pPr>
          </a:lstStyle>
          <a:p>
            <a:r>
              <a:rPr lang="en-GB" sz="1100" b="1" dirty="0"/>
              <a:t>Downward trends in </a:t>
            </a:r>
            <a:r>
              <a:rPr lang="en-GB" sz="1100" dirty="0"/>
              <a:t>excess weight and obesity prevalence in Bangladeshi, Black Caribbean, Indian and White British boys; severe obesity in Indian boys; and overweight in White British boys; and underweight in White British boys  </a:t>
            </a:r>
          </a:p>
        </p:txBody>
      </p:sp>
      <p:pic>
        <p:nvPicPr>
          <p:cNvPr id="9" name="Picture 8">
            <a:extLst>
              <a:ext uri="{FF2B5EF4-FFF2-40B4-BE49-F238E27FC236}">
                <a16:creationId xmlns:a16="http://schemas.microsoft.com/office/drawing/2014/main" id="{191E20E0-5FE0-4B3A-A469-F5E6100791CA}"/>
              </a:ext>
            </a:extLst>
          </p:cNvPr>
          <p:cNvPicPr>
            <a:picLocks noChangeAspect="1"/>
          </p:cNvPicPr>
          <p:nvPr/>
        </p:nvPicPr>
        <p:blipFill rotWithShape="1">
          <a:blip r:embed="rId4">
            <a:extLst>
              <a:ext uri="{28A0092B-C50C-407E-A947-70E740481C1C}">
                <a14:useLocalDpi xmlns:a14="http://schemas.microsoft.com/office/drawing/2010/main" val="0"/>
              </a:ext>
            </a:extLst>
          </a:blip>
          <a:srcRect l="82160" t="26454" r="1543" b="37754"/>
          <a:stretch/>
        </p:blipFill>
        <p:spPr>
          <a:xfrm>
            <a:off x="8219170" y="1340768"/>
            <a:ext cx="1341342" cy="1800200"/>
          </a:xfrm>
          <a:prstGeom prst="rect">
            <a:avLst/>
          </a:prstGeom>
        </p:spPr>
      </p:pic>
      <p:grpSp>
        <p:nvGrpSpPr>
          <p:cNvPr id="5" name="Group 4">
            <a:extLst>
              <a:ext uri="{FF2B5EF4-FFF2-40B4-BE49-F238E27FC236}">
                <a16:creationId xmlns:a16="http://schemas.microsoft.com/office/drawing/2014/main" id="{32986DB4-1771-4C29-BE9D-EB9280507F64}"/>
              </a:ext>
            </a:extLst>
          </p:cNvPr>
          <p:cNvGrpSpPr/>
          <p:nvPr/>
        </p:nvGrpSpPr>
        <p:grpSpPr>
          <a:xfrm>
            <a:off x="704528" y="2348878"/>
            <a:ext cx="346248" cy="1944218"/>
            <a:chOff x="704528" y="2348878"/>
            <a:chExt cx="346248" cy="1944218"/>
          </a:xfrm>
        </p:grpSpPr>
        <p:sp>
          <p:nvSpPr>
            <p:cNvPr id="12" name="Rectangle 11">
              <a:extLst>
                <a:ext uri="{FF2B5EF4-FFF2-40B4-BE49-F238E27FC236}">
                  <a16:creationId xmlns:a16="http://schemas.microsoft.com/office/drawing/2014/main" id="{496F82ED-0FFC-4871-B9F1-50040C31B901}"/>
                </a:ext>
              </a:extLst>
            </p:cNvPr>
            <p:cNvSpPr/>
            <p:nvPr/>
          </p:nvSpPr>
          <p:spPr>
            <a:xfrm>
              <a:off x="819943" y="2600908"/>
              <a:ext cx="230833" cy="165618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a:solidFill>
                    <a:schemeClr val="bg1"/>
                  </a:solidFill>
                </a:ln>
                <a:solidFill>
                  <a:schemeClr val="bg1"/>
                </a:solidFill>
              </a:endParaRPr>
            </a:p>
          </p:txBody>
        </p:sp>
        <p:sp>
          <p:nvSpPr>
            <p:cNvPr id="13" name="TextBox 12">
              <a:extLst>
                <a:ext uri="{FF2B5EF4-FFF2-40B4-BE49-F238E27FC236}">
                  <a16:creationId xmlns:a16="http://schemas.microsoft.com/office/drawing/2014/main" id="{F2540B21-DCE9-4E9C-BA0D-052649EFE227}"/>
                </a:ext>
              </a:extLst>
            </p:cNvPr>
            <p:cNvSpPr txBox="1"/>
            <p:nvPr/>
          </p:nvSpPr>
          <p:spPr>
            <a:xfrm rot="16200000">
              <a:off x="-152165" y="3205571"/>
              <a:ext cx="1944218" cy="230832"/>
            </a:xfrm>
            <a:prstGeom prst="rect">
              <a:avLst/>
            </a:prstGeom>
            <a:solidFill>
              <a:schemeClr val="bg1"/>
            </a:solidFill>
          </p:spPr>
          <p:txBody>
            <a:bodyPr wrap="square" bIns="0" rtlCol="0" anchor="b" anchorCtr="0">
              <a:spAutoFit/>
            </a:bodyPr>
            <a:lstStyle/>
            <a:p>
              <a:r>
                <a:rPr lang="en-GB" sz="1200" dirty="0">
                  <a:solidFill>
                    <a:srgbClr val="98002E"/>
                  </a:solidFill>
                </a:rPr>
                <a:t>Percentage of children</a:t>
              </a:r>
            </a:p>
          </p:txBody>
        </p:sp>
      </p:grpSp>
      <p:grpSp>
        <p:nvGrpSpPr>
          <p:cNvPr id="17" name="Group 16">
            <a:extLst>
              <a:ext uri="{FF2B5EF4-FFF2-40B4-BE49-F238E27FC236}">
                <a16:creationId xmlns:a16="http://schemas.microsoft.com/office/drawing/2014/main" id="{6282D26D-6EE8-4A15-9DC8-4D6A92B384CE}"/>
              </a:ext>
            </a:extLst>
          </p:cNvPr>
          <p:cNvGrpSpPr/>
          <p:nvPr/>
        </p:nvGrpSpPr>
        <p:grpSpPr>
          <a:xfrm>
            <a:off x="4304928" y="5661248"/>
            <a:ext cx="1296144" cy="360040"/>
            <a:chOff x="4304928" y="5661248"/>
            <a:chExt cx="1296144" cy="360040"/>
          </a:xfrm>
        </p:grpSpPr>
        <p:sp>
          <p:nvSpPr>
            <p:cNvPr id="15" name="Rectangle 14">
              <a:extLst>
                <a:ext uri="{FF2B5EF4-FFF2-40B4-BE49-F238E27FC236}">
                  <a16:creationId xmlns:a16="http://schemas.microsoft.com/office/drawing/2014/main" id="{088EC19D-5E89-47D6-9021-15F61C49ECC9}"/>
                </a:ext>
              </a:extLst>
            </p:cNvPr>
            <p:cNvSpPr/>
            <p:nvPr/>
          </p:nvSpPr>
          <p:spPr>
            <a:xfrm>
              <a:off x="4520952" y="5661248"/>
              <a:ext cx="720080" cy="3600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TextBox 15">
              <a:extLst>
                <a:ext uri="{FF2B5EF4-FFF2-40B4-BE49-F238E27FC236}">
                  <a16:creationId xmlns:a16="http://schemas.microsoft.com/office/drawing/2014/main" id="{A0781C52-93B7-4B3D-B9F8-A6D398ABECB1}"/>
                </a:ext>
              </a:extLst>
            </p:cNvPr>
            <p:cNvSpPr txBox="1"/>
            <p:nvPr/>
          </p:nvSpPr>
          <p:spPr>
            <a:xfrm>
              <a:off x="4304928" y="5790456"/>
              <a:ext cx="1296144" cy="230832"/>
            </a:xfrm>
            <a:prstGeom prst="rect">
              <a:avLst/>
            </a:prstGeom>
            <a:solidFill>
              <a:schemeClr val="bg1"/>
            </a:solidFill>
          </p:spPr>
          <p:txBody>
            <a:bodyPr wrap="square" bIns="0" rtlCol="0" anchor="b" anchorCtr="0">
              <a:spAutoFit/>
            </a:bodyPr>
            <a:lstStyle/>
            <a:p>
              <a:pPr algn="ctr"/>
              <a:r>
                <a:rPr lang="en-GB" sz="1200" dirty="0">
                  <a:solidFill>
                    <a:srgbClr val="98002E"/>
                  </a:solidFill>
                </a:rPr>
                <a:t>Year</a:t>
              </a:r>
            </a:p>
          </p:txBody>
        </p:sp>
      </p:grpSp>
      <p:grpSp>
        <p:nvGrpSpPr>
          <p:cNvPr id="20" name="Group 19">
            <a:extLst>
              <a:ext uri="{FF2B5EF4-FFF2-40B4-BE49-F238E27FC236}">
                <a16:creationId xmlns:a16="http://schemas.microsoft.com/office/drawing/2014/main" id="{F878C0E0-95CD-4DAE-95AB-789812EBCFA4}"/>
              </a:ext>
            </a:extLst>
          </p:cNvPr>
          <p:cNvGrpSpPr/>
          <p:nvPr/>
        </p:nvGrpSpPr>
        <p:grpSpPr>
          <a:xfrm>
            <a:off x="4304928" y="5703833"/>
            <a:ext cx="1296144" cy="317455"/>
            <a:chOff x="4304928" y="5703833"/>
            <a:chExt cx="1296144" cy="317455"/>
          </a:xfrm>
        </p:grpSpPr>
        <p:sp>
          <p:nvSpPr>
            <p:cNvPr id="21" name="Rectangle 20">
              <a:extLst>
                <a:ext uri="{FF2B5EF4-FFF2-40B4-BE49-F238E27FC236}">
                  <a16:creationId xmlns:a16="http://schemas.microsoft.com/office/drawing/2014/main" id="{ECA9BDBB-C026-4B9E-A2B5-7B4EF3BF7A39}"/>
                </a:ext>
              </a:extLst>
            </p:cNvPr>
            <p:cNvSpPr/>
            <p:nvPr/>
          </p:nvSpPr>
          <p:spPr>
            <a:xfrm>
              <a:off x="4304928" y="5703833"/>
              <a:ext cx="707876" cy="26161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TextBox 21">
              <a:extLst>
                <a:ext uri="{FF2B5EF4-FFF2-40B4-BE49-F238E27FC236}">
                  <a16:creationId xmlns:a16="http://schemas.microsoft.com/office/drawing/2014/main" id="{F8C4765D-3B32-483C-B3AC-21ED7DAE1E8D}"/>
                </a:ext>
              </a:extLst>
            </p:cNvPr>
            <p:cNvSpPr txBox="1"/>
            <p:nvPr/>
          </p:nvSpPr>
          <p:spPr>
            <a:xfrm>
              <a:off x="4304928" y="5790456"/>
              <a:ext cx="1296144" cy="230832"/>
            </a:xfrm>
            <a:prstGeom prst="rect">
              <a:avLst/>
            </a:prstGeom>
            <a:solidFill>
              <a:schemeClr val="bg1"/>
            </a:solidFill>
          </p:spPr>
          <p:txBody>
            <a:bodyPr wrap="square" bIns="0" rtlCol="0" anchor="b" anchorCtr="0">
              <a:spAutoFit/>
            </a:bodyPr>
            <a:lstStyle/>
            <a:p>
              <a:pPr algn="ctr"/>
              <a:r>
                <a:rPr lang="en-GB" sz="1200" dirty="0">
                  <a:solidFill>
                    <a:srgbClr val="98002E"/>
                  </a:solidFill>
                </a:rPr>
                <a:t>Year</a:t>
              </a:r>
            </a:p>
          </p:txBody>
        </p:sp>
      </p:grpSp>
      <p:grpSp>
        <p:nvGrpSpPr>
          <p:cNvPr id="27" name="Group 26">
            <a:extLst>
              <a:ext uri="{FF2B5EF4-FFF2-40B4-BE49-F238E27FC236}">
                <a16:creationId xmlns:a16="http://schemas.microsoft.com/office/drawing/2014/main" id="{C20BCCA1-DE5F-4BED-BB6E-1C5938DAB51E}"/>
              </a:ext>
            </a:extLst>
          </p:cNvPr>
          <p:cNvGrpSpPr/>
          <p:nvPr/>
        </p:nvGrpSpPr>
        <p:grpSpPr>
          <a:xfrm>
            <a:off x="3464074" y="5865459"/>
            <a:ext cx="4850346" cy="388153"/>
            <a:chOff x="3368824" y="5865459"/>
            <a:chExt cx="4850346" cy="388153"/>
          </a:xfrm>
        </p:grpSpPr>
        <p:sp>
          <p:nvSpPr>
            <p:cNvPr id="28" name="Rectangle 27">
              <a:extLst>
                <a:ext uri="{FF2B5EF4-FFF2-40B4-BE49-F238E27FC236}">
                  <a16:creationId xmlns:a16="http://schemas.microsoft.com/office/drawing/2014/main" id="{AE49B1B4-6B52-449F-839F-9077ED9CC114}"/>
                </a:ext>
              </a:extLst>
            </p:cNvPr>
            <p:cNvSpPr/>
            <p:nvPr/>
          </p:nvSpPr>
          <p:spPr>
            <a:xfrm>
              <a:off x="5520084" y="5865459"/>
              <a:ext cx="2699085" cy="23083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9" name="TextBox 28">
              <a:extLst>
                <a:ext uri="{FF2B5EF4-FFF2-40B4-BE49-F238E27FC236}">
                  <a16:creationId xmlns:a16="http://schemas.microsoft.com/office/drawing/2014/main" id="{735FA931-6759-428A-B010-E372DB901A55}"/>
                </a:ext>
              </a:extLst>
            </p:cNvPr>
            <p:cNvSpPr txBox="1"/>
            <p:nvPr/>
          </p:nvSpPr>
          <p:spPr>
            <a:xfrm>
              <a:off x="3368824" y="6007391"/>
              <a:ext cx="4850346" cy="246221"/>
            </a:xfrm>
            <a:prstGeom prst="rect">
              <a:avLst/>
            </a:prstGeom>
            <a:solidFill>
              <a:schemeClr val="bg1"/>
            </a:solidFill>
          </p:spPr>
          <p:txBody>
            <a:bodyPr wrap="square" rtlCol="0">
              <a:spAutoFit/>
            </a:bodyPr>
            <a:lstStyle/>
            <a:p>
              <a:pPr algn="r"/>
              <a:r>
                <a:rPr lang="en-GB" sz="1000" dirty="0"/>
                <a:t>Significant upward or downward linear trends are indicated with a dashed line</a:t>
              </a:r>
            </a:p>
          </p:txBody>
        </p:sp>
      </p:grpSp>
      <p:sp>
        <p:nvSpPr>
          <p:cNvPr id="30" name="Slide Number Placeholder 5">
            <a:extLst>
              <a:ext uri="{FF2B5EF4-FFF2-40B4-BE49-F238E27FC236}">
                <a16:creationId xmlns:a16="http://schemas.microsoft.com/office/drawing/2014/main" id="{7A982EB7-7EB3-4137-9A3B-68441395E689}"/>
              </a:ext>
            </a:extLst>
          </p:cNvPr>
          <p:cNvSpPr txBox="1">
            <a:spLocks/>
          </p:cNvSpPr>
          <p:nvPr/>
        </p:nvSpPr>
        <p:spPr>
          <a:xfrm>
            <a:off x="161472" y="6308725"/>
            <a:ext cx="773888" cy="549275"/>
          </a:xfrm>
          <a:prstGeom prst="rect">
            <a:avLst/>
          </a:prstGeom>
          <a:noFill/>
        </p:spPr>
        <p:txBody>
          <a:bodyPr lIns="0" tIns="0" bIns="0" anchor="ctr" anchorCtr="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F8D1709-6D09-4B88-8078-2815A193A105}" type="slidenum">
              <a:rPr lang="en-GB" sz="1200" smtClean="0">
                <a:solidFill>
                  <a:schemeClr val="bg1"/>
                </a:solidFill>
              </a:rPr>
              <a:pPr/>
              <a:t>13</a:t>
            </a:fld>
            <a:endParaRPr lang="en-GB" sz="1200" dirty="0">
              <a:solidFill>
                <a:schemeClr val="bg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
          <p:cNvPicPr/>
          <p:nvPr/>
        </p:nvPicPr>
        <p:blipFill rotWithShape="1">
          <a:blip r:embed="rId3" cstate="print"/>
          <a:srcRect r="14391"/>
          <a:stretch/>
        </p:blipFill>
        <p:spPr>
          <a:xfrm>
            <a:off x="833305" y="1268761"/>
            <a:ext cx="7416823" cy="4841191"/>
          </a:xfrm>
          <a:prstGeom prst="rect">
            <a:avLst/>
          </a:prstGeom>
        </p:spPr>
      </p:pic>
      <p:sp>
        <p:nvSpPr>
          <p:cNvPr id="3" name="Title 1"/>
          <p:cNvSpPr>
            <a:spLocks noGrp="1"/>
          </p:cNvSpPr>
          <p:nvPr>
            <p:ph type="title"/>
          </p:nvPr>
        </p:nvSpPr>
        <p:spPr>
          <a:solidFill>
            <a:srgbClr val="FFFFFF">
              <a:alpha val="0"/>
            </a:srgbClr>
          </a:solidFill>
        </p:spPr>
        <p:txBody>
          <a:bodyPr>
            <a:normAutofit/>
          </a:bodyPr>
          <a:lstStyle/>
          <a:p>
            <a:r>
              <a:rPr sz="3200" dirty="0">
                <a:solidFill>
                  <a:srgbClr val="98002E"/>
                </a:solidFill>
              </a:rPr>
              <a:t>Reception Girls weight category prevalence by ethnic group</a:t>
            </a:r>
          </a:p>
        </p:txBody>
      </p:sp>
      <p:pic>
        <p:nvPicPr>
          <p:cNvPr id="10" name="Picture 9">
            <a:extLst>
              <a:ext uri="{FF2B5EF4-FFF2-40B4-BE49-F238E27FC236}">
                <a16:creationId xmlns:a16="http://schemas.microsoft.com/office/drawing/2014/main" id="{E9544AD7-50A9-4D9E-B72B-5E5919E2BD37}"/>
              </a:ext>
            </a:extLst>
          </p:cNvPr>
          <p:cNvPicPr>
            <a:picLocks noChangeAspect="1"/>
          </p:cNvPicPr>
          <p:nvPr/>
        </p:nvPicPr>
        <p:blipFill rotWithShape="1">
          <a:blip r:embed="rId4">
            <a:extLst>
              <a:ext uri="{28A0092B-C50C-407E-A947-70E740481C1C}">
                <a14:useLocalDpi xmlns:a14="http://schemas.microsoft.com/office/drawing/2010/main" val="0"/>
              </a:ext>
            </a:extLst>
          </a:blip>
          <a:srcRect l="82160" t="26454" r="1543" b="37754"/>
          <a:stretch/>
        </p:blipFill>
        <p:spPr>
          <a:xfrm>
            <a:off x="8220170" y="1340768"/>
            <a:ext cx="1341342" cy="1800200"/>
          </a:xfrm>
          <a:prstGeom prst="rect">
            <a:avLst/>
          </a:prstGeom>
        </p:spPr>
      </p:pic>
      <p:grpSp>
        <p:nvGrpSpPr>
          <p:cNvPr id="13" name="Group 12">
            <a:extLst>
              <a:ext uri="{FF2B5EF4-FFF2-40B4-BE49-F238E27FC236}">
                <a16:creationId xmlns:a16="http://schemas.microsoft.com/office/drawing/2014/main" id="{97EA33ED-9EB8-4EA7-B6DD-3D258B0E68F9}"/>
              </a:ext>
            </a:extLst>
          </p:cNvPr>
          <p:cNvGrpSpPr/>
          <p:nvPr/>
        </p:nvGrpSpPr>
        <p:grpSpPr>
          <a:xfrm>
            <a:off x="704528" y="2348878"/>
            <a:ext cx="346248" cy="1944218"/>
            <a:chOff x="704528" y="2348878"/>
            <a:chExt cx="346248" cy="1944218"/>
          </a:xfrm>
        </p:grpSpPr>
        <p:sp>
          <p:nvSpPr>
            <p:cNvPr id="14" name="Rectangle 13">
              <a:extLst>
                <a:ext uri="{FF2B5EF4-FFF2-40B4-BE49-F238E27FC236}">
                  <a16:creationId xmlns:a16="http://schemas.microsoft.com/office/drawing/2014/main" id="{ABD7BBB9-B1F7-4B8D-AB0F-F4964CEA7234}"/>
                </a:ext>
              </a:extLst>
            </p:cNvPr>
            <p:cNvSpPr/>
            <p:nvPr/>
          </p:nvSpPr>
          <p:spPr>
            <a:xfrm>
              <a:off x="819943" y="2600908"/>
              <a:ext cx="230833" cy="165618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a:solidFill>
                    <a:schemeClr val="bg1"/>
                  </a:solidFill>
                </a:ln>
                <a:solidFill>
                  <a:schemeClr val="bg1"/>
                </a:solidFill>
              </a:endParaRPr>
            </a:p>
          </p:txBody>
        </p:sp>
        <p:sp>
          <p:nvSpPr>
            <p:cNvPr id="15" name="TextBox 14">
              <a:extLst>
                <a:ext uri="{FF2B5EF4-FFF2-40B4-BE49-F238E27FC236}">
                  <a16:creationId xmlns:a16="http://schemas.microsoft.com/office/drawing/2014/main" id="{52566A43-6531-4784-BFA5-099484B00C98}"/>
                </a:ext>
              </a:extLst>
            </p:cNvPr>
            <p:cNvSpPr txBox="1"/>
            <p:nvPr/>
          </p:nvSpPr>
          <p:spPr>
            <a:xfrm rot="16200000">
              <a:off x="-152165" y="3205571"/>
              <a:ext cx="1944218" cy="230832"/>
            </a:xfrm>
            <a:prstGeom prst="rect">
              <a:avLst/>
            </a:prstGeom>
            <a:solidFill>
              <a:schemeClr val="bg1"/>
            </a:solidFill>
          </p:spPr>
          <p:txBody>
            <a:bodyPr wrap="square" bIns="0" rtlCol="0" anchor="b" anchorCtr="0">
              <a:spAutoFit/>
            </a:bodyPr>
            <a:lstStyle/>
            <a:p>
              <a:r>
                <a:rPr lang="en-GB" sz="1200" dirty="0">
                  <a:solidFill>
                    <a:srgbClr val="98002E"/>
                  </a:solidFill>
                </a:rPr>
                <a:t>Percentage of children</a:t>
              </a:r>
            </a:p>
          </p:txBody>
        </p:sp>
      </p:grpSp>
      <p:grpSp>
        <p:nvGrpSpPr>
          <p:cNvPr id="19" name="Group 18">
            <a:extLst>
              <a:ext uri="{FF2B5EF4-FFF2-40B4-BE49-F238E27FC236}">
                <a16:creationId xmlns:a16="http://schemas.microsoft.com/office/drawing/2014/main" id="{9399030F-A7B9-4345-8A7E-1B1E143D583C}"/>
              </a:ext>
            </a:extLst>
          </p:cNvPr>
          <p:cNvGrpSpPr/>
          <p:nvPr/>
        </p:nvGrpSpPr>
        <p:grpSpPr>
          <a:xfrm>
            <a:off x="4304928" y="5661248"/>
            <a:ext cx="1296144" cy="360040"/>
            <a:chOff x="4304928" y="5661248"/>
            <a:chExt cx="1296144" cy="360040"/>
          </a:xfrm>
        </p:grpSpPr>
        <p:sp>
          <p:nvSpPr>
            <p:cNvPr id="20" name="Rectangle 19">
              <a:extLst>
                <a:ext uri="{FF2B5EF4-FFF2-40B4-BE49-F238E27FC236}">
                  <a16:creationId xmlns:a16="http://schemas.microsoft.com/office/drawing/2014/main" id="{F5E8C45E-D5C7-403A-B983-29FD56C93567}"/>
                </a:ext>
              </a:extLst>
            </p:cNvPr>
            <p:cNvSpPr/>
            <p:nvPr/>
          </p:nvSpPr>
          <p:spPr>
            <a:xfrm>
              <a:off x="4520952" y="5661248"/>
              <a:ext cx="720080" cy="3600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extBox 20">
              <a:extLst>
                <a:ext uri="{FF2B5EF4-FFF2-40B4-BE49-F238E27FC236}">
                  <a16:creationId xmlns:a16="http://schemas.microsoft.com/office/drawing/2014/main" id="{F37C47EE-2E13-4BE5-92C0-4856608D7631}"/>
                </a:ext>
              </a:extLst>
            </p:cNvPr>
            <p:cNvSpPr txBox="1"/>
            <p:nvPr/>
          </p:nvSpPr>
          <p:spPr>
            <a:xfrm>
              <a:off x="4304928" y="5790456"/>
              <a:ext cx="1296144" cy="230832"/>
            </a:xfrm>
            <a:prstGeom prst="rect">
              <a:avLst/>
            </a:prstGeom>
            <a:solidFill>
              <a:schemeClr val="bg1"/>
            </a:solidFill>
          </p:spPr>
          <p:txBody>
            <a:bodyPr wrap="square" bIns="0" rtlCol="0" anchor="b" anchorCtr="0">
              <a:spAutoFit/>
            </a:bodyPr>
            <a:lstStyle/>
            <a:p>
              <a:pPr algn="ctr"/>
              <a:r>
                <a:rPr lang="en-GB" sz="1200" dirty="0">
                  <a:solidFill>
                    <a:srgbClr val="98002E"/>
                  </a:solidFill>
                </a:rPr>
                <a:t>Year</a:t>
              </a:r>
            </a:p>
          </p:txBody>
        </p:sp>
      </p:grpSp>
      <p:grpSp>
        <p:nvGrpSpPr>
          <p:cNvPr id="24" name="Group 23">
            <a:extLst>
              <a:ext uri="{FF2B5EF4-FFF2-40B4-BE49-F238E27FC236}">
                <a16:creationId xmlns:a16="http://schemas.microsoft.com/office/drawing/2014/main" id="{C81A7817-1E7D-440C-9E29-986BE13880E6}"/>
              </a:ext>
            </a:extLst>
          </p:cNvPr>
          <p:cNvGrpSpPr/>
          <p:nvPr/>
        </p:nvGrpSpPr>
        <p:grpSpPr>
          <a:xfrm>
            <a:off x="4304928" y="5703833"/>
            <a:ext cx="1296144" cy="317455"/>
            <a:chOff x="4304928" y="5703833"/>
            <a:chExt cx="1296144" cy="317455"/>
          </a:xfrm>
        </p:grpSpPr>
        <p:sp>
          <p:nvSpPr>
            <p:cNvPr id="25" name="Rectangle 24">
              <a:extLst>
                <a:ext uri="{FF2B5EF4-FFF2-40B4-BE49-F238E27FC236}">
                  <a16:creationId xmlns:a16="http://schemas.microsoft.com/office/drawing/2014/main" id="{A044D504-83F2-45C8-9550-829264C73BA6}"/>
                </a:ext>
              </a:extLst>
            </p:cNvPr>
            <p:cNvSpPr/>
            <p:nvPr/>
          </p:nvSpPr>
          <p:spPr>
            <a:xfrm>
              <a:off x="4304928" y="5703833"/>
              <a:ext cx="707876" cy="26161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TextBox 25">
              <a:extLst>
                <a:ext uri="{FF2B5EF4-FFF2-40B4-BE49-F238E27FC236}">
                  <a16:creationId xmlns:a16="http://schemas.microsoft.com/office/drawing/2014/main" id="{71C959FD-89F9-4F70-9B5D-8A829229E280}"/>
                </a:ext>
              </a:extLst>
            </p:cNvPr>
            <p:cNvSpPr txBox="1"/>
            <p:nvPr/>
          </p:nvSpPr>
          <p:spPr>
            <a:xfrm>
              <a:off x="4304928" y="5790456"/>
              <a:ext cx="1296144" cy="230832"/>
            </a:xfrm>
            <a:prstGeom prst="rect">
              <a:avLst/>
            </a:prstGeom>
            <a:solidFill>
              <a:schemeClr val="bg1"/>
            </a:solidFill>
          </p:spPr>
          <p:txBody>
            <a:bodyPr wrap="square" bIns="0" rtlCol="0" anchor="b" anchorCtr="0">
              <a:spAutoFit/>
            </a:bodyPr>
            <a:lstStyle/>
            <a:p>
              <a:pPr algn="ctr"/>
              <a:r>
                <a:rPr lang="en-GB" sz="1200" dirty="0">
                  <a:solidFill>
                    <a:srgbClr val="98002E"/>
                  </a:solidFill>
                </a:rPr>
                <a:t>Year</a:t>
              </a:r>
            </a:p>
          </p:txBody>
        </p:sp>
      </p:grpSp>
      <p:grpSp>
        <p:nvGrpSpPr>
          <p:cNvPr id="31" name="Group 30">
            <a:extLst>
              <a:ext uri="{FF2B5EF4-FFF2-40B4-BE49-F238E27FC236}">
                <a16:creationId xmlns:a16="http://schemas.microsoft.com/office/drawing/2014/main" id="{3B03D5F1-DF7A-4B3C-B2A1-CFC77F06C36C}"/>
              </a:ext>
            </a:extLst>
          </p:cNvPr>
          <p:cNvGrpSpPr/>
          <p:nvPr/>
        </p:nvGrpSpPr>
        <p:grpSpPr>
          <a:xfrm>
            <a:off x="3464074" y="5865459"/>
            <a:ext cx="4850346" cy="388153"/>
            <a:chOff x="3368824" y="5865459"/>
            <a:chExt cx="4850346" cy="388153"/>
          </a:xfrm>
        </p:grpSpPr>
        <p:sp>
          <p:nvSpPr>
            <p:cNvPr id="32" name="Rectangle 31">
              <a:extLst>
                <a:ext uri="{FF2B5EF4-FFF2-40B4-BE49-F238E27FC236}">
                  <a16:creationId xmlns:a16="http://schemas.microsoft.com/office/drawing/2014/main" id="{E301181D-D4F8-49A6-AD23-5BCA29D69DCA}"/>
                </a:ext>
              </a:extLst>
            </p:cNvPr>
            <p:cNvSpPr/>
            <p:nvPr/>
          </p:nvSpPr>
          <p:spPr>
            <a:xfrm>
              <a:off x="5520084" y="5865459"/>
              <a:ext cx="2699085" cy="23083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3" name="TextBox 32">
              <a:extLst>
                <a:ext uri="{FF2B5EF4-FFF2-40B4-BE49-F238E27FC236}">
                  <a16:creationId xmlns:a16="http://schemas.microsoft.com/office/drawing/2014/main" id="{6E0607FE-39CB-4044-9C9C-A6CE94E36B01}"/>
                </a:ext>
              </a:extLst>
            </p:cNvPr>
            <p:cNvSpPr txBox="1"/>
            <p:nvPr/>
          </p:nvSpPr>
          <p:spPr>
            <a:xfrm>
              <a:off x="3368824" y="6007391"/>
              <a:ext cx="4850346" cy="246221"/>
            </a:xfrm>
            <a:prstGeom prst="rect">
              <a:avLst/>
            </a:prstGeom>
            <a:solidFill>
              <a:schemeClr val="bg1"/>
            </a:solidFill>
          </p:spPr>
          <p:txBody>
            <a:bodyPr wrap="square" rtlCol="0">
              <a:spAutoFit/>
            </a:bodyPr>
            <a:lstStyle/>
            <a:p>
              <a:pPr algn="r"/>
              <a:r>
                <a:rPr lang="en-GB" sz="1000" dirty="0"/>
                <a:t>Significant upward or downward linear trends are indicated with a dashed line</a:t>
              </a:r>
            </a:p>
          </p:txBody>
        </p:sp>
      </p:grpSp>
      <p:sp>
        <p:nvSpPr>
          <p:cNvPr id="34" name="Slide Number Placeholder 5">
            <a:extLst>
              <a:ext uri="{FF2B5EF4-FFF2-40B4-BE49-F238E27FC236}">
                <a16:creationId xmlns:a16="http://schemas.microsoft.com/office/drawing/2014/main" id="{D1743D51-A3EF-422D-8B24-D3E2F5C7F735}"/>
              </a:ext>
            </a:extLst>
          </p:cNvPr>
          <p:cNvSpPr txBox="1">
            <a:spLocks/>
          </p:cNvSpPr>
          <p:nvPr/>
        </p:nvSpPr>
        <p:spPr>
          <a:xfrm>
            <a:off x="161472" y="6308725"/>
            <a:ext cx="658471" cy="549275"/>
          </a:xfrm>
          <a:prstGeom prst="rect">
            <a:avLst/>
          </a:prstGeom>
          <a:noFill/>
        </p:spPr>
        <p:txBody>
          <a:bodyPr lIns="0" tIns="0" bIns="0" anchor="ctr" anchorCtr="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F8D1709-6D09-4B88-8078-2815A193A105}" type="slidenum">
              <a:rPr lang="en-GB" sz="1200" smtClean="0">
                <a:solidFill>
                  <a:schemeClr val="bg1"/>
                </a:solidFill>
              </a:rPr>
              <a:pPr/>
              <a:t>14</a:t>
            </a:fld>
            <a:endParaRPr lang="en-GB" sz="1200" dirty="0">
              <a:solidFill>
                <a:schemeClr val="bg1"/>
              </a:solidFill>
            </a:endParaRPr>
          </a:p>
        </p:txBody>
      </p:sp>
      <p:sp>
        <p:nvSpPr>
          <p:cNvPr id="5" name="Rectangle 4">
            <a:extLst>
              <a:ext uri="{FF2B5EF4-FFF2-40B4-BE49-F238E27FC236}">
                <a16:creationId xmlns:a16="http://schemas.microsoft.com/office/drawing/2014/main" id="{8A2768A5-0DAD-4169-91B0-91155CC04C28}"/>
              </a:ext>
            </a:extLst>
          </p:cNvPr>
          <p:cNvSpPr/>
          <p:nvPr/>
        </p:nvSpPr>
        <p:spPr>
          <a:xfrm>
            <a:off x="8286576" y="3193582"/>
            <a:ext cx="1368152" cy="3084984"/>
          </a:xfrm>
          <a:prstGeom prst="rect">
            <a:avLst/>
          </a:prstGeom>
          <a:noFill/>
          <a:ln w="6350" cap="sq">
            <a:solidFill>
              <a:schemeClr val="bg1">
                <a:lumMod val="75000"/>
              </a:schemeClr>
            </a:solidFill>
            <a:prstDash val="sysDot"/>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r>
              <a:rPr lang="en-GB" sz="1100" b="1" dirty="0"/>
              <a:t>Upward trends in </a:t>
            </a:r>
            <a:r>
              <a:rPr lang="en-GB" sz="1100" dirty="0"/>
              <a:t>excess weight, obesity, overweight and severe obesity in White British girls, and excess weight in Chinese girls</a:t>
            </a:r>
          </a:p>
          <a:p>
            <a:endParaRPr lang="en-GB" sz="1100" dirty="0"/>
          </a:p>
          <a:p>
            <a:r>
              <a:rPr lang="en-GB" sz="1100" b="1" dirty="0"/>
              <a:t>Downward trends in </a:t>
            </a:r>
            <a:r>
              <a:rPr lang="en-GB" sz="1100" dirty="0"/>
              <a:t>excess weight, obesity and severe obesity  in Indian girls and underweight in White British and Pakistani girls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
          <p:cNvPicPr/>
          <p:nvPr/>
        </p:nvPicPr>
        <p:blipFill rotWithShape="1">
          <a:blip r:embed="rId3" cstate="print"/>
          <a:srcRect r="14077"/>
          <a:stretch/>
        </p:blipFill>
        <p:spPr>
          <a:xfrm>
            <a:off x="819943" y="1268970"/>
            <a:ext cx="7454294" cy="4847889"/>
          </a:xfrm>
          <a:prstGeom prst="rect">
            <a:avLst/>
          </a:prstGeom>
        </p:spPr>
      </p:pic>
      <p:sp>
        <p:nvSpPr>
          <p:cNvPr id="3" name="Title 1"/>
          <p:cNvSpPr>
            <a:spLocks noGrp="1"/>
          </p:cNvSpPr>
          <p:nvPr>
            <p:ph type="title"/>
          </p:nvPr>
        </p:nvSpPr>
        <p:spPr>
          <a:solidFill>
            <a:srgbClr val="FFFFFF">
              <a:alpha val="0"/>
            </a:srgbClr>
          </a:solidFill>
        </p:spPr>
        <p:txBody>
          <a:bodyPr>
            <a:normAutofit/>
          </a:bodyPr>
          <a:lstStyle/>
          <a:p>
            <a:r>
              <a:rPr sz="3200" dirty="0">
                <a:solidFill>
                  <a:srgbClr val="98002E"/>
                </a:solidFill>
              </a:rPr>
              <a:t>Year 6 Boys weight category prevalence by ethnic group</a:t>
            </a:r>
          </a:p>
        </p:txBody>
      </p:sp>
      <p:pic>
        <p:nvPicPr>
          <p:cNvPr id="10" name="Picture 9">
            <a:extLst>
              <a:ext uri="{FF2B5EF4-FFF2-40B4-BE49-F238E27FC236}">
                <a16:creationId xmlns:a16="http://schemas.microsoft.com/office/drawing/2014/main" id="{98B4FC34-BA3D-4849-8DE1-EBB7E1179515}"/>
              </a:ext>
            </a:extLst>
          </p:cNvPr>
          <p:cNvPicPr>
            <a:picLocks noChangeAspect="1"/>
          </p:cNvPicPr>
          <p:nvPr/>
        </p:nvPicPr>
        <p:blipFill rotWithShape="1">
          <a:blip r:embed="rId4">
            <a:extLst>
              <a:ext uri="{28A0092B-C50C-407E-A947-70E740481C1C}">
                <a14:useLocalDpi xmlns:a14="http://schemas.microsoft.com/office/drawing/2010/main" val="0"/>
              </a:ext>
            </a:extLst>
          </a:blip>
          <a:srcRect l="82160" t="26454" r="1543" b="37754"/>
          <a:stretch/>
        </p:blipFill>
        <p:spPr>
          <a:xfrm>
            <a:off x="8220170" y="1340768"/>
            <a:ext cx="1341342" cy="1800200"/>
          </a:xfrm>
          <a:prstGeom prst="rect">
            <a:avLst/>
          </a:prstGeom>
        </p:spPr>
      </p:pic>
      <p:grpSp>
        <p:nvGrpSpPr>
          <p:cNvPr id="13" name="Group 12">
            <a:extLst>
              <a:ext uri="{FF2B5EF4-FFF2-40B4-BE49-F238E27FC236}">
                <a16:creationId xmlns:a16="http://schemas.microsoft.com/office/drawing/2014/main" id="{2C98AC59-AE14-43A1-AF7F-8DEDE1D1A4E4}"/>
              </a:ext>
            </a:extLst>
          </p:cNvPr>
          <p:cNvGrpSpPr/>
          <p:nvPr/>
        </p:nvGrpSpPr>
        <p:grpSpPr>
          <a:xfrm>
            <a:off x="4304928" y="5661248"/>
            <a:ext cx="1296144" cy="360040"/>
            <a:chOff x="4304928" y="5661248"/>
            <a:chExt cx="1296144" cy="360040"/>
          </a:xfrm>
        </p:grpSpPr>
        <p:sp>
          <p:nvSpPr>
            <p:cNvPr id="14" name="Rectangle 13">
              <a:extLst>
                <a:ext uri="{FF2B5EF4-FFF2-40B4-BE49-F238E27FC236}">
                  <a16:creationId xmlns:a16="http://schemas.microsoft.com/office/drawing/2014/main" id="{EAD85AF3-0FBA-468A-8561-93270F75F166}"/>
                </a:ext>
              </a:extLst>
            </p:cNvPr>
            <p:cNvSpPr/>
            <p:nvPr/>
          </p:nvSpPr>
          <p:spPr>
            <a:xfrm>
              <a:off x="4520952" y="5661248"/>
              <a:ext cx="720080" cy="3600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extBox 14">
              <a:extLst>
                <a:ext uri="{FF2B5EF4-FFF2-40B4-BE49-F238E27FC236}">
                  <a16:creationId xmlns:a16="http://schemas.microsoft.com/office/drawing/2014/main" id="{FD5B3027-285A-49AE-9DEB-823283EF692C}"/>
                </a:ext>
              </a:extLst>
            </p:cNvPr>
            <p:cNvSpPr txBox="1"/>
            <p:nvPr/>
          </p:nvSpPr>
          <p:spPr>
            <a:xfrm>
              <a:off x="4304928" y="5790456"/>
              <a:ext cx="1296144" cy="230832"/>
            </a:xfrm>
            <a:prstGeom prst="rect">
              <a:avLst/>
            </a:prstGeom>
            <a:solidFill>
              <a:schemeClr val="bg1"/>
            </a:solidFill>
          </p:spPr>
          <p:txBody>
            <a:bodyPr wrap="square" bIns="0" rtlCol="0" anchor="b" anchorCtr="0">
              <a:spAutoFit/>
            </a:bodyPr>
            <a:lstStyle/>
            <a:p>
              <a:pPr algn="ctr"/>
              <a:r>
                <a:rPr lang="en-GB" sz="1200" dirty="0">
                  <a:solidFill>
                    <a:srgbClr val="98002E"/>
                  </a:solidFill>
                </a:rPr>
                <a:t>Year</a:t>
              </a:r>
            </a:p>
          </p:txBody>
        </p:sp>
      </p:grpSp>
      <p:grpSp>
        <p:nvGrpSpPr>
          <p:cNvPr id="16" name="Group 15">
            <a:extLst>
              <a:ext uri="{FF2B5EF4-FFF2-40B4-BE49-F238E27FC236}">
                <a16:creationId xmlns:a16="http://schemas.microsoft.com/office/drawing/2014/main" id="{29BEA781-7242-4EE3-86BD-4217F3D4247D}"/>
              </a:ext>
            </a:extLst>
          </p:cNvPr>
          <p:cNvGrpSpPr/>
          <p:nvPr/>
        </p:nvGrpSpPr>
        <p:grpSpPr>
          <a:xfrm>
            <a:off x="704528" y="2348878"/>
            <a:ext cx="317673" cy="1944218"/>
            <a:chOff x="704528" y="2348878"/>
            <a:chExt cx="317673" cy="1944218"/>
          </a:xfrm>
        </p:grpSpPr>
        <p:sp>
          <p:nvSpPr>
            <p:cNvPr id="17" name="Rectangle 16">
              <a:extLst>
                <a:ext uri="{FF2B5EF4-FFF2-40B4-BE49-F238E27FC236}">
                  <a16:creationId xmlns:a16="http://schemas.microsoft.com/office/drawing/2014/main" id="{3AFAB011-045A-4005-B413-FC506F2AFBA7}"/>
                </a:ext>
              </a:extLst>
            </p:cNvPr>
            <p:cNvSpPr/>
            <p:nvPr/>
          </p:nvSpPr>
          <p:spPr>
            <a:xfrm>
              <a:off x="791368" y="2600908"/>
              <a:ext cx="230833" cy="165618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n>
                  <a:solidFill>
                    <a:schemeClr val="bg1"/>
                  </a:solidFill>
                </a:ln>
                <a:solidFill>
                  <a:schemeClr val="bg1"/>
                </a:solidFill>
              </a:endParaRPr>
            </a:p>
          </p:txBody>
        </p:sp>
        <p:sp>
          <p:nvSpPr>
            <p:cNvPr id="18" name="TextBox 17">
              <a:extLst>
                <a:ext uri="{FF2B5EF4-FFF2-40B4-BE49-F238E27FC236}">
                  <a16:creationId xmlns:a16="http://schemas.microsoft.com/office/drawing/2014/main" id="{D6C59631-DBC8-489A-AC2B-94E74573D99C}"/>
                </a:ext>
              </a:extLst>
            </p:cNvPr>
            <p:cNvSpPr txBox="1"/>
            <p:nvPr/>
          </p:nvSpPr>
          <p:spPr>
            <a:xfrm rot="16200000">
              <a:off x="-152165" y="3205571"/>
              <a:ext cx="1944218" cy="230832"/>
            </a:xfrm>
            <a:prstGeom prst="rect">
              <a:avLst/>
            </a:prstGeom>
            <a:solidFill>
              <a:schemeClr val="bg1"/>
            </a:solidFill>
          </p:spPr>
          <p:txBody>
            <a:bodyPr wrap="square" bIns="0" rtlCol="0" anchor="b" anchorCtr="0">
              <a:spAutoFit/>
            </a:bodyPr>
            <a:lstStyle/>
            <a:p>
              <a:r>
                <a:rPr lang="en-GB" sz="1200" dirty="0">
                  <a:solidFill>
                    <a:srgbClr val="98002E"/>
                  </a:solidFill>
                </a:rPr>
                <a:t>Percentage of children</a:t>
              </a:r>
            </a:p>
          </p:txBody>
        </p:sp>
      </p:grpSp>
      <p:grpSp>
        <p:nvGrpSpPr>
          <p:cNvPr id="21" name="Group 20">
            <a:extLst>
              <a:ext uri="{FF2B5EF4-FFF2-40B4-BE49-F238E27FC236}">
                <a16:creationId xmlns:a16="http://schemas.microsoft.com/office/drawing/2014/main" id="{86A362F3-9E37-45E6-9A14-52FFCDF27365}"/>
              </a:ext>
            </a:extLst>
          </p:cNvPr>
          <p:cNvGrpSpPr/>
          <p:nvPr/>
        </p:nvGrpSpPr>
        <p:grpSpPr>
          <a:xfrm>
            <a:off x="4304928" y="5703833"/>
            <a:ext cx="1296144" cy="317455"/>
            <a:chOff x="4304928" y="5703833"/>
            <a:chExt cx="1296144" cy="317455"/>
          </a:xfrm>
        </p:grpSpPr>
        <p:sp>
          <p:nvSpPr>
            <p:cNvPr id="22" name="Rectangle 21">
              <a:extLst>
                <a:ext uri="{FF2B5EF4-FFF2-40B4-BE49-F238E27FC236}">
                  <a16:creationId xmlns:a16="http://schemas.microsoft.com/office/drawing/2014/main" id="{3A2A1E94-A874-4F0D-A648-957BD8887C86}"/>
                </a:ext>
              </a:extLst>
            </p:cNvPr>
            <p:cNvSpPr/>
            <p:nvPr/>
          </p:nvSpPr>
          <p:spPr>
            <a:xfrm>
              <a:off x="4304928" y="5703833"/>
              <a:ext cx="707876" cy="26161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TextBox 22">
              <a:extLst>
                <a:ext uri="{FF2B5EF4-FFF2-40B4-BE49-F238E27FC236}">
                  <a16:creationId xmlns:a16="http://schemas.microsoft.com/office/drawing/2014/main" id="{A3D1ABBC-F1BC-4884-A04D-ACA014E9196E}"/>
                </a:ext>
              </a:extLst>
            </p:cNvPr>
            <p:cNvSpPr txBox="1"/>
            <p:nvPr/>
          </p:nvSpPr>
          <p:spPr>
            <a:xfrm>
              <a:off x="4304928" y="5790456"/>
              <a:ext cx="1296144" cy="230832"/>
            </a:xfrm>
            <a:prstGeom prst="rect">
              <a:avLst/>
            </a:prstGeom>
            <a:solidFill>
              <a:schemeClr val="bg1"/>
            </a:solidFill>
          </p:spPr>
          <p:txBody>
            <a:bodyPr wrap="square" bIns="0" rtlCol="0" anchor="b" anchorCtr="0">
              <a:spAutoFit/>
            </a:bodyPr>
            <a:lstStyle/>
            <a:p>
              <a:pPr algn="ctr"/>
              <a:r>
                <a:rPr lang="en-GB" sz="1200" dirty="0">
                  <a:solidFill>
                    <a:srgbClr val="98002E"/>
                  </a:solidFill>
                </a:rPr>
                <a:t>Year</a:t>
              </a:r>
            </a:p>
          </p:txBody>
        </p:sp>
      </p:grpSp>
      <p:grpSp>
        <p:nvGrpSpPr>
          <p:cNvPr id="25" name="Group 24">
            <a:extLst>
              <a:ext uri="{FF2B5EF4-FFF2-40B4-BE49-F238E27FC236}">
                <a16:creationId xmlns:a16="http://schemas.microsoft.com/office/drawing/2014/main" id="{3EF6976C-E67F-4A46-968D-7038A7D5DDE7}"/>
              </a:ext>
            </a:extLst>
          </p:cNvPr>
          <p:cNvGrpSpPr/>
          <p:nvPr/>
        </p:nvGrpSpPr>
        <p:grpSpPr>
          <a:xfrm>
            <a:off x="3469789" y="5865459"/>
            <a:ext cx="4850346" cy="388153"/>
            <a:chOff x="3368824" y="5865459"/>
            <a:chExt cx="4850346" cy="388153"/>
          </a:xfrm>
        </p:grpSpPr>
        <p:sp>
          <p:nvSpPr>
            <p:cNvPr id="26" name="Rectangle 25">
              <a:extLst>
                <a:ext uri="{FF2B5EF4-FFF2-40B4-BE49-F238E27FC236}">
                  <a16:creationId xmlns:a16="http://schemas.microsoft.com/office/drawing/2014/main" id="{7552F656-BD06-4612-81C2-09B0FBC6A745}"/>
                </a:ext>
              </a:extLst>
            </p:cNvPr>
            <p:cNvSpPr/>
            <p:nvPr/>
          </p:nvSpPr>
          <p:spPr>
            <a:xfrm>
              <a:off x="5520084" y="5865459"/>
              <a:ext cx="2699085" cy="23083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7" name="TextBox 26">
              <a:extLst>
                <a:ext uri="{FF2B5EF4-FFF2-40B4-BE49-F238E27FC236}">
                  <a16:creationId xmlns:a16="http://schemas.microsoft.com/office/drawing/2014/main" id="{B904AF3A-E3C7-43DB-9382-3E3D3833AEBD}"/>
                </a:ext>
              </a:extLst>
            </p:cNvPr>
            <p:cNvSpPr txBox="1"/>
            <p:nvPr/>
          </p:nvSpPr>
          <p:spPr>
            <a:xfrm>
              <a:off x="3368824" y="6007391"/>
              <a:ext cx="4850346" cy="246221"/>
            </a:xfrm>
            <a:prstGeom prst="rect">
              <a:avLst/>
            </a:prstGeom>
            <a:solidFill>
              <a:schemeClr val="bg1"/>
            </a:solidFill>
          </p:spPr>
          <p:txBody>
            <a:bodyPr wrap="square" rtlCol="0">
              <a:spAutoFit/>
            </a:bodyPr>
            <a:lstStyle/>
            <a:p>
              <a:pPr algn="r"/>
              <a:r>
                <a:rPr lang="en-GB" sz="1000" dirty="0"/>
                <a:t>Significant upward or downward linear trends are indicated with a dashed line</a:t>
              </a:r>
            </a:p>
          </p:txBody>
        </p:sp>
      </p:grpSp>
      <p:sp>
        <p:nvSpPr>
          <p:cNvPr id="31" name="Slide Number Placeholder 5">
            <a:extLst>
              <a:ext uri="{FF2B5EF4-FFF2-40B4-BE49-F238E27FC236}">
                <a16:creationId xmlns:a16="http://schemas.microsoft.com/office/drawing/2014/main" id="{28F2CB85-C07A-47BB-AD1C-F534E3FA719B}"/>
              </a:ext>
            </a:extLst>
          </p:cNvPr>
          <p:cNvSpPr txBox="1">
            <a:spLocks/>
          </p:cNvSpPr>
          <p:nvPr/>
        </p:nvSpPr>
        <p:spPr>
          <a:xfrm>
            <a:off x="161472" y="6308725"/>
            <a:ext cx="543055" cy="549275"/>
          </a:xfrm>
          <a:prstGeom prst="rect">
            <a:avLst/>
          </a:prstGeom>
          <a:solidFill>
            <a:srgbClr val="FFFFFF">
              <a:alpha val="0"/>
            </a:srgbClr>
          </a:solidFill>
        </p:spPr>
        <p:txBody>
          <a:bodyPr lIns="0" tIns="0" bIns="0" anchor="ctr" anchorCtr="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F8D1709-6D09-4B88-8078-2815A193A105}" type="slidenum">
              <a:rPr lang="en-GB" sz="1200" smtClean="0">
                <a:solidFill>
                  <a:schemeClr val="bg1"/>
                </a:solidFill>
              </a:rPr>
              <a:pPr/>
              <a:t>15</a:t>
            </a:fld>
            <a:endParaRPr lang="en-GB" sz="1200" dirty="0">
              <a:solidFill>
                <a:schemeClr val="bg1"/>
              </a:solidFill>
            </a:endParaRPr>
          </a:p>
        </p:txBody>
      </p:sp>
      <p:sp>
        <p:nvSpPr>
          <p:cNvPr id="6" name="Rectangle 5">
            <a:extLst>
              <a:ext uri="{FF2B5EF4-FFF2-40B4-BE49-F238E27FC236}">
                <a16:creationId xmlns:a16="http://schemas.microsoft.com/office/drawing/2014/main" id="{8FF757A0-E111-45B2-92B7-55FB8650D3A6}"/>
              </a:ext>
            </a:extLst>
          </p:cNvPr>
          <p:cNvSpPr/>
          <p:nvPr/>
        </p:nvSpPr>
        <p:spPr>
          <a:xfrm>
            <a:off x="8286576" y="3196704"/>
            <a:ext cx="1368152" cy="2727176"/>
          </a:xfrm>
          <a:prstGeom prst="rect">
            <a:avLst/>
          </a:prstGeom>
          <a:noFill/>
          <a:ln w="6350" cap="sq">
            <a:solidFill>
              <a:schemeClr val="bg1">
                <a:lumMod val="75000"/>
              </a:schemeClr>
            </a:solidFill>
            <a:prstDash val="sysDot"/>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r>
              <a:rPr lang="en-GB" sz="1100" b="1" dirty="0"/>
              <a:t>Upward trends in </a:t>
            </a:r>
            <a:r>
              <a:rPr lang="en-GB" sz="1100" dirty="0"/>
              <a:t>obesity in all groups, and in severe obesity for Bangladeshi, Black African, Black Caribbean, Pakistani and White British boys</a:t>
            </a:r>
          </a:p>
          <a:p>
            <a:endParaRPr lang="en-GB" sz="1100" dirty="0"/>
          </a:p>
          <a:p>
            <a:r>
              <a:rPr lang="en-GB" sz="1100" b="1" dirty="0"/>
              <a:t>Downward trends in </a:t>
            </a:r>
            <a:r>
              <a:rPr lang="en-GB" sz="1100" dirty="0"/>
              <a:t>underweight in Pakistani boys and in overweight in White British boys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
          <p:cNvPicPr/>
          <p:nvPr/>
        </p:nvPicPr>
        <p:blipFill rotWithShape="1">
          <a:blip r:embed="rId3" cstate="print"/>
          <a:srcRect r="14088"/>
          <a:stretch/>
        </p:blipFill>
        <p:spPr>
          <a:xfrm>
            <a:off x="819943" y="1268760"/>
            <a:ext cx="7454060" cy="4848365"/>
          </a:xfrm>
          <a:prstGeom prst="rect">
            <a:avLst/>
          </a:prstGeom>
        </p:spPr>
      </p:pic>
      <p:sp>
        <p:nvSpPr>
          <p:cNvPr id="3" name="Title 1"/>
          <p:cNvSpPr>
            <a:spLocks noGrp="1"/>
          </p:cNvSpPr>
          <p:nvPr>
            <p:ph type="title"/>
          </p:nvPr>
        </p:nvSpPr>
        <p:spPr>
          <a:solidFill>
            <a:srgbClr val="FFFFFF">
              <a:alpha val="0"/>
            </a:srgbClr>
          </a:solidFill>
        </p:spPr>
        <p:txBody>
          <a:bodyPr>
            <a:normAutofit/>
          </a:bodyPr>
          <a:lstStyle/>
          <a:p>
            <a:r>
              <a:rPr sz="3200" dirty="0">
                <a:solidFill>
                  <a:srgbClr val="98002E"/>
                </a:solidFill>
              </a:rPr>
              <a:t>Year 6 Girls weight category prevalence by ethnic group</a:t>
            </a:r>
          </a:p>
        </p:txBody>
      </p:sp>
      <p:pic>
        <p:nvPicPr>
          <p:cNvPr id="10" name="Picture 9">
            <a:extLst>
              <a:ext uri="{FF2B5EF4-FFF2-40B4-BE49-F238E27FC236}">
                <a16:creationId xmlns:a16="http://schemas.microsoft.com/office/drawing/2014/main" id="{A7ADBCDD-FCDE-461A-B3D2-2E036DD904D9}"/>
              </a:ext>
            </a:extLst>
          </p:cNvPr>
          <p:cNvPicPr>
            <a:picLocks noChangeAspect="1"/>
          </p:cNvPicPr>
          <p:nvPr/>
        </p:nvPicPr>
        <p:blipFill rotWithShape="1">
          <a:blip r:embed="rId4">
            <a:extLst>
              <a:ext uri="{28A0092B-C50C-407E-A947-70E740481C1C}">
                <a14:useLocalDpi xmlns:a14="http://schemas.microsoft.com/office/drawing/2010/main" val="0"/>
              </a:ext>
            </a:extLst>
          </a:blip>
          <a:srcRect l="82160" t="26454" r="1543" b="37754"/>
          <a:stretch/>
        </p:blipFill>
        <p:spPr>
          <a:xfrm>
            <a:off x="8219170" y="1340768"/>
            <a:ext cx="1341342" cy="1800200"/>
          </a:xfrm>
          <a:prstGeom prst="rect">
            <a:avLst/>
          </a:prstGeom>
        </p:spPr>
      </p:pic>
      <p:grpSp>
        <p:nvGrpSpPr>
          <p:cNvPr id="5" name="Group 4">
            <a:extLst>
              <a:ext uri="{FF2B5EF4-FFF2-40B4-BE49-F238E27FC236}">
                <a16:creationId xmlns:a16="http://schemas.microsoft.com/office/drawing/2014/main" id="{760BD9DB-217D-4D47-962A-37C09D1378AE}"/>
              </a:ext>
            </a:extLst>
          </p:cNvPr>
          <p:cNvGrpSpPr/>
          <p:nvPr/>
        </p:nvGrpSpPr>
        <p:grpSpPr>
          <a:xfrm>
            <a:off x="704528" y="2348878"/>
            <a:ext cx="317673" cy="1944218"/>
            <a:chOff x="704528" y="2348878"/>
            <a:chExt cx="317673" cy="1944218"/>
          </a:xfrm>
        </p:grpSpPr>
        <p:sp>
          <p:nvSpPr>
            <p:cNvPr id="11" name="Rectangle 10">
              <a:extLst>
                <a:ext uri="{FF2B5EF4-FFF2-40B4-BE49-F238E27FC236}">
                  <a16:creationId xmlns:a16="http://schemas.microsoft.com/office/drawing/2014/main" id="{52925009-9971-4643-AE64-6E3C97CE2FDA}"/>
                </a:ext>
              </a:extLst>
            </p:cNvPr>
            <p:cNvSpPr/>
            <p:nvPr/>
          </p:nvSpPr>
          <p:spPr>
            <a:xfrm>
              <a:off x="791368" y="2600908"/>
              <a:ext cx="230833" cy="165618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n>
                  <a:solidFill>
                    <a:schemeClr val="bg1"/>
                  </a:solidFill>
                </a:ln>
                <a:solidFill>
                  <a:schemeClr val="bg1"/>
                </a:solidFill>
              </a:endParaRPr>
            </a:p>
          </p:txBody>
        </p:sp>
        <p:sp>
          <p:nvSpPr>
            <p:cNvPr id="12" name="TextBox 11">
              <a:extLst>
                <a:ext uri="{FF2B5EF4-FFF2-40B4-BE49-F238E27FC236}">
                  <a16:creationId xmlns:a16="http://schemas.microsoft.com/office/drawing/2014/main" id="{977A0E43-292F-40E0-B838-7A2CE8494FE3}"/>
                </a:ext>
              </a:extLst>
            </p:cNvPr>
            <p:cNvSpPr txBox="1"/>
            <p:nvPr/>
          </p:nvSpPr>
          <p:spPr>
            <a:xfrm rot="16200000">
              <a:off x="-152165" y="3205571"/>
              <a:ext cx="1944218" cy="230832"/>
            </a:xfrm>
            <a:prstGeom prst="rect">
              <a:avLst/>
            </a:prstGeom>
            <a:solidFill>
              <a:schemeClr val="bg1"/>
            </a:solidFill>
          </p:spPr>
          <p:txBody>
            <a:bodyPr wrap="square" bIns="0" rtlCol="0" anchor="b" anchorCtr="0">
              <a:spAutoFit/>
            </a:bodyPr>
            <a:lstStyle/>
            <a:p>
              <a:r>
                <a:rPr lang="en-GB" sz="1200" dirty="0">
                  <a:solidFill>
                    <a:srgbClr val="98002E"/>
                  </a:solidFill>
                </a:rPr>
                <a:t>Percentage of children</a:t>
              </a:r>
            </a:p>
          </p:txBody>
        </p:sp>
      </p:grpSp>
      <p:grpSp>
        <p:nvGrpSpPr>
          <p:cNvPr id="13" name="Group 12">
            <a:extLst>
              <a:ext uri="{FF2B5EF4-FFF2-40B4-BE49-F238E27FC236}">
                <a16:creationId xmlns:a16="http://schemas.microsoft.com/office/drawing/2014/main" id="{E9030641-3893-4DE6-BD18-BB28D3B7F559}"/>
              </a:ext>
            </a:extLst>
          </p:cNvPr>
          <p:cNvGrpSpPr/>
          <p:nvPr/>
        </p:nvGrpSpPr>
        <p:grpSpPr>
          <a:xfrm>
            <a:off x="4304928" y="5661248"/>
            <a:ext cx="1296144" cy="360040"/>
            <a:chOff x="4304928" y="5661248"/>
            <a:chExt cx="1296144" cy="360040"/>
          </a:xfrm>
        </p:grpSpPr>
        <p:sp>
          <p:nvSpPr>
            <p:cNvPr id="14" name="Rectangle 13">
              <a:extLst>
                <a:ext uri="{FF2B5EF4-FFF2-40B4-BE49-F238E27FC236}">
                  <a16:creationId xmlns:a16="http://schemas.microsoft.com/office/drawing/2014/main" id="{C1FE279D-37A0-4B39-8EF2-01F67EC8EC00}"/>
                </a:ext>
              </a:extLst>
            </p:cNvPr>
            <p:cNvSpPr/>
            <p:nvPr/>
          </p:nvSpPr>
          <p:spPr>
            <a:xfrm>
              <a:off x="4520952" y="5661248"/>
              <a:ext cx="720080" cy="3600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extBox 14">
              <a:extLst>
                <a:ext uri="{FF2B5EF4-FFF2-40B4-BE49-F238E27FC236}">
                  <a16:creationId xmlns:a16="http://schemas.microsoft.com/office/drawing/2014/main" id="{64F096B8-E5EA-4346-898A-4F66E3228FF0}"/>
                </a:ext>
              </a:extLst>
            </p:cNvPr>
            <p:cNvSpPr txBox="1"/>
            <p:nvPr/>
          </p:nvSpPr>
          <p:spPr>
            <a:xfrm>
              <a:off x="4304928" y="5790456"/>
              <a:ext cx="1296144" cy="230832"/>
            </a:xfrm>
            <a:prstGeom prst="rect">
              <a:avLst/>
            </a:prstGeom>
            <a:solidFill>
              <a:schemeClr val="bg1"/>
            </a:solidFill>
          </p:spPr>
          <p:txBody>
            <a:bodyPr wrap="square" bIns="0" rtlCol="0" anchor="b" anchorCtr="0">
              <a:spAutoFit/>
            </a:bodyPr>
            <a:lstStyle/>
            <a:p>
              <a:pPr algn="ctr"/>
              <a:r>
                <a:rPr lang="en-GB" sz="1200" dirty="0">
                  <a:solidFill>
                    <a:srgbClr val="98002E"/>
                  </a:solidFill>
                </a:rPr>
                <a:t>Year</a:t>
              </a:r>
            </a:p>
          </p:txBody>
        </p:sp>
      </p:grpSp>
      <p:grpSp>
        <p:nvGrpSpPr>
          <p:cNvPr id="18" name="Group 17">
            <a:extLst>
              <a:ext uri="{FF2B5EF4-FFF2-40B4-BE49-F238E27FC236}">
                <a16:creationId xmlns:a16="http://schemas.microsoft.com/office/drawing/2014/main" id="{8953B4A2-9237-4645-B074-47196658EC73}"/>
              </a:ext>
            </a:extLst>
          </p:cNvPr>
          <p:cNvGrpSpPr/>
          <p:nvPr/>
        </p:nvGrpSpPr>
        <p:grpSpPr>
          <a:xfrm>
            <a:off x="4304928" y="5703833"/>
            <a:ext cx="1296144" cy="317455"/>
            <a:chOff x="4304928" y="5703833"/>
            <a:chExt cx="1296144" cy="317455"/>
          </a:xfrm>
        </p:grpSpPr>
        <p:sp>
          <p:nvSpPr>
            <p:cNvPr id="19" name="Rectangle 18">
              <a:extLst>
                <a:ext uri="{FF2B5EF4-FFF2-40B4-BE49-F238E27FC236}">
                  <a16:creationId xmlns:a16="http://schemas.microsoft.com/office/drawing/2014/main" id="{ED961098-6433-45A5-BE33-5E8D7252F5D6}"/>
                </a:ext>
              </a:extLst>
            </p:cNvPr>
            <p:cNvSpPr/>
            <p:nvPr/>
          </p:nvSpPr>
          <p:spPr>
            <a:xfrm>
              <a:off x="4304928" y="5703833"/>
              <a:ext cx="707876" cy="26161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TextBox 19">
              <a:extLst>
                <a:ext uri="{FF2B5EF4-FFF2-40B4-BE49-F238E27FC236}">
                  <a16:creationId xmlns:a16="http://schemas.microsoft.com/office/drawing/2014/main" id="{B067CF41-BCC4-4D81-A0F1-2AC4844EB03A}"/>
                </a:ext>
              </a:extLst>
            </p:cNvPr>
            <p:cNvSpPr txBox="1"/>
            <p:nvPr/>
          </p:nvSpPr>
          <p:spPr>
            <a:xfrm>
              <a:off x="4304928" y="5790456"/>
              <a:ext cx="1296144" cy="230832"/>
            </a:xfrm>
            <a:prstGeom prst="rect">
              <a:avLst/>
            </a:prstGeom>
            <a:solidFill>
              <a:schemeClr val="bg1"/>
            </a:solidFill>
          </p:spPr>
          <p:txBody>
            <a:bodyPr wrap="square" bIns="0" rtlCol="0" anchor="b" anchorCtr="0">
              <a:spAutoFit/>
            </a:bodyPr>
            <a:lstStyle/>
            <a:p>
              <a:pPr algn="ctr"/>
              <a:r>
                <a:rPr lang="en-GB" sz="1200" dirty="0">
                  <a:solidFill>
                    <a:srgbClr val="98002E"/>
                  </a:solidFill>
                </a:rPr>
                <a:t>Year</a:t>
              </a:r>
            </a:p>
          </p:txBody>
        </p:sp>
      </p:grpSp>
      <p:sp>
        <p:nvSpPr>
          <p:cNvPr id="22" name="Rectangle 21">
            <a:extLst>
              <a:ext uri="{FF2B5EF4-FFF2-40B4-BE49-F238E27FC236}">
                <a16:creationId xmlns:a16="http://schemas.microsoft.com/office/drawing/2014/main" id="{2795EB7F-E271-446E-9BCE-8B3D46FA2960}"/>
              </a:ext>
            </a:extLst>
          </p:cNvPr>
          <p:cNvSpPr/>
          <p:nvPr/>
        </p:nvSpPr>
        <p:spPr>
          <a:xfrm>
            <a:off x="5520084" y="5865459"/>
            <a:ext cx="2699085" cy="23083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24" name="Group 23">
            <a:extLst>
              <a:ext uri="{FF2B5EF4-FFF2-40B4-BE49-F238E27FC236}">
                <a16:creationId xmlns:a16="http://schemas.microsoft.com/office/drawing/2014/main" id="{88FE1CBE-471C-499F-AECB-B58E2FB23A04}"/>
              </a:ext>
            </a:extLst>
          </p:cNvPr>
          <p:cNvGrpSpPr/>
          <p:nvPr/>
        </p:nvGrpSpPr>
        <p:grpSpPr>
          <a:xfrm>
            <a:off x="3464074" y="5865459"/>
            <a:ext cx="4850346" cy="388153"/>
            <a:chOff x="3368824" y="5865459"/>
            <a:chExt cx="4850346" cy="388153"/>
          </a:xfrm>
        </p:grpSpPr>
        <p:sp>
          <p:nvSpPr>
            <p:cNvPr id="25" name="Rectangle 24">
              <a:extLst>
                <a:ext uri="{FF2B5EF4-FFF2-40B4-BE49-F238E27FC236}">
                  <a16:creationId xmlns:a16="http://schemas.microsoft.com/office/drawing/2014/main" id="{29AF9DDF-A36C-413A-A522-2704E7B1FE38}"/>
                </a:ext>
              </a:extLst>
            </p:cNvPr>
            <p:cNvSpPr/>
            <p:nvPr/>
          </p:nvSpPr>
          <p:spPr>
            <a:xfrm>
              <a:off x="5520084" y="5865459"/>
              <a:ext cx="2699085" cy="23083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6" name="TextBox 25">
              <a:extLst>
                <a:ext uri="{FF2B5EF4-FFF2-40B4-BE49-F238E27FC236}">
                  <a16:creationId xmlns:a16="http://schemas.microsoft.com/office/drawing/2014/main" id="{96C1C85D-12D4-444F-BF81-B38FCFF4BBE2}"/>
                </a:ext>
              </a:extLst>
            </p:cNvPr>
            <p:cNvSpPr txBox="1"/>
            <p:nvPr/>
          </p:nvSpPr>
          <p:spPr>
            <a:xfrm>
              <a:off x="3368824" y="6007391"/>
              <a:ext cx="4850346" cy="246221"/>
            </a:xfrm>
            <a:prstGeom prst="rect">
              <a:avLst/>
            </a:prstGeom>
            <a:solidFill>
              <a:schemeClr val="bg1"/>
            </a:solidFill>
          </p:spPr>
          <p:txBody>
            <a:bodyPr wrap="square" rtlCol="0">
              <a:spAutoFit/>
            </a:bodyPr>
            <a:lstStyle/>
            <a:p>
              <a:pPr algn="r"/>
              <a:r>
                <a:rPr lang="en-GB" sz="1000" dirty="0"/>
                <a:t>Significant upward or downward linear trends are indicated with a dashed line</a:t>
              </a:r>
            </a:p>
          </p:txBody>
        </p:sp>
      </p:grpSp>
      <p:sp>
        <p:nvSpPr>
          <p:cNvPr id="27" name="Slide Number Placeholder 5">
            <a:extLst>
              <a:ext uri="{FF2B5EF4-FFF2-40B4-BE49-F238E27FC236}">
                <a16:creationId xmlns:a16="http://schemas.microsoft.com/office/drawing/2014/main" id="{70974E93-EFA3-4D3C-9349-3B5710847C65}"/>
              </a:ext>
            </a:extLst>
          </p:cNvPr>
          <p:cNvSpPr txBox="1">
            <a:spLocks/>
          </p:cNvSpPr>
          <p:nvPr/>
        </p:nvSpPr>
        <p:spPr>
          <a:xfrm>
            <a:off x="161472" y="6308725"/>
            <a:ext cx="658471" cy="549275"/>
          </a:xfrm>
          <a:prstGeom prst="rect">
            <a:avLst/>
          </a:prstGeom>
          <a:noFill/>
        </p:spPr>
        <p:txBody>
          <a:bodyPr lIns="0" tIns="0" bIns="0" anchor="ctr" anchorCtr="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F8D1709-6D09-4B88-8078-2815A193A105}" type="slidenum">
              <a:rPr lang="en-GB" sz="1200" smtClean="0">
                <a:solidFill>
                  <a:schemeClr val="bg1"/>
                </a:solidFill>
              </a:rPr>
              <a:pPr/>
              <a:t>16</a:t>
            </a:fld>
            <a:endParaRPr lang="en-GB" sz="1200" dirty="0">
              <a:solidFill>
                <a:schemeClr val="bg1"/>
              </a:solidFill>
            </a:endParaRPr>
          </a:p>
        </p:txBody>
      </p:sp>
      <p:sp>
        <p:nvSpPr>
          <p:cNvPr id="6" name="Rectangle 5">
            <a:extLst>
              <a:ext uri="{FF2B5EF4-FFF2-40B4-BE49-F238E27FC236}">
                <a16:creationId xmlns:a16="http://schemas.microsoft.com/office/drawing/2014/main" id="{9ED88764-7B55-40E7-A75D-0C39D9A00BDC}"/>
              </a:ext>
            </a:extLst>
          </p:cNvPr>
          <p:cNvSpPr/>
          <p:nvPr/>
        </p:nvSpPr>
        <p:spPr>
          <a:xfrm>
            <a:off x="8286576" y="3217168"/>
            <a:ext cx="1368152" cy="3024336"/>
          </a:xfrm>
          <a:prstGeom prst="rect">
            <a:avLst/>
          </a:prstGeom>
          <a:noFill/>
          <a:ln w="6350" cap="sq">
            <a:solidFill>
              <a:schemeClr val="bg1">
                <a:lumMod val="50000"/>
              </a:schemeClr>
            </a:solidFill>
            <a:prstDash val="sysDot"/>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r>
              <a:rPr lang="en-GB" sz="1100" b="1" dirty="0"/>
              <a:t>Upward trends in </a:t>
            </a:r>
            <a:r>
              <a:rPr lang="en-GB" sz="1100" dirty="0"/>
              <a:t>obesity and excess weight in all groups except Chinese girls, and in severe obesity for Black African, Black Caribbean, Pakistani and White British girls</a:t>
            </a:r>
          </a:p>
          <a:p>
            <a:endParaRPr lang="en-GB" sz="1100" dirty="0"/>
          </a:p>
          <a:p>
            <a:r>
              <a:rPr lang="en-GB" sz="1100" b="1" dirty="0"/>
              <a:t>Downward trends in </a:t>
            </a:r>
            <a:r>
              <a:rPr lang="en-GB" sz="1100" dirty="0"/>
              <a:t>underweight in Pakistani and Indian girls and in overweight in White British girls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82B7D-CDF5-4FB7-BEC7-E453E5F489BA}"/>
              </a:ext>
            </a:extLst>
          </p:cNvPr>
          <p:cNvSpPr>
            <a:spLocks noGrp="1"/>
          </p:cNvSpPr>
          <p:nvPr>
            <p:ph type="title"/>
          </p:nvPr>
        </p:nvSpPr>
        <p:spPr/>
        <p:txBody>
          <a:bodyPr>
            <a:normAutofit/>
          </a:bodyPr>
          <a:lstStyle/>
          <a:p>
            <a:r>
              <a:rPr lang="en-GB" sz="3200" dirty="0">
                <a:solidFill>
                  <a:srgbClr val="98002E"/>
                </a:solidFill>
              </a:rPr>
              <a:t>Slope Index of Inequality</a:t>
            </a:r>
          </a:p>
        </p:txBody>
      </p:sp>
      <p:sp>
        <p:nvSpPr>
          <p:cNvPr id="5" name="Text Placeholder 2">
            <a:extLst>
              <a:ext uri="{FF2B5EF4-FFF2-40B4-BE49-F238E27FC236}">
                <a16:creationId xmlns:a16="http://schemas.microsoft.com/office/drawing/2014/main" id="{76306A75-1730-4857-A946-1912BBD8FE4E}"/>
              </a:ext>
            </a:extLst>
          </p:cNvPr>
          <p:cNvSpPr>
            <a:spLocks noGrp="1"/>
          </p:cNvSpPr>
          <p:nvPr>
            <p:ph type="body" sz="quarter" idx="13"/>
          </p:nvPr>
        </p:nvSpPr>
        <p:spPr>
          <a:xfrm>
            <a:off x="584517" y="1772320"/>
            <a:ext cx="8736756" cy="3744912"/>
          </a:xfrm>
        </p:spPr>
        <p:txBody>
          <a:bodyPr>
            <a:noAutofit/>
          </a:bodyPr>
          <a:lstStyle/>
          <a:p>
            <a:pPr marL="285750" indent="-285750">
              <a:spcAft>
                <a:spcPts val="800"/>
              </a:spcAft>
              <a:buClr>
                <a:schemeClr val="bg2"/>
              </a:buClr>
              <a:buFont typeface="Arial" panose="020B0604020202020204" pitchFamily="34" charset="0"/>
              <a:buChar char="•"/>
            </a:pPr>
            <a:r>
              <a:rPr lang="en-GB" sz="1400" dirty="0">
                <a:solidFill>
                  <a:schemeClr val="tx1"/>
                </a:solidFill>
              </a:rPr>
              <a:t>The slope index of inequality (SII) for obesity presented in this report measures how obesity prevalence varies by levels of deprivation in communities of the population. Child obesity prevalence is calculated for each deprivation group (deciles representing approximately 10% of the population), then the SII is calculated based on these figures.</a:t>
            </a:r>
          </a:p>
          <a:p>
            <a:pPr marL="285750" indent="-285750">
              <a:spcAft>
                <a:spcPts val="800"/>
              </a:spcAft>
              <a:buClr>
                <a:schemeClr val="bg2"/>
              </a:buClr>
              <a:buFont typeface="Arial" panose="020B0604020202020204" pitchFamily="34" charset="0"/>
              <a:buChar char="•"/>
            </a:pPr>
            <a:r>
              <a:rPr lang="en-GB" sz="1400" dirty="0">
                <a:solidFill>
                  <a:schemeClr val="tx1"/>
                </a:solidFill>
              </a:rPr>
              <a:t>The SII takes account of health inequalities across the whole range of deprivation within England and summarises this in a single number.</a:t>
            </a:r>
          </a:p>
          <a:p>
            <a:pPr marL="285750" indent="-285750">
              <a:spcAft>
                <a:spcPts val="800"/>
              </a:spcAft>
              <a:buClr>
                <a:schemeClr val="bg2"/>
              </a:buClr>
              <a:buFont typeface="Arial" panose="020B0604020202020204" pitchFamily="34" charset="0"/>
              <a:buChar char="•"/>
            </a:pPr>
            <a:r>
              <a:rPr lang="en-GB" sz="1400" dirty="0">
                <a:solidFill>
                  <a:schemeClr val="tx1"/>
                </a:solidFill>
              </a:rPr>
              <a:t>The higher the value of the SII. The greater the inequality in obesity prevalence.</a:t>
            </a:r>
          </a:p>
          <a:p>
            <a:pPr marL="285750" indent="-285750">
              <a:spcAft>
                <a:spcPts val="800"/>
              </a:spcAft>
              <a:buClr>
                <a:schemeClr val="bg2"/>
              </a:buClr>
              <a:buFont typeface="Arial" panose="020B0604020202020204" pitchFamily="34" charset="0"/>
              <a:buChar char="•"/>
            </a:pPr>
            <a:r>
              <a:rPr lang="en-GB" sz="1400" dirty="0">
                <a:solidFill>
                  <a:schemeClr val="tx1"/>
                </a:solidFill>
              </a:rPr>
              <a:t>Increasing SII over time indicates widening inequality.</a:t>
            </a:r>
          </a:p>
          <a:p>
            <a:pPr marL="285750" indent="-285750">
              <a:spcAft>
                <a:spcPts val="800"/>
              </a:spcAft>
              <a:buClr>
                <a:schemeClr val="bg2"/>
              </a:buClr>
              <a:buFont typeface="Arial" panose="020B0604020202020204" pitchFamily="34" charset="0"/>
              <a:buChar char="•"/>
            </a:pPr>
            <a:r>
              <a:rPr lang="en-GB" sz="1400" dirty="0">
                <a:solidFill>
                  <a:schemeClr val="tx1"/>
                </a:solidFill>
              </a:rPr>
              <a:t>For further information on the SII see: Regidor E. Measures of health inequalities: part 2. Journal of Epidemiology &amp; Community Health 2004 –58:900-903.</a:t>
            </a:r>
            <a:endParaRPr lang="en-GB" sz="1400" dirty="0">
              <a:highlight>
                <a:srgbClr val="FFFF00"/>
              </a:highlight>
            </a:endParaRPr>
          </a:p>
          <a:p>
            <a:pPr marL="285750" indent="-285750">
              <a:buClr>
                <a:schemeClr val="bg2"/>
              </a:buClr>
              <a:buFont typeface="Wingdings" panose="05000000000000000000" pitchFamily="2" charset="2"/>
              <a:buChar char="§"/>
            </a:pPr>
            <a:endParaRPr lang="en-GB" sz="1400" dirty="0"/>
          </a:p>
          <a:p>
            <a:pPr marL="285750" indent="-285750">
              <a:buClr>
                <a:schemeClr val="bg2"/>
              </a:buClr>
              <a:buFont typeface="Wingdings" panose="05000000000000000000" pitchFamily="2" charset="2"/>
              <a:buChar char="§"/>
            </a:pPr>
            <a:endParaRPr lang="en-GB" sz="1400" dirty="0"/>
          </a:p>
          <a:p>
            <a:pPr marL="285750" indent="-285750">
              <a:buClr>
                <a:schemeClr val="bg2"/>
              </a:buClr>
              <a:buFont typeface="Wingdings" panose="05000000000000000000" pitchFamily="2" charset="2"/>
              <a:buChar char="§"/>
            </a:pPr>
            <a:endParaRPr lang="en-GB" sz="1400" dirty="0"/>
          </a:p>
        </p:txBody>
      </p:sp>
      <p:sp>
        <p:nvSpPr>
          <p:cNvPr id="6" name="Slide Number Placeholder 5">
            <a:extLst>
              <a:ext uri="{FF2B5EF4-FFF2-40B4-BE49-F238E27FC236}">
                <a16:creationId xmlns:a16="http://schemas.microsoft.com/office/drawing/2014/main" id="{D7DB98FD-623D-447E-B245-283AAF7D0384}"/>
              </a:ext>
            </a:extLst>
          </p:cNvPr>
          <p:cNvSpPr>
            <a:spLocks noGrp="1"/>
          </p:cNvSpPr>
          <p:nvPr>
            <p:ph type="sldNum" sz="quarter" idx="4294967295"/>
          </p:nvPr>
        </p:nvSpPr>
        <p:spPr>
          <a:xfrm>
            <a:off x="-29028" y="6308725"/>
            <a:ext cx="783771" cy="549275"/>
          </a:xfrm>
          <a:solidFill>
            <a:srgbClr val="FFFFFF">
              <a:alpha val="0"/>
            </a:srgbClr>
          </a:solidFill>
        </p:spPr>
        <p:txBody>
          <a:bodyPr/>
          <a:lstStyle/>
          <a:p>
            <a:fld id="{9F8D1709-6D09-4B88-8078-2815A193A105}" type="slidenum">
              <a:rPr lang="en-GB" sz="1200" smtClean="0"/>
              <a:t>17</a:t>
            </a:fld>
            <a:endParaRPr sz="1200" dirty="0"/>
          </a:p>
        </p:txBody>
      </p:sp>
    </p:spTree>
    <p:extLst>
      <p:ext uri="{BB962C8B-B14F-4D97-AF65-F5344CB8AC3E}">
        <p14:creationId xmlns:p14="http://schemas.microsoft.com/office/powerpoint/2010/main" val="9031189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2534731" y="249286"/>
            <a:ext cx="6162684" cy="1143000"/>
          </a:xfrm>
          <a:solidFill>
            <a:srgbClr val="FFFFFF">
              <a:alpha val="0"/>
            </a:srgbClr>
          </a:solidFill>
        </p:spPr>
        <p:txBody>
          <a:bodyPr>
            <a:normAutofit/>
          </a:bodyPr>
          <a:lstStyle/>
          <a:p>
            <a:r>
              <a:rPr sz="3200" dirty="0">
                <a:solidFill>
                  <a:srgbClr val="98002E"/>
                </a:solidFill>
              </a:rPr>
              <a:t>Trend in Slope Index of Inequality for obesity</a:t>
            </a:r>
          </a:p>
        </p:txBody>
      </p:sp>
      <p:sp>
        <p:nvSpPr>
          <p:cNvPr id="4" name="Slide Number Placeholder 5"/>
          <p:cNvSpPr>
            <a:spLocks noGrp="1"/>
          </p:cNvSpPr>
          <p:nvPr>
            <p:ph type="sldNum" sz="quarter" idx="4294967295"/>
          </p:nvPr>
        </p:nvSpPr>
        <p:spPr>
          <a:xfrm>
            <a:off x="-29028" y="6308725"/>
            <a:ext cx="754742" cy="549275"/>
          </a:xfrm>
          <a:noFill/>
        </p:spPr>
        <p:txBody>
          <a:bodyPr/>
          <a:lstStyle/>
          <a:p>
            <a:fld id="{9F8D1709-6D09-4B88-8078-2815A193A105}" type="slidenum">
              <a:rPr lang="en-GB" sz="1200" smtClean="0"/>
              <a:t>18</a:t>
            </a:fld>
            <a:endParaRPr sz="1200" dirty="0"/>
          </a:p>
        </p:txBody>
      </p:sp>
      <p:pic>
        <p:nvPicPr>
          <p:cNvPr id="9" name="Picture 8">
            <a:extLst>
              <a:ext uri="{FF2B5EF4-FFF2-40B4-BE49-F238E27FC236}">
                <a16:creationId xmlns:a16="http://schemas.microsoft.com/office/drawing/2014/main" id="{59BE8784-EB6D-479E-A684-F5E12BD8F42C}"/>
              </a:ext>
            </a:extLst>
          </p:cNvPr>
          <p:cNvPicPr>
            <a:picLocks noChangeAspect="1"/>
          </p:cNvPicPr>
          <p:nvPr/>
        </p:nvPicPr>
        <p:blipFill rotWithShape="1">
          <a:blip r:embed="rId3">
            <a:extLst>
              <a:ext uri="{28A0092B-C50C-407E-A947-70E740481C1C}">
                <a14:useLocalDpi xmlns:a14="http://schemas.microsoft.com/office/drawing/2010/main" val="0"/>
              </a:ext>
            </a:extLst>
          </a:blip>
          <a:srcRect r="20383"/>
          <a:stretch/>
        </p:blipFill>
        <p:spPr>
          <a:xfrm>
            <a:off x="1208585" y="1340768"/>
            <a:ext cx="6447318" cy="4948727"/>
          </a:xfrm>
          <a:prstGeom prst="rect">
            <a:avLst/>
          </a:prstGeom>
        </p:spPr>
      </p:pic>
      <p:sp>
        <p:nvSpPr>
          <p:cNvPr id="10" name="Rectangle 9">
            <a:extLst>
              <a:ext uri="{FF2B5EF4-FFF2-40B4-BE49-F238E27FC236}">
                <a16:creationId xmlns:a16="http://schemas.microsoft.com/office/drawing/2014/main" id="{464565EF-74B7-4AA4-AA44-396A263CFD7F}"/>
              </a:ext>
            </a:extLst>
          </p:cNvPr>
          <p:cNvSpPr/>
          <p:nvPr/>
        </p:nvSpPr>
        <p:spPr>
          <a:xfrm>
            <a:off x="7895930" y="3645024"/>
            <a:ext cx="1665582" cy="1491510"/>
          </a:xfrm>
          <a:prstGeom prst="rect">
            <a:avLst/>
          </a:prstGeom>
          <a:noFill/>
          <a:ln w="6350" cap="sq">
            <a:solidFill>
              <a:schemeClr val="bg1">
                <a:lumMod val="75000"/>
              </a:schemeClr>
            </a:solidFill>
            <a:prstDash val="sysDot"/>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r>
              <a:rPr lang="en-GB" sz="1100" dirty="0"/>
              <a:t>The slope index of inequality for obesity is greater in Year 6 boys and girls than in Reception boys and girls, and is widening at a faster rate in Year 6 than in Reception</a:t>
            </a:r>
          </a:p>
        </p:txBody>
      </p:sp>
      <p:pic>
        <p:nvPicPr>
          <p:cNvPr id="8" name="Picture 7">
            <a:extLst>
              <a:ext uri="{FF2B5EF4-FFF2-40B4-BE49-F238E27FC236}">
                <a16:creationId xmlns:a16="http://schemas.microsoft.com/office/drawing/2014/main" id="{C44B66E3-1242-4835-9038-3DBB03A72E6D}"/>
              </a:ext>
            </a:extLst>
          </p:cNvPr>
          <p:cNvPicPr>
            <a:picLocks noChangeAspect="1"/>
          </p:cNvPicPr>
          <p:nvPr/>
        </p:nvPicPr>
        <p:blipFill rotWithShape="1">
          <a:blip r:embed="rId3">
            <a:extLst>
              <a:ext uri="{28A0092B-C50C-407E-A947-70E740481C1C}">
                <a14:useLocalDpi xmlns:a14="http://schemas.microsoft.com/office/drawing/2010/main" val="0"/>
              </a:ext>
            </a:extLst>
          </a:blip>
          <a:srcRect l="79763" t="31398" b="41400"/>
          <a:stretch/>
        </p:blipFill>
        <p:spPr>
          <a:xfrm>
            <a:off x="7761313" y="1340768"/>
            <a:ext cx="1665582" cy="1368152"/>
          </a:xfrm>
          <a:prstGeom prst="rect">
            <a:avLst/>
          </a:prstGeom>
        </p:spPr>
      </p:pic>
      <p:sp>
        <p:nvSpPr>
          <p:cNvPr id="11" name="TextBox 10">
            <a:extLst>
              <a:ext uri="{FF2B5EF4-FFF2-40B4-BE49-F238E27FC236}">
                <a16:creationId xmlns:a16="http://schemas.microsoft.com/office/drawing/2014/main" id="{DAE6D4FB-26CC-4D81-9524-DFEF4341E322}"/>
              </a:ext>
            </a:extLst>
          </p:cNvPr>
          <p:cNvSpPr txBox="1"/>
          <p:nvPr/>
        </p:nvSpPr>
        <p:spPr>
          <a:xfrm>
            <a:off x="4304928" y="6021288"/>
            <a:ext cx="1296144" cy="230832"/>
          </a:xfrm>
          <a:prstGeom prst="rect">
            <a:avLst/>
          </a:prstGeom>
          <a:solidFill>
            <a:schemeClr val="bg1"/>
          </a:solidFill>
        </p:spPr>
        <p:txBody>
          <a:bodyPr wrap="square" bIns="0" rtlCol="0" anchor="t" anchorCtr="0">
            <a:spAutoFit/>
          </a:bodyPr>
          <a:lstStyle/>
          <a:p>
            <a:pPr algn="ctr"/>
            <a:r>
              <a:rPr lang="en-GB" sz="1200" dirty="0">
                <a:solidFill>
                  <a:srgbClr val="98002E"/>
                </a:solidFill>
              </a:rPr>
              <a:t>Year</a:t>
            </a:r>
          </a:p>
        </p:txBody>
      </p:sp>
      <p:sp>
        <p:nvSpPr>
          <p:cNvPr id="19" name="TextBox 18">
            <a:extLst>
              <a:ext uri="{FF2B5EF4-FFF2-40B4-BE49-F238E27FC236}">
                <a16:creationId xmlns:a16="http://schemas.microsoft.com/office/drawing/2014/main" id="{1BA710EA-FEF7-4FE3-9A9B-F9D5FA738C09}"/>
              </a:ext>
            </a:extLst>
          </p:cNvPr>
          <p:cNvSpPr txBox="1"/>
          <p:nvPr/>
        </p:nvSpPr>
        <p:spPr>
          <a:xfrm rot="16200000">
            <a:off x="30893" y="3402732"/>
            <a:ext cx="2586216" cy="230832"/>
          </a:xfrm>
          <a:prstGeom prst="rect">
            <a:avLst/>
          </a:prstGeom>
          <a:solidFill>
            <a:schemeClr val="bg1"/>
          </a:solidFill>
        </p:spPr>
        <p:txBody>
          <a:bodyPr wrap="square" bIns="0" rtlCol="0" anchor="b" anchorCtr="0">
            <a:spAutoFit/>
          </a:bodyPr>
          <a:lstStyle/>
          <a:p>
            <a:r>
              <a:rPr lang="en-GB" sz="1200" dirty="0">
                <a:solidFill>
                  <a:srgbClr val="98002E"/>
                </a:solidFill>
              </a:rPr>
              <a:t>Slope index of inequality (% points)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 Placeholder 1">
            <a:extLst>
              <a:ext uri="{FF2B5EF4-FFF2-40B4-BE49-F238E27FC236}">
                <a16:creationId xmlns:a16="http://schemas.microsoft.com/office/drawing/2014/main" id="{7765D7CE-4A4F-4A6A-BBAE-EE1C9910BF95}"/>
              </a:ext>
            </a:extLst>
          </p:cNvPr>
          <p:cNvSpPr txBox="1">
            <a:spLocks/>
          </p:cNvSpPr>
          <p:nvPr/>
        </p:nvSpPr>
        <p:spPr>
          <a:xfrm>
            <a:off x="862960" y="1426766"/>
            <a:ext cx="8438540" cy="3744416"/>
          </a:xfrm>
          <a:prstGeom prst="rect">
            <a:avLst/>
          </a:prstGeom>
        </p:spPr>
        <p:txBody>
          <a:bodyPr vert="horz" lIns="0" tIns="0" rIns="0" bIns="0" rtlCol="0" anchor="t">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1600" b="1" dirty="0">
              <a:solidFill>
                <a:schemeClr val="tx1"/>
              </a:solidFill>
            </a:endParaRPr>
          </a:p>
          <a:p>
            <a:r>
              <a:rPr lang="en-GB" sz="1600" dirty="0"/>
              <a:t>PHE Web: </a:t>
            </a:r>
          </a:p>
          <a:p>
            <a:r>
              <a:rPr lang="en-GB" sz="1600" dirty="0">
                <a:solidFill>
                  <a:srgbClr val="98002E"/>
                </a:solidFill>
              </a:rPr>
              <a:t>https://www.gov.uk/guidance/phe-data-and-analysis-tools#obesity-diet-and-physical-activity</a:t>
            </a:r>
          </a:p>
          <a:p>
            <a:endParaRPr lang="en-GB" sz="1600" dirty="0">
              <a:solidFill>
                <a:schemeClr val="tx1"/>
              </a:solidFill>
            </a:endParaRPr>
          </a:p>
          <a:p>
            <a:r>
              <a:rPr lang="en-GB" sz="1600" dirty="0">
                <a:solidFill>
                  <a:schemeClr val="tx1"/>
                </a:solidFill>
              </a:rPr>
              <a:t>PHE Obesity Intelligence Knowledge Hub public library (no need to join): </a:t>
            </a:r>
          </a:p>
          <a:p>
            <a:r>
              <a:rPr lang="en-GB" sz="1600" dirty="0">
                <a:solidFill>
                  <a:srgbClr val="98002E"/>
                </a:solidFill>
              </a:rPr>
              <a:t>https://khub.net/web/phe-obesity-intelligence/public-library</a:t>
            </a:r>
          </a:p>
          <a:p>
            <a:endParaRPr lang="en-GB" sz="1600" dirty="0">
              <a:solidFill>
                <a:schemeClr val="tx1"/>
              </a:solidFill>
            </a:endParaRPr>
          </a:p>
          <a:p>
            <a:pPr marL="723900" lvl="0" indent="-723900"/>
            <a:r>
              <a:rPr lang="en-GB" sz="1600" dirty="0">
                <a:solidFill>
                  <a:prstClr val="black"/>
                </a:solidFill>
                <a:latin typeface="Arial"/>
              </a:rPr>
              <a:t>PHE Obesity Intelligence Knowledge Hub: </a:t>
            </a:r>
          </a:p>
          <a:p>
            <a:pPr marL="723900" lvl="0" indent="-723900"/>
            <a:r>
              <a:rPr lang="en-GB" sz="1600" dirty="0">
                <a:solidFill>
                  <a:prstClr val="black"/>
                </a:solidFill>
                <a:latin typeface="Arial"/>
              </a:rPr>
              <a:t>Register on </a:t>
            </a:r>
            <a:r>
              <a:rPr lang="en-GB" sz="1600" dirty="0">
                <a:solidFill>
                  <a:srgbClr val="98002E"/>
                </a:solidFill>
                <a:latin typeface="Arial"/>
              </a:rPr>
              <a:t>https://khub.net</a:t>
            </a:r>
            <a:r>
              <a:rPr lang="en-GB" sz="1600" dirty="0">
                <a:solidFill>
                  <a:prstClr val="black"/>
                </a:solidFill>
                <a:latin typeface="Arial"/>
              </a:rPr>
              <a:t> and join the PHE Obesity Intelligence group</a:t>
            </a:r>
          </a:p>
          <a:p>
            <a:endParaRPr lang="en-GB" sz="1600" dirty="0">
              <a:solidFill>
                <a:schemeClr val="tx1"/>
              </a:solidFill>
            </a:endParaRPr>
          </a:p>
          <a:p>
            <a:r>
              <a:rPr lang="en-GB" sz="1600" dirty="0">
                <a:solidFill>
                  <a:schemeClr val="tx1"/>
                </a:solidFill>
              </a:rPr>
              <a:t>Email: </a:t>
            </a:r>
            <a:r>
              <a:rPr lang="en-GB" sz="1600" dirty="0">
                <a:solidFill>
                  <a:srgbClr val="98002E"/>
                </a:solidFill>
              </a:rPr>
              <a:t>ncmp@phe.gov.uk</a:t>
            </a:r>
          </a:p>
          <a:p>
            <a:endParaRPr lang="en-GB" sz="1600" dirty="0">
              <a:solidFill>
                <a:schemeClr val="tx1"/>
              </a:solidFill>
            </a:endParaRPr>
          </a:p>
          <a:p>
            <a:r>
              <a:rPr lang="en-GB" sz="1600" dirty="0">
                <a:solidFill>
                  <a:schemeClr val="tx1"/>
                </a:solidFill>
              </a:rPr>
              <a:t>Twitter:</a:t>
            </a:r>
            <a:r>
              <a:rPr lang="en-GB" sz="1600" b="1" dirty="0">
                <a:solidFill>
                  <a:schemeClr val="tx1"/>
                </a:solidFill>
              </a:rPr>
              <a:t> </a:t>
            </a:r>
            <a:r>
              <a:rPr lang="en-GB" sz="1600" dirty="0">
                <a:solidFill>
                  <a:srgbClr val="98002E"/>
                </a:solidFill>
              </a:rPr>
              <a:t>@PHE_Obesity</a:t>
            </a:r>
          </a:p>
          <a:p>
            <a:endParaRPr lang="en-GB" sz="1600" dirty="0">
              <a:solidFill>
                <a:schemeClr val="tx1"/>
              </a:solidFill>
            </a:endParaRPr>
          </a:p>
        </p:txBody>
      </p:sp>
      <p:sp>
        <p:nvSpPr>
          <p:cNvPr id="7" name="Title 1">
            <a:extLst>
              <a:ext uri="{FF2B5EF4-FFF2-40B4-BE49-F238E27FC236}">
                <a16:creationId xmlns:a16="http://schemas.microsoft.com/office/drawing/2014/main" id="{1FC65C34-4E9C-4D92-A5DE-B1BC5B126D85}"/>
              </a:ext>
            </a:extLst>
          </p:cNvPr>
          <p:cNvSpPr>
            <a:spLocks noGrp="1"/>
          </p:cNvSpPr>
          <p:nvPr>
            <p:ph type="title"/>
          </p:nvPr>
        </p:nvSpPr>
        <p:spPr>
          <a:xfrm>
            <a:off x="2534731" y="249286"/>
            <a:ext cx="6162684" cy="1143000"/>
          </a:xfrm>
          <a:solidFill>
            <a:srgbClr val="FFFFFF">
              <a:alpha val="0"/>
            </a:srgbClr>
          </a:solidFill>
        </p:spPr>
        <p:txBody>
          <a:bodyPr>
            <a:normAutofit/>
          </a:bodyPr>
          <a:lstStyle/>
          <a:p>
            <a:r>
              <a:rPr lang="en-GB" sz="3200" dirty="0">
                <a:solidFill>
                  <a:srgbClr val="98002E"/>
                </a:solidFill>
              </a:rPr>
              <a:t>For more information:</a:t>
            </a:r>
            <a:endParaRPr sz="3200" dirty="0">
              <a:solidFill>
                <a:srgbClr val="98002E"/>
              </a:solidFill>
            </a:endParaRPr>
          </a:p>
        </p:txBody>
      </p:sp>
      <p:sp>
        <p:nvSpPr>
          <p:cNvPr id="8" name="Slide Number Placeholder 5">
            <a:extLst>
              <a:ext uri="{FF2B5EF4-FFF2-40B4-BE49-F238E27FC236}">
                <a16:creationId xmlns:a16="http://schemas.microsoft.com/office/drawing/2014/main" id="{39FAD1A7-2274-473E-8025-2A61776D8AE3}"/>
              </a:ext>
            </a:extLst>
          </p:cNvPr>
          <p:cNvSpPr txBox="1">
            <a:spLocks/>
          </p:cNvSpPr>
          <p:nvPr/>
        </p:nvSpPr>
        <p:spPr>
          <a:xfrm>
            <a:off x="161472" y="6308725"/>
            <a:ext cx="520699" cy="549275"/>
          </a:xfrm>
          <a:prstGeom prst="rect">
            <a:avLst/>
          </a:prstGeom>
          <a:noFill/>
        </p:spPr>
        <p:txBody>
          <a:bodyPr lIns="0" tIns="0" bIns="0" anchor="ctr" anchorCtr="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F8D1709-6D09-4B88-8078-2815A193A105}" type="slidenum">
              <a:rPr lang="en-GB" sz="1200" smtClean="0">
                <a:solidFill>
                  <a:schemeClr val="bg1"/>
                </a:solidFill>
              </a:rPr>
              <a:pPr/>
              <a:t>19</a:t>
            </a:fld>
            <a:endParaRPr lang="en-GB" sz="1200" dirty="0">
              <a:solidFill>
                <a:schemeClr val="bg1"/>
              </a:solidFill>
            </a:endParaRPr>
          </a:p>
        </p:txBody>
      </p:sp>
      <p:sp>
        <p:nvSpPr>
          <p:cNvPr id="11" name="TextBox 10">
            <a:extLst>
              <a:ext uri="{FF2B5EF4-FFF2-40B4-BE49-F238E27FC236}">
                <a16:creationId xmlns:a16="http://schemas.microsoft.com/office/drawing/2014/main" id="{8C919B1F-C646-4D06-8F22-45BD00A44503}"/>
              </a:ext>
            </a:extLst>
          </p:cNvPr>
          <p:cNvSpPr txBox="1"/>
          <p:nvPr/>
        </p:nvSpPr>
        <p:spPr>
          <a:xfrm>
            <a:off x="1037771" y="6444862"/>
            <a:ext cx="5283200" cy="276999"/>
          </a:xfrm>
          <a:prstGeom prst="rect">
            <a:avLst/>
          </a:prstGeom>
          <a:noFill/>
        </p:spPr>
        <p:txBody>
          <a:bodyPr wrap="square" rtlCol="0">
            <a:spAutoFit/>
          </a:bodyPr>
          <a:lstStyle/>
          <a:p>
            <a:r>
              <a:rPr lang="en-GB" sz="1200" dirty="0">
                <a:solidFill>
                  <a:schemeClr val="bg1"/>
                </a:solidFill>
              </a:rPr>
              <a:t>NCMP Trends 2006 to 2007 and 2017 to 2018</a:t>
            </a:r>
          </a:p>
        </p:txBody>
      </p:sp>
    </p:spTree>
    <p:extLst>
      <p:ext uri="{BB962C8B-B14F-4D97-AF65-F5344CB8AC3E}">
        <p14:creationId xmlns:p14="http://schemas.microsoft.com/office/powerpoint/2010/main" val="37698455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118F7CB7-3E0A-48FE-9C7A-131DA8909CD4}"/>
              </a:ext>
            </a:extLst>
          </p:cNvPr>
          <p:cNvSpPr>
            <a:spLocks noGrp="1"/>
          </p:cNvSpPr>
          <p:nvPr/>
        </p:nvSpPr>
        <p:spPr>
          <a:xfrm>
            <a:off x="2534731" y="264343"/>
            <a:ext cx="6786754" cy="1143000"/>
          </a:xfrm>
          <a:prstGeom prst="rect">
            <a:avLst/>
          </a:prstGeom>
        </p:spPr>
        <p:txBody>
          <a:bodyPr vert="horz" lIns="0" tIns="0" rIns="0" bIns="0" rtlCol="0" anchor="ctr">
            <a:normAutofit/>
          </a:bodyPr>
          <a:lstStyle>
            <a:lvl1pPr algn="l" defTabSz="312738" rtl="0" eaLnBrk="1" fontAlgn="base" hangingPunct="1">
              <a:spcBef>
                <a:spcPct val="0"/>
              </a:spcBef>
              <a:spcAft>
                <a:spcPct val="0"/>
              </a:spcAft>
              <a:defRPr sz="3250" kern="1200" spc="-52">
                <a:solidFill>
                  <a:schemeClr val="tx2"/>
                </a:solidFill>
                <a:latin typeface="+mj-lt"/>
                <a:ea typeface="+mj-ea"/>
                <a:cs typeface="+mj-cs"/>
              </a:defRPr>
            </a:lvl1pPr>
            <a:lvl2pPr algn="l" defTabSz="312738" rtl="0" eaLnBrk="1" fontAlgn="base" hangingPunct="1">
              <a:spcBef>
                <a:spcPct val="0"/>
              </a:spcBef>
              <a:spcAft>
                <a:spcPct val="0"/>
              </a:spcAft>
              <a:defRPr sz="1300">
                <a:solidFill>
                  <a:schemeClr val="tx2"/>
                </a:solidFill>
                <a:latin typeface="Arial" panose="020B0604020202020204" pitchFamily="34" charset="0"/>
              </a:defRPr>
            </a:lvl2pPr>
            <a:lvl3pPr algn="l" defTabSz="312738" rtl="0" eaLnBrk="1" fontAlgn="base" hangingPunct="1">
              <a:spcBef>
                <a:spcPct val="0"/>
              </a:spcBef>
              <a:spcAft>
                <a:spcPct val="0"/>
              </a:spcAft>
              <a:defRPr sz="1300">
                <a:solidFill>
                  <a:schemeClr val="tx2"/>
                </a:solidFill>
                <a:latin typeface="Arial" panose="020B0604020202020204" pitchFamily="34" charset="0"/>
              </a:defRPr>
            </a:lvl3pPr>
            <a:lvl4pPr algn="l" defTabSz="312738" rtl="0" eaLnBrk="1" fontAlgn="base" hangingPunct="1">
              <a:spcBef>
                <a:spcPct val="0"/>
              </a:spcBef>
              <a:spcAft>
                <a:spcPct val="0"/>
              </a:spcAft>
              <a:defRPr sz="1300">
                <a:solidFill>
                  <a:schemeClr val="tx2"/>
                </a:solidFill>
                <a:latin typeface="Arial" panose="020B0604020202020204" pitchFamily="34" charset="0"/>
              </a:defRPr>
            </a:lvl4pPr>
            <a:lvl5pPr algn="l" defTabSz="312738" rtl="0" eaLnBrk="1" fontAlgn="base" hangingPunct="1">
              <a:spcBef>
                <a:spcPct val="0"/>
              </a:spcBef>
              <a:spcAft>
                <a:spcPct val="0"/>
              </a:spcAft>
              <a:defRPr sz="1300">
                <a:solidFill>
                  <a:schemeClr val="tx2"/>
                </a:solidFill>
                <a:latin typeface="Arial" panose="020B0604020202020204" pitchFamily="34" charset="0"/>
              </a:defRPr>
            </a:lvl5pPr>
            <a:lvl6pPr marL="371475" algn="l" defTabSz="313432" rtl="0" eaLnBrk="1" fontAlgn="base" hangingPunct="1">
              <a:spcBef>
                <a:spcPct val="0"/>
              </a:spcBef>
              <a:spcAft>
                <a:spcPct val="0"/>
              </a:spcAft>
              <a:defRPr sz="1300">
                <a:solidFill>
                  <a:schemeClr val="tx2"/>
                </a:solidFill>
                <a:latin typeface="Arial" panose="020B0604020202020204" pitchFamily="34" charset="0"/>
              </a:defRPr>
            </a:lvl6pPr>
            <a:lvl7pPr marL="742950" algn="l" defTabSz="313432" rtl="0" eaLnBrk="1" fontAlgn="base" hangingPunct="1">
              <a:spcBef>
                <a:spcPct val="0"/>
              </a:spcBef>
              <a:spcAft>
                <a:spcPct val="0"/>
              </a:spcAft>
              <a:defRPr sz="1300">
                <a:solidFill>
                  <a:schemeClr val="tx2"/>
                </a:solidFill>
                <a:latin typeface="Arial" panose="020B0604020202020204" pitchFamily="34" charset="0"/>
              </a:defRPr>
            </a:lvl7pPr>
            <a:lvl8pPr marL="1114425" algn="l" defTabSz="313432" rtl="0" eaLnBrk="1" fontAlgn="base" hangingPunct="1">
              <a:spcBef>
                <a:spcPct val="0"/>
              </a:spcBef>
              <a:spcAft>
                <a:spcPct val="0"/>
              </a:spcAft>
              <a:defRPr sz="1300">
                <a:solidFill>
                  <a:schemeClr val="tx2"/>
                </a:solidFill>
                <a:latin typeface="Arial" panose="020B0604020202020204" pitchFamily="34" charset="0"/>
              </a:defRPr>
            </a:lvl8pPr>
            <a:lvl9pPr marL="1485900" algn="l" defTabSz="313432" rtl="0" eaLnBrk="1" fontAlgn="base" hangingPunct="1">
              <a:spcBef>
                <a:spcPct val="0"/>
              </a:spcBef>
              <a:spcAft>
                <a:spcPct val="0"/>
              </a:spcAft>
              <a:defRPr sz="1300">
                <a:solidFill>
                  <a:schemeClr val="tx2"/>
                </a:solidFill>
                <a:latin typeface="Arial" panose="020B0604020202020204" pitchFamily="34" charset="0"/>
              </a:defRPr>
            </a:lvl9pPr>
          </a:lstStyle>
          <a:p>
            <a:r>
              <a:rPr lang="en-GB" sz="3200" dirty="0">
                <a:solidFill>
                  <a:srgbClr val="98002E"/>
                </a:solidFill>
              </a:rPr>
              <a:t>Summary of key findings </a:t>
            </a:r>
            <a:br>
              <a:rPr lang="en-GB" sz="3200" dirty="0">
                <a:solidFill>
                  <a:srgbClr val="98002E"/>
                </a:solidFill>
              </a:rPr>
            </a:br>
            <a:r>
              <a:rPr lang="en-GB" sz="3200" dirty="0">
                <a:solidFill>
                  <a:srgbClr val="98002E"/>
                </a:solidFill>
              </a:rPr>
              <a:t>2006 to 2007 and 2017 to 2018 </a:t>
            </a:r>
          </a:p>
        </p:txBody>
      </p:sp>
      <p:sp>
        <p:nvSpPr>
          <p:cNvPr id="14" name="Text Placeholder 2">
            <a:extLst>
              <a:ext uri="{FF2B5EF4-FFF2-40B4-BE49-F238E27FC236}">
                <a16:creationId xmlns:a16="http://schemas.microsoft.com/office/drawing/2014/main" id="{EBD121AF-6D7C-46C2-9B3A-6548D42DA132}"/>
              </a:ext>
            </a:extLst>
          </p:cNvPr>
          <p:cNvSpPr>
            <a:spLocks noGrp="1"/>
          </p:cNvSpPr>
          <p:nvPr/>
        </p:nvSpPr>
        <p:spPr bwMode="auto">
          <a:xfrm>
            <a:off x="584517" y="1647677"/>
            <a:ext cx="8736756" cy="40958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noAutofit/>
          </a:bodyPr>
          <a:lstStyle>
            <a:lvl1pPr algn="l" defTabSz="312738" rtl="0" eaLnBrk="1" fontAlgn="base" hangingPunct="1">
              <a:spcBef>
                <a:spcPts val="400"/>
              </a:spcBef>
              <a:spcAft>
                <a:spcPct val="0"/>
              </a:spcAft>
              <a:buFont typeface="Arial" charset="0"/>
              <a:defRPr sz="1463" kern="1200">
                <a:ln>
                  <a:noFill/>
                </a:ln>
                <a:solidFill>
                  <a:sysClr val="windowText" lastClr="000000"/>
                </a:solidFill>
                <a:latin typeface="Arial" pitchFamily="34" charset="0"/>
                <a:ea typeface="+mn-ea"/>
                <a:cs typeface="+mn-cs"/>
              </a:defRPr>
            </a:lvl1pPr>
            <a:lvl2pPr algn="l" defTabSz="312738" rtl="0" eaLnBrk="1" fontAlgn="base" hangingPunct="1">
              <a:spcBef>
                <a:spcPts val="200"/>
              </a:spcBef>
              <a:spcAft>
                <a:spcPct val="0"/>
              </a:spcAft>
              <a:defRPr sz="1463" kern="1200">
                <a:ln>
                  <a:noFill/>
                </a:ln>
                <a:solidFill>
                  <a:sysClr val="windowText" lastClr="000000"/>
                </a:solidFill>
                <a:latin typeface="Arial" pitchFamily="34" charset="0"/>
                <a:ea typeface="+mn-ea"/>
                <a:cs typeface="+mn-cs"/>
              </a:defRPr>
            </a:lvl2pPr>
            <a:lvl3pPr marL="73025" indent="-73025" algn="l" defTabSz="312738" rtl="0" eaLnBrk="1" fontAlgn="base" hangingPunct="1">
              <a:spcBef>
                <a:spcPts val="200"/>
              </a:spcBef>
              <a:spcAft>
                <a:spcPct val="0"/>
              </a:spcAft>
              <a:buFont typeface="Arial" charset="0"/>
              <a:buChar char="•"/>
              <a:defRPr sz="1463" kern="1200">
                <a:ln>
                  <a:noFill/>
                </a:ln>
                <a:solidFill>
                  <a:sysClr val="windowText" lastClr="000000"/>
                </a:solidFill>
                <a:latin typeface="Arial" pitchFamily="34" charset="0"/>
                <a:ea typeface="+mn-ea"/>
                <a:cs typeface="+mn-cs"/>
              </a:defRPr>
            </a:lvl3pPr>
            <a:lvl4pPr marL="307975" indent="-96838" algn="l" defTabSz="312738" rtl="0" eaLnBrk="1" fontAlgn="base" hangingPunct="1">
              <a:spcBef>
                <a:spcPts val="200"/>
              </a:spcBef>
              <a:spcAft>
                <a:spcPct val="0"/>
              </a:spcAft>
              <a:buFont typeface="Arial" charset="0"/>
              <a:buChar char="–"/>
              <a:defRPr sz="1463" kern="1200">
                <a:ln>
                  <a:noFill/>
                </a:ln>
                <a:solidFill>
                  <a:sysClr val="windowText" lastClr="000000"/>
                </a:solidFill>
                <a:latin typeface="Arial" pitchFamily="34" charset="0"/>
                <a:ea typeface="+mn-ea"/>
                <a:cs typeface="+mn-cs"/>
              </a:defRPr>
            </a:lvl4pPr>
            <a:lvl5pPr marL="307975" indent="-96838" algn="l" defTabSz="312738" rtl="0" eaLnBrk="1" fontAlgn="base" hangingPunct="1">
              <a:spcBef>
                <a:spcPct val="20000"/>
              </a:spcBef>
              <a:spcAft>
                <a:spcPct val="0"/>
              </a:spcAft>
              <a:buFont typeface="Arial" charset="0"/>
              <a:buAutoNum type="arabicPeriod"/>
              <a:defRPr sz="1463" kern="1200">
                <a:ln>
                  <a:noFill/>
                </a:ln>
                <a:solidFill>
                  <a:sysClr val="windowText" lastClr="000000"/>
                </a:solidFill>
                <a:latin typeface="Arial" pitchFamily="34" charset="0"/>
                <a:ea typeface="+mn-ea"/>
                <a:cs typeface="+mn-cs"/>
              </a:defRPr>
            </a:lvl5pPr>
            <a:lvl6pPr marL="861938" indent="-78358" algn="l" defTabSz="313432" rtl="0" eaLnBrk="1" latinLnBrk="0" hangingPunct="1">
              <a:spcBef>
                <a:spcPct val="20000"/>
              </a:spcBef>
              <a:buFont typeface="Arial" pitchFamily="34" charset="0"/>
              <a:buChar char="•"/>
              <a:defRPr sz="686" kern="1200">
                <a:solidFill>
                  <a:schemeClr val="tx1"/>
                </a:solidFill>
                <a:latin typeface="+mn-lt"/>
                <a:ea typeface="+mn-ea"/>
                <a:cs typeface="+mn-cs"/>
              </a:defRPr>
            </a:lvl6pPr>
            <a:lvl7pPr marL="1018655" indent="-78358" algn="l" defTabSz="313432" rtl="0" eaLnBrk="1" latinLnBrk="0" hangingPunct="1">
              <a:spcBef>
                <a:spcPct val="20000"/>
              </a:spcBef>
              <a:buFont typeface="Arial" pitchFamily="34" charset="0"/>
              <a:buChar char="•"/>
              <a:defRPr sz="686" kern="1200">
                <a:solidFill>
                  <a:schemeClr val="tx1"/>
                </a:solidFill>
                <a:latin typeface="+mn-lt"/>
                <a:ea typeface="+mn-ea"/>
                <a:cs typeface="+mn-cs"/>
              </a:defRPr>
            </a:lvl7pPr>
            <a:lvl8pPr marL="1175371" indent="-78358" algn="l" defTabSz="313432" rtl="0" eaLnBrk="1" latinLnBrk="0" hangingPunct="1">
              <a:spcBef>
                <a:spcPct val="20000"/>
              </a:spcBef>
              <a:buFont typeface="Arial" pitchFamily="34" charset="0"/>
              <a:buChar char="•"/>
              <a:defRPr sz="686" kern="1200">
                <a:solidFill>
                  <a:schemeClr val="tx1"/>
                </a:solidFill>
                <a:latin typeface="+mn-lt"/>
                <a:ea typeface="+mn-ea"/>
                <a:cs typeface="+mn-cs"/>
              </a:defRPr>
            </a:lvl8pPr>
            <a:lvl9pPr marL="1332086" indent="-78358" algn="l" defTabSz="313432" rtl="0" eaLnBrk="1" latinLnBrk="0" hangingPunct="1">
              <a:spcBef>
                <a:spcPct val="20000"/>
              </a:spcBef>
              <a:buFont typeface="Arial" pitchFamily="34" charset="0"/>
              <a:buChar char="•"/>
              <a:defRPr sz="686" kern="1200">
                <a:solidFill>
                  <a:schemeClr val="tx1"/>
                </a:solidFill>
                <a:latin typeface="+mn-lt"/>
                <a:ea typeface="+mn-ea"/>
                <a:cs typeface="+mn-cs"/>
              </a:defRPr>
            </a:lvl9pPr>
          </a:lstStyle>
          <a:p>
            <a:pPr marL="285750" indent="-285750">
              <a:spcAft>
                <a:spcPts val="800"/>
              </a:spcAft>
              <a:buClr>
                <a:schemeClr val="bg2"/>
              </a:buClr>
              <a:buFont typeface="Arial" panose="020B0604020202020204" pitchFamily="34" charset="0"/>
              <a:buChar char="•"/>
            </a:pPr>
            <a:r>
              <a:rPr lang="en-GB" sz="1400" dirty="0"/>
              <a:t>Obesity and severe obesity prevalence shows a significant downward trend in Reception boys and a significant increasing trend in Year 6 boys and girls.</a:t>
            </a:r>
          </a:p>
          <a:p>
            <a:pPr marL="285750" indent="-285750">
              <a:spcAft>
                <a:spcPts val="800"/>
              </a:spcAft>
              <a:buClr>
                <a:schemeClr val="bg2"/>
              </a:buClr>
              <a:buFont typeface="Arial" panose="020B0604020202020204" pitchFamily="34" charset="0"/>
              <a:buChar char="•"/>
            </a:pPr>
            <a:r>
              <a:rPr lang="en-GB" sz="1400" dirty="0"/>
              <a:t>Excess weight (obesity and overweight combined) shows a significant downward trend in Reception boys and a significant increasing trend in Reception girls and Year 6 boys and girls.</a:t>
            </a:r>
          </a:p>
          <a:p>
            <a:pPr marL="285750" indent="-285750">
              <a:spcAft>
                <a:spcPts val="800"/>
              </a:spcAft>
              <a:buClr>
                <a:schemeClr val="bg2"/>
              </a:buClr>
              <a:buFont typeface="Arial" panose="020B0604020202020204" pitchFamily="34" charset="0"/>
              <a:buChar char="•"/>
            </a:pPr>
            <a:r>
              <a:rPr lang="en-GB" sz="1400" dirty="0"/>
              <a:t>Underweight prevalence shows a significant downward trend in Reception boys and girls and Year 6 girls.</a:t>
            </a:r>
          </a:p>
          <a:p>
            <a:pPr marL="285750" indent="-285750">
              <a:spcAft>
                <a:spcPts val="800"/>
              </a:spcAft>
              <a:buClr>
                <a:schemeClr val="bg2"/>
              </a:buClr>
              <a:buFont typeface="Arial" panose="020B0604020202020204" pitchFamily="34" charset="0"/>
              <a:buChar char="•"/>
            </a:pPr>
            <a:r>
              <a:rPr lang="en-GB" sz="1400" dirty="0"/>
              <a:t>The trend in the prevalence of each weight category varies by deprivation (Index of Multiple Deprivation (IMD) quintile) and shows widening inequalities. For example, for Year 6 boys and girls, although the prevalence of excess weight and obesity is increasing overall, there is a downward trend in the least deprived areas (quintile 5).</a:t>
            </a:r>
          </a:p>
          <a:p>
            <a:pPr marL="285750" indent="-285750">
              <a:spcAft>
                <a:spcPts val="800"/>
              </a:spcAft>
              <a:buClr>
                <a:schemeClr val="bg2"/>
              </a:buClr>
              <a:buFont typeface="Arial" panose="020B0604020202020204" pitchFamily="34" charset="0"/>
              <a:buChar char="•"/>
            </a:pPr>
            <a:r>
              <a:rPr lang="en-GB" sz="1400" dirty="0"/>
              <a:t>This is supported by increases in the slope index of inequality. The inequalities gap is widening at a faster rate in Year 6 than in Reception and is greater in Year 6 for both boys and girls.</a:t>
            </a:r>
          </a:p>
          <a:p>
            <a:pPr marL="285750" indent="-285750">
              <a:spcAft>
                <a:spcPts val="800"/>
              </a:spcAft>
              <a:buClr>
                <a:schemeClr val="bg2"/>
              </a:buClr>
              <a:buFont typeface="Arial" panose="020B0604020202020204" pitchFamily="34" charset="0"/>
              <a:buChar char="•"/>
            </a:pPr>
            <a:r>
              <a:rPr lang="en-GB" sz="1400" dirty="0"/>
              <a:t>The trend in the prevalence of each weight category also varies among different ethnic groups. Obesity prevalence shows a significant upward trend in all ethnic groups for boys and girls in Year 6, apart from Chinese girls where no significant trend was identified. White British girls were the only ethnic group that had an upward trend in obesity in Reception.</a:t>
            </a:r>
          </a:p>
        </p:txBody>
      </p:sp>
      <p:sp>
        <p:nvSpPr>
          <p:cNvPr id="15" name="Slide Number Placeholder 5">
            <a:extLst>
              <a:ext uri="{FF2B5EF4-FFF2-40B4-BE49-F238E27FC236}">
                <a16:creationId xmlns:a16="http://schemas.microsoft.com/office/drawing/2014/main" id="{15FBCC70-A519-4E0A-8A2F-D3749128CEB3}"/>
              </a:ext>
            </a:extLst>
          </p:cNvPr>
          <p:cNvSpPr txBox="1">
            <a:spLocks/>
          </p:cNvSpPr>
          <p:nvPr/>
        </p:nvSpPr>
        <p:spPr>
          <a:xfrm>
            <a:off x="190500" y="6308725"/>
            <a:ext cx="394017" cy="549275"/>
          </a:xfrm>
          <a:prstGeom prst="rect">
            <a:avLst/>
          </a:prstGeom>
          <a:noFill/>
        </p:spPr>
        <p:txBody>
          <a:bodyPr lIns="0" tIns="0" bIns="0" anchor="ctr" anchorCtr="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F8D1709-6D09-4B88-8078-2815A193A105}" type="slidenum">
              <a:rPr lang="en-GB" sz="1200" smtClean="0">
                <a:solidFill>
                  <a:schemeClr val="bg1"/>
                </a:solidFill>
              </a:rPr>
              <a:pPr/>
              <a:t>2</a:t>
            </a:fld>
            <a:endParaRPr lang="en-GB" sz="1200" dirty="0">
              <a:solidFill>
                <a:schemeClr val="bg1"/>
              </a:solidFill>
            </a:endParaRPr>
          </a:p>
        </p:txBody>
      </p:sp>
    </p:spTree>
    <p:extLst>
      <p:ext uri="{BB962C8B-B14F-4D97-AF65-F5344CB8AC3E}">
        <p14:creationId xmlns:p14="http://schemas.microsoft.com/office/powerpoint/2010/main" val="29775078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95300" y="1153160"/>
            <a:ext cx="8915400" cy="1015663"/>
          </a:xfrm>
          <a:prstGeom prst="rect">
            <a:avLst/>
          </a:prstGeom>
          <a:noFill/>
        </p:spPr>
        <p:txBody>
          <a:bodyPr vert="horz" rtlCol="0">
            <a:spAutoFit/>
          </a:bodyPr>
          <a:lstStyle/>
          <a:p>
            <a:r>
              <a:rPr lang="en-GB" sz="1200" dirty="0">
                <a:solidFill>
                  <a:srgbClr val="000000"/>
                </a:solidFill>
              </a:rPr>
              <a:t>Public Health England exists to protect and improve the nation's health and wellbeing, and reduce health inequalities. We do this through world-leading science, knowledge and intelligence, advocacy, partnerships and the delivery of specialist public health services. We are an executive agency of the Department of Health and Social Care, and a distinct delivery organisation with operational autonomy. We provide central government, local government, the NHS, Parliament, industry and the public with evidence-based professional, scientific and delivery expertise and support. </a:t>
            </a:r>
          </a:p>
        </p:txBody>
      </p:sp>
      <p:sp>
        <p:nvSpPr>
          <p:cNvPr id="4" name="TextBox 3"/>
          <p:cNvSpPr txBox="1"/>
          <p:nvPr/>
        </p:nvSpPr>
        <p:spPr>
          <a:xfrm>
            <a:off x="495300" y="2187575"/>
            <a:ext cx="6184900" cy="1384995"/>
          </a:xfrm>
          <a:prstGeom prst="rect">
            <a:avLst/>
          </a:prstGeom>
          <a:noFill/>
        </p:spPr>
        <p:txBody>
          <a:bodyPr vert="horz" wrap="square" rtlCol="0">
            <a:spAutoFit/>
          </a:bodyPr>
          <a:lstStyle/>
          <a:p>
            <a:r>
              <a:rPr lang="en-GB" sz="1200" dirty="0">
                <a:solidFill>
                  <a:srgbClr val="000000"/>
                </a:solidFill>
              </a:rPr>
              <a:t>Public Health England, Wellington House, 133-155 Waterloo Road, London SE1 8UG
Tel: 020 7654 8000</a:t>
            </a:r>
          </a:p>
          <a:p>
            <a:r>
              <a:rPr lang="en-GB" sz="1200" dirty="0">
                <a:solidFill>
                  <a:srgbClr val="98002E"/>
                </a:solidFill>
              </a:rPr>
              <a:t>www.gov.uk/phe</a:t>
            </a:r>
          </a:p>
          <a:p>
            <a:pPr>
              <a:lnSpc>
                <a:spcPct val="300000"/>
              </a:lnSpc>
            </a:pPr>
            <a:r>
              <a:rPr lang="en-GB" sz="1200" dirty="0">
                <a:solidFill>
                  <a:srgbClr val="000000"/>
                </a:solidFill>
              </a:rPr>
              <a:t>Twitter: </a:t>
            </a:r>
            <a:r>
              <a:rPr lang="en-GB" sz="1200" dirty="0">
                <a:solidFill>
                  <a:srgbClr val="98002E"/>
                </a:solidFill>
              </a:rPr>
              <a:t>@</a:t>
            </a:r>
            <a:r>
              <a:rPr lang="en-GB" sz="1200" dirty="0" err="1">
                <a:solidFill>
                  <a:srgbClr val="98002E"/>
                </a:solidFill>
              </a:rPr>
              <a:t>PHE_uk</a:t>
            </a:r>
            <a:endParaRPr lang="en-GB" sz="1200" dirty="0">
              <a:solidFill>
                <a:srgbClr val="98002E"/>
              </a:solidFill>
            </a:endParaRPr>
          </a:p>
          <a:p>
            <a:r>
              <a:rPr lang="en-GB" sz="1200" dirty="0">
                <a:solidFill>
                  <a:srgbClr val="000000"/>
                </a:solidFill>
              </a:rPr>
              <a:t>Facebook: </a:t>
            </a:r>
            <a:r>
              <a:rPr lang="en-GB" sz="1200" dirty="0">
                <a:solidFill>
                  <a:srgbClr val="98002E"/>
                </a:solidFill>
              </a:rPr>
              <a:t>www.facebook.com/PublicHealthEngland</a:t>
            </a:r>
            <a:endParaRPr lang="en-GB" sz="1200" dirty="0">
              <a:solidFill>
                <a:srgbClr val="000000"/>
              </a:solidFill>
            </a:endParaRPr>
          </a:p>
        </p:txBody>
      </p:sp>
      <p:sp>
        <p:nvSpPr>
          <p:cNvPr id="10" name="TextBox 9"/>
          <p:cNvSpPr txBox="1"/>
          <p:nvPr/>
        </p:nvSpPr>
        <p:spPr>
          <a:xfrm>
            <a:off x="495300" y="3799205"/>
            <a:ext cx="8915400" cy="1015663"/>
          </a:xfrm>
          <a:prstGeom prst="rect">
            <a:avLst/>
          </a:prstGeom>
          <a:noFill/>
        </p:spPr>
        <p:txBody>
          <a:bodyPr vert="horz" rtlCol="0">
            <a:spAutoFit/>
          </a:bodyPr>
          <a:lstStyle/>
          <a:p>
            <a:r>
              <a:rPr lang="en-GB" sz="1200" dirty="0">
                <a:solidFill>
                  <a:srgbClr val="000000"/>
                </a:solidFill>
              </a:rPr>
              <a:t>© Crown copyright 2019
</a:t>
            </a:r>
            <a:r>
              <a:rPr lang="en-GB" sz="1200" dirty="0">
                <a:solidFill>
                  <a:prstClr val="black"/>
                </a:solidFill>
                <a:ea typeface="Times New Roman" pitchFamily="18" charset="0"/>
                <a:cs typeface="Times New Roman" pitchFamily="18" charset="0"/>
              </a:rPr>
              <a:t>You may re-use this information (excluding logos) free of charge in any format or medium, under the terms of the Open Government Licence v3.0. To view this licence, visit </a:t>
            </a:r>
            <a:r>
              <a:rPr lang="en-GB" sz="1200" u="sng" dirty="0">
                <a:solidFill>
                  <a:srgbClr val="98002E"/>
                </a:solidFill>
                <a:ea typeface="Times New Roman" pitchFamily="18" charset="0"/>
                <a:cs typeface="Times New Roman" pitchFamily="18" charset="0"/>
              </a:rPr>
              <a:t>www.nationalarchives.gov.uk/doc/open-government-licence/version/3</a:t>
            </a:r>
            <a:r>
              <a:rPr lang="en-GB" sz="1200" dirty="0">
                <a:solidFill>
                  <a:prstClr val="black"/>
                </a:solidFill>
                <a:ea typeface="Times New Roman" pitchFamily="18" charset="0"/>
                <a:cs typeface="Times New Roman" pitchFamily="18" charset="0"/>
              </a:rPr>
              <a:t> or email </a:t>
            </a:r>
            <a:r>
              <a:rPr lang="en-GB" sz="1200" dirty="0">
                <a:solidFill>
                  <a:srgbClr val="98002E"/>
                </a:solidFill>
                <a:ea typeface="Times New Roman" pitchFamily="18" charset="0"/>
                <a:cs typeface="Times New Roman" pitchFamily="18" charset="0"/>
              </a:rPr>
              <a:t>psi@nationalarchives.gsi.gov.uk</a:t>
            </a:r>
            <a:r>
              <a:rPr lang="en-GB" sz="1200" dirty="0">
                <a:solidFill>
                  <a:prstClr val="black"/>
                </a:solidFill>
                <a:ea typeface="Times New Roman" pitchFamily="18" charset="0"/>
                <a:cs typeface="Times New Roman" pitchFamily="18" charset="0"/>
              </a:rPr>
              <a:t>. Where we have identified any third party copyright information you will need to obtain permission from the copyright holders concerned</a:t>
            </a:r>
            <a:r>
              <a:rPr lang="en-GB" sz="1200" dirty="0">
                <a:solidFill>
                  <a:srgbClr val="000000"/>
                </a:solidFill>
              </a:rPr>
              <a:t>.</a:t>
            </a:r>
          </a:p>
        </p:txBody>
      </p:sp>
      <p:sp>
        <p:nvSpPr>
          <p:cNvPr id="11" name="TextBox 10"/>
          <p:cNvSpPr txBox="1"/>
          <p:nvPr/>
        </p:nvSpPr>
        <p:spPr>
          <a:xfrm>
            <a:off x="495300" y="4658360"/>
            <a:ext cx="4953000" cy="646331"/>
          </a:xfrm>
          <a:prstGeom prst="rect">
            <a:avLst/>
          </a:prstGeom>
          <a:noFill/>
        </p:spPr>
        <p:txBody>
          <a:bodyPr vert="horz" rtlCol="0">
            <a:spAutoFit/>
          </a:bodyPr>
          <a:lstStyle/>
          <a:p>
            <a:endParaRPr lang="en-GB" sz="1200" dirty="0">
              <a:solidFill>
                <a:srgbClr val="000000"/>
              </a:solidFill>
            </a:endParaRPr>
          </a:p>
          <a:p>
            <a:r>
              <a:rPr lang="en-GB" sz="1200" dirty="0"/>
              <a:t>Published July 2019</a:t>
            </a:r>
            <a:r>
              <a:rPr lang="en-GB" sz="1200" dirty="0">
                <a:solidFill>
                  <a:srgbClr val="000000"/>
                </a:solidFill>
              </a:rPr>
              <a:t>
PHE publications gateway number</a:t>
            </a:r>
            <a:r>
              <a:rPr lang="en-GB" sz="1200" dirty="0"/>
              <a:t>: GW-517</a:t>
            </a:r>
          </a:p>
        </p:txBody>
      </p:sp>
      <p:pic>
        <p:nvPicPr>
          <p:cNvPr id="12" name="Picture 11"/>
          <p:cNvPicPr>
            <a:picLocks/>
          </p:cNvPicPr>
          <p:nvPr/>
        </p:nvPicPr>
        <p:blipFill>
          <a:blip r:embed="rId3">
            <a:extLst>
              <a:ext uri="{28A0092B-C50C-407E-A947-70E740481C1C}">
                <a14:useLocalDpi xmlns:a14="http://schemas.microsoft.com/office/drawing/2010/main" val="0"/>
              </a:ext>
            </a:extLst>
          </a:blip>
          <a:stretch>
            <a:fillRect/>
          </a:stretch>
        </p:blipFill>
        <p:spPr>
          <a:xfrm>
            <a:off x="567690" y="5431914"/>
            <a:ext cx="845820" cy="685800"/>
          </a:xfrm>
          <a:prstGeom prst="rect">
            <a:avLst/>
          </a:prstGeom>
        </p:spPr>
      </p:pic>
      <p:sp>
        <p:nvSpPr>
          <p:cNvPr id="17" name="TextBox 16">
            <a:extLst>
              <a:ext uri="{FF2B5EF4-FFF2-40B4-BE49-F238E27FC236}">
                <a16:creationId xmlns:a16="http://schemas.microsoft.com/office/drawing/2014/main" id="{5A198DD5-382F-472F-8E61-067E9D4800DE}"/>
              </a:ext>
            </a:extLst>
          </p:cNvPr>
          <p:cNvSpPr txBox="1"/>
          <p:nvPr/>
        </p:nvSpPr>
        <p:spPr>
          <a:xfrm>
            <a:off x="495300" y="508000"/>
            <a:ext cx="6718300" cy="584775"/>
          </a:xfrm>
          <a:prstGeom prst="rect">
            <a:avLst/>
          </a:prstGeom>
          <a:noFill/>
        </p:spPr>
        <p:txBody>
          <a:bodyPr vert="horz" wrap="square" rtlCol="0">
            <a:spAutoFit/>
          </a:bodyPr>
          <a:lstStyle/>
          <a:p>
            <a:r>
              <a:rPr lang="en-GB" sz="3200" dirty="0">
                <a:solidFill>
                  <a:srgbClr val="98002E"/>
                </a:solidFill>
              </a:rPr>
              <a:t>About Public Health England</a:t>
            </a:r>
          </a:p>
        </p:txBody>
      </p:sp>
      <p:sp>
        <p:nvSpPr>
          <p:cNvPr id="18" name="Slide Number Placeholder 5">
            <a:extLst>
              <a:ext uri="{FF2B5EF4-FFF2-40B4-BE49-F238E27FC236}">
                <a16:creationId xmlns:a16="http://schemas.microsoft.com/office/drawing/2014/main" id="{512C9DF7-1256-43DA-8DCD-A47DDB74E579}"/>
              </a:ext>
            </a:extLst>
          </p:cNvPr>
          <p:cNvSpPr txBox="1">
            <a:spLocks/>
          </p:cNvSpPr>
          <p:nvPr/>
        </p:nvSpPr>
        <p:spPr>
          <a:xfrm>
            <a:off x="161472" y="6308725"/>
            <a:ext cx="578757" cy="549275"/>
          </a:xfrm>
          <a:prstGeom prst="rect">
            <a:avLst/>
          </a:prstGeom>
          <a:solidFill>
            <a:srgbClr val="FFFFFF">
              <a:alpha val="0"/>
            </a:srgbClr>
          </a:solidFill>
        </p:spPr>
        <p:txBody>
          <a:bodyPr lIns="0" tIns="0" bIns="0" anchor="ctr" anchorCtr="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F8D1709-6D09-4B88-8078-2815A193A105}" type="slidenum">
              <a:rPr lang="en-GB" sz="1200" smtClean="0">
                <a:solidFill>
                  <a:schemeClr val="bg1"/>
                </a:solidFill>
              </a:rPr>
              <a:pPr/>
              <a:t>20</a:t>
            </a:fld>
            <a:endParaRPr lang="en-GB" sz="1200" dirty="0">
              <a:solidFill>
                <a:schemeClr val="bg1"/>
              </a:solidFill>
            </a:endParaRPr>
          </a:p>
        </p:txBody>
      </p:sp>
      <p:sp>
        <p:nvSpPr>
          <p:cNvPr id="19" name="TextBox 18">
            <a:extLst>
              <a:ext uri="{FF2B5EF4-FFF2-40B4-BE49-F238E27FC236}">
                <a16:creationId xmlns:a16="http://schemas.microsoft.com/office/drawing/2014/main" id="{A13EF024-7451-4CFB-B86B-0EADBB1E9C4B}"/>
              </a:ext>
            </a:extLst>
          </p:cNvPr>
          <p:cNvSpPr txBox="1"/>
          <p:nvPr/>
        </p:nvSpPr>
        <p:spPr>
          <a:xfrm>
            <a:off x="1037771" y="6444862"/>
            <a:ext cx="5283200" cy="276999"/>
          </a:xfrm>
          <a:prstGeom prst="rect">
            <a:avLst/>
          </a:prstGeom>
          <a:noFill/>
        </p:spPr>
        <p:txBody>
          <a:bodyPr wrap="square" rtlCol="0">
            <a:spAutoFit/>
          </a:bodyPr>
          <a:lstStyle/>
          <a:p>
            <a:r>
              <a:rPr lang="en-GB" sz="1200" dirty="0">
                <a:solidFill>
                  <a:schemeClr val="bg1"/>
                </a:solidFill>
              </a:rPr>
              <a:t>NCMP Trends 2006 to 2007 and 2017 to 2018</a:t>
            </a:r>
          </a:p>
        </p:txBody>
      </p:sp>
    </p:spTree>
    <p:extLst>
      <p:ext uri="{BB962C8B-B14F-4D97-AF65-F5344CB8AC3E}">
        <p14:creationId xmlns:p14="http://schemas.microsoft.com/office/powerpoint/2010/main" val="18286174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a:xfrm>
            <a:off x="584517" y="1671637"/>
            <a:ext cx="8736756" cy="3861107"/>
          </a:xfrm>
        </p:spPr>
        <p:txBody>
          <a:bodyPr>
            <a:normAutofit lnSpcReduction="10000"/>
          </a:bodyPr>
          <a:lstStyle/>
          <a:p>
            <a:pPr>
              <a:spcAft>
                <a:spcPts val="800"/>
              </a:spcAft>
            </a:pPr>
            <a:r>
              <a:rPr lang="en-GB" sz="1400" dirty="0"/>
              <a:t>This slide pack presents trends in children’s body mass index from 2006/07 to 2017/18 using National Child Measurement Programme (NCMP) data. The NCMP is an annual programme that measures the height and weight of over 1 million children in Reception (aged 4 to 5 years) and Year 6 (aged 10 to 11 years) in mainstream state-funded schools in England. Although the NCMP only covers certain age groups, it includes the majority of children in those year groups and around 95% of eligible pupils have taken part since 2014 to 2015.</a:t>
            </a:r>
          </a:p>
          <a:p>
            <a:pPr>
              <a:spcAft>
                <a:spcPts val="800"/>
              </a:spcAft>
            </a:pPr>
            <a:r>
              <a:rPr lang="en-GB" sz="1400" dirty="0"/>
              <a:t>The slides depict the trends in child body mass index from the NCMP in clear, easy to understand charts and graphics. They display overall trends in obesity, overweight, excess weight, severe obesity and underweight prevalence over time. The slope index of inequality for obesity provides an indication of whether existing health inequalities are widening or narrowing.</a:t>
            </a:r>
          </a:p>
          <a:p>
            <a:pPr>
              <a:spcAft>
                <a:spcPts val="800"/>
              </a:spcAft>
            </a:pPr>
            <a:r>
              <a:rPr lang="en-GB" sz="1400" dirty="0"/>
              <a:t>Logistic regression models were used to assess the significance of the trends, using a Bonferroni correction for multiple hypothesis testing. A least squares trend line is depicted on the slides for illustrative purposes.</a:t>
            </a:r>
          </a:p>
          <a:p>
            <a:pPr>
              <a:spcAft>
                <a:spcPts val="800"/>
              </a:spcAft>
            </a:pPr>
            <a:r>
              <a:rPr lang="en-GB" sz="1400" dirty="0"/>
              <a:t>The slides will be a useful tool for practitioners and policy makers working on child weight and obesity at local, regional and national level. </a:t>
            </a:r>
          </a:p>
          <a:p>
            <a:r>
              <a:rPr lang="en-GB" sz="1400" dirty="0"/>
              <a:t>There are accompanying notes in the document that can be viewed if the file is downloaded. These notes provide additional detail to what is presented in the slides.</a:t>
            </a:r>
          </a:p>
        </p:txBody>
      </p:sp>
      <p:sp>
        <p:nvSpPr>
          <p:cNvPr id="4" name="TextBox 3"/>
          <p:cNvSpPr txBox="1"/>
          <p:nvPr/>
        </p:nvSpPr>
        <p:spPr>
          <a:xfrm>
            <a:off x="495300" y="5561319"/>
            <a:ext cx="4953000" cy="157938"/>
          </a:xfrm>
          <a:prstGeom prst="rect">
            <a:avLst/>
          </a:prstGeom>
          <a:noFill/>
        </p:spPr>
        <p:txBody>
          <a:bodyPr vert="horz" rtlCol="0">
            <a:spAutoFit/>
          </a:bodyPr>
          <a:lstStyle/>
          <a:p>
            <a:r>
              <a:rPr lang="en-GB" sz="1400" dirty="0">
                <a:solidFill>
                  <a:srgbClr val="000000"/>
                </a:solidFill>
              </a:rPr>
              <a:t>NCMP website:</a:t>
            </a:r>
          </a:p>
        </p:txBody>
      </p:sp>
      <p:sp>
        <p:nvSpPr>
          <p:cNvPr id="5" name="TextBox 4"/>
          <p:cNvSpPr txBox="1"/>
          <p:nvPr/>
        </p:nvSpPr>
        <p:spPr>
          <a:xfrm>
            <a:off x="495300" y="5829300"/>
            <a:ext cx="8778180" cy="307777"/>
          </a:xfrm>
          <a:prstGeom prst="rect">
            <a:avLst/>
          </a:prstGeom>
          <a:noFill/>
        </p:spPr>
        <p:txBody>
          <a:bodyPr vert="horz" wrap="square" rtlCol="0">
            <a:spAutoFit/>
          </a:bodyPr>
          <a:lstStyle/>
          <a:p>
            <a:r>
              <a:rPr lang="en-GB" sz="1400" dirty="0">
                <a:solidFill>
                  <a:srgbClr val="98002E"/>
                </a:solidFill>
              </a:rPr>
              <a:t>https://digital.nhs.uk/data-and-information/publications/statistical/national-child-measurement-programme</a:t>
            </a:r>
          </a:p>
        </p:txBody>
      </p:sp>
      <p:sp>
        <p:nvSpPr>
          <p:cNvPr id="17" name="Title 1">
            <a:extLst>
              <a:ext uri="{FF2B5EF4-FFF2-40B4-BE49-F238E27FC236}">
                <a16:creationId xmlns:a16="http://schemas.microsoft.com/office/drawing/2014/main" id="{773C1582-9385-4004-976D-F85181FC5F4B}"/>
              </a:ext>
            </a:extLst>
          </p:cNvPr>
          <p:cNvSpPr>
            <a:spLocks noGrp="1"/>
          </p:cNvSpPr>
          <p:nvPr/>
        </p:nvSpPr>
        <p:spPr>
          <a:xfrm>
            <a:off x="2534731" y="264343"/>
            <a:ext cx="6786754" cy="1143000"/>
          </a:xfrm>
          <a:prstGeom prst="rect">
            <a:avLst/>
          </a:prstGeom>
        </p:spPr>
        <p:txBody>
          <a:bodyPr vert="horz" lIns="0" tIns="0" rIns="0" bIns="0" rtlCol="0" anchor="ctr">
            <a:normAutofit/>
          </a:bodyPr>
          <a:lstStyle>
            <a:lvl1pPr algn="l" defTabSz="312738" rtl="0" eaLnBrk="1" fontAlgn="base" hangingPunct="1">
              <a:spcBef>
                <a:spcPct val="0"/>
              </a:spcBef>
              <a:spcAft>
                <a:spcPct val="0"/>
              </a:spcAft>
              <a:defRPr sz="3250" kern="1200" spc="-52">
                <a:solidFill>
                  <a:schemeClr val="tx2"/>
                </a:solidFill>
                <a:latin typeface="+mj-lt"/>
                <a:ea typeface="+mj-ea"/>
                <a:cs typeface="+mj-cs"/>
              </a:defRPr>
            </a:lvl1pPr>
            <a:lvl2pPr algn="l" defTabSz="312738" rtl="0" eaLnBrk="1" fontAlgn="base" hangingPunct="1">
              <a:spcBef>
                <a:spcPct val="0"/>
              </a:spcBef>
              <a:spcAft>
                <a:spcPct val="0"/>
              </a:spcAft>
              <a:defRPr sz="1300">
                <a:solidFill>
                  <a:schemeClr val="tx2"/>
                </a:solidFill>
                <a:latin typeface="Arial" panose="020B0604020202020204" pitchFamily="34" charset="0"/>
              </a:defRPr>
            </a:lvl2pPr>
            <a:lvl3pPr algn="l" defTabSz="312738" rtl="0" eaLnBrk="1" fontAlgn="base" hangingPunct="1">
              <a:spcBef>
                <a:spcPct val="0"/>
              </a:spcBef>
              <a:spcAft>
                <a:spcPct val="0"/>
              </a:spcAft>
              <a:defRPr sz="1300">
                <a:solidFill>
                  <a:schemeClr val="tx2"/>
                </a:solidFill>
                <a:latin typeface="Arial" panose="020B0604020202020204" pitchFamily="34" charset="0"/>
              </a:defRPr>
            </a:lvl3pPr>
            <a:lvl4pPr algn="l" defTabSz="312738" rtl="0" eaLnBrk="1" fontAlgn="base" hangingPunct="1">
              <a:spcBef>
                <a:spcPct val="0"/>
              </a:spcBef>
              <a:spcAft>
                <a:spcPct val="0"/>
              </a:spcAft>
              <a:defRPr sz="1300">
                <a:solidFill>
                  <a:schemeClr val="tx2"/>
                </a:solidFill>
                <a:latin typeface="Arial" panose="020B0604020202020204" pitchFamily="34" charset="0"/>
              </a:defRPr>
            </a:lvl4pPr>
            <a:lvl5pPr algn="l" defTabSz="312738" rtl="0" eaLnBrk="1" fontAlgn="base" hangingPunct="1">
              <a:spcBef>
                <a:spcPct val="0"/>
              </a:spcBef>
              <a:spcAft>
                <a:spcPct val="0"/>
              </a:spcAft>
              <a:defRPr sz="1300">
                <a:solidFill>
                  <a:schemeClr val="tx2"/>
                </a:solidFill>
                <a:latin typeface="Arial" panose="020B0604020202020204" pitchFamily="34" charset="0"/>
              </a:defRPr>
            </a:lvl5pPr>
            <a:lvl6pPr marL="371475" algn="l" defTabSz="313432" rtl="0" eaLnBrk="1" fontAlgn="base" hangingPunct="1">
              <a:spcBef>
                <a:spcPct val="0"/>
              </a:spcBef>
              <a:spcAft>
                <a:spcPct val="0"/>
              </a:spcAft>
              <a:defRPr sz="1300">
                <a:solidFill>
                  <a:schemeClr val="tx2"/>
                </a:solidFill>
                <a:latin typeface="Arial" panose="020B0604020202020204" pitchFamily="34" charset="0"/>
              </a:defRPr>
            </a:lvl6pPr>
            <a:lvl7pPr marL="742950" algn="l" defTabSz="313432" rtl="0" eaLnBrk="1" fontAlgn="base" hangingPunct="1">
              <a:spcBef>
                <a:spcPct val="0"/>
              </a:spcBef>
              <a:spcAft>
                <a:spcPct val="0"/>
              </a:spcAft>
              <a:defRPr sz="1300">
                <a:solidFill>
                  <a:schemeClr val="tx2"/>
                </a:solidFill>
                <a:latin typeface="Arial" panose="020B0604020202020204" pitchFamily="34" charset="0"/>
              </a:defRPr>
            </a:lvl7pPr>
            <a:lvl8pPr marL="1114425" algn="l" defTabSz="313432" rtl="0" eaLnBrk="1" fontAlgn="base" hangingPunct="1">
              <a:spcBef>
                <a:spcPct val="0"/>
              </a:spcBef>
              <a:spcAft>
                <a:spcPct val="0"/>
              </a:spcAft>
              <a:defRPr sz="1300">
                <a:solidFill>
                  <a:schemeClr val="tx2"/>
                </a:solidFill>
                <a:latin typeface="Arial" panose="020B0604020202020204" pitchFamily="34" charset="0"/>
              </a:defRPr>
            </a:lvl8pPr>
            <a:lvl9pPr marL="1485900" algn="l" defTabSz="313432" rtl="0" eaLnBrk="1" fontAlgn="base" hangingPunct="1">
              <a:spcBef>
                <a:spcPct val="0"/>
              </a:spcBef>
              <a:spcAft>
                <a:spcPct val="0"/>
              </a:spcAft>
              <a:defRPr sz="1300">
                <a:solidFill>
                  <a:schemeClr val="tx2"/>
                </a:solidFill>
                <a:latin typeface="Arial" panose="020B0604020202020204" pitchFamily="34" charset="0"/>
              </a:defRPr>
            </a:lvl9pPr>
          </a:lstStyle>
          <a:p>
            <a:r>
              <a:rPr lang="en-GB" sz="3200" dirty="0">
                <a:solidFill>
                  <a:srgbClr val="98002E"/>
                </a:solidFill>
              </a:rPr>
              <a:t>Introduction</a:t>
            </a:r>
          </a:p>
        </p:txBody>
      </p:sp>
      <p:sp>
        <p:nvSpPr>
          <p:cNvPr id="18" name="Slide Number Placeholder 3">
            <a:extLst>
              <a:ext uri="{FF2B5EF4-FFF2-40B4-BE49-F238E27FC236}">
                <a16:creationId xmlns:a16="http://schemas.microsoft.com/office/drawing/2014/main" id="{A27979D7-70C5-4611-8A33-EF8346852EC7}"/>
              </a:ext>
            </a:extLst>
          </p:cNvPr>
          <p:cNvSpPr txBox="1">
            <a:spLocks/>
          </p:cNvSpPr>
          <p:nvPr/>
        </p:nvSpPr>
        <p:spPr>
          <a:xfrm>
            <a:off x="0" y="6308725"/>
            <a:ext cx="584517" cy="549275"/>
          </a:xfrm>
          <a:prstGeom prst="rect">
            <a:avLst/>
          </a:prstGeom>
          <a:noFill/>
        </p:spPr>
        <p:txBody>
          <a:bodyPr vert="horz" wrap="square" lIns="0" tIns="0" rIns="91440" bIns="0" numCol="1" anchor="ctr" anchorCtr="0" compatLnSpc="1">
            <a:prstTxWarp prst="textNoShape">
              <a:avLst/>
            </a:prstTxWarp>
          </a:bodyPr>
          <a:lstStyle>
            <a:defPPr>
              <a:defRPr lang="en-US"/>
            </a:defPPr>
            <a:lvl1pPr marL="184150" algn="l" defTabSz="914400" rtl="0" eaLnBrk="1" latinLnBrk="0" hangingPunct="1">
              <a:defRPr sz="4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200"/>
              <a:t>3</a:t>
            </a:r>
            <a:endParaRPr lang="en-GB" sz="1200" dirty="0"/>
          </a:p>
        </p:txBody>
      </p:sp>
    </p:spTree>
    <p:extLst>
      <p:ext uri="{BB962C8B-B14F-4D97-AF65-F5344CB8AC3E}">
        <p14:creationId xmlns:p14="http://schemas.microsoft.com/office/powerpoint/2010/main" val="33561757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a:solidFill>
                  <a:srgbClr val="98002E"/>
                </a:solidFill>
              </a:rPr>
              <a:t>BMI classification definitions for population monitoring</a:t>
            </a:r>
          </a:p>
        </p:txBody>
      </p:sp>
      <p:sp>
        <p:nvSpPr>
          <p:cNvPr id="3" name="Text Placeholder 2"/>
          <p:cNvSpPr>
            <a:spLocks noGrp="1"/>
          </p:cNvSpPr>
          <p:nvPr>
            <p:ph type="body" sz="quarter" idx="13"/>
          </p:nvPr>
        </p:nvSpPr>
        <p:spPr>
          <a:xfrm>
            <a:off x="613545" y="1652135"/>
            <a:ext cx="8736756" cy="3528988"/>
          </a:xfrm>
        </p:spPr>
        <p:txBody>
          <a:bodyPr>
            <a:normAutofit/>
          </a:bodyPr>
          <a:lstStyle/>
          <a:p>
            <a:r>
              <a:rPr lang="en-GB" sz="1400" dirty="0"/>
              <a:t>For population monitoring purposes BMI is classified according to the following table using the British 1990 growth reference (UK90</a:t>
            </a:r>
            <a:r>
              <a:rPr lang="en-GB" sz="1400" baseline="30000" dirty="0"/>
              <a:t>1</a:t>
            </a:r>
            <a:r>
              <a:rPr lang="en-GB" sz="1400" dirty="0"/>
              <a:t>):</a:t>
            </a:r>
          </a:p>
          <a:p>
            <a:endParaRPr lang="en-GB" sz="1400" dirty="0"/>
          </a:p>
          <a:p>
            <a:endParaRPr lang="en-GB" sz="1400" dirty="0"/>
          </a:p>
          <a:p>
            <a:endParaRPr lang="en-GB" sz="1400" dirty="0"/>
          </a:p>
          <a:p>
            <a:endParaRPr lang="en-GB" sz="1400" dirty="0"/>
          </a:p>
          <a:p>
            <a:endParaRPr lang="en-GB" sz="1400" dirty="0"/>
          </a:p>
          <a:p>
            <a:endParaRPr lang="en-GB" sz="1400" dirty="0"/>
          </a:p>
          <a:p>
            <a:endParaRPr lang="en-GB" sz="1400" dirty="0"/>
          </a:p>
          <a:p>
            <a:endParaRPr lang="en-GB" sz="1400" dirty="0"/>
          </a:p>
          <a:p>
            <a:endParaRPr lang="en-GB" sz="1400" dirty="0"/>
          </a:p>
          <a:p>
            <a:endParaRPr lang="en-GB" sz="1400" dirty="0"/>
          </a:p>
          <a:p>
            <a:endParaRPr lang="en-GB" sz="1400" dirty="0"/>
          </a:p>
        </p:txBody>
      </p:sp>
      <p:graphicFrame>
        <p:nvGraphicFramePr>
          <p:cNvPr id="4" name="Table 6"/>
          <p:cNvGraphicFramePr>
            <a:graphicFrameLocks noGrp="1"/>
          </p:cNvGraphicFramePr>
          <p:nvPr>
            <p:extLst>
              <p:ext uri="{D42A27DB-BD31-4B8C-83A1-F6EECF244321}">
                <p14:modId xmlns:p14="http://schemas.microsoft.com/office/powerpoint/2010/main" val="1816113900"/>
              </p:ext>
            </p:extLst>
          </p:nvPr>
        </p:nvGraphicFramePr>
        <p:xfrm>
          <a:off x="1376821" y="2564904"/>
          <a:ext cx="8345488" cy="2448272"/>
        </p:xfrm>
        <a:graphic>
          <a:graphicData uri="http://schemas.openxmlformats.org/drawingml/2006/table">
            <a:tbl>
              <a:tblPr firstRow="1" firstCol="1" bandRow="1"/>
              <a:tblGrid>
                <a:gridCol w="2598503">
                  <a:extLst>
                    <a:ext uri="{9D8B030D-6E8A-4147-A177-3AD203B41FA5}">
                      <a16:colId xmlns:a16="http://schemas.microsoft.com/office/drawing/2014/main" val="20000"/>
                    </a:ext>
                  </a:extLst>
                </a:gridCol>
                <a:gridCol w="5746985">
                  <a:extLst>
                    <a:ext uri="{9D8B030D-6E8A-4147-A177-3AD203B41FA5}">
                      <a16:colId xmlns:a16="http://schemas.microsoft.com/office/drawing/2014/main" val="20001"/>
                    </a:ext>
                  </a:extLst>
                </a:gridCol>
              </a:tblGrid>
              <a:tr h="425361">
                <a:tc>
                  <a:txBody>
                    <a:bodyPr/>
                    <a:lstStyle/>
                    <a:p>
                      <a:pPr marR="504190">
                        <a:lnSpc>
                          <a:spcPts val="1600"/>
                        </a:lnSpc>
                        <a:spcAft>
                          <a:spcPts val="0"/>
                        </a:spcAft>
                      </a:pPr>
                      <a:r>
                        <a:rPr lang="en-GB" sz="1400" b="0" dirty="0">
                          <a:solidFill>
                            <a:srgbClr val="98002E"/>
                          </a:solidFill>
                          <a:effectLst/>
                          <a:latin typeface="Arial"/>
                          <a:ea typeface="Times New Roman"/>
                          <a:cs typeface="Times New Roman"/>
                        </a:rPr>
                        <a:t>BMI classification</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R="504190">
                        <a:lnSpc>
                          <a:spcPts val="1600"/>
                        </a:lnSpc>
                        <a:spcAft>
                          <a:spcPts val="0"/>
                        </a:spcAft>
                      </a:pPr>
                      <a:r>
                        <a:rPr lang="en-GB" sz="1400" b="0" dirty="0">
                          <a:solidFill>
                            <a:srgbClr val="98002E"/>
                          </a:solidFill>
                          <a:effectLst/>
                          <a:latin typeface="Arial"/>
                          <a:ea typeface="Times New Roman"/>
                          <a:cs typeface="Times New Roman"/>
                        </a:rPr>
                        <a:t>Centile of UK90 BMI distribution</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19510">
                <a:tc>
                  <a:txBody>
                    <a:bodyPr/>
                    <a:lstStyle/>
                    <a:p>
                      <a:pPr marR="504190">
                        <a:lnSpc>
                          <a:spcPts val="1600"/>
                        </a:lnSpc>
                        <a:spcBef>
                          <a:spcPts val="300"/>
                        </a:spcBef>
                        <a:spcAft>
                          <a:spcPts val="0"/>
                        </a:spcAft>
                      </a:pPr>
                      <a:r>
                        <a:rPr lang="en-GB" sz="1400" dirty="0">
                          <a:effectLst/>
                          <a:latin typeface="Arial"/>
                          <a:ea typeface="Times New Roman"/>
                          <a:cs typeface="Times New Roman"/>
                        </a:rPr>
                        <a:t>Underweight</a:t>
                      </a: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R="504190">
                        <a:lnSpc>
                          <a:spcPts val="1600"/>
                        </a:lnSpc>
                        <a:spcAft>
                          <a:spcPts val="0"/>
                        </a:spcAft>
                      </a:pPr>
                      <a:r>
                        <a:rPr lang="en-GB" sz="1400" dirty="0">
                          <a:effectLst/>
                          <a:latin typeface="Arial"/>
                          <a:ea typeface="Times New Roman"/>
                          <a:cs typeface="Times New Roman"/>
                        </a:rPr>
                        <a:t>Less than or equal to 2nd </a:t>
                      </a: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1"/>
                  </a:ext>
                </a:extLst>
              </a:tr>
              <a:tr h="319510">
                <a:tc>
                  <a:txBody>
                    <a:bodyPr/>
                    <a:lstStyle/>
                    <a:p>
                      <a:pPr marR="504190">
                        <a:lnSpc>
                          <a:spcPts val="1600"/>
                        </a:lnSpc>
                        <a:spcAft>
                          <a:spcPts val="0"/>
                        </a:spcAft>
                      </a:pPr>
                      <a:r>
                        <a:rPr lang="en-GB" sz="1400" dirty="0">
                          <a:effectLst/>
                          <a:latin typeface="Arial"/>
                          <a:ea typeface="Times New Roman"/>
                          <a:cs typeface="Times New Roman"/>
                        </a:rPr>
                        <a:t>Healthy weight</a:t>
                      </a:r>
                    </a:p>
                  </a:txBody>
                  <a:tcPr marL="68580" marR="68580" marT="0" marB="0" anchor="ctr">
                    <a:lnL>
                      <a:noFill/>
                    </a:lnL>
                    <a:lnR>
                      <a:noFill/>
                    </a:lnR>
                    <a:lnT>
                      <a:noFill/>
                    </a:lnT>
                    <a:lnB>
                      <a:noFill/>
                    </a:lnB>
                  </a:tcPr>
                </a:tc>
                <a:tc>
                  <a:txBody>
                    <a:bodyPr/>
                    <a:lstStyle/>
                    <a:p>
                      <a:pPr marR="504190">
                        <a:lnSpc>
                          <a:spcPts val="1600"/>
                        </a:lnSpc>
                        <a:spcAft>
                          <a:spcPts val="0"/>
                        </a:spcAft>
                      </a:pPr>
                      <a:r>
                        <a:rPr lang="en-GB" sz="1400" dirty="0">
                          <a:effectLst/>
                          <a:latin typeface="Arial"/>
                          <a:ea typeface="Times New Roman"/>
                          <a:cs typeface="Times New Roman"/>
                        </a:rPr>
                        <a:t>Greater than 2nd and less than 85th </a:t>
                      </a:r>
                    </a:p>
                  </a:txBody>
                  <a:tcPr marL="68580" marR="68580" marT="0" marB="0" anchor="ctr">
                    <a:lnL>
                      <a:noFill/>
                    </a:lnL>
                    <a:lnR>
                      <a:noFill/>
                    </a:lnR>
                    <a:lnT>
                      <a:noFill/>
                    </a:lnT>
                    <a:lnB>
                      <a:noFill/>
                    </a:lnB>
                  </a:tcPr>
                </a:tc>
                <a:extLst>
                  <a:ext uri="{0D108BD9-81ED-4DB2-BD59-A6C34878D82A}">
                    <a16:rowId xmlns:a16="http://schemas.microsoft.com/office/drawing/2014/main" val="10002"/>
                  </a:ext>
                </a:extLst>
              </a:tr>
              <a:tr h="319510">
                <a:tc>
                  <a:txBody>
                    <a:bodyPr/>
                    <a:lstStyle/>
                    <a:p>
                      <a:pPr marR="504190">
                        <a:lnSpc>
                          <a:spcPts val="1600"/>
                        </a:lnSpc>
                        <a:spcAft>
                          <a:spcPts val="0"/>
                        </a:spcAft>
                      </a:pPr>
                      <a:r>
                        <a:rPr lang="en-GB" sz="1400" dirty="0">
                          <a:effectLst/>
                          <a:latin typeface="Arial"/>
                          <a:ea typeface="Times New Roman"/>
                          <a:cs typeface="Times New Roman"/>
                        </a:rPr>
                        <a:t>Overweight</a:t>
                      </a:r>
                    </a:p>
                  </a:txBody>
                  <a:tcPr marL="68580" marR="68580" marT="0" marB="0" anchor="ctr">
                    <a:lnL>
                      <a:noFill/>
                    </a:lnL>
                    <a:lnR>
                      <a:noFill/>
                    </a:lnR>
                    <a:lnT>
                      <a:noFill/>
                    </a:lnT>
                    <a:lnB>
                      <a:noFill/>
                    </a:lnB>
                  </a:tcPr>
                </a:tc>
                <a:tc>
                  <a:txBody>
                    <a:bodyPr/>
                    <a:lstStyle/>
                    <a:p>
                      <a:pPr marR="504190">
                        <a:lnSpc>
                          <a:spcPts val="1600"/>
                        </a:lnSpc>
                        <a:spcAft>
                          <a:spcPts val="0"/>
                        </a:spcAft>
                      </a:pPr>
                      <a:r>
                        <a:rPr lang="en-GB" sz="1400" dirty="0">
                          <a:effectLst/>
                          <a:latin typeface="Arial"/>
                          <a:ea typeface="Times New Roman"/>
                          <a:cs typeface="Times New Roman"/>
                        </a:rPr>
                        <a:t>Greater than or equal to 85th and less than 95th </a:t>
                      </a:r>
                    </a:p>
                  </a:txBody>
                  <a:tcPr marL="68580" marR="68580" marT="0" marB="0" anchor="ctr">
                    <a:lnL>
                      <a:noFill/>
                    </a:lnL>
                    <a:lnR>
                      <a:noFill/>
                    </a:lnR>
                    <a:lnT>
                      <a:noFill/>
                    </a:lnT>
                    <a:lnB>
                      <a:noFill/>
                    </a:lnB>
                  </a:tcPr>
                </a:tc>
                <a:extLst>
                  <a:ext uri="{0D108BD9-81ED-4DB2-BD59-A6C34878D82A}">
                    <a16:rowId xmlns:a16="http://schemas.microsoft.com/office/drawing/2014/main" val="10003"/>
                  </a:ext>
                </a:extLst>
              </a:tr>
              <a:tr h="319510">
                <a:tc>
                  <a:txBody>
                    <a:bodyPr/>
                    <a:lstStyle/>
                    <a:p>
                      <a:pPr marR="504190">
                        <a:lnSpc>
                          <a:spcPts val="1600"/>
                        </a:lnSpc>
                        <a:spcAft>
                          <a:spcPts val="0"/>
                        </a:spcAft>
                      </a:pPr>
                      <a:r>
                        <a:rPr lang="en-GB" sz="1400" dirty="0">
                          <a:effectLst/>
                          <a:latin typeface="Arial"/>
                          <a:ea typeface="Times New Roman"/>
                          <a:cs typeface="Times New Roman"/>
                        </a:rPr>
                        <a:t>Obese</a:t>
                      </a:r>
                    </a:p>
                  </a:txBody>
                  <a:tcPr marL="68580" marR="68580" marT="0" marB="0" anchor="ctr">
                    <a:lnL>
                      <a:noFill/>
                    </a:lnL>
                    <a:lnR>
                      <a:noFill/>
                    </a:lnR>
                    <a:lnT>
                      <a:noFill/>
                    </a:lnT>
                    <a:lnB>
                      <a:noFill/>
                    </a:lnB>
                  </a:tcPr>
                </a:tc>
                <a:tc>
                  <a:txBody>
                    <a:bodyPr/>
                    <a:lstStyle/>
                    <a:p>
                      <a:pPr marR="504190">
                        <a:lnSpc>
                          <a:spcPts val="1600"/>
                        </a:lnSpc>
                        <a:spcAft>
                          <a:spcPts val="0"/>
                        </a:spcAft>
                      </a:pPr>
                      <a:r>
                        <a:rPr lang="en-GB" sz="1400" dirty="0">
                          <a:effectLst/>
                          <a:latin typeface="Arial"/>
                          <a:ea typeface="Times New Roman"/>
                          <a:cs typeface="Times New Roman"/>
                        </a:rPr>
                        <a:t>Greater than or equal to 95th (obese plus severely</a:t>
                      </a:r>
                      <a:r>
                        <a:rPr lang="en-GB" sz="1400" baseline="0" dirty="0">
                          <a:effectLst/>
                          <a:latin typeface="Arial"/>
                          <a:ea typeface="Times New Roman"/>
                          <a:cs typeface="Times New Roman"/>
                        </a:rPr>
                        <a:t> obese)</a:t>
                      </a:r>
                      <a:endParaRPr lang="en-GB" sz="1400" dirty="0">
                        <a:effectLst/>
                        <a:latin typeface="Arial"/>
                        <a:ea typeface="Times New Roman"/>
                        <a:cs typeface="Times New Roman"/>
                      </a:endParaRPr>
                    </a:p>
                  </a:txBody>
                  <a:tcPr marL="68580" marR="68580" marT="0" marB="0" anchor="ctr">
                    <a:lnL>
                      <a:noFill/>
                    </a:lnL>
                    <a:lnR>
                      <a:noFill/>
                    </a:lnR>
                    <a:lnT>
                      <a:noFill/>
                    </a:lnT>
                    <a:lnB>
                      <a:noFill/>
                    </a:lnB>
                  </a:tcPr>
                </a:tc>
                <a:extLst>
                  <a:ext uri="{0D108BD9-81ED-4DB2-BD59-A6C34878D82A}">
                    <a16:rowId xmlns:a16="http://schemas.microsoft.com/office/drawing/2014/main" val="10004"/>
                  </a:ext>
                </a:extLst>
              </a:tr>
              <a:tr h="425361">
                <a:tc>
                  <a:txBody>
                    <a:bodyPr/>
                    <a:lstStyle/>
                    <a:p>
                      <a:pPr marR="504190">
                        <a:lnSpc>
                          <a:spcPts val="1600"/>
                        </a:lnSpc>
                        <a:spcAft>
                          <a:spcPts val="300"/>
                        </a:spcAft>
                      </a:pPr>
                      <a:r>
                        <a:rPr lang="en-GB" sz="1400" dirty="0">
                          <a:effectLst/>
                          <a:latin typeface="Arial"/>
                          <a:ea typeface="Times New Roman"/>
                          <a:cs typeface="Times New Roman"/>
                        </a:rPr>
                        <a:t>Excess weight</a:t>
                      </a:r>
                    </a:p>
                  </a:txBody>
                  <a:tcPr marL="68580" marR="68580" marT="0" marB="0" anchor="ctr">
                    <a:lnL>
                      <a:noFill/>
                    </a:lnL>
                    <a:lnR>
                      <a:noFill/>
                    </a:lnR>
                    <a:lnT>
                      <a:noFill/>
                    </a:lnT>
                    <a:lnB w="12700" cap="flat" cmpd="sng" algn="ctr">
                      <a:noFill/>
                      <a:prstDash val="solid"/>
                      <a:round/>
                      <a:headEnd type="none" w="med" len="med"/>
                      <a:tailEnd type="none" w="med" len="med"/>
                    </a:lnB>
                  </a:tcPr>
                </a:tc>
                <a:tc>
                  <a:txBody>
                    <a:bodyPr/>
                    <a:lstStyle/>
                    <a:p>
                      <a:pPr marR="504190">
                        <a:lnSpc>
                          <a:spcPts val="1600"/>
                        </a:lnSpc>
                        <a:spcAft>
                          <a:spcPts val="0"/>
                        </a:spcAft>
                      </a:pPr>
                      <a:r>
                        <a:rPr lang="en-GB" sz="1400" dirty="0">
                          <a:effectLst/>
                          <a:latin typeface="Arial"/>
                          <a:ea typeface="Times New Roman"/>
                          <a:cs typeface="Times New Roman"/>
                        </a:rPr>
                        <a:t>Greater than or equal to 85th (overweight plus obese)</a:t>
                      </a:r>
                    </a:p>
                  </a:txBody>
                  <a:tcPr marL="68580" marR="68580" marT="0" marB="0" anchor="ctr">
                    <a:lnL>
                      <a:noFill/>
                    </a:lnL>
                    <a:lnR>
                      <a:noFill/>
                    </a:lnR>
                    <a:lnT>
                      <a:noFill/>
                    </a:lnT>
                    <a:lnB w="12700" cap="flat" cmpd="sng" algn="ctr">
                      <a:noFill/>
                      <a:prstDash val="solid"/>
                      <a:round/>
                      <a:headEnd type="none" w="med" len="med"/>
                      <a:tailEnd type="none" w="med" len="med"/>
                    </a:lnB>
                  </a:tcPr>
                </a:tc>
                <a:extLst>
                  <a:ext uri="{0D108BD9-81ED-4DB2-BD59-A6C34878D82A}">
                    <a16:rowId xmlns:a16="http://schemas.microsoft.com/office/drawing/2014/main" val="10005"/>
                  </a:ext>
                </a:extLst>
              </a:tr>
              <a:tr h="319510">
                <a:tc>
                  <a:txBody>
                    <a:bodyPr/>
                    <a:lstStyle/>
                    <a:p>
                      <a:pPr marR="504190">
                        <a:lnSpc>
                          <a:spcPts val="1600"/>
                        </a:lnSpc>
                        <a:spcAft>
                          <a:spcPts val="300"/>
                        </a:spcAft>
                      </a:pPr>
                      <a:r>
                        <a:rPr lang="en-GB" sz="1400" dirty="0">
                          <a:effectLst/>
                          <a:latin typeface="Arial"/>
                          <a:ea typeface="Times New Roman"/>
                          <a:cs typeface="Times New Roman"/>
                        </a:rPr>
                        <a:t>Severely</a:t>
                      </a:r>
                      <a:r>
                        <a:rPr lang="en-GB" sz="1400" baseline="0" dirty="0">
                          <a:effectLst/>
                          <a:latin typeface="Arial"/>
                          <a:ea typeface="Times New Roman"/>
                          <a:cs typeface="Times New Roman"/>
                        </a:rPr>
                        <a:t> obese</a:t>
                      </a:r>
                      <a:endParaRPr lang="en-GB" sz="1400" dirty="0">
                        <a:effectLst/>
                        <a:latin typeface="Arial"/>
                        <a:ea typeface="Times New Roman"/>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R="504190">
                        <a:lnSpc>
                          <a:spcPts val="1600"/>
                        </a:lnSpc>
                        <a:spcAft>
                          <a:spcPts val="0"/>
                        </a:spcAft>
                      </a:pPr>
                      <a:r>
                        <a:rPr lang="en-GB" sz="1400" dirty="0">
                          <a:effectLst/>
                          <a:latin typeface="+mn-lt"/>
                          <a:ea typeface="Times New Roman"/>
                          <a:cs typeface="Times New Roman"/>
                        </a:rPr>
                        <a:t>Greater than or equal to 99.6th</a:t>
                      </a:r>
                      <a:endParaRPr lang="en-GB" sz="1400" dirty="0">
                        <a:effectLst/>
                        <a:latin typeface="Arial"/>
                        <a:ea typeface="Times New Roman"/>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7" name="Slide Number Placeholder 3"/>
          <p:cNvSpPr>
            <a:spLocks noGrp="1"/>
          </p:cNvSpPr>
          <p:nvPr>
            <p:ph type="sldNum" sz="quarter" idx="4294967295"/>
          </p:nvPr>
        </p:nvSpPr>
        <p:spPr>
          <a:xfrm>
            <a:off x="0" y="6308725"/>
            <a:ext cx="488504" cy="549275"/>
          </a:xfrm>
          <a:prstGeom prst="rect">
            <a:avLst/>
          </a:prstGeom>
          <a:noFill/>
        </p:spPr>
        <p:txBody>
          <a:bodyPr/>
          <a:lstStyle/>
          <a:p>
            <a:r>
              <a:rPr lang="en-GB" sz="1200" dirty="0"/>
              <a:t>4</a:t>
            </a:r>
            <a:endParaRPr sz="1200" dirty="0"/>
          </a:p>
        </p:txBody>
      </p:sp>
      <p:sp>
        <p:nvSpPr>
          <p:cNvPr id="5" name="TextBox 4"/>
          <p:cNvSpPr txBox="1"/>
          <p:nvPr/>
        </p:nvSpPr>
        <p:spPr>
          <a:xfrm>
            <a:off x="1329206" y="5880086"/>
            <a:ext cx="8640960" cy="246221"/>
          </a:xfrm>
          <a:prstGeom prst="rect">
            <a:avLst/>
          </a:prstGeom>
          <a:noFill/>
        </p:spPr>
        <p:txBody>
          <a:bodyPr wrap="square" rtlCol="0">
            <a:spAutoFit/>
          </a:bodyPr>
          <a:lstStyle/>
          <a:p>
            <a:r>
              <a:rPr lang="en-GB" sz="1000" baseline="30000" dirty="0"/>
              <a:t>1</a:t>
            </a:r>
            <a:r>
              <a:rPr lang="en-GB" sz="1000" dirty="0"/>
              <a:t> Cole TJ, Freeman JV, Preece MA. Body mass index reference curves for the UK, 1990. Archives of Disease in Childhood 1995 73:25-29.</a:t>
            </a:r>
          </a:p>
        </p:txBody>
      </p:sp>
    </p:spTree>
    <p:extLst>
      <p:ext uri="{BB962C8B-B14F-4D97-AF65-F5344CB8AC3E}">
        <p14:creationId xmlns:p14="http://schemas.microsoft.com/office/powerpoint/2010/main" val="23731336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34730" y="249286"/>
            <a:ext cx="7242805" cy="1143000"/>
          </a:xfrm>
        </p:spPr>
        <p:txBody>
          <a:bodyPr>
            <a:noAutofit/>
          </a:bodyPr>
          <a:lstStyle/>
          <a:p>
            <a:r>
              <a:rPr lang="en-GB" sz="3200" dirty="0">
                <a:solidFill>
                  <a:srgbClr val="98002E"/>
                </a:solidFill>
              </a:rPr>
              <a:t>Key findings 2006 to 2007 and </a:t>
            </a:r>
            <a:br>
              <a:rPr lang="en-GB" sz="3200" dirty="0">
                <a:solidFill>
                  <a:srgbClr val="98002E"/>
                </a:solidFill>
              </a:rPr>
            </a:br>
            <a:r>
              <a:rPr lang="en-GB" sz="3200" dirty="0">
                <a:solidFill>
                  <a:srgbClr val="98002E"/>
                </a:solidFill>
              </a:rPr>
              <a:t>2017 to 2018: weight categories</a:t>
            </a:r>
          </a:p>
        </p:txBody>
      </p:sp>
      <p:sp>
        <p:nvSpPr>
          <p:cNvPr id="6" name="Rectangle 5"/>
          <p:cNvSpPr/>
          <p:nvPr/>
        </p:nvSpPr>
        <p:spPr>
          <a:xfrm>
            <a:off x="5321768" y="4725144"/>
            <a:ext cx="333375" cy="85725"/>
          </a:xfrm>
          <a:prstGeom prst="rect">
            <a:avLst/>
          </a:prstGeom>
          <a:solidFill>
            <a:srgbClr val="FFFF00"/>
          </a:solidFill>
          <a:ln w="38100" cap="flat" cmpd="sng" algn="ctr">
            <a:noFill/>
            <a:prstDash val="solid"/>
          </a:ln>
          <a:effectLst>
            <a:outerShdw blurRad="40000" dist="20000" dir="5400000" rotWithShape="0">
              <a:srgbClr val="000000">
                <a:alpha val="38000"/>
              </a:srgbClr>
            </a:outerShdw>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dirty="0"/>
          </a:p>
        </p:txBody>
      </p:sp>
      <p:graphicFrame>
        <p:nvGraphicFramePr>
          <p:cNvPr id="18" name="Table 17"/>
          <p:cNvGraphicFramePr>
            <a:graphicFrameLocks noGrp="1"/>
          </p:cNvGraphicFramePr>
          <p:nvPr>
            <p:extLst>
              <p:ext uri="{D42A27DB-BD31-4B8C-83A1-F6EECF244321}">
                <p14:modId xmlns:p14="http://schemas.microsoft.com/office/powerpoint/2010/main" val="2785955925"/>
              </p:ext>
            </p:extLst>
          </p:nvPr>
        </p:nvGraphicFramePr>
        <p:xfrm>
          <a:off x="835720" y="1626228"/>
          <a:ext cx="8424935" cy="4035020"/>
        </p:xfrm>
        <a:graphic>
          <a:graphicData uri="http://schemas.openxmlformats.org/drawingml/2006/table">
            <a:tbl>
              <a:tblPr firstRow="1" bandRow="1">
                <a:tableStyleId>{5C22544A-7EE6-4342-B048-85BDC9FD1C3A}</a:tableStyleId>
              </a:tblPr>
              <a:tblGrid>
                <a:gridCol w="1684987">
                  <a:extLst>
                    <a:ext uri="{9D8B030D-6E8A-4147-A177-3AD203B41FA5}">
                      <a16:colId xmlns:a16="http://schemas.microsoft.com/office/drawing/2014/main" val="20000"/>
                    </a:ext>
                  </a:extLst>
                </a:gridCol>
                <a:gridCol w="1684987">
                  <a:extLst>
                    <a:ext uri="{9D8B030D-6E8A-4147-A177-3AD203B41FA5}">
                      <a16:colId xmlns:a16="http://schemas.microsoft.com/office/drawing/2014/main" val="20001"/>
                    </a:ext>
                  </a:extLst>
                </a:gridCol>
                <a:gridCol w="1684987">
                  <a:extLst>
                    <a:ext uri="{9D8B030D-6E8A-4147-A177-3AD203B41FA5}">
                      <a16:colId xmlns:a16="http://schemas.microsoft.com/office/drawing/2014/main" val="20002"/>
                    </a:ext>
                  </a:extLst>
                </a:gridCol>
                <a:gridCol w="1684987">
                  <a:extLst>
                    <a:ext uri="{9D8B030D-6E8A-4147-A177-3AD203B41FA5}">
                      <a16:colId xmlns:a16="http://schemas.microsoft.com/office/drawing/2014/main" val="20003"/>
                    </a:ext>
                  </a:extLst>
                </a:gridCol>
                <a:gridCol w="1684987">
                  <a:extLst>
                    <a:ext uri="{9D8B030D-6E8A-4147-A177-3AD203B41FA5}">
                      <a16:colId xmlns:a16="http://schemas.microsoft.com/office/drawing/2014/main" val="20004"/>
                    </a:ext>
                  </a:extLst>
                </a:gridCol>
              </a:tblGrid>
              <a:tr h="366220">
                <a:tc>
                  <a:txBody>
                    <a:bodyPr/>
                    <a:lstStyle/>
                    <a:p>
                      <a:endParaRPr lang="en-GB" sz="1400" dirty="0"/>
                    </a:p>
                  </a:txBody>
                  <a:tcPr>
                    <a:noFill/>
                  </a:tcPr>
                </a:tc>
                <a:tc gridSpan="2">
                  <a:txBody>
                    <a:bodyPr/>
                    <a:lstStyle/>
                    <a:p>
                      <a:pPr algn="ctr">
                        <a:lnSpc>
                          <a:spcPct val="115000"/>
                        </a:lnSpc>
                        <a:spcAft>
                          <a:spcPts val="1000"/>
                        </a:spcAft>
                      </a:pPr>
                      <a:r>
                        <a:rPr lang="en-GB" sz="1200" b="1" dirty="0">
                          <a:solidFill>
                            <a:srgbClr val="FFFFFF"/>
                          </a:solidFill>
                          <a:effectLst/>
                          <a:latin typeface="+mn-lt"/>
                          <a:ea typeface="Calibri"/>
                        </a:rPr>
                        <a:t>Reception</a:t>
                      </a:r>
                      <a:endParaRPr lang="en-GB" sz="1200" dirty="0">
                        <a:effectLst/>
                        <a:latin typeface="Arial"/>
                        <a:ea typeface="Times New Roman"/>
                      </a:endParaRPr>
                    </a:p>
                  </a:txBody>
                  <a:tcPr marL="68580" marR="68580" marT="0" marB="0" anchor="ctr">
                    <a:solidFill>
                      <a:srgbClr val="009966"/>
                    </a:solidFill>
                  </a:tcPr>
                </a:tc>
                <a:tc hMerge="1">
                  <a:txBody>
                    <a:bodyPr/>
                    <a:lstStyle/>
                    <a:p>
                      <a:pPr algn="ctr">
                        <a:lnSpc>
                          <a:spcPct val="115000"/>
                        </a:lnSpc>
                        <a:spcAft>
                          <a:spcPts val="1000"/>
                        </a:spcAft>
                      </a:pPr>
                      <a:endParaRPr lang="en-GB" sz="1200" dirty="0">
                        <a:effectLst/>
                        <a:latin typeface="Arial"/>
                        <a:ea typeface="Times New Roman"/>
                      </a:endParaRPr>
                    </a:p>
                  </a:txBody>
                  <a:tcPr marL="68580" marR="68580" marT="0" marB="0" anchor="ctr">
                    <a:noFill/>
                  </a:tcPr>
                </a:tc>
                <a:tc gridSpan="2">
                  <a:txBody>
                    <a:bodyPr/>
                    <a:lstStyle/>
                    <a:p>
                      <a:pPr marL="0" marR="0" indent="0" algn="ctr" defTabSz="313432" rtl="0" eaLnBrk="1" fontAlgn="auto" latinLnBrk="0" hangingPunct="1">
                        <a:lnSpc>
                          <a:spcPct val="100000"/>
                        </a:lnSpc>
                        <a:spcBef>
                          <a:spcPts val="0"/>
                        </a:spcBef>
                        <a:spcAft>
                          <a:spcPts val="0"/>
                        </a:spcAft>
                        <a:buClrTx/>
                        <a:buSzTx/>
                        <a:buFontTx/>
                        <a:buNone/>
                        <a:tabLst/>
                        <a:defRPr/>
                      </a:pPr>
                      <a:r>
                        <a:rPr lang="en-GB" sz="1400" b="1" dirty="0">
                          <a:solidFill>
                            <a:srgbClr val="FFFFFF"/>
                          </a:solidFill>
                          <a:effectLst/>
                          <a:latin typeface="+mn-lt"/>
                          <a:ea typeface="Times New Roman"/>
                        </a:rPr>
                        <a:t>Year</a:t>
                      </a:r>
                      <a:r>
                        <a:rPr lang="en-GB" sz="1400" b="1" baseline="0" dirty="0">
                          <a:solidFill>
                            <a:srgbClr val="FFFFFF"/>
                          </a:solidFill>
                          <a:effectLst/>
                          <a:latin typeface="+mn-lt"/>
                          <a:ea typeface="Times New Roman"/>
                        </a:rPr>
                        <a:t> 6</a:t>
                      </a:r>
                      <a:endParaRPr lang="en-GB" sz="1400" dirty="0">
                        <a:effectLst/>
                        <a:latin typeface="+mn-lt"/>
                        <a:ea typeface="Times New Roman"/>
                      </a:endParaRPr>
                    </a:p>
                  </a:txBody>
                  <a:tcPr>
                    <a:solidFill>
                      <a:srgbClr val="009966"/>
                    </a:solidFill>
                  </a:tcPr>
                </a:tc>
                <a:tc hMerge="1">
                  <a:txBody>
                    <a:bodyPr/>
                    <a:lstStyle/>
                    <a:p>
                      <a:endParaRPr lang="en-GB" sz="1400" dirty="0"/>
                    </a:p>
                  </a:txBody>
                  <a:tcPr>
                    <a:noFill/>
                  </a:tcPr>
                </a:tc>
                <a:extLst>
                  <a:ext uri="{0D108BD9-81ED-4DB2-BD59-A6C34878D82A}">
                    <a16:rowId xmlns:a16="http://schemas.microsoft.com/office/drawing/2014/main" val="10000"/>
                  </a:ext>
                </a:extLst>
              </a:tr>
              <a:tr h="425868">
                <a:tc>
                  <a:txBody>
                    <a:bodyPr/>
                    <a:lstStyle/>
                    <a:p>
                      <a:endParaRPr lang="en-GB" sz="1400" dirty="0"/>
                    </a:p>
                  </a:txBody>
                  <a:tcPr>
                    <a:noFill/>
                  </a:tcPr>
                </a:tc>
                <a:tc>
                  <a:txBody>
                    <a:bodyPr/>
                    <a:lstStyle/>
                    <a:p>
                      <a:pPr marL="0" algn="ctr" defTabSz="313432" rtl="0" eaLnBrk="1" latinLnBrk="0" hangingPunct="1">
                        <a:lnSpc>
                          <a:spcPct val="115000"/>
                        </a:lnSpc>
                        <a:spcAft>
                          <a:spcPts val="1000"/>
                        </a:spcAft>
                      </a:pPr>
                      <a:r>
                        <a:rPr lang="en-GB" sz="1200" b="1" kern="1200" dirty="0">
                          <a:solidFill>
                            <a:srgbClr val="FFFFFF"/>
                          </a:solidFill>
                          <a:effectLst/>
                          <a:latin typeface="+mn-lt"/>
                          <a:ea typeface="Calibri"/>
                          <a:cs typeface="+mn-cs"/>
                        </a:rPr>
                        <a:t>Boys</a:t>
                      </a:r>
                    </a:p>
                  </a:txBody>
                  <a:tcPr anchor="ctr">
                    <a:solidFill>
                      <a:srgbClr val="4CBFB1"/>
                    </a:solidFill>
                  </a:tcPr>
                </a:tc>
                <a:tc>
                  <a:txBody>
                    <a:bodyPr/>
                    <a:lstStyle/>
                    <a:p>
                      <a:pPr marL="0" algn="ctr" defTabSz="313432" rtl="0" eaLnBrk="1" latinLnBrk="0" hangingPunct="1">
                        <a:lnSpc>
                          <a:spcPct val="115000"/>
                        </a:lnSpc>
                        <a:spcAft>
                          <a:spcPts val="1000"/>
                        </a:spcAft>
                      </a:pPr>
                      <a:r>
                        <a:rPr lang="en-GB" sz="1200" b="1" kern="1200" dirty="0">
                          <a:solidFill>
                            <a:srgbClr val="FFFFFF"/>
                          </a:solidFill>
                          <a:effectLst/>
                          <a:latin typeface="+mn-lt"/>
                          <a:ea typeface="Calibri"/>
                          <a:cs typeface="+mn-cs"/>
                        </a:rPr>
                        <a:t>Girls</a:t>
                      </a:r>
                    </a:p>
                  </a:txBody>
                  <a:tcPr anchor="ctr">
                    <a:solidFill>
                      <a:srgbClr val="4CBFB1"/>
                    </a:solidFill>
                  </a:tcPr>
                </a:tc>
                <a:tc>
                  <a:txBody>
                    <a:bodyPr/>
                    <a:lstStyle/>
                    <a:p>
                      <a:pPr marL="0" algn="ctr" defTabSz="313432" rtl="0" eaLnBrk="1" latinLnBrk="0" hangingPunct="1">
                        <a:lnSpc>
                          <a:spcPct val="115000"/>
                        </a:lnSpc>
                        <a:spcAft>
                          <a:spcPts val="1000"/>
                        </a:spcAft>
                      </a:pPr>
                      <a:r>
                        <a:rPr lang="en-GB" sz="1200" b="1" kern="1200" dirty="0">
                          <a:solidFill>
                            <a:srgbClr val="FFFFFF"/>
                          </a:solidFill>
                          <a:effectLst/>
                          <a:latin typeface="+mn-lt"/>
                          <a:ea typeface="Calibri"/>
                          <a:cs typeface="+mn-cs"/>
                        </a:rPr>
                        <a:t>Boys</a:t>
                      </a:r>
                    </a:p>
                  </a:txBody>
                  <a:tcPr anchor="ctr">
                    <a:solidFill>
                      <a:srgbClr val="4CBFB1"/>
                    </a:solidFill>
                  </a:tcPr>
                </a:tc>
                <a:tc>
                  <a:txBody>
                    <a:bodyPr/>
                    <a:lstStyle/>
                    <a:p>
                      <a:pPr marL="0" algn="ctr" defTabSz="313432" rtl="0" eaLnBrk="1" latinLnBrk="0" hangingPunct="1">
                        <a:lnSpc>
                          <a:spcPct val="115000"/>
                        </a:lnSpc>
                        <a:spcAft>
                          <a:spcPts val="1000"/>
                        </a:spcAft>
                      </a:pPr>
                      <a:r>
                        <a:rPr lang="en-GB" sz="1200" b="1" kern="1200" dirty="0">
                          <a:solidFill>
                            <a:srgbClr val="FFFFFF"/>
                          </a:solidFill>
                          <a:effectLst/>
                          <a:latin typeface="+mn-lt"/>
                          <a:ea typeface="Calibri"/>
                          <a:cs typeface="+mn-cs"/>
                        </a:rPr>
                        <a:t>Girls</a:t>
                      </a:r>
                    </a:p>
                  </a:txBody>
                  <a:tcPr anchor="ctr">
                    <a:solidFill>
                      <a:srgbClr val="4CBFB1"/>
                    </a:solidFill>
                  </a:tcPr>
                </a:tc>
                <a:extLst>
                  <a:ext uri="{0D108BD9-81ED-4DB2-BD59-A6C34878D82A}">
                    <a16:rowId xmlns:a16="http://schemas.microsoft.com/office/drawing/2014/main" val="10001"/>
                  </a:ext>
                </a:extLst>
              </a:tr>
              <a:tr h="648733">
                <a:tc>
                  <a:txBody>
                    <a:bodyPr/>
                    <a:lstStyle/>
                    <a:p>
                      <a:pPr>
                        <a:lnSpc>
                          <a:spcPct val="115000"/>
                        </a:lnSpc>
                        <a:spcBef>
                          <a:spcPts val="100"/>
                        </a:spcBef>
                        <a:spcAft>
                          <a:spcPts val="600"/>
                        </a:spcAft>
                      </a:pPr>
                      <a:r>
                        <a:rPr lang="en-GB" sz="1400" b="0" baseline="0" dirty="0">
                          <a:solidFill>
                            <a:srgbClr val="98002E"/>
                          </a:solidFill>
                          <a:effectLst/>
                          <a:latin typeface="+mn-lt"/>
                          <a:ea typeface="Calibri"/>
                        </a:rPr>
                        <a:t>Prevalence of </a:t>
                      </a:r>
                      <a:r>
                        <a:rPr lang="en-GB" sz="1400" b="0" u="none" baseline="0" dirty="0">
                          <a:solidFill>
                            <a:srgbClr val="98002E"/>
                          </a:solidFill>
                          <a:effectLst/>
                          <a:latin typeface="+mn-lt"/>
                          <a:ea typeface="Calibri"/>
                        </a:rPr>
                        <a:t>obesity</a:t>
                      </a:r>
                      <a:endParaRPr lang="en-GB" sz="2000" b="0" u="none" baseline="0" dirty="0">
                        <a:solidFill>
                          <a:srgbClr val="98002E"/>
                        </a:solidFill>
                        <a:effectLst/>
                        <a:latin typeface="+mn-lt"/>
                        <a:ea typeface="Times New Roman"/>
                      </a:endParaRPr>
                    </a:p>
                  </a:txBody>
                  <a:tcPr anchor="ctr">
                    <a:noFill/>
                  </a:tcPr>
                </a:tc>
                <a:tc>
                  <a:txBody>
                    <a:bodyPr/>
                    <a:lstStyle/>
                    <a:p>
                      <a:pPr marL="0" algn="ctr" defTabSz="313432" rtl="0" eaLnBrk="1" latinLnBrk="0" hangingPunct="1"/>
                      <a:r>
                        <a:rPr lang="en-GB" sz="1200" kern="1200" dirty="0">
                          <a:solidFill>
                            <a:schemeClr val="dk1"/>
                          </a:solidFill>
                          <a:effectLst/>
                          <a:latin typeface="+mn-lt"/>
                          <a:ea typeface="+mn-ea"/>
                          <a:cs typeface="+mn-cs"/>
                        </a:rPr>
                        <a:t>Downward trend</a:t>
                      </a:r>
                    </a:p>
                  </a:txBody>
                  <a:tcPr anchor="ctr">
                    <a:solidFill>
                      <a:srgbClr val="BFE2DD"/>
                    </a:solidFill>
                  </a:tcPr>
                </a:tc>
                <a:tc>
                  <a:txBody>
                    <a:bodyPr/>
                    <a:lstStyle/>
                    <a:p>
                      <a:pPr marL="0" marR="0" indent="0" algn="ctr" defTabSz="313432" rtl="0" eaLnBrk="1" fontAlgn="auto" latinLnBrk="0" hangingPunct="1">
                        <a:lnSpc>
                          <a:spcPct val="100000"/>
                        </a:lnSpc>
                        <a:spcBef>
                          <a:spcPts val="0"/>
                        </a:spcBef>
                        <a:spcAft>
                          <a:spcPts val="0"/>
                        </a:spcAft>
                        <a:buClrTx/>
                        <a:buSzTx/>
                        <a:buFontTx/>
                        <a:buNone/>
                        <a:tabLst/>
                        <a:defRPr/>
                      </a:pPr>
                      <a:r>
                        <a:rPr lang="en-GB" sz="1200" kern="1200" dirty="0">
                          <a:solidFill>
                            <a:schemeClr val="dk1"/>
                          </a:solidFill>
                          <a:effectLst/>
                          <a:latin typeface="+mn-lt"/>
                          <a:ea typeface="+mn-ea"/>
                          <a:cs typeface="+mn-cs"/>
                        </a:rPr>
                        <a:t>No upward or downward trend</a:t>
                      </a:r>
                    </a:p>
                  </a:txBody>
                  <a:tcPr anchor="ctr">
                    <a:solidFill>
                      <a:schemeClr val="bg1">
                        <a:lumMod val="95000"/>
                      </a:schemeClr>
                    </a:solidFill>
                  </a:tcPr>
                </a:tc>
                <a:tc gridSpan="2">
                  <a:txBody>
                    <a:bodyPr/>
                    <a:lstStyle/>
                    <a:p>
                      <a:pPr marL="0" marR="0" indent="0" algn="ctr" defTabSz="313432" rtl="0" eaLnBrk="1" fontAlgn="auto" latinLnBrk="0" hangingPunct="1">
                        <a:lnSpc>
                          <a:spcPct val="100000"/>
                        </a:lnSpc>
                        <a:spcBef>
                          <a:spcPts val="0"/>
                        </a:spcBef>
                        <a:spcAft>
                          <a:spcPts val="0"/>
                        </a:spcAft>
                        <a:buClrTx/>
                        <a:buSzTx/>
                        <a:buFontTx/>
                        <a:buNone/>
                        <a:tabLst/>
                        <a:defRPr/>
                      </a:pPr>
                      <a:r>
                        <a:rPr lang="en-GB" sz="1200" kern="1200" dirty="0">
                          <a:solidFill>
                            <a:schemeClr val="dk1"/>
                          </a:solidFill>
                          <a:effectLst/>
                          <a:latin typeface="+mn-lt"/>
                          <a:ea typeface="+mn-ea"/>
                          <a:cs typeface="+mn-cs"/>
                        </a:rPr>
                        <a:t>Upward trend</a:t>
                      </a:r>
                    </a:p>
                  </a:txBody>
                  <a:tcPr anchor="ctr">
                    <a:solidFill>
                      <a:srgbClr val="D8ACAB"/>
                    </a:solidFill>
                  </a:tcPr>
                </a:tc>
                <a:tc hMerge="1">
                  <a:txBody>
                    <a:bodyPr/>
                    <a:lstStyle/>
                    <a:p>
                      <a:pPr marL="0" marR="0" indent="0" algn="ctr" defTabSz="313432" rtl="0" eaLnBrk="1" fontAlgn="auto" latinLnBrk="0" hangingPunct="1">
                        <a:lnSpc>
                          <a:spcPct val="100000"/>
                        </a:lnSpc>
                        <a:spcBef>
                          <a:spcPts val="0"/>
                        </a:spcBef>
                        <a:spcAft>
                          <a:spcPts val="0"/>
                        </a:spcAft>
                        <a:buClrTx/>
                        <a:buSzTx/>
                        <a:buFontTx/>
                        <a:buNone/>
                        <a:tabLst/>
                        <a:defRPr/>
                      </a:pPr>
                      <a:endParaRPr lang="en-GB" sz="1200" kern="1200" dirty="0">
                        <a:solidFill>
                          <a:schemeClr val="dk1"/>
                        </a:solidFill>
                        <a:effectLst/>
                        <a:latin typeface="+mn-lt"/>
                        <a:ea typeface="+mn-ea"/>
                        <a:cs typeface="+mn-cs"/>
                      </a:endParaRPr>
                    </a:p>
                  </a:txBody>
                  <a:tcPr anchor="ctr">
                    <a:solidFill>
                      <a:srgbClr val="D8ACAB"/>
                    </a:solidFill>
                  </a:tcPr>
                </a:tc>
                <a:extLst>
                  <a:ext uri="{0D108BD9-81ED-4DB2-BD59-A6C34878D82A}">
                    <a16:rowId xmlns:a16="http://schemas.microsoft.com/office/drawing/2014/main" val="10002"/>
                  </a:ext>
                </a:extLst>
              </a:tr>
              <a:tr h="648733">
                <a:tc>
                  <a:txBody>
                    <a:bodyPr/>
                    <a:lstStyle/>
                    <a:p>
                      <a:pPr marL="0" algn="l" defTabSz="313432" rtl="0" eaLnBrk="1" latinLnBrk="0" hangingPunct="1">
                        <a:lnSpc>
                          <a:spcPct val="115000"/>
                        </a:lnSpc>
                        <a:spcBef>
                          <a:spcPts val="100"/>
                        </a:spcBef>
                        <a:spcAft>
                          <a:spcPts val="600"/>
                        </a:spcAft>
                      </a:pPr>
                      <a:r>
                        <a:rPr lang="en-GB" sz="1400" b="0" kern="1200" baseline="0" dirty="0">
                          <a:solidFill>
                            <a:srgbClr val="98002E"/>
                          </a:solidFill>
                          <a:effectLst/>
                          <a:latin typeface="+mn-lt"/>
                          <a:ea typeface="Calibri"/>
                          <a:cs typeface="+mn-cs"/>
                        </a:rPr>
                        <a:t>Prevalence of </a:t>
                      </a:r>
                      <a:r>
                        <a:rPr lang="en-GB" sz="1400" b="0" u="none" kern="1200" baseline="0" dirty="0">
                          <a:solidFill>
                            <a:srgbClr val="98002E"/>
                          </a:solidFill>
                          <a:effectLst/>
                          <a:latin typeface="+mn-lt"/>
                          <a:ea typeface="Calibri"/>
                          <a:cs typeface="+mn-cs"/>
                        </a:rPr>
                        <a:t>excess weight </a:t>
                      </a:r>
                    </a:p>
                  </a:txBody>
                  <a:tcPr anchor="ctr">
                    <a:noFill/>
                  </a:tcPr>
                </a:tc>
                <a:tc>
                  <a:txBody>
                    <a:bodyPr/>
                    <a:lstStyle/>
                    <a:p>
                      <a:pPr marL="0" marR="0" indent="0" algn="ctr" defTabSz="313432" rtl="0" eaLnBrk="1" fontAlgn="auto" latinLnBrk="0" hangingPunct="1">
                        <a:lnSpc>
                          <a:spcPct val="100000"/>
                        </a:lnSpc>
                        <a:spcBef>
                          <a:spcPts val="0"/>
                        </a:spcBef>
                        <a:spcAft>
                          <a:spcPts val="0"/>
                        </a:spcAft>
                        <a:buClrTx/>
                        <a:buSzTx/>
                        <a:buFontTx/>
                        <a:buNone/>
                        <a:tabLst/>
                        <a:defRPr/>
                      </a:pPr>
                      <a:r>
                        <a:rPr lang="en-GB" sz="1200" kern="1200" dirty="0">
                          <a:solidFill>
                            <a:schemeClr val="dk1"/>
                          </a:solidFill>
                          <a:effectLst/>
                          <a:latin typeface="+mn-lt"/>
                          <a:ea typeface="+mn-ea"/>
                          <a:cs typeface="+mn-cs"/>
                        </a:rPr>
                        <a:t>Downward trend</a:t>
                      </a:r>
                    </a:p>
                  </a:txBody>
                  <a:tcPr anchor="ctr">
                    <a:solidFill>
                      <a:srgbClr val="BFE2DD"/>
                    </a:solidFill>
                  </a:tcPr>
                </a:tc>
                <a:tc>
                  <a:txBody>
                    <a:bodyPr/>
                    <a:lstStyle/>
                    <a:p>
                      <a:pPr marL="0" marR="0" indent="0" algn="ctr" defTabSz="313432" rtl="0" eaLnBrk="1" fontAlgn="auto" latinLnBrk="0" hangingPunct="1">
                        <a:lnSpc>
                          <a:spcPct val="100000"/>
                        </a:lnSpc>
                        <a:spcBef>
                          <a:spcPts val="0"/>
                        </a:spcBef>
                        <a:spcAft>
                          <a:spcPts val="0"/>
                        </a:spcAft>
                        <a:buClrTx/>
                        <a:buSzTx/>
                        <a:buFontTx/>
                        <a:buNone/>
                        <a:tabLst/>
                        <a:defRPr/>
                      </a:pPr>
                      <a:r>
                        <a:rPr lang="en-GB" sz="1200" kern="1200" dirty="0">
                          <a:solidFill>
                            <a:schemeClr val="dk1"/>
                          </a:solidFill>
                          <a:effectLst/>
                          <a:latin typeface="+mn-lt"/>
                          <a:ea typeface="+mn-ea"/>
                          <a:cs typeface="+mn-cs"/>
                        </a:rPr>
                        <a:t>Upward trend</a:t>
                      </a:r>
                    </a:p>
                  </a:txBody>
                  <a:tcPr anchor="ctr">
                    <a:solidFill>
                      <a:srgbClr val="D8ACAB"/>
                    </a:solidFill>
                  </a:tcPr>
                </a:tc>
                <a:tc gridSpan="2">
                  <a:txBody>
                    <a:bodyPr/>
                    <a:lstStyle/>
                    <a:p>
                      <a:pPr marL="0" marR="0" indent="0" algn="ctr" defTabSz="313432" rtl="0" eaLnBrk="1" fontAlgn="auto" latinLnBrk="0" hangingPunct="1">
                        <a:lnSpc>
                          <a:spcPct val="100000"/>
                        </a:lnSpc>
                        <a:spcBef>
                          <a:spcPts val="0"/>
                        </a:spcBef>
                        <a:spcAft>
                          <a:spcPts val="0"/>
                        </a:spcAft>
                        <a:buClrTx/>
                        <a:buSzTx/>
                        <a:buFontTx/>
                        <a:buNone/>
                        <a:tabLst/>
                        <a:defRPr/>
                      </a:pPr>
                      <a:r>
                        <a:rPr lang="en-GB" sz="1200" kern="1200" dirty="0">
                          <a:solidFill>
                            <a:schemeClr val="dk1"/>
                          </a:solidFill>
                          <a:effectLst/>
                          <a:latin typeface="+mn-lt"/>
                          <a:ea typeface="+mn-ea"/>
                          <a:cs typeface="+mn-cs"/>
                        </a:rPr>
                        <a:t>Upward trend</a:t>
                      </a:r>
                    </a:p>
                  </a:txBody>
                  <a:tcPr anchor="ctr">
                    <a:solidFill>
                      <a:srgbClr val="D8ACAB"/>
                    </a:solidFill>
                  </a:tcPr>
                </a:tc>
                <a:tc hMerge="1">
                  <a:txBody>
                    <a:bodyPr/>
                    <a:lstStyle/>
                    <a:p>
                      <a:pPr marL="0" marR="0" indent="0" algn="ctr" defTabSz="313432" rtl="0" eaLnBrk="1" fontAlgn="auto" latinLnBrk="0" hangingPunct="1">
                        <a:lnSpc>
                          <a:spcPct val="100000"/>
                        </a:lnSpc>
                        <a:spcBef>
                          <a:spcPts val="0"/>
                        </a:spcBef>
                        <a:spcAft>
                          <a:spcPts val="0"/>
                        </a:spcAft>
                        <a:buClrTx/>
                        <a:buSzTx/>
                        <a:buFontTx/>
                        <a:buNone/>
                        <a:tabLst/>
                        <a:defRPr/>
                      </a:pPr>
                      <a:endParaRPr lang="en-GB" sz="1200" kern="1200" dirty="0">
                        <a:solidFill>
                          <a:schemeClr val="dk1"/>
                        </a:solidFill>
                        <a:effectLst/>
                        <a:latin typeface="+mn-lt"/>
                        <a:ea typeface="+mn-ea"/>
                        <a:cs typeface="+mn-cs"/>
                      </a:endParaRPr>
                    </a:p>
                  </a:txBody>
                  <a:tcPr anchor="ctr">
                    <a:solidFill>
                      <a:srgbClr val="D8ACAB"/>
                    </a:solidFill>
                  </a:tcPr>
                </a:tc>
                <a:extLst>
                  <a:ext uri="{0D108BD9-81ED-4DB2-BD59-A6C34878D82A}">
                    <a16:rowId xmlns:a16="http://schemas.microsoft.com/office/drawing/2014/main" val="10003"/>
                  </a:ext>
                </a:extLst>
              </a:tr>
              <a:tr h="648733">
                <a:tc>
                  <a:txBody>
                    <a:bodyPr/>
                    <a:lstStyle/>
                    <a:p>
                      <a:pPr marL="0" algn="l" defTabSz="313432" rtl="0" eaLnBrk="1" latinLnBrk="0" hangingPunct="1">
                        <a:lnSpc>
                          <a:spcPct val="115000"/>
                        </a:lnSpc>
                        <a:spcBef>
                          <a:spcPts val="100"/>
                        </a:spcBef>
                        <a:spcAft>
                          <a:spcPts val="600"/>
                        </a:spcAft>
                      </a:pPr>
                      <a:r>
                        <a:rPr lang="en-GB" sz="1400" b="0" kern="1200" baseline="0" dirty="0">
                          <a:solidFill>
                            <a:srgbClr val="98002E"/>
                          </a:solidFill>
                          <a:effectLst/>
                          <a:latin typeface="+mn-lt"/>
                          <a:ea typeface="Calibri"/>
                          <a:cs typeface="+mn-cs"/>
                        </a:rPr>
                        <a:t>Prevalence of </a:t>
                      </a:r>
                      <a:r>
                        <a:rPr lang="en-GB" sz="1400" b="0" u="none" kern="1200" baseline="0" dirty="0">
                          <a:solidFill>
                            <a:srgbClr val="98002E"/>
                          </a:solidFill>
                          <a:effectLst/>
                          <a:latin typeface="+mn-lt"/>
                          <a:ea typeface="Calibri"/>
                          <a:cs typeface="+mn-cs"/>
                        </a:rPr>
                        <a:t>overweight*</a:t>
                      </a:r>
                    </a:p>
                  </a:txBody>
                  <a:tcPr anchor="ctr">
                    <a:noFill/>
                  </a:tcPr>
                </a:tc>
                <a:tc>
                  <a:txBody>
                    <a:bodyPr/>
                    <a:lstStyle/>
                    <a:p>
                      <a:pPr marL="0" marR="0" indent="0" algn="ctr" defTabSz="313432" rtl="0" eaLnBrk="1" fontAlgn="auto" latinLnBrk="0" hangingPunct="1">
                        <a:lnSpc>
                          <a:spcPct val="100000"/>
                        </a:lnSpc>
                        <a:spcBef>
                          <a:spcPts val="0"/>
                        </a:spcBef>
                        <a:spcAft>
                          <a:spcPts val="0"/>
                        </a:spcAft>
                        <a:buClrTx/>
                        <a:buSzTx/>
                        <a:buFontTx/>
                        <a:buNone/>
                        <a:tabLst/>
                        <a:defRPr/>
                      </a:pPr>
                      <a:r>
                        <a:rPr lang="en-GB" sz="1200" kern="1200" dirty="0">
                          <a:solidFill>
                            <a:schemeClr val="dk1"/>
                          </a:solidFill>
                          <a:effectLst/>
                          <a:latin typeface="+mn-lt"/>
                          <a:ea typeface="+mn-ea"/>
                          <a:cs typeface="+mn-cs"/>
                        </a:rPr>
                        <a:t>Downward trend</a:t>
                      </a:r>
                    </a:p>
                  </a:txBody>
                  <a:tcPr anchor="ctr">
                    <a:noFill/>
                  </a:tcPr>
                </a:tc>
                <a:tc>
                  <a:txBody>
                    <a:bodyPr/>
                    <a:lstStyle/>
                    <a:p>
                      <a:pPr marL="0" marR="0" lvl="0" indent="0" algn="ctr" defTabSz="313432" rtl="0" eaLnBrk="1" fontAlgn="auto" latinLnBrk="0" hangingPunct="1">
                        <a:lnSpc>
                          <a:spcPct val="100000"/>
                        </a:lnSpc>
                        <a:spcBef>
                          <a:spcPts val="0"/>
                        </a:spcBef>
                        <a:spcAft>
                          <a:spcPts val="0"/>
                        </a:spcAft>
                        <a:buClrTx/>
                        <a:buSzTx/>
                        <a:buFontTx/>
                        <a:buNone/>
                        <a:tabLst/>
                        <a:defRPr/>
                      </a:pPr>
                      <a:r>
                        <a:rPr lang="en-GB" sz="1200" kern="1200" noProof="0" dirty="0">
                          <a:solidFill>
                            <a:schemeClr val="dk1"/>
                          </a:solidFill>
                          <a:effectLst/>
                          <a:latin typeface="+mn-lt"/>
                          <a:ea typeface="+mn-ea"/>
                          <a:cs typeface="+mn-cs"/>
                        </a:rPr>
                        <a:t>Upward trend</a:t>
                      </a:r>
                    </a:p>
                  </a:txBody>
                  <a:tcPr anchor="ctr">
                    <a:noFill/>
                  </a:tcPr>
                </a:tc>
                <a:tc>
                  <a:txBody>
                    <a:bodyPr/>
                    <a:lstStyle/>
                    <a:p>
                      <a:pPr marL="0" marR="0" indent="0" algn="ctr" defTabSz="313432" rtl="0" eaLnBrk="1" fontAlgn="auto" latinLnBrk="0" hangingPunct="1">
                        <a:lnSpc>
                          <a:spcPct val="100000"/>
                        </a:lnSpc>
                        <a:spcBef>
                          <a:spcPts val="0"/>
                        </a:spcBef>
                        <a:spcAft>
                          <a:spcPts val="0"/>
                        </a:spcAft>
                        <a:buClrTx/>
                        <a:buSzTx/>
                        <a:buFontTx/>
                        <a:buNone/>
                        <a:tabLst/>
                        <a:defRPr/>
                      </a:pPr>
                      <a:r>
                        <a:rPr lang="en-GB" sz="1200" kern="1200" dirty="0">
                          <a:solidFill>
                            <a:schemeClr val="dk1"/>
                          </a:solidFill>
                          <a:effectLst/>
                          <a:latin typeface="+mn-lt"/>
                          <a:ea typeface="+mn-ea"/>
                          <a:cs typeface="+mn-cs"/>
                        </a:rPr>
                        <a:t>Downward trend</a:t>
                      </a:r>
                    </a:p>
                  </a:txBody>
                  <a:tcPr anchor="ctr">
                    <a:noFill/>
                  </a:tcPr>
                </a:tc>
                <a:tc>
                  <a:txBody>
                    <a:bodyPr/>
                    <a:lstStyle/>
                    <a:p>
                      <a:pPr marL="0" marR="0" indent="0" algn="ctr" defTabSz="313432" rtl="0" eaLnBrk="1" fontAlgn="auto" latinLnBrk="0" hangingPunct="1">
                        <a:lnSpc>
                          <a:spcPct val="100000"/>
                        </a:lnSpc>
                        <a:spcBef>
                          <a:spcPts val="0"/>
                        </a:spcBef>
                        <a:spcAft>
                          <a:spcPts val="0"/>
                        </a:spcAft>
                        <a:buClrTx/>
                        <a:buSzTx/>
                        <a:buFontTx/>
                        <a:buNone/>
                        <a:tabLst/>
                        <a:defRPr/>
                      </a:pPr>
                      <a:r>
                        <a:rPr lang="en-GB" sz="1200" kern="1200" dirty="0">
                          <a:solidFill>
                            <a:schemeClr val="dk1"/>
                          </a:solidFill>
                          <a:effectLst/>
                          <a:latin typeface="+mn-lt"/>
                          <a:ea typeface="+mn-ea"/>
                          <a:cs typeface="+mn-cs"/>
                        </a:rPr>
                        <a:t>No upward or downward trend</a:t>
                      </a:r>
                    </a:p>
                  </a:txBody>
                  <a:tcPr anchor="ctr">
                    <a:noFill/>
                  </a:tcPr>
                </a:tc>
                <a:extLst>
                  <a:ext uri="{0D108BD9-81ED-4DB2-BD59-A6C34878D82A}">
                    <a16:rowId xmlns:a16="http://schemas.microsoft.com/office/drawing/2014/main" val="10004"/>
                  </a:ext>
                </a:extLst>
              </a:tr>
              <a:tr h="648733">
                <a:tc>
                  <a:txBody>
                    <a:bodyPr/>
                    <a:lstStyle/>
                    <a:p>
                      <a:pPr marL="0" algn="l" defTabSz="313432" rtl="0" eaLnBrk="1" latinLnBrk="0" hangingPunct="1">
                        <a:lnSpc>
                          <a:spcPct val="115000"/>
                        </a:lnSpc>
                        <a:spcBef>
                          <a:spcPts val="100"/>
                        </a:spcBef>
                        <a:spcAft>
                          <a:spcPts val="600"/>
                        </a:spcAft>
                      </a:pPr>
                      <a:r>
                        <a:rPr lang="en-GB" sz="1400" b="0" kern="1200" baseline="0" dirty="0">
                          <a:solidFill>
                            <a:srgbClr val="98002E"/>
                          </a:solidFill>
                          <a:effectLst/>
                          <a:latin typeface="+mn-lt"/>
                          <a:ea typeface="Calibri"/>
                          <a:cs typeface="+mn-cs"/>
                        </a:rPr>
                        <a:t>Prevalence of </a:t>
                      </a:r>
                      <a:r>
                        <a:rPr lang="en-GB" sz="1400" b="0" u="none" kern="1200" baseline="0" dirty="0">
                          <a:solidFill>
                            <a:srgbClr val="98002E"/>
                          </a:solidFill>
                          <a:effectLst/>
                          <a:latin typeface="+mn-lt"/>
                          <a:ea typeface="Calibri"/>
                          <a:cs typeface="+mn-cs"/>
                        </a:rPr>
                        <a:t>severe obesity</a:t>
                      </a:r>
                    </a:p>
                  </a:txBody>
                  <a:tcPr anchor="ctr">
                    <a:noFill/>
                  </a:tcPr>
                </a:tc>
                <a:tc>
                  <a:txBody>
                    <a:bodyPr/>
                    <a:lstStyle/>
                    <a:p>
                      <a:pPr marL="0" marR="0" indent="0" algn="ctr" defTabSz="313432" rtl="0" eaLnBrk="1" fontAlgn="auto" latinLnBrk="0" hangingPunct="1">
                        <a:lnSpc>
                          <a:spcPct val="100000"/>
                        </a:lnSpc>
                        <a:spcBef>
                          <a:spcPts val="0"/>
                        </a:spcBef>
                        <a:spcAft>
                          <a:spcPts val="0"/>
                        </a:spcAft>
                        <a:buClrTx/>
                        <a:buSzTx/>
                        <a:buFontTx/>
                        <a:buNone/>
                        <a:tabLst/>
                        <a:defRPr/>
                      </a:pPr>
                      <a:r>
                        <a:rPr lang="en-GB" sz="1200" kern="1200" dirty="0">
                          <a:solidFill>
                            <a:schemeClr val="dk1"/>
                          </a:solidFill>
                          <a:effectLst/>
                          <a:latin typeface="+mn-lt"/>
                          <a:ea typeface="+mn-ea"/>
                          <a:cs typeface="+mn-cs"/>
                        </a:rPr>
                        <a:t>Downward trend</a:t>
                      </a:r>
                    </a:p>
                  </a:txBody>
                  <a:tcPr anchor="ctr">
                    <a:solidFill>
                      <a:srgbClr val="BFE2DD"/>
                    </a:solidFill>
                  </a:tcPr>
                </a:tc>
                <a:tc>
                  <a:txBody>
                    <a:bodyPr/>
                    <a:lstStyle/>
                    <a:p>
                      <a:pPr marL="0" marR="0" indent="0" algn="ctr" defTabSz="313432" rtl="0" eaLnBrk="1" fontAlgn="auto" latinLnBrk="0" hangingPunct="1">
                        <a:lnSpc>
                          <a:spcPct val="100000"/>
                        </a:lnSpc>
                        <a:spcBef>
                          <a:spcPts val="0"/>
                        </a:spcBef>
                        <a:spcAft>
                          <a:spcPts val="0"/>
                        </a:spcAft>
                        <a:buClrTx/>
                        <a:buSzTx/>
                        <a:buFontTx/>
                        <a:buNone/>
                        <a:tabLst/>
                        <a:defRPr/>
                      </a:pPr>
                      <a:r>
                        <a:rPr lang="en-GB" sz="1200" kern="1200" dirty="0">
                          <a:solidFill>
                            <a:schemeClr val="dk1"/>
                          </a:solidFill>
                          <a:effectLst/>
                          <a:latin typeface="+mn-lt"/>
                          <a:ea typeface="+mn-ea"/>
                          <a:cs typeface="+mn-cs"/>
                        </a:rPr>
                        <a:t>No upward or downward trend</a:t>
                      </a:r>
                    </a:p>
                  </a:txBody>
                  <a:tcPr anchor="ctr">
                    <a:solidFill>
                      <a:schemeClr val="bg1">
                        <a:lumMod val="95000"/>
                      </a:schemeClr>
                    </a:solidFill>
                  </a:tcPr>
                </a:tc>
                <a:tc gridSpan="2">
                  <a:txBody>
                    <a:bodyPr/>
                    <a:lstStyle/>
                    <a:p>
                      <a:pPr marL="0" marR="0" indent="0" algn="ctr" defTabSz="313432" rtl="0" eaLnBrk="1" fontAlgn="auto" latinLnBrk="0" hangingPunct="1">
                        <a:lnSpc>
                          <a:spcPct val="100000"/>
                        </a:lnSpc>
                        <a:spcBef>
                          <a:spcPts val="0"/>
                        </a:spcBef>
                        <a:spcAft>
                          <a:spcPts val="0"/>
                        </a:spcAft>
                        <a:buClrTx/>
                        <a:buSzTx/>
                        <a:buFontTx/>
                        <a:buNone/>
                        <a:tabLst/>
                        <a:defRPr/>
                      </a:pPr>
                      <a:r>
                        <a:rPr lang="en-GB" sz="1200" kern="1200" dirty="0">
                          <a:solidFill>
                            <a:schemeClr val="dk1"/>
                          </a:solidFill>
                          <a:effectLst/>
                          <a:latin typeface="+mn-lt"/>
                          <a:ea typeface="+mn-ea"/>
                          <a:cs typeface="+mn-cs"/>
                        </a:rPr>
                        <a:t>Upward trend</a:t>
                      </a:r>
                    </a:p>
                  </a:txBody>
                  <a:tcPr anchor="ctr">
                    <a:solidFill>
                      <a:srgbClr val="D8ACAB"/>
                    </a:solidFill>
                  </a:tcPr>
                </a:tc>
                <a:tc hMerge="1">
                  <a:txBody>
                    <a:bodyPr/>
                    <a:lstStyle/>
                    <a:p>
                      <a:pPr marL="0" marR="0" indent="0" algn="ctr" defTabSz="313432" rtl="0" eaLnBrk="1" fontAlgn="auto" latinLnBrk="0" hangingPunct="1">
                        <a:lnSpc>
                          <a:spcPct val="100000"/>
                        </a:lnSpc>
                        <a:spcBef>
                          <a:spcPts val="0"/>
                        </a:spcBef>
                        <a:spcAft>
                          <a:spcPts val="0"/>
                        </a:spcAft>
                        <a:buClrTx/>
                        <a:buSzTx/>
                        <a:buFontTx/>
                        <a:buNone/>
                        <a:tabLst/>
                        <a:defRPr/>
                      </a:pPr>
                      <a:endParaRPr lang="en-GB" sz="1200" kern="1200" dirty="0">
                        <a:solidFill>
                          <a:schemeClr val="dk1"/>
                        </a:solidFill>
                        <a:effectLst/>
                        <a:latin typeface="+mn-lt"/>
                        <a:ea typeface="+mn-ea"/>
                        <a:cs typeface="+mn-cs"/>
                      </a:endParaRPr>
                    </a:p>
                  </a:txBody>
                  <a:tcPr anchor="ctr">
                    <a:solidFill>
                      <a:srgbClr val="D8ACAB"/>
                    </a:solidFill>
                  </a:tcPr>
                </a:tc>
                <a:extLst>
                  <a:ext uri="{0D108BD9-81ED-4DB2-BD59-A6C34878D82A}">
                    <a16:rowId xmlns:a16="http://schemas.microsoft.com/office/drawing/2014/main" val="10005"/>
                  </a:ext>
                </a:extLst>
              </a:tr>
              <a:tr h="648000">
                <a:tc>
                  <a:txBody>
                    <a:bodyPr/>
                    <a:lstStyle/>
                    <a:p>
                      <a:pPr marL="0" algn="l" defTabSz="313432" rtl="0" eaLnBrk="1" latinLnBrk="0" hangingPunct="1">
                        <a:lnSpc>
                          <a:spcPct val="115000"/>
                        </a:lnSpc>
                        <a:spcBef>
                          <a:spcPts val="100"/>
                        </a:spcBef>
                        <a:spcAft>
                          <a:spcPts val="600"/>
                        </a:spcAft>
                      </a:pPr>
                      <a:r>
                        <a:rPr lang="en-GB" sz="1400" b="0" kern="1200" baseline="0" dirty="0">
                          <a:solidFill>
                            <a:srgbClr val="98002E"/>
                          </a:solidFill>
                          <a:effectLst/>
                          <a:latin typeface="+mn-lt"/>
                          <a:ea typeface="Calibri"/>
                          <a:cs typeface="+mn-cs"/>
                        </a:rPr>
                        <a:t>Prevalence of </a:t>
                      </a:r>
                      <a:r>
                        <a:rPr lang="en-GB" sz="1400" b="0" u="none" kern="1200" baseline="0" dirty="0">
                          <a:solidFill>
                            <a:srgbClr val="98002E"/>
                          </a:solidFill>
                          <a:effectLst/>
                          <a:latin typeface="+mn-lt"/>
                          <a:ea typeface="Calibri"/>
                          <a:cs typeface="+mn-cs"/>
                        </a:rPr>
                        <a:t>underweight</a:t>
                      </a:r>
                    </a:p>
                  </a:txBody>
                  <a:tcPr anchor="ctr">
                    <a:noFill/>
                  </a:tcPr>
                </a:tc>
                <a:tc gridSpan="2">
                  <a:txBody>
                    <a:bodyPr/>
                    <a:lstStyle/>
                    <a:p>
                      <a:pPr marL="0" marR="0" indent="0" algn="ctr" defTabSz="313432" rtl="0" eaLnBrk="1" fontAlgn="auto" latinLnBrk="0" hangingPunct="1">
                        <a:lnSpc>
                          <a:spcPct val="100000"/>
                        </a:lnSpc>
                        <a:spcBef>
                          <a:spcPts val="0"/>
                        </a:spcBef>
                        <a:spcAft>
                          <a:spcPts val="0"/>
                        </a:spcAft>
                        <a:buClrTx/>
                        <a:buSzTx/>
                        <a:buFontTx/>
                        <a:buNone/>
                        <a:tabLst/>
                        <a:defRPr/>
                      </a:pPr>
                      <a:r>
                        <a:rPr lang="en-GB" sz="1200" kern="1200" dirty="0">
                          <a:solidFill>
                            <a:schemeClr val="dk1"/>
                          </a:solidFill>
                          <a:effectLst/>
                          <a:latin typeface="+mn-lt"/>
                          <a:ea typeface="+mn-ea"/>
                          <a:cs typeface="+mn-cs"/>
                        </a:rPr>
                        <a:t>Downward trend</a:t>
                      </a:r>
                    </a:p>
                  </a:txBody>
                  <a:tcPr anchor="ctr">
                    <a:solidFill>
                      <a:srgbClr val="BFE2DD"/>
                    </a:solidFill>
                  </a:tcPr>
                </a:tc>
                <a:tc hMerge="1">
                  <a:txBody>
                    <a:bodyPr/>
                    <a:lstStyle/>
                    <a:p>
                      <a:pPr marL="0" marR="0" indent="0" algn="ctr" defTabSz="313432" rtl="0" eaLnBrk="1" fontAlgn="auto" latinLnBrk="0" hangingPunct="1">
                        <a:lnSpc>
                          <a:spcPct val="100000"/>
                        </a:lnSpc>
                        <a:spcBef>
                          <a:spcPts val="0"/>
                        </a:spcBef>
                        <a:spcAft>
                          <a:spcPts val="0"/>
                        </a:spcAft>
                        <a:buClrTx/>
                        <a:buSzTx/>
                        <a:buFontTx/>
                        <a:buNone/>
                        <a:tabLst/>
                        <a:defRPr/>
                      </a:pPr>
                      <a:endParaRPr lang="en-GB" sz="1200" kern="1200" dirty="0">
                        <a:solidFill>
                          <a:schemeClr val="dk1"/>
                        </a:solidFill>
                        <a:effectLst/>
                        <a:latin typeface="+mn-lt"/>
                        <a:ea typeface="+mn-ea"/>
                        <a:cs typeface="+mn-cs"/>
                      </a:endParaRPr>
                    </a:p>
                  </a:txBody>
                  <a:tcPr anchor="ctr">
                    <a:solidFill>
                      <a:srgbClr val="BFE2DD"/>
                    </a:solidFill>
                  </a:tcPr>
                </a:tc>
                <a:tc>
                  <a:txBody>
                    <a:bodyPr/>
                    <a:lstStyle/>
                    <a:p>
                      <a:pPr marL="0" marR="0" indent="0" algn="ctr" defTabSz="313432" rtl="0" eaLnBrk="1" fontAlgn="auto" latinLnBrk="0" hangingPunct="1">
                        <a:lnSpc>
                          <a:spcPct val="100000"/>
                        </a:lnSpc>
                        <a:spcBef>
                          <a:spcPts val="0"/>
                        </a:spcBef>
                        <a:spcAft>
                          <a:spcPts val="0"/>
                        </a:spcAft>
                        <a:buClrTx/>
                        <a:buSzTx/>
                        <a:buFontTx/>
                        <a:buNone/>
                        <a:tabLst/>
                        <a:defRPr/>
                      </a:pPr>
                      <a:r>
                        <a:rPr lang="en-GB" sz="1200" kern="1200" dirty="0">
                          <a:solidFill>
                            <a:schemeClr val="dk1"/>
                          </a:solidFill>
                          <a:effectLst/>
                          <a:latin typeface="+mn-lt"/>
                          <a:ea typeface="+mn-ea"/>
                          <a:cs typeface="+mn-cs"/>
                        </a:rPr>
                        <a:t>No upward or downward trend</a:t>
                      </a:r>
                    </a:p>
                  </a:txBody>
                  <a:tcPr anchor="ctr">
                    <a:solidFill>
                      <a:schemeClr val="bg1">
                        <a:lumMod val="95000"/>
                      </a:schemeClr>
                    </a:solidFill>
                  </a:tcPr>
                </a:tc>
                <a:tc>
                  <a:txBody>
                    <a:bodyPr/>
                    <a:lstStyle/>
                    <a:p>
                      <a:pPr marL="0" algn="ctr" defTabSz="313432" rtl="0" eaLnBrk="1" latinLnBrk="0" hangingPunct="1"/>
                      <a:r>
                        <a:rPr lang="en-GB" sz="1200" kern="1200" dirty="0">
                          <a:solidFill>
                            <a:schemeClr val="dk1"/>
                          </a:solidFill>
                          <a:effectLst/>
                          <a:latin typeface="+mn-lt"/>
                          <a:ea typeface="+mn-ea"/>
                          <a:cs typeface="+mn-cs"/>
                        </a:rPr>
                        <a:t>Downward trend</a:t>
                      </a:r>
                    </a:p>
                  </a:txBody>
                  <a:tcPr anchor="ctr">
                    <a:solidFill>
                      <a:srgbClr val="BFE2DD"/>
                    </a:solidFill>
                  </a:tcPr>
                </a:tc>
                <a:extLst>
                  <a:ext uri="{0D108BD9-81ED-4DB2-BD59-A6C34878D82A}">
                    <a16:rowId xmlns:a16="http://schemas.microsoft.com/office/drawing/2014/main" val="10006"/>
                  </a:ext>
                </a:extLst>
              </a:tr>
            </a:tbl>
          </a:graphicData>
        </a:graphic>
      </p:graphicFrame>
      <p:sp>
        <p:nvSpPr>
          <p:cNvPr id="19" name="TextBox 18"/>
          <p:cNvSpPr txBox="1"/>
          <p:nvPr/>
        </p:nvSpPr>
        <p:spPr>
          <a:xfrm>
            <a:off x="743571" y="5806425"/>
            <a:ext cx="8603603" cy="430887"/>
          </a:xfrm>
          <a:prstGeom prst="rect">
            <a:avLst/>
          </a:prstGeom>
          <a:noFill/>
        </p:spPr>
        <p:txBody>
          <a:bodyPr wrap="square" rtlCol="0">
            <a:spAutoFit/>
          </a:bodyPr>
          <a:lstStyle/>
          <a:p>
            <a:pPr algn="r"/>
            <a:r>
              <a:rPr lang="en-GB" sz="1100" dirty="0"/>
              <a:t>All increasing or decreasing trends reported are statistically significant</a:t>
            </a:r>
          </a:p>
          <a:p>
            <a:pPr algn="r"/>
            <a:r>
              <a:rPr lang="en-GB" sz="1100" dirty="0"/>
              <a:t>*Overweight has not been given a red/green rating. Overweight needs to be viewed in context of the other weight categories (see notes)</a:t>
            </a:r>
          </a:p>
        </p:txBody>
      </p:sp>
      <p:sp>
        <p:nvSpPr>
          <p:cNvPr id="20" name="Rectangle 19"/>
          <p:cNvSpPr/>
          <p:nvPr/>
        </p:nvSpPr>
        <p:spPr>
          <a:xfrm>
            <a:off x="7179434" y="5535208"/>
            <a:ext cx="333375" cy="64800"/>
          </a:xfrm>
          <a:prstGeom prst="rect">
            <a:avLst/>
          </a:prstGeom>
          <a:solidFill>
            <a:srgbClr val="FFFF00"/>
          </a:solidFill>
          <a:ln w="38100" cap="flat" cmpd="sng" algn="ctr">
            <a:noFill/>
            <a:prstDash val="solid"/>
          </a:ln>
          <a:effectLst>
            <a:outerShdw blurRad="40000" dist="20000" dir="5400000" rotWithShape="0">
              <a:srgbClr val="000000">
                <a:alpha val="38000"/>
              </a:srgbClr>
            </a:outerShdw>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dirty="0"/>
          </a:p>
        </p:txBody>
      </p:sp>
      <p:sp>
        <p:nvSpPr>
          <p:cNvPr id="22" name="Rectangle 21"/>
          <p:cNvSpPr/>
          <p:nvPr/>
        </p:nvSpPr>
        <p:spPr>
          <a:xfrm>
            <a:off x="8849726" y="4249338"/>
            <a:ext cx="333375" cy="64800"/>
          </a:xfrm>
          <a:prstGeom prst="rect">
            <a:avLst/>
          </a:prstGeom>
          <a:solidFill>
            <a:schemeClr val="accent6">
              <a:lumMod val="75000"/>
            </a:schemeClr>
          </a:solidFill>
          <a:ln w="38100" cap="flat" cmpd="sng" algn="ctr">
            <a:noFill/>
            <a:prstDash val="solid"/>
          </a:ln>
          <a:effectLst>
            <a:outerShdw blurRad="40000" dist="20000" dir="5400000" rotWithShape="0">
              <a:srgbClr val="000000">
                <a:alpha val="38000"/>
              </a:srgbClr>
            </a:outerShdw>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dirty="0"/>
          </a:p>
        </p:txBody>
      </p:sp>
      <p:sp>
        <p:nvSpPr>
          <p:cNvPr id="23" name="Rectangle 22"/>
          <p:cNvSpPr/>
          <p:nvPr/>
        </p:nvSpPr>
        <p:spPr>
          <a:xfrm>
            <a:off x="5470748" y="2953193"/>
            <a:ext cx="333375" cy="64800"/>
          </a:xfrm>
          <a:prstGeom prst="rect">
            <a:avLst/>
          </a:prstGeom>
          <a:solidFill>
            <a:srgbClr val="FFFF00"/>
          </a:solidFill>
          <a:ln w="38100" cap="flat" cmpd="sng" algn="ctr">
            <a:noFill/>
            <a:prstDash val="solid"/>
          </a:ln>
          <a:effectLst>
            <a:outerShdw blurRad="40000" dist="20000" dir="5400000" rotWithShape="0">
              <a:srgbClr val="000000">
                <a:alpha val="38000"/>
              </a:srgbClr>
            </a:outerShdw>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dirty="0"/>
          </a:p>
        </p:txBody>
      </p:sp>
      <p:sp>
        <p:nvSpPr>
          <p:cNvPr id="5" name="Down Arrow 4"/>
          <p:cNvSpPr/>
          <p:nvPr/>
        </p:nvSpPr>
        <p:spPr>
          <a:xfrm>
            <a:off x="3968854" y="2774301"/>
            <a:ext cx="115200" cy="233796"/>
          </a:xfrm>
          <a:prstGeom prst="downArrow">
            <a:avLst/>
          </a:prstGeom>
          <a:solidFill>
            <a:srgbClr val="009966"/>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dirty="0"/>
          </a:p>
        </p:txBody>
      </p:sp>
      <p:sp>
        <p:nvSpPr>
          <p:cNvPr id="24" name="Down Arrow 23"/>
          <p:cNvSpPr/>
          <p:nvPr/>
        </p:nvSpPr>
        <p:spPr>
          <a:xfrm>
            <a:off x="3960765" y="3272668"/>
            <a:ext cx="115200" cy="233796"/>
          </a:xfrm>
          <a:prstGeom prst="downArrow">
            <a:avLst/>
          </a:prstGeom>
          <a:solidFill>
            <a:srgbClr val="009966"/>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dirty="0"/>
          </a:p>
        </p:txBody>
      </p:sp>
      <p:sp>
        <p:nvSpPr>
          <p:cNvPr id="25" name="Down Arrow 24"/>
          <p:cNvSpPr/>
          <p:nvPr/>
        </p:nvSpPr>
        <p:spPr>
          <a:xfrm>
            <a:off x="3969069" y="4101618"/>
            <a:ext cx="115200" cy="233796"/>
          </a:xfrm>
          <a:prstGeom prst="downArrow">
            <a:avLst/>
          </a:prstGeom>
          <a:solidFill>
            <a:schemeClr val="bg1">
              <a:lumMod val="50000"/>
            </a:schemeClr>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dirty="0"/>
          </a:p>
        </p:txBody>
      </p:sp>
      <p:sp>
        <p:nvSpPr>
          <p:cNvPr id="26" name="Down Arrow 25"/>
          <p:cNvSpPr/>
          <p:nvPr/>
        </p:nvSpPr>
        <p:spPr>
          <a:xfrm>
            <a:off x="3969069" y="4577073"/>
            <a:ext cx="115200" cy="233796"/>
          </a:xfrm>
          <a:prstGeom prst="downArrow">
            <a:avLst/>
          </a:prstGeom>
          <a:solidFill>
            <a:srgbClr val="009966"/>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dirty="0"/>
          </a:p>
        </p:txBody>
      </p:sp>
      <p:sp>
        <p:nvSpPr>
          <p:cNvPr id="27" name="Down Arrow 26"/>
          <p:cNvSpPr/>
          <p:nvPr/>
        </p:nvSpPr>
        <p:spPr>
          <a:xfrm>
            <a:off x="5645462" y="5225145"/>
            <a:ext cx="115200" cy="233796"/>
          </a:xfrm>
          <a:prstGeom prst="downArrow">
            <a:avLst/>
          </a:prstGeom>
          <a:solidFill>
            <a:srgbClr val="009966"/>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dirty="0"/>
          </a:p>
        </p:txBody>
      </p:sp>
      <p:sp>
        <p:nvSpPr>
          <p:cNvPr id="28" name="Down Arrow 27"/>
          <p:cNvSpPr/>
          <p:nvPr/>
        </p:nvSpPr>
        <p:spPr>
          <a:xfrm>
            <a:off x="9025136" y="5376700"/>
            <a:ext cx="115200" cy="233796"/>
          </a:xfrm>
          <a:prstGeom prst="downArrow">
            <a:avLst/>
          </a:prstGeom>
          <a:solidFill>
            <a:srgbClr val="009966"/>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dirty="0"/>
          </a:p>
        </p:txBody>
      </p:sp>
      <p:sp>
        <p:nvSpPr>
          <p:cNvPr id="7" name="Up Arrow 6"/>
          <p:cNvSpPr/>
          <p:nvPr/>
        </p:nvSpPr>
        <p:spPr>
          <a:xfrm flipH="1">
            <a:off x="9014946" y="2799316"/>
            <a:ext cx="115287" cy="234000"/>
          </a:xfrm>
          <a:prstGeom prst="upArrow">
            <a:avLst/>
          </a:prstGeom>
          <a:solidFill>
            <a:srgbClr val="98002E"/>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dirty="0"/>
          </a:p>
        </p:txBody>
      </p:sp>
      <p:sp>
        <p:nvSpPr>
          <p:cNvPr id="29" name="Up Arrow 28"/>
          <p:cNvSpPr/>
          <p:nvPr/>
        </p:nvSpPr>
        <p:spPr>
          <a:xfrm flipH="1">
            <a:off x="9017912" y="3272668"/>
            <a:ext cx="115287" cy="228600"/>
          </a:xfrm>
          <a:prstGeom prst="upArrow">
            <a:avLst/>
          </a:prstGeom>
          <a:solidFill>
            <a:srgbClr val="98002E"/>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dirty="0"/>
          </a:p>
        </p:txBody>
      </p:sp>
      <p:sp>
        <p:nvSpPr>
          <p:cNvPr id="30" name="Up Arrow 29"/>
          <p:cNvSpPr/>
          <p:nvPr/>
        </p:nvSpPr>
        <p:spPr>
          <a:xfrm flipH="1">
            <a:off x="9027941" y="4570942"/>
            <a:ext cx="115287" cy="234000"/>
          </a:xfrm>
          <a:prstGeom prst="upArrow">
            <a:avLst/>
          </a:prstGeom>
          <a:solidFill>
            <a:srgbClr val="98002E"/>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dirty="0"/>
          </a:p>
        </p:txBody>
      </p:sp>
      <p:sp>
        <p:nvSpPr>
          <p:cNvPr id="31" name="Up Arrow 30"/>
          <p:cNvSpPr/>
          <p:nvPr/>
        </p:nvSpPr>
        <p:spPr>
          <a:xfrm flipH="1">
            <a:off x="5656057" y="3272668"/>
            <a:ext cx="115287" cy="234000"/>
          </a:xfrm>
          <a:prstGeom prst="upArrow">
            <a:avLst/>
          </a:prstGeom>
          <a:solidFill>
            <a:srgbClr val="98002E"/>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dirty="0"/>
          </a:p>
        </p:txBody>
      </p:sp>
      <p:sp>
        <p:nvSpPr>
          <p:cNvPr id="32" name="Up Arrow 31"/>
          <p:cNvSpPr/>
          <p:nvPr/>
        </p:nvSpPr>
        <p:spPr>
          <a:xfrm flipH="1">
            <a:off x="5668288" y="4032778"/>
            <a:ext cx="115287" cy="234000"/>
          </a:xfrm>
          <a:prstGeom prst="upArrow">
            <a:avLst/>
          </a:prstGeom>
          <a:solidFill>
            <a:schemeClr val="tx1">
              <a:lumMod val="50000"/>
              <a:lumOff val="50000"/>
            </a:schemeClr>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dirty="0"/>
          </a:p>
        </p:txBody>
      </p:sp>
      <p:sp>
        <p:nvSpPr>
          <p:cNvPr id="33" name="Rectangle 32"/>
          <p:cNvSpPr/>
          <p:nvPr/>
        </p:nvSpPr>
        <p:spPr>
          <a:xfrm>
            <a:off x="5481052" y="4894057"/>
            <a:ext cx="333375" cy="64800"/>
          </a:xfrm>
          <a:prstGeom prst="rect">
            <a:avLst/>
          </a:prstGeom>
          <a:solidFill>
            <a:srgbClr val="FFFF00"/>
          </a:solidFill>
          <a:ln w="38100" cap="flat" cmpd="sng" algn="ctr">
            <a:noFill/>
            <a:prstDash val="solid"/>
          </a:ln>
          <a:effectLst>
            <a:outerShdw blurRad="40000" dist="20000" dir="5400000" rotWithShape="0">
              <a:srgbClr val="000000">
                <a:alpha val="38000"/>
              </a:srgbClr>
            </a:outerShdw>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dirty="0"/>
          </a:p>
        </p:txBody>
      </p:sp>
      <p:sp>
        <p:nvSpPr>
          <p:cNvPr id="34" name="Slide Number Placeholder 3"/>
          <p:cNvSpPr>
            <a:spLocks noGrp="1"/>
          </p:cNvSpPr>
          <p:nvPr>
            <p:ph type="sldNum" sz="quarter" idx="4294967295"/>
          </p:nvPr>
        </p:nvSpPr>
        <p:spPr>
          <a:xfrm>
            <a:off x="0" y="6308725"/>
            <a:ext cx="488504" cy="549275"/>
          </a:xfrm>
          <a:prstGeom prst="rect">
            <a:avLst/>
          </a:prstGeom>
          <a:noFill/>
        </p:spPr>
        <p:txBody>
          <a:bodyPr/>
          <a:lstStyle/>
          <a:p>
            <a:r>
              <a:rPr lang="en-GB" sz="1200" dirty="0"/>
              <a:t>5</a:t>
            </a:r>
            <a:endParaRPr sz="1200" dirty="0"/>
          </a:p>
        </p:txBody>
      </p:sp>
      <p:sp>
        <p:nvSpPr>
          <p:cNvPr id="36" name="Down Arrow 24">
            <a:extLst>
              <a:ext uri="{FF2B5EF4-FFF2-40B4-BE49-F238E27FC236}">
                <a16:creationId xmlns:a16="http://schemas.microsoft.com/office/drawing/2014/main" id="{8719F2E7-2095-4C5F-BEFB-129699C30534}"/>
              </a:ext>
            </a:extLst>
          </p:cNvPr>
          <p:cNvSpPr/>
          <p:nvPr/>
        </p:nvSpPr>
        <p:spPr>
          <a:xfrm>
            <a:off x="7377295" y="4101618"/>
            <a:ext cx="115200" cy="233796"/>
          </a:xfrm>
          <a:prstGeom prst="downArrow">
            <a:avLst/>
          </a:prstGeom>
          <a:solidFill>
            <a:schemeClr val="tx1">
              <a:lumMod val="50000"/>
              <a:lumOff val="50000"/>
            </a:schemeClr>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dirty="0"/>
          </a:p>
        </p:txBody>
      </p:sp>
    </p:spTree>
    <p:extLst>
      <p:ext uri="{BB962C8B-B14F-4D97-AF65-F5344CB8AC3E}">
        <p14:creationId xmlns:p14="http://schemas.microsoft.com/office/powerpoint/2010/main" val="9485097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Table 24">
            <a:extLst>
              <a:ext uri="{FF2B5EF4-FFF2-40B4-BE49-F238E27FC236}">
                <a16:creationId xmlns:a16="http://schemas.microsoft.com/office/drawing/2014/main" id="{FD810BB4-03A9-47D2-8108-40A4E623D2CA}"/>
              </a:ext>
            </a:extLst>
          </p:cNvPr>
          <p:cNvGraphicFramePr>
            <a:graphicFrameLocks noGrp="1"/>
          </p:cNvGraphicFramePr>
          <p:nvPr>
            <p:extLst>
              <p:ext uri="{D42A27DB-BD31-4B8C-83A1-F6EECF244321}">
                <p14:modId xmlns:p14="http://schemas.microsoft.com/office/powerpoint/2010/main" val="1984079783"/>
              </p:ext>
            </p:extLst>
          </p:nvPr>
        </p:nvGraphicFramePr>
        <p:xfrm>
          <a:off x="429196" y="1810504"/>
          <a:ext cx="8832980" cy="3535288"/>
        </p:xfrm>
        <a:graphic>
          <a:graphicData uri="http://schemas.openxmlformats.org/drawingml/2006/table">
            <a:tbl>
              <a:tblPr firstRow="1" bandRow="1">
                <a:tableStyleId>{5C22544A-7EE6-4342-B048-85BDC9FD1C3A}</a:tableStyleId>
              </a:tblPr>
              <a:tblGrid>
                <a:gridCol w="1766596">
                  <a:extLst>
                    <a:ext uri="{9D8B030D-6E8A-4147-A177-3AD203B41FA5}">
                      <a16:colId xmlns:a16="http://schemas.microsoft.com/office/drawing/2014/main" val="20000"/>
                    </a:ext>
                  </a:extLst>
                </a:gridCol>
                <a:gridCol w="1766596">
                  <a:extLst>
                    <a:ext uri="{9D8B030D-6E8A-4147-A177-3AD203B41FA5}">
                      <a16:colId xmlns:a16="http://schemas.microsoft.com/office/drawing/2014/main" val="20001"/>
                    </a:ext>
                  </a:extLst>
                </a:gridCol>
                <a:gridCol w="1766596">
                  <a:extLst>
                    <a:ext uri="{9D8B030D-6E8A-4147-A177-3AD203B41FA5}">
                      <a16:colId xmlns:a16="http://schemas.microsoft.com/office/drawing/2014/main" val="20002"/>
                    </a:ext>
                  </a:extLst>
                </a:gridCol>
                <a:gridCol w="1766596">
                  <a:extLst>
                    <a:ext uri="{9D8B030D-6E8A-4147-A177-3AD203B41FA5}">
                      <a16:colId xmlns:a16="http://schemas.microsoft.com/office/drawing/2014/main" val="20003"/>
                    </a:ext>
                  </a:extLst>
                </a:gridCol>
                <a:gridCol w="1766596">
                  <a:extLst>
                    <a:ext uri="{9D8B030D-6E8A-4147-A177-3AD203B41FA5}">
                      <a16:colId xmlns:a16="http://schemas.microsoft.com/office/drawing/2014/main" val="20004"/>
                    </a:ext>
                  </a:extLst>
                </a:gridCol>
              </a:tblGrid>
              <a:tr h="366220">
                <a:tc>
                  <a:txBody>
                    <a:bodyPr/>
                    <a:lstStyle/>
                    <a:p>
                      <a:endParaRPr lang="en-GB" sz="1400" dirty="0"/>
                    </a:p>
                  </a:txBody>
                  <a:tcPr>
                    <a:noFill/>
                  </a:tcPr>
                </a:tc>
                <a:tc gridSpan="2">
                  <a:txBody>
                    <a:bodyPr/>
                    <a:lstStyle/>
                    <a:p>
                      <a:pPr algn="ctr">
                        <a:lnSpc>
                          <a:spcPct val="115000"/>
                        </a:lnSpc>
                        <a:spcAft>
                          <a:spcPts val="1000"/>
                        </a:spcAft>
                      </a:pPr>
                      <a:r>
                        <a:rPr lang="en-GB" sz="1200" b="1" dirty="0">
                          <a:solidFill>
                            <a:srgbClr val="FFFFFF"/>
                          </a:solidFill>
                          <a:effectLst/>
                          <a:latin typeface="+mn-lt"/>
                          <a:ea typeface="Calibri"/>
                        </a:rPr>
                        <a:t>Reception</a:t>
                      </a:r>
                      <a:endParaRPr lang="en-GB" sz="1200" dirty="0">
                        <a:effectLst/>
                        <a:latin typeface="Arial"/>
                        <a:ea typeface="Times New Roman"/>
                      </a:endParaRPr>
                    </a:p>
                  </a:txBody>
                  <a:tcPr marL="68580" marR="68580" marT="0" marB="0" anchor="ctr">
                    <a:solidFill>
                      <a:srgbClr val="009966"/>
                    </a:solidFill>
                  </a:tcPr>
                </a:tc>
                <a:tc hMerge="1">
                  <a:txBody>
                    <a:bodyPr/>
                    <a:lstStyle/>
                    <a:p>
                      <a:pPr algn="ctr">
                        <a:lnSpc>
                          <a:spcPct val="115000"/>
                        </a:lnSpc>
                        <a:spcAft>
                          <a:spcPts val="1000"/>
                        </a:spcAft>
                      </a:pPr>
                      <a:endParaRPr lang="en-GB" sz="1200" dirty="0">
                        <a:effectLst/>
                        <a:latin typeface="Arial"/>
                        <a:ea typeface="Times New Roman"/>
                      </a:endParaRPr>
                    </a:p>
                  </a:txBody>
                  <a:tcPr marL="68580" marR="68580" marT="0" marB="0" anchor="ctr">
                    <a:noFill/>
                  </a:tcPr>
                </a:tc>
                <a:tc gridSpan="2">
                  <a:txBody>
                    <a:bodyPr/>
                    <a:lstStyle/>
                    <a:p>
                      <a:pPr marL="0" marR="0" indent="0" algn="ctr" defTabSz="313432" rtl="0" eaLnBrk="1" fontAlgn="auto" latinLnBrk="0" hangingPunct="1">
                        <a:lnSpc>
                          <a:spcPct val="100000"/>
                        </a:lnSpc>
                        <a:spcBef>
                          <a:spcPts val="0"/>
                        </a:spcBef>
                        <a:spcAft>
                          <a:spcPts val="0"/>
                        </a:spcAft>
                        <a:buClrTx/>
                        <a:buSzTx/>
                        <a:buFontTx/>
                        <a:buNone/>
                        <a:tabLst/>
                        <a:defRPr/>
                      </a:pPr>
                      <a:r>
                        <a:rPr lang="en-GB" sz="1400" b="1" dirty="0">
                          <a:solidFill>
                            <a:srgbClr val="FFFFFF"/>
                          </a:solidFill>
                          <a:effectLst/>
                          <a:latin typeface="+mn-lt"/>
                          <a:ea typeface="Times New Roman"/>
                        </a:rPr>
                        <a:t>Year</a:t>
                      </a:r>
                      <a:r>
                        <a:rPr lang="en-GB" sz="1400" b="1" baseline="0" dirty="0">
                          <a:solidFill>
                            <a:srgbClr val="FFFFFF"/>
                          </a:solidFill>
                          <a:effectLst/>
                          <a:latin typeface="+mn-lt"/>
                          <a:ea typeface="Times New Roman"/>
                        </a:rPr>
                        <a:t> 6</a:t>
                      </a:r>
                      <a:endParaRPr lang="en-GB" sz="1400" dirty="0">
                        <a:effectLst/>
                        <a:latin typeface="+mn-lt"/>
                        <a:ea typeface="Times New Roman"/>
                      </a:endParaRPr>
                    </a:p>
                  </a:txBody>
                  <a:tcPr>
                    <a:solidFill>
                      <a:srgbClr val="009966"/>
                    </a:solidFill>
                  </a:tcPr>
                </a:tc>
                <a:tc hMerge="1">
                  <a:txBody>
                    <a:bodyPr/>
                    <a:lstStyle/>
                    <a:p>
                      <a:endParaRPr lang="en-GB" sz="1400" dirty="0"/>
                    </a:p>
                  </a:txBody>
                  <a:tcPr>
                    <a:noFill/>
                  </a:tcPr>
                </a:tc>
                <a:extLst>
                  <a:ext uri="{0D108BD9-81ED-4DB2-BD59-A6C34878D82A}">
                    <a16:rowId xmlns:a16="http://schemas.microsoft.com/office/drawing/2014/main" val="10000"/>
                  </a:ext>
                </a:extLst>
              </a:tr>
              <a:tr h="425868">
                <a:tc>
                  <a:txBody>
                    <a:bodyPr/>
                    <a:lstStyle/>
                    <a:p>
                      <a:endParaRPr lang="en-GB" sz="1400" dirty="0"/>
                    </a:p>
                  </a:txBody>
                  <a:tcPr>
                    <a:noFill/>
                  </a:tcPr>
                </a:tc>
                <a:tc>
                  <a:txBody>
                    <a:bodyPr/>
                    <a:lstStyle/>
                    <a:p>
                      <a:pPr marL="0" algn="ctr" defTabSz="313432" rtl="0" eaLnBrk="1" latinLnBrk="0" hangingPunct="1">
                        <a:lnSpc>
                          <a:spcPct val="115000"/>
                        </a:lnSpc>
                        <a:spcAft>
                          <a:spcPts val="1000"/>
                        </a:spcAft>
                      </a:pPr>
                      <a:r>
                        <a:rPr lang="en-GB" sz="1200" b="1" kern="1200" dirty="0">
                          <a:solidFill>
                            <a:srgbClr val="FFFFFF"/>
                          </a:solidFill>
                          <a:effectLst/>
                          <a:latin typeface="+mn-lt"/>
                          <a:ea typeface="Calibri"/>
                          <a:cs typeface="+mn-cs"/>
                        </a:rPr>
                        <a:t>Boys</a:t>
                      </a:r>
                    </a:p>
                  </a:txBody>
                  <a:tcPr anchor="ctr">
                    <a:solidFill>
                      <a:srgbClr val="4CBFB1"/>
                    </a:solidFill>
                  </a:tcPr>
                </a:tc>
                <a:tc>
                  <a:txBody>
                    <a:bodyPr/>
                    <a:lstStyle/>
                    <a:p>
                      <a:pPr marL="0" algn="ctr" defTabSz="313432" rtl="0" eaLnBrk="1" latinLnBrk="0" hangingPunct="1">
                        <a:lnSpc>
                          <a:spcPct val="115000"/>
                        </a:lnSpc>
                        <a:spcAft>
                          <a:spcPts val="1000"/>
                        </a:spcAft>
                      </a:pPr>
                      <a:r>
                        <a:rPr lang="en-GB" sz="1200" b="1" kern="1200" dirty="0">
                          <a:solidFill>
                            <a:srgbClr val="FFFFFF"/>
                          </a:solidFill>
                          <a:effectLst/>
                          <a:latin typeface="+mn-lt"/>
                          <a:ea typeface="Calibri"/>
                          <a:cs typeface="+mn-cs"/>
                        </a:rPr>
                        <a:t>Girls</a:t>
                      </a:r>
                    </a:p>
                  </a:txBody>
                  <a:tcPr anchor="ctr">
                    <a:solidFill>
                      <a:srgbClr val="4CBFB1"/>
                    </a:solidFill>
                  </a:tcPr>
                </a:tc>
                <a:tc>
                  <a:txBody>
                    <a:bodyPr/>
                    <a:lstStyle/>
                    <a:p>
                      <a:pPr marL="0" algn="ctr" defTabSz="313432" rtl="0" eaLnBrk="1" latinLnBrk="0" hangingPunct="1">
                        <a:lnSpc>
                          <a:spcPct val="115000"/>
                        </a:lnSpc>
                        <a:spcAft>
                          <a:spcPts val="1000"/>
                        </a:spcAft>
                      </a:pPr>
                      <a:r>
                        <a:rPr lang="en-GB" sz="1200" b="1" kern="1200" dirty="0">
                          <a:solidFill>
                            <a:srgbClr val="FFFFFF"/>
                          </a:solidFill>
                          <a:effectLst/>
                          <a:latin typeface="+mn-lt"/>
                          <a:ea typeface="Calibri"/>
                          <a:cs typeface="+mn-cs"/>
                        </a:rPr>
                        <a:t>Boys</a:t>
                      </a:r>
                    </a:p>
                  </a:txBody>
                  <a:tcPr anchor="ctr">
                    <a:solidFill>
                      <a:srgbClr val="4CBFB1"/>
                    </a:solidFill>
                  </a:tcPr>
                </a:tc>
                <a:tc>
                  <a:txBody>
                    <a:bodyPr/>
                    <a:lstStyle/>
                    <a:p>
                      <a:pPr marL="0" algn="ctr" defTabSz="313432" rtl="0" eaLnBrk="1" latinLnBrk="0" hangingPunct="1">
                        <a:lnSpc>
                          <a:spcPct val="115000"/>
                        </a:lnSpc>
                        <a:spcAft>
                          <a:spcPts val="1000"/>
                        </a:spcAft>
                      </a:pPr>
                      <a:r>
                        <a:rPr lang="en-GB" sz="1200" b="1" kern="1200" dirty="0">
                          <a:solidFill>
                            <a:srgbClr val="FFFFFF"/>
                          </a:solidFill>
                          <a:effectLst/>
                          <a:latin typeface="+mn-lt"/>
                          <a:ea typeface="Calibri"/>
                          <a:cs typeface="+mn-cs"/>
                        </a:rPr>
                        <a:t>Girls</a:t>
                      </a:r>
                    </a:p>
                  </a:txBody>
                  <a:tcPr anchor="ctr">
                    <a:solidFill>
                      <a:srgbClr val="4CBFB1"/>
                    </a:solidFill>
                  </a:tcPr>
                </a:tc>
                <a:extLst>
                  <a:ext uri="{0D108BD9-81ED-4DB2-BD59-A6C34878D82A}">
                    <a16:rowId xmlns:a16="http://schemas.microsoft.com/office/drawing/2014/main" val="10001"/>
                  </a:ext>
                </a:extLst>
              </a:tr>
              <a:tr h="868680">
                <a:tc rowSpan="3">
                  <a:txBody>
                    <a:bodyPr/>
                    <a:lstStyle/>
                    <a:p>
                      <a:pPr>
                        <a:lnSpc>
                          <a:spcPct val="115000"/>
                        </a:lnSpc>
                        <a:spcBef>
                          <a:spcPts val="100"/>
                        </a:spcBef>
                        <a:spcAft>
                          <a:spcPts val="600"/>
                        </a:spcAft>
                      </a:pPr>
                      <a:r>
                        <a:rPr lang="en-GB" sz="1400" b="0" baseline="0" dirty="0">
                          <a:solidFill>
                            <a:srgbClr val="98002E"/>
                          </a:solidFill>
                          <a:effectLst/>
                          <a:latin typeface="+mn-lt"/>
                          <a:ea typeface="Calibri"/>
                        </a:rPr>
                        <a:t>Changes by </a:t>
                      </a:r>
                      <a:r>
                        <a:rPr lang="en-GB" sz="1400" b="0" u="none" baseline="0" dirty="0">
                          <a:solidFill>
                            <a:srgbClr val="98002E"/>
                          </a:solidFill>
                          <a:effectLst/>
                          <a:latin typeface="+mn-lt"/>
                          <a:ea typeface="Calibri"/>
                        </a:rPr>
                        <a:t>deprivation quintile (quintile 1 is most deprived, quintile 5 is least deprived)</a:t>
                      </a:r>
                      <a:endParaRPr lang="en-GB" sz="2000" b="0" u="none" baseline="0" dirty="0">
                        <a:solidFill>
                          <a:srgbClr val="98002E"/>
                        </a:solidFill>
                        <a:effectLst/>
                        <a:latin typeface="+mn-lt"/>
                        <a:ea typeface="Times New Roman"/>
                      </a:endParaRPr>
                    </a:p>
                  </a:txBody>
                  <a:tcPr anchor="ctr">
                    <a:noFill/>
                  </a:tcPr>
                </a:tc>
                <a:tc rowSpan="3">
                  <a:txBody>
                    <a:bodyPr/>
                    <a:lstStyle/>
                    <a:p>
                      <a:pPr marL="0" marR="0" indent="0" algn="ctr" defTabSz="313432" rtl="0" eaLnBrk="1" fontAlgn="auto" latinLnBrk="0" hangingPunct="1">
                        <a:lnSpc>
                          <a:spcPct val="100000"/>
                        </a:lnSpc>
                        <a:spcBef>
                          <a:spcPts val="0"/>
                        </a:spcBef>
                        <a:spcAft>
                          <a:spcPts val="0"/>
                        </a:spcAft>
                        <a:buClrTx/>
                        <a:buSzTx/>
                        <a:buFontTx/>
                        <a:buNone/>
                        <a:tabLst/>
                        <a:defRPr/>
                      </a:pPr>
                      <a:r>
                        <a:rPr lang="en-GB" sz="1200" kern="1200" dirty="0">
                          <a:solidFill>
                            <a:schemeClr val="dk1"/>
                          </a:solidFill>
                          <a:effectLst/>
                          <a:latin typeface="+mn-lt"/>
                          <a:ea typeface="+mn-ea"/>
                          <a:cs typeface="+mn-cs"/>
                        </a:rPr>
                        <a:t>Downward trends in excess weight and obesity prevalence in quintiles 2 to 5; severe obesity in quintiles 4 and 5; overweight in boys in quintiles 1 to 5; and underweight in boys in quintile 1</a:t>
                      </a:r>
                    </a:p>
                  </a:txBody>
                  <a:tcPr anchor="ctr">
                    <a:solidFill>
                      <a:srgbClr val="BFE2DD"/>
                    </a:solidFill>
                  </a:tcPr>
                </a:tc>
                <a:tc>
                  <a:txBody>
                    <a:bodyPr/>
                    <a:lstStyle/>
                    <a:p>
                      <a:pPr marL="0" algn="ctr" defTabSz="313432" rtl="0" eaLnBrk="1" latinLnBrk="0" hangingPunct="1"/>
                      <a:r>
                        <a:rPr lang="en-GB" sz="1200" kern="1200" dirty="0">
                          <a:solidFill>
                            <a:schemeClr val="dk1"/>
                          </a:solidFill>
                          <a:effectLst/>
                          <a:latin typeface="+mn-lt"/>
                          <a:ea typeface="+mn-ea"/>
                          <a:cs typeface="+mn-cs"/>
                        </a:rPr>
                        <a:t>Upward trend in excess weight, obesity, severe obesity and overweight in girls in quintile 1</a:t>
                      </a:r>
                    </a:p>
                  </a:txBody>
                  <a:tcPr anchor="ctr">
                    <a:solidFill>
                      <a:srgbClr val="D8ACAB"/>
                    </a:solidFill>
                  </a:tcPr>
                </a:tc>
                <a:tc rowSpan="2">
                  <a:txBody>
                    <a:bodyPr/>
                    <a:lstStyle/>
                    <a:p>
                      <a:pPr marL="0" algn="ctr" defTabSz="313432" rtl="0" eaLnBrk="1" latinLnBrk="0" hangingPunct="1"/>
                      <a:r>
                        <a:rPr lang="en-GB" sz="1200" kern="1200" dirty="0">
                          <a:solidFill>
                            <a:schemeClr val="dk1"/>
                          </a:solidFill>
                          <a:effectLst/>
                          <a:latin typeface="+mn-lt"/>
                          <a:ea typeface="+mn-ea"/>
                          <a:cs typeface="+mn-cs"/>
                        </a:rPr>
                        <a:t>Upward trend in excess weight, and obesity in boys in quintiles 1 to 3; severe obesity in boys in quintiles 1 to 4; and underweight in quintiles 4 and 5</a:t>
                      </a:r>
                    </a:p>
                  </a:txBody>
                  <a:tcPr anchor="ctr">
                    <a:solidFill>
                      <a:srgbClr val="D8ACAB"/>
                    </a:solidFill>
                  </a:tcPr>
                </a:tc>
                <a:tc rowSpan="2">
                  <a:txBody>
                    <a:bodyPr/>
                    <a:lstStyle/>
                    <a:p>
                      <a:pPr marL="0" algn="ctr" defTabSz="313432" rtl="0" eaLnBrk="1" latinLnBrk="0" hangingPunct="1"/>
                      <a:r>
                        <a:rPr lang="en-GB" sz="1200" kern="1200" dirty="0">
                          <a:solidFill>
                            <a:schemeClr val="dk1"/>
                          </a:solidFill>
                          <a:effectLst/>
                          <a:latin typeface="+mn-lt"/>
                          <a:ea typeface="+mn-ea"/>
                          <a:cs typeface="+mn-cs"/>
                        </a:rPr>
                        <a:t>Upward trend in excess weight, obesity and severe obesity in girls in quintiles 1 to 3; and overweight in girls in quintile 1</a:t>
                      </a:r>
                    </a:p>
                  </a:txBody>
                  <a:tcPr anchor="ctr">
                    <a:solidFill>
                      <a:srgbClr val="D8ACAB"/>
                    </a:solidFill>
                  </a:tcPr>
                </a:tc>
                <a:extLst>
                  <a:ext uri="{0D108BD9-81ED-4DB2-BD59-A6C34878D82A}">
                    <a16:rowId xmlns:a16="http://schemas.microsoft.com/office/drawing/2014/main" val="10002"/>
                  </a:ext>
                </a:extLst>
              </a:tr>
              <a:tr h="548640">
                <a:tc vMerge="1">
                  <a:txBody>
                    <a:bodyPr/>
                    <a:lstStyle/>
                    <a:p>
                      <a:endParaRPr lang="en-GB"/>
                    </a:p>
                  </a:txBody>
                  <a:tcPr/>
                </a:tc>
                <a:tc vMerge="1">
                  <a:txBody>
                    <a:bodyPr/>
                    <a:lstStyle/>
                    <a:p>
                      <a:endParaRPr lang="en-GB"/>
                    </a:p>
                  </a:txBody>
                  <a:tcPr/>
                </a:tc>
                <a:tc rowSpan="2">
                  <a:txBody>
                    <a:bodyPr/>
                    <a:lstStyle/>
                    <a:p>
                      <a:pPr marL="0" algn="ctr" defTabSz="313432" rtl="0" eaLnBrk="1" latinLnBrk="0" hangingPunct="1"/>
                      <a:r>
                        <a:rPr lang="en-GB" sz="1200" kern="1200" dirty="0">
                          <a:solidFill>
                            <a:schemeClr val="dk1"/>
                          </a:solidFill>
                          <a:effectLst/>
                          <a:latin typeface="+mn-lt"/>
                          <a:ea typeface="+mn-ea"/>
                          <a:cs typeface="+mn-cs"/>
                        </a:rPr>
                        <a:t>Downward trends in excess weight and obesity in girls in quintile 5 and underweight in girls in quintiles 1 to 5</a:t>
                      </a:r>
                    </a:p>
                  </a:txBody>
                  <a:tcPr anchor="ctr">
                    <a:solidFill>
                      <a:srgbClr val="BFE2DD"/>
                    </a:solid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721189933"/>
                  </a:ext>
                </a:extLst>
              </a:tr>
              <a:tr h="1097280">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marL="0" algn="ctr" defTabSz="313432" rtl="0" eaLnBrk="1" latinLnBrk="0" hangingPunct="1"/>
                      <a:r>
                        <a:rPr lang="en-GB" sz="1200" kern="1200" dirty="0">
                          <a:solidFill>
                            <a:schemeClr val="dk1"/>
                          </a:solidFill>
                          <a:effectLst/>
                          <a:latin typeface="+mn-lt"/>
                          <a:ea typeface="+mn-ea"/>
                          <a:cs typeface="+mn-cs"/>
                        </a:rPr>
                        <a:t>Downward trends in excess weight obesity, overweight in boys in quintile 5; and overweight in boys in quintile 4</a:t>
                      </a:r>
                    </a:p>
                  </a:txBody>
                  <a:tcPr anchor="ctr">
                    <a:solidFill>
                      <a:srgbClr val="BFE2DD"/>
                    </a:solidFill>
                  </a:tcPr>
                </a:tc>
                <a:tc>
                  <a:txBody>
                    <a:bodyPr/>
                    <a:lstStyle/>
                    <a:p>
                      <a:pPr algn="ctr"/>
                      <a:r>
                        <a:rPr lang="en-GB" sz="1200" dirty="0"/>
                        <a:t>Downward trends in excess weight obesity, and overweight in girls in quintile 5; and underweight in girls in  quintile 1</a:t>
                      </a:r>
                    </a:p>
                  </a:txBody>
                  <a:tcPr anchor="ctr">
                    <a:solidFill>
                      <a:srgbClr val="BFE2DD"/>
                    </a:solidFill>
                  </a:tcPr>
                </a:tc>
                <a:extLst>
                  <a:ext uri="{0D108BD9-81ED-4DB2-BD59-A6C34878D82A}">
                    <a16:rowId xmlns:a16="http://schemas.microsoft.com/office/drawing/2014/main" val="1535958904"/>
                  </a:ext>
                </a:extLst>
              </a:tr>
            </a:tbl>
          </a:graphicData>
        </a:graphic>
      </p:graphicFrame>
      <p:sp>
        <p:nvSpPr>
          <p:cNvPr id="2" name="Title 1"/>
          <p:cNvSpPr>
            <a:spLocks noGrp="1"/>
          </p:cNvSpPr>
          <p:nvPr>
            <p:ph type="title"/>
          </p:nvPr>
        </p:nvSpPr>
        <p:spPr/>
        <p:txBody>
          <a:bodyPr>
            <a:normAutofit/>
          </a:bodyPr>
          <a:lstStyle/>
          <a:p>
            <a:r>
              <a:rPr lang="en-GB" sz="3200" dirty="0">
                <a:solidFill>
                  <a:srgbClr val="98002E"/>
                </a:solidFill>
              </a:rPr>
              <a:t>Key findings 2006 to 2007 and </a:t>
            </a:r>
            <a:br>
              <a:rPr lang="en-GB" sz="3200" dirty="0">
                <a:solidFill>
                  <a:srgbClr val="98002E"/>
                </a:solidFill>
              </a:rPr>
            </a:br>
            <a:r>
              <a:rPr lang="en-GB" sz="3200" dirty="0">
                <a:solidFill>
                  <a:srgbClr val="98002E"/>
                </a:solidFill>
              </a:rPr>
              <a:t>2017 to 2018: deprivation</a:t>
            </a:r>
          </a:p>
        </p:txBody>
      </p:sp>
      <p:sp>
        <p:nvSpPr>
          <p:cNvPr id="19" name="TextBox 18"/>
          <p:cNvSpPr txBox="1"/>
          <p:nvPr/>
        </p:nvSpPr>
        <p:spPr>
          <a:xfrm>
            <a:off x="1767751" y="5805264"/>
            <a:ext cx="7577737" cy="261610"/>
          </a:xfrm>
          <a:prstGeom prst="rect">
            <a:avLst/>
          </a:prstGeom>
          <a:noFill/>
        </p:spPr>
        <p:txBody>
          <a:bodyPr wrap="square" rtlCol="0">
            <a:spAutoFit/>
          </a:bodyPr>
          <a:lstStyle/>
          <a:p>
            <a:pPr algn="r"/>
            <a:r>
              <a:rPr lang="en-GB" sz="1100" dirty="0"/>
              <a:t>All increasing or decreasing trends reported are statistically significant</a:t>
            </a:r>
          </a:p>
        </p:txBody>
      </p:sp>
      <p:sp>
        <p:nvSpPr>
          <p:cNvPr id="14" name="Slide Number Placeholder 3"/>
          <p:cNvSpPr>
            <a:spLocks noGrp="1"/>
          </p:cNvSpPr>
          <p:nvPr>
            <p:ph type="sldNum" sz="quarter" idx="4294967295"/>
          </p:nvPr>
        </p:nvSpPr>
        <p:spPr>
          <a:xfrm>
            <a:off x="0" y="6308725"/>
            <a:ext cx="488504" cy="549275"/>
          </a:xfrm>
          <a:prstGeom prst="rect">
            <a:avLst/>
          </a:prstGeom>
          <a:noFill/>
        </p:spPr>
        <p:txBody>
          <a:bodyPr/>
          <a:lstStyle/>
          <a:p>
            <a:r>
              <a:rPr lang="en-GB" sz="1200" dirty="0"/>
              <a:t>6</a:t>
            </a:r>
            <a:endParaRPr sz="1200" dirty="0"/>
          </a:p>
        </p:txBody>
      </p:sp>
      <p:sp>
        <p:nvSpPr>
          <p:cNvPr id="20" name="Down Arrow 9">
            <a:extLst>
              <a:ext uri="{FF2B5EF4-FFF2-40B4-BE49-F238E27FC236}">
                <a16:creationId xmlns:a16="http://schemas.microsoft.com/office/drawing/2014/main" id="{724FF4B7-721E-44AA-9733-E60450C1788D}"/>
              </a:ext>
            </a:extLst>
          </p:cNvPr>
          <p:cNvSpPr/>
          <p:nvPr/>
        </p:nvSpPr>
        <p:spPr>
          <a:xfrm>
            <a:off x="3749353" y="5067412"/>
            <a:ext cx="115200" cy="233796"/>
          </a:xfrm>
          <a:prstGeom prst="downArrow">
            <a:avLst/>
          </a:prstGeom>
          <a:solidFill>
            <a:srgbClr val="009966"/>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dirty="0"/>
          </a:p>
        </p:txBody>
      </p:sp>
      <p:sp>
        <p:nvSpPr>
          <p:cNvPr id="23" name="Up Arrow 11">
            <a:extLst>
              <a:ext uri="{FF2B5EF4-FFF2-40B4-BE49-F238E27FC236}">
                <a16:creationId xmlns:a16="http://schemas.microsoft.com/office/drawing/2014/main" id="{E0203514-DCE8-4826-B2A4-9199769D8160}"/>
              </a:ext>
            </a:extLst>
          </p:cNvPr>
          <p:cNvSpPr/>
          <p:nvPr/>
        </p:nvSpPr>
        <p:spPr>
          <a:xfrm flipH="1">
            <a:off x="5556619" y="3312000"/>
            <a:ext cx="115287" cy="234000"/>
          </a:xfrm>
          <a:prstGeom prst="upArrow">
            <a:avLst/>
          </a:prstGeom>
          <a:solidFill>
            <a:srgbClr val="98002E"/>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dirty="0"/>
          </a:p>
        </p:txBody>
      </p:sp>
      <p:sp>
        <p:nvSpPr>
          <p:cNvPr id="26" name="Down Arrow 9">
            <a:extLst>
              <a:ext uri="{FF2B5EF4-FFF2-40B4-BE49-F238E27FC236}">
                <a16:creationId xmlns:a16="http://schemas.microsoft.com/office/drawing/2014/main" id="{700012A1-10C5-4081-9359-97A86FBA8CB3}"/>
              </a:ext>
            </a:extLst>
          </p:cNvPr>
          <p:cNvSpPr/>
          <p:nvPr/>
        </p:nvSpPr>
        <p:spPr>
          <a:xfrm>
            <a:off x="5556619" y="5067412"/>
            <a:ext cx="115200" cy="233796"/>
          </a:xfrm>
          <a:prstGeom prst="downArrow">
            <a:avLst/>
          </a:prstGeom>
          <a:solidFill>
            <a:srgbClr val="009966"/>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dirty="0"/>
          </a:p>
        </p:txBody>
      </p:sp>
      <p:sp>
        <p:nvSpPr>
          <p:cNvPr id="27" name="Down Arrow 9">
            <a:extLst>
              <a:ext uri="{FF2B5EF4-FFF2-40B4-BE49-F238E27FC236}">
                <a16:creationId xmlns:a16="http://schemas.microsoft.com/office/drawing/2014/main" id="{EB8B3D05-8D59-4946-B590-087ADAAAA553}"/>
              </a:ext>
            </a:extLst>
          </p:cNvPr>
          <p:cNvSpPr/>
          <p:nvPr/>
        </p:nvSpPr>
        <p:spPr>
          <a:xfrm>
            <a:off x="7315592" y="5067412"/>
            <a:ext cx="115200" cy="233796"/>
          </a:xfrm>
          <a:prstGeom prst="downArrow">
            <a:avLst/>
          </a:prstGeom>
          <a:solidFill>
            <a:srgbClr val="009966"/>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dirty="0"/>
          </a:p>
        </p:txBody>
      </p:sp>
      <p:sp>
        <p:nvSpPr>
          <p:cNvPr id="28" name="Up Arrow 11">
            <a:extLst>
              <a:ext uri="{FF2B5EF4-FFF2-40B4-BE49-F238E27FC236}">
                <a16:creationId xmlns:a16="http://schemas.microsoft.com/office/drawing/2014/main" id="{73EF9C17-954B-45F0-B0DB-84888FBB5D18}"/>
              </a:ext>
            </a:extLst>
          </p:cNvPr>
          <p:cNvSpPr/>
          <p:nvPr/>
        </p:nvSpPr>
        <p:spPr>
          <a:xfrm flipH="1">
            <a:off x="7306957" y="3851343"/>
            <a:ext cx="115287" cy="234000"/>
          </a:xfrm>
          <a:prstGeom prst="upArrow">
            <a:avLst/>
          </a:prstGeom>
          <a:solidFill>
            <a:srgbClr val="98002E"/>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dirty="0"/>
          </a:p>
        </p:txBody>
      </p:sp>
      <p:sp>
        <p:nvSpPr>
          <p:cNvPr id="29" name="Up Arrow 11">
            <a:extLst>
              <a:ext uri="{FF2B5EF4-FFF2-40B4-BE49-F238E27FC236}">
                <a16:creationId xmlns:a16="http://schemas.microsoft.com/office/drawing/2014/main" id="{65912724-AF8B-4DBF-9BB7-EFB4029C2EFC}"/>
              </a:ext>
            </a:extLst>
          </p:cNvPr>
          <p:cNvSpPr/>
          <p:nvPr/>
        </p:nvSpPr>
        <p:spPr>
          <a:xfrm flipH="1">
            <a:off x="9034801" y="3851343"/>
            <a:ext cx="115287" cy="234000"/>
          </a:xfrm>
          <a:prstGeom prst="upArrow">
            <a:avLst/>
          </a:prstGeom>
          <a:solidFill>
            <a:srgbClr val="98002E"/>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dirty="0"/>
          </a:p>
        </p:txBody>
      </p:sp>
      <p:sp>
        <p:nvSpPr>
          <p:cNvPr id="30" name="Down Arrow 9">
            <a:extLst>
              <a:ext uri="{FF2B5EF4-FFF2-40B4-BE49-F238E27FC236}">
                <a16:creationId xmlns:a16="http://schemas.microsoft.com/office/drawing/2014/main" id="{9F727F3D-328A-46CD-B330-ED6DE06E2666}"/>
              </a:ext>
            </a:extLst>
          </p:cNvPr>
          <p:cNvSpPr/>
          <p:nvPr/>
        </p:nvSpPr>
        <p:spPr>
          <a:xfrm>
            <a:off x="9074565" y="5067412"/>
            <a:ext cx="115200" cy="233796"/>
          </a:xfrm>
          <a:prstGeom prst="downArrow">
            <a:avLst/>
          </a:prstGeom>
          <a:solidFill>
            <a:srgbClr val="009966"/>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dirty="0"/>
          </a:p>
        </p:txBody>
      </p:sp>
    </p:spTree>
    <p:extLst>
      <p:ext uri="{BB962C8B-B14F-4D97-AF65-F5344CB8AC3E}">
        <p14:creationId xmlns:p14="http://schemas.microsoft.com/office/powerpoint/2010/main" val="3612214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TextBox 37">
            <a:extLst>
              <a:ext uri="{FF2B5EF4-FFF2-40B4-BE49-F238E27FC236}">
                <a16:creationId xmlns:a16="http://schemas.microsoft.com/office/drawing/2014/main" id="{F05A8A29-FB39-4108-BF1E-EBC0E3E3525A}"/>
              </a:ext>
            </a:extLst>
          </p:cNvPr>
          <p:cNvSpPr txBox="1"/>
          <p:nvPr/>
        </p:nvSpPr>
        <p:spPr>
          <a:xfrm>
            <a:off x="1756264" y="5871019"/>
            <a:ext cx="7577737" cy="430887"/>
          </a:xfrm>
          <a:prstGeom prst="rect">
            <a:avLst/>
          </a:prstGeom>
          <a:solidFill>
            <a:schemeClr val="bg1"/>
          </a:solidFill>
        </p:spPr>
        <p:txBody>
          <a:bodyPr wrap="square" rtlCol="0">
            <a:spAutoFit/>
          </a:bodyPr>
          <a:lstStyle/>
          <a:p>
            <a:pPr algn="r"/>
            <a:r>
              <a:rPr lang="en-GB" sz="1100" dirty="0"/>
              <a:t>All increasing or decreasing trends reported are statistically significant</a:t>
            </a:r>
          </a:p>
          <a:p>
            <a:pPr algn="r"/>
            <a:r>
              <a:rPr lang="en-GB" sz="1100" baseline="30000" dirty="0"/>
              <a:t>1</a:t>
            </a:r>
            <a:r>
              <a:rPr lang="en-GB" sz="1100" dirty="0"/>
              <a:t>variation in coding means that trends over time by ethnic group must be interpreted with caution</a:t>
            </a:r>
          </a:p>
        </p:txBody>
      </p:sp>
      <p:graphicFrame>
        <p:nvGraphicFramePr>
          <p:cNvPr id="24" name="Table 23">
            <a:extLst>
              <a:ext uri="{FF2B5EF4-FFF2-40B4-BE49-F238E27FC236}">
                <a16:creationId xmlns:a16="http://schemas.microsoft.com/office/drawing/2014/main" id="{365A8068-FC17-44CF-B3F1-8B5C4C622D32}"/>
              </a:ext>
            </a:extLst>
          </p:cNvPr>
          <p:cNvGraphicFramePr>
            <a:graphicFrameLocks noGrp="1"/>
          </p:cNvGraphicFramePr>
          <p:nvPr>
            <p:extLst>
              <p:ext uri="{D42A27DB-BD31-4B8C-83A1-F6EECF244321}">
                <p14:modId xmlns:p14="http://schemas.microsoft.com/office/powerpoint/2010/main" val="2238543312"/>
              </p:ext>
            </p:extLst>
          </p:nvPr>
        </p:nvGraphicFramePr>
        <p:xfrm>
          <a:off x="449154" y="1340768"/>
          <a:ext cx="8800320" cy="4545043"/>
        </p:xfrm>
        <a:graphic>
          <a:graphicData uri="http://schemas.openxmlformats.org/drawingml/2006/table">
            <a:tbl>
              <a:tblPr firstRow="1" bandRow="1">
                <a:tableStyleId>{5C22544A-7EE6-4342-B048-85BDC9FD1C3A}</a:tableStyleId>
              </a:tblPr>
              <a:tblGrid>
                <a:gridCol w="1760064">
                  <a:extLst>
                    <a:ext uri="{9D8B030D-6E8A-4147-A177-3AD203B41FA5}">
                      <a16:colId xmlns:a16="http://schemas.microsoft.com/office/drawing/2014/main" val="20000"/>
                    </a:ext>
                  </a:extLst>
                </a:gridCol>
                <a:gridCol w="1760064">
                  <a:extLst>
                    <a:ext uri="{9D8B030D-6E8A-4147-A177-3AD203B41FA5}">
                      <a16:colId xmlns:a16="http://schemas.microsoft.com/office/drawing/2014/main" val="20001"/>
                    </a:ext>
                  </a:extLst>
                </a:gridCol>
                <a:gridCol w="1760064">
                  <a:extLst>
                    <a:ext uri="{9D8B030D-6E8A-4147-A177-3AD203B41FA5}">
                      <a16:colId xmlns:a16="http://schemas.microsoft.com/office/drawing/2014/main" val="20002"/>
                    </a:ext>
                  </a:extLst>
                </a:gridCol>
                <a:gridCol w="1760064">
                  <a:extLst>
                    <a:ext uri="{9D8B030D-6E8A-4147-A177-3AD203B41FA5}">
                      <a16:colId xmlns:a16="http://schemas.microsoft.com/office/drawing/2014/main" val="20003"/>
                    </a:ext>
                  </a:extLst>
                </a:gridCol>
                <a:gridCol w="1760064">
                  <a:extLst>
                    <a:ext uri="{9D8B030D-6E8A-4147-A177-3AD203B41FA5}">
                      <a16:colId xmlns:a16="http://schemas.microsoft.com/office/drawing/2014/main" val="20004"/>
                    </a:ext>
                  </a:extLst>
                </a:gridCol>
              </a:tblGrid>
              <a:tr h="364866">
                <a:tc>
                  <a:txBody>
                    <a:bodyPr/>
                    <a:lstStyle/>
                    <a:p>
                      <a:endParaRPr lang="en-GB" sz="1400" dirty="0"/>
                    </a:p>
                  </a:txBody>
                  <a:tcPr marL="91102" marR="91102" marT="45551" marB="45551">
                    <a:noFill/>
                  </a:tcPr>
                </a:tc>
                <a:tc gridSpan="2">
                  <a:txBody>
                    <a:bodyPr/>
                    <a:lstStyle/>
                    <a:p>
                      <a:pPr algn="ctr">
                        <a:lnSpc>
                          <a:spcPct val="115000"/>
                        </a:lnSpc>
                        <a:spcAft>
                          <a:spcPts val="1000"/>
                        </a:spcAft>
                      </a:pPr>
                      <a:r>
                        <a:rPr lang="en-GB" sz="1200" b="1" dirty="0">
                          <a:solidFill>
                            <a:srgbClr val="FFFFFF"/>
                          </a:solidFill>
                          <a:effectLst/>
                          <a:latin typeface="+mn-lt"/>
                          <a:ea typeface="Calibri"/>
                        </a:rPr>
                        <a:t>Reception</a:t>
                      </a:r>
                      <a:endParaRPr lang="en-GB" sz="1200" dirty="0">
                        <a:effectLst/>
                        <a:latin typeface="Arial"/>
                        <a:ea typeface="Times New Roman"/>
                      </a:endParaRPr>
                    </a:p>
                  </a:txBody>
                  <a:tcPr marL="68326" marR="68326" marT="0" marB="0" anchor="ctr">
                    <a:solidFill>
                      <a:srgbClr val="009966"/>
                    </a:solidFill>
                  </a:tcPr>
                </a:tc>
                <a:tc hMerge="1">
                  <a:txBody>
                    <a:bodyPr/>
                    <a:lstStyle/>
                    <a:p>
                      <a:pPr algn="ctr">
                        <a:lnSpc>
                          <a:spcPct val="115000"/>
                        </a:lnSpc>
                        <a:spcAft>
                          <a:spcPts val="1000"/>
                        </a:spcAft>
                      </a:pPr>
                      <a:endParaRPr lang="en-GB" sz="1200" dirty="0">
                        <a:effectLst/>
                        <a:latin typeface="Arial"/>
                        <a:ea typeface="Times New Roman"/>
                      </a:endParaRPr>
                    </a:p>
                  </a:txBody>
                  <a:tcPr marL="68580" marR="68580" marT="0" marB="0" anchor="ctr">
                    <a:noFill/>
                  </a:tcPr>
                </a:tc>
                <a:tc gridSpan="2">
                  <a:txBody>
                    <a:bodyPr/>
                    <a:lstStyle/>
                    <a:p>
                      <a:pPr marL="0" marR="0" indent="0" algn="ctr" defTabSz="313432" rtl="0" eaLnBrk="1" fontAlgn="auto" latinLnBrk="0" hangingPunct="1">
                        <a:lnSpc>
                          <a:spcPct val="100000"/>
                        </a:lnSpc>
                        <a:spcBef>
                          <a:spcPts val="0"/>
                        </a:spcBef>
                        <a:spcAft>
                          <a:spcPts val="0"/>
                        </a:spcAft>
                        <a:buClrTx/>
                        <a:buSzTx/>
                        <a:buFontTx/>
                        <a:buNone/>
                        <a:tabLst/>
                        <a:defRPr/>
                      </a:pPr>
                      <a:r>
                        <a:rPr lang="en-GB" sz="1400" b="1" dirty="0">
                          <a:solidFill>
                            <a:srgbClr val="FFFFFF"/>
                          </a:solidFill>
                          <a:effectLst/>
                          <a:latin typeface="+mn-lt"/>
                          <a:ea typeface="Times New Roman"/>
                        </a:rPr>
                        <a:t>Year</a:t>
                      </a:r>
                      <a:r>
                        <a:rPr lang="en-GB" sz="1400" b="1" baseline="0" dirty="0">
                          <a:solidFill>
                            <a:srgbClr val="FFFFFF"/>
                          </a:solidFill>
                          <a:effectLst/>
                          <a:latin typeface="+mn-lt"/>
                          <a:ea typeface="Times New Roman"/>
                        </a:rPr>
                        <a:t> 6</a:t>
                      </a:r>
                      <a:endParaRPr lang="en-GB" sz="1400" dirty="0">
                        <a:effectLst/>
                        <a:latin typeface="+mn-lt"/>
                        <a:ea typeface="Times New Roman"/>
                      </a:endParaRPr>
                    </a:p>
                  </a:txBody>
                  <a:tcPr marL="91102" marR="91102" marT="45551" marB="45551">
                    <a:solidFill>
                      <a:srgbClr val="009966"/>
                    </a:solidFill>
                  </a:tcPr>
                </a:tc>
                <a:tc hMerge="1">
                  <a:txBody>
                    <a:bodyPr/>
                    <a:lstStyle/>
                    <a:p>
                      <a:endParaRPr lang="en-GB" sz="1400" dirty="0"/>
                    </a:p>
                  </a:txBody>
                  <a:tcPr>
                    <a:noFill/>
                  </a:tcPr>
                </a:tc>
                <a:extLst>
                  <a:ext uri="{0D108BD9-81ED-4DB2-BD59-A6C34878D82A}">
                    <a16:rowId xmlns:a16="http://schemas.microsoft.com/office/drawing/2014/main" val="10000"/>
                  </a:ext>
                </a:extLst>
              </a:tr>
              <a:tr h="424293">
                <a:tc>
                  <a:txBody>
                    <a:bodyPr/>
                    <a:lstStyle/>
                    <a:p>
                      <a:endParaRPr lang="en-GB" sz="1400" dirty="0"/>
                    </a:p>
                  </a:txBody>
                  <a:tcPr marL="91102" marR="91102" marT="45551" marB="45551">
                    <a:noFill/>
                  </a:tcPr>
                </a:tc>
                <a:tc>
                  <a:txBody>
                    <a:bodyPr/>
                    <a:lstStyle/>
                    <a:p>
                      <a:pPr marL="0" algn="ctr" defTabSz="313432" rtl="0" eaLnBrk="1" latinLnBrk="0" hangingPunct="1">
                        <a:lnSpc>
                          <a:spcPct val="115000"/>
                        </a:lnSpc>
                        <a:spcAft>
                          <a:spcPts val="1000"/>
                        </a:spcAft>
                      </a:pPr>
                      <a:r>
                        <a:rPr lang="en-GB" sz="1200" b="1" kern="1200" dirty="0">
                          <a:solidFill>
                            <a:srgbClr val="FFFFFF"/>
                          </a:solidFill>
                          <a:effectLst/>
                          <a:latin typeface="+mn-lt"/>
                          <a:ea typeface="Calibri"/>
                          <a:cs typeface="+mn-cs"/>
                        </a:rPr>
                        <a:t>Boys</a:t>
                      </a:r>
                    </a:p>
                  </a:txBody>
                  <a:tcPr marL="91102" marR="91102" marT="45551" marB="45551" anchor="ctr">
                    <a:solidFill>
                      <a:srgbClr val="4CBFB1"/>
                    </a:solidFill>
                  </a:tcPr>
                </a:tc>
                <a:tc>
                  <a:txBody>
                    <a:bodyPr/>
                    <a:lstStyle/>
                    <a:p>
                      <a:pPr marL="0" algn="ctr" defTabSz="313432" rtl="0" eaLnBrk="1" latinLnBrk="0" hangingPunct="1">
                        <a:lnSpc>
                          <a:spcPct val="115000"/>
                        </a:lnSpc>
                        <a:spcAft>
                          <a:spcPts val="1000"/>
                        </a:spcAft>
                      </a:pPr>
                      <a:r>
                        <a:rPr lang="en-GB" sz="1200" b="1" kern="1200" dirty="0">
                          <a:solidFill>
                            <a:srgbClr val="FFFFFF"/>
                          </a:solidFill>
                          <a:effectLst/>
                          <a:latin typeface="+mn-lt"/>
                          <a:ea typeface="Calibri"/>
                          <a:cs typeface="+mn-cs"/>
                        </a:rPr>
                        <a:t>Girls</a:t>
                      </a:r>
                    </a:p>
                  </a:txBody>
                  <a:tcPr marL="91102" marR="91102" marT="45551" marB="45551" anchor="ctr">
                    <a:solidFill>
                      <a:srgbClr val="4CBFB1"/>
                    </a:solidFill>
                  </a:tcPr>
                </a:tc>
                <a:tc>
                  <a:txBody>
                    <a:bodyPr/>
                    <a:lstStyle/>
                    <a:p>
                      <a:pPr marL="0" algn="ctr" defTabSz="313432" rtl="0" eaLnBrk="1" latinLnBrk="0" hangingPunct="1">
                        <a:lnSpc>
                          <a:spcPct val="115000"/>
                        </a:lnSpc>
                        <a:spcAft>
                          <a:spcPts val="1000"/>
                        </a:spcAft>
                      </a:pPr>
                      <a:r>
                        <a:rPr lang="en-GB" sz="1200" b="1" kern="1200" dirty="0">
                          <a:solidFill>
                            <a:srgbClr val="FFFFFF"/>
                          </a:solidFill>
                          <a:effectLst/>
                          <a:latin typeface="+mn-lt"/>
                          <a:ea typeface="Calibri"/>
                          <a:cs typeface="+mn-cs"/>
                        </a:rPr>
                        <a:t>Boys</a:t>
                      </a:r>
                    </a:p>
                  </a:txBody>
                  <a:tcPr marL="91102" marR="91102" marT="45551" marB="45551" anchor="ctr">
                    <a:solidFill>
                      <a:srgbClr val="4CBFB1"/>
                    </a:solidFill>
                  </a:tcPr>
                </a:tc>
                <a:tc>
                  <a:txBody>
                    <a:bodyPr/>
                    <a:lstStyle/>
                    <a:p>
                      <a:pPr marL="0" algn="ctr" defTabSz="313432" rtl="0" eaLnBrk="1" latinLnBrk="0" hangingPunct="1">
                        <a:lnSpc>
                          <a:spcPct val="115000"/>
                        </a:lnSpc>
                        <a:spcAft>
                          <a:spcPts val="1000"/>
                        </a:spcAft>
                      </a:pPr>
                      <a:r>
                        <a:rPr lang="en-GB" sz="1200" b="1" kern="1200" dirty="0">
                          <a:solidFill>
                            <a:srgbClr val="FFFFFF"/>
                          </a:solidFill>
                          <a:effectLst/>
                          <a:latin typeface="+mn-lt"/>
                          <a:ea typeface="Calibri"/>
                          <a:cs typeface="+mn-cs"/>
                        </a:rPr>
                        <a:t>Girls</a:t>
                      </a:r>
                    </a:p>
                  </a:txBody>
                  <a:tcPr marL="91102" marR="91102" marT="45551" marB="45551" anchor="ctr">
                    <a:solidFill>
                      <a:srgbClr val="4CBFB1"/>
                    </a:solidFill>
                  </a:tcPr>
                </a:tc>
                <a:extLst>
                  <a:ext uri="{0D108BD9-81ED-4DB2-BD59-A6C34878D82A}">
                    <a16:rowId xmlns:a16="http://schemas.microsoft.com/office/drawing/2014/main" val="10001"/>
                  </a:ext>
                </a:extLst>
              </a:tr>
              <a:tr h="1578319">
                <a:tc rowSpan="2">
                  <a:txBody>
                    <a:bodyPr/>
                    <a:lstStyle/>
                    <a:p>
                      <a:pPr marL="0" algn="l" defTabSz="313432" rtl="0" eaLnBrk="1" latinLnBrk="0" hangingPunct="1">
                        <a:lnSpc>
                          <a:spcPct val="115000"/>
                        </a:lnSpc>
                        <a:spcBef>
                          <a:spcPts val="100"/>
                        </a:spcBef>
                        <a:spcAft>
                          <a:spcPts val="600"/>
                        </a:spcAft>
                      </a:pPr>
                      <a:r>
                        <a:rPr lang="en-GB" sz="1400" b="0" kern="1200" baseline="0" dirty="0">
                          <a:solidFill>
                            <a:schemeClr val="bg2"/>
                          </a:solidFill>
                          <a:effectLst/>
                          <a:latin typeface="+mn-lt"/>
                          <a:ea typeface="Calibri"/>
                          <a:cs typeface="+mn-cs"/>
                        </a:rPr>
                        <a:t>Weight category prevalence by </a:t>
                      </a:r>
                      <a:r>
                        <a:rPr lang="en-GB" sz="1400" b="0" u="none" kern="1200" baseline="0" dirty="0">
                          <a:solidFill>
                            <a:schemeClr val="bg2"/>
                          </a:solidFill>
                          <a:effectLst/>
                          <a:latin typeface="+mn-lt"/>
                          <a:ea typeface="Calibri"/>
                          <a:cs typeface="+mn-cs"/>
                        </a:rPr>
                        <a:t>ethnic group</a:t>
                      </a:r>
                      <a:r>
                        <a:rPr lang="en-GB" sz="1400" b="0" kern="1200" baseline="30000" dirty="0">
                          <a:solidFill>
                            <a:schemeClr val="bg2"/>
                          </a:solidFill>
                          <a:effectLst/>
                          <a:latin typeface="+mn-lt"/>
                          <a:ea typeface="Calibri"/>
                          <a:cs typeface="+mn-cs"/>
                        </a:rPr>
                        <a:t>1</a:t>
                      </a:r>
                      <a:endParaRPr lang="en-GB" sz="1400" b="0" u="sng" kern="1200" baseline="30000" dirty="0">
                        <a:solidFill>
                          <a:schemeClr val="bg2"/>
                        </a:solidFill>
                        <a:effectLst/>
                        <a:latin typeface="+mn-lt"/>
                        <a:ea typeface="Calibri"/>
                        <a:cs typeface="+mn-cs"/>
                      </a:endParaRPr>
                    </a:p>
                  </a:txBody>
                  <a:tcPr marL="91102" marR="91102" marT="45551" marB="45551" anchor="ctr">
                    <a:noFill/>
                  </a:tcPr>
                </a:tc>
                <a:tc rowSpan="2">
                  <a:txBody>
                    <a:bodyPr/>
                    <a:lstStyle/>
                    <a:p>
                      <a:pPr marL="0" marR="0" indent="0" algn="ctr" defTabSz="313432" rtl="0" eaLnBrk="1" fontAlgn="auto" latinLnBrk="0" hangingPunct="1">
                        <a:lnSpc>
                          <a:spcPct val="100000"/>
                        </a:lnSpc>
                        <a:spcBef>
                          <a:spcPts val="0"/>
                        </a:spcBef>
                        <a:spcAft>
                          <a:spcPts val="0"/>
                        </a:spcAft>
                        <a:buClrTx/>
                        <a:buSzTx/>
                        <a:buFontTx/>
                        <a:buNone/>
                        <a:tabLst/>
                        <a:defRPr/>
                      </a:pPr>
                      <a:r>
                        <a:rPr lang="en-GB" sz="1200" kern="1200" dirty="0">
                          <a:solidFill>
                            <a:schemeClr val="dk1"/>
                          </a:solidFill>
                          <a:effectLst/>
                          <a:latin typeface="+mn-lt"/>
                          <a:ea typeface="+mn-ea"/>
                          <a:cs typeface="+mn-cs"/>
                        </a:rPr>
                        <a:t>Downward trends in excess weight and obesity prevalence in Bangladeshi, Black Caribbean, Indian and White British boys; severe obesity in Indian boys; and overweight in White British boys; and underweight in White British boys </a:t>
                      </a:r>
                    </a:p>
                  </a:txBody>
                  <a:tcPr marL="91102" marR="91102" marT="45551" marB="45551" anchor="ctr">
                    <a:solidFill>
                      <a:srgbClr val="BFE2DD"/>
                    </a:solidFill>
                  </a:tcPr>
                </a:tc>
                <a:tc>
                  <a:txBody>
                    <a:bodyPr/>
                    <a:lstStyle/>
                    <a:p>
                      <a:pPr marL="0" marR="0" indent="0" algn="ctr" defTabSz="313432" rtl="0" eaLnBrk="1" fontAlgn="auto" latinLnBrk="0" hangingPunct="1">
                        <a:lnSpc>
                          <a:spcPct val="100000"/>
                        </a:lnSpc>
                        <a:spcBef>
                          <a:spcPts val="0"/>
                        </a:spcBef>
                        <a:spcAft>
                          <a:spcPts val="0"/>
                        </a:spcAft>
                        <a:buClrTx/>
                        <a:buSzTx/>
                        <a:buFontTx/>
                        <a:buNone/>
                        <a:tabLst/>
                        <a:defRPr/>
                      </a:pPr>
                      <a:r>
                        <a:rPr lang="en-GB" sz="1200" kern="1200" dirty="0">
                          <a:solidFill>
                            <a:schemeClr val="dk1"/>
                          </a:solidFill>
                          <a:effectLst/>
                          <a:latin typeface="+mn-lt"/>
                          <a:ea typeface="+mn-ea"/>
                          <a:cs typeface="+mn-cs"/>
                        </a:rPr>
                        <a:t>Upward trend in excess weight, obesity, overweight and severe obesity in White British girls, and excess weight in Chinese </a:t>
                      </a:r>
                    </a:p>
                    <a:p>
                      <a:pPr marL="0" marR="0" indent="0" algn="ctr" defTabSz="313432" rtl="0" eaLnBrk="1" fontAlgn="auto" latinLnBrk="0" hangingPunct="1">
                        <a:lnSpc>
                          <a:spcPct val="100000"/>
                        </a:lnSpc>
                        <a:spcBef>
                          <a:spcPts val="0"/>
                        </a:spcBef>
                        <a:spcAft>
                          <a:spcPts val="0"/>
                        </a:spcAft>
                        <a:buClrTx/>
                        <a:buSzTx/>
                        <a:buFontTx/>
                        <a:buNone/>
                        <a:tabLst/>
                        <a:defRPr/>
                      </a:pPr>
                      <a:r>
                        <a:rPr lang="en-GB" sz="1200" kern="1200" dirty="0">
                          <a:solidFill>
                            <a:schemeClr val="dk1"/>
                          </a:solidFill>
                          <a:effectLst/>
                          <a:latin typeface="+mn-lt"/>
                          <a:ea typeface="+mn-ea"/>
                          <a:cs typeface="+mn-cs"/>
                        </a:rPr>
                        <a:t>girls</a:t>
                      </a:r>
                    </a:p>
                  </a:txBody>
                  <a:tcPr marL="91102" marR="91102" marT="45551" marB="45551" anchor="ctr">
                    <a:solidFill>
                      <a:srgbClr val="D8ACAB"/>
                    </a:solidFill>
                  </a:tcPr>
                </a:tc>
                <a:tc>
                  <a:txBody>
                    <a:bodyPr/>
                    <a:lstStyle/>
                    <a:p>
                      <a:pPr marL="0" marR="0" indent="0" algn="ctr" defTabSz="313432" rtl="0" eaLnBrk="1" fontAlgn="auto" latinLnBrk="0" hangingPunct="1">
                        <a:lnSpc>
                          <a:spcPct val="100000"/>
                        </a:lnSpc>
                        <a:spcBef>
                          <a:spcPts val="0"/>
                        </a:spcBef>
                        <a:spcAft>
                          <a:spcPts val="0"/>
                        </a:spcAft>
                        <a:buClrTx/>
                        <a:buSzTx/>
                        <a:buFontTx/>
                        <a:buNone/>
                        <a:tabLst/>
                        <a:defRPr/>
                      </a:pPr>
                      <a:r>
                        <a:rPr lang="en-GB" sz="1200" kern="1200" dirty="0">
                          <a:solidFill>
                            <a:schemeClr val="dk1"/>
                          </a:solidFill>
                          <a:effectLst/>
                          <a:latin typeface="+mn-lt"/>
                          <a:ea typeface="+mn-ea"/>
                          <a:cs typeface="+mn-cs"/>
                        </a:rPr>
                        <a:t>Upward trend in obesity in all groups, and in severe obesity for Bangladeshi, Black African, Black Caribbean, Pakistani and White British </a:t>
                      </a:r>
                    </a:p>
                    <a:p>
                      <a:pPr marL="0" marR="0" indent="0" algn="ctr" defTabSz="313432" rtl="0" eaLnBrk="1" fontAlgn="auto" latinLnBrk="0" hangingPunct="1">
                        <a:lnSpc>
                          <a:spcPct val="100000"/>
                        </a:lnSpc>
                        <a:spcBef>
                          <a:spcPts val="0"/>
                        </a:spcBef>
                        <a:spcAft>
                          <a:spcPts val="0"/>
                        </a:spcAft>
                        <a:buClrTx/>
                        <a:buSzTx/>
                        <a:buFontTx/>
                        <a:buNone/>
                        <a:tabLst/>
                        <a:defRPr/>
                      </a:pPr>
                      <a:r>
                        <a:rPr lang="en-GB" sz="1200" kern="1200" dirty="0">
                          <a:solidFill>
                            <a:schemeClr val="dk1"/>
                          </a:solidFill>
                          <a:effectLst/>
                          <a:latin typeface="+mn-lt"/>
                          <a:ea typeface="+mn-ea"/>
                          <a:cs typeface="+mn-cs"/>
                        </a:rPr>
                        <a:t>boys</a:t>
                      </a:r>
                    </a:p>
                  </a:txBody>
                  <a:tcPr marL="91102" marR="91102" marT="45551" marB="45551" anchor="ctr">
                    <a:solidFill>
                      <a:srgbClr val="D8ACAB"/>
                    </a:solidFill>
                  </a:tcPr>
                </a:tc>
                <a:tc>
                  <a:txBody>
                    <a:bodyPr/>
                    <a:lstStyle/>
                    <a:p>
                      <a:pPr marL="0" marR="0" indent="0" algn="ctr" defTabSz="313432" rtl="0" eaLnBrk="1" fontAlgn="auto" latinLnBrk="0" hangingPunct="1">
                        <a:lnSpc>
                          <a:spcPct val="100000"/>
                        </a:lnSpc>
                        <a:spcBef>
                          <a:spcPts val="0"/>
                        </a:spcBef>
                        <a:spcAft>
                          <a:spcPts val="0"/>
                        </a:spcAft>
                        <a:buClrTx/>
                        <a:buSzTx/>
                        <a:buFontTx/>
                        <a:buNone/>
                        <a:tabLst/>
                        <a:defRPr/>
                      </a:pPr>
                      <a:r>
                        <a:rPr lang="en-GB" sz="1200" kern="1200" dirty="0">
                          <a:solidFill>
                            <a:schemeClr val="dk1"/>
                          </a:solidFill>
                          <a:effectLst/>
                          <a:latin typeface="+mn-lt"/>
                          <a:ea typeface="+mn-ea"/>
                          <a:cs typeface="+mn-cs"/>
                        </a:rPr>
                        <a:t>Upward trend in obesity and excess weight in all groups except Chinese girls, and in severe obesity for Black African, Black Caribbean, Pakistani and White British girls</a:t>
                      </a:r>
                    </a:p>
                  </a:txBody>
                  <a:tcPr marL="91102" marR="91102" marT="45551" marB="45551" anchor="ctr">
                    <a:solidFill>
                      <a:srgbClr val="D8ACAB"/>
                    </a:solidFill>
                  </a:tcPr>
                </a:tc>
                <a:extLst>
                  <a:ext uri="{0D108BD9-81ED-4DB2-BD59-A6C34878D82A}">
                    <a16:rowId xmlns:a16="http://schemas.microsoft.com/office/drawing/2014/main" val="10003"/>
                  </a:ext>
                </a:extLst>
              </a:tr>
              <a:tr h="1366529">
                <a:tc vMerge="1">
                  <a:txBody>
                    <a:bodyPr/>
                    <a:lstStyle/>
                    <a:p>
                      <a:endParaRPr lang="en-GB"/>
                    </a:p>
                  </a:txBody>
                  <a:tcPr/>
                </a:tc>
                <a:tc vMerge="1">
                  <a:txBody>
                    <a:bodyPr/>
                    <a:lstStyle/>
                    <a:p>
                      <a:endParaRPr lang="en-GB"/>
                    </a:p>
                  </a:txBody>
                  <a:tcPr/>
                </a:tc>
                <a:tc>
                  <a:txBody>
                    <a:bodyPr/>
                    <a:lstStyle/>
                    <a:p>
                      <a:pPr algn="ctr"/>
                      <a:r>
                        <a:rPr lang="en-GB" sz="1200" kern="1200" dirty="0">
                          <a:solidFill>
                            <a:schemeClr val="dk1"/>
                          </a:solidFill>
                          <a:effectLst/>
                          <a:latin typeface="+mn-lt"/>
                          <a:ea typeface="+mn-ea"/>
                          <a:cs typeface="+mn-cs"/>
                        </a:rPr>
                        <a:t>Downward trends in excess weight, obesity and severe obesity  in Indian girls and underweight in White British and Pakistani girls</a:t>
                      </a:r>
                    </a:p>
                  </a:txBody>
                  <a:tcPr marL="91102" marR="91102" marT="45551" marB="45551" anchor="ctr">
                    <a:solidFill>
                      <a:srgbClr val="BFE2DD"/>
                    </a:solidFill>
                  </a:tcPr>
                </a:tc>
                <a:tc>
                  <a:txBody>
                    <a:bodyPr/>
                    <a:lstStyle/>
                    <a:p>
                      <a:pPr marL="0" marR="0" indent="0" algn="ctr" defTabSz="313432" rtl="0" eaLnBrk="1" fontAlgn="auto" latinLnBrk="0" hangingPunct="1">
                        <a:lnSpc>
                          <a:spcPct val="100000"/>
                        </a:lnSpc>
                        <a:spcBef>
                          <a:spcPts val="0"/>
                        </a:spcBef>
                        <a:spcAft>
                          <a:spcPts val="0"/>
                        </a:spcAft>
                        <a:buClrTx/>
                        <a:buSzTx/>
                        <a:buFontTx/>
                        <a:buNone/>
                        <a:tabLst/>
                        <a:defRPr/>
                      </a:pPr>
                      <a:r>
                        <a:rPr lang="en-GB" sz="1200" kern="1200" dirty="0">
                          <a:solidFill>
                            <a:schemeClr val="dk1"/>
                          </a:solidFill>
                          <a:effectLst/>
                          <a:latin typeface="+mn-lt"/>
                          <a:ea typeface="+mn-ea"/>
                          <a:cs typeface="+mn-cs"/>
                        </a:rPr>
                        <a:t>Downward trend in underweight in Pakistani boys and in overweight in White British boys</a:t>
                      </a:r>
                    </a:p>
                  </a:txBody>
                  <a:tcPr marL="91102" marR="91102" marT="45551" marB="45551" anchor="ctr">
                    <a:solidFill>
                      <a:srgbClr val="BFE2DD"/>
                    </a:solidFill>
                  </a:tcPr>
                </a:tc>
                <a:tc>
                  <a:txBody>
                    <a:bodyPr/>
                    <a:lstStyle/>
                    <a:p>
                      <a:pPr algn="ctr"/>
                      <a:r>
                        <a:rPr lang="en-GB" sz="1200" kern="1200" dirty="0">
                          <a:solidFill>
                            <a:schemeClr val="dk1"/>
                          </a:solidFill>
                          <a:effectLst/>
                          <a:latin typeface="+mn-lt"/>
                          <a:ea typeface="+mn-ea"/>
                          <a:cs typeface="+mn-cs"/>
                        </a:rPr>
                        <a:t>Downward trend in underweight in Pakistani and Indian girls and in overweight in White British girls</a:t>
                      </a:r>
                      <a:endParaRPr lang="en-GB" sz="600" dirty="0"/>
                    </a:p>
                  </a:txBody>
                  <a:tcPr marL="91102" marR="91102" marT="45551" marB="45551" anchor="ctr">
                    <a:solidFill>
                      <a:srgbClr val="BFE2DD"/>
                    </a:solidFill>
                  </a:tcPr>
                </a:tc>
                <a:extLst>
                  <a:ext uri="{0D108BD9-81ED-4DB2-BD59-A6C34878D82A}">
                    <a16:rowId xmlns:a16="http://schemas.microsoft.com/office/drawing/2014/main" val="502801498"/>
                  </a:ext>
                </a:extLst>
              </a:tr>
              <a:tr h="803659">
                <a:tc>
                  <a:txBody>
                    <a:bodyPr/>
                    <a:lstStyle/>
                    <a:p>
                      <a:pPr marL="0" algn="l" defTabSz="313432" rtl="0" eaLnBrk="1" latinLnBrk="0" hangingPunct="1">
                        <a:lnSpc>
                          <a:spcPct val="115000"/>
                        </a:lnSpc>
                        <a:spcBef>
                          <a:spcPts val="100"/>
                        </a:spcBef>
                        <a:spcAft>
                          <a:spcPts val="600"/>
                        </a:spcAft>
                      </a:pPr>
                      <a:r>
                        <a:rPr lang="en-GB" sz="1400" b="0" u="none" kern="1200" baseline="0" dirty="0">
                          <a:solidFill>
                            <a:schemeClr val="bg2"/>
                          </a:solidFill>
                          <a:effectLst/>
                          <a:latin typeface="+mn-lt"/>
                          <a:ea typeface="Calibri"/>
                          <a:cs typeface="+mn-cs"/>
                        </a:rPr>
                        <a:t>Slope index of inequality (SII) </a:t>
                      </a:r>
                      <a:r>
                        <a:rPr lang="en-GB" sz="1400" b="0" kern="1200" baseline="0" dirty="0">
                          <a:solidFill>
                            <a:schemeClr val="bg2"/>
                          </a:solidFill>
                          <a:effectLst/>
                          <a:latin typeface="+mn-lt"/>
                          <a:ea typeface="Calibri"/>
                          <a:cs typeface="+mn-cs"/>
                        </a:rPr>
                        <a:t>for obesity</a:t>
                      </a:r>
                      <a:endParaRPr lang="en-GB" sz="1400" b="0" u="sng" kern="1200" baseline="0" dirty="0">
                        <a:solidFill>
                          <a:schemeClr val="bg2"/>
                        </a:solidFill>
                        <a:effectLst/>
                        <a:latin typeface="+mn-lt"/>
                        <a:ea typeface="Calibri"/>
                        <a:cs typeface="+mn-cs"/>
                      </a:endParaRPr>
                    </a:p>
                  </a:txBody>
                  <a:tcPr marL="91102" marR="91102" marT="45551" marB="45551" anchor="ctr">
                    <a:noFill/>
                  </a:tcPr>
                </a:tc>
                <a:tc gridSpan="2">
                  <a:txBody>
                    <a:bodyPr/>
                    <a:lstStyle/>
                    <a:p>
                      <a:pPr marL="0" marR="0" indent="0" algn="ctr" defTabSz="313432" rtl="0" eaLnBrk="1" fontAlgn="auto" latinLnBrk="0" hangingPunct="1">
                        <a:lnSpc>
                          <a:spcPct val="100000"/>
                        </a:lnSpc>
                        <a:spcBef>
                          <a:spcPts val="0"/>
                        </a:spcBef>
                        <a:spcAft>
                          <a:spcPts val="0"/>
                        </a:spcAft>
                        <a:buClrTx/>
                        <a:buSzTx/>
                        <a:buFontTx/>
                        <a:buNone/>
                        <a:tabLst/>
                        <a:defRPr/>
                      </a:pPr>
                      <a:r>
                        <a:rPr lang="en-GB" sz="1200" kern="1200" dirty="0">
                          <a:solidFill>
                            <a:schemeClr val="dk1"/>
                          </a:solidFill>
                          <a:effectLst/>
                          <a:latin typeface="+mn-lt"/>
                          <a:ea typeface="+mn-ea"/>
                          <a:cs typeface="+mn-cs"/>
                        </a:rPr>
                        <a:t>Increasing SII showing widening health inequalities</a:t>
                      </a:r>
                    </a:p>
                  </a:txBody>
                  <a:tcPr marL="91102" marR="91102" marT="45551" marB="45551" anchor="ctr">
                    <a:solidFill>
                      <a:srgbClr val="D8ACAB"/>
                    </a:solidFill>
                  </a:tcPr>
                </a:tc>
                <a:tc hMerge="1">
                  <a:txBody>
                    <a:bodyPr/>
                    <a:lstStyle/>
                    <a:p>
                      <a:pPr marL="0" marR="0" lvl="0" indent="0" algn="ctr" defTabSz="313432" rtl="0" eaLnBrk="1" fontAlgn="auto" latinLnBrk="0" hangingPunct="1">
                        <a:lnSpc>
                          <a:spcPct val="100000"/>
                        </a:lnSpc>
                        <a:spcBef>
                          <a:spcPts val="0"/>
                        </a:spcBef>
                        <a:spcAft>
                          <a:spcPts val="0"/>
                        </a:spcAft>
                        <a:buClrTx/>
                        <a:buSzTx/>
                        <a:buFontTx/>
                        <a:buNone/>
                        <a:tabLst/>
                        <a:defRPr/>
                      </a:pPr>
                      <a:endParaRPr lang="en-GB" sz="1200" kern="1200" noProof="0" dirty="0">
                        <a:solidFill>
                          <a:schemeClr val="dk1"/>
                        </a:solidFill>
                        <a:effectLst/>
                        <a:latin typeface="+mn-lt"/>
                        <a:ea typeface="+mn-ea"/>
                        <a:cs typeface="+mn-cs"/>
                      </a:endParaRPr>
                    </a:p>
                  </a:txBody>
                  <a:tcPr anchor="ctr">
                    <a:solidFill>
                      <a:schemeClr val="bg1">
                        <a:lumMod val="95000"/>
                      </a:schemeClr>
                    </a:solidFill>
                  </a:tcPr>
                </a:tc>
                <a:tc gridSpan="2">
                  <a:txBody>
                    <a:bodyPr/>
                    <a:lstStyle/>
                    <a:p>
                      <a:pPr marL="0" marR="0" indent="0" algn="ctr" defTabSz="313432" rtl="0" eaLnBrk="1" fontAlgn="auto" latinLnBrk="0" hangingPunct="1">
                        <a:lnSpc>
                          <a:spcPct val="100000"/>
                        </a:lnSpc>
                        <a:spcBef>
                          <a:spcPts val="0"/>
                        </a:spcBef>
                        <a:spcAft>
                          <a:spcPts val="0"/>
                        </a:spcAft>
                        <a:buClrTx/>
                        <a:buSzTx/>
                        <a:buFontTx/>
                        <a:buNone/>
                        <a:tabLst/>
                        <a:defRPr/>
                      </a:pPr>
                      <a:r>
                        <a:rPr lang="en-GB" sz="1200" dirty="0"/>
                        <a:t>Greater inequality in Year 6 than in Reception, </a:t>
                      </a:r>
                      <a:br>
                        <a:rPr lang="en-GB" sz="1200" dirty="0"/>
                      </a:br>
                      <a:r>
                        <a:rPr lang="en-GB" sz="1200" dirty="0"/>
                        <a:t>SII increasing at a faster rate in Year 6</a:t>
                      </a:r>
                      <a:endParaRPr lang="en-GB" sz="1200" kern="1200" dirty="0">
                        <a:solidFill>
                          <a:schemeClr val="dk1"/>
                        </a:solidFill>
                        <a:effectLst/>
                        <a:latin typeface="+mn-lt"/>
                        <a:ea typeface="+mn-ea"/>
                        <a:cs typeface="+mn-cs"/>
                      </a:endParaRPr>
                    </a:p>
                  </a:txBody>
                  <a:tcPr marL="91102" marR="91102" marT="45551" marB="45551" anchor="ctr">
                    <a:solidFill>
                      <a:srgbClr val="D8ACAB"/>
                    </a:solidFill>
                  </a:tcPr>
                </a:tc>
                <a:tc hMerge="1">
                  <a:txBody>
                    <a:bodyPr/>
                    <a:lstStyle/>
                    <a:p>
                      <a:pPr marL="0" marR="0" indent="0" algn="ctr" defTabSz="313432" rtl="0" eaLnBrk="1" fontAlgn="auto" latinLnBrk="0" hangingPunct="1">
                        <a:lnSpc>
                          <a:spcPct val="100000"/>
                        </a:lnSpc>
                        <a:spcBef>
                          <a:spcPts val="0"/>
                        </a:spcBef>
                        <a:spcAft>
                          <a:spcPts val="0"/>
                        </a:spcAft>
                        <a:buClrTx/>
                        <a:buSzTx/>
                        <a:buFontTx/>
                        <a:buNone/>
                        <a:tabLst/>
                        <a:defRPr/>
                      </a:pPr>
                      <a:endParaRPr lang="en-GB" sz="1200" kern="1200" dirty="0">
                        <a:solidFill>
                          <a:schemeClr val="dk1"/>
                        </a:solidFill>
                        <a:effectLst/>
                        <a:latin typeface="+mn-lt"/>
                        <a:ea typeface="+mn-ea"/>
                        <a:cs typeface="+mn-cs"/>
                      </a:endParaRPr>
                    </a:p>
                  </a:txBody>
                  <a:tcPr anchor="ctr">
                    <a:solidFill>
                      <a:schemeClr val="bg1">
                        <a:lumMod val="95000"/>
                      </a:schemeClr>
                    </a:solidFill>
                  </a:tcPr>
                </a:tc>
                <a:extLst>
                  <a:ext uri="{0D108BD9-81ED-4DB2-BD59-A6C34878D82A}">
                    <a16:rowId xmlns:a16="http://schemas.microsoft.com/office/drawing/2014/main" val="10004"/>
                  </a:ext>
                </a:extLst>
              </a:tr>
            </a:tbl>
          </a:graphicData>
        </a:graphic>
      </p:graphicFrame>
      <p:sp>
        <p:nvSpPr>
          <p:cNvPr id="27" name="Down Arrow 9">
            <a:extLst>
              <a:ext uri="{FF2B5EF4-FFF2-40B4-BE49-F238E27FC236}">
                <a16:creationId xmlns:a16="http://schemas.microsoft.com/office/drawing/2014/main" id="{9490E086-85DE-4274-AD94-76EA2028892F}"/>
              </a:ext>
            </a:extLst>
          </p:cNvPr>
          <p:cNvSpPr/>
          <p:nvPr/>
        </p:nvSpPr>
        <p:spPr>
          <a:xfrm>
            <a:off x="3802787" y="4778962"/>
            <a:ext cx="115200" cy="233796"/>
          </a:xfrm>
          <a:prstGeom prst="downArrow">
            <a:avLst/>
          </a:prstGeom>
          <a:solidFill>
            <a:srgbClr val="009966"/>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dirty="0"/>
          </a:p>
        </p:txBody>
      </p:sp>
      <p:sp>
        <p:nvSpPr>
          <p:cNvPr id="28" name="Up Arrow 10">
            <a:extLst>
              <a:ext uri="{FF2B5EF4-FFF2-40B4-BE49-F238E27FC236}">
                <a16:creationId xmlns:a16="http://schemas.microsoft.com/office/drawing/2014/main" id="{368CBDA7-0B0F-41D4-AFBC-2A5CD2F093E2}"/>
              </a:ext>
            </a:extLst>
          </p:cNvPr>
          <p:cNvSpPr/>
          <p:nvPr/>
        </p:nvSpPr>
        <p:spPr>
          <a:xfrm flipH="1">
            <a:off x="5586519" y="3411024"/>
            <a:ext cx="115287" cy="234000"/>
          </a:xfrm>
          <a:prstGeom prst="upArrow">
            <a:avLst/>
          </a:prstGeom>
          <a:solidFill>
            <a:srgbClr val="98002E"/>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dirty="0"/>
          </a:p>
        </p:txBody>
      </p:sp>
      <p:sp>
        <p:nvSpPr>
          <p:cNvPr id="29" name="Up Arrow 11">
            <a:extLst>
              <a:ext uri="{FF2B5EF4-FFF2-40B4-BE49-F238E27FC236}">
                <a16:creationId xmlns:a16="http://schemas.microsoft.com/office/drawing/2014/main" id="{7AA87CB8-E3BF-4FD3-85A1-D641E9158B3C}"/>
              </a:ext>
            </a:extLst>
          </p:cNvPr>
          <p:cNvSpPr/>
          <p:nvPr/>
        </p:nvSpPr>
        <p:spPr>
          <a:xfrm flipH="1">
            <a:off x="7344800" y="3429000"/>
            <a:ext cx="115287" cy="234000"/>
          </a:xfrm>
          <a:prstGeom prst="upArrow">
            <a:avLst/>
          </a:prstGeom>
          <a:solidFill>
            <a:srgbClr val="98002E"/>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dirty="0"/>
          </a:p>
        </p:txBody>
      </p:sp>
      <p:sp>
        <p:nvSpPr>
          <p:cNvPr id="30" name="Up Arrow 12">
            <a:extLst>
              <a:ext uri="{FF2B5EF4-FFF2-40B4-BE49-F238E27FC236}">
                <a16:creationId xmlns:a16="http://schemas.microsoft.com/office/drawing/2014/main" id="{7CE01708-A914-4237-A9A5-D72E7DE9B40B}"/>
              </a:ext>
            </a:extLst>
          </p:cNvPr>
          <p:cNvSpPr/>
          <p:nvPr/>
        </p:nvSpPr>
        <p:spPr>
          <a:xfrm flipH="1">
            <a:off x="9086184" y="5532921"/>
            <a:ext cx="115287" cy="234000"/>
          </a:xfrm>
          <a:prstGeom prst="upArrow">
            <a:avLst/>
          </a:prstGeom>
          <a:solidFill>
            <a:srgbClr val="98002E"/>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dirty="0"/>
          </a:p>
        </p:txBody>
      </p:sp>
      <p:sp>
        <p:nvSpPr>
          <p:cNvPr id="31" name="Down Arrow 9">
            <a:extLst>
              <a:ext uri="{FF2B5EF4-FFF2-40B4-BE49-F238E27FC236}">
                <a16:creationId xmlns:a16="http://schemas.microsoft.com/office/drawing/2014/main" id="{8EFF40CD-2156-4F79-8A8B-CB8BA2DCDBA5}"/>
              </a:ext>
            </a:extLst>
          </p:cNvPr>
          <p:cNvSpPr/>
          <p:nvPr/>
        </p:nvSpPr>
        <p:spPr>
          <a:xfrm>
            <a:off x="5583925" y="4774512"/>
            <a:ext cx="115200" cy="233796"/>
          </a:xfrm>
          <a:prstGeom prst="downArrow">
            <a:avLst/>
          </a:prstGeom>
          <a:solidFill>
            <a:srgbClr val="009966"/>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dirty="0"/>
          </a:p>
        </p:txBody>
      </p:sp>
      <p:sp>
        <p:nvSpPr>
          <p:cNvPr id="32" name="Up Arrow 11">
            <a:extLst>
              <a:ext uri="{FF2B5EF4-FFF2-40B4-BE49-F238E27FC236}">
                <a16:creationId xmlns:a16="http://schemas.microsoft.com/office/drawing/2014/main" id="{97C856E4-D935-4354-9A69-EF79998A3491}"/>
              </a:ext>
            </a:extLst>
          </p:cNvPr>
          <p:cNvSpPr/>
          <p:nvPr/>
        </p:nvSpPr>
        <p:spPr>
          <a:xfrm flipH="1">
            <a:off x="5583838" y="5517232"/>
            <a:ext cx="115287" cy="234000"/>
          </a:xfrm>
          <a:prstGeom prst="upArrow">
            <a:avLst/>
          </a:prstGeom>
          <a:solidFill>
            <a:srgbClr val="98002E"/>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dirty="0"/>
          </a:p>
        </p:txBody>
      </p:sp>
      <p:sp>
        <p:nvSpPr>
          <p:cNvPr id="33" name="Up Arrow 11">
            <a:extLst>
              <a:ext uri="{FF2B5EF4-FFF2-40B4-BE49-F238E27FC236}">
                <a16:creationId xmlns:a16="http://schemas.microsoft.com/office/drawing/2014/main" id="{5726F827-0F0F-455D-BA60-8C843EA7A26B}"/>
              </a:ext>
            </a:extLst>
          </p:cNvPr>
          <p:cNvSpPr/>
          <p:nvPr/>
        </p:nvSpPr>
        <p:spPr>
          <a:xfrm flipH="1">
            <a:off x="9103082" y="3429000"/>
            <a:ext cx="115287" cy="234000"/>
          </a:xfrm>
          <a:prstGeom prst="upArrow">
            <a:avLst/>
          </a:prstGeom>
          <a:solidFill>
            <a:srgbClr val="98002E"/>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dirty="0"/>
          </a:p>
        </p:txBody>
      </p:sp>
      <p:sp>
        <p:nvSpPr>
          <p:cNvPr id="35" name="Down Arrow 9">
            <a:extLst>
              <a:ext uri="{FF2B5EF4-FFF2-40B4-BE49-F238E27FC236}">
                <a16:creationId xmlns:a16="http://schemas.microsoft.com/office/drawing/2014/main" id="{75042BDE-0648-4C86-94BC-F6F55EA90AF7}"/>
              </a:ext>
            </a:extLst>
          </p:cNvPr>
          <p:cNvSpPr/>
          <p:nvPr/>
        </p:nvSpPr>
        <p:spPr>
          <a:xfrm>
            <a:off x="7329264" y="4774512"/>
            <a:ext cx="115200" cy="233796"/>
          </a:xfrm>
          <a:prstGeom prst="downArrow">
            <a:avLst/>
          </a:prstGeom>
          <a:solidFill>
            <a:srgbClr val="009966"/>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dirty="0"/>
          </a:p>
        </p:txBody>
      </p:sp>
      <p:sp>
        <p:nvSpPr>
          <p:cNvPr id="36" name="Down Arrow 9">
            <a:extLst>
              <a:ext uri="{FF2B5EF4-FFF2-40B4-BE49-F238E27FC236}">
                <a16:creationId xmlns:a16="http://schemas.microsoft.com/office/drawing/2014/main" id="{0E376FB3-7E97-45DC-9781-7ADD18228012}"/>
              </a:ext>
            </a:extLst>
          </p:cNvPr>
          <p:cNvSpPr/>
          <p:nvPr/>
        </p:nvSpPr>
        <p:spPr>
          <a:xfrm>
            <a:off x="9086271" y="4779380"/>
            <a:ext cx="115200" cy="233796"/>
          </a:xfrm>
          <a:prstGeom prst="downArrow">
            <a:avLst/>
          </a:prstGeom>
          <a:solidFill>
            <a:srgbClr val="009966"/>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dirty="0"/>
          </a:p>
        </p:txBody>
      </p:sp>
      <p:sp>
        <p:nvSpPr>
          <p:cNvPr id="37" name="Title 1">
            <a:extLst>
              <a:ext uri="{FF2B5EF4-FFF2-40B4-BE49-F238E27FC236}">
                <a16:creationId xmlns:a16="http://schemas.microsoft.com/office/drawing/2014/main" id="{789E2D3D-B4D8-4550-8EF6-934028D3DB12}"/>
              </a:ext>
            </a:extLst>
          </p:cNvPr>
          <p:cNvSpPr txBox="1">
            <a:spLocks/>
          </p:cNvSpPr>
          <p:nvPr/>
        </p:nvSpPr>
        <p:spPr>
          <a:xfrm>
            <a:off x="2534731" y="249286"/>
            <a:ext cx="6786754" cy="1143000"/>
          </a:xfrm>
          <a:prstGeom prst="rect">
            <a:avLst/>
          </a:prstGeom>
        </p:spPr>
        <p:txBody>
          <a:bodyPr vert="horz" lIns="0" tIns="0" rIns="0" bIns="0" rtlCol="0" anchor="ctr">
            <a:noAutofit/>
          </a:bodyPr>
          <a:lstStyle>
            <a:lvl1pPr algn="l" defTabSz="312738" rtl="0" eaLnBrk="1" fontAlgn="base" hangingPunct="1">
              <a:spcBef>
                <a:spcPct val="0"/>
              </a:spcBef>
              <a:spcAft>
                <a:spcPct val="0"/>
              </a:spcAft>
              <a:defRPr sz="3250" kern="1200" spc="-52">
                <a:solidFill>
                  <a:schemeClr val="tx2"/>
                </a:solidFill>
                <a:latin typeface="+mj-lt"/>
                <a:ea typeface="+mj-ea"/>
                <a:cs typeface="+mj-cs"/>
              </a:defRPr>
            </a:lvl1pPr>
            <a:lvl2pPr algn="l" defTabSz="312738" rtl="0" eaLnBrk="1" fontAlgn="base" hangingPunct="1">
              <a:spcBef>
                <a:spcPct val="0"/>
              </a:spcBef>
              <a:spcAft>
                <a:spcPct val="0"/>
              </a:spcAft>
              <a:defRPr sz="1300">
                <a:solidFill>
                  <a:schemeClr val="tx2"/>
                </a:solidFill>
                <a:latin typeface="Arial" panose="020B0604020202020204" pitchFamily="34" charset="0"/>
              </a:defRPr>
            </a:lvl2pPr>
            <a:lvl3pPr algn="l" defTabSz="312738" rtl="0" eaLnBrk="1" fontAlgn="base" hangingPunct="1">
              <a:spcBef>
                <a:spcPct val="0"/>
              </a:spcBef>
              <a:spcAft>
                <a:spcPct val="0"/>
              </a:spcAft>
              <a:defRPr sz="1300">
                <a:solidFill>
                  <a:schemeClr val="tx2"/>
                </a:solidFill>
                <a:latin typeface="Arial" panose="020B0604020202020204" pitchFamily="34" charset="0"/>
              </a:defRPr>
            </a:lvl3pPr>
            <a:lvl4pPr algn="l" defTabSz="312738" rtl="0" eaLnBrk="1" fontAlgn="base" hangingPunct="1">
              <a:spcBef>
                <a:spcPct val="0"/>
              </a:spcBef>
              <a:spcAft>
                <a:spcPct val="0"/>
              </a:spcAft>
              <a:defRPr sz="1300">
                <a:solidFill>
                  <a:schemeClr val="tx2"/>
                </a:solidFill>
                <a:latin typeface="Arial" panose="020B0604020202020204" pitchFamily="34" charset="0"/>
              </a:defRPr>
            </a:lvl4pPr>
            <a:lvl5pPr algn="l" defTabSz="312738" rtl="0" eaLnBrk="1" fontAlgn="base" hangingPunct="1">
              <a:spcBef>
                <a:spcPct val="0"/>
              </a:spcBef>
              <a:spcAft>
                <a:spcPct val="0"/>
              </a:spcAft>
              <a:defRPr sz="1300">
                <a:solidFill>
                  <a:schemeClr val="tx2"/>
                </a:solidFill>
                <a:latin typeface="Arial" panose="020B0604020202020204" pitchFamily="34" charset="0"/>
              </a:defRPr>
            </a:lvl5pPr>
            <a:lvl6pPr marL="371475" algn="l" defTabSz="313432" rtl="0" eaLnBrk="1" fontAlgn="base" hangingPunct="1">
              <a:spcBef>
                <a:spcPct val="0"/>
              </a:spcBef>
              <a:spcAft>
                <a:spcPct val="0"/>
              </a:spcAft>
              <a:defRPr sz="1300">
                <a:solidFill>
                  <a:schemeClr val="tx2"/>
                </a:solidFill>
                <a:latin typeface="Arial" panose="020B0604020202020204" pitchFamily="34" charset="0"/>
              </a:defRPr>
            </a:lvl6pPr>
            <a:lvl7pPr marL="742950" algn="l" defTabSz="313432" rtl="0" eaLnBrk="1" fontAlgn="base" hangingPunct="1">
              <a:spcBef>
                <a:spcPct val="0"/>
              </a:spcBef>
              <a:spcAft>
                <a:spcPct val="0"/>
              </a:spcAft>
              <a:defRPr sz="1300">
                <a:solidFill>
                  <a:schemeClr val="tx2"/>
                </a:solidFill>
                <a:latin typeface="Arial" panose="020B0604020202020204" pitchFamily="34" charset="0"/>
              </a:defRPr>
            </a:lvl7pPr>
            <a:lvl8pPr marL="1114425" algn="l" defTabSz="313432" rtl="0" eaLnBrk="1" fontAlgn="base" hangingPunct="1">
              <a:spcBef>
                <a:spcPct val="0"/>
              </a:spcBef>
              <a:spcAft>
                <a:spcPct val="0"/>
              </a:spcAft>
              <a:defRPr sz="1300">
                <a:solidFill>
                  <a:schemeClr val="tx2"/>
                </a:solidFill>
                <a:latin typeface="Arial" panose="020B0604020202020204" pitchFamily="34" charset="0"/>
              </a:defRPr>
            </a:lvl8pPr>
            <a:lvl9pPr marL="1485900" algn="l" defTabSz="313432" rtl="0" eaLnBrk="1" fontAlgn="base" hangingPunct="1">
              <a:spcBef>
                <a:spcPct val="0"/>
              </a:spcBef>
              <a:spcAft>
                <a:spcPct val="0"/>
              </a:spcAft>
              <a:defRPr sz="1300">
                <a:solidFill>
                  <a:schemeClr val="tx2"/>
                </a:solidFill>
                <a:latin typeface="Arial" panose="020B0604020202020204" pitchFamily="34" charset="0"/>
              </a:defRPr>
            </a:lvl9pPr>
          </a:lstStyle>
          <a:p>
            <a:r>
              <a:rPr lang="en-GB" sz="3200" dirty="0">
                <a:solidFill>
                  <a:srgbClr val="98002E"/>
                </a:solidFill>
              </a:rPr>
              <a:t>Key findings 2006 to 2007 and </a:t>
            </a:r>
          </a:p>
          <a:p>
            <a:r>
              <a:rPr lang="en-GB" sz="3200" dirty="0">
                <a:solidFill>
                  <a:srgbClr val="98002E"/>
                </a:solidFill>
              </a:rPr>
              <a:t>2017 to 2018: ethnicity and inequality</a:t>
            </a:r>
          </a:p>
        </p:txBody>
      </p:sp>
      <p:sp>
        <p:nvSpPr>
          <p:cNvPr id="40" name="Slide Number Placeholder 5">
            <a:extLst>
              <a:ext uri="{FF2B5EF4-FFF2-40B4-BE49-F238E27FC236}">
                <a16:creationId xmlns:a16="http://schemas.microsoft.com/office/drawing/2014/main" id="{97845DAA-0FAF-48A8-BC22-6AC465D37682}"/>
              </a:ext>
            </a:extLst>
          </p:cNvPr>
          <p:cNvSpPr txBox="1">
            <a:spLocks/>
          </p:cNvSpPr>
          <p:nvPr/>
        </p:nvSpPr>
        <p:spPr>
          <a:xfrm>
            <a:off x="0" y="6308725"/>
            <a:ext cx="551543" cy="549275"/>
          </a:xfrm>
          <a:prstGeom prst="rect">
            <a:avLst/>
          </a:prstGeom>
          <a:noFill/>
        </p:spPr>
        <p:txBody>
          <a:bodyPr vert="horz" wrap="square" lIns="0" tIns="0" rIns="91440" bIns="0" numCol="1" anchor="ctr" anchorCtr="0" compatLnSpc="1">
            <a:prstTxWarp prst="textNoShape">
              <a:avLst/>
            </a:prstTxWarp>
          </a:bodyPr>
          <a:lstStyle>
            <a:defPPr>
              <a:defRPr lang="en-US"/>
            </a:defPPr>
            <a:lvl1pPr marL="184150" algn="l" defTabSz="914400" rtl="0" eaLnBrk="1" latinLnBrk="0" hangingPunct="1">
              <a:defRPr sz="4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2461F17-2742-4DA1-B100-A1F7450259F7}" type="slidenum">
              <a:rPr lang="en-GB" sz="1200" smtClean="0"/>
              <a:pPr/>
              <a:t>7</a:t>
            </a:fld>
            <a:endParaRPr lang="en-GB" sz="1200" dirty="0"/>
          </a:p>
        </p:txBody>
      </p:sp>
    </p:spTree>
    <p:extLst>
      <p:ext uri="{BB962C8B-B14F-4D97-AF65-F5344CB8AC3E}">
        <p14:creationId xmlns:p14="http://schemas.microsoft.com/office/powerpoint/2010/main" val="16840844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
          <p:cNvPicPr/>
          <p:nvPr/>
        </p:nvPicPr>
        <p:blipFill rotWithShape="1">
          <a:blip r:embed="rId3" cstate="print"/>
          <a:srcRect r="17532"/>
          <a:stretch/>
        </p:blipFill>
        <p:spPr>
          <a:xfrm>
            <a:off x="1550622" y="1279525"/>
            <a:ext cx="6786754" cy="5029200"/>
          </a:xfrm>
          <a:prstGeom prst="rect">
            <a:avLst/>
          </a:prstGeom>
        </p:spPr>
      </p:pic>
      <p:sp>
        <p:nvSpPr>
          <p:cNvPr id="3" name="Title 1"/>
          <p:cNvSpPr>
            <a:spLocks noGrp="1"/>
          </p:cNvSpPr>
          <p:nvPr>
            <p:ph type="title"/>
          </p:nvPr>
        </p:nvSpPr>
        <p:spPr>
          <a:xfrm>
            <a:off x="2534731" y="363586"/>
            <a:ext cx="6786754" cy="803450"/>
          </a:xfrm>
          <a:solidFill>
            <a:srgbClr val="FFFFFF">
              <a:alpha val="0"/>
            </a:srgbClr>
          </a:solidFill>
        </p:spPr>
        <p:txBody>
          <a:bodyPr>
            <a:noAutofit/>
          </a:bodyPr>
          <a:lstStyle/>
          <a:p>
            <a:r>
              <a:rPr sz="2200" spc="0" dirty="0">
                <a:solidFill>
                  <a:srgbClr val="98002E"/>
                </a:solidFill>
                <a:latin typeface="Arial" pitchFamily="34" charset="0"/>
              </a:rPr>
              <a:t>Prevalence of obesity, severe obesity, excess weight, overweight and underweight by school year and sex</a:t>
            </a:r>
          </a:p>
        </p:txBody>
      </p:sp>
      <p:sp>
        <p:nvSpPr>
          <p:cNvPr id="6" name="Text Box 19">
            <a:extLst>
              <a:ext uri="{FF2B5EF4-FFF2-40B4-BE49-F238E27FC236}">
                <a16:creationId xmlns:a16="http://schemas.microsoft.com/office/drawing/2014/main" id="{5440C997-5B86-45CE-879F-A4E63D751F21}"/>
              </a:ext>
            </a:extLst>
          </p:cNvPr>
          <p:cNvSpPr txBox="1"/>
          <p:nvPr/>
        </p:nvSpPr>
        <p:spPr>
          <a:xfrm>
            <a:off x="128464" y="3356992"/>
            <a:ext cx="1368152" cy="1944216"/>
          </a:xfrm>
          <a:prstGeom prst="rect">
            <a:avLst/>
          </a:prstGeom>
          <a:noFill/>
          <a:ln w="6350" cap="sq">
            <a:solidFill>
              <a:schemeClr val="bg1">
                <a:lumMod val="75000"/>
              </a:schemeClr>
            </a:solidFill>
            <a:prstDash val="sysDot"/>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spcAft>
                <a:spcPts val="0"/>
              </a:spcAft>
            </a:pPr>
            <a:r>
              <a:rPr lang="en-GB" sz="1100" b="1" dirty="0">
                <a:effectLst/>
                <a:latin typeface="Arial"/>
                <a:ea typeface="Times New Roman"/>
              </a:rPr>
              <a:t>Downward trends in </a:t>
            </a:r>
            <a:r>
              <a:rPr lang="en-GB" sz="1100" dirty="0">
                <a:effectLst/>
                <a:latin typeface="Arial"/>
                <a:ea typeface="Times New Roman"/>
              </a:rPr>
              <a:t>Reception boys excess weight, obesity, severe obesity and overweight.</a:t>
            </a:r>
          </a:p>
          <a:p>
            <a:pPr>
              <a:spcAft>
                <a:spcPts val="0"/>
              </a:spcAft>
            </a:pPr>
            <a:endParaRPr lang="en-GB" sz="1100" b="1" dirty="0">
              <a:latin typeface="Arial"/>
              <a:ea typeface="Times New Roman"/>
            </a:endParaRPr>
          </a:p>
          <a:p>
            <a:pPr>
              <a:spcAft>
                <a:spcPts val="0"/>
              </a:spcAft>
            </a:pPr>
            <a:r>
              <a:rPr lang="en-GB" sz="1100" b="1" dirty="0">
                <a:effectLst/>
                <a:latin typeface="Arial"/>
                <a:ea typeface="Times New Roman"/>
              </a:rPr>
              <a:t>Upward trends in </a:t>
            </a:r>
            <a:r>
              <a:rPr lang="en-GB" sz="1100" dirty="0">
                <a:effectLst/>
                <a:latin typeface="Arial"/>
                <a:ea typeface="Times New Roman"/>
              </a:rPr>
              <a:t>Reception girls excess weight and overweight</a:t>
            </a:r>
          </a:p>
        </p:txBody>
      </p:sp>
      <p:sp>
        <p:nvSpPr>
          <p:cNvPr id="7" name="Text Box 18">
            <a:extLst>
              <a:ext uri="{FF2B5EF4-FFF2-40B4-BE49-F238E27FC236}">
                <a16:creationId xmlns:a16="http://schemas.microsoft.com/office/drawing/2014/main" id="{44327B55-5BE4-4F30-8359-8BCA5AE6709C}"/>
              </a:ext>
            </a:extLst>
          </p:cNvPr>
          <p:cNvSpPr txBox="1"/>
          <p:nvPr/>
        </p:nvSpPr>
        <p:spPr>
          <a:xfrm>
            <a:off x="8286576" y="3268092"/>
            <a:ext cx="1440160" cy="1944216"/>
          </a:xfrm>
          <a:prstGeom prst="rect">
            <a:avLst/>
          </a:prstGeom>
          <a:solidFill>
            <a:sysClr val="window" lastClr="FFFFFF"/>
          </a:solidFill>
          <a:ln w="6350">
            <a:solidFill>
              <a:schemeClr val="bg1">
                <a:lumMod val="75000"/>
              </a:schemeClr>
            </a:solidFill>
            <a:prstDash val="sysDot"/>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spcAft>
                <a:spcPts val="0"/>
              </a:spcAft>
            </a:pPr>
            <a:r>
              <a:rPr lang="en-GB" sz="1050" b="1" dirty="0">
                <a:effectLst/>
                <a:latin typeface="Arial"/>
                <a:ea typeface="Times New Roman"/>
              </a:rPr>
              <a:t>Upward trends in </a:t>
            </a:r>
            <a:r>
              <a:rPr lang="en-GB" sz="1100" dirty="0">
                <a:effectLst/>
                <a:latin typeface="Arial"/>
                <a:ea typeface="Times New Roman"/>
              </a:rPr>
              <a:t>obesity, severe obesity and excess weight in Year 6 boys and girls.</a:t>
            </a:r>
          </a:p>
          <a:p>
            <a:pPr>
              <a:spcAft>
                <a:spcPts val="0"/>
              </a:spcAft>
            </a:pPr>
            <a:endParaRPr lang="en-GB" sz="1100" dirty="0">
              <a:effectLst/>
              <a:latin typeface="Arial"/>
              <a:ea typeface="Times New Roman"/>
            </a:endParaRPr>
          </a:p>
          <a:p>
            <a:pPr>
              <a:spcAft>
                <a:spcPts val="0"/>
              </a:spcAft>
            </a:pPr>
            <a:r>
              <a:rPr lang="en-GB" sz="1100" b="1" dirty="0">
                <a:effectLst/>
                <a:latin typeface="Arial"/>
                <a:ea typeface="Times New Roman"/>
              </a:rPr>
              <a:t>Downward trend in</a:t>
            </a:r>
            <a:r>
              <a:rPr lang="en-GB" sz="1100" dirty="0">
                <a:effectLst/>
                <a:latin typeface="Arial"/>
                <a:ea typeface="Times New Roman"/>
              </a:rPr>
              <a:t> overweight prevalence in Year 6 boys</a:t>
            </a:r>
            <a:r>
              <a:rPr lang="en-GB" sz="1050" dirty="0">
                <a:effectLst/>
                <a:latin typeface="Arial"/>
                <a:ea typeface="Times New Roman"/>
              </a:rPr>
              <a:t>.</a:t>
            </a:r>
          </a:p>
        </p:txBody>
      </p:sp>
      <p:pic>
        <p:nvPicPr>
          <p:cNvPr id="13" name="Picture 12">
            <a:extLst>
              <a:ext uri="{FF2B5EF4-FFF2-40B4-BE49-F238E27FC236}">
                <a16:creationId xmlns:a16="http://schemas.microsoft.com/office/drawing/2014/main" id="{5BC17342-C030-40C0-ACCF-A12A1C882BA7}"/>
              </a:ext>
            </a:extLst>
          </p:cNvPr>
          <p:cNvPicPr>
            <a:picLocks noChangeAspect="1"/>
          </p:cNvPicPr>
          <p:nvPr/>
        </p:nvPicPr>
        <p:blipFill rotWithShape="1">
          <a:blip r:embed="rId3">
            <a:extLst>
              <a:ext uri="{28A0092B-C50C-407E-A947-70E740481C1C}">
                <a14:useLocalDpi xmlns:a14="http://schemas.microsoft.com/office/drawing/2010/main" val="0"/>
              </a:ext>
            </a:extLst>
          </a:blip>
          <a:srcRect l="82160" t="26454" r="1543" b="37754"/>
          <a:stretch/>
        </p:blipFill>
        <p:spPr>
          <a:xfrm>
            <a:off x="8247245" y="1412776"/>
            <a:ext cx="1341342" cy="1800200"/>
          </a:xfrm>
          <a:prstGeom prst="rect">
            <a:avLst/>
          </a:prstGeom>
        </p:spPr>
      </p:pic>
      <p:sp>
        <p:nvSpPr>
          <p:cNvPr id="12" name="TextBox 11">
            <a:extLst>
              <a:ext uri="{FF2B5EF4-FFF2-40B4-BE49-F238E27FC236}">
                <a16:creationId xmlns:a16="http://schemas.microsoft.com/office/drawing/2014/main" id="{78BD1882-6E7C-4A69-A478-985CE3ED163C}"/>
              </a:ext>
            </a:extLst>
          </p:cNvPr>
          <p:cNvSpPr txBox="1"/>
          <p:nvPr/>
        </p:nvSpPr>
        <p:spPr>
          <a:xfrm>
            <a:off x="4304928" y="5790456"/>
            <a:ext cx="1296144" cy="230832"/>
          </a:xfrm>
          <a:prstGeom prst="rect">
            <a:avLst/>
          </a:prstGeom>
          <a:solidFill>
            <a:schemeClr val="bg1"/>
          </a:solidFill>
        </p:spPr>
        <p:txBody>
          <a:bodyPr wrap="square" bIns="0" rtlCol="0" anchor="b" anchorCtr="0">
            <a:spAutoFit/>
          </a:bodyPr>
          <a:lstStyle/>
          <a:p>
            <a:pPr algn="ctr"/>
            <a:r>
              <a:rPr lang="en-GB" sz="1200" dirty="0">
                <a:solidFill>
                  <a:srgbClr val="98002E"/>
                </a:solidFill>
              </a:rPr>
              <a:t>Year</a:t>
            </a:r>
          </a:p>
        </p:txBody>
      </p:sp>
      <p:grpSp>
        <p:nvGrpSpPr>
          <p:cNvPr id="14" name="Group 13">
            <a:extLst>
              <a:ext uri="{FF2B5EF4-FFF2-40B4-BE49-F238E27FC236}">
                <a16:creationId xmlns:a16="http://schemas.microsoft.com/office/drawing/2014/main" id="{2E78AA21-52C0-41B9-9CF0-289D78782C81}"/>
              </a:ext>
            </a:extLst>
          </p:cNvPr>
          <p:cNvGrpSpPr/>
          <p:nvPr/>
        </p:nvGrpSpPr>
        <p:grpSpPr>
          <a:xfrm>
            <a:off x="1512394" y="2456891"/>
            <a:ext cx="272254" cy="1944218"/>
            <a:chOff x="704528" y="2348878"/>
            <a:chExt cx="272254" cy="1944218"/>
          </a:xfrm>
        </p:grpSpPr>
        <p:sp>
          <p:nvSpPr>
            <p:cNvPr id="15" name="Rectangle 14">
              <a:extLst>
                <a:ext uri="{FF2B5EF4-FFF2-40B4-BE49-F238E27FC236}">
                  <a16:creationId xmlns:a16="http://schemas.microsoft.com/office/drawing/2014/main" id="{9439E420-2937-4E33-8DE9-0E80AE751748}"/>
                </a:ext>
              </a:extLst>
            </p:cNvPr>
            <p:cNvSpPr/>
            <p:nvPr/>
          </p:nvSpPr>
          <p:spPr>
            <a:xfrm>
              <a:off x="745949" y="2600908"/>
              <a:ext cx="230833" cy="165618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a:solidFill>
                    <a:schemeClr val="bg1"/>
                  </a:solidFill>
                </a:ln>
                <a:solidFill>
                  <a:schemeClr val="bg1"/>
                </a:solidFill>
              </a:endParaRPr>
            </a:p>
          </p:txBody>
        </p:sp>
        <p:sp>
          <p:nvSpPr>
            <p:cNvPr id="16" name="TextBox 15">
              <a:extLst>
                <a:ext uri="{FF2B5EF4-FFF2-40B4-BE49-F238E27FC236}">
                  <a16:creationId xmlns:a16="http://schemas.microsoft.com/office/drawing/2014/main" id="{783484E9-1FAC-441D-9714-83B96398D79C}"/>
                </a:ext>
              </a:extLst>
            </p:cNvPr>
            <p:cNvSpPr txBox="1"/>
            <p:nvPr/>
          </p:nvSpPr>
          <p:spPr>
            <a:xfrm rot="16200000">
              <a:off x="-152165" y="3205571"/>
              <a:ext cx="1944218" cy="230832"/>
            </a:xfrm>
            <a:prstGeom prst="rect">
              <a:avLst/>
            </a:prstGeom>
            <a:solidFill>
              <a:schemeClr val="bg1"/>
            </a:solidFill>
          </p:spPr>
          <p:txBody>
            <a:bodyPr wrap="square" bIns="0" rtlCol="0" anchor="b" anchorCtr="0">
              <a:spAutoFit/>
            </a:bodyPr>
            <a:lstStyle/>
            <a:p>
              <a:r>
                <a:rPr lang="en-GB" sz="1200" dirty="0">
                  <a:solidFill>
                    <a:srgbClr val="98002E"/>
                  </a:solidFill>
                </a:rPr>
                <a:t>Percentage of children</a:t>
              </a:r>
            </a:p>
          </p:txBody>
        </p:sp>
      </p:grpSp>
      <p:grpSp>
        <p:nvGrpSpPr>
          <p:cNvPr id="17" name="Group 16">
            <a:extLst>
              <a:ext uri="{FF2B5EF4-FFF2-40B4-BE49-F238E27FC236}">
                <a16:creationId xmlns:a16="http://schemas.microsoft.com/office/drawing/2014/main" id="{1B4DFE4B-335C-4D1D-B4D1-D69989759C2C}"/>
              </a:ext>
            </a:extLst>
          </p:cNvPr>
          <p:cNvGrpSpPr/>
          <p:nvPr/>
        </p:nvGrpSpPr>
        <p:grpSpPr>
          <a:xfrm>
            <a:off x="3464074" y="5865459"/>
            <a:ext cx="4850346" cy="388153"/>
            <a:chOff x="3368824" y="5865459"/>
            <a:chExt cx="4850346" cy="388153"/>
          </a:xfrm>
        </p:grpSpPr>
        <p:sp>
          <p:nvSpPr>
            <p:cNvPr id="18" name="Rectangle 17">
              <a:extLst>
                <a:ext uri="{FF2B5EF4-FFF2-40B4-BE49-F238E27FC236}">
                  <a16:creationId xmlns:a16="http://schemas.microsoft.com/office/drawing/2014/main" id="{353183BE-379B-41B0-92C8-FC802D5ECD83}"/>
                </a:ext>
              </a:extLst>
            </p:cNvPr>
            <p:cNvSpPr/>
            <p:nvPr/>
          </p:nvSpPr>
          <p:spPr>
            <a:xfrm>
              <a:off x="5520084" y="5865459"/>
              <a:ext cx="2699085" cy="23083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9" name="TextBox 18">
              <a:extLst>
                <a:ext uri="{FF2B5EF4-FFF2-40B4-BE49-F238E27FC236}">
                  <a16:creationId xmlns:a16="http://schemas.microsoft.com/office/drawing/2014/main" id="{AD9A0FF7-A183-42F2-BAD7-DB72ACA0A14F}"/>
                </a:ext>
              </a:extLst>
            </p:cNvPr>
            <p:cNvSpPr txBox="1"/>
            <p:nvPr/>
          </p:nvSpPr>
          <p:spPr>
            <a:xfrm>
              <a:off x="3368824" y="6007391"/>
              <a:ext cx="4850346" cy="246221"/>
            </a:xfrm>
            <a:prstGeom prst="rect">
              <a:avLst/>
            </a:prstGeom>
            <a:solidFill>
              <a:schemeClr val="bg1"/>
            </a:solidFill>
          </p:spPr>
          <p:txBody>
            <a:bodyPr wrap="square" rtlCol="0">
              <a:spAutoFit/>
            </a:bodyPr>
            <a:lstStyle/>
            <a:p>
              <a:pPr algn="r"/>
              <a:r>
                <a:rPr lang="en-GB" sz="1000" dirty="0"/>
                <a:t>Significant upward or downward linear trends are indicated with a dashed line</a:t>
              </a:r>
            </a:p>
          </p:txBody>
        </p:sp>
      </p:grpSp>
      <p:sp>
        <p:nvSpPr>
          <p:cNvPr id="20" name="Slide Number Placeholder 5">
            <a:extLst>
              <a:ext uri="{FF2B5EF4-FFF2-40B4-BE49-F238E27FC236}">
                <a16:creationId xmlns:a16="http://schemas.microsoft.com/office/drawing/2014/main" id="{A4A30B60-0C6C-4C00-A16F-6F338A81D1B8}"/>
              </a:ext>
            </a:extLst>
          </p:cNvPr>
          <p:cNvSpPr txBox="1">
            <a:spLocks/>
          </p:cNvSpPr>
          <p:nvPr/>
        </p:nvSpPr>
        <p:spPr>
          <a:xfrm>
            <a:off x="0" y="6308725"/>
            <a:ext cx="595086" cy="549275"/>
          </a:xfrm>
          <a:prstGeom prst="rect">
            <a:avLst/>
          </a:prstGeom>
          <a:noFill/>
        </p:spPr>
        <p:txBody>
          <a:bodyPr vert="horz" wrap="square" lIns="0" tIns="0" rIns="91440" bIns="0" numCol="1" anchor="ctr" anchorCtr="0" compatLnSpc="1">
            <a:prstTxWarp prst="textNoShape">
              <a:avLst/>
            </a:prstTxWarp>
          </a:bodyPr>
          <a:lstStyle>
            <a:defPPr>
              <a:defRPr lang="en-US"/>
            </a:defPPr>
            <a:lvl1pPr marL="184150" algn="l" defTabSz="914400" rtl="0" eaLnBrk="1" latinLnBrk="0" hangingPunct="1">
              <a:defRPr sz="4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2461F17-2742-4DA1-B100-A1F7450259F7}" type="slidenum">
              <a:rPr lang="en-GB" sz="1200" smtClean="0"/>
              <a:pPr/>
              <a:t>8</a:t>
            </a:fld>
            <a:endParaRPr lang="en-GB" sz="1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
          <p:cNvPicPr/>
          <p:nvPr/>
        </p:nvPicPr>
        <p:blipFill rotWithShape="1">
          <a:blip r:embed="rId3" cstate="print"/>
          <a:srcRect l="-1" r="15817"/>
          <a:stretch/>
        </p:blipFill>
        <p:spPr>
          <a:xfrm>
            <a:off x="776536" y="1268758"/>
            <a:ext cx="7522214" cy="4992177"/>
          </a:xfrm>
          <a:prstGeom prst="rect">
            <a:avLst/>
          </a:prstGeom>
        </p:spPr>
      </p:pic>
      <p:sp>
        <p:nvSpPr>
          <p:cNvPr id="3" name="Title 1"/>
          <p:cNvSpPr>
            <a:spLocks noGrp="1"/>
          </p:cNvSpPr>
          <p:nvPr>
            <p:ph type="title"/>
          </p:nvPr>
        </p:nvSpPr>
        <p:spPr>
          <a:xfrm>
            <a:off x="2520217" y="249286"/>
            <a:ext cx="6786754" cy="1143000"/>
          </a:xfrm>
          <a:solidFill>
            <a:srgbClr val="FFFFFF">
              <a:alpha val="0"/>
            </a:srgbClr>
          </a:solidFill>
        </p:spPr>
        <p:txBody>
          <a:bodyPr>
            <a:normAutofit/>
          </a:bodyPr>
          <a:lstStyle/>
          <a:p>
            <a:r>
              <a:rPr sz="3200" dirty="0">
                <a:solidFill>
                  <a:srgbClr val="98002E"/>
                </a:solidFill>
              </a:rPr>
              <a:t>Reception Boys weight category prevalence by deprivation quintile</a:t>
            </a:r>
          </a:p>
        </p:txBody>
      </p:sp>
      <p:pic>
        <p:nvPicPr>
          <p:cNvPr id="11" name="Picture 10">
            <a:extLst>
              <a:ext uri="{FF2B5EF4-FFF2-40B4-BE49-F238E27FC236}">
                <a16:creationId xmlns:a16="http://schemas.microsoft.com/office/drawing/2014/main" id="{031F1712-9792-4F88-8355-CACAE6D7BD7E}"/>
              </a:ext>
            </a:extLst>
          </p:cNvPr>
          <p:cNvPicPr>
            <a:picLocks noChangeAspect="1"/>
          </p:cNvPicPr>
          <p:nvPr/>
        </p:nvPicPr>
        <p:blipFill rotWithShape="1">
          <a:blip r:embed="rId4">
            <a:extLst>
              <a:ext uri="{28A0092B-C50C-407E-A947-70E740481C1C}">
                <a14:useLocalDpi xmlns:a14="http://schemas.microsoft.com/office/drawing/2010/main" val="0"/>
              </a:ext>
            </a:extLst>
          </a:blip>
          <a:srcRect l="82160" t="26454" r="1543" b="37754"/>
          <a:stretch/>
        </p:blipFill>
        <p:spPr>
          <a:xfrm>
            <a:off x="8247245" y="1412776"/>
            <a:ext cx="1341342" cy="1800200"/>
          </a:xfrm>
          <a:prstGeom prst="rect">
            <a:avLst/>
          </a:prstGeom>
        </p:spPr>
      </p:pic>
      <p:sp>
        <p:nvSpPr>
          <p:cNvPr id="9" name="Text Box 19">
            <a:extLst>
              <a:ext uri="{FF2B5EF4-FFF2-40B4-BE49-F238E27FC236}">
                <a16:creationId xmlns:a16="http://schemas.microsoft.com/office/drawing/2014/main" id="{4987A311-8331-46AC-8730-C75908B68055}"/>
              </a:ext>
            </a:extLst>
          </p:cNvPr>
          <p:cNvSpPr txBox="1"/>
          <p:nvPr/>
        </p:nvSpPr>
        <p:spPr>
          <a:xfrm>
            <a:off x="8292281" y="3215830"/>
            <a:ext cx="1512000" cy="1860846"/>
          </a:xfrm>
          <a:prstGeom prst="rect">
            <a:avLst/>
          </a:prstGeom>
          <a:noFill/>
          <a:ln w="6350" cap="sq">
            <a:solidFill>
              <a:schemeClr val="bg1">
                <a:lumMod val="75000"/>
              </a:schemeClr>
            </a:solidFill>
            <a:prstDash val="sysDot"/>
          </a:ln>
          <a:effectLst/>
        </p:spPr>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a:spcAft>
                <a:spcPts val="0"/>
              </a:spcAft>
              <a:defRPr sz="900">
                <a:ea typeface="Times New Roman"/>
              </a:defRPr>
            </a:lvl1pPr>
          </a:lstStyle>
          <a:p>
            <a:r>
              <a:rPr lang="en-GB" sz="1100" b="1" dirty="0"/>
              <a:t>Downward trends in </a:t>
            </a:r>
            <a:r>
              <a:rPr lang="en-GB" sz="1100" dirty="0"/>
              <a:t>excess weight and obesity prevalence in boys in quintiles 2 to 5; severe obesity in boys in quintiles 4 and 5; overweight in boys in quintiles 1 to 5; and underweight in boys in quintile 1</a:t>
            </a:r>
          </a:p>
        </p:txBody>
      </p:sp>
      <p:sp>
        <p:nvSpPr>
          <p:cNvPr id="12" name="Slide Number Placeholder 5">
            <a:extLst>
              <a:ext uri="{FF2B5EF4-FFF2-40B4-BE49-F238E27FC236}">
                <a16:creationId xmlns:a16="http://schemas.microsoft.com/office/drawing/2014/main" id="{B76F8AEB-A597-4881-9F6C-1508BEC0D8B5}"/>
              </a:ext>
            </a:extLst>
          </p:cNvPr>
          <p:cNvSpPr txBox="1">
            <a:spLocks/>
          </p:cNvSpPr>
          <p:nvPr/>
        </p:nvSpPr>
        <p:spPr>
          <a:xfrm>
            <a:off x="0" y="6308725"/>
            <a:ext cx="776536" cy="549275"/>
          </a:xfrm>
          <a:prstGeom prst="rect">
            <a:avLst/>
          </a:prstGeom>
          <a:solidFill>
            <a:srgbClr val="FFFFFF">
              <a:alpha val="0"/>
            </a:srgbClr>
          </a:solidFill>
        </p:spPr>
        <p:txBody>
          <a:bodyPr vert="horz" wrap="square" lIns="0" tIns="0" rIns="91440" bIns="0" numCol="1" anchor="ctr" anchorCtr="0" compatLnSpc="1">
            <a:prstTxWarp prst="textNoShape">
              <a:avLst/>
            </a:prstTxWarp>
          </a:bodyPr>
          <a:lstStyle>
            <a:defPPr>
              <a:defRPr lang="en-US"/>
            </a:defPPr>
            <a:lvl1pPr marL="184150" algn="l" defTabSz="914400" rtl="0" eaLnBrk="1" latinLnBrk="0" hangingPunct="1">
              <a:defRPr sz="4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2461F17-2742-4DA1-B100-A1F7450259F7}" type="slidenum">
              <a:rPr lang="en-GB" sz="1200" smtClean="0"/>
              <a:pPr/>
              <a:t>9</a:t>
            </a:fld>
            <a:endParaRPr lang="en-GB" sz="1200" dirty="0"/>
          </a:p>
        </p:txBody>
      </p:sp>
      <p:grpSp>
        <p:nvGrpSpPr>
          <p:cNvPr id="6" name="Group 5">
            <a:extLst>
              <a:ext uri="{FF2B5EF4-FFF2-40B4-BE49-F238E27FC236}">
                <a16:creationId xmlns:a16="http://schemas.microsoft.com/office/drawing/2014/main" id="{0E898283-9D1E-4A68-8C13-D75473E39950}"/>
              </a:ext>
            </a:extLst>
          </p:cNvPr>
          <p:cNvGrpSpPr/>
          <p:nvPr/>
        </p:nvGrpSpPr>
        <p:grpSpPr>
          <a:xfrm>
            <a:off x="4304928" y="5703833"/>
            <a:ext cx="1296144" cy="317455"/>
            <a:chOff x="4304928" y="5703833"/>
            <a:chExt cx="1296144" cy="317455"/>
          </a:xfrm>
        </p:grpSpPr>
        <p:sp>
          <p:nvSpPr>
            <p:cNvPr id="5" name="Rectangle 4">
              <a:extLst>
                <a:ext uri="{FF2B5EF4-FFF2-40B4-BE49-F238E27FC236}">
                  <a16:creationId xmlns:a16="http://schemas.microsoft.com/office/drawing/2014/main" id="{0515188F-92D7-49EB-AA83-451AABB195D6}"/>
                </a:ext>
              </a:extLst>
            </p:cNvPr>
            <p:cNvSpPr/>
            <p:nvPr/>
          </p:nvSpPr>
          <p:spPr>
            <a:xfrm>
              <a:off x="4304928" y="5703833"/>
              <a:ext cx="707876" cy="26161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extBox 14">
              <a:extLst>
                <a:ext uri="{FF2B5EF4-FFF2-40B4-BE49-F238E27FC236}">
                  <a16:creationId xmlns:a16="http://schemas.microsoft.com/office/drawing/2014/main" id="{E4CE0E9E-906F-44DC-BAFB-AEB0953D6DF4}"/>
                </a:ext>
              </a:extLst>
            </p:cNvPr>
            <p:cNvSpPr txBox="1"/>
            <p:nvPr/>
          </p:nvSpPr>
          <p:spPr>
            <a:xfrm>
              <a:off x="4304928" y="5790456"/>
              <a:ext cx="1296144" cy="230832"/>
            </a:xfrm>
            <a:prstGeom prst="rect">
              <a:avLst/>
            </a:prstGeom>
            <a:solidFill>
              <a:schemeClr val="bg1"/>
            </a:solidFill>
          </p:spPr>
          <p:txBody>
            <a:bodyPr wrap="square" bIns="0" rtlCol="0" anchor="b" anchorCtr="0">
              <a:spAutoFit/>
            </a:bodyPr>
            <a:lstStyle/>
            <a:p>
              <a:pPr algn="ctr"/>
              <a:r>
                <a:rPr lang="en-GB" sz="1200" dirty="0">
                  <a:solidFill>
                    <a:srgbClr val="98002E"/>
                  </a:solidFill>
                </a:rPr>
                <a:t>Year</a:t>
              </a:r>
            </a:p>
          </p:txBody>
        </p:sp>
      </p:grpSp>
      <p:grpSp>
        <p:nvGrpSpPr>
          <p:cNvPr id="19" name="Group 18">
            <a:extLst>
              <a:ext uri="{FF2B5EF4-FFF2-40B4-BE49-F238E27FC236}">
                <a16:creationId xmlns:a16="http://schemas.microsoft.com/office/drawing/2014/main" id="{6927E3FD-6C60-43C2-AF90-F01E643734F1}"/>
              </a:ext>
            </a:extLst>
          </p:cNvPr>
          <p:cNvGrpSpPr/>
          <p:nvPr/>
        </p:nvGrpSpPr>
        <p:grpSpPr>
          <a:xfrm>
            <a:off x="704528" y="2348878"/>
            <a:ext cx="272254" cy="1944218"/>
            <a:chOff x="704528" y="2348878"/>
            <a:chExt cx="272254" cy="1944218"/>
          </a:xfrm>
        </p:grpSpPr>
        <p:sp>
          <p:nvSpPr>
            <p:cNvPr id="20" name="Rectangle 19">
              <a:extLst>
                <a:ext uri="{FF2B5EF4-FFF2-40B4-BE49-F238E27FC236}">
                  <a16:creationId xmlns:a16="http://schemas.microsoft.com/office/drawing/2014/main" id="{BF2DCF41-111E-4B27-AC06-600A8A975A6D}"/>
                </a:ext>
              </a:extLst>
            </p:cNvPr>
            <p:cNvSpPr/>
            <p:nvPr/>
          </p:nvSpPr>
          <p:spPr>
            <a:xfrm>
              <a:off x="745949" y="2600908"/>
              <a:ext cx="230833" cy="165618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a:solidFill>
                    <a:schemeClr val="bg1"/>
                  </a:solidFill>
                </a:ln>
                <a:solidFill>
                  <a:schemeClr val="bg1"/>
                </a:solidFill>
              </a:endParaRPr>
            </a:p>
          </p:txBody>
        </p:sp>
        <p:sp>
          <p:nvSpPr>
            <p:cNvPr id="21" name="TextBox 20">
              <a:extLst>
                <a:ext uri="{FF2B5EF4-FFF2-40B4-BE49-F238E27FC236}">
                  <a16:creationId xmlns:a16="http://schemas.microsoft.com/office/drawing/2014/main" id="{52DDB6FB-9AE4-47BD-87EE-CC2618A36F5D}"/>
                </a:ext>
              </a:extLst>
            </p:cNvPr>
            <p:cNvSpPr txBox="1"/>
            <p:nvPr/>
          </p:nvSpPr>
          <p:spPr>
            <a:xfrm rot="16200000">
              <a:off x="-152165" y="3205571"/>
              <a:ext cx="1944218" cy="230832"/>
            </a:xfrm>
            <a:prstGeom prst="rect">
              <a:avLst/>
            </a:prstGeom>
            <a:solidFill>
              <a:schemeClr val="bg1"/>
            </a:solidFill>
          </p:spPr>
          <p:txBody>
            <a:bodyPr wrap="square" bIns="0" rtlCol="0" anchor="b" anchorCtr="0">
              <a:spAutoFit/>
            </a:bodyPr>
            <a:lstStyle/>
            <a:p>
              <a:r>
                <a:rPr lang="en-GB" sz="1200" dirty="0">
                  <a:solidFill>
                    <a:srgbClr val="98002E"/>
                  </a:solidFill>
                </a:rPr>
                <a:t>Percentage of children</a:t>
              </a:r>
            </a:p>
          </p:txBody>
        </p:sp>
      </p:grpSp>
      <p:grpSp>
        <p:nvGrpSpPr>
          <p:cNvPr id="30" name="Group 29">
            <a:extLst>
              <a:ext uri="{FF2B5EF4-FFF2-40B4-BE49-F238E27FC236}">
                <a16:creationId xmlns:a16="http://schemas.microsoft.com/office/drawing/2014/main" id="{810AC7CA-B57D-4381-8946-8C29F5A820F8}"/>
              </a:ext>
            </a:extLst>
          </p:cNvPr>
          <p:cNvGrpSpPr/>
          <p:nvPr/>
        </p:nvGrpSpPr>
        <p:grpSpPr>
          <a:xfrm>
            <a:off x="3464074" y="5865459"/>
            <a:ext cx="4850346" cy="388153"/>
            <a:chOff x="3368824" y="5865459"/>
            <a:chExt cx="4850346" cy="388153"/>
          </a:xfrm>
        </p:grpSpPr>
        <p:sp>
          <p:nvSpPr>
            <p:cNvPr id="31" name="Rectangle 30">
              <a:extLst>
                <a:ext uri="{FF2B5EF4-FFF2-40B4-BE49-F238E27FC236}">
                  <a16:creationId xmlns:a16="http://schemas.microsoft.com/office/drawing/2014/main" id="{2DF47AF4-FAB4-42A5-A83D-0E6C914871DB}"/>
                </a:ext>
              </a:extLst>
            </p:cNvPr>
            <p:cNvSpPr/>
            <p:nvPr/>
          </p:nvSpPr>
          <p:spPr>
            <a:xfrm>
              <a:off x="5520084" y="5865459"/>
              <a:ext cx="2699085" cy="23083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2" name="TextBox 31">
              <a:extLst>
                <a:ext uri="{FF2B5EF4-FFF2-40B4-BE49-F238E27FC236}">
                  <a16:creationId xmlns:a16="http://schemas.microsoft.com/office/drawing/2014/main" id="{BA8BB46A-4428-4479-9E80-168FE5ADD14D}"/>
                </a:ext>
              </a:extLst>
            </p:cNvPr>
            <p:cNvSpPr txBox="1"/>
            <p:nvPr/>
          </p:nvSpPr>
          <p:spPr>
            <a:xfrm>
              <a:off x="3368824" y="6007391"/>
              <a:ext cx="4850346" cy="246221"/>
            </a:xfrm>
            <a:prstGeom prst="rect">
              <a:avLst/>
            </a:prstGeom>
            <a:solidFill>
              <a:schemeClr val="bg1"/>
            </a:solidFill>
          </p:spPr>
          <p:txBody>
            <a:bodyPr wrap="square" rtlCol="0">
              <a:spAutoFit/>
            </a:bodyPr>
            <a:lstStyle/>
            <a:p>
              <a:pPr algn="r"/>
              <a:r>
                <a:rPr lang="en-GB" sz="1000" dirty="0"/>
                <a:t>Significant upward or downward linear trends are indicated with a dashed line</a:t>
              </a:r>
            </a:p>
          </p:txBody>
        </p:sp>
      </p:grpSp>
    </p:spTree>
  </p:cSld>
  <p:clrMapOvr>
    <a:masterClrMapping/>
  </p:clrMapOvr>
</p:sld>
</file>

<file path=ppt/theme/theme1.xml><?xml version="1.0" encoding="utf-8"?>
<a:theme xmlns:a="http://schemas.openxmlformats.org/drawingml/2006/main" name="template">
  <a:themeElements>
    <a:clrScheme name="Public Health England">
      <a:dk1>
        <a:sysClr val="windowText" lastClr="000000"/>
      </a:dk1>
      <a:lt1>
        <a:sysClr val="window" lastClr="FFFFFF"/>
      </a:lt1>
      <a:dk2>
        <a:srgbClr val="009966"/>
      </a:dk2>
      <a:lt2>
        <a:srgbClr val="98002E"/>
      </a:lt2>
      <a:accent1>
        <a:srgbClr val="11175E"/>
      </a:accent1>
      <a:accent2>
        <a:srgbClr val="D8B5A3"/>
      </a:accent2>
      <a:accent3>
        <a:srgbClr val="F9A25E"/>
      </a:accent3>
      <a:accent4>
        <a:srgbClr val="EEB111"/>
      </a:accent4>
      <a:accent5>
        <a:srgbClr val="00B274"/>
      </a:accent5>
      <a:accent6>
        <a:srgbClr val="A7A9AC"/>
      </a:accent6>
      <a:hlink>
        <a:srgbClr val="000000"/>
      </a:hlink>
      <a:folHlink>
        <a:srgbClr val="0000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emplate.pot [Compatibility Mode]" id="{9CC728FF-132C-457F-A70D-E4C8E28DFC79}" vid="{CCA9F1EE-6726-405C-82CD-013B009F47A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0</Template>
  <TotalTime>5413</TotalTime>
  <Words>4064</Words>
  <Application>Microsoft Office PowerPoint</Application>
  <PresentationFormat>A4 Paper (210x297 mm)</PresentationFormat>
  <Paragraphs>334</Paragraphs>
  <Slides>20</Slides>
  <Notes>19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Times New Roman</vt:lpstr>
      <vt:lpstr>Wingdings</vt:lpstr>
      <vt:lpstr>template</vt:lpstr>
      <vt:lpstr>Trends in children's body mass index between 2006 to 2007 and 2017 to 2018</vt:lpstr>
      <vt:lpstr>PowerPoint Presentation</vt:lpstr>
      <vt:lpstr>PowerPoint Presentation</vt:lpstr>
      <vt:lpstr>BMI classification definitions for population monitoring</vt:lpstr>
      <vt:lpstr>Key findings 2006 to 2007 and  2017 to 2018: weight categories</vt:lpstr>
      <vt:lpstr>Key findings 2006 to 2007 and  2017 to 2018: deprivation</vt:lpstr>
      <vt:lpstr>PowerPoint Presentation</vt:lpstr>
      <vt:lpstr>Prevalence of obesity, severe obesity, excess weight, overweight and underweight by school year and sex</vt:lpstr>
      <vt:lpstr>Reception Boys weight category prevalence by deprivation quintile</vt:lpstr>
      <vt:lpstr>Reception Girls weight category prevalence by deprivation quintile</vt:lpstr>
      <vt:lpstr>Year 6 Boys weight category prevalence by deprivation quintile</vt:lpstr>
      <vt:lpstr>Year 6 Girls weight category prevalence by deprivation quintile</vt:lpstr>
      <vt:lpstr>Reception Boys weight category prevalence by ethnic group</vt:lpstr>
      <vt:lpstr>Reception Girls weight category prevalence by ethnic group</vt:lpstr>
      <vt:lpstr>Year 6 Boys weight category prevalence by ethnic group</vt:lpstr>
      <vt:lpstr>Year 6 Girls weight category prevalence by ethnic group</vt:lpstr>
      <vt:lpstr>Slope Index of Inequality</vt:lpstr>
      <vt:lpstr>Trend in Slope Index of Inequality for obesity</vt:lpstr>
      <vt:lpstr>For more information: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Patterns and trends in child obesity in Yorkshire and the Humber- 2006 to 2007 and 2017 to 2018</dc:title>
  <dc:creator>Public Heath England</dc:creator>
  <cp:lastModifiedBy>Caroline Hancock</cp:lastModifiedBy>
  <cp:revision>219</cp:revision>
  <cp:lastPrinted>2019-05-28T14:52:57Z</cp:lastPrinted>
  <dcterms:created xsi:type="dcterms:W3CDTF">2018-01-23T12:33:23Z</dcterms:created>
  <dcterms:modified xsi:type="dcterms:W3CDTF">2019-07-25T07:14:49Z</dcterms:modified>
</cp:coreProperties>
</file>