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906000" cy="6858000" type="A4"/>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4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2F4ED8-F858-431F-B907-DEA6660B6A3F}"/>
              </a:ext>
            </a:extLst>
          </p:cNvPr>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dirty="0">
              <a:solidFill>
                <a:prstClr val="white"/>
              </a:solidFill>
            </a:endParaRPr>
          </a:p>
        </p:txBody>
      </p:sp>
      <p:sp>
        <p:nvSpPr>
          <p:cNvPr id="5" name="Rectangle 4">
            <a:extLst>
              <a:ext uri="{FF2B5EF4-FFF2-40B4-BE49-F238E27FC236}">
                <a16:creationId xmlns:a16="http://schemas.microsoft.com/office/drawing/2014/main" id="{14DC7E43-2F09-48FF-B77D-3DCF334A9451}"/>
              </a:ext>
            </a:extLst>
          </p:cNvPr>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dirty="0">
              <a:solidFill>
                <a:prstClr val="white"/>
              </a:solidFill>
              <a:latin typeface="+mn-lt"/>
            </a:endParaRPr>
          </a:p>
        </p:txBody>
      </p:sp>
      <p:pic>
        <p:nvPicPr>
          <p:cNvPr id="6" name="Picture 9" descr="PHE_3268_SML_AW.png">
            <a:extLst>
              <a:ext uri="{FF2B5EF4-FFF2-40B4-BE49-F238E27FC236}">
                <a16:creationId xmlns:a16="http://schemas.microsoft.com/office/drawing/2014/main" id="{3F0DFCEE-E000-4A9E-8143-0294688C389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9803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dirty="0"/>
              <a:t>Click icon to add picture</a:t>
            </a:r>
          </a:p>
        </p:txBody>
      </p:sp>
      <p:sp>
        <p:nvSpPr>
          <p:cNvPr id="3" name="Slide Number Placeholder 5">
            <a:extLst>
              <a:ext uri="{FF2B5EF4-FFF2-40B4-BE49-F238E27FC236}">
                <a16:creationId xmlns:a16="http://schemas.microsoft.com/office/drawing/2014/main" id="{5282384D-D5A5-4F08-ADF2-D9E72550DBA0}"/>
              </a:ext>
            </a:extLst>
          </p:cNvPr>
          <p:cNvSpPr>
            <a:spLocks noGrp="1"/>
          </p:cNvSpPr>
          <p:nvPr>
            <p:ph type="sldNum" sz="quarter" idx="14"/>
          </p:nvPr>
        </p:nvSpPr>
        <p:spPr/>
        <p:txBody>
          <a:bodyPr/>
          <a:lstStyle>
            <a:lvl1pPr marL="185098" algn="l">
              <a:defRPr>
                <a:solidFill>
                  <a:schemeClr val="bg1"/>
                </a:solidFill>
              </a:defRPr>
            </a:lvl1pPr>
          </a:lstStyle>
          <a:p>
            <a:fld id="{6DE83990-77F5-4D9B-A9DD-BA0ED5D2942A}" type="slidenum">
              <a:rPr lang="en-GB" smtClean="0"/>
              <a:t>‹#›</a:t>
            </a:fld>
            <a:endParaRPr lang="en-GB" dirty="0"/>
          </a:p>
        </p:txBody>
      </p:sp>
      <p:sp>
        <p:nvSpPr>
          <p:cNvPr id="4" name="Footer Placeholder 5">
            <a:extLst>
              <a:ext uri="{FF2B5EF4-FFF2-40B4-BE49-F238E27FC236}">
                <a16:creationId xmlns:a16="http://schemas.microsoft.com/office/drawing/2014/main" id="{16BFAA2B-D3B6-41E4-8742-C8471FF0B8C6}"/>
              </a:ext>
            </a:extLst>
          </p:cNvPr>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dirty="0"/>
          </a:p>
        </p:txBody>
      </p:sp>
    </p:spTree>
    <p:extLst>
      <p:ext uri="{BB962C8B-B14F-4D97-AF65-F5344CB8AC3E}">
        <p14:creationId xmlns:p14="http://schemas.microsoft.com/office/powerpoint/2010/main" val="339947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5312F-ABE8-4A9C-9623-F51F9A7DBFDC}"/>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dirty="0"/>
          </a:p>
        </p:txBody>
      </p:sp>
      <p:pic>
        <p:nvPicPr>
          <p:cNvPr id="5" name="Picture 9" descr="PHE_3268_SML_AW.png">
            <a:extLst>
              <a:ext uri="{FF2B5EF4-FFF2-40B4-BE49-F238E27FC236}">
                <a16:creationId xmlns:a16="http://schemas.microsoft.com/office/drawing/2014/main" id="{F9D22955-108A-4D70-82DF-369FD8148E1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a:extLst>
              <a:ext uri="{FF2B5EF4-FFF2-40B4-BE49-F238E27FC236}">
                <a16:creationId xmlns:a16="http://schemas.microsoft.com/office/drawing/2014/main" id="{C2A8717C-D3FB-48A4-94DC-4F8031091FE2}"/>
              </a:ext>
            </a:extLst>
          </p:cNvPr>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B8796525-A770-4EBC-8C62-78F0CE48B26F}" type="datetimeFigureOut">
              <a:rPr lang="en-GB" smtClean="0"/>
              <a:t>04/02/2019</a:t>
            </a:fld>
            <a:endParaRPr lang="en-GB" dirty="0"/>
          </a:p>
        </p:txBody>
      </p:sp>
      <p:sp>
        <p:nvSpPr>
          <p:cNvPr id="7" name="Footer Placeholder 4">
            <a:extLst>
              <a:ext uri="{FF2B5EF4-FFF2-40B4-BE49-F238E27FC236}">
                <a16:creationId xmlns:a16="http://schemas.microsoft.com/office/drawing/2014/main" id="{0763A68A-956A-475C-82E5-03F0847D3D7C}"/>
              </a:ext>
            </a:extLst>
          </p:cNvPr>
          <p:cNvSpPr>
            <a:spLocks noGrp="1"/>
          </p:cNvSpPr>
          <p:nvPr>
            <p:ph type="ftr" sz="quarter" idx="15"/>
          </p:nvPr>
        </p:nvSpPr>
        <p:spPr/>
        <p:txBody>
          <a:bodyPr/>
          <a:lstStyle>
            <a:lvl1pPr>
              <a:defRPr/>
            </a:lvl1pPr>
          </a:lstStyle>
          <a:p>
            <a:endParaRPr lang="en-GB" dirty="0"/>
          </a:p>
        </p:txBody>
      </p:sp>
      <p:sp>
        <p:nvSpPr>
          <p:cNvPr id="8" name="Slide Number Placeholder 5">
            <a:extLst>
              <a:ext uri="{FF2B5EF4-FFF2-40B4-BE49-F238E27FC236}">
                <a16:creationId xmlns:a16="http://schemas.microsoft.com/office/drawing/2014/main" id="{7B47D374-6059-4CCA-B3FE-CE1150827862}"/>
              </a:ext>
            </a:extLst>
          </p:cNvPr>
          <p:cNvSpPr>
            <a:spLocks noGrp="1"/>
          </p:cNvSpPr>
          <p:nvPr>
            <p:ph type="sldNum" sz="quarter" idx="16"/>
          </p:nvPr>
        </p:nvSpPr>
        <p:spPr/>
        <p:txBody>
          <a:bodyPr/>
          <a:lstStyle>
            <a:lvl1pPr>
              <a:defRPr/>
            </a:lvl1pPr>
          </a:lstStyle>
          <a:p>
            <a:fld id="{6DE83990-77F5-4D9B-A9DD-BA0ED5D2942A}" type="slidenum">
              <a:rPr lang="en-GB" smtClean="0"/>
              <a:t>‹#›</a:t>
            </a:fld>
            <a:endParaRPr lang="en-GB" dirty="0"/>
          </a:p>
        </p:txBody>
      </p:sp>
    </p:spTree>
    <p:extLst>
      <p:ext uri="{BB962C8B-B14F-4D97-AF65-F5344CB8AC3E}">
        <p14:creationId xmlns:p14="http://schemas.microsoft.com/office/powerpoint/2010/main" val="4281686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CB1436-133A-4A75-9E38-38FD2092337C}"/>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dirty="0"/>
          </a:p>
        </p:txBody>
      </p:sp>
      <p:pic>
        <p:nvPicPr>
          <p:cNvPr id="4" name="Picture 9" descr="PHE_3268_SML_AW.png">
            <a:extLst>
              <a:ext uri="{FF2B5EF4-FFF2-40B4-BE49-F238E27FC236}">
                <a16:creationId xmlns:a16="http://schemas.microsoft.com/office/drawing/2014/main" id="{00C95689-954E-4E03-9C6A-F686A72118A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a:t>Click to edit Master title style</a:t>
            </a:r>
            <a:endParaRPr lang="en-GB"/>
          </a:p>
        </p:txBody>
      </p:sp>
      <p:sp>
        <p:nvSpPr>
          <p:cNvPr id="5" name="Date Placeholder 2">
            <a:extLst>
              <a:ext uri="{FF2B5EF4-FFF2-40B4-BE49-F238E27FC236}">
                <a16:creationId xmlns:a16="http://schemas.microsoft.com/office/drawing/2014/main" id="{B49DB64B-3488-4C53-9EFE-D3EE54027F8F}"/>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B8796525-A770-4EBC-8C62-78F0CE48B26F}" type="datetimeFigureOut">
              <a:rPr lang="en-GB" smtClean="0"/>
              <a:t>04/02/2019</a:t>
            </a:fld>
            <a:endParaRPr lang="en-GB" dirty="0"/>
          </a:p>
        </p:txBody>
      </p:sp>
      <p:sp>
        <p:nvSpPr>
          <p:cNvPr id="6" name="Footer Placeholder 3">
            <a:extLst>
              <a:ext uri="{FF2B5EF4-FFF2-40B4-BE49-F238E27FC236}">
                <a16:creationId xmlns:a16="http://schemas.microsoft.com/office/drawing/2014/main" id="{28C3BBC3-1365-4292-9B87-2F858369378F}"/>
              </a:ext>
            </a:extLst>
          </p:cNvPr>
          <p:cNvSpPr>
            <a:spLocks noGrp="1"/>
          </p:cNvSpPr>
          <p:nvPr>
            <p:ph type="ftr" sz="quarter" idx="11"/>
          </p:nvPr>
        </p:nvSpPr>
        <p:spPr/>
        <p:txBody>
          <a:bodyPr/>
          <a:lstStyle>
            <a:lvl1pPr>
              <a:defRPr/>
            </a:lvl1pPr>
          </a:lstStyle>
          <a:p>
            <a:endParaRPr lang="en-GB" dirty="0"/>
          </a:p>
        </p:txBody>
      </p:sp>
    </p:spTree>
    <p:extLst>
      <p:ext uri="{BB962C8B-B14F-4D97-AF65-F5344CB8AC3E}">
        <p14:creationId xmlns:p14="http://schemas.microsoft.com/office/powerpoint/2010/main" val="1155747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B6561F-6910-4F04-A1A8-F18086B33863}"/>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dirty="0"/>
          </a:p>
        </p:txBody>
      </p:sp>
      <p:sp>
        <p:nvSpPr>
          <p:cNvPr id="3" name="Date Placeholder 1">
            <a:extLst>
              <a:ext uri="{FF2B5EF4-FFF2-40B4-BE49-F238E27FC236}">
                <a16:creationId xmlns:a16="http://schemas.microsoft.com/office/drawing/2014/main" id="{2C70FC51-06BC-460A-9C10-20552743C974}"/>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B8796525-A770-4EBC-8C62-78F0CE48B26F}" type="datetimeFigureOut">
              <a:rPr lang="en-GB" smtClean="0"/>
              <a:t>04/02/2019</a:t>
            </a:fld>
            <a:endParaRPr lang="en-GB" dirty="0"/>
          </a:p>
        </p:txBody>
      </p:sp>
      <p:sp>
        <p:nvSpPr>
          <p:cNvPr id="4" name="Footer Placeholder 2">
            <a:extLst>
              <a:ext uri="{FF2B5EF4-FFF2-40B4-BE49-F238E27FC236}">
                <a16:creationId xmlns:a16="http://schemas.microsoft.com/office/drawing/2014/main" id="{9C591852-1FA2-4A89-83CA-4608F35B3CDF}"/>
              </a:ext>
            </a:extLst>
          </p:cNvPr>
          <p:cNvSpPr>
            <a:spLocks noGrp="1"/>
          </p:cNvSpPr>
          <p:nvPr>
            <p:ph type="ftr" sz="quarter" idx="11"/>
          </p:nvPr>
        </p:nvSpPr>
        <p:spPr/>
        <p:txBody>
          <a:bodyPr/>
          <a:lstStyle>
            <a:lvl1pPr>
              <a:defRPr/>
            </a:lvl1pPr>
          </a:lstStyle>
          <a:p>
            <a:endParaRPr lang="en-GB" dirty="0"/>
          </a:p>
        </p:txBody>
      </p:sp>
    </p:spTree>
    <p:extLst>
      <p:ext uri="{BB962C8B-B14F-4D97-AF65-F5344CB8AC3E}">
        <p14:creationId xmlns:p14="http://schemas.microsoft.com/office/powerpoint/2010/main" val="155533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D6CB40-027B-458E-84BF-94303710BDFF}"/>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dirty="0"/>
          </a:p>
        </p:txBody>
      </p:sp>
      <p:sp>
        <p:nvSpPr>
          <p:cNvPr id="5" name="Rectangle 4">
            <a:extLst>
              <a:ext uri="{FF2B5EF4-FFF2-40B4-BE49-F238E27FC236}">
                <a16:creationId xmlns:a16="http://schemas.microsoft.com/office/drawing/2014/main" id="{5C831AFC-2C7A-4A97-82F9-E67E1B8A076E}"/>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dirty="0"/>
          </a:p>
        </p:txBody>
      </p:sp>
      <p:pic>
        <p:nvPicPr>
          <p:cNvPr id="6" name="Picture 9" descr="PHE_3268_SML_AW.png">
            <a:extLst>
              <a:ext uri="{FF2B5EF4-FFF2-40B4-BE49-F238E27FC236}">
                <a16:creationId xmlns:a16="http://schemas.microsoft.com/office/drawing/2014/main" id="{11AE9540-5F14-4A11-8AFF-774FCE1B856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077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5683B87F-DDA3-4496-8BEF-EBDB366CF22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F33DAD0F-3CFA-406E-97EC-8B5B91E705DE}"/>
              </a:ext>
            </a:extLst>
          </p:cNvPr>
          <p:cNvSpPr>
            <a:spLocks noGrp="1"/>
          </p:cNvSpPr>
          <p:nvPr>
            <p:ph type="sldNum" sz="quarter" idx="10"/>
          </p:nvPr>
        </p:nvSpPr>
        <p:spPr/>
        <p:txBody>
          <a:bodyPr/>
          <a:lstStyle>
            <a:lvl1pPr marL="185098" algn="l">
              <a:defRPr>
                <a:solidFill>
                  <a:schemeClr val="bg1"/>
                </a:solidFill>
              </a:defRPr>
            </a:lvl1pPr>
          </a:lstStyle>
          <a:p>
            <a:fld id="{6DE83990-77F5-4D9B-A9DD-BA0ED5D2942A}" type="slidenum">
              <a:rPr lang="en-GB" smtClean="0"/>
              <a:t>‹#›</a:t>
            </a:fld>
            <a:endParaRPr lang="en-GB" dirty="0"/>
          </a:p>
        </p:txBody>
      </p:sp>
      <p:sp>
        <p:nvSpPr>
          <p:cNvPr id="6" name="Footer Placeholder 5">
            <a:extLst>
              <a:ext uri="{FF2B5EF4-FFF2-40B4-BE49-F238E27FC236}">
                <a16:creationId xmlns:a16="http://schemas.microsoft.com/office/drawing/2014/main" id="{131B2980-D8F3-4B5F-BA09-B4AEC10D5D1F}"/>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dirty="0"/>
          </a:p>
        </p:txBody>
      </p:sp>
    </p:spTree>
    <p:extLst>
      <p:ext uri="{BB962C8B-B14F-4D97-AF65-F5344CB8AC3E}">
        <p14:creationId xmlns:p14="http://schemas.microsoft.com/office/powerpoint/2010/main" val="1516759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9E1C081C-F827-4246-877A-AD01B721216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ABFF7DC-EF32-42DA-BDA4-A7A0C86AE7AD}"/>
              </a:ext>
            </a:extLst>
          </p:cNvPr>
          <p:cNvSpPr>
            <a:spLocks noGrp="1"/>
          </p:cNvSpPr>
          <p:nvPr>
            <p:ph type="sldNum" sz="quarter" idx="10"/>
          </p:nvPr>
        </p:nvSpPr>
        <p:spPr/>
        <p:txBody>
          <a:bodyPr/>
          <a:lstStyle>
            <a:lvl1pPr marL="185098" algn="l">
              <a:defRPr>
                <a:solidFill>
                  <a:schemeClr val="bg1"/>
                </a:solidFill>
              </a:defRPr>
            </a:lvl1pPr>
          </a:lstStyle>
          <a:p>
            <a:fld id="{6DE83990-77F5-4D9B-A9DD-BA0ED5D2942A}" type="slidenum">
              <a:rPr lang="en-GB" smtClean="0"/>
              <a:t>‹#›</a:t>
            </a:fld>
            <a:endParaRPr lang="en-GB" dirty="0"/>
          </a:p>
        </p:txBody>
      </p:sp>
      <p:sp>
        <p:nvSpPr>
          <p:cNvPr id="6" name="Footer Placeholder 5">
            <a:extLst>
              <a:ext uri="{FF2B5EF4-FFF2-40B4-BE49-F238E27FC236}">
                <a16:creationId xmlns:a16="http://schemas.microsoft.com/office/drawing/2014/main" id="{51CBE16D-C24A-4F33-967A-8EBAA8C4ACF3}"/>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dirty="0"/>
          </a:p>
        </p:txBody>
      </p:sp>
    </p:spTree>
    <p:extLst>
      <p:ext uri="{BB962C8B-B14F-4D97-AF65-F5344CB8AC3E}">
        <p14:creationId xmlns:p14="http://schemas.microsoft.com/office/powerpoint/2010/main" val="152181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F8CF50E5-CE4F-473B-8FB1-2B744F2536E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91C5394-501A-4586-B21F-0EB67658D108}"/>
              </a:ext>
            </a:extLst>
          </p:cNvPr>
          <p:cNvSpPr>
            <a:spLocks noGrp="1"/>
          </p:cNvSpPr>
          <p:nvPr>
            <p:ph type="sldNum" sz="quarter" idx="10"/>
          </p:nvPr>
        </p:nvSpPr>
        <p:spPr/>
        <p:txBody>
          <a:bodyPr/>
          <a:lstStyle>
            <a:lvl1pPr marL="185098" algn="l">
              <a:defRPr>
                <a:solidFill>
                  <a:schemeClr val="bg1"/>
                </a:solidFill>
              </a:defRPr>
            </a:lvl1pPr>
          </a:lstStyle>
          <a:p>
            <a:fld id="{6DE83990-77F5-4D9B-A9DD-BA0ED5D2942A}" type="slidenum">
              <a:rPr lang="en-GB" smtClean="0"/>
              <a:t>‹#›</a:t>
            </a:fld>
            <a:endParaRPr lang="en-GB" dirty="0"/>
          </a:p>
        </p:txBody>
      </p:sp>
      <p:sp>
        <p:nvSpPr>
          <p:cNvPr id="7" name="Footer Placeholder 5">
            <a:extLst>
              <a:ext uri="{FF2B5EF4-FFF2-40B4-BE49-F238E27FC236}">
                <a16:creationId xmlns:a16="http://schemas.microsoft.com/office/drawing/2014/main" id="{FFD2227D-06D4-48A8-920E-41DB855774F8}"/>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dirty="0"/>
          </a:p>
        </p:txBody>
      </p:sp>
    </p:spTree>
    <p:extLst>
      <p:ext uri="{BB962C8B-B14F-4D97-AF65-F5344CB8AC3E}">
        <p14:creationId xmlns:p14="http://schemas.microsoft.com/office/powerpoint/2010/main" val="152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B872AB1F-40B1-482B-9A33-DF4780803F4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DDF8AE6-4B48-467E-8A6B-484FAF9717D2}"/>
              </a:ext>
            </a:extLst>
          </p:cNvPr>
          <p:cNvSpPr>
            <a:spLocks noGrp="1"/>
          </p:cNvSpPr>
          <p:nvPr>
            <p:ph type="sldNum" sz="quarter" idx="10"/>
          </p:nvPr>
        </p:nvSpPr>
        <p:spPr/>
        <p:txBody>
          <a:bodyPr/>
          <a:lstStyle>
            <a:lvl1pPr marL="185098" algn="l">
              <a:defRPr>
                <a:solidFill>
                  <a:schemeClr val="bg1"/>
                </a:solidFill>
              </a:defRPr>
            </a:lvl1pPr>
          </a:lstStyle>
          <a:p>
            <a:fld id="{6DE83990-77F5-4D9B-A9DD-BA0ED5D2942A}" type="slidenum">
              <a:rPr lang="en-GB" smtClean="0"/>
              <a:t>‹#›</a:t>
            </a:fld>
            <a:endParaRPr lang="en-GB" dirty="0"/>
          </a:p>
        </p:txBody>
      </p:sp>
      <p:sp>
        <p:nvSpPr>
          <p:cNvPr id="7" name="Footer Placeholder 5">
            <a:extLst>
              <a:ext uri="{FF2B5EF4-FFF2-40B4-BE49-F238E27FC236}">
                <a16:creationId xmlns:a16="http://schemas.microsoft.com/office/drawing/2014/main" id="{8C256C6A-8552-454C-8974-CC1186AE05AD}"/>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dirty="0"/>
          </a:p>
        </p:txBody>
      </p:sp>
    </p:spTree>
    <p:extLst>
      <p:ext uri="{BB962C8B-B14F-4D97-AF65-F5344CB8AC3E}">
        <p14:creationId xmlns:p14="http://schemas.microsoft.com/office/powerpoint/2010/main" val="158401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CF843054-34A3-4D00-BBEF-80B88D2D7ED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8D94459-C3F3-4747-A58F-E811834809E7}"/>
              </a:ext>
            </a:extLst>
          </p:cNvPr>
          <p:cNvSpPr>
            <a:spLocks noGrp="1"/>
          </p:cNvSpPr>
          <p:nvPr>
            <p:ph type="sldNum" sz="quarter" idx="10"/>
          </p:nvPr>
        </p:nvSpPr>
        <p:spPr/>
        <p:txBody>
          <a:bodyPr/>
          <a:lstStyle>
            <a:lvl1pPr marL="185098" algn="l">
              <a:defRPr>
                <a:solidFill>
                  <a:schemeClr val="bg1"/>
                </a:solidFill>
              </a:defRPr>
            </a:lvl1pPr>
          </a:lstStyle>
          <a:p>
            <a:fld id="{6DE83990-77F5-4D9B-A9DD-BA0ED5D2942A}" type="slidenum">
              <a:rPr lang="en-GB" smtClean="0"/>
              <a:t>‹#›</a:t>
            </a:fld>
            <a:endParaRPr lang="en-GB" dirty="0"/>
          </a:p>
        </p:txBody>
      </p:sp>
      <p:sp>
        <p:nvSpPr>
          <p:cNvPr id="6" name="Footer Placeholder 5">
            <a:extLst>
              <a:ext uri="{FF2B5EF4-FFF2-40B4-BE49-F238E27FC236}">
                <a16:creationId xmlns:a16="http://schemas.microsoft.com/office/drawing/2014/main" id="{759ECAFE-7D4A-49A0-957A-3DE89235B12D}"/>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dirty="0"/>
          </a:p>
        </p:txBody>
      </p:sp>
    </p:spTree>
    <p:extLst>
      <p:ext uri="{BB962C8B-B14F-4D97-AF65-F5344CB8AC3E}">
        <p14:creationId xmlns:p14="http://schemas.microsoft.com/office/powerpoint/2010/main" val="251438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8836C980-7E53-449A-B780-5BF344DE4C4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a:t>Edit Master text styles</a:t>
            </a:r>
          </a:p>
        </p:txBody>
      </p:sp>
      <p:sp>
        <p:nvSpPr>
          <p:cNvPr id="6" name="Slide Number Placeholder 5">
            <a:extLst>
              <a:ext uri="{FF2B5EF4-FFF2-40B4-BE49-F238E27FC236}">
                <a16:creationId xmlns:a16="http://schemas.microsoft.com/office/drawing/2014/main" id="{FC76FD40-3265-49C1-BC75-68E68C084366}"/>
              </a:ext>
            </a:extLst>
          </p:cNvPr>
          <p:cNvSpPr>
            <a:spLocks noGrp="1"/>
          </p:cNvSpPr>
          <p:nvPr>
            <p:ph type="sldNum" sz="quarter" idx="10"/>
          </p:nvPr>
        </p:nvSpPr>
        <p:spPr/>
        <p:txBody>
          <a:bodyPr/>
          <a:lstStyle>
            <a:lvl1pPr marL="185098" algn="l">
              <a:defRPr>
                <a:solidFill>
                  <a:schemeClr val="bg1"/>
                </a:solidFill>
              </a:defRPr>
            </a:lvl1pPr>
          </a:lstStyle>
          <a:p>
            <a:fld id="{6DE83990-77F5-4D9B-A9DD-BA0ED5D2942A}" type="slidenum">
              <a:rPr lang="en-GB" smtClean="0"/>
              <a:t>‹#›</a:t>
            </a:fld>
            <a:endParaRPr lang="en-GB" dirty="0"/>
          </a:p>
        </p:txBody>
      </p:sp>
      <p:sp>
        <p:nvSpPr>
          <p:cNvPr id="7" name="Footer Placeholder 5">
            <a:extLst>
              <a:ext uri="{FF2B5EF4-FFF2-40B4-BE49-F238E27FC236}">
                <a16:creationId xmlns:a16="http://schemas.microsoft.com/office/drawing/2014/main" id="{CF6E4B54-49FB-40EE-87D7-AFBD99829747}"/>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dirty="0"/>
          </a:p>
        </p:txBody>
      </p:sp>
    </p:spTree>
    <p:extLst>
      <p:ext uri="{BB962C8B-B14F-4D97-AF65-F5344CB8AC3E}">
        <p14:creationId xmlns:p14="http://schemas.microsoft.com/office/powerpoint/2010/main" val="2186107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A4FE9-8BA9-4DAB-8181-DADDB03C5D03}"/>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dirty="0"/>
          </a:p>
        </p:txBody>
      </p:sp>
      <p:sp>
        <p:nvSpPr>
          <p:cNvPr id="5" name="Rectangle 4">
            <a:extLst>
              <a:ext uri="{FF2B5EF4-FFF2-40B4-BE49-F238E27FC236}">
                <a16:creationId xmlns:a16="http://schemas.microsoft.com/office/drawing/2014/main" id="{66D771D9-DAFB-4D4C-A772-ED16820DBF14}"/>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dirty="0"/>
          </a:p>
        </p:txBody>
      </p:sp>
      <p:pic>
        <p:nvPicPr>
          <p:cNvPr id="6" name="Picture 9" descr="PHE_3268_SML_AW.png">
            <a:extLst>
              <a:ext uri="{FF2B5EF4-FFF2-40B4-BE49-F238E27FC236}">
                <a16:creationId xmlns:a16="http://schemas.microsoft.com/office/drawing/2014/main" id="{B5915A53-FED5-47C1-BA79-6EDBBE99ACE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1F74525A-A3FD-4406-93E1-25B518FE8E8A}"/>
              </a:ext>
            </a:extLst>
          </p:cNvPr>
          <p:cNvSpPr>
            <a:spLocks noGrp="1"/>
          </p:cNvSpPr>
          <p:nvPr>
            <p:ph type="sldNum" sz="quarter" idx="10"/>
          </p:nvPr>
        </p:nvSpPr>
        <p:spPr>
          <a:noFill/>
        </p:spPr>
        <p:txBody>
          <a:bodyPr/>
          <a:lstStyle>
            <a:lvl1pPr marL="185098" algn="l">
              <a:defRPr>
                <a:solidFill>
                  <a:schemeClr val="bg1"/>
                </a:solidFill>
              </a:defRPr>
            </a:lvl1pPr>
          </a:lstStyle>
          <a:p>
            <a:fld id="{6DE83990-77F5-4D9B-A9DD-BA0ED5D2942A}" type="slidenum">
              <a:rPr lang="en-GB" smtClean="0"/>
              <a:t>‹#›</a:t>
            </a:fld>
            <a:endParaRPr lang="en-GB" dirty="0"/>
          </a:p>
        </p:txBody>
      </p:sp>
      <p:sp>
        <p:nvSpPr>
          <p:cNvPr id="8" name="Footer Placeholder 5">
            <a:extLst>
              <a:ext uri="{FF2B5EF4-FFF2-40B4-BE49-F238E27FC236}">
                <a16:creationId xmlns:a16="http://schemas.microsoft.com/office/drawing/2014/main" id="{83EB3E0D-0F8D-4919-9FA9-8965684E8FFA}"/>
              </a:ext>
            </a:extLst>
          </p:cNvPr>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dirty="0"/>
          </a:p>
        </p:txBody>
      </p:sp>
    </p:spTree>
    <p:extLst>
      <p:ext uri="{BB962C8B-B14F-4D97-AF65-F5344CB8AC3E}">
        <p14:creationId xmlns:p14="http://schemas.microsoft.com/office/powerpoint/2010/main" val="179066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761FEE-A61A-42B5-A803-B969A2575938}"/>
              </a:ext>
            </a:extLst>
          </p:cNvPr>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095FBF8E-72C1-4D0E-8A66-4B07BD9FCB89}"/>
              </a:ext>
            </a:extLst>
          </p:cNvPr>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a:extLst>
              <a:ext uri="{FF2B5EF4-FFF2-40B4-BE49-F238E27FC236}">
                <a16:creationId xmlns:a16="http://schemas.microsoft.com/office/drawing/2014/main" id="{9E1FB0D0-89AB-47F4-A585-0CBDFE2A9BEC}"/>
              </a:ext>
            </a:extLst>
          </p:cNvPr>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6DE83990-77F5-4D9B-A9DD-BA0ED5D2942A}" type="slidenum">
              <a:rPr lang="en-GB" smtClean="0"/>
              <a:t>‹#›</a:t>
            </a:fld>
            <a:endParaRPr lang="en-GB" dirty="0"/>
          </a:p>
        </p:txBody>
      </p:sp>
      <p:sp>
        <p:nvSpPr>
          <p:cNvPr id="6" name="Footer Placeholder 5">
            <a:extLst>
              <a:ext uri="{FF2B5EF4-FFF2-40B4-BE49-F238E27FC236}">
                <a16:creationId xmlns:a16="http://schemas.microsoft.com/office/drawing/2014/main" id="{6AC5C5C3-5030-4760-8F15-1245D94E838E}"/>
              </a:ext>
            </a:extLst>
          </p:cNvPr>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dirty="0"/>
          </a:p>
        </p:txBody>
      </p:sp>
    </p:spTree>
    <p:extLst>
      <p:ext uri="{BB962C8B-B14F-4D97-AF65-F5344CB8AC3E}">
        <p14:creationId xmlns:p14="http://schemas.microsoft.com/office/powerpoint/2010/main" val="1640744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content.digital.nhs.uk/ncmp"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fingertips.phe.org.uk/profile/national-child-measurement-programme"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khub.net/web/phe-obesity-intelligence/public-library" TargetMode="External"/><Relationship Id="rId7" Type="http://schemas.openxmlformats.org/officeDocument/2006/relationships/hyperlink" Target="https://twitter.com/PHE_obesity" TargetMode="External"/><Relationship Id="rId2" Type="http://schemas.openxmlformats.org/officeDocument/2006/relationships/hyperlink" Target="https://khub.net/" TargetMode="External"/><Relationship Id="rId1" Type="http://schemas.openxmlformats.org/officeDocument/2006/relationships/slideLayout" Target="../slideLayouts/slideLayout12.xml"/><Relationship Id="rId6" Type="http://schemas.openxmlformats.org/officeDocument/2006/relationships/hyperlink" Target="mailto:obesity-riskfactorsintelligence@phe.gov.uk" TargetMode="External"/><Relationship Id="rId5" Type="http://schemas.openxmlformats.org/officeDocument/2006/relationships/hyperlink" Target="http://webarchive.nationalarchives.gov.uk/20170110165428/https:/www.noo.org.uk/" TargetMode="External"/><Relationship Id="rId4" Type="http://schemas.openxmlformats.org/officeDocument/2006/relationships/hyperlink" Target="https://www.gov.uk/guidance/phe-data-and-analysis-tools#obesity-diet-and-physical-activit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s://www.nationalarchives.gov.uk/doc/open-government-licence/version/3/" TargetMode="External"/><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A459-E43C-471E-941A-86833DD01581}"/>
              </a:ext>
            </a:extLst>
          </p:cNvPr>
          <p:cNvSpPr>
            <a:spLocks noGrp="1"/>
          </p:cNvSpPr>
          <p:nvPr>
            <p:ph type="ctrTitle"/>
          </p:nvPr>
        </p:nvSpPr>
        <p:spPr/>
        <p:txBody>
          <a:bodyPr>
            <a:normAutofit/>
          </a:bodyPr>
          <a:lstStyle/>
          <a:p>
            <a:r>
              <a:rPr lang="en-GB" dirty="0"/>
              <a:t>Patterns and trends in child obesity in the East Midlands</a:t>
            </a:r>
          </a:p>
        </p:txBody>
      </p:sp>
      <p:sp>
        <p:nvSpPr>
          <p:cNvPr id="3" name="Subtitle 2">
            <a:extLst>
              <a:ext uri="{FF2B5EF4-FFF2-40B4-BE49-F238E27FC236}">
                <a16:creationId xmlns:a16="http://schemas.microsoft.com/office/drawing/2014/main" id="{040C7100-5219-4A4A-B400-D92AA2B01317}"/>
              </a:ext>
            </a:extLst>
          </p:cNvPr>
          <p:cNvSpPr>
            <a:spLocks noGrp="1"/>
          </p:cNvSpPr>
          <p:nvPr>
            <p:ph type="subTitle" idx="1"/>
          </p:nvPr>
        </p:nvSpPr>
        <p:spPr/>
        <p:txBody>
          <a:bodyPr/>
          <a:lstStyle/>
          <a:p>
            <a:r>
              <a:rPr lang="en-GB" dirty="0"/>
              <a:t>A presentation of the latest data on child obesity at regional level
February 2019</a:t>
            </a:r>
          </a:p>
        </p:txBody>
      </p:sp>
    </p:spTree>
    <p:extLst>
      <p:ext uri="{BB962C8B-B14F-4D97-AF65-F5344CB8AC3E}">
        <p14:creationId xmlns:p14="http://schemas.microsoft.com/office/powerpoint/2010/main" val="1102486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C239-418A-4D7B-9D2E-73C16663793A}"/>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9BC1FE2A-E06D-47C8-B936-09E63A2D1CD0}"/>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8E9C0747-9E13-4F81-B7C7-8C3FD4A2DC3F}"/>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Trend in the prevalence of excess weight by sex and age</a:t>
            </a:r>
          </a:p>
        </p:txBody>
      </p:sp>
      <p:sp>
        <p:nvSpPr>
          <p:cNvPr id="5" name="TextBox 4">
            <a:extLst>
              <a:ext uri="{FF2B5EF4-FFF2-40B4-BE49-F238E27FC236}">
                <a16:creationId xmlns:a16="http://schemas.microsoft.com/office/drawing/2014/main" id="{172CD0C1-2614-4F34-9A2C-AA143E4C8FD7}"/>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Reception and Year 6</a:t>
            </a:r>
          </a:p>
        </p:txBody>
      </p:sp>
      <p:sp>
        <p:nvSpPr>
          <p:cNvPr id="6" name="TextBox 5">
            <a:extLst>
              <a:ext uri="{FF2B5EF4-FFF2-40B4-BE49-F238E27FC236}">
                <a16:creationId xmlns:a16="http://schemas.microsoft.com/office/drawing/2014/main" id="{D34B5898-B83D-45CB-9EB1-826449734A28}"/>
              </a:ext>
            </a:extLst>
          </p:cNvPr>
          <p:cNvSpPr txBox="1"/>
          <p:nvPr/>
        </p:nvSpPr>
        <p:spPr>
          <a:xfrm>
            <a:off x="515112"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Prevalence of excess weight (%)</a:t>
            </a:r>
          </a:p>
        </p:txBody>
      </p:sp>
      <p:pic>
        <p:nvPicPr>
          <p:cNvPr id="8" name="Picture 7">
            <a:extLst>
              <a:ext uri="{FF2B5EF4-FFF2-40B4-BE49-F238E27FC236}">
                <a16:creationId xmlns:a16="http://schemas.microsoft.com/office/drawing/2014/main" id="{492EFD1A-7D36-4005-A6D7-E187E490FF0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432344"/>
            <a:ext cx="5943600" cy="3090591"/>
          </a:xfrm>
          <a:prstGeom prst="rect">
            <a:avLst/>
          </a:prstGeom>
        </p:spPr>
      </p:pic>
      <p:sp>
        <p:nvSpPr>
          <p:cNvPr id="9" name="TextBox 8">
            <a:extLst>
              <a:ext uri="{FF2B5EF4-FFF2-40B4-BE49-F238E27FC236}">
                <a16:creationId xmlns:a16="http://schemas.microsoft.com/office/drawing/2014/main" id="{EF6A8B4C-EB4B-4869-9977-A13DFAC4C121}"/>
              </a:ext>
            </a:extLst>
          </p:cNvPr>
          <p:cNvSpPr txBox="1"/>
          <p:nvPr/>
        </p:nvSpPr>
        <p:spPr>
          <a:xfrm>
            <a:off x="127000" y="5715000"/>
            <a:ext cx="94107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Child excess weight (overweight including obesity): BMI greater than or equal to the 85   centile of the UK90 growth reference. 95% confidence intervals are displayed on the chart.
Source: National Child Measurement Programme 2017/18</a:t>
            </a:r>
          </a:p>
        </p:txBody>
      </p:sp>
      <p:sp>
        <p:nvSpPr>
          <p:cNvPr id="10" name="TextBox 9">
            <a:extLst>
              <a:ext uri="{FF2B5EF4-FFF2-40B4-BE49-F238E27FC236}">
                <a16:creationId xmlns:a16="http://schemas.microsoft.com/office/drawing/2014/main" id="{50005D22-9B43-43A7-AACC-474072C1C4F7}"/>
              </a:ext>
            </a:extLst>
          </p:cNvPr>
          <p:cNvSpPr txBox="1"/>
          <p:nvPr/>
        </p:nvSpPr>
        <p:spPr>
          <a:xfrm>
            <a:off x="54864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1" name="TextBox 10">
            <a:extLst>
              <a:ext uri="{FF2B5EF4-FFF2-40B4-BE49-F238E27FC236}">
                <a16:creationId xmlns:a16="http://schemas.microsoft.com/office/drawing/2014/main" id="{C78057D9-941F-4BCB-AC40-E019E337CF9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10     Patterns and trends in child obesity in the East Midlands</a:t>
            </a:r>
          </a:p>
        </p:txBody>
      </p:sp>
    </p:spTree>
    <p:extLst>
      <p:ext uri="{BB962C8B-B14F-4D97-AF65-F5344CB8AC3E}">
        <p14:creationId xmlns:p14="http://schemas.microsoft.com/office/powerpoint/2010/main" val="168516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7AE0-0036-4FA9-AAB5-E5C12D4551AC}"/>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04A8FCCD-AD37-4A6A-BA7D-FA5C4CAAEC0F}"/>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3711867D-96E6-4AAF-92F4-3DD693BFAEA1}"/>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dirty="0">
                <a:solidFill>
                  <a:srgbClr val="000000"/>
                </a:solidFill>
                <a:latin typeface="Arial" panose="020B0604020202020204" pitchFamily="34" charset="0"/>
              </a:rPr>
              <a:t>Trend in the prevalence of obesity</a:t>
            </a:r>
          </a:p>
        </p:txBody>
      </p:sp>
      <p:sp>
        <p:nvSpPr>
          <p:cNvPr id="5" name="TextBox 4">
            <a:extLst>
              <a:ext uri="{FF2B5EF4-FFF2-40B4-BE49-F238E27FC236}">
                <a16:creationId xmlns:a16="http://schemas.microsoft.com/office/drawing/2014/main" id="{B78EBA9F-41A4-418E-ACEE-8347F6D218FF}"/>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by sex and age (Reception and Year 6), East Midlands</a:t>
            </a:r>
          </a:p>
        </p:txBody>
      </p:sp>
      <p:sp>
        <p:nvSpPr>
          <p:cNvPr id="6" name="TextBox 5">
            <a:extLst>
              <a:ext uri="{FF2B5EF4-FFF2-40B4-BE49-F238E27FC236}">
                <a16:creationId xmlns:a16="http://schemas.microsoft.com/office/drawing/2014/main" id="{579ECF1A-571F-4B3B-B78E-94893AAA4456}"/>
              </a:ext>
            </a:extLst>
          </p:cNvPr>
          <p:cNvSpPr txBox="1"/>
          <p:nvPr/>
        </p:nvSpPr>
        <p:spPr>
          <a:xfrm>
            <a:off x="515112"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Prevalence of obesity (%)</a:t>
            </a:r>
          </a:p>
        </p:txBody>
      </p:sp>
      <p:pic>
        <p:nvPicPr>
          <p:cNvPr id="8" name="Picture 7">
            <a:extLst>
              <a:ext uri="{FF2B5EF4-FFF2-40B4-BE49-F238E27FC236}">
                <a16:creationId xmlns:a16="http://schemas.microsoft.com/office/drawing/2014/main" id="{37C6F507-8CAA-4F81-9F33-4567AD8C8BF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432344"/>
            <a:ext cx="5943600" cy="3090591"/>
          </a:xfrm>
          <a:prstGeom prst="rect">
            <a:avLst/>
          </a:prstGeom>
        </p:spPr>
      </p:pic>
      <p:sp>
        <p:nvSpPr>
          <p:cNvPr id="9" name="TextBox 8">
            <a:extLst>
              <a:ext uri="{FF2B5EF4-FFF2-40B4-BE49-F238E27FC236}">
                <a16:creationId xmlns:a16="http://schemas.microsoft.com/office/drawing/2014/main" id="{A2F06FE7-0D58-44DA-AEC4-645937923E11}"/>
              </a:ext>
            </a:extLst>
          </p:cNvPr>
          <p:cNvSpPr txBox="1"/>
          <p:nvPr/>
        </p:nvSpPr>
        <p:spPr>
          <a:xfrm>
            <a:off x="127000" y="5905500"/>
            <a:ext cx="94107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Child obesity: BMI greater than or equal to the 95   centile of the UK90 growth reference. 95% confidence intervals are displayed on the chart.
Source: National Child Measurement Programme 2017/18</a:t>
            </a:r>
          </a:p>
        </p:txBody>
      </p:sp>
      <p:sp>
        <p:nvSpPr>
          <p:cNvPr id="10" name="TextBox 9">
            <a:extLst>
              <a:ext uri="{FF2B5EF4-FFF2-40B4-BE49-F238E27FC236}">
                <a16:creationId xmlns:a16="http://schemas.microsoft.com/office/drawing/2014/main" id="{03B1310C-6A38-4E79-9081-73B5AB7A50F0}"/>
              </a:ext>
            </a:extLst>
          </p:cNvPr>
          <p:cNvSpPr txBox="1"/>
          <p:nvPr/>
        </p:nvSpPr>
        <p:spPr>
          <a:xfrm>
            <a:off x="3175000" y="59055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1" name="TextBox 10">
            <a:extLst>
              <a:ext uri="{FF2B5EF4-FFF2-40B4-BE49-F238E27FC236}">
                <a16:creationId xmlns:a16="http://schemas.microsoft.com/office/drawing/2014/main" id="{1F2F427F-079C-419D-BB6E-6C3CE106710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11     Patterns and trends in child obesity in the East Midlands</a:t>
            </a:r>
          </a:p>
        </p:txBody>
      </p:sp>
    </p:spTree>
    <p:extLst>
      <p:ext uri="{BB962C8B-B14F-4D97-AF65-F5344CB8AC3E}">
        <p14:creationId xmlns:p14="http://schemas.microsoft.com/office/powerpoint/2010/main" val="199043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5138-2BA7-47AD-BD35-38A35268212C}"/>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02305275-8F64-46D2-B422-DEA28D233FA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AD5AFA04-FCF0-4F68-8CE2-3ACB57894F7D}"/>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dirty="0">
                <a:solidFill>
                  <a:srgbClr val="000000"/>
                </a:solidFill>
                <a:latin typeface="Arial" panose="020B0604020202020204" pitchFamily="34" charset="0"/>
              </a:rPr>
              <a:t>Trend in the prevalence of severe obesity</a:t>
            </a:r>
          </a:p>
        </p:txBody>
      </p:sp>
      <p:sp>
        <p:nvSpPr>
          <p:cNvPr id="5" name="TextBox 4">
            <a:extLst>
              <a:ext uri="{FF2B5EF4-FFF2-40B4-BE49-F238E27FC236}">
                <a16:creationId xmlns:a16="http://schemas.microsoft.com/office/drawing/2014/main" id="{705994A8-D839-4530-8DB7-0B191D0CDC87}"/>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by sex and age (Reception and Year 6), East Midlands</a:t>
            </a:r>
          </a:p>
        </p:txBody>
      </p:sp>
      <p:sp>
        <p:nvSpPr>
          <p:cNvPr id="6" name="TextBox 5">
            <a:extLst>
              <a:ext uri="{FF2B5EF4-FFF2-40B4-BE49-F238E27FC236}">
                <a16:creationId xmlns:a16="http://schemas.microsoft.com/office/drawing/2014/main" id="{A0B0639D-85B3-4E14-AFA3-47E453FD69CD}"/>
              </a:ext>
            </a:extLst>
          </p:cNvPr>
          <p:cNvSpPr txBox="1"/>
          <p:nvPr/>
        </p:nvSpPr>
        <p:spPr>
          <a:xfrm>
            <a:off x="515112"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Prevalence of severe obesity (%)</a:t>
            </a:r>
          </a:p>
        </p:txBody>
      </p:sp>
      <p:pic>
        <p:nvPicPr>
          <p:cNvPr id="8" name="Picture 7">
            <a:extLst>
              <a:ext uri="{FF2B5EF4-FFF2-40B4-BE49-F238E27FC236}">
                <a16:creationId xmlns:a16="http://schemas.microsoft.com/office/drawing/2014/main" id="{B81A0C70-021B-46F4-96E2-316CF5546C4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432344"/>
            <a:ext cx="5943600" cy="3090591"/>
          </a:xfrm>
          <a:prstGeom prst="rect">
            <a:avLst/>
          </a:prstGeom>
        </p:spPr>
      </p:pic>
      <p:sp>
        <p:nvSpPr>
          <p:cNvPr id="9" name="TextBox 8">
            <a:extLst>
              <a:ext uri="{FF2B5EF4-FFF2-40B4-BE49-F238E27FC236}">
                <a16:creationId xmlns:a16="http://schemas.microsoft.com/office/drawing/2014/main" id="{A5F66C9B-E1E3-4119-A344-8F034726EDDC}"/>
              </a:ext>
            </a:extLst>
          </p:cNvPr>
          <p:cNvSpPr txBox="1"/>
          <p:nvPr/>
        </p:nvSpPr>
        <p:spPr>
          <a:xfrm>
            <a:off x="127000" y="5905500"/>
            <a:ext cx="94107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Child obesity: BMI greater than or equal to the 99.6   centile of the UK90 growth reference. 95% confidence intervals are displayed on the chart.
Source: National Child Measurement Programme 2017/18</a:t>
            </a:r>
          </a:p>
        </p:txBody>
      </p:sp>
      <p:sp>
        <p:nvSpPr>
          <p:cNvPr id="10" name="TextBox 9">
            <a:extLst>
              <a:ext uri="{FF2B5EF4-FFF2-40B4-BE49-F238E27FC236}">
                <a16:creationId xmlns:a16="http://schemas.microsoft.com/office/drawing/2014/main" id="{EE02579A-F6D7-42BD-85C5-018C2161D392}"/>
              </a:ext>
            </a:extLst>
          </p:cNvPr>
          <p:cNvSpPr txBox="1"/>
          <p:nvPr/>
        </p:nvSpPr>
        <p:spPr>
          <a:xfrm>
            <a:off x="3289300" y="59055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1" name="TextBox 10">
            <a:extLst>
              <a:ext uri="{FF2B5EF4-FFF2-40B4-BE49-F238E27FC236}">
                <a16:creationId xmlns:a16="http://schemas.microsoft.com/office/drawing/2014/main" id="{76EFCABE-FA96-445A-BE7B-2C9BA59AC4E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12     Patterns and trends in child obesity in the East Midlands</a:t>
            </a:r>
          </a:p>
        </p:txBody>
      </p:sp>
    </p:spTree>
    <p:extLst>
      <p:ext uri="{BB962C8B-B14F-4D97-AF65-F5344CB8AC3E}">
        <p14:creationId xmlns:p14="http://schemas.microsoft.com/office/powerpoint/2010/main" val="262192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39D4-7833-420B-98DF-DE3CB764ABFD}"/>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E49FDFA6-DE25-4E52-B6DA-07A3404E3641}"/>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9AEEECF0-44BE-4AF3-B74A-24DD18585930}"/>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Prevalence of obesity 2017/18</a:t>
            </a:r>
          </a:p>
        </p:txBody>
      </p:sp>
      <p:sp>
        <p:nvSpPr>
          <p:cNvPr id="5" name="TextBox 4">
            <a:extLst>
              <a:ext uri="{FF2B5EF4-FFF2-40B4-BE49-F238E27FC236}">
                <a16:creationId xmlns:a16="http://schemas.microsoft.com/office/drawing/2014/main" id="{034B5B94-3A01-4F66-A851-FA28BD27146F}"/>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East Midlands District and Unitary Authorities</a:t>
            </a:r>
          </a:p>
        </p:txBody>
      </p:sp>
      <p:sp>
        <p:nvSpPr>
          <p:cNvPr id="6" name="TextBox 5">
            <a:extLst>
              <a:ext uri="{FF2B5EF4-FFF2-40B4-BE49-F238E27FC236}">
                <a16:creationId xmlns:a16="http://schemas.microsoft.com/office/drawing/2014/main" id="{5030229E-6171-4BC1-9971-8F81479700C7}"/>
              </a:ext>
            </a:extLst>
          </p:cNvPr>
          <p:cNvSpPr txBox="1"/>
          <p:nvPr/>
        </p:nvSpPr>
        <p:spPr>
          <a:xfrm>
            <a:off x="515112"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Children in Reception (aged 4-5 years)</a:t>
            </a:r>
          </a:p>
        </p:txBody>
      </p:sp>
      <p:pic>
        <p:nvPicPr>
          <p:cNvPr id="8" name="Picture 7">
            <a:extLst>
              <a:ext uri="{FF2B5EF4-FFF2-40B4-BE49-F238E27FC236}">
                <a16:creationId xmlns:a16="http://schemas.microsoft.com/office/drawing/2014/main" id="{D3E3D7EB-1338-4471-AF8A-A8AA67D8840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9F454137-0C21-4E52-A446-4F1A6A015D91}"/>
              </a:ext>
            </a:extLst>
          </p:cNvPr>
          <p:cNvSpPr txBox="1"/>
          <p:nvPr/>
        </p:nvSpPr>
        <p:spPr>
          <a:xfrm>
            <a:off x="127000" y="5905500"/>
            <a:ext cx="94107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Child obesity: BMI greater than or equal to the 95   centile of the UK90 growth reference. 95% confidence intervals are displayed on the chart.
Source: National Child Measurement Programme 2017/18</a:t>
            </a:r>
          </a:p>
        </p:txBody>
      </p:sp>
      <p:sp>
        <p:nvSpPr>
          <p:cNvPr id="10" name="TextBox 9">
            <a:extLst>
              <a:ext uri="{FF2B5EF4-FFF2-40B4-BE49-F238E27FC236}">
                <a16:creationId xmlns:a16="http://schemas.microsoft.com/office/drawing/2014/main" id="{3172A600-A8E8-4E4C-B59A-2730F32145FE}"/>
              </a:ext>
            </a:extLst>
          </p:cNvPr>
          <p:cNvSpPr txBox="1"/>
          <p:nvPr/>
        </p:nvSpPr>
        <p:spPr>
          <a:xfrm>
            <a:off x="3175000" y="59055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1" name="TextBox 10">
            <a:extLst>
              <a:ext uri="{FF2B5EF4-FFF2-40B4-BE49-F238E27FC236}">
                <a16:creationId xmlns:a16="http://schemas.microsoft.com/office/drawing/2014/main" id="{5CAD98E9-15B6-4CB8-ACC6-DD107C80E4A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13     Patterns and trends in child obesity in the East Midlands</a:t>
            </a:r>
          </a:p>
        </p:txBody>
      </p:sp>
      <p:sp>
        <p:nvSpPr>
          <p:cNvPr id="7" name="Rectangle 6">
            <a:extLst>
              <a:ext uri="{FF2B5EF4-FFF2-40B4-BE49-F238E27FC236}">
                <a16:creationId xmlns:a16="http://schemas.microsoft.com/office/drawing/2014/main" id="{3C4E9A93-CA9B-4AFF-B726-0AA264936962}"/>
              </a:ext>
            </a:extLst>
          </p:cNvPr>
          <p:cNvSpPr/>
          <p:nvPr/>
        </p:nvSpPr>
        <p:spPr>
          <a:xfrm>
            <a:off x="5714100" y="5662813"/>
            <a:ext cx="4241430" cy="215444"/>
          </a:xfrm>
          <a:prstGeom prst="rect">
            <a:avLst/>
          </a:prstGeom>
        </p:spPr>
        <p:txBody>
          <a:bodyPr wrap="square">
            <a:spAutoFit/>
          </a:bodyPr>
          <a:lstStyle/>
          <a:p>
            <a:r>
              <a:rPr lang="en-GB" sz="800" dirty="0"/>
              <a:t>Hinckley and Bosworth data has not been included in this chart due to data quality issues</a:t>
            </a:r>
          </a:p>
        </p:txBody>
      </p:sp>
    </p:spTree>
    <p:extLst>
      <p:ext uri="{BB962C8B-B14F-4D97-AF65-F5344CB8AC3E}">
        <p14:creationId xmlns:p14="http://schemas.microsoft.com/office/powerpoint/2010/main" val="50164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C538E-A6B3-4A54-A89D-8E8AAF1802F8}"/>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730F3B97-6286-4365-BE4F-5C564868F685}"/>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000AFFF5-B8E9-4189-93D7-F81EC8409E2D}"/>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Prevalence of obesity 2017/18</a:t>
            </a:r>
          </a:p>
        </p:txBody>
      </p:sp>
      <p:sp>
        <p:nvSpPr>
          <p:cNvPr id="5" name="TextBox 4">
            <a:extLst>
              <a:ext uri="{FF2B5EF4-FFF2-40B4-BE49-F238E27FC236}">
                <a16:creationId xmlns:a16="http://schemas.microsoft.com/office/drawing/2014/main" id="{BDE75C48-3DEB-4A99-96C9-655FA8FCB38B}"/>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East Midlands District and Unitary Authorities</a:t>
            </a:r>
          </a:p>
        </p:txBody>
      </p:sp>
      <p:sp>
        <p:nvSpPr>
          <p:cNvPr id="6" name="TextBox 5">
            <a:extLst>
              <a:ext uri="{FF2B5EF4-FFF2-40B4-BE49-F238E27FC236}">
                <a16:creationId xmlns:a16="http://schemas.microsoft.com/office/drawing/2014/main" id="{559BDE36-D1C4-471F-BAA6-1349FF91C732}"/>
              </a:ext>
            </a:extLst>
          </p:cNvPr>
          <p:cNvSpPr txBox="1"/>
          <p:nvPr/>
        </p:nvSpPr>
        <p:spPr>
          <a:xfrm>
            <a:off x="515112"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FE7F54D5-8DEF-414C-9646-85D141F2E66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7F61A879-0385-4001-B3D9-1FB5257442D0}"/>
              </a:ext>
            </a:extLst>
          </p:cNvPr>
          <p:cNvSpPr txBox="1"/>
          <p:nvPr/>
        </p:nvSpPr>
        <p:spPr>
          <a:xfrm>
            <a:off x="127000" y="5905500"/>
            <a:ext cx="94107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Child obesity: BMI greater than or equal to the 95   centile of the UK90 growth reference. 95% confidence intervals are displayed on the chart.
Source: National Child Measurement Programme 2017/18</a:t>
            </a:r>
          </a:p>
        </p:txBody>
      </p:sp>
      <p:sp>
        <p:nvSpPr>
          <p:cNvPr id="10" name="TextBox 9">
            <a:extLst>
              <a:ext uri="{FF2B5EF4-FFF2-40B4-BE49-F238E27FC236}">
                <a16:creationId xmlns:a16="http://schemas.microsoft.com/office/drawing/2014/main" id="{CE6CFCE4-34E9-42D2-B7E2-1ECF41EF79AD}"/>
              </a:ext>
            </a:extLst>
          </p:cNvPr>
          <p:cNvSpPr txBox="1"/>
          <p:nvPr/>
        </p:nvSpPr>
        <p:spPr>
          <a:xfrm>
            <a:off x="3175000" y="59055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1" name="TextBox 10">
            <a:extLst>
              <a:ext uri="{FF2B5EF4-FFF2-40B4-BE49-F238E27FC236}">
                <a16:creationId xmlns:a16="http://schemas.microsoft.com/office/drawing/2014/main" id="{C4CA88EE-C302-47BE-B911-2AB741907C6B}"/>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14     Patterns and trends in child obesity in the East Midlands</a:t>
            </a:r>
          </a:p>
        </p:txBody>
      </p:sp>
      <p:sp>
        <p:nvSpPr>
          <p:cNvPr id="13" name="Rectangle 12">
            <a:extLst>
              <a:ext uri="{FF2B5EF4-FFF2-40B4-BE49-F238E27FC236}">
                <a16:creationId xmlns:a16="http://schemas.microsoft.com/office/drawing/2014/main" id="{43F0AE53-5306-40A9-BD35-36BA278E9C17}"/>
              </a:ext>
            </a:extLst>
          </p:cNvPr>
          <p:cNvSpPr/>
          <p:nvPr/>
        </p:nvSpPr>
        <p:spPr>
          <a:xfrm>
            <a:off x="5689563" y="5657344"/>
            <a:ext cx="4241430" cy="215444"/>
          </a:xfrm>
          <a:prstGeom prst="rect">
            <a:avLst/>
          </a:prstGeom>
        </p:spPr>
        <p:txBody>
          <a:bodyPr wrap="square">
            <a:spAutoFit/>
          </a:bodyPr>
          <a:lstStyle/>
          <a:p>
            <a:r>
              <a:rPr lang="en-GB" sz="800" dirty="0"/>
              <a:t>Hinckley and Bosworth data has not been included in this chart due to data quality issues</a:t>
            </a:r>
          </a:p>
        </p:txBody>
      </p:sp>
    </p:spTree>
    <p:extLst>
      <p:ext uri="{BB962C8B-B14F-4D97-AF65-F5344CB8AC3E}">
        <p14:creationId xmlns:p14="http://schemas.microsoft.com/office/powerpoint/2010/main" val="1782025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0C66F-8340-4E18-B72F-2336CA164076}"/>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59C73FF9-78BD-4A31-B4A8-410BBD6F2FF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9087996E-8D33-4938-AA05-33CEB867C410}"/>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Prevalence of obesity by age</a:t>
            </a:r>
          </a:p>
        </p:txBody>
      </p:sp>
      <p:sp>
        <p:nvSpPr>
          <p:cNvPr id="5" name="TextBox 4">
            <a:extLst>
              <a:ext uri="{FF2B5EF4-FFF2-40B4-BE49-F238E27FC236}">
                <a16:creationId xmlns:a16="http://schemas.microsoft.com/office/drawing/2014/main" id="{077CC2A3-FE02-41CE-BC75-EC002962F9C1}"/>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East Midlands District and Unitary Authorities</a:t>
            </a:r>
          </a:p>
        </p:txBody>
      </p:sp>
      <p:sp>
        <p:nvSpPr>
          <p:cNvPr id="6" name="TextBox 5">
            <a:extLst>
              <a:ext uri="{FF2B5EF4-FFF2-40B4-BE49-F238E27FC236}">
                <a16:creationId xmlns:a16="http://schemas.microsoft.com/office/drawing/2014/main" id="{2878E0EE-885D-4A56-8429-1CC4C971B9EB}"/>
              </a:ext>
            </a:extLst>
          </p:cNvPr>
          <p:cNvSpPr txBox="1"/>
          <p:nvPr/>
        </p:nvSpPr>
        <p:spPr>
          <a:xfrm>
            <a:off x="515112"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39374830-1719-42D8-960C-AC526E8A8501}"/>
              </a:ext>
            </a:extLst>
          </p:cNvPr>
          <p:cNvSpPr txBox="1"/>
          <p:nvPr/>
        </p:nvSpPr>
        <p:spPr>
          <a:xfrm>
            <a:off x="5091684"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A1280ADA-5EA7-45FF-8635-5F7C9E33080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9130" y="2023110"/>
            <a:ext cx="3634740" cy="3634740"/>
          </a:xfrm>
          <a:prstGeom prst="rect">
            <a:avLst/>
          </a:prstGeom>
        </p:spPr>
      </p:pic>
      <p:pic>
        <p:nvPicPr>
          <p:cNvPr id="11" name="Picture 10">
            <a:extLst>
              <a:ext uri="{FF2B5EF4-FFF2-40B4-BE49-F238E27FC236}">
                <a16:creationId xmlns:a16="http://schemas.microsoft.com/office/drawing/2014/main" id="{328764E8-98C1-4596-ADB0-876128968C2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6830" y="2023110"/>
            <a:ext cx="3634740" cy="3634740"/>
          </a:xfrm>
          <a:prstGeom prst="rect">
            <a:avLst/>
          </a:prstGeom>
        </p:spPr>
      </p:pic>
      <p:sp>
        <p:nvSpPr>
          <p:cNvPr id="12" name="TextBox 11">
            <a:extLst>
              <a:ext uri="{FF2B5EF4-FFF2-40B4-BE49-F238E27FC236}">
                <a16:creationId xmlns:a16="http://schemas.microsoft.com/office/drawing/2014/main" id="{3E358460-2AFE-446D-9B42-B71F01E044C8}"/>
              </a:ext>
            </a:extLst>
          </p:cNvPr>
          <p:cNvSpPr txBox="1"/>
          <p:nvPr/>
        </p:nvSpPr>
        <p:spPr>
          <a:xfrm>
            <a:off x="127000" y="5905500"/>
            <a:ext cx="94107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Child obesity: BMI greater than or equal to the 95   centile of the UK90 growth reference
Source: National Child Measurement Programme 2017/18</a:t>
            </a:r>
          </a:p>
        </p:txBody>
      </p:sp>
      <p:sp>
        <p:nvSpPr>
          <p:cNvPr id="13" name="TextBox 12">
            <a:extLst>
              <a:ext uri="{FF2B5EF4-FFF2-40B4-BE49-F238E27FC236}">
                <a16:creationId xmlns:a16="http://schemas.microsoft.com/office/drawing/2014/main" id="{7194406F-0A39-442C-AF98-CBDF0CA35315}"/>
              </a:ext>
            </a:extLst>
          </p:cNvPr>
          <p:cNvSpPr txBox="1"/>
          <p:nvPr/>
        </p:nvSpPr>
        <p:spPr>
          <a:xfrm>
            <a:off x="3175000" y="59055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4" name="TextBox 13">
            <a:extLst>
              <a:ext uri="{FF2B5EF4-FFF2-40B4-BE49-F238E27FC236}">
                <a16:creationId xmlns:a16="http://schemas.microsoft.com/office/drawing/2014/main" id="{EBF77F2D-7A59-45AB-900C-378E96E2E28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15     Patterns and trends in child obesity in the East Midlands</a:t>
            </a:r>
          </a:p>
        </p:txBody>
      </p:sp>
      <p:sp>
        <p:nvSpPr>
          <p:cNvPr id="15" name="Rectangle 14">
            <a:extLst>
              <a:ext uri="{FF2B5EF4-FFF2-40B4-BE49-F238E27FC236}">
                <a16:creationId xmlns:a16="http://schemas.microsoft.com/office/drawing/2014/main" id="{29E8BECC-B0C4-4434-893D-047F52DF17F3}"/>
              </a:ext>
            </a:extLst>
          </p:cNvPr>
          <p:cNvSpPr/>
          <p:nvPr/>
        </p:nvSpPr>
        <p:spPr>
          <a:xfrm>
            <a:off x="2630386" y="5651500"/>
            <a:ext cx="4620083" cy="215444"/>
          </a:xfrm>
          <a:prstGeom prst="rect">
            <a:avLst/>
          </a:prstGeom>
        </p:spPr>
        <p:txBody>
          <a:bodyPr wrap="square">
            <a:spAutoFit/>
          </a:bodyPr>
          <a:lstStyle/>
          <a:p>
            <a:r>
              <a:rPr lang="en-GB" sz="800" dirty="0"/>
              <a:t>Hinckley and Bosworth data has been suppressed in these maps due to data quality issues</a:t>
            </a:r>
          </a:p>
        </p:txBody>
      </p:sp>
    </p:spTree>
    <p:extLst>
      <p:ext uri="{BB962C8B-B14F-4D97-AF65-F5344CB8AC3E}">
        <p14:creationId xmlns:p14="http://schemas.microsoft.com/office/powerpoint/2010/main" val="243044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5B980-A6D8-405D-94A5-FC56897E0008}"/>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967008D1-6D17-452A-9743-598283B40B45}"/>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69800C76-8F99-409C-A9A6-35932BD4E0B2}"/>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dirty="0">
                <a:solidFill>
                  <a:srgbClr val="000000"/>
                </a:solidFill>
                <a:latin typeface="Arial" panose="020B0604020202020204" pitchFamily="34" charset="0"/>
              </a:rPr>
              <a:t>Obesity prevalence by regional deprivation and age</a:t>
            </a:r>
          </a:p>
        </p:txBody>
      </p:sp>
      <p:sp>
        <p:nvSpPr>
          <p:cNvPr id="5" name="TextBox 4">
            <a:extLst>
              <a:ext uri="{FF2B5EF4-FFF2-40B4-BE49-F238E27FC236}">
                <a16:creationId xmlns:a16="http://schemas.microsoft.com/office/drawing/2014/main" id="{584F3CB9-E6B8-4316-B35F-293AF57DE970}"/>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Reception and Year 6</a:t>
            </a:r>
          </a:p>
        </p:txBody>
      </p:sp>
      <p:pic>
        <p:nvPicPr>
          <p:cNvPr id="7" name="Picture 6">
            <a:extLst>
              <a:ext uri="{FF2B5EF4-FFF2-40B4-BE49-F238E27FC236}">
                <a16:creationId xmlns:a16="http://schemas.microsoft.com/office/drawing/2014/main" id="{A407EEE9-8F91-405A-A697-307044577B3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9" name="Picture 8">
            <a:extLst>
              <a:ext uri="{FF2B5EF4-FFF2-40B4-BE49-F238E27FC236}">
                <a16:creationId xmlns:a16="http://schemas.microsoft.com/office/drawing/2014/main" id="{C1403769-7026-4A9A-BBE4-D4F0910F407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5071745"/>
            <a:ext cx="3368040" cy="280670"/>
          </a:xfrm>
          <a:prstGeom prst="rect">
            <a:avLst/>
          </a:prstGeom>
        </p:spPr>
      </p:pic>
      <p:pic>
        <p:nvPicPr>
          <p:cNvPr id="11" name="Picture 10">
            <a:extLst>
              <a:ext uri="{FF2B5EF4-FFF2-40B4-BE49-F238E27FC236}">
                <a16:creationId xmlns:a16="http://schemas.microsoft.com/office/drawing/2014/main" id="{3692F223-E748-4A7C-8F6D-5652407DEEE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5071745"/>
            <a:ext cx="3368040" cy="280670"/>
          </a:xfrm>
          <a:prstGeom prst="rect">
            <a:avLst/>
          </a:prstGeom>
        </p:spPr>
      </p:pic>
      <p:sp>
        <p:nvSpPr>
          <p:cNvPr id="12" name="TextBox 11">
            <a:extLst>
              <a:ext uri="{FF2B5EF4-FFF2-40B4-BE49-F238E27FC236}">
                <a16:creationId xmlns:a16="http://schemas.microsoft.com/office/drawing/2014/main" id="{369F7DBF-38D3-4077-BA6B-B554C38A96E6}"/>
              </a:ext>
            </a:extLst>
          </p:cNvPr>
          <p:cNvSpPr txBox="1"/>
          <p:nvPr/>
        </p:nvSpPr>
        <p:spPr>
          <a:xfrm>
            <a:off x="6240780" y="5870448"/>
            <a:ext cx="34671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dirty="0">
                <a:solidFill>
                  <a:srgbClr val="000000"/>
                </a:solidFill>
                <a:latin typeface="Arial" panose="020B0604020202020204" pitchFamily="34" charset="0"/>
              </a:rPr>
              <a:t>Data grouped over 3 years
Region-specific deprivation deciles displayed</a:t>
            </a:r>
          </a:p>
        </p:txBody>
      </p:sp>
      <p:sp>
        <p:nvSpPr>
          <p:cNvPr id="13" name="TextBox 12">
            <a:extLst>
              <a:ext uri="{FF2B5EF4-FFF2-40B4-BE49-F238E27FC236}">
                <a16:creationId xmlns:a16="http://schemas.microsoft.com/office/drawing/2014/main" id="{E75BB6F5-546A-4D72-9F43-3A1F1895C223}"/>
              </a:ext>
            </a:extLst>
          </p:cNvPr>
          <p:cNvSpPr txBox="1"/>
          <p:nvPr/>
        </p:nvSpPr>
        <p:spPr>
          <a:xfrm>
            <a:off x="127000" y="5715000"/>
            <a:ext cx="94107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Child obesity: BMI greater than or equal to the 95   centile of the UK90 growth reference
95% confidence intervals are displayed on the chart.
Source: National Child Measurement Programme 2015/16-2017/18</a:t>
            </a:r>
          </a:p>
        </p:txBody>
      </p:sp>
      <p:sp>
        <p:nvSpPr>
          <p:cNvPr id="14" name="TextBox 13">
            <a:extLst>
              <a:ext uri="{FF2B5EF4-FFF2-40B4-BE49-F238E27FC236}">
                <a16:creationId xmlns:a16="http://schemas.microsoft.com/office/drawing/2014/main" id="{9216C0CE-EF91-40F6-B793-D0A544ABF236}"/>
              </a:ext>
            </a:extLst>
          </p:cNvPr>
          <p:cNvSpPr txBox="1"/>
          <p:nvPr/>
        </p:nvSpPr>
        <p:spPr>
          <a:xfrm>
            <a:off x="31750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5" name="TextBox 14">
            <a:extLst>
              <a:ext uri="{FF2B5EF4-FFF2-40B4-BE49-F238E27FC236}">
                <a16:creationId xmlns:a16="http://schemas.microsoft.com/office/drawing/2014/main" id="{D627C078-4BDC-4938-9D4E-A69345CD270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16     Patterns and trends in child obesity in the East Midlands</a:t>
            </a:r>
          </a:p>
        </p:txBody>
      </p:sp>
    </p:spTree>
    <p:extLst>
      <p:ext uri="{BB962C8B-B14F-4D97-AF65-F5344CB8AC3E}">
        <p14:creationId xmlns:p14="http://schemas.microsoft.com/office/powerpoint/2010/main" val="114918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630E-DB45-4361-897C-2AA667D215B7}"/>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6D18B15A-A336-4710-A9EE-C070463D613C}"/>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045D9E6E-23A8-4A64-BA3D-FDB57BFF2BC6}"/>
              </a:ext>
            </a:extLst>
          </p:cNvPr>
          <p:cNvSpPr txBox="1"/>
          <p:nvPr/>
        </p:nvSpPr>
        <p:spPr>
          <a:xfrm>
            <a:off x="2526030" y="788670"/>
            <a:ext cx="6934200" cy="35394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700" b="1" dirty="0">
                <a:solidFill>
                  <a:srgbClr val="000000"/>
                </a:solidFill>
                <a:latin typeface="Arial" panose="020B0604020202020204" pitchFamily="34" charset="0"/>
              </a:rPr>
              <a:t>Severe obesity prevalence by regional deprivation and age</a:t>
            </a:r>
          </a:p>
        </p:txBody>
      </p:sp>
      <p:sp>
        <p:nvSpPr>
          <p:cNvPr id="5" name="TextBox 4">
            <a:extLst>
              <a:ext uri="{FF2B5EF4-FFF2-40B4-BE49-F238E27FC236}">
                <a16:creationId xmlns:a16="http://schemas.microsoft.com/office/drawing/2014/main" id="{C5EFAD0D-8674-4E62-8C67-FA0DB4109521}"/>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Reception and Year 6</a:t>
            </a:r>
          </a:p>
        </p:txBody>
      </p:sp>
      <p:pic>
        <p:nvPicPr>
          <p:cNvPr id="7" name="Picture 6">
            <a:extLst>
              <a:ext uri="{FF2B5EF4-FFF2-40B4-BE49-F238E27FC236}">
                <a16:creationId xmlns:a16="http://schemas.microsoft.com/office/drawing/2014/main" id="{6E995567-5B81-4776-A66D-26182909EC1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9" name="Picture 8">
            <a:extLst>
              <a:ext uri="{FF2B5EF4-FFF2-40B4-BE49-F238E27FC236}">
                <a16:creationId xmlns:a16="http://schemas.microsoft.com/office/drawing/2014/main" id="{C875D23C-5258-4223-AB19-4C98DF06EEA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5071745"/>
            <a:ext cx="3368040" cy="280670"/>
          </a:xfrm>
          <a:prstGeom prst="rect">
            <a:avLst/>
          </a:prstGeom>
        </p:spPr>
      </p:pic>
      <p:pic>
        <p:nvPicPr>
          <p:cNvPr id="11" name="Picture 10">
            <a:extLst>
              <a:ext uri="{FF2B5EF4-FFF2-40B4-BE49-F238E27FC236}">
                <a16:creationId xmlns:a16="http://schemas.microsoft.com/office/drawing/2014/main" id="{5A6A9EDA-F62F-4662-92D8-20ED0DB2203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5071745"/>
            <a:ext cx="3368040" cy="280670"/>
          </a:xfrm>
          <a:prstGeom prst="rect">
            <a:avLst/>
          </a:prstGeom>
        </p:spPr>
      </p:pic>
      <p:sp>
        <p:nvSpPr>
          <p:cNvPr id="12" name="TextBox 11">
            <a:extLst>
              <a:ext uri="{FF2B5EF4-FFF2-40B4-BE49-F238E27FC236}">
                <a16:creationId xmlns:a16="http://schemas.microsoft.com/office/drawing/2014/main" id="{73391BCA-CF0E-4355-BD6D-4D71FCBF6882}"/>
              </a:ext>
            </a:extLst>
          </p:cNvPr>
          <p:cNvSpPr txBox="1"/>
          <p:nvPr/>
        </p:nvSpPr>
        <p:spPr>
          <a:xfrm>
            <a:off x="6240780" y="5870448"/>
            <a:ext cx="34671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dirty="0">
                <a:solidFill>
                  <a:srgbClr val="000000"/>
                </a:solidFill>
                <a:latin typeface="Arial" panose="020B0604020202020204" pitchFamily="34" charset="0"/>
              </a:rPr>
              <a:t>Data grouped over 3 years
Region-specific deprivation deciles displayed</a:t>
            </a:r>
          </a:p>
        </p:txBody>
      </p:sp>
      <p:sp>
        <p:nvSpPr>
          <p:cNvPr id="13" name="TextBox 12">
            <a:extLst>
              <a:ext uri="{FF2B5EF4-FFF2-40B4-BE49-F238E27FC236}">
                <a16:creationId xmlns:a16="http://schemas.microsoft.com/office/drawing/2014/main" id="{E711581F-4BD7-4DE6-B343-FBB5B886CA26}"/>
              </a:ext>
            </a:extLst>
          </p:cNvPr>
          <p:cNvSpPr txBox="1"/>
          <p:nvPr/>
        </p:nvSpPr>
        <p:spPr>
          <a:xfrm>
            <a:off x="127000" y="5715000"/>
            <a:ext cx="94107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Child obesity: BMI greater than or equal to the 99.6   centile of the UK90 growth reference
95% confidence intervals are displayed on the chart.
Source: National Child Measurement Programme 2015/16-2017/18</a:t>
            </a:r>
          </a:p>
        </p:txBody>
      </p:sp>
      <p:sp>
        <p:nvSpPr>
          <p:cNvPr id="14" name="TextBox 13">
            <a:extLst>
              <a:ext uri="{FF2B5EF4-FFF2-40B4-BE49-F238E27FC236}">
                <a16:creationId xmlns:a16="http://schemas.microsoft.com/office/drawing/2014/main" id="{0BCACE06-E781-459D-8D58-8EB803581C64}"/>
              </a:ext>
            </a:extLst>
          </p:cNvPr>
          <p:cNvSpPr txBox="1"/>
          <p:nvPr/>
        </p:nvSpPr>
        <p:spPr>
          <a:xfrm>
            <a:off x="32893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5" name="TextBox 14">
            <a:extLst>
              <a:ext uri="{FF2B5EF4-FFF2-40B4-BE49-F238E27FC236}">
                <a16:creationId xmlns:a16="http://schemas.microsoft.com/office/drawing/2014/main" id="{E6C1A742-DC3A-4A64-A1ED-427C5D95B09B}"/>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17     Patterns and trends in child obesity in the East Midlands</a:t>
            </a:r>
          </a:p>
        </p:txBody>
      </p:sp>
    </p:spTree>
    <p:extLst>
      <p:ext uri="{BB962C8B-B14F-4D97-AF65-F5344CB8AC3E}">
        <p14:creationId xmlns:p14="http://schemas.microsoft.com/office/powerpoint/2010/main" val="1615651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6612-576F-420E-87AC-638196393B7A}"/>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2B15EF70-5F79-4FAA-8D6B-0B3A4C2C1F2C}"/>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303DFDA8-0141-412A-BFEA-6AFF4A66FB84}"/>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dirty="0">
                <a:solidFill>
                  <a:srgbClr val="000000"/>
                </a:solidFill>
                <a:latin typeface="Arial" panose="020B0604020202020204" pitchFamily="34" charset="0"/>
              </a:rPr>
              <a:t>Obesity prevalence by ethnic group: Reception</a:t>
            </a:r>
          </a:p>
        </p:txBody>
      </p:sp>
      <p:sp>
        <p:nvSpPr>
          <p:cNvPr id="5" name="TextBox 4">
            <a:extLst>
              <a:ext uri="{FF2B5EF4-FFF2-40B4-BE49-F238E27FC236}">
                <a16:creationId xmlns:a16="http://schemas.microsoft.com/office/drawing/2014/main" id="{792C2E29-D386-4204-8A25-BE89B9BC48E0}"/>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Aged 4-5 years</a:t>
            </a:r>
          </a:p>
        </p:txBody>
      </p:sp>
      <p:sp>
        <p:nvSpPr>
          <p:cNvPr id="6" name="TextBox 5">
            <a:extLst>
              <a:ext uri="{FF2B5EF4-FFF2-40B4-BE49-F238E27FC236}">
                <a16:creationId xmlns:a16="http://schemas.microsoft.com/office/drawing/2014/main" id="{B4247F33-8325-4ABD-B119-504D5D1A6735}"/>
              </a:ext>
            </a:extLst>
          </p:cNvPr>
          <p:cNvSpPr txBox="1"/>
          <p:nvPr/>
        </p:nvSpPr>
        <p:spPr>
          <a:xfrm>
            <a:off x="495300"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Children in Reception</a:t>
            </a:r>
          </a:p>
        </p:txBody>
      </p:sp>
      <p:pic>
        <p:nvPicPr>
          <p:cNvPr id="8" name="Picture 7">
            <a:extLst>
              <a:ext uri="{FF2B5EF4-FFF2-40B4-BE49-F238E27FC236}">
                <a16:creationId xmlns:a16="http://schemas.microsoft.com/office/drawing/2014/main" id="{6D7E6905-B1E3-4ACE-BC19-3396966CC10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9" name="TextBox 8">
            <a:extLst>
              <a:ext uri="{FF2B5EF4-FFF2-40B4-BE49-F238E27FC236}">
                <a16:creationId xmlns:a16="http://schemas.microsoft.com/office/drawing/2014/main" id="{A8A759F9-2BE2-41D9-8426-8790E87439D0}"/>
              </a:ext>
            </a:extLst>
          </p:cNvPr>
          <p:cNvSpPr txBox="1"/>
          <p:nvPr/>
        </p:nvSpPr>
        <p:spPr>
          <a:xfrm>
            <a:off x="6240780" y="6035040"/>
            <a:ext cx="34671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dirty="0">
                <a:solidFill>
                  <a:srgbClr val="000000"/>
                </a:solidFill>
                <a:latin typeface="Arial" panose="020B0604020202020204" pitchFamily="34" charset="0"/>
              </a:rPr>
              <a:t>Data grouped over 3 years</a:t>
            </a:r>
          </a:p>
        </p:txBody>
      </p:sp>
      <p:sp>
        <p:nvSpPr>
          <p:cNvPr id="10" name="TextBox 9">
            <a:extLst>
              <a:ext uri="{FF2B5EF4-FFF2-40B4-BE49-F238E27FC236}">
                <a16:creationId xmlns:a16="http://schemas.microsoft.com/office/drawing/2014/main" id="{5D5E9FD3-FE5F-4242-A821-59BC45DF24AC}"/>
              </a:ext>
            </a:extLst>
          </p:cNvPr>
          <p:cNvSpPr txBox="1"/>
          <p:nvPr/>
        </p:nvSpPr>
        <p:spPr>
          <a:xfrm>
            <a:off x="127000" y="5715000"/>
            <a:ext cx="94107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Child obesity: BMI greater than or equal to the 95   centile of the UK90 growth reference
95% confidence intervals are displayed on the chart.
Source: National Child Measurement Programme 2015/16-2017/18</a:t>
            </a:r>
          </a:p>
        </p:txBody>
      </p:sp>
      <p:sp>
        <p:nvSpPr>
          <p:cNvPr id="11" name="TextBox 10">
            <a:extLst>
              <a:ext uri="{FF2B5EF4-FFF2-40B4-BE49-F238E27FC236}">
                <a16:creationId xmlns:a16="http://schemas.microsoft.com/office/drawing/2014/main" id="{FF62C3EE-5063-4C91-85E6-F4B6EEBB3254}"/>
              </a:ext>
            </a:extLst>
          </p:cNvPr>
          <p:cNvSpPr txBox="1"/>
          <p:nvPr/>
        </p:nvSpPr>
        <p:spPr>
          <a:xfrm>
            <a:off x="31750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2" name="TextBox 11">
            <a:extLst>
              <a:ext uri="{FF2B5EF4-FFF2-40B4-BE49-F238E27FC236}">
                <a16:creationId xmlns:a16="http://schemas.microsoft.com/office/drawing/2014/main" id="{C76CD8C4-D2A5-45D0-B042-7D9F651CCA6B}"/>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18     Patterns and trends in child obesity in the East Midlands</a:t>
            </a:r>
          </a:p>
        </p:txBody>
      </p:sp>
    </p:spTree>
    <p:extLst>
      <p:ext uri="{BB962C8B-B14F-4D97-AF65-F5344CB8AC3E}">
        <p14:creationId xmlns:p14="http://schemas.microsoft.com/office/powerpoint/2010/main" val="3347246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96C2-72E3-4B23-BD9C-6C68A7BAA668}"/>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36BF4DE1-B252-45A8-87EC-4B62F1ECE57D}"/>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56881F23-C484-48CA-9CFD-48A5CB21D517}"/>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dirty="0">
                <a:solidFill>
                  <a:srgbClr val="000000"/>
                </a:solidFill>
                <a:latin typeface="Arial" panose="020B0604020202020204" pitchFamily="34" charset="0"/>
              </a:rPr>
              <a:t>Obesity prevalence by ethnic group: Year 6</a:t>
            </a:r>
          </a:p>
        </p:txBody>
      </p:sp>
      <p:sp>
        <p:nvSpPr>
          <p:cNvPr id="5" name="TextBox 4">
            <a:extLst>
              <a:ext uri="{FF2B5EF4-FFF2-40B4-BE49-F238E27FC236}">
                <a16:creationId xmlns:a16="http://schemas.microsoft.com/office/drawing/2014/main" id="{4418422C-1B4D-471C-AF3F-98314D1DA32D}"/>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Aged 10-11 years</a:t>
            </a:r>
          </a:p>
        </p:txBody>
      </p:sp>
      <p:sp>
        <p:nvSpPr>
          <p:cNvPr id="6" name="TextBox 5">
            <a:extLst>
              <a:ext uri="{FF2B5EF4-FFF2-40B4-BE49-F238E27FC236}">
                <a16:creationId xmlns:a16="http://schemas.microsoft.com/office/drawing/2014/main" id="{ABF22086-AE99-4DA0-A011-1DBFA58DBA62}"/>
              </a:ext>
            </a:extLst>
          </p:cNvPr>
          <p:cNvSpPr txBox="1"/>
          <p:nvPr/>
        </p:nvSpPr>
        <p:spPr>
          <a:xfrm>
            <a:off x="495300"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Children in Year 6</a:t>
            </a:r>
          </a:p>
        </p:txBody>
      </p:sp>
      <p:pic>
        <p:nvPicPr>
          <p:cNvPr id="8" name="Picture 7">
            <a:extLst>
              <a:ext uri="{FF2B5EF4-FFF2-40B4-BE49-F238E27FC236}">
                <a16:creationId xmlns:a16="http://schemas.microsoft.com/office/drawing/2014/main" id="{0386FDF6-A496-4943-99FB-A2F0C19A27A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9" name="TextBox 8">
            <a:extLst>
              <a:ext uri="{FF2B5EF4-FFF2-40B4-BE49-F238E27FC236}">
                <a16:creationId xmlns:a16="http://schemas.microsoft.com/office/drawing/2014/main" id="{BE368ECB-6DED-47BB-BBC9-E4959F40D03B}"/>
              </a:ext>
            </a:extLst>
          </p:cNvPr>
          <p:cNvSpPr txBox="1"/>
          <p:nvPr/>
        </p:nvSpPr>
        <p:spPr>
          <a:xfrm>
            <a:off x="6240780" y="6035040"/>
            <a:ext cx="34671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dirty="0">
                <a:solidFill>
                  <a:srgbClr val="000000"/>
                </a:solidFill>
                <a:latin typeface="Arial" panose="020B0604020202020204" pitchFamily="34" charset="0"/>
              </a:rPr>
              <a:t>Data grouped over 3 years</a:t>
            </a:r>
          </a:p>
        </p:txBody>
      </p:sp>
      <p:sp>
        <p:nvSpPr>
          <p:cNvPr id="10" name="TextBox 9">
            <a:extLst>
              <a:ext uri="{FF2B5EF4-FFF2-40B4-BE49-F238E27FC236}">
                <a16:creationId xmlns:a16="http://schemas.microsoft.com/office/drawing/2014/main" id="{6457C3F8-7832-4845-B9C6-C04B8AA0C079}"/>
              </a:ext>
            </a:extLst>
          </p:cNvPr>
          <p:cNvSpPr txBox="1"/>
          <p:nvPr/>
        </p:nvSpPr>
        <p:spPr>
          <a:xfrm>
            <a:off x="127000" y="5715000"/>
            <a:ext cx="94107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Child obesity: BMI greater than or equal to the 95   centile of the UK90 growth reference
95% confidence intervals are displayed on the chart.
Source: National Child Measurement Programme 2015/16-2017/18</a:t>
            </a:r>
          </a:p>
        </p:txBody>
      </p:sp>
      <p:sp>
        <p:nvSpPr>
          <p:cNvPr id="11" name="TextBox 10">
            <a:extLst>
              <a:ext uri="{FF2B5EF4-FFF2-40B4-BE49-F238E27FC236}">
                <a16:creationId xmlns:a16="http://schemas.microsoft.com/office/drawing/2014/main" id="{F5AD5AFF-693A-4A7B-ACCE-47F0C9219F32}"/>
              </a:ext>
            </a:extLst>
          </p:cNvPr>
          <p:cNvSpPr txBox="1"/>
          <p:nvPr/>
        </p:nvSpPr>
        <p:spPr>
          <a:xfrm>
            <a:off x="31750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2" name="TextBox 11">
            <a:extLst>
              <a:ext uri="{FF2B5EF4-FFF2-40B4-BE49-F238E27FC236}">
                <a16:creationId xmlns:a16="http://schemas.microsoft.com/office/drawing/2014/main" id="{A05F3894-0163-46FB-B4FC-41D0526A47A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19     Patterns and trends in child obesity in the East Midlands</a:t>
            </a:r>
          </a:p>
        </p:txBody>
      </p:sp>
    </p:spTree>
    <p:extLst>
      <p:ext uri="{BB962C8B-B14F-4D97-AF65-F5344CB8AC3E}">
        <p14:creationId xmlns:p14="http://schemas.microsoft.com/office/powerpoint/2010/main" val="322031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1423-5C08-453A-B38A-6C0EFC66A79C}"/>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F23060AB-E4E4-428F-B460-9D06D3F10FC7}"/>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National Child Measurement Programme</a:t>
            </a:r>
          </a:p>
        </p:txBody>
      </p:sp>
      <p:sp>
        <p:nvSpPr>
          <p:cNvPr id="4" name="TextBox 3">
            <a:extLst>
              <a:ext uri="{FF2B5EF4-FFF2-40B4-BE49-F238E27FC236}">
                <a16:creationId xmlns:a16="http://schemas.microsoft.com/office/drawing/2014/main" id="{DE6FA010-016E-418D-9117-0E9F53BC21D0}"/>
              </a:ext>
            </a:extLst>
          </p:cNvPr>
          <p:cNvSpPr txBox="1"/>
          <p:nvPr/>
        </p:nvSpPr>
        <p:spPr>
          <a:xfrm>
            <a:off x="515112" y="1920240"/>
            <a:ext cx="842010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dirty="0">
                <a:solidFill>
                  <a:srgbClr val="000000"/>
                </a:solidFill>
                <a:latin typeface="Arial" panose="020B0604020202020204" pitchFamily="34" charset="0"/>
              </a:rPr>
              <a:t>The data in this slide pack is from the National Child Measurement Programme (NCMP).</a:t>
            </a:r>
          </a:p>
          <a:p>
            <a:endParaRPr lang="en-GB" sz="1400" dirty="0">
              <a:solidFill>
                <a:srgbClr val="000000"/>
              </a:solidFill>
              <a:latin typeface="Arial" panose="020B0604020202020204" pitchFamily="34" charset="0"/>
            </a:endParaRPr>
          </a:p>
          <a:p>
            <a:r>
              <a:rPr lang="en-GB" sz="1400" dirty="0">
                <a:solidFill>
                  <a:srgbClr val="000000"/>
                </a:solidFill>
                <a:latin typeface="Arial" panose="020B0604020202020204" pitchFamily="34" charset="0"/>
              </a:rPr>
              <a:t>The NCMP is an annual programme that measures the height and weight of children in Reception (aged 4 to 5 years) and Year 6 (aged 10 to 11 years) in England. Although the NCMP only covers certain age groups, it includes the majority of children in those year groups.</a:t>
            </a:r>
          </a:p>
          <a:p>
            <a:endParaRPr lang="en-GB" sz="1400" dirty="0">
              <a:solidFill>
                <a:srgbClr val="000000"/>
              </a:solidFill>
              <a:latin typeface="Arial" panose="020B0604020202020204" pitchFamily="34" charset="0"/>
            </a:endParaRPr>
          </a:p>
          <a:p>
            <a:r>
              <a:rPr lang="en-GB" sz="1400" dirty="0">
                <a:solidFill>
                  <a:srgbClr val="000000"/>
                </a:solidFill>
                <a:latin typeface="Arial" panose="020B0604020202020204" pitchFamily="34" charset="0"/>
              </a:rPr>
              <a:t>The number of children measured in the East Midlands in 2017/18 was 51,361 in Reception, and 48,680 in Year 6. The participation rate in the East Midlands in 2017/18 was 93.9% in Reception children and 91.6% for children in Year 6.</a:t>
            </a:r>
          </a:p>
        </p:txBody>
      </p:sp>
      <p:sp>
        <p:nvSpPr>
          <p:cNvPr id="5" name="TextBox 4">
            <a:extLst>
              <a:ext uri="{FF2B5EF4-FFF2-40B4-BE49-F238E27FC236}">
                <a16:creationId xmlns:a16="http://schemas.microsoft.com/office/drawing/2014/main" id="{D85839FC-DA00-4BDE-8BCD-7E2A319F9666}"/>
              </a:ext>
            </a:extLst>
          </p:cNvPr>
          <p:cNvSpPr txBox="1"/>
          <p:nvPr/>
        </p:nvSpPr>
        <p:spPr>
          <a:xfrm>
            <a:off x="495300" y="54864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dirty="0">
                <a:solidFill>
                  <a:srgbClr val="000000"/>
                </a:solidFill>
                <a:latin typeface="Arial" panose="020B0604020202020204" pitchFamily="34" charset="0"/>
              </a:rPr>
              <a:t>NCMP website:</a:t>
            </a:r>
          </a:p>
        </p:txBody>
      </p:sp>
      <p:sp>
        <p:nvSpPr>
          <p:cNvPr id="6" name="TextBox 5">
            <a:hlinkClick r:id="rId2"/>
            <a:extLst>
              <a:ext uri="{FF2B5EF4-FFF2-40B4-BE49-F238E27FC236}">
                <a16:creationId xmlns:a16="http://schemas.microsoft.com/office/drawing/2014/main" id="{51E15E09-B935-46B3-91B6-7740E9DA3921}"/>
              </a:ext>
            </a:extLst>
          </p:cNvPr>
          <p:cNvSpPr txBox="1"/>
          <p:nvPr/>
        </p:nvSpPr>
        <p:spPr>
          <a:xfrm>
            <a:off x="495300" y="58293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dirty="0">
                <a:solidFill>
                  <a:srgbClr val="000000"/>
                </a:solidFill>
                <a:latin typeface="Arial" panose="020B0604020202020204" pitchFamily="34" charset="0"/>
              </a:rPr>
              <a:t>http://content.digital.nhs.uk/ncmp</a:t>
            </a:r>
          </a:p>
        </p:txBody>
      </p:sp>
      <p:sp>
        <p:nvSpPr>
          <p:cNvPr id="7" name="TextBox 6">
            <a:extLst>
              <a:ext uri="{FF2B5EF4-FFF2-40B4-BE49-F238E27FC236}">
                <a16:creationId xmlns:a16="http://schemas.microsoft.com/office/drawing/2014/main" id="{720963AB-D56C-4EB1-9C29-078DC68FF76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     Patterns and trends in child obesity in the East Midlands</a:t>
            </a:r>
          </a:p>
        </p:txBody>
      </p:sp>
    </p:spTree>
    <p:extLst>
      <p:ext uri="{BB962C8B-B14F-4D97-AF65-F5344CB8AC3E}">
        <p14:creationId xmlns:p14="http://schemas.microsoft.com/office/powerpoint/2010/main" val="311385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5751-2F46-4CF1-AC3F-B6BE420CAF7F}"/>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9D53F862-9354-479B-A4A0-FCBE0CAC5D22}"/>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D7BD7CD4-2E34-4EB2-95EB-8678114CEF46}"/>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dirty="0">
                <a:solidFill>
                  <a:srgbClr val="000000"/>
                </a:solidFill>
                <a:latin typeface="Arial" panose="020B0604020202020204" pitchFamily="34" charset="0"/>
              </a:rPr>
              <a:t>Obesity prevalence by ethnic group</a:t>
            </a:r>
          </a:p>
        </p:txBody>
      </p:sp>
      <p:sp>
        <p:nvSpPr>
          <p:cNvPr id="5" name="TextBox 4">
            <a:extLst>
              <a:ext uri="{FF2B5EF4-FFF2-40B4-BE49-F238E27FC236}">
                <a16:creationId xmlns:a16="http://schemas.microsoft.com/office/drawing/2014/main" id="{9C763875-7E3F-4D3B-814D-7FB12C1DC784}"/>
              </a:ext>
            </a:extLst>
          </p:cNvPr>
          <p:cNvSpPr txBox="1"/>
          <p:nvPr/>
        </p:nvSpPr>
        <p:spPr>
          <a:xfrm>
            <a:off x="495300"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AD9DD144-CF34-4013-9D69-B5211DAB6647}"/>
              </a:ext>
            </a:extLst>
          </p:cNvPr>
          <p:cNvSpPr txBox="1"/>
          <p:nvPr/>
        </p:nvSpPr>
        <p:spPr>
          <a:xfrm>
            <a:off x="5448300" y="1714500"/>
            <a:ext cx="44577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F8EBB33D-70C7-4C6D-9757-E50A7C213D5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0529EF2B-EAF9-403B-A787-66D8F294754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B745FEDE-8957-4B6A-AD51-68723D428110}"/>
              </a:ext>
            </a:extLst>
          </p:cNvPr>
          <p:cNvSpPr txBox="1"/>
          <p:nvPr/>
        </p:nvSpPr>
        <p:spPr>
          <a:xfrm>
            <a:off x="6240780" y="6035040"/>
            <a:ext cx="34671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dirty="0">
                <a:solidFill>
                  <a:srgbClr val="000000"/>
                </a:solidFill>
                <a:latin typeface="Arial" panose="020B0604020202020204" pitchFamily="34" charset="0"/>
              </a:rPr>
              <a:t>Data grouped over 3 years</a:t>
            </a:r>
          </a:p>
        </p:txBody>
      </p:sp>
      <p:sp>
        <p:nvSpPr>
          <p:cNvPr id="12" name="TextBox 11">
            <a:extLst>
              <a:ext uri="{FF2B5EF4-FFF2-40B4-BE49-F238E27FC236}">
                <a16:creationId xmlns:a16="http://schemas.microsoft.com/office/drawing/2014/main" id="{18A5F115-4A10-496C-96DF-FF260712A8A4}"/>
              </a:ext>
            </a:extLst>
          </p:cNvPr>
          <p:cNvSpPr txBox="1"/>
          <p:nvPr/>
        </p:nvSpPr>
        <p:spPr>
          <a:xfrm>
            <a:off x="127000" y="5715000"/>
            <a:ext cx="94107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Child obesity: BMI greater than or equal to the 95   centile of the UK90 growth reference
95% confidence intervals are displayed on the chart.
Source: National Child Measurement Programme 2015/16-2017/18</a:t>
            </a:r>
          </a:p>
        </p:txBody>
      </p:sp>
      <p:sp>
        <p:nvSpPr>
          <p:cNvPr id="13" name="TextBox 12">
            <a:extLst>
              <a:ext uri="{FF2B5EF4-FFF2-40B4-BE49-F238E27FC236}">
                <a16:creationId xmlns:a16="http://schemas.microsoft.com/office/drawing/2014/main" id="{002A6D56-8681-4EBC-83FA-A43A147D0286}"/>
              </a:ext>
            </a:extLst>
          </p:cNvPr>
          <p:cNvSpPr txBox="1"/>
          <p:nvPr/>
        </p:nvSpPr>
        <p:spPr>
          <a:xfrm>
            <a:off x="31750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4" name="TextBox 13">
            <a:extLst>
              <a:ext uri="{FF2B5EF4-FFF2-40B4-BE49-F238E27FC236}">
                <a16:creationId xmlns:a16="http://schemas.microsoft.com/office/drawing/2014/main" id="{1BCADB0A-5861-4C22-97AD-6646862731F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20     Patterns and trends in child obesity in the East Midlands</a:t>
            </a:r>
          </a:p>
        </p:txBody>
      </p:sp>
    </p:spTree>
    <p:extLst>
      <p:ext uri="{BB962C8B-B14F-4D97-AF65-F5344CB8AC3E}">
        <p14:creationId xmlns:p14="http://schemas.microsoft.com/office/powerpoint/2010/main" val="4006004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D274C-8941-4655-8ECB-8C128C1A4D9A}"/>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12EFBCFD-B1E4-4FA9-BD22-2300F0E2DD3D}"/>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10EC2DB6-4EC1-4937-A2B5-4852BE9801C9}"/>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dirty="0">
                <a:solidFill>
                  <a:srgbClr val="000000"/>
                </a:solidFill>
                <a:latin typeface="Arial" panose="020B0604020202020204" pitchFamily="34" charset="0"/>
              </a:rPr>
              <a:t>Severe obesity prevalence by ethnic group</a:t>
            </a:r>
          </a:p>
        </p:txBody>
      </p:sp>
      <p:sp>
        <p:nvSpPr>
          <p:cNvPr id="5" name="TextBox 4">
            <a:extLst>
              <a:ext uri="{FF2B5EF4-FFF2-40B4-BE49-F238E27FC236}">
                <a16:creationId xmlns:a16="http://schemas.microsoft.com/office/drawing/2014/main" id="{F4F57D75-4A58-49AE-AD6D-6EDC0E5F08D1}"/>
              </a:ext>
            </a:extLst>
          </p:cNvPr>
          <p:cNvSpPr txBox="1"/>
          <p:nvPr/>
        </p:nvSpPr>
        <p:spPr>
          <a:xfrm>
            <a:off x="495300"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F9906B74-19D7-43C1-B673-D6DCCCC177DE}"/>
              </a:ext>
            </a:extLst>
          </p:cNvPr>
          <p:cNvSpPr txBox="1"/>
          <p:nvPr/>
        </p:nvSpPr>
        <p:spPr>
          <a:xfrm>
            <a:off x="5448300" y="1714500"/>
            <a:ext cx="44577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DAF03F87-1C58-4D6A-8C95-37185D4661C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553AC683-0D7C-42FD-977C-F403C5F76AD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F93CD434-F19F-4A2C-B049-790151E5457C}"/>
              </a:ext>
            </a:extLst>
          </p:cNvPr>
          <p:cNvSpPr txBox="1"/>
          <p:nvPr/>
        </p:nvSpPr>
        <p:spPr>
          <a:xfrm>
            <a:off x="6240780" y="6035040"/>
            <a:ext cx="34671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dirty="0">
                <a:solidFill>
                  <a:srgbClr val="000000"/>
                </a:solidFill>
                <a:latin typeface="Arial" panose="020B0604020202020204" pitchFamily="34" charset="0"/>
              </a:rPr>
              <a:t>Data grouped over 3 years</a:t>
            </a:r>
          </a:p>
        </p:txBody>
      </p:sp>
      <p:sp>
        <p:nvSpPr>
          <p:cNvPr id="12" name="TextBox 11">
            <a:extLst>
              <a:ext uri="{FF2B5EF4-FFF2-40B4-BE49-F238E27FC236}">
                <a16:creationId xmlns:a16="http://schemas.microsoft.com/office/drawing/2014/main" id="{A591120B-1324-4078-9E41-70E9AB0F702B}"/>
              </a:ext>
            </a:extLst>
          </p:cNvPr>
          <p:cNvSpPr txBox="1"/>
          <p:nvPr/>
        </p:nvSpPr>
        <p:spPr>
          <a:xfrm>
            <a:off x="127000" y="5715000"/>
            <a:ext cx="94107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Child obesity: BMI greater than or equal to the 99.6   centile of the UK90 growth reference
95% confidence intervals are displayed on the chart.
Source: National Child Measurement Programme 2015/16-2017/18</a:t>
            </a:r>
          </a:p>
        </p:txBody>
      </p:sp>
      <p:sp>
        <p:nvSpPr>
          <p:cNvPr id="13" name="TextBox 12">
            <a:extLst>
              <a:ext uri="{FF2B5EF4-FFF2-40B4-BE49-F238E27FC236}">
                <a16:creationId xmlns:a16="http://schemas.microsoft.com/office/drawing/2014/main" id="{FC968686-2F72-45B3-8002-F457670428EE}"/>
              </a:ext>
            </a:extLst>
          </p:cNvPr>
          <p:cNvSpPr txBox="1"/>
          <p:nvPr/>
        </p:nvSpPr>
        <p:spPr>
          <a:xfrm>
            <a:off x="32893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4" name="TextBox 13">
            <a:extLst>
              <a:ext uri="{FF2B5EF4-FFF2-40B4-BE49-F238E27FC236}">
                <a16:creationId xmlns:a16="http://schemas.microsoft.com/office/drawing/2014/main" id="{1067A168-4EC9-4A5D-AE2F-571216D924B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21     Patterns and trends in child obesity in the East Midlands</a:t>
            </a:r>
          </a:p>
        </p:txBody>
      </p:sp>
    </p:spTree>
    <p:extLst>
      <p:ext uri="{BB962C8B-B14F-4D97-AF65-F5344CB8AC3E}">
        <p14:creationId xmlns:p14="http://schemas.microsoft.com/office/powerpoint/2010/main" val="1240167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692E-85F1-4D5B-A941-22E6B938DF5F}"/>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B3C505F4-77F4-45BB-AEB1-C414B20FE682}"/>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NCMP and Child Obesity Profile - an online tool</a:t>
            </a:r>
          </a:p>
        </p:txBody>
      </p:sp>
      <p:sp>
        <p:nvSpPr>
          <p:cNvPr id="4" name="TextBox 3">
            <a:extLst>
              <a:ext uri="{FF2B5EF4-FFF2-40B4-BE49-F238E27FC236}">
                <a16:creationId xmlns:a16="http://schemas.microsoft.com/office/drawing/2014/main" id="{D85FE7AA-B0AB-405D-B919-AAB12302E17D}"/>
              </a:ext>
            </a:extLst>
          </p:cNvPr>
          <p:cNvSpPr txBox="1"/>
          <p:nvPr/>
        </p:nvSpPr>
        <p:spPr>
          <a:xfrm>
            <a:off x="5448300" y="1268730"/>
            <a:ext cx="3962400" cy="447814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00" dirty="0">
                <a:solidFill>
                  <a:srgbClr val="000000"/>
                </a:solidFill>
                <a:latin typeface="Arial" panose="020B0604020202020204" pitchFamily="34" charset="0"/>
              </a:rPr>
              <a:t>Child obesity data from the NCMP 2006/07 to 2017/18 is available in an online tool.
The tool provides local authority level child data (underweight, healthy weight, overweight, obesity, excess weight - overweight including obesity, severe obesity) for Reception (aged 4-5 years) and Year 6 (aged 10-11 years).
The tool also presents trend data and enables easy comparison of local authority data, allowing users to compare regional neighbours and local authorities with similar characteristics. Inequalities data (sex, deprivation and ethnic group) is also available by local authority.
View the online tool:</a:t>
            </a:r>
          </a:p>
        </p:txBody>
      </p:sp>
      <p:sp>
        <p:nvSpPr>
          <p:cNvPr id="5" name="TextBox 4">
            <a:hlinkClick r:id="rId2"/>
            <a:extLst>
              <a:ext uri="{FF2B5EF4-FFF2-40B4-BE49-F238E27FC236}">
                <a16:creationId xmlns:a16="http://schemas.microsoft.com/office/drawing/2014/main" id="{A4084C3D-5DCC-47FA-9BF2-675F4BD60B59}"/>
              </a:ext>
            </a:extLst>
          </p:cNvPr>
          <p:cNvSpPr txBox="1"/>
          <p:nvPr/>
        </p:nvSpPr>
        <p:spPr>
          <a:xfrm>
            <a:off x="5448300" y="5726430"/>
            <a:ext cx="44577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dirty="0">
                <a:solidFill>
                  <a:srgbClr val="000000"/>
                </a:solidFill>
                <a:latin typeface="Arial" panose="020B0604020202020204" pitchFamily="34" charset="0"/>
              </a:rPr>
              <a:t>http://fingertips.phe.org.uk/profile/national-child-measurement-programme</a:t>
            </a:r>
          </a:p>
        </p:txBody>
      </p:sp>
      <p:sp>
        <p:nvSpPr>
          <p:cNvPr id="6" name="TextBox 5">
            <a:extLst>
              <a:ext uri="{FF2B5EF4-FFF2-40B4-BE49-F238E27FC236}">
                <a16:creationId xmlns:a16="http://schemas.microsoft.com/office/drawing/2014/main" id="{82304C99-5826-4151-B87C-C9BDAD157D6A}"/>
              </a:ext>
            </a:extLst>
          </p:cNvPr>
          <p:cNvSpPr txBox="1"/>
          <p:nvPr/>
        </p:nvSpPr>
        <p:spPr>
          <a:xfrm>
            <a:off x="297180" y="603504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i="1" dirty="0">
                <a:solidFill>
                  <a:srgbClr val="000000"/>
                </a:solidFill>
                <a:latin typeface="Arial" panose="020B0604020202020204" pitchFamily="34" charset="0"/>
              </a:rPr>
              <a:t>Screenshot of webpage</a:t>
            </a:r>
          </a:p>
        </p:txBody>
      </p:sp>
      <p:sp>
        <p:nvSpPr>
          <p:cNvPr id="7" name="TextBox 6">
            <a:extLst>
              <a:ext uri="{FF2B5EF4-FFF2-40B4-BE49-F238E27FC236}">
                <a16:creationId xmlns:a16="http://schemas.microsoft.com/office/drawing/2014/main" id="{720885DC-7B60-4F10-A936-A4A03A1D6E5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22     Patterns and trends in child obesity in the East Midlands</a:t>
            </a:r>
          </a:p>
        </p:txBody>
      </p:sp>
      <p:pic>
        <p:nvPicPr>
          <p:cNvPr id="8" name="Picture 7">
            <a:extLst>
              <a:ext uri="{FF2B5EF4-FFF2-40B4-BE49-F238E27FC236}">
                <a16:creationId xmlns:a16="http://schemas.microsoft.com/office/drawing/2014/main" id="{CC8B9A2A-273D-4FBD-BEC7-575F07B77650}"/>
              </a:ext>
            </a:extLst>
          </p:cNvPr>
          <p:cNvPicPr>
            <a:picLocks noChangeAspect="1"/>
          </p:cNvPicPr>
          <p:nvPr/>
        </p:nvPicPr>
        <p:blipFill rotWithShape="1">
          <a:blip r:embed="rId3"/>
          <a:srcRect l="67573" t="12129" r="7961" b="8426"/>
          <a:stretch/>
        </p:blipFill>
        <p:spPr>
          <a:xfrm>
            <a:off x="495300" y="1446674"/>
            <a:ext cx="4141195" cy="4572000"/>
          </a:xfrm>
          <a:prstGeom prst="rect">
            <a:avLst/>
          </a:prstGeom>
        </p:spPr>
      </p:pic>
    </p:spTree>
    <p:extLst>
      <p:ext uri="{BB962C8B-B14F-4D97-AF65-F5344CB8AC3E}">
        <p14:creationId xmlns:p14="http://schemas.microsoft.com/office/powerpoint/2010/main" val="433645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89288-FC04-47B6-8B8F-AE618AB3B487}"/>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5230B0BF-F18F-4564-899D-C47360075071}"/>
              </a:ext>
            </a:extLst>
          </p:cNvPr>
          <p:cNvSpPr txBox="1"/>
          <p:nvPr/>
        </p:nvSpPr>
        <p:spPr>
          <a:xfrm>
            <a:off x="2526030" y="342900"/>
            <a:ext cx="69342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Further information:</a:t>
            </a:r>
          </a:p>
        </p:txBody>
      </p:sp>
      <p:sp>
        <p:nvSpPr>
          <p:cNvPr id="4" name="TextBox 3">
            <a:extLst>
              <a:ext uri="{FF2B5EF4-FFF2-40B4-BE49-F238E27FC236}">
                <a16:creationId xmlns:a16="http://schemas.microsoft.com/office/drawing/2014/main" id="{E1DA06F4-E172-43CB-8626-11F5802449A1}"/>
              </a:ext>
            </a:extLst>
          </p:cNvPr>
          <p:cNvSpPr txBox="1"/>
          <p:nvPr/>
        </p:nvSpPr>
        <p:spPr>
          <a:xfrm>
            <a:off x="495300" y="150876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dirty="0">
                <a:solidFill>
                  <a:srgbClr val="000000"/>
                </a:solidFill>
                <a:latin typeface="Arial" panose="020B0604020202020204" pitchFamily="34" charset="0"/>
              </a:rPr>
              <a:t>PHE Obesity Intelligence Knowledge Hub:</a:t>
            </a:r>
          </a:p>
        </p:txBody>
      </p:sp>
      <p:sp>
        <p:nvSpPr>
          <p:cNvPr id="5" name="TextBox 4">
            <a:hlinkClick r:id="rId2"/>
            <a:extLst>
              <a:ext uri="{FF2B5EF4-FFF2-40B4-BE49-F238E27FC236}">
                <a16:creationId xmlns:a16="http://schemas.microsoft.com/office/drawing/2014/main" id="{16BF733F-E8D8-4CF5-9F02-C2CE51F86D98}"/>
              </a:ext>
            </a:extLst>
          </p:cNvPr>
          <p:cNvSpPr txBox="1"/>
          <p:nvPr/>
        </p:nvSpPr>
        <p:spPr>
          <a:xfrm>
            <a:off x="1188720" y="185166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dirty="0">
                <a:solidFill>
                  <a:srgbClr val="000000"/>
                </a:solidFill>
                <a:latin typeface="Arial" panose="020B0604020202020204" pitchFamily="34" charset="0"/>
              </a:rPr>
              <a:t>Sign up on https://khub.net/ and join the PHE Obesity Intelligence group</a:t>
            </a:r>
          </a:p>
        </p:txBody>
      </p:sp>
      <p:sp>
        <p:nvSpPr>
          <p:cNvPr id="6" name="TextBox 5">
            <a:extLst>
              <a:ext uri="{FF2B5EF4-FFF2-40B4-BE49-F238E27FC236}">
                <a16:creationId xmlns:a16="http://schemas.microsoft.com/office/drawing/2014/main" id="{C4CE9731-F712-4AF8-AC93-07ED27E32ED9}"/>
              </a:ext>
            </a:extLst>
          </p:cNvPr>
          <p:cNvSpPr txBox="1"/>
          <p:nvPr/>
        </p:nvSpPr>
        <p:spPr>
          <a:xfrm>
            <a:off x="495300" y="233172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dirty="0">
                <a:solidFill>
                  <a:srgbClr val="000000"/>
                </a:solidFill>
                <a:latin typeface="Arial" panose="020B0604020202020204" pitchFamily="34" charset="0"/>
              </a:rPr>
              <a:t>PHE Obesity Intelligence Knowledge Hub public library (no need to join):</a:t>
            </a:r>
          </a:p>
        </p:txBody>
      </p:sp>
      <p:sp>
        <p:nvSpPr>
          <p:cNvPr id="7" name="TextBox 6">
            <a:hlinkClick r:id="rId3"/>
            <a:extLst>
              <a:ext uri="{FF2B5EF4-FFF2-40B4-BE49-F238E27FC236}">
                <a16:creationId xmlns:a16="http://schemas.microsoft.com/office/drawing/2014/main" id="{05E8968C-C86E-4F3A-A005-DEC0571BD6A0}"/>
              </a:ext>
            </a:extLst>
          </p:cNvPr>
          <p:cNvSpPr txBox="1"/>
          <p:nvPr/>
        </p:nvSpPr>
        <p:spPr>
          <a:xfrm>
            <a:off x="1188720" y="267462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dirty="0">
                <a:solidFill>
                  <a:srgbClr val="000000"/>
                </a:solidFill>
                <a:latin typeface="Arial" panose="020B0604020202020204" pitchFamily="34" charset="0"/>
              </a:rPr>
              <a:t>https://khub.net/web/phe-obesity-intelligence/public-library</a:t>
            </a:r>
          </a:p>
        </p:txBody>
      </p:sp>
      <p:sp>
        <p:nvSpPr>
          <p:cNvPr id="8" name="TextBox 7">
            <a:extLst>
              <a:ext uri="{FF2B5EF4-FFF2-40B4-BE49-F238E27FC236}">
                <a16:creationId xmlns:a16="http://schemas.microsoft.com/office/drawing/2014/main" id="{091A8CCE-E0BA-4155-B2EE-5E34A1A2C8B5}"/>
              </a:ext>
            </a:extLst>
          </p:cNvPr>
          <p:cNvSpPr txBox="1"/>
          <p:nvPr/>
        </p:nvSpPr>
        <p:spPr>
          <a:xfrm>
            <a:off x="495300" y="315468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dirty="0">
                <a:solidFill>
                  <a:srgbClr val="000000"/>
                </a:solidFill>
                <a:latin typeface="Arial" panose="020B0604020202020204" pitchFamily="34" charset="0"/>
              </a:rPr>
              <a:t>PHE Web:</a:t>
            </a:r>
          </a:p>
        </p:txBody>
      </p:sp>
      <p:sp>
        <p:nvSpPr>
          <p:cNvPr id="9" name="TextBox 8">
            <a:hlinkClick r:id="rId4"/>
            <a:extLst>
              <a:ext uri="{FF2B5EF4-FFF2-40B4-BE49-F238E27FC236}">
                <a16:creationId xmlns:a16="http://schemas.microsoft.com/office/drawing/2014/main" id="{528C11DF-E69B-4210-9AF6-B3581EE9647E}"/>
              </a:ext>
            </a:extLst>
          </p:cNvPr>
          <p:cNvSpPr txBox="1"/>
          <p:nvPr/>
        </p:nvSpPr>
        <p:spPr>
          <a:xfrm>
            <a:off x="1188720" y="349758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dirty="0">
                <a:solidFill>
                  <a:srgbClr val="000000"/>
                </a:solidFill>
                <a:latin typeface="Arial" panose="020B0604020202020204" pitchFamily="34" charset="0"/>
              </a:rPr>
              <a:t>https://www.gov.uk/guidance/phe-data-and-analysis-tools#obesity-diet-and-physical-activity</a:t>
            </a:r>
          </a:p>
        </p:txBody>
      </p:sp>
      <p:sp>
        <p:nvSpPr>
          <p:cNvPr id="10" name="TextBox 9">
            <a:extLst>
              <a:ext uri="{FF2B5EF4-FFF2-40B4-BE49-F238E27FC236}">
                <a16:creationId xmlns:a16="http://schemas.microsoft.com/office/drawing/2014/main" id="{FC297AE2-9563-43B5-90F8-4B0C6325BD6C}"/>
              </a:ext>
            </a:extLst>
          </p:cNvPr>
          <p:cNvSpPr txBox="1"/>
          <p:nvPr/>
        </p:nvSpPr>
        <p:spPr>
          <a:xfrm>
            <a:off x="495300" y="39776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dirty="0">
                <a:solidFill>
                  <a:srgbClr val="000000"/>
                </a:solidFill>
                <a:latin typeface="Arial" panose="020B0604020202020204" pitchFamily="34" charset="0"/>
              </a:rPr>
              <a:t>noo.org.uk website archive:</a:t>
            </a:r>
          </a:p>
        </p:txBody>
      </p:sp>
      <p:sp>
        <p:nvSpPr>
          <p:cNvPr id="11" name="TextBox 10">
            <a:hlinkClick r:id="rId5"/>
            <a:extLst>
              <a:ext uri="{FF2B5EF4-FFF2-40B4-BE49-F238E27FC236}">
                <a16:creationId xmlns:a16="http://schemas.microsoft.com/office/drawing/2014/main" id="{44D36413-90FE-4E22-AA26-94CCAC3FF6F9}"/>
              </a:ext>
            </a:extLst>
          </p:cNvPr>
          <p:cNvSpPr txBox="1"/>
          <p:nvPr/>
        </p:nvSpPr>
        <p:spPr>
          <a:xfrm>
            <a:off x="1188720" y="43205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dirty="0">
                <a:solidFill>
                  <a:srgbClr val="000000"/>
                </a:solidFill>
                <a:latin typeface="Arial" panose="020B0604020202020204" pitchFamily="34" charset="0"/>
              </a:rPr>
              <a:t>http://webarchive.nationalarchives.gov.uk/20170110165428/https://www.noo.org.uk/</a:t>
            </a:r>
          </a:p>
        </p:txBody>
      </p:sp>
      <p:sp>
        <p:nvSpPr>
          <p:cNvPr id="12" name="TextBox 11">
            <a:extLst>
              <a:ext uri="{FF2B5EF4-FFF2-40B4-BE49-F238E27FC236}">
                <a16:creationId xmlns:a16="http://schemas.microsoft.com/office/drawing/2014/main" id="{6A15A0F5-0DCE-41B8-B8C0-BB2D6B06AA89}"/>
              </a:ext>
            </a:extLst>
          </p:cNvPr>
          <p:cNvSpPr txBox="1"/>
          <p:nvPr/>
        </p:nvSpPr>
        <p:spPr>
          <a:xfrm>
            <a:off x="1188720" y="46634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(snapshot as of Jan 2017, will not be updated)</a:t>
            </a:r>
          </a:p>
        </p:txBody>
      </p:sp>
      <p:sp>
        <p:nvSpPr>
          <p:cNvPr id="13" name="TextBox 12">
            <a:extLst>
              <a:ext uri="{FF2B5EF4-FFF2-40B4-BE49-F238E27FC236}">
                <a16:creationId xmlns:a16="http://schemas.microsoft.com/office/drawing/2014/main" id="{067E86FE-D3DC-45D3-B57E-8F953A1BDA1B}"/>
              </a:ext>
            </a:extLst>
          </p:cNvPr>
          <p:cNvSpPr txBox="1"/>
          <p:nvPr/>
        </p:nvSpPr>
        <p:spPr>
          <a:xfrm>
            <a:off x="495300" y="514350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dirty="0">
                <a:solidFill>
                  <a:srgbClr val="000000"/>
                </a:solidFill>
                <a:latin typeface="Arial" panose="020B0604020202020204" pitchFamily="34" charset="0"/>
              </a:rPr>
              <a:t>Email:</a:t>
            </a:r>
          </a:p>
        </p:txBody>
      </p:sp>
      <p:sp>
        <p:nvSpPr>
          <p:cNvPr id="14" name="TextBox 13">
            <a:hlinkClick r:id="rId6"/>
            <a:extLst>
              <a:ext uri="{FF2B5EF4-FFF2-40B4-BE49-F238E27FC236}">
                <a16:creationId xmlns:a16="http://schemas.microsoft.com/office/drawing/2014/main" id="{9F5A7CCB-53D4-428D-8490-98C8CC33397F}"/>
              </a:ext>
            </a:extLst>
          </p:cNvPr>
          <p:cNvSpPr txBox="1"/>
          <p:nvPr/>
        </p:nvSpPr>
        <p:spPr>
          <a:xfrm>
            <a:off x="1190122" y="514350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dirty="0">
                <a:solidFill>
                  <a:srgbClr val="000000"/>
                </a:solidFill>
                <a:latin typeface="Arial" panose="020B0604020202020204" pitchFamily="34" charset="0"/>
              </a:rPr>
              <a:t>obesity-riskfactorsintelligence@phe.gov.uk</a:t>
            </a:r>
          </a:p>
        </p:txBody>
      </p:sp>
      <p:sp>
        <p:nvSpPr>
          <p:cNvPr id="15" name="TextBox 14">
            <a:extLst>
              <a:ext uri="{FF2B5EF4-FFF2-40B4-BE49-F238E27FC236}">
                <a16:creationId xmlns:a16="http://schemas.microsoft.com/office/drawing/2014/main" id="{99012873-7915-43F5-9958-2425B03295F4}"/>
              </a:ext>
            </a:extLst>
          </p:cNvPr>
          <p:cNvSpPr txBox="1"/>
          <p:nvPr/>
        </p:nvSpPr>
        <p:spPr>
          <a:xfrm>
            <a:off x="495300" y="562356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dirty="0">
                <a:solidFill>
                  <a:srgbClr val="000000"/>
                </a:solidFill>
                <a:latin typeface="Arial" panose="020B0604020202020204" pitchFamily="34" charset="0"/>
              </a:rPr>
              <a:t>Twitter:</a:t>
            </a:r>
          </a:p>
        </p:txBody>
      </p:sp>
      <p:sp>
        <p:nvSpPr>
          <p:cNvPr id="16" name="TextBox 15">
            <a:hlinkClick r:id="rId7"/>
            <a:extLst>
              <a:ext uri="{FF2B5EF4-FFF2-40B4-BE49-F238E27FC236}">
                <a16:creationId xmlns:a16="http://schemas.microsoft.com/office/drawing/2014/main" id="{1624015A-9C97-4352-BC8C-664C4F98BBE7}"/>
              </a:ext>
            </a:extLst>
          </p:cNvPr>
          <p:cNvSpPr txBox="1"/>
          <p:nvPr/>
        </p:nvSpPr>
        <p:spPr>
          <a:xfrm>
            <a:off x="1289182" y="562356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dirty="0">
                <a:solidFill>
                  <a:srgbClr val="000000"/>
                </a:solidFill>
                <a:latin typeface="Arial" panose="020B0604020202020204" pitchFamily="34" charset="0"/>
              </a:rPr>
              <a:t>@PHE_Obesity</a:t>
            </a:r>
          </a:p>
        </p:txBody>
      </p:sp>
      <p:sp>
        <p:nvSpPr>
          <p:cNvPr id="17" name="TextBox 16">
            <a:extLst>
              <a:ext uri="{FF2B5EF4-FFF2-40B4-BE49-F238E27FC236}">
                <a16:creationId xmlns:a16="http://schemas.microsoft.com/office/drawing/2014/main" id="{8346197D-8009-44F5-BEA2-287026FAD85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23     Patterns and trends in child obesity in the East Midlands</a:t>
            </a:r>
          </a:p>
        </p:txBody>
      </p:sp>
    </p:spTree>
    <p:extLst>
      <p:ext uri="{BB962C8B-B14F-4D97-AF65-F5344CB8AC3E}">
        <p14:creationId xmlns:p14="http://schemas.microsoft.com/office/powerpoint/2010/main" val="3242386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7317AC-9238-4CE7-BE81-DAB8F70D20D3}"/>
              </a:ext>
            </a:extLst>
          </p:cNvPr>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dirty="0">
                <a:solidFill>
                  <a:srgbClr val="98002E"/>
                </a:solidFill>
                <a:latin typeface="Arial" panose="020B0604020202020204" pitchFamily="34" charset="0"/>
              </a:rPr>
              <a:t>About Public Health England</a:t>
            </a:r>
          </a:p>
        </p:txBody>
      </p:sp>
      <p:sp>
        <p:nvSpPr>
          <p:cNvPr id="4" name="TextBox 3">
            <a:extLst>
              <a:ext uri="{FF2B5EF4-FFF2-40B4-BE49-F238E27FC236}">
                <a16:creationId xmlns:a16="http://schemas.microsoft.com/office/drawing/2014/main" id="{94E8C7E8-88A9-4C83-9295-28F480B3400D}"/>
              </a:ext>
            </a:extLst>
          </p:cNvPr>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Public Health England
Wellington House
133-155 Waterloo Road
London SE1 8UG
Tel: 020 7654 8000</a:t>
            </a:r>
          </a:p>
        </p:txBody>
      </p:sp>
      <p:sp>
        <p:nvSpPr>
          <p:cNvPr id="5" name="TextBox 4">
            <a:hlinkClick r:id="rId2"/>
            <a:extLst>
              <a:ext uri="{FF2B5EF4-FFF2-40B4-BE49-F238E27FC236}">
                <a16:creationId xmlns:a16="http://schemas.microsoft.com/office/drawing/2014/main" id="{3A686311-AFB9-4699-BCFD-0BA4F4D6CF83}"/>
              </a:ext>
            </a:extLst>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dirty="0">
                <a:solidFill>
                  <a:srgbClr val="000000"/>
                </a:solidFill>
                <a:latin typeface="Arial" panose="020B0604020202020204" pitchFamily="34" charset="0"/>
              </a:rPr>
              <a:t>www.gov.uk/phe</a:t>
            </a:r>
          </a:p>
        </p:txBody>
      </p:sp>
      <p:sp>
        <p:nvSpPr>
          <p:cNvPr id="6" name="TextBox 5">
            <a:extLst>
              <a:ext uri="{FF2B5EF4-FFF2-40B4-BE49-F238E27FC236}">
                <a16:creationId xmlns:a16="http://schemas.microsoft.com/office/drawing/2014/main" id="{3BF1E19B-F813-44FA-9022-62DD124034FA}"/>
              </a:ext>
            </a:extLst>
          </p:cNvPr>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98002E"/>
                </a:solidFill>
                <a:latin typeface="Arial" panose="020B0604020202020204" pitchFamily="34" charset="0"/>
              </a:rPr>
              <a:t>Twitter: </a:t>
            </a:r>
          </a:p>
        </p:txBody>
      </p:sp>
      <p:sp>
        <p:nvSpPr>
          <p:cNvPr id="7" name="TextBox 6">
            <a:hlinkClick r:id="rId3"/>
            <a:extLst>
              <a:ext uri="{FF2B5EF4-FFF2-40B4-BE49-F238E27FC236}">
                <a16:creationId xmlns:a16="http://schemas.microsoft.com/office/drawing/2014/main" id="{9F2EA8B1-2EBA-40DA-9F39-596BF9DC9529}"/>
              </a:ext>
            </a:extLst>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dirty="0">
                <a:solidFill>
                  <a:srgbClr val="000000"/>
                </a:solidFill>
                <a:latin typeface="Arial" panose="020B0604020202020204" pitchFamily="34" charset="0"/>
              </a:rPr>
              <a:t>@PHE_uk</a:t>
            </a:r>
          </a:p>
        </p:txBody>
      </p:sp>
      <p:sp>
        <p:nvSpPr>
          <p:cNvPr id="8" name="TextBox 7">
            <a:extLst>
              <a:ext uri="{FF2B5EF4-FFF2-40B4-BE49-F238E27FC236}">
                <a16:creationId xmlns:a16="http://schemas.microsoft.com/office/drawing/2014/main" id="{9E478AC5-0403-4B71-9341-DFC36C1DE722}"/>
              </a:ext>
            </a:extLst>
          </p:cNvPr>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Facebook: </a:t>
            </a:r>
          </a:p>
        </p:txBody>
      </p:sp>
      <p:sp>
        <p:nvSpPr>
          <p:cNvPr id="9" name="TextBox 8">
            <a:hlinkClick r:id="rId4"/>
            <a:extLst>
              <a:ext uri="{FF2B5EF4-FFF2-40B4-BE49-F238E27FC236}">
                <a16:creationId xmlns:a16="http://schemas.microsoft.com/office/drawing/2014/main" id="{F3D3B71A-C571-4F83-9EF0-EF6AF11BE7A3}"/>
              </a:ext>
            </a:extLst>
          </p:cNvPr>
          <p:cNvSpPr txBox="1"/>
          <p:nvPr/>
        </p:nvSpPr>
        <p:spPr>
          <a:xfrm>
            <a:off x="1224232"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dirty="0">
                <a:solidFill>
                  <a:srgbClr val="000000"/>
                </a:solidFill>
                <a:latin typeface="Arial" panose="020B0604020202020204" pitchFamily="34" charset="0"/>
              </a:rPr>
              <a:t>www.facebook.com/PublicHealthEngland</a:t>
            </a:r>
          </a:p>
        </p:txBody>
      </p:sp>
      <p:sp>
        <p:nvSpPr>
          <p:cNvPr id="14" name="TextBox 13">
            <a:extLst>
              <a:ext uri="{FF2B5EF4-FFF2-40B4-BE49-F238E27FC236}">
                <a16:creationId xmlns:a16="http://schemas.microsoft.com/office/drawing/2014/main" id="{5D5E413D-0107-43A5-A7DD-ABDB147DF65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24     Patterns and trends in child obesity in the East Midlands</a:t>
            </a:r>
          </a:p>
        </p:txBody>
      </p:sp>
      <p:sp>
        <p:nvSpPr>
          <p:cNvPr id="15" name="TextBox 14">
            <a:extLst>
              <a:ext uri="{FF2B5EF4-FFF2-40B4-BE49-F238E27FC236}">
                <a16:creationId xmlns:a16="http://schemas.microsoft.com/office/drawing/2014/main" id="{DFA8AF18-058E-4FDF-8B9B-BCD4F6145A79}"/>
              </a:ext>
            </a:extLst>
          </p:cNvPr>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dirty="0">
              <a:solidFill>
                <a:srgbClr val="000000"/>
              </a:solidFill>
              <a:latin typeface="Arial" panose="020B0604020202020204" pitchFamily="34" charset="0"/>
            </a:endParaRPr>
          </a:p>
        </p:txBody>
      </p:sp>
      <p:sp>
        <p:nvSpPr>
          <p:cNvPr id="16" name="TextBox 15">
            <a:extLst>
              <a:ext uri="{FF2B5EF4-FFF2-40B4-BE49-F238E27FC236}">
                <a16:creationId xmlns:a16="http://schemas.microsoft.com/office/drawing/2014/main" id="{627DB9E3-6039-4CA0-8913-D231A890EFB5}"/>
              </a:ext>
            </a:extLst>
          </p:cNvPr>
          <p:cNvSpPr txBox="1"/>
          <p:nvPr/>
        </p:nvSpPr>
        <p:spPr>
          <a:xfrm>
            <a:off x="495300" y="401193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 Crown copyright 2019 
</a:t>
            </a:r>
            <a:r>
              <a:rPr lang="en-GB" sz="1200" dirty="0"/>
              <a:t>You may re-use this information (excluding logos) free of charge in any format or medium, under the terms of the Open Government Licence v3.0. To view this licence, visit </a:t>
            </a:r>
            <a:r>
              <a:rPr lang="en-GB" sz="1200" dirty="0">
                <a:hlinkClick r:id="rId5"/>
              </a:rPr>
              <a:t>OGL</a:t>
            </a:r>
            <a:r>
              <a:rPr lang="en-GB" sz="1200" dirty="0"/>
              <a:t>. Where we have identified any third party copyright information you will need to obtain permission from the copyright holders concerned.</a:t>
            </a:r>
            <a:endParaRPr lang="en-GB" sz="1200" dirty="0">
              <a:solidFill>
                <a:srgbClr val="000000"/>
              </a:solidFill>
              <a:latin typeface="Arial" panose="020B0604020202020204" pitchFamily="34" charset="0"/>
            </a:endParaRPr>
          </a:p>
        </p:txBody>
      </p:sp>
      <p:sp>
        <p:nvSpPr>
          <p:cNvPr id="17" name="TextBox 16">
            <a:extLst>
              <a:ext uri="{FF2B5EF4-FFF2-40B4-BE49-F238E27FC236}">
                <a16:creationId xmlns:a16="http://schemas.microsoft.com/office/drawing/2014/main" id="{01D503D0-1F0C-4C1F-958D-2720EBD5F1B9}"/>
              </a:ext>
            </a:extLst>
          </p:cNvPr>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Published February 2019 
PHE publications gateway number: GW-129</a:t>
            </a:r>
          </a:p>
        </p:txBody>
      </p:sp>
      <p:pic>
        <p:nvPicPr>
          <p:cNvPr id="18" name="Picture 17">
            <a:extLst>
              <a:ext uri="{FF2B5EF4-FFF2-40B4-BE49-F238E27FC236}">
                <a16:creationId xmlns:a16="http://schemas.microsoft.com/office/drawing/2014/main" id="{DB31099E-178B-49B3-87EA-CD18171F13C2}"/>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574137" y="5417820"/>
            <a:ext cx="845820" cy="685800"/>
          </a:xfrm>
          <a:prstGeom prst="rect">
            <a:avLst/>
          </a:prstGeom>
        </p:spPr>
      </p:pic>
    </p:spTree>
    <p:extLst>
      <p:ext uri="{BB962C8B-B14F-4D97-AF65-F5344CB8AC3E}">
        <p14:creationId xmlns:p14="http://schemas.microsoft.com/office/powerpoint/2010/main" val="197459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2B207-6EE8-4A41-8C89-3BEA520E0A08}"/>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E1E43FC6-C175-4A05-B479-494AB8A2734C}"/>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BMI classification definitions for population monitoring</a:t>
            </a:r>
          </a:p>
        </p:txBody>
      </p:sp>
      <p:sp>
        <p:nvSpPr>
          <p:cNvPr id="4" name="TextBox 3">
            <a:extLst>
              <a:ext uri="{FF2B5EF4-FFF2-40B4-BE49-F238E27FC236}">
                <a16:creationId xmlns:a16="http://schemas.microsoft.com/office/drawing/2014/main" id="{F1DA89A8-B1D3-4BA4-8CB8-92CE741EA623}"/>
              </a:ext>
            </a:extLst>
          </p:cNvPr>
          <p:cNvSpPr txBox="1"/>
          <p:nvPr/>
        </p:nvSpPr>
        <p:spPr>
          <a:xfrm>
            <a:off x="515112" y="1714500"/>
            <a:ext cx="842010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dirty="0">
                <a:solidFill>
                  <a:srgbClr val="000000"/>
                </a:solidFill>
                <a:latin typeface="Arial" panose="020B0604020202020204" pitchFamily="34" charset="0"/>
              </a:rPr>
              <a:t>For population monitoring purposes, to help examine patterns in children’s weight status across the country and over time, BMI is classified according to the following table using the British 1990 growth reference (UK90</a:t>
            </a:r>
            <a:r>
              <a:rPr lang="en-GB" sz="1400" baseline="30000" dirty="0">
                <a:solidFill>
                  <a:srgbClr val="000000"/>
                </a:solidFill>
                <a:latin typeface="Arial" panose="020B0604020202020204" pitchFamily="34" charset="0"/>
              </a:rPr>
              <a:t>1</a:t>
            </a:r>
            <a:r>
              <a:rPr lang="en-GB" sz="1400" dirty="0">
                <a:solidFill>
                  <a:srgbClr val="000000"/>
                </a:solidFill>
                <a:latin typeface="Arial" panose="020B0604020202020204" pitchFamily="34" charset="0"/>
              </a:rPr>
              <a:t>):</a:t>
            </a:r>
          </a:p>
        </p:txBody>
      </p:sp>
      <p:pic>
        <p:nvPicPr>
          <p:cNvPr id="6" name="Picture 5">
            <a:extLst>
              <a:ext uri="{FF2B5EF4-FFF2-40B4-BE49-F238E27FC236}">
                <a16:creationId xmlns:a16="http://schemas.microsoft.com/office/drawing/2014/main" id="{C8D626A1-06A4-48D7-9705-DA0ECC39C03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377553" y="2777490"/>
            <a:ext cx="7150894" cy="2400300"/>
          </a:xfrm>
          <a:prstGeom prst="rect">
            <a:avLst/>
          </a:prstGeom>
        </p:spPr>
      </p:pic>
      <p:sp>
        <p:nvSpPr>
          <p:cNvPr id="7" name="TextBox 6">
            <a:extLst>
              <a:ext uri="{FF2B5EF4-FFF2-40B4-BE49-F238E27FC236}">
                <a16:creationId xmlns:a16="http://schemas.microsoft.com/office/drawing/2014/main" id="{EEA9612E-0BC9-4A33-9F7B-8537F320BADD}"/>
              </a:ext>
            </a:extLst>
          </p:cNvPr>
          <p:cNvSpPr txBox="1"/>
          <p:nvPr/>
        </p:nvSpPr>
        <p:spPr>
          <a:xfrm>
            <a:off x="25400" y="5905500"/>
            <a:ext cx="94107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1 Cole TJ, Freeman JV, Preece MA. Body mass index reference curves for the UK, 1990. Archives of Disease in Childhood 1995 73:25-29.</a:t>
            </a:r>
          </a:p>
        </p:txBody>
      </p:sp>
      <p:sp>
        <p:nvSpPr>
          <p:cNvPr id="8" name="TextBox 7">
            <a:extLst>
              <a:ext uri="{FF2B5EF4-FFF2-40B4-BE49-F238E27FC236}">
                <a16:creationId xmlns:a16="http://schemas.microsoft.com/office/drawing/2014/main" id="{25720D9D-23F3-4FA7-8E7A-3BA54C02A69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3     Patterns and trends in child obesity in the East Midlands</a:t>
            </a:r>
          </a:p>
        </p:txBody>
      </p:sp>
    </p:spTree>
    <p:extLst>
      <p:ext uri="{BB962C8B-B14F-4D97-AF65-F5344CB8AC3E}">
        <p14:creationId xmlns:p14="http://schemas.microsoft.com/office/powerpoint/2010/main" val="40711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A310-46B8-44E5-801B-48A809CCAFAC}"/>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71949415-82F5-43E4-A965-2B1F1180DA7D}"/>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7DA8E1C9-A9EF-4C28-8AB4-A9E8CEB65680}"/>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dirty="0">
                <a:solidFill>
                  <a:srgbClr val="000000"/>
                </a:solidFill>
                <a:latin typeface="Arial" panose="020B0604020202020204" pitchFamily="34" charset="0"/>
              </a:rPr>
              <a:t>Prevalence of excess weight by age</a:t>
            </a:r>
          </a:p>
        </p:txBody>
      </p:sp>
      <p:sp>
        <p:nvSpPr>
          <p:cNvPr id="5" name="TextBox 4">
            <a:extLst>
              <a:ext uri="{FF2B5EF4-FFF2-40B4-BE49-F238E27FC236}">
                <a16:creationId xmlns:a16="http://schemas.microsoft.com/office/drawing/2014/main" id="{50530946-B897-41E0-BF48-D6B6C14A109F}"/>
              </a:ext>
            </a:extLst>
          </p:cNvPr>
          <p:cNvSpPr txBox="1"/>
          <p:nvPr/>
        </p:nvSpPr>
        <p:spPr>
          <a:xfrm>
            <a:off x="2526030" y="1131570"/>
            <a:ext cx="7429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dirty="0">
                <a:solidFill>
                  <a:srgbClr val="000000"/>
                </a:solidFill>
                <a:latin typeface="Arial" panose="020B0604020202020204" pitchFamily="34" charset="0"/>
              </a:rPr>
              <a:t>Reception (aged 4-5 years) and Year 6 (aged 10-11 years)</a:t>
            </a:r>
          </a:p>
        </p:txBody>
      </p:sp>
      <p:sp>
        <p:nvSpPr>
          <p:cNvPr id="6" name="TextBox 5">
            <a:extLst>
              <a:ext uri="{FF2B5EF4-FFF2-40B4-BE49-F238E27FC236}">
                <a16:creationId xmlns:a16="http://schemas.microsoft.com/office/drawing/2014/main" id="{4720141F-A5DC-4A72-8DE7-BB9B6F0A933F}"/>
              </a:ext>
            </a:extLst>
          </p:cNvPr>
          <p:cNvSpPr txBox="1"/>
          <p:nvPr/>
        </p:nvSpPr>
        <p:spPr>
          <a:xfrm>
            <a:off x="505206" y="171450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Around 1 in 4 children in Reception are overweight or obese</a:t>
            </a:r>
          </a:p>
        </p:txBody>
      </p:sp>
      <p:sp>
        <p:nvSpPr>
          <p:cNvPr id="7" name="TextBox 6">
            <a:extLst>
              <a:ext uri="{FF2B5EF4-FFF2-40B4-BE49-F238E27FC236}">
                <a16:creationId xmlns:a16="http://schemas.microsoft.com/office/drawing/2014/main" id="{6B2B512C-9616-4A45-832D-31F6FBE64F46}"/>
              </a:ext>
            </a:extLst>
          </p:cNvPr>
          <p:cNvSpPr txBox="1"/>
          <p:nvPr/>
        </p:nvSpPr>
        <p:spPr>
          <a:xfrm>
            <a:off x="22288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dirty="0">
                <a:solidFill>
                  <a:srgbClr val="000000"/>
                </a:solidFill>
                <a:latin typeface="Arial" panose="020B0604020202020204" pitchFamily="34" charset="0"/>
              </a:rPr>
              <a:t>Boys: 23.9%</a:t>
            </a:r>
          </a:p>
        </p:txBody>
      </p:sp>
      <p:sp>
        <p:nvSpPr>
          <p:cNvPr id="8" name="TextBox 7">
            <a:extLst>
              <a:ext uri="{FF2B5EF4-FFF2-40B4-BE49-F238E27FC236}">
                <a16:creationId xmlns:a16="http://schemas.microsoft.com/office/drawing/2014/main" id="{0D349F5A-B855-4DEC-BF6B-F33FD3DF8A93}"/>
              </a:ext>
            </a:extLst>
          </p:cNvPr>
          <p:cNvSpPr txBox="1"/>
          <p:nvPr/>
        </p:nvSpPr>
        <p:spPr>
          <a:xfrm>
            <a:off x="61912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dirty="0">
                <a:solidFill>
                  <a:srgbClr val="000000"/>
                </a:solidFill>
                <a:latin typeface="Arial" panose="020B0604020202020204" pitchFamily="34" charset="0"/>
              </a:rPr>
              <a:t>Girls: 22.8%</a:t>
            </a:r>
          </a:p>
        </p:txBody>
      </p:sp>
      <p:pic>
        <p:nvPicPr>
          <p:cNvPr id="10" name="Picture 9">
            <a:extLst>
              <a:ext uri="{FF2B5EF4-FFF2-40B4-BE49-F238E27FC236}">
                <a16:creationId xmlns:a16="http://schemas.microsoft.com/office/drawing/2014/main" id="{B28EFDBA-81B0-4E70-9B76-CB30E2A7430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700608" y="2331720"/>
            <a:ext cx="2542384" cy="1234440"/>
          </a:xfrm>
          <a:prstGeom prst="rect">
            <a:avLst/>
          </a:prstGeom>
        </p:spPr>
      </p:pic>
      <p:pic>
        <p:nvPicPr>
          <p:cNvPr id="12" name="Picture 11">
            <a:extLst>
              <a:ext uri="{FF2B5EF4-FFF2-40B4-BE49-F238E27FC236}">
                <a16:creationId xmlns:a16="http://schemas.microsoft.com/office/drawing/2014/main" id="{539CBA3C-442B-4ADF-9157-3BC312260E7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664108" y="2331720"/>
            <a:ext cx="2540183" cy="1234440"/>
          </a:xfrm>
          <a:prstGeom prst="rect">
            <a:avLst/>
          </a:prstGeom>
        </p:spPr>
      </p:pic>
      <p:sp>
        <p:nvSpPr>
          <p:cNvPr id="13" name="TextBox 12">
            <a:extLst>
              <a:ext uri="{FF2B5EF4-FFF2-40B4-BE49-F238E27FC236}">
                <a16:creationId xmlns:a16="http://schemas.microsoft.com/office/drawing/2014/main" id="{A16BFC48-B323-4E74-84C3-00CB97FF4BD0}"/>
              </a:ext>
            </a:extLst>
          </p:cNvPr>
          <p:cNvSpPr txBox="1"/>
          <p:nvPr/>
        </p:nvSpPr>
        <p:spPr>
          <a:xfrm>
            <a:off x="505206" y="377190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Around 1 in 3 children in Year 6 are overweight or obese</a:t>
            </a:r>
          </a:p>
        </p:txBody>
      </p:sp>
      <p:sp>
        <p:nvSpPr>
          <p:cNvPr id="14" name="TextBox 13">
            <a:extLst>
              <a:ext uri="{FF2B5EF4-FFF2-40B4-BE49-F238E27FC236}">
                <a16:creationId xmlns:a16="http://schemas.microsoft.com/office/drawing/2014/main" id="{AF15F9EC-E673-416A-8FD4-892A87D9C161}"/>
              </a:ext>
            </a:extLst>
          </p:cNvPr>
          <p:cNvSpPr txBox="1"/>
          <p:nvPr/>
        </p:nvSpPr>
        <p:spPr>
          <a:xfrm>
            <a:off x="22288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dirty="0">
                <a:solidFill>
                  <a:srgbClr val="000000"/>
                </a:solidFill>
                <a:latin typeface="Arial" panose="020B0604020202020204" pitchFamily="34" charset="0"/>
              </a:rPr>
              <a:t>Boys: 36.1%</a:t>
            </a:r>
          </a:p>
        </p:txBody>
      </p:sp>
      <p:sp>
        <p:nvSpPr>
          <p:cNvPr id="15" name="TextBox 14">
            <a:extLst>
              <a:ext uri="{FF2B5EF4-FFF2-40B4-BE49-F238E27FC236}">
                <a16:creationId xmlns:a16="http://schemas.microsoft.com/office/drawing/2014/main" id="{946D01DB-A5E3-449D-BA73-90CE71D0F6FA}"/>
              </a:ext>
            </a:extLst>
          </p:cNvPr>
          <p:cNvSpPr txBox="1"/>
          <p:nvPr/>
        </p:nvSpPr>
        <p:spPr>
          <a:xfrm>
            <a:off x="61912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dirty="0">
                <a:solidFill>
                  <a:srgbClr val="000000"/>
                </a:solidFill>
                <a:latin typeface="Arial" panose="020B0604020202020204" pitchFamily="34" charset="0"/>
              </a:rPr>
              <a:t>Girls: 32.2%</a:t>
            </a:r>
          </a:p>
        </p:txBody>
      </p:sp>
      <p:pic>
        <p:nvPicPr>
          <p:cNvPr id="17" name="Picture 16">
            <a:extLst>
              <a:ext uri="{FF2B5EF4-FFF2-40B4-BE49-F238E27FC236}">
                <a16:creationId xmlns:a16="http://schemas.microsoft.com/office/drawing/2014/main" id="{E83BBC27-30A1-455B-BEAA-F10D4AF6B4E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018406" y="4389120"/>
            <a:ext cx="1906788" cy="1234440"/>
          </a:xfrm>
          <a:prstGeom prst="rect">
            <a:avLst/>
          </a:prstGeom>
        </p:spPr>
      </p:pic>
      <p:pic>
        <p:nvPicPr>
          <p:cNvPr id="19" name="Picture 18">
            <a:extLst>
              <a:ext uri="{FF2B5EF4-FFF2-40B4-BE49-F238E27FC236}">
                <a16:creationId xmlns:a16="http://schemas.microsoft.com/office/drawing/2014/main" id="{BC31DD69-9750-481F-9A35-6B07DE66C6FC}"/>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981631" y="4389120"/>
            <a:ext cx="1905138" cy="1234440"/>
          </a:xfrm>
          <a:prstGeom prst="rect">
            <a:avLst/>
          </a:prstGeom>
        </p:spPr>
      </p:pic>
      <p:sp>
        <p:nvSpPr>
          <p:cNvPr id="20" name="TextBox 19">
            <a:extLst>
              <a:ext uri="{FF2B5EF4-FFF2-40B4-BE49-F238E27FC236}">
                <a16:creationId xmlns:a16="http://schemas.microsoft.com/office/drawing/2014/main" id="{177D9F47-1D16-4142-A8C8-27DBA2F0A355}"/>
              </a:ext>
            </a:extLst>
          </p:cNvPr>
          <p:cNvSpPr txBox="1"/>
          <p:nvPr/>
        </p:nvSpPr>
        <p:spPr>
          <a:xfrm>
            <a:off x="127000" y="5905500"/>
            <a:ext cx="94107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Child excess weight (overweight including obesity): BMI greater than or equal to the 85   centile of the UK90 growth reference
Source: National Child Measurement Programme 2017/18</a:t>
            </a:r>
          </a:p>
        </p:txBody>
      </p:sp>
      <p:sp>
        <p:nvSpPr>
          <p:cNvPr id="21" name="TextBox 20">
            <a:extLst>
              <a:ext uri="{FF2B5EF4-FFF2-40B4-BE49-F238E27FC236}">
                <a16:creationId xmlns:a16="http://schemas.microsoft.com/office/drawing/2014/main" id="{7A6D8999-72EC-42FA-8EEC-D3FDDBDB2AF9}"/>
              </a:ext>
            </a:extLst>
          </p:cNvPr>
          <p:cNvSpPr txBox="1"/>
          <p:nvPr/>
        </p:nvSpPr>
        <p:spPr>
          <a:xfrm>
            <a:off x="5473700" y="59055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22" name="TextBox 21">
            <a:extLst>
              <a:ext uri="{FF2B5EF4-FFF2-40B4-BE49-F238E27FC236}">
                <a16:creationId xmlns:a16="http://schemas.microsoft.com/office/drawing/2014/main" id="{6B53CFE0-C0A8-4B24-9238-F194157FF2B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4     Patterns and trends in child obesity in the East Midlands</a:t>
            </a:r>
          </a:p>
        </p:txBody>
      </p:sp>
    </p:spTree>
    <p:extLst>
      <p:ext uri="{BB962C8B-B14F-4D97-AF65-F5344CB8AC3E}">
        <p14:creationId xmlns:p14="http://schemas.microsoft.com/office/powerpoint/2010/main" val="262122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0076-7783-44F0-B306-AAF5E4DA82FE}"/>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834FB638-71B0-47A1-BB04-9FF7AE6FBAC6}"/>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B68628F5-2856-4C68-B288-695353C24B3D}"/>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dirty="0">
                <a:solidFill>
                  <a:srgbClr val="000000"/>
                </a:solidFill>
                <a:latin typeface="Arial" panose="020B0604020202020204" pitchFamily="34" charset="0"/>
              </a:rPr>
              <a:t>Prevalence of obesity by age</a:t>
            </a:r>
          </a:p>
        </p:txBody>
      </p:sp>
      <p:sp>
        <p:nvSpPr>
          <p:cNvPr id="5" name="TextBox 4">
            <a:extLst>
              <a:ext uri="{FF2B5EF4-FFF2-40B4-BE49-F238E27FC236}">
                <a16:creationId xmlns:a16="http://schemas.microsoft.com/office/drawing/2014/main" id="{E8EDC1F6-E8BB-40CF-8E1E-5B612F2CB129}"/>
              </a:ext>
            </a:extLst>
          </p:cNvPr>
          <p:cNvSpPr txBox="1"/>
          <p:nvPr/>
        </p:nvSpPr>
        <p:spPr>
          <a:xfrm>
            <a:off x="2526030" y="1131570"/>
            <a:ext cx="7429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dirty="0">
                <a:solidFill>
                  <a:srgbClr val="000000"/>
                </a:solidFill>
                <a:latin typeface="Arial" panose="020B0604020202020204" pitchFamily="34" charset="0"/>
              </a:rPr>
              <a:t>Reception (aged 4-5 years) and Year 6 (aged 10-11 years)</a:t>
            </a:r>
          </a:p>
        </p:txBody>
      </p:sp>
      <p:sp>
        <p:nvSpPr>
          <p:cNvPr id="6" name="TextBox 5">
            <a:extLst>
              <a:ext uri="{FF2B5EF4-FFF2-40B4-BE49-F238E27FC236}">
                <a16:creationId xmlns:a16="http://schemas.microsoft.com/office/drawing/2014/main" id="{A46999FA-BCC1-4903-92D7-C778CB471865}"/>
              </a:ext>
            </a:extLst>
          </p:cNvPr>
          <p:cNvSpPr txBox="1"/>
          <p:nvPr/>
        </p:nvSpPr>
        <p:spPr>
          <a:xfrm>
            <a:off x="505206" y="171450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Around 1 in 10 children in Reception are obese</a:t>
            </a:r>
          </a:p>
        </p:txBody>
      </p:sp>
      <p:pic>
        <p:nvPicPr>
          <p:cNvPr id="8" name="Picture 7">
            <a:extLst>
              <a:ext uri="{FF2B5EF4-FFF2-40B4-BE49-F238E27FC236}">
                <a16:creationId xmlns:a16="http://schemas.microsoft.com/office/drawing/2014/main" id="{5B6414B1-F812-47BF-AB7D-9DE5D0EF99C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481238" y="2057400"/>
            <a:ext cx="4943525" cy="960120"/>
          </a:xfrm>
          <a:prstGeom prst="rect">
            <a:avLst/>
          </a:prstGeom>
        </p:spPr>
      </p:pic>
      <p:sp>
        <p:nvSpPr>
          <p:cNvPr id="9" name="TextBox 8">
            <a:extLst>
              <a:ext uri="{FF2B5EF4-FFF2-40B4-BE49-F238E27FC236}">
                <a16:creationId xmlns:a16="http://schemas.microsoft.com/office/drawing/2014/main" id="{CC6C7B33-5CEA-4164-8E32-A09883FD738D}"/>
              </a:ext>
            </a:extLst>
          </p:cNvPr>
          <p:cNvSpPr txBox="1"/>
          <p:nvPr/>
        </p:nvSpPr>
        <p:spPr>
          <a:xfrm>
            <a:off x="1382676" y="250317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dirty="0">
                <a:solidFill>
                  <a:srgbClr val="000000"/>
                </a:solidFill>
                <a:latin typeface="Arial" panose="020B0604020202020204" pitchFamily="34" charset="0"/>
              </a:rPr>
              <a:t>Boys: 10.4%</a:t>
            </a:r>
          </a:p>
        </p:txBody>
      </p:sp>
      <p:pic>
        <p:nvPicPr>
          <p:cNvPr id="11" name="Picture 10">
            <a:extLst>
              <a:ext uri="{FF2B5EF4-FFF2-40B4-BE49-F238E27FC236}">
                <a16:creationId xmlns:a16="http://schemas.microsoft.com/office/drawing/2014/main" id="{4CD9056E-C793-4AEC-862A-9AB833279EB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483377" y="3017520"/>
            <a:ext cx="4939245" cy="960120"/>
          </a:xfrm>
          <a:prstGeom prst="rect">
            <a:avLst/>
          </a:prstGeom>
        </p:spPr>
      </p:pic>
      <p:sp>
        <p:nvSpPr>
          <p:cNvPr id="12" name="TextBox 11">
            <a:extLst>
              <a:ext uri="{FF2B5EF4-FFF2-40B4-BE49-F238E27FC236}">
                <a16:creationId xmlns:a16="http://schemas.microsoft.com/office/drawing/2014/main" id="{E8F79ED2-A556-49F3-A375-B0C709E5A61F}"/>
              </a:ext>
            </a:extLst>
          </p:cNvPr>
          <p:cNvSpPr txBox="1"/>
          <p:nvPr/>
        </p:nvSpPr>
        <p:spPr>
          <a:xfrm>
            <a:off x="1382676" y="346329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dirty="0">
                <a:solidFill>
                  <a:srgbClr val="000000"/>
                </a:solidFill>
                <a:latin typeface="Arial" panose="020B0604020202020204" pitchFamily="34" charset="0"/>
              </a:rPr>
              <a:t>Girls: 9.4%</a:t>
            </a:r>
          </a:p>
        </p:txBody>
      </p:sp>
      <p:sp>
        <p:nvSpPr>
          <p:cNvPr id="13" name="TextBox 12">
            <a:extLst>
              <a:ext uri="{FF2B5EF4-FFF2-40B4-BE49-F238E27FC236}">
                <a16:creationId xmlns:a16="http://schemas.microsoft.com/office/drawing/2014/main" id="{8B2E943E-8E0C-4B57-BE20-6776DDEF14CD}"/>
              </a:ext>
            </a:extLst>
          </p:cNvPr>
          <p:cNvSpPr txBox="1"/>
          <p:nvPr/>
        </p:nvSpPr>
        <p:spPr>
          <a:xfrm>
            <a:off x="505206" y="3998214"/>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Around 1 in 5 children in Year 6 are obese</a:t>
            </a:r>
          </a:p>
        </p:txBody>
      </p:sp>
      <p:sp>
        <p:nvSpPr>
          <p:cNvPr id="14" name="TextBox 13">
            <a:extLst>
              <a:ext uri="{FF2B5EF4-FFF2-40B4-BE49-F238E27FC236}">
                <a16:creationId xmlns:a16="http://schemas.microsoft.com/office/drawing/2014/main" id="{59F76481-F647-4981-9204-B948AD2CC066}"/>
              </a:ext>
            </a:extLst>
          </p:cNvPr>
          <p:cNvSpPr txBox="1"/>
          <p:nvPr/>
        </p:nvSpPr>
        <p:spPr>
          <a:xfrm>
            <a:off x="2228850" y="438912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dirty="0">
                <a:solidFill>
                  <a:srgbClr val="000000"/>
                </a:solidFill>
                <a:latin typeface="Arial" panose="020B0604020202020204" pitchFamily="34" charset="0"/>
              </a:rPr>
              <a:t>Boys: 21.8%</a:t>
            </a:r>
          </a:p>
        </p:txBody>
      </p:sp>
      <p:sp>
        <p:nvSpPr>
          <p:cNvPr id="15" name="TextBox 14">
            <a:extLst>
              <a:ext uri="{FF2B5EF4-FFF2-40B4-BE49-F238E27FC236}">
                <a16:creationId xmlns:a16="http://schemas.microsoft.com/office/drawing/2014/main" id="{5D971CED-BF5D-46F8-8001-952E2E1DDD5B}"/>
              </a:ext>
            </a:extLst>
          </p:cNvPr>
          <p:cNvSpPr txBox="1"/>
          <p:nvPr/>
        </p:nvSpPr>
        <p:spPr>
          <a:xfrm>
            <a:off x="6191250" y="438912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dirty="0">
                <a:solidFill>
                  <a:srgbClr val="000000"/>
                </a:solidFill>
                <a:latin typeface="Arial" panose="020B0604020202020204" pitchFamily="34" charset="0"/>
              </a:rPr>
              <a:t>Girls: 17.9%</a:t>
            </a:r>
          </a:p>
        </p:txBody>
      </p:sp>
      <p:pic>
        <p:nvPicPr>
          <p:cNvPr id="17" name="Picture 16">
            <a:extLst>
              <a:ext uri="{FF2B5EF4-FFF2-40B4-BE49-F238E27FC236}">
                <a16:creationId xmlns:a16="http://schemas.microsoft.com/office/drawing/2014/main" id="{7D58D2AD-8CC2-4011-AA02-701BCAB9F2CD}"/>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559364" y="4732020"/>
            <a:ext cx="2824871" cy="1097280"/>
          </a:xfrm>
          <a:prstGeom prst="rect">
            <a:avLst/>
          </a:prstGeom>
        </p:spPr>
      </p:pic>
      <p:pic>
        <p:nvPicPr>
          <p:cNvPr id="19" name="Picture 18">
            <a:extLst>
              <a:ext uri="{FF2B5EF4-FFF2-40B4-BE49-F238E27FC236}">
                <a16:creationId xmlns:a16="http://schemas.microsoft.com/office/drawing/2014/main" id="{8B57E02A-E3C6-4A02-9F57-74A79C76C606}"/>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522987" y="4732020"/>
            <a:ext cx="2822426" cy="1097280"/>
          </a:xfrm>
          <a:prstGeom prst="rect">
            <a:avLst/>
          </a:prstGeom>
        </p:spPr>
      </p:pic>
      <p:sp>
        <p:nvSpPr>
          <p:cNvPr id="20" name="TextBox 19">
            <a:extLst>
              <a:ext uri="{FF2B5EF4-FFF2-40B4-BE49-F238E27FC236}">
                <a16:creationId xmlns:a16="http://schemas.microsoft.com/office/drawing/2014/main" id="{C690C101-FAC6-43ED-BE3D-8857FF8A5BA7}"/>
              </a:ext>
            </a:extLst>
          </p:cNvPr>
          <p:cNvSpPr txBox="1"/>
          <p:nvPr/>
        </p:nvSpPr>
        <p:spPr>
          <a:xfrm>
            <a:off x="127000" y="5905500"/>
            <a:ext cx="94107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Child obesity: BMI greater than or equal to the 95   centile of the UK90 growth reference
Source: National Child Measurement Programme 2017/18</a:t>
            </a:r>
          </a:p>
        </p:txBody>
      </p:sp>
      <p:sp>
        <p:nvSpPr>
          <p:cNvPr id="21" name="TextBox 20">
            <a:extLst>
              <a:ext uri="{FF2B5EF4-FFF2-40B4-BE49-F238E27FC236}">
                <a16:creationId xmlns:a16="http://schemas.microsoft.com/office/drawing/2014/main" id="{03DE88A1-C509-4CDE-AAB4-2C7D2AD21941}"/>
              </a:ext>
            </a:extLst>
          </p:cNvPr>
          <p:cNvSpPr txBox="1"/>
          <p:nvPr/>
        </p:nvSpPr>
        <p:spPr>
          <a:xfrm>
            <a:off x="3175000" y="59055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22" name="TextBox 21">
            <a:extLst>
              <a:ext uri="{FF2B5EF4-FFF2-40B4-BE49-F238E27FC236}">
                <a16:creationId xmlns:a16="http://schemas.microsoft.com/office/drawing/2014/main" id="{45344317-56E7-4CCE-B3A2-4FD9651EB65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5     Patterns and trends in child obesity in the East Midlands</a:t>
            </a:r>
          </a:p>
        </p:txBody>
      </p:sp>
    </p:spTree>
    <p:extLst>
      <p:ext uri="{BB962C8B-B14F-4D97-AF65-F5344CB8AC3E}">
        <p14:creationId xmlns:p14="http://schemas.microsoft.com/office/powerpoint/2010/main" val="99791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6AC46-9478-40B8-923A-078ACB5AB87A}"/>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73473A8B-A5FE-4741-A2D0-F48E23A3F2D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9397526C-E2BE-45AE-BC4E-E6788A098275}"/>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dirty="0">
                <a:solidFill>
                  <a:srgbClr val="000000"/>
                </a:solidFill>
                <a:latin typeface="Arial" panose="020B0604020202020204" pitchFamily="34" charset="0"/>
              </a:rPr>
              <a:t>BMI status of children by age</a:t>
            </a:r>
          </a:p>
        </p:txBody>
      </p:sp>
      <p:pic>
        <p:nvPicPr>
          <p:cNvPr id="6" name="Picture 5">
            <a:extLst>
              <a:ext uri="{FF2B5EF4-FFF2-40B4-BE49-F238E27FC236}">
                <a16:creationId xmlns:a16="http://schemas.microsoft.com/office/drawing/2014/main" id="{8BE04A3A-9D5E-4E63-9A29-11B37B7F7FF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 y="1028700"/>
            <a:ext cx="5486400" cy="5486400"/>
          </a:xfrm>
          <a:prstGeom prst="rect">
            <a:avLst/>
          </a:prstGeom>
        </p:spPr>
      </p:pic>
      <p:pic>
        <p:nvPicPr>
          <p:cNvPr id="8" name="Picture 7">
            <a:extLst>
              <a:ext uri="{FF2B5EF4-FFF2-40B4-BE49-F238E27FC236}">
                <a16:creationId xmlns:a16="http://schemas.microsoft.com/office/drawing/2014/main" id="{97B6E939-0355-45D1-BBDB-D769B193541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191000" y="1028700"/>
            <a:ext cx="5486400" cy="5486400"/>
          </a:xfrm>
          <a:prstGeom prst="rect">
            <a:avLst/>
          </a:prstGeom>
        </p:spPr>
      </p:pic>
      <p:sp>
        <p:nvSpPr>
          <p:cNvPr id="9" name="TextBox 8">
            <a:extLst>
              <a:ext uri="{FF2B5EF4-FFF2-40B4-BE49-F238E27FC236}">
                <a16:creationId xmlns:a16="http://schemas.microsoft.com/office/drawing/2014/main" id="{3FDDDBD0-82F1-44C3-A1EC-D2DC14A469B3}"/>
              </a:ext>
            </a:extLst>
          </p:cNvPr>
          <p:cNvSpPr txBox="1"/>
          <p:nvPr/>
        </p:nvSpPr>
        <p:spPr>
          <a:xfrm>
            <a:off x="127000" y="5715000"/>
            <a:ext cx="960882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This analysis uses the 2   , 85   and 95   centiles of the British 1990 growth reference (UK90) for BMI to classify children as underweight, healthy weight, overweight and obese.
Source: National Child Measurement Programme 2017/18</a:t>
            </a:r>
          </a:p>
        </p:txBody>
      </p:sp>
      <p:sp>
        <p:nvSpPr>
          <p:cNvPr id="10" name="TextBox 9">
            <a:extLst>
              <a:ext uri="{FF2B5EF4-FFF2-40B4-BE49-F238E27FC236}">
                <a16:creationId xmlns:a16="http://schemas.microsoft.com/office/drawing/2014/main" id="{4CF387CC-3F5C-4C91-922C-124A991A879C}"/>
              </a:ext>
            </a:extLst>
          </p:cNvPr>
          <p:cNvSpPr txBox="1"/>
          <p:nvPr/>
        </p:nvSpPr>
        <p:spPr>
          <a:xfrm>
            <a:off x="16383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nd</a:t>
            </a:r>
          </a:p>
        </p:txBody>
      </p:sp>
      <p:sp>
        <p:nvSpPr>
          <p:cNvPr id="11" name="TextBox 10">
            <a:extLst>
              <a:ext uri="{FF2B5EF4-FFF2-40B4-BE49-F238E27FC236}">
                <a16:creationId xmlns:a16="http://schemas.microsoft.com/office/drawing/2014/main" id="{DCED4E7D-F81D-4432-A0EB-8340F84082D2}"/>
              </a:ext>
            </a:extLst>
          </p:cNvPr>
          <p:cNvSpPr txBox="1"/>
          <p:nvPr/>
        </p:nvSpPr>
        <p:spPr>
          <a:xfrm>
            <a:off x="19685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2" name="TextBox 11">
            <a:extLst>
              <a:ext uri="{FF2B5EF4-FFF2-40B4-BE49-F238E27FC236}">
                <a16:creationId xmlns:a16="http://schemas.microsoft.com/office/drawing/2014/main" id="{9E3F7B77-76D8-4DCB-986D-2A7B67850D64}"/>
              </a:ext>
            </a:extLst>
          </p:cNvPr>
          <p:cNvSpPr txBox="1"/>
          <p:nvPr/>
        </p:nvSpPr>
        <p:spPr>
          <a:xfrm>
            <a:off x="25273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3" name="TextBox 12">
            <a:extLst>
              <a:ext uri="{FF2B5EF4-FFF2-40B4-BE49-F238E27FC236}">
                <a16:creationId xmlns:a16="http://schemas.microsoft.com/office/drawing/2014/main" id="{DDF61F93-7630-43FA-BE0C-2637AF341F3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6     Patterns and trends in child obesity in the East Midlands</a:t>
            </a:r>
          </a:p>
        </p:txBody>
      </p:sp>
    </p:spTree>
    <p:extLst>
      <p:ext uri="{BB962C8B-B14F-4D97-AF65-F5344CB8AC3E}">
        <p14:creationId xmlns:p14="http://schemas.microsoft.com/office/powerpoint/2010/main" val="2682899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D2640-F1F2-499D-8CFE-64104C5DBDF2}"/>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61FC6FAF-5405-4838-8308-94699E64ACDE}"/>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FD781F0A-5409-489D-96A8-6D642E292EED}"/>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dirty="0">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B0BBA798-2BD1-41CA-BEFB-7772CDB039FE}"/>
              </a:ext>
            </a:extLst>
          </p:cNvPr>
          <p:cNvSpPr txBox="1"/>
          <p:nvPr/>
        </p:nvSpPr>
        <p:spPr>
          <a:xfrm>
            <a:off x="99060" y="25374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dirty="0">
                <a:solidFill>
                  <a:srgbClr val="000000"/>
                </a:solidFill>
                <a:latin typeface="Arial" panose="020B0604020202020204" pitchFamily="34" charset="0"/>
              </a:rPr>
              <a:t>Reception</a:t>
            </a:r>
          </a:p>
        </p:txBody>
      </p:sp>
      <p:sp>
        <p:nvSpPr>
          <p:cNvPr id="6" name="TextBox 5">
            <a:extLst>
              <a:ext uri="{FF2B5EF4-FFF2-40B4-BE49-F238E27FC236}">
                <a16:creationId xmlns:a16="http://schemas.microsoft.com/office/drawing/2014/main" id="{90C628EB-F824-4306-9592-42C73F3D4CF1}"/>
              </a:ext>
            </a:extLst>
          </p:cNvPr>
          <p:cNvSpPr txBox="1"/>
          <p:nvPr/>
        </p:nvSpPr>
        <p:spPr>
          <a:xfrm>
            <a:off x="99060" y="45948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dirty="0">
                <a:solidFill>
                  <a:srgbClr val="000000"/>
                </a:solidFill>
                <a:latin typeface="Arial" panose="020B0604020202020204" pitchFamily="34" charset="0"/>
              </a:rPr>
              <a:t>Year 6</a:t>
            </a:r>
          </a:p>
        </p:txBody>
      </p:sp>
      <p:pic>
        <p:nvPicPr>
          <p:cNvPr id="8" name="Picture 7">
            <a:extLst>
              <a:ext uri="{FF2B5EF4-FFF2-40B4-BE49-F238E27FC236}">
                <a16:creationId xmlns:a16="http://schemas.microsoft.com/office/drawing/2014/main" id="{36CA08C5-F38E-4583-8808-5A1BBB9E737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92480" y="1399303"/>
            <a:ext cx="9113520" cy="2276313"/>
          </a:xfrm>
          <a:prstGeom prst="rect">
            <a:avLst/>
          </a:prstGeom>
        </p:spPr>
      </p:pic>
      <p:pic>
        <p:nvPicPr>
          <p:cNvPr id="10" name="Picture 9">
            <a:extLst>
              <a:ext uri="{FF2B5EF4-FFF2-40B4-BE49-F238E27FC236}">
                <a16:creationId xmlns:a16="http://schemas.microsoft.com/office/drawing/2014/main" id="{12A216A2-A670-49E7-9360-E86FC1FF846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92480" y="3422414"/>
            <a:ext cx="9113520" cy="2276313"/>
          </a:xfrm>
          <a:prstGeom prst="rect">
            <a:avLst/>
          </a:prstGeom>
        </p:spPr>
      </p:pic>
      <p:sp>
        <p:nvSpPr>
          <p:cNvPr id="11" name="TextBox 10">
            <a:extLst>
              <a:ext uri="{FF2B5EF4-FFF2-40B4-BE49-F238E27FC236}">
                <a16:creationId xmlns:a16="http://schemas.microsoft.com/office/drawing/2014/main" id="{6744A548-8D46-4E70-9BCE-73851AE5FD8B}"/>
              </a:ext>
            </a:extLst>
          </p:cNvPr>
          <p:cNvSpPr txBox="1"/>
          <p:nvPr/>
        </p:nvSpPr>
        <p:spPr>
          <a:xfrm>
            <a:off x="127000" y="5715000"/>
            <a:ext cx="960882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This analysis uses the 2   , 85   and 95   centiles of the British 1990 growth reference (UK90) for BMI to classify children as underweight, healthy weight, overweight, obese or severely obese.
Source: National Child Measurement Programme 2017/18</a:t>
            </a:r>
          </a:p>
        </p:txBody>
      </p:sp>
      <p:sp>
        <p:nvSpPr>
          <p:cNvPr id="12" name="TextBox 11">
            <a:extLst>
              <a:ext uri="{FF2B5EF4-FFF2-40B4-BE49-F238E27FC236}">
                <a16:creationId xmlns:a16="http://schemas.microsoft.com/office/drawing/2014/main" id="{FD747769-180A-430F-BB2D-79B9AE4C8EE2}"/>
              </a:ext>
            </a:extLst>
          </p:cNvPr>
          <p:cNvSpPr txBox="1"/>
          <p:nvPr/>
        </p:nvSpPr>
        <p:spPr>
          <a:xfrm>
            <a:off x="16383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nd</a:t>
            </a:r>
          </a:p>
        </p:txBody>
      </p:sp>
      <p:sp>
        <p:nvSpPr>
          <p:cNvPr id="13" name="TextBox 12">
            <a:extLst>
              <a:ext uri="{FF2B5EF4-FFF2-40B4-BE49-F238E27FC236}">
                <a16:creationId xmlns:a16="http://schemas.microsoft.com/office/drawing/2014/main" id="{EBB174DA-7290-4C9E-B28B-645CFA698E65}"/>
              </a:ext>
            </a:extLst>
          </p:cNvPr>
          <p:cNvSpPr txBox="1"/>
          <p:nvPr/>
        </p:nvSpPr>
        <p:spPr>
          <a:xfrm>
            <a:off x="19685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4" name="TextBox 13">
            <a:extLst>
              <a:ext uri="{FF2B5EF4-FFF2-40B4-BE49-F238E27FC236}">
                <a16:creationId xmlns:a16="http://schemas.microsoft.com/office/drawing/2014/main" id="{7AD5177C-1F6A-4A57-9B9B-76BAA0E2AE1D}"/>
              </a:ext>
            </a:extLst>
          </p:cNvPr>
          <p:cNvSpPr txBox="1"/>
          <p:nvPr/>
        </p:nvSpPr>
        <p:spPr>
          <a:xfrm>
            <a:off x="25273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5" name="TextBox 14">
            <a:extLst>
              <a:ext uri="{FF2B5EF4-FFF2-40B4-BE49-F238E27FC236}">
                <a16:creationId xmlns:a16="http://schemas.microsoft.com/office/drawing/2014/main" id="{20ABDACE-789A-467A-8809-F0CE72F5978C}"/>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7     Patterns and trends in child obesity in the East Midlands</a:t>
            </a:r>
          </a:p>
        </p:txBody>
      </p:sp>
    </p:spTree>
    <p:extLst>
      <p:ext uri="{BB962C8B-B14F-4D97-AF65-F5344CB8AC3E}">
        <p14:creationId xmlns:p14="http://schemas.microsoft.com/office/powerpoint/2010/main" val="316376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CEB0B-09FC-4331-9213-1B9AAA7D3AD9}"/>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DD626631-4224-4408-B907-D16E8742A590}"/>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57C5659D-113C-4F72-97BB-AB7A6F6324A5}"/>
              </a:ext>
            </a:extLst>
          </p:cNvPr>
          <p:cNvSpPr txBox="1"/>
          <p:nvPr/>
        </p:nvSpPr>
        <p:spPr>
          <a:xfrm>
            <a:off x="2526030" y="788670"/>
            <a:ext cx="6934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000" b="1" dirty="0">
                <a:solidFill>
                  <a:srgbClr val="000000"/>
                </a:solidFill>
                <a:latin typeface="Arial" panose="020B0604020202020204" pitchFamily="34" charset="0"/>
              </a:rPr>
              <a:t>Prevalence of obesity by age</a:t>
            </a:r>
          </a:p>
        </p:txBody>
      </p:sp>
      <p:sp>
        <p:nvSpPr>
          <p:cNvPr id="5" name="TextBox 4">
            <a:extLst>
              <a:ext uri="{FF2B5EF4-FFF2-40B4-BE49-F238E27FC236}">
                <a16:creationId xmlns:a16="http://schemas.microsoft.com/office/drawing/2014/main" id="{5D72677E-E2E9-490C-9BCF-3DC31B57921F}"/>
              </a:ext>
            </a:extLst>
          </p:cNvPr>
          <p:cNvSpPr txBox="1"/>
          <p:nvPr/>
        </p:nvSpPr>
        <p:spPr>
          <a:xfrm>
            <a:off x="2526030" y="1131570"/>
            <a:ext cx="7429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dirty="0">
                <a:solidFill>
                  <a:srgbClr val="000000"/>
                </a:solidFill>
                <a:latin typeface="Arial" panose="020B0604020202020204" pitchFamily="34" charset="0"/>
              </a:rPr>
              <a:t>England and Regions</a:t>
            </a:r>
          </a:p>
        </p:txBody>
      </p:sp>
      <p:sp>
        <p:nvSpPr>
          <p:cNvPr id="6" name="TextBox 5">
            <a:extLst>
              <a:ext uri="{FF2B5EF4-FFF2-40B4-BE49-F238E27FC236}">
                <a16:creationId xmlns:a16="http://schemas.microsoft.com/office/drawing/2014/main" id="{A7DEC4F0-56C7-4FA8-898B-62F4A9E964A3}"/>
              </a:ext>
            </a:extLst>
          </p:cNvPr>
          <p:cNvSpPr txBox="1"/>
          <p:nvPr/>
        </p:nvSpPr>
        <p:spPr>
          <a:xfrm>
            <a:off x="505206"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90552E23-B0D2-4D0D-B707-9546EFE8C269}"/>
              </a:ext>
            </a:extLst>
          </p:cNvPr>
          <p:cNvSpPr txBox="1"/>
          <p:nvPr/>
        </p:nvSpPr>
        <p:spPr>
          <a:xfrm>
            <a:off x="5190744"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CEEDFA25-17F8-45B5-B355-ECEAFC27C5F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63669" y="2160270"/>
            <a:ext cx="3616263" cy="3634740"/>
          </a:xfrm>
          <a:prstGeom prst="rect">
            <a:avLst/>
          </a:prstGeom>
        </p:spPr>
      </p:pic>
      <p:pic>
        <p:nvPicPr>
          <p:cNvPr id="11" name="Picture 10">
            <a:extLst>
              <a:ext uri="{FF2B5EF4-FFF2-40B4-BE49-F238E27FC236}">
                <a16:creationId xmlns:a16="http://schemas.microsoft.com/office/drawing/2014/main" id="{B06BB44D-5583-48AD-BDD9-77E99A26C38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26069" y="2160270"/>
            <a:ext cx="3616263" cy="3634740"/>
          </a:xfrm>
          <a:prstGeom prst="rect">
            <a:avLst/>
          </a:prstGeom>
        </p:spPr>
      </p:pic>
      <p:sp>
        <p:nvSpPr>
          <p:cNvPr id="12" name="TextBox 11">
            <a:extLst>
              <a:ext uri="{FF2B5EF4-FFF2-40B4-BE49-F238E27FC236}">
                <a16:creationId xmlns:a16="http://schemas.microsoft.com/office/drawing/2014/main" id="{55285C1C-2BAB-48F7-A0A2-C510EA4B32D6}"/>
              </a:ext>
            </a:extLst>
          </p:cNvPr>
          <p:cNvSpPr txBox="1"/>
          <p:nvPr/>
        </p:nvSpPr>
        <p:spPr>
          <a:xfrm>
            <a:off x="127000" y="5905500"/>
            <a:ext cx="94107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Child obesity: BMI greater than or equal to the 95   centile of the UK90 growth reference. 95% confidence intervals are displayed on the chart.
Source: National Child Measurement Programme 2017/18</a:t>
            </a:r>
          </a:p>
        </p:txBody>
      </p:sp>
      <p:sp>
        <p:nvSpPr>
          <p:cNvPr id="13" name="TextBox 12">
            <a:extLst>
              <a:ext uri="{FF2B5EF4-FFF2-40B4-BE49-F238E27FC236}">
                <a16:creationId xmlns:a16="http://schemas.microsoft.com/office/drawing/2014/main" id="{0AFC672B-4C20-4EB9-BD1F-8455D5FA4996}"/>
              </a:ext>
            </a:extLst>
          </p:cNvPr>
          <p:cNvSpPr txBox="1"/>
          <p:nvPr/>
        </p:nvSpPr>
        <p:spPr>
          <a:xfrm>
            <a:off x="3175000" y="59055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4" name="TextBox 13">
            <a:extLst>
              <a:ext uri="{FF2B5EF4-FFF2-40B4-BE49-F238E27FC236}">
                <a16:creationId xmlns:a16="http://schemas.microsoft.com/office/drawing/2014/main" id="{06E517DF-5EB8-49B2-8FC4-EEFB500BB4D6}"/>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8     Patterns and trends in child obesity in the East Midlands</a:t>
            </a:r>
          </a:p>
        </p:txBody>
      </p:sp>
    </p:spTree>
    <p:extLst>
      <p:ext uri="{BB962C8B-B14F-4D97-AF65-F5344CB8AC3E}">
        <p14:creationId xmlns:p14="http://schemas.microsoft.com/office/powerpoint/2010/main" val="392309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E12E-FA34-46A2-BA57-A694838C3186}"/>
              </a:ext>
            </a:extLst>
          </p:cNvPr>
          <p:cNvSpPr>
            <a:spLocks noGrp="1"/>
          </p:cNvSpPr>
          <p:nvPr>
            <p:ph type="title"/>
          </p:nvPr>
        </p:nvSpPr>
        <p:spPr/>
        <p:txBody>
          <a:bodyPr/>
          <a:lstStyle/>
          <a:p>
            <a:r>
              <a:rPr lang="en-GB" dirty="0"/>
              <a:t> </a:t>
            </a:r>
          </a:p>
        </p:txBody>
      </p:sp>
      <p:sp>
        <p:nvSpPr>
          <p:cNvPr id="3" name="TextBox 2">
            <a:extLst>
              <a:ext uri="{FF2B5EF4-FFF2-40B4-BE49-F238E27FC236}">
                <a16:creationId xmlns:a16="http://schemas.microsoft.com/office/drawing/2014/main" id="{B04CAFD3-6087-4A15-A4B4-D738A15821FD}"/>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dirty="0">
                <a:solidFill>
                  <a:srgbClr val="00B092"/>
                </a:solidFill>
                <a:latin typeface="Arial" panose="020B0604020202020204" pitchFamily="34" charset="0"/>
              </a:rPr>
              <a:t>Child obesity in the East Midlands</a:t>
            </a:r>
          </a:p>
        </p:txBody>
      </p:sp>
      <p:sp>
        <p:nvSpPr>
          <p:cNvPr id="4" name="TextBox 3">
            <a:extLst>
              <a:ext uri="{FF2B5EF4-FFF2-40B4-BE49-F238E27FC236}">
                <a16:creationId xmlns:a16="http://schemas.microsoft.com/office/drawing/2014/main" id="{ADA893A3-C02B-4309-BB85-E656129711FF}"/>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Trend in the prevalence of obesity and excess weight by age</a:t>
            </a:r>
          </a:p>
        </p:txBody>
      </p:sp>
      <p:sp>
        <p:nvSpPr>
          <p:cNvPr id="5" name="TextBox 4">
            <a:extLst>
              <a:ext uri="{FF2B5EF4-FFF2-40B4-BE49-F238E27FC236}">
                <a16:creationId xmlns:a16="http://schemas.microsoft.com/office/drawing/2014/main" id="{4E7481FA-421B-4980-A55B-9B6B8E892CDF}"/>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Reception and Year 6</a:t>
            </a:r>
          </a:p>
        </p:txBody>
      </p:sp>
      <p:sp>
        <p:nvSpPr>
          <p:cNvPr id="6" name="TextBox 5">
            <a:extLst>
              <a:ext uri="{FF2B5EF4-FFF2-40B4-BE49-F238E27FC236}">
                <a16:creationId xmlns:a16="http://schemas.microsoft.com/office/drawing/2014/main" id="{65097C8E-A639-4936-BF2F-E5C7ED69AE90}"/>
              </a:ext>
            </a:extLst>
          </p:cNvPr>
          <p:cNvSpPr txBox="1"/>
          <p:nvPr/>
        </p:nvSpPr>
        <p:spPr>
          <a:xfrm>
            <a:off x="792480"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F57DE93F-0A90-4112-AAB7-5DDF06E163E8}"/>
              </a:ext>
            </a:extLst>
          </p:cNvPr>
          <p:cNvSpPr txBox="1"/>
          <p:nvPr/>
        </p:nvSpPr>
        <p:spPr>
          <a:xfrm>
            <a:off x="5190744" y="171450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000000"/>
                </a:solidFill>
                <a:latin typeface="Arial" panose="020B0604020202020204" pitchFamily="34" charset="0"/>
              </a:rPr>
              <a:t>Children in Year 6 (aged 10-11 years)</a:t>
            </a:r>
          </a:p>
        </p:txBody>
      </p:sp>
      <p:sp>
        <p:nvSpPr>
          <p:cNvPr id="8" name="TextBox 7">
            <a:extLst>
              <a:ext uri="{FF2B5EF4-FFF2-40B4-BE49-F238E27FC236}">
                <a16:creationId xmlns:a16="http://schemas.microsoft.com/office/drawing/2014/main" id="{899A6603-3AF7-458F-905D-7DEB81BD1BA4}"/>
              </a:ext>
            </a:extLst>
          </p:cNvPr>
          <p:cNvSpPr txBox="1"/>
          <p:nvPr/>
        </p:nvSpPr>
        <p:spPr>
          <a:xfrm>
            <a:off x="792480" y="1968246"/>
            <a:ext cx="49530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Prevalence (%)</a:t>
            </a:r>
          </a:p>
        </p:txBody>
      </p:sp>
      <p:sp>
        <p:nvSpPr>
          <p:cNvPr id="9" name="TextBox 8">
            <a:extLst>
              <a:ext uri="{FF2B5EF4-FFF2-40B4-BE49-F238E27FC236}">
                <a16:creationId xmlns:a16="http://schemas.microsoft.com/office/drawing/2014/main" id="{42D15ECA-9D36-48D6-B3B8-1CE540A43457}"/>
              </a:ext>
            </a:extLst>
          </p:cNvPr>
          <p:cNvSpPr txBox="1"/>
          <p:nvPr/>
        </p:nvSpPr>
        <p:spPr>
          <a:xfrm>
            <a:off x="5190744" y="1968246"/>
            <a:ext cx="49530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Prevalence (%)</a:t>
            </a:r>
          </a:p>
        </p:txBody>
      </p:sp>
      <p:pic>
        <p:nvPicPr>
          <p:cNvPr id="11" name="Picture 10">
            <a:extLst>
              <a:ext uri="{FF2B5EF4-FFF2-40B4-BE49-F238E27FC236}">
                <a16:creationId xmlns:a16="http://schemas.microsoft.com/office/drawing/2014/main" id="{A8080F77-5A24-4C86-9867-88C9FF9044D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3471" y="2263140"/>
            <a:ext cx="3646058" cy="3429000"/>
          </a:xfrm>
          <a:prstGeom prst="rect">
            <a:avLst/>
          </a:prstGeom>
        </p:spPr>
      </p:pic>
      <p:pic>
        <p:nvPicPr>
          <p:cNvPr id="13" name="Picture 12">
            <a:extLst>
              <a:ext uri="{FF2B5EF4-FFF2-40B4-BE49-F238E27FC236}">
                <a16:creationId xmlns:a16="http://schemas.microsoft.com/office/drawing/2014/main" id="{0D99304C-E945-4FEC-B668-AF087978760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1171" y="2263140"/>
            <a:ext cx="3646058" cy="3429000"/>
          </a:xfrm>
          <a:prstGeom prst="rect">
            <a:avLst/>
          </a:prstGeom>
        </p:spPr>
      </p:pic>
      <p:sp>
        <p:nvSpPr>
          <p:cNvPr id="14" name="TextBox 13">
            <a:extLst>
              <a:ext uri="{FF2B5EF4-FFF2-40B4-BE49-F238E27FC236}">
                <a16:creationId xmlns:a16="http://schemas.microsoft.com/office/drawing/2014/main" id="{9764E1F0-267F-43CD-BA00-E3AF68DF8712}"/>
              </a:ext>
            </a:extLst>
          </p:cNvPr>
          <p:cNvSpPr txBox="1"/>
          <p:nvPr/>
        </p:nvSpPr>
        <p:spPr>
          <a:xfrm>
            <a:off x="127000" y="5715000"/>
            <a:ext cx="960882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dirty="0">
                <a:solidFill>
                  <a:srgbClr val="000000"/>
                </a:solidFill>
                <a:latin typeface="Arial" panose="020B0604020202020204" pitchFamily="34" charset="0"/>
              </a:rPr>
              <a:t>Child excess weight (overweight including obesity): BMI greater than or equal to the 85   centile of the UK90 growth reference. Child obesity: BMI greater than or equal to the 95   centile of the UK90 growth reference. 95% confidence intervals are displayed on the chart.
Source: National Child Measurement Programme 2017/18</a:t>
            </a:r>
          </a:p>
        </p:txBody>
      </p:sp>
      <p:sp>
        <p:nvSpPr>
          <p:cNvPr id="15" name="TextBox 14">
            <a:extLst>
              <a:ext uri="{FF2B5EF4-FFF2-40B4-BE49-F238E27FC236}">
                <a16:creationId xmlns:a16="http://schemas.microsoft.com/office/drawing/2014/main" id="{C287C198-336D-4C82-A518-3EA76C90ED91}"/>
              </a:ext>
            </a:extLst>
          </p:cNvPr>
          <p:cNvSpPr txBox="1"/>
          <p:nvPr/>
        </p:nvSpPr>
        <p:spPr>
          <a:xfrm>
            <a:off x="5486400" y="57150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6" name="TextBox 15">
            <a:extLst>
              <a:ext uri="{FF2B5EF4-FFF2-40B4-BE49-F238E27FC236}">
                <a16:creationId xmlns:a16="http://schemas.microsoft.com/office/drawing/2014/main" id="{7889BE89-5095-4552-86E5-FC51180B55D9}"/>
              </a:ext>
            </a:extLst>
          </p:cNvPr>
          <p:cNvSpPr txBox="1"/>
          <p:nvPr/>
        </p:nvSpPr>
        <p:spPr>
          <a:xfrm>
            <a:off x="1536700" y="5880100"/>
            <a:ext cx="635000" cy="18466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600" dirty="0">
                <a:solidFill>
                  <a:srgbClr val="000000"/>
                </a:solidFill>
                <a:latin typeface="Arial" panose="020B0604020202020204" pitchFamily="34" charset="0"/>
              </a:rPr>
              <a:t>th</a:t>
            </a:r>
          </a:p>
        </p:txBody>
      </p:sp>
      <p:sp>
        <p:nvSpPr>
          <p:cNvPr id="17" name="TextBox 16">
            <a:extLst>
              <a:ext uri="{FF2B5EF4-FFF2-40B4-BE49-F238E27FC236}">
                <a16:creationId xmlns:a16="http://schemas.microsoft.com/office/drawing/2014/main" id="{C6599526-F3FD-42AA-995F-D4E7C0C6A1D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dirty="0">
                <a:solidFill>
                  <a:srgbClr val="FFFFFF"/>
                </a:solidFill>
                <a:latin typeface="Arial" panose="020B0604020202020204" pitchFamily="34" charset="0"/>
              </a:rPr>
              <a:t>9     Patterns and trends in child obesity in the East Midlands</a:t>
            </a:r>
          </a:p>
        </p:txBody>
      </p:sp>
    </p:spTree>
    <p:extLst>
      <p:ext uri="{BB962C8B-B14F-4D97-AF65-F5344CB8AC3E}">
        <p14:creationId xmlns:p14="http://schemas.microsoft.com/office/powerpoint/2010/main" val="2931110851"/>
      </p:ext>
    </p:extLst>
  </p:cSld>
  <p:clrMapOvr>
    <a:masterClrMapping/>
  </p:clrMapOvr>
</p:sld>
</file>

<file path=ppt/theme/theme1.xml><?xml version="1.0" encoding="utf-8"?>
<a:theme xmlns:a="http://schemas.openxmlformats.org/drawingml/2006/main" name="templat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 [Compatibility Mode]" id="{9CC728FF-132C-457F-A70D-E4C8E28DFC79}" vid="{CCA9F1EE-6726-405C-82CD-013B009F47AE}"/>
    </a:ext>
  </a:extLst>
</a:theme>
</file>

<file path=docProps/app.xml><?xml version="1.0" encoding="utf-8"?>
<Properties xmlns="http://schemas.openxmlformats.org/officeDocument/2006/extended-properties" xmlns:vt="http://schemas.openxmlformats.org/officeDocument/2006/docPropsVTypes">
  <Template>template</Template>
  <TotalTime>27</TotalTime>
  <Words>1874</Words>
  <Application>Microsoft Office PowerPoint</Application>
  <PresentationFormat>A4 Paper (210x297 mm)</PresentationFormat>
  <Paragraphs>219</Paragraphs>
  <Slides>24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Arial</vt:lpstr>
      <vt:lpstr>template</vt:lpstr>
      <vt:lpstr>Patterns and trends in child obesity in the East Midlands</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child obesity in the East Midlands</dc:title>
  <dc:creator>Catherine Bray</dc:creator>
  <cp:lastModifiedBy>Catherine Bray</cp:lastModifiedBy>
  <cp:revision>7</cp:revision>
  <dcterms:created xsi:type="dcterms:W3CDTF">2019-01-22T15:16:53Z</dcterms:created>
  <dcterms:modified xsi:type="dcterms:W3CDTF">2019-02-04T15:34:52Z</dcterms:modified>
</cp:coreProperties>
</file>