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5" r:id="rId24"/>
    <p:sldId id="276" r:id="rId25"/>
    <p:sldId id="279" r:id="rId26"/>
    <p:sldId id="280" r:id="rId27"/>
    <p:sldId id="281" r:id="rId28"/>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Hancock" initials="CH" lastIdx="1" clrIdx="0">
    <p:extLst>
      <p:ext uri="{19B8F6BF-5375-455C-9EA6-DF929625EA0E}">
        <p15:presenceInfo xmlns:p15="http://schemas.microsoft.com/office/powerpoint/2012/main" userId="S::Caroline.Hancock@phe.gov.uk::76bac905-22d9-4fce-b68b-f2086d3f0e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3BED17-9B44-4C42-A9F5-8C41A99F3F53}"/>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5628F252-6DE5-4C16-83C0-E933FD4A32F5}"/>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DD5DDE58-6D12-434D-BCAE-8DA6EA5993D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445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85840E5E-DA5B-4934-B185-D3AE469D8BC1}"/>
              </a:ext>
            </a:extLst>
          </p:cNvPr>
          <p:cNvSpPr>
            <a:spLocks noGrp="1"/>
          </p:cNvSpPr>
          <p:nvPr>
            <p:ph type="sldNum" sz="quarter" idx="14"/>
          </p:nvPr>
        </p:nvSpPr>
        <p:spPr/>
        <p:txBody>
          <a:bodyPr/>
          <a:lstStyle>
            <a:lvl1pPr>
              <a:defRPr/>
            </a:lvl1pPr>
          </a:lstStyle>
          <a:p>
            <a:fld id="{CA9A7E8A-3FF6-452E-955F-5F80224A1218}" type="slidenum">
              <a:rPr lang="en-GB" smtClean="0"/>
              <a:t>‹#›</a:t>
            </a:fld>
            <a:endParaRPr lang="en-GB"/>
          </a:p>
        </p:txBody>
      </p:sp>
      <p:sp>
        <p:nvSpPr>
          <p:cNvPr id="4" name="Footer Placeholder 5">
            <a:extLst>
              <a:ext uri="{FF2B5EF4-FFF2-40B4-BE49-F238E27FC236}">
                <a16:creationId xmlns:a16="http://schemas.microsoft.com/office/drawing/2014/main" id="{0AC064F3-7F3C-47AD-9B5C-B3DBFAD2B291}"/>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6006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66E9C7-0403-4100-9A22-E9F3F95210B7}"/>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4F3D139D-5C1D-4D55-8555-CB5CC9B97F2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F3FE2A15-8283-4410-BF62-32F9A89A9113}"/>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A4F6BAD-BFD8-4F76-9FE5-BF668B3CD0B4}" type="datetimeFigureOut">
              <a:rPr lang="en-GB" smtClean="0"/>
              <a:t>25/01/2021</a:t>
            </a:fld>
            <a:endParaRPr lang="en-GB"/>
          </a:p>
        </p:txBody>
      </p:sp>
      <p:sp>
        <p:nvSpPr>
          <p:cNvPr id="7" name="Footer Placeholder 4">
            <a:extLst>
              <a:ext uri="{FF2B5EF4-FFF2-40B4-BE49-F238E27FC236}">
                <a16:creationId xmlns:a16="http://schemas.microsoft.com/office/drawing/2014/main" id="{2C90E1B3-7818-4E99-B73A-7773E8BB4A0D}"/>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C5709393-66DC-4BC7-9E13-A300A0BF9D1B}"/>
              </a:ext>
            </a:extLst>
          </p:cNvPr>
          <p:cNvSpPr>
            <a:spLocks noGrp="1"/>
          </p:cNvSpPr>
          <p:nvPr>
            <p:ph type="sldNum" sz="quarter" idx="16"/>
          </p:nvPr>
        </p:nvSpPr>
        <p:spPr/>
        <p:txBody>
          <a:bodyPr/>
          <a:lstStyle>
            <a:lvl1pPr>
              <a:defRPr/>
            </a:lvl1pPr>
          </a:lstStyle>
          <a:p>
            <a:fld id="{CA9A7E8A-3FF6-452E-955F-5F80224A1218}" type="slidenum">
              <a:rPr lang="en-GB" smtClean="0"/>
              <a:t>‹#›</a:t>
            </a:fld>
            <a:endParaRPr lang="en-GB"/>
          </a:p>
        </p:txBody>
      </p:sp>
    </p:spTree>
    <p:extLst>
      <p:ext uri="{BB962C8B-B14F-4D97-AF65-F5344CB8AC3E}">
        <p14:creationId xmlns:p14="http://schemas.microsoft.com/office/powerpoint/2010/main" val="179144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FA83B0-8CA2-4BCF-AC0E-AD7C197B32E3}"/>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381F4534-B48D-483D-8EB4-75CE3B5DD9F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8967978E-DFE8-4EBD-BF37-0241B6D20E6A}"/>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A4F6BAD-BFD8-4F76-9FE5-BF668B3CD0B4}" type="datetimeFigureOut">
              <a:rPr lang="en-GB" smtClean="0"/>
              <a:t>25/01/2021</a:t>
            </a:fld>
            <a:endParaRPr lang="en-GB"/>
          </a:p>
        </p:txBody>
      </p:sp>
      <p:sp>
        <p:nvSpPr>
          <p:cNvPr id="6" name="Footer Placeholder 3">
            <a:extLst>
              <a:ext uri="{FF2B5EF4-FFF2-40B4-BE49-F238E27FC236}">
                <a16:creationId xmlns:a16="http://schemas.microsoft.com/office/drawing/2014/main" id="{149A0E51-FD15-4D6B-990D-ECDB3BC90B93}"/>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6575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9C4692-2AFC-4996-B9F5-AA9EB1832B1C}"/>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5E7518FE-B7A3-46E4-9E00-EA79DBA02FCF}"/>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A4F6BAD-BFD8-4F76-9FE5-BF668B3CD0B4}" type="datetimeFigureOut">
              <a:rPr lang="en-GB" smtClean="0"/>
              <a:t>25/01/2021</a:t>
            </a:fld>
            <a:endParaRPr lang="en-GB"/>
          </a:p>
        </p:txBody>
      </p:sp>
      <p:sp>
        <p:nvSpPr>
          <p:cNvPr id="4" name="Footer Placeholder 2">
            <a:extLst>
              <a:ext uri="{FF2B5EF4-FFF2-40B4-BE49-F238E27FC236}">
                <a16:creationId xmlns:a16="http://schemas.microsoft.com/office/drawing/2014/main" id="{65BC2716-EC23-4E94-A3A1-79732D28340D}"/>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19247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382E13-B08C-4AD6-AA0E-B556671BE36D}"/>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A5CF1D8F-1C10-47E1-B45E-92D69AFC2CD1}"/>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8F9210A5-45BB-4960-A69F-D431835F17E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5980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6D38773E-4F6B-40BE-B24F-480280FB6B7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A9BCE23-BA58-4B40-BA07-566B99816D6F}"/>
              </a:ext>
            </a:extLst>
          </p:cNvPr>
          <p:cNvSpPr>
            <a:spLocks noGrp="1"/>
          </p:cNvSpPr>
          <p:nvPr>
            <p:ph type="sldNum" sz="quarter" idx="10"/>
          </p:nvPr>
        </p:nvSpPr>
        <p:spPr/>
        <p:txBody>
          <a:bodyPr/>
          <a:lstStyle>
            <a:lvl1pPr>
              <a:defRPr/>
            </a:lvl1pPr>
          </a:lstStyle>
          <a:p>
            <a:fld id="{CA9A7E8A-3FF6-452E-955F-5F80224A1218}" type="slidenum">
              <a:rPr lang="en-GB" smtClean="0"/>
              <a:t>‹#›</a:t>
            </a:fld>
            <a:endParaRPr lang="en-GB"/>
          </a:p>
        </p:txBody>
      </p:sp>
      <p:sp>
        <p:nvSpPr>
          <p:cNvPr id="6" name="Footer Placeholder 5">
            <a:extLst>
              <a:ext uri="{FF2B5EF4-FFF2-40B4-BE49-F238E27FC236}">
                <a16:creationId xmlns:a16="http://schemas.microsoft.com/office/drawing/2014/main" id="{FE05C84C-3F33-4550-B27A-FE0796020A12}"/>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3118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82048E1A-6B7E-44B9-9AB8-4233F1DD3C6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F4C43EC-8E17-47E0-9699-2AE5EF0C924C}"/>
              </a:ext>
            </a:extLst>
          </p:cNvPr>
          <p:cNvSpPr>
            <a:spLocks noGrp="1"/>
          </p:cNvSpPr>
          <p:nvPr>
            <p:ph type="sldNum" sz="quarter" idx="10"/>
          </p:nvPr>
        </p:nvSpPr>
        <p:spPr/>
        <p:txBody>
          <a:bodyPr/>
          <a:lstStyle>
            <a:lvl1pPr>
              <a:defRPr/>
            </a:lvl1pPr>
          </a:lstStyle>
          <a:p>
            <a:fld id="{CA9A7E8A-3FF6-452E-955F-5F80224A1218}" type="slidenum">
              <a:rPr lang="en-GB" smtClean="0"/>
              <a:t>‹#›</a:t>
            </a:fld>
            <a:endParaRPr lang="en-GB"/>
          </a:p>
        </p:txBody>
      </p:sp>
      <p:sp>
        <p:nvSpPr>
          <p:cNvPr id="6" name="Footer Placeholder 5">
            <a:extLst>
              <a:ext uri="{FF2B5EF4-FFF2-40B4-BE49-F238E27FC236}">
                <a16:creationId xmlns:a16="http://schemas.microsoft.com/office/drawing/2014/main" id="{D71B8E5E-85FC-4CD9-A9EF-A968D4906E00}"/>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15443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3B06DD15-492E-45EF-95CA-9FE4ED7A19B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B411057-942B-4B4B-9506-C7C917FD950A}"/>
              </a:ext>
            </a:extLst>
          </p:cNvPr>
          <p:cNvSpPr>
            <a:spLocks noGrp="1"/>
          </p:cNvSpPr>
          <p:nvPr>
            <p:ph type="sldNum" sz="quarter" idx="10"/>
          </p:nvPr>
        </p:nvSpPr>
        <p:spPr/>
        <p:txBody>
          <a:bodyPr/>
          <a:lstStyle>
            <a:lvl1pPr>
              <a:defRPr/>
            </a:lvl1pPr>
          </a:lstStyle>
          <a:p>
            <a:fld id="{CA9A7E8A-3FF6-452E-955F-5F80224A1218}" type="slidenum">
              <a:rPr lang="en-GB" smtClean="0"/>
              <a:t>‹#›</a:t>
            </a:fld>
            <a:endParaRPr lang="en-GB"/>
          </a:p>
        </p:txBody>
      </p:sp>
      <p:sp>
        <p:nvSpPr>
          <p:cNvPr id="7" name="Footer Placeholder 5">
            <a:extLst>
              <a:ext uri="{FF2B5EF4-FFF2-40B4-BE49-F238E27FC236}">
                <a16:creationId xmlns:a16="http://schemas.microsoft.com/office/drawing/2014/main" id="{F36A724D-D393-4375-87D7-6CCF24237A8D}"/>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6781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88ABE422-6354-4263-81B1-14198905D88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62600C7-35DD-4822-BCBA-175325F5E716}"/>
              </a:ext>
            </a:extLst>
          </p:cNvPr>
          <p:cNvSpPr>
            <a:spLocks noGrp="1"/>
          </p:cNvSpPr>
          <p:nvPr>
            <p:ph type="sldNum" sz="quarter" idx="10"/>
          </p:nvPr>
        </p:nvSpPr>
        <p:spPr/>
        <p:txBody>
          <a:bodyPr/>
          <a:lstStyle>
            <a:lvl1pPr>
              <a:defRPr/>
            </a:lvl1pPr>
          </a:lstStyle>
          <a:p>
            <a:fld id="{CA9A7E8A-3FF6-452E-955F-5F80224A1218}" type="slidenum">
              <a:rPr lang="en-GB" smtClean="0"/>
              <a:t>‹#›</a:t>
            </a:fld>
            <a:endParaRPr lang="en-GB"/>
          </a:p>
        </p:txBody>
      </p:sp>
      <p:sp>
        <p:nvSpPr>
          <p:cNvPr id="7" name="Footer Placeholder 5">
            <a:extLst>
              <a:ext uri="{FF2B5EF4-FFF2-40B4-BE49-F238E27FC236}">
                <a16:creationId xmlns:a16="http://schemas.microsoft.com/office/drawing/2014/main" id="{EDD9E9EE-B11D-4CAC-88D7-2ACFD5DEC94C}"/>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5801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35C0B04D-018F-4FE1-A0F6-6D7136D249D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2969957-AA52-4E17-8631-77A137A6D0C6}"/>
              </a:ext>
            </a:extLst>
          </p:cNvPr>
          <p:cNvSpPr>
            <a:spLocks noGrp="1"/>
          </p:cNvSpPr>
          <p:nvPr>
            <p:ph type="sldNum" sz="quarter" idx="10"/>
          </p:nvPr>
        </p:nvSpPr>
        <p:spPr/>
        <p:txBody>
          <a:bodyPr/>
          <a:lstStyle>
            <a:lvl1pPr>
              <a:defRPr/>
            </a:lvl1pPr>
          </a:lstStyle>
          <a:p>
            <a:fld id="{CA9A7E8A-3FF6-452E-955F-5F80224A1218}" type="slidenum">
              <a:rPr lang="en-GB" smtClean="0"/>
              <a:t>‹#›</a:t>
            </a:fld>
            <a:endParaRPr lang="en-GB"/>
          </a:p>
        </p:txBody>
      </p:sp>
      <p:sp>
        <p:nvSpPr>
          <p:cNvPr id="6" name="Footer Placeholder 5">
            <a:extLst>
              <a:ext uri="{FF2B5EF4-FFF2-40B4-BE49-F238E27FC236}">
                <a16:creationId xmlns:a16="http://schemas.microsoft.com/office/drawing/2014/main" id="{A9AE23CD-B26E-4AA8-B534-BA9BD8C56CF9}"/>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2408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DA0FD6E8-A8D4-4F4C-8546-9A91AEBE044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Click to edit Master text styles</a:t>
            </a:r>
          </a:p>
        </p:txBody>
      </p:sp>
      <p:sp>
        <p:nvSpPr>
          <p:cNvPr id="6" name="Slide Number Placeholder 5">
            <a:extLst>
              <a:ext uri="{FF2B5EF4-FFF2-40B4-BE49-F238E27FC236}">
                <a16:creationId xmlns:a16="http://schemas.microsoft.com/office/drawing/2014/main" id="{F02E7AC3-64CB-4EA9-AC10-09027598BF9E}"/>
              </a:ext>
            </a:extLst>
          </p:cNvPr>
          <p:cNvSpPr>
            <a:spLocks noGrp="1"/>
          </p:cNvSpPr>
          <p:nvPr>
            <p:ph type="sldNum" sz="quarter" idx="10"/>
          </p:nvPr>
        </p:nvSpPr>
        <p:spPr/>
        <p:txBody>
          <a:bodyPr/>
          <a:lstStyle>
            <a:lvl1pPr>
              <a:defRPr/>
            </a:lvl1pPr>
          </a:lstStyle>
          <a:p>
            <a:fld id="{CA9A7E8A-3FF6-452E-955F-5F80224A1218}" type="slidenum">
              <a:rPr lang="en-GB" smtClean="0"/>
              <a:t>‹#›</a:t>
            </a:fld>
            <a:endParaRPr lang="en-GB"/>
          </a:p>
        </p:txBody>
      </p:sp>
      <p:sp>
        <p:nvSpPr>
          <p:cNvPr id="7" name="Footer Placeholder 5">
            <a:extLst>
              <a:ext uri="{FF2B5EF4-FFF2-40B4-BE49-F238E27FC236}">
                <a16:creationId xmlns:a16="http://schemas.microsoft.com/office/drawing/2014/main" id="{2959AD6F-5305-44F2-B5E9-BD9CF4B2E0A8}"/>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1985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99B5-4240-4CB7-83EB-1D29217ED318}"/>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8C3A3CDB-67F8-4005-A5AC-B95AFAA268E8}"/>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232E3E14-7B1C-48A9-AECE-F126EA7C6DF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0A831E19-BF61-4AD2-8AED-8F0AB7687CAB}"/>
              </a:ext>
            </a:extLst>
          </p:cNvPr>
          <p:cNvSpPr>
            <a:spLocks noGrp="1"/>
          </p:cNvSpPr>
          <p:nvPr>
            <p:ph type="sldNum" sz="quarter" idx="10"/>
          </p:nvPr>
        </p:nvSpPr>
        <p:spPr>
          <a:noFill/>
        </p:spPr>
        <p:txBody>
          <a:bodyPr/>
          <a:lstStyle>
            <a:lvl1pPr>
              <a:defRPr/>
            </a:lvl1pPr>
          </a:lstStyle>
          <a:p>
            <a:fld id="{CA9A7E8A-3FF6-452E-955F-5F80224A1218}" type="slidenum">
              <a:rPr lang="en-GB" smtClean="0"/>
              <a:t>‹#›</a:t>
            </a:fld>
            <a:endParaRPr lang="en-GB"/>
          </a:p>
        </p:txBody>
      </p:sp>
      <p:sp>
        <p:nvSpPr>
          <p:cNvPr id="8" name="Footer Placeholder 5">
            <a:extLst>
              <a:ext uri="{FF2B5EF4-FFF2-40B4-BE49-F238E27FC236}">
                <a16:creationId xmlns:a16="http://schemas.microsoft.com/office/drawing/2014/main" id="{39FB4C39-423A-4D4D-9452-607FB373DF3A}"/>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4021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69CD3-4762-4545-8799-F46FF688C920}"/>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ABA0629F-2EF0-4EFB-A4FF-557C429D38B4}"/>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218BA366-894F-4BB3-BF77-7C34AA77DCD2}"/>
              </a:ext>
            </a:extLst>
          </p:cNvPr>
          <p:cNvSpPr>
            <a:spLocks noGrp="1"/>
          </p:cNvSpPr>
          <p:nvPr>
            <p:ph type="sldNum" sz="quarter" idx="4"/>
          </p:nvPr>
        </p:nvSpPr>
        <p:spPr>
          <a:xfrm>
            <a:off x="0" y="6308725"/>
            <a:ext cx="9906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marL="184150" eaLnBrk="1" hangingPunct="1">
              <a:defRPr sz="400">
                <a:solidFill>
                  <a:schemeClr val="bg1"/>
                </a:solidFill>
              </a:defRPr>
            </a:lvl1pPr>
          </a:lstStyle>
          <a:p>
            <a:fld id="{CA9A7E8A-3FF6-452E-955F-5F80224A1218}" type="slidenum">
              <a:rPr lang="en-GB" smtClean="0"/>
              <a:t>‹#›</a:t>
            </a:fld>
            <a:endParaRPr lang="en-GB"/>
          </a:p>
        </p:txBody>
      </p:sp>
      <p:sp>
        <p:nvSpPr>
          <p:cNvPr id="6" name="Footer Placeholder 5">
            <a:extLst>
              <a:ext uri="{FF2B5EF4-FFF2-40B4-BE49-F238E27FC236}">
                <a16:creationId xmlns:a16="http://schemas.microsoft.com/office/drawing/2014/main" id="{124F2BDF-56CC-42D5-8E5D-70EE2565BE9C}"/>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401896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documents/NCMP%202019-20%20reliability%20and%20data%20quality%20flags.xlsx"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documents/NCMP%202019-20%20reliability%20and%20data%20quality%20flags.xlsx"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hyperlink" Target="https://fingertips.phe.org.uk/documents/NCMP%202019-20%20reliability%20and%20data%20quality%20flags.xls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nhs.uk/data-and-information/publications/statistical/national-child-measurement-programme/2019-20-school-year" TargetMode="External"/><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12.xml"/><Relationship Id="rId5" Type="http://schemas.openxmlformats.org/officeDocument/2006/relationships/hyperlink" Target="https://digital.nhs.uk/data-and-information/publications/statistical/national-child-measurement-programme" TargetMode="External"/><Relationship Id="rId4" Type="http://schemas.openxmlformats.org/officeDocument/2006/relationships/hyperlink" Target="http://content.digital.nhs.uk/ncm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80A7-704F-4A18-9485-81C2254B451B}"/>
              </a:ext>
            </a:extLst>
          </p:cNvPr>
          <p:cNvSpPr>
            <a:spLocks noGrp="1"/>
          </p:cNvSpPr>
          <p:nvPr>
            <p:ph type="ctrTitle"/>
          </p:nvPr>
        </p:nvSpPr>
        <p:spPr/>
        <p:txBody>
          <a:bodyPr>
            <a:normAutofit/>
          </a:bodyPr>
          <a:lstStyle/>
          <a:p>
            <a:r>
              <a:rPr lang="en-GB"/>
              <a:t>Patterns and trends in child obesity in the East of England</a:t>
            </a:r>
          </a:p>
        </p:txBody>
      </p:sp>
      <p:sp>
        <p:nvSpPr>
          <p:cNvPr id="3" name="Subtitle 2">
            <a:extLst>
              <a:ext uri="{FF2B5EF4-FFF2-40B4-BE49-F238E27FC236}">
                <a16:creationId xmlns:a16="http://schemas.microsoft.com/office/drawing/2014/main" id="{E7DE897C-5833-4059-AACD-57C9058D6C67}"/>
              </a:ext>
            </a:extLst>
          </p:cNvPr>
          <p:cNvSpPr>
            <a:spLocks noGrp="1"/>
          </p:cNvSpPr>
          <p:nvPr>
            <p:ph type="subTitle" idx="1"/>
          </p:nvPr>
        </p:nvSpPr>
        <p:spPr/>
        <p:txBody>
          <a:bodyPr/>
          <a:lstStyle/>
          <a:p>
            <a:r>
              <a:rPr lang="en-GB"/>
              <a:t>A presentation of the latest data on child obesity at regional level
February 2021</a:t>
            </a:r>
          </a:p>
        </p:txBody>
      </p:sp>
    </p:spTree>
    <p:extLst>
      <p:ext uri="{BB962C8B-B14F-4D97-AF65-F5344CB8AC3E}">
        <p14:creationId xmlns:p14="http://schemas.microsoft.com/office/powerpoint/2010/main" val="212019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FB5A-0EDB-4B29-9667-37AFC4DB531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49175E3-1AF0-4942-819D-B90D175B61F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CD211B0C-E7DE-43F2-A060-5FB82AC9331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C88BDE2B-9ABF-4F8D-B30C-7EAA1276BA37}"/>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8737FC9D-D284-43D3-9B47-7CDBA6EE425A}"/>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BDBFCB0B-2C72-43C0-9E45-1B70D2817CB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01ED663E-C07F-4927-8A34-1F16C1FFC48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1C773A66-4658-4B8E-B0C6-F30697F43748}"/>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12" name="TextBox 11">
            <a:extLst>
              <a:ext uri="{FF2B5EF4-FFF2-40B4-BE49-F238E27FC236}">
                <a16:creationId xmlns:a16="http://schemas.microsoft.com/office/drawing/2014/main" id="{00B1C909-3DC7-4972-91E1-CC5B5D133C2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10</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365289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2879-4DC4-45DA-A259-33A2344B9F7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F535779-0E4C-4B51-9862-D03CD868087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BA56B1EA-D9E2-45AF-9920-86060DCCD5D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24B30BBA-9E59-4459-A0EE-D05E3C858F7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096633BE-E4C3-4191-BB2A-7FCB49412F2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CBC8E564-89A4-451B-B29D-F14CF2B4EAC1}"/>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9" name="TextBox 8">
            <a:extLst>
              <a:ext uri="{FF2B5EF4-FFF2-40B4-BE49-F238E27FC236}">
                <a16:creationId xmlns:a16="http://schemas.microsoft.com/office/drawing/2014/main" id="{8499058E-52C5-4D84-9FCA-AE2B9A71560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11     Patterns and trends in child obesity in the East of England</a:t>
            </a:r>
          </a:p>
        </p:txBody>
      </p:sp>
    </p:spTree>
    <p:extLst>
      <p:ext uri="{BB962C8B-B14F-4D97-AF65-F5344CB8AC3E}">
        <p14:creationId xmlns:p14="http://schemas.microsoft.com/office/powerpoint/2010/main" val="139037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2CC3-9A1A-4F44-A8BB-C2BC519BF0D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6613587-9F29-41B5-9B22-F4E97985D7B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76FF20BB-D4D8-4619-BF6A-771FE28D3D3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ED53CD8C-F27B-4190-B7F4-11E063BD192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211390F1-8BF6-4B06-A933-AB194C29922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29AC32B1-5F4E-4F01-98AD-51727D36FF1A}"/>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(2007/08 to 2008/09) as low participation levels led to underestimation of obesity prevalence</a:t>
            </a:r>
          </a:p>
        </p:txBody>
      </p:sp>
      <p:sp>
        <p:nvSpPr>
          <p:cNvPr id="9" name="TextBox 8">
            <a:extLst>
              <a:ext uri="{FF2B5EF4-FFF2-40B4-BE49-F238E27FC236}">
                <a16:creationId xmlns:a16="http://schemas.microsoft.com/office/drawing/2014/main" id="{D3D0C9B0-3AE5-4F5F-8525-6DD94FAFC48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12     Patterns and trends in child obesity in the East of England</a:t>
            </a:r>
          </a:p>
        </p:txBody>
      </p:sp>
    </p:spTree>
    <p:extLst>
      <p:ext uri="{BB962C8B-B14F-4D97-AF65-F5344CB8AC3E}">
        <p14:creationId xmlns:p14="http://schemas.microsoft.com/office/powerpoint/2010/main" val="113672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FD28-7630-4F73-A9C8-F4E87537942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4317C5F-0953-4485-9728-7A8EB5BA145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DA74539E-850D-4FCD-BC1F-D73844FEDFC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DC1F5721-817A-400A-BB92-C990CFA40F9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A9CAC487-7774-4DF5-8CEE-E30CEA91CA6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870230"/>
            <a:ext cx="5943600" cy="3803340"/>
          </a:xfrm>
          <a:prstGeom prst="rect">
            <a:avLst/>
          </a:prstGeom>
        </p:spPr>
      </p:pic>
      <p:sp>
        <p:nvSpPr>
          <p:cNvPr id="8" name="TextBox 7">
            <a:extLst>
              <a:ext uri="{FF2B5EF4-FFF2-40B4-BE49-F238E27FC236}">
                <a16:creationId xmlns:a16="http://schemas.microsoft.com/office/drawing/2014/main" id="{0002B465-DC0E-4DF7-A4D7-D507A1D15D37}"/>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555BF9F6-887F-41B2-B271-2806887A786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East of England</a:t>
            </a:r>
          </a:p>
        </p:txBody>
      </p:sp>
    </p:spTree>
    <p:extLst>
      <p:ext uri="{BB962C8B-B14F-4D97-AF65-F5344CB8AC3E}">
        <p14:creationId xmlns:p14="http://schemas.microsoft.com/office/powerpoint/2010/main" val="57500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D8BF-B32C-4B49-B6CC-1A78924B0E5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7179CDA-20D0-4B57-9E7C-BDCEDFF25A7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D6B85937-8D51-48C1-80C6-20C117E5EAF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2019/20</a:t>
            </a:r>
          </a:p>
        </p:txBody>
      </p:sp>
      <p:sp>
        <p:nvSpPr>
          <p:cNvPr id="5" name="TextBox 4">
            <a:extLst>
              <a:ext uri="{FF2B5EF4-FFF2-40B4-BE49-F238E27FC236}">
                <a16:creationId xmlns:a16="http://schemas.microsoft.com/office/drawing/2014/main" id="{9EEBC1EC-25FE-41A9-B6C0-0049E04353A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of England District and Unitary Authorities</a:t>
            </a:r>
          </a:p>
        </p:txBody>
      </p:sp>
      <p:sp>
        <p:nvSpPr>
          <p:cNvPr id="6" name="TextBox 5">
            <a:extLst>
              <a:ext uri="{FF2B5EF4-FFF2-40B4-BE49-F238E27FC236}">
                <a16:creationId xmlns:a16="http://schemas.microsoft.com/office/drawing/2014/main" id="{17721971-9C3A-4FDF-91AD-A81B4A9575A6}"/>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6C869264-E6AA-40F8-94F2-B4AC6C5146A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37385363-A84B-43B4-AD93-933217976DCD}"/>
              </a:ext>
            </a:extLst>
          </p:cNvPr>
          <p:cNvSpPr txBox="1"/>
          <p:nvPr/>
        </p:nvSpPr>
        <p:spPr>
          <a:xfrm>
            <a:off x="5448300" y="576072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hlinkClick r:id="rId3"/>
            <a:extLst>
              <a:ext uri="{FF2B5EF4-FFF2-40B4-BE49-F238E27FC236}">
                <a16:creationId xmlns:a16="http://schemas.microsoft.com/office/drawing/2014/main" id="{2949D8F9-A572-4E80-BE64-559B54732877}"/>
              </a:ext>
            </a:extLst>
          </p:cNvPr>
          <p:cNvSpPr txBox="1"/>
          <p:nvPr/>
        </p:nvSpPr>
        <p:spPr>
          <a:xfrm>
            <a:off x="4457700" y="589788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u="sng">
                <a:solidFill>
                  <a:srgbClr val="98002E"/>
                </a:solidFill>
                <a:latin typeface="Arial" panose="020B0604020202020204" pitchFamily="34" charset="0"/>
              </a:rPr>
              <a:t>*Interpret with caution: see Excel file for detail</a:t>
            </a:r>
          </a:p>
        </p:txBody>
      </p:sp>
      <p:sp>
        <p:nvSpPr>
          <p:cNvPr id="11" name="TextBox 10">
            <a:extLst>
              <a:ext uri="{FF2B5EF4-FFF2-40B4-BE49-F238E27FC236}">
                <a16:creationId xmlns:a16="http://schemas.microsoft.com/office/drawing/2014/main" id="{1AD53F4B-271F-469E-9D57-D8CDEBF1E564}"/>
              </a:ext>
            </a:extLst>
          </p:cNvPr>
          <p:cNvSpPr txBox="1"/>
          <p:nvPr/>
        </p:nvSpPr>
        <p:spPr>
          <a:xfrm>
            <a:off x="4457700" y="606933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value suppressed</a:t>
            </a:r>
          </a:p>
        </p:txBody>
      </p:sp>
      <p:sp>
        <p:nvSpPr>
          <p:cNvPr id="12" name="TextBox 11">
            <a:extLst>
              <a:ext uri="{FF2B5EF4-FFF2-40B4-BE49-F238E27FC236}">
                <a16:creationId xmlns:a16="http://schemas.microsoft.com/office/drawing/2014/main" id="{4B055F67-3C54-41C2-98CA-A284FFBA903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14     Patterns and trends in child obesity in the East of England</a:t>
            </a:r>
          </a:p>
        </p:txBody>
      </p:sp>
    </p:spTree>
    <p:extLst>
      <p:ext uri="{BB962C8B-B14F-4D97-AF65-F5344CB8AC3E}">
        <p14:creationId xmlns:p14="http://schemas.microsoft.com/office/powerpoint/2010/main" val="134478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3153-2CB4-4468-B4CB-3C3A81A57F1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2EEDFB9-D206-488E-BDDE-7C15C56F4F9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506E4303-2750-475E-A729-616A51169FF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2019/20</a:t>
            </a:r>
          </a:p>
        </p:txBody>
      </p:sp>
      <p:sp>
        <p:nvSpPr>
          <p:cNvPr id="5" name="TextBox 4">
            <a:extLst>
              <a:ext uri="{FF2B5EF4-FFF2-40B4-BE49-F238E27FC236}">
                <a16:creationId xmlns:a16="http://schemas.microsoft.com/office/drawing/2014/main" id="{D2883493-3F18-40D6-BF16-6BF9E61EDD1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of England District and Unitary Authorities</a:t>
            </a:r>
          </a:p>
        </p:txBody>
      </p:sp>
      <p:sp>
        <p:nvSpPr>
          <p:cNvPr id="6" name="TextBox 5">
            <a:extLst>
              <a:ext uri="{FF2B5EF4-FFF2-40B4-BE49-F238E27FC236}">
                <a16:creationId xmlns:a16="http://schemas.microsoft.com/office/drawing/2014/main" id="{A254F694-F361-4A85-BAC0-EE344A74DB5C}"/>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BADBA8FC-1304-443E-B40F-907355121F9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B92A5DF9-B2B4-453F-B8C6-8F3B9B40EF70}"/>
              </a:ext>
            </a:extLst>
          </p:cNvPr>
          <p:cNvSpPr txBox="1"/>
          <p:nvPr/>
        </p:nvSpPr>
        <p:spPr>
          <a:xfrm>
            <a:off x="5448300" y="576072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hlinkClick r:id="rId3"/>
            <a:extLst>
              <a:ext uri="{FF2B5EF4-FFF2-40B4-BE49-F238E27FC236}">
                <a16:creationId xmlns:a16="http://schemas.microsoft.com/office/drawing/2014/main" id="{9C691274-5208-4AA9-9F56-6D88CE806558}"/>
              </a:ext>
            </a:extLst>
          </p:cNvPr>
          <p:cNvSpPr txBox="1"/>
          <p:nvPr/>
        </p:nvSpPr>
        <p:spPr>
          <a:xfrm>
            <a:off x="4457700" y="589788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u="sng">
                <a:solidFill>
                  <a:srgbClr val="98002E"/>
                </a:solidFill>
                <a:latin typeface="Arial" panose="020B0604020202020204" pitchFamily="34" charset="0"/>
              </a:rPr>
              <a:t>*Interpret with caution: see Excel file for detail</a:t>
            </a:r>
          </a:p>
        </p:txBody>
      </p:sp>
      <p:sp>
        <p:nvSpPr>
          <p:cNvPr id="11" name="TextBox 10">
            <a:extLst>
              <a:ext uri="{FF2B5EF4-FFF2-40B4-BE49-F238E27FC236}">
                <a16:creationId xmlns:a16="http://schemas.microsoft.com/office/drawing/2014/main" id="{A761EC71-0424-44EB-BE0D-48E9DE2A6F33}"/>
              </a:ext>
            </a:extLst>
          </p:cNvPr>
          <p:cNvSpPr txBox="1"/>
          <p:nvPr/>
        </p:nvSpPr>
        <p:spPr>
          <a:xfrm>
            <a:off x="4457700" y="606933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value suppressed</a:t>
            </a:r>
          </a:p>
        </p:txBody>
      </p:sp>
      <p:sp>
        <p:nvSpPr>
          <p:cNvPr id="12" name="TextBox 11">
            <a:extLst>
              <a:ext uri="{FF2B5EF4-FFF2-40B4-BE49-F238E27FC236}">
                <a16:creationId xmlns:a16="http://schemas.microsoft.com/office/drawing/2014/main" id="{005CA727-4165-4AA0-A724-05F60ACCCFE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15     Patterns and trends in child obesity in the East of England</a:t>
            </a:r>
          </a:p>
        </p:txBody>
      </p:sp>
    </p:spTree>
    <p:extLst>
      <p:ext uri="{BB962C8B-B14F-4D97-AF65-F5344CB8AC3E}">
        <p14:creationId xmlns:p14="http://schemas.microsoft.com/office/powerpoint/2010/main" val="111226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EB44-D6FB-49E3-B87F-0B096E83D82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ED01390-73E8-4214-9282-35D20E34024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431ACF51-9223-463A-89E8-560F48D6EED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2019/20</a:t>
            </a:r>
          </a:p>
        </p:txBody>
      </p:sp>
      <p:sp>
        <p:nvSpPr>
          <p:cNvPr id="5" name="TextBox 4">
            <a:extLst>
              <a:ext uri="{FF2B5EF4-FFF2-40B4-BE49-F238E27FC236}">
                <a16:creationId xmlns:a16="http://schemas.microsoft.com/office/drawing/2014/main" id="{D4B4455B-F783-4DBA-BBA3-77F4F9B5340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of England District and Unitary Authorities</a:t>
            </a:r>
          </a:p>
        </p:txBody>
      </p:sp>
      <p:sp>
        <p:nvSpPr>
          <p:cNvPr id="6" name="TextBox 5">
            <a:extLst>
              <a:ext uri="{FF2B5EF4-FFF2-40B4-BE49-F238E27FC236}">
                <a16:creationId xmlns:a16="http://schemas.microsoft.com/office/drawing/2014/main" id="{2E7A4399-A31A-460F-B143-32F98220D1A4}"/>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27C8B8C9-DCCF-4799-9B0F-259735212D28}"/>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C65546A1-9843-4980-AEB3-CA35DD16A72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636708F5-9CD2-4D9B-B8FC-B5AD1E33219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B436146B-044C-40E7-8E02-2B044EDEF478}"/>
              </a:ext>
            </a:extLst>
          </p:cNvPr>
          <p:cNvSpPr txBox="1"/>
          <p:nvPr/>
        </p:nvSpPr>
        <p:spPr>
          <a:xfrm>
            <a:off x="5080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Some local authority areas have a </a:t>
            </a:r>
          </a:p>
        </p:txBody>
      </p:sp>
      <p:sp>
        <p:nvSpPr>
          <p:cNvPr id="13" name="TextBox 12">
            <a:hlinkClick r:id="rId4"/>
            <a:extLst>
              <a:ext uri="{FF2B5EF4-FFF2-40B4-BE49-F238E27FC236}">
                <a16:creationId xmlns:a16="http://schemas.microsoft.com/office/drawing/2014/main" id="{8859D651-8109-42FD-AF0A-253D069DF48F}"/>
              </a:ext>
            </a:extLst>
          </p:cNvPr>
          <p:cNvSpPr txBox="1"/>
          <p:nvPr/>
        </p:nvSpPr>
        <p:spPr>
          <a:xfrm>
            <a:off x="2667000" y="590550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u="sng">
                <a:solidFill>
                  <a:srgbClr val="98002E"/>
                </a:solidFill>
                <a:latin typeface="Arial" panose="020B0604020202020204" pitchFamily="34" charset="0"/>
              </a:rPr>
              <a:t>data reliability flag</a:t>
            </a:r>
          </a:p>
        </p:txBody>
      </p:sp>
      <p:sp>
        <p:nvSpPr>
          <p:cNvPr id="14" name="TextBox 13">
            <a:extLst>
              <a:ext uri="{FF2B5EF4-FFF2-40B4-BE49-F238E27FC236}">
                <a16:creationId xmlns:a16="http://schemas.microsoft.com/office/drawing/2014/main" id="{CE99946A-FF64-4D5E-AF66-2B2F21A64C46}"/>
              </a:ext>
            </a:extLst>
          </p:cNvPr>
          <p:cNvSpPr txBox="1"/>
          <p:nvPr/>
        </p:nvSpPr>
        <p:spPr>
          <a:xfrm>
            <a:off x="3810000" y="590550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 indicating that figures need to be interpreted with caution</a:t>
            </a:r>
          </a:p>
        </p:txBody>
      </p:sp>
      <p:sp>
        <p:nvSpPr>
          <p:cNvPr id="15" name="TextBox 14">
            <a:extLst>
              <a:ext uri="{FF2B5EF4-FFF2-40B4-BE49-F238E27FC236}">
                <a16:creationId xmlns:a16="http://schemas.microsoft.com/office/drawing/2014/main" id="{7E016DB2-143E-48B3-9B50-FDD43075476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16     Patterns and trends in child obesity in the East of England</a:t>
            </a:r>
          </a:p>
        </p:txBody>
      </p:sp>
    </p:spTree>
    <p:extLst>
      <p:ext uri="{BB962C8B-B14F-4D97-AF65-F5344CB8AC3E}">
        <p14:creationId xmlns:p14="http://schemas.microsoft.com/office/powerpoint/2010/main" val="389958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4350-82F3-4327-AE14-DA12A25A944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959E6AD-CA29-4505-A8C1-CA0631B3740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6921398A-656D-4179-8301-AFFBD476D9C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F3D43771-F66A-4DCE-94E3-E058FE5D4A5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8E056D47-3A8E-40C8-B04E-8674433F2EE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93D5FBB5-08C9-489C-AAC1-8B51DBA2785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2045E7A2-4413-411D-8806-6B0EF54D513C}"/>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Region-specific deprivation deciles displayed (IMD 2019)
 95% confidence intervals are shown</a:t>
            </a:r>
          </a:p>
        </p:txBody>
      </p:sp>
      <p:sp>
        <p:nvSpPr>
          <p:cNvPr id="12" name="TextBox 11">
            <a:extLst>
              <a:ext uri="{FF2B5EF4-FFF2-40B4-BE49-F238E27FC236}">
                <a16:creationId xmlns:a16="http://schemas.microsoft.com/office/drawing/2014/main" id="{1E8DC427-84BD-40B2-AC93-BFB1181DECA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17     Patterns and trends in child obesity in the East of England</a:t>
            </a:r>
          </a:p>
        </p:txBody>
      </p:sp>
    </p:spTree>
    <p:extLst>
      <p:ext uri="{BB962C8B-B14F-4D97-AF65-F5344CB8AC3E}">
        <p14:creationId xmlns:p14="http://schemas.microsoft.com/office/powerpoint/2010/main" val="27914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8707-F011-49F2-8135-DEC05894F5B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37E67AA-2785-49F9-B1D0-B2F6E3C68A2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45558D11-06B0-4884-9A98-DD55FE79358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2570E772-8909-4E58-9723-989DA66E12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585F7E74-E528-48FD-9A5B-5F0AD4D1E6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5AA9CA15-C2B8-46A5-A86C-EE3F4F05012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DA668B98-CB11-4207-BD08-75E47150F9D8}"/>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Region-specific deprivation deciles displayed (IMD 2019)
 95% confidence intervals are shown</a:t>
            </a:r>
          </a:p>
        </p:txBody>
      </p:sp>
      <p:sp>
        <p:nvSpPr>
          <p:cNvPr id="12" name="TextBox 11">
            <a:extLst>
              <a:ext uri="{FF2B5EF4-FFF2-40B4-BE49-F238E27FC236}">
                <a16:creationId xmlns:a16="http://schemas.microsoft.com/office/drawing/2014/main" id="{47CBCD2B-572F-4CE1-AFF9-3CB2050FEB9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18     Patterns and trends in child obesity in the East of England</a:t>
            </a:r>
          </a:p>
        </p:txBody>
      </p:sp>
    </p:spTree>
    <p:extLst>
      <p:ext uri="{BB962C8B-B14F-4D97-AF65-F5344CB8AC3E}">
        <p14:creationId xmlns:p14="http://schemas.microsoft.com/office/powerpoint/2010/main" val="411497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4412-E702-4D20-814D-7A7422FE6E5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7794487-D184-4BDC-93F0-C5DB5B23B2D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0ECCA486-F86F-4140-8455-1B9440313298}"/>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0A47B653-F374-4CC0-A3A2-77C3BACBB98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19     Patterns and trends in child obesity in the East of England</a:t>
            </a:r>
          </a:p>
        </p:txBody>
      </p:sp>
    </p:spTree>
    <p:extLst>
      <p:ext uri="{BB962C8B-B14F-4D97-AF65-F5344CB8AC3E}">
        <p14:creationId xmlns:p14="http://schemas.microsoft.com/office/powerpoint/2010/main" val="413813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DBBD-23F8-40A5-94A9-8A5DFAA254C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0F5D372-C87B-4579-9502-BB116CE898A0}"/>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964C54DF-274F-409B-BAB1-568A10B35994}"/>
              </a:ext>
            </a:extLst>
          </p:cNvPr>
          <p:cNvSpPr txBox="1"/>
          <p:nvPr/>
        </p:nvSpPr>
        <p:spPr>
          <a:xfrm>
            <a:off x="515112" y="1680210"/>
            <a:ext cx="8420100" cy="39703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The data in this slide pack is from the National Child Measurement Programme (NCMP).</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normally includes the majority of children in those year groups (usually around 95% of eligible children).</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number of children measured in the East of England in 2019/20 was 42,110 in Reception, and 57,550 in Year 6.</a:t>
            </a:r>
          </a:p>
          <a:p>
            <a:endParaRPr lang="en-GB" sz="1400" dirty="0">
              <a:solidFill>
                <a:srgbClr val="000000"/>
              </a:solidFill>
              <a:latin typeface="Arial" panose="020B0604020202020204" pitchFamily="34" charset="0"/>
            </a:endParaRPr>
          </a:p>
          <a:p>
            <a:r>
              <a:rPr lang="en-GB" sz="1400" dirty="0">
                <a:solidFill>
                  <a:srgbClr val="000000"/>
                </a:solidFill>
              </a:rPr>
              <a:t>School closures, in March 2020, due to the Covid-19 pandemic meant that in 2019/20 the number of children measured was around 75% of previous years. Analysis by NHS Digital and PHE shows that national and regional level data is reliable and comparable to previous years although some caution should be exercised as less children were measured than usual. The data at local authority level and below is not as robust, as a result a small number of areas do not have published data for 2019/20 and data for some areas have a reliability flag indicating that figures need to be interpreted with caution. Further information is </a:t>
            </a:r>
            <a:r>
              <a:rPr lang="en-GB" sz="1400" dirty="0">
                <a:solidFill>
                  <a:srgbClr val="98002E"/>
                </a:solidFill>
                <a:hlinkClick r:id="rId2">
                  <a:extLst>
                    <a:ext uri="{A12FA001-AC4F-418D-AE19-62706E023703}">
                      <ahyp:hlinkClr xmlns:ahyp="http://schemas.microsoft.com/office/drawing/2018/hyperlinkcolor" val="tx"/>
                    </a:ext>
                  </a:extLst>
                </a:hlinkClick>
              </a:rPr>
              <a:t>available to download</a:t>
            </a:r>
            <a:r>
              <a:rPr lang="en-GB" sz="1400" dirty="0">
                <a:solidFill>
                  <a:srgbClr val="98002E"/>
                </a:solidFill>
              </a:rPr>
              <a:t> </a:t>
            </a:r>
            <a:r>
              <a:rPr lang="en-GB" sz="1400" dirty="0">
                <a:solidFill>
                  <a:srgbClr val="000000"/>
                </a:solidFill>
              </a:rPr>
              <a:t>from the Obesity Profile on Fingertips and in the NHS Digital </a:t>
            </a:r>
            <a:r>
              <a:rPr lang="en-GB" sz="1400" dirty="0">
                <a:solidFill>
                  <a:srgbClr val="98002E"/>
                </a:solidFill>
                <a:hlinkClick r:id="rId3">
                  <a:extLst>
                    <a:ext uri="{A12FA001-AC4F-418D-AE19-62706E023703}">
                      <ahyp:hlinkClr xmlns:ahyp="http://schemas.microsoft.com/office/drawing/2018/hyperlinkcolor" val="tx"/>
                    </a:ext>
                  </a:extLst>
                </a:hlinkClick>
              </a:rPr>
              <a:t>2019/20 annual report</a:t>
            </a:r>
            <a:r>
              <a:rPr lang="en-GB" sz="1400" dirty="0">
                <a:solidFill>
                  <a:srgbClr val="000000"/>
                </a:solidFill>
              </a:rPr>
              <a:t>.</a:t>
            </a:r>
          </a:p>
        </p:txBody>
      </p:sp>
      <p:sp>
        <p:nvSpPr>
          <p:cNvPr id="8" name="TextBox 7">
            <a:extLst>
              <a:ext uri="{FF2B5EF4-FFF2-40B4-BE49-F238E27FC236}">
                <a16:creationId xmlns:a16="http://schemas.microsoft.com/office/drawing/2014/main" id="{72593A43-5A08-456D-9B34-8F6280D23FD0}"/>
              </a:ext>
            </a:extLst>
          </p:cNvPr>
          <p:cNvSpPr txBox="1"/>
          <p:nvPr/>
        </p:nvSpPr>
        <p:spPr>
          <a:xfrm>
            <a:off x="495300" y="562356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10" name="TextBox 9">
            <a:extLst>
              <a:ext uri="{FF2B5EF4-FFF2-40B4-BE49-F238E27FC236}">
                <a16:creationId xmlns:a16="http://schemas.microsoft.com/office/drawing/2014/main" id="{DD276E82-27F0-42F5-B2E3-6BD147E9480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East of England</a:t>
            </a:r>
          </a:p>
        </p:txBody>
      </p:sp>
      <p:sp>
        <p:nvSpPr>
          <p:cNvPr id="11" name="TextBox 10">
            <a:hlinkClick r:id="rId4"/>
            <a:extLst>
              <a:ext uri="{FF2B5EF4-FFF2-40B4-BE49-F238E27FC236}">
                <a16:creationId xmlns:a16="http://schemas.microsoft.com/office/drawing/2014/main" id="{83FA3198-8DE3-4E9B-860A-C35D1B795EBD}"/>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rtlCol="0">
            <a:spAutoFit/>
          </a:bodyPr>
          <a:lstStyle/>
          <a:p>
            <a:r>
              <a:rPr lang="en-GB" sz="1400" dirty="0">
                <a:solidFill>
                  <a:srgbClr val="98002E"/>
                </a:solidFill>
                <a:hlinkClick r:id="rId5">
                  <a:extLst>
                    <a:ext uri="{A12FA001-AC4F-418D-AE19-62706E023703}">
                      <ahyp:hlinkClr xmlns:ahyp="http://schemas.microsoft.com/office/drawing/2018/hyperlinkcolor" val="tx"/>
                    </a:ext>
                  </a:extLst>
                </a:hlinkClick>
              </a:rPr>
              <a:t>National Child Measurement Programme - NHS Digital</a:t>
            </a:r>
            <a:r>
              <a:rPr lang="en-GB" sz="1400" dirty="0">
                <a:solidFill>
                  <a:schemeClr val="bg2"/>
                </a:solidFill>
              </a:rPr>
              <a:t> </a:t>
            </a:r>
            <a:endParaRPr lang="en-GB" sz="1400" u="sng" dirty="0">
              <a:solidFill>
                <a:schemeClr val="bg2"/>
              </a:solidFill>
            </a:endParaRPr>
          </a:p>
        </p:txBody>
      </p:sp>
    </p:spTree>
    <p:extLst>
      <p:ext uri="{BB962C8B-B14F-4D97-AF65-F5344CB8AC3E}">
        <p14:creationId xmlns:p14="http://schemas.microsoft.com/office/powerpoint/2010/main" val="1812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4EFA-B121-4A48-9BCA-D7E719517AE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221468C-5C71-45F0-A8C3-8AA6649CEE4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9EE928BD-CB3A-44DB-808D-2B2D357B2F9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F3AC798B-ABD5-4170-A4B5-5019EB9E4D2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4B602DA4-D683-417F-9C89-7CDF29355FC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FE3127D8-0996-45B9-9110-C7D313FEAE1F}"/>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CB3208D3-C157-41D1-BE99-5E36C35F41D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20</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204940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F290-9DCD-43C3-B5E5-35FF23A5B87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14507BB-ABB4-4FCC-A629-E3ECA5853D3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FF80CD92-6368-4F90-97B0-A0E04DAC275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A6787902-1CC1-437C-96B8-2C4F8B1511A0}"/>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215FCCD3-EEB4-48C5-B49F-8FC9D07E5D59}"/>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AD075804-3544-47C6-B5AA-BEF73CEC2C0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CFF3FD5C-1BDE-4280-9E40-699273057E3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0B6247BD-0F6B-441A-AFE2-C259E75FD3B9}"/>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3" name="TextBox 12">
            <a:extLst>
              <a:ext uri="{FF2B5EF4-FFF2-40B4-BE49-F238E27FC236}">
                <a16:creationId xmlns:a16="http://schemas.microsoft.com/office/drawing/2014/main" id="{EAB7CB63-81A2-460C-AD70-845F3FD47DE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21     Patterns and trends in child obesity in the East of England</a:t>
            </a:r>
          </a:p>
        </p:txBody>
      </p:sp>
    </p:spTree>
    <p:extLst>
      <p:ext uri="{BB962C8B-B14F-4D97-AF65-F5344CB8AC3E}">
        <p14:creationId xmlns:p14="http://schemas.microsoft.com/office/powerpoint/2010/main" val="69966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3704-FD7B-4529-8968-E7208478FF7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F046475-CD09-4B3D-8E1C-00ADC2EBC1B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9ADDAB24-9009-4E04-8E64-E00E85EDA96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A230A8E5-AD26-4892-A617-40655846419E}"/>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CD419E67-3E13-4086-A58C-9C618D46267C}"/>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49009B69-F2FC-4D56-B324-3104422BC0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893137AD-BF34-4005-8E71-6346CBDF598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4C26A1BC-5075-4B1A-9BF1-A117F76372C9}"/>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2" name="TextBox 11">
            <a:extLst>
              <a:ext uri="{FF2B5EF4-FFF2-40B4-BE49-F238E27FC236}">
                <a16:creationId xmlns:a16="http://schemas.microsoft.com/office/drawing/2014/main" id="{F7408448-38EB-448F-9D36-8C676CFD59D4}"/>
              </a:ext>
            </a:extLst>
          </p:cNvPr>
          <p:cNvSpPr txBox="1"/>
          <p:nvPr/>
        </p:nvSpPr>
        <p:spPr>
          <a:xfrm>
            <a:off x="2476500" y="5657850"/>
            <a:ext cx="69342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missing on the chart is due to suppression for disclosure control reasons</a:t>
            </a:r>
          </a:p>
        </p:txBody>
      </p:sp>
      <p:sp>
        <p:nvSpPr>
          <p:cNvPr id="13" name="TextBox 12">
            <a:extLst>
              <a:ext uri="{FF2B5EF4-FFF2-40B4-BE49-F238E27FC236}">
                <a16:creationId xmlns:a16="http://schemas.microsoft.com/office/drawing/2014/main" id="{4B082126-1819-4F45-9CB5-22DDF2D4B61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22     Patterns and trends in child obesity in the East of England</a:t>
            </a:r>
          </a:p>
        </p:txBody>
      </p:sp>
    </p:spTree>
    <p:extLst>
      <p:ext uri="{BB962C8B-B14F-4D97-AF65-F5344CB8AC3E}">
        <p14:creationId xmlns:p14="http://schemas.microsoft.com/office/powerpoint/2010/main" val="249305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986D-B276-441F-8E0E-60C33044D23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1290D21-9FC5-4E89-ADEE-9442F89CD27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9D03AEF0-BED1-4A82-9BD5-A050D499B21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44B6AA68-910F-4E8D-8F53-152A6C93556E}"/>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1998845B-0AB9-4654-8D0F-8C54D657665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F8048C6F-D5E9-4999-8F6F-1E5A947255BF}"/>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0" name="TextBox 9">
            <a:extLst>
              <a:ext uri="{FF2B5EF4-FFF2-40B4-BE49-F238E27FC236}">
                <a16:creationId xmlns:a16="http://schemas.microsoft.com/office/drawing/2014/main" id="{2285B428-A134-43C3-9C09-39B37ED289E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22     Patterns and trends in child obesity in the East of England</a:t>
            </a:r>
          </a:p>
        </p:txBody>
      </p:sp>
    </p:spTree>
    <p:extLst>
      <p:ext uri="{BB962C8B-B14F-4D97-AF65-F5344CB8AC3E}">
        <p14:creationId xmlns:p14="http://schemas.microsoft.com/office/powerpoint/2010/main" val="93753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3331-FC53-4F71-9E0B-B400F739B77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0FE46ED-31A1-4B62-ABDF-75C9AFA44F1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724DE3BB-1250-498B-AEF6-E367117C26D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71E595D3-C8F2-4688-99C2-4EE45A0D740E}"/>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C60B8D35-3E76-4568-9AC4-519C35C2FF9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8849A1CF-0CA6-486E-B360-B5DD30025850}"/>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( 2017/18-2019/20 )
 95% confidence intervals are shown</a:t>
            </a:r>
          </a:p>
        </p:txBody>
      </p:sp>
      <p:sp>
        <p:nvSpPr>
          <p:cNvPr id="10" name="TextBox 9">
            <a:extLst>
              <a:ext uri="{FF2B5EF4-FFF2-40B4-BE49-F238E27FC236}">
                <a16:creationId xmlns:a16="http://schemas.microsoft.com/office/drawing/2014/main" id="{34C42BBE-1DEB-4927-A741-E16131DD926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24     Patterns and trends in child obesity in the East of England</a:t>
            </a:r>
          </a:p>
        </p:txBody>
      </p:sp>
    </p:spTree>
    <p:extLst>
      <p:ext uri="{BB962C8B-B14F-4D97-AF65-F5344CB8AC3E}">
        <p14:creationId xmlns:p14="http://schemas.microsoft.com/office/powerpoint/2010/main" val="140378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CE2C-713A-4FED-8C08-187AE80803D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EC08995-6DB5-41F1-AAB9-B06792550E9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98002E"/>
                </a:solidFill>
                <a:latin typeface="Arial" panose="020B0604020202020204" pitchFamily="34" charset="0"/>
              </a:rPr>
              <a:t>Obesity Profile - an online tool</a:t>
            </a:r>
          </a:p>
        </p:txBody>
      </p:sp>
      <p:sp>
        <p:nvSpPr>
          <p:cNvPr id="4" name="TextBox 3">
            <a:extLst>
              <a:ext uri="{FF2B5EF4-FFF2-40B4-BE49-F238E27FC236}">
                <a16:creationId xmlns:a16="http://schemas.microsoft.com/office/drawing/2014/main" id="{725CA7FD-E6B6-4110-BD03-BF17A5A22FD7}"/>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2019/20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B690E847-D074-4438-85A8-B89032162A89}"/>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9B6F53EC-23B1-4382-A1F8-03C78759638F}"/>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F374B194-CCA1-4530-ACAA-23BBA767D39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25     Patterns and trends in child obesity in the East of England</a:t>
            </a:r>
          </a:p>
        </p:txBody>
      </p:sp>
      <p:pic>
        <p:nvPicPr>
          <p:cNvPr id="8" name="Picture 7">
            <a:extLst>
              <a:ext uri="{FF2B5EF4-FFF2-40B4-BE49-F238E27FC236}">
                <a16:creationId xmlns:a16="http://schemas.microsoft.com/office/drawing/2014/main" id="{BEC618D4-ADE5-4EAE-9890-F849D7A72DBB}"/>
              </a:ext>
            </a:extLst>
          </p:cNvPr>
          <p:cNvPicPr>
            <a:picLocks noChangeAspect="1"/>
          </p:cNvPicPr>
          <p:nvPr/>
        </p:nvPicPr>
        <p:blipFill rotWithShape="1">
          <a:blip r:embed="rId3"/>
          <a:srcRect l="63719" t="6584" r="13966" b="4195"/>
          <a:stretch/>
        </p:blipFill>
        <p:spPr>
          <a:xfrm>
            <a:off x="763478" y="1452245"/>
            <a:ext cx="4074852" cy="4582161"/>
          </a:xfrm>
          <a:prstGeom prst="rect">
            <a:avLst/>
          </a:prstGeom>
        </p:spPr>
      </p:pic>
    </p:spTree>
    <p:extLst>
      <p:ext uri="{BB962C8B-B14F-4D97-AF65-F5344CB8AC3E}">
        <p14:creationId xmlns:p14="http://schemas.microsoft.com/office/powerpoint/2010/main" val="903664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F38F-7E7E-4DF2-9B5A-45B2246FF93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CBE48BF-0A75-4201-9D35-A869ACCFE8F5}"/>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350DCAA0-8842-4F10-96EE-6BB2CF787C41}"/>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A7A87649-8965-4B7D-9622-954FF3B7EED9}"/>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478D75CE-5975-41AE-960B-CC0F96BAE82B}"/>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9ED8D5B8-AEF9-485F-8CC7-6BC0540BFF64}"/>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AF255A09-E33B-4A5A-A3C8-526C8C490CB4}"/>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C608B5E2-C9A9-4C6F-923C-DCBA7D349DA5}"/>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AFACCC52-B21A-4CD2-809F-C17E1C779571}"/>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B665DF5F-FEE2-4877-8002-DA6B800FD655}"/>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61C3660C-9240-42D8-B4B0-9B13E540347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26     Patterns and trends in child obesity in the East of England</a:t>
            </a:r>
          </a:p>
        </p:txBody>
      </p:sp>
    </p:spTree>
    <p:extLst>
      <p:ext uri="{BB962C8B-B14F-4D97-AF65-F5344CB8AC3E}">
        <p14:creationId xmlns:p14="http://schemas.microsoft.com/office/powerpoint/2010/main" val="40904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4AC5A3-71EE-4908-9C99-5E0785E5485C}"/>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F0F19136-46B6-4B81-B998-25322F9E2FA6}"/>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448DFBB6-EC34-45EC-9934-D18F7D245FDA}"/>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9E9C6FFF-9B17-4E42-92BC-25F05C6A39F8}"/>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5B27802E-C98D-489F-9352-C2FE9586942D}"/>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EB277B9E-4E04-4C31-9E97-34FD8CD55A04}"/>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A027E0A2-2E56-425B-AEDE-1481764BD3F1}"/>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209E5728-AD7E-4D08-BDE8-D359FF643A06}"/>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0" name="TextBox 9">
            <a:extLst>
              <a:ext uri="{FF2B5EF4-FFF2-40B4-BE49-F238E27FC236}">
                <a16:creationId xmlns:a16="http://schemas.microsoft.com/office/drawing/2014/main" id="{3E9C9569-E15D-468E-9F93-DEB84E87D737}"/>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2021 
You may re-use this information (excluding logos) free of charge in any format or medium, under the terms of the Open Government Licence v3.0. To view this licence, visit </a:t>
            </a:r>
            <a:r>
              <a:rPr lang="en-GB" sz="1200" dirty="0">
                <a:solidFill>
                  <a:srgbClr val="000000"/>
                </a:solidFill>
                <a:latin typeface="Arial" panose="020B0604020202020204" pitchFamily="34" charset="0"/>
                <a:hlinkClick r:id="rId5"/>
              </a:rPr>
              <a:t>https://www.nationalarchives.gov.uk/doc/open-government-licence/version/3/ </a:t>
            </a:r>
            <a:r>
              <a:rPr lang="en-GB" sz="1200" dirty="0">
                <a:solidFill>
                  <a:srgbClr val="000000"/>
                </a:solidFill>
                <a:latin typeface="Arial" panose="020B0604020202020204" pitchFamily="34" charset="0"/>
              </a:rPr>
              <a:t>Where we have identified any third party copyright information you will need to obtain permission from the copyright holders concerned.</a:t>
            </a:r>
          </a:p>
        </p:txBody>
      </p:sp>
      <p:sp>
        <p:nvSpPr>
          <p:cNvPr id="11" name="TextBox 10">
            <a:extLst>
              <a:ext uri="{FF2B5EF4-FFF2-40B4-BE49-F238E27FC236}">
                <a16:creationId xmlns:a16="http://schemas.microsoft.com/office/drawing/2014/main" id="{1197FB7B-17FD-43E8-A26E-84641AFA7515}"/>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2021 
PHE publications gateway number</a:t>
            </a:r>
            <a:r>
              <a:rPr lang="en-GB" sz="1200">
                <a:solidFill>
                  <a:srgbClr val="000000"/>
                </a:solidFill>
                <a:latin typeface="Arial" panose="020B0604020202020204" pitchFamily="34" charset="0"/>
              </a:rPr>
              <a:t>: GW-1889</a:t>
            </a:r>
            <a:endParaRPr lang="en-GB" sz="1200" dirty="0">
              <a:solidFill>
                <a:srgbClr val="000000"/>
              </a:solidFill>
              <a:latin typeface="Arial" panose="020B0604020202020204" pitchFamily="34" charset="0"/>
            </a:endParaRPr>
          </a:p>
        </p:txBody>
      </p:sp>
      <p:pic>
        <p:nvPicPr>
          <p:cNvPr id="13" name="Picture 12">
            <a:extLst>
              <a:ext uri="{FF2B5EF4-FFF2-40B4-BE49-F238E27FC236}">
                <a16:creationId xmlns:a16="http://schemas.microsoft.com/office/drawing/2014/main" id="{1F2FC9A9-710A-4E55-87F0-8AD3E4CF6340}"/>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CF0E2E23-6712-4F50-9EB5-6F19221007C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27     Patterns and trends in child obesity in the East of England</a:t>
            </a:r>
          </a:p>
        </p:txBody>
      </p:sp>
    </p:spTree>
    <p:extLst>
      <p:ext uri="{BB962C8B-B14F-4D97-AF65-F5344CB8AC3E}">
        <p14:creationId xmlns:p14="http://schemas.microsoft.com/office/powerpoint/2010/main" val="134449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0E9D0-3EBA-4EFA-8B78-AD9FA70D52C4}"/>
              </a:ext>
            </a:extLst>
          </p:cNvPr>
          <p:cNvSpPr txBox="1"/>
          <p:nvPr/>
        </p:nvSpPr>
        <p:spPr>
          <a:xfrm>
            <a:off x="515112" y="1680210"/>
            <a:ext cx="8420100" cy="41857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t>In 2019/20 in the East of England the number of children measured was 74% of the number in the previous three years. In Reception 60% of children were measured compared to the previous three years and 90% in Year 6. Some caution should be exercised when looking at regional level results as less children were measured than usual, however PHE analysis has shown that the children measured have similar characteristics to those measured in previous years and are therefore still representative of the region.</a:t>
            </a:r>
          </a:p>
          <a:p>
            <a:endParaRPr lang="en-GB" sz="1400" dirty="0">
              <a:latin typeface="Arial" panose="020B0604020202020204" pitchFamily="34" charset="0"/>
            </a:endParaRPr>
          </a:p>
          <a:p>
            <a:r>
              <a:rPr lang="en-GB" sz="1400" dirty="0"/>
              <a:t>At local authority level, where the number of children measured in 2019/20 ranged from 25% up to 75% of the number measured in previous years the data has been published, but with an ‘interpret with caution’ reliability flag. In the East of England 35 out of 45 unitary authorities and district councils have this data flag for Reception, and 10 out of 45 for Year 6. Detailed data quality tables are </a:t>
            </a:r>
            <a:r>
              <a:rPr lang="en-GB" sz="1400" dirty="0">
                <a:solidFill>
                  <a:schemeClr val="bg2"/>
                </a:solidFill>
                <a:hlinkClick r:id="rId2">
                  <a:extLst>
                    <a:ext uri="{A12FA001-AC4F-418D-AE19-62706E023703}">
                      <ahyp:hlinkClr xmlns:ahyp="http://schemas.microsoft.com/office/drawing/2018/hyperlinkcolor" val="tx"/>
                    </a:ext>
                  </a:extLst>
                </a:hlinkClick>
              </a:rPr>
              <a:t>available to download</a:t>
            </a:r>
            <a:r>
              <a:rPr lang="en-GB" sz="1400" dirty="0">
                <a:solidFill>
                  <a:schemeClr val="bg2"/>
                </a:solidFill>
              </a:rPr>
              <a:t> </a:t>
            </a:r>
            <a:r>
              <a:rPr lang="en-GB" sz="1400" dirty="0"/>
              <a:t>from the Obesity Profile on Fingertips. </a:t>
            </a:r>
          </a:p>
          <a:p>
            <a:endParaRPr lang="en-GB" sz="1400" dirty="0"/>
          </a:p>
          <a:p>
            <a:r>
              <a:rPr lang="en-GB" sz="1400" dirty="0"/>
              <a:t>Where the number of children measured in 2019/20 is less than 25% of the number measured in previous years, the data has been suppressed from publication. This is due to small sample sizes which may present an unreliable estimate of prevalence in that local authority. This is the case for 1 district council for Reception, and 1 for Year 6 in the East of England.</a:t>
            </a:r>
          </a:p>
          <a:p>
            <a:endParaRPr lang="en-GB" sz="1400" dirty="0">
              <a:solidFill>
                <a:srgbClr val="000000"/>
              </a:solidFill>
            </a:endParaRPr>
          </a:p>
          <a:p>
            <a:endParaRPr lang="en-GB" sz="1400" dirty="0">
              <a:solidFill>
                <a:srgbClr val="000000"/>
              </a:solidFill>
            </a:endParaRPr>
          </a:p>
        </p:txBody>
      </p:sp>
      <p:sp>
        <p:nvSpPr>
          <p:cNvPr id="4" name="TextBox 3">
            <a:extLst>
              <a:ext uri="{FF2B5EF4-FFF2-40B4-BE49-F238E27FC236}">
                <a16:creationId xmlns:a16="http://schemas.microsoft.com/office/drawing/2014/main" id="{6CF708A0-9EA9-4D7F-8C3B-720452BFFAB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3     Patterns and trends in child obesity in the East of England</a:t>
            </a:r>
          </a:p>
        </p:txBody>
      </p:sp>
      <p:sp>
        <p:nvSpPr>
          <p:cNvPr id="7" name="Title 1">
            <a:extLst>
              <a:ext uri="{FF2B5EF4-FFF2-40B4-BE49-F238E27FC236}">
                <a16:creationId xmlns:a16="http://schemas.microsoft.com/office/drawing/2014/main" id="{179C441D-E49E-46CD-8144-3DA55D3B22AC}"/>
              </a:ext>
            </a:extLst>
          </p:cNvPr>
          <p:cNvSpPr>
            <a:spLocks noGrp="1"/>
          </p:cNvSpPr>
          <p:nvPr>
            <p:ph type="title"/>
          </p:nvPr>
        </p:nvSpPr>
        <p:spPr>
          <a:xfrm>
            <a:off x="2554288" y="274638"/>
            <a:ext cx="6746875" cy="1143000"/>
          </a:xfrm>
        </p:spPr>
        <p:txBody>
          <a:bodyPr>
            <a:normAutofit/>
          </a:bodyPr>
          <a:lstStyle/>
          <a:p>
            <a:r>
              <a:rPr lang="en-GB" sz="3600" dirty="0">
                <a:solidFill>
                  <a:srgbClr val="98002E"/>
                </a:solidFill>
                <a:latin typeface="Arial" panose="020B0604020202020204" pitchFamily="34" charset="0"/>
              </a:rPr>
              <a:t>N</a:t>
            </a:r>
            <a:r>
              <a:rPr lang="en-GB" sz="3600" dirty="0">
                <a:solidFill>
                  <a:schemeClr val="bg2"/>
                </a:solidFill>
                <a:latin typeface="Arial" panose="020B0604020202020204" pitchFamily="34" charset="0"/>
              </a:rPr>
              <a:t>C</a:t>
            </a:r>
            <a:r>
              <a:rPr lang="en-GB" sz="3600" dirty="0">
                <a:solidFill>
                  <a:srgbClr val="98002E"/>
                </a:solidFill>
                <a:latin typeface="Arial" panose="020B0604020202020204" pitchFamily="34" charset="0"/>
              </a:rPr>
              <a:t>MP </a:t>
            </a:r>
            <a:r>
              <a:rPr lang="en-GB" sz="3600" dirty="0">
                <a:solidFill>
                  <a:schemeClr val="bg2"/>
                </a:solidFill>
                <a:latin typeface="Arial" panose="020B0604020202020204" pitchFamily="34" charset="0"/>
              </a:rPr>
              <a:t>data reliability </a:t>
            </a:r>
            <a:r>
              <a:rPr lang="en-GB" sz="3600" dirty="0">
                <a:solidFill>
                  <a:srgbClr val="98002E"/>
                </a:solidFill>
                <a:latin typeface="Arial" panose="020B0604020202020204" pitchFamily="34" charset="0"/>
              </a:rPr>
              <a:t>note</a:t>
            </a:r>
            <a:endParaRPr lang="en-GB" dirty="0"/>
          </a:p>
        </p:txBody>
      </p:sp>
    </p:spTree>
    <p:extLst>
      <p:ext uri="{BB962C8B-B14F-4D97-AF65-F5344CB8AC3E}">
        <p14:creationId xmlns:p14="http://schemas.microsoft.com/office/powerpoint/2010/main" val="5602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570B-D4EE-4B02-947F-CF757886E65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457C670-E693-4382-8ED5-70DDBF562B91}"/>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95FAE042-6C24-4D03-9260-908402FF7286}"/>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1B700C40-1A74-41DB-9A4F-518BCDA11F3B}"/>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47D5464B-6840-4DFE-BA5A-A650205263A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78311" y="2468880"/>
            <a:ext cx="9149379" cy="3291840"/>
          </a:xfrm>
          <a:prstGeom prst="rect">
            <a:avLst/>
          </a:prstGeom>
        </p:spPr>
      </p:pic>
      <p:sp>
        <p:nvSpPr>
          <p:cNvPr id="8" name="TextBox 7">
            <a:extLst>
              <a:ext uri="{FF2B5EF4-FFF2-40B4-BE49-F238E27FC236}">
                <a16:creationId xmlns:a16="http://schemas.microsoft.com/office/drawing/2014/main" id="{202D3AF3-9993-4ADF-A088-C042939BA90F}"/>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94CF26DA-6B6B-4CA9-BB47-A7F65A5FF48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4</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300368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B490-797F-4401-BD2D-2CE4732A547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4BE68C0-4E17-4CF8-9011-329FE30E34D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DF35644D-D73B-45DD-99F0-FF33644A470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36FD7670-EF5A-4238-93A4-45AE94AE177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4FEA9003-5D3A-441E-9CC3-141DFCA860B7}"/>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Reception (aged 4-5 years) are overweight or obese (21.8%)</a:t>
            </a:r>
          </a:p>
        </p:txBody>
      </p:sp>
      <p:sp>
        <p:nvSpPr>
          <p:cNvPr id="7" name="TextBox 6">
            <a:extLst>
              <a:ext uri="{FF2B5EF4-FFF2-40B4-BE49-F238E27FC236}">
                <a16:creationId xmlns:a16="http://schemas.microsoft.com/office/drawing/2014/main" id="{22B1D41D-AF4A-4A0F-9BEB-8C43C67AABFA}"/>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22.1%</a:t>
            </a:r>
          </a:p>
        </p:txBody>
      </p:sp>
      <p:sp>
        <p:nvSpPr>
          <p:cNvPr id="8" name="TextBox 7">
            <a:extLst>
              <a:ext uri="{FF2B5EF4-FFF2-40B4-BE49-F238E27FC236}">
                <a16:creationId xmlns:a16="http://schemas.microsoft.com/office/drawing/2014/main" id="{704D419C-C07C-4C92-AA53-57F87F0C4122}"/>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21.4%</a:t>
            </a:r>
          </a:p>
        </p:txBody>
      </p:sp>
      <p:pic>
        <p:nvPicPr>
          <p:cNvPr id="10" name="Picture 9">
            <a:extLst>
              <a:ext uri="{FF2B5EF4-FFF2-40B4-BE49-F238E27FC236}">
                <a16:creationId xmlns:a16="http://schemas.microsoft.com/office/drawing/2014/main" id="{D8780123-471B-417B-A588-A6369DA0B60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82810" y="2331720"/>
            <a:ext cx="3177980" cy="1234440"/>
          </a:xfrm>
          <a:prstGeom prst="rect">
            <a:avLst/>
          </a:prstGeom>
        </p:spPr>
      </p:pic>
      <p:pic>
        <p:nvPicPr>
          <p:cNvPr id="12" name="Picture 11">
            <a:extLst>
              <a:ext uri="{FF2B5EF4-FFF2-40B4-BE49-F238E27FC236}">
                <a16:creationId xmlns:a16="http://schemas.microsoft.com/office/drawing/2014/main" id="{AD246B66-42F6-489C-B165-3AE2F53FB0E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46585" y="2331720"/>
            <a:ext cx="3175229" cy="1234440"/>
          </a:xfrm>
          <a:prstGeom prst="rect">
            <a:avLst/>
          </a:prstGeom>
        </p:spPr>
      </p:pic>
      <p:sp>
        <p:nvSpPr>
          <p:cNvPr id="13" name="TextBox 12">
            <a:extLst>
              <a:ext uri="{FF2B5EF4-FFF2-40B4-BE49-F238E27FC236}">
                <a16:creationId xmlns:a16="http://schemas.microsoft.com/office/drawing/2014/main" id="{72BBCDEB-9C9A-4486-AB0D-907F7756062A}"/>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3 children in Year 6 (aged 10-11 years) are overweight or obese (32.7%)</a:t>
            </a:r>
          </a:p>
        </p:txBody>
      </p:sp>
      <p:sp>
        <p:nvSpPr>
          <p:cNvPr id="14" name="TextBox 13">
            <a:extLst>
              <a:ext uri="{FF2B5EF4-FFF2-40B4-BE49-F238E27FC236}">
                <a16:creationId xmlns:a16="http://schemas.microsoft.com/office/drawing/2014/main" id="{357726CF-C2C7-4867-80D1-46B886D44F31}"/>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35.0%</a:t>
            </a:r>
          </a:p>
        </p:txBody>
      </p:sp>
      <p:sp>
        <p:nvSpPr>
          <p:cNvPr id="15" name="TextBox 14">
            <a:extLst>
              <a:ext uri="{FF2B5EF4-FFF2-40B4-BE49-F238E27FC236}">
                <a16:creationId xmlns:a16="http://schemas.microsoft.com/office/drawing/2014/main" id="{877FA22A-0C13-44DA-884A-4E4D4013AECA}"/>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30.3%</a:t>
            </a:r>
          </a:p>
        </p:txBody>
      </p:sp>
      <p:pic>
        <p:nvPicPr>
          <p:cNvPr id="17" name="Picture 16">
            <a:extLst>
              <a:ext uri="{FF2B5EF4-FFF2-40B4-BE49-F238E27FC236}">
                <a16:creationId xmlns:a16="http://schemas.microsoft.com/office/drawing/2014/main" id="{73A7288C-A5F9-47AC-A5FC-63DE3F29A7F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AFCB3BFD-C0B1-4030-8C8C-04363793753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2509D4B0-91DA-4FE9-A479-6886AE510F5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5</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5709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9E52-AA73-4CFD-A860-5DAA9D84DA0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08E1F82-30E7-4EC4-A4BC-F3D436DD9A5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5C95F7CC-EFF0-4003-8AD0-B5FDF4BCF63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FF4C7EB6-C24C-4E5B-AF00-07000D3D987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8F589C20-1D0F-4694-852B-DB8D8C6BB73F}"/>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(9%)</a:t>
            </a:r>
          </a:p>
        </p:txBody>
      </p:sp>
      <p:pic>
        <p:nvPicPr>
          <p:cNvPr id="8" name="Picture 7">
            <a:extLst>
              <a:ext uri="{FF2B5EF4-FFF2-40B4-BE49-F238E27FC236}">
                <a16:creationId xmlns:a16="http://schemas.microsoft.com/office/drawing/2014/main" id="{5DB6158F-8CFD-41F9-8FA9-0F7721127BA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A24EE2EE-F0E1-434C-A61F-AE47A4D2D1FF}"/>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9.2%</a:t>
            </a:r>
          </a:p>
        </p:txBody>
      </p:sp>
      <p:pic>
        <p:nvPicPr>
          <p:cNvPr id="11" name="Picture 10">
            <a:extLst>
              <a:ext uri="{FF2B5EF4-FFF2-40B4-BE49-F238E27FC236}">
                <a16:creationId xmlns:a16="http://schemas.microsoft.com/office/drawing/2014/main" id="{505A4C63-3A8B-4AB8-B700-88C3F040633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FEBC118C-58C5-4E5A-AD15-02985137C7FA}"/>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8.8%</a:t>
            </a:r>
          </a:p>
        </p:txBody>
      </p:sp>
      <p:sp>
        <p:nvSpPr>
          <p:cNvPr id="13" name="TextBox 12">
            <a:extLst>
              <a:ext uri="{FF2B5EF4-FFF2-40B4-BE49-F238E27FC236}">
                <a16:creationId xmlns:a16="http://schemas.microsoft.com/office/drawing/2014/main" id="{47C01BF7-BADF-4AC5-A7A2-F2919C58B40D}"/>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(19.1%)</a:t>
            </a:r>
          </a:p>
        </p:txBody>
      </p:sp>
      <p:sp>
        <p:nvSpPr>
          <p:cNvPr id="14" name="TextBox 13">
            <a:extLst>
              <a:ext uri="{FF2B5EF4-FFF2-40B4-BE49-F238E27FC236}">
                <a16:creationId xmlns:a16="http://schemas.microsoft.com/office/drawing/2014/main" id="{0F1E1726-DFEB-4D4B-8D10-1AC567077B75}"/>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21.2%</a:t>
            </a:r>
          </a:p>
        </p:txBody>
      </p:sp>
      <p:sp>
        <p:nvSpPr>
          <p:cNvPr id="15" name="TextBox 14">
            <a:extLst>
              <a:ext uri="{FF2B5EF4-FFF2-40B4-BE49-F238E27FC236}">
                <a16:creationId xmlns:a16="http://schemas.microsoft.com/office/drawing/2014/main" id="{CCA02552-7FE9-427E-886D-3CA4FE0F8260}"/>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16.8%</a:t>
            </a:r>
          </a:p>
        </p:txBody>
      </p:sp>
      <p:pic>
        <p:nvPicPr>
          <p:cNvPr id="17" name="Picture 16">
            <a:extLst>
              <a:ext uri="{FF2B5EF4-FFF2-40B4-BE49-F238E27FC236}">
                <a16:creationId xmlns:a16="http://schemas.microsoft.com/office/drawing/2014/main" id="{46E56A65-CFE5-4E09-9684-FE400C403C6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874D9344-5A35-46ED-A2CF-9FD99566ABE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670B5F45-79FA-4955-9B1D-B84AD83473C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6</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341378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C1FA-BF9E-4733-A181-9682A16E0B3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106B54B-59EC-445B-83E2-673B83165E2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7ACB22D1-6631-456A-BECE-CD67F7EB347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BDCC8EC5-B622-4936-96BC-3F8938EAE32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pic>
        <p:nvPicPr>
          <p:cNvPr id="7" name="Picture 6">
            <a:extLst>
              <a:ext uri="{FF2B5EF4-FFF2-40B4-BE49-F238E27FC236}">
                <a16:creationId xmlns:a16="http://schemas.microsoft.com/office/drawing/2014/main" id="{0ED9309F-1002-40A9-9F84-1CF2131EFE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E6D0C74A-6B27-4C56-8D97-EB0BCA48BE8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8E07C09B-C465-4EEA-8872-72541B8CD3F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7</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378097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5B79-0133-4F99-886B-FF2E168DC7A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C44AF8E-E0F1-456D-9727-5671FD2907D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C77217FC-B931-4A20-9D9C-DF67A2CC085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B87CBBBD-0AE5-4A40-974E-1DA556E12D7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77B58A28-BF02-4FCF-9F7A-A5E32C7BCAF6}"/>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C1017E2A-A7DA-4A7C-9AE4-46357E3EAFE5}"/>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F518BF83-D374-44FE-A29F-B2E5558C4F8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821D8BCE-AF07-4B10-BEB3-D16ECA28832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2435123C-F456-4F8E-AE38-486C0362960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8</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170778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9085-CECB-46B5-A6BC-A58EDF175D4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E54BB18-56CB-4BD2-A158-BC2E71EF917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F119FA55-BE72-4A2D-A537-5338C20F110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F78F63C3-95A1-4069-A033-F570A4E2C8E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2019/20</a:t>
            </a:r>
          </a:p>
        </p:txBody>
      </p:sp>
      <p:sp>
        <p:nvSpPr>
          <p:cNvPr id="6" name="TextBox 5">
            <a:extLst>
              <a:ext uri="{FF2B5EF4-FFF2-40B4-BE49-F238E27FC236}">
                <a16:creationId xmlns:a16="http://schemas.microsoft.com/office/drawing/2014/main" id="{AD15CE42-E2C2-4430-8EF4-1CE028C04887}"/>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D609E9E0-A596-4BE1-BAE8-130BB0696637}"/>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D0EEA03F-7D9B-44AF-97D3-DF43E86B81E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B72847B8-430B-494C-B8C0-3CD52FDDAD9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B4A6A6A4-9501-4259-A298-C4748273735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278F3108-C9D4-4481-8C26-6AF7F207094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rPr>
              <a:t>9</a:t>
            </a:r>
            <a:r>
              <a:rPr lang="en-GB" sz="1600" dirty="0">
                <a:solidFill>
                  <a:srgbClr val="FFFFFF"/>
                </a:solidFill>
                <a:latin typeface="Arial" panose="020B0604020202020204" pitchFamily="34" charset="0"/>
              </a:rPr>
              <a:t>     Patterns and trends in child obesity in the East of England</a:t>
            </a:r>
          </a:p>
        </p:txBody>
      </p:sp>
    </p:spTree>
    <p:extLst>
      <p:ext uri="{BB962C8B-B14F-4D97-AF65-F5344CB8AC3E}">
        <p14:creationId xmlns:p14="http://schemas.microsoft.com/office/powerpoint/2010/main" val="3305950236"/>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244</TotalTime>
  <Words>2449</Words>
  <Application>Microsoft Office PowerPoint</Application>
  <PresentationFormat>A4 Paper (210x297 mm)</PresentationFormat>
  <Paragraphs>205</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template</vt:lpstr>
      <vt:lpstr>Patterns and trends in child obesity in the East of England</vt:lpstr>
      <vt:lpstr> </vt:lpstr>
      <vt:lpstr>NCMP data reliability note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East of England</dc:title>
  <dc:creator>Catherine Bray</dc:creator>
  <cp:lastModifiedBy>Catherine Bray</cp:lastModifiedBy>
  <cp:revision>25</cp:revision>
  <dcterms:created xsi:type="dcterms:W3CDTF">2021-01-10T22:48:18Z</dcterms:created>
  <dcterms:modified xsi:type="dcterms:W3CDTF">2021-01-25T15:33:51Z</dcterms:modified>
</cp:coreProperties>
</file>