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906000" cy="6858000" type="A4"/>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pos="3120" userDrawn="1">
          <p15:clr>
            <a:srgbClr val="A4A3A4"/>
          </p15:clr>
        </p15:guide>
        <p15:guide id="2" pos="322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446" y="108"/>
      </p:cViewPr>
      <p:guideLst>
        <p:guide pos="3120"/>
        <p:guide pos="322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EC3966-2D46-4480-A422-2E9B595A4AA5}"/>
              </a:ext>
            </a:extLst>
          </p:cNvPr>
          <p:cNvSpPr/>
          <p:nvPr/>
        </p:nvSpPr>
        <p:spPr>
          <a:xfrm>
            <a:off x="0" y="2133600"/>
            <a:ext cx="9906000" cy="4724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solidFill>
                <a:prstClr val="white"/>
              </a:solidFill>
            </a:endParaRPr>
          </a:p>
        </p:txBody>
      </p:sp>
      <p:sp>
        <p:nvSpPr>
          <p:cNvPr id="5" name="Rectangle 4">
            <a:extLst>
              <a:ext uri="{FF2B5EF4-FFF2-40B4-BE49-F238E27FC236}">
                <a16:creationId xmlns:a16="http://schemas.microsoft.com/office/drawing/2014/main" id="{41BCAA0E-D35B-444E-B1F2-81DF3850EFB3}"/>
              </a:ext>
            </a:extLst>
          </p:cNvPr>
          <p:cNvSpPr>
            <a:spLocks noChangeArrowheads="1"/>
          </p:cNvSpPr>
          <p:nvPr/>
        </p:nvSpPr>
        <p:spPr bwMode="auto">
          <a:xfrm>
            <a:off x="0" y="1989138"/>
            <a:ext cx="9906000" cy="144462"/>
          </a:xfrm>
          <a:prstGeom prst="rect">
            <a:avLst/>
          </a:prstGeom>
          <a:solidFill>
            <a:srgbClr val="00AE9E"/>
          </a:solidFill>
          <a:ln w="9525">
            <a:noFill/>
            <a:miter lim="800000"/>
            <a:headEnd/>
            <a:tailEnd/>
          </a:ln>
        </p:spPr>
        <p:txBody>
          <a:bodyPr anchor="ctr"/>
          <a:lstStyle/>
          <a:p>
            <a:pPr algn="ctr" eaLnBrk="1" fontAlgn="auto" hangingPunct="1">
              <a:spcBef>
                <a:spcPts val="0"/>
              </a:spcBef>
              <a:spcAft>
                <a:spcPts val="0"/>
              </a:spcAft>
              <a:defRPr/>
            </a:pPr>
            <a:endParaRPr lang="en-US" sz="618">
              <a:solidFill>
                <a:prstClr val="white"/>
              </a:solidFill>
              <a:latin typeface="+mn-lt"/>
            </a:endParaRPr>
          </a:p>
        </p:txBody>
      </p:sp>
      <p:pic>
        <p:nvPicPr>
          <p:cNvPr id="6" name="Picture 9" descr="PHE_3268_SML_AW.png">
            <a:extLst>
              <a:ext uri="{FF2B5EF4-FFF2-40B4-BE49-F238E27FC236}">
                <a16:creationId xmlns:a16="http://schemas.microsoft.com/office/drawing/2014/main" id="{CFED6ED5-ACF1-4C4F-B585-37DD599BE765}"/>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492904"/>
            <a:ext cx="8269785" cy="1724503"/>
          </a:xfrm>
          <a:ln>
            <a:noFill/>
          </a:ln>
        </p:spPr>
        <p:txBody>
          <a:bodyPr anchor="t">
            <a:noAutofit/>
          </a:bodyPr>
          <a:lstStyle>
            <a:lvl1pPr algn="l">
              <a:defRPr sz="3656"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4500" y="6021288"/>
            <a:ext cx="8269785" cy="338336"/>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96203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
            <a:ext cx="9906000" cy="6308725"/>
          </a:xfrm>
        </p:spPr>
        <p:txBody>
          <a:bodyPr rtlCol="0">
            <a:normAutofit/>
          </a:bodyPr>
          <a:lstStyle/>
          <a:p>
            <a:pPr lvl="0"/>
            <a:r>
              <a:rPr lang="en-US" noProof="0"/>
              <a:t>Click icon to add picture</a:t>
            </a:r>
          </a:p>
        </p:txBody>
      </p:sp>
      <p:sp>
        <p:nvSpPr>
          <p:cNvPr id="3" name="Slide Number Placeholder 5">
            <a:extLst>
              <a:ext uri="{FF2B5EF4-FFF2-40B4-BE49-F238E27FC236}">
                <a16:creationId xmlns:a16="http://schemas.microsoft.com/office/drawing/2014/main" id="{709C9C8F-BF3E-44FB-8541-08EF544A8B77}"/>
              </a:ext>
            </a:extLst>
          </p:cNvPr>
          <p:cNvSpPr>
            <a:spLocks noGrp="1"/>
          </p:cNvSpPr>
          <p:nvPr>
            <p:ph type="sldNum" sz="quarter" idx="14"/>
          </p:nvPr>
        </p:nvSpPr>
        <p:spPr/>
        <p:txBody>
          <a:bodyPr/>
          <a:lstStyle>
            <a:lvl1pPr marL="185098" algn="l">
              <a:defRPr>
                <a:solidFill>
                  <a:schemeClr val="bg1"/>
                </a:solidFill>
              </a:defRPr>
            </a:lvl1pPr>
          </a:lstStyle>
          <a:p>
            <a:fld id="{E6CB32DC-862D-47F8-8D91-AC7E7878DE38}" type="slidenum">
              <a:rPr lang="en-GB" smtClean="0"/>
              <a:t>‹#›</a:t>
            </a:fld>
            <a:endParaRPr lang="en-GB"/>
          </a:p>
        </p:txBody>
      </p:sp>
      <p:sp>
        <p:nvSpPr>
          <p:cNvPr id="4" name="Footer Placeholder 5">
            <a:extLst>
              <a:ext uri="{FF2B5EF4-FFF2-40B4-BE49-F238E27FC236}">
                <a16:creationId xmlns:a16="http://schemas.microsoft.com/office/drawing/2014/main" id="{687F1DAD-1966-4741-B44B-E096F44F14DD}"/>
              </a:ext>
            </a:extLst>
          </p:cNvPr>
          <p:cNvSpPr>
            <a:spLocks noGrp="1"/>
          </p:cNvSpPr>
          <p:nvPr>
            <p:ph type="ftr" sz="quarter" idx="15"/>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835557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486489-F106-4A06-9FB6-9459551DF027}"/>
              </a:ext>
            </a:extLst>
          </p:cNvPr>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5" name="Picture 9" descr="PHE_3268_SML_AW.png">
            <a:extLst>
              <a:ext uri="{FF2B5EF4-FFF2-40B4-BE49-F238E27FC236}">
                <a16:creationId xmlns:a16="http://schemas.microsoft.com/office/drawing/2014/main" id="{579D81A5-9E38-41B1-B6ED-2DEFE10AAA1F}"/>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34731" y="249286"/>
            <a:ext cx="6786754" cy="1143000"/>
          </a:xfrm>
        </p:spPr>
        <p:txBody>
          <a:bodyPr/>
          <a:lstStyle>
            <a:lvl1pPr>
              <a:defRPr sz="3250"/>
            </a:lvl1pPr>
          </a:lstStyle>
          <a:p>
            <a:r>
              <a:rPr lang="en-US"/>
              <a:t>Click to edit Master title style</a:t>
            </a:r>
            <a:endParaRPr lang="en-GB" dirty="0"/>
          </a:p>
        </p:txBody>
      </p:sp>
      <p:sp>
        <p:nvSpPr>
          <p:cNvPr id="10" name="Text Placeholder 9"/>
          <p:cNvSpPr>
            <a:spLocks noGrp="1"/>
          </p:cNvSpPr>
          <p:nvPr>
            <p:ph type="body" sz="quarter" idx="13"/>
          </p:nvPr>
        </p:nvSpPr>
        <p:spPr>
          <a:xfrm>
            <a:off x="584517" y="1700213"/>
            <a:ext cx="8736756" cy="3744912"/>
          </a:xfrm>
        </p:spPr>
        <p:txBody>
          <a:bodyPr/>
          <a:lstStyle>
            <a:lvl1pPr>
              <a:defRPr sz="1463">
                <a:ln>
                  <a:noFill/>
                </a:ln>
                <a:solidFill>
                  <a:sysClr val="windowText" lastClr="000000"/>
                </a:solidFill>
              </a:defRPr>
            </a:lvl1pPr>
            <a:lvl2pPr>
              <a:defRPr sz="1463">
                <a:ln>
                  <a:noFill/>
                </a:ln>
                <a:solidFill>
                  <a:sysClr val="windowText" lastClr="000000"/>
                </a:solidFill>
              </a:defRPr>
            </a:lvl2pPr>
            <a:lvl3pPr>
              <a:defRPr sz="1463">
                <a:ln>
                  <a:noFill/>
                </a:ln>
                <a:solidFill>
                  <a:sysClr val="windowText" lastClr="000000"/>
                </a:solidFill>
              </a:defRPr>
            </a:lvl3pPr>
            <a:lvl4pPr>
              <a:defRPr sz="1463">
                <a:ln>
                  <a:noFill/>
                </a:ln>
                <a:solidFill>
                  <a:sysClr val="windowText" lastClr="000000"/>
                </a:solidFill>
              </a:defRPr>
            </a:lvl4pPr>
            <a:lvl5pPr>
              <a:defRPr sz="1463">
                <a:ln>
                  <a:noFill/>
                </a:ln>
                <a:solidFill>
                  <a:sysClr val="windowText" lastClr="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3">
            <a:extLst>
              <a:ext uri="{FF2B5EF4-FFF2-40B4-BE49-F238E27FC236}">
                <a16:creationId xmlns:a16="http://schemas.microsoft.com/office/drawing/2014/main" id="{BEDCA28D-0729-412A-B490-D3CA5A3A847B}"/>
              </a:ext>
            </a:extLst>
          </p:cNvPr>
          <p:cNvSpPr>
            <a:spLocks noGrp="1"/>
          </p:cNvSpPr>
          <p:nvPr>
            <p:ph type="dt" sz="half" idx="14"/>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E2180E5C-0FE6-4958-8AEC-60652D587323}" type="datetimeFigureOut">
              <a:rPr lang="en-GB" smtClean="0"/>
              <a:t>04/02/2019</a:t>
            </a:fld>
            <a:endParaRPr lang="en-GB"/>
          </a:p>
        </p:txBody>
      </p:sp>
      <p:sp>
        <p:nvSpPr>
          <p:cNvPr id="7" name="Footer Placeholder 4">
            <a:extLst>
              <a:ext uri="{FF2B5EF4-FFF2-40B4-BE49-F238E27FC236}">
                <a16:creationId xmlns:a16="http://schemas.microsoft.com/office/drawing/2014/main" id="{A91B6A8A-0D8A-4408-B92A-F6C1188A4A62}"/>
              </a:ext>
            </a:extLst>
          </p:cNvPr>
          <p:cNvSpPr>
            <a:spLocks noGrp="1"/>
          </p:cNvSpPr>
          <p:nvPr>
            <p:ph type="ftr" sz="quarter" idx="15"/>
          </p:nvPr>
        </p:nvSpPr>
        <p:spPr/>
        <p:txBody>
          <a:bodyPr/>
          <a:lstStyle>
            <a:lvl1pPr>
              <a:defRPr/>
            </a:lvl1pPr>
          </a:lstStyle>
          <a:p>
            <a:endParaRPr lang="en-GB"/>
          </a:p>
        </p:txBody>
      </p:sp>
      <p:sp>
        <p:nvSpPr>
          <p:cNvPr id="8" name="Slide Number Placeholder 5">
            <a:extLst>
              <a:ext uri="{FF2B5EF4-FFF2-40B4-BE49-F238E27FC236}">
                <a16:creationId xmlns:a16="http://schemas.microsoft.com/office/drawing/2014/main" id="{B89B479D-6393-47DA-B22A-0F1F62273533}"/>
              </a:ext>
            </a:extLst>
          </p:cNvPr>
          <p:cNvSpPr>
            <a:spLocks noGrp="1"/>
          </p:cNvSpPr>
          <p:nvPr>
            <p:ph type="sldNum" sz="quarter" idx="16"/>
          </p:nvPr>
        </p:nvSpPr>
        <p:spPr/>
        <p:txBody>
          <a:bodyPr/>
          <a:lstStyle>
            <a:lvl1pPr>
              <a:defRPr/>
            </a:lvl1pPr>
          </a:lstStyle>
          <a:p>
            <a:fld id="{E6CB32DC-862D-47F8-8D91-AC7E7878DE38}" type="slidenum">
              <a:rPr lang="en-GB" smtClean="0"/>
              <a:t>‹#›</a:t>
            </a:fld>
            <a:endParaRPr lang="en-GB"/>
          </a:p>
        </p:txBody>
      </p:sp>
    </p:spTree>
    <p:extLst>
      <p:ext uri="{BB962C8B-B14F-4D97-AF65-F5344CB8AC3E}">
        <p14:creationId xmlns:p14="http://schemas.microsoft.com/office/powerpoint/2010/main" val="1051501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741CC-8074-4AD5-95A8-33DBFFB1FE9E}"/>
              </a:ext>
            </a:extLst>
          </p:cNvPr>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4" name="Picture 9" descr="PHE_3268_SML_AW.png">
            <a:extLst>
              <a:ext uri="{FF2B5EF4-FFF2-40B4-BE49-F238E27FC236}">
                <a16:creationId xmlns:a16="http://schemas.microsoft.com/office/drawing/2014/main" id="{B428FE1A-A932-4CAD-B158-562EA0461E8C}"/>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54233" y="274638"/>
            <a:ext cx="6747267" cy="1143000"/>
          </a:xfrm>
        </p:spPr>
        <p:txBody>
          <a:bodyPr/>
          <a:lstStyle>
            <a:lvl1pPr>
              <a:defRPr sz="3250"/>
            </a:lvl1pPr>
          </a:lstStyle>
          <a:p>
            <a:r>
              <a:rPr lang="en-US"/>
              <a:t>Click to edit Master title style</a:t>
            </a:r>
            <a:endParaRPr lang="en-GB"/>
          </a:p>
        </p:txBody>
      </p:sp>
      <p:sp>
        <p:nvSpPr>
          <p:cNvPr id="5" name="Date Placeholder 2">
            <a:extLst>
              <a:ext uri="{FF2B5EF4-FFF2-40B4-BE49-F238E27FC236}">
                <a16:creationId xmlns:a16="http://schemas.microsoft.com/office/drawing/2014/main" id="{09F33BD6-13A4-4B4D-98F5-2F2F1E70F938}"/>
              </a:ext>
            </a:extLst>
          </p:cNvPr>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E2180E5C-0FE6-4958-8AEC-60652D587323}" type="datetimeFigureOut">
              <a:rPr lang="en-GB" smtClean="0"/>
              <a:t>04/02/2019</a:t>
            </a:fld>
            <a:endParaRPr lang="en-GB"/>
          </a:p>
        </p:txBody>
      </p:sp>
      <p:sp>
        <p:nvSpPr>
          <p:cNvPr id="6" name="Footer Placeholder 3">
            <a:extLst>
              <a:ext uri="{FF2B5EF4-FFF2-40B4-BE49-F238E27FC236}">
                <a16:creationId xmlns:a16="http://schemas.microsoft.com/office/drawing/2014/main" id="{5E665E52-3831-43AB-9F72-AB858750C2E2}"/>
              </a:ext>
            </a:extLst>
          </p:cNvPr>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2895035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979BED-CF17-450A-B7C3-40BFCBA91A60}"/>
              </a:ext>
            </a:extLst>
          </p:cNvPr>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3" name="Date Placeholder 1">
            <a:extLst>
              <a:ext uri="{FF2B5EF4-FFF2-40B4-BE49-F238E27FC236}">
                <a16:creationId xmlns:a16="http://schemas.microsoft.com/office/drawing/2014/main" id="{778D7863-A7C0-4E87-AE74-8C47102E0427}"/>
              </a:ext>
            </a:extLst>
          </p:cNvPr>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E2180E5C-0FE6-4958-8AEC-60652D587323}" type="datetimeFigureOut">
              <a:rPr lang="en-GB" smtClean="0"/>
              <a:t>04/02/2019</a:t>
            </a:fld>
            <a:endParaRPr lang="en-GB"/>
          </a:p>
        </p:txBody>
      </p:sp>
      <p:sp>
        <p:nvSpPr>
          <p:cNvPr id="4" name="Footer Placeholder 2">
            <a:extLst>
              <a:ext uri="{FF2B5EF4-FFF2-40B4-BE49-F238E27FC236}">
                <a16:creationId xmlns:a16="http://schemas.microsoft.com/office/drawing/2014/main" id="{7C61E960-33FD-4D5C-8BD6-63720A1B9675}"/>
              </a:ext>
            </a:extLst>
          </p:cNvPr>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1001199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ED4241-320F-4DE4-8035-B9DF2DDF88DD}"/>
              </a:ext>
            </a:extLst>
          </p:cNvPr>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a:extLst>
              <a:ext uri="{FF2B5EF4-FFF2-40B4-BE49-F238E27FC236}">
                <a16:creationId xmlns:a16="http://schemas.microsoft.com/office/drawing/2014/main" id="{B8482165-2ABB-4DC5-9AA6-3F1EFDC1D3D2}"/>
              </a:ext>
            </a:extLst>
          </p:cNvPr>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a:extLst>
              <a:ext uri="{FF2B5EF4-FFF2-40B4-BE49-F238E27FC236}">
                <a16:creationId xmlns:a16="http://schemas.microsoft.com/office/drawing/2014/main" id="{4B209CAB-A6C8-462A-9861-F2BD21363FB0}"/>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132864"/>
            <a:ext cx="8269785" cy="2084543"/>
          </a:xfrm>
          <a:ln>
            <a:noFill/>
          </a:ln>
        </p:spPr>
        <p:txBody>
          <a:bodyPr anchor="t">
            <a:noAutofit/>
          </a:bodyPr>
          <a:lstStyle>
            <a:lvl1pPr algn="l">
              <a:defRPr sz="3656"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4500" y="5445224"/>
            <a:ext cx="8269785" cy="914400"/>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5832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9" descr="PHE_3268_SML_AW.png">
            <a:extLst>
              <a:ext uri="{FF2B5EF4-FFF2-40B4-BE49-F238E27FC236}">
                <a16:creationId xmlns:a16="http://schemas.microsoft.com/office/drawing/2014/main" id="{B7011693-2630-4DCF-A143-80416FD19C93}"/>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72"/>
          </a:xfrm>
        </p:spPr>
        <p:txBody>
          <a:bodyPr anchor="t" anchorCtr="0"/>
          <a:lstStyle>
            <a:lvl1pPr>
              <a:defRPr sz="1372" baseline="0">
                <a:solidFill>
                  <a:schemeClr val="tx2"/>
                </a:solidFill>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4500" y="2088005"/>
            <a:ext cx="8697000" cy="4064455"/>
          </a:xfrm>
        </p:spPr>
        <p:txBody>
          <a:bodyPr/>
          <a:lstStyle>
            <a:lvl1pPr>
              <a:spcBef>
                <a:spcPts val="411"/>
              </a:spcBef>
              <a:defRPr sz="618" b="0">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9C2BC71A-52E2-42BF-B1AE-50B79A58F944}"/>
              </a:ext>
            </a:extLst>
          </p:cNvPr>
          <p:cNvSpPr>
            <a:spLocks noGrp="1"/>
          </p:cNvSpPr>
          <p:nvPr>
            <p:ph type="sldNum" sz="quarter" idx="10"/>
          </p:nvPr>
        </p:nvSpPr>
        <p:spPr/>
        <p:txBody>
          <a:bodyPr/>
          <a:lstStyle>
            <a:lvl1pPr marL="185098" algn="l">
              <a:defRPr>
                <a:solidFill>
                  <a:schemeClr val="bg1"/>
                </a:solidFill>
              </a:defRPr>
            </a:lvl1pPr>
          </a:lstStyle>
          <a:p>
            <a:fld id="{E6CB32DC-862D-47F8-8D91-AC7E7878DE38}" type="slidenum">
              <a:rPr lang="en-GB" smtClean="0"/>
              <a:t>‹#›</a:t>
            </a:fld>
            <a:endParaRPr lang="en-GB"/>
          </a:p>
        </p:txBody>
      </p:sp>
      <p:sp>
        <p:nvSpPr>
          <p:cNvPr id="6" name="Footer Placeholder 5">
            <a:extLst>
              <a:ext uri="{FF2B5EF4-FFF2-40B4-BE49-F238E27FC236}">
                <a16:creationId xmlns:a16="http://schemas.microsoft.com/office/drawing/2014/main" id="{D8568DA3-6D1F-4293-8BE4-1B1E903D6974}"/>
              </a:ext>
            </a:extLst>
          </p:cNvPr>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657831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9" descr="PHE_3268_SML_AW.png">
            <a:extLst>
              <a:ext uri="{FF2B5EF4-FFF2-40B4-BE49-F238E27FC236}">
                <a16:creationId xmlns:a16="http://schemas.microsoft.com/office/drawing/2014/main" id="{7A9A271E-6220-44CB-9799-891761D91B80}"/>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lvl1pPr>
              <a:defRPr sz="1372" baseline="0">
                <a:solidFill>
                  <a:schemeClr val="tx2"/>
                </a:solidFill>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4500" y="2628000"/>
            <a:ext cx="8697000" cy="3537304"/>
          </a:xfrm>
        </p:spPr>
        <p:txBody>
          <a:bodyPr/>
          <a:lstStyle>
            <a:lvl1pPr>
              <a:spcBef>
                <a:spcPts val="411"/>
              </a:spcBef>
              <a:defRPr>
                <a:solidFill>
                  <a:schemeClr val="tx2"/>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20F4F89C-3B48-46A0-9EE6-210CAEAD7169}"/>
              </a:ext>
            </a:extLst>
          </p:cNvPr>
          <p:cNvSpPr>
            <a:spLocks noGrp="1"/>
          </p:cNvSpPr>
          <p:nvPr>
            <p:ph type="sldNum" sz="quarter" idx="10"/>
          </p:nvPr>
        </p:nvSpPr>
        <p:spPr/>
        <p:txBody>
          <a:bodyPr/>
          <a:lstStyle>
            <a:lvl1pPr marL="185098" algn="l">
              <a:defRPr>
                <a:solidFill>
                  <a:schemeClr val="bg1"/>
                </a:solidFill>
              </a:defRPr>
            </a:lvl1pPr>
          </a:lstStyle>
          <a:p>
            <a:fld id="{E6CB32DC-862D-47F8-8D91-AC7E7878DE38}" type="slidenum">
              <a:rPr lang="en-GB" smtClean="0"/>
              <a:t>‹#›</a:t>
            </a:fld>
            <a:endParaRPr lang="en-GB"/>
          </a:p>
        </p:txBody>
      </p:sp>
      <p:sp>
        <p:nvSpPr>
          <p:cNvPr id="6" name="Footer Placeholder 5">
            <a:extLst>
              <a:ext uri="{FF2B5EF4-FFF2-40B4-BE49-F238E27FC236}">
                <a16:creationId xmlns:a16="http://schemas.microsoft.com/office/drawing/2014/main" id="{ADF22F31-3AA2-44A0-BF2C-4D4B3C162AFB}"/>
              </a:ext>
            </a:extLst>
          </p:cNvPr>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466439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9" descr="PHE_3268_SML_AW.png">
            <a:extLst>
              <a:ext uri="{FF2B5EF4-FFF2-40B4-BE49-F238E27FC236}">
                <a16:creationId xmlns:a16="http://schemas.microsoft.com/office/drawing/2014/main" id="{72A615BA-A35F-4AED-B7AA-1D29E756773E}"/>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00"/>
          </a:xfrm>
        </p:spPr>
        <p:txBody>
          <a:bodyPr anchor="t" anchorCtr="0"/>
          <a:lstStyle/>
          <a:p>
            <a:r>
              <a:rPr lang="en-US"/>
              <a:t>Click to edit Master title style</a:t>
            </a:r>
            <a:endParaRPr lang="en-US" dirty="0"/>
          </a:p>
        </p:txBody>
      </p:sp>
      <p:sp>
        <p:nvSpPr>
          <p:cNvPr id="3" name="Content Placeholder 2"/>
          <p:cNvSpPr>
            <a:spLocks noGrp="1"/>
          </p:cNvSpPr>
          <p:nvPr>
            <p:ph sz="half" idx="1"/>
          </p:nvPr>
        </p:nvSpPr>
        <p:spPr>
          <a:xfrm>
            <a:off x="604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50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90E4DA1-D533-421A-AFAB-7699511F7D52}"/>
              </a:ext>
            </a:extLst>
          </p:cNvPr>
          <p:cNvSpPr>
            <a:spLocks noGrp="1"/>
          </p:cNvSpPr>
          <p:nvPr>
            <p:ph type="sldNum" sz="quarter" idx="10"/>
          </p:nvPr>
        </p:nvSpPr>
        <p:spPr/>
        <p:txBody>
          <a:bodyPr/>
          <a:lstStyle>
            <a:lvl1pPr marL="185098" algn="l">
              <a:defRPr>
                <a:solidFill>
                  <a:schemeClr val="bg1"/>
                </a:solidFill>
              </a:defRPr>
            </a:lvl1pPr>
          </a:lstStyle>
          <a:p>
            <a:fld id="{E6CB32DC-862D-47F8-8D91-AC7E7878DE38}" type="slidenum">
              <a:rPr lang="en-GB" smtClean="0"/>
              <a:t>‹#›</a:t>
            </a:fld>
            <a:endParaRPr lang="en-GB"/>
          </a:p>
        </p:txBody>
      </p:sp>
      <p:sp>
        <p:nvSpPr>
          <p:cNvPr id="7" name="Footer Placeholder 5">
            <a:extLst>
              <a:ext uri="{FF2B5EF4-FFF2-40B4-BE49-F238E27FC236}">
                <a16:creationId xmlns:a16="http://schemas.microsoft.com/office/drawing/2014/main" id="{1998A9F4-93C1-4708-9950-5F82715F9C40}"/>
              </a:ext>
            </a:extLst>
          </p:cNvPr>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554885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9" descr="PHE_3268_SML_AW.png">
            <a:extLst>
              <a:ext uri="{FF2B5EF4-FFF2-40B4-BE49-F238E27FC236}">
                <a16:creationId xmlns:a16="http://schemas.microsoft.com/office/drawing/2014/main" id="{3E867B17-C7E5-49C9-8F02-D32D09719D34}"/>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p>
            <a:r>
              <a:rPr lang="en-US"/>
              <a:t>Click to edit Master title style</a:t>
            </a:r>
            <a:endParaRPr lang="en-US" dirty="0"/>
          </a:p>
        </p:txBody>
      </p:sp>
      <p:sp>
        <p:nvSpPr>
          <p:cNvPr id="3" name="Content Placeholder 2"/>
          <p:cNvSpPr>
            <a:spLocks noGrp="1"/>
          </p:cNvSpPr>
          <p:nvPr>
            <p:ph sz="half" idx="1"/>
          </p:nvPr>
        </p:nvSpPr>
        <p:spPr>
          <a:xfrm>
            <a:off x="604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50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24F0FBB6-8CA7-4DA5-A654-FB756C9B8723}"/>
              </a:ext>
            </a:extLst>
          </p:cNvPr>
          <p:cNvSpPr>
            <a:spLocks noGrp="1"/>
          </p:cNvSpPr>
          <p:nvPr>
            <p:ph type="sldNum" sz="quarter" idx="10"/>
          </p:nvPr>
        </p:nvSpPr>
        <p:spPr/>
        <p:txBody>
          <a:bodyPr/>
          <a:lstStyle>
            <a:lvl1pPr marL="185098" algn="l">
              <a:defRPr>
                <a:solidFill>
                  <a:schemeClr val="bg1"/>
                </a:solidFill>
              </a:defRPr>
            </a:lvl1pPr>
          </a:lstStyle>
          <a:p>
            <a:fld id="{E6CB32DC-862D-47F8-8D91-AC7E7878DE38}" type="slidenum">
              <a:rPr lang="en-GB" smtClean="0"/>
              <a:t>‹#›</a:t>
            </a:fld>
            <a:endParaRPr lang="en-GB"/>
          </a:p>
        </p:txBody>
      </p:sp>
      <p:sp>
        <p:nvSpPr>
          <p:cNvPr id="7" name="Footer Placeholder 5">
            <a:extLst>
              <a:ext uri="{FF2B5EF4-FFF2-40B4-BE49-F238E27FC236}">
                <a16:creationId xmlns:a16="http://schemas.microsoft.com/office/drawing/2014/main" id="{EA88EB9D-0614-4688-B14E-FBDD6AFDF673}"/>
              </a:ext>
            </a:extLst>
          </p:cNvPr>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535042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9" descr="PHE_3268_SML_AW.png">
            <a:extLst>
              <a:ext uri="{FF2B5EF4-FFF2-40B4-BE49-F238E27FC236}">
                <a16:creationId xmlns:a16="http://schemas.microsoft.com/office/drawing/2014/main" id="{09105DBB-3A3D-4EBA-ADE3-0C551FEBC494}"/>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4500" y="1367999"/>
            <a:ext cx="8697000" cy="4788000"/>
          </a:xfrm>
        </p:spPr>
        <p:txBody>
          <a:bodyPr/>
          <a:lstStyle>
            <a:lvl1pPr>
              <a:spcBef>
                <a:spcPts val="411"/>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AAD8E5C2-C1AB-4680-942C-1A10E18B1C98}"/>
              </a:ext>
            </a:extLst>
          </p:cNvPr>
          <p:cNvSpPr>
            <a:spLocks noGrp="1"/>
          </p:cNvSpPr>
          <p:nvPr>
            <p:ph type="sldNum" sz="quarter" idx="10"/>
          </p:nvPr>
        </p:nvSpPr>
        <p:spPr/>
        <p:txBody>
          <a:bodyPr/>
          <a:lstStyle>
            <a:lvl1pPr marL="185098" algn="l">
              <a:defRPr>
                <a:solidFill>
                  <a:schemeClr val="bg1"/>
                </a:solidFill>
              </a:defRPr>
            </a:lvl1pPr>
          </a:lstStyle>
          <a:p>
            <a:fld id="{E6CB32DC-862D-47F8-8D91-AC7E7878DE38}" type="slidenum">
              <a:rPr lang="en-GB" smtClean="0"/>
              <a:t>‹#›</a:t>
            </a:fld>
            <a:endParaRPr lang="en-GB"/>
          </a:p>
        </p:txBody>
      </p:sp>
      <p:sp>
        <p:nvSpPr>
          <p:cNvPr id="6" name="Footer Placeholder 5">
            <a:extLst>
              <a:ext uri="{FF2B5EF4-FFF2-40B4-BE49-F238E27FC236}">
                <a16:creationId xmlns:a16="http://schemas.microsoft.com/office/drawing/2014/main" id="{F3F04A8F-BDAF-440F-B199-A769D29785F3}"/>
              </a:ext>
            </a:extLst>
          </p:cNvPr>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591026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PHE_3268_SML_AW.png">
            <a:extLst>
              <a:ext uri="{FF2B5EF4-FFF2-40B4-BE49-F238E27FC236}">
                <a16:creationId xmlns:a16="http://schemas.microsoft.com/office/drawing/2014/main" id="{3C0B6CB8-2716-4820-BEB3-9DAC0B53809D}"/>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3334387" cy="670396"/>
          </a:xfrm>
        </p:spPr>
        <p:txBody>
          <a:bodyPr anchor="t" anchorCtr="0"/>
          <a:lstStyle>
            <a:lvl1pPr algn="l">
              <a:defRPr sz="618" b="0" i="0" spc="0" baseline="0">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094907" y="1368001"/>
            <a:ext cx="5199066" cy="4788000"/>
          </a:xfrm>
        </p:spPr>
        <p:txBody>
          <a:bodyPr/>
          <a:lstStyle>
            <a:lvl1pPr>
              <a:defRPr sz="618" baseline="0"/>
            </a:lvl1pPr>
            <a:lvl2pPr>
              <a:defRPr sz="618" baseline="0"/>
            </a:lvl2pPr>
            <a:lvl3pPr>
              <a:defRPr sz="618" baseline="0"/>
            </a:lvl3pPr>
            <a:lvl4pPr>
              <a:defRPr sz="548" baseline="0"/>
            </a:lvl4pPr>
            <a:lvl5pPr>
              <a:defRPr sz="548" baseline="0"/>
            </a:lvl5pPr>
            <a:lvl6pPr>
              <a:defRPr sz="686"/>
            </a:lvl6pPr>
            <a:lvl7pPr>
              <a:defRPr sz="686"/>
            </a:lvl7pPr>
            <a:lvl8pPr>
              <a:defRPr sz="686"/>
            </a:lvl8pPr>
            <a:lvl9pPr>
              <a:defRPr sz="68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4500" y="2132856"/>
            <a:ext cx="3334387" cy="4032448"/>
          </a:xfrm>
        </p:spPr>
        <p:txBody>
          <a:bodyPr/>
          <a:lstStyle>
            <a:lvl1pPr marL="0" indent="0">
              <a:buNone/>
              <a:defRPr sz="548" baseline="0">
                <a:solidFill>
                  <a:schemeClr val="tx1"/>
                </a:solidFill>
              </a:defRPr>
            </a:lvl1pPr>
            <a:lvl2pPr marL="156716" indent="0">
              <a:buNone/>
              <a:defRPr sz="411"/>
            </a:lvl2pPr>
            <a:lvl3pPr marL="313432" indent="0">
              <a:buNone/>
              <a:defRPr sz="343"/>
            </a:lvl3pPr>
            <a:lvl4pPr marL="470148" indent="0">
              <a:buNone/>
              <a:defRPr sz="309"/>
            </a:lvl4pPr>
            <a:lvl5pPr marL="626864" indent="0">
              <a:buNone/>
              <a:defRPr sz="309"/>
            </a:lvl5pPr>
            <a:lvl6pPr marL="783580" indent="0">
              <a:buNone/>
              <a:defRPr sz="309"/>
            </a:lvl6pPr>
            <a:lvl7pPr marL="940297" indent="0">
              <a:buNone/>
              <a:defRPr sz="309"/>
            </a:lvl7pPr>
            <a:lvl8pPr marL="1097012" indent="0">
              <a:buNone/>
              <a:defRPr sz="309"/>
            </a:lvl8pPr>
            <a:lvl9pPr marL="1253728" indent="0">
              <a:buNone/>
              <a:defRPr sz="309"/>
            </a:lvl9pPr>
          </a:lstStyle>
          <a:p>
            <a:pPr lvl="0"/>
            <a:r>
              <a:rPr lang="en-US"/>
              <a:t>Edit Master text styles</a:t>
            </a:r>
          </a:p>
        </p:txBody>
      </p:sp>
      <p:sp>
        <p:nvSpPr>
          <p:cNvPr id="6" name="Slide Number Placeholder 5">
            <a:extLst>
              <a:ext uri="{FF2B5EF4-FFF2-40B4-BE49-F238E27FC236}">
                <a16:creationId xmlns:a16="http://schemas.microsoft.com/office/drawing/2014/main" id="{486B540E-3748-42BE-AB04-5F23104761AE}"/>
              </a:ext>
            </a:extLst>
          </p:cNvPr>
          <p:cNvSpPr>
            <a:spLocks noGrp="1"/>
          </p:cNvSpPr>
          <p:nvPr>
            <p:ph type="sldNum" sz="quarter" idx="10"/>
          </p:nvPr>
        </p:nvSpPr>
        <p:spPr/>
        <p:txBody>
          <a:bodyPr/>
          <a:lstStyle>
            <a:lvl1pPr marL="185098" algn="l">
              <a:defRPr>
                <a:solidFill>
                  <a:schemeClr val="bg1"/>
                </a:solidFill>
              </a:defRPr>
            </a:lvl1pPr>
          </a:lstStyle>
          <a:p>
            <a:fld id="{E6CB32DC-862D-47F8-8D91-AC7E7878DE38}" type="slidenum">
              <a:rPr lang="en-GB" smtClean="0"/>
              <a:t>‹#›</a:t>
            </a:fld>
            <a:endParaRPr lang="en-GB"/>
          </a:p>
        </p:txBody>
      </p:sp>
      <p:sp>
        <p:nvSpPr>
          <p:cNvPr id="7" name="Footer Placeholder 5">
            <a:extLst>
              <a:ext uri="{FF2B5EF4-FFF2-40B4-BE49-F238E27FC236}">
                <a16:creationId xmlns:a16="http://schemas.microsoft.com/office/drawing/2014/main" id="{DB414F52-28D9-4C17-B8C1-98D0F67F3405}"/>
              </a:ext>
            </a:extLst>
          </p:cNvPr>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856917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08F820-7217-44FE-8F5C-4C5E51966226}"/>
              </a:ext>
            </a:extLst>
          </p:cNvPr>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a:extLst>
              <a:ext uri="{FF2B5EF4-FFF2-40B4-BE49-F238E27FC236}">
                <a16:creationId xmlns:a16="http://schemas.microsoft.com/office/drawing/2014/main" id="{4568ACB2-C5F9-49D5-B096-2C6BD2F4AC57}"/>
              </a:ext>
            </a:extLst>
          </p:cNvPr>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a:extLst>
              <a:ext uri="{FF2B5EF4-FFF2-40B4-BE49-F238E27FC236}">
                <a16:creationId xmlns:a16="http://schemas.microsoft.com/office/drawing/2014/main" id="{A3116A0E-D776-474D-ADEE-C7BCAA20913C}"/>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4500" y="1800000"/>
            <a:ext cx="8697000" cy="4377600"/>
          </a:xfrm>
        </p:spPr>
        <p:txBody>
          <a:bodyPr/>
          <a:lstStyle>
            <a:lvl1pPr marL="0" indent="0">
              <a:buNone/>
              <a:defRPr sz="2925" b="0" i="0">
                <a:solidFill>
                  <a:schemeClr val="bg1"/>
                </a:solidFill>
              </a:defRPr>
            </a:lvl1pPr>
            <a:lvl2pPr marL="156716" indent="0">
              <a:buNone/>
              <a:defRPr sz="618">
                <a:solidFill>
                  <a:schemeClr val="tx1">
                    <a:tint val="75000"/>
                  </a:schemeClr>
                </a:solidFill>
              </a:defRPr>
            </a:lvl2pPr>
            <a:lvl3pPr marL="313432" indent="0">
              <a:buNone/>
              <a:defRPr sz="548">
                <a:solidFill>
                  <a:schemeClr val="tx1">
                    <a:tint val="75000"/>
                  </a:schemeClr>
                </a:solidFill>
              </a:defRPr>
            </a:lvl3pPr>
            <a:lvl4pPr marL="470148" indent="0">
              <a:buNone/>
              <a:defRPr sz="480">
                <a:solidFill>
                  <a:schemeClr val="tx1">
                    <a:tint val="75000"/>
                  </a:schemeClr>
                </a:solidFill>
              </a:defRPr>
            </a:lvl4pPr>
            <a:lvl5pPr marL="626864" indent="0">
              <a:buNone/>
              <a:defRPr sz="480">
                <a:solidFill>
                  <a:schemeClr val="tx1">
                    <a:tint val="75000"/>
                  </a:schemeClr>
                </a:solidFill>
              </a:defRPr>
            </a:lvl5pPr>
            <a:lvl6pPr marL="783580" indent="0">
              <a:buNone/>
              <a:defRPr sz="480">
                <a:solidFill>
                  <a:schemeClr val="tx1">
                    <a:tint val="75000"/>
                  </a:schemeClr>
                </a:solidFill>
              </a:defRPr>
            </a:lvl6pPr>
            <a:lvl7pPr marL="940297" indent="0">
              <a:buNone/>
              <a:defRPr sz="480">
                <a:solidFill>
                  <a:schemeClr val="tx1">
                    <a:tint val="75000"/>
                  </a:schemeClr>
                </a:solidFill>
              </a:defRPr>
            </a:lvl7pPr>
            <a:lvl8pPr marL="1097012" indent="0">
              <a:buNone/>
              <a:defRPr sz="480">
                <a:solidFill>
                  <a:schemeClr val="tx1">
                    <a:tint val="75000"/>
                  </a:schemeClr>
                </a:solidFill>
              </a:defRPr>
            </a:lvl8pPr>
            <a:lvl9pPr marL="1253728" indent="0">
              <a:buNone/>
              <a:defRPr sz="48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B148C1D4-1FA0-415F-84A0-5A0DB9C5DE7F}"/>
              </a:ext>
            </a:extLst>
          </p:cNvPr>
          <p:cNvSpPr>
            <a:spLocks noGrp="1"/>
          </p:cNvSpPr>
          <p:nvPr>
            <p:ph type="sldNum" sz="quarter" idx="10"/>
          </p:nvPr>
        </p:nvSpPr>
        <p:spPr>
          <a:noFill/>
        </p:spPr>
        <p:txBody>
          <a:bodyPr/>
          <a:lstStyle>
            <a:lvl1pPr marL="185098" algn="l">
              <a:defRPr>
                <a:solidFill>
                  <a:schemeClr val="bg1"/>
                </a:solidFill>
              </a:defRPr>
            </a:lvl1pPr>
          </a:lstStyle>
          <a:p>
            <a:fld id="{E6CB32DC-862D-47F8-8D91-AC7E7878DE38}" type="slidenum">
              <a:rPr lang="en-GB" smtClean="0"/>
              <a:t>‹#›</a:t>
            </a:fld>
            <a:endParaRPr lang="en-GB"/>
          </a:p>
        </p:txBody>
      </p:sp>
      <p:sp>
        <p:nvSpPr>
          <p:cNvPr id="8" name="Footer Placeholder 5">
            <a:extLst>
              <a:ext uri="{FF2B5EF4-FFF2-40B4-BE49-F238E27FC236}">
                <a16:creationId xmlns:a16="http://schemas.microsoft.com/office/drawing/2014/main" id="{FCD4F5EC-CB4F-4F76-9389-6456770BDFCF}"/>
              </a:ext>
            </a:extLst>
          </p:cNvPr>
          <p:cNvSpPr>
            <a:spLocks noGrp="1"/>
          </p:cNvSpPr>
          <p:nvPr>
            <p:ph type="ftr" sz="quarter" idx="11"/>
          </p:nvPr>
        </p:nvSpPr>
        <p:spPr>
          <a:xfrm>
            <a:off x="974725" y="6308725"/>
            <a:ext cx="8345488" cy="549275"/>
          </a:xfrm>
        </p:spPr>
        <p:txBody>
          <a:bodyPr/>
          <a:lstStyle>
            <a:lvl1pPr algn="l">
              <a:defRPr sz="975"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176443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5AFDEB-DD82-4371-A14C-09025352BEAE}"/>
              </a:ext>
            </a:extLst>
          </p:cNvPr>
          <p:cNvSpPr>
            <a:spLocks noGrp="1"/>
          </p:cNvSpPr>
          <p:nvPr>
            <p:ph type="title"/>
          </p:nvPr>
        </p:nvSpPr>
        <p:spPr>
          <a:xfrm>
            <a:off x="604838" y="274638"/>
            <a:ext cx="8696325" cy="1143000"/>
          </a:xfrm>
          <a:prstGeom prst="rect">
            <a:avLst/>
          </a:prstGeom>
        </p:spPr>
        <p:txBody>
          <a:bodyPr vert="horz" lIns="0" tIns="0" rIns="0" bIns="0" rtlCol="0" anchor="ctr">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7C05CED9-1AA0-41FE-A629-3114AB0D565D}"/>
              </a:ext>
            </a:extLst>
          </p:cNvPr>
          <p:cNvSpPr>
            <a:spLocks noGrp="1"/>
          </p:cNvSpPr>
          <p:nvPr>
            <p:ph type="body" idx="1"/>
          </p:nvPr>
        </p:nvSpPr>
        <p:spPr bwMode="auto">
          <a:xfrm>
            <a:off x="604838" y="1600200"/>
            <a:ext cx="869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lide Number Placeholder 5">
            <a:extLst>
              <a:ext uri="{FF2B5EF4-FFF2-40B4-BE49-F238E27FC236}">
                <a16:creationId xmlns:a16="http://schemas.microsoft.com/office/drawing/2014/main" id="{EE31AE5F-9969-4593-B6C7-142948FF31CB}"/>
              </a:ext>
            </a:extLst>
          </p:cNvPr>
          <p:cNvSpPr>
            <a:spLocks noGrp="1"/>
          </p:cNvSpPr>
          <p:nvPr>
            <p:ph type="sldNum" sz="quarter" idx="4"/>
          </p:nvPr>
        </p:nvSpPr>
        <p:spPr>
          <a:xfrm>
            <a:off x="0" y="6308725"/>
            <a:ext cx="9906000" cy="549275"/>
          </a:xfrm>
          <a:prstGeom prst="rect">
            <a:avLst/>
          </a:prstGeom>
          <a:solidFill>
            <a:schemeClr val="bg2"/>
          </a:solidFill>
        </p:spPr>
        <p:txBody>
          <a:bodyPr lIns="0" tIns="0" bIns="0" anchor="ctr"/>
          <a:lstStyle>
            <a:lvl1pPr marL="185098" algn="l" eaLnBrk="1" fontAlgn="auto" hangingPunct="1">
              <a:spcBef>
                <a:spcPts val="0"/>
              </a:spcBef>
              <a:spcAft>
                <a:spcPts val="0"/>
              </a:spcAft>
              <a:defRPr sz="411">
                <a:solidFill>
                  <a:schemeClr val="bg1"/>
                </a:solidFill>
                <a:latin typeface="+mn-lt"/>
              </a:defRPr>
            </a:lvl1pPr>
          </a:lstStyle>
          <a:p>
            <a:fld id="{E6CB32DC-862D-47F8-8D91-AC7E7878DE38}" type="slidenum">
              <a:rPr lang="en-GB" smtClean="0"/>
              <a:t>‹#›</a:t>
            </a:fld>
            <a:endParaRPr lang="en-GB"/>
          </a:p>
        </p:txBody>
      </p:sp>
      <p:sp>
        <p:nvSpPr>
          <p:cNvPr id="6" name="Footer Placeholder 5">
            <a:extLst>
              <a:ext uri="{FF2B5EF4-FFF2-40B4-BE49-F238E27FC236}">
                <a16:creationId xmlns:a16="http://schemas.microsoft.com/office/drawing/2014/main" id="{4DA58376-8011-4ABB-BF20-0A38A6F0A164}"/>
              </a:ext>
            </a:extLst>
          </p:cNvPr>
          <p:cNvSpPr>
            <a:spLocks noGrp="1"/>
          </p:cNvSpPr>
          <p:nvPr>
            <p:ph type="ftr" sz="quarter" idx="3"/>
          </p:nvPr>
        </p:nvSpPr>
        <p:spPr>
          <a:xfrm>
            <a:off x="974725" y="6308725"/>
            <a:ext cx="8347075" cy="549275"/>
          </a:xfrm>
          <a:prstGeom prst="rect">
            <a:avLst/>
          </a:prstGeom>
        </p:spPr>
        <p:txBody>
          <a:bodyPr vert="horz" lIns="0" tIns="0" rIns="0" bIns="0" rtlCol="0" anchor="ctr"/>
          <a:lstStyle>
            <a:lvl1pPr algn="l" eaLnBrk="1" fontAlgn="auto" hangingPunct="1">
              <a:spcBef>
                <a:spcPts val="0"/>
              </a:spcBef>
              <a:spcAft>
                <a:spcPts val="0"/>
              </a:spcAft>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482807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312738" rtl="0" eaLnBrk="1" fontAlgn="base" hangingPunct="1">
        <a:spcBef>
          <a:spcPct val="0"/>
        </a:spcBef>
        <a:spcAft>
          <a:spcPct val="0"/>
        </a:spcAft>
        <a:defRPr sz="1300" kern="1200" spc="-52">
          <a:solidFill>
            <a:schemeClr val="tx2"/>
          </a:solidFill>
          <a:latin typeface="+mj-lt"/>
          <a:ea typeface="+mj-ea"/>
          <a:cs typeface="+mj-cs"/>
        </a:defRPr>
      </a:lvl1pPr>
      <a:lvl2pPr algn="l" defTabSz="312738" rtl="0" eaLnBrk="1" fontAlgn="base" hangingPunct="1">
        <a:spcBef>
          <a:spcPct val="0"/>
        </a:spcBef>
        <a:spcAft>
          <a:spcPct val="0"/>
        </a:spcAft>
        <a:defRPr sz="1300">
          <a:solidFill>
            <a:schemeClr val="tx2"/>
          </a:solidFill>
          <a:latin typeface="Arial" panose="020B0604020202020204" pitchFamily="34" charset="0"/>
        </a:defRPr>
      </a:lvl2pPr>
      <a:lvl3pPr algn="l" defTabSz="312738" rtl="0" eaLnBrk="1" fontAlgn="base" hangingPunct="1">
        <a:spcBef>
          <a:spcPct val="0"/>
        </a:spcBef>
        <a:spcAft>
          <a:spcPct val="0"/>
        </a:spcAft>
        <a:defRPr sz="1300">
          <a:solidFill>
            <a:schemeClr val="tx2"/>
          </a:solidFill>
          <a:latin typeface="Arial" panose="020B0604020202020204" pitchFamily="34" charset="0"/>
        </a:defRPr>
      </a:lvl3pPr>
      <a:lvl4pPr algn="l" defTabSz="312738" rtl="0" eaLnBrk="1" fontAlgn="base" hangingPunct="1">
        <a:spcBef>
          <a:spcPct val="0"/>
        </a:spcBef>
        <a:spcAft>
          <a:spcPct val="0"/>
        </a:spcAft>
        <a:defRPr sz="1300">
          <a:solidFill>
            <a:schemeClr val="tx2"/>
          </a:solidFill>
          <a:latin typeface="Arial" panose="020B0604020202020204" pitchFamily="34" charset="0"/>
        </a:defRPr>
      </a:lvl4pPr>
      <a:lvl5pPr algn="l" defTabSz="312738" rtl="0" eaLnBrk="1" fontAlgn="base" hangingPunct="1">
        <a:spcBef>
          <a:spcPct val="0"/>
        </a:spcBef>
        <a:spcAft>
          <a:spcPct val="0"/>
        </a:spcAft>
        <a:defRPr sz="1300">
          <a:solidFill>
            <a:schemeClr val="tx2"/>
          </a:solidFill>
          <a:latin typeface="Arial" panose="020B0604020202020204" pitchFamily="34" charset="0"/>
        </a:defRPr>
      </a:lvl5pPr>
      <a:lvl6pPr marL="371475" algn="l" defTabSz="313432" rtl="0" eaLnBrk="1" fontAlgn="base" hangingPunct="1">
        <a:spcBef>
          <a:spcPct val="0"/>
        </a:spcBef>
        <a:spcAft>
          <a:spcPct val="0"/>
        </a:spcAft>
        <a:defRPr sz="1300">
          <a:solidFill>
            <a:schemeClr val="tx2"/>
          </a:solidFill>
          <a:latin typeface="Arial" panose="020B0604020202020204" pitchFamily="34" charset="0"/>
        </a:defRPr>
      </a:lvl6pPr>
      <a:lvl7pPr marL="742950" algn="l" defTabSz="313432" rtl="0" eaLnBrk="1" fontAlgn="base" hangingPunct="1">
        <a:spcBef>
          <a:spcPct val="0"/>
        </a:spcBef>
        <a:spcAft>
          <a:spcPct val="0"/>
        </a:spcAft>
        <a:defRPr sz="1300">
          <a:solidFill>
            <a:schemeClr val="tx2"/>
          </a:solidFill>
          <a:latin typeface="Arial" panose="020B0604020202020204" pitchFamily="34" charset="0"/>
        </a:defRPr>
      </a:lvl7pPr>
      <a:lvl8pPr marL="1114425" algn="l" defTabSz="313432" rtl="0" eaLnBrk="1" fontAlgn="base" hangingPunct="1">
        <a:spcBef>
          <a:spcPct val="0"/>
        </a:spcBef>
        <a:spcAft>
          <a:spcPct val="0"/>
        </a:spcAft>
        <a:defRPr sz="1300">
          <a:solidFill>
            <a:schemeClr val="tx2"/>
          </a:solidFill>
          <a:latin typeface="Arial" panose="020B0604020202020204" pitchFamily="34" charset="0"/>
        </a:defRPr>
      </a:lvl8pPr>
      <a:lvl9pPr marL="1485900" algn="l" defTabSz="313432" rtl="0" eaLnBrk="1" fontAlgn="base" hangingPunct="1">
        <a:spcBef>
          <a:spcPct val="0"/>
        </a:spcBef>
        <a:spcAft>
          <a:spcPct val="0"/>
        </a:spcAft>
        <a:defRPr sz="1300">
          <a:solidFill>
            <a:schemeClr val="tx2"/>
          </a:solidFill>
          <a:latin typeface="Arial" panose="020B0604020202020204" pitchFamily="34" charset="0"/>
        </a:defRPr>
      </a:lvl9pPr>
    </p:titleStyle>
    <p:bodyStyle>
      <a:lvl1pPr algn="l" defTabSz="312738" rtl="0" eaLnBrk="1" fontAlgn="base" hangingPunct="1">
        <a:spcBef>
          <a:spcPts val="400"/>
        </a:spcBef>
        <a:spcAft>
          <a:spcPct val="0"/>
        </a:spcAft>
        <a:buFont typeface="Arial" panose="020B0604020202020204" pitchFamily="34" charset="0"/>
        <a:defRPr sz="500" kern="1200">
          <a:solidFill>
            <a:schemeClr val="tx2"/>
          </a:solidFill>
          <a:latin typeface="Arial" pitchFamily="34" charset="0"/>
          <a:ea typeface="+mn-ea"/>
          <a:cs typeface="+mn-cs"/>
        </a:defRPr>
      </a:lvl1pPr>
      <a:lvl2pPr algn="l" defTabSz="312738" rtl="0" eaLnBrk="1" fontAlgn="base" hangingPunct="1">
        <a:spcBef>
          <a:spcPts val="200"/>
        </a:spcBef>
        <a:spcAft>
          <a:spcPct val="0"/>
        </a:spcAft>
        <a:defRPr sz="500" kern="1200">
          <a:solidFill>
            <a:schemeClr val="tx1"/>
          </a:solidFill>
          <a:latin typeface="Arial" pitchFamily="34" charset="0"/>
          <a:ea typeface="+mn-ea"/>
          <a:cs typeface="+mn-cs"/>
        </a:defRPr>
      </a:lvl2pPr>
      <a:lvl3pPr marL="73025" indent="-73025" algn="l" defTabSz="312738" rtl="0" eaLnBrk="1" fontAlgn="base" hangingPunct="1">
        <a:spcBef>
          <a:spcPts val="200"/>
        </a:spcBef>
        <a:spcAft>
          <a:spcPct val="0"/>
        </a:spcAft>
        <a:buFont typeface="Arial" panose="020B0604020202020204" pitchFamily="34" charset="0"/>
        <a:buChar char="•"/>
        <a:defRPr sz="500" kern="1200">
          <a:solidFill>
            <a:schemeClr val="tx1"/>
          </a:solidFill>
          <a:latin typeface="Arial" pitchFamily="34" charset="0"/>
          <a:ea typeface="+mn-ea"/>
          <a:cs typeface="+mn-cs"/>
        </a:defRPr>
      </a:lvl3pPr>
      <a:lvl4pPr marL="307975" indent="-96838" algn="l" defTabSz="312738" rtl="0" eaLnBrk="1" fontAlgn="base" hangingPunct="1">
        <a:spcBef>
          <a:spcPts val="200"/>
        </a:spcBef>
        <a:spcAft>
          <a:spcPct val="0"/>
        </a:spcAft>
        <a:buFont typeface="Arial" panose="020B0604020202020204" pitchFamily="34" charset="0"/>
        <a:buChar char="–"/>
        <a:defRPr sz="400" kern="1200">
          <a:solidFill>
            <a:schemeClr val="tx1"/>
          </a:solidFill>
          <a:latin typeface="Arial" pitchFamily="34" charset="0"/>
          <a:ea typeface="+mn-ea"/>
          <a:cs typeface="+mn-cs"/>
        </a:defRPr>
      </a:lvl4pPr>
      <a:lvl5pPr marL="307975" indent="-96838" algn="l" defTabSz="312738" rtl="0" eaLnBrk="1" fontAlgn="base" hangingPunct="1">
        <a:spcBef>
          <a:spcPct val="20000"/>
        </a:spcBef>
        <a:spcAft>
          <a:spcPct val="0"/>
        </a:spcAft>
        <a:buFont typeface="Arial" panose="020B0604020202020204" pitchFamily="34" charset="0"/>
        <a:buAutoNum type="arabicPeriod"/>
        <a:defRPr sz="400" kern="1200">
          <a:solidFill>
            <a:schemeClr val="tx1"/>
          </a:solidFill>
          <a:latin typeface="Arial" pitchFamily="34" charset="0"/>
          <a:ea typeface="+mn-ea"/>
          <a:cs typeface="+mn-cs"/>
        </a:defRPr>
      </a:lvl5pPr>
      <a:lvl6pPr marL="861938"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6pPr>
      <a:lvl7pPr marL="1018655"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7pPr>
      <a:lvl8pPr marL="1175371"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8pPr>
      <a:lvl9pPr marL="1332086"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9pPr>
    </p:bodyStyle>
    <p:otherStyle>
      <a:defPPr>
        <a:defRPr lang="en-US"/>
      </a:defPPr>
      <a:lvl1pPr marL="0" algn="l" defTabSz="313432" rtl="0" eaLnBrk="1" latinLnBrk="0" hangingPunct="1">
        <a:defRPr sz="618" kern="1200">
          <a:solidFill>
            <a:schemeClr val="tx1"/>
          </a:solidFill>
          <a:latin typeface="+mn-lt"/>
          <a:ea typeface="+mn-ea"/>
          <a:cs typeface="+mn-cs"/>
        </a:defRPr>
      </a:lvl1pPr>
      <a:lvl2pPr marL="156716" algn="l" defTabSz="313432" rtl="0" eaLnBrk="1" latinLnBrk="0" hangingPunct="1">
        <a:defRPr sz="618" kern="1200">
          <a:solidFill>
            <a:schemeClr val="tx1"/>
          </a:solidFill>
          <a:latin typeface="+mn-lt"/>
          <a:ea typeface="+mn-ea"/>
          <a:cs typeface="+mn-cs"/>
        </a:defRPr>
      </a:lvl2pPr>
      <a:lvl3pPr marL="313432" algn="l" defTabSz="313432" rtl="0" eaLnBrk="1" latinLnBrk="0" hangingPunct="1">
        <a:defRPr sz="618" kern="1200">
          <a:solidFill>
            <a:schemeClr val="tx1"/>
          </a:solidFill>
          <a:latin typeface="+mn-lt"/>
          <a:ea typeface="+mn-ea"/>
          <a:cs typeface="+mn-cs"/>
        </a:defRPr>
      </a:lvl3pPr>
      <a:lvl4pPr marL="470148" algn="l" defTabSz="313432" rtl="0" eaLnBrk="1" latinLnBrk="0" hangingPunct="1">
        <a:defRPr sz="618" kern="1200">
          <a:solidFill>
            <a:schemeClr val="tx1"/>
          </a:solidFill>
          <a:latin typeface="+mn-lt"/>
          <a:ea typeface="+mn-ea"/>
          <a:cs typeface="+mn-cs"/>
        </a:defRPr>
      </a:lvl4pPr>
      <a:lvl5pPr marL="626864" algn="l" defTabSz="313432" rtl="0" eaLnBrk="1" latinLnBrk="0" hangingPunct="1">
        <a:defRPr sz="618" kern="1200">
          <a:solidFill>
            <a:schemeClr val="tx1"/>
          </a:solidFill>
          <a:latin typeface="+mn-lt"/>
          <a:ea typeface="+mn-ea"/>
          <a:cs typeface="+mn-cs"/>
        </a:defRPr>
      </a:lvl5pPr>
      <a:lvl6pPr marL="783580" algn="l" defTabSz="313432" rtl="0" eaLnBrk="1" latinLnBrk="0" hangingPunct="1">
        <a:defRPr sz="618" kern="1200">
          <a:solidFill>
            <a:schemeClr val="tx1"/>
          </a:solidFill>
          <a:latin typeface="+mn-lt"/>
          <a:ea typeface="+mn-ea"/>
          <a:cs typeface="+mn-cs"/>
        </a:defRPr>
      </a:lvl6pPr>
      <a:lvl7pPr marL="940297" algn="l" defTabSz="313432" rtl="0" eaLnBrk="1" latinLnBrk="0" hangingPunct="1">
        <a:defRPr sz="618" kern="1200">
          <a:solidFill>
            <a:schemeClr val="tx1"/>
          </a:solidFill>
          <a:latin typeface="+mn-lt"/>
          <a:ea typeface="+mn-ea"/>
          <a:cs typeface="+mn-cs"/>
        </a:defRPr>
      </a:lvl7pPr>
      <a:lvl8pPr marL="1097012" algn="l" defTabSz="313432" rtl="0" eaLnBrk="1" latinLnBrk="0" hangingPunct="1">
        <a:defRPr sz="618" kern="1200">
          <a:solidFill>
            <a:schemeClr val="tx1"/>
          </a:solidFill>
          <a:latin typeface="+mn-lt"/>
          <a:ea typeface="+mn-ea"/>
          <a:cs typeface="+mn-cs"/>
        </a:defRPr>
      </a:lvl8pPr>
      <a:lvl9pPr marL="1253728" algn="l" defTabSz="313432" rtl="0" eaLnBrk="1" latinLnBrk="0" hangingPunct="1">
        <a:defRPr sz="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content.digital.nhs.uk/ncmp"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fingertips.phe.org.uk/profile/national-child-measurement-programme" TargetMode="Externa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khub.net/web/phe-obesity-intelligence/public-library" TargetMode="External"/><Relationship Id="rId7" Type="http://schemas.openxmlformats.org/officeDocument/2006/relationships/hyperlink" Target="https://twitter.com/PHE_obesity" TargetMode="External"/><Relationship Id="rId2" Type="http://schemas.openxmlformats.org/officeDocument/2006/relationships/hyperlink" Target="https://khub.net/" TargetMode="External"/><Relationship Id="rId1" Type="http://schemas.openxmlformats.org/officeDocument/2006/relationships/slideLayout" Target="../slideLayouts/slideLayout12.xml"/><Relationship Id="rId6" Type="http://schemas.openxmlformats.org/officeDocument/2006/relationships/hyperlink" Target="mailto:obesity-riskfactorsintelligence@phe.gov.uk" TargetMode="External"/><Relationship Id="rId5" Type="http://schemas.openxmlformats.org/officeDocument/2006/relationships/hyperlink" Target="http://webarchive.nationalarchives.gov.uk/20170110165428/https:/www.noo.org.uk/" TargetMode="External"/><Relationship Id="rId4" Type="http://schemas.openxmlformats.org/officeDocument/2006/relationships/hyperlink" Target="https://www.gov.uk/guidance/phe-data-and-analysis-tools#obesity-diet-and-physical-activity"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twitter.com/PHE_uk" TargetMode="External"/><Relationship Id="rId2" Type="http://schemas.openxmlformats.org/officeDocument/2006/relationships/hyperlink" Target="http://www.gov.uk/phe" TargetMode="Externa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s://www.nationalarchives.gov.uk/doc/open-government-licence/version/3/" TargetMode="External"/><Relationship Id="rId4" Type="http://schemas.openxmlformats.org/officeDocument/2006/relationships/hyperlink" Target="http://www.facebook.com/PublicHealthEnglan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81146-BDAE-4E15-BD5A-1526CB88E897}"/>
              </a:ext>
            </a:extLst>
          </p:cNvPr>
          <p:cNvSpPr>
            <a:spLocks noGrp="1"/>
          </p:cNvSpPr>
          <p:nvPr>
            <p:ph type="ctrTitle"/>
          </p:nvPr>
        </p:nvSpPr>
        <p:spPr/>
        <p:txBody>
          <a:bodyPr>
            <a:normAutofit/>
          </a:bodyPr>
          <a:lstStyle/>
          <a:p>
            <a:r>
              <a:rPr lang="en-GB"/>
              <a:t>Patterns and trends in child obesity in the South West</a:t>
            </a:r>
          </a:p>
        </p:txBody>
      </p:sp>
      <p:sp>
        <p:nvSpPr>
          <p:cNvPr id="3" name="Subtitle 2">
            <a:extLst>
              <a:ext uri="{FF2B5EF4-FFF2-40B4-BE49-F238E27FC236}">
                <a16:creationId xmlns:a16="http://schemas.microsoft.com/office/drawing/2014/main" id="{8A2A0687-51B7-4C95-A791-D9F821FB7FC1}"/>
              </a:ext>
            </a:extLst>
          </p:cNvPr>
          <p:cNvSpPr>
            <a:spLocks noGrp="1"/>
          </p:cNvSpPr>
          <p:nvPr>
            <p:ph type="subTitle" idx="1"/>
          </p:nvPr>
        </p:nvSpPr>
        <p:spPr/>
        <p:txBody>
          <a:bodyPr/>
          <a:lstStyle/>
          <a:p>
            <a:r>
              <a:rPr lang="en-GB"/>
              <a:t>A presentation of the latest data on child obesity at regional level
February 2019</a:t>
            </a:r>
          </a:p>
        </p:txBody>
      </p:sp>
    </p:spTree>
    <p:extLst>
      <p:ext uri="{BB962C8B-B14F-4D97-AF65-F5344CB8AC3E}">
        <p14:creationId xmlns:p14="http://schemas.microsoft.com/office/powerpoint/2010/main" val="2816983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AB225-7F55-4BCC-ABC8-157C627D0B8B}"/>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271A1486-F403-41DE-9561-A883166A185C}"/>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00B092"/>
                </a:solidFill>
                <a:latin typeface="Arial" panose="020B0604020202020204" pitchFamily="34" charset="0"/>
              </a:rPr>
              <a:t>Child obesity in the South West</a:t>
            </a:r>
          </a:p>
        </p:txBody>
      </p:sp>
      <p:sp>
        <p:nvSpPr>
          <p:cNvPr id="4" name="TextBox 3">
            <a:extLst>
              <a:ext uri="{FF2B5EF4-FFF2-40B4-BE49-F238E27FC236}">
                <a16:creationId xmlns:a16="http://schemas.microsoft.com/office/drawing/2014/main" id="{1554BE09-EEC7-411B-AD30-449FB544E603}"/>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prevalence of excess weight by sex and age</a:t>
            </a:r>
          </a:p>
        </p:txBody>
      </p:sp>
      <p:sp>
        <p:nvSpPr>
          <p:cNvPr id="5" name="TextBox 4">
            <a:extLst>
              <a:ext uri="{FF2B5EF4-FFF2-40B4-BE49-F238E27FC236}">
                <a16:creationId xmlns:a16="http://schemas.microsoft.com/office/drawing/2014/main" id="{A7951138-1BC6-4321-95FE-5371FA60F1B6}"/>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and Year 6</a:t>
            </a:r>
          </a:p>
        </p:txBody>
      </p:sp>
      <p:sp>
        <p:nvSpPr>
          <p:cNvPr id="6" name="TextBox 5">
            <a:extLst>
              <a:ext uri="{FF2B5EF4-FFF2-40B4-BE49-F238E27FC236}">
                <a16:creationId xmlns:a16="http://schemas.microsoft.com/office/drawing/2014/main" id="{E9C8D394-1BB6-4A44-AF54-077B8A23F611}"/>
              </a:ext>
            </a:extLst>
          </p:cNvPr>
          <p:cNvSpPr txBox="1"/>
          <p:nvPr/>
        </p:nvSpPr>
        <p:spPr>
          <a:xfrm>
            <a:off x="515112" y="171450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Prevalence of excess weight (%)</a:t>
            </a:r>
          </a:p>
        </p:txBody>
      </p:sp>
      <p:pic>
        <p:nvPicPr>
          <p:cNvPr id="8" name="Picture 7">
            <a:extLst>
              <a:ext uri="{FF2B5EF4-FFF2-40B4-BE49-F238E27FC236}">
                <a16:creationId xmlns:a16="http://schemas.microsoft.com/office/drawing/2014/main" id="{EB81EDF1-880A-4AF0-AC0F-0E7B09DF0E4D}"/>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2432344"/>
            <a:ext cx="5943600" cy="3090591"/>
          </a:xfrm>
          <a:prstGeom prst="rect">
            <a:avLst/>
          </a:prstGeom>
        </p:spPr>
      </p:pic>
      <p:sp>
        <p:nvSpPr>
          <p:cNvPr id="9" name="TextBox 8">
            <a:extLst>
              <a:ext uri="{FF2B5EF4-FFF2-40B4-BE49-F238E27FC236}">
                <a16:creationId xmlns:a16="http://schemas.microsoft.com/office/drawing/2014/main" id="{9DC0E7B5-14D1-4D37-844C-2314CFF44FC4}"/>
              </a:ext>
            </a:extLst>
          </p:cNvPr>
          <p:cNvSpPr txBox="1"/>
          <p:nvPr/>
        </p:nvSpPr>
        <p:spPr>
          <a:xfrm>
            <a:off x="127000" y="5715000"/>
            <a:ext cx="9410700" cy="6001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Child excess weight (overweight including obesity): BMI greater than or equal to the 85   centile of the UK90 growth reference. 95% confidence intervals are displayed on the chart.
Source: National Child Measurement Programme 2017/18</a:t>
            </a:r>
          </a:p>
        </p:txBody>
      </p:sp>
      <p:sp>
        <p:nvSpPr>
          <p:cNvPr id="10" name="TextBox 9">
            <a:extLst>
              <a:ext uri="{FF2B5EF4-FFF2-40B4-BE49-F238E27FC236}">
                <a16:creationId xmlns:a16="http://schemas.microsoft.com/office/drawing/2014/main" id="{1E48415E-77E6-46CB-AC93-0B8EFCA52A3D}"/>
              </a:ext>
            </a:extLst>
          </p:cNvPr>
          <p:cNvSpPr txBox="1"/>
          <p:nvPr/>
        </p:nvSpPr>
        <p:spPr>
          <a:xfrm>
            <a:off x="5486400" y="5715000"/>
            <a:ext cx="635000" cy="18466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a:solidFill>
                  <a:srgbClr val="000000"/>
                </a:solidFill>
                <a:latin typeface="Arial" panose="020B0604020202020204" pitchFamily="34" charset="0"/>
              </a:rPr>
              <a:t>th</a:t>
            </a:r>
          </a:p>
        </p:txBody>
      </p:sp>
      <p:sp>
        <p:nvSpPr>
          <p:cNvPr id="11" name="TextBox 10">
            <a:extLst>
              <a:ext uri="{FF2B5EF4-FFF2-40B4-BE49-F238E27FC236}">
                <a16:creationId xmlns:a16="http://schemas.microsoft.com/office/drawing/2014/main" id="{4B54D9D4-D99F-47BF-8591-B961438F9615}"/>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10     Patterns and trends in child obesity in the South West</a:t>
            </a:r>
          </a:p>
        </p:txBody>
      </p:sp>
    </p:spTree>
    <p:extLst>
      <p:ext uri="{BB962C8B-B14F-4D97-AF65-F5344CB8AC3E}">
        <p14:creationId xmlns:p14="http://schemas.microsoft.com/office/powerpoint/2010/main" val="1246494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1C1B9-13A9-42C4-B75A-5D6DF8A3B5DD}"/>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FF339489-B21F-459D-9705-231FFFF70913}"/>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00B092"/>
                </a:solidFill>
                <a:latin typeface="Arial" panose="020B0604020202020204" pitchFamily="34" charset="0"/>
              </a:rPr>
              <a:t>Child obesity in the South West</a:t>
            </a:r>
          </a:p>
        </p:txBody>
      </p:sp>
      <p:sp>
        <p:nvSpPr>
          <p:cNvPr id="4" name="TextBox 3">
            <a:extLst>
              <a:ext uri="{FF2B5EF4-FFF2-40B4-BE49-F238E27FC236}">
                <a16:creationId xmlns:a16="http://schemas.microsoft.com/office/drawing/2014/main" id="{3E747763-35DF-4BD5-8C6F-C51123C9E3C0}"/>
              </a:ext>
            </a:extLst>
          </p:cNvPr>
          <p:cNvSpPr txBox="1"/>
          <p:nvPr/>
        </p:nvSpPr>
        <p:spPr>
          <a:xfrm>
            <a:off x="2526030" y="788670"/>
            <a:ext cx="6934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b="1">
                <a:solidFill>
                  <a:srgbClr val="000000"/>
                </a:solidFill>
                <a:latin typeface="Arial" panose="020B0604020202020204" pitchFamily="34" charset="0"/>
              </a:rPr>
              <a:t>Trend in the prevalence of obesity</a:t>
            </a:r>
          </a:p>
        </p:txBody>
      </p:sp>
      <p:sp>
        <p:nvSpPr>
          <p:cNvPr id="5" name="TextBox 4">
            <a:extLst>
              <a:ext uri="{FF2B5EF4-FFF2-40B4-BE49-F238E27FC236}">
                <a16:creationId xmlns:a16="http://schemas.microsoft.com/office/drawing/2014/main" id="{C130D1B2-354E-45B6-BDCE-6F54F27709C7}"/>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by sex and age (Reception and Year 6), South West</a:t>
            </a:r>
          </a:p>
        </p:txBody>
      </p:sp>
      <p:sp>
        <p:nvSpPr>
          <p:cNvPr id="6" name="TextBox 5">
            <a:extLst>
              <a:ext uri="{FF2B5EF4-FFF2-40B4-BE49-F238E27FC236}">
                <a16:creationId xmlns:a16="http://schemas.microsoft.com/office/drawing/2014/main" id="{6837D75D-FDF6-4B1A-AD24-48CC4A8D31DD}"/>
              </a:ext>
            </a:extLst>
          </p:cNvPr>
          <p:cNvSpPr txBox="1"/>
          <p:nvPr/>
        </p:nvSpPr>
        <p:spPr>
          <a:xfrm>
            <a:off x="515112" y="171450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Prevalence of obesity (%)</a:t>
            </a:r>
          </a:p>
        </p:txBody>
      </p:sp>
      <p:pic>
        <p:nvPicPr>
          <p:cNvPr id="8" name="Picture 7">
            <a:extLst>
              <a:ext uri="{FF2B5EF4-FFF2-40B4-BE49-F238E27FC236}">
                <a16:creationId xmlns:a16="http://schemas.microsoft.com/office/drawing/2014/main" id="{870137A4-6974-4F55-8E46-862DAE45C23A}"/>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2432344"/>
            <a:ext cx="5943600" cy="3090591"/>
          </a:xfrm>
          <a:prstGeom prst="rect">
            <a:avLst/>
          </a:prstGeom>
        </p:spPr>
      </p:pic>
      <p:sp>
        <p:nvSpPr>
          <p:cNvPr id="9" name="TextBox 8">
            <a:extLst>
              <a:ext uri="{FF2B5EF4-FFF2-40B4-BE49-F238E27FC236}">
                <a16:creationId xmlns:a16="http://schemas.microsoft.com/office/drawing/2014/main" id="{7A3201A5-EF5E-4B18-978D-F2102F98E606}"/>
              </a:ext>
            </a:extLst>
          </p:cNvPr>
          <p:cNvSpPr txBox="1"/>
          <p:nvPr/>
        </p:nvSpPr>
        <p:spPr>
          <a:xfrm>
            <a:off x="127000" y="5905500"/>
            <a:ext cx="94107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Child obesity: BMI greater than or equal to the 95   centile of the UK90 growth reference. 95% confidence intervals are displayed on the chart.
Source: National Child Measurement Programme 2017/18</a:t>
            </a:r>
          </a:p>
        </p:txBody>
      </p:sp>
      <p:sp>
        <p:nvSpPr>
          <p:cNvPr id="10" name="TextBox 9">
            <a:extLst>
              <a:ext uri="{FF2B5EF4-FFF2-40B4-BE49-F238E27FC236}">
                <a16:creationId xmlns:a16="http://schemas.microsoft.com/office/drawing/2014/main" id="{F8B3DCAB-CA20-4ADD-9638-474805D0185B}"/>
              </a:ext>
            </a:extLst>
          </p:cNvPr>
          <p:cNvSpPr txBox="1"/>
          <p:nvPr/>
        </p:nvSpPr>
        <p:spPr>
          <a:xfrm>
            <a:off x="3175000" y="5905500"/>
            <a:ext cx="635000" cy="18466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a:solidFill>
                  <a:srgbClr val="000000"/>
                </a:solidFill>
                <a:latin typeface="Arial" panose="020B0604020202020204" pitchFamily="34" charset="0"/>
              </a:rPr>
              <a:t>th</a:t>
            </a:r>
          </a:p>
        </p:txBody>
      </p:sp>
      <p:sp>
        <p:nvSpPr>
          <p:cNvPr id="11" name="TextBox 10">
            <a:extLst>
              <a:ext uri="{FF2B5EF4-FFF2-40B4-BE49-F238E27FC236}">
                <a16:creationId xmlns:a16="http://schemas.microsoft.com/office/drawing/2014/main" id="{26459EEC-12F8-44F6-9FDF-C84A173AFC70}"/>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11     Patterns and trends in child obesity in the South West</a:t>
            </a:r>
          </a:p>
        </p:txBody>
      </p:sp>
    </p:spTree>
    <p:extLst>
      <p:ext uri="{BB962C8B-B14F-4D97-AF65-F5344CB8AC3E}">
        <p14:creationId xmlns:p14="http://schemas.microsoft.com/office/powerpoint/2010/main" val="4078580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D74D6-42F4-4A44-88CE-5C71071FCBDF}"/>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FAFFEBE7-573D-45BF-B19C-F1C36C3D01E7}"/>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00B092"/>
                </a:solidFill>
                <a:latin typeface="Arial" panose="020B0604020202020204" pitchFamily="34" charset="0"/>
              </a:rPr>
              <a:t>Child obesity in the South West</a:t>
            </a:r>
          </a:p>
        </p:txBody>
      </p:sp>
      <p:sp>
        <p:nvSpPr>
          <p:cNvPr id="4" name="TextBox 3">
            <a:extLst>
              <a:ext uri="{FF2B5EF4-FFF2-40B4-BE49-F238E27FC236}">
                <a16:creationId xmlns:a16="http://schemas.microsoft.com/office/drawing/2014/main" id="{294811E2-5519-4C62-8D23-8F154CA1DAC9}"/>
              </a:ext>
            </a:extLst>
          </p:cNvPr>
          <p:cNvSpPr txBox="1"/>
          <p:nvPr/>
        </p:nvSpPr>
        <p:spPr>
          <a:xfrm>
            <a:off x="2526030" y="788670"/>
            <a:ext cx="6934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b="1">
                <a:solidFill>
                  <a:srgbClr val="000000"/>
                </a:solidFill>
                <a:latin typeface="Arial" panose="020B0604020202020204" pitchFamily="34" charset="0"/>
              </a:rPr>
              <a:t>Trend in the prevalence of severe obesity</a:t>
            </a:r>
          </a:p>
        </p:txBody>
      </p:sp>
      <p:sp>
        <p:nvSpPr>
          <p:cNvPr id="5" name="TextBox 4">
            <a:extLst>
              <a:ext uri="{FF2B5EF4-FFF2-40B4-BE49-F238E27FC236}">
                <a16:creationId xmlns:a16="http://schemas.microsoft.com/office/drawing/2014/main" id="{313BCC7E-CC09-4D9C-BD59-2B928A0590F2}"/>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by sex and age (Reception and Year 6), South West</a:t>
            </a:r>
          </a:p>
        </p:txBody>
      </p:sp>
      <p:sp>
        <p:nvSpPr>
          <p:cNvPr id="6" name="TextBox 5">
            <a:extLst>
              <a:ext uri="{FF2B5EF4-FFF2-40B4-BE49-F238E27FC236}">
                <a16:creationId xmlns:a16="http://schemas.microsoft.com/office/drawing/2014/main" id="{B9A0D563-92B4-43AD-9918-C68A05905A98}"/>
              </a:ext>
            </a:extLst>
          </p:cNvPr>
          <p:cNvSpPr txBox="1"/>
          <p:nvPr/>
        </p:nvSpPr>
        <p:spPr>
          <a:xfrm>
            <a:off x="515112" y="171450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Prevalence of severe obesity (%)</a:t>
            </a:r>
          </a:p>
        </p:txBody>
      </p:sp>
      <p:pic>
        <p:nvPicPr>
          <p:cNvPr id="8" name="Picture 7">
            <a:extLst>
              <a:ext uri="{FF2B5EF4-FFF2-40B4-BE49-F238E27FC236}">
                <a16:creationId xmlns:a16="http://schemas.microsoft.com/office/drawing/2014/main" id="{497B661A-1B32-41D1-8FDB-36A47EC667C2}"/>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2432344"/>
            <a:ext cx="5943600" cy="3090591"/>
          </a:xfrm>
          <a:prstGeom prst="rect">
            <a:avLst/>
          </a:prstGeom>
        </p:spPr>
      </p:pic>
      <p:sp>
        <p:nvSpPr>
          <p:cNvPr id="9" name="TextBox 8">
            <a:extLst>
              <a:ext uri="{FF2B5EF4-FFF2-40B4-BE49-F238E27FC236}">
                <a16:creationId xmlns:a16="http://schemas.microsoft.com/office/drawing/2014/main" id="{071C3C20-608A-4A60-9912-593CC40976E0}"/>
              </a:ext>
            </a:extLst>
          </p:cNvPr>
          <p:cNvSpPr txBox="1"/>
          <p:nvPr/>
        </p:nvSpPr>
        <p:spPr>
          <a:xfrm>
            <a:off x="127000" y="5905500"/>
            <a:ext cx="94107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Child obesity: BMI greater than or equal to the 99.6   centile of the UK90 growth reference. 95% confidence intervals are displayed on the chart.
Source: National Child Measurement Programme 2017/18</a:t>
            </a:r>
          </a:p>
        </p:txBody>
      </p:sp>
      <p:sp>
        <p:nvSpPr>
          <p:cNvPr id="10" name="TextBox 9">
            <a:extLst>
              <a:ext uri="{FF2B5EF4-FFF2-40B4-BE49-F238E27FC236}">
                <a16:creationId xmlns:a16="http://schemas.microsoft.com/office/drawing/2014/main" id="{65ABF995-42F3-4D93-A8B4-FE2E33272FD3}"/>
              </a:ext>
            </a:extLst>
          </p:cNvPr>
          <p:cNvSpPr txBox="1"/>
          <p:nvPr/>
        </p:nvSpPr>
        <p:spPr>
          <a:xfrm>
            <a:off x="3289300" y="5905500"/>
            <a:ext cx="635000" cy="18466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a:solidFill>
                  <a:srgbClr val="000000"/>
                </a:solidFill>
                <a:latin typeface="Arial" panose="020B0604020202020204" pitchFamily="34" charset="0"/>
              </a:rPr>
              <a:t>th</a:t>
            </a:r>
          </a:p>
        </p:txBody>
      </p:sp>
      <p:sp>
        <p:nvSpPr>
          <p:cNvPr id="11" name="TextBox 10">
            <a:extLst>
              <a:ext uri="{FF2B5EF4-FFF2-40B4-BE49-F238E27FC236}">
                <a16:creationId xmlns:a16="http://schemas.microsoft.com/office/drawing/2014/main" id="{0CA57EBA-F601-4A9F-BA4E-7634E0B91F04}"/>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12     Patterns and trends in child obesity in the South West</a:t>
            </a:r>
          </a:p>
        </p:txBody>
      </p:sp>
    </p:spTree>
    <p:extLst>
      <p:ext uri="{BB962C8B-B14F-4D97-AF65-F5344CB8AC3E}">
        <p14:creationId xmlns:p14="http://schemas.microsoft.com/office/powerpoint/2010/main" val="2124711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63F8F-9CBF-41A6-AE27-AD49B3465637}"/>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D1172E1B-ACE5-48C5-B9D1-D73417D24B95}"/>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00B092"/>
                </a:solidFill>
                <a:latin typeface="Arial" panose="020B0604020202020204" pitchFamily="34" charset="0"/>
              </a:rPr>
              <a:t>Child obesity in the South West</a:t>
            </a:r>
          </a:p>
        </p:txBody>
      </p:sp>
      <p:sp>
        <p:nvSpPr>
          <p:cNvPr id="4" name="TextBox 3">
            <a:extLst>
              <a:ext uri="{FF2B5EF4-FFF2-40B4-BE49-F238E27FC236}">
                <a16:creationId xmlns:a16="http://schemas.microsoft.com/office/drawing/2014/main" id="{5D7B668A-6EF3-4503-9E6C-9B8B6E702C84}"/>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2017/18</a:t>
            </a:r>
          </a:p>
        </p:txBody>
      </p:sp>
      <p:sp>
        <p:nvSpPr>
          <p:cNvPr id="5" name="TextBox 4">
            <a:extLst>
              <a:ext uri="{FF2B5EF4-FFF2-40B4-BE49-F238E27FC236}">
                <a16:creationId xmlns:a16="http://schemas.microsoft.com/office/drawing/2014/main" id="{F1F72412-DA48-481A-9499-8E13333E1205}"/>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South West District and Unitary Authorities</a:t>
            </a:r>
          </a:p>
        </p:txBody>
      </p:sp>
      <p:sp>
        <p:nvSpPr>
          <p:cNvPr id="6" name="TextBox 5">
            <a:extLst>
              <a:ext uri="{FF2B5EF4-FFF2-40B4-BE49-F238E27FC236}">
                <a16:creationId xmlns:a16="http://schemas.microsoft.com/office/drawing/2014/main" id="{C174F3F8-4919-4336-BAA7-13D1CAE27D80}"/>
              </a:ext>
            </a:extLst>
          </p:cNvPr>
          <p:cNvSpPr txBox="1"/>
          <p:nvPr/>
        </p:nvSpPr>
        <p:spPr>
          <a:xfrm>
            <a:off x="515112" y="171450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Children in Reception (aged 4-5 years)</a:t>
            </a:r>
          </a:p>
        </p:txBody>
      </p:sp>
      <p:pic>
        <p:nvPicPr>
          <p:cNvPr id="8" name="Picture 7">
            <a:extLst>
              <a:ext uri="{FF2B5EF4-FFF2-40B4-BE49-F238E27FC236}">
                <a16:creationId xmlns:a16="http://schemas.microsoft.com/office/drawing/2014/main" id="{5B08B7EB-D108-49C6-AE06-F1959732C8A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9530" y="2124698"/>
            <a:ext cx="9608820" cy="3568724"/>
          </a:xfrm>
          <a:prstGeom prst="rect">
            <a:avLst/>
          </a:prstGeom>
        </p:spPr>
      </p:pic>
      <p:sp>
        <p:nvSpPr>
          <p:cNvPr id="9" name="TextBox 8">
            <a:extLst>
              <a:ext uri="{FF2B5EF4-FFF2-40B4-BE49-F238E27FC236}">
                <a16:creationId xmlns:a16="http://schemas.microsoft.com/office/drawing/2014/main" id="{EBE439E2-E347-4B27-80FA-19617439A1A6}"/>
              </a:ext>
            </a:extLst>
          </p:cNvPr>
          <p:cNvSpPr txBox="1"/>
          <p:nvPr/>
        </p:nvSpPr>
        <p:spPr>
          <a:xfrm>
            <a:off x="127000" y="5905500"/>
            <a:ext cx="94107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Child obesity: BMI greater than or equal to the 95   centile of the UK90 growth reference. 95% confidence intervals are displayed on the chart.
Source: National Child Measurement Programme 2017/18</a:t>
            </a:r>
          </a:p>
        </p:txBody>
      </p:sp>
      <p:sp>
        <p:nvSpPr>
          <p:cNvPr id="10" name="TextBox 9">
            <a:extLst>
              <a:ext uri="{FF2B5EF4-FFF2-40B4-BE49-F238E27FC236}">
                <a16:creationId xmlns:a16="http://schemas.microsoft.com/office/drawing/2014/main" id="{F22E630F-614D-43BF-927C-7EE09F8EDA2E}"/>
              </a:ext>
            </a:extLst>
          </p:cNvPr>
          <p:cNvSpPr txBox="1"/>
          <p:nvPr/>
        </p:nvSpPr>
        <p:spPr>
          <a:xfrm>
            <a:off x="3175000" y="5905500"/>
            <a:ext cx="635000" cy="18466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a:solidFill>
                  <a:srgbClr val="000000"/>
                </a:solidFill>
                <a:latin typeface="Arial" panose="020B0604020202020204" pitchFamily="34" charset="0"/>
              </a:rPr>
              <a:t>th</a:t>
            </a:r>
          </a:p>
        </p:txBody>
      </p:sp>
      <p:sp>
        <p:nvSpPr>
          <p:cNvPr id="11" name="TextBox 10">
            <a:extLst>
              <a:ext uri="{FF2B5EF4-FFF2-40B4-BE49-F238E27FC236}">
                <a16:creationId xmlns:a16="http://schemas.microsoft.com/office/drawing/2014/main" id="{3C54C164-3A3A-4F1E-93EC-45C25461B659}"/>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13     Patterns and trends in child obesity in the South West</a:t>
            </a:r>
          </a:p>
        </p:txBody>
      </p:sp>
      <p:sp>
        <p:nvSpPr>
          <p:cNvPr id="12" name="Rectangle 11">
            <a:extLst>
              <a:ext uri="{FF2B5EF4-FFF2-40B4-BE49-F238E27FC236}">
                <a16:creationId xmlns:a16="http://schemas.microsoft.com/office/drawing/2014/main" id="{807AFB09-8BB4-4CDE-99F6-DA9937A94B4C}"/>
              </a:ext>
            </a:extLst>
          </p:cNvPr>
          <p:cNvSpPr/>
          <p:nvPr/>
        </p:nvSpPr>
        <p:spPr>
          <a:xfrm>
            <a:off x="6214146" y="5633135"/>
            <a:ext cx="3541574" cy="215444"/>
          </a:xfrm>
          <a:prstGeom prst="rect">
            <a:avLst/>
          </a:prstGeom>
        </p:spPr>
        <p:txBody>
          <a:bodyPr wrap="square">
            <a:spAutoFit/>
          </a:bodyPr>
          <a:lstStyle/>
          <a:p>
            <a:r>
              <a:rPr lang="en-GB" sz="800" dirty="0"/>
              <a:t>Torbay data has not been included in this chart due to data quality issues</a:t>
            </a:r>
          </a:p>
        </p:txBody>
      </p:sp>
    </p:spTree>
    <p:extLst>
      <p:ext uri="{BB962C8B-B14F-4D97-AF65-F5344CB8AC3E}">
        <p14:creationId xmlns:p14="http://schemas.microsoft.com/office/powerpoint/2010/main" val="2067997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5F716-B5E4-43F7-80EC-4A72233C800B}"/>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9EA83A56-74A0-4EDF-A054-67AD8BBAC022}"/>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00B092"/>
                </a:solidFill>
                <a:latin typeface="Arial" panose="020B0604020202020204" pitchFamily="34" charset="0"/>
              </a:rPr>
              <a:t>Child obesity in the South West</a:t>
            </a:r>
          </a:p>
        </p:txBody>
      </p:sp>
      <p:sp>
        <p:nvSpPr>
          <p:cNvPr id="4" name="TextBox 3">
            <a:extLst>
              <a:ext uri="{FF2B5EF4-FFF2-40B4-BE49-F238E27FC236}">
                <a16:creationId xmlns:a16="http://schemas.microsoft.com/office/drawing/2014/main" id="{FB5479E0-DAAD-46D7-94D8-7B77B59D20C6}"/>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2017/18</a:t>
            </a:r>
          </a:p>
        </p:txBody>
      </p:sp>
      <p:sp>
        <p:nvSpPr>
          <p:cNvPr id="5" name="TextBox 4">
            <a:extLst>
              <a:ext uri="{FF2B5EF4-FFF2-40B4-BE49-F238E27FC236}">
                <a16:creationId xmlns:a16="http://schemas.microsoft.com/office/drawing/2014/main" id="{76F65E31-5A25-4A35-9545-C63BF634A1AE}"/>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South West District and Unitary Authorities</a:t>
            </a:r>
          </a:p>
        </p:txBody>
      </p:sp>
      <p:sp>
        <p:nvSpPr>
          <p:cNvPr id="6" name="TextBox 5">
            <a:extLst>
              <a:ext uri="{FF2B5EF4-FFF2-40B4-BE49-F238E27FC236}">
                <a16:creationId xmlns:a16="http://schemas.microsoft.com/office/drawing/2014/main" id="{40C4B7A3-AA26-4F64-884C-87B3C77B2D0F}"/>
              </a:ext>
            </a:extLst>
          </p:cNvPr>
          <p:cNvSpPr txBox="1"/>
          <p:nvPr/>
        </p:nvSpPr>
        <p:spPr>
          <a:xfrm>
            <a:off x="515112" y="171450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26770770-0835-4A0D-8D01-E940036AAF8B}"/>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9530" y="2124698"/>
            <a:ext cx="9608820" cy="3568724"/>
          </a:xfrm>
          <a:prstGeom prst="rect">
            <a:avLst/>
          </a:prstGeom>
        </p:spPr>
      </p:pic>
      <p:sp>
        <p:nvSpPr>
          <p:cNvPr id="9" name="TextBox 8">
            <a:extLst>
              <a:ext uri="{FF2B5EF4-FFF2-40B4-BE49-F238E27FC236}">
                <a16:creationId xmlns:a16="http://schemas.microsoft.com/office/drawing/2014/main" id="{CD2FA863-7762-4294-B4DD-FFA45A72221E}"/>
              </a:ext>
            </a:extLst>
          </p:cNvPr>
          <p:cNvSpPr txBox="1"/>
          <p:nvPr/>
        </p:nvSpPr>
        <p:spPr>
          <a:xfrm>
            <a:off x="127000" y="5905500"/>
            <a:ext cx="94107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Child obesity: BMI greater than or equal to the 95   centile of the UK90 growth reference. 95% confidence intervals are displayed on the chart.
Source: National Child Measurement Programme 2017/18</a:t>
            </a:r>
          </a:p>
        </p:txBody>
      </p:sp>
      <p:sp>
        <p:nvSpPr>
          <p:cNvPr id="10" name="TextBox 9">
            <a:extLst>
              <a:ext uri="{FF2B5EF4-FFF2-40B4-BE49-F238E27FC236}">
                <a16:creationId xmlns:a16="http://schemas.microsoft.com/office/drawing/2014/main" id="{1B621B87-298D-414B-9FF0-FEAFDEF72097}"/>
              </a:ext>
            </a:extLst>
          </p:cNvPr>
          <p:cNvSpPr txBox="1"/>
          <p:nvPr/>
        </p:nvSpPr>
        <p:spPr>
          <a:xfrm>
            <a:off x="3175000" y="5905500"/>
            <a:ext cx="635000" cy="18466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a:solidFill>
                  <a:srgbClr val="000000"/>
                </a:solidFill>
                <a:latin typeface="Arial" panose="020B0604020202020204" pitchFamily="34" charset="0"/>
              </a:rPr>
              <a:t>th</a:t>
            </a:r>
          </a:p>
        </p:txBody>
      </p:sp>
      <p:sp>
        <p:nvSpPr>
          <p:cNvPr id="11" name="TextBox 10">
            <a:extLst>
              <a:ext uri="{FF2B5EF4-FFF2-40B4-BE49-F238E27FC236}">
                <a16:creationId xmlns:a16="http://schemas.microsoft.com/office/drawing/2014/main" id="{00DA415C-3773-482D-9D6E-725CEDF3150B}"/>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14     Patterns and trends in child obesity in the South West</a:t>
            </a:r>
          </a:p>
        </p:txBody>
      </p:sp>
      <p:sp>
        <p:nvSpPr>
          <p:cNvPr id="12" name="Rectangle 11">
            <a:extLst>
              <a:ext uri="{FF2B5EF4-FFF2-40B4-BE49-F238E27FC236}">
                <a16:creationId xmlns:a16="http://schemas.microsoft.com/office/drawing/2014/main" id="{D7B5BA2A-CBD2-448B-8226-3CED242846DF}"/>
              </a:ext>
            </a:extLst>
          </p:cNvPr>
          <p:cNvSpPr/>
          <p:nvPr/>
        </p:nvSpPr>
        <p:spPr>
          <a:xfrm>
            <a:off x="6214146" y="5633135"/>
            <a:ext cx="3541574" cy="215444"/>
          </a:xfrm>
          <a:prstGeom prst="rect">
            <a:avLst/>
          </a:prstGeom>
        </p:spPr>
        <p:txBody>
          <a:bodyPr wrap="square">
            <a:spAutoFit/>
          </a:bodyPr>
          <a:lstStyle/>
          <a:p>
            <a:r>
              <a:rPr lang="en-GB" sz="800" dirty="0"/>
              <a:t>Torbay data has not been included in this chart due to data quality issues</a:t>
            </a:r>
          </a:p>
        </p:txBody>
      </p:sp>
    </p:spTree>
    <p:extLst>
      <p:ext uri="{BB962C8B-B14F-4D97-AF65-F5344CB8AC3E}">
        <p14:creationId xmlns:p14="http://schemas.microsoft.com/office/powerpoint/2010/main" val="1029242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31AD0-5E82-4078-B5A9-2E6758F47D41}"/>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429ED84B-4324-4876-8E2A-E8EDC5D19782}"/>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00B092"/>
                </a:solidFill>
                <a:latin typeface="Arial" panose="020B0604020202020204" pitchFamily="34" charset="0"/>
              </a:rPr>
              <a:t>Child obesity in the South West</a:t>
            </a:r>
          </a:p>
        </p:txBody>
      </p:sp>
      <p:sp>
        <p:nvSpPr>
          <p:cNvPr id="4" name="TextBox 3">
            <a:extLst>
              <a:ext uri="{FF2B5EF4-FFF2-40B4-BE49-F238E27FC236}">
                <a16:creationId xmlns:a16="http://schemas.microsoft.com/office/drawing/2014/main" id="{9F55E25F-59AB-48CE-85CA-1D3DD09D5916}"/>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by age</a:t>
            </a:r>
          </a:p>
        </p:txBody>
      </p:sp>
      <p:sp>
        <p:nvSpPr>
          <p:cNvPr id="5" name="TextBox 4">
            <a:extLst>
              <a:ext uri="{FF2B5EF4-FFF2-40B4-BE49-F238E27FC236}">
                <a16:creationId xmlns:a16="http://schemas.microsoft.com/office/drawing/2014/main" id="{6E39DC50-A6AA-4A03-A156-F73B00A159D3}"/>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South West District and Unitary Authorities</a:t>
            </a:r>
          </a:p>
        </p:txBody>
      </p:sp>
      <p:sp>
        <p:nvSpPr>
          <p:cNvPr id="6" name="TextBox 5">
            <a:extLst>
              <a:ext uri="{FF2B5EF4-FFF2-40B4-BE49-F238E27FC236}">
                <a16:creationId xmlns:a16="http://schemas.microsoft.com/office/drawing/2014/main" id="{249B8C82-D53F-443A-9F0A-366FF62118BE}"/>
              </a:ext>
            </a:extLst>
          </p:cNvPr>
          <p:cNvSpPr txBox="1"/>
          <p:nvPr/>
        </p:nvSpPr>
        <p:spPr>
          <a:xfrm>
            <a:off x="515112" y="171450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Children in Reception (aged 4-5 years)</a:t>
            </a:r>
          </a:p>
        </p:txBody>
      </p:sp>
      <p:sp>
        <p:nvSpPr>
          <p:cNvPr id="7" name="TextBox 6">
            <a:extLst>
              <a:ext uri="{FF2B5EF4-FFF2-40B4-BE49-F238E27FC236}">
                <a16:creationId xmlns:a16="http://schemas.microsoft.com/office/drawing/2014/main" id="{2396A097-429A-4E67-AC18-F7D994EF6486}"/>
              </a:ext>
            </a:extLst>
          </p:cNvPr>
          <p:cNvSpPr txBox="1"/>
          <p:nvPr/>
        </p:nvSpPr>
        <p:spPr>
          <a:xfrm>
            <a:off x="5091684" y="171450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Children in Year 6 (aged 10-11 years)</a:t>
            </a:r>
          </a:p>
        </p:txBody>
      </p:sp>
      <p:pic>
        <p:nvPicPr>
          <p:cNvPr id="9" name="Picture 8">
            <a:extLst>
              <a:ext uri="{FF2B5EF4-FFF2-40B4-BE49-F238E27FC236}">
                <a16:creationId xmlns:a16="http://schemas.microsoft.com/office/drawing/2014/main" id="{8C375CD9-DEFE-4C59-A278-32205335663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59130" y="2023110"/>
            <a:ext cx="3634740" cy="3634740"/>
          </a:xfrm>
          <a:prstGeom prst="rect">
            <a:avLst/>
          </a:prstGeom>
        </p:spPr>
      </p:pic>
      <p:pic>
        <p:nvPicPr>
          <p:cNvPr id="11" name="Picture 10">
            <a:extLst>
              <a:ext uri="{FF2B5EF4-FFF2-40B4-BE49-F238E27FC236}">
                <a16:creationId xmlns:a16="http://schemas.microsoft.com/office/drawing/2014/main" id="{8BCF932F-4563-458F-9DC5-E75FCC338E0F}"/>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116830" y="2023110"/>
            <a:ext cx="3634740" cy="3634740"/>
          </a:xfrm>
          <a:prstGeom prst="rect">
            <a:avLst/>
          </a:prstGeom>
        </p:spPr>
      </p:pic>
      <p:sp>
        <p:nvSpPr>
          <p:cNvPr id="12" name="TextBox 11">
            <a:extLst>
              <a:ext uri="{FF2B5EF4-FFF2-40B4-BE49-F238E27FC236}">
                <a16:creationId xmlns:a16="http://schemas.microsoft.com/office/drawing/2014/main" id="{8C01A07F-1A26-4116-8649-747456211C38}"/>
              </a:ext>
            </a:extLst>
          </p:cNvPr>
          <p:cNvSpPr txBox="1"/>
          <p:nvPr/>
        </p:nvSpPr>
        <p:spPr>
          <a:xfrm>
            <a:off x="127000" y="5905500"/>
            <a:ext cx="94107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Child obesity: BMI greater than or equal to the 95   centile of the UK90 growth reference
Source: National Child Measurement Programme 2017/18</a:t>
            </a:r>
          </a:p>
        </p:txBody>
      </p:sp>
      <p:sp>
        <p:nvSpPr>
          <p:cNvPr id="13" name="TextBox 12">
            <a:extLst>
              <a:ext uri="{FF2B5EF4-FFF2-40B4-BE49-F238E27FC236}">
                <a16:creationId xmlns:a16="http://schemas.microsoft.com/office/drawing/2014/main" id="{BA0599C1-8499-463D-9B6B-1F5543A47DB4}"/>
              </a:ext>
            </a:extLst>
          </p:cNvPr>
          <p:cNvSpPr txBox="1"/>
          <p:nvPr/>
        </p:nvSpPr>
        <p:spPr>
          <a:xfrm>
            <a:off x="3175000" y="5905500"/>
            <a:ext cx="635000" cy="18466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a:solidFill>
                  <a:srgbClr val="000000"/>
                </a:solidFill>
                <a:latin typeface="Arial" panose="020B0604020202020204" pitchFamily="34" charset="0"/>
              </a:rPr>
              <a:t>th</a:t>
            </a:r>
          </a:p>
        </p:txBody>
      </p:sp>
      <p:sp>
        <p:nvSpPr>
          <p:cNvPr id="14" name="TextBox 13">
            <a:extLst>
              <a:ext uri="{FF2B5EF4-FFF2-40B4-BE49-F238E27FC236}">
                <a16:creationId xmlns:a16="http://schemas.microsoft.com/office/drawing/2014/main" id="{00EC8D9C-5C2D-487A-AD12-315BFB18D5C4}"/>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15     Patterns and trends in child obesity in the South West</a:t>
            </a:r>
          </a:p>
        </p:txBody>
      </p:sp>
      <p:sp>
        <p:nvSpPr>
          <p:cNvPr id="16" name="Rectangle 15">
            <a:extLst>
              <a:ext uri="{FF2B5EF4-FFF2-40B4-BE49-F238E27FC236}">
                <a16:creationId xmlns:a16="http://schemas.microsoft.com/office/drawing/2014/main" id="{6329FE86-361F-4DF6-8E3B-1398F15826C2}"/>
              </a:ext>
            </a:extLst>
          </p:cNvPr>
          <p:cNvSpPr/>
          <p:nvPr/>
        </p:nvSpPr>
        <p:spPr>
          <a:xfrm>
            <a:off x="3109782" y="5651500"/>
            <a:ext cx="3663880" cy="215444"/>
          </a:xfrm>
          <a:prstGeom prst="rect">
            <a:avLst/>
          </a:prstGeom>
        </p:spPr>
        <p:txBody>
          <a:bodyPr wrap="square">
            <a:spAutoFit/>
          </a:bodyPr>
          <a:lstStyle/>
          <a:p>
            <a:r>
              <a:rPr lang="en-GB" sz="800" dirty="0"/>
              <a:t>Torbay data has been suppressed in these maps due to data quality issues</a:t>
            </a:r>
          </a:p>
        </p:txBody>
      </p:sp>
    </p:spTree>
    <p:extLst>
      <p:ext uri="{BB962C8B-B14F-4D97-AF65-F5344CB8AC3E}">
        <p14:creationId xmlns:p14="http://schemas.microsoft.com/office/powerpoint/2010/main" val="2803429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A768-8EE6-4162-B921-4BF6FD4CA158}"/>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035C97B3-CA38-4F08-96EF-81ABF9EE8852}"/>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00B092"/>
                </a:solidFill>
                <a:latin typeface="Arial" panose="020B0604020202020204" pitchFamily="34" charset="0"/>
              </a:rPr>
              <a:t>Child obesity in the South West</a:t>
            </a:r>
          </a:p>
        </p:txBody>
      </p:sp>
      <p:sp>
        <p:nvSpPr>
          <p:cNvPr id="4" name="TextBox 3">
            <a:extLst>
              <a:ext uri="{FF2B5EF4-FFF2-40B4-BE49-F238E27FC236}">
                <a16:creationId xmlns:a16="http://schemas.microsoft.com/office/drawing/2014/main" id="{AE2B9F5F-64DE-4927-91E5-08BD198BC503}"/>
              </a:ext>
            </a:extLst>
          </p:cNvPr>
          <p:cNvSpPr txBox="1"/>
          <p:nvPr/>
        </p:nvSpPr>
        <p:spPr>
          <a:xfrm>
            <a:off x="2526030" y="788670"/>
            <a:ext cx="6934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b="1">
                <a:solidFill>
                  <a:srgbClr val="000000"/>
                </a:solidFill>
                <a:latin typeface="Arial" panose="020B0604020202020204" pitchFamily="34" charset="0"/>
              </a:rPr>
              <a:t>Obesity prevalence by regional deprivation and age</a:t>
            </a:r>
          </a:p>
        </p:txBody>
      </p:sp>
      <p:sp>
        <p:nvSpPr>
          <p:cNvPr id="5" name="TextBox 4">
            <a:extLst>
              <a:ext uri="{FF2B5EF4-FFF2-40B4-BE49-F238E27FC236}">
                <a16:creationId xmlns:a16="http://schemas.microsoft.com/office/drawing/2014/main" id="{C8749C03-C697-4DF7-9174-EB05E33E6793}"/>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and Year 6</a:t>
            </a:r>
          </a:p>
        </p:txBody>
      </p:sp>
      <p:pic>
        <p:nvPicPr>
          <p:cNvPr id="7" name="Picture 6">
            <a:extLst>
              <a:ext uri="{FF2B5EF4-FFF2-40B4-BE49-F238E27FC236}">
                <a16:creationId xmlns:a16="http://schemas.microsoft.com/office/drawing/2014/main" id="{402A0CCF-2EFC-4F10-8CF7-80294AF4B80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238250" y="1726297"/>
            <a:ext cx="7429500" cy="3405406"/>
          </a:xfrm>
          <a:prstGeom prst="rect">
            <a:avLst/>
          </a:prstGeom>
        </p:spPr>
      </p:pic>
      <p:pic>
        <p:nvPicPr>
          <p:cNvPr id="9" name="Picture 8">
            <a:extLst>
              <a:ext uri="{FF2B5EF4-FFF2-40B4-BE49-F238E27FC236}">
                <a16:creationId xmlns:a16="http://schemas.microsoft.com/office/drawing/2014/main" id="{60D9AD66-B265-4A34-9A12-CF4F587DD3E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684020" y="5071745"/>
            <a:ext cx="3368040" cy="280670"/>
          </a:xfrm>
          <a:prstGeom prst="rect">
            <a:avLst/>
          </a:prstGeom>
        </p:spPr>
      </p:pic>
      <p:pic>
        <p:nvPicPr>
          <p:cNvPr id="11" name="Picture 10">
            <a:extLst>
              <a:ext uri="{FF2B5EF4-FFF2-40B4-BE49-F238E27FC236}">
                <a16:creationId xmlns:a16="http://schemas.microsoft.com/office/drawing/2014/main" id="{73A563B8-246E-4A28-BDD5-D68A4A8C0615}"/>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250180" y="5071745"/>
            <a:ext cx="3368040" cy="280670"/>
          </a:xfrm>
          <a:prstGeom prst="rect">
            <a:avLst/>
          </a:prstGeom>
        </p:spPr>
      </p:pic>
      <p:sp>
        <p:nvSpPr>
          <p:cNvPr id="12" name="TextBox 11">
            <a:extLst>
              <a:ext uri="{FF2B5EF4-FFF2-40B4-BE49-F238E27FC236}">
                <a16:creationId xmlns:a16="http://schemas.microsoft.com/office/drawing/2014/main" id="{F18B48D8-47E5-4C55-88E9-52A345B2F995}"/>
              </a:ext>
            </a:extLst>
          </p:cNvPr>
          <p:cNvSpPr txBox="1"/>
          <p:nvPr/>
        </p:nvSpPr>
        <p:spPr>
          <a:xfrm>
            <a:off x="6240780" y="5870448"/>
            <a:ext cx="34671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Region-specific deprivation deciles displayed</a:t>
            </a:r>
          </a:p>
        </p:txBody>
      </p:sp>
      <p:sp>
        <p:nvSpPr>
          <p:cNvPr id="13" name="TextBox 12">
            <a:extLst>
              <a:ext uri="{FF2B5EF4-FFF2-40B4-BE49-F238E27FC236}">
                <a16:creationId xmlns:a16="http://schemas.microsoft.com/office/drawing/2014/main" id="{1B02566D-383B-46EA-88FE-B47320E6A2E9}"/>
              </a:ext>
            </a:extLst>
          </p:cNvPr>
          <p:cNvSpPr txBox="1"/>
          <p:nvPr/>
        </p:nvSpPr>
        <p:spPr>
          <a:xfrm>
            <a:off x="127000" y="5715000"/>
            <a:ext cx="9410700" cy="6001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Child obesity: BMI greater than or equal to the 95   centile of the UK90 growth reference
95% confidence intervals are displayed on the chart.
Source: National Child Measurement Programme 2015/16-2017/18</a:t>
            </a:r>
          </a:p>
        </p:txBody>
      </p:sp>
      <p:sp>
        <p:nvSpPr>
          <p:cNvPr id="14" name="TextBox 13">
            <a:extLst>
              <a:ext uri="{FF2B5EF4-FFF2-40B4-BE49-F238E27FC236}">
                <a16:creationId xmlns:a16="http://schemas.microsoft.com/office/drawing/2014/main" id="{47E84132-7492-4272-8739-9B03DFB9F1A7}"/>
              </a:ext>
            </a:extLst>
          </p:cNvPr>
          <p:cNvSpPr txBox="1"/>
          <p:nvPr/>
        </p:nvSpPr>
        <p:spPr>
          <a:xfrm>
            <a:off x="3175000" y="5715000"/>
            <a:ext cx="635000" cy="18466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a:solidFill>
                  <a:srgbClr val="000000"/>
                </a:solidFill>
                <a:latin typeface="Arial" panose="020B0604020202020204" pitchFamily="34" charset="0"/>
              </a:rPr>
              <a:t>th</a:t>
            </a:r>
          </a:p>
        </p:txBody>
      </p:sp>
      <p:sp>
        <p:nvSpPr>
          <p:cNvPr id="15" name="TextBox 14">
            <a:extLst>
              <a:ext uri="{FF2B5EF4-FFF2-40B4-BE49-F238E27FC236}">
                <a16:creationId xmlns:a16="http://schemas.microsoft.com/office/drawing/2014/main" id="{A9563FE7-127B-445D-B1A0-A60FF8A6F572}"/>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16     Patterns and trends in child obesity in the South West</a:t>
            </a:r>
          </a:p>
        </p:txBody>
      </p:sp>
    </p:spTree>
    <p:extLst>
      <p:ext uri="{BB962C8B-B14F-4D97-AF65-F5344CB8AC3E}">
        <p14:creationId xmlns:p14="http://schemas.microsoft.com/office/powerpoint/2010/main" val="687228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24842-61C4-45C4-87FB-32EDC2A04C40}"/>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0DB72BA5-6762-44D1-BEEB-0EDE26D8A620}"/>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00B092"/>
                </a:solidFill>
                <a:latin typeface="Arial" panose="020B0604020202020204" pitchFamily="34" charset="0"/>
              </a:rPr>
              <a:t>Child obesity in the South West</a:t>
            </a:r>
          </a:p>
        </p:txBody>
      </p:sp>
      <p:sp>
        <p:nvSpPr>
          <p:cNvPr id="4" name="TextBox 3">
            <a:extLst>
              <a:ext uri="{FF2B5EF4-FFF2-40B4-BE49-F238E27FC236}">
                <a16:creationId xmlns:a16="http://schemas.microsoft.com/office/drawing/2014/main" id="{E5096DAB-B831-4CF1-B6C3-E4396BFD9344}"/>
              </a:ext>
            </a:extLst>
          </p:cNvPr>
          <p:cNvSpPr txBox="1"/>
          <p:nvPr/>
        </p:nvSpPr>
        <p:spPr>
          <a:xfrm>
            <a:off x="2526030" y="788670"/>
            <a:ext cx="6934200" cy="35394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700" b="1">
                <a:solidFill>
                  <a:srgbClr val="000000"/>
                </a:solidFill>
                <a:latin typeface="Arial" panose="020B0604020202020204" pitchFamily="34" charset="0"/>
              </a:rPr>
              <a:t>Severe obesity prevalence by regional deprivation and age</a:t>
            </a:r>
          </a:p>
        </p:txBody>
      </p:sp>
      <p:sp>
        <p:nvSpPr>
          <p:cNvPr id="5" name="TextBox 4">
            <a:extLst>
              <a:ext uri="{FF2B5EF4-FFF2-40B4-BE49-F238E27FC236}">
                <a16:creationId xmlns:a16="http://schemas.microsoft.com/office/drawing/2014/main" id="{8B229FA8-3BFF-47D8-8B28-84828CEF0DED}"/>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and Year 6</a:t>
            </a:r>
          </a:p>
        </p:txBody>
      </p:sp>
      <p:pic>
        <p:nvPicPr>
          <p:cNvPr id="7" name="Picture 6">
            <a:extLst>
              <a:ext uri="{FF2B5EF4-FFF2-40B4-BE49-F238E27FC236}">
                <a16:creationId xmlns:a16="http://schemas.microsoft.com/office/drawing/2014/main" id="{36599FB5-B684-40A7-9CE5-673F4CCCC84B}"/>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238250" y="1726297"/>
            <a:ext cx="7429500" cy="3405406"/>
          </a:xfrm>
          <a:prstGeom prst="rect">
            <a:avLst/>
          </a:prstGeom>
        </p:spPr>
      </p:pic>
      <p:pic>
        <p:nvPicPr>
          <p:cNvPr id="9" name="Picture 8">
            <a:extLst>
              <a:ext uri="{FF2B5EF4-FFF2-40B4-BE49-F238E27FC236}">
                <a16:creationId xmlns:a16="http://schemas.microsoft.com/office/drawing/2014/main" id="{4E4BD742-5086-4E89-B608-04ADE1357FC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684020" y="5071745"/>
            <a:ext cx="3368040" cy="280670"/>
          </a:xfrm>
          <a:prstGeom prst="rect">
            <a:avLst/>
          </a:prstGeom>
        </p:spPr>
      </p:pic>
      <p:pic>
        <p:nvPicPr>
          <p:cNvPr id="11" name="Picture 10">
            <a:extLst>
              <a:ext uri="{FF2B5EF4-FFF2-40B4-BE49-F238E27FC236}">
                <a16:creationId xmlns:a16="http://schemas.microsoft.com/office/drawing/2014/main" id="{EA692284-F5D8-4E1F-839E-6640006F872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250180" y="5071745"/>
            <a:ext cx="3368040" cy="280670"/>
          </a:xfrm>
          <a:prstGeom prst="rect">
            <a:avLst/>
          </a:prstGeom>
        </p:spPr>
      </p:pic>
      <p:sp>
        <p:nvSpPr>
          <p:cNvPr id="12" name="TextBox 11">
            <a:extLst>
              <a:ext uri="{FF2B5EF4-FFF2-40B4-BE49-F238E27FC236}">
                <a16:creationId xmlns:a16="http://schemas.microsoft.com/office/drawing/2014/main" id="{F4CBD0AE-D1A9-482C-9D3A-E8C4A0E8E9C4}"/>
              </a:ext>
            </a:extLst>
          </p:cNvPr>
          <p:cNvSpPr txBox="1"/>
          <p:nvPr/>
        </p:nvSpPr>
        <p:spPr>
          <a:xfrm>
            <a:off x="6240780" y="5870448"/>
            <a:ext cx="34671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Region-specific deprivation deciles displayed</a:t>
            </a:r>
          </a:p>
        </p:txBody>
      </p:sp>
      <p:sp>
        <p:nvSpPr>
          <p:cNvPr id="13" name="TextBox 12">
            <a:extLst>
              <a:ext uri="{FF2B5EF4-FFF2-40B4-BE49-F238E27FC236}">
                <a16:creationId xmlns:a16="http://schemas.microsoft.com/office/drawing/2014/main" id="{981D1DCB-22AF-434A-9C5E-1D12E3EFE43F}"/>
              </a:ext>
            </a:extLst>
          </p:cNvPr>
          <p:cNvSpPr txBox="1"/>
          <p:nvPr/>
        </p:nvSpPr>
        <p:spPr>
          <a:xfrm>
            <a:off x="127000" y="5715000"/>
            <a:ext cx="9410700" cy="6001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Child obesity: BMI greater than or equal to the 99.6   centile of the UK90 growth reference
95% confidence intervals are displayed on the chart.
Source: National Child Measurement Programme 2015/16-2017/18</a:t>
            </a:r>
          </a:p>
        </p:txBody>
      </p:sp>
      <p:sp>
        <p:nvSpPr>
          <p:cNvPr id="14" name="TextBox 13">
            <a:extLst>
              <a:ext uri="{FF2B5EF4-FFF2-40B4-BE49-F238E27FC236}">
                <a16:creationId xmlns:a16="http://schemas.microsoft.com/office/drawing/2014/main" id="{243BD014-56C8-429C-8D4E-35856F4BC01C}"/>
              </a:ext>
            </a:extLst>
          </p:cNvPr>
          <p:cNvSpPr txBox="1"/>
          <p:nvPr/>
        </p:nvSpPr>
        <p:spPr>
          <a:xfrm>
            <a:off x="3289300" y="5715000"/>
            <a:ext cx="635000" cy="18466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a:solidFill>
                  <a:srgbClr val="000000"/>
                </a:solidFill>
                <a:latin typeface="Arial" panose="020B0604020202020204" pitchFamily="34" charset="0"/>
              </a:rPr>
              <a:t>th</a:t>
            </a:r>
          </a:p>
        </p:txBody>
      </p:sp>
      <p:sp>
        <p:nvSpPr>
          <p:cNvPr id="15" name="TextBox 14">
            <a:extLst>
              <a:ext uri="{FF2B5EF4-FFF2-40B4-BE49-F238E27FC236}">
                <a16:creationId xmlns:a16="http://schemas.microsoft.com/office/drawing/2014/main" id="{D41A8436-EEB3-4823-83E5-B29348109996}"/>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17     Patterns and trends in child obesity in the South West</a:t>
            </a:r>
          </a:p>
        </p:txBody>
      </p:sp>
    </p:spTree>
    <p:extLst>
      <p:ext uri="{BB962C8B-B14F-4D97-AF65-F5344CB8AC3E}">
        <p14:creationId xmlns:p14="http://schemas.microsoft.com/office/powerpoint/2010/main" val="451683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706B8-6094-4CBE-9C24-DEBB44607FDD}"/>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92B2B0AA-66F3-4AEF-B155-B67166E5C1DE}"/>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00B092"/>
                </a:solidFill>
                <a:latin typeface="Arial" panose="020B0604020202020204" pitchFamily="34" charset="0"/>
              </a:rPr>
              <a:t>Child obesity in the South West</a:t>
            </a:r>
          </a:p>
        </p:txBody>
      </p:sp>
      <p:sp>
        <p:nvSpPr>
          <p:cNvPr id="4" name="TextBox 3">
            <a:extLst>
              <a:ext uri="{FF2B5EF4-FFF2-40B4-BE49-F238E27FC236}">
                <a16:creationId xmlns:a16="http://schemas.microsoft.com/office/drawing/2014/main" id="{D5E5C5C3-9DE2-40DB-A2F5-4C3EA629D2B0}"/>
              </a:ext>
            </a:extLst>
          </p:cNvPr>
          <p:cNvSpPr txBox="1"/>
          <p:nvPr/>
        </p:nvSpPr>
        <p:spPr>
          <a:xfrm>
            <a:off x="2526030" y="788670"/>
            <a:ext cx="6934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b="1">
                <a:solidFill>
                  <a:srgbClr val="000000"/>
                </a:solidFill>
                <a:latin typeface="Arial" panose="020B0604020202020204" pitchFamily="34" charset="0"/>
              </a:rPr>
              <a:t>Obesity prevalence by ethnic group: Reception</a:t>
            </a:r>
          </a:p>
        </p:txBody>
      </p:sp>
      <p:sp>
        <p:nvSpPr>
          <p:cNvPr id="5" name="TextBox 4">
            <a:extLst>
              <a:ext uri="{FF2B5EF4-FFF2-40B4-BE49-F238E27FC236}">
                <a16:creationId xmlns:a16="http://schemas.microsoft.com/office/drawing/2014/main" id="{E90E2094-98C2-4E86-9B42-5E9306A9154C}"/>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Aged 4-5 years</a:t>
            </a:r>
          </a:p>
        </p:txBody>
      </p:sp>
      <p:sp>
        <p:nvSpPr>
          <p:cNvPr id="6" name="TextBox 5">
            <a:extLst>
              <a:ext uri="{FF2B5EF4-FFF2-40B4-BE49-F238E27FC236}">
                <a16:creationId xmlns:a16="http://schemas.microsoft.com/office/drawing/2014/main" id="{97FEDF6F-A080-4A53-82BD-3AFAE2EFDE3C}"/>
              </a:ext>
            </a:extLst>
          </p:cNvPr>
          <p:cNvSpPr txBox="1"/>
          <p:nvPr/>
        </p:nvSpPr>
        <p:spPr>
          <a:xfrm>
            <a:off x="495300" y="171450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Children in Reception</a:t>
            </a:r>
          </a:p>
        </p:txBody>
      </p:sp>
      <p:pic>
        <p:nvPicPr>
          <p:cNvPr id="8" name="Picture 7">
            <a:extLst>
              <a:ext uri="{FF2B5EF4-FFF2-40B4-BE49-F238E27FC236}">
                <a16:creationId xmlns:a16="http://schemas.microsoft.com/office/drawing/2014/main" id="{B2ED665A-CCBC-49EE-8F4C-160F3A6D544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0600" y="2286419"/>
            <a:ext cx="7924800" cy="2970961"/>
          </a:xfrm>
          <a:prstGeom prst="rect">
            <a:avLst/>
          </a:prstGeom>
        </p:spPr>
      </p:pic>
      <p:sp>
        <p:nvSpPr>
          <p:cNvPr id="9" name="TextBox 8">
            <a:extLst>
              <a:ext uri="{FF2B5EF4-FFF2-40B4-BE49-F238E27FC236}">
                <a16:creationId xmlns:a16="http://schemas.microsoft.com/office/drawing/2014/main" id="{9AEC439C-93D9-4482-BA87-ADCD608106EB}"/>
              </a:ext>
            </a:extLst>
          </p:cNvPr>
          <p:cNvSpPr txBox="1"/>
          <p:nvPr/>
        </p:nvSpPr>
        <p:spPr>
          <a:xfrm>
            <a:off x="6240780" y="6035040"/>
            <a:ext cx="34671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a:t>
            </a:r>
          </a:p>
        </p:txBody>
      </p:sp>
      <p:sp>
        <p:nvSpPr>
          <p:cNvPr id="10" name="TextBox 9">
            <a:extLst>
              <a:ext uri="{FF2B5EF4-FFF2-40B4-BE49-F238E27FC236}">
                <a16:creationId xmlns:a16="http://schemas.microsoft.com/office/drawing/2014/main" id="{A5F47B63-B374-4DE9-BAFB-E232AC6CE928}"/>
              </a:ext>
            </a:extLst>
          </p:cNvPr>
          <p:cNvSpPr txBox="1"/>
          <p:nvPr/>
        </p:nvSpPr>
        <p:spPr>
          <a:xfrm>
            <a:off x="127000" y="5715000"/>
            <a:ext cx="9410700" cy="6001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Child obesity: BMI greater than or equal to the 95   centile of the UK90 growth reference
95% confidence intervals are displayed on the chart.
Source: National Child Measurement Programme 2015/16-2017/18</a:t>
            </a:r>
          </a:p>
        </p:txBody>
      </p:sp>
      <p:sp>
        <p:nvSpPr>
          <p:cNvPr id="11" name="TextBox 10">
            <a:extLst>
              <a:ext uri="{FF2B5EF4-FFF2-40B4-BE49-F238E27FC236}">
                <a16:creationId xmlns:a16="http://schemas.microsoft.com/office/drawing/2014/main" id="{B7D11A40-47F8-48CF-9D08-A891F9B69EA1}"/>
              </a:ext>
            </a:extLst>
          </p:cNvPr>
          <p:cNvSpPr txBox="1"/>
          <p:nvPr/>
        </p:nvSpPr>
        <p:spPr>
          <a:xfrm>
            <a:off x="3175000" y="5715000"/>
            <a:ext cx="635000" cy="18466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a:solidFill>
                  <a:srgbClr val="000000"/>
                </a:solidFill>
                <a:latin typeface="Arial" panose="020B0604020202020204" pitchFamily="34" charset="0"/>
              </a:rPr>
              <a:t>th</a:t>
            </a:r>
          </a:p>
        </p:txBody>
      </p:sp>
      <p:sp>
        <p:nvSpPr>
          <p:cNvPr id="12" name="TextBox 11">
            <a:extLst>
              <a:ext uri="{FF2B5EF4-FFF2-40B4-BE49-F238E27FC236}">
                <a16:creationId xmlns:a16="http://schemas.microsoft.com/office/drawing/2014/main" id="{3D00B2E5-F974-4F79-94E9-59DF0306FE5C}"/>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18     Patterns and trends in child obesity in the South West</a:t>
            </a:r>
          </a:p>
        </p:txBody>
      </p:sp>
    </p:spTree>
    <p:extLst>
      <p:ext uri="{BB962C8B-B14F-4D97-AF65-F5344CB8AC3E}">
        <p14:creationId xmlns:p14="http://schemas.microsoft.com/office/powerpoint/2010/main" val="3725221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414D2-5C1B-40B7-9E39-E6E07457E0F8}"/>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1BD192B6-C657-4B88-86DC-130C156144D6}"/>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00B092"/>
                </a:solidFill>
                <a:latin typeface="Arial" panose="020B0604020202020204" pitchFamily="34" charset="0"/>
              </a:rPr>
              <a:t>Child obesity in the South West</a:t>
            </a:r>
          </a:p>
        </p:txBody>
      </p:sp>
      <p:sp>
        <p:nvSpPr>
          <p:cNvPr id="4" name="TextBox 3">
            <a:extLst>
              <a:ext uri="{FF2B5EF4-FFF2-40B4-BE49-F238E27FC236}">
                <a16:creationId xmlns:a16="http://schemas.microsoft.com/office/drawing/2014/main" id="{32B892C8-319E-46CE-9001-E16A5FDC0368}"/>
              </a:ext>
            </a:extLst>
          </p:cNvPr>
          <p:cNvSpPr txBox="1"/>
          <p:nvPr/>
        </p:nvSpPr>
        <p:spPr>
          <a:xfrm>
            <a:off x="2526030" y="788670"/>
            <a:ext cx="6934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b="1">
                <a:solidFill>
                  <a:srgbClr val="000000"/>
                </a:solidFill>
                <a:latin typeface="Arial" panose="020B0604020202020204" pitchFamily="34" charset="0"/>
              </a:rPr>
              <a:t>Obesity prevalence by ethnic group: Year 6</a:t>
            </a:r>
          </a:p>
        </p:txBody>
      </p:sp>
      <p:sp>
        <p:nvSpPr>
          <p:cNvPr id="5" name="TextBox 4">
            <a:extLst>
              <a:ext uri="{FF2B5EF4-FFF2-40B4-BE49-F238E27FC236}">
                <a16:creationId xmlns:a16="http://schemas.microsoft.com/office/drawing/2014/main" id="{DA33954B-D4C1-4D37-931B-425406B27BE2}"/>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Aged 10-11 years</a:t>
            </a:r>
          </a:p>
        </p:txBody>
      </p:sp>
      <p:sp>
        <p:nvSpPr>
          <p:cNvPr id="6" name="TextBox 5">
            <a:extLst>
              <a:ext uri="{FF2B5EF4-FFF2-40B4-BE49-F238E27FC236}">
                <a16:creationId xmlns:a16="http://schemas.microsoft.com/office/drawing/2014/main" id="{C24AB973-447B-434C-BA33-E553DA68FCF0}"/>
              </a:ext>
            </a:extLst>
          </p:cNvPr>
          <p:cNvSpPr txBox="1"/>
          <p:nvPr/>
        </p:nvSpPr>
        <p:spPr>
          <a:xfrm>
            <a:off x="495300" y="171450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Children in Year 6</a:t>
            </a:r>
          </a:p>
        </p:txBody>
      </p:sp>
      <p:pic>
        <p:nvPicPr>
          <p:cNvPr id="8" name="Picture 7">
            <a:extLst>
              <a:ext uri="{FF2B5EF4-FFF2-40B4-BE49-F238E27FC236}">
                <a16:creationId xmlns:a16="http://schemas.microsoft.com/office/drawing/2014/main" id="{20EBBE57-D679-413D-B8AC-1F2CF405ACEB}"/>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0600" y="2286419"/>
            <a:ext cx="7924800" cy="2970961"/>
          </a:xfrm>
          <a:prstGeom prst="rect">
            <a:avLst/>
          </a:prstGeom>
        </p:spPr>
      </p:pic>
      <p:sp>
        <p:nvSpPr>
          <p:cNvPr id="9" name="TextBox 8">
            <a:extLst>
              <a:ext uri="{FF2B5EF4-FFF2-40B4-BE49-F238E27FC236}">
                <a16:creationId xmlns:a16="http://schemas.microsoft.com/office/drawing/2014/main" id="{CBF17F1E-B774-427F-861F-29728272768E}"/>
              </a:ext>
            </a:extLst>
          </p:cNvPr>
          <p:cNvSpPr txBox="1"/>
          <p:nvPr/>
        </p:nvSpPr>
        <p:spPr>
          <a:xfrm>
            <a:off x="6240780" y="6035040"/>
            <a:ext cx="34671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a:t>
            </a:r>
          </a:p>
        </p:txBody>
      </p:sp>
      <p:sp>
        <p:nvSpPr>
          <p:cNvPr id="10" name="TextBox 9">
            <a:extLst>
              <a:ext uri="{FF2B5EF4-FFF2-40B4-BE49-F238E27FC236}">
                <a16:creationId xmlns:a16="http://schemas.microsoft.com/office/drawing/2014/main" id="{2E1296B3-C8EB-4164-BB87-2565EC326905}"/>
              </a:ext>
            </a:extLst>
          </p:cNvPr>
          <p:cNvSpPr txBox="1"/>
          <p:nvPr/>
        </p:nvSpPr>
        <p:spPr>
          <a:xfrm>
            <a:off x="127000" y="5715000"/>
            <a:ext cx="9410700" cy="6001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Child obesity: BMI greater than or equal to the 95   centile of the UK90 growth reference
95% confidence intervals are displayed on the chart.
Source: National Child Measurement Programme 2015/16-2017/18</a:t>
            </a:r>
          </a:p>
        </p:txBody>
      </p:sp>
      <p:sp>
        <p:nvSpPr>
          <p:cNvPr id="11" name="TextBox 10">
            <a:extLst>
              <a:ext uri="{FF2B5EF4-FFF2-40B4-BE49-F238E27FC236}">
                <a16:creationId xmlns:a16="http://schemas.microsoft.com/office/drawing/2014/main" id="{DC3E7D4E-3A71-4B69-9864-D9DD6E8F049D}"/>
              </a:ext>
            </a:extLst>
          </p:cNvPr>
          <p:cNvSpPr txBox="1"/>
          <p:nvPr/>
        </p:nvSpPr>
        <p:spPr>
          <a:xfrm>
            <a:off x="3175000" y="5715000"/>
            <a:ext cx="635000" cy="18466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a:solidFill>
                  <a:srgbClr val="000000"/>
                </a:solidFill>
                <a:latin typeface="Arial" panose="020B0604020202020204" pitchFamily="34" charset="0"/>
              </a:rPr>
              <a:t>th</a:t>
            </a:r>
          </a:p>
        </p:txBody>
      </p:sp>
      <p:sp>
        <p:nvSpPr>
          <p:cNvPr id="12" name="TextBox 11">
            <a:extLst>
              <a:ext uri="{FF2B5EF4-FFF2-40B4-BE49-F238E27FC236}">
                <a16:creationId xmlns:a16="http://schemas.microsoft.com/office/drawing/2014/main" id="{5EEEAD93-B142-4FBE-A2C3-093958121BD8}"/>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19     Patterns and trends in child obesity in the South West</a:t>
            </a:r>
          </a:p>
        </p:txBody>
      </p:sp>
    </p:spTree>
    <p:extLst>
      <p:ext uri="{BB962C8B-B14F-4D97-AF65-F5344CB8AC3E}">
        <p14:creationId xmlns:p14="http://schemas.microsoft.com/office/powerpoint/2010/main" val="3813441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4C80F-180B-43C8-B204-112780579737}"/>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B3AA9CB7-D545-4DEC-BDB0-DC42AE004C62}"/>
              </a:ext>
            </a:extLst>
          </p:cNvPr>
          <p:cNvSpPr txBox="1"/>
          <p:nvPr/>
        </p:nvSpPr>
        <p:spPr>
          <a:xfrm>
            <a:off x="2526030" y="240030"/>
            <a:ext cx="7429500" cy="107721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00B092"/>
                </a:solidFill>
                <a:latin typeface="Arial" panose="020B0604020202020204" pitchFamily="34" charset="0"/>
              </a:rPr>
              <a:t>National Child Measurement Programme</a:t>
            </a:r>
          </a:p>
        </p:txBody>
      </p:sp>
      <p:sp>
        <p:nvSpPr>
          <p:cNvPr id="4" name="TextBox 3">
            <a:extLst>
              <a:ext uri="{FF2B5EF4-FFF2-40B4-BE49-F238E27FC236}">
                <a16:creationId xmlns:a16="http://schemas.microsoft.com/office/drawing/2014/main" id="{C8E3A4B0-AE46-42B5-B946-EACC27A8AED7}"/>
              </a:ext>
            </a:extLst>
          </p:cNvPr>
          <p:cNvSpPr txBox="1"/>
          <p:nvPr/>
        </p:nvSpPr>
        <p:spPr>
          <a:xfrm>
            <a:off x="515112" y="1920240"/>
            <a:ext cx="8420100" cy="203132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The data in this slide pack is from the National Child Measurement Programme (NCMP).</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The NCMP is an annual programme that measures the height and weight of children in Reception (aged 4 to 5 years) and Year 6 (aged 10 to 11 years) in England. Although the NCMP only covers certain age groups, it includes the majority of children in those year groups.</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The number of children measured in the South West in 2017/18 was 54,932 in Reception, and 50,768 in Year 6. The participation rate in the South West in 2017/18 was 93.0% in Reception children and 89.8% for children in Year 6.</a:t>
            </a:r>
          </a:p>
        </p:txBody>
      </p:sp>
      <p:sp>
        <p:nvSpPr>
          <p:cNvPr id="5" name="TextBox 4">
            <a:extLst>
              <a:ext uri="{FF2B5EF4-FFF2-40B4-BE49-F238E27FC236}">
                <a16:creationId xmlns:a16="http://schemas.microsoft.com/office/drawing/2014/main" id="{177DD676-0AE1-4613-90C5-C21715A0B844}"/>
              </a:ext>
            </a:extLst>
          </p:cNvPr>
          <p:cNvSpPr txBox="1"/>
          <p:nvPr/>
        </p:nvSpPr>
        <p:spPr>
          <a:xfrm>
            <a:off x="495300" y="54864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NCMP website:</a:t>
            </a:r>
          </a:p>
        </p:txBody>
      </p:sp>
      <p:sp>
        <p:nvSpPr>
          <p:cNvPr id="6" name="TextBox 5">
            <a:hlinkClick r:id="rId2"/>
            <a:extLst>
              <a:ext uri="{FF2B5EF4-FFF2-40B4-BE49-F238E27FC236}">
                <a16:creationId xmlns:a16="http://schemas.microsoft.com/office/drawing/2014/main" id="{64907C65-BB70-469C-A3EB-73C3923B9688}"/>
              </a:ext>
            </a:extLst>
          </p:cNvPr>
          <p:cNvSpPr txBox="1"/>
          <p:nvPr/>
        </p:nvSpPr>
        <p:spPr>
          <a:xfrm>
            <a:off x="495300" y="58293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u="sng">
                <a:solidFill>
                  <a:srgbClr val="000000"/>
                </a:solidFill>
                <a:latin typeface="Arial" panose="020B0604020202020204" pitchFamily="34" charset="0"/>
              </a:rPr>
              <a:t>http://content.digital.nhs.uk/ncmp</a:t>
            </a:r>
          </a:p>
        </p:txBody>
      </p:sp>
      <p:sp>
        <p:nvSpPr>
          <p:cNvPr id="7" name="TextBox 6">
            <a:extLst>
              <a:ext uri="{FF2B5EF4-FFF2-40B4-BE49-F238E27FC236}">
                <a16:creationId xmlns:a16="http://schemas.microsoft.com/office/drawing/2014/main" id="{3F6B0A50-AA95-4C40-BA94-50EFA6574843}"/>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     Patterns and trends in child obesity in the South West</a:t>
            </a:r>
          </a:p>
        </p:txBody>
      </p:sp>
    </p:spTree>
    <p:extLst>
      <p:ext uri="{BB962C8B-B14F-4D97-AF65-F5344CB8AC3E}">
        <p14:creationId xmlns:p14="http://schemas.microsoft.com/office/powerpoint/2010/main" val="1713854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0AACC-FCD4-4718-A787-E7C1D83A7031}"/>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1E65A21E-8DF1-4A35-AB7C-9B429D316C21}"/>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00B092"/>
                </a:solidFill>
                <a:latin typeface="Arial" panose="020B0604020202020204" pitchFamily="34" charset="0"/>
              </a:rPr>
              <a:t>Child obesity in the South West</a:t>
            </a:r>
          </a:p>
        </p:txBody>
      </p:sp>
      <p:sp>
        <p:nvSpPr>
          <p:cNvPr id="4" name="TextBox 3">
            <a:extLst>
              <a:ext uri="{FF2B5EF4-FFF2-40B4-BE49-F238E27FC236}">
                <a16:creationId xmlns:a16="http://schemas.microsoft.com/office/drawing/2014/main" id="{AAC281E5-3767-485E-A3C5-C798A6A4C181}"/>
              </a:ext>
            </a:extLst>
          </p:cNvPr>
          <p:cNvSpPr txBox="1"/>
          <p:nvPr/>
        </p:nvSpPr>
        <p:spPr>
          <a:xfrm>
            <a:off x="2526030" y="788670"/>
            <a:ext cx="6934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b="1">
                <a:solidFill>
                  <a:srgbClr val="000000"/>
                </a:solidFill>
                <a:latin typeface="Arial" panose="020B0604020202020204" pitchFamily="34" charset="0"/>
              </a:rPr>
              <a:t>Obesity prevalence by ethnic group</a:t>
            </a:r>
          </a:p>
        </p:txBody>
      </p:sp>
      <p:sp>
        <p:nvSpPr>
          <p:cNvPr id="5" name="TextBox 4">
            <a:extLst>
              <a:ext uri="{FF2B5EF4-FFF2-40B4-BE49-F238E27FC236}">
                <a16:creationId xmlns:a16="http://schemas.microsoft.com/office/drawing/2014/main" id="{C779F3A8-039E-412A-9928-21661F8CCABA}"/>
              </a:ext>
            </a:extLst>
          </p:cNvPr>
          <p:cNvSpPr txBox="1"/>
          <p:nvPr/>
        </p:nvSpPr>
        <p:spPr>
          <a:xfrm>
            <a:off x="495300" y="171450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Children in Reception (aged 4-5 years)</a:t>
            </a:r>
          </a:p>
        </p:txBody>
      </p:sp>
      <p:sp>
        <p:nvSpPr>
          <p:cNvPr id="6" name="TextBox 5">
            <a:extLst>
              <a:ext uri="{FF2B5EF4-FFF2-40B4-BE49-F238E27FC236}">
                <a16:creationId xmlns:a16="http://schemas.microsoft.com/office/drawing/2014/main" id="{653C6320-0DF2-4070-92EB-4514FC4C906E}"/>
              </a:ext>
            </a:extLst>
          </p:cNvPr>
          <p:cNvSpPr txBox="1"/>
          <p:nvPr/>
        </p:nvSpPr>
        <p:spPr>
          <a:xfrm>
            <a:off x="5448300" y="1714500"/>
            <a:ext cx="44577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714E2C6B-7747-45A2-BDD4-47BC6E850A6D}"/>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3703" y="2057400"/>
            <a:ext cx="3956195" cy="3429000"/>
          </a:xfrm>
          <a:prstGeom prst="rect">
            <a:avLst/>
          </a:prstGeom>
        </p:spPr>
      </p:pic>
      <p:pic>
        <p:nvPicPr>
          <p:cNvPr id="10" name="Picture 9">
            <a:extLst>
              <a:ext uri="{FF2B5EF4-FFF2-40B4-BE49-F238E27FC236}">
                <a16:creationId xmlns:a16="http://schemas.microsoft.com/office/drawing/2014/main" id="{61A9EBEC-3D61-497A-9221-4FD7346EDEB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956103" y="2057400"/>
            <a:ext cx="3956195" cy="3429000"/>
          </a:xfrm>
          <a:prstGeom prst="rect">
            <a:avLst/>
          </a:prstGeom>
        </p:spPr>
      </p:pic>
      <p:sp>
        <p:nvSpPr>
          <p:cNvPr id="11" name="TextBox 10">
            <a:extLst>
              <a:ext uri="{FF2B5EF4-FFF2-40B4-BE49-F238E27FC236}">
                <a16:creationId xmlns:a16="http://schemas.microsoft.com/office/drawing/2014/main" id="{42A576C6-C1C0-4546-AEAC-3D9D19DAE41F}"/>
              </a:ext>
            </a:extLst>
          </p:cNvPr>
          <p:cNvSpPr txBox="1"/>
          <p:nvPr/>
        </p:nvSpPr>
        <p:spPr>
          <a:xfrm>
            <a:off x="6240780" y="6035040"/>
            <a:ext cx="34671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a:t>
            </a:r>
          </a:p>
        </p:txBody>
      </p:sp>
      <p:sp>
        <p:nvSpPr>
          <p:cNvPr id="12" name="TextBox 11">
            <a:extLst>
              <a:ext uri="{FF2B5EF4-FFF2-40B4-BE49-F238E27FC236}">
                <a16:creationId xmlns:a16="http://schemas.microsoft.com/office/drawing/2014/main" id="{20CF7564-271A-42E7-AB56-3F95A9FA9F53}"/>
              </a:ext>
            </a:extLst>
          </p:cNvPr>
          <p:cNvSpPr txBox="1"/>
          <p:nvPr/>
        </p:nvSpPr>
        <p:spPr>
          <a:xfrm>
            <a:off x="127000" y="5715000"/>
            <a:ext cx="9410700" cy="6001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Child obesity: BMI greater than or equal to the 95   centile of the UK90 growth reference
95% confidence intervals are displayed on the chart.
Source: National Child Measurement Programme 2015/16-2017/18</a:t>
            </a:r>
          </a:p>
        </p:txBody>
      </p:sp>
      <p:sp>
        <p:nvSpPr>
          <p:cNvPr id="13" name="TextBox 12">
            <a:extLst>
              <a:ext uri="{FF2B5EF4-FFF2-40B4-BE49-F238E27FC236}">
                <a16:creationId xmlns:a16="http://schemas.microsoft.com/office/drawing/2014/main" id="{A8FAD899-A94E-4A67-B031-6541E6FBE8F1}"/>
              </a:ext>
            </a:extLst>
          </p:cNvPr>
          <p:cNvSpPr txBox="1"/>
          <p:nvPr/>
        </p:nvSpPr>
        <p:spPr>
          <a:xfrm>
            <a:off x="3175000" y="5715000"/>
            <a:ext cx="635000" cy="18466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a:solidFill>
                  <a:srgbClr val="000000"/>
                </a:solidFill>
                <a:latin typeface="Arial" panose="020B0604020202020204" pitchFamily="34" charset="0"/>
              </a:rPr>
              <a:t>th</a:t>
            </a:r>
          </a:p>
        </p:txBody>
      </p:sp>
      <p:sp>
        <p:nvSpPr>
          <p:cNvPr id="14" name="TextBox 13">
            <a:extLst>
              <a:ext uri="{FF2B5EF4-FFF2-40B4-BE49-F238E27FC236}">
                <a16:creationId xmlns:a16="http://schemas.microsoft.com/office/drawing/2014/main" id="{3166B850-E8EC-42B7-8350-AD0051280169}"/>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20     Patterns and trends in child obesity in the South West</a:t>
            </a:r>
          </a:p>
        </p:txBody>
      </p:sp>
    </p:spTree>
    <p:extLst>
      <p:ext uri="{BB962C8B-B14F-4D97-AF65-F5344CB8AC3E}">
        <p14:creationId xmlns:p14="http://schemas.microsoft.com/office/powerpoint/2010/main" val="2478725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7A878-CA58-4334-AA45-5C6221F1C266}"/>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55DBCEC3-76C9-4EE4-962B-D03221EF1C04}"/>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00B092"/>
                </a:solidFill>
                <a:latin typeface="Arial" panose="020B0604020202020204" pitchFamily="34" charset="0"/>
              </a:rPr>
              <a:t>Child obesity in the South West</a:t>
            </a:r>
          </a:p>
        </p:txBody>
      </p:sp>
      <p:sp>
        <p:nvSpPr>
          <p:cNvPr id="4" name="TextBox 3">
            <a:extLst>
              <a:ext uri="{FF2B5EF4-FFF2-40B4-BE49-F238E27FC236}">
                <a16:creationId xmlns:a16="http://schemas.microsoft.com/office/drawing/2014/main" id="{0195506B-4404-459E-B5A4-C4F8D955246B}"/>
              </a:ext>
            </a:extLst>
          </p:cNvPr>
          <p:cNvSpPr txBox="1"/>
          <p:nvPr/>
        </p:nvSpPr>
        <p:spPr>
          <a:xfrm>
            <a:off x="2526030" y="788670"/>
            <a:ext cx="6934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b="1">
                <a:solidFill>
                  <a:srgbClr val="000000"/>
                </a:solidFill>
                <a:latin typeface="Arial" panose="020B0604020202020204" pitchFamily="34" charset="0"/>
              </a:rPr>
              <a:t>Severe obesity prevalence by ethnic group</a:t>
            </a:r>
          </a:p>
        </p:txBody>
      </p:sp>
      <p:sp>
        <p:nvSpPr>
          <p:cNvPr id="5" name="TextBox 4">
            <a:extLst>
              <a:ext uri="{FF2B5EF4-FFF2-40B4-BE49-F238E27FC236}">
                <a16:creationId xmlns:a16="http://schemas.microsoft.com/office/drawing/2014/main" id="{78A5EF9F-D0AA-41A0-BD3F-70F7204A8D15}"/>
              </a:ext>
            </a:extLst>
          </p:cNvPr>
          <p:cNvSpPr txBox="1"/>
          <p:nvPr/>
        </p:nvSpPr>
        <p:spPr>
          <a:xfrm>
            <a:off x="495300" y="171450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Children in Reception (aged 4-5 years)</a:t>
            </a:r>
          </a:p>
        </p:txBody>
      </p:sp>
      <p:sp>
        <p:nvSpPr>
          <p:cNvPr id="6" name="TextBox 5">
            <a:extLst>
              <a:ext uri="{FF2B5EF4-FFF2-40B4-BE49-F238E27FC236}">
                <a16:creationId xmlns:a16="http://schemas.microsoft.com/office/drawing/2014/main" id="{A67D98D8-BBB0-4117-A58A-FD73F235FFE8}"/>
              </a:ext>
            </a:extLst>
          </p:cNvPr>
          <p:cNvSpPr txBox="1"/>
          <p:nvPr/>
        </p:nvSpPr>
        <p:spPr>
          <a:xfrm>
            <a:off x="5448300" y="1714500"/>
            <a:ext cx="44577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527C1D31-6D0F-4373-9B2E-0E44F044D2D5}"/>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3703" y="2057400"/>
            <a:ext cx="3956195" cy="3429000"/>
          </a:xfrm>
          <a:prstGeom prst="rect">
            <a:avLst/>
          </a:prstGeom>
        </p:spPr>
      </p:pic>
      <p:pic>
        <p:nvPicPr>
          <p:cNvPr id="10" name="Picture 9">
            <a:extLst>
              <a:ext uri="{FF2B5EF4-FFF2-40B4-BE49-F238E27FC236}">
                <a16:creationId xmlns:a16="http://schemas.microsoft.com/office/drawing/2014/main" id="{C8503053-0B94-4513-BB75-5E724580EC2B}"/>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956103" y="2057400"/>
            <a:ext cx="3956195" cy="3429000"/>
          </a:xfrm>
          <a:prstGeom prst="rect">
            <a:avLst/>
          </a:prstGeom>
        </p:spPr>
      </p:pic>
      <p:sp>
        <p:nvSpPr>
          <p:cNvPr id="11" name="TextBox 10">
            <a:extLst>
              <a:ext uri="{FF2B5EF4-FFF2-40B4-BE49-F238E27FC236}">
                <a16:creationId xmlns:a16="http://schemas.microsoft.com/office/drawing/2014/main" id="{299805AC-1D47-48C5-8460-95A083929903}"/>
              </a:ext>
            </a:extLst>
          </p:cNvPr>
          <p:cNvSpPr txBox="1"/>
          <p:nvPr/>
        </p:nvSpPr>
        <p:spPr>
          <a:xfrm>
            <a:off x="6240780" y="6035040"/>
            <a:ext cx="34671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a:t>
            </a:r>
          </a:p>
        </p:txBody>
      </p:sp>
      <p:sp>
        <p:nvSpPr>
          <p:cNvPr id="12" name="TextBox 11">
            <a:extLst>
              <a:ext uri="{FF2B5EF4-FFF2-40B4-BE49-F238E27FC236}">
                <a16:creationId xmlns:a16="http://schemas.microsoft.com/office/drawing/2014/main" id="{0694A89A-2D95-4ADC-BFA8-D197F793F2AC}"/>
              </a:ext>
            </a:extLst>
          </p:cNvPr>
          <p:cNvSpPr txBox="1"/>
          <p:nvPr/>
        </p:nvSpPr>
        <p:spPr>
          <a:xfrm>
            <a:off x="127000" y="5715000"/>
            <a:ext cx="9410700" cy="6001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Child obesity: BMI greater than or equal to the 99.6   centile of the UK90 growth reference
95% confidence intervals are displayed on the chart.
Source: National Child Measurement Programme 2015/16-2017/18</a:t>
            </a:r>
          </a:p>
        </p:txBody>
      </p:sp>
      <p:sp>
        <p:nvSpPr>
          <p:cNvPr id="13" name="TextBox 12">
            <a:extLst>
              <a:ext uri="{FF2B5EF4-FFF2-40B4-BE49-F238E27FC236}">
                <a16:creationId xmlns:a16="http://schemas.microsoft.com/office/drawing/2014/main" id="{9DEA714E-1E5F-4257-8F72-FD40551B45E4}"/>
              </a:ext>
            </a:extLst>
          </p:cNvPr>
          <p:cNvSpPr txBox="1"/>
          <p:nvPr/>
        </p:nvSpPr>
        <p:spPr>
          <a:xfrm>
            <a:off x="3289300" y="5715000"/>
            <a:ext cx="635000" cy="18466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a:solidFill>
                  <a:srgbClr val="000000"/>
                </a:solidFill>
                <a:latin typeface="Arial" panose="020B0604020202020204" pitchFamily="34" charset="0"/>
              </a:rPr>
              <a:t>th</a:t>
            </a:r>
          </a:p>
        </p:txBody>
      </p:sp>
      <p:sp>
        <p:nvSpPr>
          <p:cNvPr id="14" name="TextBox 13">
            <a:extLst>
              <a:ext uri="{FF2B5EF4-FFF2-40B4-BE49-F238E27FC236}">
                <a16:creationId xmlns:a16="http://schemas.microsoft.com/office/drawing/2014/main" id="{B1ECD075-8A3A-4D66-85CC-E56E2BB4F49F}"/>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21     Patterns and trends in child obesity in the South West</a:t>
            </a:r>
          </a:p>
        </p:txBody>
      </p:sp>
    </p:spTree>
    <p:extLst>
      <p:ext uri="{BB962C8B-B14F-4D97-AF65-F5344CB8AC3E}">
        <p14:creationId xmlns:p14="http://schemas.microsoft.com/office/powerpoint/2010/main" val="2537527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54731-BB87-4BD2-85F1-D89CB377DF93}"/>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B737E066-6656-49F5-81EA-F9BBE541F2CA}"/>
              </a:ext>
            </a:extLst>
          </p:cNvPr>
          <p:cNvSpPr txBox="1"/>
          <p:nvPr/>
        </p:nvSpPr>
        <p:spPr>
          <a:xfrm>
            <a:off x="2526030" y="240030"/>
            <a:ext cx="7429500" cy="107721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dirty="0">
                <a:solidFill>
                  <a:srgbClr val="00B092"/>
                </a:solidFill>
                <a:latin typeface="Arial" panose="020B0604020202020204" pitchFamily="34" charset="0"/>
              </a:rPr>
              <a:t>NCMP and Child Obesity Profile - an online tool</a:t>
            </a:r>
          </a:p>
        </p:txBody>
      </p:sp>
      <p:sp>
        <p:nvSpPr>
          <p:cNvPr id="4" name="TextBox 3">
            <a:extLst>
              <a:ext uri="{FF2B5EF4-FFF2-40B4-BE49-F238E27FC236}">
                <a16:creationId xmlns:a16="http://schemas.microsoft.com/office/drawing/2014/main" id="{8033DB35-C861-432B-80D3-2F142B6EBCFD}"/>
              </a:ext>
            </a:extLst>
          </p:cNvPr>
          <p:cNvSpPr txBox="1"/>
          <p:nvPr/>
        </p:nvSpPr>
        <p:spPr>
          <a:xfrm>
            <a:off x="5448300" y="1268730"/>
            <a:ext cx="3962400" cy="447814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00">
                <a:solidFill>
                  <a:srgbClr val="000000"/>
                </a:solidFill>
                <a:latin typeface="Arial" panose="020B0604020202020204" pitchFamily="34" charset="0"/>
              </a:rPr>
              <a:t>Child obesity data from the NCMP 2006/07 to 2017/18 is available in an online tool.
The tool provides local authority level child data (underweight, healthy weight, overweight, obesity, excess weight - overweight including obesity, severe obesity) for Reception (aged 4-5 years) and Year 6 (aged 10-11 years).
The tool also presents trend data and enables easy comparison of local authority data, allowing users to compare regional neighbours and local authorities with similar characteristics. Inequalities data (sex, deprivation and ethnic group) is also available by local authority.
View the online tool:</a:t>
            </a:r>
          </a:p>
        </p:txBody>
      </p:sp>
      <p:sp>
        <p:nvSpPr>
          <p:cNvPr id="5" name="TextBox 4">
            <a:hlinkClick r:id="rId2"/>
            <a:extLst>
              <a:ext uri="{FF2B5EF4-FFF2-40B4-BE49-F238E27FC236}">
                <a16:creationId xmlns:a16="http://schemas.microsoft.com/office/drawing/2014/main" id="{5C82F588-34B8-476F-92F1-906C8A9B45A8}"/>
              </a:ext>
            </a:extLst>
          </p:cNvPr>
          <p:cNvSpPr txBox="1"/>
          <p:nvPr/>
        </p:nvSpPr>
        <p:spPr>
          <a:xfrm>
            <a:off x="5448300" y="5726430"/>
            <a:ext cx="44577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u="sng">
                <a:solidFill>
                  <a:srgbClr val="000000"/>
                </a:solidFill>
                <a:latin typeface="Arial" panose="020B0604020202020204" pitchFamily="34" charset="0"/>
              </a:rPr>
              <a:t>http://fingertips.phe.org.uk/profile/national-child-measurement-programme</a:t>
            </a:r>
          </a:p>
        </p:txBody>
      </p:sp>
      <p:sp>
        <p:nvSpPr>
          <p:cNvPr id="6" name="TextBox 5">
            <a:extLst>
              <a:ext uri="{FF2B5EF4-FFF2-40B4-BE49-F238E27FC236}">
                <a16:creationId xmlns:a16="http://schemas.microsoft.com/office/drawing/2014/main" id="{5522FBCA-E6E4-4791-9B4F-61BF880600A1}"/>
              </a:ext>
            </a:extLst>
          </p:cNvPr>
          <p:cNvSpPr txBox="1"/>
          <p:nvPr/>
        </p:nvSpPr>
        <p:spPr>
          <a:xfrm>
            <a:off x="297180" y="6035040"/>
            <a:ext cx="49530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i="1">
                <a:solidFill>
                  <a:srgbClr val="000000"/>
                </a:solidFill>
                <a:latin typeface="Arial" panose="020B0604020202020204" pitchFamily="34" charset="0"/>
              </a:rPr>
              <a:t>Screenshot of webpage</a:t>
            </a:r>
          </a:p>
        </p:txBody>
      </p:sp>
      <p:sp>
        <p:nvSpPr>
          <p:cNvPr id="7" name="TextBox 6">
            <a:extLst>
              <a:ext uri="{FF2B5EF4-FFF2-40B4-BE49-F238E27FC236}">
                <a16:creationId xmlns:a16="http://schemas.microsoft.com/office/drawing/2014/main" id="{B53CBB1B-F944-4B01-A6A9-BF231F7EC271}"/>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22     Patterns and trends in child obesity in the South West</a:t>
            </a:r>
          </a:p>
        </p:txBody>
      </p:sp>
      <p:pic>
        <p:nvPicPr>
          <p:cNvPr id="8" name="Picture 7">
            <a:extLst>
              <a:ext uri="{FF2B5EF4-FFF2-40B4-BE49-F238E27FC236}">
                <a16:creationId xmlns:a16="http://schemas.microsoft.com/office/drawing/2014/main" id="{986F2BCB-D8E5-4BB8-A195-FF804C2CCDB4}"/>
              </a:ext>
            </a:extLst>
          </p:cNvPr>
          <p:cNvPicPr>
            <a:picLocks noChangeAspect="1"/>
          </p:cNvPicPr>
          <p:nvPr/>
        </p:nvPicPr>
        <p:blipFill rotWithShape="1">
          <a:blip r:embed="rId3"/>
          <a:srcRect l="67304" t="12242" r="8140" b="6046"/>
          <a:stretch/>
        </p:blipFill>
        <p:spPr>
          <a:xfrm>
            <a:off x="474030" y="1450253"/>
            <a:ext cx="4104000" cy="4643214"/>
          </a:xfrm>
          <a:prstGeom prst="rect">
            <a:avLst/>
          </a:prstGeom>
        </p:spPr>
      </p:pic>
    </p:spTree>
    <p:extLst>
      <p:ext uri="{BB962C8B-B14F-4D97-AF65-F5344CB8AC3E}">
        <p14:creationId xmlns:p14="http://schemas.microsoft.com/office/powerpoint/2010/main" val="2502861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B207F-5478-4517-B192-BD96AE580FAE}"/>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D267C281-0445-4AE7-B2AA-E61EFF5AC449}"/>
              </a:ext>
            </a:extLst>
          </p:cNvPr>
          <p:cNvSpPr txBox="1"/>
          <p:nvPr/>
        </p:nvSpPr>
        <p:spPr>
          <a:xfrm>
            <a:off x="2526030" y="342900"/>
            <a:ext cx="69342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00B092"/>
                </a:solidFill>
                <a:latin typeface="Arial" panose="020B0604020202020204" pitchFamily="34" charset="0"/>
              </a:rPr>
              <a:t>Further information:</a:t>
            </a:r>
          </a:p>
        </p:txBody>
      </p:sp>
      <p:sp>
        <p:nvSpPr>
          <p:cNvPr id="4" name="TextBox 3">
            <a:extLst>
              <a:ext uri="{FF2B5EF4-FFF2-40B4-BE49-F238E27FC236}">
                <a16:creationId xmlns:a16="http://schemas.microsoft.com/office/drawing/2014/main" id="{A17C7AE9-337B-48E8-BEC6-DBBD2790948E}"/>
              </a:ext>
            </a:extLst>
          </p:cNvPr>
          <p:cNvSpPr txBox="1"/>
          <p:nvPr/>
        </p:nvSpPr>
        <p:spPr>
          <a:xfrm>
            <a:off x="495300" y="150876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dirty="0">
                <a:solidFill>
                  <a:srgbClr val="000000"/>
                </a:solidFill>
                <a:latin typeface="Arial" panose="020B0604020202020204" pitchFamily="34" charset="0"/>
              </a:rPr>
              <a:t>PHE Obesity Intelligence Knowledge Hub:</a:t>
            </a:r>
          </a:p>
        </p:txBody>
      </p:sp>
      <p:sp>
        <p:nvSpPr>
          <p:cNvPr id="5" name="TextBox 4">
            <a:hlinkClick r:id="rId2"/>
            <a:extLst>
              <a:ext uri="{FF2B5EF4-FFF2-40B4-BE49-F238E27FC236}">
                <a16:creationId xmlns:a16="http://schemas.microsoft.com/office/drawing/2014/main" id="{2BED1727-BE26-4007-AAC2-E7091166A125}"/>
              </a:ext>
            </a:extLst>
          </p:cNvPr>
          <p:cNvSpPr txBox="1"/>
          <p:nvPr/>
        </p:nvSpPr>
        <p:spPr>
          <a:xfrm>
            <a:off x="1188720" y="185166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000000"/>
                </a:solidFill>
                <a:latin typeface="Arial" panose="020B0604020202020204" pitchFamily="34" charset="0"/>
              </a:rPr>
              <a:t>Sign up on https://khub.net/ and join the PHE Obesity Intelligence group</a:t>
            </a:r>
          </a:p>
        </p:txBody>
      </p:sp>
      <p:sp>
        <p:nvSpPr>
          <p:cNvPr id="6" name="TextBox 5">
            <a:extLst>
              <a:ext uri="{FF2B5EF4-FFF2-40B4-BE49-F238E27FC236}">
                <a16:creationId xmlns:a16="http://schemas.microsoft.com/office/drawing/2014/main" id="{06B17F63-658C-42DC-9A46-6D9F2DB787EE}"/>
              </a:ext>
            </a:extLst>
          </p:cNvPr>
          <p:cNvSpPr txBox="1"/>
          <p:nvPr/>
        </p:nvSpPr>
        <p:spPr>
          <a:xfrm>
            <a:off x="495300" y="233172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PHE Obesity Intelligence Knowledge Hub public library (no need to join):</a:t>
            </a:r>
          </a:p>
        </p:txBody>
      </p:sp>
      <p:sp>
        <p:nvSpPr>
          <p:cNvPr id="7" name="TextBox 6">
            <a:hlinkClick r:id="rId3"/>
            <a:extLst>
              <a:ext uri="{FF2B5EF4-FFF2-40B4-BE49-F238E27FC236}">
                <a16:creationId xmlns:a16="http://schemas.microsoft.com/office/drawing/2014/main" id="{AAE03557-E061-404B-98AC-08F5EBE39979}"/>
              </a:ext>
            </a:extLst>
          </p:cNvPr>
          <p:cNvSpPr txBox="1"/>
          <p:nvPr/>
        </p:nvSpPr>
        <p:spPr>
          <a:xfrm>
            <a:off x="1188720" y="267462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000000"/>
                </a:solidFill>
                <a:latin typeface="Arial" panose="020B0604020202020204" pitchFamily="34" charset="0"/>
              </a:rPr>
              <a:t>https://khub.net/web/phe-obesity-intelligence/public-library</a:t>
            </a:r>
          </a:p>
        </p:txBody>
      </p:sp>
      <p:sp>
        <p:nvSpPr>
          <p:cNvPr id="8" name="TextBox 7">
            <a:extLst>
              <a:ext uri="{FF2B5EF4-FFF2-40B4-BE49-F238E27FC236}">
                <a16:creationId xmlns:a16="http://schemas.microsoft.com/office/drawing/2014/main" id="{F08307D1-B154-4DDD-B565-EB92693EAF7D}"/>
              </a:ext>
            </a:extLst>
          </p:cNvPr>
          <p:cNvSpPr txBox="1"/>
          <p:nvPr/>
        </p:nvSpPr>
        <p:spPr>
          <a:xfrm>
            <a:off x="495300" y="315468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PHE Web:</a:t>
            </a:r>
          </a:p>
        </p:txBody>
      </p:sp>
      <p:sp>
        <p:nvSpPr>
          <p:cNvPr id="9" name="TextBox 8">
            <a:hlinkClick r:id="rId4"/>
            <a:extLst>
              <a:ext uri="{FF2B5EF4-FFF2-40B4-BE49-F238E27FC236}">
                <a16:creationId xmlns:a16="http://schemas.microsoft.com/office/drawing/2014/main" id="{D19A07B9-3D2A-4975-9137-9FD1A6A78D19}"/>
              </a:ext>
            </a:extLst>
          </p:cNvPr>
          <p:cNvSpPr txBox="1"/>
          <p:nvPr/>
        </p:nvSpPr>
        <p:spPr>
          <a:xfrm>
            <a:off x="1188720" y="349758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000000"/>
                </a:solidFill>
                <a:latin typeface="Arial" panose="020B0604020202020204" pitchFamily="34" charset="0"/>
              </a:rPr>
              <a:t>https://www.gov.uk/guidance/phe-data-and-analysis-tools#obesity-diet-and-physical-activity</a:t>
            </a:r>
          </a:p>
        </p:txBody>
      </p:sp>
      <p:sp>
        <p:nvSpPr>
          <p:cNvPr id="10" name="TextBox 9">
            <a:extLst>
              <a:ext uri="{FF2B5EF4-FFF2-40B4-BE49-F238E27FC236}">
                <a16:creationId xmlns:a16="http://schemas.microsoft.com/office/drawing/2014/main" id="{1D01DCC9-9796-4FDF-BA77-5655A0222B49}"/>
              </a:ext>
            </a:extLst>
          </p:cNvPr>
          <p:cNvSpPr txBox="1"/>
          <p:nvPr/>
        </p:nvSpPr>
        <p:spPr>
          <a:xfrm>
            <a:off x="495300" y="397764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noo.org.uk website archive:</a:t>
            </a:r>
          </a:p>
        </p:txBody>
      </p:sp>
      <p:sp>
        <p:nvSpPr>
          <p:cNvPr id="11" name="TextBox 10">
            <a:hlinkClick r:id="rId5"/>
            <a:extLst>
              <a:ext uri="{FF2B5EF4-FFF2-40B4-BE49-F238E27FC236}">
                <a16:creationId xmlns:a16="http://schemas.microsoft.com/office/drawing/2014/main" id="{9BCADE17-CAEC-4646-93CB-D43D5E2DC779}"/>
              </a:ext>
            </a:extLst>
          </p:cNvPr>
          <p:cNvSpPr txBox="1"/>
          <p:nvPr/>
        </p:nvSpPr>
        <p:spPr>
          <a:xfrm>
            <a:off x="1188720" y="432054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000000"/>
                </a:solidFill>
                <a:latin typeface="Arial" panose="020B0604020202020204" pitchFamily="34" charset="0"/>
              </a:rPr>
              <a:t>http://webarchive.nationalarchives.gov.uk/20170110165428/https://www.noo.org.uk/</a:t>
            </a:r>
          </a:p>
        </p:txBody>
      </p:sp>
      <p:sp>
        <p:nvSpPr>
          <p:cNvPr id="12" name="TextBox 11">
            <a:extLst>
              <a:ext uri="{FF2B5EF4-FFF2-40B4-BE49-F238E27FC236}">
                <a16:creationId xmlns:a16="http://schemas.microsoft.com/office/drawing/2014/main" id="{EBB520A4-0C15-441D-99F5-3289E2118187}"/>
              </a:ext>
            </a:extLst>
          </p:cNvPr>
          <p:cNvSpPr txBox="1"/>
          <p:nvPr/>
        </p:nvSpPr>
        <p:spPr>
          <a:xfrm>
            <a:off x="1188720" y="466344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(snapshot as of Jan 2017, will not be updated)</a:t>
            </a:r>
          </a:p>
        </p:txBody>
      </p:sp>
      <p:sp>
        <p:nvSpPr>
          <p:cNvPr id="13" name="TextBox 12">
            <a:extLst>
              <a:ext uri="{FF2B5EF4-FFF2-40B4-BE49-F238E27FC236}">
                <a16:creationId xmlns:a16="http://schemas.microsoft.com/office/drawing/2014/main" id="{985EEBCD-8EB4-440B-BFE8-B09EF90BF440}"/>
              </a:ext>
            </a:extLst>
          </p:cNvPr>
          <p:cNvSpPr txBox="1"/>
          <p:nvPr/>
        </p:nvSpPr>
        <p:spPr>
          <a:xfrm>
            <a:off x="495300" y="514350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Email:</a:t>
            </a:r>
          </a:p>
        </p:txBody>
      </p:sp>
      <p:sp>
        <p:nvSpPr>
          <p:cNvPr id="14" name="TextBox 13">
            <a:hlinkClick r:id="rId6"/>
            <a:extLst>
              <a:ext uri="{FF2B5EF4-FFF2-40B4-BE49-F238E27FC236}">
                <a16:creationId xmlns:a16="http://schemas.microsoft.com/office/drawing/2014/main" id="{D7FC2C72-0FB1-4182-BA76-F0455FD9D21D}"/>
              </a:ext>
            </a:extLst>
          </p:cNvPr>
          <p:cNvSpPr txBox="1"/>
          <p:nvPr/>
        </p:nvSpPr>
        <p:spPr>
          <a:xfrm>
            <a:off x="1190122" y="514350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dirty="0">
                <a:solidFill>
                  <a:srgbClr val="000000"/>
                </a:solidFill>
                <a:latin typeface="Arial" panose="020B0604020202020204" pitchFamily="34" charset="0"/>
              </a:rPr>
              <a:t>obesity-riskfactorsintelligence@phe.gov.uk</a:t>
            </a:r>
          </a:p>
        </p:txBody>
      </p:sp>
      <p:sp>
        <p:nvSpPr>
          <p:cNvPr id="15" name="TextBox 14">
            <a:extLst>
              <a:ext uri="{FF2B5EF4-FFF2-40B4-BE49-F238E27FC236}">
                <a16:creationId xmlns:a16="http://schemas.microsoft.com/office/drawing/2014/main" id="{2FE9F249-17F7-4357-9E3F-E4AAA5230455}"/>
              </a:ext>
            </a:extLst>
          </p:cNvPr>
          <p:cNvSpPr txBox="1"/>
          <p:nvPr/>
        </p:nvSpPr>
        <p:spPr>
          <a:xfrm>
            <a:off x="495300" y="562356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Twitter:</a:t>
            </a:r>
          </a:p>
        </p:txBody>
      </p:sp>
      <p:sp>
        <p:nvSpPr>
          <p:cNvPr id="16" name="TextBox 15">
            <a:hlinkClick r:id="rId7"/>
            <a:extLst>
              <a:ext uri="{FF2B5EF4-FFF2-40B4-BE49-F238E27FC236}">
                <a16:creationId xmlns:a16="http://schemas.microsoft.com/office/drawing/2014/main" id="{F898C9C9-C3E9-4E7E-AEE4-42DC6A56A6C2}"/>
              </a:ext>
            </a:extLst>
          </p:cNvPr>
          <p:cNvSpPr txBox="1"/>
          <p:nvPr/>
        </p:nvSpPr>
        <p:spPr>
          <a:xfrm>
            <a:off x="1289182" y="562356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000000"/>
                </a:solidFill>
                <a:latin typeface="Arial" panose="020B0604020202020204" pitchFamily="34" charset="0"/>
              </a:rPr>
              <a:t>@PHE_Obesity</a:t>
            </a:r>
          </a:p>
        </p:txBody>
      </p:sp>
      <p:sp>
        <p:nvSpPr>
          <p:cNvPr id="17" name="TextBox 16">
            <a:extLst>
              <a:ext uri="{FF2B5EF4-FFF2-40B4-BE49-F238E27FC236}">
                <a16:creationId xmlns:a16="http://schemas.microsoft.com/office/drawing/2014/main" id="{EABF8357-CF4D-4DC3-ACD7-B8F4F88D874E}"/>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23     Patterns and trends in child obesity in the South West</a:t>
            </a:r>
          </a:p>
        </p:txBody>
      </p:sp>
    </p:spTree>
    <p:extLst>
      <p:ext uri="{BB962C8B-B14F-4D97-AF65-F5344CB8AC3E}">
        <p14:creationId xmlns:p14="http://schemas.microsoft.com/office/powerpoint/2010/main" val="3158856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AB3934-BEC2-48A7-8AE2-1E9F7C625E77}"/>
              </a:ext>
            </a:extLst>
          </p:cNvPr>
          <p:cNvSpPr txBox="1"/>
          <p:nvPr/>
        </p:nvSpPr>
        <p:spPr>
          <a:xfrm>
            <a:off x="495300" y="34290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a:solidFill>
                  <a:srgbClr val="98002E"/>
                </a:solidFill>
                <a:latin typeface="Arial" panose="020B0604020202020204" pitchFamily="34" charset="0"/>
              </a:rPr>
              <a:t>About Public Health England</a:t>
            </a:r>
          </a:p>
        </p:txBody>
      </p:sp>
      <p:sp>
        <p:nvSpPr>
          <p:cNvPr id="4" name="TextBox 3">
            <a:extLst>
              <a:ext uri="{FF2B5EF4-FFF2-40B4-BE49-F238E27FC236}">
                <a16:creationId xmlns:a16="http://schemas.microsoft.com/office/drawing/2014/main" id="{EF10141F-0118-4C01-97D6-BD79B06D3823}"/>
              </a:ext>
            </a:extLst>
          </p:cNvPr>
          <p:cNvSpPr txBox="1"/>
          <p:nvPr/>
        </p:nvSpPr>
        <p:spPr>
          <a:xfrm>
            <a:off x="495300" y="2400300"/>
            <a:ext cx="29718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Public Health England
Wellington House
133-155 Waterloo Road
London SE1 8UG
Tel: 020 7654 8000</a:t>
            </a:r>
          </a:p>
        </p:txBody>
      </p:sp>
      <p:sp>
        <p:nvSpPr>
          <p:cNvPr id="5" name="TextBox 4">
            <a:hlinkClick r:id="rId2"/>
            <a:extLst>
              <a:ext uri="{FF2B5EF4-FFF2-40B4-BE49-F238E27FC236}">
                <a16:creationId xmlns:a16="http://schemas.microsoft.com/office/drawing/2014/main" id="{1D7F0336-6175-4188-A983-403BFF4DEAEB}"/>
              </a:ext>
            </a:extLst>
          </p:cNvPr>
          <p:cNvSpPr txBox="1"/>
          <p:nvPr/>
        </p:nvSpPr>
        <p:spPr>
          <a:xfrm>
            <a:off x="495300" y="33261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a:solidFill>
                  <a:srgbClr val="000000"/>
                </a:solidFill>
                <a:latin typeface="Arial" panose="020B0604020202020204" pitchFamily="34" charset="0"/>
              </a:rPr>
              <a:t>www.gov.uk/phe</a:t>
            </a:r>
          </a:p>
        </p:txBody>
      </p:sp>
      <p:sp>
        <p:nvSpPr>
          <p:cNvPr id="6" name="TextBox 5">
            <a:extLst>
              <a:ext uri="{FF2B5EF4-FFF2-40B4-BE49-F238E27FC236}">
                <a16:creationId xmlns:a16="http://schemas.microsoft.com/office/drawing/2014/main" id="{C1D3FC9E-4DCB-4C3A-9C20-3D97D4AFDC47}"/>
              </a:ext>
            </a:extLst>
          </p:cNvPr>
          <p:cNvSpPr txBox="1"/>
          <p:nvPr/>
        </p:nvSpPr>
        <p:spPr>
          <a:xfrm>
            <a:off x="4953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98002E"/>
                </a:solidFill>
                <a:latin typeface="Arial" panose="020B0604020202020204" pitchFamily="34" charset="0"/>
              </a:rPr>
              <a:t>Twitter: </a:t>
            </a:r>
          </a:p>
        </p:txBody>
      </p:sp>
      <p:sp>
        <p:nvSpPr>
          <p:cNvPr id="7" name="TextBox 6">
            <a:hlinkClick r:id="rId3"/>
            <a:extLst>
              <a:ext uri="{FF2B5EF4-FFF2-40B4-BE49-F238E27FC236}">
                <a16:creationId xmlns:a16="http://schemas.microsoft.com/office/drawing/2014/main" id="{4366B0E4-985E-48C6-87B8-34DBF8D35096}"/>
              </a:ext>
            </a:extLst>
          </p:cNvPr>
          <p:cNvSpPr txBox="1"/>
          <p:nvPr/>
        </p:nvSpPr>
        <p:spPr>
          <a:xfrm>
            <a:off x="9906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a:solidFill>
                  <a:srgbClr val="000000"/>
                </a:solidFill>
                <a:latin typeface="Arial" panose="020B0604020202020204" pitchFamily="34" charset="0"/>
              </a:rPr>
              <a:t>@PHE_uk</a:t>
            </a:r>
          </a:p>
        </p:txBody>
      </p:sp>
      <p:sp>
        <p:nvSpPr>
          <p:cNvPr id="8" name="TextBox 7">
            <a:extLst>
              <a:ext uri="{FF2B5EF4-FFF2-40B4-BE49-F238E27FC236}">
                <a16:creationId xmlns:a16="http://schemas.microsoft.com/office/drawing/2014/main" id="{9963AA1D-D5AE-4477-AAF4-92E5ED252303}"/>
              </a:ext>
            </a:extLst>
          </p:cNvPr>
          <p:cNvSpPr txBox="1"/>
          <p:nvPr/>
        </p:nvSpPr>
        <p:spPr>
          <a:xfrm>
            <a:off x="49530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Facebook: </a:t>
            </a:r>
          </a:p>
        </p:txBody>
      </p:sp>
      <p:sp>
        <p:nvSpPr>
          <p:cNvPr id="9" name="TextBox 8">
            <a:hlinkClick r:id="rId4"/>
            <a:extLst>
              <a:ext uri="{FF2B5EF4-FFF2-40B4-BE49-F238E27FC236}">
                <a16:creationId xmlns:a16="http://schemas.microsoft.com/office/drawing/2014/main" id="{F6C43661-A492-4A67-A4CF-6646E952B49F}"/>
              </a:ext>
            </a:extLst>
          </p:cNvPr>
          <p:cNvSpPr txBox="1"/>
          <p:nvPr/>
        </p:nvSpPr>
        <p:spPr>
          <a:xfrm>
            <a:off x="1224232"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dirty="0">
                <a:solidFill>
                  <a:srgbClr val="000000"/>
                </a:solidFill>
                <a:latin typeface="Arial" panose="020B0604020202020204" pitchFamily="34" charset="0"/>
              </a:rPr>
              <a:t>www.facebook.com/PublicHealthEngland</a:t>
            </a:r>
          </a:p>
        </p:txBody>
      </p:sp>
      <p:sp>
        <p:nvSpPr>
          <p:cNvPr id="14" name="TextBox 13">
            <a:extLst>
              <a:ext uri="{FF2B5EF4-FFF2-40B4-BE49-F238E27FC236}">
                <a16:creationId xmlns:a16="http://schemas.microsoft.com/office/drawing/2014/main" id="{9CBAA0A2-F80B-4CE8-B832-3F86D6A5734A}"/>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24     Patterns and trends in child obesity in the South West</a:t>
            </a:r>
          </a:p>
        </p:txBody>
      </p:sp>
      <p:sp>
        <p:nvSpPr>
          <p:cNvPr id="15" name="TextBox 14">
            <a:extLst>
              <a:ext uri="{FF2B5EF4-FFF2-40B4-BE49-F238E27FC236}">
                <a16:creationId xmlns:a16="http://schemas.microsoft.com/office/drawing/2014/main" id="{9B1B8994-764F-4F95-83A9-40B51370F221}"/>
              </a:ext>
            </a:extLst>
          </p:cNvPr>
          <p:cNvSpPr txBox="1"/>
          <p:nvPr/>
        </p:nvSpPr>
        <p:spPr>
          <a:xfrm>
            <a:off x="495300" y="82296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dirty="0"/>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a:t>
            </a:r>
            <a:endParaRPr lang="en-GB" sz="1200" dirty="0">
              <a:solidFill>
                <a:srgbClr val="000000"/>
              </a:solidFill>
              <a:latin typeface="Arial" panose="020B0604020202020204" pitchFamily="34" charset="0"/>
            </a:endParaRPr>
          </a:p>
        </p:txBody>
      </p:sp>
      <p:sp>
        <p:nvSpPr>
          <p:cNvPr id="16" name="TextBox 15">
            <a:extLst>
              <a:ext uri="{FF2B5EF4-FFF2-40B4-BE49-F238E27FC236}">
                <a16:creationId xmlns:a16="http://schemas.microsoft.com/office/drawing/2014/main" id="{C97DE9DB-322F-4D34-8980-5A85EEFCB43D}"/>
              </a:ext>
            </a:extLst>
          </p:cNvPr>
          <p:cNvSpPr txBox="1"/>
          <p:nvPr/>
        </p:nvSpPr>
        <p:spPr>
          <a:xfrm>
            <a:off x="495300" y="4011930"/>
            <a:ext cx="891540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dirty="0">
                <a:solidFill>
                  <a:srgbClr val="000000"/>
                </a:solidFill>
                <a:latin typeface="Arial" panose="020B0604020202020204" pitchFamily="34" charset="0"/>
              </a:rPr>
              <a:t>© Crown copyright 2019 
</a:t>
            </a:r>
            <a:r>
              <a:rPr lang="en-GB" sz="1200" dirty="0"/>
              <a:t>You may re-use this information (excluding logos) free of charge in any format or medium, under the terms of the Open Government Licence v3.0. To view this licence, visit </a:t>
            </a:r>
            <a:r>
              <a:rPr lang="en-GB" sz="1200" dirty="0">
                <a:hlinkClick r:id="rId5"/>
              </a:rPr>
              <a:t>OGL</a:t>
            </a:r>
            <a:r>
              <a:rPr lang="en-GB" sz="1200" dirty="0"/>
              <a:t>. Where we have identified any third party copyright information you will need to obtain permission from the copyright holders concerned.</a:t>
            </a:r>
            <a:endParaRPr lang="en-GB" sz="1200" dirty="0">
              <a:solidFill>
                <a:srgbClr val="000000"/>
              </a:solidFill>
              <a:latin typeface="Arial" panose="020B0604020202020204" pitchFamily="34" charset="0"/>
            </a:endParaRPr>
          </a:p>
        </p:txBody>
      </p:sp>
      <p:sp>
        <p:nvSpPr>
          <p:cNvPr id="17" name="TextBox 16">
            <a:extLst>
              <a:ext uri="{FF2B5EF4-FFF2-40B4-BE49-F238E27FC236}">
                <a16:creationId xmlns:a16="http://schemas.microsoft.com/office/drawing/2014/main" id="{A39536B4-3A6A-4C04-8902-FCB208116B86}"/>
              </a:ext>
            </a:extLst>
          </p:cNvPr>
          <p:cNvSpPr txBox="1"/>
          <p:nvPr/>
        </p:nvSpPr>
        <p:spPr>
          <a:xfrm>
            <a:off x="495300" y="493776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dirty="0">
                <a:solidFill>
                  <a:srgbClr val="000000"/>
                </a:solidFill>
                <a:latin typeface="Arial" panose="020B0604020202020204" pitchFamily="34" charset="0"/>
              </a:rPr>
              <a:t>Published February 2019 
PHE publications gateway number: GW-129</a:t>
            </a:r>
          </a:p>
        </p:txBody>
      </p:sp>
      <p:pic>
        <p:nvPicPr>
          <p:cNvPr id="18" name="Picture 17">
            <a:extLst>
              <a:ext uri="{FF2B5EF4-FFF2-40B4-BE49-F238E27FC236}">
                <a16:creationId xmlns:a16="http://schemas.microsoft.com/office/drawing/2014/main" id="{8C37457A-D584-4BF1-874B-0124D892A5D6}"/>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574137" y="5417820"/>
            <a:ext cx="845820" cy="685800"/>
          </a:xfrm>
          <a:prstGeom prst="rect">
            <a:avLst/>
          </a:prstGeom>
        </p:spPr>
      </p:pic>
    </p:spTree>
    <p:extLst>
      <p:ext uri="{BB962C8B-B14F-4D97-AF65-F5344CB8AC3E}">
        <p14:creationId xmlns:p14="http://schemas.microsoft.com/office/powerpoint/2010/main" val="2401695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3CE3-849F-4746-8AD9-EC6759DF76C0}"/>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BA74824E-5D2E-4B61-A2DA-1DA2439FF938}"/>
              </a:ext>
            </a:extLst>
          </p:cNvPr>
          <p:cNvSpPr txBox="1"/>
          <p:nvPr/>
        </p:nvSpPr>
        <p:spPr>
          <a:xfrm>
            <a:off x="2526030" y="240030"/>
            <a:ext cx="7429500" cy="107721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00B092"/>
                </a:solidFill>
                <a:latin typeface="Arial" panose="020B0604020202020204" pitchFamily="34" charset="0"/>
              </a:rPr>
              <a:t>Child BMI classification definitions for population monitoring</a:t>
            </a:r>
          </a:p>
        </p:txBody>
      </p:sp>
      <p:sp>
        <p:nvSpPr>
          <p:cNvPr id="4" name="TextBox 3">
            <a:extLst>
              <a:ext uri="{FF2B5EF4-FFF2-40B4-BE49-F238E27FC236}">
                <a16:creationId xmlns:a16="http://schemas.microsoft.com/office/drawing/2014/main" id="{74AD2656-C2EF-40E6-B563-C191E0E3CB02}"/>
              </a:ext>
            </a:extLst>
          </p:cNvPr>
          <p:cNvSpPr txBox="1"/>
          <p:nvPr/>
        </p:nvSpPr>
        <p:spPr>
          <a:xfrm>
            <a:off x="515112" y="1714500"/>
            <a:ext cx="842010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dirty="0">
                <a:solidFill>
                  <a:srgbClr val="000000"/>
                </a:solidFill>
                <a:latin typeface="Arial" panose="020B0604020202020204" pitchFamily="34" charset="0"/>
              </a:rPr>
              <a:t>For population monitoring purposes, to help examine patterns in children’s weight status across the country and over time, BMI is classified according to the following table using the British 1990 growth reference (UK90</a:t>
            </a:r>
            <a:r>
              <a:rPr lang="en-GB" sz="1400" baseline="30000" dirty="0">
                <a:solidFill>
                  <a:srgbClr val="000000"/>
                </a:solidFill>
                <a:latin typeface="Arial" panose="020B0604020202020204" pitchFamily="34" charset="0"/>
              </a:rPr>
              <a:t>1</a:t>
            </a:r>
            <a:r>
              <a:rPr lang="en-GB" sz="1400" dirty="0">
                <a:solidFill>
                  <a:srgbClr val="000000"/>
                </a:solidFill>
                <a:latin typeface="Arial" panose="020B0604020202020204" pitchFamily="34" charset="0"/>
              </a:rPr>
              <a:t>):</a:t>
            </a:r>
          </a:p>
        </p:txBody>
      </p:sp>
      <p:pic>
        <p:nvPicPr>
          <p:cNvPr id="6" name="Picture 5">
            <a:extLst>
              <a:ext uri="{FF2B5EF4-FFF2-40B4-BE49-F238E27FC236}">
                <a16:creationId xmlns:a16="http://schemas.microsoft.com/office/drawing/2014/main" id="{068E9C84-EFBD-4B9B-9B8D-183F406AE1E0}"/>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377553" y="2777490"/>
            <a:ext cx="7150894" cy="2400300"/>
          </a:xfrm>
          <a:prstGeom prst="rect">
            <a:avLst/>
          </a:prstGeom>
        </p:spPr>
      </p:pic>
      <p:sp>
        <p:nvSpPr>
          <p:cNvPr id="7" name="TextBox 6">
            <a:extLst>
              <a:ext uri="{FF2B5EF4-FFF2-40B4-BE49-F238E27FC236}">
                <a16:creationId xmlns:a16="http://schemas.microsoft.com/office/drawing/2014/main" id="{03B3EDF3-7B8C-465C-9DA3-96A8F8C96B63}"/>
              </a:ext>
            </a:extLst>
          </p:cNvPr>
          <p:cNvSpPr txBox="1"/>
          <p:nvPr/>
        </p:nvSpPr>
        <p:spPr>
          <a:xfrm>
            <a:off x="25400" y="5905500"/>
            <a:ext cx="94107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1 Cole TJ, Freeman JV, Preece MA. Body mass index reference curves for the UK, 1990. Archives of Disease in Childhood 1995 73:25-29.</a:t>
            </a:r>
          </a:p>
        </p:txBody>
      </p:sp>
      <p:sp>
        <p:nvSpPr>
          <p:cNvPr id="8" name="TextBox 7">
            <a:extLst>
              <a:ext uri="{FF2B5EF4-FFF2-40B4-BE49-F238E27FC236}">
                <a16:creationId xmlns:a16="http://schemas.microsoft.com/office/drawing/2014/main" id="{C4B3D321-10F8-489B-90E3-B2D8BFC4C5E3}"/>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3     Patterns and trends in child obesity in the South West</a:t>
            </a:r>
          </a:p>
        </p:txBody>
      </p:sp>
    </p:spTree>
    <p:extLst>
      <p:ext uri="{BB962C8B-B14F-4D97-AF65-F5344CB8AC3E}">
        <p14:creationId xmlns:p14="http://schemas.microsoft.com/office/powerpoint/2010/main" val="708021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FD796-F8D0-41B7-98AE-A587B5B2D139}"/>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F27018A1-4076-402E-AE33-CDBC6FBFED32}"/>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00B092"/>
                </a:solidFill>
                <a:latin typeface="Arial" panose="020B0604020202020204" pitchFamily="34" charset="0"/>
              </a:rPr>
              <a:t>Child obesity in the South West</a:t>
            </a:r>
          </a:p>
        </p:txBody>
      </p:sp>
      <p:sp>
        <p:nvSpPr>
          <p:cNvPr id="4" name="TextBox 3">
            <a:extLst>
              <a:ext uri="{FF2B5EF4-FFF2-40B4-BE49-F238E27FC236}">
                <a16:creationId xmlns:a16="http://schemas.microsoft.com/office/drawing/2014/main" id="{BBF041EA-B7CC-4C9E-AF7A-68CE4E7C2ED0}"/>
              </a:ext>
            </a:extLst>
          </p:cNvPr>
          <p:cNvSpPr txBox="1"/>
          <p:nvPr/>
        </p:nvSpPr>
        <p:spPr>
          <a:xfrm>
            <a:off x="2526030" y="788670"/>
            <a:ext cx="6934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b="1">
                <a:solidFill>
                  <a:srgbClr val="000000"/>
                </a:solidFill>
                <a:latin typeface="Arial" panose="020B0604020202020204" pitchFamily="34" charset="0"/>
              </a:rPr>
              <a:t>Prevalence of excess weight by age</a:t>
            </a:r>
          </a:p>
        </p:txBody>
      </p:sp>
      <p:sp>
        <p:nvSpPr>
          <p:cNvPr id="5" name="TextBox 4">
            <a:extLst>
              <a:ext uri="{FF2B5EF4-FFF2-40B4-BE49-F238E27FC236}">
                <a16:creationId xmlns:a16="http://schemas.microsoft.com/office/drawing/2014/main" id="{64D551A8-4053-44DB-B236-0601E377AA28}"/>
              </a:ext>
            </a:extLst>
          </p:cNvPr>
          <p:cNvSpPr txBox="1"/>
          <p:nvPr/>
        </p:nvSpPr>
        <p:spPr>
          <a:xfrm>
            <a:off x="2526030" y="1131570"/>
            <a:ext cx="7429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a:solidFill>
                  <a:srgbClr val="000000"/>
                </a:solidFill>
                <a:latin typeface="Arial" panose="020B0604020202020204" pitchFamily="34" charset="0"/>
              </a:rPr>
              <a:t>Reception (aged 4-5 years) and Year 6 (aged 10-11 years)</a:t>
            </a:r>
          </a:p>
        </p:txBody>
      </p:sp>
      <p:sp>
        <p:nvSpPr>
          <p:cNvPr id="6" name="TextBox 5">
            <a:extLst>
              <a:ext uri="{FF2B5EF4-FFF2-40B4-BE49-F238E27FC236}">
                <a16:creationId xmlns:a16="http://schemas.microsoft.com/office/drawing/2014/main" id="{33702C38-DFB7-42B5-A3B9-4A1A2555F53A}"/>
              </a:ext>
            </a:extLst>
          </p:cNvPr>
          <p:cNvSpPr txBox="1"/>
          <p:nvPr/>
        </p:nvSpPr>
        <p:spPr>
          <a:xfrm>
            <a:off x="505206" y="171450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Around 1 in 5 children in Reception are overweight or obese</a:t>
            </a:r>
          </a:p>
        </p:txBody>
      </p:sp>
      <p:sp>
        <p:nvSpPr>
          <p:cNvPr id="7" name="TextBox 6">
            <a:extLst>
              <a:ext uri="{FF2B5EF4-FFF2-40B4-BE49-F238E27FC236}">
                <a16:creationId xmlns:a16="http://schemas.microsoft.com/office/drawing/2014/main" id="{40028013-DECD-4F30-AE01-9797B8EA44E2}"/>
              </a:ext>
            </a:extLst>
          </p:cNvPr>
          <p:cNvSpPr txBox="1"/>
          <p:nvPr/>
        </p:nvSpPr>
        <p:spPr>
          <a:xfrm>
            <a:off x="2228850" y="2009394"/>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Boys: 22.5%</a:t>
            </a:r>
          </a:p>
        </p:txBody>
      </p:sp>
      <p:sp>
        <p:nvSpPr>
          <p:cNvPr id="8" name="TextBox 7">
            <a:extLst>
              <a:ext uri="{FF2B5EF4-FFF2-40B4-BE49-F238E27FC236}">
                <a16:creationId xmlns:a16="http://schemas.microsoft.com/office/drawing/2014/main" id="{26853197-DE7B-418B-96BF-B3311EEEAE46}"/>
              </a:ext>
            </a:extLst>
          </p:cNvPr>
          <p:cNvSpPr txBox="1"/>
          <p:nvPr/>
        </p:nvSpPr>
        <p:spPr>
          <a:xfrm>
            <a:off x="6191250" y="2009394"/>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Girls: 21.3%</a:t>
            </a:r>
          </a:p>
        </p:txBody>
      </p:sp>
      <p:pic>
        <p:nvPicPr>
          <p:cNvPr id="10" name="Picture 9">
            <a:extLst>
              <a:ext uri="{FF2B5EF4-FFF2-40B4-BE49-F238E27FC236}">
                <a16:creationId xmlns:a16="http://schemas.microsoft.com/office/drawing/2014/main" id="{EE8EF56C-061B-4089-8BDA-04D81205172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382810" y="2331720"/>
            <a:ext cx="3177980" cy="1234440"/>
          </a:xfrm>
          <a:prstGeom prst="rect">
            <a:avLst/>
          </a:prstGeom>
        </p:spPr>
      </p:pic>
      <p:pic>
        <p:nvPicPr>
          <p:cNvPr id="12" name="Picture 11">
            <a:extLst>
              <a:ext uri="{FF2B5EF4-FFF2-40B4-BE49-F238E27FC236}">
                <a16:creationId xmlns:a16="http://schemas.microsoft.com/office/drawing/2014/main" id="{AB5937E3-347D-4E06-8F4A-C0E95121F350}"/>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346585" y="2331720"/>
            <a:ext cx="3175229" cy="1234440"/>
          </a:xfrm>
          <a:prstGeom prst="rect">
            <a:avLst/>
          </a:prstGeom>
        </p:spPr>
      </p:pic>
      <p:sp>
        <p:nvSpPr>
          <p:cNvPr id="13" name="TextBox 12">
            <a:extLst>
              <a:ext uri="{FF2B5EF4-FFF2-40B4-BE49-F238E27FC236}">
                <a16:creationId xmlns:a16="http://schemas.microsoft.com/office/drawing/2014/main" id="{03091B81-3707-4C04-9B99-9CD623E25695}"/>
              </a:ext>
            </a:extLst>
          </p:cNvPr>
          <p:cNvSpPr txBox="1"/>
          <p:nvPr/>
        </p:nvSpPr>
        <p:spPr>
          <a:xfrm>
            <a:off x="505206" y="377190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Around 1 in 3 children in Year 6 are overweight or obese</a:t>
            </a:r>
          </a:p>
        </p:txBody>
      </p:sp>
      <p:sp>
        <p:nvSpPr>
          <p:cNvPr id="14" name="TextBox 13">
            <a:extLst>
              <a:ext uri="{FF2B5EF4-FFF2-40B4-BE49-F238E27FC236}">
                <a16:creationId xmlns:a16="http://schemas.microsoft.com/office/drawing/2014/main" id="{0A24C6FD-F12E-428E-BC50-E0678684F8C6}"/>
              </a:ext>
            </a:extLst>
          </p:cNvPr>
          <p:cNvSpPr txBox="1"/>
          <p:nvPr/>
        </p:nvSpPr>
        <p:spPr>
          <a:xfrm>
            <a:off x="2228850" y="408051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Boys: 32.3%</a:t>
            </a:r>
          </a:p>
        </p:txBody>
      </p:sp>
      <p:sp>
        <p:nvSpPr>
          <p:cNvPr id="15" name="TextBox 14">
            <a:extLst>
              <a:ext uri="{FF2B5EF4-FFF2-40B4-BE49-F238E27FC236}">
                <a16:creationId xmlns:a16="http://schemas.microsoft.com/office/drawing/2014/main" id="{8BC8C08E-6A33-4495-B597-177C692092F2}"/>
              </a:ext>
            </a:extLst>
          </p:cNvPr>
          <p:cNvSpPr txBox="1"/>
          <p:nvPr/>
        </p:nvSpPr>
        <p:spPr>
          <a:xfrm>
            <a:off x="6191250" y="408051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Girls: 28.2%</a:t>
            </a:r>
          </a:p>
        </p:txBody>
      </p:sp>
      <p:pic>
        <p:nvPicPr>
          <p:cNvPr id="17" name="Picture 16">
            <a:extLst>
              <a:ext uri="{FF2B5EF4-FFF2-40B4-BE49-F238E27FC236}">
                <a16:creationId xmlns:a16="http://schemas.microsoft.com/office/drawing/2014/main" id="{444089AE-2FFC-4B44-AF8B-4B512AAB2702}"/>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2018406" y="4389120"/>
            <a:ext cx="1906788" cy="1234440"/>
          </a:xfrm>
          <a:prstGeom prst="rect">
            <a:avLst/>
          </a:prstGeom>
        </p:spPr>
      </p:pic>
      <p:pic>
        <p:nvPicPr>
          <p:cNvPr id="19" name="Picture 18">
            <a:extLst>
              <a:ext uri="{FF2B5EF4-FFF2-40B4-BE49-F238E27FC236}">
                <a16:creationId xmlns:a16="http://schemas.microsoft.com/office/drawing/2014/main" id="{5CB06540-05FB-463C-8B07-681B3D00055E}"/>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5981631" y="4389120"/>
            <a:ext cx="1905138" cy="1234440"/>
          </a:xfrm>
          <a:prstGeom prst="rect">
            <a:avLst/>
          </a:prstGeom>
        </p:spPr>
      </p:pic>
      <p:sp>
        <p:nvSpPr>
          <p:cNvPr id="20" name="TextBox 19">
            <a:extLst>
              <a:ext uri="{FF2B5EF4-FFF2-40B4-BE49-F238E27FC236}">
                <a16:creationId xmlns:a16="http://schemas.microsoft.com/office/drawing/2014/main" id="{5D652F2B-264E-47AD-8F36-1E934E671F15}"/>
              </a:ext>
            </a:extLst>
          </p:cNvPr>
          <p:cNvSpPr txBox="1"/>
          <p:nvPr/>
        </p:nvSpPr>
        <p:spPr>
          <a:xfrm>
            <a:off x="127000" y="5905500"/>
            <a:ext cx="94107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Child excess weight (overweight including obesity): BMI greater than or equal to the 85   centile of the UK90 growth reference
Source: National Child Measurement Programme 2017/18</a:t>
            </a:r>
          </a:p>
        </p:txBody>
      </p:sp>
      <p:sp>
        <p:nvSpPr>
          <p:cNvPr id="21" name="TextBox 20">
            <a:extLst>
              <a:ext uri="{FF2B5EF4-FFF2-40B4-BE49-F238E27FC236}">
                <a16:creationId xmlns:a16="http://schemas.microsoft.com/office/drawing/2014/main" id="{2968FD0F-1221-4FA3-8C97-FC09C0DD0944}"/>
              </a:ext>
            </a:extLst>
          </p:cNvPr>
          <p:cNvSpPr txBox="1"/>
          <p:nvPr/>
        </p:nvSpPr>
        <p:spPr>
          <a:xfrm>
            <a:off x="5473700" y="5905500"/>
            <a:ext cx="635000" cy="18466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a:solidFill>
                  <a:srgbClr val="000000"/>
                </a:solidFill>
                <a:latin typeface="Arial" panose="020B0604020202020204" pitchFamily="34" charset="0"/>
              </a:rPr>
              <a:t>th</a:t>
            </a:r>
          </a:p>
        </p:txBody>
      </p:sp>
      <p:sp>
        <p:nvSpPr>
          <p:cNvPr id="22" name="TextBox 21">
            <a:extLst>
              <a:ext uri="{FF2B5EF4-FFF2-40B4-BE49-F238E27FC236}">
                <a16:creationId xmlns:a16="http://schemas.microsoft.com/office/drawing/2014/main" id="{02BE1688-AC25-4F56-A301-2190498893E4}"/>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4     Patterns and trends in child obesity in the South West</a:t>
            </a:r>
          </a:p>
        </p:txBody>
      </p:sp>
    </p:spTree>
    <p:extLst>
      <p:ext uri="{BB962C8B-B14F-4D97-AF65-F5344CB8AC3E}">
        <p14:creationId xmlns:p14="http://schemas.microsoft.com/office/powerpoint/2010/main" val="460903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40AD4-C62A-4938-9E73-9305794F7D9E}"/>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74D66EB5-CE4C-4143-9CCC-DC31CDCB1D12}"/>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00B092"/>
                </a:solidFill>
                <a:latin typeface="Arial" panose="020B0604020202020204" pitchFamily="34" charset="0"/>
              </a:rPr>
              <a:t>Child obesity in the South West</a:t>
            </a:r>
          </a:p>
        </p:txBody>
      </p:sp>
      <p:sp>
        <p:nvSpPr>
          <p:cNvPr id="4" name="TextBox 3">
            <a:extLst>
              <a:ext uri="{FF2B5EF4-FFF2-40B4-BE49-F238E27FC236}">
                <a16:creationId xmlns:a16="http://schemas.microsoft.com/office/drawing/2014/main" id="{E0789DB7-2A43-4C4D-A58E-A3476A39CE2D}"/>
              </a:ext>
            </a:extLst>
          </p:cNvPr>
          <p:cNvSpPr txBox="1"/>
          <p:nvPr/>
        </p:nvSpPr>
        <p:spPr>
          <a:xfrm>
            <a:off x="2526030" y="788670"/>
            <a:ext cx="6934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b="1">
                <a:solidFill>
                  <a:srgbClr val="000000"/>
                </a:solidFill>
                <a:latin typeface="Arial" panose="020B0604020202020204" pitchFamily="34" charset="0"/>
              </a:rPr>
              <a:t>Prevalence of obesity by age</a:t>
            </a:r>
          </a:p>
        </p:txBody>
      </p:sp>
      <p:sp>
        <p:nvSpPr>
          <p:cNvPr id="5" name="TextBox 4">
            <a:extLst>
              <a:ext uri="{FF2B5EF4-FFF2-40B4-BE49-F238E27FC236}">
                <a16:creationId xmlns:a16="http://schemas.microsoft.com/office/drawing/2014/main" id="{B8826622-1154-4663-93DD-05DD0FFEF499}"/>
              </a:ext>
            </a:extLst>
          </p:cNvPr>
          <p:cNvSpPr txBox="1"/>
          <p:nvPr/>
        </p:nvSpPr>
        <p:spPr>
          <a:xfrm>
            <a:off x="2526030" y="1131570"/>
            <a:ext cx="7429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a:solidFill>
                  <a:srgbClr val="000000"/>
                </a:solidFill>
                <a:latin typeface="Arial" panose="020B0604020202020204" pitchFamily="34" charset="0"/>
              </a:rPr>
              <a:t>Reception (aged 4-5 years) and Year 6 (aged 10-11 years)</a:t>
            </a:r>
          </a:p>
        </p:txBody>
      </p:sp>
      <p:sp>
        <p:nvSpPr>
          <p:cNvPr id="6" name="TextBox 5">
            <a:extLst>
              <a:ext uri="{FF2B5EF4-FFF2-40B4-BE49-F238E27FC236}">
                <a16:creationId xmlns:a16="http://schemas.microsoft.com/office/drawing/2014/main" id="{1A67EA77-CE6B-4DD4-889E-9EA78E9515F3}"/>
              </a:ext>
            </a:extLst>
          </p:cNvPr>
          <p:cNvSpPr txBox="1"/>
          <p:nvPr/>
        </p:nvSpPr>
        <p:spPr>
          <a:xfrm>
            <a:off x="505206" y="171450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Around 1 in 12 children in Reception are obese</a:t>
            </a:r>
          </a:p>
        </p:txBody>
      </p:sp>
      <p:pic>
        <p:nvPicPr>
          <p:cNvPr id="8" name="Picture 7">
            <a:extLst>
              <a:ext uri="{FF2B5EF4-FFF2-40B4-BE49-F238E27FC236}">
                <a16:creationId xmlns:a16="http://schemas.microsoft.com/office/drawing/2014/main" id="{0BC168FB-7268-4587-88DC-9CBBF0BA3C1A}"/>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6885" y="2057400"/>
            <a:ext cx="5932230" cy="960120"/>
          </a:xfrm>
          <a:prstGeom prst="rect">
            <a:avLst/>
          </a:prstGeom>
        </p:spPr>
      </p:pic>
      <p:sp>
        <p:nvSpPr>
          <p:cNvPr id="9" name="TextBox 8">
            <a:extLst>
              <a:ext uri="{FF2B5EF4-FFF2-40B4-BE49-F238E27FC236}">
                <a16:creationId xmlns:a16="http://schemas.microsoft.com/office/drawing/2014/main" id="{C0AEDE86-C402-4F05-9F71-C2F4304152CC}"/>
              </a:ext>
            </a:extLst>
          </p:cNvPr>
          <p:cNvSpPr txBox="1"/>
          <p:nvPr/>
        </p:nvSpPr>
        <p:spPr>
          <a:xfrm>
            <a:off x="668612" y="250317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Boys: 8.8%</a:t>
            </a:r>
          </a:p>
        </p:txBody>
      </p:sp>
      <p:pic>
        <p:nvPicPr>
          <p:cNvPr id="11" name="Picture 10">
            <a:extLst>
              <a:ext uri="{FF2B5EF4-FFF2-40B4-BE49-F238E27FC236}">
                <a16:creationId xmlns:a16="http://schemas.microsoft.com/office/drawing/2014/main" id="{019E43D4-5CBA-4835-B371-CB4B5FD71E9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989453" y="3017520"/>
            <a:ext cx="5927094" cy="960120"/>
          </a:xfrm>
          <a:prstGeom prst="rect">
            <a:avLst/>
          </a:prstGeom>
        </p:spPr>
      </p:pic>
      <p:sp>
        <p:nvSpPr>
          <p:cNvPr id="12" name="TextBox 11">
            <a:extLst>
              <a:ext uri="{FF2B5EF4-FFF2-40B4-BE49-F238E27FC236}">
                <a16:creationId xmlns:a16="http://schemas.microsoft.com/office/drawing/2014/main" id="{985E90F1-503C-4031-9195-A806A622B94B}"/>
              </a:ext>
            </a:extLst>
          </p:cNvPr>
          <p:cNvSpPr txBox="1"/>
          <p:nvPr/>
        </p:nvSpPr>
        <p:spPr>
          <a:xfrm>
            <a:off x="668612" y="346329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Girls: 8.1%</a:t>
            </a:r>
          </a:p>
        </p:txBody>
      </p:sp>
      <p:sp>
        <p:nvSpPr>
          <p:cNvPr id="13" name="TextBox 12">
            <a:extLst>
              <a:ext uri="{FF2B5EF4-FFF2-40B4-BE49-F238E27FC236}">
                <a16:creationId xmlns:a16="http://schemas.microsoft.com/office/drawing/2014/main" id="{AA4AC536-6A07-4C40-84F1-649302B499C9}"/>
              </a:ext>
            </a:extLst>
          </p:cNvPr>
          <p:cNvSpPr txBox="1"/>
          <p:nvPr/>
        </p:nvSpPr>
        <p:spPr>
          <a:xfrm>
            <a:off x="505206" y="3998214"/>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Around 1 in 5 children in Year 6 are obese</a:t>
            </a:r>
          </a:p>
        </p:txBody>
      </p:sp>
      <p:sp>
        <p:nvSpPr>
          <p:cNvPr id="14" name="TextBox 13">
            <a:extLst>
              <a:ext uri="{FF2B5EF4-FFF2-40B4-BE49-F238E27FC236}">
                <a16:creationId xmlns:a16="http://schemas.microsoft.com/office/drawing/2014/main" id="{31C3063B-5E38-4D43-93AA-282B987E3ED4}"/>
              </a:ext>
            </a:extLst>
          </p:cNvPr>
          <p:cNvSpPr txBox="1"/>
          <p:nvPr/>
        </p:nvSpPr>
        <p:spPr>
          <a:xfrm>
            <a:off x="2228850" y="438912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Boys: 18.6%</a:t>
            </a:r>
          </a:p>
        </p:txBody>
      </p:sp>
      <p:sp>
        <p:nvSpPr>
          <p:cNvPr id="15" name="TextBox 14">
            <a:extLst>
              <a:ext uri="{FF2B5EF4-FFF2-40B4-BE49-F238E27FC236}">
                <a16:creationId xmlns:a16="http://schemas.microsoft.com/office/drawing/2014/main" id="{5C9E39E9-0BE0-4970-8E26-D3A65183C6FA}"/>
              </a:ext>
            </a:extLst>
          </p:cNvPr>
          <p:cNvSpPr txBox="1"/>
          <p:nvPr/>
        </p:nvSpPr>
        <p:spPr>
          <a:xfrm>
            <a:off x="6191250" y="438912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Girls: 14.9%</a:t>
            </a:r>
          </a:p>
        </p:txBody>
      </p:sp>
      <p:pic>
        <p:nvPicPr>
          <p:cNvPr id="17" name="Picture 16">
            <a:extLst>
              <a:ext uri="{FF2B5EF4-FFF2-40B4-BE49-F238E27FC236}">
                <a16:creationId xmlns:a16="http://schemas.microsoft.com/office/drawing/2014/main" id="{90C1C318-2492-43D0-BCF6-7FC865DCC30D}"/>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559364" y="4732020"/>
            <a:ext cx="2824871" cy="1097280"/>
          </a:xfrm>
          <a:prstGeom prst="rect">
            <a:avLst/>
          </a:prstGeom>
        </p:spPr>
      </p:pic>
      <p:pic>
        <p:nvPicPr>
          <p:cNvPr id="19" name="Picture 18">
            <a:extLst>
              <a:ext uri="{FF2B5EF4-FFF2-40B4-BE49-F238E27FC236}">
                <a16:creationId xmlns:a16="http://schemas.microsoft.com/office/drawing/2014/main" id="{3F29532D-EA91-4519-874C-B1A46297F56E}"/>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5522987" y="4732020"/>
            <a:ext cx="2822426" cy="1097280"/>
          </a:xfrm>
          <a:prstGeom prst="rect">
            <a:avLst/>
          </a:prstGeom>
        </p:spPr>
      </p:pic>
      <p:sp>
        <p:nvSpPr>
          <p:cNvPr id="20" name="TextBox 19">
            <a:extLst>
              <a:ext uri="{FF2B5EF4-FFF2-40B4-BE49-F238E27FC236}">
                <a16:creationId xmlns:a16="http://schemas.microsoft.com/office/drawing/2014/main" id="{FCB5EBE7-6328-410F-9812-C9A235999379}"/>
              </a:ext>
            </a:extLst>
          </p:cNvPr>
          <p:cNvSpPr txBox="1"/>
          <p:nvPr/>
        </p:nvSpPr>
        <p:spPr>
          <a:xfrm>
            <a:off x="127000" y="5905500"/>
            <a:ext cx="94107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Child obesity: BMI greater than or equal to the 95   centile of the UK90 growth reference
Source: National Child Measurement Programme 2017/18</a:t>
            </a:r>
          </a:p>
        </p:txBody>
      </p:sp>
      <p:sp>
        <p:nvSpPr>
          <p:cNvPr id="21" name="TextBox 20">
            <a:extLst>
              <a:ext uri="{FF2B5EF4-FFF2-40B4-BE49-F238E27FC236}">
                <a16:creationId xmlns:a16="http://schemas.microsoft.com/office/drawing/2014/main" id="{697BEBB9-1B2F-4A70-9797-9BC041DB4C76}"/>
              </a:ext>
            </a:extLst>
          </p:cNvPr>
          <p:cNvSpPr txBox="1"/>
          <p:nvPr/>
        </p:nvSpPr>
        <p:spPr>
          <a:xfrm>
            <a:off x="3175000" y="5905500"/>
            <a:ext cx="635000" cy="18466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a:solidFill>
                  <a:srgbClr val="000000"/>
                </a:solidFill>
                <a:latin typeface="Arial" panose="020B0604020202020204" pitchFamily="34" charset="0"/>
              </a:rPr>
              <a:t>th</a:t>
            </a:r>
          </a:p>
        </p:txBody>
      </p:sp>
      <p:sp>
        <p:nvSpPr>
          <p:cNvPr id="22" name="TextBox 21">
            <a:extLst>
              <a:ext uri="{FF2B5EF4-FFF2-40B4-BE49-F238E27FC236}">
                <a16:creationId xmlns:a16="http://schemas.microsoft.com/office/drawing/2014/main" id="{939EE09B-B347-4CB5-8843-7EE7E70E09F2}"/>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5     Patterns and trends in child obesity in the South West</a:t>
            </a:r>
          </a:p>
        </p:txBody>
      </p:sp>
    </p:spTree>
    <p:extLst>
      <p:ext uri="{BB962C8B-B14F-4D97-AF65-F5344CB8AC3E}">
        <p14:creationId xmlns:p14="http://schemas.microsoft.com/office/powerpoint/2010/main" val="2317611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1369A-2FC0-4CAE-918B-6538B7619B27}"/>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7358C2CD-7103-468A-A6F7-FDFDE369C55A}"/>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00B092"/>
                </a:solidFill>
                <a:latin typeface="Arial" panose="020B0604020202020204" pitchFamily="34" charset="0"/>
              </a:rPr>
              <a:t>Child obesity in the South West</a:t>
            </a:r>
          </a:p>
        </p:txBody>
      </p:sp>
      <p:sp>
        <p:nvSpPr>
          <p:cNvPr id="4" name="TextBox 3">
            <a:extLst>
              <a:ext uri="{FF2B5EF4-FFF2-40B4-BE49-F238E27FC236}">
                <a16:creationId xmlns:a16="http://schemas.microsoft.com/office/drawing/2014/main" id="{88443591-0652-4E16-B22B-28D197813692}"/>
              </a:ext>
            </a:extLst>
          </p:cNvPr>
          <p:cNvSpPr txBox="1"/>
          <p:nvPr/>
        </p:nvSpPr>
        <p:spPr>
          <a:xfrm>
            <a:off x="2526030" y="788670"/>
            <a:ext cx="6934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b="1">
                <a:solidFill>
                  <a:srgbClr val="000000"/>
                </a:solidFill>
                <a:latin typeface="Arial" panose="020B0604020202020204" pitchFamily="34" charset="0"/>
              </a:rPr>
              <a:t>BMI status of children by age</a:t>
            </a:r>
          </a:p>
        </p:txBody>
      </p:sp>
      <p:pic>
        <p:nvPicPr>
          <p:cNvPr id="6" name="Picture 5">
            <a:extLst>
              <a:ext uri="{FF2B5EF4-FFF2-40B4-BE49-F238E27FC236}">
                <a16:creationId xmlns:a16="http://schemas.microsoft.com/office/drawing/2014/main" id="{7AA742A2-A18B-46CF-893E-60D86B2A507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28600" y="1028700"/>
            <a:ext cx="5486400" cy="5486400"/>
          </a:xfrm>
          <a:prstGeom prst="rect">
            <a:avLst/>
          </a:prstGeom>
        </p:spPr>
      </p:pic>
      <p:pic>
        <p:nvPicPr>
          <p:cNvPr id="8" name="Picture 7">
            <a:extLst>
              <a:ext uri="{FF2B5EF4-FFF2-40B4-BE49-F238E27FC236}">
                <a16:creationId xmlns:a16="http://schemas.microsoft.com/office/drawing/2014/main" id="{10AE0305-9BC3-4E76-BFDB-E00A378B8C7B}"/>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191000" y="1028700"/>
            <a:ext cx="5486400" cy="5486400"/>
          </a:xfrm>
          <a:prstGeom prst="rect">
            <a:avLst/>
          </a:prstGeom>
        </p:spPr>
      </p:pic>
      <p:sp>
        <p:nvSpPr>
          <p:cNvPr id="9" name="TextBox 8">
            <a:extLst>
              <a:ext uri="{FF2B5EF4-FFF2-40B4-BE49-F238E27FC236}">
                <a16:creationId xmlns:a16="http://schemas.microsoft.com/office/drawing/2014/main" id="{86F8D789-47BD-476A-BC8E-6F9A0ADE8418}"/>
              </a:ext>
            </a:extLst>
          </p:cNvPr>
          <p:cNvSpPr txBox="1"/>
          <p:nvPr/>
        </p:nvSpPr>
        <p:spPr>
          <a:xfrm>
            <a:off x="127000" y="5715000"/>
            <a:ext cx="9608820" cy="6001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This analysis uses the 2   , 85   and 95   centiles of the British 1990 growth reference (UK90) for BMI to classify children as underweight, healthy weight, overweight and obese.
Source: National Child Measurement Programme 2017/18</a:t>
            </a:r>
          </a:p>
        </p:txBody>
      </p:sp>
      <p:sp>
        <p:nvSpPr>
          <p:cNvPr id="10" name="TextBox 9">
            <a:extLst>
              <a:ext uri="{FF2B5EF4-FFF2-40B4-BE49-F238E27FC236}">
                <a16:creationId xmlns:a16="http://schemas.microsoft.com/office/drawing/2014/main" id="{154850A1-0231-4602-88E4-358B2E1CF3D3}"/>
              </a:ext>
            </a:extLst>
          </p:cNvPr>
          <p:cNvSpPr txBox="1"/>
          <p:nvPr/>
        </p:nvSpPr>
        <p:spPr>
          <a:xfrm>
            <a:off x="1638300" y="5715000"/>
            <a:ext cx="635000" cy="18466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a:solidFill>
                  <a:srgbClr val="000000"/>
                </a:solidFill>
                <a:latin typeface="Arial" panose="020B0604020202020204" pitchFamily="34" charset="0"/>
              </a:rPr>
              <a:t>nd</a:t>
            </a:r>
          </a:p>
        </p:txBody>
      </p:sp>
      <p:sp>
        <p:nvSpPr>
          <p:cNvPr id="11" name="TextBox 10">
            <a:extLst>
              <a:ext uri="{FF2B5EF4-FFF2-40B4-BE49-F238E27FC236}">
                <a16:creationId xmlns:a16="http://schemas.microsoft.com/office/drawing/2014/main" id="{8D70AAA6-CA59-4B31-B826-C04DFC3FE0DF}"/>
              </a:ext>
            </a:extLst>
          </p:cNvPr>
          <p:cNvSpPr txBox="1"/>
          <p:nvPr/>
        </p:nvSpPr>
        <p:spPr>
          <a:xfrm>
            <a:off x="1968500" y="5715000"/>
            <a:ext cx="635000" cy="18466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a:solidFill>
                  <a:srgbClr val="000000"/>
                </a:solidFill>
                <a:latin typeface="Arial" panose="020B0604020202020204" pitchFamily="34" charset="0"/>
              </a:rPr>
              <a:t>th</a:t>
            </a:r>
          </a:p>
        </p:txBody>
      </p:sp>
      <p:sp>
        <p:nvSpPr>
          <p:cNvPr id="12" name="TextBox 11">
            <a:extLst>
              <a:ext uri="{FF2B5EF4-FFF2-40B4-BE49-F238E27FC236}">
                <a16:creationId xmlns:a16="http://schemas.microsoft.com/office/drawing/2014/main" id="{98973184-0F74-4235-AF05-E1B654FB1B20}"/>
              </a:ext>
            </a:extLst>
          </p:cNvPr>
          <p:cNvSpPr txBox="1"/>
          <p:nvPr/>
        </p:nvSpPr>
        <p:spPr>
          <a:xfrm>
            <a:off x="2527300" y="5715000"/>
            <a:ext cx="635000" cy="18466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a:solidFill>
                  <a:srgbClr val="000000"/>
                </a:solidFill>
                <a:latin typeface="Arial" panose="020B0604020202020204" pitchFamily="34" charset="0"/>
              </a:rPr>
              <a:t>th</a:t>
            </a:r>
          </a:p>
        </p:txBody>
      </p:sp>
      <p:sp>
        <p:nvSpPr>
          <p:cNvPr id="13" name="TextBox 12">
            <a:extLst>
              <a:ext uri="{FF2B5EF4-FFF2-40B4-BE49-F238E27FC236}">
                <a16:creationId xmlns:a16="http://schemas.microsoft.com/office/drawing/2014/main" id="{18871551-E051-4E88-9282-C2A42F81A519}"/>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6     Patterns and trends in child obesity in the South West</a:t>
            </a:r>
          </a:p>
        </p:txBody>
      </p:sp>
    </p:spTree>
    <p:extLst>
      <p:ext uri="{BB962C8B-B14F-4D97-AF65-F5344CB8AC3E}">
        <p14:creationId xmlns:p14="http://schemas.microsoft.com/office/powerpoint/2010/main" val="898142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38567-932C-446F-8EC0-449519FB89D1}"/>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AD3AD933-5B9E-40C8-90DD-06DD809093EC}"/>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00B092"/>
                </a:solidFill>
                <a:latin typeface="Arial" panose="020B0604020202020204" pitchFamily="34" charset="0"/>
              </a:rPr>
              <a:t>Child obesity in the South West</a:t>
            </a:r>
          </a:p>
        </p:txBody>
      </p:sp>
      <p:sp>
        <p:nvSpPr>
          <p:cNvPr id="4" name="TextBox 3">
            <a:extLst>
              <a:ext uri="{FF2B5EF4-FFF2-40B4-BE49-F238E27FC236}">
                <a16:creationId xmlns:a16="http://schemas.microsoft.com/office/drawing/2014/main" id="{6C63321F-1AC9-4163-A1C8-5C85D08A00F2}"/>
              </a:ext>
            </a:extLst>
          </p:cNvPr>
          <p:cNvSpPr txBox="1"/>
          <p:nvPr/>
        </p:nvSpPr>
        <p:spPr>
          <a:xfrm>
            <a:off x="2526030" y="788670"/>
            <a:ext cx="6934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b="1">
                <a:solidFill>
                  <a:srgbClr val="000000"/>
                </a:solidFill>
                <a:latin typeface="Arial" panose="020B0604020202020204" pitchFamily="34" charset="0"/>
              </a:rPr>
              <a:t>BMI status of children by age</a:t>
            </a:r>
          </a:p>
        </p:txBody>
      </p:sp>
      <p:sp>
        <p:nvSpPr>
          <p:cNvPr id="5" name="TextBox 4">
            <a:extLst>
              <a:ext uri="{FF2B5EF4-FFF2-40B4-BE49-F238E27FC236}">
                <a16:creationId xmlns:a16="http://schemas.microsoft.com/office/drawing/2014/main" id="{CCC41CB7-CD98-437B-9313-5DFC5E8DF3A6}"/>
              </a:ext>
            </a:extLst>
          </p:cNvPr>
          <p:cNvSpPr txBox="1"/>
          <p:nvPr/>
        </p:nvSpPr>
        <p:spPr>
          <a:xfrm>
            <a:off x="99060" y="2537460"/>
            <a:ext cx="1485900" cy="3308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50" b="1">
                <a:solidFill>
                  <a:srgbClr val="000000"/>
                </a:solidFill>
                <a:latin typeface="Arial" panose="020B0604020202020204" pitchFamily="34" charset="0"/>
              </a:rPr>
              <a:t>Reception</a:t>
            </a:r>
          </a:p>
        </p:txBody>
      </p:sp>
      <p:sp>
        <p:nvSpPr>
          <p:cNvPr id="6" name="TextBox 5">
            <a:extLst>
              <a:ext uri="{FF2B5EF4-FFF2-40B4-BE49-F238E27FC236}">
                <a16:creationId xmlns:a16="http://schemas.microsoft.com/office/drawing/2014/main" id="{416D9689-00E2-4069-B560-A05B69CBB0DF}"/>
              </a:ext>
            </a:extLst>
          </p:cNvPr>
          <p:cNvSpPr txBox="1"/>
          <p:nvPr/>
        </p:nvSpPr>
        <p:spPr>
          <a:xfrm>
            <a:off x="99060" y="4594860"/>
            <a:ext cx="1485900" cy="3308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50" b="1">
                <a:solidFill>
                  <a:srgbClr val="000000"/>
                </a:solidFill>
                <a:latin typeface="Arial" panose="020B0604020202020204" pitchFamily="34" charset="0"/>
              </a:rPr>
              <a:t>Year 6</a:t>
            </a:r>
          </a:p>
        </p:txBody>
      </p:sp>
      <p:pic>
        <p:nvPicPr>
          <p:cNvPr id="8" name="Picture 7">
            <a:extLst>
              <a:ext uri="{FF2B5EF4-FFF2-40B4-BE49-F238E27FC236}">
                <a16:creationId xmlns:a16="http://schemas.microsoft.com/office/drawing/2014/main" id="{68EB9FC3-60F5-418D-AAA7-10A0AFC316F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792480" y="1399303"/>
            <a:ext cx="9113520" cy="2276313"/>
          </a:xfrm>
          <a:prstGeom prst="rect">
            <a:avLst/>
          </a:prstGeom>
        </p:spPr>
      </p:pic>
      <p:pic>
        <p:nvPicPr>
          <p:cNvPr id="10" name="Picture 9">
            <a:extLst>
              <a:ext uri="{FF2B5EF4-FFF2-40B4-BE49-F238E27FC236}">
                <a16:creationId xmlns:a16="http://schemas.microsoft.com/office/drawing/2014/main" id="{5F8B8EBA-0C63-436E-A251-7C4CACB61D6B}"/>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792480" y="3422414"/>
            <a:ext cx="9113520" cy="2276313"/>
          </a:xfrm>
          <a:prstGeom prst="rect">
            <a:avLst/>
          </a:prstGeom>
        </p:spPr>
      </p:pic>
      <p:sp>
        <p:nvSpPr>
          <p:cNvPr id="11" name="TextBox 10">
            <a:extLst>
              <a:ext uri="{FF2B5EF4-FFF2-40B4-BE49-F238E27FC236}">
                <a16:creationId xmlns:a16="http://schemas.microsoft.com/office/drawing/2014/main" id="{B130B087-0EFB-4B52-B25E-B137FAD777ED}"/>
              </a:ext>
            </a:extLst>
          </p:cNvPr>
          <p:cNvSpPr txBox="1"/>
          <p:nvPr/>
        </p:nvSpPr>
        <p:spPr>
          <a:xfrm>
            <a:off x="127000" y="5715000"/>
            <a:ext cx="9608820" cy="6001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This analysis uses the 2   , 85   and 95   centiles of the British 1990 growth reference (UK90) for BMI to classify children as underweight, healthy weight, overweight, obese or severely obese.
Source: National Child Measurement Programme 2017/18</a:t>
            </a:r>
          </a:p>
        </p:txBody>
      </p:sp>
      <p:sp>
        <p:nvSpPr>
          <p:cNvPr id="12" name="TextBox 11">
            <a:extLst>
              <a:ext uri="{FF2B5EF4-FFF2-40B4-BE49-F238E27FC236}">
                <a16:creationId xmlns:a16="http://schemas.microsoft.com/office/drawing/2014/main" id="{7E7C412A-24CD-415F-BECE-307DBC47F189}"/>
              </a:ext>
            </a:extLst>
          </p:cNvPr>
          <p:cNvSpPr txBox="1"/>
          <p:nvPr/>
        </p:nvSpPr>
        <p:spPr>
          <a:xfrm>
            <a:off x="1638300" y="5715000"/>
            <a:ext cx="635000" cy="18466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a:solidFill>
                  <a:srgbClr val="000000"/>
                </a:solidFill>
                <a:latin typeface="Arial" panose="020B0604020202020204" pitchFamily="34" charset="0"/>
              </a:rPr>
              <a:t>nd</a:t>
            </a:r>
          </a:p>
        </p:txBody>
      </p:sp>
      <p:sp>
        <p:nvSpPr>
          <p:cNvPr id="13" name="TextBox 12">
            <a:extLst>
              <a:ext uri="{FF2B5EF4-FFF2-40B4-BE49-F238E27FC236}">
                <a16:creationId xmlns:a16="http://schemas.microsoft.com/office/drawing/2014/main" id="{8AFEC3A7-ACD0-4FB2-8045-BD171D1F5E5E}"/>
              </a:ext>
            </a:extLst>
          </p:cNvPr>
          <p:cNvSpPr txBox="1"/>
          <p:nvPr/>
        </p:nvSpPr>
        <p:spPr>
          <a:xfrm>
            <a:off x="1968500" y="5715000"/>
            <a:ext cx="635000" cy="18466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a:solidFill>
                  <a:srgbClr val="000000"/>
                </a:solidFill>
                <a:latin typeface="Arial" panose="020B0604020202020204" pitchFamily="34" charset="0"/>
              </a:rPr>
              <a:t>th</a:t>
            </a:r>
          </a:p>
        </p:txBody>
      </p:sp>
      <p:sp>
        <p:nvSpPr>
          <p:cNvPr id="14" name="TextBox 13">
            <a:extLst>
              <a:ext uri="{FF2B5EF4-FFF2-40B4-BE49-F238E27FC236}">
                <a16:creationId xmlns:a16="http://schemas.microsoft.com/office/drawing/2014/main" id="{C818B183-DA40-4499-9347-11DA2CFC690C}"/>
              </a:ext>
            </a:extLst>
          </p:cNvPr>
          <p:cNvSpPr txBox="1"/>
          <p:nvPr/>
        </p:nvSpPr>
        <p:spPr>
          <a:xfrm>
            <a:off x="2527300" y="5715000"/>
            <a:ext cx="635000" cy="18466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a:solidFill>
                  <a:srgbClr val="000000"/>
                </a:solidFill>
                <a:latin typeface="Arial" panose="020B0604020202020204" pitchFamily="34" charset="0"/>
              </a:rPr>
              <a:t>th</a:t>
            </a:r>
          </a:p>
        </p:txBody>
      </p:sp>
      <p:sp>
        <p:nvSpPr>
          <p:cNvPr id="15" name="TextBox 14">
            <a:extLst>
              <a:ext uri="{FF2B5EF4-FFF2-40B4-BE49-F238E27FC236}">
                <a16:creationId xmlns:a16="http://schemas.microsoft.com/office/drawing/2014/main" id="{4A984D73-F8D9-4218-A6A7-2263E6FACB60}"/>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7     Patterns and trends in child obesity in the South West</a:t>
            </a:r>
          </a:p>
        </p:txBody>
      </p:sp>
    </p:spTree>
    <p:extLst>
      <p:ext uri="{BB962C8B-B14F-4D97-AF65-F5344CB8AC3E}">
        <p14:creationId xmlns:p14="http://schemas.microsoft.com/office/powerpoint/2010/main" val="1997650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C8CAA-285C-40A8-8BA2-BBF99A98D0AB}"/>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AFFEDFF5-0693-4B4E-9899-82FC7071B9CF}"/>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00B092"/>
                </a:solidFill>
                <a:latin typeface="Arial" panose="020B0604020202020204" pitchFamily="34" charset="0"/>
              </a:rPr>
              <a:t>Child obesity in the South West</a:t>
            </a:r>
          </a:p>
        </p:txBody>
      </p:sp>
      <p:sp>
        <p:nvSpPr>
          <p:cNvPr id="4" name="TextBox 3">
            <a:extLst>
              <a:ext uri="{FF2B5EF4-FFF2-40B4-BE49-F238E27FC236}">
                <a16:creationId xmlns:a16="http://schemas.microsoft.com/office/drawing/2014/main" id="{FFE9CA73-D103-4DC9-8589-8EEB1E5332A3}"/>
              </a:ext>
            </a:extLst>
          </p:cNvPr>
          <p:cNvSpPr txBox="1"/>
          <p:nvPr/>
        </p:nvSpPr>
        <p:spPr>
          <a:xfrm>
            <a:off x="2526030" y="788670"/>
            <a:ext cx="6934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b="1">
                <a:solidFill>
                  <a:srgbClr val="000000"/>
                </a:solidFill>
                <a:latin typeface="Arial" panose="020B0604020202020204" pitchFamily="34" charset="0"/>
              </a:rPr>
              <a:t>Prevalence of obesity by age</a:t>
            </a:r>
          </a:p>
        </p:txBody>
      </p:sp>
      <p:sp>
        <p:nvSpPr>
          <p:cNvPr id="5" name="TextBox 4">
            <a:extLst>
              <a:ext uri="{FF2B5EF4-FFF2-40B4-BE49-F238E27FC236}">
                <a16:creationId xmlns:a16="http://schemas.microsoft.com/office/drawing/2014/main" id="{675D3277-D183-4EFB-9D25-59F8CF08515E}"/>
              </a:ext>
            </a:extLst>
          </p:cNvPr>
          <p:cNvSpPr txBox="1"/>
          <p:nvPr/>
        </p:nvSpPr>
        <p:spPr>
          <a:xfrm>
            <a:off x="2526030" y="1131570"/>
            <a:ext cx="7429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a:solidFill>
                  <a:srgbClr val="000000"/>
                </a:solidFill>
                <a:latin typeface="Arial" panose="020B0604020202020204" pitchFamily="34" charset="0"/>
              </a:rPr>
              <a:t>England and Regions</a:t>
            </a:r>
          </a:p>
        </p:txBody>
      </p:sp>
      <p:sp>
        <p:nvSpPr>
          <p:cNvPr id="6" name="TextBox 5">
            <a:extLst>
              <a:ext uri="{FF2B5EF4-FFF2-40B4-BE49-F238E27FC236}">
                <a16:creationId xmlns:a16="http://schemas.microsoft.com/office/drawing/2014/main" id="{087519ED-879B-4FEE-8C16-6C3E44E1ABA1}"/>
              </a:ext>
            </a:extLst>
          </p:cNvPr>
          <p:cNvSpPr txBox="1"/>
          <p:nvPr/>
        </p:nvSpPr>
        <p:spPr>
          <a:xfrm>
            <a:off x="505206" y="171450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Children in Reception (aged 4-5 years)</a:t>
            </a:r>
          </a:p>
        </p:txBody>
      </p:sp>
      <p:sp>
        <p:nvSpPr>
          <p:cNvPr id="7" name="TextBox 6">
            <a:extLst>
              <a:ext uri="{FF2B5EF4-FFF2-40B4-BE49-F238E27FC236}">
                <a16:creationId xmlns:a16="http://schemas.microsoft.com/office/drawing/2014/main" id="{F25302F8-60C5-4185-A405-B530389434BF}"/>
              </a:ext>
            </a:extLst>
          </p:cNvPr>
          <p:cNvSpPr txBox="1"/>
          <p:nvPr/>
        </p:nvSpPr>
        <p:spPr>
          <a:xfrm>
            <a:off x="5190744" y="171450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Children in Year 6 (aged 10-11 years)</a:t>
            </a:r>
          </a:p>
        </p:txBody>
      </p:sp>
      <p:pic>
        <p:nvPicPr>
          <p:cNvPr id="9" name="Picture 8">
            <a:extLst>
              <a:ext uri="{FF2B5EF4-FFF2-40B4-BE49-F238E27FC236}">
                <a16:creationId xmlns:a16="http://schemas.microsoft.com/office/drawing/2014/main" id="{CA9BEF64-C914-40A6-8E8D-F364E20B654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163669" y="2160270"/>
            <a:ext cx="3616263" cy="3634740"/>
          </a:xfrm>
          <a:prstGeom prst="rect">
            <a:avLst/>
          </a:prstGeom>
        </p:spPr>
      </p:pic>
      <p:pic>
        <p:nvPicPr>
          <p:cNvPr id="11" name="Picture 10">
            <a:extLst>
              <a:ext uri="{FF2B5EF4-FFF2-40B4-BE49-F238E27FC236}">
                <a16:creationId xmlns:a16="http://schemas.microsoft.com/office/drawing/2014/main" id="{63BE4CF7-04CC-45FD-B74F-9974634EE6F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126069" y="2160270"/>
            <a:ext cx="3616263" cy="3634740"/>
          </a:xfrm>
          <a:prstGeom prst="rect">
            <a:avLst/>
          </a:prstGeom>
        </p:spPr>
      </p:pic>
      <p:sp>
        <p:nvSpPr>
          <p:cNvPr id="12" name="TextBox 11">
            <a:extLst>
              <a:ext uri="{FF2B5EF4-FFF2-40B4-BE49-F238E27FC236}">
                <a16:creationId xmlns:a16="http://schemas.microsoft.com/office/drawing/2014/main" id="{ED646FF2-5F11-40D9-8C92-15D327447004}"/>
              </a:ext>
            </a:extLst>
          </p:cNvPr>
          <p:cNvSpPr txBox="1"/>
          <p:nvPr/>
        </p:nvSpPr>
        <p:spPr>
          <a:xfrm>
            <a:off x="127000" y="5905500"/>
            <a:ext cx="94107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Child obesity: BMI greater than or equal to the 95   centile of the UK90 growth reference. 95% confidence intervals are displayed on the chart.
Source: National Child Measurement Programme 2017/18</a:t>
            </a:r>
          </a:p>
        </p:txBody>
      </p:sp>
      <p:sp>
        <p:nvSpPr>
          <p:cNvPr id="13" name="TextBox 12">
            <a:extLst>
              <a:ext uri="{FF2B5EF4-FFF2-40B4-BE49-F238E27FC236}">
                <a16:creationId xmlns:a16="http://schemas.microsoft.com/office/drawing/2014/main" id="{29F2D110-30FB-46A3-9BA0-0B7C089A8581}"/>
              </a:ext>
            </a:extLst>
          </p:cNvPr>
          <p:cNvSpPr txBox="1"/>
          <p:nvPr/>
        </p:nvSpPr>
        <p:spPr>
          <a:xfrm>
            <a:off x="3175000" y="5905500"/>
            <a:ext cx="635000" cy="18466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a:solidFill>
                  <a:srgbClr val="000000"/>
                </a:solidFill>
                <a:latin typeface="Arial" panose="020B0604020202020204" pitchFamily="34" charset="0"/>
              </a:rPr>
              <a:t>th</a:t>
            </a:r>
          </a:p>
        </p:txBody>
      </p:sp>
      <p:sp>
        <p:nvSpPr>
          <p:cNvPr id="14" name="TextBox 13">
            <a:extLst>
              <a:ext uri="{FF2B5EF4-FFF2-40B4-BE49-F238E27FC236}">
                <a16:creationId xmlns:a16="http://schemas.microsoft.com/office/drawing/2014/main" id="{214ED37C-CC04-4746-9BE6-E25C30B57FDE}"/>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8     Patterns and trends in child obesity in the South West</a:t>
            </a:r>
          </a:p>
        </p:txBody>
      </p:sp>
    </p:spTree>
    <p:extLst>
      <p:ext uri="{BB962C8B-B14F-4D97-AF65-F5344CB8AC3E}">
        <p14:creationId xmlns:p14="http://schemas.microsoft.com/office/powerpoint/2010/main" val="1378324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3F4C9-0A22-41C3-B9F7-9F1603DF9A70}"/>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E6BF929B-A95C-4B8F-99CC-3D1B2FB02728}"/>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00B092"/>
                </a:solidFill>
                <a:latin typeface="Arial" panose="020B0604020202020204" pitchFamily="34" charset="0"/>
              </a:rPr>
              <a:t>Child obesity in the South West</a:t>
            </a:r>
          </a:p>
        </p:txBody>
      </p:sp>
      <p:sp>
        <p:nvSpPr>
          <p:cNvPr id="4" name="TextBox 3">
            <a:extLst>
              <a:ext uri="{FF2B5EF4-FFF2-40B4-BE49-F238E27FC236}">
                <a16:creationId xmlns:a16="http://schemas.microsoft.com/office/drawing/2014/main" id="{778EF493-BE31-4F32-B892-10C4EB653B32}"/>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prevalence of obesity and excess weight by age</a:t>
            </a:r>
          </a:p>
        </p:txBody>
      </p:sp>
      <p:sp>
        <p:nvSpPr>
          <p:cNvPr id="5" name="TextBox 4">
            <a:extLst>
              <a:ext uri="{FF2B5EF4-FFF2-40B4-BE49-F238E27FC236}">
                <a16:creationId xmlns:a16="http://schemas.microsoft.com/office/drawing/2014/main" id="{6D9E7D7C-B3C3-4EA1-A1A7-27C9C15BB90A}"/>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and Year 6</a:t>
            </a:r>
          </a:p>
        </p:txBody>
      </p:sp>
      <p:sp>
        <p:nvSpPr>
          <p:cNvPr id="6" name="TextBox 5">
            <a:extLst>
              <a:ext uri="{FF2B5EF4-FFF2-40B4-BE49-F238E27FC236}">
                <a16:creationId xmlns:a16="http://schemas.microsoft.com/office/drawing/2014/main" id="{8D283A4A-97D3-40DF-846A-208B4A9629F3}"/>
              </a:ext>
            </a:extLst>
          </p:cNvPr>
          <p:cNvSpPr txBox="1"/>
          <p:nvPr/>
        </p:nvSpPr>
        <p:spPr>
          <a:xfrm>
            <a:off x="792480" y="171450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Children in Reception (aged 4-5 years)</a:t>
            </a:r>
          </a:p>
        </p:txBody>
      </p:sp>
      <p:sp>
        <p:nvSpPr>
          <p:cNvPr id="7" name="TextBox 6">
            <a:extLst>
              <a:ext uri="{FF2B5EF4-FFF2-40B4-BE49-F238E27FC236}">
                <a16:creationId xmlns:a16="http://schemas.microsoft.com/office/drawing/2014/main" id="{3B917C7C-BDDE-48BA-A5E2-1217289B1B24}"/>
              </a:ext>
            </a:extLst>
          </p:cNvPr>
          <p:cNvSpPr txBox="1"/>
          <p:nvPr/>
        </p:nvSpPr>
        <p:spPr>
          <a:xfrm>
            <a:off x="5190744" y="171450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Children in Year 6 (aged 10-11 years)</a:t>
            </a:r>
          </a:p>
        </p:txBody>
      </p:sp>
      <p:sp>
        <p:nvSpPr>
          <p:cNvPr id="8" name="TextBox 7">
            <a:extLst>
              <a:ext uri="{FF2B5EF4-FFF2-40B4-BE49-F238E27FC236}">
                <a16:creationId xmlns:a16="http://schemas.microsoft.com/office/drawing/2014/main" id="{2A63368E-AB41-48CE-B599-849896C66B0B}"/>
              </a:ext>
            </a:extLst>
          </p:cNvPr>
          <p:cNvSpPr txBox="1"/>
          <p:nvPr/>
        </p:nvSpPr>
        <p:spPr>
          <a:xfrm>
            <a:off x="792480" y="1968246"/>
            <a:ext cx="49530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Prevalence (%)</a:t>
            </a:r>
          </a:p>
        </p:txBody>
      </p:sp>
      <p:sp>
        <p:nvSpPr>
          <p:cNvPr id="9" name="TextBox 8">
            <a:extLst>
              <a:ext uri="{FF2B5EF4-FFF2-40B4-BE49-F238E27FC236}">
                <a16:creationId xmlns:a16="http://schemas.microsoft.com/office/drawing/2014/main" id="{7D7B9970-7D2C-4C90-90FC-81CDDFD21127}"/>
              </a:ext>
            </a:extLst>
          </p:cNvPr>
          <p:cNvSpPr txBox="1"/>
          <p:nvPr/>
        </p:nvSpPr>
        <p:spPr>
          <a:xfrm>
            <a:off x="5190744" y="1968246"/>
            <a:ext cx="49530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Prevalence (%)</a:t>
            </a:r>
          </a:p>
        </p:txBody>
      </p:sp>
      <p:pic>
        <p:nvPicPr>
          <p:cNvPr id="11" name="Picture 10">
            <a:extLst>
              <a:ext uri="{FF2B5EF4-FFF2-40B4-BE49-F238E27FC236}">
                <a16:creationId xmlns:a16="http://schemas.microsoft.com/office/drawing/2014/main" id="{A4A21656-3D6B-4378-9B0D-0ECE64852774}"/>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53471" y="2263140"/>
            <a:ext cx="3646058" cy="3429000"/>
          </a:xfrm>
          <a:prstGeom prst="rect">
            <a:avLst/>
          </a:prstGeom>
        </p:spPr>
      </p:pic>
      <p:pic>
        <p:nvPicPr>
          <p:cNvPr id="13" name="Picture 12">
            <a:extLst>
              <a:ext uri="{FF2B5EF4-FFF2-40B4-BE49-F238E27FC236}">
                <a16:creationId xmlns:a16="http://schemas.microsoft.com/office/drawing/2014/main" id="{2DDC08B4-BDE0-493F-AA5E-E92FE73758D5}"/>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111171" y="2263140"/>
            <a:ext cx="3646058" cy="3429000"/>
          </a:xfrm>
          <a:prstGeom prst="rect">
            <a:avLst/>
          </a:prstGeom>
        </p:spPr>
      </p:pic>
      <p:sp>
        <p:nvSpPr>
          <p:cNvPr id="14" name="TextBox 13">
            <a:extLst>
              <a:ext uri="{FF2B5EF4-FFF2-40B4-BE49-F238E27FC236}">
                <a16:creationId xmlns:a16="http://schemas.microsoft.com/office/drawing/2014/main" id="{7AD8D5E5-5628-467F-A01F-4E6794789CF2}"/>
              </a:ext>
            </a:extLst>
          </p:cNvPr>
          <p:cNvSpPr txBox="1"/>
          <p:nvPr/>
        </p:nvSpPr>
        <p:spPr>
          <a:xfrm>
            <a:off x="127000" y="5715000"/>
            <a:ext cx="9608820" cy="6001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Child excess weight (overweight including obesity): BMI greater than or equal to the 85   centile of the UK90 growth reference. Child obesity: BMI greater than or equal to the 95   centile of the UK90 growth reference. 95% confidence intervals are displayed on the chart.
Source: National Child Measurement Programme 2017/18</a:t>
            </a:r>
          </a:p>
        </p:txBody>
      </p:sp>
      <p:sp>
        <p:nvSpPr>
          <p:cNvPr id="15" name="TextBox 14">
            <a:extLst>
              <a:ext uri="{FF2B5EF4-FFF2-40B4-BE49-F238E27FC236}">
                <a16:creationId xmlns:a16="http://schemas.microsoft.com/office/drawing/2014/main" id="{EF92DA0D-5230-47C3-8052-1DB08F615EE9}"/>
              </a:ext>
            </a:extLst>
          </p:cNvPr>
          <p:cNvSpPr txBox="1"/>
          <p:nvPr/>
        </p:nvSpPr>
        <p:spPr>
          <a:xfrm>
            <a:off x="5486400" y="5715000"/>
            <a:ext cx="635000" cy="18466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a:solidFill>
                  <a:srgbClr val="000000"/>
                </a:solidFill>
                <a:latin typeface="Arial" panose="020B0604020202020204" pitchFamily="34" charset="0"/>
              </a:rPr>
              <a:t>th</a:t>
            </a:r>
          </a:p>
        </p:txBody>
      </p:sp>
      <p:sp>
        <p:nvSpPr>
          <p:cNvPr id="16" name="TextBox 15">
            <a:extLst>
              <a:ext uri="{FF2B5EF4-FFF2-40B4-BE49-F238E27FC236}">
                <a16:creationId xmlns:a16="http://schemas.microsoft.com/office/drawing/2014/main" id="{081AEE87-8556-4150-AE10-ADF22F6B12D3}"/>
              </a:ext>
            </a:extLst>
          </p:cNvPr>
          <p:cNvSpPr txBox="1"/>
          <p:nvPr/>
        </p:nvSpPr>
        <p:spPr>
          <a:xfrm>
            <a:off x="1536700" y="5880100"/>
            <a:ext cx="635000" cy="18466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a:solidFill>
                  <a:srgbClr val="000000"/>
                </a:solidFill>
                <a:latin typeface="Arial" panose="020B0604020202020204" pitchFamily="34" charset="0"/>
              </a:rPr>
              <a:t>th</a:t>
            </a:r>
          </a:p>
        </p:txBody>
      </p:sp>
      <p:sp>
        <p:nvSpPr>
          <p:cNvPr id="17" name="TextBox 16">
            <a:extLst>
              <a:ext uri="{FF2B5EF4-FFF2-40B4-BE49-F238E27FC236}">
                <a16:creationId xmlns:a16="http://schemas.microsoft.com/office/drawing/2014/main" id="{BCB896C0-EC6B-4C6B-B867-E7B6660327FD}"/>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9     Patterns and trends in child obesity in the South West</a:t>
            </a:r>
          </a:p>
        </p:txBody>
      </p:sp>
    </p:spTree>
    <p:extLst>
      <p:ext uri="{BB962C8B-B14F-4D97-AF65-F5344CB8AC3E}">
        <p14:creationId xmlns:p14="http://schemas.microsoft.com/office/powerpoint/2010/main" val="764605093"/>
      </p:ext>
    </p:extLst>
  </p:cSld>
  <p:clrMapOvr>
    <a:masterClrMapping/>
  </p:clrMapOvr>
</p:sld>
</file>

<file path=ppt/theme/theme1.xml><?xml version="1.0" encoding="utf-8"?>
<a:theme xmlns:a="http://schemas.openxmlformats.org/drawingml/2006/main" name="templat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pot [Compatibility Mode]" id="{9CC728FF-132C-457F-A70D-E4C8E28DFC79}" vid="{CCA9F1EE-6726-405C-82CD-013B009F47AE}"/>
    </a:ext>
  </a:extLst>
</a:theme>
</file>

<file path=docProps/app.xml><?xml version="1.0" encoding="utf-8"?>
<Properties xmlns="http://schemas.openxmlformats.org/officeDocument/2006/extended-properties" xmlns:vt="http://schemas.openxmlformats.org/officeDocument/2006/docPropsVTypes">
  <Template>template</Template>
  <TotalTime>13</TotalTime>
  <Words>1868</Words>
  <Application>Microsoft Office PowerPoint</Application>
  <PresentationFormat>A4 Paper (210x297 mm)</PresentationFormat>
  <Paragraphs>219</Paragraphs>
  <Slides>24</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24</vt:i4>
      </vt:variant>
    </vt:vector>
  </HeadingPairs>
  <TitlesOfParts>
    <vt:vector size="26" baseType="lpstr">
      <vt:lpstr>Arial</vt:lpstr>
      <vt:lpstr>template</vt:lpstr>
      <vt:lpstr>Patterns and trends in child obesity in the South West</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Patterns and trends in child obesity in the South West</dc:title>
  <dc:creator>Catherine Bray</dc:creator>
  <cp:lastModifiedBy>Catherine Bray</cp:lastModifiedBy>
  <cp:revision>6</cp:revision>
  <dcterms:created xsi:type="dcterms:W3CDTF">2019-01-22T15:22:33Z</dcterms:created>
  <dcterms:modified xsi:type="dcterms:W3CDTF">2019-02-04T15:30:56Z</dcterms:modified>
</cp:coreProperties>
</file>