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8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7" r:id="rId22"/>
    <p:sldId id="278" r:id="rId23"/>
    <p:sldId id="275" r:id="rId24"/>
    <p:sldId id="276" r:id="rId25"/>
    <p:sldId id="279" r:id="rId26"/>
    <p:sldId id="280" r:id="rId27"/>
    <p:sldId id="281" r:id="rId28"/>
  </p:sldIdLst>
  <p:sldSz cx="9906000" cy="6858000" type="A4"/>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4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38E534-CCDC-44FB-8923-8CA6AEE36701}"/>
              </a:ext>
            </a:extLst>
          </p:cNvPr>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a:extLst>
              <a:ext uri="{FF2B5EF4-FFF2-40B4-BE49-F238E27FC236}">
                <a16:creationId xmlns:a16="http://schemas.microsoft.com/office/drawing/2014/main" id="{5984D711-AC4D-4F30-80FE-7E21899F50AE}"/>
              </a:ext>
            </a:extLst>
          </p:cNvPr>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a:extLst>
              <a:ext uri="{FF2B5EF4-FFF2-40B4-BE49-F238E27FC236}">
                <a16:creationId xmlns:a16="http://schemas.microsoft.com/office/drawing/2014/main" id="{FBE9C201-C373-4FB4-8794-5DD9F0BD448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8794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a:t>Click icon to add picture</a:t>
            </a:r>
          </a:p>
        </p:txBody>
      </p:sp>
      <p:sp>
        <p:nvSpPr>
          <p:cNvPr id="3" name="Slide Number Placeholder 5">
            <a:extLst>
              <a:ext uri="{FF2B5EF4-FFF2-40B4-BE49-F238E27FC236}">
                <a16:creationId xmlns:a16="http://schemas.microsoft.com/office/drawing/2014/main" id="{2A9AABE0-3C8C-4535-BC31-05F9E3C2D63C}"/>
              </a:ext>
            </a:extLst>
          </p:cNvPr>
          <p:cNvSpPr>
            <a:spLocks noGrp="1"/>
          </p:cNvSpPr>
          <p:nvPr>
            <p:ph type="sldNum" sz="quarter" idx="14"/>
          </p:nvPr>
        </p:nvSpPr>
        <p:spPr/>
        <p:txBody>
          <a:bodyPr/>
          <a:lstStyle>
            <a:lvl1pPr>
              <a:defRPr/>
            </a:lvl1pPr>
          </a:lstStyle>
          <a:p>
            <a:fld id="{39473965-C9C1-4108-AD5D-CD3A90400C95}" type="slidenum">
              <a:rPr lang="en-GB" smtClean="0"/>
              <a:t>‹#›</a:t>
            </a:fld>
            <a:endParaRPr lang="en-GB"/>
          </a:p>
        </p:txBody>
      </p:sp>
      <p:sp>
        <p:nvSpPr>
          <p:cNvPr id="4" name="Footer Placeholder 5">
            <a:extLst>
              <a:ext uri="{FF2B5EF4-FFF2-40B4-BE49-F238E27FC236}">
                <a16:creationId xmlns:a16="http://schemas.microsoft.com/office/drawing/2014/main" id="{3F656BFE-19CB-4CE4-88CA-D1BD9B8189E2}"/>
              </a:ext>
            </a:extLst>
          </p:cNvPr>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617446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BCC5E6-D965-4CDF-8372-9C94492376F1}"/>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a:extLst>
              <a:ext uri="{FF2B5EF4-FFF2-40B4-BE49-F238E27FC236}">
                <a16:creationId xmlns:a16="http://schemas.microsoft.com/office/drawing/2014/main" id="{C0D0BAA3-49B0-4CA3-AEE0-0409C001EEB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a:extLst>
              <a:ext uri="{FF2B5EF4-FFF2-40B4-BE49-F238E27FC236}">
                <a16:creationId xmlns:a16="http://schemas.microsoft.com/office/drawing/2014/main" id="{35923C12-CB2C-4A15-8DBD-A01000C4118C}"/>
              </a:ext>
            </a:extLst>
          </p:cNvPr>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CF19F949-CF22-4F8A-8C66-AD679F86BBAD}" type="datetimeFigureOut">
              <a:rPr lang="en-GB" smtClean="0"/>
              <a:t>25/01/2021</a:t>
            </a:fld>
            <a:endParaRPr lang="en-GB"/>
          </a:p>
        </p:txBody>
      </p:sp>
      <p:sp>
        <p:nvSpPr>
          <p:cNvPr id="7" name="Footer Placeholder 4">
            <a:extLst>
              <a:ext uri="{FF2B5EF4-FFF2-40B4-BE49-F238E27FC236}">
                <a16:creationId xmlns:a16="http://schemas.microsoft.com/office/drawing/2014/main" id="{B351D778-742D-4B9E-923B-35CECC0BD16E}"/>
              </a:ext>
            </a:extLst>
          </p:cNvPr>
          <p:cNvSpPr>
            <a:spLocks noGrp="1"/>
          </p:cNvSpPr>
          <p:nvPr>
            <p:ph type="ftr" sz="quarter" idx="15"/>
          </p:nvPr>
        </p:nvSpPr>
        <p:spPr/>
        <p:txBody>
          <a:bodyPr/>
          <a:lstStyle>
            <a:lvl1pPr>
              <a:defRPr/>
            </a:lvl1pPr>
          </a:lstStyle>
          <a:p>
            <a:endParaRPr lang="en-GB"/>
          </a:p>
        </p:txBody>
      </p:sp>
      <p:sp>
        <p:nvSpPr>
          <p:cNvPr id="8" name="Slide Number Placeholder 5">
            <a:extLst>
              <a:ext uri="{FF2B5EF4-FFF2-40B4-BE49-F238E27FC236}">
                <a16:creationId xmlns:a16="http://schemas.microsoft.com/office/drawing/2014/main" id="{5F95D468-5D34-4450-899C-6016CC9B2305}"/>
              </a:ext>
            </a:extLst>
          </p:cNvPr>
          <p:cNvSpPr>
            <a:spLocks noGrp="1"/>
          </p:cNvSpPr>
          <p:nvPr>
            <p:ph type="sldNum" sz="quarter" idx="16"/>
          </p:nvPr>
        </p:nvSpPr>
        <p:spPr/>
        <p:txBody>
          <a:bodyPr/>
          <a:lstStyle>
            <a:lvl1pPr>
              <a:defRPr/>
            </a:lvl1pPr>
          </a:lstStyle>
          <a:p>
            <a:fld id="{39473965-C9C1-4108-AD5D-CD3A90400C95}" type="slidenum">
              <a:rPr lang="en-GB" smtClean="0"/>
              <a:t>‹#›</a:t>
            </a:fld>
            <a:endParaRPr lang="en-GB"/>
          </a:p>
        </p:txBody>
      </p:sp>
    </p:spTree>
    <p:extLst>
      <p:ext uri="{BB962C8B-B14F-4D97-AF65-F5344CB8AC3E}">
        <p14:creationId xmlns:p14="http://schemas.microsoft.com/office/powerpoint/2010/main" val="1519306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04E447-306C-401C-8F51-BCB039438108}"/>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a:extLst>
              <a:ext uri="{FF2B5EF4-FFF2-40B4-BE49-F238E27FC236}">
                <a16:creationId xmlns:a16="http://schemas.microsoft.com/office/drawing/2014/main" id="{9611602E-D80E-4301-AB56-6479308BD18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a:t>Click to edit Master title style</a:t>
            </a:r>
            <a:endParaRPr lang="en-GB"/>
          </a:p>
        </p:txBody>
      </p:sp>
      <p:sp>
        <p:nvSpPr>
          <p:cNvPr id="5" name="Date Placeholder 2">
            <a:extLst>
              <a:ext uri="{FF2B5EF4-FFF2-40B4-BE49-F238E27FC236}">
                <a16:creationId xmlns:a16="http://schemas.microsoft.com/office/drawing/2014/main" id="{69084B85-0408-4F1F-84AC-080A8CE766DF}"/>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CF19F949-CF22-4F8A-8C66-AD679F86BBAD}" type="datetimeFigureOut">
              <a:rPr lang="en-GB" smtClean="0"/>
              <a:t>25/01/2021</a:t>
            </a:fld>
            <a:endParaRPr lang="en-GB"/>
          </a:p>
        </p:txBody>
      </p:sp>
      <p:sp>
        <p:nvSpPr>
          <p:cNvPr id="6" name="Footer Placeholder 3">
            <a:extLst>
              <a:ext uri="{FF2B5EF4-FFF2-40B4-BE49-F238E27FC236}">
                <a16:creationId xmlns:a16="http://schemas.microsoft.com/office/drawing/2014/main" id="{92F9B02F-6F0A-41ED-9C5F-E95F70248C35}"/>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623126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6E6F54-DE14-463B-8401-B9B5114B2ED4}"/>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a:extLst>
              <a:ext uri="{FF2B5EF4-FFF2-40B4-BE49-F238E27FC236}">
                <a16:creationId xmlns:a16="http://schemas.microsoft.com/office/drawing/2014/main" id="{A09CEC77-BC39-44A8-BEEA-11AF07D73117}"/>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CF19F949-CF22-4F8A-8C66-AD679F86BBAD}" type="datetimeFigureOut">
              <a:rPr lang="en-GB" smtClean="0"/>
              <a:t>25/01/2021</a:t>
            </a:fld>
            <a:endParaRPr lang="en-GB"/>
          </a:p>
        </p:txBody>
      </p:sp>
      <p:sp>
        <p:nvSpPr>
          <p:cNvPr id="4" name="Footer Placeholder 2">
            <a:extLst>
              <a:ext uri="{FF2B5EF4-FFF2-40B4-BE49-F238E27FC236}">
                <a16:creationId xmlns:a16="http://schemas.microsoft.com/office/drawing/2014/main" id="{A5E83BE2-EBC1-4BD6-BBBD-5C79C0CF7B2A}"/>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75601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1A5FD0-2459-46D0-AB3A-2FF18848264B}"/>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9DD04216-FD7B-4BBB-9677-C091D2DC49AE}"/>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5732086C-9D31-4A58-8B90-F4678765202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62668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E033B0D4-25AA-4411-A4C3-087F167CFDB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595B758F-DE98-4269-AF39-E6B65B60DE16}"/>
              </a:ext>
            </a:extLst>
          </p:cNvPr>
          <p:cNvSpPr>
            <a:spLocks noGrp="1"/>
          </p:cNvSpPr>
          <p:nvPr>
            <p:ph type="sldNum" sz="quarter" idx="10"/>
          </p:nvPr>
        </p:nvSpPr>
        <p:spPr/>
        <p:txBody>
          <a:bodyPr/>
          <a:lstStyle>
            <a:lvl1pPr>
              <a:defRPr/>
            </a:lvl1pPr>
          </a:lstStyle>
          <a:p>
            <a:fld id="{39473965-C9C1-4108-AD5D-CD3A90400C95}" type="slidenum">
              <a:rPr lang="en-GB" smtClean="0"/>
              <a:t>‹#›</a:t>
            </a:fld>
            <a:endParaRPr lang="en-GB"/>
          </a:p>
        </p:txBody>
      </p:sp>
      <p:sp>
        <p:nvSpPr>
          <p:cNvPr id="6" name="Footer Placeholder 5">
            <a:extLst>
              <a:ext uri="{FF2B5EF4-FFF2-40B4-BE49-F238E27FC236}">
                <a16:creationId xmlns:a16="http://schemas.microsoft.com/office/drawing/2014/main" id="{7670CF9B-412D-47FC-9090-F94197DD0C74}"/>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90550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720D2467-6B88-444C-95F3-B5EB865CB60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ADFC4ACB-2414-4E00-AFE9-81768A18D92D}"/>
              </a:ext>
            </a:extLst>
          </p:cNvPr>
          <p:cNvSpPr>
            <a:spLocks noGrp="1"/>
          </p:cNvSpPr>
          <p:nvPr>
            <p:ph type="sldNum" sz="quarter" idx="10"/>
          </p:nvPr>
        </p:nvSpPr>
        <p:spPr/>
        <p:txBody>
          <a:bodyPr/>
          <a:lstStyle>
            <a:lvl1pPr>
              <a:defRPr/>
            </a:lvl1pPr>
          </a:lstStyle>
          <a:p>
            <a:fld id="{39473965-C9C1-4108-AD5D-CD3A90400C95}" type="slidenum">
              <a:rPr lang="en-GB" smtClean="0"/>
              <a:t>‹#›</a:t>
            </a:fld>
            <a:endParaRPr lang="en-GB"/>
          </a:p>
        </p:txBody>
      </p:sp>
      <p:sp>
        <p:nvSpPr>
          <p:cNvPr id="6" name="Footer Placeholder 5">
            <a:extLst>
              <a:ext uri="{FF2B5EF4-FFF2-40B4-BE49-F238E27FC236}">
                <a16:creationId xmlns:a16="http://schemas.microsoft.com/office/drawing/2014/main" id="{7467C109-4DF7-4514-BC32-057FBEB812D7}"/>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06605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58EE6263-1EFF-4A46-BC62-2450BE330118}"/>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AFCCC86-72B4-43D8-A16A-AB8E4595819D}"/>
              </a:ext>
            </a:extLst>
          </p:cNvPr>
          <p:cNvSpPr>
            <a:spLocks noGrp="1"/>
          </p:cNvSpPr>
          <p:nvPr>
            <p:ph type="sldNum" sz="quarter" idx="10"/>
          </p:nvPr>
        </p:nvSpPr>
        <p:spPr/>
        <p:txBody>
          <a:bodyPr/>
          <a:lstStyle>
            <a:lvl1pPr>
              <a:defRPr/>
            </a:lvl1pPr>
          </a:lstStyle>
          <a:p>
            <a:fld id="{39473965-C9C1-4108-AD5D-CD3A90400C95}" type="slidenum">
              <a:rPr lang="en-GB" smtClean="0"/>
              <a:t>‹#›</a:t>
            </a:fld>
            <a:endParaRPr lang="en-GB"/>
          </a:p>
        </p:txBody>
      </p:sp>
      <p:sp>
        <p:nvSpPr>
          <p:cNvPr id="7" name="Footer Placeholder 5">
            <a:extLst>
              <a:ext uri="{FF2B5EF4-FFF2-40B4-BE49-F238E27FC236}">
                <a16:creationId xmlns:a16="http://schemas.microsoft.com/office/drawing/2014/main" id="{1DD808A1-962D-4A14-821C-E726785AFD14}"/>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720778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D36664E1-5AF3-4A51-9AAF-A316D1FB91C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5E75D7F-7CF0-4021-978B-EE94FA53A008}"/>
              </a:ext>
            </a:extLst>
          </p:cNvPr>
          <p:cNvSpPr>
            <a:spLocks noGrp="1"/>
          </p:cNvSpPr>
          <p:nvPr>
            <p:ph type="sldNum" sz="quarter" idx="10"/>
          </p:nvPr>
        </p:nvSpPr>
        <p:spPr/>
        <p:txBody>
          <a:bodyPr/>
          <a:lstStyle>
            <a:lvl1pPr>
              <a:defRPr/>
            </a:lvl1pPr>
          </a:lstStyle>
          <a:p>
            <a:fld id="{39473965-C9C1-4108-AD5D-CD3A90400C95}" type="slidenum">
              <a:rPr lang="en-GB" smtClean="0"/>
              <a:t>‹#›</a:t>
            </a:fld>
            <a:endParaRPr lang="en-GB"/>
          </a:p>
        </p:txBody>
      </p:sp>
      <p:sp>
        <p:nvSpPr>
          <p:cNvPr id="7" name="Footer Placeholder 5">
            <a:extLst>
              <a:ext uri="{FF2B5EF4-FFF2-40B4-BE49-F238E27FC236}">
                <a16:creationId xmlns:a16="http://schemas.microsoft.com/office/drawing/2014/main" id="{0F391512-55A7-438A-BD30-F2F7BE89A4A9}"/>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585523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8EEC7D36-0314-4D02-BE5E-3DA7D82F0E88}"/>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021DA4C-2F0F-4987-9484-FE53173245DA}"/>
              </a:ext>
            </a:extLst>
          </p:cNvPr>
          <p:cNvSpPr>
            <a:spLocks noGrp="1"/>
          </p:cNvSpPr>
          <p:nvPr>
            <p:ph type="sldNum" sz="quarter" idx="10"/>
          </p:nvPr>
        </p:nvSpPr>
        <p:spPr/>
        <p:txBody>
          <a:bodyPr/>
          <a:lstStyle>
            <a:lvl1pPr>
              <a:defRPr/>
            </a:lvl1pPr>
          </a:lstStyle>
          <a:p>
            <a:fld id="{39473965-C9C1-4108-AD5D-CD3A90400C95}" type="slidenum">
              <a:rPr lang="en-GB" smtClean="0"/>
              <a:t>‹#›</a:t>
            </a:fld>
            <a:endParaRPr lang="en-GB"/>
          </a:p>
        </p:txBody>
      </p:sp>
      <p:sp>
        <p:nvSpPr>
          <p:cNvPr id="6" name="Footer Placeholder 5">
            <a:extLst>
              <a:ext uri="{FF2B5EF4-FFF2-40B4-BE49-F238E27FC236}">
                <a16:creationId xmlns:a16="http://schemas.microsoft.com/office/drawing/2014/main" id="{A3705384-3A63-4D9C-88FF-8158036E6F63}"/>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56946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6467B6A0-04D9-45BD-AE12-FAF9EBDDB2A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a:t>Click to edit Master text styles</a:t>
            </a:r>
          </a:p>
        </p:txBody>
      </p:sp>
      <p:sp>
        <p:nvSpPr>
          <p:cNvPr id="6" name="Slide Number Placeholder 5">
            <a:extLst>
              <a:ext uri="{FF2B5EF4-FFF2-40B4-BE49-F238E27FC236}">
                <a16:creationId xmlns:a16="http://schemas.microsoft.com/office/drawing/2014/main" id="{F2501CCC-6E38-42B4-83BD-8C8202F3DDA5}"/>
              </a:ext>
            </a:extLst>
          </p:cNvPr>
          <p:cNvSpPr>
            <a:spLocks noGrp="1"/>
          </p:cNvSpPr>
          <p:nvPr>
            <p:ph type="sldNum" sz="quarter" idx="10"/>
          </p:nvPr>
        </p:nvSpPr>
        <p:spPr/>
        <p:txBody>
          <a:bodyPr/>
          <a:lstStyle>
            <a:lvl1pPr>
              <a:defRPr/>
            </a:lvl1pPr>
          </a:lstStyle>
          <a:p>
            <a:fld id="{39473965-C9C1-4108-AD5D-CD3A90400C95}" type="slidenum">
              <a:rPr lang="en-GB" smtClean="0"/>
              <a:t>‹#›</a:t>
            </a:fld>
            <a:endParaRPr lang="en-GB"/>
          </a:p>
        </p:txBody>
      </p:sp>
      <p:sp>
        <p:nvSpPr>
          <p:cNvPr id="7" name="Footer Placeholder 5">
            <a:extLst>
              <a:ext uri="{FF2B5EF4-FFF2-40B4-BE49-F238E27FC236}">
                <a16:creationId xmlns:a16="http://schemas.microsoft.com/office/drawing/2014/main" id="{C559DB00-E461-4533-ACC7-5737E5023BA4}"/>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044965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53C2CC-BCE8-40CF-8540-3EB5EB53FF63}"/>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2DBA9D57-40A5-4535-B048-CE4611BE5841}"/>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40507EC6-656E-4DC8-98AD-F92DAF86E45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676D2B0A-8972-420B-8642-D7B07A5EB351}"/>
              </a:ext>
            </a:extLst>
          </p:cNvPr>
          <p:cNvSpPr>
            <a:spLocks noGrp="1"/>
          </p:cNvSpPr>
          <p:nvPr>
            <p:ph type="sldNum" sz="quarter" idx="10"/>
          </p:nvPr>
        </p:nvSpPr>
        <p:spPr>
          <a:noFill/>
        </p:spPr>
        <p:txBody>
          <a:bodyPr/>
          <a:lstStyle>
            <a:lvl1pPr>
              <a:defRPr/>
            </a:lvl1pPr>
          </a:lstStyle>
          <a:p>
            <a:fld id="{39473965-C9C1-4108-AD5D-CD3A90400C95}" type="slidenum">
              <a:rPr lang="en-GB" smtClean="0"/>
              <a:t>‹#›</a:t>
            </a:fld>
            <a:endParaRPr lang="en-GB"/>
          </a:p>
        </p:txBody>
      </p:sp>
      <p:sp>
        <p:nvSpPr>
          <p:cNvPr id="8" name="Footer Placeholder 5">
            <a:extLst>
              <a:ext uri="{FF2B5EF4-FFF2-40B4-BE49-F238E27FC236}">
                <a16:creationId xmlns:a16="http://schemas.microsoft.com/office/drawing/2014/main" id="{719B0A89-8DDB-4D88-B5F0-9EBA575CE6F8}"/>
              </a:ext>
            </a:extLst>
          </p:cNvPr>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790298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D7BCED-9C12-443E-B235-2E21A748CF4D}"/>
              </a:ext>
            </a:extLst>
          </p:cNvPr>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7059DB43-0B6C-49D5-8DD2-F0E3D9EDD8EE}"/>
              </a:ext>
            </a:extLst>
          </p:cNvPr>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lide Number Placeholder 5">
            <a:extLst>
              <a:ext uri="{FF2B5EF4-FFF2-40B4-BE49-F238E27FC236}">
                <a16:creationId xmlns:a16="http://schemas.microsoft.com/office/drawing/2014/main" id="{9FF9F7CD-77BF-468F-B55F-0CAF93AB1264}"/>
              </a:ext>
            </a:extLst>
          </p:cNvPr>
          <p:cNvSpPr>
            <a:spLocks noGrp="1"/>
          </p:cNvSpPr>
          <p:nvPr>
            <p:ph type="sldNum" sz="quarter" idx="4"/>
          </p:nvPr>
        </p:nvSpPr>
        <p:spPr>
          <a:xfrm>
            <a:off x="0" y="6308725"/>
            <a:ext cx="9906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marL="184150" eaLnBrk="1" hangingPunct="1">
              <a:defRPr sz="400">
                <a:solidFill>
                  <a:schemeClr val="bg1"/>
                </a:solidFill>
              </a:defRPr>
            </a:lvl1pPr>
          </a:lstStyle>
          <a:p>
            <a:fld id="{39473965-C9C1-4108-AD5D-CD3A90400C95}" type="slidenum">
              <a:rPr lang="en-GB" smtClean="0"/>
              <a:t>‹#›</a:t>
            </a:fld>
            <a:endParaRPr lang="en-GB"/>
          </a:p>
        </p:txBody>
      </p:sp>
      <p:sp>
        <p:nvSpPr>
          <p:cNvPr id="6" name="Footer Placeholder 5">
            <a:extLst>
              <a:ext uri="{FF2B5EF4-FFF2-40B4-BE49-F238E27FC236}">
                <a16:creationId xmlns:a16="http://schemas.microsoft.com/office/drawing/2014/main" id="{200EB76C-3BE7-475B-B4F5-B5027F65CFF8}"/>
              </a:ext>
            </a:extLst>
          </p:cNvPr>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715760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fingertips.phe.org.uk/documents/NCMP%202019-20%20reliability%20and%20data%20quality%20flags.xlsx" TargetMode="External"/><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fingertips.phe.org.uk/documents/NCMP%202019-20%20reliability%20and%20data%20quality%20flags.xlsx" TargetMode="External"/><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hyperlink" Target="https://fingertips.phe.org.uk/documents/NCMP%202019-20%20reliability%20and%20data%20quality%20flags.xls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digital.nhs.uk/data-and-information/publications/statistical/national-child-measurement-programme/2019-20-school-year" TargetMode="External"/><Relationship Id="rId2" Type="http://schemas.openxmlformats.org/officeDocument/2006/relationships/hyperlink" Target="https://fingertips.phe.org.uk/documents/NCMP%202019-20%20reliability%20and%20data%20quality%20flags.xlsx" TargetMode="External"/><Relationship Id="rId1" Type="http://schemas.openxmlformats.org/officeDocument/2006/relationships/slideLayout" Target="../slideLayouts/slideLayout12.xml"/><Relationship Id="rId5" Type="http://schemas.openxmlformats.org/officeDocument/2006/relationships/hyperlink" Target="https://digital.nhs.uk/data-and-information/publications/statistical/national-child-measurement-programme" TargetMode="External"/><Relationship Id="rId4" Type="http://schemas.openxmlformats.org/officeDocument/2006/relationships/hyperlink" Target="http://content.digital.nhs.uk/ncmp"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fingertips.phe.org.uk/profile/national-child-measurement-programme"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khub.net/web/phe-obesity-intelligence/public-library" TargetMode="External"/><Relationship Id="rId2" Type="http://schemas.openxmlformats.org/officeDocument/2006/relationships/hyperlink" Target="https://khub.net/" TargetMode="External"/><Relationship Id="rId1" Type="http://schemas.openxmlformats.org/officeDocument/2006/relationships/slideLayout" Target="../slideLayouts/slideLayout12.xml"/><Relationship Id="rId5" Type="http://schemas.openxmlformats.org/officeDocument/2006/relationships/hyperlink" Target="mailto:ncmp@phe.gov.uk" TargetMode="External"/><Relationship Id="rId4" Type="http://schemas.openxmlformats.org/officeDocument/2006/relationships/hyperlink" Target="https://www.gov.uk/guidance/phe-data-and-analysis-tools#obesity-diet-and-physical-activit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hyperlink" Target="https://www.nationalarchives.gov.uk/doc/open-government-licence/version/3/" TargetMode="External"/><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fingertips.phe.org.uk/documents/NCMP%202019-20%20reliability%20and%20data%20quality%20flags.xlsx"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3BFC-3D9E-4C5A-A601-C05EA1D4D9A8}"/>
              </a:ext>
            </a:extLst>
          </p:cNvPr>
          <p:cNvSpPr>
            <a:spLocks noGrp="1"/>
          </p:cNvSpPr>
          <p:nvPr>
            <p:ph type="ctrTitle"/>
          </p:nvPr>
        </p:nvSpPr>
        <p:spPr/>
        <p:txBody>
          <a:bodyPr>
            <a:normAutofit/>
          </a:bodyPr>
          <a:lstStyle/>
          <a:p>
            <a:r>
              <a:rPr lang="en-GB" dirty="0"/>
              <a:t>Patterns and trends in child obesity in Yorkshire and the Humber</a:t>
            </a:r>
          </a:p>
        </p:txBody>
      </p:sp>
      <p:sp>
        <p:nvSpPr>
          <p:cNvPr id="3" name="Subtitle 2">
            <a:extLst>
              <a:ext uri="{FF2B5EF4-FFF2-40B4-BE49-F238E27FC236}">
                <a16:creationId xmlns:a16="http://schemas.microsoft.com/office/drawing/2014/main" id="{9EA8A7FD-FE7D-492C-8237-066707AB2929}"/>
              </a:ext>
            </a:extLst>
          </p:cNvPr>
          <p:cNvSpPr>
            <a:spLocks noGrp="1"/>
          </p:cNvSpPr>
          <p:nvPr>
            <p:ph type="subTitle" idx="1"/>
          </p:nvPr>
        </p:nvSpPr>
        <p:spPr/>
        <p:txBody>
          <a:bodyPr/>
          <a:lstStyle/>
          <a:p>
            <a:r>
              <a:rPr lang="en-GB"/>
              <a:t>A presentation of the latest data on child obesity at regional level
February 2021</a:t>
            </a:r>
          </a:p>
        </p:txBody>
      </p:sp>
    </p:spTree>
    <p:extLst>
      <p:ext uri="{BB962C8B-B14F-4D97-AF65-F5344CB8AC3E}">
        <p14:creationId xmlns:p14="http://schemas.microsoft.com/office/powerpoint/2010/main" val="302253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9370D-22A8-4748-8FE8-2F030228C07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21677F1-43CE-441A-A3CF-BA9F627C1BBE}"/>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5EF375DF-E98E-48CB-8A88-4F7E6832F681}"/>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and excess weight by age</a:t>
            </a:r>
          </a:p>
        </p:txBody>
      </p:sp>
      <p:sp>
        <p:nvSpPr>
          <p:cNvPr id="5" name="TextBox 4">
            <a:extLst>
              <a:ext uri="{FF2B5EF4-FFF2-40B4-BE49-F238E27FC236}">
                <a16:creationId xmlns:a16="http://schemas.microsoft.com/office/drawing/2014/main" id="{5BD027E6-2648-461B-ABC8-49019FFF7435}"/>
              </a:ext>
            </a:extLst>
          </p:cNvPr>
          <p:cNvSpPr txBox="1"/>
          <p:nvPr/>
        </p:nvSpPr>
        <p:spPr>
          <a:xfrm>
            <a:off x="79248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93283703-AF5B-4811-A16C-8C99661CB33B}"/>
              </a:ext>
            </a:extLst>
          </p:cNvPr>
          <p:cNvSpPr txBox="1"/>
          <p:nvPr/>
        </p:nvSpPr>
        <p:spPr>
          <a:xfrm>
            <a:off x="519074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83B0610D-4E00-4492-A277-63336E47196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3471" y="2263140"/>
            <a:ext cx="3646058" cy="3429000"/>
          </a:xfrm>
          <a:prstGeom prst="rect">
            <a:avLst/>
          </a:prstGeom>
        </p:spPr>
      </p:pic>
      <p:pic>
        <p:nvPicPr>
          <p:cNvPr id="10" name="Picture 9">
            <a:extLst>
              <a:ext uri="{FF2B5EF4-FFF2-40B4-BE49-F238E27FC236}">
                <a16:creationId xmlns:a16="http://schemas.microsoft.com/office/drawing/2014/main" id="{2CDAB2E4-0DA8-4053-A911-412F68DF90A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1171" y="2263140"/>
            <a:ext cx="3646058" cy="3429000"/>
          </a:xfrm>
          <a:prstGeom prst="rect">
            <a:avLst/>
          </a:prstGeom>
        </p:spPr>
      </p:pic>
      <p:sp>
        <p:nvSpPr>
          <p:cNvPr id="11" name="TextBox 10">
            <a:extLst>
              <a:ext uri="{FF2B5EF4-FFF2-40B4-BE49-F238E27FC236}">
                <a16:creationId xmlns:a16="http://schemas.microsoft.com/office/drawing/2014/main" id="{2FF4D21E-EF7A-4ED3-B1DA-3519A339BD9A}"/>
              </a:ext>
            </a:extLst>
          </p:cNvPr>
          <p:cNvSpPr txBox="1"/>
          <p:nvPr/>
        </p:nvSpPr>
        <p:spPr>
          <a:xfrm>
            <a:off x="127000" y="57150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(2007/08 to 2008/09) as low participation levels led to underestimation of obesity prevalence</a:t>
            </a:r>
          </a:p>
        </p:txBody>
      </p:sp>
      <p:sp>
        <p:nvSpPr>
          <p:cNvPr id="12" name="TextBox 11">
            <a:extLst>
              <a:ext uri="{FF2B5EF4-FFF2-40B4-BE49-F238E27FC236}">
                <a16:creationId xmlns:a16="http://schemas.microsoft.com/office/drawing/2014/main" id="{E0A632BE-9581-47C1-A816-4DE96F02A80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10</a:t>
            </a:r>
            <a:r>
              <a:rPr lang="en-GB" sz="1600" dirty="0">
                <a:solidFill>
                  <a:srgbClr val="FFFFFF"/>
                </a:solidFill>
                <a:latin typeface="Arial" panose="020B0604020202020204" pitchFamily="34" charset="0"/>
              </a:rPr>
              <a:t>     Patterns and trends in child obesity in Yorkshire and the Humber</a:t>
            </a:r>
          </a:p>
        </p:txBody>
      </p:sp>
    </p:spTree>
    <p:extLst>
      <p:ext uri="{BB962C8B-B14F-4D97-AF65-F5344CB8AC3E}">
        <p14:creationId xmlns:p14="http://schemas.microsoft.com/office/powerpoint/2010/main" val="1160066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A0C88-1EE9-4470-8BF0-EC1927FCAB55}"/>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EE708D45-7488-47C2-817B-E4B84570ED27}"/>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613F9514-A4A6-4650-92E1-D2868A6B82F3}"/>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excess weight by sex and age</a:t>
            </a:r>
          </a:p>
        </p:txBody>
      </p:sp>
      <p:sp>
        <p:nvSpPr>
          <p:cNvPr id="5" name="TextBox 4">
            <a:extLst>
              <a:ext uri="{FF2B5EF4-FFF2-40B4-BE49-F238E27FC236}">
                <a16:creationId xmlns:a16="http://schemas.microsoft.com/office/drawing/2014/main" id="{10370CFA-505D-402F-A944-E558DA32CBFC}"/>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742D0222-4D18-4330-9E31-8A311F0621B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632647"/>
            <a:ext cx="5943600" cy="4278506"/>
          </a:xfrm>
          <a:prstGeom prst="rect">
            <a:avLst/>
          </a:prstGeom>
        </p:spPr>
      </p:pic>
      <p:sp>
        <p:nvSpPr>
          <p:cNvPr id="8" name="TextBox 7">
            <a:extLst>
              <a:ext uri="{FF2B5EF4-FFF2-40B4-BE49-F238E27FC236}">
                <a16:creationId xmlns:a16="http://schemas.microsoft.com/office/drawing/2014/main" id="{E216EAB0-4C38-4516-8ADA-8F5266A23ED9}"/>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(2007/08 to 2008/09) as low participation levels led to underestimation of obesity prevalence</a:t>
            </a:r>
          </a:p>
        </p:txBody>
      </p:sp>
      <p:sp>
        <p:nvSpPr>
          <p:cNvPr id="9" name="TextBox 8">
            <a:extLst>
              <a:ext uri="{FF2B5EF4-FFF2-40B4-BE49-F238E27FC236}">
                <a16:creationId xmlns:a16="http://schemas.microsoft.com/office/drawing/2014/main" id="{680F9493-3078-4575-839E-E2CD77E273F7}"/>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11     Patterns and trends in child obesity in Yorkshire and the Humber</a:t>
            </a:r>
          </a:p>
        </p:txBody>
      </p:sp>
    </p:spTree>
    <p:extLst>
      <p:ext uri="{BB962C8B-B14F-4D97-AF65-F5344CB8AC3E}">
        <p14:creationId xmlns:p14="http://schemas.microsoft.com/office/powerpoint/2010/main" val="508179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0E0C-786D-4E28-B36F-2B3EE380B1A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489F07D-8B41-43EC-8D4B-C8C0A5C150A1}"/>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B3D643F0-7D5A-437B-99F2-2CF8B49FD05C}"/>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by sex and age</a:t>
            </a:r>
          </a:p>
        </p:txBody>
      </p:sp>
      <p:sp>
        <p:nvSpPr>
          <p:cNvPr id="5" name="TextBox 4">
            <a:extLst>
              <a:ext uri="{FF2B5EF4-FFF2-40B4-BE49-F238E27FC236}">
                <a16:creationId xmlns:a16="http://schemas.microsoft.com/office/drawing/2014/main" id="{5F48EF46-2DB1-4DB8-A8C8-914BEF5B6584}"/>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 </a:t>
            </a:r>
          </a:p>
        </p:txBody>
      </p:sp>
      <p:pic>
        <p:nvPicPr>
          <p:cNvPr id="7" name="Picture 6">
            <a:extLst>
              <a:ext uri="{FF2B5EF4-FFF2-40B4-BE49-F238E27FC236}">
                <a16:creationId xmlns:a16="http://schemas.microsoft.com/office/drawing/2014/main" id="{915CE645-630A-4FE6-88A8-6C1E5A600A1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769807"/>
            <a:ext cx="5943600" cy="4278506"/>
          </a:xfrm>
          <a:prstGeom prst="rect">
            <a:avLst/>
          </a:prstGeom>
        </p:spPr>
      </p:pic>
      <p:sp>
        <p:nvSpPr>
          <p:cNvPr id="8" name="TextBox 7">
            <a:extLst>
              <a:ext uri="{FF2B5EF4-FFF2-40B4-BE49-F238E27FC236}">
                <a16:creationId xmlns:a16="http://schemas.microsoft.com/office/drawing/2014/main" id="{00605BB6-C8C3-4804-8CD3-BA09164BA204}"/>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(2007/08 to 2008/09) as low participation levels led to underestimation of obesity prevalence</a:t>
            </a:r>
          </a:p>
        </p:txBody>
      </p:sp>
      <p:sp>
        <p:nvSpPr>
          <p:cNvPr id="9" name="TextBox 8">
            <a:extLst>
              <a:ext uri="{FF2B5EF4-FFF2-40B4-BE49-F238E27FC236}">
                <a16:creationId xmlns:a16="http://schemas.microsoft.com/office/drawing/2014/main" id="{3FAD1AAF-FB52-46FE-875E-BFF00920AAEC}"/>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12     Patterns and trends in child obesity in Yorkshire and the Humber</a:t>
            </a:r>
          </a:p>
        </p:txBody>
      </p:sp>
    </p:spTree>
    <p:extLst>
      <p:ext uri="{BB962C8B-B14F-4D97-AF65-F5344CB8AC3E}">
        <p14:creationId xmlns:p14="http://schemas.microsoft.com/office/powerpoint/2010/main" val="3138696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B9686-D689-4749-97B6-9506A996693F}"/>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199463E5-6344-45F2-A1F4-2D820F8AF21F}"/>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0ADCD9D4-5256-4A19-A49D-1AEDA3AB3C4F}"/>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severe obesity by age and sex</a:t>
            </a:r>
          </a:p>
        </p:txBody>
      </p:sp>
      <p:sp>
        <p:nvSpPr>
          <p:cNvPr id="5" name="TextBox 4">
            <a:extLst>
              <a:ext uri="{FF2B5EF4-FFF2-40B4-BE49-F238E27FC236}">
                <a16:creationId xmlns:a16="http://schemas.microsoft.com/office/drawing/2014/main" id="{37B7F68E-3032-4B8D-9CF3-C0F2EC49E54E}"/>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5F3EEECA-2E20-42F4-A00C-2CE0A04C266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870230"/>
            <a:ext cx="5943600" cy="3803340"/>
          </a:xfrm>
          <a:prstGeom prst="rect">
            <a:avLst/>
          </a:prstGeom>
        </p:spPr>
      </p:pic>
      <p:sp>
        <p:nvSpPr>
          <p:cNvPr id="8" name="TextBox 7">
            <a:extLst>
              <a:ext uri="{FF2B5EF4-FFF2-40B4-BE49-F238E27FC236}">
                <a16:creationId xmlns:a16="http://schemas.microsoft.com/office/drawing/2014/main" id="{38CC4BA8-57F4-4455-B17C-30320EA3DCE4}"/>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3DB49D70-4DFC-433E-BF07-D71C91E9F65B}"/>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13     Patterns and trends in child obesity in Yorkshire and the Humber</a:t>
            </a:r>
          </a:p>
        </p:txBody>
      </p:sp>
    </p:spTree>
    <p:extLst>
      <p:ext uri="{BB962C8B-B14F-4D97-AF65-F5344CB8AC3E}">
        <p14:creationId xmlns:p14="http://schemas.microsoft.com/office/powerpoint/2010/main" val="3227329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B5C5-AAF9-40E7-8552-6EE4C1C44015}"/>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196DA12C-D45D-4F3F-BBD9-A4B901361240}"/>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4A2051A6-F054-45DA-BAB0-1FE582568282}"/>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2019/20</a:t>
            </a:r>
          </a:p>
        </p:txBody>
      </p:sp>
      <p:sp>
        <p:nvSpPr>
          <p:cNvPr id="5" name="TextBox 4">
            <a:extLst>
              <a:ext uri="{FF2B5EF4-FFF2-40B4-BE49-F238E27FC236}">
                <a16:creationId xmlns:a16="http://schemas.microsoft.com/office/drawing/2014/main" id="{7ADDD129-53CF-4180-8A17-D9EDD4B7ABA6}"/>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Yorkshire and the Humber District and Unitary Authorities</a:t>
            </a:r>
          </a:p>
        </p:txBody>
      </p:sp>
      <p:sp>
        <p:nvSpPr>
          <p:cNvPr id="6" name="TextBox 5">
            <a:extLst>
              <a:ext uri="{FF2B5EF4-FFF2-40B4-BE49-F238E27FC236}">
                <a16:creationId xmlns:a16="http://schemas.microsoft.com/office/drawing/2014/main" id="{3D39FA5B-EE94-4224-BDB8-A9C06C0DBF6D}"/>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pic>
        <p:nvPicPr>
          <p:cNvPr id="8" name="Picture 7">
            <a:extLst>
              <a:ext uri="{FF2B5EF4-FFF2-40B4-BE49-F238E27FC236}">
                <a16:creationId xmlns:a16="http://schemas.microsoft.com/office/drawing/2014/main" id="{CE9A7E3D-A525-4177-83BA-B0082C745C4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35D7BA47-7BA8-4978-90C6-518909B9EAEE}"/>
              </a:ext>
            </a:extLst>
          </p:cNvPr>
          <p:cNvSpPr txBox="1"/>
          <p:nvPr/>
        </p:nvSpPr>
        <p:spPr>
          <a:xfrm>
            <a:off x="5448300" y="576072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0" name="TextBox 9">
            <a:hlinkClick r:id="rId3"/>
            <a:extLst>
              <a:ext uri="{FF2B5EF4-FFF2-40B4-BE49-F238E27FC236}">
                <a16:creationId xmlns:a16="http://schemas.microsoft.com/office/drawing/2014/main" id="{BC61CDC8-9208-41B9-81AB-46150847AAF1}"/>
              </a:ext>
            </a:extLst>
          </p:cNvPr>
          <p:cNvSpPr txBox="1"/>
          <p:nvPr/>
        </p:nvSpPr>
        <p:spPr>
          <a:xfrm>
            <a:off x="4457700" y="589788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u="sng">
                <a:solidFill>
                  <a:srgbClr val="98002E"/>
                </a:solidFill>
                <a:latin typeface="Arial" panose="020B0604020202020204" pitchFamily="34" charset="0"/>
              </a:rPr>
              <a:t>*Interpret with caution: see Excel file for detail</a:t>
            </a:r>
          </a:p>
        </p:txBody>
      </p:sp>
      <p:sp>
        <p:nvSpPr>
          <p:cNvPr id="12" name="TextBox 11">
            <a:extLst>
              <a:ext uri="{FF2B5EF4-FFF2-40B4-BE49-F238E27FC236}">
                <a16:creationId xmlns:a16="http://schemas.microsoft.com/office/drawing/2014/main" id="{CABE1C56-E287-40AC-8913-DD8053657EBC}"/>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14     Patterns and trends in child obesity in Yorkshire and the Humber</a:t>
            </a:r>
          </a:p>
        </p:txBody>
      </p:sp>
    </p:spTree>
    <p:extLst>
      <p:ext uri="{BB962C8B-B14F-4D97-AF65-F5344CB8AC3E}">
        <p14:creationId xmlns:p14="http://schemas.microsoft.com/office/powerpoint/2010/main" val="789688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7C5E-E1BA-4650-9CA8-0EE3445D490E}"/>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9D33D6B-3C20-4404-B370-45FF29270F2D}"/>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2B37C4E4-87A6-4C5B-B762-B760F9634FF9}"/>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2019/20</a:t>
            </a:r>
          </a:p>
        </p:txBody>
      </p:sp>
      <p:sp>
        <p:nvSpPr>
          <p:cNvPr id="5" name="TextBox 4">
            <a:extLst>
              <a:ext uri="{FF2B5EF4-FFF2-40B4-BE49-F238E27FC236}">
                <a16:creationId xmlns:a16="http://schemas.microsoft.com/office/drawing/2014/main" id="{9A7BF03D-DFE4-4BBD-9BBC-0DA48F8E5B94}"/>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Yorkshire and the Humber District and Unitary Authorities</a:t>
            </a:r>
          </a:p>
        </p:txBody>
      </p:sp>
      <p:sp>
        <p:nvSpPr>
          <p:cNvPr id="6" name="TextBox 5">
            <a:extLst>
              <a:ext uri="{FF2B5EF4-FFF2-40B4-BE49-F238E27FC236}">
                <a16:creationId xmlns:a16="http://schemas.microsoft.com/office/drawing/2014/main" id="{34E3F61D-FE1E-4433-B1E7-F87D35F3B549}"/>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A760FCD8-8846-41DA-B177-0824FC62405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772BC729-5F8F-4F49-8556-E216D9453343}"/>
              </a:ext>
            </a:extLst>
          </p:cNvPr>
          <p:cNvSpPr txBox="1"/>
          <p:nvPr/>
        </p:nvSpPr>
        <p:spPr>
          <a:xfrm>
            <a:off x="5448300" y="576072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0" name="TextBox 9">
            <a:hlinkClick r:id="rId3"/>
            <a:extLst>
              <a:ext uri="{FF2B5EF4-FFF2-40B4-BE49-F238E27FC236}">
                <a16:creationId xmlns:a16="http://schemas.microsoft.com/office/drawing/2014/main" id="{39B88C9C-6097-4D3E-9B07-7DAF6A7DD370}"/>
              </a:ext>
            </a:extLst>
          </p:cNvPr>
          <p:cNvSpPr txBox="1"/>
          <p:nvPr/>
        </p:nvSpPr>
        <p:spPr>
          <a:xfrm>
            <a:off x="4457700" y="589788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u="sng">
                <a:solidFill>
                  <a:srgbClr val="98002E"/>
                </a:solidFill>
                <a:latin typeface="Arial" panose="020B0604020202020204" pitchFamily="34" charset="0"/>
              </a:rPr>
              <a:t>*Interpret with caution: see Excel file for detail</a:t>
            </a:r>
          </a:p>
        </p:txBody>
      </p:sp>
      <p:sp>
        <p:nvSpPr>
          <p:cNvPr id="12" name="TextBox 11">
            <a:extLst>
              <a:ext uri="{FF2B5EF4-FFF2-40B4-BE49-F238E27FC236}">
                <a16:creationId xmlns:a16="http://schemas.microsoft.com/office/drawing/2014/main" id="{16FCE62F-076B-471D-B1F5-15EB3BB25A10}"/>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15     Patterns and trends in child obesity in Yorkshire and the Humber</a:t>
            </a:r>
          </a:p>
        </p:txBody>
      </p:sp>
    </p:spTree>
    <p:extLst>
      <p:ext uri="{BB962C8B-B14F-4D97-AF65-F5344CB8AC3E}">
        <p14:creationId xmlns:p14="http://schemas.microsoft.com/office/powerpoint/2010/main" val="1372493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C9D9-4D30-42AF-B7B8-967A35A434E4}"/>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DF934C6F-9523-40B1-B95D-93D92B2F883D}"/>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C851C787-07DE-44CE-AC66-7983658E027E}"/>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 2019/20</a:t>
            </a:r>
          </a:p>
        </p:txBody>
      </p:sp>
      <p:sp>
        <p:nvSpPr>
          <p:cNvPr id="5" name="TextBox 4">
            <a:extLst>
              <a:ext uri="{FF2B5EF4-FFF2-40B4-BE49-F238E27FC236}">
                <a16:creationId xmlns:a16="http://schemas.microsoft.com/office/drawing/2014/main" id="{CF7F0683-C751-4D6E-AC8B-41C6AD4C84D4}"/>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Yorkshire and the Humber District and Unitary Authorities</a:t>
            </a:r>
          </a:p>
        </p:txBody>
      </p:sp>
      <p:sp>
        <p:nvSpPr>
          <p:cNvPr id="6" name="TextBox 5">
            <a:extLst>
              <a:ext uri="{FF2B5EF4-FFF2-40B4-BE49-F238E27FC236}">
                <a16:creationId xmlns:a16="http://schemas.microsoft.com/office/drawing/2014/main" id="{53CD88E7-9D97-4876-B62B-D53D0B68B125}"/>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A033D4E3-BF6C-44B2-AEFF-DE383385FD6B}"/>
              </a:ext>
            </a:extLst>
          </p:cNvPr>
          <p:cNvSpPr txBox="1"/>
          <p:nvPr/>
        </p:nvSpPr>
        <p:spPr>
          <a:xfrm>
            <a:off x="509168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BD4FB58B-228F-4AE0-80DC-19BC65E6EA7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9130" y="2023110"/>
            <a:ext cx="3634740" cy="3634740"/>
          </a:xfrm>
          <a:prstGeom prst="rect">
            <a:avLst/>
          </a:prstGeom>
        </p:spPr>
      </p:pic>
      <p:pic>
        <p:nvPicPr>
          <p:cNvPr id="11" name="Picture 10">
            <a:extLst>
              <a:ext uri="{FF2B5EF4-FFF2-40B4-BE49-F238E27FC236}">
                <a16:creationId xmlns:a16="http://schemas.microsoft.com/office/drawing/2014/main" id="{1D87CC52-40F7-4002-A7B5-D93262F12F4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6830" y="2023110"/>
            <a:ext cx="3634740" cy="3634740"/>
          </a:xfrm>
          <a:prstGeom prst="rect">
            <a:avLst/>
          </a:prstGeom>
        </p:spPr>
      </p:pic>
      <p:sp>
        <p:nvSpPr>
          <p:cNvPr id="12" name="TextBox 11">
            <a:extLst>
              <a:ext uri="{FF2B5EF4-FFF2-40B4-BE49-F238E27FC236}">
                <a16:creationId xmlns:a16="http://schemas.microsoft.com/office/drawing/2014/main" id="{966D75EA-9E8A-4662-AA70-842CAFB23416}"/>
              </a:ext>
            </a:extLst>
          </p:cNvPr>
          <p:cNvSpPr txBox="1"/>
          <p:nvPr/>
        </p:nvSpPr>
        <p:spPr>
          <a:xfrm>
            <a:off x="508000" y="5905500"/>
            <a:ext cx="94107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Some local authority areas have a </a:t>
            </a:r>
          </a:p>
        </p:txBody>
      </p:sp>
      <p:sp>
        <p:nvSpPr>
          <p:cNvPr id="13" name="TextBox 12">
            <a:hlinkClick r:id="rId4"/>
            <a:extLst>
              <a:ext uri="{FF2B5EF4-FFF2-40B4-BE49-F238E27FC236}">
                <a16:creationId xmlns:a16="http://schemas.microsoft.com/office/drawing/2014/main" id="{CBCE9972-40D0-4870-BF4F-12BEFEB0DA89}"/>
              </a:ext>
            </a:extLst>
          </p:cNvPr>
          <p:cNvSpPr txBox="1"/>
          <p:nvPr/>
        </p:nvSpPr>
        <p:spPr>
          <a:xfrm>
            <a:off x="2667000" y="590550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u="sng">
                <a:solidFill>
                  <a:srgbClr val="98002E"/>
                </a:solidFill>
                <a:latin typeface="Arial" panose="020B0604020202020204" pitchFamily="34" charset="0"/>
              </a:rPr>
              <a:t>data reliability flag</a:t>
            </a:r>
          </a:p>
        </p:txBody>
      </p:sp>
      <p:sp>
        <p:nvSpPr>
          <p:cNvPr id="14" name="TextBox 13">
            <a:extLst>
              <a:ext uri="{FF2B5EF4-FFF2-40B4-BE49-F238E27FC236}">
                <a16:creationId xmlns:a16="http://schemas.microsoft.com/office/drawing/2014/main" id="{5EFAFB3F-BAD4-4BD1-BA92-E7FE159FA407}"/>
              </a:ext>
            </a:extLst>
          </p:cNvPr>
          <p:cNvSpPr txBox="1"/>
          <p:nvPr/>
        </p:nvSpPr>
        <p:spPr>
          <a:xfrm>
            <a:off x="3810000" y="590550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 indicating that figures need to be interpreted with caution</a:t>
            </a:r>
          </a:p>
        </p:txBody>
      </p:sp>
      <p:sp>
        <p:nvSpPr>
          <p:cNvPr id="15" name="TextBox 14">
            <a:extLst>
              <a:ext uri="{FF2B5EF4-FFF2-40B4-BE49-F238E27FC236}">
                <a16:creationId xmlns:a16="http://schemas.microsoft.com/office/drawing/2014/main" id="{078A18D1-D780-4F46-B9BC-C5B3D2E2F82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16     Patterns and trends in child obesity in Yorkshire and the Humber</a:t>
            </a:r>
          </a:p>
        </p:txBody>
      </p:sp>
    </p:spTree>
    <p:extLst>
      <p:ext uri="{BB962C8B-B14F-4D97-AF65-F5344CB8AC3E}">
        <p14:creationId xmlns:p14="http://schemas.microsoft.com/office/powerpoint/2010/main" val="1620678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924C-75A5-439E-AE8C-19397C2C234C}"/>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630A6E00-D988-4563-87F2-E4EB75C1F1F4}"/>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F3995FE9-08DA-4AF7-8A21-53759713F535}"/>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regional deprivation and age</a:t>
            </a:r>
          </a:p>
        </p:txBody>
      </p:sp>
      <p:pic>
        <p:nvPicPr>
          <p:cNvPr id="6" name="Picture 5">
            <a:extLst>
              <a:ext uri="{FF2B5EF4-FFF2-40B4-BE49-F238E27FC236}">
                <a16:creationId xmlns:a16="http://schemas.microsoft.com/office/drawing/2014/main" id="{A3AA1387-EE67-40F4-9C2F-522AF763717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8" name="Picture 7">
            <a:extLst>
              <a:ext uri="{FF2B5EF4-FFF2-40B4-BE49-F238E27FC236}">
                <a16:creationId xmlns:a16="http://schemas.microsoft.com/office/drawing/2014/main" id="{6AB9BDE4-3D93-461B-9B6B-759F8770ED3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4996771"/>
            <a:ext cx="3368040" cy="704939"/>
          </a:xfrm>
          <a:prstGeom prst="rect">
            <a:avLst/>
          </a:prstGeom>
        </p:spPr>
      </p:pic>
      <p:pic>
        <p:nvPicPr>
          <p:cNvPr id="10" name="Picture 9">
            <a:extLst>
              <a:ext uri="{FF2B5EF4-FFF2-40B4-BE49-F238E27FC236}">
                <a16:creationId xmlns:a16="http://schemas.microsoft.com/office/drawing/2014/main" id="{2B987129-F4A6-4054-8ECA-97351D0C21E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4996771"/>
            <a:ext cx="3368040" cy="704939"/>
          </a:xfrm>
          <a:prstGeom prst="rect">
            <a:avLst/>
          </a:prstGeom>
        </p:spPr>
      </p:pic>
      <p:sp>
        <p:nvSpPr>
          <p:cNvPr id="11" name="TextBox 10">
            <a:extLst>
              <a:ext uri="{FF2B5EF4-FFF2-40B4-BE49-F238E27FC236}">
                <a16:creationId xmlns:a16="http://schemas.microsoft.com/office/drawing/2014/main" id="{9D3E41D4-DE48-402F-824F-1D7C380731E9}"/>
              </a:ext>
            </a:extLst>
          </p:cNvPr>
          <p:cNvSpPr txBox="1"/>
          <p:nvPr/>
        </p:nvSpPr>
        <p:spPr>
          <a:xfrm>
            <a:off x="5448300" y="5692140"/>
            <a:ext cx="39624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( 2017/18-2019/20 )
 Region-specific deprivation deciles displayed (IMD 2019)
 95% confidence intervals are shown</a:t>
            </a:r>
          </a:p>
        </p:txBody>
      </p:sp>
      <p:sp>
        <p:nvSpPr>
          <p:cNvPr id="12" name="TextBox 11">
            <a:extLst>
              <a:ext uri="{FF2B5EF4-FFF2-40B4-BE49-F238E27FC236}">
                <a16:creationId xmlns:a16="http://schemas.microsoft.com/office/drawing/2014/main" id="{3CB93EC9-672F-446D-B0CA-FB24A3E4F62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17     Patterns and trends in child obesity in Yorkshire and the Humber</a:t>
            </a:r>
          </a:p>
        </p:txBody>
      </p:sp>
    </p:spTree>
    <p:extLst>
      <p:ext uri="{BB962C8B-B14F-4D97-AF65-F5344CB8AC3E}">
        <p14:creationId xmlns:p14="http://schemas.microsoft.com/office/powerpoint/2010/main" val="2292935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1371-82D1-456C-903D-050D3049EB1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F9B965F5-A031-4119-AEBD-80E77455F5C5}"/>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AF3D5DBD-CF6C-4EBC-8118-26B36446A349}"/>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Severe obesity prevalence by regional deprivation and age</a:t>
            </a:r>
          </a:p>
        </p:txBody>
      </p:sp>
      <p:pic>
        <p:nvPicPr>
          <p:cNvPr id="6" name="Picture 5">
            <a:extLst>
              <a:ext uri="{FF2B5EF4-FFF2-40B4-BE49-F238E27FC236}">
                <a16:creationId xmlns:a16="http://schemas.microsoft.com/office/drawing/2014/main" id="{F7EF2A48-C669-4E7A-819E-1C0AC3B172C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8" name="Picture 7">
            <a:extLst>
              <a:ext uri="{FF2B5EF4-FFF2-40B4-BE49-F238E27FC236}">
                <a16:creationId xmlns:a16="http://schemas.microsoft.com/office/drawing/2014/main" id="{D0B84994-1020-40D1-84E0-339B4BF8BA7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4996771"/>
            <a:ext cx="3368040" cy="704939"/>
          </a:xfrm>
          <a:prstGeom prst="rect">
            <a:avLst/>
          </a:prstGeom>
        </p:spPr>
      </p:pic>
      <p:pic>
        <p:nvPicPr>
          <p:cNvPr id="10" name="Picture 9">
            <a:extLst>
              <a:ext uri="{FF2B5EF4-FFF2-40B4-BE49-F238E27FC236}">
                <a16:creationId xmlns:a16="http://schemas.microsoft.com/office/drawing/2014/main" id="{8B0D3B07-A588-4278-975A-BE0B3D0E750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4996771"/>
            <a:ext cx="3368040" cy="704939"/>
          </a:xfrm>
          <a:prstGeom prst="rect">
            <a:avLst/>
          </a:prstGeom>
        </p:spPr>
      </p:pic>
      <p:sp>
        <p:nvSpPr>
          <p:cNvPr id="11" name="TextBox 10">
            <a:extLst>
              <a:ext uri="{FF2B5EF4-FFF2-40B4-BE49-F238E27FC236}">
                <a16:creationId xmlns:a16="http://schemas.microsoft.com/office/drawing/2014/main" id="{72F75C98-D2AC-44B9-B965-C93796BD0656}"/>
              </a:ext>
            </a:extLst>
          </p:cNvPr>
          <p:cNvSpPr txBox="1"/>
          <p:nvPr/>
        </p:nvSpPr>
        <p:spPr>
          <a:xfrm>
            <a:off x="5448300" y="5692140"/>
            <a:ext cx="39624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( 2017/18-2019/20 )
 Region-specific deprivation deciles displayed (IMD 2019)
 95% confidence intervals are shown</a:t>
            </a:r>
          </a:p>
        </p:txBody>
      </p:sp>
      <p:sp>
        <p:nvSpPr>
          <p:cNvPr id="12" name="TextBox 11">
            <a:extLst>
              <a:ext uri="{FF2B5EF4-FFF2-40B4-BE49-F238E27FC236}">
                <a16:creationId xmlns:a16="http://schemas.microsoft.com/office/drawing/2014/main" id="{BCB8F781-9395-4494-AB0F-F8C6405F47E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18     Patterns and trends in child obesity in Yorkshire and the Humber</a:t>
            </a:r>
          </a:p>
        </p:txBody>
      </p:sp>
    </p:spTree>
    <p:extLst>
      <p:ext uri="{BB962C8B-B14F-4D97-AF65-F5344CB8AC3E}">
        <p14:creationId xmlns:p14="http://schemas.microsoft.com/office/powerpoint/2010/main" val="2466396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B15D2-F51A-4167-9281-F8573C82CD7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4E33E310-17F3-422D-8DF9-0D32F5A9B7EA}"/>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Slope Index of Inequality</a:t>
            </a:r>
          </a:p>
        </p:txBody>
      </p:sp>
      <p:sp>
        <p:nvSpPr>
          <p:cNvPr id="4" name="TextBox 3">
            <a:extLst>
              <a:ext uri="{FF2B5EF4-FFF2-40B4-BE49-F238E27FC236}">
                <a16:creationId xmlns:a16="http://schemas.microsoft.com/office/drawing/2014/main" id="{1CB7D641-C9CF-4150-A2D4-3C78C40B71AA}"/>
              </a:ext>
            </a:extLst>
          </p:cNvPr>
          <p:cNvSpPr txBox="1"/>
          <p:nvPr/>
        </p:nvSpPr>
        <p:spPr>
          <a:xfrm>
            <a:off x="515112" y="1920240"/>
            <a:ext cx="8420100" cy="289310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The Slope Index of Inequality (SII) is a measure of the social gradient in an indicator and shows how much the indicator varies with deprivation (by deprivation decile).</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It takes account of inequalities across the whole range of deprivation within each region and summarises this into a single number.</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higher the value of the SII, the greater the inequality within an area. The SII is greater in Year 6 children than in Reception.</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Increasing SII over time indicates widening inequality.</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For further information on the SII see: Regidor E. Measures of health inequalities: part 2. Journal of Epidemiology &amp; Community Health 2004 –58:900-903.</a:t>
            </a:r>
          </a:p>
        </p:txBody>
      </p:sp>
      <p:sp>
        <p:nvSpPr>
          <p:cNvPr id="5" name="TextBox 4">
            <a:extLst>
              <a:ext uri="{FF2B5EF4-FFF2-40B4-BE49-F238E27FC236}">
                <a16:creationId xmlns:a16="http://schemas.microsoft.com/office/drawing/2014/main" id="{2DE34DAC-98A8-40D2-927B-87BC00B3497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19     Patterns and trends in child obesity in Yorkshire and the Humber</a:t>
            </a:r>
          </a:p>
        </p:txBody>
      </p:sp>
    </p:spTree>
    <p:extLst>
      <p:ext uri="{BB962C8B-B14F-4D97-AF65-F5344CB8AC3E}">
        <p14:creationId xmlns:p14="http://schemas.microsoft.com/office/powerpoint/2010/main" val="251413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E3D47-A093-4246-AA9C-0E5216756F2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3F6CD75-3CE4-4D79-BB93-5534D25566BA}"/>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National Child Measurement Programme</a:t>
            </a:r>
          </a:p>
        </p:txBody>
      </p:sp>
      <p:sp>
        <p:nvSpPr>
          <p:cNvPr id="4" name="TextBox 3">
            <a:extLst>
              <a:ext uri="{FF2B5EF4-FFF2-40B4-BE49-F238E27FC236}">
                <a16:creationId xmlns:a16="http://schemas.microsoft.com/office/drawing/2014/main" id="{D422CC2B-D810-44C9-802B-6670666205FB}"/>
              </a:ext>
            </a:extLst>
          </p:cNvPr>
          <p:cNvSpPr txBox="1"/>
          <p:nvPr/>
        </p:nvSpPr>
        <p:spPr>
          <a:xfrm>
            <a:off x="515112" y="1680210"/>
            <a:ext cx="8420100" cy="39703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dirty="0">
                <a:solidFill>
                  <a:srgbClr val="000000"/>
                </a:solidFill>
                <a:latin typeface="Arial" panose="020B0604020202020204" pitchFamily="34" charset="0"/>
              </a:rPr>
              <a:t>The data in this slide pack is from the National Child Measurement Programme (NCMP).</a:t>
            </a:r>
          </a:p>
          <a:p>
            <a:endParaRPr lang="en-GB" sz="1400" dirty="0">
              <a:solidFill>
                <a:srgbClr val="000000"/>
              </a:solidFill>
              <a:latin typeface="Arial" panose="020B0604020202020204" pitchFamily="34" charset="0"/>
            </a:endParaRPr>
          </a:p>
          <a:p>
            <a:r>
              <a:rPr lang="en-GB" sz="1400" dirty="0">
                <a:solidFill>
                  <a:srgbClr val="000000"/>
                </a:solidFill>
                <a:latin typeface="Arial" panose="020B0604020202020204" pitchFamily="34" charset="0"/>
              </a:rPr>
              <a:t>The NCMP is an annual programme that measures the height and weight of children in Reception (aged 4 to 5 years) and Year 6 (aged 10 to 11 years) in England. Although the NCMP only covers certain age groups, it normally includes the majority of children in those year groups (usually around 95% of eligible children).</a:t>
            </a:r>
          </a:p>
          <a:p>
            <a:endParaRPr lang="en-GB" sz="1400" dirty="0">
              <a:solidFill>
                <a:srgbClr val="000000"/>
              </a:solidFill>
              <a:latin typeface="Arial" panose="020B0604020202020204" pitchFamily="34" charset="0"/>
            </a:endParaRPr>
          </a:p>
          <a:p>
            <a:r>
              <a:rPr lang="en-GB" sz="1400" dirty="0">
                <a:solidFill>
                  <a:srgbClr val="000000"/>
                </a:solidFill>
                <a:latin typeface="Arial" panose="020B0604020202020204" pitchFamily="34" charset="0"/>
              </a:rPr>
              <a:t>The number of children measured in Yorkshire and the Humber in 2019/20 was 43,135 in Reception, and 46,030 in Year 6.</a:t>
            </a:r>
          </a:p>
          <a:p>
            <a:endParaRPr lang="en-GB" sz="1400" dirty="0">
              <a:solidFill>
                <a:srgbClr val="000000"/>
              </a:solidFill>
              <a:latin typeface="Arial" panose="020B0604020202020204" pitchFamily="34" charset="0"/>
            </a:endParaRPr>
          </a:p>
          <a:p>
            <a:r>
              <a:rPr lang="en-GB" sz="1400" dirty="0">
                <a:solidFill>
                  <a:srgbClr val="000000"/>
                </a:solidFill>
              </a:rPr>
              <a:t>School closures, in March 2020, due to the Covid-19 pandemic meant that in 2019/20 the number of children measured was around 75% of previous years. Analysis by NHS Digital and PHE shows that national and regional level data is reliable and comparable to previous years although some caution should be exercised as less children were measured than usual. The data at local authority level and below is not as robust, as a result a small number of areas do not have published data for 2019/20 and data for some areas have a reliability flag indicating that figures need to be interpreted with caution. Further information is </a:t>
            </a:r>
            <a:r>
              <a:rPr lang="en-GB" sz="1400" dirty="0">
                <a:solidFill>
                  <a:srgbClr val="98002E"/>
                </a:solidFill>
                <a:hlinkClick r:id="rId2">
                  <a:extLst>
                    <a:ext uri="{A12FA001-AC4F-418D-AE19-62706E023703}">
                      <ahyp:hlinkClr xmlns:ahyp="http://schemas.microsoft.com/office/drawing/2018/hyperlinkcolor" val="tx"/>
                    </a:ext>
                  </a:extLst>
                </a:hlinkClick>
              </a:rPr>
              <a:t>available to download</a:t>
            </a:r>
            <a:r>
              <a:rPr lang="en-GB" sz="1400" dirty="0">
                <a:solidFill>
                  <a:srgbClr val="98002E"/>
                </a:solidFill>
              </a:rPr>
              <a:t> </a:t>
            </a:r>
            <a:r>
              <a:rPr lang="en-GB" sz="1400" dirty="0">
                <a:solidFill>
                  <a:srgbClr val="000000"/>
                </a:solidFill>
              </a:rPr>
              <a:t>from the Obesity Profile on Fingertips and in the NHS Digital </a:t>
            </a:r>
            <a:r>
              <a:rPr lang="en-GB" sz="1400" dirty="0">
                <a:solidFill>
                  <a:srgbClr val="98002E"/>
                </a:solidFill>
                <a:hlinkClick r:id="rId3">
                  <a:extLst>
                    <a:ext uri="{A12FA001-AC4F-418D-AE19-62706E023703}">
                      <ahyp:hlinkClr xmlns:ahyp="http://schemas.microsoft.com/office/drawing/2018/hyperlinkcolor" val="tx"/>
                    </a:ext>
                  </a:extLst>
                </a:hlinkClick>
              </a:rPr>
              <a:t>2019/20 annual report</a:t>
            </a:r>
            <a:r>
              <a:rPr lang="en-GB" sz="1400" dirty="0">
                <a:solidFill>
                  <a:srgbClr val="000000"/>
                </a:solidFill>
              </a:rPr>
              <a:t>.</a:t>
            </a:r>
          </a:p>
        </p:txBody>
      </p:sp>
      <p:sp>
        <p:nvSpPr>
          <p:cNvPr id="8" name="TextBox 7">
            <a:extLst>
              <a:ext uri="{FF2B5EF4-FFF2-40B4-BE49-F238E27FC236}">
                <a16:creationId xmlns:a16="http://schemas.microsoft.com/office/drawing/2014/main" id="{A30B264B-947F-4A61-9A50-75425669F39C}"/>
              </a:ext>
            </a:extLst>
          </p:cNvPr>
          <p:cNvSpPr txBox="1"/>
          <p:nvPr/>
        </p:nvSpPr>
        <p:spPr>
          <a:xfrm>
            <a:off x="495300" y="562356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NCMP website:</a:t>
            </a:r>
          </a:p>
        </p:txBody>
      </p:sp>
      <p:sp>
        <p:nvSpPr>
          <p:cNvPr id="10" name="TextBox 9">
            <a:extLst>
              <a:ext uri="{FF2B5EF4-FFF2-40B4-BE49-F238E27FC236}">
                <a16:creationId xmlns:a16="http://schemas.microsoft.com/office/drawing/2014/main" id="{7DA289A2-FEA5-43B4-9335-E1A0B435CD5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     Patterns and trends in child obesity in Yorkshire and the Humber</a:t>
            </a:r>
          </a:p>
        </p:txBody>
      </p:sp>
      <p:sp>
        <p:nvSpPr>
          <p:cNvPr id="11" name="TextBox 10">
            <a:hlinkClick r:id="rId4"/>
            <a:extLst>
              <a:ext uri="{FF2B5EF4-FFF2-40B4-BE49-F238E27FC236}">
                <a16:creationId xmlns:a16="http://schemas.microsoft.com/office/drawing/2014/main" id="{D52A1469-DFB3-4C97-8A24-40B353C4880B}"/>
              </a:ext>
            </a:extLst>
          </p:cNvPr>
          <p:cNvSpPr txBox="1"/>
          <p:nvPr/>
        </p:nvSpPr>
        <p:spPr>
          <a:xfrm>
            <a:off x="495300" y="58293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wrap="square" rtlCol="0">
            <a:spAutoFit/>
          </a:bodyPr>
          <a:lstStyle/>
          <a:p>
            <a:r>
              <a:rPr lang="en-GB" sz="1400" dirty="0">
                <a:solidFill>
                  <a:srgbClr val="98002E"/>
                </a:solidFill>
                <a:hlinkClick r:id="rId5">
                  <a:extLst>
                    <a:ext uri="{A12FA001-AC4F-418D-AE19-62706E023703}">
                      <ahyp:hlinkClr xmlns:ahyp="http://schemas.microsoft.com/office/drawing/2018/hyperlinkcolor" val="tx"/>
                    </a:ext>
                  </a:extLst>
                </a:hlinkClick>
              </a:rPr>
              <a:t>National Child Measurement Programme - NHS Digital</a:t>
            </a:r>
            <a:r>
              <a:rPr lang="en-GB" sz="1400" dirty="0">
                <a:solidFill>
                  <a:schemeClr val="bg2"/>
                </a:solidFill>
              </a:rPr>
              <a:t> </a:t>
            </a:r>
            <a:endParaRPr lang="en-GB" sz="1400" u="sng" dirty="0">
              <a:solidFill>
                <a:schemeClr val="bg2"/>
              </a:solidFill>
            </a:endParaRPr>
          </a:p>
        </p:txBody>
      </p:sp>
    </p:spTree>
    <p:extLst>
      <p:ext uri="{BB962C8B-B14F-4D97-AF65-F5344CB8AC3E}">
        <p14:creationId xmlns:p14="http://schemas.microsoft.com/office/powerpoint/2010/main" val="1791380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0512-C6B9-4064-A702-FAB979C85F6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9591394-F76C-47B3-BAAE-2C2DEBC54887}"/>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C72DB96B-1DBA-4BD5-AA80-85D3D2C15593}"/>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slope index of inequality by age</a:t>
            </a:r>
          </a:p>
        </p:txBody>
      </p:sp>
      <p:sp>
        <p:nvSpPr>
          <p:cNvPr id="5" name="TextBox 4">
            <a:extLst>
              <a:ext uri="{FF2B5EF4-FFF2-40B4-BE49-F238E27FC236}">
                <a16:creationId xmlns:a16="http://schemas.microsoft.com/office/drawing/2014/main" id="{A68B8FB5-FF46-45AB-9F1B-00CE7DCECBA4}"/>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2A9B1E35-5B75-4F9D-ACDA-C8CD4A23842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194761"/>
            <a:ext cx="5943600" cy="3565757"/>
          </a:xfrm>
          <a:prstGeom prst="rect">
            <a:avLst/>
          </a:prstGeom>
        </p:spPr>
      </p:pic>
      <p:sp>
        <p:nvSpPr>
          <p:cNvPr id="8" name="TextBox 7">
            <a:extLst>
              <a:ext uri="{FF2B5EF4-FFF2-40B4-BE49-F238E27FC236}">
                <a16:creationId xmlns:a16="http://schemas.microsoft.com/office/drawing/2014/main" id="{83FB3577-D9FD-49BD-8291-54A2ACCF1847}"/>
              </a:ext>
            </a:extLst>
          </p:cNvPr>
          <p:cNvSpPr txBox="1"/>
          <p:nvPr/>
        </p:nvSpPr>
        <p:spPr>
          <a:xfrm>
            <a:off x="127000" y="57150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093A8D37-E00A-42EB-AF4A-E938DE41E0D0}"/>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20</a:t>
            </a:r>
            <a:r>
              <a:rPr lang="en-GB" sz="1600" dirty="0">
                <a:solidFill>
                  <a:srgbClr val="FFFFFF"/>
                </a:solidFill>
                <a:latin typeface="Arial" panose="020B0604020202020204" pitchFamily="34" charset="0"/>
              </a:rPr>
              <a:t>     Patterns and trends in child obesity in Yorkshire and the Humber</a:t>
            </a:r>
          </a:p>
        </p:txBody>
      </p:sp>
    </p:spTree>
    <p:extLst>
      <p:ext uri="{BB962C8B-B14F-4D97-AF65-F5344CB8AC3E}">
        <p14:creationId xmlns:p14="http://schemas.microsoft.com/office/powerpoint/2010/main" val="4154108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3BEB-58DF-402F-B528-CBC613FE8C9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2060E19-66A7-4168-AEDF-5A86E1492116}"/>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FF714128-4593-46DE-87C3-DC54E094FC31}"/>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age</a:t>
            </a:r>
          </a:p>
        </p:txBody>
      </p:sp>
      <p:sp>
        <p:nvSpPr>
          <p:cNvPr id="5" name="TextBox 4">
            <a:extLst>
              <a:ext uri="{FF2B5EF4-FFF2-40B4-BE49-F238E27FC236}">
                <a16:creationId xmlns:a16="http://schemas.microsoft.com/office/drawing/2014/main" id="{F03F5B35-32C4-4B64-8BB0-27A0C4161836}"/>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7A058482-A644-4AB3-B235-EA91F48399D7}"/>
              </a:ext>
            </a:extLst>
          </p:cNvPr>
          <p:cNvSpPr txBox="1"/>
          <p:nvPr/>
        </p:nvSpPr>
        <p:spPr>
          <a:xfrm>
            <a:off x="5448300" y="1714500"/>
            <a:ext cx="44577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192A03BB-8442-4848-BBD4-30E72D93367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A5F5D531-D044-47BE-A3CF-FE5440454CB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449C9D63-5355-4BDD-A91C-C9B5068D2596}"/>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( 2017/18-2019/20 )
 95% confidence intervals are shown</a:t>
            </a:r>
          </a:p>
        </p:txBody>
      </p:sp>
      <p:sp>
        <p:nvSpPr>
          <p:cNvPr id="13" name="TextBox 12">
            <a:extLst>
              <a:ext uri="{FF2B5EF4-FFF2-40B4-BE49-F238E27FC236}">
                <a16:creationId xmlns:a16="http://schemas.microsoft.com/office/drawing/2014/main" id="{B6340992-EE65-4C48-B1B4-856F7DC09641}"/>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21     Patterns and trends in child obesity in Yorkshire and the Humber</a:t>
            </a:r>
          </a:p>
        </p:txBody>
      </p:sp>
    </p:spTree>
    <p:extLst>
      <p:ext uri="{BB962C8B-B14F-4D97-AF65-F5344CB8AC3E}">
        <p14:creationId xmlns:p14="http://schemas.microsoft.com/office/powerpoint/2010/main" val="4114900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1E6F-9E98-4E36-8044-CECD0BE7D61C}"/>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4EA44F36-889C-4965-BAC8-6449DD92FF37}"/>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4838EC31-FFD3-4E2B-9B16-7B4A52B6F597}"/>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Severe obesity prevalence by ethnic group and age</a:t>
            </a:r>
          </a:p>
        </p:txBody>
      </p:sp>
      <p:sp>
        <p:nvSpPr>
          <p:cNvPr id="5" name="TextBox 4">
            <a:extLst>
              <a:ext uri="{FF2B5EF4-FFF2-40B4-BE49-F238E27FC236}">
                <a16:creationId xmlns:a16="http://schemas.microsoft.com/office/drawing/2014/main" id="{4873959D-39F6-44C2-A3C3-B57325C8F5B9}"/>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81A96199-BA4B-40B7-B808-FCFA22E94B1A}"/>
              </a:ext>
            </a:extLst>
          </p:cNvPr>
          <p:cNvSpPr txBox="1"/>
          <p:nvPr/>
        </p:nvSpPr>
        <p:spPr>
          <a:xfrm>
            <a:off x="5448300" y="1714500"/>
            <a:ext cx="44577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6AF04988-08DE-4C9E-A306-FB759999CAE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6D7AB7B6-68F4-49AD-A58B-BB3FFDDB39A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2D7124AD-9863-4A75-9420-ED01322257C7}"/>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( 2017/18-2019/20 )
 95% confidence intervals are shown</a:t>
            </a:r>
          </a:p>
        </p:txBody>
      </p:sp>
      <p:sp>
        <p:nvSpPr>
          <p:cNvPr id="12" name="TextBox 11">
            <a:extLst>
              <a:ext uri="{FF2B5EF4-FFF2-40B4-BE49-F238E27FC236}">
                <a16:creationId xmlns:a16="http://schemas.microsoft.com/office/drawing/2014/main" id="{48FBC2BF-CDD0-4D01-9E59-BB4662A10C62}"/>
              </a:ext>
            </a:extLst>
          </p:cNvPr>
          <p:cNvSpPr txBox="1"/>
          <p:nvPr/>
        </p:nvSpPr>
        <p:spPr>
          <a:xfrm>
            <a:off x="2476500" y="5657850"/>
            <a:ext cx="69342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missing on the chart is due to suppression for disclosure control reasons</a:t>
            </a:r>
          </a:p>
        </p:txBody>
      </p:sp>
      <p:sp>
        <p:nvSpPr>
          <p:cNvPr id="13" name="TextBox 12">
            <a:extLst>
              <a:ext uri="{FF2B5EF4-FFF2-40B4-BE49-F238E27FC236}">
                <a16:creationId xmlns:a16="http://schemas.microsoft.com/office/drawing/2014/main" id="{351FC424-647A-49A9-AE5B-E177E8C7B467}"/>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22     Patterns and trends in child obesity in Yorkshire and the Humber</a:t>
            </a:r>
          </a:p>
        </p:txBody>
      </p:sp>
    </p:spTree>
    <p:extLst>
      <p:ext uri="{BB962C8B-B14F-4D97-AF65-F5344CB8AC3E}">
        <p14:creationId xmlns:p14="http://schemas.microsoft.com/office/powerpoint/2010/main" val="2860525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6BA8-024D-43F1-9AF4-57E1C0813C08}"/>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34A4CCA-EBAF-4228-8041-7461CB73AB7A}"/>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13FA1512-6C28-45F5-881E-CE0780D93C34}"/>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sex</a:t>
            </a:r>
          </a:p>
        </p:txBody>
      </p:sp>
      <p:sp>
        <p:nvSpPr>
          <p:cNvPr id="5" name="TextBox 4">
            <a:extLst>
              <a:ext uri="{FF2B5EF4-FFF2-40B4-BE49-F238E27FC236}">
                <a16:creationId xmlns:a16="http://schemas.microsoft.com/office/drawing/2014/main" id="{8B4304EC-4D69-44BA-9358-CAD60158F7F1}"/>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pic>
        <p:nvPicPr>
          <p:cNvPr id="7" name="Picture 6">
            <a:extLst>
              <a:ext uri="{FF2B5EF4-FFF2-40B4-BE49-F238E27FC236}">
                <a16:creationId xmlns:a16="http://schemas.microsoft.com/office/drawing/2014/main" id="{1C618B49-BBD5-441C-8EC9-E1AC2CB8846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8" name="TextBox 7">
            <a:extLst>
              <a:ext uri="{FF2B5EF4-FFF2-40B4-BE49-F238E27FC236}">
                <a16:creationId xmlns:a16="http://schemas.microsoft.com/office/drawing/2014/main" id="{78FA3135-30A8-4808-948C-376A2564FAE1}"/>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( 2017/18-2019/20 )
 95% confidence intervals are shown</a:t>
            </a:r>
          </a:p>
        </p:txBody>
      </p:sp>
      <p:sp>
        <p:nvSpPr>
          <p:cNvPr id="10" name="TextBox 9">
            <a:extLst>
              <a:ext uri="{FF2B5EF4-FFF2-40B4-BE49-F238E27FC236}">
                <a16:creationId xmlns:a16="http://schemas.microsoft.com/office/drawing/2014/main" id="{7872A715-79A5-4FF5-8D5D-679446365E3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23     Patterns and trends in child obesity in Yorkshire and the Humber</a:t>
            </a:r>
          </a:p>
        </p:txBody>
      </p:sp>
    </p:spTree>
    <p:extLst>
      <p:ext uri="{BB962C8B-B14F-4D97-AF65-F5344CB8AC3E}">
        <p14:creationId xmlns:p14="http://schemas.microsoft.com/office/powerpoint/2010/main" val="1188752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027A-B6EB-47A2-B4EE-E44948906906}"/>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E7A7DA0-880A-4731-BE24-7E23C8AEFF05}"/>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66CAAB0D-142E-423B-B09F-9345AE8B8695}"/>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sex</a:t>
            </a:r>
          </a:p>
        </p:txBody>
      </p:sp>
      <p:sp>
        <p:nvSpPr>
          <p:cNvPr id="5" name="TextBox 4">
            <a:extLst>
              <a:ext uri="{FF2B5EF4-FFF2-40B4-BE49-F238E27FC236}">
                <a16:creationId xmlns:a16="http://schemas.microsoft.com/office/drawing/2014/main" id="{60D3F8AF-B52C-46CC-AD36-4334C0EA01CA}"/>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7" name="Picture 6">
            <a:extLst>
              <a:ext uri="{FF2B5EF4-FFF2-40B4-BE49-F238E27FC236}">
                <a16:creationId xmlns:a16="http://schemas.microsoft.com/office/drawing/2014/main" id="{37195606-333A-4371-8010-492D41F87E6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8" name="TextBox 7">
            <a:extLst>
              <a:ext uri="{FF2B5EF4-FFF2-40B4-BE49-F238E27FC236}">
                <a16:creationId xmlns:a16="http://schemas.microsoft.com/office/drawing/2014/main" id="{7C66CC7A-E0E4-4C7A-803E-6B66BAC57947}"/>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( 2017/18-2019/20 )
 95% confidence intervals are shown</a:t>
            </a:r>
          </a:p>
        </p:txBody>
      </p:sp>
      <p:sp>
        <p:nvSpPr>
          <p:cNvPr id="10" name="TextBox 9">
            <a:extLst>
              <a:ext uri="{FF2B5EF4-FFF2-40B4-BE49-F238E27FC236}">
                <a16:creationId xmlns:a16="http://schemas.microsoft.com/office/drawing/2014/main" id="{DF648C30-CAC9-4D09-B68F-EE13A5422AD6}"/>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24</a:t>
            </a:r>
            <a:r>
              <a:rPr lang="en-GB" sz="1600" dirty="0">
                <a:solidFill>
                  <a:srgbClr val="FFFFFF"/>
                </a:solidFill>
                <a:latin typeface="Arial" panose="020B0604020202020204" pitchFamily="34" charset="0"/>
              </a:rPr>
              <a:t>     Patterns and trends in child obesity in Yorkshire and the Humber</a:t>
            </a:r>
          </a:p>
        </p:txBody>
      </p:sp>
    </p:spTree>
    <p:extLst>
      <p:ext uri="{BB962C8B-B14F-4D97-AF65-F5344CB8AC3E}">
        <p14:creationId xmlns:p14="http://schemas.microsoft.com/office/powerpoint/2010/main" val="1349589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5A4BF-FA23-4A4F-AEF9-3456EF1690A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9E3439A-B526-4A4A-BF69-46890D942354}"/>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98002E"/>
                </a:solidFill>
                <a:latin typeface="Arial" panose="020B0604020202020204" pitchFamily="34" charset="0"/>
              </a:rPr>
              <a:t>Obesity Profile - an online tool</a:t>
            </a:r>
          </a:p>
        </p:txBody>
      </p:sp>
      <p:sp>
        <p:nvSpPr>
          <p:cNvPr id="4" name="TextBox 3">
            <a:extLst>
              <a:ext uri="{FF2B5EF4-FFF2-40B4-BE49-F238E27FC236}">
                <a16:creationId xmlns:a16="http://schemas.microsoft.com/office/drawing/2014/main" id="{5BF7ACAF-D62D-4D90-8678-3D0453736326}"/>
              </a:ext>
            </a:extLst>
          </p:cNvPr>
          <p:cNvSpPr txBox="1"/>
          <p:nvPr/>
        </p:nvSpPr>
        <p:spPr>
          <a:xfrm>
            <a:off x="5448300" y="1268730"/>
            <a:ext cx="3962400" cy="375487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 obesity data from the NCMP 2006/07 to 2019/20 is available in an online tool.
The tool provides local authority level child data (underweight, healthy weight, overweight, obesity, excess weight - overweight including obesity, severe obesity) for Reception (aged 4-5 years) and Year 6 (aged 10-11 years).
The tool also presents trend data and enables easy comparison of local authority data, allowing users to compare regional neighbours and local authorities with similar characteristics. Inequalities data (sex, deprivation and ethnic group) is also available by local authority.
View the online tool:</a:t>
            </a:r>
          </a:p>
        </p:txBody>
      </p:sp>
      <p:sp>
        <p:nvSpPr>
          <p:cNvPr id="5" name="TextBox 4">
            <a:hlinkClick r:id="rId2"/>
            <a:extLst>
              <a:ext uri="{FF2B5EF4-FFF2-40B4-BE49-F238E27FC236}">
                <a16:creationId xmlns:a16="http://schemas.microsoft.com/office/drawing/2014/main" id="{002B9E6D-576C-449F-B27F-C79126E2159F}"/>
              </a:ext>
            </a:extLst>
          </p:cNvPr>
          <p:cNvSpPr txBox="1"/>
          <p:nvPr/>
        </p:nvSpPr>
        <p:spPr>
          <a:xfrm>
            <a:off x="5448300" y="5726430"/>
            <a:ext cx="44577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a:solidFill>
                  <a:srgbClr val="98002E"/>
                </a:solidFill>
                <a:latin typeface="Arial" panose="020B0604020202020204" pitchFamily="34" charset="0"/>
              </a:rPr>
              <a:t>http://fingertips.phe.org.uk/profile/national-child-measurement-programme</a:t>
            </a:r>
          </a:p>
        </p:txBody>
      </p:sp>
      <p:sp>
        <p:nvSpPr>
          <p:cNvPr id="6" name="TextBox 5">
            <a:extLst>
              <a:ext uri="{FF2B5EF4-FFF2-40B4-BE49-F238E27FC236}">
                <a16:creationId xmlns:a16="http://schemas.microsoft.com/office/drawing/2014/main" id="{7EDC1012-17F6-4CD2-BE9B-222DA8A9C86C}"/>
              </a:ext>
            </a:extLst>
          </p:cNvPr>
          <p:cNvSpPr txBox="1"/>
          <p:nvPr/>
        </p:nvSpPr>
        <p:spPr>
          <a:xfrm>
            <a:off x="297180" y="603504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Screenshot of webpage</a:t>
            </a:r>
          </a:p>
        </p:txBody>
      </p:sp>
      <p:sp>
        <p:nvSpPr>
          <p:cNvPr id="7" name="TextBox 6">
            <a:extLst>
              <a:ext uri="{FF2B5EF4-FFF2-40B4-BE49-F238E27FC236}">
                <a16:creationId xmlns:a16="http://schemas.microsoft.com/office/drawing/2014/main" id="{1F1E6FA6-FC94-46C5-A07A-CDA017131AE7}"/>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25     Patterns and trends in child obesity in Yorkshire and the Humber</a:t>
            </a:r>
          </a:p>
        </p:txBody>
      </p:sp>
      <p:pic>
        <p:nvPicPr>
          <p:cNvPr id="8" name="Picture 7">
            <a:extLst>
              <a:ext uri="{FF2B5EF4-FFF2-40B4-BE49-F238E27FC236}">
                <a16:creationId xmlns:a16="http://schemas.microsoft.com/office/drawing/2014/main" id="{F2C4DD04-8682-4712-9202-979104ECBB97}"/>
              </a:ext>
            </a:extLst>
          </p:cNvPr>
          <p:cNvPicPr>
            <a:picLocks noChangeAspect="1"/>
          </p:cNvPicPr>
          <p:nvPr/>
        </p:nvPicPr>
        <p:blipFill rotWithShape="1">
          <a:blip r:embed="rId3"/>
          <a:srcRect l="63898" t="6336" r="14056" b="4831"/>
          <a:stretch/>
        </p:blipFill>
        <p:spPr>
          <a:xfrm>
            <a:off x="742801" y="1366372"/>
            <a:ext cx="3830937" cy="4341474"/>
          </a:xfrm>
          <a:prstGeom prst="rect">
            <a:avLst/>
          </a:prstGeom>
        </p:spPr>
      </p:pic>
    </p:spTree>
    <p:extLst>
      <p:ext uri="{BB962C8B-B14F-4D97-AF65-F5344CB8AC3E}">
        <p14:creationId xmlns:p14="http://schemas.microsoft.com/office/powerpoint/2010/main" val="220445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DB6D8-15F9-4071-B9B2-2D84A2DD5FF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7FAB466-6573-4BB6-A94A-C7AF1530F797}"/>
              </a:ext>
            </a:extLst>
          </p:cNvPr>
          <p:cNvSpPr txBox="1"/>
          <p:nvPr/>
        </p:nvSpPr>
        <p:spPr>
          <a:xfrm>
            <a:off x="2526030" y="342900"/>
            <a:ext cx="69342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Further information:</a:t>
            </a:r>
          </a:p>
        </p:txBody>
      </p:sp>
      <p:sp>
        <p:nvSpPr>
          <p:cNvPr id="4" name="TextBox 3">
            <a:extLst>
              <a:ext uri="{FF2B5EF4-FFF2-40B4-BE49-F238E27FC236}">
                <a16:creationId xmlns:a16="http://schemas.microsoft.com/office/drawing/2014/main" id="{6C9083AB-3191-48CD-8FB6-6E435D65717E}"/>
              </a:ext>
            </a:extLst>
          </p:cNvPr>
          <p:cNvSpPr txBox="1"/>
          <p:nvPr/>
        </p:nvSpPr>
        <p:spPr>
          <a:xfrm>
            <a:off x="495300" y="150876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a:t>
            </a:r>
          </a:p>
        </p:txBody>
      </p:sp>
      <p:sp>
        <p:nvSpPr>
          <p:cNvPr id="5" name="TextBox 4">
            <a:hlinkClick r:id="rId2"/>
            <a:extLst>
              <a:ext uri="{FF2B5EF4-FFF2-40B4-BE49-F238E27FC236}">
                <a16:creationId xmlns:a16="http://schemas.microsoft.com/office/drawing/2014/main" id="{B7E968E3-0740-4778-BBB0-EA4E5BEAC751}"/>
              </a:ext>
            </a:extLst>
          </p:cNvPr>
          <p:cNvSpPr txBox="1"/>
          <p:nvPr/>
        </p:nvSpPr>
        <p:spPr>
          <a:xfrm>
            <a:off x="1188720" y="185166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Sign up on https://khub.net/ and join the PHE Obesity Intelligence group</a:t>
            </a:r>
          </a:p>
        </p:txBody>
      </p:sp>
      <p:sp>
        <p:nvSpPr>
          <p:cNvPr id="6" name="TextBox 5">
            <a:extLst>
              <a:ext uri="{FF2B5EF4-FFF2-40B4-BE49-F238E27FC236}">
                <a16:creationId xmlns:a16="http://schemas.microsoft.com/office/drawing/2014/main" id="{8DB7385F-79B8-44A2-ADD9-07441051DC04}"/>
              </a:ext>
            </a:extLst>
          </p:cNvPr>
          <p:cNvSpPr txBox="1"/>
          <p:nvPr/>
        </p:nvSpPr>
        <p:spPr>
          <a:xfrm>
            <a:off x="495300" y="233172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 public library (no need to join):</a:t>
            </a:r>
          </a:p>
        </p:txBody>
      </p:sp>
      <p:sp>
        <p:nvSpPr>
          <p:cNvPr id="7" name="TextBox 6">
            <a:hlinkClick r:id="rId3"/>
            <a:extLst>
              <a:ext uri="{FF2B5EF4-FFF2-40B4-BE49-F238E27FC236}">
                <a16:creationId xmlns:a16="http://schemas.microsoft.com/office/drawing/2014/main" id="{86AE7E71-592D-4EDC-A6F9-E4712B22B967}"/>
              </a:ext>
            </a:extLst>
          </p:cNvPr>
          <p:cNvSpPr txBox="1"/>
          <p:nvPr/>
        </p:nvSpPr>
        <p:spPr>
          <a:xfrm>
            <a:off x="1188720" y="267462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https://khub.net/web/phe-obesity-intelligence/public-library</a:t>
            </a:r>
          </a:p>
        </p:txBody>
      </p:sp>
      <p:sp>
        <p:nvSpPr>
          <p:cNvPr id="8" name="TextBox 7">
            <a:extLst>
              <a:ext uri="{FF2B5EF4-FFF2-40B4-BE49-F238E27FC236}">
                <a16:creationId xmlns:a16="http://schemas.microsoft.com/office/drawing/2014/main" id="{DE8704E9-C012-4700-8846-A1D1322F1F55}"/>
              </a:ext>
            </a:extLst>
          </p:cNvPr>
          <p:cNvSpPr txBox="1"/>
          <p:nvPr/>
        </p:nvSpPr>
        <p:spPr>
          <a:xfrm>
            <a:off x="495300" y="315468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Web:</a:t>
            </a:r>
          </a:p>
        </p:txBody>
      </p:sp>
      <p:sp>
        <p:nvSpPr>
          <p:cNvPr id="9" name="TextBox 8">
            <a:hlinkClick r:id="rId4"/>
            <a:extLst>
              <a:ext uri="{FF2B5EF4-FFF2-40B4-BE49-F238E27FC236}">
                <a16:creationId xmlns:a16="http://schemas.microsoft.com/office/drawing/2014/main" id="{AB9491AE-4017-48D5-ADBF-F138BFE49D5A}"/>
              </a:ext>
            </a:extLst>
          </p:cNvPr>
          <p:cNvSpPr txBox="1"/>
          <p:nvPr/>
        </p:nvSpPr>
        <p:spPr>
          <a:xfrm>
            <a:off x="1188720" y="349758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https://www.gov.uk/guidance/phe-data-and-analysis-tools#obesity-diet-and-physical-activity</a:t>
            </a:r>
          </a:p>
        </p:txBody>
      </p:sp>
      <p:sp>
        <p:nvSpPr>
          <p:cNvPr id="10" name="TextBox 9">
            <a:extLst>
              <a:ext uri="{FF2B5EF4-FFF2-40B4-BE49-F238E27FC236}">
                <a16:creationId xmlns:a16="http://schemas.microsoft.com/office/drawing/2014/main" id="{C2F9AB01-3B96-4824-BEEF-4530F97EACDF}"/>
              </a:ext>
            </a:extLst>
          </p:cNvPr>
          <p:cNvSpPr txBox="1"/>
          <p:nvPr/>
        </p:nvSpPr>
        <p:spPr>
          <a:xfrm>
            <a:off x="495300" y="397764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Email:</a:t>
            </a:r>
          </a:p>
        </p:txBody>
      </p:sp>
      <p:sp>
        <p:nvSpPr>
          <p:cNvPr id="11" name="TextBox 10">
            <a:hlinkClick r:id="rId5"/>
            <a:extLst>
              <a:ext uri="{FF2B5EF4-FFF2-40B4-BE49-F238E27FC236}">
                <a16:creationId xmlns:a16="http://schemas.microsoft.com/office/drawing/2014/main" id="{55E80F1E-DAD9-46D0-B3D1-3A6A91927B6A}"/>
              </a:ext>
            </a:extLst>
          </p:cNvPr>
          <p:cNvSpPr txBox="1"/>
          <p:nvPr/>
        </p:nvSpPr>
        <p:spPr>
          <a:xfrm>
            <a:off x="1287780" y="39776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ncmp@phe.gov.uk</a:t>
            </a:r>
          </a:p>
        </p:txBody>
      </p:sp>
      <p:sp>
        <p:nvSpPr>
          <p:cNvPr id="12" name="TextBox 11">
            <a:extLst>
              <a:ext uri="{FF2B5EF4-FFF2-40B4-BE49-F238E27FC236}">
                <a16:creationId xmlns:a16="http://schemas.microsoft.com/office/drawing/2014/main" id="{1C699984-F1C4-4298-9E52-8F571405E6E5}"/>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26     Patterns and trends in child obesity in Yorkshire and the Humber</a:t>
            </a:r>
          </a:p>
        </p:txBody>
      </p:sp>
    </p:spTree>
    <p:extLst>
      <p:ext uri="{BB962C8B-B14F-4D97-AF65-F5344CB8AC3E}">
        <p14:creationId xmlns:p14="http://schemas.microsoft.com/office/powerpoint/2010/main" val="4200377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5FB2F4-CCED-4AB6-84BA-56079A576CD9}"/>
              </a:ext>
            </a:extLst>
          </p:cNvPr>
          <p:cNvSpPr txBox="1"/>
          <p:nvPr/>
        </p:nvSpPr>
        <p:spPr>
          <a:xfrm>
            <a:off x="495300" y="342900"/>
            <a:ext cx="89154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About Public Health England</a:t>
            </a:r>
          </a:p>
        </p:txBody>
      </p:sp>
      <p:sp>
        <p:nvSpPr>
          <p:cNvPr id="3" name="TextBox 2">
            <a:extLst>
              <a:ext uri="{FF2B5EF4-FFF2-40B4-BE49-F238E27FC236}">
                <a16:creationId xmlns:a16="http://schemas.microsoft.com/office/drawing/2014/main" id="{34824166-31E4-4F58-8F61-04C30880ECE9}"/>
              </a:ext>
            </a:extLst>
          </p:cNvPr>
          <p:cNvSpPr txBox="1"/>
          <p:nvPr/>
        </p:nvSpPr>
        <p:spPr>
          <a:xfrm>
            <a:off x="495300" y="96012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p>
        </p:txBody>
      </p:sp>
      <p:sp>
        <p:nvSpPr>
          <p:cNvPr id="4" name="TextBox 3">
            <a:extLst>
              <a:ext uri="{FF2B5EF4-FFF2-40B4-BE49-F238E27FC236}">
                <a16:creationId xmlns:a16="http://schemas.microsoft.com/office/drawing/2014/main" id="{497143C1-F03F-4B5E-89DE-54256537D3E6}"/>
              </a:ext>
            </a:extLst>
          </p:cNvPr>
          <p:cNvSpPr txBox="1"/>
          <p:nvPr/>
        </p:nvSpPr>
        <p:spPr>
          <a:xfrm>
            <a:off x="495300" y="2400300"/>
            <a:ext cx="5943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Wellington House, 133-155 Waterloo Road, London SE1 8UG
Tel: 020 7654 8000</a:t>
            </a:r>
          </a:p>
        </p:txBody>
      </p:sp>
      <p:sp>
        <p:nvSpPr>
          <p:cNvPr id="5" name="TextBox 4">
            <a:hlinkClick r:id="rId2"/>
            <a:extLst>
              <a:ext uri="{FF2B5EF4-FFF2-40B4-BE49-F238E27FC236}">
                <a16:creationId xmlns:a16="http://schemas.microsoft.com/office/drawing/2014/main" id="{B96CE0BA-6F3B-423C-B4DB-C389DA9E4BA6}"/>
              </a:ext>
            </a:extLst>
          </p:cNvPr>
          <p:cNvSpPr txBox="1"/>
          <p:nvPr/>
        </p:nvSpPr>
        <p:spPr>
          <a:xfrm>
            <a:off x="495300" y="274320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www.gov.uk/phe</a:t>
            </a:r>
          </a:p>
        </p:txBody>
      </p:sp>
      <p:sp>
        <p:nvSpPr>
          <p:cNvPr id="6" name="TextBox 5">
            <a:extLst>
              <a:ext uri="{FF2B5EF4-FFF2-40B4-BE49-F238E27FC236}">
                <a16:creationId xmlns:a16="http://schemas.microsoft.com/office/drawing/2014/main" id="{EDD73129-A0AC-43F4-822D-280085C36FB0}"/>
              </a:ext>
            </a:extLst>
          </p:cNvPr>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Twitter: </a:t>
            </a:r>
          </a:p>
        </p:txBody>
      </p:sp>
      <p:sp>
        <p:nvSpPr>
          <p:cNvPr id="7" name="TextBox 6">
            <a:hlinkClick r:id="rId3"/>
            <a:extLst>
              <a:ext uri="{FF2B5EF4-FFF2-40B4-BE49-F238E27FC236}">
                <a16:creationId xmlns:a16="http://schemas.microsoft.com/office/drawing/2014/main" id="{978BE99A-E6C3-4CEB-B349-B8C527DC25E0}"/>
              </a:ext>
            </a:extLst>
          </p:cNvPr>
          <p:cNvSpPr txBox="1"/>
          <p:nvPr/>
        </p:nvSpPr>
        <p:spPr>
          <a:xfrm>
            <a:off x="104013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@PHE_uk</a:t>
            </a:r>
          </a:p>
        </p:txBody>
      </p:sp>
      <p:sp>
        <p:nvSpPr>
          <p:cNvPr id="8" name="TextBox 7">
            <a:extLst>
              <a:ext uri="{FF2B5EF4-FFF2-40B4-BE49-F238E27FC236}">
                <a16:creationId xmlns:a16="http://schemas.microsoft.com/office/drawing/2014/main" id="{9A8C3C93-912A-4BD4-BA15-48486CF5C993}"/>
              </a:ext>
            </a:extLst>
          </p:cNvPr>
          <p:cNvSpPr txBox="1"/>
          <p:nvPr/>
        </p:nvSpPr>
        <p:spPr>
          <a:xfrm>
            <a:off x="495300" y="3696462"/>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Facebook: </a:t>
            </a:r>
          </a:p>
        </p:txBody>
      </p:sp>
      <p:sp>
        <p:nvSpPr>
          <p:cNvPr id="9" name="TextBox 8">
            <a:hlinkClick r:id="rId4"/>
            <a:extLst>
              <a:ext uri="{FF2B5EF4-FFF2-40B4-BE49-F238E27FC236}">
                <a16:creationId xmlns:a16="http://schemas.microsoft.com/office/drawing/2014/main" id="{1C6CD2DA-6F58-414C-9258-387E46F8E595}"/>
              </a:ext>
            </a:extLst>
          </p:cNvPr>
          <p:cNvSpPr txBox="1"/>
          <p:nvPr/>
        </p:nvSpPr>
        <p:spPr>
          <a:xfrm>
            <a:off x="1238250" y="3696462"/>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www.facebook.com/PublicHealthEngland</a:t>
            </a:r>
          </a:p>
        </p:txBody>
      </p:sp>
      <p:sp>
        <p:nvSpPr>
          <p:cNvPr id="10" name="TextBox 9">
            <a:extLst>
              <a:ext uri="{FF2B5EF4-FFF2-40B4-BE49-F238E27FC236}">
                <a16:creationId xmlns:a16="http://schemas.microsoft.com/office/drawing/2014/main" id="{BD1551FE-CB26-4577-A0E0-971CB8634D04}"/>
              </a:ext>
            </a:extLst>
          </p:cNvPr>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 Crown copyright 2021 
You may re-use this information (excluding logos) free of charge in any format or medium, under the terms of the Open Government Licence v3.0. To view this licence, visit </a:t>
            </a:r>
            <a:r>
              <a:rPr lang="en-GB" sz="1200" dirty="0">
                <a:solidFill>
                  <a:srgbClr val="000000"/>
                </a:solidFill>
                <a:latin typeface="Arial" panose="020B0604020202020204" pitchFamily="34" charset="0"/>
                <a:hlinkClick r:id="rId5"/>
              </a:rPr>
              <a:t>https://www.nationalarchives.gov.uk/doc/open-government-licence/version/3/ </a:t>
            </a:r>
            <a:r>
              <a:rPr lang="en-GB" sz="1200" dirty="0">
                <a:solidFill>
                  <a:srgbClr val="000000"/>
                </a:solidFill>
                <a:latin typeface="Arial" panose="020B0604020202020204" pitchFamily="34" charset="0"/>
              </a:rPr>
              <a:t>Where we have identified any third party copyright information you will need to obtain permission from the copyright holders concerned.</a:t>
            </a:r>
          </a:p>
        </p:txBody>
      </p:sp>
      <p:sp>
        <p:nvSpPr>
          <p:cNvPr id="11" name="TextBox 10">
            <a:extLst>
              <a:ext uri="{FF2B5EF4-FFF2-40B4-BE49-F238E27FC236}">
                <a16:creationId xmlns:a16="http://schemas.microsoft.com/office/drawing/2014/main" id="{535A411C-A479-4608-B138-FCB0CAF524E2}"/>
              </a:ext>
            </a:extLst>
          </p:cNvPr>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Published February 2021 
PHE publications gateway number: GW-1889</a:t>
            </a:r>
          </a:p>
        </p:txBody>
      </p:sp>
      <p:pic>
        <p:nvPicPr>
          <p:cNvPr id="13" name="Picture 12">
            <a:extLst>
              <a:ext uri="{FF2B5EF4-FFF2-40B4-BE49-F238E27FC236}">
                <a16:creationId xmlns:a16="http://schemas.microsoft.com/office/drawing/2014/main" id="{169D7E1F-5008-4C6F-AFDA-4CFE1933FFD8}"/>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547878" y="5417820"/>
            <a:ext cx="845820" cy="685800"/>
          </a:xfrm>
          <a:prstGeom prst="rect">
            <a:avLst/>
          </a:prstGeom>
        </p:spPr>
      </p:pic>
      <p:sp>
        <p:nvSpPr>
          <p:cNvPr id="14" name="TextBox 13">
            <a:extLst>
              <a:ext uri="{FF2B5EF4-FFF2-40B4-BE49-F238E27FC236}">
                <a16:creationId xmlns:a16="http://schemas.microsoft.com/office/drawing/2014/main" id="{60459FFF-42B0-498D-B120-9820C04DB32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27     Patterns and trends in child obesity in Yorkshire and the Humber</a:t>
            </a:r>
          </a:p>
        </p:txBody>
      </p:sp>
    </p:spTree>
    <p:extLst>
      <p:ext uri="{BB962C8B-B14F-4D97-AF65-F5344CB8AC3E}">
        <p14:creationId xmlns:p14="http://schemas.microsoft.com/office/powerpoint/2010/main" val="153153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4128-6266-4E01-9134-8DA124B8DD14}"/>
              </a:ext>
            </a:extLst>
          </p:cNvPr>
          <p:cNvSpPr>
            <a:spLocks noGrp="1"/>
          </p:cNvSpPr>
          <p:nvPr>
            <p:ph type="title"/>
          </p:nvPr>
        </p:nvSpPr>
        <p:spPr/>
        <p:txBody>
          <a:bodyPr>
            <a:normAutofit/>
          </a:bodyPr>
          <a:lstStyle/>
          <a:p>
            <a:r>
              <a:rPr lang="en-GB" sz="3600" dirty="0">
                <a:solidFill>
                  <a:srgbClr val="98002E"/>
                </a:solidFill>
                <a:latin typeface="Arial" panose="020B0604020202020204" pitchFamily="34" charset="0"/>
              </a:rPr>
              <a:t>N</a:t>
            </a:r>
            <a:r>
              <a:rPr lang="en-GB" sz="3600" dirty="0">
                <a:solidFill>
                  <a:schemeClr val="bg2"/>
                </a:solidFill>
                <a:latin typeface="Arial" panose="020B0604020202020204" pitchFamily="34" charset="0"/>
              </a:rPr>
              <a:t>C</a:t>
            </a:r>
            <a:r>
              <a:rPr lang="en-GB" sz="3600" dirty="0">
                <a:solidFill>
                  <a:srgbClr val="98002E"/>
                </a:solidFill>
                <a:latin typeface="Arial" panose="020B0604020202020204" pitchFamily="34" charset="0"/>
              </a:rPr>
              <a:t>MP </a:t>
            </a:r>
            <a:r>
              <a:rPr lang="en-GB" sz="3600" dirty="0">
                <a:solidFill>
                  <a:schemeClr val="bg2"/>
                </a:solidFill>
                <a:latin typeface="Arial" panose="020B0604020202020204" pitchFamily="34" charset="0"/>
              </a:rPr>
              <a:t>data reliability </a:t>
            </a:r>
            <a:r>
              <a:rPr lang="en-GB" sz="3600" dirty="0">
                <a:solidFill>
                  <a:srgbClr val="98002E"/>
                </a:solidFill>
                <a:latin typeface="Arial" panose="020B0604020202020204" pitchFamily="34" charset="0"/>
              </a:rPr>
              <a:t>note</a:t>
            </a:r>
            <a:endParaRPr lang="en-GB" dirty="0"/>
          </a:p>
        </p:txBody>
      </p:sp>
      <p:sp>
        <p:nvSpPr>
          <p:cNvPr id="3" name="TextBox 2">
            <a:extLst>
              <a:ext uri="{FF2B5EF4-FFF2-40B4-BE49-F238E27FC236}">
                <a16:creationId xmlns:a16="http://schemas.microsoft.com/office/drawing/2014/main" id="{EB60E9D0-3EBA-4EFA-8B78-AD9FA70D52C4}"/>
              </a:ext>
            </a:extLst>
          </p:cNvPr>
          <p:cNvSpPr txBox="1"/>
          <p:nvPr/>
        </p:nvSpPr>
        <p:spPr>
          <a:xfrm>
            <a:off x="515112" y="1680210"/>
            <a:ext cx="8420100" cy="41857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dirty="0"/>
              <a:t>In 2019/20 in Yorkshire and the Humber the number of children measured was 74% of the number in the previous three years. In Reception 70% of children were measured compared to the previous three years and 78% in Year 6. Some caution should be exercised when looking at regional level results as less children were measured than usual, however PHE analysis has shown that the children measured have similar characteristics to those measured in previous years and are therefore still representative of the region.</a:t>
            </a:r>
            <a:endParaRPr lang="en-GB" sz="1400" strike="sngStrike" dirty="0"/>
          </a:p>
          <a:p>
            <a:endParaRPr lang="en-GB" sz="1400" dirty="0">
              <a:latin typeface="Arial" panose="020B0604020202020204" pitchFamily="34" charset="0"/>
            </a:endParaRPr>
          </a:p>
          <a:p>
            <a:r>
              <a:rPr lang="en-GB" sz="1400" dirty="0"/>
              <a:t>At local authority level, where the number of children measured in 2019/20 ranged from 25% up to 75% of the number measured in previous years the data has been published, but with an ‘interpret with caution’ reliability flag. In Yorkshire and the Humber 13 out of 21 unitary authorities and district councils have this data flag for Reception, and 7 out of 21 for Year 6. Detailed data quality tables are </a:t>
            </a:r>
            <a:r>
              <a:rPr lang="en-GB" sz="1400" dirty="0">
                <a:solidFill>
                  <a:schemeClr val="bg2"/>
                </a:solidFill>
                <a:hlinkClick r:id="rId2">
                  <a:extLst>
                    <a:ext uri="{A12FA001-AC4F-418D-AE19-62706E023703}">
                      <ahyp:hlinkClr xmlns:ahyp="http://schemas.microsoft.com/office/drawing/2018/hyperlinkcolor" val="tx"/>
                    </a:ext>
                  </a:extLst>
                </a:hlinkClick>
              </a:rPr>
              <a:t>available to download</a:t>
            </a:r>
            <a:r>
              <a:rPr lang="en-GB" sz="1400" dirty="0">
                <a:solidFill>
                  <a:schemeClr val="bg2"/>
                </a:solidFill>
              </a:rPr>
              <a:t> </a:t>
            </a:r>
            <a:r>
              <a:rPr lang="en-GB" sz="1400" dirty="0"/>
              <a:t>from the Obesity Profile on Fingertips. </a:t>
            </a:r>
          </a:p>
          <a:p>
            <a:endParaRPr lang="en-GB" sz="1400" dirty="0"/>
          </a:p>
          <a:p>
            <a:r>
              <a:rPr lang="en-GB" sz="1400" dirty="0"/>
              <a:t>Where the number of children measured in 2019/20 is less than 25% of the number measured in previous years, the data has been suppressed from publication. This is due to small sample sizes which may present an unreliable estimate of prevalence in that local authority. No unitary authorities or district councils have this data flag in Yorkshire and the Humber.</a:t>
            </a:r>
          </a:p>
          <a:p>
            <a:endParaRPr lang="en-GB" sz="1400" dirty="0">
              <a:solidFill>
                <a:srgbClr val="000000"/>
              </a:solidFill>
            </a:endParaRPr>
          </a:p>
          <a:p>
            <a:endParaRPr lang="en-GB" sz="1400" dirty="0">
              <a:solidFill>
                <a:srgbClr val="000000"/>
              </a:solidFill>
            </a:endParaRPr>
          </a:p>
        </p:txBody>
      </p:sp>
      <p:sp>
        <p:nvSpPr>
          <p:cNvPr id="4" name="TextBox 3">
            <a:extLst>
              <a:ext uri="{FF2B5EF4-FFF2-40B4-BE49-F238E27FC236}">
                <a16:creationId xmlns:a16="http://schemas.microsoft.com/office/drawing/2014/main" id="{6CF708A0-9EA9-4D7F-8C3B-720452BFFAB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3     Patterns and trends in child obesity in Yorkshire and the Humber</a:t>
            </a:r>
          </a:p>
        </p:txBody>
      </p:sp>
    </p:spTree>
    <p:extLst>
      <p:ext uri="{BB962C8B-B14F-4D97-AF65-F5344CB8AC3E}">
        <p14:creationId xmlns:p14="http://schemas.microsoft.com/office/powerpoint/2010/main" val="56023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01FB-03DB-4767-A768-AAB80D546B2E}"/>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B6758D7-BC9C-434F-B402-90FAC4B655B9}"/>
              </a:ext>
            </a:extLst>
          </p:cNvPr>
          <p:cNvSpPr txBox="1"/>
          <p:nvPr/>
        </p:nvSpPr>
        <p:spPr>
          <a:xfrm>
            <a:off x="2526030" y="240030"/>
            <a:ext cx="7429500" cy="954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BMI classification definitions for population monitoring</a:t>
            </a:r>
          </a:p>
        </p:txBody>
      </p:sp>
      <p:sp>
        <p:nvSpPr>
          <p:cNvPr id="4" name="TextBox 3">
            <a:extLst>
              <a:ext uri="{FF2B5EF4-FFF2-40B4-BE49-F238E27FC236}">
                <a16:creationId xmlns:a16="http://schemas.microsoft.com/office/drawing/2014/main" id="{6578B91E-79A0-498A-9061-13A8C42FF666}"/>
              </a:ext>
            </a:extLst>
          </p:cNvPr>
          <p:cNvSpPr txBox="1"/>
          <p:nvPr/>
        </p:nvSpPr>
        <p:spPr>
          <a:xfrm>
            <a:off x="515112" y="1714500"/>
            <a:ext cx="842010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For population monitoring purposes body mass index (BMI) is classified according to the following image using the British 1990 growth reference (UK90 ). This helps examine patterns in children’s weight status across the country and over time.</a:t>
            </a:r>
          </a:p>
        </p:txBody>
      </p:sp>
      <p:sp>
        <p:nvSpPr>
          <p:cNvPr id="5" name="TextBox 4">
            <a:extLst>
              <a:ext uri="{FF2B5EF4-FFF2-40B4-BE49-F238E27FC236}">
                <a16:creationId xmlns:a16="http://schemas.microsoft.com/office/drawing/2014/main" id="{2B039110-7586-44CF-88E4-AAD09875E83E}"/>
              </a:ext>
            </a:extLst>
          </p:cNvPr>
          <p:cNvSpPr txBox="1"/>
          <p:nvPr/>
        </p:nvSpPr>
        <p:spPr>
          <a:xfrm>
            <a:off x="4152900" y="1943100"/>
            <a:ext cx="635000" cy="21544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800">
                <a:solidFill>
                  <a:srgbClr val="000000"/>
                </a:solidFill>
                <a:latin typeface="Arial" panose="020B0604020202020204" pitchFamily="34" charset="0"/>
              </a:rPr>
              <a:t>1</a:t>
            </a:r>
          </a:p>
        </p:txBody>
      </p:sp>
      <p:pic>
        <p:nvPicPr>
          <p:cNvPr id="7" name="Picture 6">
            <a:extLst>
              <a:ext uri="{FF2B5EF4-FFF2-40B4-BE49-F238E27FC236}">
                <a16:creationId xmlns:a16="http://schemas.microsoft.com/office/drawing/2014/main" id="{D35B3108-E3F9-43D2-9BC9-8B14934E081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78311" y="2468880"/>
            <a:ext cx="9149379" cy="3291840"/>
          </a:xfrm>
          <a:prstGeom prst="rect">
            <a:avLst/>
          </a:prstGeom>
        </p:spPr>
      </p:pic>
      <p:sp>
        <p:nvSpPr>
          <p:cNvPr id="8" name="TextBox 7">
            <a:extLst>
              <a:ext uri="{FF2B5EF4-FFF2-40B4-BE49-F238E27FC236}">
                <a16:creationId xmlns:a16="http://schemas.microsoft.com/office/drawing/2014/main" id="{0AED6632-A6A8-4F15-AA37-74EAC6983627}"/>
              </a:ext>
            </a:extLst>
          </p:cNvPr>
          <p:cNvSpPr txBox="1"/>
          <p:nvPr/>
        </p:nvSpPr>
        <p:spPr>
          <a:xfrm>
            <a:off x="25400" y="5905500"/>
            <a:ext cx="94107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1 Cole TJ, Freeman JV, Preece MA. Body mass index reference curves for the UK, 1990. Archives of Disease in Childhood 1995 73:25-29.</a:t>
            </a:r>
          </a:p>
        </p:txBody>
      </p:sp>
      <p:sp>
        <p:nvSpPr>
          <p:cNvPr id="9" name="TextBox 8">
            <a:extLst>
              <a:ext uri="{FF2B5EF4-FFF2-40B4-BE49-F238E27FC236}">
                <a16:creationId xmlns:a16="http://schemas.microsoft.com/office/drawing/2014/main" id="{5703A1D0-648C-43EF-9982-7DE877B09C7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4</a:t>
            </a:r>
            <a:r>
              <a:rPr lang="en-GB" sz="1600" dirty="0">
                <a:solidFill>
                  <a:srgbClr val="FFFFFF"/>
                </a:solidFill>
                <a:latin typeface="Arial" panose="020B0604020202020204" pitchFamily="34" charset="0"/>
              </a:rPr>
              <a:t>     Patterns and trends in child obesity in Yorkshire and the Humber</a:t>
            </a:r>
          </a:p>
        </p:txBody>
      </p:sp>
    </p:spTree>
    <p:extLst>
      <p:ext uri="{BB962C8B-B14F-4D97-AF65-F5344CB8AC3E}">
        <p14:creationId xmlns:p14="http://schemas.microsoft.com/office/powerpoint/2010/main" val="225002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CE0D-F3AA-4A95-8286-9E88AC920A3E}"/>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CD1FACBD-D93F-4DD4-B7AB-04E83D586203}"/>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E212CBB9-9C85-4355-AE1B-B112E0B5BA8C}"/>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excess weight by sex and age</a:t>
            </a:r>
          </a:p>
        </p:txBody>
      </p:sp>
      <p:sp>
        <p:nvSpPr>
          <p:cNvPr id="5" name="TextBox 4">
            <a:extLst>
              <a:ext uri="{FF2B5EF4-FFF2-40B4-BE49-F238E27FC236}">
                <a16:creationId xmlns:a16="http://schemas.microsoft.com/office/drawing/2014/main" id="{4096C9FD-F247-46CC-9F7A-66D463575F12}"/>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2019/20</a:t>
            </a:r>
          </a:p>
        </p:txBody>
      </p:sp>
      <p:sp>
        <p:nvSpPr>
          <p:cNvPr id="6" name="TextBox 5">
            <a:extLst>
              <a:ext uri="{FF2B5EF4-FFF2-40B4-BE49-F238E27FC236}">
                <a16:creationId xmlns:a16="http://schemas.microsoft.com/office/drawing/2014/main" id="{706165AF-4DE7-4A37-A486-B9CCC2AAD06C}"/>
              </a:ext>
            </a:extLst>
          </p:cNvPr>
          <p:cNvSpPr txBox="1"/>
          <p:nvPr/>
        </p:nvSpPr>
        <p:spPr>
          <a:xfrm>
            <a:off x="1287780" y="17145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4 children in Reception (aged 4-5 years) are overweight or obese (24.1%)</a:t>
            </a:r>
          </a:p>
        </p:txBody>
      </p:sp>
      <p:sp>
        <p:nvSpPr>
          <p:cNvPr id="7" name="TextBox 6">
            <a:extLst>
              <a:ext uri="{FF2B5EF4-FFF2-40B4-BE49-F238E27FC236}">
                <a16:creationId xmlns:a16="http://schemas.microsoft.com/office/drawing/2014/main" id="{EB4A7418-89AF-437C-8964-04B584D3E694}"/>
              </a:ext>
            </a:extLst>
          </p:cNvPr>
          <p:cNvSpPr txBox="1"/>
          <p:nvPr/>
        </p:nvSpPr>
        <p:spPr>
          <a:xfrm>
            <a:off x="22288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24.2%</a:t>
            </a:r>
          </a:p>
        </p:txBody>
      </p:sp>
      <p:sp>
        <p:nvSpPr>
          <p:cNvPr id="8" name="TextBox 7">
            <a:extLst>
              <a:ext uri="{FF2B5EF4-FFF2-40B4-BE49-F238E27FC236}">
                <a16:creationId xmlns:a16="http://schemas.microsoft.com/office/drawing/2014/main" id="{0CECE4B5-20F6-40B6-86B6-7A8121AB8FB5}"/>
              </a:ext>
            </a:extLst>
          </p:cNvPr>
          <p:cNvSpPr txBox="1"/>
          <p:nvPr/>
        </p:nvSpPr>
        <p:spPr>
          <a:xfrm>
            <a:off x="61912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23.9%</a:t>
            </a:r>
          </a:p>
        </p:txBody>
      </p:sp>
      <p:pic>
        <p:nvPicPr>
          <p:cNvPr id="10" name="Picture 9">
            <a:extLst>
              <a:ext uri="{FF2B5EF4-FFF2-40B4-BE49-F238E27FC236}">
                <a16:creationId xmlns:a16="http://schemas.microsoft.com/office/drawing/2014/main" id="{1D6B3EDF-85DF-44DD-ADDA-D6E78AC8ADA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700608" y="2331720"/>
            <a:ext cx="2542384" cy="1234440"/>
          </a:xfrm>
          <a:prstGeom prst="rect">
            <a:avLst/>
          </a:prstGeom>
        </p:spPr>
      </p:pic>
      <p:pic>
        <p:nvPicPr>
          <p:cNvPr id="12" name="Picture 11">
            <a:extLst>
              <a:ext uri="{FF2B5EF4-FFF2-40B4-BE49-F238E27FC236}">
                <a16:creationId xmlns:a16="http://schemas.microsoft.com/office/drawing/2014/main" id="{D95137FC-DEC0-4DEF-9725-1724FF667BD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664108" y="2331720"/>
            <a:ext cx="2540183" cy="1234440"/>
          </a:xfrm>
          <a:prstGeom prst="rect">
            <a:avLst/>
          </a:prstGeom>
        </p:spPr>
      </p:pic>
      <p:sp>
        <p:nvSpPr>
          <p:cNvPr id="13" name="TextBox 12">
            <a:extLst>
              <a:ext uri="{FF2B5EF4-FFF2-40B4-BE49-F238E27FC236}">
                <a16:creationId xmlns:a16="http://schemas.microsoft.com/office/drawing/2014/main" id="{556F9373-5AE0-454A-B5DC-D6D9D3EBE580}"/>
              </a:ext>
            </a:extLst>
          </p:cNvPr>
          <p:cNvSpPr txBox="1"/>
          <p:nvPr/>
        </p:nvSpPr>
        <p:spPr>
          <a:xfrm>
            <a:off x="1287780" y="37719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3 children in Year 6 (aged 10-11 years) are overweight or obese (35.8%)</a:t>
            </a:r>
          </a:p>
        </p:txBody>
      </p:sp>
      <p:sp>
        <p:nvSpPr>
          <p:cNvPr id="14" name="TextBox 13">
            <a:extLst>
              <a:ext uri="{FF2B5EF4-FFF2-40B4-BE49-F238E27FC236}">
                <a16:creationId xmlns:a16="http://schemas.microsoft.com/office/drawing/2014/main" id="{D2F0F2CF-D68E-4FBF-955D-0D68D1EC9464}"/>
              </a:ext>
            </a:extLst>
          </p:cNvPr>
          <p:cNvSpPr txBox="1"/>
          <p:nvPr/>
        </p:nvSpPr>
        <p:spPr>
          <a:xfrm>
            <a:off x="22288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38.1%</a:t>
            </a:r>
          </a:p>
        </p:txBody>
      </p:sp>
      <p:sp>
        <p:nvSpPr>
          <p:cNvPr id="15" name="TextBox 14">
            <a:extLst>
              <a:ext uri="{FF2B5EF4-FFF2-40B4-BE49-F238E27FC236}">
                <a16:creationId xmlns:a16="http://schemas.microsoft.com/office/drawing/2014/main" id="{5FE794CC-C2C4-4739-AE9F-EA4A6CEBED26}"/>
              </a:ext>
            </a:extLst>
          </p:cNvPr>
          <p:cNvSpPr txBox="1"/>
          <p:nvPr/>
        </p:nvSpPr>
        <p:spPr>
          <a:xfrm>
            <a:off x="61912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33.3%</a:t>
            </a:r>
          </a:p>
        </p:txBody>
      </p:sp>
      <p:pic>
        <p:nvPicPr>
          <p:cNvPr id="17" name="Picture 16">
            <a:extLst>
              <a:ext uri="{FF2B5EF4-FFF2-40B4-BE49-F238E27FC236}">
                <a16:creationId xmlns:a16="http://schemas.microsoft.com/office/drawing/2014/main" id="{6FE3CE4C-407E-4A39-B685-9EABC86C40B3}"/>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018406" y="4389120"/>
            <a:ext cx="1906788" cy="1234440"/>
          </a:xfrm>
          <a:prstGeom prst="rect">
            <a:avLst/>
          </a:prstGeom>
        </p:spPr>
      </p:pic>
      <p:pic>
        <p:nvPicPr>
          <p:cNvPr id="19" name="Picture 18">
            <a:extLst>
              <a:ext uri="{FF2B5EF4-FFF2-40B4-BE49-F238E27FC236}">
                <a16:creationId xmlns:a16="http://schemas.microsoft.com/office/drawing/2014/main" id="{3400435C-A048-4484-B162-485A4D80A5D5}"/>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981631" y="4389120"/>
            <a:ext cx="1905138" cy="1234440"/>
          </a:xfrm>
          <a:prstGeom prst="rect">
            <a:avLst/>
          </a:prstGeom>
        </p:spPr>
      </p:pic>
      <p:sp>
        <p:nvSpPr>
          <p:cNvPr id="20" name="TextBox 19">
            <a:extLst>
              <a:ext uri="{FF2B5EF4-FFF2-40B4-BE49-F238E27FC236}">
                <a16:creationId xmlns:a16="http://schemas.microsoft.com/office/drawing/2014/main" id="{3BD3FF40-920A-4602-85CD-031E0671BD6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5</a:t>
            </a:r>
            <a:r>
              <a:rPr lang="en-GB" sz="1600" dirty="0">
                <a:solidFill>
                  <a:srgbClr val="FFFFFF"/>
                </a:solidFill>
                <a:latin typeface="Arial" panose="020B0604020202020204" pitchFamily="34" charset="0"/>
              </a:rPr>
              <a:t>     Patterns and trends in child obesity in Yorkshire and the Humber</a:t>
            </a:r>
          </a:p>
        </p:txBody>
      </p:sp>
    </p:spTree>
    <p:extLst>
      <p:ext uri="{BB962C8B-B14F-4D97-AF65-F5344CB8AC3E}">
        <p14:creationId xmlns:p14="http://schemas.microsoft.com/office/powerpoint/2010/main" val="314583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7AA68-E87D-44B3-88E4-232CCAD09FB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DDBD220A-5A40-453A-A45A-8B4042A9296C}"/>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FC265594-9CBA-4F55-AEF7-FBAEEFC289D8}"/>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 and sex</a:t>
            </a:r>
          </a:p>
        </p:txBody>
      </p:sp>
      <p:sp>
        <p:nvSpPr>
          <p:cNvPr id="5" name="TextBox 4">
            <a:extLst>
              <a:ext uri="{FF2B5EF4-FFF2-40B4-BE49-F238E27FC236}">
                <a16:creationId xmlns:a16="http://schemas.microsoft.com/office/drawing/2014/main" id="{4A2C3E32-3776-443C-A0BD-FB3262D17E23}"/>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2019/20</a:t>
            </a:r>
          </a:p>
        </p:txBody>
      </p:sp>
      <p:sp>
        <p:nvSpPr>
          <p:cNvPr id="6" name="TextBox 5">
            <a:extLst>
              <a:ext uri="{FF2B5EF4-FFF2-40B4-BE49-F238E27FC236}">
                <a16:creationId xmlns:a16="http://schemas.microsoft.com/office/drawing/2014/main" id="{512DE9F4-36C4-4207-99FF-A9BA5E50B11B}"/>
              </a:ext>
            </a:extLst>
          </p:cNvPr>
          <p:cNvSpPr txBox="1"/>
          <p:nvPr/>
        </p:nvSpPr>
        <p:spPr>
          <a:xfrm>
            <a:off x="1981200" y="17145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10 children in Reception (aged 4-5 years) are obese (10.5%)</a:t>
            </a:r>
          </a:p>
        </p:txBody>
      </p:sp>
      <p:pic>
        <p:nvPicPr>
          <p:cNvPr id="8" name="Picture 7">
            <a:extLst>
              <a:ext uri="{FF2B5EF4-FFF2-40B4-BE49-F238E27FC236}">
                <a16:creationId xmlns:a16="http://schemas.microsoft.com/office/drawing/2014/main" id="{6D4B49AE-2CFF-48B1-9C94-F42A00E1518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481238" y="2057400"/>
            <a:ext cx="4943525" cy="960120"/>
          </a:xfrm>
          <a:prstGeom prst="rect">
            <a:avLst/>
          </a:prstGeom>
        </p:spPr>
      </p:pic>
      <p:sp>
        <p:nvSpPr>
          <p:cNvPr id="9" name="TextBox 8">
            <a:extLst>
              <a:ext uri="{FF2B5EF4-FFF2-40B4-BE49-F238E27FC236}">
                <a16:creationId xmlns:a16="http://schemas.microsoft.com/office/drawing/2014/main" id="{36287926-B0AA-4312-8E10-F5165C1556EC}"/>
              </a:ext>
            </a:extLst>
          </p:cNvPr>
          <p:cNvSpPr txBox="1"/>
          <p:nvPr/>
        </p:nvSpPr>
        <p:spPr>
          <a:xfrm>
            <a:off x="1382676" y="250317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Boys: 10.6%</a:t>
            </a:r>
          </a:p>
        </p:txBody>
      </p:sp>
      <p:pic>
        <p:nvPicPr>
          <p:cNvPr id="11" name="Picture 10">
            <a:extLst>
              <a:ext uri="{FF2B5EF4-FFF2-40B4-BE49-F238E27FC236}">
                <a16:creationId xmlns:a16="http://schemas.microsoft.com/office/drawing/2014/main" id="{728B74C6-5A4F-4DFC-93E7-B35EF743A02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483377" y="3017520"/>
            <a:ext cx="4939245" cy="960120"/>
          </a:xfrm>
          <a:prstGeom prst="rect">
            <a:avLst/>
          </a:prstGeom>
        </p:spPr>
      </p:pic>
      <p:sp>
        <p:nvSpPr>
          <p:cNvPr id="12" name="TextBox 11">
            <a:extLst>
              <a:ext uri="{FF2B5EF4-FFF2-40B4-BE49-F238E27FC236}">
                <a16:creationId xmlns:a16="http://schemas.microsoft.com/office/drawing/2014/main" id="{BA960FFE-9632-4E39-9405-5F76F9FA155E}"/>
              </a:ext>
            </a:extLst>
          </p:cNvPr>
          <p:cNvSpPr txBox="1"/>
          <p:nvPr/>
        </p:nvSpPr>
        <p:spPr>
          <a:xfrm>
            <a:off x="1382676" y="346329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Girls: 10.3%</a:t>
            </a:r>
          </a:p>
        </p:txBody>
      </p:sp>
      <p:sp>
        <p:nvSpPr>
          <p:cNvPr id="13" name="TextBox 12">
            <a:extLst>
              <a:ext uri="{FF2B5EF4-FFF2-40B4-BE49-F238E27FC236}">
                <a16:creationId xmlns:a16="http://schemas.microsoft.com/office/drawing/2014/main" id="{C45F010B-3025-471F-B1C8-4D49BBA2462D}"/>
              </a:ext>
            </a:extLst>
          </p:cNvPr>
          <p:cNvSpPr txBox="1"/>
          <p:nvPr/>
        </p:nvSpPr>
        <p:spPr>
          <a:xfrm>
            <a:off x="2080260" y="4203954"/>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5 children in Year 6 (aged 10-11 years) are obese (21.9%)</a:t>
            </a:r>
          </a:p>
        </p:txBody>
      </p:sp>
      <p:sp>
        <p:nvSpPr>
          <p:cNvPr id="14" name="TextBox 13">
            <a:extLst>
              <a:ext uri="{FF2B5EF4-FFF2-40B4-BE49-F238E27FC236}">
                <a16:creationId xmlns:a16="http://schemas.microsoft.com/office/drawing/2014/main" id="{34DF39BA-ADD5-4B12-B01C-93FABC256EFE}"/>
              </a:ext>
            </a:extLst>
          </p:cNvPr>
          <p:cNvSpPr txBox="1"/>
          <p:nvPr/>
        </p:nvSpPr>
        <p:spPr>
          <a:xfrm>
            <a:off x="2228850" y="459486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24.2%</a:t>
            </a:r>
          </a:p>
        </p:txBody>
      </p:sp>
      <p:sp>
        <p:nvSpPr>
          <p:cNvPr id="15" name="TextBox 14">
            <a:extLst>
              <a:ext uri="{FF2B5EF4-FFF2-40B4-BE49-F238E27FC236}">
                <a16:creationId xmlns:a16="http://schemas.microsoft.com/office/drawing/2014/main" id="{CC1A5E9A-7C56-42AD-ADA3-731CDDCDFDD4}"/>
              </a:ext>
            </a:extLst>
          </p:cNvPr>
          <p:cNvSpPr txBox="1"/>
          <p:nvPr/>
        </p:nvSpPr>
        <p:spPr>
          <a:xfrm>
            <a:off x="6191250" y="459486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19.5%</a:t>
            </a:r>
          </a:p>
        </p:txBody>
      </p:sp>
      <p:pic>
        <p:nvPicPr>
          <p:cNvPr id="17" name="Picture 16">
            <a:extLst>
              <a:ext uri="{FF2B5EF4-FFF2-40B4-BE49-F238E27FC236}">
                <a16:creationId xmlns:a16="http://schemas.microsoft.com/office/drawing/2014/main" id="{7D5A1AAE-9A1A-4A1D-911A-D5A9DC59F00E}"/>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559364" y="4869180"/>
            <a:ext cx="2824871" cy="1097280"/>
          </a:xfrm>
          <a:prstGeom prst="rect">
            <a:avLst/>
          </a:prstGeom>
        </p:spPr>
      </p:pic>
      <p:pic>
        <p:nvPicPr>
          <p:cNvPr id="19" name="Picture 18">
            <a:extLst>
              <a:ext uri="{FF2B5EF4-FFF2-40B4-BE49-F238E27FC236}">
                <a16:creationId xmlns:a16="http://schemas.microsoft.com/office/drawing/2014/main" id="{AC719CD2-EAAC-43F5-869A-32012EB90742}"/>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522987" y="4869180"/>
            <a:ext cx="2822426" cy="1097280"/>
          </a:xfrm>
          <a:prstGeom prst="rect">
            <a:avLst/>
          </a:prstGeom>
        </p:spPr>
      </p:pic>
      <p:sp>
        <p:nvSpPr>
          <p:cNvPr id="20" name="TextBox 19">
            <a:extLst>
              <a:ext uri="{FF2B5EF4-FFF2-40B4-BE49-F238E27FC236}">
                <a16:creationId xmlns:a16="http://schemas.microsoft.com/office/drawing/2014/main" id="{9696B75A-AD45-4DA1-97DA-9CE1CB023AF1}"/>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6</a:t>
            </a:r>
            <a:r>
              <a:rPr lang="en-GB" sz="1600" dirty="0">
                <a:solidFill>
                  <a:srgbClr val="FFFFFF"/>
                </a:solidFill>
                <a:latin typeface="Arial" panose="020B0604020202020204" pitchFamily="34" charset="0"/>
              </a:rPr>
              <a:t>     Patterns and trends in child obesity in Yorkshire and the Humber</a:t>
            </a:r>
          </a:p>
        </p:txBody>
      </p:sp>
    </p:spTree>
    <p:extLst>
      <p:ext uri="{BB962C8B-B14F-4D97-AF65-F5344CB8AC3E}">
        <p14:creationId xmlns:p14="http://schemas.microsoft.com/office/powerpoint/2010/main" val="640376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C6601-CB00-4C8F-B77E-889854A287FD}"/>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D72A00A8-7E32-45DE-B059-489F7FD6E596}"/>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26A1F126-931D-4A6B-8073-4E1709594086}"/>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CBF607EC-B443-4CCC-9AAC-1FB896F3AE32}"/>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2019/20</a:t>
            </a:r>
          </a:p>
        </p:txBody>
      </p:sp>
      <p:pic>
        <p:nvPicPr>
          <p:cNvPr id="7" name="Picture 6">
            <a:extLst>
              <a:ext uri="{FF2B5EF4-FFF2-40B4-BE49-F238E27FC236}">
                <a16:creationId xmlns:a16="http://schemas.microsoft.com/office/drawing/2014/main" id="{C98B90B0-80FB-4922-B154-4E3F8CA9609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 y="1028700"/>
            <a:ext cx="5486400" cy="5486400"/>
          </a:xfrm>
          <a:prstGeom prst="rect">
            <a:avLst/>
          </a:prstGeom>
        </p:spPr>
      </p:pic>
      <p:pic>
        <p:nvPicPr>
          <p:cNvPr id="9" name="Picture 8">
            <a:extLst>
              <a:ext uri="{FF2B5EF4-FFF2-40B4-BE49-F238E27FC236}">
                <a16:creationId xmlns:a16="http://schemas.microsoft.com/office/drawing/2014/main" id="{B70D762B-716B-4C77-8223-579D140B61D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191000" y="1028700"/>
            <a:ext cx="5486400" cy="5486400"/>
          </a:xfrm>
          <a:prstGeom prst="rect">
            <a:avLst/>
          </a:prstGeom>
        </p:spPr>
      </p:pic>
      <p:sp>
        <p:nvSpPr>
          <p:cNvPr id="10" name="TextBox 9">
            <a:extLst>
              <a:ext uri="{FF2B5EF4-FFF2-40B4-BE49-F238E27FC236}">
                <a16:creationId xmlns:a16="http://schemas.microsoft.com/office/drawing/2014/main" id="{EDE0093A-3337-450A-8DA4-F57239D815F2}"/>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7</a:t>
            </a:r>
            <a:r>
              <a:rPr lang="en-GB" sz="1600" dirty="0">
                <a:solidFill>
                  <a:srgbClr val="FFFFFF"/>
                </a:solidFill>
                <a:latin typeface="Arial" panose="020B0604020202020204" pitchFamily="34" charset="0"/>
              </a:rPr>
              <a:t>     Patterns and trends in child obesity in Yorkshire and the Humber</a:t>
            </a:r>
          </a:p>
        </p:txBody>
      </p:sp>
    </p:spTree>
    <p:extLst>
      <p:ext uri="{BB962C8B-B14F-4D97-AF65-F5344CB8AC3E}">
        <p14:creationId xmlns:p14="http://schemas.microsoft.com/office/powerpoint/2010/main" val="245365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D4D4-525D-47F8-864C-42196A3E795F}"/>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CC17C6C-AD32-4EE9-98EF-4E178CF674A2}"/>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9FCE7414-31F0-4786-9893-3D7B4AF656C3}"/>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6CC992A1-6B53-4A62-A038-F53F406C78D5}"/>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2019/20</a:t>
            </a:r>
          </a:p>
        </p:txBody>
      </p:sp>
      <p:sp>
        <p:nvSpPr>
          <p:cNvPr id="6" name="TextBox 5">
            <a:extLst>
              <a:ext uri="{FF2B5EF4-FFF2-40B4-BE49-F238E27FC236}">
                <a16:creationId xmlns:a16="http://schemas.microsoft.com/office/drawing/2014/main" id="{C9A222E1-8D77-4733-ADCB-4135C06F77C6}"/>
              </a:ext>
            </a:extLst>
          </p:cNvPr>
          <p:cNvSpPr txBox="1"/>
          <p:nvPr/>
        </p:nvSpPr>
        <p:spPr>
          <a:xfrm>
            <a:off x="99060" y="25374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Reception</a:t>
            </a:r>
          </a:p>
        </p:txBody>
      </p:sp>
      <p:sp>
        <p:nvSpPr>
          <p:cNvPr id="7" name="TextBox 6">
            <a:extLst>
              <a:ext uri="{FF2B5EF4-FFF2-40B4-BE49-F238E27FC236}">
                <a16:creationId xmlns:a16="http://schemas.microsoft.com/office/drawing/2014/main" id="{C507A6BF-0D84-4A87-AD30-35C6676736CA}"/>
              </a:ext>
            </a:extLst>
          </p:cNvPr>
          <p:cNvSpPr txBox="1"/>
          <p:nvPr/>
        </p:nvSpPr>
        <p:spPr>
          <a:xfrm>
            <a:off x="99060" y="45948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Year 6</a:t>
            </a:r>
          </a:p>
        </p:txBody>
      </p:sp>
      <p:pic>
        <p:nvPicPr>
          <p:cNvPr id="9" name="Picture 8">
            <a:extLst>
              <a:ext uri="{FF2B5EF4-FFF2-40B4-BE49-F238E27FC236}">
                <a16:creationId xmlns:a16="http://schemas.microsoft.com/office/drawing/2014/main" id="{760A957E-EC16-4E35-8B01-30E4529F668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92480" y="1399303"/>
            <a:ext cx="9113520" cy="2276313"/>
          </a:xfrm>
          <a:prstGeom prst="rect">
            <a:avLst/>
          </a:prstGeom>
        </p:spPr>
      </p:pic>
      <p:pic>
        <p:nvPicPr>
          <p:cNvPr id="11" name="Picture 10">
            <a:extLst>
              <a:ext uri="{FF2B5EF4-FFF2-40B4-BE49-F238E27FC236}">
                <a16:creationId xmlns:a16="http://schemas.microsoft.com/office/drawing/2014/main" id="{5CAB0CD2-1D4B-4414-8FE8-AEAB8601E65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92480" y="3422414"/>
            <a:ext cx="9113520" cy="2276313"/>
          </a:xfrm>
          <a:prstGeom prst="rect">
            <a:avLst/>
          </a:prstGeom>
        </p:spPr>
      </p:pic>
      <p:sp>
        <p:nvSpPr>
          <p:cNvPr id="12" name="TextBox 11">
            <a:extLst>
              <a:ext uri="{FF2B5EF4-FFF2-40B4-BE49-F238E27FC236}">
                <a16:creationId xmlns:a16="http://schemas.microsoft.com/office/drawing/2014/main" id="{CC8DCE72-E3C4-415F-8403-7A9838F991E3}"/>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8</a:t>
            </a:r>
            <a:r>
              <a:rPr lang="en-GB" sz="1600" dirty="0">
                <a:solidFill>
                  <a:srgbClr val="FFFFFF"/>
                </a:solidFill>
                <a:latin typeface="Arial" panose="020B0604020202020204" pitchFamily="34" charset="0"/>
              </a:rPr>
              <a:t>     Patterns and trends in child obesity in Yorkshire and the Humber</a:t>
            </a:r>
          </a:p>
        </p:txBody>
      </p:sp>
    </p:spTree>
    <p:extLst>
      <p:ext uri="{BB962C8B-B14F-4D97-AF65-F5344CB8AC3E}">
        <p14:creationId xmlns:p14="http://schemas.microsoft.com/office/powerpoint/2010/main" val="443363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1AAB-4547-499A-99D7-1FEA121A7DA9}"/>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236BC427-6749-458B-8547-72E4E0E2B99B}"/>
              </a:ext>
            </a:extLst>
          </p:cNvPr>
          <p:cNvSpPr txBox="1"/>
          <p:nvPr/>
        </p:nvSpPr>
        <p:spPr>
          <a:xfrm>
            <a:off x="2526030" y="240030"/>
            <a:ext cx="74295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Child obesity in Yorkshire and the Humber</a:t>
            </a:r>
          </a:p>
        </p:txBody>
      </p:sp>
      <p:sp>
        <p:nvSpPr>
          <p:cNvPr id="4" name="TextBox 3">
            <a:extLst>
              <a:ext uri="{FF2B5EF4-FFF2-40B4-BE49-F238E27FC236}">
                <a16:creationId xmlns:a16="http://schemas.microsoft.com/office/drawing/2014/main" id="{C64D4FAE-4E63-4E8B-BABA-AA2E6B34ABC4}"/>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region and age</a:t>
            </a:r>
          </a:p>
        </p:txBody>
      </p:sp>
      <p:sp>
        <p:nvSpPr>
          <p:cNvPr id="5" name="TextBox 4">
            <a:extLst>
              <a:ext uri="{FF2B5EF4-FFF2-40B4-BE49-F238E27FC236}">
                <a16:creationId xmlns:a16="http://schemas.microsoft.com/office/drawing/2014/main" id="{DBCA8B7A-92D1-470A-8644-6953398DCC55}"/>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2019/20</a:t>
            </a:r>
          </a:p>
        </p:txBody>
      </p:sp>
      <p:sp>
        <p:nvSpPr>
          <p:cNvPr id="6" name="TextBox 5">
            <a:extLst>
              <a:ext uri="{FF2B5EF4-FFF2-40B4-BE49-F238E27FC236}">
                <a16:creationId xmlns:a16="http://schemas.microsoft.com/office/drawing/2014/main" id="{B88578CC-516B-466C-AE59-7FB4A65E7254}"/>
              </a:ext>
            </a:extLst>
          </p:cNvPr>
          <p:cNvSpPr txBox="1"/>
          <p:nvPr/>
        </p:nvSpPr>
        <p:spPr>
          <a:xfrm>
            <a:off x="505206"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B8CDB8CE-C9DC-4299-B882-320276CEEDFA}"/>
              </a:ext>
            </a:extLst>
          </p:cNvPr>
          <p:cNvSpPr txBox="1"/>
          <p:nvPr/>
        </p:nvSpPr>
        <p:spPr>
          <a:xfrm>
            <a:off x="519074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04189055-2F7F-45A6-A169-90C94FE002F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163669" y="2160270"/>
            <a:ext cx="3616263" cy="3634740"/>
          </a:xfrm>
          <a:prstGeom prst="rect">
            <a:avLst/>
          </a:prstGeom>
        </p:spPr>
      </p:pic>
      <p:pic>
        <p:nvPicPr>
          <p:cNvPr id="11" name="Picture 10">
            <a:extLst>
              <a:ext uri="{FF2B5EF4-FFF2-40B4-BE49-F238E27FC236}">
                <a16:creationId xmlns:a16="http://schemas.microsoft.com/office/drawing/2014/main" id="{3D0AF169-BB82-4420-89CD-82CE33FF736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26069" y="2160270"/>
            <a:ext cx="3616263" cy="3634740"/>
          </a:xfrm>
          <a:prstGeom prst="rect">
            <a:avLst/>
          </a:prstGeom>
        </p:spPr>
      </p:pic>
      <p:sp>
        <p:nvSpPr>
          <p:cNvPr id="12" name="TextBox 11">
            <a:extLst>
              <a:ext uri="{FF2B5EF4-FFF2-40B4-BE49-F238E27FC236}">
                <a16:creationId xmlns:a16="http://schemas.microsoft.com/office/drawing/2014/main" id="{17007AE7-3AD6-4621-B765-7C84D5432053}"/>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3" name="TextBox 12">
            <a:extLst>
              <a:ext uri="{FF2B5EF4-FFF2-40B4-BE49-F238E27FC236}">
                <a16:creationId xmlns:a16="http://schemas.microsoft.com/office/drawing/2014/main" id="{C92F0EEC-82DF-421D-95EA-F894B602DFA3}"/>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9</a:t>
            </a:r>
            <a:r>
              <a:rPr lang="en-GB" sz="1600" dirty="0">
                <a:solidFill>
                  <a:srgbClr val="FFFFFF"/>
                </a:solidFill>
                <a:latin typeface="Arial" panose="020B0604020202020204" pitchFamily="34" charset="0"/>
              </a:rPr>
              <a:t>     Patterns and trends in child obesity in Yorkshire and the Humber</a:t>
            </a:r>
          </a:p>
        </p:txBody>
      </p:sp>
    </p:spTree>
    <p:extLst>
      <p:ext uri="{BB962C8B-B14F-4D97-AF65-F5344CB8AC3E}">
        <p14:creationId xmlns:p14="http://schemas.microsoft.com/office/powerpoint/2010/main" val="3447028516"/>
      </p:ext>
    </p:extLst>
  </p:cSld>
  <p:clrMapOvr>
    <a:masterClrMapping/>
  </p:clrMapOvr>
</p:sld>
</file>

<file path=ppt/theme/theme1.xml><?xml version="1.0" encoding="utf-8"?>
<a:theme xmlns:a="http://schemas.openxmlformats.org/drawingml/2006/main" name="templat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pot [Compatibility Mode]" id="{9CC728FF-132C-457F-A70D-E4C8E28DFC79}" vid="{CCA9F1EE-6726-405C-82CD-013B009F47AE}"/>
    </a:ext>
  </a:extLst>
</a:theme>
</file>

<file path=docProps/app.xml><?xml version="1.0" encoding="utf-8"?>
<Properties xmlns="http://schemas.openxmlformats.org/officeDocument/2006/extended-properties" xmlns:vt="http://schemas.openxmlformats.org/officeDocument/2006/docPropsVTypes">
  <Template>template</Template>
  <TotalTime>93</TotalTime>
  <Words>2438</Words>
  <Application>Microsoft Office PowerPoint</Application>
  <PresentationFormat>A4 Paper (210x297 mm)</PresentationFormat>
  <Paragraphs>203</Paragraphs>
  <Slides>27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27</vt:i4>
      </vt:variant>
    </vt:vector>
  </HeadingPairs>
  <TitlesOfParts>
    <vt:vector size="29" baseType="lpstr">
      <vt:lpstr>Arial</vt:lpstr>
      <vt:lpstr>template</vt:lpstr>
      <vt:lpstr>Patterns and trends in child obesity in Yorkshire and the Humber</vt:lpstr>
      <vt:lpstr> </vt:lpstr>
      <vt:lpstr>NCMP data reliability note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and trends in child obesity in Yorkshire and the Humber</dc:title>
  <dc:creator>Catherine Bray</dc:creator>
  <cp:lastModifiedBy>Catherine Bray</cp:lastModifiedBy>
  <cp:revision>14</cp:revision>
  <dcterms:created xsi:type="dcterms:W3CDTF">2021-01-10T23:23:05Z</dcterms:created>
  <dcterms:modified xsi:type="dcterms:W3CDTF">2021-01-25T15:56:35Z</dcterms:modified>
</cp:coreProperties>
</file>