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Lst>
  <p:notesMasterIdLst>
    <p:notesMasterId r:id="rId20"/>
  </p:notesMasterIdLst>
  <p:sldIdLst>
    <p:sldId id="259" r:id="rId2"/>
    <p:sldId id="345" r:id="rId3"/>
    <p:sldId id="324" r:id="rId4"/>
    <p:sldId id="343" r:id="rId5"/>
    <p:sldId id="344" r:id="rId6"/>
    <p:sldId id="342" r:id="rId7"/>
    <p:sldId id="325" r:id="rId8"/>
    <p:sldId id="346" r:id="rId9"/>
    <p:sldId id="327" r:id="rId10"/>
    <p:sldId id="328" r:id="rId11"/>
    <p:sldId id="329" r:id="rId12"/>
    <p:sldId id="335" r:id="rId13"/>
    <p:sldId id="336" r:id="rId14"/>
    <p:sldId id="341" r:id="rId15"/>
    <p:sldId id="330" r:id="rId16"/>
    <p:sldId id="338" r:id="rId17"/>
    <p:sldId id="340" r:id="rId18"/>
    <p:sldId id="304" r:id="rId19"/>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 Swanston" initials="DS" lastIdx="1" clrIdx="0"/>
  <p:cmAuthor id="1" name="Shireen Mathrani" initials="SM" lastIdx="0" clrIdx="1"/>
  <p:cmAuthor id="2" name="Shireen" initials="S" lastIdx="25" clrIdx="2">
    <p:extLst/>
  </p:cmAuthor>
  <p:cmAuthor id="3" name="Craig Timpson" initials="CT"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2433"/>
    <a:srgbClr val="98002E"/>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6" autoAdjust="0"/>
    <p:restoredTop sz="82857" autoAdjust="0"/>
  </p:normalViewPr>
  <p:slideViewPr>
    <p:cSldViewPr>
      <p:cViewPr varScale="1">
        <p:scale>
          <a:sx n="60" d="100"/>
          <a:sy n="60" d="100"/>
        </p:scale>
        <p:origin x="-164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6" d="100"/>
          <a:sy n="76" d="100"/>
        </p:scale>
        <p:origin x="-216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665965F-46C9-4FA8-9786-426A2753F503}" type="datetimeFigureOut">
              <a:rPr lang="en-US" smtClean="0"/>
              <a:pPr/>
              <a:t>2/1/2018</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BF1A7007-A200-4625-857B-C1B607EDAC37}" type="slidenum">
              <a:rPr lang="en-US" smtClean="0"/>
              <a:pPr/>
              <a:t>‹#›</a:t>
            </a:fld>
            <a:endParaRPr lang="en-US" dirty="0"/>
          </a:p>
        </p:txBody>
      </p:sp>
    </p:spTree>
    <p:extLst>
      <p:ext uri="{BB962C8B-B14F-4D97-AF65-F5344CB8AC3E}">
        <p14:creationId xmlns:p14="http://schemas.microsoft.com/office/powerpoint/2010/main" val="90408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ontent.digital.nhs.uk/catalogue/PUB1924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content.digital.nhs.uk/catalogue/PUB1924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gov.uk/government/uploads/system/uploads/attachment_data/file/213738/dh_128143.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ov.uk/government/uploads/system/uploads/attachment_data/file/213739/dh_128144.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gov.uk/government/uploads/system/uploads/attachment_data/file/213739/dh_128144.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b="0" i="0" kern="1200" dirty="0">
                <a:solidFill>
                  <a:schemeClr val="tx1"/>
                </a:solidFill>
                <a:latin typeface="Arial" panose="020B0604020202020204" pitchFamily="34" charset="0"/>
                <a:ea typeface="+mn-ea"/>
                <a:cs typeface="Arial" panose="020B0604020202020204" pitchFamily="34" charset="0"/>
              </a:rPr>
              <a:t>These PowerPoint slides present key data and information on child </a:t>
            </a:r>
            <a:r>
              <a:rPr lang="en-GB" sz="1100" b="0" i="0" kern="1200" dirty="0" smtClean="0">
                <a:solidFill>
                  <a:schemeClr val="tx1"/>
                </a:solidFill>
                <a:latin typeface="Arial" panose="020B0604020202020204" pitchFamily="34" charset="0"/>
                <a:ea typeface="+mn-ea"/>
                <a:cs typeface="Arial" panose="020B0604020202020204" pitchFamily="34" charset="0"/>
              </a:rPr>
              <a:t>physical activity</a:t>
            </a:r>
            <a:r>
              <a:rPr lang="en-GB" sz="1100" b="0" i="0" kern="1200" baseline="0" dirty="0" smtClean="0">
                <a:solidFill>
                  <a:schemeClr val="tx1"/>
                </a:solidFill>
                <a:latin typeface="Arial" panose="020B0604020202020204" pitchFamily="34" charset="0"/>
                <a:ea typeface="+mn-ea"/>
                <a:cs typeface="Arial" panose="020B0604020202020204" pitchFamily="34" charset="0"/>
              </a:rPr>
              <a:t> </a:t>
            </a:r>
            <a:r>
              <a:rPr lang="en-GB" sz="1100" b="0" i="0" kern="1200" dirty="0" smtClean="0">
                <a:solidFill>
                  <a:schemeClr val="tx1"/>
                </a:solidFill>
                <a:latin typeface="Arial" panose="020B0604020202020204" pitchFamily="34" charset="0"/>
                <a:ea typeface="+mn-ea"/>
                <a:cs typeface="Arial" panose="020B0604020202020204" pitchFamily="34" charset="0"/>
              </a:rPr>
              <a:t>in </a:t>
            </a:r>
            <a:r>
              <a:rPr lang="en-GB" sz="1100" b="0" i="0" kern="1200" dirty="0">
                <a:solidFill>
                  <a:schemeClr val="tx1"/>
                </a:solidFill>
                <a:latin typeface="Arial" panose="020B0604020202020204" pitchFamily="34" charset="0"/>
                <a:ea typeface="+mn-ea"/>
                <a:cs typeface="Arial" panose="020B0604020202020204" pitchFamily="34" charset="0"/>
              </a:rPr>
              <a:t>clear, easy to understand charts and graphics. </a:t>
            </a:r>
            <a:r>
              <a:rPr lang="en-GB" sz="1100" kern="1200" dirty="0">
                <a:solidFill>
                  <a:schemeClr val="tx1"/>
                </a:solidFill>
                <a:effectLst/>
                <a:latin typeface="Arial" panose="020B0604020202020204" pitchFamily="34" charset="0"/>
                <a:ea typeface="+mn-ea"/>
                <a:cs typeface="Arial" panose="020B0604020202020204" pitchFamily="34" charset="0"/>
              </a:rPr>
              <a:t>They have been produced by </a:t>
            </a:r>
            <a:r>
              <a:rPr lang="en-GB" sz="1100" b="0" kern="1200" dirty="0">
                <a:solidFill>
                  <a:schemeClr val="tx1"/>
                </a:solidFill>
                <a:effectLst/>
                <a:latin typeface="Arial" panose="020B0604020202020204" pitchFamily="34" charset="0"/>
                <a:ea typeface="+mn-ea"/>
                <a:cs typeface="Arial" panose="020B0604020202020204" pitchFamily="34" charset="0"/>
              </a:rPr>
              <a:t>the </a:t>
            </a:r>
            <a:r>
              <a:rPr lang="en-GB" sz="1100" b="0" kern="1200" dirty="0" smtClean="0">
                <a:solidFill>
                  <a:schemeClr val="tx1"/>
                </a:solidFill>
                <a:effectLst/>
                <a:latin typeface="Arial" panose="020B0604020202020204" pitchFamily="34" charset="0"/>
                <a:ea typeface="+mn-ea"/>
                <a:cs typeface="Arial" panose="020B0604020202020204" pitchFamily="34" charset="0"/>
              </a:rPr>
              <a:t>Risk </a:t>
            </a:r>
            <a:r>
              <a:rPr lang="en-GB" sz="1100" b="0" kern="1200" dirty="0">
                <a:solidFill>
                  <a:schemeClr val="tx1"/>
                </a:solidFill>
                <a:effectLst/>
                <a:latin typeface="Arial" panose="020B0604020202020204" pitchFamily="34" charset="0"/>
                <a:ea typeface="+mn-ea"/>
                <a:cs typeface="Arial" panose="020B0604020202020204" pitchFamily="34" charset="0"/>
              </a:rPr>
              <a:t>Factors Intelligence team in </a:t>
            </a:r>
            <a:r>
              <a:rPr lang="en-GB" sz="1100" kern="1200" dirty="0">
                <a:solidFill>
                  <a:schemeClr val="tx1"/>
                </a:solidFill>
                <a:effectLst/>
                <a:latin typeface="Arial" panose="020B0604020202020204" pitchFamily="34" charset="0"/>
                <a:ea typeface="+mn-ea"/>
                <a:cs typeface="Arial" panose="020B0604020202020204" pitchFamily="34" charset="0"/>
              </a:rPr>
              <a:t>the </a:t>
            </a:r>
            <a:r>
              <a:rPr lang="en-GB" sz="1100" kern="1200" dirty="0" smtClean="0">
                <a:solidFill>
                  <a:schemeClr val="tx1"/>
                </a:solidFill>
                <a:effectLst/>
                <a:latin typeface="Arial" panose="020B0604020202020204" pitchFamily="34" charset="0"/>
                <a:ea typeface="+mn-ea"/>
                <a:cs typeface="Arial" panose="020B0604020202020204" pitchFamily="34" charset="0"/>
              </a:rPr>
              <a:t>Health Improvement </a:t>
            </a:r>
            <a:r>
              <a:rPr lang="en-GB" sz="1100" kern="1200" dirty="0">
                <a:solidFill>
                  <a:schemeClr val="tx1"/>
                </a:solidFill>
                <a:effectLst/>
                <a:latin typeface="Arial" panose="020B0604020202020204" pitchFamily="34" charset="0"/>
                <a:ea typeface="+mn-ea"/>
                <a:cs typeface="Arial" panose="020B0604020202020204" pitchFamily="34" charset="0"/>
              </a:rPr>
              <a:t>Directorate and can be used freely with acknowledgement to ‘Public Health England’.</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5">
              <a:defRPr/>
            </a:pPr>
            <a:r>
              <a:rPr lang="en-GB" sz="1100" dirty="0" smtClean="0">
                <a:latin typeface="Arial" panose="020B0604020202020204" pitchFamily="34" charset="0"/>
                <a:cs typeface="Arial" panose="020B0604020202020204" pitchFamily="34" charset="0"/>
              </a:rPr>
              <a:t>The proportion of children aged 5 to 15 achieving current recommendations varied by household income. The proportion of children meeting current recommendations was smaller in the higher income quintiles than in the lower income quintiles. Conversely, the proportion of children classified in the low activity group was larger in the lower income quintiles than in the higher income quintiles.</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kern="1200" dirty="0" smtClean="0">
                <a:solidFill>
                  <a:schemeClr val="tx1"/>
                </a:solidFill>
                <a:effectLst/>
                <a:latin typeface="Arial" panose="020B0604020202020204" pitchFamily="34" charset="0"/>
                <a:ea typeface="+mn-ea"/>
                <a:cs typeface="Arial" panose="020B0604020202020204" pitchFamily="34" charset="0"/>
              </a:rPr>
              <a:t>The proportion of children who were sedentary increased with age on both weekdays and weekend</a:t>
            </a:r>
            <a:r>
              <a:rPr lang="en-GB" sz="1100" kern="1200" baseline="0" dirty="0" smtClean="0">
                <a:solidFill>
                  <a:schemeClr val="tx1"/>
                </a:solidFill>
                <a:effectLst/>
                <a:latin typeface="Arial" panose="020B0604020202020204" pitchFamily="34" charset="0"/>
                <a:ea typeface="+mn-ea"/>
                <a:cs typeface="Arial" panose="020B0604020202020204" pitchFamily="34" charset="0"/>
              </a:rPr>
              <a:t> days. </a:t>
            </a:r>
            <a:r>
              <a:rPr lang="en-GB" sz="1100" kern="1200" dirty="0" smtClean="0">
                <a:solidFill>
                  <a:schemeClr val="tx1"/>
                </a:solidFill>
                <a:effectLst/>
                <a:latin typeface="Arial" panose="020B0604020202020204" pitchFamily="34" charset="0"/>
                <a:ea typeface="+mn-ea"/>
                <a:cs typeface="Arial" panose="020B0604020202020204" pitchFamily="34" charset="0"/>
              </a:rPr>
              <a:t>Amongst all age groups time spent sedentary</a:t>
            </a:r>
            <a:r>
              <a:rPr lang="en-GB" sz="1100" kern="1200" baseline="0" dirty="0" smtClean="0">
                <a:solidFill>
                  <a:schemeClr val="tx1"/>
                </a:solidFill>
                <a:effectLst/>
                <a:latin typeface="Arial" panose="020B0604020202020204" pitchFamily="34" charset="0"/>
                <a:ea typeface="+mn-ea"/>
                <a:cs typeface="Arial" panose="020B0604020202020204" pitchFamily="34" charset="0"/>
              </a:rPr>
              <a:t> wa</a:t>
            </a:r>
            <a:r>
              <a:rPr lang="en-GB" sz="1100" kern="1200" dirty="0" smtClean="0">
                <a:solidFill>
                  <a:schemeClr val="tx1"/>
                </a:solidFill>
                <a:effectLst/>
                <a:latin typeface="Arial" panose="020B0604020202020204" pitchFamily="34" charset="0"/>
                <a:ea typeface="+mn-ea"/>
                <a:cs typeface="Arial" panose="020B0604020202020204" pitchFamily="34" charset="0"/>
              </a:rPr>
              <a:t>s higher on weekends compared to weekdays.</a:t>
            </a:r>
            <a:endParaRPr lang="en-GB" sz="1100" kern="1200" baseline="0" dirty="0" smtClean="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100" kern="1200" baseline="0" dirty="0" smtClean="0">
              <a:solidFill>
                <a:schemeClr val="tx1"/>
              </a:solidFill>
              <a:effectLst/>
              <a:latin typeface="Arial" panose="020B0604020202020204" pitchFamily="34" charset="0"/>
              <a:ea typeface="+mn-ea"/>
              <a:cs typeface="Arial" panose="020B0604020202020204" pitchFamily="34" charset="0"/>
            </a:endParaRPr>
          </a:p>
          <a:p>
            <a:r>
              <a:rPr lang="en-GB" sz="1100" kern="1200" dirty="0" smtClean="0">
                <a:solidFill>
                  <a:schemeClr val="tx1"/>
                </a:solidFill>
                <a:effectLst/>
                <a:latin typeface="Arial" panose="020B0604020202020204" pitchFamily="34" charset="0"/>
                <a:ea typeface="+mn-ea"/>
                <a:cs typeface="Arial" panose="020B0604020202020204" pitchFamily="34" charset="0"/>
              </a:rPr>
              <a:t>On weekdays, there was a steeper increase with age among girls (from 5% for those aged 2 to 4 to 23% for those aged 13 to 15, compared with 5% to 18% for boys). The proportion of children who were sedentary for six hours or more per day on weekend days increased with age with similar gradients for boys and girls.</a:t>
            </a:r>
          </a:p>
          <a:p>
            <a:endPar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endParaRPr>
          </a:p>
          <a:p>
            <a:pPr defTabSz="929945">
              <a:defRPr/>
            </a:pPr>
            <a:r>
              <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rPr>
              <a:t>The UK Chief Medical Officers’ report recommends that the amount of time spent being sedentary should be minimised.</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100" kern="1200" dirty="0" smtClean="0">
                <a:solidFill>
                  <a:schemeClr val="tx1"/>
                </a:solidFill>
                <a:effectLst/>
                <a:latin typeface="Arial" panose="020B0604020202020204" pitchFamily="34" charset="0"/>
                <a:ea typeface="+mn-ea"/>
                <a:cs typeface="Arial" panose="020B0604020202020204" pitchFamily="34" charset="0"/>
              </a:rPr>
              <a:t>In 2014/15, one in seven 15 year olds in England (14%) reported they were physically active for at least an hour on all seven days in the previous week, with the highest rates of physical activity found in Bath and North East Somerset (19%) and the lowest rates reported in Westminster (8%). </a:t>
            </a:r>
          </a:p>
          <a:p>
            <a:endParaRPr lang="en-GB" sz="1100" kern="1200" baseline="0" dirty="0" smtClean="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rPr>
              <a:t>Data from the What About YOUth? Survey 2014/15, published by NHS Digital </a:t>
            </a:r>
            <a:r>
              <a:rPr lang="en-US" sz="1100" u="none" strike="noStrike" kern="1200" dirty="0" smtClean="0">
                <a:solidFill>
                  <a:schemeClr val="tx1"/>
                </a:solidFill>
                <a:effectLst/>
                <a:latin typeface="Arial" panose="020B0604020202020204" pitchFamily="34" charset="0"/>
                <a:ea typeface="+mn-ea"/>
                <a:cs typeface="Arial" panose="020B0604020202020204" pitchFamily="34" charset="0"/>
                <a:hlinkClick r:id="rId3"/>
              </a:rPr>
              <a:t>http://content.digital.nhs.uk/catalogue/PUB19244</a:t>
            </a:r>
            <a:endParaRPr lang="en-GB" sz="1100" kern="1200" dirty="0" smtClean="0">
              <a:solidFill>
                <a:schemeClr val="tx1"/>
              </a:solidFill>
              <a:effectLst/>
              <a:latin typeface="Arial" panose="020B0604020202020204" pitchFamily="34" charset="0"/>
              <a:ea typeface="+mn-ea"/>
              <a:cs typeface="Arial" panose="020B0604020202020204" pitchFamily="34" charset="0"/>
            </a:endParaRPr>
          </a:p>
          <a:p>
            <a:endParaRPr lang="en-GB" baseline="0" dirty="0" smtClean="0">
              <a:solidFill>
                <a:srgbClr val="FF0000"/>
              </a:solidFill>
              <a:ea typeface="ＭＳ Ｐゴシック" pitchFamily="34" charset="-128"/>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100" kern="1200" dirty="0" smtClean="0">
                <a:solidFill>
                  <a:schemeClr val="tx1"/>
                </a:solidFill>
                <a:effectLst/>
                <a:latin typeface="Arial" panose="020B0604020202020204" pitchFamily="34" charset="0"/>
                <a:ea typeface="+mn-ea"/>
                <a:cs typeface="Arial" panose="020B0604020202020204" pitchFamily="34" charset="0"/>
              </a:rPr>
              <a:t>In 2014/15, seven out of ten of 15 year olds (70%) reported they were sedentary for 7 hours or more a day on weekdays in their free time, with the highest rates of sedentary behaviour found in Hartlepool (81%) and the lowest rates reported in Windsor and Maidenhead (59%).</a:t>
            </a:r>
          </a:p>
          <a:p>
            <a:endParaRPr lang="en-GB" sz="1100" kern="1200" dirty="0" smtClean="0">
              <a:solidFill>
                <a:schemeClr val="tx1"/>
              </a:solidFill>
              <a:effectLst/>
              <a:latin typeface="Arial" panose="020B0604020202020204" pitchFamily="34" charset="0"/>
              <a:ea typeface="+mn-ea"/>
              <a:cs typeface="Arial" panose="020B0604020202020204" pitchFamily="34" charset="0"/>
            </a:endParaRPr>
          </a:p>
          <a:p>
            <a:r>
              <a:rPr lang="en-GB" sz="1100" kern="1200" dirty="0" smtClean="0">
                <a:solidFill>
                  <a:schemeClr val="tx1"/>
                </a:solidFill>
                <a:effectLst/>
                <a:latin typeface="Arial" panose="020B0604020202020204" pitchFamily="34" charset="0"/>
                <a:ea typeface="+mn-ea"/>
                <a:cs typeface="Arial" panose="020B0604020202020204" pitchFamily="34" charset="0"/>
              </a:rPr>
              <a:t>The </a:t>
            </a:r>
            <a:r>
              <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rPr>
              <a:t>What About YOUth? </a:t>
            </a:r>
            <a:r>
              <a:rPr lang="en-GB" sz="1100" kern="1200" dirty="0" smtClean="0">
                <a:solidFill>
                  <a:schemeClr val="tx1"/>
                </a:solidFill>
                <a:effectLst/>
                <a:latin typeface="Arial" panose="020B0604020202020204" pitchFamily="34" charset="0"/>
                <a:ea typeface="+mn-ea"/>
                <a:cs typeface="Arial" panose="020B0604020202020204" pitchFamily="34" charset="0"/>
              </a:rPr>
              <a:t>survey asked respondents about time spent on 5 specific sedentary activities. Young people often engage in more than one sedentary activity at a time, so these figures may overestimate sedentary time.</a:t>
            </a:r>
          </a:p>
          <a:p>
            <a:endParaRPr lang="en-GB" sz="1100" kern="1200" baseline="0" dirty="0" smtClean="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rPr>
              <a:t>Data from the What About YOUth? survey 2014/15, published by NHS Digital </a:t>
            </a:r>
            <a:r>
              <a:rPr lang="en-US" sz="1100" u="none" strike="noStrike" kern="1200" dirty="0" smtClean="0">
                <a:solidFill>
                  <a:schemeClr val="tx1"/>
                </a:solidFill>
                <a:effectLst/>
                <a:latin typeface="Arial" panose="020B0604020202020204" pitchFamily="34" charset="0"/>
                <a:ea typeface="+mn-ea"/>
                <a:cs typeface="Arial" panose="020B0604020202020204" pitchFamily="34" charset="0"/>
                <a:hlinkClick r:id="rId3"/>
              </a:rPr>
              <a:t>http://content.digital.nhs.uk/catalogue/PUB19244</a:t>
            </a:r>
            <a:endParaRPr lang="en-GB" sz="1100" kern="1200" dirty="0" smtClean="0">
              <a:solidFill>
                <a:schemeClr val="tx1"/>
              </a:solidFill>
              <a:effectLst/>
              <a:latin typeface="Arial" panose="020B0604020202020204" pitchFamily="34" charset="0"/>
              <a:ea typeface="+mn-ea"/>
              <a:cs typeface="Arial" panose="020B0604020202020204" pitchFamily="34" charset="0"/>
            </a:endParaRPr>
          </a:p>
          <a:p>
            <a:endParaRPr lang="en-GB" baseline="0" dirty="0" smtClean="0">
              <a:solidFill>
                <a:srgbClr val="FF0000"/>
              </a:solidFill>
              <a:ea typeface="ＭＳ Ｐゴシック" pitchFamily="34" charset="-128"/>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smtClean="0">
                <a:latin typeface="Arial" panose="020B0604020202020204" pitchFamily="34" charset="0"/>
                <a:cs typeface="Arial" panose="020B0604020202020204" pitchFamily="34" charset="0"/>
              </a:rPr>
              <a:t>In 2014, 18% of children aged</a:t>
            </a:r>
            <a:r>
              <a:rPr lang="en-GB" sz="1100" baseline="0" dirty="0" smtClean="0">
                <a:latin typeface="Arial" panose="020B0604020202020204" pitchFamily="34" charset="0"/>
                <a:cs typeface="Arial" panose="020B0604020202020204" pitchFamily="34" charset="0"/>
              </a:rPr>
              <a:t> 11, 13 and 15 in England reported </a:t>
            </a:r>
            <a:r>
              <a:rPr lang="en-GB" sz="1100" kern="1200" dirty="0" smtClean="0">
                <a:solidFill>
                  <a:schemeClr val="tx1"/>
                </a:solidFill>
                <a:effectLst/>
                <a:latin typeface="Arial" panose="020B0604020202020204" pitchFamily="34" charset="0"/>
                <a:ea typeface="+mn-ea"/>
                <a:cs typeface="Arial" panose="020B0604020202020204" pitchFamily="34" charset="0"/>
              </a:rPr>
              <a:t>they were physically active for at least an hour on all seven days in the previous week. The highest rates of physical activity were reported</a:t>
            </a:r>
            <a:r>
              <a:rPr lang="en-GB" sz="1100" kern="1200" baseline="0" dirty="0" smtClean="0">
                <a:solidFill>
                  <a:schemeClr val="tx1"/>
                </a:solidFill>
                <a:effectLst/>
                <a:latin typeface="Arial" panose="020B0604020202020204" pitchFamily="34" charset="0"/>
                <a:ea typeface="+mn-ea"/>
                <a:cs typeface="Arial" panose="020B0604020202020204" pitchFamily="34" charset="0"/>
              </a:rPr>
              <a:t> in Finland (28%) </a:t>
            </a:r>
            <a:r>
              <a:rPr lang="en-GB" sz="1100" kern="1200" dirty="0" smtClean="0">
                <a:solidFill>
                  <a:schemeClr val="tx1"/>
                </a:solidFill>
                <a:effectLst/>
                <a:latin typeface="Arial" panose="020B0604020202020204" pitchFamily="34" charset="0"/>
                <a:ea typeface="+mn-ea"/>
                <a:cs typeface="Arial" panose="020B0604020202020204" pitchFamily="34" charset="0"/>
              </a:rPr>
              <a:t>and the lowest rates reported in Italy (10%).</a:t>
            </a:r>
          </a:p>
          <a:p>
            <a:endParaRPr lang="en-GB" sz="1100" kern="1200" dirty="0" smtClean="0">
              <a:solidFill>
                <a:schemeClr val="tx1"/>
              </a:solidFill>
              <a:effectLst/>
              <a:latin typeface="Arial" panose="020B0604020202020204" pitchFamily="34" charset="0"/>
              <a:ea typeface="+mn-ea"/>
              <a:cs typeface="Arial" panose="020B0604020202020204" pitchFamily="34" charset="0"/>
            </a:endParaRPr>
          </a:p>
          <a:p>
            <a:r>
              <a:rPr lang="en-GB" sz="1100" kern="1200" dirty="0" smtClean="0">
                <a:solidFill>
                  <a:schemeClr val="tx1"/>
                </a:solidFill>
                <a:effectLst/>
                <a:latin typeface="Arial" panose="020B0604020202020204" pitchFamily="34" charset="0"/>
                <a:ea typeface="+mn-ea"/>
                <a:cs typeface="Arial" panose="020B0604020202020204" pitchFamily="34" charset="0"/>
              </a:rPr>
              <a:t>The Health Behaviour in School-aged Children (HBSC) survey is a WHO collaborative cross-national study that monitors the health behaviours, health outcomes and social environments of boys and girls aged 11, 13 and 15 years every four years.</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14</a:t>
            </a:fld>
            <a:endParaRPr lang="en-US" dirty="0"/>
          </a:p>
        </p:txBody>
      </p:sp>
    </p:spTree>
    <p:extLst>
      <p:ext uri="{BB962C8B-B14F-4D97-AF65-F5344CB8AC3E}">
        <p14:creationId xmlns:p14="http://schemas.microsoft.com/office/powerpoint/2010/main" val="1550240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5">
              <a:defRPr/>
            </a:pPr>
            <a:r>
              <a:rPr lang="en-GB" sz="1100" dirty="0" smtClean="0">
                <a:latin typeface="Arial" panose="020B0604020202020204" pitchFamily="34" charset="0"/>
                <a:cs typeface="Arial" panose="020B0604020202020204" pitchFamily="34" charset="0"/>
              </a:rPr>
              <a:t>In England,</a:t>
            </a:r>
            <a:r>
              <a:rPr lang="en-GB" sz="1100" baseline="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walking was reported as the most common way children travelled to and from </a:t>
            </a:r>
            <a:r>
              <a:rPr lang="en-GB" sz="1100" dirty="0">
                <a:latin typeface="Arial" panose="020B0604020202020204" pitchFamily="34" charset="0"/>
                <a:cs typeface="Arial" panose="020B0604020202020204" pitchFamily="34" charset="0"/>
              </a:rPr>
              <a:t>school in </a:t>
            </a:r>
            <a:r>
              <a:rPr lang="en-GB" sz="1100" dirty="0" smtClean="0">
                <a:latin typeface="Arial" panose="020B0604020202020204" pitchFamily="34" charset="0"/>
                <a:cs typeface="Arial" panose="020B0604020202020204" pitchFamily="34" charset="0"/>
              </a:rPr>
              <a:t>2015. </a:t>
            </a:r>
            <a:r>
              <a:rPr lang="en-GB" sz="1100" kern="1200" dirty="0" smtClean="0">
                <a:solidFill>
                  <a:schemeClr val="tx1"/>
                </a:solidFill>
                <a:effectLst/>
                <a:latin typeface="Arial" panose="020B0604020202020204" pitchFamily="34" charset="0"/>
                <a:ea typeface="+mn-ea"/>
                <a:cs typeface="Arial" panose="020B0604020202020204" pitchFamily="34" charset="0"/>
              </a:rPr>
              <a:t>However, the difference between walking and travelling by car or van is the smallest reported during the last 14 years. Cycling rates have remained consistent with 2% cycling to school in 2015.</a:t>
            </a: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BF1A7007-A200-4625-857B-C1B607EDAC37}"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tabLst>
                <a:tab pos="359969" algn="l"/>
              </a:tabLst>
            </a:pP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370796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1A7007-A200-4625-857B-C1B607EDAC37}" type="slidenum">
              <a:rPr lang="en-US" smtClean="0"/>
              <a:pPr/>
              <a:t>18</a:t>
            </a:fld>
            <a:endParaRPr lang="en-US" dirty="0"/>
          </a:p>
        </p:txBody>
      </p:sp>
    </p:spTree>
    <p:extLst>
      <p:ext uri="{BB962C8B-B14F-4D97-AF65-F5344CB8AC3E}">
        <p14:creationId xmlns:p14="http://schemas.microsoft.com/office/powerpoint/2010/main" val="869301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smtClean="0">
                <a:solidFill>
                  <a:schemeClr val="tx1"/>
                </a:solidFill>
                <a:effectLst/>
                <a:latin typeface="Arial" panose="020B0604020202020204" pitchFamily="34" charset="0"/>
                <a:ea typeface="+mn-ea"/>
                <a:cs typeface="Arial" panose="020B0604020202020204" pitchFamily="34" charset="0"/>
              </a:rPr>
              <a:t>The UK Chief Medical Officers’ physical</a:t>
            </a:r>
            <a:r>
              <a:rPr lang="en-GB" sz="1100" kern="1200" baseline="0" dirty="0" smtClean="0">
                <a:solidFill>
                  <a:schemeClr val="tx1"/>
                </a:solidFill>
                <a:effectLst/>
                <a:latin typeface="Arial" panose="020B0604020202020204" pitchFamily="34" charset="0"/>
                <a:ea typeface="+mn-ea"/>
                <a:cs typeface="Arial" panose="020B0604020202020204" pitchFamily="34" charset="0"/>
              </a:rPr>
              <a:t> activity g</a:t>
            </a:r>
            <a:r>
              <a:rPr lang="en-GB" sz="1100" kern="1200" dirty="0" smtClean="0">
                <a:solidFill>
                  <a:schemeClr val="tx1"/>
                </a:solidFill>
                <a:effectLst/>
                <a:latin typeface="Arial" panose="020B0604020202020204" pitchFamily="34" charset="0"/>
                <a:ea typeface="+mn-ea"/>
                <a:cs typeface="Arial" panose="020B0604020202020204" pitchFamily="34" charset="0"/>
              </a:rPr>
              <a:t>uidelines 2011 for children are:</a:t>
            </a:r>
          </a:p>
          <a:p>
            <a:r>
              <a:rPr lang="en-GB" sz="1100" kern="1200" dirty="0" smtClean="0">
                <a:solidFill>
                  <a:schemeClr val="tx1"/>
                </a:solidFill>
                <a:effectLst/>
                <a:latin typeface="Arial" panose="020B0604020202020204" pitchFamily="34" charset="0"/>
                <a:ea typeface="+mn-ea"/>
                <a:cs typeface="Arial" panose="020B0604020202020204" pitchFamily="34" charset="0"/>
              </a:rPr>
              <a:t> </a:t>
            </a:r>
          </a:p>
          <a:p>
            <a:pPr lvl="0"/>
            <a:r>
              <a:rPr lang="en-GB" sz="1100" b="1" kern="1200" dirty="0" smtClean="0">
                <a:solidFill>
                  <a:schemeClr val="tx1"/>
                </a:solidFill>
                <a:effectLst/>
                <a:latin typeface="Arial" panose="020B0604020202020204" pitchFamily="34" charset="0"/>
                <a:ea typeface="+mn-ea"/>
                <a:cs typeface="Arial" panose="020B0604020202020204" pitchFamily="34" charset="0"/>
              </a:rPr>
              <a:t>Early years (under 5s):</a:t>
            </a:r>
            <a:r>
              <a:rPr lang="en-GB" sz="1100" kern="1200" dirty="0" smtClean="0">
                <a:solidFill>
                  <a:schemeClr val="tx1"/>
                </a:solidFill>
                <a:effectLst/>
                <a:latin typeface="Arial" panose="020B0604020202020204" pitchFamily="34" charset="0"/>
                <a:ea typeface="+mn-ea"/>
                <a:cs typeface="Arial" panose="020B0604020202020204" pitchFamily="34" charset="0"/>
              </a:rPr>
              <a:t> 180 minutes (three hours) spread throughout the day, once a child is able to walk. For children who are not yet walking, physical activity should be encouraged from birth, particularly through floor-based play and water-based activities in safe environments.</a:t>
            </a:r>
          </a:p>
          <a:p>
            <a:r>
              <a:rPr lang="en-GB" sz="1100" kern="1200" dirty="0" smtClean="0">
                <a:solidFill>
                  <a:schemeClr val="tx1"/>
                </a:solidFill>
                <a:effectLst/>
                <a:latin typeface="Arial" panose="020B0604020202020204" pitchFamily="34" charset="0"/>
                <a:ea typeface="+mn-ea"/>
                <a:cs typeface="Arial" panose="020B0604020202020204" pitchFamily="34" charset="0"/>
              </a:rPr>
              <a:t> </a:t>
            </a:r>
          </a:p>
          <a:p>
            <a:pPr lvl="0"/>
            <a:r>
              <a:rPr lang="en-GB" sz="1100" b="1" kern="1200" dirty="0" smtClean="0">
                <a:solidFill>
                  <a:schemeClr val="tx1"/>
                </a:solidFill>
                <a:effectLst/>
                <a:latin typeface="Arial" panose="020B0604020202020204" pitchFamily="34" charset="0"/>
                <a:ea typeface="+mn-ea"/>
                <a:cs typeface="Arial" panose="020B0604020202020204" pitchFamily="34" charset="0"/>
              </a:rPr>
              <a:t>Children and young people (5–18 year olds):</a:t>
            </a:r>
            <a:r>
              <a:rPr lang="en-GB" sz="1100" kern="1200" dirty="0" smtClean="0">
                <a:solidFill>
                  <a:schemeClr val="tx1"/>
                </a:solidFill>
                <a:effectLst/>
                <a:latin typeface="Arial" panose="020B0604020202020204" pitchFamily="34" charset="0"/>
                <a:ea typeface="+mn-ea"/>
                <a:cs typeface="Arial" panose="020B0604020202020204" pitchFamily="34" charset="0"/>
              </a:rPr>
              <a:t> At least 60 minutes and up to several hours every day. This should be a mix of moderate intensity aerobic activity (such as walking to school or riding a bike) and vigorous intensity aerobic activity (such as running, gymnastics and football). Vigorous intensity activities strengthen muscle and bone and should be included at least three days a week.</a:t>
            </a:r>
          </a:p>
          <a:p>
            <a:r>
              <a:rPr lang="en-GB" sz="1100" kern="1200" dirty="0" smtClean="0">
                <a:solidFill>
                  <a:schemeClr val="tx1"/>
                </a:solidFill>
                <a:effectLst/>
                <a:latin typeface="Arial" panose="020B0604020202020204" pitchFamily="34" charset="0"/>
                <a:ea typeface="+mn-ea"/>
                <a:cs typeface="Arial" panose="020B0604020202020204" pitchFamily="34" charset="0"/>
              </a:rPr>
              <a:t> </a:t>
            </a:r>
          </a:p>
          <a:p>
            <a:pPr lvl="0"/>
            <a:r>
              <a:rPr lang="en-GB" sz="1100" kern="1200" dirty="0" smtClean="0">
                <a:solidFill>
                  <a:schemeClr val="tx1"/>
                </a:solidFill>
                <a:effectLst/>
                <a:latin typeface="Arial" panose="020B0604020202020204" pitchFamily="34" charset="0"/>
                <a:ea typeface="+mn-ea"/>
                <a:cs typeface="Arial" panose="020B0604020202020204" pitchFamily="34" charset="0"/>
              </a:rPr>
              <a:t>In addition, </a:t>
            </a:r>
            <a:r>
              <a:rPr lang="en-GB" sz="1100" b="1" kern="1200" dirty="0" smtClean="0">
                <a:solidFill>
                  <a:schemeClr val="tx1"/>
                </a:solidFill>
                <a:effectLst/>
                <a:latin typeface="Arial" panose="020B0604020202020204" pitchFamily="34" charset="0"/>
                <a:ea typeface="+mn-ea"/>
                <a:cs typeface="Arial" panose="020B0604020202020204" pitchFamily="34" charset="0"/>
              </a:rPr>
              <a:t>all children</a:t>
            </a:r>
            <a:r>
              <a:rPr lang="en-GB" sz="1100" kern="1200" dirty="0" smtClean="0">
                <a:solidFill>
                  <a:schemeClr val="tx1"/>
                </a:solidFill>
                <a:effectLst/>
                <a:latin typeface="Arial" panose="020B0604020202020204" pitchFamily="34" charset="0"/>
                <a:ea typeface="+mn-ea"/>
                <a:cs typeface="Arial" panose="020B0604020202020204" pitchFamily="34" charset="0"/>
              </a:rPr>
              <a:t> and adults are advised to minimise the time spent being sedentary for extended periods.</a:t>
            </a:r>
          </a:p>
          <a:p>
            <a:r>
              <a:rPr lang="en-GB" sz="1100" kern="1200" dirty="0" smtClean="0">
                <a:solidFill>
                  <a:schemeClr val="tx1"/>
                </a:solidFill>
                <a:effectLst/>
                <a:latin typeface="Arial" panose="020B0604020202020204" pitchFamily="34" charset="0"/>
                <a:ea typeface="+mn-ea"/>
                <a:cs typeface="Arial" panose="020B0604020202020204" pitchFamily="34" charset="0"/>
              </a:rPr>
              <a:t> </a:t>
            </a:r>
          </a:p>
          <a:p>
            <a:r>
              <a:rPr lang="en-GB" sz="1100" kern="1200" dirty="0" smtClean="0">
                <a:solidFill>
                  <a:schemeClr val="tx1"/>
                </a:solidFill>
                <a:effectLst/>
                <a:latin typeface="Arial" panose="020B0604020202020204" pitchFamily="34" charset="0"/>
                <a:ea typeface="+mn-ea"/>
                <a:cs typeface="Arial" panose="020B0604020202020204" pitchFamily="34" charset="0"/>
              </a:rPr>
              <a:t>Children and young people should take part in activities that are appropriate for their age and stage of development.</a:t>
            </a:r>
          </a:p>
          <a:p>
            <a:endParaRPr lang="en-GB" sz="1100" kern="1200" dirty="0" smtClean="0">
              <a:solidFill>
                <a:schemeClr val="tx1"/>
              </a:solidFill>
              <a:effectLst/>
              <a:latin typeface="Arial" panose="020B0604020202020204" pitchFamily="34" charset="0"/>
              <a:ea typeface="+mn-ea"/>
              <a:cs typeface="Arial" panose="020B0604020202020204" pitchFamily="34" charset="0"/>
            </a:endParaRPr>
          </a:p>
          <a:p>
            <a:r>
              <a:rPr lang="en-GB" sz="1100" dirty="0" smtClean="0">
                <a:latin typeface="Arial" panose="020B0604020202020204" pitchFamily="34" charset="0"/>
                <a:cs typeface="Arial" panose="020B0604020202020204" pitchFamily="34" charset="0"/>
              </a:rPr>
              <a:t>Guidance from the UK Chief Medical Office (CMO) on how much physical activity people should be doing, along with supporting documents,</a:t>
            </a:r>
            <a:r>
              <a:rPr lang="en-GB" sz="1100" baseline="0" dirty="0" smtClean="0">
                <a:latin typeface="Arial" panose="020B0604020202020204" pitchFamily="34" charset="0"/>
                <a:cs typeface="Arial" panose="020B0604020202020204" pitchFamily="34" charset="0"/>
              </a:rPr>
              <a:t> is available from: </a:t>
            </a:r>
            <a:r>
              <a:rPr lang="en-GB" sz="1100" kern="1200" dirty="0" smtClean="0">
                <a:solidFill>
                  <a:srgbClr val="822433"/>
                </a:solidFill>
                <a:effectLst/>
                <a:latin typeface="Arial" panose="020B0604020202020204" pitchFamily="34" charset="0"/>
                <a:ea typeface="+mn-ea"/>
                <a:cs typeface="Arial" panose="020B0604020202020204" pitchFamily="34" charset="0"/>
              </a:rPr>
              <a:t>www.gov.uk/government/publications/uk-physical-activity-guidelines </a:t>
            </a:r>
          </a:p>
        </p:txBody>
      </p:sp>
      <p:sp>
        <p:nvSpPr>
          <p:cNvPr id="4" name="Slide Number Placeholder 3"/>
          <p:cNvSpPr>
            <a:spLocks noGrp="1"/>
          </p:cNvSpPr>
          <p:nvPr>
            <p:ph type="sldNum" sz="quarter" idx="10"/>
          </p:nvPr>
        </p:nvSpPr>
        <p:spPr/>
        <p:txBody>
          <a:bodyPr/>
          <a:lstStyle/>
          <a:p>
            <a:fld id="{BF1A7007-A200-4625-857B-C1B607EDAC37}" type="slidenum">
              <a:rPr lang="en-US" smtClean="0"/>
              <a:pPr/>
              <a:t>2</a:t>
            </a:fld>
            <a:endParaRPr lang="en-US" dirty="0"/>
          </a:p>
        </p:txBody>
      </p:sp>
    </p:spTree>
    <p:extLst>
      <p:ext uri="{BB962C8B-B14F-4D97-AF65-F5344CB8AC3E}">
        <p14:creationId xmlns:p14="http://schemas.microsoft.com/office/powerpoint/2010/main" val="2071628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29945" rtl="0" eaLnBrk="1" fontAlgn="auto" latinLnBrk="0" hangingPunct="1">
              <a:lnSpc>
                <a:spcPct val="100000"/>
              </a:lnSpc>
              <a:spcBef>
                <a:spcPts val="0"/>
              </a:spcBef>
              <a:spcAft>
                <a:spcPts val="0"/>
              </a:spcAft>
              <a:buClrTx/>
              <a:buSzTx/>
              <a:buFontTx/>
              <a:buNone/>
              <a:tabLst/>
              <a:defRPr/>
            </a:pPr>
            <a:r>
              <a:rPr kumimoji="0" lang="en-GB" sz="1100" b="0" i="0" u="none" strike="noStrike" cap="none" normalizeH="0" baseline="0" dirty="0" smtClean="0">
                <a:ln>
                  <a:noFill/>
                </a:ln>
                <a:solidFill>
                  <a:schemeClr val="tx1"/>
                </a:solidFill>
                <a:effectLst/>
                <a:latin typeface="Arial" panose="020B0604020202020204" pitchFamily="34" charset="0"/>
                <a:ea typeface="Calibri" pitchFamily="34" charset="0"/>
                <a:cs typeface="Arial" panose="020B0604020202020204" pitchFamily="34" charset="0"/>
              </a:rPr>
              <a:t>Around one in ten children aged 2-4</a:t>
            </a:r>
            <a:r>
              <a:rPr kumimoji="0" lang="en-GB" sz="1100" b="0" i="0" u="none" strike="noStrike" cap="none" normalizeH="0" dirty="0" smtClean="0">
                <a:ln>
                  <a:noFill/>
                </a:ln>
                <a:solidFill>
                  <a:schemeClr val="tx1"/>
                </a:solidFill>
                <a:effectLst/>
                <a:latin typeface="Arial" panose="020B0604020202020204" pitchFamily="34" charset="0"/>
                <a:ea typeface="Calibri" pitchFamily="34" charset="0"/>
                <a:cs typeface="Arial" panose="020B0604020202020204" pitchFamily="34" charset="0"/>
              </a:rPr>
              <a:t> years met the CMOs’ recommendations for physical activity</a:t>
            </a:r>
          </a:p>
          <a:p>
            <a:pPr marL="0" marR="0" lvl="0" indent="0" algn="l" defTabSz="929945" rtl="0" eaLnBrk="1" fontAlgn="auto" latinLnBrk="0" hangingPunct="1">
              <a:lnSpc>
                <a:spcPct val="100000"/>
              </a:lnSpc>
              <a:spcBef>
                <a:spcPts val="0"/>
              </a:spcBef>
              <a:spcAft>
                <a:spcPts val="0"/>
              </a:spcAft>
              <a:buClrTx/>
              <a:buSzTx/>
              <a:buFontTx/>
              <a:buNone/>
              <a:tabLst/>
              <a:defRPr/>
            </a:pPr>
            <a:endParaRPr kumimoji="0" lang="en-GB"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29945" rtl="0" eaLnBrk="1" fontAlgn="auto" latinLnBrk="0" hangingPunct="1">
              <a:lnSpc>
                <a:spcPct val="100000"/>
              </a:lnSpc>
              <a:spcBef>
                <a:spcPts val="0"/>
              </a:spcBef>
              <a:spcAft>
                <a:spcPts val="0"/>
              </a:spcAft>
              <a:buClrTx/>
              <a:buSzTx/>
              <a:buFontTx/>
              <a:buNone/>
              <a:tabLst/>
              <a:defRPr/>
            </a:pPr>
            <a:r>
              <a:rPr kumimoji="0" lang="en-GB" sz="11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Excludes walking or cycling to/from school, nursery or playgroup.</a:t>
            </a:r>
          </a:p>
          <a:p>
            <a:pPr defTabSz="929945">
              <a:defRPr/>
            </a:pPr>
            <a:endPar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The UK Chief </a:t>
            </a:r>
            <a:r>
              <a:rPr lang="en-GB" sz="1100" dirty="0">
                <a:latin typeface="Arial" panose="020B0604020202020204" pitchFamily="34" charset="0"/>
                <a:ea typeface="ＭＳ Ｐゴシック" pitchFamily="34" charset="-128"/>
                <a:cs typeface="Arial" panose="020B0604020202020204" pitchFamily="34" charset="0"/>
              </a:rPr>
              <a:t>Medical </a:t>
            </a:r>
            <a:r>
              <a:rPr lang="en-GB" sz="1100" dirty="0" smtClean="0">
                <a:latin typeface="Arial" panose="020B0604020202020204" pitchFamily="34" charset="0"/>
                <a:ea typeface="ＭＳ Ｐゴシック" pitchFamily="34" charset="-128"/>
                <a:cs typeface="Arial" panose="020B0604020202020204" pitchFamily="34" charset="0"/>
              </a:rPr>
              <a:t>Officers’ </a:t>
            </a:r>
            <a:r>
              <a:rPr lang="en-GB" sz="1100" dirty="0">
                <a:latin typeface="Arial" panose="020B0604020202020204" pitchFamily="34" charset="0"/>
                <a:ea typeface="ＭＳ Ｐゴシック" pitchFamily="34" charset="-128"/>
                <a:cs typeface="Arial" panose="020B0604020202020204" pitchFamily="34" charset="0"/>
              </a:rPr>
              <a:t>report (2011) recommends that children aged 2 -4 years should engage in at least 180 minutes activity spread throughout the day </a:t>
            </a:r>
            <a:r>
              <a:rPr lang="en-GB" sz="1100" dirty="0">
                <a:latin typeface="Arial" panose="020B0604020202020204" pitchFamily="34" charset="0"/>
                <a:ea typeface="ＭＳ Ｐゴシック" pitchFamily="34" charset="-128"/>
                <a:cs typeface="Arial" panose="020B0604020202020204" pitchFamily="34" charset="0"/>
                <a:hlinkClick r:id="rId3"/>
              </a:rPr>
              <a:t>www.gov.uk/government/uploads/system/uploads/attachment_data/file/213738/dh_128143.pdf</a:t>
            </a:r>
            <a:endParaRPr lang="en-GB" sz="1100" dirty="0">
              <a:latin typeface="Arial" panose="020B0604020202020204" pitchFamily="34" charset="0"/>
              <a:ea typeface="ＭＳ Ｐゴシック" pitchFamily="34" charset="-128"/>
              <a:cs typeface="Arial" panose="020B0604020202020204" pitchFamily="34" charset="0"/>
            </a:endParaRPr>
          </a:p>
          <a:p>
            <a:pPr defTabSz="929945">
              <a:defRPr/>
            </a:pPr>
            <a:endParaRPr lang="en-GB" sz="1100"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5">
              <a:defRPr/>
            </a:pPr>
            <a:r>
              <a:rPr lang="en-GB" sz="1100" baseline="0" dirty="0" smtClean="0">
                <a:solidFill>
                  <a:schemeClr val="tx1"/>
                </a:solidFill>
                <a:ea typeface="ＭＳ Ｐゴシック" pitchFamily="34" charset="-128"/>
              </a:rPr>
              <a:t>Around two in ten children aged 5-15 years met the CMOs’ recommendations for physical activity.</a:t>
            </a:r>
          </a:p>
          <a:p>
            <a:pPr defTabSz="929945">
              <a:defRPr/>
            </a:pPr>
            <a:endParaRPr lang="en-GB" sz="1100" baseline="0" dirty="0" smtClean="0">
              <a:solidFill>
                <a:schemeClr val="tx1"/>
              </a:solidFill>
              <a:ea typeface="ＭＳ Ｐゴシック" pitchFamily="34" charset="-128"/>
            </a:endParaRPr>
          </a:p>
          <a:p>
            <a:pPr defTabSz="929945">
              <a:defRPr/>
            </a:pPr>
            <a:r>
              <a:rPr lang="en-GB" sz="1100" baseline="0" dirty="0" smtClean="0">
                <a:solidFill>
                  <a:schemeClr val="tx1"/>
                </a:solidFill>
                <a:ea typeface="ＭＳ Ｐゴシック" pitchFamily="34" charset="-128"/>
              </a:rPr>
              <a:t>Excludes walking or cycling to/from school.</a:t>
            </a:r>
          </a:p>
          <a:p>
            <a:pPr defTabSz="929945">
              <a:defRPr/>
            </a:pPr>
            <a:endParaRPr lang="en-GB" sz="1100" dirty="0" smtClean="0">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The UK Chief Medical Officers’ report (2011) recommends that children aged 5-15 years should engage in at least 60 minutes and up to several hours physical activity per day </a:t>
            </a:r>
            <a:r>
              <a:rPr lang="en-GB" sz="1100" dirty="0" smtClean="0">
                <a:solidFill>
                  <a:srgbClr val="822433"/>
                </a:solidFill>
                <a:latin typeface="Arial" panose="020B0604020202020204" pitchFamily="34" charset="0"/>
                <a:ea typeface="ＭＳ Ｐゴシック" pitchFamily="34" charset="-128"/>
                <a:cs typeface="Arial" panose="020B0604020202020204" pitchFamily="34" charset="0"/>
                <a:hlinkClick r:id="rId3"/>
              </a:rPr>
              <a:t>www.gov.uk/government/uploads/system/uploads/attachment_data/file/213739/dh_128144.pdf</a:t>
            </a:r>
            <a:endParaRPr lang="en-GB" sz="1100" dirty="0" smtClean="0">
              <a:solidFill>
                <a:srgbClr val="822433"/>
              </a:solidFill>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 </a:t>
            </a:r>
          </a:p>
        </p:txBody>
      </p:sp>
      <p:sp>
        <p:nvSpPr>
          <p:cNvPr id="4" name="Slide Number Placeholder 3"/>
          <p:cNvSpPr>
            <a:spLocks noGrp="1"/>
          </p:cNvSpPr>
          <p:nvPr>
            <p:ph type="sldNum" sz="quarter" idx="10"/>
          </p:nvPr>
        </p:nvSpPr>
        <p:spPr/>
        <p:txBody>
          <a:bodyPr/>
          <a:lstStyle/>
          <a:p>
            <a:fld id="{BF1A7007-A200-4625-857B-C1B607EDAC37}"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29945" rtl="0" eaLnBrk="1" fontAlgn="auto" latinLnBrk="0" hangingPunct="1">
              <a:lnSpc>
                <a:spcPct val="100000"/>
              </a:lnSpc>
              <a:spcBef>
                <a:spcPts val="0"/>
              </a:spcBef>
              <a:spcAft>
                <a:spcPts val="0"/>
              </a:spcAft>
              <a:buClrTx/>
              <a:buSzTx/>
              <a:buFontTx/>
              <a:buNone/>
              <a:tabLst/>
              <a:defRPr/>
            </a:pPr>
            <a:r>
              <a:rPr kumimoji="0" lang="en-GB" sz="1100" b="0" i="0" u="none" strike="noStrike" cap="none" normalizeH="0" baseline="0" dirty="0" smtClean="0">
                <a:ln>
                  <a:noFill/>
                </a:ln>
                <a:solidFill>
                  <a:schemeClr val="tx1"/>
                </a:solidFill>
                <a:effectLst/>
                <a:ea typeface="Calibri" pitchFamily="34" charset="0"/>
                <a:cs typeface="Times New Roman" pitchFamily="18" charset="0"/>
              </a:rPr>
              <a:t>Around four in ten children aged 5-15</a:t>
            </a:r>
            <a:r>
              <a:rPr kumimoji="0" lang="en-GB" sz="1100" b="0" i="0" u="none" strike="noStrike" cap="none" normalizeH="0" dirty="0" smtClean="0">
                <a:ln>
                  <a:noFill/>
                </a:ln>
                <a:solidFill>
                  <a:schemeClr val="tx1"/>
                </a:solidFill>
                <a:effectLst/>
                <a:ea typeface="Calibri" pitchFamily="34" charset="0"/>
                <a:cs typeface="Times New Roman" pitchFamily="18" charset="0"/>
              </a:rPr>
              <a:t> years reported low physical activity levels.</a:t>
            </a:r>
          </a:p>
          <a:p>
            <a:pPr marL="0" marR="0" lvl="0" indent="0" algn="l" defTabSz="929945" rtl="0" eaLnBrk="1" fontAlgn="auto" latinLnBrk="0" hangingPunct="1">
              <a:lnSpc>
                <a:spcPct val="100000"/>
              </a:lnSpc>
              <a:spcBef>
                <a:spcPts val="0"/>
              </a:spcBef>
              <a:spcAft>
                <a:spcPts val="0"/>
              </a:spcAft>
              <a:buClrTx/>
              <a:buSzTx/>
              <a:buFontTx/>
              <a:buNone/>
              <a:tabLst/>
              <a:defRPr/>
            </a:pPr>
            <a:endParaRPr kumimoji="0" lang="en-GB" sz="1100" b="0" i="0" u="none" strike="noStrike" cap="none" normalizeH="0" baseline="0" dirty="0" smtClean="0">
              <a:ln>
                <a:noFill/>
              </a:ln>
              <a:solidFill>
                <a:schemeClr val="tx1"/>
              </a:solidFill>
              <a:effectLst/>
              <a:cs typeface="Times New Roman" pitchFamily="18" charset="0"/>
            </a:endParaRPr>
          </a:p>
          <a:p>
            <a:pPr marL="0" marR="0" lvl="0" indent="0" algn="l" defTabSz="929945" rtl="0" eaLnBrk="1" fontAlgn="auto" latinLnBrk="0" hangingPunct="1">
              <a:lnSpc>
                <a:spcPct val="100000"/>
              </a:lnSpc>
              <a:spcBef>
                <a:spcPts val="0"/>
              </a:spcBef>
              <a:spcAft>
                <a:spcPts val="0"/>
              </a:spcAft>
              <a:buClrTx/>
              <a:buSzTx/>
              <a:buFontTx/>
              <a:buNone/>
              <a:tabLst/>
              <a:defRPr/>
            </a:pPr>
            <a:r>
              <a:rPr lang="en-GB" sz="1100" baseline="0" dirty="0" smtClean="0">
                <a:solidFill>
                  <a:schemeClr val="tx1"/>
                </a:solidFill>
                <a:ea typeface="ＭＳ Ｐゴシック" pitchFamily="34" charset="-128"/>
              </a:rPr>
              <a:t>Excludes walking or cycling to/from school.</a:t>
            </a:r>
          </a:p>
        </p:txBody>
      </p:sp>
      <p:sp>
        <p:nvSpPr>
          <p:cNvPr id="4" name="Slide Number Placeholder 3"/>
          <p:cNvSpPr>
            <a:spLocks noGrp="1"/>
          </p:cNvSpPr>
          <p:nvPr>
            <p:ph type="sldNum" sz="quarter" idx="10"/>
          </p:nvPr>
        </p:nvSpPr>
        <p:spPr/>
        <p:txBody>
          <a:bodyPr/>
          <a:lstStyle/>
          <a:p>
            <a:fld id="{BF1A7007-A200-4625-857B-C1B607EDAC37}"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200" b="0" dirty="0" smtClean="0"/>
              <a:t>The proportion of children meeting the guidelines was higher for boys than for girls (23% and 20% respectively), and decreased with age for both sexes.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sz="1200" b="0" dirty="0" smtClean="0"/>
          </a:p>
          <a:p>
            <a:pPr defTabSz="929945">
              <a:defRPr/>
            </a:pPr>
            <a:r>
              <a:rPr lang="en-GB" sz="1200" baseline="0" dirty="0" smtClean="0">
                <a:solidFill>
                  <a:schemeClr val="tx1"/>
                </a:solidFill>
                <a:ea typeface="ＭＳ Ｐゴシック" pitchFamily="34" charset="-128"/>
              </a:rPr>
              <a:t>Excludes walking or cycling to/from school.</a:t>
            </a:r>
          </a:p>
          <a:p>
            <a:pPr defTabSz="929945">
              <a:defRPr/>
            </a:pPr>
            <a:endParaRPr lang="en-GB" sz="1200" dirty="0" smtClean="0">
              <a:latin typeface="Arial" panose="020B0604020202020204" pitchFamily="34" charset="0"/>
              <a:ea typeface="ＭＳ Ｐゴシック" pitchFamily="34" charset="-128"/>
              <a:cs typeface="Arial" panose="020B0604020202020204" pitchFamily="34" charset="0"/>
            </a:endParaRPr>
          </a:p>
          <a:p>
            <a:pPr defTabSz="929945">
              <a:defRPr/>
            </a:pPr>
            <a:r>
              <a:rPr lang="en-GB" sz="1200" dirty="0" smtClean="0">
                <a:latin typeface="Arial" panose="020B0604020202020204" pitchFamily="34" charset="0"/>
                <a:ea typeface="ＭＳ Ｐゴシック" pitchFamily="34" charset="-128"/>
                <a:cs typeface="Arial" panose="020B0604020202020204" pitchFamily="34" charset="0"/>
              </a:rPr>
              <a:t>The UK Chief Medical Officers’ report (2011) recommends that children aged 5-15 years should engage in at least 60 minutes and up to several hours physical activity per day </a:t>
            </a:r>
            <a:r>
              <a:rPr lang="en-GB" sz="1200" dirty="0" smtClean="0">
                <a:latin typeface="Arial" panose="020B0604020202020204" pitchFamily="34" charset="0"/>
                <a:ea typeface="ＭＳ Ｐゴシック" pitchFamily="34" charset="-128"/>
                <a:cs typeface="Arial" panose="020B0604020202020204" pitchFamily="34" charset="0"/>
                <a:hlinkClick r:id="rId3"/>
              </a:rPr>
              <a:t>www.gov.uk/government/uploads/system/uploads/attachment_data/file/213739/dh_128144.pdf</a:t>
            </a:r>
            <a:endParaRPr lang="en-GB" sz="1200" dirty="0" smtClean="0">
              <a:latin typeface="Arial" panose="020B0604020202020204" pitchFamily="34" charset="0"/>
              <a:ea typeface="ＭＳ Ｐゴシック" pitchFamily="34" charset="-128"/>
              <a:cs typeface="Arial" panose="020B0604020202020204" pitchFamily="34" charset="0"/>
            </a:endParaRPr>
          </a:p>
          <a:p>
            <a:pPr defTabSz="929945">
              <a:defRPr/>
            </a:pPr>
            <a:endParaRPr lang="en-GB" sz="1200" dirty="0" smtClean="0">
              <a:latin typeface="Arial" panose="020B0604020202020204" pitchFamily="34" charset="0"/>
              <a:ea typeface="ＭＳ Ｐゴシック" pitchFamily="34" charset="-128"/>
              <a:cs typeface="Arial" panose="020B0604020202020204" pitchFamily="34" charset="0"/>
            </a:endParaRPr>
          </a:p>
          <a:p>
            <a:pPr marL="0" marR="0" indent="0" algn="l" defTabSz="929945" rtl="0" eaLnBrk="1" fontAlgn="auto" latinLnBrk="0" hangingPunct="1">
              <a:lnSpc>
                <a:spcPct val="100000"/>
              </a:lnSpc>
              <a:spcBef>
                <a:spcPts val="0"/>
              </a:spcBef>
              <a:spcAft>
                <a:spcPts val="0"/>
              </a:spcAft>
              <a:buClrTx/>
              <a:buSzTx/>
              <a:buFontTx/>
              <a:buNone/>
              <a:tabLst/>
              <a:defRPr/>
            </a:pPr>
            <a:r>
              <a:rPr lang="en-GB" sz="1200" dirty="0" smtClean="0">
                <a:latin typeface="Arial" panose="020B0604020202020204" pitchFamily="34" charset="0"/>
                <a:ea typeface="ＭＳ Ｐゴシック" pitchFamily="34" charset="-128"/>
                <a:cs typeface="Arial" panose="020B0604020202020204" pitchFamily="34" charset="0"/>
              </a:rPr>
              <a:t>Error bars (I) on the charts are 95% confidence intervals. These indicate the level of uncertainty about each value on the chart. Wider intervals mean more uncertainty.</a:t>
            </a:r>
          </a:p>
          <a:p>
            <a:pPr defTabSz="929945">
              <a:defRPr/>
            </a:pPr>
            <a:endParaRPr lang="en-GB" sz="1200" dirty="0" smtClean="0">
              <a:latin typeface="Arial" panose="020B0604020202020204" pitchFamily="34" charset="0"/>
              <a:ea typeface="ＭＳ Ｐゴシック" pitchFamily="34" charset="-128"/>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sz="1200" b="0" dirty="0" smtClean="0"/>
          </a:p>
        </p:txBody>
      </p:sp>
      <p:sp>
        <p:nvSpPr>
          <p:cNvPr id="4" name="Slide Number Placeholder 3"/>
          <p:cNvSpPr>
            <a:spLocks noGrp="1"/>
          </p:cNvSpPr>
          <p:nvPr>
            <p:ph type="sldNum" sz="quarter" idx="10"/>
          </p:nvPr>
        </p:nvSpPr>
        <p:spPr/>
        <p:txBody>
          <a:bodyPr/>
          <a:lstStyle/>
          <a:p>
            <a:fld id="{BF1A7007-A200-4625-857B-C1B607EDAC37}" type="slidenum">
              <a:rPr lang="en-US" smtClean="0"/>
              <a:pPr/>
              <a:t>6</a:t>
            </a:fld>
            <a:endParaRPr lang="en-US" dirty="0"/>
          </a:p>
        </p:txBody>
      </p:sp>
    </p:spTree>
    <p:extLst>
      <p:ext uri="{BB962C8B-B14F-4D97-AF65-F5344CB8AC3E}">
        <p14:creationId xmlns:p14="http://schemas.microsoft.com/office/powerpoint/2010/main" val="3422441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5">
              <a:defRPr/>
            </a:pPr>
            <a:r>
              <a:rPr lang="en-GB" sz="1100" dirty="0" smtClean="0">
                <a:latin typeface="Arial" panose="020B0604020202020204" pitchFamily="34" charset="0"/>
                <a:cs typeface="Arial" panose="020B0604020202020204" pitchFamily="34" charset="0"/>
              </a:rPr>
              <a:t>There is variation in physical activity levels across the country, as well as between boys and girls within regions. </a:t>
            </a:r>
            <a:r>
              <a:rPr lang="en-GB" sz="1200" kern="1200" dirty="0" smtClean="0">
                <a:solidFill>
                  <a:schemeClr val="tx1"/>
                </a:solidFill>
                <a:effectLst/>
                <a:latin typeface="+mn-lt"/>
                <a:ea typeface="+mn-ea"/>
                <a:cs typeface="+mn-cs"/>
              </a:rPr>
              <a:t>The proportion of boys meeting the UK CMOs’ physical activity recommendations ranges from 32% in the North West to 19% in the East Midlands.</a:t>
            </a:r>
          </a:p>
          <a:p>
            <a:pPr defTabSz="929945">
              <a:defRPr/>
            </a:pPr>
            <a:endParaRPr lang="en-GB" sz="1200" kern="1200" dirty="0" smtClean="0">
              <a:solidFill>
                <a:schemeClr val="tx1"/>
              </a:solidFill>
              <a:effectLst/>
              <a:latin typeface="+mn-lt"/>
              <a:ea typeface="+mn-ea"/>
              <a:cs typeface="+mn-cs"/>
            </a:endParaRPr>
          </a:p>
          <a:p>
            <a:pPr marL="0" marR="0" indent="0" algn="l" defTabSz="929945"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solidFill>
                <a:ea typeface="ＭＳ Ｐゴシック" pitchFamily="34" charset="-128"/>
              </a:rPr>
              <a:t>Excludes walking or cycling to/from school.</a:t>
            </a:r>
          </a:p>
          <a:p>
            <a:pPr defTabSz="929945">
              <a:defRPr/>
            </a:pPr>
            <a:endParaRPr lang="en-GB" sz="1100" dirty="0" smtClean="0">
              <a:solidFill>
                <a:srgbClr val="00B0F0"/>
              </a:solidFill>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Regions are ranked from highest to lowest by proportion of boys meeting the physical activity recommendations.</a:t>
            </a:r>
            <a:endParaRPr lang="en-GB" sz="1100"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5">
              <a:defRPr/>
            </a:pPr>
            <a:r>
              <a:rPr lang="en-GB" sz="1100" dirty="0" smtClean="0">
                <a:latin typeface="Arial" panose="020B0604020202020204" pitchFamily="34" charset="0"/>
                <a:cs typeface="Arial" panose="020B0604020202020204" pitchFamily="34" charset="0"/>
              </a:rPr>
              <a:t>There is variation in physical activity levels across the country, as well as between boys and girls within regions. </a:t>
            </a:r>
            <a:r>
              <a:rPr lang="en-GB" sz="1100" kern="1200" dirty="0" smtClean="0">
                <a:solidFill>
                  <a:schemeClr val="tx1"/>
                </a:solidFill>
                <a:effectLst/>
                <a:latin typeface="Arial" panose="020B0604020202020204" pitchFamily="34" charset="0"/>
                <a:ea typeface="+mn-ea"/>
                <a:cs typeface="Arial" panose="020B0604020202020204" pitchFamily="34" charset="0"/>
              </a:rPr>
              <a:t>The proportion of girls meeting the UK CMOs’ physical activity recommendations ranges from 32% in the North West to 12% in London.</a:t>
            </a:r>
          </a:p>
          <a:p>
            <a:pPr defTabSz="929945">
              <a:defRPr/>
            </a:pPr>
            <a:endParaRPr lang="en-GB" sz="1100" kern="1200" dirty="0" smtClean="0">
              <a:solidFill>
                <a:schemeClr val="tx1"/>
              </a:solidFill>
              <a:effectLst/>
              <a:latin typeface="Arial" panose="020B0604020202020204" pitchFamily="34" charset="0"/>
              <a:ea typeface="+mn-ea"/>
              <a:cs typeface="Arial" panose="020B0604020202020204" pitchFamily="34" charset="0"/>
            </a:endParaRPr>
          </a:p>
          <a:p>
            <a:pPr marL="0" marR="0" indent="0" algn="l" defTabSz="929945" rtl="0" eaLnBrk="1" fontAlgn="auto" latinLnBrk="0" hangingPunct="1">
              <a:lnSpc>
                <a:spcPct val="100000"/>
              </a:lnSpc>
              <a:spcBef>
                <a:spcPts val="0"/>
              </a:spcBef>
              <a:spcAft>
                <a:spcPts val="0"/>
              </a:spcAft>
              <a:buClrTx/>
              <a:buSzTx/>
              <a:buFontTx/>
              <a:buNone/>
              <a:tabLst/>
              <a:defRPr/>
            </a:pPr>
            <a:r>
              <a:rPr lang="en-GB" sz="1100" baseline="0" dirty="0" smtClean="0">
                <a:solidFill>
                  <a:schemeClr val="tx1"/>
                </a:solidFill>
                <a:latin typeface="Arial" panose="020B0604020202020204" pitchFamily="34" charset="0"/>
                <a:ea typeface="ＭＳ Ｐゴシック" pitchFamily="34" charset="-128"/>
                <a:cs typeface="Arial" panose="020B0604020202020204" pitchFamily="34" charset="0"/>
              </a:rPr>
              <a:t>Excludes walking or cycling to/from school.</a:t>
            </a:r>
          </a:p>
          <a:p>
            <a:pPr defTabSz="929945">
              <a:defRPr/>
            </a:pPr>
            <a:endParaRPr lang="en-GB" sz="1100" dirty="0" smtClean="0">
              <a:solidFill>
                <a:srgbClr val="00B0F0"/>
              </a:solidFill>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Regions are ranked from highest to lowest by proportion of girls meeting the physical activity recommendations.</a:t>
            </a:r>
            <a:endParaRPr lang="en-GB" sz="1100"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Compared with 2012, the proportion of children aged 5 to 15 who met the physical activity guidelines for children and young adults (at least one hour of moderately intensive physical activity per day)</a:t>
            </a:r>
            <a:r>
              <a:rPr lang="en-GB" sz="1100" baseline="0" dirty="0" smtClean="0">
                <a:latin typeface="Arial" panose="020B0604020202020204" pitchFamily="34" charset="0"/>
                <a:ea typeface="ＭＳ Ｐゴシック" pitchFamily="34" charset="-128"/>
                <a:cs typeface="Arial" panose="020B0604020202020204" pitchFamily="34" charset="0"/>
              </a:rPr>
              <a:t> </a:t>
            </a:r>
            <a:r>
              <a:rPr lang="en-GB" sz="1100" dirty="0" smtClean="0">
                <a:latin typeface="Arial" panose="020B0604020202020204" pitchFamily="34" charset="0"/>
                <a:ea typeface="ＭＳ Ｐゴシック" pitchFamily="34" charset="-128"/>
                <a:cs typeface="Arial" panose="020B0604020202020204" pitchFamily="34" charset="0"/>
              </a:rPr>
              <a:t>increased in 2015. This</a:t>
            </a:r>
            <a:r>
              <a:rPr lang="en-GB" sz="1100" baseline="0" dirty="0" smtClean="0">
                <a:latin typeface="Arial" panose="020B0604020202020204" pitchFamily="34" charset="0"/>
                <a:ea typeface="ＭＳ Ｐゴシック" pitchFamily="34" charset="-128"/>
                <a:cs typeface="Arial" panose="020B0604020202020204" pitchFamily="34" charset="0"/>
              </a:rPr>
              <a:t> is a </a:t>
            </a:r>
            <a:r>
              <a:rPr lang="en-GB" sz="1100" kern="1200" dirty="0" smtClean="0">
                <a:solidFill>
                  <a:schemeClr val="tx1"/>
                </a:solidFill>
                <a:effectLst/>
                <a:latin typeface="Arial" panose="020B0604020202020204" pitchFamily="34" charset="0"/>
                <a:ea typeface="+mn-ea"/>
                <a:cs typeface="Arial" panose="020B0604020202020204" pitchFamily="34" charset="0"/>
              </a:rPr>
              <a:t>statistically significant</a:t>
            </a:r>
            <a:r>
              <a:rPr lang="en-GB" sz="1100" kern="1200" baseline="0" dirty="0" smtClean="0">
                <a:solidFill>
                  <a:schemeClr val="tx1"/>
                </a:solidFill>
                <a:effectLst/>
                <a:latin typeface="Arial" panose="020B0604020202020204" pitchFamily="34" charset="0"/>
                <a:ea typeface="+mn-ea"/>
                <a:cs typeface="Arial" panose="020B0604020202020204" pitchFamily="34" charset="0"/>
              </a:rPr>
              <a:t> increase</a:t>
            </a:r>
            <a:r>
              <a:rPr lang="en-GB" sz="1100" dirty="0" smtClean="0">
                <a:latin typeface="Arial" panose="020B0604020202020204" pitchFamily="34" charset="0"/>
                <a:ea typeface="ＭＳ Ｐゴシック" pitchFamily="34" charset="-128"/>
                <a:cs typeface="Arial" panose="020B0604020202020204" pitchFamily="34" charset="0"/>
              </a:rPr>
              <a:t>.</a:t>
            </a:r>
          </a:p>
          <a:p>
            <a:pPr defTabSz="929945">
              <a:defRPr/>
            </a:pPr>
            <a:endParaRPr lang="en-GB" sz="1100" dirty="0" smtClean="0">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Despite this increase, the proportion of boys meeting the recommended levels of physical activity remains significantly lower than in 2008. </a:t>
            </a:r>
          </a:p>
          <a:p>
            <a:pPr defTabSz="929945">
              <a:defRPr/>
            </a:pPr>
            <a:endParaRPr lang="en-GB" sz="1100" dirty="0" smtClean="0">
              <a:latin typeface="Arial" panose="020B0604020202020204" pitchFamily="34" charset="0"/>
              <a:ea typeface="ＭＳ Ｐゴシック" pitchFamily="34" charset="-128"/>
              <a:cs typeface="Arial" panose="020B0604020202020204" pitchFamily="34" charset="0"/>
            </a:endParaRPr>
          </a:p>
          <a:p>
            <a:pPr defTabSz="929945">
              <a:defRPr/>
            </a:pPr>
            <a:r>
              <a:rPr lang="en-GB" sz="1100" dirty="0" smtClean="0">
                <a:latin typeface="Arial" panose="020B0604020202020204" pitchFamily="34" charset="0"/>
                <a:ea typeface="ＭＳ Ｐゴシック" pitchFamily="34" charset="-128"/>
                <a:cs typeface="Arial" panose="020B0604020202020204" pitchFamily="34" charset="0"/>
              </a:rPr>
              <a:t>Error bars (I) on the charts are 95% confidence intervals. These indicate the level of uncertainty about each value on the chart. Wider intervals mean more uncertainty.</a:t>
            </a:r>
          </a:p>
          <a:p>
            <a:pPr defTabSz="929945">
              <a:defRPr/>
            </a:pPr>
            <a:endParaRPr lang="en-GB" sz="1100" dirty="0" smtClean="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a:defRPr/>
            </a:pPr>
            <a:endParaRPr lang="en-US" dirty="0">
              <a:solidFill>
                <a:prstClr val="white"/>
              </a:solidFill>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extLst>
      <p:ext uri="{BB962C8B-B14F-4D97-AF65-F5344CB8AC3E}">
        <p14:creationId xmlns:p14="http://schemas.microsoft.com/office/powerpoint/2010/main" val="1560707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3"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sp>
        <p:nvSpPr>
          <p:cNvPr id="8" name="Picture Placeholder 7"/>
          <p:cNvSpPr>
            <a:spLocks noGrp="1"/>
          </p:cNvSpPr>
          <p:nvPr>
            <p:ph type="pic" sz="quarter" idx="13"/>
          </p:nvPr>
        </p:nvSpPr>
        <p:spPr>
          <a:xfrm>
            <a:off x="0" y="0"/>
            <a:ext cx="9144000" cy="6308725"/>
          </a:xfrm>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userDrawn="1"/>
        </p:nvSpPr>
        <p:spPr>
          <a:xfrm>
            <a:off x="0" y="1772816"/>
            <a:ext cx="9144000" cy="508518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628800"/>
            <a:ext cx="9144000" cy="144016"/>
          </a:xfrm>
          <a:prstGeom prst="rect">
            <a:avLst/>
          </a:prstGeom>
          <a:solidFill>
            <a:srgbClr val="00AE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558000" y="2132856"/>
            <a:ext cx="7633648" cy="2084543"/>
          </a:xfrm>
          <a:ln>
            <a:noFill/>
          </a:ln>
        </p:spPr>
        <p:txBody>
          <a:bodyPr lIns="0" tIns="0" rIns="0" bIns="0"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5445224"/>
            <a:ext cx="7633648" cy="914400"/>
          </a:xfrm>
        </p:spPr>
        <p:txBody>
          <a:bodyPr lIns="0" tIns="0" rIns="0" bIns="0" anchor="b" anchorCtr="0">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descr="PHE_3268_SML_AW.png"/>
          <p:cNvPicPr>
            <a:picLocks noChangeAspect="1"/>
          </p:cNvPicPr>
          <p:nvPr userDrawn="1"/>
        </p:nvPicPr>
        <p:blipFill>
          <a:blip r:embed="rId2" cstate="print"/>
          <a:stretch>
            <a:fillRect/>
          </a:stretch>
        </p:blipFill>
        <p:spPr>
          <a:xfrm>
            <a:off x="539552" y="372812"/>
            <a:ext cx="1440000" cy="89594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648072"/>
          </a:xfrm>
        </p:spPr>
        <p:txBody>
          <a:bodyPr lIns="0" tIns="0" rIns="0" bIns="0" anchor="t" anchorCtr="0">
            <a:normAutofit/>
          </a:bodyPr>
          <a:lstStyle>
            <a:lvl1pPr>
              <a:defRPr sz="4000" baseline="0">
                <a:solidFill>
                  <a:schemeClr val="tx2"/>
                </a:solidFill>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558000" y="2088000"/>
            <a:ext cx="8028000" cy="4064455"/>
          </a:xfrm>
        </p:spPr>
        <p:txBody>
          <a:bodyPr lIns="0" tIns="0" rIns="0" bIns="0"/>
          <a:lstStyle>
            <a:lvl1pPr>
              <a:spcBef>
                <a:spcPts val="1200"/>
              </a:spcBef>
              <a:defRPr sz="1800" b="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2 lines)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1188000"/>
          </a:xfrm>
        </p:spPr>
        <p:txBody>
          <a:bodyPr lIns="0" tIns="0" rIns="0" bIns="0" anchor="t" anchorCtr="0">
            <a:normAutofit/>
          </a:bodyPr>
          <a:lstStyle>
            <a:lvl1pPr>
              <a:defRPr sz="4000" baseline="0">
                <a:solidFill>
                  <a:schemeClr val="tx2"/>
                </a:solidFill>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558000" y="2628000"/>
            <a:ext cx="8028000" cy="3537304"/>
          </a:xfrm>
        </p:spPr>
        <p:txBody>
          <a:bodyPr lIns="0" tIns="0" rIns="0" bIns="0"/>
          <a:lstStyle>
            <a:lvl1pPr>
              <a:spcBef>
                <a:spcPts val="1200"/>
              </a:spcBef>
              <a:defRPr>
                <a:solidFill>
                  <a:schemeClr val="tx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pic>
        <p:nvPicPr>
          <p:cNvPr id="8" name="Picture 7"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648000"/>
          </a:xfrm>
        </p:spPr>
        <p:txBody>
          <a:bodyPr lIns="0" tIns="0" rIns="0" bIns="0" anchor="t" anchorCtr="0"/>
          <a:lstStyle/>
          <a:p>
            <a:r>
              <a:rPr lang="en-US" dirty="0"/>
              <a:t>Click to edit Master title style</a:t>
            </a:r>
          </a:p>
        </p:txBody>
      </p:sp>
      <p:sp>
        <p:nvSpPr>
          <p:cNvPr id="3" name="Content Placeholder 2"/>
          <p:cNvSpPr>
            <a:spLocks noGrp="1"/>
          </p:cNvSpPr>
          <p:nvPr>
            <p:ph sz="half" idx="1"/>
          </p:nvPr>
        </p:nvSpPr>
        <p:spPr>
          <a:xfrm>
            <a:off x="558000" y="2088000"/>
            <a:ext cx="3924000" cy="4068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62000" y="2088000"/>
            <a:ext cx="3924000" cy="4068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pic>
        <p:nvPicPr>
          <p:cNvPr id="9" name="Picture 8"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1188000"/>
          </a:xfrm>
        </p:spPr>
        <p:txBody>
          <a:bodyPr lIns="0" tIns="0" rIns="0" bIns="0" anchor="t" anchorCtr="0"/>
          <a:lstStyle/>
          <a:p>
            <a:r>
              <a:rPr lang="en-US" dirty="0"/>
              <a:t>Click to edit Master title style</a:t>
            </a:r>
          </a:p>
        </p:txBody>
      </p:sp>
      <p:sp>
        <p:nvSpPr>
          <p:cNvPr id="3" name="Content Placeholder 2"/>
          <p:cNvSpPr>
            <a:spLocks noGrp="1"/>
          </p:cNvSpPr>
          <p:nvPr>
            <p:ph sz="half" idx="1"/>
          </p:nvPr>
        </p:nvSpPr>
        <p:spPr>
          <a:xfrm>
            <a:off x="558000" y="2628000"/>
            <a:ext cx="3924000" cy="3564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62000" y="2628000"/>
            <a:ext cx="3924000" cy="3564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pic>
        <p:nvPicPr>
          <p:cNvPr id="9" name="Picture 8"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000" y="1367999"/>
            <a:ext cx="8028000" cy="4788000"/>
          </a:xfrm>
        </p:spPr>
        <p:txBody>
          <a:bodyPr lIns="0" tIns="0" rIns="0" bIns="0"/>
          <a:lstStyle>
            <a:lvl1pPr>
              <a:spcBef>
                <a:spcPts val="120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pic>
        <p:nvPicPr>
          <p:cNvPr id="8" name="Picture 7"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3077896" cy="670396"/>
          </a:xfrm>
        </p:spPr>
        <p:txBody>
          <a:bodyPr anchor="t" anchorCtr="0">
            <a:normAutofit/>
          </a:bodyPr>
          <a:lstStyle>
            <a:lvl1pPr algn="l">
              <a:defRPr sz="1800" b="0" i="0" spc="0" baseline="0">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3779912" y="1368001"/>
            <a:ext cx="4799138" cy="4788000"/>
          </a:xfrm>
        </p:spPr>
        <p:txBody>
          <a:bodyPr/>
          <a:lstStyle>
            <a:lvl1pPr>
              <a:defRPr sz="1800" baseline="0"/>
            </a:lvl1pPr>
            <a:lvl2pPr>
              <a:defRPr sz="1800" baseline="0"/>
            </a:lvl2pPr>
            <a:lvl3pPr>
              <a:defRPr sz="1800" baseline="0"/>
            </a:lvl3pPr>
            <a:lvl4pPr>
              <a:defRPr sz="1600" baseline="0"/>
            </a:lvl4pPr>
            <a:lvl5pPr>
              <a:defRPr sz="1600" baseline="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58000" y="2132856"/>
            <a:ext cx="3077896" cy="4032448"/>
          </a:xfrm>
        </p:spPr>
        <p:txBody>
          <a:bodyPr/>
          <a:lstStyle>
            <a:lvl1pPr marL="0" indent="0">
              <a:buNone/>
              <a:defRPr sz="1600"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6"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pic>
        <p:nvPicPr>
          <p:cNvPr id="9" name="Picture 8"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p:cNvSpPr/>
          <p:nvPr userDrawn="1"/>
        </p:nvSpPr>
        <p:spPr>
          <a:xfrm>
            <a:off x="0" y="1772816"/>
            <a:ext cx="9144000" cy="508518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0" y="1628800"/>
            <a:ext cx="9144000" cy="144016"/>
          </a:xfrm>
          <a:prstGeom prst="rect">
            <a:avLst/>
          </a:prstGeom>
          <a:solidFill>
            <a:srgbClr val="00AE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558000" y="1800000"/>
            <a:ext cx="8028000" cy="4377600"/>
          </a:xfrm>
        </p:spPr>
        <p:txBody>
          <a:bodyPr lIns="0" tIns="0" rIns="0" bIns="0" anchor="t" anchorCtr="0"/>
          <a:lstStyle>
            <a:lvl1pPr marL="0" indent="0">
              <a:buNone/>
              <a:defRPr sz="3600" b="0" i="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Slide Number Placeholder 5"/>
          <p:cNvSpPr>
            <a:spLocks noGrp="1"/>
          </p:cNvSpPr>
          <p:nvPr>
            <p:ph type="sldNum" sz="quarter" idx="12"/>
          </p:nvPr>
        </p:nvSpPr>
        <p:spPr>
          <a:xfrm>
            <a:off x="0" y="6309320"/>
            <a:ext cx="9144000" cy="548680"/>
          </a:xfrm>
          <a:prstGeom prst="rect">
            <a:avLst/>
          </a:prstGeom>
          <a:no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9"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pic>
        <p:nvPicPr>
          <p:cNvPr id="10" name="Picture 9"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000" y="274638"/>
            <a:ext cx="8028000" cy="114300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558000" y="1600200"/>
            <a:ext cx="8028000" cy="45259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0" y="6309320"/>
            <a:ext cx="9144000" cy="548680"/>
          </a:xfrm>
          <a:prstGeom prst="rect">
            <a:avLst/>
          </a:prstGeom>
          <a:solidFill>
            <a:schemeClr val="bg2"/>
          </a:solidFill>
        </p:spPr>
        <p:txBody>
          <a:bodyPr lIns="0" tIns="0" bIns="0" anchor="ctr"/>
          <a:lstStyle>
            <a:lvl1pPr marL="540000" algn="l">
              <a:defRPr sz="1200">
                <a:solidFill>
                  <a:schemeClr val="bg1"/>
                </a:solidFill>
              </a:defRPr>
            </a:lvl1pPr>
          </a:lstStyle>
          <a:p>
            <a:fld id="{E051598E-9D06-4046-8EF2-7702044C4E81}" type="slidenum">
              <a:rPr lang="en-US" smtClean="0"/>
              <a:pPr/>
              <a:t>‹#›</a:t>
            </a:fld>
            <a:r>
              <a:rPr lang="en-US" dirty="0"/>
              <a:t> </a:t>
            </a:r>
          </a:p>
        </p:txBody>
      </p:sp>
      <p:sp>
        <p:nvSpPr>
          <p:cNvPr id="6"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dirty="0"/>
              <a:t>Patterns and trends in child obesity</a:t>
            </a: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45" r:id="rId2"/>
    <p:sldLayoutId id="2147483746" r:id="rId3"/>
    <p:sldLayoutId id="2147483754" r:id="rId4"/>
    <p:sldLayoutId id="2147483755" r:id="rId5"/>
    <p:sldLayoutId id="2147483748" r:id="rId6"/>
    <p:sldLayoutId id="2147483756" r:id="rId7"/>
    <p:sldLayoutId id="2147483752" r:id="rId8"/>
    <p:sldLayoutId id="2147483747" r:id="rId9"/>
    <p:sldLayoutId id="2147483751" r:id="rId10"/>
  </p:sldLayoutIdLst>
  <p:hf hdr="0" dt="0"/>
  <p:txStyles>
    <p:titleStyle>
      <a:lvl1pPr algn="l" defTabSz="914400" rtl="0" eaLnBrk="1" latinLnBrk="0" hangingPunct="1">
        <a:spcBef>
          <a:spcPct val="0"/>
        </a:spcBef>
        <a:buNone/>
        <a:defRPr sz="4000" kern="1200" spc="-150" baseline="0">
          <a:solidFill>
            <a:schemeClr val="tx2"/>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1800" b="0" i="0" kern="1200" baseline="0">
          <a:solidFill>
            <a:schemeClr val="tx2"/>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chemeClr val="tx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www.content.digital.nhs.uk/catalogue/PUB2261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content.digital.nhs.uk/catalogue/PUB2261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fingertips.phe.org.uk/profile/physical-activity"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fingertips.phe.org.uk/profile/physical-activity" TargetMode="External"/><Relationship Id="rId5" Type="http://schemas.openxmlformats.org/officeDocument/2006/relationships/image" Target="../media/image19.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www.euro.who.int/__data/assets/pdf_file/0019/339211/WHO_ObesityReport_2017_v3.pdf?ua=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gov.uk/government/statistics/national-travel-survey-2016"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fingertips.phe.org.uk/profile-group/child-health/profile/child-health-behaviours" TargetMode="External"/><Relationship Id="rId2" Type="http://schemas.openxmlformats.org/officeDocument/2006/relationships/hyperlink" Target="http://content.digital.nhs.uk/article/3741/Health-Survey-for-England-Health-social-care-and-lifestyles" TargetMode="External"/><Relationship Id="rId1" Type="http://schemas.openxmlformats.org/officeDocument/2006/relationships/slideLayout" Target="../slideLayouts/slideLayout3.xml"/><Relationship Id="rId5" Type="http://schemas.openxmlformats.org/officeDocument/2006/relationships/hyperlink" Target="https://www.gov.uk/government/statistics/national-travel-survey-2016" TargetMode="External"/><Relationship Id="rId4" Type="http://schemas.openxmlformats.org/officeDocument/2006/relationships/hyperlink" Target="http://www.euro.who.int/__data/assets/pdf_file/0019/339211/WHO_ObesityReport_2017_v3.pdf?ua=1"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ebarchive.nationalarchives.gov.uk/20160805121933/http:/noo.org.uk/uploads/doc/vid_16722_SEF_PA.pdf" TargetMode="External"/><Relationship Id="rId13" Type="http://schemas.openxmlformats.org/officeDocument/2006/relationships/hyperlink" Target="https://www.gov.uk/government/publications/start-active-stay-active-infographics-on-physical-activity" TargetMode="External"/><Relationship Id="rId3" Type="http://schemas.openxmlformats.org/officeDocument/2006/relationships/hyperlink" Target="https://fingertips.phe.org.uk/profile/physical-activity" TargetMode="External"/><Relationship Id="rId7" Type="http://schemas.openxmlformats.org/officeDocument/2006/relationships/hyperlink" Target="https://www.gov.uk/government/publications/active-travel-a-briefing-for-local-authorities" TargetMode="External"/><Relationship Id="rId12" Type="http://schemas.openxmlformats.org/officeDocument/2006/relationships/hyperlink" Target="http://www.nhs.uk/change4life/pages/resource-casestudy.aspx"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www.gov.uk/government/publications/obesity-and-the-environment-briefing-increasing-physical-activity-and-active-travel" TargetMode="External"/><Relationship Id="rId11" Type="http://schemas.openxmlformats.org/officeDocument/2006/relationships/hyperlink" Target="http://learning.bmj.com/learning/course-intro/physical-activity.html?courseId=10051913" TargetMode="External"/><Relationship Id="rId5" Type="http://schemas.openxmlformats.org/officeDocument/2006/relationships/hyperlink" Target="https://www.gov.uk/government/publications/what-works-in-schools-to-increase-physical-activity-briefing" TargetMode="External"/><Relationship Id="rId10" Type="http://schemas.openxmlformats.org/officeDocument/2006/relationships/hyperlink" Target="https://khub.net/documents/31798783/32394974/Guide+to+online+tools+for+valuing+physical+activity,+sport+and+obesity+programmes.pdf/f9bc26cb-d36e-4431-8f48-6ff781b1403a" TargetMode="External"/><Relationship Id="rId4" Type="http://schemas.openxmlformats.org/officeDocument/2006/relationships/hyperlink" Target="http://www.gov.uk/government/publications/everybody-active-every-day-a-framework-to-embed-physical-activity-into-daily-life" TargetMode="External"/><Relationship Id="rId9" Type="http://schemas.openxmlformats.org/officeDocument/2006/relationships/hyperlink" Target="https://khub.net/documents/31798783/32394974/Physical+Activity+Data+Sources.pdf/c0ec997a-c14c-4d4b-9094-f764c105582a"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gov.uk/phe" TargetMode="External"/><Relationship Id="rId7"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hyperlink" Target="mailto:psi@nationalarchives.gsi.gov.uk" TargetMode="External"/><Relationship Id="rId5" Type="http://schemas.openxmlformats.org/officeDocument/2006/relationships/hyperlink" Target="http://www.facebook.com/PublicHealthEngland" TargetMode="External"/><Relationship Id="rId4" Type="http://schemas.openxmlformats.org/officeDocument/2006/relationships/hyperlink" Target="https://twitter.com/PHE_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www.gov.uk/government/publications/start-active-stay-active-infographics-on-physical-activity" TargetMode="Externa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www.content.digital.nhs.uk/catalogue/PUB22610"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www.content.digital.nhs.uk/catalogue/PUB22610" TargetMode="Externa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www.content.digital.nhs.uk/catalogue/PUB22610"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hyperlink" Target="http://www.content.digital.nhs.uk/catalogue/PUB22610"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www.content.digital.nhs.uk/catalogue/PUB2261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www.content.digital.nhs.uk/catalogue/PUB2261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www.content.digital.nhs.uk/catalogue/PUB226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Patterns and trends in child physical activity</a:t>
            </a:r>
            <a:endParaRPr lang="en-US" dirty="0"/>
          </a:p>
        </p:txBody>
      </p:sp>
      <p:sp>
        <p:nvSpPr>
          <p:cNvPr id="3" name="Subtitle 2"/>
          <p:cNvSpPr>
            <a:spLocks noGrp="1"/>
          </p:cNvSpPr>
          <p:nvPr>
            <p:ph type="subTitle" idx="1"/>
          </p:nvPr>
        </p:nvSpPr>
        <p:spPr>
          <a:xfrm>
            <a:off x="395536" y="5445224"/>
            <a:ext cx="7633648" cy="864096"/>
          </a:xfrm>
        </p:spPr>
        <p:txBody>
          <a:bodyPr/>
          <a:lstStyle/>
          <a:p>
            <a:r>
              <a:rPr lang="en-GB" dirty="0"/>
              <a:t>A presentation of the latest data on child </a:t>
            </a:r>
            <a:r>
              <a:rPr lang="en-GB" dirty="0" smtClean="0"/>
              <a:t>physical activity</a:t>
            </a:r>
            <a:endParaRPr lang="en-GB" dirty="0"/>
          </a:p>
          <a:p>
            <a:r>
              <a:rPr lang="en-GB" dirty="0"/>
              <a:t>Updated </a:t>
            </a:r>
            <a:r>
              <a:rPr lang="en-GB" dirty="0" smtClean="0"/>
              <a:t>February 2018</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289242041"/>
              </p:ext>
            </p:extLst>
          </p:nvPr>
        </p:nvGraphicFramePr>
        <p:xfrm>
          <a:off x="35496" y="5932730"/>
          <a:ext cx="9036496" cy="406400"/>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18998">
                <a:tc>
                  <a:txBody>
                    <a:bodyPr/>
                    <a:lstStyle/>
                    <a:p>
                      <a:pPr>
                        <a:lnSpc>
                          <a:spcPts val="1600"/>
                        </a:lnSpc>
                        <a:spcBef>
                          <a:spcPts val="600"/>
                        </a:spcBef>
                        <a:spcAft>
                          <a:spcPts val="600"/>
                        </a:spcAft>
                      </a:pPr>
                      <a:r>
                        <a:rPr lang="en-GB" sz="1050" b="1" kern="1200" dirty="0" smtClean="0">
                          <a:solidFill>
                            <a:schemeClr val="tx1"/>
                          </a:solidFill>
                          <a:effectLst/>
                          <a:latin typeface="+mn-lt"/>
                          <a:ea typeface="+mn-ea"/>
                          <a:cs typeface="+mn-cs"/>
                        </a:rPr>
                        <a:t>Low activity</a:t>
                      </a:r>
                      <a:endParaRPr lang="en-GB" sz="5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50" b="1" kern="1200" dirty="0" smtClean="0">
                          <a:solidFill>
                            <a:schemeClr val="tx1"/>
                          </a:solidFill>
                          <a:effectLst/>
                          <a:latin typeface="+mn-lt"/>
                          <a:ea typeface="+mn-ea"/>
                          <a:cs typeface="+mn-cs"/>
                        </a:rPr>
                        <a:t>Low activity refers to lower levels of physical activity (less than 30 minutes of  MVPA on all 7 days in the last week, or less than 60 minutes of MVPA on 3 to 6 days in the last week).</a:t>
                      </a:r>
                    </a:p>
                  </a:txBody>
                  <a:tcPr marL="68580" marR="68580" marT="0" marB="0" anchor="ctr">
                    <a:noFill/>
                  </a:tcPr>
                </a:tc>
                <a:extLst>
                  <a:ext uri="{0D108BD9-81ED-4DB2-BD59-A6C34878D82A}">
                    <a16:rowId xmlns="" xmlns:a16="http://schemas.microsoft.com/office/drawing/2014/main" val="10000"/>
                  </a:ext>
                </a:extLst>
              </a:tr>
            </a:tbl>
          </a:graphicData>
        </a:graphic>
      </p:graphicFrame>
      <p:sp>
        <p:nvSpPr>
          <p:cNvPr id="16" name="Title 15"/>
          <p:cNvSpPr>
            <a:spLocks noGrp="1"/>
          </p:cNvSpPr>
          <p:nvPr>
            <p:ph type="title"/>
          </p:nvPr>
        </p:nvSpPr>
        <p:spPr>
          <a:xfrm>
            <a:off x="1619672" y="379369"/>
            <a:ext cx="6624736" cy="457343"/>
          </a:xfrm>
        </p:spPr>
        <p:txBody>
          <a:bodyPr>
            <a:normAutofit/>
          </a:bodyPr>
          <a:lstStyle/>
          <a:p>
            <a:pPr>
              <a:lnSpc>
                <a:spcPts val="3400"/>
              </a:lnSpc>
            </a:pPr>
            <a:r>
              <a:rPr lang="en-GB" sz="3400" dirty="0" smtClean="0">
                <a:solidFill>
                  <a:srgbClr val="00AE9E"/>
                </a:solidFill>
              </a:rPr>
              <a:t>Physical activity levels by income </a:t>
            </a:r>
            <a:r>
              <a:rPr lang="en-GB" sz="3400" dirty="0" smtClean="0"/>
              <a:t>               </a:t>
            </a:r>
            <a:endParaRPr lang="en-US" sz="34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10</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sp>
        <p:nvSpPr>
          <p:cNvPr id="8" name="TextBox 7"/>
          <p:cNvSpPr txBox="1"/>
          <p:nvPr/>
        </p:nvSpPr>
        <p:spPr>
          <a:xfrm>
            <a:off x="179512" y="5445224"/>
            <a:ext cx="8856984" cy="415498"/>
          </a:xfrm>
          <a:prstGeom prst="rect">
            <a:avLst/>
          </a:prstGeom>
          <a:noFill/>
        </p:spPr>
        <p:txBody>
          <a:bodyPr wrap="square" rtlCol="0">
            <a:spAutoFit/>
          </a:bodyPr>
          <a:lstStyle/>
          <a:p>
            <a:pPr indent="-144000">
              <a:tabLst>
                <a:tab pos="108000" algn="l"/>
              </a:tabLst>
            </a:pPr>
            <a:r>
              <a:rPr lang="en-GB" sz="1050" baseline="30000" dirty="0" smtClean="0">
                <a:latin typeface="Arial" panose="020B0604020202020204" pitchFamily="34" charset="0"/>
                <a:cs typeface="Arial" panose="020B0604020202020204" pitchFamily="34" charset="0"/>
              </a:rPr>
              <a:t>a </a:t>
            </a:r>
            <a:r>
              <a:rPr lang="en-GB" sz="1050" dirty="0">
                <a:latin typeface="Arial" panose="020B0604020202020204" pitchFamily="34" charset="0"/>
                <a:cs typeface="Arial" panose="020B0604020202020204" pitchFamily="34" charset="0"/>
              </a:rPr>
              <a:t>Equivalised household income is a measure that takes account of the number of people in the household. For this analysis, households were split into 5</a:t>
            </a:r>
            <a:r>
              <a:rPr lang="en-GB" sz="1050" dirty="0" smtClean="0">
                <a:latin typeface="Arial" panose="020B0604020202020204" pitchFamily="34" charset="0"/>
                <a:cs typeface="Arial" panose="020B0604020202020204" pitchFamily="34" charset="0"/>
              </a:rPr>
              <a:t> </a:t>
            </a:r>
            <a:r>
              <a:rPr lang="en-GB" sz="1050" dirty="0">
                <a:latin typeface="Arial" panose="020B0604020202020204" pitchFamily="34" charset="0"/>
                <a:cs typeface="Arial" panose="020B0604020202020204" pitchFamily="34" charset="0"/>
              </a:rPr>
              <a:t>equal-sized groups banded by income level (income quintiles). Physical activity levels were compared between these groups</a:t>
            </a:r>
            <a:r>
              <a:rPr lang="en-GB" sz="1050" dirty="0" smtClean="0">
                <a:latin typeface="Arial" panose="020B0604020202020204" pitchFamily="34" charset="0"/>
                <a:cs typeface="Arial" panose="020B0604020202020204" pitchFamily="34" charset="0"/>
              </a:rPr>
              <a:t>.</a:t>
            </a:r>
          </a:p>
        </p:txBody>
      </p:sp>
      <p:sp>
        <p:nvSpPr>
          <p:cNvPr id="6" name="TextBox 5"/>
          <p:cNvSpPr txBox="1"/>
          <p:nvPr/>
        </p:nvSpPr>
        <p:spPr>
          <a:xfrm>
            <a:off x="1691680" y="3861048"/>
            <a:ext cx="1368152" cy="253916"/>
          </a:xfrm>
          <a:prstGeom prst="rect">
            <a:avLst/>
          </a:prstGeom>
          <a:noFill/>
        </p:spPr>
        <p:txBody>
          <a:bodyPr wrap="square" rtlCol="0">
            <a:spAutoFit/>
          </a:bodyPr>
          <a:lstStyle/>
          <a:p>
            <a:pPr algn="ctr"/>
            <a:r>
              <a:rPr lang="en-GB" sz="1050" b="1" dirty="0" smtClean="0">
                <a:solidFill>
                  <a:schemeClr val="bg1"/>
                </a:solidFill>
              </a:rPr>
              <a:t>95% CI: 39%-48%</a:t>
            </a:r>
          </a:p>
        </p:txBody>
      </p:sp>
      <p:sp>
        <p:nvSpPr>
          <p:cNvPr id="13" name="TextBox 12"/>
          <p:cNvSpPr txBox="1"/>
          <p:nvPr/>
        </p:nvSpPr>
        <p:spPr>
          <a:xfrm>
            <a:off x="4788024" y="3825301"/>
            <a:ext cx="1368152" cy="253916"/>
          </a:xfrm>
          <a:prstGeom prst="rect">
            <a:avLst/>
          </a:prstGeom>
          <a:noFill/>
        </p:spPr>
        <p:txBody>
          <a:bodyPr wrap="square" rtlCol="0">
            <a:spAutoFit/>
          </a:bodyPr>
          <a:lstStyle/>
          <a:p>
            <a:pPr algn="ctr"/>
            <a:r>
              <a:rPr lang="en-GB" sz="1050" b="1" dirty="0" smtClean="0">
                <a:solidFill>
                  <a:schemeClr val="bg1"/>
                </a:solidFill>
              </a:rPr>
              <a:t>95% CI: 26%-37%</a:t>
            </a:r>
          </a:p>
        </p:txBody>
      </p:sp>
      <p:grpSp>
        <p:nvGrpSpPr>
          <p:cNvPr id="7" name="Group 6"/>
          <p:cNvGrpSpPr/>
          <p:nvPr/>
        </p:nvGrpSpPr>
        <p:grpSpPr>
          <a:xfrm>
            <a:off x="888274" y="1052736"/>
            <a:ext cx="7361935" cy="4294058"/>
            <a:chOff x="888274" y="1052736"/>
            <a:chExt cx="7361935" cy="4294058"/>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5471" y="1556792"/>
              <a:ext cx="5507540"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3"/>
            <p:cNvSpPr>
              <a:spLocks noChangeArrowheads="1"/>
            </p:cNvSpPr>
            <p:nvPr/>
          </p:nvSpPr>
          <p:spPr bwMode="auto">
            <a:xfrm>
              <a:off x="954483" y="1052736"/>
              <a:ext cx="7229519"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500" b="1" i="0" u="none" strike="noStrike" cap="none" normalizeH="0" dirty="0" smtClean="0">
                  <a:ln>
                    <a:noFill/>
                  </a:ln>
                  <a:solidFill>
                    <a:schemeClr val="tx1"/>
                  </a:solidFill>
                  <a:effectLst/>
                  <a:ea typeface="Calibri" pitchFamily="34" charset="0"/>
                  <a:cs typeface="Times New Roman" pitchFamily="18" charset="0"/>
                </a:rPr>
                <a:t> of children aged 5 to 15 meeting physical activity recommendations (excluding activities in school lessons), by income</a:t>
              </a:r>
              <a:r>
                <a:rPr kumimoji="0" lang="en-GB" sz="1500" b="1" i="0" u="none" strike="noStrike" cap="none" normalizeH="0" baseline="30000" dirty="0" smtClean="0">
                  <a:ln>
                    <a:noFill/>
                  </a:ln>
                  <a:solidFill>
                    <a:schemeClr val="tx1"/>
                  </a:solidFill>
                  <a:effectLst/>
                  <a:ea typeface="Calibri" pitchFamily="34" charset="0"/>
                  <a:cs typeface="Times New Roman" pitchFamily="18" charset="0"/>
                </a:rPr>
                <a:t>a</a:t>
              </a:r>
              <a:r>
                <a:rPr kumimoji="0" lang="en-GB" sz="1500" b="1" i="0" u="none" strike="noStrike" cap="none" normalizeH="0" dirty="0" smtClean="0">
                  <a:ln>
                    <a:noFill/>
                  </a:ln>
                  <a:solidFill>
                    <a:schemeClr val="tx1"/>
                  </a:solidFill>
                  <a:effectLst/>
                  <a:ea typeface="Calibri" pitchFamily="34" charset="0"/>
                  <a:cs typeface="Times New Roman" pitchFamily="18" charset="0"/>
                </a:rPr>
                <a:t>, 2015</a:t>
              </a:r>
              <a:endParaRPr kumimoji="0" lang="en-GB" sz="1500" b="0" i="0" u="none" strike="noStrike" cap="none" normalizeH="0" baseline="0" dirty="0" smtClean="0">
                <a:ln>
                  <a:noFill/>
                </a:ln>
                <a:solidFill>
                  <a:schemeClr val="tx1"/>
                </a:solidFill>
                <a:effectLst/>
                <a:cs typeface="Arial" pitchFamily="34" charset="0"/>
              </a:endParaRPr>
            </a:p>
          </p:txBody>
        </p:sp>
        <p:sp>
          <p:nvSpPr>
            <p:cNvPr id="14" name="Rectangle 3"/>
            <p:cNvSpPr>
              <a:spLocks noChangeArrowheads="1"/>
            </p:cNvSpPr>
            <p:nvPr/>
          </p:nvSpPr>
          <p:spPr bwMode="auto">
            <a:xfrm>
              <a:off x="888274" y="5085184"/>
              <a:ext cx="7361935"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4"/>
                </a:rPr>
                <a:t>http://</a:t>
              </a:r>
              <a:r>
                <a:rPr lang="en-GB" sz="1100" b="1" dirty="0" smtClean="0">
                  <a:ea typeface="ＭＳ Ｐゴシック" pitchFamily="34" charset="-128"/>
                  <a:hlinkClick r:id="rId4"/>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p:txBody>
        </p:sp>
      </p:grpSp>
    </p:spTree>
    <p:extLst>
      <p:ext uri="{BB962C8B-B14F-4D97-AF65-F5344CB8AC3E}">
        <p14:creationId xmlns:p14="http://schemas.microsoft.com/office/powerpoint/2010/main" val="34631571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331640" y="530982"/>
            <a:ext cx="6624736" cy="449746"/>
          </a:xfrm>
        </p:spPr>
        <p:txBody>
          <a:bodyPr>
            <a:normAutofit/>
          </a:bodyPr>
          <a:lstStyle/>
          <a:p>
            <a:pPr>
              <a:lnSpc>
                <a:spcPts val="3100"/>
              </a:lnSpc>
            </a:pPr>
            <a:r>
              <a:rPr lang="en-GB" sz="3400" dirty="0" smtClean="0">
                <a:solidFill>
                  <a:srgbClr val="00AE9E"/>
                </a:solidFill>
              </a:rPr>
              <a:t>Time spent sedentary in leisure time</a:t>
            </a:r>
            <a:endParaRPr lang="en-US" sz="1600" b="1"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11</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sp>
        <p:nvSpPr>
          <p:cNvPr id="8" name="TextBox 7"/>
          <p:cNvSpPr txBox="1"/>
          <p:nvPr/>
        </p:nvSpPr>
        <p:spPr>
          <a:xfrm>
            <a:off x="807245" y="1404065"/>
            <a:ext cx="7552188" cy="584775"/>
          </a:xfrm>
          <a:prstGeom prst="rect">
            <a:avLst/>
          </a:prstGeom>
          <a:noFill/>
        </p:spPr>
        <p:txBody>
          <a:bodyPr wrap="square" rtlCol="0">
            <a:spAutoFit/>
          </a:bodyPr>
          <a:lstStyle/>
          <a:p>
            <a:pPr algn="ctr"/>
            <a:r>
              <a:rPr lang="en-GB" sz="1600" b="1" dirty="0">
                <a:latin typeface="Arial" pitchFamily="34" charset="0"/>
                <a:cs typeface="Arial" pitchFamily="34" charset="0"/>
              </a:rPr>
              <a:t>Proportion of children </a:t>
            </a:r>
            <a:r>
              <a:rPr lang="en-GB" sz="1600" b="1" dirty="0" smtClean="0">
                <a:latin typeface="Arial" pitchFamily="34" charset="0"/>
                <a:cs typeface="Arial" pitchFamily="34" charset="0"/>
              </a:rPr>
              <a:t>aged 2 to 15 who were sedentary for 6 or more hours per day on weekdays and weekend days, by age and sex, 2015</a:t>
            </a:r>
            <a:endParaRPr lang="en-GB" sz="1600" b="1" baseline="30000" dirty="0" smtClean="0">
              <a:latin typeface="Arial" pitchFamily="34" charset="0"/>
              <a:cs typeface="Arial" pitchFamily="34" charset="0"/>
            </a:endParaRPr>
          </a:p>
        </p:txBody>
      </p:sp>
      <p:sp>
        <p:nvSpPr>
          <p:cNvPr id="11" name="TextBox 11"/>
          <p:cNvSpPr txBox="1">
            <a:spLocks noChangeArrowheads="1"/>
          </p:cNvSpPr>
          <p:nvPr/>
        </p:nvSpPr>
        <p:spPr bwMode="auto">
          <a:xfrm>
            <a:off x="522757" y="2154342"/>
            <a:ext cx="3640137" cy="338554"/>
          </a:xfrm>
          <a:prstGeom prst="rect">
            <a:avLst/>
          </a:prstGeom>
          <a:noFill/>
          <a:ln w="9525">
            <a:noFill/>
            <a:miter lim="800000"/>
            <a:headEnd/>
            <a:tailEnd/>
          </a:ln>
        </p:spPr>
        <p:txBody>
          <a:bodyPr wrap="square">
            <a:spAutoFit/>
          </a:bodyPr>
          <a:lstStyle/>
          <a:p>
            <a:pPr algn="just"/>
            <a:r>
              <a:rPr lang="en-GB" sz="1600" b="1" dirty="0" smtClean="0">
                <a:latin typeface="Arial" pitchFamily="34" charset="0"/>
                <a:cs typeface="Arial" pitchFamily="34" charset="0"/>
              </a:rPr>
              <a:t>Weekdays</a:t>
            </a:r>
            <a:endParaRPr lang="en-GB" sz="1600" b="1" dirty="0">
              <a:latin typeface="Arial" pitchFamily="34" charset="0"/>
              <a:cs typeface="Arial" pitchFamily="34" charset="0"/>
            </a:endParaRPr>
          </a:p>
        </p:txBody>
      </p:sp>
      <p:sp>
        <p:nvSpPr>
          <p:cNvPr id="12" name="TextBox 11"/>
          <p:cNvSpPr txBox="1">
            <a:spLocks noChangeArrowheads="1"/>
          </p:cNvSpPr>
          <p:nvPr/>
        </p:nvSpPr>
        <p:spPr bwMode="auto">
          <a:xfrm>
            <a:off x="5083117" y="2132856"/>
            <a:ext cx="3640137" cy="338554"/>
          </a:xfrm>
          <a:prstGeom prst="rect">
            <a:avLst/>
          </a:prstGeom>
          <a:noFill/>
          <a:ln w="9525">
            <a:noFill/>
            <a:miter lim="800000"/>
            <a:headEnd/>
            <a:tailEnd/>
          </a:ln>
        </p:spPr>
        <p:txBody>
          <a:bodyPr wrap="square">
            <a:spAutoFit/>
          </a:bodyPr>
          <a:lstStyle/>
          <a:p>
            <a:pPr algn="just"/>
            <a:r>
              <a:rPr lang="en-GB" sz="1600" b="1" dirty="0" smtClean="0">
                <a:latin typeface="Arial" pitchFamily="34" charset="0"/>
                <a:cs typeface="Arial" pitchFamily="34" charset="0"/>
              </a:rPr>
              <a:t>Weekends</a:t>
            </a:r>
            <a:endParaRPr lang="en-GB" sz="1600" b="1" dirty="0">
              <a:latin typeface="Arial" pitchFamily="34" charset="0"/>
              <a:cs typeface="Arial" pitchFamily="34"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332205725"/>
              </p:ext>
            </p:extLst>
          </p:nvPr>
        </p:nvGraphicFramePr>
        <p:xfrm>
          <a:off x="48529" y="5877272"/>
          <a:ext cx="9036496" cy="406400"/>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000" dirty="0" smtClean="0">
                          <a:solidFill>
                            <a:schemeClr val="tx1"/>
                          </a:solidFill>
                          <a:effectLst/>
                        </a:rPr>
                        <a:t>Sedentary time</a:t>
                      </a:r>
                      <a:endParaRPr lang="en-GB" sz="10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dirty="0" smtClean="0">
                          <a:solidFill>
                            <a:schemeClr val="tx1"/>
                          </a:solidFill>
                          <a:effectLst/>
                        </a:rPr>
                        <a:t>Average time children spend watching TV</a:t>
                      </a:r>
                      <a:r>
                        <a:rPr lang="en-GB" sz="1000" baseline="0" dirty="0" smtClean="0">
                          <a:solidFill>
                            <a:schemeClr val="tx1"/>
                          </a:solidFill>
                          <a:effectLst/>
                        </a:rPr>
                        <a:t> or sitting down doing any other activity. For example, reading, doing homework, using a computer, or playing video games</a:t>
                      </a:r>
                      <a:r>
                        <a:rPr lang="en-GB" sz="1000" dirty="0" smtClean="0">
                          <a:solidFill>
                            <a:schemeClr val="tx1"/>
                          </a:solidFill>
                          <a:effectLst/>
                        </a:rPr>
                        <a:t>. Sedentary time excludes</a:t>
                      </a:r>
                      <a:r>
                        <a:rPr lang="en-GB" sz="1000" baseline="0" dirty="0" smtClean="0">
                          <a:solidFill>
                            <a:schemeClr val="tx1"/>
                          </a:solidFill>
                          <a:effectLst/>
                        </a:rPr>
                        <a:t> time at school.</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bl>
          </a:graphicData>
        </a:graphic>
      </p:graphicFrame>
      <p:sp>
        <p:nvSpPr>
          <p:cNvPr id="14" name="Rectangle 3"/>
          <p:cNvSpPr>
            <a:spLocks noChangeArrowheads="1"/>
          </p:cNvSpPr>
          <p:nvPr/>
        </p:nvSpPr>
        <p:spPr bwMode="auto">
          <a:xfrm>
            <a:off x="902371" y="5471646"/>
            <a:ext cx="7361935"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3"/>
              </a:rPr>
              <a:t>http://</a:t>
            </a:r>
            <a:r>
              <a:rPr lang="en-GB" sz="1100" b="1" dirty="0" smtClean="0">
                <a:ea typeface="ＭＳ Ｐゴシック" pitchFamily="34" charset="-128"/>
                <a:hlinkClick r:id="rId3"/>
              </a:rPr>
              <a:t>www.content.digital.nhs.uk/catalogue/PUB22610</a:t>
            </a:r>
            <a:r>
              <a:rPr lang="en-GB" sz="1100" b="1" dirty="0" smtClean="0">
                <a:ea typeface="ＭＳ Ｐゴシック" pitchFamily="34" charset="-128"/>
              </a:rPr>
              <a:t> </a:t>
            </a:r>
            <a:endParaRPr lang="en-GB" sz="1100" dirty="0">
              <a:ea typeface="ＭＳ Ｐゴシック" pitchFamily="34" charset="-128"/>
            </a:endParaRPr>
          </a:p>
        </p:txBody>
      </p:sp>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9012" y="2540978"/>
            <a:ext cx="4407626" cy="28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8870" y="2559936"/>
            <a:ext cx="4407626" cy="28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0720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12</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grpSp>
        <p:nvGrpSpPr>
          <p:cNvPr id="10" name="Group 9"/>
          <p:cNvGrpSpPr/>
          <p:nvPr/>
        </p:nvGrpSpPr>
        <p:grpSpPr>
          <a:xfrm>
            <a:off x="4408115" y="1196752"/>
            <a:ext cx="4124325" cy="4690096"/>
            <a:chOff x="0" y="0"/>
            <a:chExt cx="4124325" cy="4690096"/>
          </a:xfrm>
        </p:grpSpPr>
        <p:grpSp>
          <p:nvGrpSpPr>
            <p:cNvPr id="13" name="Group 12"/>
            <p:cNvGrpSpPr/>
            <p:nvPr/>
          </p:nvGrpSpPr>
          <p:grpSpPr>
            <a:xfrm>
              <a:off x="0" y="0"/>
              <a:ext cx="4025265" cy="4690096"/>
              <a:chOff x="0" y="0"/>
              <a:chExt cx="4025265" cy="4690096"/>
            </a:xfrm>
          </p:grpSpPr>
          <p:grpSp>
            <p:nvGrpSpPr>
              <p:cNvPr id="15" name="Group 14"/>
              <p:cNvGrpSpPr/>
              <p:nvPr/>
            </p:nvGrpSpPr>
            <p:grpSpPr>
              <a:xfrm>
                <a:off x="0" y="0"/>
                <a:ext cx="4025265" cy="4690096"/>
                <a:chOff x="0" y="0"/>
                <a:chExt cx="4025705" cy="4690334"/>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72000"/>
                  <a:ext cx="3614569" cy="118334"/>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614569" cy="4335332"/>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53" y="4276523"/>
                  <a:ext cx="3929152" cy="250796"/>
                </a:xfrm>
                <a:prstGeom prst="rect">
                  <a:avLst/>
                </a:prstGeom>
              </p:spPr>
            </p:pic>
          </p:grpSp>
          <p:sp>
            <p:nvSpPr>
              <p:cNvPr id="17" name="Text Box 2"/>
              <p:cNvSpPr txBox="1">
                <a:spLocks noChangeArrowheads="1"/>
              </p:cNvSpPr>
              <p:nvPr/>
            </p:nvSpPr>
            <p:spPr bwMode="auto">
              <a:xfrm>
                <a:off x="790575" y="4286250"/>
                <a:ext cx="476250" cy="25717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800" dirty="0">
                    <a:effectLst/>
                    <a:latin typeface="Arial"/>
                    <a:ea typeface="Times New Roman"/>
                  </a:rPr>
                  <a:t>(8%)</a:t>
                </a:r>
                <a:endParaRPr lang="en-GB" sz="1200" dirty="0">
                  <a:effectLst/>
                  <a:latin typeface="Arial"/>
                  <a:ea typeface="Times New Roman"/>
                </a:endParaRPr>
              </a:p>
            </p:txBody>
          </p:sp>
        </p:grpSp>
        <p:sp>
          <p:nvSpPr>
            <p:cNvPr id="14" name="Text Box 2"/>
            <p:cNvSpPr txBox="1">
              <a:spLocks noChangeArrowheads="1"/>
            </p:cNvSpPr>
            <p:nvPr/>
          </p:nvSpPr>
          <p:spPr bwMode="auto">
            <a:xfrm>
              <a:off x="3648075" y="4286250"/>
              <a:ext cx="476250" cy="25717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750" dirty="0">
                  <a:solidFill>
                    <a:srgbClr val="FFFFFF"/>
                  </a:solidFill>
                  <a:effectLst/>
                  <a:latin typeface="Arial"/>
                  <a:ea typeface="Times New Roman"/>
                </a:rPr>
                <a:t>(19%)</a:t>
              </a:r>
              <a:endParaRPr lang="en-GB" sz="1200" dirty="0">
                <a:effectLst/>
                <a:latin typeface="Arial"/>
                <a:ea typeface="Times New Roman"/>
              </a:endParaRPr>
            </a:p>
          </p:txBody>
        </p:sp>
      </p:grpSp>
      <p:sp>
        <p:nvSpPr>
          <p:cNvPr id="21" name="Title 15"/>
          <p:cNvSpPr txBox="1">
            <a:spLocks/>
          </p:cNvSpPr>
          <p:nvPr/>
        </p:nvSpPr>
        <p:spPr>
          <a:xfrm>
            <a:off x="1763688" y="287880"/>
            <a:ext cx="6552728" cy="908872"/>
          </a:xfrm>
          <a:prstGeom prst="rect">
            <a:avLst/>
          </a:prstGeom>
        </p:spPr>
        <p:txBody>
          <a:bodyPr vert="horz" lIns="0" tIns="0" rIns="0" bIns="0" rtlCol="0" anchor="t" anchorCtr="0">
            <a:normAutofit/>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r>
              <a:rPr lang="en-GB" sz="3400" dirty="0" smtClean="0">
                <a:solidFill>
                  <a:srgbClr val="00AE9E"/>
                </a:solidFill>
              </a:rPr>
              <a:t>Physical activity by local authority</a:t>
            </a:r>
            <a:r>
              <a:rPr lang="en-GB" dirty="0" smtClean="0"/>
              <a:t/>
            </a:r>
            <a:br>
              <a:rPr lang="en-GB" dirty="0" smtClean="0"/>
            </a:br>
            <a:endParaRPr lang="en-US" sz="1800" spc="0" dirty="0">
              <a:solidFill>
                <a:schemeClr val="tx1"/>
              </a:solidFill>
              <a:cs typeface="Arial" pitchFamily="34" charset="0"/>
            </a:endParaRPr>
          </a:p>
        </p:txBody>
      </p:sp>
      <p:sp>
        <p:nvSpPr>
          <p:cNvPr id="22" name="TextBox 21"/>
          <p:cNvSpPr txBox="1"/>
          <p:nvPr/>
        </p:nvSpPr>
        <p:spPr>
          <a:xfrm>
            <a:off x="395536" y="2592107"/>
            <a:ext cx="4004149" cy="1631216"/>
          </a:xfrm>
          <a:prstGeom prst="rect">
            <a:avLst/>
          </a:prstGeom>
          <a:noFill/>
        </p:spPr>
        <p:txBody>
          <a:bodyPr wrap="square" rtlCol="0">
            <a:spAutoFit/>
          </a:bodyPr>
          <a:lstStyle/>
          <a:p>
            <a:pPr algn="just"/>
            <a:r>
              <a:rPr lang="en-GB" sz="2000" dirty="0" smtClean="0"/>
              <a:t>One </a:t>
            </a:r>
            <a:r>
              <a:rPr lang="en-GB" sz="2000" dirty="0"/>
              <a:t>in seven 15 year olds in England (14%) reported they were physically active for at least an hour on all seven days in the previous </a:t>
            </a:r>
            <a:r>
              <a:rPr lang="en-GB" sz="2000" dirty="0" smtClean="0"/>
              <a:t>week.</a:t>
            </a:r>
            <a:endParaRPr lang="en-GB" sz="2000" dirty="0"/>
          </a:p>
        </p:txBody>
      </p:sp>
      <p:sp>
        <p:nvSpPr>
          <p:cNvPr id="16" name="Rectangle 3"/>
          <p:cNvSpPr>
            <a:spLocks noChangeArrowheads="1"/>
          </p:cNvSpPr>
          <p:nvPr/>
        </p:nvSpPr>
        <p:spPr bwMode="auto">
          <a:xfrm>
            <a:off x="323528" y="1434842"/>
            <a:ext cx="5113287"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500" b="1" i="0" u="none" strike="noStrike" cap="none" normalizeH="0" dirty="0" smtClean="0">
                <a:ln>
                  <a:noFill/>
                </a:ln>
                <a:solidFill>
                  <a:schemeClr val="tx1"/>
                </a:solidFill>
                <a:effectLst/>
                <a:ea typeface="Calibri" pitchFamily="34" charset="0"/>
                <a:cs typeface="Times New Roman" pitchFamily="18" charset="0"/>
              </a:rPr>
              <a:t> of young people aged 15 meeting physical activity recommendations, by local authority, 2014/15</a:t>
            </a:r>
            <a:endParaRPr kumimoji="0" lang="en-GB" sz="1500" b="0" i="0" u="none" strike="noStrike" cap="none" normalizeH="0" baseline="0" dirty="0" smtClean="0">
              <a:ln>
                <a:noFill/>
              </a:ln>
              <a:solidFill>
                <a:schemeClr val="tx1"/>
              </a:solidFill>
              <a:effectLst/>
              <a:cs typeface="Arial" pitchFamily="34" charset="0"/>
            </a:endParaRPr>
          </a:p>
        </p:txBody>
      </p:sp>
      <p:sp>
        <p:nvSpPr>
          <p:cNvPr id="23" name="Rectangle 3"/>
          <p:cNvSpPr>
            <a:spLocks noChangeArrowheads="1"/>
          </p:cNvSpPr>
          <p:nvPr/>
        </p:nvSpPr>
        <p:spPr bwMode="auto">
          <a:xfrm>
            <a:off x="4355976" y="5930732"/>
            <a:ext cx="443968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GB" sz="12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200" b="1" i="0" u="none" strike="noStrike" cap="none" normalizeH="0" dirty="0" smtClean="0">
                <a:ln>
                  <a:noFill/>
                </a:ln>
                <a:solidFill>
                  <a:schemeClr val="tx1"/>
                </a:solidFill>
                <a:effectLst/>
                <a:ea typeface="Calibri" pitchFamily="34" charset="0"/>
                <a:cs typeface="Times New Roman" pitchFamily="18" charset="0"/>
              </a:rPr>
              <a:t> What About YOUth? Survey, 2014/15, NHS Digital </a:t>
            </a:r>
          </a:p>
          <a:p>
            <a:pPr lvl="0" fontAlgn="base">
              <a:spcBef>
                <a:spcPct val="0"/>
              </a:spcBef>
              <a:spcAft>
                <a:spcPct val="0"/>
              </a:spcAft>
            </a:pPr>
            <a:endParaRPr kumimoji="0" lang="en-GB" sz="200" b="1" i="0" u="none" strike="noStrike" cap="none" normalizeH="0" dirty="0" smtClean="0">
              <a:ln>
                <a:noFill/>
              </a:ln>
              <a:solidFill>
                <a:schemeClr val="tx1"/>
              </a:solidFill>
              <a:effectLst/>
              <a:ea typeface="Calibri" pitchFamily="34" charset="0"/>
              <a:cs typeface="Times New Roman" pitchFamily="18" charset="0"/>
            </a:endParaRPr>
          </a:p>
        </p:txBody>
      </p:sp>
      <p:sp>
        <p:nvSpPr>
          <p:cNvPr id="24" name="Rectangle 23"/>
          <p:cNvSpPr/>
          <p:nvPr/>
        </p:nvSpPr>
        <p:spPr>
          <a:xfrm>
            <a:off x="107504" y="5660231"/>
            <a:ext cx="4104457" cy="577081"/>
          </a:xfrm>
          <a:prstGeom prst="rect">
            <a:avLst/>
          </a:prstGeom>
        </p:spPr>
        <p:txBody>
          <a:bodyPr wrap="square">
            <a:spAutoFit/>
          </a:bodyPr>
          <a:lstStyle/>
          <a:p>
            <a:r>
              <a:rPr lang="en-GB" sz="1050" dirty="0"/>
              <a:t>Map available from PHE’s Physical Activity tool </a:t>
            </a:r>
            <a:r>
              <a:rPr lang="en-GB" sz="1050" dirty="0">
                <a:hlinkClick r:id="rId6"/>
              </a:rPr>
              <a:t>https://fingertips.phe.org.uk/profile/physical-activity</a:t>
            </a:r>
            <a:r>
              <a:rPr lang="en-GB" sz="1050" dirty="0"/>
              <a:t> </a:t>
            </a:r>
          </a:p>
          <a:p>
            <a:r>
              <a:rPr lang="en-GB" sz="1050" dirty="0" smtClean="0"/>
              <a:t>Geographical </a:t>
            </a:r>
            <a:r>
              <a:rPr lang="en-GB" sz="1050" dirty="0"/>
              <a:t>variation amongst upper tier local authorities shown. </a:t>
            </a:r>
          </a:p>
        </p:txBody>
      </p:sp>
    </p:spTree>
    <p:extLst>
      <p:ext uri="{BB962C8B-B14F-4D97-AF65-F5344CB8AC3E}">
        <p14:creationId xmlns:p14="http://schemas.microsoft.com/office/powerpoint/2010/main" val="1516044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13</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sp>
        <p:nvSpPr>
          <p:cNvPr id="21" name="Title 15"/>
          <p:cNvSpPr txBox="1">
            <a:spLocks/>
          </p:cNvSpPr>
          <p:nvPr/>
        </p:nvSpPr>
        <p:spPr>
          <a:xfrm>
            <a:off x="1619672" y="287880"/>
            <a:ext cx="6983920" cy="836864"/>
          </a:xfrm>
          <a:prstGeom prst="rect">
            <a:avLst/>
          </a:prstGeom>
        </p:spPr>
        <p:txBody>
          <a:bodyPr vert="horz" lIns="0" tIns="0" rIns="0" bIns="0" rtlCol="0" anchor="t" anchorCtr="0">
            <a:normAutofit/>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r>
              <a:rPr lang="en-GB" sz="3400" dirty="0" smtClean="0">
                <a:solidFill>
                  <a:srgbClr val="00AE9E"/>
                </a:solidFill>
              </a:rPr>
              <a:t>Sedentary time by </a:t>
            </a:r>
            <a:r>
              <a:rPr lang="en-GB" sz="3400" dirty="0">
                <a:solidFill>
                  <a:srgbClr val="00AE9E"/>
                </a:solidFill>
              </a:rPr>
              <a:t>local </a:t>
            </a:r>
            <a:r>
              <a:rPr lang="en-GB" sz="3400" dirty="0" smtClean="0">
                <a:solidFill>
                  <a:srgbClr val="00AE9E"/>
                </a:solidFill>
              </a:rPr>
              <a:t>authority</a:t>
            </a:r>
            <a:endParaRPr lang="en-US" sz="1800" spc="0" dirty="0">
              <a:solidFill>
                <a:schemeClr val="tx1"/>
              </a:solidFill>
              <a:cs typeface="Arial" pitchFamily="34" charset="0"/>
            </a:endParaRPr>
          </a:p>
        </p:txBody>
      </p:sp>
      <p:grpSp>
        <p:nvGrpSpPr>
          <p:cNvPr id="16" name="Group 15"/>
          <p:cNvGrpSpPr/>
          <p:nvPr/>
        </p:nvGrpSpPr>
        <p:grpSpPr>
          <a:xfrm>
            <a:off x="4427984" y="1196752"/>
            <a:ext cx="4124325" cy="4705350"/>
            <a:chOff x="0" y="0"/>
            <a:chExt cx="4124325" cy="4705350"/>
          </a:xfrm>
        </p:grpSpPr>
        <p:grpSp>
          <p:nvGrpSpPr>
            <p:cNvPr id="22" name="Group 21"/>
            <p:cNvGrpSpPr/>
            <p:nvPr/>
          </p:nvGrpSpPr>
          <p:grpSpPr>
            <a:xfrm>
              <a:off x="0" y="0"/>
              <a:ext cx="4029075" cy="4705350"/>
              <a:chOff x="0" y="0"/>
              <a:chExt cx="4029075" cy="4705350"/>
            </a:xfrm>
          </p:grpSpPr>
          <p:grpSp>
            <p:nvGrpSpPr>
              <p:cNvPr id="24" name="Group 23"/>
              <p:cNvGrpSpPr/>
              <p:nvPr/>
            </p:nvGrpSpPr>
            <p:grpSpPr>
              <a:xfrm>
                <a:off x="0" y="0"/>
                <a:ext cx="4029075" cy="4705350"/>
                <a:chOff x="0" y="0"/>
                <a:chExt cx="4029075" cy="4705350"/>
              </a:xfrm>
            </p:grpSpPr>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648075" cy="4371975"/>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75" y="4276725"/>
                  <a:ext cx="3924300" cy="247650"/>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750" y="4591050"/>
                  <a:ext cx="3609975" cy="114300"/>
                </a:xfrm>
                <a:prstGeom prst="rect">
                  <a:avLst/>
                </a:prstGeom>
              </p:spPr>
            </p:pic>
          </p:grpSp>
          <p:sp>
            <p:nvSpPr>
              <p:cNvPr id="25" name="Text Box 2"/>
              <p:cNvSpPr txBox="1">
                <a:spLocks noChangeArrowheads="1"/>
              </p:cNvSpPr>
              <p:nvPr/>
            </p:nvSpPr>
            <p:spPr bwMode="auto">
              <a:xfrm>
                <a:off x="762000" y="4286250"/>
                <a:ext cx="476250" cy="25717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800" dirty="0">
                    <a:effectLst/>
                    <a:latin typeface="Arial"/>
                    <a:ea typeface="Times New Roman"/>
                  </a:rPr>
                  <a:t>(59%)</a:t>
                </a:r>
                <a:endParaRPr lang="en-GB" sz="1200" dirty="0">
                  <a:effectLst/>
                  <a:latin typeface="Arial"/>
                  <a:ea typeface="Times New Roman"/>
                </a:endParaRPr>
              </a:p>
            </p:txBody>
          </p:sp>
        </p:grpSp>
        <p:sp>
          <p:nvSpPr>
            <p:cNvPr id="23" name="Text Box 2"/>
            <p:cNvSpPr txBox="1">
              <a:spLocks noChangeArrowheads="1"/>
            </p:cNvSpPr>
            <p:nvPr/>
          </p:nvSpPr>
          <p:spPr bwMode="auto">
            <a:xfrm>
              <a:off x="3648075" y="4295775"/>
              <a:ext cx="476250" cy="25717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en-GB" sz="700" dirty="0">
                  <a:solidFill>
                    <a:srgbClr val="FFFFFF"/>
                  </a:solidFill>
                  <a:effectLst/>
                  <a:latin typeface="Arial"/>
                  <a:ea typeface="Times New Roman"/>
                </a:rPr>
                <a:t>(81%)</a:t>
              </a:r>
              <a:endParaRPr lang="en-GB" sz="1200" dirty="0">
                <a:effectLst/>
                <a:latin typeface="Arial"/>
                <a:ea typeface="Times New Roman"/>
              </a:endParaRPr>
            </a:p>
          </p:txBody>
        </p:sp>
      </p:grpSp>
      <p:sp>
        <p:nvSpPr>
          <p:cNvPr id="2" name="TextBox 1"/>
          <p:cNvSpPr txBox="1"/>
          <p:nvPr/>
        </p:nvSpPr>
        <p:spPr>
          <a:xfrm>
            <a:off x="580621" y="2639577"/>
            <a:ext cx="3384376" cy="1631216"/>
          </a:xfrm>
          <a:prstGeom prst="rect">
            <a:avLst/>
          </a:prstGeom>
          <a:noFill/>
        </p:spPr>
        <p:txBody>
          <a:bodyPr wrap="square" rtlCol="0">
            <a:spAutoFit/>
          </a:bodyPr>
          <a:lstStyle/>
          <a:p>
            <a:pPr algn="just"/>
            <a:r>
              <a:rPr lang="en-GB" sz="2000" dirty="0"/>
              <a:t>S</a:t>
            </a:r>
            <a:r>
              <a:rPr lang="en-GB" sz="2000" dirty="0" smtClean="0"/>
              <a:t>even </a:t>
            </a:r>
            <a:r>
              <a:rPr lang="en-GB" sz="2000" dirty="0"/>
              <a:t>out of ten of 15 year olds (70%) reported they were </a:t>
            </a:r>
            <a:r>
              <a:rPr lang="en-GB" sz="2000" dirty="0" smtClean="0"/>
              <a:t>sedentary </a:t>
            </a:r>
            <a:r>
              <a:rPr lang="en-GB" sz="2000" dirty="0"/>
              <a:t>for </a:t>
            </a:r>
            <a:r>
              <a:rPr lang="en-GB" sz="2000" dirty="0" smtClean="0"/>
              <a:t>seven hours </a:t>
            </a:r>
            <a:r>
              <a:rPr lang="en-GB" sz="2000" dirty="0"/>
              <a:t>or more a day on weekdays in their free </a:t>
            </a:r>
            <a:r>
              <a:rPr lang="en-GB" sz="2000" dirty="0" smtClean="0"/>
              <a:t>time.</a:t>
            </a:r>
            <a:endParaRPr lang="en-GB" sz="2000" dirty="0"/>
          </a:p>
        </p:txBody>
      </p:sp>
      <p:sp>
        <p:nvSpPr>
          <p:cNvPr id="14" name="Rectangle 3"/>
          <p:cNvSpPr>
            <a:spLocks noChangeArrowheads="1"/>
          </p:cNvSpPr>
          <p:nvPr/>
        </p:nvSpPr>
        <p:spPr bwMode="auto">
          <a:xfrm>
            <a:off x="323528" y="1348026"/>
            <a:ext cx="5113287" cy="7848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500" b="1" i="0" u="none" strike="noStrike" cap="none" normalizeH="0" dirty="0" smtClean="0">
                <a:ln>
                  <a:noFill/>
                </a:ln>
                <a:solidFill>
                  <a:schemeClr val="tx1"/>
                </a:solidFill>
                <a:effectLst/>
                <a:ea typeface="Calibri" pitchFamily="34" charset="0"/>
                <a:cs typeface="Times New Roman" pitchFamily="18" charset="0"/>
              </a:rPr>
              <a:t> of young people aged 15 with an average daily sedentary time of 7 hours or more in the last week (weekdays only), by local authority, 2014/15</a:t>
            </a:r>
            <a:endParaRPr kumimoji="0" lang="en-GB" sz="1500" b="0" i="0" u="none" strike="noStrike" cap="none" normalizeH="0" baseline="0" dirty="0" smtClean="0">
              <a:ln>
                <a:noFill/>
              </a:ln>
              <a:solidFill>
                <a:schemeClr val="tx1"/>
              </a:solidFill>
              <a:effectLst/>
              <a:cs typeface="Arial" pitchFamily="34" charset="0"/>
            </a:endParaRPr>
          </a:p>
        </p:txBody>
      </p:sp>
      <p:sp>
        <p:nvSpPr>
          <p:cNvPr id="15" name="Rectangle 3"/>
          <p:cNvSpPr>
            <a:spLocks noChangeArrowheads="1"/>
          </p:cNvSpPr>
          <p:nvPr/>
        </p:nvSpPr>
        <p:spPr bwMode="auto">
          <a:xfrm>
            <a:off x="4355976" y="5930732"/>
            <a:ext cx="443968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GB" sz="12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200" b="1" i="0" u="none" strike="noStrike" cap="none" normalizeH="0" dirty="0" smtClean="0">
                <a:ln>
                  <a:noFill/>
                </a:ln>
                <a:solidFill>
                  <a:schemeClr val="tx1"/>
                </a:solidFill>
                <a:effectLst/>
                <a:ea typeface="Calibri" pitchFamily="34" charset="0"/>
                <a:cs typeface="Times New Roman" pitchFamily="18" charset="0"/>
              </a:rPr>
              <a:t> What About YOUth? Survey, 2014/15, NHS Digital </a:t>
            </a:r>
          </a:p>
          <a:p>
            <a:pPr lvl="0" fontAlgn="base">
              <a:spcBef>
                <a:spcPct val="0"/>
              </a:spcBef>
              <a:spcAft>
                <a:spcPct val="0"/>
              </a:spcAft>
            </a:pPr>
            <a:endParaRPr kumimoji="0" lang="en-GB" sz="200" b="1" i="0" u="none" strike="noStrike" cap="none" normalizeH="0" dirty="0" smtClean="0">
              <a:ln>
                <a:noFill/>
              </a:ln>
              <a:solidFill>
                <a:schemeClr val="tx1"/>
              </a:solidFill>
              <a:effectLst/>
              <a:ea typeface="Calibri" pitchFamily="34" charset="0"/>
              <a:cs typeface="Times New Roman" pitchFamily="18" charset="0"/>
            </a:endParaRPr>
          </a:p>
        </p:txBody>
      </p:sp>
      <p:sp>
        <p:nvSpPr>
          <p:cNvPr id="3" name="Rectangle 2"/>
          <p:cNvSpPr/>
          <p:nvPr/>
        </p:nvSpPr>
        <p:spPr>
          <a:xfrm>
            <a:off x="107504" y="5660231"/>
            <a:ext cx="4104457" cy="577081"/>
          </a:xfrm>
          <a:prstGeom prst="rect">
            <a:avLst/>
          </a:prstGeom>
        </p:spPr>
        <p:txBody>
          <a:bodyPr wrap="square">
            <a:spAutoFit/>
          </a:bodyPr>
          <a:lstStyle/>
          <a:p>
            <a:r>
              <a:rPr lang="en-GB" sz="1050" dirty="0"/>
              <a:t>Map available from PHE’s Physical Activity tool </a:t>
            </a:r>
            <a:r>
              <a:rPr lang="en-GB" sz="1050" dirty="0">
                <a:hlinkClick r:id="rId6"/>
              </a:rPr>
              <a:t>https://</a:t>
            </a:r>
            <a:r>
              <a:rPr lang="en-GB" sz="1050" dirty="0" smtClean="0">
                <a:hlinkClick r:id="rId6"/>
              </a:rPr>
              <a:t>fingertips.phe.org.uk/profile/physical-activity</a:t>
            </a:r>
            <a:r>
              <a:rPr lang="en-GB" sz="1050" dirty="0" smtClean="0"/>
              <a:t> </a:t>
            </a:r>
          </a:p>
          <a:p>
            <a:r>
              <a:rPr lang="en-GB" sz="1050" dirty="0" smtClean="0"/>
              <a:t>Geographical </a:t>
            </a:r>
            <a:r>
              <a:rPr lang="en-GB" sz="1050" dirty="0"/>
              <a:t>variation amongst upper tier local authorities shown. </a:t>
            </a:r>
          </a:p>
        </p:txBody>
      </p:sp>
    </p:spTree>
    <p:extLst>
      <p:ext uri="{BB962C8B-B14F-4D97-AF65-F5344CB8AC3E}">
        <p14:creationId xmlns:p14="http://schemas.microsoft.com/office/powerpoint/2010/main" val="2503160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4209" y="1557232"/>
            <a:ext cx="6070066" cy="39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 name="Table 9"/>
          <p:cNvGraphicFramePr>
            <a:graphicFrameLocks noGrp="1"/>
          </p:cNvGraphicFramePr>
          <p:nvPr>
            <p:extLst>
              <p:ext uri="{D42A27DB-BD31-4B8C-83A1-F6EECF244321}">
                <p14:modId xmlns:p14="http://schemas.microsoft.com/office/powerpoint/2010/main" val="3780571211"/>
              </p:ext>
            </p:extLst>
          </p:nvPr>
        </p:nvGraphicFramePr>
        <p:xfrm>
          <a:off x="41261" y="6083327"/>
          <a:ext cx="9036496" cy="225993"/>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000" dirty="0">
                          <a:solidFill>
                            <a:schemeClr val="tx1"/>
                          </a:solidFill>
                          <a:effectLst/>
                        </a:rPr>
                        <a:t>Meets </a:t>
                      </a:r>
                      <a:r>
                        <a:rPr lang="en-GB" sz="1000" dirty="0" smtClean="0">
                          <a:solidFill>
                            <a:schemeClr val="tx1"/>
                          </a:solidFill>
                          <a:effectLst/>
                        </a:rPr>
                        <a:t>recommendations</a:t>
                      </a:r>
                      <a:endParaRPr lang="en-GB" sz="10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dirty="0">
                          <a:solidFill>
                            <a:schemeClr val="tx1"/>
                          </a:solidFill>
                          <a:effectLst/>
                        </a:rPr>
                        <a:t>At least 60 minutes (1 hour) of moderate to vigorous physical activity (MVPA) on all </a:t>
                      </a:r>
                      <a:r>
                        <a:rPr lang="en-GB" sz="1000" dirty="0" smtClean="0">
                          <a:solidFill>
                            <a:schemeClr val="tx1"/>
                          </a:solidFill>
                          <a:effectLst/>
                        </a:rPr>
                        <a:t>7 </a:t>
                      </a:r>
                      <a:r>
                        <a:rPr lang="en-GB" sz="1000" dirty="0">
                          <a:solidFill>
                            <a:schemeClr val="tx1"/>
                          </a:solidFill>
                          <a:effectLst/>
                        </a:rPr>
                        <a:t>days in the last week.</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bl>
          </a:graphicData>
        </a:graphic>
      </p:graphicFrame>
      <p:sp>
        <p:nvSpPr>
          <p:cNvPr id="4" name="Slide Number Placeholder 3"/>
          <p:cNvSpPr>
            <a:spLocks noGrp="1"/>
          </p:cNvSpPr>
          <p:nvPr>
            <p:ph type="sldNum" sz="quarter" idx="12"/>
          </p:nvPr>
        </p:nvSpPr>
        <p:spPr/>
        <p:txBody>
          <a:bodyPr/>
          <a:lstStyle/>
          <a:p>
            <a:fld id="{E051598E-9D06-4046-8EF2-7702044C4E81}" type="slidenum">
              <a:rPr lang="en-US" smtClean="0"/>
              <a:pPr/>
              <a:t>14</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a:t>
            </a:r>
            <a:r>
              <a:rPr lang="en-GB" dirty="0"/>
              <a:t>physical activity</a:t>
            </a:r>
            <a:endParaRPr lang="en-US" dirty="0"/>
          </a:p>
        </p:txBody>
      </p:sp>
      <p:sp>
        <p:nvSpPr>
          <p:cNvPr id="6" name="Title 15"/>
          <p:cNvSpPr txBox="1">
            <a:spLocks/>
          </p:cNvSpPr>
          <p:nvPr/>
        </p:nvSpPr>
        <p:spPr>
          <a:xfrm>
            <a:off x="1403648" y="404664"/>
            <a:ext cx="7056784" cy="864096"/>
          </a:xfrm>
          <a:prstGeom prst="rect">
            <a:avLst/>
          </a:prstGeom>
        </p:spPr>
        <p:txBody>
          <a:bodyPr vert="horz" lIns="0" tIns="0" rIns="0" bIns="0" rtlCol="0" anchor="t" anchorCtr="0">
            <a:normAutofit fontScale="97500"/>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r>
              <a:rPr lang="en-GB" sz="2400" dirty="0" smtClean="0">
                <a:solidFill>
                  <a:srgbClr val="00AE9E"/>
                </a:solidFill>
              </a:rPr>
              <a:t>European comparisons of physical activity in young people</a:t>
            </a:r>
            <a:r>
              <a:rPr lang="en-GB" dirty="0" smtClean="0"/>
              <a:t/>
            </a:r>
            <a:br>
              <a:rPr lang="en-GB" dirty="0" smtClean="0"/>
            </a:br>
            <a:endParaRPr lang="en-US" sz="2100" b="1" spc="0" dirty="0">
              <a:solidFill>
                <a:schemeClr val="tx1"/>
              </a:solidFill>
              <a:cs typeface="Arial" pitchFamily="34" charset="0"/>
            </a:endParaRPr>
          </a:p>
        </p:txBody>
      </p:sp>
      <p:sp>
        <p:nvSpPr>
          <p:cNvPr id="8" name="Rectangle 3"/>
          <p:cNvSpPr>
            <a:spLocks noChangeArrowheads="1"/>
          </p:cNvSpPr>
          <p:nvPr/>
        </p:nvSpPr>
        <p:spPr bwMode="auto">
          <a:xfrm>
            <a:off x="954483" y="1052736"/>
            <a:ext cx="7229519"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500" b="1" i="0" u="none" strike="noStrike" cap="none" normalizeH="0" dirty="0" smtClean="0">
                <a:ln>
                  <a:noFill/>
                </a:ln>
                <a:solidFill>
                  <a:schemeClr val="tx1"/>
                </a:solidFill>
                <a:effectLst/>
                <a:ea typeface="Calibri" pitchFamily="34" charset="0"/>
                <a:cs typeface="Times New Roman" pitchFamily="18" charset="0"/>
              </a:rPr>
              <a:t> of young people aged 11, 13 and 15 meeting physical activity recommendations, by country, 2014</a:t>
            </a:r>
            <a:endParaRPr kumimoji="0" lang="en-GB" sz="1500" b="0" i="0" u="none" strike="noStrike" cap="none" normalizeH="0" baseline="0" dirty="0" smtClean="0">
              <a:ln>
                <a:noFill/>
              </a:ln>
              <a:solidFill>
                <a:schemeClr val="tx1"/>
              </a:solidFill>
              <a:effectLst/>
              <a:cs typeface="Arial" pitchFamily="34" charset="0"/>
            </a:endParaRPr>
          </a:p>
        </p:txBody>
      </p:sp>
      <p:sp>
        <p:nvSpPr>
          <p:cNvPr id="9" name="Rectangle 3"/>
          <p:cNvSpPr>
            <a:spLocks noChangeArrowheads="1"/>
          </p:cNvSpPr>
          <p:nvPr/>
        </p:nvSpPr>
        <p:spPr bwMode="auto">
          <a:xfrm>
            <a:off x="539552" y="5423882"/>
            <a:ext cx="7992888" cy="5616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en-GB" sz="12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200" b="1" i="0" u="none" strike="noStrike" cap="none" normalizeH="0" dirty="0" smtClean="0">
                <a:ln>
                  <a:noFill/>
                </a:ln>
                <a:solidFill>
                  <a:schemeClr val="tx1"/>
                </a:solidFill>
                <a:effectLst/>
                <a:ea typeface="Calibri" pitchFamily="34" charset="0"/>
                <a:cs typeface="Times New Roman" pitchFamily="18" charset="0"/>
              </a:rPr>
              <a:t> Health Behaviour in School-aged Children (HBSC) survey, WHO Regional Offi</a:t>
            </a:r>
            <a:r>
              <a:rPr lang="en-GB" sz="1200" b="1" dirty="0" smtClean="0">
                <a:ea typeface="Calibri" pitchFamily="34" charset="0"/>
                <a:cs typeface="Times New Roman" pitchFamily="18" charset="0"/>
              </a:rPr>
              <a:t>ce for Europe, 2014. </a:t>
            </a:r>
          </a:p>
          <a:p>
            <a:pPr lvl="0" fontAlgn="base">
              <a:spcBef>
                <a:spcPct val="0"/>
              </a:spcBef>
              <a:spcAft>
                <a:spcPct val="0"/>
              </a:spcAft>
            </a:pPr>
            <a:endParaRPr lang="en-GB" sz="600" b="1" dirty="0" smtClean="0">
              <a:ea typeface="Calibri" pitchFamily="34" charset="0"/>
              <a:cs typeface="Times New Roman" pitchFamily="18" charset="0"/>
            </a:endParaRPr>
          </a:p>
          <a:p>
            <a:pPr lvl="0" fontAlgn="base">
              <a:spcBef>
                <a:spcPct val="0"/>
              </a:spcBef>
              <a:spcAft>
                <a:spcPct val="0"/>
              </a:spcAft>
            </a:pPr>
            <a:r>
              <a:rPr lang="en-GB" sz="1050" dirty="0" smtClean="0">
                <a:ea typeface="Calibri" pitchFamily="34" charset="0"/>
                <a:cs typeface="Times New Roman" pitchFamily="18" charset="0"/>
              </a:rPr>
              <a:t>Available from </a:t>
            </a:r>
            <a:r>
              <a:rPr lang="en-GB" sz="1050" dirty="0" smtClean="0">
                <a:ea typeface="Calibri" pitchFamily="34" charset="0"/>
                <a:cs typeface="Times New Roman" pitchFamily="18" charset="0"/>
                <a:hlinkClick r:id="rId4"/>
              </a:rPr>
              <a:t>http</a:t>
            </a:r>
            <a:r>
              <a:rPr lang="en-GB" sz="1050" dirty="0">
                <a:ea typeface="Calibri" pitchFamily="34" charset="0"/>
                <a:cs typeface="Times New Roman" pitchFamily="18" charset="0"/>
                <a:hlinkClick r:id="rId4"/>
              </a:rPr>
              <a:t>://www.euro.who.int/__data/assets/pdf_file/0019/339211/WHO_ObesityReport_2017_v3.pdf?ua=1</a:t>
            </a:r>
            <a:endParaRPr kumimoji="0" lang="en-GB" sz="1050" i="0" u="none" strike="noStrike" cap="none" normalizeH="0" dirty="0" smtClean="0">
              <a:ln>
                <a:noFill/>
              </a:ln>
              <a:solidFill>
                <a:schemeClr val="tx1"/>
              </a:solidFill>
              <a:effectLst/>
              <a:ea typeface="Calibri" pitchFamily="34" charset="0"/>
              <a:cs typeface="Times New Roman" pitchFamily="18" charset="0"/>
            </a:endParaRPr>
          </a:p>
          <a:p>
            <a:pPr lvl="0" fontAlgn="base">
              <a:spcBef>
                <a:spcPct val="0"/>
              </a:spcBef>
              <a:spcAft>
                <a:spcPct val="0"/>
              </a:spcAft>
            </a:pPr>
            <a:endParaRPr kumimoji="0" lang="en-GB" sz="200" b="1" i="0" u="none" strike="noStrike" cap="none" normalizeH="0" dirty="0" smtClean="0">
              <a:ln>
                <a:noFill/>
              </a:ln>
              <a:solidFill>
                <a:schemeClr val="tx1"/>
              </a:solidFill>
              <a:effectLst/>
              <a:ea typeface="Calibri" pitchFamily="34" charset="0"/>
              <a:cs typeface="Times New Roman" pitchFamily="18" charset="0"/>
            </a:endParaRPr>
          </a:p>
        </p:txBody>
      </p:sp>
    </p:spTree>
    <p:extLst>
      <p:ext uri="{BB962C8B-B14F-4D97-AF65-F5344CB8AC3E}">
        <p14:creationId xmlns:p14="http://schemas.microsoft.com/office/powerpoint/2010/main" val="9195455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2190" y="1773216"/>
            <a:ext cx="6223635"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E051598E-9D06-4046-8EF2-7702044C4E81}" type="slidenum">
              <a:rPr lang="en-US" smtClean="0"/>
              <a:pPr/>
              <a:t>15</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sp>
        <p:nvSpPr>
          <p:cNvPr id="10" name="Title 15"/>
          <p:cNvSpPr txBox="1">
            <a:spLocks/>
          </p:cNvSpPr>
          <p:nvPr/>
        </p:nvSpPr>
        <p:spPr>
          <a:xfrm>
            <a:off x="2483768" y="402004"/>
            <a:ext cx="4896544" cy="540060"/>
          </a:xfrm>
          <a:prstGeom prst="rect">
            <a:avLst/>
          </a:prstGeom>
        </p:spPr>
        <p:txBody>
          <a:bodyPr vert="horz" lIns="0" tIns="0" rIns="0" bIns="0" rtlCol="0" anchor="t" anchorCtr="0">
            <a:normAutofit fontScale="97500"/>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r>
              <a:rPr lang="en-GB" sz="3300" dirty="0" smtClean="0">
                <a:solidFill>
                  <a:srgbClr val="00AE9E"/>
                </a:solidFill>
              </a:rPr>
              <a:t>Trends in travel to school</a:t>
            </a:r>
            <a:endParaRPr lang="en-GB" sz="3700" dirty="0" smtClean="0">
              <a:solidFill>
                <a:srgbClr val="00AE9E"/>
              </a:solidFill>
            </a:endParaRPr>
          </a:p>
        </p:txBody>
      </p:sp>
      <p:sp>
        <p:nvSpPr>
          <p:cNvPr id="9" name="TextBox 8"/>
          <p:cNvSpPr txBox="1"/>
          <p:nvPr/>
        </p:nvSpPr>
        <p:spPr>
          <a:xfrm>
            <a:off x="179512" y="5589240"/>
            <a:ext cx="8856984" cy="761747"/>
          </a:xfrm>
          <a:prstGeom prst="rect">
            <a:avLst/>
          </a:prstGeom>
          <a:noFill/>
        </p:spPr>
        <p:txBody>
          <a:bodyPr wrap="square" rtlCol="0">
            <a:spAutoFit/>
          </a:bodyPr>
          <a:lstStyle/>
          <a:p>
            <a:pPr indent="-144000">
              <a:tabLst>
                <a:tab pos="108000" algn="l"/>
              </a:tabLst>
            </a:pPr>
            <a:r>
              <a:rPr lang="en-GB" sz="1050" dirty="0" smtClean="0">
                <a:latin typeface="Arial" panose="020B0604020202020204" pitchFamily="34" charset="0"/>
                <a:cs typeface="Arial" panose="020B0604020202020204" pitchFamily="34" charset="0"/>
              </a:rPr>
              <a:t>ª</a:t>
            </a:r>
            <a:r>
              <a:rPr lang="en-GB" sz="1200" dirty="0" smtClean="0">
                <a:latin typeface="Arial" panose="020B0604020202020204" pitchFamily="34" charset="0"/>
                <a:cs typeface="Arial" panose="020B0604020202020204" pitchFamily="34" charset="0"/>
              </a:rPr>
              <a:t> </a:t>
            </a:r>
            <a:r>
              <a:rPr lang="en-GB" sz="1050" dirty="0" smtClean="0">
                <a:latin typeface="Arial" panose="020B0604020202020204" pitchFamily="34" charset="0"/>
                <a:cs typeface="Arial" panose="020B0604020202020204" pitchFamily="34" charset="0"/>
              </a:rPr>
              <a:t>In </a:t>
            </a:r>
            <a:r>
              <a:rPr lang="en-GB" sz="1050" dirty="0">
                <a:latin typeface="Arial" panose="020B0604020202020204" pitchFamily="34" charset="0"/>
                <a:cs typeface="Arial" panose="020B0604020202020204" pitchFamily="34" charset="0"/>
              </a:rPr>
              <a:t>2016 short walks </a:t>
            </a:r>
            <a:r>
              <a:rPr lang="en-GB" sz="1050" dirty="0" smtClean="0">
                <a:latin typeface="Arial" panose="020B0604020202020204" pitchFamily="34" charset="0"/>
                <a:cs typeface="Arial" panose="020B0604020202020204" pitchFamily="34" charset="0"/>
              </a:rPr>
              <a:t>(of </a:t>
            </a:r>
            <a:r>
              <a:rPr lang="en-GB" sz="1050" dirty="0">
                <a:latin typeface="Arial" panose="020B0604020202020204" pitchFamily="34" charset="0"/>
                <a:cs typeface="Arial" panose="020B0604020202020204" pitchFamily="34" charset="0"/>
              </a:rPr>
              <a:t>less than a mile in length or less than 20 minutes duration) were recorded on day </a:t>
            </a:r>
            <a:r>
              <a:rPr lang="en-GB" sz="1050" dirty="0" smtClean="0">
                <a:latin typeface="Arial" panose="020B0604020202020204" pitchFamily="34" charset="0"/>
                <a:cs typeface="Arial" panose="020B0604020202020204" pitchFamily="34" charset="0"/>
              </a:rPr>
              <a:t>one </a:t>
            </a:r>
            <a:r>
              <a:rPr lang="en-GB" sz="1050" dirty="0">
                <a:latin typeface="Arial" panose="020B0604020202020204" pitchFamily="34" charset="0"/>
                <a:cs typeface="Arial" panose="020B0604020202020204" pitchFamily="34" charset="0"/>
              </a:rPr>
              <a:t>for half </a:t>
            </a:r>
            <a:r>
              <a:rPr lang="en-GB" sz="1050" dirty="0" smtClean="0">
                <a:latin typeface="Arial" panose="020B0604020202020204" pitchFamily="34" charset="0"/>
                <a:cs typeface="Arial" panose="020B0604020202020204" pitchFamily="34" charset="0"/>
              </a:rPr>
              <a:t>the </a:t>
            </a:r>
            <a:r>
              <a:rPr lang="en-GB" sz="1050" dirty="0">
                <a:latin typeface="Arial" panose="020B0604020202020204" pitchFamily="34" charset="0"/>
                <a:cs typeface="Arial" panose="020B0604020202020204" pitchFamily="34" charset="0"/>
              </a:rPr>
              <a:t>sample, and day 7 for the other half of the sample. In previous </a:t>
            </a:r>
            <a:r>
              <a:rPr lang="en-GB" sz="1050" dirty="0" smtClean="0">
                <a:latin typeface="Arial" panose="020B0604020202020204" pitchFamily="34" charset="0"/>
                <a:cs typeface="Arial" panose="020B0604020202020204" pitchFamily="34" charset="0"/>
              </a:rPr>
              <a:t>years, </a:t>
            </a:r>
            <a:r>
              <a:rPr lang="en-GB" sz="1050" dirty="0">
                <a:latin typeface="Arial" panose="020B0604020202020204" pitchFamily="34" charset="0"/>
                <a:cs typeface="Arial" panose="020B0604020202020204" pitchFamily="34" charset="0"/>
              </a:rPr>
              <a:t>short walks have only been recorded on day 7 of the travel diary. Collecting </a:t>
            </a:r>
            <a:r>
              <a:rPr lang="en-GB" sz="1050" dirty="0" smtClean="0">
                <a:latin typeface="Arial" panose="020B0604020202020204" pitchFamily="34" charset="0"/>
                <a:cs typeface="Arial" panose="020B0604020202020204" pitchFamily="34" charset="0"/>
              </a:rPr>
              <a:t>data on short </a:t>
            </a:r>
            <a:r>
              <a:rPr lang="en-GB" sz="1050" dirty="0">
                <a:latin typeface="Arial" panose="020B0604020202020204" pitchFamily="34" charset="0"/>
                <a:cs typeface="Arial" panose="020B0604020202020204" pitchFamily="34" charset="0"/>
              </a:rPr>
              <a:t>walks on day </a:t>
            </a:r>
            <a:r>
              <a:rPr lang="en-GB" sz="1050" dirty="0" smtClean="0">
                <a:latin typeface="Arial" panose="020B0604020202020204" pitchFamily="34" charset="0"/>
                <a:cs typeface="Arial" panose="020B0604020202020204" pitchFamily="34" charset="0"/>
              </a:rPr>
              <a:t>one </a:t>
            </a:r>
            <a:r>
              <a:rPr lang="en-GB" sz="1050" dirty="0">
                <a:latin typeface="Arial" panose="020B0604020202020204" pitchFamily="34" charset="0"/>
                <a:cs typeface="Arial" panose="020B0604020202020204" pitchFamily="34" charset="0"/>
              </a:rPr>
              <a:t>of the travel week has increased the number of short walks </a:t>
            </a:r>
            <a:r>
              <a:rPr lang="en-GB" sz="1050" dirty="0" smtClean="0">
                <a:latin typeface="Arial" panose="020B0604020202020204" pitchFamily="34" charset="0"/>
                <a:cs typeface="Arial" panose="020B0604020202020204" pitchFamily="34" charset="0"/>
              </a:rPr>
              <a:t>reported, </a:t>
            </a:r>
            <a:r>
              <a:rPr lang="en-GB" sz="1050" dirty="0">
                <a:latin typeface="Arial" panose="020B0604020202020204" pitchFamily="34" charset="0"/>
                <a:cs typeface="Arial" panose="020B0604020202020204" pitchFamily="34" charset="0"/>
              </a:rPr>
              <a:t>which means a break in the time series between 2016 and earlier years. </a:t>
            </a:r>
            <a:endParaRPr lang="en-GB" sz="1050" baseline="30000" dirty="0" smtClean="0">
              <a:latin typeface="Arial" panose="020B0604020202020204" pitchFamily="34" charset="0"/>
              <a:cs typeface="Arial" panose="020B0604020202020204" pitchFamily="34" charset="0"/>
            </a:endParaRPr>
          </a:p>
        </p:txBody>
      </p:sp>
      <p:sp>
        <p:nvSpPr>
          <p:cNvPr id="7" name="TextBox 6"/>
          <p:cNvSpPr txBox="1"/>
          <p:nvPr/>
        </p:nvSpPr>
        <p:spPr>
          <a:xfrm>
            <a:off x="807245" y="1404065"/>
            <a:ext cx="7552188" cy="584775"/>
          </a:xfrm>
          <a:prstGeom prst="rect">
            <a:avLst/>
          </a:prstGeom>
          <a:noFill/>
        </p:spPr>
        <p:txBody>
          <a:bodyPr wrap="square" rtlCol="0">
            <a:spAutoFit/>
          </a:bodyPr>
          <a:lstStyle/>
          <a:p>
            <a:pPr algn="ctr"/>
            <a:r>
              <a:rPr lang="en-GB" sz="1600" b="1" dirty="0">
                <a:latin typeface="Arial" pitchFamily="34" charset="0"/>
                <a:cs typeface="Arial" pitchFamily="34" charset="0"/>
              </a:rPr>
              <a:t>Proportion of trips to and from school for children (aged 5–16 years) by main mode of transport, 2002 to </a:t>
            </a:r>
            <a:r>
              <a:rPr lang="en-GB" sz="1600" b="1" dirty="0" smtClean="0">
                <a:latin typeface="Arial" pitchFamily="34" charset="0"/>
                <a:cs typeface="Arial" pitchFamily="34" charset="0"/>
              </a:rPr>
              <a:t>2016</a:t>
            </a:r>
            <a:r>
              <a:rPr lang="en-GB" sz="1600" b="1" baseline="30000" dirty="0" smtClean="0">
                <a:latin typeface="Arial" pitchFamily="34" charset="0"/>
                <a:cs typeface="Arial" pitchFamily="34" charset="0"/>
              </a:rPr>
              <a:t>a</a:t>
            </a:r>
          </a:p>
        </p:txBody>
      </p:sp>
      <p:sp>
        <p:nvSpPr>
          <p:cNvPr id="8" name="Rectangle 3"/>
          <p:cNvSpPr>
            <a:spLocks noChangeArrowheads="1"/>
          </p:cNvSpPr>
          <p:nvPr/>
        </p:nvSpPr>
        <p:spPr bwMode="auto">
          <a:xfrm>
            <a:off x="251520" y="5233047"/>
            <a:ext cx="8784976" cy="2539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05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050" b="1" i="0" u="none" strike="noStrike" cap="none" normalizeH="0" dirty="0" smtClean="0">
                <a:ln>
                  <a:noFill/>
                </a:ln>
                <a:solidFill>
                  <a:schemeClr val="tx1"/>
                </a:solidFill>
                <a:effectLst/>
                <a:ea typeface="Calibri" pitchFamily="34" charset="0"/>
                <a:cs typeface="Times New Roman" pitchFamily="18" charset="0"/>
              </a:rPr>
              <a:t> National Travel Survey 2016, Department for Transport </a:t>
            </a:r>
            <a:r>
              <a:rPr lang="en-GB" sz="1050" b="1" dirty="0" smtClean="0">
                <a:ea typeface="ＭＳ Ｐゴシック" pitchFamily="34" charset="-128"/>
                <a:hlinkClick r:id="rId4"/>
              </a:rPr>
              <a:t>https://www.gov.uk/government/statistics/national-travel-survey-2016 </a:t>
            </a:r>
            <a:endParaRPr lang="en-GB" sz="1050" dirty="0">
              <a:ea typeface="ＭＳ Ｐゴシック" pitchFamily="34" charset="-128"/>
            </a:endParaRPr>
          </a:p>
        </p:txBody>
      </p:sp>
    </p:spTree>
    <p:extLst>
      <p:ext uri="{BB962C8B-B14F-4D97-AF65-F5344CB8AC3E}">
        <p14:creationId xmlns:p14="http://schemas.microsoft.com/office/powerpoint/2010/main" val="2539524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9832" y="332656"/>
            <a:ext cx="2808312" cy="648072"/>
          </a:xfrm>
        </p:spPr>
        <p:txBody>
          <a:bodyPr>
            <a:normAutofit/>
          </a:bodyPr>
          <a:lstStyle/>
          <a:p>
            <a:pPr algn="ctr"/>
            <a:r>
              <a:rPr lang="en-GB" sz="3400" dirty="0">
                <a:solidFill>
                  <a:srgbClr val="00AE9E"/>
                </a:solidFill>
              </a:rPr>
              <a:t>Data sources</a:t>
            </a:r>
            <a:endParaRPr lang="en-GB" sz="3400" dirty="0"/>
          </a:p>
        </p:txBody>
      </p:sp>
      <p:sp>
        <p:nvSpPr>
          <p:cNvPr id="3" name="Content Placeholder 2"/>
          <p:cNvSpPr>
            <a:spLocks noGrp="1"/>
          </p:cNvSpPr>
          <p:nvPr>
            <p:ph idx="1"/>
          </p:nvPr>
        </p:nvSpPr>
        <p:spPr>
          <a:xfrm>
            <a:off x="558000" y="1497633"/>
            <a:ext cx="8028000" cy="4523655"/>
          </a:xfrm>
        </p:spPr>
        <p:txBody>
          <a:bodyPr>
            <a:normAutofit/>
          </a:bodyPr>
          <a:lstStyle/>
          <a:p>
            <a:r>
              <a:rPr lang="en-GB" sz="1500" dirty="0">
                <a:hlinkClick r:id="rId2"/>
              </a:rPr>
              <a:t>Health Survey for </a:t>
            </a:r>
            <a:r>
              <a:rPr lang="en-GB" sz="1500" dirty="0" smtClean="0">
                <a:hlinkClick r:id="rId2"/>
              </a:rPr>
              <a:t>England 2015</a:t>
            </a:r>
            <a:r>
              <a:rPr lang="en-GB" sz="1500" dirty="0" smtClean="0"/>
              <a:t> </a:t>
            </a:r>
          </a:p>
          <a:p>
            <a:r>
              <a:rPr lang="en-GB" sz="1200" dirty="0" smtClean="0"/>
              <a:t>The </a:t>
            </a:r>
            <a:r>
              <a:rPr lang="en-GB" sz="1200" dirty="0"/>
              <a:t>Health Survey for England </a:t>
            </a:r>
            <a:r>
              <a:rPr lang="en-GB" sz="1200" dirty="0" smtClean="0"/>
              <a:t>2015 is </a:t>
            </a:r>
            <a:r>
              <a:rPr lang="en-GB" sz="1200" dirty="0"/>
              <a:t>the latest in a series of surveys commissioned by NHS </a:t>
            </a:r>
            <a:r>
              <a:rPr lang="en-GB" sz="1200" dirty="0" smtClean="0"/>
              <a:t>Digital which includes physical activity data for children. </a:t>
            </a:r>
            <a:r>
              <a:rPr lang="en-GB" sz="1200" dirty="0"/>
              <a:t>The surveys are representative of adults and children in England, and are used to monitor the nation's health and health-related behaviours</a:t>
            </a:r>
            <a:r>
              <a:rPr lang="en-GB" sz="1200" dirty="0" smtClean="0"/>
              <a:t>.</a:t>
            </a:r>
          </a:p>
          <a:p>
            <a:pPr algn="just">
              <a:spcBef>
                <a:spcPts val="1800"/>
              </a:spcBef>
            </a:pPr>
            <a:r>
              <a:rPr lang="en-GB" sz="1500" dirty="0">
                <a:solidFill>
                  <a:srgbClr val="98002E"/>
                </a:solidFill>
                <a:hlinkClick r:id="rId3"/>
              </a:rPr>
              <a:t>What About YOUth? </a:t>
            </a:r>
            <a:r>
              <a:rPr lang="en-GB" sz="1500" dirty="0" smtClean="0">
                <a:solidFill>
                  <a:srgbClr val="98002E"/>
                </a:solidFill>
                <a:hlinkClick r:id="rId3"/>
              </a:rPr>
              <a:t>Survey 2014/15</a:t>
            </a:r>
            <a:endParaRPr lang="en-GB" sz="1500" dirty="0">
              <a:solidFill>
                <a:srgbClr val="98002E"/>
              </a:solidFill>
            </a:endParaRPr>
          </a:p>
          <a:p>
            <a:pPr algn="just"/>
            <a:r>
              <a:rPr lang="en-GB" sz="1200" dirty="0" smtClean="0"/>
              <a:t>The </a:t>
            </a:r>
            <a:r>
              <a:rPr lang="en-GB" sz="1200" dirty="0"/>
              <a:t>What About YOUth? (WAY) </a:t>
            </a:r>
            <a:r>
              <a:rPr lang="en-GB" sz="1200" dirty="0" smtClean="0"/>
              <a:t>survey provides </a:t>
            </a:r>
            <a:r>
              <a:rPr lang="en-GB" sz="1200" dirty="0"/>
              <a:t>data on a range of indicators for 15 year-olds across England. Data has been collected on general health, diet, use of free time, physical activity, smoking, drinking, emotional wellbeing, drugs and bullying</a:t>
            </a:r>
            <a:r>
              <a:rPr lang="en-GB" sz="1200" dirty="0" smtClean="0"/>
              <a:t>.</a:t>
            </a:r>
          </a:p>
          <a:p>
            <a:pPr>
              <a:spcBef>
                <a:spcPts val="1800"/>
              </a:spcBef>
            </a:pPr>
            <a:r>
              <a:rPr lang="en-GB" sz="1500" u="sng" dirty="0" smtClean="0">
                <a:solidFill>
                  <a:srgbClr val="98002E"/>
                </a:solidFill>
                <a:hlinkClick r:id="rId4"/>
              </a:rPr>
              <a:t>Health Behaviour in School-aged Children (HBSC) survey 2014</a:t>
            </a:r>
            <a:endParaRPr lang="en-GB" sz="1500" u="sng" dirty="0">
              <a:solidFill>
                <a:srgbClr val="98002E"/>
              </a:solidFill>
            </a:endParaRPr>
          </a:p>
          <a:p>
            <a:pPr algn="just"/>
            <a:r>
              <a:rPr lang="en-GB" sz="1200" dirty="0"/>
              <a:t>The Health Behaviour in School-aged Children </a:t>
            </a:r>
            <a:r>
              <a:rPr lang="en-GB" sz="1200" dirty="0" smtClean="0"/>
              <a:t>survey </a:t>
            </a:r>
            <a:r>
              <a:rPr lang="en-GB" sz="1200" dirty="0"/>
              <a:t>is a </a:t>
            </a:r>
            <a:r>
              <a:rPr lang="en-GB" sz="1200" dirty="0" smtClean="0"/>
              <a:t>World Health Organization </a:t>
            </a:r>
            <a:r>
              <a:rPr lang="en-GB" sz="1200" dirty="0"/>
              <a:t>collaborative cross-national study that monitors the health behaviours, health outcomes and social environments of boys and girls aged 11, 13 and 15 years every </a:t>
            </a:r>
            <a:r>
              <a:rPr lang="en-GB" sz="1200" dirty="0" smtClean="0"/>
              <a:t>4 </a:t>
            </a:r>
            <a:r>
              <a:rPr lang="en-GB" sz="1200" dirty="0"/>
              <a:t>years.</a:t>
            </a:r>
          </a:p>
          <a:p>
            <a:pPr>
              <a:spcBef>
                <a:spcPts val="1800"/>
              </a:spcBef>
            </a:pPr>
            <a:r>
              <a:rPr lang="en-GB" sz="1500" u="sng" dirty="0" smtClean="0">
                <a:solidFill>
                  <a:srgbClr val="98002E"/>
                </a:solidFill>
                <a:hlinkClick r:id="rId5"/>
              </a:rPr>
              <a:t>National </a:t>
            </a:r>
            <a:r>
              <a:rPr lang="en-GB" sz="1500" u="sng" dirty="0">
                <a:solidFill>
                  <a:srgbClr val="98002E"/>
                </a:solidFill>
                <a:hlinkClick r:id="rId5"/>
              </a:rPr>
              <a:t>Travel </a:t>
            </a:r>
            <a:r>
              <a:rPr lang="en-GB" sz="1500" u="sng" dirty="0" smtClean="0">
                <a:solidFill>
                  <a:srgbClr val="98002E"/>
                </a:solidFill>
                <a:hlinkClick r:id="rId5"/>
              </a:rPr>
              <a:t>Survey</a:t>
            </a:r>
            <a:r>
              <a:rPr lang="en-GB" sz="1500" u="sng" dirty="0" smtClean="0">
                <a:solidFill>
                  <a:srgbClr val="98002E"/>
                </a:solidFill>
              </a:rPr>
              <a:t> </a:t>
            </a:r>
            <a:r>
              <a:rPr lang="en-GB" sz="1500" u="sng" dirty="0">
                <a:solidFill>
                  <a:srgbClr val="98002E"/>
                </a:solidFill>
                <a:hlinkClick r:id="rId5"/>
              </a:rPr>
              <a:t>2016</a:t>
            </a:r>
            <a:endParaRPr lang="en-GB" sz="1500" u="sng" dirty="0">
              <a:solidFill>
                <a:srgbClr val="98002E"/>
              </a:solidFill>
            </a:endParaRPr>
          </a:p>
          <a:p>
            <a:pPr algn="just"/>
            <a:r>
              <a:rPr lang="en-GB" sz="1200" dirty="0" smtClean="0"/>
              <a:t>The </a:t>
            </a:r>
            <a:r>
              <a:rPr lang="en-GB" sz="1200" dirty="0"/>
              <a:t>National Travel Survey </a:t>
            </a:r>
            <a:r>
              <a:rPr lang="en-GB" sz="1200" dirty="0" smtClean="0"/>
              <a:t>is </a:t>
            </a:r>
            <a:r>
              <a:rPr lang="en-GB" sz="1200" dirty="0"/>
              <a:t>a series of continuous household surveys on personal travel. </a:t>
            </a:r>
            <a:r>
              <a:rPr lang="en-GB" sz="1200" dirty="0" smtClean="0"/>
              <a:t>It </a:t>
            </a:r>
            <a:r>
              <a:rPr lang="en-GB" sz="1200" dirty="0"/>
              <a:t>uses an interview and week-long travel diary to measure all aspects of personal travel, including walking and cycling. The survey is designed to pick up long-term trends and is not suitable for monitoring short-term trends</a:t>
            </a:r>
            <a:r>
              <a:rPr lang="en-GB" sz="1200" dirty="0" smtClean="0"/>
              <a:t>.</a:t>
            </a:r>
            <a:endParaRPr lang="en-GB" sz="1200"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16</a:t>
            </a:fld>
            <a:endParaRPr lang="en-US" dirty="0"/>
          </a:p>
        </p:txBody>
      </p:sp>
      <p:sp>
        <p:nvSpPr>
          <p:cNvPr id="5" name="Footer Placeholder 4"/>
          <p:cNvSpPr>
            <a:spLocks noGrp="1"/>
          </p:cNvSpPr>
          <p:nvPr>
            <p:ph type="ftr" sz="quarter" idx="3"/>
          </p:nvPr>
        </p:nvSpPr>
        <p:spPr/>
        <p:txBody>
          <a:bodyPr/>
          <a:lstStyle/>
          <a:p>
            <a:r>
              <a:rPr lang="en-GB" dirty="0"/>
              <a:t>Patterns and trends in child physical activity</a:t>
            </a:r>
            <a:endParaRPr lang="en-US" dirty="0"/>
          </a:p>
        </p:txBody>
      </p:sp>
    </p:spTree>
    <p:extLst>
      <p:ext uri="{BB962C8B-B14F-4D97-AF65-F5344CB8AC3E}">
        <p14:creationId xmlns:p14="http://schemas.microsoft.com/office/powerpoint/2010/main" val="2425966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0" y="6309320"/>
            <a:ext cx="9144000" cy="548680"/>
          </a:xfrm>
        </p:spPr>
        <p:txBody>
          <a:bodyPr/>
          <a:lstStyle/>
          <a:p>
            <a:fld id="{E051598E-9D06-4046-8EF2-7702044C4E81}" type="slidenum">
              <a:rPr lang="en-US" smtClean="0">
                <a:solidFill>
                  <a:prstClr val="white"/>
                </a:solidFill>
              </a:rPr>
              <a:pPr/>
              <a:t>17</a:t>
            </a:fld>
            <a:endParaRPr lang="en-US" dirty="0">
              <a:solidFill>
                <a:prstClr val="white"/>
              </a:solidFill>
            </a:endParaRPr>
          </a:p>
        </p:txBody>
      </p:sp>
      <p:sp>
        <p:nvSpPr>
          <p:cNvPr id="5" name="Footer Placeholder 4"/>
          <p:cNvSpPr>
            <a:spLocks noGrp="1"/>
          </p:cNvSpPr>
          <p:nvPr>
            <p:ph type="ftr" sz="quarter" idx="3"/>
          </p:nvPr>
        </p:nvSpPr>
        <p:spPr/>
        <p:txBody>
          <a:bodyPr/>
          <a:lstStyle/>
          <a:p>
            <a:r>
              <a:rPr lang="en-GB" dirty="0"/>
              <a:t>Patterns and trends in child physical activity</a:t>
            </a:r>
            <a:endParaRPr lang="en-US" dirty="0"/>
          </a:p>
        </p:txBody>
      </p:sp>
      <p:sp>
        <p:nvSpPr>
          <p:cNvPr id="6" name="Title 15"/>
          <p:cNvSpPr txBox="1">
            <a:spLocks/>
          </p:cNvSpPr>
          <p:nvPr/>
        </p:nvSpPr>
        <p:spPr>
          <a:xfrm>
            <a:off x="1187624" y="404664"/>
            <a:ext cx="7272808" cy="648072"/>
          </a:xfrm>
          <a:prstGeom prst="rect">
            <a:avLst/>
          </a:prstGeom>
        </p:spPr>
        <p:txBody>
          <a:bodyPr vert="horz" lIns="0" tIns="0" rIns="0" bIns="0" rtlCol="0" anchor="t" anchorCtr="0">
            <a:noAutofit/>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r>
              <a:rPr lang="en-US" sz="3400" dirty="0" smtClean="0">
                <a:solidFill>
                  <a:srgbClr val="00AE9E"/>
                </a:solidFill>
              </a:rPr>
              <a:t>Other PHE </a:t>
            </a:r>
            <a:r>
              <a:rPr lang="en-US" sz="3400" dirty="0">
                <a:solidFill>
                  <a:srgbClr val="00AE9E"/>
                </a:solidFill>
              </a:rPr>
              <a:t>physical activity resources</a:t>
            </a:r>
            <a:endParaRPr lang="en-US" sz="3400" b="1" spc="0" dirty="0">
              <a:solidFill>
                <a:srgbClr val="00AE9E"/>
              </a:solidFill>
              <a:cs typeface="Arial" pitchFamily="34" charset="0"/>
            </a:endParaRPr>
          </a:p>
        </p:txBody>
      </p:sp>
      <p:sp>
        <p:nvSpPr>
          <p:cNvPr id="2" name="Rectangle 1"/>
          <p:cNvSpPr/>
          <p:nvPr/>
        </p:nvSpPr>
        <p:spPr>
          <a:xfrm>
            <a:off x="467544" y="1412776"/>
            <a:ext cx="8568952" cy="5047536"/>
          </a:xfrm>
          <a:prstGeom prst="rect">
            <a:avLst/>
          </a:prstGeom>
        </p:spPr>
        <p:txBody>
          <a:bodyPr wrap="square">
            <a:spAutoFit/>
          </a:bodyPr>
          <a:lstStyle/>
          <a:p>
            <a:pPr marL="285750" indent="-285750">
              <a:spcBef>
                <a:spcPts val="0"/>
              </a:spcBef>
              <a:spcAft>
                <a:spcPts val="1200"/>
              </a:spcAft>
              <a:buFont typeface="Arial" panose="020B0604020202020204" pitchFamily="34" charset="0"/>
              <a:buChar char="•"/>
            </a:pPr>
            <a:r>
              <a:rPr lang="en-GB" dirty="0" smtClean="0">
                <a:hlinkClick r:id="rId3"/>
              </a:rPr>
              <a:t>Physical activity tool</a:t>
            </a:r>
            <a:endParaRPr lang="en-GB" dirty="0" smtClean="0"/>
          </a:p>
          <a:p>
            <a:pPr marL="285750" indent="-285750">
              <a:spcBef>
                <a:spcPts val="0"/>
              </a:spcBef>
              <a:spcAft>
                <a:spcPts val="1200"/>
              </a:spcAft>
              <a:buFont typeface="Arial" panose="020B0604020202020204" pitchFamily="34" charset="0"/>
              <a:buChar char="•"/>
            </a:pPr>
            <a:r>
              <a:rPr lang="en-GB" dirty="0" smtClean="0">
                <a:hlinkClick r:id="rId4"/>
              </a:rPr>
              <a:t>Everybody </a:t>
            </a:r>
            <a:r>
              <a:rPr lang="en-GB" dirty="0">
                <a:hlinkClick r:id="rId4"/>
              </a:rPr>
              <a:t>active, every day: an evidence-based approach to physical </a:t>
            </a:r>
            <a:r>
              <a:rPr lang="en-GB" dirty="0" smtClean="0">
                <a:hlinkClick r:id="rId4"/>
              </a:rPr>
              <a:t>activity</a:t>
            </a:r>
            <a:endParaRPr lang="en-GB" dirty="0" smtClean="0"/>
          </a:p>
          <a:p>
            <a:pPr marL="285750" indent="-285750">
              <a:spcAft>
                <a:spcPts val="1200"/>
              </a:spcAft>
              <a:buFont typeface="Arial" panose="020B0604020202020204" pitchFamily="34" charset="0"/>
              <a:buChar char="•"/>
            </a:pPr>
            <a:r>
              <a:rPr lang="en-GB" dirty="0">
                <a:hlinkClick r:id="rId5"/>
              </a:rPr>
              <a:t>What works in schools and colleges to increase physical </a:t>
            </a:r>
            <a:r>
              <a:rPr lang="en-GB" dirty="0" smtClean="0">
                <a:hlinkClick r:id="rId5"/>
              </a:rPr>
              <a:t>activity</a:t>
            </a:r>
            <a:endParaRPr lang="en-GB" dirty="0"/>
          </a:p>
          <a:p>
            <a:pPr marL="285750" indent="-285750">
              <a:spcBef>
                <a:spcPts val="0"/>
              </a:spcBef>
              <a:spcAft>
                <a:spcPts val="1200"/>
              </a:spcAft>
              <a:buFont typeface="Arial" panose="020B0604020202020204" pitchFamily="34" charset="0"/>
              <a:buChar char="•"/>
            </a:pPr>
            <a:r>
              <a:rPr lang="en-GB" dirty="0" smtClean="0">
                <a:hlinkClick r:id="rId6"/>
              </a:rPr>
              <a:t>Obesity </a:t>
            </a:r>
            <a:r>
              <a:rPr lang="en-GB" dirty="0">
                <a:hlinkClick r:id="rId6"/>
              </a:rPr>
              <a:t>and the environment: increasing physical activity and active travel </a:t>
            </a:r>
            <a:endParaRPr lang="en-GB" dirty="0"/>
          </a:p>
          <a:p>
            <a:pPr marL="285750" indent="-285750">
              <a:spcBef>
                <a:spcPts val="0"/>
              </a:spcBef>
              <a:spcAft>
                <a:spcPts val="1200"/>
              </a:spcAft>
              <a:buFont typeface="Arial" panose="020B0604020202020204" pitchFamily="34" charset="0"/>
              <a:buChar char="•"/>
              <a:tabLst>
                <a:tab pos="360000" algn="l"/>
              </a:tabLst>
            </a:pPr>
            <a:r>
              <a:rPr lang="en-GB" dirty="0">
                <a:hlinkClick r:id="rId7"/>
              </a:rPr>
              <a:t>Active travel briefings for local authorities</a:t>
            </a:r>
            <a:endParaRPr lang="en-GB" dirty="0"/>
          </a:p>
          <a:p>
            <a:pPr marL="285750" indent="-285750">
              <a:spcBef>
                <a:spcPts val="0"/>
              </a:spcBef>
              <a:spcAft>
                <a:spcPts val="1200"/>
              </a:spcAft>
              <a:buFont typeface="Arial" panose="020B0604020202020204" pitchFamily="34" charset="0"/>
              <a:buChar char="•"/>
              <a:tabLst>
                <a:tab pos="360000" algn="l"/>
              </a:tabLst>
            </a:pPr>
            <a:r>
              <a:rPr lang="en-GB" dirty="0">
                <a:hlinkClick r:id="rId8"/>
              </a:rPr>
              <a:t>Standard evaluation framework for physical activity interventions</a:t>
            </a:r>
            <a:endParaRPr lang="en-GB" dirty="0"/>
          </a:p>
          <a:p>
            <a:pPr marL="285750" indent="-285750">
              <a:spcBef>
                <a:spcPts val="0"/>
              </a:spcBef>
              <a:spcAft>
                <a:spcPts val="1200"/>
              </a:spcAft>
              <a:buFont typeface="Arial" panose="020B0604020202020204" pitchFamily="34" charset="0"/>
              <a:buChar char="•"/>
            </a:pPr>
            <a:r>
              <a:rPr lang="en-GB" dirty="0">
                <a:hlinkClick r:id="rId9"/>
              </a:rPr>
              <a:t>Guide to physical activity data sources</a:t>
            </a:r>
            <a:endParaRPr lang="en-GB" dirty="0"/>
          </a:p>
          <a:p>
            <a:pPr marL="285750" indent="-285750">
              <a:spcBef>
                <a:spcPts val="0"/>
              </a:spcBef>
              <a:spcAft>
                <a:spcPts val="1200"/>
              </a:spcAft>
              <a:buFont typeface="Arial" panose="020B0604020202020204" pitchFamily="34" charset="0"/>
              <a:buChar char="•"/>
              <a:tabLst>
                <a:tab pos="360000" algn="l"/>
              </a:tabLst>
            </a:pPr>
            <a:r>
              <a:rPr lang="en-GB" dirty="0">
                <a:hlinkClick r:id="rId10"/>
              </a:rPr>
              <a:t>Guide to online tools for valuing physical activity, sport and obesity programmes</a:t>
            </a:r>
            <a:endParaRPr lang="en-GB" dirty="0"/>
          </a:p>
          <a:p>
            <a:pPr marL="285750" indent="-285750">
              <a:spcBef>
                <a:spcPts val="0"/>
              </a:spcBef>
              <a:spcAft>
                <a:spcPts val="1200"/>
              </a:spcAft>
              <a:buFont typeface="Arial" panose="020B0604020202020204" pitchFamily="34" charset="0"/>
              <a:buChar char="•"/>
              <a:tabLst>
                <a:tab pos="360000" algn="l"/>
              </a:tabLst>
            </a:pPr>
            <a:r>
              <a:rPr lang="en-GB" dirty="0">
                <a:hlinkClick r:id="rId11"/>
              </a:rPr>
              <a:t>E-learning modules on physical activity and health</a:t>
            </a:r>
            <a:endParaRPr lang="en-GB" dirty="0"/>
          </a:p>
          <a:p>
            <a:pPr marL="285750" indent="-285750">
              <a:spcBef>
                <a:spcPts val="0"/>
              </a:spcBef>
              <a:spcAft>
                <a:spcPts val="1200"/>
              </a:spcAft>
              <a:buFont typeface="Arial" panose="020B0604020202020204" pitchFamily="34" charset="0"/>
              <a:buChar char="•"/>
              <a:tabLst>
                <a:tab pos="360000" algn="l"/>
              </a:tabLst>
            </a:pPr>
            <a:r>
              <a:rPr lang="en-GB" dirty="0">
                <a:hlinkClick r:id="rId12"/>
              </a:rPr>
              <a:t>Change4Life campaign </a:t>
            </a:r>
            <a:r>
              <a:rPr lang="en-GB" dirty="0" smtClean="0">
                <a:hlinkClick r:id="rId12"/>
              </a:rPr>
              <a:t>resources</a:t>
            </a:r>
            <a:endParaRPr lang="en-GB" dirty="0" smtClean="0"/>
          </a:p>
          <a:p>
            <a:pPr marL="285750" indent="-285750">
              <a:spcAft>
                <a:spcPts val="1200"/>
              </a:spcAft>
              <a:buFont typeface="Arial" panose="020B0604020202020204" pitchFamily="34" charset="0"/>
              <a:buChar char="•"/>
              <a:tabLst>
                <a:tab pos="360000" algn="l"/>
              </a:tabLst>
            </a:pPr>
            <a:r>
              <a:rPr lang="en-GB" dirty="0" smtClean="0">
                <a:hlinkClick r:id="rId13"/>
              </a:rPr>
              <a:t>Start active, stay active: infographics on physical activity</a:t>
            </a:r>
            <a:endParaRPr lang="en-GB" dirty="0"/>
          </a:p>
          <a:p>
            <a:pPr marL="285750" indent="-285750">
              <a:spcBef>
                <a:spcPts val="0"/>
              </a:spcBef>
              <a:spcAft>
                <a:spcPts val="1200"/>
              </a:spcAft>
              <a:buFont typeface="Arial" panose="020B0604020202020204" pitchFamily="34" charset="0"/>
              <a:buChar char="•"/>
              <a:tabLst>
                <a:tab pos="360000" algn="l"/>
              </a:tabLst>
            </a:pPr>
            <a:endParaRPr lang="en-GB" sz="1400" dirty="0">
              <a:solidFill>
                <a:schemeClr val="bg2">
                  <a:lumMod val="60000"/>
                  <a:lumOff val="40000"/>
                </a:schemeClr>
              </a:solidFill>
            </a:endParaRPr>
          </a:p>
        </p:txBody>
      </p:sp>
    </p:spTree>
    <p:extLst>
      <p:ext uri="{BB962C8B-B14F-4D97-AF65-F5344CB8AC3E}">
        <p14:creationId xmlns:p14="http://schemas.microsoft.com/office/powerpoint/2010/main" val="31620526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051598E-9D06-4046-8EF2-7702044C4E81}" type="slidenum">
              <a:rPr lang="en-US" smtClean="0">
                <a:solidFill>
                  <a:prstClr val="white"/>
                </a:solidFill>
              </a:rPr>
              <a:pPr/>
              <a:t>18</a:t>
            </a:fld>
            <a:endParaRPr lang="en-US" dirty="0">
              <a:solidFill>
                <a:prstClr val="white"/>
              </a:solidFill>
            </a:endParaRPr>
          </a:p>
        </p:txBody>
      </p:sp>
      <p:sp>
        <p:nvSpPr>
          <p:cNvPr id="3" name="Footer Placeholder 2"/>
          <p:cNvSpPr>
            <a:spLocks noGrp="1"/>
          </p:cNvSpPr>
          <p:nvPr>
            <p:ph type="ftr" sz="quarter" idx="3"/>
          </p:nvPr>
        </p:nvSpPr>
        <p:spPr/>
        <p:txBody>
          <a:bodyPr/>
          <a:lstStyle/>
          <a:p>
            <a:r>
              <a:rPr lang="en-GB" dirty="0"/>
              <a:t>Patterns and trends in child physical activity</a:t>
            </a:r>
            <a:endParaRPr lang="en-US" dirty="0"/>
          </a:p>
        </p:txBody>
      </p:sp>
      <p:sp>
        <p:nvSpPr>
          <p:cNvPr id="5" name="Rectangle 2"/>
          <p:cNvSpPr>
            <a:spLocks noChangeArrowheads="1"/>
          </p:cNvSpPr>
          <p:nvPr/>
        </p:nvSpPr>
        <p:spPr bwMode="auto">
          <a:xfrm>
            <a:off x="261352" y="55834"/>
            <a:ext cx="8372168" cy="5309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6030913" algn="l"/>
              </a:tabLst>
            </a:pPr>
            <a:r>
              <a:rPr lang="en-GB" sz="2400" dirty="0">
                <a:solidFill>
                  <a:srgbClr val="98002E"/>
                </a:solidFill>
                <a:ea typeface="Times New Roman" pitchFamily="18" charset="0"/>
                <a:cs typeface="Times New Roman" pitchFamily="18" charset="0"/>
              </a:rPr>
              <a:t>A</a:t>
            </a:r>
            <a:r>
              <a:rPr lang="en-GB" sz="2400" dirty="0" bmk="">
                <a:solidFill>
                  <a:srgbClr val="98002E"/>
                </a:solidFill>
                <a:ea typeface="Times New Roman" pitchFamily="18" charset="0"/>
                <a:cs typeface="Times New Roman" pitchFamily="18" charset="0"/>
              </a:rPr>
              <a:t>bout Public Health England</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r>
              <a:rPr lang="en-GB" sz="1200" dirty="0" smtClean="0"/>
              <a:t>Public Health England exists to protect and improve the nation’s health and wellbeing, and reduce health inequalities. We do this through world-leading science, knowledge and intelligence, advocacy, partnerships and the delivery of specialist public health services. We are an executive agency of the Department of Health and Social Care, and are a distinct delivery organisation with operational autonomy to advise and support government, local authorities and the NHS in a professionally independent manner.</a:t>
            </a: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r>
              <a:rPr lang="en-GB" sz="1200" dirty="0" smtClean="0">
                <a:solidFill>
                  <a:prstClr val="black"/>
                </a:solidFill>
                <a:ea typeface="Times New Roman" pitchFamily="18" charset="0"/>
                <a:cs typeface="Times New Roman" pitchFamily="18" charset="0"/>
              </a:rPr>
              <a:t>Public </a:t>
            </a:r>
            <a:r>
              <a:rPr lang="en-GB" sz="1200" dirty="0">
                <a:solidFill>
                  <a:prstClr val="black"/>
                </a:solidFill>
                <a:ea typeface="Times New Roman" pitchFamily="18" charset="0"/>
                <a:cs typeface="Times New Roman" pitchFamily="18" charset="0"/>
              </a:rPr>
              <a:t>Health England</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Wellington House </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133-155 Waterloo Road</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London SE1 8UG</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Tel: 020 7654 8000</a:t>
            </a:r>
            <a:br>
              <a:rPr lang="en-GB" sz="1200" dirty="0">
                <a:solidFill>
                  <a:prstClr val="black"/>
                </a:solidFill>
                <a:ea typeface="Times New Roman" pitchFamily="18" charset="0"/>
                <a:cs typeface="Times New Roman" pitchFamily="18" charset="0"/>
              </a:rPr>
            </a:br>
            <a:r>
              <a:rPr lang="en-GB" sz="1200" dirty="0">
                <a:solidFill>
                  <a:srgbClr val="98002E"/>
                </a:solidFill>
                <a:ea typeface="Times New Roman" pitchFamily="18" charset="0"/>
                <a:cs typeface="Times New Roman" pitchFamily="18" charset="0"/>
                <a:hlinkClick r:id="rId3"/>
              </a:rPr>
              <a:t>www.gov.uk/phe</a:t>
            </a:r>
            <a:r>
              <a:rPr lang="en-GB" sz="1200" dirty="0">
                <a:solidFill>
                  <a:srgbClr val="98002E"/>
                </a:solidFill>
                <a:ea typeface="Times New Roman" pitchFamily="18" charset="0"/>
                <a:cs typeface="Times New Roman" pitchFamily="18" charset="0"/>
              </a:rPr>
              <a:t> </a:t>
            </a:r>
            <a:br>
              <a:rPr lang="en-GB" sz="1200" dirty="0">
                <a:solidFill>
                  <a:srgbClr val="98002E"/>
                </a:solidFill>
                <a:ea typeface="Times New Roman" pitchFamily="18" charset="0"/>
                <a:cs typeface="Times New Roman" pitchFamily="18" charset="0"/>
              </a:rPr>
            </a:br>
            <a:r>
              <a:rPr lang="en-GB" sz="1200" dirty="0">
                <a:ea typeface="Times New Roman" pitchFamily="18" charset="0"/>
                <a:cs typeface="Times New Roman" pitchFamily="18" charset="0"/>
              </a:rPr>
              <a:t>Twitter: </a:t>
            </a:r>
            <a:r>
              <a:rPr lang="en-GB" sz="1200" dirty="0">
                <a:solidFill>
                  <a:srgbClr val="98002E"/>
                </a:solidFill>
                <a:ea typeface="Times New Roman" pitchFamily="18" charset="0"/>
                <a:cs typeface="Times New Roman" pitchFamily="18" charset="0"/>
                <a:hlinkClick r:id="rId4"/>
              </a:rPr>
              <a:t>@</a:t>
            </a:r>
            <a:r>
              <a:rPr lang="en-GB" sz="1200" dirty="0" smtClean="0">
                <a:ea typeface="Times New Roman" pitchFamily="18" charset="0"/>
                <a:cs typeface="Times New Roman" pitchFamily="18" charset="0"/>
                <a:hlinkClick r:id="rId4"/>
              </a:rPr>
              <a:t>PHE_uk</a:t>
            </a:r>
            <a:r>
              <a:rPr lang="en-GB" sz="1200" dirty="0" smtClean="0">
                <a:ea typeface="Times New Roman" pitchFamily="18" charset="0"/>
                <a:cs typeface="Times New Roman" pitchFamily="18" charset="0"/>
              </a:rPr>
              <a:t> </a:t>
            </a:r>
            <a:r>
              <a:rPr lang="en-GB" sz="1200" u="sng" dirty="0" smtClean="0">
                <a:ea typeface="Times New Roman" pitchFamily="18" charset="0"/>
                <a:cs typeface="Times New Roman" pitchFamily="18" charset="0"/>
              </a:rPr>
              <a:t>@PHE_Obesity</a:t>
            </a:r>
            <a:endParaRPr lang="en-GB" sz="900" u="sng" dirty="0">
              <a:cs typeface="Arial" pitchFamily="34"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Facebook: </a:t>
            </a:r>
            <a:r>
              <a:rPr lang="en-GB" sz="1200" dirty="0" smtClean="0">
                <a:solidFill>
                  <a:prstClr val="black"/>
                </a:solidFill>
                <a:ea typeface="Times New Roman" pitchFamily="18" charset="0"/>
                <a:cs typeface="Times New Roman" pitchFamily="18" charset="0"/>
                <a:hlinkClick r:id="rId5"/>
              </a:rPr>
              <a:t>www.facebook.com/PublicHealthEngland</a:t>
            </a:r>
            <a:endParaRPr lang="en-GB" sz="1200" dirty="0" smtClean="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endParaRPr lang="en-GB" sz="1200" dirty="0" smtClean="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endParaRPr lang="en-GB" sz="1200" dirty="0" smtClean="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r>
              <a:rPr lang="en-GB" sz="1200" dirty="0" smtClean="0">
                <a:solidFill>
                  <a:prstClr val="black"/>
                </a:solidFill>
                <a:ea typeface="Times New Roman" pitchFamily="18" charset="0"/>
                <a:cs typeface="Times New Roman" pitchFamily="18" charset="0"/>
              </a:rPr>
              <a:t> </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smtClean="0">
                <a:solidFill>
                  <a:prstClr val="black"/>
                </a:solidFill>
                <a:ea typeface="Times New Roman" pitchFamily="18" charset="0"/>
                <a:cs typeface="Times New Roman" pitchFamily="18" charset="0"/>
              </a:rPr>
              <a:t>© </a:t>
            </a:r>
            <a:r>
              <a:rPr lang="en-GB" sz="1200" dirty="0">
                <a:solidFill>
                  <a:prstClr val="black"/>
                </a:solidFill>
                <a:ea typeface="Times New Roman" pitchFamily="18" charset="0"/>
                <a:cs typeface="Times New Roman" pitchFamily="18" charset="0"/>
              </a:rPr>
              <a:t>Crown copyright </a:t>
            </a:r>
            <a:r>
              <a:rPr lang="en-GB" sz="1200" dirty="0" smtClean="0">
                <a:solidFill>
                  <a:prstClr val="black"/>
                </a:solidFill>
                <a:ea typeface="Times New Roman" pitchFamily="18" charset="0"/>
                <a:cs typeface="Times New Roman" pitchFamily="18" charset="0"/>
              </a:rPr>
              <a:t>2018</a:t>
            </a:r>
            <a:r>
              <a:rPr lang="en-GB" sz="1200" dirty="0">
                <a:solidFill>
                  <a:prstClr val="black"/>
                </a:solidFill>
                <a:ea typeface="Times New Roman" pitchFamily="18" charset="0"/>
                <a:cs typeface="Times New Roman" pitchFamily="18" charset="0"/>
              </a:rPr>
              <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You may re-use this information (excluding logos) free of charge in any format or medium, under the terms of the Open Government Licence v3.0. To view this licence, visit </a:t>
            </a:r>
            <a:r>
              <a:rPr lang="en-GB" sz="1200" u="sng" dirty="0">
                <a:solidFill>
                  <a:prstClr val="black"/>
                </a:solidFill>
                <a:ea typeface="Times New Roman" pitchFamily="18" charset="0"/>
                <a:cs typeface="Times New Roman" pitchFamily="18" charset="0"/>
              </a:rPr>
              <a:t>https://www.nationalarchives.gov.uk/doc/open-government-licence/version/3/ </a:t>
            </a:r>
            <a:r>
              <a:rPr lang="en-GB" sz="1200" dirty="0">
                <a:solidFill>
                  <a:prstClr val="black"/>
                </a:solidFill>
                <a:ea typeface="Times New Roman" pitchFamily="18" charset="0"/>
                <a:cs typeface="Times New Roman" pitchFamily="18" charset="0"/>
              </a:rPr>
              <a:t>or email </a:t>
            </a:r>
            <a:r>
              <a:rPr lang="en-GB" sz="1200" dirty="0">
                <a:solidFill>
                  <a:prstClr val="black"/>
                </a:solidFill>
                <a:ea typeface="Times New Roman" pitchFamily="18" charset="0"/>
                <a:cs typeface="Times New Roman" pitchFamily="18" charset="0"/>
                <a:hlinkClick r:id="rId6"/>
              </a:rPr>
              <a:t>psi@nationalarchives.gsi.gov.uk</a:t>
            </a:r>
            <a:r>
              <a:rPr lang="en-GB" sz="1200" dirty="0">
                <a:solidFill>
                  <a:prstClr val="black"/>
                </a:solidFill>
                <a:ea typeface="Times New Roman" pitchFamily="18" charset="0"/>
                <a:cs typeface="Times New Roman" pitchFamily="18" charset="0"/>
              </a:rPr>
              <a:t>. Where we have identified any third party copyright information you will need to obtain permission from the copyright holders concerned.  </a:t>
            </a:r>
          </a:p>
          <a:p>
            <a:pPr eaLnBrk="0" fontAlgn="base" hangingPunct="0">
              <a:spcBef>
                <a:spcPct val="0"/>
              </a:spcBef>
              <a:spcAft>
                <a:spcPct val="0"/>
              </a:spcAft>
              <a:tabLst>
                <a:tab pos="6030913" algn="l"/>
              </a:tabLst>
            </a:pP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smtClean="0">
                <a:solidFill>
                  <a:prstClr val="black"/>
                </a:solidFill>
                <a:ea typeface="Times New Roman" pitchFamily="18" charset="0"/>
                <a:cs typeface="Times New Roman" pitchFamily="18" charset="0"/>
              </a:rPr>
              <a:t>Published: February</a:t>
            </a:r>
            <a:r>
              <a:rPr lang="en-GB" sz="1200" dirty="0" smtClean="0" bmk="Text18">
                <a:solidFill>
                  <a:prstClr val="black"/>
                </a:solidFill>
                <a:ea typeface="Times New Roman" pitchFamily="18" charset="0"/>
                <a:cs typeface="Times New Roman" pitchFamily="18" charset="0"/>
              </a:rPr>
              <a:t> 2018</a:t>
            </a:r>
          </a:p>
          <a:p>
            <a:pPr eaLnBrk="0" fontAlgn="base" hangingPunct="0">
              <a:spcBef>
                <a:spcPct val="0"/>
              </a:spcBef>
              <a:spcAft>
                <a:spcPct val="0"/>
              </a:spcAft>
              <a:tabLst>
                <a:tab pos="6030913" algn="l"/>
              </a:tabLst>
            </a:pPr>
            <a:r>
              <a:rPr lang="en-GB" sz="1200" dirty="0" smtClean="0" bmk="Text18">
                <a:solidFill>
                  <a:prstClr val="black"/>
                </a:solidFill>
                <a:ea typeface="Times New Roman" pitchFamily="18" charset="0"/>
                <a:cs typeface="Times New Roman" pitchFamily="18" charset="0"/>
              </a:rPr>
              <a:t>PHE publications </a:t>
            </a:r>
            <a:r>
              <a:rPr lang="en-GB" sz="1200" smtClean="0" bmk="Text18">
                <a:solidFill>
                  <a:prstClr val="black"/>
                </a:solidFill>
                <a:ea typeface="Times New Roman" pitchFamily="18" charset="0"/>
                <a:cs typeface="Times New Roman" pitchFamily="18" charset="0"/>
              </a:rPr>
              <a:t>gateway number: 2017742</a:t>
            </a:r>
            <a:r>
              <a:rPr lang="en-GB" sz="1200" dirty="0">
                <a:solidFill>
                  <a:prstClr val="black"/>
                </a:solidFill>
                <a:ea typeface="Times New Roman" pitchFamily="18" charset="0"/>
                <a:cs typeface="Times New Roman" pitchFamily="18" charset="0"/>
              </a:rPr>
              <a:t/>
            </a:r>
            <a:br>
              <a:rPr lang="en-GB" sz="1200" dirty="0">
                <a:solidFill>
                  <a:prstClr val="black"/>
                </a:solidFill>
                <a:ea typeface="Times New Roman" pitchFamily="18" charset="0"/>
                <a:cs typeface="Times New Roman" pitchFamily="18" charset="0"/>
              </a:rPr>
            </a:br>
            <a:endParaRPr lang="en-GB" sz="900" dirty="0">
              <a:solidFill>
                <a:prstClr val="black"/>
              </a:solidFill>
              <a:cs typeface="Arial" pitchFamily="34" charset="0"/>
            </a:endParaRPr>
          </a:p>
        </p:txBody>
      </p:sp>
      <p:pic>
        <p:nvPicPr>
          <p:cNvPr id="6" name="Picture 1" descr="Corporate_member_logo_33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520" y="5430292"/>
            <a:ext cx="898526" cy="73501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0" y="-1197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GB" sz="1200" dirty="0">
                <a:solidFill>
                  <a:prstClr val="black"/>
                </a:solidFill>
                <a:ea typeface="Times New Roman" pitchFamily="18" charset="0"/>
                <a:cs typeface="Arial" pitchFamily="34" charset="0"/>
              </a:rPr>
              <a:t/>
            </a:r>
            <a:br>
              <a:rPr lang="en-GB" sz="1200" dirty="0">
                <a:solidFill>
                  <a:prstClr val="black"/>
                </a:solidFill>
                <a:ea typeface="Times New Roman" pitchFamily="18" charset="0"/>
                <a:cs typeface="Arial" pitchFamily="34" charset="0"/>
              </a:rPr>
            </a:br>
            <a:endParaRPr lang="en-GB" dirty="0">
              <a:solidFill>
                <a:prstClr val="black"/>
              </a:solidFill>
              <a:cs typeface="Arial" pitchFamily="34" charset="0"/>
            </a:endParaRPr>
          </a:p>
        </p:txBody>
      </p:sp>
    </p:spTree>
    <p:extLst>
      <p:ext uri="{BB962C8B-B14F-4D97-AF65-F5344CB8AC3E}">
        <p14:creationId xmlns:p14="http://schemas.microsoft.com/office/powerpoint/2010/main" val="3231189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920880" cy="648072"/>
          </a:xfrm>
        </p:spPr>
        <p:txBody>
          <a:bodyPr>
            <a:noAutofit/>
          </a:bodyPr>
          <a:lstStyle/>
          <a:p>
            <a:pPr algn="ctr"/>
            <a:r>
              <a:rPr lang="en-GB" sz="2800" dirty="0" smtClean="0">
                <a:solidFill>
                  <a:srgbClr val="00AE9E"/>
                </a:solidFill>
              </a:rPr>
              <a:t>UK Chief </a:t>
            </a:r>
            <a:r>
              <a:rPr lang="en-GB" sz="2800" dirty="0">
                <a:solidFill>
                  <a:srgbClr val="00AE9E"/>
                </a:solidFill>
              </a:rPr>
              <a:t>Medical Officers’ physical activity guidelines for </a:t>
            </a:r>
            <a:r>
              <a:rPr lang="en-GB" sz="2800" dirty="0" smtClean="0">
                <a:solidFill>
                  <a:srgbClr val="00AE9E"/>
                </a:solidFill>
              </a:rPr>
              <a:t>children and young people</a:t>
            </a:r>
            <a:r>
              <a:rPr lang="en-GB" sz="2800" dirty="0" smtClean="0"/>
              <a:t> </a:t>
            </a:r>
            <a:endParaRPr lang="en-GB" sz="2800" dirty="0"/>
          </a:p>
        </p:txBody>
      </p:sp>
      <p:sp>
        <p:nvSpPr>
          <p:cNvPr id="4" name="Slide Number Placeholder 3"/>
          <p:cNvSpPr>
            <a:spLocks noGrp="1"/>
          </p:cNvSpPr>
          <p:nvPr>
            <p:ph type="sldNum" sz="quarter" idx="12"/>
          </p:nvPr>
        </p:nvSpPr>
        <p:spPr/>
        <p:txBody>
          <a:bodyPr/>
          <a:lstStyle/>
          <a:p>
            <a:fld id="{E051598E-9D06-4046-8EF2-7702044C4E81}" type="slidenum">
              <a:rPr lang="en-US" smtClean="0"/>
              <a:pPr/>
              <a:t>2</a:t>
            </a:fld>
            <a:endParaRPr lang="en-US" dirty="0"/>
          </a:p>
        </p:txBody>
      </p:sp>
      <p:sp>
        <p:nvSpPr>
          <p:cNvPr id="5" name="Footer Placeholder 4"/>
          <p:cNvSpPr>
            <a:spLocks noGrp="1"/>
          </p:cNvSpPr>
          <p:nvPr>
            <p:ph type="ftr" sz="quarter" idx="3"/>
          </p:nvPr>
        </p:nvSpPr>
        <p:spPr/>
        <p:txBody>
          <a:bodyPr/>
          <a:lstStyle/>
          <a:p>
            <a:r>
              <a:rPr lang="en-GB" dirty="0"/>
              <a:t>Patterns and trends in child physical activity</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196752"/>
            <a:ext cx="3307135" cy="4680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5947" y="1196752"/>
            <a:ext cx="3250469" cy="4680000"/>
          </a:xfrm>
          <a:prstGeom prst="rect">
            <a:avLst/>
          </a:prstGeom>
        </p:spPr>
      </p:pic>
      <p:sp>
        <p:nvSpPr>
          <p:cNvPr id="8" name="TextBox 7"/>
          <p:cNvSpPr txBox="1"/>
          <p:nvPr/>
        </p:nvSpPr>
        <p:spPr>
          <a:xfrm>
            <a:off x="216024" y="5914147"/>
            <a:ext cx="8676456" cy="323165"/>
          </a:xfrm>
          <a:prstGeom prst="rect">
            <a:avLst/>
          </a:prstGeom>
          <a:noFill/>
        </p:spPr>
        <p:txBody>
          <a:bodyPr wrap="square" rtlCol="0">
            <a:spAutoFit/>
          </a:bodyPr>
          <a:lstStyle/>
          <a:p>
            <a:r>
              <a:rPr lang="en-GB" sz="1500" dirty="0" smtClean="0">
                <a:hlinkClick r:id="rId5"/>
              </a:rPr>
              <a:t>www.gov.uk/government/publications/start-active-stay-active-infographics-on-physical-activity</a:t>
            </a:r>
            <a:endParaRPr lang="en-GB" sz="1500" dirty="0"/>
          </a:p>
        </p:txBody>
      </p:sp>
    </p:spTree>
    <p:extLst>
      <p:ext uri="{BB962C8B-B14F-4D97-AF65-F5344CB8AC3E}">
        <p14:creationId xmlns:p14="http://schemas.microsoft.com/office/powerpoint/2010/main" val="104927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683569" y="404664"/>
            <a:ext cx="7344815" cy="864096"/>
          </a:xfrm>
        </p:spPr>
        <p:txBody>
          <a:bodyPr>
            <a:normAutofit/>
          </a:bodyPr>
          <a:lstStyle/>
          <a:p>
            <a:pPr algn="ctr"/>
            <a:r>
              <a:rPr lang="en-GB" sz="3400" dirty="0" smtClean="0">
                <a:solidFill>
                  <a:srgbClr val="00AE9E"/>
                </a:solidFill>
              </a:rPr>
              <a:t> Physical activity in young children</a:t>
            </a:r>
            <a:endParaRPr lang="en-US" sz="1600" b="1"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3</a:t>
            </a:fld>
            <a:endParaRPr lang="en-US" dirty="0"/>
          </a:p>
        </p:txBody>
      </p:sp>
      <p:sp>
        <p:nvSpPr>
          <p:cNvPr id="5" name="Footer Placeholder 4"/>
          <p:cNvSpPr>
            <a:spLocks noGrp="1"/>
          </p:cNvSpPr>
          <p:nvPr>
            <p:ph type="ftr" sz="quarter" idx="3"/>
          </p:nvPr>
        </p:nvSpPr>
        <p:spPr/>
        <p:txBody>
          <a:bodyPr/>
          <a:lstStyle/>
          <a:p>
            <a:r>
              <a:rPr lang="en-GB" dirty="0"/>
              <a:t>Patterns and trends in child physical </a:t>
            </a:r>
            <a:r>
              <a:rPr lang="en-GB" dirty="0" smtClean="0"/>
              <a:t>activity</a:t>
            </a:r>
            <a:endParaRPr lang="en-US" dirty="0"/>
          </a:p>
        </p:txBody>
      </p:sp>
      <p:graphicFrame>
        <p:nvGraphicFramePr>
          <p:cNvPr id="12" name="Table 11"/>
          <p:cNvGraphicFramePr>
            <a:graphicFrameLocks noGrp="1"/>
          </p:cNvGraphicFramePr>
          <p:nvPr>
            <p:extLst>
              <p:ext uri="{D42A27DB-BD31-4B8C-83A1-F6EECF244321}">
                <p14:modId xmlns:p14="http://schemas.microsoft.com/office/powerpoint/2010/main" val="546075221"/>
              </p:ext>
            </p:extLst>
          </p:nvPr>
        </p:nvGraphicFramePr>
        <p:xfrm>
          <a:off x="428750" y="5630953"/>
          <a:ext cx="8607746" cy="406400"/>
        </p:xfrm>
        <a:graphic>
          <a:graphicData uri="http://schemas.openxmlformats.org/drawingml/2006/table">
            <a:tbl>
              <a:tblPr firstRow="1" firstCol="1" bandRow="1">
                <a:tableStyleId>{5C22544A-7EE6-4342-B048-85BDC9FD1C3A}</a:tableStyleId>
              </a:tblPr>
              <a:tblGrid>
                <a:gridCol w="1577604">
                  <a:extLst>
                    <a:ext uri="{9D8B030D-6E8A-4147-A177-3AD203B41FA5}">
                      <a16:colId xmlns="" xmlns:a16="http://schemas.microsoft.com/office/drawing/2014/main" val="20000"/>
                    </a:ext>
                  </a:extLst>
                </a:gridCol>
                <a:gridCol w="703014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200" dirty="0">
                          <a:solidFill>
                            <a:schemeClr val="tx1"/>
                          </a:solidFill>
                          <a:effectLst/>
                        </a:rPr>
                        <a:t>Meets </a:t>
                      </a:r>
                      <a:r>
                        <a:rPr lang="en-GB" sz="1200" dirty="0" smtClean="0">
                          <a:solidFill>
                            <a:schemeClr val="tx1"/>
                          </a:solidFill>
                          <a:effectLst/>
                        </a:rPr>
                        <a:t>recommendations</a:t>
                      </a:r>
                      <a:endParaRPr lang="en-GB" sz="12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200" dirty="0" smtClean="0">
                          <a:solidFill>
                            <a:schemeClr val="tx1"/>
                          </a:solidFill>
                          <a:effectLst/>
                        </a:rPr>
                        <a:t>At least 180 minutes (3 hours) of physical activity on all 7 days in the last week.</a:t>
                      </a:r>
                      <a:endParaRPr lang="en-GB" sz="12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bl>
          </a:graphicData>
        </a:graphic>
      </p:graphicFrame>
      <p:grpSp>
        <p:nvGrpSpPr>
          <p:cNvPr id="6" name="Group 5"/>
          <p:cNvGrpSpPr/>
          <p:nvPr/>
        </p:nvGrpSpPr>
        <p:grpSpPr>
          <a:xfrm>
            <a:off x="1007602" y="1641451"/>
            <a:ext cx="7361935" cy="3527066"/>
            <a:chOff x="1007602" y="1641451"/>
            <a:chExt cx="7361935" cy="3527066"/>
          </a:xfrm>
        </p:grpSpPr>
        <p:sp>
          <p:nvSpPr>
            <p:cNvPr id="53" name="Rectangle 3"/>
            <p:cNvSpPr>
              <a:spLocks noChangeArrowheads="1"/>
            </p:cNvSpPr>
            <p:nvPr/>
          </p:nvSpPr>
          <p:spPr bwMode="auto">
            <a:xfrm>
              <a:off x="1259632" y="1641451"/>
              <a:ext cx="685787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ea typeface="Calibri" pitchFamily="34" charset="0"/>
                  <a:cs typeface="Times New Roman" pitchFamily="18" charset="0"/>
                </a:rPr>
                <a:t>Proportion of children aged 2 to 4 meeting physical activity recommendations, 2015</a:t>
              </a:r>
              <a:endParaRPr kumimoji="0" lang="en-GB" sz="1600" b="0" i="0" u="none" strike="noStrike" cap="none" normalizeH="0" baseline="0" dirty="0" smtClean="0">
                <a:ln>
                  <a:noFill/>
                </a:ln>
                <a:solidFill>
                  <a:schemeClr val="tx1"/>
                </a:solidFill>
                <a:effectLst/>
                <a:cs typeface="Arial" pitchFamily="34" charset="0"/>
              </a:endParaRPr>
            </a:p>
          </p:txBody>
        </p:sp>
        <p:grpSp>
          <p:nvGrpSpPr>
            <p:cNvPr id="3" name="Group 2"/>
            <p:cNvGrpSpPr/>
            <p:nvPr/>
          </p:nvGrpSpPr>
          <p:grpSpPr>
            <a:xfrm>
              <a:off x="1061271" y="2420888"/>
              <a:ext cx="7254596" cy="1944216"/>
              <a:chOff x="527710" y="2780928"/>
              <a:chExt cx="7254596" cy="1944216"/>
            </a:xfrm>
          </p:grpSpPr>
          <p:grpSp>
            <p:nvGrpSpPr>
              <p:cNvPr id="2" name="Group 1"/>
              <p:cNvGrpSpPr/>
              <p:nvPr/>
            </p:nvGrpSpPr>
            <p:grpSpPr>
              <a:xfrm>
                <a:off x="1289152" y="2780928"/>
                <a:ext cx="6493154" cy="1944216"/>
                <a:chOff x="1289152" y="2780928"/>
                <a:chExt cx="6493154" cy="1944216"/>
              </a:xfrm>
            </p:grpSpPr>
            <p:pic>
              <p:nvPicPr>
                <p:cNvPr id="5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9548" y="2780928"/>
                  <a:ext cx="6452758" cy="809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152" y="3915144"/>
                  <a:ext cx="6451200" cy="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TextBox 8"/>
              <p:cNvSpPr txBox="1"/>
              <p:nvPr/>
            </p:nvSpPr>
            <p:spPr>
              <a:xfrm>
                <a:off x="528513" y="4027756"/>
                <a:ext cx="760639" cy="584775"/>
              </a:xfrm>
              <a:prstGeom prst="rect">
                <a:avLst/>
              </a:prstGeom>
              <a:noFill/>
            </p:spPr>
            <p:txBody>
              <a:bodyPr wrap="square" rtlCol="0">
                <a:spAutoFit/>
              </a:bodyPr>
              <a:lstStyle/>
              <a:p>
                <a:r>
                  <a:rPr lang="en-GB" sz="1400" dirty="0" smtClean="0">
                    <a:solidFill>
                      <a:srgbClr val="00AE9E"/>
                    </a:solidFill>
                  </a:rPr>
                  <a:t>Girls</a:t>
                </a:r>
                <a:endParaRPr lang="en-GB" dirty="0" smtClean="0">
                  <a:solidFill>
                    <a:srgbClr val="00AE9E"/>
                  </a:solidFill>
                </a:endParaRPr>
              </a:p>
              <a:p>
                <a:r>
                  <a:rPr lang="en-GB" b="1" dirty="0" smtClean="0">
                    <a:solidFill>
                      <a:srgbClr val="00AE9E"/>
                    </a:solidFill>
                  </a:rPr>
                  <a:t>9%</a:t>
                </a:r>
                <a:endParaRPr lang="en-GB" b="1" dirty="0">
                  <a:solidFill>
                    <a:srgbClr val="00AE9E"/>
                  </a:solidFill>
                </a:endParaRPr>
              </a:p>
            </p:txBody>
          </p:sp>
          <p:sp>
            <p:nvSpPr>
              <p:cNvPr id="10" name="TextBox 9"/>
              <p:cNvSpPr txBox="1"/>
              <p:nvPr/>
            </p:nvSpPr>
            <p:spPr>
              <a:xfrm>
                <a:off x="527710" y="2893077"/>
                <a:ext cx="760639" cy="584775"/>
              </a:xfrm>
              <a:prstGeom prst="rect">
                <a:avLst/>
              </a:prstGeom>
              <a:noFill/>
            </p:spPr>
            <p:txBody>
              <a:bodyPr wrap="square" rtlCol="0">
                <a:spAutoFit/>
              </a:bodyPr>
              <a:lstStyle/>
              <a:p>
                <a:r>
                  <a:rPr lang="en-GB" sz="1400" dirty="0" smtClean="0">
                    <a:solidFill>
                      <a:srgbClr val="98002E"/>
                    </a:solidFill>
                  </a:rPr>
                  <a:t>Boys</a:t>
                </a:r>
                <a:endParaRPr lang="en-GB" dirty="0" smtClean="0">
                  <a:solidFill>
                    <a:srgbClr val="98002E"/>
                  </a:solidFill>
                </a:endParaRPr>
              </a:p>
              <a:p>
                <a:r>
                  <a:rPr lang="en-GB" b="1" dirty="0" smtClean="0">
                    <a:solidFill>
                      <a:srgbClr val="98002E"/>
                    </a:solidFill>
                  </a:rPr>
                  <a:t>10%</a:t>
                </a:r>
                <a:endParaRPr lang="en-GB" b="1" dirty="0">
                  <a:solidFill>
                    <a:srgbClr val="98002E"/>
                  </a:solidFill>
                </a:endParaRPr>
              </a:p>
            </p:txBody>
          </p:sp>
        </p:grpSp>
        <p:sp>
          <p:nvSpPr>
            <p:cNvPr id="14" name="Rectangle 3"/>
            <p:cNvSpPr>
              <a:spLocks noChangeArrowheads="1"/>
            </p:cNvSpPr>
            <p:nvPr/>
          </p:nvSpPr>
          <p:spPr bwMode="auto">
            <a:xfrm>
              <a:off x="1007602" y="4722241"/>
              <a:ext cx="7361935" cy="4462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5"/>
                </a:rPr>
                <a:t>http://</a:t>
              </a:r>
              <a:r>
                <a:rPr lang="en-GB" sz="1100" b="1" dirty="0" smtClean="0">
                  <a:ea typeface="ＭＳ Ｐゴシック" pitchFamily="34" charset="-128"/>
                  <a:hlinkClick r:id="rId5"/>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a:p>
              <a:pPr lvl="0" fontAlgn="base">
                <a:spcBef>
                  <a:spcPct val="0"/>
                </a:spcBef>
                <a:spcAft>
                  <a:spcPct val="0"/>
                </a:spcAft>
              </a:pPr>
              <a:r>
                <a:rPr kumimoji="0" lang="en-GB" sz="1200" b="1" i="0" u="none" strike="noStrike" cap="none" normalizeH="0" dirty="0" smtClean="0">
                  <a:ln>
                    <a:noFill/>
                  </a:ln>
                  <a:solidFill>
                    <a:schemeClr val="tx1"/>
                  </a:solidFill>
                  <a:effectLst/>
                  <a:ea typeface="Calibri" pitchFamily="34" charset="0"/>
                  <a:cs typeface="Times New Roman" pitchFamily="18" charset="0"/>
                </a:rPr>
                <a:t> </a:t>
              </a:r>
            </a:p>
          </p:txBody>
        </p:sp>
      </p:grpSp>
    </p:spTree>
    <p:extLst>
      <p:ext uri="{BB962C8B-B14F-4D97-AF65-F5344CB8AC3E}">
        <p14:creationId xmlns:p14="http://schemas.microsoft.com/office/powerpoint/2010/main" val="2556606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954483" y="404664"/>
            <a:ext cx="6713861" cy="648072"/>
          </a:xfrm>
        </p:spPr>
        <p:txBody>
          <a:bodyPr>
            <a:normAutofit/>
          </a:bodyPr>
          <a:lstStyle/>
          <a:p>
            <a:pPr algn="ctr"/>
            <a:r>
              <a:rPr lang="en-GB" sz="3400" dirty="0" smtClean="0">
                <a:solidFill>
                  <a:srgbClr val="00AE9E"/>
                </a:solidFill>
              </a:rPr>
              <a:t>Physical activity in children</a:t>
            </a:r>
            <a:endParaRPr lang="en-US" sz="1600" b="1"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4</a:t>
            </a:fld>
            <a:endParaRPr lang="en-US" dirty="0"/>
          </a:p>
        </p:txBody>
      </p:sp>
      <p:sp>
        <p:nvSpPr>
          <p:cNvPr id="5" name="Footer Placeholder 4"/>
          <p:cNvSpPr>
            <a:spLocks noGrp="1"/>
          </p:cNvSpPr>
          <p:nvPr>
            <p:ph type="ftr" sz="quarter" idx="3"/>
          </p:nvPr>
        </p:nvSpPr>
        <p:spPr/>
        <p:txBody>
          <a:bodyPr/>
          <a:lstStyle/>
          <a:p>
            <a:r>
              <a:rPr lang="en-GB" dirty="0"/>
              <a:t>Patterns and trends in child physical </a:t>
            </a:r>
            <a:r>
              <a:rPr lang="en-GB" dirty="0" smtClean="0"/>
              <a:t>activity</a:t>
            </a:r>
            <a:endParaRPr lang="en-US" dirty="0"/>
          </a:p>
        </p:txBody>
      </p:sp>
      <p:graphicFrame>
        <p:nvGraphicFramePr>
          <p:cNvPr id="19" name="Table 18"/>
          <p:cNvGraphicFramePr>
            <a:graphicFrameLocks noGrp="1"/>
          </p:cNvGraphicFramePr>
          <p:nvPr>
            <p:extLst>
              <p:ext uri="{D42A27DB-BD31-4B8C-83A1-F6EECF244321}">
                <p14:modId xmlns:p14="http://schemas.microsoft.com/office/powerpoint/2010/main" val="2102101574"/>
              </p:ext>
            </p:extLst>
          </p:nvPr>
        </p:nvGraphicFramePr>
        <p:xfrm>
          <a:off x="68710" y="5630953"/>
          <a:ext cx="9036496" cy="406400"/>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200" dirty="0">
                          <a:solidFill>
                            <a:schemeClr val="tx1"/>
                          </a:solidFill>
                          <a:effectLst/>
                        </a:rPr>
                        <a:t>Meets </a:t>
                      </a:r>
                      <a:r>
                        <a:rPr lang="en-GB" sz="1200" dirty="0" smtClean="0">
                          <a:solidFill>
                            <a:schemeClr val="tx1"/>
                          </a:solidFill>
                          <a:effectLst/>
                        </a:rPr>
                        <a:t>recommendations</a:t>
                      </a:r>
                      <a:endParaRPr lang="en-GB" sz="12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200" dirty="0">
                          <a:solidFill>
                            <a:schemeClr val="tx1"/>
                          </a:solidFill>
                          <a:effectLst/>
                        </a:rPr>
                        <a:t>At least 60 minutes (1 hour) of moderate to vigorous physical activity (MVPA) on all </a:t>
                      </a:r>
                      <a:r>
                        <a:rPr lang="en-GB" sz="1200" dirty="0" smtClean="0">
                          <a:solidFill>
                            <a:schemeClr val="tx1"/>
                          </a:solidFill>
                          <a:effectLst/>
                        </a:rPr>
                        <a:t>7 </a:t>
                      </a:r>
                      <a:r>
                        <a:rPr lang="en-GB" sz="1200" dirty="0">
                          <a:solidFill>
                            <a:schemeClr val="tx1"/>
                          </a:solidFill>
                          <a:effectLst/>
                        </a:rPr>
                        <a:t>days in the last week.</a:t>
                      </a:r>
                      <a:endParaRPr lang="en-GB" sz="12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bl>
          </a:graphicData>
        </a:graphic>
      </p:graphicFrame>
      <p:grpSp>
        <p:nvGrpSpPr>
          <p:cNvPr id="6" name="Group 5"/>
          <p:cNvGrpSpPr/>
          <p:nvPr/>
        </p:nvGrpSpPr>
        <p:grpSpPr>
          <a:xfrm>
            <a:off x="888274" y="1589311"/>
            <a:ext cx="7361935" cy="3351857"/>
            <a:chOff x="888274" y="1589311"/>
            <a:chExt cx="7361935" cy="3351857"/>
          </a:xfrm>
        </p:grpSpPr>
        <p:sp>
          <p:nvSpPr>
            <p:cNvPr id="53" name="Rectangle 3"/>
            <p:cNvSpPr>
              <a:spLocks noChangeArrowheads="1"/>
            </p:cNvSpPr>
            <p:nvPr/>
          </p:nvSpPr>
          <p:spPr bwMode="auto">
            <a:xfrm>
              <a:off x="954483" y="1589311"/>
              <a:ext cx="722951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600" b="1" i="0" u="none" strike="noStrike" cap="none" normalizeH="0" dirty="0" smtClean="0">
                  <a:ln>
                    <a:noFill/>
                  </a:ln>
                  <a:solidFill>
                    <a:schemeClr val="tx1"/>
                  </a:solidFill>
                  <a:effectLst/>
                  <a:ea typeface="Calibri" pitchFamily="34" charset="0"/>
                  <a:cs typeface="Times New Roman" pitchFamily="18" charset="0"/>
                </a:rPr>
                <a:t> of children aged 5 to 15 meeting physical activity recommendations (excluding activities in school lessons), 2015</a:t>
              </a:r>
              <a:endParaRPr kumimoji="0" lang="en-GB" sz="1600" b="0" i="0" u="none" strike="noStrike" cap="none" normalizeH="0" baseline="0" dirty="0" smtClean="0">
                <a:ln>
                  <a:noFill/>
                </a:ln>
                <a:solidFill>
                  <a:schemeClr val="tx1"/>
                </a:solidFill>
                <a:effectLst/>
                <a:cs typeface="Arial" pitchFamily="34" charset="0"/>
              </a:endParaRPr>
            </a:p>
          </p:txBody>
        </p:sp>
        <p:grpSp>
          <p:nvGrpSpPr>
            <p:cNvPr id="3" name="Group 2"/>
            <p:cNvGrpSpPr/>
            <p:nvPr/>
          </p:nvGrpSpPr>
          <p:grpSpPr>
            <a:xfrm>
              <a:off x="912371" y="2377206"/>
              <a:ext cx="7313740" cy="1824623"/>
              <a:chOff x="929408" y="2276872"/>
              <a:chExt cx="7313740" cy="1824623"/>
            </a:xfrm>
          </p:grpSpPr>
          <p:grpSp>
            <p:nvGrpSpPr>
              <p:cNvPr id="13" name="Group 12"/>
              <p:cNvGrpSpPr/>
              <p:nvPr/>
            </p:nvGrpSpPr>
            <p:grpSpPr>
              <a:xfrm>
                <a:off x="1741322" y="2276872"/>
                <a:ext cx="6501826" cy="1824623"/>
                <a:chOff x="1293777" y="2564904"/>
                <a:chExt cx="6501826" cy="1824623"/>
              </a:xfrm>
            </p:grpSpPr>
            <p:pic>
              <p:nvPicPr>
                <p:cNvPr id="1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2844" y="2564904"/>
                  <a:ext cx="6452758" cy="80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3777" y="3645024"/>
                  <a:ext cx="6501826" cy="74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 name="TextBox 13"/>
              <p:cNvSpPr txBox="1"/>
              <p:nvPr/>
            </p:nvSpPr>
            <p:spPr>
              <a:xfrm>
                <a:off x="929408" y="2385300"/>
                <a:ext cx="760639" cy="584775"/>
              </a:xfrm>
              <a:prstGeom prst="rect">
                <a:avLst/>
              </a:prstGeom>
              <a:noFill/>
            </p:spPr>
            <p:txBody>
              <a:bodyPr wrap="square" rtlCol="0">
                <a:spAutoFit/>
              </a:bodyPr>
              <a:lstStyle/>
              <a:p>
                <a:r>
                  <a:rPr lang="en-GB" sz="1400" dirty="0" smtClean="0">
                    <a:solidFill>
                      <a:srgbClr val="98002E"/>
                    </a:solidFill>
                  </a:rPr>
                  <a:t>Boys</a:t>
                </a:r>
                <a:endParaRPr lang="en-GB" dirty="0" smtClean="0">
                  <a:solidFill>
                    <a:srgbClr val="98002E"/>
                  </a:solidFill>
                </a:endParaRPr>
              </a:p>
              <a:p>
                <a:r>
                  <a:rPr lang="en-GB" b="1" dirty="0" smtClean="0">
                    <a:solidFill>
                      <a:srgbClr val="98002E"/>
                    </a:solidFill>
                  </a:rPr>
                  <a:t>23%</a:t>
                </a:r>
                <a:endParaRPr lang="en-GB" b="1" dirty="0">
                  <a:solidFill>
                    <a:srgbClr val="98002E"/>
                  </a:solidFill>
                </a:endParaRPr>
              </a:p>
            </p:txBody>
          </p:sp>
          <p:sp>
            <p:nvSpPr>
              <p:cNvPr id="15" name="TextBox 14"/>
              <p:cNvSpPr txBox="1"/>
              <p:nvPr/>
            </p:nvSpPr>
            <p:spPr>
              <a:xfrm>
                <a:off x="929408" y="3436855"/>
                <a:ext cx="760639" cy="584775"/>
              </a:xfrm>
              <a:prstGeom prst="rect">
                <a:avLst/>
              </a:prstGeom>
              <a:noFill/>
            </p:spPr>
            <p:txBody>
              <a:bodyPr wrap="square" rtlCol="0">
                <a:spAutoFit/>
              </a:bodyPr>
              <a:lstStyle/>
              <a:p>
                <a:r>
                  <a:rPr lang="en-GB" sz="1400" dirty="0" smtClean="0">
                    <a:solidFill>
                      <a:srgbClr val="00AE9E"/>
                    </a:solidFill>
                  </a:rPr>
                  <a:t>Girls</a:t>
                </a:r>
                <a:endParaRPr lang="en-GB" dirty="0" smtClean="0">
                  <a:solidFill>
                    <a:srgbClr val="00AE9E"/>
                  </a:solidFill>
                </a:endParaRPr>
              </a:p>
              <a:p>
                <a:r>
                  <a:rPr lang="en-GB" b="1" dirty="0" smtClean="0">
                    <a:solidFill>
                      <a:srgbClr val="00AE9E"/>
                    </a:solidFill>
                  </a:rPr>
                  <a:t>20%</a:t>
                </a:r>
                <a:endParaRPr lang="en-GB" b="1" dirty="0">
                  <a:solidFill>
                    <a:srgbClr val="00AE9E"/>
                  </a:solidFill>
                </a:endParaRPr>
              </a:p>
            </p:txBody>
          </p:sp>
        </p:grpSp>
        <p:sp>
          <p:nvSpPr>
            <p:cNvPr id="21" name="Rectangle 3"/>
            <p:cNvSpPr>
              <a:spLocks noChangeArrowheads="1"/>
            </p:cNvSpPr>
            <p:nvPr/>
          </p:nvSpPr>
          <p:spPr bwMode="auto">
            <a:xfrm>
              <a:off x="888274" y="4494892"/>
              <a:ext cx="7361935" cy="4462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5"/>
                </a:rPr>
                <a:t>http://</a:t>
              </a:r>
              <a:r>
                <a:rPr lang="en-GB" sz="1100" b="1" dirty="0" smtClean="0">
                  <a:ea typeface="ＭＳ Ｐゴシック" pitchFamily="34" charset="-128"/>
                  <a:hlinkClick r:id="rId5"/>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a:p>
              <a:pPr lvl="0" fontAlgn="base">
                <a:spcBef>
                  <a:spcPct val="0"/>
                </a:spcBef>
                <a:spcAft>
                  <a:spcPct val="0"/>
                </a:spcAft>
              </a:pPr>
              <a:r>
                <a:rPr kumimoji="0" lang="en-GB" sz="1200" b="1" i="0" u="none" strike="noStrike" cap="none" normalizeH="0" dirty="0" smtClean="0">
                  <a:ln>
                    <a:noFill/>
                  </a:ln>
                  <a:solidFill>
                    <a:schemeClr val="tx1"/>
                  </a:solidFill>
                  <a:effectLst/>
                  <a:ea typeface="Calibri" pitchFamily="34" charset="0"/>
                  <a:cs typeface="Times New Roman" pitchFamily="18" charset="0"/>
                </a:rPr>
                <a:t> </a:t>
              </a:r>
            </a:p>
          </p:txBody>
        </p:sp>
      </p:grpSp>
    </p:spTree>
    <p:extLst>
      <p:ext uri="{BB962C8B-B14F-4D97-AF65-F5344CB8AC3E}">
        <p14:creationId xmlns:p14="http://schemas.microsoft.com/office/powerpoint/2010/main" val="352241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115617" y="404664"/>
            <a:ext cx="6624735" cy="648072"/>
          </a:xfrm>
        </p:spPr>
        <p:txBody>
          <a:bodyPr>
            <a:normAutofit/>
          </a:bodyPr>
          <a:lstStyle/>
          <a:p>
            <a:pPr algn="ctr"/>
            <a:r>
              <a:rPr lang="en-GB" sz="3400" dirty="0" smtClean="0">
                <a:solidFill>
                  <a:srgbClr val="00AE9E"/>
                </a:solidFill>
              </a:rPr>
              <a:t>Low physical activity in children</a:t>
            </a:r>
            <a:endParaRPr lang="en-US" sz="1600" b="1"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5</a:t>
            </a:fld>
            <a:endParaRPr lang="en-US" dirty="0"/>
          </a:p>
        </p:txBody>
      </p:sp>
      <p:sp>
        <p:nvSpPr>
          <p:cNvPr id="5" name="Footer Placeholder 4"/>
          <p:cNvSpPr>
            <a:spLocks noGrp="1"/>
          </p:cNvSpPr>
          <p:nvPr>
            <p:ph type="ftr" sz="quarter" idx="3"/>
          </p:nvPr>
        </p:nvSpPr>
        <p:spPr/>
        <p:txBody>
          <a:bodyPr/>
          <a:lstStyle/>
          <a:p>
            <a:r>
              <a:rPr lang="en-GB" dirty="0"/>
              <a:t>Patterns and trends in child physical </a:t>
            </a:r>
            <a:r>
              <a:rPr lang="en-GB" dirty="0" smtClean="0"/>
              <a:t>activity</a:t>
            </a:r>
            <a:endParaRPr lang="en-US" dirty="0"/>
          </a:p>
        </p:txBody>
      </p:sp>
      <p:grpSp>
        <p:nvGrpSpPr>
          <p:cNvPr id="19" name="Group 18"/>
          <p:cNvGrpSpPr/>
          <p:nvPr/>
        </p:nvGrpSpPr>
        <p:grpSpPr>
          <a:xfrm>
            <a:off x="950106" y="2211208"/>
            <a:ext cx="7238269" cy="1883757"/>
            <a:chOff x="571000" y="2651411"/>
            <a:chExt cx="7238269" cy="1883757"/>
          </a:xfrm>
        </p:grpSpPr>
        <p:grpSp>
          <p:nvGrpSpPr>
            <p:cNvPr id="20" name="Group 19"/>
            <p:cNvGrpSpPr/>
            <p:nvPr/>
          </p:nvGrpSpPr>
          <p:grpSpPr>
            <a:xfrm>
              <a:off x="1331640" y="2651411"/>
              <a:ext cx="6477629" cy="1883757"/>
              <a:chOff x="1344973" y="3168477"/>
              <a:chExt cx="6477629" cy="1883757"/>
            </a:xfrm>
          </p:grpSpPr>
          <p:pic>
            <p:nvPicPr>
              <p:cNvPr id="2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844" y="3168477"/>
                <a:ext cx="6452758" cy="809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973" y="4242234"/>
                <a:ext cx="6452758" cy="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 name="TextBox 20"/>
            <p:cNvSpPr txBox="1"/>
            <p:nvPr/>
          </p:nvSpPr>
          <p:spPr>
            <a:xfrm>
              <a:off x="571001" y="2763027"/>
              <a:ext cx="760639" cy="584775"/>
            </a:xfrm>
            <a:prstGeom prst="rect">
              <a:avLst/>
            </a:prstGeom>
            <a:noFill/>
          </p:spPr>
          <p:txBody>
            <a:bodyPr wrap="square" rtlCol="0">
              <a:spAutoFit/>
            </a:bodyPr>
            <a:lstStyle/>
            <a:p>
              <a:r>
                <a:rPr lang="en-GB" sz="1400" dirty="0" smtClean="0">
                  <a:solidFill>
                    <a:srgbClr val="98002E"/>
                  </a:solidFill>
                </a:rPr>
                <a:t>Boys</a:t>
              </a:r>
              <a:endParaRPr lang="en-GB" dirty="0" smtClean="0">
                <a:solidFill>
                  <a:srgbClr val="98002E"/>
                </a:solidFill>
              </a:endParaRPr>
            </a:p>
            <a:p>
              <a:r>
                <a:rPr lang="en-GB" b="1" dirty="0" smtClean="0">
                  <a:solidFill>
                    <a:srgbClr val="98002E"/>
                  </a:solidFill>
                </a:rPr>
                <a:t>36%</a:t>
              </a:r>
              <a:endParaRPr lang="en-GB" b="1" dirty="0">
                <a:solidFill>
                  <a:srgbClr val="98002E"/>
                </a:solidFill>
              </a:endParaRPr>
            </a:p>
          </p:txBody>
        </p:sp>
        <p:sp>
          <p:nvSpPr>
            <p:cNvPr id="22" name="TextBox 21"/>
            <p:cNvSpPr txBox="1"/>
            <p:nvPr/>
          </p:nvSpPr>
          <p:spPr>
            <a:xfrm>
              <a:off x="571000" y="3837780"/>
              <a:ext cx="760639" cy="584775"/>
            </a:xfrm>
            <a:prstGeom prst="rect">
              <a:avLst/>
            </a:prstGeom>
            <a:noFill/>
          </p:spPr>
          <p:txBody>
            <a:bodyPr wrap="square" rtlCol="0">
              <a:spAutoFit/>
            </a:bodyPr>
            <a:lstStyle/>
            <a:p>
              <a:r>
                <a:rPr lang="en-GB" sz="1400" dirty="0" smtClean="0">
                  <a:solidFill>
                    <a:srgbClr val="00AE9E"/>
                  </a:solidFill>
                </a:rPr>
                <a:t>Girls</a:t>
              </a:r>
              <a:endParaRPr lang="en-GB" dirty="0" smtClean="0">
                <a:solidFill>
                  <a:srgbClr val="00AE9E"/>
                </a:solidFill>
              </a:endParaRPr>
            </a:p>
            <a:p>
              <a:r>
                <a:rPr lang="en-GB" b="1" dirty="0" smtClean="0">
                  <a:solidFill>
                    <a:srgbClr val="00AE9E"/>
                  </a:solidFill>
                </a:rPr>
                <a:t>45%</a:t>
              </a:r>
              <a:endParaRPr lang="en-GB" b="1" dirty="0">
                <a:solidFill>
                  <a:srgbClr val="00AE9E"/>
                </a:solidFill>
              </a:endParaRPr>
            </a:p>
          </p:txBody>
        </p:sp>
      </p:grpSp>
      <p:graphicFrame>
        <p:nvGraphicFramePr>
          <p:cNvPr id="12" name="Table 11"/>
          <p:cNvGraphicFramePr>
            <a:graphicFrameLocks noGrp="1"/>
          </p:cNvGraphicFramePr>
          <p:nvPr>
            <p:extLst>
              <p:ext uri="{D42A27DB-BD31-4B8C-83A1-F6EECF244321}">
                <p14:modId xmlns:p14="http://schemas.microsoft.com/office/powerpoint/2010/main" val="4173585915"/>
              </p:ext>
            </p:extLst>
          </p:nvPr>
        </p:nvGraphicFramePr>
        <p:xfrm>
          <a:off x="38458" y="5702961"/>
          <a:ext cx="9036496" cy="406400"/>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18998">
                <a:tc>
                  <a:txBody>
                    <a:bodyPr/>
                    <a:lstStyle/>
                    <a:p>
                      <a:pPr>
                        <a:lnSpc>
                          <a:spcPts val="1600"/>
                        </a:lnSpc>
                        <a:spcBef>
                          <a:spcPts val="600"/>
                        </a:spcBef>
                        <a:spcAft>
                          <a:spcPts val="600"/>
                        </a:spcAft>
                      </a:pPr>
                      <a:r>
                        <a:rPr lang="en-GB" sz="1200" b="1" kern="1200" dirty="0" smtClean="0">
                          <a:solidFill>
                            <a:schemeClr val="tx1"/>
                          </a:solidFill>
                          <a:effectLst/>
                          <a:latin typeface="+mn-lt"/>
                          <a:ea typeface="+mn-ea"/>
                          <a:cs typeface="+mn-cs"/>
                        </a:rPr>
                        <a:t>Low activity</a:t>
                      </a:r>
                      <a:endParaRPr lang="en-GB" sz="7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200" b="1" kern="1200" dirty="0" smtClean="0">
                          <a:solidFill>
                            <a:schemeClr val="tx1"/>
                          </a:solidFill>
                          <a:effectLst/>
                          <a:latin typeface="+mn-lt"/>
                          <a:ea typeface="+mn-ea"/>
                          <a:cs typeface="+mn-cs"/>
                        </a:rPr>
                        <a:t>Low activity refers to lower levels of physical activity (less than 30 minutes of  MVPA on all 7 days in the last week, or less than 60 minutes of MVPA on 3 to 6 days in the last week).</a:t>
                      </a:r>
                    </a:p>
                  </a:txBody>
                  <a:tcPr marL="68580" marR="68580" marT="0" marB="0" anchor="ctr">
                    <a:noFill/>
                  </a:tcPr>
                </a:tc>
                <a:extLst>
                  <a:ext uri="{0D108BD9-81ED-4DB2-BD59-A6C34878D82A}">
                    <a16:rowId xmlns="" xmlns:a16="http://schemas.microsoft.com/office/drawing/2014/main" val="10000"/>
                  </a:ext>
                </a:extLst>
              </a:tr>
            </a:tbl>
          </a:graphicData>
        </a:graphic>
      </p:graphicFrame>
      <p:sp>
        <p:nvSpPr>
          <p:cNvPr id="14" name="Rectangle 3"/>
          <p:cNvSpPr>
            <a:spLocks noChangeArrowheads="1"/>
          </p:cNvSpPr>
          <p:nvPr/>
        </p:nvSpPr>
        <p:spPr bwMode="auto">
          <a:xfrm>
            <a:off x="909036" y="1484784"/>
            <a:ext cx="722951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600" b="1" i="0" u="none" strike="noStrike" cap="none" normalizeH="0" dirty="0" smtClean="0">
                <a:ln>
                  <a:noFill/>
                </a:ln>
                <a:solidFill>
                  <a:schemeClr val="tx1"/>
                </a:solidFill>
                <a:effectLst/>
                <a:ea typeface="Calibri" pitchFamily="34" charset="0"/>
                <a:cs typeface="Times New Roman" pitchFamily="18" charset="0"/>
              </a:rPr>
              <a:t> of children aged 5 to 15 with low physical activity levels (excluding activities in school lessons), 2015</a:t>
            </a:r>
            <a:endParaRPr kumimoji="0" lang="en-GB" sz="1600" b="0" i="0" u="none" strike="noStrike" cap="none" normalizeH="0" baseline="0" dirty="0" smtClean="0">
              <a:ln>
                <a:noFill/>
              </a:ln>
              <a:solidFill>
                <a:schemeClr val="tx1"/>
              </a:solidFill>
              <a:effectLst/>
              <a:cs typeface="Arial" pitchFamily="34" charset="0"/>
            </a:endParaRPr>
          </a:p>
        </p:txBody>
      </p:sp>
      <p:sp>
        <p:nvSpPr>
          <p:cNvPr id="15" name="Rectangle 3"/>
          <p:cNvSpPr>
            <a:spLocks noChangeArrowheads="1"/>
          </p:cNvSpPr>
          <p:nvPr/>
        </p:nvSpPr>
        <p:spPr bwMode="auto">
          <a:xfrm>
            <a:off x="827584" y="4494892"/>
            <a:ext cx="7361935" cy="4462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5"/>
              </a:rPr>
              <a:t>http://</a:t>
            </a:r>
            <a:r>
              <a:rPr lang="en-GB" sz="1100" b="1" dirty="0" smtClean="0">
                <a:ea typeface="ＭＳ Ｐゴシック" pitchFamily="34" charset="-128"/>
                <a:hlinkClick r:id="rId5"/>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a:p>
            <a:pPr lvl="0" fontAlgn="base">
              <a:spcBef>
                <a:spcPct val="0"/>
              </a:spcBef>
              <a:spcAft>
                <a:spcPct val="0"/>
              </a:spcAft>
            </a:pPr>
            <a:r>
              <a:rPr kumimoji="0" lang="en-GB" sz="1200" b="1" i="0" u="none" strike="noStrike" cap="none" normalizeH="0" dirty="0" smtClean="0">
                <a:ln>
                  <a:noFill/>
                </a:ln>
                <a:solidFill>
                  <a:schemeClr val="tx1"/>
                </a:solidFill>
                <a:effectLst/>
                <a:ea typeface="Calibri" pitchFamily="34" charset="0"/>
                <a:cs typeface="Times New Roman" pitchFamily="18" charset="0"/>
              </a:rPr>
              <a:t> </a:t>
            </a:r>
          </a:p>
        </p:txBody>
      </p:sp>
    </p:spTree>
    <p:extLst>
      <p:ext uri="{BB962C8B-B14F-4D97-AF65-F5344CB8AC3E}">
        <p14:creationId xmlns:p14="http://schemas.microsoft.com/office/powerpoint/2010/main" val="4040246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3097020401"/>
              </p:ext>
            </p:extLst>
          </p:nvPr>
        </p:nvGraphicFramePr>
        <p:xfrm>
          <a:off x="68710" y="5902920"/>
          <a:ext cx="9036496" cy="406400"/>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200" dirty="0">
                          <a:solidFill>
                            <a:schemeClr val="tx1"/>
                          </a:solidFill>
                          <a:effectLst/>
                        </a:rPr>
                        <a:t>Meets </a:t>
                      </a:r>
                      <a:r>
                        <a:rPr lang="en-GB" sz="1200" dirty="0" smtClean="0">
                          <a:solidFill>
                            <a:schemeClr val="tx1"/>
                          </a:solidFill>
                          <a:effectLst/>
                        </a:rPr>
                        <a:t>recommendations</a:t>
                      </a:r>
                      <a:endParaRPr lang="en-GB" sz="12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200" dirty="0">
                          <a:solidFill>
                            <a:schemeClr val="tx1"/>
                          </a:solidFill>
                          <a:effectLst/>
                        </a:rPr>
                        <a:t>At least 60 minutes (1 hour) of moderate to vigorous physical activity (MVPA) on all </a:t>
                      </a:r>
                      <a:r>
                        <a:rPr lang="en-GB" sz="1200" dirty="0" smtClean="0">
                          <a:solidFill>
                            <a:schemeClr val="tx1"/>
                          </a:solidFill>
                          <a:effectLst/>
                        </a:rPr>
                        <a:t>7 </a:t>
                      </a:r>
                      <a:r>
                        <a:rPr lang="en-GB" sz="1200" dirty="0">
                          <a:solidFill>
                            <a:schemeClr val="tx1"/>
                          </a:solidFill>
                          <a:effectLst/>
                        </a:rPr>
                        <a:t>days in the last week.</a:t>
                      </a:r>
                      <a:endParaRPr lang="en-GB" sz="12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bl>
          </a:graphicData>
        </a:graphic>
      </p:graphicFrame>
      <p:sp>
        <p:nvSpPr>
          <p:cNvPr id="4" name="Slide Number Placeholder 3"/>
          <p:cNvSpPr>
            <a:spLocks noGrp="1"/>
          </p:cNvSpPr>
          <p:nvPr>
            <p:ph type="sldNum" sz="quarter" idx="12"/>
          </p:nvPr>
        </p:nvSpPr>
        <p:spPr/>
        <p:txBody>
          <a:bodyPr/>
          <a:lstStyle/>
          <a:p>
            <a:fld id="{E051598E-9D06-4046-8EF2-7702044C4E81}" type="slidenum">
              <a:rPr lang="en-US" smtClean="0"/>
              <a:pPr/>
              <a:t>6</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a:t>
            </a:r>
            <a:r>
              <a:rPr lang="en-GB" dirty="0"/>
              <a:t>physical activity</a:t>
            </a:r>
            <a:endParaRPr lang="en-US" dirty="0"/>
          </a:p>
        </p:txBody>
      </p:sp>
      <p:sp>
        <p:nvSpPr>
          <p:cNvPr id="9" name="Title 15"/>
          <p:cNvSpPr txBox="1">
            <a:spLocks/>
          </p:cNvSpPr>
          <p:nvPr/>
        </p:nvSpPr>
        <p:spPr>
          <a:xfrm>
            <a:off x="1331640" y="404664"/>
            <a:ext cx="6336704" cy="884756"/>
          </a:xfrm>
          <a:prstGeom prst="rect">
            <a:avLst/>
          </a:prstGeom>
        </p:spPr>
        <p:txBody>
          <a:bodyPr vert="horz" lIns="0" tIns="0" rIns="0" bIns="0" rtlCol="0" anchor="t" anchorCtr="0">
            <a:normAutofit fontScale="97500"/>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pPr algn="ctr"/>
            <a:r>
              <a:rPr lang="en-GB" sz="3500" dirty="0" smtClean="0">
                <a:solidFill>
                  <a:srgbClr val="00AE9E"/>
                </a:solidFill>
              </a:rPr>
              <a:t>Physical activity in children by age</a:t>
            </a:r>
            <a:r>
              <a:rPr lang="en-GB" dirty="0" smtClean="0"/>
              <a:t/>
            </a:r>
            <a:br>
              <a:rPr lang="en-GB" dirty="0" smtClean="0"/>
            </a:br>
            <a:endParaRPr lang="en-US" sz="2100" b="1" spc="0" dirty="0">
              <a:solidFill>
                <a:schemeClr val="tx1"/>
              </a:solidFill>
              <a:cs typeface="Arial" pitchFamily="34" charset="0"/>
            </a:endParaRPr>
          </a:p>
        </p:txBody>
      </p:sp>
      <p:sp>
        <p:nvSpPr>
          <p:cNvPr id="10" name="Rectangle 3"/>
          <p:cNvSpPr>
            <a:spLocks noChangeArrowheads="1"/>
          </p:cNvSpPr>
          <p:nvPr/>
        </p:nvSpPr>
        <p:spPr bwMode="auto">
          <a:xfrm>
            <a:off x="954481" y="5358988"/>
            <a:ext cx="7361935" cy="4462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smtClean="0">
                <a:ea typeface="ＭＳ Ｐゴシック" pitchFamily="34" charset="-128"/>
                <a:hlinkClick r:id="rId3"/>
              </a:rPr>
              <a:t>http</a:t>
            </a:r>
            <a:r>
              <a:rPr lang="en-GB" sz="1100" b="1" dirty="0">
                <a:ea typeface="ＭＳ Ｐゴシック" pitchFamily="34" charset="-128"/>
                <a:hlinkClick r:id="rId3"/>
              </a:rPr>
              <a:t>://</a:t>
            </a:r>
            <a:r>
              <a:rPr lang="en-GB" sz="1100" b="1" dirty="0" smtClean="0">
                <a:ea typeface="ＭＳ Ｐゴシック" pitchFamily="34" charset="-128"/>
                <a:hlinkClick r:id="rId3"/>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a:p>
            <a:pPr lvl="0" fontAlgn="base">
              <a:spcBef>
                <a:spcPct val="0"/>
              </a:spcBef>
              <a:spcAft>
                <a:spcPct val="0"/>
              </a:spcAft>
            </a:pPr>
            <a:r>
              <a:rPr kumimoji="0" lang="en-GB" sz="1200" b="1" i="0" u="none" strike="noStrike" cap="none" normalizeH="0" dirty="0" smtClean="0">
                <a:ln>
                  <a:noFill/>
                </a:ln>
                <a:solidFill>
                  <a:schemeClr val="tx1"/>
                </a:solidFill>
                <a:effectLst/>
                <a:ea typeface="Calibri" pitchFamily="34" charset="0"/>
                <a:cs typeface="Times New Roman" pitchFamily="18" charset="0"/>
              </a:rPr>
              <a:t> </a:t>
            </a:r>
          </a:p>
        </p:txBody>
      </p:sp>
      <p:sp>
        <p:nvSpPr>
          <p:cNvPr id="11" name="Rectangle 3"/>
          <p:cNvSpPr>
            <a:spLocks noChangeArrowheads="1"/>
          </p:cNvSpPr>
          <p:nvPr/>
        </p:nvSpPr>
        <p:spPr bwMode="auto">
          <a:xfrm>
            <a:off x="683568" y="1268760"/>
            <a:ext cx="792088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600" b="1" i="0" u="none" strike="noStrike" cap="none" normalizeH="0" dirty="0" smtClean="0">
                <a:ln>
                  <a:noFill/>
                </a:ln>
                <a:solidFill>
                  <a:schemeClr val="tx1"/>
                </a:solidFill>
                <a:effectLst/>
                <a:ea typeface="Calibri" pitchFamily="34" charset="0"/>
                <a:cs typeface="Times New Roman" pitchFamily="18" charset="0"/>
              </a:rPr>
              <a:t> of children aged 5 to 15 meeting physical activity recommendations (excluding activities in school lessons), by age and sex, 2015</a:t>
            </a:r>
            <a:endParaRPr kumimoji="0" lang="en-GB" sz="1600" b="0" i="0" u="none" strike="noStrike" cap="none" normalizeH="0" baseline="0" dirty="0" smtClean="0">
              <a:ln>
                <a:noFill/>
              </a:ln>
              <a:solidFill>
                <a:schemeClr val="tx1"/>
              </a:solidFill>
              <a:effectLst/>
              <a:cs typeface="Arial" pitchFamily="34" charset="0"/>
            </a:endParaRP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2462" y="1838100"/>
            <a:ext cx="5645969"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4030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48648245"/>
              </p:ext>
            </p:extLst>
          </p:nvPr>
        </p:nvGraphicFramePr>
        <p:xfrm>
          <a:off x="68710" y="5472841"/>
          <a:ext cx="9036496" cy="677979"/>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000" dirty="0">
                          <a:solidFill>
                            <a:schemeClr val="tx1"/>
                          </a:solidFill>
                          <a:effectLst/>
                        </a:rPr>
                        <a:t>Meets </a:t>
                      </a:r>
                      <a:r>
                        <a:rPr lang="en-GB" sz="1000" dirty="0" smtClean="0">
                          <a:solidFill>
                            <a:schemeClr val="tx1"/>
                          </a:solidFill>
                          <a:effectLst/>
                        </a:rPr>
                        <a:t>recommendations</a:t>
                      </a:r>
                      <a:endParaRPr lang="en-GB" sz="10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dirty="0">
                          <a:solidFill>
                            <a:schemeClr val="tx1"/>
                          </a:solidFill>
                          <a:effectLst/>
                        </a:rPr>
                        <a:t>At least 60 minutes (1 hour) of moderate to vigorous physical activity (MVPA) on all </a:t>
                      </a:r>
                      <a:r>
                        <a:rPr lang="en-GB" sz="1000" dirty="0" smtClean="0">
                          <a:solidFill>
                            <a:schemeClr val="tx1"/>
                          </a:solidFill>
                          <a:effectLst/>
                        </a:rPr>
                        <a:t>7 </a:t>
                      </a:r>
                      <a:r>
                        <a:rPr lang="en-GB" sz="1000" dirty="0">
                          <a:solidFill>
                            <a:schemeClr val="tx1"/>
                          </a:solidFill>
                          <a:effectLst/>
                        </a:rPr>
                        <a:t>days in the last week.</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r h="225993">
                <a:tc>
                  <a:txBody>
                    <a:bodyPr/>
                    <a:lstStyle/>
                    <a:p>
                      <a:pPr>
                        <a:lnSpc>
                          <a:spcPts val="1600"/>
                        </a:lnSpc>
                        <a:spcBef>
                          <a:spcPts val="600"/>
                        </a:spcBef>
                        <a:spcAft>
                          <a:spcPts val="600"/>
                        </a:spcAft>
                      </a:pPr>
                      <a:r>
                        <a:rPr lang="en-GB" sz="1000" b="1" kern="1200" dirty="0" smtClean="0">
                          <a:solidFill>
                            <a:schemeClr val="tx1"/>
                          </a:solidFill>
                          <a:effectLst/>
                          <a:latin typeface="+mn-lt"/>
                          <a:ea typeface="+mn-ea"/>
                          <a:cs typeface="+mn-cs"/>
                        </a:rPr>
                        <a:t>Some activity</a:t>
                      </a:r>
                      <a:endParaRPr lang="en-GB" sz="4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b="1" kern="1200" dirty="0" smtClean="0">
                          <a:solidFill>
                            <a:schemeClr val="tx1"/>
                          </a:solidFill>
                          <a:effectLst/>
                          <a:latin typeface="+mn-lt"/>
                          <a:ea typeface="+mn-ea"/>
                          <a:cs typeface="+mn-cs"/>
                        </a:rPr>
                        <a:t>30-59 minutes of MVPA on all 7 days in the last week or at least 60 minutes of MVPA on 3 to 6 days in the last week.</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1"/>
                  </a:ext>
                </a:extLst>
              </a:tr>
              <a:tr h="225993">
                <a:tc>
                  <a:txBody>
                    <a:bodyPr/>
                    <a:lstStyle/>
                    <a:p>
                      <a:pPr>
                        <a:lnSpc>
                          <a:spcPts val="1600"/>
                        </a:lnSpc>
                        <a:spcBef>
                          <a:spcPts val="600"/>
                        </a:spcBef>
                        <a:spcAft>
                          <a:spcPts val="600"/>
                        </a:spcAft>
                      </a:pPr>
                      <a:r>
                        <a:rPr lang="en-GB" sz="1000" b="1" kern="1200" dirty="0" smtClean="0">
                          <a:solidFill>
                            <a:schemeClr val="tx1"/>
                          </a:solidFill>
                          <a:effectLst/>
                          <a:latin typeface="+mn-lt"/>
                          <a:ea typeface="+mn-ea"/>
                          <a:cs typeface="+mn-cs"/>
                        </a:rPr>
                        <a:t>Low activity</a:t>
                      </a:r>
                      <a:endParaRPr lang="en-GB" sz="4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b="1" kern="1200" dirty="0" smtClean="0">
                          <a:solidFill>
                            <a:schemeClr val="tx1"/>
                          </a:solidFill>
                          <a:effectLst/>
                          <a:latin typeface="+mn-lt"/>
                          <a:ea typeface="+mn-ea"/>
                          <a:cs typeface="+mn-cs"/>
                        </a:rPr>
                        <a:t>Lower levels of physical activity.</a:t>
                      </a:r>
                      <a:endParaRPr lang="en-GB" sz="100" b="1"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2"/>
                  </a:ext>
                </a:extLst>
              </a:tr>
            </a:tbl>
          </a:graphicData>
        </a:graphic>
      </p:graphicFrame>
      <p:sp>
        <p:nvSpPr>
          <p:cNvPr id="16" name="Title 15"/>
          <p:cNvSpPr>
            <a:spLocks noGrp="1"/>
          </p:cNvSpPr>
          <p:nvPr>
            <p:ph type="title"/>
          </p:nvPr>
        </p:nvSpPr>
        <p:spPr>
          <a:xfrm>
            <a:off x="1475656" y="333375"/>
            <a:ext cx="7127937" cy="575345"/>
          </a:xfrm>
        </p:spPr>
        <p:txBody>
          <a:bodyPr>
            <a:normAutofit/>
          </a:bodyPr>
          <a:lstStyle/>
          <a:p>
            <a:r>
              <a:rPr lang="en-GB" sz="3400" dirty="0">
                <a:solidFill>
                  <a:srgbClr val="00AE9E"/>
                </a:solidFill>
              </a:rPr>
              <a:t>P</a:t>
            </a:r>
            <a:r>
              <a:rPr lang="en-GB" sz="3400" dirty="0" smtClean="0">
                <a:solidFill>
                  <a:srgbClr val="00AE9E"/>
                </a:solidFill>
              </a:rPr>
              <a:t>hysical activity in boys by region</a:t>
            </a:r>
            <a:endParaRPr lang="en-US" sz="16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7</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grpSp>
        <p:nvGrpSpPr>
          <p:cNvPr id="2" name="Group 1"/>
          <p:cNvGrpSpPr/>
          <p:nvPr/>
        </p:nvGrpSpPr>
        <p:grpSpPr>
          <a:xfrm>
            <a:off x="888274" y="1140132"/>
            <a:ext cx="7361935" cy="4279071"/>
            <a:chOff x="888274" y="1140132"/>
            <a:chExt cx="7361935" cy="4279071"/>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474" y="1629200"/>
              <a:ext cx="5509533"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3"/>
            <p:cNvSpPr>
              <a:spLocks noChangeArrowheads="1"/>
            </p:cNvSpPr>
            <p:nvPr/>
          </p:nvSpPr>
          <p:spPr bwMode="auto">
            <a:xfrm>
              <a:off x="954483" y="1140132"/>
              <a:ext cx="7229519"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500" b="1" i="0" u="none" strike="noStrike" cap="none" normalizeH="0" dirty="0" smtClean="0">
                  <a:ln>
                    <a:noFill/>
                  </a:ln>
                  <a:solidFill>
                    <a:schemeClr val="tx1"/>
                  </a:solidFill>
                  <a:effectLst/>
                  <a:ea typeface="Calibri" pitchFamily="34" charset="0"/>
                  <a:cs typeface="Times New Roman" pitchFamily="18" charset="0"/>
                </a:rPr>
                <a:t> of boys aged 5 to 15 meeting physical activity recommendations (excluding activities in school lessons), by region, 2015</a:t>
              </a:r>
              <a:endParaRPr kumimoji="0" lang="en-GB" sz="1500" b="0" i="0" u="none" strike="noStrike" cap="none" normalizeH="0" baseline="0" dirty="0" smtClean="0">
                <a:ln>
                  <a:noFill/>
                </a:ln>
                <a:solidFill>
                  <a:schemeClr val="tx1"/>
                </a:solidFill>
                <a:effectLst/>
                <a:cs typeface="Arial" pitchFamily="34" charset="0"/>
              </a:endParaRPr>
            </a:p>
          </p:txBody>
        </p:sp>
        <p:sp>
          <p:nvSpPr>
            <p:cNvPr id="12" name="Rectangle 3"/>
            <p:cNvSpPr>
              <a:spLocks noChangeArrowheads="1"/>
            </p:cNvSpPr>
            <p:nvPr/>
          </p:nvSpPr>
          <p:spPr bwMode="auto">
            <a:xfrm>
              <a:off x="888274" y="5157593"/>
              <a:ext cx="7361935"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4"/>
                </a:rPr>
                <a:t>http://</a:t>
              </a:r>
              <a:r>
                <a:rPr lang="en-GB" sz="1100" b="1" dirty="0" smtClean="0">
                  <a:ea typeface="ＭＳ Ｐゴシック" pitchFamily="34" charset="-128"/>
                  <a:hlinkClick r:id="rId4"/>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p:txBody>
        </p:sp>
      </p:grpSp>
    </p:spTree>
    <p:extLst>
      <p:ext uri="{BB962C8B-B14F-4D97-AF65-F5344CB8AC3E}">
        <p14:creationId xmlns:p14="http://schemas.microsoft.com/office/powerpoint/2010/main" val="805678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82706741"/>
              </p:ext>
            </p:extLst>
          </p:nvPr>
        </p:nvGraphicFramePr>
        <p:xfrm>
          <a:off x="68710" y="5472841"/>
          <a:ext cx="9036496" cy="677979"/>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000" dirty="0">
                          <a:solidFill>
                            <a:schemeClr val="tx1"/>
                          </a:solidFill>
                          <a:effectLst/>
                        </a:rPr>
                        <a:t>Meets </a:t>
                      </a:r>
                      <a:r>
                        <a:rPr lang="en-GB" sz="1000" dirty="0" smtClean="0">
                          <a:solidFill>
                            <a:schemeClr val="tx1"/>
                          </a:solidFill>
                          <a:effectLst/>
                        </a:rPr>
                        <a:t>recommendations</a:t>
                      </a:r>
                      <a:endParaRPr lang="en-GB" sz="10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dirty="0">
                          <a:solidFill>
                            <a:schemeClr val="tx1"/>
                          </a:solidFill>
                          <a:effectLst/>
                        </a:rPr>
                        <a:t>At least 60 minutes (1 hour) of moderate to vigorous physical activity (MVPA) on all </a:t>
                      </a:r>
                      <a:r>
                        <a:rPr lang="en-GB" sz="1000" dirty="0" smtClean="0">
                          <a:solidFill>
                            <a:schemeClr val="tx1"/>
                          </a:solidFill>
                          <a:effectLst/>
                        </a:rPr>
                        <a:t>7 </a:t>
                      </a:r>
                      <a:r>
                        <a:rPr lang="en-GB" sz="1000" dirty="0">
                          <a:solidFill>
                            <a:schemeClr val="tx1"/>
                          </a:solidFill>
                          <a:effectLst/>
                        </a:rPr>
                        <a:t>days in the last week.</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r h="225993">
                <a:tc>
                  <a:txBody>
                    <a:bodyPr/>
                    <a:lstStyle/>
                    <a:p>
                      <a:pPr>
                        <a:lnSpc>
                          <a:spcPts val="1600"/>
                        </a:lnSpc>
                        <a:spcBef>
                          <a:spcPts val="600"/>
                        </a:spcBef>
                        <a:spcAft>
                          <a:spcPts val="600"/>
                        </a:spcAft>
                      </a:pPr>
                      <a:r>
                        <a:rPr lang="en-GB" sz="1000" b="1" kern="1200" dirty="0" smtClean="0">
                          <a:solidFill>
                            <a:schemeClr val="tx1"/>
                          </a:solidFill>
                          <a:effectLst/>
                          <a:latin typeface="+mn-lt"/>
                          <a:ea typeface="+mn-ea"/>
                          <a:cs typeface="+mn-cs"/>
                        </a:rPr>
                        <a:t>Some activity</a:t>
                      </a:r>
                      <a:endParaRPr lang="en-GB" sz="4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b="1" kern="1200" dirty="0" smtClean="0">
                          <a:solidFill>
                            <a:schemeClr val="tx1"/>
                          </a:solidFill>
                          <a:effectLst/>
                          <a:latin typeface="+mn-lt"/>
                          <a:ea typeface="+mn-ea"/>
                          <a:cs typeface="+mn-cs"/>
                        </a:rPr>
                        <a:t>30-59 minutes of MVPA on all 7 days in the last week or at least 60 minutes of MVPA on 3 to 6 days in the last week.</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1"/>
                  </a:ext>
                </a:extLst>
              </a:tr>
              <a:tr h="225993">
                <a:tc>
                  <a:txBody>
                    <a:bodyPr/>
                    <a:lstStyle/>
                    <a:p>
                      <a:pPr>
                        <a:lnSpc>
                          <a:spcPts val="1600"/>
                        </a:lnSpc>
                        <a:spcBef>
                          <a:spcPts val="600"/>
                        </a:spcBef>
                        <a:spcAft>
                          <a:spcPts val="600"/>
                        </a:spcAft>
                      </a:pPr>
                      <a:r>
                        <a:rPr lang="en-GB" sz="1000" b="1" kern="1200" dirty="0" smtClean="0">
                          <a:solidFill>
                            <a:schemeClr val="tx1"/>
                          </a:solidFill>
                          <a:effectLst/>
                          <a:latin typeface="+mn-lt"/>
                          <a:ea typeface="+mn-ea"/>
                          <a:cs typeface="+mn-cs"/>
                        </a:rPr>
                        <a:t>Low activity</a:t>
                      </a:r>
                      <a:endParaRPr lang="en-GB" sz="4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b="1" kern="1200" dirty="0" smtClean="0">
                          <a:solidFill>
                            <a:schemeClr val="tx1"/>
                          </a:solidFill>
                          <a:effectLst/>
                          <a:latin typeface="+mn-lt"/>
                          <a:ea typeface="+mn-ea"/>
                          <a:cs typeface="+mn-cs"/>
                        </a:rPr>
                        <a:t>Lower levels of physical activity.</a:t>
                      </a:r>
                      <a:endParaRPr lang="en-GB" sz="100" b="1"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2"/>
                  </a:ext>
                </a:extLst>
              </a:tr>
            </a:tbl>
          </a:graphicData>
        </a:graphic>
      </p:graphicFrame>
      <p:sp>
        <p:nvSpPr>
          <p:cNvPr id="16" name="Title 15"/>
          <p:cNvSpPr>
            <a:spLocks noGrp="1"/>
          </p:cNvSpPr>
          <p:nvPr>
            <p:ph type="title"/>
          </p:nvPr>
        </p:nvSpPr>
        <p:spPr>
          <a:xfrm>
            <a:off x="1547665" y="333375"/>
            <a:ext cx="7055928" cy="575345"/>
          </a:xfrm>
        </p:spPr>
        <p:txBody>
          <a:bodyPr>
            <a:normAutofit/>
          </a:bodyPr>
          <a:lstStyle/>
          <a:p>
            <a:r>
              <a:rPr lang="en-GB" sz="3400" dirty="0">
                <a:solidFill>
                  <a:srgbClr val="00AE9E"/>
                </a:solidFill>
              </a:rPr>
              <a:t>P</a:t>
            </a:r>
            <a:r>
              <a:rPr lang="en-GB" sz="3400" dirty="0" smtClean="0">
                <a:solidFill>
                  <a:srgbClr val="00AE9E"/>
                </a:solidFill>
              </a:rPr>
              <a:t>hysical activity in girls by region</a:t>
            </a:r>
            <a:endParaRPr lang="en-US" sz="16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8</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grpSp>
        <p:nvGrpSpPr>
          <p:cNvPr id="2" name="Group 1"/>
          <p:cNvGrpSpPr/>
          <p:nvPr/>
        </p:nvGrpSpPr>
        <p:grpSpPr>
          <a:xfrm>
            <a:off x="888274" y="1140132"/>
            <a:ext cx="7361935" cy="4278670"/>
            <a:chOff x="888274" y="1140132"/>
            <a:chExt cx="7361935" cy="427867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265" y="1628800"/>
              <a:ext cx="5507540"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3"/>
            <p:cNvSpPr>
              <a:spLocks noChangeArrowheads="1"/>
            </p:cNvSpPr>
            <p:nvPr/>
          </p:nvSpPr>
          <p:spPr bwMode="auto">
            <a:xfrm>
              <a:off x="954483" y="1140132"/>
              <a:ext cx="7229519"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dirty="0" smtClean="0">
                  <a:ln>
                    <a:noFill/>
                  </a:ln>
                  <a:solidFill>
                    <a:schemeClr val="tx1"/>
                  </a:solidFill>
                  <a:effectLst/>
                  <a:ea typeface="Calibri" pitchFamily="34" charset="0"/>
                  <a:cs typeface="Times New Roman" pitchFamily="18" charset="0"/>
                </a:rPr>
                <a:t>Proportion</a:t>
              </a:r>
              <a:r>
                <a:rPr kumimoji="0" lang="en-GB" sz="1500" b="1" i="0" u="none" strike="noStrike" cap="none" normalizeH="0" dirty="0" smtClean="0">
                  <a:ln>
                    <a:noFill/>
                  </a:ln>
                  <a:solidFill>
                    <a:schemeClr val="tx1"/>
                  </a:solidFill>
                  <a:effectLst/>
                  <a:ea typeface="Calibri" pitchFamily="34" charset="0"/>
                  <a:cs typeface="Times New Roman" pitchFamily="18" charset="0"/>
                </a:rPr>
                <a:t> of girls aged 5 to 15 meeting physical activity recommendations (excluding activities in school lessons), by region, 2015</a:t>
              </a:r>
              <a:endParaRPr kumimoji="0" lang="en-GB" sz="1500" b="0" i="0" u="none" strike="noStrike" cap="none" normalizeH="0" baseline="0" dirty="0" smtClean="0">
                <a:ln>
                  <a:noFill/>
                </a:ln>
                <a:solidFill>
                  <a:schemeClr val="tx1"/>
                </a:solidFill>
                <a:effectLst/>
                <a:cs typeface="Arial" pitchFamily="34" charset="0"/>
              </a:endParaRPr>
            </a:p>
          </p:txBody>
        </p:sp>
        <p:sp>
          <p:nvSpPr>
            <p:cNvPr id="9" name="Rectangle 3"/>
            <p:cNvSpPr>
              <a:spLocks noChangeArrowheads="1"/>
            </p:cNvSpPr>
            <p:nvPr/>
          </p:nvSpPr>
          <p:spPr bwMode="auto">
            <a:xfrm>
              <a:off x="888274" y="5157192"/>
              <a:ext cx="7361935"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4"/>
                </a:rPr>
                <a:t>http://</a:t>
              </a:r>
              <a:r>
                <a:rPr lang="en-GB" sz="1100" b="1" dirty="0" smtClean="0">
                  <a:ea typeface="ＭＳ Ｐゴシック" pitchFamily="34" charset="-128"/>
                  <a:hlinkClick r:id="rId4"/>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p:txBody>
        </p:sp>
      </p:grpSp>
    </p:spTree>
    <p:extLst>
      <p:ext uri="{BB962C8B-B14F-4D97-AF65-F5344CB8AC3E}">
        <p14:creationId xmlns:p14="http://schemas.microsoft.com/office/powerpoint/2010/main" val="2624327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ext uri="{D42A27DB-BD31-4B8C-83A1-F6EECF244321}">
                <p14:modId xmlns:p14="http://schemas.microsoft.com/office/powerpoint/2010/main" val="380876713"/>
              </p:ext>
            </p:extLst>
          </p:nvPr>
        </p:nvGraphicFramePr>
        <p:xfrm>
          <a:off x="48529" y="6083327"/>
          <a:ext cx="9036496" cy="225993"/>
        </p:xfrm>
        <a:graphic>
          <a:graphicData uri="http://schemas.openxmlformats.org/drawingml/2006/table">
            <a:tbl>
              <a:tblPr firstRow="1" firstCol="1" bandRow="1">
                <a:tableStyleId>{5C22544A-7EE6-4342-B048-85BDC9FD1C3A}</a:tableStyleId>
              </a:tblPr>
              <a:tblGrid>
                <a:gridCol w="1656184">
                  <a:extLst>
                    <a:ext uri="{9D8B030D-6E8A-4147-A177-3AD203B41FA5}">
                      <a16:colId xmlns="" xmlns:a16="http://schemas.microsoft.com/office/drawing/2014/main" val="20000"/>
                    </a:ext>
                  </a:extLst>
                </a:gridCol>
                <a:gridCol w="7380312">
                  <a:extLst>
                    <a:ext uri="{9D8B030D-6E8A-4147-A177-3AD203B41FA5}">
                      <a16:colId xmlns="" xmlns:a16="http://schemas.microsoft.com/office/drawing/2014/main" val="20001"/>
                    </a:ext>
                  </a:extLst>
                </a:gridCol>
              </a:tblGrid>
              <a:tr h="225993">
                <a:tc>
                  <a:txBody>
                    <a:bodyPr/>
                    <a:lstStyle/>
                    <a:p>
                      <a:pPr>
                        <a:lnSpc>
                          <a:spcPts val="1600"/>
                        </a:lnSpc>
                        <a:spcBef>
                          <a:spcPts val="600"/>
                        </a:spcBef>
                        <a:spcAft>
                          <a:spcPts val="600"/>
                        </a:spcAft>
                      </a:pPr>
                      <a:r>
                        <a:rPr lang="en-GB" sz="1000" dirty="0">
                          <a:solidFill>
                            <a:schemeClr val="tx1"/>
                          </a:solidFill>
                          <a:effectLst/>
                        </a:rPr>
                        <a:t>Meets </a:t>
                      </a:r>
                      <a:r>
                        <a:rPr lang="en-GB" sz="1000" dirty="0" smtClean="0">
                          <a:solidFill>
                            <a:schemeClr val="tx1"/>
                          </a:solidFill>
                          <a:effectLst/>
                        </a:rPr>
                        <a:t>recommendations</a:t>
                      </a:r>
                      <a:endParaRPr lang="en-GB" sz="1000" dirty="0">
                        <a:solidFill>
                          <a:schemeClr val="tx1"/>
                        </a:solidFill>
                        <a:effectLst/>
                        <a:latin typeface="Arial"/>
                        <a:ea typeface="MS Gothic"/>
                        <a:cs typeface="Times New Roman"/>
                      </a:endParaRPr>
                    </a:p>
                  </a:txBody>
                  <a:tcPr marL="68580" marR="68580" marT="0" marB="0" anchor="ctr">
                    <a:noFill/>
                  </a:tcPr>
                </a:tc>
                <a:tc>
                  <a:txBody>
                    <a:bodyPr/>
                    <a:lstStyle/>
                    <a:p>
                      <a:pPr algn="just">
                        <a:lnSpc>
                          <a:spcPts val="1600"/>
                        </a:lnSpc>
                        <a:spcBef>
                          <a:spcPts val="600"/>
                        </a:spcBef>
                        <a:spcAft>
                          <a:spcPts val="600"/>
                        </a:spcAft>
                      </a:pPr>
                      <a:r>
                        <a:rPr lang="en-GB" sz="1000" dirty="0">
                          <a:solidFill>
                            <a:schemeClr val="tx1"/>
                          </a:solidFill>
                          <a:effectLst/>
                        </a:rPr>
                        <a:t>At least 60 minutes (1 hour) of moderate to vigorous physical activity (MVPA) on all </a:t>
                      </a:r>
                      <a:r>
                        <a:rPr lang="en-GB" sz="1000" dirty="0" smtClean="0">
                          <a:solidFill>
                            <a:schemeClr val="tx1"/>
                          </a:solidFill>
                          <a:effectLst/>
                        </a:rPr>
                        <a:t>7 </a:t>
                      </a:r>
                      <a:r>
                        <a:rPr lang="en-GB" sz="1000" dirty="0">
                          <a:solidFill>
                            <a:schemeClr val="tx1"/>
                          </a:solidFill>
                          <a:effectLst/>
                        </a:rPr>
                        <a:t>days in the last week.</a:t>
                      </a:r>
                      <a:endParaRPr lang="en-GB" sz="1000" dirty="0">
                        <a:solidFill>
                          <a:schemeClr val="tx1"/>
                        </a:solidFill>
                        <a:effectLst/>
                        <a:latin typeface="Arial"/>
                        <a:ea typeface="MS Gothic"/>
                        <a:cs typeface="Times New Roman"/>
                      </a:endParaRPr>
                    </a:p>
                  </a:txBody>
                  <a:tcPr marL="68580" marR="68580" marT="0" marB="0" anchor="ctr">
                    <a:noFill/>
                  </a:tcPr>
                </a:tc>
                <a:extLst>
                  <a:ext uri="{0D108BD9-81ED-4DB2-BD59-A6C34878D82A}">
                    <a16:rowId xmlns="" xmlns:a16="http://schemas.microsoft.com/office/drawing/2014/main" val="10000"/>
                  </a:ext>
                </a:extLst>
              </a:tr>
            </a:tbl>
          </a:graphicData>
        </a:graphic>
      </p:graphicFrame>
      <p:sp>
        <p:nvSpPr>
          <p:cNvPr id="16" name="Title 15"/>
          <p:cNvSpPr>
            <a:spLocks noGrp="1"/>
          </p:cNvSpPr>
          <p:nvPr>
            <p:ph type="title"/>
          </p:nvPr>
        </p:nvSpPr>
        <p:spPr>
          <a:xfrm>
            <a:off x="1187624" y="366499"/>
            <a:ext cx="6192688" cy="686237"/>
          </a:xfrm>
        </p:spPr>
        <p:txBody>
          <a:bodyPr>
            <a:normAutofit/>
          </a:bodyPr>
          <a:lstStyle/>
          <a:p>
            <a:pPr algn="ctr"/>
            <a:r>
              <a:rPr lang="en-GB" sz="3400" dirty="0" smtClean="0">
                <a:solidFill>
                  <a:srgbClr val="00AE9E"/>
                </a:solidFill>
              </a:rPr>
              <a:t>Trends in </a:t>
            </a:r>
            <a:r>
              <a:rPr lang="en-GB" sz="3400" spc="0" dirty="0" smtClean="0">
                <a:solidFill>
                  <a:srgbClr val="00AE9E"/>
                </a:solidFill>
              </a:rPr>
              <a:t>physical</a:t>
            </a:r>
            <a:r>
              <a:rPr lang="en-GB" sz="3400" dirty="0" smtClean="0">
                <a:solidFill>
                  <a:srgbClr val="00AE9E"/>
                </a:solidFill>
              </a:rPr>
              <a:t> activity</a:t>
            </a:r>
            <a:endParaRPr lang="en-US" sz="34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9</a:t>
            </a:fld>
            <a:endParaRPr lang="en-US" dirty="0"/>
          </a:p>
        </p:txBody>
      </p:sp>
      <p:sp>
        <p:nvSpPr>
          <p:cNvPr id="5" name="Footer Placeholder 4"/>
          <p:cNvSpPr>
            <a:spLocks noGrp="1"/>
          </p:cNvSpPr>
          <p:nvPr>
            <p:ph type="ftr" sz="quarter" idx="3"/>
          </p:nvPr>
        </p:nvSpPr>
        <p:spPr/>
        <p:txBody>
          <a:bodyPr/>
          <a:lstStyle/>
          <a:p>
            <a:r>
              <a:rPr lang="en-GB" dirty="0" smtClean="0"/>
              <a:t>Patterns and trends in child physical activity</a:t>
            </a:r>
            <a:endParaRPr lang="en-US" dirty="0"/>
          </a:p>
        </p:txBody>
      </p:sp>
      <p:grpSp>
        <p:nvGrpSpPr>
          <p:cNvPr id="7" name="Group 6"/>
          <p:cNvGrpSpPr/>
          <p:nvPr/>
        </p:nvGrpSpPr>
        <p:grpSpPr>
          <a:xfrm>
            <a:off x="888272" y="1114150"/>
            <a:ext cx="7442502" cy="4880716"/>
            <a:chOff x="888272" y="1114150"/>
            <a:chExt cx="7442502" cy="4880716"/>
          </a:xfrm>
        </p:grpSpPr>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8998" y="1773256"/>
              <a:ext cx="6060485" cy="39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101255" y="1114150"/>
              <a:ext cx="7229519" cy="830997"/>
            </a:xfrm>
            <a:prstGeom prst="rect">
              <a:avLst/>
            </a:prstGeom>
          </p:spPr>
          <p:txBody>
            <a:bodyPr wrap="square">
              <a:spAutoFit/>
            </a:bodyPr>
            <a:lstStyle/>
            <a:p>
              <a:pPr lvl="0" algn="ctr" fontAlgn="base">
                <a:spcBef>
                  <a:spcPct val="0"/>
                </a:spcBef>
                <a:spcAft>
                  <a:spcPct val="0"/>
                </a:spcAft>
              </a:pPr>
              <a:r>
                <a:rPr lang="en-GB" sz="1600" b="1" dirty="0">
                  <a:ea typeface="Calibri" pitchFamily="34" charset="0"/>
                  <a:cs typeface="Times New Roman" pitchFamily="18" charset="0"/>
                </a:rPr>
                <a:t>Proportion of children aged 5 to 15 meeting physical activity recommendations (excluding activities in school </a:t>
              </a:r>
              <a:r>
                <a:rPr lang="en-GB" sz="1600" b="1" dirty="0" smtClean="0">
                  <a:ea typeface="Calibri" pitchFamily="34" charset="0"/>
                  <a:cs typeface="Times New Roman" pitchFamily="18" charset="0"/>
                </a:rPr>
                <a:t>lessons) </a:t>
              </a:r>
            </a:p>
            <a:p>
              <a:pPr lvl="0" algn="ctr" fontAlgn="base">
                <a:spcBef>
                  <a:spcPct val="0"/>
                </a:spcBef>
                <a:spcAft>
                  <a:spcPct val="0"/>
                </a:spcAft>
              </a:pPr>
              <a:r>
                <a:rPr lang="en-GB" sz="1600" b="1" dirty="0" smtClean="0">
                  <a:ea typeface="Calibri" pitchFamily="34" charset="0"/>
                  <a:cs typeface="Times New Roman" pitchFamily="18" charset="0"/>
                </a:rPr>
                <a:t>in 2008, 2012 and 2015</a:t>
              </a:r>
              <a:endParaRPr lang="en-GB" sz="1600" dirty="0">
                <a:cs typeface="Arial" pitchFamily="34" charset="0"/>
              </a:endParaRPr>
            </a:p>
          </p:txBody>
        </p:sp>
        <p:sp>
          <p:nvSpPr>
            <p:cNvPr id="10" name="Rectangle 3"/>
            <p:cNvSpPr>
              <a:spLocks noChangeArrowheads="1"/>
            </p:cNvSpPr>
            <p:nvPr/>
          </p:nvSpPr>
          <p:spPr bwMode="auto">
            <a:xfrm>
              <a:off x="888272" y="5733256"/>
              <a:ext cx="7361935"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100" b="1" i="0" u="none" strike="noStrike" cap="none" normalizeH="0" baseline="0" dirty="0" smtClean="0">
                  <a:ln>
                    <a:noFill/>
                  </a:ln>
                  <a:solidFill>
                    <a:schemeClr val="tx1"/>
                  </a:solidFill>
                  <a:effectLst/>
                  <a:ea typeface="Calibri" pitchFamily="34" charset="0"/>
                  <a:cs typeface="Times New Roman" pitchFamily="18" charset="0"/>
                </a:rPr>
                <a:t>Source:</a:t>
              </a:r>
              <a:r>
                <a:rPr kumimoji="0" lang="en-GB" sz="1100" b="1" i="0" u="none" strike="noStrike" cap="none" normalizeH="0" dirty="0" smtClean="0">
                  <a:ln>
                    <a:noFill/>
                  </a:ln>
                  <a:solidFill>
                    <a:schemeClr val="tx1"/>
                  </a:solidFill>
                  <a:effectLst/>
                  <a:ea typeface="Calibri" pitchFamily="34" charset="0"/>
                  <a:cs typeface="Times New Roman" pitchFamily="18" charset="0"/>
                </a:rPr>
                <a:t> Health Survey for England 2015, NHS Digital </a:t>
              </a:r>
              <a:r>
                <a:rPr lang="en-GB" sz="1100" b="1" dirty="0">
                  <a:ea typeface="ＭＳ Ｐゴシック" pitchFamily="34" charset="-128"/>
                  <a:hlinkClick r:id="rId4"/>
                </a:rPr>
                <a:t>http://</a:t>
              </a:r>
              <a:r>
                <a:rPr lang="en-GB" sz="1100" b="1" dirty="0" smtClean="0">
                  <a:ea typeface="ＭＳ Ｐゴシック" pitchFamily="34" charset="-128"/>
                  <a:hlinkClick r:id="rId4"/>
                </a:rPr>
                <a:t>www.content.digital.nhs.uk/catalogue/PUB22610</a:t>
              </a:r>
              <a:r>
                <a:rPr lang="en-GB" sz="1100" b="1" dirty="0" smtClean="0">
                  <a:ea typeface="ＭＳ Ｐゴシック" pitchFamily="34" charset="-128"/>
                </a:rPr>
                <a:t> </a:t>
              </a:r>
              <a:r>
                <a:rPr lang="en-GB" sz="1100" dirty="0" smtClean="0">
                  <a:ea typeface="ＭＳ Ｐゴシック" pitchFamily="34" charset="-128"/>
                </a:rPr>
                <a:t> </a:t>
              </a:r>
              <a:endParaRPr lang="en-GB" sz="1100" dirty="0">
                <a:ea typeface="ＭＳ Ｐゴシック" pitchFamily="34" charset="-128"/>
              </a:endParaRPr>
            </a:p>
          </p:txBody>
        </p:sp>
      </p:grpSp>
    </p:spTree>
    <p:extLst>
      <p:ext uri="{BB962C8B-B14F-4D97-AF65-F5344CB8AC3E}">
        <p14:creationId xmlns:p14="http://schemas.microsoft.com/office/powerpoint/2010/main" val="2828431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12804</TotalTime>
  <Words>2849</Words>
  <Application>Microsoft Office PowerPoint</Application>
  <PresentationFormat>On-screen Show (4:3)</PresentationFormat>
  <Paragraphs>260</Paragraphs>
  <Slides>18</Slides>
  <Notes>17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Patterns and trends in child physical activity</vt:lpstr>
      <vt:lpstr>UK Chief Medical Officers’ physical activity guidelines for children and young people </vt:lpstr>
      <vt:lpstr> Physical activity in young children</vt:lpstr>
      <vt:lpstr>Physical activity in children</vt:lpstr>
      <vt:lpstr>Low physical activity in children</vt:lpstr>
      <vt:lpstr>PowerPoint Presentation</vt:lpstr>
      <vt:lpstr>Physical activity in boys by region</vt:lpstr>
      <vt:lpstr>Physical activity in girls by region</vt:lpstr>
      <vt:lpstr>Trends in physical activity</vt:lpstr>
      <vt:lpstr>Physical activity levels by income                </vt:lpstr>
      <vt:lpstr>Time spent sedentary in leisure time</vt:lpstr>
      <vt:lpstr>PowerPoint Presentation</vt:lpstr>
      <vt:lpstr>PowerPoint Presentation</vt:lpstr>
      <vt:lpstr>PowerPoint Presentation</vt:lpstr>
      <vt:lpstr>PowerPoint Presentation</vt:lpstr>
      <vt:lpstr>Data sources</vt:lpstr>
      <vt:lpstr>PowerPoint Presentation</vt:lpstr>
      <vt:lpstr>PowerPoint Presentation</vt:lpstr>
    </vt:vector>
  </TitlesOfParts>
  <Company>Cabinet Office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Caroline Hancock</dc:creator>
  <cp:lastModifiedBy>Mary Gatineau</cp:lastModifiedBy>
  <cp:revision>591</cp:revision>
  <cp:lastPrinted>2018-01-26T11:45:35Z</cp:lastPrinted>
  <dcterms:created xsi:type="dcterms:W3CDTF">2012-10-10T09:02:29Z</dcterms:created>
  <dcterms:modified xsi:type="dcterms:W3CDTF">2018-02-01T09:59:12Z</dcterms:modified>
</cp:coreProperties>
</file>