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2"/>
  </p:sldMasterIdLst>
  <p:notesMasterIdLst>
    <p:notesMasterId r:id="rId21"/>
  </p:notesMasterIdLst>
  <p:sldIdLst>
    <p:sldId id="307" r:id="rId3"/>
    <p:sldId id="283" r:id="rId4"/>
    <p:sldId id="302" r:id="rId5"/>
    <p:sldId id="288" r:id="rId6"/>
    <p:sldId id="299" r:id="rId7"/>
    <p:sldId id="301" r:id="rId8"/>
    <p:sldId id="284" r:id="rId9"/>
    <p:sldId id="264" r:id="rId10"/>
    <p:sldId id="266" r:id="rId11"/>
    <p:sldId id="304" r:id="rId12"/>
    <p:sldId id="267" r:id="rId13"/>
    <p:sldId id="303" r:id="rId14"/>
    <p:sldId id="293" r:id="rId15"/>
    <p:sldId id="305" r:id="rId16"/>
    <p:sldId id="306" r:id="rId17"/>
    <p:sldId id="269" r:id="rId18"/>
    <p:sldId id="271" r:id="rId19"/>
    <p:sldId id="297" r:id="rId20"/>
  </p:sldIdLst>
  <p:sldSz cx="9144000" cy="6858000" type="screen4x3"/>
  <p:notesSz cx="9926638" cy="6797675"/>
  <p:embeddedFontLst>
    <p:embeddedFont>
      <p:font typeface="Arial Black" panose="020B0A04020102020204" pitchFamily="34" charset="0"/>
      <p:bold r:id="rId22"/>
    </p:embeddedFont>
    <p:embeddedFont>
      <p:font typeface="Calibri" panose="020F0502020204030204" pitchFamily="34" charset="0"/>
      <p:regular r:id="rId23"/>
      <p:bold r:id="rId24"/>
      <p:italic r:id="rId25"/>
      <p:boldItalic r:id="rId26"/>
    </p:embeddedFont>
    <p:embeddedFont>
      <p:font typeface="Corbel" panose="020B0503020204020204" pitchFamily="34" charset="0"/>
      <p:regular r:id="rId27"/>
      <p:bold r:id="rId28"/>
      <p:italic r:id="rId29"/>
      <p:boldItalic r:id="rId30"/>
    </p:embeddedFont>
    <p:embeddedFont>
      <p:font typeface="Segoe UI Black" panose="020B0A02040204020203" pitchFamily="34" charset="0"/>
      <p:bold r:id="rId31"/>
      <p:bold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3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35FF6-73A8-4A6D-BC67-BF6ABFD85AA0}" v="13" dt="2019-04-07T18:38:39.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6" autoAdjust="0"/>
    <p:restoredTop sz="75325" autoAdjust="0"/>
  </p:normalViewPr>
  <p:slideViewPr>
    <p:cSldViewPr snapToGrid="0">
      <p:cViewPr varScale="1">
        <p:scale>
          <a:sx n="50" d="100"/>
          <a:sy n="50" d="100"/>
        </p:scale>
        <p:origin x="1554" y="60"/>
      </p:cViewPr>
      <p:guideLst>
        <p:guide orient="horz" pos="2160"/>
        <p:guide pos="2880"/>
      </p:guideLst>
    </p:cSldViewPr>
  </p:slideViewPr>
  <p:notesTextViewPr>
    <p:cViewPr>
      <p:scale>
        <a:sx n="1" d="1"/>
        <a:sy n="1" d="1"/>
      </p:scale>
      <p:origin x="0" y="0"/>
    </p:cViewPr>
  </p:notesTextViewPr>
  <p:notesViewPr>
    <p:cSldViewPr snapToGrid="0">
      <p:cViewPr varScale="1">
        <p:scale>
          <a:sx n="70" d="100"/>
          <a:sy n="70" d="100"/>
        </p:scale>
        <p:origin x="1788" y="5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McP" userId="7dbad08767df4959" providerId="LiveId" clId="{B3E41334-D060-490B-94CE-C7ECC5A4839C}"/>
    <pc:docChg chg="custSel mod addSld delSld modSld sldOrd">
      <pc:chgData name="Kevin McP" userId="7dbad08767df4959" providerId="LiveId" clId="{B3E41334-D060-490B-94CE-C7ECC5A4839C}" dt="2019-04-07T18:39:36.032" v="203"/>
      <pc:docMkLst>
        <pc:docMk/>
      </pc:docMkLst>
      <pc:sldChg chg="del">
        <pc:chgData name="Kevin McP" userId="7dbad08767df4959" providerId="LiveId" clId="{B3E41334-D060-490B-94CE-C7ECC5A4839C}" dt="2019-04-07T18:28:40.062" v="1" actId="2696"/>
        <pc:sldMkLst>
          <pc:docMk/>
          <pc:sldMk cId="377147228" sldId="257"/>
        </pc:sldMkLst>
      </pc:sldChg>
      <pc:sldChg chg="modNotesTx">
        <pc:chgData name="Kevin McP" userId="7dbad08767df4959" providerId="LiveId" clId="{B3E41334-D060-490B-94CE-C7ECC5A4839C}" dt="2019-04-07T18:31:30.282" v="131" actId="20577"/>
        <pc:sldMkLst>
          <pc:docMk/>
          <pc:sldMk cId="2346680452" sldId="264"/>
        </pc:sldMkLst>
      </pc:sldChg>
      <pc:sldChg chg="modNotesTx">
        <pc:chgData name="Kevin McP" userId="7dbad08767df4959" providerId="LiveId" clId="{B3E41334-D060-490B-94CE-C7ECC5A4839C}" dt="2019-04-07T18:32:56.724" v="134" actId="6549"/>
        <pc:sldMkLst>
          <pc:docMk/>
          <pc:sldMk cId="1636145699" sldId="267"/>
        </pc:sldMkLst>
      </pc:sldChg>
      <pc:sldChg chg="modNotesTx">
        <pc:chgData name="Kevin McP" userId="7dbad08767df4959" providerId="LiveId" clId="{B3E41334-D060-490B-94CE-C7ECC5A4839C}" dt="2019-04-07T18:34:54.428" v="180" actId="20577"/>
        <pc:sldMkLst>
          <pc:docMk/>
          <pc:sldMk cId="1797262221" sldId="269"/>
        </pc:sldMkLst>
      </pc:sldChg>
      <pc:sldChg chg="modNotesTx">
        <pc:chgData name="Kevin McP" userId="7dbad08767df4959" providerId="LiveId" clId="{B3E41334-D060-490B-94CE-C7ECC5A4839C}" dt="2019-04-07T18:35:10.470" v="181" actId="20577"/>
        <pc:sldMkLst>
          <pc:docMk/>
          <pc:sldMk cId="3456968314" sldId="271"/>
        </pc:sldMkLst>
      </pc:sldChg>
      <pc:sldChg chg="ord">
        <pc:chgData name="Kevin McP" userId="7dbad08767df4959" providerId="LiveId" clId="{B3E41334-D060-490B-94CE-C7ECC5A4839C}" dt="2019-04-07T18:35:54.466" v="185"/>
        <pc:sldMkLst>
          <pc:docMk/>
          <pc:sldMk cId="2123436956" sldId="283"/>
        </pc:sldMkLst>
      </pc:sldChg>
      <pc:sldChg chg="modNotesTx">
        <pc:chgData name="Kevin McP" userId="7dbad08767df4959" providerId="LiveId" clId="{B3E41334-D060-490B-94CE-C7ECC5A4839C}" dt="2019-04-07T18:26:45.425" v="0" actId="6549"/>
        <pc:sldMkLst>
          <pc:docMk/>
          <pc:sldMk cId="2239875842" sldId="288"/>
        </pc:sldMkLst>
      </pc:sldChg>
      <pc:sldChg chg="modNotesTx">
        <pc:chgData name="Kevin McP" userId="7dbad08767df4959" providerId="LiveId" clId="{B3E41334-D060-490B-94CE-C7ECC5A4839C}" dt="2019-04-07T18:33:07.640" v="135" actId="20577"/>
        <pc:sldMkLst>
          <pc:docMk/>
          <pc:sldMk cId="1319792329" sldId="293"/>
        </pc:sldMkLst>
      </pc:sldChg>
      <pc:sldChg chg="del modNotesTx">
        <pc:chgData name="Kevin McP" userId="7dbad08767df4959" providerId="LiveId" clId="{B3E41334-D060-490B-94CE-C7ECC5A4839C}" dt="2019-04-07T18:35:47.398" v="183" actId="2696"/>
        <pc:sldMkLst>
          <pc:docMk/>
          <pc:sldMk cId="2479563350" sldId="296"/>
        </pc:sldMkLst>
      </pc:sldChg>
      <pc:sldChg chg="modNotesTx">
        <pc:chgData name="Kevin McP" userId="7dbad08767df4959" providerId="LiveId" clId="{B3E41334-D060-490B-94CE-C7ECC5A4839C}" dt="2019-04-07T18:35:16.952" v="182" actId="20577"/>
        <pc:sldMkLst>
          <pc:docMk/>
          <pc:sldMk cId="1953541027" sldId="297"/>
        </pc:sldMkLst>
      </pc:sldChg>
      <pc:sldChg chg="modNotesTx">
        <pc:chgData name="Kevin McP" userId="7dbad08767df4959" providerId="LiveId" clId="{B3E41334-D060-490B-94CE-C7ECC5A4839C}" dt="2019-04-07T18:32:49.785" v="133" actId="6549"/>
        <pc:sldMkLst>
          <pc:docMk/>
          <pc:sldMk cId="3732395235" sldId="303"/>
        </pc:sldMkLst>
      </pc:sldChg>
      <pc:sldChg chg="modNotesTx">
        <pc:chgData name="Kevin McP" userId="7dbad08767df4959" providerId="LiveId" clId="{B3E41334-D060-490B-94CE-C7ECC5A4839C}" dt="2019-04-07T18:31:53.472" v="132" actId="6549"/>
        <pc:sldMkLst>
          <pc:docMk/>
          <pc:sldMk cId="932287805" sldId="304"/>
        </pc:sldMkLst>
      </pc:sldChg>
      <pc:sldChg chg="modNotesTx">
        <pc:chgData name="Kevin McP" userId="7dbad08767df4959" providerId="LiveId" clId="{B3E41334-D060-490B-94CE-C7ECC5A4839C}" dt="2019-04-07T18:34:17.145" v="176" actId="20577"/>
        <pc:sldMkLst>
          <pc:docMk/>
          <pc:sldMk cId="3293315283" sldId="305"/>
        </pc:sldMkLst>
      </pc:sldChg>
      <pc:sldChg chg="modNotesTx">
        <pc:chgData name="Kevin McP" userId="7dbad08767df4959" providerId="LiveId" clId="{B3E41334-D060-490B-94CE-C7ECC5A4839C}" dt="2019-04-07T18:34:25.329" v="177" actId="6549"/>
        <pc:sldMkLst>
          <pc:docMk/>
          <pc:sldMk cId="3400665060" sldId="306"/>
        </pc:sldMkLst>
      </pc:sldChg>
      <pc:sldChg chg="modSp add">
        <pc:chgData name="Kevin McP" userId="7dbad08767df4959" providerId="LiveId" clId="{B3E41334-D060-490B-94CE-C7ECC5A4839C}" dt="2019-04-07T18:38:39.936" v="202" actId="6549"/>
        <pc:sldMkLst>
          <pc:docMk/>
          <pc:sldMk cId="1091199521" sldId="307"/>
        </pc:sldMkLst>
        <pc:spChg chg="mod">
          <ac:chgData name="Kevin McP" userId="7dbad08767df4959" providerId="LiveId" clId="{B3E41334-D060-490B-94CE-C7ECC5A4839C}" dt="2019-04-07T18:38:39.936" v="202" actId="6549"/>
          <ac:spMkLst>
            <pc:docMk/>
            <pc:sldMk cId="1091199521" sldId="307"/>
            <ac:spMk id="4" creationId="{13C58EA8-B252-4E07-A41D-50BD0BC6ED7F}"/>
          </ac:spMkLst>
        </pc:spChg>
        <pc:picChg chg="mod">
          <ac:chgData name="Kevin McP" userId="7dbad08767df4959" providerId="LiveId" clId="{B3E41334-D060-490B-94CE-C7ECC5A4839C}" dt="2019-04-07T18:38:26.109" v="201" actId="1036"/>
          <ac:picMkLst>
            <pc:docMk/>
            <pc:sldMk cId="1091199521" sldId="307"/>
            <ac:picMk id="3" creationId="{12268695-761B-4CFB-91C0-C049FC66DE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4.0135587547636561E-2"/>
          <c:w val="0.69787719795261727"/>
          <c:h val="0.95216154808928699"/>
        </c:manualLayout>
      </c:layout>
      <c:area3DChart>
        <c:grouping val="standard"/>
        <c:varyColors val="0"/>
        <c:ser>
          <c:idx val="0"/>
          <c:order val="0"/>
          <c:tx>
            <c:strRef>
              <c:f>Sheet1!$B$6</c:f>
              <c:strCache>
                <c:ptCount val="1"/>
                <c:pt idx="0">
                  <c:v>Certainty</c:v>
                </c:pt>
              </c:strCache>
            </c:strRef>
          </c:tx>
          <c:spPr>
            <a:solidFill>
              <a:schemeClr val="accent1"/>
            </a:solidFill>
            <a:ln>
              <a:noFill/>
            </a:ln>
            <a:effectLst/>
            <a:sp3d/>
          </c:spPr>
          <c:cat>
            <c:strRef>
              <c:f>Sheet1!$C$5:$E$5</c:f>
              <c:strCache>
                <c:ptCount val="3"/>
                <c:pt idx="0">
                  <c:v>SOC</c:v>
                </c:pt>
                <c:pt idx="1">
                  <c:v>OBC</c:v>
                </c:pt>
                <c:pt idx="2">
                  <c:v>FBC</c:v>
                </c:pt>
              </c:strCache>
            </c:strRef>
          </c:cat>
          <c:val>
            <c:numRef>
              <c:f>Sheet1!$C$6:$E$6</c:f>
              <c:numCache>
                <c:formatCode>General</c:formatCode>
                <c:ptCount val="3"/>
                <c:pt idx="0">
                  <c:v>10</c:v>
                </c:pt>
                <c:pt idx="1">
                  <c:v>40</c:v>
                </c:pt>
                <c:pt idx="2">
                  <c:v>90</c:v>
                </c:pt>
              </c:numCache>
            </c:numRef>
          </c:val>
          <c:extLst>
            <c:ext xmlns:c16="http://schemas.microsoft.com/office/drawing/2014/chart" uri="{C3380CC4-5D6E-409C-BE32-E72D297353CC}">
              <c16:uniqueId val="{00000000-7FEA-4AB8-AB1A-624794712543}"/>
            </c:ext>
          </c:extLst>
        </c:ser>
        <c:ser>
          <c:idx val="1"/>
          <c:order val="1"/>
          <c:tx>
            <c:strRef>
              <c:f>Sheet1!$B$7</c:f>
              <c:strCache>
                <c:ptCount val="1"/>
                <c:pt idx="0">
                  <c:v>Optimism Bias</c:v>
                </c:pt>
              </c:strCache>
            </c:strRef>
          </c:tx>
          <c:spPr>
            <a:solidFill>
              <a:schemeClr val="accent2"/>
            </a:solidFill>
            <a:ln>
              <a:noFill/>
            </a:ln>
            <a:effectLst/>
            <a:sp3d/>
          </c:spPr>
          <c:cat>
            <c:strRef>
              <c:f>Sheet1!$C$5:$E$5</c:f>
              <c:strCache>
                <c:ptCount val="3"/>
                <c:pt idx="0">
                  <c:v>SOC</c:v>
                </c:pt>
                <c:pt idx="1">
                  <c:v>OBC</c:v>
                </c:pt>
                <c:pt idx="2">
                  <c:v>FBC</c:v>
                </c:pt>
              </c:strCache>
            </c:strRef>
          </c:cat>
          <c:val>
            <c:numRef>
              <c:f>Sheet1!$C$7:$E$7</c:f>
              <c:numCache>
                <c:formatCode>General</c:formatCode>
                <c:ptCount val="3"/>
                <c:pt idx="0">
                  <c:v>90</c:v>
                </c:pt>
                <c:pt idx="1">
                  <c:v>60</c:v>
                </c:pt>
                <c:pt idx="2">
                  <c:v>10</c:v>
                </c:pt>
              </c:numCache>
            </c:numRef>
          </c:val>
          <c:extLst>
            <c:ext xmlns:c16="http://schemas.microsoft.com/office/drawing/2014/chart" uri="{C3380CC4-5D6E-409C-BE32-E72D297353CC}">
              <c16:uniqueId val="{00000001-7FEA-4AB8-AB1A-624794712543}"/>
            </c:ext>
          </c:extLst>
        </c:ser>
        <c:dLbls>
          <c:showLegendKey val="0"/>
          <c:showVal val="0"/>
          <c:showCatName val="0"/>
          <c:showSerName val="0"/>
          <c:showPercent val="0"/>
          <c:showBubbleSize val="0"/>
        </c:dLbls>
        <c:axId val="411576016"/>
        <c:axId val="411575032"/>
        <c:axId val="411526312"/>
      </c:area3DChart>
      <c:catAx>
        <c:axId val="411576016"/>
        <c:scaling>
          <c:orientation val="minMax"/>
        </c:scaling>
        <c:delete val="1"/>
        <c:axPos val="b"/>
        <c:numFmt formatCode="General" sourceLinked="1"/>
        <c:majorTickMark val="out"/>
        <c:minorTickMark val="none"/>
        <c:tickLblPos val="nextTo"/>
        <c:crossAx val="411575032"/>
        <c:crosses val="autoZero"/>
        <c:auto val="1"/>
        <c:lblAlgn val="ctr"/>
        <c:lblOffset val="100"/>
        <c:noMultiLvlLbl val="0"/>
      </c:catAx>
      <c:valAx>
        <c:axId val="4115750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11576016"/>
        <c:crosses val="autoZero"/>
        <c:crossBetween val="midCat"/>
      </c:valAx>
      <c:serAx>
        <c:axId val="411526312"/>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1" u="none" strike="noStrike" kern="1200" baseline="0">
                <a:solidFill>
                  <a:schemeClr val="tx1">
                    <a:lumMod val="65000"/>
                    <a:lumOff val="35000"/>
                  </a:schemeClr>
                </a:solidFill>
                <a:latin typeface="+mn-lt"/>
                <a:ea typeface="+mn-ea"/>
                <a:cs typeface="+mn-cs"/>
              </a:defRPr>
            </a:pPr>
            <a:endParaRPr lang="en-US"/>
          </a:p>
        </c:txPr>
        <c:crossAx val="411575032"/>
        <c:crosses val="autoZero"/>
      </c:ser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56F30-66AC-4523-8F2C-81D591796F94}"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GB"/>
        </a:p>
      </dgm:t>
    </dgm:pt>
    <dgm:pt modelId="{45026BB6-BF65-434E-9915-A99A57B4749B}">
      <dgm:prSet phldrT="[Text]" custT="1"/>
      <dgm:spPr/>
      <dgm:t>
        <a:bodyPr/>
        <a:lstStyle/>
        <a:p>
          <a:r>
            <a:rPr lang="en-GB" sz="2800" b="1" dirty="0"/>
            <a:t>Policies, strategies &amp; targets</a:t>
          </a:r>
        </a:p>
      </dgm:t>
    </dgm:pt>
    <dgm:pt modelId="{90C4B4E7-6CAF-43DB-A5E4-0C1BDF09D9D1}" type="parTrans" cxnId="{06A7B606-1D6E-4885-BDF5-9B258017B656}">
      <dgm:prSet/>
      <dgm:spPr/>
      <dgm:t>
        <a:bodyPr/>
        <a:lstStyle/>
        <a:p>
          <a:endParaRPr lang="en-GB"/>
        </a:p>
      </dgm:t>
    </dgm:pt>
    <dgm:pt modelId="{D58759B3-ADDA-4973-88D4-564FEADA4A99}" type="sibTrans" cxnId="{06A7B606-1D6E-4885-BDF5-9B258017B656}">
      <dgm:prSet/>
      <dgm:spPr/>
      <dgm:t>
        <a:bodyPr/>
        <a:lstStyle/>
        <a:p>
          <a:endParaRPr lang="en-GB"/>
        </a:p>
      </dgm:t>
    </dgm:pt>
    <dgm:pt modelId="{FD443A58-50E5-4359-95E2-267C1C29209D}">
      <dgm:prSet phldrT="[Text]" custT="1"/>
      <dgm:spPr>
        <a:solidFill>
          <a:schemeClr val="accent1">
            <a:lumMod val="60000"/>
            <a:lumOff val="40000"/>
          </a:schemeClr>
        </a:solidFill>
      </dgm:spPr>
      <dgm:t>
        <a:bodyPr/>
        <a:lstStyle/>
        <a:p>
          <a:r>
            <a:rPr lang="en-GB" sz="2800" b="1" i="1">
              <a:solidFill>
                <a:schemeClr val="accent1">
                  <a:lumMod val="50000"/>
                </a:schemeClr>
              </a:solidFill>
            </a:rPr>
            <a:t>Transformed Operations</a:t>
          </a:r>
          <a:endParaRPr lang="en-GB" sz="2800" b="1" i="1" dirty="0">
            <a:solidFill>
              <a:schemeClr val="accent1">
                <a:lumMod val="50000"/>
              </a:schemeClr>
            </a:solidFill>
          </a:endParaRPr>
        </a:p>
      </dgm:t>
    </dgm:pt>
    <dgm:pt modelId="{CCC1F221-DF89-4DEA-B52D-5173A5614BE6}" type="parTrans" cxnId="{56D3F197-49CD-49F1-B6CB-9254003BA324}">
      <dgm:prSet/>
      <dgm:spPr/>
      <dgm:t>
        <a:bodyPr/>
        <a:lstStyle/>
        <a:p>
          <a:endParaRPr lang="en-GB"/>
        </a:p>
      </dgm:t>
    </dgm:pt>
    <dgm:pt modelId="{078B00CE-C1DB-4918-A309-4671174CCE82}" type="sibTrans" cxnId="{56D3F197-49CD-49F1-B6CB-9254003BA324}">
      <dgm:prSet/>
      <dgm:spPr/>
      <dgm:t>
        <a:bodyPr/>
        <a:lstStyle/>
        <a:p>
          <a:endParaRPr lang="en-GB"/>
        </a:p>
      </dgm:t>
    </dgm:pt>
    <dgm:pt modelId="{A3C4551D-F99C-4E07-A2BB-46346BE0572E}">
      <dgm:prSet phldrT="[Text]" custT="1"/>
      <dgm:spPr>
        <a:solidFill>
          <a:schemeClr val="accent1">
            <a:lumMod val="60000"/>
            <a:lumOff val="40000"/>
          </a:schemeClr>
        </a:solidFill>
      </dgm:spPr>
      <dgm:t>
        <a:bodyPr anchor="t"/>
        <a:lstStyle/>
        <a:p>
          <a:r>
            <a:rPr lang="en-GB" sz="2800" b="1" i="1" dirty="0">
              <a:solidFill>
                <a:schemeClr val="accent1">
                  <a:lumMod val="50000"/>
                </a:schemeClr>
              </a:solidFill>
            </a:rPr>
            <a:t>Outcomes &amp; Benefits</a:t>
          </a:r>
        </a:p>
      </dgm:t>
    </dgm:pt>
    <dgm:pt modelId="{27261CBE-624E-4FB4-BB04-3A51ABF51A88}" type="parTrans" cxnId="{D3FF24FC-97C3-44E8-82F8-66A4686D5922}">
      <dgm:prSet/>
      <dgm:spPr/>
      <dgm:t>
        <a:bodyPr/>
        <a:lstStyle/>
        <a:p>
          <a:endParaRPr lang="en-GB"/>
        </a:p>
      </dgm:t>
    </dgm:pt>
    <dgm:pt modelId="{11F5BEB2-60AB-4CA3-A6F1-2749FB9E9DC4}" type="sibTrans" cxnId="{D3FF24FC-97C3-44E8-82F8-66A4686D5922}">
      <dgm:prSet/>
      <dgm:spPr/>
      <dgm:t>
        <a:bodyPr/>
        <a:lstStyle/>
        <a:p>
          <a:endParaRPr lang="en-GB"/>
        </a:p>
      </dgm:t>
    </dgm:pt>
    <dgm:pt modelId="{ADA0ED7C-ED01-42CA-BFA7-D45FD9DED0C5}">
      <dgm:prSet custT="1"/>
      <dgm:spPr/>
      <dgm:t>
        <a:bodyPr/>
        <a:lstStyle/>
        <a:p>
          <a:r>
            <a:rPr lang="en-GB" sz="2800" b="1" dirty="0"/>
            <a:t>Programmes</a:t>
          </a:r>
          <a:endParaRPr lang="en-GB" sz="2000" b="1" dirty="0"/>
        </a:p>
      </dgm:t>
    </dgm:pt>
    <dgm:pt modelId="{99F652A8-4F8F-4B4B-9A7F-8750A1339297}" type="parTrans" cxnId="{85C39796-C16F-4FF8-8695-FAFE51880BA2}">
      <dgm:prSet/>
      <dgm:spPr/>
      <dgm:t>
        <a:bodyPr/>
        <a:lstStyle/>
        <a:p>
          <a:endParaRPr lang="en-GB"/>
        </a:p>
      </dgm:t>
    </dgm:pt>
    <dgm:pt modelId="{CB619790-8A9A-4AE8-87A8-1ED54C025DDA}" type="sibTrans" cxnId="{85C39796-C16F-4FF8-8695-FAFE51880BA2}">
      <dgm:prSet/>
      <dgm:spPr/>
      <dgm:t>
        <a:bodyPr/>
        <a:lstStyle/>
        <a:p>
          <a:endParaRPr lang="en-GB"/>
        </a:p>
      </dgm:t>
    </dgm:pt>
    <dgm:pt modelId="{ECFD46DE-704C-4E8E-B954-1C5BBBEC81B1}">
      <dgm:prSet custT="1"/>
      <dgm:spPr/>
      <dgm:t>
        <a:bodyPr/>
        <a:lstStyle/>
        <a:p>
          <a:r>
            <a:rPr lang="en-GB" sz="2800" b="1" dirty="0"/>
            <a:t>Projects &amp; related activities</a:t>
          </a:r>
        </a:p>
      </dgm:t>
    </dgm:pt>
    <dgm:pt modelId="{4A6F15F6-98EA-4E1D-974D-2435AD5C9643}" type="parTrans" cxnId="{D419BD7B-2927-4994-A362-20D1841305B6}">
      <dgm:prSet/>
      <dgm:spPr/>
      <dgm:t>
        <a:bodyPr/>
        <a:lstStyle/>
        <a:p>
          <a:endParaRPr lang="en-GB"/>
        </a:p>
      </dgm:t>
    </dgm:pt>
    <dgm:pt modelId="{E720CB4F-3096-4175-B581-59AEF0B718FD}" type="sibTrans" cxnId="{D419BD7B-2927-4994-A362-20D1841305B6}">
      <dgm:prSet/>
      <dgm:spPr/>
      <dgm:t>
        <a:bodyPr/>
        <a:lstStyle/>
        <a:p>
          <a:endParaRPr lang="en-GB"/>
        </a:p>
      </dgm:t>
    </dgm:pt>
    <dgm:pt modelId="{12B569C6-A250-46B5-9145-CADEA1DCD56D}" type="pres">
      <dgm:prSet presAssocID="{D0B56F30-66AC-4523-8F2C-81D591796F94}" presName="Name0" presStyleCnt="0">
        <dgm:presLayoutVars>
          <dgm:chMax val="5"/>
          <dgm:chPref val="5"/>
          <dgm:dir/>
          <dgm:animLvl val="lvl"/>
        </dgm:presLayoutVars>
      </dgm:prSet>
      <dgm:spPr/>
    </dgm:pt>
    <dgm:pt modelId="{B8AD5649-611D-4A6A-94ED-7682802B7754}" type="pres">
      <dgm:prSet presAssocID="{45026BB6-BF65-434E-9915-A99A57B4749B}" presName="parentText1" presStyleLbl="node1" presStyleIdx="0" presStyleCnt="5" custScaleX="63911" custLinFactNeighborX="-2706" custLinFactNeighborY="4431">
        <dgm:presLayoutVars>
          <dgm:chMax/>
          <dgm:chPref val="3"/>
          <dgm:bulletEnabled val="1"/>
        </dgm:presLayoutVars>
      </dgm:prSet>
      <dgm:spPr/>
    </dgm:pt>
    <dgm:pt modelId="{7774ACB3-555C-457E-96CB-51BF789C82DB}" type="pres">
      <dgm:prSet presAssocID="{ADA0ED7C-ED01-42CA-BFA7-D45FD9DED0C5}" presName="parentText2" presStyleLbl="node1" presStyleIdx="1" presStyleCnt="5" custScaleX="75071" custLinFactNeighborX="-3896" custLinFactNeighborY="20737">
        <dgm:presLayoutVars>
          <dgm:chMax/>
          <dgm:chPref val="3"/>
          <dgm:bulletEnabled val="1"/>
        </dgm:presLayoutVars>
      </dgm:prSet>
      <dgm:spPr/>
    </dgm:pt>
    <dgm:pt modelId="{2C8097E6-48C9-4A91-891A-4F73CE6514C9}" type="pres">
      <dgm:prSet presAssocID="{ECFD46DE-704C-4E8E-B954-1C5BBBEC81B1}" presName="parentText3" presStyleLbl="node1" presStyleIdx="2" presStyleCnt="5" custScaleX="89541" custLinFactNeighborX="-4391" custLinFactNeighborY="37388">
        <dgm:presLayoutVars>
          <dgm:chMax/>
          <dgm:chPref val="3"/>
          <dgm:bulletEnabled val="1"/>
        </dgm:presLayoutVars>
      </dgm:prSet>
      <dgm:spPr/>
    </dgm:pt>
    <dgm:pt modelId="{08D55DD5-57BB-434E-B080-2BC3132BA222}" type="pres">
      <dgm:prSet presAssocID="{FD443A58-50E5-4359-95E2-267C1C29209D}" presName="parentText4" presStyleLbl="node1" presStyleIdx="3" presStyleCnt="5" custScaleX="118079" custLinFactNeighborX="-6150" custLinFactNeighborY="52800">
        <dgm:presLayoutVars>
          <dgm:chMax/>
          <dgm:chPref val="3"/>
          <dgm:bulletEnabled val="1"/>
        </dgm:presLayoutVars>
      </dgm:prSet>
      <dgm:spPr/>
    </dgm:pt>
    <dgm:pt modelId="{C57692D1-2088-4809-80E1-FA24C8F0695B}" type="pres">
      <dgm:prSet presAssocID="{A3C4551D-F99C-4E07-A2BB-46346BE0572E}" presName="parentText5" presStyleLbl="node1" presStyleIdx="4" presStyleCnt="5" custScaleX="176661" custLinFactNeighborX="-5078" custLinFactNeighborY="69267">
        <dgm:presLayoutVars>
          <dgm:chMax/>
          <dgm:chPref val="3"/>
          <dgm:bulletEnabled val="1"/>
        </dgm:presLayoutVars>
      </dgm:prSet>
      <dgm:spPr/>
    </dgm:pt>
  </dgm:ptLst>
  <dgm:cxnLst>
    <dgm:cxn modelId="{D7500001-996A-4F4C-B260-1026AECAC65D}" type="presOf" srcId="{A3C4551D-F99C-4E07-A2BB-46346BE0572E}" destId="{C57692D1-2088-4809-80E1-FA24C8F0695B}" srcOrd="0" destOrd="0" presId="urn:microsoft.com/office/officeart/2009/3/layout/IncreasingArrowsProcess"/>
    <dgm:cxn modelId="{06A7B606-1D6E-4885-BDF5-9B258017B656}" srcId="{D0B56F30-66AC-4523-8F2C-81D591796F94}" destId="{45026BB6-BF65-434E-9915-A99A57B4749B}" srcOrd="0" destOrd="0" parTransId="{90C4B4E7-6CAF-43DB-A5E4-0C1BDF09D9D1}" sibTransId="{D58759B3-ADDA-4973-88D4-564FEADA4A99}"/>
    <dgm:cxn modelId="{CBA84518-1AEA-4A3E-911A-44F1499CC771}" type="presOf" srcId="{FD443A58-50E5-4359-95E2-267C1C29209D}" destId="{08D55DD5-57BB-434E-B080-2BC3132BA222}" srcOrd="0" destOrd="0" presId="urn:microsoft.com/office/officeart/2009/3/layout/IncreasingArrowsProcess"/>
    <dgm:cxn modelId="{C999B221-8E4C-4CAC-8948-FBA2228AE7D4}" type="presOf" srcId="{ECFD46DE-704C-4E8E-B954-1C5BBBEC81B1}" destId="{2C8097E6-48C9-4A91-891A-4F73CE6514C9}" srcOrd="0" destOrd="0" presId="urn:microsoft.com/office/officeart/2009/3/layout/IncreasingArrowsProcess"/>
    <dgm:cxn modelId="{F3E34451-EB27-4225-A7A2-9BFF6481CD40}" type="presOf" srcId="{D0B56F30-66AC-4523-8F2C-81D591796F94}" destId="{12B569C6-A250-46B5-9145-CADEA1DCD56D}" srcOrd="0" destOrd="0" presId="urn:microsoft.com/office/officeart/2009/3/layout/IncreasingArrowsProcess"/>
    <dgm:cxn modelId="{D419BD7B-2927-4994-A362-20D1841305B6}" srcId="{D0B56F30-66AC-4523-8F2C-81D591796F94}" destId="{ECFD46DE-704C-4E8E-B954-1C5BBBEC81B1}" srcOrd="2" destOrd="0" parTransId="{4A6F15F6-98EA-4E1D-974D-2435AD5C9643}" sibTransId="{E720CB4F-3096-4175-B581-59AEF0B718FD}"/>
    <dgm:cxn modelId="{55DC7D93-EAD5-4D7C-AA6B-C33234BCBF2F}" type="presOf" srcId="{ADA0ED7C-ED01-42CA-BFA7-D45FD9DED0C5}" destId="{7774ACB3-555C-457E-96CB-51BF789C82DB}" srcOrd="0" destOrd="0" presId="urn:microsoft.com/office/officeart/2009/3/layout/IncreasingArrowsProcess"/>
    <dgm:cxn modelId="{85C39796-C16F-4FF8-8695-FAFE51880BA2}" srcId="{D0B56F30-66AC-4523-8F2C-81D591796F94}" destId="{ADA0ED7C-ED01-42CA-BFA7-D45FD9DED0C5}" srcOrd="1" destOrd="0" parTransId="{99F652A8-4F8F-4B4B-9A7F-8750A1339297}" sibTransId="{CB619790-8A9A-4AE8-87A8-1ED54C025DDA}"/>
    <dgm:cxn modelId="{56D3F197-49CD-49F1-B6CB-9254003BA324}" srcId="{D0B56F30-66AC-4523-8F2C-81D591796F94}" destId="{FD443A58-50E5-4359-95E2-267C1C29209D}" srcOrd="3" destOrd="0" parTransId="{CCC1F221-DF89-4DEA-B52D-5173A5614BE6}" sibTransId="{078B00CE-C1DB-4918-A309-4671174CCE82}"/>
    <dgm:cxn modelId="{7DE88DD6-C8BF-4D0B-BAB7-D95C9EAD17C1}" type="presOf" srcId="{45026BB6-BF65-434E-9915-A99A57B4749B}" destId="{B8AD5649-611D-4A6A-94ED-7682802B7754}" srcOrd="0" destOrd="0" presId="urn:microsoft.com/office/officeart/2009/3/layout/IncreasingArrowsProcess"/>
    <dgm:cxn modelId="{D3FF24FC-97C3-44E8-82F8-66A4686D5922}" srcId="{D0B56F30-66AC-4523-8F2C-81D591796F94}" destId="{A3C4551D-F99C-4E07-A2BB-46346BE0572E}" srcOrd="4" destOrd="0" parTransId="{27261CBE-624E-4FB4-BB04-3A51ABF51A88}" sibTransId="{11F5BEB2-60AB-4CA3-A6F1-2749FB9E9DC4}"/>
    <dgm:cxn modelId="{A4BA4138-8F22-46DF-9CE8-8FFC5D77E639}" type="presParOf" srcId="{12B569C6-A250-46B5-9145-CADEA1DCD56D}" destId="{B8AD5649-611D-4A6A-94ED-7682802B7754}" srcOrd="0" destOrd="0" presId="urn:microsoft.com/office/officeart/2009/3/layout/IncreasingArrowsProcess"/>
    <dgm:cxn modelId="{2F25C488-1A85-4DAE-B5AA-264D8DCA0F6F}" type="presParOf" srcId="{12B569C6-A250-46B5-9145-CADEA1DCD56D}" destId="{7774ACB3-555C-457E-96CB-51BF789C82DB}" srcOrd="1" destOrd="0" presId="urn:microsoft.com/office/officeart/2009/3/layout/IncreasingArrowsProcess"/>
    <dgm:cxn modelId="{D822146B-9F06-4CF3-8EBF-E617450F06DF}" type="presParOf" srcId="{12B569C6-A250-46B5-9145-CADEA1DCD56D}" destId="{2C8097E6-48C9-4A91-891A-4F73CE6514C9}" srcOrd="2" destOrd="0" presId="urn:microsoft.com/office/officeart/2009/3/layout/IncreasingArrowsProcess"/>
    <dgm:cxn modelId="{BED54E2A-FF9A-4394-B7C5-57E31C2541F5}" type="presParOf" srcId="{12B569C6-A250-46B5-9145-CADEA1DCD56D}" destId="{08D55DD5-57BB-434E-B080-2BC3132BA222}" srcOrd="3" destOrd="0" presId="urn:microsoft.com/office/officeart/2009/3/layout/IncreasingArrowsProcess"/>
    <dgm:cxn modelId="{4EB197A8-F43D-4A85-96C4-7B5A4A346FC2}" type="presParOf" srcId="{12B569C6-A250-46B5-9145-CADEA1DCD56D}" destId="{C57692D1-2088-4809-80E1-FA24C8F0695B}" srcOrd="4"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0648C2-283D-4EF0-AF5B-6F5A0DA46AB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6B6BE82-8A6E-4AAC-8646-71C8C06AE150}">
      <dgm:prSet custT="1"/>
      <dgm:spPr/>
      <dgm:t>
        <a:bodyPr/>
        <a:lstStyle/>
        <a:p>
          <a:r>
            <a:rPr lang="en-GB" sz="2800" b="1" dirty="0"/>
            <a:t>Structure &amp; plan the BC work, </a:t>
          </a:r>
          <a:r>
            <a:rPr lang="en-GB" sz="2800" b="1" dirty="0" err="1"/>
            <a:t>inc.</a:t>
          </a:r>
          <a:r>
            <a:rPr lang="en-GB" sz="2800" b="1" dirty="0"/>
            <a:t> review &amp; rework</a:t>
          </a:r>
          <a:endParaRPr lang="en-US" sz="2800" b="1" dirty="0"/>
        </a:p>
      </dgm:t>
    </dgm:pt>
    <dgm:pt modelId="{F34F604F-379D-43ED-A8E6-F94652741C5E}" type="parTrans" cxnId="{77BDEFD3-64B8-4E1E-852D-16970744505A}">
      <dgm:prSet/>
      <dgm:spPr/>
      <dgm:t>
        <a:bodyPr/>
        <a:lstStyle/>
        <a:p>
          <a:endParaRPr lang="en-US" sz="2000"/>
        </a:p>
      </dgm:t>
    </dgm:pt>
    <dgm:pt modelId="{A21DBB75-D525-4C45-ABE1-BC1C08F3F779}" type="sibTrans" cxnId="{77BDEFD3-64B8-4E1E-852D-16970744505A}">
      <dgm:prSet/>
      <dgm:spPr/>
      <dgm:t>
        <a:bodyPr/>
        <a:lstStyle/>
        <a:p>
          <a:endParaRPr lang="en-US" sz="2000"/>
        </a:p>
      </dgm:t>
    </dgm:pt>
    <dgm:pt modelId="{682C24C2-C96B-4F24-8DBD-0F04A3150D15}">
      <dgm:prSet custT="1"/>
      <dgm:spPr/>
      <dgm:t>
        <a:bodyPr/>
        <a:lstStyle/>
        <a:p>
          <a:r>
            <a:rPr lang="en-GB" sz="2400" b="1" dirty="0"/>
            <a:t>Know your inputs &amp; dependencies</a:t>
          </a:r>
          <a:endParaRPr lang="en-US" sz="2400" b="1" dirty="0"/>
        </a:p>
      </dgm:t>
    </dgm:pt>
    <dgm:pt modelId="{6EDDDD6E-42C7-4E22-9C83-8CF48B23A9E6}" type="parTrans" cxnId="{24ACE1FA-C881-4449-9CDA-9FD9DD59CAC7}">
      <dgm:prSet/>
      <dgm:spPr/>
      <dgm:t>
        <a:bodyPr/>
        <a:lstStyle/>
        <a:p>
          <a:endParaRPr lang="en-US" sz="2000"/>
        </a:p>
      </dgm:t>
    </dgm:pt>
    <dgm:pt modelId="{210CB0C6-7D1A-469B-A173-FF76900F6F82}" type="sibTrans" cxnId="{24ACE1FA-C881-4449-9CDA-9FD9DD59CAC7}">
      <dgm:prSet/>
      <dgm:spPr/>
      <dgm:t>
        <a:bodyPr/>
        <a:lstStyle/>
        <a:p>
          <a:endParaRPr lang="en-US" sz="2000"/>
        </a:p>
      </dgm:t>
    </dgm:pt>
    <dgm:pt modelId="{12588553-D072-41F5-868C-0E10D4A05797}">
      <dgm:prSet custT="1"/>
      <dgm:spPr/>
      <dgm:t>
        <a:bodyPr/>
        <a:lstStyle/>
        <a:p>
          <a:r>
            <a:rPr lang="en-GB" sz="2800" b="1" dirty="0"/>
            <a:t>Engage early &amp; often, and set expectations</a:t>
          </a:r>
          <a:endParaRPr lang="en-US" sz="2800" b="1" dirty="0"/>
        </a:p>
      </dgm:t>
    </dgm:pt>
    <dgm:pt modelId="{D97DF8D6-1499-48F4-8852-2FDE97750CA9}" type="parTrans" cxnId="{4A9ADE80-93D5-4403-9BD8-2C60D4595A08}">
      <dgm:prSet/>
      <dgm:spPr/>
      <dgm:t>
        <a:bodyPr/>
        <a:lstStyle/>
        <a:p>
          <a:endParaRPr lang="en-US" sz="2000"/>
        </a:p>
      </dgm:t>
    </dgm:pt>
    <dgm:pt modelId="{090EE385-7D57-463B-98FA-C3148117DAAF}" type="sibTrans" cxnId="{4A9ADE80-93D5-4403-9BD8-2C60D4595A08}">
      <dgm:prSet/>
      <dgm:spPr/>
      <dgm:t>
        <a:bodyPr/>
        <a:lstStyle/>
        <a:p>
          <a:endParaRPr lang="en-US" sz="2000"/>
        </a:p>
      </dgm:t>
    </dgm:pt>
    <dgm:pt modelId="{CD35A5C2-2F0E-41BC-9789-56DDA5549B18}">
      <dgm:prSet custT="1"/>
      <dgm:spPr/>
      <dgm:t>
        <a:bodyPr/>
        <a:lstStyle/>
        <a:p>
          <a:r>
            <a:rPr lang="en-GB" sz="2800" b="1" dirty="0"/>
            <a:t>Plan assurance activities</a:t>
          </a:r>
          <a:endParaRPr lang="en-US" sz="2800" b="1" dirty="0"/>
        </a:p>
      </dgm:t>
    </dgm:pt>
    <dgm:pt modelId="{CCAE5F74-216E-42E6-9400-20FA14F825D9}" type="parTrans" cxnId="{9B617FF8-88BD-498D-A2D9-949F90854D4B}">
      <dgm:prSet/>
      <dgm:spPr/>
      <dgm:t>
        <a:bodyPr/>
        <a:lstStyle/>
        <a:p>
          <a:endParaRPr lang="en-US" sz="2000"/>
        </a:p>
      </dgm:t>
    </dgm:pt>
    <dgm:pt modelId="{84B05F66-FA46-4F6F-A6A6-B66316D71CC8}" type="sibTrans" cxnId="{9B617FF8-88BD-498D-A2D9-949F90854D4B}">
      <dgm:prSet/>
      <dgm:spPr/>
      <dgm:t>
        <a:bodyPr/>
        <a:lstStyle/>
        <a:p>
          <a:endParaRPr lang="en-US" sz="2000"/>
        </a:p>
      </dgm:t>
    </dgm:pt>
    <dgm:pt modelId="{90939215-9A71-4194-9D8D-5E5B994A26E0}">
      <dgm:prSet custT="1"/>
      <dgm:spPr/>
      <dgm:t>
        <a:bodyPr/>
        <a:lstStyle/>
        <a:p>
          <a:r>
            <a:rPr lang="en-GB" sz="2800" b="1" dirty="0"/>
            <a:t>Make the BC clear &amp; readable</a:t>
          </a:r>
          <a:endParaRPr lang="en-US" sz="2800" b="1" dirty="0"/>
        </a:p>
      </dgm:t>
    </dgm:pt>
    <dgm:pt modelId="{2A31911B-60C8-40E5-BAD3-74C4688CF820}" type="parTrans" cxnId="{E3916A28-841F-4767-9734-02C71478AA1C}">
      <dgm:prSet/>
      <dgm:spPr/>
      <dgm:t>
        <a:bodyPr/>
        <a:lstStyle/>
        <a:p>
          <a:endParaRPr lang="en-US" sz="2000"/>
        </a:p>
      </dgm:t>
    </dgm:pt>
    <dgm:pt modelId="{B8873793-BC76-401B-93D7-40038B19D726}" type="sibTrans" cxnId="{E3916A28-841F-4767-9734-02C71478AA1C}">
      <dgm:prSet/>
      <dgm:spPr/>
      <dgm:t>
        <a:bodyPr/>
        <a:lstStyle/>
        <a:p>
          <a:endParaRPr lang="en-US" sz="2000"/>
        </a:p>
      </dgm:t>
    </dgm:pt>
    <dgm:pt modelId="{ABBAEEA1-C411-4EB4-AA2B-72606D19CCC2}">
      <dgm:prSet custT="1"/>
      <dgm:spPr/>
      <dgm:t>
        <a:bodyPr/>
        <a:lstStyle/>
        <a:p>
          <a:r>
            <a:rPr lang="en-GB" sz="2400" b="1" dirty="0"/>
            <a:t>Know what decisions are required</a:t>
          </a:r>
          <a:endParaRPr lang="en-US" sz="2400" b="1" dirty="0"/>
        </a:p>
      </dgm:t>
    </dgm:pt>
    <dgm:pt modelId="{DF9E7D93-B4C3-4FA4-88BD-E286A425F0D8}" type="parTrans" cxnId="{8F212DF9-494A-4CAD-BF7E-05E7B9AF06B1}">
      <dgm:prSet/>
      <dgm:spPr/>
      <dgm:t>
        <a:bodyPr/>
        <a:lstStyle/>
        <a:p>
          <a:endParaRPr lang="en-US" sz="2000"/>
        </a:p>
      </dgm:t>
    </dgm:pt>
    <dgm:pt modelId="{60E25C12-77CB-4BD8-9FB2-32C8F08D5D3A}" type="sibTrans" cxnId="{8F212DF9-494A-4CAD-BF7E-05E7B9AF06B1}">
      <dgm:prSet/>
      <dgm:spPr/>
      <dgm:t>
        <a:bodyPr/>
        <a:lstStyle/>
        <a:p>
          <a:endParaRPr lang="en-US" sz="2000"/>
        </a:p>
      </dgm:t>
    </dgm:pt>
    <dgm:pt modelId="{02995588-4381-4CFD-90AF-2F8E49BF858E}">
      <dgm:prSet custT="1"/>
      <dgm:spPr/>
      <dgm:t>
        <a:bodyPr/>
        <a:lstStyle/>
        <a:p>
          <a:pPr algn="r"/>
          <a:r>
            <a:rPr lang="en-GB" sz="1600" b="1" dirty="0"/>
            <a:t>- by whom</a:t>
          </a:r>
          <a:endParaRPr lang="en-US" sz="1600" b="1" dirty="0"/>
        </a:p>
      </dgm:t>
    </dgm:pt>
    <dgm:pt modelId="{E97036A8-F387-4328-9943-B0D0BEB0DC8F}" type="parTrans" cxnId="{8B6EDC1F-6B2D-45F5-9B65-40E07E322C7F}">
      <dgm:prSet/>
      <dgm:spPr/>
      <dgm:t>
        <a:bodyPr/>
        <a:lstStyle/>
        <a:p>
          <a:endParaRPr lang="en-US" sz="2000"/>
        </a:p>
      </dgm:t>
    </dgm:pt>
    <dgm:pt modelId="{6901584E-8BD7-433D-BC84-EBC163171279}" type="sibTrans" cxnId="{8B6EDC1F-6B2D-45F5-9B65-40E07E322C7F}">
      <dgm:prSet/>
      <dgm:spPr/>
      <dgm:t>
        <a:bodyPr/>
        <a:lstStyle/>
        <a:p>
          <a:endParaRPr lang="en-US" sz="2000"/>
        </a:p>
      </dgm:t>
    </dgm:pt>
    <dgm:pt modelId="{1A222689-7D40-4D6D-A938-C63A336EC2EC}">
      <dgm:prSet custT="1"/>
      <dgm:spPr/>
      <dgm:t>
        <a:bodyPr/>
        <a:lstStyle/>
        <a:p>
          <a:pPr algn="r"/>
          <a:r>
            <a:rPr lang="en-GB" sz="1600" b="1" dirty="0"/>
            <a:t>- when</a:t>
          </a:r>
          <a:endParaRPr lang="en-US" sz="1600" b="1" dirty="0"/>
        </a:p>
      </dgm:t>
    </dgm:pt>
    <dgm:pt modelId="{4397F0DE-8F73-412E-AC9D-989619F73026}" type="parTrans" cxnId="{0EAC1985-7031-41D7-AAA6-2645C13BD04D}">
      <dgm:prSet/>
      <dgm:spPr/>
      <dgm:t>
        <a:bodyPr/>
        <a:lstStyle/>
        <a:p>
          <a:endParaRPr lang="en-US" sz="2000"/>
        </a:p>
      </dgm:t>
    </dgm:pt>
    <dgm:pt modelId="{F2841D2B-B987-450B-BA64-F2C1F23876F6}" type="sibTrans" cxnId="{0EAC1985-7031-41D7-AAA6-2645C13BD04D}">
      <dgm:prSet/>
      <dgm:spPr/>
      <dgm:t>
        <a:bodyPr/>
        <a:lstStyle/>
        <a:p>
          <a:endParaRPr lang="en-US" sz="2000"/>
        </a:p>
      </dgm:t>
    </dgm:pt>
    <dgm:pt modelId="{2507BAEA-9F9B-4CA7-AEA9-7ACB1B8E75F7}" type="pres">
      <dgm:prSet presAssocID="{570648C2-283D-4EF0-AF5B-6F5A0DA46AB6}" presName="root" presStyleCnt="0">
        <dgm:presLayoutVars>
          <dgm:dir/>
          <dgm:resizeHandles val="exact"/>
        </dgm:presLayoutVars>
      </dgm:prSet>
      <dgm:spPr/>
    </dgm:pt>
    <dgm:pt modelId="{45875785-7493-498B-92CE-17F2C90E9AF3}" type="pres">
      <dgm:prSet presAssocID="{56B6BE82-8A6E-4AAC-8646-71C8C06AE150}" presName="compNode" presStyleCnt="0"/>
      <dgm:spPr/>
    </dgm:pt>
    <dgm:pt modelId="{F87D4154-4AB2-4B01-B0D3-ADBFB87FE8E2}" type="pres">
      <dgm:prSet presAssocID="{56B6BE82-8A6E-4AAC-8646-71C8C06AE150}" presName="bgRect" presStyleLbl="bgShp" presStyleIdx="0" presStyleCnt="6"/>
      <dgm:spPr/>
    </dgm:pt>
    <dgm:pt modelId="{E119C277-43A9-4F7A-8EF7-83383E7E66C9}" type="pres">
      <dgm:prSet presAssocID="{56B6BE82-8A6E-4AAC-8646-71C8C06AE15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3E6A04BA-0C52-407F-8303-AEBB3DD55A7D}" type="pres">
      <dgm:prSet presAssocID="{56B6BE82-8A6E-4AAC-8646-71C8C06AE150}" presName="spaceRect" presStyleCnt="0"/>
      <dgm:spPr/>
    </dgm:pt>
    <dgm:pt modelId="{0E025DC0-59FB-4AE2-B4A9-10C63198293A}" type="pres">
      <dgm:prSet presAssocID="{56B6BE82-8A6E-4AAC-8646-71C8C06AE150}" presName="parTx" presStyleLbl="revTx" presStyleIdx="0" presStyleCnt="7">
        <dgm:presLayoutVars>
          <dgm:chMax val="0"/>
          <dgm:chPref val="0"/>
        </dgm:presLayoutVars>
      </dgm:prSet>
      <dgm:spPr/>
    </dgm:pt>
    <dgm:pt modelId="{4DDA9077-D634-4E82-AAFB-C70DFE45D3E9}" type="pres">
      <dgm:prSet presAssocID="{A21DBB75-D525-4C45-ABE1-BC1C08F3F779}" presName="sibTrans" presStyleCnt="0"/>
      <dgm:spPr/>
    </dgm:pt>
    <dgm:pt modelId="{36BDD7EB-349D-42CA-9400-472429F9667D}" type="pres">
      <dgm:prSet presAssocID="{682C24C2-C96B-4F24-8DBD-0F04A3150D15}" presName="compNode" presStyleCnt="0"/>
      <dgm:spPr/>
    </dgm:pt>
    <dgm:pt modelId="{AE41525D-BBA3-406A-99F0-77B4CDF23DF0}" type="pres">
      <dgm:prSet presAssocID="{682C24C2-C96B-4F24-8DBD-0F04A3150D15}" presName="bgRect" presStyleLbl="bgShp" presStyleIdx="1" presStyleCnt="6"/>
      <dgm:spPr/>
    </dgm:pt>
    <dgm:pt modelId="{6E8EF5BA-8B80-4663-AC50-7026E41CC531}" type="pres">
      <dgm:prSet presAssocID="{682C24C2-C96B-4F24-8DBD-0F04A3150D1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formation"/>
        </a:ext>
      </dgm:extLst>
    </dgm:pt>
    <dgm:pt modelId="{B493F714-77ED-49B5-B6A1-5638AA672BCF}" type="pres">
      <dgm:prSet presAssocID="{682C24C2-C96B-4F24-8DBD-0F04A3150D15}" presName="spaceRect" presStyleCnt="0"/>
      <dgm:spPr/>
    </dgm:pt>
    <dgm:pt modelId="{B6F0E1C8-A1A0-4C38-8E08-734C679152AE}" type="pres">
      <dgm:prSet presAssocID="{682C24C2-C96B-4F24-8DBD-0F04A3150D15}" presName="parTx" presStyleLbl="revTx" presStyleIdx="1" presStyleCnt="7">
        <dgm:presLayoutVars>
          <dgm:chMax val="0"/>
          <dgm:chPref val="0"/>
        </dgm:presLayoutVars>
      </dgm:prSet>
      <dgm:spPr/>
    </dgm:pt>
    <dgm:pt modelId="{098F5149-BEF9-4C3D-9476-403C5FE1BB21}" type="pres">
      <dgm:prSet presAssocID="{210CB0C6-7D1A-469B-A173-FF76900F6F82}" presName="sibTrans" presStyleCnt="0"/>
      <dgm:spPr/>
    </dgm:pt>
    <dgm:pt modelId="{829D4C31-2BC8-488F-9A9E-D4B00FD2C8E0}" type="pres">
      <dgm:prSet presAssocID="{12588553-D072-41F5-868C-0E10D4A05797}" presName="compNode" presStyleCnt="0"/>
      <dgm:spPr/>
    </dgm:pt>
    <dgm:pt modelId="{628BCE6B-E5AA-4597-AFBA-3A829A581B1A}" type="pres">
      <dgm:prSet presAssocID="{12588553-D072-41F5-868C-0E10D4A05797}" presName="bgRect" presStyleLbl="bgShp" presStyleIdx="2" presStyleCnt="6"/>
      <dgm:spPr/>
    </dgm:pt>
    <dgm:pt modelId="{20D69DDF-71E1-4C64-AF25-7F4BCEE2C5A7}" type="pres">
      <dgm:prSet presAssocID="{12588553-D072-41F5-868C-0E10D4A0579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275B15C8-2671-4C95-8A67-BB6DFB0CC493}" type="pres">
      <dgm:prSet presAssocID="{12588553-D072-41F5-868C-0E10D4A05797}" presName="spaceRect" presStyleCnt="0"/>
      <dgm:spPr/>
    </dgm:pt>
    <dgm:pt modelId="{7EE2B5C9-393A-4CD5-A53D-8E4163FE6B1C}" type="pres">
      <dgm:prSet presAssocID="{12588553-D072-41F5-868C-0E10D4A05797}" presName="parTx" presStyleLbl="revTx" presStyleIdx="2" presStyleCnt="7">
        <dgm:presLayoutVars>
          <dgm:chMax val="0"/>
          <dgm:chPref val="0"/>
        </dgm:presLayoutVars>
      </dgm:prSet>
      <dgm:spPr/>
    </dgm:pt>
    <dgm:pt modelId="{E59EB174-BB92-4586-AB90-AB73131A3094}" type="pres">
      <dgm:prSet presAssocID="{090EE385-7D57-463B-98FA-C3148117DAAF}" presName="sibTrans" presStyleCnt="0"/>
      <dgm:spPr/>
    </dgm:pt>
    <dgm:pt modelId="{063661D0-5666-44E5-9E31-0211775AEA48}" type="pres">
      <dgm:prSet presAssocID="{CD35A5C2-2F0E-41BC-9789-56DDA5549B18}" presName="compNode" presStyleCnt="0"/>
      <dgm:spPr/>
    </dgm:pt>
    <dgm:pt modelId="{BECD74FA-36EB-47CD-9453-AA639FC06D41}" type="pres">
      <dgm:prSet presAssocID="{CD35A5C2-2F0E-41BC-9789-56DDA5549B18}" presName="bgRect" presStyleLbl="bgShp" presStyleIdx="3" presStyleCnt="6"/>
      <dgm:spPr/>
    </dgm:pt>
    <dgm:pt modelId="{8D0F885F-0745-4320-B4D2-9C3E52A90100}" type="pres">
      <dgm:prSet presAssocID="{CD35A5C2-2F0E-41BC-9789-56DDA5549B1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st"/>
        </a:ext>
      </dgm:extLst>
    </dgm:pt>
    <dgm:pt modelId="{5997D7EE-BFA2-4E79-8822-88F162CF3DF8}" type="pres">
      <dgm:prSet presAssocID="{CD35A5C2-2F0E-41BC-9789-56DDA5549B18}" presName="spaceRect" presStyleCnt="0"/>
      <dgm:spPr/>
    </dgm:pt>
    <dgm:pt modelId="{F5B40E80-C61D-42B2-9EAB-2BBAF7BB08AC}" type="pres">
      <dgm:prSet presAssocID="{CD35A5C2-2F0E-41BC-9789-56DDA5549B18}" presName="parTx" presStyleLbl="revTx" presStyleIdx="3" presStyleCnt="7">
        <dgm:presLayoutVars>
          <dgm:chMax val="0"/>
          <dgm:chPref val="0"/>
        </dgm:presLayoutVars>
      </dgm:prSet>
      <dgm:spPr/>
    </dgm:pt>
    <dgm:pt modelId="{A7DD5578-56BB-4CEA-8F81-02D056E08ACA}" type="pres">
      <dgm:prSet presAssocID="{84B05F66-FA46-4F6F-A6A6-B66316D71CC8}" presName="sibTrans" presStyleCnt="0"/>
      <dgm:spPr/>
    </dgm:pt>
    <dgm:pt modelId="{21D164AF-A2D0-42C2-A33C-C2A83B7BC4C0}" type="pres">
      <dgm:prSet presAssocID="{90939215-9A71-4194-9D8D-5E5B994A26E0}" presName="compNode" presStyleCnt="0"/>
      <dgm:spPr/>
    </dgm:pt>
    <dgm:pt modelId="{45AA52BF-EAF4-46BA-92AE-CC6CF235E15F}" type="pres">
      <dgm:prSet presAssocID="{90939215-9A71-4194-9D8D-5E5B994A26E0}" presName="bgRect" presStyleLbl="bgShp" presStyleIdx="4" presStyleCnt="6"/>
      <dgm:spPr/>
    </dgm:pt>
    <dgm:pt modelId="{8B59AD4A-F25E-4275-9BA7-C89708CD9358}" type="pres">
      <dgm:prSet presAssocID="{90939215-9A71-4194-9D8D-5E5B994A26E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umbs Up Sign"/>
        </a:ext>
      </dgm:extLst>
    </dgm:pt>
    <dgm:pt modelId="{55B8A075-4EC8-453B-9606-986A4B7C808D}" type="pres">
      <dgm:prSet presAssocID="{90939215-9A71-4194-9D8D-5E5B994A26E0}" presName="spaceRect" presStyleCnt="0"/>
      <dgm:spPr/>
    </dgm:pt>
    <dgm:pt modelId="{634F388E-118F-41BB-A52A-163DF2A76629}" type="pres">
      <dgm:prSet presAssocID="{90939215-9A71-4194-9D8D-5E5B994A26E0}" presName="parTx" presStyleLbl="revTx" presStyleIdx="4" presStyleCnt="7" custScaleX="100000">
        <dgm:presLayoutVars>
          <dgm:chMax val="0"/>
          <dgm:chPref val="0"/>
        </dgm:presLayoutVars>
      </dgm:prSet>
      <dgm:spPr/>
    </dgm:pt>
    <dgm:pt modelId="{D3DFAA52-72BB-47E2-9220-54CD17BC5B76}" type="pres">
      <dgm:prSet presAssocID="{B8873793-BC76-401B-93D7-40038B19D726}" presName="sibTrans" presStyleCnt="0"/>
      <dgm:spPr/>
    </dgm:pt>
    <dgm:pt modelId="{46866F6C-0A45-4FF5-8A86-83CBE4849852}" type="pres">
      <dgm:prSet presAssocID="{ABBAEEA1-C411-4EB4-AA2B-72606D19CCC2}" presName="compNode" presStyleCnt="0"/>
      <dgm:spPr/>
    </dgm:pt>
    <dgm:pt modelId="{64D3C675-4A62-4B79-9EB8-E7622B4BA695}" type="pres">
      <dgm:prSet presAssocID="{ABBAEEA1-C411-4EB4-AA2B-72606D19CCC2}" presName="bgRect" presStyleLbl="bgShp" presStyleIdx="5" presStyleCnt="6"/>
      <dgm:spPr/>
    </dgm:pt>
    <dgm:pt modelId="{01BD8824-E118-49A4-9507-C586D1B2BCED}" type="pres">
      <dgm:prSet presAssocID="{ABBAEEA1-C411-4EB4-AA2B-72606D19CCC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3990DE51-90FD-4EC5-91A6-871D8534D58D}" type="pres">
      <dgm:prSet presAssocID="{ABBAEEA1-C411-4EB4-AA2B-72606D19CCC2}" presName="spaceRect" presStyleCnt="0"/>
      <dgm:spPr/>
    </dgm:pt>
    <dgm:pt modelId="{6BCC13E5-7A64-4A2A-9C81-1C177312F38A}" type="pres">
      <dgm:prSet presAssocID="{ABBAEEA1-C411-4EB4-AA2B-72606D19CCC2}" presName="parTx" presStyleLbl="revTx" presStyleIdx="5" presStyleCnt="7" custScaleX="134868" custLinFactNeighborX="18253" custLinFactNeighborY="589">
        <dgm:presLayoutVars>
          <dgm:chMax val="0"/>
          <dgm:chPref val="0"/>
        </dgm:presLayoutVars>
      </dgm:prSet>
      <dgm:spPr/>
    </dgm:pt>
    <dgm:pt modelId="{71EC7674-2111-4901-8312-6A7E868230D5}" type="pres">
      <dgm:prSet presAssocID="{ABBAEEA1-C411-4EB4-AA2B-72606D19CCC2}" presName="desTx" presStyleLbl="revTx" presStyleIdx="6" presStyleCnt="7" custScaleX="71955" custLinFactNeighborX="14060" custLinFactNeighborY="3894">
        <dgm:presLayoutVars/>
      </dgm:prSet>
      <dgm:spPr/>
    </dgm:pt>
  </dgm:ptLst>
  <dgm:cxnLst>
    <dgm:cxn modelId="{15539612-7673-4105-96B7-0A520BC9A60F}" type="presOf" srcId="{1A222689-7D40-4D6D-A938-C63A336EC2EC}" destId="{71EC7674-2111-4901-8312-6A7E868230D5}" srcOrd="0" destOrd="1" presId="urn:microsoft.com/office/officeart/2018/2/layout/IconVerticalSolidList"/>
    <dgm:cxn modelId="{8B6EDC1F-6B2D-45F5-9B65-40E07E322C7F}" srcId="{ABBAEEA1-C411-4EB4-AA2B-72606D19CCC2}" destId="{02995588-4381-4CFD-90AF-2F8E49BF858E}" srcOrd="0" destOrd="0" parTransId="{E97036A8-F387-4328-9943-B0D0BEB0DC8F}" sibTransId="{6901584E-8BD7-433D-BC84-EBC163171279}"/>
    <dgm:cxn modelId="{E3916A28-841F-4767-9734-02C71478AA1C}" srcId="{570648C2-283D-4EF0-AF5B-6F5A0DA46AB6}" destId="{90939215-9A71-4194-9D8D-5E5B994A26E0}" srcOrd="4" destOrd="0" parTransId="{2A31911B-60C8-40E5-BAD3-74C4688CF820}" sibTransId="{B8873793-BC76-401B-93D7-40038B19D726}"/>
    <dgm:cxn modelId="{57F5BE58-0F42-45F4-91F3-A008AB98FE61}" type="presOf" srcId="{12588553-D072-41F5-868C-0E10D4A05797}" destId="{7EE2B5C9-393A-4CD5-A53D-8E4163FE6B1C}" srcOrd="0" destOrd="0" presId="urn:microsoft.com/office/officeart/2018/2/layout/IconVerticalSolidList"/>
    <dgm:cxn modelId="{4A9ADE80-93D5-4403-9BD8-2C60D4595A08}" srcId="{570648C2-283D-4EF0-AF5B-6F5A0DA46AB6}" destId="{12588553-D072-41F5-868C-0E10D4A05797}" srcOrd="2" destOrd="0" parTransId="{D97DF8D6-1499-48F4-8852-2FDE97750CA9}" sibTransId="{090EE385-7D57-463B-98FA-C3148117DAAF}"/>
    <dgm:cxn modelId="{0EAC1985-7031-41D7-AAA6-2645C13BD04D}" srcId="{ABBAEEA1-C411-4EB4-AA2B-72606D19CCC2}" destId="{1A222689-7D40-4D6D-A938-C63A336EC2EC}" srcOrd="1" destOrd="0" parTransId="{4397F0DE-8F73-412E-AC9D-989619F73026}" sibTransId="{F2841D2B-B987-450B-BA64-F2C1F23876F6}"/>
    <dgm:cxn modelId="{A70C83A5-3D08-48E3-A02C-33CCC9E312C3}" type="presOf" srcId="{02995588-4381-4CFD-90AF-2F8E49BF858E}" destId="{71EC7674-2111-4901-8312-6A7E868230D5}" srcOrd="0" destOrd="0" presId="urn:microsoft.com/office/officeart/2018/2/layout/IconVerticalSolidList"/>
    <dgm:cxn modelId="{DB9497B0-A838-4A3A-8E8E-2B6B6698AF78}" type="presOf" srcId="{90939215-9A71-4194-9D8D-5E5B994A26E0}" destId="{634F388E-118F-41BB-A52A-163DF2A76629}" srcOrd="0" destOrd="0" presId="urn:microsoft.com/office/officeart/2018/2/layout/IconVerticalSolidList"/>
    <dgm:cxn modelId="{1EE022BC-EE23-40D3-BE63-0FF5A1E205F5}" type="presOf" srcId="{ABBAEEA1-C411-4EB4-AA2B-72606D19CCC2}" destId="{6BCC13E5-7A64-4A2A-9C81-1C177312F38A}" srcOrd="0" destOrd="0" presId="urn:microsoft.com/office/officeart/2018/2/layout/IconVerticalSolidList"/>
    <dgm:cxn modelId="{CF6BC2C2-75E1-4FAC-AC96-00764EF100D5}" type="presOf" srcId="{570648C2-283D-4EF0-AF5B-6F5A0DA46AB6}" destId="{2507BAEA-9F9B-4CA7-AEA9-7ACB1B8E75F7}" srcOrd="0" destOrd="0" presId="urn:microsoft.com/office/officeart/2018/2/layout/IconVerticalSolidList"/>
    <dgm:cxn modelId="{77BDEFD3-64B8-4E1E-852D-16970744505A}" srcId="{570648C2-283D-4EF0-AF5B-6F5A0DA46AB6}" destId="{56B6BE82-8A6E-4AAC-8646-71C8C06AE150}" srcOrd="0" destOrd="0" parTransId="{F34F604F-379D-43ED-A8E6-F94652741C5E}" sibTransId="{A21DBB75-D525-4C45-ABE1-BC1C08F3F779}"/>
    <dgm:cxn modelId="{5087A3D6-43D1-4707-94A0-47250BEF15F8}" type="presOf" srcId="{682C24C2-C96B-4F24-8DBD-0F04A3150D15}" destId="{B6F0E1C8-A1A0-4C38-8E08-734C679152AE}" srcOrd="0" destOrd="0" presId="urn:microsoft.com/office/officeart/2018/2/layout/IconVerticalSolidList"/>
    <dgm:cxn modelId="{76916AE2-3270-478B-8D72-02883837B0C0}" type="presOf" srcId="{56B6BE82-8A6E-4AAC-8646-71C8C06AE150}" destId="{0E025DC0-59FB-4AE2-B4A9-10C63198293A}" srcOrd="0" destOrd="0" presId="urn:microsoft.com/office/officeart/2018/2/layout/IconVerticalSolidList"/>
    <dgm:cxn modelId="{4EE2CCE4-C9C4-4297-9EA6-9818E2F44D3D}" type="presOf" srcId="{CD35A5C2-2F0E-41BC-9789-56DDA5549B18}" destId="{F5B40E80-C61D-42B2-9EAB-2BBAF7BB08AC}" srcOrd="0" destOrd="0" presId="urn:microsoft.com/office/officeart/2018/2/layout/IconVerticalSolidList"/>
    <dgm:cxn modelId="{9B617FF8-88BD-498D-A2D9-949F90854D4B}" srcId="{570648C2-283D-4EF0-AF5B-6F5A0DA46AB6}" destId="{CD35A5C2-2F0E-41BC-9789-56DDA5549B18}" srcOrd="3" destOrd="0" parTransId="{CCAE5F74-216E-42E6-9400-20FA14F825D9}" sibTransId="{84B05F66-FA46-4F6F-A6A6-B66316D71CC8}"/>
    <dgm:cxn modelId="{8F212DF9-494A-4CAD-BF7E-05E7B9AF06B1}" srcId="{570648C2-283D-4EF0-AF5B-6F5A0DA46AB6}" destId="{ABBAEEA1-C411-4EB4-AA2B-72606D19CCC2}" srcOrd="5" destOrd="0" parTransId="{DF9E7D93-B4C3-4FA4-88BD-E286A425F0D8}" sibTransId="{60E25C12-77CB-4BD8-9FB2-32C8F08D5D3A}"/>
    <dgm:cxn modelId="{24ACE1FA-C881-4449-9CDA-9FD9DD59CAC7}" srcId="{570648C2-283D-4EF0-AF5B-6F5A0DA46AB6}" destId="{682C24C2-C96B-4F24-8DBD-0F04A3150D15}" srcOrd="1" destOrd="0" parTransId="{6EDDDD6E-42C7-4E22-9C83-8CF48B23A9E6}" sibTransId="{210CB0C6-7D1A-469B-A173-FF76900F6F82}"/>
    <dgm:cxn modelId="{D5B2344F-3627-475D-8C18-9AE98BF3B4BF}" type="presParOf" srcId="{2507BAEA-9F9B-4CA7-AEA9-7ACB1B8E75F7}" destId="{45875785-7493-498B-92CE-17F2C90E9AF3}" srcOrd="0" destOrd="0" presId="urn:microsoft.com/office/officeart/2018/2/layout/IconVerticalSolidList"/>
    <dgm:cxn modelId="{F3AA20FA-12E9-4003-A8B3-B4AE6CEDBAAB}" type="presParOf" srcId="{45875785-7493-498B-92CE-17F2C90E9AF3}" destId="{F87D4154-4AB2-4B01-B0D3-ADBFB87FE8E2}" srcOrd="0" destOrd="0" presId="urn:microsoft.com/office/officeart/2018/2/layout/IconVerticalSolidList"/>
    <dgm:cxn modelId="{86D2E456-7044-4EA3-9D99-9BEE12288D01}" type="presParOf" srcId="{45875785-7493-498B-92CE-17F2C90E9AF3}" destId="{E119C277-43A9-4F7A-8EF7-83383E7E66C9}" srcOrd="1" destOrd="0" presId="urn:microsoft.com/office/officeart/2018/2/layout/IconVerticalSolidList"/>
    <dgm:cxn modelId="{84E672BE-C9E0-4CD5-9171-04B3139EA73C}" type="presParOf" srcId="{45875785-7493-498B-92CE-17F2C90E9AF3}" destId="{3E6A04BA-0C52-407F-8303-AEBB3DD55A7D}" srcOrd="2" destOrd="0" presId="urn:microsoft.com/office/officeart/2018/2/layout/IconVerticalSolidList"/>
    <dgm:cxn modelId="{C2A184B4-3DBA-4794-BDC1-EB6EC4DC4ADA}" type="presParOf" srcId="{45875785-7493-498B-92CE-17F2C90E9AF3}" destId="{0E025DC0-59FB-4AE2-B4A9-10C63198293A}" srcOrd="3" destOrd="0" presId="urn:microsoft.com/office/officeart/2018/2/layout/IconVerticalSolidList"/>
    <dgm:cxn modelId="{DDD6DCE2-7121-4CD4-8A72-F1BB9F01F815}" type="presParOf" srcId="{2507BAEA-9F9B-4CA7-AEA9-7ACB1B8E75F7}" destId="{4DDA9077-D634-4E82-AAFB-C70DFE45D3E9}" srcOrd="1" destOrd="0" presId="urn:microsoft.com/office/officeart/2018/2/layout/IconVerticalSolidList"/>
    <dgm:cxn modelId="{87D33B37-9BF3-4F00-9D95-719C765F30EC}" type="presParOf" srcId="{2507BAEA-9F9B-4CA7-AEA9-7ACB1B8E75F7}" destId="{36BDD7EB-349D-42CA-9400-472429F9667D}" srcOrd="2" destOrd="0" presId="urn:microsoft.com/office/officeart/2018/2/layout/IconVerticalSolidList"/>
    <dgm:cxn modelId="{C5285AC4-B09C-457E-A44E-7D4AFF6A5F38}" type="presParOf" srcId="{36BDD7EB-349D-42CA-9400-472429F9667D}" destId="{AE41525D-BBA3-406A-99F0-77B4CDF23DF0}" srcOrd="0" destOrd="0" presId="urn:microsoft.com/office/officeart/2018/2/layout/IconVerticalSolidList"/>
    <dgm:cxn modelId="{184D80B6-8655-4D0F-81E6-3D1E047704EF}" type="presParOf" srcId="{36BDD7EB-349D-42CA-9400-472429F9667D}" destId="{6E8EF5BA-8B80-4663-AC50-7026E41CC531}" srcOrd="1" destOrd="0" presId="urn:microsoft.com/office/officeart/2018/2/layout/IconVerticalSolidList"/>
    <dgm:cxn modelId="{8CF89B19-F3AA-468F-A12C-D24BB43C4871}" type="presParOf" srcId="{36BDD7EB-349D-42CA-9400-472429F9667D}" destId="{B493F714-77ED-49B5-B6A1-5638AA672BCF}" srcOrd="2" destOrd="0" presId="urn:microsoft.com/office/officeart/2018/2/layout/IconVerticalSolidList"/>
    <dgm:cxn modelId="{43BBE00D-40E0-4B50-AC92-8351356884F7}" type="presParOf" srcId="{36BDD7EB-349D-42CA-9400-472429F9667D}" destId="{B6F0E1C8-A1A0-4C38-8E08-734C679152AE}" srcOrd="3" destOrd="0" presId="urn:microsoft.com/office/officeart/2018/2/layout/IconVerticalSolidList"/>
    <dgm:cxn modelId="{DB39A924-B62D-46BD-BCCA-FA652B76E9D1}" type="presParOf" srcId="{2507BAEA-9F9B-4CA7-AEA9-7ACB1B8E75F7}" destId="{098F5149-BEF9-4C3D-9476-403C5FE1BB21}" srcOrd="3" destOrd="0" presId="urn:microsoft.com/office/officeart/2018/2/layout/IconVerticalSolidList"/>
    <dgm:cxn modelId="{A0039A41-50ED-47FF-923C-A0A6BECD38E0}" type="presParOf" srcId="{2507BAEA-9F9B-4CA7-AEA9-7ACB1B8E75F7}" destId="{829D4C31-2BC8-488F-9A9E-D4B00FD2C8E0}" srcOrd="4" destOrd="0" presId="urn:microsoft.com/office/officeart/2018/2/layout/IconVerticalSolidList"/>
    <dgm:cxn modelId="{DE35F624-328A-4EF0-86D6-72EFC0C4CBF4}" type="presParOf" srcId="{829D4C31-2BC8-488F-9A9E-D4B00FD2C8E0}" destId="{628BCE6B-E5AA-4597-AFBA-3A829A581B1A}" srcOrd="0" destOrd="0" presId="urn:microsoft.com/office/officeart/2018/2/layout/IconVerticalSolidList"/>
    <dgm:cxn modelId="{385D20D4-0746-4EF2-B05D-A8FD57EABE6A}" type="presParOf" srcId="{829D4C31-2BC8-488F-9A9E-D4B00FD2C8E0}" destId="{20D69DDF-71E1-4C64-AF25-7F4BCEE2C5A7}" srcOrd="1" destOrd="0" presId="urn:microsoft.com/office/officeart/2018/2/layout/IconVerticalSolidList"/>
    <dgm:cxn modelId="{5BCBFF8A-E4DD-45F1-9ED5-FA6C7BF6BB2F}" type="presParOf" srcId="{829D4C31-2BC8-488F-9A9E-D4B00FD2C8E0}" destId="{275B15C8-2671-4C95-8A67-BB6DFB0CC493}" srcOrd="2" destOrd="0" presId="urn:microsoft.com/office/officeart/2018/2/layout/IconVerticalSolidList"/>
    <dgm:cxn modelId="{A04A4824-F83E-47AF-860A-B79BC7057530}" type="presParOf" srcId="{829D4C31-2BC8-488F-9A9E-D4B00FD2C8E0}" destId="{7EE2B5C9-393A-4CD5-A53D-8E4163FE6B1C}" srcOrd="3" destOrd="0" presId="urn:microsoft.com/office/officeart/2018/2/layout/IconVerticalSolidList"/>
    <dgm:cxn modelId="{0FE3ECED-025E-4498-BACF-1CE3E476ACEF}" type="presParOf" srcId="{2507BAEA-9F9B-4CA7-AEA9-7ACB1B8E75F7}" destId="{E59EB174-BB92-4586-AB90-AB73131A3094}" srcOrd="5" destOrd="0" presId="urn:microsoft.com/office/officeart/2018/2/layout/IconVerticalSolidList"/>
    <dgm:cxn modelId="{270E98AE-F2E2-4ECA-B1DF-1B1B577F5F67}" type="presParOf" srcId="{2507BAEA-9F9B-4CA7-AEA9-7ACB1B8E75F7}" destId="{063661D0-5666-44E5-9E31-0211775AEA48}" srcOrd="6" destOrd="0" presId="urn:microsoft.com/office/officeart/2018/2/layout/IconVerticalSolidList"/>
    <dgm:cxn modelId="{A4B72FEA-8CEE-4DAA-A0A1-58090CCD1CD1}" type="presParOf" srcId="{063661D0-5666-44E5-9E31-0211775AEA48}" destId="{BECD74FA-36EB-47CD-9453-AA639FC06D41}" srcOrd="0" destOrd="0" presId="urn:microsoft.com/office/officeart/2018/2/layout/IconVerticalSolidList"/>
    <dgm:cxn modelId="{60BEC16E-08FE-4A35-9C71-CB4446255898}" type="presParOf" srcId="{063661D0-5666-44E5-9E31-0211775AEA48}" destId="{8D0F885F-0745-4320-B4D2-9C3E52A90100}" srcOrd="1" destOrd="0" presId="urn:microsoft.com/office/officeart/2018/2/layout/IconVerticalSolidList"/>
    <dgm:cxn modelId="{7188A292-3D74-4BB4-9DE6-92D6B60B3133}" type="presParOf" srcId="{063661D0-5666-44E5-9E31-0211775AEA48}" destId="{5997D7EE-BFA2-4E79-8822-88F162CF3DF8}" srcOrd="2" destOrd="0" presId="urn:microsoft.com/office/officeart/2018/2/layout/IconVerticalSolidList"/>
    <dgm:cxn modelId="{1546F4E0-EFC9-48FC-82C9-97BE600BB841}" type="presParOf" srcId="{063661D0-5666-44E5-9E31-0211775AEA48}" destId="{F5B40E80-C61D-42B2-9EAB-2BBAF7BB08AC}" srcOrd="3" destOrd="0" presId="urn:microsoft.com/office/officeart/2018/2/layout/IconVerticalSolidList"/>
    <dgm:cxn modelId="{56B2CC01-24E5-4303-8813-1163DD99C48E}" type="presParOf" srcId="{2507BAEA-9F9B-4CA7-AEA9-7ACB1B8E75F7}" destId="{A7DD5578-56BB-4CEA-8F81-02D056E08ACA}" srcOrd="7" destOrd="0" presId="urn:microsoft.com/office/officeart/2018/2/layout/IconVerticalSolidList"/>
    <dgm:cxn modelId="{CBEFC6F9-3D09-45F3-BFC0-6EF336BC59C7}" type="presParOf" srcId="{2507BAEA-9F9B-4CA7-AEA9-7ACB1B8E75F7}" destId="{21D164AF-A2D0-42C2-A33C-C2A83B7BC4C0}" srcOrd="8" destOrd="0" presId="urn:microsoft.com/office/officeart/2018/2/layout/IconVerticalSolidList"/>
    <dgm:cxn modelId="{BABBC4C0-ED56-43E4-AB70-EDCD63A7BB9B}" type="presParOf" srcId="{21D164AF-A2D0-42C2-A33C-C2A83B7BC4C0}" destId="{45AA52BF-EAF4-46BA-92AE-CC6CF235E15F}" srcOrd="0" destOrd="0" presId="urn:microsoft.com/office/officeart/2018/2/layout/IconVerticalSolidList"/>
    <dgm:cxn modelId="{AE79A35E-67EB-41D9-B107-483C560BC64B}" type="presParOf" srcId="{21D164AF-A2D0-42C2-A33C-C2A83B7BC4C0}" destId="{8B59AD4A-F25E-4275-9BA7-C89708CD9358}" srcOrd="1" destOrd="0" presId="urn:microsoft.com/office/officeart/2018/2/layout/IconVerticalSolidList"/>
    <dgm:cxn modelId="{089C9D66-6F37-44C2-A0A0-ED8F50F306E1}" type="presParOf" srcId="{21D164AF-A2D0-42C2-A33C-C2A83B7BC4C0}" destId="{55B8A075-4EC8-453B-9606-986A4B7C808D}" srcOrd="2" destOrd="0" presId="urn:microsoft.com/office/officeart/2018/2/layout/IconVerticalSolidList"/>
    <dgm:cxn modelId="{6367F99C-8D49-4A87-892E-A786BB8C8A5E}" type="presParOf" srcId="{21D164AF-A2D0-42C2-A33C-C2A83B7BC4C0}" destId="{634F388E-118F-41BB-A52A-163DF2A76629}" srcOrd="3" destOrd="0" presId="urn:microsoft.com/office/officeart/2018/2/layout/IconVerticalSolidList"/>
    <dgm:cxn modelId="{B0062DA1-94CF-4D93-993D-9A258E7343DD}" type="presParOf" srcId="{2507BAEA-9F9B-4CA7-AEA9-7ACB1B8E75F7}" destId="{D3DFAA52-72BB-47E2-9220-54CD17BC5B76}" srcOrd="9" destOrd="0" presId="urn:microsoft.com/office/officeart/2018/2/layout/IconVerticalSolidList"/>
    <dgm:cxn modelId="{1C07227C-9F2D-4793-9936-FBE12A3B2FA8}" type="presParOf" srcId="{2507BAEA-9F9B-4CA7-AEA9-7ACB1B8E75F7}" destId="{46866F6C-0A45-4FF5-8A86-83CBE4849852}" srcOrd="10" destOrd="0" presId="urn:microsoft.com/office/officeart/2018/2/layout/IconVerticalSolidList"/>
    <dgm:cxn modelId="{036AFEAE-6B3D-498F-B599-E08BAD9961F3}" type="presParOf" srcId="{46866F6C-0A45-4FF5-8A86-83CBE4849852}" destId="{64D3C675-4A62-4B79-9EB8-E7622B4BA695}" srcOrd="0" destOrd="0" presId="urn:microsoft.com/office/officeart/2018/2/layout/IconVerticalSolidList"/>
    <dgm:cxn modelId="{610E5882-3E32-4FCB-8CA7-15641C5B2E2C}" type="presParOf" srcId="{46866F6C-0A45-4FF5-8A86-83CBE4849852}" destId="{01BD8824-E118-49A4-9507-C586D1B2BCED}" srcOrd="1" destOrd="0" presId="urn:microsoft.com/office/officeart/2018/2/layout/IconVerticalSolidList"/>
    <dgm:cxn modelId="{AA10CF64-9C9B-4921-B658-96DF60A803A9}" type="presParOf" srcId="{46866F6C-0A45-4FF5-8A86-83CBE4849852}" destId="{3990DE51-90FD-4EC5-91A6-871D8534D58D}" srcOrd="2" destOrd="0" presId="urn:microsoft.com/office/officeart/2018/2/layout/IconVerticalSolidList"/>
    <dgm:cxn modelId="{4C2F0D17-E604-4A80-9188-0F1B2B2926EB}" type="presParOf" srcId="{46866F6C-0A45-4FF5-8A86-83CBE4849852}" destId="{6BCC13E5-7A64-4A2A-9C81-1C177312F38A}" srcOrd="3" destOrd="0" presId="urn:microsoft.com/office/officeart/2018/2/layout/IconVerticalSolidList"/>
    <dgm:cxn modelId="{D1DCD5A2-C362-4811-B1D6-4E66A59172A7}" type="presParOf" srcId="{46866F6C-0A45-4FF5-8A86-83CBE4849852}" destId="{71EC7674-2111-4901-8312-6A7E868230D5}"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D5649-611D-4A6A-94ED-7682802B7754}">
      <dsp:nvSpPr>
        <dsp:cNvPr id="0" name=""/>
        <dsp:cNvSpPr/>
      </dsp:nvSpPr>
      <dsp:spPr>
        <a:xfrm>
          <a:off x="116046" y="1993567"/>
          <a:ext cx="5619251" cy="127872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02997" numCol="1" spcCol="1270" anchor="ctr" anchorCtr="0">
          <a:noAutofit/>
        </a:bodyPr>
        <a:lstStyle/>
        <a:p>
          <a:pPr marL="0" lvl="0" indent="0" algn="l" defTabSz="1244600">
            <a:lnSpc>
              <a:spcPct val="90000"/>
            </a:lnSpc>
            <a:spcBef>
              <a:spcPct val="0"/>
            </a:spcBef>
            <a:spcAft>
              <a:spcPct val="35000"/>
            </a:spcAft>
            <a:buNone/>
          </a:pPr>
          <a:r>
            <a:rPr lang="en-GB" sz="2800" b="1" kern="1200" dirty="0"/>
            <a:t>Policies, strategies &amp; targets</a:t>
          </a:r>
        </a:p>
      </dsp:txBody>
      <dsp:txXfrm>
        <a:off x="116046" y="2313248"/>
        <a:ext cx="5299570" cy="639361"/>
      </dsp:txXfrm>
    </dsp:sp>
    <dsp:sp modelId="{7774ACB3-555C-457E-96CB-51BF789C82DB}">
      <dsp:nvSpPr>
        <dsp:cNvPr id="0" name=""/>
        <dsp:cNvSpPr/>
      </dsp:nvSpPr>
      <dsp:spPr>
        <a:xfrm>
          <a:off x="1006403" y="2628516"/>
          <a:ext cx="5380706" cy="127872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02997" numCol="1" spcCol="1270" anchor="ctr" anchorCtr="0">
          <a:noAutofit/>
        </a:bodyPr>
        <a:lstStyle/>
        <a:p>
          <a:pPr marL="0" lvl="0" indent="0" algn="l" defTabSz="1244600">
            <a:lnSpc>
              <a:spcPct val="90000"/>
            </a:lnSpc>
            <a:spcBef>
              <a:spcPct val="0"/>
            </a:spcBef>
            <a:spcAft>
              <a:spcPct val="35000"/>
            </a:spcAft>
            <a:buNone/>
          </a:pPr>
          <a:r>
            <a:rPr lang="en-GB" sz="2800" b="1" kern="1200" dirty="0"/>
            <a:t>Programmes</a:t>
          </a:r>
          <a:endParaRPr lang="en-GB" sz="2000" b="1" kern="1200" dirty="0"/>
        </a:p>
      </dsp:txBody>
      <dsp:txXfrm>
        <a:off x="1006403" y="2948197"/>
        <a:ext cx="5061025" cy="639361"/>
      </dsp:txXfrm>
    </dsp:sp>
    <dsp:sp modelId="{2C8097E6-48C9-4A91-891A-4F73CE6514C9}">
      <dsp:nvSpPr>
        <dsp:cNvPr id="0" name=""/>
        <dsp:cNvSpPr/>
      </dsp:nvSpPr>
      <dsp:spPr>
        <a:xfrm>
          <a:off x="2063551" y="3267876"/>
          <a:ext cx="4962963" cy="127872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02997" numCol="1" spcCol="1270" anchor="ctr" anchorCtr="0">
          <a:noAutofit/>
        </a:bodyPr>
        <a:lstStyle/>
        <a:p>
          <a:pPr marL="0" lvl="0" indent="0" algn="l" defTabSz="1244600">
            <a:lnSpc>
              <a:spcPct val="90000"/>
            </a:lnSpc>
            <a:spcBef>
              <a:spcPct val="0"/>
            </a:spcBef>
            <a:spcAft>
              <a:spcPct val="35000"/>
            </a:spcAft>
            <a:buNone/>
          </a:pPr>
          <a:r>
            <a:rPr lang="en-GB" sz="2800" b="1" kern="1200" dirty="0"/>
            <a:t>Projects &amp; related activities</a:t>
          </a:r>
        </a:p>
      </dsp:txBody>
      <dsp:txXfrm>
        <a:off x="2063551" y="3587557"/>
        <a:ext cx="4643282" cy="639361"/>
      </dsp:txXfrm>
    </dsp:sp>
    <dsp:sp modelId="{08D55DD5-57BB-434E-B080-2BC3132BA222}">
      <dsp:nvSpPr>
        <dsp:cNvPr id="0" name=""/>
        <dsp:cNvSpPr/>
      </dsp:nvSpPr>
      <dsp:spPr>
        <a:xfrm>
          <a:off x="3047804" y="3891095"/>
          <a:ext cx="4625122" cy="1278723"/>
        </a:xfrm>
        <a:prstGeom prst="rightArrow">
          <a:avLst>
            <a:gd name="adj1" fmla="val 50000"/>
            <a:gd name="adj2" fmla="val 5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02997" numCol="1" spcCol="1270" anchor="ctr" anchorCtr="0">
          <a:noAutofit/>
        </a:bodyPr>
        <a:lstStyle/>
        <a:p>
          <a:pPr marL="0" lvl="0" indent="0" algn="l" defTabSz="1244600">
            <a:lnSpc>
              <a:spcPct val="90000"/>
            </a:lnSpc>
            <a:spcBef>
              <a:spcPct val="0"/>
            </a:spcBef>
            <a:spcAft>
              <a:spcPct val="35000"/>
            </a:spcAft>
            <a:buNone/>
          </a:pPr>
          <a:r>
            <a:rPr lang="en-GB" sz="2800" b="1" i="1" kern="1200">
              <a:solidFill>
                <a:schemeClr val="accent1">
                  <a:lumMod val="50000"/>
                </a:schemeClr>
              </a:solidFill>
            </a:rPr>
            <a:t>Transformed Operations</a:t>
          </a:r>
          <a:endParaRPr lang="en-GB" sz="2800" b="1" i="1" kern="1200" dirty="0">
            <a:solidFill>
              <a:schemeClr val="accent1">
                <a:lumMod val="50000"/>
              </a:schemeClr>
            </a:solidFill>
          </a:endParaRPr>
        </a:p>
      </dsp:txBody>
      <dsp:txXfrm>
        <a:off x="3047804" y="4210776"/>
        <a:ext cx="4305441" cy="639361"/>
      </dsp:txXfrm>
    </dsp:sp>
    <dsp:sp modelId="{C57692D1-2088-4809-80E1-FA24C8F0695B}">
      <dsp:nvSpPr>
        <dsp:cNvPr id="0" name=""/>
        <dsp:cNvSpPr/>
      </dsp:nvSpPr>
      <dsp:spPr>
        <a:xfrm>
          <a:off x="4272602" y="4528102"/>
          <a:ext cx="4049343" cy="1278723"/>
        </a:xfrm>
        <a:prstGeom prst="rightArrow">
          <a:avLst>
            <a:gd name="adj1" fmla="val 50000"/>
            <a:gd name="adj2" fmla="val 5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02997" numCol="1" spcCol="1270" anchor="t" anchorCtr="0">
          <a:noAutofit/>
        </a:bodyPr>
        <a:lstStyle/>
        <a:p>
          <a:pPr marL="0" lvl="0" indent="0" algn="l" defTabSz="1244600">
            <a:lnSpc>
              <a:spcPct val="90000"/>
            </a:lnSpc>
            <a:spcBef>
              <a:spcPct val="0"/>
            </a:spcBef>
            <a:spcAft>
              <a:spcPct val="35000"/>
            </a:spcAft>
            <a:buNone/>
          </a:pPr>
          <a:r>
            <a:rPr lang="en-GB" sz="2800" b="1" i="1" kern="1200" dirty="0">
              <a:solidFill>
                <a:schemeClr val="accent1">
                  <a:lumMod val="50000"/>
                </a:schemeClr>
              </a:solidFill>
            </a:rPr>
            <a:t>Outcomes &amp; Benefits</a:t>
          </a:r>
        </a:p>
      </dsp:txBody>
      <dsp:txXfrm>
        <a:off x="4272602" y="4847783"/>
        <a:ext cx="3729662" cy="639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D4154-4AB2-4B01-B0D3-ADBFB87FE8E2}">
      <dsp:nvSpPr>
        <dsp:cNvPr id="0" name=""/>
        <dsp:cNvSpPr/>
      </dsp:nvSpPr>
      <dsp:spPr>
        <a:xfrm>
          <a:off x="0" y="5260"/>
          <a:ext cx="5650173" cy="793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19C277-43A9-4F7A-8EF7-83383E7E66C9}">
      <dsp:nvSpPr>
        <dsp:cNvPr id="0" name=""/>
        <dsp:cNvSpPr/>
      </dsp:nvSpPr>
      <dsp:spPr>
        <a:xfrm>
          <a:off x="240040" y="183802"/>
          <a:ext cx="436863" cy="436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025DC0-59FB-4AE2-B4A9-10C63198293A}">
      <dsp:nvSpPr>
        <dsp:cNvPr id="0" name=""/>
        <dsp:cNvSpPr/>
      </dsp:nvSpPr>
      <dsp:spPr>
        <a:xfrm>
          <a:off x="916944" y="5260"/>
          <a:ext cx="4678151"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l" defTabSz="1244600">
            <a:lnSpc>
              <a:spcPct val="90000"/>
            </a:lnSpc>
            <a:spcBef>
              <a:spcPct val="0"/>
            </a:spcBef>
            <a:spcAft>
              <a:spcPct val="35000"/>
            </a:spcAft>
            <a:buNone/>
          </a:pPr>
          <a:r>
            <a:rPr lang="en-GB" sz="2800" b="1" kern="1200" dirty="0"/>
            <a:t>Structure &amp; plan the BC work, </a:t>
          </a:r>
          <a:r>
            <a:rPr lang="en-GB" sz="2800" b="1" kern="1200" dirty="0" err="1"/>
            <a:t>inc.</a:t>
          </a:r>
          <a:r>
            <a:rPr lang="en-GB" sz="2800" b="1" kern="1200" dirty="0"/>
            <a:t> review &amp; rework</a:t>
          </a:r>
          <a:endParaRPr lang="en-US" sz="2800" b="1" kern="1200" dirty="0"/>
        </a:p>
      </dsp:txBody>
      <dsp:txXfrm>
        <a:off x="916944" y="5260"/>
        <a:ext cx="4678151" cy="892712"/>
      </dsp:txXfrm>
    </dsp:sp>
    <dsp:sp modelId="{AE41525D-BBA3-406A-99F0-77B4CDF23DF0}">
      <dsp:nvSpPr>
        <dsp:cNvPr id="0" name=""/>
        <dsp:cNvSpPr/>
      </dsp:nvSpPr>
      <dsp:spPr>
        <a:xfrm>
          <a:off x="0" y="1121150"/>
          <a:ext cx="5650173" cy="793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EF5BA-8B80-4663-AC50-7026E41CC531}">
      <dsp:nvSpPr>
        <dsp:cNvPr id="0" name=""/>
        <dsp:cNvSpPr/>
      </dsp:nvSpPr>
      <dsp:spPr>
        <a:xfrm>
          <a:off x="240040" y="1299693"/>
          <a:ext cx="436863" cy="436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0E1C8-A1A0-4C38-8E08-734C679152AE}">
      <dsp:nvSpPr>
        <dsp:cNvPr id="0" name=""/>
        <dsp:cNvSpPr/>
      </dsp:nvSpPr>
      <dsp:spPr>
        <a:xfrm>
          <a:off x="916944" y="1121150"/>
          <a:ext cx="4678151"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l" defTabSz="1066800">
            <a:lnSpc>
              <a:spcPct val="90000"/>
            </a:lnSpc>
            <a:spcBef>
              <a:spcPct val="0"/>
            </a:spcBef>
            <a:spcAft>
              <a:spcPct val="35000"/>
            </a:spcAft>
            <a:buNone/>
          </a:pPr>
          <a:r>
            <a:rPr lang="en-GB" sz="2400" b="1" kern="1200" dirty="0"/>
            <a:t>Know your inputs &amp; dependencies</a:t>
          </a:r>
          <a:endParaRPr lang="en-US" sz="2400" b="1" kern="1200" dirty="0"/>
        </a:p>
      </dsp:txBody>
      <dsp:txXfrm>
        <a:off x="916944" y="1121150"/>
        <a:ext cx="4678151" cy="892712"/>
      </dsp:txXfrm>
    </dsp:sp>
    <dsp:sp modelId="{628BCE6B-E5AA-4597-AFBA-3A829A581B1A}">
      <dsp:nvSpPr>
        <dsp:cNvPr id="0" name=""/>
        <dsp:cNvSpPr/>
      </dsp:nvSpPr>
      <dsp:spPr>
        <a:xfrm>
          <a:off x="0" y="2237041"/>
          <a:ext cx="5650173" cy="793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69DDF-71E1-4C64-AF25-7F4BCEE2C5A7}">
      <dsp:nvSpPr>
        <dsp:cNvPr id="0" name=""/>
        <dsp:cNvSpPr/>
      </dsp:nvSpPr>
      <dsp:spPr>
        <a:xfrm>
          <a:off x="240040" y="2415583"/>
          <a:ext cx="436863" cy="436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B5C9-393A-4CD5-A53D-8E4163FE6B1C}">
      <dsp:nvSpPr>
        <dsp:cNvPr id="0" name=""/>
        <dsp:cNvSpPr/>
      </dsp:nvSpPr>
      <dsp:spPr>
        <a:xfrm>
          <a:off x="916944" y="2237041"/>
          <a:ext cx="4678151"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l" defTabSz="1244600">
            <a:lnSpc>
              <a:spcPct val="90000"/>
            </a:lnSpc>
            <a:spcBef>
              <a:spcPct val="0"/>
            </a:spcBef>
            <a:spcAft>
              <a:spcPct val="35000"/>
            </a:spcAft>
            <a:buNone/>
          </a:pPr>
          <a:r>
            <a:rPr lang="en-GB" sz="2800" b="1" kern="1200" dirty="0"/>
            <a:t>Engage early &amp; often, and set expectations</a:t>
          </a:r>
          <a:endParaRPr lang="en-US" sz="2800" b="1" kern="1200" dirty="0"/>
        </a:p>
      </dsp:txBody>
      <dsp:txXfrm>
        <a:off x="916944" y="2237041"/>
        <a:ext cx="4678151" cy="892712"/>
      </dsp:txXfrm>
    </dsp:sp>
    <dsp:sp modelId="{BECD74FA-36EB-47CD-9453-AA639FC06D41}">
      <dsp:nvSpPr>
        <dsp:cNvPr id="0" name=""/>
        <dsp:cNvSpPr/>
      </dsp:nvSpPr>
      <dsp:spPr>
        <a:xfrm>
          <a:off x="0" y="3352932"/>
          <a:ext cx="5650173" cy="793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F885F-0745-4320-B4D2-9C3E52A90100}">
      <dsp:nvSpPr>
        <dsp:cNvPr id="0" name=""/>
        <dsp:cNvSpPr/>
      </dsp:nvSpPr>
      <dsp:spPr>
        <a:xfrm>
          <a:off x="240040" y="3531474"/>
          <a:ext cx="436863" cy="4364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B40E80-C61D-42B2-9EAB-2BBAF7BB08AC}">
      <dsp:nvSpPr>
        <dsp:cNvPr id="0" name=""/>
        <dsp:cNvSpPr/>
      </dsp:nvSpPr>
      <dsp:spPr>
        <a:xfrm>
          <a:off x="916944" y="3352932"/>
          <a:ext cx="4678151"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l" defTabSz="1244600">
            <a:lnSpc>
              <a:spcPct val="90000"/>
            </a:lnSpc>
            <a:spcBef>
              <a:spcPct val="0"/>
            </a:spcBef>
            <a:spcAft>
              <a:spcPct val="35000"/>
            </a:spcAft>
            <a:buNone/>
          </a:pPr>
          <a:r>
            <a:rPr lang="en-GB" sz="2800" b="1" kern="1200" dirty="0"/>
            <a:t>Plan assurance activities</a:t>
          </a:r>
          <a:endParaRPr lang="en-US" sz="2800" b="1" kern="1200" dirty="0"/>
        </a:p>
      </dsp:txBody>
      <dsp:txXfrm>
        <a:off x="916944" y="3352932"/>
        <a:ext cx="4678151" cy="892712"/>
      </dsp:txXfrm>
    </dsp:sp>
    <dsp:sp modelId="{45AA52BF-EAF4-46BA-92AE-CC6CF235E15F}">
      <dsp:nvSpPr>
        <dsp:cNvPr id="0" name=""/>
        <dsp:cNvSpPr/>
      </dsp:nvSpPr>
      <dsp:spPr>
        <a:xfrm>
          <a:off x="0" y="4468822"/>
          <a:ext cx="5650173" cy="793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9AD4A-F25E-4275-9BA7-C89708CD9358}">
      <dsp:nvSpPr>
        <dsp:cNvPr id="0" name=""/>
        <dsp:cNvSpPr/>
      </dsp:nvSpPr>
      <dsp:spPr>
        <a:xfrm>
          <a:off x="240040" y="4647365"/>
          <a:ext cx="436863" cy="4364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4F388E-118F-41BB-A52A-163DF2A76629}">
      <dsp:nvSpPr>
        <dsp:cNvPr id="0" name=""/>
        <dsp:cNvSpPr/>
      </dsp:nvSpPr>
      <dsp:spPr>
        <a:xfrm>
          <a:off x="916944" y="4468822"/>
          <a:ext cx="4678151"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l" defTabSz="1244600">
            <a:lnSpc>
              <a:spcPct val="90000"/>
            </a:lnSpc>
            <a:spcBef>
              <a:spcPct val="0"/>
            </a:spcBef>
            <a:spcAft>
              <a:spcPct val="35000"/>
            </a:spcAft>
            <a:buNone/>
          </a:pPr>
          <a:r>
            <a:rPr lang="en-GB" sz="2800" b="1" kern="1200" dirty="0"/>
            <a:t>Make the BC clear &amp; readable</a:t>
          </a:r>
          <a:endParaRPr lang="en-US" sz="2800" b="1" kern="1200" dirty="0"/>
        </a:p>
      </dsp:txBody>
      <dsp:txXfrm>
        <a:off x="916944" y="4468822"/>
        <a:ext cx="4678151" cy="892712"/>
      </dsp:txXfrm>
    </dsp:sp>
    <dsp:sp modelId="{64D3C675-4A62-4B79-9EB8-E7622B4BA695}">
      <dsp:nvSpPr>
        <dsp:cNvPr id="0" name=""/>
        <dsp:cNvSpPr/>
      </dsp:nvSpPr>
      <dsp:spPr>
        <a:xfrm>
          <a:off x="0" y="5584713"/>
          <a:ext cx="5650173" cy="793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D8824-E118-49A4-9507-C586D1B2BCED}">
      <dsp:nvSpPr>
        <dsp:cNvPr id="0" name=""/>
        <dsp:cNvSpPr/>
      </dsp:nvSpPr>
      <dsp:spPr>
        <a:xfrm>
          <a:off x="240040" y="5763255"/>
          <a:ext cx="436863" cy="4364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C13E5-7A64-4A2A-9C81-1C177312F38A}">
      <dsp:nvSpPr>
        <dsp:cNvPr id="0" name=""/>
        <dsp:cNvSpPr/>
      </dsp:nvSpPr>
      <dsp:spPr>
        <a:xfrm>
          <a:off x="937768" y="5589971"/>
          <a:ext cx="3429123"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l" defTabSz="1066800">
            <a:lnSpc>
              <a:spcPct val="90000"/>
            </a:lnSpc>
            <a:spcBef>
              <a:spcPct val="0"/>
            </a:spcBef>
            <a:spcAft>
              <a:spcPct val="35000"/>
            </a:spcAft>
            <a:buNone/>
          </a:pPr>
          <a:r>
            <a:rPr lang="en-GB" sz="2400" b="1" kern="1200" dirty="0"/>
            <a:t>Know what decisions are required</a:t>
          </a:r>
          <a:endParaRPr lang="en-US" sz="2400" b="1" kern="1200" dirty="0"/>
        </a:p>
      </dsp:txBody>
      <dsp:txXfrm>
        <a:off x="937768" y="5589971"/>
        <a:ext cx="3429123" cy="892712"/>
      </dsp:txXfrm>
    </dsp:sp>
    <dsp:sp modelId="{71EC7674-2111-4901-8312-6A7E868230D5}">
      <dsp:nvSpPr>
        <dsp:cNvPr id="0" name=""/>
        <dsp:cNvSpPr/>
      </dsp:nvSpPr>
      <dsp:spPr>
        <a:xfrm>
          <a:off x="4059244" y="5589973"/>
          <a:ext cx="1536651" cy="89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79" tIns="94479" rIns="94479" bIns="94479" numCol="1" spcCol="1270" anchor="ctr" anchorCtr="0">
          <a:noAutofit/>
        </a:bodyPr>
        <a:lstStyle/>
        <a:p>
          <a:pPr marL="0" lvl="0" indent="0" algn="r" defTabSz="711200">
            <a:lnSpc>
              <a:spcPct val="90000"/>
            </a:lnSpc>
            <a:spcBef>
              <a:spcPct val="0"/>
            </a:spcBef>
            <a:spcAft>
              <a:spcPct val="35000"/>
            </a:spcAft>
            <a:buNone/>
          </a:pPr>
          <a:r>
            <a:rPr lang="en-GB" sz="1600" b="1" kern="1200" dirty="0"/>
            <a:t>- by whom</a:t>
          </a:r>
          <a:endParaRPr lang="en-US" sz="1600" b="1" kern="1200" dirty="0"/>
        </a:p>
        <a:p>
          <a:pPr marL="0" lvl="0" indent="0" algn="r" defTabSz="711200">
            <a:lnSpc>
              <a:spcPct val="90000"/>
            </a:lnSpc>
            <a:spcBef>
              <a:spcPct val="0"/>
            </a:spcBef>
            <a:spcAft>
              <a:spcPct val="35000"/>
            </a:spcAft>
            <a:buNone/>
          </a:pPr>
          <a:r>
            <a:rPr lang="en-GB" sz="1600" b="1" kern="1200" dirty="0"/>
            <a:t>- when</a:t>
          </a:r>
          <a:endParaRPr lang="en-US" sz="1600" b="1" kern="1200" dirty="0"/>
        </a:p>
      </dsp:txBody>
      <dsp:txXfrm>
        <a:off x="4059244" y="5589973"/>
        <a:ext cx="1536651" cy="892712"/>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1696" y="0"/>
            <a:ext cx="4302625" cy="340265"/>
          </a:xfrm>
          <a:prstGeom prst="rect">
            <a:avLst/>
          </a:prstGeom>
        </p:spPr>
        <p:txBody>
          <a:bodyPr vert="horz" lIns="91440" tIns="45720" rIns="91440" bIns="45720" rtlCol="0"/>
          <a:lstStyle>
            <a:lvl1pPr algn="r">
              <a:defRPr sz="1200"/>
            </a:lvl1pPr>
          </a:lstStyle>
          <a:p>
            <a:fld id="{E77CBA72-E131-4259-8FB2-07CCCE2049FE}" type="datetimeFigureOut">
              <a:rPr lang="en-GB" smtClean="0"/>
              <a:t>07/04/2019</a:t>
            </a:fld>
            <a:endParaRPr lang="en-GB"/>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201" y="3228705"/>
            <a:ext cx="7942238" cy="305911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24"/>
            <a:ext cx="4302625" cy="3402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1696" y="6456324"/>
            <a:ext cx="4302625" cy="340264"/>
          </a:xfrm>
          <a:prstGeom prst="rect">
            <a:avLst/>
          </a:prstGeom>
        </p:spPr>
        <p:txBody>
          <a:bodyPr vert="horz" lIns="91440" tIns="45720" rIns="91440" bIns="45720" rtlCol="0" anchor="b"/>
          <a:lstStyle>
            <a:lvl1pPr algn="r">
              <a:defRPr sz="1200"/>
            </a:lvl1pPr>
          </a:lstStyle>
          <a:p>
            <a:fld id="{AAE0FF89-01BD-41C1-B4CF-788AD742208A}" type="slidenum">
              <a:rPr lang="en-GB" smtClean="0"/>
              <a:t>‹#›</a:t>
            </a:fld>
            <a:endParaRPr lang="en-GB"/>
          </a:p>
        </p:txBody>
      </p:sp>
    </p:spTree>
    <p:extLst>
      <p:ext uri="{BB962C8B-B14F-4D97-AF65-F5344CB8AC3E}">
        <p14:creationId xmlns:p14="http://schemas.microsoft.com/office/powerpoint/2010/main" val="227842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a:t>
            </a:fld>
            <a:endParaRPr lang="en-GB"/>
          </a:p>
        </p:txBody>
      </p:sp>
    </p:spTree>
    <p:extLst>
      <p:ext uri="{BB962C8B-B14F-4D97-AF65-F5344CB8AC3E}">
        <p14:creationId xmlns:p14="http://schemas.microsoft.com/office/powerpoint/2010/main" val="3890243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Key messages</a:t>
            </a:r>
          </a:p>
          <a:p>
            <a:endParaRPr lang="en-GB" dirty="0"/>
          </a:p>
          <a:p>
            <a:pPr marL="171450" indent="-171450">
              <a:buFont typeface="Arial" panose="020B0604020202020204" pitchFamily="34" charset="0"/>
              <a:buChar char="•"/>
            </a:pPr>
            <a:r>
              <a:rPr lang="en-GB" dirty="0"/>
              <a:t>This is an example of a procurement timetable, which may be inserted</a:t>
            </a:r>
            <a:r>
              <a:rPr lang="en-GB" baseline="0" dirty="0"/>
              <a:t> in the planning checklist for a BC.</a:t>
            </a:r>
          </a:p>
          <a:p>
            <a:pPr marL="171450" indent="-171450">
              <a:buFont typeface="Arial" panose="020B0604020202020204" pitchFamily="34" charset="0"/>
              <a:buChar char="•"/>
            </a:pPr>
            <a:r>
              <a:rPr lang="en-GB" baseline="0" dirty="0"/>
              <a:t>Note that it allows for holiday periods, and should reflect availability of both staff and potential respondents.</a:t>
            </a:r>
          </a:p>
        </p:txBody>
      </p:sp>
      <p:sp>
        <p:nvSpPr>
          <p:cNvPr id="4" name="Slide Number Placeholder 3"/>
          <p:cNvSpPr>
            <a:spLocks noGrp="1"/>
          </p:cNvSpPr>
          <p:nvPr>
            <p:ph type="sldNum" sz="quarter" idx="10"/>
          </p:nvPr>
        </p:nvSpPr>
        <p:spPr/>
        <p:txBody>
          <a:bodyPr/>
          <a:lstStyle/>
          <a:p>
            <a:fld id="{AAE0FF89-01BD-41C1-B4CF-788AD742208A}" type="slidenum">
              <a:rPr lang="en-GB" smtClean="0"/>
              <a:t>13</a:t>
            </a:fld>
            <a:endParaRPr lang="en-GB"/>
          </a:p>
        </p:txBody>
      </p:sp>
    </p:spTree>
    <p:extLst>
      <p:ext uri="{BB962C8B-B14F-4D97-AF65-F5344CB8AC3E}">
        <p14:creationId xmlns:p14="http://schemas.microsoft.com/office/powerpoint/2010/main" val="283143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Key messages</a:t>
            </a:r>
          </a:p>
          <a:p>
            <a:endParaRPr lang="en-GB" dirty="0"/>
          </a:p>
          <a:p>
            <a:pPr marL="171450" indent="-171450">
              <a:buFont typeface="Arial" panose="020B0604020202020204" pitchFamily="34" charset="0"/>
              <a:buChar char="•"/>
            </a:pPr>
            <a:r>
              <a:rPr lang="en-GB" dirty="0"/>
              <a:t>Engage early with the Finance team, so they know what is coming to them,</a:t>
            </a:r>
            <a:r>
              <a:rPr lang="en-GB" baseline="0" dirty="0"/>
              <a:t> when.</a:t>
            </a:r>
          </a:p>
          <a:p>
            <a:pPr marL="171450" indent="-171450">
              <a:buFont typeface="Arial" panose="020B0604020202020204" pitchFamily="34" charset="0"/>
              <a:buChar char="•"/>
            </a:pPr>
            <a:r>
              <a:rPr lang="en-GB" baseline="0" dirty="0"/>
              <a:t>Finance team typically has the final say on the Financial Case before it goes for approval.</a:t>
            </a:r>
          </a:p>
          <a:p>
            <a:pPr marL="171450" indent="-171450">
              <a:buFont typeface="Arial" panose="020B0604020202020204" pitchFamily="34" charset="0"/>
              <a:buChar char="•"/>
            </a:pPr>
            <a:r>
              <a:rPr lang="en-GB" baseline="0" dirty="0"/>
              <a:t>Finance team may “crunch the numbers”, apply appropriate accounting treatment, advise on matters such as VAT, capital expenditure and sources of funding. However, before they can do this, they will need the source numbers, which should be provided by the project team, derived from plans and estimates.</a:t>
            </a:r>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14</a:t>
            </a:fld>
            <a:endParaRPr lang="en-GB"/>
          </a:p>
        </p:txBody>
      </p:sp>
    </p:spTree>
    <p:extLst>
      <p:ext uri="{BB962C8B-B14F-4D97-AF65-F5344CB8AC3E}">
        <p14:creationId xmlns:p14="http://schemas.microsoft.com/office/powerpoint/2010/main" val="320560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15</a:t>
            </a:fld>
            <a:endParaRPr lang="en-GB"/>
          </a:p>
        </p:txBody>
      </p:sp>
    </p:spTree>
    <p:extLst>
      <p:ext uri="{BB962C8B-B14F-4D97-AF65-F5344CB8AC3E}">
        <p14:creationId xmlns:p14="http://schemas.microsoft.com/office/powerpoint/2010/main" val="195783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Key messages</a:t>
            </a:r>
          </a:p>
          <a:p>
            <a:endParaRPr lang="en-GB" dirty="0"/>
          </a:p>
          <a:p>
            <a:pPr marL="171450" indent="-171450">
              <a:buFont typeface="Arial" panose="020B0604020202020204" pitchFamily="34" charset="0"/>
              <a:buChar char="•"/>
            </a:pPr>
            <a:r>
              <a:rPr lang="en-GB" dirty="0"/>
              <a:t>The Management Case includes controls around delivery – it should signpost</a:t>
            </a:r>
            <a:r>
              <a:rPr lang="en-GB" baseline="0" dirty="0"/>
              <a:t> the Programme OBC, and state that it will comply with PMO controls and reporting. Where known, it should mention expected a</a:t>
            </a:r>
            <a:r>
              <a:rPr lang="en-GB" dirty="0"/>
              <a:t>ssurance activities</a:t>
            </a:r>
          </a:p>
          <a:p>
            <a:pPr marL="171450" indent="-171450">
              <a:buFont typeface="Arial" panose="020B0604020202020204" pitchFamily="34" charset="0"/>
              <a:buChar char="•"/>
            </a:pPr>
            <a:r>
              <a:rPr lang="en-GB" dirty="0"/>
              <a:t>The</a:t>
            </a:r>
            <a:r>
              <a:rPr lang="en-GB" baseline="0" dirty="0"/>
              <a:t> management case must contain </a:t>
            </a:r>
            <a:r>
              <a:rPr lang="en-GB" dirty="0"/>
              <a:t>a timeline, a resource plan, and a statement of “do-</a:t>
            </a:r>
            <a:r>
              <a:rPr lang="en-GB" dirty="0" err="1"/>
              <a:t>abilty</a:t>
            </a:r>
            <a:r>
              <a:rPr lang="en-GB" dirty="0"/>
              <a:t>”, including risks to delivery</a:t>
            </a:r>
          </a:p>
        </p:txBody>
      </p:sp>
      <p:sp>
        <p:nvSpPr>
          <p:cNvPr id="4" name="Slide Number Placeholder 3"/>
          <p:cNvSpPr>
            <a:spLocks noGrp="1"/>
          </p:cNvSpPr>
          <p:nvPr>
            <p:ph type="sldNum" sz="quarter" idx="10"/>
          </p:nvPr>
        </p:nvSpPr>
        <p:spPr/>
        <p:txBody>
          <a:bodyPr/>
          <a:lstStyle/>
          <a:p>
            <a:fld id="{AAE0FF89-01BD-41C1-B4CF-788AD742208A}" type="slidenum">
              <a:rPr lang="en-GB" smtClean="0"/>
              <a:t>16</a:t>
            </a:fld>
            <a:endParaRPr lang="en-GB"/>
          </a:p>
        </p:txBody>
      </p:sp>
    </p:spTree>
    <p:extLst>
      <p:ext uri="{BB962C8B-B14F-4D97-AF65-F5344CB8AC3E}">
        <p14:creationId xmlns:p14="http://schemas.microsoft.com/office/powerpoint/2010/main" val="22432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17</a:t>
            </a:fld>
            <a:endParaRPr lang="en-GB"/>
          </a:p>
        </p:txBody>
      </p:sp>
    </p:spTree>
    <p:extLst>
      <p:ext uri="{BB962C8B-B14F-4D97-AF65-F5344CB8AC3E}">
        <p14:creationId xmlns:p14="http://schemas.microsoft.com/office/powerpoint/2010/main" val="129954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18</a:t>
            </a:fld>
            <a:endParaRPr lang="en-GB"/>
          </a:p>
        </p:txBody>
      </p:sp>
    </p:spTree>
    <p:extLst>
      <p:ext uri="{BB962C8B-B14F-4D97-AF65-F5344CB8AC3E}">
        <p14:creationId xmlns:p14="http://schemas.microsoft.com/office/powerpoint/2010/main" val="374743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Key messages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Business Case is management tool for scoping and planning the proposal and documenting the outcome. It is a requirement of the approval process.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 5 Case Business Case process complies with the Scottish Public Finances Manual (</a:t>
            </a:r>
            <a:r>
              <a:rPr lang="en-GB" baseline="0" dirty="0" err="1"/>
              <a:t>SPFM</a:t>
            </a:r>
            <a:r>
              <a:rPr lang="en-GB" baseline="0" dirty="0"/>
              <a:t>), which also references HM Treasury Green Book and related guidance on this model.</a:t>
            </a:r>
            <a:endParaRPr lang="en-GB" dirty="0"/>
          </a:p>
          <a:p>
            <a:pPr marL="171450" indent="-171450">
              <a:buFont typeface="Arial" panose="020B0604020202020204" pitchFamily="34" charset="0"/>
              <a:buChar char="•"/>
            </a:pPr>
            <a:r>
              <a:rPr lang="en-GB" dirty="0"/>
              <a:t>A comprehensive business case requires</a:t>
            </a:r>
            <a:r>
              <a:rPr lang="en-GB" baseline="0" dirty="0"/>
              <a:t> a lot of thinking and analysis up front, including an options appraisal.  This helps prevent surprises down the line, and gives assurance to the decision makers that they are considering a proposal supported by comprehensive and reliable information.</a:t>
            </a:r>
          </a:p>
        </p:txBody>
      </p:sp>
      <p:sp>
        <p:nvSpPr>
          <p:cNvPr id="4" name="Slide Number Placeholder 3"/>
          <p:cNvSpPr>
            <a:spLocks noGrp="1"/>
          </p:cNvSpPr>
          <p:nvPr>
            <p:ph type="sldNum" sz="quarter" idx="10"/>
          </p:nvPr>
        </p:nvSpPr>
        <p:spPr/>
        <p:txBody>
          <a:bodyPr/>
          <a:lstStyle/>
          <a:p>
            <a:fld id="{AAE0FF89-01BD-41C1-B4CF-788AD742208A}" type="slidenum">
              <a:rPr lang="en-GB" smtClean="0"/>
              <a:t>2</a:t>
            </a:fld>
            <a:endParaRPr lang="en-GB"/>
          </a:p>
        </p:txBody>
      </p:sp>
    </p:spTree>
    <p:extLst>
      <p:ext uri="{BB962C8B-B14F-4D97-AF65-F5344CB8AC3E}">
        <p14:creationId xmlns:p14="http://schemas.microsoft.com/office/powerpoint/2010/main" val="81779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a:t>						Animated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Key messages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There are also other assurance activities e.g. Gateway reviews– plan in time for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where there is only a single option for delivering, there is no need to contort the business case into artificial assessments. It would be sufficient to put in a statement explaining why there is only a single option, and then building the Economic case around that 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Similarly, where ‘do nothing’ is not an option this does not have to be considered artificially</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endParaRPr lang="en-GB" i="1" dirty="0"/>
          </a:p>
        </p:txBody>
      </p:sp>
      <p:sp>
        <p:nvSpPr>
          <p:cNvPr id="4" name="Slide Number Placeholder 3"/>
          <p:cNvSpPr>
            <a:spLocks noGrp="1"/>
          </p:cNvSpPr>
          <p:nvPr>
            <p:ph type="sldNum" sz="quarter" idx="10"/>
          </p:nvPr>
        </p:nvSpPr>
        <p:spPr/>
        <p:txBody>
          <a:bodyPr/>
          <a:lstStyle/>
          <a:p>
            <a:fld id="{AAE0FF89-01BD-41C1-B4CF-788AD742208A}" type="slidenum">
              <a:rPr lang="en-GB" smtClean="0"/>
              <a:t>4</a:t>
            </a:fld>
            <a:endParaRPr lang="en-GB"/>
          </a:p>
        </p:txBody>
      </p:sp>
    </p:spTree>
    <p:extLst>
      <p:ext uri="{BB962C8B-B14F-4D97-AF65-F5344CB8AC3E}">
        <p14:creationId xmlns:p14="http://schemas.microsoft.com/office/powerpoint/2010/main" val="245537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7</a:t>
            </a:fld>
            <a:endParaRPr lang="en-GB"/>
          </a:p>
        </p:txBody>
      </p:sp>
    </p:spTree>
    <p:extLst>
      <p:ext uri="{BB962C8B-B14F-4D97-AF65-F5344CB8AC3E}">
        <p14:creationId xmlns:p14="http://schemas.microsoft.com/office/powerpoint/2010/main" val="227087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Key messages </a:t>
            </a:r>
            <a:endParaRPr lang="en-GB" b="0" dirty="0"/>
          </a:p>
          <a:p>
            <a:endParaRPr lang="en-GB" dirty="0"/>
          </a:p>
          <a:p>
            <a:pPr marL="171450" indent="-171450">
              <a:buFont typeface="Arial" panose="020B0604020202020204" pitchFamily="34" charset="0"/>
              <a:buChar char="•"/>
            </a:pPr>
            <a:r>
              <a:rPr lang="en-GB" dirty="0"/>
              <a:t>Show the strategic case for change, alignment with other strategies, and mention any</a:t>
            </a:r>
            <a:r>
              <a:rPr lang="en-GB" baseline="0" dirty="0"/>
              <a:t> strategic</a:t>
            </a:r>
            <a:r>
              <a:rPr lang="en-GB" dirty="0"/>
              <a:t> risks</a:t>
            </a:r>
          </a:p>
          <a:p>
            <a:pPr marL="171450" indent="-171450">
              <a:buFont typeface="Arial" panose="020B0604020202020204" pitchFamily="34" charset="0"/>
              <a:buChar char="•"/>
            </a:pPr>
            <a:r>
              <a:rPr lang="en-GB" dirty="0"/>
              <a:t>Consider what can be directly signposted to the Programme OBC</a:t>
            </a:r>
            <a:r>
              <a:rPr lang="en-GB" baseline="0" dirty="0"/>
              <a:t> or Agency OBC</a:t>
            </a:r>
          </a:p>
          <a:p>
            <a:pPr marL="171450" indent="-171450">
              <a:buFont typeface="Arial" panose="020B0604020202020204" pitchFamily="34" charset="0"/>
              <a:buChar char="•"/>
            </a:pPr>
            <a:r>
              <a:rPr lang="en-GB" baseline="0" dirty="0"/>
              <a:t>If using data or inputs from other sources, ensure that the data is adequately described and referenced. This is because the context and traceability is critical, and including them aids review</a:t>
            </a:r>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8</a:t>
            </a:fld>
            <a:endParaRPr lang="en-GB"/>
          </a:p>
        </p:txBody>
      </p:sp>
    </p:spTree>
    <p:extLst>
      <p:ext uri="{BB962C8B-B14F-4D97-AF65-F5344CB8AC3E}">
        <p14:creationId xmlns:p14="http://schemas.microsoft.com/office/powerpoint/2010/main" val="683568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Key messages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CAD involvement is not expected on every Business Case,</a:t>
            </a:r>
            <a:r>
              <a:rPr lang="en-GB" sz="1200" kern="1200" baseline="0" dirty="0">
                <a:solidFill>
                  <a:schemeClr val="tx1"/>
                </a:solidFill>
                <a:effectLst/>
                <a:latin typeface="+mn-lt"/>
                <a:ea typeface="+mn-ea"/>
                <a:cs typeface="+mn-cs"/>
              </a:rPr>
              <a:t> for example, w</a:t>
            </a:r>
            <a:r>
              <a:rPr lang="en-GB" sz="1200" kern="1200" dirty="0">
                <a:solidFill>
                  <a:schemeClr val="tx1"/>
                </a:solidFill>
                <a:effectLst/>
                <a:latin typeface="+mn-lt"/>
                <a:ea typeface="+mn-ea"/>
                <a:cs typeface="+mn-cs"/>
              </a:rPr>
              <a:t>here the case is considering what platform to use, CAD would not see themselves involved in this. Where it is a decision about whether to use local delivery partners for a Benefit, or whether a Benefit is to be delivered via inter-agency agreements, then CAD may expect to be part of the options appraisal if their expertise can aid decision making in the Economic case.  They may also have expertise to help plan for delivery in other parts of Business Cases.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As</a:t>
            </a:r>
            <a:r>
              <a:rPr lang="en-GB" sz="1200" kern="1200" baseline="0" dirty="0">
                <a:solidFill>
                  <a:schemeClr val="tx1"/>
                </a:solidFill>
                <a:effectLst/>
                <a:latin typeface="+mn-lt"/>
                <a:ea typeface="+mn-ea"/>
                <a:cs typeface="+mn-cs"/>
              </a:rPr>
              <a:t> with any people inputting to the Business Case, </a:t>
            </a:r>
            <a:r>
              <a:rPr lang="en-GB" sz="1200" kern="1200" dirty="0">
                <a:solidFill>
                  <a:schemeClr val="tx1"/>
                </a:solidFill>
                <a:effectLst/>
                <a:latin typeface="+mn-lt"/>
                <a:ea typeface="+mn-ea"/>
                <a:cs typeface="+mn-cs"/>
              </a:rPr>
              <a:t>CAD will need to be given sufficient notice to take forward this work and be involved at the outset.</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Multi</a:t>
            </a:r>
            <a:r>
              <a:rPr lang="en-GB" b="1" baseline="0" dirty="0"/>
              <a:t> Criteria Analysis</a:t>
            </a:r>
            <a:r>
              <a:rPr lang="en-GB" dirty="0"/>
              <a:t>: </a:t>
            </a:r>
            <a:r>
              <a:rPr lang="en-GB" sz="1200" kern="1200" dirty="0">
                <a:solidFill>
                  <a:schemeClr val="tx1"/>
                </a:solidFill>
                <a:effectLst/>
                <a:latin typeface="+mn-lt"/>
                <a:ea typeface="+mn-ea"/>
                <a:cs typeface="+mn-cs"/>
              </a:rPr>
              <a:t>The 5 high level Criteria sets used in the Agency OBC (</a:t>
            </a:r>
            <a:r>
              <a:rPr lang="en-GB" sz="1200" kern="1200" dirty="0" err="1">
                <a:solidFill>
                  <a:schemeClr val="tx1"/>
                </a:solidFill>
                <a:effectLst/>
                <a:latin typeface="+mn-lt"/>
                <a:ea typeface="+mn-ea"/>
                <a:cs typeface="+mn-cs"/>
              </a:rPr>
              <a:t>P58</a:t>
            </a:r>
            <a:r>
              <a:rPr lang="en-GB" sz="1200" kern="1200" dirty="0">
                <a:solidFill>
                  <a:schemeClr val="tx1"/>
                </a:solidFill>
                <a:effectLst/>
                <a:latin typeface="+mn-lt"/>
                <a:ea typeface="+mn-ea"/>
                <a:cs typeface="+mn-cs"/>
              </a:rPr>
              <a:t>-59) to conduct Multi-Criteria Analysis should be the lens through which options should be assessed. The full list of 27 criteria in the OBC may be relevant for some decisions but should be used</a:t>
            </a:r>
            <a:r>
              <a:rPr lang="en-GB" sz="1200" kern="1200" baseline="0" dirty="0">
                <a:solidFill>
                  <a:schemeClr val="tx1"/>
                </a:solidFill>
                <a:effectLst/>
                <a:latin typeface="+mn-lt"/>
                <a:ea typeface="+mn-ea"/>
                <a:cs typeface="+mn-cs"/>
              </a:rPr>
              <a:t> flexibly</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the more technical business cases/investment appraisals, a subset of this should be used. </a:t>
            </a:r>
            <a:endParaRPr lang="en-GB" dirty="0"/>
          </a:p>
          <a:p>
            <a:endParaRPr lang="en-GB" dirty="0"/>
          </a:p>
          <a:p>
            <a:endParaRPr lang="en-GB" dirty="0"/>
          </a:p>
          <a:p>
            <a:endParaRPr lang="en-GB" dirty="0"/>
          </a:p>
          <a:p>
            <a:r>
              <a:rPr lang="en-GB" dirty="0"/>
              <a:t>Avoid </a:t>
            </a:r>
            <a:r>
              <a:rPr lang="en-GB" dirty="0" err="1"/>
              <a:t>embeedded</a:t>
            </a:r>
            <a:r>
              <a:rPr lang="en-GB" dirty="0"/>
              <a:t> docs</a:t>
            </a:r>
          </a:p>
          <a:p>
            <a:r>
              <a:rPr lang="en-GB" b="1" i="1" dirty="0"/>
              <a:t>EXTRACT FROM: Stage 1 Report on the Social Security (Scotland) Bill: Scottish Government Response </a:t>
            </a:r>
            <a:endParaRPr lang="en-GB" b="1" dirty="0"/>
          </a:p>
          <a:p>
            <a:r>
              <a:rPr lang="en-GB" i="1" dirty="0"/>
              <a:t> </a:t>
            </a:r>
            <a:endParaRPr lang="en-GB" dirty="0"/>
          </a:p>
          <a:p>
            <a:r>
              <a:rPr lang="en-GB" i="1" dirty="0"/>
              <a:t>124. In addition to the positive impact the creation of the agency will have on the economy, the Scottish Government will continually assess the impact of social security benefits on public finances. The Scottish Fiscal Commission has key responsibility for producing forecasts for devolved benefits and the Scottish Government will work with them, as appropriate, to help develop forecasts that are of a high quality. All significant resource commitments, and investment decisions, are subject to the development of robust business cases that fully consider value for money (in line with the Scottish Public Finance Manual). Business cases assess cost, risk, critical success factors and outcomes (which the Scottish Government also refers to as ‘</a:t>
            </a:r>
            <a:r>
              <a:rPr lang="en-GB" b="1" i="1" dirty="0"/>
              <a:t>measurable improvements</a:t>
            </a:r>
            <a:r>
              <a:rPr lang="en-GB" i="1" dirty="0"/>
              <a:t>’). Measurable improvements identified for the programme so far can be found in published business cases and those which are currently in development.</a:t>
            </a:r>
            <a:endParaRPr lang="en-GB" dirty="0"/>
          </a:p>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9</a:t>
            </a:fld>
            <a:endParaRPr lang="en-GB"/>
          </a:p>
        </p:txBody>
      </p:sp>
    </p:spTree>
    <p:extLst>
      <p:ext uri="{BB962C8B-B14F-4D97-AF65-F5344CB8AC3E}">
        <p14:creationId xmlns:p14="http://schemas.microsoft.com/office/powerpoint/2010/main" val="259316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10</a:t>
            </a:fld>
            <a:endParaRPr lang="en-GB"/>
          </a:p>
        </p:txBody>
      </p:sp>
    </p:spTree>
    <p:extLst>
      <p:ext uri="{BB962C8B-B14F-4D97-AF65-F5344CB8AC3E}">
        <p14:creationId xmlns:p14="http://schemas.microsoft.com/office/powerpoint/2010/main" val="49861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11</a:t>
            </a:fld>
            <a:endParaRPr lang="en-GB"/>
          </a:p>
        </p:txBody>
      </p:sp>
    </p:spTree>
    <p:extLst>
      <p:ext uri="{BB962C8B-B14F-4D97-AF65-F5344CB8AC3E}">
        <p14:creationId xmlns:p14="http://schemas.microsoft.com/office/powerpoint/2010/main" val="283143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AAE0FF89-01BD-41C1-B4CF-788AD742208A}" type="slidenum">
              <a:rPr lang="en-GB" smtClean="0"/>
              <a:t>12</a:t>
            </a:fld>
            <a:endParaRPr lang="en-GB"/>
          </a:p>
        </p:txBody>
      </p:sp>
    </p:spTree>
    <p:extLst>
      <p:ext uri="{BB962C8B-B14F-4D97-AF65-F5344CB8AC3E}">
        <p14:creationId xmlns:p14="http://schemas.microsoft.com/office/powerpoint/2010/main" val="192337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694376"/>
            <a:ext cx="6858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0900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516338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197070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
        <p:nvSpPr>
          <p:cNvPr id="9" name="TextBox 8"/>
          <p:cNvSpPr txBox="1"/>
          <p:nvPr/>
        </p:nvSpPr>
        <p:spPr>
          <a:xfrm>
            <a:off x="833283" y="7868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384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1233729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2199800-02A7-4495-8744-E7C90C7241E4}" type="datetimeFigureOut">
              <a:rPr lang="en-GB" smtClean="0"/>
              <a:t>07/04/2019</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80426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2199800-02A7-4495-8744-E7C90C7241E4}" type="datetimeFigureOut">
              <a:rPr lang="en-GB" smtClean="0"/>
              <a:t>07/04/2019</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1263295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199800-02A7-4495-8744-E7C90C7241E4}" type="datetimeFigureOut">
              <a:rPr lang="en-GB" smtClean="0"/>
              <a:t>07/04/2019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1369872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199800-02A7-4495-8744-E7C90C7241E4}" type="datetimeFigureOut">
              <a:rPr lang="en-GB" smtClean="0"/>
              <a:t>07/04/2019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797034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2199800-02A7-4495-8744-E7C90C7241E4}" type="datetimeFigureOut">
              <a:rPr lang="en-GB" smtClean="0"/>
              <a:t>07/04/2019</a:t>
            </a:fld>
            <a:endParaRPr lang="en-GB" dirty="0"/>
          </a:p>
        </p:txBody>
      </p:sp>
      <p:sp>
        <p:nvSpPr>
          <p:cNvPr id="6" name="Slide Number Placeholder 5"/>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15455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693675"/>
            <a:ext cx="6858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199800-02A7-4495-8744-E7C90C7241E4}" type="datetimeFigureOut">
              <a:rPr lang="en-GB" smtClean="0"/>
              <a:t>07/04/2019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299648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178498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199800-02A7-4495-8744-E7C90C7241E4}" type="datetimeFigureOut">
              <a:rPr lang="en-GB" smtClean="0"/>
              <a:t>07/04/2019</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9" name="Slide Number Placeholder 8"/>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44832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199800-02A7-4495-8744-E7C90C7241E4}" type="datetimeFigureOut">
              <a:rPr lang="en-GB" smtClean="0"/>
              <a:t>07/04/2019</a:t>
            </a:fld>
            <a:endParaRPr lang="en-GB"/>
          </a:p>
        </p:txBody>
      </p:sp>
      <p:sp>
        <p:nvSpPr>
          <p:cNvPr id="5" name="Slide Number Placeholder 4"/>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27240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199800-02A7-4495-8744-E7C90C7241E4}" type="datetimeFigureOut">
              <a:rPr lang="en-GB" smtClean="0"/>
              <a:t>07/04/2019</a:t>
            </a:fld>
            <a:endParaRPr lang="en-GB"/>
          </a:p>
        </p:txBody>
      </p:sp>
      <p:sp>
        <p:nvSpPr>
          <p:cNvPr id="4" name="Slide Number Placeholder 3"/>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188928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50135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199800-02A7-4495-8744-E7C90C7241E4}" type="datetimeFigureOut">
              <a:rPr lang="en-GB" smtClean="0"/>
              <a:t>07/04/2019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F2F5D045-2FBE-4E3E-811E-F40153AE033C}" type="slidenum">
              <a:rPr lang="en-GB" smtClean="0"/>
              <a:t>‹#›</a:t>
            </a:fld>
            <a:endParaRPr lang="en-GB"/>
          </a:p>
        </p:txBody>
      </p:sp>
    </p:spTree>
    <p:extLst>
      <p:ext uri="{BB962C8B-B14F-4D97-AF65-F5344CB8AC3E}">
        <p14:creationId xmlns:p14="http://schemas.microsoft.com/office/powerpoint/2010/main" val="351982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2199800-02A7-4495-8744-E7C90C7241E4}" type="datetimeFigureOut">
              <a:rPr lang="en-GB" smtClean="0"/>
              <a:t>07/04/2019</a:t>
            </a:fld>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2F5D045-2FBE-4E3E-811E-F40153AE033C}" type="slidenum">
              <a:rPr lang="en-GB" smtClean="0"/>
              <a:t>‹#›</a:t>
            </a:fld>
            <a:endParaRPr lang="en-GB"/>
          </a:p>
        </p:txBody>
      </p:sp>
    </p:spTree>
    <p:extLst>
      <p:ext uri="{BB962C8B-B14F-4D97-AF65-F5344CB8AC3E}">
        <p14:creationId xmlns:p14="http://schemas.microsoft.com/office/powerpoint/2010/main" val="2743583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Word_Document.docx"/></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3C58EA8-B252-4E07-A41D-50BD0BC6ED7F}"/>
              </a:ext>
            </a:extLst>
          </p:cNvPr>
          <p:cNvSpPr txBox="1">
            <a:spLocks/>
          </p:cNvSpPr>
          <p:nvPr/>
        </p:nvSpPr>
        <p:spPr>
          <a:xfrm>
            <a:off x="525803" y="3296772"/>
            <a:ext cx="3910818" cy="3028965"/>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1" i="1" dirty="0"/>
          </a:p>
          <a:p>
            <a:r>
              <a:rPr lang="en-GB" sz="2800" b="1" i="1" dirty="0">
                <a:solidFill>
                  <a:schemeClr val="accent3">
                    <a:lumMod val="60000"/>
                    <a:lumOff val="40000"/>
                  </a:schemeClr>
                </a:solidFill>
                <a:latin typeface="Segoe UI Black" panose="020B0A02040204020203" pitchFamily="34" charset="0"/>
                <a:ea typeface="Segoe UI Black" panose="020B0A02040204020203" pitchFamily="34" charset="0"/>
              </a:rPr>
              <a:t>© </a:t>
            </a:r>
            <a:r>
              <a:rPr lang="en-GB" b="1" i="1" dirty="0">
                <a:solidFill>
                  <a:schemeClr val="accent3">
                    <a:lumMod val="60000"/>
                    <a:lumOff val="40000"/>
                  </a:schemeClr>
                </a:solidFill>
                <a:latin typeface="Segoe UI Black" panose="020B0A02040204020203" pitchFamily="34" charset="0"/>
                <a:ea typeface="Segoe UI Black" panose="020B0A02040204020203" pitchFamily="34" charset="0"/>
              </a:rPr>
              <a:t>Kevin McPhillips</a:t>
            </a:r>
          </a:p>
          <a:p>
            <a:r>
              <a:rPr lang="en-GB" sz="2400" i="1" dirty="0" err="1">
                <a:solidFill>
                  <a:schemeClr val="accent3">
                    <a:lumMod val="60000"/>
                    <a:lumOff val="40000"/>
                  </a:schemeClr>
                </a:solidFill>
                <a:latin typeface="Segoe UI Black" panose="020B0A02040204020203" pitchFamily="34" charset="0"/>
                <a:ea typeface="Segoe UI Black" panose="020B0A02040204020203" pitchFamily="34" charset="0"/>
              </a:rPr>
              <a:t>SentiaPlus</a:t>
            </a:r>
            <a:r>
              <a:rPr lang="en-GB" sz="2400" i="1" dirty="0">
                <a:solidFill>
                  <a:schemeClr val="accent3">
                    <a:lumMod val="60000"/>
                    <a:lumOff val="40000"/>
                  </a:schemeClr>
                </a:solidFill>
                <a:latin typeface="Segoe UI Black" panose="020B0A02040204020203" pitchFamily="34" charset="0"/>
                <a:ea typeface="Segoe UI Black" panose="020B0A02040204020203" pitchFamily="34" charset="0"/>
              </a:rPr>
              <a:t> Ltd</a:t>
            </a:r>
          </a:p>
        </p:txBody>
      </p:sp>
      <p:sp>
        <p:nvSpPr>
          <p:cNvPr id="7" name="TextBox 6">
            <a:extLst>
              <a:ext uri="{FF2B5EF4-FFF2-40B4-BE49-F238E27FC236}">
                <a16:creationId xmlns:a16="http://schemas.microsoft.com/office/drawing/2014/main" id="{B44B0075-BDAF-4340-B29F-EFA68B3FDC56}"/>
              </a:ext>
            </a:extLst>
          </p:cNvPr>
          <p:cNvSpPr txBox="1"/>
          <p:nvPr/>
        </p:nvSpPr>
        <p:spPr>
          <a:xfrm>
            <a:off x="423081" y="532263"/>
            <a:ext cx="4116262" cy="1261884"/>
          </a:xfrm>
          <a:prstGeom prst="rect">
            <a:avLst/>
          </a:prstGeom>
          <a:noFill/>
        </p:spPr>
        <p:txBody>
          <a:bodyPr wrap="square" rtlCol="0">
            <a:spAutoFit/>
          </a:bodyPr>
          <a:lstStyle/>
          <a:p>
            <a:r>
              <a:rPr lang="en-GB" sz="4800" b="1" dirty="0"/>
              <a:t>Business Cases</a:t>
            </a:r>
          </a:p>
          <a:p>
            <a:r>
              <a:rPr lang="en-GB" sz="2800" i="1" dirty="0"/>
              <a:t>Who needs them anyway?</a:t>
            </a:r>
          </a:p>
        </p:txBody>
      </p:sp>
      <p:pic>
        <p:nvPicPr>
          <p:cNvPr id="3" name="Picture 2">
            <a:extLst>
              <a:ext uri="{FF2B5EF4-FFF2-40B4-BE49-F238E27FC236}">
                <a16:creationId xmlns:a16="http://schemas.microsoft.com/office/drawing/2014/main" id="{12268695-761B-4CFB-91C0-C049FC66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461" y="570363"/>
            <a:ext cx="3917379" cy="5793474"/>
          </a:xfrm>
          <a:prstGeom prst="rect">
            <a:avLst/>
          </a:prstGeom>
        </p:spPr>
      </p:pic>
    </p:spTree>
    <p:extLst>
      <p:ext uri="{BB962C8B-B14F-4D97-AF65-F5344CB8AC3E}">
        <p14:creationId xmlns:p14="http://schemas.microsoft.com/office/powerpoint/2010/main" val="10911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CEB6BC-50CA-4DD9-9B5A-FB1B61612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66" y="1223888"/>
            <a:ext cx="5624151" cy="4493732"/>
          </a:xfrm>
          <a:prstGeom prst="rect">
            <a:avLst/>
          </a:prstGeom>
        </p:spPr>
      </p:pic>
      <p:sp>
        <p:nvSpPr>
          <p:cNvPr id="21" name="Title 1">
            <a:extLst>
              <a:ext uri="{FF2B5EF4-FFF2-40B4-BE49-F238E27FC236}">
                <a16:creationId xmlns:a16="http://schemas.microsoft.com/office/drawing/2014/main" id="{5FDD1765-1B7D-4867-9DDC-FF2EEDA441C7}"/>
              </a:ext>
            </a:extLst>
          </p:cNvPr>
          <p:cNvSpPr>
            <a:spLocks noGrp="1"/>
          </p:cNvSpPr>
          <p:nvPr>
            <p:ph type="title"/>
          </p:nvPr>
        </p:nvSpPr>
        <p:spPr>
          <a:xfrm>
            <a:off x="506836" y="33964"/>
            <a:ext cx="3932237" cy="766689"/>
          </a:xfrm>
        </p:spPr>
        <p:txBody>
          <a:bodyPr>
            <a:normAutofit/>
          </a:bodyPr>
          <a:lstStyle/>
          <a:p>
            <a:r>
              <a:rPr lang="en-GB" sz="3600" b="1" dirty="0"/>
              <a:t>Economic Case</a:t>
            </a:r>
            <a:endParaRPr lang="en-GB" b="1" dirty="0"/>
          </a:p>
        </p:txBody>
      </p:sp>
      <p:sp>
        <p:nvSpPr>
          <p:cNvPr id="22" name="Text Placeholder 3">
            <a:extLst>
              <a:ext uri="{FF2B5EF4-FFF2-40B4-BE49-F238E27FC236}">
                <a16:creationId xmlns:a16="http://schemas.microsoft.com/office/drawing/2014/main" id="{1E624FEA-B1C6-4427-88D6-C1D4C155ADE3}"/>
              </a:ext>
            </a:extLst>
          </p:cNvPr>
          <p:cNvSpPr>
            <a:spLocks noGrp="1"/>
          </p:cNvSpPr>
          <p:nvPr>
            <p:ph type="body" sz="half" idx="2"/>
          </p:nvPr>
        </p:nvSpPr>
        <p:spPr>
          <a:xfrm>
            <a:off x="6126635" y="1223889"/>
            <a:ext cx="3044633" cy="5088011"/>
          </a:xfrm>
        </p:spPr>
        <p:txBody>
          <a:bodyPr>
            <a:noAutofit/>
          </a:bodyPr>
          <a:lstStyle/>
          <a:p>
            <a:r>
              <a:rPr lang="en-GB" sz="3200" dirty="0"/>
              <a:t>Multi Criteria Analysis (MCA) used for comparing options</a:t>
            </a:r>
          </a:p>
        </p:txBody>
      </p:sp>
      <p:sp>
        <p:nvSpPr>
          <p:cNvPr id="2" name="TextBox 1">
            <a:extLst>
              <a:ext uri="{FF2B5EF4-FFF2-40B4-BE49-F238E27FC236}">
                <a16:creationId xmlns:a16="http://schemas.microsoft.com/office/drawing/2014/main" id="{232D40CA-3122-4424-BC2F-1A5AE36C41D1}"/>
              </a:ext>
            </a:extLst>
          </p:cNvPr>
          <p:cNvSpPr txBox="1"/>
          <p:nvPr/>
        </p:nvSpPr>
        <p:spPr>
          <a:xfrm>
            <a:off x="177366" y="5829021"/>
            <a:ext cx="5624151" cy="400110"/>
          </a:xfrm>
          <a:prstGeom prst="rect">
            <a:avLst/>
          </a:prstGeom>
          <a:noFill/>
        </p:spPr>
        <p:txBody>
          <a:bodyPr wrap="square" rtlCol="0">
            <a:spAutoFit/>
          </a:bodyPr>
          <a:lstStyle/>
          <a:p>
            <a:pPr algn="ctr"/>
            <a:r>
              <a:rPr lang="en-GB" sz="2000" b="1" i="1" dirty="0">
                <a:solidFill>
                  <a:schemeClr val="tx2">
                    <a:lumMod val="20000"/>
                    <a:lumOff val="80000"/>
                  </a:schemeClr>
                </a:solidFill>
              </a:rPr>
              <a:t>Example from Scottish Social Security programme</a:t>
            </a:r>
          </a:p>
        </p:txBody>
      </p:sp>
      <p:sp>
        <p:nvSpPr>
          <p:cNvPr id="9" name="Freeform: Shape 8">
            <a:extLst>
              <a:ext uri="{FF2B5EF4-FFF2-40B4-BE49-F238E27FC236}">
                <a16:creationId xmlns:a16="http://schemas.microsoft.com/office/drawing/2014/main" id="{F26BF3E7-5A65-4F4A-A154-9CEF444B8747}"/>
              </a:ext>
            </a:extLst>
          </p:cNvPr>
          <p:cNvSpPr>
            <a:spLocks noChangeAspect="1"/>
          </p:cNvSpPr>
          <p:nvPr/>
        </p:nvSpPr>
        <p:spPr>
          <a:xfrm>
            <a:off x="7177820" y="4917388"/>
            <a:ext cx="1823266" cy="1823266"/>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rgbClr val="A03698"/>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2400" b="1" dirty="0">
                <a:latin typeface="Calibri" panose="020F0502020204030204" pitchFamily="34" charset="0"/>
                <a:cs typeface="Calibri" panose="020F0502020204030204" pitchFamily="34" charset="0"/>
              </a:rPr>
              <a:t>Economic</a:t>
            </a:r>
            <a:endParaRPr lang="en-GB"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28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9139B6B0-D884-4A9D-B0F3-FD7A10CE6AE1}"/>
              </a:ext>
            </a:extLst>
          </p:cNvPr>
          <p:cNvSpPr>
            <a:spLocks noGrp="1"/>
          </p:cNvSpPr>
          <p:nvPr>
            <p:ph type="title"/>
          </p:nvPr>
        </p:nvSpPr>
        <p:spPr>
          <a:xfrm>
            <a:off x="449078" y="162754"/>
            <a:ext cx="3932237" cy="766689"/>
          </a:xfrm>
        </p:spPr>
        <p:txBody>
          <a:bodyPr/>
          <a:lstStyle/>
          <a:p>
            <a:r>
              <a:rPr lang="en-GB" sz="3600" b="1" dirty="0"/>
              <a:t>Commercial Case</a:t>
            </a:r>
            <a:endParaRPr lang="en-GB" b="1" dirty="0"/>
          </a:p>
        </p:txBody>
      </p:sp>
      <p:sp>
        <p:nvSpPr>
          <p:cNvPr id="22" name="Text Placeholder 3">
            <a:extLst>
              <a:ext uri="{FF2B5EF4-FFF2-40B4-BE49-F238E27FC236}">
                <a16:creationId xmlns:a16="http://schemas.microsoft.com/office/drawing/2014/main" id="{0D04D07B-3B24-4B09-A1EF-2BE565707D1B}"/>
              </a:ext>
            </a:extLst>
          </p:cNvPr>
          <p:cNvSpPr>
            <a:spLocks noGrp="1"/>
          </p:cNvSpPr>
          <p:nvPr>
            <p:ph type="body" sz="half" idx="2"/>
          </p:nvPr>
        </p:nvSpPr>
        <p:spPr>
          <a:xfrm>
            <a:off x="449078" y="1223890"/>
            <a:ext cx="4886819" cy="5088011"/>
          </a:xfrm>
        </p:spPr>
        <p:txBody>
          <a:bodyPr>
            <a:normAutofit/>
          </a:bodyPr>
          <a:lstStyle/>
          <a:p>
            <a:r>
              <a:rPr lang="en-GB" sz="3200" dirty="0"/>
              <a:t>Best value </a:t>
            </a:r>
            <a:r>
              <a:rPr lang="en-GB" sz="3200" b="1" dirty="0"/>
              <a:t>viable</a:t>
            </a:r>
            <a:r>
              <a:rPr lang="en-GB" sz="3200" dirty="0"/>
              <a:t> option</a:t>
            </a:r>
          </a:p>
          <a:p>
            <a:endParaRPr lang="en-GB" sz="3200" dirty="0"/>
          </a:p>
          <a:p>
            <a:r>
              <a:rPr lang="en-GB" sz="3200" dirty="0"/>
              <a:t>Supply side ability to deliver</a:t>
            </a:r>
          </a:p>
          <a:p>
            <a:endParaRPr lang="en-GB" sz="3200" dirty="0"/>
          </a:p>
          <a:p>
            <a:r>
              <a:rPr lang="en-GB" sz="3200" dirty="0"/>
              <a:t>Compliance with procurement regulations</a:t>
            </a:r>
          </a:p>
          <a:p>
            <a:endParaRPr lang="en-GB" sz="3200" dirty="0"/>
          </a:p>
          <a:p>
            <a:r>
              <a:rPr lang="en-GB" sz="3200" dirty="0"/>
              <a:t>Procurement timelines</a:t>
            </a:r>
          </a:p>
          <a:p>
            <a:endParaRPr lang="en-GB" sz="3200" dirty="0"/>
          </a:p>
        </p:txBody>
      </p:sp>
      <p:pic>
        <p:nvPicPr>
          <p:cNvPr id="20" name="Picture 19">
            <a:extLst>
              <a:ext uri="{FF2B5EF4-FFF2-40B4-BE49-F238E27FC236}">
                <a16:creationId xmlns:a16="http://schemas.microsoft.com/office/drawing/2014/main" id="{66BF24E5-5A71-4225-873F-BF47A8C7AA01}"/>
              </a:ext>
            </a:extLst>
          </p:cNvPr>
          <p:cNvPicPr>
            <a:picLocks noChangeAspect="1"/>
          </p:cNvPicPr>
          <p:nvPr/>
        </p:nvPicPr>
        <p:blipFill rotWithShape="1">
          <a:blip r:embed="rId3">
            <a:extLst>
              <a:ext uri="{28A0092B-C50C-407E-A947-70E740481C1C}">
                <a14:useLocalDpi xmlns:a14="http://schemas.microsoft.com/office/drawing/2010/main" val="0"/>
              </a:ext>
            </a:extLst>
          </a:blip>
          <a:srcRect l="17472"/>
          <a:stretch/>
        </p:blipFill>
        <p:spPr>
          <a:xfrm>
            <a:off x="5368378" y="0"/>
            <a:ext cx="3773186" cy="6858000"/>
          </a:xfrm>
          <a:prstGeom prst="rect">
            <a:avLst/>
          </a:prstGeom>
        </p:spPr>
      </p:pic>
      <p:sp>
        <p:nvSpPr>
          <p:cNvPr id="39" name="Freeform: Shape 11">
            <a:extLst>
              <a:ext uri="{FF2B5EF4-FFF2-40B4-BE49-F238E27FC236}">
                <a16:creationId xmlns:a16="http://schemas.microsoft.com/office/drawing/2014/main" id="{D34ABD48-F3C3-4FAA-97A2-0B9FB99A9AA6}"/>
              </a:ext>
            </a:extLst>
          </p:cNvPr>
          <p:cNvSpPr>
            <a:spLocks noChangeAspect="1"/>
          </p:cNvSpPr>
          <p:nvPr/>
        </p:nvSpPr>
        <p:spPr>
          <a:xfrm>
            <a:off x="7187836" y="4933327"/>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3">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endParaRPr lang="en-GB" sz="24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30F8418-3000-4549-BE86-5B6F6DC23B21}"/>
              </a:ext>
            </a:extLst>
          </p:cNvPr>
          <p:cNvSpPr txBox="1"/>
          <p:nvPr/>
        </p:nvSpPr>
        <p:spPr>
          <a:xfrm>
            <a:off x="7063328" y="5609983"/>
            <a:ext cx="2047479" cy="467459"/>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Commercial</a:t>
            </a:r>
            <a:endParaRPr lang="en-GB"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14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9139B6B0-D884-4A9D-B0F3-FD7A10CE6AE1}"/>
              </a:ext>
            </a:extLst>
          </p:cNvPr>
          <p:cNvSpPr>
            <a:spLocks noGrp="1"/>
          </p:cNvSpPr>
          <p:nvPr>
            <p:ph type="title"/>
          </p:nvPr>
        </p:nvSpPr>
        <p:spPr>
          <a:xfrm>
            <a:off x="449078" y="162754"/>
            <a:ext cx="8313085" cy="1220149"/>
          </a:xfrm>
        </p:spPr>
        <p:txBody>
          <a:bodyPr/>
          <a:lstStyle/>
          <a:p>
            <a:r>
              <a:rPr lang="en-GB" sz="3600" b="1" dirty="0"/>
              <a:t>Commercial Case</a:t>
            </a:r>
            <a:br>
              <a:rPr lang="en-GB" sz="3600" b="1" dirty="0"/>
            </a:br>
            <a:r>
              <a:rPr lang="en-GB" sz="3600" b="1" dirty="0"/>
              <a:t>Scottish Air Ambulance procurement</a:t>
            </a:r>
            <a:endParaRPr lang="en-GB" b="1" dirty="0"/>
          </a:p>
        </p:txBody>
      </p:sp>
      <p:sp>
        <p:nvSpPr>
          <p:cNvPr id="39" name="Freeform: Shape 11">
            <a:extLst>
              <a:ext uri="{FF2B5EF4-FFF2-40B4-BE49-F238E27FC236}">
                <a16:creationId xmlns:a16="http://schemas.microsoft.com/office/drawing/2014/main" id="{D34ABD48-F3C3-4FAA-97A2-0B9FB99A9AA6}"/>
              </a:ext>
            </a:extLst>
          </p:cNvPr>
          <p:cNvSpPr>
            <a:spLocks noChangeAspect="1"/>
          </p:cNvSpPr>
          <p:nvPr/>
        </p:nvSpPr>
        <p:spPr>
          <a:xfrm>
            <a:off x="7187836" y="4933327"/>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3">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endParaRPr lang="en-GB" sz="24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30F8418-3000-4549-BE86-5B6F6DC23B21}"/>
              </a:ext>
            </a:extLst>
          </p:cNvPr>
          <p:cNvSpPr txBox="1"/>
          <p:nvPr/>
        </p:nvSpPr>
        <p:spPr>
          <a:xfrm>
            <a:off x="7063328" y="5609983"/>
            <a:ext cx="2047479" cy="467459"/>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Commercial</a:t>
            </a:r>
            <a:endParaRPr lang="en-GB" sz="14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C63D9D-3701-4071-AC44-FC9730F55202}"/>
              </a:ext>
            </a:extLst>
          </p:cNvPr>
          <p:cNvPicPr>
            <a:picLocks noChangeAspect="1"/>
          </p:cNvPicPr>
          <p:nvPr/>
        </p:nvPicPr>
        <p:blipFill rotWithShape="1">
          <a:blip r:embed="rId3">
            <a:extLst>
              <a:ext uri="{28A0092B-C50C-407E-A947-70E740481C1C}">
                <a14:useLocalDpi xmlns:a14="http://schemas.microsoft.com/office/drawing/2010/main" val="0"/>
              </a:ext>
            </a:extLst>
          </a:blip>
          <a:srcRect l="-1" t="39019" r="691"/>
          <a:stretch/>
        </p:blipFill>
        <p:spPr>
          <a:xfrm>
            <a:off x="381836" y="1617362"/>
            <a:ext cx="8380327" cy="3010486"/>
          </a:xfrm>
          <a:prstGeom prst="rect">
            <a:avLst/>
          </a:prstGeom>
        </p:spPr>
      </p:pic>
      <p:sp>
        <p:nvSpPr>
          <p:cNvPr id="12" name="Text Placeholder 3">
            <a:extLst>
              <a:ext uri="{FF2B5EF4-FFF2-40B4-BE49-F238E27FC236}">
                <a16:creationId xmlns:a16="http://schemas.microsoft.com/office/drawing/2014/main" id="{890BB5BE-2445-4FC5-80CD-5E4981BA558C}"/>
              </a:ext>
            </a:extLst>
          </p:cNvPr>
          <p:cNvSpPr>
            <a:spLocks noGrp="1"/>
          </p:cNvSpPr>
          <p:nvPr>
            <p:ph type="body" sz="half" idx="2"/>
          </p:nvPr>
        </p:nvSpPr>
        <p:spPr>
          <a:xfrm>
            <a:off x="449078" y="4726745"/>
            <a:ext cx="6518398" cy="1585156"/>
          </a:xfrm>
        </p:spPr>
        <p:txBody>
          <a:bodyPr>
            <a:normAutofit/>
          </a:bodyPr>
          <a:lstStyle/>
          <a:p>
            <a:r>
              <a:rPr lang="en-GB" sz="3200" dirty="0"/>
              <a:t>Develop, agree and distribute tender specification to shortlist, to generate market response, and award contract</a:t>
            </a:r>
          </a:p>
          <a:p>
            <a:endParaRPr lang="en-GB" sz="3200" dirty="0"/>
          </a:p>
        </p:txBody>
      </p:sp>
    </p:spTree>
    <p:extLst>
      <p:ext uri="{BB962C8B-B14F-4D97-AF65-F5344CB8AC3E}">
        <p14:creationId xmlns:p14="http://schemas.microsoft.com/office/powerpoint/2010/main" val="373239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0D04D07B-3B24-4B09-A1EF-2BE565707D1B}"/>
              </a:ext>
            </a:extLst>
          </p:cNvPr>
          <p:cNvSpPr>
            <a:spLocks noGrp="1"/>
          </p:cNvSpPr>
          <p:nvPr>
            <p:ph type="body" sz="half" idx="2"/>
          </p:nvPr>
        </p:nvSpPr>
        <p:spPr>
          <a:xfrm>
            <a:off x="628650" y="1382903"/>
            <a:ext cx="3790950" cy="4989762"/>
          </a:xfrm>
        </p:spPr>
        <p:txBody>
          <a:bodyPr>
            <a:normAutofit/>
          </a:bodyPr>
          <a:lstStyle/>
          <a:p>
            <a:r>
              <a:rPr lang="en-GB" sz="2800" dirty="0"/>
              <a:t>List all key procurement tasks and dates </a:t>
            </a:r>
          </a:p>
          <a:p>
            <a:endParaRPr lang="en-GB" sz="2800" dirty="0"/>
          </a:p>
          <a:p>
            <a:r>
              <a:rPr lang="en-GB" sz="2800" dirty="0"/>
              <a:t>Incorporate in overall planning</a:t>
            </a:r>
          </a:p>
          <a:p>
            <a:endParaRPr lang="en-GB" sz="2800" dirty="0"/>
          </a:p>
          <a:p>
            <a:r>
              <a:rPr lang="en-GB" sz="2800" dirty="0"/>
              <a:t>In public sector, these will be published, and may inform future contractual arrangements</a:t>
            </a:r>
          </a:p>
        </p:txBody>
      </p:sp>
      <p:graphicFrame>
        <p:nvGraphicFramePr>
          <p:cNvPr id="2" name="Object 1"/>
          <p:cNvGraphicFramePr>
            <a:graphicFrameLocks noChangeAspect="1"/>
          </p:cNvGraphicFramePr>
          <p:nvPr>
            <p:extLst>
              <p:ext uri="{D42A27DB-BD31-4B8C-83A1-F6EECF244321}">
                <p14:modId xmlns:p14="http://schemas.microsoft.com/office/powerpoint/2010/main" val="378270840"/>
              </p:ext>
            </p:extLst>
          </p:nvPr>
        </p:nvGraphicFramePr>
        <p:xfrm>
          <a:off x="4571999" y="1413653"/>
          <a:ext cx="4657725" cy="5334758"/>
        </p:xfrm>
        <a:graphic>
          <a:graphicData uri="http://schemas.openxmlformats.org/presentationml/2006/ole">
            <mc:AlternateContent xmlns:mc="http://schemas.openxmlformats.org/markup-compatibility/2006">
              <mc:Choice xmlns:v="urn:schemas-microsoft-com:vml" Requires="v">
                <p:oleObj spid="_x0000_s1026" name="Document" r:id="rId4" imgW="5583969" imgH="5477843" progId="Word.Document.12">
                  <p:embed/>
                </p:oleObj>
              </mc:Choice>
              <mc:Fallback>
                <p:oleObj name="Document" r:id="rId4" imgW="5583969" imgH="5477843" progId="Word.Document.12">
                  <p:embed/>
                  <p:pic>
                    <p:nvPicPr>
                      <p:cNvPr id="2" name="Object 1"/>
                      <p:cNvPicPr/>
                      <p:nvPr/>
                    </p:nvPicPr>
                    <p:blipFill>
                      <a:blip r:embed="rId5"/>
                      <a:stretch>
                        <a:fillRect/>
                      </a:stretch>
                    </p:blipFill>
                    <p:spPr>
                      <a:xfrm>
                        <a:off x="4571999" y="1413653"/>
                        <a:ext cx="4657725" cy="533475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8EC28621-AD01-4069-897E-9F33A9F93175}"/>
              </a:ext>
            </a:extLst>
          </p:cNvPr>
          <p:cNvSpPr txBox="1">
            <a:spLocks/>
          </p:cNvSpPr>
          <p:nvPr/>
        </p:nvSpPr>
        <p:spPr>
          <a:xfrm>
            <a:off x="449078" y="162754"/>
            <a:ext cx="8313085" cy="12201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3600" b="1" dirty="0"/>
              <a:t>Commercial Case</a:t>
            </a:r>
            <a:br>
              <a:rPr lang="en-GB" sz="3600" b="1" dirty="0"/>
            </a:br>
            <a:r>
              <a:rPr lang="en-GB" sz="3600" b="1" dirty="0"/>
              <a:t>Example procurement timeline</a:t>
            </a:r>
            <a:endParaRPr lang="en-GB" b="1" dirty="0"/>
          </a:p>
        </p:txBody>
      </p:sp>
      <p:sp>
        <p:nvSpPr>
          <p:cNvPr id="7" name="Freeform: Shape 11">
            <a:extLst>
              <a:ext uri="{FF2B5EF4-FFF2-40B4-BE49-F238E27FC236}">
                <a16:creationId xmlns:a16="http://schemas.microsoft.com/office/drawing/2014/main" id="{5893A119-0514-4A87-A2B3-A4D73C15ABB2}"/>
              </a:ext>
            </a:extLst>
          </p:cNvPr>
          <p:cNvSpPr>
            <a:spLocks noChangeAspect="1"/>
          </p:cNvSpPr>
          <p:nvPr/>
        </p:nvSpPr>
        <p:spPr>
          <a:xfrm>
            <a:off x="7187836" y="4933327"/>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3">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endParaRPr lang="en-GB" sz="24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5BDC734-1935-4D83-B76A-6956DC39D5F6}"/>
              </a:ext>
            </a:extLst>
          </p:cNvPr>
          <p:cNvSpPr txBox="1"/>
          <p:nvPr/>
        </p:nvSpPr>
        <p:spPr>
          <a:xfrm>
            <a:off x="7063328" y="5609983"/>
            <a:ext cx="2047479" cy="467459"/>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Commercial</a:t>
            </a:r>
            <a:endParaRPr lang="en-GB"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79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8F2404-1F0C-48CA-ADA3-93AE5E0DACF6}"/>
              </a:ext>
            </a:extLst>
          </p:cNvPr>
          <p:cNvPicPr>
            <a:picLocks noChangeAspect="1"/>
          </p:cNvPicPr>
          <p:nvPr/>
        </p:nvPicPr>
        <p:blipFill rotWithShape="1">
          <a:blip r:embed="rId3">
            <a:extLst>
              <a:ext uri="{28A0092B-C50C-407E-A947-70E740481C1C}">
                <a14:useLocalDpi xmlns:a14="http://schemas.microsoft.com/office/drawing/2010/main" val="0"/>
              </a:ext>
            </a:extLst>
          </a:blip>
          <a:srcRect l="38417" r="21952"/>
          <a:stretch/>
        </p:blipFill>
        <p:spPr>
          <a:xfrm>
            <a:off x="5182202" y="0"/>
            <a:ext cx="3964650" cy="6858000"/>
          </a:xfrm>
          <a:prstGeom prst="rect">
            <a:avLst/>
          </a:prstGeom>
        </p:spPr>
      </p:pic>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F2EACABB-0927-4FA9-9D9A-137A15DD8EF8}"/>
              </a:ext>
            </a:extLst>
          </p:cNvPr>
          <p:cNvSpPr>
            <a:spLocks noGrp="1"/>
          </p:cNvSpPr>
          <p:nvPr>
            <p:ph type="title"/>
          </p:nvPr>
        </p:nvSpPr>
        <p:spPr>
          <a:xfrm>
            <a:off x="454144" y="115108"/>
            <a:ext cx="3932237" cy="766689"/>
          </a:xfrm>
        </p:spPr>
        <p:txBody>
          <a:bodyPr/>
          <a:lstStyle/>
          <a:p>
            <a:r>
              <a:rPr lang="en-GB" sz="3600" b="1" dirty="0"/>
              <a:t>Financial Case</a:t>
            </a:r>
            <a:endParaRPr lang="en-GB" b="1" dirty="0"/>
          </a:p>
        </p:txBody>
      </p:sp>
      <p:sp>
        <p:nvSpPr>
          <p:cNvPr id="22" name="Text Placeholder 3">
            <a:extLst>
              <a:ext uri="{FF2B5EF4-FFF2-40B4-BE49-F238E27FC236}">
                <a16:creationId xmlns:a16="http://schemas.microsoft.com/office/drawing/2014/main" id="{18B843A1-1740-453F-BE03-753FABD3D007}"/>
              </a:ext>
            </a:extLst>
          </p:cNvPr>
          <p:cNvSpPr>
            <a:spLocks noGrp="1"/>
          </p:cNvSpPr>
          <p:nvPr>
            <p:ph type="body" sz="half" idx="2"/>
          </p:nvPr>
        </p:nvSpPr>
        <p:spPr>
          <a:xfrm>
            <a:off x="562708" y="1223890"/>
            <a:ext cx="4518832" cy="5331655"/>
          </a:xfrm>
        </p:spPr>
        <p:txBody>
          <a:bodyPr>
            <a:normAutofit fontScale="92500" lnSpcReduction="20000"/>
          </a:bodyPr>
          <a:lstStyle/>
          <a:p>
            <a:r>
              <a:rPr lang="en-GB" sz="3200" dirty="0"/>
              <a:t>Affordability</a:t>
            </a:r>
          </a:p>
          <a:p>
            <a:endParaRPr lang="en-GB" sz="3200" dirty="0"/>
          </a:p>
          <a:p>
            <a:r>
              <a:rPr lang="en-GB" sz="3200" dirty="0"/>
              <a:t>Funding</a:t>
            </a:r>
          </a:p>
          <a:p>
            <a:pPr marL="457200" indent="-457200">
              <a:buFont typeface="Arial" panose="020B0604020202020204" pitchFamily="34" charset="0"/>
              <a:buChar char="•"/>
            </a:pPr>
            <a:r>
              <a:rPr lang="en-GB" sz="3200" dirty="0"/>
              <a:t>Amounts</a:t>
            </a:r>
          </a:p>
          <a:p>
            <a:pPr marL="457200" indent="-457200">
              <a:buFont typeface="Arial" panose="020B0604020202020204" pitchFamily="34" charset="0"/>
              <a:buChar char="•"/>
            </a:pPr>
            <a:r>
              <a:rPr lang="en-GB" sz="3200" dirty="0"/>
              <a:t>Timing</a:t>
            </a:r>
          </a:p>
          <a:p>
            <a:pPr marL="457200" indent="-457200">
              <a:buFont typeface="Arial" panose="020B0604020202020204" pitchFamily="34" charset="0"/>
              <a:buChar char="•"/>
            </a:pPr>
            <a:r>
              <a:rPr lang="en-GB" sz="3200" dirty="0"/>
              <a:t>Source</a:t>
            </a:r>
          </a:p>
          <a:p>
            <a:pPr marL="457200" indent="-457200">
              <a:buFont typeface="Arial" panose="020B0604020202020204" pitchFamily="34" charset="0"/>
              <a:buChar char="•"/>
            </a:pPr>
            <a:r>
              <a:rPr lang="en-GB" sz="3200" dirty="0"/>
              <a:t>People</a:t>
            </a:r>
          </a:p>
          <a:p>
            <a:endParaRPr lang="en-GB" sz="3200" dirty="0"/>
          </a:p>
          <a:p>
            <a:r>
              <a:rPr lang="en-GB" sz="3200" dirty="0"/>
              <a:t>Return on investment / cashable benefits</a:t>
            </a:r>
          </a:p>
          <a:p>
            <a:endParaRPr lang="en-GB" sz="3200" dirty="0"/>
          </a:p>
          <a:p>
            <a:r>
              <a:rPr lang="en-GB" sz="3200" dirty="0"/>
              <a:t>Running costs</a:t>
            </a:r>
            <a:endParaRPr lang="en-GB" sz="2600" dirty="0"/>
          </a:p>
        </p:txBody>
      </p:sp>
      <p:sp>
        <p:nvSpPr>
          <p:cNvPr id="23" name="Freeform: Shape 13">
            <a:extLst>
              <a:ext uri="{FF2B5EF4-FFF2-40B4-BE49-F238E27FC236}">
                <a16:creationId xmlns:a16="http://schemas.microsoft.com/office/drawing/2014/main" id="{49ABC9B9-DF77-4F8A-B5A0-430FB6D97D85}"/>
              </a:ext>
            </a:extLst>
          </p:cNvPr>
          <p:cNvSpPr>
            <a:spLocks noChangeAspect="1"/>
          </p:cNvSpPr>
          <p:nvPr/>
        </p:nvSpPr>
        <p:spPr>
          <a:xfrm>
            <a:off x="7219070" y="4923360"/>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5">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2400" b="1" dirty="0">
                <a:latin typeface="Calibri" panose="020F0502020204030204" pitchFamily="34" charset="0"/>
                <a:cs typeface="Calibri" panose="020F0502020204030204" pitchFamily="34" charset="0"/>
              </a:rPr>
              <a:t>Financial</a:t>
            </a:r>
          </a:p>
        </p:txBody>
      </p:sp>
    </p:spTree>
    <p:extLst>
      <p:ext uri="{BB962C8B-B14F-4D97-AF65-F5344CB8AC3E}">
        <p14:creationId xmlns:p14="http://schemas.microsoft.com/office/powerpoint/2010/main" val="329331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8F2404-1F0C-48CA-ADA3-93AE5E0DACF6}"/>
              </a:ext>
            </a:extLst>
          </p:cNvPr>
          <p:cNvPicPr>
            <a:picLocks noChangeAspect="1"/>
          </p:cNvPicPr>
          <p:nvPr/>
        </p:nvPicPr>
        <p:blipFill rotWithShape="1">
          <a:blip r:embed="rId3">
            <a:extLst>
              <a:ext uri="{28A0092B-C50C-407E-A947-70E740481C1C}">
                <a14:useLocalDpi xmlns:a14="http://schemas.microsoft.com/office/drawing/2010/main" val="0"/>
              </a:ext>
            </a:extLst>
          </a:blip>
          <a:srcRect l="48265" r="21952"/>
          <a:stretch/>
        </p:blipFill>
        <p:spPr>
          <a:xfrm>
            <a:off x="6167406" y="0"/>
            <a:ext cx="2979446" cy="6858000"/>
          </a:xfrm>
          <a:prstGeom prst="rect">
            <a:avLst/>
          </a:prstGeom>
        </p:spPr>
      </p:pic>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F2EACABB-0927-4FA9-9D9A-137A15DD8EF8}"/>
              </a:ext>
            </a:extLst>
          </p:cNvPr>
          <p:cNvSpPr>
            <a:spLocks noGrp="1"/>
          </p:cNvSpPr>
          <p:nvPr>
            <p:ph type="title"/>
          </p:nvPr>
        </p:nvSpPr>
        <p:spPr>
          <a:xfrm>
            <a:off x="454144" y="115108"/>
            <a:ext cx="3932237" cy="766689"/>
          </a:xfrm>
        </p:spPr>
        <p:txBody>
          <a:bodyPr/>
          <a:lstStyle/>
          <a:p>
            <a:r>
              <a:rPr lang="en-GB" sz="3600" b="1" dirty="0"/>
              <a:t>Financial Case</a:t>
            </a:r>
            <a:endParaRPr lang="en-GB" b="1" dirty="0"/>
          </a:p>
        </p:txBody>
      </p:sp>
      <p:sp>
        <p:nvSpPr>
          <p:cNvPr id="23" name="Freeform: Shape 13">
            <a:extLst>
              <a:ext uri="{FF2B5EF4-FFF2-40B4-BE49-F238E27FC236}">
                <a16:creationId xmlns:a16="http://schemas.microsoft.com/office/drawing/2014/main" id="{49ABC9B9-DF77-4F8A-B5A0-430FB6D97D85}"/>
              </a:ext>
            </a:extLst>
          </p:cNvPr>
          <p:cNvSpPr>
            <a:spLocks noChangeAspect="1"/>
          </p:cNvSpPr>
          <p:nvPr/>
        </p:nvSpPr>
        <p:spPr>
          <a:xfrm>
            <a:off x="7219070" y="4923360"/>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5">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2400" b="1" dirty="0">
                <a:latin typeface="Calibri" panose="020F0502020204030204" pitchFamily="34" charset="0"/>
                <a:cs typeface="Calibri" panose="020F0502020204030204" pitchFamily="34" charset="0"/>
              </a:rPr>
              <a:t>Financial</a:t>
            </a:r>
          </a:p>
        </p:txBody>
      </p:sp>
      <p:pic>
        <p:nvPicPr>
          <p:cNvPr id="7" name="Picture 17">
            <a:extLst>
              <a:ext uri="{FF2B5EF4-FFF2-40B4-BE49-F238E27FC236}">
                <a16:creationId xmlns:a16="http://schemas.microsoft.com/office/drawing/2014/main" id="{73874771-17CF-4A24-9943-376DBF6C0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44" y="987567"/>
            <a:ext cx="5481606" cy="557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70F9479E-EF8F-40FC-BAA7-6F75014CAFE3}"/>
              </a:ext>
            </a:extLst>
          </p:cNvPr>
          <p:cNvSpPr/>
          <p:nvPr/>
        </p:nvSpPr>
        <p:spPr>
          <a:xfrm>
            <a:off x="586854" y="5281684"/>
            <a:ext cx="2088107" cy="395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0665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F2EACABB-0927-4FA9-9D9A-137A15DD8EF8}"/>
              </a:ext>
            </a:extLst>
          </p:cNvPr>
          <p:cNvSpPr>
            <a:spLocks noGrp="1"/>
          </p:cNvSpPr>
          <p:nvPr>
            <p:ph type="title"/>
          </p:nvPr>
        </p:nvSpPr>
        <p:spPr>
          <a:xfrm>
            <a:off x="441203" y="204089"/>
            <a:ext cx="3932237" cy="766689"/>
          </a:xfrm>
        </p:spPr>
        <p:txBody>
          <a:bodyPr/>
          <a:lstStyle/>
          <a:p>
            <a:r>
              <a:rPr lang="en-GB" sz="3600" b="1" dirty="0"/>
              <a:t>Management Case</a:t>
            </a:r>
            <a:endParaRPr lang="en-GB" b="1" dirty="0"/>
          </a:p>
        </p:txBody>
      </p:sp>
      <p:sp>
        <p:nvSpPr>
          <p:cNvPr id="22" name="Text Placeholder 3">
            <a:extLst>
              <a:ext uri="{FF2B5EF4-FFF2-40B4-BE49-F238E27FC236}">
                <a16:creationId xmlns:a16="http://schemas.microsoft.com/office/drawing/2014/main" id="{18B843A1-1740-453F-BE03-753FABD3D007}"/>
              </a:ext>
            </a:extLst>
          </p:cNvPr>
          <p:cNvSpPr>
            <a:spLocks noGrp="1"/>
          </p:cNvSpPr>
          <p:nvPr>
            <p:ph type="body" sz="half" idx="2"/>
          </p:nvPr>
        </p:nvSpPr>
        <p:spPr>
          <a:xfrm>
            <a:off x="534509" y="1223890"/>
            <a:ext cx="4586840" cy="5088011"/>
          </a:xfrm>
        </p:spPr>
        <p:txBody>
          <a:bodyPr>
            <a:normAutofit/>
          </a:bodyPr>
          <a:lstStyle/>
          <a:p>
            <a:r>
              <a:rPr lang="en-GB" sz="3200" dirty="0"/>
              <a:t>Achievability</a:t>
            </a:r>
          </a:p>
          <a:p>
            <a:pPr marL="457200" indent="-457200">
              <a:buFont typeface="Arial" panose="020B0604020202020204" pitchFamily="34" charset="0"/>
              <a:buChar char="•"/>
            </a:pPr>
            <a:r>
              <a:rPr lang="en-GB" sz="3200" dirty="0"/>
              <a:t>Timeline for delivery</a:t>
            </a:r>
          </a:p>
          <a:p>
            <a:pPr marL="457200" indent="-457200">
              <a:buFont typeface="Arial" panose="020B0604020202020204" pitchFamily="34" charset="0"/>
              <a:buChar char="•"/>
            </a:pPr>
            <a:r>
              <a:rPr lang="en-GB" sz="3200" dirty="0"/>
              <a:t>Resourcing</a:t>
            </a:r>
          </a:p>
          <a:p>
            <a:pPr marL="457200" indent="-457200">
              <a:buFont typeface="Arial" panose="020B0604020202020204" pitchFamily="34" charset="0"/>
              <a:buChar char="•"/>
            </a:pPr>
            <a:r>
              <a:rPr lang="en-GB" sz="3200" dirty="0"/>
              <a:t>Transition</a:t>
            </a:r>
          </a:p>
          <a:p>
            <a:pPr marL="457200" indent="-457200">
              <a:buFont typeface="Arial" panose="020B0604020202020204" pitchFamily="34" charset="0"/>
              <a:buChar char="•"/>
            </a:pPr>
            <a:r>
              <a:rPr lang="en-GB" sz="3200" dirty="0"/>
              <a:t>Risks</a:t>
            </a:r>
          </a:p>
          <a:p>
            <a:pPr marL="457200" indent="-457200">
              <a:buFont typeface="Arial" panose="020B0604020202020204" pitchFamily="34" charset="0"/>
              <a:buChar char="•"/>
            </a:pPr>
            <a:r>
              <a:rPr lang="en-GB" sz="3200" dirty="0"/>
              <a:t>Dependencies</a:t>
            </a:r>
          </a:p>
          <a:p>
            <a:endParaRPr lang="en-GB" sz="3200" dirty="0"/>
          </a:p>
          <a:p>
            <a:r>
              <a:rPr lang="en-GB" sz="3200" dirty="0"/>
              <a:t>Control</a:t>
            </a:r>
          </a:p>
          <a:p>
            <a:pPr lvl="1"/>
            <a:r>
              <a:rPr lang="en-GB" sz="3000" dirty="0"/>
              <a:t>time, cost, quality</a:t>
            </a:r>
          </a:p>
        </p:txBody>
      </p:sp>
      <p:pic>
        <p:nvPicPr>
          <p:cNvPr id="20" name="Picture 19">
            <a:extLst>
              <a:ext uri="{FF2B5EF4-FFF2-40B4-BE49-F238E27FC236}">
                <a16:creationId xmlns:a16="http://schemas.microsoft.com/office/drawing/2014/main" id="{FDE5AE2B-AD9F-40D0-A8EB-332A180B1547}"/>
              </a:ext>
            </a:extLst>
          </p:cNvPr>
          <p:cNvPicPr>
            <a:picLocks noChangeAspect="1"/>
          </p:cNvPicPr>
          <p:nvPr/>
        </p:nvPicPr>
        <p:blipFill rotWithShape="1">
          <a:blip r:embed="rId3">
            <a:extLst>
              <a:ext uri="{28A0092B-C50C-407E-A947-70E740481C1C}">
                <a14:useLocalDpi xmlns:a14="http://schemas.microsoft.com/office/drawing/2010/main" val="0"/>
              </a:ext>
            </a:extLst>
          </a:blip>
          <a:srcRect l="38603" r="19964"/>
          <a:stretch/>
        </p:blipFill>
        <p:spPr>
          <a:xfrm>
            <a:off x="5121349" y="0"/>
            <a:ext cx="4026276" cy="6868443"/>
          </a:xfrm>
          <a:prstGeom prst="rect">
            <a:avLst/>
          </a:prstGeom>
        </p:spPr>
      </p:pic>
      <p:sp>
        <p:nvSpPr>
          <p:cNvPr id="39" name="Freeform: Shape 15">
            <a:extLst>
              <a:ext uri="{FF2B5EF4-FFF2-40B4-BE49-F238E27FC236}">
                <a16:creationId xmlns:a16="http://schemas.microsoft.com/office/drawing/2014/main" id="{B79F3608-2DE5-46F1-B56A-983508CE8AB3}"/>
              </a:ext>
            </a:extLst>
          </p:cNvPr>
          <p:cNvSpPr>
            <a:spLocks noChangeAspect="1"/>
          </p:cNvSpPr>
          <p:nvPr/>
        </p:nvSpPr>
        <p:spPr>
          <a:xfrm>
            <a:off x="7196442" y="4948041"/>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rgbClr val="002060"/>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endParaRPr lang="en-GB" sz="24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92891353-1D0E-4F9D-9695-0C6496DEE763}"/>
              </a:ext>
            </a:extLst>
          </p:cNvPr>
          <p:cNvSpPr txBox="1"/>
          <p:nvPr/>
        </p:nvSpPr>
        <p:spPr>
          <a:xfrm>
            <a:off x="7073736" y="5669626"/>
            <a:ext cx="2047479" cy="467459"/>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Management</a:t>
            </a:r>
            <a:endParaRPr lang="en-GB"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726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1">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5916" y="1349680"/>
            <a:ext cx="2198490" cy="4449541"/>
          </a:xfrm>
        </p:spPr>
        <p:txBody>
          <a:bodyPr anchor="t">
            <a:normAutofit/>
          </a:bodyPr>
          <a:lstStyle/>
          <a:p>
            <a:r>
              <a:rPr lang="en-GB" sz="4200" b="1" i="1" dirty="0">
                <a:solidFill>
                  <a:schemeClr val="tx1"/>
                </a:solidFill>
              </a:rPr>
              <a:t>Keep it Simple</a:t>
            </a:r>
          </a:p>
        </p:txBody>
      </p:sp>
      <p:graphicFrame>
        <p:nvGraphicFramePr>
          <p:cNvPr id="20" name="Content Placeholder 2">
            <a:extLst>
              <a:ext uri="{FF2B5EF4-FFF2-40B4-BE49-F238E27FC236}">
                <a16:creationId xmlns:a16="http://schemas.microsoft.com/office/drawing/2014/main" id="{F07934C3-52B7-4985-8BF2-B269ACD24F99}"/>
              </a:ext>
            </a:extLst>
          </p:cNvPr>
          <p:cNvGraphicFramePr>
            <a:graphicFrameLocks noGrp="1"/>
          </p:cNvGraphicFramePr>
          <p:nvPr>
            <p:ph idx="1"/>
            <p:extLst>
              <p:ext uri="{D42A27DB-BD31-4B8C-83A1-F6EECF244321}">
                <p14:modId xmlns:p14="http://schemas.microsoft.com/office/powerpoint/2010/main" val="82001505"/>
              </p:ext>
            </p:extLst>
          </p:nvPr>
        </p:nvGraphicFramePr>
        <p:xfrm>
          <a:off x="3302758" y="177421"/>
          <a:ext cx="5650173" cy="6482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6968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3C58EA8-B252-4E07-A41D-50BD0BC6ED7F}"/>
              </a:ext>
            </a:extLst>
          </p:cNvPr>
          <p:cNvSpPr txBox="1">
            <a:spLocks/>
          </p:cNvSpPr>
          <p:nvPr/>
        </p:nvSpPr>
        <p:spPr>
          <a:xfrm>
            <a:off x="525803" y="3296772"/>
            <a:ext cx="3910818" cy="3028965"/>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i="1" dirty="0"/>
              <a:t>Slides, checklists and links will be available via </a:t>
            </a:r>
            <a:r>
              <a:rPr lang="en-GB" b="1" i="1" dirty="0" err="1"/>
              <a:t>LinkedIN</a:t>
            </a:r>
            <a:endParaRPr lang="en-GB" b="1" i="1" dirty="0"/>
          </a:p>
          <a:p>
            <a:endParaRPr lang="en-GB" b="1" i="1" dirty="0"/>
          </a:p>
          <a:p>
            <a:r>
              <a:rPr lang="en-GB" b="1" i="1" dirty="0">
                <a:solidFill>
                  <a:schemeClr val="accent3">
                    <a:lumMod val="60000"/>
                    <a:lumOff val="40000"/>
                  </a:schemeClr>
                </a:solidFill>
                <a:latin typeface="Segoe UI Black" panose="020B0A02040204020203" pitchFamily="34" charset="0"/>
                <a:ea typeface="Segoe UI Black" panose="020B0A02040204020203" pitchFamily="34" charset="0"/>
              </a:rPr>
              <a:t>Kevin McPhillips</a:t>
            </a:r>
          </a:p>
          <a:p>
            <a:r>
              <a:rPr lang="en-GB" sz="2400" i="1" dirty="0" err="1">
                <a:solidFill>
                  <a:schemeClr val="accent3">
                    <a:lumMod val="60000"/>
                    <a:lumOff val="40000"/>
                  </a:schemeClr>
                </a:solidFill>
                <a:latin typeface="Segoe UI Black" panose="020B0A02040204020203" pitchFamily="34" charset="0"/>
                <a:ea typeface="Segoe UI Black" panose="020B0A02040204020203" pitchFamily="34" charset="0"/>
              </a:rPr>
              <a:t>SentiaPlus</a:t>
            </a:r>
            <a:r>
              <a:rPr lang="en-GB" sz="2400" i="1" dirty="0">
                <a:solidFill>
                  <a:schemeClr val="accent3">
                    <a:lumMod val="60000"/>
                    <a:lumOff val="40000"/>
                  </a:schemeClr>
                </a:solidFill>
                <a:latin typeface="Segoe UI Black" panose="020B0A02040204020203" pitchFamily="34" charset="0"/>
                <a:ea typeface="Segoe UI Black" panose="020B0A02040204020203" pitchFamily="34" charset="0"/>
              </a:rPr>
              <a:t> Ltd</a:t>
            </a:r>
          </a:p>
        </p:txBody>
      </p:sp>
      <p:sp>
        <p:nvSpPr>
          <p:cNvPr id="7" name="TextBox 6">
            <a:extLst>
              <a:ext uri="{FF2B5EF4-FFF2-40B4-BE49-F238E27FC236}">
                <a16:creationId xmlns:a16="http://schemas.microsoft.com/office/drawing/2014/main" id="{B44B0075-BDAF-4340-B29F-EFA68B3FDC56}"/>
              </a:ext>
            </a:extLst>
          </p:cNvPr>
          <p:cNvSpPr txBox="1"/>
          <p:nvPr/>
        </p:nvSpPr>
        <p:spPr>
          <a:xfrm>
            <a:off x="423081" y="532263"/>
            <a:ext cx="4116262" cy="1261884"/>
          </a:xfrm>
          <a:prstGeom prst="rect">
            <a:avLst/>
          </a:prstGeom>
          <a:noFill/>
        </p:spPr>
        <p:txBody>
          <a:bodyPr wrap="square" rtlCol="0">
            <a:spAutoFit/>
          </a:bodyPr>
          <a:lstStyle/>
          <a:p>
            <a:r>
              <a:rPr lang="en-GB" sz="4800" b="1" dirty="0"/>
              <a:t>Business Cases</a:t>
            </a:r>
          </a:p>
          <a:p>
            <a:r>
              <a:rPr lang="en-GB" sz="2800" i="1" dirty="0"/>
              <a:t>Who needs them anyway?</a:t>
            </a:r>
          </a:p>
        </p:txBody>
      </p:sp>
      <p:pic>
        <p:nvPicPr>
          <p:cNvPr id="3" name="Picture 2">
            <a:extLst>
              <a:ext uri="{FF2B5EF4-FFF2-40B4-BE49-F238E27FC236}">
                <a16:creationId xmlns:a16="http://schemas.microsoft.com/office/drawing/2014/main" id="{12268695-761B-4CFB-91C0-C049FC66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096" y="-16382"/>
            <a:ext cx="4648258" cy="6874382"/>
          </a:xfrm>
          <a:prstGeom prst="rect">
            <a:avLst/>
          </a:prstGeom>
        </p:spPr>
      </p:pic>
    </p:spTree>
    <p:extLst>
      <p:ext uri="{BB962C8B-B14F-4D97-AF65-F5344CB8AC3E}">
        <p14:creationId xmlns:p14="http://schemas.microsoft.com/office/powerpoint/2010/main" val="19535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F22D582-CE90-46B9-8E46-5C74E6603573}"/>
              </a:ext>
            </a:extLst>
          </p:cNvPr>
          <p:cNvSpPr>
            <a:spLocks noGrp="1"/>
          </p:cNvSpPr>
          <p:nvPr>
            <p:ph idx="1"/>
          </p:nvPr>
        </p:nvSpPr>
        <p:spPr>
          <a:xfrm>
            <a:off x="717051" y="1825625"/>
            <a:ext cx="8103391" cy="4667250"/>
          </a:xfrm>
        </p:spPr>
        <p:txBody>
          <a:bodyPr>
            <a:noAutofit/>
          </a:bodyPr>
          <a:lstStyle/>
          <a:p>
            <a:pPr marL="0" indent="0">
              <a:buNone/>
            </a:pPr>
            <a:r>
              <a:rPr lang="en-GB" sz="3600" b="1" dirty="0">
                <a:gradFill>
                  <a:gsLst>
                    <a:gs pos="34000">
                      <a:schemeClr val="tx1">
                        <a:lumMod val="93000"/>
                      </a:schemeClr>
                    </a:gs>
                    <a:gs pos="0">
                      <a:schemeClr val="bg1">
                        <a:lumMod val="25000"/>
                        <a:lumOff val="75000"/>
                      </a:schemeClr>
                    </a:gs>
                    <a:gs pos="100000">
                      <a:schemeClr val="tx1"/>
                    </a:gs>
                  </a:gsLst>
                  <a:lin ang="4800000" scaled="0"/>
                </a:gradFill>
              </a:rPr>
              <a:t>A good business case shows clearly</a:t>
            </a:r>
          </a:p>
          <a:p>
            <a:pPr lvl="7"/>
            <a:r>
              <a:rPr lang="en-GB" sz="2800" b="1" i="1" dirty="0">
                <a:gradFill>
                  <a:gsLst>
                    <a:gs pos="34000">
                      <a:schemeClr val="tx1">
                        <a:lumMod val="93000"/>
                      </a:schemeClr>
                    </a:gs>
                    <a:gs pos="0">
                      <a:schemeClr val="bg1">
                        <a:lumMod val="25000"/>
                        <a:lumOff val="75000"/>
                      </a:schemeClr>
                    </a:gs>
                    <a:gs pos="100000">
                      <a:schemeClr val="tx1"/>
                    </a:gs>
                  </a:gsLst>
                  <a:lin ang="4800000" scaled="0"/>
                </a:gradFill>
              </a:rPr>
              <a:t>Why</a:t>
            </a:r>
            <a:r>
              <a:rPr lang="en-GB" sz="2800" b="1" dirty="0">
                <a:gradFill>
                  <a:gsLst>
                    <a:gs pos="34000">
                      <a:schemeClr val="tx1">
                        <a:lumMod val="93000"/>
                      </a:schemeClr>
                    </a:gs>
                    <a:gs pos="0">
                      <a:schemeClr val="bg1">
                        <a:lumMod val="25000"/>
                        <a:lumOff val="75000"/>
                      </a:schemeClr>
                    </a:gs>
                    <a:gs pos="100000">
                      <a:schemeClr val="tx1"/>
                    </a:gs>
                  </a:gsLst>
                  <a:lin ang="4800000" scaled="0"/>
                </a:gradFill>
              </a:rPr>
              <a:t> we should make the investment</a:t>
            </a:r>
          </a:p>
          <a:p>
            <a:pPr lvl="7"/>
            <a:r>
              <a:rPr lang="en-GB" sz="2800" b="1" dirty="0">
                <a:gradFill>
                  <a:gsLst>
                    <a:gs pos="34000">
                      <a:schemeClr val="tx1">
                        <a:lumMod val="93000"/>
                      </a:schemeClr>
                    </a:gs>
                    <a:gs pos="0">
                      <a:schemeClr val="bg1">
                        <a:lumMod val="25000"/>
                        <a:lumOff val="75000"/>
                      </a:schemeClr>
                    </a:gs>
                    <a:gs pos="100000">
                      <a:schemeClr val="tx1"/>
                    </a:gs>
                  </a:gsLst>
                  <a:lin ang="4800000" scaled="0"/>
                </a:gradFill>
              </a:rPr>
              <a:t>That we have considered how to get </a:t>
            </a:r>
            <a:r>
              <a:rPr lang="en-GB" sz="2800" b="1" i="1" dirty="0">
                <a:gradFill>
                  <a:gsLst>
                    <a:gs pos="34000">
                      <a:schemeClr val="tx1">
                        <a:lumMod val="93000"/>
                      </a:schemeClr>
                    </a:gs>
                    <a:gs pos="0">
                      <a:schemeClr val="bg1">
                        <a:lumMod val="25000"/>
                        <a:lumOff val="75000"/>
                      </a:schemeClr>
                    </a:gs>
                    <a:gs pos="100000">
                      <a:schemeClr val="tx1"/>
                    </a:gs>
                  </a:gsLst>
                  <a:lin ang="4800000" scaled="0"/>
                </a:gradFill>
              </a:rPr>
              <a:t>best value</a:t>
            </a:r>
          </a:p>
          <a:p>
            <a:pPr lvl="7"/>
            <a:r>
              <a:rPr lang="en-GB" sz="2800" b="1" dirty="0">
                <a:gradFill>
                  <a:gsLst>
                    <a:gs pos="34000">
                      <a:schemeClr val="tx1">
                        <a:lumMod val="93000"/>
                      </a:schemeClr>
                    </a:gs>
                    <a:gs pos="0">
                      <a:schemeClr val="bg1">
                        <a:lumMod val="25000"/>
                        <a:lumOff val="75000"/>
                      </a:schemeClr>
                    </a:gs>
                    <a:gs pos="100000">
                      <a:schemeClr val="tx1"/>
                    </a:gs>
                  </a:gsLst>
                  <a:lin ang="4800000" scaled="0"/>
                </a:gradFill>
              </a:rPr>
              <a:t>That </a:t>
            </a:r>
            <a:r>
              <a:rPr lang="en-GB" sz="2800" b="1" i="1" dirty="0">
                <a:gradFill>
                  <a:gsLst>
                    <a:gs pos="34000">
                      <a:schemeClr val="tx1">
                        <a:lumMod val="93000"/>
                      </a:schemeClr>
                    </a:gs>
                    <a:gs pos="0">
                      <a:schemeClr val="bg1">
                        <a:lumMod val="25000"/>
                        <a:lumOff val="75000"/>
                      </a:schemeClr>
                    </a:gs>
                    <a:gs pos="100000">
                      <a:schemeClr val="tx1"/>
                    </a:gs>
                  </a:gsLst>
                  <a:lin ang="4800000" scaled="0"/>
                </a:gradFill>
              </a:rPr>
              <a:t>delivery, cost and risk are managed &amp; controlled</a:t>
            </a:r>
            <a:endParaRPr lang="en-GB" sz="2800" i="1"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r>
              <a:rPr lang="en-GB" sz="4000" b="1" i="1" dirty="0">
                <a:gradFill>
                  <a:gsLst>
                    <a:gs pos="34000">
                      <a:schemeClr val="tx1">
                        <a:lumMod val="93000"/>
                      </a:schemeClr>
                    </a:gs>
                    <a:gs pos="0">
                      <a:schemeClr val="bg1">
                        <a:lumMod val="25000"/>
                        <a:lumOff val="75000"/>
                      </a:schemeClr>
                    </a:gs>
                    <a:gs pos="100000">
                      <a:schemeClr val="tx1"/>
                    </a:gs>
                  </a:gsLst>
                  <a:lin ang="4800000" scaled="0"/>
                </a:gradFill>
              </a:rPr>
              <a:t>Expectations vary – manage them &amp; keep it proportionate</a:t>
            </a:r>
          </a:p>
        </p:txBody>
      </p:sp>
      <p:sp>
        <p:nvSpPr>
          <p:cNvPr id="2" name="Title 1"/>
          <p:cNvSpPr>
            <a:spLocks noGrp="1"/>
          </p:cNvSpPr>
          <p:nvPr>
            <p:ph type="title"/>
          </p:nvPr>
        </p:nvSpPr>
        <p:spPr>
          <a:xfrm>
            <a:off x="628650" y="365125"/>
            <a:ext cx="7886700" cy="1325563"/>
          </a:xfrm>
        </p:spPr>
        <p:txBody>
          <a:bodyPr>
            <a:normAutofit/>
          </a:bodyPr>
          <a:lstStyle/>
          <a:p>
            <a:r>
              <a:rPr lang="en-GB" sz="4200" b="1" dirty="0">
                <a:solidFill>
                  <a:schemeClr val="tx2">
                    <a:lumMod val="20000"/>
                    <a:lumOff val="80000"/>
                  </a:schemeClr>
                </a:solidFill>
              </a:rPr>
              <a:t>Expectations &amp; proportionality</a:t>
            </a:r>
          </a:p>
        </p:txBody>
      </p:sp>
      <p:pic>
        <p:nvPicPr>
          <p:cNvPr id="25" name="Graphic 24" descr="Checkmark">
            <a:extLst>
              <a:ext uri="{FF2B5EF4-FFF2-40B4-BE49-F238E27FC236}">
                <a16:creationId xmlns:a16="http://schemas.microsoft.com/office/drawing/2014/main" id="{A220ED25-603C-4AC6-9A3B-4D22D8BC87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4675" y="2025749"/>
            <a:ext cx="2771737" cy="3157294"/>
          </a:xfrm>
          <a:prstGeom prst="rect">
            <a:avLst/>
          </a:prstGeom>
        </p:spPr>
      </p:pic>
    </p:spTree>
    <p:extLst>
      <p:ext uri="{BB962C8B-B14F-4D97-AF65-F5344CB8AC3E}">
        <p14:creationId xmlns:p14="http://schemas.microsoft.com/office/powerpoint/2010/main" val="21234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D9F32C21-D504-40D2-855A-9F1C61869599}"/>
              </a:ext>
            </a:extLst>
          </p:cNvPr>
          <p:cNvGraphicFramePr/>
          <p:nvPr>
            <p:extLst>
              <p:ext uri="{D42A27DB-BD31-4B8C-83A1-F6EECF244321}">
                <p14:modId xmlns:p14="http://schemas.microsoft.com/office/powerpoint/2010/main" val="1129333224"/>
              </p:ext>
            </p:extLst>
          </p:nvPr>
        </p:nvGraphicFramePr>
        <p:xfrm>
          <a:off x="351692" y="0"/>
          <a:ext cx="879230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9E63AC8-3A37-4830-A668-B94C9E215D79}"/>
              </a:ext>
            </a:extLst>
          </p:cNvPr>
          <p:cNvSpPr>
            <a:spLocks noGrp="1"/>
          </p:cNvSpPr>
          <p:nvPr>
            <p:ph type="title"/>
          </p:nvPr>
        </p:nvSpPr>
        <p:spPr/>
        <p:txBody>
          <a:bodyPr>
            <a:normAutofit fontScale="90000"/>
          </a:bodyPr>
          <a:lstStyle/>
          <a:p>
            <a:r>
              <a:rPr lang="en-GB" b="1" dirty="0"/>
              <a:t>Typical environment for project management</a:t>
            </a:r>
          </a:p>
        </p:txBody>
      </p:sp>
      <p:sp>
        <p:nvSpPr>
          <p:cNvPr id="9" name="Arrow: Left 8">
            <a:extLst>
              <a:ext uri="{FF2B5EF4-FFF2-40B4-BE49-F238E27FC236}">
                <a16:creationId xmlns:a16="http://schemas.microsoft.com/office/drawing/2014/main" id="{84074BF6-D7C3-4F67-9F4F-3CA9B0C34186}"/>
              </a:ext>
            </a:extLst>
          </p:cNvPr>
          <p:cNvSpPr/>
          <p:nvPr/>
        </p:nvSpPr>
        <p:spPr>
          <a:xfrm>
            <a:off x="1730326" y="5293281"/>
            <a:ext cx="6288260" cy="1325563"/>
          </a:xfrm>
          <a:prstGeom prst="lef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2800" b="1" i="1" dirty="0">
                <a:solidFill>
                  <a:schemeClr val="accent1">
                    <a:lumMod val="50000"/>
                  </a:schemeClr>
                </a:solidFill>
              </a:rPr>
              <a:t>Planning</a:t>
            </a:r>
            <a:endParaRPr lang="en-GB" b="1" i="1" dirty="0">
              <a:solidFill>
                <a:schemeClr val="accent1">
                  <a:lumMod val="50000"/>
                </a:schemeClr>
              </a:solidFill>
            </a:endParaRPr>
          </a:p>
        </p:txBody>
      </p:sp>
    </p:spTree>
    <p:extLst>
      <p:ext uri="{BB962C8B-B14F-4D97-AF65-F5344CB8AC3E}">
        <p14:creationId xmlns:p14="http://schemas.microsoft.com/office/powerpoint/2010/main" val="33609813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3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38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38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3340698"/>
            <a:ext cx="3217110" cy="1540791"/>
            <a:chOff x="4598" y="256172"/>
            <a:chExt cx="4021385" cy="1608554"/>
          </a:xfrm>
        </p:grpSpPr>
        <p:sp>
          <p:nvSpPr>
            <p:cNvPr id="28" name="Pentagon 27"/>
            <p:cNvSpPr/>
            <p:nvPr/>
          </p:nvSpPr>
          <p:spPr>
            <a:xfrm>
              <a:off x="4598" y="256172"/>
              <a:ext cx="4021385" cy="1608554"/>
            </a:xfrm>
            <a:prstGeom prst="homePlat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Pentagon 4"/>
            <p:cNvSpPr/>
            <p:nvPr/>
          </p:nvSpPr>
          <p:spPr>
            <a:xfrm>
              <a:off x="4598" y="256172"/>
              <a:ext cx="3619248" cy="1608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1356" tIns="90678" rIns="45339" bIns="90678" numCol="1" spcCol="1270" anchor="ctr" anchorCtr="0">
              <a:noAutofit/>
            </a:bodyPr>
            <a:lstStyle/>
            <a:p>
              <a:pPr algn="ctr" defTabSz="1511300">
                <a:lnSpc>
                  <a:spcPct val="90000"/>
                </a:lnSpc>
                <a:spcBef>
                  <a:spcPct val="0"/>
                </a:spcBef>
                <a:spcAft>
                  <a:spcPct val="35000"/>
                </a:spcAft>
              </a:pPr>
              <a:r>
                <a:rPr lang="en-GB" sz="3400" dirty="0">
                  <a:solidFill>
                    <a:schemeClr val="tx1"/>
                  </a:solidFill>
                </a:rPr>
                <a:t>Strategic Outline Case </a:t>
              </a:r>
              <a:r>
                <a:rPr lang="en-GB" sz="3400" b="1" dirty="0">
                  <a:solidFill>
                    <a:schemeClr val="tx1"/>
                  </a:solidFill>
                </a:rPr>
                <a:t>(SOC)</a:t>
              </a:r>
            </a:p>
          </p:txBody>
        </p:sp>
      </p:grpSp>
      <p:grpSp>
        <p:nvGrpSpPr>
          <p:cNvPr id="22" name="Group 21"/>
          <p:cNvGrpSpPr/>
          <p:nvPr/>
        </p:nvGrpSpPr>
        <p:grpSpPr>
          <a:xfrm>
            <a:off x="2391507" y="3340698"/>
            <a:ext cx="3967089" cy="1540791"/>
            <a:chOff x="3221707" y="256172"/>
            <a:chExt cx="4021385" cy="1608554"/>
          </a:xfrm>
        </p:grpSpPr>
        <p:sp>
          <p:nvSpPr>
            <p:cNvPr id="26" name="Chevron 25"/>
            <p:cNvSpPr/>
            <p:nvPr/>
          </p:nvSpPr>
          <p:spPr>
            <a:xfrm>
              <a:off x="3221707" y="256172"/>
              <a:ext cx="4021385" cy="1608554"/>
            </a:xfrm>
            <a:prstGeom prst="chevron">
              <a:avLst/>
            </a:prstGeom>
            <a:solidFill>
              <a:schemeClr val="accent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Chevron 6"/>
            <p:cNvSpPr/>
            <p:nvPr/>
          </p:nvSpPr>
          <p:spPr>
            <a:xfrm>
              <a:off x="4025984" y="256172"/>
              <a:ext cx="2412831" cy="1608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017" tIns="90678" rIns="45339" bIns="90678" numCol="1" spcCol="1270" anchor="ctr" anchorCtr="0">
              <a:noAutofit/>
            </a:bodyPr>
            <a:lstStyle/>
            <a:p>
              <a:pPr algn="ctr" defTabSz="1511300">
                <a:lnSpc>
                  <a:spcPct val="90000"/>
                </a:lnSpc>
                <a:spcBef>
                  <a:spcPct val="0"/>
                </a:spcBef>
                <a:spcAft>
                  <a:spcPct val="35000"/>
                </a:spcAft>
              </a:pPr>
              <a:r>
                <a:rPr lang="en-GB" sz="3400" dirty="0">
                  <a:solidFill>
                    <a:schemeClr val="tx1"/>
                  </a:solidFill>
                </a:rPr>
                <a:t>Outline Business Case </a:t>
              </a:r>
              <a:r>
                <a:rPr lang="en-GB" sz="3400" b="1" dirty="0">
                  <a:solidFill>
                    <a:schemeClr val="tx1"/>
                  </a:solidFill>
                </a:rPr>
                <a:t>(OBC)</a:t>
              </a:r>
            </a:p>
          </p:txBody>
        </p:sp>
      </p:grpSp>
      <p:grpSp>
        <p:nvGrpSpPr>
          <p:cNvPr id="23" name="Group 22"/>
          <p:cNvGrpSpPr/>
          <p:nvPr/>
        </p:nvGrpSpPr>
        <p:grpSpPr>
          <a:xfrm>
            <a:off x="5324526" y="3340698"/>
            <a:ext cx="3721000" cy="1540791"/>
            <a:chOff x="6438815" y="256172"/>
            <a:chExt cx="4021385" cy="1608554"/>
          </a:xfrm>
        </p:grpSpPr>
        <p:sp>
          <p:nvSpPr>
            <p:cNvPr id="24" name="Chevron 23"/>
            <p:cNvSpPr/>
            <p:nvPr/>
          </p:nvSpPr>
          <p:spPr>
            <a:xfrm>
              <a:off x="6438815" y="256172"/>
              <a:ext cx="4021385" cy="1608554"/>
            </a:xfrm>
            <a:prstGeom prst="chevron">
              <a:avLst/>
            </a:prstGeom>
            <a:solidFill>
              <a:schemeClr val="accent1">
                <a:lumMod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Chevron 8"/>
            <p:cNvSpPr/>
            <p:nvPr/>
          </p:nvSpPr>
          <p:spPr>
            <a:xfrm>
              <a:off x="7243092" y="256172"/>
              <a:ext cx="2412831" cy="1608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017" tIns="90678" rIns="45339" bIns="90678" numCol="1" spcCol="1270" anchor="ctr" anchorCtr="0">
              <a:noAutofit/>
            </a:bodyPr>
            <a:lstStyle/>
            <a:p>
              <a:pPr algn="ctr" defTabSz="1511300">
                <a:lnSpc>
                  <a:spcPct val="90000"/>
                </a:lnSpc>
                <a:spcBef>
                  <a:spcPct val="0"/>
                </a:spcBef>
                <a:spcAft>
                  <a:spcPct val="35000"/>
                </a:spcAft>
              </a:pPr>
              <a:r>
                <a:rPr lang="en-GB" sz="3400" dirty="0">
                  <a:solidFill>
                    <a:schemeClr val="tx1"/>
                  </a:solidFill>
                </a:rPr>
                <a:t>Full Business Case </a:t>
              </a:r>
              <a:r>
                <a:rPr lang="en-GB" sz="3400" b="1" dirty="0">
                  <a:solidFill>
                    <a:schemeClr val="tx1"/>
                  </a:solidFill>
                </a:rPr>
                <a:t>(FBC)</a:t>
              </a:r>
            </a:p>
          </p:txBody>
        </p:sp>
      </p:grpSp>
      <p:sp>
        <p:nvSpPr>
          <p:cNvPr id="2" name="Title 1"/>
          <p:cNvSpPr>
            <a:spLocks noGrp="1"/>
          </p:cNvSpPr>
          <p:nvPr>
            <p:ph type="title"/>
          </p:nvPr>
        </p:nvSpPr>
        <p:spPr/>
        <p:txBody>
          <a:bodyPr>
            <a:noAutofit/>
          </a:bodyPr>
          <a:lstStyle/>
          <a:p>
            <a:r>
              <a:rPr lang="en-GB" sz="4800" b="1" dirty="0"/>
              <a:t>The evolving business case</a:t>
            </a:r>
            <a:br>
              <a:rPr lang="en-GB" sz="4800" b="1" dirty="0"/>
            </a:br>
            <a:r>
              <a:rPr lang="en-GB" sz="4800" b="1" dirty="0"/>
              <a:t>(know your decision points)</a:t>
            </a:r>
          </a:p>
        </p:txBody>
      </p:sp>
      <p:grpSp>
        <p:nvGrpSpPr>
          <p:cNvPr id="16" name="Group 15"/>
          <p:cNvGrpSpPr/>
          <p:nvPr/>
        </p:nvGrpSpPr>
        <p:grpSpPr>
          <a:xfrm>
            <a:off x="295422" y="2105247"/>
            <a:ext cx="8540961" cy="841153"/>
            <a:chOff x="868199" y="2105246"/>
            <a:chExt cx="9844863" cy="841153"/>
          </a:xfrm>
        </p:grpSpPr>
        <p:sp>
          <p:nvSpPr>
            <p:cNvPr id="5" name="Rectangular Callout 4"/>
            <p:cNvSpPr/>
            <p:nvPr/>
          </p:nvSpPr>
          <p:spPr>
            <a:xfrm>
              <a:off x="7495954" y="2105246"/>
              <a:ext cx="3217108" cy="841153"/>
            </a:xfrm>
            <a:prstGeom prst="wedgeRectCallout">
              <a:avLst>
                <a:gd name="adj1" fmla="val -15187"/>
                <a:gd name="adj2" fmla="val 11246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Update &amp; specific recommendations</a:t>
              </a:r>
              <a:endParaRPr lang="en-GB" sz="2400" dirty="0"/>
            </a:p>
          </p:txBody>
        </p:sp>
        <p:sp>
          <p:nvSpPr>
            <p:cNvPr id="6" name="Rectangular Callout 5"/>
            <p:cNvSpPr/>
            <p:nvPr/>
          </p:nvSpPr>
          <p:spPr>
            <a:xfrm>
              <a:off x="4085308" y="2105246"/>
              <a:ext cx="3217108" cy="841153"/>
            </a:xfrm>
            <a:prstGeom prst="wedgeRectCallout">
              <a:avLst>
                <a:gd name="adj1" fmla="val -21016"/>
                <a:gd name="adj2" fmla="val 11369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More detail on options</a:t>
              </a:r>
              <a:endParaRPr lang="en-GB" sz="2800" dirty="0"/>
            </a:p>
          </p:txBody>
        </p:sp>
        <p:sp>
          <p:nvSpPr>
            <p:cNvPr id="4" name="Rectangular Callout 3"/>
            <p:cNvSpPr/>
            <p:nvPr/>
          </p:nvSpPr>
          <p:spPr>
            <a:xfrm>
              <a:off x="868199" y="2105246"/>
              <a:ext cx="3001436" cy="841153"/>
            </a:xfrm>
            <a:prstGeom prst="wedgeRectCallout">
              <a:avLst>
                <a:gd name="adj1" fmla="val -29529"/>
                <a:gd name="adj2" fmla="val 11200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Case for change</a:t>
              </a:r>
            </a:p>
          </p:txBody>
        </p:sp>
      </p:grpSp>
      <p:grpSp>
        <p:nvGrpSpPr>
          <p:cNvPr id="17" name="Group 16"/>
          <p:cNvGrpSpPr/>
          <p:nvPr/>
        </p:nvGrpSpPr>
        <p:grpSpPr>
          <a:xfrm>
            <a:off x="295422" y="5219114"/>
            <a:ext cx="8540961" cy="991186"/>
            <a:chOff x="1275606" y="5308600"/>
            <a:chExt cx="11471142" cy="901700"/>
          </a:xfrm>
        </p:grpSpPr>
        <p:sp>
          <p:nvSpPr>
            <p:cNvPr id="11" name="Rectangular Callout 10"/>
            <p:cNvSpPr/>
            <p:nvPr/>
          </p:nvSpPr>
          <p:spPr>
            <a:xfrm>
              <a:off x="1275606" y="5308600"/>
              <a:ext cx="3491963" cy="901700"/>
            </a:xfrm>
            <a:prstGeom prst="wedgeRectCallout">
              <a:avLst>
                <a:gd name="adj1" fmla="val -13894"/>
                <a:gd name="adj2" fmla="val -9833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2">
                      <a:lumMod val="60000"/>
                      <a:lumOff val="40000"/>
                    </a:schemeClr>
                  </a:solidFill>
                  <a:latin typeface="Arial Black" panose="020B0A04020102020204" pitchFamily="34" charset="0"/>
                </a:rPr>
                <a:t>DECISION </a:t>
              </a:r>
            </a:p>
            <a:p>
              <a:r>
                <a:rPr lang="en-GB" sz="2400" dirty="0"/>
                <a:t>to do appraisal of shortlisted options</a:t>
              </a:r>
            </a:p>
          </p:txBody>
        </p:sp>
        <p:sp>
          <p:nvSpPr>
            <p:cNvPr id="12" name="Rectangular Callout 11"/>
            <p:cNvSpPr/>
            <p:nvPr/>
          </p:nvSpPr>
          <p:spPr>
            <a:xfrm>
              <a:off x="5024151" y="5334000"/>
              <a:ext cx="3748544" cy="876300"/>
            </a:xfrm>
            <a:prstGeom prst="wedgeRectCallout">
              <a:avLst>
                <a:gd name="adj1" fmla="val 4890"/>
                <a:gd name="adj2" fmla="val -1055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2">
                      <a:lumMod val="60000"/>
                      <a:lumOff val="40000"/>
                    </a:schemeClr>
                  </a:solidFill>
                  <a:latin typeface="Arial Black" panose="020B0A04020102020204" pitchFamily="34" charset="0"/>
                </a:rPr>
                <a:t>DECISION </a:t>
              </a:r>
              <a:r>
                <a:rPr lang="en-GB" sz="2400" dirty="0"/>
                <a:t>to proceed &amp; procure </a:t>
              </a:r>
            </a:p>
          </p:txBody>
        </p:sp>
        <p:sp>
          <p:nvSpPr>
            <p:cNvPr id="13" name="Rectangular Callout 12"/>
            <p:cNvSpPr/>
            <p:nvPr/>
          </p:nvSpPr>
          <p:spPr>
            <a:xfrm>
              <a:off x="9029580" y="5308600"/>
              <a:ext cx="3717168" cy="876300"/>
            </a:xfrm>
            <a:prstGeom prst="wedgeRectCallout">
              <a:avLst>
                <a:gd name="adj1" fmla="val -1127"/>
                <a:gd name="adj2" fmla="val -9805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2">
                      <a:lumMod val="60000"/>
                      <a:lumOff val="40000"/>
                    </a:schemeClr>
                  </a:solidFill>
                  <a:latin typeface="Arial Black" panose="020B0A04020102020204" pitchFamily="34" charset="0"/>
                </a:rPr>
                <a:t>DECISION </a:t>
              </a:r>
              <a:r>
                <a:rPr lang="en-GB" sz="2400" dirty="0"/>
                <a:t>to contract (or not)</a:t>
              </a:r>
            </a:p>
          </p:txBody>
        </p:sp>
      </p:grpSp>
    </p:spTree>
    <p:extLst>
      <p:ext uri="{BB962C8B-B14F-4D97-AF65-F5344CB8AC3E}">
        <p14:creationId xmlns:p14="http://schemas.microsoft.com/office/powerpoint/2010/main" val="22398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A30A4A-2D9A-4047-A75E-009D3F59895E}"/>
              </a:ext>
            </a:extLst>
          </p:cNvPr>
          <p:cNvPicPr>
            <a:picLocks noChangeAspect="1"/>
          </p:cNvPicPr>
          <p:nvPr/>
        </p:nvPicPr>
        <p:blipFill rotWithShape="1">
          <a:blip r:embed="rId3"/>
          <a:srcRect l="7039" b="7887"/>
          <a:stretch/>
        </p:blipFill>
        <p:spPr>
          <a:xfrm>
            <a:off x="0" y="-8635"/>
            <a:ext cx="9253182" cy="6866635"/>
          </a:xfrm>
          <a:prstGeom prst="rect">
            <a:avLst/>
          </a:prstGeom>
          <a:noFill/>
        </p:spPr>
      </p:pic>
      <p:sp>
        <p:nvSpPr>
          <p:cNvPr id="6" name="Title 5">
            <a:extLst>
              <a:ext uri="{FF2B5EF4-FFF2-40B4-BE49-F238E27FC236}">
                <a16:creationId xmlns:a16="http://schemas.microsoft.com/office/drawing/2014/main" id="{CEE063F0-53CA-44E4-8577-9607AFD6FB3B}"/>
              </a:ext>
            </a:extLst>
          </p:cNvPr>
          <p:cNvSpPr>
            <a:spLocks noGrp="1"/>
          </p:cNvSpPr>
          <p:nvPr>
            <p:ph type="title"/>
          </p:nvPr>
        </p:nvSpPr>
        <p:spPr>
          <a:xfrm>
            <a:off x="246184" y="5246615"/>
            <a:ext cx="8651631" cy="1325563"/>
          </a:xfrm>
        </p:spPr>
        <p:txBody>
          <a:bodyPr>
            <a:normAutofit fontScale="90000"/>
          </a:bodyPr>
          <a:lstStyle/>
          <a:p>
            <a:r>
              <a:rPr lang="en-GB" b="1" dirty="0">
                <a:solidFill>
                  <a:schemeClr val="tx1"/>
                </a:solidFill>
              </a:rPr>
              <a:t>Building and updating the case</a:t>
            </a:r>
          </a:p>
        </p:txBody>
      </p:sp>
      <p:sp>
        <p:nvSpPr>
          <p:cNvPr id="13" name="TextBox 12">
            <a:extLst>
              <a:ext uri="{FF2B5EF4-FFF2-40B4-BE49-F238E27FC236}">
                <a16:creationId xmlns:a16="http://schemas.microsoft.com/office/drawing/2014/main" id="{59AB40CF-48E5-46D0-89C4-FC6C72131FEE}"/>
              </a:ext>
            </a:extLst>
          </p:cNvPr>
          <p:cNvSpPr txBox="1"/>
          <p:nvPr/>
        </p:nvSpPr>
        <p:spPr>
          <a:xfrm>
            <a:off x="8084235" y="956604"/>
            <a:ext cx="1055077" cy="584775"/>
          </a:xfrm>
          <a:prstGeom prst="rect">
            <a:avLst/>
          </a:prstGeom>
          <a:noFill/>
        </p:spPr>
        <p:txBody>
          <a:bodyPr wrap="square" rtlCol="0">
            <a:spAutoFit/>
          </a:bodyPr>
          <a:lstStyle/>
          <a:p>
            <a:r>
              <a:rPr lang="en-GB" sz="3200" b="1" dirty="0">
                <a:solidFill>
                  <a:srgbClr val="0070C0"/>
                </a:solidFill>
              </a:rPr>
              <a:t>FBC</a:t>
            </a:r>
            <a:endParaRPr lang="en-GB" b="1" dirty="0">
              <a:solidFill>
                <a:srgbClr val="0070C0"/>
              </a:solidFill>
            </a:endParaRPr>
          </a:p>
        </p:txBody>
      </p:sp>
      <p:sp>
        <p:nvSpPr>
          <p:cNvPr id="14" name="TextBox 13">
            <a:extLst>
              <a:ext uri="{FF2B5EF4-FFF2-40B4-BE49-F238E27FC236}">
                <a16:creationId xmlns:a16="http://schemas.microsoft.com/office/drawing/2014/main" id="{C1C53485-BD3C-4AA9-8FEA-81FF35A46D02}"/>
              </a:ext>
            </a:extLst>
          </p:cNvPr>
          <p:cNvSpPr txBox="1"/>
          <p:nvPr/>
        </p:nvSpPr>
        <p:spPr>
          <a:xfrm>
            <a:off x="8084231" y="2592372"/>
            <a:ext cx="1055077" cy="584775"/>
          </a:xfrm>
          <a:prstGeom prst="rect">
            <a:avLst/>
          </a:prstGeom>
          <a:noFill/>
        </p:spPr>
        <p:txBody>
          <a:bodyPr wrap="square" rtlCol="0">
            <a:spAutoFit/>
          </a:bodyPr>
          <a:lstStyle/>
          <a:p>
            <a:r>
              <a:rPr lang="en-GB" sz="3200" b="1" dirty="0">
                <a:solidFill>
                  <a:schemeClr val="accent1">
                    <a:lumMod val="60000"/>
                    <a:lumOff val="40000"/>
                  </a:schemeClr>
                </a:solidFill>
              </a:rPr>
              <a:t>OBC</a:t>
            </a:r>
            <a:endParaRPr lang="en-GB" b="1" dirty="0">
              <a:solidFill>
                <a:schemeClr val="accent1">
                  <a:lumMod val="60000"/>
                  <a:lumOff val="40000"/>
                </a:schemeClr>
              </a:solidFill>
            </a:endParaRPr>
          </a:p>
        </p:txBody>
      </p:sp>
      <p:sp>
        <p:nvSpPr>
          <p:cNvPr id="15" name="TextBox 14">
            <a:extLst>
              <a:ext uri="{FF2B5EF4-FFF2-40B4-BE49-F238E27FC236}">
                <a16:creationId xmlns:a16="http://schemas.microsoft.com/office/drawing/2014/main" id="{C9E4DE27-63DF-41B7-BAC5-0D0FA430C4DA}"/>
              </a:ext>
            </a:extLst>
          </p:cNvPr>
          <p:cNvSpPr txBox="1"/>
          <p:nvPr/>
        </p:nvSpPr>
        <p:spPr>
          <a:xfrm>
            <a:off x="8088923" y="3701154"/>
            <a:ext cx="1055077" cy="584775"/>
          </a:xfrm>
          <a:prstGeom prst="rect">
            <a:avLst/>
          </a:prstGeom>
          <a:noFill/>
        </p:spPr>
        <p:txBody>
          <a:bodyPr wrap="square" rtlCol="0">
            <a:spAutoFit/>
          </a:bodyPr>
          <a:lstStyle/>
          <a:p>
            <a:r>
              <a:rPr lang="en-GB" sz="3200" b="1" dirty="0">
                <a:solidFill>
                  <a:schemeClr val="tx2">
                    <a:lumMod val="40000"/>
                    <a:lumOff val="60000"/>
                  </a:schemeClr>
                </a:solidFill>
              </a:rPr>
              <a:t>SOC</a:t>
            </a:r>
            <a:endParaRPr lang="en-GB" b="1" dirty="0">
              <a:solidFill>
                <a:schemeClr val="tx2">
                  <a:lumMod val="40000"/>
                  <a:lumOff val="60000"/>
                </a:schemeClr>
              </a:solidFill>
            </a:endParaRPr>
          </a:p>
        </p:txBody>
      </p:sp>
    </p:spTree>
    <p:extLst>
      <p:ext uri="{BB962C8B-B14F-4D97-AF65-F5344CB8AC3E}">
        <p14:creationId xmlns:p14="http://schemas.microsoft.com/office/powerpoint/2010/main" val="351613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E063F0-53CA-44E4-8577-9607AFD6FB3B}"/>
              </a:ext>
            </a:extLst>
          </p:cNvPr>
          <p:cNvSpPr>
            <a:spLocks noGrp="1"/>
          </p:cNvSpPr>
          <p:nvPr>
            <p:ph type="title"/>
          </p:nvPr>
        </p:nvSpPr>
        <p:spPr>
          <a:xfrm>
            <a:off x="246184" y="5246615"/>
            <a:ext cx="8651631" cy="1325563"/>
          </a:xfrm>
        </p:spPr>
        <p:txBody>
          <a:bodyPr>
            <a:normAutofit fontScale="90000"/>
          </a:bodyPr>
          <a:lstStyle/>
          <a:p>
            <a:r>
              <a:rPr lang="en-GB" b="1" dirty="0">
                <a:solidFill>
                  <a:schemeClr val="tx1"/>
                </a:solidFill>
              </a:rPr>
              <a:t>Building and updating the case</a:t>
            </a:r>
          </a:p>
        </p:txBody>
      </p:sp>
      <p:graphicFrame>
        <p:nvGraphicFramePr>
          <p:cNvPr id="8" name="Chart 7">
            <a:extLst>
              <a:ext uri="{FF2B5EF4-FFF2-40B4-BE49-F238E27FC236}">
                <a16:creationId xmlns:a16="http://schemas.microsoft.com/office/drawing/2014/main" id="{EF12389C-675A-440F-BCD2-5FA3490B65C9}"/>
              </a:ext>
            </a:extLst>
          </p:cNvPr>
          <p:cNvGraphicFramePr>
            <a:graphicFrameLocks/>
          </p:cNvGraphicFramePr>
          <p:nvPr>
            <p:extLst>
              <p:ext uri="{D42A27DB-BD31-4B8C-83A1-F6EECF244321}">
                <p14:modId xmlns:p14="http://schemas.microsoft.com/office/powerpoint/2010/main" val="393171725"/>
              </p:ext>
            </p:extLst>
          </p:nvPr>
        </p:nvGraphicFramePr>
        <p:xfrm>
          <a:off x="246184" y="0"/>
          <a:ext cx="9094764" cy="6262522"/>
        </p:xfrm>
        <a:graphic>
          <a:graphicData uri="http://schemas.openxmlformats.org/drawingml/2006/chart">
            <c:chart xmlns:c="http://schemas.openxmlformats.org/drawingml/2006/chart" xmlns:r="http://schemas.openxmlformats.org/officeDocument/2006/relationships" r:id="rId2"/>
          </a:graphicData>
        </a:graphic>
      </p:graphicFrame>
      <p:sp>
        <p:nvSpPr>
          <p:cNvPr id="10" name="Arrow: Right 9">
            <a:extLst>
              <a:ext uri="{FF2B5EF4-FFF2-40B4-BE49-F238E27FC236}">
                <a16:creationId xmlns:a16="http://schemas.microsoft.com/office/drawing/2014/main" id="{376F8F3A-66E0-46ED-96A2-03B64B40ACA1}"/>
              </a:ext>
            </a:extLst>
          </p:cNvPr>
          <p:cNvSpPr/>
          <p:nvPr/>
        </p:nvSpPr>
        <p:spPr>
          <a:xfrm>
            <a:off x="0" y="3517116"/>
            <a:ext cx="1413804" cy="1032324"/>
          </a:xfrm>
          <a:prstGeom prst="rightArrow">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rPr>
              <a:t>SOC</a:t>
            </a:r>
          </a:p>
        </p:txBody>
      </p:sp>
      <p:sp>
        <p:nvSpPr>
          <p:cNvPr id="12" name="Arrow: Right 11">
            <a:extLst>
              <a:ext uri="{FF2B5EF4-FFF2-40B4-BE49-F238E27FC236}">
                <a16:creationId xmlns:a16="http://schemas.microsoft.com/office/drawing/2014/main" id="{900513E0-24A5-4935-AFE9-46E3960143F0}"/>
              </a:ext>
            </a:extLst>
          </p:cNvPr>
          <p:cNvSpPr/>
          <p:nvPr/>
        </p:nvSpPr>
        <p:spPr>
          <a:xfrm rot="19210570">
            <a:off x="2294205" y="3246084"/>
            <a:ext cx="1413804" cy="1032324"/>
          </a:xfrm>
          <a:prstGeom prst="rightArrow">
            <a:avLst/>
          </a:prstGeom>
          <a:solidFill>
            <a:schemeClr val="accent1">
              <a:alpha val="61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rPr>
              <a:t>OBC</a:t>
            </a:r>
          </a:p>
        </p:txBody>
      </p:sp>
      <p:sp>
        <p:nvSpPr>
          <p:cNvPr id="3" name="Arrow: Down 2">
            <a:extLst>
              <a:ext uri="{FF2B5EF4-FFF2-40B4-BE49-F238E27FC236}">
                <a16:creationId xmlns:a16="http://schemas.microsoft.com/office/drawing/2014/main" id="{1995FB88-3DD0-4436-8B9C-61132B0066E8}"/>
              </a:ext>
            </a:extLst>
          </p:cNvPr>
          <p:cNvSpPr/>
          <p:nvPr/>
        </p:nvSpPr>
        <p:spPr>
          <a:xfrm rot="12601648">
            <a:off x="4807030" y="2018078"/>
            <a:ext cx="930812" cy="1325563"/>
          </a:xfrm>
          <a:prstGeom prst="downArrow">
            <a:avLst/>
          </a:prstGeom>
          <a:solidFill>
            <a:schemeClr val="accent1">
              <a:lumMod val="75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3200" b="1" dirty="0">
                <a:solidFill>
                  <a:srgbClr val="002060"/>
                </a:solidFill>
              </a:rPr>
              <a:t>FBC</a:t>
            </a:r>
          </a:p>
        </p:txBody>
      </p:sp>
    </p:spTree>
    <p:extLst>
      <p:ext uri="{BB962C8B-B14F-4D97-AF65-F5344CB8AC3E}">
        <p14:creationId xmlns:p14="http://schemas.microsoft.com/office/powerpoint/2010/main" val="358115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a:grpSpLocks noChangeAspect="1"/>
          </p:cNvGrpSpPr>
          <p:nvPr/>
        </p:nvGrpSpPr>
        <p:grpSpPr>
          <a:xfrm>
            <a:off x="946096" y="-419"/>
            <a:ext cx="7251808" cy="6858419"/>
            <a:chOff x="5563565" y="245336"/>
            <a:chExt cx="6433103" cy="6084125"/>
          </a:xfrm>
        </p:grpSpPr>
        <p:grpSp>
          <p:nvGrpSpPr>
            <p:cNvPr id="28" name="Group 27">
              <a:extLst>
                <a:ext uri="{FF2B5EF4-FFF2-40B4-BE49-F238E27FC236}">
                  <a16:creationId xmlns:a16="http://schemas.microsoft.com/office/drawing/2014/main" id="{0B0A8893-71BA-439D-961B-7CB86F3BAFF3}"/>
                </a:ext>
              </a:extLst>
            </p:cNvPr>
            <p:cNvGrpSpPr>
              <a:grpSpLocks noChangeAspect="1"/>
            </p:cNvGrpSpPr>
            <p:nvPr/>
          </p:nvGrpSpPr>
          <p:grpSpPr>
            <a:xfrm>
              <a:off x="5717066" y="245336"/>
              <a:ext cx="6279602" cy="6084125"/>
              <a:chOff x="5351300" y="252163"/>
              <a:chExt cx="6785163" cy="6573947"/>
            </a:xfrm>
          </p:grpSpPr>
          <p:sp>
            <p:nvSpPr>
              <p:cNvPr id="32" name="Freeform: Shape 7">
                <a:extLst>
                  <a:ext uri="{FF2B5EF4-FFF2-40B4-BE49-F238E27FC236}">
                    <a16:creationId xmlns:a16="http://schemas.microsoft.com/office/drawing/2014/main" id="{B5E969F9-3F2E-44CF-844B-08BBF7312012}"/>
                  </a:ext>
                </a:extLst>
              </p:cNvPr>
              <p:cNvSpPr>
                <a:spLocks noChangeAspect="1"/>
              </p:cNvSpPr>
              <p:nvPr/>
            </p:nvSpPr>
            <p:spPr>
              <a:xfrm>
                <a:off x="7509043" y="252163"/>
                <a:ext cx="2469677" cy="2469677"/>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3600" b="1" dirty="0">
                    <a:latin typeface="Calibri" panose="020F0502020204030204" pitchFamily="34" charset="0"/>
                    <a:cs typeface="Calibri" panose="020F0502020204030204" pitchFamily="34" charset="0"/>
                  </a:rPr>
                  <a:t>Strategic</a:t>
                </a:r>
              </a:p>
            </p:txBody>
          </p:sp>
          <p:sp>
            <p:nvSpPr>
              <p:cNvPr id="33" name="Freeform: Shape 9">
                <a:extLst>
                  <a:ext uri="{FF2B5EF4-FFF2-40B4-BE49-F238E27FC236}">
                    <a16:creationId xmlns:a16="http://schemas.microsoft.com/office/drawing/2014/main" id="{26173427-6B22-4737-8BA5-52A1B2CA8F5E}"/>
                  </a:ext>
                </a:extLst>
              </p:cNvPr>
              <p:cNvSpPr>
                <a:spLocks noChangeAspect="1"/>
              </p:cNvSpPr>
              <p:nvPr/>
            </p:nvSpPr>
            <p:spPr>
              <a:xfrm>
                <a:off x="9666786" y="1819854"/>
                <a:ext cx="2469677" cy="2469677"/>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rgbClr val="A03698"/>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3600" b="1" dirty="0">
                    <a:latin typeface="Calibri" panose="020F0502020204030204" pitchFamily="34" charset="0"/>
                    <a:cs typeface="Calibri" panose="020F0502020204030204" pitchFamily="34" charset="0"/>
                  </a:rPr>
                  <a:t>Economic</a:t>
                </a:r>
              </a:p>
            </p:txBody>
          </p:sp>
          <p:sp>
            <p:nvSpPr>
              <p:cNvPr id="34" name="Freeform: Shape 11">
                <a:extLst>
                  <a:ext uri="{FF2B5EF4-FFF2-40B4-BE49-F238E27FC236}">
                    <a16:creationId xmlns:a16="http://schemas.microsoft.com/office/drawing/2014/main" id="{4B6074D7-A960-42CD-99B2-198334D8B1F5}"/>
                  </a:ext>
                </a:extLst>
              </p:cNvPr>
              <p:cNvSpPr>
                <a:spLocks noChangeAspect="1"/>
              </p:cNvSpPr>
              <p:nvPr/>
            </p:nvSpPr>
            <p:spPr>
              <a:xfrm>
                <a:off x="8842601" y="4356433"/>
                <a:ext cx="2469677" cy="2469677"/>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3">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endParaRPr lang="en-GB" sz="3600" b="1" dirty="0">
                  <a:latin typeface="Calibri" panose="020F0502020204030204" pitchFamily="34" charset="0"/>
                  <a:cs typeface="Calibri" panose="020F0502020204030204" pitchFamily="34" charset="0"/>
                </a:endParaRPr>
              </a:p>
            </p:txBody>
          </p:sp>
          <p:sp>
            <p:nvSpPr>
              <p:cNvPr id="35" name="Freeform: Shape 13">
                <a:extLst>
                  <a:ext uri="{FF2B5EF4-FFF2-40B4-BE49-F238E27FC236}">
                    <a16:creationId xmlns:a16="http://schemas.microsoft.com/office/drawing/2014/main" id="{7261DBC7-48A1-4B83-A11A-A3BB0B61E5CC}"/>
                  </a:ext>
                </a:extLst>
              </p:cNvPr>
              <p:cNvSpPr>
                <a:spLocks noChangeAspect="1"/>
              </p:cNvSpPr>
              <p:nvPr/>
            </p:nvSpPr>
            <p:spPr>
              <a:xfrm>
                <a:off x="6175485" y="4356433"/>
                <a:ext cx="2469677" cy="2469677"/>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chemeClr val="accent5">
                  <a:lumMod val="75000"/>
                </a:schemeClr>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3600" b="1" dirty="0">
                    <a:latin typeface="Calibri" panose="020F0502020204030204" pitchFamily="34" charset="0"/>
                    <a:cs typeface="Calibri" panose="020F0502020204030204" pitchFamily="34" charset="0"/>
                  </a:rPr>
                  <a:t>Financial</a:t>
                </a:r>
              </a:p>
            </p:txBody>
          </p:sp>
          <p:sp>
            <p:nvSpPr>
              <p:cNvPr id="36" name="Freeform: Shape 15">
                <a:extLst>
                  <a:ext uri="{FF2B5EF4-FFF2-40B4-BE49-F238E27FC236}">
                    <a16:creationId xmlns:a16="http://schemas.microsoft.com/office/drawing/2014/main" id="{A7E56A00-250A-490B-95FD-16BEC3FB897D}"/>
                  </a:ext>
                </a:extLst>
              </p:cNvPr>
              <p:cNvSpPr>
                <a:spLocks noChangeAspect="1"/>
              </p:cNvSpPr>
              <p:nvPr/>
            </p:nvSpPr>
            <p:spPr>
              <a:xfrm>
                <a:off x="5351300" y="1819854"/>
                <a:ext cx="2469677" cy="2469677"/>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rgbClr val="002060"/>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endParaRPr lang="en-GB" sz="3600" b="1" dirty="0">
                  <a:latin typeface="Calibri" panose="020F0502020204030204" pitchFamily="34" charset="0"/>
                  <a:cs typeface="Calibri" panose="020F0502020204030204" pitchFamily="34" charset="0"/>
                </a:endParaRPr>
              </a:p>
            </p:txBody>
          </p:sp>
          <p:sp>
            <p:nvSpPr>
              <p:cNvPr id="37" name="Freeform: Shape 8">
                <a:extLst>
                  <a:ext uri="{FF2B5EF4-FFF2-40B4-BE49-F238E27FC236}">
                    <a16:creationId xmlns:a16="http://schemas.microsoft.com/office/drawing/2014/main" id="{2942F12C-6F65-40B3-8CEE-2DBC985DB45A}"/>
                  </a:ext>
                </a:extLst>
              </p:cNvPr>
              <p:cNvSpPr/>
              <p:nvPr/>
            </p:nvSpPr>
            <p:spPr>
              <a:xfrm rot="7893399">
                <a:off x="9208536" y="2501473"/>
                <a:ext cx="471896" cy="599651"/>
              </a:xfrm>
              <a:custGeom>
                <a:avLst/>
                <a:gdLst>
                  <a:gd name="connsiteX0" fmla="*/ 0 w 471896"/>
                  <a:gd name="connsiteY0" fmla="*/ 119930 h 599651"/>
                  <a:gd name="connsiteX1" fmla="*/ 235948 w 471896"/>
                  <a:gd name="connsiteY1" fmla="*/ 119930 h 599651"/>
                  <a:gd name="connsiteX2" fmla="*/ 235948 w 471896"/>
                  <a:gd name="connsiteY2" fmla="*/ 0 h 599651"/>
                  <a:gd name="connsiteX3" fmla="*/ 471896 w 471896"/>
                  <a:gd name="connsiteY3" fmla="*/ 299826 h 599651"/>
                  <a:gd name="connsiteX4" fmla="*/ 235948 w 471896"/>
                  <a:gd name="connsiteY4" fmla="*/ 599651 h 599651"/>
                  <a:gd name="connsiteX5" fmla="*/ 235948 w 471896"/>
                  <a:gd name="connsiteY5" fmla="*/ 479721 h 599651"/>
                  <a:gd name="connsiteX6" fmla="*/ 0 w 471896"/>
                  <a:gd name="connsiteY6" fmla="*/ 479721 h 599651"/>
                  <a:gd name="connsiteX7" fmla="*/ 0 w 471896"/>
                  <a:gd name="connsiteY7" fmla="*/ 119930 h 5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896" h="599651">
                    <a:moveTo>
                      <a:pt x="0" y="119930"/>
                    </a:moveTo>
                    <a:lnTo>
                      <a:pt x="235948" y="119930"/>
                    </a:lnTo>
                    <a:lnTo>
                      <a:pt x="235948" y="0"/>
                    </a:lnTo>
                    <a:lnTo>
                      <a:pt x="471896" y="299826"/>
                    </a:lnTo>
                    <a:lnTo>
                      <a:pt x="235948" y="599651"/>
                    </a:lnTo>
                    <a:lnTo>
                      <a:pt x="235948" y="479721"/>
                    </a:lnTo>
                    <a:lnTo>
                      <a:pt x="0" y="479721"/>
                    </a:lnTo>
                    <a:lnTo>
                      <a:pt x="0" y="119930"/>
                    </a:lnTo>
                    <a:close/>
                  </a:path>
                </a:pathLst>
              </a:custGeom>
              <a:scene3d>
                <a:camera prst="orthographicFront"/>
                <a:lightRig rig="threePt" dir="t"/>
              </a:scene3d>
              <a:sp3d>
                <a:bevelT w="317500" prst="slope"/>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9929" rIns="141568" bIns="119930" numCol="1" spcCol="1270" anchor="ctr" anchorCtr="0">
                <a:noAutofit/>
              </a:bodyPr>
              <a:lstStyle/>
              <a:p>
                <a:pPr algn="ctr" defTabSz="622300">
                  <a:lnSpc>
                    <a:spcPct val="90000"/>
                  </a:lnSpc>
                  <a:spcBef>
                    <a:spcPct val="0"/>
                  </a:spcBef>
                  <a:spcAft>
                    <a:spcPct val="35000"/>
                  </a:spcAft>
                </a:pPr>
                <a:endParaRPr lang="en-GB" b="1">
                  <a:latin typeface="Calibri" panose="020F0502020204030204" pitchFamily="34" charset="0"/>
                  <a:cs typeface="Calibri" panose="020F0502020204030204" pitchFamily="34" charset="0"/>
                </a:endParaRPr>
              </a:p>
            </p:txBody>
          </p:sp>
          <p:sp>
            <p:nvSpPr>
              <p:cNvPr id="38" name="Freeform: Shape 10">
                <a:extLst>
                  <a:ext uri="{FF2B5EF4-FFF2-40B4-BE49-F238E27FC236}">
                    <a16:creationId xmlns:a16="http://schemas.microsoft.com/office/drawing/2014/main" id="{20047DE6-FD6A-421C-A277-070E774AC221}"/>
                  </a:ext>
                </a:extLst>
              </p:cNvPr>
              <p:cNvSpPr/>
              <p:nvPr/>
            </p:nvSpPr>
            <p:spPr>
              <a:xfrm rot="1133385">
                <a:off x="9610421" y="3808181"/>
                <a:ext cx="471897" cy="599651"/>
              </a:xfrm>
              <a:custGeom>
                <a:avLst/>
                <a:gdLst>
                  <a:gd name="connsiteX0" fmla="*/ 0 w 471896"/>
                  <a:gd name="connsiteY0" fmla="*/ 119930 h 599651"/>
                  <a:gd name="connsiteX1" fmla="*/ 235948 w 471896"/>
                  <a:gd name="connsiteY1" fmla="*/ 119930 h 599651"/>
                  <a:gd name="connsiteX2" fmla="*/ 235948 w 471896"/>
                  <a:gd name="connsiteY2" fmla="*/ 0 h 599651"/>
                  <a:gd name="connsiteX3" fmla="*/ 471896 w 471896"/>
                  <a:gd name="connsiteY3" fmla="*/ 299826 h 599651"/>
                  <a:gd name="connsiteX4" fmla="*/ 235948 w 471896"/>
                  <a:gd name="connsiteY4" fmla="*/ 599651 h 599651"/>
                  <a:gd name="connsiteX5" fmla="*/ 235948 w 471896"/>
                  <a:gd name="connsiteY5" fmla="*/ 479721 h 599651"/>
                  <a:gd name="connsiteX6" fmla="*/ 0 w 471896"/>
                  <a:gd name="connsiteY6" fmla="*/ 479721 h 599651"/>
                  <a:gd name="connsiteX7" fmla="*/ 0 w 471896"/>
                  <a:gd name="connsiteY7" fmla="*/ 119930 h 5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896" h="599651">
                    <a:moveTo>
                      <a:pt x="471896" y="479721"/>
                    </a:moveTo>
                    <a:lnTo>
                      <a:pt x="235948" y="479721"/>
                    </a:lnTo>
                    <a:lnTo>
                      <a:pt x="235948" y="599651"/>
                    </a:lnTo>
                    <a:lnTo>
                      <a:pt x="0" y="299825"/>
                    </a:lnTo>
                    <a:lnTo>
                      <a:pt x="235948" y="0"/>
                    </a:lnTo>
                    <a:lnTo>
                      <a:pt x="235948" y="119930"/>
                    </a:lnTo>
                    <a:lnTo>
                      <a:pt x="471896" y="119930"/>
                    </a:lnTo>
                    <a:lnTo>
                      <a:pt x="471896" y="479721"/>
                    </a:lnTo>
                    <a:close/>
                  </a:path>
                </a:pathLst>
              </a:custGeom>
              <a:scene3d>
                <a:camera prst="orthographicFront"/>
                <a:lightRig rig="threePt" dir="t"/>
              </a:scene3d>
              <a:sp3d>
                <a:bevelT w="317500" prst="slope"/>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1568" tIns="119929" rIns="1" bIns="119930" numCol="1" spcCol="1270" anchor="ctr" anchorCtr="0">
                <a:noAutofit/>
              </a:bodyPr>
              <a:lstStyle/>
              <a:p>
                <a:pPr algn="ctr" defTabSz="622300">
                  <a:lnSpc>
                    <a:spcPct val="90000"/>
                  </a:lnSpc>
                  <a:spcBef>
                    <a:spcPct val="0"/>
                  </a:spcBef>
                  <a:spcAft>
                    <a:spcPct val="35000"/>
                  </a:spcAft>
                </a:pPr>
                <a:endParaRPr lang="en-GB" b="1">
                  <a:latin typeface="Calibri" panose="020F0502020204030204" pitchFamily="34" charset="0"/>
                  <a:cs typeface="Calibri" panose="020F0502020204030204" pitchFamily="34" charset="0"/>
                </a:endParaRPr>
              </a:p>
            </p:txBody>
          </p:sp>
          <p:sp>
            <p:nvSpPr>
              <p:cNvPr id="39" name="Freeform: Shape 12">
                <a:extLst>
                  <a:ext uri="{FF2B5EF4-FFF2-40B4-BE49-F238E27FC236}">
                    <a16:creationId xmlns:a16="http://schemas.microsoft.com/office/drawing/2014/main" id="{73CF2EB6-35E9-4A46-AA20-160070062852}"/>
                  </a:ext>
                </a:extLst>
              </p:cNvPr>
              <p:cNvSpPr/>
              <p:nvPr/>
            </p:nvSpPr>
            <p:spPr>
              <a:xfrm rot="5400000">
                <a:off x="8501762" y="4677092"/>
                <a:ext cx="471896" cy="599652"/>
              </a:xfrm>
              <a:custGeom>
                <a:avLst/>
                <a:gdLst>
                  <a:gd name="connsiteX0" fmla="*/ 0 w 471896"/>
                  <a:gd name="connsiteY0" fmla="*/ 119930 h 599651"/>
                  <a:gd name="connsiteX1" fmla="*/ 235948 w 471896"/>
                  <a:gd name="connsiteY1" fmla="*/ 119930 h 599651"/>
                  <a:gd name="connsiteX2" fmla="*/ 235948 w 471896"/>
                  <a:gd name="connsiteY2" fmla="*/ 0 h 599651"/>
                  <a:gd name="connsiteX3" fmla="*/ 471896 w 471896"/>
                  <a:gd name="connsiteY3" fmla="*/ 299826 h 599651"/>
                  <a:gd name="connsiteX4" fmla="*/ 235948 w 471896"/>
                  <a:gd name="connsiteY4" fmla="*/ 599651 h 599651"/>
                  <a:gd name="connsiteX5" fmla="*/ 235948 w 471896"/>
                  <a:gd name="connsiteY5" fmla="*/ 479721 h 599651"/>
                  <a:gd name="connsiteX6" fmla="*/ 0 w 471896"/>
                  <a:gd name="connsiteY6" fmla="*/ 479721 h 599651"/>
                  <a:gd name="connsiteX7" fmla="*/ 0 w 471896"/>
                  <a:gd name="connsiteY7" fmla="*/ 119930 h 5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896" h="599651">
                    <a:moveTo>
                      <a:pt x="471896" y="479721"/>
                    </a:moveTo>
                    <a:lnTo>
                      <a:pt x="235948" y="479721"/>
                    </a:lnTo>
                    <a:lnTo>
                      <a:pt x="235948" y="599651"/>
                    </a:lnTo>
                    <a:lnTo>
                      <a:pt x="0" y="299825"/>
                    </a:lnTo>
                    <a:lnTo>
                      <a:pt x="235948" y="0"/>
                    </a:lnTo>
                    <a:lnTo>
                      <a:pt x="235948" y="119930"/>
                    </a:lnTo>
                    <a:lnTo>
                      <a:pt x="471896" y="119930"/>
                    </a:lnTo>
                    <a:lnTo>
                      <a:pt x="471896" y="479721"/>
                    </a:lnTo>
                    <a:close/>
                  </a:path>
                </a:pathLst>
              </a:custGeom>
              <a:scene3d>
                <a:camera prst="orthographicFront"/>
                <a:lightRig rig="threePt" dir="t"/>
              </a:scene3d>
              <a:sp3d>
                <a:bevelT w="317500" prst="slope"/>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1569" tIns="119931" rIns="0" bIns="119930" numCol="1" spcCol="1270" anchor="ctr" anchorCtr="0">
                <a:noAutofit/>
              </a:bodyPr>
              <a:lstStyle/>
              <a:p>
                <a:pPr algn="ctr" defTabSz="622300">
                  <a:lnSpc>
                    <a:spcPct val="90000"/>
                  </a:lnSpc>
                  <a:spcBef>
                    <a:spcPct val="0"/>
                  </a:spcBef>
                  <a:spcAft>
                    <a:spcPct val="35000"/>
                  </a:spcAft>
                </a:pPr>
                <a:endParaRPr lang="en-GB" b="1">
                  <a:latin typeface="Calibri" panose="020F0502020204030204" pitchFamily="34" charset="0"/>
                  <a:cs typeface="Calibri" panose="020F0502020204030204" pitchFamily="34" charset="0"/>
                </a:endParaRPr>
              </a:p>
            </p:txBody>
          </p:sp>
          <p:sp>
            <p:nvSpPr>
              <p:cNvPr id="40" name="Freeform: Shape 14">
                <a:extLst>
                  <a:ext uri="{FF2B5EF4-FFF2-40B4-BE49-F238E27FC236}">
                    <a16:creationId xmlns:a16="http://schemas.microsoft.com/office/drawing/2014/main" id="{43460EA3-CE80-479C-887D-65666E9390F8}"/>
                  </a:ext>
                </a:extLst>
              </p:cNvPr>
              <p:cNvSpPr/>
              <p:nvPr/>
            </p:nvSpPr>
            <p:spPr>
              <a:xfrm rot="9675879">
                <a:off x="7397275" y="3836335"/>
                <a:ext cx="471897" cy="599652"/>
              </a:xfrm>
              <a:custGeom>
                <a:avLst/>
                <a:gdLst>
                  <a:gd name="connsiteX0" fmla="*/ 0 w 471896"/>
                  <a:gd name="connsiteY0" fmla="*/ 119930 h 599651"/>
                  <a:gd name="connsiteX1" fmla="*/ 235948 w 471896"/>
                  <a:gd name="connsiteY1" fmla="*/ 119930 h 599651"/>
                  <a:gd name="connsiteX2" fmla="*/ 235948 w 471896"/>
                  <a:gd name="connsiteY2" fmla="*/ 0 h 599651"/>
                  <a:gd name="connsiteX3" fmla="*/ 471896 w 471896"/>
                  <a:gd name="connsiteY3" fmla="*/ 299826 h 599651"/>
                  <a:gd name="connsiteX4" fmla="*/ 235948 w 471896"/>
                  <a:gd name="connsiteY4" fmla="*/ 599651 h 599651"/>
                  <a:gd name="connsiteX5" fmla="*/ 235948 w 471896"/>
                  <a:gd name="connsiteY5" fmla="*/ 479721 h 599651"/>
                  <a:gd name="connsiteX6" fmla="*/ 0 w 471896"/>
                  <a:gd name="connsiteY6" fmla="*/ 479721 h 599651"/>
                  <a:gd name="connsiteX7" fmla="*/ 0 w 471896"/>
                  <a:gd name="connsiteY7" fmla="*/ 119930 h 5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896" h="599651">
                    <a:moveTo>
                      <a:pt x="471896" y="479721"/>
                    </a:moveTo>
                    <a:lnTo>
                      <a:pt x="235948" y="479721"/>
                    </a:lnTo>
                    <a:lnTo>
                      <a:pt x="235948" y="599651"/>
                    </a:lnTo>
                    <a:lnTo>
                      <a:pt x="0" y="299825"/>
                    </a:lnTo>
                    <a:lnTo>
                      <a:pt x="235948" y="0"/>
                    </a:lnTo>
                    <a:lnTo>
                      <a:pt x="235948" y="119930"/>
                    </a:lnTo>
                    <a:lnTo>
                      <a:pt x="471896" y="119930"/>
                    </a:lnTo>
                    <a:lnTo>
                      <a:pt x="471896" y="479721"/>
                    </a:lnTo>
                    <a:close/>
                  </a:path>
                </a:pathLst>
              </a:custGeom>
              <a:scene3d>
                <a:camera prst="orthographicFront"/>
                <a:lightRig rig="threePt" dir="t"/>
              </a:scene3d>
              <a:sp3d>
                <a:bevelT w="317500" prst="slope"/>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1569" tIns="119930" rIns="0" bIns="119930" numCol="1" spcCol="1270" anchor="ctr" anchorCtr="0">
                <a:noAutofit/>
              </a:bodyPr>
              <a:lstStyle/>
              <a:p>
                <a:pPr algn="ctr" defTabSz="622300">
                  <a:lnSpc>
                    <a:spcPct val="90000"/>
                  </a:lnSpc>
                  <a:spcBef>
                    <a:spcPct val="0"/>
                  </a:spcBef>
                  <a:spcAft>
                    <a:spcPct val="35000"/>
                  </a:spcAft>
                </a:pPr>
                <a:endParaRPr lang="en-GB" b="1" dirty="0">
                  <a:latin typeface="Calibri" panose="020F0502020204030204" pitchFamily="34" charset="0"/>
                  <a:cs typeface="Calibri" panose="020F0502020204030204" pitchFamily="34" charset="0"/>
                </a:endParaRPr>
              </a:p>
            </p:txBody>
          </p:sp>
          <p:sp>
            <p:nvSpPr>
              <p:cNvPr id="41" name="Freeform: Shape 16">
                <a:extLst>
                  <a:ext uri="{FF2B5EF4-FFF2-40B4-BE49-F238E27FC236}">
                    <a16:creationId xmlns:a16="http://schemas.microsoft.com/office/drawing/2014/main" id="{66ACFEAB-180C-4307-A482-5596E8FDEF2A}"/>
                  </a:ext>
                </a:extLst>
              </p:cNvPr>
              <p:cNvSpPr/>
              <p:nvPr/>
            </p:nvSpPr>
            <p:spPr>
              <a:xfrm rot="2968352">
                <a:off x="7820718" y="2490753"/>
                <a:ext cx="471896" cy="599651"/>
              </a:xfrm>
              <a:custGeom>
                <a:avLst/>
                <a:gdLst>
                  <a:gd name="connsiteX0" fmla="*/ 0 w 471896"/>
                  <a:gd name="connsiteY0" fmla="*/ 119930 h 599651"/>
                  <a:gd name="connsiteX1" fmla="*/ 235948 w 471896"/>
                  <a:gd name="connsiteY1" fmla="*/ 119930 h 599651"/>
                  <a:gd name="connsiteX2" fmla="*/ 235948 w 471896"/>
                  <a:gd name="connsiteY2" fmla="*/ 0 h 599651"/>
                  <a:gd name="connsiteX3" fmla="*/ 471896 w 471896"/>
                  <a:gd name="connsiteY3" fmla="*/ 299826 h 599651"/>
                  <a:gd name="connsiteX4" fmla="*/ 235948 w 471896"/>
                  <a:gd name="connsiteY4" fmla="*/ 599651 h 599651"/>
                  <a:gd name="connsiteX5" fmla="*/ 235948 w 471896"/>
                  <a:gd name="connsiteY5" fmla="*/ 479721 h 599651"/>
                  <a:gd name="connsiteX6" fmla="*/ 0 w 471896"/>
                  <a:gd name="connsiteY6" fmla="*/ 479721 h 599651"/>
                  <a:gd name="connsiteX7" fmla="*/ 0 w 471896"/>
                  <a:gd name="connsiteY7" fmla="*/ 119930 h 5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896" h="599651">
                    <a:moveTo>
                      <a:pt x="0" y="119930"/>
                    </a:moveTo>
                    <a:lnTo>
                      <a:pt x="235948" y="119930"/>
                    </a:lnTo>
                    <a:lnTo>
                      <a:pt x="235948" y="0"/>
                    </a:lnTo>
                    <a:lnTo>
                      <a:pt x="471896" y="299826"/>
                    </a:lnTo>
                    <a:lnTo>
                      <a:pt x="235948" y="599651"/>
                    </a:lnTo>
                    <a:lnTo>
                      <a:pt x="235948" y="479721"/>
                    </a:lnTo>
                    <a:lnTo>
                      <a:pt x="0" y="479721"/>
                    </a:lnTo>
                    <a:lnTo>
                      <a:pt x="0" y="119930"/>
                    </a:lnTo>
                    <a:close/>
                  </a:path>
                </a:pathLst>
              </a:custGeom>
              <a:scene3d>
                <a:camera prst="orthographicFront"/>
                <a:lightRig rig="threePt" dir="t"/>
              </a:scene3d>
              <a:sp3d>
                <a:bevelT w="317500" prst="slope"/>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9930" rIns="141568" bIns="119929" numCol="1" spcCol="1270" anchor="ctr" anchorCtr="0">
                <a:noAutofit/>
              </a:bodyPr>
              <a:lstStyle/>
              <a:p>
                <a:pPr algn="ctr" defTabSz="622300">
                  <a:lnSpc>
                    <a:spcPct val="90000"/>
                  </a:lnSpc>
                  <a:spcBef>
                    <a:spcPct val="0"/>
                  </a:spcBef>
                  <a:spcAft>
                    <a:spcPct val="35000"/>
                  </a:spcAft>
                </a:pPr>
                <a:endParaRPr lang="en-GB" b="1">
                  <a:latin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id="{AA7A7D89-209A-4AF5-A67C-D9E23E543C6F}"/>
                </a:ext>
              </a:extLst>
            </p:cNvPr>
            <p:cNvSpPr txBox="1"/>
            <p:nvPr/>
          </p:nvSpPr>
          <p:spPr>
            <a:xfrm>
              <a:off x="5563565" y="2598896"/>
              <a:ext cx="2561324" cy="573362"/>
            </a:xfrm>
            <a:prstGeom prst="rect">
              <a:avLst/>
            </a:prstGeom>
            <a:noFill/>
          </p:spPr>
          <p:txBody>
            <a:bodyPr wrap="square" rtlCol="0">
              <a:spAutoFit/>
            </a:bodyPr>
            <a:lstStyle/>
            <a:p>
              <a:pPr algn="ctr"/>
              <a:r>
                <a:rPr lang="en-GB" sz="3600" b="1" dirty="0">
                  <a:latin typeface="Calibri" panose="020F0502020204030204" pitchFamily="34" charset="0"/>
                  <a:cs typeface="Calibri" panose="020F0502020204030204" pitchFamily="34" charset="0"/>
                </a:rPr>
                <a:t>Management</a:t>
              </a:r>
              <a:endParaRPr lang="en-GB" sz="2000"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13575A6-938D-4EF0-88C5-174C1E5A4390}"/>
                </a:ext>
              </a:extLst>
            </p:cNvPr>
            <p:cNvSpPr txBox="1"/>
            <p:nvPr/>
          </p:nvSpPr>
          <p:spPr>
            <a:xfrm>
              <a:off x="8792476" y="4890272"/>
              <a:ext cx="2561324" cy="573362"/>
            </a:xfrm>
            <a:prstGeom prst="rect">
              <a:avLst/>
            </a:prstGeom>
            <a:noFill/>
          </p:spPr>
          <p:txBody>
            <a:bodyPr wrap="square" rtlCol="0">
              <a:spAutoFit/>
            </a:bodyPr>
            <a:lstStyle/>
            <a:p>
              <a:pPr algn="ctr"/>
              <a:r>
                <a:rPr lang="en-GB" sz="3600" b="1" dirty="0">
                  <a:latin typeface="Calibri" panose="020F0502020204030204" pitchFamily="34" charset="0"/>
                  <a:cs typeface="Calibri" panose="020F0502020204030204" pitchFamily="34" charset="0"/>
                </a:rPr>
                <a:t>Commercial</a:t>
              </a:r>
              <a:endParaRPr lang="en-GB" sz="2000"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AE2CD1CA-BABD-4707-B85D-E1B01F8CD438}"/>
                </a:ext>
              </a:extLst>
            </p:cNvPr>
            <p:cNvSpPr txBox="1"/>
            <p:nvPr/>
          </p:nvSpPr>
          <p:spPr>
            <a:xfrm>
              <a:off x="7576204" y="3085503"/>
              <a:ext cx="2561324" cy="682574"/>
            </a:xfrm>
            <a:prstGeom prst="rect">
              <a:avLst/>
            </a:prstGeom>
            <a:noFill/>
          </p:spPr>
          <p:txBody>
            <a:bodyPr wrap="square" rtlCol="0">
              <a:spAutoFit/>
            </a:bodyPr>
            <a:lstStyle/>
            <a:p>
              <a:pPr algn="ctr"/>
              <a:r>
                <a:rPr lang="en-GB" sz="4400" b="1" dirty="0">
                  <a:latin typeface="Calibri" panose="020F0502020204030204" pitchFamily="34" charset="0"/>
                  <a:cs typeface="Calibri" panose="020F0502020204030204" pitchFamily="34" charset="0"/>
                </a:rPr>
                <a:t>WHY?</a:t>
              </a:r>
              <a:endParaRPr lang="en-GB" sz="2800" b="1" dirty="0">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CD613BCB-0EAA-4631-86F2-3229551BBFF6}"/>
              </a:ext>
            </a:extLst>
          </p:cNvPr>
          <p:cNvSpPr txBox="1"/>
          <p:nvPr/>
        </p:nvSpPr>
        <p:spPr>
          <a:xfrm>
            <a:off x="382136" y="341194"/>
            <a:ext cx="3140505" cy="707886"/>
          </a:xfrm>
          <a:prstGeom prst="rect">
            <a:avLst/>
          </a:prstGeom>
          <a:noFill/>
        </p:spPr>
        <p:txBody>
          <a:bodyPr wrap="square" rtlCol="0">
            <a:spAutoFit/>
          </a:bodyPr>
          <a:lstStyle/>
          <a:p>
            <a:r>
              <a:rPr lang="en-GB" sz="4000" b="1" dirty="0"/>
              <a:t>5 case model</a:t>
            </a:r>
            <a:endParaRPr lang="en-GB" sz="2000" b="1" dirty="0"/>
          </a:p>
        </p:txBody>
      </p:sp>
    </p:spTree>
    <p:extLst>
      <p:ext uri="{BB962C8B-B14F-4D97-AF65-F5344CB8AC3E}">
        <p14:creationId xmlns:p14="http://schemas.microsoft.com/office/powerpoint/2010/main" val="32827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03D81-B5CB-4EC6-9F90-60BD4229D8EB}"/>
              </a:ext>
            </a:extLst>
          </p:cNvPr>
          <p:cNvPicPr>
            <a:picLocks noChangeAspect="1"/>
          </p:cNvPicPr>
          <p:nvPr/>
        </p:nvPicPr>
        <p:blipFill rotWithShape="1">
          <a:blip r:embed="rId3">
            <a:extLst>
              <a:ext uri="{28A0092B-C50C-407E-A947-70E740481C1C}">
                <a14:useLocalDpi xmlns:a14="http://schemas.microsoft.com/office/drawing/2010/main" val="0"/>
              </a:ext>
            </a:extLst>
          </a:blip>
          <a:srcRect l="45077" r="11919"/>
          <a:stretch/>
        </p:blipFill>
        <p:spPr>
          <a:xfrm>
            <a:off x="5205049" y="0"/>
            <a:ext cx="3932237" cy="6858000"/>
          </a:xfrm>
          <a:prstGeom prst="rect">
            <a:avLst/>
          </a:prstGeom>
        </p:spPr>
      </p:pic>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5" name="Title 1">
            <a:extLst>
              <a:ext uri="{FF2B5EF4-FFF2-40B4-BE49-F238E27FC236}">
                <a16:creationId xmlns:a16="http://schemas.microsoft.com/office/drawing/2014/main" id="{F34E4F0E-EEAE-4589-A011-1DF311DF9B5C}"/>
              </a:ext>
            </a:extLst>
          </p:cNvPr>
          <p:cNvSpPr>
            <a:spLocks noGrp="1"/>
          </p:cNvSpPr>
          <p:nvPr>
            <p:ph type="title"/>
          </p:nvPr>
        </p:nvSpPr>
        <p:spPr>
          <a:xfrm>
            <a:off x="404146" y="66556"/>
            <a:ext cx="3932237" cy="766689"/>
          </a:xfrm>
        </p:spPr>
        <p:txBody>
          <a:bodyPr/>
          <a:lstStyle/>
          <a:p>
            <a:r>
              <a:rPr lang="en-GB" sz="3600" b="1" dirty="0"/>
              <a:t>Strategic Case</a:t>
            </a:r>
            <a:endParaRPr lang="en-GB" b="1" dirty="0"/>
          </a:p>
        </p:txBody>
      </p:sp>
      <p:sp>
        <p:nvSpPr>
          <p:cNvPr id="26" name="Text Placeholder 3">
            <a:extLst>
              <a:ext uri="{FF2B5EF4-FFF2-40B4-BE49-F238E27FC236}">
                <a16:creationId xmlns:a16="http://schemas.microsoft.com/office/drawing/2014/main" id="{BD62F4FF-FEF6-45F0-AB15-7A74266736C8}"/>
              </a:ext>
            </a:extLst>
          </p:cNvPr>
          <p:cNvSpPr>
            <a:spLocks noGrp="1"/>
          </p:cNvSpPr>
          <p:nvPr>
            <p:ph type="body" sz="half" idx="2"/>
          </p:nvPr>
        </p:nvSpPr>
        <p:spPr>
          <a:xfrm>
            <a:off x="520505" y="1285808"/>
            <a:ext cx="4629427" cy="5026093"/>
          </a:xfrm>
        </p:spPr>
        <p:txBody>
          <a:bodyPr>
            <a:normAutofit/>
          </a:bodyPr>
          <a:lstStyle/>
          <a:p>
            <a:r>
              <a:rPr lang="en-GB" sz="3200" dirty="0"/>
              <a:t>The case for change</a:t>
            </a:r>
          </a:p>
          <a:p>
            <a:endParaRPr lang="en-GB" sz="3200" dirty="0"/>
          </a:p>
          <a:p>
            <a:r>
              <a:rPr lang="en-GB" sz="3200" dirty="0"/>
              <a:t>Alignment with the organisation’s strategies</a:t>
            </a:r>
          </a:p>
          <a:p>
            <a:endParaRPr lang="en-GB" sz="3200" dirty="0"/>
          </a:p>
          <a:p>
            <a:r>
              <a:rPr lang="en-GB" sz="3200" dirty="0"/>
              <a:t>Other strategies</a:t>
            </a:r>
          </a:p>
          <a:p>
            <a:endParaRPr lang="en-GB" sz="3200" dirty="0"/>
          </a:p>
          <a:p>
            <a:r>
              <a:rPr lang="en-GB" sz="3200" dirty="0"/>
              <a:t>How to bridge the gap &amp; measure the difference</a:t>
            </a:r>
          </a:p>
        </p:txBody>
      </p:sp>
      <p:sp>
        <p:nvSpPr>
          <p:cNvPr id="22" name="Freeform: Shape 7">
            <a:extLst>
              <a:ext uri="{FF2B5EF4-FFF2-40B4-BE49-F238E27FC236}">
                <a16:creationId xmlns:a16="http://schemas.microsoft.com/office/drawing/2014/main" id="{B2E533D1-135B-4D7A-A5E0-41BCF13C3F0B}"/>
              </a:ext>
            </a:extLst>
          </p:cNvPr>
          <p:cNvSpPr>
            <a:spLocks noChangeAspect="1"/>
          </p:cNvSpPr>
          <p:nvPr/>
        </p:nvSpPr>
        <p:spPr>
          <a:xfrm>
            <a:off x="7245493" y="4945135"/>
            <a:ext cx="1827119" cy="1827120"/>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2400" b="1" dirty="0">
                <a:latin typeface="Calibri" panose="020F0502020204030204" pitchFamily="34" charset="0"/>
                <a:cs typeface="Calibri" panose="020F0502020204030204" pitchFamily="34" charset="0"/>
              </a:rPr>
              <a:t>Strategic</a:t>
            </a:r>
          </a:p>
        </p:txBody>
      </p:sp>
    </p:spTree>
    <p:extLst>
      <p:ext uri="{BB962C8B-B14F-4D97-AF65-F5344CB8AC3E}">
        <p14:creationId xmlns:p14="http://schemas.microsoft.com/office/powerpoint/2010/main" val="2346680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32838E0-8862-41DA-8955-6BFE9E48310E}"/>
              </a:ext>
            </a:extLst>
          </p:cNvPr>
          <p:cNvSpPr txBox="1">
            <a:spLocks/>
          </p:cNvSpPr>
          <p:nvPr/>
        </p:nvSpPr>
        <p:spPr>
          <a:xfrm>
            <a:off x="685800" y="6311901"/>
            <a:ext cx="9144000" cy="7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b="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5FDD1765-1B7D-4867-9DDC-FF2EEDA441C7}"/>
              </a:ext>
            </a:extLst>
          </p:cNvPr>
          <p:cNvSpPr>
            <a:spLocks noGrp="1"/>
          </p:cNvSpPr>
          <p:nvPr>
            <p:ph type="title"/>
          </p:nvPr>
        </p:nvSpPr>
        <p:spPr>
          <a:xfrm>
            <a:off x="506836" y="33964"/>
            <a:ext cx="3932237" cy="766689"/>
          </a:xfrm>
        </p:spPr>
        <p:txBody>
          <a:bodyPr>
            <a:normAutofit/>
          </a:bodyPr>
          <a:lstStyle/>
          <a:p>
            <a:r>
              <a:rPr lang="en-GB" sz="3600" b="1" dirty="0"/>
              <a:t>Economic Case</a:t>
            </a:r>
            <a:endParaRPr lang="en-GB" b="1" dirty="0"/>
          </a:p>
        </p:txBody>
      </p:sp>
      <p:sp>
        <p:nvSpPr>
          <p:cNvPr id="22" name="Text Placeholder 3">
            <a:extLst>
              <a:ext uri="{FF2B5EF4-FFF2-40B4-BE49-F238E27FC236}">
                <a16:creationId xmlns:a16="http://schemas.microsoft.com/office/drawing/2014/main" id="{1E624FEA-B1C6-4427-88D6-C1D4C155ADE3}"/>
              </a:ext>
            </a:extLst>
          </p:cNvPr>
          <p:cNvSpPr>
            <a:spLocks noGrp="1"/>
          </p:cNvSpPr>
          <p:nvPr>
            <p:ph type="body" sz="half" idx="2"/>
          </p:nvPr>
        </p:nvSpPr>
        <p:spPr>
          <a:xfrm>
            <a:off x="517387" y="1223889"/>
            <a:ext cx="4765192" cy="5088011"/>
          </a:xfrm>
        </p:spPr>
        <p:txBody>
          <a:bodyPr>
            <a:noAutofit/>
          </a:bodyPr>
          <a:lstStyle/>
          <a:p>
            <a:r>
              <a:rPr lang="en-GB" sz="3200" dirty="0"/>
              <a:t>The “analytical heart of a business case”</a:t>
            </a:r>
          </a:p>
          <a:p>
            <a:endParaRPr lang="en-GB" sz="3200" dirty="0"/>
          </a:p>
          <a:p>
            <a:r>
              <a:rPr lang="en-GB" sz="3200" dirty="0"/>
              <a:t>Value of the proposed investment </a:t>
            </a:r>
          </a:p>
          <a:p>
            <a:endParaRPr lang="en-GB" sz="3200" dirty="0"/>
          </a:p>
          <a:p>
            <a:r>
              <a:rPr lang="en-GB" sz="3200" dirty="0"/>
              <a:t>Costs, benefits, risks</a:t>
            </a:r>
          </a:p>
          <a:p>
            <a:endParaRPr lang="en-GB" sz="3200" dirty="0"/>
          </a:p>
          <a:p>
            <a:r>
              <a:rPr lang="en-GB" sz="3200" dirty="0"/>
              <a:t>Compare options</a:t>
            </a:r>
          </a:p>
        </p:txBody>
      </p:sp>
      <p:pic>
        <p:nvPicPr>
          <p:cNvPr id="20" name="Picture 19">
            <a:extLst>
              <a:ext uri="{FF2B5EF4-FFF2-40B4-BE49-F238E27FC236}">
                <a16:creationId xmlns:a16="http://schemas.microsoft.com/office/drawing/2014/main" id="{24323B57-B86A-4E53-9972-245FE5509C42}"/>
              </a:ext>
            </a:extLst>
          </p:cNvPr>
          <p:cNvPicPr>
            <a:picLocks noChangeAspect="1"/>
          </p:cNvPicPr>
          <p:nvPr/>
        </p:nvPicPr>
        <p:blipFill rotWithShape="1">
          <a:blip r:embed="rId3">
            <a:extLst>
              <a:ext uri="{28A0092B-C50C-407E-A947-70E740481C1C}">
                <a14:useLocalDpi xmlns:a14="http://schemas.microsoft.com/office/drawing/2010/main" val="0"/>
              </a:ext>
            </a:extLst>
          </a:blip>
          <a:srcRect t="22359" r="47383" b="15078"/>
          <a:stretch/>
        </p:blipFill>
        <p:spPr>
          <a:xfrm>
            <a:off x="5282579" y="0"/>
            <a:ext cx="3845584" cy="6858000"/>
          </a:xfrm>
          <a:prstGeom prst="rect">
            <a:avLst/>
          </a:prstGeom>
        </p:spPr>
      </p:pic>
      <p:sp>
        <p:nvSpPr>
          <p:cNvPr id="38" name="Freeform: Shape 37">
            <a:extLst>
              <a:ext uri="{FF2B5EF4-FFF2-40B4-BE49-F238E27FC236}">
                <a16:creationId xmlns:a16="http://schemas.microsoft.com/office/drawing/2014/main" id="{F7A9A31C-2055-4655-9683-6E55F0CE99FD}"/>
              </a:ext>
            </a:extLst>
          </p:cNvPr>
          <p:cNvSpPr>
            <a:spLocks noChangeAspect="1"/>
          </p:cNvSpPr>
          <p:nvPr/>
        </p:nvSpPr>
        <p:spPr>
          <a:xfrm>
            <a:off x="7177820" y="4917388"/>
            <a:ext cx="1823266" cy="1823266"/>
          </a:xfrm>
          <a:custGeom>
            <a:avLst/>
            <a:gdLst>
              <a:gd name="connsiteX0" fmla="*/ 0 w 1776746"/>
              <a:gd name="connsiteY0" fmla="*/ 888373 h 1776746"/>
              <a:gd name="connsiteX1" fmla="*/ 888373 w 1776746"/>
              <a:gd name="connsiteY1" fmla="*/ 0 h 1776746"/>
              <a:gd name="connsiteX2" fmla="*/ 1776746 w 1776746"/>
              <a:gd name="connsiteY2" fmla="*/ 888373 h 1776746"/>
              <a:gd name="connsiteX3" fmla="*/ 888373 w 1776746"/>
              <a:gd name="connsiteY3" fmla="*/ 1776746 h 1776746"/>
              <a:gd name="connsiteX4" fmla="*/ 0 w 1776746"/>
              <a:gd name="connsiteY4" fmla="*/ 888373 h 17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46" h="1776746">
                <a:moveTo>
                  <a:pt x="0" y="888373"/>
                </a:moveTo>
                <a:cubicBezTo>
                  <a:pt x="0" y="397738"/>
                  <a:pt x="397738" y="0"/>
                  <a:pt x="888373" y="0"/>
                </a:cubicBezTo>
                <a:cubicBezTo>
                  <a:pt x="1379008" y="0"/>
                  <a:pt x="1776746" y="397738"/>
                  <a:pt x="1776746" y="888373"/>
                </a:cubicBezTo>
                <a:cubicBezTo>
                  <a:pt x="1776746" y="1379008"/>
                  <a:pt x="1379008" y="1776746"/>
                  <a:pt x="888373" y="1776746"/>
                </a:cubicBezTo>
                <a:cubicBezTo>
                  <a:pt x="397738" y="1776746"/>
                  <a:pt x="0" y="1379008"/>
                  <a:pt x="0" y="888373"/>
                </a:cubicBezTo>
                <a:close/>
              </a:path>
            </a:pathLst>
          </a:custGeom>
          <a:solidFill>
            <a:srgbClr val="A03698"/>
          </a:solidFill>
          <a:scene3d>
            <a:camera prst="orthographicFront"/>
            <a:lightRig rig="threePt" dir="t"/>
          </a:scene3d>
          <a:sp3d>
            <a:bevelT w="317500" prst="slop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1788" tIns="281788" rIns="281788" bIns="281788" numCol="1" spcCol="1270" anchor="ctr" anchorCtr="0">
            <a:noAutofit/>
          </a:bodyPr>
          <a:lstStyle/>
          <a:p>
            <a:pPr algn="ctr" defTabSz="755650">
              <a:lnSpc>
                <a:spcPct val="90000"/>
              </a:lnSpc>
              <a:spcBef>
                <a:spcPct val="0"/>
              </a:spcBef>
              <a:spcAft>
                <a:spcPct val="35000"/>
              </a:spcAft>
            </a:pPr>
            <a:r>
              <a:rPr lang="en-GB" sz="2400" b="1" dirty="0">
                <a:latin typeface="Calibri" panose="020F0502020204030204" pitchFamily="34" charset="0"/>
                <a:cs typeface="Calibri" panose="020F0502020204030204" pitchFamily="34" charset="0"/>
              </a:rPr>
              <a:t>Economic</a:t>
            </a:r>
            <a:endParaRPr lang="en-GB"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33144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A20232146</value>
    </field>
    <field name="Objective-Title">
      <value order="0">Social Security Programme - Business cases briefing February 18</value>
    </field>
    <field name="Objective-Description">
      <value order="0"/>
    </field>
    <field name="Objective-CreationStamp">
      <value order="0">2018-02-20T15:21:46Z</value>
    </field>
    <field name="Objective-IsApproved">
      <value order="0">false</value>
    </field>
    <field name="Objective-IsPublished">
      <value order="0">true</value>
    </field>
    <field name="Objective-DatePublished">
      <value order="0">2018-02-23T15:41:37Z</value>
    </field>
    <field name="Objective-ModificationStamp">
      <value order="0">2018-02-23T15:41:37Z</value>
    </field>
    <field name="Objective-Owner">
      <value order="0">McPhillips,Kevin K (Z612944)</value>
    </field>
    <field name="Objective-Path">
      <value order="0">Objective Global Folder:SG File Plan:People, communities and living:Benefits:General:Advice and policy: Benefits - general:Social Security Policy: Social Security Programme: Programme Management Office: 2015-2020</value>
    </field>
    <field name="Objective-Parent">
      <value order="0">Social Security Policy: Social Security Programme: Programme Management Office: 2015-2020</value>
    </field>
    <field name="Objective-State">
      <value order="0">Published</value>
    </field>
    <field name="Objective-VersionId">
      <value order="0">vA28364472</value>
    </field>
    <field name="Objective-Version">
      <value order="0">1.0</value>
    </field>
    <field name="Objective-VersionNumber">
      <value order="0">4</value>
    </field>
    <field name="Objective-VersionComment">
      <value order="0"/>
    </field>
    <field name="Objective-FileNumber">
      <value order="0">qA506541</value>
    </field>
    <field name="Objective-Classification">
      <value order="0">Not Protectively Marked</value>
    </field>
    <field name="Objective-Caveats">
      <value order="0">Caveat for access to SG Fileplan</value>
    </field>
  </systemFields>
  <catalogues>
    <catalogue name="Document Type Catalogue" type="type" ori="id:cA35">
      <field name="Objective-Connect Creator">
        <value order="0"/>
      </field>
      <field name="Objective-Date Received">
        <value order="0"/>
      </field>
      <field name="Objective-Date of Original">
        <value order="0"/>
      </field>
      <field name="Objective-SG Web Publication - Category">
        <value order="0"/>
      </field>
      <field name="Objective-SG Web Publication - Category 2 Classifica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125</TotalTime>
  <Words>1001</Words>
  <Application>Microsoft Office PowerPoint</Application>
  <PresentationFormat>On-screen Show (4:3)</PresentationFormat>
  <Paragraphs>184</Paragraphs>
  <Slides>18</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 Black</vt:lpstr>
      <vt:lpstr>Calibri</vt:lpstr>
      <vt:lpstr>Corbel</vt:lpstr>
      <vt:lpstr>Segoe UI Black</vt:lpstr>
      <vt:lpstr>Arial</vt:lpstr>
      <vt:lpstr>Depth</vt:lpstr>
      <vt:lpstr>Document</vt:lpstr>
      <vt:lpstr>PowerPoint Presentation</vt:lpstr>
      <vt:lpstr>Expectations &amp; proportionality</vt:lpstr>
      <vt:lpstr>Typical environment for project management</vt:lpstr>
      <vt:lpstr>The evolving business case (know your decision points)</vt:lpstr>
      <vt:lpstr>Building and updating the case</vt:lpstr>
      <vt:lpstr>Building and updating the case</vt:lpstr>
      <vt:lpstr>PowerPoint Presentation</vt:lpstr>
      <vt:lpstr>Strategic Case</vt:lpstr>
      <vt:lpstr>Economic Case</vt:lpstr>
      <vt:lpstr>Economic Case</vt:lpstr>
      <vt:lpstr>Commercial Case</vt:lpstr>
      <vt:lpstr>Commercial Case Scottish Air Ambulance procurement</vt:lpstr>
      <vt:lpstr>PowerPoint Presentation</vt:lpstr>
      <vt:lpstr>Financial Case</vt:lpstr>
      <vt:lpstr>Financial Case</vt:lpstr>
      <vt:lpstr>Management Case</vt:lpstr>
      <vt:lpstr>Keep it Simple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McP;Kevin McPhillips SentiaPlus Ltd</dc:creator>
  <cp:lastModifiedBy>Kevin McP</cp:lastModifiedBy>
  <cp:revision>1</cp:revision>
  <dcterms:created xsi:type="dcterms:W3CDTF">2019-04-03T17:19:23Z</dcterms:created>
  <dcterms:modified xsi:type="dcterms:W3CDTF">2019-04-07T18:39:53Z</dcterms:modified>
</cp:coreProperties>
</file>