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1" r:id="rId2"/>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 userDrawn="1">
          <p15:clr>
            <a:srgbClr val="A4A3A4"/>
          </p15:clr>
        </p15:guide>
        <p15:guide id="2" pos="262" userDrawn="1">
          <p15:clr>
            <a:srgbClr val="A4A3A4"/>
          </p15:clr>
        </p15:guide>
        <p15:guide id="3" pos="5978" userDrawn="1">
          <p15:clr>
            <a:srgbClr val="A4A3A4"/>
          </p15:clr>
        </p15:guide>
        <p15:guide id="4" orient="horz" pos="406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Thom (H&amp;SC)" initials="KT(" lastIdx="4" clrIdx="0">
    <p:extLst>
      <p:ext uri="{19B8F6BF-5375-455C-9EA6-DF929625EA0E}">
        <p15:presenceInfo xmlns:p15="http://schemas.microsoft.com/office/powerpoint/2012/main" userId="S::3500073@edinburgh.gov.uk::2b0ee67d-362f-451a-82b5-c3cf3bced4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278B"/>
    <a:srgbClr val="403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88" autoAdjust="0"/>
    <p:restoredTop sz="94660"/>
  </p:normalViewPr>
  <p:slideViewPr>
    <p:cSldViewPr snapToGrid="0" showGuides="1">
      <p:cViewPr varScale="1">
        <p:scale>
          <a:sx n="69" d="100"/>
          <a:sy n="69" d="100"/>
        </p:scale>
        <p:origin x="1376" y="52"/>
      </p:cViewPr>
      <p:guideLst>
        <p:guide orient="horz" pos="255"/>
        <p:guide pos="262"/>
        <p:guide pos="5978"/>
        <p:guide orient="horz" pos="40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9C0EC0-EBC5-46E0-A973-BF778D6876DC}" type="datetimeFigureOut">
              <a:rPr lang="en-GB" smtClean="0"/>
              <a:t>10/08/2021</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423B73-0DF4-4D93-A79D-162EE694268E}" type="slidenum">
              <a:rPr lang="en-GB" smtClean="0"/>
              <a:t>‹#›</a:t>
            </a:fld>
            <a:endParaRPr lang="en-GB"/>
          </a:p>
        </p:txBody>
      </p:sp>
    </p:spTree>
    <p:extLst>
      <p:ext uri="{BB962C8B-B14F-4D97-AF65-F5344CB8AC3E}">
        <p14:creationId xmlns:p14="http://schemas.microsoft.com/office/powerpoint/2010/main" val="3636638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068321-08EB-4C11-86C7-6543883699A3}" type="datetimeFigureOut">
              <a:rPr lang="en-GB" smtClean="0"/>
              <a:t>10/08/2021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7BB9A1-5EC7-4119-BB3F-8744A75C7D4D}" type="slidenum">
              <a:rPr lang="en-GB" smtClean="0"/>
              <a:t>‹#›</a:t>
            </a:fld>
            <a:endParaRPr lang="en-GB"/>
          </a:p>
        </p:txBody>
      </p:sp>
    </p:spTree>
    <p:extLst>
      <p:ext uri="{BB962C8B-B14F-4D97-AF65-F5344CB8AC3E}">
        <p14:creationId xmlns:p14="http://schemas.microsoft.com/office/powerpoint/2010/main" val="3859598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068321-08EB-4C11-86C7-6543883699A3}" type="datetimeFigureOut">
              <a:rPr lang="en-GB" smtClean="0"/>
              <a:t>10/08/2021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7BB9A1-5EC7-4119-BB3F-8744A75C7D4D}" type="slidenum">
              <a:rPr lang="en-GB" smtClean="0"/>
              <a:t>‹#›</a:t>
            </a:fld>
            <a:endParaRPr lang="en-GB"/>
          </a:p>
        </p:txBody>
      </p:sp>
    </p:spTree>
    <p:extLst>
      <p:ext uri="{BB962C8B-B14F-4D97-AF65-F5344CB8AC3E}">
        <p14:creationId xmlns:p14="http://schemas.microsoft.com/office/powerpoint/2010/main" val="77820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068321-08EB-4C11-86C7-6543883699A3}" type="datetimeFigureOut">
              <a:rPr lang="en-GB" smtClean="0"/>
              <a:t>10/08/2021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7BB9A1-5EC7-4119-BB3F-8744A75C7D4D}" type="slidenum">
              <a:rPr lang="en-GB" smtClean="0"/>
              <a:t>‹#›</a:t>
            </a:fld>
            <a:endParaRPr lang="en-GB"/>
          </a:p>
        </p:txBody>
      </p:sp>
    </p:spTree>
    <p:extLst>
      <p:ext uri="{BB962C8B-B14F-4D97-AF65-F5344CB8AC3E}">
        <p14:creationId xmlns:p14="http://schemas.microsoft.com/office/powerpoint/2010/main" val="188990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068321-08EB-4C11-86C7-6543883699A3}" type="datetimeFigureOut">
              <a:rPr lang="en-GB" smtClean="0"/>
              <a:t>10/08/2021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7BB9A1-5EC7-4119-BB3F-8744A75C7D4D}" type="slidenum">
              <a:rPr lang="en-GB" smtClean="0"/>
              <a:t>‹#›</a:t>
            </a:fld>
            <a:endParaRPr lang="en-GB"/>
          </a:p>
        </p:txBody>
      </p:sp>
    </p:spTree>
    <p:extLst>
      <p:ext uri="{BB962C8B-B14F-4D97-AF65-F5344CB8AC3E}">
        <p14:creationId xmlns:p14="http://schemas.microsoft.com/office/powerpoint/2010/main" val="2868397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068321-08EB-4C11-86C7-6543883699A3}" type="datetimeFigureOut">
              <a:rPr lang="en-GB" smtClean="0"/>
              <a:t>10/08/2021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7BB9A1-5EC7-4119-BB3F-8744A75C7D4D}" type="slidenum">
              <a:rPr lang="en-GB" smtClean="0"/>
              <a:t>‹#›</a:t>
            </a:fld>
            <a:endParaRPr lang="en-GB"/>
          </a:p>
        </p:txBody>
      </p:sp>
    </p:spTree>
    <p:extLst>
      <p:ext uri="{BB962C8B-B14F-4D97-AF65-F5344CB8AC3E}">
        <p14:creationId xmlns:p14="http://schemas.microsoft.com/office/powerpoint/2010/main" val="2977366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068321-08EB-4C11-86C7-6543883699A3}" type="datetimeFigureOut">
              <a:rPr lang="en-GB" smtClean="0"/>
              <a:t>10/08/2021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7BB9A1-5EC7-4119-BB3F-8744A75C7D4D}" type="slidenum">
              <a:rPr lang="en-GB" smtClean="0"/>
              <a:t>‹#›</a:t>
            </a:fld>
            <a:endParaRPr lang="en-GB"/>
          </a:p>
        </p:txBody>
      </p:sp>
    </p:spTree>
    <p:extLst>
      <p:ext uri="{BB962C8B-B14F-4D97-AF65-F5344CB8AC3E}">
        <p14:creationId xmlns:p14="http://schemas.microsoft.com/office/powerpoint/2010/main" val="3141177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068321-08EB-4C11-86C7-6543883699A3}" type="datetimeFigureOut">
              <a:rPr lang="en-GB" smtClean="0"/>
              <a:t>10/08/2021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7BB9A1-5EC7-4119-BB3F-8744A75C7D4D}" type="slidenum">
              <a:rPr lang="en-GB" smtClean="0"/>
              <a:t>‹#›</a:t>
            </a:fld>
            <a:endParaRPr lang="en-GB"/>
          </a:p>
        </p:txBody>
      </p:sp>
    </p:spTree>
    <p:extLst>
      <p:ext uri="{BB962C8B-B14F-4D97-AF65-F5344CB8AC3E}">
        <p14:creationId xmlns:p14="http://schemas.microsoft.com/office/powerpoint/2010/main" val="1799597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068321-08EB-4C11-86C7-6543883699A3}" type="datetimeFigureOut">
              <a:rPr lang="en-GB" smtClean="0"/>
              <a:t>10/08/2021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7BB9A1-5EC7-4119-BB3F-8744A75C7D4D}" type="slidenum">
              <a:rPr lang="en-GB" smtClean="0"/>
              <a:t>‹#›</a:t>
            </a:fld>
            <a:endParaRPr lang="en-GB"/>
          </a:p>
        </p:txBody>
      </p:sp>
    </p:spTree>
    <p:extLst>
      <p:ext uri="{BB962C8B-B14F-4D97-AF65-F5344CB8AC3E}">
        <p14:creationId xmlns:p14="http://schemas.microsoft.com/office/powerpoint/2010/main" val="216375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68321-08EB-4C11-86C7-6543883699A3}" type="datetimeFigureOut">
              <a:rPr lang="en-GB" smtClean="0"/>
              <a:t>10/08/2021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7BB9A1-5EC7-4119-BB3F-8744A75C7D4D}" type="slidenum">
              <a:rPr lang="en-GB" smtClean="0"/>
              <a:t>‹#›</a:t>
            </a:fld>
            <a:endParaRPr lang="en-GB"/>
          </a:p>
        </p:txBody>
      </p:sp>
    </p:spTree>
    <p:extLst>
      <p:ext uri="{BB962C8B-B14F-4D97-AF65-F5344CB8AC3E}">
        <p14:creationId xmlns:p14="http://schemas.microsoft.com/office/powerpoint/2010/main" val="3424831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068321-08EB-4C11-86C7-6543883699A3}" type="datetimeFigureOut">
              <a:rPr lang="en-GB" smtClean="0"/>
              <a:t>10/08/2021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7BB9A1-5EC7-4119-BB3F-8744A75C7D4D}" type="slidenum">
              <a:rPr lang="en-GB" smtClean="0"/>
              <a:t>‹#›</a:t>
            </a:fld>
            <a:endParaRPr lang="en-GB"/>
          </a:p>
        </p:txBody>
      </p:sp>
    </p:spTree>
    <p:extLst>
      <p:ext uri="{BB962C8B-B14F-4D97-AF65-F5344CB8AC3E}">
        <p14:creationId xmlns:p14="http://schemas.microsoft.com/office/powerpoint/2010/main" val="2365248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068321-08EB-4C11-86C7-6543883699A3}" type="datetimeFigureOut">
              <a:rPr lang="en-GB" smtClean="0"/>
              <a:t>10/08/2021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7BB9A1-5EC7-4119-BB3F-8744A75C7D4D}" type="slidenum">
              <a:rPr lang="en-GB" smtClean="0"/>
              <a:t>‹#›</a:t>
            </a:fld>
            <a:endParaRPr lang="en-GB"/>
          </a:p>
        </p:txBody>
      </p:sp>
    </p:spTree>
    <p:extLst>
      <p:ext uri="{BB962C8B-B14F-4D97-AF65-F5344CB8AC3E}">
        <p14:creationId xmlns:p14="http://schemas.microsoft.com/office/powerpoint/2010/main" val="3471866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068321-08EB-4C11-86C7-6543883699A3}" type="datetimeFigureOut">
              <a:rPr lang="en-GB" smtClean="0"/>
              <a:t>10/08/2021</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7BB9A1-5EC7-4119-BB3F-8744A75C7D4D}" type="slidenum">
              <a:rPr lang="en-GB" smtClean="0"/>
              <a:t>‹#›</a:t>
            </a:fld>
            <a:endParaRPr lang="en-GB"/>
          </a:p>
        </p:txBody>
      </p:sp>
    </p:spTree>
    <p:extLst>
      <p:ext uri="{BB962C8B-B14F-4D97-AF65-F5344CB8AC3E}">
        <p14:creationId xmlns:p14="http://schemas.microsoft.com/office/powerpoint/2010/main" val="1729018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mailto:his.focusondementia@nhs.scot?subject=Herbert%20Protocol%20National%20Launch%20-%20registration%20" TargetMode="External"/><Relationship Id="rId10" Type="http://schemas.openxmlformats.org/officeDocument/2006/relationships/image" Target="../media/image7.png"/><Relationship Id="rId4" Type="http://schemas.openxmlformats.org/officeDocument/2006/relationships/hyperlink" Target="https://www.eventbrite.co.uk/e/herbert-protocol-national-launch-via-ms-teams-wednesday-1-september-2021-tickets-158927096223" TargetMode="Externa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http://www.townbreakstirling.co.uk/media/1052/alzheimer-scotland.jpg"/>
          <p:cNvPicPr>
            <a:picLocks noChangeAspect="1"/>
          </p:cNvPicPr>
          <p:nvPr/>
        </p:nvPicPr>
        <p:blipFill>
          <a:blip r:embed="rId2" cstate="print"/>
          <a:srcRect b="11997"/>
          <a:stretch>
            <a:fillRect/>
          </a:stretch>
        </p:blipFill>
        <p:spPr bwMode="auto">
          <a:xfrm>
            <a:off x="701905" y="4368367"/>
            <a:ext cx="1538480" cy="861690"/>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684" y="219877"/>
            <a:ext cx="2232000" cy="366306"/>
          </a:xfrm>
          <a:prstGeom prst="rect">
            <a:avLst/>
          </a:prstGeom>
        </p:spPr>
      </p:pic>
      <p:sp>
        <p:nvSpPr>
          <p:cNvPr id="15" name="Rectangle 14"/>
          <p:cNvSpPr/>
          <p:nvPr/>
        </p:nvSpPr>
        <p:spPr>
          <a:xfrm>
            <a:off x="3154958" y="0"/>
            <a:ext cx="673257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GB" sz="2200" b="1" dirty="0">
                <a:solidFill>
                  <a:srgbClr val="78278B"/>
                </a:solidFill>
              </a:rPr>
              <a:t>Herbert Protocol National Launch via MS Teams</a:t>
            </a:r>
          </a:p>
          <a:p>
            <a:pPr algn="ctr">
              <a:spcAft>
                <a:spcPts val="600"/>
              </a:spcAft>
            </a:pPr>
            <a:r>
              <a:rPr lang="en-GB" sz="2200" b="1" dirty="0">
                <a:solidFill>
                  <a:srgbClr val="78278B"/>
                </a:solidFill>
              </a:rPr>
              <a:t>Wednesday 1 September 2021, 10:00 - 11:30</a:t>
            </a:r>
            <a:endParaRPr lang="en-GB" sz="2200" b="1" dirty="0">
              <a:solidFill>
                <a:srgbClr val="78278B"/>
              </a:solidFill>
              <a:highlight>
                <a:srgbClr val="FFFF00"/>
              </a:highlight>
            </a:endParaRPr>
          </a:p>
          <a:p>
            <a:pPr lvl="0" algn="ctr">
              <a:spcAft>
                <a:spcPts val="600"/>
              </a:spcAft>
            </a:pPr>
            <a:r>
              <a:rPr lang="en-GB" sz="2000" b="1" dirty="0" smtClean="0">
                <a:solidFill>
                  <a:srgbClr val="78278B"/>
                </a:solidFill>
              </a:rPr>
              <a:t>Do </a:t>
            </a:r>
            <a:r>
              <a:rPr lang="en-GB" sz="2000" b="1" dirty="0">
                <a:solidFill>
                  <a:srgbClr val="78278B"/>
                </a:solidFill>
              </a:rPr>
              <a:t>you support people living with dementia and their carers?</a:t>
            </a:r>
          </a:p>
          <a:p>
            <a:pPr lvl="0" algn="ctr">
              <a:spcAft>
                <a:spcPts val="600"/>
              </a:spcAft>
            </a:pPr>
            <a:r>
              <a:rPr lang="en-GB" sz="2000" b="1" dirty="0">
                <a:solidFill>
                  <a:srgbClr val="78278B"/>
                </a:solidFill>
              </a:rPr>
              <a:t>If so, this webinar is for you! </a:t>
            </a:r>
          </a:p>
          <a:p>
            <a:pPr lvl="0">
              <a:spcAft>
                <a:spcPts val="600"/>
              </a:spcAft>
            </a:pPr>
            <a:r>
              <a:rPr lang="en-GB" sz="1600" dirty="0">
                <a:solidFill>
                  <a:srgbClr val="78278B"/>
                </a:solidFill>
              </a:rPr>
              <a:t>Focus on </a:t>
            </a:r>
            <a:r>
              <a:rPr lang="en-GB" sz="1600" dirty="0" smtClean="0">
                <a:solidFill>
                  <a:srgbClr val="78278B"/>
                </a:solidFill>
              </a:rPr>
              <a:t>Dementia, part of the </a:t>
            </a:r>
            <a:r>
              <a:rPr lang="en-GB" sz="1600" dirty="0" err="1" smtClean="0">
                <a:solidFill>
                  <a:srgbClr val="78278B"/>
                </a:solidFill>
              </a:rPr>
              <a:t>ihub</a:t>
            </a:r>
            <a:r>
              <a:rPr lang="en-GB" sz="1600" dirty="0" smtClean="0">
                <a:solidFill>
                  <a:srgbClr val="78278B"/>
                </a:solidFill>
              </a:rPr>
              <a:t> at Healthcare Improvement Scotland, </a:t>
            </a:r>
            <a:r>
              <a:rPr lang="en-GB" sz="1600" dirty="0">
                <a:solidFill>
                  <a:srgbClr val="78278B"/>
                </a:solidFill>
              </a:rPr>
              <a:t>are delighted to host a free webinar to support the </a:t>
            </a:r>
            <a:r>
              <a:rPr lang="en-GB" sz="1600" dirty="0" smtClean="0">
                <a:solidFill>
                  <a:srgbClr val="78278B"/>
                </a:solidFill>
              </a:rPr>
              <a:t>multi-agency </a:t>
            </a:r>
            <a:r>
              <a:rPr lang="en-GB" sz="1600" dirty="0">
                <a:solidFill>
                  <a:srgbClr val="78278B"/>
                </a:solidFill>
              </a:rPr>
              <a:t>national launch </a:t>
            </a:r>
            <a:r>
              <a:rPr lang="en-GB" sz="1600" dirty="0" smtClean="0">
                <a:solidFill>
                  <a:srgbClr val="78278B"/>
                </a:solidFill>
              </a:rPr>
              <a:t/>
            </a:r>
            <a:br>
              <a:rPr lang="en-GB" sz="1600" dirty="0" smtClean="0">
                <a:solidFill>
                  <a:srgbClr val="78278B"/>
                </a:solidFill>
              </a:rPr>
            </a:br>
            <a:r>
              <a:rPr lang="en-GB" sz="1600" dirty="0" smtClean="0">
                <a:solidFill>
                  <a:srgbClr val="78278B"/>
                </a:solidFill>
              </a:rPr>
              <a:t>of </a:t>
            </a:r>
            <a:r>
              <a:rPr lang="en-GB" sz="1600" dirty="0">
                <a:solidFill>
                  <a:srgbClr val="78278B"/>
                </a:solidFill>
              </a:rPr>
              <a:t>the Herbert Protocol in Scotland. </a:t>
            </a:r>
          </a:p>
          <a:p>
            <a:pPr lvl="0">
              <a:spcAft>
                <a:spcPts val="600"/>
              </a:spcAft>
            </a:pPr>
            <a:r>
              <a:rPr lang="en-GB" sz="1600" dirty="0">
                <a:solidFill>
                  <a:srgbClr val="78278B"/>
                </a:solidFill>
              </a:rPr>
              <a:t>The Herbert Protocol is a UK wide recognised scheme that focuses on people living with dementia who may be at risk of going missing. The main aim is for the Herbert Protocol form to be completed in advance so that significant information is recorded and readily available for police in the event of </a:t>
            </a:r>
            <a:r>
              <a:rPr lang="en-GB" sz="1600" dirty="0" smtClean="0">
                <a:solidFill>
                  <a:srgbClr val="78278B"/>
                </a:solidFill>
              </a:rPr>
              <a:t>someone </a:t>
            </a:r>
            <a:r>
              <a:rPr lang="en-GB" sz="1600" dirty="0">
                <a:solidFill>
                  <a:srgbClr val="78278B"/>
                </a:solidFill>
              </a:rPr>
              <a:t>going missing.</a:t>
            </a:r>
          </a:p>
          <a:p>
            <a:pPr lvl="0">
              <a:spcAft>
                <a:spcPts val="600"/>
              </a:spcAft>
            </a:pPr>
            <a:r>
              <a:rPr lang="en-GB" sz="1600" b="1" dirty="0">
                <a:solidFill>
                  <a:srgbClr val="78278B"/>
                </a:solidFill>
              </a:rPr>
              <a:t>Aim of the session: </a:t>
            </a:r>
          </a:p>
          <a:p>
            <a:pPr lvl="0">
              <a:spcAft>
                <a:spcPts val="600"/>
              </a:spcAft>
            </a:pPr>
            <a:r>
              <a:rPr lang="en-GB" sz="1600" dirty="0">
                <a:solidFill>
                  <a:srgbClr val="78278B"/>
                </a:solidFill>
              </a:rPr>
              <a:t>Through presentations and delegate questions we will:</a:t>
            </a:r>
          </a:p>
          <a:p>
            <a:pPr marL="285750" lvl="0" indent="-285750">
              <a:buFont typeface="Arial" panose="020B0604020202020204" pitchFamily="34" charset="0"/>
              <a:buChar char="•"/>
            </a:pPr>
            <a:r>
              <a:rPr lang="en-GB" sz="1600" dirty="0">
                <a:solidFill>
                  <a:srgbClr val="78278B"/>
                </a:solidFill>
              </a:rPr>
              <a:t>Increase awareness and promote the use of Herbert Protocol and Purple Alert app</a:t>
            </a:r>
          </a:p>
          <a:p>
            <a:pPr marL="285750" lvl="0" indent="-285750">
              <a:buFont typeface="Arial" panose="020B0604020202020204" pitchFamily="34" charset="0"/>
              <a:buChar char="•"/>
            </a:pPr>
            <a:r>
              <a:rPr lang="en-GB" sz="1600" dirty="0">
                <a:solidFill>
                  <a:srgbClr val="78278B"/>
                </a:solidFill>
              </a:rPr>
              <a:t>Introduce the communications toolkit to support the launch in local areas</a:t>
            </a:r>
          </a:p>
          <a:p>
            <a:pPr marL="285750" lvl="0" indent="-285750">
              <a:spcAft>
                <a:spcPts val="600"/>
              </a:spcAft>
              <a:buFont typeface="Arial" panose="020B0604020202020204" pitchFamily="34" charset="0"/>
              <a:buChar char="•"/>
            </a:pPr>
            <a:r>
              <a:rPr lang="en-GB" sz="1600" dirty="0">
                <a:solidFill>
                  <a:srgbClr val="78278B"/>
                </a:solidFill>
              </a:rPr>
              <a:t>Share examples of Herbert Protocol implementation already happening across Scotland</a:t>
            </a:r>
            <a:endParaRPr lang="en-GB" sz="1600" b="1" dirty="0">
              <a:solidFill>
                <a:srgbClr val="78278B"/>
              </a:solidFill>
            </a:endParaRPr>
          </a:p>
          <a:p>
            <a:pPr lvl="0">
              <a:spcAft>
                <a:spcPts val="600"/>
              </a:spcAft>
            </a:pPr>
            <a:r>
              <a:rPr lang="en-GB" sz="1600" b="1" dirty="0">
                <a:solidFill>
                  <a:srgbClr val="78278B"/>
                </a:solidFill>
              </a:rPr>
              <a:t>How to register:</a:t>
            </a:r>
          </a:p>
          <a:p>
            <a:pPr lvl="0">
              <a:spcAft>
                <a:spcPts val="600"/>
              </a:spcAft>
            </a:pPr>
            <a:r>
              <a:rPr lang="en-GB" sz="1600" dirty="0">
                <a:solidFill>
                  <a:srgbClr val="78278B"/>
                </a:solidFill>
              </a:rPr>
              <a:t>C</a:t>
            </a:r>
            <a:r>
              <a:rPr lang="en-GB" sz="1600" dirty="0" smtClean="0">
                <a:solidFill>
                  <a:srgbClr val="78278B"/>
                </a:solidFill>
              </a:rPr>
              <a:t>lick </a:t>
            </a:r>
            <a:r>
              <a:rPr lang="en-GB" sz="1600" dirty="0">
                <a:solidFill>
                  <a:srgbClr val="78278B"/>
                </a:solidFill>
                <a:hlinkClick r:id="rId4"/>
              </a:rPr>
              <a:t>here</a:t>
            </a:r>
            <a:r>
              <a:rPr lang="en-GB" sz="1600" dirty="0">
                <a:solidFill>
                  <a:srgbClr val="78278B"/>
                </a:solidFill>
              </a:rPr>
              <a:t> to </a:t>
            </a:r>
            <a:r>
              <a:rPr lang="en-GB" sz="1600" dirty="0" smtClean="0">
                <a:solidFill>
                  <a:srgbClr val="78278B"/>
                </a:solidFill>
              </a:rPr>
              <a:t>register </a:t>
            </a:r>
            <a:r>
              <a:rPr lang="en-GB" sz="1600" dirty="0">
                <a:solidFill>
                  <a:srgbClr val="78278B"/>
                </a:solidFill>
              </a:rPr>
              <a:t>and check your email for joining instructions</a:t>
            </a:r>
            <a:r>
              <a:rPr lang="en-GB" sz="1600" dirty="0" smtClean="0">
                <a:solidFill>
                  <a:srgbClr val="78278B"/>
                </a:solidFill>
              </a:rPr>
              <a:t>.</a:t>
            </a:r>
          </a:p>
          <a:p>
            <a:pPr lvl="0">
              <a:spcAft>
                <a:spcPts val="600"/>
              </a:spcAft>
            </a:pPr>
            <a:r>
              <a:rPr lang="en-GB" sz="1600" b="1" dirty="0" smtClean="0">
                <a:solidFill>
                  <a:srgbClr val="78278B"/>
                </a:solidFill>
              </a:rPr>
              <a:t>PLEASE NOTE: </a:t>
            </a:r>
            <a:r>
              <a:rPr lang="en-GB" sz="1600" dirty="0" smtClean="0">
                <a:solidFill>
                  <a:srgbClr val="78278B"/>
                </a:solidFill>
              </a:rPr>
              <a:t>for full functionality Eventbrite must be opened in Google </a:t>
            </a:r>
            <a:r>
              <a:rPr lang="en-GB" sz="1600" dirty="0" smtClean="0">
                <a:solidFill>
                  <a:srgbClr val="78278B"/>
                </a:solidFill>
              </a:rPr>
              <a:t>C</a:t>
            </a:r>
            <a:r>
              <a:rPr lang="en-GB" sz="1600" dirty="0" smtClean="0">
                <a:solidFill>
                  <a:srgbClr val="78278B"/>
                </a:solidFill>
              </a:rPr>
              <a:t>hrome. If you are unable to access Chrome or have any difficulties please </a:t>
            </a:r>
            <a:r>
              <a:rPr lang="en-GB" sz="1600" dirty="0" smtClean="0">
                <a:solidFill>
                  <a:srgbClr val="78278B"/>
                </a:solidFill>
                <a:hlinkClick r:id="rId5"/>
              </a:rPr>
              <a:t>email</a:t>
            </a:r>
            <a:r>
              <a:rPr lang="en-GB" sz="1600" dirty="0" smtClean="0">
                <a:solidFill>
                  <a:srgbClr val="78278B"/>
                </a:solidFill>
              </a:rPr>
              <a:t> us. </a:t>
            </a:r>
            <a:endParaRPr lang="en-GB" sz="1600" b="1" dirty="0">
              <a:solidFill>
                <a:srgbClr val="78278B"/>
              </a:solidFill>
            </a:endParaRPr>
          </a:p>
        </p:txBody>
      </p:sp>
      <p:sp>
        <p:nvSpPr>
          <p:cNvPr id="27" name="Content Placeholder 10"/>
          <p:cNvSpPr txBox="1">
            <a:spLocks/>
          </p:cNvSpPr>
          <p:nvPr/>
        </p:nvSpPr>
        <p:spPr>
          <a:xfrm>
            <a:off x="738903" y="5150079"/>
            <a:ext cx="2325573" cy="1072287"/>
          </a:xfrm>
          <a:prstGeom prst="rect">
            <a:avLst/>
          </a:prstGeom>
        </p:spPr>
        <p:txBody>
          <a:bodyPr vert="horz" lIns="0" tIns="0" rIns="0" bIns="0" rtlCol="0">
            <a:noAutofit/>
          </a:bodyPr>
          <a:lstStyle>
            <a:lvl1pPr marL="342900" indent="-342900" algn="l" defTabSz="457200" rtl="0" eaLnBrk="1" latinLnBrk="0" hangingPunct="1">
              <a:spcBef>
                <a:spcPct val="20000"/>
              </a:spcBef>
              <a:buClr>
                <a:schemeClr val="bg2"/>
              </a:buClr>
              <a:buFont typeface="Arial"/>
              <a:buChar char="•"/>
              <a:defRPr sz="2400" kern="1200">
                <a:solidFill>
                  <a:srgbClr val="00516A"/>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000" kern="1200">
                <a:solidFill>
                  <a:srgbClr val="00516A"/>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1800" kern="1200">
                <a:solidFill>
                  <a:srgbClr val="00516A"/>
                </a:solidFill>
                <a:latin typeface="+mn-lt"/>
                <a:ea typeface="+mn-ea"/>
                <a:cs typeface="+mn-cs"/>
              </a:defRPr>
            </a:lvl3pPr>
            <a:lvl4pPr marL="1600200" indent="-228600" algn="l" defTabSz="457200" rtl="0" eaLnBrk="1" latinLnBrk="0" hangingPunct="1">
              <a:spcBef>
                <a:spcPct val="20000"/>
              </a:spcBef>
              <a:buClr>
                <a:schemeClr val="bg2"/>
              </a:buClr>
              <a:buFont typeface="Arial"/>
              <a:buChar char="–"/>
              <a:defRPr sz="1600" kern="1200">
                <a:solidFill>
                  <a:srgbClr val="00516A"/>
                </a:solidFill>
                <a:latin typeface="+mn-lt"/>
                <a:ea typeface="+mn-ea"/>
                <a:cs typeface="+mn-cs"/>
              </a:defRPr>
            </a:lvl4pPr>
            <a:lvl5pPr marL="2057400" indent="-228600" algn="l" defTabSz="457200" rtl="0" eaLnBrk="1" latinLnBrk="0" hangingPunct="1">
              <a:spcBef>
                <a:spcPct val="20000"/>
              </a:spcBef>
              <a:buClr>
                <a:schemeClr val="bg2"/>
              </a:buClr>
              <a:buFont typeface="Arial"/>
              <a:buChar char="»"/>
              <a:defRPr sz="1600" kern="1200">
                <a:solidFill>
                  <a:srgbClr val="00516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300"/>
              </a:spcBef>
              <a:spcAft>
                <a:spcPts val="1200"/>
              </a:spcAft>
              <a:buClr>
                <a:srgbClr val="009FE2"/>
              </a:buClr>
              <a:buSzTx/>
              <a:buFont typeface="Arial"/>
              <a:buNone/>
              <a:tabLst/>
              <a:defRPr/>
            </a:pPr>
            <a:endParaRPr kumimoji="0" lang="en-GB" sz="1400" b="0" i="0" u="none" strike="noStrike" kern="1200" cap="none" spc="0" normalizeH="0" baseline="0" noProof="0" dirty="0">
              <a:ln>
                <a:noFill/>
              </a:ln>
              <a:solidFill>
                <a:schemeClr val="bg1"/>
              </a:solidFill>
              <a:effectLst/>
              <a:uLnTx/>
              <a:uFillTx/>
              <a:latin typeface="Calibri"/>
              <a:ea typeface="+mn-ea"/>
              <a:cs typeface="+mn-cs"/>
            </a:endParaRPr>
          </a:p>
        </p:txBody>
      </p:sp>
      <p:sp>
        <p:nvSpPr>
          <p:cNvPr id="7" name="TextBox 6"/>
          <p:cNvSpPr txBox="1"/>
          <p:nvPr/>
        </p:nvSpPr>
        <p:spPr>
          <a:xfrm>
            <a:off x="127474" y="6327949"/>
            <a:ext cx="3059771" cy="338554"/>
          </a:xfrm>
          <a:prstGeom prst="rect">
            <a:avLst/>
          </a:prstGeom>
          <a:noFill/>
        </p:spPr>
        <p:txBody>
          <a:bodyPr wrap="square" rtlCol="0">
            <a:spAutoFit/>
          </a:bodyPr>
          <a:lstStyle/>
          <a:p>
            <a:r>
              <a:rPr lang="en-GB" sz="1600" dirty="0">
                <a:solidFill>
                  <a:schemeClr val="bg1"/>
                </a:solidFill>
              </a:rPr>
              <a:t> </a:t>
            </a:r>
            <a:r>
              <a:rPr lang="en-GB" sz="1600" dirty="0" err="1">
                <a:solidFill>
                  <a:srgbClr val="7030A0"/>
                </a:solidFill>
              </a:rPr>
              <a:t>his.focusondementia@nhs.scot</a:t>
            </a:r>
            <a:r>
              <a:rPr lang="en-GB" sz="1600" dirty="0">
                <a:solidFill>
                  <a:srgbClr val="7030A0"/>
                </a:solidFill>
              </a:rPr>
              <a:t> </a:t>
            </a:r>
          </a:p>
        </p:txBody>
      </p:sp>
      <p:pic>
        <p:nvPicPr>
          <p:cNvPr id="10" name="Picture 9"/>
          <p:cNvPicPr>
            <a:picLocks noChangeAspect="1"/>
          </p:cNvPicPr>
          <p:nvPr/>
        </p:nvPicPr>
        <p:blipFill rotWithShape="1">
          <a:blip r:embed="rId6"/>
          <a:srcRect t="24619" b="25213"/>
          <a:stretch/>
        </p:blipFill>
        <p:spPr>
          <a:xfrm>
            <a:off x="293128" y="5359540"/>
            <a:ext cx="2596929" cy="733342"/>
          </a:xfrm>
          <a:prstGeom prst="rect">
            <a:avLst/>
          </a:prstGeom>
        </p:spPr>
      </p:pic>
      <p:pic>
        <p:nvPicPr>
          <p:cNvPr id="12" name="Picture 11"/>
          <p:cNvPicPr>
            <a:picLocks noChangeAspect="1"/>
          </p:cNvPicPr>
          <p:nvPr/>
        </p:nvPicPr>
        <p:blipFill>
          <a:blip r:embed="rId7"/>
          <a:stretch>
            <a:fillRect/>
          </a:stretch>
        </p:blipFill>
        <p:spPr>
          <a:xfrm>
            <a:off x="648350" y="834940"/>
            <a:ext cx="2085891" cy="1169173"/>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1565" y="3848235"/>
            <a:ext cx="2518492" cy="477097"/>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9163" y="128259"/>
            <a:ext cx="2964267" cy="489489"/>
          </a:xfrm>
          <a:prstGeom prst="rect">
            <a:avLst/>
          </a:prstGeom>
        </p:spPr>
      </p:pic>
      <p:pic>
        <p:nvPicPr>
          <p:cNvPr id="3" name="Picture 2"/>
          <p:cNvPicPr>
            <a:picLocks noChangeAspect="1"/>
          </p:cNvPicPr>
          <p:nvPr/>
        </p:nvPicPr>
        <p:blipFill>
          <a:blip r:embed="rId10"/>
          <a:stretch>
            <a:fillRect/>
          </a:stretch>
        </p:blipFill>
        <p:spPr>
          <a:xfrm>
            <a:off x="322241" y="2289427"/>
            <a:ext cx="2412000" cy="1254193"/>
          </a:xfrm>
          <a:prstGeom prst="rect">
            <a:avLst/>
          </a:prstGeom>
        </p:spPr>
      </p:pic>
    </p:spTree>
    <p:extLst>
      <p:ext uri="{BB962C8B-B14F-4D97-AF65-F5344CB8AC3E}">
        <p14:creationId xmlns:p14="http://schemas.microsoft.com/office/powerpoint/2010/main" val="2868224725"/>
      </p:ext>
    </p:extLst>
  </p:cSld>
  <p:clrMapOvr>
    <a:masterClrMapping/>
  </p:clrMapOvr>
</p:sld>
</file>

<file path=ppt/theme/theme1.xml><?xml version="1.0" encoding="utf-8"?>
<a:theme xmlns:a="http://schemas.openxmlformats.org/drawingml/2006/main" name="Office Theme">
  <a:themeElements>
    <a:clrScheme name="Custom 16">
      <a:dk1>
        <a:srgbClr val="403E40"/>
      </a:dk1>
      <a:lt1>
        <a:sysClr val="window" lastClr="FFFFFF"/>
      </a:lt1>
      <a:dk2>
        <a:srgbClr val="1B4C87"/>
      </a:dk2>
      <a:lt2>
        <a:srgbClr val="009FE2"/>
      </a:lt2>
      <a:accent1>
        <a:srgbClr val="00704A"/>
      </a:accent1>
      <a:accent2>
        <a:srgbClr val="00516A"/>
      </a:accent2>
      <a:accent3>
        <a:srgbClr val="E71D72"/>
      </a:accent3>
      <a:accent4>
        <a:srgbClr val="602365"/>
      </a:accent4>
      <a:accent5>
        <a:srgbClr val="008D80"/>
      </a:accent5>
      <a:accent6>
        <a:srgbClr val="7AC143"/>
      </a:accent6>
      <a:hlink>
        <a:srgbClr val="009FE2"/>
      </a:hlink>
      <a:folHlink>
        <a:srgbClr val="1B4C87"/>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1172</TotalTime>
  <Words>221</Words>
  <Application>Microsoft Office PowerPoint</Application>
  <PresentationFormat>A4 Paper (210x297 mm)</PresentationFormat>
  <Paragraphs>15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HIS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Kay</dc:creator>
  <cp:lastModifiedBy>Marina Logan (NHS Healthcare Improvement Scotland)</cp:lastModifiedBy>
  <cp:revision>108</cp:revision>
  <dcterms:created xsi:type="dcterms:W3CDTF">2018-06-01T09:49:31Z</dcterms:created>
  <dcterms:modified xsi:type="dcterms:W3CDTF">2021-08-10T09:53:37Z</dcterms:modified>
</cp:coreProperties>
</file>