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84" r:id="rId3"/>
    <p:sldId id="262" r:id="rId4"/>
    <p:sldId id="260" r:id="rId5"/>
    <p:sldId id="285" r:id="rId6"/>
    <p:sldId id="271" r:id="rId7"/>
    <p:sldId id="279" r:id="rId8"/>
    <p:sldId id="282" r:id="rId9"/>
    <p:sldId id="277" r:id="rId10"/>
    <p:sldId id="2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628" y="6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3C863F-358D-4B96-8456-D730A85BC94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8C4DA833-4B36-47DB-9E9D-4D0BC3CDD504}">
      <dgm:prSet phldrT="[Text]" custT="1"/>
      <dgm:spPr>
        <a:solidFill>
          <a:schemeClr val="accent3">
            <a:lumMod val="60000"/>
            <a:lumOff val="40000"/>
          </a:schemeClr>
        </a:solidFill>
      </dgm:spPr>
      <dgm:t>
        <a:bodyPr/>
        <a:lstStyle/>
        <a:p>
          <a:r>
            <a:rPr lang="en-GB" sz="2000" b="1" dirty="0" smtClean="0"/>
            <a:t>In Scotland- </a:t>
          </a:r>
          <a:r>
            <a:rPr lang="en-GB" sz="2000" b="1" dirty="0" smtClean="0">
              <a:solidFill>
                <a:srgbClr val="008080"/>
              </a:solidFill>
            </a:rPr>
            <a:t>56% </a:t>
          </a:r>
          <a:r>
            <a:rPr lang="en-GB" sz="2000" dirty="0" smtClean="0"/>
            <a:t>of carers took </a:t>
          </a:r>
          <a:r>
            <a:rPr lang="en-GB" sz="2000" b="1" dirty="0" smtClean="0">
              <a:solidFill>
                <a:srgbClr val="008080"/>
              </a:solidFill>
            </a:rPr>
            <a:t>over a year </a:t>
          </a:r>
          <a:r>
            <a:rPr lang="en-GB" sz="2000" dirty="0" smtClean="0"/>
            <a:t>to recognise their caring role*</a:t>
          </a:r>
          <a:endParaRPr lang="en-GB" sz="2000" dirty="0"/>
        </a:p>
      </dgm:t>
    </dgm:pt>
    <dgm:pt modelId="{7764D60C-1EF8-456D-8B8A-FB81135D99A6}" type="parTrans" cxnId="{570C1DC2-5141-4EF4-87C0-702333F52E87}">
      <dgm:prSet/>
      <dgm:spPr/>
      <dgm:t>
        <a:bodyPr/>
        <a:lstStyle/>
        <a:p>
          <a:endParaRPr lang="en-GB"/>
        </a:p>
      </dgm:t>
    </dgm:pt>
    <dgm:pt modelId="{1E30BC51-F364-4E86-B427-DDFC32D35D81}" type="sibTrans" cxnId="{570C1DC2-5141-4EF4-87C0-702333F52E87}">
      <dgm:prSet/>
      <dgm:spPr/>
      <dgm:t>
        <a:bodyPr/>
        <a:lstStyle/>
        <a:p>
          <a:endParaRPr lang="en-GB"/>
        </a:p>
      </dgm:t>
    </dgm:pt>
    <dgm:pt modelId="{7BD9A057-D87D-4789-8E32-3EF8A7FD59FD}">
      <dgm:prSet phldrT="[Text]"/>
      <dgm:spPr>
        <a:solidFill>
          <a:schemeClr val="accent3">
            <a:lumMod val="60000"/>
            <a:lumOff val="40000"/>
          </a:schemeClr>
        </a:solidFill>
      </dgm:spPr>
      <dgm:t>
        <a:bodyPr/>
        <a:lstStyle/>
        <a:p>
          <a:r>
            <a:rPr lang="en-GB" b="1" dirty="0" smtClean="0">
              <a:solidFill>
                <a:srgbClr val="008080"/>
              </a:solidFill>
            </a:rPr>
            <a:t> 26% </a:t>
          </a:r>
          <a:r>
            <a:rPr lang="en-GB" dirty="0" smtClean="0"/>
            <a:t>took </a:t>
          </a:r>
          <a:r>
            <a:rPr lang="en-GB" b="1" dirty="0" smtClean="0">
              <a:solidFill>
                <a:srgbClr val="008080"/>
              </a:solidFill>
            </a:rPr>
            <a:t>over 5 years </a:t>
          </a:r>
          <a:r>
            <a:rPr lang="en-GB" dirty="0" smtClean="0"/>
            <a:t>to identify themselves as a carer*</a:t>
          </a:r>
          <a:endParaRPr lang="en-GB" dirty="0"/>
        </a:p>
      </dgm:t>
    </dgm:pt>
    <dgm:pt modelId="{424D8E31-EF8E-4214-9B8C-E65CD8DE2EA7}" type="parTrans" cxnId="{5D5A49EE-5913-445A-A8E4-DB92664BE1DB}">
      <dgm:prSet/>
      <dgm:spPr/>
      <dgm:t>
        <a:bodyPr/>
        <a:lstStyle/>
        <a:p>
          <a:endParaRPr lang="en-GB"/>
        </a:p>
      </dgm:t>
    </dgm:pt>
    <dgm:pt modelId="{22A59F8C-9A25-49A5-8BAE-173981B9959B}" type="sibTrans" cxnId="{5D5A49EE-5913-445A-A8E4-DB92664BE1DB}">
      <dgm:prSet/>
      <dgm:spPr/>
      <dgm:t>
        <a:bodyPr/>
        <a:lstStyle/>
        <a:p>
          <a:endParaRPr lang="en-GB"/>
        </a:p>
      </dgm:t>
    </dgm:pt>
    <dgm:pt modelId="{F95609A3-CB5B-49DF-A700-771BB8D65244}">
      <dgm:prSet/>
      <dgm:spPr>
        <a:solidFill>
          <a:schemeClr val="accent3">
            <a:lumMod val="60000"/>
            <a:lumOff val="40000"/>
          </a:schemeClr>
        </a:solidFill>
      </dgm:spPr>
      <dgm:t>
        <a:bodyPr/>
        <a:lstStyle/>
        <a:p>
          <a:r>
            <a:rPr lang="en-GB" dirty="0" smtClean="0"/>
            <a:t>Some groups of carers such as</a:t>
          </a:r>
          <a:r>
            <a:rPr lang="en-GB" dirty="0" smtClean="0">
              <a:solidFill>
                <a:srgbClr val="008080"/>
              </a:solidFill>
            </a:rPr>
            <a:t>, </a:t>
          </a:r>
          <a:r>
            <a:rPr lang="en-GB" b="1" dirty="0" smtClean="0">
              <a:solidFill>
                <a:srgbClr val="008080"/>
              </a:solidFill>
            </a:rPr>
            <a:t>Parent carers, mental health carers and distance carers</a:t>
          </a:r>
          <a:r>
            <a:rPr lang="en-GB" dirty="0" smtClean="0"/>
            <a:t> , take longer than average to identify their role*</a:t>
          </a:r>
        </a:p>
      </dgm:t>
    </dgm:pt>
    <dgm:pt modelId="{53275CF7-8ED4-4730-8FDA-F0FA224B0737}" type="parTrans" cxnId="{33DAAC33-1D04-430E-B2BA-B5FDFEAE5985}">
      <dgm:prSet/>
      <dgm:spPr/>
      <dgm:t>
        <a:bodyPr/>
        <a:lstStyle/>
        <a:p>
          <a:endParaRPr lang="en-GB"/>
        </a:p>
      </dgm:t>
    </dgm:pt>
    <dgm:pt modelId="{9E38967B-5514-499A-96A4-AAE0A69FD6A2}" type="sibTrans" cxnId="{33DAAC33-1D04-430E-B2BA-B5FDFEAE5985}">
      <dgm:prSet/>
      <dgm:spPr/>
      <dgm:t>
        <a:bodyPr/>
        <a:lstStyle/>
        <a:p>
          <a:endParaRPr lang="en-GB"/>
        </a:p>
      </dgm:t>
    </dgm:pt>
    <dgm:pt modelId="{5212F740-6619-47F1-BB7C-508C09DFA6DD}" type="pres">
      <dgm:prSet presAssocID="{F93C863F-358D-4B96-8456-D730A85BC94A}" presName="Name0" presStyleCnt="0">
        <dgm:presLayoutVars>
          <dgm:dir/>
          <dgm:resizeHandles val="exact"/>
        </dgm:presLayoutVars>
      </dgm:prSet>
      <dgm:spPr/>
      <dgm:t>
        <a:bodyPr/>
        <a:lstStyle/>
        <a:p>
          <a:endParaRPr lang="en-GB"/>
        </a:p>
      </dgm:t>
    </dgm:pt>
    <dgm:pt modelId="{34C83CDB-A946-4401-9336-699EA353E8D6}" type="pres">
      <dgm:prSet presAssocID="{8C4DA833-4B36-47DB-9E9D-4D0BC3CDD504}" presName="node" presStyleLbl="node1" presStyleIdx="0" presStyleCnt="3">
        <dgm:presLayoutVars>
          <dgm:bulletEnabled val="1"/>
        </dgm:presLayoutVars>
      </dgm:prSet>
      <dgm:spPr/>
      <dgm:t>
        <a:bodyPr/>
        <a:lstStyle/>
        <a:p>
          <a:endParaRPr lang="en-GB"/>
        </a:p>
      </dgm:t>
    </dgm:pt>
    <dgm:pt modelId="{5360E4F1-10FE-4F30-A36D-8222B46DD171}" type="pres">
      <dgm:prSet presAssocID="{1E30BC51-F364-4E86-B427-DDFC32D35D81}" presName="sibTrans" presStyleCnt="0"/>
      <dgm:spPr/>
    </dgm:pt>
    <dgm:pt modelId="{2C3186A0-9E56-492B-9ECA-5785D38BD9D0}" type="pres">
      <dgm:prSet presAssocID="{7BD9A057-D87D-4789-8E32-3EF8A7FD59FD}" presName="node" presStyleLbl="node1" presStyleIdx="1" presStyleCnt="3">
        <dgm:presLayoutVars>
          <dgm:bulletEnabled val="1"/>
        </dgm:presLayoutVars>
      </dgm:prSet>
      <dgm:spPr/>
      <dgm:t>
        <a:bodyPr/>
        <a:lstStyle/>
        <a:p>
          <a:endParaRPr lang="en-GB"/>
        </a:p>
      </dgm:t>
    </dgm:pt>
    <dgm:pt modelId="{32553588-126B-4A4A-9D87-4D6D58505AD5}" type="pres">
      <dgm:prSet presAssocID="{22A59F8C-9A25-49A5-8BAE-173981B9959B}" presName="sibTrans" presStyleCnt="0"/>
      <dgm:spPr/>
    </dgm:pt>
    <dgm:pt modelId="{AA31F187-320E-4F54-94D5-7995EEE8F224}" type="pres">
      <dgm:prSet presAssocID="{F95609A3-CB5B-49DF-A700-771BB8D65244}" presName="node" presStyleLbl="node1" presStyleIdx="2" presStyleCnt="3">
        <dgm:presLayoutVars>
          <dgm:bulletEnabled val="1"/>
        </dgm:presLayoutVars>
      </dgm:prSet>
      <dgm:spPr/>
      <dgm:t>
        <a:bodyPr/>
        <a:lstStyle/>
        <a:p>
          <a:endParaRPr lang="en-GB"/>
        </a:p>
      </dgm:t>
    </dgm:pt>
  </dgm:ptLst>
  <dgm:cxnLst>
    <dgm:cxn modelId="{B43291BD-3280-4042-93DA-8A1E1553EA3C}" type="presOf" srcId="{F93C863F-358D-4B96-8456-D730A85BC94A}" destId="{5212F740-6619-47F1-BB7C-508C09DFA6DD}" srcOrd="0" destOrd="0" presId="urn:microsoft.com/office/officeart/2005/8/layout/hList6"/>
    <dgm:cxn modelId="{570C1DC2-5141-4EF4-87C0-702333F52E87}" srcId="{F93C863F-358D-4B96-8456-D730A85BC94A}" destId="{8C4DA833-4B36-47DB-9E9D-4D0BC3CDD504}" srcOrd="0" destOrd="0" parTransId="{7764D60C-1EF8-456D-8B8A-FB81135D99A6}" sibTransId="{1E30BC51-F364-4E86-B427-DDFC32D35D81}"/>
    <dgm:cxn modelId="{3A9722AB-DB08-4BFD-98A6-02C774272165}" type="presOf" srcId="{8C4DA833-4B36-47DB-9E9D-4D0BC3CDD504}" destId="{34C83CDB-A946-4401-9336-699EA353E8D6}" srcOrd="0" destOrd="0" presId="urn:microsoft.com/office/officeart/2005/8/layout/hList6"/>
    <dgm:cxn modelId="{5D5A49EE-5913-445A-A8E4-DB92664BE1DB}" srcId="{F93C863F-358D-4B96-8456-D730A85BC94A}" destId="{7BD9A057-D87D-4789-8E32-3EF8A7FD59FD}" srcOrd="1" destOrd="0" parTransId="{424D8E31-EF8E-4214-9B8C-E65CD8DE2EA7}" sibTransId="{22A59F8C-9A25-49A5-8BAE-173981B9959B}"/>
    <dgm:cxn modelId="{CFA589E5-E55C-4D5B-B1FF-38871E2F5B39}" type="presOf" srcId="{F95609A3-CB5B-49DF-A700-771BB8D65244}" destId="{AA31F187-320E-4F54-94D5-7995EEE8F224}" srcOrd="0" destOrd="0" presId="urn:microsoft.com/office/officeart/2005/8/layout/hList6"/>
    <dgm:cxn modelId="{33DAAC33-1D04-430E-B2BA-B5FDFEAE5985}" srcId="{F93C863F-358D-4B96-8456-D730A85BC94A}" destId="{F95609A3-CB5B-49DF-A700-771BB8D65244}" srcOrd="2" destOrd="0" parTransId="{53275CF7-8ED4-4730-8FDA-F0FA224B0737}" sibTransId="{9E38967B-5514-499A-96A4-AAE0A69FD6A2}"/>
    <dgm:cxn modelId="{2CAD3903-3459-4200-8D19-CC7AC30B9CDE}" type="presOf" srcId="{7BD9A057-D87D-4789-8E32-3EF8A7FD59FD}" destId="{2C3186A0-9E56-492B-9ECA-5785D38BD9D0}" srcOrd="0" destOrd="0" presId="urn:microsoft.com/office/officeart/2005/8/layout/hList6"/>
    <dgm:cxn modelId="{36A5B9E2-F966-4F13-90C0-3EBC996EBF0F}" type="presParOf" srcId="{5212F740-6619-47F1-BB7C-508C09DFA6DD}" destId="{34C83CDB-A946-4401-9336-699EA353E8D6}" srcOrd="0" destOrd="0" presId="urn:microsoft.com/office/officeart/2005/8/layout/hList6"/>
    <dgm:cxn modelId="{E942FA86-E416-4F92-ADBB-116F7BC42599}" type="presParOf" srcId="{5212F740-6619-47F1-BB7C-508C09DFA6DD}" destId="{5360E4F1-10FE-4F30-A36D-8222B46DD171}" srcOrd="1" destOrd="0" presId="urn:microsoft.com/office/officeart/2005/8/layout/hList6"/>
    <dgm:cxn modelId="{D08DBA5B-9A17-4A88-8B1A-7B614B610CD3}" type="presParOf" srcId="{5212F740-6619-47F1-BB7C-508C09DFA6DD}" destId="{2C3186A0-9E56-492B-9ECA-5785D38BD9D0}" srcOrd="2" destOrd="0" presId="urn:microsoft.com/office/officeart/2005/8/layout/hList6"/>
    <dgm:cxn modelId="{FCAF3D58-CA1E-4707-9041-2D344F39399D}" type="presParOf" srcId="{5212F740-6619-47F1-BB7C-508C09DFA6DD}" destId="{32553588-126B-4A4A-9D87-4D6D58505AD5}" srcOrd="3" destOrd="0" presId="urn:microsoft.com/office/officeart/2005/8/layout/hList6"/>
    <dgm:cxn modelId="{A311D73C-B917-4A8B-97E9-D49A10D420D7}" type="presParOf" srcId="{5212F740-6619-47F1-BB7C-508C09DFA6DD}" destId="{AA31F187-320E-4F54-94D5-7995EEE8F224}" srcOrd="4" destOrd="0" presId="urn:microsoft.com/office/officeart/2005/8/layout/hList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603404-0F2C-4F36-83B9-9DA7317AD095}"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GB"/>
        </a:p>
      </dgm:t>
    </dgm:pt>
    <dgm:pt modelId="{FC1CA31C-2ED6-4822-8D02-ACAE669A126C}">
      <dgm:prSet phldrT="[Text]"/>
      <dgm:spPr>
        <a:solidFill>
          <a:srgbClr val="FF0000"/>
        </a:solidFill>
      </dgm:spPr>
      <dgm:t>
        <a:bodyPr/>
        <a:lstStyle/>
        <a:p>
          <a:r>
            <a:rPr lang="en-GB" dirty="0" smtClean="0"/>
            <a:t>Carer</a:t>
          </a:r>
          <a:endParaRPr lang="en-GB" dirty="0"/>
        </a:p>
      </dgm:t>
    </dgm:pt>
    <dgm:pt modelId="{490A39BB-9964-4179-8C1B-504870271661}" type="parTrans" cxnId="{28FAA5B7-ABB4-458A-A50F-E61B1A6B0C90}">
      <dgm:prSet/>
      <dgm:spPr/>
      <dgm:t>
        <a:bodyPr/>
        <a:lstStyle/>
        <a:p>
          <a:endParaRPr lang="en-GB"/>
        </a:p>
      </dgm:t>
    </dgm:pt>
    <dgm:pt modelId="{A85D2A83-F50E-48C9-9943-53AB40649D6B}" type="sibTrans" cxnId="{28FAA5B7-ABB4-458A-A50F-E61B1A6B0C90}">
      <dgm:prSet/>
      <dgm:spPr/>
      <dgm:t>
        <a:bodyPr/>
        <a:lstStyle/>
        <a:p>
          <a:endParaRPr lang="en-GB"/>
        </a:p>
      </dgm:t>
    </dgm:pt>
    <dgm:pt modelId="{BC36F3CC-F881-4667-BB4F-41E408C53044}">
      <dgm:prSet phldrT="[Text]"/>
      <dgm:spPr>
        <a:solidFill>
          <a:schemeClr val="accent3">
            <a:lumMod val="75000"/>
          </a:schemeClr>
        </a:solidFill>
      </dgm:spPr>
      <dgm:t>
        <a:bodyPr/>
        <a:lstStyle/>
        <a:p>
          <a:r>
            <a:rPr lang="en-GB" dirty="0" smtClean="0"/>
            <a:t>I am a spouse</a:t>
          </a:r>
          <a:endParaRPr lang="en-GB" dirty="0"/>
        </a:p>
      </dgm:t>
    </dgm:pt>
    <dgm:pt modelId="{DE1549FB-47A6-4258-9CC3-7D71018867F1}" type="parTrans" cxnId="{4104B563-B1D6-4078-B99A-739100917276}">
      <dgm:prSet/>
      <dgm:spPr/>
      <dgm:t>
        <a:bodyPr/>
        <a:lstStyle/>
        <a:p>
          <a:endParaRPr lang="en-GB" dirty="0"/>
        </a:p>
      </dgm:t>
    </dgm:pt>
    <dgm:pt modelId="{E8F870F3-3A75-407B-9BEA-BBB5C19D8597}" type="sibTrans" cxnId="{4104B563-B1D6-4078-B99A-739100917276}">
      <dgm:prSet/>
      <dgm:spPr/>
      <dgm:t>
        <a:bodyPr/>
        <a:lstStyle/>
        <a:p>
          <a:endParaRPr lang="en-GB"/>
        </a:p>
      </dgm:t>
    </dgm:pt>
    <dgm:pt modelId="{3803CB8D-FD68-4DAF-800F-FB7964F8735E}">
      <dgm:prSet phldrT="[Text]"/>
      <dgm:spPr>
        <a:solidFill>
          <a:schemeClr val="accent2">
            <a:lumMod val="60000"/>
            <a:lumOff val="40000"/>
          </a:schemeClr>
        </a:solidFill>
      </dgm:spPr>
      <dgm:t>
        <a:bodyPr/>
        <a:lstStyle/>
        <a:p>
          <a:r>
            <a:rPr lang="en-GB" dirty="0" smtClean="0"/>
            <a:t>I am a Parent</a:t>
          </a:r>
          <a:endParaRPr lang="en-GB" dirty="0"/>
        </a:p>
      </dgm:t>
    </dgm:pt>
    <dgm:pt modelId="{8BCB55D5-3377-4C6C-B6AB-F2A9D50062E2}" type="parTrans" cxnId="{3D3E515D-5F17-47D1-88E7-6F9E3791AF6D}">
      <dgm:prSet/>
      <dgm:spPr/>
      <dgm:t>
        <a:bodyPr/>
        <a:lstStyle/>
        <a:p>
          <a:endParaRPr lang="en-GB" dirty="0"/>
        </a:p>
      </dgm:t>
    </dgm:pt>
    <dgm:pt modelId="{CBEDE29F-55D1-4C45-A11E-E126EC72DBBC}" type="sibTrans" cxnId="{3D3E515D-5F17-47D1-88E7-6F9E3791AF6D}">
      <dgm:prSet/>
      <dgm:spPr/>
      <dgm:t>
        <a:bodyPr/>
        <a:lstStyle/>
        <a:p>
          <a:endParaRPr lang="en-GB"/>
        </a:p>
      </dgm:t>
    </dgm:pt>
    <dgm:pt modelId="{ABDBBFAF-D7F7-4E29-AF86-62DA04208EC7}">
      <dgm:prSet phldrT="[Text]"/>
      <dgm:spPr/>
      <dgm:t>
        <a:bodyPr/>
        <a:lstStyle/>
        <a:p>
          <a:r>
            <a:rPr lang="en-GB" dirty="0" smtClean="0"/>
            <a:t>I am an adult child</a:t>
          </a:r>
          <a:endParaRPr lang="en-GB" dirty="0"/>
        </a:p>
      </dgm:t>
    </dgm:pt>
    <dgm:pt modelId="{21ED8A0F-4ECA-45CA-8C51-7C0087C3D4F6}" type="parTrans" cxnId="{5E1AAF2F-A50E-4041-BCDB-ABC1C795002C}">
      <dgm:prSet/>
      <dgm:spPr/>
      <dgm:t>
        <a:bodyPr/>
        <a:lstStyle/>
        <a:p>
          <a:endParaRPr lang="en-GB" dirty="0"/>
        </a:p>
      </dgm:t>
    </dgm:pt>
    <dgm:pt modelId="{D88641AC-F076-4C06-8D3D-E6E3BF023705}" type="sibTrans" cxnId="{5E1AAF2F-A50E-4041-BCDB-ABC1C795002C}">
      <dgm:prSet/>
      <dgm:spPr/>
      <dgm:t>
        <a:bodyPr/>
        <a:lstStyle/>
        <a:p>
          <a:endParaRPr lang="en-GB"/>
        </a:p>
      </dgm:t>
    </dgm:pt>
    <dgm:pt modelId="{413F91D2-33F4-4B14-91B3-2FC7D238D1E8}">
      <dgm:prSet phldrT="[Text]"/>
      <dgm:spPr>
        <a:solidFill>
          <a:schemeClr val="accent6">
            <a:lumMod val="75000"/>
          </a:schemeClr>
        </a:solidFill>
      </dgm:spPr>
      <dgm:t>
        <a:bodyPr/>
        <a:lstStyle/>
        <a:p>
          <a:r>
            <a:rPr lang="en-GB" dirty="0" smtClean="0"/>
            <a:t>I am a friend </a:t>
          </a:r>
          <a:endParaRPr lang="en-GB" dirty="0"/>
        </a:p>
      </dgm:t>
    </dgm:pt>
    <dgm:pt modelId="{1FF7E59A-0648-419E-B4CD-FB7FCC72CB3A}" type="parTrans" cxnId="{DB3473B5-C4C8-44A0-822B-E323F1E42021}">
      <dgm:prSet/>
      <dgm:spPr/>
      <dgm:t>
        <a:bodyPr/>
        <a:lstStyle/>
        <a:p>
          <a:endParaRPr lang="en-GB" dirty="0"/>
        </a:p>
      </dgm:t>
    </dgm:pt>
    <dgm:pt modelId="{7BBB9A88-D25F-4508-92AD-132C6DC71232}" type="sibTrans" cxnId="{DB3473B5-C4C8-44A0-822B-E323F1E42021}">
      <dgm:prSet/>
      <dgm:spPr/>
      <dgm:t>
        <a:bodyPr/>
        <a:lstStyle/>
        <a:p>
          <a:endParaRPr lang="en-GB"/>
        </a:p>
      </dgm:t>
    </dgm:pt>
    <dgm:pt modelId="{52DB4962-6873-401F-936E-3E93EA0C3C55}" type="pres">
      <dgm:prSet presAssocID="{FF603404-0F2C-4F36-83B9-9DA7317AD095}" presName="Name0" presStyleCnt="0">
        <dgm:presLayoutVars>
          <dgm:chMax val="1"/>
          <dgm:dir/>
          <dgm:animLvl val="ctr"/>
          <dgm:resizeHandles val="exact"/>
        </dgm:presLayoutVars>
      </dgm:prSet>
      <dgm:spPr/>
      <dgm:t>
        <a:bodyPr/>
        <a:lstStyle/>
        <a:p>
          <a:endParaRPr lang="en-GB"/>
        </a:p>
      </dgm:t>
    </dgm:pt>
    <dgm:pt modelId="{E278E9C3-F70D-4685-9300-03CB836CA3F4}" type="pres">
      <dgm:prSet presAssocID="{FC1CA31C-2ED6-4822-8D02-ACAE669A126C}" presName="centerShape" presStyleLbl="node0" presStyleIdx="0" presStyleCnt="1" custScaleX="124858" custScaleY="110149"/>
      <dgm:spPr/>
      <dgm:t>
        <a:bodyPr/>
        <a:lstStyle/>
        <a:p>
          <a:endParaRPr lang="en-GB"/>
        </a:p>
      </dgm:t>
    </dgm:pt>
    <dgm:pt modelId="{636E5094-B3F4-4E4B-837D-53064CC580E9}" type="pres">
      <dgm:prSet presAssocID="{DE1549FB-47A6-4258-9CC3-7D71018867F1}" presName="parTrans" presStyleLbl="sibTrans2D1" presStyleIdx="0" presStyleCnt="4"/>
      <dgm:spPr/>
      <dgm:t>
        <a:bodyPr/>
        <a:lstStyle/>
        <a:p>
          <a:endParaRPr lang="en-GB"/>
        </a:p>
      </dgm:t>
    </dgm:pt>
    <dgm:pt modelId="{77254E77-2BB0-4140-8E51-B1CA810EF3ED}" type="pres">
      <dgm:prSet presAssocID="{DE1549FB-47A6-4258-9CC3-7D71018867F1}" presName="connectorText" presStyleLbl="sibTrans2D1" presStyleIdx="0" presStyleCnt="4"/>
      <dgm:spPr/>
      <dgm:t>
        <a:bodyPr/>
        <a:lstStyle/>
        <a:p>
          <a:endParaRPr lang="en-GB"/>
        </a:p>
      </dgm:t>
    </dgm:pt>
    <dgm:pt modelId="{7BDBF21B-A128-4861-A39A-629330D43D7B}" type="pres">
      <dgm:prSet presAssocID="{BC36F3CC-F881-4667-BB4F-41E408C53044}" presName="node" presStyleLbl="node1" presStyleIdx="0" presStyleCnt="4" custScaleX="79273" custScaleY="94204">
        <dgm:presLayoutVars>
          <dgm:bulletEnabled val="1"/>
        </dgm:presLayoutVars>
      </dgm:prSet>
      <dgm:spPr/>
      <dgm:t>
        <a:bodyPr/>
        <a:lstStyle/>
        <a:p>
          <a:endParaRPr lang="en-GB"/>
        </a:p>
      </dgm:t>
    </dgm:pt>
    <dgm:pt modelId="{65B8E5BA-13E5-4BCE-BEC4-2D342D71E015}" type="pres">
      <dgm:prSet presAssocID="{8BCB55D5-3377-4C6C-B6AB-F2A9D50062E2}" presName="parTrans" presStyleLbl="sibTrans2D1" presStyleIdx="1" presStyleCnt="4"/>
      <dgm:spPr/>
      <dgm:t>
        <a:bodyPr/>
        <a:lstStyle/>
        <a:p>
          <a:endParaRPr lang="en-GB"/>
        </a:p>
      </dgm:t>
    </dgm:pt>
    <dgm:pt modelId="{61AECDC0-5244-46E0-A916-E963B5E49617}" type="pres">
      <dgm:prSet presAssocID="{8BCB55D5-3377-4C6C-B6AB-F2A9D50062E2}" presName="connectorText" presStyleLbl="sibTrans2D1" presStyleIdx="1" presStyleCnt="4"/>
      <dgm:spPr/>
      <dgm:t>
        <a:bodyPr/>
        <a:lstStyle/>
        <a:p>
          <a:endParaRPr lang="en-GB"/>
        </a:p>
      </dgm:t>
    </dgm:pt>
    <dgm:pt modelId="{85868855-D4B1-4FD1-B9F7-E4C77EF02829}" type="pres">
      <dgm:prSet presAssocID="{3803CB8D-FD68-4DAF-800F-FB7964F8735E}" presName="node" presStyleLbl="node1" presStyleIdx="1" presStyleCnt="4" custScaleX="82541" custScaleY="91250">
        <dgm:presLayoutVars>
          <dgm:bulletEnabled val="1"/>
        </dgm:presLayoutVars>
      </dgm:prSet>
      <dgm:spPr/>
      <dgm:t>
        <a:bodyPr/>
        <a:lstStyle/>
        <a:p>
          <a:endParaRPr lang="en-GB"/>
        </a:p>
      </dgm:t>
    </dgm:pt>
    <dgm:pt modelId="{1ED46D1F-6BCE-4DA0-9A4A-47B5FA54B382}" type="pres">
      <dgm:prSet presAssocID="{21ED8A0F-4ECA-45CA-8C51-7C0087C3D4F6}" presName="parTrans" presStyleLbl="sibTrans2D1" presStyleIdx="2" presStyleCnt="4"/>
      <dgm:spPr/>
      <dgm:t>
        <a:bodyPr/>
        <a:lstStyle/>
        <a:p>
          <a:endParaRPr lang="en-GB"/>
        </a:p>
      </dgm:t>
    </dgm:pt>
    <dgm:pt modelId="{3DC6A024-066D-4A48-ABFA-85EE54D66BE7}" type="pres">
      <dgm:prSet presAssocID="{21ED8A0F-4ECA-45CA-8C51-7C0087C3D4F6}" presName="connectorText" presStyleLbl="sibTrans2D1" presStyleIdx="2" presStyleCnt="4"/>
      <dgm:spPr/>
      <dgm:t>
        <a:bodyPr/>
        <a:lstStyle/>
        <a:p>
          <a:endParaRPr lang="en-GB"/>
        </a:p>
      </dgm:t>
    </dgm:pt>
    <dgm:pt modelId="{0288BAE5-2299-45A1-A6F2-6BB1B134340B}" type="pres">
      <dgm:prSet presAssocID="{ABDBBFAF-D7F7-4E29-AF86-62DA04208EC7}" presName="node" presStyleLbl="node1" presStyleIdx="2" presStyleCnt="4" custScaleX="90532" custScaleY="85087">
        <dgm:presLayoutVars>
          <dgm:bulletEnabled val="1"/>
        </dgm:presLayoutVars>
      </dgm:prSet>
      <dgm:spPr/>
      <dgm:t>
        <a:bodyPr/>
        <a:lstStyle/>
        <a:p>
          <a:endParaRPr lang="en-GB"/>
        </a:p>
      </dgm:t>
    </dgm:pt>
    <dgm:pt modelId="{850BE532-B4B7-450C-872B-033CEE82822A}" type="pres">
      <dgm:prSet presAssocID="{1FF7E59A-0648-419E-B4CD-FB7FCC72CB3A}" presName="parTrans" presStyleLbl="sibTrans2D1" presStyleIdx="3" presStyleCnt="4"/>
      <dgm:spPr/>
      <dgm:t>
        <a:bodyPr/>
        <a:lstStyle/>
        <a:p>
          <a:endParaRPr lang="en-GB"/>
        </a:p>
      </dgm:t>
    </dgm:pt>
    <dgm:pt modelId="{09439B58-ABE4-4806-A35E-FDA1AD4521FF}" type="pres">
      <dgm:prSet presAssocID="{1FF7E59A-0648-419E-B4CD-FB7FCC72CB3A}" presName="connectorText" presStyleLbl="sibTrans2D1" presStyleIdx="3" presStyleCnt="4"/>
      <dgm:spPr/>
      <dgm:t>
        <a:bodyPr/>
        <a:lstStyle/>
        <a:p>
          <a:endParaRPr lang="en-GB"/>
        </a:p>
      </dgm:t>
    </dgm:pt>
    <dgm:pt modelId="{26CDEEEA-1F25-4F09-AF42-12C8C46F944F}" type="pres">
      <dgm:prSet presAssocID="{413F91D2-33F4-4B14-91B3-2FC7D238D1E8}" presName="node" presStyleLbl="node1" presStyleIdx="3" presStyleCnt="4" custScaleX="86195" custScaleY="91250">
        <dgm:presLayoutVars>
          <dgm:bulletEnabled val="1"/>
        </dgm:presLayoutVars>
      </dgm:prSet>
      <dgm:spPr/>
      <dgm:t>
        <a:bodyPr/>
        <a:lstStyle/>
        <a:p>
          <a:endParaRPr lang="en-GB"/>
        </a:p>
      </dgm:t>
    </dgm:pt>
  </dgm:ptLst>
  <dgm:cxnLst>
    <dgm:cxn modelId="{9358EC64-BF17-4396-9237-B42704D03CF2}" type="presOf" srcId="{FF603404-0F2C-4F36-83B9-9DA7317AD095}" destId="{52DB4962-6873-401F-936E-3E93EA0C3C55}" srcOrd="0" destOrd="0" presId="urn:microsoft.com/office/officeart/2005/8/layout/radial5"/>
    <dgm:cxn modelId="{01E72746-C6F6-4203-92C0-37076F007F95}" type="presOf" srcId="{21ED8A0F-4ECA-45CA-8C51-7C0087C3D4F6}" destId="{3DC6A024-066D-4A48-ABFA-85EE54D66BE7}" srcOrd="1" destOrd="0" presId="urn:microsoft.com/office/officeart/2005/8/layout/radial5"/>
    <dgm:cxn modelId="{3D3E515D-5F17-47D1-88E7-6F9E3791AF6D}" srcId="{FC1CA31C-2ED6-4822-8D02-ACAE669A126C}" destId="{3803CB8D-FD68-4DAF-800F-FB7964F8735E}" srcOrd="1" destOrd="0" parTransId="{8BCB55D5-3377-4C6C-B6AB-F2A9D50062E2}" sibTransId="{CBEDE29F-55D1-4C45-A11E-E126EC72DBBC}"/>
    <dgm:cxn modelId="{28FAA5B7-ABB4-458A-A50F-E61B1A6B0C90}" srcId="{FF603404-0F2C-4F36-83B9-9DA7317AD095}" destId="{FC1CA31C-2ED6-4822-8D02-ACAE669A126C}" srcOrd="0" destOrd="0" parTransId="{490A39BB-9964-4179-8C1B-504870271661}" sibTransId="{A85D2A83-F50E-48C9-9943-53AB40649D6B}"/>
    <dgm:cxn modelId="{90B5CDE2-28F2-4C72-A973-14799C971703}" type="presOf" srcId="{DE1549FB-47A6-4258-9CC3-7D71018867F1}" destId="{77254E77-2BB0-4140-8E51-B1CA810EF3ED}" srcOrd="1" destOrd="0" presId="urn:microsoft.com/office/officeart/2005/8/layout/radial5"/>
    <dgm:cxn modelId="{8132A8A1-E3ED-4298-9A7B-B7C9F8673315}" type="presOf" srcId="{1FF7E59A-0648-419E-B4CD-FB7FCC72CB3A}" destId="{09439B58-ABE4-4806-A35E-FDA1AD4521FF}" srcOrd="1" destOrd="0" presId="urn:microsoft.com/office/officeart/2005/8/layout/radial5"/>
    <dgm:cxn modelId="{4D913A62-111E-4908-9C4B-19187BF2495E}" type="presOf" srcId="{1FF7E59A-0648-419E-B4CD-FB7FCC72CB3A}" destId="{850BE532-B4B7-450C-872B-033CEE82822A}" srcOrd="0" destOrd="0" presId="urn:microsoft.com/office/officeart/2005/8/layout/radial5"/>
    <dgm:cxn modelId="{6005F45E-55DE-419A-801D-88C2BA816B3E}" type="presOf" srcId="{21ED8A0F-4ECA-45CA-8C51-7C0087C3D4F6}" destId="{1ED46D1F-6BCE-4DA0-9A4A-47B5FA54B382}" srcOrd="0" destOrd="0" presId="urn:microsoft.com/office/officeart/2005/8/layout/radial5"/>
    <dgm:cxn modelId="{B1F5A1BB-4FEA-4FCD-963D-0FBBA288AE2E}" type="presOf" srcId="{3803CB8D-FD68-4DAF-800F-FB7964F8735E}" destId="{85868855-D4B1-4FD1-B9F7-E4C77EF02829}" srcOrd="0" destOrd="0" presId="urn:microsoft.com/office/officeart/2005/8/layout/radial5"/>
    <dgm:cxn modelId="{16670286-D414-483B-A7F1-196D3947BDF3}" type="presOf" srcId="{8BCB55D5-3377-4C6C-B6AB-F2A9D50062E2}" destId="{61AECDC0-5244-46E0-A916-E963B5E49617}" srcOrd="1" destOrd="0" presId="urn:microsoft.com/office/officeart/2005/8/layout/radial5"/>
    <dgm:cxn modelId="{D187C0A2-D8F9-40C6-B0BB-E6F2E1DD7EF6}" type="presOf" srcId="{413F91D2-33F4-4B14-91B3-2FC7D238D1E8}" destId="{26CDEEEA-1F25-4F09-AF42-12C8C46F944F}" srcOrd="0" destOrd="0" presId="urn:microsoft.com/office/officeart/2005/8/layout/radial5"/>
    <dgm:cxn modelId="{4104B563-B1D6-4078-B99A-739100917276}" srcId="{FC1CA31C-2ED6-4822-8D02-ACAE669A126C}" destId="{BC36F3CC-F881-4667-BB4F-41E408C53044}" srcOrd="0" destOrd="0" parTransId="{DE1549FB-47A6-4258-9CC3-7D71018867F1}" sibTransId="{E8F870F3-3A75-407B-9BEA-BBB5C19D8597}"/>
    <dgm:cxn modelId="{DB3473B5-C4C8-44A0-822B-E323F1E42021}" srcId="{FC1CA31C-2ED6-4822-8D02-ACAE669A126C}" destId="{413F91D2-33F4-4B14-91B3-2FC7D238D1E8}" srcOrd="3" destOrd="0" parTransId="{1FF7E59A-0648-419E-B4CD-FB7FCC72CB3A}" sibTransId="{7BBB9A88-D25F-4508-92AD-132C6DC71232}"/>
    <dgm:cxn modelId="{63050CA5-5361-41B7-98FA-BA16E24F7423}" type="presOf" srcId="{ABDBBFAF-D7F7-4E29-AF86-62DA04208EC7}" destId="{0288BAE5-2299-45A1-A6F2-6BB1B134340B}" srcOrd="0" destOrd="0" presId="urn:microsoft.com/office/officeart/2005/8/layout/radial5"/>
    <dgm:cxn modelId="{25132AC7-3716-41F9-B219-B56C8C6B7CF2}" type="presOf" srcId="{8BCB55D5-3377-4C6C-B6AB-F2A9D50062E2}" destId="{65B8E5BA-13E5-4BCE-BEC4-2D342D71E015}" srcOrd="0" destOrd="0" presId="urn:microsoft.com/office/officeart/2005/8/layout/radial5"/>
    <dgm:cxn modelId="{0286FE60-0A9E-4F0E-B821-9A0E8DD3BA5D}" type="presOf" srcId="{FC1CA31C-2ED6-4822-8D02-ACAE669A126C}" destId="{E278E9C3-F70D-4685-9300-03CB836CA3F4}" srcOrd="0" destOrd="0" presId="urn:microsoft.com/office/officeart/2005/8/layout/radial5"/>
    <dgm:cxn modelId="{AAD8708C-B3D2-4D9B-AFA6-E6E7DE7DC99B}" type="presOf" srcId="{DE1549FB-47A6-4258-9CC3-7D71018867F1}" destId="{636E5094-B3F4-4E4B-837D-53064CC580E9}" srcOrd="0" destOrd="0" presId="urn:microsoft.com/office/officeart/2005/8/layout/radial5"/>
    <dgm:cxn modelId="{96780E87-CD24-4DFC-A726-B6A1020E54A2}" type="presOf" srcId="{BC36F3CC-F881-4667-BB4F-41E408C53044}" destId="{7BDBF21B-A128-4861-A39A-629330D43D7B}" srcOrd="0" destOrd="0" presId="urn:microsoft.com/office/officeart/2005/8/layout/radial5"/>
    <dgm:cxn modelId="{5E1AAF2F-A50E-4041-BCDB-ABC1C795002C}" srcId="{FC1CA31C-2ED6-4822-8D02-ACAE669A126C}" destId="{ABDBBFAF-D7F7-4E29-AF86-62DA04208EC7}" srcOrd="2" destOrd="0" parTransId="{21ED8A0F-4ECA-45CA-8C51-7C0087C3D4F6}" sibTransId="{D88641AC-F076-4C06-8D3D-E6E3BF023705}"/>
    <dgm:cxn modelId="{5DA26528-ED89-413A-A4A3-8CC9D99B8E1B}" type="presParOf" srcId="{52DB4962-6873-401F-936E-3E93EA0C3C55}" destId="{E278E9C3-F70D-4685-9300-03CB836CA3F4}" srcOrd="0" destOrd="0" presId="urn:microsoft.com/office/officeart/2005/8/layout/radial5"/>
    <dgm:cxn modelId="{588B2CD8-60E4-461F-95EF-3A8D4EF71C59}" type="presParOf" srcId="{52DB4962-6873-401F-936E-3E93EA0C3C55}" destId="{636E5094-B3F4-4E4B-837D-53064CC580E9}" srcOrd="1" destOrd="0" presId="urn:microsoft.com/office/officeart/2005/8/layout/radial5"/>
    <dgm:cxn modelId="{50C2B2BD-6DE6-4244-A34F-E86BB224D566}" type="presParOf" srcId="{636E5094-B3F4-4E4B-837D-53064CC580E9}" destId="{77254E77-2BB0-4140-8E51-B1CA810EF3ED}" srcOrd="0" destOrd="0" presId="urn:microsoft.com/office/officeart/2005/8/layout/radial5"/>
    <dgm:cxn modelId="{12B34A9E-CD5C-4506-B44C-008128493AFF}" type="presParOf" srcId="{52DB4962-6873-401F-936E-3E93EA0C3C55}" destId="{7BDBF21B-A128-4861-A39A-629330D43D7B}" srcOrd="2" destOrd="0" presId="urn:microsoft.com/office/officeart/2005/8/layout/radial5"/>
    <dgm:cxn modelId="{B55E5A7F-875C-401C-8B4C-2EDC6CD97967}" type="presParOf" srcId="{52DB4962-6873-401F-936E-3E93EA0C3C55}" destId="{65B8E5BA-13E5-4BCE-BEC4-2D342D71E015}" srcOrd="3" destOrd="0" presId="urn:microsoft.com/office/officeart/2005/8/layout/radial5"/>
    <dgm:cxn modelId="{610C0859-771F-4332-A484-31B96FEE0E6D}" type="presParOf" srcId="{65B8E5BA-13E5-4BCE-BEC4-2D342D71E015}" destId="{61AECDC0-5244-46E0-A916-E963B5E49617}" srcOrd="0" destOrd="0" presId="urn:microsoft.com/office/officeart/2005/8/layout/radial5"/>
    <dgm:cxn modelId="{7EAA8445-A3BF-4419-A546-3BFE7A1D1765}" type="presParOf" srcId="{52DB4962-6873-401F-936E-3E93EA0C3C55}" destId="{85868855-D4B1-4FD1-B9F7-E4C77EF02829}" srcOrd="4" destOrd="0" presId="urn:microsoft.com/office/officeart/2005/8/layout/radial5"/>
    <dgm:cxn modelId="{5A4CC4F7-E893-44CA-AED5-8440CB4243DC}" type="presParOf" srcId="{52DB4962-6873-401F-936E-3E93EA0C3C55}" destId="{1ED46D1F-6BCE-4DA0-9A4A-47B5FA54B382}" srcOrd="5" destOrd="0" presId="urn:microsoft.com/office/officeart/2005/8/layout/radial5"/>
    <dgm:cxn modelId="{28B40DFB-C4CE-43C9-852D-CF2B3CDC1D81}" type="presParOf" srcId="{1ED46D1F-6BCE-4DA0-9A4A-47B5FA54B382}" destId="{3DC6A024-066D-4A48-ABFA-85EE54D66BE7}" srcOrd="0" destOrd="0" presId="urn:microsoft.com/office/officeart/2005/8/layout/radial5"/>
    <dgm:cxn modelId="{F8F6A9AD-ACBC-45B7-B317-4A9CADFCC4EB}" type="presParOf" srcId="{52DB4962-6873-401F-936E-3E93EA0C3C55}" destId="{0288BAE5-2299-45A1-A6F2-6BB1B134340B}" srcOrd="6" destOrd="0" presId="urn:microsoft.com/office/officeart/2005/8/layout/radial5"/>
    <dgm:cxn modelId="{B047B69A-66E1-4F52-8705-00E1EBD48C46}" type="presParOf" srcId="{52DB4962-6873-401F-936E-3E93EA0C3C55}" destId="{850BE532-B4B7-450C-872B-033CEE82822A}" srcOrd="7" destOrd="0" presId="urn:microsoft.com/office/officeart/2005/8/layout/radial5"/>
    <dgm:cxn modelId="{75B0572E-CD67-4A31-BFBE-E4DC7F7A01E8}" type="presParOf" srcId="{850BE532-B4B7-450C-872B-033CEE82822A}" destId="{09439B58-ABE4-4806-A35E-FDA1AD4521FF}" srcOrd="0" destOrd="0" presId="urn:microsoft.com/office/officeart/2005/8/layout/radial5"/>
    <dgm:cxn modelId="{22FDB158-1AC5-44F1-8F17-A54B4910ED1A}" type="presParOf" srcId="{52DB4962-6873-401F-936E-3E93EA0C3C55}" destId="{26CDEEEA-1F25-4F09-AF42-12C8C46F944F}" srcOrd="8" destOrd="0" presId="urn:microsoft.com/office/officeart/2005/8/layout/radial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C83CDB-A946-4401-9336-699EA353E8D6}">
      <dsp:nvSpPr>
        <dsp:cNvPr id="0" name=""/>
        <dsp:cNvSpPr/>
      </dsp:nvSpPr>
      <dsp:spPr>
        <a:xfrm rot="16200000">
          <a:off x="-479921"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en-GB" sz="2000" b="1" kern="1200" dirty="0" smtClean="0"/>
            <a:t>In Scotland- </a:t>
          </a:r>
          <a:r>
            <a:rPr lang="en-GB" sz="2000" b="1" kern="1200" dirty="0" smtClean="0">
              <a:solidFill>
                <a:srgbClr val="008080"/>
              </a:solidFill>
            </a:rPr>
            <a:t>56% </a:t>
          </a:r>
          <a:r>
            <a:rPr lang="en-GB" sz="2000" kern="1200" dirty="0" smtClean="0"/>
            <a:t>of carers took </a:t>
          </a:r>
          <a:r>
            <a:rPr lang="en-GB" sz="2000" b="1" kern="1200" dirty="0" smtClean="0">
              <a:solidFill>
                <a:srgbClr val="008080"/>
              </a:solidFill>
            </a:rPr>
            <a:t>over a year </a:t>
          </a:r>
          <a:r>
            <a:rPr lang="en-GB" sz="2000" kern="1200" dirty="0" smtClean="0"/>
            <a:t>to recognise their caring role*</a:t>
          </a:r>
          <a:endParaRPr lang="en-GB" sz="2000" kern="1200" dirty="0"/>
        </a:p>
      </dsp:txBody>
      <dsp:txXfrm rot="16200000">
        <a:off x="-479921" y="480665"/>
        <a:ext cx="2896096" cy="1934765"/>
      </dsp:txXfrm>
    </dsp:sp>
    <dsp:sp modelId="{2C3186A0-9E56-492B-9ECA-5785D38BD9D0}">
      <dsp:nvSpPr>
        <dsp:cNvPr id="0" name=""/>
        <dsp:cNvSpPr/>
      </dsp:nvSpPr>
      <dsp:spPr>
        <a:xfrm rot="16200000">
          <a:off x="1599951"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5184" bIns="0" numCol="1" spcCol="1270" anchor="ctr" anchorCtr="0">
          <a:noAutofit/>
        </a:bodyPr>
        <a:lstStyle/>
        <a:p>
          <a:pPr lvl="0" algn="ctr" defTabSz="666750">
            <a:lnSpc>
              <a:spcPct val="90000"/>
            </a:lnSpc>
            <a:spcBef>
              <a:spcPct val="0"/>
            </a:spcBef>
            <a:spcAft>
              <a:spcPct val="35000"/>
            </a:spcAft>
          </a:pPr>
          <a:r>
            <a:rPr lang="en-GB" sz="1500" b="1" kern="1200" dirty="0" smtClean="0">
              <a:solidFill>
                <a:srgbClr val="008080"/>
              </a:solidFill>
            </a:rPr>
            <a:t> 26% </a:t>
          </a:r>
          <a:r>
            <a:rPr lang="en-GB" sz="1500" kern="1200" dirty="0" smtClean="0"/>
            <a:t>took </a:t>
          </a:r>
          <a:r>
            <a:rPr lang="en-GB" sz="1500" b="1" kern="1200" dirty="0" smtClean="0">
              <a:solidFill>
                <a:srgbClr val="008080"/>
              </a:solidFill>
            </a:rPr>
            <a:t>over 5 years </a:t>
          </a:r>
          <a:r>
            <a:rPr lang="en-GB" sz="1500" kern="1200" dirty="0" smtClean="0"/>
            <a:t>to identify themselves as a carer*</a:t>
          </a:r>
          <a:endParaRPr lang="en-GB" sz="1500" kern="1200" dirty="0"/>
        </a:p>
      </dsp:txBody>
      <dsp:txXfrm rot="16200000">
        <a:off x="1599951" y="480665"/>
        <a:ext cx="2896096" cy="1934765"/>
      </dsp:txXfrm>
    </dsp:sp>
    <dsp:sp modelId="{AA31F187-320E-4F54-94D5-7995EEE8F224}">
      <dsp:nvSpPr>
        <dsp:cNvPr id="0" name=""/>
        <dsp:cNvSpPr/>
      </dsp:nvSpPr>
      <dsp:spPr>
        <a:xfrm rot="16200000">
          <a:off x="3679825"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5184" bIns="0" numCol="1" spcCol="1270" anchor="ctr" anchorCtr="0">
          <a:noAutofit/>
        </a:bodyPr>
        <a:lstStyle/>
        <a:p>
          <a:pPr lvl="0" algn="ctr" defTabSz="666750">
            <a:lnSpc>
              <a:spcPct val="90000"/>
            </a:lnSpc>
            <a:spcBef>
              <a:spcPct val="0"/>
            </a:spcBef>
            <a:spcAft>
              <a:spcPct val="35000"/>
            </a:spcAft>
          </a:pPr>
          <a:r>
            <a:rPr lang="en-GB" sz="1500" kern="1200" dirty="0" smtClean="0"/>
            <a:t>Some groups of carers such as</a:t>
          </a:r>
          <a:r>
            <a:rPr lang="en-GB" sz="1500" kern="1200" dirty="0" smtClean="0">
              <a:solidFill>
                <a:srgbClr val="008080"/>
              </a:solidFill>
            </a:rPr>
            <a:t>, </a:t>
          </a:r>
          <a:r>
            <a:rPr lang="en-GB" sz="1500" b="1" kern="1200" dirty="0" smtClean="0">
              <a:solidFill>
                <a:srgbClr val="008080"/>
              </a:solidFill>
            </a:rPr>
            <a:t>Parent carers, mental health carers and distance carers</a:t>
          </a:r>
          <a:r>
            <a:rPr lang="en-GB" sz="1500" kern="1200" dirty="0" smtClean="0"/>
            <a:t> , take longer than average to identify their role*</a:t>
          </a:r>
        </a:p>
      </dsp:txBody>
      <dsp:txXfrm rot="16200000">
        <a:off x="3679825" y="480665"/>
        <a:ext cx="2896096" cy="193476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78E9C3-F70D-4685-9300-03CB836CA3F4}">
      <dsp:nvSpPr>
        <dsp:cNvPr id="0" name=""/>
        <dsp:cNvSpPr/>
      </dsp:nvSpPr>
      <dsp:spPr>
        <a:xfrm>
          <a:off x="3383113" y="1635016"/>
          <a:ext cx="1485103" cy="131015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GB" sz="3300" kern="1200" dirty="0" smtClean="0"/>
            <a:t>Carer</a:t>
          </a:r>
          <a:endParaRPr lang="en-GB" sz="3300" kern="1200" dirty="0"/>
        </a:p>
      </dsp:txBody>
      <dsp:txXfrm>
        <a:off x="3383113" y="1635016"/>
        <a:ext cx="1485103" cy="1310150"/>
      </dsp:txXfrm>
    </dsp:sp>
    <dsp:sp modelId="{636E5094-B3F4-4E4B-837D-53064CC580E9}">
      <dsp:nvSpPr>
        <dsp:cNvPr id="0" name=""/>
        <dsp:cNvSpPr/>
      </dsp:nvSpPr>
      <dsp:spPr>
        <a:xfrm rot="16200000">
          <a:off x="4006466" y="1214656"/>
          <a:ext cx="238398"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6200000">
        <a:off x="4006466" y="1214656"/>
        <a:ext cx="238398" cy="404407"/>
      </dsp:txXfrm>
    </dsp:sp>
    <dsp:sp modelId="{7BDBF21B-A128-4861-A39A-629330D43D7B}">
      <dsp:nvSpPr>
        <dsp:cNvPr id="0" name=""/>
        <dsp:cNvSpPr/>
      </dsp:nvSpPr>
      <dsp:spPr>
        <a:xfrm>
          <a:off x="3654215" y="64714"/>
          <a:ext cx="942900" cy="1120494"/>
        </a:xfrm>
        <a:prstGeom prst="ellipse">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spouse</a:t>
          </a:r>
          <a:endParaRPr lang="en-GB" sz="1600" kern="1200" dirty="0"/>
        </a:p>
      </dsp:txBody>
      <dsp:txXfrm>
        <a:off x="3654215" y="64714"/>
        <a:ext cx="942900" cy="1120494"/>
      </dsp:txXfrm>
    </dsp:sp>
    <dsp:sp modelId="{65B8E5BA-13E5-4BCE-BEC4-2D342D71E015}">
      <dsp:nvSpPr>
        <dsp:cNvPr id="0" name=""/>
        <dsp:cNvSpPr/>
      </dsp:nvSpPr>
      <dsp:spPr>
        <a:xfrm>
          <a:off x="4963189" y="2087887"/>
          <a:ext cx="228797"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a:off x="4963189" y="2087887"/>
        <a:ext cx="228797" cy="404407"/>
      </dsp:txXfrm>
    </dsp:sp>
    <dsp:sp modelId="{85868855-D4B1-4FD1-B9F7-E4C77EF02829}">
      <dsp:nvSpPr>
        <dsp:cNvPr id="0" name=""/>
        <dsp:cNvSpPr/>
      </dsp:nvSpPr>
      <dsp:spPr>
        <a:xfrm>
          <a:off x="5299910" y="1747412"/>
          <a:ext cx="981771" cy="1085358"/>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Parent</a:t>
          </a:r>
          <a:endParaRPr lang="en-GB" sz="1600" kern="1200" dirty="0"/>
        </a:p>
      </dsp:txBody>
      <dsp:txXfrm>
        <a:off x="5299910" y="1747412"/>
        <a:ext cx="981771" cy="1085358"/>
      </dsp:txXfrm>
    </dsp:sp>
    <dsp:sp modelId="{1ED46D1F-6BCE-4DA0-9A4A-47B5FA54B382}">
      <dsp:nvSpPr>
        <dsp:cNvPr id="0" name=""/>
        <dsp:cNvSpPr/>
      </dsp:nvSpPr>
      <dsp:spPr>
        <a:xfrm rot="5400000">
          <a:off x="3992098" y="2987416"/>
          <a:ext cx="267134"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5400000">
        <a:off x="3992098" y="2987416"/>
        <a:ext cx="267134" cy="404407"/>
      </dsp:txXfrm>
    </dsp:sp>
    <dsp:sp modelId="{0288BAE5-2299-45A1-A6F2-6BB1B134340B}">
      <dsp:nvSpPr>
        <dsp:cNvPr id="0" name=""/>
        <dsp:cNvSpPr/>
      </dsp:nvSpPr>
      <dsp:spPr>
        <a:xfrm>
          <a:off x="3587256" y="3449194"/>
          <a:ext cx="1076818" cy="10120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an adult child</a:t>
          </a:r>
          <a:endParaRPr lang="en-GB" sz="1600" kern="1200" dirty="0"/>
        </a:p>
      </dsp:txBody>
      <dsp:txXfrm>
        <a:off x="3587256" y="3449194"/>
        <a:ext cx="1076818" cy="1012054"/>
      </dsp:txXfrm>
    </dsp:sp>
    <dsp:sp modelId="{850BE532-B4B7-450C-872B-033CEE82822A}">
      <dsp:nvSpPr>
        <dsp:cNvPr id="0" name=""/>
        <dsp:cNvSpPr/>
      </dsp:nvSpPr>
      <dsp:spPr>
        <a:xfrm rot="10800000">
          <a:off x="3075642" y="2087887"/>
          <a:ext cx="217279"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0800000">
        <a:off x="3075642" y="2087887"/>
        <a:ext cx="217279" cy="404407"/>
      </dsp:txXfrm>
    </dsp:sp>
    <dsp:sp modelId="{26CDEEEA-1F25-4F09-AF42-12C8C46F944F}">
      <dsp:nvSpPr>
        <dsp:cNvPr id="0" name=""/>
        <dsp:cNvSpPr/>
      </dsp:nvSpPr>
      <dsp:spPr>
        <a:xfrm>
          <a:off x="1947918" y="1747412"/>
          <a:ext cx="1025232" cy="1085358"/>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friend </a:t>
          </a:r>
          <a:endParaRPr lang="en-GB" sz="1600" kern="1200" dirty="0"/>
        </a:p>
      </dsp:txBody>
      <dsp:txXfrm>
        <a:off x="1947918" y="1747412"/>
        <a:ext cx="1025232" cy="108535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320252-D9C2-47E8-9A57-764121418862}" type="datetimeFigureOut">
              <a:rPr lang="en-GB" smtClean="0"/>
              <a:pPr/>
              <a:t>24/08/2022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37ACA5-DE27-4C26-A948-35A14A910124}"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Identification is key to not only accessing support services, but also preventing carers reaching a crisis situation.</a:t>
            </a:r>
          </a:p>
          <a:p>
            <a:endParaRPr lang="en-GB" dirty="0" smtClean="0"/>
          </a:p>
          <a:p>
            <a:r>
              <a:rPr lang="en-GB" dirty="0" smtClean="0"/>
              <a:t>Health and Social care staff are often in best position to identify a care and connect them with a service to offer support......a simple initial conversation to obtain consent and connect the carer with support.</a:t>
            </a:r>
          </a:p>
          <a:p>
            <a:endParaRPr lang="en-GB" dirty="0" smtClean="0"/>
          </a:p>
          <a:p>
            <a:r>
              <a:rPr lang="en-GB" dirty="0" smtClean="0">
                <a:solidFill>
                  <a:srgbClr val="00B050"/>
                </a:solidFill>
              </a:rPr>
              <a:t>Isn’t this what I’m supposed to do?</a:t>
            </a:r>
          </a:p>
          <a:p>
            <a:r>
              <a:rPr lang="en-GB" i="1" dirty="0" smtClean="0"/>
              <a:t>“I’m not a carer. I’m looking after my Mum cause she looked after me when I was growing up”</a:t>
            </a:r>
          </a:p>
          <a:p>
            <a:endParaRPr lang="en-GB" i="1" dirty="0" smtClean="0"/>
          </a:p>
          <a:p>
            <a:r>
              <a:rPr lang="en-GB" dirty="0" smtClean="0">
                <a:solidFill>
                  <a:srgbClr val="FF0000"/>
                </a:solidFill>
              </a:rPr>
              <a:t>Please help me.... I can’t cope....</a:t>
            </a:r>
          </a:p>
          <a:p>
            <a:r>
              <a:rPr lang="en-GB" dirty="0" smtClean="0"/>
              <a:t>Carer has reached or is reaching crisis.  Better to intervene early to try and prevent crisis point.</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10</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GB" dirty="0" smtClean="0"/>
              <a:t> Relaxed and informal session.</a:t>
            </a:r>
          </a:p>
          <a:p>
            <a:pPr>
              <a:buFontTx/>
              <a:buChar char="-"/>
            </a:pPr>
            <a:endParaRPr lang="en-GB" dirty="0" smtClean="0"/>
          </a:p>
          <a:p>
            <a:pPr>
              <a:buFontTx/>
              <a:buChar char="-"/>
            </a:pPr>
            <a:r>
              <a:rPr lang="en-GB" dirty="0" smtClean="0"/>
              <a:t> Team etiquette:    Mute microphone when not speaking</a:t>
            </a:r>
          </a:p>
          <a:p>
            <a:r>
              <a:rPr lang="en-GB" dirty="0" smtClean="0"/>
              <a:t>	        Use hand function or chat if you want to ask a question 	        (interactive session so please feel free to ask questions)	        Have a stand and stretch if required, we will be having a break 	        later.</a:t>
            </a:r>
          </a:p>
          <a:p>
            <a:endParaRPr lang="en-GB" dirty="0" smtClean="0"/>
          </a:p>
          <a:p>
            <a:pPr>
              <a:buFontTx/>
              <a:buChar char="-"/>
            </a:pPr>
            <a:r>
              <a:rPr lang="en-GB" dirty="0" smtClean="0"/>
              <a:t> Look after yourself :  Some of the topics discussed may be difficult if personally 	             relevant to you and some of you may be carers so please be 	             kind to yourself and take some time out if affected.	</a:t>
            </a:r>
          </a:p>
          <a:p>
            <a:endParaRPr lang="en-GB" dirty="0" smtClean="0"/>
          </a:p>
          <a:p>
            <a:r>
              <a:rPr lang="en-GB" dirty="0" smtClean="0"/>
              <a:t>- Stick with us!  We will be covering a lot of topics today and fitting a lot into the half 	  day.  We want you to get the most out of the session.</a:t>
            </a:r>
          </a:p>
          <a:p>
            <a:pPr>
              <a:buFontTx/>
              <a:buChar char="-"/>
            </a:pP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 Difference between carers and care workers (further definition to follow)</a:t>
            </a:r>
          </a:p>
          <a:p>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EPiC principles devised by NES and SSSC.</a:t>
            </a:r>
          </a:p>
          <a:p>
            <a:r>
              <a:rPr lang="en-GB" dirty="0" smtClean="0"/>
              <a:t>A framework for involving and engaging unpaid carers.</a:t>
            </a:r>
          </a:p>
          <a:p>
            <a:r>
              <a:rPr lang="en-GB" dirty="0" smtClean="0"/>
              <a:t>Core principles:</a:t>
            </a:r>
          </a:p>
          <a:p>
            <a:endParaRPr lang="en-GB" dirty="0" smtClean="0"/>
          </a:p>
          <a:p>
            <a:pPr>
              <a:buFontTx/>
              <a:buChar char="-"/>
            </a:pPr>
            <a:r>
              <a:rPr lang="en-GB" dirty="0" smtClean="0"/>
              <a:t> Identification.  Fundamental to supporting carers.  Can not rely on self-identification.</a:t>
            </a:r>
          </a:p>
          <a:p>
            <a:r>
              <a:rPr lang="en-GB" dirty="0" smtClean="0"/>
              <a:t>  “everyone’s job to identify and support carers”</a:t>
            </a:r>
          </a:p>
          <a:p>
            <a:endParaRPr lang="en-GB" dirty="0" smtClean="0"/>
          </a:p>
          <a:p>
            <a:pPr>
              <a:buFontTx/>
              <a:buChar char="-"/>
            </a:pPr>
            <a:r>
              <a:rPr lang="en-GB" dirty="0" smtClean="0"/>
              <a:t> Supported and empowered to manage their caring role.</a:t>
            </a:r>
          </a:p>
          <a:p>
            <a:pPr>
              <a:buFontTx/>
              <a:buChar char="-"/>
            </a:pPr>
            <a:endParaRPr lang="en-GB" dirty="0" smtClean="0"/>
          </a:p>
          <a:p>
            <a:pPr>
              <a:buFontTx/>
              <a:buChar char="-"/>
            </a:pPr>
            <a:r>
              <a:rPr lang="en-GB" dirty="0" smtClean="0"/>
              <a:t> Enable to have a life outside caring role.  Can present a challenge, some carers    </a:t>
            </a:r>
          </a:p>
          <a:p>
            <a:r>
              <a:rPr lang="en-GB" dirty="0" smtClean="0"/>
              <a:t>   provide over 100 hours of care per week.  Feel consumed and isolated...</a:t>
            </a:r>
          </a:p>
          <a:p>
            <a:endParaRPr lang="en-GB" dirty="0" smtClean="0"/>
          </a:p>
          <a:p>
            <a:pPr>
              <a:buFontTx/>
              <a:buChar char="-"/>
            </a:pPr>
            <a:r>
              <a:rPr lang="en-GB" dirty="0" smtClean="0"/>
              <a:t> Engaged with the planning and shaping of services.  Carers should be consulted and involved when receiving services to support them and the cared-for person.</a:t>
            </a:r>
          </a:p>
          <a:p>
            <a:endParaRPr lang="en-GB" dirty="0" smtClean="0"/>
          </a:p>
          <a:p>
            <a:pPr>
              <a:buFontTx/>
              <a:buChar char="-"/>
            </a:pPr>
            <a:r>
              <a:rPr lang="en-GB" dirty="0" smtClean="0"/>
              <a:t> Free from disadvantage or discrimination in relation to their caring role. Example:  </a:t>
            </a:r>
          </a:p>
          <a:p>
            <a:r>
              <a:rPr lang="en-GB" dirty="0" smtClean="0"/>
              <a:t>   impact on work, further education, appointments with health &amp; social care.</a:t>
            </a:r>
          </a:p>
          <a:p>
            <a:endParaRPr lang="en-GB" dirty="0" smtClean="0"/>
          </a:p>
          <a:p>
            <a:pPr>
              <a:buFontTx/>
              <a:buChar char="-"/>
            </a:pPr>
            <a:r>
              <a:rPr lang="en-GB" dirty="0" smtClean="0"/>
              <a:t> Recognised and valued as equal partners in care.  Example: d/c planning or </a:t>
            </a:r>
          </a:p>
          <a:p>
            <a:r>
              <a:rPr lang="en-GB" dirty="0" smtClean="0"/>
              <a:t>  discussing care with GP.</a:t>
            </a:r>
          </a:p>
          <a:p>
            <a:pPr>
              <a:buFontTx/>
              <a:buChar char="-"/>
            </a:pP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Add score to chat function and we will revisit at end of session.</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Legal requirement of the Carer’s Act for local authorities to produce a strategy.</a:t>
            </a:r>
          </a:p>
          <a:p>
            <a:endParaRPr lang="en-GB" dirty="0" smtClean="0"/>
          </a:p>
          <a:p>
            <a:r>
              <a:rPr lang="en-GB" dirty="0" smtClean="0"/>
              <a:t>Details how local authorities will support adult and young carers in order to meet their obligation from the Carer’s Act.</a:t>
            </a:r>
          </a:p>
          <a:p>
            <a:endParaRPr lang="en-GB" dirty="0" smtClean="0"/>
          </a:p>
          <a:p>
            <a:r>
              <a:rPr lang="en-GB" dirty="0" smtClean="0"/>
              <a:t>Carer identification &amp; information is key and the aim of strategy is to improve outcomes for carers and putting them on the path to support.</a:t>
            </a:r>
          </a:p>
          <a:p>
            <a:endParaRPr lang="en-GB" dirty="0" smtClean="0"/>
          </a:p>
          <a:p>
            <a:r>
              <a:rPr lang="en-GB" dirty="0" smtClean="0"/>
              <a:t>Recognise that ‘one size does not fit all’ </a:t>
            </a:r>
          </a:p>
          <a:p>
            <a:r>
              <a:rPr lang="en-GB" dirty="0" smtClean="0"/>
              <a:t>Person centred carer support -  a range of services available et the right time and place.  </a:t>
            </a:r>
          </a:p>
          <a:p>
            <a:endParaRPr lang="en-GB" dirty="0" smtClean="0"/>
          </a:p>
          <a:p>
            <a:r>
              <a:rPr lang="en-GB" dirty="0" smtClean="0"/>
              <a:t>We will be hearing more about some of these services during the session.</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NHS Lothian staff:</a:t>
            </a:r>
          </a:p>
          <a:p>
            <a:endParaRPr lang="en-GB" dirty="0" smtClean="0"/>
          </a:p>
          <a:p>
            <a:r>
              <a:rPr lang="en-GB" dirty="0" smtClean="0"/>
              <a:t>Carer Positive employer accreditation.</a:t>
            </a:r>
          </a:p>
          <a:p>
            <a:endParaRPr lang="en-GB" dirty="0" smtClean="0"/>
          </a:p>
          <a:p>
            <a:r>
              <a:rPr lang="en-GB" dirty="0" smtClean="0"/>
              <a:t>Links for NHS Staff who have caring roles.</a:t>
            </a:r>
          </a:p>
          <a:p>
            <a:endParaRPr lang="en-GB" dirty="0" smtClean="0"/>
          </a:p>
          <a:p>
            <a:r>
              <a:rPr lang="en-GB" dirty="0" smtClean="0"/>
              <a:t>We will be sharing these presentations after the training so you can access these links if you wish.</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Definition of a caring role from Carers (Scotland) Act 2016.</a:t>
            </a:r>
          </a:p>
          <a:p>
            <a:endParaRPr lang="en-GB" dirty="0" smtClean="0"/>
          </a:p>
          <a:p>
            <a:r>
              <a:rPr lang="en-GB" dirty="0" smtClean="0"/>
              <a:t>Difference between providing unpaid care and paid care.</a:t>
            </a:r>
          </a:p>
          <a:p>
            <a:endParaRPr lang="en-GB" dirty="0" smtClean="0"/>
          </a:p>
          <a:p>
            <a:r>
              <a:rPr lang="en-GB" dirty="0" smtClean="0"/>
              <a:t>NB. Carer’s Allowance is a state benefit and does not count as ‘paid care’.</a:t>
            </a:r>
          </a:p>
          <a:p>
            <a:r>
              <a:rPr lang="en-GB" dirty="0" smtClean="0"/>
              <a:t>       £</a:t>
            </a:r>
            <a:r>
              <a:rPr lang="en-GB" dirty="0" smtClean="0"/>
              <a:t>69.70 </a:t>
            </a:r>
            <a:r>
              <a:rPr lang="en-GB" dirty="0" smtClean="0"/>
              <a:t>per week.  Consider impact if someone is thinking about giving up    </a:t>
            </a:r>
          </a:p>
          <a:p>
            <a:r>
              <a:rPr lang="en-GB" dirty="0" smtClean="0"/>
              <a:t>       work to provide care.</a:t>
            </a:r>
          </a:p>
          <a:p>
            <a:endParaRPr lang="en-GB" dirty="0" smtClean="0"/>
          </a:p>
        </p:txBody>
      </p:sp>
      <p:sp>
        <p:nvSpPr>
          <p:cNvPr id="4" name="Slide Number Placeholder 3"/>
          <p:cNvSpPr>
            <a:spLocks noGrp="1"/>
          </p:cNvSpPr>
          <p:nvPr>
            <p:ph type="sldNum" sz="quarter" idx="10"/>
          </p:nvPr>
        </p:nvSpPr>
        <p:spPr/>
        <p:txBody>
          <a:bodyPr/>
          <a:lstStyle/>
          <a:p>
            <a:fld id="{2137ACA5-DE27-4C26-A948-35A14A910124}"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 stats from a report by Carers Scotland in 2016 which highlights the challenges with self-identification of a caring role...</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E4882-24E3-492B-9899-9E60E5F0DE0F}" type="datetimeFigureOut">
              <a:rPr lang="en-GB" smtClean="0"/>
              <a:pPr/>
              <a:t>24/08/2022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EE4882-24E3-492B-9899-9E60E5F0DE0F}" type="datetimeFigureOut">
              <a:rPr lang="en-GB" smtClean="0"/>
              <a:pPr/>
              <a:t>24/08/2022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EE4882-24E3-492B-9899-9E60E5F0DE0F}" type="datetimeFigureOut">
              <a:rPr lang="en-GB" smtClean="0"/>
              <a:pPr/>
              <a:t>24/08/2022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EE4882-24E3-492B-9899-9E60E5F0DE0F}" type="datetimeFigureOut">
              <a:rPr lang="en-GB" smtClean="0"/>
              <a:pPr/>
              <a:t>24/08/2022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E4882-24E3-492B-9899-9E60E5F0DE0F}" type="datetimeFigureOut">
              <a:rPr lang="en-GB" smtClean="0"/>
              <a:pPr/>
              <a:t>24/08/2022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24/08/2022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24/08/2022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E4882-24E3-492B-9899-9E60E5F0DE0F}" type="datetimeFigureOut">
              <a:rPr lang="en-GB" smtClean="0"/>
              <a:pPr/>
              <a:t>24/08/2022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8985D-F49F-4EF3-BF12-6E690857FCA4}"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jpe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hyperlink" Target="http://baby-led-solids.blogspot.com/2010/08/top-10-things-to-love-about-bls.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8" Type="http://schemas.openxmlformats.org/officeDocument/2006/relationships/hyperlink" Target="http://intranet.lothian.scot.nhs.uk/Directory/NursingMidwifery/SupportingCarers/Pages/default.aspx" TargetMode="External"/><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4.jpe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3779912" y="2130425"/>
            <a:ext cx="4678288" cy="1470025"/>
          </a:xfrm>
        </p:spPr>
        <p:txBody>
          <a:bodyPr/>
          <a:lstStyle/>
          <a:p>
            <a:r>
              <a:rPr lang="en-GB" b="1" dirty="0" smtClean="0">
                <a:solidFill>
                  <a:srgbClr val="0070C0"/>
                </a:solidFill>
              </a:rPr>
              <a:t>Carer Champion Training</a:t>
            </a:r>
            <a:endParaRPr lang="en-GB" dirty="0">
              <a:latin typeface="Arial" pitchFamily="34" charset="0"/>
              <a:cs typeface="Arial" pitchFamily="34" charset="0"/>
            </a:endParaRPr>
          </a:p>
        </p:txBody>
      </p:sp>
      <p:sp>
        <p:nvSpPr>
          <p:cNvPr id="5" name="Subtitle 4"/>
          <p:cNvSpPr>
            <a:spLocks noGrp="1"/>
          </p:cNvSpPr>
          <p:nvPr>
            <p:ph type="subTitle" idx="1"/>
          </p:nvPr>
        </p:nvSpPr>
        <p:spPr>
          <a:xfrm>
            <a:off x="4499992" y="3886200"/>
            <a:ext cx="3272408" cy="1752600"/>
          </a:xfrm>
        </p:spPr>
        <p:txBody>
          <a:bodyPr>
            <a:normAutofit fontScale="62500" lnSpcReduction="20000"/>
          </a:bodyPr>
          <a:lstStyle/>
          <a:p>
            <a:r>
              <a:rPr lang="en-GB" b="1" dirty="0" smtClean="0">
                <a:solidFill>
                  <a:schemeClr val="tx1"/>
                </a:solidFill>
              </a:rPr>
              <a:t>Keith Lugton</a:t>
            </a:r>
          </a:p>
          <a:p>
            <a:r>
              <a:rPr lang="en-GB" b="1" dirty="0" smtClean="0">
                <a:solidFill>
                  <a:schemeClr val="tx1"/>
                </a:solidFill>
              </a:rPr>
              <a:t>Carer Coordinator</a:t>
            </a:r>
          </a:p>
          <a:p>
            <a:r>
              <a:rPr lang="en-GB" b="1" dirty="0" smtClean="0">
                <a:solidFill>
                  <a:srgbClr val="7030A0"/>
                </a:solidFill>
              </a:rPr>
              <a:t>Integrated Carers Team</a:t>
            </a:r>
          </a:p>
          <a:p>
            <a:r>
              <a:rPr lang="en-GB" sz="2400" b="1" dirty="0" smtClean="0">
                <a:solidFill>
                  <a:srgbClr val="7030A0"/>
                </a:solidFill>
              </a:rPr>
              <a:t> </a:t>
            </a:r>
            <a:endParaRPr lang="en-GB" sz="2400" dirty="0" smtClean="0">
              <a:solidFill>
                <a:schemeClr val="tx1">
                  <a:lumMod val="75000"/>
                  <a:lumOff val="25000"/>
                </a:schemeClr>
              </a:solidFill>
            </a:endParaRPr>
          </a:p>
          <a:p>
            <a:r>
              <a:rPr lang="en-GB" b="1" dirty="0" smtClean="0">
                <a:solidFill>
                  <a:schemeClr val="tx1"/>
                </a:solidFill>
              </a:rPr>
              <a:t>Tel: 07712 855215</a:t>
            </a:r>
          </a:p>
          <a:p>
            <a:r>
              <a:rPr lang="en-GB" sz="2400" b="1" dirty="0" smtClean="0">
                <a:solidFill>
                  <a:schemeClr val="tx1"/>
                </a:solidFill>
              </a:rPr>
              <a:t>Keith.Lugton@nhslothian.scot.nhs.uk </a:t>
            </a:r>
          </a:p>
          <a:p>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60648"/>
            <a:ext cx="8229600" cy="1143000"/>
          </a:xfrm>
        </p:spPr>
        <p:txBody>
          <a:bodyPr/>
          <a:lstStyle/>
          <a:p>
            <a:r>
              <a:rPr lang="en-GB" b="1" dirty="0" smtClean="0">
                <a:solidFill>
                  <a:srgbClr val="7030A0"/>
                </a:solidFill>
              </a:rPr>
              <a:t>Carer Identification is Key</a:t>
            </a:r>
            <a:endParaRPr lang="en-GB" dirty="0"/>
          </a:p>
        </p:txBody>
      </p:sp>
      <p:graphicFrame>
        <p:nvGraphicFramePr>
          <p:cNvPr id="9"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ectangle 9"/>
          <p:cNvSpPr/>
          <p:nvPr/>
        </p:nvSpPr>
        <p:spPr>
          <a:xfrm>
            <a:off x="323528" y="1844824"/>
            <a:ext cx="1944216" cy="216024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smtClean="0">
              <a:solidFill>
                <a:schemeClr val="tx1"/>
              </a:solidFill>
            </a:endParaRPr>
          </a:p>
          <a:p>
            <a:pPr algn="ctr"/>
            <a:r>
              <a:rPr lang="en-GB" dirty="0" smtClean="0">
                <a:solidFill>
                  <a:schemeClr val="tx1"/>
                </a:solidFill>
              </a:rPr>
              <a:t>Key Identifiers..</a:t>
            </a:r>
          </a:p>
          <a:p>
            <a:pPr algn="ctr"/>
            <a:r>
              <a:rPr lang="en-GB" dirty="0" smtClean="0">
                <a:solidFill>
                  <a:srgbClr val="7030A0"/>
                </a:solidFill>
              </a:rPr>
              <a:t>Primary Care Staff</a:t>
            </a:r>
          </a:p>
          <a:p>
            <a:pPr algn="ctr"/>
            <a:r>
              <a:rPr lang="en-GB" dirty="0" smtClean="0">
                <a:solidFill>
                  <a:srgbClr val="7030A0"/>
                </a:solidFill>
              </a:rPr>
              <a:t>Social Workers</a:t>
            </a:r>
          </a:p>
          <a:p>
            <a:pPr algn="ctr"/>
            <a:r>
              <a:rPr lang="en-GB" dirty="0" smtClean="0">
                <a:solidFill>
                  <a:srgbClr val="7030A0"/>
                </a:solidFill>
              </a:rPr>
              <a:t>OT’s</a:t>
            </a:r>
          </a:p>
          <a:p>
            <a:pPr algn="ctr"/>
            <a:r>
              <a:rPr lang="en-GB" dirty="0" smtClean="0">
                <a:solidFill>
                  <a:srgbClr val="7030A0"/>
                </a:solidFill>
              </a:rPr>
              <a:t>Pharmacists</a:t>
            </a:r>
          </a:p>
          <a:p>
            <a:pPr algn="ctr"/>
            <a:r>
              <a:rPr lang="en-GB" dirty="0" smtClean="0">
                <a:solidFill>
                  <a:srgbClr val="7030A0"/>
                </a:solidFill>
              </a:rPr>
              <a:t>Hospital Staff</a:t>
            </a:r>
          </a:p>
          <a:p>
            <a:pPr algn="ctr"/>
            <a:r>
              <a:rPr lang="en-GB" dirty="0" smtClean="0">
                <a:solidFill>
                  <a:srgbClr val="7030A0"/>
                </a:solidFill>
              </a:rPr>
              <a:t>YOU!!</a:t>
            </a:r>
          </a:p>
          <a:p>
            <a:pPr algn="ctr"/>
            <a:endParaRPr lang="en-GB" dirty="0" smtClean="0">
              <a:solidFill>
                <a:srgbClr val="7030A0"/>
              </a:solidFill>
            </a:endParaRPr>
          </a:p>
          <a:p>
            <a:pPr algn="ctr"/>
            <a:endParaRPr lang="en-GB" dirty="0" smtClean="0">
              <a:solidFill>
                <a:srgbClr val="7030A0"/>
              </a:solidFill>
            </a:endParaRPr>
          </a:p>
        </p:txBody>
      </p:sp>
      <p:sp>
        <p:nvSpPr>
          <p:cNvPr id="11" name="Down Arrow 10"/>
          <p:cNvSpPr/>
          <p:nvPr/>
        </p:nvSpPr>
        <p:spPr>
          <a:xfrm>
            <a:off x="1115616" y="4149080"/>
            <a:ext cx="360040" cy="792088"/>
          </a:xfrm>
          <a:prstGeom prst="down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Callout 11"/>
          <p:cNvSpPr/>
          <p:nvPr/>
        </p:nvSpPr>
        <p:spPr>
          <a:xfrm>
            <a:off x="323528" y="5013176"/>
            <a:ext cx="2088232" cy="1512168"/>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“We can help you with this, let me refer you for support…”</a:t>
            </a:r>
            <a:endParaRPr lang="en-GB" dirty="0">
              <a:solidFill>
                <a:srgbClr val="7030A0"/>
              </a:solidFill>
            </a:endParaRPr>
          </a:p>
        </p:txBody>
      </p:sp>
      <p:sp>
        <p:nvSpPr>
          <p:cNvPr id="13" name="Oval Callout 12"/>
          <p:cNvSpPr/>
          <p:nvPr/>
        </p:nvSpPr>
        <p:spPr>
          <a:xfrm>
            <a:off x="6660232" y="1844824"/>
            <a:ext cx="1728192" cy="1368152"/>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“Isn’t this what I am supposed to do?”</a:t>
            </a:r>
            <a:endParaRPr lang="en-GB" dirty="0">
              <a:solidFill>
                <a:srgbClr val="7030A0"/>
              </a:solidFill>
            </a:endParaRPr>
          </a:p>
        </p:txBody>
      </p:sp>
      <p:sp>
        <p:nvSpPr>
          <p:cNvPr id="14" name="Oval Callout 13"/>
          <p:cNvSpPr/>
          <p:nvPr/>
        </p:nvSpPr>
        <p:spPr>
          <a:xfrm>
            <a:off x="6732240" y="4221088"/>
            <a:ext cx="2267744" cy="2304256"/>
          </a:xfrm>
          <a:prstGeom prst="wedgeEllipse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“Please help me..</a:t>
            </a:r>
          </a:p>
          <a:p>
            <a:pPr algn="ctr"/>
            <a:r>
              <a:rPr lang="en-GB" dirty="0" smtClean="0">
                <a:solidFill>
                  <a:schemeClr val="tx1"/>
                </a:solidFill>
              </a:rPr>
              <a:t> I am in pain...</a:t>
            </a:r>
          </a:p>
          <a:p>
            <a:pPr algn="ctr"/>
            <a:r>
              <a:rPr lang="en-GB" dirty="0" smtClean="0">
                <a:solidFill>
                  <a:schemeClr val="tx1"/>
                </a:solidFill>
              </a:rPr>
              <a:t> I can’t sleep...  </a:t>
            </a:r>
          </a:p>
          <a:p>
            <a:pPr algn="ctr"/>
            <a:r>
              <a:rPr lang="en-GB" dirty="0" smtClean="0">
                <a:solidFill>
                  <a:schemeClr val="tx1"/>
                </a:solidFill>
              </a:rPr>
              <a:t>I feel</a:t>
            </a:r>
          </a:p>
          <a:p>
            <a:pPr algn="ctr"/>
            <a:r>
              <a:rPr lang="en-GB" dirty="0" smtClean="0">
                <a:solidFill>
                  <a:schemeClr val="tx1"/>
                </a:solidFill>
              </a:rPr>
              <a:t>Stressed...</a:t>
            </a:r>
          </a:p>
          <a:p>
            <a:pPr algn="ctr"/>
            <a:r>
              <a:rPr lang="en-GB" dirty="0" smtClean="0">
                <a:solidFill>
                  <a:schemeClr val="tx1"/>
                </a:solidFill>
              </a:rPr>
              <a:t>I can’t cope…”</a:t>
            </a:r>
            <a:endParaRPr lang="en-GB" dirty="0">
              <a:solidFill>
                <a:schemeClr val="tx1"/>
              </a:solidFill>
            </a:endParaRPr>
          </a:p>
        </p:txBody>
      </p:sp>
      <p:cxnSp>
        <p:nvCxnSpPr>
          <p:cNvPr id="15" name="Straight Arrow Connector 14"/>
          <p:cNvCxnSpPr/>
          <p:nvPr/>
        </p:nvCxnSpPr>
        <p:spPr>
          <a:xfrm flipV="1">
            <a:off x="5220072" y="2852936"/>
            <a:ext cx="144016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076056" y="4365104"/>
            <a:ext cx="1656184"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GB" dirty="0" smtClean="0">
                <a:solidFill>
                  <a:srgbClr val="0070C0"/>
                </a:solidFill>
              </a:rPr>
              <a:t>Outline for today</a:t>
            </a:r>
            <a:endParaRPr lang="en-GB" dirty="0">
              <a:solidFill>
                <a:srgbClr val="0070C0"/>
              </a:solidFill>
            </a:endParaRPr>
          </a:p>
        </p:txBody>
      </p:sp>
      <p:sp>
        <p:nvSpPr>
          <p:cNvPr id="5" name="Content Placeholder 4"/>
          <p:cNvSpPr>
            <a:spLocks noGrp="1"/>
          </p:cNvSpPr>
          <p:nvPr>
            <p:ph idx="1"/>
          </p:nvPr>
        </p:nvSpPr>
        <p:spPr>
          <a:xfrm>
            <a:off x="457200" y="1772816"/>
            <a:ext cx="7787208" cy="4353347"/>
          </a:xfrm>
        </p:spPr>
        <p:txBody>
          <a:bodyPr>
            <a:normAutofit fontScale="77500" lnSpcReduction="20000"/>
          </a:bodyPr>
          <a:lstStyle/>
          <a:p>
            <a:r>
              <a:rPr lang="en-GB" dirty="0" smtClean="0"/>
              <a:t>Introductions </a:t>
            </a:r>
          </a:p>
          <a:p>
            <a:endParaRPr lang="en-GB" dirty="0" smtClean="0"/>
          </a:p>
          <a:p>
            <a:r>
              <a:rPr lang="en-GB" dirty="0" smtClean="0"/>
              <a:t>Teams etiquette</a:t>
            </a:r>
          </a:p>
          <a:p>
            <a:endParaRPr lang="en-GB" dirty="0" smtClean="0"/>
          </a:p>
          <a:p>
            <a:pPr lvl="0"/>
            <a:r>
              <a:rPr lang="en-GB" dirty="0" smtClean="0"/>
              <a:t>Interactive session </a:t>
            </a:r>
          </a:p>
          <a:p>
            <a:pPr lvl="0"/>
            <a:endParaRPr lang="en-GB" dirty="0" smtClean="0"/>
          </a:p>
          <a:p>
            <a:pPr lvl="0"/>
            <a:r>
              <a:rPr lang="en-GB" dirty="0" smtClean="0"/>
              <a:t>Write issues and questions through the chat function</a:t>
            </a:r>
          </a:p>
          <a:p>
            <a:endParaRPr lang="en-GB" dirty="0" smtClean="0"/>
          </a:p>
          <a:p>
            <a:r>
              <a:rPr lang="en-GB" dirty="0" smtClean="0"/>
              <a:t>Enjoy &amp; Look after yourself</a:t>
            </a:r>
          </a:p>
          <a:p>
            <a:endParaRPr lang="en-GB" dirty="0" smtClean="0"/>
          </a:p>
          <a:p>
            <a:r>
              <a:rPr lang="en-GB" dirty="0" smtClean="0"/>
              <a:t>Stick with us!</a:t>
            </a:r>
          </a:p>
          <a:p>
            <a:pPr>
              <a:buNone/>
            </a:pPr>
            <a:endParaRPr lang="en-GB" dirty="0" smtClean="0"/>
          </a:p>
        </p:txBody>
      </p:sp>
      <p:pic>
        <p:nvPicPr>
          <p:cNvPr id="1027" name="Picture 3" descr="C:\Users\madeline.martin\AppData\Local\Microsoft\Windows\Temporary Internet Files\Content.IE5\C4VCT6U0\2952_Cutting-Costs-on-eLe[1].jpg"/>
          <p:cNvPicPr>
            <a:picLocks noChangeAspect="1" noChangeArrowheads="1"/>
          </p:cNvPicPr>
          <p:nvPr/>
        </p:nvPicPr>
        <p:blipFill>
          <a:blip r:embed="rId4" cstate="print"/>
          <a:srcRect/>
          <a:stretch>
            <a:fillRect/>
          </a:stretch>
        </p:blipFill>
        <p:spPr bwMode="auto">
          <a:xfrm>
            <a:off x="7092280" y="4797152"/>
            <a:ext cx="1849388" cy="184938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GB" b="1" dirty="0" smtClean="0">
                <a:solidFill>
                  <a:srgbClr val="0070C0"/>
                </a:solidFill>
              </a:rPr>
              <a:t>Learning Outcomes</a:t>
            </a:r>
            <a:endParaRPr lang="en-GB" dirty="0"/>
          </a:p>
        </p:txBody>
      </p:sp>
      <p:sp>
        <p:nvSpPr>
          <p:cNvPr id="5" name="Content Placeholder 4"/>
          <p:cNvSpPr>
            <a:spLocks noGrp="1"/>
          </p:cNvSpPr>
          <p:nvPr>
            <p:ph idx="1"/>
          </p:nvPr>
        </p:nvSpPr>
        <p:spPr>
          <a:xfrm>
            <a:off x="457200" y="1600200"/>
            <a:ext cx="8229600" cy="4781128"/>
          </a:xfrm>
        </p:spPr>
        <p:txBody>
          <a:bodyPr>
            <a:normAutofit lnSpcReduction="10000"/>
          </a:bodyPr>
          <a:lstStyle/>
          <a:p>
            <a:pPr lvl="1">
              <a:buNone/>
            </a:pPr>
            <a:r>
              <a:rPr lang="en-GB" sz="2400" b="1" dirty="0" smtClean="0"/>
              <a:t>Understand:</a:t>
            </a:r>
          </a:p>
          <a:p>
            <a:pPr lvl="1">
              <a:buFont typeface="Arial" pitchFamily="34" charset="0"/>
              <a:buChar char="•"/>
            </a:pPr>
            <a:r>
              <a:rPr lang="en-GB" sz="2400" dirty="0" smtClean="0"/>
              <a:t>who carers are &amp; how to identify them</a:t>
            </a:r>
          </a:p>
          <a:p>
            <a:pPr lvl="1">
              <a:buFont typeface="Arial" pitchFamily="34" charset="0"/>
              <a:buChar char="•"/>
            </a:pPr>
            <a:r>
              <a:rPr lang="en-GB" sz="2400" dirty="0" smtClean="0"/>
              <a:t>the impacts a caring role has on individuals</a:t>
            </a:r>
          </a:p>
          <a:p>
            <a:pPr lvl="1">
              <a:buFont typeface="Arial" pitchFamily="34" charset="0"/>
              <a:buChar char="•"/>
            </a:pPr>
            <a:r>
              <a:rPr lang="en-GB" sz="2400" dirty="0" smtClean="0"/>
              <a:t>the benefits of supporting carers</a:t>
            </a:r>
          </a:p>
          <a:p>
            <a:pPr lvl="1">
              <a:buFont typeface="Arial" pitchFamily="34" charset="0"/>
              <a:buChar char="•"/>
            </a:pPr>
            <a:endParaRPr lang="en-GB" sz="2400" dirty="0" smtClean="0"/>
          </a:p>
          <a:p>
            <a:pPr lvl="1">
              <a:buNone/>
            </a:pPr>
            <a:r>
              <a:rPr lang="en-GB" sz="2400" b="1" dirty="0" smtClean="0"/>
              <a:t>Demonstrate:</a:t>
            </a:r>
          </a:p>
          <a:p>
            <a:pPr lvl="1">
              <a:buFont typeface="Arial" pitchFamily="34" charset="0"/>
              <a:buChar char="•"/>
            </a:pPr>
            <a:r>
              <a:rPr lang="en-GB" sz="2400" dirty="0" smtClean="0"/>
              <a:t>a basic understanding of the Carers (Scotland) Act 2016 and the key duties for health and social care partnerships</a:t>
            </a:r>
          </a:p>
          <a:p>
            <a:pPr lvl="1">
              <a:buFont typeface="Arial" pitchFamily="34" charset="0"/>
              <a:buChar char="•"/>
            </a:pPr>
            <a:r>
              <a:rPr lang="en-GB" sz="2400" dirty="0" smtClean="0"/>
              <a:t>a basic knowledge of local carer organisations and their services</a:t>
            </a:r>
          </a:p>
          <a:p>
            <a:pPr lvl="1">
              <a:buFont typeface="Arial" pitchFamily="34" charset="0"/>
              <a:buChar char="•"/>
            </a:pPr>
            <a:r>
              <a:rPr lang="en-GB" sz="2400" dirty="0" smtClean="0"/>
              <a:t>connecting carers to appropriate services</a:t>
            </a:r>
          </a:p>
          <a:p>
            <a:pPr>
              <a:buNone/>
            </a:pPr>
            <a:r>
              <a:rPr lang="en-GB" sz="2800" dirty="0" smtClean="0">
                <a:solidFill>
                  <a:schemeClr val="bg1"/>
                </a:solidFill>
              </a:rPr>
              <a:t>rini</a:t>
            </a:r>
            <a:endParaRPr lang="en-GB" sz="2400" dirty="0" smtClean="0">
              <a:latin typeface="Calibri" pitchFamily="34" charset="0"/>
            </a:endParaRPr>
          </a:p>
          <a:p>
            <a:pPr>
              <a:buNone/>
            </a:pPr>
            <a:endParaRPr lang="en-GB" dirty="0"/>
          </a:p>
        </p:txBody>
      </p:sp>
      <p:pic>
        <p:nvPicPr>
          <p:cNvPr id="3074" name="Picture 2" descr="C:\Program Files (x86)\Microsoft Office\MEDIA\CAGCAT10\j0297707.wmf"/>
          <p:cNvPicPr>
            <a:picLocks noChangeAspect="1" noChangeArrowheads="1"/>
          </p:cNvPicPr>
          <p:nvPr/>
        </p:nvPicPr>
        <p:blipFill>
          <a:blip r:embed="rId4" cstate="print"/>
          <a:srcRect/>
          <a:stretch>
            <a:fillRect/>
          </a:stretch>
        </p:blipFill>
        <p:spPr bwMode="auto">
          <a:xfrm>
            <a:off x="7686392" y="5157192"/>
            <a:ext cx="1245427" cy="15325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0070C0"/>
                </a:solidFill>
              </a:rPr>
              <a:t>The EPiC Principles</a:t>
            </a:r>
            <a:endParaRPr lang="en-GB" b="1" dirty="0">
              <a:solidFill>
                <a:srgbClr val="0070C0"/>
              </a:solidFill>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7" name="Content Placeholder 3"/>
          <p:cNvPicPr>
            <a:picLocks noChangeAspect="1" noChangeArrowheads="1"/>
          </p:cNvPicPr>
          <p:nvPr/>
        </p:nvPicPr>
        <p:blipFill>
          <a:blip r:embed="rId5" cstate="screen">
            <a:extLst>
              <a:ext uri="{28A0092B-C50C-407E-A947-70E740481C1C}">
                <a14:useLocalDpi xmlns:a14="http://schemas.microsoft.com/office/drawing/2010/main" xmlns=""/>
              </a:ext>
            </a:extLst>
          </a:blip>
          <a:srcRect/>
          <a:stretch>
            <a:fillRect/>
          </a:stretch>
        </p:blipFill>
        <p:spPr bwMode="auto">
          <a:xfrm>
            <a:off x="2123728" y="1268760"/>
            <a:ext cx="5040560" cy="4314191"/>
          </a:xfrm>
          <a:prstGeom prst="rect">
            <a:avLst/>
          </a:prstGeom>
          <a:noFill/>
          <a:ln w="9525">
            <a:noFill/>
            <a:miter lim="800000"/>
            <a:headEnd/>
            <a:tailEnd/>
          </a:ln>
        </p:spPr>
      </p:pic>
      <p:pic>
        <p:nvPicPr>
          <p:cNvPr id="8" name="Picture 7" descr="nes%20logo.jpg"/>
          <p:cNvPicPr>
            <a:picLocks noChangeAspect="1"/>
          </p:cNvPicPr>
          <p:nvPr/>
        </p:nvPicPr>
        <p:blipFill>
          <a:blip r:embed="rId6"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7" cstate="print"/>
          <a:stretch>
            <a:fillRect/>
          </a:stretch>
        </p:blipFill>
        <p:spPr>
          <a:xfrm>
            <a:off x="4932040" y="5733256"/>
            <a:ext cx="1304925" cy="666750"/>
          </a:xfrm>
          <a:prstGeom prst="rect">
            <a:avLst/>
          </a:prstGeom>
        </p:spPr>
      </p:pic>
      <p:pic>
        <p:nvPicPr>
          <p:cNvPr id="10" name="Content Placeholder 4"/>
          <p:cNvPicPr>
            <a:picLocks noChangeAspect="1" noChangeArrowheads="1"/>
          </p:cNvPicPr>
          <p:nvPr/>
        </p:nvPicPr>
        <p:blipFill>
          <a:blip r:embed="rId8" cstate="screen">
            <a:extLst>
              <a:ext uri="{28A0092B-C50C-407E-A947-70E740481C1C}">
                <a14:useLocalDpi xmlns:a14="http://schemas.microsoft.com/office/drawing/2010/main" xmlns=""/>
              </a:ext>
            </a:extLst>
          </a:blip>
          <a:srcRect/>
          <a:stretch>
            <a:fillRect/>
          </a:stretch>
        </p:blipFill>
        <p:spPr bwMode="auto">
          <a:xfrm>
            <a:off x="6948264" y="4668414"/>
            <a:ext cx="1838578" cy="178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476672"/>
            <a:ext cx="8229600" cy="1143000"/>
          </a:xfrm>
        </p:spPr>
        <p:txBody>
          <a:bodyPr>
            <a:noAutofit/>
          </a:bodyPr>
          <a:lstStyle/>
          <a:p>
            <a:pPr algn="l"/>
            <a:r>
              <a:rPr lang="en-GB" sz="2400" dirty="0" smtClean="0">
                <a:latin typeface="+mn-lt"/>
                <a:ea typeface="Times New Roman" panose="02020603050405020304" pitchFamily="18" charset="0"/>
                <a:cs typeface="Times New Roman" panose="02020603050405020304" pitchFamily="18" charset="0"/>
              </a:rPr>
              <a:t>Please score your </a:t>
            </a:r>
            <a:r>
              <a:rPr lang="en-GB" sz="2400" b="1" dirty="0" smtClean="0">
                <a:latin typeface="+mn-lt"/>
                <a:ea typeface="Times New Roman" panose="02020603050405020304" pitchFamily="18" charset="0"/>
                <a:cs typeface="Times New Roman" panose="02020603050405020304" pitchFamily="18" charset="0"/>
              </a:rPr>
              <a:t>overall confidence</a:t>
            </a:r>
            <a:r>
              <a:rPr lang="en-GB" sz="2400" dirty="0" smtClean="0">
                <a:latin typeface="+mn-lt"/>
                <a:ea typeface="Times New Roman" panose="02020603050405020304" pitchFamily="18" charset="0"/>
                <a:cs typeface="Times New Roman" panose="02020603050405020304" pitchFamily="18" charset="0"/>
              </a:rPr>
              <a:t> in identifying </a:t>
            </a:r>
            <a:br>
              <a:rPr lang="en-GB" sz="2400" dirty="0" smtClean="0">
                <a:latin typeface="+mn-lt"/>
                <a:ea typeface="Times New Roman" panose="02020603050405020304" pitchFamily="18" charset="0"/>
                <a:cs typeface="Times New Roman" panose="02020603050405020304" pitchFamily="18" charset="0"/>
              </a:rPr>
            </a:br>
            <a:r>
              <a:rPr lang="en-GB" sz="2400" dirty="0" smtClean="0">
                <a:latin typeface="+mn-lt"/>
                <a:ea typeface="Times New Roman" panose="02020603050405020304" pitchFamily="18" charset="0"/>
                <a:cs typeface="Times New Roman" panose="02020603050405020304" pitchFamily="18" charset="0"/>
              </a:rPr>
              <a:t>and supporting unpaid carers on a scale of 1 to 5</a:t>
            </a:r>
            <a:br>
              <a:rPr lang="en-GB" sz="2400" dirty="0" smtClean="0">
                <a:latin typeface="+mn-lt"/>
                <a:ea typeface="Times New Roman" panose="02020603050405020304" pitchFamily="18" charset="0"/>
                <a:cs typeface="Times New Roman" panose="02020603050405020304" pitchFamily="18" charset="0"/>
              </a:rPr>
            </a:br>
            <a:endParaRPr lang="en-GB" sz="2400" b="1" dirty="0">
              <a:solidFill>
                <a:srgbClr val="0070C0"/>
              </a:solidFill>
              <a:latin typeface="+mn-lt"/>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8" name="Picture 7" descr="nes%20logo.jpg"/>
          <p:cNvPicPr>
            <a:picLocks noChangeAspect="1"/>
          </p:cNvPicPr>
          <p:nvPr/>
        </p:nvPicPr>
        <p:blipFill>
          <a:blip r:embed="rId5"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6" cstate="print"/>
          <a:stretch>
            <a:fillRect/>
          </a:stretch>
        </p:blipFill>
        <p:spPr>
          <a:xfrm>
            <a:off x="4932040" y="5733256"/>
            <a:ext cx="1304925" cy="666750"/>
          </a:xfrm>
          <a:prstGeom prst="rect">
            <a:avLst/>
          </a:prstGeom>
        </p:spPr>
      </p:pic>
      <p:pic>
        <p:nvPicPr>
          <p:cNvPr id="11" name="Picture 10">
            <a:extLst>
              <a:ext uri="{FF2B5EF4-FFF2-40B4-BE49-F238E27FC236}">
                <a16:creationId xmlns:a16="http://schemas.microsoft.com/office/drawing/2014/main" xmlns="" id="{EE7641EA-8FFF-4BAA-867D-F3A08B6A8FFD}"/>
              </a:ext>
            </a:extLst>
          </p:cNvPr>
          <p:cNvPicPr>
            <a:picLocks noChangeAspect="1"/>
          </p:cNvPicPr>
          <p:nvPr/>
        </p:nvPicPr>
        <p:blipFill>
          <a:blip r:embed="rId7" cstate="screen">
            <a:extLst>
              <a:ext uri="{28A0092B-C50C-407E-A947-70E740481C1C}">
                <a14:useLocalDpi xmlns:a14="http://schemas.microsoft.com/office/drawing/2010/main" xmlns=""/>
              </a:ext>
            </a:extLst>
          </a:blip>
          <a:stretch>
            <a:fillRect/>
          </a:stretch>
        </p:blipFill>
        <p:spPr>
          <a:xfrm>
            <a:off x="1041579" y="2778633"/>
            <a:ext cx="2589659" cy="2810607"/>
          </a:xfrm>
          <a:prstGeom prst="rect">
            <a:avLst/>
          </a:prstGeom>
        </p:spPr>
      </p:pic>
      <p:pic>
        <p:nvPicPr>
          <p:cNvPr id="12" name="Picture 11">
            <a:extLst>
              <a:ext uri="{FF2B5EF4-FFF2-40B4-BE49-F238E27FC236}">
                <a16:creationId xmlns:a16="http://schemas.microsoft.com/office/drawing/2014/main" xmlns="" id="{DE332FDC-90F2-40E3-9415-C0777A55D74F}"/>
              </a:ext>
            </a:extLst>
          </p:cNvPr>
          <p:cNvPicPr>
            <a:picLocks noChangeAspect="1"/>
          </p:cNvPicPr>
          <p:nvPr/>
        </p:nvPicPr>
        <p:blipFill>
          <a:blip r:embed="rId8" cstate="print">
            <a:extLst>
              <a:ext uri="{28A0092B-C50C-407E-A947-70E740481C1C}">
                <a14:useLocalDpi xmlns:a14="http://schemas.microsoft.com/office/drawing/2010/main" xmlns=""/>
              </a:ext>
              <a:ext uri="{837473B0-CC2E-450A-ABE3-18F120FF3D39}">
                <a1611:picAttrSrcUrl xmlns:a1611="http://schemas.microsoft.com/office/drawing/2016/11/main" xmlns="" r:id="rId9"/>
              </a:ext>
            </a:extLst>
          </a:blip>
          <a:stretch>
            <a:fillRect/>
          </a:stretch>
        </p:blipFill>
        <p:spPr>
          <a:xfrm>
            <a:off x="5366717" y="2742315"/>
            <a:ext cx="2733675" cy="3062950"/>
          </a:xfrm>
          <a:prstGeom prst="rect">
            <a:avLst/>
          </a:prstGeom>
        </p:spPr>
      </p:pic>
      <p:sp>
        <p:nvSpPr>
          <p:cNvPr id="14" name="Rectangle 13">
            <a:extLst>
              <a:ext uri="{FF2B5EF4-FFF2-40B4-BE49-F238E27FC236}">
                <a16:creationId xmlns:a16="http://schemas.microsoft.com/office/drawing/2014/main" xmlns="" id="{D3337592-EA9E-4F4C-8467-92FFDC4D33F7}"/>
              </a:ext>
            </a:extLst>
          </p:cNvPr>
          <p:cNvSpPr/>
          <p:nvPr/>
        </p:nvSpPr>
        <p:spPr>
          <a:xfrm>
            <a:off x="5294708" y="1701052"/>
            <a:ext cx="2589660" cy="1200329"/>
          </a:xfrm>
          <a:prstGeom prst="rect">
            <a:avLst/>
          </a:prstGeom>
        </p:spPr>
        <p:txBody>
          <a:bodyPr wrap="square">
            <a:spAutoFit/>
          </a:bodyPr>
          <a:lstStyle/>
          <a:p>
            <a:r>
              <a:rPr lang="en-GB" dirty="0"/>
              <a:t>I am confident </a:t>
            </a:r>
            <a:r>
              <a:rPr lang="en-GB" dirty="0" smtClean="0"/>
              <a:t>in supporting carers- I know what to say and how to connect them  </a:t>
            </a:r>
            <a:endParaRPr lang="en-GB" dirty="0"/>
          </a:p>
        </p:txBody>
      </p:sp>
      <p:sp>
        <p:nvSpPr>
          <p:cNvPr id="15" name="Rectangle 14">
            <a:extLst>
              <a:ext uri="{FF2B5EF4-FFF2-40B4-BE49-F238E27FC236}">
                <a16:creationId xmlns:a16="http://schemas.microsoft.com/office/drawing/2014/main" xmlns="" id="{D6B75923-91A2-4DB5-AFC8-9622FB88BA8F}"/>
              </a:ext>
            </a:extLst>
          </p:cNvPr>
          <p:cNvSpPr/>
          <p:nvPr/>
        </p:nvSpPr>
        <p:spPr>
          <a:xfrm>
            <a:off x="1270247" y="1726034"/>
            <a:ext cx="2382588" cy="923330"/>
          </a:xfrm>
          <a:prstGeom prst="rect">
            <a:avLst/>
          </a:prstGeom>
        </p:spPr>
        <p:txBody>
          <a:bodyPr wrap="square">
            <a:spAutoFit/>
          </a:bodyPr>
          <a:lstStyle/>
          <a:p>
            <a:r>
              <a:rPr lang="en-GB" dirty="0" smtClean="0"/>
              <a:t>I dread supporting unpaid carers- I won’t know what to say or do</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US" b="1" dirty="0" smtClean="0">
                <a:solidFill>
                  <a:srgbClr val="0070C0"/>
                </a:solidFill>
              </a:rPr>
              <a:t>Edinburgh Carers’ Strategy</a:t>
            </a:r>
            <a:endParaRPr lang="en-GB" dirty="0"/>
          </a:p>
        </p:txBody>
      </p:sp>
      <p:sp>
        <p:nvSpPr>
          <p:cNvPr id="5" name="Content Placeholder 4"/>
          <p:cNvSpPr>
            <a:spLocks noGrp="1"/>
          </p:cNvSpPr>
          <p:nvPr>
            <p:ph idx="1"/>
          </p:nvPr>
        </p:nvSpPr>
        <p:spPr>
          <a:xfrm>
            <a:off x="457200" y="1772816"/>
            <a:ext cx="5987008" cy="4353347"/>
          </a:xfrm>
        </p:spPr>
        <p:txBody>
          <a:bodyPr>
            <a:normAutofit fontScale="92500" lnSpcReduction="10000"/>
          </a:bodyPr>
          <a:lstStyle/>
          <a:p>
            <a:pPr>
              <a:lnSpc>
                <a:spcPct val="90000"/>
              </a:lnSpc>
            </a:pPr>
            <a:r>
              <a:rPr lang="en-GB" sz="2400" dirty="0" smtClean="0">
                <a:latin typeface="Calibri" pitchFamily="34" charset="0"/>
              </a:rPr>
              <a:t>Legal requirement </a:t>
            </a:r>
          </a:p>
          <a:p>
            <a:pPr>
              <a:lnSpc>
                <a:spcPct val="90000"/>
              </a:lnSpc>
              <a:buNone/>
            </a:pPr>
            <a:endParaRPr lang="en-GB" sz="2400" dirty="0" smtClean="0">
              <a:latin typeface="Calibri" pitchFamily="34" charset="0"/>
            </a:endParaRPr>
          </a:p>
          <a:p>
            <a:pPr>
              <a:lnSpc>
                <a:spcPct val="90000"/>
              </a:lnSpc>
            </a:pPr>
            <a:r>
              <a:rPr lang="en-GB" sz="2400" dirty="0" smtClean="0">
                <a:latin typeface="Calibri" pitchFamily="34" charset="0"/>
              </a:rPr>
              <a:t>NHS Lothian and The City of Edinburgh Council recognise the crucial role that carers contribute to their communities across Edinburgh </a:t>
            </a:r>
          </a:p>
          <a:p>
            <a:pPr>
              <a:lnSpc>
                <a:spcPct val="90000"/>
              </a:lnSpc>
            </a:pPr>
            <a:endParaRPr lang="en-GB" sz="2400" b="1" dirty="0" smtClean="0">
              <a:solidFill>
                <a:srgbClr val="0070C0"/>
              </a:solidFill>
              <a:latin typeface="Calibri" pitchFamily="34" charset="0"/>
            </a:endParaRPr>
          </a:p>
          <a:p>
            <a:pPr>
              <a:lnSpc>
                <a:spcPct val="90000"/>
              </a:lnSpc>
            </a:pPr>
            <a:r>
              <a:rPr lang="en-GB" sz="2400" b="1" dirty="0" smtClean="0">
                <a:solidFill>
                  <a:srgbClr val="0070C0"/>
                </a:solidFill>
                <a:latin typeface="Calibri" pitchFamily="34" charset="0"/>
              </a:rPr>
              <a:t>Carer identification and information is seen as a key way of </a:t>
            </a:r>
            <a:r>
              <a:rPr lang="en-GB" sz="2400" b="1" u="sng" dirty="0" smtClean="0">
                <a:solidFill>
                  <a:srgbClr val="0070C0"/>
                </a:solidFill>
                <a:latin typeface="Calibri" pitchFamily="34" charset="0"/>
              </a:rPr>
              <a:t>improving outcomes for carers </a:t>
            </a:r>
            <a:r>
              <a:rPr lang="en-GB" sz="2400" b="1" dirty="0" smtClean="0">
                <a:solidFill>
                  <a:srgbClr val="0070C0"/>
                </a:solidFill>
                <a:latin typeface="Calibri" pitchFamily="34" charset="0"/>
              </a:rPr>
              <a:t>and the lynchpin for accessing other forms of support</a:t>
            </a:r>
          </a:p>
          <a:p>
            <a:pPr>
              <a:lnSpc>
                <a:spcPct val="90000"/>
              </a:lnSpc>
            </a:pPr>
            <a:endParaRPr lang="en-GB" sz="2400" dirty="0" smtClean="0">
              <a:latin typeface="Calibri" pitchFamily="34" charset="0"/>
            </a:endParaRPr>
          </a:p>
          <a:p>
            <a:pPr>
              <a:lnSpc>
                <a:spcPct val="90000"/>
              </a:lnSpc>
            </a:pPr>
            <a:r>
              <a:rPr lang="en-GB" sz="2400" dirty="0" smtClean="0">
                <a:latin typeface="Calibri" pitchFamily="34" charset="0"/>
              </a:rPr>
              <a:t>A range of good quality support needs</a:t>
            </a:r>
          </a:p>
          <a:p>
            <a:pPr>
              <a:lnSpc>
                <a:spcPct val="90000"/>
              </a:lnSpc>
              <a:buNone/>
            </a:pPr>
            <a:r>
              <a:rPr lang="en-GB" sz="2400" dirty="0" smtClean="0">
                <a:latin typeface="Calibri" pitchFamily="34" charset="0"/>
              </a:rPr>
              <a:t> 	to be available to carers at the right time and place</a:t>
            </a:r>
          </a:p>
          <a:p>
            <a:endParaRPr lang="en-GB" sz="2400" dirty="0"/>
          </a:p>
        </p:txBody>
      </p:sp>
      <p:pic>
        <p:nvPicPr>
          <p:cNvPr id="6" name="Picture 3" descr="Joint_Carers_FrontCover_FP_240414.jpg"/>
          <p:cNvPicPr>
            <a:picLocks noChangeAspect="1"/>
          </p:cNvPicPr>
          <p:nvPr/>
        </p:nvPicPr>
        <p:blipFill>
          <a:blip r:embed="rId4" cstate="screen">
            <a:extLst>
              <a:ext uri="{28A0092B-C50C-407E-A947-70E740481C1C}">
                <a14:useLocalDpi xmlns:a14="http://schemas.microsoft.com/office/drawing/2010/main" xmlns=""/>
              </a:ext>
            </a:extLst>
          </a:blip>
          <a:srcRect/>
          <a:stretch>
            <a:fillRect/>
          </a:stretch>
        </p:blipFill>
        <p:spPr bwMode="auto">
          <a:xfrm>
            <a:off x="6660232" y="3356992"/>
            <a:ext cx="2304256" cy="3107279"/>
          </a:xfrm>
          <a:prstGeom prst="rect">
            <a:avLst/>
          </a:prstGeom>
          <a:ln w="228600" cap="sq" cmpd="thickThin">
            <a:solidFill>
              <a:schemeClr val="bg1"/>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332656"/>
            <a:ext cx="8229600" cy="1143000"/>
          </a:xfrm>
        </p:spPr>
        <p:txBody>
          <a:bodyPr>
            <a:normAutofit fontScale="90000"/>
          </a:bodyPr>
          <a:lstStyle/>
          <a:p>
            <a:r>
              <a:rPr lang="en-GB" b="1" dirty="0" smtClean="0">
                <a:solidFill>
                  <a:srgbClr val="0070C0"/>
                </a:solidFill>
              </a:rPr>
              <a:t>Supporting Working Carers </a:t>
            </a:r>
            <a:br>
              <a:rPr lang="en-GB" b="1" dirty="0" smtClean="0">
                <a:solidFill>
                  <a:srgbClr val="0070C0"/>
                </a:solidFill>
              </a:rPr>
            </a:br>
            <a:r>
              <a:rPr lang="en-GB" b="1" dirty="0" smtClean="0">
                <a:solidFill>
                  <a:srgbClr val="0070C0"/>
                </a:solidFill>
              </a:rPr>
              <a:t>within NHS Lothian </a:t>
            </a:r>
            <a:endParaRPr lang="en-GB" b="1" dirty="0">
              <a:solidFill>
                <a:srgbClr val="0070C0"/>
              </a:solidFill>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8" name="Picture 7" descr="nes%20logo.jpg"/>
          <p:cNvPicPr>
            <a:picLocks noChangeAspect="1"/>
          </p:cNvPicPr>
          <p:nvPr/>
        </p:nvPicPr>
        <p:blipFill>
          <a:blip r:embed="rId5"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6" cstate="print"/>
          <a:stretch>
            <a:fillRect/>
          </a:stretch>
        </p:blipFill>
        <p:spPr>
          <a:xfrm>
            <a:off x="4932040" y="5733256"/>
            <a:ext cx="1304925" cy="666750"/>
          </a:xfrm>
          <a:prstGeom prst="rect">
            <a:avLst/>
          </a:prstGeom>
        </p:spPr>
      </p:pic>
      <p:pic>
        <p:nvPicPr>
          <p:cNvPr id="10" name="Content Placeholder 4"/>
          <p:cNvPicPr>
            <a:picLocks noChangeAspect="1" noChangeArrowheads="1"/>
          </p:cNvPicPr>
          <p:nvPr/>
        </p:nvPicPr>
        <p:blipFill>
          <a:blip r:embed="rId7" cstate="screen">
            <a:extLst>
              <a:ext uri="{28A0092B-C50C-407E-A947-70E740481C1C}">
                <a14:useLocalDpi xmlns:a14="http://schemas.microsoft.com/office/drawing/2010/main" xmlns=""/>
              </a:ext>
            </a:extLst>
          </a:blip>
          <a:srcRect/>
          <a:stretch>
            <a:fillRect/>
          </a:stretch>
        </p:blipFill>
        <p:spPr bwMode="auto">
          <a:xfrm>
            <a:off x="6948264" y="4668414"/>
            <a:ext cx="1838578" cy="1782850"/>
          </a:xfrm>
          <a:prstGeom prst="rect">
            <a:avLst/>
          </a:prstGeom>
          <a:noFill/>
          <a:ln w="9525">
            <a:noFill/>
            <a:miter lim="800000"/>
            <a:headEnd/>
            <a:tailEnd/>
          </a:ln>
        </p:spPr>
      </p:pic>
      <p:sp>
        <p:nvSpPr>
          <p:cNvPr id="12" name="Rectangle 11"/>
          <p:cNvSpPr/>
          <p:nvPr/>
        </p:nvSpPr>
        <p:spPr>
          <a:xfrm>
            <a:off x="467544" y="3861048"/>
            <a:ext cx="6318448" cy="1200329"/>
          </a:xfrm>
          <a:prstGeom prst="rect">
            <a:avLst/>
          </a:prstGeom>
        </p:spPr>
        <p:txBody>
          <a:bodyPr wrap="square">
            <a:spAutoFit/>
          </a:bodyPr>
          <a:lstStyle/>
          <a:p>
            <a:r>
              <a:rPr lang="en-GB" dirty="0" smtClean="0">
                <a:hlinkClick r:id="rId8"/>
              </a:rPr>
              <a:t>Link to Intranet Page: Supporting Working Carers</a:t>
            </a:r>
          </a:p>
          <a:p>
            <a:endParaRPr lang="en-GB" dirty="0" smtClean="0">
              <a:hlinkClick r:id="rId8"/>
            </a:endParaRPr>
          </a:p>
          <a:p>
            <a:r>
              <a:rPr lang="en-GB" dirty="0" smtClean="0">
                <a:hlinkClick r:id="rId8"/>
              </a:rPr>
              <a:t>http://intranet.lothian.scot.nhs.uk/Directory/NursingMidwifery/SupportingCarers/Pages/default.aspx</a:t>
            </a:r>
            <a:r>
              <a:rPr lang="en-GB" dirty="0" smtClean="0"/>
              <a:t> </a:t>
            </a:r>
            <a:endParaRPr lang="en-GB" dirty="0"/>
          </a:p>
        </p:txBody>
      </p:sp>
      <p:pic>
        <p:nvPicPr>
          <p:cNvPr id="11" name="Picture 10" descr="Carer Positive LEVELS LOGOS CMYK_exemplary_linear (2).jpg"/>
          <p:cNvPicPr>
            <a:picLocks noChangeAspect="1"/>
          </p:cNvPicPr>
          <p:nvPr/>
        </p:nvPicPr>
        <p:blipFill>
          <a:blip r:embed="rId9" cstate="screen">
            <a:extLst>
              <a:ext uri="{28A0092B-C50C-407E-A947-70E740481C1C}">
                <a14:useLocalDpi xmlns:a14="http://schemas.microsoft.com/office/drawing/2010/main" xmlns=""/>
              </a:ext>
            </a:extLst>
          </a:blip>
          <a:stretch>
            <a:fillRect/>
          </a:stretch>
        </p:blipFill>
        <p:spPr>
          <a:xfrm>
            <a:off x="2123728" y="1556792"/>
            <a:ext cx="4224525" cy="227320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1331913" y="476250"/>
            <a:ext cx="6264275" cy="792163"/>
          </a:xfrm>
          <a:prstGeom prst="rect">
            <a:avLst/>
          </a:prstGeom>
        </p:spPr>
        <p:txBody>
          <a:bodyPr>
            <a:normAutofit fontScale="90000"/>
          </a:bodyPr>
          <a:lstStyle/>
          <a:p>
            <a:r>
              <a:rPr lang="en-GB" sz="4800" b="1" dirty="0" smtClean="0">
                <a:solidFill>
                  <a:schemeClr val="folHlink"/>
                </a:solidFill>
              </a:rPr>
              <a:t>Who are “Carers”?</a:t>
            </a:r>
            <a:r>
              <a:rPr lang="en-GB" sz="4800" b="1" dirty="0" smtClean="0">
                <a:solidFill>
                  <a:srgbClr val="660066"/>
                </a:solidFill>
              </a:rPr>
              <a:t> </a:t>
            </a:r>
            <a:r>
              <a:rPr lang="en-GB" sz="3200" b="1" dirty="0" smtClean="0">
                <a:solidFill>
                  <a:srgbClr val="660066"/>
                </a:solidFill>
              </a:rPr>
              <a:t/>
            </a:r>
            <a:br>
              <a:rPr lang="en-GB" sz="3200" b="1" dirty="0" smtClean="0">
                <a:solidFill>
                  <a:srgbClr val="660066"/>
                </a:solidFill>
              </a:rPr>
            </a:br>
            <a:endParaRPr lang="en-GB" sz="3200" b="1" dirty="0" smtClean="0">
              <a:solidFill>
                <a:srgbClr val="7030A0"/>
              </a:solidFill>
            </a:endParaRPr>
          </a:p>
        </p:txBody>
      </p:sp>
      <p:sp>
        <p:nvSpPr>
          <p:cNvPr id="5" name="Content Placeholder 2"/>
          <p:cNvSpPr>
            <a:spLocks noGrp="1"/>
          </p:cNvSpPr>
          <p:nvPr>
            <p:ph idx="4294967295"/>
          </p:nvPr>
        </p:nvSpPr>
        <p:spPr>
          <a:xfrm>
            <a:off x="457200" y="1600200"/>
            <a:ext cx="8229600" cy="2908920"/>
          </a:xfrm>
          <a:prstGeom prst="rect">
            <a:avLst/>
          </a:prstGeom>
        </p:spPr>
        <p:txBody>
          <a:bodyPr rtlCol="0">
            <a:normAutofit fontScale="92500" lnSpcReduction="20000"/>
          </a:bodyPr>
          <a:lstStyle/>
          <a:p>
            <a:pPr fontAlgn="auto">
              <a:spcAft>
                <a:spcPts val="0"/>
              </a:spcAft>
              <a:buFont typeface="Arial" pitchFamily="34" charset="0"/>
              <a:buChar char="•"/>
              <a:defRPr/>
            </a:pPr>
            <a:r>
              <a:rPr lang="en-GB" sz="2400" b="1" dirty="0" smtClean="0"/>
              <a:t>“carer” means an individual who </a:t>
            </a:r>
            <a:r>
              <a:rPr lang="en-GB" sz="2400" b="1" dirty="0" smtClean="0">
                <a:solidFill>
                  <a:srgbClr val="FFC000"/>
                </a:solidFill>
              </a:rPr>
              <a:t>provides or intends to provide care </a:t>
            </a:r>
            <a:r>
              <a:rPr lang="en-GB" sz="2400" b="1" dirty="0" smtClean="0"/>
              <a:t>for another individual (the “cared-for person”).</a:t>
            </a:r>
          </a:p>
          <a:p>
            <a:pPr fontAlgn="auto">
              <a:spcAft>
                <a:spcPts val="0"/>
              </a:spcAft>
              <a:buFont typeface="Arial" pitchFamily="34" charset="0"/>
              <a:buChar char="•"/>
              <a:defRPr/>
            </a:pPr>
            <a:endParaRPr lang="en-GB" sz="2000" b="1" dirty="0" smtClean="0">
              <a:solidFill>
                <a:srgbClr val="660066"/>
              </a:solidFill>
            </a:endParaRPr>
          </a:p>
          <a:p>
            <a:pPr fontAlgn="auto">
              <a:spcAft>
                <a:spcPts val="0"/>
              </a:spcAft>
              <a:buFont typeface="Arial" pitchFamily="34" charset="0"/>
              <a:buChar char="•"/>
              <a:defRPr/>
            </a:pPr>
            <a:r>
              <a:rPr lang="en-GB" sz="2000" b="1" dirty="0" smtClean="0"/>
              <a:t>...does not apply... to the extent that the care is or would be provided (i) under or by virtue of a</a:t>
            </a:r>
            <a:r>
              <a:rPr lang="en-GB" sz="2000" b="1" dirty="0" smtClean="0">
                <a:solidFill>
                  <a:srgbClr val="660066"/>
                </a:solidFill>
              </a:rPr>
              <a:t> </a:t>
            </a:r>
            <a:r>
              <a:rPr lang="en-GB" sz="2000" b="1" dirty="0" smtClean="0">
                <a:solidFill>
                  <a:srgbClr val="FFC000"/>
                </a:solidFill>
              </a:rPr>
              <a:t>contract</a:t>
            </a:r>
            <a:r>
              <a:rPr lang="en-GB" sz="2000" b="1" dirty="0" smtClean="0">
                <a:solidFill>
                  <a:srgbClr val="660066"/>
                </a:solidFill>
              </a:rPr>
              <a:t>, </a:t>
            </a:r>
            <a:r>
              <a:rPr lang="en-GB" sz="2000" b="1" dirty="0" smtClean="0"/>
              <a:t>or (ii) as </a:t>
            </a:r>
            <a:r>
              <a:rPr lang="en-GB" sz="2000" b="1" dirty="0" smtClean="0">
                <a:solidFill>
                  <a:srgbClr val="FFC000"/>
                </a:solidFill>
              </a:rPr>
              <a:t>voluntary work</a:t>
            </a:r>
            <a:r>
              <a:rPr lang="en-GB" sz="2000" b="1" dirty="0" smtClean="0">
                <a:solidFill>
                  <a:srgbClr val="660066"/>
                </a:solidFill>
              </a:rPr>
              <a:t>.”</a:t>
            </a:r>
          </a:p>
          <a:p>
            <a:pPr fontAlgn="auto">
              <a:spcAft>
                <a:spcPts val="0"/>
              </a:spcAft>
              <a:buFont typeface="Arial" pitchFamily="34" charset="0"/>
              <a:buChar char="•"/>
              <a:defRPr/>
            </a:pPr>
            <a:endParaRPr lang="en-GB" sz="2000" b="1" dirty="0" smtClean="0">
              <a:solidFill>
                <a:srgbClr val="660066"/>
              </a:solidFill>
            </a:endParaRPr>
          </a:p>
          <a:p>
            <a:r>
              <a:rPr lang="en-GB" sz="2000" b="1" dirty="0" smtClean="0">
                <a:latin typeface="Calibri" pitchFamily="34" charset="0"/>
              </a:rPr>
              <a:t>“Young Carer means a carer who is </a:t>
            </a:r>
            <a:r>
              <a:rPr lang="en-GB" sz="2400" b="1" dirty="0" smtClean="0">
                <a:solidFill>
                  <a:srgbClr val="FFC000"/>
                </a:solidFill>
                <a:latin typeface="Calibri" pitchFamily="34" charset="0"/>
              </a:rPr>
              <a:t>under 18 years old </a:t>
            </a:r>
            <a:r>
              <a:rPr lang="en-GB" sz="2000" b="1" dirty="0" smtClean="0">
                <a:latin typeface="Calibri" pitchFamily="34" charset="0"/>
              </a:rPr>
              <a:t>whether or not they are still at school”</a:t>
            </a:r>
          </a:p>
          <a:p>
            <a:pPr fontAlgn="auto">
              <a:spcAft>
                <a:spcPts val="0"/>
              </a:spcAft>
              <a:buNone/>
              <a:defRPr/>
            </a:pPr>
            <a:endParaRPr lang="en-GB" sz="2000" b="1" dirty="0" smtClean="0">
              <a:solidFill>
                <a:srgbClr val="660066"/>
              </a:solidFill>
            </a:endParaRPr>
          </a:p>
          <a:p>
            <a:pPr fontAlgn="auto">
              <a:spcAft>
                <a:spcPts val="0"/>
              </a:spcAft>
              <a:buFont typeface="Arial" pitchFamily="34" charset="0"/>
              <a:buNone/>
              <a:defRPr/>
            </a:pPr>
            <a:r>
              <a:rPr lang="en-GB" sz="2000" dirty="0" smtClean="0">
                <a:solidFill>
                  <a:srgbClr val="660066"/>
                </a:solidFill>
              </a:rPr>
              <a:t>							</a:t>
            </a:r>
            <a:r>
              <a:rPr lang="en-GB" sz="1600" b="1" dirty="0" smtClean="0">
                <a:solidFill>
                  <a:srgbClr val="660066"/>
                </a:solidFill>
              </a:rPr>
              <a:t>Carers (Scotland) Act 2016</a:t>
            </a:r>
            <a:endParaRPr lang="en-GB" sz="2000" b="1" dirty="0" smtClean="0">
              <a:solidFill>
                <a:srgbClr val="660066"/>
              </a:solidFill>
            </a:endParaRPr>
          </a:p>
          <a:p>
            <a:pPr marL="0" indent="0" fontAlgn="auto">
              <a:spcAft>
                <a:spcPts val="0"/>
              </a:spcAft>
              <a:buFontTx/>
              <a:buNone/>
              <a:defRPr/>
            </a:pPr>
            <a:endParaRPr lang="en-GB" sz="2000" b="1" dirty="0" smtClean="0">
              <a:solidFill>
                <a:srgbClr val="008080"/>
              </a:solidFill>
              <a:cs typeface="Arial" charset="0"/>
            </a:endParaRPr>
          </a:p>
        </p:txBody>
      </p:sp>
      <p:sp>
        <p:nvSpPr>
          <p:cNvPr id="32772" name="Rectangle 5"/>
          <p:cNvSpPr>
            <a:spLocks noChangeArrowheads="1"/>
          </p:cNvSpPr>
          <p:nvPr/>
        </p:nvSpPr>
        <p:spPr bwMode="auto">
          <a:xfrm>
            <a:off x="3131840" y="4581128"/>
            <a:ext cx="2016125" cy="400050"/>
          </a:xfrm>
          <a:prstGeom prst="rect">
            <a:avLst/>
          </a:prstGeom>
          <a:noFill/>
          <a:ln w="9525">
            <a:noFill/>
            <a:miter lim="800000"/>
            <a:headEnd/>
            <a:tailEnd/>
          </a:ln>
        </p:spPr>
        <p:txBody>
          <a:bodyPr>
            <a:spAutoFit/>
          </a:bodyPr>
          <a:lstStyle/>
          <a:p>
            <a:pPr algn="ctr"/>
            <a:r>
              <a:rPr lang="en-GB" sz="2000" b="1" dirty="0">
                <a:solidFill>
                  <a:srgbClr val="660066"/>
                </a:solidFill>
                <a:latin typeface="Calibri" pitchFamily="34" charset="0"/>
              </a:rPr>
              <a:t>This means....</a:t>
            </a:r>
          </a:p>
        </p:txBody>
      </p:sp>
      <p:sp>
        <p:nvSpPr>
          <p:cNvPr id="7" name="TextBox 6"/>
          <p:cNvSpPr txBox="1">
            <a:spLocks noChangeArrowheads="1"/>
          </p:cNvSpPr>
          <p:nvPr/>
        </p:nvSpPr>
        <p:spPr bwMode="auto">
          <a:xfrm>
            <a:off x="179512" y="5013176"/>
            <a:ext cx="2592387" cy="1508125"/>
          </a:xfrm>
          <a:prstGeom prst="rect">
            <a:avLst/>
          </a:prstGeom>
          <a:noFill/>
          <a:ln w="9525">
            <a:noFill/>
            <a:miter lim="800000"/>
            <a:headEnd/>
            <a:tailEnd/>
          </a:ln>
        </p:spPr>
        <p:txBody>
          <a:bodyPr>
            <a:spAutoFit/>
          </a:bodyPr>
          <a:lstStyle/>
          <a:p>
            <a:r>
              <a:rPr lang="en-GB" b="1" dirty="0">
                <a:latin typeface="Calibri" pitchFamily="34" charset="0"/>
              </a:rPr>
              <a:t>...carers can be </a:t>
            </a:r>
            <a:r>
              <a:rPr lang="en-GB" sz="2000" b="1" dirty="0">
                <a:solidFill>
                  <a:srgbClr val="FFC000"/>
                </a:solidFill>
                <a:latin typeface="Calibri" pitchFamily="34" charset="0"/>
              </a:rPr>
              <a:t>anyone</a:t>
            </a:r>
            <a:r>
              <a:rPr lang="en-GB" b="1" dirty="0">
                <a:solidFill>
                  <a:srgbClr val="660066"/>
                </a:solidFill>
                <a:latin typeface="Calibri" pitchFamily="34" charset="0"/>
              </a:rPr>
              <a:t>:</a:t>
            </a:r>
          </a:p>
          <a:p>
            <a:r>
              <a:rPr lang="en-GB" b="1" dirty="0">
                <a:latin typeface="Calibri" pitchFamily="34" charset="0"/>
              </a:rPr>
              <a:t>Partner</a:t>
            </a:r>
          </a:p>
          <a:p>
            <a:r>
              <a:rPr lang="en-GB" b="1" dirty="0">
                <a:latin typeface="Calibri" pitchFamily="34" charset="0"/>
              </a:rPr>
              <a:t>Family</a:t>
            </a:r>
          </a:p>
          <a:p>
            <a:r>
              <a:rPr lang="en-GB" b="1" dirty="0">
                <a:latin typeface="Calibri" pitchFamily="34" charset="0"/>
              </a:rPr>
              <a:t>Neighbour</a:t>
            </a:r>
          </a:p>
          <a:p>
            <a:r>
              <a:rPr lang="en-GB" b="1" dirty="0">
                <a:latin typeface="Calibri" pitchFamily="34" charset="0"/>
              </a:rPr>
              <a:t>Friend</a:t>
            </a:r>
            <a:endParaRPr lang="en-GB" dirty="0">
              <a:latin typeface="Calibri" pitchFamily="34" charset="0"/>
            </a:endParaRPr>
          </a:p>
        </p:txBody>
      </p:sp>
      <p:sp>
        <p:nvSpPr>
          <p:cNvPr id="8" name="TextBox 7"/>
          <p:cNvSpPr txBox="1">
            <a:spLocks noChangeArrowheads="1"/>
          </p:cNvSpPr>
          <p:nvPr/>
        </p:nvSpPr>
        <p:spPr bwMode="auto">
          <a:xfrm>
            <a:off x="2987824" y="5085184"/>
            <a:ext cx="2952750" cy="1508125"/>
          </a:xfrm>
          <a:prstGeom prst="rect">
            <a:avLst/>
          </a:prstGeom>
          <a:noFill/>
          <a:ln w="9525">
            <a:noFill/>
            <a:miter lim="800000"/>
            <a:headEnd/>
            <a:tailEnd/>
          </a:ln>
        </p:spPr>
        <p:txBody>
          <a:bodyPr>
            <a:spAutoFit/>
          </a:bodyPr>
          <a:lstStyle/>
          <a:p>
            <a:r>
              <a:rPr lang="en-GB" b="1" dirty="0">
                <a:latin typeface="Calibri" pitchFamily="34" charset="0"/>
              </a:rPr>
              <a:t>...caring for </a:t>
            </a:r>
            <a:r>
              <a:rPr lang="en-GB" sz="2000" b="1" dirty="0">
                <a:solidFill>
                  <a:srgbClr val="FFC000"/>
                </a:solidFill>
                <a:latin typeface="Calibri" pitchFamily="34" charset="0"/>
              </a:rPr>
              <a:t>any condition</a:t>
            </a:r>
            <a:r>
              <a:rPr lang="en-GB" b="1" dirty="0">
                <a:solidFill>
                  <a:srgbClr val="660066"/>
                </a:solidFill>
                <a:latin typeface="Calibri" pitchFamily="34" charset="0"/>
              </a:rPr>
              <a:t>:</a:t>
            </a:r>
          </a:p>
          <a:p>
            <a:r>
              <a:rPr lang="en-GB" b="1" dirty="0">
                <a:latin typeface="Calibri" pitchFamily="34" charset="0"/>
              </a:rPr>
              <a:t>Physical illness</a:t>
            </a:r>
          </a:p>
          <a:p>
            <a:r>
              <a:rPr lang="en-GB" b="1" dirty="0">
                <a:latin typeface="Calibri" pitchFamily="34" charset="0"/>
              </a:rPr>
              <a:t>Mental illness</a:t>
            </a:r>
          </a:p>
          <a:p>
            <a:r>
              <a:rPr lang="en-GB" b="1" dirty="0">
                <a:latin typeface="Calibri" pitchFamily="34" charset="0"/>
              </a:rPr>
              <a:t>Disability</a:t>
            </a:r>
          </a:p>
          <a:p>
            <a:r>
              <a:rPr lang="en-GB" b="1" dirty="0">
                <a:latin typeface="Calibri" pitchFamily="34" charset="0"/>
              </a:rPr>
              <a:t>Frailty	</a:t>
            </a:r>
            <a:endParaRPr lang="en-GB" dirty="0">
              <a:latin typeface="Calibri" pitchFamily="34" charset="0"/>
            </a:endParaRPr>
          </a:p>
        </p:txBody>
      </p:sp>
      <p:sp>
        <p:nvSpPr>
          <p:cNvPr id="9" name="TextBox 8"/>
          <p:cNvSpPr txBox="1">
            <a:spLocks noChangeArrowheads="1"/>
          </p:cNvSpPr>
          <p:nvPr/>
        </p:nvSpPr>
        <p:spPr bwMode="auto">
          <a:xfrm>
            <a:off x="6084168" y="5085184"/>
            <a:ext cx="2808288" cy="1508125"/>
          </a:xfrm>
          <a:prstGeom prst="rect">
            <a:avLst/>
          </a:prstGeom>
          <a:noFill/>
          <a:ln w="9525">
            <a:noFill/>
            <a:miter lim="800000"/>
            <a:headEnd/>
            <a:tailEnd/>
          </a:ln>
        </p:spPr>
        <p:txBody>
          <a:bodyPr>
            <a:spAutoFit/>
          </a:bodyPr>
          <a:lstStyle/>
          <a:p>
            <a:r>
              <a:rPr lang="en-GB" b="1" dirty="0">
                <a:solidFill>
                  <a:srgbClr val="660066"/>
                </a:solidFill>
                <a:latin typeface="Calibri" pitchFamily="34" charset="0"/>
              </a:rPr>
              <a:t> </a:t>
            </a:r>
            <a:r>
              <a:rPr lang="en-GB" b="1" dirty="0">
                <a:latin typeface="Calibri" pitchFamily="34" charset="0"/>
              </a:rPr>
              <a:t>...for any </a:t>
            </a:r>
            <a:r>
              <a:rPr lang="en-GB" sz="2000" b="1" dirty="0">
                <a:solidFill>
                  <a:srgbClr val="FFC000"/>
                </a:solidFill>
                <a:latin typeface="Calibri" pitchFamily="34" charset="0"/>
              </a:rPr>
              <a:t>length of time</a:t>
            </a:r>
            <a:r>
              <a:rPr lang="en-GB" b="1" dirty="0">
                <a:solidFill>
                  <a:srgbClr val="660066"/>
                </a:solidFill>
                <a:latin typeface="Calibri" pitchFamily="34" charset="0"/>
              </a:rPr>
              <a:t>. </a:t>
            </a:r>
          </a:p>
          <a:p>
            <a:r>
              <a:rPr lang="en-GB" b="1" dirty="0">
                <a:latin typeface="Calibri" pitchFamily="34" charset="0"/>
              </a:rPr>
              <a:t>Intermittently</a:t>
            </a:r>
            <a:endParaRPr lang="en-GB" dirty="0">
              <a:latin typeface="Calibri" pitchFamily="34" charset="0"/>
            </a:endParaRPr>
          </a:p>
          <a:p>
            <a:r>
              <a:rPr lang="en-GB" b="1" dirty="0">
                <a:latin typeface="Calibri" pitchFamily="34" charset="0"/>
              </a:rPr>
              <a:t>Months</a:t>
            </a:r>
          </a:p>
          <a:p>
            <a:r>
              <a:rPr lang="en-GB" b="1" dirty="0">
                <a:latin typeface="Calibri" pitchFamily="34" charset="0"/>
              </a:rPr>
              <a:t>Years</a:t>
            </a:r>
          </a:p>
          <a:p>
            <a:r>
              <a:rPr lang="en-GB" b="1" dirty="0">
                <a:latin typeface="Calibri" pitchFamily="34" charset="0"/>
              </a:rPr>
              <a:t>Decades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400"/>
                            </p:stCondLst>
                            <p:childTnLst>
                              <p:par>
                                <p:cTn id="9" presetID="2" presetClass="entr" presetSubtype="4"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900"/>
                            </p:stCondLst>
                            <p:childTnLst>
                              <p:par>
                                <p:cTn id="14" presetID="2" presetClass="entr" presetSubtype="4" fill="hold"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 calcmode="lin" valueType="num">
                                      <p:cBhvr additive="base">
                                        <p:cTn id="1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400"/>
                            </p:stCondLst>
                            <p:childTnLst>
                              <p:par>
                                <p:cTn id="19" presetID="2" presetClass="entr" presetSubtype="4" fill="hold" nodeType="after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900"/>
                            </p:stCondLst>
                            <p:childTnLst>
                              <p:par>
                                <p:cTn id="24" presetID="2" presetClass="entr" presetSubtype="4" fill="hold" nodeType="after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 calcmode="lin" valueType="num">
                                      <p:cBhvr additive="base">
                                        <p:cTn id="26"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2000"/>
                                        <p:tgtEl>
                                          <p:spTgt spid="7">
                                            <p:txEl>
                                              <p:pRg st="0" end="0"/>
                                            </p:txEl>
                                          </p:spTgt>
                                        </p:tgtEl>
                                      </p:cBhvr>
                                    </p:animEffect>
                                  </p:childTnLst>
                                </p:cTn>
                              </p:par>
                            </p:childTnLst>
                          </p:cTn>
                        </p:par>
                        <p:par>
                          <p:cTn id="33" fill="hold">
                            <p:stCondLst>
                              <p:cond delay="2000"/>
                            </p:stCondLst>
                            <p:childTnLst>
                              <p:par>
                                <p:cTn id="34" presetID="10" presetClass="entr" presetSubtype="0" fill="hold" nodeType="afterEffect">
                                  <p:stCondLst>
                                    <p:cond delay="0"/>
                                  </p:stCondLst>
                                  <p:childTnLst>
                                    <p:set>
                                      <p:cBhvr>
                                        <p:cTn id="35" dur="1" fill="hold">
                                          <p:stCondLst>
                                            <p:cond delay="0"/>
                                          </p:stCondLst>
                                        </p:cTn>
                                        <p:tgtEl>
                                          <p:spTgt spid="7">
                                            <p:txEl>
                                              <p:pRg st="1" end="1"/>
                                            </p:txEl>
                                          </p:spTgt>
                                        </p:tgtEl>
                                        <p:attrNameLst>
                                          <p:attrName>style.visibility</p:attrName>
                                        </p:attrNameLst>
                                      </p:cBhvr>
                                      <p:to>
                                        <p:strVal val="visible"/>
                                      </p:to>
                                    </p:set>
                                    <p:animEffect transition="in" filter="fade">
                                      <p:cBhvr>
                                        <p:cTn id="36" dur="1000"/>
                                        <p:tgtEl>
                                          <p:spTgt spid="7">
                                            <p:txEl>
                                              <p:pRg st="1" end="1"/>
                                            </p:txEl>
                                          </p:spTgt>
                                        </p:tgtEl>
                                      </p:cBhvr>
                                    </p:animEffect>
                                  </p:childTnLst>
                                </p:cTn>
                              </p:par>
                            </p:childTnLst>
                          </p:cTn>
                        </p:par>
                        <p:par>
                          <p:cTn id="37" fill="hold">
                            <p:stCondLst>
                              <p:cond delay="3000"/>
                            </p:stCondLst>
                            <p:childTnLst>
                              <p:par>
                                <p:cTn id="38" presetID="10" presetClass="entr" presetSubtype="0" fill="hold" nodeType="afterEffect">
                                  <p:stCondLst>
                                    <p:cond delay="0"/>
                                  </p:stCondLst>
                                  <p:childTnLst>
                                    <p:set>
                                      <p:cBhvr>
                                        <p:cTn id="39" dur="1" fill="hold">
                                          <p:stCondLst>
                                            <p:cond delay="0"/>
                                          </p:stCondLst>
                                        </p:cTn>
                                        <p:tgtEl>
                                          <p:spTgt spid="7">
                                            <p:txEl>
                                              <p:pRg st="2" end="2"/>
                                            </p:txEl>
                                          </p:spTgt>
                                        </p:tgtEl>
                                        <p:attrNameLst>
                                          <p:attrName>style.visibility</p:attrName>
                                        </p:attrNameLst>
                                      </p:cBhvr>
                                      <p:to>
                                        <p:strVal val="visible"/>
                                      </p:to>
                                    </p:set>
                                    <p:animEffect transition="in" filter="fade">
                                      <p:cBhvr>
                                        <p:cTn id="40" dur="1000"/>
                                        <p:tgtEl>
                                          <p:spTgt spid="7">
                                            <p:txEl>
                                              <p:pRg st="2" end="2"/>
                                            </p:txEl>
                                          </p:spTgt>
                                        </p:tgtEl>
                                      </p:cBhvr>
                                    </p:animEffect>
                                  </p:childTnLst>
                                </p:cTn>
                              </p:par>
                            </p:childTnLst>
                          </p:cTn>
                        </p:par>
                        <p:par>
                          <p:cTn id="41" fill="hold">
                            <p:stCondLst>
                              <p:cond delay="4000"/>
                            </p:stCondLst>
                            <p:childTnLst>
                              <p:par>
                                <p:cTn id="42" presetID="10" presetClass="entr" presetSubtype="0" fill="hold" nodeType="afterEffect">
                                  <p:stCondLst>
                                    <p:cond delay="0"/>
                                  </p:stCondLst>
                                  <p:childTnLst>
                                    <p:set>
                                      <p:cBhvr>
                                        <p:cTn id="43" dur="1" fill="hold">
                                          <p:stCondLst>
                                            <p:cond delay="0"/>
                                          </p:stCondLst>
                                        </p:cTn>
                                        <p:tgtEl>
                                          <p:spTgt spid="7">
                                            <p:txEl>
                                              <p:pRg st="3" end="3"/>
                                            </p:txEl>
                                          </p:spTgt>
                                        </p:tgtEl>
                                        <p:attrNameLst>
                                          <p:attrName>style.visibility</p:attrName>
                                        </p:attrNameLst>
                                      </p:cBhvr>
                                      <p:to>
                                        <p:strVal val="visible"/>
                                      </p:to>
                                    </p:set>
                                    <p:animEffect transition="in" filter="fade">
                                      <p:cBhvr>
                                        <p:cTn id="44" dur="1000"/>
                                        <p:tgtEl>
                                          <p:spTgt spid="7">
                                            <p:txEl>
                                              <p:pRg st="3" end="3"/>
                                            </p:txEl>
                                          </p:spTgt>
                                        </p:tgtEl>
                                      </p:cBhvr>
                                    </p:animEffect>
                                  </p:childTnLst>
                                </p:cTn>
                              </p:par>
                            </p:childTnLst>
                          </p:cTn>
                        </p:par>
                        <p:par>
                          <p:cTn id="45" fill="hold">
                            <p:stCondLst>
                              <p:cond delay="5000"/>
                            </p:stCondLst>
                            <p:childTnLst>
                              <p:par>
                                <p:cTn id="46" presetID="10" presetClass="entr" presetSubtype="0" fill="hold" nodeType="after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Effect transition="in" filter="fade">
                                      <p:cBhvr>
                                        <p:cTn id="48" dur="1000"/>
                                        <p:tgtEl>
                                          <p:spTgt spid="7">
                                            <p:txEl>
                                              <p:pRg st="4" end="4"/>
                                            </p:txEl>
                                          </p:spTgt>
                                        </p:tgtEl>
                                      </p:cBhvr>
                                    </p:animEffect>
                                  </p:childTnLst>
                                </p:cTn>
                              </p:par>
                            </p:childTnLst>
                          </p:cTn>
                        </p:par>
                        <p:par>
                          <p:cTn id="49" fill="hold">
                            <p:stCondLst>
                              <p:cond delay="6000"/>
                            </p:stCondLst>
                            <p:childTnLst>
                              <p:par>
                                <p:cTn id="50" presetID="10" presetClass="entr" presetSubtype="0" fill="hold" nodeType="after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fade">
                                      <p:cBhvr>
                                        <p:cTn id="52" dur="3000"/>
                                        <p:tgtEl>
                                          <p:spTgt spid="8">
                                            <p:txEl>
                                              <p:pRg st="0" end="0"/>
                                            </p:txEl>
                                          </p:spTgt>
                                        </p:tgtEl>
                                      </p:cBhvr>
                                    </p:animEffect>
                                  </p:childTnLst>
                                </p:cTn>
                              </p:par>
                            </p:childTnLst>
                          </p:cTn>
                        </p:par>
                        <p:par>
                          <p:cTn id="53" fill="hold">
                            <p:stCondLst>
                              <p:cond delay="9000"/>
                            </p:stCondLst>
                            <p:childTnLst>
                              <p:par>
                                <p:cTn id="54" presetID="10" presetClass="entr" presetSubtype="0" fill="hold" nodeType="afterEffect">
                                  <p:stCondLst>
                                    <p:cond delay="0"/>
                                  </p:stCondLst>
                                  <p:childTnLst>
                                    <p:set>
                                      <p:cBhvr>
                                        <p:cTn id="55" dur="1" fill="hold">
                                          <p:stCondLst>
                                            <p:cond delay="0"/>
                                          </p:stCondLst>
                                        </p:cTn>
                                        <p:tgtEl>
                                          <p:spTgt spid="8">
                                            <p:txEl>
                                              <p:pRg st="1" end="1"/>
                                            </p:txEl>
                                          </p:spTgt>
                                        </p:tgtEl>
                                        <p:attrNameLst>
                                          <p:attrName>style.visibility</p:attrName>
                                        </p:attrNameLst>
                                      </p:cBhvr>
                                      <p:to>
                                        <p:strVal val="visible"/>
                                      </p:to>
                                    </p:set>
                                    <p:animEffect transition="in" filter="fade">
                                      <p:cBhvr>
                                        <p:cTn id="56" dur="1000"/>
                                        <p:tgtEl>
                                          <p:spTgt spid="8">
                                            <p:txEl>
                                              <p:pRg st="1" end="1"/>
                                            </p:txEl>
                                          </p:spTgt>
                                        </p:tgtEl>
                                      </p:cBhvr>
                                    </p:animEffect>
                                  </p:childTnLst>
                                </p:cTn>
                              </p:par>
                            </p:childTnLst>
                          </p:cTn>
                        </p:par>
                        <p:par>
                          <p:cTn id="57" fill="hold">
                            <p:stCondLst>
                              <p:cond delay="10000"/>
                            </p:stCondLst>
                            <p:childTnLst>
                              <p:par>
                                <p:cTn id="58" presetID="10" presetClass="entr" presetSubtype="0" fill="hold" nodeType="afterEffect">
                                  <p:stCondLst>
                                    <p:cond delay="0"/>
                                  </p:stCondLst>
                                  <p:childTnLst>
                                    <p:set>
                                      <p:cBhvr>
                                        <p:cTn id="59" dur="1" fill="hold">
                                          <p:stCondLst>
                                            <p:cond delay="0"/>
                                          </p:stCondLst>
                                        </p:cTn>
                                        <p:tgtEl>
                                          <p:spTgt spid="8">
                                            <p:txEl>
                                              <p:pRg st="2" end="2"/>
                                            </p:txEl>
                                          </p:spTgt>
                                        </p:tgtEl>
                                        <p:attrNameLst>
                                          <p:attrName>style.visibility</p:attrName>
                                        </p:attrNameLst>
                                      </p:cBhvr>
                                      <p:to>
                                        <p:strVal val="visible"/>
                                      </p:to>
                                    </p:set>
                                    <p:animEffect transition="in" filter="fade">
                                      <p:cBhvr>
                                        <p:cTn id="60" dur="1000"/>
                                        <p:tgtEl>
                                          <p:spTgt spid="8">
                                            <p:txEl>
                                              <p:pRg st="2" end="2"/>
                                            </p:txEl>
                                          </p:spTgt>
                                        </p:tgtEl>
                                      </p:cBhvr>
                                    </p:animEffect>
                                  </p:childTnLst>
                                </p:cTn>
                              </p:par>
                            </p:childTnLst>
                          </p:cTn>
                        </p:par>
                        <p:par>
                          <p:cTn id="61" fill="hold">
                            <p:stCondLst>
                              <p:cond delay="11000"/>
                            </p:stCondLst>
                            <p:childTnLst>
                              <p:par>
                                <p:cTn id="62" presetID="10" presetClass="entr" presetSubtype="0" fill="hold" nodeType="afterEffect">
                                  <p:stCondLst>
                                    <p:cond delay="0"/>
                                  </p:stCondLst>
                                  <p:childTnLst>
                                    <p:set>
                                      <p:cBhvr>
                                        <p:cTn id="63" dur="1" fill="hold">
                                          <p:stCondLst>
                                            <p:cond delay="0"/>
                                          </p:stCondLst>
                                        </p:cTn>
                                        <p:tgtEl>
                                          <p:spTgt spid="8">
                                            <p:txEl>
                                              <p:pRg st="3" end="3"/>
                                            </p:txEl>
                                          </p:spTgt>
                                        </p:tgtEl>
                                        <p:attrNameLst>
                                          <p:attrName>style.visibility</p:attrName>
                                        </p:attrNameLst>
                                      </p:cBhvr>
                                      <p:to>
                                        <p:strVal val="visible"/>
                                      </p:to>
                                    </p:set>
                                    <p:animEffect transition="in" filter="fade">
                                      <p:cBhvr>
                                        <p:cTn id="64" dur="1000"/>
                                        <p:tgtEl>
                                          <p:spTgt spid="8">
                                            <p:txEl>
                                              <p:pRg st="3" end="3"/>
                                            </p:txEl>
                                          </p:spTgt>
                                        </p:tgtEl>
                                      </p:cBhvr>
                                    </p:animEffect>
                                  </p:childTnLst>
                                </p:cTn>
                              </p:par>
                            </p:childTnLst>
                          </p:cTn>
                        </p:par>
                        <p:par>
                          <p:cTn id="65" fill="hold">
                            <p:stCondLst>
                              <p:cond delay="12000"/>
                            </p:stCondLst>
                            <p:childTnLst>
                              <p:par>
                                <p:cTn id="66" presetID="10" presetClass="entr" presetSubtype="0" fill="hold" nodeType="afterEffect">
                                  <p:stCondLst>
                                    <p:cond delay="0"/>
                                  </p:stCondLst>
                                  <p:childTnLst>
                                    <p:set>
                                      <p:cBhvr>
                                        <p:cTn id="67" dur="1" fill="hold">
                                          <p:stCondLst>
                                            <p:cond delay="0"/>
                                          </p:stCondLst>
                                        </p:cTn>
                                        <p:tgtEl>
                                          <p:spTgt spid="8">
                                            <p:txEl>
                                              <p:pRg st="4" end="4"/>
                                            </p:txEl>
                                          </p:spTgt>
                                        </p:tgtEl>
                                        <p:attrNameLst>
                                          <p:attrName>style.visibility</p:attrName>
                                        </p:attrNameLst>
                                      </p:cBhvr>
                                      <p:to>
                                        <p:strVal val="visible"/>
                                      </p:to>
                                    </p:set>
                                    <p:animEffect transition="in" filter="fade">
                                      <p:cBhvr>
                                        <p:cTn id="68" dur="1000"/>
                                        <p:tgtEl>
                                          <p:spTgt spid="8">
                                            <p:txEl>
                                              <p:pRg st="4" end="4"/>
                                            </p:txEl>
                                          </p:spTgt>
                                        </p:tgtEl>
                                      </p:cBhvr>
                                    </p:animEffect>
                                  </p:childTnLst>
                                </p:cTn>
                              </p:par>
                            </p:childTnLst>
                          </p:cTn>
                        </p:par>
                        <p:par>
                          <p:cTn id="69" fill="hold">
                            <p:stCondLst>
                              <p:cond delay="13000"/>
                            </p:stCondLst>
                            <p:childTnLst>
                              <p:par>
                                <p:cTn id="70" presetID="10" presetClass="entr" presetSubtype="0" fill="hold" nodeType="afterEffect">
                                  <p:stCondLst>
                                    <p:cond delay="0"/>
                                  </p:stCondLst>
                                  <p:childTnLst>
                                    <p:set>
                                      <p:cBhvr>
                                        <p:cTn id="71" dur="1" fill="hold">
                                          <p:stCondLst>
                                            <p:cond delay="0"/>
                                          </p:stCondLst>
                                        </p:cTn>
                                        <p:tgtEl>
                                          <p:spTgt spid="9">
                                            <p:txEl>
                                              <p:pRg st="0" end="0"/>
                                            </p:txEl>
                                          </p:spTgt>
                                        </p:tgtEl>
                                        <p:attrNameLst>
                                          <p:attrName>style.visibility</p:attrName>
                                        </p:attrNameLst>
                                      </p:cBhvr>
                                      <p:to>
                                        <p:strVal val="visible"/>
                                      </p:to>
                                    </p:set>
                                    <p:animEffect transition="in" filter="fade">
                                      <p:cBhvr>
                                        <p:cTn id="72" dur="3000"/>
                                        <p:tgtEl>
                                          <p:spTgt spid="9">
                                            <p:txEl>
                                              <p:pRg st="0" end="0"/>
                                            </p:txEl>
                                          </p:spTgt>
                                        </p:tgtEl>
                                      </p:cBhvr>
                                    </p:animEffect>
                                  </p:childTnLst>
                                </p:cTn>
                              </p:par>
                            </p:childTnLst>
                          </p:cTn>
                        </p:par>
                        <p:par>
                          <p:cTn id="73" fill="hold">
                            <p:stCondLst>
                              <p:cond delay="16000"/>
                            </p:stCondLst>
                            <p:childTnLst>
                              <p:par>
                                <p:cTn id="74" presetID="10" presetClass="entr" presetSubtype="0" fill="hold" nodeType="afterEffect">
                                  <p:stCondLst>
                                    <p:cond delay="0"/>
                                  </p:stCondLst>
                                  <p:childTnLst>
                                    <p:set>
                                      <p:cBhvr>
                                        <p:cTn id="75" dur="1" fill="hold">
                                          <p:stCondLst>
                                            <p:cond delay="0"/>
                                          </p:stCondLst>
                                        </p:cTn>
                                        <p:tgtEl>
                                          <p:spTgt spid="9">
                                            <p:txEl>
                                              <p:pRg st="1" end="1"/>
                                            </p:txEl>
                                          </p:spTgt>
                                        </p:tgtEl>
                                        <p:attrNameLst>
                                          <p:attrName>style.visibility</p:attrName>
                                        </p:attrNameLst>
                                      </p:cBhvr>
                                      <p:to>
                                        <p:strVal val="visible"/>
                                      </p:to>
                                    </p:set>
                                    <p:animEffect transition="in" filter="fade">
                                      <p:cBhvr>
                                        <p:cTn id="76" dur="1000"/>
                                        <p:tgtEl>
                                          <p:spTgt spid="9">
                                            <p:txEl>
                                              <p:pRg st="1" end="1"/>
                                            </p:txEl>
                                          </p:spTgt>
                                        </p:tgtEl>
                                      </p:cBhvr>
                                    </p:animEffect>
                                  </p:childTnLst>
                                </p:cTn>
                              </p:par>
                            </p:childTnLst>
                          </p:cTn>
                        </p:par>
                        <p:par>
                          <p:cTn id="77" fill="hold">
                            <p:stCondLst>
                              <p:cond delay="17000"/>
                            </p:stCondLst>
                            <p:childTnLst>
                              <p:par>
                                <p:cTn id="78" presetID="10" presetClass="entr" presetSubtype="0" fill="hold" nodeType="afterEffect">
                                  <p:stCondLst>
                                    <p:cond delay="0"/>
                                  </p:stCondLst>
                                  <p:childTnLst>
                                    <p:set>
                                      <p:cBhvr>
                                        <p:cTn id="79" dur="1" fill="hold">
                                          <p:stCondLst>
                                            <p:cond delay="0"/>
                                          </p:stCondLst>
                                        </p:cTn>
                                        <p:tgtEl>
                                          <p:spTgt spid="9">
                                            <p:txEl>
                                              <p:pRg st="2" end="2"/>
                                            </p:txEl>
                                          </p:spTgt>
                                        </p:tgtEl>
                                        <p:attrNameLst>
                                          <p:attrName>style.visibility</p:attrName>
                                        </p:attrNameLst>
                                      </p:cBhvr>
                                      <p:to>
                                        <p:strVal val="visible"/>
                                      </p:to>
                                    </p:set>
                                    <p:animEffect transition="in" filter="fade">
                                      <p:cBhvr>
                                        <p:cTn id="80" dur="1000"/>
                                        <p:tgtEl>
                                          <p:spTgt spid="9">
                                            <p:txEl>
                                              <p:pRg st="2" end="2"/>
                                            </p:txEl>
                                          </p:spTgt>
                                        </p:tgtEl>
                                      </p:cBhvr>
                                    </p:animEffect>
                                  </p:childTnLst>
                                </p:cTn>
                              </p:par>
                            </p:childTnLst>
                          </p:cTn>
                        </p:par>
                        <p:par>
                          <p:cTn id="81" fill="hold">
                            <p:stCondLst>
                              <p:cond delay="18000"/>
                            </p:stCondLst>
                            <p:childTnLst>
                              <p:par>
                                <p:cTn id="82" presetID="10" presetClass="entr" presetSubtype="0" fill="hold" nodeType="afterEffect">
                                  <p:stCondLst>
                                    <p:cond delay="0"/>
                                  </p:stCondLst>
                                  <p:childTnLst>
                                    <p:set>
                                      <p:cBhvr>
                                        <p:cTn id="83" dur="1" fill="hold">
                                          <p:stCondLst>
                                            <p:cond delay="0"/>
                                          </p:stCondLst>
                                        </p:cTn>
                                        <p:tgtEl>
                                          <p:spTgt spid="9">
                                            <p:txEl>
                                              <p:pRg st="3" end="3"/>
                                            </p:txEl>
                                          </p:spTgt>
                                        </p:tgtEl>
                                        <p:attrNameLst>
                                          <p:attrName>style.visibility</p:attrName>
                                        </p:attrNameLst>
                                      </p:cBhvr>
                                      <p:to>
                                        <p:strVal val="visible"/>
                                      </p:to>
                                    </p:set>
                                    <p:animEffect transition="in" filter="fade">
                                      <p:cBhvr>
                                        <p:cTn id="84" dur="1000"/>
                                        <p:tgtEl>
                                          <p:spTgt spid="9">
                                            <p:txEl>
                                              <p:pRg st="3" end="3"/>
                                            </p:txEl>
                                          </p:spTgt>
                                        </p:tgtEl>
                                      </p:cBhvr>
                                    </p:animEffect>
                                  </p:childTnLst>
                                </p:cTn>
                              </p:par>
                            </p:childTnLst>
                          </p:cTn>
                        </p:par>
                        <p:par>
                          <p:cTn id="85" fill="hold">
                            <p:stCondLst>
                              <p:cond delay="19000"/>
                            </p:stCondLst>
                            <p:childTnLst>
                              <p:par>
                                <p:cTn id="86" presetID="10" presetClass="entr" presetSubtype="0" fill="hold" nodeType="afterEffect">
                                  <p:stCondLst>
                                    <p:cond delay="0"/>
                                  </p:stCondLst>
                                  <p:childTnLst>
                                    <p:set>
                                      <p:cBhvr>
                                        <p:cTn id="87" dur="1" fill="hold">
                                          <p:stCondLst>
                                            <p:cond delay="0"/>
                                          </p:stCondLst>
                                        </p:cTn>
                                        <p:tgtEl>
                                          <p:spTgt spid="9">
                                            <p:txEl>
                                              <p:pRg st="4" end="4"/>
                                            </p:txEl>
                                          </p:spTgt>
                                        </p:tgtEl>
                                        <p:attrNameLst>
                                          <p:attrName>style.visibility</p:attrName>
                                        </p:attrNameLst>
                                      </p:cBhvr>
                                      <p:to>
                                        <p:strVal val="visible"/>
                                      </p:to>
                                    </p:set>
                                    <p:animEffect transition="in" filter="fade">
                                      <p:cBhvr>
                                        <p:cTn id="88"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60648"/>
            <a:ext cx="8229600" cy="1143000"/>
          </a:xfrm>
        </p:spPr>
        <p:txBody>
          <a:bodyPr/>
          <a:lstStyle/>
          <a:p>
            <a:r>
              <a:rPr lang="en-GB" b="1" dirty="0" smtClean="0">
                <a:solidFill>
                  <a:srgbClr val="7030A0"/>
                </a:solidFill>
              </a:rPr>
              <a:t>Am I a Carer?</a:t>
            </a:r>
            <a:endParaRPr lang="en-GB" dirty="0"/>
          </a:p>
        </p:txBody>
      </p:sp>
      <p:sp>
        <p:nvSpPr>
          <p:cNvPr id="7" name="Content Placeholder 2"/>
          <p:cNvSpPr>
            <a:spLocks noGrp="1"/>
          </p:cNvSpPr>
          <p:nvPr>
            <p:ph idx="1"/>
          </p:nvPr>
        </p:nvSpPr>
        <p:spPr/>
        <p:txBody>
          <a:bodyPr>
            <a:normAutofit/>
          </a:bodyPr>
          <a:lstStyle/>
          <a:p>
            <a:endParaRPr lang="en-GB" dirty="0" smtClean="0"/>
          </a:p>
          <a:p>
            <a:endParaRPr lang="en-GB" dirty="0" smtClean="0"/>
          </a:p>
          <a:p>
            <a:endParaRPr lang="en-GB" dirty="0" smtClean="0"/>
          </a:p>
          <a:p>
            <a:pPr>
              <a:buNone/>
            </a:pPr>
            <a:endParaRPr lang="en-GB" sz="2300" b="1" dirty="0" smtClean="0"/>
          </a:p>
          <a:p>
            <a:pPr>
              <a:buNone/>
            </a:pPr>
            <a:endParaRPr lang="en-GB" sz="2300" b="1" dirty="0" smtClean="0"/>
          </a:p>
          <a:p>
            <a:pPr>
              <a:buNone/>
            </a:pPr>
            <a:endParaRPr lang="en-GB" sz="2300" b="1" dirty="0" smtClean="0"/>
          </a:p>
          <a:p>
            <a:pPr>
              <a:buNone/>
            </a:pPr>
            <a:endParaRPr lang="en-GB" sz="2300" b="1" dirty="0" smtClean="0"/>
          </a:p>
          <a:p>
            <a:pPr>
              <a:buNone/>
            </a:pPr>
            <a:endParaRPr lang="en-GB" sz="2300" b="1" dirty="0" smtClean="0"/>
          </a:p>
          <a:p>
            <a:pPr>
              <a:buNone/>
            </a:pPr>
            <a:r>
              <a:rPr lang="en-GB" sz="1800" b="1" dirty="0" smtClean="0">
                <a:solidFill>
                  <a:srgbClr val="7030A0"/>
                </a:solidFill>
              </a:rPr>
              <a:t>*Carers Scotland, Missing Out- the identification challenge. </a:t>
            </a:r>
          </a:p>
          <a:p>
            <a:pPr>
              <a:buNone/>
            </a:pPr>
            <a:r>
              <a:rPr lang="en-GB" sz="1800" b="1" dirty="0" smtClean="0">
                <a:solidFill>
                  <a:srgbClr val="7030A0"/>
                </a:solidFill>
              </a:rPr>
              <a:t>Report published in November 2016 </a:t>
            </a:r>
          </a:p>
          <a:p>
            <a:endParaRPr lang="en-GB" dirty="0"/>
          </a:p>
        </p:txBody>
      </p:sp>
      <p:pic>
        <p:nvPicPr>
          <p:cNvPr id="5125" name="Picture 5" descr="C:\Users\madeline.martin\AppData\Local\Microsoft\Windows\Temporary Internet Files\Content.IE5\C4VCT6U0\Social-media-confusion-250x160[1].jpg"/>
          <p:cNvPicPr>
            <a:picLocks noChangeAspect="1" noChangeArrowheads="1"/>
          </p:cNvPicPr>
          <p:nvPr/>
        </p:nvPicPr>
        <p:blipFill>
          <a:blip r:embed="rId4" cstate="print"/>
          <a:srcRect/>
          <a:stretch>
            <a:fillRect/>
          </a:stretch>
        </p:blipFill>
        <p:spPr bwMode="auto">
          <a:xfrm>
            <a:off x="6444208" y="4941168"/>
            <a:ext cx="2381250" cy="1524000"/>
          </a:xfrm>
          <a:prstGeom prst="rect">
            <a:avLst/>
          </a:prstGeom>
          <a:noFill/>
        </p:spPr>
      </p:pic>
      <p:graphicFrame>
        <p:nvGraphicFramePr>
          <p:cNvPr id="5" name="Diagram 4"/>
          <p:cNvGraphicFramePr/>
          <p:nvPr/>
        </p:nvGraphicFramePr>
        <p:xfrm>
          <a:off x="1475656" y="1772816"/>
          <a:ext cx="6096000" cy="28960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EHSCP PP template_Feb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EHSCP PP template_Feb17</Template>
  <TotalTime>735</TotalTime>
  <Words>1048</Words>
  <Application>Microsoft Office PowerPoint</Application>
  <PresentationFormat>On-screen Show (4:3)</PresentationFormat>
  <Paragraphs>181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EHSCP PP template_Feb17</vt:lpstr>
      <vt:lpstr>Carer Champion Training</vt:lpstr>
      <vt:lpstr>Outline for today</vt:lpstr>
      <vt:lpstr>Learning Outcomes</vt:lpstr>
      <vt:lpstr>The EPiC Principles</vt:lpstr>
      <vt:lpstr>Please score your overall confidence in identifying  and supporting unpaid carers on a scale of 1 to 5 </vt:lpstr>
      <vt:lpstr>Edinburgh Carers’ Strategy</vt:lpstr>
      <vt:lpstr>Supporting Working Carers  within NHS Lothian </vt:lpstr>
      <vt:lpstr>Who are “Carers”?  </vt:lpstr>
      <vt:lpstr>Am I a Carer?</vt:lpstr>
      <vt:lpstr>Carer Identification is Key</vt:lpstr>
    </vt:vector>
  </TitlesOfParts>
  <Company>NHS Lothian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Madeline Martin</dc:creator>
  <cp:lastModifiedBy>Keith.Lugton</cp:lastModifiedBy>
  <cp:revision>105</cp:revision>
  <dcterms:created xsi:type="dcterms:W3CDTF">2017-05-22T10:10:55Z</dcterms:created>
  <dcterms:modified xsi:type="dcterms:W3CDTF">2022-08-24T12:56:50Z</dcterms:modified>
</cp:coreProperties>
</file>