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84" r:id="rId3"/>
    <p:sldId id="262" r:id="rId4"/>
    <p:sldId id="260" r:id="rId5"/>
    <p:sldId id="285" r:id="rId6"/>
    <p:sldId id="271" r:id="rId7"/>
    <p:sldId id="279" r:id="rId8"/>
    <p:sldId id="270" r:id="rId9"/>
    <p:sldId id="282" r:id="rId10"/>
    <p:sldId id="277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C863F-358D-4B96-8456-D730A85BC94A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C4DA833-4B36-47DB-9E9D-4D0BC3CDD504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sz="2000" b="1" dirty="0" smtClean="0"/>
            <a:t>In Scotland- </a:t>
          </a:r>
          <a:r>
            <a:rPr lang="en-GB" sz="2000" b="1" dirty="0" smtClean="0">
              <a:solidFill>
                <a:srgbClr val="008080"/>
              </a:solidFill>
            </a:rPr>
            <a:t>56% </a:t>
          </a:r>
          <a:r>
            <a:rPr lang="en-GB" sz="2000" dirty="0" smtClean="0"/>
            <a:t>of carers took </a:t>
          </a:r>
          <a:r>
            <a:rPr lang="en-GB" sz="2000" b="1" dirty="0" smtClean="0">
              <a:solidFill>
                <a:srgbClr val="008080"/>
              </a:solidFill>
            </a:rPr>
            <a:t>over a year </a:t>
          </a:r>
          <a:r>
            <a:rPr lang="en-GB" sz="2000" dirty="0" smtClean="0"/>
            <a:t>to recognise their caring role*</a:t>
          </a:r>
          <a:endParaRPr lang="en-GB" sz="2000" dirty="0"/>
        </a:p>
      </dgm:t>
    </dgm:pt>
    <dgm:pt modelId="{7764D60C-1EF8-456D-8B8A-FB81135D99A6}" type="parTrans" cxnId="{570C1DC2-5141-4EF4-87C0-702333F52E87}">
      <dgm:prSet/>
      <dgm:spPr/>
      <dgm:t>
        <a:bodyPr/>
        <a:lstStyle/>
        <a:p>
          <a:endParaRPr lang="en-GB"/>
        </a:p>
      </dgm:t>
    </dgm:pt>
    <dgm:pt modelId="{1E30BC51-F364-4E86-B427-DDFC32D35D81}" type="sibTrans" cxnId="{570C1DC2-5141-4EF4-87C0-702333F52E87}">
      <dgm:prSet/>
      <dgm:spPr/>
      <dgm:t>
        <a:bodyPr/>
        <a:lstStyle/>
        <a:p>
          <a:endParaRPr lang="en-GB"/>
        </a:p>
      </dgm:t>
    </dgm:pt>
    <dgm:pt modelId="{7BD9A057-D87D-4789-8E32-3EF8A7FD59FD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b="1" dirty="0" smtClean="0">
              <a:solidFill>
                <a:srgbClr val="008080"/>
              </a:solidFill>
            </a:rPr>
            <a:t> 26% </a:t>
          </a:r>
          <a:r>
            <a:rPr lang="en-GB" dirty="0" smtClean="0"/>
            <a:t>took </a:t>
          </a:r>
          <a:r>
            <a:rPr lang="en-GB" b="1" dirty="0" smtClean="0">
              <a:solidFill>
                <a:srgbClr val="008080"/>
              </a:solidFill>
            </a:rPr>
            <a:t>over 5 years </a:t>
          </a:r>
          <a:r>
            <a:rPr lang="en-GB" dirty="0" smtClean="0"/>
            <a:t>to identify themselves as a carer*</a:t>
          </a:r>
          <a:endParaRPr lang="en-GB" dirty="0"/>
        </a:p>
      </dgm:t>
    </dgm:pt>
    <dgm:pt modelId="{424D8E31-EF8E-4214-9B8C-E65CD8DE2EA7}" type="parTrans" cxnId="{5D5A49EE-5913-445A-A8E4-DB92664BE1DB}">
      <dgm:prSet/>
      <dgm:spPr/>
      <dgm:t>
        <a:bodyPr/>
        <a:lstStyle/>
        <a:p>
          <a:endParaRPr lang="en-GB"/>
        </a:p>
      </dgm:t>
    </dgm:pt>
    <dgm:pt modelId="{22A59F8C-9A25-49A5-8BAE-173981B9959B}" type="sibTrans" cxnId="{5D5A49EE-5913-445A-A8E4-DB92664BE1DB}">
      <dgm:prSet/>
      <dgm:spPr/>
      <dgm:t>
        <a:bodyPr/>
        <a:lstStyle/>
        <a:p>
          <a:endParaRPr lang="en-GB"/>
        </a:p>
      </dgm:t>
    </dgm:pt>
    <dgm:pt modelId="{F95609A3-CB5B-49DF-A700-771BB8D65244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/>
            <a:t>Some groups of carers such as</a:t>
          </a:r>
          <a:r>
            <a:rPr lang="en-GB" dirty="0" smtClean="0">
              <a:solidFill>
                <a:srgbClr val="008080"/>
              </a:solidFill>
            </a:rPr>
            <a:t>, </a:t>
          </a:r>
          <a:r>
            <a:rPr lang="en-GB" b="1" dirty="0" smtClean="0">
              <a:solidFill>
                <a:srgbClr val="008080"/>
              </a:solidFill>
            </a:rPr>
            <a:t>Parent carers, mental health carers and distance carers</a:t>
          </a:r>
          <a:r>
            <a:rPr lang="en-GB" dirty="0" smtClean="0"/>
            <a:t> , take longer than average to identify their role*</a:t>
          </a:r>
        </a:p>
      </dgm:t>
    </dgm:pt>
    <dgm:pt modelId="{53275CF7-8ED4-4730-8FDA-F0FA224B0737}" type="parTrans" cxnId="{33DAAC33-1D04-430E-B2BA-B5FDFEAE5985}">
      <dgm:prSet/>
      <dgm:spPr/>
      <dgm:t>
        <a:bodyPr/>
        <a:lstStyle/>
        <a:p>
          <a:endParaRPr lang="en-GB"/>
        </a:p>
      </dgm:t>
    </dgm:pt>
    <dgm:pt modelId="{9E38967B-5514-499A-96A4-AAE0A69FD6A2}" type="sibTrans" cxnId="{33DAAC33-1D04-430E-B2BA-B5FDFEAE5985}">
      <dgm:prSet/>
      <dgm:spPr/>
      <dgm:t>
        <a:bodyPr/>
        <a:lstStyle/>
        <a:p>
          <a:endParaRPr lang="en-GB"/>
        </a:p>
      </dgm:t>
    </dgm:pt>
    <dgm:pt modelId="{5212F740-6619-47F1-BB7C-508C09DFA6DD}" type="pres">
      <dgm:prSet presAssocID="{F93C863F-358D-4B96-8456-D730A85BC9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4C83CDB-A946-4401-9336-699EA353E8D6}" type="pres">
      <dgm:prSet presAssocID="{8C4DA833-4B36-47DB-9E9D-4D0BC3CDD50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60E4F1-10FE-4F30-A36D-8222B46DD171}" type="pres">
      <dgm:prSet presAssocID="{1E30BC51-F364-4E86-B427-DDFC32D35D81}" presName="sibTrans" presStyleCnt="0"/>
      <dgm:spPr/>
    </dgm:pt>
    <dgm:pt modelId="{2C3186A0-9E56-492B-9ECA-5785D38BD9D0}" type="pres">
      <dgm:prSet presAssocID="{7BD9A057-D87D-4789-8E32-3EF8A7FD59F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553588-126B-4A4A-9D87-4D6D58505AD5}" type="pres">
      <dgm:prSet presAssocID="{22A59F8C-9A25-49A5-8BAE-173981B9959B}" presName="sibTrans" presStyleCnt="0"/>
      <dgm:spPr/>
    </dgm:pt>
    <dgm:pt modelId="{AA31F187-320E-4F54-94D5-7995EEE8F224}" type="pres">
      <dgm:prSet presAssocID="{F95609A3-CB5B-49DF-A700-771BB8D6524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70C1DC2-5141-4EF4-87C0-702333F52E87}" srcId="{F93C863F-358D-4B96-8456-D730A85BC94A}" destId="{8C4DA833-4B36-47DB-9E9D-4D0BC3CDD504}" srcOrd="0" destOrd="0" parTransId="{7764D60C-1EF8-456D-8B8A-FB81135D99A6}" sibTransId="{1E30BC51-F364-4E86-B427-DDFC32D35D81}"/>
    <dgm:cxn modelId="{33DAAC33-1D04-430E-B2BA-B5FDFEAE5985}" srcId="{F93C863F-358D-4B96-8456-D730A85BC94A}" destId="{F95609A3-CB5B-49DF-A700-771BB8D65244}" srcOrd="2" destOrd="0" parTransId="{53275CF7-8ED4-4730-8FDA-F0FA224B0737}" sibTransId="{9E38967B-5514-499A-96A4-AAE0A69FD6A2}"/>
    <dgm:cxn modelId="{3A9722AB-DB08-4BFD-98A6-02C774272165}" type="presOf" srcId="{8C4DA833-4B36-47DB-9E9D-4D0BC3CDD504}" destId="{34C83CDB-A946-4401-9336-699EA353E8D6}" srcOrd="0" destOrd="0" presId="urn:microsoft.com/office/officeart/2005/8/layout/hList6"/>
    <dgm:cxn modelId="{CFA589E5-E55C-4D5B-B1FF-38871E2F5B39}" type="presOf" srcId="{F95609A3-CB5B-49DF-A700-771BB8D65244}" destId="{AA31F187-320E-4F54-94D5-7995EEE8F224}" srcOrd="0" destOrd="0" presId="urn:microsoft.com/office/officeart/2005/8/layout/hList6"/>
    <dgm:cxn modelId="{5D5A49EE-5913-445A-A8E4-DB92664BE1DB}" srcId="{F93C863F-358D-4B96-8456-D730A85BC94A}" destId="{7BD9A057-D87D-4789-8E32-3EF8A7FD59FD}" srcOrd="1" destOrd="0" parTransId="{424D8E31-EF8E-4214-9B8C-E65CD8DE2EA7}" sibTransId="{22A59F8C-9A25-49A5-8BAE-173981B9959B}"/>
    <dgm:cxn modelId="{2CAD3903-3459-4200-8D19-CC7AC30B9CDE}" type="presOf" srcId="{7BD9A057-D87D-4789-8E32-3EF8A7FD59FD}" destId="{2C3186A0-9E56-492B-9ECA-5785D38BD9D0}" srcOrd="0" destOrd="0" presId="urn:microsoft.com/office/officeart/2005/8/layout/hList6"/>
    <dgm:cxn modelId="{B43291BD-3280-4042-93DA-8A1E1553EA3C}" type="presOf" srcId="{F93C863F-358D-4B96-8456-D730A85BC94A}" destId="{5212F740-6619-47F1-BB7C-508C09DFA6DD}" srcOrd="0" destOrd="0" presId="urn:microsoft.com/office/officeart/2005/8/layout/hList6"/>
    <dgm:cxn modelId="{36A5B9E2-F966-4F13-90C0-3EBC996EBF0F}" type="presParOf" srcId="{5212F740-6619-47F1-BB7C-508C09DFA6DD}" destId="{34C83CDB-A946-4401-9336-699EA353E8D6}" srcOrd="0" destOrd="0" presId="urn:microsoft.com/office/officeart/2005/8/layout/hList6"/>
    <dgm:cxn modelId="{E942FA86-E416-4F92-ADBB-116F7BC42599}" type="presParOf" srcId="{5212F740-6619-47F1-BB7C-508C09DFA6DD}" destId="{5360E4F1-10FE-4F30-A36D-8222B46DD171}" srcOrd="1" destOrd="0" presId="urn:microsoft.com/office/officeart/2005/8/layout/hList6"/>
    <dgm:cxn modelId="{D08DBA5B-9A17-4A88-8B1A-7B614B610CD3}" type="presParOf" srcId="{5212F740-6619-47F1-BB7C-508C09DFA6DD}" destId="{2C3186A0-9E56-492B-9ECA-5785D38BD9D0}" srcOrd="2" destOrd="0" presId="urn:microsoft.com/office/officeart/2005/8/layout/hList6"/>
    <dgm:cxn modelId="{FCAF3D58-CA1E-4707-9041-2D344F39399D}" type="presParOf" srcId="{5212F740-6619-47F1-BB7C-508C09DFA6DD}" destId="{32553588-126B-4A4A-9D87-4D6D58505AD5}" srcOrd="3" destOrd="0" presId="urn:microsoft.com/office/officeart/2005/8/layout/hList6"/>
    <dgm:cxn modelId="{A311D73C-B917-4A8B-97E9-D49A10D420D7}" type="presParOf" srcId="{5212F740-6619-47F1-BB7C-508C09DFA6DD}" destId="{AA31F187-320E-4F54-94D5-7995EEE8F22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603404-0F2C-4F36-83B9-9DA7317AD09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C1CA31C-2ED6-4822-8D02-ACAE669A126C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 smtClean="0"/>
            <a:t>Carer</a:t>
          </a:r>
          <a:endParaRPr lang="en-GB" dirty="0"/>
        </a:p>
      </dgm:t>
    </dgm:pt>
    <dgm:pt modelId="{490A39BB-9964-4179-8C1B-504870271661}" type="parTrans" cxnId="{28FAA5B7-ABB4-458A-A50F-E61B1A6B0C90}">
      <dgm:prSet/>
      <dgm:spPr/>
      <dgm:t>
        <a:bodyPr/>
        <a:lstStyle/>
        <a:p>
          <a:endParaRPr lang="en-GB"/>
        </a:p>
      </dgm:t>
    </dgm:pt>
    <dgm:pt modelId="{A85D2A83-F50E-48C9-9943-53AB40649D6B}" type="sibTrans" cxnId="{28FAA5B7-ABB4-458A-A50F-E61B1A6B0C90}">
      <dgm:prSet/>
      <dgm:spPr/>
      <dgm:t>
        <a:bodyPr/>
        <a:lstStyle/>
        <a:p>
          <a:endParaRPr lang="en-GB"/>
        </a:p>
      </dgm:t>
    </dgm:pt>
    <dgm:pt modelId="{BC36F3CC-F881-4667-BB4F-41E408C53044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dirty="0" smtClean="0"/>
            <a:t>I am a spouse</a:t>
          </a:r>
          <a:endParaRPr lang="en-GB" dirty="0"/>
        </a:p>
      </dgm:t>
    </dgm:pt>
    <dgm:pt modelId="{DE1549FB-47A6-4258-9CC3-7D71018867F1}" type="parTrans" cxnId="{4104B563-B1D6-4078-B99A-739100917276}">
      <dgm:prSet/>
      <dgm:spPr/>
      <dgm:t>
        <a:bodyPr/>
        <a:lstStyle/>
        <a:p>
          <a:endParaRPr lang="en-GB"/>
        </a:p>
      </dgm:t>
    </dgm:pt>
    <dgm:pt modelId="{E8F870F3-3A75-407B-9BEA-BBB5C19D8597}" type="sibTrans" cxnId="{4104B563-B1D6-4078-B99A-739100917276}">
      <dgm:prSet/>
      <dgm:spPr/>
      <dgm:t>
        <a:bodyPr/>
        <a:lstStyle/>
        <a:p>
          <a:endParaRPr lang="en-GB"/>
        </a:p>
      </dgm:t>
    </dgm:pt>
    <dgm:pt modelId="{3803CB8D-FD68-4DAF-800F-FB7964F8735E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/>
            <a:t>I am a Parent</a:t>
          </a:r>
          <a:endParaRPr lang="en-GB" dirty="0"/>
        </a:p>
      </dgm:t>
    </dgm:pt>
    <dgm:pt modelId="{8BCB55D5-3377-4C6C-B6AB-F2A9D50062E2}" type="parTrans" cxnId="{3D3E515D-5F17-47D1-88E7-6F9E3791AF6D}">
      <dgm:prSet/>
      <dgm:spPr/>
      <dgm:t>
        <a:bodyPr/>
        <a:lstStyle/>
        <a:p>
          <a:endParaRPr lang="en-GB"/>
        </a:p>
      </dgm:t>
    </dgm:pt>
    <dgm:pt modelId="{CBEDE29F-55D1-4C45-A11E-E126EC72DBBC}" type="sibTrans" cxnId="{3D3E515D-5F17-47D1-88E7-6F9E3791AF6D}">
      <dgm:prSet/>
      <dgm:spPr/>
      <dgm:t>
        <a:bodyPr/>
        <a:lstStyle/>
        <a:p>
          <a:endParaRPr lang="en-GB"/>
        </a:p>
      </dgm:t>
    </dgm:pt>
    <dgm:pt modelId="{ABDBBFAF-D7F7-4E29-AF86-62DA04208EC7}">
      <dgm:prSet phldrT="[Text]"/>
      <dgm:spPr/>
      <dgm:t>
        <a:bodyPr/>
        <a:lstStyle/>
        <a:p>
          <a:r>
            <a:rPr lang="en-GB" dirty="0" smtClean="0"/>
            <a:t>I am an adult child</a:t>
          </a:r>
          <a:endParaRPr lang="en-GB" dirty="0"/>
        </a:p>
      </dgm:t>
    </dgm:pt>
    <dgm:pt modelId="{21ED8A0F-4ECA-45CA-8C51-7C0087C3D4F6}" type="parTrans" cxnId="{5E1AAF2F-A50E-4041-BCDB-ABC1C795002C}">
      <dgm:prSet/>
      <dgm:spPr/>
      <dgm:t>
        <a:bodyPr/>
        <a:lstStyle/>
        <a:p>
          <a:endParaRPr lang="en-GB"/>
        </a:p>
      </dgm:t>
    </dgm:pt>
    <dgm:pt modelId="{D88641AC-F076-4C06-8D3D-E6E3BF023705}" type="sibTrans" cxnId="{5E1AAF2F-A50E-4041-BCDB-ABC1C795002C}">
      <dgm:prSet/>
      <dgm:spPr/>
      <dgm:t>
        <a:bodyPr/>
        <a:lstStyle/>
        <a:p>
          <a:endParaRPr lang="en-GB"/>
        </a:p>
      </dgm:t>
    </dgm:pt>
    <dgm:pt modelId="{413F91D2-33F4-4B14-91B3-2FC7D238D1E8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dirty="0" smtClean="0"/>
            <a:t>I am a friend </a:t>
          </a:r>
          <a:endParaRPr lang="en-GB" dirty="0"/>
        </a:p>
      </dgm:t>
    </dgm:pt>
    <dgm:pt modelId="{1FF7E59A-0648-419E-B4CD-FB7FCC72CB3A}" type="parTrans" cxnId="{DB3473B5-C4C8-44A0-822B-E323F1E42021}">
      <dgm:prSet/>
      <dgm:spPr/>
      <dgm:t>
        <a:bodyPr/>
        <a:lstStyle/>
        <a:p>
          <a:endParaRPr lang="en-GB"/>
        </a:p>
      </dgm:t>
    </dgm:pt>
    <dgm:pt modelId="{7BBB9A88-D25F-4508-92AD-132C6DC71232}" type="sibTrans" cxnId="{DB3473B5-C4C8-44A0-822B-E323F1E42021}">
      <dgm:prSet/>
      <dgm:spPr/>
      <dgm:t>
        <a:bodyPr/>
        <a:lstStyle/>
        <a:p>
          <a:endParaRPr lang="en-GB"/>
        </a:p>
      </dgm:t>
    </dgm:pt>
    <dgm:pt modelId="{52DB4962-6873-401F-936E-3E93EA0C3C55}" type="pres">
      <dgm:prSet presAssocID="{FF603404-0F2C-4F36-83B9-9DA7317AD09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278E9C3-F70D-4685-9300-03CB836CA3F4}" type="pres">
      <dgm:prSet presAssocID="{FC1CA31C-2ED6-4822-8D02-ACAE669A126C}" presName="centerShape" presStyleLbl="node0" presStyleIdx="0" presStyleCnt="1" custScaleX="124858" custScaleY="110149"/>
      <dgm:spPr/>
      <dgm:t>
        <a:bodyPr/>
        <a:lstStyle/>
        <a:p>
          <a:endParaRPr lang="en-GB"/>
        </a:p>
      </dgm:t>
    </dgm:pt>
    <dgm:pt modelId="{636E5094-B3F4-4E4B-837D-53064CC580E9}" type="pres">
      <dgm:prSet presAssocID="{DE1549FB-47A6-4258-9CC3-7D71018867F1}" presName="parTrans" presStyleLbl="sibTrans2D1" presStyleIdx="0" presStyleCnt="4"/>
      <dgm:spPr/>
      <dgm:t>
        <a:bodyPr/>
        <a:lstStyle/>
        <a:p>
          <a:endParaRPr lang="en-GB"/>
        </a:p>
      </dgm:t>
    </dgm:pt>
    <dgm:pt modelId="{77254E77-2BB0-4140-8E51-B1CA810EF3ED}" type="pres">
      <dgm:prSet presAssocID="{DE1549FB-47A6-4258-9CC3-7D71018867F1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7BDBF21B-A128-4861-A39A-629330D43D7B}" type="pres">
      <dgm:prSet presAssocID="{BC36F3CC-F881-4667-BB4F-41E408C53044}" presName="node" presStyleLbl="node1" presStyleIdx="0" presStyleCnt="4" custScaleX="79273" custScaleY="942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B8E5BA-13E5-4BCE-BEC4-2D342D71E015}" type="pres">
      <dgm:prSet presAssocID="{8BCB55D5-3377-4C6C-B6AB-F2A9D50062E2}" presName="parTrans" presStyleLbl="sibTrans2D1" presStyleIdx="1" presStyleCnt="4"/>
      <dgm:spPr/>
      <dgm:t>
        <a:bodyPr/>
        <a:lstStyle/>
        <a:p>
          <a:endParaRPr lang="en-GB"/>
        </a:p>
      </dgm:t>
    </dgm:pt>
    <dgm:pt modelId="{61AECDC0-5244-46E0-A916-E963B5E49617}" type="pres">
      <dgm:prSet presAssocID="{8BCB55D5-3377-4C6C-B6AB-F2A9D50062E2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85868855-D4B1-4FD1-B9F7-E4C77EF02829}" type="pres">
      <dgm:prSet presAssocID="{3803CB8D-FD68-4DAF-800F-FB7964F8735E}" presName="node" presStyleLbl="node1" presStyleIdx="1" presStyleCnt="4" custScaleX="82541" custScaleY="9125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D46D1F-6BCE-4DA0-9A4A-47B5FA54B382}" type="pres">
      <dgm:prSet presAssocID="{21ED8A0F-4ECA-45CA-8C51-7C0087C3D4F6}" presName="parTrans" presStyleLbl="sibTrans2D1" presStyleIdx="2" presStyleCnt="4"/>
      <dgm:spPr/>
      <dgm:t>
        <a:bodyPr/>
        <a:lstStyle/>
        <a:p>
          <a:endParaRPr lang="en-GB"/>
        </a:p>
      </dgm:t>
    </dgm:pt>
    <dgm:pt modelId="{3DC6A024-066D-4A48-ABFA-85EE54D66BE7}" type="pres">
      <dgm:prSet presAssocID="{21ED8A0F-4ECA-45CA-8C51-7C0087C3D4F6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0288BAE5-2299-45A1-A6F2-6BB1B134340B}" type="pres">
      <dgm:prSet presAssocID="{ABDBBFAF-D7F7-4E29-AF86-62DA04208EC7}" presName="node" presStyleLbl="node1" presStyleIdx="2" presStyleCnt="4" custScaleX="90532" custScaleY="850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0BE532-B4B7-450C-872B-033CEE82822A}" type="pres">
      <dgm:prSet presAssocID="{1FF7E59A-0648-419E-B4CD-FB7FCC72CB3A}" presName="parTrans" presStyleLbl="sibTrans2D1" presStyleIdx="3" presStyleCnt="4"/>
      <dgm:spPr/>
      <dgm:t>
        <a:bodyPr/>
        <a:lstStyle/>
        <a:p>
          <a:endParaRPr lang="en-GB"/>
        </a:p>
      </dgm:t>
    </dgm:pt>
    <dgm:pt modelId="{09439B58-ABE4-4806-A35E-FDA1AD4521FF}" type="pres">
      <dgm:prSet presAssocID="{1FF7E59A-0648-419E-B4CD-FB7FCC72CB3A}" presName="connectorText" presStyleLbl="sibTrans2D1" presStyleIdx="3" presStyleCnt="4"/>
      <dgm:spPr/>
      <dgm:t>
        <a:bodyPr/>
        <a:lstStyle/>
        <a:p>
          <a:endParaRPr lang="en-GB"/>
        </a:p>
      </dgm:t>
    </dgm:pt>
    <dgm:pt modelId="{26CDEEEA-1F25-4F09-AF42-12C8C46F944F}" type="pres">
      <dgm:prSet presAssocID="{413F91D2-33F4-4B14-91B3-2FC7D238D1E8}" presName="node" presStyleLbl="node1" presStyleIdx="3" presStyleCnt="4" custScaleX="86195" custScaleY="9125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1E72746-C6F6-4203-92C0-37076F007F95}" type="presOf" srcId="{21ED8A0F-4ECA-45CA-8C51-7C0087C3D4F6}" destId="{3DC6A024-066D-4A48-ABFA-85EE54D66BE7}" srcOrd="1" destOrd="0" presId="urn:microsoft.com/office/officeart/2005/8/layout/radial5"/>
    <dgm:cxn modelId="{4104B563-B1D6-4078-B99A-739100917276}" srcId="{FC1CA31C-2ED6-4822-8D02-ACAE669A126C}" destId="{BC36F3CC-F881-4667-BB4F-41E408C53044}" srcOrd="0" destOrd="0" parTransId="{DE1549FB-47A6-4258-9CC3-7D71018867F1}" sibTransId="{E8F870F3-3A75-407B-9BEA-BBB5C19D8597}"/>
    <dgm:cxn modelId="{9358EC64-BF17-4396-9237-B42704D03CF2}" type="presOf" srcId="{FF603404-0F2C-4F36-83B9-9DA7317AD095}" destId="{52DB4962-6873-401F-936E-3E93EA0C3C55}" srcOrd="0" destOrd="0" presId="urn:microsoft.com/office/officeart/2005/8/layout/radial5"/>
    <dgm:cxn modelId="{63050CA5-5361-41B7-98FA-BA16E24F7423}" type="presOf" srcId="{ABDBBFAF-D7F7-4E29-AF86-62DA04208EC7}" destId="{0288BAE5-2299-45A1-A6F2-6BB1B134340B}" srcOrd="0" destOrd="0" presId="urn:microsoft.com/office/officeart/2005/8/layout/radial5"/>
    <dgm:cxn modelId="{28FAA5B7-ABB4-458A-A50F-E61B1A6B0C90}" srcId="{FF603404-0F2C-4F36-83B9-9DA7317AD095}" destId="{FC1CA31C-2ED6-4822-8D02-ACAE669A126C}" srcOrd="0" destOrd="0" parTransId="{490A39BB-9964-4179-8C1B-504870271661}" sibTransId="{A85D2A83-F50E-48C9-9943-53AB40649D6B}"/>
    <dgm:cxn modelId="{6005F45E-55DE-419A-801D-88C2BA816B3E}" type="presOf" srcId="{21ED8A0F-4ECA-45CA-8C51-7C0087C3D4F6}" destId="{1ED46D1F-6BCE-4DA0-9A4A-47B5FA54B382}" srcOrd="0" destOrd="0" presId="urn:microsoft.com/office/officeart/2005/8/layout/radial5"/>
    <dgm:cxn modelId="{D187C0A2-D8F9-40C6-B0BB-E6F2E1DD7EF6}" type="presOf" srcId="{413F91D2-33F4-4B14-91B3-2FC7D238D1E8}" destId="{26CDEEEA-1F25-4F09-AF42-12C8C46F944F}" srcOrd="0" destOrd="0" presId="urn:microsoft.com/office/officeart/2005/8/layout/radial5"/>
    <dgm:cxn modelId="{AAD8708C-B3D2-4D9B-AFA6-E6E7DE7DC99B}" type="presOf" srcId="{DE1549FB-47A6-4258-9CC3-7D71018867F1}" destId="{636E5094-B3F4-4E4B-837D-53064CC580E9}" srcOrd="0" destOrd="0" presId="urn:microsoft.com/office/officeart/2005/8/layout/radial5"/>
    <dgm:cxn modelId="{0286FE60-0A9E-4F0E-B821-9A0E8DD3BA5D}" type="presOf" srcId="{FC1CA31C-2ED6-4822-8D02-ACAE669A126C}" destId="{E278E9C3-F70D-4685-9300-03CB836CA3F4}" srcOrd="0" destOrd="0" presId="urn:microsoft.com/office/officeart/2005/8/layout/radial5"/>
    <dgm:cxn modelId="{16670286-D414-483B-A7F1-196D3947BDF3}" type="presOf" srcId="{8BCB55D5-3377-4C6C-B6AB-F2A9D50062E2}" destId="{61AECDC0-5244-46E0-A916-E963B5E49617}" srcOrd="1" destOrd="0" presId="urn:microsoft.com/office/officeart/2005/8/layout/radial5"/>
    <dgm:cxn modelId="{25132AC7-3716-41F9-B219-B56C8C6B7CF2}" type="presOf" srcId="{8BCB55D5-3377-4C6C-B6AB-F2A9D50062E2}" destId="{65B8E5BA-13E5-4BCE-BEC4-2D342D71E015}" srcOrd="0" destOrd="0" presId="urn:microsoft.com/office/officeart/2005/8/layout/radial5"/>
    <dgm:cxn modelId="{8132A8A1-E3ED-4298-9A7B-B7C9F8673315}" type="presOf" srcId="{1FF7E59A-0648-419E-B4CD-FB7FCC72CB3A}" destId="{09439B58-ABE4-4806-A35E-FDA1AD4521FF}" srcOrd="1" destOrd="0" presId="urn:microsoft.com/office/officeart/2005/8/layout/radial5"/>
    <dgm:cxn modelId="{B1F5A1BB-4FEA-4FCD-963D-0FBBA288AE2E}" type="presOf" srcId="{3803CB8D-FD68-4DAF-800F-FB7964F8735E}" destId="{85868855-D4B1-4FD1-B9F7-E4C77EF02829}" srcOrd="0" destOrd="0" presId="urn:microsoft.com/office/officeart/2005/8/layout/radial5"/>
    <dgm:cxn modelId="{4D913A62-111E-4908-9C4B-19187BF2495E}" type="presOf" srcId="{1FF7E59A-0648-419E-B4CD-FB7FCC72CB3A}" destId="{850BE532-B4B7-450C-872B-033CEE82822A}" srcOrd="0" destOrd="0" presId="urn:microsoft.com/office/officeart/2005/8/layout/radial5"/>
    <dgm:cxn modelId="{96780E87-CD24-4DFC-A726-B6A1020E54A2}" type="presOf" srcId="{BC36F3CC-F881-4667-BB4F-41E408C53044}" destId="{7BDBF21B-A128-4861-A39A-629330D43D7B}" srcOrd="0" destOrd="0" presId="urn:microsoft.com/office/officeart/2005/8/layout/radial5"/>
    <dgm:cxn modelId="{90B5CDE2-28F2-4C72-A973-14799C971703}" type="presOf" srcId="{DE1549FB-47A6-4258-9CC3-7D71018867F1}" destId="{77254E77-2BB0-4140-8E51-B1CA810EF3ED}" srcOrd="1" destOrd="0" presId="urn:microsoft.com/office/officeart/2005/8/layout/radial5"/>
    <dgm:cxn modelId="{3D3E515D-5F17-47D1-88E7-6F9E3791AF6D}" srcId="{FC1CA31C-2ED6-4822-8D02-ACAE669A126C}" destId="{3803CB8D-FD68-4DAF-800F-FB7964F8735E}" srcOrd="1" destOrd="0" parTransId="{8BCB55D5-3377-4C6C-B6AB-F2A9D50062E2}" sibTransId="{CBEDE29F-55D1-4C45-A11E-E126EC72DBBC}"/>
    <dgm:cxn modelId="{5E1AAF2F-A50E-4041-BCDB-ABC1C795002C}" srcId="{FC1CA31C-2ED6-4822-8D02-ACAE669A126C}" destId="{ABDBBFAF-D7F7-4E29-AF86-62DA04208EC7}" srcOrd="2" destOrd="0" parTransId="{21ED8A0F-4ECA-45CA-8C51-7C0087C3D4F6}" sibTransId="{D88641AC-F076-4C06-8D3D-E6E3BF023705}"/>
    <dgm:cxn modelId="{DB3473B5-C4C8-44A0-822B-E323F1E42021}" srcId="{FC1CA31C-2ED6-4822-8D02-ACAE669A126C}" destId="{413F91D2-33F4-4B14-91B3-2FC7D238D1E8}" srcOrd="3" destOrd="0" parTransId="{1FF7E59A-0648-419E-B4CD-FB7FCC72CB3A}" sibTransId="{7BBB9A88-D25F-4508-92AD-132C6DC71232}"/>
    <dgm:cxn modelId="{5DA26528-ED89-413A-A4A3-8CC9D99B8E1B}" type="presParOf" srcId="{52DB4962-6873-401F-936E-3E93EA0C3C55}" destId="{E278E9C3-F70D-4685-9300-03CB836CA3F4}" srcOrd="0" destOrd="0" presId="urn:microsoft.com/office/officeart/2005/8/layout/radial5"/>
    <dgm:cxn modelId="{588B2CD8-60E4-461F-95EF-3A8D4EF71C59}" type="presParOf" srcId="{52DB4962-6873-401F-936E-3E93EA0C3C55}" destId="{636E5094-B3F4-4E4B-837D-53064CC580E9}" srcOrd="1" destOrd="0" presId="urn:microsoft.com/office/officeart/2005/8/layout/radial5"/>
    <dgm:cxn modelId="{50C2B2BD-6DE6-4244-A34F-E86BB224D566}" type="presParOf" srcId="{636E5094-B3F4-4E4B-837D-53064CC580E9}" destId="{77254E77-2BB0-4140-8E51-B1CA810EF3ED}" srcOrd="0" destOrd="0" presId="urn:microsoft.com/office/officeart/2005/8/layout/radial5"/>
    <dgm:cxn modelId="{12B34A9E-CD5C-4506-B44C-008128493AFF}" type="presParOf" srcId="{52DB4962-6873-401F-936E-3E93EA0C3C55}" destId="{7BDBF21B-A128-4861-A39A-629330D43D7B}" srcOrd="2" destOrd="0" presId="urn:microsoft.com/office/officeart/2005/8/layout/radial5"/>
    <dgm:cxn modelId="{B55E5A7F-875C-401C-8B4C-2EDC6CD97967}" type="presParOf" srcId="{52DB4962-6873-401F-936E-3E93EA0C3C55}" destId="{65B8E5BA-13E5-4BCE-BEC4-2D342D71E015}" srcOrd="3" destOrd="0" presId="urn:microsoft.com/office/officeart/2005/8/layout/radial5"/>
    <dgm:cxn modelId="{610C0859-771F-4332-A484-31B96FEE0E6D}" type="presParOf" srcId="{65B8E5BA-13E5-4BCE-BEC4-2D342D71E015}" destId="{61AECDC0-5244-46E0-A916-E963B5E49617}" srcOrd="0" destOrd="0" presId="urn:microsoft.com/office/officeart/2005/8/layout/radial5"/>
    <dgm:cxn modelId="{7EAA8445-A3BF-4419-A546-3BFE7A1D1765}" type="presParOf" srcId="{52DB4962-6873-401F-936E-3E93EA0C3C55}" destId="{85868855-D4B1-4FD1-B9F7-E4C77EF02829}" srcOrd="4" destOrd="0" presId="urn:microsoft.com/office/officeart/2005/8/layout/radial5"/>
    <dgm:cxn modelId="{5A4CC4F7-E893-44CA-AED5-8440CB4243DC}" type="presParOf" srcId="{52DB4962-6873-401F-936E-3E93EA0C3C55}" destId="{1ED46D1F-6BCE-4DA0-9A4A-47B5FA54B382}" srcOrd="5" destOrd="0" presId="urn:microsoft.com/office/officeart/2005/8/layout/radial5"/>
    <dgm:cxn modelId="{28B40DFB-C4CE-43C9-852D-CF2B3CDC1D81}" type="presParOf" srcId="{1ED46D1F-6BCE-4DA0-9A4A-47B5FA54B382}" destId="{3DC6A024-066D-4A48-ABFA-85EE54D66BE7}" srcOrd="0" destOrd="0" presId="urn:microsoft.com/office/officeart/2005/8/layout/radial5"/>
    <dgm:cxn modelId="{F8F6A9AD-ACBC-45B7-B317-4A9CADFCC4EB}" type="presParOf" srcId="{52DB4962-6873-401F-936E-3E93EA0C3C55}" destId="{0288BAE5-2299-45A1-A6F2-6BB1B134340B}" srcOrd="6" destOrd="0" presId="urn:microsoft.com/office/officeart/2005/8/layout/radial5"/>
    <dgm:cxn modelId="{B047B69A-66E1-4F52-8705-00E1EBD48C46}" type="presParOf" srcId="{52DB4962-6873-401F-936E-3E93EA0C3C55}" destId="{850BE532-B4B7-450C-872B-033CEE82822A}" srcOrd="7" destOrd="0" presId="urn:microsoft.com/office/officeart/2005/8/layout/radial5"/>
    <dgm:cxn modelId="{75B0572E-CD67-4A31-BFBE-E4DC7F7A01E8}" type="presParOf" srcId="{850BE532-B4B7-450C-872B-033CEE82822A}" destId="{09439B58-ABE4-4806-A35E-FDA1AD4521FF}" srcOrd="0" destOrd="0" presId="urn:microsoft.com/office/officeart/2005/8/layout/radial5"/>
    <dgm:cxn modelId="{22FDB158-1AC5-44F1-8F17-A54B4910ED1A}" type="presParOf" srcId="{52DB4962-6873-401F-936E-3E93EA0C3C55}" destId="{26CDEEEA-1F25-4F09-AF42-12C8C46F944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83CDB-A946-4401-9336-699EA353E8D6}">
      <dsp:nvSpPr>
        <dsp:cNvPr id="0" name=""/>
        <dsp:cNvSpPr/>
      </dsp:nvSpPr>
      <dsp:spPr>
        <a:xfrm rot="16200000">
          <a:off x="-479921" y="480665"/>
          <a:ext cx="2896096" cy="1934765"/>
        </a:xfrm>
        <a:prstGeom prst="flowChartManualOperati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In Scotland- </a:t>
          </a:r>
          <a:r>
            <a:rPr lang="en-GB" sz="2000" b="1" kern="1200" dirty="0" smtClean="0">
              <a:solidFill>
                <a:srgbClr val="008080"/>
              </a:solidFill>
            </a:rPr>
            <a:t>56% </a:t>
          </a:r>
          <a:r>
            <a:rPr lang="en-GB" sz="2000" kern="1200" dirty="0" smtClean="0"/>
            <a:t>of carers took </a:t>
          </a:r>
          <a:r>
            <a:rPr lang="en-GB" sz="2000" b="1" kern="1200" dirty="0" smtClean="0">
              <a:solidFill>
                <a:srgbClr val="008080"/>
              </a:solidFill>
            </a:rPr>
            <a:t>over a year </a:t>
          </a:r>
          <a:r>
            <a:rPr lang="en-GB" sz="2000" kern="1200" dirty="0" smtClean="0"/>
            <a:t>to recognise their caring role*</a:t>
          </a:r>
          <a:endParaRPr lang="en-GB" sz="2000" kern="1200" dirty="0"/>
        </a:p>
      </dsp:txBody>
      <dsp:txXfrm rot="5400000">
        <a:off x="745" y="579218"/>
        <a:ext cx="1934765" cy="1737658"/>
      </dsp:txXfrm>
    </dsp:sp>
    <dsp:sp modelId="{2C3186A0-9E56-492B-9ECA-5785D38BD9D0}">
      <dsp:nvSpPr>
        <dsp:cNvPr id="0" name=""/>
        <dsp:cNvSpPr/>
      </dsp:nvSpPr>
      <dsp:spPr>
        <a:xfrm rot="16200000">
          <a:off x="1599951" y="480665"/>
          <a:ext cx="2896096" cy="1934765"/>
        </a:xfrm>
        <a:prstGeom prst="flowChartManualOperati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184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>
              <a:solidFill>
                <a:srgbClr val="008080"/>
              </a:solidFill>
            </a:rPr>
            <a:t> 26% </a:t>
          </a:r>
          <a:r>
            <a:rPr lang="en-GB" sz="1500" kern="1200" dirty="0" smtClean="0"/>
            <a:t>took </a:t>
          </a:r>
          <a:r>
            <a:rPr lang="en-GB" sz="1500" b="1" kern="1200" dirty="0" smtClean="0">
              <a:solidFill>
                <a:srgbClr val="008080"/>
              </a:solidFill>
            </a:rPr>
            <a:t>over 5 years </a:t>
          </a:r>
          <a:r>
            <a:rPr lang="en-GB" sz="1500" kern="1200" dirty="0" smtClean="0"/>
            <a:t>to identify themselves as a carer*</a:t>
          </a:r>
          <a:endParaRPr lang="en-GB" sz="1500" kern="1200" dirty="0"/>
        </a:p>
      </dsp:txBody>
      <dsp:txXfrm rot="5400000">
        <a:off x="2080617" y="579218"/>
        <a:ext cx="1934765" cy="1737658"/>
      </dsp:txXfrm>
    </dsp:sp>
    <dsp:sp modelId="{AA31F187-320E-4F54-94D5-7995EEE8F224}">
      <dsp:nvSpPr>
        <dsp:cNvPr id="0" name=""/>
        <dsp:cNvSpPr/>
      </dsp:nvSpPr>
      <dsp:spPr>
        <a:xfrm rot="16200000">
          <a:off x="3679825" y="480665"/>
          <a:ext cx="2896096" cy="1934765"/>
        </a:xfrm>
        <a:prstGeom prst="flowChartManualOperati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184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Some groups of carers such as</a:t>
          </a:r>
          <a:r>
            <a:rPr lang="en-GB" sz="1500" kern="1200" dirty="0" smtClean="0">
              <a:solidFill>
                <a:srgbClr val="008080"/>
              </a:solidFill>
            </a:rPr>
            <a:t>, </a:t>
          </a:r>
          <a:r>
            <a:rPr lang="en-GB" sz="1500" b="1" kern="1200" dirty="0" smtClean="0">
              <a:solidFill>
                <a:srgbClr val="008080"/>
              </a:solidFill>
            </a:rPr>
            <a:t>Parent carers, mental health carers and distance carers</a:t>
          </a:r>
          <a:r>
            <a:rPr lang="en-GB" sz="1500" kern="1200" dirty="0" smtClean="0"/>
            <a:t> , take longer than average to identify their role*</a:t>
          </a:r>
        </a:p>
      </dsp:txBody>
      <dsp:txXfrm rot="5400000">
        <a:off x="4160491" y="579218"/>
        <a:ext cx="1934765" cy="17376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78E9C3-F70D-4685-9300-03CB836CA3F4}">
      <dsp:nvSpPr>
        <dsp:cNvPr id="0" name=""/>
        <dsp:cNvSpPr/>
      </dsp:nvSpPr>
      <dsp:spPr>
        <a:xfrm>
          <a:off x="3383113" y="1635016"/>
          <a:ext cx="1485103" cy="131015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Carer</a:t>
          </a:r>
          <a:endParaRPr lang="en-GB" sz="3300" kern="1200" dirty="0"/>
        </a:p>
      </dsp:txBody>
      <dsp:txXfrm>
        <a:off x="3600601" y="1826883"/>
        <a:ext cx="1050127" cy="926416"/>
      </dsp:txXfrm>
    </dsp:sp>
    <dsp:sp modelId="{636E5094-B3F4-4E4B-837D-53064CC580E9}">
      <dsp:nvSpPr>
        <dsp:cNvPr id="0" name=""/>
        <dsp:cNvSpPr/>
      </dsp:nvSpPr>
      <dsp:spPr>
        <a:xfrm rot="16200000">
          <a:off x="4006466" y="1214656"/>
          <a:ext cx="238398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>
        <a:off x="4042226" y="1331297"/>
        <a:ext cx="166879" cy="242645"/>
      </dsp:txXfrm>
    </dsp:sp>
    <dsp:sp modelId="{7BDBF21B-A128-4861-A39A-629330D43D7B}">
      <dsp:nvSpPr>
        <dsp:cNvPr id="0" name=""/>
        <dsp:cNvSpPr/>
      </dsp:nvSpPr>
      <dsp:spPr>
        <a:xfrm>
          <a:off x="3654215" y="64714"/>
          <a:ext cx="942900" cy="1120494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 am a spouse</a:t>
          </a:r>
          <a:endParaRPr lang="en-GB" sz="1600" kern="1200" dirty="0"/>
        </a:p>
      </dsp:txBody>
      <dsp:txXfrm>
        <a:off x="3792300" y="228807"/>
        <a:ext cx="666730" cy="792308"/>
      </dsp:txXfrm>
    </dsp:sp>
    <dsp:sp modelId="{65B8E5BA-13E5-4BCE-BEC4-2D342D71E015}">
      <dsp:nvSpPr>
        <dsp:cNvPr id="0" name=""/>
        <dsp:cNvSpPr/>
      </dsp:nvSpPr>
      <dsp:spPr>
        <a:xfrm>
          <a:off x="4963189" y="2087887"/>
          <a:ext cx="228797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>
        <a:off x="4963189" y="2168768"/>
        <a:ext cx="160158" cy="242645"/>
      </dsp:txXfrm>
    </dsp:sp>
    <dsp:sp modelId="{85868855-D4B1-4FD1-B9F7-E4C77EF02829}">
      <dsp:nvSpPr>
        <dsp:cNvPr id="0" name=""/>
        <dsp:cNvSpPr/>
      </dsp:nvSpPr>
      <dsp:spPr>
        <a:xfrm>
          <a:off x="5299910" y="1747412"/>
          <a:ext cx="981771" cy="1085358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 am a Parent</a:t>
          </a:r>
          <a:endParaRPr lang="en-GB" sz="1600" kern="1200" dirty="0"/>
        </a:p>
      </dsp:txBody>
      <dsp:txXfrm>
        <a:off x="5443687" y="1906359"/>
        <a:ext cx="694217" cy="767464"/>
      </dsp:txXfrm>
    </dsp:sp>
    <dsp:sp modelId="{1ED46D1F-6BCE-4DA0-9A4A-47B5FA54B382}">
      <dsp:nvSpPr>
        <dsp:cNvPr id="0" name=""/>
        <dsp:cNvSpPr/>
      </dsp:nvSpPr>
      <dsp:spPr>
        <a:xfrm rot="5400000">
          <a:off x="3992098" y="2987416"/>
          <a:ext cx="267134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>
        <a:off x="4032168" y="3028227"/>
        <a:ext cx="186994" cy="242645"/>
      </dsp:txXfrm>
    </dsp:sp>
    <dsp:sp modelId="{0288BAE5-2299-45A1-A6F2-6BB1B134340B}">
      <dsp:nvSpPr>
        <dsp:cNvPr id="0" name=""/>
        <dsp:cNvSpPr/>
      </dsp:nvSpPr>
      <dsp:spPr>
        <a:xfrm>
          <a:off x="3587256" y="3449194"/>
          <a:ext cx="1076818" cy="10120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 am an adult child</a:t>
          </a:r>
          <a:endParaRPr lang="en-GB" sz="1600" kern="1200" dirty="0"/>
        </a:p>
      </dsp:txBody>
      <dsp:txXfrm>
        <a:off x="3744952" y="3597406"/>
        <a:ext cx="761426" cy="715630"/>
      </dsp:txXfrm>
    </dsp:sp>
    <dsp:sp modelId="{850BE532-B4B7-450C-872B-033CEE82822A}">
      <dsp:nvSpPr>
        <dsp:cNvPr id="0" name=""/>
        <dsp:cNvSpPr/>
      </dsp:nvSpPr>
      <dsp:spPr>
        <a:xfrm rot="10800000">
          <a:off x="3075642" y="2087887"/>
          <a:ext cx="217279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 rot="10800000">
        <a:off x="3140826" y="2168768"/>
        <a:ext cx="152095" cy="242645"/>
      </dsp:txXfrm>
    </dsp:sp>
    <dsp:sp modelId="{26CDEEEA-1F25-4F09-AF42-12C8C46F944F}">
      <dsp:nvSpPr>
        <dsp:cNvPr id="0" name=""/>
        <dsp:cNvSpPr/>
      </dsp:nvSpPr>
      <dsp:spPr>
        <a:xfrm>
          <a:off x="1947918" y="1747412"/>
          <a:ext cx="1025232" cy="1085358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 am a friend </a:t>
          </a:r>
          <a:endParaRPr lang="en-GB" sz="1600" kern="1200" dirty="0"/>
        </a:p>
      </dsp:txBody>
      <dsp:txXfrm>
        <a:off x="2098060" y="1906359"/>
        <a:ext cx="724948" cy="767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20252-D9C2-47E8-9A57-764121418862}" type="datetimeFigureOut">
              <a:rPr lang="en-GB" smtClean="0"/>
              <a:pPr/>
              <a:t>27/11/2020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7ACA5-DE27-4C26-A948-35A14A91012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4882-24E3-492B-9899-9E60E5F0DE0F}" type="datetimeFigureOut">
              <a:rPr lang="en-GB" smtClean="0"/>
              <a:pPr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985D-F49F-4EF3-BF12-6E690857FC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4882-24E3-492B-9899-9E60E5F0DE0F}" type="datetimeFigureOut">
              <a:rPr lang="en-GB" smtClean="0"/>
              <a:pPr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985D-F49F-4EF3-BF12-6E690857FC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4882-24E3-492B-9899-9E60E5F0DE0F}" type="datetimeFigureOut">
              <a:rPr lang="en-GB" smtClean="0"/>
              <a:pPr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985D-F49F-4EF3-BF12-6E690857FC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4882-24E3-492B-9899-9E60E5F0DE0F}" type="datetimeFigureOut">
              <a:rPr lang="en-GB" smtClean="0"/>
              <a:pPr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985D-F49F-4EF3-BF12-6E690857FC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4882-24E3-492B-9899-9E60E5F0DE0F}" type="datetimeFigureOut">
              <a:rPr lang="en-GB" smtClean="0"/>
              <a:pPr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985D-F49F-4EF3-BF12-6E690857FC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4882-24E3-492B-9899-9E60E5F0DE0F}" type="datetimeFigureOut">
              <a:rPr lang="en-GB" smtClean="0"/>
              <a:pPr/>
              <a:t>27/11/2020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985D-F49F-4EF3-BF12-6E690857FC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4882-24E3-492B-9899-9E60E5F0DE0F}" type="datetimeFigureOut">
              <a:rPr lang="en-GB" smtClean="0"/>
              <a:pPr/>
              <a:t>27/11/2020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985D-F49F-4EF3-BF12-6E690857FC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4882-24E3-492B-9899-9E60E5F0DE0F}" type="datetimeFigureOut">
              <a:rPr lang="en-GB" smtClean="0"/>
              <a:pPr/>
              <a:t>27/11/2020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985D-F49F-4EF3-BF12-6E690857FC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4882-24E3-492B-9899-9E60E5F0DE0F}" type="datetimeFigureOut">
              <a:rPr lang="en-GB" smtClean="0"/>
              <a:pPr/>
              <a:t>27/11/2020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985D-F49F-4EF3-BF12-6E690857FC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4882-24E3-492B-9899-9E60E5F0DE0F}" type="datetimeFigureOut">
              <a:rPr lang="en-GB" smtClean="0"/>
              <a:pPr/>
              <a:t>27/11/2020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985D-F49F-4EF3-BF12-6E690857FC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4882-24E3-492B-9899-9E60E5F0DE0F}" type="datetimeFigureOut">
              <a:rPr lang="en-GB" smtClean="0"/>
              <a:pPr/>
              <a:t>27/11/2020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985D-F49F-4EF3-BF12-6E690857FC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E4882-24E3-492B-9899-9E60E5F0DE0F}" type="datetimeFigureOut">
              <a:rPr lang="en-GB" smtClean="0"/>
              <a:pPr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8985D-F49F-4EF3-BF12-6E690857FCA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baby-led-solids.blogspot.com/2010/08/top-10-things-to-love-about-bls.html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jpeg"/><Relationship Id="rId7" Type="http://schemas.openxmlformats.org/officeDocument/2006/relationships/hyperlink" Target="http://intranet.lothian.scot.nhs.uk/Directory/NursingMidwifery/SupportingCarers/Pages/default.asp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.jpeg"/><Relationship Id="rId4" Type="http://schemas.openxmlformats.org/officeDocument/2006/relationships/hyperlink" Target="http://www.google.co.uk/url?sa=i&amp;rct=j&amp;q=&amp;esrc=s&amp;source=images&amp;cd=&amp;cad=rja&amp;uact=8&amp;ved=0ahUKEwjpto3ShOPQAhWB7BQKHfJuAfcQjRwIBw&amp;url=http://www.mazumamoney.co.uk/one-off-packages/stuff-it/&amp;bvm=bv.140496471,d.ZGg&amp;psig=AFQjCNGaZVvyit8AqsgpW-AQw8MPbAWj7w&amp;ust=1481232846517463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779912" y="2130425"/>
            <a:ext cx="4678288" cy="1470025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Carer Awareness Training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499992" y="3886200"/>
            <a:ext cx="3272408" cy="1752600"/>
          </a:xfrm>
        </p:spPr>
        <p:txBody>
          <a:bodyPr>
            <a:normAutofit fontScale="55000" lnSpcReduction="20000"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Madeleine Martin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Interim Carer Service </a:t>
            </a:r>
            <a:r>
              <a:rPr lang="en-GB" b="1" smtClean="0">
                <a:solidFill>
                  <a:schemeClr val="tx1"/>
                </a:solidFill>
              </a:rPr>
              <a:t>Development Manager</a:t>
            </a:r>
            <a:endParaRPr lang="en-GB" b="1" dirty="0" smtClean="0">
              <a:solidFill>
                <a:schemeClr val="tx1"/>
              </a:solidFill>
            </a:endParaRPr>
          </a:p>
          <a:p>
            <a:r>
              <a:rPr lang="en-GB" b="1" dirty="0" smtClean="0">
                <a:solidFill>
                  <a:srgbClr val="7030A0"/>
                </a:solidFill>
              </a:rPr>
              <a:t>Integrated Carers Team</a:t>
            </a:r>
          </a:p>
          <a:p>
            <a:r>
              <a:rPr lang="en-GB" sz="2400" b="1" dirty="0" smtClean="0">
                <a:solidFill>
                  <a:srgbClr val="7030A0"/>
                </a:solidFill>
              </a:rPr>
              <a:t> </a:t>
            </a: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b="1" dirty="0" smtClean="0">
                <a:solidFill>
                  <a:schemeClr val="tx1"/>
                </a:solidFill>
              </a:rPr>
              <a:t>Tel: 553-8391 </a:t>
            </a:r>
          </a:p>
          <a:p>
            <a:r>
              <a:rPr lang="en-GB" sz="2400" b="1" dirty="0" smtClean="0">
                <a:solidFill>
                  <a:schemeClr val="tx1"/>
                </a:solidFill>
              </a:rPr>
              <a:t>E:Madeline.martin@nhslothian.scot.nhs.uk 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Am I a Carer?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sz="2300" b="1" dirty="0" smtClean="0"/>
          </a:p>
          <a:p>
            <a:pPr>
              <a:buNone/>
            </a:pPr>
            <a:endParaRPr lang="en-GB" sz="2300" b="1" dirty="0" smtClean="0"/>
          </a:p>
          <a:p>
            <a:pPr>
              <a:buNone/>
            </a:pPr>
            <a:endParaRPr lang="en-GB" sz="2300" b="1" dirty="0" smtClean="0"/>
          </a:p>
          <a:p>
            <a:pPr>
              <a:buNone/>
            </a:pPr>
            <a:endParaRPr lang="en-GB" sz="2300" b="1" dirty="0" smtClean="0"/>
          </a:p>
          <a:p>
            <a:pPr>
              <a:buNone/>
            </a:pPr>
            <a:endParaRPr lang="en-GB" sz="2300" b="1" dirty="0" smtClean="0"/>
          </a:p>
          <a:p>
            <a:pPr>
              <a:buNone/>
            </a:pPr>
            <a:r>
              <a:rPr lang="en-GB" sz="1800" b="1" dirty="0" smtClean="0">
                <a:solidFill>
                  <a:srgbClr val="7030A0"/>
                </a:solidFill>
              </a:rPr>
              <a:t>*Carers Scotland, Missing Out- the identification challenge. </a:t>
            </a:r>
          </a:p>
          <a:p>
            <a:pPr>
              <a:buNone/>
            </a:pPr>
            <a:r>
              <a:rPr lang="en-GB" sz="1800" b="1" dirty="0" smtClean="0">
                <a:solidFill>
                  <a:srgbClr val="7030A0"/>
                </a:solidFill>
              </a:rPr>
              <a:t>Report published in November 2016 </a:t>
            </a:r>
          </a:p>
          <a:p>
            <a:endParaRPr lang="en-GB" dirty="0"/>
          </a:p>
        </p:txBody>
      </p:sp>
      <p:pic>
        <p:nvPicPr>
          <p:cNvPr id="5125" name="Picture 5" descr="C:\Users\madeline.martin\AppData\Local\Microsoft\Windows\Temporary Internet Files\Content.IE5\C4VCT6U0\Social-media-confusion-250x16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941168"/>
            <a:ext cx="2381250" cy="1524000"/>
          </a:xfrm>
          <a:prstGeom prst="rect">
            <a:avLst/>
          </a:prstGeom>
          <a:noFill/>
        </p:spPr>
      </p:pic>
      <p:graphicFrame>
        <p:nvGraphicFramePr>
          <p:cNvPr id="5" name="Diagram 4"/>
          <p:cNvGraphicFramePr/>
          <p:nvPr/>
        </p:nvGraphicFramePr>
        <p:xfrm>
          <a:off x="1475656" y="1772816"/>
          <a:ext cx="6096000" cy="289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Carer Identification is Key</a:t>
            </a:r>
            <a:endParaRPr lang="en-GB" dirty="0"/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323528" y="1844824"/>
            <a:ext cx="1944216" cy="21602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Key Identifiers..</a:t>
            </a:r>
          </a:p>
          <a:p>
            <a:pPr algn="ctr"/>
            <a:r>
              <a:rPr lang="en-GB" dirty="0" smtClean="0">
                <a:solidFill>
                  <a:srgbClr val="7030A0"/>
                </a:solidFill>
              </a:rPr>
              <a:t>Primary Care Staff</a:t>
            </a:r>
          </a:p>
          <a:p>
            <a:pPr algn="ctr"/>
            <a:r>
              <a:rPr lang="en-GB" dirty="0" smtClean="0">
                <a:solidFill>
                  <a:srgbClr val="7030A0"/>
                </a:solidFill>
              </a:rPr>
              <a:t>Social Workers</a:t>
            </a:r>
          </a:p>
          <a:p>
            <a:pPr algn="ctr"/>
            <a:r>
              <a:rPr lang="en-GB" dirty="0" smtClean="0">
                <a:solidFill>
                  <a:srgbClr val="7030A0"/>
                </a:solidFill>
              </a:rPr>
              <a:t>OT’s</a:t>
            </a:r>
          </a:p>
          <a:p>
            <a:pPr algn="ctr"/>
            <a:r>
              <a:rPr lang="en-GB" dirty="0" smtClean="0">
                <a:solidFill>
                  <a:srgbClr val="7030A0"/>
                </a:solidFill>
              </a:rPr>
              <a:t>Pharmacists</a:t>
            </a:r>
          </a:p>
          <a:p>
            <a:pPr algn="ctr"/>
            <a:r>
              <a:rPr lang="en-GB" dirty="0" smtClean="0">
                <a:solidFill>
                  <a:srgbClr val="7030A0"/>
                </a:solidFill>
              </a:rPr>
              <a:t>Hospital Staff</a:t>
            </a:r>
          </a:p>
          <a:p>
            <a:pPr algn="ctr"/>
            <a:r>
              <a:rPr lang="en-GB" dirty="0" smtClean="0">
                <a:solidFill>
                  <a:srgbClr val="7030A0"/>
                </a:solidFill>
              </a:rPr>
              <a:t>YOU!!</a:t>
            </a:r>
          </a:p>
          <a:p>
            <a:pPr algn="ctr"/>
            <a:endParaRPr lang="en-GB" dirty="0" smtClean="0">
              <a:solidFill>
                <a:srgbClr val="7030A0"/>
              </a:solidFill>
            </a:endParaRPr>
          </a:p>
          <a:p>
            <a:pPr algn="ctr"/>
            <a:endParaRPr lang="en-GB" dirty="0" smtClean="0">
              <a:solidFill>
                <a:srgbClr val="7030A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115616" y="4149080"/>
            <a:ext cx="360040" cy="792088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Callout 11"/>
          <p:cNvSpPr/>
          <p:nvPr/>
        </p:nvSpPr>
        <p:spPr>
          <a:xfrm>
            <a:off x="323528" y="5013176"/>
            <a:ext cx="2088232" cy="1512168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7030A0"/>
                </a:solidFill>
              </a:rPr>
              <a:t>“We can help you with this, let me refer you for support…”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6660232" y="1844824"/>
            <a:ext cx="1728192" cy="1368152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7030A0"/>
                </a:solidFill>
              </a:rPr>
              <a:t>“Isn’t this what I am supposed to do?”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6732240" y="4221088"/>
            <a:ext cx="2267744" cy="2304256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“Please help me..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 I am in pain...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 I can’t sleep... 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I feel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Stressed...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I can’t cope…”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220072" y="2852936"/>
            <a:ext cx="144016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076056" y="4365104"/>
            <a:ext cx="1656184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Outline for today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2816"/>
            <a:ext cx="7787208" cy="4353347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Introductions </a:t>
            </a:r>
          </a:p>
          <a:p>
            <a:endParaRPr lang="en-GB" dirty="0" smtClean="0"/>
          </a:p>
          <a:p>
            <a:r>
              <a:rPr lang="en-GB" dirty="0" smtClean="0"/>
              <a:t>Teams etiquette</a:t>
            </a:r>
          </a:p>
          <a:p>
            <a:endParaRPr lang="en-GB" dirty="0" smtClean="0"/>
          </a:p>
          <a:p>
            <a:pPr lvl="0"/>
            <a:r>
              <a:rPr lang="en-GB" dirty="0" smtClean="0"/>
              <a:t>Interactive session 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Write issues and questions through the chat function</a:t>
            </a:r>
          </a:p>
          <a:p>
            <a:endParaRPr lang="en-GB" dirty="0" smtClean="0"/>
          </a:p>
          <a:p>
            <a:r>
              <a:rPr lang="en-GB" dirty="0" smtClean="0"/>
              <a:t>Enjoy &amp; Look after yourself</a:t>
            </a:r>
          </a:p>
          <a:p>
            <a:endParaRPr lang="en-GB" dirty="0" smtClean="0"/>
          </a:p>
          <a:p>
            <a:r>
              <a:rPr lang="en-GB" dirty="0" smtClean="0"/>
              <a:t>Stick with us!</a:t>
            </a:r>
          </a:p>
          <a:p>
            <a:pPr>
              <a:buNone/>
            </a:pPr>
            <a:endParaRPr lang="en-GB" dirty="0" smtClean="0"/>
          </a:p>
        </p:txBody>
      </p:sp>
      <p:pic>
        <p:nvPicPr>
          <p:cNvPr id="1027" name="Picture 3" descr="C:\Users\madeline.martin\AppData\Local\Microsoft\Windows\Temporary Internet Files\Content.IE5\C4VCT6U0\2952_Cutting-Costs-on-eL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797152"/>
            <a:ext cx="1849388" cy="1849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Learning Outcomes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r>
              <a:rPr lang="en-GB" sz="2400" b="1" dirty="0" smtClean="0"/>
              <a:t>Understand: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who carers are &amp; how to identify them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the impacts a caring role has on individuals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the benefits of supporting carers</a:t>
            </a:r>
          </a:p>
          <a:p>
            <a:pPr lvl="1">
              <a:buFont typeface="Arial" pitchFamily="34" charset="0"/>
              <a:buChar char="•"/>
            </a:pPr>
            <a:endParaRPr lang="en-GB" sz="2400" dirty="0" smtClean="0"/>
          </a:p>
          <a:p>
            <a:pPr lvl="1">
              <a:buNone/>
            </a:pPr>
            <a:r>
              <a:rPr lang="en-GB" sz="2400" b="1" dirty="0" smtClean="0"/>
              <a:t>Demonstrate: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a basic understanding of the Carers (Scotland) Act 2016 and the key duties for Health Boards and Local Authorities’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a basic knowledge of local carer organisations and their services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connecting carers to appropriate services</a:t>
            </a:r>
          </a:p>
          <a:p>
            <a:pPr>
              <a:buNone/>
            </a:pPr>
            <a:r>
              <a:rPr lang="en-GB" sz="2800" dirty="0" err="1" smtClean="0">
                <a:solidFill>
                  <a:schemeClr val="bg1"/>
                </a:solidFill>
              </a:rPr>
              <a:t>rini</a:t>
            </a:r>
            <a:endParaRPr lang="en-GB" sz="2400" dirty="0" smtClean="0">
              <a:latin typeface="Calibri" pitchFamily="34" charset="0"/>
            </a:endParaRPr>
          </a:p>
          <a:p>
            <a:pPr>
              <a:buNone/>
            </a:pPr>
            <a:endParaRPr lang="en-GB" dirty="0"/>
          </a:p>
        </p:txBody>
      </p:sp>
      <p:pic>
        <p:nvPicPr>
          <p:cNvPr id="3074" name="Picture 2" descr="C:\Program Files (x86)\Microsoft Office\MEDIA\CAGCAT10\j029770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9356" y="5013176"/>
            <a:ext cx="1362463" cy="1676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The </a:t>
            </a:r>
            <a:r>
              <a:rPr lang="en-GB" b="1" dirty="0" err="1" smtClean="0">
                <a:solidFill>
                  <a:srgbClr val="0070C0"/>
                </a:solidFill>
              </a:rPr>
              <a:t>EPiC</a:t>
            </a:r>
            <a:r>
              <a:rPr lang="en-GB" b="1" dirty="0" smtClean="0">
                <a:solidFill>
                  <a:srgbClr val="0070C0"/>
                </a:solidFill>
              </a:rPr>
              <a:t> Principles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6" name="Content Placeholder 5" descr="epic%20bann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5490613"/>
            <a:ext cx="3240360" cy="107742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 noChangeArrowheads="1"/>
          </p:cNvPicPr>
          <p:nvPr/>
        </p:nvPicPr>
        <p:blipFill>
          <a:blip r:embed="rId4" cstate="print"/>
          <a:srcRect l="38303" t="26756" r="19936" b="11656"/>
          <a:stretch>
            <a:fillRect/>
          </a:stretch>
        </p:blipFill>
        <p:spPr bwMode="auto">
          <a:xfrm>
            <a:off x="2123728" y="1268760"/>
            <a:ext cx="5040560" cy="431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nes%20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5805264"/>
            <a:ext cx="666750" cy="666750"/>
          </a:xfrm>
          <a:prstGeom prst="rect">
            <a:avLst/>
          </a:prstGeom>
        </p:spPr>
      </p:pic>
      <p:pic>
        <p:nvPicPr>
          <p:cNvPr id="9" name="Picture 8" descr="sssc%20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5733256"/>
            <a:ext cx="1304925" cy="666750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 noChangeArrowheads="1"/>
          </p:cNvPicPr>
          <p:nvPr/>
        </p:nvPicPr>
        <p:blipFill>
          <a:blip r:embed="rId7" cstate="print"/>
          <a:srcRect l="4161" t="4215" r="4288" b="27640"/>
          <a:stretch>
            <a:fillRect/>
          </a:stretch>
        </p:blipFill>
        <p:spPr bwMode="auto">
          <a:xfrm>
            <a:off x="6948264" y="4668414"/>
            <a:ext cx="1838578" cy="17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29600" cy="1143000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Please score your </a:t>
            </a:r>
            <a:r>
              <a:rPr lang="en-GB" sz="24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overall confidence</a:t>
            </a:r>
            <a:r>
              <a:rPr lang="en-GB" sz="2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in identifying and supporting unpaid carers on a scale of 1 to 5</a:t>
            </a:r>
            <a:br>
              <a:rPr lang="en-GB" sz="2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4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" name="Content Placeholder 5" descr="epic%20bann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5490613"/>
            <a:ext cx="3240360" cy="1077420"/>
          </a:xfrm>
          <a:prstGeom prst="rect">
            <a:avLst/>
          </a:prstGeom>
        </p:spPr>
      </p:pic>
      <p:pic>
        <p:nvPicPr>
          <p:cNvPr id="8" name="Picture 7" descr="nes%20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5805264"/>
            <a:ext cx="666750" cy="666750"/>
          </a:xfrm>
          <a:prstGeom prst="rect">
            <a:avLst/>
          </a:prstGeom>
        </p:spPr>
      </p:pic>
      <p:pic>
        <p:nvPicPr>
          <p:cNvPr id="9" name="Picture 8" descr="sssc%20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5733256"/>
            <a:ext cx="1304925" cy="666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7641EA-8FFF-4BAA-867D-F3A08B6A8F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79" y="2778633"/>
            <a:ext cx="2589659" cy="28106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332FDC-90F2-40E3-9415-C0777A55D7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5366717" y="2742315"/>
            <a:ext cx="2733675" cy="30629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337592-EA9E-4F4C-8467-92FFDC4D33F7}"/>
              </a:ext>
            </a:extLst>
          </p:cNvPr>
          <p:cNvSpPr/>
          <p:nvPr/>
        </p:nvSpPr>
        <p:spPr>
          <a:xfrm>
            <a:off x="5294708" y="1701052"/>
            <a:ext cx="2589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 am confident </a:t>
            </a:r>
            <a:r>
              <a:rPr lang="en-GB" dirty="0" smtClean="0"/>
              <a:t>in supporting carers- I know what to say and how to connect them  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B75923-91A2-4DB5-AFC8-9622FB88BA8F}"/>
              </a:ext>
            </a:extLst>
          </p:cNvPr>
          <p:cNvSpPr/>
          <p:nvPr/>
        </p:nvSpPr>
        <p:spPr>
          <a:xfrm>
            <a:off x="1270247" y="1726034"/>
            <a:ext cx="23825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I dread supporting unpaid carers- I won’t know what to say or do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Edinburgh </a:t>
            </a:r>
            <a:r>
              <a:rPr lang="en-US" b="1" dirty="0" err="1" smtClean="0">
                <a:solidFill>
                  <a:srgbClr val="0070C0"/>
                </a:solidFill>
              </a:rPr>
              <a:t>Carers’</a:t>
            </a:r>
            <a:r>
              <a:rPr lang="en-US" b="1" dirty="0" smtClean="0">
                <a:solidFill>
                  <a:srgbClr val="0070C0"/>
                </a:solidFill>
              </a:rPr>
              <a:t> Strategy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2816"/>
            <a:ext cx="5987008" cy="435334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sz="2400" smtClean="0">
                <a:latin typeface="Calibri" pitchFamily="34" charset="0"/>
              </a:rPr>
              <a:t>Legal requirement </a:t>
            </a:r>
          </a:p>
          <a:p>
            <a:pPr>
              <a:lnSpc>
                <a:spcPct val="90000"/>
              </a:lnSpc>
              <a:buNone/>
            </a:pPr>
            <a:endParaRPr lang="en-GB" sz="240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400" dirty="0" smtClean="0">
                <a:latin typeface="Calibri" pitchFamily="34" charset="0"/>
              </a:rPr>
              <a:t>NHS Lothian and The City of Edinburgh Council recognise the crucial role that carers contribute to their communities across Edinburgh </a:t>
            </a:r>
          </a:p>
          <a:p>
            <a:pPr>
              <a:lnSpc>
                <a:spcPct val="90000"/>
              </a:lnSpc>
            </a:pPr>
            <a:endParaRPr lang="en-GB" sz="24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400" b="1" dirty="0" smtClean="0">
                <a:solidFill>
                  <a:srgbClr val="0070C0"/>
                </a:solidFill>
                <a:latin typeface="Calibri" pitchFamily="34" charset="0"/>
              </a:rPr>
              <a:t>Carer identification and information is seen as a key way of </a:t>
            </a:r>
            <a:r>
              <a:rPr lang="en-GB" sz="2400" b="1" u="sng" dirty="0" smtClean="0">
                <a:solidFill>
                  <a:srgbClr val="0070C0"/>
                </a:solidFill>
                <a:latin typeface="Calibri" pitchFamily="34" charset="0"/>
              </a:rPr>
              <a:t>improving outcomes for carers </a:t>
            </a:r>
            <a:r>
              <a:rPr lang="en-GB" sz="2400" b="1" dirty="0" smtClean="0">
                <a:solidFill>
                  <a:srgbClr val="0070C0"/>
                </a:solidFill>
                <a:latin typeface="Calibri" pitchFamily="34" charset="0"/>
              </a:rPr>
              <a:t>and the lynchpin for accessing other forms of support</a:t>
            </a:r>
          </a:p>
          <a:p>
            <a:pPr>
              <a:lnSpc>
                <a:spcPct val="90000"/>
              </a:lnSpc>
            </a:pPr>
            <a:endParaRPr lang="en-GB" sz="24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400" dirty="0" smtClean="0">
                <a:latin typeface="Calibri" pitchFamily="34" charset="0"/>
              </a:rPr>
              <a:t>A range of good quality support needs</a:t>
            </a:r>
          </a:p>
          <a:p>
            <a:pPr>
              <a:lnSpc>
                <a:spcPct val="90000"/>
              </a:lnSpc>
              <a:buNone/>
            </a:pPr>
            <a:r>
              <a:rPr lang="en-GB" sz="2400" dirty="0" smtClean="0">
                <a:latin typeface="Calibri" pitchFamily="34" charset="0"/>
              </a:rPr>
              <a:t> 	to be available to carers at the right time and place</a:t>
            </a:r>
          </a:p>
          <a:p>
            <a:endParaRPr lang="en-GB" sz="2400" dirty="0"/>
          </a:p>
        </p:txBody>
      </p:sp>
      <p:pic>
        <p:nvPicPr>
          <p:cNvPr id="6" name="Picture 3" descr="Joint_Carers_FrontCover_FP_24041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356992"/>
            <a:ext cx="2304256" cy="3107279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Supporting Working Carers </a:t>
            </a:r>
            <a:br>
              <a:rPr lang="en-GB" b="1" dirty="0" smtClean="0">
                <a:solidFill>
                  <a:srgbClr val="0070C0"/>
                </a:solidFill>
              </a:rPr>
            </a:br>
            <a:r>
              <a:rPr lang="en-GB" b="1" dirty="0" smtClean="0">
                <a:solidFill>
                  <a:srgbClr val="0070C0"/>
                </a:solidFill>
              </a:rPr>
              <a:t>within NHS Lothian 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6" name="Content Placeholder 5" descr="epic%20bann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5490613"/>
            <a:ext cx="3240360" cy="1077420"/>
          </a:xfrm>
          <a:prstGeom prst="rect">
            <a:avLst/>
          </a:prstGeom>
        </p:spPr>
      </p:pic>
      <p:pic>
        <p:nvPicPr>
          <p:cNvPr id="8" name="Picture 7" descr="nes%20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5805264"/>
            <a:ext cx="666750" cy="666750"/>
          </a:xfrm>
          <a:prstGeom prst="rect">
            <a:avLst/>
          </a:prstGeom>
        </p:spPr>
      </p:pic>
      <p:pic>
        <p:nvPicPr>
          <p:cNvPr id="9" name="Picture 8" descr="sssc%20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5733256"/>
            <a:ext cx="1304925" cy="666750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 noChangeArrowheads="1"/>
          </p:cNvPicPr>
          <p:nvPr/>
        </p:nvPicPr>
        <p:blipFill>
          <a:blip r:embed="rId6" cstate="print"/>
          <a:srcRect l="4161" t="4215" r="4288" b="27640"/>
          <a:stretch>
            <a:fillRect/>
          </a:stretch>
        </p:blipFill>
        <p:spPr bwMode="auto">
          <a:xfrm>
            <a:off x="6948264" y="4668414"/>
            <a:ext cx="1838578" cy="17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67544" y="3861048"/>
            <a:ext cx="6318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7"/>
              </a:rPr>
              <a:t>Link to Intranet Page: Supporting Working Carers</a:t>
            </a:r>
          </a:p>
          <a:p>
            <a:endParaRPr lang="en-GB" dirty="0" smtClean="0">
              <a:hlinkClick r:id="rId7"/>
            </a:endParaRPr>
          </a:p>
          <a:p>
            <a:r>
              <a:rPr lang="en-GB" dirty="0" smtClean="0">
                <a:hlinkClick r:id="rId7"/>
              </a:rPr>
              <a:t>http://intranet.lothian.scot.nhs.uk/Directory/NursingMidwifery/SupportingCarers/Pages/default.aspx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1" name="Picture 10" descr="Carer Positive LEVELS LOGOS CMYK_exemplary_linear (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23728" y="1556792"/>
            <a:ext cx="4224525" cy="2273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Carer Awareness Training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  <a:defRPr/>
            </a:pPr>
            <a:endParaRPr lang="en-GB" dirty="0" smtClean="0">
              <a:latin typeface="Calibri" pitchFamily="34" charset="0"/>
            </a:endParaRPr>
          </a:p>
          <a:p>
            <a:endParaRPr lang="en-GB" dirty="0"/>
          </a:p>
        </p:txBody>
      </p:sp>
      <p:pic>
        <p:nvPicPr>
          <p:cNvPr id="6" name="Picture 3" descr="C:\Users\madeline.martin\AppData\Local\Microsoft\Windows\Temporary Internet Files\Content.IE5\DJ5GJDC7\vector-award-medal-rosette-label-isolated-white-background-3001632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16432">
            <a:off x="8023573" y="5783827"/>
            <a:ext cx="853044" cy="955993"/>
          </a:xfrm>
          <a:prstGeom prst="rect">
            <a:avLst/>
          </a:prstGeom>
          <a:noFill/>
        </p:spPr>
      </p:pic>
      <p:pic>
        <p:nvPicPr>
          <p:cNvPr id="7" name="Picture 6" descr="Image result for purple question mark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9583" y="1988840"/>
            <a:ext cx="3467988" cy="3915470"/>
          </a:xfrm>
          <a:prstGeom prst="rect">
            <a:avLst/>
          </a:prstGeom>
          <a:noFill/>
        </p:spPr>
      </p:pic>
      <p:pic>
        <p:nvPicPr>
          <p:cNvPr id="8" name="Content Placeholder 4"/>
          <p:cNvPicPr>
            <a:picLocks noChangeAspect="1" noChangeArrowheads="1"/>
          </p:cNvPicPr>
          <p:nvPr/>
        </p:nvPicPr>
        <p:blipFill>
          <a:blip r:embed="rId6" cstate="print"/>
          <a:srcRect l="4161" t="4215" r="4288" b="27640"/>
          <a:stretch>
            <a:fillRect/>
          </a:stretch>
        </p:blipFill>
        <p:spPr bwMode="auto">
          <a:xfrm>
            <a:off x="539552" y="4703446"/>
            <a:ext cx="1728192" cy="167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1331913" y="476250"/>
            <a:ext cx="6264275" cy="7921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 sz="4800" b="1" dirty="0" smtClean="0">
                <a:solidFill>
                  <a:schemeClr val="folHlink"/>
                </a:solidFill>
              </a:rPr>
              <a:t>Who are “Carers”?</a:t>
            </a:r>
            <a:r>
              <a:rPr lang="en-GB" sz="4800" b="1" dirty="0" smtClean="0">
                <a:solidFill>
                  <a:srgbClr val="660066"/>
                </a:solidFill>
              </a:rPr>
              <a:t> </a:t>
            </a:r>
            <a:r>
              <a:rPr lang="en-GB" sz="3200" b="1" dirty="0" smtClean="0">
                <a:solidFill>
                  <a:srgbClr val="660066"/>
                </a:solidFill>
              </a:rPr>
              <a:t/>
            </a:r>
            <a:br>
              <a:rPr lang="en-GB" sz="3200" b="1" dirty="0" smtClean="0">
                <a:solidFill>
                  <a:srgbClr val="660066"/>
                </a:solidFill>
              </a:rPr>
            </a:br>
            <a:endParaRPr lang="en-GB" sz="3200" b="1" dirty="0" smtClean="0">
              <a:solidFill>
                <a:srgbClr val="7030A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2908920"/>
          </a:xfrm>
          <a:prstGeom prst="rect">
            <a:avLst/>
          </a:prstGeo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b="1" dirty="0" smtClean="0"/>
              <a:t>““carer” means an individual who </a:t>
            </a:r>
            <a:r>
              <a:rPr lang="en-GB" sz="2400" b="1" dirty="0" smtClean="0">
                <a:solidFill>
                  <a:srgbClr val="FFC000"/>
                </a:solidFill>
              </a:rPr>
              <a:t>provides or intends to provide care </a:t>
            </a:r>
            <a:r>
              <a:rPr lang="en-GB" sz="2400" b="1" dirty="0" smtClean="0"/>
              <a:t>for another individual (the “cared-for person”).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b="1" dirty="0" smtClean="0">
              <a:solidFill>
                <a:srgbClr val="660066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b="1" dirty="0" smtClean="0"/>
              <a:t>...does not apply... to the extent that the care is or would be provided (</a:t>
            </a:r>
            <a:r>
              <a:rPr lang="en-GB" sz="2000" b="1" dirty="0" err="1" smtClean="0"/>
              <a:t>i</a:t>
            </a:r>
            <a:r>
              <a:rPr lang="en-GB" sz="2000" b="1" dirty="0" smtClean="0"/>
              <a:t>) under or by virtue of a</a:t>
            </a:r>
            <a:r>
              <a:rPr lang="en-GB" sz="2000" b="1" dirty="0" smtClean="0">
                <a:solidFill>
                  <a:srgbClr val="660066"/>
                </a:solidFill>
              </a:rPr>
              <a:t> </a:t>
            </a:r>
            <a:r>
              <a:rPr lang="en-GB" sz="2000" b="1" dirty="0" smtClean="0">
                <a:solidFill>
                  <a:srgbClr val="FFC000"/>
                </a:solidFill>
              </a:rPr>
              <a:t>contract</a:t>
            </a:r>
            <a:r>
              <a:rPr lang="en-GB" sz="2000" b="1" dirty="0" smtClean="0">
                <a:solidFill>
                  <a:srgbClr val="660066"/>
                </a:solidFill>
              </a:rPr>
              <a:t>, </a:t>
            </a:r>
            <a:r>
              <a:rPr lang="en-GB" sz="2000" b="1" dirty="0" smtClean="0"/>
              <a:t>or (ii) as </a:t>
            </a:r>
            <a:r>
              <a:rPr lang="en-GB" sz="2000" b="1" dirty="0" smtClean="0">
                <a:solidFill>
                  <a:srgbClr val="FFC000"/>
                </a:solidFill>
              </a:rPr>
              <a:t>voluntary work</a:t>
            </a:r>
            <a:r>
              <a:rPr lang="en-GB" sz="2000" b="1" dirty="0" smtClean="0">
                <a:solidFill>
                  <a:srgbClr val="660066"/>
                </a:solidFill>
              </a:rPr>
              <a:t>.”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b="1" dirty="0" smtClean="0">
              <a:solidFill>
                <a:srgbClr val="660066"/>
              </a:solidFill>
            </a:endParaRPr>
          </a:p>
          <a:p>
            <a:r>
              <a:rPr lang="en-GB" sz="2000" b="1" dirty="0" smtClean="0">
                <a:latin typeface="Calibri" pitchFamily="34" charset="0"/>
              </a:rPr>
              <a:t>“‘Young Carer’ means a carer who is </a:t>
            </a:r>
            <a:r>
              <a:rPr lang="en-GB" sz="2400" b="1" dirty="0" smtClean="0">
                <a:solidFill>
                  <a:srgbClr val="FFC000"/>
                </a:solidFill>
                <a:latin typeface="Calibri" pitchFamily="34" charset="0"/>
              </a:rPr>
              <a:t>under 18 years old </a:t>
            </a:r>
            <a:r>
              <a:rPr lang="en-GB" sz="2000" b="1" dirty="0" smtClean="0">
                <a:latin typeface="Calibri" pitchFamily="34" charset="0"/>
              </a:rPr>
              <a:t>or has attained the age of 18 years while a pupil at school and [has since remained] a pupil at…school”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GB" sz="2000" b="1" dirty="0" smtClean="0">
              <a:solidFill>
                <a:srgbClr val="660066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dirty="0" smtClean="0">
                <a:solidFill>
                  <a:srgbClr val="660066"/>
                </a:solidFill>
              </a:rPr>
              <a:t>							</a:t>
            </a:r>
            <a:r>
              <a:rPr lang="en-GB" sz="1600" b="1" dirty="0" smtClean="0">
                <a:solidFill>
                  <a:srgbClr val="660066"/>
                </a:solidFill>
              </a:rPr>
              <a:t>Carers (Scotland) Act 2016</a:t>
            </a:r>
            <a:endParaRPr lang="en-GB" sz="2000" b="1" dirty="0" smtClean="0">
              <a:solidFill>
                <a:srgbClr val="660066"/>
              </a:solidFill>
            </a:endParaRP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GB" sz="2000" b="1" dirty="0" smtClean="0">
              <a:solidFill>
                <a:srgbClr val="008080"/>
              </a:solidFill>
              <a:cs typeface="Arial" charset="0"/>
            </a:endParaRP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3131840" y="4581128"/>
            <a:ext cx="2016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 dirty="0">
                <a:solidFill>
                  <a:srgbClr val="660066"/>
                </a:solidFill>
                <a:latin typeface="Calibri" pitchFamily="34" charset="0"/>
              </a:rPr>
              <a:t>This means....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9512" y="5013176"/>
            <a:ext cx="2592387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>
                <a:latin typeface="Calibri" pitchFamily="34" charset="0"/>
              </a:rPr>
              <a:t>...carers can be </a:t>
            </a:r>
            <a:r>
              <a:rPr lang="en-GB" sz="2000" b="1" dirty="0">
                <a:solidFill>
                  <a:srgbClr val="FFC000"/>
                </a:solidFill>
                <a:latin typeface="Calibri" pitchFamily="34" charset="0"/>
              </a:rPr>
              <a:t>anyone</a:t>
            </a:r>
            <a:r>
              <a:rPr lang="en-GB" b="1" dirty="0">
                <a:solidFill>
                  <a:srgbClr val="660066"/>
                </a:solidFill>
                <a:latin typeface="Calibri" pitchFamily="34" charset="0"/>
              </a:rPr>
              <a:t>:</a:t>
            </a:r>
          </a:p>
          <a:p>
            <a:r>
              <a:rPr lang="en-GB" b="1" dirty="0">
                <a:latin typeface="Calibri" pitchFamily="34" charset="0"/>
              </a:rPr>
              <a:t>Partner</a:t>
            </a:r>
          </a:p>
          <a:p>
            <a:r>
              <a:rPr lang="en-GB" b="1" dirty="0">
                <a:latin typeface="Calibri" pitchFamily="34" charset="0"/>
              </a:rPr>
              <a:t>Family</a:t>
            </a:r>
          </a:p>
          <a:p>
            <a:r>
              <a:rPr lang="en-GB" b="1" dirty="0">
                <a:latin typeface="Calibri" pitchFamily="34" charset="0"/>
              </a:rPr>
              <a:t>Neighbour</a:t>
            </a:r>
          </a:p>
          <a:p>
            <a:r>
              <a:rPr lang="en-GB" b="1" dirty="0">
                <a:latin typeface="Calibri" pitchFamily="34" charset="0"/>
              </a:rPr>
              <a:t>Friend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87824" y="5085184"/>
            <a:ext cx="29527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>
                <a:latin typeface="Calibri" pitchFamily="34" charset="0"/>
              </a:rPr>
              <a:t>...caring for </a:t>
            </a:r>
            <a:r>
              <a:rPr lang="en-GB" sz="2000" b="1" dirty="0">
                <a:solidFill>
                  <a:srgbClr val="FFC000"/>
                </a:solidFill>
                <a:latin typeface="Calibri" pitchFamily="34" charset="0"/>
              </a:rPr>
              <a:t>any condition</a:t>
            </a:r>
            <a:r>
              <a:rPr lang="en-GB" b="1" dirty="0">
                <a:solidFill>
                  <a:srgbClr val="660066"/>
                </a:solidFill>
                <a:latin typeface="Calibri" pitchFamily="34" charset="0"/>
              </a:rPr>
              <a:t>:</a:t>
            </a:r>
          </a:p>
          <a:p>
            <a:r>
              <a:rPr lang="en-GB" b="1" dirty="0">
                <a:latin typeface="Calibri" pitchFamily="34" charset="0"/>
              </a:rPr>
              <a:t>Physical illness</a:t>
            </a:r>
          </a:p>
          <a:p>
            <a:r>
              <a:rPr lang="en-GB" b="1" dirty="0">
                <a:latin typeface="Calibri" pitchFamily="34" charset="0"/>
              </a:rPr>
              <a:t>Mental illness</a:t>
            </a:r>
          </a:p>
          <a:p>
            <a:r>
              <a:rPr lang="en-GB" b="1" dirty="0">
                <a:latin typeface="Calibri" pitchFamily="34" charset="0"/>
              </a:rPr>
              <a:t>Disability</a:t>
            </a:r>
          </a:p>
          <a:p>
            <a:r>
              <a:rPr lang="en-GB" b="1" dirty="0">
                <a:latin typeface="Calibri" pitchFamily="34" charset="0"/>
              </a:rPr>
              <a:t>Frailty	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84168" y="5085184"/>
            <a:ext cx="2808288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660066"/>
                </a:solidFill>
                <a:latin typeface="Calibri" pitchFamily="34" charset="0"/>
              </a:rPr>
              <a:t> </a:t>
            </a:r>
            <a:r>
              <a:rPr lang="en-GB" b="1" dirty="0">
                <a:latin typeface="Calibri" pitchFamily="34" charset="0"/>
              </a:rPr>
              <a:t>...for any </a:t>
            </a:r>
            <a:r>
              <a:rPr lang="en-GB" sz="2000" b="1" dirty="0">
                <a:solidFill>
                  <a:srgbClr val="FFC000"/>
                </a:solidFill>
                <a:latin typeface="Calibri" pitchFamily="34" charset="0"/>
              </a:rPr>
              <a:t>length of time</a:t>
            </a:r>
            <a:r>
              <a:rPr lang="en-GB" b="1" dirty="0">
                <a:solidFill>
                  <a:srgbClr val="660066"/>
                </a:solidFill>
                <a:latin typeface="Calibri" pitchFamily="34" charset="0"/>
              </a:rPr>
              <a:t>. </a:t>
            </a:r>
          </a:p>
          <a:p>
            <a:r>
              <a:rPr lang="en-GB" b="1" dirty="0">
                <a:latin typeface="Calibri" pitchFamily="34" charset="0"/>
              </a:rPr>
              <a:t>Intermittently</a:t>
            </a:r>
            <a:endParaRPr lang="en-GB" dirty="0">
              <a:latin typeface="Calibri" pitchFamily="34" charset="0"/>
            </a:endParaRPr>
          </a:p>
          <a:p>
            <a:r>
              <a:rPr lang="en-GB" b="1" dirty="0">
                <a:latin typeface="Calibri" pitchFamily="34" charset="0"/>
              </a:rPr>
              <a:t>Months</a:t>
            </a:r>
          </a:p>
          <a:p>
            <a:r>
              <a:rPr lang="en-GB" b="1" dirty="0">
                <a:latin typeface="Calibri" pitchFamily="34" charset="0"/>
              </a:rPr>
              <a:t>Years</a:t>
            </a:r>
          </a:p>
          <a:p>
            <a:r>
              <a:rPr lang="en-GB" b="1" dirty="0">
                <a:latin typeface="Calibri" pitchFamily="34" charset="0"/>
              </a:rPr>
              <a:t>Decades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EHSCP PP template_Feb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EHSCP PP template_Feb17</Template>
  <TotalTime>273</TotalTime>
  <Words>561</Words>
  <Application>Microsoft Office PowerPoint</Application>
  <PresentationFormat>On-screen Show (4:3)</PresentationFormat>
  <Paragraphs>109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EHSCP PP template_Feb17</vt:lpstr>
      <vt:lpstr>Carer Awareness Training</vt:lpstr>
      <vt:lpstr>Outline for today</vt:lpstr>
      <vt:lpstr>Learning Outcomes</vt:lpstr>
      <vt:lpstr>The EPiC Principles</vt:lpstr>
      <vt:lpstr>Please score your overall confidence in identifying and supporting unpaid carers on a scale of 1 to 5 </vt:lpstr>
      <vt:lpstr>Edinburgh Carers’ Strategy</vt:lpstr>
      <vt:lpstr>Supporting Working Carers  within NHS Lothian </vt:lpstr>
      <vt:lpstr>Carer Awareness Training</vt:lpstr>
      <vt:lpstr>Who are “Carers”?  </vt:lpstr>
      <vt:lpstr>Am I a Carer?</vt:lpstr>
      <vt:lpstr>Carer Identification is Key</vt:lpstr>
    </vt:vector>
  </TitlesOfParts>
  <Company>NHS Lothian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Madeline Martin</dc:creator>
  <cp:lastModifiedBy>Hamilton, Stephanie</cp:lastModifiedBy>
  <cp:revision>66</cp:revision>
  <dcterms:created xsi:type="dcterms:W3CDTF">2017-05-22T10:10:55Z</dcterms:created>
  <dcterms:modified xsi:type="dcterms:W3CDTF">2020-11-27T11:51:56Z</dcterms:modified>
</cp:coreProperties>
</file>