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5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20252-D9C2-47E8-9A57-764121418862}" type="datetimeFigureOut">
              <a:rPr lang="en-GB" smtClean="0"/>
              <a:pPr/>
              <a:t>24/01/2022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to not only accessing support services, but also preventing carers reaching a crisis situation.</a:t>
            </a:r>
          </a:p>
          <a:p>
            <a:endParaRPr lang="en-GB" dirty="0" smtClean="0"/>
          </a:p>
          <a:p>
            <a:r>
              <a:rPr lang="en-GB" dirty="0" smtClean="0"/>
              <a:t>Health and Social care staff are often in best position to identify a care and connect them with a service to offer support......a simple initial conversation to obtain consent and connect the carer with support.</a:t>
            </a:r>
          </a:p>
          <a:p>
            <a:endParaRPr lang="en-GB" dirty="0" smtClean="0"/>
          </a:p>
          <a:p>
            <a:r>
              <a:rPr lang="en-GB" dirty="0" smtClean="0">
                <a:solidFill>
                  <a:srgbClr val="00B050"/>
                </a:solidFill>
              </a:rPr>
              <a:t>Isn’t this what I’m supposed to do?</a:t>
            </a:r>
          </a:p>
          <a:p>
            <a:r>
              <a:rPr lang="en-GB" i="1" dirty="0" smtClean="0"/>
              <a:t>“I’m not a carer. I’m looking after my Mum cause she looked after me when I was growing up”</a:t>
            </a:r>
          </a:p>
          <a:p>
            <a:endParaRPr lang="en-GB" i="1" dirty="0" smtClean="0"/>
          </a:p>
          <a:p>
            <a:r>
              <a:rPr lang="en-GB" dirty="0" smtClean="0">
                <a:solidFill>
                  <a:srgbClr val="FF0000"/>
                </a:solidFill>
              </a:rPr>
              <a:t>Please help me.... I can’t cope....</a:t>
            </a:r>
          </a:p>
          <a:p>
            <a:r>
              <a:rPr lang="en-GB" dirty="0" smtClean="0"/>
              <a:t>Carer has reached or is reaching crisis.  Better to intervene early to try and prevent crisis point.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and informal session.</a:t>
            </a:r>
          </a:p>
          <a:p>
            <a:pPr>
              <a:buFontTx/>
              <a:buChar char="-"/>
            </a:pPr>
            <a:endParaRPr lang="en-GB" dirty="0" smtClean="0"/>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endParaRPr lang="en-GB" dirty="0" smtClean="0"/>
          </a:p>
          <a:p>
            <a:pPr>
              <a:buFontTx/>
              <a:buChar char="-"/>
            </a:pPr>
            <a:r>
              <a:rPr lang="en-GB" dirty="0" smtClean="0"/>
              <a:t> Look after yourself :  Some of the topics discussed may be difficult if personally 	             relevant to you and some of you may be carers so please be 	             kind to yourself and take some time out if affected.	</a:t>
            </a:r>
          </a:p>
          <a:p>
            <a:endParaRPr lang="en-GB" dirty="0" smtClean="0"/>
          </a:p>
          <a:p>
            <a:r>
              <a:rPr lang="en-GB" dirty="0" smtClean="0"/>
              <a:t>- Stick with us!  We will be covering a lot of topics today and fitting a lot into the half 	  day.  We want you to get the most out of the session.</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  Feel consumed and isolated...</a:t>
            </a:r>
          </a:p>
          <a:p>
            <a:endParaRPr lang="en-GB" dirty="0" smtClean="0"/>
          </a:p>
          <a:p>
            <a:pPr>
              <a:buFontTx/>
              <a:buChar char="-"/>
            </a:pPr>
            <a:r>
              <a:rPr lang="en-GB" dirty="0" smtClean="0"/>
              <a:t> Engaged with the planning and shaping of services</a:t>
            </a:r>
            <a:r>
              <a:rPr lang="en-GB" dirty="0" smtClean="0"/>
              <a:t>.  Carers should be consulted and involved when receiving services to support them and the cared-for person.</a:t>
            </a:r>
            <a:endParaRPr lang="en-GB" dirty="0" smtClean="0"/>
          </a:p>
          <a:p>
            <a:endParaRPr lang="en-GB" dirty="0" smtClean="0"/>
          </a:p>
          <a:p>
            <a:pPr>
              <a:buFontTx/>
              <a:buChar char="-"/>
            </a:pPr>
            <a:r>
              <a:rPr lang="en-GB" dirty="0" smtClean="0"/>
              <a:t> Free from disadvantage or discrimination in relation to their caring role. Example:  </a:t>
            </a:r>
          </a:p>
          <a:p>
            <a:r>
              <a:rPr lang="en-GB" dirty="0" smtClean="0"/>
              <a:t>   impact on work, further education, appointments with health &amp; social care.</a:t>
            </a:r>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D</a:t>
            </a:r>
            <a:r>
              <a:rPr lang="en-GB" dirty="0" smtClean="0"/>
              <a:t>etails how </a:t>
            </a:r>
            <a:r>
              <a:rPr lang="en-GB" dirty="0" smtClean="0"/>
              <a:t>local authorities will support adult and young carers in order to meet their obligation from the Carer’s Act.</a:t>
            </a:r>
          </a:p>
          <a:p>
            <a:endParaRPr lang="en-GB" dirty="0" smtClean="0"/>
          </a:p>
          <a:p>
            <a:r>
              <a:rPr lang="en-GB" dirty="0" smtClean="0"/>
              <a:t>Carer identification &amp; information is key and the aim of strategy is to improve outcomes for carers and putting them on the path to support</a:t>
            </a:r>
            <a:r>
              <a:rPr lang="en-GB" dirty="0" smtClean="0"/>
              <a:t>.</a:t>
            </a:r>
          </a:p>
          <a:p>
            <a:endParaRPr lang="en-GB" dirty="0" smtClean="0"/>
          </a:p>
          <a:p>
            <a:r>
              <a:rPr lang="en-GB" dirty="0" smtClean="0"/>
              <a:t>Recognise that ‘one size does not fit all’ </a:t>
            </a:r>
            <a:endParaRPr lang="en-GB" dirty="0" smtClean="0"/>
          </a:p>
          <a:p>
            <a:r>
              <a:rPr lang="en-GB" dirty="0" smtClean="0"/>
              <a:t>Person </a:t>
            </a:r>
            <a:r>
              <a:rPr lang="en-GB" dirty="0" smtClean="0"/>
              <a:t>centred carer support -  a range of services available et the right time and place.  </a:t>
            </a:r>
            <a:endParaRPr lang="en-GB" dirty="0" smtClean="0"/>
          </a:p>
          <a:p>
            <a:endParaRPr lang="en-GB" dirty="0" smtClean="0"/>
          </a:p>
          <a:p>
            <a:r>
              <a:rPr lang="en-GB" dirty="0" smtClean="0"/>
              <a:t>We </a:t>
            </a:r>
            <a:r>
              <a:rPr lang="en-GB" dirty="0" smtClean="0"/>
              <a:t>will be hearing more about some of these services during the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r>
              <a:rPr lang="en-GB" dirty="0" smtClean="0"/>
              <a:t>:</a:t>
            </a:r>
          </a:p>
          <a:p>
            <a:endParaRPr lang="en-GB" dirty="0" smtClean="0"/>
          </a:p>
          <a:p>
            <a:r>
              <a:rPr lang="en-GB" dirty="0" smtClean="0"/>
              <a:t>Carer Positive employer accreditation.</a:t>
            </a:r>
          </a:p>
          <a:p>
            <a:endParaRPr lang="en-GB" dirty="0" smtClean="0"/>
          </a:p>
          <a:p>
            <a:r>
              <a:rPr lang="en-GB" dirty="0" smtClean="0"/>
              <a:t>Links for NHS Staff who have caring roles.</a:t>
            </a:r>
          </a:p>
          <a:p>
            <a:endParaRPr lang="en-GB" dirty="0" smtClean="0"/>
          </a:p>
          <a:p>
            <a:r>
              <a:rPr lang="en-GB" dirty="0" smtClean="0"/>
              <a:t>We will be sharing these presentations after the training so you can access these links if you wish.</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p>
          <a:p>
            <a:r>
              <a:rPr lang="en-GB" dirty="0" smtClean="0"/>
              <a:t>       £67.60 per week.  Consider impact if someone is thinking </a:t>
            </a:r>
            <a:r>
              <a:rPr lang="en-GB" dirty="0" smtClean="0"/>
              <a:t>about </a:t>
            </a:r>
            <a:r>
              <a:rPr lang="en-GB" dirty="0" smtClean="0"/>
              <a:t>giving up    </a:t>
            </a:r>
          </a:p>
          <a:p>
            <a:r>
              <a:rPr lang="en-GB" dirty="0" smtClean="0"/>
              <a:t>       work to provide care.</a:t>
            </a:r>
          </a:p>
          <a:p>
            <a:endParaRPr lang="en-GB" dirty="0" smtClean="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24/01/2022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24/01/2022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a:t>
            </a:r>
            <a:r>
              <a:rPr lang="en-GB" b="1" dirty="0" smtClean="0">
                <a:solidFill>
                  <a:srgbClr val="0070C0"/>
                </a:solidFill>
              </a:rPr>
              <a:t>Champion</a:t>
            </a:r>
            <a:r>
              <a:rPr lang="en-GB" b="1" dirty="0" smtClean="0">
                <a:solidFill>
                  <a:srgbClr val="0070C0"/>
                </a:solidFill>
              </a:rPr>
              <a:t> </a:t>
            </a:r>
            <a:r>
              <a:rPr lang="en-GB" b="1" dirty="0" smtClean="0">
                <a:solidFill>
                  <a:srgbClr val="0070C0"/>
                </a:solidFill>
              </a:rPr>
              <a:t>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a:t>
            </a:r>
            <a:r>
              <a:rPr lang="en-GB" sz="2400" dirty="0" smtClean="0"/>
              <a:t>health and social care partnerships</a:t>
            </a:r>
            <a:endParaRPr lang="en-GB" sz="2400" dirty="0" smtClean="0"/>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686392" y="5157192"/>
            <a:ext cx="1245427" cy="1532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 xmlns:a14="http://schemas.microsoft.com/office/drawing/2010/main"/>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 xmlns:a16="http://schemas.microsoft.com/office/drawing/2014/main" id="{EE7641EA-8FFF-4BAA-867D-F3A08B6A8FFD}"/>
              </a:ext>
            </a:extLst>
          </p:cNvPr>
          <p:cNvPicPr>
            <a:picLocks noChangeAspect="1"/>
          </p:cNvPicPr>
          <p:nvPr/>
        </p:nvPicPr>
        <p:blipFill>
          <a:blip r:embed="rId7" cstate="screen">
            <a:extLst>
              <a:ext uri="{28A0092B-C50C-407E-A947-70E740481C1C}">
                <a14:useLocalDpi xmlns="" xmlns:a14="http://schemas.microsoft.com/office/drawing/2010/main"/>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 xmlns:a16="http://schemas.microsoft.com/office/drawing/2014/main" id="{DE332FDC-90F2-40E3-9415-C0777A55D74F}"/>
              </a:ext>
            </a:extLst>
          </p:cNvPr>
          <p:cNvPicPr>
            <a:picLocks noChangeAspect="1"/>
          </p:cNvPicPr>
          <p:nvPr/>
        </p:nvPicPr>
        <p:blipFill>
          <a:blip r:embed="rId8" cstate="print">
            <a:extLst>
              <a:ext uri="{28A0092B-C50C-407E-A947-70E740481C1C}">
                <a14:useLocalDpi xmlns="" xmlns:a14="http://schemas.microsoft.com/office/drawing/2010/main"/>
              </a:ext>
              <a:ext uri="{837473B0-CC2E-450A-ABE3-18F120FF3D39}">
                <a1611:picAttrSrcUrl xmlns="" xmlns:a1611="http://schemas.microsoft.com/office/drawing/2016/11/main"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 xmlns:a16="http://schemas.microsoft.com/office/drawing/2014/main"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 xmlns:a16="http://schemas.microsoft.com/office/drawing/2014/main"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 xmlns:a14="http://schemas.microsoft.com/office/drawing/2010/main"/>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861048"/>
            <a:ext cx="6318448" cy="1200329"/>
          </a:xfrm>
          <a:prstGeom prst="rect">
            <a:avLst/>
          </a:prstGeom>
        </p:spPr>
        <p:txBody>
          <a:bodyPr wrap="square">
            <a:spAutoFit/>
          </a:bodyPr>
          <a:lstStyle/>
          <a:p>
            <a:r>
              <a:rPr lang="en-GB" dirty="0" smtClean="0">
                <a:hlinkClick r:id="rId8"/>
              </a:rPr>
              <a:t>Link to Intranet Page: Supporting Working Carers</a:t>
            </a:r>
          </a:p>
          <a:p>
            <a:endParaRPr lang="en-GB" dirty="0" smtClean="0">
              <a:hlinkClick r:id="rId8"/>
            </a:endParaRPr>
          </a:p>
          <a:p>
            <a:r>
              <a:rPr lang="en-GB" dirty="0" smtClean="0">
                <a:hlinkClick r:id="rId8"/>
              </a:rPr>
              <a:t>http://intranet.lothian.scot.nhs.uk/Directory/NursingMidwifery/SupportingCarers/Pages/default.aspx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 xmlns:a14="http://schemas.microsoft.com/office/drawing/2010/main"/>
              </a:ext>
            </a:extLst>
          </a:blip>
          <a:stretch>
            <a:fillRect/>
          </a:stretch>
        </p:blipFill>
        <p:spPr>
          <a:xfrm>
            <a:off x="2123728" y="1556792"/>
            <a:ext cx="4224525" cy="22732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92500" lnSpcReduction="20000"/>
          </a:bodyPr>
          <a:lstStyle/>
          <a:p>
            <a:pPr fontAlgn="auto">
              <a:spcAft>
                <a:spcPts val="0"/>
              </a:spcAft>
              <a:buFont typeface="Arial" pitchFamily="34" charset="0"/>
              <a:buChar char="•"/>
              <a:defRPr/>
            </a:pP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a:t>
            </a:r>
            <a:r>
              <a:rPr lang="en-GB" sz="2000" b="1" dirty="0" smtClean="0">
                <a:latin typeface="Calibri" pitchFamily="34" charset="0"/>
              </a:rPr>
              <a:t>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whether or not they are still</a:t>
            </a:r>
            <a:r>
              <a:rPr lang="en-GB" sz="2000" b="1" dirty="0" smtClean="0">
                <a:latin typeface="Calibri" pitchFamily="34" charset="0"/>
              </a:rPr>
              <a:t> at school</a:t>
            </a:r>
            <a:r>
              <a:rPr lang="en-GB" sz="2000" b="1" dirty="0" smtClean="0">
                <a:latin typeface="Calibri" pitchFamily="34" charset="0"/>
              </a:rPr>
              <a:t>”</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717</TotalTime>
  <Words>1048</Words>
  <Application>Microsoft Office PowerPoint</Application>
  <PresentationFormat>On-screen Show (4:3)</PresentationFormat>
  <Paragraphs>181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Champion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104</cp:revision>
  <dcterms:created xsi:type="dcterms:W3CDTF">2017-05-22T10:10:55Z</dcterms:created>
  <dcterms:modified xsi:type="dcterms:W3CDTF">2022-01-24T12:12:16Z</dcterms:modified>
</cp:coreProperties>
</file>