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1" r:id="rId2"/>
    <p:sldId id="563" r:id="rId3"/>
    <p:sldId id="545" r:id="rId4"/>
    <p:sldId id="546" r:id="rId5"/>
    <p:sldId id="548" r:id="rId6"/>
    <p:sldId id="550" r:id="rId7"/>
    <p:sldId id="552" r:id="rId8"/>
    <p:sldId id="554" r:id="rId9"/>
    <p:sldId id="555" r:id="rId10"/>
    <p:sldId id="557" r:id="rId11"/>
    <p:sldId id="562" r:id="rId12"/>
  </p:sldIdLst>
  <p:sldSz cx="9144000" cy="6858000" type="screen4x3"/>
  <p:notesSz cx="6797675" cy="9926638"/>
  <p:custShowLst>
    <p:custShow name="Coalition 19 October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0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45A01"/>
    <a:srgbClr val="AB5A01"/>
    <a:srgbClr val="2E3192"/>
    <a:srgbClr val="D2A80E"/>
    <a:srgbClr val="DC7A04"/>
    <a:srgbClr val="024426"/>
    <a:srgbClr val="180067"/>
    <a:srgbClr val="2101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4557" autoAdjust="0"/>
  </p:normalViewPr>
  <p:slideViewPr>
    <p:cSldViewPr>
      <p:cViewPr varScale="1">
        <p:scale>
          <a:sx n="43" d="100"/>
          <a:sy n="43" d="100"/>
        </p:scale>
        <p:origin x="-193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966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00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00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9D876A-58BA-9C48-A761-EE1D1E914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934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00" y="0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31" y="4716246"/>
            <a:ext cx="4984814" cy="446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00" y="9430191"/>
            <a:ext cx="2946175" cy="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EE2E24-37C8-EF49-AA24-7B0142729D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83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The Carers Act became law in Scotland</a:t>
            </a:r>
            <a:r>
              <a:rPr lang="en-US" baseline="0" dirty="0" smtClean="0">
                <a:latin typeface="+mn-lt"/>
                <a:ea typeface="ＭＳ Ｐゴシック" charset="0"/>
                <a:cs typeface="ＭＳ Ｐゴシック" charset="0"/>
              </a:rPr>
              <a:t> on 1 April 2018.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-128"/>
            </a:endParaRPr>
          </a:p>
          <a:p>
            <a:r>
              <a:rPr lang="en-GB" dirty="0" smtClean="0">
                <a:latin typeface="+mn-lt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purpose of the Carers Act is to ensure better and more consistent support unpaid carers across Scotland.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do this the Act enhances the rights of unpaid carers in order that they can continue to care, if they are able and willing to do so, and can have a life alongside caring.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next few slides provide a brief overview of some of the key elements of the Act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what this means.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4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Hospital discharge is covered by the Act under Section 28.</a:t>
            </a:r>
            <a:endParaRPr lang="en-US" dirty="0" smtClean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ＭＳ Ｐゴシック" charset="-128"/>
              </a:rPr>
              <a:t>We will hear more about this later….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1323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Carer’s Act summary to end this part of the session...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Protect health and wellbeing: caring role can impact on many aspects of health and wellbeing including physical, mental and financial.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To enable support the caring role as long as they are willing and able to do so.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Reduced need for hospital admission and care home support. People tend to be happier being cared for in their own home.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Carers provide essential service for health and social </a:t>
            </a:r>
            <a:r>
              <a:rPr lang="en-GB" smtClean="0">
                <a:latin typeface="+mn-lt"/>
              </a:rPr>
              <a:t>care sector.</a:t>
            </a:r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So there are clear ethical and economic reasons for supporting carers.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MS PGothic" charset="0"/>
              </a:rPr>
              <a:t>One of the key changes that has</a:t>
            </a:r>
            <a:r>
              <a:rPr lang="en-US" baseline="0" dirty="0" smtClean="0">
                <a:latin typeface="+mn-lt"/>
                <a:ea typeface="MS PGothic" charset="0"/>
              </a:rPr>
              <a:t> come about as a result of the Carers Act is the broadening of the definition of a </a:t>
            </a:r>
            <a:r>
              <a:rPr lang="en-US" baseline="0" dirty="0" err="1" smtClean="0">
                <a:latin typeface="+mn-lt"/>
                <a:ea typeface="MS PGothic" charset="0"/>
              </a:rPr>
              <a:t>carer</a:t>
            </a:r>
            <a:r>
              <a:rPr lang="en-US" baseline="0" dirty="0" smtClean="0">
                <a:latin typeface="+mn-lt"/>
                <a:ea typeface="MS PGothic" charset="0"/>
              </a:rPr>
              <a:t>….  anyone who provides – or intends to provide care for another individual.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+mn-lt"/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ea typeface="MS PGothic" charset="0"/>
              </a:rPr>
              <a:t>Significantly, the ‘regular and substantial test’ has been removed, meaning that if a person considers themselves to be a carer, or intends to become a carer in the future, then they are identified as 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Our client group are adult carers. However, the Act also makes provision for young carers (will hear more about YC services later).</a:t>
            </a:r>
            <a:endParaRPr lang="en-GB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In </a:t>
            </a:r>
            <a:r>
              <a:rPr lang="en-GB" dirty="0" smtClean="0">
                <a:latin typeface="+mn-lt"/>
              </a:rPr>
              <a:t>addition to young carer, you may hear the term </a:t>
            </a:r>
            <a:r>
              <a:rPr lang="en-GB" b="1" dirty="0" smtClean="0">
                <a:latin typeface="+mn-lt"/>
              </a:rPr>
              <a:t>young adult carer</a:t>
            </a:r>
            <a:r>
              <a:rPr lang="en-GB" dirty="0" smtClean="0">
                <a:latin typeface="+mn-lt"/>
              </a:rPr>
              <a:t>.  For this group caring role can impact on entering further education or the job market.  Transitioning from young carer services to adult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51704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Carers now have the right to be given,</a:t>
            </a:r>
            <a:r>
              <a:rPr lang="en-US" baseline="0" dirty="0" smtClean="0">
                <a:latin typeface="+mn-lt"/>
                <a:ea typeface="MS PGothic" charset="0"/>
              </a:rPr>
              <a:t> or to request an Adult Carer Support Plan (ACSP). For young carers this is called a Young Carer Statement (YCS).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are similar to what was previously termed a </a:t>
            </a:r>
            <a:r>
              <a:rPr lang="en-US" baseline="0" dirty="0" err="1" smtClean="0">
                <a:latin typeface="+mn-lt"/>
                <a:ea typeface="MS PGothic" charset="0"/>
              </a:rPr>
              <a:t>Carer’s</a:t>
            </a:r>
            <a:r>
              <a:rPr lang="en-US" baseline="0" dirty="0" smtClean="0">
                <a:latin typeface="+mn-lt"/>
                <a:ea typeface="MS PGothic" charset="0"/>
              </a:rPr>
              <a:t> </a:t>
            </a:r>
            <a:r>
              <a:rPr lang="en-US" baseline="0" dirty="0" smtClean="0">
                <a:latin typeface="+mn-lt"/>
                <a:ea typeface="MS PGothic" charset="0"/>
              </a:rPr>
              <a:t>Assessment. However, it is not reliant on a cared-for person receiving a service.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Each local authority will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have their own way of producing an Adult Carer Support Plan.  </a:t>
            </a:r>
            <a:r>
              <a:rPr lang="en-GB" dirty="0" smtClean="0">
                <a:latin typeface="+mn-lt"/>
              </a:rPr>
              <a:t>H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owever it must cover a number of key areas including :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extent of the care provided, the nature of this care, and how the impacts it has on the carers wellbeing,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 willing a carer is to continue their role,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 outcomes the carer wishes to work towards,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the support required to meet those outcomes, and when the plan should be reviewed.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 must also cover emergency and future plans, and whether support should include a short break from caring/regular planned breaks from caring.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86864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900148" y="4743391"/>
            <a:ext cx="4984814" cy="446572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duty to provide information and advice is a key area of the Carers Act. 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</a:t>
            </a:r>
            <a:r>
              <a:rPr lang="en-US" baseline="0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new duty </a:t>
            </a:r>
            <a:r>
              <a:rPr lang="en-US" baseline="0" dirty="0" smtClean="0">
                <a:latin typeface="+mn-lt"/>
                <a:ea typeface="MS PGothic" charset="0"/>
              </a:rPr>
              <a:t>to establish and maintain an information and advice service. </a:t>
            </a: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This service is not just open to carers who meet local criteria to receive support services, but is open to all those who consider themselves to be </a:t>
            </a:r>
            <a:r>
              <a:rPr lang="en-US" baseline="0" dirty="0" err="1" smtClean="0">
                <a:latin typeface="+mn-lt"/>
                <a:ea typeface="MS PGothic" charset="0"/>
              </a:rPr>
              <a:t>carers</a:t>
            </a:r>
            <a:r>
              <a:rPr lang="en-US" baseline="0" dirty="0" smtClean="0">
                <a:latin typeface="+mn-lt"/>
                <a:ea typeface="MS PGothic" charset="0"/>
              </a:rPr>
              <a:t>.</a:t>
            </a:r>
            <a:r>
              <a:rPr lang="en-US" dirty="0" smtClean="0">
                <a:latin typeface="+mn-lt"/>
                <a:ea typeface="MS PGothic" charset="0"/>
              </a:rPr>
              <a:t>  More about local eligibility  criteria later…</a:t>
            </a: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I</a:t>
            </a:r>
            <a:r>
              <a:rPr lang="en-US" baseline="0" dirty="0" smtClean="0">
                <a:latin typeface="+mn-lt"/>
                <a:ea typeface="MS PGothic" charset="0"/>
              </a:rPr>
              <a:t>nformation and advice services delivered in partnership with</a:t>
            </a:r>
            <a:r>
              <a:rPr lang="en-US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third sector </a:t>
            </a:r>
            <a:r>
              <a:rPr lang="en-US" b="1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="1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commissioned</a:t>
            </a:r>
            <a:r>
              <a:rPr lang="en-US" baseline="0" dirty="0" smtClean="0">
                <a:latin typeface="+mn-lt"/>
                <a:ea typeface="MS PGothic" charset="0"/>
              </a:rPr>
              <a:t> to do so by the relevant local authority or Health and Social Care Partnership. </a:t>
            </a:r>
          </a:p>
          <a:p>
            <a:pPr>
              <a:buFontTx/>
              <a:buNone/>
            </a:pPr>
            <a:r>
              <a:rPr lang="en-US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aseline="0" dirty="0" smtClean="0">
                <a:latin typeface="+mn-lt"/>
                <a:ea typeface="MS PGothic" charset="0"/>
              </a:rPr>
              <a:t> providing these services could include carers centres, or third sector interface organisations. </a:t>
            </a:r>
          </a:p>
          <a:p>
            <a:pPr>
              <a:buFontTx/>
              <a:buNone/>
            </a:pPr>
            <a:r>
              <a:rPr lang="en-US" b="1" dirty="0" smtClean="0">
                <a:latin typeface="+mn-lt"/>
                <a:ea typeface="MS PGothic" charset="0"/>
              </a:rPr>
              <a:t>In Edinburgh: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£17m invested over the next 8 years.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Funding provided by SG to local authorities for the provision of services to implement the Carers Act.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Adult contracts commenced on 1</a:t>
            </a:r>
            <a:r>
              <a:rPr lang="en-US" baseline="30000" dirty="0" smtClean="0">
                <a:latin typeface="+mn-lt"/>
                <a:ea typeface="MS PGothic" charset="0"/>
              </a:rPr>
              <a:t>st</a:t>
            </a:r>
            <a:r>
              <a:rPr lang="en-US" dirty="0" smtClean="0">
                <a:latin typeface="+mn-lt"/>
                <a:ea typeface="MS PGothic" charset="0"/>
              </a:rPr>
              <a:t> Jan 2021 following a procurement process.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Young Carers contracts commenced in October </a:t>
            </a:r>
            <a:r>
              <a:rPr lang="en-US" dirty="0" smtClean="0">
                <a:latin typeface="+mn-lt"/>
                <a:ea typeface="MS PGothic" charset="0"/>
              </a:rPr>
              <a:t>2020</a:t>
            </a:r>
            <a:r>
              <a:rPr lang="en-US" dirty="0" smtClean="0">
                <a:latin typeface="+mn-lt"/>
                <a:ea typeface="MS PGothic" charset="0"/>
              </a:rPr>
              <a:t> </a:t>
            </a:r>
            <a:r>
              <a:rPr lang="en-US" dirty="0" smtClean="0">
                <a:latin typeface="+mn-lt"/>
                <a:ea typeface="MS PGothic" charset="0"/>
              </a:rPr>
              <a:t>and are part of Children and Families services.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7DDC4-74F8-8A4F-A9AD-2343CA40C719}" type="slidenum">
              <a:rPr lang="en-GB" sz="1200"/>
              <a:pPr eaLnBrk="1" hangingPunct="1"/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90040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new duties</a:t>
            </a:r>
            <a:r>
              <a:rPr lang="en-US" baseline="0" dirty="0" smtClean="0">
                <a:latin typeface="+mn-lt"/>
                <a:ea typeface="MS PGothic" charset="0"/>
              </a:rPr>
              <a:t> on local authorities regarding short breaks services, sometimes known as respite services. </a:t>
            </a:r>
          </a:p>
          <a:p>
            <a:pPr>
              <a:buFontTx/>
              <a:buNone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will set out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short breaks services available for carers and cared-for persons. 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here is also a duty on the local authority to consider whether or not the support a carer needs should take the form of,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or include a short break. </a:t>
            </a:r>
          </a:p>
          <a:p>
            <a:pPr>
              <a:buFontTx/>
              <a:buNone/>
            </a:pPr>
            <a:endParaRPr lang="en-GB" dirty="0" smtClean="0">
              <a:latin typeface="+mn-lt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  <a:ea typeface="MS PGothic" charset="0"/>
              </a:rPr>
              <a:t>In Edinburgh we have a short break service provided by Care for Carers and a short break fund administered by VOCAL.  Part of the </a:t>
            </a:r>
            <a:r>
              <a:rPr lang="en-GB" dirty="0" smtClean="0">
                <a:latin typeface="+mn-lt"/>
                <a:ea typeface="MS PGothic" charset="0"/>
              </a:rPr>
              <a:t>EHSCP </a:t>
            </a:r>
            <a:r>
              <a:rPr lang="en-GB" dirty="0" smtClean="0">
                <a:latin typeface="+mn-lt"/>
                <a:ea typeface="MS PGothic" charset="0"/>
              </a:rPr>
              <a:t>contracts awarded</a:t>
            </a:r>
            <a:r>
              <a:rPr lang="en-GB" dirty="0" smtClean="0">
                <a:latin typeface="+mn-lt"/>
                <a:ea typeface="MS PGothic" charset="0"/>
              </a:rPr>
              <a:t>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A21B553-A156-F54B-B383-851A4E17202C}" type="slidenum">
              <a:rPr lang="en-GB" sz="1200"/>
              <a:pPr eaLnBrk="1" hangingPunct="1"/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40758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a duty on local authorities to support carers who meet eligibility</a:t>
            </a:r>
            <a:r>
              <a:rPr lang="en-US" baseline="0" dirty="0" smtClean="0">
                <a:latin typeface="+mn-lt"/>
                <a:ea typeface="MS PGothic" charset="0"/>
              </a:rPr>
              <a:t> criteria.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eligibility criteria will be set locally. 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H</a:t>
            </a:r>
            <a:r>
              <a:rPr lang="en-US" baseline="0" dirty="0" smtClean="0">
                <a:latin typeface="+mn-lt"/>
                <a:ea typeface="MS PGothic" charset="0"/>
              </a:rPr>
              <a:t>owever, local authorities also have the power to support carers who do</a:t>
            </a:r>
            <a:r>
              <a:rPr lang="en-US" dirty="0" smtClean="0">
                <a:latin typeface="+mn-lt"/>
                <a:ea typeface="MS PGothic" charset="0"/>
              </a:rPr>
              <a:t> not</a:t>
            </a:r>
            <a:r>
              <a:rPr lang="en-US" baseline="0" dirty="0" smtClean="0">
                <a:latin typeface="+mn-lt"/>
                <a:ea typeface="MS PGothic" charset="0"/>
              </a:rPr>
              <a:t> meet eligibility criteria in a preventative manner, and the information and advice services are available to all.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More on this to follow later in the session…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98A0485-4F93-A340-B874-F11842185F2E}" type="slidenum">
              <a:rPr lang="en-GB" sz="1200"/>
              <a:pPr eaLnBrk="1" hangingPunct="1"/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16642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This provision of the Act refers to the EPiC principles.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Recognising and valuing the support a carer provides and including their views in planning services for the person being cared-for.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b="1" dirty="0" smtClean="0">
                <a:latin typeface="+mn-lt"/>
                <a:ea typeface="MS PGothic" charset="0"/>
              </a:rPr>
              <a:t>By working in partnership with carers, local authorities can achieve positive outcomes for the cared-for person as well as the </a:t>
            </a:r>
            <a:r>
              <a:rPr lang="en-US" b="1" dirty="0" err="1" smtClean="0">
                <a:latin typeface="+mn-lt"/>
                <a:ea typeface="MS PGothic" charset="0"/>
              </a:rPr>
              <a:t>carer</a:t>
            </a:r>
            <a:r>
              <a:rPr lang="en-US" b="1" dirty="0" smtClean="0">
                <a:latin typeface="+mn-lt"/>
                <a:ea typeface="MS PGothic" charset="0"/>
              </a:rPr>
              <a:t>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i="1" dirty="0" smtClean="0">
                <a:latin typeface="+mn-lt"/>
                <a:ea typeface="MS PGothic" charset="0"/>
              </a:rPr>
              <a:t>Good practice: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Conversation with the carer to gain knowledge re the needs of the person receiving care to get fuller picture.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Identify what carer is able and willing to do and address areas of concern.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Not to make assumptions about the level of support a carer is able and willing to provide.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D780D-6BFC-4A45-9439-6B6BAE51C763}" type="slidenum">
              <a:rPr lang="en-GB" sz="1200"/>
              <a:pPr eaLnBrk="1" hangingPunct="1"/>
              <a:t>8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45726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As mentioned when talking about the </a:t>
            </a:r>
            <a:r>
              <a:rPr lang="en-US" dirty="0" err="1" smtClean="0">
                <a:latin typeface="+mn-lt"/>
                <a:ea typeface="MS PGothic" charset="0"/>
              </a:rPr>
              <a:t>EPiC</a:t>
            </a:r>
            <a:r>
              <a:rPr lang="en-US" dirty="0" smtClean="0">
                <a:latin typeface="+mn-lt"/>
                <a:ea typeface="MS PGothic" charset="0"/>
              </a:rPr>
              <a:t> principles…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To meet this provision of the Act we adopt a co-production approach that engages with carers and takes their views into account when planning services.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Can be a challenge.  Carers are often skilled and experienced in providing care but can be short on time to engage in consultation events or complete surveys and questionnaires.  Can be a problem as planners need carer input.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However, we work our 3</a:t>
            </a:r>
            <a:r>
              <a:rPr lang="en-US" baseline="30000" dirty="0" smtClean="0">
                <a:latin typeface="+mn-lt"/>
                <a:ea typeface="MS PGothic" charset="0"/>
              </a:rPr>
              <a:t>rd</a:t>
            </a:r>
            <a:r>
              <a:rPr lang="en-US" dirty="0" smtClean="0">
                <a:latin typeface="+mn-lt"/>
                <a:ea typeface="MS PGothic" charset="0"/>
              </a:rPr>
              <a:t> sector colleagues to enable consultation when planning and shaping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4657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1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333376"/>
            <a:ext cx="1960563" cy="49863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33376"/>
            <a:ext cx="5730875" cy="49863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0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04665"/>
            <a:ext cx="7772400" cy="1362075"/>
          </a:xfrm>
        </p:spPr>
        <p:txBody>
          <a:bodyPr/>
          <a:lstStyle>
            <a:lvl1pPr algn="l">
              <a:defRPr sz="3200" b="1" cap="none"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844825"/>
            <a:ext cx="7772400" cy="3600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21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125539"/>
            <a:ext cx="384492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077" y="1125539"/>
            <a:ext cx="384651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0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4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0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06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70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8644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8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333376"/>
            <a:ext cx="7632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9"/>
            <a:ext cx="7843839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11" descr="topstrip ai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75" y="1"/>
            <a:ext cx="8756651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395289" y="6165850"/>
            <a:ext cx="8424863" cy="0"/>
          </a:xfrm>
          <a:prstGeom prst="line">
            <a:avLst/>
          </a:prstGeom>
          <a:noFill/>
          <a:ln w="38100">
            <a:solidFill>
              <a:srgbClr val="0244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2E3192"/>
          </a:solidFill>
          <a:latin typeface="+mn-lt"/>
          <a:ea typeface="ＭＳ Ｐゴシック" charset="-128"/>
          <a:cs typeface="ＭＳ Ｐゴシック" charset="-128"/>
        </a:defRPr>
      </a:lvl1pPr>
      <a:lvl2pPr marL="1074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rgbClr val="2E3192"/>
          </a:solidFill>
          <a:latin typeface="+mn-lt"/>
          <a:ea typeface="ＭＳ Ｐゴシック" charset="-128"/>
        </a:defRPr>
      </a:lvl2pPr>
      <a:lvl3pPr marL="1612900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E3192"/>
          </a:solidFill>
          <a:latin typeface="+mn-lt"/>
          <a:ea typeface="ＭＳ Ｐゴシック" charset="-128"/>
        </a:defRPr>
      </a:lvl3pPr>
      <a:lvl4pPr marL="2159000" indent="-366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E3192"/>
          </a:solidFill>
          <a:latin typeface="+mn-lt"/>
          <a:ea typeface="ＭＳ Ｐゴシック" charset="-128"/>
        </a:defRPr>
      </a:lvl4pPr>
      <a:lvl5pPr marL="2693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5pPr>
      <a:lvl6pPr marL="3151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6pPr>
      <a:lvl7pPr marL="3608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7pPr>
      <a:lvl8pPr marL="4065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8pPr>
      <a:lvl9pPr marL="4522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dcarescotland.org.uk/wp-content/uploads/2015/11/Carers-Act-Implementation_engagement-ev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251520" y="621408"/>
            <a:ext cx="8352731" cy="100739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The Carers (Scotland) Act 2016</a:t>
            </a:r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-3204864" y="980728"/>
            <a:ext cx="7848600" cy="47244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facebook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536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co_logo_colour_lin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1" y="4509121"/>
            <a:ext cx="380671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Hospital discharge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355976" y="1988841"/>
            <a:ext cx="39604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endParaRPr lang="en-US" sz="3200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Carers must be informed and involved on the process of hospital discharge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2" name="Picture 1" descr="hospi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564904"/>
            <a:ext cx="3672408" cy="27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Coalition of carers carer rights infograph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51216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Carers (Scotland) Act- </a:t>
            </a:r>
            <a:br>
              <a:rPr lang="en-GB" sz="3600" dirty="0" smtClean="0"/>
            </a:br>
            <a:r>
              <a:rPr lang="en-GB" sz="3600" dirty="0" smtClean="0"/>
              <a:t>The key message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1" y="1340769"/>
            <a:ext cx="7843839" cy="41941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Why supporting carers matters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To protect carers’ health and wellbeing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To enable carers to care if they are willing and able</a:t>
            </a:r>
          </a:p>
          <a:p>
            <a:r>
              <a:rPr lang="en-GB" dirty="0" smtClean="0"/>
              <a:t>So that more people can be cared for at home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Carers are essential to the health and social care sector, and</a:t>
            </a:r>
          </a:p>
          <a:p>
            <a:r>
              <a:rPr lang="en-GB" dirty="0" smtClean="0"/>
              <a:t>Supporting carers supports human rights &amp; the economy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00B0F0"/>
                </a:solidFill>
                <a:hlinkClick r:id="rId3"/>
              </a:rPr>
              <a:t>https://www.sharedcarescotland.org.uk/wp-content/uploads/2015/11/Carers-Act-Implementation_engagement-event.pdf</a:t>
            </a:r>
            <a:r>
              <a:rPr lang="en-GB" sz="1600" i="1" dirty="0" smtClean="0">
                <a:solidFill>
                  <a:srgbClr val="00B0F0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7" y="5305427"/>
            <a:ext cx="1476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Definition of a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</a:t>
            </a: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860032" y="2276872"/>
            <a:ext cx="37444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 broader definition of a carer: removal of ‘regular and substantial’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988841"/>
            <a:ext cx="41119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Adult Carer Support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Plan/Young Carer Statement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9" y="1988841"/>
            <a:ext cx="32914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16016" y="1556793"/>
            <a:ext cx="403244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Similar to </a:t>
            </a:r>
            <a:r>
              <a:rPr lang="en-US" dirty="0">
                <a:latin typeface="Calibri" charset="0"/>
                <a:cs typeface="Calibri" charset="0"/>
              </a:rPr>
              <a:t>C</a:t>
            </a:r>
            <a:r>
              <a:rPr lang="en-US" dirty="0" smtClean="0">
                <a:latin typeface="Calibri" charset="0"/>
                <a:cs typeface="Calibri" charset="0"/>
              </a:rPr>
              <a:t>arers </a:t>
            </a:r>
            <a:r>
              <a:rPr lang="en-US" dirty="0">
                <a:latin typeface="Calibri" charset="0"/>
                <a:cs typeface="Calibri" charset="0"/>
              </a:rPr>
              <a:t>A</a:t>
            </a:r>
            <a:r>
              <a:rPr lang="en-US" dirty="0" smtClean="0">
                <a:latin typeface="Calibri" charset="0"/>
                <a:cs typeface="Calibri" charset="0"/>
              </a:rPr>
              <a:t>ssessment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Anyone can request a Plan/Statement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include information </a:t>
            </a:r>
            <a:r>
              <a:rPr lang="en-US" dirty="0" smtClean="0">
                <a:latin typeface="Calibri" charset="0"/>
                <a:cs typeface="Calibri" charset="0"/>
              </a:rPr>
              <a:t>on Emergency and Future Planning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Outcomes-based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800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Information and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advice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4338" name="Picture 2" descr="adv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7"/>
            <a:ext cx="34161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262973" y="1556793"/>
            <a:ext cx="48245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</a:t>
            </a:r>
            <a:r>
              <a:rPr lang="en-US" dirty="0" smtClean="0">
                <a:latin typeface="Calibri" charset="0"/>
                <a:cs typeface="Calibri" charset="0"/>
              </a:rPr>
              <a:t>to ‘establish &amp; maintain’ an information and advice service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Duty to provide information </a:t>
            </a:r>
            <a:r>
              <a:rPr lang="en-US" dirty="0">
                <a:latin typeface="Calibri" charset="0"/>
                <a:cs typeface="Calibri" charset="0"/>
              </a:rPr>
              <a:t>on: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Carers Rights Charter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Support services</a:t>
            </a:r>
            <a:endParaRPr lang="en-US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Emergency and </a:t>
            </a:r>
            <a:r>
              <a:rPr lang="en-US" dirty="0" smtClean="0">
                <a:latin typeface="Calibri" charset="0"/>
                <a:cs typeface="Calibri" charset="0"/>
              </a:rPr>
              <a:t>future planning</a:t>
            </a:r>
          </a:p>
          <a:p>
            <a:pPr marL="342900" indent="-342900" eaLnBrk="1" hangingPunct="1">
              <a:buFont typeface="Arial"/>
              <a:buChar char="•"/>
            </a:pP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Service to include carers who have been bereaved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5" name="Picture 2" descr="C:\Users\madeline.martin\Pictures\your-emergency-pl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7204">
            <a:off x="1034194" y="4341602"/>
            <a:ext cx="1946796" cy="14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Breaks </a:t>
            </a:r>
            <a:r>
              <a:rPr lang="en-US" dirty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from caring</a:t>
            </a:r>
            <a: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0482" name="Picture 6" descr="resp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3"/>
            <a:ext cx="336566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4788024" y="1268761"/>
            <a:ext cx="41044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Must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consider whether the support should take the form of or include a short </a:t>
            </a:r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break</a:t>
            </a:r>
            <a:endParaRPr lang="en-US" altLang="ja-JP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  <a:cs typeface="Calibri" charset="0"/>
              </a:rPr>
              <a:t>Must prepare and publish a short breaks services </a:t>
            </a:r>
            <a:r>
              <a:rPr lang="en-US" dirty="0" smtClean="0">
                <a:latin typeface="Calibri" panose="020F0502020204030204" pitchFamily="34" charset="0"/>
                <a:cs typeface="Calibri" charset="0"/>
              </a:rPr>
              <a:t>statement</a:t>
            </a:r>
          </a:p>
          <a:p>
            <a:pPr eaLnBrk="1" hangingPunct="1"/>
            <a:endParaRPr lang="en-US" altLang="ja-JP" dirty="0" smtClean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Local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authorities must promote a wide range of breaks</a:t>
            </a: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Short breaks need to be provided on a ‘planned </a:t>
            </a:r>
            <a:r>
              <a:rPr lang="en-US" dirty="0" smtClean="0">
                <a:latin typeface="Calibri" panose="020F0502020204030204" pitchFamily="34" charset="0"/>
              </a:rPr>
              <a:t>basis’ 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>
          <a:xfrm>
            <a:off x="720561" y="332657"/>
            <a:ext cx="7632700" cy="5746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Duty to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support carers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6386" name="Picture 7" descr="sup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9" y="1628776"/>
            <a:ext cx="34163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4716018" y="1773238"/>
            <a:ext cx="36723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to support carers who meet eligibility criteria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Power to support carers in a preventative manner who do not meet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xmlns="" val="32586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 care planning for the person they care for</a:t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4578" name="Picture 2" descr="careplan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35" y="2060848"/>
            <a:ext cx="4131412" cy="27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004048" y="1844825"/>
            <a:ext cx="352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have a duty to take account of the views of carers when assessing the needs and planning the care of the person they care for </a:t>
            </a:r>
          </a:p>
        </p:txBody>
      </p:sp>
    </p:spTree>
    <p:extLst>
      <p:ext uri="{BB962C8B-B14F-4D97-AF65-F5344CB8AC3E}">
        <p14:creationId xmlns:p14="http://schemas.microsoft.com/office/powerpoint/2010/main" xmlns="" val="2159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2530" name="Picture 1" descr="invol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9"/>
            <a:ext cx="3023691" cy="27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75856" y="2132857"/>
            <a:ext cx="56886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</a:t>
            </a:r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involve carers in </a:t>
            </a:r>
            <a:r>
              <a:rPr lang="en-US" dirty="0" smtClean="0">
                <a:latin typeface="Calibri" charset="0"/>
                <a:cs typeface="Calibri" charset="0"/>
              </a:rPr>
              <a:t>the development, planning and evaluation of services that support carers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32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M template for digital projector">
  <a:themeElements>
    <a:clrScheme name="OPM template for digital projecto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PM template for digital projec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PM template for digital projecto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M template for digital projecto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J:\Corporate\Templates\OPM template for digital projector.pot</Template>
  <TotalTime>11960</TotalTime>
  <Words>1376</Words>
  <Application>Microsoft Office PowerPoint</Application>
  <PresentationFormat>On-screen Show (4:3)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OPM template for digital projector</vt:lpstr>
      <vt:lpstr>The Carers (Scotland) Act 2016 </vt:lpstr>
      <vt:lpstr>The Carers (Scotland) Act-  The key message</vt:lpstr>
      <vt:lpstr>Main provisions in the Carers Act Definition of a carer</vt:lpstr>
      <vt:lpstr>Main provisions in the Carers Act Adult Carer Support Plan/Young Carer Statement  </vt:lpstr>
      <vt:lpstr>Main provisions in the Carers Act Information and advice     </vt:lpstr>
      <vt:lpstr>Main provisions in the Carers Act Breaks from caring    </vt:lpstr>
      <vt:lpstr>Main provisions in the Carers Act Duty to support carers      </vt:lpstr>
      <vt:lpstr>Main provisions in the Carers Act Involving carers in care planning for the person they care for    </vt:lpstr>
      <vt:lpstr>Main provisions in the Carers Act Involving carers   </vt:lpstr>
      <vt:lpstr>Main provisions in the Carers Act Hospital discharge   </vt:lpstr>
      <vt:lpstr>Slide 11</vt:lpstr>
      <vt:lpstr>Coalition 19 October</vt:lpstr>
    </vt:vector>
  </TitlesOfParts>
  <Company>Office for Public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Noller;Claire Cairns</dc:creator>
  <cp:lastModifiedBy>Keith.Lugton</cp:lastModifiedBy>
  <cp:revision>368</cp:revision>
  <cp:lastPrinted>2011-06-14T15:33:06Z</cp:lastPrinted>
  <dcterms:created xsi:type="dcterms:W3CDTF">2011-06-13T17:38:22Z</dcterms:created>
  <dcterms:modified xsi:type="dcterms:W3CDTF">2023-04-26T13:50:12Z</dcterms:modified>
</cp:coreProperties>
</file>