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61" r:id="rId2"/>
    <p:sldId id="563" r:id="rId3"/>
    <p:sldId id="545" r:id="rId4"/>
    <p:sldId id="546" r:id="rId5"/>
    <p:sldId id="548" r:id="rId6"/>
    <p:sldId id="550" r:id="rId7"/>
    <p:sldId id="552" r:id="rId8"/>
    <p:sldId id="554" r:id="rId9"/>
    <p:sldId id="555" r:id="rId10"/>
    <p:sldId id="557" r:id="rId11"/>
    <p:sldId id="559" r:id="rId12"/>
    <p:sldId id="562" r:id="rId13"/>
  </p:sldIdLst>
  <p:sldSz cx="9144000" cy="6858000" type="screen4x3"/>
  <p:notesSz cx="6856413" cy="9750425"/>
  <p:custShowLst>
    <p:custShow name="Coalition 19 October" id="0">
      <p:sldLst/>
    </p:custShow>
  </p:custShowLst>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30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B45A01"/>
    <a:srgbClr val="AB5A01"/>
    <a:srgbClr val="2E3192"/>
    <a:srgbClr val="D2A80E"/>
    <a:srgbClr val="DC7A04"/>
    <a:srgbClr val="024426"/>
    <a:srgbClr val="180067"/>
    <a:srgbClr val="2101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4557" autoAdjust="0"/>
  </p:normalViewPr>
  <p:slideViewPr>
    <p:cSldViewPr>
      <p:cViewPr varScale="1">
        <p:scale>
          <a:sx n="43" d="100"/>
          <a:sy n="43" d="100"/>
        </p:scale>
        <p:origin x="-193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28" y="3060"/>
      </p:cViewPr>
      <p:guideLst>
        <p:guide orient="horz" pos="307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4099" name="Rectangle 3"/>
          <p:cNvSpPr>
            <a:spLocks noGrp="1" noChangeArrowheads="1"/>
          </p:cNvSpPr>
          <p:nvPr>
            <p:ph type="dt" sz="quarter" idx="1"/>
          </p:nvPr>
        </p:nvSpPr>
        <p:spPr bwMode="auto">
          <a:xfrm>
            <a:off x="388478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dirty="0"/>
          </a:p>
        </p:txBody>
      </p:sp>
      <p:sp>
        <p:nvSpPr>
          <p:cNvPr id="4100" name="Rectangle 4"/>
          <p:cNvSpPr>
            <a:spLocks noGrp="1" noChangeArrowheads="1"/>
          </p:cNvSpPr>
          <p:nvPr>
            <p:ph type="ftr" sz="quarter" idx="2"/>
          </p:nvPr>
        </p:nvSpPr>
        <p:spPr bwMode="auto">
          <a:xfrm>
            <a:off x="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4101" name="Rectangle 5"/>
          <p:cNvSpPr>
            <a:spLocks noGrp="1" noChangeArrowheads="1"/>
          </p:cNvSpPr>
          <p:nvPr>
            <p:ph type="sldNum" sz="quarter" idx="3"/>
          </p:nvPr>
        </p:nvSpPr>
        <p:spPr bwMode="auto">
          <a:xfrm>
            <a:off x="388478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9D876A-58BA-9C48-A761-EE1D1E914C99}" type="slidenum">
              <a:rPr lang="en-GB"/>
              <a:pPr>
                <a:defRPr/>
              </a:pPr>
              <a:t>‹#›</a:t>
            </a:fld>
            <a:endParaRPr lang="en-GB" dirty="0"/>
          </a:p>
        </p:txBody>
      </p:sp>
    </p:spTree>
    <p:extLst>
      <p:ext uri="{BB962C8B-B14F-4D97-AF65-F5344CB8AC3E}">
        <p14:creationId xmlns:p14="http://schemas.microsoft.com/office/powerpoint/2010/main" xmlns="" val="370934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18435" name="Rectangle 3"/>
          <p:cNvSpPr>
            <a:spLocks noGrp="1" noChangeArrowheads="1"/>
          </p:cNvSpPr>
          <p:nvPr>
            <p:ph type="dt" idx="1"/>
          </p:nvPr>
        </p:nvSpPr>
        <p:spPr bwMode="auto">
          <a:xfrm>
            <a:off x="3884780" y="0"/>
            <a:ext cx="2971633" cy="4876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990600" y="731838"/>
            <a:ext cx="4875213" cy="3657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914263" y="4632525"/>
            <a:ext cx="5027887" cy="4386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GB" dirty="0"/>
          </a:p>
        </p:txBody>
      </p:sp>
      <p:sp>
        <p:nvSpPr>
          <p:cNvPr id="18439" name="Rectangle 7"/>
          <p:cNvSpPr>
            <a:spLocks noGrp="1" noChangeArrowheads="1"/>
          </p:cNvSpPr>
          <p:nvPr>
            <p:ph type="sldNum" sz="quarter" idx="5"/>
          </p:nvPr>
        </p:nvSpPr>
        <p:spPr bwMode="auto">
          <a:xfrm>
            <a:off x="3884780" y="9262791"/>
            <a:ext cx="2971633" cy="48763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EE2E24-37C8-EF49-AA24-7B0142729DA9}" type="slidenum">
              <a:rPr lang="en-GB"/>
              <a:pPr>
                <a:defRPr/>
              </a:pPr>
              <a:t>‹#›</a:t>
            </a:fld>
            <a:endParaRPr lang="en-GB" dirty="0"/>
          </a:p>
        </p:txBody>
      </p:sp>
    </p:spTree>
    <p:extLst>
      <p:ext uri="{BB962C8B-B14F-4D97-AF65-F5344CB8AC3E}">
        <p14:creationId xmlns:p14="http://schemas.microsoft.com/office/powerpoint/2010/main" xmlns="" val="2418388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990600" y="731838"/>
            <a:ext cx="4875213" cy="3657600"/>
          </a:xfrm>
          <a:ln/>
        </p:spPr>
      </p:sp>
      <p:sp>
        <p:nvSpPr>
          <p:cNvPr id="51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mn-lt"/>
                <a:ea typeface="ＭＳ Ｐゴシック" charset="0"/>
                <a:cs typeface="ＭＳ Ｐゴシック" charset="0"/>
              </a:rPr>
              <a:t>The Carers Act became law in Scotland</a:t>
            </a:r>
            <a:r>
              <a:rPr lang="en-US" baseline="0" dirty="0" smtClean="0">
                <a:latin typeface="+mn-lt"/>
                <a:ea typeface="ＭＳ Ｐゴシック" charset="0"/>
                <a:cs typeface="ＭＳ Ｐゴシック" charset="0"/>
              </a:rPr>
              <a:t> on 1 April 2018. </a:t>
            </a:r>
          </a:p>
          <a:p>
            <a:endParaRPr lang="en-US" sz="1200" kern="1200" baseline="0" dirty="0" smtClean="0">
              <a:solidFill>
                <a:schemeClr val="tx1"/>
              </a:solidFill>
              <a:effectLst/>
              <a:latin typeface="+mn-lt"/>
              <a:ea typeface="ＭＳ Ｐゴシック" charset="0"/>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here are currently an estimated 788,000 people in Scotland who are caring for a relative, friend or neighbour. This includes 44,000 who are under the age of 18 and</a:t>
            </a:r>
            <a:r>
              <a:rPr lang="en-GB" sz="1200" b="0" i="0" kern="1200" baseline="0" dirty="0" smtClean="0">
                <a:solidFill>
                  <a:schemeClr val="tx1"/>
                </a:solidFill>
                <a:effectLst/>
                <a:latin typeface="+mn-lt"/>
                <a:ea typeface="ＭＳ Ｐゴシック" charset="-128"/>
                <a:cs typeface="ＭＳ Ｐゴシック" charset="-128"/>
              </a:rPr>
              <a:t> </a:t>
            </a:r>
            <a:r>
              <a:rPr lang="en-GB" sz="1200" b="0" i="0" kern="1200" dirty="0" smtClean="0">
                <a:solidFill>
                  <a:schemeClr val="tx1"/>
                </a:solidFill>
                <a:effectLst/>
                <a:latin typeface="+mn-lt"/>
                <a:ea typeface="ＭＳ Ｐゴシック" charset="-128"/>
                <a:cs typeface="ＭＳ Ｐゴシック" charset="-128"/>
              </a:rPr>
              <a:t>t</a:t>
            </a:r>
            <a:r>
              <a:rPr lang="en-GB" sz="1200" kern="1200" dirty="0" smtClean="0">
                <a:solidFill>
                  <a:schemeClr val="tx1"/>
                </a:solidFill>
                <a:effectLst/>
                <a:latin typeface="+mn-lt"/>
                <a:ea typeface="ＭＳ Ｐゴシック" charset="-128"/>
                <a:cs typeface="ＭＳ Ｐゴシック" charset="-128"/>
              </a:rPr>
              <a:t>he purpose of the Carers Act is to ensure better and more consistent support unpaid carers across Scotland.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To do this the Act enhances the rights of unpaid carers in order that they can continue to care, if they are able and willing to do so, and can have a life alongside caring. </a:t>
            </a:r>
          </a:p>
          <a:p>
            <a:endParaRPr lang="en-GB"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The next few slides provide a brief overview of some of the key elements of the Act</a:t>
            </a:r>
            <a:r>
              <a:rPr lang="en-GB" sz="1200" kern="1200" baseline="0" dirty="0" smtClean="0">
                <a:solidFill>
                  <a:schemeClr val="tx1"/>
                </a:solidFill>
                <a:effectLst/>
                <a:latin typeface="+mn-lt"/>
                <a:ea typeface="ＭＳ Ｐゴシック" charset="-128"/>
                <a:cs typeface="ＭＳ Ｐゴシック" charset="-128"/>
              </a:rPr>
              <a:t> and what this means.</a:t>
            </a:r>
            <a:endParaRPr lang="en-GB" sz="1200" kern="1200" dirty="0" smtClean="0">
              <a:solidFill>
                <a:schemeClr val="tx1"/>
              </a:solidFill>
              <a:effectLst/>
              <a:latin typeface="+mn-lt"/>
              <a:ea typeface="ＭＳ Ｐゴシック" charset="-128"/>
              <a:cs typeface="ＭＳ Ｐゴシック" charset="-128"/>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xmlns="" val="21795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Char char="-"/>
            </a:pPr>
            <a:endParaRPr lang="en-US" dirty="0">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Hospital discharge is covered by the Act under Section 28.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A</a:t>
            </a:r>
            <a:r>
              <a:rPr lang="en-GB" sz="1200" kern="1200" dirty="0" smtClean="0">
                <a:solidFill>
                  <a:schemeClr val="tx1"/>
                </a:solidFill>
                <a:effectLst/>
                <a:latin typeface="+mn-lt"/>
                <a:ea typeface="ＭＳ Ｐゴシック" charset="-128"/>
                <a:cs typeface="ＭＳ Ｐゴシック" charset="-128"/>
              </a:rPr>
              <a:t> duty has been placed on health boards to inform the carer and to invite their views, which must be taken into account, before a cared-for person is discharged from hospital.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Discharge planning has traditionally been an area where carers can feel passive and decisions are made without </a:t>
            </a:r>
            <a:r>
              <a:rPr lang="en-GB" smtClean="0">
                <a:latin typeface="+mn-lt"/>
              </a:rPr>
              <a:t>their input.  </a:t>
            </a:r>
            <a:r>
              <a:rPr lang="en-GB" dirty="0" smtClean="0">
                <a:latin typeface="+mn-lt"/>
              </a:rPr>
              <a:t>Involving carers in d/c planning can contribute to a successful d/c from hospital and may reduce the likely hood of a failed d/c.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We have Carer Support Workers based in RIE, WGH and LIB/AAH to help carers engage with d/c planning.  We hope to soon have a worker based in REH.</a:t>
            </a:r>
          </a:p>
          <a:p>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10</a:t>
            </a:fld>
            <a:endParaRPr lang="en-GB" sz="1200" dirty="0"/>
          </a:p>
        </p:txBody>
      </p:sp>
    </p:spTree>
    <p:extLst>
      <p:ext uri="{BB962C8B-B14F-4D97-AF65-F5344CB8AC3E}">
        <p14:creationId xmlns:p14="http://schemas.microsoft.com/office/powerpoint/2010/main" xmlns="" val="21323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a:t>
            </a:r>
            <a:r>
              <a:rPr lang="en-US" baseline="0" dirty="0" smtClean="0">
                <a:latin typeface="+mn-lt"/>
                <a:ea typeface="MS PGothic" charset="0"/>
              </a:rPr>
              <a:t> Act has been implemented as of 1 April 2018.</a:t>
            </a:r>
          </a:p>
          <a:p>
            <a:pPr>
              <a:buFontTx/>
              <a:buNone/>
            </a:pPr>
            <a:r>
              <a:rPr lang="en-US" dirty="0" smtClean="0">
                <a:latin typeface="+mn-lt"/>
                <a:ea typeface="MS PGothic" charset="0"/>
              </a:rPr>
              <a:t>SG have provided funding to local authorities to implement the provisions of the Act and new contracts in Edinburgh have recently commenced and will be evaluated in due course.</a:t>
            </a:r>
            <a:endParaRPr lang="en-US" baseline="0" dirty="0" smtClean="0">
              <a:latin typeface="+mn-lt"/>
              <a:ea typeface="MS PGothic" charset="0"/>
            </a:endParaRP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Scottish Government Carers Policy Group is continuing to work on monitoring and evaluating the impact of the Act.  This includes collecting a range of information from local authorities to help them understand how the legislation is impacting on carers, and the various services that support them.</a:t>
            </a:r>
          </a:p>
          <a:p>
            <a:pPr>
              <a:buFontTx/>
              <a:buNone/>
            </a:pPr>
            <a:endParaRPr lang="en-US" baseline="0" dirty="0" smtClean="0">
              <a:ea typeface="MS PGothic" charset="0"/>
            </a:endParaRPr>
          </a:p>
          <a:p>
            <a:pPr>
              <a:buFontTx/>
              <a:buNone/>
            </a:pPr>
            <a:endParaRPr lang="en-US" baseline="0" dirty="0" smtClean="0">
              <a:ea typeface="MS PGothic" charset="0"/>
            </a:endParaRPr>
          </a:p>
          <a:p>
            <a:pPr>
              <a:buFontTx/>
              <a:buNone/>
            </a:pPr>
            <a:endParaRPr lang="en-US" dirty="0">
              <a:ea typeface="MS PGothic" charset="0"/>
            </a:endParaRP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11</a:t>
            </a:fld>
            <a:endParaRPr lang="en-GB" sz="1200"/>
          </a:p>
        </p:txBody>
      </p:sp>
    </p:spTree>
    <p:extLst>
      <p:ext uri="{BB962C8B-B14F-4D97-AF65-F5344CB8AC3E}">
        <p14:creationId xmlns:p14="http://schemas.microsoft.com/office/powerpoint/2010/main" xmlns="" val="26596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mn-lt"/>
              </a:rPr>
              <a:t>Carer’s Act summary to end this part of the session...</a:t>
            </a:r>
            <a:endParaRPr lang="en-GB" dirty="0">
              <a:latin typeface="+mn-lt"/>
            </a:endParaRPr>
          </a:p>
        </p:txBody>
      </p:sp>
      <p:sp>
        <p:nvSpPr>
          <p:cNvPr id="4" name="Slide Number Placeholder 3"/>
          <p:cNvSpPr>
            <a:spLocks noGrp="1"/>
          </p:cNvSpPr>
          <p:nvPr>
            <p:ph type="sldNum" sz="quarter" idx="10"/>
          </p:nvPr>
        </p:nvSpPr>
        <p:spPr/>
        <p:txBody>
          <a:bodyPr/>
          <a:lstStyle/>
          <a:p>
            <a:pPr>
              <a:defRPr/>
            </a:pPr>
            <a:fld id="{45EE2E24-37C8-EF49-AA24-7B0142729DA9}" type="slidenum">
              <a:rPr lang="en-GB" smtClean="0"/>
              <a:pPr>
                <a:defRPr/>
              </a:pPr>
              <a:t>12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mn-lt"/>
              </a:rPr>
              <a:t>Carers save the Scottish economy over £11b per year (equivalent cost of NHS).</a:t>
            </a:r>
          </a:p>
        </p:txBody>
      </p:sp>
      <p:sp>
        <p:nvSpPr>
          <p:cNvPr id="4" name="Slide Number Placeholder 3"/>
          <p:cNvSpPr>
            <a:spLocks noGrp="1"/>
          </p:cNvSpPr>
          <p:nvPr>
            <p:ph type="sldNum" sz="quarter" idx="10"/>
          </p:nvPr>
        </p:nvSpPr>
        <p:spPr/>
        <p:txBody>
          <a:bodyPr/>
          <a:lstStyle/>
          <a:p>
            <a:pPr>
              <a:defRPr/>
            </a:pPr>
            <a:fld id="{45EE2E24-37C8-EF49-AA24-7B0142729DA9}"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90600" y="731838"/>
            <a:ext cx="4875213" cy="3657600"/>
          </a:xfrm>
          <a:ln/>
        </p:spPr>
      </p:sp>
      <p:sp>
        <p:nvSpPr>
          <p:cNvPr id="133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S PGothic" charset="0"/>
              </a:rPr>
              <a:t>One of the key changes that has</a:t>
            </a:r>
            <a:r>
              <a:rPr lang="en-US" baseline="0" dirty="0" smtClean="0">
                <a:latin typeface="+mn-lt"/>
                <a:ea typeface="MS PGothic" charset="0"/>
              </a:rPr>
              <a:t> come about as a result of the Carers Act is the broadening of the definition of a carer. A carer is defined as anyone who provides – or intends to provide care for another individual. Significantly, the ‘regular and substantial test’ has been removed, meaning that if a person considers themselves to be a carer, or intends to become a carer in the future, then they are identified as one. </a:t>
            </a:r>
          </a:p>
          <a:p>
            <a:pPr marL="0" marR="0" lvl="0" indent="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latin typeface="+mn-lt"/>
              <a:ea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mn-lt"/>
                <a:ea typeface="MS PGothic" charset="0"/>
              </a:rPr>
              <a:t>A young carer is defined as someone up to the age of 18, as </a:t>
            </a:r>
            <a:r>
              <a:rPr lang="en-GB" dirty="0" smtClean="0">
                <a:latin typeface="+mn-lt"/>
              </a:rPr>
              <a:t>long as the young person is in school education.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mn-lt"/>
              </a:rPr>
              <a:t>May hear the term young adult carer.  For this group caring role can impact on entering further education or the job market.  Transitioning from young carer services to adult services.</a:t>
            </a:r>
          </a:p>
          <a:p>
            <a:pPr>
              <a:buFontTx/>
              <a:buChar char="-"/>
            </a:pPr>
            <a:endParaRPr lang="en-US" dirty="0">
              <a:ea typeface="MS PGothic" charset="0"/>
            </a:endParaRPr>
          </a:p>
        </p:txBody>
      </p:sp>
      <p:sp>
        <p:nvSpPr>
          <p:cNvPr id="133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3</a:t>
            </a:fld>
            <a:endParaRPr lang="en-GB" sz="1200" dirty="0"/>
          </a:p>
        </p:txBody>
      </p:sp>
    </p:spTree>
    <p:extLst>
      <p:ext uri="{BB962C8B-B14F-4D97-AF65-F5344CB8AC3E}">
        <p14:creationId xmlns:p14="http://schemas.microsoft.com/office/powerpoint/2010/main" xmlns="" val="251704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xfrm>
            <a:off x="990600" y="731838"/>
            <a:ext cx="4875213" cy="3657600"/>
          </a:xfrm>
          <a:ln/>
        </p:spPr>
      </p:sp>
      <p:sp>
        <p:nvSpPr>
          <p:cNvPr id="133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Carers now have the right to be given,</a:t>
            </a:r>
            <a:r>
              <a:rPr lang="en-US" baseline="0" dirty="0" smtClean="0">
                <a:latin typeface="+mn-lt"/>
                <a:ea typeface="MS PGothic" charset="0"/>
              </a:rPr>
              <a:t> or to request an Adult Carer Support Plan (ACSP). For young carers this is called a Young Carer Statement (YCS).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These are similar to what was previously termed a Carers Assessment, However, it is not reliant on a cared-for person receiving a service. </a:t>
            </a:r>
          </a:p>
          <a:p>
            <a:pPr>
              <a:buFontTx/>
              <a:buChar char="-"/>
            </a:pPr>
            <a:endParaRPr lang="en-US" baseline="0" dirty="0" smtClean="0">
              <a:latin typeface="+mn-lt"/>
              <a:ea typeface="MS PGothic" charset="0"/>
            </a:endParaRPr>
          </a:p>
          <a:p>
            <a:r>
              <a:rPr lang="en-GB" sz="1200" b="0" i="0" kern="1200" dirty="0" smtClean="0">
                <a:solidFill>
                  <a:schemeClr val="tx1"/>
                </a:solidFill>
                <a:effectLst/>
                <a:latin typeface="+mn-lt"/>
                <a:ea typeface="ＭＳ Ｐゴシック" charset="-128"/>
                <a:cs typeface="ＭＳ Ｐゴシック" charset="-128"/>
              </a:rPr>
              <a:t>Each local authority will</a:t>
            </a:r>
            <a:r>
              <a:rPr lang="en-GB" sz="1200" b="0" i="0" kern="1200" baseline="0" dirty="0" smtClean="0">
                <a:solidFill>
                  <a:schemeClr val="tx1"/>
                </a:solidFill>
                <a:effectLst/>
                <a:latin typeface="+mn-lt"/>
                <a:ea typeface="ＭＳ Ｐゴシック" charset="-128"/>
                <a:cs typeface="ＭＳ Ｐゴシック" charset="-128"/>
              </a:rPr>
              <a:t> have their own way of producing an Adult Carer Support Plan.  </a:t>
            </a:r>
            <a:r>
              <a:rPr lang="en-GB" dirty="0" smtClean="0">
                <a:latin typeface="+mn-lt"/>
              </a:rPr>
              <a:t>H</a:t>
            </a:r>
            <a:r>
              <a:rPr lang="en-GB" sz="1200" b="0" i="0" kern="1200" baseline="0" dirty="0" smtClean="0">
                <a:solidFill>
                  <a:schemeClr val="tx1"/>
                </a:solidFill>
                <a:effectLst/>
                <a:latin typeface="+mn-lt"/>
                <a:ea typeface="ＭＳ Ｐゴシック" charset="-128"/>
                <a:cs typeface="ＭＳ Ｐゴシック" charset="-128"/>
              </a:rPr>
              <a:t>owever it must cover a number of key areas including :</a:t>
            </a:r>
          </a:p>
          <a:p>
            <a:endParaRPr lang="en-GB" sz="1200" b="0" i="0" kern="1200" baseline="0" dirty="0" smtClean="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t</a:t>
            </a:r>
            <a:r>
              <a:rPr lang="en-GB" sz="1200" b="0" i="0" kern="1200" dirty="0" smtClean="0">
                <a:solidFill>
                  <a:schemeClr val="tx1"/>
                </a:solidFill>
                <a:effectLst/>
                <a:latin typeface="+mn-lt"/>
                <a:ea typeface="ＭＳ Ｐゴシック" charset="-128"/>
                <a:cs typeface="ＭＳ Ｐゴシック" charset="-128"/>
              </a:rPr>
              <a:t>he extent of the care provided, the nature of this care, and how the impacts it has on the carers wellbeing, </a:t>
            </a:r>
          </a:p>
          <a:p>
            <a:pPr marL="171450" indent="-171450">
              <a:buFont typeface="Arial" panose="020B0604020202020204" pitchFamily="34" charset="0"/>
              <a:buChar char="•"/>
            </a:pPr>
            <a:r>
              <a:rPr lang="en-GB" sz="1200" b="0" i="0" kern="1200" dirty="0" smtClean="0">
                <a:solidFill>
                  <a:schemeClr val="tx1"/>
                </a:solidFill>
                <a:effectLst/>
                <a:latin typeface="+mn-lt"/>
                <a:ea typeface="ＭＳ Ｐゴシック" charset="-128"/>
                <a:cs typeface="ＭＳ Ｐゴシック" charset="-128"/>
              </a:rPr>
              <a:t>how willing a carer is to continue their role,</a:t>
            </a:r>
            <a:r>
              <a:rPr lang="en-GB" sz="1200" b="0" i="0" kern="1200" baseline="0" dirty="0" smtClean="0">
                <a:solidFill>
                  <a:schemeClr val="tx1"/>
                </a:solidFill>
                <a:effectLst/>
                <a:latin typeface="+mn-lt"/>
                <a:ea typeface="ＭＳ Ｐゴシック" charset="-128"/>
                <a:cs typeface="ＭＳ Ｐゴシック" charset="-128"/>
              </a:rPr>
              <a:t>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what outcomes the carer wishes to work towards,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information about the support required to meet those outcomes, and when the plan should be reviewed. </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ＭＳ Ｐゴシック" charset="-128"/>
                <a:cs typeface="ＭＳ Ｐゴシック" charset="-128"/>
              </a:rPr>
              <a:t>It must also cover emergency and future plans, and whether support should include a short break from caring/regular planned breaks from caring. </a:t>
            </a:r>
            <a:endParaRPr lang="en-GB" sz="1200" b="0" i="0" kern="1200" dirty="0" smtClean="0">
              <a:solidFill>
                <a:schemeClr val="tx1"/>
              </a:solidFill>
              <a:effectLst/>
              <a:latin typeface="+mn-lt"/>
              <a:ea typeface="ＭＳ Ｐゴシック" charset="-128"/>
              <a:cs typeface="ＭＳ Ｐゴシック" charset="-128"/>
            </a:endParaRPr>
          </a:p>
        </p:txBody>
      </p:sp>
      <p:sp>
        <p:nvSpPr>
          <p:cNvPr id="133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B2CF0D-8C75-B744-9898-EFC28EED437B}" type="slidenum">
              <a:rPr lang="en-GB" sz="1200"/>
              <a:pPr eaLnBrk="1" hangingPunct="1"/>
              <a:t>4</a:t>
            </a:fld>
            <a:endParaRPr lang="en-GB" sz="1200" dirty="0"/>
          </a:p>
        </p:txBody>
      </p:sp>
    </p:spTree>
    <p:extLst>
      <p:ext uri="{BB962C8B-B14F-4D97-AF65-F5344CB8AC3E}">
        <p14:creationId xmlns:p14="http://schemas.microsoft.com/office/powerpoint/2010/main" xmlns="" val="186864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990600" y="731838"/>
            <a:ext cx="4875213" cy="3657600"/>
          </a:xfrm>
          <a:ln/>
        </p:spPr>
      </p:sp>
      <p:sp>
        <p:nvSpPr>
          <p:cNvPr id="15362" name="Notes Placeholder 2"/>
          <p:cNvSpPr>
            <a:spLocks noGrp="1"/>
          </p:cNvSpPr>
          <p:nvPr>
            <p:ph type="body" idx="1"/>
          </p:nvPr>
        </p:nvSpPr>
        <p:spPr>
          <a:xfrm>
            <a:off x="907926" y="4659188"/>
            <a:ext cx="5027887" cy="43864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 duty to provide information and advice is a key area of the Carers Act. </a:t>
            </a:r>
          </a:p>
          <a:p>
            <a:pPr>
              <a:buFontTx/>
              <a:buChar char="-"/>
            </a:pPr>
            <a:endParaRPr lang="en-US" dirty="0" smtClean="0">
              <a:latin typeface="+mn-lt"/>
              <a:ea typeface="MS PGothic" charset="0"/>
            </a:endParaRPr>
          </a:p>
          <a:p>
            <a:pPr>
              <a:buFontTx/>
              <a:buNone/>
            </a:pPr>
            <a:r>
              <a:rPr lang="en-US" dirty="0" smtClean="0">
                <a:latin typeface="+mn-lt"/>
                <a:ea typeface="MS PGothic" charset="0"/>
              </a:rPr>
              <a:t>Under</a:t>
            </a:r>
            <a:r>
              <a:rPr lang="en-US" baseline="0" dirty="0" smtClean="0">
                <a:latin typeface="+mn-lt"/>
                <a:ea typeface="MS PGothic" charset="0"/>
              </a:rPr>
              <a:t> the legislation local authorities have a new duty to establish and maintain an information and advice service. This service is not just open to carers who meet local criteria to receive support services, but is open to all those who consider themselves to be carers. </a:t>
            </a:r>
          </a:p>
          <a:p>
            <a:pPr>
              <a:buFontTx/>
              <a:buChar char="-"/>
            </a:pPr>
            <a:endParaRPr lang="en-US" baseline="0" dirty="0" smtClean="0">
              <a:latin typeface="+mn-lt"/>
              <a:ea typeface="MS PGothic" charset="0"/>
            </a:endParaRPr>
          </a:p>
          <a:p>
            <a:pPr>
              <a:buFontTx/>
              <a:buNone/>
            </a:pPr>
            <a:r>
              <a:rPr lang="en-US" baseline="0" dirty="0" smtClean="0">
                <a:latin typeface="+mn-lt"/>
                <a:ea typeface="MS PGothic" charset="0"/>
              </a:rPr>
              <a:t>It is likely that in many areas these information and advice services will be provided by third sector organisations' commissioned to do so by the relevant local authority or Health and Social Care Partnership. Organisations providing these services could include carers centres, or third sector interface organisations. </a:t>
            </a:r>
          </a:p>
          <a:p>
            <a:pPr>
              <a:buFontTx/>
              <a:buNone/>
            </a:pPr>
            <a:endParaRPr lang="en-US" dirty="0" smtClean="0">
              <a:latin typeface="+mn-lt"/>
              <a:ea typeface="MS PGothic" charset="0"/>
            </a:endParaRPr>
          </a:p>
          <a:p>
            <a:pPr>
              <a:buFontTx/>
              <a:buNone/>
            </a:pPr>
            <a:r>
              <a:rPr lang="en-US" dirty="0" smtClean="0">
                <a:latin typeface="+mn-lt"/>
                <a:ea typeface="MS PGothic" charset="0"/>
              </a:rPr>
              <a:t>In Edinburgh:</a:t>
            </a:r>
          </a:p>
          <a:p>
            <a:pPr>
              <a:buFontTx/>
              <a:buNone/>
            </a:pPr>
            <a:r>
              <a:rPr lang="en-US" dirty="0" smtClean="0">
                <a:latin typeface="+mn-lt"/>
                <a:ea typeface="MS PGothic" charset="0"/>
              </a:rPr>
              <a:t>£17m invested over the next 8 years.</a:t>
            </a:r>
          </a:p>
          <a:p>
            <a:pPr>
              <a:buFontTx/>
              <a:buNone/>
            </a:pPr>
            <a:r>
              <a:rPr lang="en-US" dirty="0" smtClean="0">
                <a:latin typeface="+mn-lt"/>
                <a:ea typeface="MS PGothic" charset="0"/>
              </a:rPr>
              <a:t>Funding provided by SG to local authorities for the provision of services to implement the Carers Act.</a:t>
            </a:r>
          </a:p>
          <a:p>
            <a:pPr>
              <a:buFontTx/>
              <a:buNone/>
            </a:pPr>
            <a:r>
              <a:rPr lang="en-US" dirty="0" smtClean="0">
                <a:latin typeface="+mn-lt"/>
                <a:ea typeface="MS PGothic" charset="0"/>
              </a:rPr>
              <a:t>Adult contracts commenced on 1</a:t>
            </a:r>
            <a:r>
              <a:rPr lang="en-US" baseline="30000" dirty="0" smtClean="0">
                <a:latin typeface="+mn-lt"/>
                <a:ea typeface="MS PGothic" charset="0"/>
              </a:rPr>
              <a:t>st</a:t>
            </a:r>
            <a:r>
              <a:rPr lang="en-US" dirty="0" smtClean="0">
                <a:latin typeface="+mn-lt"/>
                <a:ea typeface="MS PGothic" charset="0"/>
              </a:rPr>
              <a:t> Jan 2021 following a procurement process.</a:t>
            </a:r>
          </a:p>
          <a:p>
            <a:pPr>
              <a:buFontTx/>
              <a:buNone/>
            </a:pPr>
            <a:r>
              <a:rPr lang="en-US" dirty="0" smtClean="0">
                <a:latin typeface="+mn-lt"/>
                <a:ea typeface="MS PGothic" charset="0"/>
              </a:rPr>
              <a:t>Young Carers contracts commenced in October last year and are part of Children and Families services.</a:t>
            </a:r>
            <a:endParaRPr lang="en-US" dirty="0">
              <a:latin typeface="+mn-lt"/>
              <a:ea typeface="MS PGothic" charset="0"/>
            </a:endParaRPr>
          </a:p>
        </p:txBody>
      </p:sp>
      <p:sp>
        <p:nvSpPr>
          <p:cNvPr id="153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7DDC4-74F8-8A4F-A9AD-2343CA40C719}" type="slidenum">
              <a:rPr lang="en-GB" sz="1200"/>
              <a:pPr eaLnBrk="1" hangingPunct="1"/>
              <a:t>5</a:t>
            </a:fld>
            <a:endParaRPr lang="en-GB" sz="1200" dirty="0"/>
          </a:p>
        </p:txBody>
      </p:sp>
    </p:spTree>
    <p:extLst>
      <p:ext uri="{BB962C8B-B14F-4D97-AF65-F5344CB8AC3E}">
        <p14:creationId xmlns:p14="http://schemas.microsoft.com/office/powerpoint/2010/main" xmlns="" val="190040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990600" y="731838"/>
            <a:ext cx="4875213" cy="3657600"/>
          </a:xfrm>
          <a:ln/>
        </p:spPr>
      </p:sp>
      <p:sp>
        <p:nvSpPr>
          <p:cNvPr id="215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 Carers Act places new duties</a:t>
            </a:r>
            <a:r>
              <a:rPr lang="en-US" baseline="0" dirty="0" smtClean="0">
                <a:latin typeface="+mn-lt"/>
                <a:ea typeface="MS PGothic" charset="0"/>
              </a:rPr>
              <a:t> on local authorities regarding short breaks services, sometimes known as respite services. </a:t>
            </a:r>
          </a:p>
          <a:p>
            <a:endParaRPr lang="en-US" baseline="0" dirty="0" smtClean="0">
              <a:latin typeface="+mn-lt"/>
              <a:ea typeface="MS PGothic" charset="0"/>
            </a:endParaRPr>
          </a:p>
          <a:p>
            <a:pPr>
              <a:buFontTx/>
              <a:buNone/>
            </a:pPr>
            <a:r>
              <a:rPr lang="en-US" baseline="0" dirty="0" smtClean="0">
                <a:latin typeface="+mn-lt"/>
                <a:ea typeface="MS PGothic" charset="0"/>
              </a:rPr>
              <a:t>All local authorities </a:t>
            </a:r>
            <a:r>
              <a:rPr lang="en-US" baseline="0" dirty="0" smtClean="0">
                <a:latin typeface="+mn-lt"/>
                <a:ea typeface="MS PGothic" charset="0"/>
              </a:rPr>
              <a:t>must have prepared </a:t>
            </a:r>
            <a:r>
              <a:rPr lang="en-US" baseline="0" dirty="0" smtClean="0">
                <a:latin typeface="+mn-lt"/>
                <a:ea typeface="MS PGothic" charset="0"/>
              </a:rPr>
              <a:t>and </a:t>
            </a:r>
            <a:r>
              <a:rPr lang="en-US" baseline="0" dirty="0" smtClean="0">
                <a:latin typeface="+mn-lt"/>
                <a:ea typeface="MS PGothic" charset="0"/>
              </a:rPr>
              <a:t>published </a:t>
            </a:r>
            <a:r>
              <a:rPr lang="en-US" baseline="0" dirty="0" smtClean="0">
                <a:latin typeface="+mn-lt"/>
                <a:ea typeface="MS PGothic" charset="0"/>
              </a:rPr>
              <a:t>a short breaks services statement by 31 December 2018. These will set out </a:t>
            </a:r>
            <a:r>
              <a:rPr lang="en-GB" sz="1200" b="0" i="0" kern="1200" dirty="0" smtClean="0">
                <a:solidFill>
                  <a:schemeClr val="tx1"/>
                </a:solidFill>
                <a:effectLst/>
                <a:latin typeface="+mn-lt"/>
                <a:ea typeface="ＭＳ Ｐゴシック" charset="-128"/>
                <a:cs typeface="ＭＳ Ｐゴシック" charset="-128"/>
              </a:rPr>
              <a:t>information about short breaks services available for local carers and cared-for persons. </a:t>
            </a:r>
          </a:p>
          <a:p>
            <a:pPr>
              <a:buFontTx/>
              <a:buChar char="-"/>
            </a:pPr>
            <a:endParaRPr lang="en-GB" sz="1200" b="0" i="0" kern="1200" dirty="0" smtClean="0">
              <a:solidFill>
                <a:schemeClr val="tx1"/>
              </a:solidFill>
              <a:effectLst/>
              <a:latin typeface="+mn-lt"/>
              <a:ea typeface="ＭＳ Ｐゴシック" charset="-128"/>
            </a:endParaRPr>
          </a:p>
          <a:p>
            <a:pPr>
              <a:buFontTx/>
              <a:buNone/>
            </a:pPr>
            <a:r>
              <a:rPr lang="en-GB" sz="1200" b="0" i="0" kern="1200" dirty="0" smtClean="0">
                <a:solidFill>
                  <a:schemeClr val="tx1"/>
                </a:solidFill>
                <a:effectLst/>
                <a:latin typeface="+mn-lt"/>
                <a:ea typeface="ＭＳ Ｐゴシック" charset="-128"/>
              </a:rPr>
              <a:t>In addition to this information provision, there is also a duty on the local authority to consider whether or not the support a carer needs should take the form of,</a:t>
            </a:r>
            <a:r>
              <a:rPr lang="en-GB" sz="1200" b="0" i="0" kern="1200" baseline="0" dirty="0" smtClean="0">
                <a:solidFill>
                  <a:schemeClr val="tx1"/>
                </a:solidFill>
                <a:effectLst/>
                <a:latin typeface="+mn-lt"/>
                <a:ea typeface="ＭＳ Ｐゴシック" charset="-128"/>
              </a:rPr>
              <a:t> or include a short break. There is also the duty to consider whether regular, planned breaks should be provided.</a:t>
            </a:r>
          </a:p>
          <a:p>
            <a:pPr>
              <a:buFontTx/>
              <a:buNone/>
            </a:pPr>
            <a:endParaRPr lang="en-GB" dirty="0" smtClean="0">
              <a:latin typeface="+mn-lt"/>
            </a:endParaRPr>
          </a:p>
          <a:p>
            <a:pPr>
              <a:buFontTx/>
              <a:buNone/>
            </a:pPr>
            <a:r>
              <a:rPr lang="en-GB" dirty="0" smtClean="0">
                <a:latin typeface="+mn-lt"/>
                <a:ea typeface="MS PGothic" charset="0"/>
              </a:rPr>
              <a:t>In Edinburgh we have a short break service provided by Care for Carers and a short break fund administered by VOCAL.  Part of the new contracts recently awarded.</a:t>
            </a:r>
            <a:endParaRPr lang="en-US" dirty="0">
              <a:latin typeface="+mn-lt"/>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A21B553-A156-F54B-B383-851A4E17202C}" type="slidenum">
              <a:rPr lang="en-GB" sz="1200"/>
              <a:pPr eaLnBrk="1" hangingPunct="1"/>
              <a:t>6</a:t>
            </a:fld>
            <a:endParaRPr lang="en-GB" sz="1200" dirty="0"/>
          </a:p>
        </p:txBody>
      </p:sp>
    </p:spTree>
    <p:extLst>
      <p:ext uri="{BB962C8B-B14F-4D97-AF65-F5344CB8AC3E}">
        <p14:creationId xmlns:p14="http://schemas.microsoft.com/office/powerpoint/2010/main" xmlns="" val="340758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xfrm>
            <a:off x="990600" y="731838"/>
            <a:ext cx="4875213" cy="3657600"/>
          </a:xfrm>
          <a:ln/>
        </p:spPr>
      </p:sp>
      <p:sp>
        <p:nvSpPr>
          <p:cNvPr id="174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dirty="0" smtClean="0">
                <a:latin typeface="+mn-lt"/>
                <a:ea typeface="MS PGothic" charset="0"/>
              </a:rPr>
              <a:t>The Carers Act places a duty on local authorities to support carers who meet eligibility</a:t>
            </a:r>
            <a:r>
              <a:rPr lang="en-US" baseline="0" dirty="0" smtClean="0">
                <a:latin typeface="+mn-lt"/>
                <a:ea typeface="MS PGothic" charset="0"/>
              </a:rPr>
              <a:t> criteria. </a:t>
            </a:r>
          </a:p>
          <a:p>
            <a:pPr>
              <a:buFontTx/>
              <a:buNone/>
            </a:pPr>
            <a:r>
              <a:rPr lang="en-US" baseline="0" dirty="0" smtClean="0">
                <a:latin typeface="+mn-lt"/>
                <a:ea typeface="MS PGothic" charset="0"/>
              </a:rPr>
              <a:t>These eligibility criteria will be set locally.  </a:t>
            </a:r>
          </a:p>
          <a:p>
            <a:pPr>
              <a:buFontTx/>
              <a:buNone/>
            </a:pPr>
            <a:r>
              <a:rPr lang="en-US" dirty="0" smtClean="0">
                <a:latin typeface="+mn-lt"/>
                <a:ea typeface="MS PGothic" charset="0"/>
              </a:rPr>
              <a:t>H</a:t>
            </a:r>
            <a:r>
              <a:rPr lang="en-US" baseline="0" dirty="0" smtClean="0">
                <a:latin typeface="+mn-lt"/>
                <a:ea typeface="MS PGothic" charset="0"/>
              </a:rPr>
              <a:t>owever, local authorities also have the power to support carers who don’t meet eligibility criteria in a preventative manner, and the information and advice services are available to all. </a:t>
            </a:r>
          </a:p>
          <a:p>
            <a:pPr>
              <a:buFontTx/>
              <a:buNone/>
            </a:pPr>
            <a:r>
              <a:rPr lang="en-US" dirty="0" smtClean="0">
                <a:latin typeface="+mn-lt"/>
                <a:ea typeface="MS PGothic" charset="0"/>
              </a:rPr>
              <a:t>In Edinburgh we take a preventative approach and carers who do not meet the eligibility criteria for a duty to support can still receive a carer payment following their Adult Carer Support Plan.</a:t>
            </a:r>
          </a:p>
          <a:p>
            <a:pPr>
              <a:buFontTx/>
              <a:buNone/>
            </a:pPr>
            <a:endParaRPr lang="en-US" dirty="0">
              <a:latin typeface="+mn-lt"/>
              <a:ea typeface="MS PGothic" charset="0"/>
            </a:endParaRPr>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98A0485-4F93-A340-B874-F11842185F2E}" type="slidenum">
              <a:rPr lang="en-GB" sz="1200"/>
              <a:pPr eaLnBrk="1" hangingPunct="1"/>
              <a:t>7</a:t>
            </a:fld>
            <a:endParaRPr lang="en-GB" sz="1200" dirty="0"/>
          </a:p>
        </p:txBody>
      </p:sp>
    </p:spTree>
    <p:extLst>
      <p:ext uri="{BB962C8B-B14F-4D97-AF65-F5344CB8AC3E}">
        <p14:creationId xmlns:p14="http://schemas.microsoft.com/office/powerpoint/2010/main" xmlns="" val="216642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990600" y="731838"/>
            <a:ext cx="4875213" cy="3657600"/>
          </a:xfrm>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mn-lt"/>
                <a:ea typeface="MS PGothic" charset="0"/>
              </a:rPr>
              <a:t>This provision of the Act refers to the EPiC principles.</a:t>
            </a:r>
          </a:p>
          <a:p>
            <a:r>
              <a:rPr lang="en-US" dirty="0" smtClean="0">
                <a:latin typeface="+mn-lt"/>
                <a:ea typeface="MS PGothic" charset="0"/>
              </a:rPr>
              <a:t>Recognising and valuing the support a carer provides and including their views in planning services for the person being cared-for.</a:t>
            </a:r>
          </a:p>
          <a:p>
            <a:r>
              <a:rPr lang="en-US" dirty="0" smtClean="0">
                <a:latin typeface="+mn-lt"/>
                <a:ea typeface="MS PGothic" charset="0"/>
              </a:rPr>
              <a:t>By working in partnership with carers, local authorities can achieve positive outcomes for the cared-for person as well as the carer.</a:t>
            </a:r>
          </a:p>
          <a:p>
            <a:r>
              <a:rPr lang="en-US" dirty="0" smtClean="0">
                <a:latin typeface="+mn-lt"/>
                <a:ea typeface="MS PGothic" charset="0"/>
              </a:rPr>
              <a:t>Example: conversation with the carer to gain knowledge re the needs of the person receiving care to get fuller picture.  Identify what carer is able and willing to do and address areas of concern.  Not to make assumptions about the level of support a carer is able and willing to provide.</a:t>
            </a:r>
            <a:endParaRPr lang="en-US" dirty="0">
              <a:latin typeface="+mn-lt"/>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6F0D780D-6BFC-4A45-9439-6B6BAE51C763}" type="slidenum">
              <a:rPr lang="en-GB" sz="1200"/>
              <a:pPr eaLnBrk="1" hangingPunct="1"/>
              <a:t>8</a:t>
            </a:fld>
            <a:endParaRPr lang="en-GB" sz="1200" dirty="0"/>
          </a:p>
        </p:txBody>
      </p:sp>
    </p:spTree>
    <p:extLst>
      <p:ext uri="{BB962C8B-B14F-4D97-AF65-F5344CB8AC3E}">
        <p14:creationId xmlns:p14="http://schemas.microsoft.com/office/powerpoint/2010/main" xmlns="" val="245726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90600" y="731838"/>
            <a:ext cx="4875213" cy="3657600"/>
          </a:xfrm>
          <a:ln/>
        </p:spPr>
      </p:sp>
      <p:sp>
        <p:nvSpPr>
          <p:cNvPr id="235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mn-lt"/>
                <a:ea typeface="MS PGothic" charset="0"/>
              </a:rPr>
              <a:t>To meet this provision of the Act we adopt a co-production approach that engages with carers and takes their views into account when planning services.</a:t>
            </a:r>
          </a:p>
          <a:p>
            <a:r>
              <a:rPr lang="en-US" dirty="0" smtClean="0">
                <a:latin typeface="+mn-lt"/>
                <a:ea typeface="MS PGothic" charset="0"/>
              </a:rPr>
              <a:t>Can be a challenge.  Carers are often skilled and experienced in providing care but can be short on time to engage in consultation events or complete surveys and questionnaires.  Can be a problem as planners need carer input.</a:t>
            </a:r>
          </a:p>
          <a:p>
            <a:r>
              <a:rPr lang="en-US" dirty="0" smtClean="0">
                <a:latin typeface="+mn-lt"/>
                <a:ea typeface="MS PGothic" charset="0"/>
              </a:rPr>
              <a:t>However, we work our 3</a:t>
            </a:r>
            <a:r>
              <a:rPr lang="en-US" baseline="30000" dirty="0" smtClean="0">
                <a:latin typeface="+mn-lt"/>
                <a:ea typeface="MS PGothic" charset="0"/>
              </a:rPr>
              <a:t>rd</a:t>
            </a:r>
            <a:r>
              <a:rPr lang="en-US" dirty="0" smtClean="0">
                <a:latin typeface="+mn-lt"/>
                <a:ea typeface="MS PGothic" charset="0"/>
              </a:rPr>
              <a:t> sector colleagues to enable consultation when planning and shaping services.</a:t>
            </a:r>
          </a:p>
          <a:p>
            <a:pPr>
              <a:buFontTx/>
              <a:buChar char="-"/>
            </a:pPr>
            <a:endParaRPr lang="en-US" dirty="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DB84AD-218B-0D4F-8FBF-3E19776FB9E2}" type="slidenum">
              <a:rPr lang="en-GB" sz="1200"/>
              <a:pPr eaLnBrk="1" hangingPunct="1"/>
              <a:t>9</a:t>
            </a:fld>
            <a:endParaRPr lang="en-GB" sz="1200" dirty="0"/>
          </a:p>
        </p:txBody>
      </p:sp>
    </p:spTree>
    <p:extLst>
      <p:ext uri="{BB962C8B-B14F-4D97-AF65-F5344CB8AC3E}">
        <p14:creationId xmlns:p14="http://schemas.microsoft.com/office/powerpoint/2010/main" xmlns="" val="146577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183618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3025" y="333376"/>
            <a:ext cx="1960563" cy="49863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1" y="333376"/>
            <a:ext cx="5730875" cy="49863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402709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0" y="404665"/>
            <a:ext cx="7772400" cy="1362075"/>
          </a:xfrm>
        </p:spPr>
        <p:txBody>
          <a:bodyPr/>
          <a:lstStyle>
            <a:lvl1pPr algn="l">
              <a:defRPr sz="3200" b="1" cap="none">
                <a:latin typeface="Calibri" panose="020F050202020403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611560" y="1844825"/>
            <a:ext cx="7772400" cy="3600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xmlns="" val="208213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1" y="1125539"/>
            <a:ext cx="384492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37077" y="1125539"/>
            <a:ext cx="384651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224209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23894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xmlns="" val="347201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1063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xmlns="" val="263703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xmlns="" val="138644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xmlns="" val="86288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9" y="333376"/>
            <a:ext cx="7632700"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39750" y="1125539"/>
            <a:ext cx="7843839" cy="419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8" name="Picture 11" descr="topstrip ai"/>
          <p:cNvPicPr>
            <a:picLocks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93675" y="1"/>
            <a:ext cx="8756651" cy="3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Line 15"/>
          <p:cNvSpPr>
            <a:spLocks noChangeShapeType="1"/>
          </p:cNvSpPr>
          <p:nvPr userDrawn="1"/>
        </p:nvSpPr>
        <p:spPr bwMode="auto">
          <a:xfrm>
            <a:off x="395289" y="6165850"/>
            <a:ext cx="8424863" cy="0"/>
          </a:xfrm>
          <a:prstGeom prst="line">
            <a:avLst/>
          </a:prstGeom>
          <a:noFill/>
          <a:ln w="38100">
            <a:solidFill>
              <a:srgbClr val="024426"/>
            </a:solidFill>
            <a:round/>
            <a:headEnd/>
            <a:tailEnd/>
          </a:ln>
          <a:extLst>
            <a:ext uri="{909E8E84-426E-40dd-AFC4-6F175D3DCCD1}">
              <a14:hiddenFill xmlns="" xmlns:a14="http://schemas.microsoft.com/office/drawing/2010/main">
                <a:noFill/>
              </a14:hiddenFill>
            </a:ext>
          </a:extLst>
        </p:spPr>
        <p:txBody>
          <a:bodyPr lIns="90000" tIns="46800" rIns="90000" bIns="46800"/>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24426"/>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rgbClr val="024426"/>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rgbClr val="D57001"/>
          </a:solidFill>
          <a:latin typeface="Arial" charset="0"/>
        </a:defRPr>
      </a:lvl6pPr>
      <a:lvl7pPr marL="914400" algn="l" rtl="0" fontAlgn="base">
        <a:spcBef>
          <a:spcPct val="0"/>
        </a:spcBef>
        <a:spcAft>
          <a:spcPct val="0"/>
        </a:spcAft>
        <a:defRPr sz="3200" b="1">
          <a:solidFill>
            <a:srgbClr val="D57001"/>
          </a:solidFill>
          <a:latin typeface="Arial" charset="0"/>
        </a:defRPr>
      </a:lvl7pPr>
      <a:lvl8pPr marL="1371600" algn="l" rtl="0" fontAlgn="base">
        <a:spcBef>
          <a:spcPct val="0"/>
        </a:spcBef>
        <a:spcAft>
          <a:spcPct val="0"/>
        </a:spcAft>
        <a:defRPr sz="3200" b="1">
          <a:solidFill>
            <a:srgbClr val="D57001"/>
          </a:solidFill>
          <a:latin typeface="Arial" charset="0"/>
        </a:defRPr>
      </a:lvl8pPr>
      <a:lvl9pPr marL="1828800" algn="l" rtl="0" fontAlgn="base">
        <a:spcBef>
          <a:spcPct val="0"/>
        </a:spcBef>
        <a:spcAft>
          <a:spcPct val="0"/>
        </a:spcAft>
        <a:defRPr sz="3200" b="1">
          <a:solidFill>
            <a:srgbClr val="D57001"/>
          </a:solidFill>
          <a:latin typeface="Arial" charset="0"/>
        </a:defRPr>
      </a:lvl9pPr>
    </p:titleStyle>
    <p:bodyStyle>
      <a:lvl1pPr marL="533400" indent="-533400" algn="l" rtl="0" eaLnBrk="0" fontAlgn="base" hangingPunct="0">
        <a:spcBef>
          <a:spcPct val="20000"/>
        </a:spcBef>
        <a:spcAft>
          <a:spcPct val="0"/>
        </a:spcAft>
        <a:buClr>
          <a:schemeClr val="tx1"/>
        </a:buClr>
        <a:buChar char="•"/>
        <a:defRPr sz="2800" b="1">
          <a:solidFill>
            <a:srgbClr val="2E3192"/>
          </a:solidFill>
          <a:latin typeface="+mn-lt"/>
          <a:ea typeface="ＭＳ Ｐゴシック" charset="-128"/>
          <a:cs typeface="ＭＳ Ｐゴシック" charset="-128"/>
        </a:defRPr>
      </a:lvl1pPr>
      <a:lvl2pPr marL="1074738" indent="-285750" algn="l" rtl="0" eaLnBrk="0" fontAlgn="base" hangingPunct="0">
        <a:spcBef>
          <a:spcPct val="20000"/>
        </a:spcBef>
        <a:spcAft>
          <a:spcPct val="0"/>
        </a:spcAft>
        <a:buChar char="–"/>
        <a:defRPr sz="2200" b="1">
          <a:solidFill>
            <a:srgbClr val="2E3192"/>
          </a:solidFill>
          <a:latin typeface="+mn-lt"/>
          <a:ea typeface="ＭＳ Ｐゴシック" charset="-128"/>
        </a:defRPr>
      </a:lvl2pPr>
      <a:lvl3pPr marL="1612900" indent="-358775" algn="l" rtl="0" eaLnBrk="0" fontAlgn="base" hangingPunct="0">
        <a:spcBef>
          <a:spcPct val="20000"/>
        </a:spcBef>
        <a:spcAft>
          <a:spcPct val="0"/>
        </a:spcAft>
        <a:buChar char="•"/>
        <a:defRPr sz="2000">
          <a:solidFill>
            <a:srgbClr val="2E3192"/>
          </a:solidFill>
          <a:latin typeface="+mn-lt"/>
          <a:ea typeface="ＭＳ Ｐゴシック" charset="-128"/>
        </a:defRPr>
      </a:lvl3pPr>
      <a:lvl4pPr marL="2159000" indent="-366713" algn="l" rtl="0" eaLnBrk="0" fontAlgn="base" hangingPunct="0">
        <a:spcBef>
          <a:spcPct val="20000"/>
        </a:spcBef>
        <a:spcAft>
          <a:spcPct val="0"/>
        </a:spcAft>
        <a:buChar char="–"/>
        <a:defRPr>
          <a:solidFill>
            <a:srgbClr val="2E3192"/>
          </a:solidFill>
          <a:latin typeface="+mn-lt"/>
          <a:ea typeface="ＭＳ Ｐゴシック" charset="-128"/>
        </a:defRPr>
      </a:lvl4pPr>
      <a:lvl5pPr marL="2693988" indent="-228600" algn="l" rtl="0" eaLnBrk="0" fontAlgn="base" hangingPunct="0">
        <a:spcBef>
          <a:spcPct val="20000"/>
        </a:spcBef>
        <a:spcAft>
          <a:spcPct val="0"/>
        </a:spcAft>
        <a:buChar char="»"/>
        <a:defRPr sz="1600">
          <a:solidFill>
            <a:srgbClr val="2E3192"/>
          </a:solidFill>
          <a:latin typeface="+mn-lt"/>
          <a:ea typeface="ＭＳ Ｐゴシック" charset="-128"/>
        </a:defRPr>
      </a:lvl5pPr>
      <a:lvl6pPr marL="3151188" indent="-228600" algn="l" rtl="0" fontAlgn="base">
        <a:spcBef>
          <a:spcPct val="20000"/>
        </a:spcBef>
        <a:spcAft>
          <a:spcPct val="0"/>
        </a:spcAft>
        <a:buChar char="»"/>
        <a:defRPr sz="1600">
          <a:solidFill>
            <a:srgbClr val="2E3192"/>
          </a:solidFill>
          <a:latin typeface="+mn-lt"/>
          <a:ea typeface="ＭＳ Ｐゴシック" charset="-128"/>
        </a:defRPr>
      </a:lvl6pPr>
      <a:lvl7pPr marL="3608388" indent="-228600" algn="l" rtl="0" fontAlgn="base">
        <a:spcBef>
          <a:spcPct val="20000"/>
        </a:spcBef>
        <a:spcAft>
          <a:spcPct val="0"/>
        </a:spcAft>
        <a:buChar char="»"/>
        <a:defRPr sz="1600">
          <a:solidFill>
            <a:srgbClr val="2E3192"/>
          </a:solidFill>
          <a:latin typeface="+mn-lt"/>
          <a:ea typeface="ＭＳ Ｐゴシック" charset="-128"/>
        </a:defRPr>
      </a:lvl7pPr>
      <a:lvl8pPr marL="4065588" indent="-228600" algn="l" rtl="0" fontAlgn="base">
        <a:spcBef>
          <a:spcPct val="20000"/>
        </a:spcBef>
        <a:spcAft>
          <a:spcPct val="0"/>
        </a:spcAft>
        <a:buChar char="»"/>
        <a:defRPr sz="1600">
          <a:solidFill>
            <a:srgbClr val="2E3192"/>
          </a:solidFill>
          <a:latin typeface="+mn-lt"/>
          <a:ea typeface="ＭＳ Ｐゴシック" charset="-128"/>
        </a:defRPr>
      </a:lvl8pPr>
      <a:lvl9pPr marL="4522788" indent="-228600" algn="l" rtl="0" fontAlgn="base">
        <a:spcBef>
          <a:spcPct val="20000"/>
        </a:spcBef>
        <a:spcAft>
          <a:spcPct val="0"/>
        </a:spcAft>
        <a:buChar char="»"/>
        <a:defRPr sz="1600">
          <a:solidFill>
            <a:srgbClr val="2E319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haredcarescotland.org.uk/wp-content/uploads/2015/11/Carers-Act-Implementation_engagement-event.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251520" y="621408"/>
            <a:ext cx="8352731" cy="1007393"/>
          </a:xfrm>
        </p:spPr>
        <p:txBody>
          <a:bodyPr/>
          <a:lstStyle/>
          <a:p>
            <a:pPr algn="ctr"/>
            <a:r>
              <a:rPr lang="en-US" dirty="0" smtClean="0">
                <a:solidFill>
                  <a:srgbClr val="000090"/>
                </a:solidFill>
                <a:latin typeface="Calibri" panose="020F0502020204030204" pitchFamily="34" charset="0"/>
                <a:ea typeface="ＭＳ Ｐゴシック" charset="0"/>
                <a:cs typeface="ＭＳ Ｐゴシック" charset="0"/>
              </a:rPr>
              <a:t>The Carers (Scotland) Act 2016</a:t>
            </a:r>
            <a:r>
              <a:rPr lang="en-US" dirty="0" smtClean="0">
                <a:latin typeface="Calibri" panose="020F0502020204030204" pitchFamily="34" charset="0"/>
                <a:ea typeface="ＭＳ Ｐゴシック" charset="0"/>
                <a:cs typeface="ＭＳ Ｐゴシック" charset="0"/>
              </a:rPr>
              <a:t/>
            </a:r>
            <a:br>
              <a:rPr lang="en-US" dirty="0" smtClean="0">
                <a:latin typeface="Calibri" panose="020F0502020204030204" pitchFamily="34" charset="0"/>
                <a:ea typeface="ＭＳ Ｐゴシック" charset="0"/>
                <a:cs typeface="ＭＳ Ｐゴシック" charset="0"/>
              </a:rPr>
            </a:br>
            <a:endParaRPr lang="en-US" dirty="0">
              <a:latin typeface="Calibri" panose="020F0502020204030204" pitchFamily="34" charset="0"/>
              <a:ea typeface="ＭＳ Ｐゴシック" charset="0"/>
              <a:cs typeface="ＭＳ Ｐゴシック" charset="0"/>
            </a:endParaRPr>
          </a:p>
        </p:txBody>
      </p:sp>
      <p:sp>
        <p:nvSpPr>
          <p:cNvPr id="4098" name="Content Placeholder 2"/>
          <p:cNvSpPr>
            <a:spLocks noGrp="1"/>
          </p:cNvSpPr>
          <p:nvPr>
            <p:ph idx="1"/>
          </p:nvPr>
        </p:nvSpPr>
        <p:spPr>
          <a:xfrm>
            <a:off x="-3204864" y="980728"/>
            <a:ext cx="7848600" cy="4724400"/>
          </a:xfrm>
        </p:spPr>
        <p:txBody>
          <a:bodyPr/>
          <a:lstStyle/>
          <a:p>
            <a:pPr marL="0" indent="0">
              <a:buNone/>
              <a:defRPr/>
            </a:pPr>
            <a:endParaRPr lang="en-US" dirty="0" smtClean="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a:defRPr/>
            </a:pPr>
            <a:endParaRPr lang="en-US" dirty="0" smtClean="0">
              <a:latin typeface="Arial" charset="0"/>
              <a:ea typeface="ＭＳ Ｐゴシック" charset="0"/>
              <a:cs typeface="ＭＳ Ｐゴシック" charset="0"/>
            </a:endParaRPr>
          </a:p>
        </p:txBody>
      </p:sp>
      <p:pic>
        <p:nvPicPr>
          <p:cNvPr id="5" name="Picture 3" descr="facebook-banner.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600" y="1628800"/>
            <a:ext cx="7345363" cy="271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co_logo_colour_linea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11761" y="4509121"/>
            <a:ext cx="3806711" cy="1368152"/>
          </a:xfrm>
          <a:prstGeom prst="rect">
            <a:avLst/>
          </a:prstGeom>
        </p:spPr>
      </p:pic>
    </p:spTree>
    <p:extLst>
      <p:ext uri="{BB962C8B-B14F-4D97-AF65-F5344CB8AC3E}">
        <p14:creationId xmlns:p14="http://schemas.microsoft.com/office/powerpoint/2010/main" xmlns="" val="1781551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charset="0"/>
                <a:ea typeface="MS PGothic" charset="0"/>
                <a:cs typeface="Calibri" charset="0"/>
              </a:rPr>
              <a:t>Hospital discharge</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sp>
        <p:nvSpPr>
          <p:cNvPr id="22531" name="TextBox 2"/>
          <p:cNvSpPr txBox="1">
            <a:spLocks noChangeArrowheads="1"/>
          </p:cNvSpPr>
          <p:nvPr/>
        </p:nvSpPr>
        <p:spPr bwMode="auto">
          <a:xfrm>
            <a:off x="4355976" y="1988841"/>
            <a:ext cx="396044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457200" indent="-457200" eaLnBrk="1" hangingPunct="1">
              <a:buFont typeface="Arial"/>
              <a:buChar char="•"/>
            </a:pPr>
            <a:endParaRPr lang="en-US" sz="3200" dirty="0" smtClean="0">
              <a:latin typeface="Calibri" charset="0"/>
              <a:cs typeface="Calibri" charset="0"/>
            </a:endParaRPr>
          </a:p>
          <a:p>
            <a:pPr eaLnBrk="1" hangingPunct="1"/>
            <a:r>
              <a:rPr lang="en-US" dirty="0" smtClean="0">
                <a:latin typeface="Calibri" charset="0"/>
                <a:cs typeface="Calibri" charset="0"/>
              </a:rPr>
              <a:t>Carers must be informed and involved on the process of hospital discharge</a:t>
            </a:r>
            <a:endParaRPr lang="en-US" dirty="0">
              <a:latin typeface="Calibri" charset="0"/>
              <a:cs typeface="Calibri" charset="0"/>
            </a:endParaRPr>
          </a:p>
        </p:txBody>
      </p:sp>
      <p:pic>
        <p:nvPicPr>
          <p:cNvPr id="2" name="Picture 1" descr="hospita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568" y="2564904"/>
            <a:ext cx="3672408" cy="2750761"/>
          </a:xfrm>
          <a:prstGeom prst="rect">
            <a:avLst/>
          </a:prstGeom>
        </p:spPr>
      </p:pic>
    </p:spTree>
    <p:extLst>
      <p:ext uri="{BB962C8B-B14F-4D97-AF65-F5344CB8AC3E}">
        <p14:creationId xmlns:p14="http://schemas.microsoft.com/office/powerpoint/2010/main" xmlns="" val="3849771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sz="2800" dirty="0" smtClean="0">
                <a:solidFill>
                  <a:srgbClr val="180067"/>
                </a:solidFill>
                <a:latin typeface="Arial" charset="0"/>
                <a:ea typeface="MS PGothic" charset="0"/>
              </a:rPr>
              <a:t>The Carers Act – What’s next?</a:t>
            </a:r>
            <a:endParaRPr lang="en-US" sz="2800" dirty="0">
              <a:solidFill>
                <a:srgbClr val="180067"/>
              </a:solidFill>
              <a:latin typeface="Arial" charset="0"/>
              <a:ea typeface="MS PGothic" charset="0"/>
            </a:endParaRPr>
          </a:p>
        </p:txBody>
      </p:sp>
      <p:pic>
        <p:nvPicPr>
          <p:cNvPr id="3" name="Picture 2"/>
          <p:cNvPicPr>
            <a:picLocks noChangeAspect="1"/>
          </p:cNvPicPr>
          <p:nvPr/>
        </p:nvPicPr>
        <p:blipFill>
          <a:blip r:embed="rId3"/>
          <a:stretch>
            <a:fillRect/>
          </a:stretch>
        </p:blipFill>
        <p:spPr>
          <a:xfrm>
            <a:off x="611189" y="1182242"/>
            <a:ext cx="3594100" cy="2260600"/>
          </a:xfrm>
          <a:prstGeom prst="rect">
            <a:avLst/>
          </a:prstGeom>
        </p:spPr>
      </p:pic>
    </p:spTree>
    <p:extLst>
      <p:ext uri="{BB962C8B-B14F-4D97-AF65-F5344CB8AC3E}">
        <p14:creationId xmlns:p14="http://schemas.microsoft.com/office/powerpoint/2010/main" xmlns="" val="60276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Coalition of carers carer rights infographic.png"/>
          <p:cNvPicPr>
            <a:picLocks noGrp="1" noChangeAspect="1"/>
          </p:cNvPicPr>
          <p:nvPr>
            <p:ph idx="1"/>
          </p:nvPr>
        </p:nvPicPr>
        <p:blipFill>
          <a:blip r:embed="rId3" cstate="print"/>
          <a:stretch>
            <a:fillRect/>
          </a:stretch>
        </p:blipFill>
        <p:spPr>
          <a:xfrm>
            <a:off x="0" y="1"/>
            <a:ext cx="9144000" cy="685800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6131024" cy="1512168"/>
          </a:xfrm>
        </p:spPr>
        <p:txBody>
          <a:bodyPr>
            <a:normAutofit/>
          </a:bodyPr>
          <a:lstStyle/>
          <a:p>
            <a:r>
              <a:rPr lang="en-GB" sz="3600" dirty="0" smtClean="0"/>
              <a:t>The Carers (Scotland) Act- </a:t>
            </a:r>
            <a:br>
              <a:rPr lang="en-GB" sz="3600" dirty="0" smtClean="0"/>
            </a:br>
            <a:r>
              <a:rPr lang="en-GB" sz="3600" dirty="0" smtClean="0"/>
              <a:t>The key message</a:t>
            </a:r>
            <a:endParaRPr lang="en-GB" sz="3600" dirty="0"/>
          </a:p>
        </p:txBody>
      </p:sp>
      <p:sp>
        <p:nvSpPr>
          <p:cNvPr id="5" name="Content Placeholder 4"/>
          <p:cNvSpPr>
            <a:spLocks noGrp="1"/>
          </p:cNvSpPr>
          <p:nvPr>
            <p:ph idx="1"/>
          </p:nvPr>
        </p:nvSpPr>
        <p:spPr>
          <a:xfrm>
            <a:off x="611561" y="1340769"/>
            <a:ext cx="7843839" cy="4194175"/>
          </a:xfrm>
        </p:spPr>
        <p:txBody>
          <a:bodyPr>
            <a:normAutofit fontScale="85000" lnSpcReduction="20000"/>
          </a:bodyPr>
          <a:lstStyle/>
          <a:p>
            <a:pPr>
              <a:buNone/>
            </a:pPr>
            <a:r>
              <a:rPr lang="en-GB" b="1" dirty="0" smtClean="0"/>
              <a:t>Why supporting carers matters</a:t>
            </a:r>
          </a:p>
          <a:p>
            <a:pPr>
              <a:buNone/>
            </a:pPr>
            <a:endParaRPr lang="en-GB" b="1" dirty="0" smtClean="0"/>
          </a:p>
          <a:p>
            <a:r>
              <a:rPr lang="en-GB" dirty="0" smtClean="0"/>
              <a:t>To protect carers’ health and wellbeing</a:t>
            </a:r>
          </a:p>
          <a:p>
            <a:r>
              <a:rPr lang="en-GB" dirty="0" smtClean="0">
                <a:solidFill>
                  <a:srgbClr val="0070C0"/>
                </a:solidFill>
              </a:rPr>
              <a:t>To enable carers to care if they are willing and able</a:t>
            </a:r>
          </a:p>
          <a:p>
            <a:r>
              <a:rPr lang="en-GB" dirty="0" smtClean="0"/>
              <a:t>So that more people can be cared for at home</a:t>
            </a:r>
          </a:p>
          <a:p>
            <a:r>
              <a:rPr lang="en-GB" dirty="0" smtClean="0">
                <a:solidFill>
                  <a:srgbClr val="0070C0"/>
                </a:solidFill>
              </a:rPr>
              <a:t>Carers are essential to the health and social care sector, and</a:t>
            </a:r>
          </a:p>
          <a:p>
            <a:r>
              <a:rPr lang="en-GB" dirty="0" smtClean="0"/>
              <a:t>Supporting carers supports human rights &amp; the economy</a:t>
            </a:r>
          </a:p>
          <a:p>
            <a:pPr>
              <a:buNone/>
            </a:pPr>
            <a:r>
              <a:rPr lang="en-GB" sz="1600" i="1" dirty="0" smtClean="0">
                <a:solidFill>
                  <a:srgbClr val="00B0F0"/>
                </a:solidFill>
                <a:hlinkClick r:id="rId3"/>
              </a:rPr>
              <a:t>https://www.sharedcarescotland.org.uk/wp-content/uploads/2015/11/Carers-Act-Implementation_engagement-event.pdf</a:t>
            </a:r>
            <a:r>
              <a:rPr lang="en-GB" sz="1600" i="1" dirty="0" smtClean="0">
                <a:solidFill>
                  <a:srgbClr val="00B0F0"/>
                </a:solidFill>
              </a:rPr>
              <a:t> </a:t>
            </a:r>
          </a:p>
          <a:p>
            <a:endParaRPr lang="en-GB" dirty="0"/>
          </a:p>
        </p:txBody>
      </p:sp>
      <p:pic>
        <p:nvPicPr>
          <p:cNvPr id="7" name="Picture 2"/>
          <p:cNvPicPr>
            <a:picLocks noChangeAspect="1" noChangeArrowheads="1"/>
          </p:cNvPicPr>
          <p:nvPr/>
        </p:nvPicPr>
        <p:blipFill>
          <a:blip r:embed="rId4" cstate="print"/>
          <a:srcRect/>
          <a:stretch>
            <a:fillRect/>
          </a:stretch>
        </p:blipFill>
        <p:spPr bwMode="auto">
          <a:xfrm>
            <a:off x="7667627" y="5305427"/>
            <a:ext cx="14763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smtClean="0">
                <a:solidFill>
                  <a:srgbClr val="210188"/>
                </a:solidFill>
                <a:latin typeface="Calibri" charset="0"/>
                <a:ea typeface="MS PGothic" charset="0"/>
                <a:cs typeface="Calibri" charset="0"/>
              </a:rPr>
              <a:t>Definition of a </a:t>
            </a:r>
            <a:r>
              <a:rPr lang="en-US" dirty="0">
                <a:solidFill>
                  <a:srgbClr val="210188"/>
                </a:solidFill>
                <a:latin typeface="Calibri" charset="0"/>
                <a:ea typeface="MS PGothic" charset="0"/>
                <a:cs typeface="Calibri" charset="0"/>
              </a:rPr>
              <a:t>c</a:t>
            </a:r>
            <a:r>
              <a:rPr lang="en-US" dirty="0" smtClean="0">
                <a:solidFill>
                  <a:srgbClr val="210188"/>
                </a:solidFill>
                <a:latin typeface="Calibri" charset="0"/>
                <a:ea typeface="MS PGothic" charset="0"/>
                <a:cs typeface="Calibri" charset="0"/>
              </a:rPr>
              <a:t>arer</a:t>
            </a:r>
            <a:endParaRPr lang="en-US" dirty="0">
              <a:solidFill>
                <a:srgbClr val="FF0000"/>
              </a:solidFill>
              <a:latin typeface="Calibri" charset="0"/>
              <a:ea typeface="MS PGothic" charset="0"/>
              <a:cs typeface="Calibri" charset="0"/>
            </a:endParaRPr>
          </a:p>
        </p:txBody>
      </p:sp>
      <p:sp>
        <p:nvSpPr>
          <p:cNvPr id="12291" name="TextBox 2"/>
          <p:cNvSpPr txBox="1">
            <a:spLocks noChangeArrowheads="1"/>
          </p:cNvSpPr>
          <p:nvPr/>
        </p:nvSpPr>
        <p:spPr bwMode="auto">
          <a:xfrm>
            <a:off x="4860032" y="2276872"/>
            <a:ext cx="3744416"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A broader definition of a carer: removal of ‘regular and substantial’</a:t>
            </a:r>
            <a:endParaRPr lang="en-US" dirty="0">
              <a:latin typeface="Calibri" charset="0"/>
              <a:cs typeface="Calibri" charset="0"/>
            </a:endParaRPr>
          </a:p>
          <a:p>
            <a:pPr eaLnBrk="1" hangingPunct="1"/>
            <a:endParaRPr lang="en-US" dirty="0"/>
          </a:p>
          <a:p>
            <a:pPr eaLnBrk="1" hangingPunct="1"/>
            <a:endParaRPr lang="en-US" dirty="0"/>
          </a:p>
        </p:txBody>
      </p:sp>
      <p:pic>
        <p:nvPicPr>
          <p:cNvPr id="2" name="Picture 1"/>
          <p:cNvPicPr>
            <a:picLocks noChangeAspect="1"/>
          </p:cNvPicPr>
          <p:nvPr/>
        </p:nvPicPr>
        <p:blipFill>
          <a:blip r:embed="rId3"/>
          <a:stretch>
            <a:fillRect/>
          </a:stretch>
        </p:blipFill>
        <p:spPr>
          <a:xfrm>
            <a:off x="683569" y="1988841"/>
            <a:ext cx="4111932" cy="2736304"/>
          </a:xfrm>
          <a:prstGeom prst="rect">
            <a:avLst/>
          </a:prstGeom>
        </p:spPr>
      </p:pic>
    </p:spTree>
    <p:extLst>
      <p:ext uri="{BB962C8B-B14F-4D97-AF65-F5344CB8AC3E}">
        <p14:creationId xmlns:p14="http://schemas.microsoft.com/office/powerpoint/2010/main" xmlns="" val="293110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Adult Carer Support </a:t>
            </a:r>
            <a:r>
              <a:rPr lang="en-US" dirty="0" smtClean="0">
                <a:solidFill>
                  <a:srgbClr val="210188"/>
                </a:solidFill>
                <a:latin typeface="Calibri" charset="0"/>
                <a:ea typeface="MS PGothic" charset="0"/>
                <a:cs typeface="Calibri" charset="0"/>
              </a:rPr>
              <a:t>Plan/Young Carer Statement </a:t>
            </a: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endParaRPr lang="en-US" dirty="0">
              <a:solidFill>
                <a:srgbClr val="FF0000"/>
              </a:solidFill>
              <a:latin typeface="Calibri" charset="0"/>
              <a:ea typeface="MS PGothic" charset="0"/>
              <a:cs typeface="Calibri" charset="0"/>
            </a:endParaRPr>
          </a:p>
        </p:txBody>
      </p:sp>
      <p:pic>
        <p:nvPicPr>
          <p:cNvPr id="12290"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189" y="1988841"/>
            <a:ext cx="3291449" cy="2880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4716016" y="1556793"/>
            <a:ext cx="4032448" cy="6555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smtClean="0">
                <a:latin typeface="Calibri" charset="0"/>
                <a:cs typeface="Calibri" charset="0"/>
              </a:rPr>
              <a:t>Similar to </a:t>
            </a:r>
            <a:r>
              <a:rPr lang="en-US" dirty="0">
                <a:latin typeface="Calibri" charset="0"/>
                <a:cs typeface="Calibri" charset="0"/>
              </a:rPr>
              <a:t>C</a:t>
            </a:r>
            <a:r>
              <a:rPr lang="en-US" dirty="0" smtClean="0">
                <a:latin typeface="Calibri" charset="0"/>
                <a:cs typeface="Calibri" charset="0"/>
              </a:rPr>
              <a:t>arers </a:t>
            </a:r>
            <a:r>
              <a:rPr lang="en-US" dirty="0">
                <a:latin typeface="Calibri" charset="0"/>
                <a:cs typeface="Calibri" charset="0"/>
              </a:rPr>
              <a:t>A</a:t>
            </a:r>
            <a:r>
              <a:rPr lang="en-US" dirty="0" smtClean="0">
                <a:latin typeface="Calibri" charset="0"/>
                <a:cs typeface="Calibri" charset="0"/>
              </a:rPr>
              <a:t>ssessment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Anyone can request a Plan/Statement</a:t>
            </a:r>
          </a:p>
          <a:p>
            <a:pPr eaLnBrk="1" hangingPunct="1"/>
            <a:endParaRPr lang="en-US" dirty="0">
              <a:latin typeface="Calibri" charset="0"/>
              <a:cs typeface="Calibri" charset="0"/>
            </a:endParaRPr>
          </a:p>
          <a:p>
            <a:pPr eaLnBrk="1" hangingPunct="1"/>
            <a:r>
              <a:rPr lang="en-US" dirty="0" smtClean="0">
                <a:latin typeface="Calibri" charset="0"/>
                <a:cs typeface="Calibri" charset="0"/>
              </a:rPr>
              <a:t>Must </a:t>
            </a:r>
            <a:r>
              <a:rPr lang="en-US" dirty="0">
                <a:latin typeface="Calibri" charset="0"/>
                <a:cs typeface="Calibri" charset="0"/>
              </a:rPr>
              <a:t>include information </a:t>
            </a:r>
            <a:r>
              <a:rPr lang="en-US" dirty="0" smtClean="0">
                <a:latin typeface="Calibri" charset="0"/>
                <a:cs typeface="Calibri" charset="0"/>
              </a:rPr>
              <a:t>on Emergency and Future Planning</a:t>
            </a:r>
          </a:p>
          <a:p>
            <a:pPr eaLnBrk="1" hangingPunct="1"/>
            <a:endParaRPr lang="en-US" dirty="0">
              <a:latin typeface="Calibri" charset="0"/>
              <a:cs typeface="Calibri" charset="0"/>
            </a:endParaRPr>
          </a:p>
          <a:p>
            <a:pPr eaLnBrk="1" hangingPunct="1"/>
            <a:r>
              <a:rPr lang="en-US" dirty="0" smtClean="0">
                <a:latin typeface="Calibri" charset="0"/>
                <a:cs typeface="Calibri" charset="0"/>
              </a:rPr>
              <a:t>Outcomes-based</a:t>
            </a:r>
            <a:endParaRPr lang="en-US" dirty="0">
              <a:latin typeface="Calibri" charset="0"/>
              <a:cs typeface="Calibri" charset="0"/>
            </a:endParaRPr>
          </a:p>
          <a:p>
            <a:pPr eaLnBrk="1" hangingPunct="1"/>
            <a:endParaRPr lang="en-US" sz="2800" dirty="0" smtClean="0">
              <a:latin typeface="Calibri" charset="0"/>
              <a:cs typeface="Calibri" charset="0"/>
            </a:endParaRPr>
          </a:p>
          <a:p>
            <a:pPr eaLnBrk="1" hangingPunct="1"/>
            <a:endParaRPr lang="en-US" sz="2800" dirty="0">
              <a:latin typeface="Calibri" charset="0"/>
              <a:cs typeface="Calibri" charset="0"/>
            </a:endParaRPr>
          </a:p>
          <a:p>
            <a:pPr marL="342900" indent="-342900" eaLnBrk="1" hangingPunct="1">
              <a:buFont typeface="Arial"/>
              <a:buChar char="•"/>
            </a:pPr>
            <a:endParaRPr lang="en-US" sz="2800" dirty="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a:p>
            <a:pPr eaLnBrk="1" hangingPunct="1"/>
            <a:endParaRPr lang="en-US" dirty="0"/>
          </a:p>
          <a:p>
            <a:pPr eaLnBrk="1" hangingPunct="1"/>
            <a:endParaRPr lang="en-US" dirty="0"/>
          </a:p>
        </p:txBody>
      </p:sp>
    </p:spTree>
    <p:extLst>
      <p:ext uri="{BB962C8B-B14F-4D97-AF65-F5344CB8AC3E}">
        <p14:creationId xmlns:p14="http://schemas.microsoft.com/office/powerpoint/2010/main" xmlns="" val="151095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Information and </a:t>
            </a:r>
            <a:r>
              <a:rPr lang="en-US" dirty="0" smtClean="0">
                <a:solidFill>
                  <a:srgbClr val="210188"/>
                </a:solidFill>
                <a:latin typeface="Calibri" charset="0"/>
                <a:ea typeface="MS PGothic" charset="0"/>
                <a:cs typeface="Calibri" charset="0"/>
              </a:rPr>
              <a:t>advice</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Calibri" charset="0"/>
                <a:ea typeface="MS PGothic" charset="0"/>
                <a:cs typeface="Calibri" charset="0"/>
              </a:rPr>
              <a:t/>
            </a:r>
            <a:br>
              <a:rPr lang="en-US" dirty="0">
                <a:solidFill>
                  <a:srgbClr val="FF0000"/>
                </a:solidFill>
                <a:latin typeface="Calibri" charset="0"/>
                <a:ea typeface="MS PGothic" charset="0"/>
                <a:cs typeface="Calibri"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4338" name="Picture 2" descr="advice.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5" y="1772817"/>
            <a:ext cx="3416191" cy="201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Box 3"/>
          <p:cNvSpPr txBox="1">
            <a:spLocks noChangeArrowheads="1"/>
          </p:cNvSpPr>
          <p:nvPr/>
        </p:nvSpPr>
        <p:spPr bwMode="auto">
          <a:xfrm>
            <a:off x="4262973" y="1556793"/>
            <a:ext cx="4824536"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a:t>
            </a:r>
            <a:r>
              <a:rPr lang="en-US" dirty="0" smtClean="0">
                <a:latin typeface="Calibri" charset="0"/>
                <a:cs typeface="Calibri" charset="0"/>
              </a:rPr>
              <a:t>to ‘establish &amp; maintain’ an information and advice service</a:t>
            </a:r>
          </a:p>
          <a:p>
            <a:pPr eaLnBrk="1" hangingPunct="1"/>
            <a:endParaRPr lang="en-US" dirty="0">
              <a:latin typeface="Calibri" charset="0"/>
              <a:cs typeface="Calibri" charset="0"/>
            </a:endParaRPr>
          </a:p>
          <a:p>
            <a:pPr eaLnBrk="1" hangingPunct="1"/>
            <a:r>
              <a:rPr lang="en-US" dirty="0" smtClean="0">
                <a:latin typeface="Calibri" charset="0"/>
                <a:cs typeface="Calibri" charset="0"/>
              </a:rPr>
              <a:t>Duty to provide information </a:t>
            </a:r>
            <a:r>
              <a:rPr lang="en-US" dirty="0">
                <a:latin typeface="Calibri" charset="0"/>
                <a:cs typeface="Calibri" charset="0"/>
              </a:rPr>
              <a:t>on:</a:t>
            </a:r>
          </a:p>
          <a:p>
            <a:pPr marL="342900" indent="-342900" eaLnBrk="1" hangingPunct="1">
              <a:buFont typeface="Arial"/>
              <a:buChar char="•"/>
            </a:pPr>
            <a:r>
              <a:rPr lang="en-US" dirty="0">
                <a:latin typeface="Calibri" charset="0"/>
                <a:cs typeface="Calibri" charset="0"/>
              </a:rPr>
              <a:t>Carers Rights Charter</a:t>
            </a:r>
          </a:p>
          <a:p>
            <a:pPr marL="342900" indent="-342900" eaLnBrk="1" hangingPunct="1">
              <a:buFont typeface="Arial"/>
              <a:buChar char="•"/>
            </a:pPr>
            <a:r>
              <a:rPr lang="en-US" dirty="0" smtClean="0">
                <a:latin typeface="Calibri" charset="0"/>
                <a:cs typeface="Calibri" charset="0"/>
              </a:rPr>
              <a:t>Support services</a:t>
            </a:r>
            <a:endParaRPr lang="en-US" dirty="0">
              <a:latin typeface="Calibri" charset="0"/>
              <a:cs typeface="Calibri" charset="0"/>
            </a:endParaRPr>
          </a:p>
          <a:p>
            <a:pPr marL="342900" indent="-342900" eaLnBrk="1" hangingPunct="1">
              <a:buFont typeface="Arial"/>
              <a:buChar char="•"/>
            </a:pPr>
            <a:r>
              <a:rPr lang="en-US" dirty="0">
                <a:latin typeface="Calibri" charset="0"/>
                <a:cs typeface="Calibri" charset="0"/>
              </a:rPr>
              <a:t>Emergency and </a:t>
            </a:r>
            <a:r>
              <a:rPr lang="en-US" dirty="0" smtClean="0">
                <a:latin typeface="Calibri" charset="0"/>
                <a:cs typeface="Calibri" charset="0"/>
              </a:rPr>
              <a:t>future planning</a:t>
            </a:r>
          </a:p>
          <a:p>
            <a:pPr marL="342900" indent="-342900" eaLnBrk="1" hangingPunct="1">
              <a:buFont typeface="Arial"/>
              <a:buChar char="•"/>
            </a:pPr>
            <a:endParaRPr lang="en-US" dirty="0">
              <a:latin typeface="Calibri" charset="0"/>
              <a:cs typeface="Calibri" charset="0"/>
            </a:endParaRPr>
          </a:p>
          <a:p>
            <a:pPr eaLnBrk="1" hangingPunct="1"/>
            <a:r>
              <a:rPr lang="en-US" dirty="0" smtClean="0">
                <a:latin typeface="Calibri" charset="0"/>
                <a:cs typeface="Calibri" charset="0"/>
              </a:rPr>
              <a:t>Service to include carers who have been bereaved</a:t>
            </a:r>
            <a:endParaRPr lang="en-US" dirty="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smtClean="0">
              <a:latin typeface="Calibri" charset="0"/>
              <a:cs typeface="Calibri" charset="0"/>
            </a:endParaRPr>
          </a:p>
          <a:p>
            <a:pPr eaLnBrk="1" hangingPunct="1"/>
            <a:endParaRPr lang="en-US" dirty="0">
              <a:latin typeface="Calibri" charset="0"/>
              <a:cs typeface="Calibri" charset="0"/>
            </a:endParaRPr>
          </a:p>
          <a:p>
            <a:pPr eaLnBrk="1" hangingPunct="1"/>
            <a:endParaRPr lang="en-US" dirty="0">
              <a:latin typeface="Calibri" charset="0"/>
              <a:cs typeface="Calibri" charset="0"/>
            </a:endParaRPr>
          </a:p>
        </p:txBody>
      </p:sp>
      <p:pic>
        <p:nvPicPr>
          <p:cNvPr id="5" name="Picture 2" descr="C:\Users\madeline.martin\Pictures\your-emergency-plan.png"/>
          <p:cNvPicPr>
            <a:picLocks noChangeAspect="1" noChangeArrowheads="1"/>
          </p:cNvPicPr>
          <p:nvPr/>
        </p:nvPicPr>
        <p:blipFill>
          <a:blip r:embed="rId4" cstate="print"/>
          <a:srcRect/>
          <a:stretch>
            <a:fillRect/>
          </a:stretch>
        </p:blipFill>
        <p:spPr bwMode="auto">
          <a:xfrm rot="20147204">
            <a:off x="1034194" y="4341602"/>
            <a:ext cx="1946796" cy="1425112"/>
          </a:xfrm>
          <a:prstGeom prst="rect">
            <a:avLst/>
          </a:prstGeom>
          <a:noFill/>
        </p:spPr>
      </p:pic>
    </p:spTree>
    <p:extLst>
      <p:ext uri="{BB962C8B-B14F-4D97-AF65-F5344CB8AC3E}">
        <p14:creationId xmlns:p14="http://schemas.microsoft.com/office/powerpoint/2010/main" xmlns="" val="3144910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br>
              <a:rPr lang="en-US" dirty="0" smtClean="0">
                <a:latin typeface="Calibri" charset="0"/>
                <a:ea typeface="MS PGothic" charset="0"/>
                <a:cs typeface="Calibri" charset="0"/>
              </a:rPr>
            </a:br>
            <a:r>
              <a:rPr lang="en-US" dirty="0" smtClean="0">
                <a:solidFill>
                  <a:srgbClr val="210188"/>
                </a:solidFill>
                <a:latin typeface="Calibri" pitchFamily="34" charset="0"/>
                <a:ea typeface="MS PGothic" charset="0"/>
                <a:cs typeface="Calibri" pitchFamily="34" charset="0"/>
              </a:rPr>
              <a:t>Breaks </a:t>
            </a:r>
            <a:r>
              <a:rPr lang="en-US" dirty="0">
                <a:solidFill>
                  <a:srgbClr val="210188"/>
                </a:solidFill>
                <a:latin typeface="Calibri" pitchFamily="34" charset="0"/>
                <a:ea typeface="MS PGothic" charset="0"/>
                <a:cs typeface="Calibri" pitchFamily="34" charset="0"/>
              </a:rPr>
              <a:t>from caring</a:t>
            </a:r>
            <a:r>
              <a:rPr lang="en-US" dirty="0">
                <a:solidFill>
                  <a:srgbClr val="210188"/>
                </a:solidFill>
                <a:latin typeface="Arial" charset="0"/>
                <a:ea typeface="MS PGothic" charset="0"/>
              </a:rPr>
              <a:t/>
            </a:r>
            <a:br>
              <a:rPr lang="en-US" dirty="0">
                <a:solidFill>
                  <a:srgbClr val="210188"/>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0482" name="Picture 6" descr="respite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3" y="1556793"/>
            <a:ext cx="3365665" cy="2520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4788024" y="1268761"/>
            <a:ext cx="4104456"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tLang="ja-JP" dirty="0" smtClean="0">
                <a:latin typeface="Calibri" panose="020F0502020204030204" pitchFamily="34" charset="0"/>
                <a:cs typeface="Calibri" charset="0"/>
              </a:rPr>
              <a:t>Must </a:t>
            </a:r>
            <a:r>
              <a:rPr lang="en-US" altLang="ja-JP" dirty="0">
                <a:latin typeface="Calibri" panose="020F0502020204030204" pitchFamily="34" charset="0"/>
                <a:cs typeface="Calibri" charset="0"/>
              </a:rPr>
              <a:t>consider whether the support should take the form of or include a short </a:t>
            </a:r>
            <a:r>
              <a:rPr lang="en-US" altLang="ja-JP" dirty="0" smtClean="0">
                <a:latin typeface="Calibri" panose="020F0502020204030204" pitchFamily="34" charset="0"/>
                <a:cs typeface="Calibri" charset="0"/>
              </a:rPr>
              <a:t>break</a:t>
            </a:r>
            <a:endParaRPr lang="en-US" altLang="ja-JP" dirty="0">
              <a:latin typeface="Calibri" panose="020F0502020204030204" pitchFamily="34" charset="0"/>
              <a:cs typeface="Calibri" charset="0"/>
            </a:endParaRP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cs typeface="Calibri" charset="0"/>
              </a:rPr>
              <a:t>Must prepare and publish a short breaks services </a:t>
            </a:r>
            <a:r>
              <a:rPr lang="en-US" dirty="0" smtClean="0">
                <a:latin typeface="Calibri" panose="020F0502020204030204" pitchFamily="34" charset="0"/>
                <a:cs typeface="Calibri" charset="0"/>
              </a:rPr>
              <a:t>statement</a:t>
            </a:r>
          </a:p>
          <a:p>
            <a:pPr eaLnBrk="1" hangingPunct="1"/>
            <a:endParaRPr lang="en-US" altLang="ja-JP" dirty="0" smtClean="0">
              <a:latin typeface="Calibri" panose="020F0502020204030204" pitchFamily="34" charset="0"/>
              <a:cs typeface="Calibri" charset="0"/>
            </a:endParaRPr>
          </a:p>
          <a:p>
            <a:pPr eaLnBrk="1" hangingPunct="1"/>
            <a:r>
              <a:rPr lang="en-US" altLang="ja-JP" dirty="0" smtClean="0">
                <a:latin typeface="Calibri" panose="020F0502020204030204" pitchFamily="34" charset="0"/>
                <a:cs typeface="Calibri" charset="0"/>
              </a:rPr>
              <a:t>Local </a:t>
            </a:r>
            <a:r>
              <a:rPr lang="en-US" altLang="ja-JP" dirty="0">
                <a:latin typeface="Calibri" panose="020F0502020204030204" pitchFamily="34" charset="0"/>
                <a:cs typeface="Calibri" charset="0"/>
              </a:rPr>
              <a:t>authorities must promote a wide range of breaks</a:t>
            </a:r>
          </a:p>
          <a:p>
            <a:pPr eaLnBrk="1" hangingPunct="1"/>
            <a:endParaRPr lang="en-US" dirty="0">
              <a:latin typeface="Calibri" panose="020F0502020204030204" pitchFamily="34" charset="0"/>
              <a:cs typeface="Calibri" charset="0"/>
            </a:endParaRPr>
          </a:p>
          <a:p>
            <a:pPr eaLnBrk="1" hangingPunct="1"/>
            <a:r>
              <a:rPr lang="en-US" dirty="0">
                <a:latin typeface="Calibri" panose="020F0502020204030204" pitchFamily="34" charset="0"/>
              </a:rPr>
              <a:t>Short breaks need to be provided on a ‘planned </a:t>
            </a:r>
            <a:r>
              <a:rPr lang="en-US" dirty="0" smtClean="0">
                <a:latin typeface="Calibri" panose="020F0502020204030204" pitchFamily="34" charset="0"/>
              </a:rPr>
              <a:t>basis’ </a:t>
            </a:r>
            <a:endParaRPr lang="en-US" dirty="0">
              <a:latin typeface="Calibri" charset="0"/>
              <a:cs typeface="Calibri" charset="0"/>
            </a:endParaRPr>
          </a:p>
        </p:txBody>
      </p:sp>
    </p:spTree>
    <p:extLst>
      <p:ext uri="{BB962C8B-B14F-4D97-AF65-F5344CB8AC3E}">
        <p14:creationId xmlns:p14="http://schemas.microsoft.com/office/powerpoint/2010/main" xmlns="" val="1059231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720561" y="332657"/>
            <a:ext cx="7632700" cy="574675"/>
          </a:xfrm>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Duty to </a:t>
            </a:r>
            <a:r>
              <a:rPr lang="en-US" dirty="0" smtClean="0">
                <a:solidFill>
                  <a:srgbClr val="210188"/>
                </a:solidFill>
                <a:latin typeface="Calibri" charset="0"/>
                <a:ea typeface="MS PGothic" charset="0"/>
                <a:cs typeface="Calibri" charset="0"/>
              </a:rPr>
              <a:t>support carers </a:t>
            </a: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16386" name="Picture 7" descr="support.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089" y="1628776"/>
            <a:ext cx="3416300" cy="371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Box 8"/>
          <p:cNvSpPr txBox="1">
            <a:spLocks noChangeArrowheads="1"/>
          </p:cNvSpPr>
          <p:nvPr/>
        </p:nvSpPr>
        <p:spPr bwMode="auto">
          <a:xfrm>
            <a:off x="4716018" y="1773238"/>
            <a:ext cx="367233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Duty to support carers who meet eligibility criteria</a:t>
            </a:r>
          </a:p>
          <a:p>
            <a:pPr eaLnBrk="1" hangingPunct="1"/>
            <a:endParaRPr lang="en-US" dirty="0">
              <a:latin typeface="Calibri" charset="0"/>
              <a:cs typeface="Calibri" charset="0"/>
            </a:endParaRPr>
          </a:p>
          <a:p>
            <a:pPr eaLnBrk="1" hangingPunct="1"/>
            <a:r>
              <a:rPr lang="en-US" dirty="0">
                <a:latin typeface="Calibri" charset="0"/>
                <a:cs typeface="Calibri" charset="0"/>
              </a:rPr>
              <a:t>Power to support carers in a preventative manner who do not meet eligibility criteria</a:t>
            </a:r>
          </a:p>
        </p:txBody>
      </p:sp>
    </p:spTree>
    <p:extLst>
      <p:ext uri="{BB962C8B-B14F-4D97-AF65-F5344CB8AC3E}">
        <p14:creationId xmlns:p14="http://schemas.microsoft.com/office/powerpoint/2010/main" xmlns="" val="325865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 </a:t>
            </a:r>
            <a:r>
              <a:rPr lang="en-US" dirty="0">
                <a:solidFill>
                  <a:srgbClr val="210188"/>
                </a:solidFill>
                <a:latin typeface="Calibri" charset="0"/>
                <a:ea typeface="MS PGothic" charset="0"/>
                <a:cs typeface="Calibri" charset="0"/>
              </a:rPr>
              <a:t>in care planning for the person they care for</a:t>
            </a:r>
            <a:br>
              <a:rPr lang="en-US" dirty="0">
                <a:solidFill>
                  <a:srgbClr val="210188"/>
                </a:solidFill>
                <a:latin typeface="Calibri" charset="0"/>
                <a:ea typeface="MS PGothic" charset="0"/>
                <a:cs typeface="Calibri" charset="0"/>
              </a:rPr>
            </a:br>
            <a:r>
              <a:rPr lang="en-US" dirty="0">
                <a:solidFill>
                  <a:srgbClr val="210188"/>
                </a:solidFill>
                <a:latin typeface="Calibri" charset="0"/>
                <a:ea typeface="MS PGothic" charset="0"/>
                <a:cs typeface="Calibri" charset="0"/>
              </a:rPr>
              <a:t/>
            </a:r>
            <a:br>
              <a:rPr lang="en-US" dirty="0">
                <a:solidFill>
                  <a:srgbClr val="210188"/>
                </a:solidFill>
                <a:latin typeface="Calibri" charset="0"/>
                <a:ea typeface="MS PGothic" charset="0"/>
                <a:cs typeface="Calibri"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4578" name="Picture 2" descr="careplanning.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36035" y="2060848"/>
            <a:ext cx="4131412" cy="2735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5004048" y="1844825"/>
            <a:ext cx="352839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have a duty to take account of the views of carers when assessing the needs and planning the care of the person they care for </a:t>
            </a:r>
          </a:p>
        </p:txBody>
      </p:sp>
    </p:spTree>
    <p:extLst>
      <p:ext uri="{BB962C8B-B14F-4D97-AF65-F5344CB8AC3E}">
        <p14:creationId xmlns:p14="http://schemas.microsoft.com/office/powerpoint/2010/main" xmlns="" val="215948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dirty="0">
                <a:latin typeface="Calibri" charset="0"/>
                <a:ea typeface="MS PGothic" charset="0"/>
                <a:cs typeface="Calibri" charset="0"/>
              </a:rPr>
              <a:t>Main </a:t>
            </a:r>
            <a:r>
              <a:rPr lang="en-US" dirty="0" smtClean="0">
                <a:latin typeface="Calibri" charset="0"/>
                <a:ea typeface="MS PGothic" charset="0"/>
                <a:cs typeface="Calibri" charset="0"/>
              </a:rPr>
              <a:t>provisions </a:t>
            </a:r>
            <a:r>
              <a:rPr lang="en-US" dirty="0">
                <a:latin typeface="Calibri" charset="0"/>
                <a:ea typeface="MS PGothic" charset="0"/>
                <a:cs typeface="Calibri" charset="0"/>
              </a:rPr>
              <a:t>in the Carers </a:t>
            </a:r>
            <a:r>
              <a:rPr lang="en-US" dirty="0" smtClean="0">
                <a:latin typeface="Calibri" charset="0"/>
                <a:ea typeface="MS PGothic" charset="0"/>
                <a:cs typeface="Calibri" charset="0"/>
              </a:rPr>
              <a:t>Act</a:t>
            </a:r>
            <a:r>
              <a:rPr lang="en-US" dirty="0">
                <a:latin typeface="Calibri" charset="0"/>
                <a:ea typeface="MS PGothic" charset="0"/>
                <a:cs typeface="Calibri" charset="0"/>
              </a:rPr>
              <a:t/>
            </a:r>
            <a:br>
              <a:rPr lang="en-US" dirty="0">
                <a:latin typeface="Calibri" charset="0"/>
                <a:ea typeface="MS PGothic" charset="0"/>
                <a:cs typeface="Calibri" charset="0"/>
              </a:rPr>
            </a:br>
            <a:r>
              <a:rPr lang="en-US" dirty="0">
                <a:solidFill>
                  <a:srgbClr val="210188"/>
                </a:solidFill>
                <a:latin typeface="Calibri" charset="0"/>
                <a:ea typeface="MS PGothic" charset="0"/>
                <a:cs typeface="Calibri" charset="0"/>
              </a:rPr>
              <a:t>Involving c</a:t>
            </a:r>
            <a:r>
              <a:rPr lang="en-US" dirty="0" smtClean="0">
                <a:solidFill>
                  <a:srgbClr val="210188"/>
                </a:solidFill>
                <a:latin typeface="Calibri" charset="0"/>
                <a:ea typeface="MS PGothic" charset="0"/>
                <a:cs typeface="Calibri" charset="0"/>
              </a:rPr>
              <a:t>arers</a:t>
            </a: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solidFill>
                  <a:srgbClr val="FF0000"/>
                </a:solidFill>
                <a:latin typeface="Arial" charset="0"/>
                <a:ea typeface="MS PGothic" charset="0"/>
              </a:rPr>
              <a:t/>
            </a:r>
            <a:br>
              <a:rPr lang="en-US" dirty="0">
                <a:solidFill>
                  <a:srgbClr val="FF0000"/>
                </a:solidFill>
                <a:latin typeface="Arial" charset="0"/>
                <a:ea typeface="MS PGothic" charset="0"/>
              </a:rPr>
            </a:br>
            <a:r>
              <a:rPr lang="en-US" dirty="0">
                <a:latin typeface="Arial" charset="0"/>
                <a:ea typeface="MS PGothic" charset="0"/>
              </a:rPr>
              <a:t/>
            </a:r>
            <a:br>
              <a:rPr lang="en-US" dirty="0">
                <a:latin typeface="Arial" charset="0"/>
                <a:ea typeface="MS PGothic" charset="0"/>
              </a:rPr>
            </a:br>
            <a:endParaRPr lang="en-US" dirty="0">
              <a:solidFill>
                <a:srgbClr val="FF0000"/>
              </a:solidFill>
              <a:latin typeface="Arial" charset="0"/>
              <a:ea typeface="MS PGothic" charset="0"/>
            </a:endParaRPr>
          </a:p>
        </p:txBody>
      </p:sp>
      <p:pic>
        <p:nvPicPr>
          <p:cNvPr id="22530" name="Picture 1" descr="involve.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9" y="2420889"/>
            <a:ext cx="3023691" cy="2740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3275856" y="2132857"/>
            <a:ext cx="5688632"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Calibri" charset="0"/>
                <a:cs typeface="Calibri" charset="0"/>
              </a:rPr>
              <a:t>Local authorities </a:t>
            </a:r>
            <a:r>
              <a:rPr lang="en-US" dirty="0" smtClean="0">
                <a:latin typeface="Calibri" charset="0"/>
                <a:cs typeface="Calibri" charset="0"/>
              </a:rPr>
              <a:t>must </a:t>
            </a:r>
            <a:r>
              <a:rPr lang="en-US" dirty="0">
                <a:latin typeface="Calibri" charset="0"/>
                <a:cs typeface="Calibri" charset="0"/>
              </a:rPr>
              <a:t>involve carers in </a:t>
            </a:r>
            <a:r>
              <a:rPr lang="en-US" dirty="0" smtClean="0">
                <a:latin typeface="Calibri" charset="0"/>
                <a:cs typeface="Calibri" charset="0"/>
              </a:rPr>
              <a:t>the development, planning and evaluation of services that support carers</a:t>
            </a:r>
          </a:p>
          <a:p>
            <a:pPr eaLnBrk="1" hangingPunct="1"/>
            <a:endParaRPr lang="en-US" dirty="0">
              <a:latin typeface="Calibri" charset="0"/>
              <a:cs typeface="Calibri" charset="0"/>
            </a:endParaRPr>
          </a:p>
          <a:p>
            <a:pPr eaLnBrk="1" hangingPunct="1"/>
            <a:endParaRPr lang="en-US" sz="3200" dirty="0">
              <a:latin typeface="Calibri" charset="0"/>
              <a:cs typeface="Calibri" charset="0"/>
            </a:endParaRPr>
          </a:p>
        </p:txBody>
      </p:sp>
    </p:spTree>
    <p:extLst>
      <p:ext uri="{BB962C8B-B14F-4D97-AF65-F5344CB8AC3E}">
        <p14:creationId xmlns:p14="http://schemas.microsoft.com/office/powerpoint/2010/main" xmlns="" val="268544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M template for digital projector">
  <a:themeElements>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PM template for digital projec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OPM template for digital projecto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M template for digital projecto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M template for digital projecto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M template for digital projecto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M template for digital project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M template for digital project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M template for digital project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J:\Corporate\Templates\OPM template for digital projector.pot</Template>
  <TotalTime>11864</TotalTime>
  <Words>1597</Words>
  <Application>Microsoft Office PowerPoint</Application>
  <PresentationFormat>On-screen Show (4:3)</PresentationFormat>
  <Paragraphs>134</Paragraphs>
  <Slides>12</Slides>
  <Notes>12</Notes>
  <HiddenSlides>0</HiddenSlides>
  <MMClips>0</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4" baseType="lpstr">
      <vt:lpstr>OPM template for digital projector</vt:lpstr>
      <vt:lpstr>The Carers (Scotland) Act 2016 </vt:lpstr>
      <vt:lpstr>The Carers (Scotland) Act-  The key message</vt:lpstr>
      <vt:lpstr>Main provisions in the Carers Act Definition of a carer</vt:lpstr>
      <vt:lpstr>Main provisions in the Carers Act Adult Carer Support Plan/Young Carer Statement  </vt:lpstr>
      <vt:lpstr>Main provisions in the Carers Act Information and advice     </vt:lpstr>
      <vt:lpstr>Main provisions in the Carers Act Breaks from caring    </vt:lpstr>
      <vt:lpstr>Main provisions in the Carers Act Duty to support carers      </vt:lpstr>
      <vt:lpstr>Main provisions in the Carers Act Involving carers in care planning for the person they care for    </vt:lpstr>
      <vt:lpstr>Main provisions in the Carers Act Involving carers   </vt:lpstr>
      <vt:lpstr>Main provisions in the Carers Act Hospital discharge   </vt:lpstr>
      <vt:lpstr>The Carers Act – What’s next?</vt:lpstr>
      <vt:lpstr>Slide 12</vt:lpstr>
      <vt:lpstr>Coalition 19 October</vt:lpstr>
    </vt:vector>
  </TitlesOfParts>
  <Company>Office for Public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Noller;Claire Cairns</dc:creator>
  <cp:lastModifiedBy>Keith.Lugton</cp:lastModifiedBy>
  <cp:revision>351</cp:revision>
  <cp:lastPrinted>2011-06-14T15:33:06Z</cp:lastPrinted>
  <dcterms:created xsi:type="dcterms:W3CDTF">2011-06-13T17:38:22Z</dcterms:created>
  <dcterms:modified xsi:type="dcterms:W3CDTF">2021-08-25T14:06:00Z</dcterms:modified>
</cp:coreProperties>
</file>