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61" r:id="rId2"/>
    <p:sldId id="563" r:id="rId3"/>
    <p:sldId id="545" r:id="rId4"/>
    <p:sldId id="546" r:id="rId5"/>
    <p:sldId id="548" r:id="rId6"/>
    <p:sldId id="550" r:id="rId7"/>
    <p:sldId id="552" r:id="rId8"/>
    <p:sldId id="554" r:id="rId9"/>
    <p:sldId id="555" r:id="rId10"/>
    <p:sldId id="557" r:id="rId11"/>
    <p:sldId id="559" r:id="rId12"/>
    <p:sldId id="562" r:id="rId13"/>
  </p:sldIdLst>
  <p:sldSz cx="9144000" cy="6858000" type="screen4x3"/>
  <p:notesSz cx="9750425" cy="6856413"/>
  <p:custShowLst>
    <p:custShow name="Coalition 19 October" id="0">
      <p:sldLst/>
    </p:custShow>
  </p:custShowLst>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0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5A01"/>
    <a:srgbClr val="AB5A01"/>
    <a:srgbClr val="2E3192"/>
    <a:srgbClr val="D2A80E"/>
    <a:srgbClr val="DC7A04"/>
    <a:srgbClr val="024426"/>
    <a:srgbClr val="180067"/>
    <a:srgbClr val="2101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57" autoAdjust="0"/>
  </p:normalViewPr>
  <p:slideViewPr>
    <p:cSldViewPr>
      <p:cViewPr varScale="1">
        <p:scale>
          <a:sx n="29" d="100"/>
          <a:sy n="29" d="100"/>
        </p:scale>
        <p:origin x="17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1360" y="-104"/>
      </p:cViewPr>
      <p:guideLst>
        <p:guide orient="horz" pos="2160"/>
        <p:guide pos="30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2259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4099" name="Rectangle 3"/>
          <p:cNvSpPr>
            <a:spLocks noGrp="1" noChangeArrowheads="1"/>
          </p:cNvSpPr>
          <p:nvPr>
            <p:ph type="dt" sz="quarter" idx="1"/>
          </p:nvPr>
        </p:nvSpPr>
        <p:spPr bwMode="auto">
          <a:xfrm>
            <a:off x="5524500" y="0"/>
            <a:ext cx="42259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a:p>
        </p:txBody>
      </p:sp>
      <p:sp>
        <p:nvSpPr>
          <p:cNvPr id="4100" name="Rectangle 4"/>
          <p:cNvSpPr>
            <a:spLocks noGrp="1" noChangeArrowheads="1"/>
          </p:cNvSpPr>
          <p:nvPr>
            <p:ph type="ftr" sz="quarter" idx="2"/>
          </p:nvPr>
        </p:nvSpPr>
        <p:spPr bwMode="auto">
          <a:xfrm>
            <a:off x="0" y="6513513"/>
            <a:ext cx="42259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4101" name="Rectangle 5"/>
          <p:cNvSpPr>
            <a:spLocks noGrp="1" noChangeArrowheads="1"/>
          </p:cNvSpPr>
          <p:nvPr>
            <p:ph type="sldNum" sz="quarter" idx="3"/>
          </p:nvPr>
        </p:nvSpPr>
        <p:spPr bwMode="auto">
          <a:xfrm>
            <a:off x="5524500" y="6513513"/>
            <a:ext cx="42259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9D876A-58BA-9C48-A761-EE1D1E914C99}" type="slidenum">
              <a:rPr lang="en-GB"/>
              <a:pPr>
                <a:defRPr/>
              </a:pPr>
              <a:t>‹#›</a:t>
            </a:fld>
            <a:endParaRPr lang="en-GB"/>
          </a:p>
        </p:txBody>
      </p:sp>
    </p:spTree>
    <p:extLst>
      <p:ext uri="{BB962C8B-B14F-4D97-AF65-F5344CB8AC3E}">
        <p14:creationId xmlns:p14="http://schemas.microsoft.com/office/powerpoint/2010/main" val="370934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2259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18435" name="Rectangle 3"/>
          <p:cNvSpPr>
            <a:spLocks noGrp="1" noChangeArrowheads="1"/>
          </p:cNvSpPr>
          <p:nvPr>
            <p:ph type="dt" idx="1"/>
          </p:nvPr>
        </p:nvSpPr>
        <p:spPr bwMode="auto">
          <a:xfrm>
            <a:off x="5524500" y="0"/>
            <a:ext cx="42259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3160713"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1300163" y="3257550"/>
            <a:ext cx="7150100" cy="3084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6513513"/>
            <a:ext cx="42259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a:p>
        </p:txBody>
      </p:sp>
      <p:sp>
        <p:nvSpPr>
          <p:cNvPr id="18439" name="Rectangle 7"/>
          <p:cNvSpPr>
            <a:spLocks noGrp="1" noChangeArrowheads="1"/>
          </p:cNvSpPr>
          <p:nvPr>
            <p:ph type="sldNum" sz="quarter" idx="5"/>
          </p:nvPr>
        </p:nvSpPr>
        <p:spPr bwMode="auto">
          <a:xfrm>
            <a:off x="5524500" y="6513513"/>
            <a:ext cx="42259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EE2E24-37C8-EF49-AA24-7B0142729DA9}" type="slidenum">
              <a:rPr lang="en-GB"/>
              <a:pPr>
                <a:defRPr/>
              </a:pPr>
              <a:t>‹#›</a:t>
            </a:fld>
            <a:endParaRPr lang="en-GB"/>
          </a:p>
        </p:txBody>
      </p:sp>
    </p:spTree>
    <p:extLst>
      <p:ext uri="{BB962C8B-B14F-4D97-AF65-F5344CB8AC3E}">
        <p14:creationId xmlns:p14="http://schemas.microsoft.com/office/powerpoint/2010/main" val="2418388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nsult.gov.scot/health-and-social-care/carers-strategic-policy-stat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mn-lt"/>
                <a:ea typeface="ＭＳ Ｐゴシック" charset="0"/>
                <a:cs typeface="ＭＳ Ｐゴシック" charset="0"/>
              </a:rPr>
              <a:t>The Carers Act became law in Scotland</a:t>
            </a:r>
            <a:r>
              <a:rPr lang="en-US" baseline="0" dirty="0" smtClean="0">
                <a:latin typeface="+mn-lt"/>
                <a:ea typeface="ＭＳ Ｐゴシック" charset="0"/>
                <a:cs typeface="ＭＳ Ｐゴシック" charset="0"/>
              </a:rPr>
              <a:t> on 1 April 2018. </a:t>
            </a:r>
          </a:p>
          <a:p>
            <a:endParaRPr lang="en-US" sz="1200" kern="1200" baseline="0" dirty="0" smtClean="0">
              <a:solidFill>
                <a:schemeClr val="tx1"/>
              </a:solidFill>
              <a:effectLst/>
              <a:latin typeface="+mn-lt"/>
              <a:ea typeface="ＭＳ Ｐゴシック" charset="0"/>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here are currently an estimated 788,000 people in Scotland who are caring for a relative, friend or neighbour. This includes 44,000 who are under the age of 18 and</a:t>
            </a:r>
            <a:r>
              <a:rPr lang="en-GB" sz="1200" b="0" i="0" kern="1200" baseline="0" dirty="0" smtClean="0">
                <a:solidFill>
                  <a:schemeClr val="tx1"/>
                </a:solidFill>
                <a:effectLst/>
                <a:latin typeface="+mn-lt"/>
                <a:ea typeface="ＭＳ Ｐゴシック" charset="-128"/>
                <a:cs typeface="ＭＳ Ｐゴシック" charset="-128"/>
              </a:rPr>
              <a:t> </a:t>
            </a:r>
            <a:r>
              <a:rPr lang="en-GB" sz="1200" b="0" i="0" kern="1200" dirty="0" smtClean="0">
                <a:solidFill>
                  <a:schemeClr val="tx1"/>
                </a:solidFill>
                <a:effectLst/>
                <a:latin typeface="+mn-lt"/>
                <a:ea typeface="ＭＳ Ｐゴシック" charset="-128"/>
                <a:cs typeface="ＭＳ Ｐゴシック" charset="-128"/>
              </a:rPr>
              <a:t>t</a:t>
            </a:r>
            <a:r>
              <a:rPr lang="en-GB" sz="1200" kern="1200" dirty="0" smtClean="0">
                <a:solidFill>
                  <a:schemeClr val="tx1"/>
                </a:solidFill>
                <a:effectLst/>
                <a:latin typeface="+mn-lt"/>
                <a:ea typeface="ＭＳ Ｐゴシック" charset="-128"/>
                <a:cs typeface="ＭＳ Ｐゴシック" charset="-128"/>
              </a:rPr>
              <a:t>he purpose of the Carers Act is to ensure better and more consistent support unpaid carers across Scotland.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To do this the Act enhances the rights of unpaid carers in order that they can continue to care, if they are able and willing to do so, and can have a life alongside caring.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The next few slides provide a brief overview of some of the key elements of the Act</a:t>
            </a:r>
            <a:r>
              <a:rPr lang="en-GB" sz="1200" kern="1200" baseline="0" dirty="0" smtClean="0">
                <a:solidFill>
                  <a:schemeClr val="tx1"/>
                </a:solidFill>
                <a:effectLst/>
                <a:latin typeface="+mn-lt"/>
                <a:ea typeface="ＭＳ Ｐゴシック" charset="-128"/>
                <a:cs typeface="ＭＳ Ｐゴシック" charset="-128"/>
              </a:rPr>
              <a:t> and what this means.</a:t>
            </a:r>
            <a:endParaRPr lang="en-GB" sz="1200" kern="1200" dirty="0" smtClean="0">
              <a:solidFill>
                <a:schemeClr val="tx1"/>
              </a:solidFill>
              <a:effectLst/>
              <a:latin typeface="+mn-lt"/>
              <a:ea typeface="ＭＳ Ｐゴシック" charset="-128"/>
              <a:cs typeface="ＭＳ Ｐゴシック" charset="-128"/>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1795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ea typeface="MS PGothic" charset="0"/>
              </a:rPr>
              <a:t>The</a:t>
            </a:r>
            <a:r>
              <a:rPr lang="en-US" baseline="0" dirty="0" smtClean="0">
                <a:ea typeface="MS PGothic" charset="0"/>
              </a:rPr>
              <a:t> Act has been implemented as of 1 April. However, elements such as the Short Breaks Services Statements have not to be in place until 31 December. </a:t>
            </a:r>
          </a:p>
          <a:p>
            <a:pPr>
              <a:buFontTx/>
              <a:buChar char="-"/>
            </a:pPr>
            <a:endParaRPr lang="en-US" baseline="0" dirty="0" smtClean="0">
              <a:ea typeface="MS PGothic" charset="0"/>
            </a:endParaRPr>
          </a:p>
          <a:p>
            <a:pPr>
              <a:buFontTx/>
              <a:buNone/>
            </a:pPr>
            <a:r>
              <a:rPr lang="en-US" baseline="0" dirty="0" smtClean="0">
                <a:ea typeface="MS PGothic" charset="0"/>
              </a:rPr>
              <a:t>Scottish Government Carers Policy Group is continuing to work on monitoring and evaluating the impact of the Act.  This includes collecting a range of information from local authorities to help them understand how the legislation is impacting on carers, and the various services that support them.</a:t>
            </a:r>
          </a:p>
          <a:p>
            <a:pPr>
              <a:buFontTx/>
              <a:buNone/>
            </a:pPr>
            <a:endParaRPr lang="en-US" baseline="0" dirty="0" smtClean="0">
              <a:ea typeface="MS PGothic" charset="0"/>
            </a:endParaRPr>
          </a:p>
          <a:p>
            <a:pPr>
              <a:buFontTx/>
              <a:buNone/>
            </a:pPr>
            <a:r>
              <a:rPr lang="en-US" baseline="0" dirty="0" smtClean="0">
                <a:ea typeface="MS PGothic" charset="0"/>
              </a:rPr>
              <a:t>Consultation now live at </a:t>
            </a:r>
          </a:p>
          <a:p>
            <a:pPr>
              <a:buFontTx/>
              <a:buNone/>
            </a:pPr>
            <a:r>
              <a:rPr lang="en-GB" sz="1200" u="sng" kern="1200" dirty="0" smtClean="0">
                <a:solidFill>
                  <a:schemeClr val="tx1"/>
                </a:solidFill>
                <a:latin typeface="Times New Roman" charset="0"/>
                <a:ea typeface="ＭＳ Ｐゴシック" charset="-128"/>
                <a:cs typeface="ＭＳ Ｐゴシック" charset="-128"/>
                <a:hlinkClick r:id="rId3"/>
              </a:rPr>
              <a:t>https://consult.gov.scot/health-and-social-care/carers-strategic-policy-statement</a:t>
            </a:r>
            <a:r>
              <a:rPr lang="en-GB" sz="1200" u="sng" kern="1200" dirty="0" smtClean="0">
                <a:solidFill>
                  <a:schemeClr val="tx1"/>
                </a:solidFill>
                <a:latin typeface="Times New Roman" charset="0"/>
                <a:ea typeface="ＭＳ Ｐゴシック" charset="-128"/>
                <a:cs typeface="ＭＳ Ｐゴシック" charset="-128"/>
              </a:rPr>
              <a:t> </a:t>
            </a:r>
            <a:endParaRPr lang="en-US" baseline="0" dirty="0" smtClean="0">
              <a:ea typeface="MS PGothic" charset="0"/>
            </a:endParaRPr>
          </a:p>
          <a:p>
            <a:pPr>
              <a:buFontTx/>
              <a:buNone/>
            </a:pPr>
            <a:endParaRPr lang="en-US" baseline="0" dirty="0" smtClean="0">
              <a:ea typeface="MS PGothic" charset="0"/>
            </a:endParaRPr>
          </a:p>
          <a:p>
            <a:pPr>
              <a:buFontTx/>
              <a:buNone/>
            </a:pPr>
            <a:endParaRPr lang="en-US" baseline="0" dirty="0" smtClean="0">
              <a:ea typeface="MS PGothic" charset="0"/>
            </a:endParaRPr>
          </a:p>
          <a:p>
            <a:pPr>
              <a:buFontTx/>
              <a:buNone/>
            </a:pPr>
            <a:endParaRPr lang="en-US" dirty="0">
              <a:ea typeface="MS PGothic" charset="0"/>
            </a:endParaRP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11</a:t>
            </a:fld>
            <a:endParaRPr lang="en-GB" sz="1200"/>
          </a:p>
        </p:txBody>
      </p:sp>
    </p:spTree>
    <p:extLst>
      <p:ext uri="{BB962C8B-B14F-4D97-AF65-F5344CB8AC3E}">
        <p14:creationId xmlns:p14="http://schemas.microsoft.com/office/powerpoint/2010/main" val="26596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S PGothic" charset="0"/>
              </a:rPr>
              <a:t>One of the key changes that has</a:t>
            </a:r>
            <a:r>
              <a:rPr lang="en-US" baseline="0" dirty="0" smtClean="0">
                <a:latin typeface="+mn-lt"/>
                <a:ea typeface="MS PGothic" charset="0"/>
              </a:rPr>
              <a:t> come about as a result of the Carers Act is the broadening of the definition of a </a:t>
            </a:r>
            <a:r>
              <a:rPr lang="en-US" baseline="0" dirty="0" err="1" smtClean="0">
                <a:latin typeface="+mn-lt"/>
                <a:ea typeface="MS PGothic" charset="0"/>
              </a:rPr>
              <a:t>carer</a:t>
            </a:r>
            <a:r>
              <a:rPr lang="en-US" baseline="0" dirty="0" smtClean="0">
                <a:latin typeface="+mn-lt"/>
                <a:ea typeface="MS PGothic" charset="0"/>
              </a:rPr>
              <a:t>. A </a:t>
            </a:r>
            <a:r>
              <a:rPr lang="en-US" baseline="0" dirty="0" err="1" smtClean="0">
                <a:latin typeface="+mn-lt"/>
                <a:ea typeface="MS PGothic" charset="0"/>
              </a:rPr>
              <a:t>carer</a:t>
            </a:r>
            <a:r>
              <a:rPr lang="en-US" baseline="0" dirty="0" smtClean="0">
                <a:latin typeface="+mn-lt"/>
                <a:ea typeface="MS PGothic" charset="0"/>
              </a:rPr>
              <a:t> is defined as anyone who provides – or intends to provide care for another individual. Significantly, the ‘regular and substantial test’ has been removed, meaning that if a person considers themselves to be a </a:t>
            </a:r>
            <a:r>
              <a:rPr lang="en-US" baseline="0" dirty="0" err="1" smtClean="0">
                <a:latin typeface="+mn-lt"/>
                <a:ea typeface="MS PGothic" charset="0"/>
              </a:rPr>
              <a:t>carer</a:t>
            </a:r>
            <a:r>
              <a:rPr lang="en-US" baseline="0" dirty="0" smtClean="0">
                <a:latin typeface="+mn-lt"/>
                <a:ea typeface="MS PGothic" charset="0"/>
              </a:rPr>
              <a:t>, or intends to become a </a:t>
            </a:r>
            <a:r>
              <a:rPr lang="en-US" baseline="0" dirty="0" err="1" smtClean="0">
                <a:latin typeface="+mn-lt"/>
                <a:ea typeface="MS PGothic" charset="0"/>
              </a:rPr>
              <a:t>carer</a:t>
            </a:r>
            <a:r>
              <a:rPr lang="en-US" baseline="0" dirty="0" smtClean="0">
                <a:latin typeface="+mn-lt"/>
                <a:ea typeface="MS PGothic" charset="0"/>
              </a:rPr>
              <a:t> in the future, then they are identified as one. </a:t>
            </a:r>
          </a:p>
          <a:p>
            <a:pPr marL="0" marR="0" lvl="0" indent="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latin typeface="+mn-lt"/>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ea typeface="MS PGothic" charset="0"/>
              </a:rPr>
              <a:t>A young </a:t>
            </a:r>
            <a:r>
              <a:rPr lang="en-US" baseline="0" dirty="0" err="1" smtClean="0">
                <a:latin typeface="+mn-lt"/>
                <a:ea typeface="MS PGothic" charset="0"/>
              </a:rPr>
              <a:t>carer</a:t>
            </a:r>
            <a:r>
              <a:rPr lang="en-US" baseline="0" dirty="0" smtClean="0">
                <a:latin typeface="+mn-lt"/>
                <a:ea typeface="MS PGothic" charset="0"/>
              </a:rPr>
              <a:t> is defined as someone up to the age of 18, as </a:t>
            </a:r>
            <a:r>
              <a:rPr lang="en-GB" dirty="0" smtClean="0">
                <a:latin typeface="+mn-lt"/>
              </a:rPr>
              <a:t>long as the young person is in school education.</a:t>
            </a:r>
          </a:p>
          <a:p>
            <a:pPr>
              <a:buFontTx/>
              <a:buChar char="-"/>
            </a:pPr>
            <a:endParaRPr lang="en-US" dirty="0">
              <a:ea typeface="MS PGothic"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3</a:t>
            </a:fld>
            <a:endParaRPr lang="en-GB" sz="1200"/>
          </a:p>
        </p:txBody>
      </p:sp>
    </p:spTree>
    <p:extLst>
      <p:ext uri="{BB962C8B-B14F-4D97-AF65-F5344CB8AC3E}">
        <p14:creationId xmlns:p14="http://schemas.microsoft.com/office/powerpoint/2010/main" val="251704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Carers now have the right to be given,</a:t>
            </a:r>
            <a:r>
              <a:rPr lang="en-US" baseline="0" dirty="0" smtClean="0">
                <a:latin typeface="+mn-lt"/>
                <a:ea typeface="MS PGothic" charset="0"/>
              </a:rPr>
              <a:t> or to request an Adult </a:t>
            </a:r>
            <a:r>
              <a:rPr lang="en-US" baseline="0" dirty="0" err="1" smtClean="0">
                <a:latin typeface="+mn-lt"/>
                <a:ea typeface="MS PGothic" charset="0"/>
              </a:rPr>
              <a:t>Carer</a:t>
            </a:r>
            <a:r>
              <a:rPr lang="en-US" baseline="0" dirty="0" smtClean="0">
                <a:latin typeface="+mn-lt"/>
                <a:ea typeface="MS PGothic" charset="0"/>
              </a:rPr>
              <a:t> Support Plan (ACSP). For young carers this is called a Young </a:t>
            </a:r>
            <a:r>
              <a:rPr lang="en-US" baseline="0" dirty="0" err="1" smtClean="0">
                <a:latin typeface="+mn-lt"/>
                <a:ea typeface="MS PGothic" charset="0"/>
              </a:rPr>
              <a:t>Carer</a:t>
            </a:r>
            <a:r>
              <a:rPr lang="en-US" baseline="0" dirty="0" smtClean="0">
                <a:latin typeface="+mn-lt"/>
                <a:ea typeface="MS PGothic" charset="0"/>
              </a:rPr>
              <a:t> Statement (YCS).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These are similar to what was previously termed a Carers Assessment, however it is not reliant on a cared-for person receiving a service. </a:t>
            </a:r>
          </a:p>
          <a:p>
            <a:pPr>
              <a:buFontTx/>
              <a:buChar char="-"/>
            </a:pPr>
            <a:endParaRPr lang="en-US" baseline="0" dirty="0" smtClean="0">
              <a:latin typeface="+mn-lt"/>
              <a:ea typeface="MS PGothic" charset="0"/>
            </a:endParaRPr>
          </a:p>
          <a:p>
            <a:r>
              <a:rPr lang="en-GB" sz="1200" b="0" i="0" kern="1200" dirty="0" smtClean="0">
                <a:solidFill>
                  <a:schemeClr val="tx1"/>
                </a:solidFill>
                <a:effectLst/>
                <a:latin typeface="+mn-lt"/>
                <a:ea typeface="ＭＳ Ｐゴシック" charset="-128"/>
                <a:cs typeface="ＭＳ Ｐゴシック" charset="-128"/>
              </a:rPr>
              <a:t>Each local authority will</a:t>
            </a:r>
            <a:r>
              <a:rPr lang="en-GB" sz="1200" b="0" i="0" kern="1200" baseline="0" dirty="0" smtClean="0">
                <a:solidFill>
                  <a:schemeClr val="tx1"/>
                </a:solidFill>
                <a:effectLst/>
                <a:latin typeface="+mn-lt"/>
                <a:ea typeface="ＭＳ Ｐゴシック" charset="-128"/>
                <a:cs typeface="ＭＳ Ｐゴシック" charset="-128"/>
              </a:rPr>
              <a:t> have their own way of producing an Adult Carer Support Plan, however it must cover a number of key areas including :</a:t>
            </a:r>
          </a:p>
          <a:p>
            <a:endParaRPr lang="en-GB" sz="1200" b="0" i="0" kern="1200" baseline="0" dirty="0" smtClean="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 extent of the care provided, the nature of this care, and how the impacts it has on the carers wellbeing, </a:t>
            </a:r>
          </a:p>
          <a:p>
            <a:pPr marL="171450" indent="-171450">
              <a:buFont typeface="Arial" panose="020B0604020202020204" pitchFamily="34" charset="0"/>
              <a:buChar char="•"/>
            </a:pPr>
            <a:r>
              <a:rPr lang="en-GB" sz="1200" b="0" i="0" kern="1200" dirty="0" smtClean="0">
                <a:solidFill>
                  <a:schemeClr val="tx1"/>
                </a:solidFill>
                <a:effectLst/>
                <a:latin typeface="+mn-lt"/>
                <a:ea typeface="ＭＳ Ｐゴシック" charset="-128"/>
                <a:cs typeface="ＭＳ Ｐゴシック" charset="-128"/>
              </a:rPr>
              <a:t>how willing a carer is to continue their role,</a:t>
            </a:r>
            <a:r>
              <a:rPr lang="en-GB" sz="1200" b="0" i="0" kern="1200" baseline="0" dirty="0" smtClean="0">
                <a:solidFill>
                  <a:schemeClr val="tx1"/>
                </a:solidFill>
                <a:effectLst/>
                <a:latin typeface="+mn-lt"/>
                <a:ea typeface="ＭＳ Ｐゴシック" charset="-128"/>
                <a:cs typeface="ＭＳ Ｐゴシック" charset="-128"/>
              </a:rPr>
              <a:t>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what outcomes the carer wishes to work towards,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information about the support required to meet those outcomes, and when the plan should be reviewed. </a:t>
            </a: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It must also cover emergency and future plans, and whether support should include a short break from caring/regular planned breaks from caring. </a:t>
            </a:r>
            <a:endParaRPr lang="en-GB" sz="1200" b="0" i="0" kern="1200" dirty="0" smtClean="0">
              <a:solidFill>
                <a:schemeClr val="tx1"/>
              </a:solidFill>
              <a:effectLst/>
              <a:latin typeface="+mn-lt"/>
              <a:ea typeface="ＭＳ Ｐゴシック" charset="-128"/>
              <a:cs typeface="ＭＳ Ｐゴシック"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4</a:t>
            </a:fld>
            <a:endParaRPr lang="en-GB" sz="1200"/>
          </a:p>
        </p:txBody>
      </p:sp>
    </p:spTree>
    <p:extLst>
      <p:ext uri="{BB962C8B-B14F-4D97-AF65-F5344CB8AC3E}">
        <p14:creationId xmlns:p14="http://schemas.microsoft.com/office/powerpoint/2010/main" val="186864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ea typeface="MS PGothic" charset="0"/>
              </a:rPr>
              <a:t>The duty to provide information and advice is a key area of the Carers Act. </a:t>
            </a:r>
          </a:p>
          <a:p>
            <a:pPr>
              <a:buFontTx/>
              <a:buChar char="-"/>
            </a:pPr>
            <a:endParaRPr lang="en-US" dirty="0" smtClean="0">
              <a:ea typeface="MS PGothic" charset="0"/>
            </a:endParaRPr>
          </a:p>
          <a:p>
            <a:pPr>
              <a:buFontTx/>
              <a:buNone/>
            </a:pPr>
            <a:r>
              <a:rPr lang="en-US" dirty="0" smtClean="0">
                <a:ea typeface="MS PGothic" charset="0"/>
              </a:rPr>
              <a:t>Under</a:t>
            </a:r>
            <a:r>
              <a:rPr lang="en-US" baseline="0" dirty="0" smtClean="0">
                <a:ea typeface="MS PGothic" charset="0"/>
              </a:rPr>
              <a:t> the legislation local authorities have a new duty to establish and maintain an information and advice service. This service is not just open to carers who meet local criteria to receive support services, but is open to all those who consider themselves to be carers. </a:t>
            </a:r>
          </a:p>
          <a:p>
            <a:pPr>
              <a:buFontTx/>
              <a:buChar char="-"/>
            </a:pPr>
            <a:endParaRPr lang="en-US" baseline="0" dirty="0" smtClean="0">
              <a:ea typeface="MS PGothic" charset="0"/>
            </a:endParaRPr>
          </a:p>
          <a:p>
            <a:pPr>
              <a:buFontTx/>
              <a:buNone/>
            </a:pPr>
            <a:r>
              <a:rPr lang="en-US" baseline="0" dirty="0" smtClean="0">
                <a:ea typeface="MS PGothic" charset="0"/>
              </a:rPr>
              <a:t>It is likely that in many areas these information and advice services will be provided by third sector </a:t>
            </a:r>
            <a:r>
              <a:rPr lang="en-US" baseline="0" dirty="0" err="1" smtClean="0">
                <a:ea typeface="MS PGothic" charset="0"/>
              </a:rPr>
              <a:t>organisations'</a:t>
            </a:r>
            <a:r>
              <a:rPr lang="en-US" baseline="0" dirty="0" smtClean="0">
                <a:ea typeface="MS PGothic" charset="0"/>
              </a:rPr>
              <a:t> commissioned to do so by the relevant local authority or Health and Social Care Partnership. Organisations providing these services could include carers centres, or third sector interface organisations. </a:t>
            </a:r>
            <a:endParaRPr lang="en-US" dirty="0">
              <a:ea typeface="MS PGothic"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7DDC4-74F8-8A4F-A9AD-2343CA40C719}" type="slidenum">
              <a:rPr lang="en-GB" sz="1200"/>
              <a:pPr eaLnBrk="1" hangingPunct="1"/>
              <a:t>5</a:t>
            </a:fld>
            <a:endParaRPr lang="en-GB" sz="1200"/>
          </a:p>
        </p:txBody>
      </p:sp>
    </p:spTree>
    <p:extLst>
      <p:ext uri="{BB962C8B-B14F-4D97-AF65-F5344CB8AC3E}">
        <p14:creationId xmlns:p14="http://schemas.microsoft.com/office/powerpoint/2010/main" val="190040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ea typeface="MS PGothic" charset="0"/>
              </a:rPr>
              <a:t>The Carers Act places new duties</a:t>
            </a:r>
            <a:r>
              <a:rPr lang="en-US" baseline="0" dirty="0" smtClean="0">
                <a:ea typeface="MS PGothic" charset="0"/>
              </a:rPr>
              <a:t> on local authorities regarding short breaks services, sometimes known as respite services. </a:t>
            </a:r>
          </a:p>
          <a:p>
            <a:pPr>
              <a:buFontTx/>
              <a:buChar char="-"/>
            </a:pPr>
            <a:endParaRPr lang="en-US" baseline="0" dirty="0" smtClean="0">
              <a:ea typeface="MS PGothic" charset="0"/>
            </a:endParaRPr>
          </a:p>
          <a:p>
            <a:pPr>
              <a:buFontTx/>
              <a:buNone/>
            </a:pPr>
            <a:r>
              <a:rPr lang="en-US" baseline="0" dirty="0" smtClean="0">
                <a:ea typeface="MS PGothic" charset="0"/>
              </a:rPr>
              <a:t>All local authorities must prepare and publish a short breaks services statement by 31 December 2018. These will set out </a:t>
            </a:r>
            <a:r>
              <a:rPr lang="en-GB" sz="1200" b="0" i="0" kern="1200" dirty="0" smtClean="0">
                <a:solidFill>
                  <a:schemeClr val="tx1"/>
                </a:solidFill>
                <a:effectLst/>
                <a:latin typeface="Times New Roman" charset="0"/>
                <a:ea typeface="ＭＳ Ｐゴシック" charset="-128"/>
                <a:cs typeface="ＭＳ Ｐゴシック" charset="-128"/>
              </a:rPr>
              <a:t>information about short breaks services available for local carers and cared-for persons. </a:t>
            </a:r>
          </a:p>
          <a:p>
            <a:pPr>
              <a:buFontTx/>
              <a:buChar char="-"/>
            </a:pPr>
            <a:endParaRPr lang="en-GB" sz="1200" b="0" i="0" kern="1200" dirty="0" smtClean="0">
              <a:solidFill>
                <a:schemeClr val="tx1"/>
              </a:solidFill>
              <a:effectLst/>
              <a:latin typeface="Times New Roman" charset="0"/>
              <a:ea typeface="ＭＳ Ｐゴシック" charset="-128"/>
            </a:endParaRPr>
          </a:p>
          <a:p>
            <a:pPr>
              <a:buFontTx/>
              <a:buNone/>
            </a:pPr>
            <a:r>
              <a:rPr lang="en-GB" sz="1200" b="0" i="0" kern="1200" dirty="0" smtClean="0">
                <a:solidFill>
                  <a:schemeClr val="tx1"/>
                </a:solidFill>
                <a:effectLst/>
                <a:latin typeface="Times New Roman" charset="0"/>
                <a:ea typeface="ＭＳ Ｐゴシック" charset="-128"/>
              </a:rPr>
              <a:t>In addition to this information provision, there is also a duty on the local authority to consider whether or not the support a carer needs should take the form of,</a:t>
            </a:r>
            <a:r>
              <a:rPr lang="en-GB" sz="1200" b="0" i="0" kern="1200" baseline="0" dirty="0" smtClean="0">
                <a:solidFill>
                  <a:schemeClr val="tx1"/>
                </a:solidFill>
                <a:effectLst/>
                <a:latin typeface="Times New Roman" charset="0"/>
                <a:ea typeface="ＭＳ Ｐゴシック" charset="-128"/>
              </a:rPr>
              <a:t> or include a short break. There is also the duty to consider whether regular, planned breaks should be provided.</a:t>
            </a:r>
            <a:endParaRPr lang="en-US" dirty="0">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A21B553-A156-F54B-B383-851A4E17202C}" type="slidenum">
              <a:rPr lang="en-GB" sz="1200"/>
              <a:pPr eaLnBrk="1" hangingPunct="1"/>
              <a:t>6</a:t>
            </a:fld>
            <a:endParaRPr lang="en-GB" sz="1200"/>
          </a:p>
        </p:txBody>
      </p:sp>
    </p:spTree>
    <p:extLst>
      <p:ext uri="{BB962C8B-B14F-4D97-AF65-F5344CB8AC3E}">
        <p14:creationId xmlns:p14="http://schemas.microsoft.com/office/powerpoint/2010/main" val="340758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ea typeface="MS PGothic" charset="0"/>
              </a:rPr>
              <a:t>The Carers Act places a duty on local authorities to support carers who meet eligibility</a:t>
            </a:r>
            <a:r>
              <a:rPr lang="en-US" baseline="0" dirty="0" smtClean="0">
                <a:ea typeface="MS PGothic" charset="0"/>
              </a:rPr>
              <a:t> criteria. These eligibility criteria will be set locally however, local authorities also have the power to support carers who don’t meet eligibility criteria in a preventative manner, and the information and advice services are available to all. </a:t>
            </a:r>
            <a:endParaRPr lang="en-US" dirty="0">
              <a:ea typeface="MS PGothic"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98A0485-4F93-A340-B874-F11842185F2E}" type="slidenum">
              <a:rPr lang="en-GB" sz="1200"/>
              <a:pPr eaLnBrk="1" hangingPunct="1"/>
              <a:t>7</a:t>
            </a:fld>
            <a:endParaRPr lang="en-GB" sz="1200"/>
          </a:p>
        </p:txBody>
      </p:sp>
    </p:spTree>
    <p:extLst>
      <p:ext uri="{BB962C8B-B14F-4D97-AF65-F5344CB8AC3E}">
        <p14:creationId xmlns:p14="http://schemas.microsoft.com/office/powerpoint/2010/main" val="216642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dirty="0" smtClean="0">
                <a:ea typeface="MS PGothic" charset="0"/>
              </a:rPr>
              <a:t>Needs some text here </a:t>
            </a:r>
            <a:endParaRPr lang="en-US" dirty="0">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D780D-6BFC-4A45-9439-6B6BAE51C763}" type="slidenum">
              <a:rPr lang="en-GB" sz="1200"/>
              <a:pPr eaLnBrk="1" hangingPunct="1"/>
              <a:t>8</a:t>
            </a:fld>
            <a:endParaRPr lang="en-GB" sz="1200"/>
          </a:p>
        </p:txBody>
      </p:sp>
    </p:spTree>
    <p:extLst>
      <p:ext uri="{BB962C8B-B14F-4D97-AF65-F5344CB8AC3E}">
        <p14:creationId xmlns:p14="http://schemas.microsoft.com/office/powerpoint/2010/main" val="245726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dirty="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charset="0"/>
                <a:ea typeface="ＭＳ Ｐゴシック" charset="-128"/>
                <a:cs typeface="ＭＳ Ｐゴシック" charset="-128"/>
              </a:rPr>
              <a:t>The views of carers are also to be considered in the planning and evaluation of services that support carers, including local carer strategies, as there is a duty for local authorities and health boards to ‘take such steps as they consider appropriate’ to involve carers and carer representatives.</a:t>
            </a: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9</a:t>
            </a:fld>
            <a:endParaRPr lang="en-GB" sz="1200"/>
          </a:p>
        </p:txBody>
      </p:sp>
    </p:spTree>
    <p:extLst>
      <p:ext uri="{BB962C8B-B14F-4D97-AF65-F5344CB8AC3E}">
        <p14:creationId xmlns:p14="http://schemas.microsoft.com/office/powerpoint/2010/main" val="146577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dirty="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charset="0"/>
                <a:ea typeface="ＭＳ Ｐゴシック" charset="-128"/>
                <a:cs typeface="ＭＳ Ｐゴシック" charset="-128"/>
              </a:rPr>
              <a:t>Hospital discharge is also covered by the Act as a duty has been placed on health boards to inform the carer and to invite their views, which must be taken into account, before a cared-for person is discharged from hospital. </a:t>
            </a: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10</a:t>
            </a:fld>
            <a:endParaRPr lang="en-GB" sz="1200"/>
          </a:p>
        </p:txBody>
      </p:sp>
    </p:spTree>
    <p:extLst>
      <p:ext uri="{BB962C8B-B14F-4D97-AF65-F5344CB8AC3E}">
        <p14:creationId xmlns:p14="http://schemas.microsoft.com/office/powerpoint/2010/main" val="21323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3618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333375"/>
            <a:ext cx="1960563" cy="49863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333375"/>
            <a:ext cx="5730875" cy="49863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2709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0" y="404664"/>
            <a:ext cx="7772400" cy="1362075"/>
          </a:xfrm>
        </p:spPr>
        <p:txBody>
          <a:bodyPr/>
          <a:lstStyle>
            <a:lvl1pPr algn="l">
              <a:defRPr sz="3200" b="1" cap="none">
                <a:latin typeface="Calibri" panose="020F0502020204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611560" y="1844824"/>
            <a:ext cx="7772400" cy="3600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val="208213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125538"/>
            <a:ext cx="384492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37075" y="1125538"/>
            <a:ext cx="38465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4209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894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47201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6370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3864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6288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333375"/>
            <a:ext cx="76327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39750" y="1125538"/>
            <a:ext cx="7843838"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11" descr="topstrip ai"/>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675" y="0"/>
            <a:ext cx="8756650" cy="3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Line 15"/>
          <p:cNvSpPr>
            <a:spLocks noChangeShapeType="1"/>
          </p:cNvSpPr>
          <p:nvPr userDrawn="1"/>
        </p:nvSpPr>
        <p:spPr bwMode="auto">
          <a:xfrm>
            <a:off x="395288" y="6165850"/>
            <a:ext cx="8424862" cy="0"/>
          </a:xfrm>
          <a:prstGeom prst="line">
            <a:avLst/>
          </a:prstGeom>
          <a:noFill/>
          <a:ln w="38100">
            <a:solidFill>
              <a:srgbClr val="024426"/>
            </a:solidFill>
            <a:round/>
            <a:headEnd/>
            <a:tailEnd/>
          </a:ln>
          <a:extLst>
            <a:ext uri="{909E8E84-426E-40dd-AFC4-6F175D3DCCD1}">
              <a14:hiddenFill xmlns:a14="http://schemas.microsoft.com/office/drawing/2010/main" xmlns="">
                <a:noFill/>
              </a14:hiddenFill>
            </a:ext>
          </a:extLst>
        </p:spPr>
        <p:txBody>
          <a:bodyPr lIns="90000" tIns="46800" rIns="90000" bIns="46800"/>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24426"/>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D57001"/>
          </a:solidFill>
          <a:latin typeface="Arial" charset="0"/>
        </a:defRPr>
      </a:lvl6pPr>
      <a:lvl7pPr marL="914400" algn="l" rtl="0" fontAlgn="base">
        <a:spcBef>
          <a:spcPct val="0"/>
        </a:spcBef>
        <a:spcAft>
          <a:spcPct val="0"/>
        </a:spcAft>
        <a:defRPr sz="3200" b="1">
          <a:solidFill>
            <a:srgbClr val="D57001"/>
          </a:solidFill>
          <a:latin typeface="Arial" charset="0"/>
        </a:defRPr>
      </a:lvl7pPr>
      <a:lvl8pPr marL="1371600" algn="l" rtl="0" fontAlgn="base">
        <a:spcBef>
          <a:spcPct val="0"/>
        </a:spcBef>
        <a:spcAft>
          <a:spcPct val="0"/>
        </a:spcAft>
        <a:defRPr sz="3200" b="1">
          <a:solidFill>
            <a:srgbClr val="D57001"/>
          </a:solidFill>
          <a:latin typeface="Arial" charset="0"/>
        </a:defRPr>
      </a:lvl8pPr>
      <a:lvl9pPr marL="1828800" algn="l" rtl="0" fontAlgn="base">
        <a:spcBef>
          <a:spcPct val="0"/>
        </a:spcBef>
        <a:spcAft>
          <a:spcPct val="0"/>
        </a:spcAft>
        <a:defRPr sz="3200" b="1">
          <a:solidFill>
            <a:srgbClr val="D57001"/>
          </a:solidFill>
          <a:latin typeface="Arial" charset="0"/>
        </a:defRPr>
      </a:lvl9pPr>
    </p:titleStyle>
    <p:bodyStyle>
      <a:lvl1pPr marL="533400" indent="-533400" algn="l" rtl="0" eaLnBrk="0" fontAlgn="base" hangingPunct="0">
        <a:spcBef>
          <a:spcPct val="20000"/>
        </a:spcBef>
        <a:spcAft>
          <a:spcPct val="0"/>
        </a:spcAft>
        <a:buClr>
          <a:schemeClr val="tx1"/>
        </a:buClr>
        <a:buChar char="•"/>
        <a:defRPr sz="2800" b="1">
          <a:solidFill>
            <a:srgbClr val="2E3192"/>
          </a:solidFill>
          <a:latin typeface="+mn-lt"/>
          <a:ea typeface="ＭＳ Ｐゴシック" charset="-128"/>
          <a:cs typeface="ＭＳ Ｐゴシック" charset="-128"/>
        </a:defRPr>
      </a:lvl1pPr>
      <a:lvl2pPr marL="1074738" indent="-285750" algn="l" rtl="0" eaLnBrk="0" fontAlgn="base" hangingPunct="0">
        <a:spcBef>
          <a:spcPct val="20000"/>
        </a:spcBef>
        <a:spcAft>
          <a:spcPct val="0"/>
        </a:spcAft>
        <a:buChar char="–"/>
        <a:defRPr sz="2200" b="1">
          <a:solidFill>
            <a:srgbClr val="2E3192"/>
          </a:solidFill>
          <a:latin typeface="+mn-lt"/>
          <a:ea typeface="ＭＳ Ｐゴシック" charset="-128"/>
        </a:defRPr>
      </a:lvl2pPr>
      <a:lvl3pPr marL="1612900" indent="-358775" algn="l" rtl="0" eaLnBrk="0" fontAlgn="base" hangingPunct="0">
        <a:spcBef>
          <a:spcPct val="20000"/>
        </a:spcBef>
        <a:spcAft>
          <a:spcPct val="0"/>
        </a:spcAft>
        <a:buChar char="•"/>
        <a:defRPr sz="2000">
          <a:solidFill>
            <a:srgbClr val="2E3192"/>
          </a:solidFill>
          <a:latin typeface="+mn-lt"/>
          <a:ea typeface="ＭＳ Ｐゴシック" charset="-128"/>
        </a:defRPr>
      </a:lvl3pPr>
      <a:lvl4pPr marL="2159000" indent="-366713" algn="l" rtl="0" eaLnBrk="0" fontAlgn="base" hangingPunct="0">
        <a:spcBef>
          <a:spcPct val="20000"/>
        </a:spcBef>
        <a:spcAft>
          <a:spcPct val="0"/>
        </a:spcAft>
        <a:buChar char="–"/>
        <a:defRPr>
          <a:solidFill>
            <a:srgbClr val="2E3192"/>
          </a:solidFill>
          <a:latin typeface="+mn-lt"/>
          <a:ea typeface="ＭＳ Ｐゴシック" charset="-128"/>
        </a:defRPr>
      </a:lvl4pPr>
      <a:lvl5pPr marL="2693988" indent="-228600" algn="l" rtl="0" eaLnBrk="0" fontAlgn="base" hangingPunct="0">
        <a:spcBef>
          <a:spcPct val="20000"/>
        </a:spcBef>
        <a:spcAft>
          <a:spcPct val="0"/>
        </a:spcAft>
        <a:buChar char="»"/>
        <a:defRPr sz="1600">
          <a:solidFill>
            <a:srgbClr val="2E3192"/>
          </a:solidFill>
          <a:latin typeface="+mn-lt"/>
          <a:ea typeface="ＭＳ Ｐゴシック" charset="-128"/>
        </a:defRPr>
      </a:lvl5pPr>
      <a:lvl6pPr marL="3151188" indent="-228600" algn="l" rtl="0" fontAlgn="base">
        <a:spcBef>
          <a:spcPct val="20000"/>
        </a:spcBef>
        <a:spcAft>
          <a:spcPct val="0"/>
        </a:spcAft>
        <a:buChar char="»"/>
        <a:defRPr sz="1600">
          <a:solidFill>
            <a:srgbClr val="2E3192"/>
          </a:solidFill>
          <a:latin typeface="+mn-lt"/>
          <a:ea typeface="ＭＳ Ｐゴシック" charset="-128"/>
        </a:defRPr>
      </a:lvl6pPr>
      <a:lvl7pPr marL="3608388" indent="-228600" algn="l" rtl="0" fontAlgn="base">
        <a:spcBef>
          <a:spcPct val="20000"/>
        </a:spcBef>
        <a:spcAft>
          <a:spcPct val="0"/>
        </a:spcAft>
        <a:buChar char="»"/>
        <a:defRPr sz="1600">
          <a:solidFill>
            <a:srgbClr val="2E3192"/>
          </a:solidFill>
          <a:latin typeface="+mn-lt"/>
          <a:ea typeface="ＭＳ Ｐゴシック" charset="-128"/>
        </a:defRPr>
      </a:lvl7pPr>
      <a:lvl8pPr marL="4065588" indent="-228600" algn="l" rtl="0" fontAlgn="base">
        <a:spcBef>
          <a:spcPct val="20000"/>
        </a:spcBef>
        <a:spcAft>
          <a:spcPct val="0"/>
        </a:spcAft>
        <a:buChar char="»"/>
        <a:defRPr sz="1600">
          <a:solidFill>
            <a:srgbClr val="2E3192"/>
          </a:solidFill>
          <a:latin typeface="+mn-lt"/>
          <a:ea typeface="ＭＳ Ｐゴシック" charset="-128"/>
        </a:defRPr>
      </a:lvl8pPr>
      <a:lvl9pPr marL="4522788" indent="-228600" algn="l" rtl="0" fontAlgn="base">
        <a:spcBef>
          <a:spcPct val="20000"/>
        </a:spcBef>
        <a:spcAft>
          <a:spcPct val="0"/>
        </a:spcAft>
        <a:buChar char="»"/>
        <a:defRPr sz="1600">
          <a:solidFill>
            <a:srgbClr val="2E319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haredcarescotland.org.uk/wp-content/uploads/2015/11/Carers-Act-Implementation_engagement-event.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51520" y="621407"/>
            <a:ext cx="8352730" cy="1007393"/>
          </a:xfrm>
        </p:spPr>
        <p:txBody>
          <a:bodyPr/>
          <a:lstStyle/>
          <a:p>
            <a:pPr algn="ctr"/>
            <a:r>
              <a:rPr lang="en-US" dirty="0" smtClean="0">
                <a:solidFill>
                  <a:srgbClr val="000090"/>
                </a:solidFill>
                <a:latin typeface="Calibri" panose="020F0502020204030204" pitchFamily="34" charset="0"/>
                <a:ea typeface="ＭＳ Ｐゴシック" charset="0"/>
                <a:cs typeface="ＭＳ Ｐゴシック" charset="0"/>
              </a:rPr>
              <a:t>The Carers (Scotland) Act 2016</a:t>
            </a:r>
            <a:r>
              <a:rPr lang="en-US" dirty="0" smtClean="0">
                <a:latin typeface="Calibri" panose="020F0502020204030204" pitchFamily="34" charset="0"/>
                <a:ea typeface="ＭＳ Ｐゴシック" charset="0"/>
                <a:cs typeface="ＭＳ Ｐゴシック" charset="0"/>
              </a:rPr>
              <a:t/>
            </a:r>
            <a:br>
              <a:rPr lang="en-US" dirty="0" smtClean="0">
                <a:latin typeface="Calibri" panose="020F0502020204030204" pitchFamily="34" charset="0"/>
                <a:ea typeface="ＭＳ Ｐゴシック" charset="0"/>
                <a:cs typeface="ＭＳ Ｐゴシック" charset="0"/>
              </a:rPr>
            </a:br>
            <a:endParaRPr lang="en-US" dirty="0">
              <a:latin typeface="Calibri" panose="020F0502020204030204" pitchFamily="34" charset="0"/>
              <a:ea typeface="ＭＳ Ｐゴシック" charset="0"/>
              <a:cs typeface="ＭＳ Ｐゴシック" charset="0"/>
            </a:endParaRPr>
          </a:p>
        </p:txBody>
      </p:sp>
      <p:sp>
        <p:nvSpPr>
          <p:cNvPr id="4098" name="Content Placeholder 2"/>
          <p:cNvSpPr>
            <a:spLocks noGrp="1"/>
          </p:cNvSpPr>
          <p:nvPr>
            <p:ph idx="1"/>
          </p:nvPr>
        </p:nvSpPr>
        <p:spPr>
          <a:xfrm>
            <a:off x="-3204864" y="980728"/>
            <a:ext cx="7848600" cy="4724400"/>
          </a:xfrm>
        </p:spPr>
        <p:txBody>
          <a:bodyPr/>
          <a:lstStyle/>
          <a:p>
            <a:pPr marL="0" indent="0">
              <a:buNone/>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smtClean="0">
              <a:latin typeface="Arial" charset="0"/>
              <a:ea typeface="ＭＳ Ｐゴシック" charset="0"/>
              <a:cs typeface="ＭＳ Ｐゴシック" charset="0"/>
            </a:endParaRPr>
          </a:p>
        </p:txBody>
      </p:sp>
      <p:pic>
        <p:nvPicPr>
          <p:cNvPr id="5" name="Picture 3" descr="facebook-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7345362"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nco_logo_colour_line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509120"/>
            <a:ext cx="3806710" cy="1368152"/>
          </a:xfrm>
          <a:prstGeom prst="rect">
            <a:avLst/>
          </a:prstGeom>
        </p:spPr>
      </p:pic>
    </p:spTree>
    <p:extLst>
      <p:ext uri="{BB962C8B-B14F-4D97-AF65-F5344CB8AC3E}">
        <p14:creationId xmlns:p14="http://schemas.microsoft.com/office/powerpoint/2010/main" val="178155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charset="0"/>
                <a:ea typeface="MS PGothic" charset="0"/>
                <a:cs typeface="Calibri" charset="0"/>
              </a:rPr>
              <a:t>Hospital discharge</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sp>
        <p:nvSpPr>
          <p:cNvPr id="22531" name="TextBox 2"/>
          <p:cNvSpPr txBox="1">
            <a:spLocks noChangeArrowheads="1"/>
          </p:cNvSpPr>
          <p:nvPr/>
        </p:nvSpPr>
        <p:spPr bwMode="auto">
          <a:xfrm>
            <a:off x="4355976" y="1988840"/>
            <a:ext cx="396044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457200" indent="-457200" eaLnBrk="1" hangingPunct="1">
              <a:buFont typeface="Arial"/>
              <a:buChar char="•"/>
            </a:pPr>
            <a:endParaRPr lang="en-US" sz="3200" dirty="0" smtClean="0">
              <a:latin typeface="Calibri" charset="0"/>
              <a:cs typeface="Calibri" charset="0"/>
            </a:endParaRPr>
          </a:p>
          <a:p>
            <a:pPr eaLnBrk="1" hangingPunct="1"/>
            <a:r>
              <a:rPr lang="en-US" dirty="0" smtClean="0">
                <a:latin typeface="Calibri" charset="0"/>
                <a:cs typeface="Calibri" charset="0"/>
              </a:rPr>
              <a:t>Carers must be informed and involved on the process of hospital discharge</a:t>
            </a:r>
            <a:endParaRPr lang="en-US" dirty="0">
              <a:latin typeface="Calibri" charset="0"/>
              <a:cs typeface="Calibri" charset="0"/>
            </a:endParaRPr>
          </a:p>
        </p:txBody>
      </p:sp>
      <p:pic>
        <p:nvPicPr>
          <p:cNvPr id="2" name="Picture 1" descr="hospit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564903"/>
            <a:ext cx="3672408" cy="2750761"/>
          </a:xfrm>
          <a:prstGeom prst="rect">
            <a:avLst/>
          </a:prstGeom>
        </p:spPr>
      </p:pic>
    </p:spTree>
    <p:extLst>
      <p:ext uri="{BB962C8B-B14F-4D97-AF65-F5344CB8AC3E}">
        <p14:creationId xmlns:p14="http://schemas.microsoft.com/office/powerpoint/2010/main" val="3849771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sz="2800" dirty="0" smtClean="0">
                <a:solidFill>
                  <a:srgbClr val="180067"/>
                </a:solidFill>
                <a:latin typeface="Arial" charset="0"/>
                <a:ea typeface="MS PGothic" charset="0"/>
              </a:rPr>
              <a:t>The Carers Act – What’s next?</a:t>
            </a:r>
            <a:endParaRPr lang="en-US" sz="2800" dirty="0">
              <a:solidFill>
                <a:srgbClr val="180067"/>
              </a:solidFill>
              <a:latin typeface="Arial" charset="0"/>
              <a:ea typeface="MS PGothic" charset="0"/>
            </a:endParaRPr>
          </a:p>
        </p:txBody>
      </p:sp>
      <p:pic>
        <p:nvPicPr>
          <p:cNvPr id="3" name="Picture 2"/>
          <p:cNvPicPr>
            <a:picLocks noChangeAspect="1"/>
          </p:cNvPicPr>
          <p:nvPr/>
        </p:nvPicPr>
        <p:blipFill>
          <a:blip r:embed="rId3"/>
          <a:stretch>
            <a:fillRect/>
          </a:stretch>
        </p:blipFill>
        <p:spPr>
          <a:xfrm>
            <a:off x="611188" y="1182241"/>
            <a:ext cx="3594100" cy="2260600"/>
          </a:xfrm>
          <a:prstGeom prst="rect">
            <a:avLst/>
          </a:prstGeom>
        </p:spPr>
      </p:pic>
    </p:spTree>
    <p:extLst>
      <p:ext uri="{BB962C8B-B14F-4D97-AF65-F5344CB8AC3E}">
        <p14:creationId xmlns:p14="http://schemas.microsoft.com/office/powerpoint/2010/main" val="60276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Coalition of carers carer rights infographic.png"/>
          <p:cNvPicPr>
            <a:picLocks noGrp="1" noChangeAspect="1"/>
          </p:cNvPicPr>
          <p:nvPr>
            <p:ph idx="1"/>
          </p:nvPr>
        </p:nvPicPr>
        <p:blipFill>
          <a:blip r:embed="rId2" cstate="print"/>
          <a:stretch>
            <a:fillRect/>
          </a:stretch>
        </p:blipFill>
        <p:spPr>
          <a:xfrm>
            <a:off x="0" y="0"/>
            <a:ext cx="9144000" cy="68580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6131024" cy="1512168"/>
          </a:xfrm>
        </p:spPr>
        <p:txBody>
          <a:bodyPr>
            <a:normAutofit/>
          </a:bodyPr>
          <a:lstStyle/>
          <a:p>
            <a:r>
              <a:rPr lang="en-GB" sz="3600" dirty="0" smtClean="0"/>
              <a:t>The Carers (Scotland) Act- </a:t>
            </a:r>
            <a:br>
              <a:rPr lang="en-GB" sz="3600" dirty="0" smtClean="0"/>
            </a:br>
            <a:r>
              <a:rPr lang="en-GB" sz="3600" dirty="0" smtClean="0"/>
              <a:t>The key message</a:t>
            </a:r>
            <a:endParaRPr lang="en-GB" sz="3600" dirty="0"/>
          </a:p>
        </p:txBody>
      </p:sp>
      <p:sp>
        <p:nvSpPr>
          <p:cNvPr id="5" name="Content Placeholder 4"/>
          <p:cNvSpPr>
            <a:spLocks noGrp="1"/>
          </p:cNvSpPr>
          <p:nvPr>
            <p:ph idx="1"/>
          </p:nvPr>
        </p:nvSpPr>
        <p:spPr>
          <a:xfrm>
            <a:off x="611560" y="1340768"/>
            <a:ext cx="7843838" cy="4194175"/>
          </a:xfrm>
        </p:spPr>
        <p:txBody>
          <a:bodyPr>
            <a:normAutofit fontScale="85000" lnSpcReduction="20000"/>
          </a:bodyPr>
          <a:lstStyle/>
          <a:p>
            <a:pPr>
              <a:buNone/>
            </a:pPr>
            <a:r>
              <a:rPr lang="en-GB" b="1" dirty="0" smtClean="0"/>
              <a:t>Why supporting carers matters</a:t>
            </a:r>
          </a:p>
          <a:p>
            <a:pPr>
              <a:buNone/>
            </a:pPr>
            <a:endParaRPr lang="en-GB" b="1" dirty="0" smtClean="0"/>
          </a:p>
          <a:p>
            <a:r>
              <a:rPr lang="en-GB" dirty="0" smtClean="0"/>
              <a:t>To protect carers’ health and wellbeing</a:t>
            </a:r>
          </a:p>
          <a:p>
            <a:r>
              <a:rPr lang="en-GB" dirty="0" smtClean="0">
                <a:solidFill>
                  <a:srgbClr val="0070C0"/>
                </a:solidFill>
              </a:rPr>
              <a:t>To enable carers to care if they are willing and able</a:t>
            </a:r>
          </a:p>
          <a:p>
            <a:r>
              <a:rPr lang="en-GB" dirty="0" smtClean="0"/>
              <a:t>So that more people can be cared for at home</a:t>
            </a:r>
          </a:p>
          <a:p>
            <a:r>
              <a:rPr lang="en-GB" dirty="0" smtClean="0">
                <a:solidFill>
                  <a:srgbClr val="0070C0"/>
                </a:solidFill>
              </a:rPr>
              <a:t>Carers are essential to the health and social care sector, and</a:t>
            </a:r>
          </a:p>
          <a:p>
            <a:r>
              <a:rPr lang="en-GB" dirty="0" smtClean="0"/>
              <a:t>Supporting carers supports human rights &amp; the economy</a:t>
            </a:r>
          </a:p>
          <a:p>
            <a:pPr>
              <a:buNone/>
            </a:pPr>
            <a:r>
              <a:rPr lang="en-GB" sz="1600" i="1" dirty="0" smtClean="0">
                <a:solidFill>
                  <a:srgbClr val="00B0F0"/>
                </a:solidFill>
                <a:hlinkClick r:id="rId2"/>
              </a:rPr>
              <a:t>https://www.sharedcarescotland.org.uk/wp-content/uploads/2015/11/Carers-Act-Implementation_engagement-event.pdf</a:t>
            </a:r>
            <a:r>
              <a:rPr lang="en-GB" sz="1600" i="1" dirty="0" smtClean="0">
                <a:solidFill>
                  <a:srgbClr val="00B0F0"/>
                </a:solidFill>
              </a:rPr>
              <a:t> </a:t>
            </a:r>
          </a:p>
          <a:p>
            <a:endParaRPr lang="en-GB" dirty="0"/>
          </a:p>
        </p:txBody>
      </p:sp>
      <p:pic>
        <p:nvPicPr>
          <p:cNvPr id="7" name="Picture 2"/>
          <p:cNvPicPr>
            <a:picLocks noChangeAspect="1" noChangeArrowheads="1"/>
          </p:cNvPicPr>
          <p:nvPr/>
        </p:nvPicPr>
        <p:blipFill>
          <a:blip r:embed="rId3" cstate="print"/>
          <a:srcRect/>
          <a:stretch>
            <a:fillRect/>
          </a:stretch>
        </p:blipFill>
        <p:spPr bwMode="auto">
          <a:xfrm>
            <a:off x="7667626" y="5305426"/>
            <a:ext cx="14763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smtClean="0">
                <a:solidFill>
                  <a:srgbClr val="210188"/>
                </a:solidFill>
                <a:latin typeface="Calibri" charset="0"/>
                <a:ea typeface="MS PGothic" charset="0"/>
                <a:cs typeface="Calibri" charset="0"/>
              </a:rPr>
              <a:t>Definition of a </a:t>
            </a:r>
            <a:r>
              <a:rPr lang="en-US" dirty="0" err="1">
                <a:solidFill>
                  <a:srgbClr val="210188"/>
                </a:solidFill>
                <a:latin typeface="Calibri" charset="0"/>
                <a:ea typeface="MS PGothic" charset="0"/>
                <a:cs typeface="Calibri" charset="0"/>
              </a:rPr>
              <a:t>c</a:t>
            </a:r>
            <a:r>
              <a:rPr lang="en-US" dirty="0" err="1" smtClean="0">
                <a:solidFill>
                  <a:srgbClr val="210188"/>
                </a:solidFill>
                <a:latin typeface="Calibri" charset="0"/>
                <a:ea typeface="MS PGothic" charset="0"/>
                <a:cs typeface="Calibri" charset="0"/>
              </a:rPr>
              <a:t>arer</a:t>
            </a:r>
            <a:endParaRPr lang="en-US" dirty="0">
              <a:solidFill>
                <a:srgbClr val="FF0000"/>
              </a:solidFill>
              <a:latin typeface="Calibri" charset="0"/>
              <a:ea typeface="MS PGothic" charset="0"/>
              <a:cs typeface="Calibri" charset="0"/>
            </a:endParaRPr>
          </a:p>
        </p:txBody>
      </p:sp>
      <p:sp>
        <p:nvSpPr>
          <p:cNvPr id="12291" name="TextBox 2"/>
          <p:cNvSpPr txBox="1">
            <a:spLocks noChangeArrowheads="1"/>
          </p:cNvSpPr>
          <p:nvPr/>
        </p:nvSpPr>
        <p:spPr bwMode="auto">
          <a:xfrm>
            <a:off x="4860032" y="2276872"/>
            <a:ext cx="37444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A broader definition of a </a:t>
            </a:r>
            <a:r>
              <a:rPr lang="en-US" dirty="0" err="1" smtClean="0">
                <a:latin typeface="Calibri" charset="0"/>
                <a:cs typeface="Calibri" charset="0"/>
              </a:rPr>
              <a:t>carer</a:t>
            </a:r>
            <a:r>
              <a:rPr lang="en-US" dirty="0" smtClean="0">
                <a:latin typeface="Calibri" charset="0"/>
                <a:cs typeface="Calibri" charset="0"/>
              </a:rPr>
              <a:t>: removal of ‘regular and substantial’</a:t>
            </a:r>
            <a:endParaRPr lang="en-US" dirty="0">
              <a:latin typeface="Calibri" charset="0"/>
              <a:cs typeface="Calibri" charset="0"/>
            </a:endParaRPr>
          </a:p>
          <a:p>
            <a:pPr eaLnBrk="1" hangingPunct="1"/>
            <a:endParaRPr lang="en-US" dirty="0"/>
          </a:p>
          <a:p>
            <a:pPr eaLnBrk="1" hangingPunct="1"/>
            <a:endParaRPr lang="en-US" dirty="0"/>
          </a:p>
        </p:txBody>
      </p:sp>
      <p:pic>
        <p:nvPicPr>
          <p:cNvPr id="2" name="Picture 1"/>
          <p:cNvPicPr>
            <a:picLocks noChangeAspect="1"/>
          </p:cNvPicPr>
          <p:nvPr/>
        </p:nvPicPr>
        <p:blipFill>
          <a:blip r:embed="rId3"/>
          <a:stretch>
            <a:fillRect/>
          </a:stretch>
        </p:blipFill>
        <p:spPr>
          <a:xfrm>
            <a:off x="683568" y="1988840"/>
            <a:ext cx="4111932" cy="2736304"/>
          </a:xfrm>
          <a:prstGeom prst="rect">
            <a:avLst/>
          </a:prstGeom>
        </p:spPr>
      </p:pic>
    </p:spTree>
    <p:extLst>
      <p:ext uri="{BB962C8B-B14F-4D97-AF65-F5344CB8AC3E}">
        <p14:creationId xmlns:p14="http://schemas.microsoft.com/office/powerpoint/2010/main" val="293110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Adult </a:t>
            </a:r>
            <a:r>
              <a:rPr lang="en-US" dirty="0" err="1">
                <a:solidFill>
                  <a:srgbClr val="210188"/>
                </a:solidFill>
                <a:latin typeface="Calibri" charset="0"/>
                <a:ea typeface="MS PGothic" charset="0"/>
                <a:cs typeface="Calibri" charset="0"/>
              </a:rPr>
              <a:t>Carer</a:t>
            </a:r>
            <a:r>
              <a:rPr lang="en-US" dirty="0">
                <a:solidFill>
                  <a:srgbClr val="210188"/>
                </a:solidFill>
                <a:latin typeface="Calibri" charset="0"/>
                <a:ea typeface="MS PGothic" charset="0"/>
                <a:cs typeface="Calibri" charset="0"/>
              </a:rPr>
              <a:t> Support </a:t>
            </a:r>
            <a:r>
              <a:rPr lang="en-US" dirty="0" smtClean="0">
                <a:solidFill>
                  <a:srgbClr val="210188"/>
                </a:solidFill>
                <a:latin typeface="Calibri" charset="0"/>
                <a:ea typeface="MS PGothic" charset="0"/>
                <a:cs typeface="Calibri" charset="0"/>
              </a:rPr>
              <a:t>Plan/Young </a:t>
            </a:r>
            <a:r>
              <a:rPr lang="en-US" dirty="0" err="1" smtClean="0">
                <a:solidFill>
                  <a:srgbClr val="210188"/>
                </a:solidFill>
                <a:latin typeface="Calibri" charset="0"/>
                <a:ea typeface="MS PGothic" charset="0"/>
                <a:cs typeface="Calibri" charset="0"/>
              </a:rPr>
              <a:t>Carer</a:t>
            </a:r>
            <a:r>
              <a:rPr lang="en-US" dirty="0" smtClean="0">
                <a:solidFill>
                  <a:srgbClr val="210188"/>
                </a:solidFill>
                <a:latin typeface="Calibri" charset="0"/>
                <a:ea typeface="MS PGothic" charset="0"/>
                <a:cs typeface="Calibri" charset="0"/>
              </a:rPr>
              <a:t> Statement </a:t>
            </a: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endParaRPr lang="en-US" dirty="0">
              <a:solidFill>
                <a:srgbClr val="FF0000"/>
              </a:solidFill>
              <a:latin typeface="Calibri" charset="0"/>
              <a:ea typeface="MS PGothic" charset="0"/>
              <a:cs typeface="Calibri" charset="0"/>
            </a:endParaRPr>
          </a:p>
        </p:txBody>
      </p:sp>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8840"/>
            <a:ext cx="3291449"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Box 2"/>
          <p:cNvSpPr txBox="1">
            <a:spLocks noChangeArrowheads="1"/>
          </p:cNvSpPr>
          <p:nvPr/>
        </p:nvSpPr>
        <p:spPr bwMode="auto">
          <a:xfrm>
            <a:off x="4716016" y="1556792"/>
            <a:ext cx="4032448" cy="6555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Similar to </a:t>
            </a:r>
            <a:r>
              <a:rPr lang="en-US" dirty="0">
                <a:latin typeface="Calibri" charset="0"/>
                <a:cs typeface="Calibri" charset="0"/>
              </a:rPr>
              <a:t>C</a:t>
            </a:r>
            <a:r>
              <a:rPr lang="en-US" dirty="0" smtClean="0">
                <a:latin typeface="Calibri" charset="0"/>
                <a:cs typeface="Calibri" charset="0"/>
              </a:rPr>
              <a:t>arers </a:t>
            </a:r>
            <a:r>
              <a:rPr lang="en-US" dirty="0">
                <a:latin typeface="Calibri" charset="0"/>
                <a:cs typeface="Calibri" charset="0"/>
              </a:rPr>
              <a:t>A</a:t>
            </a:r>
            <a:r>
              <a:rPr lang="en-US" dirty="0" smtClean="0">
                <a:latin typeface="Calibri" charset="0"/>
                <a:cs typeface="Calibri" charset="0"/>
              </a:rPr>
              <a:t>ssessment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Anyone can request a Plan/Statement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Must </a:t>
            </a:r>
            <a:r>
              <a:rPr lang="en-US" dirty="0">
                <a:latin typeface="Calibri" charset="0"/>
                <a:cs typeface="Calibri" charset="0"/>
              </a:rPr>
              <a:t>include information </a:t>
            </a:r>
            <a:r>
              <a:rPr lang="en-US" dirty="0" smtClean="0">
                <a:latin typeface="Calibri" charset="0"/>
                <a:cs typeface="Calibri" charset="0"/>
              </a:rPr>
              <a:t>on Emergency and Future Planning</a:t>
            </a:r>
          </a:p>
          <a:p>
            <a:pPr eaLnBrk="1" hangingPunct="1"/>
            <a:endParaRPr lang="en-US" dirty="0">
              <a:latin typeface="Calibri" charset="0"/>
              <a:cs typeface="Calibri" charset="0"/>
            </a:endParaRPr>
          </a:p>
          <a:p>
            <a:pPr eaLnBrk="1" hangingPunct="1"/>
            <a:r>
              <a:rPr lang="en-US" dirty="0" smtClean="0">
                <a:latin typeface="Calibri" charset="0"/>
                <a:cs typeface="Calibri" charset="0"/>
              </a:rPr>
              <a:t>Outcomes-based</a:t>
            </a:r>
            <a:endParaRPr lang="en-US" dirty="0">
              <a:latin typeface="Calibri" charset="0"/>
              <a:cs typeface="Calibri" charset="0"/>
            </a:endParaRPr>
          </a:p>
          <a:p>
            <a:pPr eaLnBrk="1" hangingPunct="1"/>
            <a:endParaRPr lang="en-US" sz="2800" dirty="0" smtClean="0">
              <a:latin typeface="Calibri" charset="0"/>
              <a:cs typeface="Calibri" charset="0"/>
            </a:endParaRPr>
          </a:p>
          <a:p>
            <a:pPr eaLnBrk="1" hangingPunct="1"/>
            <a:endParaRPr lang="en-US" sz="2800" dirty="0">
              <a:latin typeface="Calibri" charset="0"/>
              <a:cs typeface="Calibri" charset="0"/>
            </a:endParaRPr>
          </a:p>
          <a:p>
            <a:pPr marL="342900" indent="-342900" eaLnBrk="1" hangingPunct="1">
              <a:buFont typeface="Arial"/>
              <a:buChar char="•"/>
            </a:pPr>
            <a:endParaRPr lang="en-US" sz="2800"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151095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Information and </a:t>
            </a:r>
            <a:r>
              <a:rPr lang="en-US" dirty="0" smtClean="0">
                <a:solidFill>
                  <a:srgbClr val="210188"/>
                </a:solidFill>
                <a:latin typeface="Calibri" charset="0"/>
                <a:ea typeface="MS PGothic" charset="0"/>
                <a:cs typeface="Calibri" charset="0"/>
              </a:rPr>
              <a:t>advice</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4338" name="Picture 2" descr="adv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3416190" cy="201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Box 3"/>
          <p:cNvSpPr txBox="1">
            <a:spLocks noChangeArrowheads="1"/>
          </p:cNvSpPr>
          <p:nvPr/>
        </p:nvSpPr>
        <p:spPr bwMode="auto">
          <a:xfrm>
            <a:off x="4262973" y="1556792"/>
            <a:ext cx="482453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a:t>
            </a:r>
            <a:r>
              <a:rPr lang="en-US" dirty="0" smtClean="0">
                <a:latin typeface="Calibri" charset="0"/>
                <a:cs typeface="Calibri" charset="0"/>
              </a:rPr>
              <a:t>to ‘establish &amp; maintain’ an information and advice service</a:t>
            </a:r>
          </a:p>
          <a:p>
            <a:pPr eaLnBrk="1" hangingPunct="1"/>
            <a:endParaRPr lang="en-US" dirty="0">
              <a:latin typeface="Calibri" charset="0"/>
              <a:cs typeface="Calibri" charset="0"/>
            </a:endParaRPr>
          </a:p>
          <a:p>
            <a:pPr eaLnBrk="1" hangingPunct="1"/>
            <a:r>
              <a:rPr lang="en-US" dirty="0" smtClean="0">
                <a:latin typeface="Calibri" charset="0"/>
                <a:cs typeface="Calibri" charset="0"/>
              </a:rPr>
              <a:t>Duty to provide information </a:t>
            </a:r>
            <a:r>
              <a:rPr lang="en-US" dirty="0">
                <a:latin typeface="Calibri" charset="0"/>
                <a:cs typeface="Calibri" charset="0"/>
              </a:rPr>
              <a:t>on:</a:t>
            </a:r>
          </a:p>
          <a:p>
            <a:pPr marL="342900" indent="-342900" eaLnBrk="1" hangingPunct="1">
              <a:buFont typeface="Arial"/>
              <a:buChar char="•"/>
            </a:pPr>
            <a:r>
              <a:rPr lang="en-US" dirty="0">
                <a:latin typeface="Calibri" charset="0"/>
                <a:cs typeface="Calibri" charset="0"/>
              </a:rPr>
              <a:t>Carers Rights Charter</a:t>
            </a:r>
          </a:p>
          <a:p>
            <a:pPr marL="342900" indent="-342900" eaLnBrk="1" hangingPunct="1">
              <a:buFont typeface="Arial"/>
              <a:buChar char="•"/>
            </a:pPr>
            <a:r>
              <a:rPr lang="en-US" dirty="0" smtClean="0">
                <a:latin typeface="Calibri" charset="0"/>
                <a:cs typeface="Calibri" charset="0"/>
              </a:rPr>
              <a:t>Support services</a:t>
            </a:r>
            <a:endParaRPr lang="en-US" dirty="0">
              <a:latin typeface="Calibri" charset="0"/>
              <a:cs typeface="Calibri" charset="0"/>
            </a:endParaRPr>
          </a:p>
          <a:p>
            <a:pPr marL="342900" indent="-342900" eaLnBrk="1" hangingPunct="1">
              <a:buFont typeface="Arial"/>
              <a:buChar char="•"/>
            </a:pPr>
            <a:r>
              <a:rPr lang="en-US" dirty="0">
                <a:latin typeface="Calibri" charset="0"/>
                <a:cs typeface="Calibri" charset="0"/>
              </a:rPr>
              <a:t>Emergency and </a:t>
            </a:r>
            <a:r>
              <a:rPr lang="en-US" dirty="0" smtClean="0">
                <a:latin typeface="Calibri" charset="0"/>
                <a:cs typeface="Calibri" charset="0"/>
              </a:rPr>
              <a:t>future planning</a:t>
            </a:r>
          </a:p>
          <a:p>
            <a:pPr marL="342900" indent="-342900" eaLnBrk="1" hangingPunct="1">
              <a:buFont typeface="Arial"/>
              <a:buChar char="•"/>
            </a:pPr>
            <a:endParaRPr lang="en-US" dirty="0">
              <a:latin typeface="Calibri" charset="0"/>
              <a:cs typeface="Calibri" charset="0"/>
            </a:endParaRPr>
          </a:p>
          <a:p>
            <a:pPr eaLnBrk="1" hangingPunct="1"/>
            <a:r>
              <a:rPr lang="en-US" dirty="0" smtClean="0">
                <a:latin typeface="Calibri" charset="0"/>
                <a:cs typeface="Calibri" charset="0"/>
              </a:rPr>
              <a:t>Service to include carers who have been bereaved</a:t>
            </a:r>
            <a:endParaRPr lang="en-US" dirty="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p:txBody>
      </p:sp>
      <p:pic>
        <p:nvPicPr>
          <p:cNvPr id="5" name="Picture 2" descr="C:\Users\madeline.martin\Pictures\your-emergency-plan.png"/>
          <p:cNvPicPr>
            <a:picLocks noChangeAspect="1" noChangeArrowheads="1"/>
          </p:cNvPicPr>
          <p:nvPr/>
        </p:nvPicPr>
        <p:blipFill>
          <a:blip r:embed="rId4" cstate="print"/>
          <a:srcRect/>
          <a:stretch>
            <a:fillRect/>
          </a:stretch>
        </p:blipFill>
        <p:spPr bwMode="auto">
          <a:xfrm rot="20147204">
            <a:off x="1034193" y="4341601"/>
            <a:ext cx="1946796" cy="1425112"/>
          </a:xfrm>
          <a:prstGeom prst="rect">
            <a:avLst/>
          </a:prstGeom>
          <a:noFill/>
        </p:spPr>
      </p:pic>
    </p:spTree>
    <p:extLst>
      <p:ext uri="{BB962C8B-B14F-4D97-AF65-F5344CB8AC3E}">
        <p14:creationId xmlns:p14="http://schemas.microsoft.com/office/powerpoint/2010/main" val="314491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charset="0"/>
                <a:ea typeface="MS PGothic" charset="0"/>
                <a:cs typeface="Calibri" charset="0"/>
              </a:rPr>
              <a:t>Breaks </a:t>
            </a:r>
            <a:r>
              <a:rPr lang="en-US" dirty="0">
                <a:solidFill>
                  <a:srgbClr val="210188"/>
                </a:solidFill>
                <a:latin typeface="Arial" charset="0"/>
                <a:ea typeface="MS PGothic" charset="0"/>
              </a:rPr>
              <a:t>from caring</a:t>
            </a:r>
            <a:br>
              <a:rPr lang="en-US" dirty="0">
                <a:solidFill>
                  <a:srgbClr val="210188"/>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0482" name="Picture 6" descr="respit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365665" cy="2520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Box 1"/>
          <p:cNvSpPr txBox="1">
            <a:spLocks noChangeArrowheads="1"/>
          </p:cNvSpPr>
          <p:nvPr/>
        </p:nvSpPr>
        <p:spPr bwMode="auto">
          <a:xfrm>
            <a:off x="4788024" y="1268760"/>
            <a:ext cx="410445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tLang="ja-JP" dirty="0" smtClean="0">
                <a:latin typeface="Calibri" panose="020F0502020204030204" pitchFamily="34" charset="0"/>
                <a:cs typeface="Calibri" charset="0"/>
              </a:rPr>
              <a:t>Must </a:t>
            </a:r>
            <a:r>
              <a:rPr lang="en-US" altLang="ja-JP" dirty="0">
                <a:latin typeface="Calibri" panose="020F0502020204030204" pitchFamily="34" charset="0"/>
                <a:cs typeface="Calibri" charset="0"/>
              </a:rPr>
              <a:t>consider whether the support should take the form of or include a short </a:t>
            </a:r>
            <a:r>
              <a:rPr lang="en-US" altLang="ja-JP" dirty="0" smtClean="0">
                <a:latin typeface="Calibri" panose="020F0502020204030204" pitchFamily="34" charset="0"/>
                <a:cs typeface="Calibri" charset="0"/>
              </a:rPr>
              <a:t>break</a:t>
            </a:r>
            <a:endParaRPr lang="en-US" altLang="ja-JP" dirty="0">
              <a:latin typeface="Calibri" panose="020F0502020204030204" pitchFamily="34" charset="0"/>
              <a:cs typeface="Calibri" charset="0"/>
            </a:endParaRP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cs typeface="Calibri" charset="0"/>
              </a:rPr>
              <a:t>Must prepare and publish a short breaks services </a:t>
            </a:r>
            <a:r>
              <a:rPr lang="en-US" dirty="0" smtClean="0">
                <a:latin typeface="Calibri" panose="020F0502020204030204" pitchFamily="34" charset="0"/>
                <a:cs typeface="Calibri" charset="0"/>
              </a:rPr>
              <a:t>statement</a:t>
            </a:r>
          </a:p>
          <a:p>
            <a:pPr eaLnBrk="1" hangingPunct="1"/>
            <a:endParaRPr lang="en-US" altLang="ja-JP" dirty="0" smtClean="0">
              <a:latin typeface="Calibri" panose="020F0502020204030204" pitchFamily="34" charset="0"/>
              <a:cs typeface="Calibri" charset="0"/>
            </a:endParaRPr>
          </a:p>
          <a:p>
            <a:pPr eaLnBrk="1" hangingPunct="1"/>
            <a:r>
              <a:rPr lang="en-US" altLang="ja-JP" dirty="0" smtClean="0">
                <a:latin typeface="Calibri" panose="020F0502020204030204" pitchFamily="34" charset="0"/>
                <a:cs typeface="Calibri" charset="0"/>
              </a:rPr>
              <a:t>Local </a:t>
            </a:r>
            <a:r>
              <a:rPr lang="en-US" altLang="ja-JP" dirty="0">
                <a:latin typeface="Calibri" panose="020F0502020204030204" pitchFamily="34" charset="0"/>
                <a:cs typeface="Calibri" charset="0"/>
              </a:rPr>
              <a:t>authorities must promote a wide range of breaks</a:t>
            </a: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rPr>
              <a:t>Short breaks need to be provided on a ‘planned </a:t>
            </a:r>
            <a:r>
              <a:rPr lang="en-US" dirty="0" smtClean="0">
                <a:latin typeface="Calibri" panose="020F0502020204030204" pitchFamily="34" charset="0"/>
              </a:rPr>
              <a:t>basis’ </a:t>
            </a:r>
            <a:endParaRPr lang="en-US" dirty="0">
              <a:latin typeface="Calibri" charset="0"/>
              <a:cs typeface="Calibri" charset="0"/>
            </a:endParaRPr>
          </a:p>
        </p:txBody>
      </p:sp>
    </p:spTree>
    <p:extLst>
      <p:ext uri="{BB962C8B-B14F-4D97-AF65-F5344CB8AC3E}">
        <p14:creationId xmlns:p14="http://schemas.microsoft.com/office/powerpoint/2010/main" val="105923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720560" y="332656"/>
            <a:ext cx="7632700" cy="574675"/>
          </a:xfrm>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Duty to </a:t>
            </a:r>
            <a:r>
              <a:rPr lang="en-US" dirty="0" smtClean="0">
                <a:solidFill>
                  <a:srgbClr val="210188"/>
                </a:solidFill>
                <a:latin typeface="Calibri" charset="0"/>
                <a:ea typeface="MS PGothic" charset="0"/>
                <a:cs typeface="Calibri" charset="0"/>
              </a:rPr>
              <a:t>support carers </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6386" name="Picture 7" descr="suppo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3416300" cy="371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Box 8"/>
          <p:cNvSpPr txBox="1">
            <a:spLocks noChangeArrowheads="1"/>
          </p:cNvSpPr>
          <p:nvPr/>
        </p:nvSpPr>
        <p:spPr bwMode="auto">
          <a:xfrm>
            <a:off x="4716017" y="1773238"/>
            <a:ext cx="3672334"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to support carers who meet eligibility criteria</a:t>
            </a:r>
          </a:p>
          <a:p>
            <a:pPr eaLnBrk="1" hangingPunct="1"/>
            <a:endParaRPr lang="en-US" dirty="0">
              <a:latin typeface="Calibri" charset="0"/>
              <a:cs typeface="Calibri" charset="0"/>
            </a:endParaRPr>
          </a:p>
          <a:p>
            <a:pPr eaLnBrk="1" hangingPunct="1"/>
            <a:r>
              <a:rPr lang="en-US" dirty="0">
                <a:latin typeface="Calibri" charset="0"/>
                <a:cs typeface="Calibri" charset="0"/>
              </a:rPr>
              <a:t>Power to support carers in a preventative manner who do not meet eligibility criteria</a:t>
            </a:r>
          </a:p>
        </p:txBody>
      </p:sp>
    </p:spTree>
    <p:extLst>
      <p:ext uri="{BB962C8B-B14F-4D97-AF65-F5344CB8AC3E}">
        <p14:creationId xmlns:p14="http://schemas.microsoft.com/office/powerpoint/2010/main" val="325865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 </a:t>
            </a:r>
            <a:r>
              <a:rPr lang="en-US" dirty="0">
                <a:solidFill>
                  <a:srgbClr val="210188"/>
                </a:solidFill>
                <a:latin typeface="Calibri" charset="0"/>
                <a:ea typeface="MS PGothic" charset="0"/>
                <a:cs typeface="Calibri" charset="0"/>
              </a:rPr>
              <a:t>in care planning for the person they care for</a:t>
            </a:r>
            <a:br>
              <a:rPr lang="en-US" dirty="0">
                <a:solidFill>
                  <a:srgbClr val="210188"/>
                </a:solidFill>
                <a:latin typeface="Calibri" charset="0"/>
                <a:ea typeface="MS PGothic" charset="0"/>
                <a:cs typeface="Calibri" charset="0"/>
              </a:rPr>
            </a:b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4578" name="Picture 2" descr="careplann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035" y="2060848"/>
            <a:ext cx="4131412" cy="273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Box 3"/>
          <p:cNvSpPr txBox="1">
            <a:spLocks noChangeArrowheads="1"/>
          </p:cNvSpPr>
          <p:nvPr/>
        </p:nvSpPr>
        <p:spPr bwMode="auto">
          <a:xfrm>
            <a:off x="5004048" y="1844824"/>
            <a:ext cx="352839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have a duty to take account of the views of carers when assessing the needs and planning the care of the person they care for </a:t>
            </a:r>
          </a:p>
        </p:txBody>
      </p:sp>
    </p:spTree>
    <p:extLst>
      <p:ext uri="{BB962C8B-B14F-4D97-AF65-F5344CB8AC3E}">
        <p14:creationId xmlns:p14="http://schemas.microsoft.com/office/powerpoint/2010/main" val="215948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2530" name="Picture 1" descr="invol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3023691" cy="2740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2"/>
          <p:cNvSpPr txBox="1">
            <a:spLocks noChangeArrowheads="1"/>
          </p:cNvSpPr>
          <p:nvPr/>
        </p:nvSpPr>
        <p:spPr bwMode="auto">
          <a:xfrm>
            <a:off x="3275856" y="2132856"/>
            <a:ext cx="5688632"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a:t>
            </a:r>
            <a:r>
              <a:rPr lang="en-US" dirty="0" smtClean="0">
                <a:latin typeface="Calibri" charset="0"/>
                <a:cs typeface="Calibri" charset="0"/>
              </a:rPr>
              <a:t>must </a:t>
            </a:r>
            <a:r>
              <a:rPr lang="en-US" dirty="0">
                <a:latin typeface="Calibri" charset="0"/>
                <a:cs typeface="Calibri" charset="0"/>
              </a:rPr>
              <a:t>involve carers in </a:t>
            </a:r>
            <a:r>
              <a:rPr lang="en-US" dirty="0" smtClean="0">
                <a:latin typeface="Calibri" charset="0"/>
                <a:cs typeface="Calibri" charset="0"/>
              </a:rPr>
              <a:t>the development, planning and evaluation of services that support carers</a:t>
            </a:r>
          </a:p>
          <a:p>
            <a:pPr eaLnBrk="1" hangingPunct="1"/>
            <a:endParaRPr lang="en-US" dirty="0">
              <a:latin typeface="Calibri" charset="0"/>
              <a:cs typeface="Calibri" charset="0"/>
            </a:endParaRPr>
          </a:p>
          <a:p>
            <a:pPr eaLnBrk="1" hangingPunct="1"/>
            <a:endParaRPr lang="en-US" sz="3200" dirty="0">
              <a:latin typeface="Calibri" charset="0"/>
              <a:cs typeface="Calibri" charset="0"/>
            </a:endParaRPr>
          </a:p>
        </p:txBody>
      </p:sp>
    </p:spTree>
    <p:extLst>
      <p:ext uri="{BB962C8B-B14F-4D97-AF65-F5344CB8AC3E}">
        <p14:creationId xmlns:p14="http://schemas.microsoft.com/office/powerpoint/2010/main" val="268544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M template for digital projector">
  <a:themeElements>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PM template for digital projec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OPM template for digital projecto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M template for digital projecto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M template for digital projecto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M template for digital projec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M template for digital projec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M template for digital projec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J:\Corporate\Templates\OPM template for digital projector.pot</Template>
  <TotalTime>11685</TotalTime>
  <Words>1264</Words>
  <Application>Microsoft Office PowerPoint</Application>
  <PresentationFormat>On-screen Show (4:3)</PresentationFormat>
  <Paragraphs>113</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9" baseType="lpstr">
      <vt:lpstr>ＭＳ Ｐゴシック</vt:lpstr>
      <vt:lpstr>ＭＳ Ｐゴシック</vt:lpstr>
      <vt:lpstr>Arial</vt:lpstr>
      <vt:lpstr>Calibri</vt:lpstr>
      <vt:lpstr>Times New Roman</vt:lpstr>
      <vt:lpstr>OPM template for digital projector</vt:lpstr>
      <vt:lpstr>The Carers (Scotland) Act 2016 </vt:lpstr>
      <vt:lpstr>The Carers (Scotland) Act-  The key message</vt:lpstr>
      <vt:lpstr>Main provisions in the Carers Act Definition of a carer</vt:lpstr>
      <vt:lpstr>Main provisions in the Carers Act Adult Carer Support Plan/Young Carer Statement  </vt:lpstr>
      <vt:lpstr>Main provisions in the Carers Act Information and advice     </vt:lpstr>
      <vt:lpstr>Main provisions in the Carers Act Breaks from caring    </vt:lpstr>
      <vt:lpstr>Main provisions in the Carers Act Duty to support carers      </vt:lpstr>
      <vt:lpstr>Main provisions in the Carers Act Involving carers in care planning for the person they care for    </vt:lpstr>
      <vt:lpstr>Main provisions in the Carers Act Involving carers   </vt:lpstr>
      <vt:lpstr>Main provisions in the Carers Act Hospital discharge   </vt:lpstr>
      <vt:lpstr>The Carers Act – What’s next?</vt:lpstr>
      <vt:lpstr>PowerPoint Presentation</vt:lpstr>
      <vt:lpstr>Coalition 19 October</vt:lpstr>
    </vt:vector>
  </TitlesOfParts>
  <Company>Office for Public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Noller;Claire Cairns</dc:creator>
  <cp:lastModifiedBy>Hamilton, Stephanie</cp:lastModifiedBy>
  <cp:revision>330</cp:revision>
  <cp:lastPrinted>2011-06-14T15:33:06Z</cp:lastPrinted>
  <dcterms:created xsi:type="dcterms:W3CDTF">2011-06-13T17:38:22Z</dcterms:created>
  <dcterms:modified xsi:type="dcterms:W3CDTF">2020-11-27T11:54:23Z</dcterms:modified>
</cp:coreProperties>
</file>